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4BACC6"/>
    <a:srgbClr val="000000"/>
    <a:srgbClr val="376092"/>
    <a:srgbClr val="C3D6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46" d="100"/>
          <a:sy n="46" d="100"/>
        </p:scale>
        <p:origin x="-12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1F58D-EFC5-4393-A7C1-83858824353F}" type="datetimeFigureOut">
              <a:rPr lang="es-ES" smtClean="0"/>
              <a:pPr/>
              <a:t>24/02/2020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BF824-01CA-4448-964F-DB29953DDC00}" type="slidenum">
              <a:rPr lang="es-ES" smtClean="0"/>
              <a:pPr/>
              <a:t>‹Nº›</a:t>
            </a:fld>
            <a:endParaRPr lang="es-ES"/>
          </a:p>
        </p:txBody>
      </p:sp>
    </p:spTree>
    <p:extLst>
      <p:ext uri="{BB962C8B-B14F-4D97-AF65-F5344CB8AC3E}">
        <p14:creationId xmlns:p14="http://schemas.microsoft.com/office/powerpoint/2010/main" xmlns="" val="226925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smtClean="0"/>
              <a:t>A century ago Paul Ehrlich proposed that immune reactivity against self, which he called </a:t>
            </a:r>
            <a:r>
              <a:rPr lang="es-ES" altLang="es-ES" b="1" smtClean="0"/>
              <a:t>“horror autotoxicus”</a:t>
            </a:r>
            <a:r>
              <a:rPr lang="es-ES" altLang="es-ES" smtClean="0"/>
              <a:t> and which is now called </a:t>
            </a:r>
            <a:r>
              <a:rPr lang="es-ES" altLang="es-ES" b="1" smtClean="0"/>
              <a:t>autoimmunity</a:t>
            </a:r>
            <a:r>
              <a:rPr lang="es-ES" altLang="es-ES" smtClean="0"/>
              <a:t>, would be incompatible with life because of potentially devastating consequences for the host. But Ehrlich was proven wrong after the demonstration of autoantibodies and the emergence of a theoretical basis for autoreactivity. Conceptually, autoimmunity is viewed as a defect of either B or T lymphocyte selection, with aberrant lymphocytic responses to autoantigens. In recent years, an improved genetic understanding of both common and rare diseases, collectively associated with mutations reflecting immune system perturbations—ranging from the thymus, to B and T cells, to T regulatory cells—has vindicated the autoimmunity paradigm …</a:t>
            </a:r>
          </a:p>
          <a:p>
            <a:pPr>
              <a:spcBef>
                <a:spcPct val="0"/>
              </a:spcBef>
            </a:pPr>
            <a:endParaRPr lang="es-ES" altLang="es-ES" smtClean="0"/>
          </a:p>
          <a:p>
            <a:pPr>
              <a:spcBef>
                <a:spcPct val="0"/>
              </a:spcBef>
            </a:pPr>
            <a:r>
              <a:rPr lang="en-US" altLang="es-ES" b="1" smtClean="0"/>
              <a:t>Autoimmune lymphoproliferative syndrome (ALPS) </a:t>
            </a:r>
            <a:r>
              <a:rPr lang="en-US" altLang="es-ES" smtClean="0"/>
              <a:t>is a rare genetic disorder of the immune system that affects both children and adults. In ALPS, unusually high numbers of white blood cells called lymphocytes accumulate in the lymph nodes, liver, and spleen, which can lead to enlargement of these organs. ALPS can cause numerous autoimmune problems such as anemia (low count of red blood cells), thrombocytopenia (low count of platelets), and neutropenia (low count of neutrophils, the most common type of white blood cell in humans). ALPS can cause debilitating symptoms and put those affected at an increased risk of developing autoimmune diseases and lymphoma. </a:t>
            </a:r>
          </a:p>
          <a:p>
            <a:pPr>
              <a:spcBef>
                <a:spcPct val="0"/>
              </a:spcBef>
            </a:pPr>
            <a:endParaRPr lang="en-US" altLang="es-ES" smtClean="0"/>
          </a:p>
          <a:p>
            <a:pPr>
              <a:spcBef>
                <a:spcPct val="0"/>
              </a:spcBef>
            </a:pPr>
            <a:r>
              <a:rPr lang="en-US" altLang="es-ES" b="1" smtClean="0"/>
              <a:t>Immune dysregulation, polyendocrinopathy, enteropathy, X-linked (IPEX) </a:t>
            </a:r>
            <a:r>
              <a:rPr lang="en-US" altLang="es-ES" smtClean="0"/>
              <a:t>syndrome primarily affects males and is caused by problems with the immune system. The immune system normally protects the body from foreign invaders, such as bacteria and viruses, by recognizing and attacking these invaders and clearing them from the body. However, the immune system can malfunction and attack the body's own tissues and organs instead, which is known as autoimmunity. IPEX syndrome is characterized by the development of multiple autoimmune disorders in affected individuals. Although IPEX syndrome can affect many different areas of the body, autoimmune disorders involving the intestines, skin, and hormone-producing (endocrine) glands occur most often. IPEX syndrome can be life-threatening in early childhood.</a:t>
            </a:r>
            <a:endParaRPr lang="es-ES" alt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DE921697-EC14-434A-A271-FBB1B5598251}" type="slidenum">
              <a:rPr lang="es-ES" altLang="es-ES"/>
              <a:pPr eaLnBrk="1" hangingPunct="1"/>
              <a:t>19</a:t>
            </a:fld>
            <a:endParaRPr lang="es-ES" altLang="es-E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F7E56F18-33CC-4711-A090-E2F31AC37D17}" type="slidenum">
              <a:rPr lang="es-ES" altLang="es-ES"/>
              <a:pPr eaLnBrk="1" hangingPunct="1"/>
              <a:t>22</a:t>
            </a:fld>
            <a:endParaRPr lang="es-ES" altLang="es-E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19% 13% 18%</a:t>
            </a:r>
            <a:endParaRPr lang="es-ES" dirty="0"/>
          </a:p>
        </p:txBody>
      </p:sp>
      <p:sp>
        <p:nvSpPr>
          <p:cNvPr id="4" name="3 Marcador de número de diapositiva"/>
          <p:cNvSpPr>
            <a:spLocks noGrp="1"/>
          </p:cNvSpPr>
          <p:nvPr>
            <p:ph type="sldNum" sz="quarter" idx="10"/>
          </p:nvPr>
        </p:nvSpPr>
        <p:spPr/>
        <p:txBody>
          <a:bodyPr/>
          <a:lstStyle/>
          <a:p>
            <a:fld id="{0FBBF824-01CA-4448-964F-DB29953DDC00}" type="slidenum">
              <a:rPr lang="es-ES" smtClean="0"/>
              <a:pPr/>
              <a:t>29</a:t>
            </a:fld>
            <a:endParaRPr lang="es-ES"/>
          </a:p>
        </p:txBody>
      </p:sp>
    </p:spTree>
    <p:extLst>
      <p:ext uri="{BB962C8B-B14F-4D97-AF65-F5344CB8AC3E}">
        <p14:creationId xmlns:p14="http://schemas.microsoft.com/office/powerpoint/2010/main" xmlns="" val="934097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90576C2E-8F70-46B5-9200-2FCE7F89DDF6}" type="slidenum">
              <a:rPr lang="es-ES" altLang="es-ES"/>
              <a:pPr eaLnBrk="1" hangingPunct="1"/>
              <a:t>30</a:t>
            </a:fld>
            <a:endParaRPr lang="es-ES" altLang="es-E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DF7E9E94-AF14-40A0-9C7F-8FF0157F3B86}" type="slidenum">
              <a:rPr lang="es-ES" altLang="es-ES"/>
              <a:pPr eaLnBrk="1" hangingPunct="1"/>
              <a:t>31</a:t>
            </a:fld>
            <a:endParaRPr lang="es-ES" altLang="es-E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2E6FF69-ABF6-48B9-A255-DF221198B31D}" type="slidenum">
              <a:rPr lang="es-ES" altLang="es-ES">
                <a:cs typeface="Arial" charset="0"/>
              </a:rPr>
              <a:pPr algn="r" eaLnBrk="1" hangingPunct="1">
                <a:spcBef>
                  <a:spcPct val="0"/>
                </a:spcBef>
              </a:pPr>
              <a:t>32</a:t>
            </a:fld>
            <a:endParaRPr lang="es-ES" altLang="es-ES">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1BF6ACA0-5162-46FE-AD81-B90AD143FFFF}" type="slidenum">
              <a:rPr lang="es-ES" altLang="es-ES"/>
              <a:pPr eaLnBrk="1" hangingPunct="1"/>
              <a:t>6</a:t>
            </a:fld>
            <a:endParaRPr lang="es-ES" altLang="es-E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r" eaLnBrk="1" hangingPunct="1"/>
            <a:fld id="{A488316F-BFD8-409E-ADBD-AA9E7F9FC264}" type="slidenum">
              <a:rPr lang="es-ES" altLang="es-ES" sz="1200"/>
              <a:pPr algn="r" eaLnBrk="1" hangingPunct="1"/>
              <a:t>7</a:t>
            </a:fld>
            <a:endParaRPr lang="es-ES" altLang="es-ES" sz="120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98899674-A49F-4E06-8CE3-E4C7B96C6FA0}" type="slidenum">
              <a:rPr lang="es-ES" altLang="es-ES"/>
              <a:pPr eaLnBrk="1" hangingPunct="1"/>
              <a:t>12</a:t>
            </a:fld>
            <a:endParaRPr lang="es-ES" altLang="es-E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smtClean="0">
                <a:latin typeface="Arial" pitchFamily="34" charset="0"/>
              </a:rPr>
              <a:t>En un estudio de pacientes atendidos en un centro especializado en enfermedades autoinflamatorias de adultos, de aquellos pacientes en los que se realizó un estudio genético por una sospecha inicial de una enfermedad autoinflamatoria, únicamente el 19% se pudo diagnosticar de una enfermedad monogénica, mientras que los diagnosticados de enfermedades autoinflamatorias poligénicas e indiferenciadas, representaron el 19% y el 12%, respectivamente. En el 50% de casos restante se llegó a un diagnóstico alternativo que no incluía ninguna enfermedad autoinflamatoria.</a:t>
            </a:r>
          </a:p>
          <a:p>
            <a:pPr>
              <a:spcBef>
                <a:spcPct val="0"/>
              </a:spcBef>
            </a:pPr>
            <a:endParaRPr lang="es-ES"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140BD323-01FB-4C6C-B7D7-3499F39AF6C8}" type="slidenum">
              <a:rPr lang="es-ES" altLang="es-ES"/>
              <a:pPr eaLnBrk="1" hangingPunct="1"/>
              <a:t>13</a:t>
            </a:fld>
            <a:endParaRPr lang="es-ES" altLang="es-E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F254A488-B991-419A-BC44-F20AEC821991}" type="slidenum">
              <a:rPr lang="es-ES" altLang="es-ES"/>
              <a:pPr eaLnBrk="1" hangingPunct="1"/>
              <a:t>14</a:t>
            </a:fld>
            <a:endParaRPr lang="es-ES" altLang="es-E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r" eaLnBrk="1" hangingPunct="1"/>
            <a:fld id="{1FDE2573-E8BA-43DD-A75C-5B91FAFCE371}" type="slidenum">
              <a:rPr lang="es-ES" altLang="es-ES" sz="1200"/>
              <a:pPr algn="r" eaLnBrk="1" hangingPunct="1"/>
              <a:t>16</a:t>
            </a:fld>
            <a:endParaRPr lang="es-ES" altLang="es-ES" sz="12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11C575C4-C427-48F0-A9FA-E03E2D5BC7C2}" type="slidenum">
              <a:rPr lang="es-ES" altLang="es-ES"/>
              <a:pPr eaLnBrk="1" hangingPunct="1"/>
              <a:t>17</a:t>
            </a:fld>
            <a:endParaRPr lang="es-ES" altLang="es-E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fld id="{2E4D8E46-0700-48ED-A5C5-DC5E5D7C0148}" type="slidenum">
              <a:rPr lang="es-ES" altLang="es-ES"/>
              <a:pPr eaLnBrk="1" hangingPunct="1"/>
              <a:t>18</a:t>
            </a:fld>
            <a:endParaRPr lang="es-ES" altLang="es-E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136822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115561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255104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740474D2-712D-4D7A-9219-309E9E94698A}" type="slidenum">
              <a:rPr lang="es-ES"/>
              <a:pPr>
                <a:defRPr/>
              </a:pPr>
              <a:t>‹Nº›</a:t>
            </a:fld>
            <a:endParaRPr lang="es-ES"/>
          </a:p>
        </p:txBody>
      </p:sp>
    </p:spTree>
    <p:extLst>
      <p:ext uri="{BB962C8B-B14F-4D97-AF65-F5344CB8AC3E}">
        <p14:creationId xmlns:p14="http://schemas.microsoft.com/office/powerpoint/2010/main" xmlns="" val="427488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32074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196026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201953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114713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278818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81418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264014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0818DB-C26A-4A68-BED9-624EEEF447F2}" type="datetimeFigureOut">
              <a:rPr lang="es-ES" smtClean="0"/>
              <a:pPr/>
              <a:t>24/02/2020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233582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818DB-C26A-4A68-BED9-624EEEF447F2}" type="datetimeFigureOut">
              <a:rPr lang="es-ES" smtClean="0"/>
              <a:pPr/>
              <a:t>24/02/2020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CAF0D-393E-49EF-A1F5-A71C267323CB}" type="slidenum">
              <a:rPr lang="es-ES" smtClean="0"/>
              <a:pPr/>
              <a:t>‹Nº›</a:t>
            </a:fld>
            <a:endParaRPr lang="es-ES"/>
          </a:p>
        </p:txBody>
      </p:sp>
    </p:spTree>
    <p:extLst>
      <p:ext uri="{BB962C8B-B14F-4D97-AF65-F5344CB8AC3E}">
        <p14:creationId xmlns:p14="http://schemas.microsoft.com/office/powerpoint/2010/main" xmlns="" val="1944239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000364" y="5332413"/>
            <a:ext cx="5929322" cy="954107"/>
          </a:xfrm>
          <a:prstGeom prst="rect">
            <a:avLst/>
          </a:prstGeom>
          <a:solidFill>
            <a:schemeClr val="accent3">
              <a:lumMod val="75000"/>
            </a:schemeClr>
          </a:solidFill>
          <a:ln w="9525">
            <a:noFill/>
            <a:miter lim="800000"/>
            <a:headEnd/>
            <a:tailEnd/>
          </a:ln>
          <a:effectLst/>
        </p:spPr>
        <p:txBody>
          <a:bodyPr wrap="square">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algn="r">
              <a:defRPr/>
            </a:pPr>
            <a:r>
              <a:rPr lang="es-ES" sz="1400" dirty="0">
                <a:solidFill>
                  <a:schemeClr val="bg1"/>
                </a:solidFill>
                <a:effectLst>
                  <a:outerShdw blurRad="38100" dist="38100" dir="2700000" algn="tl">
                    <a:srgbClr val="C0C0C0"/>
                  </a:outerShdw>
                </a:effectLst>
                <a:latin typeface="Arial Black" pitchFamily="34" charset="0"/>
              </a:rPr>
              <a:t>José Hernández-Rodríguez</a:t>
            </a:r>
            <a:endParaRPr lang="es-ES" sz="1400" i="1" dirty="0">
              <a:solidFill>
                <a:schemeClr val="bg1"/>
              </a:solidFill>
              <a:effectLst>
                <a:outerShdw blurRad="38100" dist="38100" dir="2700000" algn="tl">
                  <a:srgbClr val="C0C0C0"/>
                </a:outerShdw>
              </a:effectLst>
              <a:latin typeface="Arial Black" pitchFamily="34" charset="0"/>
            </a:endParaRPr>
          </a:p>
          <a:p>
            <a:pPr algn="r">
              <a:defRPr/>
            </a:pPr>
            <a:r>
              <a:rPr lang="es-ES" sz="1400" i="1" dirty="0">
                <a:solidFill>
                  <a:schemeClr val="bg1"/>
                </a:solidFill>
                <a:effectLst>
                  <a:outerShdw blurRad="38100" dist="38100" dir="2700000" algn="tl">
                    <a:srgbClr val="C0C0C0"/>
                  </a:outerShdw>
                </a:effectLst>
                <a:latin typeface="Arial" charset="0"/>
              </a:rPr>
              <a:t>Unidad Clínica de Enfermedades </a:t>
            </a:r>
            <a:r>
              <a:rPr lang="es-ES" sz="1400" i="1" dirty="0" err="1" smtClean="0">
                <a:solidFill>
                  <a:schemeClr val="bg1"/>
                </a:solidFill>
                <a:effectLst>
                  <a:outerShdw blurRad="38100" dist="38100" dir="2700000" algn="tl">
                    <a:srgbClr val="C0C0C0"/>
                  </a:outerShdw>
                </a:effectLst>
                <a:latin typeface="Arial" charset="0"/>
              </a:rPr>
              <a:t>Autoinflamatorias.Unidad</a:t>
            </a:r>
            <a:r>
              <a:rPr lang="es-ES" sz="1400" i="1" dirty="0" smtClean="0">
                <a:solidFill>
                  <a:schemeClr val="bg1"/>
                </a:solidFill>
                <a:effectLst>
                  <a:outerShdw blurRad="38100" dist="38100" dir="2700000" algn="tl">
                    <a:srgbClr val="C0C0C0"/>
                  </a:outerShdw>
                </a:effectLst>
                <a:latin typeface="Arial" charset="0"/>
              </a:rPr>
              <a:t> </a:t>
            </a:r>
            <a:r>
              <a:rPr lang="es-ES" sz="1400" i="1" dirty="0" smtClean="0">
                <a:solidFill>
                  <a:schemeClr val="bg1"/>
                </a:solidFill>
                <a:effectLst>
                  <a:outerShdw blurRad="38100" dist="38100" dir="2700000" algn="tl">
                    <a:srgbClr val="C0C0C0"/>
                  </a:outerShdw>
                </a:effectLst>
                <a:latin typeface="Arial" charset="0"/>
              </a:rPr>
              <a:t>de Vasculitis</a:t>
            </a:r>
          </a:p>
          <a:p>
            <a:pPr algn="r">
              <a:defRPr/>
            </a:pPr>
            <a:r>
              <a:rPr lang="es-ES" sz="1400" i="1" dirty="0" smtClean="0">
                <a:solidFill>
                  <a:schemeClr val="bg1"/>
                </a:solidFill>
                <a:effectLst>
                  <a:outerShdw blurRad="38100" dist="38100" dir="2700000" algn="tl">
                    <a:srgbClr val="C0C0C0"/>
                  </a:outerShdw>
                </a:effectLst>
                <a:latin typeface="Arial" charset="0"/>
              </a:rPr>
              <a:t>Servicio </a:t>
            </a:r>
            <a:r>
              <a:rPr lang="es-ES" sz="1400" i="1" dirty="0">
                <a:solidFill>
                  <a:schemeClr val="bg1"/>
                </a:solidFill>
                <a:effectLst>
                  <a:outerShdw blurRad="38100" dist="38100" dir="2700000" algn="tl">
                    <a:srgbClr val="C0C0C0"/>
                  </a:outerShdw>
                </a:effectLst>
                <a:latin typeface="Arial" charset="0"/>
              </a:rPr>
              <a:t>de Enfermedades </a:t>
            </a:r>
            <a:r>
              <a:rPr lang="es-ES" sz="1400" i="1" dirty="0" smtClean="0">
                <a:solidFill>
                  <a:schemeClr val="bg1"/>
                </a:solidFill>
                <a:effectLst>
                  <a:outerShdw blurRad="38100" dist="38100" dir="2700000" algn="tl">
                    <a:srgbClr val="C0C0C0"/>
                  </a:outerShdw>
                </a:effectLst>
                <a:latin typeface="Arial" charset="0"/>
              </a:rPr>
              <a:t>Autoinmunes. Hospital </a:t>
            </a:r>
            <a:r>
              <a:rPr lang="es-ES" sz="1400" i="1" dirty="0" smtClean="0">
                <a:solidFill>
                  <a:schemeClr val="bg1"/>
                </a:solidFill>
                <a:effectLst>
                  <a:outerShdw blurRad="38100" dist="38100" dir="2700000" algn="tl">
                    <a:srgbClr val="C0C0C0"/>
                  </a:outerShdw>
                </a:effectLst>
                <a:latin typeface="Arial" charset="0"/>
              </a:rPr>
              <a:t>Clínic de Barcelona</a:t>
            </a:r>
            <a:endParaRPr lang="es-ES" sz="1400" i="1" dirty="0">
              <a:solidFill>
                <a:schemeClr val="bg1"/>
              </a:solidFill>
              <a:effectLst>
                <a:outerShdw blurRad="38100" dist="38100" dir="2700000" algn="tl">
                  <a:srgbClr val="C0C0C0"/>
                </a:outerShdw>
              </a:effectLst>
              <a:latin typeface="Arial" charset="0"/>
            </a:endParaRPr>
          </a:p>
          <a:p>
            <a:pPr algn="r">
              <a:defRPr/>
            </a:pPr>
            <a:r>
              <a:rPr lang="es-ES" sz="1400" i="1" dirty="0">
                <a:solidFill>
                  <a:schemeClr val="bg1"/>
                </a:solidFill>
                <a:effectLst>
                  <a:outerShdw blurRad="38100" dist="38100" dir="2700000" algn="tl">
                    <a:srgbClr val="C0C0C0"/>
                  </a:outerShdw>
                </a:effectLst>
                <a:latin typeface="Arial" charset="0"/>
              </a:rPr>
              <a:t>IDIBAPS. </a:t>
            </a:r>
            <a:r>
              <a:rPr lang="es-ES" sz="1400" i="1" dirty="0" err="1">
                <a:solidFill>
                  <a:schemeClr val="bg1"/>
                </a:solidFill>
                <a:effectLst>
                  <a:outerShdw blurRad="38100" dist="38100" dir="2700000" algn="tl">
                    <a:srgbClr val="C0C0C0"/>
                  </a:outerShdw>
                </a:effectLst>
                <a:latin typeface="Arial" charset="0"/>
              </a:rPr>
              <a:t>Universitat</a:t>
            </a:r>
            <a:r>
              <a:rPr lang="es-ES" sz="1400" i="1" dirty="0">
                <a:solidFill>
                  <a:schemeClr val="bg1"/>
                </a:solidFill>
                <a:effectLst>
                  <a:outerShdw blurRad="38100" dist="38100" dir="2700000" algn="tl">
                    <a:srgbClr val="C0C0C0"/>
                  </a:outerShdw>
                </a:effectLst>
                <a:latin typeface="Arial" charset="0"/>
              </a:rPr>
              <a:t> de Barcelona</a:t>
            </a:r>
          </a:p>
        </p:txBody>
      </p:sp>
      <p:sp>
        <p:nvSpPr>
          <p:cNvPr id="8" name="7 CuadroTexto"/>
          <p:cNvSpPr txBox="1"/>
          <p:nvPr/>
        </p:nvSpPr>
        <p:spPr>
          <a:xfrm>
            <a:off x="142844" y="2684819"/>
            <a:ext cx="4429156" cy="2062103"/>
          </a:xfrm>
          <a:prstGeom prst="rect">
            <a:avLst/>
          </a:prstGeom>
          <a:solidFill>
            <a:schemeClr val="bg1"/>
          </a:solidFill>
          <a:scene3d>
            <a:camera prst="orthographicFront"/>
            <a:lightRig rig="threePt" dir="t"/>
          </a:scene3d>
          <a:sp3d>
            <a:bevelT/>
          </a:sp3d>
        </p:spPr>
        <p:txBody>
          <a:bodyPr wrap="square">
            <a:spAutoFit/>
          </a:bodyPr>
          <a:lstStyle/>
          <a:p>
            <a:pPr algn="ctr">
              <a:defRPr/>
            </a:pPr>
            <a:r>
              <a:rPr lang="es-ES" sz="3200" b="1" dirty="0" smtClean="0">
                <a:solidFill>
                  <a:schemeClr val="accent3">
                    <a:lumMod val="75000"/>
                  </a:schemeClr>
                </a:solidFill>
                <a:effectLst>
                  <a:outerShdw blurRad="38100" dist="38100" dir="2700000" algn="tl">
                    <a:srgbClr val="000000">
                      <a:alpha val="43137"/>
                    </a:srgbClr>
                  </a:outerShdw>
                </a:effectLst>
                <a:latin typeface="+mn-lt"/>
              </a:rPr>
              <a:t>Diagnóstico de las </a:t>
            </a:r>
          </a:p>
          <a:p>
            <a:pPr algn="ctr">
              <a:defRPr/>
            </a:pPr>
            <a:r>
              <a:rPr lang="es-ES" sz="3200" b="1" dirty="0" smtClean="0">
                <a:solidFill>
                  <a:schemeClr val="accent3">
                    <a:lumMod val="75000"/>
                  </a:schemeClr>
                </a:solidFill>
                <a:effectLst>
                  <a:outerShdw blurRad="38100" dist="38100" dir="2700000" algn="tl">
                    <a:srgbClr val="000000">
                      <a:alpha val="43137"/>
                    </a:srgbClr>
                  </a:outerShdw>
                </a:effectLst>
                <a:latin typeface="+mn-lt"/>
              </a:rPr>
              <a:t>enfermedades autoinflamatorias en pacientes adultos</a:t>
            </a:r>
            <a:endParaRPr lang="es-ES" sz="3200" b="1" dirty="0">
              <a:solidFill>
                <a:schemeClr val="accent3">
                  <a:lumMod val="75000"/>
                </a:schemeClr>
              </a:solidFill>
              <a:effectLst>
                <a:outerShdw blurRad="38100" dist="38100" dir="2700000" algn="tl">
                  <a:srgbClr val="000000">
                    <a:alpha val="43137"/>
                  </a:srgbClr>
                </a:outerShdw>
              </a:effectLst>
              <a:latin typeface="+mn-lt"/>
            </a:endParaRPr>
          </a:p>
        </p:txBody>
      </p:sp>
      <p:pic>
        <p:nvPicPr>
          <p:cNvPr id="9" name="Picture 6"/>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3812681" cy="2418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5"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7988" y="4987042"/>
            <a:ext cx="121285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7"/>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27988" y="5950618"/>
            <a:ext cx="2155780" cy="6467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srcRect/>
          <a:stretch>
            <a:fillRect/>
          </a:stretch>
        </p:blipFill>
        <p:spPr bwMode="auto">
          <a:xfrm>
            <a:off x="5072066" y="714356"/>
            <a:ext cx="2928958" cy="4085052"/>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2893452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lum bright="-20000" contrast="20000"/>
            <a:extLst>
              <a:ext uri="{28A0092B-C50C-407E-A947-70E740481C1C}">
                <a14:useLocalDpi xmlns:a14="http://schemas.microsoft.com/office/drawing/2010/main" xmlns="" val="0"/>
              </a:ext>
            </a:extLst>
          </a:blip>
          <a:srcRect/>
          <a:stretch>
            <a:fillRect/>
          </a:stretch>
        </p:blipFill>
        <p:spPr bwMode="auto">
          <a:xfrm>
            <a:off x="179388" y="1412875"/>
            <a:ext cx="8820150" cy="358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7"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Rectangle 4"/>
          <p:cNvSpPr>
            <a:spLocks noChangeArrowheads="1"/>
          </p:cNvSpPr>
          <p:nvPr/>
        </p:nvSpPr>
        <p:spPr bwMode="auto">
          <a:xfrm>
            <a:off x="1836738" y="85725"/>
            <a:ext cx="5759450"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n-GB" sz="2400" b="1" dirty="0">
                <a:solidFill>
                  <a:schemeClr val="bg1"/>
                </a:solidFill>
                <a:effectLst>
                  <a:outerShdw blurRad="38100" dist="38100" dir="2700000" algn="tl">
                    <a:srgbClr val="C0C0C0"/>
                  </a:outerShdw>
                </a:effectLst>
                <a:latin typeface="Arial" charset="0"/>
              </a:rPr>
              <a:t>Study of </a:t>
            </a:r>
            <a:r>
              <a:rPr lang="es-ES" sz="2400" b="1" dirty="0">
                <a:solidFill>
                  <a:schemeClr val="bg1"/>
                </a:solidFill>
                <a:effectLst>
                  <a:outerShdw blurRad="38100" dist="38100" dir="2700000" algn="tl">
                    <a:srgbClr val="C0C0C0"/>
                  </a:outerShdw>
                </a:effectLst>
                <a:latin typeface="Arial" charset="0"/>
              </a:rPr>
              <a:t>autoinflammatory </a:t>
            </a:r>
            <a:r>
              <a:rPr lang="en-US" sz="2400" b="1" dirty="0">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 </a:t>
            </a:r>
            <a:r>
              <a:rPr lang="en-US" sz="2400" b="1" dirty="0">
                <a:solidFill>
                  <a:schemeClr val="bg1"/>
                </a:solidFill>
                <a:effectLst>
                  <a:outerShdw blurRad="38100" dist="38100" dir="2700000" algn="tl">
                    <a:srgbClr val="C0C0C0"/>
                  </a:outerShdw>
                </a:effectLst>
                <a:latin typeface="Arial" charset="0"/>
              </a:rPr>
              <a:t>reference</a:t>
            </a:r>
            <a:r>
              <a:rPr lang="es-ES" sz="2400" b="1" dirty="0">
                <a:solidFill>
                  <a:schemeClr val="bg1"/>
                </a:solidFill>
                <a:effectLst>
                  <a:outerShdw blurRad="38100" dist="38100" dir="2700000" algn="tl">
                    <a:srgbClr val="C0C0C0"/>
                  </a:outerShdw>
                </a:effectLst>
                <a:latin typeface="Arial" charset="0"/>
              </a:rPr>
              <a:t> center </a:t>
            </a:r>
            <a:r>
              <a:rPr lang="en-US" sz="2400" b="1" dirty="0">
                <a:solidFill>
                  <a:schemeClr val="bg1"/>
                </a:solidFill>
                <a:effectLst>
                  <a:outerShdw blurRad="38100" dist="38100" dir="2700000" algn="tl">
                    <a:srgbClr val="C0C0C0"/>
                  </a:outerShdw>
                </a:effectLst>
                <a:latin typeface="Arial" charset="0"/>
              </a:rPr>
              <a:t>for</a:t>
            </a:r>
            <a:r>
              <a:rPr lang="es-ES" sz="2400" b="1" dirty="0">
                <a:solidFill>
                  <a:schemeClr val="bg1"/>
                </a:solidFill>
                <a:effectLst>
                  <a:outerShdw blurRad="38100" dist="38100" dir="2700000" algn="tl">
                    <a:srgbClr val="C0C0C0"/>
                  </a:outerShdw>
                </a:effectLst>
                <a:latin typeface="Arial" charset="0"/>
              </a:rPr>
              <a:t> </a:t>
            </a:r>
            <a:r>
              <a:rPr lang="en-US" sz="2400" b="1" dirty="0">
                <a:solidFill>
                  <a:schemeClr val="bg1"/>
                </a:solidFill>
                <a:effectLst>
                  <a:outerShdw blurRad="38100" dist="38100" dir="2700000" algn="tl">
                    <a:srgbClr val="C0C0C0"/>
                  </a:outerShdw>
                </a:effectLst>
                <a:latin typeface="Arial" charset="0"/>
              </a:rPr>
              <a:t>adults</a:t>
            </a:r>
          </a:p>
        </p:txBody>
      </p:sp>
      <p:sp>
        <p:nvSpPr>
          <p:cNvPr id="2" name="1 CuadroTexto"/>
          <p:cNvSpPr txBox="1"/>
          <p:nvPr/>
        </p:nvSpPr>
        <p:spPr>
          <a:xfrm>
            <a:off x="6908800" y="5157788"/>
            <a:ext cx="1658938" cy="460375"/>
          </a:xfrm>
          <a:prstGeom prst="rect">
            <a:avLst/>
          </a:prstGeom>
          <a:noFill/>
        </p:spPr>
        <p:txBody>
          <a:bodyPr wrap="none">
            <a:spAutoFit/>
          </a:bodyPr>
          <a:lstStyle/>
          <a:p>
            <a:pPr>
              <a:defRPr/>
            </a:pPr>
            <a:r>
              <a:rPr lang="es-ES" sz="2400" b="1" dirty="0">
                <a:effectLst>
                  <a:outerShdw blurRad="38100" dist="38100" dir="2700000" algn="tl">
                    <a:srgbClr val="000000">
                      <a:alpha val="43137"/>
                    </a:srgbClr>
                  </a:outerShdw>
                </a:effectLst>
              </a:rPr>
              <a:t>2008-2014</a:t>
            </a:r>
          </a:p>
        </p:txBody>
      </p:sp>
    </p:spTree>
    <p:extLst>
      <p:ext uri="{BB962C8B-B14F-4D97-AF65-F5344CB8AC3E}">
        <p14:creationId xmlns:p14="http://schemas.microsoft.com/office/powerpoint/2010/main" xmlns="" val="716953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Figure 1 - 32 patiens"/>
          <p:cNvPicPr>
            <a:picLocks noChangeAspect="1" noChangeArrowheads="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258888" y="771937"/>
            <a:ext cx="7683500" cy="574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407" name="Rectangle 15"/>
          <p:cNvSpPr>
            <a:spLocks noChangeArrowheads="1"/>
          </p:cNvSpPr>
          <p:nvPr/>
        </p:nvSpPr>
        <p:spPr bwMode="auto">
          <a:xfrm>
            <a:off x="468313" y="1027584"/>
            <a:ext cx="3527425" cy="457200"/>
          </a:xfrm>
          <a:prstGeom prst="rect">
            <a:avLst/>
          </a:prstGeom>
          <a:noFill/>
          <a:ln w="9525">
            <a:noFill/>
            <a:miter lim="800000"/>
            <a:headEnd/>
            <a:tailEnd/>
          </a:ln>
          <a:effectLst/>
        </p:spPr>
        <p:txBody>
          <a:bodyP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n-GB" altLang="es-ES" sz="2400" b="1" dirty="0" smtClean="0">
                <a:solidFill>
                  <a:schemeClr val="accent3">
                    <a:lumMod val="75000"/>
                  </a:schemeClr>
                </a:solidFill>
                <a:effectLst>
                  <a:outerShdw blurRad="38100" dist="38100" dir="2700000" algn="tl">
                    <a:srgbClr val="C0C0C0"/>
                  </a:outerShdw>
                </a:effectLst>
                <a:latin typeface="Arial" charset="0"/>
              </a:rPr>
              <a:t>Flow chart &amp; Results </a:t>
            </a:r>
            <a:endParaRPr lang="es-ES" altLang="es-ES" sz="2400" b="1" dirty="0" smtClean="0">
              <a:solidFill>
                <a:schemeClr val="accent3">
                  <a:lumMod val="75000"/>
                </a:schemeClr>
              </a:solidFill>
              <a:effectLst>
                <a:outerShdw blurRad="38100" dist="38100" dir="2700000" algn="tl">
                  <a:srgbClr val="C0C0C0"/>
                </a:outerShdw>
              </a:effectLst>
              <a:latin typeface="Arial" charset="0"/>
            </a:endParaRPr>
          </a:p>
        </p:txBody>
      </p:sp>
      <p:sp>
        <p:nvSpPr>
          <p:cNvPr id="21514" name="Text Box 10"/>
          <p:cNvSpPr txBox="1">
            <a:spLocks noChangeArrowheads="1"/>
          </p:cNvSpPr>
          <p:nvPr/>
        </p:nvSpPr>
        <p:spPr bwMode="auto">
          <a:xfrm>
            <a:off x="4637088" y="3422650"/>
            <a:ext cx="582612" cy="366713"/>
          </a:xfrm>
          <a:prstGeom prst="rect">
            <a:avLst/>
          </a:prstGeom>
          <a:solidFill>
            <a:schemeClr val="accent3">
              <a:lumMod val="50000"/>
            </a:schemeClr>
          </a:solidFill>
          <a:ln>
            <a:noFill/>
          </a:ln>
          <a:effectLst/>
          <a:extLst/>
        </p:spPr>
        <p:txBody>
          <a:bodyPr wrap="none">
            <a:spAutoFit/>
          </a:bodyPr>
          <a:lstStyle/>
          <a:p>
            <a:pPr>
              <a:defRPr/>
            </a:pPr>
            <a:r>
              <a:rPr lang="es-ES" altLang="es-ES" b="1" dirty="0">
                <a:solidFill>
                  <a:schemeClr val="bg1"/>
                </a:solidFill>
                <a:latin typeface="Calibri" pitchFamily="34" charset="0"/>
              </a:rPr>
              <a:t>19%</a:t>
            </a:r>
          </a:p>
        </p:txBody>
      </p:sp>
      <p:sp>
        <p:nvSpPr>
          <p:cNvPr id="10" name="Rectangle 15"/>
          <p:cNvSpPr>
            <a:spLocks noChangeArrowheads="1"/>
          </p:cNvSpPr>
          <p:nvPr/>
        </p:nvSpPr>
        <p:spPr bwMode="auto">
          <a:xfrm>
            <a:off x="5046663" y="6499225"/>
            <a:ext cx="3816350" cy="276225"/>
          </a:xfrm>
          <a:prstGeom prst="rect">
            <a:avLst/>
          </a:prstGeom>
          <a:solidFill>
            <a:srgbClr val="DDDDDD"/>
          </a:solidFill>
          <a:ln>
            <a:noFill/>
          </a:ln>
          <a:extLst/>
        </p:spPr>
        <p:txBody>
          <a:bodyPr anchor="ct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defTabSz="914400" eaLnBrk="1" hangingPunct="1">
              <a:spcBef>
                <a:spcPct val="0"/>
              </a:spcBef>
              <a:buFontTx/>
              <a:buNone/>
              <a:defRPr/>
            </a:pPr>
            <a:r>
              <a:rPr lang="es-ES" altLang="es-ES" sz="1200" kern="0" dirty="0" smtClean="0">
                <a:solidFill>
                  <a:srgbClr val="000000"/>
                </a:solidFill>
              </a:rPr>
              <a:t>Hernández-Rodríguez J </a:t>
            </a:r>
            <a:r>
              <a:rPr lang="es-ES" altLang="es-ES" sz="1200" i="1" kern="0" dirty="0" smtClean="0">
                <a:solidFill>
                  <a:srgbClr val="000000"/>
                </a:solidFill>
              </a:rPr>
              <a:t>et al</a:t>
            </a:r>
            <a:r>
              <a:rPr lang="es-ES" altLang="es-ES" sz="1200" kern="0" dirty="0" smtClean="0">
                <a:solidFill>
                  <a:srgbClr val="000000"/>
                </a:solidFill>
              </a:rPr>
              <a:t>. </a:t>
            </a:r>
            <a:r>
              <a:rPr lang="es-ES" altLang="es-ES" sz="1200" b="1" i="1" kern="0" dirty="0" err="1" smtClean="0">
                <a:solidFill>
                  <a:srgbClr val="000000"/>
                </a:solidFill>
              </a:rPr>
              <a:t>Autoimmun</a:t>
            </a:r>
            <a:r>
              <a:rPr lang="es-ES" altLang="es-ES" sz="1200" b="1" i="1" kern="0" dirty="0" smtClean="0">
                <a:solidFill>
                  <a:srgbClr val="000000"/>
                </a:solidFill>
              </a:rPr>
              <a:t> </a:t>
            </a:r>
            <a:r>
              <a:rPr lang="es-ES" altLang="es-ES" sz="1200" b="1" i="1" kern="0" dirty="0" err="1" smtClean="0">
                <a:solidFill>
                  <a:srgbClr val="000000"/>
                </a:solidFill>
              </a:rPr>
              <a:t>Rev</a:t>
            </a:r>
            <a:r>
              <a:rPr lang="es-ES" altLang="es-ES" sz="1200" i="1" kern="0" dirty="0" smtClean="0">
                <a:solidFill>
                  <a:srgbClr val="000000"/>
                </a:solidFill>
              </a:rPr>
              <a:t> </a:t>
            </a:r>
            <a:r>
              <a:rPr lang="es-ES" altLang="es-ES" sz="1200" kern="0" dirty="0" smtClean="0">
                <a:solidFill>
                  <a:srgbClr val="000000"/>
                </a:solidFill>
              </a:rPr>
              <a:t>2016</a:t>
            </a:r>
            <a:endParaRPr lang="it-IT" altLang="es-ES" sz="1200" kern="0" dirty="0">
              <a:solidFill>
                <a:srgbClr val="000000"/>
              </a:solidFill>
            </a:endParaRPr>
          </a:p>
        </p:txBody>
      </p:sp>
      <p:pic>
        <p:nvPicPr>
          <p:cNvPr id="21511" name="Picture 7"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7"/>
          <p:cNvSpPr>
            <a:spLocks noChangeArrowheads="1"/>
          </p:cNvSpPr>
          <p:nvPr/>
        </p:nvSpPr>
        <p:spPr bwMode="auto">
          <a:xfrm>
            <a:off x="1691680" y="76616"/>
            <a:ext cx="5759450"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smtClean="0">
                <a:solidFill>
                  <a:schemeClr val="bg1"/>
                </a:solidFill>
                <a:effectLst>
                  <a:outerShdw blurRad="38100" dist="38100" dir="2700000" algn="tl">
                    <a:srgbClr val="C0C0C0"/>
                  </a:outerShdw>
                </a:effectLst>
                <a:latin typeface="Arial" charset="0"/>
              </a:rPr>
              <a:t>adults</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diagnostic</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process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206395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14"/>
                                        </p:tgtEl>
                                        <p:attrNameLst>
                                          <p:attrName>style.visibility</p:attrName>
                                        </p:attrNameLst>
                                      </p:cBhvr>
                                      <p:to>
                                        <p:strVal val="visible"/>
                                      </p:to>
                                    </p:set>
                                    <p:animEffect transition="in" filter="box(in)">
                                      <p:cBhvr>
                                        <p:cTn id="1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468313" y="1074738"/>
            <a:ext cx="8496300" cy="5418137"/>
          </a:xfrm>
          <a:prstGeom prst="rect">
            <a:avLst/>
          </a:prstGeom>
          <a:noFill/>
          <a:ln w="9525">
            <a:noFill/>
            <a:miter lim="800000"/>
            <a:headEnd/>
            <a:tailEnd/>
          </a:ln>
          <a:effectLst/>
        </p:spPr>
        <p:txBody>
          <a:bodyPr anchor="ctr">
            <a:spAutoFit/>
          </a:bodyPr>
          <a:lstStyle>
            <a:lvl1pPr marL="177800" indent="-177800" eaLnBrk="0" hangingPunct="0">
              <a:defRPr>
                <a:solidFill>
                  <a:schemeClr val="tx1"/>
                </a:solidFill>
                <a:latin typeface="Arabic Typesetting" pitchFamily="66" charset="-78"/>
              </a:defRPr>
            </a:lvl1pPr>
            <a:lvl2pPr marL="723900" indent="-266700" eaLnBrk="0" hangingPunct="0">
              <a:defRPr>
                <a:solidFill>
                  <a:schemeClr val="tx1"/>
                </a:solidFill>
                <a:latin typeface="Arabic Typesetting" pitchFamily="66" charset="-78"/>
              </a:defRPr>
            </a:lvl2pPr>
            <a:lvl3pPr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n-GB" altLang="es-ES" sz="2000" dirty="0" smtClean="0">
                <a:latin typeface="Arial" charset="0"/>
              </a:rPr>
              <a:t>73 (81%) patients with a negative genetic result…</a:t>
            </a:r>
          </a:p>
          <a:p>
            <a:pPr eaLnBrk="1" hangingPunct="1">
              <a:lnSpc>
                <a:spcPct val="60000"/>
              </a:lnSpc>
              <a:defRPr/>
            </a:pPr>
            <a:endParaRPr lang="en-GB" altLang="es-ES" sz="2000" dirty="0" smtClean="0">
              <a:latin typeface="Arial" charset="0"/>
            </a:endParaRPr>
          </a:p>
          <a:p>
            <a:pPr eaLnBrk="1" hangingPunct="1">
              <a:defRPr/>
            </a:pPr>
            <a:r>
              <a:rPr lang="en-GB" altLang="es-ES" sz="2000" b="1" dirty="0" smtClean="0">
                <a:effectLst>
                  <a:outerShdw blurRad="38100" dist="38100" dir="2700000" algn="tl">
                    <a:srgbClr val="C0C0C0"/>
                  </a:outerShdw>
                </a:effectLst>
                <a:latin typeface="Arial" charset="0"/>
              </a:rPr>
              <a:t>Alternative diagnoses (n=58; 64%)</a:t>
            </a:r>
          </a:p>
          <a:p>
            <a:pPr lvl="1" eaLnBrk="1" hangingPunct="1">
              <a:buFontTx/>
              <a:buChar char="•"/>
              <a:defRPr/>
            </a:pPr>
            <a:r>
              <a:rPr lang="en-GB" altLang="es-ES" sz="1600" dirty="0" smtClean="0">
                <a:latin typeface="Arial" charset="0"/>
              </a:rPr>
              <a:t>Autoimmune diseases (mainly Lupus-like): 21 (32%) patients</a:t>
            </a:r>
          </a:p>
          <a:p>
            <a:pPr lvl="1" eaLnBrk="1" hangingPunct="1">
              <a:buFontTx/>
              <a:buChar char="•"/>
              <a:defRPr/>
            </a:pPr>
            <a:r>
              <a:rPr lang="en-GB" altLang="es-ES" sz="1600" dirty="0">
                <a:solidFill>
                  <a:srgbClr val="A6A6A6"/>
                </a:solidFill>
                <a:latin typeface="Arial" charset="0"/>
              </a:rPr>
              <a:t>Inflammatory bowel disease (any type): 4 (6%)</a:t>
            </a:r>
          </a:p>
          <a:p>
            <a:pPr lvl="1" eaLnBrk="1" hangingPunct="1">
              <a:buFontTx/>
              <a:buChar char="•"/>
              <a:defRPr/>
            </a:pPr>
            <a:r>
              <a:rPr lang="en-GB" altLang="es-ES" sz="1600" dirty="0" err="1" smtClean="0">
                <a:solidFill>
                  <a:srgbClr val="A6A6A6"/>
                </a:solidFill>
                <a:latin typeface="Arial" charset="0"/>
              </a:rPr>
              <a:t>Hypocomplementemic</a:t>
            </a:r>
            <a:r>
              <a:rPr lang="en-GB" altLang="es-ES" sz="1600" dirty="0" smtClean="0">
                <a:solidFill>
                  <a:srgbClr val="A6A6A6"/>
                </a:solidFill>
                <a:latin typeface="Arial" charset="0"/>
              </a:rPr>
              <a:t> vasculitis, cancer and infections in 2 (3%) each</a:t>
            </a:r>
          </a:p>
          <a:p>
            <a:pPr lvl="1" eaLnBrk="1" hangingPunct="1">
              <a:buFontTx/>
              <a:buChar char="•"/>
              <a:defRPr/>
            </a:pPr>
            <a:r>
              <a:rPr lang="en-GB" altLang="es-ES" sz="1600" dirty="0" smtClean="0">
                <a:solidFill>
                  <a:srgbClr val="A6A6A6"/>
                </a:solidFill>
                <a:latin typeface="Arial" charset="0"/>
              </a:rPr>
              <a:t>Other non-conclusive diagnoses</a:t>
            </a:r>
          </a:p>
          <a:p>
            <a:pPr lvl="2" eaLnBrk="1" hangingPunct="1">
              <a:buFontTx/>
              <a:buChar char="•"/>
              <a:defRPr/>
            </a:pPr>
            <a:r>
              <a:rPr lang="en-GB" altLang="es-ES" sz="1600" dirty="0" smtClean="0">
                <a:solidFill>
                  <a:srgbClr val="A6A6A6"/>
                </a:solidFill>
                <a:latin typeface="Arial" charset="0"/>
              </a:rPr>
              <a:t>Long-lasting / recurrent episodes of abdominal pain/</a:t>
            </a:r>
            <a:r>
              <a:rPr lang="en-GB" altLang="es-ES" sz="1600" dirty="0" err="1" smtClean="0">
                <a:solidFill>
                  <a:srgbClr val="A6A6A6"/>
                </a:solidFill>
                <a:latin typeface="Arial" charset="0"/>
              </a:rPr>
              <a:t>pleuropericarditis</a:t>
            </a:r>
            <a:r>
              <a:rPr lang="en-GB" altLang="es-ES" sz="1600" dirty="0" smtClean="0">
                <a:solidFill>
                  <a:srgbClr val="A6A6A6"/>
                </a:solidFill>
                <a:latin typeface="Arial" charset="0"/>
              </a:rPr>
              <a:t>: 6</a:t>
            </a:r>
          </a:p>
          <a:p>
            <a:pPr lvl="2" eaLnBrk="1" hangingPunct="1">
              <a:buFontTx/>
              <a:buChar char="•"/>
              <a:defRPr/>
            </a:pPr>
            <a:r>
              <a:rPr lang="en-GB" altLang="es-ES" sz="1600" dirty="0" smtClean="0">
                <a:solidFill>
                  <a:srgbClr val="A6A6A6"/>
                </a:solidFill>
                <a:latin typeface="Arial" charset="0"/>
              </a:rPr>
              <a:t>Ocular/optic nerve involvement: 3</a:t>
            </a:r>
          </a:p>
          <a:p>
            <a:pPr lvl="2" eaLnBrk="1" hangingPunct="1">
              <a:buFontTx/>
              <a:buChar char="•"/>
              <a:defRPr/>
            </a:pPr>
            <a:r>
              <a:rPr lang="en-GB" altLang="es-ES" sz="1600" dirty="0" smtClean="0">
                <a:solidFill>
                  <a:srgbClr val="A6A6A6"/>
                </a:solidFill>
                <a:latin typeface="Arial" charset="0"/>
              </a:rPr>
              <a:t>Angioedema: 3 </a:t>
            </a:r>
          </a:p>
          <a:p>
            <a:pPr lvl="2" eaLnBrk="1" hangingPunct="1">
              <a:buFontTx/>
              <a:buChar char="•"/>
              <a:defRPr/>
            </a:pPr>
            <a:r>
              <a:rPr lang="en-GB" altLang="es-ES" sz="1600" dirty="0" smtClean="0">
                <a:solidFill>
                  <a:srgbClr val="A6A6A6"/>
                </a:solidFill>
                <a:latin typeface="Arial" charset="0"/>
              </a:rPr>
              <a:t>Inflammatory lymphadenopathy: 2</a:t>
            </a:r>
          </a:p>
          <a:p>
            <a:pPr lvl="2" eaLnBrk="1" hangingPunct="1">
              <a:buFontTx/>
              <a:buChar char="•"/>
              <a:defRPr/>
            </a:pPr>
            <a:r>
              <a:rPr lang="en-GB" altLang="es-ES" sz="1600" dirty="0" smtClean="0">
                <a:solidFill>
                  <a:srgbClr val="A6A6A6"/>
                </a:solidFill>
                <a:latin typeface="Arial" charset="0"/>
              </a:rPr>
              <a:t>Recurrent lymphocytic meningitis: 2</a:t>
            </a:r>
          </a:p>
          <a:p>
            <a:pPr eaLnBrk="1" hangingPunct="1">
              <a:defRPr/>
            </a:pPr>
            <a:r>
              <a:rPr lang="en-GB" altLang="es-ES" sz="1600" dirty="0" smtClean="0">
                <a:latin typeface="Arial" charset="0"/>
              </a:rPr>
              <a:t>		</a:t>
            </a:r>
          </a:p>
          <a:p>
            <a:pPr lvl="1" eaLnBrk="1" hangingPunct="1">
              <a:buFontTx/>
              <a:buChar char="•"/>
              <a:defRPr/>
            </a:pPr>
            <a:r>
              <a:rPr lang="en-GB" altLang="es-ES" b="1" dirty="0" smtClean="0">
                <a:effectLst>
                  <a:outerShdw blurRad="38100" dist="38100" dir="2700000" algn="tl">
                    <a:srgbClr val="000000">
                      <a:alpha val="43137"/>
                    </a:srgbClr>
                  </a:outerShdw>
                </a:effectLst>
                <a:latin typeface="Arial" charset="0"/>
              </a:rPr>
              <a:t>Polygenic/multifactorial diseases (n=13; 15%)</a:t>
            </a:r>
          </a:p>
          <a:p>
            <a:pPr lvl="2" eaLnBrk="1" hangingPunct="1">
              <a:buFontTx/>
              <a:buChar char="•"/>
              <a:defRPr/>
            </a:pPr>
            <a:r>
              <a:rPr lang="en-GB" altLang="es-ES" sz="1600" dirty="0" smtClean="0">
                <a:latin typeface="Arial" charset="0"/>
              </a:rPr>
              <a:t>PFAPA: 5 (8%)</a:t>
            </a:r>
          </a:p>
          <a:p>
            <a:pPr lvl="2" eaLnBrk="1" hangingPunct="1">
              <a:buFontTx/>
              <a:buChar char="•"/>
              <a:defRPr/>
            </a:pPr>
            <a:r>
              <a:rPr lang="en-GB" altLang="es-ES" sz="1600" dirty="0" smtClean="0">
                <a:latin typeface="Arial" charset="0"/>
              </a:rPr>
              <a:t>Adult-onset </a:t>
            </a:r>
            <a:r>
              <a:rPr lang="en-GB" altLang="es-ES" sz="1600" dirty="0">
                <a:latin typeface="Arial" charset="0"/>
              </a:rPr>
              <a:t>Still disease: 5 (8%)</a:t>
            </a:r>
          </a:p>
          <a:p>
            <a:pPr lvl="2" eaLnBrk="1" hangingPunct="1">
              <a:buFontTx/>
              <a:buChar char="•"/>
              <a:defRPr/>
            </a:pPr>
            <a:r>
              <a:rPr lang="en-GB" altLang="es-ES" sz="1600" dirty="0" err="1" smtClean="0">
                <a:latin typeface="Arial" charset="0"/>
              </a:rPr>
              <a:t>Behçet’s</a:t>
            </a:r>
            <a:r>
              <a:rPr lang="en-GB" altLang="es-ES" sz="1600" dirty="0" smtClean="0">
                <a:latin typeface="Arial" charset="0"/>
              </a:rPr>
              <a:t> </a:t>
            </a:r>
            <a:r>
              <a:rPr lang="en-GB" altLang="es-ES" sz="1600" dirty="0">
                <a:latin typeface="Arial" charset="0"/>
              </a:rPr>
              <a:t>disease: 3 (5%)</a:t>
            </a:r>
          </a:p>
          <a:p>
            <a:pPr lvl="2" eaLnBrk="1" hangingPunct="1">
              <a:buFontTx/>
              <a:buChar char="•"/>
              <a:defRPr/>
            </a:pPr>
            <a:endParaRPr lang="en-GB" altLang="es-ES" sz="1600" dirty="0" smtClean="0">
              <a:latin typeface="Arial" charset="0"/>
            </a:endParaRPr>
          </a:p>
          <a:p>
            <a:pPr eaLnBrk="1" hangingPunct="1">
              <a:defRPr/>
            </a:pPr>
            <a:r>
              <a:rPr lang="en-GB" altLang="es-ES" sz="2000" b="1" dirty="0" smtClean="0">
                <a:effectLst>
                  <a:outerShdw blurRad="38100" dist="38100" dir="2700000" algn="tl">
                    <a:srgbClr val="C0C0C0"/>
                  </a:outerShdw>
                </a:effectLst>
                <a:latin typeface="Arial" charset="0"/>
              </a:rPr>
              <a:t>Probable undifferentiated autoinflammatory diseases (</a:t>
            </a:r>
            <a:r>
              <a:rPr lang="en-GB" altLang="es-ES" sz="2000" b="1" dirty="0" smtClean="0">
                <a:effectLst>
                  <a:outerShdw blurRad="38100" dist="38100" dir="2700000" algn="tl">
                    <a:srgbClr val="000000">
                      <a:alpha val="43137"/>
                    </a:srgbClr>
                  </a:outerShdw>
                </a:effectLst>
                <a:latin typeface="Arial" charset="0"/>
              </a:rPr>
              <a:t>n=10</a:t>
            </a:r>
            <a:r>
              <a:rPr lang="en-GB" altLang="es-ES" sz="2000" b="1" dirty="0" smtClean="0">
                <a:latin typeface="Arial" charset="0"/>
              </a:rPr>
              <a:t>; </a:t>
            </a:r>
            <a:r>
              <a:rPr lang="en-GB" altLang="es-ES" sz="2000" b="1" dirty="0" smtClean="0">
                <a:effectLst>
                  <a:outerShdw blurRad="38100" dist="38100" dir="2700000" algn="tl">
                    <a:srgbClr val="000000">
                      <a:alpha val="43137"/>
                    </a:srgbClr>
                  </a:outerShdw>
                </a:effectLst>
                <a:latin typeface="Arial" charset="0"/>
              </a:rPr>
              <a:t>12%)</a:t>
            </a:r>
            <a:r>
              <a:rPr lang="en-GB" altLang="es-ES" sz="1600" dirty="0" smtClean="0">
                <a:effectLst>
                  <a:outerShdw blurRad="38100" dist="38100" dir="2700000" algn="tl">
                    <a:srgbClr val="000000">
                      <a:alpha val="43137"/>
                    </a:srgbClr>
                  </a:outerShdw>
                </a:effectLst>
                <a:latin typeface="Arial" charset="0"/>
              </a:rPr>
              <a:t> </a:t>
            </a:r>
          </a:p>
          <a:p>
            <a:pPr eaLnBrk="1" hangingPunct="1">
              <a:defRPr/>
            </a:pPr>
            <a:r>
              <a:rPr lang="en-GB" altLang="es-ES" sz="1600" dirty="0">
                <a:effectLst>
                  <a:outerShdw blurRad="38100" dist="38100" dir="2700000" algn="tl">
                    <a:srgbClr val="000000">
                      <a:alpha val="43137"/>
                    </a:srgbClr>
                  </a:outerShdw>
                </a:effectLst>
                <a:latin typeface="Arial" charset="0"/>
                <a:sym typeface="Wingdings" pitchFamily="2" charset="2"/>
              </a:rPr>
              <a:t>	</a:t>
            </a:r>
            <a:r>
              <a:rPr lang="en-GB" altLang="es-ES" sz="1600" dirty="0" smtClean="0">
                <a:latin typeface="Arial" charset="0"/>
                <a:sym typeface="Wingdings" pitchFamily="2" charset="2"/>
              </a:rPr>
              <a:t> </a:t>
            </a:r>
            <a:r>
              <a:rPr lang="en-GB" altLang="es-ES" sz="1600" dirty="0" smtClean="0">
                <a:latin typeface="Arial" charset="0"/>
              </a:rPr>
              <a:t>negative genetic results</a:t>
            </a:r>
            <a:r>
              <a:rPr lang="en-GB" altLang="es-ES" sz="1600" dirty="0" smtClean="0">
                <a:latin typeface="Arial" charset="0"/>
                <a:sym typeface="Wingdings" pitchFamily="2" charset="2"/>
              </a:rPr>
              <a:t> but </a:t>
            </a:r>
            <a:r>
              <a:rPr lang="en-GB" altLang="es-ES" sz="1600" dirty="0" smtClean="0">
                <a:latin typeface="Arial" charset="0"/>
              </a:rPr>
              <a:t>suggestive or atypical clinical manifestations with good response to conventional or biological drugs for autoinflammatory diseases</a:t>
            </a:r>
          </a:p>
        </p:txBody>
      </p:sp>
      <p:sp>
        <p:nvSpPr>
          <p:cNvPr id="6" name="Rectangle 8"/>
          <p:cNvSpPr>
            <a:spLocks noChangeArrowheads="1"/>
          </p:cNvSpPr>
          <p:nvPr/>
        </p:nvSpPr>
        <p:spPr bwMode="auto">
          <a:xfrm>
            <a:off x="323528" y="739552"/>
            <a:ext cx="3455987" cy="457200"/>
          </a:xfrm>
          <a:prstGeom prst="rect">
            <a:avLst/>
          </a:prstGeom>
          <a:noFill/>
          <a:ln w="9525">
            <a:noFill/>
            <a:miter lim="800000"/>
            <a:headEnd/>
            <a:tailEnd/>
          </a:ln>
          <a:effectLst/>
        </p:spPr>
        <p:txBody>
          <a:bodyPr>
            <a:spAutoFit/>
          </a:bodyPr>
          <a:lstStyle/>
          <a:p>
            <a:pPr>
              <a:defRPr/>
            </a:pPr>
            <a:r>
              <a:rPr lang="en-GB" sz="2400" b="1" dirty="0">
                <a:solidFill>
                  <a:schemeClr val="accent3">
                    <a:lumMod val="75000"/>
                  </a:schemeClr>
                </a:solidFill>
                <a:effectLst>
                  <a:outerShdw blurRad="38100" dist="38100" dir="2700000" algn="tl">
                    <a:srgbClr val="C0C0C0"/>
                  </a:outerShdw>
                </a:effectLst>
                <a:latin typeface="Arial" charset="0"/>
              </a:rPr>
              <a:t>Results </a:t>
            </a:r>
            <a:endParaRPr lang="es-ES" sz="2400" b="1" dirty="0">
              <a:solidFill>
                <a:schemeClr val="accent3">
                  <a:lumMod val="75000"/>
                </a:schemeClr>
              </a:solidFill>
              <a:effectLst>
                <a:outerShdw blurRad="38100" dist="38100" dir="2700000" algn="tl">
                  <a:srgbClr val="C0C0C0"/>
                </a:outerShdw>
              </a:effectLst>
              <a:latin typeface="Arial" charset="0"/>
            </a:endParaRPr>
          </a:p>
        </p:txBody>
      </p:sp>
      <p:sp>
        <p:nvSpPr>
          <p:cNvPr id="7" name="Rectangle 15"/>
          <p:cNvSpPr>
            <a:spLocks noChangeArrowheads="1"/>
          </p:cNvSpPr>
          <p:nvPr/>
        </p:nvSpPr>
        <p:spPr bwMode="auto">
          <a:xfrm>
            <a:off x="5046663" y="6499225"/>
            <a:ext cx="3816350" cy="276225"/>
          </a:xfrm>
          <a:prstGeom prst="rect">
            <a:avLst/>
          </a:prstGeom>
          <a:solidFill>
            <a:srgbClr val="DDDDDD"/>
          </a:solidFill>
          <a:ln>
            <a:noFill/>
          </a:ln>
          <a:extLst/>
        </p:spPr>
        <p:txBody>
          <a:bodyPr anchor="ct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defTabSz="914400" eaLnBrk="1" hangingPunct="1">
              <a:spcBef>
                <a:spcPct val="0"/>
              </a:spcBef>
              <a:buFontTx/>
              <a:buNone/>
              <a:defRPr/>
            </a:pPr>
            <a:r>
              <a:rPr lang="es-ES" altLang="es-ES" sz="1200" kern="0" dirty="0" smtClean="0">
                <a:solidFill>
                  <a:srgbClr val="000000"/>
                </a:solidFill>
              </a:rPr>
              <a:t>Hernández-Rodríguez J </a:t>
            </a:r>
            <a:r>
              <a:rPr lang="es-ES" altLang="es-ES" sz="1200" i="1" kern="0" dirty="0" smtClean="0">
                <a:solidFill>
                  <a:srgbClr val="000000"/>
                </a:solidFill>
              </a:rPr>
              <a:t>et al</a:t>
            </a:r>
            <a:r>
              <a:rPr lang="es-ES" altLang="es-ES" sz="1200" kern="0" dirty="0" smtClean="0">
                <a:solidFill>
                  <a:srgbClr val="000000"/>
                </a:solidFill>
              </a:rPr>
              <a:t>. </a:t>
            </a:r>
            <a:r>
              <a:rPr lang="es-ES" altLang="es-ES" sz="1200" b="1" i="1" kern="0" dirty="0" err="1" smtClean="0">
                <a:solidFill>
                  <a:srgbClr val="000000"/>
                </a:solidFill>
              </a:rPr>
              <a:t>Autoimmun</a:t>
            </a:r>
            <a:r>
              <a:rPr lang="es-ES" altLang="es-ES" sz="1200" b="1" i="1" kern="0" dirty="0" smtClean="0">
                <a:solidFill>
                  <a:srgbClr val="000000"/>
                </a:solidFill>
              </a:rPr>
              <a:t> </a:t>
            </a:r>
            <a:r>
              <a:rPr lang="es-ES" altLang="es-ES" sz="1200" b="1" i="1" kern="0" dirty="0" err="1" smtClean="0">
                <a:solidFill>
                  <a:srgbClr val="000000"/>
                </a:solidFill>
              </a:rPr>
              <a:t>Rev</a:t>
            </a:r>
            <a:r>
              <a:rPr lang="es-ES" altLang="es-ES" sz="1200" i="1" kern="0" dirty="0" smtClean="0">
                <a:solidFill>
                  <a:srgbClr val="000000"/>
                </a:solidFill>
              </a:rPr>
              <a:t> </a:t>
            </a:r>
            <a:r>
              <a:rPr lang="es-ES" altLang="es-ES" sz="1200" kern="0" dirty="0" smtClean="0">
                <a:solidFill>
                  <a:srgbClr val="000000"/>
                </a:solidFill>
              </a:rPr>
              <a:t>2016</a:t>
            </a:r>
            <a:endParaRPr lang="it-IT" altLang="es-ES" sz="1200" kern="0" dirty="0">
              <a:solidFill>
                <a:srgbClr val="000000"/>
              </a:solidFill>
            </a:endParaRPr>
          </a:p>
        </p:txBody>
      </p:sp>
      <p:pic>
        <p:nvPicPr>
          <p:cNvPr id="22536" name="Picture 7"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ChangeArrowheads="1"/>
          </p:cNvSpPr>
          <p:nvPr/>
        </p:nvSpPr>
        <p:spPr bwMode="auto">
          <a:xfrm>
            <a:off x="1691680" y="76616"/>
            <a:ext cx="5759450"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smtClean="0">
                <a:solidFill>
                  <a:schemeClr val="bg1"/>
                </a:solidFill>
                <a:effectLst>
                  <a:outerShdw blurRad="38100" dist="38100" dir="2700000" algn="tl">
                    <a:srgbClr val="C0C0C0"/>
                  </a:outerShdw>
                </a:effectLst>
                <a:latin typeface="Arial" charset="0"/>
              </a:rPr>
              <a:t>adults</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diagnostic</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process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2941039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395288" y="1341438"/>
            <a:ext cx="8748712" cy="491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indent="-355600">
              <a:defRPr>
                <a:solidFill>
                  <a:schemeClr val="tx1"/>
                </a:solidFill>
                <a:latin typeface="Arial" pitchFamily="34" charset="0"/>
                <a:ea typeface="ヒラギノ角ゴ Pro W3" pitchFamily="123" charset="-128"/>
              </a:defRPr>
            </a:lvl1pPr>
            <a:lvl2pPr marL="812800" indent="-17780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lnSpc>
                <a:spcPct val="160000"/>
              </a:lnSpc>
            </a:pPr>
            <a:r>
              <a:rPr lang="en-GB" altLang="es-ES" sz="2800" b="1" dirty="0"/>
              <a:t>32 patients with AID</a:t>
            </a:r>
          </a:p>
          <a:p>
            <a:pPr lvl="1" eaLnBrk="1" hangingPunct="1">
              <a:lnSpc>
                <a:spcPct val="160000"/>
              </a:lnSpc>
              <a:buFontTx/>
              <a:buChar char="•"/>
            </a:pPr>
            <a:r>
              <a:rPr lang="en-GB" altLang="es-ES" sz="2800" dirty="0"/>
              <a:t>FMF 12 (37.5%)</a:t>
            </a:r>
          </a:p>
          <a:p>
            <a:pPr lvl="1" eaLnBrk="1" hangingPunct="1">
              <a:lnSpc>
                <a:spcPct val="160000"/>
              </a:lnSpc>
              <a:buFontTx/>
              <a:buChar char="•"/>
            </a:pPr>
            <a:r>
              <a:rPr lang="en-GB" altLang="es-ES" sz="2800" dirty="0"/>
              <a:t>CAPS 8 (25%) </a:t>
            </a:r>
            <a:r>
              <a:rPr lang="en-GB" altLang="es-ES" sz="2400" dirty="0"/>
              <a:t>(3 MWS / 5 </a:t>
            </a:r>
            <a:r>
              <a:rPr lang="en-GB" altLang="es-ES" sz="2400" dirty="0">
                <a:solidFill>
                  <a:schemeClr val="accent6">
                    <a:lumMod val="75000"/>
                  </a:schemeClr>
                </a:solidFill>
                <a:effectLst>
                  <a:outerShdw blurRad="38100" dist="38100" dir="2700000" algn="tl">
                    <a:srgbClr val="000000">
                      <a:alpha val="43137"/>
                    </a:srgbClr>
                  </a:outerShdw>
                </a:effectLst>
              </a:rPr>
              <a:t>overlap</a:t>
            </a:r>
            <a:r>
              <a:rPr lang="en-GB" altLang="es-ES" sz="2400" dirty="0">
                <a:solidFill>
                  <a:schemeClr val="accent6">
                    <a:lumMod val="75000"/>
                  </a:schemeClr>
                </a:solidFill>
              </a:rPr>
              <a:t> </a:t>
            </a:r>
            <a:r>
              <a:rPr lang="en-GB" altLang="es-ES" sz="2400" dirty="0"/>
              <a:t>FCAS/MWS, 1 </a:t>
            </a:r>
            <a:r>
              <a:rPr lang="en-GB" altLang="es-ES" sz="2400" dirty="0">
                <a:solidFill>
                  <a:schemeClr val="accent6">
                    <a:lumMod val="75000"/>
                  </a:schemeClr>
                </a:solidFill>
                <a:effectLst>
                  <a:outerShdw blurRad="38100" dist="38100" dir="2700000" algn="tl">
                    <a:srgbClr val="000000">
                      <a:alpha val="43137"/>
                    </a:srgbClr>
                  </a:outerShdw>
                </a:effectLst>
              </a:rPr>
              <a:t>overlap</a:t>
            </a:r>
            <a:r>
              <a:rPr lang="en-GB" altLang="es-ES" sz="2400" dirty="0">
                <a:solidFill>
                  <a:schemeClr val="accent6">
                    <a:lumMod val="75000"/>
                  </a:schemeClr>
                </a:solidFill>
              </a:rPr>
              <a:t> </a:t>
            </a:r>
            <a:r>
              <a:rPr lang="en-GB" altLang="es-ES" sz="2400" dirty="0"/>
              <a:t>FCAS/HIDS) – </a:t>
            </a:r>
            <a:r>
              <a:rPr lang="en-GB" altLang="es-ES" sz="2400" i="1" dirty="0"/>
              <a:t>No CINCA patients</a:t>
            </a:r>
          </a:p>
          <a:p>
            <a:pPr lvl="1" eaLnBrk="1" hangingPunct="1">
              <a:lnSpc>
                <a:spcPct val="160000"/>
              </a:lnSpc>
              <a:buFontTx/>
              <a:buChar char="•"/>
            </a:pPr>
            <a:r>
              <a:rPr lang="en-GB" altLang="es-ES" sz="2800" dirty="0"/>
              <a:t>TRAPS 6 (18.8%) </a:t>
            </a:r>
            <a:r>
              <a:rPr lang="en-GB" altLang="es-ES" sz="2400" dirty="0"/>
              <a:t>(2 </a:t>
            </a:r>
            <a:r>
              <a:rPr lang="en-GB" altLang="es-ES" sz="2400" dirty="0">
                <a:solidFill>
                  <a:schemeClr val="accent6">
                    <a:lumMod val="75000"/>
                  </a:schemeClr>
                </a:solidFill>
                <a:effectLst>
                  <a:outerShdw blurRad="38100" dist="38100" dir="2700000" algn="tl">
                    <a:srgbClr val="000000">
                      <a:alpha val="43137"/>
                    </a:srgbClr>
                  </a:outerShdw>
                </a:effectLst>
              </a:rPr>
              <a:t>overlap</a:t>
            </a:r>
            <a:r>
              <a:rPr lang="en-GB" altLang="es-ES" sz="2400" dirty="0">
                <a:solidFill>
                  <a:schemeClr val="accent6">
                    <a:lumMod val="75000"/>
                  </a:schemeClr>
                </a:solidFill>
              </a:rPr>
              <a:t> </a:t>
            </a:r>
            <a:r>
              <a:rPr lang="en-GB" altLang="es-ES" sz="2400" dirty="0"/>
              <a:t>with FMF)</a:t>
            </a:r>
          </a:p>
          <a:p>
            <a:pPr lvl="1" eaLnBrk="1" hangingPunct="1">
              <a:lnSpc>
                <a:spcPct val="160000"/>
              </a:lnSpc>
              <a:buFontTx/>
              <a:buChar char="•"/>
            </a:pPr>
            <a:r>
              <a:rPr lang="en-GB" altLang="es-ES" sz="2800" dirty="0"/>
              <a:t>HIDS 1 (3%) </a:t>
            </a:r>
            <a:r>
              <a:rPr lang="en-GB" altLang="es-ES" sz="2400" dirty="0"/>
              <a:t>(+ 1 </a:t>
            </a:r>
            <a:r>
              <a:rPr lang="en-GB" altLang="es-ES" sz="2400" dirty="0">
                <a:solidFill>
                  <a:schemeClr val="accent6">
                    <a:lumMod val="75000"/>
                  </a:schemeClr>
                </a:solidFill>
                <a:effectLst>
                  <a:outerShdw blurRad="38100" dist="38100" dir="2700000" algn="tl">
                    <a:srgbClr val="000000">
                      <a:alpha val="43137"/>
                    </a:srgbClr>
                  </a:outerShdw>
                </a:effectLst>
              </a:rPr>
              <a:t>overlap</a:t>
            </a:r>
            <a:r>
              <a:rPr lang="en-GB" altLang="es-ES" sz="2400" dirty="0">
                <a:solidFill>
                  <a:schemeClr val="accent6">
                    <a:lumMod val="75000"/>
                  </a:schemeClr>
                </a:solidFill>
              </a:rPr>
              <a:t> </a:t>
            </a:r>
            <a:r>
              <a:rPr lang="en-GB" altLang="es-ES" sz="2400" dirty="0"/>
              <a:t>FCAS/HIDS)</a:t>
            </a:r>
            <a:r>
              <a:rPr lang="en-GB" altLang="es-ES" sz="2800" dirty="0"/>
              <a:t> </a:t>
            </a:r>
          </a:p>
          <a:p>
            <a:pPr lvl="1" eaLnBrk="1" hangingPunct="1">
              <a:lnSpc>
                <a:spcPct val="160000"/>
              </a:lnSpc>
              <a:buFontTx/>
              <a:buChar char="•"/>
            </a:pPr>
            <a:r>
              <a:rPr lang="en-GB" altLang="es-ES" sz="2800" dirty="0"/>
              <a:t>PFAPA 5 (16%) </a:t>
            </a:r>
          </a:p>
        </p:txBody>
      </p:sp>
      <p:sp>
        <p:nvSpPr>
          <p:cNvPr id="6" name="Rectangle 15"/>
          <p:cNvSpPr>
            <a:spLocks noChangeArrowheads="1"/>
          </p:cNvSpPr>
          <p:nvPr/>
        </p:nvSpPr>
        <p:spPr bwMode="auto">
          <a:xfrm>
            <a:off x="5046663" y="6499225"/>
            <a:ext cx="3816350" cy="276225"/>
          </a:xfrm>
          <a:prstGeom prst="rect">
            <a:avLst/>
          </a:prstGeom>
          <a:solidFill>
            <a:srgbClr val="DDDDDD"/>
          </a:solidFill>
          <a:ln>
            <a:noFill/>
          </a:ln>
          <a:extLst/>
        </p:spPr>
        <p:txBody>
          <a:bodyPr anchor="ct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defTabSz="914400" eaLnBrk="1" hangingPunct="1">
              <a:spcBef>
                <a:spcPct val="0"/>
              </a:spcBef>
              <a:buFontTx/>
              <a:buNone/>
              <a:defRPr/>
            </a:pPr>
            <a:r>
              <a:rPr lang="es-ES" altLang="es-ES" sz="1200" kern="0" dirty="0" smtClean="0">
                <a:solidFill>
                  <a:srgbClr val="000000"/>
                </a:solidFill>
              </a:rPr>
              <a:t>Hernández-Rodríguez J </a:t>
            </a:r>
            <a:r>
              <a:rPr lang="es-ES" altLang="es-ES" sz="1200" i="1" kern="0" dirty="0" smtClean="0">
                <a:solidFill>
                  <a:srgbClr val="000000"/>
                </a:solidFill>
              </a:rPr>
              <a:t>et al</a:t>
            </a:r>
            <a:r>
              <a:rPr lang="es-ES" altLang="es-ES" sz="1200" kern="0" dirty="0" smtClean="0">
                <a:solidFill>
                  <a:srgbClr val="000000"/>
                </a:solidFill>
              </a:rPr>
              <a:t>. </a:t>
            </a:r>
            <a:r>
              <a:rPr lang="es-ES" altLang="es-ES" sz="1200" b="1" i="1" kern="0" dirty="0" err="1" smtClean="0">
                <a:solidFill>
                  <a:srgbClr val="000000"/>
                </a:solidFill>
              </a:rPr>
              <a:t>Autoimmun</a:t>
            </a:r>
            <a:r>
              <a:rPr lang="es-ES" altLang="es-ES" sz="1200" b="1" i="1" kern="0" dirty="0" smtClean="0">
                <a:solidFill>
                  <a:srgbClr val="000000"/>
                </a:solidFill>
              </a:rPr>
              <a:t> </a:t>
            </a:r>
            <a:r>
              <a:rPr lang="es-ES" altLang="es-ES" sz="1200" b="1" i="1" kern="0" dirty="0" err="1" smtClean="0">
                <a:solidFill>
                  <a:srgbClr val="000000"/>
                </a:solidFill>
              </a:rPr>
              <a:t>Rev</a:t>
            </a:r>
            <a:r>
              <a:rPr lang="es-ES" altLang="es-ES" sz="1200" i="1" kern="0" dirty="0" smtClean="0">
                <a:solidFill>
                  <a:srgbClr val="000000"/>
                </a:solidFill>
              </a:rPr>
              <a:t> </a:t>
            </a:r>
            <a:r>
              <a:rPr lang="es-ES" altLang="es-ES" sz="1200" kern="0" dirty="0" smtClean="0">
                <a:solidFill>
                  <a:srgbClr val="000000"/>
                </a:solidFill>
              </a:rPr>
              <a:t>2016</a:t>
            </a:r>
            <a:endParaRPr lang="it-IT" altLang="es-ES" sz="1200" kern="0" dirty="0">
              <a:solidFill>
                <a:srgbClr val="000000"/>
              </a:solidFill>
            </a:endParaRPr>
          </a:p>
        </p:txBody>
      </p:sp>
      <p:pic>
        <p:nvPicPr>
          <p:cNvPr id="23557" name="Picture 7"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8"/>
          <p:cNvSpPr>
            <a:spLocks noChangeArrowheads="1"/>
          </p:cNvSpPr>
          <p:nvPr/>
        </p:nvSpPr>
        <p:spPr bwMode="auto">
          <a:xfrm>
            <a:off x="323528" y="739552"/>
            <a:ext cx="3455987" cy="457200"/>
          </a:xfrm>
          <a:prstGeom prst="rect">
            <a:avLst/>
          </a:prstGeom>
          <a:noFill/>
          <a:ln w="9525">
            <a:noFill/>
            <a:miter lim="800000"/>
            <a:headEnd/>
            <a:tailEnd/>
          </a:ln>
          <a:effectLst/>
        </p:spPr>
        <p:txBody>
          <a:bodyPr>
            <a:spAutoFit/>
          </a:bodyPr>
          <a:lstStyle/>
          <a:p>
            <a:pPr>
              <a:defRPr/>
            </a:pPr>
            <a:r>
              <a:rPr lang="en-GB" sz="2400" b="1" dirty="0">
                <a:solidFill>
                  <a:schemeClr val="accent3">
                    <a:lumMod val="75000"/>
                  </a:schemeClr>
                </a:solidFill>
                <a:effectLst>
                  <a:outerShdw blurRad="38100" dist="38100" dir="2700000" algn="tl">
                    <a:srgbClr val="C0C0C0"/>
                  </a:outerShdw>
                </a:effectLst>
                <a:latin typeface="Arial" charset="0"/>
              </a:rPr>
              <a:t>Results </a:t>
            </a:r>
            <a:endParaRPr lang="es-ES" sz="2400" b="1" dirty="0">
              <a:solidFill>
                <a:schemeClr val="accent3">
                  <a:lumMod val="75000"/>
                </a:schemeClr>
              </a:solidFill>
              <a:effectLst>
                <a:outerShdw blurRad="38100" dist="38100" dir="2700000" algn="tl">
                  <a:srgbClr val="C0C0C0"/>
                </a:outerShdw>
              </a:effectLst>
              <a:latin typeface="Arial" charset="0"/>
            </a:endParaRPr>
          </a:p>
        </p:txBody>
      </p:sp>
      <p:sp>
        <p:nvSpPr>
          <p:cNvPr id="8" name="Rectangle 7"/>
          <p:cNvSpPr>
            <a:spLocks noChangeArrowheads="1"/>
          </p:cNvSpPr>
          <p:nvPr/>
        </p:nvSpPr>
        <p:spPr bwMode="auto">
          <a:xfrm>
            <a:off x="1691680" y="76616"/>
            <a:ext cx="5759450"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smtClean="0">
                <a:solidFill>
                  <a:schemeClr val="bg1"/>
                </a:solidFill>
                <a:effectLst>
                  <a:outerShdw blurRad="38100" dist="38100" dir="2700000" algn="tl">
                    <a:srgbClr val="C0C0C0"/>
                  </a:outerShdw>
                </a:effectLst>
                <a:latin typeface="Arial" charset="0"/>
              </a:rPr>
              <a:t>adults</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diagnostic</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process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424146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28763"/>
            <a:ext cx="9144000" cy="5329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3786" name="Rectangle 58"/>
          <p:cNvSpPr>
            <a:spLocks noChangeArrowheads="1"/>
          </p:cNvSpPr>
          <p:nvPr/>
        </p:nvSpPr>
        <p:spPr bwMode="auto">
          <a:xfrm>
            <a:off x="179512" y="883568"/>
            <a:ext cx="3455987" cy="457200"/>
          </a:xfrm>
          <a:prstGeom prst="rect">
            <a:avLst/>
          </a:prstGeom>
          <a:noFill/>
          <a:ln w="9525">
            <a:noFill/>
            <a:miter lim="800000"/>
            <a:headEnd/>
            <a:tailEnd/>
          </a:ln>
          <a:effectLst/>
        </p:spPr>
        <p:txBody>
          <a:bodyPr>
            <a:spAutoFit/>
          </a:bodyPr>
          <a:lstStyle/>
          <a:p>
            <a:pPr>
              <a:defRPr/>
            </a:pPr>
            <a:r>
              <a:rPr lang="en-GB" sz="2400" b="1" dirty="0">
                <a:solidFill>
                  <a:schemeClr val="accent3">
                    <a:lumMod val="75000"/>
                  </a:schemeClr>
                </a:solidFill>
                <a:effectLst>
                  <a:outerShdw blurRad="38100" dist="38100" dir="2700000" algn="tl">
                    <a:srgbClr val="C0C0C0"/>
                  </a:outerShdw>
                </a:effectLst>
                <a:latin typeface="Arial" charset="0"/>
              </a:rPr>
              <a:t>Clinical features  </a:t>
            </a:r>
            <a:endParaRPr lang="es-ES" sz="2400" b="1" dirty="0">
              <a:solidFill>
                <a:schemeClr val="accent3">
                  <a:lumMod val="75000"/>
                </a:schemeClr>
              </a:solidFill>
              <a:effectLst>
                <a:outerShdw blurRad="38100" dist="38100" dir="2700000" algn="tl">
                  <a:srgbClr val="C0C0C0"/>
                </a:outerShdw>
              </a:effectLst>
              <a:latin typeface="Arial" charset="0"/>
            </a:endParaRPr>
          </a:p>
        </p:txBody>
      </p:sp>
      <p:sp>
        <p:nvSpPr>
          <p:cNvPr id="73790" name="Rectangle 62"/>
          <p:cNvSpPr>
            <a:spLocks noChangeArrowheads="1"/>
          </p:cNvSpPr>
          <p:nvPr/>
        </p:nvSpPr>
        <p:spPr bwMode="auto">
          <a:xfrm>
            <a:off x="2593975" y="2101850"/>
            <a:ext cx="6408738" cy="2089150"/>
          </a:xfrm>
          <a:prstGeom prst="rect">
            <a:avLst/>
          </a:prstGeom>
          <a:solidFill>
            <a:schemeClr val="accent3">
              <a:lumMod val="75000"/>
              <a:alpha val="23922"/>
            </a:schemeClr>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s-ES" altLang="es-ES" sz="1800">
              <a:solidFill>
                <a:schemeClr val="bg1"/>
              </a:solidFill>
              <a:effectLst>
                <a:outerShdw blurRad="38100" dist="38100" dir="2700000" algn="tl">
                  <a:srgbClr val="000000">
                    <a:alpha val="43137"/>
                  </a:srgbClr>
                </a:outerShdw>
              </a:effectLst>
              <a:latin typeface="Arabic Typesetting" pitchFamily="66" charset="-78"/>
            </a:endParaRPr>
          </a:p>
        </p:txBody>
      </p:sp>
      <p:sp>
        <p:nvSpPr>
          <p:cNvPr id="73789" name="Rectangle 61"/>
          <p:cNvSpPr>
            <a:spLocks noChangeArrowheads="1"/>
          </p:cNvSpPr>
          <p:nvPr/>
        </p:nvSpPr>
        <p:spPr bwMode="auto">
          <a:xfrm>
            <a:off x="2701925" y="2835275"/>
            <a:ext cx="6192838" cy="342900"/>
          </a:xfrm>
          <a:prstGeom prst="rect">
            <a:avLst/>
          </a:prstGeom>
          <a:solidFill>
            <a:schemeClr val="accent3">
              <a:lumMod val="75000"/>
            </a:schemeClr>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10000"/>
              </a:lnSpc>
              <a:spcBef>
                <a:spcPct val="0"/>
              </a:spcBef>
              <a:buFontTx/>
              <a:buNone/>
              <a:defRPr/>
            </a:pPr>
            <a:r>
              <a:rPr lang="en-GB" altLang="es-ES" sz="1600" b="1" dirty="0">
                <a:solidFill>
                  <a:schemeClr val="bg1"/>
                </a:solidFill>
                <a:effectLst>
                  <a:outerShdw blurRad="38100" dist="38100" dir="2700000" algn="tl">
                    <a:srgbClr val="000000">
                      <a:alpha val="43137"/>
                    </a:srgbClr>
                  </a:outerShdw>
                </a:effectLst>
              </a:rPr>
              <a:t>Disease diagnosis </a:t>
            </a:r>
            <a:r>
              <a:rPr lang="en-GB" altLang="es-ES" sz="1600" b="1" dirty="0">
                <a:solidFill>
                  <a:schemeClr val="bg1"/>
                </a:solidFill>
                <a:effectLst>
                  <a:outerShdw blurRad="38100" dist="38100" dir="2700000" algn="tl">
                    <a:srgbClr val="000000">
                      <a:alpha val="43137"/>
                    </a:srgbClr>
                  </a:outerShdw>
                </a:effectLst>
                <a:cs typeface="Arial" charset="0"/>
              </a:rPr>
              <a:t>≥ 16 yrs.</a:t>
            </a:r>
          </a:p>
        </p:txBody>
      </p:sp>
      <p:sp>
        <p:nvSpPr>
          <p:cNvPr id="73791" name="Rectangle 63"/>
          <p:cNvSpPr>
            <a:spLocks noChangeArrowheads="1"/>
          </p:cNvSpPr>
          <p:nvPr/>
        </p:nvSpPr>
        <p:spPr bwMode="auto">
          <a:xfrm>
            <a:off x="2701925" y="3122613"/>
            <a:ext cx="6192838" cy="1069975"/>
          </a:xfrm>
          <a:prstGeom prst="rect">
            <a:avLst/>
          </a:prstGeom>
          <a:solidFill>
            <a:schemeClr val="accent3">
              <a:lumMod val="75000"/>
            </a:schemeClr>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GB" altLang="es-ES" sz="1600" b="1">
                <a:solidFill>
                  <a:schemeClr val="bg1"/>
                </a:solidFill>
                <a:effectLst>
                  <a:outerShdw blurRad="38100" dist="38100" dir="2700000" algn="tl">
                    <a:srgbClr val="000000">
                      <a:alpha val="43137"/>
                    </a:srgbClr>
                  </a:outerShdw>
                </a:effectLst>
              </a:rPr>
              <a:t>		Mean    Range</a:t>
            </a:r>
          </a:p>
          <a:p>
            <a:pPr eaLnBrk="1" hangingPunct="1">
              <a:spcBef>
                <a:spcPct val="0"/>
              </a:spcBef>
              <a:buFontTx/>
              <a:buNone/>
              <a:defRPr/>
            </a:pPr>
            <a:r>
              <a:rPr lang="en-GB" altLang="es-ES" sz="1600" b="1">
                <a:solidFill>
                  <a:schemeClr val="bg1"/>
                </a:solidFill>
                <a:effectLst>
                  <a:outerShdw blurRad="38100" dist="38100" dir="2700000" algn="tl">
                    <a:srgbClr val="000000">
                      <a:alpha val="43137"/>
                    </a:srgbClr>
                  </a:outerShdw>
                </a:effectLst>
              </a:rPr>
              <a:t>Symptoms onset: 	21 yrs ( 1-68 yrs)</a:t>
            </a:r>
          </a:p>
          <a:p>
            <a:pPr eaLnBrk="1" hangingPunct="1">
              <a:spcBef>
                <a:spcPct val="0"/>
              </a:spcBef>
              <a:buFontTx/>
              <a:buNone/>
              <a:defRPr/>
            </a:pPr>
            <a:r>
              <a:rPr lang="en-GB" altLang="es-ES" sz="1600" b="1">
                <a:solidFill>
                  <a:schemeClr val="bg1"/>
                </a:solidFill>
                <a:effectLst>
                  <a:outerShdw blurRad="38100" dist="38100" dir="2700000" algn="tl">
                    <a:srgbClr val="000000">
                      <a:alpha val="43137"/>
                    </a:srgbClr>
                  </a:outerShdw>
                </a:effectLst>
              </a:rPr>
              <a:t>Diagnosis: 	32 yrs (16-68 yrs)</a:t>
            </a:r>
          </a:p>
          <a:p>
            <a:pPr eaLnBrk="1" hangingPunct="1">
              <a:spcBef>
                <a:spcPct val="0"/>
              </a:spcBef>
              <a:buFontTx/>
              <a:buNone/>
              <a:defRPr/>
            </a:pPr>
            <a:r>
              <a:rPr lang="en-GB" altLang="es-ES" sz="1600" b="1">
                <a:solidFill>
                  <a:schemeClr val="bg1"/>
                </a:solidFill>
                <a:effectLst>
                  <a:outerShdw blurRad="38100" dist="38100" dir="2700000" algn="tl">
                    <a:srgbClr val="000000">
                      <a:alpha val="43137"/>
                    </a:srgbClr>
                  </a:outerShdw>
                </a:effectLst>
              </a:rPr>
              <a:t>Diagnostic delay: 	12 yrs ( 4-47 yrs)</a:t>
            </a:r>
            <a:endParaRPr lang="es-ES" altLang="es-ES" sz="1600" b="1">
              <a:solidFill>
                <a:schemeClr val="bg1"/>
              </a:solidFill>
              <a:effectLst>
                <a:outerShdw blurRad="38100" dist="38100" dir="2700000" algn="tl">
                  <a:srgbClr val="000000">
                    <a:alpha val="43137"/>
                  </a:srgbClr>
                </a:outerShdw>
              </a:effectLst>
            </a:endParaRPr>
          </a:p>
        </p:txBody>
      </p:sp>
      <p:sp>
        <p:nvSpPr>
          <p:cNvPr id="73788" name="Rectangle 60"/>
          <p:cNvSpPr>
            <a:spLocks noChangeArrowheads="1"/>
          </p:cNvSpPr>
          <p:nvPr/>
        </p:nvSpPr>
        <p:spPr bwMode="auto">
          <a:xfrm>
            <a:off x="2701925" y="2330450"/>
            <a:ext cx="6192838" cy="581025"/>
          </a:xfrm>
          <a:prstGeom prst="rect">
            <a:avLst/>
          </a:prstGeom>
          <a:solidFill>
            <a:schemeClr val="accent3">
              <a:lumMod val="75000"/>
            </a:schemeClr>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GB" altLang="es-ES" sz="1600" b="1">
                <a:solidFill>
                  <a:schemeClr val="bg1"/>
                </a:solidFill>
                <a:effectLst>
                  <a:outerShdw blurRad="38100" dist="38100" dir="2700000" algn="tl">
                    <a:srgbClr val="000000">
                      <a:alpha val="43137"/>
                    </a:srgbClr>
                  </a:outerShdw>
                </a:effectLst>
              </a:rPr>
              <a:t>Disease-onset: 	during childhood in 15 (47%) patients </a:t>
            </a:r>
          </a:p>
          <a:p>
            <a:pPr eaLnBrk="1" hangingPunct="1">
              <a:spcBef>
                <a:spcPct val="0"/>
              </a:spcBef>
              <a:buFontTx/>
              <a:buNone/>
              <a:defRPr/>
            </a:pPr>
            <a:r>
              <a:rPr lang="en-GB" altLang="es-ES" sz="1600" b="1">
                <a:solidFill>
                  <a:schemeClr val="bg1"/>
                </a:solidFill>
                <a:effectLst>
                  <a:outerShdw blurRad="38100" dist="38100" dir="2700000" algn="tl">
                    <a:srgbClr val="000000">
                      <a:alpha val="43137"/>
                    </a:srgbClr>
                  </a:outerShdw>
                </a:effectLst>
              </a:rPr>
              <a:t>		during adulthood in 17 (53%) patients</a:t>
            </a:r>
          </a:p>
        </p:txBody>
      </p:sp>
      <p:pic>
        <p:nvPicPr>
          <p:cNvPr id="24584" name="Picture 16" descr="HC"/>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23813"/>
            <a:ext cx="1152525"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7"/>
          <p:cNvSpPr>
            <a:spLocks noChangeArrowheads="1"/>
          </p:cNvSpPr>
          <p:nvPr/>
        </p:nvSpPr>
        <p:spPr bwMode="auto">
          <a:xfrm>
            <a:off x="1691680" y="76616"/>
            <a:ext cx="5759450"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smtClean="0">
                <a:solidFill>
                  <a:schemeClr val="bg1"/>
                </a:solidFill>
                <a:effectLst>
                  <a:outerShdw blurRad="38100" dist="38100" dir="2700000" algn="tl">
                    <a:srgbClr val="C0C0C0"/>
                  </a:outerShdw>
                </a:effectLst>
                <a:latin typeface="Arial" charset="0"/>
              </a:rPr>
              <a:t>adults</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diagnostic</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process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1733838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3789"/>
                                        </p:tgtEl>
                                        <p:attrNameLst>
                                          <p:attrName>style.visibility</p:attrName>
                                        </p:attrNameLst>
                                      </p:cBhvr>
                                      <p:to>
                                        <p:strVal val="visible"/>
                                      </p:to>
                                    </p:set>
                                    <p:anim calcmode="lin" valueType="num">
                                      <p:cBhvr additive="base">
                                        <p:cTn id="11" dur="500" fill="hold"/>
                                        <p:tgtEl>
                                          <p:spTgt spid="73789"/>
                                        </p:tgtEl>
                                        <p:attrNameLst>
                                          <p:attrName>ppt_x</p:attrName>
                                        </p:attrNameLst>
                                      </p:cBhvr>
                                      <p:tavLst>
                                        <p:tav tm="0">
                                          <p:val>
                                            <p:strVal val="#ppt_x"/>
                                          </p:val>
                                        </p:tav>
                                        <p:tav tm="100000">
                                          <p:val>
                                            <p:strVal val="#ppt_x"/>
                                          </p:val>
                                        </p:tav>
                                      </p:tavLst>
                                    </p:anim>
                                    <p:anim calcmode="lin" valueType="num">
                                      <p:cBhvr additive="base">
                                        <p:cTn id="12" dur="500" fill="hold"/>
                                        <p:tgtEl>
                                          <p:spTgt spid="7378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3788"/>
                                        </p:tgtEl>
                                        <p:attrNameLst>
                                          <p:attrName>style.visibility</p:attrName>
                                        </p:attrNameLst>
                                      </p:cBhvr>
                                      <p:to>
                                        <p:strVal val="visible"/>
                                      </p:to>
                                    </p:set>
                                    <p:anim calcmode="lin" valueType="num">
                                      <p:cBhvr additive="base">
                                        <p:cTn id="17" dur="500" fill="hold"/>
                                        <p:tgtEl>
                                          <p:spTgt spid="73788"/>
                                        </p:tgtEl>
                                        <p:attrNameLst>
                                          <p:attrName>ppt_x</p:attrName>
                                        </p:attrNameLst>
                                      </p:cBhvr>
                                      <p:tavLst>
                                        <p:tav tm="0">
                                          <p:val>
                                            <p:strVal val="#ppt_x"/>
                                          </p:val>
                                        </p:tav>
                                        <p:tav tm="100000">
                                          <p:val>
                                            <p:strVal val="#ppt_x"/>
                                          </p:val>
                                        </p:tav>
                                      </p:tavLst>
                                    </p:anim>
                                    <p:anim calcmode="lin" valueType="num">
                                      <p:cBhvr additive="base">
                                        <p:cTn id="18" dur="500" fill="hold"/>
                                        <p:tgtEl>
                                          <p:spTgt spid="7378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3791"/>
                                        </p:tgtEl>
                                        <p:attrNameLst>
                                          <p:attrName>style.visibility</p:attrName>
                                        </p:attrNameLst>
                                      </p:cBhvr>
                                      <p:to>
                                        <p:strVal val="visible"/>
                                      </p:to>
                                    </p:set>
                                    <p:anim calcmode="lin" valueType="num">
                                      <p:cBhvr additive="base">
                                        <p:cTn id="23" dur="500" fill="hold"/>
                                        <p:tgtEl>
                                          <p:spTgt spid="73791"/>
                                        </p:tgtEl>
                                        <p:attrNameLst>
                                          <p:attrName>ppt_x</p:attrName>
                                        </p:attrNameLst>
                                      </p:cBhvr>
                                      <p:tavLst>
                                        <p:tav tm="0">
                                          <p:val>
                                            <p:strVal val="#ppt_x"/>
                                          </p:val>
                                        </p:tav>
                                        <p:tav tm="100000">
                                          <p:val>
                                            <p:strVal val="#ppt_x"/>
                                          </p:val>
                                        </p:tav>
                                      </p:tavLst>
                                    </p:anim>
                                    <p:anim calcmode="lin" valueType="num">
                                      <p:cBhvr additive="base">
                                        <p:cTn id="24" dur="500" fill="hold"/>
                                        <p:tgtEl>
                                          <p:spTgt spid="73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90" grpId="0" animBg="1"/>
      <p:bldP spid="73789" grpId="0" animBg="1"/>
      <p:bldP spid="73791" grpId="0" animBg="1"/>
      <p:bldP spid="737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
          <p:cNvGrpSpPr>
            <a:grpSpLocks/>
          </p:cNvGrpSpPr>
          <p:nvPr/>
        </p:nvGrpSpPr>
        <p:grpSpPr bwMode="auto">
          <a:xfrm>
            <a:off x="0" y="1989138"/>
            <a:ext cx="9210675" cy="3024187"/>
            <a:chOff x="-21" y="-318"/>
            <a:chExt cx="5802" cy="1477"/>
          </a:xfrm>
        </p:grpSpPr>
        <p:pic>
          <p:nvPicPr>
            <p:cNvPr id="256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t="66618"/>
            <a:stretch>
              <a:fillRect/>
            </a:stretch>
          </p:blipFill>
          <p:spPr bwMode="auto">
            <a:xfrm>
              <a:off x="-21" y="0"/>
              <a:ext cx="5802" cy="1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2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b="90842"/>
            <a:stretch>
              <a:fillRect/>
            </a:stretch>
          </p:blipFill>
          <p:spPr bwMode="auto">
            <a:xfrm>
              <a:off x="-21" y="-318"/>
              <a:ext cx="5802" cy="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83987" name="Rectangle 19"/>
          <p:cNvSpPr>
            <a:spLocks noChangeArrowheads="1"/>
          </p:cNvSpPr>
          <p:nvPr/>
        </p:nvSpPr>
        <p:spPr bwMode="auto">
          <a:xfrm>
            <a:off x="323528" y="955576"/>
            <a:ext cx="5543550" cy="457200"/>
          </a:xfrm>
          <a:prstGeom prst="rect">
            <a:avLst/>
          </a:prstGeom>
          <a:noFill/>
          <a:ln w="9525">
            <a:noFill/>
            <a:miter lim="800000"/>
            <a:headEnd/>
            <a:tailEnd/>
          </a:ln>
          <a:effectLst/>
        </p:spPr>
        <p:txBody>
          <a:bodyPr>
            <a:spAutoFit/>
          </a:bodyPr>
          <a:lstStyle/>
          <a:p>
            <a:pPr>
              <a:defRPr/>
            </a:pPr>
            <a:r>
              <a:rPr lang="en-GB" sz="2400" b="1" dirty="0">
                <a:solidFill>
                  <a:schemeClr val="accent3">
                    <a:lumMod val="75000"/>
                  </a:schemeClr>
                </a:solidFill>
                <a:effectLst>
                  <a:outerShdw blurRad="38100" dist="38100" dir="2700000" algn="tl">
                    <a:srgbClr val="C0C0C0"/>
                  </a:outerShdw>
                </a:effectLst>
                <a:latin typeface="Arial" charset="0"/>
              </a:rPr>
              <a:t>Response to treatment / Outcomes  </a:t>
            </a:r>
            <a:endParaRPr lang="es-ES" sz="2400" b="1" dirty="0">
              <a:solidFill>
                <a:schemeClr val="accent3">
                  <a:lumMod val="75000"/>
                </a:schemeClr>
              </a:solidFill>
              <a:effectLst>
                <a:outerShdw blurRad="38100" dist="38100" dir="2700000" algn="tl">
                  <a:srgbClr val="C0C0C0"/>
                </a:outerShdw>
              </a:effectLst>
              <a:latin typeface="Arial" charset="0"/>
            </a:endParaRPr>
          </a:p>
        </p:txBody>
      </p:sp>
      <p:grpSp>
        <p:nvGrpSpPr>
          <p:cNvPr id="3" name="Group 11"/>
          <p:cNvGrpSpPr>
            <a:grpSpLocks/>
          </p:cNvGrpSpPr>
          <p:nvPr/>
        </p:nvGrpSpPr>
        <p:grpSpPr bwMode="auto">
          <a:xfrm>
            <a:off x="250825" y="2924175"/>
            <a:ext cx="8642350" cy="274638"/>
            <a:chOff x="158" y="1801"/>
            <a:chExt cx="5489" cy="164"/>
          </a:xfrm>
        </p:grpSpPr>
        <p:sp>
          <p:nvSpPr>
            <p:cNvPr id="25622" name="Rectangle 6"/>
            <p:cNvSpPr>
              <a:spLocks noChangeArrowheads="1"/>
            </p:cNvSpPr>
            <p:nvPr/>
          </p:nvSpPr>
          <p:spPr bwMode="auto">
            <a:xfrm>
              <a:off x="158" y="1820"/>
              <a:ext cx="5489" cy="137"/>
            </a:xfrm>
            <a:prstGeom prst="rect">
              <a:avLst/>
            </a:prstGeom>
            <a:gradFill rotWithShape="1">
              <a:gsLst>
                <a:gs pos="0">
                  <a:srgbClr val="0000FF">
                    <a:alpha val="21999"/>
                  </a:srgbClr>
                </a:gs>
                <a:gs pos="100000">
                  <a:srgbClr val="0000FF">
                    <a:alpha val="32001"/>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ctr" eaLnBrk="1" hangingPunct="1"/>
              <a:endParaRPr lang="es-ES" altLang="es-ES"/>
            </a:p>
          </p:txBody>
        </p:sp>
        <p:sp>
          <p:nvSpPr>
            <p:cNvPr id="83977" name="Text Box 9"/>
            <p:cNvSpPr txBox="1">
              <a:spLocks noChangeArrowheads="1"/>
            </p:cNvSpPr>
            <p:nvPr/>
          </p:nvSpPr>
          <p:spPr bwMode="auto">
            <a:xfrm>
              <a:off x="1202" y="1801"/>
              <a:ext cx="508" cy="164"/>
            </a:xfrm>
            <a:prstGeom prst="rect">
              <a:avLst/>
            </a:prstGeom>
            <a:noFill/>
            <a:ln w="9525">
              <a:noFill/>
              <a:miter lim="800000"/>
              <a:headEnd/>
              <a:tailEnd/>
            </a:ln>
            <a:effectLst/>
          </p:spPr>
          <p:txBody>
            <a:bodyPr wrap="none">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s-ES" altLang="es-ES" sz="1200" b="1" smtClean="0">
                  <a:solidFill>
                    <a:srgbClr val="990000"/>
                  </a:solidFill>
                  <a:effectLst>
                    <a:outerShdw blurRad="38100" dist="38100" dir="2700000" algn="tl">
                      <a:srgbClr val="C0C0C0"/>
                    </a:outerShdw>
                  </a:effectLst>
                  <a:latin typeface="Arial" charset="0"/>
                </a:rPr>
                <a:t>12 (38%)</a:t>
              </a:r>
            </a:p>
          </p:txBody>
        </p:sp>
      </p:grpSp>
      <p:grpSp>
        <p:nvGrpSpPr>
          <p:cNvPr id="4" name="Group 12"/>
          <p:cNvGrpSpPr>
            <a:grpSpLocks/>
          </p:cNvGrpSpPr>
          <p:nvPr/>
        </p:nvGrpSpPr>
        <p:grpSpPr bwMode="auto">
          <a:xfrm>
            <a:off x="250825" y="2708275"/>
            <a:ext cx="8642350" cy="274638"/>
            <a:chOff x="158" y="1933"/>
            <a:chExt cx="5489" cy="164"/>
          </a:xfrm>
        </p:grpSpPr>
        <p:sp>
          <p:nvSpPr>
            <p:cNvPr id="25620" name="Rectangle 7"/>
            <p:cNvSpPr>
              <a:spLocks noChangeArrowheads="1"/>
            </p:cNvSpPr>
            <p:nvPr/>
          </p:nvSpPr>
          <p:spPr bwMode="auto">
            <a:xfrm>
              <a:off x="158" y="1951"/>
              <a:ext cx="5489" cy="137"/>
            </a:xfrm>
            <a:prstGeom prst="rect">
              <a:avLst/>
            </a:prstGeom>
            <a:gradFill rotWithShape="1">
              <a:gsLst>
                <a:gs pos="0">
                  <a:schemeClr val="folHlink">
                    <a:alpha val="21999"/>
                  </a:schemeClr>
                </a:gs>
                <a:gs pos="100000">
                  <a:schemeClr val="folHlink">
                    <a:alpha val="32001"/>
                  </a:scheme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endParaRPr lang="es-ES" altLang="es-ES">
                <a:latin typeface="Arabic Typesetting"/>
              </a:endParaRPr>
            </a:p>
          </p:txBody>
        </p:sp>
        <p:sp>
          <p:nvSpPr>
            <p:cNvPr id="83978" name="Rectangle 10"/>
            <p:cNvSpPr>
              <a:spLocks noChangeArrowheads="1"/>
            </p:cNvSpPr>
            <p:nvPr/>
          </p:nvSpPr>
          <p:spPr bwMode="auto">
            <a:xfrm>
              <a:off x="1202" y="1933"/>
              <a:ext cx="508" cy="164"/>
            </a:xfrm>
            <a:prstGeom prst="rect">
              <a:avLst/>
            </a:prstGeom>
            <a:noFill/>
            <a:ln w="9525">
              <a:noFill/>
              <a:miter lim="800000"/>
              <a:headEnd/>
              <a:tailEnd/>
            </a:ln>
            <a:effectLst/>
          </p:spPr>
          <p:txBody>
            <a:bodyPr wrap="none">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s-ES" altLang="es-ES" sz="1200" b="1" dirty="0" smtClean="0">
                  <a:solidFill>
                    <a:srgbClr val="990000"/>
                  </a:solidFill>
                  <a:effectLst>
                    <a:outerShdw blurRad="38100" dist="38100" dir="2700000" algn="tl">
                      <a:srgbClr val="C0C0C0"/>
                    </a:outerShdw>
                  </a:effectLst>
                  <a:latin typeface="Arial" charset="0"/>
                </a:rPr>
                <a:t>17 (53%)</a:t>
              </a:r>
            </a:p>
          </p:txBody>
        </p:sp>
      </p:grpSp>
      <p:sp>
        <p:nvSpPr>
          <p:cNvPr id="78866" name="Rectangle 6"/>
          <p:cNvSpPr>
            <a:spLocks noChangeArrowheads="1"/>
          </p:cNvSpPr>
          <p:nvPr/>
        </p:nvSpPr>
        <p:spPr bwMode="auto">
          <a:xfrm>
            <a:off x="4356100" y="3860800"/>
            <a:ext cx="3529013" cy="863600"/>
          </a:xfrm>
          <a:prstGeom prst="rect">
            <a:avLst/>
          </a:prstGeom>
          <a:solidFill>
            <a:schemeClr val="hlink">
              <a:alpha val="2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ctr" eaLnBrk="1" hangingPunct="1"/>
            <a:endParaRPr lang="es-ES" altLang="es-ES"/>
          </a:p>
        </p:txBody>
      </p:sp>
      <p:sp>
        <p:nvSpPr>
          <p:cNvPr id="78869" name="Rectangle 6"/>
          <p:cNvSpPr>
            <a:spLocks noChangeArrowheads="1"/>
          </p:cNvSpPr>
          <p:nvPr/>
        </p:nvSpPr>
        <p:spPr bwMode="auto">
          <a:xfrm>
            <a:off x="179388" y="4724400"/>
            <a:ext cx="1368425" cy="261938"/>
          </a:xfrm>
          <a:prstGeom prst="rect">
            <a:avLst/>
          </a:prstGeom>
          <a:solidFill>
            <a:schemeClr val="hlink">
              <a:alpha val="2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ctr" eaLnBrk="1" hangingPunct="1"/>
            <a:endParaRPr lang="es-ES" altLang="es-ES"/>
          </a:p>
        </p:txBody>
      </p:sp>
      <p:sp>
        <p:nvSpPr>
          <p:cNvPr id="78871" name="Rectangle 6"/>
          <p:cNvSpPr>
            <a:spLocks noChangeArrowheads="1"/>
          </p:cNvSpPr>
          <p:nvPr/>
        </p:nvSpPr>
        <p:spPr bwMode="auto">
          <a:xfrm>
            <a:off x="179388" y="3573463"/>
            <a:ext cx="8642350" cy="230187"/>
          </a:xfrm>
          <a:prstGeom prst="rect">
            <a:avLst/>
          </a:prstGeom>
          <a:solidFill>
            <a:schemeClr val="hlink">
              <a:alpha val="2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ctr" eaLnBrk="1" hangingPunct="1"/>
            <a:endParaRPr lang="es-ES" altLang="es-ES"/>
          </a:p>
        </p:txBody>
      </p:sp>
      <p:sp>
        <p:nvSpPr>
          <p:cNvPr id="78872" name="Rectangle 6"/>
          <p:cNvSpPr>
            <a:spLocks noChangeArrowheads="1"/>
          </p:cNvSpPr>
          <p:nvPr/>
        </p:nvSpPr>
        <p:spPr bwMode="auto">
          <a:xfrm>
            <a:off x="179388" y="3357563"/>
            <a:ext cx="3816350" cy="230187"/>
          </a:xfrm>
          <a:prstGeom prst="rect">
            <a:avLst/>
          </a:prstGeom>
          <a:solidFill>
            <a:schemeClr val="hlink">
              <a:alpha val="2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ctr" eaLnBrk="1" hangingPunct="1"/>
            <a:endParaRPr lang="es-ES" altLang="es-ES"/>
          </a:p>
        </p:txBody>
      </p:sp>
      <p:sp>
        <p:nvSpPr>
          <p:cNvPr id="78873" name="Rectangle 6"/>
          <p:cNvSpPr>
            <a:spLocks noChangeArrowheads="1"/>
          </p:cNvSpPr>
          <p:nvPr/>
        </p:nvSpPr>
        <p:spPr bwMode="auto">
          <a:xfrm>
            <a:off x="179388" y="3789363"/>
            <a:ext cx="1439862" cy="215900"/>
          </a:xfrm>
          <a:prstGeom prst="rect">
            <a:avLst/>
          </a:prstGeom>
          <a:solidFill>
            <a:schemeClr val="hlink">
              <a:alpha val="2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ctr" eaLnBrk="1" hangingPunct="1"/>
            <a:endParaRPr lang="es-ES" altLang="es-ES"/>
          </a:p>
        </p:txBody>
      </p:sp>
      <p:sp>
        <p:nvSpPr>
          <p:cNvPr id="78874" name="Rectangle 6"/>
          <p:cNvSpPr>
            <a:spLocks noChangeArrowheads="1"/>
          </p:cNvSpPr>
          <p:nvPr/>
        </p:nvSpPr>
        <p:spPr bwMode="auto">
          <a:xfrm>
            <a:off x="8101013" y="4724400"/>
            <a:ext cx="792162" cy="261938"/>
          </a:xfrm>
          <a:prstGeom prst="rect">
            <a:avLst/>
          </a:prstGeom>
          <a:solidFill>
            <a:schemeClr val="hlink">
              <a:alpha val="2196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ctr" eaLnBrk="1" hangingPunct="1"/>
            <a:endParaRPr lang="es-ES" altLang="es-ES"/>
          </a:p>
        </p:txBody>
      </p:sp>
      <p:grpSp>
        <p:nvGrpSpPr>
          <p:cNvPr id="78882" name="Group 34"/>
          <p:cNvGrpSpPr>
            <a:grpSpLocks/>
          </p:cNvGrpSpPr>
          <p:nvPr/>
        </p:nvGrpSpPr>
        <p:grpSpPr bwMode="auto">
          <a:xfrm>
            <a:off x="-36513" y="5373688"/>
            <a:ext cx="9180513" cy="647700"/>
            <a:chOff x="-23" y="3385"/>
            <a:chExt cx="5783" cy="408"/>
          </a:xfrm>
        </p:grpSpPr>
        <p:pic>
          <p:nvPicPr>
            <p:cNvPr id="2561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t="90118" r="2298" b="1855"/>
            <a:stretch>
              <a:fillRect/>
            </a:stretch>
          </p:blipFill>
          <p:spPr bwMode="auto">
            <a:xfrm>
              <a:off x="-23" y="3385"/>
              <a:ext cx="5783"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8" name="Rectangle 16"/>
            <p:cNvSpPr>
              <a:spLocks noChangeArrowheads="1"/>
            </p:cNvSpPr>
            <p:nvPr/>
          </p:nvSpPr>
          <p:spPr bwMode="auto">
            <a:xfrm>
              <a:off x="204" y="3521"/>
              <a:ext cx="5398" cy="182"/>
            </a:xfrm>
            <a:prstGeom prst="rect">
              <a:avLst/>
            </a:prstGeom>
            <a:gradFill rotWithShape="1">
              <a:gsLst>
                <a:gs pos="0">
                  <a:srgbClr val="FFFF00">
                    <a:alpha val="35001"/>
                  </a:srgbClr>
                </a:gs>
                <a:gs pos="100000">
                  <a:srgbClr val="FFFF00">
                    <a:alpha val="32999"/>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endParaRPr lang="es-ES" altLang="es-ES"/>
            </a:p>
          </p:txBody>
        </p:sp>
        <p:sp>
          <p:nvSpPr>
            <p:cNvPr id="25619" name="Text Box 33"/>
            <p:cNvSpPr txBox="1">
              <a:spLocks noChangeArrowheads="1"/>
            </p:cNvSpPr>
            <p:nvPr/>
          </p:nvSpPr>
          <p:spPr bwMode="auto">
            <a:xfrm>
              <a:off x="884" y="3584"/>
              <a:ext cx="635" cy="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r>
                <a:rPr lang="es-ES" altLang="es-ES" sz="1100"/>
                <a:t>(amyloidosis)</a:t>
              </a:r>
            </a:p>
          </p:txBody>
        </p:sp>
      </p:grpSp>
      <p:pic>
        <p:nvPicPr>
          <p:cNvPr id="25613" name="Picture 7" descr="HC"/>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7"/>
          <p:cNvSpPr>
            <a:spLocks noChangeArrowheads="1"/>
          </p:cNvSpPr>
          <p:nvPr/>
        </p:nvSpPr>
        <p:spPr bwMode="auto">
          <a:xfrm>
            <a:off x="1691680" y="76616"/>
            <a:ext cx="5759450"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smtClean="0">
                <a:solidFill>
                  <a:schemeClr val="bg1"/>
                </a:solidFill>
                <a:effectLst>
                  <a:outerShdw blurRad="38100" dist="38100" dir="2700000" algn="tl">
                    <a:srgbClr val="C0C0C0"/>
                  </a:outerShdw>
                </a:effectLst>
                <a:latin typeface="Arial" charset="0"/>
              </a:rPr>
              <a:t>adults</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diagnostic</a:t>
            </a:r>
            <a:r>
              <a:rPr lang="es-ES" sz="2400" b="1" dirty="0" smtClean="0">
                <a:solidFill>
                  <a:schemeClr val="bg1"/>
                </a:solidFill>
                <a:effectLst>
                  <a:outerShdw blurRad="38100" dist="38100" dir="2700000" algn="tl">
                    <a:srgbClr val="C0C0C0"/>
                  </a:outerShdw>
                </a:effectLst>
                <a:latin typeface="Arial" charset="0"/>
              </a:rPr>
              <a:t> </a:t>
            </a:r>
            <a:r>
              <a:rPr lang="es-ES" sz="2400" b="1" dirty="0" err="1" smtClean="0">
                <a:solidFill>
                  <a:schemeClr val="bg1"/>
                </a:solidFill>
                <a:effectLst>
                  <a:outerShdw blurRad="38100" dist="38100" dir="2700000" algn="tl">
                    <a:srgbClr val="C0C0C0"/>
                  </a:outerShdw>
                </a:effectLst>
                <a:latin typeface="Arial" charset="0"/>
              </a:rPr>
              <a:t>process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1404541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8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8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8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8882"/>
                                        </p:tgtEl>
                                        <p:attrNameLst>
                                          <p:attrName>style.visibility</p:attrName>
                                        </p:attrNameLst>
                                      </p:cBhvr>
                                      <p:to>
                                        <p:strVal val="visible"/>
                                      </p:to>
                                    </p:set>
                                    <p:anim calcmode="lin" valueType="num">
                                      <p:cBhvr additive="base">
                                        <p:cTn id="29" dur="500" fill="hold"/>
                                        <p:tgtEl>
                                          <p:spTgt spid="78882"/>
                                        </p:tgtEl>
                                        <p:attrNameLst>
                                          <p:attrName>ppt_x</p:attrName>
                                        </p:attrNameLst>
                                      </p:cBhvr>
                                      <p:tavLst>
                                        <p:tav tm="0">
                                          <p:val>
                                            <p:strVal val="#ppt_x"/>
                                          </p:val>
                                        </p:tav>
                                        <p:tav tm="100000">
                                          <p:val>
                                            <p:strVal val="#ppt_x"/>
                                          </p:val>
                                        </p:tav>
                                      </p:tavLst>
                                    </p:anim>
                                    <p:anim calcmode="lin" valueType="num">
                                      <p:cBhvr additive="base">
                                        <p:cTn id="30" dur="500" fill="hold"/>
                                        <p:tgtEl>
                                          <p:spTgt spid="788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6" grpId="0" animBg="1"/>
      <p:bldP spid="78869" grpId="0" animBg="1"/>
      <p:bldP spid="78871" grpId="0" animBg="1"/>
      <p:bldP spid="78872" grpId="0" animBg="1"/>
      <p:bldP spid="78873" grpId="0" animBg="1"/>
      <p:bldP spid="7887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6" name="Rectangle 16"/>
          <p:cNvSpPr>
            <a:spLocks noChangeArrowheads="1"/>
          </p:cNvSpPr>
          <p:nvPr/>
        </p:nvSpPr>
        <p:spPr bwMode="auto">
          <a:xfrm>
            <a:off x="468313" y="765175"/>
            <a:ext cx="2519362" cy="457200"/>
          </a:xfrm>
          <a:prstGeom prst="rect">
            <a:avLst/>
          </a:prstGeom>
          <a:noFill/>
          <a:ln w="9525">
            <a:noFill/>
            <a:miter lim="800000"/>
            <a:headEnd/>
            <a:tailEnd/>
          </a:ln>
          <a:effectLst/>
        </p:spPr>
        <p:txBody>
          <a:bodyPr>
            <a:spAutoFit/>
          </a:bodyPr>
          <a:lstStyle/>
          <a:p>
            <a:pPr>
              <a:defRPr/>
            </a:pPr>
            <a:r>
              <a:rPr lang="en-GB" sz="2400" b="1" dirty="0">
                <a:solidFill>
                  <a:schemeClr val="accent3">
                    <a:lumMod val="75000"/>
                  </a:schemeClr>
                </a:solidFill>
                <a:effectLst>
                  <a:outerShdw blurRad="38100" dist="38100" dir="2700000" algn="tl">
                    <a:srgbClr val="C0C0C0"/>
                  </a:outerShdw>
                </a:effectLst>
                <a:latin typeface="Arial" charset="0"/>
              </a:rPr>
              <a:t>Genetic results</a:t>
            </a:r>
            <a:endParaRPr lang="es-ES" sz="2400" b="1" dirty="0">
              <a:solidFill>
                <a:schemeClr val="accent3">
                  <a:lumMod val="75000"/>
                </a:schemeClr>
              </a:solidFill>
              <a:effectLst>
                <a:outerShdw blurRad="38100" dist="38100" dir="2700000" algn="tl">
                  <a:srgbClr val="C0C0C0"/>
                </a:outerShdw>
              </a:effectLst>
              <a:latin typeface="Arial" charset="0"/>
            </a:endParaRPr>
          </a:p>
        </p:txBody>
      </p:sp>
      <p:pic>
        <p:nvPicPr>
          <p:cNvPr id="26627"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95288" y="1222375"/>
            <a:ext cx="8339137" cy="563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8" name="Picture 7" descr="HC"/>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7"/>
          <p:cNvSpPr>
            <a:spLocks noChangeArrowheads="1"/>
          </p:cNvSpPr>
          <p:nvPr/>
        </p:nvSpPr>
        <p:spPr bwMode="auto">
          <a:xfrm>
            <a:off x="1691680" y="76616"/>
            <a:ext cx="5759450" cy="461665"/>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a:solidFill>
                  <a:schemeClr val="bg1"/>
                </a:solidFill>
                <a:effectLst>
                  <a:outerShdw blurRad="38100" dist="38100" dir="2700000" algn="tl">
                    <a:srgbClr val="C0C0C0"/>
                  </a:outerShdw>
                </a:effectLst>
                <a:latin typeface="Arial" charset="0"/>
              </a:rPr>
              <a:t>adults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40387939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89" name="Rectangle 53"/>
          <p:cNvSpPr>
            <a:spLocks noChangeArrowheads="1"/>
          </p:cNvSpPr>
          <p:nvPr/>
        </p:nvSpPr>
        <p:spPr bwMode="auto">
          <a:xfrm>
            <a:off x="468313" y="765175"/>
            <a:ext cx="2519362" cy="457200"/>
          </a:xfrm>
          <a:prstGeom prst="rect">
            <a:avLst/>
          </a:prstGeom>
          <a:noFill/>
          <a:ln w="9525">
            <a:noFill/>
            <a:miter lim="800000"/>
            <a:headEnd/>
            <a:tailEnd/>
          </a:ln>
          <a:effectLst/>
        </p:spPr>
        <p:txBody>
          <a:bodyPr>
            <a:spAutoFit/>
          </a:bodyPr>
          <a:lstStyle/>
          <a:p>
            <a:pPr>
              <a:defRPr/>
            </a:pPr>
            <a:r>
              <a:rPr lang="en-GB" sz="2400" b="1" dirty="0">
                <a:solidFill>
                  <a:schemeClr val="accent3">
                    <a:lumMod val="75000"/>
                  </a:schemeClr>
                </a:solidFill>
                <a:effectLst>
                  <a:outerShdw blurRad="38100" dist="38100" dir="2700000" algn="tl">
                    <a:srgbClr val="C0C0C0"/>
                  </a:outerShdw>
                </a:effectLst>
                <a:latin typeface="Arial" charset="0"/>
              </a:rPr>
              <a:t>Genetic results</a:t>
            </a:r>
            <a:endParaRPr lang="es-ES" sz="2400" b="1" dirty="0">
              <a:solidFill>
                <a:schemeClr val="accent3">
                  <a:lumMod val="75000"/>
                </a:schemeClr>
              </a:solidFill>
              <a:effectLst>
                <a:outerShdw blurRad="38100" dist="38100" dir="2700000" algn="tl">
                  <a:srgbClr val="C0C0C0"/>
                </a:outerShdw>
              </a:effectLst>
              <a:latin typeface="Arial" charset="0"/>
            </a:endParaRPr>
          </a:p>
        </p:txBody>
      </p:sp>
      <p:sp>
        <p:nvSpPr>
          <p:cNvPr id="24" name="Text Box 41"/>
          <p:cNvSpPr txBox="1">
            <a:spLocks noChangeArrowheads="1"/>
          </p:cNvSpPr>
          <p:nvPr/>
        </p:nvSpPr>
        <p:spPr bwMode="auto">
          <a:xfrm>
            <a:off x="2909888" y="1477963"/>
            <a:ext cx="654050" cy="366712"/>
          </a:xfrm>
          <a:prstGeom prst="rect">
            <a:avLst/>
          </a:prstGeom>
          <a:solidFill>
            <a:srgbClr val="99FFCC"/>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rPr>
              <a:t>FMF</a:t>
            </a:r>
          </a:p>
        </p:txBody>
      </p:sp>
      <p:sp>
        <p:nvSpPr>
          <p:cNvPr id="25" name="Text Box 42"/>
          <p:cNvSpPr txBox="1">
            <a:spLocks noChangeArrowheads="1"/>
          </p:cNvSpPr>
          <p:nvPr/>
        </p:nvSpPr>
        <p:spPr bwMode="auto">
          <a:xfrm>
            <a:off x="3986213" y="1477963"/>
            <a:ext cx="966787" cy="369887"/>
          </a:xfrm>
          <a:prstGeom prst="rect">
            <a:avLst/>
          </a:prstGeom>
          <a:solidFill>
            <a:srgbClr val="FFFFCC"/>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rPr>
              <a:t>TRAPS</a:t>
            </a:r>
          </a:p>
        </p:txBody>
      </p:sp>
      <p:sp>
        <p:nvSpPr>
          <p:cNvPr id="26" name="Text Box 43"/>
          <p:cNvSpPr txBox="1">
            <a:spLocks noChangeArrowheads="1"/>
          </p:cNvSpPr>
          <p:nvPr/>
        </p:nvSpPr>
        <p:spPr bwMode="auto">
          <a:xfrm>
            <a:off x="5278438" y="1477963"/>
            <a:ext cx="825500" cy="369887"/>
          </a:xfrm>
          <a:prstGeom prst="rect">
            <a:avLst/>
          </a:prstGeom>
          <a:solidFill>
            <a:srgbClr val="CCECFF"/>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rPr>
              <a:t>CAPS</a:t>
            </a:r>
          </a:p>
        </p:txBody>
      </p:sp>
      <p:sp>
        <p:nvSpPr>
          <p:cNvPr id="27" name="Text Box 44"/>
          <p:cNvSpPr txBox="1">
            <a:spLocks noChangeArrowheads="1"/>
          </p:cNvSpPr>
          <p:nvPr/>
        </p:nvSpPr>
        <p:spPr bwMode="auto">
          <a:xfrm>
            <a:off x="6516688" y="1477963"/>
            <a:ext cx="709612" cy="369887"/>
          </a:xfrm>
          <a:prstGeom prst="rect">
            <a:avLst/>
          </a:prstGeom>
          <a:solidFill>
            <a:srgbClr val="FFCC99"/>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rPr>
              <a:t>MKD</a:t>
            </a:r>
          </a:p>
        </p:txBody>
      </p:sp>
      <p:graphicFrame>
        <p:nvGraphicFramePr>
          <p:cNvPr id="28" name="Group 52"/>
          <p:cNvGraphicFramePr>
            <a:graphicFrameLocks/>
          </p:cNvGraphicFramePr>
          <p:nvPr/>
        </p:nvGraphicFramePr>
        <p:xfrm>
          <a:off x="2555875" y="1844675"/>
          <a:ext cx="4895851" cy="3230610"/>
        </p:xfrm>
        <a:graphic>
          <a:graphicData uri="http://schemas.openxmlformats.org/drawingml/2006/table">
            <a:tbl>
              <a:tblPr/>
              <a:tblGrid>
                <a:gridCol w="1295960"/>
                <a:gridCol w="1223963"/>
                <a:gridCol w="1223963"/>
                <a:gridCol w="1151965"/>
              </a:tblGrid>
              <a:tr h="4571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MEFV</a:t>
                      </a:r>
                    </a:p>
                  </a:txBody>
                  <a:tcPr marL="91427" marR="91427" marT="45706" marB="45706" anchor="ctr" horzOverflow="overflow">
                    <a:lnL w="254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TNFRSF1A</a:t>
                      </a:r>
                    </a:p>
                  </a:txBody>
                  <a:tcPr marL="91427" marR="91427"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NLRP3</a:t>
                      </a:r>
                    </a:p>
                  </a:txBody>
                  <a:tcPr marL="91427" marR="91427"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MVK</a:t>
                      </a:r>
                    </a:p>
                  </a:txBody>
                  <a:tcPr marL="91427" marR="91427"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r>
              <a:tr h="1310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p.M694I/WT (2)</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p.K695R/WT  </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p.E148Q/WT</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91427" marR="91427" marT="45706" marB="45706" horzOverflow="overflow">
                    <a:lnL w="254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p.R92Q/WT (5)</a:t>
                      </a: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p.V198M/WT (3) p.A439V/WT (3)</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p.H49R/WT (1)</a:t>
                      </a: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p.V80I/WT</a:t>
                      </a: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r>
              <a:tr h="1462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p.M694I/p.V726A   </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p.M694V/p.E148Q</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p.M694I/p.R202Q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p.I640M/p.R653H</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p.M582L/p.R202Q</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p.A744S/p.R202Q </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Arial" charset="0"/>
                        </a:rPr>
                        <a:t>p.I591T/p.R202Q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Arial" charset="0"/>
                        </a:rPr>
                        <a:t>p.V690L/E467E</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Arial" charset="0"/>
                        </a:rPr>
                        <a:t> </a:t>
                      </a:r>
                    </a:p>
                  </a:txBody>
                  <a:tcPr marL="91427" marR="91427" marT="45706" marB="45706" horzOverflow="overflow">
                    <a:lnL w="254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p.P46L/WT (1)</a:t>
                      </a: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p.R135H/WT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US" sz="1000" b="1" i="1" u="none" strike="noStrike" cap="none" normalizeH="0" baseline="0" dirty="0" smtClean="0">
                          <a:ln>
                            <a:noFill/>
                          </a:ln>
                          <a:solidFill>
                            <a:schemeClr val="tx1"/>
                          </a:solidFill>
                          <a:effectLst/>
                          <a:latin typeface="Arial" charset="0"/>
                          <a:ea typeface="Times New Roman" pitchFamily="18" charset="0"/>
                          <a:cs typeface="Arial" charset="0"/>
                        </a:rPr>
                        <a:t>p.V377I/WT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ea typeface="Times New Roman" pitchFamily="18" charset="0"/>
                          <a:cs typeface="Arial" charset="0"/>
                        </a:rPr>
                        <a:t>* same patient</a:t>
                      </a:r>
                      <a:endParaRPr kumimoji="0" lang="es-ES" sz="1000" b="1" i="0" u="none" strike="noStrike" cap="none" normalizeH="0" baseline="0" dirty="0" smtClean="0">
                        <a:ln>
                          <a:noFill/>
                        </a:ln>
                        <a:solidFill>
                          <a:schemeClr val="tx1"/>
                        </a:solidFill>
                        <a:effectLst/>
                        <a:latin typeface="Arial" charset="0"/>
                      </a:endParaRP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CC99"/>
                    </a:solidFill>
                  </a:tcPr>
                </a:tc>
              </a:tr>
            </a:tbl>
          </a:graphicData>
        </a:graphic>
      </p:graphicFrame>
      <p:pic>
        <p:nvPicPr>
          <p:cNvPr id="27677" name="Picture 7"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7"/>
          <p:cNvSpPr>
            <a:spLocks noChangeArrowheads="1"/>
          </p:cNvSpPr>
          <p:nvPr/>
        </p:nvSpPr>
        <p:spPr bwMode="auto">
          <a:xfrm>
            <a:off x="1691680" y="76616"/>
            <a:ext cx="5759450" cy="461665"/>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a:solidFill>
                  <a:schemeClr val="bg1"/>
                </a:solidFill>
                <a:effectLst>
                  <a:outerShdw blurRad="38100" dist="38100" dir="2700000" algn="tl">
                    <a:srgbClr val="C0C0C0"/>
                  </a:outerShdw>
                </a:effectLst>
                <a:latin typeface="Arial" charset="0"/>
              </a:rPr>
              <a:t>adults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1264089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96" name="Text Box 316"/>
          <p:cNvSpPr txBox="1">
            <a:spLocks noChangeArrowheads="1"/>
          </p:cNvSpPr>
          <p:nvPr/>
        </p:nvSpPr>
        <p:spPr bwMode="auto">
          <a:xfrm>
            <a:off x="2916238" y="5078413"/>
            <a:ext cx="641350" cy="366712"/>
          </a:xfrm>
          <a:prstGeom prst="rect">
            <a:avLst/>
          </a:prstGeom>
          <a:solidFill>
            <a:srgbClr val="99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r>
              <a:rPr lang="es-ES" altLang="es-ES" b="1"/>
              <a:t>50%</a:t>
            </a:r>
          </a:p>
        </p:txBody>
      </p:sp>
      <p:sp>
        <p:nvSpPr>
          <p:cNvPr id="71997" name="Text Box 317"/>
          <p:cNvSpPr txBox="1">
            <a:spLocks noChangeArrowheads="1"/>
          </p:cNvSpPr>
          <p:nvPr/>
        </p:nvSpPr>
        <p:spPr bwMode="auto">
          <a:xfrm>
            <a:off x="4084638" y="5078413"/>
            <a:ext cx="768350" cy="36671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r>
              <a:rPr lang="es-ES" altLang="es-ES" b="1"/>
              <a:t>100%</a:t>
            </a:r>
          </a:p>
        </p:txBody>
      </p:sp>
      <p:sp>
        <p:nvSpPr>
          <p:cNvPr id="71998" name="Text Box 318"/>
          <p:cNvSpPr txBox="1">
            <a:spLocks noChangeArrowheads="1"/>
          </p:cNvSpPr>
          <p:nvPr/>
        </p:nvSpPr>
        <p:spPr bwMode="auto">
          <a:xfrm>
            <a:off x="5370513" y="5070475"/>
            <a:ext cx="641350" cy="366713"/>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r>
              <a:rPr lang="es-ES" altLang="es-ES" b="1"/>
              <a:t>75%</a:t>
            </a:r>
          </a:p>
        </p:txBody>
      </p:sp>
      <p:sp>
        <p:nvSpPr>
          <p:cNvPr id="71999" name="Text Box 319"/>
          <p:cNvSpPr txBox="1">
            <a:spLocks noChangeArrowheads="1"/>
          </p:cNvSpPr>
          <p:nvPr/>
        </p:nvSpPr>
        <p:spPr bwMode="auto">
          <a:xfrm>
            <a:off x="6554788" y="5070475"/>
            <a:ext cx="641350" cy="366713"/>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r>
              <a:rPr lang="es-ES" altLang="es-ES" b="1"/>
              <a:t>50%</a:t>
            </a:r>
          </a:p>
        </p:txBody>
      </p:sp>
      <p:sp>
        <p:nvSpPr>
          <p:cNvPr id="72000" name="Text Box 320"/>
          <p:cNvSpPr txBox="1">
            <a:spLocks noChangeArrowheads="1"/>
          </p:cNvSpPr>
          <p:nvPr/>
        </p:nvSpPr>
        <p:spPr bwMode="auto">
          <a:xfrm>
            <a:off x="2116138" y="5561013"/>
            <a:ext cx="6127750" cy="879475"/>
          </a:xfrm>
          <a:prstGeom prst="rect">
            <a:avLst/>
          </a:prstGeom>
          <a:solidFill>
            <a:srgbClr val="CBC2DC"/>
          </a:solidFill>
          <a:ln w="9525">
            <a:noFill/>
            <a:miter lim="800000"/>
            <a:headEnd/>
            <a:tailEnd/>
          </a:ln>
          <a:effectLst/>
        </p:spPr>
        <p:txBody>
          <a:bodyPr>
            <a:spAutoFit/>
          </a:bodyPr>
          <a:lstStyle/>
          <a:p>
            <a:pPr>
              <a:lnSpc>
                <a:spcPct val="80000"/>
              </a:lnSpc>
              <a:defRPr/>
            </a:pPr>
            <a:r>
              <a:rPr lang="es-ES" b="1" dirty="0">
                <a:solidFill>
                  <a:srgbClr val="3B0092"/>
                </a:solidFill>
                <a:latin typeface="Arial" charset="0"/>
              </a:rPr>
              <a:t>73% </a:t>
            </a:r>
            <a:r>
              <a:rPr lang="es-ES" b="1" dirty="0" err="1">
                <a:solidFill>
                  <a:srgbClr val="3B0092"/>
                </a:solidFill>
                <a:latin typeface="Arial" charset="0"/>
              </a:rPr>
              <a:t>Genetic</a:t>
            </a:r>
            <a:r>
              <a:rPr lang="es-ES" b="1" dirty="0">
                <a:solidFill>
                  <a:srgbClr val="3B0092"/>
                </a:solidFill>
                <a:latin typeface="Arial" charset="0"/>
              </a:rPr>
              <a:t> </a:t>
            </a:r>
            <a:r>
              <a:rPr lang="es-ES" b="1" dirty="0" err="1">
                <a:solidFill>
                  <a:srgbClr val="3B0092"/>
                </a:solidFill>
                <a:latin typeface="Arial" charset="0"/>
              </a:rPr>
              <a:t>variants</a:t>
            </a:r>
            <a:r>
              <a:rPr lang="es-ES" b="1" dirty="0">
                <a:solidFill>
                  <a:srgbClr val="3B0092"/>
                </a:solidFill>
                <a:latin typeface="Arial" charset="0"/>
              </a:rPr>
              <a:t> of </a:t>
            </a:r>
            <a:r>
              <a:rPr lang="es-ES" b="1" dirty="0" err="1">
                <a:solidFill>
                  <a:srgbClr val="3B0092"/>
                </a:solidFill>
                <a:latin typeface="Arial" charset="0"/>
              </a:rPr>
              <a:t>uncertain</a:t>
            </a:r>
            <a:r>
              <a:rPr lang="es-ES" b="1" dirty="0">
                <a:solidFill>
                  <a:srgbClr val="3B0092"/>
                </a:solidFill>
                <a:latin typeface="Arial" charset="0"/>
              </a:rPr>
              <a:t> </a:t>
            </a:r>
            <a:r>
              <a:rPr lang="es-ES" b="1" dirty="0" err="1">
                <a:solidFill>
                  <a:srgbClr val="3B0092"/>
                </a:solidFill>
                <a:latin typeface="Arial" charset="0"/>
              </a:rPr>
              <a:t>clinical</a:t>
            </a:r>
            <a:r>
              <a:rPr lang="es-ES" b="1" dirty="0">
                <a:solidFill>
                  <a:srgbClr val="3B0092"/>
                </a:solidFill>
                <a:latin typeface="Arial" charset="0"/>
              </a:rPr>
              <a:t> </a:t>
            </a:r>
            <a:r>
              <a:rPr lang="es-ES" b="1" dirty="0" err="1">
                <a:solidFill>
                  <a:srgbClr val="3B0092"/>
                </a:solidFill>
                <a:latin typeface="Arial" charset="0"/>
              </a:rPr>
              <a:t>significance</a:t>
            </a:r>
            <a:endParaRPr lang="es-ES" b="1" dirty="0">
              <a:solidFill>
                <a:srgbClr val="3B0092"/>
              </a:solidFill>
              <a:latin typeface="Arial" charset="0"/>
            </a:endParaRPr>
          </a:p>
          <a:p>
            <a:pPr>
              <a:lnSpc>
                <a:spcPct val="80000"/>
              </a:lnSpc>
              <a:defRPr/>
            </a:pPr>
            <a:r>
              <a:rPr lang="es-ES" b="1" dirty="0">
                <a:solidFill>
                  <a:srgbClr val="3B0092"/>
                </a:solidFill>
                <a:latin typeface="Arial" charset="0"/>
              </a:rPr>
              <a:t>	</a:t>
            </a:r>
            <a:r>
              <a:rPr lang="es-ES" sz="1400" b="1" dirty="0" err="1">
                <a:solidFill>
                  <a:srgbClr val="3B0092"/>
                </a:solidFill>
                <a:latin typeface="Arial" charset="0"/>
              </a:rPr>
              <a:t>Low-penetrance</a:t>
            </a:r>
            <a:r>
              <a:rPr lang="es-ES" sz="1400" b="1" dirty="0">
                <a:solidFill>
                  <a:srgbClr val="3B0092"/>
                </a:solidFill>
                <a:latin typeface="Arial" charset="0"/>
              </a:rPr>
              <a:t> </a:t>
            </a:r>
            <a:r>
              <a:rPr lang="es-ES" sz="1400" b="1" dirty="0" err="1">
                <a:solidFill>
                  <a:srgbClr val="3B0092"/>
                </a:solidFill>
                <a:latin typeface="Arial" charset="0"/>
              </a:rPr>
              <a:t>mutations</a:t>
            </a:r>
            <a:endParaRPr lang="es-ES" sz="1400" b="1" dirty="0">
              <a:solidFill>
                <a:srgbClr val="3B0092"/>
              </a:solidFill>
              <a:latin typeface="Arial" charset="0"/>
            </a:endParaRPr>
          </a:p>
          <a:p>
            <a:pPr>
              <a:lnSpc>
                <a:spcPct val="80000"/>
              </a:lnSpc>
              <a:defRPr/>
            </a:pPr>
            <a:r>
              <a:rPr lang="es-ES" sz="1400" dirty="0">
                <a:solidFill>
                  <a:srgbClr val="0000FF"/>
                </a:solidFill>
                <a:effectLst>
                  <a:outerShdw blurRad="38100" dist="38100" dir="2700000" algn="tl">
                    <a:srgbClr val="000000"/>
                  </a:outerShdw>
                </a:effectLst>
                <a:latin typeface="Arial" charset="0"/>
              </a:rPr>
              <a:t>	</a:t>
            </a:r>
            <a:r>
              <a:rPr lang="es-ES" sz="1400" b="1" dirty="0">
                <a:solidFill>
                  <a:srgbClr val="CC6600"/>
                </a:solidFill>
                <a:effectLst>
                  <a:outerShdw blurRad="38100" dist="38100" dir="2700000" algn="tl">
                    <a:srgbClr val="000000">
                      <a:alpha val="43137"/>
                    </a:srgbClr>
                  </a:outerShdw>
                </a:effectLst>
                <a:latin typeface="Arial" charset="0"/>
              </a:rPr>
              <a:t>Novel </a:t>
            </a:r>
            <a:r>
              <a:rPr lang="es-ES" sz="1400" b="1" dirty="0" err="1">
                <a:solidFill>
                  <a:srgbClr val="CC6600"/>
                </a:solidFill>
                <a:effectLst>
                  <a:outerShdw blurRad="38100" dist="38100" dir="2700000" algn="tl">
                    <a:srgbClr val="000000">
                      <a:alpha val="43137"/>
                    </a:srgbClr>
                  </a:outerShdw>
                </a:effectLst>
                <a:latin typeface="Arial" charset="0"/>
              </a:rPr>
              <a:t>mutations</a:t>
            </a:r>
            <a:endParaRPr lang="es-ES" sz="1400" b="1" dirty="0">
              <a:solidFill>
                <a:srgbClr val="CC6600"/>
              </a:solidFill>
              <a:effectLst>
                <a:outerShdw blurRad="38100" dist="38100" dir="2700000" algn="tl">
                  <a:srgbClr val="000000">
                    <a:alpha val="43137"/>
                  </a:srgbClr>
                </a:outerShdw>
              </a:effectLst>
              <a:latin typeface="Arial" charset="0"/>
            </a:endParaRPr>
          </a:p>
          <a:p>
            <a:pPr>
              <a:lnSpc>
                <a:spcPct val="80000"/>
              </a:lnSpc>
              <a:defRPr/>
            </a:pPr>
            <a:r>
              <a:rPr lang="es-ES" sz="1400" dirty="0">
                <a:solidFill>
                  <a:srgbClr val="FF0000"/>
                </a:solidFill>
                <a:effectLst>
                  <a:outerShdw blurRad="38100" dist="38100" dir="2700000" algn="tl">
                    <a:srgbClr val="000000"/>
                  </a:outerShdw>
                </a:effectLst>
                <a:latin typeface="Arial" charset="0"/>
              </a:rPr>
              <a:t>	</a:t>
            </a:r>
            <a:r>
              <a:rPr lang="es-ES" sz="1400" b="1" dirty="0" err="1">
                <a:solidFill>
                  <a:srgbClr val="006600"/>
                </a:solidFill>
                <a:latin typeface="Arial" charset="0"/>
              </a:rPr>
              <a:t>Polymorphysms</a:t>
            </a:r>
            <a:endParaRPr lang="es-ES" sz="1400" b="1" dirty="0">
              <a:solidFill>
                <a:srgbClr val="006600"/>
              </a:solidFill>
              <a:latin typeface="Arial" charset="0"/>
            </a:endParaRPr>
          </a:p>
        </p:txBody>
      </p:sp>
      <p:sp>
        <p:nvSpPr>
          <p:cNvPr id="72001" name="Text Box 321"/>
          <p:cNvSpPr txBox="1">
            <a:spLocks noChangeArrowheads="1"/>
          </p:cNvSpPr>
          <p:nvPr/>
        </p:nvSpPr>
        <p:spPr bwMode="auto">
          <a:xfrm>
            <a:off x="2124075" y="6453188"/>
            <a:ext cx="6119813" cy="366712"/>
          </a:xfrm>
          <a:prstGeom prst="rect">
            <a:avLst/>
          </a:prstGeom>
          <a:solidFill>
            <a:srgbClr val="DBDA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r>
              <a:rPr lang="es-ES" altLang="es-ES"/>
              <a:t>100% Heterozygous (simple or compounds)</a:t>
            </a:r>
          </a:p>
        </p:txBody>
      </p:sp>
      <p:sp>
        <p:nvSpPr>
          <p:cNvPr id="72011" name="Rectangle 331"/>
          <p:cNvSpPr>
            <a:spLocks noChangeArrowheads="1"/>
          </p:cNvSpPr>
          <p:nvPr/>
        </p:nvSpPr>
        <p:spPr bwMode="auto">
          <a:xfrm>
            <a:off x="468313" y="765175"/>
            <a:ext cx="2519362" cy="457200"/>
          </a:xfrm>
          <a:prstGeom prst="rect">
            <a:avLst/>
          </a:prstGeom>
          <a:noFill/>
          <a:ln w="9525">
            <a:noFill/>
            <a:miter lim="800000"/>
            <a:headEnd/>
            <a:tailEnd/>
          </a:ln>
          <a:effectLst/>
        </p:spPr>
        <p:txBody>
          <a:bodyPr>
            <a:spAutoFit/>
          </a:bodyPr>
          <a:lstStyle/>
          <a:p>
            <a:pPr>
              <a:defRPr/>
            </a:pPr>
            <a:r>
              <a:rPr lang="en-GB" sz="2400" b="1" dirty="0">
                <a:solidFill>
                  <a:schemeClr val="accent3">
                    <a:lumMod val="75000"/>
                  </a:schemeClr>
                </a:solidFill>
                <a:effectLst>
                  <a:outerShdw blurRad="38100" dist="38100" dir="2700000" algn="tl">
                    <a:srgbClr val="C0C0C0"/>
                  </a:outerShdw>
                </a:effectLst>
                <a:latin typeface="Arial" charset="0"/>
              </a:rPr>
              <a:t>Genetic results</a:t>
            </a:r>
            <a:endParaRPr lang="es-ES" sz="2400" b="1" dirty="0">
              <a:solidFill>
                <a:schemeClr val="accent3">
                  <a:lumMod val="75000"/>
                </a:schemeClr>
              </a:solidFill>
              <a:effectLst>
                <a:outerShdw blurRad="38100" dist="38100" dir="2700000" algn="tl">
                  <a:srgbClr val="C0C0C0"/>
                </a:outerShdw>
              </a:effectLst>
              <a:latin typeface="Arial" charset="0"/>
            </a:endParaRPr>
          </a:p>
        </p:txBody>
      </p:sp>
      <p:sp>
        <p:nvSpPr>
          <p:cNvPr id="25" name="Text Box 41"/>
          <p:cNvSpPr txBox="1">
            <a:spLocks noChangeArrowheads="1"/>
          </p:cNvSpPr>
          <p:nvPr/>
        </p:nvSpPr>
        <p:spPr bwMode="auto">
          <a:xfrm>
            <a:off x="2909888" y="1477963"/>
            <a:ext cx="654050" cy="366712"/>
          </a:xfrm>
          <a:prstGeom prst="rect">
            <a:avLst/>
          </a:prstGeom>
          <a:solidFill>
            <a:srgbClr val="99FFCC"/>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rPr>
              <a:t>FMF</a:t>
            </a:r>
          </a:p>
        </p:txBody>
      </p:sp>
      <p:sp>
        <p:nvSpPr>
          <p:cNvPr id="26" name="Text Box 42"/>
          <p:cNvSpPr txBox="1">
            <a:spLocks noChangeArrowheads="1"/>
          </p:cNvSpPr>
          <p:nvPr/>
        </p:nvSpPr>
        <p:spPr bwMode="auto">
          <a:xfrm>
            <a:off x="3986213" y="1477963"/>
            <a:ext cx="966787" cy="369887"/>
          </a:xfrm>
          <a:prstGeom prst="rect">
            <a:avLst/>
          </a:prstGeom>
          <a:solidFill>
            <a:srgbClr val="FFFFCC"/>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rPr>
              <a:t>TRAPS</a:t>
            </a:r>
          </a:p>
        </p:txBody>
      </p:sp>
      <p:sp>
        <p:nvSpPr>
          <p:cNvPr id="27" name="Text Box 43"/>
          <p:cNvSpPr txBox="1">
            <a:spLocks noChangeArrowheads="1"/>
          </p:cNvSpPr>
          <p:nvPr/>
        </p:nvSpPr>
        <p:spPr bwMode="auto">
          <a:xfrm>
            <a:off x="5278438" y="1477963"/>
            <a:ext cx="825500" cy="369887"/>
          </a:xfrm>
          <a:prstGeom prst="rect">
            <a:avLst/>
          </a:prstGeom>
          <a:solidFill>
            <a:srgbClr val="CCECFF"/>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rPr>
              <a:t>CAPS</a:t>
            </a:r>
          </a:p>
        </p:txBody>
      </p:sp>
      <p:sp>
        <p:nvSpPr>
          <p:cNvPr id="28" name="Text Box 44"/>
          <p:cNvSpPr txBox="1">
            <a:spLocks noChangeArrowheads="1"/>
          </p:cNvSpPr>
          <p:nvPr/>
        </p:nvSpPr>
        <p:spPr bwMode="auto">
          <a:xfrm>
            <a:off x="6526213" y="1477963"/>
            <a:ext cx="709612" cy="369887"/>
          </a:xfrm>
          <a:prstGeom prst="rect">
            <a:avLst/>
          </a:prstGeom>
          <a:solidFill>
            <a:srgbClr val="FFCC99"/>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rPr>
              <a:t>MKD</a:t>
            </a:r>
          </a:p>
        </p:txBody>
      </p:sp>
      <p:graphicFrame>
        <p:nvGraphicFramePr>
          <p:cNvPr id="29" name="Group 52"/>
          <p:cNvGraphicFramePr>
            <a:graphicFrameLocks/>
          </p:cNvGraphicFramePr>
          <p:nvPr/>
        </p:nvGraphicFramePr>
        <p:xfrm>
          <a:off x="2555875" y="1844675"/>
          <a:ext cx="4895851" cy="3230610"/>
        </p:xfrm>
        <a:graphic>
          <a:graphicData uri="http://schemas.openxmlformats.org/drawingml/2006/table">
            <a:tbl>
              <a:tblPr/>
              <a:tblGrid>
                <a:gridCol w="1295960"/>
                <a:gridCol w="1223963"/>
                <a:gridCol w="1223963"/>
                <a:gridCol w="1151965"/>
              </a:tblGrid>
              <a:tr h="4571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MEFV</a:t>
                      </a:r>
                    </a:p>
                  </a:txBody>
                  <a:tcPr marL="91427" marR="91427" marT="45706" marB="45706" anchor="ctr" horzOverflow="overflow">
                    <a:lnL w="254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TNFRSF1A</a:t>
                      </a:r>
                    </a:p>
                  </a:txBody>
                  <a:tcPr marL="91427" marR="91427"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NLRP3</a:t>
                      </a:r>
                    </a:p>
                  </a:txBody>
                  <a:tcPr marL="91427" marR="91427"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MVK</a:t>
                      </a:r>
                    </a:p>
                  </a:txBody>
                  <a:tcPr marL="91427" marR="91427" marT="45706" marB="4570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r>
              <a:tr h="1310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p.M694I/WT (2)</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p.K695R</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/WT  </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p.E148Q</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/WT</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91427" marR="91427" marT="45706" marB="45706" horzOverflow="overflow">
                    <a:lnL w="254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p.R92Q</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/WT (5)</a:t>
                      </a: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p.V198M</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/WT (3) </a:t>
                      </a: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p.A439V</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/WT (3)</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C6600"/>
                          </a:solidFill>
                          <a:effectLst/>
                          <a:latin typeface="Arial" charset="0"/>
                          <a:ea typeface="Times New Roman" pitchFamily="18" charset="0"/>
                          <a:cs typeface="Arial" charset="0"/>
                        </a:rPr>
                        <a:t>p.H49R/WT </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(1)</a:t>
                      </a: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p.V80I</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/WT</a:t>
                      </a: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r>
              <a:tr h="1462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p.M694I/p.V726A   </a:t>
                      </a:r>
                      <a:endParaRPr kumimoji="0" lang="es-E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p.M694V/</a:t>
                      </a: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p.E148Q</a:t>
                      </a:r>
                      <a:endParaRPr kumimoji="0" lang="es-ES" sz="1000" b="1" i="0" u="none" strike="noStrike" cap="none" normalizeH="0" baseline="0" dirty="0" smtClean="0">
                        <a:ln>
                          <a:noFill/>
                        </a:ln>
                        <a:solidFill>
                          <a:srgbClr val="3B0092"/>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p.M694I/</a:t>
                      </a:r>
                      <a:r>
                        <a:rPr kumimoji="0" lang="en-US" sz="1000" b="1" i="0" u="none" strike="noStrike" cap="none" normalizeH="0" baseline="0" dirty="0" smtClean="0">
                          <a:ln>
                            <a:noFill/>
                          </a:ln>
                          <a:solidFill>
                            <a:srgbClr val="006600"/>
                          </a:solidFill>
                          <a:effectLst/>
                          <a:latin typeface="Arial" charset="0"/>
                          <a:ea typeface="Times New Roman" pitchFamily="18" charset="0"/>
                          <a:cs typeface="Arial" charset="0"/>
                        </a:rPr>
                        <a:t>p.R202Q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p.I640M/</a:t>
                      </a: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p.R653H</a:t>
                      </a:r>
                      <a:endParaRPr kumimoji="0" lang="es-ES" sz="1000" b="1" i="0" u="none" strike="noStrike" cap="none" normalizeH="0" baseline="0" dirty="0" smtClean="0">
                        <a:ln>
                          <a:noFill/>
                        </a:ln>
                        <a:solidFill>
                          <a:srgbClr val="3B0092"/>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p.M582L/</a:t>
                      </a:r>
                      <a:r>
                        <a:rPr kumimoji="0" lang="en-US" sz="1000" b="1" i="0" u="none" strike="noStrike" cap="none" normalizeH="0" baseline="0" dirty="0" smtClean="0">
                          <a:ln>
                            <a:noFill/>
                          </a:ln>
                          <a:solidFill>
                            <a:srgbClr val="006600"/>
                          </a:solidFill>
                          <a:effectLst/>
                          <a:latin typeface="Arial" charset="0"/>
                          <a:ea typeface="Times New Roman" pitchFamily="18" charset="0"/>
                          <a:cs typeface="Arial" charset="0"/>
                        </a:rPr>
                        <a:t>p.R202Q</a:t>
                      </a:r>
                      <a:endParaRPr kumimoji="0" lang="es-ES" sz="1000" b="1" i="0" u="none" strike="noStrike" cap="none" normalizeH="0" baseline="0" dirty="0" smtClean="0">
                        <a:ln>
                          <a:noFill/>
                        </a:ln>
                        <a:solidFill>
                          <a:srgbClr val="006600"/>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p.A744S/</a:t>
                      </a:r>
                      <a:r>
                        <a:rPr kumimoji="0" lang="en-US" sz="1000" b="1" i="0" u="none" strike="noStrike" cap="none" normalizeH="0" baseline="0" dirty="0" smtClean="0">
                          <a:ln>
                            <a:noFill/>
                          </a:ln>
                          <a:solidFill>
                            <a:srgbClr val="006600"/>
                          </a:solidFill>
                          <a:effectLst/>
                          <a:latin typeface="Arial" charset="0"/>
                          <a:ea typeface="Times New Roman" pitchFamily="18" charset="0"/>
                          <a:cs typeface="Arial" charset="0"/>
                        </a:rPr>
                        <a:t>p.R202Q</a:t>
                      </a: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 </a:t>
                      </a:r>
                      <a:endParaRPr kumimoji="0" lang="es-ES" sz="1000" b="1" i="0" u="none" strike="noStrike" cap="none" normalizeH="0" baseline="0" dirty="0" smtClean="0">
                        <a:ln>
                          <a:noFill/>
                        </a:ln>
                        <a:solidFill>
                          <a:srgbClr val="3B0092"/>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rgbClr val="3B0092"/>
                          </a:solidFill>
                          <a:effectLst/>
                          <a:latin typeface="Arial" charset="0"/>
                          <a:ea typeface="Times New Roman" pitchFamily="18" charset="0"/>
                          <a:cs typeface="Arial" charset="0"/>
                        </a:rPr>
                        <a:t>p.I591T/</a:t>
                      </a:r>
                      <a:r>
                        <a:rPr kumimoji="0" lang="it-IT" sz="1000" b="1" i="0" u="none" strike="noStrike" cap="none" normalizeH="0" baseline="0" dirty="0" smtClean="0">
                          <a:ln>
                            <a:noFill/>
                          </a:ln>
                          <a:solidFill>
                            <a:srgbClr val="006600"/>
                          </a:solidFill>
                          <a:effectLst/>
                          <a:latin typeface="Arial" charset="0"/>
                          <a:ea typeface="Times New Roman" pitchFamily="18" charset="0"/>
                          <a:cs typeface="Arial" charset="0"/>
                        </a:rPr>
                        <a:t>p.R202Q</a:t>
                      </a:r>
                      <a:r>
                        <a:rPr kumimoji="0" lang="it-IT" sz="1000" b="1" i="0" u="none" strike="noStrike" cap="none" normalizeH="0" baseline="0" dirty="0" smtClean="0">
                          <a:ln>
                            <a:noFill/>
                          </a:ln>
                          <a:solidFill>
                            <a:srgbClr val="3B0092"/>
                          </a:solidFill>
                          <a:effectLst/>
                          <a:latin typeface="Arial" charset="0"/>
                          <a:ea typeface="Times New Roman" pitchFamily="18"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rgbClr val="CC6600"/>
                          </a:solidFill>
                          <a:effectLst/>
                          <a:latin typeface="Arial" charset="0"/>
                          <a:ea typeface="Times New Roman" pitchFamily="18" charset="0"/>
                          <a:cs typeface="Arial" charset="0"/>
                        </a:rPr>
                        <a:t>p.V690L/E467E</a:t>
                      </a:r>
                      <a:endParaRPr kumimoji="0" lang="es-ES" sz="1000" b="1" i="0" u="none" strike="noStrike" cap="none" normalizeH="0" baseline="0" dirty="0" smtClean="0">
                        <a:ln>
                          <a:noFill/>
                        </a:ln>
                        <a:solidFill>
                          <a:srgbClr val="CC6600"/>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Arial" charset="0"/>
                        </a:rPr>
                        <a:t> </a:t>
                      </a:r>
                    </a:p>
                  </a:txBody>
                  <a:tcPr marL="91427" marR="91427" marT="45706" marB="45706" horzOverflow="overflow">
                    <a:lnL w="254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99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3B0092"/>
                          </a:solidFill>
                          <a:effectLst/>
                          <a:latin typeface="Arial" charset="0"/>
                          <a:ea typeface="Times New Roman" pitchFamily="18" charset="0"/>
                          <a:cs typeface="Arial" charset="0"/>
                        </a:rPr>
                        <a:t>p.P46L</a:t>
                      </a: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/WT (1)</a:t>
                      </a: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p.R135H/WT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cap="none" normalizeH="0" baseline="0" dirty="0" smtClean="0">
                          <a:ln>
                            <a:noFill/>
                          </a:ln>
                          <a:solidFill>
                            <a:schemeClr val="tx1"/>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US" sz="1000" b="1" i="1" u="none" strike="noStrike" cap="none" normalizeH="0" baseline="0" dirty="0" smtClean="0">
                          <a:ln>
                            <a:noFill/>
                          </a:ln>
                          <a:solidFill>
                            <a:schemeClr val="tx1"/>
                          </a:solidFill>
                          <a:effectLst/>
                          <a:latin typeface="Arial" charset="0"/>
                          <a:ea typeface="Times New Roman" pitchFamily="18" charset="0"/>
                          <a:cs typeface="Arial" charset="0"/>
                        </a:rPr>
                        <a:t>p.V377I/WT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ea typeface="Times New Roman" pitchFamily="18" charset="0"/>
                          <a:cs typeface="Arial" charset="0"/>
                        </a:rPr>
                        <a:t>* same patient</a:t>
                      </a:r>
                      <a:endParaRPr kumimoji="0" lang="es-ES" sz="1000" b="1" i="0" u="none" strike="noStrike" cap="none" normalizeH="0" baseline="0" dirty="0" smtClean="0">
                        <a:ln>
                          <a:noFill/>
                        </a:ln>
                        <a:solidFill>
                          <a:schemeClr val="tx1"/>
                        </a:solidFill>
                        <a:effectLst/>
                        <a:latin typeface="Arial" charset="0"/>
                      </a:endParaRPr>
                    </a:p>
                  </a:txBody>
                  <a:tcPr marL="91427" marR="91427" marT="45706" marB="4570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CC99"/>
                    </a:solidFill>
                  </a:tcPr>
                </a:tc>
              </a:tr>
            </a:tbl>
          </a:graphicData>
        </a:graphic>
      </p:graphicFrame>
      <p:pic>
        <p:nvPicPr>
          <p:cNvPr id="28707" name="Picture 7"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7"/>
          <p:cNvSpPr>
            <a:spLocks noChangeArrowheads="1"/>
          </p:cNvSpPr>
          <p:nvPr/>
        </p:nvSpPr>
        <p:spPr bwMode="auto">
          <a:xfrm>
            <a:off x="1691680" y="76616"/>
            <a:ext cx="5759450" cy="461665"/>
          </a:xfrm>
          <a:prstGeom prst="rect">
            <a:avLst/>
          </a:prstGeom>
          <a:solidFill>
            <a:srgbClr val="CC6600"/>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a:solidFill>
                  <a:schemeClr val="bg1"/>
                </a:solidFill>
                <a:effectLst>
                  <a:outerShdw blurRad="38100" dist="38100" dir="2700000" algn="tl">
                    <a:srgbClr val="C0C0C0"/>
                  </a:outerShdw>
                </a:effectLst>
                <a:latin typeface="Arial" charset="0"/>
              </a:rPr>
              <a:t>adults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290370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0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9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9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9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9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96" grpId="0" animBg="1"/>
      <p:bldP spid="71997" grpId="0" animBg="1"/>
      <p:bldP spid="71998" grpId="0" animBg="1"/>
      <p:bldP spid="71999" grpId="0" animBg="1"/>
      <p:bldP spid="72000" grpId="0" animBg="1"/>
      <p:bldP spid="720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11" name="Rectangle 331"/>
          <p:cNvSpPr>
            <a:spLocks noChangeArrowheads="1"/>
          </p:cNvSpPr>
          <p:nvPr/>
        </p:nvSpPr>
        <p:spPr bwMode="auto">
          <a:xfrm>
            <a:off x="468313" y="765175"/>
            <a:ext cx="2519362" cy="457200"/>
          </a:xfrm>
          <a:prstGeom prst="rect">
            <a:avLst/>
          </a:prstGeom>
          <a:noFill/>
          <a:ln w="9525">
            <a:noFill/>
            <a:miter lim="800000"/>
            <a:headEnd/>
            <a:tailEnd/>
          </a:ln>
          <a:effectLst/>
        </p:spPr>
        <p:txBody>
          <a:bodyPr>
            <a:spAutoFit/>
          </a:bodyPr>
          <a:lstStyle/>
          <a:p>
            <a:pPr>
              <a:defRPr/>
            </a:pPr>
            <a:r>
              <a:rPr lang="en-GB" sz="2400" b="1" dirty="0">
                <a:solidFill>
                  <a:schemeClr val="accent3">
                    <a:lumMod val="75000"/>
                  </a:schemeClr>
                </a:solidFill>
                <a:effectLst>
                  <a:outerShdw blurRad="38100" dist="38100" dir="2700000" algn="tl">
                    <a:srgbClr val="C0C0C0"/>
                  </a:outerShdw>
                </a:effectLst>
                <a:latin typeface="Arial" charset="0"/>
              </a:rPr>
              <a:t>Genetic results</a:t>
            </a:r>
            <a:endParaRPr lang="es-ES" sz="2400" b="1" dirty="0">
              <a:solidFill>
                <a:schemeClr val="accent3">
                  <a:lumMod val="75000"/>
                </a:schemeClr>
              </a:solidFill>
              <a:effectLst>
                <a:outerShdw blurRad="38100" dist="38100" dir="2700000" algn="tl">
                  <a:srgbClr val="C0C0C0"/>
                </a:outerShdw>
              </a:effectLst>
              <a:latin typeface="Arial" charset="0"/>
            </a:endParaRPr>
          </a:p>
        </p:txBody>
      </p:sp>
      <p:sp>
        <p:nvSpPr>
          <p:cNvPr id="4" name="3 CuadroTexto"/>
          <p:cNvSpPr txBox="1"/>
          <p:nvPr/>
        </p:nvSpPr>
        <p:spPr>
          <a:xfrm>
            <a:off x="5292725" y="2420938"/>
            <a:ext cx="3455988" cy="1323975"/>
          </a:xfrm>
          <a:prstGeom prst="rect">
            <a:avLst/>
          </a:prstGeom>
          <a:noFill/>
        </p:spPr>
        <p:txBody>
          <a:bodyPr>
            <a:spAutoFit/>
          </a:bodyPr>
          <a:lstStyle/>
          <a:p>
            <a:pPr>
              <a:defRPr/>
            </a:pPr>
            <a:r>
              <a:rPr lang="en-US" sz="2000" b="1" dirty="0">
                <a:effectLst>
                  <a:outerShdw blurRad="38100" dist="38100" dir="2700000" algn="tl">
                    <a:srgbClr val="000000">
                      <a:alpha val="43137"/>
                    </a:srgbClr>
                  </a:outerShdw>
                </a:effectLst>
                <a:latin typeface="+mj-lt"/>
              </a:rPr>
              <a:t>Almost all “TRAPS” with onset in the adulthood were caused by the R92Q variant…</a:t>
            </a:r>
          </a:p>
          <a:p>
            <a:pPr>
              <a:defRPr/>
            </a:pPr>
            <a:r>
              <a:rPr lang="en-US" sz="2000" b="1" dirty="0">
                <a:effectLst>
                  <a:outerShdw blurRad="38100" dist="38100" dir="2700000" algn="tl">
                    <a:srgbClr val="000000">
                      <a:alpha val="43137"/>
                    </a:srgbClr>
                  </a:outerShdw>
                </a:effectLst>
                <a:latin typeface="+mj-lt"/>
              </a:rPr>
              <a:t>… in our series</a:t>
            </a:r>
          </a:p>
        </p:txBody>
      </p:sp>
      <p:sp>
        <p:nvSpPr>
          <p:cNvPr id="12" name="Text Box 42"/>
          <p:cNvSpPr txBox="1">
            <a:spLocks noChangeArrowheads="1"/>
          </p:cNvSpPr>
          <p:nvPr/>
        </p:nvSpPr>
        <p:spPr bwMode="auto">
          <a:xfrm>
            <a:off x="3986213" y="1477963"/>
            <a:ext cx="800100" cy="369887"/>
          </a:xfrm>
          <a:prstGeom prst="rect">
            <a:avLst/>
          </a:prstGeom>
          <a:solidFill>
            <a:srgbClr val="FFFFCC"/>
          </a:solidFill>
          <a:ln w="9525">
            <a:solidFill>
              <a:srgbClr val="000000"/>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effectLst>
                  <a:outerShdw blurRad="38100" dist="38100" dir="2700000" algn="tl">
                    <a:srgbClr val="000000">
                      <a:alpha val="43137"/>
                    </a:srgbClr>
                  </a:outerShdw>
                </a:effectLst>
                <a:latin typeface="+mj-lt"/>
              </a:rPr>
              <a:t>TRAPS</a:t>
            </a:r>
          </a:p>
        </p:txBody>
      </p:sp>
      <p:graphicFrame>
        <p:nvGraphicFramePr>
          <p:cNvPr id="15" name="Group 52"/>
          <p:cNvGraphicFramePr>
            <a:graphicFrameLocks/>
          </p:cNvGraphicFramePr>
          <p:nvPr/>
        </p:nvGraphicFramePr>
        <p:xfrm>
          <a:off x="3851275" y="1844675"/>
          <a:ext cx="1225550" cy="3230562"/>
        </p:xfrm>
        <a:graphic>
          <a:graphicData uri="http://schemas.openxmlformats.org/drawingml/2006/table">
            <a:tbl>
              <a:tblPr/>
              <a:tblGrid>
                <a:gridCol w="1225550"/>
              </a:tblGrid>
              <a:tr h="45714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Times New Roman" pitchFamily="18" charset="0"/>
                          <a:cs typeface="Arial" charset="0"/>
                        </a:rPr>
                        <a:t>TNFRSF1A</a:t>
                      </a:r>
                    </a:p>
                  </a:txBody>
                  <a:tcPr marL="91546" marR="9154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13105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3B0092"/>
                          </a:solidFill>
                          <a:effectLst/>
                          <a:latin typeface="+mn-lt"/>
                          <a:ea typeface="Times New Roman" pitchFamily="18" charset="0"/>
                          <a:cs typeface="Arial" charset="0"/>
                        </a:rPr>
                        <a:t>p.R92Q</a:t>
                      </a:r>
                      <a:r>
                        <a:rPr kumimoji="0" lang="en-US" sz="1100" b="1" i="0" u="none" strike="noStrike" cap="none" normalizeH="0" baseline="0" dirty="0" smtClean="0">
                          <a:ln>
                            <a:noFill/>
                          </a:ln>
                          <a:solidFill>
                            <a:schemeClr val="tx1"/>
                          </a:solidFill>
                          <a:effectLst/>
                          <a:latin typeface="+mn-lt"/>
                          <a:ea typeface="Times New Roman" pitchFamily="18" charset="0"/>
                          <a:cs typeface="Arial" charset="0"/>
                        </a:rPr>
                        <a:t>/WT (5)</a:t>
                      </a:r>
                    </a:p>
                  </a:txBody>
                  <a:tcPr marL="91546" marR="91546" marT="45708" marB="4570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146290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3B0092"/>
                          </a:solidFill>
                          <a:effectLst/>
                          <a:latin typeface="+mn-lt"/>
                          <a:ea typeface="Times New Roman" pitchFamily="18" charset="0"/>
                          <a:cs typeface="Arial" charset="0"/>
                        </a:rPr>
                        <a:t>p.P46L</a:t>
                      </a:r>
                      <a:r>
                        <a:rPr kumimoji="0" lang="en-US" sz="1100" b="1" i="0" u="none" strike="noStrike" cap="none" normalizeH="0" baseline="0" dirty="0" smtClean="0">
                          <a:ln>
                            <a:noFill/>
                          </a:ln>
                          <a:solidFill>
                            <a:schemeClr val="tx1"/>
                          </a:solidFill>
                          <a:effectLst/>
                          <a:latin typeface="+mn-lt"/>
                          <a:ea typeface="Times New Roman" pitchFamily="18" charset="0"/>
                          <a:cs typeface="Arial" charset="0"/>
                        </a:rPr>
                        <a:t>/WT (1)</a:t>
                      </a:r>
                    </a:p>
                  </a:txBody>
                  <a:tcPr marL="91546" marR="91546" marT="45708" marB="4570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CC"/>
                    </a:solidFill>
                  </a:tcPr>
                </a:tc>
              </a:tr>
            </a:tbl>
          </a:graphicData>
        </a:graphic>
      </p:graphicFrame>
      <p:pic>
        <p:nvPicPr>
          <p:cNvPr id="29711" name="Picture 7"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7"/>
          <p:cNvSpPr>
            <a:spLocks noChangeArrowheads="1"/>
          </p:cNvSpPr>
          <p:nvPr/>
        </p:nvSpPr>
        <p:spPr bwMode="auto">
          <a:xfrm>
            <a:off x="1691680" y="76616"/>
            <a:ext cx="5759450" cy="461665"/>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a:solidFill>
                  <a:schemeClr val="bg1"/>
                </a:solidFill>
                <a:effectLst>
                  <a:outerShdw blurRad="38100" dist="38100" dir="2700000" algn="tl">
                    <a:srgbClr val="C0C0C0"/>
                  </a:outerShdw>
                </a:effectLst>
                <a:latin typeface="Arial" charset="0"/>
              </a:rPr>
              <a:t>adults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3112700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ChangeArrowheads="1"/>
          </p:cNvSpPr>
          <p:nvPr/>
        </p:nvSpPr>
        <p:spPr bwMode="auto">
          <a:xfrm>
            <a:off x="1764878" y="221739"/>
            <a:ext cx="5759450"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algn="ctr" eaLnBrk="1" hangingPunct="1">
              <a:defRPr/>
            </a:pPr>
            <a:r>
              <a:rPr lang="en-GB" altLang="es-ES" sz="2400" b="1" dirty="0" smtClean="0">
                <a:solidFill>
                  <a:schemeClr val="bg1"/>
                </a:solidFill>
                <a:effectLst>
                  <a:outerShdw blurRad="38100" dist="38100" dir="2700000" algn="tl">
                    <a:srgbClr val="C0C0C0"/>
                  </a:outerShdw>
                </a:effectLst>
                <a:latin typeface="Arial" charset="0"/>
              </a:rPr>
              <a:t>What to know for diagnosing </a:t>
            </a:r>
            <a:r>
              <a:rPr lang="en-US" altLang="es-ES" sz="2400" b="1" dirty="0" smtClean="0">
                <a:solidFill>
                  <a:schemeClr val="bg1"/>
                </a:solidFill>
                <a:effectLst>
                  <a:outerShdw blurRad="38100" dist="38100" dir="2700000" algn="tl">
                    <a:srgbClr val="C0C0C0"/>
                  </a:outerShdw>
                </a:effectLst>
                <a:latin typeface="Arial" charset="0"/>
              </a:rPr>
              <a:t>autoinflammatory diseases in adults</a:t>
            </a:r>
            <a:endParaRPr lang="es-ES" altLang="es-ES" sz="2400" b="1" dirty="0">
              <a:solidFill>
                <a:schemeClr val="bg1"/>
              </a:solidFill>
              <a:effectLst>
                <a:outerShdw blurRad="38100" dist="38100" dir="2700000" algn="tl">
                  <a:srgbClr val="C0C0C0"/>
                </a:outerShdw>
              </a:effectLst>
              <a:latin typeface="Arial" charset="0"/>
            </a:endParaRPr>
          </a:p>
        </p:txBody>
      </p:sp>
      <p:sp>
        <p:nvSpPr>
          <p:cNvPr id="8" name="Rectangle 17"/>
          <p:cNvSpPr>
            <a:spLocks noChangeArrowheads="1"/>
          </p:cNvSpPr>
          <p:nvPr/>
        </p:nvSpPr>
        <p:spPr bwMode="auto">
          <a:xfrm>
            <a:off x="287114" y="1412776"/>
            <a:ext cx="8533358" cy="400110"/>
          </a:xfrm>
          <a:prstGeom prst="rect">
            <a:avLst/>
          </a:prstGeom>
          <a:solidFill>
            <a:schemeClr val="tx1"/>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Definition and history</a:t>
            </a:r>
            <a:endParaRPr lang="en-GB" sz="2000" dirty="0">
              <a:solidFill>
                <a:schemeClr val="bg1"/>
              </a:solidFill>
              <a:effectLst>
                <a:outerShdw blurRad="38100" dist="38100" dir="2700000" algn="tl">
                  <a:srgbClr val="000000"/>
                </a:outerShdw>
              </a:effectLst>
              <a:latin typeface="Arial" charset="0"/>
            </a:endParaRPr>
          </a:p>
        </p:txBody>
      </p:sp>
      <p:sp>
        <p:nvSpPr>
          <p:cNvPr id="9" name="Rectangle 17"/>
          <p:cNvSpPr>
            <a:spLocks noChangeArrowheads="1"/>
          </p:cNvSpPr>
          <p:nvPr/>
        </p:nvSpPr>
        <p:spPr bwMode="auto">
          <a:xfrm>
            <a:off x="287114" y="1965286"/>
            <a:ext cx="8533358" cy="400110"/>
          </a:xfrm>
          <a:prstGeom prst="rect">
            <a:avLst/>
          </a:prstGeom>
          <a:solidFill>
            <a:schemeClr val="tx1">
              <a:lumMod val="75000"/>
              <a:lumOff val="25000"/>
            </a:schemeClr>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Spectrum between autoimmunity and autoinflammation</a:t>
            </a:r>
            <a:endParaRPr lang="en-GB" sz="2000" dirty="0">
              <a:solidFill>
                <a:schemeClr val="bg1"/>
              </a:solidFill>
              <a:effectLst>
                <a:outerShdw blurRad="38100" dist="38100" dir="2700000" algn="tl">
                  <a:srgbClr val="000000"/>
                </a:outerShdw>
              </a:effectLst>
              <a:latin typeface="Arial" charset="0"/>
            </a:endParaRPr>
          </a:p>
        </p:txBody>
      </p:sp>
      <p:sp>
        <p:nvSpPr>
          <p:cNvPr id="10" name="Rectangle 17"/>
          <p:cNvSpPr>
            <a:spLocks noChangeArrowheads="1"/>
          </p:cNvSpPr>
          <p:nvPr/>
        </p:nvSpPr>
        <p:spPr bwMode="auto">
          <a:xfrm>
            <a:off x="287114" y="2492896"/>
            <a:ext cx="8533358" cy="400110"/>
          </a:xfrm>
          <a:prstGeom prst="rect">
            <a:avLst/>
          </a:prstGeom>
          <a:solidFill>
            <a:schemeClr val="tx1">
              <a:lumMod val="50000"/>
              <a:lumOff val="50000"/>
            </a:schemeClr>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Spectrum of autoinflammatory diseases: different types</a:t>
            </a:r>
            <a:endParaRPr lang="en-GB" sz="2000" dirty="0">
              <a:solidFill>
                <a:schemeClr val="bg1"/>
              </a:solidFill>
              <a:effectLst>
                <a:outerShdw blurRad="38100" dist="38100" dir="2700000" algn="tl">
                  <a:srgbClr val="000000"/>
                </a:outerShdw>
              </a:effectLst>
              <a:latin typeface="Arial" charset="0"/>
            </a:endParaRPr>
          </a:p>
        </p:txBody>
      </p:sp>
      <p:sp>
        <p:nvSpPr>
          <p:cNvPr id="11" name="Rectangle 17"/>
          <p:cNvSpPr>
            <a:spLocks noChangeArrowheads="1"/>
          </p:cNvSpPr>
          <p:nvPr/>
        </p:nvSpPr>
        <p:spPr bwMode="auto">
          <a:xfrm>
            <a:off x="287114" y="3068960"/>
            <a:ext cx="8533358" cy="400110"/>
          </a:xfrm>
          <a:prstGeom prst="rect">
            <a:avLst/>
          </a:prstGeom>
          <a:solidFill>
            <a:schemeClr val="bg1">
              <a:lumMod val="65000"/>
            </a:schemeClr>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Genetic particularities: interpretation of genetic variants</a:t>
            </a:r>
            <a:endParaRPr lang="en-GB" sz="2000" dirty="0">
              <a:solidFill>
                <a:schemeClr val="bg1"/>
              </a:solidFill>
              <a:effectLst>
                <a:outerShdw blurRad="38100" dist="38100" dir="2700000" algn="tl">
                  <a:srgbClr val="000000"/>
                </a:outerShdw>
              </a:effectLst>
              <a:latin typeface="Arial" charset="0"/>
            </a:endParaRPr>
          </a:p>
        </p:txBody>
      </p:sp>
      <p:sp>
        <p:nvSpPr>
          <p:cNvPr id="12" name="Rectangle 17"/>
          <p:cNvSpPr>
            <a:spLocks noChangeArrowheads="1"/>
          </p:cNvSpPr>
          <p:nvPr/>
        </p:nvSpPr>
        <p:spPr bwMode="auto">
          <a:xfrm>
            <a:off x="287114" y="3645024"/>
            <a:ext cx="8533358" cy="400110"/>
          </a:xfrm>
          <a:prstGeom prst="rect">
            <a:avLst/>
          </a:prstGeom>
          <a:solidFill>
            <a:schemeClr val="bg2">
              <a:lumMod val="25000"/>
            </a:schemeClr>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Monogenic autoinflammatory diseases</a:t>
            </a:r>
            <a:endParaRPr lang="en-GB" sz="2000" dirty="0">
              <a:solidFill>
                <a:schemeClr val="bg1"/>
              </a:solidFill>
              <a:effectLst>
                <a:outerShdw blurRad="38100" dist="38100" dir="2700000" algn="tl">
                  <a:srgbClr val="000000"/>
                </a:outerShdw>
              </a:effectLst>
              <a:latin typeface="Arial" charset="0"/>
            </a:endParaRPr>
          </a:p>
        </p:txBody>
      </p:sp>
      <p:sp>
        <p:nvSpPr>
          <p:cNvPr id="13" name="Rectangle 17"/>
          <p:cNvSpPr>
            <a:spLocks noChangeArrowheads="1"/>
          </p:cNvSpPr>
          <p:nvPr/>
        </p:nvSpPr>
        <p:spPr bwMode="auto">
          <a:xfrm>
            <a:off x="899592" y="4193402"/>
            <a:ext cx="7920880" cy="400110"/>
          </a:xfrm>
          <a:prstGeom prst="rect">
            <a:avLst/>
          </a:prstGeom>
          <a:solidFill>
            <a:schemeClr val="bg2">
              <a:lumMod val="50000"/>
            </a:schemeClr>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Identification of diseases (more </a:t>
            </a:r>
            <a:r>
              <a:rPr lang="en-GB" sz="2000" dirty="0">
                <a:solidFill>
                  <a:schemeClr val="bg1"/>
                </a:solidFill>
                <a:effectLst>
                  <a:outerShdw blurRad="38100" dist="38100" dir="2700000" algn="tl">
                    <a:srgbClr val="000000"/>
                  </a:outerShdw>
                </a:effectLst>
                <a:latin typeface="Arial" charset="0"/>
              </a:rPr>
              <a:t>and less common)</a:t>
            </a:r>
          </a:p>
        </p:txBody>
      </p:sp>
      <p:sp>
        <p:nvSpPr>
          <p:cNvPr id="14" name="Rectangle 17"/>
          <p:cNvSpPr>
            <a:spLocks noChangeArrowheads="1"/>
          </p:cNvSpPr>
          <p:nvPr/>
        </p:nvSpPr>
        <p:spPr bwMode="auto">
          <a:xfrm>
            <a:off x="899592" y="4725144"/>
            <a:ext cx="7920880" cy="400110"/>
          </a:xfrm>
          <a:prstGeom prst="rect">
            <a:avLst/>
          </a:prstGeom>
          <a:solidFill>
            <a:schemeClr val="bg2">
              <a:lumMod val="50000"/>
            </a:schemeClr>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Diagnostic process in children and adult patients</a:t>
            </a:r>
            <a:endParaRPr lang="en-GB" sz="2000" dirty="0">
              <a:solidFill>
                <a:schemeClr val="bg1"/>
              </a:solidFill>
              <a:effectLst>
                <a:outerShdw blurRad="38100" dist="38100" dir="2700000" algn="tl">
                  <a:srgbClr val="000000"/>
                </a:outerShdw>
              </a:effectLst>
              <a:latin typeface="Arial" charset="0"/>
            </a:endParaRPr>
          </a:p>
        </p:txBody>
      </p:sp>
      <p:sp>
        <p:nvSpPr>
          <p:cNvPr id="15" name="Rectangle 17"/>
          <p:cNvSpPr>
            <a:spLocks noChangeArrowheads="1"/>
          </p:cNvSpPr>
          <p:nvPr/>
        </p:nvSpPr>
        <p:spPr bwMode="auto">
          <a:xfrm>
            <a:off x="899592" y="5301208"/>
            <a:ext cx="7920880" cy="400110"/>
          </a:xfrm>
          <a:prstGeom prst="rect">
            <a:avLst/>
          </a:prstGeom>
          <a:solidFill>
            <a:schemeClr val="bg2">
              <a:lumMod val="50000"/>
            </a:schemeClr>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Clinical and genetic differences between children and adults</a:t>
            </a:r>
            <a:endParaRPr lang="en-GB" sz="2000" dirty="0">
              <a:solidFill>
                <a:schemeClr val="bg1"/>
              </a:solidFill>
              <a:effectLst>
                <a:outerShdw blurRad="38100" dist="38100" dir="2700000" algn="tl">
                  <a:srgbClr val="000000"/>
                </a:outerShdw>
              </a:effectLst>
              <a:latin typeface="Arial" charset="0"/>
            </a:endParaRPr>
          </a:p>
        </p:txBody>
      </p:sp>
      <p:sp>
        <p:nvSpPr>
          <p:cNvPr id="16" name="Rectangle 17"/>
          <p:cNvSpPr>
            <a:spLocks noChangeArrowheads="1"/>
          </p:cNvSpPr>
          <p:nvPr/>
        </p:nvSpPr>
        <p:spPr bwMode="auto">
          <a:xfrm>
            <a:off x="287114" y="5877272"/>
            <a:ext cx="8533358" cy="400110"/>
          </a:xfrm>
          <a:prstGeom prst="rect">
            <a:avLst/>
          </a:prstGeom>
          <a:solidFill>
            <a:schemeClr val="accent3">
              <a:lumMod val="75000"/>
            </a:schemeClr>
          </a:solidFill>
          <a:ln w="9525">
            <a:noFill/>
            <a:miter lim="800000"/>
            <a:headEnd/>
            <a:tailEnd/>
          </a:ln>
          <a:effectLst/>
        </p:spPr>
        <p:txBody>
          <a:bodyPr wrap="square">
            <a:spAutoFit/>
          </a:bodyPr>
          <a:lstStyle/>
          <a:p>
            <a:pPr marL="266700" indent="-266700">
              <a:buFontTx/>
              <a:buChar char="•"/>
              <a:defRPr/>
            </a:pPr>
            <a:r>
              <a:rPr lang="en-GB" sz="2000" dirty="0" smtClean="0">
                <a:solidFill>
                  <a:schemeClr val="bg1"/>
                </a:solidFill>
                <a:effectLst>
                  <a:outerShdw blurRad="38100" dist="38100" dir="2700000" algn="tl">
                    <a:srgbClr val="000000"/>
                  </a:outerShdw>
                </a:effectLst>
                <a:latin typeface="Arial" charset="0"/>
              </a:rPr>
              <a:t>Autoinflammatory diseases in adults: the real life</a:t>
            </a:r>
            <a:endParaRPr lang="en-GB" sz="2000" dirty="0">
              <a:solidFill>
                <a:schemeClr val="bg1"/>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xmlns="" val="18323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971550" y="2527300"/>
          <a:ext cx="7488238" cy="2330449"/>
        </p:xfrm>
        <a:graphic>
          <a:graphicData uri="http://schemas.openxmlformats.org/drawingml/2006/table">
            <a:tbl>
              <a:tblPr firstRow="1" firstCol="1" bandRow="1"/>
              <a:tblGrid>
                <a:gridCol w="3481420"/>
                <a:gridCol w="1287842"/>
                <a:gridCol w="1219736"/>
                <a:gridCol w="1499240"/>
              </a:tblGrid>
              <a:tr h="548645">
                <a:tc>
                  <a:txBody>
                    <a:bodyPr/>
                    <a:lstStyle/>
                    <a:p>
                      <a:pPr>
                        <a:spcAft>
                          <a:spcPts val="0"/>
                        </a:spcAft>
                      </a:pPr>
                      <a:endParaRPr lang="es-ES" sz="1600" dirty="0">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err="1">
                          <a:effectLst/>
                          <a:latin typeface="+mn-lt"/>
                          <a:ea typeface="Calibri"/>
                        </a:rPr>
                        <a:t>Pediatric</a:t>
                      </a:r>
                      <a:r>
                        <a:rPr lang="es-ES" sz="1800" b="1" dirty="0">
                          <a:effectLst/>
                          <a:latin typeface="+mn-lt"/>
                          <a:ea typeface="Calibri"/>
                        </a:rPr>
                        <a:t> </a:t>
                      </a:r>
                      <a:r>
                        <a:rPr lang="es-ES" sz="1800" b="1" dirty="0" err="1">
                          <a:effectLst/>
                          <a:latin typeface="+mn-lt"/>
                          <a:ea typeface="Calibri"/>
                        </a:rPr>
                        <a:t>onset</a:t>
                      </a:r>
                      <a:endParaRPr lang="es-ES" sz="1800" dirty="0">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err="1">
                          <a:effectLst/>
                          <a:latin typeface="+mn-lt"/>
                          <a:ea typeface="Calibri"/>
                        </a:rPr>
                        <a:t>Adult</a:t>
                      </a:r>
                      <a:r>
                        <a:rPr lang="es-ES" sz="1800" b="1" dirty="0">
                          <a:effectLst/>
                          <a:latin typeface="+mn-lt"/>
                          <a:ea typeface="Calibri"/>
                        </a:rPr>
                        <a:t> </a:t>
                      </a:r>
                      <a:r>
                        <a:rPr lang="es-ES" sz="1800" b="1" dirty="0" err="1">
                          <a:effectLst/>
                          <a:latin typeface="+mn-lt"/>
                          <a:ea typeface="Calibri"/>
                        </a:rPr>
                        <a:t>onset</a:t>
                      </a:r>
                      <a:endParaRPr lang="es-ES" sz="1800" dirty="0">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a:solidFill>
                            <a:schemeClr val="bg1"/>
                          </a:solidFill>
                          <a:effectLst>
                            <a:outerShdw blurRad="38100" dist="38100" dir="2700000" algn="tl">
                              <a:srgbClr val="000000">
                                <a:alpha val="43137"/>
                              </a:srgbClr>
                            </a:outerShdw>
                          </a:effectLst>
                          <a:latin typeface="+mn-lt"/>
                          <a:ea typeface="Calibri"/>
                        </a:rPr>
                        <a:t>Total</a:t>
                      </a:r>
                      <a:endParaRPr lang="es-ES" sz="1800" dirty="0">
                        <a:solidFill>
                          <a:schemeClr val="bg1"/>
                        </a:solidFill>
                        <a:effectLst>
                          <a:outerShdw blurRad="38100" dist="38100" dir="2700000" algn="tl">
                            <a:srgbClr val="000000">
                              <a:alpha val="43137"/>
                            </a:srgbClr>
                          </a:outerShdw>
                        </a:effectLst>
                        <a:latin typeface="+mn-lt"/>
                        <a:ea typeface="Calibri"/>
                      </a:endParaRPr>
                    </a:p>
                    <a:p>
                      <a:pPr algn="ctr">
                        <a:spcAft>
                          <a:spcPts val="0"/>
                        </a:spcAft>
                      </a:pPr>
                      <a:r>
                        <a:rPr lang="es-ES" sz="1800" b="1" dirty="0" err="1">
                          <a:solidFill>
                            <a:schemeClr val="bg1"/>
                          </a:solidFill>
                          <a:effectLst>
                            <a:outerShdw blurRad="38100" dist="38100" dir="2700000" algn="tl">
                              <a:srgbClr val="000000">
                                <a:alpha val="43137"/>
                              </a:srgbClr>
                            </a:outerShdw>
                          </a:effectLst>
                          <a:latin typeface="+mn-lt"/>
                          <a:ea typeface="Calibri"/>
                        </a:rPr>
                        <a:t>Variants</a:t>
                      </a:r>
                      <a:endParaRPr lang="es-ES" sz="1800" dirty="0">
                        <a:solidFill>
                          <a:schemeClr val="bg1"/>
                        </a:solidFill>
                        <a:effectLst>
                          <a:outerShdw blurRad="38100" dist="38100" dir="2700000" algn="tl">
                            <a:srgbClr val="000000">
                              <a:alpha val="43137"/>
                            </a:srgbClr>
                          </a:outerShdw>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66"/>
                    </a:solidFill>
                  </a:tcPr>
                </a:tc>
              </a:tr>
              <a:tr h="445451">
                <a:tc>
                  <a:txBody>
                    <a:bodyPr/>
                    <a:lstStyle/>
                    <a:p>
                      <a:pPr>
                        <a:spcAft>
                          <a:spcPts val="0"/>
                        </a:spcAft>
                      </a:pPr>
                      <a:r>
                        <a:rPr lang="es-ES" sz="1600" b="1">
                          <a:effectLst/>
                          <a:latin typeface="+mn-lt"/>
                          <a:ea typeface="Calibri"/>
                        </a:rPr>
                        <a:t>Cysteine residue /T50M mutations</a:t>
                      </a:r>
                      <a:endParaRPr lang="es-ES" sz="1600">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chemeClr val="bg1"/>
                          </a:solidFill>
                          <a:effectLst>
                            <a:outerShdw blurRad="38100" dist="38100" dir="2700000" algn="tl">
                              <a:srgbClr val="000000">
                                <a:alpha val="43137"/>
                              </a:srgbClr>
                            </a:outerShdw>
                          </a:effectLst>
                          <a:latin typeface="+mn-lt"/>
                          <a:ea typeface="Calibri"/>
                        </a:rPr>
                        <a:t>50 (41%)</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1600" dirty="0">
                          <a:effectLst/>
                          <a:latin typeface="+mn-lt"/>
                          <a:ea typeface="Calibri"/>
                        </a:rPr>
                        <a:t>8 (23%)</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s-ES" sz="1600" dirty="0">
                          <a:solidFill>
                            <a:schemeClr val="bg1"/>
                          </a:solidFill>
                          <a:effectLst>
                            <a:outerShdw blurRad="38100" dist="38100" dir="2700000" algn="tl">
                              <a:srgbClr val="000000">
                                <a:alpha val="43137"/>
                              </a:srgbClr>
                            </a:outerShdw>
                          </a:effectLst>
                          <a:latin typeface="+mn-lt"/>
                          <a:ea typeface="Calibri"/>
                        </a:rPr>
                        <a:t>58 (37%)</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66"/>
                    </a:solidFill>
                  </a:tcPr>
                </a:tc>
              </a:tr>
              <a:tr h="445451">
                <a:tc>
                  <a:txBody>
                    <a:bodyPr/>
                    <a:lstStyle/>
                    <a:p>
                      <a:pPr>
                        <a:spcAft>
                          <a:spcPts val="0"/>
                        </a:spcAft>
                      </a:pPr>
                      <a:r>
                        <a:rPr lang="es-ES" sz="1600" b="1">
                          <a:effectLst/>
                          <a:latin typeface="+mn-lt"/>
                          <a:ea typeface="Calibri"/>
                        </a:rPr>
                        <a:t>Other variants</a:t>
                      </a:r>
                      <a:endParaRPr lang="es-ES" sz="1600">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effectLst/>
                          <a:latin typeface="+mn-lt"/>
                          <a:ea typeface="Calibri"/>
                        </a:rPr>
                        <a:t>31 (25%)</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effectLst/>
                          <a:latin typeface="+mn-lt"/>
                          <a:ea typeface="Calibri"/>
                        </a:rPr>
                        <a:t>10 (28%)</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chemeClr val="bg1"/>
                          </a:solidFill>
                          <a:effectLst>
                            <a:outerShdw blurRad="38100" dist="38100" dir="2700000" algn="tl">
                              <a:srgbClr val="000000">
                                <a:alpha val="43137"/>
                              </a:srgbClr>
                            </a:outerShdw>
                          </a:effectLst>
                          <a:latin typeface="+mn-lt"/>
                          <a:ea typeface="Calibri"/>
                        </a:rPr>
                        <a:t>41 (26%)</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66"/>
                    </a:solidFill>
                  </a:tcPr>
                </a:tc>
              </a:tr>
              <a:tr h="445451">
                <a:tc>
                  <a:txBody>
                    <a:bodyPr/>
                    <a:lstStyle/>
                    <a:p>
                      <a:pPr>
                        <a:spcAft>
                          <a:spcPts val="0"/>
                        </a:spcAft>
                      </a:pPr>
                      <a:r>
                        <a:rPr lang="es-ES" sz="1600" b="1">
                          <a:effectLst/>
                          <a:latin typeface="+mn-lt"/>
                          <a:ea typeface="Calibri"/>
                        </a:rPr>
                        <a:t>R92Q / P46L variants</a:t>
                      </a:r>
                      <a:endParaRPr lang="es-ES" sz="1600">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effectLst/>
                          <a:latin typeface="+mn-lt"/>
                          <a:ea typeface="Calibri"/>
                        </a:rPr>
                        <a:t>42 (34%)</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s-ES" sz="1600" dirty="0" smtClean="0">
                          <a:solidFill>
                            <a:schemeClr val="bg1"/>
                          </a:solidFill>
                          <a:effectLst>
                            <a:outerShdw blurRad="38100" dist="38100" dir="2700000" algn="tl">
                              <a:srgbClr val="000000">
                                <a:alpha val="43137"/>
                              </a:srgbClr>
                            </a:outerShdw>
                          </a:effectLst>
                          <a:latin typeface="+mn-lt"/>
                          <a:ea typeface="Calibri"/>
                        </a:rPr>
                        <a:t>17 (49%)</a:t>
                      </a:r>
                      <a:endParaRPr lang="es-ES" sz="1600" dirty="0">
                        <a:solidFill>
                          <a:schemeClr val="bg1"/>
                        </a:solidFill>
                        <a:effectLst>
                          <a:outerShdw blurRad="38100" dist="38100" dir="2700000" algn="tl">
                            <a:srgbClr val="000000">
                              <a:alpha val="43137"/>
                            </a:srgbClr>
                          </a:outerShdw>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s-ES" sz="1600" dirty="0">
                          <a:solidFill>
                            <a:schemeClr val="bg1"/>
                          </a:solidFill>
                          <a:effectLst>
                            <a:outerShdw blurRad="38100" dist="38100" dir="2700000" algn="tl">
                              <a:srgbClr val="000000">
                                <a:alpha val="43137"/>
                              </a:srgbClr>
                            </a:outerShdw>
                          </a:effectLst>
                          <a:latin typeface="+mn-lt"/>
                          <a:ea typeface="Calibri"/>
                        </a:rPr>
                        <a:t>59 (37%)</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66"/>
                    </a:solidFill>
                  </a:tcPr>
                </a:tc>
              </a:tr>
              <a:tr h="445451">
                <a:tc>
                  <a:txBody>
                    <a:bodyPr/>
                    <a:lstStyle/>
                    <a:p>
                      <a:pPr>
                        <a:spcAft>
                          <a:spcPts val="0"/>
                        </a:spcAft>
                      </a:pPr>
                      <a:r>
                        <a:rPr lang="es-ES" sz="1800" b="1" dirty="0" smtClean="0">
                          <a:solidFill>
                            <a:schemeClr val="bg1"/>
                          </a:solidFill>
                          <a:effectLst>
                            <a:outerShdw blurRad="38100" dist="38100" dir="2700000" algn="tl">
                              <a:srgbClr val="000000">
                                <a:alpha val="43137"/>
                              </a:srgbClr>
                            </a:outerShdw>
                          </a:effectLst>
                          <a:latin typeface="+mn-lt"/>
                          <a:ea typeface="Calibri"/>
                        </a:rPr>
                        <a:t>Total </a:t>
                      </a:r>
                      <a:r>
                        <a:rPr lang="es-ES" sz="1800" b="1" dirty="0" err="1" smtClean="0">
                          <a:solidFill>
                            <a:schemeClr val="bg1"/>
                          </a:solidFill>
                          <a:effectLst>
                            <a:outerShdw blurRad="38100" dist="38100" dir="2700000" algn="tl">
                              <a:srgbClr val="000000">
                                <a:alpha val="43137"/>
                              </a:srgbClr>
                            </a:outerShdw>
                          </a:effectLst>
                          <a:latin typeface="+mn-lt"/>
                          <a:ea typeface="Calibri"/>
                        </a:rPr>
                        <a:t>patients</a:t>
                      </a:r>
                      <a:endParaRPr lang="es-ES" sz="1800" dirty="0">
                        <a:solidFill>
                          <a:schemeClr val="bg1"/>
                        </a:solidFill>
                        <a:effectLst>
                          <a:outerShdw blurRad="38100" dist="38100" dir="2700000" algn="tl">
                            <a:srgbClr val="000000">
                              <a:alpha val="43137"/>
                            </a:srgbClr>
                          </a:outerShdw>
                        </a:effectLst>
                        <a:latin typeface="+mn-lt"/>
                        <a:ea typeface="Calibri"/>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algn="ctr">
                        <a:spcAft>
                          <a:spcPts val="0"/>
                        </a:spcAft>
                      </a:pPr>
                      <a:r>
                        <a:rPr lang="es-ES" sz="1600" dirty="0">
                          <a:solidFill>
                            <a:schemeClr val="bg1"/>
                          </a:solidFill>
                          <a:effectLst>
                            <a:outerShdw blurRad="38100" dist="38100" dir="2700000" algn="tl">
                              <a:srgbClr val="000000">
                                <a:alpha val="43137"/>
                              </a:srgbClr>
                            </a:outerShdw>
                          </a:effectLst>
                          <a:latin typeface="+mn-lt"/>
                          <a:ea typeface="Calibri"/>
                        </a:rPr>
                        <a:t>123 (78%)</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algn="ctr">
                        <a:spcAft>
                          <a:spcPts val="0"/>
                        </a:spcAft>
                      </a:pPr>
                      <a:r>
                        <a:rPr lang="es-ES" sz="1600" dirty="0">
                          <a:solidFill>
                            <a:schemeClr val="bg1"/>
                          </a:solidFill>
                          <a:effectLst>
                            <a:outerShdw blurRad="38100" dist="38100" dir="2700000" algn="tl">
                              <a:srgbClr val="000000">
                                <a:alpha val="43137"/>
                              </a:srgbClr>
                            </a:outerShdw>
                          </a:effectLst>
                          <a:latin typeface="+mn-lt"/>
                          <a:ea typeface="Calibri"/>
                        </a:rPr>
                        <a:t>35 (22%)</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99"/>
                    </a:solidFill>
                  </a:tcPr>
                </a:tc>
                <a:tc>
                  <a:txBody>
                    <a:bodyPr/>
                    <a:lstStyle/>
                    <a:p>
                      <a:pPr algn="ctr">
                        <a:spcAft>
                          <a:spcPts val="0"/>
                        </a:spcAft>
                      </a:pPr>
                      <a:r>
                        <a:rPr lang="es-ES" sz="1600" dirty="0">
                          <a:effectLst/>
                          <a:latin typeface="+mn-lt"/>
                          <a:ea typeface="Calibri"/>
                        </a:rPr>
                        <a:t>158 (100%)</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755650" y="1798638"/>
            <a:ext cx="8012113" cy="522287"/>
          </a:xfrm>
          <a:prstGeom prst="rect">
            <a:avLst/>
          </a:prstGeom>
          <a:noFill/>
        </p:spPr>
        <p:txBody>
          <a:bodyPr wrap="none">
            <a:spAutoFit/>
          </a:bodyPr>
          <a:lstStyle/>
          <a:p>
            <a:pPr>
              <a:defRPr/>
            </a:pPr>
            <a:r>
              <a:rPr lang="es-ES" sz="2800" b="1" dirty="0" err="1">
                <a:solidFill>
                  <a:srgbClr val="0082B0"/>
                </a:solidFill>
                <a:effectLst>
                  <a:outerShdw blurRad="38100" dist="38100" dir="2700000" algn="tl">
                    <a:srgbClr val="000000">
                      <a:alpha val="43137"/>
                    </a:srgbClr>
                  </a:outerShdw>
                </a:effectLst>
              </a:rPr>
              <a:t>Eurofever</a:t>
            </a:r>
            <a:r>
              <a:rPr lang="es-ES" sz="2800" b="1" dirty="0">
                <a:solidFill>
                  <a:srgbClr val="0082B0"/>
                </a:solidFill>
                <a:effectLst>
                  <a:outerShdw blurRad="38100" dist="38100" dir="2700000" algn="tl">
                    <a:srgbClr val="000000">
                      <a:alpha val="43137"/>
                    </a:srgbClr>
                  </a:outerShdw>
                </a:effectLst>
              </a:rPr>
              <a:t>/EUROTRAPS International </a:t>
            </a:r>
            <a:r>
              <a:rPr lang="es-ES" sz="2800" b="1" dirty="0" err="1">
                <a:solidFill>
                  <a:srgbClr val="0082B0"/>
                </a:solidFill>
                <a:effectLst>
                  <a:outerShdw blurRad="38100" dist="38100" dir="2700000" algn="tl">
                    <a:srgbClr val="000000">
                      <a:alpha val="43137"/>
                    </a:srgbClr>
                  </a:outerShdw>
                </a:effectLst>
              </a:rPr>
              <a:t>Registry</a:t>
            </a:r>
            <a:endParaRPr lang="es-ES" sz="2800" b="1" dirty="0">
              <a:solidFill>
                <a:srgbClr val="0082B0"/>
              </a:solidFill>
              <a:effectLst>
                <a:outerShdw blurRad="38100" dist="38100" dir="2700000" algn="tl">
                  <a:srgbClr val="000000">
                    <a:alpha val="43137"/>
                  </a:srgbClr>
                </a:outerShdw>
              </a:effectLst>
            </a:endParaRPr>
          </a:p>
        </p:txBody>
      </p:sp>
      <p:sp>
        <p:nvSpPr>
          <p:cNvPr id="45091" name="3 CuadroTexto"/>
          <p:cNvSpPr txBox="1">
            <a:spLocks noChangeArrowheads="1"/>
          </p:cNvSpPr>
          <p:nvPr/>
        </p:nvSpPr>
        <p:spPr bwMode="auto">
          <a:xfrm>
            <a:off x="5745807" y="5013325"/>
            <a:ext cx="2714625" cy="276225"/>
          </a:xfrm>
          <a:prstGeom prst="rect">
            <a:avLst/>
          </a:prstGeom>
          <a:solidFill>
            <a:schemeClr val="bg1">
              <a:lumMod val="85000"/>
            </a:schemeClr>
          </a:solid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s-ES" altLang="es-ES" sz="1200" dirty="0" err="1">
                <a:latin typeface="+mj-lt"/>
              </a:rPr>
              <a:t>Lachmann</a:t>
            </a:r>
            <a:r>
              <a:rPr lang="es-ES" altLang="es-ES" sz="1200" dirty="0">
                <a:latin typeface="+mj-lt"/>
              </a:rPr>
              <a:t> HL </a:t>
            </a:r>
            <a:r>
              <a:rPr lang="es-ES" altLang="es-ES" sz="1200" i="1" dirty="0">
                <a:latin typeface="+mj-lt"/>
              </a:rPr>
              <a:t>et al</a:t>
            </a:r>
            <a:r>
              <a:rPr lang="es-ES" altLang="es-ES" sz="1200" dirty="0">
                <a:latin typeface="+mj-lt"/>
              </a:rPr>
              <a:t>. </a:t>
            </a:r>
            <a:r>
              <a:rPr lang="es-ES" altLang="es-ES" sz="1200" b="1" dirty="0">
                <a:latin typeface="+mj-lt"/>
              </a:rPr>
              <a:t>Ann </a:t>
            </a:r>
            <a:r>
              <a:rPr lang="es-ES" altLang="es-ES" sz="1200" b="1" dirty="0" err="1">
                <a:latin typeface="+mj-lt"/>
              </a:rPr>
              <a:t>Rheum</a:t>
            </a:r>
            <a:r>
              <a:rPr lang="es-ES" altLang="es-ES" sz="1200" b="1" dirty="0">
                <a:latin typeface="+mj-lt"/>
              </a:rPr>
              <a:t> </a:t>
            </a:r>
            <a:r>
              <a:rPr lang="es-ES" altLang="es-ES" sz="1200" b="1" dirty="0" err="1">
                <a:latin typeface="+mj-lt"/>
              </a:rPr>
              <a:t>Dis</a:t>
            </a:r>
            <a:r>
              <a:rPr lang="es-ES" altLang="es-ES" sz="1200" b="1" dirty="0">
                <a:latin typeface="+mj-lt"/>
              </a:rPr>
              <a:t> </a:t>
            </a:r>
            <a:r>
              <a:rPr lang="es-ES" altLang="es-ES" sz="1200" dirty="0">
                <a:latin typeface="+mj-lt"/>
              </a:rPr>
              <a:t>2014</a:t>
            </a:r>
          </a:p>
        </p:txBody>
      </p:sp>
      <p:sp>
        <p:nvSpPr>
          <p:cNvPr id="6" name="Rectangle 331"/>
          <p:cNvSpPr>
            <a:spLocks noChangeArrowheads="1"/>
          </p:cNvSpPr>
          <p:nvPr/>
        </p:nvSpPr>
        <p:spPr bwMode="auto">
          <a:xfrm>
            <a:off x="3989388" y="963613"/>
            <a:ext cx="1727200" cy="584200"/>
          </a:xfrm>
          <a:prstGeom prst="rect">
            <a:avLst/>
          </a:prstGeom>
          <a:noFill/>
          <a:ln w="9525">
            <a:noFill/>
            <a:miter lim="800000"/>
            <a:headEnd/>
            <a:tailEnd/>
          </a:ln>
          <a:effectLst/>
        </p:spPr>
        <p:txBody>
          <a:bodyPr>
            <a:spAutoFit/>
          </a:bodyPr>
          <a:lstStyle/>
          <a:p>
            <a:pPr>
              <a:defRPr/>
            </a:pPr>
            <a:r>
              <a:rPr lang="en-GB" sz="3200" b="1" dirty="0">
                <a:solidFill>
                  <a:schemeClr val="accent3">
                    <a:lumMod val="75000"/>
                  </a:schemeClr>
                </a:solidFill>
                <a:effectLst>
                  <a:outerShdw blurRad="38100" dist="38100" dir="2700000" algn="tl">
                    <a:srgbClr val="C0C0C0"/>
                  </a:outerShdw>
                </a:effectLst>
                <a:latin typeface="Arial" charset="0"/>
              </a:rPr>
              <a:t>TRAPS</a:t>
            </a:r>
            <a:endParaRPr lang="es-ES" sz="3200" b="1" dirty="0">
              <a:solidFill>
                <a:schemeClr val="accent3">
                  <a:lumMod val="75000"/>
                </a:schemeClr>
              </a:solidFill>
              <a:effectLst>
                <a:outerShdw blurRad="38100" dist="38100" dir="2700000" algn="tl">
                  <a:srgbClr val="C0C0C0"/>
                </a:outerShdw>
              </a:effectLst>
              <a:latin typeface="Arial" charset="0"/>
            </a:endParaRPr>
          </a:p>
        </p:txBody>
      </p:sp>
      <p:sp>
        <p:nvSpPr>
          <p:cNvPr id="7" name="6 CuadroTexto"/>
          <p:cNvSpPr txBox="1"/>
          <p:nvPr/>
        </p:nvSpPr>
        <p:spPr>
          <a:xfrm>
            <a:off x="134938" y="5453063"/>
            <a:ext cx="8208962" cy="923330"/>
          </a:xfrm>
          <a:prstGeom prst="rect">
            <a:avLst/>
          </a:prstGeom>
          <a:noFill/>
        </p:spPr>
        <p:txBody>
          <a:bodyPr>
            <a:spAutoFit/>
          </a:bodyPr>
          <a:lstStyle/>
          <a:p>
            <a:pPr>
              <a:defRPr/>
            </a:pPr>
            <a:r>
              <a:rPr lang="es-ES" b="1" dirty="0" err="1">
                <a:solidFill>
                  <a:schemeClr val="accent3">
                    <a:lumMod val="50000"/>
                  </a:schemeClr>
                </a:solidFill>
                <a:effectLst>
                  <a:outerShdw blurRad="38100" dist="38100" dir="2700000" algn="tl">
                    <a:srgbClr val="000000">
                      <a:alpha val="43137"/>
                    </a:srgbClr>
                  </a:outerShdw>
                </a:effectLst>
                <a:latin typeface="+mj-lt"/>
              </a:rPr>
              <a:t>Our</a:t>
            </a:r>
            <a:r>
              <a:rPr lang="es-ES" b="1" dirty="0">
                <a:solidFill>
                  <a:schemeClr val="accent3">
                    <a:lumMod val="50000"/>
                  </a:schemeClr>
                </a:solidFill>
                <a:effectLst>
                  <a:outerShdw blurRad="38100" dist="38100" dir="2700000" algn="tl">
                    <a:srgbClr val="000000">
                      <a:alpha val="43137"/>
                    </a:srgbClr>
                  </a:outerShdw>
                </a:effectLst>
                <a:latin typeface="+mj-lt"/>
              </a:rPr>
              <a:t> TRAPS (R92Q) extended series </a:t>
            </a:r>
            <a:r>
              <a:rPr lang="es-ES" b="1" dirty="0">
                <a:solidFill>
                  <a:srgbClr val="0082B0"/>
                </a:solidFill>
                <a:effectLst>
                  <a:outerShdw blurRad="38100" dist="38100" dir="2700000" algn="tl">
                    <a:srgbClr val="000000">
                      <a:alpha val="43137"/>
                    </a:srgbClr>
                  </a:outerShdw>
                </a:effectLst>
                <a:latin typeface="+mj-lt"/>
              </a:rPr>
              <a:t>	</a:t>
            </a:r>
            <a:r>
              <a:rPr lang="es-ES" dirty="0">
                <a:latin typeface="+mj-lt"/>
                <a:sym typeface="Wingdings" panose="05000000000000000000" pitchFamily="2" charset="2"/>
              </a:rPr>
              <a:t> </a:t>
            </a:r>
            <a:r>
              <a:rPr lang="es-ES" dirty="0" smtClean="0">
                <a:latin typeface="+mj-lt"/>
                <a:sym typeface="Wingdings" panose="05000000000000000000" pitchFamily="2" charset="2"/>
              </a:rPr>
              <a:t>   </a:t>
            </a:r>
            <a:r>
              <a:rPr lang="es-ES" dirty="0" smtClean="0">
                <a:latin typeface="+mj-lt"/>
              </a:rPr>
              <a:t>7 </a:t>
            </a:r>
            <a:r>
              <a:rPr lang="es-ES" dirty="0" err="1">
                <a:latin typeface="+mj-lt"/>
              </a:rPr>
              <a:t>patients</a:t>
            </a:r>
            <a:r>
              <a:rPr lang="es-ES" dirty="0">
                <a:latin typeface="+mj-lt"/>
              </a:rPr>
              <a:t> </a:t>
            </a:r>
            <a:r>
              <a:rPr lang="es-ES" dirty="0" err="1">
                <a:latin typeface="+mj-lt"/>
              </a:rPr>
              <a:t>with</a:t>
            </a:r>
            <a:r>
              <a:rPr lang="es-ES" dirty="0">
                <a:latin typeface="+mj-lt"/>
              </a:rPr>
              <a:t> </a:t>
            </a:r>
            <a:r>
              <a:rPr lang="es-ES" dirty="0" err="1">
                <a:latin typeface="+mj-lt"/>
              </a:rPr>
              <a:t>adult-onset</a:t>
            </a:r>
            <a:r>
              <a:rPr lang="es-ES" dirty="0">
                <a:latin typeface="+mj-lt"/>
              </a:rPr>
              <a:t> </a:t>
            </a:r>
            <a:endParaRPr lang="es-ES" dirty="0">
              <a:latin typeface="+mj-lt"/>
              <a:sym typeface="Wingdings" panose="05000000000000000000" pitchFamily="2" charset="2"/>
            </a:endParaRPr>
          </a:p>
          <a:p>
            <a:pPr>
              <a:defRPr/>
            </a:pPr>
            <a:r>
              <a:rPr lang="es-ES" dirty="0">
                <a:latin typeface="+mj-lt"/>
                <a:sym typeface="Wingdings" panose="05000000000000000000" pitchFamily="2" charset="2"/>
              </a:rPr>
              <a:t>	        </a:t>
            </a:r>
            <a:r>
              <a:rPr lang="es-ES" b="1" dirty="0">
                <a:solidFill>
                  <a:schemeClr val="accent3">
                    <a:lumMod val="50000"/>
                  </a:schemeClr>
                </a:solidFill>
                <a:latin typeface="+mj-lt"/>
                <a:sym typeface="Wingdings" panose="05000000000000000000" pitchFamily="2" charset="2"/>
              </a:rPr>
              <a:t>18 </a:t>
            </a:r>
            <a:r>
              <a:rPr lang="es-ES" b="1" dirty="0" err="1">
                <a:solidFill>
                  <a:schemeClr val="accent3">
                    <a:lumMod val="50000"/>
                  </a:schemeClr>
                </a:solidFill>
                <a:latin typeface="+mj-lt"/>
                <a:sym typeface="Wingdings" panose="05000000000000000000" pitchFamily="2" charset="2"/>
              </a:rPr>
              <a:t>patients</a:t>
            </a:r>
            <a:r>
              <a:rPr lang="es-ES" dirty="0">
                <a:latin typeface="+mj-lt"/>
                <a:sym typeface="Wingdings" panose="05000000000000000000" pitchFamily="2" charset="2"/>
              </a:rPr>
              <a:t>		</a:t>
            </a:r>
            <a:r>
              <a:rPr lang="es-ES" dirty="0" smtClean="0">
                <a:latin typeface="+mj-lt"/>
                <a:sym typeface="Wingdings" panose="05000000000000000000" pitchFamily="2" charset="2"/>
              </a:rPr>
              <a:t>  11 </a:t>
            </a:r>
            <a:r>
              <a:rPr lang="es-ES" dirty="0" err="1">
                <a:latin typeface="+mj-lt"/>
                <a:sym typeface="Wingdings" panose="05000000000000000000" pitchFamily="2" charset="2"/>
              </a:rPr>
              <a:t>patients</a:t>
            </a:r>
            <a:r>
              <a:rPr lang="es-ES" dirty="0">
                <a:latin typeface="+mj-lt"/>
                <a:sym typeface="Wingdings" panose="05000000000000000000" pitchFamily="2" charset="2"/>
              </a:rPr>
              <a:t> </a:t>
            </a:r>
            <a:r>
              <a:rPr lang="es-ES" dirty="0" err="1">
                <a:latin typeface="+mj-lt"/>
                <a:sym typeface="Wingdings" panose="05000000000000000000" pitchFamily="2" charset="2"/>
              </a:rPr>
              <a:t>with</a:t>
            </a:r>
            <a:r>
              <a:rPr lang="es-ES" dirty="0">
                <a:latin typeface="+mj-lt"/>
                <a:sym typeface="Wingdings" panose="05000000000000000000" pitchFamily="2" charset="2"/>
              </a:rPr>
              <a:t> </a:t>
            </a:r>
            <a:r>
              <a:rPr lang="es-ES" dirty="0" err="1">
                <a:latin typeface="+mj-lt"/>
                <a:sym typeface="Wingdings" panose="05000000000000000000" pitchFamily="2" charset="2"/>
              </a:rPr>
              <a:t>pediatric</a:t>
            </a:r>
            <a:r>
              <a:rPr lang="es-ES" dirty="0">
                <a:latin typeface="+mj-lt"/>
                <a:sym typeface="Wingdings" panose="05000000000000000000" pitchFamily="2" charset="2"/>
              </a:rPr>
              <a:t> </a:t>
            </a:r>
            <a:r>
              <a:rPr lang="es-ES" dirty="0" err="1">
                <a:latin typeface="+mj-lt"/>
                <a:sym typeface="Wingdings" panose="05000000000000000000" pitchFamily="2" charset="2"/>
              </a:rPr>
              <a:t>onset</a:t>
            </a:r>
            <a:endParaRPr lang="es-ES" dirty="0">
              <a:latin typeface="+mj-lt"/>
              <a:sym typeface="Wingdings" panose="05000000000000000000" pitchFamily="2" charset="2"/>
            </a:endParaRPr>
          </a:p>
          <a:p>
            <a:pPr>
              <a:defRPr/>
            </a:pPr>
            <a:r>
              <a:rPr lang="es-ES" dirty="0">
                <a:latin typeface="+mj-lt"/>
                <a:sym typeface="Wingdings" panose="05000000000000000000" pitchFamily="2" charset="2"/>
              </a:rPr>
              <a:t>			       	       	</a:t>
            </a:r>
            <a:r>
              <a:rPr lang="es-ES" dirty="0" smtClean="0">
                <a:latin typeface="+mj-lt"/>
                <a:sym typeface="Wingdings" panose="05000000000000000000" pitchFamily="2" charset="2"/>
              </a:rPr>
              <a:t>4 </a:t>
            </a:r>
            <a:r>
              <a:rPr lang="es-ES" dirty="0" err="1">
                <a:latin typeface="+mj-lt"/>
                <a:sym typeface="Wingdings" panose="05000000000000000000" pitchFamily="2" charset="2"/>
              </a:rPr>
              <a:t>diagnosed</a:t>
            </a:r>
            <a:r>
              <a:rPr lang="es-ES" dirty="0">
                <a:latin typeface="+mj-lt"/>
                <a:sym typeface="Wingdings" panose="05000000000000000000" pitchFamily="2" charset="2"/>
              </a:rPr>
              <a:t> </a:t>
            </a:r>
            <a:r>
              <a:rPr lang="es-ES" dirty="0" err="1">
                <a:latin typeface="+mj-lt"/>
                <a:sym typeface="Wingdings" panose="05000000000000000000" pitchFamily="2" charset="2"/>
              </a:rPr>
              <a:t>during</a:t>
            </a:r>
            <a:r>
              <a:rPr lang="es-ES" dirty="0">
                <a:latin typeface="+mj-lt"/>
                <a:sym typeface="Wingdings" panose="05000000000000000000" pitchFamily="2" charset="2"/>
              </a:rPr>
              <a:t> </a:t>
            </a:r>
            <a:r>
              <a:rPr lang="es-ES" dirty="0" err="1">
                <a:latin typeface="+mj-lt"/>
                <a:sym typeface="Wingdings" panose="05000000000000000000" pitchFamily="2" charset="2"/>
              </a:rPr>
              <a:t>adulthood</a:t>
            </a:r>
            <a:endParaRPr lang="es-ES" dirty="0">
              <a:latin typeface="+mj-lt"/>
            </a:endParaRPr>
          </a:p>
        </p:txBody>
      </p:sp>
      <p:sp>
        <p:nvSpPr>
          <p:cNvPr id="10" name="5 CuadroTexto"/>
          <p:cNvSpPr txBox="1">
            <a:spLocks noChangeArrowheads="1"/>
          </p:cNvSpPr>
          <p:nvPr/>
        </p:nvSpPr>
        <p:spPr bwMode="auto">
          <a:xfrm>
            <a:off x="5586413" y="6376393"/>
            <a:ext cx="2874019" cy="276999"/>
          </a:xfrm>
          <a:prstGeom prst="rect">
            <a:avLst/>
          </a:prstGeom>
          <a:solidFill>
            <a:schemeClr val="bg1">
              <a:lumMod val="85000"/>
            </a:schemeClr>
          </a:solid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s-ES" altLang="es-ES" sz="1200" dirty="0" smtClean="0">
                <a:latin typeface="+mj-lt"/>
              </a:rPr>
              <a:t>Ruiz-Ortiz </a:t>
            </a:r>
            <a:r>
              <a:rPr lang="es-ES" altLang="es-ES" sz="1200" dirty="0">
                <a:latin typeface="+mj-lt"/>
              </a:rPr>
              <a:t>E </a:t>
            </a:r>
            <a:r>
              <a:rPr lang="es-ES" altLang="es-ES" sz="1200" i="1" dirty="0">
                <a:latin typeface="+mj-lt"/>
              </a:rPr>
              <a:t>et al</a:t>
            </a:r>
            <a:r>
              <a:rPr lang="es-ES" altLang="es-ES" sz="1200" dirty="0">
                <a:latin typeface="+mj-lt"/>
              </a:rPr>
              <a:t>. </a:t>
            </a:r>
            <a:r>
              <a:rPr lang="es-ES" altLang="es-ES" sz="1200" b="1" dirty="0" err="1">
                <a:latin typeface="+mj-lt"/>
              </a:rPr>
              <a:t>Frontiers</a:t>
            </a:r>
            <a:r>
              <a:rPr lang="es-ES" altLang="es-ES" sz="1200" b="1" dirty="0">
                <a:latin typeface="+mj-lt"/>
              </a:rPr>
              <a:t> </a:t>
            </a:r>
            <a:r>
              <a:rPr lang="es-ES" altLang="es-ES" sz="1200" b="1" dirty="0" err="1">
                <a:latin typeface="+mj-lt"/>
              </a:rPr>
              <a:t>Immunol</a:t>
            </a:r>
            <a:r>
              <a:rPr lang="es-ES" altLang="es-ES" sz="1200" b="1" dirty="0">
                <a:latin typeface="+mj-lt"/>
              </a:rPr>
              <a:t> </a:t>
            </a:r>
            <a:r>
              <a:rPr lang="es-ES" altLang="es-ES" sz="1200" dirty="0" smtClean="0">
                <a:latin typeface="+mj-lt"/>
              </a:rPr>
              <a:t>2017</a:t>
            </a:r>
            <a:endParaRPr lang="es-ES" altLang="es-ES" sz="1200" dirty="0">
              <a:latin typeface="+mj-lt"/>
            </a:endParaRPr>
          </a:p>
        </p:txBody>
      </p:sp>
      <p:pic>
        <p:nvPicPr>
          <p:cNvPr id="30759" name="Picture 7" descr="HC"/>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7"/>
          <p:cNvSpPr>
            <a:spLocks noChangeArrowheads="1"/>
          </p:cNvSpPr>
          <p:nvPr/>
        </p:nvSpPr>
        <p:spPr bwMode="auto">
          <a:xfrm>
            <a:off x="1691680" y="76616"/>
            <a:ext cx="5759450" cy="461665"/>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a:solidFill>
                  <a:schemeClr val="bg1"/>
                </a:solidFill>
                <a:effectLst>
                  <a:outerShdw blurRad="38100" dist="38100" dir="2700000" algn="tl">
                    <a:srgbClr val="C0C0C0"/>
                  </a:outerShdw>
                </a:effectLst>
                <a:latin typeface="Arial" charset="0"/>
              </a:rPr>
              <a:t>adults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393002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403350" y="3651250"/>
            <a:ext cx="6624638"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s-ES" sz="2400">
                <a:latin typeface="+mj-lt"/>
                <a:sym typeface="Wingdings" pitchFamily="2" charset="2"/>
              </a:rPr>
              <a:t></a:t>
            </a:r>
            <a:r>
              <a:rPr lang="en-US" altLang="es-ES" sz="2400">
                <a:latin typeface="+mj-lt"/>
              </a:rPr>
              <a:t>28% asymptomatic and treatment-free</a:t>
            </a:r>
          </a:p>
          <a:p>
            <a:pPr eaLnBrk="1" hangingPunct="1">
              <a:spcBef>
                <a:spcPct val="0"/>
              </a:spcBef>
              <a:buFontTx/>
              <a:buNone/>
              <a:defRPr/>
            </a:pPr>
            <a:endParaRPr lang="en-US" altLang="es-ES" sz="2400">
              <a:latin typeface="+mj-lt"/>
            </a:endParaRPr>
          </a:p>
          <a:p>
            <a:pPr eaLnBrk="1" hangingPunct="1">
              <a:spcBef>
                <a:spcPct val="0"/>
              </a:spcBef>
              <a:buFontTx/>
              <a:buNone/>
              <a:defRPr/>
            </a:pPr>
            <a:r>
              <a:rPr lang="en-US" altLang="es-ES" sz="2400">
                <a:latin typeface="+mj-lt"/>
                <a:sym typeface="Wingdings" pitchFamily="2" charset="2"/>
              </a:rPr>
              <a:t></a:t>
            </a:r>
            <a:r>
              <a:rPr lang="en-US" altLang="es-ES" sz="2400">
                <a:latin typeface="+mj-lt"/>
              </a:rPr>
              <a:t>50% NSAIDs or glucocorticoids on-demand </a:t>
            </a:r>
          </a:p>
          <a:p>
            <a:pPr eaLnBrk="1" hangingPunct="1">
              <a:spcBef>
                <a:spcPct val="0"/>
              </a:spcBef>
              <a:buFontTx/>
              <a:buNone/>
              <a:defRPr/>
            </a:pPr>
            <a:endParaRPr lang="en-US" altLang="es-ES" sz="2400">
              <a:latin typeface="+mj-lt"/>
            </a:endParaRPr>
          </a:p>
          <a:p>
            <a:pPr eaLnBrk="1" hangingPunct="1">
              <a:spcBef>
                <a:spcPct val="0"/>
              </a:spcBef>
              <a:buFontTx/>
              <a:buNone/>
              <a:defRPr/>
            </a:pPr>
            <a:r>
              <a:rPr lang="en-US" altLang="es-ES" sz="2400">
                <a:latin typeface="+mj-lt"/>
                <a:sym typeface="Wingdings" pitchFamily="2" charset="2"/>
              </a:rPr>
              <a:t> </a:t>
            </a:r>
            <a:r>
              <a:rPr lang="en-US" altLang="es-ES" sz="2400">
                <a:latin typeface="+mj-lt"/>
              </a:rPr>
              <a:t>22% biologic agents</a:t>
            </a:r>
            <a:endParaRPr lang="es-ES" altLang="es-ES" sz="2400">
              <a:latin typeface="+mj-lt"/>
            </a:endParaRPr>
          </a:p>
        </p:txBody>
      </p:sp>
      <p:sp>
        <p:nvSpPr>
          <p:cNvPr id="4" name="Rectangle 331"/>
          <p:cNvSpPr>
            <a:spLocks noChangeArrowheads="1"/>
          </p:cNvSpPr>
          <p:nvPr/>
        </p:nvSpPr>
        <p:spPr bwMode="auto">
          <a:xfrm>
            <a:off x="582613" y="1608138"/>
            <a:ext cx="3743325" cy="461962"/>
          </a:xfrm>
          <a:prstGeom prst="rect">
            <a:avLst/>
          </a:prstGeom>
          <a:noFill/>
          <a:ln w="9525">
            <a:noFill/>
            <a:miter lim="800000"/>
            <a:headEnd/>
            <a:tailEnd/>
          </a:ln>
          <a:effectLst/>
        </p:spPr>
        <p:txBody>
          <a:bodyPr>
            <a:spAutoFit/>
          </a:bodyPr>
          <a:lstStyle/>
          <a:p>
            <a:pPr>
              <a:defRPr/>
            </a:pPr>
            <a:r>
              <a:rPr lang="en-GB" sz="2400" b="1" dirty="0">
                <a:solidFill>
                  <a:srgbClr val="0082B0"/>
                </a:solidFill>
                <a:effectLst>
                  <a:outerShdw blurRad="38100" dist="38100" dir="2700000" algn="tl">
                    <a:srgbClr val="C0C0C0"/>
                  </a:outerShdw>
                </a:effectLst>
                <a:latin typeface="+mj-lt"/>
              </a:rPr>
              <a:t>TRAPS </a:t>
            </a:r>
            <a:r>
              <a:rPr lang="en-GB" sz="1400" b="1" dirty="0">
                <a:solidFill>
                  <a:srgbClr val="0082B0"/>
                </a:solidFill>
                <a:effectLst>
                  <a:outerShdw blurRad="38100" dist="38100" dir="2700000" algn="tl">
                    <a:srgbClr val="C0C0C0"/>
                  </a:outerShdw>
                </a:effectLst>
                <a:latin typeface="+mj-lt"/>
              </a:rPr>
              <a:t>(STRUCTURAL MUTATIONS)</a:t>
            </a:r>
            <a:endParaRPr lang="es-ES" sz="1400" b="1" dirty="0">
              <a:solidFill>
                <a:srgbClr val="0082B0"/>
              </a:solidFill>
              <a:effectLst>
                <a:outerShdw blurRad="38100" dist="38100" dir="2700000" algn="tl">
                  <a:srgbClr val="C0C0C0"/>
                </a:outerShdw>
              </a:effectLst>
              <a:latin typeface="+mj-lt"/>
            </a:endParaRPr>
          </a:p>
        </p:txBody>
      </p:sp>
      <p:sp>
        <p:nvSpPr>
          <p:cNvPr id="46086" name="5 CuadroTexto"/>
          <p:cNvSpPr txBox="1">
            <a:spLocks noChangeArrowheads="1"/>
          </p:cNvSpPr>
          <p:nvPr/>
        </p:nvSpPr>
        <p:spPr bwMode="auto">
          <a:xfrm>
            <a:off x="5305425" y="6049963"/>
            <a:ext cx="3010991" cy="646112"/>
          </a:xfrm>
          <a:prstGeom prst="rect">
            <a:avLst/>
          </a:prstGeom>
          <a:solidFill>
            <a:schemeClr val="bg1">
              <a:lumMod val="85000"/>
            </a:schemeClr>
          </a:solid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s-ES" sz="1200" dirty="0" err="1">
                <a:latin typeface="+mj-lt"/>
              </a:rPr>
              <a:t>Pelagatti</a:t>
            </a:r>
            <a:r>
              <a:rPr lang="en-US" altLang="es-ES" sz="1200" dirty="0">
                <a:latin typeface="+mj-lt"/>
              </a:rPr>
              <a:t> MA </a:t>
            </a:r>
            <a:r>
              <a:rPr lang="en-US" altLang="es-ES" sz="1200" i="1" dirty="0">
                <a:latin typeface="+mj-lt"/>
              </a:rPr>
              <a:t>et al</a:t>
            </a:r>
            <a:r>
              <a:rPr lang="en-US" altLang="es-ES" sz="1200" dirty="0">
                <a:latin typeface="+mj-lt"/>
              </a:rPr>
              <a:t>. </a:t>
            </a:r>
            <a:r>
              <a:rPr lang="en-US" altLang="es-ES" sz="1200" b="1" dirty="0">
                <a:latin typeface="+mj-lt"/>
              </a:rPr>
              <a:t>Arthritis Rheum </a:t>
            </a:r>
            <a:r>
              <a:rPr lang="en-US" altLang="es-ES" sz="1200" dirty="0">
                <a:latin typeface="+mj-lt"/>
              </a:rPr>
              <a:t>2011</a:t>
            </a:r>
          </a:p>
          <a:p>
            <a:pPr eaLnBrk="1" hangingPunct="1">
              <a:spcBef>
                <a:spcPct val="0"/>
              </a:spcBef>
              <a:buFontTx/>
              <a:buNone/>
              <a:defRPr/>
            </a:pPr>
            <a:r>
              <a:rPr lang="en-US" altLang="es-ES" sz="1200" dirty="0" err="1">
                <a:latin typeface="+mj-lt"/>
              </a:rPr>
              <a:t>Cantarini</a:t>
            </a:r>
            <a:r>
              <a:rPr lang="en-US" altLang="es-ES" sz="1200" dirty="0">
                <a:latin typeface="+mj-lt"/>
              </a:rPr>
              <a:t> L </a:t>
            </a:r>
            <a:r>
              <a:rPr lang="en-US" altLang="es-ES" sz="1200" i="1" dirty="0">
                <a:latin typeface="+mj-lt"/>
              </a:rPr>
              <a:t>et al</a:t>
            </a:r>
            <a:r>
              <a:rPr lang="en-US" altLang="es-ES" sz="1200" dirty="0">
                <a:latin typeface="+mj-lt"/>
              </a:rPr>
              <a:t>.</a:t>
            </a:r>
            <a:r>
              <a:rPr lang="en-US" altLang="es-ES" sz="1200" i="1" dirty="0">
                <a:latin typeface="+mj-lt"/>
              </a:rPr>
              <a:t> </a:t>
            </a:r>
            <a:r>
              <a:rPr lang="en-US" altLang="es-ES" sz="1200" b="1" dirty="0" err="1">
                <a:latin typeface="+mj-lt"/>
              </a:rPr>
              <a:t>Semin</a:t>
            </a:r>
            <a:r>
              <a:rPr lang="en-US" altLang="es-ES" sz="1200" b="1" dirty="0">
                <a:latin typeface="+mj-lt"/>
              </a:rPr>
              <a:t> Arthritis Rheum </a:t>
            </a:r>
            <a:r>
              <a:rPr lang="en-US" altLang="es-ES" sz="1200" dirty="0">
                <a:latin typeface="+mj-lt"/>
              </a:rPr>
              <a:t>2014 </a:t>
            </a:r>
          </a:p>
          <a:p>
            <a:pPr eaLnBrk="1" hangingPunct="1">
              <a:spcBef>
                <a:spcPct val="0"/>
              </a:spcBef>
              <a:buFontTx/>
              <a:buNone/>
              <a:defRPr/>
            </a:pPr>
            <a:r>
              <a:rPr lang="es-ES" altLang="es-ES" sz="1200" dirty="0">
                <a:latin typeface="+mj-lt"/>
              </a:rPr>
              <a:t>Ruiz-Ortiz E </a:t>
            </a:r>
            <a:r>
              <a:rPr lang="es-ES" altLang="es-ES" sz="1200" i="1" dirty="0">
                <a:latin typeface="+mj-lt"/>
              </a:rPr>
              <a:t>et al</a:t>
            </a:r>
            <a:r>
              <a:rPr lang="es-ES" altLang="es-ES" sz="1200" dirty="0">
                <a:latin typeface="+mj-lt"/>
              </a:rPr>
              <a:t>. </a:t>
            </a:r>
            <a:r>
              <a:rPr lang="es-ES" altLang="es-ES" sz="1200" b="1" dirty="0" err="1">
                <a:latin typeface="+mj-lt"/>
              </a:rPr>
              <a:t>Frontiers</a:t>
            </a:r>
            <a:r>
              <a:rPr lang="es-ES" altLang="es-ES" sz="1200" b="1" dirty="0">
                <a:latin typeface="+mj-lt"/>
              </a:rPr>
              <a:t> </a:t>
            </a:r>
            <a:r>
              <a:rPr lang="es-ES" altLang="es-ES" sz="1200" b="1" dirty="0" err="1">
                <a:latin typeface="+mj-lt"/>
              </a:rPr>
              <a:t>Immunol</a:t>
            </a:r>
            <a:r>
              <a:rPr lang="es-ES" altLang="es-ES" sz="1200" b="1" dirty="0">
                <a:latin typeface="+mj-lt"/>
              </a:rPr>
              <a:t> </a:t>
            </a:r>
            <a:r>
              <a:rPr lang="es-ES" altLang="es-ES" sz="1200" dirty="0" smtClean="0">
                <a:latin typeface="+mj-lt"/>
              </a:rPr>
              <a:t>2017</a:t>
            </a:r>
            <a:endParaRPr lang="es-ES" altLang="es-ES" sz="1200" dirty="0">
              <a:latin typeface="+mj-lt"/>
            </a:endParaRPr>
          </a:p>
        </p:txBody>
      </p:sp>
      <p:sp>
        <p:nvSpPr>
          <p:cNvPr id="7" name="Rectangle 331"/>
          <p:cNvSpPr>
            <a:spLocks noChangeArrowheads="1"/>
          </p:cNvSpPr>
          <p:nvPr/>
        </p:nvSpPr>
        <p:spPr bwMode="auto">
          <a:xfrm>
            <a:off x="582613" y="3141663"/>
            <a:ext cx="4926012" cy="461962"/>
          </a:xfrm>
          <a:prstGeom prst="rect">
            <a:avLst/>
          </a:prstGeom>
          <a:noFill/>
          <a:ln w="9525">
            <a:noFill/>
            <a:miter lim="800000"/>
            <a:headEnd/>
            <a:tailEnd/>
          </a:ln>
          <a:effectLst/>
        </p:spPr>
        <p:txBody>
          <a:bodyPr>
            <a:spAutoFit/>
          </a:bodyPr>
          <a:lstStyle/>
          <a:p>
            <a:pPr>
              <a:defRPr/>
            </a:pPr>
            <a:r>
              <a:rPr lang="en-GB" sz="2400" b="1" dirty="0">
                <a:solidFill>
                  <a:srgbClr val="0082B0"/>
                </a:solidFill>
                <a:effectLst>
                  <a:outerShdw blurRad="38100" dist="38100" dir="2700000" algn="tl">
                    <a:srgbClr val="C0C0C0"/>
                  </a:outerShdw>
                </a:effectLst>
                <a:latin typeface="+mj-lt"/>
              </a:rPr>
              <a:t>TRAPS </a:t>
            </a:r>
            <a:r>
              <a:rPr lang="en-GB" b="1" dirty="0">
                <a:solidFill>
                  <a:srgbClr val="0082B0"/>
                </a:solidFill>
                <a:effectLst>
                  <a:outerShdw blurRad="38100" dist="38100" dir="2700000" algn="tl">
                    <a:srgbClr val="C0C0C0"/>
                  </a:outerShdw>
                </a:effectLst>
                <a:latin typeface="+mj-lt"/>
              </a:rPr>
              <a:t>(R92Q-related disease)</a:t>
            </a:r>
            <a:endParaRPr lang="es-ES" b="1" dirty="0">
              <a:solidFill>
                <a:srgbClr val="0082B0"/>
              </a:solidFill>
              <a:effectLst>
                <a:outerShdw blurRad="38100" dist="38100" dir="2700000" algn="tl">
                  <a:srgbClr val="C0C0C0"/>
                </a:outerShdw>
              </a:effectLst>
              <a:latin typeface="+mj-lt"/>
            </a:endParaRPr>
          </a:p>
        </p:txBody>
      </p:sp>
      <p:sp>
        <p:nvSpPr>
          <p:cNvPr id="46088" name="7 Rectángulo"/>
          <p:cNvSpPr>
            <a:spLocks noChangeArrowheads="1"/>
          </p:cNvSpPr>
          <p:nvPr/>
        </p:nvSpPr>
        <p:spPr bwMode="auto">
          <a:xfrm>
            <a:off x="1258888" y="2103438"/>
            <a:ext cx="74898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s-ES" sz="2400" dirty="0">
                <a:latin typeface="+mj-lt"/>
                <a:sym typeface="Wingdings" pitchFamily="2" charset="2"/>
              </a:rPr>
              <a:t> 10</a:t>
            </a:r>
            <a:r>
              <a:rPr lang="en-US" altLang="es-ES" sz="2400" dirty="0">
                <a:latin typeface="+mj-lt"/>
              </a:rPr>
              <a:t>0% on </a:t>
            </a:r>
            <a:r>
              <a:rPr lang="en-US" altLang="es-ES" sz="2400" dirty="0" smtClean="0">
                <a:latin typeface="+mj-lt"/>
              </a:rPr>
              <a:t>continuous </a:t>
            </a:r>
            <a:r>
              <a:rPr lang="en-US" altLang="es-ES" sz="2400" dirty="0">
                <a:latin typeface="+mj-lt"/>
              </a:rPr>
              <a:t>treatment </a:t>
            </a:r>
            <a:r>
              <a:rPr lang="en-US" altLang="es-ES" sz="1600" dirty="0">
                <a:latin typeface="+mj-lt"/>
              </a:rPr>
              <a:t>(glucocorticoids </a:t>
            </a:r>
            <a:r>
              <a:rPr lang="en-US" altLang="es-ES" sz="1600" dirty="0" smtClean="0">
                <a:latin typeface="+mj-lt"/>
              </a:rPr>
              <a:t>or </a:t>
            </a:r>
            <a:r>
              <a:rPr lang="en-US" altLang="es-ES" sz="1600" dirty="0">
                <a:latin typeface="+mj-lt"/>
              </a:rPr>
              <a:t>biologics)</a:t>
            </a:r>
            <a:endParaRPr lang="en-US" altLang="es-ES" sz="2400" dirty="0">
              <a:latin typeface="+mj-lt"/>
            </a:endParaRPr>
          </a:p>
        </p:txBody>
      </p:sp>
      <p:sp>
        <p:nvSpPr>
          <p:cNvPr id="9" name="Rectangle 331"/>
          <p:cNvSpPr>
            <a:spLocks noChangeArrowheads="1"/>
          </p:cNvSpPr>
          <p:nvPr/>
        </p:nvSpPr>
        <p:spPr bwMode="auto">
          <a:xfrm>
            <a:off x="582613" y="728663"/>
            <a:ext cx="5616575" cy="461962"/>
          </a:xfrm>
          <a:prstGeom prst="rect">
            <a:avLst/>
          </a:prstGeom>
          <a:noFill/>
          <a:ln w="9525">
            <a:noFill/>
            <a:miter lim="800000"/>
            <a:headEnd/>
            <a:tailEnd/>
          </a:ln>
          <a:effectLst/>
        </p:spPr>
        <p:txBody>
          <a:bodyPr>
            <a:spAutoFit/>
          </a:bodyPr>
          <a:lstStyle/>
          <a:p>
            <a:pPr algn="ctr">
              <a:defRPr/>
            </a:pPr>
            <a:r>
              <a:rPr lang="en-GB" sz="2400" b="1" dirty="0">
                <a:solidFill>
                  <a:schemeClr val="accent3">
                    <a:lumMod val="75000"/>
                  </a:schemeClr>
                </a:solidFill>
                <a:effectLst>
                  <a:outerShdw blurRad="38100" dist="38100" dir="2700000" algn="tl">
                    <a:srgbClr val="C0C0C0"/>
                  </a:outerShdw>
                </a:effectLst>
                <a:latin typeface="Arial" charset="0"/>
              </a:rPr>
              <a:t>TRAPS – TREATMENT &amp; OUTCOMES</a:t>
            </a:r>
            <a:endParaRPr lang="es-ES" sz="2400" b="1" dirty="0">
              <a:solidFill>
                <a:schemeClr val="accent3">
                  <a:lumMod val="75000"/>
                </a:schemeClr>
              </a:solidFill>
              <a:effectLst>
                <a:outerShdw blurRad="38100" dist="38100" dir="2700000" algn="tl">
                  <a:srgbClr val="C0C0C0"/>
                </a:outerShdw>
              </a:effectLst>
              <a:latin typeface="Arial" charset="0"/>
            </a:endParaRPr>
          </a:p>
        </p:txBody>
      </p:sp>
      <p:pic>
        <p:nvPicPr>
          <p:cNvPr id="31752" name="Picture 7" descr="HC"/>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7"/>
          <p:cNvSpPr>
            <a:spLocks noChangeArrowheads="1"/>
          </p:cNvSpPr>
          <p:nvPr/>
        </p:nvSpPr>
        <p:spPr bwMode="auto">
          <a:xfrm>
            <a:off x="1691680" y="76616"/>
            <a:ext cx="5759450" cy="461665"/>
          </a:xfrm>
          <a:prstGeom prst="rect">
            <a:avLst/>
          </a:prstGeom>
          <a:solidFill>
            <a:schemeClr val="accent3">
              <a:lumMod val="75000"/>
            </a:schemeClr>
          </a:solidFill>
          <a:ln w="9525">
            <a:solidFill>
              <a:schemeClr val="accent3">
                <a:lumMod val="75000"/>
              </a:schemeClr>
            </a:solid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a:solidFill>
                  <a:schemeClr val="bg1"/>
                </a:solidFill>
                <a:effectLst>
                  <a:outerShdw blurRad="38100" dist="38100" dir="2700000" algn="tl">
                    <a:srgbClr val="C0C0C0"/>
                  </a:outerShdw>
                </a:effectLst>
                <a:latin typeface="Arial" charset="0"/>
              </a:rPr>
              <a:t>adults</a:t>
            </a:r>
            <a:endParaRPr lang="es-ES" sz="2400" b="1" dirty="0">
              <a:solidFill>
                <a:schemeClr val="bg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53423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755650" y="1760538"/>
            <a:ext cx="3384550" cy="641350"/>
          </a:xfrm>
          <a:prstGeom prst="rect">
            <a:avLst/>
          </a:prstGeom>
          <a:noFill/>
          <a:ln w="9525">
            <a:noFill/>
            <a:miter lim="800000"/>
            <a:headEnd/>
            <a:tailEnd/>
          </a:ln>
          <a:effectLst/>
        </p:spPr>
        <p:txBody>
          <a:bodyPr anchor="ct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n-GB" altLang="es-ES" sz="3600" b="1" smtClean="0">
                <a:effectLst>
                  <a:outerShdw blurRad="38100" dist="38100" dir="2700000" algn="tl">
                    <a:srgbClr val="C0C0C0"/>
                  </a:outerShdw>
                </a:effectLst>
                <a:latin typeface="Arial" charset="0"/>
              </a:rPr>
              <a:t>Pediatric age</a:t>
            </a:r>
            <a:endParaRPr lang="es-ES" altLang="es-ES" sz="2000" smtClean="0">
              <a:effectLst>
                <a:outerShdw blurRad="38100" dist="38100" dir="2700000" algn="tl">
                  <a:srgbClr val="C0C0C0"/>
                </a:outerShdw>
              </a:effectLst>
              <a:latin typeface="Arial" charset="0"/>
            </a:endParaRPr>
          </a:p>
        </p:txBody>
      </p:sp>
      <p:sp>
        <p:nvSpPr>
          <p:cNvPr id="65540" name="Rectangle 4"/>
          <p:cNvSpPr>
            <a:spLocks noChangeArrowheads="1"/>
          </p:cNvSpPr>
          <p:nvPr/>
        </p:nvSpPr>
        <p:spPr bwMode="auto">
          <a:xfrm>
            <a:off x="2265710" y="85725"/>
            <a:ext cx="4754562"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endParaRPr lang="es-ES" sz="2400" b="1" dirty="0">
              <a:solidFill>
                <a:schemeClr val="bg1"/>
              </a:solidFill>
              <a:effectLst>
                <a:outerShdw blurRad="38100" dist="38100" dir="2700000" algn="tl">
                  <a:srgbClr val="C0C0C0"/>
                </a:outerShdw>
              </a:effectLst>
              <a:latin typeface="Arial" charset="0"/>
            </a:endParaRPr>
          </a:p>
          <a:p>
            <a:pPr algn="ctr">
              <a:defRPr/>
            </a:pPr>
            <a:r>
              <a:rPr lang="es-ES" sz="2400" b="1" dirty="0">
                <a:solidFill>
                  <a:schemeClr val="bg1"/>
                </a:solidFill>
                <a:effectLst>
                  <a:outerShdw blurRad="38100" dist="38100" dir="2700000" algn="tl">
                    <a:srgbClr val="C0C0C0"/>
                  </a:outerShdw>
                </a:effectLst>
                <a:latin typeface="Arial" charset="0"/>
              </a:rPr>
              <a:t>in </a:t>
            </a:r>
            <a:r>
              <a:rPr lang="es-ES" sz="2400" b="1" dirty="0" err="1">
                <a:solidFill>
                  <a:schemeClr val="bg1"/>
                </a:solidFill>
                <a:effectLst>
                  <a:outerShdw blurRad="38100" dist="38100" dir="2700000" algn="tl">
                    <a:srgbClr val="C0C0C0"/>
                  </a:outerShdw>
                </a:effectLst>
                <a:latin typeface="Arial" charset="0"/>
              </a:rPr>
              <a:t>pediatric</a:t>
            </a:r>
            <a:r>
              <a:rPr lang="es-ES" sz="2400" b="1" dirty="0">
                <a:solidFill>
                  <a:schemeClr val="bg1"/>
                </a:solidFill>
                <a:effectLst>
                  <a:outerShdw blurRad="38100" dist="38100" dir="2700000" algn="tl">
                    <a:srgbClr val="C0C0C0"/>
                  </a:outerShdw>
                </a:effectLst>
                <a:latin typeface="Arial" charset="0"/>
              </a:rPr>
              <a:t> and </a:t>
            </a:r>
            <a:r>
              <a:rPr lang="es-ES" sz="2400" b="1" dirty="0" err="1">
                <a:solidFill>
                  <a:schemeClr val="bg1"/>
                </a:solidFill>
                <a:effectLst>
                  <a:outerShdw blurRad="38100" dist="38100" dir="2700000" algn="tl">
                    <a:srgbClr val="C0C0C0"/>
                  </a:outerShdw>
                </a:effectLst>
                <a:latin typeface="Arial" charset="0"/>
              </a:rPr>
              <a:t>adult</a:t>
            </a:r>
            <a:r>
              <a:rPr lang="es-ES" sz="2400" b="1" dirty="0">
                <a:solidFill>
                  <a:schemeClr val="bg1"/>
                </a:solidFill>
                <a:effectLst>
                  <a:outerShdw blurRad="38100" dist="38100" dir="2700000" algn="tl">
                    <a:srgbClr val="C0C0C0"/>
                  </a:outerShdw>
                </a:effectLst>
                <a:latin typeface="Arial" charset="0"/>
              </a:rPr>
              <a:t> </a:t>
            </a:r>
            <a:r>
              <a:rPr lang="es-ES" sz="2400" b="1" dirty="0" err="1">
                <a:solidFill>
                  <a:schemeClr val="bg1"/>
                </a:solidFill>
                <a:effectLst>
                  <a:outerShdw blurRad="38100" dist="38100" dir="2700000" algn="tl">
                    <a:srgbClr val="C0C0C0"/>
                  </a:outerShdw>
                </a:effectLst>
                <a:latin typeface="Arial" charset="0"/>
              </a:rPr>
              <a:t>patients</a:t>
            </a:r>
            <a:endParaRPr lang="es-ES" sz="2400" b="1" dirty="0">
              <a:solidFill>
                <a:schemeClr val="bg1"/>
              </a:solidFill>
              <a:effectLst>
                <a:outerShdw blurRad="38100" dist="38100" dir="2700000" algn="tl">
                  <a:srgbClr val="C0C0C0"/>
                </a:outerShdw>
              </a:effectLst>
              <a:latin typeface="Arial" charset="0"/>
            </a:endParaRPr>
          </a:p>
        </p:txBody>
      </p:sp>
      <p:sp>
        <p:nvSpPr>
          <p:cNvPr id="65543" name="Rectangle 7"/>
          <p:cNvSpPr>
            <a:spLocks noChangeArrowheads="1"/>
          </p:cNvSpPr>
          <p:nvPr/>
        </p:nvSpPr>
        <p:spPr bwMode="auto">
          <a:xfrm>
            <a:off x="971550" y="3430588"/>
            <a:ext cx="81724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buFontTx/>
              <a:buChar char="•"/>
            </a:pPr>
            <a:r>
              <a:rPr lang="en-GB" altLang="es-ES" sz="2400" dirty="0">
                <a:solidFill>
                  <a:schemeClr val="accent3">
                    <a:lumMod val="75000"/>
                  </a:schemeClr>
                </a:solidFill>
              </a:rPr>
              <a:t>Clinical onset in adult life </a:t>
            </a:r>
          </a:p>
          <a:p>
            <a:pPr eaLnBrk="1" hangingPunct="1">
              <a:buFontTx/>
              <a:buChar char="•"/>
            </a:pPr>
            <a:endParaRPr lang="en-GB" altLang="es-ES" sz="2400" dirty="0">
              <a:solidFill>
                <a:schemeClr val="accent3">
                  <a:lumMod val="75000"/>
                </a:schemeClr>
              </a:solidFill>
            </a:endParaRPr>
          </a:p>
          <a:p>
            <a:pPr eaLnBrk="1" hangingPunct="1">
              <a:buFontTx/>
              <a:buChar char="•"/>
            </a:pPr>
            <a:r>
              <a:rPr lang="en-GB" altLang="es-ES" sz="2400" dirty="0">
                <a:solidFill>
                  <a:schemeClr val="accent3">
                    <a:lumMod val="75000"/>
                  </a:schemeClr>
                </a:solidFill>
              </a:rPr>
              <a:t>Clinical onset during childhood </a:t>
            </a:r>
            <a:r>
              <a:rPr lang="en-GB" altLang="es-ES" sz="2400" dirty="0">
                <a:solidFill>
                  <a:schemeClr val="accent3">
                    <a:lumMod val="75000"/>
                  </a:schemeClr>
                </a:solidFill>
                <a:sym typeface="Wingdings" pitchFamily="2" charset="2"/>
              </a:rPr>
              <a:t> diagnostic in adulthood</a:t>
            </a:r>
            <a:endParaRPr lang="es-ES" altLang="es-ES" sz="2400" dirty="0">
              <a:solidFill>
                <a:schemeClr val="accent3">
                  <a:lumMod val="75000"/>
                </a:schemeClr>
              </a:solidFill>
            </a:endParaRPr>
          </a:p>
        </p:txBody>
      </p:sp>
      <p:sp>
        <p:nvSpPr>
          <p:cNvPr id="65544" name="Rectangle 8"/>
          <p:cNvSpPr>
            <a:spLocks noChangeArrowheads="1"/>
          </p:cNvSpPr>
          <p:nvPr/>
        </p:nvSpPr>
        <p:spPr bwMode="auto">
          <a:xfrm>
            <a:off x="755650" y="2852738"/>
            <a:ext cx="1704975" cy="457200"/>
          </a:xfrm>
          <a:prstGeom prst="rect">
            <a:avLst/>
          </a:prstGeom>
          <a:noFill/>
          <a:ln w="9525">
            <a:noFill/>
            <a:miter lim="800000"/>
            <a:headEnd/>
            <a:tailEnd/>
          </a:ln>
          <a:effectLst/>
        </p:spPr>
        <p:txBody>
          <a:bodyPr wrap="none">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n-GB" altLang="es-ES" sz="2400" b="1" dirty="0" smtClean="0">
                <a:solidFill>
                  <a:schemeClr val="accent3">
                    <a:lumMod val="75000"/>
                  </a:schemeClr>
                </a:solidFill>
                <a:effectLst>
                  <a:outerShdw blurRad="38100" dist="38100" dir="2700000" algn="tl">
                    <a:srgbClr val="C0C0C0"/>
                  </a:outerShdw>
                </a:effectLst>
                <a:latin typeface="Arial" charset="0"/>
              </a:rPr>
              <a:t>Adulthood</a:t>
            </a:r>
            <a:endParaRPr lang="es-ES" altLang="es-ES" sz="2400" b="1" dirty="0" smtClean="0">
              <a:solidFill>
                <a:schemeClr val="accent3">
                  <a:lumMod val="75000"/>
                </a:schemeClr>
              </a:solidFill>
              <a:effectLst>
                <a:outerShdw blurRad="38100" dist="38100" dir="2700000" algn="tl">
                  <a:srgbClr val="C0C0C0"/>
                </a:outerShdw>
              </a:effectLst>
              <a:latin typeface="Arial" charset="0"/>
            </a:endParaRPr>
          </a:p>
        </p:txBody>
      </p:sp>
      <p:sp>
        <p:nvSpPr>
          <p:cNvPr id="65545" name="Rectangle 9"/>
          <p:cNvSpPr>
            <a:spLocks noChangeArrowheads="1"/>
          </p:cNvSpPr>
          <p:nvPr/>
        </p:nvSpPr>
        <p:spPr bwMode="auto">
          <a:xfrm>
            <a:off x="1908175" y="4724400"/>
            <a:ext cx="6985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n-GB" altLang="es-ES" sz="2400" b="1" dirty="0" smtClean="0">
                <a:solidFill>
                  <a:schemeClr val="accent3">
                    <a:lumMod val="75000"/>
                  </a:schemeClr>
                </a:solidFill>
                <a:effectLst>
                  <a:outerShdw blurRad="38100" dist="38100" dir="2700000" algn="tl">
                    <a:srgbClr val="C0C0C0"/>
                  </a:outerShdw>
                </a:effectLst>
                <a:latin typeface="Arial" charset="0"/>
              </a:rPr>
              <a:t>Diagnostic delay </a:t>
            </a:r>
          </a:p>
          <a:p>
            <a:pPr eaLnBrk="1" hangingPunct="1">
              <a:defRPr/>
            </a:pPr>
            <a:r>
              <a:rPr lang="en-GB" altLang="es-ES" sz="2400" dirty="0" smtClean="0">
                <a:solidFill>
                  <a:schemeClr val="accent3">
                    <a:lumMod val="75000"/>
                  </a:schemeClr>
                </a:solidFill>
                <a:latin typeface="Arial" charset="0"/>
              </a:rPr>
              <a:t>	</a:t>
            </a:r>
            <a:r>
              <a:rPr lang="en-GB" altLang="es-ES" sz="2400" dirty="0" smtClean="0">
                <a:solidFill>
                  <a:schemeClr val="accent3">
                    <a:lumMod val="75000"/>
                  </a:schemeClr>
                </a:solidFill>
                <a:latin typeface="Arial" charset="0"/>
                <a:sym typeface="Wingdings" pitchFamily="2" charset="2"/>
              </a:rPr>
              <a:t></a:t>
            </a:r>
            <a:r>
              <a:rPr lang="en-GB" altLang="es-ES" sz="2400" dirty="0" smtClean="0">
                <a:solidFill>
                  <a:schemeClr val="accent3">
                    <a:lumMod val="75000"/>
                  </a:schemeClr>
                </a:solidFill>
                <a:latin typeface="Arial" charset="0"/>
              </a:rPr>
              <a:t> symptoms misinterpreted by physicians</a:t>
            </a:r>
          </a:p>
          <a:p>
            <a:pPr eaLnBrk="1" hangingPunct="1">
              <a:defRPr/>
            </a:pPr>
            <a:r>
              <a:rPr lang="en-GB" altLang="es-ES" sz="2400" dirty="0">
                <a:solidFill>
                  <a:schemeClr val="accent3">
                    <a:lumMod val="75000"/>
                  </a:schemeClr>
                </a:solidFill>
                <a:latin typeface="Arial" charset="0"/>
              </a:rPr>
              <a:t>	</a:t>
            </a:r>
            <a:r>
              <a:rPr lang="en-GB" altLang="es-ES" sz="2400" dirty="0" smtClean="0">
                <a:solidFill>
                  <a:schemeClr val="accent3">
                    <a:lumMod val="75000"/>
                  </a:schemeClr>
                </a:solidFill>
                <a:latin typeface="Arial" charset="0"/>
              </a:rPr>
              <a:t>	… mild / minimized by patients??</a:t>
            </a:r>
            <a:endParaRPr lang="es-ES" altLang="es-ES" sz="2400" dirty="0" smtClean="0">
              <a:solidFill>
                <a:schemeClr val="accent3">
                  <a:lumMod val="75000"/>
                </a:schemeClr>
              </a:solidFill>
              <a:latin typeface="Arial" charset="0"/>
            </a:endParaRPr>
          </a:p>
        </p:txBody>
      </p:sp>
      <p:sp>
        <p:nvSpPr>
          <p:cNvPr id="32777" name="Text Box 10"/>
          <p:cNvSpPr txBox="1">
            <a:spLocks noChangeArrowheads="1"/>
          </p:cNvSpPr>
          <p:nvPr/>
        </p:nvSpPr>
        <p:spPr bwMode="auto">
          <a:xfrm>
            <a:off x="447675" y="1316038"/>
            <a:ext cx="4397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endParaRPr lang="es-ES" altLang="es-ES" sz="3200"/>
          </a:p>
          <a:p>
            <a:pPr eaLnBrk="1" hangingPunct="1">
              <a:buFontTx/>
              <a:buChar char="•"/>
            </a:pPr>
            <a:r>
              <a:rPr lang="es-ES" altLang="es-ES" sz="3200"/>
              <a:t> </a:t>
            </a:r>
          </a:p>
          <a:p>
            <a:pPr eaLnBrk="1" hangingPunct="1">
              <a:buFontTx/>
              <a:buChar char="•"/>
            </a:pPr>
            <a:endParaRPr lang="es-ES" altLang="es-ES" sz="3200"/>
          </a:p>
          <a:p>
            <a:pPr eaLnBrk="1" hangingPunct="1">
              <a:buFontTx/>
              <a:buChar char="•"/>
            </a:pPr>
            <a:r>
              <a:rPr lang="es-ES" altLang="es-ES" sz="3200"/>
              <a:t> </a:t>
            </a:r>
          </a:p>
        </p:txBody>
      </p:sp>
      <p:sp>
        <p:nvSpPr>
          <p:cNvPr id="65547" name="Text Box 11"/>
          <p:cNvSpPr txBox="1">
            <a:spLocks noChangeArrowheads="1"/>
          </p:cNvSpPr>
          <p:nvPr/>
        </p:nvSpPr>
        <p:spPr bwMode="auto">
          <a:xfrm>
            <a:off x="4787900" y="1773238"/>
            <a:ext cx="3173413" cy="646112"/>
          </a:xfrm>
          <a:prstGeom prst="rect">
            <a:avLst/>
          </a:prstGeom>
          <a:solidFill>
            <a:schemeClr val="tx1"/>
          </a:solidFill>
          <a:ln w="9525">
            <a:solidFill>
              <a:schemeClr val="tx1"/>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a:solidFill>
                  <a:schemeClr val="bg1"/>
                </a:solidFill>
                <a:effectLst>
                  <a:outerShdw blurRad="38100" dist="38100" dir="2700000" algn="tl">
                    <a:srgbClr val="000000">
                      <a:alpha val="43137"/>
                    </a:srgbClr>
                  </a:outerShdw>
                </a:effectLst>
              </a:rPr>
              <a:t>More </a:t>
            </a:r>
            <a:r>
              <a:rPr lang="es-ES" altLang="es-ES" sz="1800" b="1" dirty="0" err="1">
                <a:solidFill>
                  <a:schemeClr val="bg1"/>
                </a:solidFill>
                <a:effectLst>
                  <a:outerShdw blurRad="38100" dist="38100" dir="2700000" algn="tl">
                    <a:srgbClr val="000000">
                      <a:alpha val="43137"/>
                    </a:srgbClr>
                  </a:outerShdw>
                </a:effectLst>
              </a:rPr>
              <a:t>severe</a:t>
            </a:r>
            <a:r>
              <a:rPr lang="es-ES" altLang="es-ES" sz="1800" b="1" dirty="0">
                <a:solidFill>
                  <a:schemeClr val="bg1"/>
                </a:solidFill>
                <a:effectLst>
                  <a:outerShdw blurRad="38100" dist="38100" dir="2700000" algn="tl">
                    <a:srgbClr val="000000">
                      <a:alpha val="43137"/>
                    </a:srgbClr>
                  </a:outerShdw>
                </a:effectLst>
              </a:rPr>
              <a:t> </a:t>
            </a:r>
            <a:r>
              <a:rPr lang="es-ES" altLang="es-ES" sz="1800" b="1" dirty="0" err="1">
                <a:solidFill>
                  <a:schemeClr val="bg1"/>
                </a:solidFill>
                <a:effectLst>
                  <a:outerShdw blurRad="38100" dist="38100" dir="2700000" algn="tl">
                    <a:srgbClr val="000000">
                      <a:alpha val="43137"/>
                    </a:srgbClr>
                  </a:outerShdw>
                </a:effectLst>
              </a:rPr>
              <a:t>disease</a:t>
            </a:r>
            <a:endParaRPr lang="es-ES" altLang="es-ES" sz="1800" b="1" dirty="0">
              <a:solidFill>
                <a:schemeClr val="bg1"/>
              </a:solidFill>
              <a:effectLst>
                <a:outerShdw blurRad="38100" dist="38100" dir="2700000" algn="tl">
                  <a:srgbClr val="000000">
                    <a:alpha val="43137"/>
                  </a:srgbClr>
                </a:outerShdw>
              </a:effectLst>
            </a:endParaRPr>
          </a:p>
          <a:p>
            <a:pPr eaLnBrk="1" hangingPunct="1">
              <a:spcBef>
                <a:spcPct val="0"/>
              </a:spcBef>
              <a:buFontTx/>
              <a:buNone/>
              <a:defRPr/>
            </a:pPr>
            <a:r>
              <a:rPr lang="es-ES" altLang="es-ES" sz="1800" b="1" dirty="0" err="1">
                <a:solidFill>
                  <a:schemeClr val="bg1"/>
                </a:solidFill>
                <a:effectLst>
                  <a:outerShdw blurRad="38100" dist="38100" dir="2700000" algn="tl">
                    <a:srgbClr val="000000">
                      <a:alpha val="43137"/>
                    </a:srgbClr>
                  </a:outerShdw>
                </a:effectLst>
              </a:rPr>
              <a:t>Disease-causing</a:t>
            </a:r>
            <a:r>
              <a:rPr lang="es-ES" altLang="es-ES" sz="1800" b="1" dirty="0">
                <a:solidFill>
                  <a:schemeClr val="bg1"/>
                </a:solidFill>
                <a:effectLst>
                  <a:outerShdw blurRad="38100" dist="38100" dir="2700000" algn="tl">
                    <a:srgbClr val="000000">
                      <a:alpha val="43137"/>
                    </a:srgbClr>
                  </a:outerShdw>
                </a:effectLst>
              </a:rPr>
              <a:t> </a:t>
            </a:r>
            <a:r>
              <a:rPr lang="es-ES" altLang="es-ES" sz="1800" b="1" dirty="0" err="1">
                <a:solidFill>
                  <a:schemeClr val="bg1"/>
                </a:solidFill>
                <a:effectLst>
                  <a:outerShdw blurRad="38100" dist="38100" dir="2700000" algn="tl">
                    <a:srgbClr val="000000">
                      <a:alpha val="43137"/>
                    </a:srgbClr>
                  </a:outerShdw>
                </a:effectLst>
              </a:rPr>
              <a:t>mutations</a:t>
            </a:r>
            <a:endParaRPr lang="es-ES" altLang="es-ES" sz="1800" b="1" dirty="0">
              <a:solidFill>
                <a:schemeClr val="bg1"/>
              </a:solidFill>
              <a:effectLst>
                <a:outerShdw blurRad="38100" dist="38100" dir="2700000" algn="tl">
                  <a:srgbClr val="000000">
                    <a:alpha val="43137"/>
                  </a:srgbClr>
                </a:outerShdw>
              </a:effectLst>
            </a:endParaRPr>
          </a:p>
        </p:txBody>
      </p:sp>
      <p:sp>
        <p:nvSpPr>
          <p:cNvPr id="65548" name="Text Box 12"/>
          <p:cNvSpPr txBox="1">
            <a:spLocks noChangeArrowheads="1"/>
          </p:cNvSpPr>
          <p:nvPr/>
        </p:nvSpPr>
        <p:spPr bwMode="auto">
          <a:xfrm>
            <a:off x="4840288" y="5958795"/>
            <a:ext cx="3121025" cy="646113"/>
          </a:xfrm>
          <a:prstGeom prst="rect">
            <a:avLst/>
          </a:prstGeom>
          <a:solidFill>
            <a:schemeClr val="accent3">
              <a:lumMod val="75000"/>
            </a:schemeClr>
          </a:solidFill>
          <a:ln w="9525">
            <a:solidFill>
              <a:schemeClr val="accent2">
                <a:lumMod val="50000"/>
              </a:schemeClr>
            </a:solidFill>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800" b="1" dirty="0" err="1">
                <a:solidFill>
                  <a:schemeClr val="bg1"/>
                </a:solidFill>
                <a:effectLst>
                  <a:outerShdw blurRad="38100" dist="38100" dir="2700000" algn="tl">
                    <a:srgbClr val="000000">
                      <a:alpha val="43137"/>
                    </a:srgbClr>
                  </a:outerShdw>
                </a:effectLst>
              </a:rPr>
              <a:t>Less</a:t>
            </a:r>
            <a:r>
              <a:rPr lang="es-ES" altLang="es-ES" sz="1800" b="1" dirty="0">
                <a:solidFill>
                  <a:schemeClr val="bg1"/>
                </a:solidFill>
                <a:effectLst>
                  <a:outerShdw blurRad="38100" dist="38100" dir="2700000" algn="tl">
                    <a:srgbClr val="000000">
                      <a:alpha val="43137"/>
                    </a:srgbClr>
                  </a:outerShdw>
                </a:effectLst>
              </a:rPr>
              <a:t> </a:t>
            </a:r>
            <a:r>
              <a:rPr lang="es-ES" altLang="es-ES" sz="1800" b="1" dirty="0" err="1" smtClean="0">
                <a:solidFill>
                  <a:schemeClr val="bg1"/>
                </a:solidFill>
                <a:effectLst>
                  <a:outerShdw blurRad="38100" dist="38100" dir="2700000" algn="tl">
                    <a:srgbClr val="000000">
                      <a:alpha val="43137"/>
                    </a:srgbClr>
                  </a:outerShdw>
                </a:effectLst>
              </a:rPr>
              <a:t>severe</a:t>
            </a:r>
            <a:r>
              <a:rPr lang="es-ES" altLang="es-ES" sz="1800" b="1" dirty="0" smtClean="0">
                <a:solidFill>
                  <a:schemeClr val="bg1"/>
                </a:solidFill>
                <a:effectLst>
                  <a:outerShdw blurRad="38100" dist="38100" dir="2700000" algn="tl">
                    <a:srgbClr val="000000">
                      <a:alpha val="43137"/>
                    </a:srgbClr>
                  </a:outerShdw>
                </a:effectLst>
              </a:rPr>
              <a:t> / </a:t>
            </a:r>
            <a:r>
              <a:rPr lang="es-ES" altLang="es-ES" sz="1800" b="1" dirty="0" err="1" smtClean="0">
                <a:solidFill>
                  <a:schemeClr val="bg1"/>
                </a:solidFill>
                <a:effectLst>
                  <a:outerShdw blurRad="38100" dist="38100" dir="2700000" algn="tl">
                    <a:srgbClr val="000000">
                      <a:alpha val="43137"/>
                    </a:srgbClr>
                  </a:outerShdw>
                </a:effectLst>
              </a:rPr>
              <a:t>mild</a:t>
            </a:r>
            <a:r>
              <a:rPr lang="es-ES" altLang="es-ES" sz="1800" b="1" dirty="0" smtClean="0">
                <a:solidFill>
                  <a:schemeClr val="bg1"/>
                </a:solidFill>
                <a:effectLst>
                  <a:outerShdw blurRad="38100" dist="38100" dir="2700000" algn="tl">
                    <a:srgbClr val="000000">
                      <a:alpha val="43137"/>
                    </a:srgbClr>
                  </a:outerShdw>
                </a:effectLst>
              </a:rPr>
              <a:t> </a:t>
            </a:r>
            <a:r>
              <a:rPr lang="es-ES" altLang="es-ES" sz="1800" b="1" dirty="0" err="1" smtClean="0">
                <a:solidFill>
                  <a:schemeClr val="bg1"/>
                </a:solidFill>
                <a:effectLst>
                  <a:outerShdw blurRad="38100" dist="38100" dir="2700000" algn="tl">
                    <a:srgbClr val="000000">
                      <a:alpha val="43137"/>
                    </a:srgbClr>
                  </a:outerShdw>
                </a:effectLst>
              </a:rPr>
              <a:t>disease</a:t>
            </a:r>
            <a:endParaRPr lang="es-ES" altLang="es-ES" sz="1800" b="1" dirty="0">
              <a:solidFill>
                <a:schemeClr val="bg1"/>
              </a:solidFill>
              <a:effectLst>
                <a:outerShdw blurRad="38100" dist="38100" dir="2700000" algn="tl">
                  <a:srgbClr val="000000">
                    <a:alpha val="43137"/>
                  </a:srgbClr>
                </a:outerShdw>
              </a:effectLst>
            </a:endParaRPr>
          </a:p>
          <a:p>
            <a:pPr eaLnBrk="1" hangingPunct="1">
              <a:spcBef>
                <a:spcPct val="0"/>
              </a:spcBef>
              <a:buFontTx/>
              <a:buNone/>
              <a:defRPr/>
            </a:pPr>
            <a:r>
              <a:rPr lang="es-ES" altLang="es-ES" sz="1800" b="1" dirty="0" err="1">
                <a:solidFill>
                  <a:schemeClr val="bg1"/>
                </a:solidFill>
                <a:effectLst>
                  <a:outerShdw blurRad="38100" dist="38100" dir="2700000" algn="tl">
                    <a:srgbClr val="000000">
                      <a:alpha val="43137"/>
                    </a:srgbClr>
                  </a:outerShdw>
                </a:effectLst>
              </a:rPr>
              <a:t>Low-penetrance</a:t>
            </a:r>
            <a:r>
              <a:rPr lang="es-ES" altLang="es-ES" sz="1800" b="1" dirty="0">
                <a:solidFill>
                  <a:schemeClr val="bg1"/>
                </a:solidFill>
                <a:effectLst>
                  <a:outerShdw blurRad="38100" dist="38100" dir="2700000" algn="tl">
                    <a:srgbClr val="000000">
                      <a:alpha val="43137"/>
                    </a:srgbClr>
                  </a:outerShdw>
                </a:effectLst>
              </a:rPr>
              <a:t> </a:t>
            </a:r>
            <a:r>
              <a:rPr lang="es-ES" altLang="es-ES" sz="1800" b="1" dirty="0" err="1">
                <a:solidFill>
                  <a:schemeClr val="bg1"/>
                </a:solidFill>
                <a:effectLst>
                  <a:outerShdw blurRad="38100" dist="38100" dir="2700000" algn="tl">
                    <a:srgbClr val="000000">
                      <a:alpha val="43137"/>
                    </a:srgbClr>
                  </a:outerShdw>
                </a:effectLst>
              </a:rPr>
              <a:t>mutations</a:t>
            </a:r>
            <a:endParaRPr lang="es-ES" altLang="es-E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1850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65545" grpId="0"/>
      <p:bldP spid="655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856003937"/>
              </p:ext>
            </p:extLst>
          </p:nvPr>
        </p:nvGraphicFramePr>
        <p:xfrm>
          <a:off x="242888" y="1773238"/>
          <a:ext cx="8432800" cy="3600450"/>
        </p:xfrm>
        <a:graphic>
          <a:graphicData uri="http://schemas.openxmlformats.org/drawingml/2006/table">
            <a:tbl>
              <a:tblPr firstRow="1" firstCol="1" bandRow="1">
                <a:tableStyleId>{5C22544A-7EE6-4342-B048-85BDC9FD1C3A}</a:tableStyleId>
              </a:tblPr>
              <a:tblGrid>
                <a:gridCol w="3997601"/>
                <a:gridCol w="4435199"/>
              </a:tblGrid>
              <a:tr h="912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effectLst>
                            <a:outerShdw blurRad="38100" dist="38100" dir="2700000" algn="tl">
                              <a:srgbClr val="000000">
                                <a:alpha val="43137"/>
                              </a:srgbClr>
                            </a:outerShdw>
                          </a:effectLst>
                        </a:rPr>
                        <a:t>Characteristics</a:t>
                      </a:r>
                      <a:r>
                        <a:rPr lang="en-US" sz="2000" baseline="0" noProof="0" dirty="0" smtClean="0">
                          <a:effectLst>
                            <a:outerShdw blurRad="38100" dist="38100" dir="2700000" algn="tl">
                              <a:srgbClr val="000000">
                                <a:alpha val="43137"/>
                              </a:srgbClr>
                            </a:outerShdw>
                          </a:effectLst>
                        </a:rPr>
                        <a:t> in adult onset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effectLst>
                            <a:outerShdw blurRad="38100" dist="38100" dir="2700000" algn="tl">
                              <a:srgbClr val="000000">
                                <a:alpha val="43137"/>
                              </a:srgbClr>
                            </a:outerShdw>
                          </a:effectLst>
                        </a:rPr>
                        <a:t>compared to </a:t>
                      </a:r>
                      <a:r>
                        <a:rPr lang="en-US" sz="2000" baseline="0" noProof="0" dirty="0" smtClean="0">
                          <a:effectLst>
                            <a:outerShdw blurRad="38100" dist="38100" dir="2700000" algn="tl">
                              <a:srgbClr val="000000">
                                <a:alpha val="43137"/>
                              </a:srgbClr>
                            </a:outerShdw>
                          </a:effectLst>
                        </a:rPr>
                        <a:t>children onset</a:t>
                      </a:r>
                      <a:endParaRPr lang="en-US" sz="2800" noProof="0" dirty="0" smtClean="0">
                        <a:effectLst>
                          <a:outerShdw blurRad="38100" dist="38100" dir="2700000" algn="tl">
                            <a:srgbClr val="000000">
                              <a:alpha val="43137"/>
                            </a:srgbClr>
                          </a:outerShdw>
                        </a:effectLst>
                        <a:latin typeface="Times New Roman"/>
                        <a:ea typeface="Times New Roman"/>
                      </a:endParaRPr>
                    </a:p>
                  </a:txBody>
                  <a:tcPr marL="58949" marR="58949" marT="0" marB="0" anchor="ctr">
                    <a:solidFill>
                      <a:schemeClr val="accent3">
                        <a:lumMod val="75000"/>
                      </a:schemeClr>
                    </a:solidFill>
                  </a:tcPr>
                </a:tc>
                <a:tc>
                  <a:txBody>
                    <a:bodyPr/>
                    <a:lstStyle/>
                    <a:p>
                      <a:pPr algn="ctr">
                        <a:spcAft>
                          <a:spcPts val="0"/>
                        </a:spcAft>
                      </a:pPr>
                      <a:r>
                        <a:rPr lang="en-US" sz="2800" noProof="0" dirty="0" smtClean="0">
                          <a:effectLst>
                            <a:outerShdw blurRad="38100" dist="38100" dir="2700000" algn="tl">
                              <a:srgbClr val="000000">
                                <a:alpha val="43137"/>
                              </a:srgbClr>
                            </a:outerShdw>
                          </a:effectLst>
                        </a:rPr>
                        <a:t>FMF</a:t>
                      </a:r>
                      <a:endParaRPr lang="en-US" sz="3600" noProof="0" dirty="0">
                        <a:effectLst>
                          <a:outerShdw blurRad="38100" dist="38100" dir="2700000" algn="tl">
                            <a:srgbClr val="000000">
                              <a:alpha val="43137"/>
                            </a:srgbClr>
                          </a:outerShdw>
                        </a:effectLst>
                        <a:latin typeface="Times New Roman"/>
                        <a:ea typeface="Times New Roman"/>
                      </a:endParaRPr>
                    </a:p>
                  </a:txBody>
                  <a:tcPr marL="58949" marR="58949" marT="0" marB="0" anchor="ctr">
                    <a:solidFill>
                      <a:schemeClr val="accent3">
                        <a:lumMod val="75000"/>
                      </a:schemeClr>
                    </a:solidFill>
                  </a:tcPr>
                </a:tc>
              </a:tr>
              <a:tr h="1104141">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Clinical</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49" marR="58949" marT="0" marB="0" anchor="ctr">
                    <a:solidFill>
                      <a:schemeClr val="accent3">
                        <a:lumMod val="60000"/>
                        <a:lumOff val="40000"/>
                      </a:schemeClr>
                    </a:solidFill>
                  </a:tcPr>
                </a:tc>
                <a:tc>
                  <a:txBody>
                    <a:bodyPr/>
                    <a:lstStyle/>
                    <a:p>
                      <a:pPr algn="ctr">
                        <a:spcAft>
                          <a:spcPts val="0"/>
                        </a:spcAft>
                      </a:pPr>
                      <a:r>
                        <a:rPr lang="en-US" sz="1800" noProof="0" dirty="0" smtClean="0">
                          <a:effectLst/>
                        </a:rPr>
                        <a:t>Lower frequency of abdominal pain, arthralgia, myalgia, </a:t>
                      </a:r>
                      <a:r>
                        <a:rPr lang="en-US" sz="1800" noProof="0" dirty="0" err="1" smtClean="0">
                          <a:effectLst/>
                        </a:rPr>
                        <a:t>pleuritis</a:t>
                      </a:r>
                      <a:r>
                        <a:rPr lang="en-US" sz="1800" noProof="0" dirty="0" smtClean="0">
                          <a:effectLst/>
                        </a:rPr>
                        <a:t>, skin lesions</a:t>
                      </a:r>
                      <a:endParaRPr lang="en-US" sz="2800" noProof="0" dirty="0">
                        <a:effectLst/>
                        <a:latin typeface="Times New Roman"/>
                        <a:ea typeface="Times New Roman"/>
                      </a:endParaRPr>
                    </a:p>
                  </a:txBody>
                  <a:tcPr marL="58949" marR="58949" marT="0" marB="0" anchor="ctr">
                    <a:solidFill>
                      <a:schemeClr val="accent3">
                        <a:lumMod val="40000"/>
                        <a:lumOff val="60000"/>
                      </a:schemeClr>
                    </a:solidFill>
                  </a:tcPr>
                </a:tc>
              </a:tr>
              <a:tr h="1584198">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Genetic</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49" marR="58949" marT="0" marB="0" anchor="ctr">
                    <a:solidFill>
                      <a:schemeClr val="bg1">
                        <a:lumMod val="65000"/>
                      </a:schemeClr>
                    </a:solidFill>
                  </a:tcPr>
                </a:tc>
                <a:tc>
                  <a:txBody>
                    <a:bodyPr/>
                    <a:lstStyle/>
                    <a:p>
                      <a:pPr algn="ctr">
                        <a:spcAft>
                          <a:spcPts val="0"/>
                        </a:spcAft>
                      </a:pPr>
                      <a:r>
                        <a:rPr lang="en-US" sz="1800" noProof="0" dirty="0" smtClean="0">
                          <a:effectLst/>
                        </a:rPr>
                        <a:t>Higher frequency of simple heterozygous variants and heterozygous compounds</a:t>
                      </a:r>
                    </a:p>
                    <a:p>
                      <a:pPr algn="ctr">
                        <a:spcAft>
                          <a:spcPts val="0"/>
                        </a:spcAft>
                      </a:pPr>
                      <a:r>
                        <a:rPr lang="en-US" sz="1800" noProof="0" dirty="0" smtClean="0">
                          <a:effectLst/>
                        </a:rPr>
                        <a:t>by pathogenic mutations,</a:t>
                      </a:r>
                      <a:r>
                        <a:rPr lang="en-US" sz="1800" baseline="0" noProof="0" dirty="0" smtClean="0">
                          <a:effectLst/>
                        </a:rPr>
                        <a:t> low penetrance variants </a:t>
                      </a:r>
                      <a:r>
                        <a:rPr lang="en-US" sz="1800" noProof="0" dirty="0" smtClean="0">
                          <a:effectLst/>
                        </a:rPr>
                        <a:t>(E148Q) or polymorphisms (R202Q)</a:t>
                      </a:r>
                      <a:endParaRPr lang="en-US" sz="2800" noProof="0" dirty="0">
                        <a:effectLst/>
                        <a:latin typeface="Times New Roman"/>
                        <a:ea typeface="Times New Roman"/>
                      </a:endParaRPr>
                    </a:p>
                  </a:txBody>
                  <a:tcPr marL="58949" marR="58949" marT="0" marB="0" anchor="ctr">
                    <a:solidFill>
                      <a:schemeClr val="bg1">
                        <a:lumMod val="85000"/>
                      </a:schemeClr>
                    </a:solidFill>
                  </a:tcPr>
                </a:tc>
              </a:tr>
            </a:tbl>
          </a:graphicData>
        </a:graphic>
      </p:graphicFrame>
      <p:sp>
        <p:nvSpPr>
          <p:cNvPr id="5" name="Text Box 3"/>
          <p:cNvSpPr txBox="1">
            <a:spLocks noChangeArrowheads="1"/>
          </p:cNvSpPr>
          <p:nvPr/>
        </p:nvSpPr>
        <p:spPr bwMode="auto">
          <a:xfrm>
            <a:off x="3843409" y="133350"/>
            <a:ext cx="1595309" cy="707886"/>
          </a:xfrm>
          <a:prstGeom prst="rect">
            <a:avLst/>
          </a:prstGeom>
          <a:solidFill>
            <a:schemeClr val="accent3">
              <a:lumMod val="75000"/>
            </a:schemeClr>
          </a:solidFill>
          <a:ln>
            <a:noFill/>
          </a:ln>
          <a:effectLst/>
          <a:scene3d>
            <a:camera prst="orthographicFront"/>
            <a:lightRig rig="threePt" dir="t"/>
          </a:scene3d>
          <a:sp3d>
            <a:bevelT/>
          </a:sp3d>
          <a:extLst/>
        </p:spPr>
        <p:txBody>
          <a:bodyPr wrap="none">
            <a:spAutoFit/>
          </a:bodyPr>
          <a:lstStyle/>
          <a:p>
            <a:pPr algn="ctr">
              <a:defRPr/>
            </a:pPr>
            <a:r>
              <a:rPr lang="es-ES" altLang="es-ES" sz="2000" b="1" dirty="0">
                <a:solidFill>
                  <a:schemeClr val="bg1"/>
                </a:solidFill>
                <a:effectLst>
                  <a:outerShdw blurRad="38100" dist="38100" dir="2700000" algn="tl">
                    <a:srgbClr val="C0C0C0"/>
                  </a:outerShdw>
                </a:effectLst>
                <a:latin typeface="Arial" charset="0"/>
                <a:cs typeface="Arial" charset="0"/>
              </a:rPr>
              <a:t>FMF</a:t>
            </a:r>
          </a:p>
          <a:p>
            <a:pPr algn="ctr">
              <a:defRPr/>
            </a:pPr>
            <a:r>
              <a:rPr lang="es-ES" altLang="es-ES" sz="2000" b="1" dirty="0" err="1">
                <a:solidFill>
                  <a:schemeClr val="bg1"/>
                </a:solidFill>
                <a:effectLst>
                  <a:outerShdw blurRad="38100" dist="38100" dir="2700000" algn="tl">
                    <a:srgbClr val="C0C0C0"/>
                  </a:outerShdw>
                </a:effectLst>
                <a:latin typeface="Arial" charset="0"/>
                <a:cs typeface="Arial" charset="0"/>
              </a:rPr>
              <a:t>Adult</a:t>
            </a:r>
            <a:r>
              <a:rPr lang="es-ES" altLang="es-ES" sz="2000" b="1" dirty="0">
                <a:solidFill>
                  <a:schemeClr val="bg1"/>
                </a:solidFill>
                <a:effectLst>
                  <a:outerShdw blurRad="38100" dist="38100" dir="2700000" algn="tl">
                    <a:srgbClr val="C0C0C0"/>
                  </a:outerShdw>
                </a:effectLst>
                <a:latin typeface="Arial" charset="0"/>
                <a:cs typeface="Arial" charset="0"/>
              </a:rPr>
              <a:t> </a:t>
            </a:r>
            <a:r>
              <a:rPr lang="es-ES" altLang="es-ES" sz="2000" b="1" dirty="0" err="1">
                <a:solidFill>
                  <a:schemeClr val="bg1"/>
                </a:solidFill>
                <a:effectLst>
                  <a:outerShdw blurRad="38100" dist="38100" dir="2700000" algn="tl">
                    <a:srgbClr val="C0C0C0"/>
                  </a:outerShdw>
                </a:effectLst>
                <a:latin typeface="Arial" charset="0"/>
                <a:cs typeface="Arial" charset="0"/>
              </a:rPr>
              <a:t>onset</a:t>
            </a:r>
            <a:endParaRPr lang="es-ES" altLang="es-ES" sz="2000" b="1" dirty="0">
              <a:solidFill>
                <a:schemeClr val="bg1"/>
              </a:solidFill>
              <a:effectLst>
                <a:outerShdw blurRad="38100" dist="38100" dir="2700000" algn="tl">
                  <a:srgbClr val="C0C0C0"/>
                </a:outerShdw>
              </a:effectLst>
              <a:latin typeface="Arial" charset="0"/>
              <a:cs typeface="Arial" charset="0"/>
            </a:endParaRPr>
          </a:p>
        </p:txBody>
      </p:sp>
      <p:sp>
        <p:nvSpPr>
          <p:cNvPr id="6" name="Rectangle 15"/>
          <p:cNvSpPr>
            <a:spLocks noChangeArrowheads="1"/>
          </p:cNvSpPr>
          <p:nvPr/>
        </p:nvSpPr>
        <p:spPr bwMode="auto">
          <a:xfrm>
            <a:off x="5153025" y="6307138"/>
            <a:ext cx="3714750" cy="276225"/>
          </a:xfrm>
          <a:prstGeom prst="rect">
            <a:avLst/>
          </a:prstGeom>
          <a:solidFill>
            <a:srgbClr val="DDDDDD"/>
          </a:solidFill>
          <a:ln>
            <a:noFill/>
          </a:ln>
          <a:extLst/>
        </p:spPr>
        <p:txBody>
          <a:bodyPr anchor="ct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defTabSz="914400" eaLnBrk="1" hangingPunct="1">
              <a:spcBef>
                <a:spcPct val="0"/>
              </a:spcBef>
              <a:buFontTx/>
              <a:buNone/>
              <a:defRPr/>
            </a:pPr>
            <a:r>
              <a:rPr lang="es-ES" altLang="es-ES" sz="1200" kern="0" dirty="0" smtClean="0">
                <a:solidFill>
                  <a:srgbClr val="000000"/>
                </a:solidFill>
              </a:rPr>
              <a:t>Hernández-Rodríguez J </a:t>
            </a:r>
            <a:r>
              <a:rPr lang="es-ES" altLang="es-ES" sz="1200" i="1" kern="0" dirty="0" smtClean="0">
                <a:solidFill>
                  <a:srgbClr val="000000"/>
                </a:solidFill>
              </a:rPr>
              <a:t>et al</a:t>
            </a:r>
            <a:r>
              <a:rPr lang="es-ES" altLang="es-ES" sz="1200" kern="0" dirty="0" smtClean="0">
                <a:solidFill>
                  <a:srgbClr val="000000"/>
                </a:solidFill>
              </a:rPr>
              <a:t>. </a:t>
            </a:r>
            <a:r>
              <a:rPr lang="es-ES" altLang="es-ES" sz="1200" b="1" kern="0" dirty="0" err="1" smtClean="0">
                <a:solidFill>
                  <a:srgbClr val="000000"/>
                </a:solidFill>
              </a:rPr>
              <a:t>Med</a:t>
            </a:r>
            <a:r>
              <a:rPr lang="es-ES" altLang="es-ES" sz="1200" b="1" kern="0" dirty="0" smtClean="0">
                <a:solidFill>
                  <a:srgbClr val="000000"/>
                </a:solidFill>
              </a:rPr>
              <a:t> </a:t>
            </a:r>
            <a:r>
              <a:rPr lang="es-ES" altLang="es-ES" sz="1200" b="1" kern="0" dirty="0" err="1" smtClean="0">
                <a:solidFill>
                  <a:srgbClr val="000000"/>
                </a:solidFill>
              </a:rPr>
              <a:t>Clin</a:t>
            </a:r>
            <a:r>
              <a:rPr lang="es-ES" altLang="es-ES" sz="1200" b="1" kern="0" dirty="0" smtClean="0">
                <a:solidFill>
                  <a:srgbClr val="000000"/>
                </a:solidFill>
              </a:rPr>
              <a:t> (</a:t>
            </a:r>
            <a:r>
              <a:rPr lang="es-ES" altLang="es-ES" sz="1200" b="1" kern="0" dirty="0" err="1" smtClean="0">
                <a:solidFill>
                  <a:srgbClr val="000000"/>
                </a:solidFill>
              </a:rPr>
              <a:t>Barc</a:t>
            </a:r>
            <a:r>
              <a:rPr lang="es-ES" altLang="es-ES" sz="1200" b="1" kern="0" dirty="0" smtClean="0">
                <a:solidFill>
                  <a:srgbClr val="000000"/>
                </a:solidFill>
              </a:rPr>
              <a:t>) 2018</a:t>
            </a:r>
            <a:endParaRPr lang="it-IT" altLang="es-ES" sz="1200" kern="0" dirty="0">
              <a:solidFill>
                <a:srgbClr val="000000"/>
              </a:solidFill>
            </a:endParaRPr>
          </a:p>
        </p:txBody>
      </p:sp>
    </p:spTree>
    <p:extLst>
      <p:ext uri="{BB962C8B-B14F-4D97-AF65-F5344CB8AC3E}">
        <p14:creationId xmlns:p14="http://schemas.microsoft.com/office/powerpoint/2010/main" xmlns="" val="396317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3521909659"/>
              </p:ext>
            </p:extLst>
          </p:nvPr>
        </p:nvGraphicFramePr>
        <p:xfrm>
          <a:off x="755650" y="1700213"/>
          <a:ext cx="7753350" cy="2778125"/>
        </p:xfrm>
        <a:graphic>
          <a:graphicData uri="http://schemas.openxmlformats.org/drawingml/2006/table">
            <a:tbl>
              <a:tblPr firstRow="1" firstCol="1" bandRow="1">
                <a:tableStyleId>{5C22544A-7EE6-4342-B048-85BDC9FD1C3A}</a:tableStyleId>
              </a:tblPr>
              <a:tblGrid>
                <a:gridCol w="3216435"/>
                <a:gridCol w="4536915"/>
              </a:tblGrid>
              <a:tr h="7922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effectLst>
                            <a:outerShdw blurRad="38100" dist="38100" dir="2700000" algn="tl">
                              <a:srgbClr val="000000">
                                <a:alpha val="43137"/>
                              </a:srgbClr>
                            </a:outerShdw>
                          </a:effectLst>
                        </a:rPr>
                        <a:t>Characteristics</a:t>
                      </a:r>
                      <a:r>
                        <a:rPr lang="en-US" sz="2000" baseline="0" noProof="0" dirty="0" smtClean="0">
                          <a:effectLst>
                            <a:outerShdw blurRad="38100" dist="38100" dir="2700000" algn="tl">
                              <a:srgbClr val="000000">
                                <a:alpha val="43137"/>
                              </a:srgbClr>
                            </a:outerShdw>
                          </a:effectLst>
                        </a:rPr>
                        <a:t> in adult onset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dirty="0" smtClean="0">
                          <a:effectLst>
                            <a:outerShdw blurRad="38100" dist="38100" dir="2700000" algn="tl">
                              <a:srgbClr val="000000">
                                <a:alpha val="43137"/>
                              </a:srgbClr>
                            </a:outerShdw>
                          </a:effectLst>
                        </a:rPr>
                        <a:t>compared to </a:t>
                      </a:r>
                      <a:r>
                        <a:rPr lang="en-US" sz="2000" baseline="0" noProof="0" dirty="0" smtClean="0">
                          <a:effectLst>
                            <a:outerShdw blurRad="38100" dist="38100" dir="2700000" algn="tl">
                              <a:srgbClr val="000000">
                                <a:alpha val="43137"/>
                              </a:srgbClr>
                            </a:outerShdw>
                          </a:effectLst>
                        </a:rPr>
                        <a:t>children onset</a:t>
                      </a:r>
                      <a:endParaRPr lang="en-US" sz="2800" noProof="0" dirty="0" smtClean="0">
                        <a:effectLst>
                          <a:outerShdw blurRad="38100" dist="38100" dir="2700000" algn="tl">
                            <a:srgbClr val="000000">
                              <a:alpha val="43137"/>
                            </a:srgbClr>
                          </a:outerShdw>
                        </a:effectLst>
                        <a:latin typeface="Times New Roman"/>
                        <a:ea typeface="Times New Roman"/>
                      </a:endParaRPr>
                    </a:p>
                  </a:txBody>
                  <a:tcPr marL="58963" marR="58963" marT="0" marB="0" anchor="ctr">
                    <a:solidFill>
                      <a:schemeClr val="accent3">
                        <a:lumMod val="75000"/>
                      </a:schemeClr>
                    </a:solidFill>
                  </a:tcPr>
                </a:tc>
                <a:tc>
                  <a:txBody>
                    <a:bodyPr/>
                    <a:lstStyle/>
                    <a:p>
                      <a:pPr algn="ctr">
                        <a:spcAft>
                          <a:spcPts val="0"/>
                        </a:spcAft>
                      </a:pPr>
                      <a:r>
                        <a:rPr lang="en-US" sz="2800" noProof="0" dirty="0" smtClean="0">
                          <a:effectLst>
                            <a:outerShdw blurRad="38100" dist="38100" dir="2700000" algn="tl">
                              <a:srgbClr val="000000">
                                <a:alpha val="43137"/>
                              </a:srgbClr>
                            </a:outerShdw>
                          </a:effectLst>
                        </a:rPr>
                        <a:t>TRAPS</a:t>
                      </a:r>
                      <a:endParaRPr lang="en-US" sz="1800" noProof="0" dirty="0">
                        <a:effectLst>
                          <a:outerShdw blurRad="38100" dist="38100" dir="2700000" algn="tl">
                            <a:srgbClr val="000000">
                              <a:alpha val="43137"/>
                            </a:srgbClr>
                          </a:outerShdw>
                        </a:effectLst>
                        <a:latin typeface="Times New Roman"/>
                        <a:ea typeface="Times New Roman"/>
                      </a:endParaRPr>
                    </a:p>
                  </a:txBody>
                  <a:tcPr marL="58963" marR="58963" marT="0" marB="0" anchor="ctr">
                    <a:solidFill>
                      <a:schemeClr val="accent3">
                        <a:lumMod val="75000"/>
                      </a:schemeClr>
                    </a:solidFill>
                  </a:tcPr>
                </a:tc>
              </a:tr>
              <a:tr h="977481">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Clinical</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63" marR="58963" marT="0" marB="0" anchor="ctr">
                    <a:solidFill>
                      <a:schemeClr val="accent3">
                        <a:lumMod val="60000"/>
                        <a:lumOff val="40000"/>
                      </a:schemeClr>
                    </a:solidFill>
                  </a:tcPr>
                </a:tc>
                <a:tc>
                  <a:txBody>
                    <a:bodyPr/>
                    <a:lstStyle/>
                    <a:p>
                      <a:pPr algn="ctr">
                        <a:spcAft>
                          <a:spcPts val="0"/>
                        </a:spcAft>
                      </a:pPr>
                      <a:r>
                        <a:rPr lang="en-US" sz="1800" noProof="0" dirty="0" smtClean="0">
                          <a:effectLst/>
                        </a:rPr>
                        <a:t>Lower frequency of myalgia, painful</a:t>
                      </a:r>
                      <a:r>
                        <a:rPr lang="en-US" sz="1800" baseline="0" noProof="0" dirty="0" smtClean="0">
                          <a:effectLst/>
                        </a:rPr>
                        <a:t> rash</a:t>
                      </a:r>
                      <a:r>
                        <a:rPr lang="en-US" sz="1800" noProof="0" dirty="0" smtClean="0">
                          <a:effectLst/>
                        </a:rPr>
                        <a:t>, conjunctivitis, periorbital edema</a:t>
                      </a:r>
                      <a:endParaRPr lang="en-US" sz="1800" noProof="0" dirty="0">
                        <a:effectLst/>
                        <a:latin typeface="Times New Roman"/>
                        <a:ea typeface="Times New Roman"/>
                      </a:endParaRPr>
                    </a:p>
                  </a:txBody>
                  <a:tcPr marL="58963" marR="58963" marT="0" marB="0" anchor="ctr">
                    <a:solidFill>
                      <a:schemeClr val="accent3">
                        <a:lumMod val="40000"/>
                        <a:lumOff val="60000"/>
                      </a:schemeClr>
                    </a:solidFill>
                  </a:tcPr>
                </a:tc>
              </a:tr>
              <a:tr h="1008361">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Genetic</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63" marR="58963" marT="0" marB="0" anchor="ctr">
                    <a:solidFill>
                      <a:schemeClr val="bg1">
                        <a:lumMod val="65000"/>
                      </a:schemeClr>
                    </a:solidFill>
                  </a:tcPr>
                </a:tc>
                <a:tc>
                  <a:txBody>
                    <a:bodyPr/>
                    <a:lstStyle/>
                    <a:p>
                      <a:pPr algn="ctr">
                        <a:spcAft>
                          <a:spcPts val="0"/>
                        </a:spcAft>
                      </a:pPr>
                      <a:r>
                        <a:rPr lang="en-US" sz="1800" noProof="0" dirty="0" smtClean="0">
                          <a:effectLst/>
                        </a:rPr>
                        <a:t>Higher frequency of low-penetrance variants (mostly</a:t>
                      </a:r>
                      <a:r>
                        <a:rPr lang="en-US" sz="1800" baseline="0" noProof="0" dirty="0" smtClean="0">
                          <a:effectLst/>
                        </a:rPr>
                        <a:t> </a:t>
                      </a:r>
                      <a:r>
                        <a:rPr lang="en-US" sz="1800" noProof="0" dirty="0" smtClean="0">
                          <a:effectLst/>
                        </a:rPr>
                        <a:t>R92Q)</a:t>
                      </a:r>
                      <a:endParaRPr lang="en-US" sz="1800" noProof="0" dirty="0">
                        <a:effectLst/>
                        <a:latin typeface="Times New Roman"/>
                        <a:ea typeface="Times New Roman"/>
                      </a:endParaRPr>
                    </a:p>
                  </a:txBody>
                  <a:tcPr marL="58963" marR="58963" marT="0" marB="0" anchor="ctr">
                    <a:solidFill>
                      <a:schemeClr val="bg1">
                        <a:lumMod val="85000"/>
                      </a:schemeClr>
                    </a:solidFill>
                  </a:tcPr>
                </a:tc>
              </a:tr>
            </a:tbl>
          </a:graphicData>
        </a:graphic>
      </p:graphicFrame>
      <p:sp>
        <p:nvSpPr>
          <p:cNvPr id="3" name="Rectangle 15"/>
          <p:cNvSpPr>
            <a:spLocks noChangeArrowheads="1"/>
          </p:cNvSpPr>
          <p:nvPr/>
        </p:nvSpPr>
        <p:spPr bwMode="auto">
          <a:xfrm>
            <a:off x="5148263" y="6291263"/>
            <a:ext cx="3714750" cy="276225"/>
          </a:xfrm>
          <a:prstGeom prst="rect">
            <a:avLst/>
          </a:prstGeom>
          <a:solidFill>
            <a:srgbClr val="DDDDDD"/>
          </a:solidFill>
          <a:ln>
            <a:noFill/>
          </a:ln>
          <a:extLst/>
        </p:spPr>
        <p:txBody>
          <a:bodyPr anchor="ct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defTabSz="914400" eaLnBrk="1" hangingPunct="1">
              <a:spcBef>
                <a:spcPct val="0"/>
              </a:spcBef>
              <a:buFontTx/>
              <a:buNone/>
              <a:defRPr/>
            </a:pPr>
            <a:r>
              <a:rPr lang="es-ES" altLang="es-ES" sz="1200" kern="0" dirty="0" smtClean="0">
                <a:solidFill>
                  <a:srgbClr val="000000"/>
                </a:solidFill>
              </a:rPr>
              <a:t>Hernández-Rodríguez J </a:t>
            </a:r>
            <a:r>
              <a:rPr lang="es-ES" altLang="es-ES" sz="1200" i="1" kern="0" dirty="0" smtClean="0">
                <a:solidFill>
                  <a:srgbClr val="000000"/>
                </a:solidFill>
              </a:rPr>
              <a:t>et al</a:t>
            </a:r>
            <a:r>
              <a:rPr lang="es-ES" altLang="es-ES" sz="1200" kern="0" dirty="0" smtClean="0">
                <a:solidFill>
                  <a:srgbClr val="000000"/>
                </a:solidFill>
              </a:rPr>
              <a:t>. </a:t>
            </a:r>
            <a:r>
              <a:rPr lang="es-ES" altLang="es-ES" sz="1200" b="1" kern="0" dirty="0" err="1" smtClean="0">
                <a:solidFill>
                  <a:srgbClr val="000000"/>
                </a:solidFill>
              </a:rPr>
              <a:t>Med</a:t>
            </a:r>
            <a:r>
              <a:rPr lang="es-ES" altLang="es-ES" sz="1200" b="1" kern="0" dirty="0" smtClean="0">
                <a:solidFill>
                  <a:srgbClr val="000000"/>
                </a:solidFill>
              </a:rPr>
              <a:t> </a:t>
            </a:r>
            <a:r>
              <a:rPr lang="es-ES" altLang="es-ES" sz="1200" b="1" kern="0" dirty="0" err="1" smtClean="0">
                <a:solidFill>
                  <a:srgbClr val="000000"/>
                </a:solidFill>
              </a:rPr>
              <a:t>Clin</a:t>
            </a:r>
            <a:r>
              <a:rPr lang="es-ES" altLang="es-ES" sz="1200" b="1" kern="0" dirty="0" smtClean="0">
                <a:solidFill>
                  <a:srgbClr val="000000"/>
                </a:solidFill>
              </a:rPr>
              <a:t> (</a:t>
            </a:r>
            <a:r>
              <a:rPr lang="es-ES" altLang="es-ES" sz="1200" b="1" kern="0" dirty="0" err="1" smtClean="0">
                <a:solidFill>
                  <a:srgbClr val="000000"/>
                </a:solidFill>
              </a:rPr>
              <a:t>Barc</a:t>
            </a:r>
            <a:r>
              <a:rPr lang="es-ES" altLang="es-ES" sz="1200" b="1" kern="0" dirty="0" smtClean="0">
                <a:solidFill>
                  <a:srgbClr val="000000"/>
                </a:solidFill>
              </a:rPr>
              <a:t>) 2018</a:t>
            </a:r>
            <a:endParaRPr lang="it-IT" altLang="es-ES" sz="1200" kern="0" dirty="0">
              <a:solidFill>
                <a:srgbClr val="000000"/>
              </a:solidFill>
            </a:endParaRPr>
          </a:p>
        </p:txBody>
      </p:sp>
      <p:sp>
        <p:nvSpPr>
          <p:cNvPr id="6" name="Text Box 3"/>
          <p:cNvSpPr txBox="1">
            <a:spLocks noChangeArrowheads="1"/>
          </p:cNvSpPr>
          <p:nvPr/>
        </p:nvSpPr>
        <p:spPr bwMode="auto">
          <a:xfrm>
            <a:off x="3843409" y="133350"/>
            <a:ext cx="1595309" cy="707886"/>
          </a:xfrm>
          <a:prstGeom prst="rect">
            <a:avLst/>
          </a:prstGeom>
          <a:solidFill>
            <a:schemeClr val="accent3">
              <a:lumMod val="75000"/>
            </a:schemeClr>
          </a:solidFill>
          <a:ln>
            <a:noFill/>
          </a:ln>
          <a:effectLst/>
          <a:scene3d>
            <a:camera prst="orthographicFront"/>
            <a:lightRig rig="threePt" dir="t"/>
          </a:scene3d>
          <a:sp3d>
            <a:bevelT/>
          </a:sp3d>
          <a:extLst/>
        </p:spPr>
        <p:txBody>
          <a:bodyPr wrap="none">
            <a:spAutoFit/>
          </a:bodyPr>
          <a:lstStyle/>
          <a:p>
            <a:pPr algn="ctr">
              <a:defRPr/>
            </a:pPr>
            <a:r>
              <a:rPr lang="es-ES" altLang="es-ES" sz="2000" b="1" dirty="0">
                <a:solidFill>
                  <a:schemeClr val="bg1"/>
                </a:solidFill>
                <a:effectLst>
                  <a:outerShdw blurRad="38100" dist="38100" dir="2700000" algn="tl">
                    <a:srgbClr val="C0C0C0"/>
                  </a:outerShdw>
                </a:effectLst>
                <a:latin typeface="Arial" charset="0"/>
                <a:cs typeface="Arial" charset="0"/>
              </a:rPr>
              <a:t>TRAPS</a:t>
            </a:r>
          </a:p>
          <a:p>
            <a:pPr algn="ctr">
              <a:defRPr/>
            </a:pPr>
            <a:r>
              <a:rPr lang="es-ES" altLang="es-ES" sz="2000" b="1" dirty="0" err="1">
                <a:solidFill>
                  <a:schemeClr val="bg1"/>
                </a:solidFill>
                <a:effectLst>
                  <a:outerShdw blurRad="38100" dist="38100" dir="2700000" algn="tl">
                    <a:srgbClr val="C0C0C0"/>
                  </a:outerShdw>
                </a:effectLst>
                <a:latin typeface="Arial" charset="0"/>
                <a:cs typeface="Arial" charset="0"/>
              </a:rPr>
              <a:t>Adult</a:t>
            </a:r>
            <a:r>
              <a:rPr lang="es-ES" altLang="es-ES" sz="2000" b="1" dirty="0">
                <a:solidFill>
                  <a:schemeClr val="bg1"/>
                </a:solidFill>
                <a:effectLst>
                  <a:outerShdw blurRad="38100" dist="38100" dir="2700000" algn="tl">
                    <a:srgbClr val="C0C0C0"/>
                  </a:outerShdw>
                </a:effectLst>
                <a:latin typeface="Arial" charset="0"/>
                <a:cs typeface="Arial" charset="0"/>
              </a:rPr>
              <a:t> </a:t>
            </a:r>
            <a:r>
              <a:rPr lang="es-ES" altLang="es-ES" sz="2000" b="1" dirty="0" err="1">
                <a:solidFill>
                  <a:schemeClr val="bg1"/>
                </a:solidFill>
                <a:effectLst>
                  <a:outerShdw blurRad="38100" dist="38100" dir="2700000" algn="tl">
                    <a:srgbClr val="C0C0C0"/>
                  </a:outerShdw>
                </a:effectLst>
                <a:latin typeface="Arial" charset="0"/>
                <a:cs typeface="Arial" charset="0"/>
              </a:rPr>
              <a:t>onset</a:t>
            </a:r>
            <a:endParaRPr lang="es-ES" altLang="es-ES" sz="2000" b="1" dirty="0">
              <a:solidFill>
                <a:schemeClr val="bg1"/>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xmlns="" val="2059831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1848616061"/>
              </p:ext>
            </p:extLst>
          </p:nvPr>
        </p:nvGraphicFramePr>
        <p:xfrm>
          <a:off x="323850" y="1052513"/>
          <a:ext cx="8770938" cy="4484687"/>
        </p:xfrm>
        <a:graphic>
          <a:graphicData uri="http://schemas.openxmlformats.org/drawingml/2006/table">
            <a:tbl>
              <a:tblPr firstRow="1" firstCol="1" bandRow="1">
                <a:tableStyleId>{5C22544A-7EE6-4342-B048-85BDC9FD1C3A}</a:tableStyleId>
              </a:tblPr>
              <a:tblGrid>
                <a:gridCol w="2899498"/>
                <a:gridCol w="5871440"/>
              </a:tblGrid>
              <a:tr h="1031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effectLst>
                            <a:outerShdw blurRad="38100" dist="38100" dir="2700000" algn="tl">
                              <a:srgbClr val="000000">
                                <a:alpha val="43137"/>
                              </a:srgbClr>
                            </a:outerShdw>
                          </a:effectLst>
                        </a:rPr>
                        <a:t>Characteristics</a:t>
                      </a:r>
                      <a:r>
                        <a:rPr lang="en-US" sz="1800" baseline="0" noProof="0" dirty="0" smtClean="0">
                          <a:effectLst>
                            <a:outerShdw blurRad="38100" dist="38100" dir="2700000" algn="tl">
                              <a:srgbClr val="000000">
                                <a:alpha val="43137"/>
                              </a:srgbClr>
                            </a:outerShdw>
                          </a:effectLst>
                        </a:rPr>
                        <a:t> in adult onset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effectLst>
                            <a:outerShdw blurRad="38100" dist="38100" dir="2700000" algn="tl">
                              <a:srgbClr val="000000">
                                <a:alpha val="43137"/>
                              </a:srgbClr>
                            </a:outerShdw>
                          </a:effectLst>
                        </a:rPr>
                        <a:t>compared to </a:t>
                      </a:r>
                      <a:r>
                        <a:rPr lang="en-US" sz="1800" baseline="0" noProof="0" dirty="0" smtClean="0">
                          <a:effectLst>
                            <a:outerShdw blurRad="38100" dist="38100" dir="2700000" algn="tl">
                              <a:srgbClr val="000000">
                                <a:alpha val="43137"/>
                              </a:srgbClr>
                            </a:outerShdw>
                          </a:effectLst>
                        </a:rPr>
                        <a:t>children onset</a:t>
                      </a:r>
                      <a:endParaRPr lang="en-US" sz="2400" noProof="0" dirty="0" smtClean="0">
                        <a:effectLst>
                          <a:outerShdw blurRad="38100" dist="38100" dir="2700000" algn="tl">
                            <a:srgbClr val="000000">
                              <a:alpha val="43137"/>
                            </a:srgbClr>
                          </a:outerShdw>
                        </a:effectLst>
                        <a:latin typeface="Times New Roman"/>
                        <a:ea typeface="Times New Roman"/>
                      </a:endParaRPr>
                    </a:p>
                  </a:txBody>
                  <a:tcPr marL="58887" marR="58887" marT="0" marB="0" anchor="ctr">
                    <a:solidFill>
                      <a:schemeClr val="accent3">
                        <a:lumMod val="75000"/>
                      </a:schemeClr>
                    </a:solidFill>
                  </a:tcPr>
                </a:tc>
                <a:tc>
                  <a:txBody>
                    <a:bodyPr/>
                    <a:lstStyle/>
                    <a:p>
                      <a:pPr algn="ctr">
                        <a:spcAft>
                          <a:spcPts val="0"/>
                        </a:spcAft>
                      </a:pPr>
                      <a:r>
                        <a:rPr lang="en-US" sz="2800" b="1" noProof="0" dirty="0" smtClean="0">
                          <a:solidFill>
                            <a:schemeClr val="bg1"/>
                          </a:solidFill>
                          <a:effectLst>
                            <a:outerShdw blurRad="38100" dist="38100" dir="2700000" algn="tl">
                              <a:srgbClr val="000000">
                                <a:alpha val="43137"/>
                              </a:srgbClr>
                            </a:outerShdw>
                          </a:effectLst>
                          <a:latin typeface="+mn-lt"/>
                          <a:ea typeface="+mn-ea"/>
                        </a:rPr>
                        <a:t>CAPS</a:t>
                      </a:r>
                      <a:endParaRPr lang="en-US" sz="2800" b="1" noProof="0" dirty="0" smtClean="0">
                        <a:solidFill>
                          <a:schemeClr val="bg1"/>
                        </a:solidFill>
                        <a:effectLst>
                          <a:outerShdw blurRad="38100" dist="38100" dir="2700000" algn="tl">
                            <a:srgbClr val="000000">
                              <a:alpha val="43137"/>
                            </a:srgbClr>
                          </a:outerShdw>
                        </a:effectLst>
                        <a:latin typeface="Times New Roman"/>
                        <a:ea typeface="Times New Roman"/>
                      </a:endParaRPr>
                    </a:p>
                    <a:p>
                      <a:pPr algn="ctr">
                        <a:spcAft>
                          <a:spcPts val="0"/>
                        </a:spcAft>
                      </a:pPr>
                      <a:r>
                        <a:rPr lang="en-US" sz="2400" b="1" noProof="0" dirty="0" smtClean="0">
                          <a:solidFill>
                            <a:schemeClr val="bg1"/>
                          </a:solidFill>
                          <a:effectLst>
                            <a:outerShdw blurRad="38100" dist="38100" dir="2700000" algn="tl">
                              <a:srgbClr val="000000">
                                <a:alpha val="43137"/>
                              </a:srgbClr>
                            </a:outerShdw>
                          </a:effectLst>
                        </a:rPr>
                        <a:t>FCAS / MWS</a:t>
                      </a:r>
                      <a:endParaRPr lang="en-US" sz="2400" b="1" noProof="0" dirty="0">
                        <a:solidFill>
                          <a:schemeClr val="bg1"/>
                        </a:solidFill>
                        <a:effectLst>
                          <a:outerShdw blurRad="38100" dist="38100" dir="2700000" algn="tl">
                            <a:srgbClr val="000000">
                              <a:alpha val="43137"/>
                            </a:srgbClr>
                          </a:outerShdw>
                        </a:effectLst>
                        <a:latin typeface="Times New Roman"/>
                        <a:ea typeface="Times New Roman"/>
                      </a:endParaRPr>
                    </a:p>
                  </a:txBody>
                  <a:tcPr marL="58887" marR="58887" marT="0" marB="0" anchor="ctr">
                    <a:solidFill>
                      <a:schemeClr val="accent3">
                        <a:lumMod val="75000"/>
                      </a:schemeClr>
                    </a:solidFill>
                  </a:tcPr>
                </a:tc>
              </a:tr>
              <a:tr h="1364661">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Clinical</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51" marR="58951" marT="0" marB="0" anchor="ctr">
                    <a:solidFill>
                      <a:schemeClr val="accent3">
                        <a:lumMod val="60000"/>
                        <a:lumOff val="40000"/>
                      </a:schemeClr>
                    </a:solidFill>
                  </a:tcPr>
                </a:tc>
                <a:tc>
                  <a:txBody>
                    <a:bodyPr/>
                    <a:lstStyle/>
                    <a:p>
                      <a:pPr algn="ctr">
                        <a:spcAft>
                          <a:spcPts val="0"/>
                        </a:spcAft>
                      </a:pPr>
                      <a:r>
                        <a:rPr lang="en-US" sz="1800" noProof="0" dirty="0" smtClean="0">
                          <a:effectLst/>
                        </a:rPr>
                        <a:t>Lower frequency of urticarial rash, myalgia, arthralgia and neurosensory hearing loss </a:t>
                      </a:r>
                    </a:p>
                  </a:txBody>
                  <a:tcPr marL="58887" marR="58887" marT="0" marB="0" anchor="ctr">
                    <a:solidFill>
                      <a:schemeClr val="accent3">
                        <a:lumMod val="40000"/>
                        <a:lumOff val="60000"/>
                      </a:schemeClr>
                    </a:solidFill>
                  </a:tcPr>
                </a:tc>
              </a:tr>
              <a:tr h="2088167">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Genetic</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51" marR="58951" marT="0" marB="0" anchor="ctr">
                    <a:solidFill>
                      <a:schemeClr val="bg1">
                        <a:lumMod val="65000"/>
                      </a:schemeClr>
                    </a:solidFill>
                  </a:tcPr>
                </a:tc>
                <a:tc>
                  <a:txBody>
                    <a:bodyPr/>
                    <a:lstStyle/>
                    <a:p>
                      <a:pPr algn="ctr">
                        <a:spcAft>
                          <a:spcPts val="0"/>
                        </a:spcAft>
                      </a:pPr>
                      <a:r>
                        <a:rPr lang="en-US" sz="1800" b="1" noProof="0" dirty="0" smtClean="0">
                          <a:effectLst/>
                        </a:rPr>
                        <a:t>Low-penetrance</a:t>
                      </a:r>
                      <a:r>
                        <a:rPr lang="en-US" sz="1800" b="1" baseline="0" noProof="0" dirty="0" smtClean="0">
                          <a:effectLst/>
                        </a:rPr>
                        <a:t> v</a:t>
                      </a:r>
                      <a:r>
                        <a:rPr lang="en-US" sz="1800" b="1" noProof="0" dirty="0" smtClean="0">
                          <a:effectLst/>
                        </a:rPr>
                        <a:t>ariants and</a:t>
                      </a:r>
                      <a:r>
                        <a:rPr lang="en-US" sz="1800" b="0" noProof="0" dirty="0" smtClean="0">
                          <a:effectLst/>
                        </a:rPr>
                        <a:t> polymorphisms </a:t>
                      </a:r>
                      <a:r>
                        <a:rPr lang="en-US" sz="1800" noProof="0" dirty="0" smtClean="0">
                          <a:effectLst/>
                        </a:rPr>
                        <a:t>(V198M, A439V, Q703K) in mild phenotypes (FCAS/MWS)</a:t>
                      </a:r>
                    </a:p>
                    <a:p>
                      <a:pPr algn="ctr">
                        <a:spcAft>
                          <a:spcPts val="0"/>
                        </a:spcAft>
                      </a:pPr>
                      <a:endParaRPr lang="en-US" sz="1800" noProof="0" dirty="0" smtClean="0">
                        <a:effectLst/>
                      </a:endParaRPr>
                    </a:p>
                    <a:p>
                      <a:pPr algn="ctr">
                        <a:spcAft>
                          <a:spcPts val="0"/>
                        </a:spcAft>
                      </a:pPr>
                      <a:r>
                        <a:rPr lang="en-US" sz="1800" noProof="0" dirty="0" smtClean="0">
                          <a:effectLst/>
                        </a:rPr>
                        <a:t>**</a:t>
                      </a:r>
                      <a:r>
                        <a:rPr lang="en-US" sz="1800" baseline="0" noProof="0" dirty="0" smtClean="0">
                          <a:effectLst/>
                        </a:rPr>
                        <a:t> </a:t>
                      </a:r>
                      <a:r>
                        <a:rPr lang="en-US" sz="1800" b="1" baseline="0" noProof="0" dirty="0" smtClean="0">
                          <a:effectLst/>
                        </a:rPr>
                        <a:t>Somatic m</a:t>
                      </a:r>
                      <a:r>
                        <a:rPr lang="en-US" sz="1800" b="1" noProof="0" dirty="0" smtClean="0">
                          <a:effectLst/>
                        </a:rPr>
                        <a:t>utations may be associated</a:t>
                      </a:r>
                      <a:r>
                        <a:rPr lang="en-US" sz="1800" b="1" baseline="0" noProof="0" dirty="0" smtClean="0">
                          <a:effectLst/>
                        </a:rPr>
                        <a:t> with adult onset </a:t>
                      </a:r>
                      <a:r>
                        <a:rPr lang="en-US" sz="1800" baseline="0" noProof="0" dirty="0" smtClean="0">
                          <a:effectLst/>
                        </a:rPr>
                        <a:t>(mild FCAS) and also with a </a:t>
                      </a:r>
                      <a:r>
                        <a:rPr lang="en-US" sz="1800" b="1" baseline="0" noProof="0" dirty="0" smtClean="0">
                          <a:effectLst/>
                        </a:rPr>
                        <a:t>severe ph</a:t>
                      </a:r>
                      <a:r>
                        <a:rPr lang="en-US" sz="1800" b="1" noProof="0" dirty="0" smtClean="0">
                          <a:effectLst/>
                        </a:rPr>
                        <a:t>enotype of FCAS and MWS in adults </a:t>
                      </a:r>
                      <a:r>
                        <a:rPr lang="en-US" sz="1800" noProof="0" dirty="0" smtClean="0">
                          <a:effectLst/>
                        </a:rPr>
                        <a:t>(</a:t>
                      </a:r>
                      <a:r>
                        <a:rPr lang="en-US" sz="1800" noProof="0" dirty="0" err="1" smtClean="0">
                          <a:effectLst/>
                        </a:rPr>
                        <a:t>neurosensorial</a:t>
                      </a:r>
                      <a:r>
                        <a:rPr lang="en-US" sz="1800" noProof="0" dirty="0" smtClean="0">
                          <a:effectLst/>
                        </a:rPr>
                        <a:t> hearing loss and amyloidosis) … </a:t>
                      </a:r>
                      <a:r>
                        <a:rPr lang="en-US" sz="1600" noProof="0" dirty="0" smtClean="0">
                          <a:effectLst/>
                        </a:rPr>
                        <a:t>probably due to a diagnostic and treatment delay …</a:t>
                      </a:r>
                      <a:endParaRPr lang="en-US" sz="1600" noProof="0" dirty="0">
                        <a:effectLst/>
                        <a:latin typeface="Times New Roman"/>
                        <a:ea typeface="Times New Roman"/>
                      </a:endParaRPr>
                    </a:p>
                  </a:txBody>
                  <a:tcPr marL="58887" marR="58887" marT="0" marB="0" anchor="ctr">
                    <a:solidFill>
                      <a:schemeClr val="bg1">
                        <a:lumMod val="85000"/>
                      </a:schemeClr>
                    </a:solidFill>
                  </a:tcPr>
                </a:tc>
              </a:tr>
            </a:tbl>
          </a:graphicData>
        </a:graphic>
      </p:graphicFrame>
      <p:sp>
        <p:nvSpPr>
          <p:cNvPr id="3" name="Rectangle 15"/>
          <p:cNvSpPr>
            <a:spLocks noChangeArrowheads="1"/>
          </p:cNvSpPr>
          <p:nvPr/>
        </p:nvSpPr>
        <p:spPr bwMode="auto">
          <a:xfrm>
            <a:off x="5148263" y="6105525"/>
            <a:ext cx="3714750" cy="647700"/>
          </a:xfrm>
          <a:prstGeom prst="rect">
            <a:avLst/>
          </a:prstGeom>
          <a:solidFill>
            <a:srgbClr val="DDDDDD"/>
          </a:solidFill>
          <a:ln>
            <a:noFill/>
          </a:ln>
          <a:extLst/>
        </p:spPr>
        <p:txBody>
          <a:bodyPr anchor="ctr">
            <a:spAutoFit/>
          </a:bodyPr>
          <a:lstStyle>
            <a:lvl1pPr marL="342900" indent="-342900">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algn="r" eaLnBrk="1" hangingPunct="1"/>
            <a:r>
              <a:rPr lang="es-ES" altLang="es-ES" sz="1200"/>
              <a:t>Bujan-Rivas S </a:t>
            </a:r>
            <a:r>
              <a:rPr lang="es-ES" altLang="es-ES" sz="1200" i="1"/>
              <a:t>et al</a:t>
            </a:r>
            <a:r>
              <a:rPr lang="es-ES" altLang="es-ES" sz="1200"/>
              <a:t>. </a:t>
            </a:r>
            <a:r>
              <a:rPr lang="en-US" altLang="es-ES" sz="1200" b="1" i="1"/>
              <a:t>Clin Exp Rheumatol </a:t>
            </a:r>
            <a:r>
              <a:rPr lang="en-US" altLang="es-ES" sz="1200"/>
              <a:t>2017</a:t>
            </a:r>
          </a:p>
          <a:p>
            <a:pPr algn="r" eaLnBrk="1" hangingPunct="1"/>
            <a:r>
              <a:rPr lang="es-ES" altLang="es-ES" sz="1200"/>
              <a:t>Rowczenio DM </a:t>
            </a:r>
            <a:r>
              <a:rPr lang="es-ES" altLang="es-ES" sz="1200" i="1"/>
              <a:t>et al</a:t>
            </a:r>
            <a:r>
              <a:rPr lang="en-US" altLang="es-ES" sz="1200"/>
              <a:t>. </a:t>
            </a:r>
            <a:r>
              <a:rPr lang="en-US" altLang="es-ES" sz="1200" b="1" i="1"/>
              <a:t>Front Immunol </a:t>
            </a:r>
            <a:r>
              <a:rPr lang="en-US" altLang="es-ES" sz="1200"/>
              <a:t>2017</a:t>
            </a:r>
            <a:endParaRPr lang="it-IT" altLang="es-ES" sz="1200">
              <a:solidFill>
                <a:srgbClr val="000000"/>
              </a:solidFill>
            </a:endParaRPr>
          </a:p>
          <a:p>
            <a:pPr algn="r" eaLnBrk="1" hangingPunct="1"/>
            <a:r>
              <a:rPr lang="es-ES" altLang="es-ES" sz="1200">
                <a:solidFill>
                  <a:srgbClr val="000000"/>
                </a:solidFill>
              </a:rPr>
              <a:t>Hernández-Rodríguez J </a:t>
            </a:r>
            <a:r>
              <a:rPr lang="es-ES" altLang="es-ES" sz="1200" i="1">
                <a:solidFill>
                  <a:srgbClr val="000000"/>
                </a:solidFill>
              </a:rPr>
              <a:t>et al</a:t>
            </a:r>
            <a:r>
              <a:rPr lang="es-ES" altLang="es-ES" sz="1200">
                <a:solidFill>
                  <a:srgbClr val="000000"/>
                </a:solidFill>
              </a:rPr>
              <a:t>. </a:t>
            </a:r>
            <a:r>
              <a:rPr lang="es-ES" altLang="es-ES" sz="1200" b="1" i="1">
                <a:solidFill>
                  <a:srgbClr val="000000"/>
                </a:solidFill>
              </a:rPr>
              <a:t>Med Clin (Barc</a:t>
            </a:r>
            <a:r>
              <a:rPr lang="es-ES" altLang="es-ES" sz="1200" b="1">
                <a:solidFill>
                  <a:srgbClr val="000000"/>
                </a:solidFill>
              </a:rPr>
              <a:t>) </a:t>
            </a:r>
            <a:r>
              <a:rPr lang="es-ES" altLang="es-ES" sz="1200">
                <a:solidFill>
                  <a:srgbClr val="000000"/>
                </a:solidFill>
              </a:rPr>
              <a:t>2018</a:t>
            </a:r>
          </a:p>
        </p:txBody>
      </p:sp>
      <p:sp>
        <p:nvSpPr>
          <p:cNvPr id="7" name="Text Box 3"/>
          <p:cNvSpPr txBox="1">
            <a:spLocks noChangeArrowheads="1"/>
          </p:cNvSpPr>
          <p:nvPr/>
        </p:nvSpPr>
        <p:spPr bwMode="auto">
          <a:xfrm>
            <a:off x="3843409" y="133350"/>
            <a:ext cx="1595309" cy="707886"/>
          </a:xfrm>
          <a:prstGeom prst="rect">
            <a:avLst/>
          </a:prstGeom>
          <a:solidFill>
            <a:schemeClr val="accent3">
              <a:lumMod val="75000"/>
            </a:schemeClr>
          </a:solidFill>
          <a:ln>
            <a:noFill/>
          </a:ln>
          <a:effectLst/>
          <a:scene3d>
            <a:camera prst="orthographicFront"/>
            <a:lightRig rig="threePt" dir="t"/>
          </a:scene3d>
          <a:sp3d>
            <a:bevelT/>
          </a:sp3d>
          <a:extLst/>
        </p:spPr>
        <p:txBody>
          <a:bodyPr wrap="none">
            <a:spAutoFit/>
          </a:bodyPr>
          <a:lstStyle/>
          <a:p>
            <a:pPr algn="ctr">
              <a:defRPr/>
            </a:pPr>
            <a:r>
              <a:rPr lang="es-ES" altLang="es-ES" sz="2000" b="1" dirty="0">
                <a:solidFill>
                  <a:schemeClr val="bg1"/>
                </a:solidFill>
                <a:effectLst>
                  <a:outerShdw blurRad="38100" dist="38100" dir="2700000" algn="tl">
                    <a:srgbClr val="C0C0C0"/>
                  </a:outerShdw>
                </a:effectLst>
                <a:latin typeface="Arial" charset="0"/>
                <a:cs typeface="Arial" charset="0"/>
              </a:rPr>
              <a:t>CAPS</a:t>
            </a:r>
          </a:p>
          <a:p>
            <a:pPr algn="ctr">
              <a:defRPr/>
            </a:pPr>
            <a:r>
              <a:rPr lang="es-ES" altLang="es-ES" sz="2000" b="1" dirty="0" err="1">
                <a:solidFill>
                  <a:schemeClr val="bg1"/>
                </a:solidFill>
                <a:effectLst>
                  <a:outerShdw blurRad="38100" dist="38100" dir="2700000" algn="tl">
                    <a:srgbClr val="C0C0C0"/>
                  </a:outerShdw>
                </a:effectLst>
                <a:latin typeface="Arial" charset="0"/>
                <a:cs typeface="Arial" charset="0"/>
              </a:rPr>
              <a:t>Adult</a:t>
            </a:r>
            <a:r>
              <a:rPr lang="es-ES" altLang="es-ES" sz="2000" b="1" dirty="0">
                <a:solidFill>
                  <a:schemeClr val="bg1"/>
                </a:solidFill>
                <a:effectLst>
                  <a:outerShdw blurRad="38100" dist="38100" dir="2700000" algn="tl">
                    <a:srgbClr val="C0C0C0"/>
                  </a:outerShdw>
                </a:effectLst>
                <a:latin typeface="Arial" charset="0"/>
                <a:cs typeface="Arial" charset="0"/>
              </a:rPr>
              <a:t> </a:t>
            </a:r>
            <a:r>
              <a:rPr lang="es-ES" altLang="es-ES" sz="2000" b="1" dirty="0" err="1">
                <a:solidFill>
                  <a:schemeClr val="bg1"/>
                </a:solidFill>
                <a:effectLst>
                  <a:outerShdw blurRad="38100" dist="38100" dir="2700000" algn="tl">
                    <a:srgbClr val="C0C0C0"/>
                  </a:outerShdw>
                </a:effectLst>
                <a:latin typeface="Arial" charset="0"/>
                <a:cs typeface="Arial" charset="0"/>
              </a:rPr>
              <a:t>onset</a:t>
            </a:r>
            <a:endParaRPr lang="es-ES" altLang="es-ES" sz="2000" b="1" dirty="0">
              <a:solidFill>
                <a:schemeClr val="bg1"/>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xmlns="" val="1788020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108335614"/>
              </p:ext>
            </p:extLst>
          </p:nvPr>
        </p:nvGraphicFramePr>
        <p:xfrm>
          <a:off x="755650" y="1557338"/>
          <a:ext cx="7867650" cy="3405188"/>
        </p:xfrm>
        <a:graphic>
          <a:graphicData uri="http://schemas.openxmlformats.org/drawingml/2006/table">
            <a:tbl>
              <a:tblPr firstRow="1" firstCol="1" bandRow="1">
                <a:tableStyleId>{5C22544A-7EE6-4342-B048-85BDC9FD1C3A}</a:tableStyleId>
              </a:tblPr>
              <a:tblGrid>
                <a:gridCol w="2899573"/>
                <a:gridCol w="4968077"/>
              </a:tblGrid>
              <a:tr h="6278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effectLst>
                            <a:outerShdw blurRad="38100" dist="38100" dir="2700000" algn="tl">
                              <a:srgbClr val="000000">
                                <a:alpha val="43137"/>
                              </a:srgbClr>
                            </a:outerShdw>
                          </a:effectLst>
                        </a:rPr>
                        <a:t>Characteristics</a:t>
                      </a:r>
                      <a:r>
                        <a:rPr lang="en-US" sz="1800" baseline="0" noProof="0" dirty="0" smtClean="0">
                          <a:effectLst>
                            <a:outerShdw blurRad="38100" dist="38100" dir="2700000" algn="tl">
                              <a:srgbClr val="000000">
                                <a:alpha val="43137"/>
                              </a:srgbClr>
                            </a:outerShdw>
                          </a:effectLst>
                        </a:rPr>
                        <a:t> in adult onset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effectLst>
                            <a:outerShdw blurRad="38100" dist="38100" dir="2700000" algn="tl">
                              <a:srgbClr val="000000">
                                <a:alpha val="43137"/>
                              </a:srgbClr>
                            </a:outerShdw>
                          </a:effectLst>
                        </a:rPr>
                        <a:t>compared to </a:t>
                      </a:r>
                      <a:r>
                        <a:rPr lang="en-US" sz="1800" baseline="0" noProof="0" dirty="0" smtClean="0">
                          <a:effectLst>
                            <a:outerShdw blurRad="38100" dist="38100" dir="2700000" algn="tl">
                              <a:srgbClr val="000000">
                                <a:alpha val="43137"/>
                              </a:srgbClr>
                            </a:outerShdw>
                          </a:effectLst>
                        </a:rPr>
                        <a:t>children onset</a:t>
                      </a:r>
                      <a:endParaRPr lang="en-US" sz="2400" noProof="0" dirty="0" smtClean="0">
                        <a:effectLst>
                          <a:outerShdw blurRad="38100" dist="38100" dir="2700000" algn="tl">
                            <a:srgbClr val="000000">
                              <a:alpha val="43137"/>
                            </a:srgbClr>
                          </a:outerShdw>
                        </a:effectLst>
                        <a:latin typeface="Times New Roman"/>
                        <a:ea typeface="Times New Roman"/>
                      </a:endParaRPr>
                    </a:p>
                  </a:txBody>
                  <a:tcPr marL="58888" marR="58888" marT="0" marB="0" anchor="ctr">
                    <a:solidFill>
                      <a:schemeClr val="accent3">
                        <a:lumMod val="75000"/>
                      </a:schemeClr>
                    </a:solidFill>
                  </a:tcPr>
                </a:tc>
                <a:tc>
                  <a:txBody>
                    <a:bodyPr/>
                    <a:lstStyle/>
                    <a:p>
                      <a:pPr algn="ctr">
                        <a:spcAft>
                          <a:spcPts val="0"/>
                        </a:spcAft>
                      </a:pPr>
                      <a:r>
                        <a:rPr lang="en-US" sz="2800" noProof="0" dirty="0" smtClean="0">
                          <a:effectLst>
                            <a:outerShdw blurRad="38100" dist="38100" dir="2700000" algn="tl">
                              <a:srgbClr val="000000">
                                <a:alpha val="43137"/>
                              </a:srgbClr>
                            </a:outerShdw>
                          </a:effectLst>
                        </a:rPr>
                        <a:t>HIDS</a:t>
                      </a:r>
                      <a:endParaRPr lang="en-US" sz="1800" noProof="0" dirty="0">
                        <a:effectLst>
                          <a:outerShdw blurRad="38100" dist="38100" dir="2700000" algn="tl">
                            <a:srgbClr val="000000">
                              <a:alpha val="43137"/>
                            </a:srgbClr>
                          </a:outerShdw>
                        </a:effectLst>
                        <a:latin typeface="Times New Roman"/>
                        <a:ea typeface="Times New Roman"/>
                      </a:endParaRPr>
                    </a:p>
                  </a:txBody>
                  <a:tcPr marL="58888" marR="58888" marT="0" marB="0" anchor="ctr">
                    <a:solidFill>
                      <a:schemeClr val="accent3">
                        <a:lumMod val="75000"/>
                      </a:schemeClr>
                    </a:solidFill>
                  </a:tcPr>
                </a:tc>
              </a:tr>
              <a:tr h="1337254">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Clinical</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52" marR="58952" marT="0" marB="0" anchor="ctr">
                    <a:solidFill>
                      <a:schemeClr val="accent3">
                        <a:lumMod val="60000"/>
                        <a:lumOff val="40000"/>
                      </a:schemeClr>
                    </a:solidFill>
                  </a:tcPr>
                </a:tc>
                <a:tc>
                  <a:txBody>
                    <a:bodyPr/>
                    <a:lstStyle/>
                    <a:p>
                      <a:pPr algn="ctr">
                        <a:spcAft>
                          <a:spcPts val="0"/>
                        </a:spcAft>
                      </a:pPr>
                      <a:r>
                        <a:rPr lang="en-US" sz="1800" noProof="0" dirty="0" smtClean="0">
                          <a:effectLst/>
                        </a:rPr>
                        <a:t>Predominance of abdominal</a:t>
                      </a:r>
                      <a:r>
                        <a:rPr lang="en-US" sz="1800" baseline="0" noProof="0" dirty="0" smtClean="0">
                          <a:effectLst/>
                        </a:rPr>
                        <a:t> </a:t>
                      </a:r>
                      <a:r>
                        <a:rPr lang="en-US" sz="1800" noProof="0" dirty="0" smtClean="0">
                          <a:effectLst/>
                        </a:rPr>
                        <a:t>symptoms </a:t>
                      </a:r>
                    </a:p>
                    <a:p>
                      <a:pPr algn="ctr">
                        <a:spcAft>
                          <a:spcPts val="0"/>
                        </a:spcAft>
                      </a:pPr>
                      <a:r>
                        <a:rPr lang="en-US" sz="1800" noProof="0" dirty="0" smtClean="0">
                          <a:effectLst/>
                        </a:rPr>
                        <a:t>(abdominal pain, nausea and vomits) </a:t>
                      </a:r>
                    </a:p>
                    <a:p>
                      <a:pPr algn="ctr">
                        <a:spcAft>
                          <a:spcPts val="0"/>
                        </a:spcAft>
                      </a:pPr>
                      <a:r>
                        <a:rPr lang="en-US" sz="1800" noProof="0" dirty="0" smtClean="0">
                          <a:effectLst/>
                        </a:rPr>
                        <a:t>and</a:t>
                      </a:r>
                      <a:r>
                        <a:rPr lang="en-US" sz="1800" baseline="0" noProof="0" dirty="0" smtClean="0">
                          <a:effectLst/>
                        </a:rPr>
                        <a:t> </a:t>
                      </a:r>
                      <a:r>
                        <a:rPr lang="en-US" sz="1800" noProof="0" dirty="0" smtClean="0">
                          <a:effectLst/>
                        </a:rPr>
                        <a:t>maculopapular rash</a:t>
                      </a:r>
                    </a:p>
                    <a:p>
                      <a:pPr algn="ctr">
                        <a:spcAft>
                          <a:spcPts val="0"/>
                        </a:spcAft>
                      </a:pPr>
                      <a:r>
                        <a:rPr lang="en-US" sz="1800" noProof="0" dirty="0" smtClean="0">
                          <a:effectLst/>
                        </a:rPr>
                        <a:t>No oral aphthae or </a:t>
                      </a:r>
                      <a:r>
                        <a:rPr lang="en-US" sz="1800" noProof="0" dirty="0" err="1" smtClean="0">
                          <a:effectLst/>
                        </a:rPr>
                        <a:t>adenopathies</a:t>
                      </a:r>
                      <a:endParaRPr lang="en-US" sz="1800" noProof="0" dirty="0">
                        <a:effectLst/>
                        <a:latin typeface="Times New Roman"/>
                        <a:ea typeface="Times New Roman"/>
                      </a:endParaRPr>
                    </a:p>
                  </a:txBody>
                  <a:tcPr marL="58888" marR="58888" marT="0" marB="0" anchor="ctr">
                    <a:solidFill>
                      <a:schemeClr val="accent3">
                        <a:lumMod val="40000"/>
                        <a:lumOff val="60000"/>
                      </a:schemeClr>
                    </a:solidFill>
                  </a:tcPr>
                </a:tc>
              </a:tr>
              <a:tr h="1440132">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Genetic</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52" marR="58952" marT="0" marB="0" anchor="ctr">
                    <a:solidFill>
                      <a:schemeClr val="bg1">
                        <a:lumMod val="65000"/>
                      </a:schemeClr>
                    </a:solidFill>
                  </a:tcPr>
                </a:tc>
                <a:tc>
                  <a:txBody>
                    <a:bodyPr/>
                    <a:lstStyle/>
                    <a:p>
                      <a:pPr algn="ctr">
                        <a:spcAft>
                          <a:spcPts val="0"/>
                        </a:spcAft>
                      </a:pPr>
                      <a:r>
                        <a:rPr lang="en-US" sz="1800" noProof="0" dirty="0" smtClean="0">
                          <a:effectLst/>
                        </a:rPr>
                        <a:t>Presence of c.769.38 C&gt;T variant (considered as probably benign), in homozygous or heterozygous compounds</a:t>
                      </a:r>
                      <a:endParaRPr lang="en-US" sz="1800" noProof="0" dirty="0">
                        <a:effectLst/>
                        <a:latin typeface="Times New Roman"/>
                        <a:ea typeface="Times New Roman"/>
                      </a:endParaRPr>
                    </a:p>
                  </a:txBody>
                  <a:tcPr marL="58888" marR="58888" marT="0" marB="0" anchor="ctr">
                    <a:solidFill>
                      <a:schemeClr val="bg1">
                        <a:lumMod val="85000"/>
                      </a:schemeClr>
                    </a:solidFill>
                  </a:tcPr>
                </a:tc>
              </a:tr>
            </a:tbl>
          </a:graphicData>
        </a:graphic>
      </p:graphicFrame>
      <p:sp>
        <p:nvSpPr>
          <p:cNvPr id="3" name="Rectangle 15"/>
          <p:cNvSpPr>
            <a:spLocks noChangeArrowheads="1"/>
          </p:cNvSpPr>
          <p:nvPr/>
        </p:nvSpPr>
        <p:spPr bwMode="auto">
          <a:xfrm>
            <a:off x="5148263" y="6199188"/>
            <a:ext cx="3714750" cy="460375"/>
          </a:xfrm>
          <a:prstGeom prst="rect">
            <a:avLst/>
          </a:prstGeom>
          <a:solidFill>
            <a:srgbClr val="DDDDDD"/>
          </a:solidFill>
          <a:ln>
            <a:noFill/>
          </a:ln>
          <a:extLst/>
        </p:spPr>
        <p:txBody>
          <a:bodyPr anchor="ct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sz="1200" dirty="0" err="1"/>
              <a:t>Tas</a:t>
            </a:r>
            <a:r>
              <a:rPr lang="en-US" sz="1200" dirty="0"/>
              <a:t> </a:t>
            </a:r>
            <a:r>
              <a:rPr lang="en-US" sz="1200" dirty="0" smtClean="0"/>
              <a:t>DA et al. </a:t>
            </a:r>
            <a:r>
              <a:rPr lang="es-ES" sz="1200" b="1" i="1" dirty="0" err="1" smtClean="0"/>
              <a:t>Clin</a:t>
            </a:r>
            <a:r>
              <a:rPr lang="es-ES" sz="1200" b="1" i="1" dirty="0" smtClean="0"/>
              <a:t> </a:t>
            </a:r>
            <a:r>
              <a:rPr lang="es-ES" sz="1200" b="1" i="1" dirty="0" err="1"/>
              <a:t>Rheumatol</a:t>
            </a:r>
            <a:r>
              <a:rPr lang="es-ES" sz="1200" b="1" i="1" dirty="0"/>
              <a:t> </a:t>
            </a:r>
            <a:r>
              <a:rPr lang="es-ES" sz="1200" dirty="0" smtClean="0"/>
              <a:t>2012</a:t>
            </a:r>
          </a:p>
          <a:p>
            <a:pPr algn="r" eaLnBrk="1" hangingPunct="1">
              <a:spcBef>
                <a:spcPct val="0"/>
              </a:spcBef>
              <a:buFontTx/>
              <a:buNone/>
              <a:defRPr/>
            </a:pPr>
            <a:r>
              <a:rPr lang="es-ES" altLang="es-ES" sz="1200" kern="0" dirty="0" smtClean="0">
                <a:solidFill>
                  <a:srgbClr val="000000"/>
                </a:solidFill>
              </a:rPr>
              <a:t>Hernández-Rodríguez J </a:t>
            </a:r>
            <a:r>
              <a:rPr lang="es-ES" altLang="es-ES" sz="1200" i="1" kern="0" dirty="0" smtClean="0">
                <a:solidFill>
                  <a:srgbClr val="000000"/>
                </a:solidFill>
              </a:rPr>
              <a:t>et al</a:t>
            </a:r>
            <a:r>
              <a:rPr lang="es-ES" altLang="es-ES" sz="1200" kern="0" dirty="0" smtClean="0">
                <a:solidFill>
                  <a:srgbClr val="000000"/>
                </a:solidFill>
              </a:rPr>
              <a:t>. </a:t>
            </a:r>
            <a:r>
              <a:rPr lang="es-ES" altLang="es-ES" sz="1200" b="1" i="1" kern="0" dirty="0" err="1" smtClean="0">
                <a:solidFill>
                  <a:srgbClr val="000000"/>
                </a:solidFill>
              </a:rPr>
              <a:t>Med</a:t>
            </a:r>
            <a:r>
              <a:rPr lang="es-ES" altLang="es-ES" sz="1200" b="1" i="1" kern="0" dirty="0" smtClean="0">
                <a:solidFill>
                  <a:srgbClr val="000000"/>
                </a:solidFill>
              </a:rPr>
              <a:t> </a:t>
            </a:r>
            <a:r>
              <a:rPr lang="es-ES" altLang="es-ES" sz="1200" b="1" i="1" kern="0" dirty="0" err="1" smtClean="0">
                <a:solidFill>
                  <a:srgbClr val="000000"/>
                </a:solidFill>
              </a:rPr>
              <a:t>Clin</a:t>
            </a:r>
            <a:r>
              <a:rPr lang="es-ES" altLang="es-ES" sz="1200" b="1" i="1" kern="0" dirty="0" smtClean="0">
                <a:solidFill>
                  <a:srgbClr val="000000"/>
                </a:solidFill>
              </a:rPr>
              <a:t> (</a:t>
            </a:r>
            <a:r>
              <a:rPr lang="es-ES" altLang="es-ES" sz="1200" b="1" i="1" kern="0" dirty="0" err="1" smtClean="0">
                <a:solidFill>
                  <a:srgbClr val="000000"/>
                </a:solidFill>
              </a:rPr>
              <a:t>Barc</a:t>
            </a:r>
            <a:r>
              <a:rPr lang="es-ES" altLang="es-ES" sz="1200" b="1" i="1" kern="0" dirty="0" smtClean="0">
                <a:solidFill>
                  <a:srgbClr val="000000"/>
                </a:solidFill>
              </a:rPr>
              <a:t>) </a:t>
            </a:r>
            <a:r>
              <a:rPr lang="es-ES" altLang="es-ES" sz="1200" kern="0" dirty="0" smtClean="0">
                <a:solidFill>
                  <a:srgbClr val="000000"/>
                </a:solidFill>
              </a:rPr>
              <a:t>2018</a:t>
            </a:r>
            <a:endParaRPr lang="it-IT" altLang="es-ES" sz="1200" kern="0" dirty="0">
              <a:solidFill>
                <a:srgbClr val="000000"/>
              </a:solidFill>
            </a:endParaRPr>
          </a:p>
        </p:txBody>
      </p:sp>
      <p:sp>
        <p:nvSpPr>
          <p:cNvPr id="6" name="Text Box 3"/>
          <p:cNvSpPr txBox="1">
            <a:spLocks noChangeArrowheads="1"/>
          </p:cNvSpPr>
          <p:nvPr/>
        </p:nvSpPr>
        <p:spPr bwMode="auto">
          <a:xfrm>
            <a:off x="3843409" y="133350"/>
            <a:ext cx="1595309" cy="707886"/>
          </a:xfrm>
          <a:prstGeom prst="rect">
            <a:avLst/>
          </a:prstGeom>
          <a:solidFill>
            <a:schemeClr val="accent3">
              <a:lumMod val="75000"/>
            </a:schemeClr>
          </a:solidFill>
          <a:ln>
            <a:noFill/>
          </a:ln>
          <a:effectLst/>
          <a:scene3d>
            <a:camera prst="orthographicFront"/>
            <a:lightRig rig="threePt" dir="t"/>
          </a:scene3d>
          <a:sp3d>
            <a:bevelT/>
          </a:sp3d>
          <a:extLst/>
        </p:spPr>
        <p:txBody>
          <a:bodyPr wrap="none">
            <a:spAutoFit/>
          </a:bodyPr>
          <a:lstStyle/>
          <a:p>
            <a:pPr algn="ctr">
              <a:defRPr/>
            </a:pPr>
            <a:r>
              <a:rPr lang="es-ES" altLang="es-ES" sz="2000" b="1" dirty="0">
                <a:solidFill>
                  <a:schemeClr val="bg1"/>
                </a:solidFill>
                <a:effectLst>
                  <a:outerShdw blurRad="38100" dist="38100" dir="2700000" algn="tl">
                    <a:srgbClr val="C0C0C0"/>
                  </a:outerShdw>
                </a:effectLst>
                <a:latin typeface="Arial" charset="0"/>
                <a:cs typeface="Arial" charset="0"/>
              </a:rPr>
              <a:t>HIDS</a:t>
            </a:r>
          </a:p>
          <a:p>
            <a:pPr algn="ctr">
              <a:defRPr/>
            </a:pPr>
            <a:r>
              <a:rPr lang="es-ES" altLang="es-ES" sz="2000" b="1" dirty="0" err="1">
                <a:solidFill>
                  <a:schemeClr val="bg1"/>
                </a:solidFill>
                <a:effectLst>
                  <a:outerShdw blurRad="38100" dist="38100" dir="2700000" algn="tl">
                    <a:srgbClr val="C0C0C0"/>
                  </a:outerShdw>
                </a:effectLst>
                <a:latin typeface="Arial" charset="0"/>
                <a:cs typeface="Arial" charset="0"/>
              </a:rPr>
              <a:t>Adult</a:t>
            </a:r>
            <a:r>
              <a:rPr lang="es-ES" altLang="es-ES" sz="2000" b="1" dirty="0">
                <a:solidFill>
                  <a:schemeClr val="bg1"/>
                </a:solidFill>
                <a:effectLst>
                  <a:outerShdw blurRad="38100" dist="38100" dir="2700000" algn="tl">
                    <a:srgbClr val="C0C0C0"/>
                  </a:outerShdw>
                </a:effectLst>
                <a:latin typeface="Arial" charset="0"/>
                <a:cs typeface="Arial" charset="0"/>
              </a:rPr>
              <a:t> </a:t>
            </a:r>
            <a:r>
              <a:rPr lang="es-ES" altLang="es-ES" sz="2000" b="1" dirty="0" err="1">
                <a:solidFill>
                  <a:schemeClr val="bg1"/>
                </a:solidFill>
                <a:effectLst>
                  <a:outerShdw blurRad="38100" dist="38100" dir="2700000" algn="tl">
                    <a:srgbClr val="C0C0C0"/>
                  </a:outerShdw>
                </a:effectLst>
                <a:latin typeface="Arial" charset="0"/>
                <a:cs typeface="Arial" charset="0"/>
              </a:rPr>
              <a:t>onset</a:t>
            </a:r>
            <a:endParaRPr lang="es-ES" altLang="es-ES" sz="2000" b="1" dirty="0">
              <a:solidFill>
                <a:schemeClr val="bg1"/>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xmlns="" val="3675537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1798173994"/>
              </p:ext>
            </p:extLst>
          </p:nvPr>
        </p:nvGraphicFramePr>
        <p:xfrm>
          <a:off x="755650" y="1557338"/>
          <a:ext cx="7867650" cy="3743326"/>
        </p:xfrm>
        <a:graphic>
          <a:graphicData uri="http://schemas.openxmlformats.org/drawingml/2006/table">
            <a:tbl>
              <a:tblPr firstRow="1" firstCol="1" bandRow="1">
                <a:tableStyleId>{5C22544A-7EE6-4342-B048-85BDC9FD1C3A}</a:tableStyleId>
              </a:tblPr>
              <a:tblGrid>
                <a:gridCol w="2899573"/>
                <a:gridCol w="4968077"/>
              </a:tblGrid>
              <a:tr h="897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effectLst>
                            <a:outerShdw blurRad="38100" dist="38100" dir="2700000" algn="tl">
                              <a:srgbClr val="000000">
                                <a:alpha val="43137"/>
                              </a:srgbClr>
                            </a:outerShdw>
                          </a:effectLst>
                        </a:rPr>
                        <a:t>Characteristics</a:t>
                      </a:r>
                      <a:r>
                        <a:rPr lang="en-US" sz="1800" baseline="0" noProof="0" dirty="0" smtClean="0">
                          <a:effectLst>
                            <a:outerShdw blurRad="38100" dist="38100" dir="2700000" algn="tl">
                              <a:srgbClr val="000000">
                                <a:alpha val="43137"/>
                              </a:srgbClr>
                            </a:outerShdw>
                          </a:effectLst>
                        </a:rPr>
                        <a:t> in adult onset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smtClean="0">
                          <a:effectLst>
                            <a:outerShdw blurRad="38100" dist="38100" dir="2700000" algn="tl">
                              <a:srgbClr val="000000">
                                <a:alpha val="43137"/>
                              </a:srgbClr>
                            </a:outerShdw>
                          </a:effectLst>
                        </a:rPr>
                        <a:t>compared to </a:t>
                      </a:r>
                      <a:r>
                        <a:rPr lang="en-US" sz="1800" baseline="0" noProof="0" dirty="0" smtClean="0">
                          <a:effectLst>
                            <a:outerShdw blurRad="38100" dist="38100" dir="2700000" algn="tl">
                              <a:srgbClr val="000000">
                                <a:alpha val="43137"/>
                              </a:srgbClr>
                            </a:outerShdw>
                          </a:effectLst>
                        </a:rPr>
                        <a:t>children onset</a:t>
                      </a:r>
                      <a:endParaRPr lang="en-US" sz="2400" noProof="0" dirty="0" smtClean="0">
                        <a:effectLst>
                          <a:outerShdw blurRad="38100" dist="38100" dir="2700000" algn="tl">
                            <a:srgbClr val="000000">
                              <a:alpha val="43137"/>
                            </a:srgbClr>
                          </a:outerShdw>
                        </a:effectLst>
                        <a:latin typeface="Times New Roman"/>
                        <a:ea typeface="Times New Roman"/>
                      </a:endParaRPr>
                    </a:p>
                  </a:txBody>
                  <a:tcPr marL="58888" marR="58888" marT="0" marB="0" anchor="ctr">
                    <a:solidFill>
                      <a:schemeClr val="accent3">
                        <a:lumMod val="75000"/>
                      </a:schemeClr>
                    </a:solidFill>
                  </a:tcPr>
                </a:tc>
                <a:tc>
                  <a:txBody>
                    <a:bodyPr/>
                    <a:lstStyle/>
                    <a:p>
                      <a:pPr algn="ctr">
                        <a:spcAft>
                          <a:spcPts val="0"/>
                        </a:spcAft>
                      </a:pPr>
                      <a:r>
                        <a:rPr lang="en-US" sz="2800" noProof="0" dirty="0" smtClean="0">
                          <a:effectLst>
                            <a:outerShdw blurRad="38100" dist="38100" dir="2700000" algn="tl">
                              <a:srgbClr val="000000">
                                <a:alpha val="43137"/>
                              </a:srgbClr>
                            </a:outerShdw>
                          </a:effectLst>
                        </a:rPr>
                        <a:t>PFAPA</a:t>
                      </a:r>
                      <a:endParaRPr lang="en-US" sz="2800" noProof="0" dirty="0">
                        <a:effectLst>
                          <a:outerShdw blurRad="38100" dist="38100" dir="2700000" algn="tl">
                            <a:srgbClr val="000000">
                              <a:alpha val="43137"/>
                            </a:srgbClr>
                          </a:outerShdw>
                        </a:effectLst>
                        <a:latin typeface="Times New Roman"/>
                        <a:ea typeface="Times New Roman"/>
                      </a:endParaRPr>
                    </a:p>
                  </a:txBody>
                  <a:tcPr marL="58888" marR="58888" marT="0" marB="0" anchor="ctr">
                    <a:solidFill>
                      <a:schemeClr val="accent3">
                        <a:lumMod val="75000"/>
                      </a:schemeClr>
                    </a:solidFill>
                  </a:tcPr>
                </a:tc>
              </a:tr>
              <a:tr h="1370373">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Clinical</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52" marR="58952" marT="0" marB="0" anchor="ctr">
                    <a:solidFill>
                      <a:schemeClr val="accent3">
                        <a:lumMod val="60000"/>
                        <a:lumOff val="40000"/>
                      </a:schemeClr>
                    </a:solidFill>
                  </a:tcPr>
                </a:tc>
                <a:tc>
                  <a:txBody>
                    <a:bodyPr/>
                    <a:lstStyle/>
                    <a:p>
                      <a:pPr algn="ctr">
                        <a:spcAft>
                          <a:spcPts val="0"/>
                        </a:spcAft>
                      </a:pPr>
                      <a:r>
                        <a:rPr lang="en-US" sz="1800" noProof="0" dirty="0" smtClean="0">
                          <a:effectLst/>
                        </a:rPr>
                        <a:t>Incomplete</a:t>
                      </a:r>
                      <a:r>
                        <a:rPr lang="en-US" sz="1800" baseline="0" noProof="0" dirty="0" smtClean="0">
                          <a:effectLst/>
                        </a:rPr>
                        <a:t> clinical </a:t>
                      </a:r>
                      <a:r>
                        <a:rPr lang="en-US" sz="1800" noProof="0" dirty="0" smtClean="0">
                          <a:effectLst/>
                        </a:rPr>
                        <a:t>triad </a:t>
                      </a:r>
                    </a:p>
                    <a:p>
                      <a:pPr algn="ctr">
                        <a:spcAft>
                          <a:spcPts val="0"/>
                        </a:spcAft>
                      </a:pPr>
                      <a:r>
                        <a:rPr lang="en-US" sz="1800" noProof="0" dirty="0" smtClean="0">
                          <a:effectLst/>
                        </a:rPr>
                        <a:t>(oral aphthae, pharyngitis /tonsillitis </a:t>
                      </a:r>
                    </a:p>
                    <a:p>
                      <a:pPr algn="ctr">
                        <a:spcAft>
                          <a:spcPts val="0"/>
                        </a:spcAft>
                      </a:pPr>
                      <a:r>
                        <a:rPr lang="en-US" sz="1800" noProof="0" dirty="0" smtClean="0">
                          <a:effectLst/>
                        </a:rPr>
                        <a:t>and cervical adenitis) </a:t>
                      </a:r>
                    </a:p>
                    <a:p>
                      <a:pPr algn="ctr">
                        <a:spcAft>
                          <a:spcPts val="0"/>
                        </a:spcAft>
                      </a:pPr>
                      <a:r>
                        <a:rPr lang="en-US" sz="1800" noProof="0" dirty="0" smtClean="0">
                          <a:effectLst/>
                        </a:rPr>
                        <a:t>Lower</a:t>
                      </a:r>
                      <a:r>
                        <a:rPr lang="en-US" sz="1800" baseline="0" noProof="0" dirty="0" smtClean="0">
                          <a:effectLst/>
                        </a:rPr>
                        <a:t> frequency of oral aphthae</a:t>
                      </a:r>
                      <a:endParaRPr lang="en-US" sz="1800" noProof="0" dirty="0">
                        <a:effectLst/>
                        <a:latin typeface="Times New Roman"/>
                        <a:ea typeface="Times New Roman"/>
                      </a:endParaRPr>
                    </a:p>
                  </a:txBody>
                  <a:tcPr marL="58888" marR="58888" marT="0" marB="0" anchor="ctr">
                    <a:solidFill>
                      <a:schemeClr val="accent3">
                        <a:lumMod val="40000"/>
                        <a:lumOff val="60000"/>
                      </a:schemeClr>
                    </a:solidFill>
                  </a:tcPr>
                </a:tc>
              </a:tr>
              <a:tr h="1475798">
                <a:tc>
                  <a:txBody>
                    <a:bodyPr/>
                    <a:lstStyle/>
                    <a:p>
                      <a:pPr>
                        <a:spcAft>
                          <a:spcPts val="0"/>
                        </a:spcAft>
                      </a:pPr>
                      <a:r>
                        <a:rPr lang="en-US" sz="2000" noProof="0" dirty="0" smtClean="0">
                          <a:solidFill>
                            <a:srgbClr val="000000"/>
                          </a:solidFill>
                          <a:effectLst>
                            <a:outerShdw blurRad="38100" dist="38100" dir="2700000" algn="tl">
                              <a:srgbClr val="000000">
                                <a:alpha val="43137"/>
                              </a:srgbClr>
                            </a:outerShdw>
                          </a:effectLst>
                        </a:rPr>
                        <a:t>Treatment</a:t>
                      </a:r>
                      <a:endParaRPr lang="en-US" sz="2800" noProof="0" dirty="0">
                        <a:solidFill>
                          <a:srgbClr val="000000"/>
                        </a:solidFill>
                        <a:effectLst>
                          <a:outerShdw blurRad="38100" dist="38100" dir="2700000" algn="tl">
                            <a:srgbClr val="000000">
                              <a:alpha val="43137"/>
                            </a:srgbClr>
                          </a:outerShdw>
                        </a:effectLst>
                        <a:latin typeface="Times New Roman"/>
                        <a:ea typeface="Times New Roman"/>
                      </a:endParaRPr>
                    </a:p>
                  </a:txBody>
                  <a:tcPr marL="58952" marR="58952" marT="0" marB="0" anchor="ctr">
                    <a:solidFill>
                      <a:schemeClr val="bg1">
                        <a:lumMod val="65000"/>
                      </a:schemeClr>
                    </a:solidFill>
                  </a:tcPr>
                </a:tc>
                <a:tc>
                  <a:txBody>
                    <a:bodyPr/>
                    <a:lstStyle/>
                    <a:p>
                      <a:pPr algn="ctr">
                        <a:spcAft>
                          <a:spcPts val="0"/>
                        </a:spcAft>
                      </a:pPr>
                      <a:r>
                        <a:rPr lang="en-US" sz="1800" noProof="0" dirty="0" smtClean="0">
                          <a:effectLst/>
                        </a:rPr>
                        <a:t>Glucocorticoids</a:t>
                      </a:r>
                      <a:r>
                        <a:rPr lang="en-US" sz="1800" baseline="0" noProof="0" dirty="0" smtClean="0">
                          <a:effectLst/>
                        </a:rPr>
                        <a:t> (high dose – 1-2 days) effective (similar to children)</a:t>
                      </a:r>
                    </a:p>
                    <a:p>
                      <a:pPr algn="ctr">
                        <a:spcAft>
                          <a:spcPts val="0"/>
                        </a:spcAft>
                      </a:pPr>
                      <a:r>
                        <a:rPr lang="en-US" sz="1800" baseline="0" noProof="0" dirty="0" smtClean="0">
                          <a:effectLst/>
                        </a:rPr>
                        <a:t>Poor response to tonsillectomy</a:t>
                      </a:r>
                    </a:p>
                  </a:txBody>
                  <a:tcPr marL="58888" marR="58888" marT="0" marB="0" anchor="ctr">
                    <a:solidFill>
                      <a:schemeClr val="bg1">
                        <a:lumMod val="85000"/>
                      </a:schemeClr>
                    </a:solidFill>
                  </a:tcPr>
                </a:tc>
              </a:tr>
            </a:tbl>
          </a:graphicData>
        </a:graphic>
      </p:graphicFrame>
      <p:sp>
        <p:nvSpPr>
          <p:cNvPr id="3" name="Rectangle 15"/>
          <p:cNvSpPr>
            <a:spLocks noChangeArrowheads="1"/>
          </p:cNvSpPr>
          <p:nvPr/>
        </p:nvSpPr>
        <p:spPr bwMode="auto">
          <a:xfrm>
            <a:off x="5148263" y="6199188"/>
            <a:ext cx="3714750" cy="460375"/>
          </a:xfrm>
          <a:prstGeom prst="rect">
            <a:avLst/>
          </a:prstGeom>
          <a:solidFill>
            <a:srgbClr val="DDDDDD"/>
          </a:solidFill>
          <a:ln>
            <a:noFill/>
          </a:ln>
          <a:extLst/>
        </p:spPr>
        <p:txBody>
          <a:bodyPr anchor="ct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sz="1200" dirty="0" err="1" smtClean="0"/>
              <a:t>Cantarini</a:t>
            </a:r>
            <a:r>
              <a:rPr lang="en-US" sz="1200" dirty="0" smtClean="0"/>
              <a:t> L </a:t>
            </a:r>
            <a:r>
              <a:rPr lang="en-US" sz="1200" i="1" dirty="0" smtClean="0"/>
              <a:t>et </a:t>
            </a:r>
            <a:r>
              <a:rPr lang="en-US" sz="1200" i="1" dirty="0"/>
              <a:t>al</a:t>
            </a:r>
            <a:r>
              <a:rPr lang="en-US" sz="1200" dirty="0"/>
              <a:t>. </a:t>
            </a:r>
            <a:r>
              <a:rPr lang="en-US" sz="1200" b="1" i="1" dirty="0" err="1" smtClean="0"/>
              <a:t>Clin</a:t>
            </a:r>
            <a:r>
              <a:rPr lang="en-US" sz="1200" b="1" i="1" dirty="0" smtClean="0"/>
              <a:t> </a:t>
            </a:r>
            <a:r>
              <a:rPr lang="en-US" sz="1200" b="1" i="1" dirty="0" err="1"/>
              <a:t>Exp</a:t>
            </a:r>
            <a:r>
              <a:rPr lang="en-US" sz="1200" b="1" i="1" dirty="0"/>
              <a:t> </a:t>
            </a:r>
            <a:r>
              <a:rPr lang="en-US" sz="1200" b="1" i="1" dirty="0" err="1" smtClean="0"/>
              <a:t>Rheumatol</a:t>
            </a:r>
            <a:r>
              <a:rPr lang="en-US" sz="1200" dirty="0" smtClean="0"/>
              <a:t> 2012</a:t>
            </a:r>
          </a:p>
          <a:p>
            <a:pPr eaLnBrk="1" hangingPunct="1">
              <a:spcBef>
                <a:spcPct val="0"/>
              </a:spcBef>
              <a:buFontTx/>
              <a:buNone/>
              <a:defRPr/>
            </a:pPr>
            <a:r>
              <a:rPr lang="es-ES" altLang="es-ES" sz="1200" kern="0" dirty="0" smtClean="0">
                <a:solidFill>
                  <a:srgbClr val="000000"/>
                </a:solidFill>
              </a:rPr>
              <a:t>Hernández-Rodríguez J </a:t>
            </a:r>
            <a:r>
              <a:rPr lang="es-ES" altLang="es-ES" sz="1200" i="1" kern="0" dirty="0" smtClean="0">
                <a:solidFill>
                  <a:srgbClr val="000000"/>
                </a:solidFill>
              </a:rPr>
              <a:t>et al</a:t>
            </a:r>
            <a:r>
              <a:rPr lang="es-ES" altLang="es-ES" sz="1200" kern="0" dirty="0" smtClean="0">
                <a:solidFill>
                  <a:srgbClr val="000000"/>
                </a:solidFill>
              </a:rPr>
              <a:t>. </a:t>
            </a:r>
            <a:r>
              <a:rPr lang="es-ES" altLang="es-ES" sz="1200" b="1" i="1" kern="0" dirty="0" err="1" smtClean="0">
                <a:solidFill>
                  <a:srgbClr val="000000"/>
                </a:solidFill>
              </a:rPr>
              <a:t>Med</a:t>
            </a:r>
            <a:r>
              <a:rPr lang="es-ES" altLang="es-ES" sz="1200" b="1" i="1" kern="0" dirty="0" smtClean="0">
                <a:solidFill>
                  <a:srgbClr val="000000"/>
                </a:solidFill>
              </a:rPr>
              <a:t> </a:t>
            </a:r>
            <a:r>
              <a:rPr lang="es-ES" altLang="es-ES" sz="1200" b="1" i="1" kern="0" dirty="0" err="1" smtClean="0">
                <a:solidFill>
                  <a:srgbClr val="000000"/>
                </a:solidFill>
              </a:rPr>
              <a:t>Clin</a:t>
            </a:r>
            <a:r>
              <a:rPr lang="es-ES" altLang="es-ES" sz="1200" b="1" i="1" kern="0" dirty="0" smtClean="0">
                <a:solidFill>
                  <a:srgbClr val="000000"/>
                </a:solidFill>
              </a:rPr>
              <a:t> (</a:t>
            </a:r>
            <a:r>
              <a:rPr lang="es-ES" altLang="es-ES" sz="1200" b="1" i="1" kern="0" dirty="0" err="1" smtClean="0">
                <a:solidFill>
                  <a:srgbClr val="000000"/>
                </a:solidFill>
              </a:rPr>
              <a:t>Barc</a:t>
            </a:r>
            <a:r>
              <a:rPr lang="es-ES" altLang="es-ES" sz="1200" b="1" i="1" kern="0" dirty="0" smtClean="0">
                <a:solidFill>
                  <a:srgbClr val="000000"/>
                </a:solidFill>
              </a:rPr>
              <a:t>) </a:t>
            </a:r>
            <a:r>
              <a:rPr lang="es-ES" altLang="es-ES" sz="1200" kern="0" dirty="0" smtClean="0">
                <a:solidFill>
                  <a:srgbClr val="000000"/>
                </a:solidFill>
              </a:rPr>
              <a:t>2018</a:t>
            </a:r>
            <a:endParaRPr lang="it-IT" altLang="es-ES" sz="1200" kern="0" dirty="0">
              <a:solidFill>
                <a:srgbClr val="000000"/>
              </a:solidFill>
            </a:endParaRPr>
          </a:p>
        </p:txBody>
      </p:sp>
      <p:sp>
        <p:nvSpPr>
          <p:cNvPr id="6" name="Text Box 3"/>
          <p:cNvSpPr txBox="1">
            <a:spLocks noChangeArrowheads="1"/>
          </p:cNvSpPr>
          <p:nvPr/>
        </p:nvSpPr>
        <p:spPr bwMode="auto">
          <a:xfrm>
            <a:off x="3843409" y="133350"/>
            <a:ext cx="1595309" cy="707886"/>
          </a:xfrm>
          <a:prstGeom prst="rect">
            <a:avLst/>
          </a:prstGeom>
          <a:solidFill>
            <a:schemeClr val="accent3">
              <a:lumMod val="75000"/>
            </a:schemeClr>
          </a:solidFill>
          <a:ln>
            <a:noFill/>
          </a:ln>
          <a:effectLst/>
          <a:scene3d>
            <a:camera prst="orthographicFront"/>
            <a:lightRig rig="threePt" dir="t"/>
          </a:scene3d>
          <a:sp3d>
            <a:bevelT/>
          </a:sp3d>
          <a:extLst/>
        </p:spPr>
        <p:txBody>
          <a:bodyPr wrap="none">
            <a:spAutoFit/>
          </a:bodyPr>
          <a:lstStyle/>
          <a:p>
            <a:pPr algn="ctr">
              <a:defRPr/>
            </a:pPr>
            <a:r>
              <a:rPr lang="es-ES" altLang="es-ES" sz="2000" b="1" dirty="0">
                <a:solidFill>
                  <a:schemeClr val="bg1"/>
                </a:solidFill>
                <a:effectLst>
                  <a:outerShdw blurRad="38100" dist="38100" dir="2700000" algn="tl">
                    <a:srgbClr val="C0C0C0"/>
                  </a:outerShdw>
                </a:effectLst>
                <a:latin typeface="Arial" charset="0"/>
                <a:cs typeface="Arial" charset="0"/>
              </a:rPr>
              <a:t>PFAPA</a:t>
            </a:r>
          </a:p>
          <a:p>
            <a:pPr algn="ctr">
              <a:defRPr/>
            </a:pPr>
            <a:r>
              <a:rPr lang="es-ES" altLang="es-ES" sz="2000" b="1" dirty="0" err="1">
                <a:solidFill>
                  <a:schemeClr val="bg1"/>
                </a:solidFill>
                <a:effectLst>
                  <a:outerShdw blurRad="38100" dist="38100" dir="2700000" algn="tl">
                    <a:srgbClr val="C0C0C0"/>
                  </a:outerShdw>
                </a:effectLst>
                <a:latin typeface="Arial" charset="0"/>
                <a:cs typeface="Arial" charset="0"/>
              </a:rPr>
              <a:t>Adult</a:t>
            </a:r>
            <a:r>
              <a:rPr lang="es-ES" altLang="es-ES" sz="2000" b="1" dirty="0">
                <a:solidFill>
                  <a:schemeClr val="bg1"/>
                </a:solidFill>
                <a:effectLst>
                  <a:outerShdw blurRad="38100" dist="38100" dir="2700000" algn="tl">
                    <a:srgbClr val="C0C0C0"/>
                  </a:outerShdw>
                </a:effectLst>
                <a:latin typeface="Arial" charset="0"/>
                <a:cs typeface="Arial" charset="0"/>
              </a:rPr>
              <a:t> </a:t>
            </a:r>
            <a:r>
              <a:rPr lang="es-ES" altLang="es-ES" sz="2000" b="1" dirty="0" err="1">
                <a:solidFill>
                  <a:schemeClr val="bg1"/>
                </a:solidFill>
                <a:effectLst>
                  <a:outerShdw blurRad="38100" dist="38100" dir="2700000" algn="tl">
                    <a:srgbClr val="C0C0C0"/>
                  </a:outerShdw>
                </a:effectLst>
                <a:latin typeface="Arial" charset="0"/>
                <a:cs typeface="Arial" charset="0"/>
              </a:rPr>
              <a:t>onset</a:t>
            </a:r>
            <a:endParaRPr lang="es-ES" altLang="es-ES" sz="2000" b="1" dirty="0">
              <a:solidFill>
                <a:schemeClr val="bg1"/>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xmlns="" val="2370036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p:cNvSpPr/>
          <p:nvPr/>
        </p:nvSpPr>
        <p:spPr>
          <a:xfrm>
            <a:off x="179758" y="1635727"/>
            <a:ext cx="8762029" cy="1081000"/>
          </a:xfrm>
          <a:prstGeom prst="rect">
            <a:avLst/>
          </a:prstGeom>
          <a:solidFill>
            <a:srgbClr val="0270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9 Rectángulo"/>
          <p:cNvSpPr/>
          <p:nvPr/>
        </p:nvSpPr>
        <p:spPr>
          <a:xfrm>
            <a:off x="1745323" y="1635727"/>
            <a:ext cx="954469" cy="4817609"/>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9 Rectángulo"/>
          <p:cNvSpPr/>
          <p:nvPr/>
        </p:nvSpPr>
        <p:spPr>
          <a:xfrm>
            <a:off x="2699792" y="1635727"/>
            <a:ext cx="1296144" cy="4817609"/>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9 Rectángulo"/>
          <p:cNvSpPr/>
          <p:nvPr/>
        </p:nvSpPr>
        <p:spPr>
          <a:xfrm>
            <a:off x="3995936" y="1635727"/>
            <a:ext cx="1225059" cy="4817609"/>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9 Rectángulo"/>
          <p:cNvSpPr/>
          <p:nvPr/>
        </p:nvSpPr>
        <p:spPr>
          <a:xfrm>
            <a:off x="5220072" y="1635727"/>
            <a:ext cx="1498760" cy="4817609"/>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9 Rectángulo"/>
          <p:cNvSpPr/>
          <p:nvPr/>
        </p:nvSpPr>
        <p:spPr>
          <a:xfrm>
            <a:off x="6735232" y="1635726"/>
            <a:ext cx="1262925" cy="4817609"/>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9 Rectángulo"/>
          <p:cNvSpPr/>
          <p:nvPr/>
        </p:nvSpPr>
        <p:spPr>
          <a:xfrm>
            <a:off x="8028384" y="1635727"/>
            <a:ext cx="958772" cy="4817608"/>
          </a:xfrm>
          <a:prstGeom prst="rect">
            <a:avLst/>
          </a:prstGeom>
          <a:solidFill>
            <a:srgbClr val="FFC000">
              <a:alpha val="2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Text Box 3"/>
          <p:cNvSpPr txBox="1">
            <a:spLocks noChangeArrowheads="1"/>
          </p:cNvSpPr>
          <p:nvPr/>
        </p:nvSpPr>
        <p:spPr bwMode="auto">
          <a:xfrm>
            <a:off x="210940" y="404664"/>
            <a:ext cx="8762275" cy="954107"/>
          </a:xfrm>
          <a:prstGeom prst="rect">
            <a:avLst/>
          </a:prstGeom>
          <a:solidFill>
            <a:schemeClr val="accent3">
              <a:lumMod val="75000"/>
            </a:schemeClr>
          </a:solidFill>
          <a:ln>
            <a:noFill/>
          </a:ln>
          <a:effectLst/>
          <a:scene3d>
            <a:camera prst="orthographicFront"/>
            <a:lightRig rig="threePt" dir="t"/>
          </a:scene3d>
          <a:sp3d>
            <a:bevelT/>
          </a:sp3d>
          <a:extLst/>
        </p:spPr>
        <p:txBody>
          <a:bodyPr wrap="square">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Less frequent </a:t>
            </a:r>
          </a:p>
          <a:p>
            <a:pPr algn="ct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autoinflammatory diseases in adults</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1635727"/>
            <a:ext cx="8825133" cy="4817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69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9" grpId="0" animBg="1"/>
      <p:bldP spid="9" grpId="1" animBg="1"/>
      <p:bldP spid="11" grpId="0" animBg="1"/>
      <p:bldP spid="11" grpId="1" animBg="1"/>
      <p:bldP spid="13" grpId="0" animBg="1"/>
      <p:bldP spid="13" grpId="1" animBg="1"/>
      <p:bldP spid="15" grpId="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692870" y="85725"/>
            <a:ext cx="7199610" cy="461665"/>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wrap="square">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smtClean="0">
                <a:solidFill>
                  <a:schemeClr val="bg1"/>
                </a:solidFill>
                <a:effectLst>
                  <a:outerShdw blurRad="38100" dist="38100" dir="2700000" algn="tl">
                    <a:srgbClr val="C0C0C0"/>
                  </a:outerShdw>
                </a:effectLst>
                <a:latin typeface="Arial" charset="0"/>
              </a:rPr>
              <a:t>adults</a:t>
            </a:r>
            <a:r>
              <a:rPr lang="es-ES" sz="2400" b="1" dirty="0" smtClean="0">
                <a:solidFill>
                  <a:schemeClr val="bg1"/>
                </a:solidFill>
                <a:effectLst>
                  <a:outerShdw blurRad="38100" dist="38100" dir="2700000" algn="tl">
                    <a:srgbClr val="C0C0C0"/>
                  </a:outerShdw>
                </a:effectLst>
                <a:latin typeface="Arial" charset="0"/>
              </a:rPr>
              <a:t>: real </a:t>
            </a:r>
            <a:r>
              <a:rPr lang="es-ES" sz="2400" b="1" dirty="0" err="1" smtClean="0">
                <a:solidFill>
                  <a:schemeClr val="bg1"/>
                </a:solidFill>
                <a:effectLst>
                  <a:outerShdw blurRad="38100" dist="38100" dir="2700000" algn="tl">
                    <a:srgbClr val="C0C0C0"/>
                  </a:outerShdw>
                </a:effectLst>
                <a:latin typeface="Arial" charset="0"/>
              </a:rPr>
              <a:t>life</a:t>
            </a:r>
            <a:endParaRPr lang="es-ES" sz="2400" b="1" dirty="0">
              <a:solidFill>
                <a:schemeClr val="bg1"/>
              </a:solidFill>
              <a:effectLst>
                <a:outerShdw blurRad="38100" dist="38100" dir="2700000" algn="tl">
                  <a:srgbClr val="C0C0C0"/>
                </a:outerShdw>
              </a:effectLst>
              <a:latin typeface="Arial" charset="0"/>
            </a:endParaRPr>
          </a:p>
        </p:txBody>
      </p:sp>
      <p:pic>
        <p:nvPicPr>
          <p:cNvPr id="38917" name="Picture 7"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950" y="38100"/>
            <a:ext cx="1152525"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8"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06080" y="666750"/>
            <a:ext cx="4259263" cy="598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665343" y="666750"/>
            <a:ext cx="1227137" cy="598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12 Rectángulo"/>
          <p:cNvSpPr/>
          <p:nvPr/>
        </p:nvSpPr>
        <p:spPr>
          <a:xfrm>
            <a:off x="3406081" y="2204865"/>
            <a:ext cx="5486400" cy="311656"/>
          </a:xfrm>
          <a:prstGeom prst="rect">
            <a:avLst/>
          </a:prstGeom>
          <a:solidFill>
            <a:srgbClr val="77933C">
              <a:alpha val="45882"/>
            </a:srgbClr>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12 Rectángulo"/>
          <p:cNvSpPr/>
          <p:nvPr/>
        </p:nvSpPr>
        <p:spPr>
          <a:xfrm>
            <a:off x="3416315" y="2516521"/>
            <a:ext cx="5476165" cy="2352639"/>
          </a:xfrm>
          <a:prstGeom prst="rect">
            <a:avLst/>
          </a:prstGeom>
          <a:solidFill>
            <a:schemeClr val="accent3">
              <a:lumMod val="60000"/>
              <a:lumOff val="40000"/>
              <a:alpha val="20000"/>
            </a:schemeClr>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12 Rectángulo"/>
          <p:cNvSpPr/>
          <p:nvPr/>
        </p:nvSpPr>
        <p:spPr>
          <a:xfrm>
            <a:off x="3411197" y="4906135"/>
            <a:ext cx="5486400" cy="311656"/>
          </a:xfrm>
          <a:prstGeom prst="rect">
            <a:avLst/>
          </a:prstGeom>
          <a:solidFill>
            <a:schemeClr val="accent2">
              <a:lumMod val="75000"/>
              <a:alpha val="45882"/>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12 Rectángulo"/>
          <p:cNvSpPr/>
          <p:nvPr/>
        </p:nvSpPr>
        <p:spPr>
          <a:xfrm>
            <a:off x="3421431" y="5217791"/>
            <a:ext cx="5476165" cy="947513"/>
          </a:xfrm>
          <a:prstGeom prst="rect">
            <a:avLst/>
          </a:prstGeom>
          <a:solidFill>
            <a:schemeClr val="accent2">
              <a:lumMod val="60000"/>
              <a:lumOff val="40000"/>
              <a:alpha val="2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2 Rectángulo"/>
          <p:cNvSpPr/>
          <p:nvPr/>
        </p:nvSpPr>
        <p:spPr>
          <a:xfrm>
            <a:off x="3406080" y="6186255"/>
            <a:ext cx="5486400" cy="311656"/>
          </a:xfrm>
          <a:prstGeom prst="rect">
            <a:avLst/>
          </a:prstGeom>
          <a:solidFill>
            <a:schemeClr val="accent1">
              <a:lumMod val="75000"/>
              <a:alpha val="45882"/>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1"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 y="2125804"/>
            <a:ext cx="3779971" cy="2936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3055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0" y="881063"/>
            <a:ext cx="9144000" cy="5094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1555" name="Text Box 3"/>
          <p:cNvSpPr txBox="1">
            <a:spLocks noChangeArrowheads="1"/>
          </p:cNvSpPr>
          <p:nvPr/>
        </p:nvSpPr>
        <p:spPr bwMode="auto">
          <a:xfrm>
            <a:off x="2835275" y="133350"/>
            <a:ext cx="3498850" cy="701675"/>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wrap="none">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algn="ctr" eaLnBrk="1" hangingPunct="1">
              <a:defRPr/>
            </a:pPr>
            <a:r>
              <a:rPr lang="en-US" altLang="es-ES" sz="2000" b="1" dirty="0" smtClean="0">
                <a:solidFill>
                  <a:schemeClr val="bg1"/>
                </a:solidFill>
                <a:effectLst>
                  <a:outerShdw blurRad="38100" dist="38100" dir="2700000" algn="tl">
                    <a:srgbClr val="C0C0C0"/>
                  </a:outerShdw>
                </a:effectLst>
                <a:latin typeface="Arial" charset="0"/>
                <a:cs typeface="Arial" charset="0"/>
              </a:rPr>
              <a:t>Autoinflammatory diseases</a:t>
            </a:r>
          </a:p>
          <a:p>
            <a:pPr algn="ctr" eaLnBrk="1" hangingPunct="1">
              <a:defRPr/>
            </a:pPr>
            <a:r>
              <a:rPr lang="en-US" altLang="es-ES" sz="2000" b="1" dirty="0" smtClean="0">
                <a:solidFill>
                  <a:schemeClr val="bg1"/>
                </a:solidFill>
                <a:effectLst>
                  <a:outerShdw blurRad="38100" dist="38100" dir="2700000" algn="tl">
                    <a:srgbClr val="C0C0C0"/>
                  </a:outerShdw>
                </a:effectLst>
                <a:latin typeface="Arial" charset="0"/>
                <a:cs typeface="Arial" charset="0"/>
              </a:rPr>
              <a:t>Definition</a:t>
            </a:r>
          </a:p>
        </p:txBody>
      </p:sp>
      <p:sp>
        <p:nvSpPr>
          <p:cNvPr id="90116" name="Rectangle 4"/>
          <p:cNvSpPr>
            <a:spLocks noChangeArrowheads="1"/>
          </p:cNvSpPr>
          <p:nvPr/>
        </p:nvSpPr>
        <p:spPr bwMode="auto">
          <a:xfrm>
            <a:off x="250825" y="3076575"/>
            <a:ext cx="8640763" cy="3719513"/>
          </a:xfrm>
          <a:prstGeom prst="rect">
            <a:avLst/>
          </a:prstGeom>
          <a:solidFill>
            <a:srgbClr val="46A1A8"/>
          </a:solidFill>
          <a:ln w="57150">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s-ES" sz="1800" dirty="0"/>
              <a:t>Autoinflammatory diseases are defined as illnesses caused by </a:t>
            </a:r>
            <a:r>
              <a:rPr lang="en-US" altLang="es-ES" sz="1800" b="1" dirty="0">
                <a:solidFill>
                  <a:schemeClr val="bg1"/>
                </a:solidFill>
                <a:effectLst>
                  <a:outerShdw blurRad="38100" dist="38100" dir="2700000" algn="tl">
                    <a:srgbClr val="000000">
                      <a:alpha val="43137"/>
                    </a:srgbClr>
                  </a:outerShdw>
                </a:effectLst>
              </a:rPr>
              <a:t>primary dysfunction of the innate immune system</a:t>
            </a:r>
            <a:r>
              <a:rPr lang="en-US" altLang="es-ES" sz="1800" dirty="0"/>
              <a:t>. This new concept includes a broad number of diseases, initially focusing on </a:t>
            </a:r>
            <a:r>
              <a:rPr lang="en-US" altLang="es-ES" sz="1800" b="1" dirty="0">
                <a:solidFill>
                  <a:schemeClr val="bg1"/>
                </a:solidFill>
                <a:effectLst>
                  <a:outerShdw blurRad="38100" dist="38100" dir="2700000" algn="tl">
                    <a:srgbClr val="000000">
                      <a:alpha val="43137"/>
                    </a:srgbClr>
                  </a:outerShdw>
                </a:effectLst>
              </a:rPr>
              <a:t>Hereditary recurrent fevers</a:t>
            </a:r>
            <a:r>
              <a:rPr lang="en-US" altLang="es-ES" sz="1800" dirty="0">
                <a:solidFill>
                  <a:schemeClr val="bg1"/>
                </a:solidFill>
                <a:effectLst>
                  <a:outerShdw blurRad="38100" dist="38100" dir="2700000" algn="tl">
                    <a:srgbClr val="000000">
                      <a:alpha val="43137"/>
                    </a:srgbClr>
                  </a:outerShdw>
                </a:effectLst>
              </a:rPr>
              <a:t> </a:t>
            </a:r>
            <a:r>
              <a:rPr lang="en-US" altLang="es-ES" sz="1800" dirty="0"/>
              <a:t>such as the </a:t>
            </a:r>
            <a:r>
              <a:rPr lang="en-US" altLang="es-ES" sz="1800" b="1" dirty="0">
                <a:solidFill>
                  <a:schemeClr val="bg1"/>
                </a:solidFill>
                <a:effectLst>
                  <a:outerShdw blurRad="38100" dist="38100" dir="2700000" algn="tl">
                    <a:srgbClr val="000000">
                      <a:alpha val="43137"/>
                    </a:srgbClr>
                  </a:outerShdw>
                </a:effectLst>
              </a:rPr>
              <a:t>prototype FMF, Familial Mediterranean Fever</a:t>
            </a:r>
            <a:r>
              <a:rPr lang="en-US" altLang="es-ES" sz="1800" dirty="0"/>
              <a:t>.</a:t>
            </a:r>
          </a:p>
          <a:p>
            <a:pPr eaLnBrk="1" hangingPunct="1">
              <a:spcBef>
                <a:spcPct val="0"/>
              </a:spcBef>
              <a:buFontTx/>
              <a:buNone/>
              <a:defRPr/>
            </a:pPr>
            <a:endParaRPr lang="en-US" altLang="es-ES" sz="1800" dirty="0"/>
          </a:p>
          <a:p>
            <a:pPr eaLnBrk="1" hangingPunct="1">
              <a:spcBef>
                <a:spcPct val="0"/>
              </a:spcBef>
              <a:buFontTx/>
              <a:buNone/>
              <a:defRPr/>
            </a:pPr>
            <a:r>
              <a:rPr lang="en-US" altLang="es-ES" sz="1800" dirty="0"/>
              <a:t>Until recently, these conditions were defined only by phenotypic features, including </a:t>
            </a:r>
            <a:r>
              <a:rPr lang="en-US" altLang="es-ES" sz="1800" b="1" dirty="0"/>
              <a:t>recurrent attacks of fever</a:t>
            </a:r>
            <a:r>
              <a:rPr lang="en-US" altLang="es-ES" sz="1800" dirty="0"/>
              <a:t>, abdominal pain, arthritis or cutaneous signs, which sometimes overlap and may obscure accurate diagnosis. </a:t>
            </a:r>
          </a:p>
          <a:p>
            <a:pPr eaLnBrk="1" hangingPunct="1">
              <a:spcBef>
                <a:spcPct val="0"/>
              </a:spcBef>
              <a:buFontTx/>
              <a:buNone/>
              <a:defRPr/>
            </a:pPr>
            <a:r>
              <a:rPr lang="en-US" altLang="es-ES" sz="1800" dirty="0"/>
              <a:t>However, this disease </a:t>
            </a:r>
            <a:r>
              <a:rPr lang="en-US" altLang="es-ES" sz="1800" b="1" dirty="0">
                <a:solidFill>
                  <a:srgbClr val="FFC000"/>
                </a:solidFill>
                <a:effectLst>
                  <a:outerShdw blurRad="38100" dist="38100" dir="2700000" algn="tl">
                    <a:srgbClr val="000000">
                      <a:alpha val="43137"/>
                    </a:srgbClr>
                  </a:outerShdw>
                </a:effectLst>
              </a:rPr>
              <a:t>classification has expanded</a:t>
            </a:r>
            <a:r>
              <a:rPr lang="en-US" altLang="es-ES" sz="1800" dirty="0">
                <a:solidFill>
                  <a:srgbClr val="FFC000"/>
                </a:solidFill>
              </a:rPr>
              <a:t> </a:t>
            </a:r>
            <a:r>
              <a:rPr lang="en-US" altLang="es-ES" sz="1800" dirty="0"/>
              <a:t>due to the recent advances in our understanding of disease pathogenesis with the discovery of the molecular basis of these disorders. </a:t>
            </a:r>
            <a:r>
              <a:rPr lang="en-US" altLang="es-ES" sz="1800" b="1" dirty="0">
                <a:solidFill>
                  <a:srgbClr val="FFC000"/>
                </a:solidFill>
                <a:effectLst>
                  <a:outerShdw blurRad="38100" dist="38100" dir="2700000" algn="tl">
                    <a:srgbClr val="000000">
                      <a:alpha val="43137"/>
                    </a:srgbClr>
                  </a:outerShdw>
                </a:effectLst>
              </a:rPr>
              <a:t>Additional disorders which are now regarded as autoinflammatory diseases </a:t>
            </a:r>
            <a:r>
              <a:rPr lang="en-US" altLang="es-ES" sz="1800" dirty="0"/>
              <a:t>include hereditary disorders such as </a:t>
            </a:r>
            <a:r>
              <a:rPr lang="en-US" altLang="es-ES" sz="1800" b="1" dirty="0"/>
              <a:t>Blau disease </a:t>
            </a:r>
            <a:r>
              <a:rPr lang="en-US" altLang="es-ES" sz="1800" dirty="0"/>
              <a:t>and </a:t>
            </a:r>
            <a:r>
              <a:rPr lang="en-US" altLang="es-ES" sz="1800" b="1" dirty="0">
                <a:solidFill>
                  <a:srgbClr val="FFC000"/>
                </a:solidFill>
                <a:effectLst>
                  <a:outerShdw blurRad="38100" dist="38100" dir="2700000" algn="tl">
                    <a:srgbClr val="000000">
                      <a:alpha val="43137"/>
                    </a:srgbClr>
                  </a:outerShdw>
                </a:effectLst>
              </a:rPr>
              <a:t>complex</a:t>
            </a:r>
            <a:r>
              <a:rPr lang="en-US" altLang="es-ES" sz="1800" dirty="0">
                <a:solidFill>
                  <a:srgbClr val="FFC000"/>
                </a:solidFill>
                <a:effectLst>
                  <a:outerShdw blurRad="38100" dist="38100" dir="2700000" algn="tl">
                    <a:srgbClr val="000000">
                      <a:alpha val="43137"/>
                    </a:srgbClr>
                  </a:outerShdw>
                </a:effectLst>
              </a:rPr>
              <a:t> </a:t>
            </a:r>
            <a:r>
              <a:rPr lang="en-US" altLang="es-ES" sz="1800" dirty="0"/>
              <a:t>disorders such as </a:t>
            </a:r>
            <a:r>
              <a:rPr lang="en-US" altLang="es-ES" sz="1800" b="1" dirty="0"/>
              <a:t>Crohn's or </a:t>
            </a:r>
            <a:r>
              <a:rPr lang="en-US" altLang="es-ES" sz="1800" b="1" dirty="0" err="1" smtClean="0"/>
              <a:t>Behçet's</a:t>
            </a:r>
            <a:r>
              <a:rPr lang="en-US" altLang="es-ES" sz="1800" b="1" dirty="0" smtClean="0"/>
              <a:t> </a:t>
            </a:r>
            <a:r>
              <a:rPr lang="en-US" altLang="es-ES" sz="1800" b="1" dirty="0"/>
              <a:t>disease</a:t>
            </a:r>
            <a:r>
              <a:rPr lang="en-US" altLang="es-ES" sz="1800" dirty="0"/>
              <a:t>.</a:t>
            </a:r>
          </a:p>
        </p:txBody>
      </p:sp>
    </p:spTree>
    <p:extLst>
      <p:ext uri="{BB962C8B-B14F-4D97-AF65-F5344CB8AC3E}">
        <p14:creationId xmlns:p14="http://schemas.microsoft.com/office/powerpoint/2010/main" xmlns="" val="2810435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500" fill="hold"/>
                                        <p:tgtEl>
                                          <p:spTgt spid="90116"/>
                                        </p:tgtEl>
                                        <p:attrNameLst>
                                          <p:attrName>ppt_x</p:attrName>
                                        </p:attrNameLst>
                                      </p:cBhvr>
                                      <p:tavLst>
                                        <p:tav tm="0">
                                          <p:val>
                                            <p:strVal val="#ppt_x"/>
                                          </p:val>
                                        </p:tav>
                                        <p:tav tm="100000">
                                          <p:val>
                                            <p:strVal val="#ppt_x"/>
                                          </p:val>
                                        </p:tav>
                                      </p:tavLst>
                                    </p:anim>
                                    <p:anim calcmode="lin" valueType="num">
                                      <p:cBhvr additive="base">
                                        <p:cTn id="8"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4" name="Rectangle 8"/>
          <p:cNvSpPr>
            <a:spLocks noChangeArrowheads="1"/>
          </p:cNvSpPr>
          <p:nvPr/>
        </p:nvSpPr>
        <p:spPr bwMode="auto">
          <a:xfrm>
            <a:off x="323528" y="849313"/>
            <a:ext cx="2519362" cy="457200"/>
          </a:xfrm>
          <a:prstGeom prst="rect">
            <a:avLst/>
          </a:prstGeom>
          <a:noFill/>
          <a:ln w="9525">
            <a:noFill/>
            <a:miter lim="800000"/>
            <a:headEnd/>
            <a:tailEnd/>
          </a:ln>
          <a:effectLst/>
        </p:spPr>
        <p:txBody>
          <a:bodyPr>
            <a:spAutoFit/>
          </a:bodyPr>
          <a:lstStyle/>
          <a:p>
            <a:pPr>
              <a:defRPr/>
            </a:pPr>
            <a:r>
              <a:rPr lang="en-US" sz="2400" b="1" dirty="0" err="1" smtClean="0">
                <a:solidFill>
                  <a:schemeClr val="accent3">
                    <a:lumMod val="75000"/>
                  </a:schemeClr>
                </a:solidFill>
                <a:effectLst>
                  <a:outerShdw blurRad="38100" dist="38100" dir="2700000" algn="tl">
                    <a:srgbClr val="C0C0C0"/>
                  </a:outerShdw>
                </a:effectLst>
                <a:latin typeface="Arial" charset="0"/>
              </a:rPr>
              <a:t>Conclusiones</a:t>
            </a:r>
            <a:r>
              <a:rPr lang="en-US" sz="2400" b="1" dirty="0" smtClean="0">
                <a:solidFill>
                  <a:schemeClr val="accent3">
                    <a:lumMod val="75000"/>
                  </a:schemeClr>
                </a:solidFill>
                <a:effectLst>
                  <a:outerShdw blurRad="38100" dist="38100" dir="2700000" algn="tl">
                    <a:srgbClr val="C0C0C0"/>
                  </a:outerShdw>
                </a:effectLst>
                <a:latin typeface="Arial" charset="0"/>
              </a:rPr>
              <a:t> I</a:t>
            </a:r>
            <a:endParaRPr lang="en-US" sz="2400" b="1" dirty="0">
              <a:solidFill>
                <a:schemeClr val="accent3">
                  <a:lumMod val="75000"/>
                </a:schemeClr>
              </a:solidFill>
              <a:effectLst>
                <a:outerShdw blurRad="38100" dist="38100" dir="2700000" algn="tl">
                  <a:srgbClr val="C0C0C0"/>
                </a:outerShdw>
              </a:effectLst>
              <a:latin typeface="Arial" charset="0"/>
            </a:endParaRPr>
          </a:p>
        </p:txBody>
      </p:sp>
      <p:sp>
        <p:nvSpPr>
          <p:cNvPr id="5" name="Rectangle 7"/>
          <p:cNvSpPr>
            <a:spLocks noChangeArrowheads="1"/>
          </p:cNvSpPr>
          <p:nvPr/>
        </p:nvSpPr>
        <p:spPr bwMode="auto">
          <a:xfrm>
            <a:off x="1691680" y="85725"/>
            <a:ext cx="5759450" cy="457200"/>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n-US" sz="2400" b="1" dirty="0">
                <a:solidFill>
                  <a:schemeClr val="bg1"/>
                </a:solidFill>
                <a:effectLst>
                  <a:outerShdw blurRad="38100" dist="38100" dir="2700000" algn="tl">
                    <a:srgbClr val="C0C0C0"/>
                  </a:outerShdw>
                </a:effectLst>
                <a:latin typeface="Arial" charset="0"/>
              </a:rPr>
              <a:t>Autoinflammatory diseases in adults</a:t>
            </a:r>
          </a:p>
        </p:txBody>
      </p:sp>
      <p:sp>
        <p:nvSpPr>
          <p:cNvPr id="6" name="Text Box 11"/>
          <p:cNvSpPr txBox="1">
            <a:spLocks noChangeArrowheads="1"/>
          </p:cNvSpPr>
          <p:nvPr/>
        </p:nvSpPr>
        <p:spPr bwMode="auto">
          <a:xfrm>
            <a:off x="323528" y="1947604"/>
            <a:ext cx="8640960" cy="4124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indent="-355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1200"/>
              </a:spcBef>
            </a:pPr>
            <a:r>
              <a:rPr lang="es-ES" sz="2200" dirty="0"/>
              <a:t>Las </a:t>
            </a:r>
            <a:r>
              <a:rPr lang="es-ES" sz="2200" b="1" dirty="0">
                <a:solidFill>
                  <a:schemeClr val="accent3">
                    <a:lumMod val="50000"/>
                  </a:schemeClr>
                </a:solidFill>
              </a:rPr>
              <a:t>enfermedades autoinflamatorias monogénicas </a:t>
            </a:r>
            <a:r>
              <a:rPr lang="es-ES" sz="2200" dirty="0"/>
              <a:t>generalmente afectan a los niños, pero también pueden tener un inicio </a:t>
            </a:r>
            <a:r>
              <a:rPr lang="es-ES" sz="2200" dirty="0" smtClean="0"/>
              <a:t>en la edad adulta, y se presentan con </a:t>
            </a:r>
            <a:r>
              <a:rPr lang="es-ES" sz="2200" dirty="0"/>
              <a:t>un fenotipo algo diferente al que manifiestan los </a:t>
            </a:r>
            <a:r>
              <a:rPr lang="es-ES" sz="2200" dirty="0" smtClean="0"/>
              <a:t>niños, con frecuencia atípico o incompleto</a:t>
            </a:r>
            <a:endParaRPr lang="es-ES" sz="2200" dirty="0"/>
          </a:p>
          <a:p>
            <a:pPr>
              <a:spcBef>
                <a:spcPts val="1200"/>
              </a:spcBef>
            </a:pPr>
            <a:r>
              <a:rPr lang="es-ES" sz="2200" dirty="0" smtClean="0"/>
              <a:t>Algunos casos que debutan en la edad pediátrica </a:t>
            </a:r>
            <a:r>
              <a:rPr lang="es-ES" sz="2200" dirty="0"/>
              <a:t>pueden </a:t>
            </a:r>
            <a:r>
              <a:rPr lang="es-ES" sz="2200" dirty="0" smtClean="0"/>
              <a:t>llegar a ser </a:t>
            </a:r>
            <a:r>
              <a:rPr lang="es-ES" sz="2200" dirty="0"/>
              <a:t>diagnosticadas durante la edad adulta, con un </a:t>
            </a:r>
            <a:r>
              <a:rPr lang="es-ES" sz="2200" i="1" dirty="0">
                <a:solidFill>
                  <a:schemeClr val="accent3">
                    <a:lumMod val="50000"/>
                  </a:schemeClr>
                </a:solidFill>
              </a:rPr>
              <a:t>retraso diagnóstico </a:t>
            </a:r>
            <a:r>
              <a:rPr lang="es-ES" sz="2200" i="1" dirty="0" smtClean="0">
                <a:solidFill>
                  <a:schemeClr val="accent3">
                    <a:lumMod val="50000"/>
                  </a:schemeClr>
                </a:solidFill>
              </a:rPr>
              <a:t>considerable</a:t>
            </a:r>
            <a:endParaRPr lang="es-ES" sz="2200" i="1" dirty="0">
              <a:solidFill>
                <a:schemeClr val="accent3">
                  <a:lumMod val="50000"/>
                </a:schemeClr>
              </a:solidFill>
            </a:endParaRPr>
          </a:p>
          <a:p>
            <a:pPr lvl="0">
              <a:spcBef>
                <a:spcPts val="1200"/>
              </a:spcBef>
            </a:pPr>
            <a:r>
              <a:rPr lang="es-ES" sz="2200" dirty="0" smtClean="0"/>
              <a:t>Las enfermedades autoinflamatorias poligénicas </a:t>
            </a:r>
            <a:r>
              <a:rPr lang="es-ES" sz="2200" dirty="0"/>
              <a:t>o </a:t>
            </a:r>
            <a:r>
              <a:rPr lang="es-ES" sz="2200" dirty="0" smtClean="0"/>
              <a:t>multifactoriales, </a:t>
            </a:r>
            <a:r>
              <a:rPr lang="es-ES" sz="2200" dirty="0"/>
              <a:t>y otras consideradas </a:t>
            </a:r>
            <a:r>
              <a:rPr lang="es-ES" sz="2200" dirty="0" smtClean="0"/>
              <a:t>indiferenciadas, </a:t>
            </a:r>
            <a:r>
              <a:rPr lang="es-ES" sz="2200" dirty="0"/>
              <a:t>también pueden tener su inicio en </a:t>
            </a:r>
            <a:r>
              <a:rPr lang="es-ES" sz="2200" dirty="0" smtClean="0"/>
              <a:t>la edad adulta</a:t>
            </a:r>
            <a:endParaRPr lang="en-US" sz="2200" dirty="0"/>
          </a:p>
        </p:txBody>
      </p:sp>
    </p:spTree>
    <p:extLst>
      <p:ext uri="{BB962C8B-B14F-4D97-AF65-F5344CB8AC3E}">
        <p14:creationId xmlns:p14="http://schemas.microsoft.com/office/powerpoint/2010/main" xmlns="" val="3546576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691680" y="85725"/>
            <a:ext cx="5759450" cy="457200"/>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r>
              <a:rPr lang="es-ES" sz="2400" b="1" dirty="0">
                <a:solidFill>
                  <a:schemeClr val="bg1"/>
                </a:solidFill>
                <a:effectLst>
                  <a:outerShdw blurRad="38100" dist="38100" dir="2700000" algn="tl">
                    <a:srgbClr val="C0C0C0"/>
                  </a:outerShdw>
                </a:effectLst>
                <a:latin typeface="Arial" charset="0"/>
              </a:rPr>
              <a:t> in </a:t>
            </a:r>
            <a:r>
              <a:rPr lang="es-ES" sz="2400" b="1" dirty="0" err="1">
                <a:solidFill>
                  <a:schemeClr val="bg1"/>
                </a:solidFill>
                <a:effectLst>
                  <a:outerShdw blurRad="38100" dist="38100" dir="2700000" algn="tl">
                    <a:srgbClr val="C0C0C0"/>
                  </a:outerShdw>
                </a:effectLst>
                <a:latin typeface="Arial" charset="0"/>
              </a:rPr>
              <a:t>adults</a:t>
            </a:r>
            <a:endParaRPr lang="es-ES" sz="2400" b="1" dirty="0">
              <a:solidFill>
                <a:schemeClr val="bg1"/>
              </a:solidFill>
              <a:effectLst>
                <a:outerShdw blurRad="38100" dist="38100" dir="2700000" algn="tl">
                  <a:srgbClr val="C0C0C0"/>
                </a:outerShdw>
              </a:effectLst>
              <a:latin typeface="Arial" charset="0"/>
            </a:endParaRPr>
          </a:p>
        </p:txBody>
      </p:sp>
      <p:sp>
        <p:nvSpPr>
          <p:cNvPr id="5" name="Text Box 11"/>
          <p:cNvSpPr txBox="1">
            <a:spLocks noChangeArrowheads="1"/>
          </p:cNvSpPr>
          <p:nvPr/>
        </p:nvSpPr>
        <p:spPr bwMode="auto">
          <a:xfrm>
            <a:off x="323528" y="1825074"/>
            <a:ext cx="8712968"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indent="-355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0">
              <a:spcBef>
                <a:spcPts val="1200"/>
              </a:spcBef>
            </a:pPr>
            <a:r>
              <a:rPr lang="es-ES" sz="2200" dirty="0" smtClean="0"/>
              <a:t>Las </a:t>
            </a:r>
            <a:r>
              <a:rPr lang="es-ES" sz="2200" b="1" dirty="0" smtClean="0">
                <a:solidFill>
                  <a:schemeClr val="accent3">
                    <a:lumMod val="50000"/>
                  </a:schemeClr>
                </a:solidFill>
              </a:rPr>
              <a:t>enfermedades autoinflamatorias poligénicas o multifactoriales</a:t>
            </a:r>
            <a:r>
              <a:rPr lang="es-ES" sz="2200" dirty="0" smtClean="0"/>
              <a:t> son enfermedades sistémicas que también pueden compartir algún mecanismo de autoinmunidad</a:t>
            </a:r>
          </a:p>
          <a:p>
            <a:pPr>
              <a:spcBef>
                <a:spcPts val="1200"/>
              </a:spcBef>
            </a:pPr>
            <a:r>
              <a:rPr lang="es-ES" sz="2200" dirty="0" smtClean="0"/>
              <a:t>Las </a:t>
            </a:r>
            <a:r>
              <a:rPr lang="es-ES" sz="2200" b="1" dirty="0">
                <a:solidFill>
                  <a:schemeClr val="accent3">
                    <a:lumMod val="50000"/>
                  </a:schemeClr>
                </a:solidFill>
              </a:rPr>
              <a:t>enfermedades autoinflamatorias indiferenciadas </a:t>
            </a:r>
            <a:r>
              <a:rPr lang="es-ES" sz="2200" dirty="0"/>
              <a:t>son aquellas que se presentan con manifestaciones inflamatorias, en las que </a:t>
            </a:r>
            <a:r>
              <a:rPr lang="es-ES" sz="2200" dirty="0" smtClean="0"/>
              <a:t>el </a:t>
            </a:r>
            <a:r>
              <a:rPr lang="es-ES" sz="2200" dirty="0"/>
              <a:t>estudio </a:t>
            </a:r>
            <a:r>
              <a:rPr lang="es-ES" sz="2200" dirty="0" smtClean="0"/>
              <a:t>de </a:t>
            </a:r>
            <a:r>
              <a:rPr lang="es-ES" sz="2200" dirty="0"/>
              <a:t>los genes </a:t>
            </a:r>
            <a:r>
              <a:rPr lang="es-ES" sz="2200" dirty="0" smtClean="0"/>
              <a:t>conocidos </a:t>
            </a:r>
            <a:r>
              <a:rPr lang="es-ES" sz="2200" dirty="0"/>
              <a:t>es </a:t>
            </a:r>
            <a:r>
              <a:rPr lang="es-ES" sz="2200" dirty="0" smtClean="0"/>
              <a:t>negativo </a:t>
            </a:r>
            <a:r>
              <a:rPr lang="es-ES" sz="2200" dirty="0"/>
              <a:t>y el tratamiento dirigido a bloquear </a:t>
            </a:r>
            <a:r>
              <a:rPr lang="es-ES" sz="2200" dirty="0" smtClean="0"/>
              <a:t>mismas vías inflamatorias que funcionan en las enfermedades monogénicas es efectivo</a:t>
            </a:r>
          </a:p>
          <a:p>
            <a:pPr>
              <a:spcBef>
                <a:spcPts val="1200"/>
              </a:spcBef>
            </a:pPr>
            <a:r>
              <a:rPr lang="es-ES" sz="2200" b="1" dirty="0" smtClean="0">
                <a:solidFill>
                  <a:schemeClr val="accent3">
                    <a:lumMod val="50000"/>
                  </a:schemeClr>
                </a:solidFill>
                <a:effectLst>
                  <a:outerShdw blurRad="38100" dist="38100" dir="2700000" algn="tl">
                    <a:srgbClr val="000000">
                      <a:alpha val="43137"/>
                    </a:srgbClr>
                  </a:outerShdw>
                </a:effectLst>
              </a:rPr>
              <a:t>Las </a:t>
            </a:r>
            <a:r>
              <a:rPr lang="es-ES" sz="2200" b="1" dirty="0">
                <a:solidFill>
                  <a:schemeClr val="accent3">
                    <a:lumMod val="50000"/>
                  </a:schemeClr>
                </a:solidFill>
                <a:effectLst>
                  <a:outerShdw blurRad="38100" dist="38100" dir="2700000" algn="tl">
                    <a:srgbClr val="000000">
                      <a:alpha val="43137"/>
                    </a:srgbClr>
                  </a:outerShdw>
                </a:effectLst>
              </a:rPr>
              <a:t>enfermedades autoinflamatorias en pacientes adultos tienen un espectro de presentación muy amplio y </a:t>
            </a:r>
            <a:r>
              <a:rPr lang="es-ES" sz="2200" b="1" dirty="0" smtClean="0">
                <a:solidFill>
                  <a:schemeClr val="accent3">
                    <a:lumMod val="50000"/>
                  </a:schemeClr>
                </a:solidFill>
                <a:effectLst>
                  <a:outerShdw blurRad="38100" dist="38100" dir="2700000" algn="tl">
                    <a:srgbClr val="000000">
                      <a:alpha val="43137"/>
                    </a:srgbClr>
                  </a:outerShdw>
                </a:effectLst>
              </a:rPr>
              <a:t>con frecuencia atípico, y su proceso diagnóstico suele ser complejo</a:t>
            </a:r>
            <a:endParaRPr lang="en-US" sz="2200" b="1" dirty="0">
              <a:solidFill>
                <a:schemeClr val="accent3">
                  <a:lumMod val="50000"/>
                </a:schemeClr>
              </a:solidFill>
              <a:effectLst>
                <a:outerShdw blurRad="38100" dist="38100" dir="2700000" algn="tl">
                  <a:srgbClr val="000000">
                    <a:alpha val="43137"/>
                  </a:srgbClr>
                </a:outerShdw>
              </a:effectLst>
            </a:endParaRPr>
          </a:p>
        </p:txBody>
      </p:sp>
      <p:sp>
        <p:nvSpPr>
          <p:cNvPr id="7" name="Rectangle 8"/>
          <p:cNvSpPr>
            <a:spLocks noChangeArrowheads="1"/>
          </p:cNvSpPr>
          <p:nvPr/>
        </p:nvSpPr>
        <p:spPr bwMode="auto">
          <a:xfrm>
            <a:off x="323528" y="849313"/>
            <a:ext cx="2519362" cy="457200"/>
          </a:xfrm>
          <a:prstGeom prst="rect">
            <a:avLst/>
          </a:prstGeom>
          <a:noFill/>
          <a:ln w="9525">
            <a:noFill/>
            <a:miter lim="800000"/>
            <a:headEnd/>
            <a:tailEnd/>
          </a:ln>
          <a:effectLst/>
        </p:spPr>
        <p:txBody>
          <a:bodyPr>
            <a:spAutoFit/>
          </a:bodyPr>
          <a:lstStyle/>
          <a:p>
            <a:pPr>
              <a:defRPr/>
            </a:pPr>
            <a:r>
              <a:rPr lang="en-US" sz="2400" b="1" dirty="0" err="1" smtClean="0">
                <a:solidFill>
                  <a:schemeClr val="accent3">
                    <a:lumMod val="75000"/>
                  </a:schemeClr>
                </a:solidFill>
                <a:effectLst>
                  <a:outerShdw blurRad="38100" dist="38100" dir="2700000" algn="tl">
                    <a:srgbClr val="C0C0C0"/>
                  </a:outerShdw>
                </a:effectLst>
                <a:latin typeface="Arial" charset="0"/>
              </a:rPr>
              <a:t>Conclusiones</a:t>
            </a:r>
            <a:r>
              <a:rPr lang="en-US" sz="2400" b="1" dirty="0" smtClean="0">
                <a:solidFill>
                  <a:schemeClr val="accent3">
                    <a:lumMod val="75000"/>
                  </a:schemeClr>
                </a:solidFill>
                <a:effectLst>
                  <a:outerShdw blurRad="38100" dist="38100" dir="2700000" algn="tl">
                    <a:srgbClr val="C0C0C0"/>
                  </a:outerShdw>
                </a:effectLst>
                <a:latin typeface="Arial" charset="0"/>
              </a:rPr>
              <a:t> II</a:t>
            </a:r>
            <a:endParaRPr lang="en-US" sz="2400" b="1" dirty="0">
              <a:solidFill>
                <a:schemeClr val="accent3">
                  <a:lumMod val="75000"/>
                </a:schemeClr>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365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22" descr="HC"/>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95737" y="3599715"/>
            <a:ext cx="1152525" cy="677863"/>
          </a:xfrm>
          <a:prstGeom prst="rect">
            <a:avLst/>
          </a:prstGeom>
          <a:noFill/>
          <a:ln>
            <a:noFill/>
          </a:ln>
          <a:extLst/>
        </p:spPr>
      </p:pic>
      <p:grpSp>
        <p:nvGrpSpPr>
          <p:cNvPr id="18" name="Group 34"/>
          <p:cNvGrpSpPr>
            <a:grpSpLocks/>
          </p:cNvGrpSpPr>
          <p:nvPr/>
        </p:nvGrpSpPr>
        <p:grpSpPr bwMode="auto">
          <a:xfrm>
            <a:off x="214313" y="1016868"/>
            <a:ext cx="4176712" cy="765175"/>
            <a:chOff x="2245" y="2296"/>
            <a:chExt cx="3515" cy="482"/>
          </a:xfrm>
          <a:solidFill>
            <a:schemeClr val="accent3">
              <a:lumMod val="60000"/>
              <a:lumOff val="40000"/>
            </a:schemeClr>
          </a:solidFill>
        </p:grpSpPr>
        <p:sp>
          <p:nvSpPr>
            <p:cNvPr id="19" name="Oval 25"/>
            <p:cNvSpPr>
              <a:spLocks noChangeArrowheads="1"/>
            </p:cNvSpPr>
            <p:nvPr/>
          </p:nvSpPr>
          <p:spPr bwMode="auto">
            <a:xfrm>
              <a:off x="2245" y="2296"/>
              <a:ext cx="3515" cy="482"/>
            </a:xfrm>
            <a:prstGeom prst="ellipse">
              <a:avLst/>
            </a:prstGeom>
            <a:grpFill/>
            <a:ln w="9525">
              <a:solidFill>
                <a:srgbClr val="006600"/>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s-ES" altLang="es-ES" sz="1800">
                <a:solidFill>
                  <a:srgbClr val="006600"/>
                </a:solidFill>
                <a:cs typeface="Arial" charset="0"/>
              </a:endParaRPr>
            </a:p>
          </p:txBody>
        </p:sp>
        <p:sp>
          <p:nvSpPr>
            <p:cNvPr id="20" name="Rectangle 8"/>
            <p:cNvSpPr>
              <a:spLocks noChangeArrowheads="1"/>
            </p:cNvSpPr>
            <p:nvPr/>
          </p:nvSpPr>
          <p:spPr bwMode="auto">
            <a:xfrm>
              <a:off x="2455" y="2454"/>
              <a:ext cx="3094" cy="194"/>
            </a:xfrm>
            <a:prstGeom prst="rect">
              <a:avLst/>
            </a:prstGeom>
            <a:grpFill/>
            <a:ln w="9525">
              <a:noFill/>
              <a:miter lim="800000"/>
              <a:headEnd/>
              <a:tailEnd/>
            </a:ln>
            <a:effectLst/>
          </p:spPr>
          <p:txBody>
            <a:bodyPr wrap="none">
              <a:spAutoFit/>
            </a:bodyPr>
            <a:lstStyle/>
            <a:p>
              <a:pPr>
                <a:defRPr/>
              </a:pPr>
              <a:r>
                <a:rPr lang="es-ES" sz="1400" b="1" dirty="0">
                  <a:solidFill>
                    <a:srgbClr val="006600"/>
                  </a:solidFill>
                  <a:effectLst>
                    <a:outerShdw blurRad="38100" dist="38100" dir="2700000" algn="tl">
                      <a:srgbClr val="C0C0C0"/>
                    </a:outerShdw>
                  </a:effectLst>
                  <a:latin typeface="Arial" charset="0"/>
                  <a:cs typeface="Arial" charset="0"/>
                </a:rPr>
                <a:t>Autoinflammatory </a:t>
              </a:r>
              <a:r>
                <a:rPr lang="es-ES" sz="1400" b="1" dirty="0" err="1" smtClean="0">
                  <a:solidFill>
                    <a:srgbClr val="006600"/>
                  </a:solidFill>
                  <a:effectLst>
                    <a:outerShdw blurRad="38100" dist="38100" dir="2700000" algn="tl">
                      <a:srgbClr val="C0C0C0"/>
                    </a:outerShdw>
                  </a:effectLst>
                  <a:latin typeface="Arial" charset="0"/>
                  <a:cs typeface="Arial" charset="0"/>
                </a:rPr>
                <a:t>Diseases</a:t>
              </a:r>
              <a:r>
                <a:rPr lang="es-ES" sz="1400" b="1" dirty="0" smtClean="0">
                  <a:solidFill>
                    <a:srgbClr val="006600"/>
                  </a:solidFill>
                  <a:effectLst>
                    <a:outerShdw blurRad="38100" dist="38100" dir="2700000" algn="tl">
                      <a:srgbClr val="C0C0C0"/>
                    </a:outerShdw>
                  </a:effectLst>
                  <a:latin typeface="Arial" charset="0"/>
                  <a:cs typeface="Arial" charset="0"/>
                </a:rPr>
                <a:t> </a:t>
              </a:r>
              <a:r>
                <a:rPr lang="es-ES" sz="1400" b="1" dirty="0" err="1">
                  <a:solidFill>
                    <a:srgbClr val="006600"/>
                  </a:solidFill>
                  <a:effectLst>
                    <a:outerShdw blurRad="38100" dist="38100" dir="2700000" algn="tl">
                      <a:srgbClr val="C0C0C0"/>
                    </a:outerShdw>
                  </a:effectLst>
                  <a:latin typeface="Arial" charset="0"/>
                  <a:cs typeface="Arial" charset="0"/>
                </a:rPr>
                <a:t>Clinical</a:t>
              </a:r>
              <a:r>
                <a:rPr lang="es-ES" sz="1400" b="1" dirty="0">
                  <a:solidFill>
                    <a:srgbClr val="006600"/>
                  </a:solidFill>
                  <a:effectLst>
                    <a:outerShdw blurRad="38100" dist="38100" dir="2700000" algn="tl">
                      <a:srgbClr val="C0C0C0"/>
                    </a:outerShdw>
                  </a:effectLst>
                  <a:latin typeface="Arial" charset="0"/>
                  <a:cs typeface="Arial" charset="0"/>
                </a:rPr>
                <a:t> </a:t>
              </a:r>
              <a:r>
                <a:rPr lang="es-ES" sz="1400" b="1" dirty="0" err="1">
                  <a:solidFill>
                    <a:srgbClr val="006600"/>
                  </a:solidFill>
                  <a:effectLst>
                    <a:outerShdw blurRad="38100" dist="38100" dir="2700000" algn="tl">
                      <a:srgbClr val="C0C0C0"/>
                    </a:outerShdw>
                  </a:effectLst>
                  <a:latin typeface="Arial" charset="0"/>
                  <a:cs typeface="Arial" charset="0"/>
                </a:rPr>
                <a:t>Unit</a:t>
              </a:r>
              <a:endParaRPr lang="es-ES" sz="1400" b="1" dirty="0">
                <a:solidFill>
                  <a:srgbClr val="006600"/>
                </a:solidFill>
                <a:effectLst>
                  <a:outerShdw blurRad="38100" dist="38100" dir="2700000" algn="tl">
                    <a:srgbClr val="C0C0C0"/>
                  </a:outerShdw>
                </a:effectLst>
                <a:latin typeface="Arial" charset="0"/>
                <a:cs typeface="Arial" charset="0"/>
              </a:endParaRPr>
            </a:p>
          </p:txBody>
        </p:sp>
      </p:grpSp>
      <p:grpSp>
        <p:nvGrpSpPr>
          <p:cNvPr id="21" name="Group 39"/>
          <p:cNvGrpSpPr>
            <a:grpSpLocks/>
          </p:cNvGrpSpPr>
          <p:nvPr/>
        </p:nvGrpSpPr>
        <p:grpSpPr bwMode="auto">
          <a:xfrm>
            <a:off x="39688" y="1845543"/>
            <a:ext cx="4819652" cy="2627313"/>
            <a:chOff x="429" y="2478"/>
            <a:chExt cx="3036" cy="1655"/>
          </a:xfrm>
          <a:solidFill>
            <a:schemeClr val="accent3">
              <a:lumMod val="60000"/>
              <a:lumOff val="40000"/>
            </a:schemeClr>
          </a:solidFill>
        </p:grpSpPr>
        <p:sp>
          <p:nvSpPr>
            <p:cNvPr id="22" name="Text Box 15"/>
            <p:cNvSpPr txBox="1">
              <a:spLocks noChangeArrowheads="1"/>
            </p:cNvSpPr>
            <p:nvPr/>
          </p:nvSpPr>
          <p:spPr bwMode="auto">
            <a:xfrm>
              <a:off x="429" y="2478"/>
              <a:ext cx="3036" cy="252"/>
            </a:xfrm>
            <a:prstGeom prst="rect">
              <a:avLst/>
            </a:prstGeom>
            <a:noFill/>
            <a:ln w="9525">
              <a:noFill/>
              <a:miter lim="800000"/>
              <a:headEnd/>
              <a:tailEnd/>
            </a:ln>
            <a:effectLst/>
          </p:spPr>
          <p:txBody>
            <a:bodyPr wrap="none">
              <a:spAutoFit/>
            </a:bodyPr>
            <a:lstStyle/>
            <a:p>
              <a:pPr algn="ctr">
                <a:defRPr/>
              </a:pPr>
              <a:r>
                <a:rPr lang="es-ES" sz="2000" b="1" dirty="0" err="1" smtClean="0">
                  <a:solidFill>
                    <a:srgbClr val="006600"/>
                  </a:solidFill>
                  <a:effectLst>
                    <a:outerShdw blurRad="38100" dist="38100" dir="2700000" algn="tl">
                      <a:srgbClr val="C0C0C0"/>
                    </a:outerShdw>
                  </a:effectLst>
                  <a:latin typeface="Arial" charset="0"/>
                  <a:cs typeface="Arial" charset="0"/>
                </a:rPr>
                <a:t>Department</a:t>
              </a:r>
              <a:r>
                <a:rPr lang="es-ES" sz="2000" b="1" dirty="0" smtClean="0">
                  <a:solidFill>
                    <a:srgbClr val="006600"/>
                  </a:solidFill>
                  <a:effectLst>
                    <a:outerShdw blurRad="38100" dist="38100" dir="2700000" algn="tl">
                      <a:srgbClr val="C0C0C0"/>
                    </a:outerShdw>
                  </a:effectLst>
                  <a:latin typeface="Arial" charset="0"/>
                  <a:cs typeface="Arial" charset="0"/>
                </a:rPr>
                <a:t> of </a:t>
              </a:r>
              <a:r>
                <a:rPr lang="es-ES" sz="2000" b="1" dirty="0" err="1">
                  <a:solidFill>
                    <a:srgbClr val="006600"/>
                  </a:solidFill>
                  <a:effectLst>
                    <a:outerShdw blurRad="38100" dist="38100" dir="2700000" algn="tl">
                      <a:srgbClr val="C0C0C0"/>
                    </a:outerShdw>
                  </a:effectLst>
                  <a:latin typeface="Arial" charset="0"/>
                  <a:cs typeface="Arial" charset="0"/>
                </a:rPr>
                <a:t>Autoimmune</a:t>
              </a:r>
              <a:r>
                <a:rPr lang="es-ES" sz="2000" b="1" dirty="0">
                  <a:solidFill>
                    <a:srgbClr val="006600"/>
                  </a:solidFill>
                  <a:effectLst>
                    <a:outerShdw blurRad="38100" dist="38100" dir="2700000" algn="tl">
                      <a:srgbClr val="C0C0C0"/>
                    </a:outerShdw>
                  </a:effectLst>
                  <a:latin typeface="Arial" charset="0"/>
                  <a:cs typeface="Arial" charset="0"/>
                </a:rPr>
                <a:t> </a:t>
              </a:r>
              <a:r>
                <a:rPr lang="es-ES" sz="2000" b="1" dirty="0" err="1">
                  <a:solidFill>
                    <a:srgbClr val="006600"/>
                  </a:solidFill>
                  <a:effectLst>
                    <a:outerShdw blurRad="38100" dist="38100" dir="2700000" algn="tl">
                      <a:srgbClr val="C0C0C0"/>
                    </a:outerShdw>
                  </a:effectLst>
                  <a:latin typeface="Arial" charset="0"/>
                  <a:cs typeface="Arial" charset="0"/>
                </a:rPr>
                <a:t>Diseases</a:t>
              </a:r>
              <a:endParaRPr lang="es-ES" sz="2000" b="1" dirty="0">
                <a:solidFill>
                  <a:srgbClr val="006600"/>
                </a:solidFill>
                <a:effectLst>
                  <a:outerShdw blurRad="38100" dist="38100" dir="2700000" algn="tl">
                    <a:srgbClr val="C0C0C0"/>
                  </a:outerShdw>
                </a:effectLst>
                <a:latin typeface="Arial" charset="0"/>
                <a:cs typeface="Arial" charset="0"/>
              </a:endParaRPr>
            </a:p>
          </p:txBody>
        </p:sp>
        <p:pic>
          <p:nvPicPr>
            <p:cNvPr id="23" name="Picture 16" descr="malalties_autoimmunes_600"/>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46" y="2881"/>
              <a:ext cx="2019" cy="12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24" name="Group 25"/>
          <p:cNvGrpSpPr>
            <a:grpSpLocks/>
          </p:cNvGrpSpPr>
          <p:nvPr/>
        </p:nvGrpSpPr>
        <p:grpSpPr bwMode="auto">
          <a:xfrm>
            <a:off x="4787900" y="1018456"/>
            <a:ext cx="4175125" cy="765175"/>
            <a:chOff x="3016" y="1345"/>
            <a:chExt cx="2630" cy="482"/>
          </a:xfrm>
        </p:grpSpPr>
        <p:sp>
          <p:nvSpPr>
            <p:cNvPr id="25" name="Oval 19"/>
            <p:cNvSpPr>
              <a:spLocks noChangeArrowheads="1"/>
            </p:cNvSpPr>
            <p:nvPr/>
          </p:nvSpPr>
          <p:spPr bwMode="auto">
            <a:xfrm>
              <a:off x="3016" y="1345"/>
              <a:ext cx="2630" cy="482"/>
            </a:xfrm>
            <a:prstGeom prst="ellipse">
              <a:avLst/>
            </a:prstGeom>
            <a:gradFill rotWithShape="1">
              <a:gsLst>
                <a:gs pos="0">
                  <a:schemeClr val="hlink">
                    <a:alpha val="37000"/>
                  </a:schemeClr>
                </a:gs>
                <a:gs pos="100000">
                  <a:schemeClr val="hlink">
                    <a:alpha val="32001"/>
                  </a:schemeClr>
                </a:gs>
              </a:gsLst>
              <a:lin ang="5400000" scaled="1"/>
            </a:gradFill>
            <a:ln w="9525">
              <a:solidFill>
                <a:schemeClr val="hlink"/>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s-ES" altLang="es-ES" sz="1400">
                <a:solidFill>
                  <a:schemeClr val="hlink"/>
                </a:solidFill>
                <a:cs typeface="Arial" charset="0"/>
              </a:endParaRPr>
            </a:p>
          </p:txBody>
        </p:sp>
        <p:sp>
          <p:nvSpPr>
            <p:cNvPr id="26" name="Text Box 21"/>
            <p:cNvSpPr txBox="1">
              <a:spLocks noChangeArrowheads="1"/>
            </p:cNvSpPr>
            <p:nvPr/>
          </p:nvSpPr>
          <p:spPr bwMode="auto">
            <a:xfrm>
              <a:off x="3243" y="1490"/>
              <a:ext cx="2253" cy="194"/>
            </a:xfrm>
            <a:prstGeom prst="rect">
              <a:avLst/>
            </a:prstGeom>
            <a:noFill/>
            <a:ln w="9525">
              <a:noFill/>
              <a:miter lim="800000"/>
              <a:headEnd/>
              <a:tailEnd/>
            </a:ln>
            <a:effectLst/>
          </p:spPr>
          <p:txBody>
            <a:bodyPr wrap="none">
              <a:spAutoFit/>
            </a:bodyPr>
            <a:lstStyle/>
            <a:p>
              <a:pPr>
                <a:defRPr/>
              </a:pPr>
              <a:r>
                <a:rPr lang="es-ES" sz="1400" b="1" dirty="0">
                  <a:solidFill>
                    <a:schemeClr val="hlink"/>
                  </a:solidFill>
                  <a:effectLst>
                    <a:outerShdw blurRad="38100" dist="38100" dir="2700000" algn="tl">
                      <a:srgbClr val="C0C0C0"/>
                    </a:outerShdw>
                  </a:effectLst>
                  <a:latin typeface="Arial" charset="0"/>
                  <a:cs typeface="Arial" charset="0"/>
                </a:rPr>
                <a:t>Autoinflammatory </a:t>
              </a:r>
              <a:r>
                <a:rPr lang="es-ES" sz="1400" b="1" dirty="0" err="1" smtClean="0">
                  <a:solidFill>
                    <a:schemeClr val="hlink"/>
                  </a:solidFill>
                  <a:effectLst>
                    <a:outerShdw blurRad="38100" dist="38100" dir="2700000" algn="tl">
                      <a:srgbClr val="C0C0C0"/>
                    </a:outerShdw>
                  </a:effectLst>
                  <a:latin typeface="Arial" charset="0"/>
                  <a:cs typeface="Arial" charset="0"/>
                </a:rPr>
                <a:t>Diseases</a:t>
              </a:r>
              <a:r>
                <a:rPr lang="es-ES" sz="1400" b="1" dirty="0" smtClean="0">
                  <a:solidFill>
                    <a:schemeClr val="hlink"/>
                  </a:solidFill>
                  <a:effectLst>
                    <a:outerShdw blurRad="38100" dist="38100" dir="2700000" algn="tl">
                      <a:srgbClr val="C0C0C0"/>
                    </a:outerShdw>
                  </a:effectLst>
                  <a:latin typeface="Arial" charset="0"/>
                  <a:cs typeface="Arial" charset="0"/>
                </a:rPr>
                <a:t> </a:t>
              </a:r>
              <a:r>
                <a:rPr lang="es-ES" sz="1400" b="1" dirty="0" err="1" smtClean="0">
                  <a:solidFill>
                    <a:schemeClr val="hlink"/>
                  </a:solidFill>
                  <a:effectLst>
                    <a:outerShdw blurRad="38100" dist="38100" dir="2700000" algn="tl">
                      <a:srgbClr val="C0C0C0"/>
                    </a:outerShdw>
                  </a:effectLst>
                  <a:latin typeface="Arial" charset="0"/>
                  <a:cs typeface="Arial" charset="0"/>
                </a:rPr>
                <a:t>Laboratory</a:t>
              </a:r>
              <a:endParaRPr lang="es-ES" sz="1400" b="1" dirty="0">
                <a:solidFill>
                  <a:schemeClr val="hlink"/>
                </a:solidFill>
                <a:effectLst>
                  <a:outerShdw blurRad="38100" dist="38100" dir="2700000" algn="tl">
                    <a:srgbClr val="C0C0C0"/>
                  </a:outerShdw>
                </a:effectLst>
                <a:latin typeface="Arial" charset="0"/>
                <a:cs typeface="Arial" charset="0"/>
              </a:endParaRPr>
            </a:p>
          </p:txBody>
        </p:sp>
      </p:grpSp>
      <p:sp>
        <p:nvSpPr>
          <p:cNvPr id="27" name="Text Box 5"/>
          <p:cNvSpPr txBox="1">
            <a:spLocks noChangeArrowheads="1"/>
          </p:cNvSpPr>
          <p:nvPr/>
        </p:nvSpPr>
        <p:spPr bwMode="auto">
          <a:xfrm>
            <a:off x="5148064" y="1845543"/>
            <a:ext cx="3517310" cy="400110"/>
          </a:xfrm>
          <a:prstGeom prst="rect">
            <a:avLst/>
          </a:prstGeom>
          <a:noFill/>
          <a:ln w="9525">
            <a:noFill/>
            <a:miter lim="800000"/>
            <a:headEnd/>
            <a:tailEnd/>
          </a:ln>
          <a:effectLst/>
        </p:spPr>
        <p:txBody>
          <a:bodyPr wrap="none">
            <a:spAutoFit/>
          </a:bodyPr>
          <a:lstStyle/>
          <a:p>
            <a:pPr>
              <a:defRPr/>
            </a:pPr>
            <a:r>
              <a:rPr lang="es-ES" sz="2000" b="1" dirty="0" err="1" smtClean="0">
                <a:solidFill>
                  <a:schemeClr val="hlink"/>
                </a:solidFill>
                <a:effectLst>
                  <a:outerShdw blurRad="38100" dist="38100" dir="2700000" algn="tl">
                    <a:srgbClr val="C0C0C0"/>
                  </a:outerShdw>
                </a:effectLst>
                <a:latin typeface="Arial" charset="0"/>
                <a:cs typeface="Arial" charset="0"/>
              </a:rPr>
              <a:t>Department</a:t>
            </a:r>
            <a:r>
              <a:rPr lang="es-ES" sz="2000" b="1" dirty="0" smtClean="0">
                <a:solidFill>
                  <a:schemeClr val="hlink"/>
                </a:solidFill>
                <a:effectLst>
                  <a:outerShdw blurRad="38100" dist="38100" dir="2700000" algn="tl">
                    <a:srgbClr val="C0C0C0"/>
                  </a:outerShdw>
                </a:effectLst>
                <a:latin typeface="Arial" charset="0"/>
                <a:cs typeface="Arial" charset="0"/>
              </a:rPr>
              <a:t> of </a:t>
            </a:r>
            <a:r>
              <a:rPr lang="es-ES" sz="2000" b="1" dirty="0" err="1">
                <a:solidFill>
                  <a:schemeClr val="hlink"/>
                </a:solidFill>
                <a:effectLst>
                  <a:outerShdw blurRad="38100" dist="38100" dir="2700000" algn="tl">
                    <a:srgbClr val="C0C0C0"/>
                  </a:outerShdw>
                </a:effectLst>
                <a:latin typeface="Arial" charset="0"/>
                <a:cs typeface="Arial" charset="0"/>
              </a:rPr>
              <a:t>Immunology</a:t>
            </a:r>
            <a:endParaRPr lang="es-ES" sz="2000" b="1" dirty="0">
              <a:solidFill>
                <a:schemeClr val="hlink"/>
              </a:solidFill>
              <a:effectLst>
                <a:outerShdw blurRad="38100" dist="38100" dir="2700000" algn="tl">
                  <a:srgbClr val="C0C0C0"/>
                </a:outerShdw>
              </a:effectLst>
              <a:latin typeface="Arial" charset="0"/>
              <a:cs typeface="Arial" charset="0"/>
            </a:endParaRPr>
          </a:p>
        </p:txBody>
      </p:sp>
      <p:sp>
        <p:nvSpPr>
          <p:cNvPr id="28" name="Text Box 41"/>
          <p:cNvSpPr txBox="1">
            <a:spLocks noChangeArrowheads="1"/>
          </p:cNvSpPr>
          <p:nvPr/>
        </p:nvSpPr>
        <p:spPr bwMode="auto">
          <a:xfrm>
            <a:off x="471488" y="332656"/>
            <a:ext cx="3022600" cy="457200"/>
          </a:xfrm>
          <a:prstGeom prst="rect">
            <a:avLst/>
          </a:prstGeom>
          <a:noFill/>
          <a:ln w="9525">
            <a:noFill/>
            <a:miter lim="800000"/>
            <a:headEnd/>
            <a:tailEnd/>
          </a:ln>
          <a:effectLst/>
        </p:spPr>
        <p:txBody>
          <a:bodyPr wrap="none">
            <a:spAutoFit/>
          </a:bodyPr>
          <a:lstStyle/>
          <a:p>
            <a:pPr algn="ctr">
              <a:defRPr/>
            </a:pPr>
            <a:r>
              <a:rPr lang="en-US" sz="2400" b="1" i="1">
                <a:effectLst>
                  <a:outerShdw blurRad="38100" dist="38100" dir="2700000" algn="tl">
                    <a:srgbClr val="C0C0C0"/>
                  </a:outerShdw>
                </a:effectLst>
                <a:latin typeface="Arial Rounded MT Bold" pitchFamily="34" charset="0"/>
                <a:cs typeface="Arial" charset="0"/>
              </a:rPr>
              <a:t>Acknowledgments</a:t>
            </a:r>
            <a:r>
              <a:rPr lang="es-ES" sz="2400" b="1" i="1">
                <a:effectLst>
                  <a:outerShdw blurRad="38100" dist="38100" dir="2700000" algn="tl">
                    <a:srgbClr val="C0C0C0"/>
                  </a:outerShdw>
                </a:effectLst>
                <a:latin typeface="Arial Rounded MT Bold" pitchFamily="34" charset="0"/>
                <a:cs typeface="Arial" charset="0"/>
              </a:rPr>
              <a:t>:</a:t>
            </a:r>
          </a:p>
        </p:txBody>
      </p:sp>
      <p:sp>
        <p:nvSpPr>
          <p:cNvPr id="30" name="Text Box 15"/>
          <p:cNvSpPr txBox="1">
            <a:spLocks noChangeArrowheads="1"/>
          </p:cNvSpPr>
          <p:nvPr/>
        </p:nvSpPr>
        <p:spPr bwMode="auto">
          <a:xfrm>
            <a:off x="539750" y="4509219"/>
            <a:ext cx="2866490" cy="1815882"/>
          </a:xfrm>
          <a:prstGeom prst="rect">
            <a:avLst/>
          </a:prstGeom>
          <a:noFill/>
          <a:ln w="9525">
            <a:noFill/>
            <a:miter lim="800000"/>
            <a:headEnd/>
            <a:tailEnd/>
          </a:ln>
          <a:effectLst/>
        </p:spPr>
        <p:txBody>
          <a:bodyPr wrap="none">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Dept</a:t>
            </a: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a:t>
            </a: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Internal</a:t>
            </a: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Medicine</a:t>
            </a:r>
          </a:p>
          <a:p>
            <a:pPr eaLnBrk="1" hangingPunct="1">
              <a:defRPr/>
            </a:pP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Dept</a:t>
            </a: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a:t>
            </a:r>
            <a:r>
              <a:rPr lang="es-ES" altLang="es-ES" sz="1600" b="1" dirty="0" err="1">
                <a:solidFill>
                  <a:schemeClr val="accent3">
                    <a:lumMod val="50000"/>
                  </a:schemeClr>
                </a:solidFill>
                <a:effectLst>
                  <a:outerShdw blurRad="38100" dist="38100" dir="2700000" algn="tl">
                    <a:srgbClr val="C0C0C0"/>
                  </a:outerShdw>
                </a:effectLst>
                <a:latin typeface="Arial" charset="0"/>
                <a:cs typeface="Arial" charset="0"/>
              </a:rPr>
              <a:t>Rheumatology</a:t>
            </a:r>
            <a:endParaRPr lang="es-ES" altLang="es-ES" sz="1600" b="1" dirty="0">
              <a:solidFill>
                <a:schemeClr val="accent3">
                  <a:lumMod val="50000"/>
                </a:schemeClr>
              </a:solidFill>
              <a:effectLst>
                <a:outerShdw blurRad="38100" dist="38100" dir="2700000" algn="tl">
                  <a:srgbClr val="C0C0C0"/>
                </a:outerShdw>
              </a:effectLst>
              <a:latin typeface="Arial" charset="0"/>
              <a:cs typeface="Arial" charset="0"/>
            </a:endParaRPr>
          </a:p>
          <a:p>
            <a:pPr eaLnBrk="1" hangingPunct="1">
              <a:defRPr/>
            </a:pP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Dept</a:t>
            </a: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a:t>
            </a:r>
            <a:r>
              <a:rPr lang="es-ES" altLang="es-ES" sz="1600" b="1" dirty="0" err="1">
                <a:solidFill>
                  <a:schemeClr val="accent3">
                    <a:lumMod val="50000"/>
                  </a:schemeClr>
                </a:solidFill>
                <a:effectLst>
                  <a:outerShdw blurRad="38100" dist="38100" dir="2700000" algn="tl">
                    <a:srgbClr val="C0C0C0"/>
                  </a:outerShdw>
                </a:effectLst>
                <a:latin typeface="Arial" charset="0"/>
                <a:cs typeface="Arial" charset="0"/>
              </a:rPr>
              <a:t>Infectious</a:t>
            </a:r>
            <a:r>
              <a:rPr lang="es-ES" altLang="es-ES" sz="1600" b="1" dirty="0">
                <a:solidFill>
                  <a:schemeClr val="accent3">
                    <a:lumMod val="50000"/>
                  </a:schemeClr>
                </a:solidFill>
                <a:effectLst>
                  <a:outerShdw blurRad="38100" dist="38100" dir="2700000" algn="tl">
                    <a:srgbClr val="C0C0C0"/>
                  </a:outerShdw>
                </a:effectLst>
                <a:latin typeface="Arial" charset="0"/>
                <a:cs typeface="Arial" charset="0"/>
              </a:rPr>
              <a:t> </a:t>
            </a:r>
            <a:r>
              <a:rPr lang="es-ES" altLang="es-ES" sz="1600" b="1" dirty="0" err="1">
                <a:solidFill>
                  <a:schemeClr val="accent3">
                    <a:lumMod val="50000"/>
                  </a:schemeClr>
                </a:solidFill>
                <a:effectLst>
                  <a:outerShdw blurRad="38100" dist="38100" dir="2700000" algn="tl">
                    <a:srgbClr val="C0C0C0"/>
                  </a:outerShdw>
                </a:effectLst>
                <a:latin typeface="Arial" charset="0"/>
                <a:cs typeface="Arial" charset="0"/>
              </a:rPr>
              <a:t>Diseases</a:t>
            </a:r>
            <a:endParaRPr lang="es-ES" altLang="es-ES" sz="1600" b="1" dirty="0">
              <a:solidFill>
                <a:schemeClr val="accent3">
                  <a:lumMod val="50000"/>
                </a:schemeClr>
              </a:solidFill>
              <a:effectLst>
                <a:outerShdw blurRad="38100" dist="38100" dir="2700000" algn="tl">
                  <a:srgbClr val="C0C0C0"/>
                </a:outerShdw>
              </a:effectLst>
              <a:latin typeface="Arial" charset="0"/>
              <a:cs typeface="Arial" charset="0"/>
            </a:endParaRPr>
          </a:p>
          <a:p>
            <a:pPr eaLnBrk="1" hangingPunct="1">
              <a:defRPr/>
            </a:pP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Dept</a:t>
            </a: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a:t>
            </a: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Dermatology</a:t>
            </a:r>
            <a:endPar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endParaRPr>
          </a:p>
          <a:p>
            <a:pPr eaLnBrk="1" hangingPunct="1">
              <a:defRPr/>
            </a:pP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Dept</a:t>
            </a: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a:t>
            </a: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Ophthalmology</a:t>
            </a:r>
            <a:endPar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endParaRPr>
          </a:p>
          <a:p>
            <a:pPr eaLnBrk="1" hangingPunct="1">
              <a:defRPr/>
            </a:pP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a:t>
            </a:r>
          </a:p>
          <a:p>
            <a:pPr eaLnBrk="1" hangingPunct="1">
              <a:defRPr/>
            </a:pP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a:t>
            </a:r>
            <a:r>
              <a:rPr lang="es-ES" altLang="es-ES" sz="1600" b="1" dirty="0" err="1">
                <a:solidFill>
                  <a:schemeClr val="accent3">
                    <a:lumMod val="50000"/>
                  </a:schemeClr>
                </a:solidFill>
                <a:effectLst>
                  <a:outerShdw blurRad="38100" dist="38100" dir="2700000" algn="tl">
                    <a:srgbClr val="C0C0C0"/>
                  </a:outerShdw>
                </a:effectLst>
                <a:latin typeface="Arial" charset="0"/>
                <a:cs typeface="Arial" charset="0"/>
              </a:rPr>
              <a:t>o</a:t>
            </a: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ther</a:t>
            </a: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centers in </a:t>
            </a:r>
            <a:r>
              <a:rPr lang="es-ES" altLang="es-ES" sz="1600" b="1" dirty="0" err="1" smtClean="0">
                <a:solidFill>
                  <a:schemeClr val="accent3">
                    <a:lumMod val="50000"/>
                  </a:schemeClr>
                </a:solidFill>
                <a:effectLst>
                  <a:outerShdw blurRad="38100" dist="38100" dir="2700000" algn="tl">
                    <a:srgbClr val="C0C0C0"/>
                  </a:outerShdw>
                </a:effectLst>
                <a:latin typeface="Arial" charset="0"/>
                <a:cs typeface="Arial" charset="0"/>
              </a:rPr>
              <a:t>Spain</a:t>
            </a:r>
            <a:r>
              <a:rPr lang="es-ES" altLang="es-ES" sz="1600" b="1" dirty="0" smtClean="0">
                <a:solidFill>
                  <a:schemeClr val="accent3">
                    <a:lumMod val="50000"/>
                  </a:schemeClr>
                </a:solidFill>
                <a:effectLst>
                  <a:outerShdw blurRad="38100" dist="38100" dir="2700000" algn="tl">
                    <a:srgbClr val="C0C0C0"/>
                  </a:outerShdw>
                </a:effectLst>
                <a:latin typeface="Arial" charset="0"/>
                <a:cs typeface="Arial" charset="0"/>
              </a:rPr>
              <a:t> …</a:t>
            </a:r>
          </a:p>
        </p:txBody>
      </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57799" y="2485306"/>
            <a:ext cx="3236913"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8627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96168">
            <a:off x="308686" y="923966"/>
            <a:ext cx="4137045" cy="5285069"/>
          </a:xfrm>
          <a:prstGeom prst="rect">
            <a:avLst/>
          </a:prstGeom>
          <a:noFill/>
          <a:ln>
            <a:noFill/>
          </a:ln>
          <a:effectLst/>
          <a:scene3d>
            <a:camera prst="isometricOffAxis1Righ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83968" y="18505"/>
            <a:ext cx="4541223" cy="6423044"/>
          </a:xfrm>
          <a:prstGeom prst="roundRect">
            <a:avLst>
              <a:gd name="adj" fmla="val 700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826005" y="177210"/>
            <a:ext cx="7491987" cy="769441"/>
          </a:xfrm>
          <a:prstGeom prst="rect">
            <a:avLst/>
          </a:prstGeom>
          <a:solidFill>
            <a:schemeClr val="accent3">
              <a:lumMod val="75000"/>
            </a:schemeClr>
          </a:solidFill>
          <a:scene3d>
            <a:camera prst="orthographicFront"/>
            <a:lightRig rig="threePt" dir="t"/>
          </a:scene3d>
          <a:sp3d>
            <a:bevelT/>
          </a:sp3d>
        </p:spPr>
        <p:txBody>
          <a:bodyPr wrap="square">
            <a:spAutoFit/>
          </a:bodyPr>
          <a:lstStyle/>
          <a:p>
            <a:pPr algn="ctr">
              <a:defRPr/>
            </a:pPr>
            <a:r>
              <a:rPr lang="it-IT" sz="4400" b="1" i="1" dirty="0" smtClean="0">
                <a:solidFill>
                  <a:schemeClr val="bg1"/>
                </a:solidFill>
                <a:effectLst>
                  <a:outerShdw blurRad="38100" dist="38100" dir="2700000" algn="tl">
                    <a:srgbClr val="000000">
                      <a:alpha val="43137"/>
                    </a:srgbClr>
                  </a:outerShdw>
                </a:effectLst>
              </a:rPr>
              <a:t>¡¡Gracias por su atención </a:t>
            </a:r>
            <a:r>
              <a:rPr lang="it-IT" sz="4400" b="1" i="1" dirty="0">
                <a:solidFill>
                  <a:schemeClr val="bg1"/>
                </a:solidFill>
                <a:effectLst>
                  <a:outerShdw blurRad="38100" dist="38100" dir="2700000" algn="tl">
                    <a:srgbClr val="000000">
                      <a:alpha val="43137"/>
                    </a:srgbClr>
                  </a:outerShdw>
                </a:effectLst>
              </a:rPr>
              <a:t>!!</a:t>
            </a:r>
            <a:endParaRPr lang="es-E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050501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672012" y="804702"/>
            <a:ext cx="4481095" cy="3086799"/>
            <a:chOff x="4491261" y="3754847"/>
            <a:chExt cx="4662097" cy="3102430"/>
          </a:xfrm>
        </p:grpSpPr>
        <p:sp>
          <p:nvSpPr>
            <p:cNvPr id="6" name="Rectangle 29"/>
            <p:cNvSpPr>
              <a:spLocks noChangeArrowheads="1"/>
            </p:cNvSpPr>
            <p:nvPr/>
          </p:nvSpPr>
          <p:spPr bwMode="auto">
            <a:xfrm>
              <a:off x="4491261" y="4119707"/>
              <a:ext cx="1080120" cy="523220"/>
            </a:xfrm>
            <a:prstGeom prst="rect">
              <a:avLst/>
            </a:prstGeom>
            <a:solidFill>
              <a:srgbClr val="FFFFFF"/>
            </a:solidFill>
            <a:ln w="9525">
              <a:noFill/>
              <a:miter lim="800000"/>
              <a:headEnd/>
              <a:tailEnd/>
            </a:ln>
            <a:effectLst/>
          </p:spPr>
          <p:txBody>
            <a:bodyPr wrap="square" anchor="ctr">
              <a:spAutoFit/>
            </a:bodyPr>
            <a:lstStyle/>
            <a:p>
              <a:pPr marL="180975" indent="-180975">
                <a:defRPr/>
              </a:pPr>
              <a:r>
                <a:rPr kumimoji="0" lang="en-GB" sz="2800" b="0" i="0" u="none" strike="noStrike" kern="0" cap="none" spc="0" normalizeH="0" baseline="0" noProof="0" dirty="0" smtClean="0">
                  <a:ln>
                    <a:noFill/>
                  </a:ln>
                  <a:solidFill>
                    <a:srgbClr val="0070C0"/>
                  </a:solidFill>
                  <a:effectLst>
                    <a:outerShdw blurRad="38100" dist="38100" dir="2700000" algn="tl">
                      <a:srgbClr val="C0C0C0"/>
                    </a:outerShdw>
                  </a:effectLst>
                  <a:uLnTx/>
                  <a:uFillTx/>
                  <a:latin typeface="Arial" charset="0"/>
                  <a:sym typeface="Wingdings" pitchFamily="2" charset="2"/>
                </a:rPr>
                <a:t>2002</a:t>
              </a:r>
              <a:endParaRPr lang="en-GB" sz="2800" b="1" dirty="0">
                <a:solidFill>
                  <a:srgbClr val="0070C0"/>
                </a:solidFill>
                <a:effectLst>
                  <a:outerShdw blurRad="38100" dist="38100" dir="2700000" algn="tl">
                    <a:srgbClr val="C0C0C0"/>
                  </a:outerShdw>
                </a:effectLst>
                <a:latin typeface="Arial" charset="0"/>
              </a:endParaRPr>
            </a:p>
          </p:txBody>
        </p:sp>
        <p:pic>
          <p:nvPicPr>
            <p:cNvPr id="7" name="Picture 3"/>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5364088" y="3754847"/>
              <a:ext cx="3789270" cy="3102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969135" y="3891502"/>
            <a:ext cx="4141691" cy="2931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2887663" y="85725"/>
            <a:ext cx="3568700" cy="701675"/>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wrap="none">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algn="ctr" eaLnBrk="1" hangingPunct="1">
              <a:defRPr/>
            </a:pPr>
            <a:r>
              <a:rPr lang="en-US" altLang="es-ES" sz="2000" b="1" dirty="0" smtClean="0">
                <a:solidFill>
                  <a:schemeClr val="bg1"/>
                </a:solidFill>
                <a:effectLst>
                  <a:outerShdw blurRad="38100" dist="38100" dir="2700000" algn="tl">
                    <a:srgbClr val="C0C0C0"/>
                  </a:outerShdw>
                </a:effectLst>
                <a:latin typeface="Arial" charset="0"/>
                <a:cs typeface="Arial" charset="0"/>
              </a:rPr>
              <a:t>Autoinflammatory diseases </a:t>
            </a:r>
          </a:p>
          <a:p>
            <a:pPr algn="ctr" eaLnBrk="1" hangingPunct="1">
              <a:defRPr/>
            </a:pPr>
            <a:r>
              <a:rPr lang="en-US" altLang="es-ES" sz="2000" b="1" dirty="0" smtClean="0">
                <a:solidFill>
                  <a:schemeClr val="bg1"/>
                </a:solidFill>
                <a:effectLst>
                  <a:outerShdw blurRad="38100" dist="38100" dir="2700000" algn="tl">
                    <a:srgbClr val="C0C0C0"/>
                  </a:outerShdw>
                </a:effectLst>
                <a:latin typeface="Arial" charset="0"/>
                <a:cs typeface="Arial" charset="0"/>
              </a:rPr>
              <a:t>Definition</a:t>
            </a: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0028" y="677560"/>
            <a:ext cx="4808582" cy="3341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8 Grupo"/>
          <p:cNvGrpSpPr/>
          <p:nvPr/>
        </p:nvGrpSpPr>
        <p:grpSpPr>
          <a:xfrm>
            <a:off x="0" y="1628801"/>
            <a:ext cx="4758554" cy="2389840"/>
            <a:chOff x="0" y="1632048"/>
            <a:chExt cx="4758554" cy="2259454"/>
          </a:xfrm>
        </p:grpSpPr>
        <p:sp>
          <p:nvSpPr>
            <p:cNvPr id="2" name="1 Rectángulo"/>
            <p:cNvSpPr/>
            <p:nvPr/>
          </p:nvSpPr>
          <p:spPr>
            <a:xfrm>
              <a:off x="1763688" y="1632048"/>
              <a:ext cx="2994866" cy="2259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0" y="2564904"/>
              <a:ext cx="248376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241884" y="3429000"/>
              <a:ext cx="809836" cy="46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5843" y="3949700"/>
            <a:ext cx="4895850" cy="290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803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autoinf"/>
          <p:cNvPicPr>
            <a:picLocks noChangeAspect="1" noChangeArrowheads="1"/>
          </p:cNvPicPr>
          <p:nvPr/>
        </p:nvPicPr>
        <p:blipFill>
          <a:blip r:embed="rId3" cstate="email">
            <a:lum bright="-24000" contrast="42000"/>
            <a:extLst>
              <a:ext uri="{28A0092B-C50C-407E-A947-70E740481C1C}">
                <a14:useLocalDpi xmlns:a14="http://schemas.microsoft.com/office/drawing/2010/main" xmlns="" val="0"/>
              </a:ext>
            </a:extLst>
          </a:blip>
          <a:srcRect/>
          <a:stretch>
            <a:fillRect/>
          </a:stretch>
        </p:blipFill>
        <p:spPr bwMode="auto">
          <a:xfrm>
            <a:off x="683071" y="908050"/>
            <a:ext cx="8460929" cy="5949950"/>
          </a:xfrm>
          <a:prstGeom prst="rect">
            <a:avLst/>
          </a:prstGeom>
          <a:noFill/>
          <a:ln>
            <a:noFill/>
          </a:ln>
          <a:scene3d>
            <a:camera prst="orthographicFront"/>
            <a:lightRig rig="threePt" dir="t"/>
          </a:scene3d>
          <a:sp3d>
            <a:bevelT w="139700" h="139700" prst="divot"/>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8" name="Text Box 3"/>
          <p:cNvSpPr txBox="1">
            <a:spLocks noChangeArrowheads="1"/>
          </p:cNvSpPr>
          <p:nvPr/>
        </p:nvSpPr>
        <p:spPr bwMode="auto">
          <a:xfrm>
            <a:off x="1835150" y="133350"/>
            <a:ext cx="5400675" cy="701675"/>
          </a:xfrm>
          <a:prstGeom prst="rect">
            <a:avLst/>
          </a:prstGeom>
          <a:solidFill>
            <a:schemeClr val="accent3">
              <a:lumMod val="75000"/>
            </a:schemeClr>
          </a:solidFill>
          <a:ln>
            <a:noFill/>
          </a:ln>
          <a:scene3d>
            <a:camera prst="orthographicFront"/>
            <a:lightRig rig="threePt" dir="t"/>
          </a:scene3d>
          <a:sp3d>
            <a:bevelT/>
          </a:sp3d>
          <a:extLst/>
        </p:spPr>
        <p:txBody>
          <a:bodyP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algn="ctr" eaLnBrk="1" hangingPunct="1">
              <a:defRPr/>
            </a:pPr>
            <a:r>
              <a:rPr lang="en-US" altLang="es-ES" sz="2000" b="1" dirty="0" smtClean="0">
                <a:solidFill>
                  <a:schemeClr val="bg1"/>
                </a:solidFill>
                <a:effectLst>
                  <a:outerShdw blurRad="38100" dist="38100" dir="2700000" algn="tl">
                    <a:srgbClr val="C0C0C0"/>
                  </a:outerShdw>
                </a:effectLst>
                <a:latin typeface="Arial" charset="0"/>
                <a:cs typeface="Arial" charset="0"/>
              </a:rPr>
              <a:t>Spectrum of </a:t>
            </a:r>
          </a:p>
          <a:p>
            <a:pPr algn="ctr" eaLnBrk="1" hangingPunct="1">
              <a:defRPr/>
            </a:pPr>
            <a:r>
              <a:rPr lang="en-US" altLang="es-ES" sz="2000" b="1" dirty="0" smtClean="0">
                <a:solidFill>
                  <a:schemeClr val="bg1"/>
                </a:solidFill>
                <a:effectLst>
                  <a:outerShdw blurRad="38100" dist="38100" dir="2700000" algn="tl">
                    <a:srgbClr val="C0C0C0"/>
                  </a:outerShdw>
                </a:effectLst>
                <a:latin typeface="Arial" charset="0"/>
                <a:cs typeface="Arial" charset="0"/>
              </a:rPr>
              <a:t>Autoimmune / Autoinflammatory diseases</a:t>
            </a:r>
          </a:p>
        </p:txBody>
      </p:sp>
      <p:sp>
        <p:nvSpPr>
          <p:cNvPr id="2" name="1 Elipse"/>
          <p:cNvSpPr/>
          <p:nvPr/>
        </p:nvSpPr>
        <p:spPr>
          <a:xfrm>
            <a:off x="2303463" y="1825625"/>
            <a:ext cx="2124075" cy="2447925"/>
          </a:xfrm>
          <a:prstGeom prst="ellipse">
            <a:avLst/>
          </a:prstGeom>
          <a:noFill/>
          <a:ln w="2857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7050" name="Text Box 10"/>
          <p:cNvSpPr txBox="1">
            <a:spLocks noChangeArrowheads="1"/>
          </p:cNvSpPr>
          <p:nvPr/>
        </p:nvSpPr>
        <p:spPr bwMode="auto">
          <a:xfrm>
            <a:off x="36513" y="1700213"/>
            <a:ext cx="2698750" cy="954087"/>
          </a:xfrm>
          <a:prstGeom prst="rect">
            <a:avLst/>
          </a:prstGeom>
          <a:gradFill rotWithShape="1">
            <a:gsLst>
              <a:gs pos="0">
                <a:srgbClr val="3B0092">
                  <a:alpha val="89000"/>
                </a:srgbClr>
              </a:gs>
              <a:gs pos="100000">
                <a:srgbClr val="3B0092">
                  <a:alpha val="7800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400" b="1">
                <a:solidFill>
                  <a:srgbClr val="FFFF00"/>
                </a:solidFill>
                <a:effectLst>
                  <a:outerShdw blurRad="38100" dist="38100" dir="2700000" algn="tl">
                    <a:srgbClr val="000000">
                      <a:alpha val="43137"/>
                    </a:srgbClr>
                  </a:outerShdw>
                </a:effectLst>
              </a:rPr>
              <a:t>Innate immune system</a:t>
            </a:r>
          </a:p>
          <a:p>
            <a:pPr eaLnBrk="1" hangingPunct="1">
              <a:spcBef>
                <a:spcPct val="0"/>
              </a:spcBef>
              <a:buFontTx/>
              <a:buNone/>
              <a:defRPr/>
            </a:pPr>
            <a:r>
              <a:rPr lang="es-ES" altLang="es-ES" sz="1400" b="1">
                <a:solidFill>
                  <a:srgbClr val="FFFF00"/>
                </a:solidFill>
                <a:effectLst>
                  <a:outerShdw blurRad="38100" dist="38100" dir="2700000" algn="tl">
                    <a:srgbClr val="000000">
                      <a:alpha val="43137"/>
                    </a:srgbClr>
                  </a:outerShdw>
                </a:effectLst>
              </a:rPr>
              <a:t>Proinflammatory cytokines</a:t>
            </a:r>
          </a:p>
          <a:p>
            <a:pPr eaLnBrk="1" hangingPunct="1">
              <a:spcBef>
                <a:spcPct val="0"/>
              </a:spcBef>
              <a:buFontTx/>
              <a:buNone/>
              <a:defRPr/>
            </a:pPr>
            <a:r>
              <a:rPr lang="es-ES" altLang="es-ES" sz="1400" b="1">
                <a:solidFill>
                  <a:srgbClr val="FFFF00"/>
                </a:solidFill>
                <a:effectLst>
                  <a:outerShdw blurRad="38100" dist="38100" dir="2700000" algn="tl">
                    <a:srgbClr val="000000">
                      <a:alpha val="43137"/>
                    </a:srgbClr>
                  </a:outerShdw>
                </a:effectLst>
              </a:rPr>
              <a:t>Neutrophils/macrophages </a:t>
            </a:r>
          </a:p>
          <a:p>
            <a:pPr eaLnBrk="1" hangingPunct="1">
              <a:spcBef>
                <a:spcPct val="0"/>
              </a:spcBef>
              <a:buFontTx/>
              <a:buNone/>
              <a:defRPr/>
            </a:pPr>
            <a:r>
              <a:rPr lang="es-ES" altLang="es-ES" sz="1400" b="1">
                <a:solidFill>
                  <a:srgbClr val="FFFF00"/>
                </a:solidFill>
                <a:effectLst>
                  <a:outerShdw blurRad="38100" dist="38100" dir="2700000" algn="tl">
                    <a:srgbClr val="000000">
                      <a:alpha val="43137"/>
                    </a:srgbClr>
                  </a:outerShdw>
                </a:effectLst>
              </a:rPr>
              <a:t>Fever / Tisssue damage</a:t>
            </a:r>
          </a:p>
        </p:txBody>
      </p:sp>
      <p:sp>
        <p:nvSpPr>
          <p:cNvPr id="87051" name="Text Box 11"/>
          <p:cNvSpPr txBox="1">
            <a:spLocks noChangeArrowheads="1"/>
          </p:cNvSpPr>
          <p:nvPr/>
        </p:nvSpPr>
        <p:spPr bwMode="auto">
          <a:xfrm>
            <a:off x="36513" y="5157788"/>
            <a:ext cx="2400300" cy="1169987"/>
          </a:xfrm>
          <a:prstGeom prst="rect">
            <a:avLst/>
          </a:prstGeom>
          <a:solidFill>
            <a:schemeClr val="accent4">
              <a:lumMod val="50000"/>
              <a:alpha val="74118"/>
            </a:schemeClr>
          </a:solidFill>
          <a:ln>
            <a:no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s-ES" altLang="es-ES" sz="1400" b="1" dirty="0" err="1">
                <a:solidFill>
                  <a:srgbClr val="FFFF00"/>
                </a:solidFill>
                <a:effectLst>
                  <a:outerShdw blurRad="38100" dist="38100" dir="2700000" algn="tl">
                    <a:srgbClr val="000000">
                      <a:alpha val="43137"/>
                    </a:srgbClr>
                  </a:outerShdw>
                </a:effectLst>
              </a:rPr>
              <a:t>Adaptive</a:t>
            </a:r>
            <a:r>
              <a:rPr lang="es-ES" altLang="es-ES" sz="1400" b="1" dirty="0">
                <a:solidFill>
                  <a:srgbClr val="FFFF00"/>
                </a:solidFill>
                <a:effectLst>
                  <a:outerShdw blurRad="38100" dist="38100" dir="2700000" algn="tl">
                    <a:srgbClr val="000000">
                      <a:alpha val="43137"/>
                    </a:srgbClr>
                  </a:outerShdw>
                </a:effectLst>
              </a:rPr>
              <a:t> </a:t>
            </a:r>
            <a:r>
              <a:rPr lang="es-ES" altLang="es-ES" sz="1400" b="1" dirty="0" err="1">
                <a:solidFill>
                  <a:srgbClr val="FFFF00"/>
                </a:solidFill>
                <a:effectLst>
                  <a:outerShdw blurRad="38100" dist="38100" dir="2700000" algn="tl">
                    <a:srgbClr val="000000">
                      <a:alpha val="43137"/>
                    </a:srgbClr>
                  </a:outerShdw>
                </a:effectLst>
              </a:rPr>
              <a:t>immune</a:t>
            </a:r>
            <a:r>
              <a:rPr lang="es-ES" altLang="es-ES" sz="1400" b="1" dirty="0">
                <a:solidFill>
                  <a:srgbClr val="FFFF00"/>
                </a:solidFill>
                <a:effectLst>
                  <a:outerShdw blurRad="38100" dist="38100" dir="2700000" algn="tl">
                    <a:srgbClr val="000000">
                      <a:alpha val="43137"/>
                    </a:srgbClr>
                  </a:outerShdw>
                </a:effectLst>
              </a:rPr>
              <a:t> </a:t>
            </a:r>
            <a:r>
              <a:rPr lang="es-ES" altLang="es-ES" sz="1400" b="1" dirty="0" err="1">
                <a:solidFill>
                  <a:srgbClr val="FFFF00"/>
                </a:solidFill>
                <a:effectLst>
                  <a:outerShdw blurRad="38100" dist="38100" dir="2700000" algn="tl">
                    <a:srgbClr val="000000">
                      <a:alpha val="43137"/>
                    </a:srgbClr>
                  </a:outerShdw>
                </a:effectLst>
              </a:rPr>
              <a:t>system</a:t>
            </a:r>
            <a:endParaRPr lang="es-ES" altLang="es-ES" sz="1400" b="1" dirty="0">
              <a:solidFill>
                <a:srgbClr val="FFFF00"/>
              </a:solidFill>
              <a:effectLst>
                <a:outerShdw blurRad="38100" dist="38100" dir="2700000" algn="tl">
                  <a:srgbClr val="000000">
                    <a:alpha val="43137"/>
                  </a:srgbClr>
                </a:outerShdw>
              </a:effectLst>
            </a:endParaRPr>
          </a:p>
          <a:p>
            <a:pPr eaLnBrk="1" hangingPunct="1">
              <a:spcBef>
                <a:spcPct val="0"/>
              </a:spcBef>
              <a:buFontTx/>
              <a:buNone/>
              <a:defRPr/>
            </a:pPr>
            <a:r>
              <a:rPr lang="es-ES" altLang="es-ES" sz="1400" b="1" dirty="0" err="1">
                <a:solidFill>
                  <a:srgbClr val="FFFF00"/>
                </a:solidFill>
                <a:effectLst>
                  <a:outerShdw blurRad="38100" dist="38100" dir="2700000" algn="tl">
                    <a:srgbClr val="000000">
                      <a:alpha val="43137"/>
                    </a:srgbClr>
                  </a:outerShdw>
                </a:effectLst>
              </a:rPr>
              <a:t>Loss</a:t>
            </a:r>
            <a:r>
              <a:rPr lang="es-ES" altLang="es-ES" sz="1400" b="1" dirty="0">
                <a:solidFill>
                  <a:srgbClr val="FFFF00"/>
                </a:solidFill>
                <a:effectLst>
                  <a:outerShdw blurRad="38100" dist="38100" dir="2700000" algn="tl">
                    <a:srgbClr val="000000">
                      <a:alpha val="43137"/>
                    </a:srgbClr>
                  </a:outerShdw>
                </a:effectLst>
              </a:rPr>
              <a:t> of </a:t>
            </a:r>
            <a:r>
              <a:rPr lang="es-ES" altLang="es-ES" sz="1400" b="1" dirty="0" err="1">
                <a:solidFill>
                  <a:srgbClr val="FFFF00"/>
                </a:solidFill>
                <a:effectLst>
                  <a:outerShdw blurRad="38100" dist="38100" dir="2700000" algn="tl">
                    <a:srgbClr val="000000">
                      <a:alpha val="43137"/>
                    </a:srgbClr>
                  </a:outerShdw>
                </a:effectLst>
              </a:rPr>
              <a:t>self-tolerance</a:t>
            </a:r>
            <a:endParaRPr lang="es-ES" altLang="es-ES" sz="1400" b="1" dirty="0">
              <a:solidFill>
                <a:srgbClr val="FFFF00"/>
              </a:solidFill>
              <a:effectLst>
                <a:outerShdw blurRad="38100" dist="38100" dir="2700000" algn="tl">
                  <a:srgbClr val="000000">
                    <a:alpha val="43137"/>
                  </a:srgbClr>
                </a:outerShdw>
              </a:effectLst>
            </a:endParaRPr>
          </a:p>
          <a:p>
            <a:pPr eaLnBrk="1" hangingPunct="1">
              <a:spcBef>
                <a:spcPct val="0"/>
              </a:spcBef>
              <a:buFontTx/>
              <a:buNone/>
              <a:defRPr/>
            </a:pPr>
            <a:r>
              <a:rPr lang="es-ES" altLang="es-ES" sz="1400" b="1" dirty="0">
                <a:solidFill>
                  <a:srgbClr val="FFFF00"/>
                </a:solidFill>
                <a:effectLst>
                  <a:outerShdw blurRad="38100" dist="38100" dir="2700000" algn="tl">
                    <a:srgbClr val="000000">
                      <a:alpha val="43137"/>
                    </a:srgbClr>
                  </a:outerShdw>
                </a:effectLst>
              </a:rPr>
              <a:t>T and B </a:t>
            </a:r>
            <a:r>
              <a:rPr lang="es-ES" altLang="es-ES" sz="1400" b="1" dirty="0" err="1">
                <a:solidFill>
                  <a:srgbClr val="FFFF00"/>
                </a:solidFill>
                <a:effectLst>
                  <a:outerShdw blurRad="38100" dist="38100" dir="2700000" algn="tl">
                    <a:srgbClr val="000000">
                      <a:alpha val="43137"/>
                    </a:srgbClr>
                  </a:outerShdw>
                </a:effectLst>
              </a:rPr>
              <a:t>cell</a:t>
            </a:r>
            <a:r>
              <a:rPr lang="es-ES" altLang="es-ES" sz="1400" b="1" dirty="0">
                <a:solidFill>
                  <a:srgbClr val="FFFF00"/>
                </a:solidFill>
                <a:effectLst>
                  <a:outerShdw blurRad="38100" dist="38100" dir="2700000" algn="tl">
                    <a:srgbClr val="000000">
                      <a:alpha val="43137"/>
                    </a:srgbClr>
                  </a:outerShdw>
                </a:effectLst>
              </a:rPr>
              <a:t> </a:t>
            </a:r>
            <a:r>
              <a:rPr lang="es-ES" altLang="es-ES" sz="1400" b="1" dirty="0" err="1">
                <a:solidFill>
                  <a:srgbClr val="FFFF00"/>
                </a:solidFill>
                <a:effectLst>
                  <a:outerShdw blurRad="38100" dist="38100" dir="2700000" algn="tl">
                    <a:srgbClr val="000000">
                      <a:alpha val="43137"/>
                    </a:srgbClr>
                  </a:outerShdw>
                </a:effectLst>
              </a:rPr>
              <a:t>activation</a:t>
            </a:r>
            <a:endParaRPr lang="es-ES" altLang="es-ES" sz="1400" b="1" dirty="0">
              <a:solidFill>
                <a:srgbClr val="FFFF00"/>
              </a:solidFill>
              <a:effectLst>
                <a:outerShdw blurRad="38100" dist="38100" dir="2700000" algn="tl">
                  <a:srgbClr val="000000">
                    <a:alpha val="43137"/>
                  </a:srgbClr>
                </a:outerShdw>
              </a:effectLst>
            </a:endParaRPr>
          </a:p>
          <a:p>
            <a:pPr eaLnBrk="1" hangingPunct="1">
              <a:spcBef>
                <a:spcPct val="0"/>
              </a:spcBef>
              <a:buFontTx/>
              <a:buNone/>
              <a:defRPr/>
            </a:pPr>
            <a:r>
              <a:rPr lang="es-ES" altLang="es-ES" sz="1400" b="1" dirty="0" err="1">
                <a:solidFill>
                  <a:srgbClr val="FFFF00"/>
                </a:solidFill>
                <a:effectLst>
                  <a:outerShdw blurRad="38100" dist="38100" dir="2700000" algn="tl">
                    <a:srgbClr val="000000">
                      <a:alpha val="43137"/>
                    </a:srgbClr>
                  </a:outerShdw>
                </a:effectLst>
              </a:rPr>
              <a:t>Autoantibodies</a:t>
            </a:r>
            <a:endParaRPr lang="es-ES" altLang="es-ES" sz="1400" b="1" dirty="0">
              <a:solidFill>
                <a:srgbClr val="FFFF00"/>
              </a:solidFill>
              <a:effectLst>
                <a:outerShdw blurRad="38100" dist="38100" dir="2700000" algn="tl">
                  <a:srgbClr val="000000">
                    <a:alpha val="43137"/>
                  </a:srgbClr>
                </a:outerShdw>
              </a:effectLst>
            </a:endParaRPr>
          </a:p>
          <a:p>
            <a:pPr eaLnBrk="1" hangingPunct="1">
              <a:spcBef>
                <a:spcPct val="0"/>
              </a:spcBef>
              <a:buFontTx/>
              <a:buNone/>
              <a:defRPr/>
            </a:pPr>
            <a:r>
              <a:rPr lang="es-ES" altLang="es-ES" sz="1400" b="1" dirty="0" err="1">
                <a:solidFill>
                  <a:srgbClr val="FFFF00"/>
                </a:solidFill>
                <a:effectLst>
                  <a:outerShdw blurRad="38100" dist="38100" dir="2700000" algn="tl">
                    <a:srgbClr val="000000">
                      <a:alpha val="43137"/>
                    </a:srgbClr>
                  </a:outerShdw>
                </a:effectLst>
              </a:rPr>
              <a:t>Tisssue</a:t>
            </a:r>
            <a:r>
              <a:rPr lang="es-ES" altLang="es-ES" sz="1400" b="1" dirty="0">
                <a:solidFill>
                  <a:srgbClr val="FFFF00"/>
                </a:solidFill>
                <a:effectLst>
                  <a:outerShdw blurRad="38100" dist="38100" dir="2700000" algn="tl">
                    <a:srgbClr val="000000">
                      <a:alpha val="43137"/>
                    </a:srgbClr>
                  </a:outerShdw>
                </a:effectLst>
              </a:rPr>
              <a:t> </a:t>
            </a:r>
            <a:r>
              <a:rPr lang="es-ES" altLang="es-ES" sz="1400" b="1" dirty="0" err="1">
                <a:solidFill>
                  <a:srgbClr val="FFFF00"/>
                </a:solidFill>
                <a:effectLst>
                  <a:outerShdw blurRad="38100" dist="38100" dir="2700000" algn="tl">
                    <a:srgbClr val="000000">
                      <a:alpha val="43137"/>
                    </a:srgbClr>
                  </a:outerShdw>
                </a:effectLst>
              </a:rPr>
              <a:t>damage</a:t>
            </a:r>
            <a:endParaRPr lang="es-ES" altLang="es-ES" sz="1400" b="1" dirty="0">
              <a:solidFill>
                <a:srgbClr val="FFFF00"/>
              </a:solidFill>
              <a:effectLst>
                <a:outerShdw blurRad="38100" dist="38100" dir="2700000" algn="tl">
                  <a:srgbClr val="000000">
                    <a:alpha val="43137"/>
                  </a:srgbClr>
                </a:outerShdw>
              </a:effectLst>
            </a:endParaRPr>
          </a:p>
        </p:txBody>
      </p:sp>
      <p:sp>
        <p:nvSpPr>
          <p:cNvPr id="8" name="Rectangle 9"/>
          <p:cNvSpPr>
            <a:spLocks noChangeArrowheads="1"/>
          </p:cNvSpPr>
          <p:nvPr/>
        </p:nvSpPr>
        <p:spPr bwMode="auto">
          <a:xfrm>
            <a:off x="4787900" y="1735138"/>
            <a:ext cx="2522538" cy="180975"/>
          </a:xfrm>
          <a:prstGeom prst="rect">
            <a:avLst/>
          </a:prstGeom>
          <a:solidFill>
            <a:schemeClr val="accent2">
              <a:lumMod val="40000"/>
              <a:lumOff val="60000"/>
              <a:alpha val="39999"/>
            </a:schemeClr>
          </a:solidFill>
          <a:ln>
            <a:noFill/>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s-ES" altLang="es-ES" sz="1800">
              <a:solidFill>
                <a:srgbClr val="FFFF00"/>
              </a:solidFill>
              <a:latin typeface="Arabic Typesetting" pitchFamily="66" charset="-78"/>
            </a:endParaRPr>
          </a:p>
        </p:txBody>
      </p:sp>
      <p:sp>
        <p:nvSpPr>
          <p:cNvPr id="9" name="Rectangle 9"/>
          <p:cNvSpPr>
            <a:spLocks noChangeArrowheads="1"/>
          </p:cNvSpPr>
          <p:nvPr/>
        </p:nvSpPr>
        <p:spPr bwMode="auto">
          <a:xfrm>
            <a:off x="4787900" y="2068513"/>
            <a:ext cx="3932238" cy="352425"/>
          </a:xfrm>
          <a:prstGeom prst="rect">
            <a:avLst/>
          </a:prstGeom>
          <a:solidFill>
            <a:schemeClr val="accent2">
              <a:lumMod val="40000"/>
              <a:lumOff val="60000"/>
              <a:alpha val="39999"/>
            </a:schemeClr>
          </a:solidFill>
          <a:ln>
            <a:noFill/>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s-ES" altLang="es-ES" sz="1800">
              <a:solidFill>
                <a:srgbClr val="FFFF00"/>
              </a:solidFill>
              <a:latin typeface="Arabic Typesetting" pitchFamily="66" charset="-78"/>
            </a:endParaRPr>
          </a:p>
        </p:txBody>
      </p:sp>
      <p:sp>
        <p:nvSpPr>
          <p:cNvPr id="10" name="Rectangle 9"/>
          <p:cNvSpPr>
            <a:spLocks noChangeArrowheads="1"/>
          </p:cNvSpPr>
          <p:nvPr/>
        </p:nvSpPr>
        <p:spPr bwMode="auto">
          <a:xfrm>
            <a:off x="4787900" y="2868613"/>
            <a:ext cx="3427413" cy="180975"/>
          </a:xfrm>
          <a:prstGeom prst="rect">
            <a:avLst/>
          </a:prstGeom>
          <a:solidFill>
            <a:schemeClr val="accent2">
              <a:lumMod val="40000"/>
              <a:lumOff val="60000"/>
              <a:alpha val="39999"/>
            </a:schemeClr>
          </a:solidFill>
          <a:ln>
            <a:noFill/>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s-ES" altLang="es-ES" sz="1800">
              <a:solidFill>
                <a:srgbClr val="FFFF00"/>
              </a:solidFill>
              <a:latin typeface="Arabic Typesetting" pitchFamily="66" charset="-78"/>
            </a:endParaRPr>
          </a:p>
        </p:txBody>
      </p:sp>
      <p:sp>
        <p:nvSpPr>
          <p:cNvPr id="11" name="Rectangle 9"/>
          <p:cNvSpPr>
            <a:spLocks noChangeArrowheads="1"/>
          </p:cNvSpPr>
          <p:nvPr/>
        </p:nvSpPr>
        <p:spPr bwMode="auto">
          <a:xfrm>
            <a:off x="4787900" y="3573463"/>
            <a:ext cx="1693863" cy="431800"/>
          </a:xfrm>
          <a:prstGeom prst="rect">
            <a:avLst/>
          </a:prstGeom>
          <a:solidFill>
            <a:schemeClr val="accent2">
              <a:lumMod val="40000"/>
              <a:lumOff val="60000"/>
              <a:alpha val="39999"/>
            </a:schemeClr>
          </a:solidFill>
          <a:ln>
            <a:noFill/>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s-ES" altLang="es-ES" sz="1800">
              <a:solidFill>
                <a:srgbClr val="FFFF00"/>
              </a:solidFill>
              <a:latin typeface="Arabic Typesetting" pitchFamily="66" charset="-78"/>
            </a:endParaRPr>
          </a:p>
        </p:txBody>
      </p:sp>
      <p:sp>
        <p:nvSpPr>
          <p:cNvPr id="12" name="11 Elipse"/>
          <p:cNvSpPr/>
          <p:nvPr/>
        </p:nvSpPr>
        <p:spPr>
          <a:xfrm>
            <a:off x="1944688" y="1196975"/>
            <a:ext cx="2303462" cy="538163"/>
          </a:xfrm>
          <a:prstGeom prst="ellipse">
            <a:avLst/>
          </a:prstGeom>
          <a:noFill/>
          <a:ln w="381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Rectangle 9"/>
          <p:cNvSpPr>
            <a:spLocks noChangeArrowheads="1"/>
          </p:cNvSpPr>
          <p:nvPr/>
        </p:nvSpPr>
        <p:spPr bwMode="auto">
          <a:xfrm>
            <a:off x="4787900" y="1268413"/>
            <a:ext cx="1962150" cy="404812"/>
          </a:xfrm>
          <a:prstGeom prst="rect">
            <a:avLst/>
          </a:prstGeom>
          <a:solidFill>
            <a:schemeClr val="accent3">
              <a:lumMod val="75000"/>
              <a:alpha val="39999"/>
            </a:schemeClr>
          </a:solidFill>
          <a:ln>
            <a:noFill/>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s-ES" altLang="es-ES" sz="1800">
              <a:solidFill>
                <a:srgbClr val="FFFF00"/>
              </a:solidFill>
              <a:latin typeface="Arabic Typesetting" pitchFamily="66" charset="-78"/>
            </a:endParaRPr>
          </a:p>
        </p:txBody>
      </p:sp>
      <p:sp>
        <p:nvSpPr>
          <p:cNvPr id="14" name="Rectangle 29"/>
          <p:cNvSpPr>
            <a:spLocks noChangeArrowheads="1"/>
          </p:cNvSpPr>
          <p:nvPr/>
        </p:nvSpPr>
        <p:spPr bwMode="auto">
          <a:xfrm rot="20740932">
            <a:off x="5399088" y="2811463"/>
            <a:ext cx="3140075" cy="400050"/>
          </a:xfrm>
          <a:prstGeom prst="rect">
            <a:avLst/>
          </a:prstGeom>
          <a:solidFill>
            <a:schemeClr val="accent2">
              <a:lumMod val="60000"/>
              <a:lumOff val="40000"/>
              <a:alpha val="74118"/>
            </a:schemeClr>
          </a:solidFill>
          <a:ln w="9525">
            <a:noFill/>
            <a:miter lim="800000"/>
            <a:headEnd/>
            <a:tailEnd/>
          </a:ln>
          <a:effectLst/>
        </p:spPr>
        <p:txBody>
          <a:bodyPr anchor="ctr">
            <a:spAutoFit/>
          </a:bodyPr>
          <a:lstStyle/>
          <a:p>
            <a:pPr marL="180975" indent="-180975" algn="ctr">
              <a:defRPr/>
            </a:pPr>
            <a:r>
              <a:rPr lang="en-GB" sz="2000" b="1" dirty="0">
                <a:effectLst>
                  <a:outerShdw blurRad="38100" dist="38100" dir="2700000" algn="tl">
                    <a:srgbClr val="C0C0C0"/>
                  </a:outerShdw>
                </a:effectLst>
                <a:latin typeface="Arial" charset="0"/>
                <a:sym typeface="Wingdings" pitchFamily="2" charset="2"/>
              </a:rPr>
              <a:t>Mostly affecting adults </a:t>
            </a:r>
            <a:endParaRPr lang="en-GB" sz="2000" b="1" dirty="0">
              <a:effectLst>
                <a:outerShdw blurRad="38100" dist="38100" dir="2700000" algn="tl">
                  <a:srgbClr val="C0C0C0"/>
                </a:outerShdw>
              </a:effectLst>
              <a:latin typeface="Arial" charset="0"/>
            </a:endParaRPr>
          </a:p>
        </p:txBody>
      </p:sp>
      <p:sp>
        <p:nvSpPr>
          <p:cNvPr id="15" name="Rectangle 29"/>
          <p:cNvSpPr>
            <a:spLocks noChangeArrowheads="1"/>
          </p:cNvSpPr>
          <p:nvPr/>
        </p:nvSpPr>
        <p:spPr bwMode="auto">
          <a:xfrm rot="20776686">
            <a:off x="5624513" y="1027113"/>
            <a:ext cx="3392487" cy="400050"/>
          </a:xfrm>
          <a:prstGeom prst="rect">
            <a:avLst/>
          </a:prstGeom>
          <a:solidFill>
            <a:schemeClr val="accent3">
              <a:lumMod val="75000"/>
              <a:alpha val="74118"/>
            </a:schemeClr>
          </a:solidFill>
          <a:ln w="9525">
            <a:noFill/>
            <a:miter lim="800000"/>
            <a:headEnd/>
            <a:tailEnd/>
          </a:ln>
          <a:effectLst/>
        </p:spPr>
        <p:txBody>
          <a:bodyPr anchor="ctr">
            <a:spAutoFit/>
          </a:bodyPr>
          <a:lstStyle/>
          <a:p>
            <a:pPr marL="180975" indent="-180975" algn="ctr">
              <a:defRPr/>
            </a:pPr>
            <a:r>
              <a:rPr lang="en-GB" sz="2000" b="1" dirty="0">
                <a:effectLst>
                  <a:outerShdw blurRad="38100" dist="38100" dir="2700000" algn="tl">
                    <a:srgbClr val="C0C0C0"/>
                  </a:outerShdw>
                </a:effectLst>
                <a:latin typeface="Arial" charset="0"/>
                <a:sym typeface="Wingdings" pitchFamily="2" charset="2"/>
              </a:rPr>
              <a:t>Mostly affecting children</a:t>
            </a:r>
            <a:endParaRPr lang="en-GB" sz="20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xmlns="" val="3100597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51"/>
                                        </p:tgtEl>
                                        <p:attrNameLst>
                                          <p:attrName>style.visibility</p:attrName>
                                        </p:attrNameLst>
                                      </p:cBhvr>
                                      <p:to>
                                        <p:strVal val="visible"/>
                                      </p:to>
                                    </p:set>
                                    <p:anim calcmode="lin" valueType="num">
                                      <p:cBhvr additive="base">
                                        <p:cTn id="7" dur="500" fill="hold"/>
                                        <p:tgtEl>
                                          <p:spTgt spid="87051"/>
                                        </p:tgtEl>
                                        <p:attrNameLst>
                                          <p:attrName>ppt_x</p:attrName>
                                        </p:attrNameLst>
                                      </p:cBhvr>
                                      <p:tavLst>
                                        <p:tav tm="0">
                                          <p:val>
                                            <p:strVal val="#ppt_x"/>
                                          </p:val>
                                        </p:tav>
                                        <p:tav tm="100000">
                                          <p:val>
                                            <p:strVal val="#ppt_x"/>
                                          </p:val>
                                        </p:tav>
                                      </p:tavLst>
                                    </p:anim>
                                    <p:anim calcmode="lin" valueType="num">
                                      <p:cBhvr additive="base">
                                        <p:cTn id="8" dur="500" fill="hold"/>
                                        <p:tgtEl>
                                          <p:spTgt spid="870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50"/>
                                        </p:tgtEl>
                                        <p:attrNameLst>
                                          <p:attrName>style.visibility</p:attrName>
                                        </p:attrNameLst>
                                      </p:cBhvr>
                                      <p:to>
                                        <p:strVal val="visible"/>
                                      </p:to>
                                    </p:set>
                                    <p:anim calcmode="lin" valueType="num">
                                      <p:cBhvr additive="base">
                                        <p:cTn id="13" dur="500" fill="hold"/>
                                        <p:tgtEl>
                                          <p:spTgt spid="87050"/>
                                        </p:tgtEl>
                                        <p:attrNameLst>
                                          <p:attrName>ppt_x</p:attrName>
                                        </p:attrNameLst>
                                      </p:cBhvr>
                                      <p:tavLst>
                                        <p:tav tm="0">
                                          <p:val>
                                            <p:strVal val="#ppt_x"/>
                                          </p:val>
                                        </p:tav>
                                        <p:tav tm="100000">
                                          <p:val>
                                            <p:strVal val="#ppt_x"/>
                                          </p:val>
                                        </p:tav>
                                      </p:tavLst>
                                    </p:anim>
                                    <p:anim calcmode="lin" valueType="num">
                                      <p:cBhvr additive="base">
                                        <p:cTn id="14" dur="500" fill="hold"/>
                                        <p:tgtEl>
                                          <p:spTgt spid="870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7050" grpId="0" animBg="1"/>
      <p:bldP spid="87051"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2"/>
          <p:cNvGrpSpPr>
            <a:grpSpLocks/>
          </p:cNvGrpSpPr>
          <p:nvPr/>
        </p:nvGrpSpPr>
        <p:grpSpPr bwMode="auto">
          <a:xfrm>
            <a:off x="2771775" y="1052736"/>
            <a:ext cx="2789238" cy="2690589"/>
            <a:chOff x="657" y="572"/>
            <a:chExt cx="1679" cy="1678"/>
          </a:xfrm>
        </p:grpSpPr>
        <p:sp>
          <p:nvSpPr>
            <p:cNvPr id="61443" name="Text Box 3"/>
            <p:cNvSpPr txBox="1">
              <a:spLocks noChangeArrowheads="1"/>
            </p:cNvSpPr>
            <p:nvPr/>
          </p:nvSpPr>
          <p:spPr bwMode="auto">
            <a:xfrm>
              <a:off x="952" y="1149"/>
              <a:ext cx="1088" cy="518"/>
            </a:xfrm>
            <a:prstGeom prst="rect">
              <a:avLst/>
            </a:prstGeom>
            <a:noFill/>
            <a:ln w="9525">
              <a:noFill/>
              <a:miter lim="800000"/>
              <a:headEnd/>
              <a:tailEnd/>
            </a:ln>
            <a:effectLst/>
          </p:spPr>
          <p:txBody>
            <a:bodyPr wrap="none">
              <a:spAutoFit/>
            </a:bodyPr>
            <a:lstStyle/>
            <a:p>
              <a:pPr algn="ctr">
                <a:defRPr/>
              </a:pPr>
              <a:r>
                <a:rPr lang="en-US" sz="2400" b="1" dirty="0" smtClean="0">
                  <a:solidFill>
                    <a:schemeClr val="accent3">
                      <a:lumMod val="75000"/>
                    </a:schemeClr>
                  </a:solidFill>
                  <a:effectLst>
                    <a:outerShdw blurRad="38100" dist="38100" dir="2700000" algn="tl">
                      <a:srgbClr val="C0C0C0"/>
                    </a:outerShdw>
                  </a:effectLst>
                  <a:latin typeface="Arial" charset="0"/>
                </a:rPr>
                <a:t>Monogenic</a:t>
              </a:r>
            </a:p>
            <a:p>
              <a:pPr algn="ctr">
                <a:defRPr/>
              </a:pPr>
              <a:r>
                <a:rPr lang="en-US" sz="2400" b="1" dirty="0" smtClean="0">
                  <a:solidFill>
                    <a:schemeClr val="accent3">
                      <a:lumMod val="75000"/>
                    </a:schemeClr>
                  </a:solidFill>
                  <a:effectLst>
                    <a:outerShdw blurRad="38100" dist="38100" dir="2700000" algn="tl">
                      <a:srgbClr val="C0C0C0"/>
                    </a:outerShdw>
                  </a:effectLst>
                  <a:latin typeface="Arial" charset="0"/>
                </a:rPr>
                <a:t>AID</a:t>
              </a:r>
              <a:endParaRPr lang="en-US" sz="2400" b="1" dirty="0">
                <a:solidFill>
                  <a:schemeClr val="accent3">
                    <a:lumMod val="75000"/>
                  </a:schemeClr>
                </a:solidFill>
                <a:effectLst>
                  <a:outerShdw blurRad="38100" dist="38100" dir="2700000" algn="tl">
                    <a:srgbClr val="C0C0C0"/>
                  </a:outerShdw>
                </a:effectLst>
                <a:latin typeface="Arial" charset="0"/>
              </a:endParaRPr>
            </a:p>
          </p:txBody>
        </p:sp>
        <p:sp>
          <p:nvSpPr>
            <p:cNvPr id="16401" name="Oval 9"/>
            <p:cNvSpPr>
              <a:spLocks noChangeArrowheads="1"/>
            </p:cNvSpPr>
            <p:nvPr/>
          </p:nvSpPr>
          <p:spPr bwMode="auto">
            <a:xfrm>
              <a:off x="657" y="572"/>
              <a:ext cx="1679" cy="1678"/>
            </a:xfrm>
            <a:prstGeom prst="ellipse">
              <a:avLst/>
            </a:prstGeom>
            <a:noFill/>
            <a:ln w="76200">
              <a:solidFill>
                <a:schemeClr val="accent3">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endParaRPr lang="en-US" altLang="es-ES" dirty="0">
                <a:latin typeface="Arabic Typesetting"/>
              </a:endParaRPr>
            </a:p>
          </p:txBody>
        </p:sp>
      </p:grpSp>
      <p:grpSp>
        <p:nvGrpSpPr>
          <p:cNvPr id="16387" name="Group 16"/>
          <p:cNvGrpSpPr>
            <a:grpSpLocks/>
          </p:cNvGrpSpPr>
          <p:nvPr/>
        </p:nvGrpSpPr>
        <p:grpSpPr bwMode="auto">
          <a:xfrm>
            <a:off x="4771578" y="1535014"/>
            <a:ext cx="3904878" cy="3719247"/>
            <a:chOff x="2381" y="119"/>
            <a:chExt cx="3084" cy="3266"/>
          </a:xfrm>
        </p:grpSpPr>
        <p:sp>
          <p:nvSpPr>
            <p:cNvPr id="61448" name="Text Box 8"/>
            <p:cNvSpPr txBox="1">
              <a:spLocks noChangeArrowheads="1"/>
            </p:cNvSpPr>
            <p:nvPr/>
          </p:nvSpPr>
          <p:spPr bwMode="auto">
            <a:xfrm>
              <a:off x="2859" y="1110"/>
              <a:ext cx="2135" cy="1162"/>
            </a:xfrm>
            <a:prstGeom prst="rect">
              <a:avLst/>
            </a:prstGeom>
            <a:noFill/>
            <a:ln w="9525">
              <a:noFill/>
              <a:miter lim="800000"/>
              <a:headEnd/>
              <a:tailEnd/>
            </a:ln>
            <a:effectLst/>
          </p:spPr>
          <p:txBody>
            <a:bodyPr wrap="none">
              <a:spAutoFit/>
            </a:bodyPr>
            <a:lstStyle/>
            <a:p>
              <a:pPr algn="ctr">
                <a:defRPr/>
              </a:pPr>
              <a:r>
                <a:rPr lang="en-US" sz="2400" b="1" dirty="0" smtClean="0">
                  <a:solidFill>
                    <a:schemeClr val="accent2">
                      <a:lumMod val="75000"/>
                    </a:schemeClr>
                  </a:solidFill>
                  <a:effectLst>
                    <a:outerShdw blurRad="38100" dist="38100" dir="2700000" algn="tl">
                      <a:srgbClr val="C0C0C0"/>
                    </a:outerShdw>
                  </a:effectLst>
                  <a:latin typeface="Arial" charset="0"/>
                </a:rPr>
                <a:t>Polygenic/</a:t>
              </a:r>
            </a:p>
            <a:p>
              <a:pPr algn="ctr">
                <a:defRPr/>
              </a:pPr>
              <a:r>
                <a:rPr lang="en-US" sz="2400" b="1" dirty="0" smtClean="0">
                  <a:solidFill>
                    <a:schemeClr val="accent2">
                      <a:lumMod val="75000"/>
                    </a:schemeClr>
                  </a:solidFill>
                  <a:effectLst>
                    <a:outerShdw blurRad="38100" dist="38100" dir="2700000" algn="tl">
                      <a:srgbClr val="C0C0C0"/>
                    </a:outerShdw>
                  </a:effectLst>
                  <a:latin typeface="Arial" charset="0"/>
                </a:rPr>
                <a:t>Multifactorial AID</a:t>
              </a:r>
            </a:p>
            <a:p>
              <a:pPr algn="ctr">
                <a:defRPr/>
              </a:pPr>
              <a:r>
                <a:rPr lang="en-US" sz="1600" dirty="0" smtClean="0">
                  <a:solidFill>
                    <a:schemeClr val="accent2">
                      <a:lumMod val="75000"/>
                    </a:schemeClr>
                  </a:solidFill>
                  <a:effectLst>
                    <a:outerShdw blurRad="38100" dist="38100" dir="2700000" algn="tl">
                      <a:srgbClr val="C0C0C0"/>
                    </a:outerShdw>
                  </a:effectLst>
                  <a:latin typeface="Arial" charset="0"/>
                </a:rPr>
                <a:t>Still, Behçet’s, Crohn’s, </a:t>
              </a:r>
            </a:p>
            <a:p>
              <a:pPr algn="ctr">
                <a:defRPr/>
              </a:pPr>
              <a:r>
                <a:rPr lang="en-US" sz="1600" dirty="0" smtClean="0">
                  <a:solidFill>
                    <a:schemeClr val="accent2">
                      <a:lumMod val="75000"/>
                    </a:schemeClr>
                  </a:solidFill>
                  <a:effectLst>
                    <a:outerShdw blurRad="38100" dist="38100" dir="2700000" algn="tl">
                      <a:srgbClr val="C0C0C0"/>
                    </a:outerShdw>
                  </a:effectLst>
                  <a:latin typeface="Arial" charset="0"/>
                </a:rPr>
                <a:t>Gout, PFAPA, </a:t>
              </a:r>
              <a:r>
                <a:rPr lang="en-US" sz="1600" dirty="0" err="1" smtClean="0">
                  <a:solidFill>
                    <a:schemeClr val="accent2">
                      <a:lumMod val="75000"/>
                    </a:schemeClr>
                  </a:solidFill>
                  <a:effectLst>
                    <a:outerShdw blurRad="38100" dist="38100" dir="2700000" algn="tl">
                      <a:srgbClr val="C0C0C0"/>
                    </a:outerShdw>
                  </a:effectLst>
                  <a:latin typeface="Arial" charset="0"/>
                </a:rPr>
                <a:t>SoJIA</a:t>
              </a:r>
              <a:r>
                <a:rPr lang="en-US" sz="1600" dirty="0" smtClean="0">
                  <a:solidFill>
                    <a:schemeClr val="accent2">
                      <a:lumMod val="75000"/>
                    </a:schemeClr>
                  </a:solidFill>
                  <a:effectLst>
                    <a:outerShdw blurRad="38100" dist="38100" dir="2700000" algn="tl">
                      <a:srgbClr val="C0C0C0"/>
                    </a:outerShdw>
                  </a:effectLst>
                  <a:latin typeface="Arial" charset="0"/>
                </a:rPr>
                <a:t>, …</a:t>
              </a:r>
              <a:endParaRPr lang="en-US" sz="1600" dirty="0">
                <a:solidFill>
                  <a:schemeClr val="accent2">
                    <a:lumMod val="75000"/>
                  </a:schemeClr>
                </a:solidFill>
                <a:effectLst>
                  <a:outerShdw blurRad="38100" dist="38100" dir="2700000" algn="tl">
                    <a:srgbClr val="C0C0C0"/>
                  </a:outerShdw>
                </a:effectLst>
                <a:latin typeface="Arial" charset="0"/>
              </a:endParaRPr>
            </a:p>
          </p:txBody>
        </p:sp>
        <p:sp>
          <p:nvSpPr>
            <p:cNvPr id="16399" name="Oval 11"/>
            <p:cNvSpPr>
              <a:spLocks noChangeArrowheads="1"/>
            </p:cNvSpPr>
            <p:nvPr/>
          </p:nvSpPr>
          <p:spPr bwMode="auto">
            <a:xfrm>
              <a:off x="2381" y="119"/>
              <a:ext cx="3084" cy="3266"/>
            </a:xfrm>
            <a:prstGeom prst="ellipse">
              <a:avLst/>
            </a:prstGeom>
            <a:noFill/>
            <a:ln w="76200">
              <a:solidFill>
                <a:schemeClr val="accent2">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endParaRPr lang="en-US" altLang="es-ES" dirty="0">
                <a:latin typeface="Arabic Typesetting"/>
              </a:endParaRPr>
            </a:p>
          </p:txBody>
        </p:sp>
      </p:grpSp>
      <p:grpSp>
        <p:nvGrpSpPr>
          <p:cNvPr id="4" name="Group 15"/>
          <p:cNvGrpSpPr>
            <a:grpSpLocks/>
          </p:cNvGrpSpPr>
          <p:nvPr/>
        </p:nvGrpSpPr>
        <p:grpSpPr bwMode="auto">
          <a:xfrm>
            <a:off x="2411760" y="3325170"/>
            <a:ext cx="2893006" cy="2840133"/>
            <a:chOff x="588" y="1480"/>
            <a:chExt cx="2495" cy="2404"/>
          </a:xfrm>
        </p:grpSpPr>
        <p:sp>
          <p:nvSpPr>
            <p:cNvPr id="61453" name="Text Box 13"/>
            <p:cNvSpPr txBox="1">
              <a:spLocks noChangeArrowheads="1"/>
            </p:cNvSpPr>
            <p:nvPr/>
          </p:nvSpPr>
          <p:spPr bwMode="auto">
            <a:xfrm>
              <a:off x="638" y="2482"/>
              <a:ext cx="2437" cy="749"/>
            </a:xfrm>
            <a:prstGeom prst="rect">
              <a:avLst/>
            </a:prstGeom>
            <a:noFill/>
            <a:ln w="9525">
              <a:noFill/>
              <a:miter lim="800000"/>
              <a:headEnd/>
              <a:tailEnd/>
            </a:ln>
            <a:effectLst/>
          </p:spPr>
          <p:txBody>
            <a:bodyPr wrap="none">
              <a:spAutoFit/>
            </a:bodyPr>
            <a:lstStyle/>
            <a:p>
              <a:pPr algn="ctr">
                <a:defRPr/>
              </a:pPr>
              <a:r>
                <a:rPr lang="en-US" sz="2400" b="1" dirty="0" smtClean="0">
                  <a:solidFill>
                    <a:schemeClr val="accent1">
                      <a:lumMod val="50000"/>
                    </a:schemeClr>
                  </a:solidFill>
                  <a:effectLst>
                    <a:outerShdw blurRad="38100" dist="38100" dir="2700000" algn="tl">
                      <a:srgbClr val="C0C0C0"/>
                    </a:outerShdw>
                  </a:effectLst>
                  <a:latin typeface="Arial" charset="0"/>
                </a:rPr>
                <a:t>Undifferentiated</a:t>
              </a:r>
            </a:p>
            <a:p>
              <a:pPr algn="ctr">
                <a:defRPr/>
              </a:pPr>
              <a:r>
                <a:rPr lang="en-US" sz="2400" b="1" dirty="0" smtClean="0">
                  <a:solidFill>
                    <a:schemeClr val="accent1">
                      <a:lumMod val="50000"/>
                    </a:schemeClr>
                  </a:solidFill>
                  <a:effectLst>
                    <a:outerShdw blurRad="38100" dist="38100" dir="2700000" algn="tl">
                      <a:srgbClr val="C0C0C0"/>
                    </a:outerShdw>
                  </a:effectLst>
                  <a:latin typeface="Arial" charset="0"/>
                </a:rPr>
                <a:t>AID</a:t>
              </a:r>
              <a:endParaRPr lang="en-US" sz="2400" b="1" dirty="0">
                <a:solidFill>
                  <a:schemeClr val="accent1">
                    <a:lumMod val="50000"/>
                  </a:schemeClr>
                </a:solidFill>
                <a:effectLst>
                  <a:outerShdw blurRad="38100" dist="38100" dir="2700000" algn="tl">
                    <a:srgbClr val="C0C0C0"/>
                  </a:outerShdw>
                </a:effectLst>
                <a:latin typeface="Arial" charset="0"/>
              </a:endParaRPr>
            </a:p>
          </p:txBody>
        </p:sp>
        <p:sp>
          <p:nvSpPr>
            <p:cNvPr id="16397" name="Oval 14"/>
            <p:cNvSpPr>
              <a:spLocks noChangeArrowheads="1"/>
            </p:cNvSpPr>
            <p:nvPr/>
          </p:nvSpPr>
          <p:spPr bwMode="auto">
            <a:xfrm>
              <a:off x="588" y="1480"/>
              <a:ext cx="2495" cy="2404"/>
            </a:xfrm>
            <a:prstGeom prst="ellipse">
              <a:avLst/>
            </a:prstGeom>
            <a:noFill/>
            <a:ln w="76200">
              <a:solidFill>
                <a:schemeClr val="accent1">
                  <a:lumMod val="75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pPr eaLnBrk="1" hangingPunct="1"/>
              <a:endParaRPr lang="en-US" altLang="es-ES" dirty="0">
                <a:latin typeface="Arabic Typesetting"/>
              </a:endParaRPr>
            </a:p>
          </p:txBody>
        </p:sp>
      </p:grpSp>
      <p:sp>
        <p:nvSpPr>
          <p:cNvPr id="61457" name="Text Box 17"/>
          <p:cNvSpPr txBox="1">
            <a:spLocks noChangeArrowheads="1"/>
          </p:cNvSpPr>
          <p:nvPr/>
        </p:nvSpPr>
        <p:spPr bwMode="auto">
          <a:xfrm>
            <a:off x="2507431" y="85725"/>
            <a:ext cx="4240263"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wrap="none">
            <a:spAutoFit/>
          </a:bodyPr>
          <a:lstStyle/>
          <a:p>
            <a:pPr algn="ctr">
              <a:defRPr/>
            </a:pPr>
            <a:r>
              <a:rPr lang="es-ES" sz="2400" b="1" dirty="0" err="1">
                <a:solidFill>
                  <a:schemeClr val="bg1"/>
                </a:solidFill>
                <a:effectLst>
                  <a:outerShdw blurRad="38100" dist="38100" dir="2700000" algn="tl">
                    <a:srgbClr val="C0C0C0"/>
                  </a:outerShdw>
                </a:effectLst>
                <a:latin typeface="Arial" charset="0"/>
              </a:rPr>
              <a:t>The</a:t>
            </a:r>
            <a:r>
              <a:rPr lang="es-ES" sz="2400" b="1" dirty="0">
                <a:solidFill>
                  <a:schemeClr val="bg1"/>
                </a:solidFill>
                <a:effectLst>
                  <a:outerShdw blurRad="38100" dist="38100" dir="2700000" algn="tl">
                    <a:srgbClr val="C0C0C0"/>
                  </a:outerShdw>
                </a:effectLst>
                <a:latin typeface="Arial" charset="0"/>
              </a:rPr>
              <a:t> </a:t>
            </a:r>
            <a:r>
              <a:rPr lang="es-ES" sz="2400" b="1" dirty="0" err="1">
                <a:solidFill>
                  <a:schemeClr val="bg1"/>
                </a:solidFill>
                <a:effectLst>
                  <a:outerShdw blurRad="38100" dist="38100" dir="2700000" algn="tl">
                    <a:srgbClr val="C0C0C0"/>
                  </a:outerShdw>
                </a:effectLst>
                <a:latin typeface="Arial" charset="0"/>
              </a:rPr>
              <a:t>expanding</a:t>
            </a:r>
            <a:r>
              <a:rPr lang="es-ES" sz="2400" b="1" dirty="0">
                <a:solidFill>
                  <a:schemeClr val="bg1"/>
                </a:solidFill>
                <a:effectLst>
                  <a:outerShdw blurRad="38100" dist="38100" dir="2700000" algn="tl">
                    <a:srgbClr val="C0C0C0"/>
                  </a:outerShdw>
                </a:effectLst>
                <a:latin typeface="Arial" charset="0"/>
              </a:rPr>
              <a:t> </a:t>
            </a:r>
            <a:r>
              <a:rPr lang="es-ES" sz="2400" b="1" dirty="0" err="1">
                <a:solidFill>
                  <a:schemeClr val="bg1"/>
                </a:solidFill>
                <a:effectLst>
                  <a:outerShdw blurRad="38100" dist="38100" dir="2700000" algn="tl">
                    <a:srgbClr val="C0C0C0"/>
                  </a:outerShdw>
                </a:effectLst>
                <a:latin typeface="Arial" charset="0"/>
              </a:rPr>
              <a:t>spectrum</a:t>
            </a:r>
            <a:r>
              <a:rPr lang="es-ES" sz="2400" b="1" dirty="0">
                <a:solidFill>
                  <a:schemeClr val="bg1"/>
                </a:solidFill>
                <a:effectLst>
                  <a:outerShdw blurRad="38100" dist="38100" dir="2700000" algn="tl">
                    <a:srgbClr val="C0C0C0"/>
                  </a:outerShdw>
                </a:effectLst>
                <a:latin typeface="Arial" charset="0"/>
              </a:rPr>
              <a:t> of</a:t>
            </a:r>
          </a:p>
          <a:p>
            <a:pPr algn="ctr">
              <a:defRPr/>
            </a:pPr>
            <a:r>
              <a:rPr lang="es-ES" sz="2400" b="1" dirty="0">
                <a:solidFill>
                  <a:schemeClr val="bg1"/>
                </a:solidFill>
                <a:effectLst>
                  <a:outerShdw blurRad="38100" dist="38100" dir="2700000" algn="tl">
                    <a:srgbClr val="C0C0C0"/>
                  </a:outerShdw>
                </a:effectLst>
                <a:latin typeface="Arial" charset="0"/>
              </a:rPr>
              <a:t>Autoinflammatory </a:t>
            </a:r>
            <a:r>
              <a:rPr lang="es-ES" sz="2400" b="1" dirty="0" err="1">
                <a:solidFill>
                  <a:schemeClr val="bg1"/>
                </a:solidFill>
                <a:effectLst>
                  <a:outerShdw blurRad="38100" dist="38100" dir="2700000" algn="tl">
                    <a:srgbClr val="C0C0C0"/>
                  </a:outerShdw>
                </a:effectLst>
                <a:latin typeface="Arial" charset="0"/>
              </a:rPr>
              <a:t>Diseases</a:t>
            </a:r>
            <a:endParaRPr lang="es-ES" sz="2400" b="1" dirty="0">
              <a:solidFill>
                <a:schemeClr val="bg1"/>
              </a:solidFill>
              <a:effectLst>
                <a:outerShdw blurRad="38100" dist="38100" dir="2700000" algn="tl">
                  <a:srgbClr val="C0C0C0"/>
                </a:outerShdw>
              </a:effectLst>
              <a:latin typeface="Arial" charset="0"/>
            </a:endParaRPr>
          </a:p>
        </p:txBody>
      </p:sp>
      <p:sp>
        <p:nvSpPr>
          <p:cNvPr id="61459" name="Text Box 19"/>
          <p:cNvSpPr txBox="1">
            <a:spLocks noChangeArrowheads="1"/>
          </p:cNvSpPr>
          <p:nvPr/>
        </p:nvSpPr>
        <p:spPr bwMode="auto">
          <a:xfrm>
            <a:off x="179388" y="1092102"/>
            <a:ext cx="3130550" cy="885825"/>
          </a:xfrm>
          <a:prstGeom prst="rect">
            <a:avLst/>
          </a:prstGeom>
          <a:solidFill>
            <a:srgbClr val="C3D69B">
              <a:alpha val="40000"/>
            </a:srgbClr>
          </a:solidFill>
          <a:ln w="9525">
            <a:noFill/>
            <a:miter lim="800000"/>
            <a:headEnd/>
            <a:tailEnd/>
          </a:ln>
          <a:effectLst/>
        </p:spPr>
        <p:txBody>
          <a:bodyPr wrap="none">
            <a:spAutoFit/>
          </a:bodyPr>
          <a:lstStyle/>
          <a:p>
            <a:pPr>
              <a:defRPr/>
            </a:pPr>
            <a:r>
              <a:rPr lang="en-US" dirty="0" smtClean="0">
                <a:solidFill>
                  <a:schemeClr val="accent3">
                    <a:lumMod val="50000"/>
                  </a:schemeClr>
                </a:solidFill>
                <a:latin typeface="Arial" charset="0"/>
              </a:rPr>
              <a:t>Typical clinical picture</a:t>
            </a:r>
          </a:p>
          <a:p>
            <a:pPr>
              <a:defRPr/>
            </a:pPr>
            <a:r>
              <a:rPr lang="en-US" dirty="0" smtClean="0">
                <a:solidFill>
                  <a:schemeClr val="accent3">
                    <a:lumMod val="50000"/>
                  </a:schemeClr>
                </a:solidFill>
                <a:latin typeface="Arial" charset="0"/>
              </a:rPr>
              <a:t>Clearly pathogenic mutations</a:t>
            </a:r>
          </a:p>
          <a:p>
            <a:pPr>
              <a:defRPr/>
            </a:pPr>
            <a:r>
              <a:rPr lang="en-US" sz="1600" i="1" dirty="0" smtClean="0">
                <a:solidFill>
                  <a:schemeClr val="accent3">
                    <a:lumMod val="50000"/>
                  </a:schemeClr>
                </a:solidFill>
                <a:latin typeface="Arial" charset="0"/>
              </a:rPr>
              <a:t>(germ-line or somatic)</a:t>
            </a:r>
            <a:endParaRPr lang="en-US" sz="1600" i="1" dirty="0">
              <a:solidFill>
                <a:schemeClr val="accent3">
                  <a:lumMod val="50000"/>
                </a:schemeClr>
              </a:solidFill>
              <a:latin typeface="Arial" charset="0"/>
            </a:endParaRPr>
          </a:p>
        </p:txBody>
      </p:sp>
      <p:sp>
        <p:nvSpPr>
          <p:cNvPr id="61460" name="Text Box 20"/>
          <p:cNvSpPr txBox="1">
            <a:spLocks noChangeArrowheads="1"/>
          </p:cNvSpPr>
          <p:nvPr/>
        </p:nvSpPr>
        <p:spPr bwMode="auto">
          <a:xfrm>
            <a:off x="179388" y="5392738"/>
            <a:ext cx="3840162" cy="1200150"/>
          </a:xfrm>
          <a:prstGeom prst="rect">
            <a:avLst/>
          </a:prstGeom>
          <a:solidFill>
            <a:srgbClr val="376092">
              <a:alpha val="50196"/>
            </a:srgbClr>
          </a:solidFill>
          <a:ln w="9525">
            <a:noFill/>
            <a:miter lim="800000"/>
            <a:headEnd/>
            <a:tailEnd/>
          </a:ln>
          <a:effectLst/>
        </p:spPr>
        <p:txBody>
          <a:bodyPr wrap="none">
            <a:spAutoFit/>
          </a:bodyPr>
          <a:lstStyle/>
          <a:p>
            <a:pPr>
              <a:defRPr/>
            </a:pPr>
            <a:r>
              <a:rPr lang="en-US" dirty="0" smtClean="0">
                <a:solidFill>
                  <a:schemeClr val="tx1">
                    <a:lumMod val="95000"/>
                    <a:lumOff val="5000"/>
                  </a:schemeClr>
                </a:solidFill>
                <a:latin typeface="Arial" charset="0"/>
              </a:rPr>
              <a:t>Atypical/overlap manifestations</a:t>
            </a:r>
          </a:p>
          <a:p>
            <a:pPr>
              <a:defRPr/>
            </a:pPr>
            <a:r>
              <a:rPr lang="en-US" dirty="0" smtClean="0">
                <a:solidFill>
                  <a:schemeClr val="tx1">
                    <a:lumMod val="95000"/>
                    <a:lumOff val="5000"/>
                  </a:schemeClr>
                </a:solidFill>
                <a:latin typeface="Arial" charset="0"/>
              </a:rPr>
              <a:t>Negative genetic tests</a:t>
            </a:r>
          </a:p>
          <a:p>
            <a:pPr>
              <a:defRPr/>
            </a:pPr>
            <a:r>
              <a:rPr lang="en-US" dirty="0" smtClean="0">
                <a:solidFill>
                  <a:schemeClr val="tx1">
                    <a:lumMod val="95000"/>
                    <a:lumOff val="5000"/>
                  </a:schemeClr>
                </a:solidFill>
                <a:latin typeface="Arial" charset="0"/>
              </a:rPr>
              <a:t>Response to specific treatments</a:t>
            </a:r>
          </a:p>
          <a:p>
            <a:pPr>
              <a:defRPr/>
            </a:pPr>
            <a:r>
              <a:rPr lang="en-US" dirty="0" smtClean="0">
                <a:solidFill>
                  <a:schemeClr val="tx1">
                    <a:lumMod val="95000"/>
                    <a:lumOff val="5000"/>
                  </a:schemeClr>
                </a:solidFill>
                <a:latin typeface="Arial" charset="0"/>
              </a:rPr>
              <a:t>Unknown/new monogenic disorders</a:t>
            </a:r>
            <a:endParaRPr lang="en-US" dirty="0">
              <a:solidFill>
                <a:schemeClr val="tx1">
                  <a:lumMod val="95000"/>
                  <a:lumOff val="5000"/>
                </a:schemeClr>
              </a:solidFill>
              <a:latin typeface="Arial" charset="0"/>
            </a:endParaRPr>
          </a:p>
        </p:txBody>
      </p:sp>
      <p:sp>
        <p:nvSpPr>
          <p:cNvPr id="61461" name="Text Box 21"/>
          <p:cNvSpPr txBox="1">
            <a:spLocks noChangeArrowheads="1"/>
          </p:cNvSpPr>
          <p:nvPr/>
        </p:nvSpPr>
        <p:spPr bwMode="auto">
          <a:xfrm>
            <a:off x="179388" y="2927169"/>
            <a:ext cx="3054041" cy="923330"/>
          </a:xfrm>
          <a:prstGeom prst="rect">
            <a:avLst/>
          </a:prstGeom>
          <a:solidFill>
            <a:srgbClr val="4BACC6">
              <a:alpha val="30980"/>
            </a:srgbClr>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en-US" sz="1400" dirty="0" smtClean="0">
                <a:solidFill>
                  <a:schemeClr val="tx1">
                    <a:lumMod val="95000"/>
                    <a:lumOff val="5000"/>
                  </a:schemeClr>
                </a:solidFill>
                <a:latin typeface="Arial" charset="0"/>
              </a:rPr>
              <a:t>Incomplete/atypical presentation</a:t>
            </a:r>
          </a:p>
          <a:p>
            <a:pPr>
              <a:defRPr/>
            </a:pPr>
            <a:r>
              <a:rPr lang="en-US" sz="1400" dirty="0" smtClean="0">
                <a:solidFill>
                  <a:schemeClr val="tx1">
                    <a:lumMod val="95000"/>
                    <a:lumOff val="5000"/>
                  </a:schemeClr>
                </a:solidFill>
                <a:latin typeface="Arial" charset="0"/>
              </a:rPr>
              <a:t>Low-penetrance mutations</a:t>
            </a:r>
          </a:p>
          <a:p>
            <a:pPr>
              <a:defRPr/>
            </a:pPr>
            <a:r>
              <a:rPr lang="en-US" sz="1400" dirty="0" smtClean="0">
                <a:solidFill>
                  <a:schemeClr val="tx1">
                    <a:lumMod val="95000"/>
                    <a:lumOff val="5000"/>
                  </a:schemeClr>
                </a:solidFill>
                <a:latin typeface="Arial" charset="0"/>
              </a:rPr>
              <a:t>or combination of different variants</a:t>
            </a:r>
          </a:p>
          <a:p>
            <a:pPr>
              <a:defRPr/>
            </a:pPr>
            <a:r>
              <a:rPr lang="en-US" sz="1200" i="1" dirty="0" smtClean="0">
                <a:solidFill>
                  <a:schemeClr val="tx1">
                    <a:lumMod val="95000"/>
                    <a:lumOff val="5000"/>
                  </a:schemeClr>
                </a:solidFill>
                <a:latin typeface="Arial" charset="0"/>
              </a:rPr>
              <a:t>(i.e. R92Q in TNFR1, Q703K in NLRP3…)</a:t>
            </a:r>
            <a:endParaRPr lang="en-US" sz="1200" i="1" dirty="0">
              <a:solidFill>
                <a:schemeClr val="tx1">
                  <a:lumMod val="95000"/>
                  <a:lumOff val="5000"/>
                </a:schemeClr>
              </a:solidFill>
              <a:latin typeface="Arial" charset="0"/>
            </a:endParaRPr>
          </a:p>
        </p:txBody>
      </p:sp>
    </p:spTree>
    <p:extLst>
      <p:ext uri="{BB962C8B-B14F-4D97-AF65-F5344CB8AC3E}">
        <p14:creationId xmlns:p14="http://schemas.microsoft.com/office/powerpoint/2010/main" xmlns="" val="4117522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0" grpId="0" animBg="1"/>
      <p:bldP spid="614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4437063"/>
            <a:ext cx="8829675" cy="235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411" name="Group 11"/>
          <p:cNvGrpSpPr>
            <a:grpSpLocks/>
          </p:cNvGrpSpPr>
          <p:nvPr/>
        </p:nvGrpSpPr>
        <p:grpSpPr bwMode="auto">
          <a:xfrm>
            <a:off x="250825" y="1136650"/>
            <a:ext cx="5753100" cy="2103438"/>
            <a:chOff x="158" y="353"/>
            <a:chExt cx="3624" cy="1325"/>
          </a:xfrm>
        </p:grpSpPr>
        <p:pic>
          <p:nvPicPr>
            <p:cNvPr id="17416"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58" y="436"/>
              <a:ext cx="3624" cy="1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31" y="353"/>
              <a:ext cx="1451" cy="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1935" name="Rectangle 15"/>
          <p:cNvSpPr>
            <a:spLocks noChangeArrowheads="1"/>
          </p:cNvSpPr>
          <p:nvPr/>
        </p:nvSpPr>
        <p:spPr bwMode="auto">
          <a:xfrm>
            <a:off x="1764878" y="85725"/>
            <a:ext cx="5759450" cy="830997"/>
          </a:xfrm>
          <a:prstGeom prst="rect">
            <a:avLst/>
          </a:prstGeom>
          <a:solidFill>
            <a:schemeClr val="accent3">
              <a:lumMod val="75000"/>
            </a:schemeClr>
          </a:solidFill>
          <a:ln w="9525">
            <a:noFill/>
            <a:miter lim="800000"/>
            <a:headEnd/>
            <a:tailEnd/>
          </a:ln>
          <a:effectLst/>
          <a:scene3d>
            <a:camera prst="orthographicFront"/>
            <a:lightRig rig="threePt" dir="t"/>
          </a:scene3d>
          <a:sp3d>
            <a:bevelT/>
          </a:sp3d>
        </p:spPr>
        <p:txBody>
          <a:bodyP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algn="ctr" eaLnBrk="1" hangingPunct="1">
              <a:defRPr/>
            </a:pPr>
            <a:r>
              <a:rPr lang="en-US" altLang="es-ES" sz="2400" b="1" dirty="0" smtClean="0">
                <a:solidFill>
                  <a:schemeClr val="bg1"/>
                </a:solidFill>
                <a:effectLst>
                  <a:outerShdw blurRad="38100" dist="38100" dir="2700000" algn="tl">
                    <a:srgbClr val="C0C0C0"/>
                  </a:outerShdw>
                </a:effectLst>
                <a:latin typeface="Arial" charset="0"/>
              </a:rPr>
              <a:t>Autoinflammatory diseases</a:t>
            </a:r>
          </a:p>
          <a:p>
            <a:pPr algn="ctr" eaLnBrk="1" hangingPunct="1">
              <a:defRPr/>
            </a:pPr>
            <a:r>
              <a:rPr lang="en-GB" altLang="es-ES" sz="2400" b="1" dirty="0" smtClean="0">
                <a:solidFill>
                  <a:schemeClr val="bg1"/>
                </a:solidFill>
                <a:effectLst>
                  <a:outerShdw blurRad="38100" dist="38100" dir="2700000" algn="tl">
                    <a:srgbClr val="C0C0C0"/>
                  </a:outerShdw>
                </a:effectLst>
                <a:latin typeface="Arial" charset="0"/>
              </a:rPr>
              <a:t>Interpretation </a:t>
            </a:r>
            <a:r>
              <a:rPr lang="en-GB" altLang="es-ES" sz="2400" b="1" dirty="0">
                <a:solidFill>
                  <a:schemeClr val="bg1"/>
                </a:solidFill>
                <a:effectLst>
                  <a:outerShdw blurRad="38100" dist="38100" dir="2700000" algn="tl">
                    <a:srgbClr val="C0C0C0"/>
                  </a:outerShdw>
                </a:effectLst>
                <a:latin typeface="Arial" charset="0"/>
              </a:rPr>
              <a:t>of genetic </a:t>
            </a:r>
            <a:r>
              <a:rPr lang="en-GB" altLang="es-ES" sz="2400" b="1" dirty="0" smtClean="0">
                <a:solidFill>
                  <a:schemeClr val="bg1"/>
                </a:solidFill>
                <a:effectLst>
                  <a:outerShdw blurRad="38100" dist="38100" dir="2700000" algn="tl">
                    <a:srgbClr val="C0C0C0"/>
                  </a:outerShdw>
                </a:effectLst>
                <a:latin typeface="Arial" charset="0"/>
              </a:rPr>
              <a:t>results</a:t>
            </a:r>
            <a:endParaRPr lang="es-ES" altLang="es-ES" sz="2400" b="1" dirty="0">
              <a:solidFill>
                <a:schemeClr val="bg1"/>
              </a:solidFill>
              <a:effectLst>
                <a:outerShdw blurRad="38100" dist="38100" dir="2700000" algn="tl">
                  <a:srgbClr val="C0C0C0"/>
                </a:outerShdw>
              </a:effectLst>
              <a:latin typeface="Arial" charset="0"/>
            </a:endParaRPr>
          </a:p>
        </p:txBody>
      </p:sp>
      <p:sp>
        <p:nvSpPr>
          <p:cNvPr id="81937" name="Rectangle 17"/>
          <p:cNvSpPr>
            <a:spLocks noChangeArrowheads="1"/>
          </p:cNvSpPr>
          <p:nvPr/>
        </p:nvSpPr>
        <p:spPr bwMode="auto">
          <a:xfrm>
            <a:off x="250825" y="3284538"/>
            <a:ext cx="8713788" cy="1006475"/>
          </a:xfrm>
          <a:prstGeom prst="rect">
            <a:avLst/>
          </a:prstGeom>
          <a:solidFill>
            <a:srgbClr val="0070C0"/>
          </a:solidFill>
          <a:ln w="9525">
            <a:noFill/>
            <a:miter lim="800000"/>
            <a:headEnd/>
            <a:tailEnd/>
          </a:ln>
          <a:effectLst/>
        </p:spPr>
        <p:txBody>
          <a:bodyPr>
            <a:spAutoFit/>
          </a:bodyPr>
          <a:lstStyle/>
          <a:p>
            <a:pPr marL="266700" indent="-266700">
              <a:buFontTx/>
              <a:buChar char="•"/>
              <a:defRPr/>
            </a:pPr>
            <a:r>
              <a:rPr lang="en-GB" sz="2000" dirty="0">
                <a:solidFill>
                  <a:schemeClr val="bg1"/>
                </a:solidFill>
                <a:effectLst>
                  <a:outerShdw blurRad="38100" dist="38100" dir="2700000" algn="tl">
                    <a:srgbClr val="000000"/>
                  </a:outerShdw>
                </a:effectLst>
                <a:latin typeface="Arial" charset="0"/>
              </a:rPr>
              <a:t>Pathogenic or disease-causing mutations </a:t>
            </a:r>
          </a:p>
          <a:p>
            <a:pPr marL="266700" indent="-266700">
              <a:buFontTx/>
              <a:buChar char="•"/>
              <a:defRPr/>
            </a:pPr>
            <a:r>
              <a:rPr lang="en-GB" sz="2000" dirty="0">
                <a:solidFill>
                  <a:schemeClr val="bg1"/>
                </a:solidFill>
                <a:effectLst>
                  <a:outerShdw blurRad="38100" dist="38100" dir="2700000" algn="tl">
                    <a:srgbClr val="000000"/>
                  </a:outerShdw>
                </a:effectLst>
                <a:latin typeface="Arial" charset="0"/>
              </a:rPr>
              <a:t>Low- or incomplete-penetrance variants (</a:t>
            </a:r>
            <a:r>
              <a:rPr lang="en-GB" sz="2000" i="1" dirty="0">
                <a:solidFill>
                  <a:schemeClr val="bg1"/>
                </a:solidFill>
                <a:effectLst>
                  <a:outerShdw blurRad="38100" dist="38100" dir="2700000" algn="tl">
                    <a:srgbClr val="000000"/>
                  </a:outerShdw>
                </a:effectLst>
                <a:latin typeface="Arial" charset="0"/>
              </a:rPr>
              <a:t>uncertain clinical significance</a:t>
            </a:r>
            <a:r>
              <a:rPr lang="en-GB" sz="2000" dirty="0">
                <a:solidFill>
                  <a:schemeClr val="bg1"/>
                </a:solidFill>
                <a:effectLst>
                  <a:outerShdw blurRad="38100" dist="38100" dir="2700000" algn="tl">
                    <a:srgbClr val="000000"/>
                  </a:outerShdw>
                </a:effectLst>
                <a:latin typeface="Arial" charset="0"/>
              </a:rPr>
              <a:t>)</a:t>
            </a:r>
          </a:p>
          <a:p>
            <a:pPr marL="266700" indent="-266700">
              <a:buFontTx/>
              <a:buChar char="•"/>
              <a:defRPr/>
            </a:pPr>
            <a:r>
              <a:rPr lang="en-GB" sz="2000" dirty="0">
                <a:solidFill>
                  <a:schemeClr val="bg1"/>
                </a:solidFill>
                <a:effectLst>
                  <a:outerShdw blurRad="38100" dist="38100" dir="2700000" algn="tl">
                    <a:srgbClr val="000000"/>
                  </a:outerShdw>
                </a:effectLst>
                <a:latin typeface="Arial" charset="0"/>
              </a:rPr>
              <a:t>Benign variants or polymorphisms </a:t>
            </a:r>
          </a:p>
        </p:txBody>
      </p:sp>
    </p:spTree>
    <p:extLst>
      <p:ext uri="{BB962C8B-B14F-4D97-AF65-F5344CB8AC3E}">
        <p14:creationId xmlns:p14="http://schemas.microsoft.com/office/powerpoint/2010/main" xmlns="" val="3993372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37"/>
                                        </p:tgtEl>
                                        <p:attrNameLst>
                                          <p:attrName>style.visibility</p:attrName>
                                        </p:attrNameLst>
                                      </p:cBhvr>
                                      <p:to>
                                        <p:strVal val="visible"/>
                                      </p:to>
                                    </p:set>
                                    <p:anim calcmode="lin" valueType="num">
                                      <p:cBhvr additive="base">
                                        <p:cTn id="7" dur="500" fill="hold"/>
                                        <p:tgtEl>
                                          <p:spTgt spid="81937"/>
                                        </p:tgtEl>
                                        <p:attrNameLst>
                                          <p:attrName>ppt_x</p:attrName>
                                        </p:attrNameLst>
                                      </p:cBhvr>
                                      <p:tavLst>
                                        <p:tav tm="0">
                                          <p:val>
                                            <p:strVal val="#ppt_x"/>
                                          </p:val>
                                        </p:tav>
                                        <p:tav tm="100000">
                                          <p:val>
                                            <p:strVal val="#ppt_x"/>
                                          </p:val>
                                        </p:tav>
                                      </p:tavLst>
                                    </p:anim>
                                    <p:anim calcmode="lin" valueType="num">
                                      <p:cBhvr additive="base">
                                        <p:cTn id="8" dur="500" fill="hold"/>
                                        <p:tgtEl>
                                          <p:spTgt spid="819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7416" t="7375" r="5913"/>
          <a:stretch>
            <a:fillRect/>
          </a:stretch>
        </p:blipFill>
        <p:spPr bwMode="auto">
          <a:xfrm>
            <a:off x="4932363" y="4541838"/>
            <a:ext cx="3914775" cy="2316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15"/>
          <p:cNvSpPr>
            <a:spLocks noChangeArrowheads="1"/>
          </p:cNvSpPr>
          <p:nvPr/>
        </p:nvSpPr>
        <p:spPr bwMode="auto">
          <a:xfrm>
            <a:off x="107950" y="5481638"/>
            <a:ext cx="3816350" cy="1200150"/>
          </a:xfrm>
          <a:prstGeom prst="rect">
            <a:avLst/>
          </a:prstGeom>
          <a:solidFill>
            <a:srgbClr val="DDDDDD"/>
          </a:solidFill>
          <a:ln>
            <a:noFill/>
          </a:ln>
          <a:extLst/>
        </p:spPr>
        <p:txBody>
          <a:bodyPr anchor="ct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defTabSz="914400" eaLnBrk="1" hangingPunct="1">
              <a:spcBef>
                <a:spcPct val="0"/>
              </a:spcBef>
              <a:buFontTx/>
              <a:buNone/>
              <a:defRPr/>
            </a:pPr>
            <a:r>
              <a:rPr lang="en-GB" altLang="es-ES" sz="1200" kern="0" dirty="0" err="1">
                <a:solidFill>
                  <a:srgbClr val="000000"/>
                </a:solidFill>
              </a:rPr>
              <a:t>Tamir</a:t>
            </a:r>
            <a:r>
              <a:rPr lang="en-GB" altLang="es-ES" sz="1200" kern="0" dirty="0">
                <a:solidFill>
                  <a:srgbClr val="000000"/>
                </a:solidFill>
              </a:rPr>
              <a:t> N </a:t>
            </a:r>
            <a:r>
              <a:rPr lang="en-GB" altLang="es-ES" sz="1200" i="1" kern="0" dirty="0">
                <a:solidFill>
                  <a:srgbClr val="000000"/>
                </a:solidFill>
              </a:rPr>
              <a:t>et al. </a:t>
            </a:r>
            <a:r>
              <a:rPr lang="en-GB" altLang="es-ES" sz="1200" b="1" i="1" kern="0" dirty="0">
                <a:solidFill>
                  <a:srgbClr val="000000"/>
                </a:solidFill>
              </a:rPr>
              <a:t>Am J Med Genet </a:t>
            </a:r>
            <a:r>
              <a:rPr lang="en-GB" altLang="es-ES" sz="1200" kern="0" dirty="0">
                <a:solidFill>
                  <a:srgbClr val="000000"/>
                </a:solidFill>
              </a:rPr>
              <a:t>1999</a:t>
            </a:r>
          </a:p>
          <a:p>
            <a:pPr algn="r" defTabSz="914400" eaLnBrk="1" hangingPunct="1">
              <a:spcBef>
                <a:spcPct val="0"/>
              </a:spcBef>
              <a:buFontTx/>
              <a:buNone/>
              <a:defRPr/>
            </a:pPr>
            <a:r>
              <a:rPr lang="en-GB" altLang="es-ES" sz="1200" kern="0" dirty="0" smtClean="0">
                <a:solidFill>
                  <a:srgbClr val="000000"/>
                </a:solidFill>
              </a:rPr>
              <a:t>Marek-</a:t>
            </a:r>
            <a:r>
              <a:rPr lang="en-GB" altLang="es-ES" sz="1200" kern="0" dirty="0" err="1" smtClean="0">
                <a:solidFill>
                  <a:srgbClr val="000000"/>
                </a:solidFill>
              </a:rPr>
              <a:t>Yagel</a:t>
            </a:r>
            <a:r>
              <a:rPr lang="en-GB" altLang="es-ES" sz="1200" kern="0" dirty="0" smtClean="0">
                <a:solidFill>
                  <a:srgbClr val="000000"/>
                </a:solidFill>
              </a:rPr>
              <a:t> </a:t>
            </a:r>
            <a:r>
              <a:rPr lang="en-GB" altLang="es-ES" sz="1200" kern="0" dirty="0">
                <a:solidFill>
                  <a:srgbClr val="000000"/>
                </a:solidFill>
              </a:rPr>
              <a:t>D</a:t>
            </a:r>
            <a:r>
              <a:rPr lang="en-GB" altLang="es-ES" sz="1200" i="1" kern="0" dirty="0">
                <a:solidFill>
                  <a:srgbClr val="000000"/>
                </a:solidFill>
              </a:rPr>
              <a:t> et al.</a:t>
            </a:r>
            <a:r>
              <a:rPr lang="en-GB" altLang="es-ES" sz="1200" kern="0" dirty="0">
                <a:solidFill>
                  <a:srgbClr val="000000"/>
                </a:solidFill>
              </a:rPr>
              <a:t> </a:t>
            </a:r>
            <a:r>
              <a:rPr lang="it-IT" altLang="es-ES" sz="1200" b="1" i="1" kern="0" dirty="0">
                <a:solidFill>
                  <a:srgbClr val="000000"/>
                </a:solidFill>
              </a:rPr>
              <a:t>Arthritis Rheum </a:t>
            </a:r>
            <a:r>
              <a:rPr lang="it-IT" altLang="es-ES" sz="1200" kern="0" dirty="0">
                <a:solidFill>
                  <a:srgbClr val="000000"/>
                </a:solidFill>
              </a:rPr>
              <a:t>2009</a:t>
            </a:r>
          </a:p>
          <a:p>
            <a:pPr algn="r" defTabSz="914400" eaLnBrk="1" hangingPunct="1">
              <a:spcBef>
                <a:spcPct val="0"/>
              </a:spcBef>
              <a:buFontTx/>
              <a:buNone/>
              <a:defRPr/>
            </a:pPr>
            <a:r>
              <a:rPr lang="fr-FR" altLang="es-ES" sz="1200" kern="0" dirty="0" err="1">
                <a:solidFill>
                  <a:srgbClr val="000000"/>
                </a:solidFill>
              </a:rPr>
              <a:t>Ravet</a:t>
            </a:r>
            <a:r>
              <a:rPr lang="fr-FR" altLang="es-ES" sz="1200" kern="0" dirty="0">
                <a:solidFill>
                  <a:srgbClr val="000000"/>
                </a:solidFill>
              </a:rPr>
              <a:t> N </a:t>
            </a:r>
            <a:r>
              <a:rPr lang="fr-FR" altLang="es-ES" sz="1200" i="1" kern="0" dirty="0">
                <a:solidFill>
                  <a:srgbClr val="000000"/>
                </a:solidFill>
              </a:rPr>
              <a:t>et al.</a:t>
            </a:r>
            <a:r>
              <a:rPr lang="fr-FR" altLang="es-ES" sz="1200" kern="0" dirty="0">
                <a:solidFill>
                  <a:srgbClr val="000000"/>
                </a:solidFill>
              </a:rPr>
              <a:t> </a:t>
            </a:r>
            <a:r>
              <a:rPr lang="en-GB" altLang="es-ES" sz="1200" b="1" i="1" kern="0" dirty="0">
                <a:solidFill>
                  <a:srgbClr val="000000"/>
                </a:solidFill>
              </a:rPr>
              <a:t>Ann Rheum Dis </a:t>
            </a:r>
            <a:r>
              <a:rPr lang="en-GB" altLang="es-ES" sz="1200" kern="0" dirty="0">
                <a:solidFill>
                  <a:srgbClr val="000000"/>
                </a:solidFill>
              </a:rPr>
              <a:t>2006</a:t>
            </a:r>
          </a:p>
          <a:p>
            <a:pPr algn="r" defTabSz="914400" eaLnBrk="1" hangingPunct="1">
              <a:spcBef>
                <a:spcPct val="0"/>
              </a:spcBef>
              <a:buFontTx/>
              <a:buNone/>
              <a:defRPr/>
            </a:pPr>
            <a:r>
              <a:rPr lang="en-GB" altLang="es-ES" sz="1200" kern="0" dirty="0" err="1">
                <a:solidFill>
                  <a:srgbClr val="000000"/>
                </a:solidFill>
              </a:rPr>
              <a:t>Cantarini</a:t>
            </a:r>
            <a:r>
              <a:rPr lang="en-GB" altLang="es-ES" sz="1200" kern="0" dirty="0">
                <a:solidFill>
                  <a:srgbClr val="000000"/>
                </a:solidFill>
              </a:rPr>
              <a:t> L</a:t>
            </a:r>
            <a:r>
              <a:rPr lang="en-GB" altLang="es-ES" sz="1200" i="1" kern="0" dirty="0">
                <a:solidFill>
                  <a:srgbClr val="000000"/>
                </a:solidFill>
              </a:rPr>
              <a:t> et al.</a:t>
            </a:r>
            <a:r>
              <a:rPr lang="en-GB" altLang="es-ES" sz="1200" kern="0" dirty="0">
                <a:solidFill>
                  <a:srgbClr val="000000"/>
                </a:solidFill>
              </a:rPr>
              <a:t> </a:t>
            </a:r>
            <a:r>
              <a:rPr lang="en-GB" altLang="es-ES" sz="1200" b="1" i="1" kern="0" dirty="0" err="1">
                <a:solidFill>
                  <a:srgbClr val="000000"/>
                </a:solidFill>
              </a:rPr>
              <a:t>Semin</a:t>
            </a:r>
            <a:r>
              <a:rPr lang="en-GB" altLang="es-ES" sz="1200" b="1" i="1" kern="0" dirty="0">
                <a:solidFill>
                  <a:srgbClr val="000000"/>
                </a:solidFill>
              </a:rPr>
              <a:t> Arthritis Rheum </a:t>
            </a:r>
            <a:r>
              <a:rPr lang="en-GB" altLang="es-ES" sz="1200" kern="0" dirty="0">
                <a:solidFill>
                  <a:srgbClr val="000000"/>
                </a:solidFill>
              </a:rPr>
              <a:t>2014</a:t>
            </a:r>
            <a:endParaRPr lang="es-ES" altLang="es-ES" sz="1200" kern="0" dirty="0">
              <a:solidFill>
                <a:srgbClr val="000000"/>
              </a:solidFill>
            </a:endParaRPr>
          </a:p>
          <a:p>
            <a:pPr algn="r" defTabSz="914400" eaLnBrk="1" hangingPunct="1">
              <a:spcBef>
                <a:spcPct val="0"/>
              </a:spcBef>
              <a:buFontTx/>
              <a:buNone/>
              <a:defRPr/>
            </a:pPr>
            <a:r>
              <a:rPr lang="en-GB" altLang="es-ES" sz="1200" kern="0" dirty="0" err="1" smtClean="0">
                <a:solidFill>
                  <a:srgbClr val="000000"/>
                </a:solidFill>
              </a:rPr>
              <a:t>Cantarini</a:t>
            </a:r>
            <a:r>
              <a:rPr lang="en-GB" altLang="es-ES" sz="1200" kern="0" dirty="0" smtClean="0">
                <a:solidFill>
                  <a:srgbClr val="000000"/>
                </a:solidFill>
              </a:rPr>
              <a:t> </a:t>
            </a:r>
            <a:r>
              <a:rPr lang="en-GB" altLang="es-ES" sz="1200" kern="0" dirty="0">
                <a:solidFill>
                  <a:srgbClr val="000000"/>
                </a:solidFill>
              </a:rPr>
              <a:t>L </a:t>
            </a:r>
            <a:r>
              <a:rPr lang="en-GB" altLang="es-ES" sz="1200" i="1" kern="0" dirty="0">
                <a:solidFill>
                  <a:srgbClr val="000000"/>
                </a:solidFill>
              </a:rPr>
              <a:t>et al</a:t>
            </a:r>
            <a:r>
              <a:rPr lang="en-GB" altLang="es-ES" sz="1200" kern="0" dirty="0">
                <a:solidFill>
                  <a:srgbClr val="000000"/>
                </a:solidFill>
              </a:rPr>
              <a:t>. </a:t>
            </a:r>
            <a:r>
              <a:rPr lang="it-IT" altLang="es-ES" sz="1200" b="1" i="1" kern="0" dirty="0">
                <a:solidFill>
                  <a:srgbClr val="000000"/>
                </a:solidFill>
              </a:rPr>
              <a:t>Clin Exp Rheumatol </a:t>
            </a:r>
            <a:r>
              <a:rPr lang="it-IT" altLang="es-ES" sz="1200" kern="0" dirty="0">
                <a:solidFill>
                  <a:srgbClr val="000000"/>
                </a:solidFill>
              </a:rPr>
              <a:t>2012</a:t>
            </a:r>
          </a:p>
          <a:p>
            <a:pPr algn="r" defTabSz="914400" eaLnBrk="1" hangingPunct="1">
              <a:spcBef>
                <a:spcPct val="0"/>
              </a:spcBef>
              <a:buFontTx/>
              <a:buNone/>
              <a:defRPr/>
            </a:pPr>
            <a:r>
              <a:rPr lang="es-ES" altLang="es-ES" sz="1200" kern="0" dirty="0" smtClean="0">
                <a:solidFill>
                  <a:srgbClr val="000000"/>
                </a:solidFill>
              </a:rPr>
              <a:t>Hernández-Rodríguez J </a:t>
            </a:r>
            <a:r>
              <a:rPr lang="es-ES" altLang="es-ES" sz="1200" i="1" kern="0" dirty="0" smtClean="0">
                <a:solidFill>
                  <a:srgbClr val="000000"/>
                </a:solidFill>
              </a:rPr>
              <a:t>et al</a:t>
            </a:r>
            <a:r>
              <a:rPr lang="es-ES" altLang="es-ES" sz="1200" kern="0" dirty="0" smtClean="0">
                <a:solidFill>
                  <a:srgbClr val="000000"/>
                </a:solidFill>
              </a:rPr>
              <a:t>. </a:t>
            </a:r>
            <a:r>
              <a:rPr lang="es-ES" altLang="es-ES" sz="1200" b="1" kern="0" dirty="0" err="1" smtClean="0">
                <a:solidFill>
                  <a:srgbClr val="000000"/>
                </a:solidFill>
              </a:rPr>
              <a:t>AutoimmunRev</a:t>
            </a:r>
            <a:r>
              <a:rPr lang="es-ES" altLang="es-ES" sz="1200" kern="0" dirty="0" smtClean="0">
                <a:solidFill>
                  <a:srgbClr val="000000"/>
                </a:solidFill>
              </a:rPr>
              <a:t> 2016</a:t>
            </a:r>
            <a:endParaRPr lang="it-IT" altLang="es-ES" sz="1200" kern="0" dirty="0">
              <a:solidFill>
                <a:srgbClr val="000000"/>
              </a:solidFill>
            </a:endParaRPr>
          </a:p>
        </p:txBody>
      </p:sp>
      <p:sp>
        <p:nvSpPr>
          <p:cNvPr id="5" name="Rectangle 3"/>
          <p:cNvSpPr>
            <a:spLocks noChangeArrowheads="1"/>
          </p:cNvSpPr>
          <p:nvPr/>
        </p:nvSpPr>
        <p:spPr bwMode="auto">
          <a:xfrm>
            <a:off x="466725" y="1125538"/>
            <a:ext cx="8208963" cy="3692525"/>
          </a:xfrm>
          <a:prstGeom prst="rect">
            <a:avLst/>
          </a:prstGeom>
          <a:noFill/>
          <a:ln w="9525">
            <a:solidFill>
              <a:srgbClr val="990000"/>
            </a:solidFill>
            <a:miter lim="800000"/>
            <a:headEnd/>
            <a:tailEnd/>
          </a:ln>
          <a:effectLst/>
        </p:spPr>
        <p:txBody>
          <a:bodyPr anchor="ct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defRPr/>
            </a:pPr>
            <a:r>
              <a:rPr lang="en-GB" altLang="es-ES" b="1" dirty="0" smtClean="0">
                <a:solidFill>
                  <a:srgbClr val="9900CC"/>
                </a:solidFill>
                <a:effectLst>
                  <a:outerShdw blurRad="38100" dist="38100" dir="2700000" algn="tl">
                    <a:srgbClr val="C0C0C0"/>
                  </a:outerShdw>
                </a:effectLst>
                <a:latin typeface="Arial" charset="0"/>
              </a:rPr>
              <a:t>FMF</a:t>
            </a:r>
            <a:r>
              <a:rPr lang="en-GB" altLang="es-ES" dirty="0" smtClean="0">
                <a:solidFill>
                  <a:srgbClr val="9900CC"/>
                </a:solidFill>
                <a:latin typeface="Arial" charset="0"/>
              </a:rPr>
              <a:t> </a:t>
            </a:r>
            <a:r>
              <a:rPr lang="en-GB" altLang="es-ES" dirty="0" smtClean="0">
                <a:solidFill>
                  <a:srgbClr val="9900CC"/>
                </a:solidFill>
                <a:effectLst>
                  <a:outerShdw blurRad="38100" dist="38100" dir="2700000" algn="tl">
                    <a:srgbClr val="C0C0C0"/>
                  </a:outerShdw>
                </a:effectLst>
                <a:latin typeface="Arial" charset="0"/>
                <a:sym typeface="Wingdings" pitchFamily="2" charset="2"/>
              </a:rPr>
              <a:t></a:t>
            </a:r>
            <a:r>
              <a:rPr lang="en-GB" altLang="es-ES" dirty="0" smtClean="0">
                <a:solidFill>
                  <a:srgbClr val="9900CC"/>
                </a:solidFill>
                <a:latin typeface="Arial" charset="0"/>
                <a:sym typeface="Wingdings" pitchFamily="2" charset="2"/>
              </a:rPr>
              <a:t> </a:t>
            </a:r>
            <a:r>
              <a:rPr lang="en-GB" altLang="es-ES" dirty="0" smtClean="0">
                <a:solidFill>
                  <a:srgbClr val="000000"/>
                </a:solidFill>
                <a:latin typeface="Arial" charset="0"/>
              </a:rPr>
              <a:t>Familiar Mediterranean fever</a:t>
            </a:r>
          </a:p>
          <a:p>
            <a:pPr eaLnBrk="1" hangingPunct="1">
              <a:defRPr/>
            </a:pPr>
            <a:endParaRPr lang="en-GB" altLang="es-ES" dirty="0" smtClean="0">
              <a:solidFill>
                <a:srgbClr val="000000"/>
              </a:solidFill>
              <a:latin typeface="Arial" charset="0"/>
            </a:endParaRPr>
          </a:p>
          <a:p>
            <a:pPr eaLnBrk="1" hangingPunct="1">
              <a:defRPr/>
            </a:pPr>
            <a:r>
              <a:rPr lang="en-GB" altLang="es-ES" b="1" dirty="0" smtClean="0">
                <a:solidFill>
                  <a:srgbClr val="008000"/>
                </a:solidFill>
                <a:effectLst>
                  <a:outerShdw blurRad="38100" dist="38100" dir="2700000" algn="tl">
                    <a:srgbClr val="000000">
                      <a:alpha val="43137"/>
                    </a:srgbClr>
                  </a:outerShdw>
                </a:effectLst>
                <a:latin typeface="Arial" charset="0"/>
              </a:rPr>
              <a:t>TRAPS </a:t>
            </a:r>
            <a:r>
              <a:rPr lang="en-GB" altLang="es-ES" b="1" dirty="0" smtClean="0">
                <a:solidFill>
                  <a:srgbClr val="008000"/>
                </a:solidFill>
                <a:effectLst>
                  <a:outerShdw blurRad="38100" dist="38100" dir="2700000" algn="tl">
                    <a:srgbClr val="000000">
                      <a:alpha val="43137"/>
                    </a:srgbClr>
                  </a:outerShdw>
                </a:effectLst>
                <a:latin typeface="Arial" charset="0"/>
                <a:sym typeface="Wingdings" pitchFamily="2" charset="2"/>
              </a:rPr>
              <a:t></a:t>
            </a:r>
            <a:r>
              <a:rPr lang="en-GB" altLang="es-ES" b="1" dirty="0" smtClean="0">
                <a:solidFill>
                  <a:srgbClr val="990000"/>
                </a:solidFill>
                <a:effectLst>
                  <a:outerShdw blurRad="38100" dist="38100" dir="2700000" algn="tl">
                    <a:srgbClr val="000000">
                      <a:alpha val="43137"/>
                    </a:srgbClr>
                  </a:outerShdw>
                </a:effectLst>
                <a:latin typeface="Arial" charset="0"/>
                <a:sym typeface="Wingdings" pitchFamily="2" charset="2"/>
              </a:rPr>
              <a:t> </a:t>
            </a:r>
            <a:r>
              <a:rPr lang="en-GB" altLang="es-ES" dirty="0" smtClean="0">
                <a:solidFill>
                  <a:srgbClr val="000000"/>
                </a:solidFill>
                <a:latin typeface="Arial" charset="0"/>
              </a:rPr>
              <a:t>Tumour necrosis factor (TNF)-receptor </a:t>
            </a:r>
          </a:p>
          <a:p>
            <a:pPr eaLnBrk="1" hangingPunct="1">
              <a:defRPr/>
            </a:pPr>
            <a:r>
              <a:rPr lang="en-GB" altLang="es-ES" dirty="0" smtClean="0">
                <a:solidFill>
                  <a:srgbClr val="000000"/>
                </a:solidFill>
                <a:latin typeface="Arial" charset="0"/>
              </a:rPr>
              <a:t>	   associated periodic syndrome</a:t>
            </a:r>
          </a:p>
          <a:p>
            <a:pPr eaLnBrk="1" hangingPunct="1">
              <a:defRPr/>
            </a:pPr>
            <a:endParaRPr lang="en-GB" altLang="es-ES" dirty="0" smtClean="0">
              <a:solidFill>
                <a:srgbClr val="000000"/>
              </a:solidFill>
              <a:latin typeface="Arial" charset="0"/>
            </a:endParaRPr>
          </a:p>
          <a:p>
            <a:pPr eaLnBrk="1" hangingPunct="1">
              <a:defRPr/>
            </a:pPr>
            <a:r>
              <a:rPr lang="en-GB" altLang="es-ES" b="1" dirty="0" smtClean="0">
                <a:solidFill>
                  <a:srgbClr val="DAA600"/>
                </a:solidFill>
                <a:effectLst>
                  <a:outerShdw blurRad="38100" dist="38100" dir="2700000" algn="tl">
                    <a:srgbClr val="C0C0C0"/>
                  </a:outerShdw>
                </a:effectLst>
                <a:latin typeface="Arial" charset="0"/>
              </a:rPr>
              <a:t>CAPS </a:t>
            </a:r>
            <a:r>
              <a:rPr lang="en-GB" altLang="es-ES" b="1" dirty="0" smtClean="0">
                <a:solidFill>
                  <a:srgbClr val="DAA600"/>
                </a:solidFill>
                <a:effectLst>
                  <a:outerShdw blurRad="38100" dist="38100" dir="2700000" algn="tl">
                    <a:srgbClr val="C0C0C0"/>
                  </a:outerShdw>
                </a:effectLst>
                <a:latin typeface="Arial" charset="0"/>
                <a:sym typeface="Wingdings" pitchFamily="2" charset="2"/>
              </a:rPr>
              <a:t></a:t>
            </a:r>
            <a:r>
              <a:rPr lang="en-GB" altLang="es-ES" dirty="0" smtClean="0">
                <a:solidFill>
                  <a:srgbClr val="FFC000"/>
                </a:solidFill>
                <a:latin typeface="Arial" charset="0"/>
                <a:sym typeface="Wingdings" pitchFamily="2" charset="2"/>
              </a:rPr>
              <a:t> </a:t>
            </a:r>
            <a:r>
              <a:rPr lang="en-GB" altLang="es-ES" dirty="0" smtClean="0">
                <a:solidFill>
                  <a:srgbClr val="000000"/>
                </a:solidFill>
                <a:latin typeface="Arial" charset="0"/>
              </a:rPr>
              <a:t>Cryopyrin associated periodic syndrome </a:t>
            </a:r>
          </a:p>
          <a:p>
            <a:pPr eaLnBrk="1" hangingPunct="1">
              <a:defRPr/>
            </a:pPr>
            <a:r>
              <a:rPr lang="en-GB" altLang="es-ES" dirty="0" smtClean="0">
                <a:solidFill>
                  <a:srgbClr val="000000"/>
                </a:solidFill>
                <a:latin typeface="Arial" charset="0"/>
              </a:rPr>
              <a:t>	</a:t>
            </a:r>
            <a:r>
              <a:rPr lang="en-GB" altLang="es-ES" b="1" dirty="0" smtClean="0">
                <a:solidFill>
                  <a:srgbClr val="DAA600"/>
                </a:solidFill>
                <a:effectLst>
                  <a:outerShdw blurRad="38100" dist="38100" dir="2700000" algn="tl">
                    <a:srgbClr val="C0C0C0"/>
                  </a:outerShdw>
                </a:effectLst>
                <a:latin typeface="Arial" charset="0"/>
              </a:rPr>
              <a:t>FCAS </a:t>
            </a:r>
            <a:r>
              <a:rPr lang="en-GB" altLang="es-ES" b="1" dirty="0" smtClean="0">
                <a:solidFill>
                  <a:srgbClr val="DAA600"/>
                </a:solidFill>
                <a:effectLst>
                  <a:outerShdw blurRad="38100" dist="38100" dir="2700000" algn="tl">
                    <a:srgbClr val="C0C0C0"/>
                  </a:outerShdw>
                </a:effectLst>
                <a:latin typeface="Arial" charset="0"/>
                <a:sym typeface="Wingdings" pitchFamily="2" charset="2"/>
              </a:rPr>
              <a:t></a:t>
            </a:r>
            <a:r>
              <a:rPr lang="en-GB" altLang="es-ES" b="1" dirty="0" smtClean="0">
                <a:solidFill>
                  <a:srgbClr val="FFC000"/>
                </a:solidFill>
                <a:effectLst>
                  <a:outerShdw blurRad="38100" dist="38100" dir="2700000" algn="tl">
                    <a:srgbClr val="C0C0C0"/>
                  </a:outerShdw>
                </a:effectLst>
                <a:latin typeface="Arial" charset="0"/>
                <a:sym typeface="Wingdings" pitchFamily="2" charset="2"/>
              </a:rPr>
              <a:t> </a:t>
            </a:r>
            <a:r>
              <a:rPr lang="en-GB" altLang="es-ES" dirty="0" smtClean="0">
                <a:solidFill>
                  <a:srgbClr val="000000"/>
                </a:solidFill>
                <a:latin typeface="Arial" charset="0"/>
                <a:sym typeface="Wingdings" pitchFamily="2" charset="2"/>
              </a:rPr>
              <a:t>Familial cold induced autoinflammatory syndrome</a:t>
            </a:r>
          </a:p>
          <a:p>
            <a:pPr eaLnBrk="1" hangingPunct="1">
              <a:defRPr/>
            </a:pPr>
            <a:r>
              <a:rPr lang="en-GB" altLang="es-ES" dirty="0" smtClean="0">
                <a:solidFill>
                  <a:srgbClr val="000000"/>
                </a:solidFill>
                <a:latin typeface="Arial" charset="0"/>
                <a:sym typeface="Wingdings" pitchFamily="2" charset="2"/>
              </a:rPr>
              <a:t>	</a:t>
            </a:r>
            <a:r>
              <a:rPr lang="en-GB" altLang="es-ES" b="1" dirty="0" smtClean="0">
                <a:solidFill>
                  <a:srgbClr val="DAA600"/>
                </a:solidFill>
                <a:effectLst>
                  <a:outerShdw blurRad="38100" dist="38100" dir="2700000" algn="tl">
                    <a:srgbClr val="C0C0C0"/>
                  </a:outerShdw>
                </a:effectLst>
                <a:latin typeface="Arial" charset="0"/>
                <a:sym typeface="Wingdings" pitchFamily="2" charset="2"/>
              </a:rPr>
              <a:t>MWS </a:t>
            </a:r>
            <a:r>
              <a:rPr lang="en-GB" altLang="es-ES" dirty="0" smtClean="0">
                <a:solidFill>
                  <a:srgbClr val="000000"/>
                </a:solidFill>
                <a:latin typeface="Arial" charset="0"/>
                <a:sym typeface="Wingdings" pitchFamily="2" charset="2"/>
              </a:rPr>
              <a:t> Muckle Wells syndrome</a:t>
            </a:r>
          </a:p>
          <a:p>
            <a:pPr eaLnBrk="1" hangingPunct="1">
              <a:defRPr/>
            </a:pPr>
            <a:r>
              <a:rPr lang="en-GB" altLang="es-ES" dirty="0" smtClean="0">
                <a:solidFill>
                  <a:srgbClr val="000000"/>
                </a:solidFill>
                <a:latin typeface="Arial" charset="0"/>
                <a:sym typeface="Wingdings" pitchFamily="2" charset="2"/>
              </a:rPr>
              <a:t>	</a:t>
            </a:r>
            <a:r>
              <a:rPr lang="en-GB" altLang="es-ES" b="1" dirty="0" smtClean="0">
                <a:solidFill>
                  <a:srgbClr val="DAA600"/>
                </a:solidFill>
                <a:effectLst>
                  <a:outerShdw blurRad="38100" dist="38100" dir="2700000" algn="tl">
                    <a:srgbClr val="C0C0C0"/>
                  </a:outerShdw>
                </a:effectLst>
                <a:latin typeface="Arial" charset="0"/>
                <a:sym typeface="Wingdings" pitchFamily="2" charset="2"/>
              </a:rPr>
              <a:t>CINCA/NOMID </a:t>
            </a:r>
            <a:r>
              <a:rPr lang="en-GB" altLang="es-ES" dirty="0" smtClean="0">
                <a:solidFill>
                  <a:srgbClr val="000000"/>
                </a:solidFill>
                <a:latin typeface="Arial" charset="0"/>
                <a:sym typeface="Wingdings" pitchFamily="2" charset="2"/>
              </a:rPr>
              <a:t> Neonatal </a:t>
            </a:r>
            <a:r>
              <a:rPr lang="en-GB" altLang="es-ES" dirty="0" err="1" smtClean="0">
                <a:solidFill>
                  <a:srgbClr val="000000"/>
                </a:solidFill>
                <a:latin typeface="Arial" charset="0"/>
                <a:sym typeface="Wingdings" pitchFamily="2" charset="2"/>
              </a:rPr>
              <a:t>multisystemic</a:t>
            </a:r>
            <a:r>
              <a:rPr lang="en-GB" altLang="es-ES" dirty="0" smtClean="0">
                <a:solidFill>
                  <a:srgbClr val="000000"/>
                </a:solidFill>
                <a:latin typeface="Arial" charset="0"/>
                <a:sym typeface="Wingdings" pitchFamily="2" charset="2"/>
              </a:rPr>
              <a:t> disease</a:t>
            </a:r>
          </a:p>
          <a:p>
            <a:pPr eaLnBrk="1" hangingPunct="1">
              <a:defRPr/>
            </a:pPr>
            <a:r>
              <a:rPr lang="en-GB" altLang="es-ES" dirty="0" smtClean="0">
                <a:solidFill>
                  <a:srgbClr val="000000"/>
                </a:solidFill>
                <a:latin typeface="Arial" charset="0"/>
                <a:sym typeface="Wingdings" pitchFamily="2" charset="2"/>
              </a:rPr>
              <a:t>			(</a:t>
            </a:r>
            <a:r>
              <a:rPr lang="es-ES" altLang="es-ES" i="1" dirty="0" err="1" smtClean="0">
                <a:solidFill>
                  <a:srgbClr val="000000"/>
                </a:solidFill>
                <a:latin typeface="Arial" charset="0"/>
                <a:sym typeface="Wingdings" pitchFamily="2" charset="2"/>
              </a:rPr>
              <a:t>neurologic</a:t>
            </a:r>
            <a:r>
              <a:rPr lang="es-ES" altLang="es-ES" i="1" dirty="0" smtClean="0">
                <a:solidFill>
                  <a:srgbClr val="000000"/>
                </a:solidFill>
                <a:latin typeface="Arial" charset="0"/>
                <a:sym typeface="Wingdings" pitchFamily="2" charset="2"/>
              </a:rPr>
              <a:t>, </a:t>
            </a:r>
            <a:r>
              <a:rPr lang="es-ES" altLang="es-ES" i="1" dirty="0" err="1" smtClean="0">
                <a:solidFill>
                  <a:srgbClr val="000000"/>
                </a:solidFill>
                <a:latin typeface="Arial" charset="0"/>
                <a:sym typeface="Wingdings" pitchFamily="2" charset="2"/>
              </a:rPr>
              <a:t>cutaneous</a:t>
            </a:r>
            <a:r>
              <a:rPr lang="es-ES" altLang="es-ES" i="1" dirty="0" smtClean="0">
                <a:solidFill>
                  <a:srgbClr val="000000"/>
                </a:solidFill>
                <a:latin typeface="Arial" charset="0"/>
                <a:sym typeface="Wingdings" pitchFamily="2" charset="2"/>
              </a:rPr>
              <a:t>, articular</a:t>
            </a:r>
            <a:r>
              <a:rPr lang="en-GB" altLang="es-ES" dirty="0" smtClean="0">
                <a:solidFill>
                  <a:srgbClr val="000000"/>
                </a:solidFill>
                <a:latin typeface="Arial" charset="0"/>
                <a:sym typeface="Wingdings" pitchFamily="2" charset="2"/>
              </a:rPr>
              <a:t>)</a:t>
            </a:r>
          </a:p>
          <a:p>
            <a:pPr eaLnBrk="1" hangingPunct="1">
              <a:defRPr/>
            </a:pPr>
            <a:endParaRPr lang="en-GB" altLang="es-ES" dirty="0" smtClean="0">
              <a:solidFill>
                <a:srgbClr val="000000"/>
              </a:solidFill>
              <a:latin typeface="Arial" charset="0"/>
            </a:endParaRPr>
          </a:p>
          <a:p>
            <a:pPr eaLnBrk="1" hangingPunct="1">
              <a:defRPr/>
            </a:pPr>
            <a:r>
              <a:rPr lang="en-GB" altLang="es-ES" b="1" dirty="0" smtClean="0">
                <a:solidFill>
                  <a:schemeClr val="tx2">
                    <a:lumMod val="60000"/>
                    <a:lumOff val="40000"/>
                  </a:schemeClr>
                </a:solidFill>
                <a:effectLst>
                  <a:outerShdw blurRad="38100" dist="38100" dir="2700000" algn="tl">
                    <a:srgbClr val="C0C0C0"/>
                  </a:outerShdw>
                </a:effectLst>
                <a:latin typeface="Arial" charset="0"/>
              </a:rPr>
              <a:t>MKD </a:t>
            </a:r>
            <a:r>
              <a:rPr lang="en-GB" altLang="es-ES" b="1" dirty="0" smtClean="0">
                <a:solidFill>
                  <a:schemeClr val="tx2">
                    <a:lumMod val="60000"/>
                    <a:lumOff val="40000"/>
                  </a:schemeClr>
                </a:solidFill>
                <a:effectLst>
                  <a:outerShdw blurRad="38100" dist="38100" dir="2700000" algn="tl">
                    <a:srgbClr val="C0C0C0"/>
                  </a:outerShdw>
                </a:effectLst>
                <a:latin typeface="Arial" charset="0"/>
                <a:sym typeface="Wingdings" pitchFamily="2" charset="2"/>
              </a:rPr>
              <a:t></a:t>
            </a:r>
            <a:r>
              <a:rPr lang="en-GB" altLang="es-ES" dirty="0" smtClean="0">
                <a:solidFill>
                  <a:srgbClr val="000000"/>
                </a:solidFill>
                <a:latin typeface="Arial" charset="0"/>
                <a:sym typeface="Wingdings" pitchFamily="2" charset="2"/>
              </a:rPr>
              <a:t> </a:t>
            </a:r>
            <a:r>
              <a:rPr lang="en-GB" altLang="es-ES" dirty="0" smtClean="0">
                <a:solidFill>
                  <a:srgbClr val="000000"/>
                </a:solidFill>
                <a:latin typeface="Arial" charset="0"/>
              </a:rPr>
              <a:t>Mevalonate kinase deficiency</a:t>
            </a:r>
          </a:p>
          <a:p>
            <a:pPr eaLnBrk="1" hangingPunct="1">
              <a:defRPr/>
            </a:pPr>
            <a:r>
              <a:rPr lang="en-GB" altLang="es-ES" dirty="0" smtClean="0">
                <a:solidFill>
                  <a:srgbClr val="000000"/>
                </a:solidFill>
                <a:latin typeface="Arial" charset="0"/>
              </a:rPr>
              <a:t>	</a:t>
            </a:r>
            <a:r>
              <a:rPr lang="en-GB" altLang="es-ES" b="1" dirty="0" smtClean="0">
                <a:solidFill>
                  <a:schemeClr val="tx2">
                    <a:lumMod val="60000"/>
                    <a:lumOff val="40000"/>
                  </a:schemeClr>
                </a:solidFill>
                <a:effectLst>
                  <a:outerShdw blurRad="38100" dist="38100" dir="2700000" algn="tl">
                    <a:srgbClr val="C0C0C0"/>
                  </a:outerShdw>
                </a:effectLst>
                <a:latin typeface="Arial" charset="0"/>
              </a:rPr>
              <a:t>HIDS </a:t>
            </a:r>
            <a:r>
              <a:rPr lang="en-GB" altLang="es-ES" b="1" dirty="0" smtClean="0">
                <a:solidFill>
                  <a:schemeClr val="tx2">
                    <a:lumMod val="60000"/>
                    <a:lumOff val="40000"/>
                  </a:schemeClr>
                </a:solidFill>
                <a:effectLst>
                  <a:outerShdw blurRad="38100" dist="38100" dir="2700000" algn="tl">
                    <a:srgbClr val="C0C0C0"/>
                  </a:outerShdw>
                </a:effectLst>
                <a:latin typeface="Arial" charset="0"/>
                <a:sym typeface="Wingdings" pitchFamily="2" charset="2"/>
              </a:rPr>
              <a:t></a:t>
            </a:r>
            <a:r>
              <a:rPr lang="en-GB" altLang="es-ES" dirty="0" smtClean="0">
                <a:solidFill>
                  <a:srgbClr val="000000"/>
                </a:solidFill>
                <a:latin typeface="Arial" charset="0"/>
                <a:sym typeface="Wingdings" pitchFamily="2" charset="2"/>
              </a:rPr>
              <a:t> </a:t>
            </a:r>
            <a:r>
              <a:rPr lang="en-GB" altLang="es-ES" dirty="0" smtClean="0">
                <a:solidFill>
                  <a:srgbClr val="000000"/>
                </a:solidFill>
                <a:latin typeface="Arial" charset="0"/>
              </a:rPr>
              <a:t>Hyper-IgD syndrome and periodic fever</a:t>
            </a:r>
          </a:p>
        </p:txBody>
      </p:sp>
      <p:sp>
        <p:nvSpPr>
          <p:cNvPr id="6" name="Text Box 9"/>
          <p:cNvSpPr txBox="1">
            <a:spLocks noChangeArrowheads="1"/>
          </p:cNvSpPr>
          <p:nvPr/>
        </p:nvSpPr>
        <p:spPr bwMode="auto">
          <a:xfrm>
            <a:off x="1618877" y="149731"/>
            <a:ext cx="5904657" cy="830997"/>
          </a:xfrm>
          <a:prstGeom prst="rect">
            <a:avLst/>
          </a:prstGeom>
          <a:solidFill>
            <a:schemeClr val="accent3">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algn="ctr" eaLnBrk="1" hangingPunct="1">
              <a:defRPr/>
            </a:pPr>
            <a:r>
              <a:rPr lang="en-US" altLang="es-ES" sz="2400" b="1" dirty="0" smtClean="0">
                <a:solidFill>
                  <a:schemeClr val="bg1"/>
                </a:solidFill>
                <a:effectLst>
                  <a:outerShdw blurRad="38100" dist="38100" dir="2700000" algn="tl">
                    <a:srgbClr val="C0C0C0"/>
                  </a:outerShdw>
                </a:effectLst>
                <a:latin typeface="Arial" charset="0"/>
              </a:rPr>
              <a:t>Most common monogenic </a:t>
            </a:r>
            <a:r>
              <a:rPr lang="en-US" altLang="es-ES" sz="2400" b="1" dirty="0" err="1" smtClean="0">
                <a:solidFill>
                  <a:schemeClr val="bg1"/>
                </a:solidFill>
                <a:effectLst>
                  <a:outerShdw blurRad="38100" dist="38100" dir="2700000" algn="tl">
                    <a:srgbClr val="C0C0C0"/>
                  </a:outerShdw>
                </a:effectLst>
                <a:latin typeface="Arial" charset="0"/>
              </a:rPr>
              <a:t>autoinflammatory</a:t>
            </a:r>
            <a:r>
              <a:rPr lang="en-US" altLang="es-ES" sz="2400" b="1" dirty="0" smtClean="0">
                <a:solidFill>
                  <a:schemeClr val="bg1"/>
                </a:solidFill>
                <a:effectLst>
                  <a:outerShdw blurRad="38100" dist="38100" dir="2700000" algn="tl">
                    <a:srgbClr val="C0C0C0"/>
                  </a:outerShdw>
                </a:effectLst>
                <a:latin typeface="Arial" charset="0"/>
              </a:rPr>
              <a:t> diseases in our area</a:t>
            </a:r>
          </a:p>
        </p:txBody>
      </p:sp>
      <p:pic>
        <p:nvPicPr>
          <p:cNvPr id="7" name="Picture 6" descr="3189013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1403715">
            <a:off x="5795150" y="1014981"/>
            <a:ext cx="3095625" cy="18557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Rectángulo"/>
          <p:cNvSpPr/>
          <p:nvPr/>
        </p:nvSpPr>
        <p:spPr>
          <a:xfrm>
            <a:off x="466725" y="4859338"/>
            <a:ext cx="8208963" cy="369887"/>
          </a:xfrm>
          <a:prstGeom prst="rect">
            <a:avLst/>
          </a:prstGeom>
          <a:solidFill>
            <a:srgbClr val="A6A6A6">
              <a:alpha val="30196"/>
            </a:srgbClr>
          </a:solidFill>
          <a:ln>
            <a:solidFill>
              <a:schemeClr val="bg2">
                <a:lumMod val="75000"/>
              </a:schemeClr>
            </a:solidFill>
          </a:ln>
        </p:spPr>
        <p:txBody>
          <a:bodyPr>
            <a:spAutoFit/>
          </a:bodyPr>
          <a:lstStyle/>
          <a:p>
            <a:pPr>
              <a:defRPr/>
            </a:pPr>
            <a:r>
              <a:rPr lang="en-GB" altLang="es-ES" b="1" dirty="0">
                <a:solidFill>
                  <a:srgbClr val="000000"/>
                </a:solidFill>
                <a:effectLst>
                  <a:outerShdw blurRad="38100" dist="38100" dir="2700000" algn="tl">
                    <a:srgbClr val="C0C0C0"/>
                  </a:outerShdw>
                </a:effectLst>
                <a:latin typeface="Arial" charset="0"/>
              </a:rPr>
              <a:t>** PFAPA </a:t>
            </a:r>
            <a:r>
              <a:rPr lang="en-GB" altLang="es-ES" b="1" dirty="0">
                <a:solidFill>
                  <a:srgbClr val="000000"/>
                </a:solidFill>
                <a:effectLst>
                  <a:outerShdw blurRad="38100" dist="38100" dir="2700000" algn="tl">
                    <a:srgbClr val="C0C0C0"/>
                  </a:outerShdw>
                </a:effectLst>
                <a:latin typeface="Arial" charset="0"/>
                <a:sym typeface="Wingdings" pitchFamily="2" charset="2"/>
              </a:rPr>
              <a:t></a:t>
            </a:r>
            <a:r>
              <a:rPr lang="en-GB" altLang="es-ES" dirty="0">
                <a:solidFill>
                  <a:srgbClr val="000000"/>
                </a:solidFill>
                <a:latin typeface="Arial" charset="0"/>
                <a:sym typeface="Wingdings" pitchFamily="2" charset="2"/>
              </a:rPr>
              <a:t> </a:t>
            </a:r>
            <a:r>
              <a:rPr lang="en-GB" altLang="es-ES" dirty="0">
                <a:solidFill>
                  <a:srgbClr val="000000"/>
                </a:solidFill>
                <a:latin typeface="Arial" charset="0"/>
              </a:rPr>
              <a:t>Periodic fever, </a:t>
            </a:r>
            <a:r>
              <a:rPr lang="en-GB" altLang="es-ES" dirty="0" err="1">
                <a:solidFill>
                  <a:srgbClr val="000000"/>
                </a:solidFill>
                <a:latin typeface="Arial" charset="0"/>
              </a:rPr>
              <a:t>aphtous</a:t>
            </a:r>
            <a:r>
              <a:rPr lang="en-GB" altLang="es-ES" dirty="0">
                <a:solidFill>
                  <a:srgbClr val="000000"/>
                </a:solidFill>
                <a:latin typeface="Arial" charset="0"/>
              </a:rPr>
              <a:t> stomatitis, </a:t>
            </a:r>
            <a:r>
              <a:rPr lang="en-GB" altLang="es-ES" dirty="0" err="1">
                <a:solidFill>
                  <a:srgbClr val="000000"/>
                </a:solidFill>
                <a:latin typeface="Arial" charset="0"/>
              </a:rPr>
              <a:t>pharingitis</a:t>
            </a:r>
            <a:r>
              <a:rPr lang="en-GB" altLang="es-ES" dirty="0">
                <a:solidFill>
                  <a:srgbClr val="000000"/>
                </a:solidFill>
                <a:latin typeface="Arial" charset="0"/>
              </a:rPr>
              <a:t> and cervical adenitis </a:t>
            </a:r>
            <a:endParaRPr lang="es-ES" altLang="es-ES" dirty="0">
              <a:solidFill>
                <a:srgbClr val="000000"/>
              </a:solidFill>
              <a:latin typeface="Arial" charset="0"/>
            </a:endParaRPr>
          </a:p>
        </p:txBody>
      </p:sp>
    </p:spTree>
    <p:extLst>
      <p:ext uri="{BB962C8B-B14F-4D97-AF65-F5344CB8AC3E}">
        <p14:creationId xmlns:p14="http://schemas.microsoft.com/office/powerpoint/2010/main" xmlns="" val="415763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79388" y="1065213"/>
            <a:ext cx="7632700" cy="2339975"/>
          </a:xfrm>
          <a:prstGeom prst="rect">
            <a:avLst/>
          </a:prstGeom>
          <a:noFill/>
          <a:ln w="9525">
            <a:solidFill>
              <a:srgbClr val="990000"/>
            </a:solidFill>
            <a:miter lim="800000"/>
            <a:headEnd/>
            <a:tailEnd/>
          </a:ln>
          <a:effectLst/>
        </p:spPr>
        <p:txBody>
          <a:bodyPr anchor="ct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eaLnBrk="1" hangingPunct="1">
              <a:spcAft>
                <a:spcPts val="1200"/>
              </a:spcAft>
              <a:defRPr/>
            </a:pPr>
            <a:r>
              <a:rPr lang="en-GB" altLang="es-ES" sz="1600" b="1" dirty="0" smtClean="0">
                <a:solidFill>
                  <a:srgbClr val="9900CC"/>
                </a:solidFill>
                <a:effectLst>
                  <a:outerShdw blurRad="38100" dist="38100" dir="2700000" algn="tl">
                    <a:srgbClr val="C0C0C0"/>
                  </a:outerShdw>
                </a:effectLst>
                <a:latin typeface="Arial" charset="0"/>
              </a:rPr>
              <a:t>FMF</a:t>
            </a:r>
            <a:r>
              <a:rPr lang="en-GB" altLang="es-ES" sz="1600" dirty="0" smtClean="0">
                <a:solidFill>
                  <a:srgbClr val="9900CC"/>
                </a:solidFill>
                <a:latin typeface="Arial" charset="0"/>
              </a:rPr>
              <a:t> </a:t>
            </a:r>
            <a:r>
              <a:rPr lang="en-GB" altLang="es-ES" sz="1600" dirty="0" smtClean="0">
                <a:solidFill>
                  <a:srgbClr val="9900CC"/>
                </a:solidFill>
                <a:effectLst>
                  <a:outerShdw blurRad="38100" dist="38100" dir="2700000" algn="tl">
                    <a:srgbClr val="C0C0C0"/>
                  </a:outerShdw>
                </a:effectLst>
                <a:latin typeface="Arial" charset="0"/>
                <a:sym typeface="Wingdings" pitchFamily="2" charset="2"/>
              </a:rPr>
              <a:t></a:t>
            </a:r>
            <a:r>
              <a:rPr lang="en-GB" altLang="es-ES" sz="1600" dirty="0" smtClean="0">
                <a:solidFill>
                  <a:srgbClr val="9900CC"/>
                </a:solidFill>
                <a:latin typeface="Arial" charset="0"/>
                <a:sym typeface="Wingdings" pitchFamily="2" charset="2"/>
              </a:rPr>
              <a:t> </a:t>
            </a:r>
            <a:r>
              <a:rPr lang="en-GB" altLang="es-ES" sz="1600" dirty="0" smtClean="0">
                <a:solidFill>
                  <a:srgbClr val="000000"/>
                </a:solidFill>
                <a:latin typeface="Arial" charset="0"/>
              </a:rPr>
              <a:t>Familiar Mediterranean fever</a:t>
            </a:r>
          </a:p>
          <a:p>
            <a:pPr eaLnBrk="1" hangingPunct="1">
              <a:spcAft>
                <a:spcPts val="1200"/>
              </a:spcAft>
              <a:defRPr/>
            </a:pPr>
            <a:r>
              <a:rPr lang="en-GB" altLang="es-ES" sz="1600" b="1" dirty="0" smtClean="0">
                <a:solidFill>
                  <a:srgbClr val="008000"/>
                </a:solidFill>
                <a:effectLst>
                  <a:outerShdw blurRad="38100" dist="38100" dir="2700000" algn="tl">
                    <a:srgbClr val="000000">
                      <a:alpha val="43137"/>
                    </a:srgbClr>
                  </a:outerShdw>
                </a:effectLst>
                <a:latin typeface="Arial" charset="0"/>
              </a:rPr>
              <a:t>TRAPS </a:t>
            </a:r>
            <a:r>
              <a:rPr lang="en-GB" altLang="es-ES" sz="1600" b="1" dirty="0" smtClean="0">
                <a:solidFill>
                  <a:srgbClr val="008000"/>
                </a:solidFill>
                <a:effectLst>
                  <a:outerShdw blurRad="38100" dist="38100" dir="2700000" algn="tl">
                    <a:srgbClr val="000000">
                      <a:alpha val="43137"/>
                    </a:srgbClr>
                  </a:outerShdw>
                </a:effectLst>
                <a:latin typeface="Arial" charset="0"/>
                <a:sym typeface="Wingdings" pitchFamily="2" charset="2"/>
              </a:rPr>
              <a:t></a:t>
            </a:r>
            <a:r>
              <a:rPr lang="en-GB" altLang="es-ES" sz="1600" b="1" dirty="0" smtClean="0">
                <a:solidFill>
                  <a:srgbClr val="990000"/>
                </a:solidFill>
                <a:effectLst>
                  <a:outerShdw blurRad="38100" dist="38100" dir="2700000" algn="tl">
                    <a:srgbClr val="000000">
                      <a:alpha val="43137"/>
                    </a:srgbClr>
                  </a:outerShdw>
                </a:effectLst>
                <a:latin typeface="Arial" charset="0"/>
                <a:sym typeface="Wingdings" pitchFamily="2" charset="2"/>
              </a:rPr>
              <a:t> </a:t>
            </a:r>
            <a:r>
              <a:rPr lang="en-GB" altLang="es-ES" sz="1600" dirty="0" smtClean="0">
                <a:solidFill>
                  <a:srgbClr val="000000"/>
                </a:solidFill>
                <a:latin typeface="Arial" charset="0"/>
              </a:rPr>
              <a:t>Tumour necrosis factor (TNF)-receptor associated periodic syndrome</a:t>
            </a:r>
          </a:p>
          <a:p>
            <a:pPr eaLnBrk="1" hangingPunct="1">
              <a:spcAft>
                <a:spcPts val="1200"/>
              </a:spcAft>
              <a:defRPr/>
            </a:pPr>
            <a:r>
              <a:rPr lang="en-GB" altLang="es-ES" sz="1600" b="1" dirty="0" smtClean="0">
                <a:solidFill>
                  <a:srgbClr val="DAA600"/>
                </a:solidFill>
                <a:effectLst>
                  <a:outerShdw blurRad="38100" dist="38100" dir="2700000" algn="tl">
                    <a:srgbClr val="C0C0C0"/>
                  </a:outerShdw>
                </a:effectLst>
                <a:latin typeface="Arial" charset="0"/>
              </a:rPr>
              <a:t>CAPS </a:t>
            </a:r>
            <a:r>
              <a:rPr lang="en-GB" altLang="es-ES" sz="1600" b="1" dirty="0" smtClean="0">
                <a:solidFill>
                  <a:srgbClr val="DAA600"/>
                </a:solidFill>
                <a:effectLst>
                  <a:outerShdw blurRad="38100" dist="38100" dir="2700000" algn="tl">
                    <a:srgbClr val="C0C0C0"/>
                  </a:outerShdw>
                </a:effectLst>
                <a:latin typeface="Arial" charset="0"/>
                <a:sym typeface="Wingdings" pitchFamily="2" charset="2"/>
              </a:rPr>
              <a:t></a:t>
            </a:r>
            <a:r>
              <a:rPr lang="en-GB" altLang="es-ES" sz="1600" dirty="0" smtClean="0">
                <a:solidFill>
                  <a:srgbClr val="FFC000"/>
                </a:solidFill>
                <a:latin typeface="Arial" charset="0"/>
                <a:sym typeface="Wingdings" pitchFamily="2" charset="2"/>
              </a:rPr>
              <a:t> </a:t>
            </a:r>
            <a:r>
              <a:rPr lang="en-GB" altLang="es-ES" sz="1600" dirty="0" smtClean="0">
                <a:solidFill>
                  <a:srgbClr val="000000"/>
                </a:solidFill>
                <a:latin typeface="Arial" charset="0"/>
              </a:rPr>
              <a:t>Cryopyrin associated periodic syndrome </a:t>
            </a:r>
          </a:p>
          <a:p>
            <a:pPr eaLnBrk="1" hangingPunct="1">
              <a:spcAft>
                <a:spcPts val="1200"/>
              </a:spcAft>
              <a:defRPr/>
            </a:pPr>
            <a:r>
              <a:rPr lang="en-GB" altLang="es-ES" sz="1600" dirty="0" smtClean="0">
                <a:solidFill>
                  <a:srgbClr val="000000"/>
                </a:solidFill>
                <a:latin typeface="Arial" charset="0"/>
              </a:rPr>
              <a:t>	</a:t>
            </a:r>
            <a:r>
              <a:rPr lang="en-GB" altLang="es-ES" sz="1600" b="1" dirty="0" smtClean="0">
                <a:solidFill>
                  <a:srgbClr val="DAA600"/>
                </a:solidFill>
                <a:effectLst>
                  <a:outerShdw blurRad="38100" dist="38100" dir="2700000" algn="tl">
                    <a:srgbClr val="C0C0C0"/>
                  </a:outerShdw>
                </a:effectLst>
                <a:latin typeface="Arial" charset="0"/>
              </a:rPr>
              <a:t>FCAS </a:t>
            </a:r>
            <a:r>
              <a:rPr lang="en-GB" altLang="es-ES" sz="1600" b="1" dirty="0" smtClean="0">
                <a:solidFill>
                  <a:srgbClr val="DAA600"/>
                </a:solidFill>
                <a:effectLst>
                  <a:outerShdw blurRad="38100" dist="38100" dir="2700000" algn="tl">
                    <a:srgbClr val="C0C0C0"/>
                  </a:outerShdw>
                </a:effectLst>
                <a:latin typeface="Arial" charset="0"/>
                <a:sym typeface="Wingdings" pitchFamily="2" charset="2"/>
              </a:rPr>
              <a:t></a:t>
            </a:r>
            <a:r>
              <a:rPr lang="en-GB" altLang="es-ES" sz="1600" b="1" dirty="0" smtClean="0">
                <a:solidFill>
                  <a:srgbClr val="FFC000"/>
                </a:solidFill>
                <a:effectLst>
                  <a:outerShdw blurRad="38100" dist="38100" dir="2700000" algn="tl">
                    <a:srgbClr val="C0C0C0"/>
                  </a:outerShdw>
                </a:effectLst>
                <a:latin typeface="Arial" charset="0"/>
                <a:sym typeface="Wingdings" pitchFamily="2" charset="2"/>
              </a:rPr>
              <a:t> </a:t>
            </a:r>
            <a:r>
              <a:rPr lang="en-GB" altLang="es-ES" sz="1600" dirty="0" smtClean="0">
                <a:solidFill>
                  <a:srgbClr val="000000"/>
                </a:solidFill>
                <a:latin typeface="Arial" charset="0"/>
                <a:sym typeface="Wingdings" pitchFamily="2" charset="2"/>
              </a:rPr>
              <a:t>Familial cold induced autoinflammatory syndrome</a:t>
            </a:r>
          </a:p>
          <a:p>
            <a:pPr eaLnBrk="1" hangingPunct="1">
              <a:spcAft>
                <a:spcPts val="1200"/>
              </a:spcAft>
              <a:defRPr/>
            </a:pPr>
            <a:r>
              <a:rPr lang="en-GB" altLang="es-ES" sz="1600" dirty="0" smtClean="0">
                <a:solidFill>
                  <a:srgbClr val="000000"/>
                </a:solidFill>
                <a:latin typeface="Arial" charset="0"/>
                <a:sym typeface="Wingdings" pitchFamily="2" charset="2"/>
              </a:rPr>
              <a:t>	</a:t>
            </a:r>
            <a:r>
              <a:rPr lang="en-GB" altLang="es-ES" sz="1600" b="1" dirty="0" smtClean="0">
                <a:solidFill>
                  <a:srgbClr val="DAA600"/>
                </a:solidFill>
                <a:effectLst>
                  <a:outerShdw blurRad="38100" dist="38100" dir="2700000" algn="tl">
                    <a:srgbClr val="C0C0C0"/>
                  </a:outerShdw>
                </a:effectLst>
                <a:latin typeface="Arial" charset="0"/>
                <a:sym typeface="Wingdings" pitchFamily="2" charset="2"/>
              </a:rPr>
              <a:t>MWS </a:t>
            </a:r>
            <a:r>
              <a:rPr lang="en-GB" altLang="es-ES" sz="1600" dirty="0" smtClean="0">
                <a:solidFill>
                  <a:srgbClr val="000000"/>
                </a:solidFill>
                <a:latin typeface="Arial" charset="0"/>
                <a:sym typeface="Wingdings" pitchFamily="2" charset="2"/>
              </a:rPr>
              <a:t> Muckle Wells syndrome</a:t>
            </a:r>
          </a:p>
          <a:p>
            <a:pPr eaLnBrk="1" hangingPunct="1">
              <a:spcAft>
                <a:spcPts val="1200"/>
              </a:spcAft>
              <a:defRPr/>
            </a:pPr>
            <a:r>
              <a:rPr lang="en-GB" altLang="es-ES" sz="1600" b="1" dirty="0" smtClean="0">
                <a:solidFill>
                  <a:schemeClr val="tx2">
                    <a:lumMod val="60000"/>
                    <a:lumOff val="40000"/>
                  </a:schemeClr>
                </a:solidFill>
                <a:effectLst>
                  <a:outerShdw blurRad="38100" dist="38100" dir="2700000" algn="tl">
                    <a:srgbClr val="C0C0C0"/>
                  </a:outerShdw>
                </a:effectLst>
                <a:latin typeface="Arial" charset="0"/>
              </a:rPr>
              <a:t>HIDS </a:t>
            </a:r>
            <a:r>
              <a:rPr lang="en-GB" altLang="es-ES" sz="1600" b="1" dirty="0" smtClean="0">
                <a:solidFill>
                  <a:schemeClr val="tx2">
                    <a:lumMod val="60000"/>
                    <a:lumOff val="40000"/>
                  </a:schemeClr>
                </a:solidFill>
                <a:effectLst>
                  <a:outerShdw blurRad="38100" dist="38100" dir="2700000" algn="tl">
                    <a:srgbClr val="C0C0C0"/>
                  </a:outerShdw>
                </a:effectLst>
                <a:latin typeface="Arial" charset="0"/>
                <a:sym typeface="Wingdings" pitchFamily="2" charset="2"/>
              </a:rPr>
              <a:t></a:t>
            </a:r>
            <a:r>
              <a:rPr lang="en-GB" altLang="es-ES" sz="1600" dirty="0" smtClean="0">
                <a:solidFill>
                  <a:srgbClr val="000000"/>
                </a:solidFill>
                <a:latin typeface="Arial" charset="0"/>
                <a:sym typeface="Wingdings" pitchFamily="2" charset="2"/>
              </a:rPr>
              <a:t> </a:t>
            </a:r>
            <a:r>
              <a:rPr lang="en-GB" altLang="es-ES" sz="1600" dirty="0" smtClean="0">
                <a:solidFill>
                  <a:srgbClr val="000000"/>
                </a:solidFill>
                <a:latin typeface="Arial" charset="0"/>
              </a:rPr>
              <a:t>Hyper-IgD syndrome and periodic fever</a:t>
            </a:r>
          </a:p>
        </p:txBody>
      </p:sp>
      <p:sp>
        <p:nvSpPr>
          <p:cNvPr id="6" name="Text Box 9"/>
          <p:cNvSpPr txBox="1">
            <a:spLocks noChangeArrowheads="1"/>
          </p:cNvSpPr>
          <p:nvPr/>
        </p:nvSpPr>
        <p:spPr bwMode="auto">
          <a:xfrm>
            <a:off x="1618877" y="149731"/>
            <a:ext cx="5904657" cy="830997"/>
          </a:xfrm>
          <a:prstGeom prst="rect">
            <a:avLst/>
          </a:prstGeom>
          <a:solidFill>
            <a:schemeClr val="accent3">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a:solidFill>
                  <a:schemeClr val="tx1"/>
                </a:solidFill>
                <a:latin typeface="Arabic Typesetting" pitchFamily="66" charset="-78"/>
              </a:defRPr>
            </a:lvl1pPr>
            <a:lvl2pPr marL="742950" indent="-285750" eaLnBrk="0" hangingPunct="0">
              <a:defRPr>
                <a:solidFill>
                  <a:schemeClr val="tx1"/>
                </a:solidFill>
                <a:latin typeface="Arabic Typesetting" pitchFamily="66" charset="-78"/>
              </a:defRPr>
            </a:lvl2pPr>
            <a:lvl3pPr marL="1143000" indent="-228600" eaLnBrk="0" hangingPunct="0">
              <a:defRPr>
                <a:solidFill>
                  <a:schemeClr val="tx1"/>
                </a:solidFill>
                <a:latin typeface="Arabic Typesetting" pitchFamily="66" charset="-78"/>
              </a:defRPr>
            </a:lvl3pPr>
            <a:lvl4pPr marL="1600200" indent="-228600" eaLnBrk="0" hangingPunct="0">
              <a:defRPr>
                <a:solidFill>
                  <a:schemeClr val="tx1"/>
                </a:solidFill>
                <a:latin typeface="Arabic Typesetting" pitchFamily="66" charset="-78"/>
              </a:defRPr>
            </a:lvl4pPr>
            <a:lvl5pPr marL="2057400" indent="-228600" eaLnBrk="0" hangingPunct="0">
              <a:defRPr>
                <a:solidFill>
                  <a:schemeClr val="tx1"/>
                </a:solidFill>
                <a:latin typeface="Arabic Typesetting" pitchFamily="66" charset="-78"/>
              </a:defRPr>
            </a:lvl5pPr>
            <a:lvl6pPr marL="2514600" indent="-228600" eaLnBrk="0" fontAlgn="base" hangingPunct="0">
              <a:spcBef>
                <a:spcPct val="0"/>
              </a:spcBef>
              <a:spcAft>
                <a:spcPct val="0"/>
              </a:spcAft>
              <a:defRPr>
                <a:solidFill>
                  <a:schemeClr val="tx1"/>
                </a:solidFill>
                <a:latin typeface="Arabic Typesetting" pitchFamily="66" charset="-78"/>
              </a:defRPr>
            </a:lvl6pPr>
            <a:lvl7pPr marL="2971800" indent="-228600" eaLnBrk="0" fontAlgn="base" hangingPunct="0">
              <a:spcBef>
                <a:spcPct val="0"/>
              </a:spcBef>
              <a:spcAft>
                <a:spcPct val="0"/>
              </a:spcAft>
              <a:defRPr>
                <a:solidFill>
                  <a:schemeClr val="tx1"/>
                </a:solidFill>
                <a:latin typeface="Arabic Typesetting" pitchFamily="66" charset="-78"/>
              </a:defRPr>
            </a:lvl7pPr>
            <a:lvl8pPr marL="3429000" indent="-228600" eaLnBrk="0" fontAlgn="base" hangingPunct="0">
              <a:spcBef>
                <a:spcPct val="0"/>
              </a:spcBef>
              <a:spcAft>
                <a:spcPct val="0"/>
              </a:spcAft>
              <a:defRPr>
                <a:solidFill>
                  <a:schemeClr val="tx1"/>
                </a:solidFill>
                <a:latin typeface="Arabic Typesetting" pitchFamily="66" charset="-78"/>
              </a:defRPr>
            </a:lvl8pPr>
            <a:lvl9pPr marL="3886200" indent="-228600" eaLnBrk="0" fontAlgn="base" hangingPunct="0">
              <a:spcBef>
                <a:spcPct val="0"/>
              </a:spcBef>
              <a:spcAft>
                <a:spcPct val="0"/>
              </a:spcAft>
              <a:defRPr>
                <a:solidFill>
                  <a:schemeClr val="tx1"/>
                </a:solidFill>
                <a:latin typeface="Arabic Typesetting" pitchFamily="66" charset="-78"/>
              </a:defRPr>
            </a:lvl9pPr>
          </a:lstStyle>
          <a:p>
            <a:pPr algn="ctr" eaLnBrk="1" hangingPunct="1">
              <a:defRPr/>
            </a:pPr>
            <a:r>
              <a:rPr lang="en-US" altLang="es-ES" sz="2400" b="1" dirty="0" smtClean="0">
                <a:solidFill>
                  <a:schemeClr val="bg1"/>
                </a:solidFill>
                <a:effectLst>
                  <a:outerShdw blurRad="38100" dist="38100" dir="2700000" algn="tl">
                    <a:srgbClr val="C0C0C0"/>
                  </a:outerShdw>
                </a:effectLst>
                <a:latin typeface="Arial" charset="0"/>
              </a:rPr>
              <a:t>Monogenic autoinflammatory diseases with possible onset in adults</a:t>
            </a:r>
          </a:p>
        </p:txBody>
      </p:sp>
      <p:sp>
        <p:nvSpPr>
          <p:cNvPr id="2" name="1 Rectángulo"/>
          <p:cNvSpPr/>
          <p:nvPr/>
        </p:nvSpPr>
        <p:spPr>
          <a:xfrm>
            <a:off x="179660" y="5899175"/>
            <a:ext cx="7632700" cy="338137"/>
          </a:xfrm>
          <a:prstGeom prst="rect">
            <a:avLst/>
          </a:prstGeom>
          <a:solidFill>
            <a:srgbClr val="A6A6A6">
              <a:alpha val="30196"/>
            </a:srgbClr>
          </a:solidFill>
          <a:ln>
            <a:solidFill>
              <a:schemeClr val="bg2">
                <a:lumMod val="75000"/>
              </a:schemeClr>
            </a:solidFill>
          </a:ln>
        </p:spPr>
        <p:txBody>
          <a:bodyPr>
            <a:spAutoFit/>
          </a:bodyPr>
          <a:lstStyle/>
          <a:p>
            <a:pPr>
              <a:defRPr/>
            </a:pPr>
            <a:r>
              <a:rPr lang="en-GB" altLang="es-ES" sz="1600" b="1" dirty="0">
                <a:solidFill>
                  <a:srgbClr val="000000"/>
                </a:solidFill>
                <a:effectLst>
                  <a:outerShdw blurRad="38100" dist="38100" dir="2700000" algn="tl">
                    <a:srgbClr val="C0C0C0"/>
                  </a:outerShdw>
                </a:effectLst>
                <a:latin typeface="Arial" charset="0"/>
              </a:rPr>
              <a:t>** PFAPA </a:t>
            </a:r>
            <a:r>
              <a:rPr lang="en-GB" altLang="es-ES" sz="1600" b="1" dirty="0">
                <a:solidFill>
                  <a:srgbClr val="000000"/>
                </a:solidFill>
                <a:effectLst>
                  <a:outerShdw blurRad="38100" dist="38100" dir="2700000" algn="tl">
                    <a:srgbClr val="C0C0C0"/>
                  </a:outerShdw>
                </a:effectLst>
                <a:latin typeface="Arial" charset="0"/>
                <a:sym typeface="Wingdings" pitchFamily="2" charset="2"/>
              </a:rPr>
              <a:t></a:t>
            </a:r>
            <a:r>
              <a:rPr lang="en-GB" altLang="es-ES" sz="1600" dirty="0">
                <a:solidFill>
                  <a:srgbClr val="000000"/>
                </a:solidFill>
                <a:latin typeface="Arial" charset="0"/>
                <a:sym typeface="Wingdings" pitchFamily="2" charset="2"/>
              </a:rPr>
              <a:t> </a:t>
            </a:r>
            <a:r>
              <a:rPr lang="en-GB" altLang="es-ES" sz="1600" dirty="0">
                <a:solidFill>
                  <a:srgbClr val="000000"/>
                </a:solidFill>
                <a:latin typeface="Arial" charset="0"/>
              </a:rPr>
              <a:t>Periodic fever, </a:t>
            </a:r>
            <a:r>
              <a:rPr lang="en-GB" altLang="es-ES" sz="1600" dirty="0" err="1">
                <a:solidFill>
                  <a:srgbClr val="000000"/>
                </a:solidFill>
                <a:latin typeface="Arial" charset="0"/>
              </a:rPr>
              <a:t>aphtous</a:t>
            </a:r>
            <a:r>
              <a:rPr lang="en-GB" altLang="es-ES" sz="1600" dirty="0">
                <a:solidFill>
                  <a:srgbClr val="000000"/>
                </a:solidFill>
                <a:latin typeface="Arial" charset="0"/>
              </a:rPr>
              <a:t> stomatitis, </a:t>
            </a:r>
            <a:r>
              <a:rPr lang="en-GB" altLang="es-ES" sz="1600" dirty="0" err="1">
                <a:solidFill>
                  <a:srgbClr val="000000"/>
                </a:solidFill>
                <a:latin typeface="Arial" charset="0"/>
              </a:rPr>
              <a:t>pharingitis</a:t>
            </a:r>
            <a:r>
              <a:rPr lang="en-GB" altLang="es-ES" sz="1600" dirty="0">
                <a:solidFill>
                  <a:srgbClr val="000000"/>
                </a:solidFill>
                <a:latin typeface="Arial" charset="0"/>
              </a:rPr>
              <a:t> and cervical adenitis </a:t>
            </a:r>
            <a:endParaRPr lang="es-ES" altLang="es-ES" sz="1600" dirty="0">
              <a:solidFill>
                <a:srgbClr val="000000"/>
              </a:solidFill>
              <a:latin typeface="Arial" charset="0"/>
            </a:endParaRPr>
          </a:p>
        </p:txBody>
      </p:sp>
      <p:sp>
        <p:nvSpPr>
          <p:cNvPr id="8" name="7 Rectángulo"/>
          <p:cNvSpPr/>
          <p:nvPr/>
        </p:nvSpPr>
        <p:spPr>
          <a:xfrm>
            <a:off x="179388" y="3501008"/>
            <a:ext cx="7632700" cy="2338387"/>
          </a:xfrm>
          <a:prstGeom prst="rect">
            <a:avLst/>
          </a:prstGeom>
          <a:noFill/>
          <a:ln>
            <a:solidFill>
              <a:schemeClr val="bg2">
                <a:lumMod val="75000"/>
              </a:schemeClr>
            </a:solidFill>
          </a:ln>
        </p:spPr>
        <p:txBody>
          <a:bodyPr>
            <a:spAutoFit/>
          </a:bodyPr>
          <a:lstStyle/>
          <a:p>
            <a:pPr fontAlgn="ctr">
              <a:spcAft>
                <a:spcPts val="1200"/>
              </a:spcAft>
              <a:defRPr/>
            </a:pPr>
            <a:r>
              <a:rPr lang="es-ES" sz="1600" b="1" dirty="0">
                <a:latin typeface="+mj-lt"/>
              </a:rPr>
              <a:t>NLRP12-AD </a:t>
            </a:r>
            <a:r>
              <a:rPr lang="es-ES" sz="1600" b="1" dirty="0">
                <a:latin typeface="+mj-lt"/>
                <a:sym typeface="Wingdings" panose="05000000000000000000" pitchFamily="2" charset="2"/>
              </a:rPr>
              <a:t> </a:t>
            </a:r>
            <a:r>
              <a:rPr lang="es-ES" sz="1600" dirty="0">
                <a:latin typeface="+mj-lt"/>
              </a:rPr>
              <a:t>NLRP12 </a:t>
            </a:r>
            <a:r>
              <a:rPr lang="es-ES" sz="1600" dirty="0" err="1">
                <a:latin typeface="+mj-lt"/>
              </a:rPr>
              <a:t>associated</a:t>
            </a:r>
            <a:r>
              <a:rPr lang="es-ES" sz="1600" dirty="0">
                <a:latin typeface="+mj-lt"/>
              </a:rPr>
              <a:t> </a:t>
            </a:r>
            <a:r>
              <a:rPr lang="es-ES" sz="1600" dirty="0" err="1">
                <a:latin typeface="+mj-lt"/>
              </a:rPr>
              <a:t>disease</a:t>
            </a:r>
            <a:r>
              <a:rPr lang="es-ES" sz="1600" dirty="0">
                <a:latin typeface="+mj-lt"/>
              </a:rPr>
              <a:t> (FCAS-2)</a:t>
            </a:r>
          </a:p>
          <a:p>
            <a:pPr fontAlgn="ctr">
              <a:spcAft>
                <a:spcPts val="1200"/>
              </a:spcAft>
              <a:defRPr/>
            </a:pPr>
            <a:r>
              <a:rPr lang="es-ES" sz="1600" b="1" dirty="0">
                <a:latin typeface="+mj-lt"/>
              </a:rPr>
              <a:t>MAS-NLRC4 </a:t>
            </a:r>
            <a:r>
              <a:rPr lang="es-ES" sz="1600" dirty="0">
                <a:latin typeface="+mj-lt"/>
                <a:sym typeface="Wingdings" panose="05000000000000000000" pitchFamily="2" charset="2"/>
              </a:rPr>
              <a:t> </a:t>
            </a:r>
            <a:r>
              <a:rPr lang="es-ES" sz="1600" dirty="0" err="1">
                <a:latin typeface="+mj-lt"/>
                <a:sym typeface="Wingdings" panose="05000000000000000000" pitchFamily="2" charset="2"/>
              </a:rPr>
              <a:t>Macrophage</a:t>
            </a:r>
            <a:r>
              <a:rPr lang="es-ES" sz="1600" dirty="0">
                <a:latin typeface="+mj-lt"/>
                <a:sym typeface="Wingdings" panose="05000000000000000000" pitchFamily="2" charset="2"/>
              </a:rPr>
              <a:t> </a:t>
            </a:r>
            <a:r>
              <a:rPr lang="es-ES" sz="1600" dirty="0" err="1">
                <a:latin typeface="+mj-lt"/>
                <a:sym typeface="Wingdings" panose="05000000000000000000" pitchFamily="2" charset="2"/>
              </a:rPr>
              <a:t>activation</a:t>
            </a:r>
            <a:r>
              <a:rPr lang="es-ES" sz="1600" dirty="0">
                <a:latin typeface="+mj-lt"/>
                <a:sym typeface="Wingdings" panose="05000000000000000000" pitchFamily="2" charset="2"/>
              </a:rPr>
              <a:t> </a:t>
            </a:r>
            <a:r>
              <a:rPr lang="es-ES" sz="1600" dirty="0" err="1">
                <a:latin typeface="+mj-lt"/>
                <a:sym typeface="Wingdings" panose="05000000000000000000" pitchFamily="2" charset="2"/>
              </a:rPr>
              <a:t>syndrome</a:t>
            </a:r>
            <a:r>
              <a:rPr lang="es-ES" sz="1600" dirty="0">
                <a:latin typeface="+mj-lt"/>
                <a:sym typeface="Wingdings" panose="05000000000000000000" pitchFamily="2" charset="2"/>
              </a:rPr>
              <a:t> </a:t>
            </a:r>
            <a:r>
              <a:rPr lang="es-ES" sz="1600" dirty="0" err="1">
                <a:latin typeface="+mj-lt"/>
                <a:sym typeface="Wingdings" panose="05000000000000000000" pitchFamily="2" charset="2"/>
              </a:rPr>
              <a:t>associated</a:t>
            </a:r>
            <a:r>
              <a:rPr lang="es-ES" sz="1600" dirty="0">
                <a:latin typeface="+mj-lt"/>
                <a:sym typeface="Wingdings" panose="05000000000000000000" pitchFamily="2" charset="2"/>
              </a:rPr>
              <a:t> to </a:t>
            </a:r>
            <a:r>
              <a:rPr lang="es-ES" sz="1600" dirty="0">
                <a:latin typeface="+mj-lt"/>
              </a:rPr>
              <a:t>NLRC4 (FCAS-4)</a:t>
            </a:r>
          </a:p>
          <a:p>
            <a:pPr fontAlgn="ctr">
              <a:spcAft>
                <a:spcPts val="1200"/>
              </a:spcAft>
              <a:defRPr/>
            </a:pPr>
            <a:r>
              <a:rPr lang="es-ES" sz="1600" b="1" dirty="0">
                <a:latin typeface="+mj-lt"/>
              </a:rPr>
              <a:t>DITRA </a:t>
            </a:r>
            <a:r>
              <a:rPr lang="es-ES" sz="1600" b="1" dirty="0">
                <a:latin typeface="+mj-lt"/>
                <a:sym typeface="Wingdings" panose="05000000000000000000" pitchFamily="2" charset="2"/>
              </a:rPr>
              <a:t> </a:t>
            </a:r>
            <a:r>
              <a:rPr lang="en-US" sz="1600" dirty="0">
                <a:latin typeface="+mj-lt"/>
                <a:sym typeface="Wingdings" panose="05000000000000000000" pitchFamily="2" charset="2"/>
              </a:rPr>
              <a:t>Deficiency of interkeukin-36 receptor antagonist</a:t>
            </a:r>
            <a:r>
              <a:rPr lang="es-ES" sz="1600" dirty="0">
                <a:latin typeface="+mj-lt"/>
              </a:rPr>
              <a:t> </a:t>
            </a:r>
          </a:p>
          <a:p>
            <a:pPr fontAlgn="ctr">
              <a:spcAft>
                <a:spcPts val="1200"/>
              </a:spcAft>
              <a:defRPr/>
            </a:pPr>
            <a:r>
              <a:rPr lang="es-ES" sz="1600" b="1" dirty="0" err="1">
                <a:latin typeface="+mj-lt"/>
              </a:rPr>
              <a:t>Pediatric</a:t>
            </a:r>
            <a:r>
              <a:rPr lang="es-ES" sz="1600" b="1" dirty="0">
                <a:latin typeface="+mj-lt"/>
              </a:rPr>
              <a:t> </a:t>
            </a:r>
            <a:r>
              <a:rPr lang="es-ES" sz="1600" b="1" dirty="0" err="1">
                <a:latin typeface="+mj-lt"/>
              </a:rPr>
              <a:t>granulomatous</a:t>
            </a:r>
            <a:r>
              <a:rPr lang="es-ES" sz="1600" b="1" dirty="0">
                <a:latin typeface="+mj-lt"/>
              </a:rPr>
              <a:t> </a:t>
            </a:r>
            <a:r>
              <a:rPr lang="es-ES" sz="1600" b="1" dirty="0" err="1">
                <a:latin typeface="+mj-lt"/>
              </a:rPr>
              <a:t>arthritis</a:t>
            </a:r>
            <a:r>
              <a:rPr lang="es-ES" sz="1600" b="1" dirty="0">
                <a:latin typeface="+mj-lt"/>
              </a:rPr>
              <a:t> </a:t>
            </a:r>
            <a:r>
              <a:rPr lang="es-ES" sz="1600" b="1" dirty="0">
                <a:latin typeface="+mj-lt"/>
                <a:sym typeface="Wingdings" panose="05000000000000000000" pitchFamily="2" charset="2"/>
              </a:rPr>
              <a:t></a:t>
            </a:r>
            <a:r>
              <a:rPr lang="es-ES" sz="1600" dirty="0">
                <a:latin typeface="+mj-lt"/>
              </a:rPr>
              <a:t>Blau </a:t>
            </a:r>
            <a:r>
              <a:rPr lang="es-ES" sz="1600" dirty="0" err="1">
                <a:latin typeface="+mj-lt"/>
              </a:rPr>
              <a:t>syndrome</a:t>
            </a:r>
            <a:r>
              <a:rPr lang="es-ES" sz="1600" dirty="0">
                <a:latin typeface="+mj-lt"/>
              </a:rPr>
              <a:t> and </a:t>
            </a:r>
            <a:r>
              <a:rPr lang="es-ES" sz="1600" dirty="0" err="1">
                <a:latin typeface="+mj-lt"/>
              </a:rPr>
              <a:t>early</a:t>
            </a:r>
            <a:r>
              <a:rPr lang="es-ES" sz="1600" dirty="0">
                <a:latin typeface="+mj-lt"/>
              </a:rPr>
              <a:t> </a:t>
            </a:r>
            <a:r>
              <a:rPr lang="es-ES" sz="1600" dirty="0" err="1">
                <a:latin typeface="+mj-lt"/>
              </a:rPr>
              <a:t>onset</a:t>
            </a:r>
            <a:r>
              <a:rPr lang="es-ES" sz="1600" dirty="0">
                <a:latin typeface="+mj-lt"/>
              </a:rPr>
              <a:t> sarcoidosis</a:t>
            </a:r>
          </a:p>
          <a:p>
            <a:pPr fontAlgn="ctr">
              <a:spcAft>
                <a:spcPts val="1200"/>
              </a:spcAft>
              <a:defRPr/>
            </a:pPr>
            <a:r>
              <a:rPr lang="es-ES" sz="1600" b="1" dirty="0">
                <a:latin typeface="+mj-lt"/>
              </a:rPr>
              <a:t>DADA2 </a:t>
            </a:r>
            <a:r>
              <a:rPr lang="es-ES" sz="1600" b="1" dirty="0">
                <a:latin typeface="+mj-lt"/>
                <a:sym typeface="Wingdings" panose="05000000000000000000" pitchFamily="2" charset="2"/>
              </a:rPr>
              <a:t> </a:t>
            </a:r>
            <a:r>
              <a:rPr lang="en-US" sz="1600" dirty="0">
                <a:latin typeface="+mj-lt"/>
                <a:sym typeface="Wingdings" panose="05000000000000000000" pitchFamily="2" charset="2"/>
              </a:rPr>
              <a:t>Deficiency</a:t>
            </a:r>
            <a:r>
              <a:rPr lang="es-ES" sz="1600" dirty="0">
                <a:latin typeface="+mj-lt"/>
                <a:sym typeface="Wingdings" panose="05000000000000000000" pitchFamily="2" charset="2"/>
              </a:rPr>
              <a:t> of ADA2</a:t>
            </a:r>
            <a:endParaRPr lang="es-ES" sz="1600" dirty="0">
              <a:latin typeface="+mj-lt"/>
            </a:endParaRPr>
          </a:p>
          <a:p>
            <a:pPr fontAlgn="ctr">
              <a:spcAft>
                <a:spcPts val="1200"/>
              </a:spcAft>
              <a:defRPr/>
            </a:pPr>
            <a:r>
              <a:rPr lang="es-ES" sz="1600" b="1" dirty="0">
                <a:latin typeface="+mj-lt"/>
              </a:rPr>
              <a:t>SAVI </a:t>
            </a:r>
            <a:r>
              <a:rPr lang="es-ES" sz="1600" b="1" dirty="0">
                <a:latin typeface="+mj-lt"/>
                <a:sym typeface="Wingdings" panose="05000000000000000000" pitchFamily="2" charset="2"/>
              </a:rPr>
              <a:t> </a:t>
            </a:r>
            <a:r>
              <a:rPr lang="en-US" sz="1600" dirty="0">
                <a:latin typeface="+mj-lt"/>
                <a:sym typeface="Wingdings" panose="05000000000000000000" pitchFamily="2" charset="2"/>
              </a:rPr>
              <a:t>STING-associated </a:t>
            </a:r>
            <a:r>
              <a:rPr lang="en-US" sz="1600" dirty="0" err="1">
                <a:latin typeface="+mj-lt"/>
                <a:sym typeface="Wingdings" panose="05000000000000000000" pitchFamily="2" charset="2"/>
              </a:rPr>
              <a:t>vasculopathy</a:t>
            </a:r>
            <a:r>
              <a:rPr lang="en-US" sz="1600" dirty="0">
                <a:latin typeface="+mj-lt"/>
                <a:sym typeface="Wingdings" panose="05000000000000000000" pitchFamily="2" charset="2"/>
              </a:rPr>
              <a:t> with onset in infancy</a:t>
            </a:r>
            <a:endParaRPr lang="es-ES" sz="1600" dirty="0">
              <a:latin typeface="+mj-lt"/>
            </a:endParaRPr>
          </a:p>
        </p:txBody>
      </p:sp>
      <p:grpSp>
        <p:nvGrpSpPr>
          <p:cNvPr id="16" name="15 Grupo"/>
          <p:cNvGrpSpPr>
            <a:grpSpLocks/>
          </p:cNvGrpSpPr>
          <p:nvPr/>
        </p:nvGrpSpPr>
        <p:grpSpPr bwMode="auto">
          <a:xfrm>
            <a:off x="7816850" y="765175"/>
            <a:ext cx="1354138" cy="4678363"/>
            <a:chOff x="7816609" y="764704"/>
            <a:chExt cx="1353629" cy="4679429"/>
          </a:xfrm>
        </p:grpSpPr>
        <p:sp>
          <p:nvSpPr>
            <p:cNvPr id="15" name="14 Rectángulo"/>
            <p:cNvSpPr/>
            <p:nvPr/>
          </p:nvSpPr>
          <p:spPr>
            <a:xfrm>
              <a:off x="7856282" y="4292933"/>
              <a:ext cx="1252066" cy="1151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Rectángulo"/>
            <p:cNvSpPr/>
            <p:nvPr/>
          </p:nvSpPr>
          <p:spPr>
            <a:xfrm>
              <a:off x="7856282" y="1083865"/>
              <a:ext cx="1252066" cy="11511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 name="3 Rectángulo"/>
            <p:cNvSpPr/>
            <p:nvPr/>
          </p:nvSpPr>
          <p:spPr>
            <a:xfrm>
              <a:off x="7856282" y="764704"/>
              <a:ext cx="1252066" cy="308045"/>
            </a:xfrm>
            <a:prstGeom prst="rect">
              <a:avLst/>
            </a:prstGeom>
            <a:solidFill>
              <a:schemeClr val="accent3">
                <a:lumMod val="60000"/>
                <a:lumOff val="40000"/>
              </a:schemeClr>
            </a:solidFill>
            <a:ln>
              <a:solidFill>
                <a:schemeClr val="accent3">
                  <a:lumMod val="75000"/>
                </a:schemeClr>
              </a:solidFill>
            </a:ln>
          </p:spPr>
          <p:txBody>
            <a:bodyPr>
              <a:spAutoFit/>
            </a:bodyPr>
            <a:lstStyle/>
            <a:p>
              <a:pPr algn="ctr">
                <a:defRPr/>
              </a:pPr>
              <a:r>
                <a:rPr lang="es-ES" sz="1400" b="1" dirty="0" err="1">
                  <a:solidFill>
                    <a:schemeClr val="bg1"/>
                  </a:solidFill>
                  <a:effectLst>
                    <a:outerShdw blurRad="38100" dist="38100" dir="2700000" algn="tl">
                      <a:srgbClr val="000000">
                        <a:alpha val="43137"/>
                      </a:srgbClr>
                    </a:outerShdw>
                  </a:effectLst>
                </a:rPr>
                <a:t>Prevalence</a:t>
              </a:r>
              <a:r>
                <a:rPr lang="es-ES" sz="1200" b="1" dirty="0">
                  <a:solidFill>
                    <a:schemeClr val="bg1"/>
                  </a:solidFill>
                  <a:effectLst>
                    <a:outerShdw blurRad="38100" dist="38100" dir="2700000" algn="tl">
                      <a:srgbClr val="000000">
                        <a:alpha val="43137"/>
                      </a:srgbClr>
                    </a:outerShdw>
                  </a:effectLst>
                </a:rPr>
                <a:t> </a:t>
              </a:r>
            </a:p>
          </p:txBody>
        </p:sp>
        <p:grpSp>
          <p:nvGrpSpPr>
            <p:cNvPr id="19468" name="11 Grupo"/>
            <p:cNvGrpSpPr>
              <a:grpSpLocks/>
            </p:cNvGrpSpPr>
            <p:nvPr/>
          </p:nvGrpSpPr>
          <p:grpSpPr bwMode="auto">
            <a:xfrm>
              <a:off x="7816609" y="1104999"/>
              <a:ext cx="1291895" cy="1047602"/>
              <a:chOff x="7789769" y="1104999"/>
              <a:chExt cx="1291895" cy="1047602"/>
            </a:xfrm>
          </p:grpSpPr>
          <p:sp>
            <p:nvSpPr>
              <p:cNvPr id="19470" name="6 Rectángulo"/>
              <p:cNvSpPr>
                <a:spLocks noChangeArrowheads="1"/>
              </p:cNvSpPr>
              <p:nvPr/>
            </p:nvSpPr>
            <p:spPr bwMode="auto">
              <a:xfrm>
                <a:off x="7789769" y="1104999"/>
                <a:ext cx="116672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r>
                  <a:rPr lang="es-ES" altLang="es-ES" sz="1400" b="1" dirty="0">
                    <a:solidFill>
                      <a:srgbClr val="000000"/>
                    </a:solidFill>
                  </a:rPr>
                  <a:t>1-5/10.000 </a:t>
                </a:r>
                <a:endParaRPr lang="es-ES" altLang="es-ES" sz="1400" b="1" dirty="0"/>
              </a:p>
            </p:txBody>
          </p:sp>
          <p:sp>
            <p:nvSpPr>
              <p:cNvPr id="19471" name="8 Rectángulo"/>
              <p:cNvSpPr>
                <a:spLocks noChangeArrowheads="1"/>
              </p:cNvSpPr>
              <p:nvPr/>
            </p:nvSpPr>
            <p:spPr bwMode="auto">
              <a:xfrm>
                <a:off x="7789770" y="1484784"/>
                <a:ext cx="12918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r>
                  <a:rPr lang="es-ES" altLang="es-ES" sz="1400" b="1" dirty="0">
                    <a:solidFill>
                      <a:srgbClr val="000000"/>
                    </a:solidFill>
                  </a:rPr>
                  <a:t>1-9/1.000.000</a:t>
                </a:r>
                <a:endParaRPr lang="es-ES" altLang="es-ES" sz="1400" b="1" dirty="0"/>
              </a:p>
            </p:txBody>
          </p:sp>
          <p:sp>
            <p:nvSpPr>
              <p:cNvPr id="19472" name="9 Rectángulo"/>
              <p:cNvSpPr>
                <a:spLocks noChangeArrowheads="1"/>
              </p:cNvSpPr>
              <p:nvPr/>
            </p:nvSpPr>
            <p:spPr bwMode="auto">
              <a:xfrm>
                <a:off x="7789770" y="1844824"/>
                <a:ext cx="12918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23" charset="-128"/>
                  </a:defRPr>
                </a:lvl1pPr>
                <a:lvl2pPr marL="742950" indent="-285750">
                  <a:defRPr>
                    <a:solidFill>
                      <a:schemeClr val="tx1"/>
                    </a:solidFill>
                    <a:latin typeface="Arial" pitchFamily="34" charset="0"/>
                    <a:ea typeface="ヒラギノ角ゴ Pro W3" pitchFamily="123" charset="-128"/>
                  </a:defRPr>
                </a:lvl2pPr>
                <a:lvl3pPr marL="1143000" indent="-228600">
                  <a:defRPr>
                    <a:solidFill>
                      <a:schemeClr val="tx1"/>
                    </a:solidFill>
                    <a:latin typeface="Arial" pitchFamily="34" charset="0"/>
                    <a:ea typeface="ヒラギノ角ゴ Pro W3" pitchFamily="123" charset="-128"/>
                  </a:defRPr>
                </a:lvl3pPr>
                <a:lvl4pPr marL="1600200" indent="-228600">
                  <a:defRPr>
                    <a:solidFill>
                      <a:schemeClr val="tx1"/>
                    </a:solidFill>
                    <a:latin typeface="Arial" pitchFamily="34" charset="0"/>
                    <a:ea typeface="ヒラギノ角ゴ Pro W3" pitchFamily="123" charset="-128"/>
                  </a:defRPr>
                </a:lvl4pPr>
                <a:lvl5pPr marL="2057400" indent="-228600">
                  <a:defRPr>
                    <a:solidFill>
                      <a:schemeClr val="tx1"/>
                    </a:solidFill>
                    <a:latin typeface="Arial" pitchFamily="34" charset="0"/>
                    <a:ea typeface="ヒラギノ角ゴ Pro W3" pitchFamily="12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pitchFamily="123" charset="-128"/>
                  </a:defRPr>
                </a:lvl9pPr>
              </a:lstStyle>
              <a:p>
                <a:r>
                  <a:rPr lang="es-ES" altLang="es-ES" sz="1400" b="1">
                    <a:solidFill>
                      <a:srgbClr val="000000"/>
                    </a:solidFill>
                  </a:rPr>
                  <a:t>1-3/1.000.000 </a:t>
                </a:r>
                <a:endParaRPr lang="es-ES" altLang="es-ES" sz="1400" b="1"/>
              </a:p>
            </p:txBody>
          </p:sp>
        </p:grpSp>
        <p:sp>
          <p:nvSpPr>
            <p:cNvPr id="13" name="12 Rectángulo"/>
            <p:cNvSpPr/>
            <p:nvPr/>
          </p:nvSpPr>
          <p:spPr>
            <a:xfrm>
              <a:off x="7878499" y="4364387"/>
              <a:ext cx="1291739" cy="1070219"/>
            </a:xfrm>
            <a:prstGeom prst="rect">
              <a:avLst/>
            </a:prstGeom>
            <a:noFill/>
          </p:spPr>
          <p:txBody>
            <a:bodyPr>
              <a:spAutoFit/>
            </a:bodyPr>
            <a:lstStyle/>
            <a:p>
              <a:pPr>
                <a:defRPr/>
              </a:pPr>
              <a:r>
                <a:rPr lang="es-ES" sz="1400" b="1" dirty="0">
                  <a:solidFill>
                    <a:srgbClr val="000000"/>
                  </a:solidFill>
                </a:rPr>
                <a:t>&lt;1/1.000.000 </a:t>
              </a:r>
            </a:p>
            <a:p>
              <a:pPr>
                <a:defRPr/>
              </a:pPr>
              <a:endParaRPr lang="es-ES" sz="1050" b="1" dirty="0">
                <a:solidFill>
                  <a:srgbClr val="000000"/>
                </a:solidFill>
              </a:endParaRPr>
            </a:p>
            <a:p>
              <a:pPr>
                <a:defRPr/>
              </a:pPr>
              <a:r>
                <a:rPr lang="es-ES" sz="1400" b="1" dirty="0" err="1">
                  <a:solidFill>
                    <a:srgbClr val="000000"/>
                  </a:solidFill>
                </a:rPr>
                <a:t>or</a:t>
              </a:r>
              <a:endParaRPr lang="es-ES" sz="1400" b="1" dirty="0">
                <a:solidFill>
                  <a:srgbClr val="000000"/>
                </a:solidFill>
              </a:endParaRPr>
            </a:p>
            <a:p>
              <a:pPr>
                <a:defRPr/>
              </a:pPr>
              <a:endParaRPr lang="es-ES" sz="1100" b="1" dirty="0">
                <a:solidFill>
                  <a:srgbClr val="000000"/>
                </a:solidFill>
              </a:endParaRPr>
            </a:p>
            <a:p>
              <a:pPr>
                <a:defRPr/>
              </a:pPr>
              <a:r>
                <a:rPr lang="es-ES" sz="1400" b="1" dirty="0"/>
                <a:t>???</a:t>
              </a:r>
            </a:p>
          </p:txBody>
        </p:sp>
      </p:grpSp>
    </p:spTree>
    <p:extLst>
      <p:ext uri="{BB962C8B-B14F-4D97-AF65-F5344CB8AC3E}">
        <p14:creationId xmlns:p14="http://schemas.microsoft.com/office/powerpoint/2010/main" xmlns="" val="253159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2277</Words>
  <Application>Microsoft Office PowerPoint</Application>
  <PresentationFormat>Presentación en pantalla (4:3)</PresentationFormat>
  <Paragraphs>412</Paragraphs>
  <Slides>33</Slides>
  <Notes>15</Notes>
  <HiddenSlides>1</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PepeH</dc:creator>
  <cp:lastModifiedBy>Julio</cp:lastModifiedBy>
  <cp:revision>32</cp:revision>
  <dcterms:created xsi:type="dcterms:W3CDTF">2020-02-11T22:25:56Z</dcterms:created>
  <dcterms:modified xsi:type="dcterms:W3CDTF">2020-02-24T12:38:03Z</dcterms:modified>
</cp:coreProperties>
</file>