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5" r:id="rId2"/>
    <p:sldId id="320" r:id="rId3"/>
    <p:sldId id="330" r:id="rId4"/>
    <p:sldId id="323" r:id="rId5"/>
    <p:sldId id="346" r:id="rId6"/>
    <p:sldId id="325" r:id="rId7"/>
    <p:sldId id="342" r:id="rId8"/>
    <p:sldId id="345" r:id="rId9"/>
    <p:sldId id="347" r:id="rId10"/>
    <p:sldId id="348" r:id="rId11"/>
    <p:sldId id="344" r:id="rId12"/>
    <p:sldId id="350" r:id="rId13"/>
    <p:sldId id="327" r:id="rId14"/>
    <p:sldId id="351" r:id="rId15"/>
    <p:sldId id="331" r:id="rId16"/>
    <p:sldId id="338" r:id="rId17"/>
    <p:sldId id="282" r:id="rId18"/>
    <p:sldId id="381" r:id="rId19"/>
    <p:sldId id="371" r:id="rId20"/>
    <p:sldId id="372" r:id="rId21"/>
    <p:sldId id="380" r:id="rId22"/>
    <p:sldId id="269" r:id="rId23"/>
    <p:sldId id="353" r:id="rId24"/>
    <p:sldId id="288" r:id="rId25"/>
    <p:sldId id="352" r:id="rId26"/>
    <p:sldId id="300" r:id="rId27"/>
    <p:sldId id="382" r:id="rId28"/>
    <p:sldId id="292" r:id="rId29"/>
    <p:sldId id="263" r:id="rId30"/>
    <p:sldId id="373" r:id="rId31"/>
    <p:sldId id="375" r:id="rId32"/>
    <p:sldId id="293" r:id="rId33"/>
    <p:sldId id="363" r:id="rId34"/>
    <p:sldId id="379" r:id="rId35"/>
    <p:sldId id="298" r:id="rId36"/>
    <p:sldId id="299" r:id="rId37"/>
    <p:sldId id="307" r:id="rId38"/>
    <p:sldId id="302" r:id="rId39"/>
    <p:sldId id="367" r:id="rId40"/>
    <p:sldId id="383" r:id="rId41"/>
    <p:sldId id="384" r:id="rId4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i ortega castro" initials="roc" lastIdx="1" clrIdx="0">
    <p:extLst>
      <p:ext uri="{19B8F6BF-5375-455C-9EA6-DF929625EA0E}">
        <p15:presenceInfo xmlns:p15="http://schemas.microsoft.com/office/powerpoint/2012/main" xmlns="" userId="7f12f436b54f29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92" autoAdjust="0"/>
    <p:restoredTop sz="80970" autoAdjust="0"/>
  </p:normalViewPr>
  <p:slideViewPr>
    <p:cSldViewPr>
      <p:cViewPr varScale="1">
        <p:scale>
          <a:sx n="41" d="100"/>
          <a:sy n="41" d="100"/>
        </p:scale>
        <p:origin x="-13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5T21:00:18.758" idx="1">
    <p:pos x="10" y="10"/>
    <p:text/>
    <p:extLst>
      <p:ext uri="{C676402C-5697-4E1C-873F-D02D1690AC5C}">
        <p15:threadingInfo xmlns:p15="http://schemas.microsoft.com/office/powerpoint/2012/main" xmlns=""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5D756-0E47-49F8-B6B5-8737568C8F6E}" type="datetimeFigureOut">
              <a:rPr lang="es-ES" smtClean="0"/>
              <a:pPr/>
              <a:t>22/02/2018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1BB03-79DF-4A81-B3C4-2CEB365D8FF6}" type="slidenum">
              <a:rPr lang="es-ES" smtClean="0"/>
              <a:pPr/>
              <a:t>‹Nº›</a:t>
            </a:fld>
            <a:endParaRPr lang="es-ES"/>
          </a:p>
        </p:txBody>
      </p:sp>
    </p:spTree>
    <p:extLst>
      <p:ext uri="{BB962C8B-B14F-4D97-AF65-F5344CB8AC3E}">
        <p14:creationId xmlns:p14="http://schemas.microsoft.com/office/powerpoint/2010/main" xmlns="" val="18568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Buenos días a todos, en primer lugar agradecer</a:t>
            </a:r>
            <a:r>
              <a:rPr lang="es-ES" baseline="0" dirty="0" smtClean="0"/>
              <a:t> al comité organizador </a:t>
            </a: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1</a:t>
            </a:fld>
            <a:endParaRPr lang="es-ES"/>
          </a:p>
        </p:txBody>
      </p:sp>
    </p:spTree>
    <p:extLst>
      <p:ext uri="{BB962C8B-B14F-4D97-AF65-F5344CB8AC3E}">
        <p14:creationId xmlns:p14="http://schemas.microsoft.com/office/powerpoint/2010/main" xmlns="" val="268746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aseline="0" dirty="0" smtClean="0"/>
              <a:t>Como hemos comentado anteriormente los neutrófilos son </a:t>
            </a:r>
            <a:r>
              <a:rPr lang="es-ES_tradnl" baseline="0" dirty="0" err="1" smtClean="0"/>
              <a:t>cél</a:t>
            </a:r>
            <a:r>
              <a:rPr lang="es-ES_tradnl" baseline="0" dirty="0" smtClean="0"/>
              <a:t> clave en la patogenia de esta enfermedad, de hecho son las células mas abundantes en el liquido sinovial. Tanto los neutrófilos circulantes como los infiltrados en los tejidos en la AR tienen características de células activadas caracterizadas por una mayor capacidad de supervivencia y por la producción y secreción de una elevada cantidad de mediadores inflamatorios y especies reactivas de oxigeno. </a:t>
            </a:r>
          </a:p>
          <a:p>
            <a:r>
              <a:rPr lang="es-ES_tradnl" baseline="0" dirty="0" smtClean="0"/>
              <a:t>En un principio se creía que su única función era la fagocitosis de bacterias y hongos. Sin embargo, en los </a:t>
            </a:r>
            <a:r>
              <a:rPr lang="es-ES_tradnl" baseline="0" dirty="0" err="1" smtClean="0"/>
              <a:t>ultimos</a:t>
            </a:r>
            <a:r>
              <a:rPr lang="es-ES_tradnl" baseline="0" dirty="0" smtClean="0"/>
              <a:t> años se ha demostrado que existe otro tipo de muerte celular conocida como NETosis que involucra la expulsión de fibras de cromatina conteniendo numerosas enzimas </a:t>
            </a:r>
            <a:r>
              <a:rPr lang="es-ES_tradnl" baseline="0" dirty="0" err="1" smtClean="0"/>
              <a:t>liticas</a:t>
            </a:r>
            <a:r>
              <a:rPr lang="es-ES_tradnl" baseline="0" dirty="0" smtClean="0"/>
              <a:t> para la </a:t>
            </a:r>
            <a:r>
              <a:rPr lang="es-ES_tradnl" baseline="0" dirty="0" err="1" smtClean="0"/>
              <a:t>eliminacion</a:t>
            </a:r>
            <a:r>
              <a:rPr lang="es-ES_tradnl" baseline="0" dirty="0" smtClean="0"/>
              <a:t> de microorganismos de mayor tamaño. A estas fibras se les denomina trampas extracelulares de </a:t>
            </a:r>
            <a:r>
              <a:rPr lang="es-ES_tradnl" baseline="0" dirty="0" err="1" smtClean="0"/>
              <a:t>neutrofilos</a:t>
            </a:r>
            <a:r>
              <a:rPr lang="es-ES_tradnl" baseline="0" dirty="0" smtClean="0"/>
              <a:t> o </a:t>
            </a:r>
            <a:r>
              <a:rPr lang="es-ES_tradnl" baseline="0" dirty="0" err="1" smtClean="0"/>
              <a:t>NETs</a:t>
            </a:r>
            <a:r>
              <a:rPr lang="es-ES_tradnl" baseline="0" dirty="0" smtClean="0"/>
              <a:t>.</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10</a:t>
            </a:fld>
            <a:endParaRPr lang="es-ES"/>
          </a:p>
        </p:txBody>
      </p:sp>
    </p:spTree>
    <p:extLst>
      <p:ext uri="{BB962C8B-B14F-4D97-AF65-F5344CB8AC3E}">
        <p14:creationId xmlns:p14="http://schemas.microsoft.com/office/powerpoint/2010/main" xmlns="" val="10030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baseline="0" dirty="0" smtClean="0"/>
          </a:p>
          <a:p>
            <a:r>
              <a:rPr lang="es-ES_tradnl" baseline="0" dirty="0" smtClean="0"/>
              <a:t>En el contexto de la AR, los autoanticuerpos y/o los mediadores inflamatorios activarían al </a:t>
            </a:r>
            <a:r>
              <a:rPr lang="es-ES_tradnl" baseline="0" dirty="0" err="1" smtClean="0"/>
              <a:t>neutrofilo</a:t>
            </a:r>
            <a:r>
              <a:rPr lang="es-ES_tradnl" baseline="0" dirty="0" smtClean="0"/>
              <a:t> promoviendo la </a:t>
            </a:r>
            <a:r>
              <a:rPr lang="es-ES_tradnl" baseline="0" dirty="0" err="1" smtClean="0"/>
              <a:t>produccion</a:t>
            </a:r>
            <a:r>
              <a:rPr lang="es-ES_tradnl" baseline="0" dirty="0" smtClean="0"/>
              <a:t> de especies reactivas de oxigeno, las cuales se consideran esenciales para la generación de NETosis, ya que provocan cambios morfológicos en la </a:t>
            </a:r>
            <a:r>
              <a:rPr lang="es-ES_tradnl" baseline="0" dirty="0" err="1" smtClean="0"/>
              <a:t>mb</a:t>
            </a:r>
            <a:r>
              <a:rPr lang="es-ES_tradnl" baseline="0" dirty="0" smtClean="0"/>
              <a:t> del neutrófilo incrementando la permeabilidad de la membrana conduciendo a la liberación de la enzima elastasa  y mieloperoxidasa que contribuyen a la degradación de las histonas facilitando la decondensación de la cromatina, conduciendo a la </a:t>
            </a:r>
            <a:r>
              <a:rPr lang="es-ES_tradnl" baseline="0" dirty="0" err="1" smtClean="0"/>
              <a:t>liberacion</a:t>
            </a:r>
            <a:r>
              <a:rPr lang="es-ES_tradnl" baseline="0" dirty="0" smtClean="0"/>
              <a:t> de las NETs al espacio </a:t>
            </a:r>
            <a:r>
              <a:rPr lang="es-ES_tradnl" baseline="0" dirty="0" err="1" smtClean="0"/>
              <a:t>esxtracelular</a:t>
            </a:r>
            <a:r>
              <a:rPr lang="es-ES_tradnl" baseline="0" dirty="0" smtClean="0"/>
              <a:t>.  </a:t>
            </a:r>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11</a:t>
            </a:fld>
            <a:endParaRPr lang="es-ES"/>
          </a:p>
        </p:txBody>
      </p:sp>
    </p:spTree>
    <p:extLst>
      <p:ext uri="{BB962C8B-B14F-4D97-AF65-F5344CB8AC3E}">
        <p14:creationId xmlns:p14="http://schemas.microsoft.com/office/powerpoint/2010/main" xmlns="" val="10441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Recientemente se ha identificado un nuevo tipo de granulocito</a:t>
            </a:r>
            <a:r>
              <a:rPr lang="es-ES_tradnl" baseline="0" dirty="0" smtClean="0"/>
              <a:t> e</a:t>
            </a:r>
            <a:r>
              <a:rPr lang="es-ES_tradnl" dirty="0" smtClean="0"/>
              <a:t>n</a:t>
            </a:r>
            <a:r>
              <a:rPr lang="es-ES_tradnl" baseline="0" dirty="0" smtClean="0"/>
              <a:t> </a:t>
            </a:r>
            <a:r>
              <a:rPr lang="es-ES_tradnl" dirty="0" smtClean="0"/>
              <a:t>enfermedades autoinmunes,</a:t>
            </a:r>
            <a:r>
              <a:rPr lang="es-ES_tradnl" baseline="0" dirty="0" smtClean="0"/>
              <a:t> q se caracterizan por presentar un tamaño y complejidad similar al de las </a:t>
            </a:r>
            <a:r>
              <a:rPr lang="es-ES_tradnl" baseline="0" dirty="0" err="1" smtClean="0"/>
              <a:t>Cél</a:t>
            </a:r>
            <a:r>
              <a:rPr lang="es-ES_tradnl" baseline="0" dirty="0" smtClean="0"/>
              <a:t> mononucleares. Reciben el nombre de granulocitos de baja densidad o LDGs por sus siglas en inglés.</a:t>
            </a:r>
            <a:r>
              <a:rPr lang="es-ES_tradnl" dirty="0" smtClean="0"/>
              <a:t> </a:t>
            </a:r>
          </a:p>
          <a:p>
            <a:r>
              <a:rPr lang="es-ES_tradnl" baseline="0" dirty="0" smtClean="0"/>
              <a:t>Pueden originarse directamente a partir de su precursor mieloide o por diferenciación de los granulocitos maduros.</a:t>
            </a:r>
          </a:p>
          <a:p>
            <a:r>
              <a:rPr lang="es-ES_tradnl" baseline="0" dirty="0" smtClean="0"/>
              <a:t>Se caracterizan por ser altamente inflamatorias , producen elevados niveles de IFNg e inducen citotoxicidad en el endotelio conduciendo al daño vascular. Lo mas importante de estas células es que son mucho mas susceptibles de producir </a:t>
            </a:r>
            <a:r>
              <a:rPr lang="es-ES_tradnl" baseline="0" dirty="0" err="1" smtClean="0"/>
              <a:t>NETs</a:t>
            </a:r>
            <a:r>
              <a:rPr lang="es-ES_tradnl" baseline="0" dirty="0" smtClean="0"/>
              <a:t> que los neutrófilos normales.</a:t>
            </a:r>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12</a:t>
            </a:fld>
            <a:endParaRPr lang="es-ES"/>
          </a:p>
        </p:txBody>
      </p:sp>
    </p:spTree>
    <p:extLst>
      <p:ext uri="{BB962C8B-B14F-4D97-AF65-F5344CB8AC3E}">
        <p14:creationId xmlns:p14="http://schemas.microsoft.com/office/powerpoint/2010/main" xmlns="" val="153856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Presentamos aquí </a:t>
            </a:r>
            <a:r>
              <a:rPr lang="es-ES_tradnl" baseline="0" dirty="0" smtClean="0"/>
              <a:t>el modelo que se ha propuesto del papel patogénico de la </a:t>
            </a:r>
            <a:r>
              <a:rPr lang="es-ES_tradnl" baseline="0" dirty="0" err="1" smtClean="0"/>
              <a:t>Netosis</a:t>
            </a:r>
            <a:r>
              <a:rPr lang="es-ES_tradnl" baseline="0" dirty="0" smtClean="0"/>
              <a:t>. Las citoquinas inflamatorias  entre ellas la IL-6 y los autoanticuerpos (FR y anti-CCPs) activan al neutrófilo, promoviendo la generación de NETosis y la </a:t>
            </a:r>
            <a:r>
              <a:rPr lang="es-ES_tradnl" baseline="0" dirty="0" err="1" smtClean="0"/>
              <a:t>producion</a:t>
            </a:r>
            <a:r>
              <a:rPr lang="es-ES_tradnl" baseline="0" dirty="0" smtClean="0"/>
              <a:t> de NETs por los </a:t>
            </a:r>
            <a:r>
              <a:rPr lang="es-ES_tradnl" baseline="0" dirty="0" err="1" smtClean="0"/>
              <a:t>neutrofilos</a:t>
            </a:r>
            <a:r>
              <a:rPr lang="es-ES_tradnl" baseline="0" dirty="0" smtClean="0"/>
              <a:t>. Estas NETs son fuentes de antigenos citrulinados, que favorecen la </a:t>
            </a:r>
            <a:r>
              <a:rPr lang="es-ES_tradnl" baseline="0" dirty="0" err="1" smtClean="0"/>
              <a:t>producion</a:t>
            </a:r>
            <a:r>
              <a:rPr lang="es-ES_tradnl" baseline="0" dirty="0" smtClean="0"/>
              <a:t> de nuevos autoanticuerpos, asimismo activan en los fibroblastos sinoviales la </a:t>
            </a:r>
            <a:r>
              <a:rPr lang="es-ES_tradnl" baseline="0" dirty="0" err="1" smtClean="0"/>
              <a:t>producion</a:t>
            </a:r>
            <a:r>
              <a:rPr lang="es-ES_tradnl" baseline="0" dirty="0" smtClean="0"/>
              <a:t> de  mediadores inflamatorios, generando un bucle, que a su vez  activan la </a:t>
            </a:r>
            <a:r>
              <a:rPr lang="es-ES_tradnl" baseline="0" dirty="0" err="1" smtClean="0"/>
              <a:t>producion</a:t>
            </a:r>
            <a:r>
              <a:rPr lang="es-ES_tradnl" baseline="0" dirty="0" smtClean="0"/>
              <a:t> de NETs por los </a:t>
            </a:r>
            <a:r>
              <a:rPr lang="es-ES_tradnl" baseline="0" dirty="0" err="1" smtClean="0"/>
              <a:t>neutrofilos</a:t>
            </a:r>
            <a:r>
              <a:rPr lang="es-ES_tradnl" baseline="0" dirty="0" smtClean="0"/>
              <a:t>, perpetuando el proceso autoinmune y conduciendo al daño articular. </a:t>
            </a:r>
            <a:endParaRPr lang="es-E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13</a:t>
            </a:fld>
            <a:endParaRPr lang="es-ES"/>
          </a:p>
        </p:txBody>
      </p:sp>
    </p:spTree>
    <p:extLst>
      <p:ext uri="{BB962C8B-B14F-4D97-AF65-F5344CB8AC3E}">
        <p14:creationId xmlns:p14="http://schemas.microsoft.com/office/powerpoint/2010/main" xmlns="" val="2364874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Las NETs son además inductoras de la coagulación y la trombosis a través de diversos mecanismos tales como la activación de plaquetas y eritrocitos promoviendo su adhesión. Asimismo,  estas redes extracelulares </a:t>
            </a:r>
            <a:r>
              <a:rPr lang="es-ES_tradnl" b="1" baseline="0" dirty="0" smtClean="0"/>
              <a:t>contienen y agregan </a:t>
            </a:r>
            <a:r>
              <a:rPr lang="es-ES_tradnl" baseline="0" dirty="0" smtClean="0"/>
              <a:t>proteínas como el TF, principal iniciador de la coagulación sanguínea, el factor von willebrand, diversas metaloproteasas y </a:t>
            </a:r>
            <a:r>
              <a:rPr lang="es-ES_tradnl" baseline="0" dirty="0" err="1" smtClean="0"/>
              <a:t>lipoproteinas</a:t>
            </a:r>
            <a:r>
              <a:rPr lang="es-ES_tradnl" baseline="0" dirty="0" smtClean="0"/>
              <a:t> de baja densidad oxidadas, promoviendo de este modo el daño vascular y el desarrollo de aterosclerosis acelerada. </a:t>
            </a:r>
          </a:p>
          <a:p>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14</a:t>
            </a:fld>
            <a:endParaRPr lang="es-ES"/>
          </a:p>
        </p:txBody>
      </p:sp>
    </p:spTree>
    <p:extLst>
      <p:ext uri="{BB962C8B-B14F-4D97-AF65-F5344CB8AC3E}">
        <p14:creationId xmlns:p14="http://schemas.microsoft.com/office/powerpoint/2010/main" xmlns="" val="158783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Entre</a:t>
            </a:r>
            <a:r>
              <a:rPr lang="es-ES" sz="1200" b="0" i="0" kern="1200" baseline="0" dirty="0" smtClean="0">
                <a:solidFill>
                  <a:schemeClr val="tx1"/>
                </a:solidFill>
                <a:effectLst/>
                <a:latin typeface="+mn-lt"/>
                <a:ea typeface="+mn-ea"/>
                <a:cs typeface="+mn-cs"/>
              </a:rPr>
              <a:t> los mediadores inflamatorios mas relevantes en la  patogenia de la AR, </a:t>
            </a:r>
            <a:r>
              <a:rPr lang="es-ES" sz="1200" b="0" i="0" kern="1200" baseline="0" dirty="0" err="1" smtClean="0">
                <a:solidFill>
                  <a:schemeClr val="tx1"/>
                </a:solidFill>
                <a:effectLst/>
                <a:latin typeface="+mn-lt"/>
                <a:ea typeface="+mn-ea"/>
                <a:cs typeface="+mn-cs"/>
              </a:rPr>
              <a:t>asi</a:t>
            </a:r>
            <a:r>
              <a:rPr lang="es-ES" sz="1200" b="0" i="0" kern="1200" baseline="0" dirty="0" smtClean="0">
                <a:solidFill>
                  <a:schemeClr val="tx1"/>
                </a:solidFill>
                <a:effectLst/>
                <a:latin typeface="+mn-lt"/>
                <a:ea typeface="+mn-ea"/>
                <a:cs typeface="+mn-cs"/>
              </a:rPr>
              <a:t> como en la enfermedad cardiovascular asociada a esta </a:t>
            </a:r>
            <a:r>
              <a:rPr lang="es-ES" sz="1200" b="0" i="0" kern="1200" baseline="0" dirty="0" err="1" smtClean="0">
                <a:solidFill>
                  <a:schemeClr val="tx1"/>
                </a:solidFill>
                <a:effectLst/>
                <a:latin typeface="+mn-lt"/>
                <a:ea typeface="+mn-ea"/>
                <a:cs typeface="+mn-cs"/>
              </a:rPr>
              <a:t>patologia</a:t>
            </a:r>
            <a:r>
              <a:rPr lang="es-ES" sz="1200" b="0" i="0" kern="1200" baseline="0" dirty="0" smtClean="0">
                <a:solidFill>
                  <a:schemeClr val="tx1"/>
                </a:solidFill>
                <a:effectLst/>
                <a:latin typeface="+mn-lt"/>
                <a:ea typeface="+mn-ea"/>
                <a:cs typeface="+mn-cs"/>
              </a:rPr>
              <a:t> autoinmune cabe destacar el papel de la IL6.</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La IL-6 es una citoquina </a:t>
            </a:r>
            <a:r>
              <a:rPr lang="es-ES" sz="1200" b="0" i="0" kern="1200" dirty="0" err="1" smtClean="0">
                <a:solidFill>
                  <a:schemeClr val="tx1"/>
                </a:solidFill>
                <a:effectLst/>
                <a:latin typeface="+mn-lt"/>
                <a:ea typeface="+mn-ea"/>
                <a:cs typeface="+mn-cs"/>
              </a:rPr>
              <a:t>pleitrópica</a:t>
            </a:r>
            <a:r>
              <a:rPr lang="es-ES" sz="1200" b="0" i="0" kern="1200" dirty="0" smtClean="0">
                <a:solidFill>
                  <a:schemeClr val="tx1"/>
                </a:solidFill>
                <a:effectLst/>
                <a:latin typeface="+mn-lt"/>
                <a:ea typeface="+mn-ea"/>
                <a:cs typeface="+mn-cs"/>
              </a:rPr>
              <a:t> que produce sus efectos biológicos a través de la</a:t>
            </a:r>
            <a:r>
              <a:rPr lang="es-ES" sz="1200" b="0" i="0" kern="1200" baseline="0" dirty="0" smtClean="0">
                <a:solidFill>
                  <a:schemeClr val="tx1"/>
                </a:solidFill>
                <a:effectLst/>
                <a:latin typeface="+mn-lt"/>
                <a:ea typeface="+mn-ea"/>
                <a:cs typeface="+mn-cs"/>
              </a:rPr>
              <a:t> </a:t>
            </a:r>
            <a:r>
              <a:rPr lang="es-ES" sz="1200" b="0" i="0" kern="1200" baseline="0" dirty="0" err="1" smtClean="0">
                <a:solidFill>
                  <a:schemeClr val="tx1"/>
                </a:solidFill>
                <a:effectLst/>
                <a:latin typeface="+mn-lt"/>
                <a:ea typeface="+mn-ea"/>
                <a:cs typeface="+mn-cs"/>
              </a:rPr>
              <a:t>interaccion</a:t>
            </a:r>
            <a:r>
              <a:rPr lang="es-ES" sz="1200" b="0" i="0" kern="1200" baseline="0" dirty="0" smtClean="0">
                <a:solidFill>
                  <a:schemeClr val="tx1"/>
                </a:solidFill>
                <a:effectLst/>
                <a:latin typeface="+mn-lt"/>
                <a:ea typeface="+mn-ea"/>
                <a:cs typeface="+mn-cs"/>
              </a:rPr>
              <a:t> con su</a:t>
            </a:r>
            <a:r>
              <a:rPr lang="es-ES" sz="1200" b="0" i="0" kern="1200" dirty="0" smtClean="0">
                <a:solidFill>
                  <a:schemeClr val="tx1"/>
                </a:solidFill>
                <a:effectLst/>
                <a:latin typeface="+mn-lt"/>
                <a:ea typeface="+mn-ea"/>
                <a:cs typeface="+mn-cs"/>
              </a:rPr>
              <a:t> receptor de membrana, el cual esta compuesto por dos subunidades denominadas el receptor</a:t>
            </a:r>
            <a:r>
              <a:rPr lang="es-ES" sz="1200" b="0" i="0" kern="1200" baseline="0" dirty="0" smtClean="0">
                <a:solidFill>
                  <a:schemeClr val="tx1"/>
                </a:solidFill>
                <a:effectLst/>
                <a:latin typeface="+mn-lt"/>
                <a:ea typeface="+mn-ea"/>
                <a:cs typeface="+mn-cs"/>
              </a:rPr>
              <a:t> de </a:t>
            </a:r>
            <a:r>
              <a:rPr lang="es-ES" sz="1200" b="0" i="0" kern="1200" dirty="0" smtClean="0">
                <a:solidFill>
                  <a:schemeClr val="tx1"/>
                </a:solidFill>
                <a:effectLst/>
                <a:latin typeface="+mn-lt"/>
                <a:ea typeface="+mn-ea"/>
                <a:cs typeface="+mn-cs"/>
              </a:rPr>
              <a:t>IL-6 y proteína </a:t>
            </a:r>
            <a:r>
              <a:rPr lang="es-ES" sz="1200" b="0" i="0" kern="1200" dirty="0" err="1" smtClean="0">
                <a:solidFill>
                  <a:schemeClr val="tx1"/>
                </a:solidFill>
                <a:effectLst/>
                <a:latin typeface="+mn-lt"/>
                <a:ea typeface="+mn-ea"/>
                <a:cs typeface="+mn-cs"/>
              </a:rPr>
              <a:t>gp</a:t>
            </a:r>
            <a:r>
              <a:rPr lang="es-ES" sz="1200" b="0" i="0" kern="1200" dirty="0" smtClean="0">
                <a:solidFill>
                  <a:schemeClr val="tx1"/>
                </a:solidFill>
                <a:effectLst/>
                <a:latin typeface="+mn-lt"/>
                <a:ea typeface="+mn-ea"/>
                <a:cs typeface="+mn-cs"/>
              </a:rPr>
              <a:t> 130, que actúa como señal </a:t>
            </a:r>
            <a:r>
              <a:rPr lang="es-ES" sz="1200" b="0" i="0" kern="1200" dirty="0" err="1" smtClean="0">
                <a:solidFill>
                  <a:schemeClr val="tx1"/>
                </a:solidFill>
                <a:effectLst/>
                <a:latin typeface="+mn-lt"/>
                <a:ea typeface="+mn-ea"/>
                <a:cs typeface="+mn-cs"/>
              </a:rPr>
              <a:t>transductora</a:t>
            </a:r>
            <a:r>
              <a:rPr lang="es-ES" sz="1200" b="0" i="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 una de las citoquinas más abundantes en el suero y líquido sinovial de las articulaciones inflamadas de pacientes con AR . </a:t>
            </a:r>
          </a:p>
          <a:p>
            <a:r>
              <a:rPr lang="es-ES" sz="1200" kern="1200" dirty="0" smtClean="0">
                <a:solidFill>
                  <a:schemeClr val="tx1"/>
                </a:solidFill>
                <a:effectLst/>
                <a:latin typeface="+mn-lt"/>
                <a:ea typeface="+mn-ea"/>
                <a:cs typeface="+mn-cs"/>
              </a:rPr>
              <a:t>Ejerce su acción a nivel local y sistémico</a:t>
            </a: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15</a:t>
            </a:fld>
            <a:endParaRPr lang="es-ES"/>
          </a:p>
        </p:txBody>
      </p:sp>
    </p:spTree>
    <p:extLst>
      <p:ext uri="{BB962C8B-B14F-4D97-AF65-F5344CB8AC3E}">
        <p14:creationId xmlns:p14="http://schemas.microsoft.com/office/powerpoint/2010/main" xmlns="" val="301124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i="0" kern="1200" dirty="0" err="1" smtClean="0">
                <a:solidFill>
                  <a:schemeClr val="tx1"/>
                </a:solidFill>
                <a:effectLst/>
                <a:latin typeface="+mn-lt"/>
                <a:ea typeface="+mn-ea"/>
                <a:cs typeface="+mn-cs"/>
              </a:rPr>
              <a:t>Lla</a:t>
            </a:r>
            <a:r>
              <a:rPr lang="es-ES_tradnl" sz="1200" b="0" i="0" kern="1200" dirty="0" smtClean="0">
                <a:solidFill>
                  <a:schemeClr val="tx1"/>
                </a:solidFill>
                <a:effectLst/>
                <a:latin typeface="+mn-lt"/>
                <a:ea typeface="+mn-ea"/>
                <a:cs typeface="+mn-cs"/>
              </a:rPr>
              <a:t> IL6 desempeña</a:t>
            </a:r>
            <a:r>
              <a:rPr lang="es-ES_tradnl" sz="1200" b="0" i="0" kern="1200" baseline="0" dirty="0" smtClean="0">
                <a:solidFill>
                  <a:schemeClr val="tx1"/>
                </a:solidFill>
                <a:effectLst/>
                <a:latin typeface="+mn-lt"/>
                <a:ea typeface="+mn-ea"/>
                <a:cs typeface="+mn-cs"/>
              </a:rPr>
              <a:t> </a:t>
            </a:r>
            <a:r>
              <a:rPr lang="es-ES_tradnl" sz="1200" b="0" i="0" kern="1200" baseline="0" dirty="0" err="1" smtClean="0">
                <a:solidFill>
                  <a:schemeClr val="tx1"/>
                </a:solidFill>
                <a:effectLst/>
                <a:latin typeface="+mn-lt"/>
                <a:ea typeface="+mn-ea"/>
                <a:cs typeface="+mn-cs"/>
              </a:rPr>
              <a:t>tambien</a:t>
            </a:r>
            <a:r>
              <a:rPr lang="es-ES_tradnl" sz="1200" b="0" i="0" kern="1200" baseline="0" dirty="0" smtClean="0">
                <a:solidFill>
                  <a:schemeClr val="tx1"/>
                </a:solidFill>
                <a:effectLst/>
                <a:latin typeface="+mn-lt"/>
                <a:ea typeface="+mn-ea"/>
                <a:cs typeface="+mn-cs"/>
              </a:rPr>
              <a:t> una función </a:t>
            </a:r>
            <a:r>
              <a:rPr lang="es-ES_tradnl" sz="1200" b="0" i="0" kern="1200" dirty="0" smtClean="0">
                <a:solidFill>
                  <a:schemeClr val="tx1"/>
                </a:solidFill>
                <a:effectLst/>
                <a:latin typeface="+mn-lt"/>
                <a:ea typeface="+mn-ea"/>
                <a:cs typeface="+mn-cs"/>
              </a:rPr>
              <a:t>clave en las manifestaciones articulares de la artritis reumatoide. Así, elevados niveles de IL6 </a:t>
            </a:r>
            <a:r>
              <a:rPr lang="es-ES_tradnl" sz="1200" b="0" i="0" kern="1200" dirty="0" err="1" smtClean="0">
                <a:solidFill>
                  <a:schemeClr val="tx1"/>
                </a:solidFill>
                <a:effectLst/>
                <a:latin typeface="+mn-lt"/>
                <a:ea typeface="+mn-ea"/>
                <a:cs typeface="+mn-cs"/>
              </a:rPr>
              <a:t>perpetuan</a:t>
            </a:r>
            <a:r>
              <a:rPr lang="es-ES_tradnl" sz="1200" b="0" i="0" kern="1200" baseline="0" dirty="0" smtClean="0">
                <a:solidFill>
                  <a:schemeClr val="tx1"/>
                </a:solidFill>
                <a:effectLst/>
                <a:latin typeface="+mn-lt"/>
                <a:ea typeface="+mn-ea"/>
                <a:cs typeface="+mn-cs"/>
              </a:rPr>
              <a:t> la sinovitis </a:t>
            </a:r>
            <a:r>
              <a:rPr lang="es-ES_tradnl" sz="1200" b="0" i="0" kern="1200" baseline="0" dirty="0" err="1" smtClean="0">
                <a:solidFill>
                  <a:schemeClr val="tx1"/>
                </a:solidFill>
                <a:effectLst/>
                <a:latin typeface="+mn-lt"/>
                <a:ea typeface="+mn-ea"/>
                <a:cs typeface="+mn-cs"/>
              </a:rPr>
              <a:t>cronica</a:t>
            </a:r>
            <a:r>
              <a:rPr lang="es-ES_tradnl" sz="1200" b="0" i="0" kern="1200" baseline="0" dirty="0" smtClean="0">
                <a:solidFill>
                  <a:schemeClr val="tx1"/>
                </a:solidFill>
                <a:effectLst/>
                <a:latin typeface="+mn-lt"/>
                <a:ea typeface="+mn-ea"/>
                <a:cs typeface="+mn-cs"/>
              </a:rPr>
              <a:t>, mediante la </a:t>
            </a:r>
            <a:r>
              <a:rPr lang="es-ES_tradnl" sz="1200" b="0" i="0" kern="1200" baseline="0" dirty="0" err="1" smtClean="0">
                <a:solidFill>
                  <a:schemeClr val="tx1"/>
                </a:solidFill>
                <a:effectLst/>
                <a:latin typeface="+mn-lt"/>
                <a:ea typeface="+mn-ea"/>
                <a:cs typeface="+mn-cs"/>
              </a:rPr>
              <a:t>a</a:t>
            </a:r>
            <a:r>
              <a:rPr lang="es-ES_tradnl" sz="1200" b="0" i="0" kern="1200" dirty="0" err="1" smtClean="0">
                <a:solidFill>
                  <a:schemeClr val="tx1"/>
                </a:solidFill>
                <a:effectLst/>
                <a:latin typeface="+mn-lt"/>
                <a:ea typeface="+mn-ea"/>
                <a:cs typeface="+mn-cs"/>
              </a:rPr>
              <a:t>ctivacion</a:t>
            </a:r>
            <a:r>
              <a:rPr lang="es-ES_tradnl" sz="1200" b="0" i="0" kern="1200" baseline="0" dirty="0" smtClean="0">
                <a:solidFill>
                  <a:schemeClr val="tx1"/>
                </a:solidFill>
                <a:effectLst/>
                <a:latin typeface="+mn-lt"/>
                <a:ea typeface="+mn-ea"/>
                <a:cs typeface="+mn-cs"/>
              </a:rPr>
              <a:t> de</a:t>
            </a:r>
            <a:r>
              <a:rPr lang="es-ES_tradnl" sz="1200" b="0" i="0" kern="1200" dirty="0" smtClean="0">
                <a:solidFill>
                  <a:schemeClr val="tx1"/>
                </a:solidFill>
                <a:effectLst/>
                <a:latin typeface="+mn-lt"/>
                <a:ea typeface="+mn-ea"/>
                <a:cs typeface="+mn-cs"/>
              </a:rPr>
              <a:t> las células y mediadores </a:t>
            </a:r>
            <a:r>
              <a:rPr lang="es-ES_tradnl" sz="1200" b="0" i="0" kern="1200" dirty="0" err="1" smtClean="0">
                <a:solidFill>
                  <a:schemeClr val="tx1"/>
                </a:solidFill>
                <a:effectLst/>
                <a:latin typeface="+mn-lt"/>
                <a:ea typeface="+mn-ea"/>
                <a:cs typeface="+mn-cs"/>
              </a:rPr>
              <a:t>proinflamatorios</a:t>
            </a:r>
            <a:r>
              <a:rPr lang="es-ES_tradnl" sz="1200" b="0" i="0" kern="1200" dirty="0" smtClean="0">
                <a:solidFill>
                  <a:schemeClr val="tx1"/>
                </a:solidFill>
                <a:effectLst/>
                <a:latin typeface="+mn-lt"/>
                <a:ea typeface="+mn-ea"/>
                <a:cs typeface="+mn-cs"/>
              </a:rPr>
              <a:t> de las articulaciones, como los neutrófilos, macrófagos, </a:t>
            </a:r>
            <a:r>
              <a:rPr lang="es-ES_tradnl" sz="1200" b="0" i="0" kern="1200" dirty="0" err="1" smtClean="0">
                <a:solidFill>
                  <a:schemeClr val="tx1"/>
                </a:solidFill>
                <a:effectLst/>
                <a:latin typeface="+mn-lt"/>
                <a:ea typeface="+mn-ea"/>
                <a:cs typeface="+mn-cs"/>
              </a:rPr>
              <a:t>sinoviocitos</a:t>
            </a:r>
            <a:r>
              <a:rPr lang="es-ES_tradnl" sz="1200" b="0" i="0" kern="1200" dirty="0" smtClean="0">
                <a:solidFill>
                  <a:schemeClr val="tx1"/>
                </a:solidFill>
                <a:effectLst/>
                <a:latin typeface="+mn-lt"/>
                <a:ea typeface="+mn-ea"/>
                <a:cs typeface="+mn-cs"/>
              </a:rPr>
              <a:t> de tipo fibroblasto (STF), linfocitos T y </a:t>
            </a:r>
            <a:r>
              <a:rPr lang="es-ES_tradnl" sz="1200" b="0" i="0" kern="1200" baseline="0" dirty="0" smtClean="0">
                <a:solidFill>
                  <a:schemeClr val="tx1"/>
                </a:solidFill>
                <a:effectLst/>
                <a:latin typeface="+mn-lt"/>
                <a:ea typeface="+mn-ea"/>
                <a:cs typeface="+mn-cs"/>
              </a:rPr>
              <a:t> B.</a:t>
            </a:r>
            <a:r>
              <a:rPr lang="es-ES_tradnl" sz="1200" b="0" i="0" kern="1200" dirty="0" smtClean="0">
                <a:solidFill>
                  <a:schemeClr val="tx1"/>
                </a:solidFill>
                <a:effectLst/>
                <a:latin typeface="+mn-lt"/>
                <a:ea typeface="+mn-ea"/>
                <a:cs typeface="+mn-cs"/>
              </a:rPr>
              <a:t> Asimismo, la IL6 promueve</a:t>
            </a:r>
            <a:r>
              <a:rPr lang="es-ES_tradnl" sz="1200" b="0" i="0" kern="1200" baseline="0" dirty="0" smtClean="0">
                <a:solidFill>
                  <a:schemeClr val="tx1"/>
                </a:solidFill>
                <a:effectLst/>
                <a:latin typeface="+mn-lt"/>
                <a:ea typeface="+mn-ea"/>
                <a:cs typeface="+mn-cs"/>
              </a:rPr>
              <a:t> la </a:t>
            </a:r>
            <a:r>
              <a:rPr lang="es-ES_tradnl" sz="1200" b="0" i="0" kern="1200" baseline="0" dirty="0" err="1" smtClean="0">
                <a:solidFill>
                  <a:schemeClr val="tx1"/>
                </a:solidFill>
                <a:effectLst/>
                <a:latin typeface="+mn-lt"/>
                <a:ea typeface="+mn-ea"/>
                <a:cs typeface="+mn-cs"/>
              </a:rPr>
              <a:t>degradacion</a:t>
            </a:r>
            <a:r>
              <a:rPr lang="es-ES_tradnl" sz="1200" b="0" i="0" kern="1200" baseline="0" dirty="0" smtClean="0">
                <a:solidFill>
                  <a:schemeClr val="tx1"/>
                </a:solidFill>
                <a:effectLst/>
                <a:latin typeface="+mn-lt"/>
                <a:ea typeface="+mn-ea"/>
                <a:cs typeface="+mn-cs"/>
              </a:rPr>
              <a:t> de </a:t>
            </a:r>
            <a:r>
              <a:rPr lang="es-ES_tradnl" sz="1200" b="0" i="0" kern="1200" baseline="0" dirty="0" err="1" smtClean="0">
                <a:solidFill>
                  <a:schemeClr val="tx1"/>
                </a:solidFill>
                <a:effectLst/>
                <a:latin typeface="+mn-lt"/>
                <a:ea typeface="+mn-ea"/>
                <a:cs typeface="+mn-cs"/>
              </a:rPr>
              <a:t>cartilago</a:t>
            </a:r>
            <a:r>
              <a:rPr lang="es-ES_tradnl" sz="1200" b="0" i="0" kern="1200" baseline="0" dirty="0" smtClean="0">
                <a:solidFill>
                  <a:schemeClr val="tx1"/>
                </a:solidFill>
                <a:effectLst/>
                <a:latin typeface="+mn-lt"/>
                <a:ea typeface="+mn-ea"/>
                <a:cs typeface="+mn-cs"/>
              </a:rPr>
              <a:t> y facilita la formación del </a:t>
            </a:r>
            <a:r>
              <a:rPr lang="es-ES_tradnl" sz="1200" b="0" i="0" kern="1200" baseline="0" dirty="0" err="1" smtClean="0">
                <a:solidFill>
                  <a:schemeClr val="tx1"/>
                </a:solidFill>
                <a:effectLst/>
                <a:latin typeface="+mn-lt"/>
                <a:ea typeface="+mn-ea"/>
                <a:cs typeface="+mn-cs"/>
              </a:rPr>
              <a:t>pannus</a:t>
            </a:r>
            <a:r>
              <a:rPr lang="es-ES_tradnl" sz="1200" b="0" i="0" kern="1200" baseline="0" dirty="0" smtClean="0">
                <a:solidFill>
                  <a:schemeClr val="tx1"/>
                </a:solidFill>
                <a:effectLst/>
                <a:latin typeface="+mn-lt"/>
                <a:ea typeface="+mn-ea"/>
                <a:cs typeface="+mn-cs"/>
              </a:rPr>
              <a:t> potenciando la destrucción articular.</a:t>
            </a:r>
          </a:p>
          <a:p>
            <a:endParaRPr lang="es-ES_tradnl" sz="1200" b="0" i="0" kern="1200" baseline="0" dirty="0" smtClean="0">
              <a:solidFill>
                <a:schemeClr val="tx1"/>
              </a:solidFill>
              <a:effectLst/>
              <a:latin typeface="+mn-lt"/>
              <a:ea typeface="+mn-ea"/>
              <a:cs typeface="+mn-cs"/>
            </a:endParaRPr>
          </a:p>
          <a:p>
            <a:r>
              <a:rPr lang="es-ES_tradnl" sz="1200" b="0" i="0" kern="1200" baseline="0" dirty="0" smtClean="0">
                <a:solidFill>
                  <a:schemeClr val="tx1"/>
                </a:solidFill>
                <a:effectLst/>
                <a:latin typeface="+mn-lt"/>
                <a:ea typeface="+mn-ea"/>
                <a:cs typeface="+mn-cs"/>
              </a:rPr>
              <a:t>Por otra parte, </a:t>
            </a:r>
            <a:r>
              <a:rPr lang="es-ES_tradnl" sz="1200" b="0" i="0" kern="1200" dirty="0" smtClean="0">
                <a:solidFill>
                  <a:schemeClr val="tx1"/>
                </a:solidFill>
                <a:effectLst/>
                <a:latin typeface="+mn-lt"/>
                <a:ea typeface="+mn-ea"/>
                <a:cs typeface="+mn-cs"/>
              </a:rPr>
              <a:t>IL-6 juega</a:t>
            </a:r>
            <a:r>
              <a:rPr lang="es-ES_tradnl" sz="1200" b="0" i="0" kern="1200" baseline="0" dirty="0" smtClean="0">
                <a:solidFill>
                  <a:schemeClr val="tx1"/>
                </a:solidFill>
                <a:effectLst/>
                <a:latin typeface="+mn-lt"/>
                <a:ea typeface="+mn-ea"/>
                <a:cs typeface="+mn-cs"/>
              </a:rPr>
              <a:t> un papel esencial </a:t>
            </a:r>
            <a:r>
              <a:rPr lang="es-ES_tradnl" sz="1200" b="0" i="0" kern="1200" dirty="0" smtClean="0">
                <a:solidFill>
                  <a:schemeClr val="tx1"/>
                </a:solidFill>
                <a:effectLst/>
                <a:latin typeface="+mn-lt"/>
                <a:ea typeface="+mn-ea"/>
                <a:cs typeface="+mn-cs"/>
              </a:rPr>
              <a:t> en las manifestaciones sistémicas de la artritis reumatoide</a:t>
            </a:r>
            <a:r>
              <a:rPr lang="es-ES_tradnl" sz="1200" b="0" i="0" kern="1200" baseline="0" dirty="0" smtClean="0">
                <a:solidFill>
                  <a:schemeClr val="tx1"/>
                </a:solidFill>
                <a:effectLst/>
                <a:latin typeface="+mn-lt"/>
                <a:ea typeface="+mn-ea"/>
                <a:cs typeface="+mn-cs"/>
              </a:rPr>
              <a:t> a través de varios mecanismos:</a:t>
            </a:r>
          </a:p>
          <a:p>
            <a:pPr marL="228600" indent="-228600">
              <a:buAutoNum type="arabicPeriod"/>
            </a:pPr>
            <a:r>
              <a:rPr lang="es-ES_tradnl" sz="1200" b="0" i="0" kern="1200" baseline="0" dirty="0" smtClean="0">
                <a:solidFill>
                  <a:schemeClr val="tx1"/>
                </a:solidFill>
                <a:effectLst/>
                <a:latin typeface="+mn-lt"/>
                <a:ea typeface="+mn-ea"/>
                <a:cs typeface="+mn-cs"/>
              </a:rPr>
              <a:t>Incremento de la respuesta de fase aguda, mediante su acción en el hígado aumentando los niveles de la </a:t>
            </a:r>
            <a:r>
              <a:rPr lang="es-ES_tradnl" sz="1200" b="0" i="0" kern="1200" baseline="0" dirty="0" err="1" smtClean="0">
                <a:solidFill>
                  <a:schemeClr val="tx1"/>
                </a:solidFill>
                <a:effectLst/>
                <a:latin typeface="+mn-lt"/>
                <a:ea typeface="+mn-ea"/>
                <a:cs typeface="+mn-cs"/>
              </a:rPr>
              <a:t>proteina</a:t>
            </a:r>
            <a:r>
              <a:rPr lang="es-ES_tradnl" sz="1200" b="0" i="0" kern="1200" baseline="0" dirty="0" smtClean="0">
                <a:solidFill>
                  <a:schemeClr val="tx1"/>
                </a:solidFill>
                <a:effectLst/>
                <a:latin typeface="+mn-lt"/>
                <a:ea typeface="+mn-ea"/>
                <a:cs typeface="+mn-cs"/>
              </a:rPr>
              <a:t> C reactiva.</a:t>
            </a:r>
          </a:p>
          <a:p>
            <a:pPr marL="228600" indent="-228600">
              <a:buAutoNum type="arabicPeriod"/>
            </a:pPr>
            <a:r>
              <a:rPr lang="es-ES_tradnl" sz="1200" b="0" i="0" kern="1200" baseline="0" dirty="0" smtClean="0">
                <a:solidFill>
                  <a:schemeClr val="tx1"/>
                </a:solidFill>
                <a:effectLst/>
                <a:latin typeface="+mn-lt"/>
                <a:ea typeface="+mn-ea"/>
                <a:cs typeface="+mn-cs"/>
              </a:rPr>
              <a:t>Inducción de anemia por producción de </a:t>
            </a:r>
            <a:r>
              <a:rPr lang="es-ES_tradnl" sz="1200" b="0" i="0" kern="1200" baseline="0" dirty="0" err="1" smtClean="0">
                <a:solidFill>
                  <a:schemeClr val="tx1"/>
                </a:solidFill>
                <a:effectLst/>
                <a:latin typeface="+mn-lt"/>
                <a:ea typeface="+mn-ea"/>
                <a:cs typeface="+mn-cs"/>
              </a:rPr>
              <a:t>hepcidina</a:t>
            </a:r>
            <a:endParaRPr lang="es-ES_tradnl" sz="1200" b="0" i="0" kern="1200" baseline="0" dirty="0" smtClean="0">
              <a:solidFill>
                <a:schemeClr val="tx1"/>
              </a:solidFill>
              <a:effectLst/>
              <a:latin typeface="+mn-lt"/>
              <a:ea typeface="+mn-ea"/>
              <a:cs typeface="+mn-cs"/>
            </a:endParaRPr>
          </a:p>
          <a:p>
            <a:pPr marL="228600" indent="-228600">
              <a:buAutoNum type="arabicPeriod"/>
            </a:pPr>
            <a:r>
              <a:rPr lang="es-ES_tradnl" sz="1200" b="0" i="0" kern="1200" baseline="0" dirty="0" smtClean="0">
                <a:solidFill>
                  <a:schemeClr val="tx1"/>
                </a:solidFill>
                <a:effectLst/>
                <a:latin typeface="+mn-lt"/>
                <a:ea typeface="+mn-ea"/>
                <a:cs typeface="+mn-cs"/>
              </a:rPr>
              <a:t>Activación de osteoclastos y perdida generalizada de densidad mineral </a:t>
            </a:r>
            <a:r>
              <a:rPr lang="es-ES_tradnl" sz="1200" b="0" i="0" kern="1200" baseline="0" dirty="0" err="1" smtClean="0">
                <a:solidFill>
                  <a:schemeClr val="tx1"/>
                </a:solidFill>
                <a:effectLst/>
                <a:latin typeface="+mn-lt"/>
                <a:ea typeface="+mn-ea"/>
                <a:cs typeface="+mn-cs"/>
              </a:rPr>
              <a:t>osea</a:t>
            </a:r>
            <a:r>
              <a:rPr lang="es-ES_tradnl" sz="1200" b="0" i="0" kern="1200" baseline="0" dirty="0" smtClean="0">
                <a:solidFill>
                  <a:schemeClr val="tx1"/>
                </a:solidFill>
                <a:effectLst/>
                <a:latin typeface="+mn-lt"/>
                <a:ea typeface="+mn-ea"/>
                <a:cs typeface="+mn-cs"/>
              </a:rPr>
              <a:t>, favoreciendo el desarrollo de osteoporosis</a:t>
            </a:r>
          </a:p>
          <a:p>
            <a:pPr marL="228600" indent="-228600">
              <a:buAutoNum type="arabicPeriod"/>
            </a:pPr>
            <a:r>
              <a:rPr lang="es-ES_tradnl" sz="1200" b="0" i="0" kern="1200" baseline="0" dirty="0" smtClean="0">
                <a:solidFill>
                  <a:schemeClr val="tx1"/>
                </a:solidFill>
                <a:effectLst/>
                <a:latin typeface="+mn-lt"/>
                <a:ea typeface="+mn-ea"/>
                <a:cs typeface="+mn-cs"/>
              </a:rPr>
              <a:t>Aumento del riesgo cardiovascular mediante la modulación del metabolismo </a:t>
            </a:r>
            <a:r>
              <a:rPr lang="es-ES_tradnl" sz="1200" b="0" i="0" kern="1200" baseline="0" dirty="0" err="1" smtClean="0">
                <a:solidFill>
                  <a:schemeClr val="tx1"/>
                </a:solidFill>
                <a:effectLst/>
                <a:latin typeface="+mn-lt"/>
                <a:ea typeface="+mn-ea"/>
                <a:cs typeface="+mn-cs"/>
              </a:rPr>
              <a:t>lipidico</a:t>
            </a:r>
            <a:endParaRPr lang="es-ES_tradnl" sz="1200" b="0" i="0" kern="1200" baseline="0" dirty="0" smtClean="0">
              <a:solidFill>
                <a:schemeClr val="tx1"/>
              </a:solidFill>
              <a:effectLst/>
              <a:latin typeface="+mn-lt"/>
              <a:ea typeface="+mn-ea"/>
              <a:cs typeface="+mn-cs"/>
            </a:endParaRPr>
          </a:p>
          <a:p>
            <a:pPr marL="228600" indent="-228600">
              <a:buAutoNum type="arabicPeriod"/>
            </a:pPr>
            <a:r>
              <a:rPr lang="es-ES_tradnl" sz="1200" b="0" i="0" kern="1200" baseline="0" dirty="0" smtClean="0">
                <a:solidFill>
                  <a:schemeClr val="tx1"/>
                </a:solidFill>
                <a:effectLst/>
                <a:latin typeface="+mn-lt"/>
                <a:ea typeface="+mn-ea"/>
                <a:cs typeface="+mn-cs"/>
              </a:rPr>
              <a:t>Desarrollo de fatiga y depresión</a:t>
            </a:r>
          </a:p>
          <a:p>
            <a:pPr marL="228600" indent="-228600">
              <a:buAutoNum type="arabicPeriod"/>
            </a:pPr>
            <a:endParaRPr lang="es-ES_tradnl" sz="1200" b="0" i="0" kern="1200" baseline="0" dirty="0" smtClean="0">
              <a:solidFill>
                <a:schemeClr val="tx1"/>
              </a:solidFill>
              <a:effectLst/>
              <a:latin typeface="+mn-lt"/>
              <a:ea typeface="+mn-ea"/>
              <a:cs typeface="+mn-cs"/>
            </a:endParaRPr>
          </a:p>
          <a:p>
            <a:pPr marL="228600" indent="-228600">
              <a:buAutoNum type="arabicPeriod"/>
            </a:pPr>
            <a:endParaRPr lang="es-ES_tradnl" sz="1200" b="0" i="0" kern="1200" baseline="0" dirty="0" smtClean="0">
              <a:solidFill>
                <a:schemeClr val="tx1"/>
              </a:solidFill>
              <a:effectLst/>
              <a:latin typeface="+mn-lt"/>
              <a:ea typeface="+mn-ea"/>
              <a:cs typeface="+mn-cs"/>
            </a:endParaRPr>
          </a:p>
          <a:p>
            <a:pPr marL="228600" indent="-228600">
              <a:buAutoNum type="arabicPeriod"/>
            </a:pPr>
            <a:endParaRPr lang="es-ES_tradnl" sz="1200" b="0" i="0" kern="1200" baseline="0" dirty="0" smtClean="0">
              <a:solidFill>
                <a:schemeClr val="tx1"/>
              </a:solidFill>
              <a:effectLst/>
              <a:latin typeface="+mn-lt"/>
              <a:ea typeface="+mn-ea"/>
              <a:cs typeface="+mn-cs"/>
            </a:endParaRPr>
          </a:p>
          <a:p>
            <a:pPr marL="228600" indent="-228600">
              <a:buAutoNum type="arabicPeriod"/>
            </a:pPr>
            <a:endParaRPr lang="es-ES_tradnl" sz="1200" b="0" i="0" kern="1200" baseline="0" dirty="0" smtClean="0">
              <a:solidFill>
                <a:schemeClr val="tx1"/>
              </a:solidFill>
              <a:effectLst/>
              <a:latin typeface="+mn-lt"/>
              <a:ea typeface="+mn-ea"/>
              <a:cs typeface="+mn-cs"/>
            </a:endParaRPr>
          </a:p>
          <a:p>
            <a:pPr marL="228600" indent="-228600">
              <a:buAutoNum type="arabicPeriod"/>
            </a:pPr>
            <a:endParaRPr lang="es-ES_tradnl" sz="1200" b="0" i="0" kern="1200" dirty="0" smtClean="0">
              <a:solidFill>
                <a:schemeClr val="tx1"/>
              </a:solidFill>
              <a:effectLst/>
              <a:latin typeface="+mn-lt"/>
              <a:ea typeface="+mn-ea"/>
              <a:cs typeface="+mn-cs"/>
            </a:endParaRPr>
          </a:p>
          <a:p>
            <a:endParaRPr lang="es-ES_tradnl" sz="1200" b="0" i="0" kern="1200" dirty="0" smtClean="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16</a:t>
            </a:fld>
            <a:endParaRPr lang="es-ES"/>
          </a:p>
        </p:txBody>
      </p:sp>
    </p:spTree>
    <p:extLst>
      <p:ext uri="{BB962C8B-B14F-4D97-AF65-F5344CB8AC3E}">
        <p14:creationId xmlns:p14="http://schemas.microsoft.com/office/powerpoint/2010/main" xmlns="" val="2070008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Es un anticuerpo monoclonal</a:t>
            </a:r>
            <a:r>
              <a:rPr lang="es-ES" sz="1200" kern="1200" baseline="0" dirty="0" smtClean="0">
                <a:solidFill>
                  <a:schemeClr val="tx1"/>
                </a:solidFill>
                <a:effectLst/>
                <a:latin typeface="+mn-lt"/>
                <a:ea typeface="+mn-ea"/>
                <a:cs typeface="+mn-cs"/>
              </a:rPr>
              <a:t> humanizado contra el </a:t>
            </a:r>
            <a:r>
              <a:rPr lang="es-ES" sz="1200" kern="1200" dirty="0" smtClean="0">
                <a:solidFill>
                  <a:schemeClr val="tx1"/>
                </a:solidFill>
                <a:effectLst/>
                <a:latin typeface="+mn-lt"/>
                <a:ea typeface="+mn-ea"/>
                <a:cs typeface="+mn-cs"/>
              </a:rPr>
              <a:t>receptor de la IL6.</a:t>
            </a:r>
            <a:r>
              <a:rPr lang="es-ES" sz="1200" kern="1200" baseline="0" dirty="0" smtClean="0">
                <a:solidFill>
                  <a:schemeClr val="tx1"/>
                </a:solidFill>
                <a:effectLst/>
                <a:latin typeface="+mn-lt"/>
                <a:ea typeface="+mn-ea"/>
                <a:cs typeface="+mn-cs"/>
              </a:rPr>
              <a:t> Este</a:t>
            </a:r>
            <a:r>
              <a:rPr lang="es-ES" sz="1200" kern="1200" dirty="0" smtClean="0">
                <a:solidFill>
                  <a:schemeClr val="tx1"/>
                </a:solidFill>
                <a:effectLst/>
                <a:latin typeface="+mn-lt"/>
                <a:ea typeface="+mn-ea"/>
                <a:cs typeface="+mn-cs"/>
              </a:rPr>
              <a:t> se une de forma selectiva y competitiva al receptor de la IL-6 en membrana y soluble, siendo capaz de disociar los complejos IL-6/IL-6receptor. A nivel molecular, previene la dimerización de la proteína gp130, inhibiendo así los efectos inflamatorios de esta.</a:t>
            </a: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17</a:t>
            </a:fld>
            <a:endParaRPr lang="es-ES"/>
          </a:p>
        </p:txBody>
      </p:sp>
    </p:spTree>
    <p:extLst>
      <p:ext uri="{BB962C8B-B14F-4D97-AF65-F5344CB8AC3E}">
        <p14:creationId xmlns:p14="http://schemas.microsoft.com/office/powerpoint/2010/main" xmlns="" val="176850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bloqueo del</a:t>
            </a:r>
            <a:r>
              <a:rPr lang="es-ES" baseline="0" dirty="0" smtClean="0"/>
              <a:t> receptor de IL-6 por parte de TCZ afecta un amplio rango de procesos patológicos, incluyendo la reducción del número de neutrófilos, células dendríticas y macrófagos, el aumento de las células B reguladoras y la disminución de las </a:t>
            </a:r>
            <a:r>
              <a:rPr lang="es-ES" baseline="0" dirty="0" err="1" smtClean="0"/>
              <a:t>Cel</a:t>
            </a:r>
            <a:r>
              <a:rPr lang="es-ES" baseline="0" dirty="0" smtClean="0"/>
              <a:t> B memoria de la </a:t>
            </a:r>
            <a:r>
              <a:rPr lang="es-ES" baseline="0" dirty="0" err="1" smtClean="0"/>
              <a:t>mb</a:t>
            </a:r>
            <a:r>
              <a:rPr lang="es-ES" baseline="0" dirty="0" smtClean="0"/>
              <a:t> sinovial.</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Sobre linfocitos T, el TCZ promueve</a:t>
            </a:r>
            <a:r>
              <a:rPr lang="es-ES" sz="1200" kern="1200" baseline="0" dirty="0" smtClean="0">
                <a:solidFill>
                  <a:schemeClr val="tx1"/>
                </a:solidFill>
                <a:effectLst/>
                <a:latin typeface="+mn-lt"/>
                <a:ea typeface="+mn-ea"/>
                <a:cs typeface="+mn-cs"/>
              </a:rPr>
              <a:t> un aumento de las </a:t>
            </a:r>
            <a:r>
              <a:rPr lang="es-ES" sz="1200" kern="1200" baseline="0" dirty="0" err="1" smtClean="0">
                <a:solidFill>
                  <a:schemeClr val="tx1"/>
                </a:solidFill>
                <a:effectLst/>
                <a:latin typeface="+mn-lt"/>
                <a:ea typeface="+mn-ea"/>
                <a:cs typeface="+mn-cs"/>
              </a:rPr>
              <a:t>celulas</a:t>
            </a:r>
            <a:r>
              <a:rPr lang="es-ES" sz="1200" kern="1200" dirty="0" err="1" smtClean="0">
                <a:solidFill>
                  <a:schemeClr val="tx1"/>
                </a:solidFill>
                <a:effectLst/>
                <a:latin typeface="+mn-lt"/>
                <a:ea typeface="+mn-ea"/>
                <a:cs typeface="+mn-cs"/>
              </a:rPr>
              <a:t>T</a:t>
            </a:r>
            <a:r>
              <a:rPr lang="es-ES" sz="1200" kern="1200" dirty="0" smtClean="0">
                <a:solidFill>
                  <a:schemeClr val="tx1"/>
                </a:solidFill>
                <a:effectLst/>
                <a:latin typeface="+mn-lt"/>
                <a:ea typeface="+mn-ea"/>
                <a:cs typeface="+mn-cs"/>
              </a:rPr>
              <a:t> reguladoras y un descenso de las T </a:t>
            </a:r>
            <a:r>
              <a:rPr lang="es-ES" sz="1200" kern="1200" dirty="0" err="1" smtClean="0">
                <a:solidFill>
                  <a:schemeClr val="tx1"/>
                </a:solidFill>
                <a:effectLst/>
                <a:latin typeface="+mn-lt"/>
                <a:ea typeface="+mn-ea"/>
                <a:cs typeface="+mn-cs"/>
              </a:rPr>
              <a:t>helper</a:t>
            </a:r>
            <a:r>
              <a:rPr lang="es-ES" sz="1200" kern="1200" dirty="0" smtClean="0">
                <a:solidFill>
                  <a:schemeClr val="tx1"/>
                </a:solidFill>
                <a:effectLst/>
                <a:latin typeface="+mn-lt"/>
                <a:ea typeface="+mn-ea"/>
                <a:cs typeface="+mn-cs"/>
              </a:rPr>
              <a:t> 1 y 17. Sin embargo hasta la fecha no había ningún trabajo que evaluara los efectos del TCZ sobre la actividad del monocito y el neutrófilo, ya que estos desarrollan un papel importante en</a:t>
            </a:r>
            <a:r>
              <a:rPr lang="es-ES" sz="1200" kern="1200" baseline="0" dirty="0" smtClean="0">
                <a:solidFill>
                  <a:schemeClr val="tx1"/>
                </a:solidFill>
                <a:effectLst/>
                <a:latin typeface="+mn-lt"/>
                <a:ea typeface="+mn-ea"/>
                <a:cs typeface="+mn-cs"/>
              </a:rPr>
              <a:t> la </a:t>
            </a:r>
            <a:r>
              <a:rPr lang="es-ES" sz="1200" kern="1200" baseline="0" dirty="0" err="1" smtClean="0">
                <a:solidFill>
                  <a:schemeClr val="tx1"/>
                </a:solidFill>
                <a:effectLst/>
                <a:latin typeface="+mn-lt"/>
                <a:ea typeface="+mn-ea"/>
                <a:cs typeface="+mn-cs"/>
              </a:rPr>
              <a:t>patologia</a:t>
            </a:r>
            <a:r>
              <a:rPr lang="es-ES" sz="1200" kern="1200" baseline="0" dirty="0" smtClean="0">
                <a:solidFill>
                  <a:schemeClr val="tx1"/>
                </a:solidFill>
                <a:effectLst/>
                <a:latin typeface="+mn-lt"/>
                <a:ea typeface="+mn-ea"/>
                <a:cs typeface="+mn-cs"/>
              </a:rPr>
              <a:t> cardiovascular asociada a la AR.</a:t>
            </a:r>
            <a:endParaRPr lang="es-ES" dirty="0" smtClean="0"/>
          </a:p>
          <a:p>
            <a:endParaRPr lang="es-ES" dirty="0" smtClean="0"/>
          </a:p>
          <a:p>
            <a:endParaRPr lang="es-ES" dirty="0" smtClean="0"/>
          </a:p>
          <a:p>
            <a:endParaRPr lang="es-ES" dirty="0" smtClean="0"/>
          </a:p>
          <a:p>
            <a:r>
              <a:rPr lang="es-ES" baseline="0" dirty="0" smtClean="0"/>
              <a:t> </a:t>
            </a: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18</a:t>
            </a:fld>
            <a:endParaRPr lang="es-ES"/>
          </a:p>
        </p:txBody>
      </p:sp>
    </p:spTree>
    <p:extLst>
      <p:ext uri="{BB962C8B-B14F-4D97-AF65-F5344CB8AC3E}">
        <p14:creationId xmlns:p14="http://schemas.microsoft.com/office/powerpoint/2010/main" xmlns="" val="90424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efectos de TCZ sobre la actividad</a:t>
            </a:r>
            <a:r>
              <a:rPr lang="es-ES" baseline="0" dirty="0" smtClean="0"/>
              <a:t> del monocito, neutrófilo y afectación CV había sido escasamente evaluada</a:t>
            </a:r>
            <a:endParaRPr lang="es-ES"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20</a:t>
            </a:fld>
            <a:endParaRPr lang="es-ES"/>
          </a:p>
        </p:txBody>
      </p:sp>
    </p:spTree>
    <p:extLst>
      <p:ext uri="{BB962C8B-B14F-4D97-AF65-F5344CB8AC3E}">
        <p14:creationId xmlns:p14="http://schemas.microsoft.com/office/powerpoint/2010/main" xmlns="" val="98945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2000" dirty="0" smtClean="0"/>
              <a:t>Aunque la membrana sinovial es el foco principal de la lesión, es conocido que la</a:t>
            </a:r>
            <a:r>
              <a:rPr lang="es-ES" sz="2000" baseline="0" dirty="0" smtClean="0"/>
              <a:t> artritis reumatoide </a:t>
            </a:r>
            <a:r>
              <a:rPr lang="es-ES" sz="2000" dirty="0" smtClean="0"/>
              <a:t>se asocia con muchas comorbilidades y manifestaciones extraarticulares, causando</a:t>
            </a:r>
            <a:r>
              <a:rPr lang="es-ES" sz="2000" baseline="0" dirty="0" smtClean="0"/>
              <a:t> </a:t>
            </a:r>
            <a:r>
              <a:rPr lang="es-ES" sz="2000" b="1" dirty="0" smtClean="0"/>
              <a:t>inflamación y fibrosis, arterosclerosis </a:t>
            </a:r>
            <a:r>
              <a:rPr lang="es-ES" sz="2000" b="1" baseline="0" dirty="0" smtClean="0"/>
              <a:t> </a:t>
            </a:r>
            <a:r>
              <a:rPr lang="es-ES" sz="2000" b="1" dirty="0" smtClean="0"/>
              <a:t>precoz o manifestaciones sistémicas </a:t>
            </a:r>
            <a:r>
              <a:rPr lang="es-ES" sz="2000" b="0" dirty="0" smtClean="0"/>
              <a:t>(tales como depresión, OTP, insulino resistencia,</a:t>
            </a:r>
            <a:r>
              <a:rPr lang="es-ES" sz="2000" b="0" baseline="0" dirty="0" smtClean="0"/>
              <a:t> </a:t>
            </a:r>
            <a:r>
              <a:rPr lang="es-ES" sz="2000" b="0" baseline="0" dirty="0" err="1" smtClean="0"/>
              <a:t>umento</a:t>
            </a:r>
            <a:r>
              <a:rPr lang="es-ES" sz="2000" b="0" baseline="0" dirty="0" smtClean="0"/>
              <a:t> de reactantes de fase aguda, anemia y enfermedad CV.  Entre las manifestaciones sistémicas, la </a:t>
            </a:r>
            <a:r>
              <a:rPr lang="es-ES" sz="2000" b="1" dirty="0" smtClean="0"/>
              <a:t>enfermedad CV</a:t>
            </a:r>
            <a:r>
              <a:rPr lang="es-ES" sz="2000" dirty="0" smtClean="0"/>
              <a:t> es la causa más común de morbi-mortalidad prematura en estos pacientes</a:t>
            </a:r>
            <a:r>
              <a:rPr lang="es-ES" sz="2000" baseline="0" dirty="0" smtClean="0"/>
              <a:t>, con una t</a:t>
            </a:r>
            <a:r>
              <a:rPr lang="es-ES" sz="2000" dirty="0" smtClean="0"/>
              <a:t>asa de mortalidad estandarizada 1,5.  Aparte</a:t>
            </a:r>
            <a:r>
              <a:rPr lang="es-ES" sz="2000" baseline="0" dirty="0" smtClean="0"/>
              <a:t> de los </a:t>
            </a:r>
            <a:r>
              <a:rPr lang="es-ES" sz="2000" dirty="0" smtClean="0"/>
              <a:t>factores de riesgo CV clásicos como la HTA, DM y tabaquismo, influyen otra</a:t>
            </a:r>
            <a:r>
              <a:rPr lang="es-ES" sz="2000" baseline="0" dirty="0" smtClean="0"/>
              <a:t> serie de  f</a:t>
            </a:r>
            <a:r>
              <a:rPr lang="es-ES" sz="2000" dirty="0" smtClean="0"/>
              <a:t>actores tales como los genéticos</a:t>
            </a:r>
            <a:r>
              <a:rPr lang="es-ES" sz="2000" baseline="0" dirty="0" smtClean="0"/>
              <a:t> y la inflamación crónica propia de la enfermedad. </a:t>
            </a:r>
          </a:p>
          <a:p>
            <a:r>
              <a:rPr lang="es-ES" sz="2000" baseline="0" dirty="0" smtClean="0"/>
              <a:t>Entre los factores implicados en el desarrollo de enfermedad CV y AT en la AR cabe destacar el papel de la :</a:t>
            </a:r>
          </a:p>
          <a:p>
            <a:pPr marL="342900" indent="-342900">
              <a:buAutoNum type="arabicPeriod"/>
            </a:pPr>
            <a:r>
              <a:rPr lang="es-ES" sz="2000" dirty="0" smtClean="0">
                <a:latin typeface="+mn-lt"/>
              </a:rPr>
              <a:t>Inflamación</a:t>
            </a:r>
          </a:p>
          <a:p>
            <a:pPr marL="342900" indent="-342900">
              <a:buAutoNum type="arabicPeriod"/>
            </a:pPr>
            <a:r>
              <a:rPr lang="es-ES" sz="2000" dirty="0" smtClean="0">
                <a:latin typeface="+mn-lt"/>
              </a:rPr>
              <a:t>La</a:t>
            </a:r>
            <a:r>
              <a:rPr lang="es-ES" sz="2000" baseline="0" dirty="0" smtClean="0">
                <a:latin typeface="+mn-lt"/>
              </a:rPr>
              <a:t> </a:t>
            </a:r>
            <a:r>
              <a:rPr lang="es-ES" sz="2000" dirty="0" smtClean="0">
                <a:latin typeface="+mn-lt"/>
              </a:rPr>
              <a:t>Disfunción endotelial</a:t>
            </a:r>
          </a:p>
          <a:p>
            <a:pPr marL="342900" indent="-342900">
              <a:buAutoNum type="arabicPeriod"/>
            </a:pPr>
            <a:r>
              <a:rPr lang="es-ES" sz="2000" dirty="0" smtClean="0">
                <a:latin typeface="+mn-lt"/>
              </a:rPr>
              <a:t>El Estrés oxidativo</a:t>
            </a:r>
          </a:p>
          <a:p>
            <a:pPr marL="342900" indent="-342900">
              <a:buAutoNum type="arabicPeriod"/>
            </a:pPr>
            <a:r>
              <a:rPr lang="es-ES" sz="2000" dirty="0" smtClean="0">
                <a:latin typeface="+mn-lt"/>
              </a:rPr>
              <a:t>Y la </a:t>
            </a:r>
            <a:r>
              <a:rPr lang="es-ES" sz="2000" dirty="0" err="1" smtClean="0">
                <a:latin typeface="+mn-lt"/>
              </a:rPr>
              <a:t>NETosis</a:t>
            </a:r>
            <a:endParaRPr lang="es-ES" sz="2000" dirty="0" smtClean="0">
              <a:latin typeface="+mn-lt"/>
            </a:endParaRPr>
          </a:p>
          <a:p>
            <a:r>
              <a:rPr lang="es-ES" sz="1200" dirty="0" smtClean="0"/>
              <a:t>Que veremos con más detalle a </a:t>
            </a:r>
            <a:r>
              <a:rPr lang="es-ES" sz="1200" dirty="0" err="1" smtClean="0"/>
              <a:t>continucación</a:t>
            </a:r>
            <a:endParaRPr lang="es-ES" sz="1200" dirty="0" smtClean="0"/>
          </a:p>
          <a:p>
            <a:endParaRPr lang="es-ES" sz="1200" dirty="0" smtClean="0"/>
          </a:p>
          <a:p>
            <a:endParaRPr lang="es-ES" sz="1200"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2</a:t>
            </a:fld>
            <a:endParaRPr lang="es-ES"/>
          </a:p>
        </p:txBody>
      </p:sp>
    </p:spTree>
    <p:extLst>
      <p:ext uri="{BB962C8B-B14F-4D97-AF65-F5344CB8AC3E}">
        <p14:creationId xmlns:p14="http://schemas.microsoft.com/office/powerpoint/2010/main" xmlns="" val="1009324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efectos de TCZ sobre la actividad</a:t>
            </a:r>
            <a:r>
              <a:rPr lang="es-ES" baseline="0" dirty="0" smtClean="0"/>
              <a:t> del monocito, neutrófilo y afectación CV había sido escasamente evaluada</a:t>
            </a:r>
            <a:endParaRPr lang="es-ES"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21</a:t>
            </a:fld>
            <a:endParaRPr lang="es-ES"/>
          </a:p>
        </p:txBody>
      </p:sp>
    </p:spTree>
    <p:extLst>
      <p:ext uri="{BB962C8B-B14F-4D97-AF65-F5344CB8AC3E}">
        <p14:creationId xmlns:p14="http://schemas.microsoft.com/office/powerpoint/2010/main" xmlns="" val="1817017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a:t>
            </a:r>
            <a:r>
              <a:rPr lang="es-ES" baseline="0" dirty="0" smtClean="0"/>
              <a:t> este estudio s</a:t>
            </a:r>
            <a:r>
              <a:rPr lang="es-ES" dirty="0" smtClean="0"/>
              <a:t>e incluyeron 20 pacientes con artritis</a:t>
            </a:r>
            <a:r>
              <a:rPr lang="es-ES" baseline="0" dirty="0" smtClean="0"/>
              <a:t> reumatoide</a:t>
            </a:r>
            <a:r>
              <a:rPr lang="es-ES" dirty="0" smtClean="0"/>
              <a:t> (según criterios ACR 1987 o ACR/EULAR 2010) procedentes de la consulta de AR del HURS Córdoba, que habían</a:t>
            </a:r>
            <a:r>
              <a:rPr lang="es-ES" baseline="0" dirty="0" smtClean="0"/>
              <a:t> mostrado respuesta inadecuada o intolerancia a FAMES </a:t>
            </a:r>
            <a:r>
              <a:rPr lang="es-ES" baseline="0" dirty="0" err="1" smtClean="0"/>
              <a:t>sinteticos</a:t>
            </a:r>
            <a:r>
              <a:rPr lang="es-ES" baseline="0" dirty="0" smtClean="0"/>
              <a:t>. </a:t>
            </a:r>
          </a:p>
          <a:p>
            <a:r>
              <a:rPr lang="es-ES" baseline="0" dirty="0" smtClean="0"/>
              <a:t>Recibieron </a:t>
            </a:r>
            <a:r>
              <a:rPr lang="es-ES" baseline="0" dirty="0" err="1" smtClean="0"/>
              <a:t>tto</a:t>
            </a:r>
            <a:r>
              <a:rPr lang="es-ES" baseline="0" dirty="0" smtClean="0"/>
              <a:t> con TCZ (162 mg/Sc) una inyección sc semanal durante 6 meses.</a:t>
            </a:r>
            <a:endParaRPr lang="es-ES" dirty="0" smtClean="0"/>
          </a:p>
          <a:p>
            <a:r>
              <a:rPr lang="es-ES" dirty="0" smtClean="0"/>
              <a:t>Los parámetros clínicos y de laboratorio incluidos en el protocolo consistieron en una evaluación clínica y analítica antes y después de 6 meses del tratamiento con tocilizumab. </a:t>
            </a:r>
          </a:p>
          <a:p>
            <a:r>
              <a:rPr lang="es-ES" dirty="0" smtClean="0"/>
              <a:t>La evaluación clínica incluyó presencia de comorbilidades como obesidad, hipertensión arterial (HTA), diabetes (DM) </a:t>
            </a:r>
            <a:r>
              <a:rPr lang="es-ES" dirty="0" err="1" smtClean="0"/>
              <a:t>ó</a:t>
            </a:r>
            <a:r>
              <a:rPr lang="es-ES" dirty="0" smtClean="0"/>
              <a:t> hábito tabáquico. Contaje de articulaciones dolorosas (AD) e inflamadas (AI), valoración global y del dolor mediante escala analógica visual (EVA; rango de 0 a 100 mm) del paciente (VGP), evaluación de la actividad de la enfermedad siguiendo las guías e indicaciones del ACR mediante el DAS28. </a:t>
            </a:r>
          </a:p>
          <a:p>
            <a:r>
              <a:rPr lang="es-ES" dirty="0" smtClean="0"/>
              <a:t>Todos los pacientes rellenaron el cuestionario de funcionalidad y calidad de vida HAQ (cuestionario de evaluación de salud, </a:t>
            </a:r>
            <a:r>
              <a:rPr lang="es-ES" dirty="0" err="1" smtClean="0"/>
              <a:t>Health</a:t>
            </a:r>
            <a:r>
              <a:rPr lang="es-ES" dirty="0" smtClean="0"/>
              <a:t> </a:t>
            </a:r>
            <a:r>
              <a:rPr lang="es-ES" dirty="0" err="1" smtClean="0"/>
              <a:t>Quality</a:t>
            </a:r>
            <a:r>
              <a:rPr lang="es-ES" dirty="0" smtClean="0"/>
              <a:t> </a:t>
            </a:r>
            <a:r>
              <a:rPr lang="es-ES" dirty="0" err="1" smtClean="0"/>
              <a:t>Questionnair</a:t>
            </a:r>
            <a:r>
              <a:rPr lang="es-ES" dirty="0" smtClean="0"/>
              <a:t>).</a:t>
            </a:r>
          </a:p>
          <a:p>
            <a:r>
              <a:rPr lang="es-ES" dirty="0" smtClean="0"/>
              <a:t>La evaluación serológica incluyó valores de FR, ACPA, PCR, VSG, </a:t>
            </a:r>
            <a:r>
              <a:rPr lang="es-ES" dirty="0" err="1" smtClean="0"/>
              <a:t>apolipoproteinas</a:t>
            </a:r>
            <a:r>
              <a:rPr lang="es-ES" dirty="0" smtClean="0"/>
              <a:t>, triglicéridos, colesterol total (CT) y sus diferentes fracciones. Seis meses después del tratamiento con tocilizumab se analizaron los cambios en estos parámetros.</a:t>
            </a:r>
          </a:p>
          <a:p>
            <a:r>
              <a:rPr lang="es-ES" dirty="0" smtClean="0"/>
              <a:t> </a:t>
            </a:r>
          </a:p>
          <a:p>
            <a:r>
              <a:rPr lang="es-ES" dirty="0" smtClean="0"/>
              <a:t>En esta tabla se presenta las características</a:t>
            </a:r>
            <a:r>
              <a:rPr lang="es-ES" baseline="0" dirty="0" smtClean="0"/>
              <a:t> basales de los pacientes. En cuanto a los parámetros inflamatorios, la media del DAS28 fue 4.25, representando una elevada actividad de la enfermedad, EVA 70, VSG 25, PCR 13, una media de 6 AI y 19 AD y un HAQ de 1.54</a:t>
            </a:r>
          </a:p>
          <a:p>
            <a:r>
              <a:rPr lang="es-ES" baseline="0" dirty="0" smtClean="0"/>
              <a:t>En cuanto al perfil </a:t>
            </a:r>
            <a:r>
              <a:rPr lang="es-ES" baseline="0" dirty="0" err="1" smtClean="0"/>
              <a:t>lípidico</a:t>
            </a:r>
            <a:r>
              <a:rPr lang="es-ES" baseline="0" dirty="0" smtClean="0"/>
              <a:t> destaca unas cifras medias muy bajas de HDL de 19 </a:t>
            </a:r>
          </a:p>
          <a:p>
            <a:r>
              <a:rPr lang="es-ES" baseline="0" dirty="0" smtClean="0"/>
              <a:t>En relación al tratamiento concomitante, el FAME más utilizado fue MTX (63 %),seguido de </a:t>
            </a:r>
            <a:r>
              <a:rPr lang="es-ES" baseline="0" dirty="0" err="1" smtClean="0"/>
              <a:t>leflunomida</a:t>
            </a:r>
            <a:r>
              <a:rPr lang="es-ES" baseline="0" dirty="0" smtClean="0"/>
              <a:t> 30 %. Más de la mitad de los pacientes tomaban corticoides coadyuvantes (62.5 %) y AINES (75 %).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22</a:t>
            </a:fld>
            <a:endParaRPr lang="es-ES"/>
          </a:p>
        </p:txBody>
      </p:sp>
    </p:spTree>
    <p:extLst>
      <p:ext uri="{BB962C8B-B14F-4D97-AF65-F5344CB8AC3E}">
        <p14:creationId xmlns:p14="http://schemas.microsoft.com/office/powerpoint/2010/main" xmlns="" val="2985263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El estudio de la función microvascular endotelial se realizó a través de la prueba de hiperemia reactiva post-oclusiva (PORH) realizada con un Laser-Doppler linear </a:t>
            </a:r>
            <a:r>
              <a:rPr lang="es-ES" sz="1200" kern="1200" dirty="0" err="1" smtClean="0">
                <a:solidFill>
                  <a:schemeClr val="tx1"/>
                </a:solidFill>
                <a:effectLst/>
                <a:latin typeface="+mn-lt"/>
                <a:ea typeface="+mn-ea"/>
                <a:cs typeface="+mn-cs"/>
              </a:rPr>
              <a:t>Periflux</a:t>
            </a:r>
            <a:r>
              <a:rPr lang="es-ES" sz="1200" kern="1200" dirty="0" smtClean="0">
                <a:solidFill>
                  <a:schemeClr val="tx1"/>
                </a:solidFill>
                <a:effectLst/>
                <a:latin typeface="+mn-lt"/>
                <a:ea typeface="+mn-ea"/>
                <a:cs typeface="+mn-cs"/>
              </a:rPr>
              <a:t> 5010, mediante</a:t>
            </a:r>
            <a:r>
              <a:rPr lang="es-ES" sz="1200" kern="1200" baseline="0" dirty="0" smtClean="0">
                <a:solidFill>
                  <a:schemeClr val="tx1"/>
                </a:solidFill>
                <a:effectLst/>
                <a:latin typeface="+mn-lt"/>
                <a:ea typeface="+mn-ea"/>
                <a:cs typeface="+mn-cs"/>
              </a:rPr>
              <a:t> el </a:t>
            </a:r>
            <a:r>
              <a:rPr lang="es-ES" sz="1200" kern="1200" baseline="0" dirty="0" err="1" smtClean="0">
                <a:solidFill>
                  <a:schemeClr val="tx1"/>
                </a:solidFill>
                <a:effectLst/>
                <a:latin typeface="+mn-lt"/>
                <a:ea typeface="+mn-ea"/>
                <a:cs typeface="+mn-cs"/>
              </a:rPr>
              <a:t>analisis</a:t>
            </a:r>
            <a:r>
              <a:rPr lang="es-ES" sz="1200" kern="1200" baseline="0" dirty="0" smtClean="0">
                <a:solidFill>
                  <a:schemeClr val="tx1"/>
                </a:solidFill>
                <a:effectLst/>
                <a:latin typeface="+mn-lt"/>
                <a:ea typeface="+mn-ea"/>
                <a:cs typeface="+mn-cs"/>
              </a:rPr>
              <a:t> del</a:t>
            </a:r>
            <a:r>
              <a:rPr lang="es-ES" sz="1200" kern="1200" dirty="0" smtClean="0">
                <a:solidFill>
                  <a:schemeClr val="tx1"/>
                </a:solidFill>
                <a:effectLst/>
                <a:latin typeface="+mn-lt"/>
                <a:ea typeface="+mn-ea"/>
                <a:cs typeface="+mn-cs"/>
              </a:rPr>
              <a:t> aumento del flujo sanguíneo tras la oclusión temporal del mismo utilizando una sonda cutánea en el antebrazo.  Las medidas las llevó a cabo el mismo investigador para evitar variabilidad en los resultados. Específicamente, con los participantes del estudio sentados en una habitación con una temperatura estable (25-26</a:t>
            </a:r>
            <a:r>
              <a:rPr lang="es-ES" sz="1200" kern="1200" baseline="30000" dirty="0" smtClean="0">
                <a:solidFill>
                  <a:schemeClr val="tx1"/>
                </a:solidFill>
                <a:effectLst/>
                <a:latin typeface="+mn-lt"/>
                <a:ea typeface="+mn-ea"/>
                <a:cs typeface="+mn-cs"/>
              </a:rPr>
              <a:t>o</a:t>
            </a:r>
            <a:r>
              <a:rPr lang="es-ES" sz="1200" kern="1200" dirty="0" smtClean="0">
                <a:solidFill>
                  <a:schemeClr val="tx1"/>
                </a:solidFill>
                <a:effectLst/>
                <a:latin typeface="+mn-lt"/>
                <a:ea typeface="+mn-ea"/>
                <a:cs typeface="+mn-cs"/>
              </a:rPr>
              <a:t>C), un manguito de compresión fue situado 5 cm por encima del codo y una sonda receptora en el antebrazo, 2 cm por encima de la muñeca en el mismo brazo. Tras un periodo de 5 minutos de descanso, el flujo capilar basal se midió durante 2 minutos. Posteriormente, se aumentó la presión del manguito hasta una presión </a:t>
            </a:r>
            <a:r>
              <a:rPr lang="es-ES" sz="1200" kern="1200" dirty="0" err="1" smtClean="0">
                <a:solidFill>
                  <a:schemeClr val="tx1"/>
                </a:solidFill>
                <a:effectLst/>
                <a:latin typeface="+mn-lt"/>
                <a:ea typeface="+mn-ea"/>
                <a:cs typeface="+mn-cs"/>
              </a:rPr>
              <a:t>suprasistólica</a:t>
            </a:r>
            <a:r>
              <a:rPr lang="es-ES" sz="1200" kern="1200" dirty="0" smtClean="0">
                <a:solidFill>
                  <a:schemeClr val="tx1"/>
                </a:solidFill>
                <a:effectLst/>
                <a:latin typeface="+mn-lt"/>
                <a:ea typeface="+mn-ea"/>
                <a:cs typeface="+mn-cs"/>
              </a:rPr>
              <a:t> (180 a 220 mm Hg) y se mantuvo durante 4 minutos. A continuación, se liberó la presión rápidamente del manguito y la</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recuperacion</a:t>
            </a:r>
            <a:r>
              <a:rPr lang="es-ES" sz="1200" kern="1200" baseline="0" dirty="0" smtClean="0">
                <a:solidFill>
                  <a:schemeClr val="tx1"/>
                </a:solidFill>
                <a:effectLst/>
                <a:latin typeface="+mn-lt"/>
                <a:ea typeface="+mn-ea"/>
                <a:cs typeface="+mn-cs"/>
              </a:rPr>
              <a:t> d</a:t>
            </a:r>
            <a:r>
              <a:rPr lang="es-ES" sz="1200" kern="1200" dirty="0" smtClean="0">
                <a:solidFill>
                  <a:schemeClr val="tx1"/>
                </a:solidFill>
                <a:effectLst/>
                <a:latin typeface="+mn-lt"/>
                <a:ea typeface="+mn-ea"/>
                <a:cs typeface="+mn-cs"/>
              </a:rPr>
              <a:t>el flujo se registró durante 3 minutos. Los datos obtenidos se analizaron usando el software </a:t>
            </a:r>
            <a:r>
              <a:rPr lang="es-ES" sz="1200" kern="1200" dirty="0" err="1" smtClean="0">
                <a:solidFill>
                  <a:schemeClr val="tx1"/>
                </a:solidFill>
                <a:effectLst/>
                <a:latin typeface="+mn-lt"/>
                <a:ea typeface="+mn-ea"/>
                <a:cs typeface="+mn-cs"/>
              </a:rPr>
              <a:t>PeriSoft</a:t>
            </a:r>
            <a:r>
              <a:rPr lang="es-ES" sz="1200" kern="1200" dirty="0" smtClean="0">
                <a:solidFill>
                  <a:schemeClr val="tx1"/>
                </a:solidFill>
                <a:effectLst/>
                <a:latin typeface="+mn-lt"/>
                <a:ea typeface="+mn-ea"/>
                <a:cs typeface="+mn-cs"/>
              </a:rPr>
              <a:t> para Windows. El software calcula diferentes parámetros entre los que se encuentran: el valor inicial de perfusión normal (RF), el valor máximo de perfusión cuando se ocluye (BZ), el área de oclusión (AO),  el tiempo que tarda en llegar a la mitad del valor antes de la hiperemia (TH1), el flujo máximo de perfusión tras la oclusión (PF), el tiempo que tarda en llegar a la mitad después de la hiperemia (TH2) y el área de hiperemia. </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24</a:t>
            </a:fld>
            <a:endParaRPr lang="es-ES"/>
          </a:p>
        </p:txBody>
      </p:sp>
    </p:spTree>
    <p:extLst>
      <p:ext uri="{BB962C8B-B14F-4D97-AF65-F5344CB8AC3E}">
        <p14:creationId xmlns:p14="http://schemas.microsoft.com/office/powerpoint/2010/main" xmlns="" val="353036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indent="-457200" defTabSz="912813" eaLnBrk="1" hangingPunct="1">
              <a:buFontTx/>
              <a:buAutoNum type="arabicPeriod"/>
            </a:pPr>
            <a:endParaRPr lang="en-US" altLang="es-ES_tradnl" sz="1200" b="0" u="none" dirty="0" smtClean="0">
              <a:latin typeface="Calibri" pitchFamily="34" charset="0"/>
            </a:endParaRPr>
          </a:p>
          <a:p>
            <a:pPr marL="0" indent="0" defTabSz="912813" eaLnBrk="1" hangingPunct="1">
              <a:buFontTx/>
              <a:buNone/>
            </a:pPr>
            <a:r>
              <a:rPr lang="en-US" altLang="es-ES_tradnl" sz="1200" b="0" u="none" dirty="0" smtClean="0">
                <a:latin typeface="Calibri" pitchFamily="34" charset="0"/>
              </a:rPr>
              <a:t>Se </a:t>
            </a:r>
            <a:r>
              <a:rPr lang="en-US" altLang="es-ES_tradnl" sz="1200" b="0" u="none" dirty="0" err="1" smtClean="0">
                <a:latin typeface="Calibri" pitchFamily="34" charset="0"/>
              </a:rPr>
              <a:t>obtuvieron</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muestras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sanguineas</a:t>
            </a:r>
            <a:r>
              <a:rPr lang="en-US" altLang="es-ES_tradnl" sz="1200" b="0" u="none" baseline="0" dirty="0" smtClean="0">
                <a:latin typeface="Calibri" pitchFamily="34" charset="0"/>
              </a:rPr>
              <a:t> de forma </a:t>
            </a:r>
            <a:r>
              <a:rPr lang="en-US" altLang="es-ES_tradnl" sz="1200" b="0" u="none" baseline="0" dirty="0" err="1" smtClean="0">
                <a:latin typeface="Calibri" pitchFamily="34" charset="0"/>
              </a:rPr>
              <a:t>previa</a:t>
            </a:r>
            <a:r>
              <a:rPr lang="en-US" altLang="es-ES_tradnl" sz="1200" b="0" u="none" baseline="0" dirty="0" smtClean="0">
                <a:latin typeface="Calibri" pitchFamily="34" charset="0"/>
              </a:rPr>
              <a:t> y </a:t>
            </a:r>
            <a:r>
              <a:rPr lang="en-US" altLang="es-ES_tradnl" sz="1200" b="0" u="none" baseline="0" dirty="0" err="1" smtClean="0">
                <a:latin typeface="Calibri" pitchFamily="34" charset="0"/>
              </a:rPr>
              <a:t>despues</a:t>
            </a:r>
            <a:r>
              <a:rPr lang="en-US" altLang="es-ES_tradnl" sz="1200" b="0" u="none" baseline="0" dirty="0" smtClean="0">
                <a:latin typeface="Calibri" pitchFamily="34" charset="0"/>
              </a:rPr>
              <a:t> del </a:t>
            </a:r>
            <a:r>
              <a:rPr lang="en-US" altLang="es-ES_tradnl" sz="1200" b="0" u="none" baseline="0" dirty="0" err="1" smtClean="0">
                <a:latin typeface="Calibri" pitchFamily="34" charset="0"/>
              </a:rPr>
              <a:t>tratamiento</a:t>
            </a:r>
            <a:r>
              <a:rPr lang="en-US" altLang="es-ES_tradnl" sz="1200" b="0" u="none" baseline="0" dirty="0" smtClean="0">
                <a:latin typeface="Calibri" pitchFamily="34" charset="0"/>
              </a:rPr>
              <a:t> con TCZ, de las </a:t>
            </a:r>
            <a:r>
              <a:rPr lang="en-US" altLang="es-ES_tradnl" sz="1200" b="0" u="none" baseline="0" dirty="0" err="1" smtClean="0">
                <a:latin typeface="Calibri" pitchFamily="34" charset="0"/>
              </a:rPr>
              <a:t>cuales</a:t>
            </a:r>
            <a:r>
              <a:rPr lang="en-US" altLang="es-ES_tradnl" sz="1200" b="0" u="none" baseline="0" dirty="0" smtClean="0">
                <a:latin typeface="Calibri" pitchFamily="34" charset="0"/>
              </a:rPr>
              <a:t> se </a:t>
            </a:r>
            <a:r>
              <a:rPr lang="en-US" altLang="es-ES_tradnl" sz="1200" b="0" u="none" baseline="0" dirty="0" err="1" smtClean="0">
                <a:latin typeface="Calibri" pitchFamily="34" charset="0"/>
              </a:rPr>
              <a:t>aislo</a:t>
            </a:r>
            <a:r>
              <a:rPr lang="en-US" altLang="es-ES_tradnl" sz="1200" b="0" u="none" baseline="0" dirty="0" smtClean="0">
                <a:latin typeface="Calibri" pitchFamily="34" charset="0"/>
              </a:rPr>
              <a:t> plasma y se </a:t>
            </a:r>
            <a:r>
              <a:rPr lang="en-US" altLang="es-ES_tradnl" sz="1200" b="0" u="none" baseline="0" dirty="0" err="1" smtClean="0">
                <a:latin typeface="Calibri" pitchFamily="34" charset="0"/>
              </a:rPr>
              <a:t>purificaron</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diferentes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subtipos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celulares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neutrofilos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mediante</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gradiente</a:t>
            </a:r>
            <a:r>
              <a:rPr lang="en-US" altLang="es-ES_tradnl" sz="1200" b="0" u="none" baseline="0" dirty="0" smtClean="0">
                <a:latin typeface="Calibri" pitchFamily="34" charset="0"/>
              </a:rPr>
              <a:t> de </a:t>
            </a:r>
            <a:r>
              <a:rPr lang="en-US" altLang="es-ES_tradnl" sz="1200" b="0" u="none" baseline="0" dirty="0" err="1" smtClean="0">
                <a:latin typeface="Calibri" pitchFamily="34" charset="0"/>
              </a:rPr>
              <a:t>densidad</a:t>
            </a:r>
            <a:r>
              <a:rPr lang="en-US" altLang="es-ES_tradnl" sz="1200" b="0" u="none" baseline="0" dirty="0" smtClean="0">
                <a:latin typeface="Calibri" pitchFamily="34" charset="0"/>
              </a:rPr>
              <a:t> y </a:t>
            </a:r>
            <a:r>
              <a:rPr lang="en-US" altLang="es-ES_tradnl" sz="1200" b="0" u="none" baseline="0" dirty="0" err="1" smtClean="0">
                <a:latin typeface="Calibri" pitchFamily="34" charset="0"/>
              </a:rPr>
              <a:t>monocitos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mediante</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depleccion</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inmunomagnetica</a:t>
            </a:r>
            <a:r>
              <a:rPr lang="en-US" altLang="es-ES_tradnl" sz="1200" b="0" u="none" baseline="0" dirty="0" smtClean="0">
                <a:latin typeface="Calibri" pitchFamily="34" charset="0"/>
              </a:rPr>
              <a:t> de </a:t>
            </a:r>
            <a:r>
              <a:rPr lang="en-US" altLang="es-ES_tradnl" sz="1200" b="0" u="none" baseline="0" dirty="0" err="1" smtClean="0">
                <a:latin typeface="Calibri" pitchFamily="34" charset="0"/>
              </a:rPr>
              <a:t>células</a:t>
            </a:r>
            <a:r>
              <a:rPr lang="en-US" altLang="es-ES_tradnl" sz="1200" b="0" u="none" baseline="0" dirty="0" smtClean="0">
                <a:latin typeface="Calibri" pitchFamily="34" charset="0"/>
              </a:rPr>
              <a:t> no </a:t>
            </a:r>
            <a:r>
              <a:rPr lang="en-US" altLang="es-ES_tradnl" sz="1200" b="0" u="none" baseline="0" dirty="0" err="1" smtClean="0">
                <a:latin typeface="Calibri" pitchFamily="34" charset="0"/>
              </a:rPr>
              <a:t>monociticas</a:t>
            </a:r>
            <a:r>
              <a:rPr lang="en-US" altLang="es-ES_tradnl" sz="1200" b="0" u="none" baseline="0" dirty="0" smtClean="0">
                <a:latin typeface="Calibri" pitchFamily="34" charset="0"/>
              </a:rPr>
              <a:t>. </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b="0" u="none" baseline="0" dirty="0" smtClean="0">
                <a:latin typeface="Calibri" pitchFamily="34" charset="0"/>
              </a:rPr>
              <a:t>A </a:t>
            </a:r>
            <a:r>
              <a:rPr lang="en-US" altLang="es-ES_tradnl" sz="1200" b="0" u="none" baseline="0" dirty="0" err="1" smtClean="0">
                <a:latin typeface="Calibri" pitchFamily="34" charset="0"/>
              </a:rPr>
              <a:t>nivel</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plasmatico</a:t>
            </a:r>
            <a:r>
              <a:rPr lang="en-US" altLang="es-ES_tradnl" sz="1200" b="0" u="none" baseline="0" dirty="0" smtClean="0">
                <a:latin typeface="Calibri" pitchFamily="34" charset="0"/>
              </a:rPr>
              <a:t> se </a:t>
            </a:r>
            <a:r>
              <a:rPr lang="en-US" altLang="es-ES_tradnl" sz="1200" b="0" u="none" baseline="0" dirty="0" err="1" smtClean="0">
                <a:latin typeface="Calibri" pitchFamily="34" charset="0"/>
              </a:rPr>
              <a:t>analizaron</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los</a:t>
            </a:r>
            <a:r>
              <a:rPr lang="en-US" altLang="es-ES_tradnl" sz="1200" b="0" u="none" baseline="0" dirty="0" smtClean="0">
                <a:latin typeface="Calibri" pitchFamily="34" charset="0"/>
              </a:rPr>
              <a:t> </a:t>
            </a:r>
            <a:r>
              <a:rPr lang="en-US" altLang="es-ES_tradnl" sz="1200" b="0" u="none" baseline="0" dirty="0" err="1" smtClean="0">
                <a:latin typeface="Calibri" pitchFamily="34" charset="0"/>
              </a:rPr>
              <a:t>niveles</a:t>
            </a:r>
            <a:r>
              <a:rPr lang="en-US" altLang="es-ES_tradnl" sz="1200" b="0" u="none" baseline="0" dirty="0" smtClean="0">
                <a:latin typeface="Calibri" pitchFamily="34" charset="0"/>
              </a:rPr>
              <a:t> de </a:t>
            </a:r>
            <a:r>
              <a:rPr lang="en-US" altLang="es-ES_tradnl" sz="1200" b="0" u="none" baseline="0" dirty="0" err="1" smtClean="0">
                <a:latin typeface="Calibri" pitchFamily="34" charset="0"/>
              </a:rPr>
              <a:t>moleculas</a:t>
            </a:r>
            <a:r>
              <a:rPr lang="en-US" altLang="es-ES_tradnl" sz="1200" b="0" u="none" baseline="0" dirty="0" smtClean="0">
                <a:latin typeface="Calibri" pitchFamily="34" charset="0"/>
              </a:rPr>
              <a:t> de adhesion  </a:t>
            </a:r>
            <a:r>
              <a:rPr lang="en-US" altLang="es-ES_tradnl" sz="1200" b="0" u="none" baseline="0" dirty="0" err="1" smtClean="0">
                <a:latin typeface="Calibri" pitchFamily="34" charset="0"/>
              </a:rPr>
              <a:t>como</a:t>
            </a:r>
            <a:r>
              <a:rPr lang="en-US" altLang="es-ES_tradnl" sz="1200" b="0" u="none" baseline="0" dirty="0" smtClean="0">
                <a:latin typeface="Calibri" pitchFamily="34" charset="0"/>
              </a:rPr>
              <a:t> </a:t>
            </a:r>
            <a:r>
              <a:rPr lang="en-US" altLang="es-ES_tradnl" sz="1200" b="0" u="none" strike="noStrike" dirty="0" smtClean="0">
                <a:latin typeface="Calibri" pitchFamily="34" charset="0"/>
              </a:rPr>
              <a:t>E-</a:t>
            </a:r>
            <a:r>
              <a:rPr lang="en-US" altLang="es-ES_tradnl" sz="1200" b="0" u="none" strike="noStrike" dirty="0" err="1" smtClean="0">
                <a:latin typeface="Calibri" pitchFamily="34" charset="0"/>
              </a:rPr>
              <a:t>selectina</a:t>
            </a:r>
            <a:r>
              <a:rPr lang="en-US" altLang="es-ES_tradnl" sz="1200" b="0" u="none" strike="noStrike" dirty="0" smtClean="0">
                <a:latin typeface="Calibri" pitchFamily="34" charset="0"/>
              </a:rPr>
              <a:t> y VCAM -1 </a:t>
            </a:r>
            <a:r>
              <a:rPr lang="en-US" altLang="es-ES_tradnl" sz="1200" dirty="0" smtClean="0">
                <a:latin typeface="Calibri" pitchFamily="34" charset="0"/>
              </a:rPr>
              <a:t> </a:t>
            </a:r>
            <a:r>
              <a:rPr lang="en-US" altLang="es-ES_tradnl" sz="1200" dirty="0" err="1" smtClean="0">
                <a:latin typeface="Calibri" pitchFamily="34" charset="0"/>
              </a:rPr>
              <a:t>mediante</a:t>
            </a:r>
            <a:r>
              <a:rPr lang="en-US" altLang="es-ES_tradnl" sz="1200" dirty="0" smtClean="0">
                <a:latin typeface="Calibri" pitchFamily="34" charset="0"/>
              </a:rPr>
              <a:t> </a:t>
            </a:r>
            <a:r>
              <a:rPr lang="en-US" altLang="es-ES_tradnl" sz="1200" dirty="0" err="1" smtClean="0">
                <a:latin typeface="Calibri" pitchFamily="34" charset="0"/>
              </a:rPr>
              <a:t>inmuno</a:t>
            </a:r>
            <a:r>
              <a:rPr lang="en-US" altLang="es-ES_tradnl" sz="1200" dirty="0" smtClean="0">
                <a:latin typeface="Calibri" pitchFamily="34" charset="0"/>
              </a:rPr>
              <a:t> </a:t>
            </a:r>
            <a:r>
              <a:rPr lang="en-US" altLang="es-ES_tradnl" sz="1200" dirty="0" err="1" smtClean="0">
                <a:latin typeface="Calibri" pitchFamily="34" charset="0"/>
              </a:rPr>
              <a:t>ensayo</a:t>
            </a:r>
            <a:r>
              <a:rPr lang="en-US" altLang="es-ES_tradnl" sz="1200" dirty="0" smtClean="0">
                <a:latin typeface="Calibri" pitchFamily="34" charset="0"/>
              </a:rPr>
              <a:t> multiplex (ELISA).</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dirty="0" smtClean="0">
                <a:latin typeface="Calibri" pitchFamily="34" charset="0"/>
              </a:rPr>
              <a:t>Los </a:t>
            </a:r>
            <a:r>
              <a:rPr lang="en-US" altLang="es-ES_tradnl" sz="1200" dirty="0" err="1" smtClean="0">
                <a:latin typeface="Calibri" pitchFamily="34" charset="0"/>
              </a:rPr>
              <a:t>niveles</a:t>
            </a:r>
            <a:r>
              <a:rPr lang="en-US" altLang="es-ES_tradnl" sz="1200" dirty="0" smtClean="0">
                <a:latin typeface="Calibri" pitchFamily="34" charset="0"/>
              </a:rPr>
              <a:t> de </a:t>
            </a:r>
            <a:r>
              <a:rPr lang="en-US" altLang="es-ES_tradnl" sz="1200" dirty="0" err="1" smtClean="0">
                <a:latin typeface="Calibri" pitchFamily="34" charset="0"/>
              </a:rPr>
              <a:t>expresion</a:t>
            </a:r>
            <a:r>
              <a:rPr lang="en-US" altLang="es-ES_tradnl" sz="1200" dirty="0" smtClean="0">
                <a:latin typeface="Calibri" pitchFamily="34" charset="0"/>
              </a:rPr>
              <a:t> </a:t>
            </a:r>
            <a:r>
              <a:rPr lang="en-US" altLang="es-ES_tradnl" sz="1200" dirty="0" err="1" smtClean="0">
                <a:latin typeface="Calibri" pitchFamily="34" charset="0"/>
              </a:rPr>
              <a:t>genetica</a:t>
            </a:r>
            <a:r>
              <a:rPr lang="en-US" altLang="es-ES_tradnl" sz="1200" dirty="0" smtClean="0">
                <a:latin typeface="Calibri" pitchFamily="34" charset="0"/>
              </a:rPr>
              <a:t> de </a:t>
            </a:r>
            <a:r>
              <a:rPr lang="en-US" altLang="es-ES_tradnl" sz="1200" dirty="0" err="1" smtClean="0">
                <a:latin typeface="Calibri" pitchFamily="34" charset="0"/>
              </a:rPr>
              <a:t>diversas</a:t>
            </a:r>
            <a:r>
              <a:rPr lang="en-US" altLang="es-ES_tradnl" sz="1200" baseline="0" dirty="0" smtClean="0">
                <a:latin typeface="Calibri" pitchFamily="34" charset="0"/>
              </a:rPr>
              <a:t> </a:t>
            </a:r>
            <a:r>
              <a:rPr lang="en-US" altLang="es-ES_tradnl" sz="1200" baseline="0" dirty="0" err="1" smtClean="0">
                <a:latin typeface="Calibri" pitchFamily="34" charset="0"/>
              </a:rPr>
              <a:t>moleculas</a:t>
            </a:r>
            <a:r>
              <a:rPr lang="en-US" altLang="es-ES_tradnl" sz="1200" baseline="0" dirty="0" smtClean="0">
                <a:latin typeface="Calibri" pitchFamily="34" charset="0"/>
              </a:rPr>
              <a:t> </a:t>
            </a:r>
            <a:r>
              <a:rPr lang="en-US" altLang="es-ES_tradnl" sz="1200" baseline="0" dirty="0" err="1" smtClean="0">
                <a:latin typeface="Calibri" pitchFamily="34" charset="0"/>
              </a:rPr>
              <a:t>involucradas</a:t>
            </a:r>
            <a:r>
              <a:rPr lang="en-US" altLang="es-ES_tradnl" sz="1200" baseline="0" dirty="0" smtClean="0">
                <a:latin typeface="Calibri" pitchFamily="34" charset="0"/>
              </a:rPr>
              <a:t> </a:t>
            </a:r>
            <a:r>
              <a:rPr lang="en-US" altLang="es-ES_tradnl" sz="1200" baseline="0" dirty="0" err="1" smtClean="0">
                <a:latin typeface="Calibri" pitchFamily="34" charset="0"/>
              </a:rPr>
              <a:t>en</a:t>
            </a:r>
            <a:r>
              <a:rPr lang="en-US" altLang="es-ES_tradnl" sz="1200" baseline="0" dirty="0" smtClean="0">
                <a:latin typeface="Calibri" pitchFamily="34" charset="0"/>
              </a:rPr>
              <a:t> la </a:t>
            </a:r>
            <a:r>
              <a:rPr lang="en-US" altLang="es-ES_tradnl" sz="1200" baseline="0" dirty="0" err="1" smtClean="0">
                <a:latin typeface="Calibri" pitchFamily="34" charset="0"/>
              </a:rPr>
              <a:t>inflamacion</a:t>
            </a:r>
            <a:r>
              <a:rPr lang="en-US" altLang="es-ES_tradnl" sz="1200" baseline="0" dirty="0" smtClean="0">
                <a:latin typeface="Calibri" pitchFamily="34" charset="0"/>
              </a:rPr>
              <a:t>, </a:t>
            </a:r>
            <a:r>
              <a:rPr lang="en-US" altLang="es-ES_tradnl" sz="1200" baseline="0" dirty="0" err="1" smtClean="0">
                <a:latin typeface="Calibri" pitchFamily="34" charset="0"/>
              </a:rPr>
              <a:t>resistencia</a:t>
            </a:r>
            <a:r>
              <a:rPr lang="en-US" altLang="es-ES_tradnl" sz="1200" baseline="0" dirty="0" smtClean="0">
                <a:latin typeface="Calibri" pitchFamily="34" charset="0"/>
              </a:rPr>
              <a:t> a la </a:t>
            </a:r>
            <a:r>
              <a:rPr lang="en-US" altLang="es-ES_tradnl" sz="1200" baseline="0" dirty="0" err="1" smtClean="0">
                <a:latin typeface="Calibri" pitchFamily="34" charset="0"/>
              </a:rPr>
              <a:t>insulina</a:t>
            </a:r>
            <a:r>
              <a:rPr lang="en-US" altLang="es-ES_tradnl" sz="1200" baseline="0" dirty="0" smtClean="0">
                <a:latin typeface="Calibri" pitchFamily="34" charset="0"/>
              </a:rPr>
              <a:t> y </a:t>
            </a:r>
            <a:r>
              <a:rPr lang="en-US" altLang="es-ES_tradnl" sz="1200" baseline="0" dirty="0" err="1" smtClean="0">
                <a:latin typeface="Calibri" pitchFamily="34" charset="0"/>
              </a:rPr>
              <a:t>trombosis</a:t>
            </a:r>
            <a:r>
              <a:rPr lang="en-US" altLang="es-ES_tradnl" sz="1200" baseline="0" dirty="0" smtClean="0">
                <a:latin typeface="Calibri" pitchFamily="34" charset="0"/>
              </a:rPr>
              <a:t> se </a:t>
            </a:r>
            <a:r>
              <a:rPr lang="en-US" altLang="es-ES_tradnl" sz="1200" baseline="0" dirty="0" err="1" smtClean="0">
                <a:latin typeface="Calibri" pitchFamily="34" charset="0"/>
              </a:rPr>
              <a:t>analizaron</a:t>
            </a:r>
            <a:r>
              <a:rPr lang="en-US" altLang="es-ES_tradnl" sz="1200" baseline="0" dirty="0" smtClean="0">
                <a:latin typeface="Calibri" pitchFamily="34" charset="0"/>
              </a:rPr>
              <a:t> </a:t>
            </a:r>
            <a:r>
              <a:rPr lang="en-US" altLang="es-ES_tradnl" sz="1200" baseline="0" dirty="0" err="1" smtClean="0">
                <a:latin typeface="Calibri" pitchFamily="34" charset="0"/>
              </a:rPr>
              <a:t>en</a:t>
            </a:r>
            <a:r>
              <a:rPr lang="en-US" altLang="es-ES_tradnl" sz="1200" baseline="0" dirty="0" smtClean="0">
                <a:latin typeface="Calibri" pitchFamily="34" charset="0"/>
              </a:rPr>
              <a:t> </a:t>
            </a:r>
            <a:r>
              <a:rPr lang="en-US" altLang="es-ES_tradnl" sz="1200" baseline="0" dirty="0" err="1" smtClean="0">
                <a:latin typeface="Calibri" pitchFamily="34" charset="0"/>
              </a:rPr>
              <a:t>monocitos</a:t>
            </a:r>
            <a:r>
              <a:rPr lang="en-US" altLang="es-ES_tradnl" sz="1200" baseline="0" dirty="0" smtClean="0">
                <a:latin typeface="Calibri" pitchFamily="34" charset="0"/>
              </a:rPr>
              <a:t> </a:t>
            </a:r>
            <a:r>
              <a:rPr lang="en-US" altLang="es-ES_tradnl" sz="1200" baseline="0" dirty="0" err="1" smtClean="0">
                <a:latin typeface="Calibri" pitchFamily="34" charset="0"/>
              </a:rPr>
              <a:t>mediante</a:t>
            </a:r>
            <a:r>
              <a:rPr lang="en-US" altLang="es-ES_tradnl" sz="1200" baseline="0" dirty="0" smtClean="0">
                <a:latin typeface="Calibri" pitchFamily="34" charset="0"/>
              </a:rPr>
              <a:t> RT-PCR </a:t>
            </a:r>
            <a:r>
              <a:rPr lang="en-US" altLang="es-ES_tradnl" sz="1200" baseline="0" dirty="0" err="1" smtClean="0">
                <a:latin typeface="Calibri" pitchFamily="34" charset="0"/>
              </a:rPr>
              <a:t>en</a:t>
            </a:r>
            <a:r>
              <a:rPr lang="en-US" altLang="es-ES_tradnl" sz="1200" baseline="0" dirty="0" smtClean="0">
                <a:latin typeface="Calibri" pitchFamily="34" charset="0"/>
              </a:rPr>
              <a:t> </a:t>
            </a:r>
            <a:r>
              <a:rPr lang="en-US" altLang="es-ES_tradnl" sz="1200" baseline="0" dirty="0" err="1" smtClean="0">
                <a:latin typeface="Calibri" pitchFamily="34" charset="0"/>
              </a:rPr>
              <a:t>tiempo</a:t>
            </a:r>
            <a:r>
              <a:rPr lang="en-US" altLang="es-ES_tradnl" sz="1200" baseline="0" dirty="0" smtClean="0">
                <a:latin typeface="Calibri" pitchFamily="34" charset="0"/>
              </a:rPr>
              <a:t> real.</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dirty="0" smtClean="0">
                <a:latin typeface="Calibri" pitchFamily="34" charset="0"/>
              </a:rPr>
              <a:t>Se </a:t>
            </a:r>
            <a:r>
              <a:rPr lang="en-US" altLang="es-ES_tradnl" sz="1200" dirty="0" err="1" smtClean="0">
                <a:latin typeface="Calibri" pitchFamily="34" charset="0"/>
              </a:rPr>
              <a:t>realizo</a:t>
            </a:r>
            <a:r>
              <a:rPr lang="en-US" altLang="es-ES_tradnl" sz="1200" dirty="0" smtClean="0">
                <a:latin typeface="Calibri" pitchFamily="34" charset="0"/>
              </a:rPr>
              <a:t> un array</a:t>
            </a:r>
            <a:r>
              <a:rPr lang="en-US" altLang="es-ES_tradnl" sz="1200" baseline="0" dirty="0" smtClean="0">
                <a:latin typeface="Calibri" pitchFamily="34" charset="0"/>
              </a:rPr>
              <a:t> de la </a:t>
            </a:r>
            <a:r>
              <a:rPr lang="en-US" altLang="es-ES_tradnl" sz="1200" baseline="0" dirty="0" err="1" smtClean="0">
                <a:latin typeface="Calibri" pitchFamily="34" charset="0"/>
              </a:rPr>
              <a:t>activacion</a:t>
            </a:r>
            <a:r>
              <a:rPr lang="en-US" altLang="es-ES_tradnl" sz="1200" baseline="0" dirty="0" smtClean="0">
                <a:latin typeface="Calibri" pitchFamily="34" charset="0"/>
              </a:rPr>
              <a:t> de 18 </a:t>
            </a:r>
            <a:r>
              <a:rPr lang="en-US" altLang="es-ES_tradnl" sz="1200" baseline="0" dirty="0" err="1" smtClean="0">
                <a:latin typeface="Calibri" pitchFamily="34" charset="0"/>
              </a:rPr>
              <a:t>proteinas</a:t>
            </a:r>
            <a:r>
              <a:rPr lang="en-US" altLang="es-ES_tradnl" sz="1200" baseline="0" dirty="0" smtClean="0">
                <a:latin typeface="Calibri" pitchFamily="34" charset="0"/>
              </a:rPr>
              <a:t> </a:t>
            </a:r>
            <a:r>
              <a:rPr lang="en-US" altLang="es-ES_tradnl" sz="1200" baseline="0" dirty="0" err="1" smtClean="0">
                <a:latin typeface="Calibri" pitchFamily="34" charset="0"/>
              </a:rPr>
              <a:t>intracelulares</a:t>
            </a:r>
            <a:r>
              <a:rPr lang="en-US" altLang="es-ES_tradnl" sz="1200" baseline="0" dirty="0" smtClean="0">
                <a:latin typeface="Calibri" pitchFamily="34" charset="0"/>
              </a:rPr>
              <a:t> </a:t>
            </a:r>
            <a:r>
              <a:rPr lang="en-US" altLang="es-ES_tradnl" sz="1200" baseline="0" dirty="0" err="1" smtClean="0">
                <a:latin typeface="Calibri" pitchFamily="34" charset="0"/>
              </a:rPr>
              <a:t>en</a:t>
            </a:r>
            <a:r>
              <a:rPr lang="en-US" altLang="es-ES_tradnl" sz="1200" baseline="0" dirty="0" smtClean="0">
                <a:latin typeface="Calibri" pitchFamily="34" charset="0"/>
              </a:rPr>
              <a:t> </a:t>
            </a:r>
            <a:r>
              <a:rPr lang="en-US" altLang="es-ES_tradnl" sz="1200" baseline="0" dirty="0" err="1" smtClean="0">
                <a:latin typeface="Calibri" pitchFamily="34" charset="0"/>
              </a:rPr>
              <a:t>monocitos</a:t>
            </a:r>
            <a:r>
              <a:rPr lang="en-US" altLang="es-ES_tradnl" sz="1200" baseline="0" dirty="0" smtClean="0">
                <a:latin typeface="Calibri" pitchFamily="34" charset="0"/>
              </a:rPr>
              <a:t> </a:t>
            </a:r>
            <a:r>
              <a:rPr lang="en-US" altLang="es-ES_tradnl" sz="1200" baseline="0" dirty="0" err="1" smtClean="0">
                <a:latin typeface="Calibri" pitchFamily="34" charset="0"/>
              </a:rPr>
              <a:t>mediante</a:t>
            </a:r>
            <a:r>
              <a:rPr lang="en-US" altLang="es-ES_tradnl" sz="1200" baseline="0" dirty="0" smtClean="0">
                <a:latin typeface="Calibri" pitchFamily="34" charset="0"/>
              </a:rPr>
              <a:t> </a:t>
            </a:r>
            <a:r>
              <a:rPr lang="en-US" altLang="es-ES_tradnl" sz="1200" baseline="0" dirty="0" err="1" smtClean="0">
                <a:latin typeface="Calibri" pitchFamily="34" charset="0"/>
              </a:rPr>
              <a:t>Pathscan</a:t>
            </a:r>
            <a:r>
              <a:rPr lang="en-US" altLang="es-ES_tradnl" sz="1200" baseline="0" dirty="0" smtClean="0">
                <a:latin typeface="Calibri" pitchFamily="34" charset="0"/>
              </a:rPr>
              <a:t> </a:t>
            </a:r>
            <a:endParaRPr lang="en-US" altLang="es-ES_tradnl" sz="1200" dirty="0" smtClean="0">
              <a:latin typeface="Calibri" pitchFamily="34" charset="0"/>
            </a:endParaRPr>
          </a:p>
          <a:p>
            <a:pPr marL="0" marR="0" indent="0" algn="l" defTabSz="912813" rtl="0" eaLnBrk="1" fontAlgn="auto" latinLnBrk="0" hangingPunct="1">
              <a:lnSpc>
                <a:spcPct val="100000"/>
              </a:lnSpc>
              <a:spcBef>
                <a:spcPts val="0"/>
              </a:spcBef>
              <a:spcAft>
                <a:spcPts val="0"/>
              </a:spcAft>
              <a:buClrTx/>
              <a:buSzTx/>
              <a:buFontTx/>
              <a:buNone/>
              <a:tabLst/>
              <a:defRPr/>
            </a:pPr>
            <a:endParaRPr lang="en-US" altLang="es-ES_tradnl" sz="1200" dirty="0" smtClean="0">
              <a:latin typeface="Calibri" pitchFamily="34" charset="0"/>
            </a:endParaRP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dirty="0" smtClean="0">
                <a:latin typeface="Calibri" pitchFamily="34" charset="0"/>
              </a:rPr>
              <a:t>Se</a:t>
            </a:r>
            <a:r>
              <a:rPr lang="en-US" altLang="es-ES_tradnl" sz="1200" baseline="0" dirty="0" smtClean="0">
                <a:latin typeface="Calibri" pitchFamily="34" charset="0"/>
              </a:rPr>
              <a:t> </a:t>
            </a:r>
            <a:r>
              <a:rPr lang="en-US" altLang="es-ES_tradnl" sz="1200" baseline="0" dirty="0" err="1" smtClean="0">
                <a:latin typeface="Calibri" pitchFamily="34" charset="0"/>
              </a:rPr>
              <a:t>evaluo</a:t>
            </a:r>
            <a:r>
              <a:rPr lang="en-US" altLang="es-ES_tradnl" sz="1200" baseline="0" dirty="0" smtClean="0">
                <a:latin typeface="Calibri" pitchFamily="34" charset="0"/>
              </a:rPr>
              <a:t> la </a:t>
            </a:r>
            <a:r>
              <a:rPr lang="en-US" altLang="es-ES_tradnl" sz="1200" baseline="0" dirty="0" err="1" smtClean="0">
                <a:latin typeface="Calibri" pitchFamily="34" charset="0"/>
              </a:rPr>
              <a:t>alteracion</a:t>
            </a:r>
            <a:r>
              <a:rPr lang="en-US" altLang="es-ES_tradnl" sz="1200" baseline="0" dirty="0" smtClean="0">
                <a:latin typeface="Calibri" pitchFamily="34" charset="0"/>
              </a:rPr>
              <a:t> del </a:t>
            </a:r>
            <a:r>
              <a:rPr lang="en-US" altLang="es-ES_tradnl" sz="1200" baseline="0" dirty="0" err="1" smtClean="0">
                <a:latin typeface="Calibri" pitchFamily="34" charset="0"/>
              </a:rPr>
              <a:t>estatus</a:t>
            </a:r>
            <a:r>
              <a:rPr lang="en-US" altLang="es-ES_tradnl" sz="1200" baseline="0" dirty="0" smtClean="0">
                <a:latin typeface="Calibri" pitchFamily="34" charset="0"/>
              </a:rPr>
              <a:t> </a:t>
            </a:r>
            <a:r>
              <a:rPr lang="en-US" altLang="es-ES_tradnl" sz="1200" baseline="0" dirty="0" err="1" smtClean="0">
                <a:latin typeface="Calibri" pitchFamily="34" charset="0"/>
              </a:rPr>
              <a:t>oxidativo</a:t>
            </a:r>
            <a:r>
              <a:rPr lang="en-US" altLang="es-ES_tradnl" sz="1200" baseline="0" dirty="0" smtClean="0">
                <a:latin typeface="Calibri" pitchFamily="34" charset="0"/>
              </a:rPr>
              <a:t> </a:t>
            </a:r>
            <a:r>
              <a:rPr lang="en-US" altLang="es-ES_tradnl" sz="1200" baseline="0" dirty="0" err="1" smtClean="0">
                <a:latin typeface="Calibri" pitchFamily="34" charset="0"/>
              </a:rPr>
              <a:t>en</a:t>
            </a:r>
            <a:r>
              <a:rPr lang="en-US" altLang="es-ES_tradnl" sz="1200" baseline="0" dirty="0" smtClean="0">
                <a:latin typeface="Calibri" pitchFamily="34" charset="0"/>
              </a:rPr>
              <a:t> </a:t>
            </a:r>
            <a:r>
              <a:rPr lang="en-US" altLang="es-ES_tradnl" sz="1200" baseline="0" dirty="0" err="1" smtClean="0">
                <a:latin typeface="Calibri" pitchFamily="34" charset="0"/>
              </a:rPr>
              <a:t>monocitos</a:t>
            </a:r>
            <a:r>
              <a:rPr lang="en-US" altLang="es-ES_tradnl" sz="1200" baseline="0" dirty="0" smtClean="0">
                <a:latin typeface="Calibri" pitchFamily="34" charset="0"/>
              </a:rPr>
              <a:t> y </a:t>
            </a:r>
            <a:r>
              <a:rPr lang="en-US" altLang="es-ES_tradnl" sz="1200" baseline="0" dirty="0" err="1" smtClean="0">
                <a:latin typeface="Calibri" pitchFamily="34" charset="0"/>
              </a:rPr>
              <a:t>neutrofilos</a:t>
            </a:r>
            <a:r>
              <a:rPr lang="en-US" altLang="es-ES_tradnl" sz="1200" baseline="0" dirty="0" smtClean="0">
                <a:latin typeface="Calibri" pitchFamily="34" charset="0"/>
              </a:rPr>
              <a:t> a </a:t>
            </a:r>
            <a:r>
              <a:rPr lang="en-US" altLang="es-ES_tradnl" sz="1200" baseline="0" dirty="0" err="1" smtClean="0">
                <a:latin typeface="Calibri" pitchFamily="34" charset="0"/>
              </a:rPr>
              <a:t>traves</a:t>
            </a:r>
            <a:r>
              <a:rPr lang="en-US" altLang="es-ES_tradnl" sz="1200" baseline="0" dirty="0" smtClean="0">
                <a:latin typeface="Calibri" pitchFamily="34" charset="0"/>
              </a:rPr>
              <a:t> del </a:t>
            </a:r>
            <a:r>
              <a:rPr lang="en-US" altLang="es-ES_tradnl" sz="1200" baseline="0" dirty="0" err="1" smtClean="0">
                <a:latin typeface="Calibri" pitchFamily="34" charset="0"/>
              </a:rPr>
              <a:t>analisis</a:t>
            </a:r>
            <a:r>
              <a:rPr lang="en-US" altLang="es-ES_tradnl" sz="1200" baseline="0" dirty="0" smtClean="0">
                <a:latin typeface="Calibri" pitchFamily="34" charset="0"/>
              </a:rPr>
              <a:t> de la </a:t>
            </a:r>
            <a:r>
              <a:rPr lang="en-US" altLang="es-ES_tradnl" sz="1200" baseline="0" dirty="0" err="1" smtClean="0">
                <a:latin typeface="Calibri" pitchFamily="34" charset="0"/>
              </a:rPr>
              <a:t>produccion</a:t>
            </a:r>
            <a:r>
              <a:rPr lang="en-US" altLang="es-ES_tradnl" sz="1200" baseline="0" dirty="0" smtClean="0">
                <a:latin typeface="Calibri" pitchFamily="34" charset="0"/>
              </a:rPr>
              <a:t> de </a:t>
            </a:r>
            <a:r>
              <a:rPr lang="en-US" altLang="es-ES_tradnl" sz="1200" baseline="0" dirty="0" err="1" smtClean="0">
                <a:latin typeface="Calibri" pitchFamily="34" charset="0"/>
              </a:rPr>
              <a:t>peroxidos</a:t>
            </a:r>
            <a:r>
              <a:rPr lang="en-US" altLang="es-ES_tradnl" sz="1200" baseline="0" dirty="0" smtClean="0">
                <a:latin typeface="Calibri" pitchFamily="34" charset="0"/>
              </a:rPr>
              <a:t> y </a:t>
            </a:r>
            <a:r>
              <a:rPr lang="en-US" altLang="es-ES_tradnl" sz="1200" baseline="0" dirty="0" err="1" smtClean="0">
                <a:latin typeface="Calibri" pitchFamily="34" charset="0"/>
              </a:rPr>
              <a:t>peroxinitritos</a:t>
            </a:r>
            <a:r>
              <a:rPr lang="en-US" altLang="es-ES_tradnl" sz="1200" baseline="0" dirty="0" smtClean="0">
                <a:latin typeface="Calibri" pitchFamily="34" charset="0"/>
              </a:rPr>
              <a:t> </a:t>
            </a:r>
            <a:r>
              <a:rPr lang="en-US" altLang="es-ES_tradnl" sz="1200" baseline="0" dirty="0" err="1" smtClean="0">
                <a:latin typeface="Calibri" pitchFamily="34" charset="0"/>
              </a:rPr>
              <a:t>por</a:t>
            </a:r>
            <a:r>
              <a:rPr lang="en-US" altLang="es-ES_tradnl" sz="1200" baseline="0" dirty="0" smtClean="0">
                <a:latin typeface="Calibri" pitchFamily="34" charset="0"/>
              </a:rPr>
              <a:t> </a:t>
            </a:r>
            <a:r>
              <a:rPr lang="en-US" altLang="es-ES_tradnl" sz="1200" baseline="0" dirty="0" err="1" smtClean="0">
                <a:latin typeface="Calibri" pitchFamily="34" charset="0"/>
              </a:rPr>
              <a:t>citometria</a:t>
            </a:r>
            <a:r>
              <a:rPr lang="en-US" altLang="es-ES_tradnl" sz="1200" baseline="0" dirty="0" smtClean="0">
                <a:latin typeface="Calibri" pitchFamily="34" charset="0"/>
              </a:rPr>
              <a:t> de </a:t>
            </a:r>
            <a:r>
              <a:rPr lang="en-US" altLang="es-ES_tradnl" sz="1200" baseline="0" dirty="0" err="1" smtClean="0">
                <a:latin typeface="Calibri" pitchFamily="34" charset="0"/>
              </a:rPr>
              <a:t>flujo</a:t>
            </a:r>
            <a:r>
              <a:rPr lang="en-US" altLang="es-ES_tradnl" sz="1200" baseline="0" dirty="0" smtClean="0">
                <a:latin typeface="Calibri" pitchFamily="34" charset="0"/>
              </a:rPr>
              <a:t>.</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baseline="0" dirty="0" smtClean="0">
                <a:latin typeface="Calibri" pitchFamily="34" charset="0"/>
              </a:rPr>
              <a:t>Para el </a:t>
            </a:r>
            <a:r>
              <a:rPr lang="en-US" altLang="es-ES_tradnl" sz="1200" baseline="0" dirty="0" err="1" smtClean="0">
                <a:latin typeface="Calibri" pitchFamily="34" charset="0"/>
              </a:rPr>
              <a:t>estudio</a:t>
            </a:r>
            <a:r>
              <a:rPr lang="en-US" altLang="es-ES_tradnl" sz="1200" baseline="0" dirty="0" smtClean="0">
                <a:latin typeface="Calibri" pitchFamily="34" charset="0"/>
              </a:rPr>
              <a:t> de la NETOSIS:</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baseline="0" dirty="0" smtClean="0">
                <a:latin typeface="Calibri" pitchFamily="34" charset="0"/>
              </a:rPr>
              <a:t>Se </a:t>
            </a:r>
            <a:r>
              <a:rPr lang="en-US" altLang="es-ES_tradnl" sz="1200" baseline="0" dirty="0" err="1" smtClean="0">
                <a:latin typeface="Calibri" pitchFamily="34" charset="0"/>
              </a:rPr>
              <a:t>analizó</a:t>
            </a:r>
            <a:r>
              <a:rPr lang="en-US" altLang="es-ES_tradnl" sz="1200" baseline="0" dirty="0" smtClean="0">
                <a:latin typeface="Calibri" pitchFamily="34" charset="0"/>
              </a:rPr>
              <a:t> la </a:t>
            </a:r>
            <a:r>
              <a:rPr lang="en-US" altLang="es-ES_tradnl" sz="1200" baseline="0" dirty="0" err="1" smtClean="0">
                <a:latin typeface="Calibri" pitchFamily="34" charset="0"/>
              </a:rPr>
              <a:t>expresion</a:t>
            </a:r>
            <a:r>
              <a:rPr lang="en-US" altLang="es-ES_tradnl" sz="1200" baseline="0" dirty="0" smtClean="0">
                <a:latin typeface="Calibri" pitchFamily="34" charset="0"/>
              </a:rPr>
              <a:t> </a:t>
            </a:r>
            <a:r>
              <a:rPr lang="en-US" altLang="es-ES_tradnl" sz="1200" baseline="0" dirty="0" err="1" smtClean="0">
                <a:latin typeface="Calibri" pitchFamily="34" charset="0"/>
              </a:rPr>
              <a:t>proteica</a:t>
            </a:r>
            <a:r>
              <a:rPr lang="en-US" altLang="es-ES_tradnl" sz="1200" baseline="0" dirty="0" smtClean="0">
                <a:latin typeface="Calibri" pitchFamily="34" charset="0"/>
              </a:rPr>
              <a:t> de </a:t>
            </a:r>
            <a:r>
              <a:rPr lang="en-US" altLang="es-ES_tradnl" sz="1200" baseline="0" dirty="0" err="1" smtClean="0">
                <a:latin typeface="Calibri" pitchFamily="34" charset="0"/>
              </a:rPr>
              <a:t>elastasa</a:t>
            </a:r>
            <a:r>
              <a:rPr lang="en-US" altLang="es-ES_tradnl" sz="1200" baseline="0" dirty="0" smtClean="0">
                <a:latin typeface="Calibri" pitchFamily="34" charset="0"/>
              </a:rPr>
              <a:t> y </a:t>
            </a:r>
            <a:r>
              <a:rPr lang="en-US" altLang="es-ES_tradnl" sz="1200" baseline="0" dirty="0" err="1" smtClean="0">
                <a:latin typeface="Calibri" pitchFamily="34" charset="0"/>
              </a:rPr>
              <a:t>mieloperoxidasa</a:t>
            </a:r>
            <a:r>
              <a:rPr lang="en-US" altLang="es-ES_tradnl" sz="1200" baseline="0" dirty="0" smtClean="0">
                <a:latin typeface="Calibri" pitchFamily="34" charset="0"/>
              </a:rPr>
              <a:t> </a:t>
            </a:r>
            <a:r>
              <a:rPr lang="en-US" altLang="es-ES_tradnl" sz="1200" baseline="0" dirty="0" err="1" smtClean="0">
                <a:latin typeface="Calibri" pitchFamily="34" charset="0"/>
              </a:rPr>
              <a:t>en</a:t>
            </a:r>
            <a:r>
              <a:rPr lang="en-US" altLang="es-ES_tradnl" sz="1200" baseline="0" dirty="0" smtClean="0">
                <a:latin typeface="Calibri" pitchFamily="34" charset="0"/>
              </a:rPr>
              <a:t> </a:t>
            </a:r>
            <a:r>
              <a:rPr lang="en-US" altLang="es-ES_tradnl" sz="1200" baseline="0" dirty="0" err="1" smtClean="0">
                <a:latin typeface="Calibri" pitchFamily="34" charset="0"/>
              </a:rPr>
              <a:t>neutrofilos</a:t>
            </a:r>
            <a:r>
              <a:rPr lang="en-US" altLang="es-ES_tradnl" sz="1200" baseline="0" dirty="0" smtClean="0">
                <a:latin typeface="Calibri" pitchFamily="34" charset="0"/>
              </a:rPr>
              <a:t> y el </a:t>
            </a:r>
            <a:r>
              <a:rPr lang="en-US" altLang="es-ES_tradnl" sz="1200" baseline="0" dirty="0" err="1" smtClean="0">
                <a:latin typeface="Calibri" pitchFamily="34" charset="0"/>
              </a:rPr>
              <a:t>porcentaje</a:t>
            </a:r>
            <a:r>
              <a:rPr lang="en-US" altLang="es-ES_tradnl" sz="1200" baseline="0" dirty="0" smtClean="0">
                <a:latin typeface="Calibri" pitchFamily="34" charset="0"/>
              </a:rPr>
              <a:t> de LDGs </a:t>
            </a:r>
            <a:r>
              <a:rPr lang="en-US" altLang="es-ES_tradnl" sz="1200" baseline="0" dirty="0" err="1" smtClean="0">
                <a:latin typeface="Calibri" pitchFamily="34" charset="0"/>
              </a:rPr>
              <a:t>mediante</a:t>
            </a:r>
            <a:r>
              <a:rPr lang="en-US" altLang="es-ES_tradnl" sz="1200" baseline="0" dirty="0" smtClean="0">
                <a:latin typeface="Calibri" pitchFamily="34" charset="0"/>
              </a:rPr>
              <a:t> </a:t>
            </a:r>
            <a:r>
              <a:rPr lang="en-US" altLang="es-ES_tradnl" sz="1200" baseline="0" dirty="0" err="1" smtClean="0">
                <a:latin typeface="Calibri" pitchFamily="34" charset="0"/>
              </a:rPr>
              <a:t>citometria</a:t>
            </a:r>
            <a:r>
              <a:rPr lang="en-US" altLang="es-ES_tradnl" sz="1200" baseline="0" dirty="0" smtClean="0">
                <a:latin typeface="Calibri" pitchFamily="34" charset="0"/>
              </a:rPr>
              <a:t> de </a:t>
            </a:r>
            <a:r>
              <a:rPr lang="en-US" altLang="es-ES_tradnl" sz="1200" baseline="0" dirty="0" err="1" smtClean="0">
                <a:latin typeface="Calibri" pitchFamily="34" charset="0"/>
              </a:rPr>
              <a:t>flujo</a:t>
            </a:r>
            <a:r>
              <a:rPr lang="en-US" altLang="es-ES_tradnl" sz="1200" baseline="0" dirty="0" smtClean="0">
                <a:latin typeface="Calibri" pitchFamily="34" charset="0"/>
              </a:rPr>
              <a:t>.</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baseline="0" dirty="0" smtClean="0">
                <a:latin typeface="Calibri" pitchFamily="34" charset="0"/>
              </a:rPr>
              <a:t>Se </a:t>
            </a:r>
            <a:r>
              <a:rPr lang="en-US" altLang="es-ES_tradnl" sz="1200" baseline="0" dirty="0" err="1" smtClean="0">
                <a:latin typeface="Calibri" pitchFamily="34" charset="0"/>
              </a:rPr>
              <a:t>llevo</a:t>
            </a:r>
            <a:r>
              <a:rPr lang="en-US" altLang="es-ES_tradnl" sz="1200" baseline="0" dirty="0" smtClean="0">
                <a:latin typeface="Calibri" pitchFamily="34" charset="0"/>
              </a:rPr>
              <a:t> a </a:t>
            </a:r>
            <a:r>
              <a:rPr lang="en-US" altLang="es-ES_tradnl" sz="1200" baseline="0" dirty="0" err="1" smtClean="0">
                <a:latin typeface="Calibri" pitchFamily="34" charset="0"/>
              </a:rPr>
              <a:t>cabo</a:t>
            </a:r>
            <a:r>
              <a:rPr lang="en-US" altLang="es-ES_tradnl" sz="1200" baseline="0" dirty="0" smtClean="0">
                <a:latin typeface="Calibri" pitchFamily="34" charset="0"/>
              </a:rPr>
              <a:t> la </a:t>
            </a:r>
            <a:r>
              <a:rPr lang="en-US" altLang="es-ES_tradnl" sz="1200" baseline="0" dirty="0" err="1" smtClean="0">
                <a:latin typeface="Calibri" pitchFamily="34" charset="0"/>
              </a:rPr>
              <a:t>cuantificación</a:t>
            </a:r>
            <a:r>
              <a:rPr lang="en-US" altLang="es-ES_tradnl" sz="1200" baseline="0" dirty="0" smtClean="0">
                <a:latin typeface="Calibri" pitchFamily="34" charset="0"/>
              </a:rPr>
              <a:t> de las NETs </a:t>
            </a:r>
            <a:r>
              <a:rPr lang="en-US" altLang="es-ES_tradnl" sz="1200" baseline="0" dirty="0" err="1" smtClean="0">
                <a:latin typeface="Calibri" pitchFamily="34" charset="0"/>
              </a:rPr>
              <a:t>inducida</a:t>
            </a:r>
            <a:r>
              <a:rPr lang="en-US" altLang="es-ES_tradnl" sz="1200" baseline="0" dirty="0" smtClean="0">
                <a:latin typeface="Calibri" pitchFamily="34" charset="0"/>
              </a:rPr>
              <a:t> in vitro </a:t>
            </a:r>
            <a:r>
              <a:rPr lang="en-US" altLang="es-ES_tradnl" sz="1200" baseline="0" dirty="0" err="1" smtClean="0">
                <a:latin typeface="Calibri" pitchFamily="34" charset="0"/>
              </a:rPr>
              <a:t>por</a:t>
            </a:r>
            <a:r>
              <a:rPr lang="en-US" altLang="es-ES_tradnl" sz="1200" baseline="0" dirty="0" smtClean="0">
                <a:latin typeface="Calibri" pitchFamily="34" charset="0"/>
              </a:rPr>
              <a:t> PMA </a:t>
            </a:r>
            <a:r>
              <a:rPr lang="en-US" altLang="es-ES_tradnl" sz="1200" baseline="0" dirty="0" err="1" smtClean="0">
                <a:latin typeface="Calibri" pitchFamily="34" charset="0"/>
              </a:rPr>
              <a:t>mediante</a:t>
            </a:r>
            <a:r>
              <a:rPr lang="en-US" altLang="es-ES_tradnl" sz="1200" baseline="0" dirty="0" smtClean="0">
                <a:latin typeface="Calibri" pitchFamily="34" charset="0"/>
              </a:rPr>
              <a:t> </a:t>
            </a:r>
            <a:r>
              <a:rPr lang="en-US" altLang="es-ES_tradnl" sz="1200" baseline="0" dirty="0" err="1" smtClean="0">
                <a:latin typeface="Calibri" pitchFamily="34" charset="0"/>
              </a:rPr>
              <a:t>marcaje</a:t>
            </a:r>
            <a:r>
              <a:rPr lang="en-US" altLang="es-ES_tradnl" sz="1200" baseline="0" dirty="0" smtClean="0">
                <a:latin typeface="Calibri" pitchFamily="34" charset="0"/>
              </a:rPr>
              <a:t> de las </a:t>
            </a:r>
            <a:r>
              <a:rPr lang="en-US" altLang="es-ES_tradnl" sz="1200" baseline="0" dirty="0" err="1" smtClean="0">
                <a:latin typeface="Calibri" pitchFamily="34" charset="0"/>
              </a:rPr>
              <a:t>fibras</a:t>
            </a:r>
            <a:r>
              <a:rPr lang="en-US" altLang="es-ES_tradnl" sz="1200" baseline="0" dirty="0" smtClean="0">
                <a:latin typeface="Calibri" pitchFamily="34" charset="0"/>
              </a:rPr>
              <a:t> de ADN con </a:t>
            </a:r>
            <a:r>
              <a:rPr lang="en-US" altLang="es-ES_tradnl" sz="1200" baseline="0" dirty="0" err="1" smtClean="0">
                <a:latin typeface="Calibri" pitchFamily="34" charset="0"/>
              </a:rPr>
              <a:t>sytox</a:t>
            </a:r>
            <a:r>
              <a:rPr lang="en-US" altLang="es-ES_tradnl" sz="1200" baseline="0" dirty="0" smtClean="0">
                <a:latin typeface="Calibri" pitchFamily="34" charset="0"/>
              </a:rPr>
              <a:t>.</a:t>
            </a:r>
          </a:p>
          <a:p>
            <a:pPr marL="0" marR="0" indent="0" algn="l" defTabSz="912813" rtl="0" eaLnBrk="1" fontAlgn="auto" latinLnBrk="0" hangingPunct="1">
              <a:lnSpc>
                <a:spcPct val="100000"/>
              </a:lnSpc>
              <a:spcBef>
                <a:spcPts val="0"/>
              </a:spcBef>
              <a:spcAft>
                <a:spcPts val="0"/>
              </a:spcAft>
              <a:buClrTx/>
              <a:buSzTx/>
              <a:buFontTx/>
              <a:buNone/>
              <a:tabLst/>
              <a:defRPr/>
            </a:pPr>
            <a:r>
              <a:rPr lang="en-US" altLang="es-ES_tradnl" sz="1200" baseline="0" dirty="0" smtClean="0">
                <a:latin typeface="Calibri" pitchFamily="34" charset="0"/>
              </a:rPr>
              <a:t>Se </a:t>
            </a:r>
            <a:r>
              <a:rPr lang="en-US" altLang="es-ES_tradnl" sz="1200" baseline="0" dirty="0" err="1" smtClean="0">
                <a:latin typeface="Calibri" pitchFamily="34" charset="0"/>
              </a:rPr>
              <a:t>midieron</a:t>
            </a:r>
            <a:r>
              <a:rPr lang="en-US" altLang="es-ES_tradnl" sz="1200" baseline="0" dirty="0" smtClean="0">
                <a:latin typeface="Calibri" pitchFamily="34" charset="0"/>
              </a:rPr>
              <a:t> </a:t>
            </a:r>
            <a:r>
              <a:rPr lang="en-US" altLang="es-ES_tradnl" sz="1200" baseline="0" dirty="0" err="1" smtClean="0">
                <a:latin typeface="Calibri" pitchFamily="34" charset="0"/>
              </a:rPr>
              <a:t>los</a:t>
            </a:r>
            <a:r>
              <a:rPr lang="en-US" altLang="es-ES_tradnl" sz="1200" baseline="0" dirty="0" smtClean="0">
                <a:latin typeface="Calibri" pitchFamily="34" charset="0"/>
              </a:rPr>
              <a:t> </a:t>
            </a:r>
            <a:r>
              <a:rPr lang="en-US" altLang="es-ES_tradnl" sz="1200" baseline="0" dirty="0" err="1" smtClean="0">
                <a:latin typeface="Calibri" pitchFamily="34" charset="0"/>
              </a:rPr>
              <a:t>productos</a:t>
            </a:r>
            <a:r>
              <a:rPr lang="en-US" altLang="es-ES_tradnl" sz="1200" baseline="0" dirty="0" smtClean="0">
                <a:latin typeface="Calibri" pitchFamily="34" charset="0"/>
              </a:rPr>
              <a:t> </a:t>
            </a:r>
            <a:r>
              <a:rPr lang="en-US" altLang="es-ES_tradnl" sz="1200" baseline="0" dirty="0" err="1" smtClean="0">
                <a:latin typeface="Calibri" pitchFamily="34" charset="0"/>
              </a:rPr>
              <a:t>derivados</a:t>
            </a:r>
            <a:r>
              <a:rPr lang="en-US" altLang="es-ES_tradnl" sz="1200" baseline="0" dirty="0" smtClean="0">
                <a:latin typeface="Calibri" pitchFamily="34" charset="0"/>
              </a:rPr>
              <a:t> de la Netosis (ADN + </a:t>
            </a:r>
            <a:r>
              <a:rPr lang="en-US" altLang="es-ES_tradnl" sz="1200" baseline="0" dirty="0" err="1" smtClean="0">
                <a:latin typeface="Calibri" pitchFamily="34" charset="0"/>
              </a:rPr>
              <a:t>histonas</a:t>
            </a:r>
            <a:r>
              <a:rPr lang="en-US" altLang="es-ES_tradnl" sz="1200" baseline="0" dirty="0" smtClean="0">
                <a:latin typeface="Calibri" pitchFamily="34" charset="0"/>
              </a:rPr>
              <a:t>) </a:t>
            </a:r>
            <a:r>
              <a:rPr lang="en-US" altLang="es-ES_tradnl" sz="1200" baseline="0" dirty="0" err="1" smtClean="0">
                <a:latin typeface="Calibri" pitchFamily="34" charset="0"/>
              </a:rPr>
              <a:t>en</a:t>
            </a:r>
            <a:r>
              <a:rPr lang="en-US" altLang="es-ES_tradnl" sz="1200" baseline="0" dirty="0" smtClean="0">
                <a:latin typeface="Calibri" pitchFamily="34" charset="0"/>
              </a:rPr>
              <a:t> el </a:t>
            </a:r>
            <a:r>
              <a:rPr lang="en-US" altLang="es-ES_tradnl" sz="1200" baseline="0" dirty="0" err="1" smtClean="0">
                <a:latin typeface="Calibri" pitchFamily="34" charset="0"/>
              </a:rPr>
              <a:t>suero</a:t>
            </a:r>
            <a:r>
              <a:rPr lang="en-US" altLang="es-ES_tradnl" sz="1200" baseline="0" dirty="0" smtClean="0">
                <a:latin typeface="Calibri" pitchFamily="34" charset="0"/>
              </a:rPr>
              <a:t> </a:t>
            </a:r>
            <a:r>
              <a:rPr lang="en-US" altLang="es-ES_tradnl" sz="1200" baseline="0" dirty="0" err="1" smtClean="0">
                <a:latin typeface="Calibri" pitchFamily="34" charset="0"/>
              </a:rPr>
              <a:t>utilizando</a:t>
            </a:r>
            <a:r>
              <a:rPr lang="en-US" altLang="es-ES_tradnl" sz="1200" baseline="0" dirty="0" smtClean="0">
                <a:latin typeface="Calibri" pitchFamily="34" charset="0"/>
              </a:rPr>
              <a:t> el kit </a:t>
            </a:r>
            <a:r>
              <a:rPr lang="en-GB" altLang="es-ES_tradnl" sz="1200" i="1" dirty="0" smtClean="0">
                <a:latin typeface="Calibri" pitchFamily="34" charset="0"/>
              </a:rPr>
              <a:t>Human Cell Death Detection ELISAPLUS</a:t>
            </a:r>
            <a:r>
              <a:rPr lang="en-GB" altLang="es-ES_tradnl" sz="1200" dirty="0" smtClean="0">
                <a:latin typeface="Calibri" pitchFamily="34" charset="0"/>
              </a:rPr>
              <a:t>.</a:t>
            </a:r>
          </a:p>
          <a:p>
            <a:pPr marL="0" marR="0" indent="0" algn="l" defTabSz="912813" rtl="0" eaLnBrk="1" fontAlgn="auto" latinLnBrk="0" hangingPunct="1">
              <a:lnSpc>
                <a:spcPct val="100000"/>
              </a:lnSpc>
              <a:spcBef>
                <a:spcPts val="0"/>
              </a:spcBef>
              <a:spcAft>
                <a:spcPts val="0"/>
              </a:spcAft>
              <a:buClrTx/>
              <a:buSzTx/>
              <a:buFontTx/>
              <a:buNone/>
              <a:tabLst/>
              <a:defRPr/>
            </a:pPr>
            <a:endParaRPr lang="en-GB" altLang="es-ES_tradnl" sz="1200" dirty="0" smtClean="0">
              <a:latin typeface="Calibri" pitchFamily="34" charset="0"/>
            </a:endParaRPr>
          </a:p>
          <a:p>
            <a:pPr marL="0" marR="0" indent="0" algn="l" defTabSz="912813" rtl="0" eaLnBrk="1" fontAlgn="auto" latinLnBrk="0" hangingPunct="1">
              <a:lnSpc>
                <a:spcPct val="100000"/>
              </a:lnSpc>
              <a:spcBef>
                <a:spcPts val="0"/>
              </a:spcBef>
              <a:spcAft>
                <a:spcPts val="0"/>
              </a:spcAft>
              <a:buClrTx/>
              <a:buSzTx/>
              <a:buFontTx/>
              <a:buNone/>
              <a:tabLst/>
              <a:defRPr/>
            </a:pPr>
            <a:endParaRPr lang="en-GB" altLang="es-ES_tradnl" sz="1200" dirty="0" smtClean="0">
              <a:latin typeface="Calibri" pitchFamily="34" charset="0"/>
            </a:endParaRPr>
          </a:p>
          <a:p>
            <a:pPr marL="0" marR="0" indent="0" algn="l" defTabSz="912813" rtl="0" eaLnBrk="1" fontAlgn="auto" latinLnBrk="0" hangingPunct="1">
              <a:lnSpc>
                <a:spcPct val="100000"/>
              </a:lnSpc>
              <a:spcBef>
                <a:spcPts val="0"/>
              </a:spcBef>
              <a:spcAft>
                <a:spcPts val="0"/>
              </a:spcAft>
              <a:buClrTx/>
              <a:buSzTx/>
              <a:buFontTx/>
              <a:buNone/>
              <a:tabLst/>
              <a:defRPr/>
            </a:pPr>
            <a:r>
              <a:rPr lang="en-GB" altLang="es-ES_tradnl" sz="1200" dirty="0" smtClean="0">
                <a:latin typeface="Calibri" pitchFamily="34" charset="0"/>
              </a:rPr>
              <a:t>Para </a:t>
            </a:r>
            <a:r>
              <a:rPr lang="en-GB" altLang="es-ES_tradnl" sz="1200" dirty="0" err="1" smtClean="0">
                <a:latin typeface="Calibri" pitchFamily="34" charset="0"/>
              </a:rPr>
              <a:t>evaluar</a:t>
            </a:r>
            <a:r>
              <a:rPr lang="en-GB" altLang="es-ES_tradnl" sz="1200" dirty="0" smtClean="0">
                <a:latin typeface="Calibri" pitchFamily="34" charset="0"/>
              </a:rPr>
              <a:t> la </a:t>
            </a:r>
            <a:r>
              <a:rPr lang="en-GB" altLang="es-ES_tradnl" sz="1200" dirty="0" err="1" smtClean="0">
                <a:latin typeface="Calibri" pitchFamily="34" charset="0"/>
              </a:rPr>
              <a:t>especificidad</a:t>
            </a:r>
            <a:r>
              <a:rPr lang="en-GB" altLang="es-ES_tradnl" sz="1200" baseline="0" dirty="0" smtClean="0">
                <a:latin typeface="Calibri" pitchFamily="34" charset="0"/>
              </a:rPr>
              <a:t> de </a:t>
            </a:r>
            <a:r>
              <a:rPr lang="en-GB" altLang="es-ES_tradnl" sz="1200" baseline="0" dirty="0" err="1" smtClean="0">
                <a:latin typeface="Calibri" pitchFamily="34" charset="0"/>
              </a:rPr>
              <a:t>los</a:t>
            </a:r>
            <a:r>
              <a:rPr lang="en-GB" altLang="es-ES_tradnl" sz="1200" baseline="0" dirty="0" smtClean="0">
                <a:latin typeface="Calibri" pitchFamily="34" charset="0"/>
              </a:rPr>
              <a:t> </a:t>
            </a:r>
            <a:r>
              <a:rPr lang="en-GB" altLang="es-ES_tradnl" sz="1200" baseline="0" dirty="0" err="1" smtClean="0">
                <a:latin typeface="Calibri" pitchFamily="34" charset="0"/>
              </a:rPr>
              <a:t>efectos</a:t>
            </a:r>
            <a:r>
              <a:rPr lang="en-GB" altLang="es-ES_tradnl" sz="1200" baseline="0" dirty="0" smtClean="0">
                <a:latin typeface="Calibri" pitchFamily="34" charset="0"/>
              </a:rPr>
              <a:t> del TCZ se </a:t>
            </a:r>
            <a:r>
              <a:rPr lang="en-GB" altLang="es-ES_tradnl" sz="1200" baseline="0" dirty="0" err="1" smtClean="0">
                <a:latin typeface="Calibri" pitchFamily="34" charset="0"/>
              </a:rPr>
              <a:t>llevaron</a:t>
            </a:r>
            <a:r>
              <a:rPr lang="en-GB" altLang="es-ES_tradnl" sz="1200" baseline="0" dirty="0" smtClean="0">
                <a:latin typeface="Calibri" pitchFamily="34" charset="0"/>
              </a:rPr>
              <a:t> a </a:t>
            </a:r>
            <a:r>
              <a:rPr lang="en-GB" altLang="es-ES_tradnl" sz="1200" baseline="0" dirty="0" err="1" smtClean="0">
                <a:latin typeface="Calibri" pitchFamily="34" charset="0"/>
              </a:rPr>
              <a:t>cabo</a:t>
            </a:r>
            <a:r>
              <a:rPr lang="en-GB" altLang="es-ES_tradnl" sz="1200" baseline="0" dirty="0" smtClean="0">
                <a:latin typeface="Calibri" pitchFamily="34" charset="0"/>
              </a:rPr>
              <a:t> </a:t>
            </a:r>
            <a:r>
              <a:rPr lang="en-GB" altLang="es-ES_tradnl" sz="1200" baseline="0" dirty="0" err="1" smtClean="0">
                <a:latin typeface="Calibri" pitchFamily="34" charset="0"/>
              </a:rPr>
              <a:t>estudios</a:t>
            </a:r>
            <a:r>
              <a:rPr lang="en-GB" altLang="es-ES_tradnl" sz="1200" baseline="0" dirty="0" smtClean="0">
                <a:latin typeface="Calibri" pitchFamily="34" charset="0"/>
              </a:rPr>
              <a:t> in vitro:</a:t>
            </a:r>
          </a:p>
          <a:p>
            <a:pPr marL="0" marR="0" indent="0" algn="l" defTabSz="912813" rtl="0" eaLnBrk="1" fontAlgn="auto" latinLnBrk="0" hangingPunct="1">
              <a:lnSpc>
                <a:spcPct val="100000"/>
              </a:lnSpc>
              <a:spcBef>
                <a:spcPts val="0"/>
              </a:spcBef>
              <a:spcAft>
                <a:spcPts val="0"/>
              </a:spcAft>
              <a:buClrTx/>
              <a:buSzTx/>
              <a:buFontTx/>
              <a:buNone/>
              <a:tabLst/>
              <a:defRPr/>
            </a:pPr>
            <a:r>
              <a:rPr lang="en-GB" altLang="es-ES_tradnl" sz="1200" baseline="0" dirty="0" err="1" smtClean="0">
                <a:latin typeface="Calibri" pitchFamily="34" charset="0"/>
              </a:rPr>
              <a:t>Monocitos</a:t>
            </a:r>
            <a:r>
              <a:rPr lang="en-GB" altLang="es-ES_tradnl" sz="1200" baseline="0" dirty="0" smtClean="0">
                <a:latin typeface="Calibri" pitchFamily="34" charset="0"/>
              </a:rPr>
              <a:t> y </a:t>
            </a:r>
            <a:r>
              <a:rPr lang="en-GB" altLang="es-ES_tradnl" sz="1200" baseline="0" dirty="0" err="1" smtClean="0">
                <a:latin typeface="Calibri" pitchFamily="34" charset="0"/>
              </a:rPr>
              <a:t>neutrofilos</a:t>
            </a:r>
            <a:r>
              <a:rPr lang="en-GB" altLang="es-ES_tradnl" sz="1200" baseline="0" dirty="0" smtClean="0">
                <a:latin typeface="Calibri" pitchFamily="34" charset="0"/>
              </a:rPr>
              <a:t> </a:t>
            </a:r>
            <a:r>
              <a:rPr lang="en-GB" altLang="es-ES_tradnl" sz="1200" baseline="0" dirty="0" err="1" smtClean="0">
                <a:latin typeface="Calibri" pitchFamily="34" charset="0"/>
              </a:rPr>
              <a:t>purificados</a:t>
            </a:r>
            <a:r>
              <a:rPr lang="en-GB" altLang="es-ES_tradnl" sz="1200" baseline="0" dirty="0" smtClean="0">
                <a:latin typeface="Calibri" pitchFamily="34" charset="0"/>
              </a:rPr>
              <a:t> de 5 </a:t>
            </a:r>
            <a:r>
              <a:rPr lang="en-GB" altLang="es-ES_tradnl" sz="1200" baseline="0" dirty="0" err="1" smtClean="0">
                <a:latin typeface="Calibri" pitchFamily="34" charset="0"/>
              </a:rPr>
              <a:t>pacientes</a:t>
            </a:r>
            <a:r>
              <a:rPr lang="en-GB" altLang="es-ES_tradnl" sz="1200" baseline="0" dirty="0" smtClean="0">
                <a:latin typeface="Calibri" pitchFamily="34" charset="0"/>
              </a:rPr>
              <a:t> con AR con </a:t>
            </a:r>
            <a:r>
              <a:rPr lang="en-GB" altLang="es-ES_tradnl" sz="1200" baseline="0" dirty="0" err="1" smtClean="0">
                <a:latin typeface="Calibri" pitchFamily="34" charset="0"/>
              </a:rPr>
              <a:t>alta</a:t>
            </a:r>
            <a:r>
              <a:rPr lang="en-GB" altLang="es-ES_tradnl" sz="1200" baseline="0" dirty="0" smtClean="0">
                <a:latin typeface="Calibri" pitchFamily="34" charset="0"/>
              </a:rPr>
              <a:t> </a:t>
            </a:r>
            <a:r>
              <a:rPr lang="en-GB" altLang="es-ES_tradnl" sz="1200" baseline="0" dirty="0" err="1" smtClean="0">
                <a:latin typeface="Calibri" pitchFamily="34" charset="0"/>
              </a:rPr>
              <a:t>actividad</a:t>
            </a:r>
            <a:r>
              <a:rPr lang="en-GB" altLang="es-ES_tradnl" sz="1200" baseline="0" dirty="0" smtClean="0">
                <a:latin typeface="Calibri" pitchFamily="34" charset="0"/>
              </a:rPr>
              <a:t> de la </a:t>
            </a:r>
            <a:r>
              <a:rPr lang="en-GB" altLang="es-ES_tradnl" sz="1200" baseline="0" dirty="0" err="1" smtClean="0">
                <a:latin typeface="Calibri" pitchFamily="34" charset="0"/>
              </a:rPr>
              <a:t>enfermedad</a:t>
            </a:r>
            <a:r>
              <a:rPr lang="en-GB" altLang="es-ES_tradnl" sz="1200" baseline="0" dirty="0" smtClean="0">
                <a:latin typeface="Calibri" pitchFamily="34" charset="0"/>
              </a:rPr>
              <a:t> y no </a:t>
            </a:r>
            <a:r>
              <a:rPr lang="en-GB" altLang="es-ES_tradnl" sz="1200" baseline="0" dirty="0" err="1" smtClean="0">
                <a:latin typeface="Calibri" pitchFamily="34" charset="0"/>
              </a:rPr>
              <a:t>sometidos</a:t>
            </a:r>
            <a:r>
              <a:rPr lang="en-GB" altLang="es-ES_tradnl" sz="1200" baseline="0" dirty="0" smtClean="0">
                <a:latin typeface="Calibri" pitchFamily="34" charset="0"/>
              </a:rPr>
              <a:t> a </a:t>
            </a:r>
            <a:r>
              <a:rPr lang="en-GB" altLang="es-ES_tradnl" sz="1200" baseline="0" dirty="0" err="1" smtClean="0">
                <a:latin typeface="Calibri" pitchFamily="34" charset="0"/>
              </a:rPr>
              <a:t>tratamiento</a:t>
            </a:r>
            <a:r>
              <a:rPr lang="en-GB" altLang="es-ES_tradnl" sz="1200" baseline="0" dirty="0" smtClean="0">
                <a:latin typeface="Calibri" pitchFamily="34" charset="0"/>
              </a:rPr>
              <a:t> con </a:t>
            </a:r>
            <a:r>
              <a:rPr lang="en-GB" altLang="es-ES_tradnl" sz="1200" baseline="0" dirty="0" err="1" smtClean="0">
                <a:latin typeface="Calibri" pitchFamily="34" charset="0"/>
              </a:rPr>
              <a:t>ningun</a:t>
            </a:r>
            <a:r>
              <a:rPr lang="en-GB" altLang="es-ES_tradnl" sz="1200" baseline="0" dirty="0" smtClean="0">
                <a:latin typeface="Calibri" pitchFamily="34" charset="0"/>
              </a:rPr>
              <a:t> </a:t>
            </a:r>
            <a:r>
              <a:rPr lang="en-GB" altLang="es-ES_tradnl" sz="1200" baseline="0" dirty="0" err="1" smtClean="0">
                <a:latin typeface="Calibri" pitchFamily="34" charset="0"/>
              </a:rPr>
              <a:t>biologico</a:t>
            </a:r>
            <a:r>
              <a:rPr lang="en-GB" altLang="es-ES_tradnl" sz="1200" baseline="0" dirty="0" smtClean="0">
                <a:latin typeface="Calibri" pitchFamily="34" charset="0"/>
              </a:rPr>
              <a:t> se </a:t>
            </a:r>
            <a:r>
              <a:rPr lang="en-GB" altLang="es-ES_tradnl" sz="1200" baseline="0" dirty="0" err="1" smtClean="0">
                <a:latin typeface="Calibri" pitchFamily="34" charset="0"/>
              </a:rPr>
              <a:t>incubaron</a:t>
            </a:r>
            <a:r>
              <a:rPr lang="en-GB" altLang="es-ES_tradnl" sz="1200" baseline="0" dirty="0" smtClean="0">
                <a:latin typeface="Calibri" pitchFamily="34" charset="0"/>
              </a:rPr>
              <a:t> con IL-6 </a:t>
            </a:r>
            <a:r>
              <a:rPr lang="en-GB" altLang="es-ES_tradnl" sz="1200" baseline="0" dirty="0" err="1" smtClean="0">
                <a:latin typeface="Calibri" pitchFamily="34" charset="0"/>
              </a:rPr>
              <a:t>en</a:t>
            </a:r>
            <a:r>
              <a:rPr lang="en-GB" altLang="es-ES_tradnl" sz="1200" baseline="0" dirty="0" smtClean="0">
                <a:latin typeface="Calibri" pitchFamily="34" charset="0"/>
              </a:rPr>
              <a:t> </a:t>
            </a:r>
            <a:r>
              <a:rPr lang="en-GB" altLang="es-ES_tradnl" sz="1200" baseline="0" dirty="0" err="1" smtClean="0">
                <a:latin typeface="Calibri" pitchFamily="34" charset="0"/>
              </a:rPr>
              <a:t>presencia</a:t>
            </a:r>
            <a:r>
              <a:rPr lang="en-GB" altLang="es-ES_tradnl" sz="1200" baseline="0" dirty="0" smtClean="0">
                <a:latin typeface="Calibri" pitchFamily="34" charset="0"/>
              </a:rPr>
              <a:t> o </a:t>
            </a:r>
            <a:r>
              <a:rPr lang="en-GB" altLang="es-ES_tradnl" sz="1200" baseline="0" dirty="0" err="1" smtClean="0">
                <a:latin typeface="Calibri" pitchFamily="34" charset="0"/>
              </a:rPr>
              <a:t>ausencia</a:t>
            </a:r>
            <a:r>
              <a:rPr lang="en-GB" altLang="es-ES_tradnl" sz="1200" baseline="0" dirty="0" smtClean="0">
                <a:latin typeface="Calibri" pitchFamily="34" charset="0"/>
              </a:rPr>
              <a:t> de TCZ. </a:t>
            </a:r>
          </a:p>
          <a:p>
            <a:pPr marL="0" marR="0" indent="0" algn="l" defTabSz="912813" rtl="0" eaLnBrk="1" fontAlgn="auto" latinLnBrk="0" hangingPunct="1">
              <a:lnSpc>
                <a:spcPct val="100000"/>
              </a:lnSpc>
              <a:spcBef>
                <a:spcPts val="0"/>
              </a:spcBef>
              <a:spcAft>
                <a:spcPts val="0"/>
              </a:spcAft>
              <a:buClrTx/>
              <a:buSzTx/>
              <a:buFontTx/>
              <a:buNone/>
              <a:tabLst/>
              <a:defRPr/>
            </a:pPr>
            <a:r>
              <a:rPr lang="en-GB" altLang="es-ES_tradnl" sz="1200" baseline="0" dirty="0" err="1" smtClean="0">
                <a:latin typeface="Calibri" pitchFamily="34" charset="0"/>
              </a:rPr>
              <a:t>Tambien</a:t>
            </a:r>
            <a:r>
              <a:rPr lang="en-GB" altLang="es-ES_tradnl" sz="1200" baseline="0" dirty="0" smtClean="0">
                <a:latin typeface="Calibri" pitchFamily="34" charset="0"/>
              </a:rPr>
              <a:t> se </a:t>
            </a:r>
            <a:r>
              <a:rPr lang="en-GB" altLang="es-ES_tradnl" sz="1200" baseline="0" dirty="0" err="1" smtClean="0">
                <a:latin typeface="Calibri" pitchFamily="34" charset="0"/>
              </a:rPr>
              <a:t>realizaron</a:t>
            </a:r>
            <a:r>
              <a:rPr lang="en-GB" altLang="es-ES_tradnl" sz="1200" baseline="0" dirty="0" smtClean="0">
                <a:latin typeface="Calibri" pitchFamily="34" charset="0"/>
              </a:rPr>
              <a:t> co-</a:t>
            </a:r>
            <a:r>
              <a:rPr lang="en-GB" altLang="es-ES_tradnl" sz="1200" baseline="0" dirty="0" err="1" smtClean="0">
                <a:latin typeface="Calibri" pitchFamily="34" charset="0"/>
              </a:rPr>
              <a:t>cultivos</a:t>
            </a:r>
            <a:r>
              <a:rPr lang="en-GB" altLang="es-ES_tradnl" sz="1200" baseline="0" dirty="0" smtClean="0">
                <a:latin typeface="Calibri" pitchFamily="34" charset="0"/>
              </a:rPr>
              <a:t> de </a:t>
            </a:r>
            <a:r>
              <a:rPr lang="en-GB" altLang="es-ES_tradnl" sz="1200" baseline="0" dirty="0" err="1" smtClean="0">
                <a:latin typeface="Calibri" pitchFamily="34" charset="0"/>
              </a:rPr>
              <a:t>monocitos</a:t>
            </a:r>
            <a:r>
              <a:rPr lang="en-GB" altLang="es-ES_tradnl" sz="1200" baseline="0" dirty="0" smtClean="0">
                <a:latin typeface="Calibri" pitchFamily="34" charset="0"/>
              </a:rPr>
              <a:t> de </a:t>
            </a:r>
            <a:r>
              <a:rPr lang="en-GB" altLang="es-ES_tradnl" sz="1200" baseline="0" dirty="0" err="1" smtClean="0">
                <a:latin typeface="Calibri" pitchFamily="34" charset="0"/>
              </a:rPr>
              <a:t>estos</a:t>
            </a:r>
            <a:r>
              <a:rPr lang="en-GB" altLang="es-ES_tradnl" sz="1200" baseline="0" dirty="0" smtClean="0">
                <a:latin typeface="Calibri" pitchFamily="34" charset="0"/>
              </a:rPr>
              <a:t> 5 </a:t>
            </a:r>
            <a:r>
              <a:rPr lang="en-GB" altLang="es-ES_tradnl" sz="1200" baseline="0" dirty="0" err="1" smtClean="0">
                <a:latin typeface="Calibri" pitchFamily="34" charset="0"/>
              </a:rPr>
              <a:t>pacientes</a:t>
            </a:r>
            <a:r>
              <a:rPr lang="en-GB" altLang="es-ES_tradnl" sz="1200" baseline="0" dirty="0" smtClean="0">
                <a:latin typeface="Calibri" pitchFamily="34" charset="0"/>
              </a:rPr>
              <a:t> con la </a:t>
            </a:r>
            <a:r>
              <a:rPr lang="en-GB" altLang="es-ES_tradnl" sz="1200" baseline="0" dirty="0" err="1" smtClean="0">
                <a:latin typeface="Calibri" pitchFamily="34" charset="0"/>
              </a:rPr>
              <a:t>linea</a:t>
            </a:r>
            <a:r>
              <a:rPr lang="en-GB" altLang="es-ES_tradnl" sz="1200" baseline="0" dirty="0" smtClean="0">
                <a:latin typeface="Calibri" pitchFamily="34" charset="0"/>
              </a:rPr>
              <a:t> </a:t>
            </a:r>
            <a:r>
              <a:rPr lang="en-GB" altLang="es-ES_tradnl" sz="1200" baseline="0" dirty="0" err="1" smtClean="0">
                <a:latin typeface="Calibri" pitchFamily="34" charset="0"/>
              </a:rPr>
              <a:t>celular</a:t>
            </a:r>
            <a:r>
              <a:rPr lang="en-GB" altLang="es-ES_tradnl" sz="1200" baseline="0" dirty="0" smtClean="0">
                <a:latin typeface="Calibri" pitchFamily="34" charset="0"/>
              </a:rPr>
              <a:t> </a:t>
            </a:r>
            <a:r>
              <a:rPr lang="en-GB" altLang="es-ES_tradnl" sz="1200" baseline="0" dirty="0" err="1" smtClean="0">
                <a:latin typeface="Calibri" pitchFamily="34" charset="0"/>
              </a:rPr>
              <a:t>endotelial</a:t>
            </a:r>
            <a:r>
              <a:rPr lang="en-GB" altLang="es-ES_tradnl" sz="1200" baseline="0" dirty="0" smtClean="0">
                <a:latin typeface="Calibri" pitchFamily="34" charset="0"/>
              </a:rPr>
              <a:t> HUVEC </a:t>
            </a:r>
            <a:r>
              <a:rPr lang="en-GB" altLang="es-ES_tradnl" sz="1200" baseline="0" dirty="0" err="1" smtClean="0">
                <a:latin typeface="Calibri" pitchFamily="34" charset="0"/>
              </a:rPr>
              <a:t>tratados</a:t>
            </a:r>
            <a:r>
              <a:rPr lang="en-GB" altLang="es-ES_tradnl" sz="1200" baseline="0" dirty="0" smtClean="0">
                <a:latin typeface="Calibri" pitchFamily="34" charset="0"/>
              </a:rPr>
              <a:t> con IL6 sola o </a:t>
            </a:r>
            <a:r>
              <a:rPr lang="en-GB" altLang="es-ES_tradnl" sz="1200" baseline="0" dirty="0" err="1" smtClean="0">
                <a:latin typeface="Calibri" pitchFamily="34" charset="0"/>
              </a:rPr>
              <a:t>en</a:t>
            </a:r>
            <a:r>
              <a:rPr lang="en-GB" altLang="es-ES_tradnl" sz="1200" baseline="0" dirty="0" smtClean="0">
                <a:latin typeface="Calibri" pitchFamily="34" charset="0"/>
              </a:rPr>
              <a:t> </a:t>
            </a:r>
            <a:r>
              <a:rPr lang="en-GB" altLang="es-ES_tradnl" sz="1200" baseline="0" dirty="0" err="1" smtClean="0">
                <a:latin typeface="Calibri" pitchFamily="34" charset="0"/>
              </a:rPr>
              <a:t>combinacion</a:t>
            </a:r>
            <a:r>
              <a:rPr lang="en-GB" altLang="es-ES_tradnl" sz="1200" baseline="0" dirty="0" smtClean="0">
                <a:latin typeface="Calibri" pitchFamily="34" charset="0"/>
              </a:rPr>
              <a:t> con TCZ.</a:t>
            </a:r>
          </a:p>
          <a:p>
            <a:pPr marL="0" marR="0" indent="0" algn="l" defTabSz="912813" rtl="0" eaLnBrk="1" fontAlgn="auto" latinLnBrk="0" hangingPunct="1">
              <a:lnSpc>
                <a:spcPct val="100000"/>
              </a:lnSpc>
              <a:spcBef>
                <a:spcPts val="0"/>
              </a:spcBef>
              <a:spcAft>
                <a:spcPts val="0"/>
              </a:spcAft>
              <a:buClrTx/>
              <a:buSzTx/>
              <a:buFontTx/>
              <a:buNone/>
              <a:tabLst/>
              <a:defRPr/>
            </a:pPr>
            <a:endParaRPr lang="en-GB" altLang="es-ES_tradnl" sz="1200" baseline="0" dirty="0" smtClean="0">
              <a:latin typeface="Calibri" pitchFamily="34" charset="0"/>
            </a:endParaRPr>
          </a:p>
          <a:p>
            <a:pPr marL="0" marR="0" indent="0" algn="l" defTabSz="912813" rtl="0" eaLnBrk="1" fontAlgn="auto" latinLnBrk="0" hangingPunct="1">
              <a:lnSpc>
                <a:spcPct val="100000"/>
              </a:lnSpc>
              <a:spcBef>
                <a:spcPts val="0"/>
              </a:spcBef>
              <a:spcAft>
                <a:spcPts val="0"/>
              </a:spcAft>
              <a:buClrTx/>
              <a:buSzTx/>
              <a:buFontTx/>
              <a:buNone/>
              <a:tabLst/>
              <a:defRPr/>
            </a:pPr>
            <a:endParaRPr lang="en-GB" altLang="es-ES_tradnl" sz="1200" dirty="0" smtClean="0">
              <a:latin typeface="Calibri" pitchFamily="34" charset="0"/>
            </a:endParaRPr>
          </a:p>
          <a:p>
            <a:pPr marL="457200" indent="-457200" defTabSz="912813" eaLnBrk="1" hangingPunct="1">
              <a:buFontTx/>
              <a:buAutoNum type="arabicPeriod" startAt="5"/>
            </a:pPr>
            <a:endParaRPr lang="en-GB" altLang="es-ES_tradnl" sz="1200" b="0" u="none" dirty="0" smtClean="0">
              <a:latin typeface="Calibri" pitchFamily="34" charset="0"/>
            </a:endParaRPr>
          </a:p>
          <a:p>
            <a:pPr marL="457200" indent="-457200" defTabSz="912813" eaLnBrk="1" hangingPunct="1">
              <a:buFontTx/>
              <a:buAutoNum type="arabicPeriod" startAt="5"/>
            </a:pPr>
            <a:endParaRPr lang="en-GB" altLang="es-ES_tradnl" sz="1200" b="0" u="none" dirty="0" smtClean="0">
              <a:latin typeface="Calibri" pitchFamily="34" charset="0"/>
            </a:endParaRPr>
          </a:p>
          <a:p>
            <a:pPr marL="457200" indent="-457200" defTabSz="912813" eaLnBrk="1" hangingPunct="1">
              <a:buFontTx/>
              <a:buAutoNum type="arabicPeriod" startAt="5"/>
            </a:pPr>
            <a:endParaRPr lang="en-GB" altLang="es-ES_tradnl" sz="1200" b="0" u="none" dirty="0" smtClean="0">
              <a:latin typeface="Calibri" pitchFamily="34" charset="0"/>
            </a:endParaRPr>
          </a:p>
          <a:p>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25</a:t>
            </a:fld>
            <a:endParaRPr lang="es-ES"/>
          </a:p>
        </p:txBody>
      </p:sp>
    </p:spTree>
    <p:extLst>
      <p:ext uri="{BB962C8B-B14F-4D97-AF65-F5344CB8AC3E}">
        <p14:creationId xmlns:p14="http://schemas.microsoft.com/office/powerpoint/2010/main" xmlns="" val="1220982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El tratamiento con TCZ durante 6 meses redujo significativamente el número de articulaciones inflamadas y dolorosas en los pacientes AR. Tras el tratamiento también se observó una mejoría de la actividad de la enfermedad mostrada por una disminución de los niveles medios de EVA y de DAS28. El DAS 28 experimentó un descenso medio de 1,35, pasando a moderada-baja actividad. Asimismo, se observó una reducción de los niveles medios de FR. En cuanto a los reactantes de fase aguda se produjo una disminución significativa de los niveles de VSG y PCR después del tratamiento. TCZ también modificó el perfil lipídico en el plasma, </a:t>
            </a:r>
            <a:r>
              <a:rPr lang="es-ES" sz="1200" b="0" i="0" u="none" strike="noStrike" kern="1200" baseline="0" dirty="0" err="1" smtClean="0">
                <a:solidFill>
                  <a:schemeClr val="tx1"/>
                </a:solidFill>
                <a:latin typeface="+mn-lt"/>
                <a:ea typeface="+mn-ea"/>
                <a:cs typeface="+mn-cs"/>
              </a:rPr>
              <a:t>observandose</a:t>
            </a:r>
            <a:r>
              <a:rPr lang="es-ES" sz="1200" b="0" i="0" u="none" strike="noStrike" kern="1200" baseline="0" dirty="0" smtClean="0">
                <a:solidFill>
                  <a:schemeClr val="tx1"/>
                </a:solidFill>
                <a:latin typeface="+mn-lt"/>
                <a:ea typeface="+mn-ea"/>
                <a:cs typeface="+mn-cs"/>
              </a:rPr>
              <a:t> un aumento significativo de los niveles de </a:t>
            </a:r>
            <a:r>
              <a:rPr lang="es-ES" sz="1200" b="0" i="0" u="none" strike="noStrike" kern="1200" baseline="0" dirty="0" err="1" smtClean="0">
                <a:solidFill>
                  <a:schemeClr val="tx1"/>
                </a:solidFill>
                <a:latin typeface="+mn-lt"/>
                <a:ea typeface="+mn-ea"/>
                <a:cs typeface="+mn-cs"/>
              </a:rPr>
              <a:t>HDLc</a:t>
            </a:r>
            <a:r>
              <a:rPr lang="es-ES" sz="1200" b="0" i="0" u="none" strike="noStrike" kern="1200" baseline="0" dirty="0" smtClean="0">
                <a:solidFill>
                  <a:schemeClr val="tx1"/>
                </a:solidFill>
                <a:latin typeface="+mn-lt"/>
                <a:ea typeface="+mn-ea"/>
                <a:cs typeface="+mn-cs"/>
              </a:rPr>
              <a:t>; sin embargo, los niveles de colesterol total no se modificaron, debido probablemente a que los niveles de triglicéridos y </a:t>
            </a:r>
            <a:r>
              <a:rPr lang="es-ES" sz="1200" b="0" i="0" u="none" strike="noStrike" kern="1200" baseline="0" dirty="0" err="1" smtClean="0">
                <a:solidFill>
                  <a:schemeClr val="tx1"/>
                </a:solidFill>
                <a:latin typeface="+mn-lt"/>
                <a:ea typeface="+mn-ea"/>
                <a:cs typeface="+mn-cs"/>
              </a:rPr>
              <a:t>LDLc</a:t>
            </a:r>
            <a:r>
              <a:rPr lang="es-ES" sz="1200" b="0" i="0" u="none" strike="noStrike" kern="1200" baseline="0" dirty="0" smtClean="0">
                <a:solidFill>
                  <a:schemeClr val="tx1"/>
                </a:solidFill>
                <a:latin typeface="+mn-lt"/>
                <a:ea typeface="+mn-ea"/>
                <a:cs typeface="+mn-cs"/>
              </a:rPr>
              <a:t> permanecieron inalterados. Así mismo, los niveles de ApoA1 (el mayor componente de la HDL) también aumentaron significativamente tras el tratamiento con este fármaco. Así en nuestra cohorte de pacientes con AR, TCZ tuvo un efecto beneficioso en el perfil lipídico, aumentando los niveles de HDL y su principal integrante ApoA1. </a:t>
            </a: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28</a:t>
            </a:fld>
            <a:endParaRPr lang="es-ES"/>
          </a:p>
        </p:txBody>
      </p:sp>
    </p:spTree>
    <p:extLst>
      <p:ext uri="{BB962C8B-B14F-4D97-AF65-F5344CB8AC3E}">
        <p14:creationId xmlns:p14="http://schemas.microsoft.com/office/powerpoint/2010/main" xmlns="" val="592803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función endotelial mejoró significativamente tras tratamiento con TCZ, así se observó una mejora en la hiperemia </a:t>
            </a:r>
            <a:r>
              <a:rPr lang="es-ES" sz="1200" b="0" i="0" u="none" strike="noStrike" kern="1200" baseline="0" dirty="0" err="1" smtClean="0">
                <a:solidFill>
                  <a:schemeClr val="tx1"/>
                </a:solidFill>
                <a:latin typeface="+mn-lt"/>
                <a:ea typeface="+mn-ea"/>
                <a:cs typeface="+mn-cs"/>
              </a:rPr>
              <a:t>postisquémca</a:t>
            </a:r>
            <a:r>
              <a:rPr lang="es-ES" sz="1200" b="0" i="0" u="none" strike="noStrike" kern="1200" baseline="0" dirty="0" smtClean="0">
                <a:solidFill>
                  <a:schemeClr val="tx1"/>
                </a:solidFill>
                <a:latin typeface="+mn-lt"/>
                <a:ea typeface="+mn-ea"/>
                <a:cs typeface="+mn-cs"/>
              </a:rPr>
              <a:t> reactiva medida por láser </a:t>
            </a:r>
            <a:r>
              <a:rPr lang="es-ES" sz="1200" b="0" i="0" u="none" strike="noStrike" kern="1200" baseline="0" dirty="0" err="1" smtClean="0">
                <a:solidFill>
                  <a:schemeClr val="tx1"/>
                </a:solidFill>
                <a:latin typeface="+mn-lt"/>
                <a:ea typeface="+mn-ea"/>
                <a:cs typeface="+mn-cs"/>
              </a:rPr>
              <a:t>doppler</a:t>
            </a:r>
            <a:r>
              <a:rPr lang="es-ES" sz="1200" b="0" i="0" u="none" strike="noStrike" kern="1200" baseline="0" dirty="0" smtClean="0">
                <a:solidFill>
                  <a:schemeClr val="tx1"/>
                </a:solidFill>
                <a:latin typeface="+mn-lt"/>
                <a:ea typeface="+mn-ea"/>
                <a:cs typeface="+mn-cs"/>
              </a:rPr>
              <a:t> lineal </a:t>
            </a:r>
            <a:r>
              <a:rPr lang="es-ES" sz="1200" b="0" i="0" u="none" strike="noStrike" kern="1200" baseline="0" dirty="0" err="1" smtClean="0">
                <a:solidFill>
                  <a:schemeClr val="tx1"/>
                </a:solidFill>
                <a:latin typeface="+mn-lt"/>
                <a:ea typeface="+mn-ea"/>
                <a:cs typeface="+mn-cs"/>
              </a:rPr>
              <a:t>periflux</a:t>
            </a:r>
            <a:r>
              <a:rPr lang="es-ES" sz="1200" b="0" i="0" u="none" strike="noStrike" kern="1200" baseline="0" dirty="0" smtClean="0">
                <a:solidFill>
                  <a:schemeClr val="tx1"/>
                </a:solidFill>
                <a:latin typeface="+mn-lt"/>
                <a:ea typeface="+mn-ea"/>
                <a:cs typeface="+mn-cs"/>
              </a:rPr>
              <a:t> (Aumento de pico de flujo y área </a:t>
            </a:r>
            <a:r>
              <a:rPr lang="es-ES" sz="1200" b="0" i="0" u="none" strike="noStrike" kern="1200" baseline="0" dirty="0" err="1" smtClean="0">
                <a:solidFill>
                  <a:schemeClr val="tx1"/>
                </a:solidFill>
                <a:latin typeface="+mn-lt"/>
                <a:ea typeface="+mn-ea"/>
                <a:cs typeface="+mn-cs"/>
              </a:rPr>
              <a:t>hiperhémmica</a:t>
            </a:r>
            <a:r>
              <a:rPr lang="es-ES" sz="1200" b="0" i="0" u="none" strike="noStrike" kern="1200" baseline="0" dirty="0" smtClean="0">
                <a:solidFill>
                  <a:schemeClr val="tx1"/>
                </a:solidFill>
                <a:latin typeface="+mn-lt"/>
                <a:ea typeface="+mn-ea"/>
                <a:cs typeface="+mn-cs"/>
              </a:rPr>
              <a:t>) Así como una reducción de los niveles plasmáticos de moléculas de adhesión celular (VCAM y E </a:t>
            </a:r>
            <a:r>
              <a:rPr lang="es-ES" sz="1200" b="0" i="0" u="none" strike="noStrike" kern="1200" baseline="0" dirty="0" err="1" smtClean="0">
                <a:solidFill>
                  <a:schemeClr val="tx1"/>
                </a:solidFill>
                <a:latin typeface="+mn-lt"/>
                <a:ea typeface="+mn-ea"/>
                <a:cs typeface="+mn-cs"/>
              </a:rPr>
              <a:t>selectina</a:t>
            </a:r>
            <a:r>
              <a:rPr lang="es-ES" sz="1200" b="0" i="0" u="none" strike="noStrike" kern="1200" baseline="0" dirty="0" smtClean="0">
                <a:solidFill>
                  <a:schemeClr val="tx1"/>
                </a:solidFill>
                <a:latin typeface="+mn-lt"/>
                <a:ea typeface="+mn-ea"/>
                <a:cs typeface="+mn-cs"/>
              </a:rPr>
              <a:t>) </a:t>
            </a:r>
          </a:p>
          <a:p>
            <a:r>
              <a:rPr lang="es-ES" sz="1200" b="0" i="0" u="none" strike="noStrike" kern="1200" baseline="0" dirty="0" smtClean="0">
                <a:solidFill>
                  <a:schemeClr val="tx1"/>
                </a:solidFill>
                <a:latin typeface="+mn-lt"/>
                <a:ea typeface="+mn-ea"/>
                <a:cs typeface="+mn-cs"/>
              </a:rPr>
              <a:t>El efecto de TCZ sobre la disfunción endotelial había sido </a:t>
            </a:r>
            <a:r>
              <a:rPr lang="es-ES" sz="1200" b="0" i="0" u="none" strike="noStrike" kern="1200" baseline="0" dirty="0" err="1" smtClean="0">
                <a:solidFill>
                  <a:schemeClr val="tx1"/>
                </a:solidFill>
                <a:latin typeface="+mn-lt"/>
                <a:ea typeface="+mn-ea"/>
                <a:cs typeface="+mn-cs"/>
              </a:rPr>
              <a:t>minimamente</a:t>
            </a:r>
            <a:r>
              <a:rPr lang="es-ES" sz="1200" b="0" i="0" u="none" strike="noStrike" kern="1200" baseline="0" dirty="0" smtClean="0">
                <a:solidFill>
                  <a:schemeClr val="tx1"/>
                </a:solidFill>
                <a:latin typeface="+mn-lt"/>
                <a:ea typeface="+mn-ea"/>
                <a:cs typeface="+mn-cs"/>
              </a:rPr>
              <a:t> explorado </a:t>
            </a:r>
            <a:r>
              <a:rPr lang="es-ES" sz="1200" b="0" i="0" u="none" strike="noStrike" kern="1200" baseline="0" dirty="0" err="1" smtClean="0">
                <a:solidFill>
                  <a:schemeClr val="tx1"/>
                </a:solidFill>
                <a:latin typeface="+mn-lt"/>
                <a:ea typeface="+mn-ea"/>
                <a:cs typeface="+mn-cs"/>
              </a:rPr>
              <a:t>previavemnte</a:t>
            </a:r>
            <a:r>
              <a:rPr lang="es-ES" sz="1200" b="0" i="0" u="none" strike="noStrike" kern="1200" baseline="0" dirty="0" smtClean="0">
                <a:solidFill>
                  <a:schemeClr val="tx1"/>
                </a:solidFill>
                <a:latin typeface="+mn-lt"/>
                <a:ea typeface="+mn-ea"/>
                <a:cs typeface="+mn-cs"/>
              </a:rPr>
              <a:t>, en un estudio realizado por </a:t>
            </a:r>
          </a:p>
          <a:p>
            <a:r>
              <a:rPr lang="es-ES" sz="1200" b="0" i="0" u="none" strike="noStrike" kern="1200" baseline="0" dirty="0" smtClean="0">
                <a:solidFill>
                  <a:schemeClr val="tx1"/>
                </a:solidFill>
                <a:latin typeface="+mn-lt"/>
                <a:ea typeface="+mn-ea"/>
                <a:cs typeface="+mn-cs"/>
              </a:rPr>
              <a:t>- Protogerou y colaboradores que estudió la dilatación medida por flujo y la rigidez aórtica en 16 pacientes AR tratados con TCZ a los 3 y 6 meses se observó una mejora en la DE, mostrada por una disminución  de la velocidad de onda de pulso desde la </a:t>
            </a:r>
            <a:r>
              <a:rPr lang="es-ES" sz="1200" b="0" i="0" u="none" strike="noStrike" kern="1200" baseline="0" dirty="0" err="1" smtClean="0">
                <a:solidFill>
                  <a:schemeClr val="tx1"/>
                </a:solidFill>
                <a:latin typeface="+mn-lt"/>
                <a:ea typeface="+mn-ea"/>
                <a:cs typeface="+mn-cs"/>
              </a:rPr>
              <a:t>carótica</a:t>
            </a:r>
            <a:r>
              <a:rPr lang="es-ES" sz="1200" b="0" i="0" u="none" strike="noStrike" kern="1200" baseline="0" dirty="0" smtClean="0">
                <a:solidFill>
                  <a:schemeClr val="tx1"/>
                </a:solidFill>
                <a:latin typeface="+mn-lt"/>
                <a:ea typeface="+mn-ea"/>
                <a:cs typeface="+mn-cs"/>
              </a:rPr>
              <a:t> a la femoral y un aumento de la dilatación medida por flujo.</a:t>
            </a:r>
          </a:p>
          <a:p>
            <a:r>
              <a:rPr lang="es-ES" sz="1200" b="0" i="0" u="none" strike="noStrike" kern="1200" baseline="0" dirty="0" smtClean="0">
                <a:solidFill>
                  <a:schemeClr val="tx1"/>
                </a:solidFill>
                <a:latin typeface="+mn-lt"/>
                <a:ea typeface="+mn-ea"/>
                <a:cs typeface="+mn-cs"/>
              </a:rPr>
              <a:t>- En otro estudio que comparaba el efecto de TCZ con otros FAMES biológicos en monoterapia (ETN y </a:t>
            </a:r>
            <a:r>
              <a:rPr lang="es-ES" sz="1200" b="0" i="0" u="none" strike="noStrike" kern="1200" baseline="0" dirty="0" err="1" smtClean="0">
                <a:solidFill>
                  <a:schemeClr val="tx1"/>
                </a:solidFill>
                <a:latin typeface="+mn-lt"/>
                <a:ea typeface="+mn-ea"/>
                <a:cs typeface="+mn-cs"/>
              </a:rPr>
              <a:t>adalimumab</a:t>
            </a:r>
            <a:r>
              <a:rPr lang="es-ES" sz="1200" b="0" i="0" u="none" strike="noStrike" kern="1200" baseline="0" dirty="0" smtClean="0">
                <a:solidFill>
                  <a:schemeClr val="tx1"/>
                </a:solidFill>
                <a:latin typeface="+mn-lt"/>
                <a:ea typeface="+mn-ea"/>
                <a:cs typeface="+mn-cs"/>
              </a:rPr>
              <a:t>) se observó que en los 3 casos la rigidez arterial </a:t>
            </a:r>
            <a:r>
              <a:rPr lang="es-ES" sz="1200" b="0" i="0" u="none" strike="noStrike" kern="1200" baseline="0" dirty="0" err="1" smtClean="0">
                <a:solidFill>
                  <a:schemeClr val="tx1"/>
                </a:solidFill>
                <a:latin typeface="+mn-lt"/>
                <a:ea typeface="+mn-ea"/>
                <a:cs typeface="+mn-cs"/>
              </a:rPr>
              <a:t>disminuia</a:t>
            </a:r>
            <a:r>
              <a:rPr lang="es-ES" sz="1200" b="0" i="0" u="none" strike="noStrike" kern="1200" baseline="0" dirty="0" smtClean="0">
                <a:solidFill>
                  <a:schemeClr val="tx1"/>
                </a:solidFill>
                <a:latin typeface="+mn-lt"/>
                <a:ea typeface="+mn-ea"/>
                <a:cs typeface="+mn-cs"/>
              </a:rPr>
              <a:t> de forma similar después de 6 meses de </a:t>
            </a:r>
            <a:r>
              <a:rPr lang="es-ES" sz="1200" b="0" i="0" u="none" strike="noStrike" kern="1200" baseline="0" dirty="0" err="1" smtClean="0">
                <a:solidFill>
                  <a:schemeClr val="tx1"/>
                </a:solidFill>
                <a:latin typeface="+mn-lt"/>
                <a:ea typeface="+mn-ea"/>
                <a:cs typeface="+mn-cs"/>
              </a:rPr>
              <a:t>tto</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29</a:t>
            </a:fld>
            <a:endParaRPr lang="es-ES"/>
          </a:p>
        </p:txBody>
      </p:sp>
    </p:spTree>
    <p:extLst>
      <p:ext uri="{BB962C8B-B14F-4D97-AF65-F5344CB8AC3E}">
        <p14:creationId xmlns:p14="http://schemas.microsoft.com/office/powerpoint/2010/main" xmlns="" val="3068845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este sentido los estudios publicados anteriormente son escasos, pero apoyan nuestros</a:t>
            </a:r>
            <a:r>
              <a:rPr lang="es-ES" baseline="0" dirty="0" smtClean="0"/>
              <a:t> resultados. </a:t>
            </a:r>
          </a:p>
          <a:p>
            <a:endParaRPr lang="es-ES" baseline="0" dirty="0" smtClean="0"/>
          </a:p>
          <a:p>
            <a:endParaRPr lang="es-ES" dirty="0" smtClean="0"/>
          </a:p>
          <a:p>
            <a:r>
              <a:rPr lang="es-ES" dirty="0" err="1" smtClean="0"/>
              <a:t>Elefecto</a:t>
            </a:r>
            <a:r>
              <a:rPr lang="es-ES" dirty="0" smtClean="0"/>
              <a:t> de TCZ sobre</a:t>
            </a:r>
            <a:r>
              <a:rPr lang="es-ES" baseline="0" dirty="0" smtClean="0"/>
              <a:t> la DE había sido </a:t>
            </a:r>
            <a:r>
              <a:rPr lang="es-ES" baseline="0" dirty="0" err="1" smtClean="0"/>
              <a:t>minimamente</a:t>
            </a:r>
            <a:r>
              <a:rPr lang="es-ES" baseline="0" dirty="0" smtClean="0"/>
              <a:t> explorado previamente.</a:t>
            </a:r>
            <a:endParaRPr lang="es-ES"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30</a:t>
            </a:fld>
            <a:endParaRPr lang="es-ES"/>
          </a:p>
        </p:txBody>
      </p:sp>
    </p:spTree>
    <p:extLst>
      <p:ext uri="{BB962C8B-B14F-4D97-AF65-F5344CB8AC3E}">
        <p14:creationId xmlns:p14="http://schemas.microsoft.com/office/powerpoint/2010/main" xmlns="" val="385631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Para mimetizar los efectos in vivo del TCZ en la pared vascular, se realizaron tratamientos in vitro de una </a:t>
            </a:r>
            <a:r>
              <a:rPr lang="es-ES" sz="1200" b="0" i="0" u="none" strike="noStrike" kern="1200" baseline="0" dirty="0" err="1" smtClean="0">
                <a:solidFill>
                  <a:schemeClr val="tx1"/>
                </a:solidFill>
                <a:latin typeface="+mn-lt"/>
                <a:ea typeface="+mn-ea"/>
                <a:cs typeface="+mn-cs"/>
              </a:rPr>
              <a:t>linea</a:t>
            </a:r>
            <a:r>
              <a:rPr lang="es-ES" sz="1200" b="0" i="0" u="none" strike="noStrike" kern="1200" baseline="0" dirty="0" smtClean="0">
                <a:solidFill>
                  <a:schemeClr val="tx1"/>
                </a:solidFill>
                <a:latin typeface="+mn-lt"/>
                <a:ea typeface="+mn-ea"/>
                <a:cs typeface="+mn-cs"/>
              </a:rPr>
              <a:t> celular endotelial con IL-6 en ausencia o presencia de TCZ. </a:t>
            </a:r>
          </a:p>
          <a:p>
            <a:r>
              <a:rPr lang="es-ES" sz="1200" b="0" i="0" u="none" strike="noStrike" kern="1200" baseline="0" dirty="0" smtClean="0">
                <a:solidFill>
                  <a:schemeClr val="tx1"/>
                </a:solidFill>
                <a:latin typeface="+mn-lt"/>
                <a:ea typeface="+mn-ea"/>
                <a:cs typeface="+mn-cs"/>
              </a:rPr>
              <a:t>Se observó un aumento significativo en los niveles de expresión de </a:t>
            </a:r>
            <a:r>
              <a:rPr lang="es-ES" sz="1200" b="0" i="0" u="none" strike="noStrike" kern="1200" baseline="0" dirty="0" err="1" smtClean="0">
                <a:solidFill>
                  <a:schemeClr val="tx1"/>
                </a:solidFill>
                <a:latin typeface="+mn-lt"/>
                <a:ea typeface="+mn-ea"/>
                <a:cs typeface="+mn-cs"/>
              </a:rPr>
              <a:t>ARNm</a:t>
            </a:r>
            <a:r>
              <a:rPr lang="es-ES" sz="1200" b="0" i="0" u="none" strike="noStrike" kern="1200" baseline="0" dirty="0" smtClean="0">
                <a:solidFill>
                  <a:schemeClr val="tx1"/>
                </a:solidFill>
                <a:latin typeface="+mn-lt"/>
                <a:ea typeface="+mn-ea"/>
                <a:cs typeface="+mn-cs"/>
              </a:rPr>
              <a:t> de TLR2, IL-8, MCP-1, VEGF y VCAM tras el tratamiento con IL-6 durante 18 horas. Dicho niveles se redujeron significativamente tras tratamiento con TCZ,  lo que sugiere que el bloqueo del IL-6R puede tener un efecto beneficioso sobre la función endotelial. </a:t>
            </a: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31</a:t>
            </a:fld>
            <a:endParaRPr lang="es-ES"/>
          </a:p>
        </p:txBody>
      </p:sp>
    </p:spTree>
    <p:extLst>
      <p:ext uri="{BB962C8B-B14F-4D97-AF65-F5344CB8AC3E}">
        <p14:creationId xmlns:p14="http://schemas.microsoft.com/office/powerpoint/2010/main" xmlns="" val="331256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Una alteración del status oxidativo se ha relacionado con enfermedad CV. En este estudio llevado a cabo por nuestro grupo</a:t>
            </a:r>
            <a:r>
              <a:rPr lang="es-ES" baseline="0" dirty="0" smtClean="0"/>
              <a:t> se demostró  un aumento del estrés oxidativo en leucocitos y plasma de pacientes con AR, observándose un incremento de peróxidos y peroxinitritos intracelulares en los monocitos y neutrófilos de estos pacientes en comparación con DS y una disminución de la capacidad antioxidante total en el plasma de estos pacientes. </a:t>
            </a:r>
            <a:endParaRPr lang="es-ES" dirty="0" smtClean="0"/>
          </a:p>
          <a:p>
            <a:r>
              <a:rPr lang="es-ES" sz="1200" b="0" kern="1200" dirty="0" smtClean="0">
                <a:solidFill>
                  <a:schemeClr val="tx1"/>
                </a:solidFill>
                <a:effectLst/>
                <a:latin typeface="+mn-lt"/>
                <a:ea typeface="+mn-ea"/>
                <a:cs typeface="+mn-cs"/>
              </a:rPr>
              <a:t>El presente estudio muestra por primera vez el efecto de la inhibición de la IL 6 con TCZ, sobre el estrés oxidativo en los monocitos y neutrófilos de pacientes AR tras tratamiento con TCZ mostró una</a:t>
            </a:r>
            <a:r>
              <a:rPr lang="es-ES" sz="1200" b="0" kern="1200" baseline="0" dirty="0" smtClean="0">
                <a:solidFill>
                  <a:schemeClr val="tx1"/>
                </a:solidFill>
                <a:effectLst/>
                <a:latin typeface="+mn-lt"/>
                <a:ea typeface="+mn-ea"/>
                <a:cs typeface="+mn-cs"/>
              </a:rPr>
              <a:t> reducción significativa de los niveles </a:t>
            </a:r>
            <a:r>
              <a:rPr lang="es-ES" sz="1200" b="0" i="0" u="none" strike="noStrike" kern="1200" baseline="0" dirty="0" smtClean="0">
                <a:solidFill>
                  <a:schemeClr val="tx1"/>
                </a:solidFill>
                <a:latin typeface="+mn-lt"/>
                <a:ea typeface="+mn-ea"/>
                <a:cs typeface="+mn-cs"/>
              </a:rPr>
              <a:t>de peróxidos y peroxinitritos mostrado por una reducción significativa de la media de intensidad de fluorescencia de DHRH y DCFHDA mediante estudios de citometría de flujo.</a:t>
            </a:r>
            <a:endParaRPr lang="es-ES" b="0"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32</a:t>
            </a:fld>
            <a:endParaRPr lang="es-ES"/>
          </a:p>
        </p:txBody>
      </p:sp>
    </p:spTree>
    <p:extLst>
      <p:ext uri="{BB962C8B-B14F-4D97-AF65-F5344CB8AC3E}">
        <p14:creationId xmlns:p14="http://schemas.microsoft.com/office/powerpoint/2010/main" xmlns="" val="3896513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Como ya se ha comentado en la introducción, recientemente, se ha identificado un nuevo subtipo de neutrófilos llamados granulocitos de baja densidad (LDGs, del inglés </a:t>
            </a:r>
            <a:r>
              <a:rPr lang="es-ES" sz="1200" b="0" i="1" u="none" strike="noStrike" kern="1200" baseline="0" dirty="0" smtClean="0">
                <a:solidFill>
                  <a:schemeClr val="tx1"/>
                </a:solidFill>
                <a:latin typeface="+mn-lt"/>
                <a:ea typeface="+mn-ea"/>
                <a:cs typeface="+mn-cs"/>
              </a:rPr>
              <a:t>low density granulocytes</a:t>
            </a:r>
            <a:r>
              <a:rPr lang="es-ES" sz="1200" b="0" i="0" u="none" strike="noStrike" kern="1200" baseline="0" dirty="0" smtClean="0">
                <a:solidFill>
                  <a:schemeClr val="tx1"/>
                </a:solidFill>
                <a:latin typeface="+mn-lt"/>
                <a:ea typeface="+mn-ea"/>
                <a:cs typeface="+mn-cs"/>
              </a:rPr>
              <a:t>) en sangre periférica de pacientes con diversas enfermedades autoinmunes. Estas células se caracterizan por tener un tamaño y complejidad similar a la de las células mononucleares y por mostrar un perfil fenotípico basado en bajos niveles de expresión de CD14 y elevados niveles CD15 en su membrana. Se ha descrito que los LDGs presentan un perfil más inflamatorio y son más propensos a producir NETosis que los neutrófilos normales. En el presente estudio, se observó una reducción significativa en el porcentaje de LDGs en sangre periférica de pacientes con AR tratados con TCZ durante 6 meses, favoreciendo de este modo la reducción del daño vascular.  </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33</a:t>
            </a:fld>
            <a:endParaRPr lang="es-ES"/>
          </a:p>
        </p:txBody>
      </p:sp>
    </p:spTree>
    <p:extLst>
      <p:ext uri="{BB962C8B-B14F-4D97-AF65-F5344CB8AC3E}">
        <p14:creationId xmlns:p14="http://schemas.microsoft.com/office/powerpoint/2010/main" xmlns="" val="54184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charset="0"/>
              <a:buNone/>
            </a:pPr>
            <a:r>
              <a:rPr lang="es-ES" sz="1200" kern="1200" dirty="0" smtClean="0">
                <a:solidFill>
                  <a:schemeClr val="tx1"/>
                </a:solidFill>
                <a:effectLst/>
                <a:latin typeface="+mn-lt"/>
                <a:ea typeface="+mn-ea"/>
                <a:cs typeface="+mn-cs"/>
              </a:rPr>
              <a:t>Presentamos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aqui</a:t>
            </a:r>
            <a:r>
              <a:rPr lang="es-ES" sz="1200" kern="1200" dirty="0" smtClean="0">
                <a:solidFill>
                  <a:schemeClr val="tx1"/>
                </a:solidFill>
                <a:effectLst/>
                <a:latin typeface="+mn-lt"/>
                <a:ea typeface="+mn-ea"/>
                <a:cs typeface="+mn-cs"/>
              </a:rPr>
              <a:t> un modelo que </a:t>
            </a:r>
            <a:r>
              <a:rPr lang="es-ES" sz="1200" kern="1200" baseline="0" dirty="0" smtClean="0">
                <a:solidFill>
                  <a:schemeClr val="tx1"/>
                </a:solidFill>
                <a:effectLst/>
                <a:latin typeface="+mn-lt"/>
                <a:ea typeface="+mn-ea"/>
                <a:cs typeface="+mn-cs"/>
              </a:rPr>
              <a:t>explicaría el papel de la inflamación crónica en el desarrollo de enfermedad cardiovascular, donde la citoquinas proinflamatorias  sintetizadas en el </a:t>
            </a:r>
            <a:r>
              <a:rPr lang="es-ES" sz="1200" kern="1200" baseline="0" dirty="0" err="1" smtClean="0">
                <a:solidFill>
                  <a:schemeClr val="tx1"/>
                </a:solidFill>
                <a:effectLst/>
                <a:latin typeface="+mn-lt"/>
                <a:ea typeface="+mn-ea"/>
                <a:cs typeface="+mn-cs"/>
              </a:rPr>
              <a:t>tej</a:t>
            </a:r>
            <a:r>
              <a:rPr lang="es-ES" sz="1200" kern="1200" baseline="0" dirty="0" smtClean="0">
                <a:solidFill>
                  <a:schemeClr val="tx1"/>
                </a:solidFill>
                <a:effectLst/>
                <a:latin typeface="+mn-lt"/>
                <a:ea typeface="+mn-ea"/>
                <a:cs typeface="+mn-cs"/>
              </a:rPr>
              <a:t> sinovial, con especial mención del TNFa y la IL6, pasan a la circulación y ejercen su acción patogénica en los diferentes tejidos. Así en el hígado, aumentan los niveles de PCR y fibrinógeno, en el musculo esquelético generan resistencia a la insulina, a nivel de tejido adiposo producen lipolisis, lo que contribuirá a la dislipidemia en estos pacientes a nivel </a:t>
            </a:r>
            <a:r>
              <a:rPr lang="es-ES" sz="1200" kern="1200" baseline="0" dirty="0" err="1" smtClean="0">
                <a:solidFill>
                  <a:schemeClr val="tx1"/>
                </a:solidFill>
                <a:effectLst/>
                <a:latin typeface="+mn-lt"/>
                <a:ea typeface="+mn-ea"/>
                <a:cs typeface="+mn-cs"/>
              </a:rPr>
              <a:t>sistemico</a:t>
            </a:r>
            <a:r>
              <a:rPr lang="es-ES" sz="1200" kern="1200" baseline="0" dirty="0" smtClean="0">
                <a:solidFill>
                  <a:schemeClr val="tx1"/>
                </a:solidFill>
                <a:effectLst/>
                <a:latin typeface="+mn-lt"/>
                <a:ea typeface="+mn-ea"/>
                <a:cs typeface="+mn-cs"/>
              </a:rPr>
              <a:t>. Por otro ladi estos </a:t>
            </a:r>
            <a:r>
              <a:rPr lang="es-ES" sz="1200" kern="1200" baseline="0" dirty="0" err="1" smtClean="0">
                <a:solidFill>
                  <a:schemeClr val="tx1"/>
                </a:solidFill>
                <a:effectLst/>
                <a:latin typeface="+mn-lt"/>
                <a:ea typeface="+mn-ea"/>
                <a:cs typeface="+mn-cs"/>
              </a:rPr>
              <a:t>medidadores</a:t>
            </a:r>
            <a:r>
              <a:rPr lang="es-ES" sz="1200" kern="1200" baseline="0" dirty="0" smtClean="0">
                <a:solidFill>
                  <a:schemeClr val="tx1"/>
                </a:solidFill>
                <a:effectLst/>
                <a:latin typeface="+mn-lt"/>
                <a:ea typeface="+mn-ea"/>
                <a:cs typeface="+mn-cs"/>
              </a:rPr>
              <a:t> inflamatorios contribuyen al desarrollo de la placa aterosclerotica a través de la modulación de diferentes procesos tales como la activación de </a:t>
            </a:r>
            <a:r>
              <a:rPr lang="es-ES" sz="1200" kern="1200" baseline="0" dirty="0" err="1" smtClean="0">
                <a:solidFill>
                  <a:schemeClr val="tx1"/>
                </a:solidFill>
                <a:effectLst/>
                <a:latin typeface="+mn-lt"/>
                <a:ea typeface="+mn-ea"/>
                <a:cs typeface="+mn-cs"/>
              </a:rPr>
              <a:t>macrofagos,la</a:t>
            </a:r>
            <a:r>
              <a:rPr lang="es-ES" sz="1200" kern="1200" baseline="0" dirty="0" smtClean="0">
                <a:solidFill>
                  <a:schemeClr val="tx1"/>
                </a:solidFill>
                <a:effectLst/>
                <a:latin typeface="+mn-lt"/>
                <a:ea typeface="+mn-ea"/>
                <a:cs typeface="+mn-cs"/>
              </a:rPr>
              <a:t> activación de celulas musculares lisas y endotelio vascular.</a:t>
            </a:r>
          </a:p>
          <a:p>
            <a:pPr marL="0" indent="0">
              <a:buFont typeface="Arial" charset="0"/>
              <a:buNone/>
            </a:pPr>
            <a:r>
              <a:rPr lang="es-ES" sz="1200" kern="1200" baseline="0" dirty="0" smtClean="0">
                <a:solidFill>
                  <a:schemeClr val="tx1"/>
                </a:solidFill>
                <a:effectLst/>
                <a:latin typeface="+mn-lt"/>
                <a:ea typeface="+mn-ea"/>
                <a:cs typeface="+mn-cs"/>
              </a:rPr>
              <a:t>En relación a esto último</a:t>
            </a:r>
          </a:p>
          <a:p>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a:t>
            </a:fld>
            <a:endParaRPr lang="es-ES"/>
          </a:p>
        </p:txBody>
      </p:sp>
    </p:spTree>
    <p:extLst>
      <p:ext uri="{BB962C8B-B14F-4D97-AF65-F5344CB8AC3E}">
        <p14:creationId xmlns:p14="http://schemas.microsoft.com/office/powerpoint/2010/main" xmlns="" val="1965430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evaluar la especificidad del efecto del TCZ, se realizaron estudios in vitro en monocitos y neutrófilos purificados de pacientes AR con</a:t>
            </a:r>
            <a:r>
              <a:rPr lang="es-ES" sz="1200" kern="1200" baseline="0" dirty="0" smtClean="0">
                <a:solidFill>
                  <a:schemeClr val="tx1"/>
                </a:solidFill>
                <a:effectLst/>
                <a:latin typeface="+mn-lt"/>
                <a:ea typeface="+mn-ea"/>
                <a:cs typeface="+mn-cs"/>
              </a:rPr>
              <a:t> alta actividad de la enfermedad</a:t>
            </a:r>
            <a:r>
              <a:rPr lang="es-ES" sz="1200" kern="1200" dirty="0" smtClean="0">
                <a:solidFill>
                  <a:schemeClr val="tx1"/>
                </a:solidFill>
                <a:effectLst/>
                <a:latin typeface="+mn-lt"/>
                <a:ea typeface="+mn-ea"/>
                <a:cs typeface="+mn-cs"/>
              </a:rPr>
              <a:t>. En neutrófilos, el pretratamiento con IL-6 durante 6 horas promovió un aumento significativo en los niveles de expresión proteica de EN y MPO, los cuales fueron reducidos tras tratamiento con TCZ .  </a:t>
            </a: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34</a:t>
            </a:fld>
            <a:endParaRPr lang="es-ES"/>
          </a:p>
        </p:txBody>
      </p:sp>
    </p:spTree>
    <p:extLst>
      <p:ext uri="{BB962C8B-B14F-4D97-AF65-F5344CB8AC3E}">
        <p14:creationId xmlns:p14="http://schemas.microsoft.com/office/powerpoint/2010/main" xmlns="" val="3372300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Los </a:t>
            </a:r>
            <a:r>
              <a:rPr lang="es-ES" sz="1200" kern="1200" dirty="0" err="1" smtClean="0">
                <a:solidFill>
                  <a:schemeClr val="tx1"/>
                </a:solidFill>
                <a:effectLst/>
                <a:latin typeface="+mn-lt"/>
                <a:ea typeface="+mn-ea"/>
                <a:cs typeface="+mn-cs"/>
              </a:rPr>
              <a:t>monocits</a:t>
            </a:r>
            <a:r>
              <a:rPr lang="es-ES" sz="1200" kern="1200" dirty="0" smtClean="0">
                <a:solidFill>
                  <a:schemeClr val="tx1"/>
                </a:solidFill>
                <a:effectLst/>
                <a:latin typeface="+mn-lt"/>
                <a:ea typeface="+mn-ea"/>
                <a:cs typeface="+mn-cs"/>
              </a:rPr>
              <a:t> de pacientes con AR presentan</a:t>
            </a:r>
            <a:r>
              <a:rPr lang="es-ES" sz="1200" kern="1200" baseline="0" dirty="0" smtClean="0">
                <a:solidFill>
                  <a:schemeClr val="tx1"/>
                </a:solidFill>
                <a:effectLst/>
                <a:latin typeface="+mn-lt"/>
                <a:ea typeface="+mn-ea"/>
                <a:cs typeface="+mn-cs"/>
              </a:rPr>
              <a:t> un perfil proaterotrombótico ya que expresan una elevada cantidad  de citoquinas </a:t>
            </a:r>
            <a:r>
              <a:rPr lang="es-ES" sz="1200" kern="1200" baseline="0" dirty="0" err="1" smtClean="0">
                <a:solidFill>
                  <a:schemeClr val="tx1"/>
                </a:solidFill>
                <a:effectLst/>
                <a:latin typeface="+mn-lt"/>
                <a:ea typeface="+mn-ea"/>
                <a:cs typeface="+mn-cs"/>
              </a:rPr>
              <a:t>proinflamatorias</a:t>
            </a:r>
            <a:r>
              <a:rPr lang="es-ES" sz="1200" kern="1200" baseline="0" dirty="0" smtClean="0">
                <a:solidFill>
                  <a:schemeClr val="tx1"/>
                </a:solidFill>
                <a:effectLst/>
                <a:latin typeface="+mn-lt"/>
                <a:ea typeface="+mn-ea"/>
                <a:cs typeface="+mn-cs"/>
              </a:rPr>
              <a:t> y factores </a:t>
            </a:r>
            <a:r>
              <a:rPr lang="es-ES" sz="1200" kern="1200" baseline="0" dirty="0" err="1" smtClean="0">
                <a:solidFill>
                  <a:schemeClr val="tx1"/>
                </a:solidFill>
                <a:effectLst/>
                <a:latin typeface="+mn-lt"/>
                <a:ea typeface="+mn-ea"/>
                <a:cs typeface="+mn-cs"/>
              </a:rPr>
              <a:t>procoagulantes</a:t>
            </a:r>
            <a:r>
              <a:rPr lang="es-ES" sz="1200" kern="1200" baseline="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expresión génica de moléculas involucradas en la inflamación (MCP-1, TLR4 y TLR2, DGAT y PLIN2), la actividad procoagulante (TF) y la migración (IL-8) se redujo en los monocitos de pacientes AR tratados con TCZ. Sin embargo, a consecuencia</a:t>
            </a:r>
            <a:r>
              <a:rPr lang="es-ES" sz="1200" kern="1200" baseline="0" dirty="0" smtClean="0">
                <a:solidFill>
                  <a:schemeClr val="tx1"/>
                </a:solidFill>
                <a:effectLst/>
                <a:latin typeface="+mn-lt"/>
                <a:ea typeface="+mn-ea"/>
                <a:cs typeface="+mn-cs"/>
              </a:rPr>
              <a:t> de la </a:t>
            </a:r>
            <a:r>
              <a:rPr lang="es-ES" sz="1200" kern="1200" baseline="0" dirty="0" err="1" smtClean="0">
                <a:solidFill>
                  <a:schemeClr val="tx1"/>
                </a:solidFill>
                <a:effectLst/>
                <a:latin typeface="+mn-lt"/>
                <a:ea typeface="+mn-ea"/>
                <a:cs typeface="+mn-cs"/>
              </a:rPr>
              <a:t>reduccion</a:t>
            </a:r>
            <a:r>
              <a:rPr lang="es-ES" sz="1200" kern="1200" baseline="0" dirty="0" smtClean="0">
                <a:solidFill>
                  <a:schemeClr val="tx1"/>
                </a:solidFill>
                <a:effectLst/>
                <a:latin typeface="+mn-lt"/>
                <a:ea typeface="+mn-ea"/>
                <a:cs typeface="+mn-cs"/>
              </a:rPr>
              <a:t> de los niveles del receptor de la IL6 promovido por</a:t>
            </a:r>
            <a:r>
              <a:rPr lang="es-ES" sz="1200" kern="1200" dirty="0" smtClean="0">
                <a:solidFill>
                  <a:schemeClr val="tx1"/>
                </a:solidFill>
                <a:effectLst/>
                <a:latin typeface="+mn-lt"/>
                <a:ea typeface="+mn-ea"/>
                <a:cs typeface="+mn-cs"/>
              </a:rPr>
              <a:t> TCZ se incremento la expresión génica de IL-6 en los monocitos de los pacientes con AR.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expresión de genes relacionados con la señal de insulina, como el IRS-1 y el IRS-2, también se encontró elevada en los monocitos de pacientes con AR tratados con TCZ,</a:t>
            </a:r>
            <a:r>
              <a:rPr lang="es-ES" sz="1200" kern="1200" baseline="0" dirty="0" smtClean="0">
                <a:solidFill>
                  <a:schemeClr val="tx1"/>
                </a:solidFill>
                <a:effectLst/>
                <a:latin typeface="+mn-lt"/>
                <a:ea typeface="+mn-ea"/>
                <a:cs typeface="+mn-cs"/>
              </a:rPr>
              <a:t> mostrando por tanto una mejora en la sensibilidad a la insulina</a:t>
            </a:r>
            <a:r>
              <a:rPr lang="es-ES" sz="1200" kern="1200" dirty="0" smtClean="0">
                <a:solidFill>
                  <a:schemeClr val="tx1"/>
                </a:solidFill>
                <a:effectLst/>
                <a:latin typeface="+mn-lt"/>
                <a:ea typeface="+mn-ea"/>
                <a:cs typeface="+mn-cs"/>
              </a:rPr>
              <a:t>. Todo ello indica una mejora del perfil inflamatorio</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metabolico</a:t>
            </a:r>
            <a:r>
              <a:rPr lang="es-ES" sz="1200" kern="1200" baseline="0" dirty="0" smtClean="0">
                <a:solidFill>
                  <a:schemeClr val="tx1"/>
                </a:solidFill>
                <a:effectLst/>
                <a:latin typeface="+mn-lt"/>
                <a:ea typeface="+mn-ea"/>
                <a:cs typeface="+mn-cs"/>
              </a:rPr>
              <a:t> y </a:t>
            </a:r>
            <a:r>
              <a:rPr lang="es-ES" sz="1200" kern="1200" baseline="0" dirty="0" err="1" smtClean="0">
                <a:solidFill>
                  <a:schemeClr val="tx1"/>
                </a:solidFill>
                <a:effectLst/>
                <a:latin typeface="+mn-lt"/>
                <a:ea typeface="+mn-ea"/>
                <a:cs typeface="+mn-cs"/>
              </a:rPr>
              <a:t>procoagulante</a:t>
            </a:r>
            <a:r>
              <a:rPr lang="es-ES" sz="1200" kern="1200" baseline="0" dirty="0" smtClean="0">
                <a:solidFill>
                  <a:schemeClr val="tx1"/>
                </a:solidFill>
                <a:effectLst/>
                <a:latin typeface="+mn-lt"/>
                <a:ea typeface="+mn-ea"/>
                <a:cs typeface="+mn-cs"/>
              </a:rPr>
              <a:t> en los monocitos de los pacientes con AR.</a:t>
            </a:r>
            <a:endParaRPr lang="es-ES" sz="1200" b="1"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35</a:t>
            </a:fld>
            <a:endParaRPr lang="es-ES"/>
          </a:p>
        </p:txBody>
      </p:sp>
    </p:spTree>
    <p:extLst>
      <p:ext uri="{BB962C8B-B14F-4D97-AF65-F5344CB8AC3E}">
        <p14:creationId xmlns:p14="http://schemas.microsoft.com/office/powerpoint/2010/main" xmlns="" val="123589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Se ha descrito que la alteración de las vías de señalización intracelular desempeña un papel importante en la AR, mediando la inflamación crónica presente en estos pacientes. Utilizando un </a:t>
            </a:r>
            <a:r>
              <a:rPr lang="es-ES" sz="1200" kern="1200" dirty="0" err="1" smtClean="0">
                <a:solidFill>
                  <a:schemeClr val="tx1"/>
                </a:solidFill>
                <a:effectLst/>
                <a:latin typeface="+mn-lt"/>
                <a:ea typeface="+mn-ea"/>
                <a:cs typeface="+mn-cs"/>
              </a:rPr>
              <a:t>array</a:t>
            </a:r>
            <a:r>
              <a:rPr lang="es-ES" sz="1200" kern="1200" dirty="0" smtClean="0">
                <a:solidFill>
                  <a:schemeClr val="tx1"/>
                </a:solidFill>
                <a:effectLst/>
                <a:latin typeface="+mn-lt"/>
                <a:ea typeface="+mn-ea"/>
                <a:cs typeface="+mn-cs"/>
              </a:rPr>
              <a:t> de proteínas, analizamos los cambios promovidos por el tratamiento con TCZ en la activación de 18 quinasas intracelulares en monocitos de pacientes con AR. Como se esperaba, la inhibición de la señalización del IL-6R por TCZ redujo significativamente la fosforilación de STAT3, una quinasa activada directamente por la unión de IL-6 a su receptor. Así mismo, la fosforilación de otras 7 proteínas quinasas se encontró significativamente reducida por TCZ en monocitos de AR, incluyendo AKT, </a:t>
            </a:r>
            <a:r>
              <a:rPr lang="es-ES" sz="1200" kern="1200" dirty="0" err="1" smtClean="0">
                <a:solidFill>
                  <a:schemeClr val="tx1"/>
                </a:solidFill>
                <a:effectLst/>
                <a:latin typeface="+mn-lt"/>
                <a:ea typeface="+mn-ea"/>
                <a:cs typeface="+mn-cs"/>
              </a:rPr>
              <a:t>AMPKa</a:t>
            </a:r>
            <a:r>
              <a:rPr lang="es-ES" sz="1200" kern="1200" dirty="0" smtClean="0">
                <a:solidFill>
                  <a:schemeClr val="tx1"/>
                </a:solidFill>
                <a:effectLst/>
                <a:latin typeface="+mn-lt"/>
                <a:ea typeface="+mn-ea"/>
                <a:cs typeface="+mn-cs"/>
              </a:rPr>
              <a:t>, S6 Proteína </a:t>
            </a:r>
            <a:r>
              <a:rPr lang="es-ES" sz="1200" kern="1200" dirty="0" err="1" smtClean="0">
                <a:solidFill>
                  <a:schemeClr val="tx1"/>
                </a:solidFill>
                <a:effectLst/>
                <a:latin typeface="+mn-lt"/>
                <a:ea typeface="+mn-ea"/>
                <a:cs typeface="+mn-cs"/>
              </a:rPr>
              <a:t>ribosomal</a:t>
            </a:r>
            <a:r>
              <a:rPr lang="es-ES" sz="1200" kern="1200" dirty="0" smtClean="0">
                <a:solidFill>
                  <a:schemeClr val="tx1"/>
                </a:solidFill>
                <a:effectLst/>
                <a:latin typeface="+mn-lt"/>
                <a:ea typeface="+mn-ea"/>
                <a:cs typeface="+mn-cs"/>
              </a:rPr>
              <a:t>, p38, HSP27, PRAS40 y GSK3-b .</a:t>
            </a:r>
          </a:p>
          <a:p>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36</a:t>
            </a:fld>
            <a:endParaRPr lang="es-ES"/>
          </a:p>
        </p:txBody>
      </p:sp>
    </p:spTree>
    <p:extLst>
      <p:ext uri="{BB962C8B-B14F-4D97-AF65-F5344CB8AC3E}">
        <p14:creationId xmlns:p14="http://schemas.microsoft.com/office/powerpoint/2010/main" xmlns="" val="2998116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Por otro lado, el tratamiento in vitro con TCZ de monocitos aislados de pacientes con AR redujo su perfil inflamatorio y protrombótico, lo cual se puso de manifiesto mediante la disminución de la elevada expresión de mediadores inflamatorios y moléculas de adhesión inducida por IL-6. </a:t>
            </a:r>
            <a:endParaRPr lang="es-ES" sz="1200" b="1" kern="1200" dirty="0" smtClean="0">
              <a:solidFill>
                <a:schemeClr val="tx1"/>
              </a:solidFill>
              <a:effectLst/>
              <a:latin typeface="+mn-lt"/>
              <a:ea typeface="+mn-ea"/>
              <a:cs typeface="+mn-cs"/>
            </a:endParaRPr>
          </a:p>
          <a:p>
            <a:endParaRPr lang="es-ES" sz="1200" b="1"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37</a:t>
            </a:fld>
            <a:endParaRPr lang="es-ES"/>
          </a:p>
        </p:txBody>
      </p:sp>
    </p:spTree>
    <p:extLst>
      <p:ext uri="{BB962C8B-B14F-4D97-AF65-F5344CB8AC3E}">
        <p14:creationId xmlns:p14="http://schemas.microsoft.com/office/powerpoint/2010/main" xmlns="" val="3695778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38</a:t>
            </a:fld>
            <a:endParaRPr lang="es-ES"/>
          </a:p>
        </p:txBody>
      </p:sp>
    </p:spTree>
    <p:extLst>
      <p:ext uri="{BB962C8B-B14F-4D97-AF65-F5344CB8AC3E}">
        <p14:creationId xmlns:p14="http://schemas.microsoft.com/office/powerpoint/2010/main" xmlns="" val="1506422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Una alteración del status oxidativo se ha relacionado con enfermedad CV. En este estudio llevado a cabo por nuestro grupo</a:t>
            </a:r>
            <a:r>
              <a:rPr lang="es-ES" baseline="0" dirty="0" smtClean="0"/>
              <a:t> se demostró  un aumento del estrés oxidativo en leucocitos y plasma de pacientes con AR, observándose un incremento de peróxidos y peroxinitritos intracelulares en los monocitos y neutrófilos de estos pacientes en comparación con DS y una disminución de la capacidad antioxidante total en el plasma de estos pacientes. </a:t>
            </a:r>
            <a:endParaRPr lang="es-ES" dirty="0" smtClean="0"/>
          </a:p>
          <a:p>
            <a:r>
              <a:rPr lang="es-ES" sz="1200" b="0" kern="1200" dirty="0" smtClean="0">
                <a:solidFill>
                  <a:schemeClr val="tx1"/>
                </a:solidFill>
                <a:effectLst/>
                <a:latin typeface="+mn-lt"/>
                <a:ea typeface="+mn-ea"/>
                <a:cs typeface="+mn-cs"/>
              </a:rPr>
              <a:t>El presente estudio muestra por primera vez el efecto de la inhibición de la IL 6 con TCZ, sobre el estrés oxidativo en los monocitos y neutrófilos de pacientes AR tras tratamiento con TCZ mostró una</a:t>
            </a:r>
            <a:r>
              <a:rPr lang="es-ES" sz="1200" b="0" kern="1200" baseline="0" dirty="0" smtClean="0">
                <a:solidFill>
                  <a:schemeClr val="tx1"/>
                </a:solidFill>
                <a:effectLst/>
                <a:latin typeface="+mn-lt"/>
                <a:ea typeface="+mn-ea"/>
                <a:cs typeface="+mn-cs"/>
              </a:rPr>
              <a:t> reducción significativa de los niveles </a:t>
            </a:r>
            <a:r>
              <a:rPr lang="es-ES" sz="1200" b="0" i="0" u="none" strike="noStrike" kern="1200" baseline="0" dirty="0" smtClean="0">
                <a:solidFill>
                  <a:schemeClr val="tx1"/>
                </a:solidFill>
                <a:latin typeface="+mn-lt"/>
                <a:ea typeface="+mn-ea"/>
                <a:cs typeface="+mn-cs"/>
              </a:rPr>
              <a:t>de peróxidos y peroxinitritos mostrado por una reducción significativa de la media de intensidad de fluorescencia de DHRH y DCFHDA mediante estudios de citometría de flujo.</a:t>
            </a:r>
            <a:endParaRPr lang="es-ES" b="0"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40</a:t>
            </a:fld>
            <a:endParaRPr lang="es-ES"/>
          </a:p>
        </p:txBody>
      </p:sp>
    </p:spTree>
    <p:extLst>
      <p:ext uri="{BB962C8B-B14F-4D97-AF65-F5344CB8AC3E}">
        <p14:creationId xmlns:p14="http://schemas.microsoft.com/office/powerpoint/2010/main" xmlns="" val="47624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charset="0"/>
              <a:buNone/>
            </a:pPr>
            <a:r>
              <a:rPr lang="es-ES" sz="1200" b="1" kern="1200" dirty="0" smtClean="0">
                <a:solidFill>
                  <a:schemeClr val="tx1"/>
                </a:solidFill>
                <a:effectLst/>
                <a:latin typeface="+mn-lt"/>
                <a:ea typeface="+mn-ea"/>
                <a:cs typeface="+mn-cs"/>
              </a:rPr>
              <a:t>La DE </a:t>
            </a:r>
            <a:r>
              <a:rPr lang="es-ES" sz="1200" kern="1200" dirty="0" smtClean="0">
                <a:solidFill>
                  <a:schemeClr val="tx1"/>
                </a:solidFill>
                <a:effectLst/>
                <a:latin typeface="+mn-lt"/>
                <a:ea typeface="+mn-ea"/>
                <a:cs typeface="+mn-cs"/>
              </a:rPr>
              <a:t>es una anomalía vascular presente de forma frecuente en pacientes con AR contribuyendo al inicio de la placa de ateroma y a su progresión.</a:t>
            </a:r>
          </a:p>
          <a:p>
            <a:pPr marL="0" indent="0">
              <a:buFont typeface="Arial" charset="0"/>
              <a:buNone/>
            </a:pPr>
            <a:r>
              <a:rPr lang="es-ES" sz="1200" kern="1200" dirty="0" smtClean="0">
                <a:solidFill>
                  <a:schemeClr val="tx1"/>
                </a:solidFill>
                <a:effectLst/>
                <a:latin typeface="+mn-lt"/>
                <a:ea typeface="+mn-ea"/>
                <a:cs typeface="+mn-cs"/>
              </a:rPr>
              <a:t> Las características fenotípicas de la DE incluyen la elevada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expresión de las moléculas de adhesión celular, con</a:t>
            </a:r>
            <a:r>
              <a:rPr lang="es-ES" sz="1200" kern="1200" baseline="0" dirty="0" smtClean="0">
                <a:solidFill>
                  <a:schemeClr val="tx1"/>
                </a:solidFill>
                <a:effectLst/>
                <a:latin typeface="+mn-lt"/>
                <a:ea typeface="+mn-ea"/>
                <a:cs typeface="+mn-cs"/>
              </a:rPr>
              <a:t> el consecuente aumento de la </a:t>
            </a:r>
            <a:r>
              <a:rPr lang="es-ES" sz="1200" kern="1200" baseline="0" dirty="0" err="1" smtClean="0">
                <a:solidFill>
                  <a:schemeClr val="tx1"/>
                </a:solidFill>
                <a:effectLst/>
                <a:latin typeface="+mn-lt"/>
                <a:ea typeface="+mn-ea"/>
                <a:cs typeface="+mn-cs"/>
              </a:rPr>
              <a:t>migracion</a:t>
            </a:r>
            <a:r>
              <a:rPr lang="es-ES" sz="1200" kern="1200" baseline="0" dirty="0" smtClean="0">
                <a:solidFill>
                  <a:schemeClr val="tx1"/>
                </a:solidFill>
                <a:effectLst/>
                <a:latin typeface="+mn-lt"/>
                <a:ea typeface="+mn-ea"/>
                <a:cs typeface="+mn-cs"/>
              </a:rPr>
              <a:t> leucocitaria y </a:t>
            </a:r>
            <a:r>
              <a:rPr lang="es-ES" sz="1200" kern="1200" dirty="0" smtClean="0">
                <a:solidFill>
                  <a:schemeClr val="tx1"/>
                </a:solidFill>
                <a:effectLst/>
                <a:latin typeface="+mn-lt"/>
                <a:ea typeface="+mn-ea"/>
                <a:cs typeface="+mn-cs"/>
              </a:rPr>
              <a:t>producción anómala de sustancias vasoconstrictoras como la endotelina</a:t>
            </a:r>
            <a:r>
              <a:rPr lang="es-ES" sz="1200" kern="1200" baseline="0" dirty="0" smtClean="0">
                <a:solidFill>
                  <a:schemeClr val="tx1"/>
                </a:solidFill>
                <a:effectLst/>
                <a:latin typeface="+mn-lt"/>
                <a:ea typeface="+mn-ea"/>
                <a:cs typeface="+mn-cs"/>
              </a:rPr>
              <a:t> y </a:t>
            </a:r>
            <a:r>
              <a:rPr lang="es-ES" sz="1200" kern="1200" baseline="0" dirty="0" err="1" smtClean="0">
                <a:solidFill>
                  <a:schemeClr val="tx1"/>
                </a:solidFill>
                <a:effectLst/>
                <a:latin typeface="+mn-lt"/>
                <a:ea typeface="+mn-ea"/>
                <a:cs typeface="+mn-cs"/>
              </a:rPr>
              <a:t>VDs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como óxido nítrico (NO) y prostaciclina.</a:t>
            </a:r>
            <a:r>
              <a:rPr lang="es-ES" sz="1200" kern="1200" baseline="0" dirty="0" smtClean="0">
                <a:solidFill>
                  <a:schemeClr val="tx1"/>
                </a:solidFill>
                <a:effectLst/>
                <a:latin typeface="+mn-lt"/>
                <a:ea typeface="+mn-ea"/>
                <a:cs typeface="+mn-cs"/>
              </a:rPr>
              <a:t> Todo ello contribuye a la </a:t>
            </a:r>
            <a:r>
              <a:rPr lang="es-ES" sz="1200" kern="1200" baseline="0" dirty="0" err="1" smtClean="0">
                <a:solidFill>
                  <a:schemeClr val="tx1"/>
                </a:solidFill>
                <a:effectLst/>
                <a:latin typeface="+mn-lt"/>
                <a:ea typeface="+mn-ea"/>
                <a:cs typeface="+mn-cs"/>
              </a:rPr>
              <a:t>aceleracion</a:t>
            </a:r>
            <a:r>
              <a:rPr lang="es-ES" sz="1200" kern="1200" baseline="0" dirty="0" smtClean="0">
                <a:solidFill>
                  <a:schemeClr val="tx1"/>
                </a:solidFill>
                <a:effectLst/>
                <a:latin typeface="+mn-lt"/>
                <a:ea typeface="+mn-ea"/>
                <a:cs typeface="+mn-cs"/>
              </a:rPr>
              <a:t> del proceso </a:t>
            </a:r>
            <a:r>
              <a:rPr lang="es-ES" sz="1200" kern="1200" baseline="0" dirty="0" err="1" smtClean="0">
                <a:solidFill>
                  <a:schemeClr val="tx1"/>
                </a:solidFill>
                <a:effectLst/>
                <a:latin typeface="+mn-lt"/>
                <a:ea typeface="+mn-ea"/>
                <a:cs typeface="+mn-cs"/>
              </a:rPr>
              <a:t>aterosclerotico</a:t>
            </a:r>
            <a:r>
              <a:rPr lang="es-ES" sz="1200" kern="1200" baseline="0" dirty="0" smtClean="0">
                <a:solidFill>
                  <a:schemeClr val="tx1"/>
                </a:solidFill>
                <a:effectLst/>
                <a:latin typeface="+mn-lt"/>
                <a:ea typeface="+mn-ea"/>
                <a:cs typeface="+mn-cs"/>
              </a:rPr>
              <a:t> presente en un elevado porcentaje de pacientes con AR.</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4</a:t>
            </a:fld>
            <a:endParaRPr lang="es-ES"/>
          </a:p>
        </p:txBody>
      </p:sp>
    </p:spTree>
    <p:extLst>
      <p:ext uri="{BB962C8B-B14F-4D97-AF65-F5344CB8AC3E}">
        <p14:creationId xmlns:p14="http://schemas.microsoft.com/office/powerpoint/2010/main" xmlns="" val="116887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Tanto e</a:t>
            </a:r>
            <a:r>
              <a:rPr lang="es-ES_tradnl" sz="1200" kern="1200" dirty="0" smtClean="0">
                <a:solidFill>
                  <a:schemeClr val="tx1"/>
                </a:solidFill>
                <a:effectLst/>
                <a:latin typeface="+mn-lt"/>
                <a:ea typeface="+mn-ea"/>
                <a:cs typeface="+mn-cs"/>
              </a:rPr>
              <a:t>n la aterosclerosis como en la patogénesis de la artritis reumatoide están involucrados numerosos tipos celulares. A nivel sistémico, linfocitos, monocitos y neutrófilos juegan un papel muy relevante.. </a:t>
            </a:r>
          </a:p>
          <a:p>
            <a:r>
              <a:rPr lang="es-ES_tradnl" sz="1200" kern="1200" dirty="0" smtClean="0">
                <a:solidFill>
                  <a:schemeClr val="tx1"/>
                </a:solidFill>
                <a:effectLst/>
                <a:latin typeface="+mn-lt"/>
                <a:ea typeface="+mn-ea"/>
                <a:cs typeface="+mn-cs"/>
              </a:rPr>
              <a:t>Los monocitos son células centrales en la inflamación, están activados en pacientes RA y se infiltran masivamente en la membrana sinovial. Además de su papel en la inflamación, también ayudan a la destrucción del hueso debido a su alta capacidad de diferenciación en osteoclastos.</a:t>
            </a:r>
          </a:p>
          <a:p>
            <a:r>
              <a:rPr lang="es-ES_tradnl" sz="1200" kern="1200" dirty="0" smtClean="0">
                <a:solidFill>
                  <a:schemeClr val="tx1"/>
                </a:solidFill>
                <a:effectLst/>
                <a:latin typeface="+mn-lt"/>
                <a:ea typeface="+mn-ea"/>
                <a:cs typeface="+mn-cs"/>
              </a:rPr>
              <a:t>Los linfocitos son esenciales en la patogénesis de RA. Los linfocitos B, son las células últimas efectoras de activación de los linfocitos T mediante la producción de anticuerpos. Por su parte los linfocitos T contribuyen a la patología inflamatoria mediante la</a:t>
            </a:r>
            <a:r>
              <a:rPr lang="es-ES_tradnl" sz="1200" kern="1200" baseline="0" dirty="0" smtClean="0">
                <a:solidFill>
                  <a:schemeClr val="tx1"/>
                </a:solidFill>
                <a:effectLst/>
                <a:latin typeface="+mn-lt"/>
                <a:ea typeface="+mn-ea"/>
                <a:cs typeface="+mn-cs"/>
              </a:rPr>
              <a:t> </a:t>
            </a:r>
            <a:r>
              <a:rPr lang="es-ES_tradnl" sz="1200" kern="1200" baseline="0" dirty="0" err="1" smtClean="0">
                <a:solidFill>
                  <a:schemeClr val="tx1"/>
                </a:solidFill>
                <a:effectLst/>
                <a:latin typeface="+mn-lt"/>
                <a:ea typeface="+mn-ea"/>
                <a:cs typeface="+mn-cs"/>
              </a:rPr>
              <a:t>induccion</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de la expresión de citoquinas inflamatorias.</a:t>
            </a:r>
            <a:r>
              <a:rPr lang="es-ES_tradnl" sz="1200" kern="1200" baseline="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Por último, los neutrófilos son la células mas abundantes en el fluido sinovial de articulaciones afectadas, se hallan presentes en el </a:t>
            </a:r>
            <a:r>
              <a:rPr lang="es-ES_tradnl" sz="1200" kern="1200" dirty="0" err="1" smtClean="0">
                <a:solidFill>
                  <a:schemeClr val="tx1"/>
                </a:solidFill>
                <a:effectLst/>
                <a:latin typeface="+mn-lt"/>
                <a:ea typeface="+mn-ea"/>
                <a:cs typeface="+mn-cs"/>
              </a:rPr>
              <a:t>pannus</a:t>
            </a:r>
            <a:r>
              <a:rPr lang="es-ES_tradnl" sz="1200" kern="1200" dirty="0" smtClean="0">
                <a:solidFill>
                  <a:schemeClr val="tx1"/>
                </a:solidFill>
                <a:effectLst/>
                <a:latin typeface="+mn-lt"/>
                <a:ea typeface="+mn-ea"/>
                <a:cs typeface="+mn-cs"/>
              </a:rPr>
              <a:t> y son inductoras de un estatus oxidativo que media la inflamación y la destrucción ósea.</a:t>
            </a:r>
            <a:r>
              <a:rPr lang="es-ES_tradnl" sz="1200" kern="1200" baseline="0" dirty="0" smtClean="0">
                <a:solidFill>
                  <a:schemeClr val="tx1"/>
                </a:solidFill>
                <a:effectLst/>
                <a:latin typeface="+mn-lt"/>
                <a:ea typeface="+mn-ea"/>
                <a:cs typeface="+mn-cs"/>
              </a:rPr>
              <a:t> Los </a:t>
            </a:r>
            <a:r>
              <a:rPr lang="es-ES_tradnl" sz="1200" kern="1200" baseline="0" dirty="0" err="1" smtClean="0">
                <a:solidFill>
                  <a:schemeClr val="tx1"/>
                </a:solidFill>
                <a:effectLst/>
                <a:latin typeface="+mn-lt"/>
                <a:ea typeface="+mn-ea"/>
                <a:cs typeface="+mn-cs"/>
              </a:rPr>
              <a:t>neutrofilos</a:t>
            </a:r>
            <a:r>
              <a:rPr lang="es-ES_tradnl" sz="1200" kern="1200" baseline="0" dirty="0" smtClean="0">
                <a:solidFill>
                  <a:schemeClr val="tx1"/>
                </a:solidFill>
                <a:effectLst/>
                <a:latin typeface="+mn-lt"/>
                <a:ea typeface="+mn-ea"/>
                <a:cs typeface="+mn-cs"/>
              </a:rPr>
              <a:t> junto con los monocitos juegan un papel esencial en el desarrollo de la aterosclerosis que detallaremos en las siguientes diapositivas.</a:t>
            </a:r>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5</a:t>
            </a:fld>
            <a:endParaRPr lang="es-ES"/>
          </a:p>
        </p:txBody>
      </p:sp>
    </p:spTree>
    <p:extLst>
      <p:ext uri="{BB962C8B-B14F-4D97-AF65-F5344CB8AC3E}">
        <p14:creationId xmlns:p14="http://schemas.microsoft.com/office/powerpoint/2010/main" xmlns="" val="170606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Así, los</a:t>
            </a:r>
            <a:r>
              <a:rPr lang="es-ES" sz="1200" kern="1200" baseline="0" dirty="0" smtClean="0">
                <a:solidFill>
                  <a:schemeClr val="tx1"/>
                </a:solidFill>
                <a:effectLst/>
                <a:latin typeface="+mn-lt"/>
                <a:ea typeface="+mn-ea"/>
                <a:cs typeface="+mn-cs"/>
              </a:rPr>
              <a:t> monocitos son </a:t>
            </a:r>
            <a:r>
              <a:rPr lang="es-ES" sz="1200" kern="1200" baseline="0" dirty="0" err="1" smtClean="0">
                <a:solidFill>
                  <a:schemeClr val="tx1"/>
                </a:solidFill>
                <a:effectLst/>
                <a:latin typeface="+mn-lt"/>
                <a:ea typeface="+mn-ea"/>
                <a:cs typeface="+mn-cs"/>
              </a:rPr>
              <a:t>celulas</a:t>
            </a:r>
            <a:r>
              <a:rPr lang="es-ES" sz="1200" kern="1200" baseline="0" dirty="0" smtClean="0">
                <a:solidFill>
                  <a:schemeClr val="tx1"/>
                </a:solidFill>
                <a:effectLst/>
                <a:latin typeface="+mn-lt"/>
                <a:ea typeface="+mn-ea"/>
                <a:cs typeface="+mn-cs"/>
              </a:rPr>
              <a:t> claves en la </a:t>
            </a:r>
            <a:r>
              <a:rPr lang="es-ES" sz="1200" kern="1200" baseline="0" dirty="0" err="1" smtClean="0">
                <a:solidFill>
                  <a:schemeClr val="tx1"/>
                </a:solidFill>
                <a:effectLst/>
                <a:latin typeface="+mn-lt"/>
                <a:ea typeface="+mn-ea"/>
                <a:cs typeface="+mn-cs"/>
              </a:rPr>
              <a:t>aterogenesis</a:t>
            </a:r>
            <a:r>
              <a:rPr lang="es-ES" sz="1200" kern="1200" baseline="0" dirty="0" smtClean="0">
                <a:solidFill>
                  <a:schemeClr val="tx1"/>
                </a:solidFill>
                <a:effectLst/>
                <a:latin typeface="+mn-lt"/>
                <a:ea typeface="+mn-ea"/>
                <a:cs typeface="+mn-cs"/>
              </a:rPr>
              <a:t>. En su </a:t>
            </a:r>
            <a:r>
              <a:rPr lang="es-ES" sz="1200" kern="1200" baseline="0" dirty="0" err="1" smtClean="0">
                <a:solidFill>
                  <a:schemeClr val="tx1"/>
                </a:solidFill>
                <a:effectLst/>
                <a:latin typeface="+mn-lt"/>
                <a:ea typeface="+mn-ea"/>
                <a:cs typeface="+mn-cs"/>
              </a:rPr>
              <a:t>activacion</a:t>
            </a:r>
            <a:r>
              <a:rPr lang="es-ES" sz="1200" kern="1200" baseline="0" dirty="0" smtClean="0">
                <a:solidFill>
                  <a:schemeClr val="tx1"/>
                </a:solidFill>
                <a:effectLst/>
                <a:latin typeface="+mn-lt"/>
                <a:ea typeface="+mn-ea"/>
                <a:cs typeface="+mn-cs"/>
              </a:rPr>
              <a:t> desempeñan una función muy relevante los autoanticuerpos </a:t>
            </a:r>
            <a:r>
              <a:rPr lang="es-ES" sz="1200" kern="1200" baseline="0" dirty="0" err="1" smtClean="0">
                <a:solidFill>
                  <a:schemeClr val="tx1"/>
                </a:solidFill>
                <a:effectLst/>
                <a:latin typeface="+mn-lt"/>
                <a:ea typeface="+mn-ea"/>
                <a:cs typeface="+mn-cs"/>
              </a:rPr>
              <a:t>especificos</a:t>
            </a:r>
            <a:r>
              <a:rPr lang="es-ES" sz="1200" kern="1200" baseline="0" dirty="0" smtClean="0">
                <a:solidFill>
                  <a:schemeClr val="tx1"/>
                </a:solidFill>
                <a:effectLst/>
                <a:latin typeface="+mn-lt"/>
                <a:ea typeface="+mn-ea"/>
                <a:cs typeface="+mn-cs"/>
              </a:rPr>
              <a:t> de la AR, principalmente los ACPAs. Estos </a:t>
            </a:r>
            <a:r>
              <a:rPr lang="es-ES" sz="1200" kern="1200" baseline="0" dirty="0" err="1" smtClean="0">
                <a:solidFill>
                  <a:schemeClr val="tx1"/>
                </a:solidFill>
                <a:effectLst/>
                <a:latin typeface="+mn-lt"/>
                <a:ea typeface="+mn-ea"/>
                <a:cs typeface="+mn-cs"/>
              </a:rPr>
              <a:t>autoacpos</a:t>
            </a:r>
            <a:r>
              <a:rPr lang="es-ES" sz="1200" kern="1200" baseline="0" dirty="0" smtClean="0">
                <a:solidFill>
                  <a:schemeClr val="tx1"/>
                </a:solidFill>
                <a:effectLst/>
                <a:latin typeface="+mn-lt"/>
                <a:ea typeface="+mn-ea"/>
                <a:cs typeface="+mn-cs"/>
              </a:rPr>
              <a:t> junto con los mediadores inflamatorios activan al monocito, </a:t>
            </a:r>
            <a:r>
              <a:rPr lang="es-ES" sz="1200" kern="1200" dirty="0" smtClean="0">
                <a:solidFill>
                  <a:schemeClr val="tx1"/>
                </a:solidFill>
                <a:effectLst/>
                <a:latin typeface="+mn-lt"/>
                <a:ea typeface="+mn-ea"/>
                <a:cs typeface="+mn-cs"/>
              </a:rPr>
              <a:t>con la consecuente expresión de moléculas de adhesión que favorecería</a:t>
            </a:r>
            <a:r>
              <a:rPr lang="es-ES" sz="1200" kern="1200" baseline="0" dirty="0" smtClean="0">
                <a:solidFill>
                  <a:schemeClr val="tx1"/>
                </a:solidFill>
                <a:effectLst/>
                <a:latin typeface="+mn-lt"/>
                <a:ea typeface="+mn-ea"/>
                <a:cs typeface="+mn-cs"/>
              </a:rPr>
              <a:t> su migración hacia la intima arterial. Aquí </a:t>
            </a:r>
            <a:r>
              <a:rPr lang="es-ES" sz="1200" kern="1200" baseline="0" dirty="0" err="1" smtClean="0">
                <a:solidFill>
                  <a:schemeClr val="tx1"/>
                </a:solidFill>
                <a:effectLst/>
                <a:latin typeface="+mn-lt"/>
                <a:ea typeface="+mn-ea"/>
                <a:cs typeface="+mn-cs"/>
              </a:rPr>
              <a:t>ocurriria</a:t>
            </a:r>
            <a:r>
              <a:rPr lang="es-ES" sz="1200" kern="1200" baseline="0" dirty="0" smtClean="0">
                <a:solidFill>
                  <a:schemeClr val="tx1"/>
                </a:solidFill>
                <a:effectLst/>
                <a:latin typeface="+mn-lt"/>
                <a:ea typeface="+mn-ea"/>
                <a:cs typeface="+mn-cs"/>
              </a:rPr>
              <a:t>  la </a:t>
            </a:r>
            <a:r>
              <a:rPr lang="es-ES" sz="1200" kern="1200" baseline="0" dirty="0" err="1" smtClean="0">
                <a:solidFill>
                  <a:schemeClr val="tx1"/>
                </a:solidFill>
                <a:effectLst/>
                <a:latin typeface="+mn-lt"/>
                <a:ea typeface="+mn-ea"/>
                <a:cs typeface="+mn-cs"/>
              </a:rPr>
              <a:t>absorcion</a:t>
            </a:r>
            <a:r>
              <a:rPr lang="es-ES" sz="1200" kern="1200" baseline="0" dirty="0" smtClean="0">
                <a:solidFill>
                  <a:schemeClr val="tx1"/>
                </a:solidFill>
                <a:effectLst/>
                <a:latin typeface="+mn-lt"/>
                <a:ea typeface="+mn-ea"/>
                <a:cs typeface="+mn-cs"/>
              </a:rPr>
              <a:t> de </a:t>
            </a:r>
            <a:r>
              <a:rPr lang="es-ES" sz="1200" kern="1200" baseline="0" dirty="0" err="1" smtClean="0">
                <a:solidFill>
                  <a:schemeClr val="tx1"/>
                </a:solidFill>
                <a:effectLst/>
                <a:latin typeface="+mn-lt"/>
                <a:ea typeface="+mn-ea"/>
                <a:cs typeface="+mn-cs"/>
              </a:rPr>
              <a:t>LDLoxidada</a:t>
            </a:r>
            <a:r>
              <a:rPr lang="es-ES" sz="1200" kern="1200" baseline="0" dirty="0" smtClean="0">
                <a:solidFill>
                  <a:schemeClr val="tx1"/>
                </a:solidFill>
                <a:effectLst/>
                <a:latin typeface="+mn-lt"/>
                <a:ea typeface="+mn-ea"/>
                <a:cs typeface="+mn-cs"/>
              </a:rPr>
              <a:t> conduciendo a la </a:t>
            </a:r>
            <a:r>
              <a:rPr lang="es-ES" sz="1200" kern="1200" baseline="0" dirty="0" err="1" smtClean="0">
                <a:solidFill>
                  <a:schemeClr val="tx1"/>
                </a:solidFill>
                <a:effectLst/>
                <a:latin typeface="+mn-lt"/>
                <a:ea typeface="+mn-ea"/>
                <a:cs typeface="+mn-cs"/>
              </a:rPr>
              <a:t>formacion</a:t>
            </a:r>
            <a:r>
              <a:rPr lang="es-ES" sz="1200" kern="1200" baseline="0" dirty="0" smtClean="0">
                <a:solidFill>
                  <a:schemeClr val="tx1"/>
                </a:solidFill>
                <a:effectLst/>
                <a:latin typeface="+mn-lt"/>
                <a:ea typeface="+mn-ea"/>
                <a:cs typeface="+mn-cs"/>
              </a:rPr>
              <a:t> de </a:t>
            </a:r>
            <a:r>
              <a:rPr lang="es-ES" sz="1200" kern="1200" baseline="0" dirty="0" err="1" smtClean="0">
                <a:solidFill>
                  <a:schemeClr val="tx1"/>
                </a:solidFill>
                <a:effectLst/>
                <a:latin typeface="+mn-lt"/>
                <a:ea typeface="+mn-ea"/>
                <a:cs typeface="+mn-cs"/>
              </a:rPr>
              <a:t>celulas</a:t>
            </a:r>
            <a:r>
              <a:rPr lang="es-ES" sz="1200" kern="1200" baseline="0" dirty="0" smtClean="0">
                <a:solidFill>
                  <a:schemeClr val="tx1"/>
                </a:solidFill>
                <a:effectLst/>
                <a:latin typeface="+mn-lt"/>
                <a:ea typeface="+mn-ea"/>
                <a:cs typeface="+mn-cs"/>
              </a:rPr>
              <a:t> espumosas.  </a:t>
            </a:r>
            <a:r>
              <a:rPr lang="es-ES" sz="1200" kern="1200" dirty="0" smtClean="0">
                <a:solidFill>
                  <a:schemeClr val="tx1"/>
                </a:solidFill>
                <a:effectLst/>
                <a:latin typeface="+mn-lt"/>
                <a:ea typeface="+mn-ea"/>
                <a:cs typeface="+mn-cs"/>
              </a:rPr>
              <a:t>Estas células, junto a los linfocitos T producirían citoquinas, factores de crecimiento, TF, etc., promoviendo la proliferación de las células musculares lisas y la potenciación del proceso aterosclerótico .</a:t>
            </a: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6</a:t>
            </a:fld>
            <a:endParaRPr lang="es-ES"/>
          </a:p>
        </p:txBody>
      </p:sp>
    </p:spTree>
    <p:extLst>
      <p:ext uri="{BB962C8B-B14F-4D97-AF65-F5344CB8AC3E}">
        <p14:creationId xmlns:p14="http://schemas.microsoft.com/office/powerpoint/2010/main" xmlns="" val="396337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Recientemente se ha demostrado que el estrés oxidativo ejerce un papel fundamental en la aterosclerosis. </a:t>
            </a:r>
          </a:p>
          <a:p>
            <a:r>
              <a:rPr lang="es-ES_tradnl" sz="1200" kern="1200" dirty="0" smtClean="0">
                <a:solidFill>
                  <a:schemeClr val="tx1"/>
                </a:solidFill>
                <a:effectLst/>
                <a:latin typeface="+mn-lt"/>
                <a:ea typeface="+mn-ea"/>
                <a:cs typeface="+mn-cs"/>
              </a:rPr>
              <a:t>El estrés oxidativo podría definirse como el desequilibrio bioquímico propiciado por la producción excesiva de especies reactivas y radicales libres que generan daño oxidativo en las biomoléculas y que no puede ser contrarrestado por los sistemas antioxidantes.</a:t>
            </a:r>
          </a:p>
          <a:p>
            <a:r>
              <a:rPr lang="es-ES_tradnl" sz="1200" kern="1200" dirty="0" smtClean="0">
                <a:solidFill>
                  <a:schemeClr val="tx1"/>
                </a:solidFill>
                <a:effectLst/>
                <a:latin typeface="+mn-lt"/>
                <a:ea typeface="+mn-ea"/>
                <a:cs typeface="+mn-cs"/>
              </a:rPr>
              <a:t>En condiciones </a:t>
            </a:r>
            <a:r>
              <a:rPr lang="es-ES_tradnl" sz="1200" kern="1200" dirty="0" err="1" smtClean="0">
                <a:solidFill>
                  <a:schemeClr val="tx1"/>
                </a:solidFill>
                <a:effectLst/>
                <a:latin typeface="+mn-lt"/>
                <a:ea typeface="+mn-ea"/>
                <a:cs typeface="+mn-cs"/>
              </a:rPr>
              <a:t>fisiolólgicas</a:t>
            </a:r>
            <a:r>
              <a:rPr lang="es-ES_tradnl" sz="1200" kern="1200" dirty="0" smtClean="0">
                <a:solidFill>
                  <a:schemeClr val="tx1"/>
                </a:solidFill>
                <a:effectLst/>
                <a:latin typeface="+mn-lt"/>
                <a:ea typeface="+mn-ea"/>
                <a:cs typeface="+mn-cs"/>
              </a:rPr>
              <a:t> normales, las especies reactivas de oxígeno y nitrógeno son producidas por la mitocondria como resultado del metabolismo aerobio.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Estas especies reactivas y radicales libres son luego eliminados o neutralizados por las defensas antioxidantes del organismo, tales como las enzimas catalasa o </a:t>
            </a:r>
            <a:r>
              <a:rPr lang="es-ES_tradnl" sz="1200" kern="1200" dirty="0" err="1" smtClean="0">
                <a:solidFill>
                  <a:schemeClr val="tx1"/>
                </a:solidFill>
                <a:effectLst/>
                <a:latin typeface="+mn-lt"/>
                <a:ea typeface="+mn-ea"/>
                <a:cs typeface="+mn-cs"/>
              </a:rPr>
              <a:t>superóxido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dismutasa</a:t>
            </a:r>
            <a:r>
              <a:rPr lang="es-ES_tradnl" sz="1200" kern="1200" dirty="0" smtClean="0">
                <a:solidFill>
                  <a:schemeClr val="tx1"/>
                </a:solidFill>
                <a:effectLst/>
                <a:latin typeface="+mn-lt"/>
                <a:ea typeface="+mn-ea"/>
                <a:cs typeface="+mn-cs"/>
              </a:rPr>
              <a:t> y algunas vitaminas. Sin embargo, cuando este equilibrio se pierde, por procesos inflamatorios o autoinmunes, por ejemplo, se incrementa la concentración de especies reactivas de oxígeno y nitrógeno, conduciendo a un daño en los componentes celulares, tales como los lípidos o las proteínas, alterando el metabolismo y crecimiento celular normal y dando lugar a alteraciones en el sistema de defensa, el envejecimiento o numerosas enfermedades.</a:t>
            </a:r>
            <a:endParaRPr lang="es-ES" dirty="0"/>
          </a:p>
        </p:txBody>
      </p:sp>
      <p:sp>
        <p:nvSpPr>
          <p:cNvPr id="4" name="3 Marcador de número de diapositiva"/>
          <p:cNvSpPr>
            <a:spLocks noGrp="1"/>
          </p:cNvSpPr>
          <p:nvPr>
            <p:ph type="sldNum" sz="quarter" idx="10"/>
          </p:nvPr>
        </p:nvSpPr>
        <p:spPr/>
        <p:txBody>
          <a:bodyPr/>
          <a:lstStyle/>
          <a:p>
            <a:fld id="{9B21BB03-79DF-4A81-B3C4-2CEB365D8FF6}" type="slidenum">
              <a:rPr lang="es-ES" smtClean="0"/>
              <a:pPr/>
              <a:t>7</a:t>
            </a:fld>
            <a:endParaRPr lang="es-ES"/>
          </a:p>
        </p:txBody>
      </p:sp>
    </p:spTree>
    <p:extLst>
      <p:ext uri="{BB962C8B-B14F-4D97-AF65-F5344CB8AC3E}">
        <p14:creationId xmlns:p14="http://schemas.microsoft.com/office/powerpoint/2010/main" xmlns="" val="141352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Además, el stress oxidativo esta estrechamente relacionado con la patogénesis de RA de hecho se ha asociado con un peor pronóstico estudios recientes han mostrado una asociación inversa entre la ingesta de una dieta con antioxidantes y la incidencia de la enfermedad.</a:t>
            </a:r>
          </a:p>
          <a:p>
            <a:r>
              <a:rPr lang="es-ES_tradnl" sz="1200" kern="1200" dirty="0" smtClean="0">
                <a:solidFill>
                  <a:schemeClr val="tx1"/>
                </a:solidFill>
                <a:effectLst/>
                <a:latin typeface="+mn-lt"/>
                <a:ea typeface="+mn-ea"/>
                <a:cs typeface="+mn-cs"/>
              </a:rPr>
              <a:t>Además se ha visto que especies reactivas de oxigeno están presentes en el liquido sinovial contribuyendo a la destrucción del hueso. Estudios</a:t>
            </a:r>
            <a:r>
              <a:rPr lang="es-ES_tradnl" sz="1200" kern="1200" baseline="0" dirty="0" smtClean="0">
                <a:solidFill>
                  <a:schemeClr val="tx1"/>
                </a:solidFill>
                <a:effectLst/>
                <a:latin typeface="+mn-lt"/>
                <a:ea typeface="+mn-ea"/>
                <a:cs typeface="+mn-cs"/>
              </a:rPr>
              <a:t> previos han demostrado un aumento </a:t>
            </a:r>
            <a:r>
              <a:rPr lang="es-ES_tradnl" sz="1200" kern="1200" dirty="0" smtClean="0">
                <a:solidFill>
                  <a:schemeClr val="tx1"/>
                </a:solidFill>
                <a:effectLst/>
                <a:latin typeface="+mn-lt"/>
                <a:ea typeface="+mn-ea"/>
                <a:cs typeface="+mn-cs"/>
              </a:rPr>
              <a:t>en la producción de superóxido y anión hidroxilo se correlaciona positivamente con la</a:t>
            </a:r>
            <a:r>
              <a:rPr lang="es-ES_tradnl" sz="1200" kern="1200" baseline="0" dirty="0" smtClean="0">
                <a:solidFill>
                  <a:schemeClr val="tx1"/>
                </a:solidFill>
                <a:effectLst/>
                <a:latin typeface="+mn-lt"/>
                <a:ea typeface="+mn-ea"/>
                <a:cs typeface="+mn-cs"/>
              </a:rPr>
              <a:t> actividad de la enfermedad y </a:t>
            </a:r>
            <a:r>
              <a:rPr lang="es-ES_tradnl" sz="1200" kern="1200" dirty="0" smtClean="0">
                <a:solidFill>
                  <a:schemeClr val="tx1"/>
                </a:solidFill>
                <a:effectLst/>
                <a:latin typeface="+mn-lt"/>
                <a:ea typeface="+mn-ea"/>
                <a:cs typeface="+mn-cs"/>
              </a:rPr>
              <a:t>los </a:t>
            </a:r>
            <a:r>
              <a:rPr lang="es-ES_tradnl" sz="1200" kern="1200" dirty="0" err="1" smtClean="0">
                <a:solidFill>
                  <a:schemeClr val="tx1"/>
                </a:solidFill>
                <a:effectLst/>
                <a:latin typeface="+mn-lt"/>
                <a:ea typeface="+mn-ea"/>
                <a:cs typeface="+mn-cs"/>
              </a:rPr>
              <a:t>titulos</a:t>
            </a:r>
            <a:r>
              <a:rPr lang="es-ES_tradnl" sz="1200" kern="1200" dirty="0" smtClean="0">
                <a:solidFill>
                  <a:schemeClr val="tx1"/>
                </a:solidFill>
                <a:effectLst/>
                <a:latin typeface="+mn-lt"/>
                <a:ea typeface="+mn-ea"/>
                <a:cs typeface="+mn-cs"/>
              </a:rPr>
              <a:t> de anti-CCPs. </a:t>
            </a:r>
          </a:p>
          <a:p>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8</a:t>
            </a:fld>
            <a:endParaRPr lang="es-ES"/>
          </a:p>
        </p:txBody>
      </p:sp>
    </p:spTree>
    <p:extLst>
      <p:ext uri="{BB962C8B-B14F-4D97-AF65-F5344CB8AC3E}">
        <p14:creationId xmlns:p14="http://schemas.microsoft.com/office/powerpoint/2010/main" xmlns="" val="161288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En este sentido, un</a:t>
            </a:r>
            <a:r>
              <a:rPr lang="es-ES_tradnl" baseline="0" dirty="0" smtClean="0"/>
              <a:t> estudio reciente llevado a cabo por nuestro grupo ha descrito un aumento del estatus oxidativo e inflamatorio en monocitos y neutrófilos de sangre periférica de pacientes con AR, promovidos por efecto de los </a:t>
            </a:r>
            <a:r>
              <a:rPr lang="es-ES_tradnl" baseline="0" dirty="0" err="1" smtClean="0"/>
              <a:t>ACPAs</a:t>
            </a:r>
            <a:r>
              <a:rPr lang="es-ES_tradnl" baseline="0" dirty="0" smtClean="0"/>
              <a:t>.</a:t>
            </a:r>
            <a:endParaRPr lang="es-ES_tradnl" dirty="0"/>
          </a:p>
        </p:txBody>
      </p:sp>
      <p:sp>
        <p:nvSpPr>
          <p:cNvPr id="4" name="Marcador de número de diapositiva 3"/>
          <p:cNvSpPr>
            <a:spLocks noGrp="1"/>
          </p:cNvSpPr>
          <p:nvPr>
            <p:ph type="sldNum" sz="quarter" idx="10"/>
          </p:nvPr>
        </p:nvSpPr>
        <p:spPr/>
        <p:txBody>
          <a:bodyPr/>
          <a:lstStyle/>
          <a:p>
            <a:fld id="{9B21BB03-79DF-4A81-B3C4-2CEB365D8FF6}" type="slidenum">
              <a:rPr lang="es-ES" smtClean="0"/>
              <a:pPr/>
              <a:t>9</a:t>
            </a:fld>
            <a:endParaRPr lang="es-ES"/>
          </a:p>
        </p:txBody>
      </p:sp>
    </p:spTree>
    <p:extLst>
      <p:ext uri="{BB962C8B-B14F-4D97-AF65-F5344CB8AC3E}">
        <p14:creationId xmlns:p14="http://schemas.microsoft.com/office/powerpoint/2010/main" xmlns="" val="174817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09CB8AD7-9272-4C1C-9505-C970F1373252}" type="datetimeFigureOut">
              <a:rPr lang="es-ES" smtClean="0"/>
              <a:pPr>
                <a:defRPr/>
              </a:pPr>
              <a:t>22/02/2018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189E5CB-E657-4A29-8ABD-2835485AF98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F266727-165F-4563-B4FD-7D913E896B72}" type="datetimeFigureOut">
              <a:rPr lang="es-ES" smtClean="0"/>
              <a:pPr>
                <a:defRPr/>
              </a:pPr>
              <a:t>22/02/2018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C0CB88C-AFDA-44EC-A70C-02EDC9FBA6AA}"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65FFCE0-5E8D-4B1A-A0FB-150E270AB4E6}" type="datetimeFigureOut">
              <a:rPr lang="es-ES" smtClean="0"/>
              <a:pPr>
                <a:defRPr/>
              </a:pPr>
              <a:t>22/02/2018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81C5C00-02D2-49CA-9FCD-C01A8AD4C89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26E5820-3C4D-4A7F-AF31-FB0A92970056}" type="datetimeFigureOut">
              <a:rPr lang="es-ES" smtClean="0"/>
              <a:pPr>
                <a:defRPr/>
              </a:pPr>
              <a:t>22/02/2018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4B5DC91-F001-4DED-8F77-E93D2849E1B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C160563-ECD6-465B-B2DC-4D68BBEB0CEE}" type="datetimeFigureOut">
              <a:rPr lang="es-ES" smtClean="0"/>
              <a:pPr>
                <a:defRPr/>
              </a:pPr>
              <a:t>22/02/2018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1087721-F468-4144-9A34-5BD018D06AC5}"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EB15EC8-6F73-40F1-A5FA-1AD13C043DB5}" type="datetimeFigureOut">
              <a:rPr lang="es-ES" smtClean="0"/>
              <a:pPr>
                <a:defRPr/>
              </a:pPr>
              <a:t>22/02/2018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AA9F29F-6CDC-47A3-BE25-56DC402BC80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EFA2DAE-C750-4CD6-8445-E40442D42259}" type="datetimeFigureOut">
              <a:rPr lang="es-ES" smtClean="0"/>
              <a:pPr>
                <a:defRPr/>
              </a:pPr>
              <a:t>22/02/2018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9A7D35F-4A32-4701-9798-E64A19D24E8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E941345-4AD5-4CF3-A768-578A12AE3710}" type="datetimeFigureOut">
              <a:rPr lang="es-ES" smtClean="0"/>
              <a:pPr>
                <a:defRPr/>
              </a:pPr>
              <a:t>22/02/2018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5126DA9-725C-4234-B939-04AF485D6DA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FE6F7AB-9FB1-495E-BEEB-2274850D7CBC}" type="datetimeFigureOut">
              <a:rPr lang="es-ES" smtClean="0"/>
              <a:pPr>
                <a:defRPr/>
              </a:pPr>
              <a:t>22/02/2018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667021B-7712-4C08-8CFE-5B4AAA373DB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6128483-0291-42C8-AEBD-F75A57F7E8DF}" type="datetimeFigureOut">
              <a:rPr lang="es-ES" smtClean="0"/>
              <a:pPr>
                <a:defRPr/>
              </a:pPr>
              <a:t>22/02/2018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C51B70B-9EBF-4516-9409-2AA49EA805E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9E645E4-ED88-4AE6-AC4C-51C15B9FF16E}" type="datetimeFigureOut">
              <a:rPr lang="es-ES" smtClean="0"/>
              <a:pPr>
                <a:defRPr/>
              </a:pPr>
              <a:t>22/02/2018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51137F8-0B95-481F-9B46-EE0E994D76F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945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FC763C9-6F1F-40EC-AA23-A4B62FDE5C73}" type="datetimeFigureOut">
              <a:rPr lang="es-ES" smtClean="0"/>
              <a:pPr>
                <a:defRPr/>
              </a:pPr>
              <a:t>22/02/2018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AC47415-1091-4A57-B257-EA9ACB6C85D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hyperlink" Target="http://aadea.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1.xml"/><Relationship Id="rId7" Type="http://schemas.openxmlformats.org/officeDocument/2006/relationships/hyperlink" Target="file:///\\localhost\upload.wikimedia.org\wikipedia\commons\3\31\Mono-und-Polymere.sv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oleObject" Target="../embeddings/oleObject2.bin"/><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tiff"/></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40.tiff"/><Relationship Id="rId7" Type="http://schemas.openxmlformats.org/officeDocument/2006/relationships/image" Target="../media/image44.jpeg"/><Relationship Id="rId12" Type="http://schemas.openxmlformats.org/officeDocument/2006/relationships/image" Target="../media/image49.tiff"/><Relationship Id="rId2" Type="http://schemas.openxmlformats.org/officeDocument/2006/relationships/notesSlide" Target="../notesSlides/notesSlide13.xml"/><Relationship Id="rId16"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5" Type="http://schemas.openxmlformats.org/officeDocument/2006/relationships/image" Target="../media/image52.emf"/><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tiff"/><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emf"/></Relationships>
</file>

<file path=ppt/slides/_rels/slide1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es/url?sa=i&amp;rct=j&amp;q=&amp;esrc=s&amp;source=images&amp;cd=&amp;cad=rja&amp;uact=8&amp;ved=0ahUKEwjP677W99HUAhUCuhQKHWZCAIQQjRwIBw&amp;url=https://mx.depositphotos.com/94410306/stock-photo-stopwatch-button-4-minutes.html&amp;psig=AFQjCNE5uoYAlPVjuipMYfvjXoSKb_sqPA&amp;ust=1498237465155181" TargetMode="External"/><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83.jpeg"/><Relationship Id="rId4" Type="http://schemas.openxmlformats.org/officeDocument/2006/relationships/image" Target="../media/image78.jpeg"/><Relationship Id="rId9" Type="http://schemas.openxmlformats.org/officeDocument/2006/relationships/image" Target="../media/image82.jpeg"/></Relationships>
</file>

<file path=ppt/slides/_rels/slide25.xml.rels><?xml version="1.0" encoding="UTF-8" standalone="yes"?>
<Relationships xmlns="http://schemas.openxmlformats.org/package/2006/relationships"><Relationship Id="rId3" Type="http://schemas.openxmlformats.org/officeDocument/2006/relationships/image" Target="../media/image84.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3.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emf"/><Relationship Id="rId7" Type="http://schemas.openxmlformats.org/officeDocument/2006/relationships/hyperlink" Target="https://www.ncbi.nlm.nih.gov/pubmed/?term=Mod+Rheumatol.+2009;19:12-%C2%AD%E2%80%9019."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image" Target="../media/image104.emf"/><Relationship Id="rId7" Type="http://schemas.openxmlformats.org/officeDocument/2006/relationships/image" Target="../media/image107.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106.emf"/><Relationship Id="rId4" Type="http://schemas.openxmlformats.org/officeDocument/2006/relationships/image" Target="../media/image105.emf"/><Relationship Id="rId9" Type="http://schemas.openxmlformats.org/officeDocument/2006/relationships/image" Target="../media/image109.emf"/></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jNh9263sPPAhUFthQKHQnFA94QjRwIBw&amp;url=http://eurheartj.oxfordjournals.org/content/34/27/2025&amp;bvm=bv.134495766,d.cWw&amp;psig=AFQjCNGVLtx2q-Mhj4PZANBpBv5C7UI7WQ&amp;ust=147575914803773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18.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03.png"/><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es/url?sa=i&amp;rct=j&amp;q=monocyte&amp;source=images&amp;cd=&amp;cad=rja&amp;docid=zOoSzB0yTFWOQM&amp;tbnid=PqBHYT3A5r-jvM:&amp;ved=0CAUQjRw&amp;url=http://users.path.ox.ac.uk/~cholt/sgwhatare.html&amp;ei=j78vUZOJBIOAhQfp14D4Ag&amp;bvm=bv.43148975,d.ZG4&amp;psig=AFQjCNF_RtfbI1o28fmsxPMibcDtRkpvVA&amp;ust=1362170046465214" TargetMode="External"/><Relationship Id="rId7" Type="http://schemas.openxmlformats.org/officeDocument/2006/relationships/hyperlink" Target="http://www.google.es/url?sa=i&amp;rct=j&amp;q=neutrophil&amp;source=images&amp;cd=&amp;cad=rja&amp;docid=22jp99YQMsPXTM&amp;tbnid=DJCX_jBLPASWIM:&amp;ved=0CAUQjRw&amp;url=http://www.paolobellavite.it/neutrophil.html&amp;ei=78AvUZ3JIIKQhQf80YCQAg&amp;bvm=bv.43148975,d.ZG4&amp;psig=AFQjCNEWDV9Ox-MNWM-3kaI9bAlmZvJxXg&amp;ust=13621704733354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es/url?sa=i&amp;rct=j&amp;q=lymphocyte&amp;source=images&amp;cd=&amp;cad=rja&amp;docid=9rdY9nq6VOGBGM&amp;tbnid=8q_VCdX9Gqzp9M:&amp;ved=0CAUQjRw&amp;url=http://sashiimii.wordpress.com/tag/lymphocyte/&amp;ei=dMAvUc7aK4a3hQfBpoGgBw&amp;bvm=bv.43148975,d.ZG4&amp;psig=AFQjCNFi7xoyTp3XDvTC79c3Wh2HW8bF8A&amp;ust=1362170352707735" TargetMode="External"/><Relationship Id="rId4" Type="http://schemas.openxmlformats.org/officeDocument/2006/relationships/image" Target="../media/image13.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es/url?sa=i&amp;rct=j&amp;q=neutrophils&amp;source=images&amp;cd=&amp;cad=rja&amp;docid=1fccuk1NgO0F7M&amp;tbnid=WFcC7JPe-WkxDM:&amp;ved=0CAUQjRw&amp;url=http://www.rbej.com/content/1/1/116/figure/F3?highres=y&amp;ei=UYkvUYnmFoOz0QX8_YG4Aw&amp;bvm=bv.43148975,d.ZG4&amp;psig=AFQjCNGKSNZ-KGh8Fmwm8EgUQu1QF6wNnw&amp;ust=1362156209508064" TargetMode="External"/><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a:stretch/>
        </p:blipFill>
        <p:spPr bwMode="grayWhite">
          <a:xfrm>
            <a:off x="206212" y="1836218"/>
            <a:ext cx="5519027" cy="4119285"/>
          </a:xfrm>
          <a:prstGeom prst="rect">
            <a:avLst/>
          </a:prstGeom>
          <a:ln>
            <a:noFill/>
          </a:ln>
          <a:effectLst>
            <a:softEdge rad="112500"/>
          </a:effectLst>
        </p:spPr>
        <p:style>
          <a:lnRef idx="2">
            <a:schemeClr val="accent4">
              <a:shade val="50000"/>
            </a:schemeClr>
          </a:lnRef>
          <a:fillRef idx="1">
            <a:schemeClr val="accent4"/>
          </a:fillRef>
          <a:effectRef idx="0">
            <a:schemeClr val="accent4"/>
          </a:effectRef>
          <a:fontRef idx="minor">
            <a:schemeClr val="lt1"/>
          </a:fontRef>
        </p:style>
      </p:pic>
      <p:sp>
        <p:nvSpPr>
          <p:cNvPr id="3" name="2 CuadroTexto"/>
          <p:cNvSpPr txBox="1"/>
          <p:nvPr/>
        </p:nvSpPr>
        <p:spPr>
          <a:xfrm>
            <a:off x="332627" y="5955503"/>
            <a:ext cx="8317628" cy="830997"/>
          </a:xfrm>
          <a:prstGeom prst="rect">
            <a:avLst/>
          </a:prstGeom>
          <a:noFill/>
          <a:ln>
            <a:noFill/>
          </a:ln>
        </p:spPr>
        <p:txBody>
          <a:bodyPr wrap="square" rtlCol="0">
            <a:spAutoFit/>
          </a:bodyPr>
          <a:lstStyle/>
          <a:p>
            <a:pPr algn="ctr"/>
            <a:endParaRPr lang="es-ES" sz="1600" b="1" dirty="0"/>
          </a:p>
          <a:p>
            <a:pPr algn="ctr"/>
            <a:r>
              <a:rPr lang="es-ES" sz="1600" dirty="0" smtClean="0"/>
              <a:t>Rafaela Ortega Castro. FEA Reumatología. HURS Córdoba</a:t>
            </a:r>
          </a:p>
          <a:p>
            <a:pPr algn="ctr"/>
            <a:r>
              <a:rPr lang="es-ES" sz="1600" dirty="0"/>
              <a:t>IX CONGRESO de la AADEA, Córdoba. 16-17 Febrero 2018</a:t>
            </a:r>
            <a:endParaRPr lang="es-ES" sz="1600" dirty="0" smtClean="0"/>
          </a:p>
        </p:txBody>
      </p:sp>
      <p:pic>
        <p:nvPicPr>
          <p:cNvPr id="4" name="0 Imagen"/>
          <p:cNvPicPr/>
          <p:nvPr/>
        </p:nvPicPr>
        <p:blipFill>
          <a:blip r:embed="rId5" cstate="email">
            <a:extLst>
              <a:ext uri="{28A0092B-C50C-407E-A947-70E740481C1C}">
                <a14:useLocalDpi xmlns:a14="http://schemas.microsoft.com/office/drawing/2010/main" xmlns="" val="0"/>
              </a:ext>
            </a:extLst>
          </a:blip>
          <a:stretch>
            <a:fillRect/>
          </a:stretch>
        </p:blipFill>
        <p:spPr>
          <a:xfrm>
            <a:off x="7509295" y="2309721"/>
            <a:ext cx="1190805" cy="592402"/>
          </a:xfrm>
          <a:prstGeom prst="rect">
            <a:avLst/>
          </a:prstGeom>
        </p:spPr>
      </p:pic>
      <p:pic>
        <p:nvPicPr>
          <p:cNvPr id="5" name="4 Imagen"/>
          <p:cNvPicPr/>
          <p:nvPr/>
        </p:nvPicPr>
        <p:blipFill rotWithShape="1">
          <a:blip r:embed="rId6">
            <a:extLst>
              <a:ext uri="{28A0092B-C50C-407E-A947-70E740481C1C}">
                <a14:useLocalDpi xmlns:a14="http://schemas.microsoft.com/office/drawing/2010/main" xmlns="" val="0"/>
              </a:ext>
            </a:extLst>
          </a:blip>
          <a:srcRect l="21869" t="18876" r="21510" b="17118"/>
          <a:stretch/>
        </p:blipFill>
        <p:spPr bwMode="auto">
          <a:xfrm>
            <a:off x="7331207" y="3285654"/>
            <a:ext cx="1367804" cy="828668"/>
          </a:xfrm>
          <a:prstGeom prst="rect">
            <a:avLst/>
          </a:prstGeom>
          <a:noFill/>
          <a:ln>
            <a:noFill/>
          </a:ln>
          <a:extLst>
            <a:ext uri="{53640926-AAD7-44D8-BBD7-CCE9431645EC}">
              <a14:shadowObscured xmlns:a14="http://schemas.microsoft.com/office/drawing/2010/main" xmlns=""/>
            </a:ext>
          </a:extLst>
        </p:spPr>
      </p:pic>
      <p:pic>
        <p:nvPicPr>
          <p:cNvPr id="6" name="5 Imagen"/>
          <p:cNvPicPr/>
          <p:nvPr/>
        </p:nvPicPr>
        <p:blipFill>
          <a:blip r:embed="rId7">
            <a:extLst>
              <a:ext uri="{28A0092B-C50C-407E-A947-70E740481C1C}">
                <a14:useLocalDpi xmlns:a14="http://schemas.microsoft.com/office/drawing/2010/main" xmlns="" val="0"/>
              </a:ext>
            </a:extLst>
          </a:blip>
          <a:srcRect/>
          <a:stretch>
            <a:fillRect/>
          </a:stretch>
        </p:blipFill>
        <p:spPr bwMode="auto">
          <a:xfrm>
            <a:off x="6012160" y="2209878"/>
            <a:ext cx="1407316" cy="792088"/>
          </a:xfrm>
          <a:prstGeom prst="rect">
            <a:avLst/>
          </a:prstGeom>
          <a:noFill/>
          <a:ln>
            <a:noFill/>
          </a:ln>
        </p:spPr>
      </p:pic>
      <p:sp>
        <p:nvSpPr>
          <p:cNvPr id="8" name="7 Rectángulo"/>
          <p:cNvSpPr/>
          <p:nvPr/>
        </p:nvSpPr>
        <p:spPr>
          <a:xfrm>
            <a:off x="-48835" y="262733"/>
            <a:ext cx="9252519" cy="1384995"/>
          </a:xfrm>
          <a:prstGeom prst="rect">
            <a:avLst/>
          </a:prstGeom>
        </p:spPr>
        <p:txBody>
          <a:bodyPr wrap="square">
            <a:spAutoFit/>
          </a:bodyPr>
          <a:lstStyle/>
          <a:p>
            <a:pPr algn="ctr"/>
            <a:endParaRPr lang="es-ES" b="1" dirty="0" smtClean="0"/>
          </a:p>
          <a:p>
            <a:pPr algn="ctr"/>
            <a:r>
              <a:rPr lang="es-ES" sz="2400" b="1" dirty="0" smtClean="0"/>
              <a:t>PERFIL ATEROTROMBÓTICO EN PACIENTES CON ARTRITIS REUMATOIDE EN TRATAMIENTO CON TOCILIZUMAB</a:t>
            </a:r>
            <a:r>
              <a:rPr lang="es-ES" b="1" dirty="0" smtClean="0"/>
              <a:t>. </a:t>
            </a:r>
          </a:p>
          <a:p>
            <a:pPr algn="ctr"/>
            <a:r>
              <a:rPr lang="es-ES" b="1" dirty="0"/>
              <a:t>A</a:t>
            </a:r>
            <a:r>
              <a:rPr lang="es-ES" b="1" dirty="0" smtClean="0"/>
              <a:t>nálisis de la función endotelial y la inflamación</a:t>
            </a:r>
            <a:endParaRPr lang="es-ES" b="1" dirty="0"/>
          </a:p>
        </p:txBody>
      </p:sp>
      <p:pic>
        <p:nvPicPr>
          <p:cNvPr id="62466" name="Picture 2" descr="Logotipos de la Facultad de Medicina y Enfermería"/>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168902" y="3396676"/>
            <a:ext cx="1093831" cy="525039"/>
          </a:xfrm>
          <a:prstGeom prst="rect">
            <a:avLst/>
          </a:prstGeom>
          <a:noFill/>
          <a:extLst>
            <a:ext uri="{909E8E84-426E-40DD-AFC4-6F175D3DCCD1}">
              <a14:hiddenFill xmlns:a14="http://schemas.microsoft.com/office/drawing/2010/main" xmlns="">
                <a:solidFill>
                  <a:srgbClr val="FFFFFF"/>
                </a:solidFill>
              </a14:hiddenFill>
            </a:ext>
          </a:extLst>
        </p:spPr>
      </p:pic>
      <p:pic>
        <p:nvPicPr>
          <p:cNvPr id="70658" name="Picture 2" descr="AADEA">
            <a:hlinkClick r:id="rId9"/>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012159" y="4452236"/>
            <a:ext cx="2638095" cy="1293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177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1547664" y="3126466"/>
            <a:ext cx="5829526" cy="3542894"/>
          </a:xfrm>
          <a:prstGeom prst="rect">
            <a:avLst/>
          </a:prstGeom>
          <a:noFill/>
          <a:ln w="9525" cap="flat">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CuadroTexto 6"/>
          <p:cNvSpPr txBox="1"/>
          <p:nvPr/>
        </p:nvSpPr>
        <p:spPr>
          <a:xfrm>
            <a:off x="323528" y="116632"/>
            <a:ext cx="7992888" cy="369332"/>
          </a:xfrm>
          <a:prstGeom prst="rect">
            <a:avLst/>
          </a:prstGeom>
          <a:noFill/>
        </p:spPr>
        <p:txBody>
          <a:bodyPr wrap="square" rtlCol="0">
            <a:spAutoFit/>
          </a:bodyPr>
          <a:lstStyle>
            <a:defPPr>
              <a:defRPr lang="es-ES_tradnl"/>
            </a:defPPr>
            <a:lvl1pPr>
              <a:defRPr sz="2800" b="1">
                <a:solidFill>
                  <a:schemeClr val="accent1">
                    <a:lumMod val="75000"/>
                  </a:schemeClr>
                </a:solidFill>
                <a:latin typeface="Abadi MT Condensed Extra Bold" charset="0"/>
                <a:ea typeface="Abadi MT Condensed Extra Bold" charset="0"/>
                <a:cs typeface="Abadi MT Condensed Extra Bold" charset="0"/>
              </a:defRPr>
            </a:lvl1pPr>
          </a:lstStyle>
          <a:p>
            <a:pPr algn="ctr"/>
            <a:r>
              <a:rPr lang="es-ES_tradnl" sz="1800" dirty="0" smtClean="0">
                <a:solidFill>
                  <a:schemeClr val="tx1"/>
                </a:solidFill>
                <a:latin typeface="+mj-lt"/>
              </a:rPr>
              <a:t>PAPEL DE LOS NEUTROFILOS EN LA PATOGENIA DE LA ARTRITIS </a:t>
            </a:r>
            <a:r>
              <a:rPr lang="es-ES_tradnl" sz="1800" dirty="0" smtClean="0">
                <a:solidFill>
                  <a:schemeClr val="tx1"/>
                </a:solidFill>
                <a:latin typeface="+mn-lt"/>
              </a:rPr>
              <a:t>REUMATOIDE</a:t>
            </a:r>
            <a:endParaRPr lang="es-ES_tradnl" sz="1800" dirty="0">
              <a:solidFill>
                <a:schemeClr val="tx1"/>
              </a:solidFill>
              <a:latin typeface="+mn-lt"/>
            </a:endParaRPr>
          </a:p>
        </p:txBody>
      </p:sp>
      <p:sp>
        <p:nvSpPr>
          <p:cNvPr id="8" name="CuadroTexto 7"/>
          <p:cNvSpPr txBox="1"/>
          <p:nvPr/>
        </p:nvSpPr>
        <p:spPr>
          <a:xfrm>
            <a:off x="971600" y="692696"/>
            <a:ext cx="6624736" cy="307777"/>
          </a:xfrm>
          <a:prstGeom prst="rect">
            <a:avLst/>
          </a:prstGeom>
          <a:solidFill>
            <a:schemeClr val="accent1">
              <a:lumMod val="40000"/>
              <a:lumOff val="60000"/>
            </a:schemeClr>
          </a:solidFill>
        </p:spPr>
        <p:txBody>
          <a:bodyPr wrap="square" rtlCol="0">
            <a:spAutoFit/>
          </a:bodyPr>
          <a:lstStyle/>
          <a:p>
            <a:pPr algn="ctr"/>
            <a:r>
              <a:rPr lang="es-ES_tradnl" sz="1400" dirty="0">
                <a:ea typeface="Abadi MT Condensed Light" charset="0"/>
                <a:cs typeface="Abadi MT Condensed Light" charset="0"/>
              </a:rPr>
              <a:t>En </a:t>
            </a:r>
            <a:r>
              <a:rPr lang="es-ES_tradnl" sz="1400" dirty="0" smtClean="0">
                <a:ea typeface="Abadi MT Condensed Light" charset="0"/>
                <a:cs typeface="Abadi MT Condensed Light" charset="0"/>
              </a:rPr>
              <a:t>AR, </a:t>
            </a:r>
            <a:r>
              <a:rPr lang="es-ES_tradnl" sz="1400" dirty="0" smtClean="0">
                <a:latin typeface="+mn-lt"/>
                <a:ea typeface="Abadi MT Condensed Light" charset="0"/>
                <a:cs typeface="Abadi MT Condensed Light" charset="0"/>
              </a:rPr>
              <a:t>Neutrófilos son las células mas abundantes en el liquido sinovial</a:t>
            </a:r>
            <a:endParaRPr lang="es-ES_tradnl" sz="1400" dirty="0">
              <a:latin typeface="+mn-lt"/>
              <a:ea typeface="Abadi MT Condensed Light" charset="0"/>
              <a:cs typeface="Abadi MT Condensed Light" charset="0"/>
            </a:endParaRPr>
          </a:p>
        </p:txBody>
      </p:sp>
      <p:sp>
        <p:nvSpPr>
          <p:cNvPr id="9" name="CuadroTexto 8"/>
          <p:cNvSpPr txBox="1"/>
          <p:nvPr/>
        </p:nvSpPr>
        <p:spPr>
          <a:xfrm>
            <a:off x="971600" y="1128299"/>
            <a:ext cx="6624736" cy="523220"/>
          </a:xfrm>
          <a:prstGeom prst="rect">
            <a:avLst/>
          </a:prstGeom>
          <a:solidFill>
            <a:schemeClr val="accent1">
              <a:lumMod val="40000"/>
              <a:lumOff val="60000"/>
            </a:schemeClr>
          </a:solidFill>
        </p:spPr>
        <p:txBody>
          <a:bodyPr wrap="square" rtlCol="0">
            <a:spAutoFit/>
          </a:bodyPr>
          <a:lstStyle/>
          <a:p>
            <a:pPr algn="ctr"/>
            <a:r>
              <a:rPr lang="es-ES_tradnl" sz="1400" dirty="0" smtClean="0">
                <a:latin typeface="+mn-lt"/>
                <a:ea typeface="Abadi MT Condensed Light" charset="0"/>
                <a:cs typeface="Abadi MT Condensed Light" charset="0"/>
              </a:rPr>
              <a:t>Los neutrófilos circulantes y los infiltrados en los tejidos tienen características de células activadas</a:t>
            </a:r>
          </a:p>
        </p:txBody>
      </p:sp>
      <p:grpSp>
        <p:nvGrpSpPr>
          <p:cNvPr id="10" name="Agrupar 9"/>
          <p:cNvGrpSpPr/>
          <p:nvPr/>
        </p:nvGrpSpPr>
        <p:grpSpPr>
          <a:xfrm>
            <a:off x="1755304" y="1844824"/>
            <a:ext cx="5400600" cy="957007"/>
            <a:chOff x="2267744" y="3140970"/>
            <a:chExt cx="5400600" cy="957007"/>
          </a:xfrm>
        </p:grpSpPr>
        <p:sp>
          <p:nvSpPr>
            <p:cNvPr id="11" name="CuadroTexto 10"/>
            <p:cNvSpPr txBox="1"/>
            <p:nvPr/>
          </p:nvSpPr>
          <p:spPr>
            <a:xfrm>
              <a:off x="2267744" y="3574757"/>
              <a:ext cx="1944216" cy="523220"/>
            </a:xfrm>
            <a:prstGeom prst="rect">
              <a:avLst/>
            </a:prstGeom>
            <a:solidFill>
              <a:schemeClr val="bg2">
                <a:lumMod val="90000"/>
              </a:schemeClr>
            </a:solidFill>
          </p:spPr>
          <p:txBody>
            <a:bodyPr wrap="square" rtlCol="0">
              <a:spAutoFit/>
            </a:bodyPr>
            <a:lstStyle/>
            <a:p>
              <a:r>
                <a:rPr lang="es-ES_tradnl" sz="1400" b="1" dirty="0" smtClean="0">
                  <a:latin typeface="+mn-lt"/>
                  <a:ea typeface="Abadi MT Condensed Light" charset="0"/>
                  <a:cs typeface="Abadi MT Condensed Light" charset="0"/>
                </a:rPr>
                <a:t>Mayor capacidad de supervivencia</a:t>
              </a:r>
              <a:endParaRPr lang="es-ES_tradnl" sz="1400" b="1" dirty="0">
                <a:latin typeface="+mn-lt"/>
                <a:ea typeface="Abadi MT Condensed Light" charset="0"/>
                <a:cs typeface="Abadi MT Condensed Light" charset="0"/>
              </a:endParaRPr>
            </a:p>
          </p:txBody>
        </p:sp>
        <p:sp>
          <p:nvSpPr>
            <p:cNvPr id="12" name="CuadroTexto 11"/>
            <p:cNvSpPr txBox="1"/>
            <p:nvPr/>
          </p:nvSpPr>
          <p:spPr>
            <a:xfrm>
              <a:off x="5098504" y="3560534"/>
              <a:ext cx="2569840" cy="523220"/>
            </a:xfrm>
            <a:prstGeom prst="rect">
              <a:avLst/>
            </a:prstGeom>
            <a:solidFill>
              <a:schemeClr val="bg2">
                <a:lumMod val="90000"/>
              </a:schemeClr>
            </a:solidFill>
          </p:spPr>
          <p:txBody>
            <a:bodyPr wrap="square" rtlCol="0">
              <a:spAutoFit/>
            </a:bodyPr>
            <a:lstStyle/>
            <a:p>
              <a:pPr algn="ctr"/>
              <a:r>
                <a:rPr lang="es-ES_tradnl" sz="1400" b="1" dirty="0" smtClean="0">
                  <a:latin typeface="+mn-lt"/>
                  <a:ea typeface="Abadi MT Condensed Light" charset="0"/>
                  <a:cs typeface="Abadi MT Condensed Light" charset="0"/>
                </a:rPr>
                <a:t>Secretan una elevada cantidad de mediadores inflamatorios</a:t>
              </a:r>
              <a:endParaRPr lang="es-ES_tradnl" sz="1400" b="1" dirty="0">
                <a:latin typeface="+mn-lt"/>
                <a:ea typeface="Abadi MT Condensed Light" charset="0"/>
                <a:cs typeface="Abadi MT Condensed Light" charset="0"/>
              </a:endParaRPr>
            </a:p>
          </p:txBody>
        </p:sp>
        <p:sp>
          <p:nvSpPr>
            <p:cNvPr id="13" name="Abrir llave 12"/>
            <p:cNvSpPr/>
            <p:nvPr/>
          </p:nvSpPr>
          <p:spPr>
            <a:xfrm rot="5400000">
              <a:off x="4590762" y="1682048"/>
              <a:ext cx="322515" cy="324035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sz="1600" b="1">
                <a:latin typeface="Abadi MT Condensed Light" charset="0"/>
                <a:ea typeface="Abadi MT Condensed Light" charset="0"/>
                <a:cs typeface="Abadi MT Condensed Light" charset="0"/>
              </a:endParaRPr>
            </a:p>
          </p:txBody>
        </p:sp>
      </p:grpSp>
      <p:sp>
        <p:nvSpPr>
          <p:cNvPr id="2" name="1 Elipse"/>
          <p:cNvSpPr/>
          <p:nvPr/>
        </p:nvSpPr>
        <p:spPr>
          <a:xfrm>
            <a:off x="1628056" y="4077072"/>
            <a:ext cx="1863824" cy="986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1628056" y="4375447"/>
            <a:ext cx="999728" cy="461665"/>
          </a:xfrm>
          <a:prstGeom prst="rect">
            <a:avLst/>
          </a:prstGeom>
          <a:noFill/>
        </p:spPr>
        <p:txBody>
          <a:bodyPr wrap="square" rtlCol="0">
            <a:spAutoFit/>
          </a:bodyPr>
          <a:lstStyle/>
          <a:p>
            <a:r>
              <a:rPr lang="es-ES" sz="800" dirty="0" smtClean="0"/>
              <a:t>Trampas extracelulares de neutrófilos : NETs</a:t>
            </a:r>
            <a:endParaRPr lang="es-ES" sz="800" dirty="0"/>
          </a:p>
        </p:txBody>
      </p:sp>
    </p:spTree>
    <p:extLst>
      <p:ext uri="{BB962C8B-B14F-4D97-AF65-F5344CB8AC3E}">
        <p14:creationId xmlns:p14="http://schemas.microsoft.com/office/powerpoint/2010/main" xmlns="" val="11716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44624"/>
            <a:ext cx="7848872" cy="369332"/>
          </a:xfrm>
          <a:prstGeom prst="rect">
            <a:avLst/>
          </a:prstGeom>
          <a:noFill/>
        </p:spPr>
        <p:txBody>
          <a:bodyPr wrap="square" rtlCol="0">
            <a:spAutoFit/>
          </a:bodyPr>
          <a:lstStyle/>
          <a:p>
            <a:r>
              <a:rPr lang="es-ES" b="1" dirty="0" smtClean="0">
                <a:latin typeface="+mj-lt"/>
              </a:rPr>
              <a:t>NEUTROFILOS: PAPEL DE LA NETOSIS EN LA ATEROTROMBOSIS </a:t>
            </a:r>
            <a:endParaRPr lang="es-ES" b="1" dirty="0">
              <a:latin typeface="+mj-lt"/>
            </a:endParaRPr>
          </a:p>
        </p:txBody>
      </p:sp>
      <p:graphicFrame>
        <p:nvGraphicFramePr>
          <p:cNvPr id="5" name="Object 103"/>
          <p:cNvGraphicFramePr>
            <a:graphicFrameLocks noChangeAspect="1"/>
          </p:cNvGraphicFramePr>
          <p:nvPr>
            <p:extLst>
              <p:ext uri="{D42A27DB-BD31-4B8C-83A1-F6EECF244321}">
                <p14:modId xmlns:p14="http://schemas.microsoft.com/office/powerpoint/2010/main" xmlns="" val="1593863425"/>
              </p:ext>
            </p:extLst>
          </p:nvPr>
        </p:nvGraphicFramePr>
        <p:xfrm>
          <a:off x="4036529" y="3016156"/>
          <a:ext cx="1223962" cy="1141412"/>
        </p:xfrm>
        <a:graphic>
          <a:graphicData uri="http://schemas.openxmlformats.org/presentationml/2006/ole">
            <p:oleObj spid="_x0000_s69897" name="Image" r:id="rId4" imgW="10158730" imgH="8736508" progId="">
              <p:embed/>
            </p:oleObj>
          </a:graphicData>
        </a:graphic>
      </p:graphicFrame>
      <p:pic>
        <p:nvPicPr>
          <p:cNvPr id="6" name="Picture 4" descr="Neutrophil"/>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227150" y="1506943"/>
            <a:ext cx="936625" cy="8985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sp>
        <p:nvSpPr>
          <p:cNvPr id="7" name="Text Box 7"/>
          <p:cNvSpPr txBox="1">
            <a:spLocks noChangeArrowheads="1"/>
          </p:cNvSpPr>
          <p:nvPr/>
        </p:nvSpPr>
        <p:spPr bwMode="auto">
          <a:xfrm>
            <a:off x="1084002" y="859540"/>
            <a:ext cx="1366837" cy="523220"/>
          </a:xfrm>
          <a:prstGeom prst="rect">
            <a:avLst/>
          </a:prstGeom>
          <a:solidFill>
            <a:schemeClr val="bg1"/>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es-ES"/>
            </a:defPPr>
            <a:lvl1pPr algn="ctr">
              <a:defRPr sz="1600" b="1">
                <a:latin typeface="Comic Sans MS" panose="030F0702030302020204" pitchFamily="66" charset="0"/>
                <a:cs typeface="Arial"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sz="1400" dirty="0" smtClean="0">
                <a:solidFill>
                  <a:schemeClr val="accent4">
                    <a:lumMod val="75000"/>
                  </a:schemeClr>
                </a:solidFill>
              </a:rPr>
              <a:t>Neutrófilos sanos</a:t>
            </a:r>
            <a:endParaRPr lang="es-ES" sz="1400" dirty="0">
              <a:solidFill>
                <a:schemeClr val="accent4">
                  <a:lumMod val="75000"/>
                </a:schemeClr>
              </a:solidFill>
            </a:endParaRPr>
          </a:p>
        </p:txBody>
      </p:sp>
      <p:pic>
        <p:nvPicPr>
          <p:cNvPr id="8" name="Picture 9" descr="Neutrophil"/>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892562" y="1594371"/>
            <a:ext cx="936625" cy="8985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sp>
        <p:nvSpPr>
          <p:cNvPr id="9" name="Text Box 10"/>
          <p:cNvSpPr txBox="1">
            <a:spLocks noChangeArrowheads="1"/>
          </p:cNvSpPr>
          <p:nvPr/>
        </p:nvSpPr>
        <p:spPr bwMode="auto">
          <a:xfrm>
            <a:off x="2411760" y="1594371"/>
            <a:ext cx="1368152"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s-ES" sz="1000" b="0" dirty="0" smtClean="0">
                <a:latin typeface="Comic Sans MS" panose="030F0702030302020204" pitchFamily="66" charset="0"/>
              </a:rPr>
              <a:t>-Autoanticuerpos</a:t>
            </a:r>
          </a:p>
          <a:p>
            <a:pPr>
              <a:spcBef>
                <a:spcPct val="50000"/>
              </a:spcBef>
            </a:pPr>
            <a:r>
              <a:rPr lang="es-ES" sz="1000" dirty="0" smtClean="0">
                <a:latin typeface="Comic Sans MS" panose="030F0702030302020204" pitchFamily="66" charset="0"/>
              </a:rPr>
              <a:t>- Mediadores Inflamatorios</a:t>
            </a:r>
            <a:endParaRPr lang="es-ES" sz="1000" b="0" dirty="0">
              <a:latin typeface="Comic Sans MS" panose="030F0702030302020204" pitchFamily="66" charset="0"/>
            </a:endParaRPr>
          </a:p>
        </p:txBody>
      </p:sp>
      <p:sp>
        <p:nvSpPr>
          <p:cNvPr id="10" name="Text Box 11"/>
          <p:cNvSpPr txBox="1">
            <a:spLocks noChangeArrowheads="1"/>
          </p:cNvSpPr>
          <p:nvPr/>
        </p:nvSpPr>
        <p:spPr bwMode="auto">
          <a:xfrm>
            <a:off x="3532274" y="692696"/>
            <a:ext cx="1648990" cy="738664"/>
          </a:xfrm>
          <a:prstGeom prst="rect">
            <a:avLst/>
          </a:prstGeom>
          <a:solidFill>
            <a:schemeClr val="bg1"/>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es-ES"/>
            </a:defPPr>
            <a:lvl1pPr algn="ctr">
              <a:defRPr sz="1400" b="1">
                <a:solidFill>
                  <a:schemeClr val="accent4">
                    <a:lumMod val="75000"/>
                  </a:schemeClr>
                </a:solidFill>
                <a:latin typeface="Comic Sans MS" panose="030F0702030302020204" pitchFamily="66" charset="0"/>
                <a:cs typeface="Arial"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smtClean="0"/>
              <a:t>Neutrófilos artritis reumatoide</a:t>
            </a:r>
            <a:endParaRPr lang="es-ES" dirty="0"/>
          </a:p>
        </p:txBody>
      </p:sp>
      <p:pic>
        <p:nvPicPr>
          <p:cNvPr id="11" name="Picture 12" descr="Neutrophil"/>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908637" y="1651405"/>
            <a:ext cx="719138" cy="69056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sp>
        <p:nvSpPr>
          <p:cNvPr id="12" name="Text Box 13"/>
          <p:cNvSpPr txBox="1">
            <a:spLocks noChangeArrowheads="1"/>
          </p:cNvSpPr>
          <p:nvPr/>
        </p:nvSpPr>
        <p:spPr bwMode="auto">
          <a:xfrm>
            <a:off x="5528685" y="765049"/>
            <a:ext cx="2161656" cy="738664"/>
          </a:xfrm>
          <a:prstGeom prst="rect">
            <a:avLst/>
          </a:prstGeom>
          <a:solidFill>
            <a:schemeClr val="bg1"/>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es-ES"/>
            </a:defPPr>
            <a:lvl1pPr algn="ctr">
              <a:defRPr sz="1400" b="1">
                <a:solidFill>
                  <a:schemeClr val="accent4">
                    <a:lumMod val="75000"/>
                  </a:schemeClr>
                </a:solidFill>
                <a:latin typeface="Comic Sans MS" panose="030F0702030302020204" pitchFamily="66" charset="0"/>
                <a:cs typeface="Arial"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smtClean="0"/>
              <a:t>Granulocitos de baja densidad (</a:t>
            </a:r>
            <a:r>
              <a:rPr lang="es-ES" dirty="0" err="1" smtClean="0"/>
              <a:t>LDGs</a:t>
            </a:r>
            <a:r>
              <a:rPr lang="es-ES" dirty="0" smtClean="0"/>
              <a:t>) </a:t>
            </a:r>
          </a:p>
          <a:p>
            <a:endParaRPr lang="es-ES" dirty="0"/>
          </a:p>
        </p:txBody>
      </p:sp>
      <p:sp>
        <p:nvSpPr>
          <p:cNvPr id="13" name="Text Box 14"/>
          <p:cNvSpPr txBox="1">
            <a:spLocks noChangeArrowheads="1"/>
          </p:cNvSpPr>
          <p:nvPr/>
        </p:nvSpPr>
        <p:spPr bwMode="auto">
          <a:xfrm>
            <a:off x="4468825" y="1665809"/>
            <a:ext cx="57626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s-ES"/>
            </a:defPPr>
            <a:lvl1pPr>
              <a:spcBef>
                <a:spcPct val="50000"/>
              </a:spcBef>
              <a:defRPr sz="1200" b="1">
                <a:solidFill>
                  <a:schemeClr val="accent4">
                    <a:lumMod val="50000"/>
                  </a:schemeClr>
                </a:solidFill>
                <a:latin typeface="Comic Sans MS" panose="030F0702030302020204" pitchFamily="66" charset="0"/>
              </a:defRPr>
            </a:lvl1pPr>
          </a:lstStyle>
          <a:p>
            <a:r>
              <a:rPr lang="es-ES" dirty="0"/>
              <a:t>ROS</a:t>
            </a:r>
          </a:p>
        </p:txBody>
      </p:sp>
      <p:sp>
        <p:nvSpPr>
          <p:cNvPr id="14" name="Text Box 15"/>
          <p:cNvSpPr txBox="1">
            <a:spLocks noChangeArrowheads="1"/>
          </p:cNvSpPr>
          <p:nvPr/>
        </p:nvSpPr>
        <p:spPr bwMode="auto">
          <a:xfrm>
            <a:off x="4037025" y="1594371"/>
            <a:ext cx="5746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200" b="1" dirty="0">
                <a:solidFill>
                  <a:schemeClr val="accent4">
                    <a:lumMod val="50000"/>
                  </a:schemeClr>
                </a:solidFill>
                <a:latin typeface="Comic Sans MS" panose="030F0702030302020204" pitchFamily="66" charset="0"/>
              </a:rPr>
              <a:t>ROS</a:t>
            </a:r>
          </a:p>
        </p:txBody>
      </p:sp>
      <p:sp>
        <p:nvSpPr>
          <p:cNvPr id="15" name="Text Box 16"/>
          <p:cNvSpPr txBox="1">
            <a:spLocks noChangeArrowheads="1"/>
          </p:cNvSpPr>
          <p:nvPr/>
        </p:nvSpPr>
        <p:spPr bwMode="auto">
          <a:xfrm>
            <a:off x="4468825" y="1953146"/>
            <a:ext cx="57626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defPPr>
              <a:defRPr lang="es-ES"/>
            </a:defPPr>
            <a:lvl1pPr>
              <a:spcBef>
                <a:spcPct val="50000"/>
              </a:spcBef>
              <a:defRPr sz="1200" b="1">
                <a:solidFill>
                  <a:schemeClr val="accent4">
                    <a:lumMod val="50000"/>
                  </a:schemeClr>
                </a:solidFill>
                <a:latin typeface="Comic Sans MS" panose="030F0702030302020204" pitchFamily="66" charset="0"/>
              </a:defRPr>
            </a:lvl1pPr>
          </a:lstStyle>
          <a:p>
            <a:r>
              <a:rPr lang="es-ES" dirty="0"/>
              <a:t>ROS</a:t>
            </a:r>
          </a:p>
        </p:txBody>
      </p:sp>
      <p:sp>
        <p:nvSpPr>
          <p:cNvPr id="16" name="Text Box 17"/>
          <p:cNvSpPr txBox="1">
            <a:spLocks noChangeArrowheads="1"/>
          </p:cNvSpPr>
          <p:nvPr/>
        </p:nvSpPr>
        <p:spPr bwMode="auto">
          <a:xfrm>
            <a:off x="6339817" y="1656168"/>
            <a:ext cx="5048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100" b="1">
                <a:solidFill>
                  <a:schemeClr val="accent4">
                    <a:lumMod val="50000"/>
                  </a:schemeClr>
                </a:solidFill>
                <a:latin typeface="Comic Sans MS" panose="030F0702030302020204" pitchFamily="66" charset="0"/>
              </a:rPr>
              <a:t>ROS</a:t>
            </a:r>
          </a:p>
        </p:txBody>
      </p:sp>
      <p:sp>
        <p:nvSpPr>
          <p:cNvPr id="17" name="Text Box 18"/>
          <p:cNvSpPr txBox="1">
            <a:spLocks noChangeArrowheads="1"/>
          </p:cNvSpPr>
          <p:nvPr/>
        </p:nvSpPr>
        <p:spPr bwMode="auto">
          <a:xfrm>
            <a:off x="6276937" y="1915610"/>
            <a:ext cx="5048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100" b="1" dirty="0">
                <a:solidFill>
                  <a:schemeClr val="accent4">
                    <a:lumMod val="50000"/>
                  </a:schemeClr>
                </a:solidFill>
                <a:latin typeface="Comic Sans MS" panose="030F0702030302020204" pitchFamily="66" charset="0"/>
              </a:rPr>
              <a:t>ROS</a:t>
            </a:r>
          </a:p>
        </p:txBody>
      </p:sp>
      <p:sp>
        <p:nvSpPr>
          <p:cNvPr id="18" name="Text Box 19"/>
          <p:cNvSpPr txBox="1">
            <a:spLocks noChangeArrowheads="1"/>
          </p:cNvSpPr>
          <p:nvPr/>
        </p:nvSpPr>
        <p:spPr bwMode="auto">
          <a:xfrm>
            <a:off x="5908637" y="1651405"/>
            <a:ext cx="57626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100" b="1" dirty="0">
                <a:solidFill>
                  <a:schemeClr val="accent4">
                    <a:lumMod val="50000"/>
                  </a:schemeClr>
                </a:solidFill>
                <a:latin typeface="Comic Sans MS" panose="030F0702030302020204" pitchFamily="66" charset="0"/>
              </a:rPr>
              <a:t>ROS</a:t>
            </a:r>
          </a:p>
        </p:txBody>
      </p:sp>
      <p:sp>
        <p:nvSpPr>
          <p:cNvPr id="19" name="Text Box 21"/>
          <p:cNvSpPr txBox="1">
            <a:spLocks noChangeArrowheads="1"/>
          </p:cNvSpPr>
          <p:nvPr/>
        </p:nvSpPr>
        <p:spPr bwMode="auto">
          <a:xfrm>
            <a:off x="5692812" y="2941543"/>
            <a:ext cx="2911636" cy="12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s-ES" sz="1200" b="1" dirty="0" smtClean="0">
                <a:solidFill>
                  <a:schemeClr val="accent4">
                    <a:lumMod val="75000"/>
                  </a:schemeClr>
                </a:solidFill>
                <a:latin typeface="Comic Sans MS" panose="030F0702030302020204" pitchFamily="66" charset="0"/>
              </a:rPr>
              <a:t>Cambios morfológicos,↑</a:t>
            </a:r>
            <a:r>
              <a:rPr lang="es-ES" sz="1200" b="1" dirty="0" err="1" smtClean="0">
                <a:solidFill>
                  <a:schemeClr val="accent4">
                    <a:lumMod val="75000"/>
                  </a:schemeClr>
                </a:solidFill>
                <a:latin typeface="Comic Sans MS" panose="030F0702030302020204" pitchFamily="66" charset="0"/>
              </a:rPr>
              <a:t>permeab</a:t>
            </a:r>
            <a:r>
              <a:rPr lang="es-ES" sz="1200" b="1" dirty="0" smtClean="0">
                <a:solidFill>
                  <a:schemeClr val="accent4">
                    <a:lumMod val="75000"/>
                  </a:schemeClr>
                </a:solidFill>
                <a:latin typeface="Comic Sans MS" panose="030F0702030302020204" pitchFamily="66" charset="0"/>
              </a:rPr>
              <a:t> </a:t>
            </a:r>
            <a:r>
              <a:rPr lang="es-ES" sz="1200" b="1" dirty="0" err="1" smtClean="0">
                <a:solidFill>
                  <a:schemeClr val="accent4">
                    <a:lumMod val="75000"/>
                  </a:schemeClr>
                </a:solidFill>
                <a:latin typeface="Comic Sans MS" panose="030F0702030302020204" pitchFamily="66" charset="0"/>
              </a:rPr>
              <a:t>mb</a:t>
            </a:r>
            <a:r>
              <a:rPr lang="es-ES" sz="1200" b="1" dirty="0" smtClean="0">
                <a:solidFill>
                  <a:schemeClr val="accent4">
                    <a:lumMod val="75000"/>
                  </a:schemeClr>
                </a:solidFill>
                <a:latin typeface="Comic Sans MS" panose="030F0702030302020204" pitchFamily="66" charset="0"/>
              </a:rPr>
              <a:t> </a:t>
            </a:r>
            <a:endParaRPr lang="es-ES" sz="1200" b="1" dirty="0">
              <a:solidFill>
                <a:schemeClr val="accent4">
                  <a:lumMod val="75000"/>
                </a:schemeClr>
              </a:solidFill>
              <a:latin typeface="Comic Sans MS" panose="030F0702030302020204" pitchFamily="66" charset="0"/>
            </a:endParaRPr>
          </a:p>
          <a:p>
            <a:pPr>
              <a:spcBef>
                <a:spcPct val="50000"/>
              </a:spcBef>
            </a:pPr>
            <a:r>
              <a:rPr lang="es-ES" sz="1200" b="1" dirty="0" smtClean="0">
                <a:solidFill>
                  <a:schemeClr val="accent4">
                    <a:lumMod val="75000"/>
                  </a:schemeClr>
                </a:solidFill>
                <a:latin typeface="Comic Sans MS" panose="030F0702030302020204" pitchFamily="66" charset="0"/>
              </a:rPr>
              <a:t>Liberación de MPO y NE, degradación histonas </a:t>
            </a:r>
            <a:endParaRPr lang="es-ES" sz="1200" b="1" dirty="0">
              <a:solidFill>
                <a:schemeClr val="accent4">
                  <a:lumMod val="75000"/>
                </a:schemeClr>
              </a:solidFill>
              <a:latin typeface="Comic Sans MS" panose="030F0702030302020204" pitchFamily="66" charset="0"/>
            </a:endParaRPr>
          </a:p>
          <a:p>
            <a:pPr>
              <a:spcBef>
                <a:spcPct val="50000"/>
              </a:spcBef>
            </a:pPr>
            <a:r>
              <a:rPr lang="es-ES" sz="1200" b="1" dirty="0" err="1" smtClean="0">
                <a:solidFill>
                  <a:schemeClr val="accent4">
                    <a:lumMod val="75000"/>
                  </a:schemeClr>
                </a:solidFill>
                <a:latin typeface="Comic Sans MS" panose="030F0702030302020204" pitchFamily="66" charset="0"/>
              </a:rPr>
              <a:t>Decondensación</a:t>
            </a:r>
            <a:r>
              <a:rPr lang="es-ES" sz="1200" b="1" dirty="0" smtClean="0">
                <a:solidFill>
                  <a:schemeClr val="accent4">
                    <a:lumMod val="75000"/>
                  </a:schemeClr>
                </a:solidFill>
                <a:latin typeface="Comic Sans MS" panose="030F0702030302020204" pitchFamily="66" charset="0"/>
              </a:rPr>
              <a:t> de la cromatina</a:t>
            </a:r>
            <a:endParaRPr lang="es-ES" sz="1200" b="1" dirty="0">
              <a:solidFill>
                <a:schemeClr val="accent4">
                  <a:lumMod val="75000"/>
                </a:schemeClr>
              </a:solidFill>
              <a:latin typeface="Comic Sans MS" panose="030F0702030302020204" pitchFamily="66" charset="0"/>
            </a:endParaRPr>
          </a:p>
          <a:p>
            <a:pPr>
              <a:spcBef>
                <a:spcPct val="50000"/>
              </a:spcBef>
            </a:pPr>
            <a:r>
              <a:rPr lang="es-ES" sz="1200" b="1" dirty="0" smtClean="0">
                <a:solidFill>
                  <a:schemeClr val="accent4">
                    <a:lumMod val="75000"/>
                  </a:schemeClr>
                </a:solidFill>
                <a:latin typeface="Comic Sans MS" panose="030F0702030302020204" pitchFamily="66" charset="0"/>
              </a:rPr>
              <a:t>Disolución de membranas</a:t>
            </a:r>
            <a:endParaRPr lang="es-ES" sz="1200" b="1" dirty="0">
              <a:solidFill>
                <a:schemeClr val="accent4">
                  <a:lumMod val="75000"/>
                </a:schemeClr>
              </a:solidFill>
              <a:latin typeface="Comic Sans MS" panose="030F0702030302020204" pitchFamily="66" charset="0"/>
            </a:endParaRPr>
          </a:p>
        </p:txBody>
      </p:sp>
      <p:pic>
        <p:nvPicPr>
          <p:cNvPr id="21" name="Picture 25" descr="File:Mono-und-Polymere.svg">
            <a:hlinkClick r:id="rId7"/>
          </p:cNvPr>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rot="1655228">
            <a:off x="2510246" y="2665712"/>
            <a:ext cx="280988" cy="35877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6" descr="File:Mono-und-Polymere.svg">
            <a:hlinkClick r:id="rId7"/>
          </p:cNvPr>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891246" y="2683175"/>
            <a:ext cx="280988" cy="35877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7" descr="File:Mono-und-Polymere.svg">
            <a:hlinkClick r:id="rId7"/>
          </p:cNvPr>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rot="1352892">
            <a:off x="2656296" y="2956225"/>
            <a:ext cx="282575" cy="36036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8" descr="File:Mono-und-Polymere.svg">
            <a:hlinkClick r:id="rId7"/>
          </p:cNvPr>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rot="20549681">
            <a:off x="3125110" y="2875151"/>
            <a:ext cx="282575" cy="3603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 Box 30"/>
          <p:cNvSpPr txBox="1">
            <a:spLocks noChangeArrowheads="1"/>
          </p:cNvSpPr>
          <p:nvPr/>
        </p:nvSpPr>
        <p:spPr bwMode="auto">
          <a:xfrm>
            <a:off x="4684684" y="2941543"/>
            <a:ext cx="5048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400" b="1" dirty="0">
                <a:solidFill>
                  <a:srgbClr val="FF3300"/>
                </a:solidFill>
                <a:latin typeface="Comic Sans MS" panose="030F0702030302020204" pitchFamily="66" charset="0"/>
              </a:rPr>
              <a:t>NE</a:t>
            </a:r>
          </a:p>
        </p:txBody>
      </p:sp>
      <p:sp>
        <p:nvSpPr>
          <p:cNvPr id="60" name="Flecha derecha 1"/>
          <p:cNvSpPr/>
          <p:nvPr/>
        </p:nvSpPr>
        <p:spPr>
          <a:xfrm>
            <a:off x="2411760" y="2303788"/>
            <a:ext cx="1008062" cy="189108"/>
          </a:xfrm>
          <a:prstGeom prs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Llamada de flecha a la izquierda 2"/>
          <p:cNvSpPr/>
          <p:nvPr/>
        </p:nvSpPr>
        <p:spPr>
          <a:xfrm>
            <a:off x="5383406" y="3012286"/>
            <a:ext cx="3077026" cy="1159796"/>
          </a:xfrm>
          <a:prstGeom prst="leftArrowCallout">
            <a:avLst>
              <a:gd name="adj1" fmla="val 25000"/>
              <a:gd name="adj2" fmla="val 25000"/>
              <a:gd name="adj3" fmla="val 7353"/>
              <a:gd name="adj4" fmla="val 88875"/>
            </a:avLst>
          </a:prstGeom>
          <a:no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Flecha derecha 63"/>
          <p:cNvSpPr/>
          <p:nvPr/>
        </p:nvSpPr>
        <p:spPr>
          <a:xfrm rot="5400000">
            <a:off x="4976091" y="2487199"/>
            <a:ext cx="391243" cy="177506"/>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ext Box 31"/>
          <p:cNvSpPr txBox="1">
            <a:spLocks noChangeArrowheads="1"/>
          </p:cNvSpPr>
          <p:nvPr/>
        </p:nvSpPr>
        <p:spPr bwMode="auto">
          <a:xfrm>
            <a:off x="4819916" y="3865784"/>
            <a:ext cx="830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400" b="1" dirty="0">
                <a:solidFill>
                  <a:srgbClr val="0033CC"/>
                </a:solidFill>
                <a:latin typeface="Comic Sans MS" panose="030F0702030302020204" pitchFamily="66" charset="0"/>
              </a:rPr>
              <a:t>MPO</a:t>
            </a:r>
          </a:p>
        </p:txBody>
      </p:sp>
      <p:pic>
        <p:nvPicPr>
          <p:cNvPr id="66" name="Picture 134" descr="TRAPs"/>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3119844" y="4694823"/>
            <a:ext cx="3240087" cy="17272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Oval 96"/>
          <p:cNvSpPr>
            <a:spLocks noChangeArrowheads="1"/>
          </p:cNvSpPr>
          <p:nvPr/>
        </p:nvSpPr>
        <p:spPr bwMode="auto">
          <a:xfrm>
            <a:off x="4527403" y="5440724"/>
            <a:ext cx="109213" cy="107950"/>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9525">
            <a:solidFill>
              <a:srgbClr val="FF0000"/>
            </a:solidFill>
            <a:round/>
            <a:headEnd/>
            <a:tailEnd/>
          </a:ln>
          <a:effectLst/>
        </p:spPr>
        <p:txBody>
          <a:bodyPr wrap="none" anchor="ctr"/>
          <a:lstStyle/>
          <a:p>
            <a:endParaRPr lang="es-ES" sz="2000"/>
          </a:p>
        </p:txBody>
      </p:sp>
      <p:sp>
        <p:nvSpPr>
          <p:cNvPr id="69" name="AutoShape 98"/>
          <p:cNvSpPr>
            <a:spLocks noChangeArrowheads="1"/>
          </p:cNvSpPr>
          <p:nvPr/>
        </p:nvSpPr>
        <p:spPr bwMode="auto">
          <a:xfrm>
            <a:off x="5867103" y="5427080"/>
            <a:ext cx="165494" cy="119738"/>
          </a:xfrm>
          <a:prstGeom prst="diamond">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0" scaled="1"/>
            <a:tileRect/>
          </a:gradFill>
          <a:ln w="9525">
            <a:solidFill>
              <a:srgbClr val="FFC000"/>
            </a:solidFill>
            <a:miter lim="800000"/>
            <a:headEnd/>
            <a:tailEnd/>
          </a:ln>
          <a:effectLst/>
        </p:spPr>
        <p:txBody>
          <a:bodyPr wrap="none" anchor="ctr"/>
          <a:lstStyle/>
          <a:p>
            <a:endParaRPr lang="es-ES" sz="2000"/>
          </a:p>
        </p:txBody>
      </p:sp>
      <p:sp>
        <p:nvSpPr>
          <p:cNvPr id="73" name="Text Box 106"/>
          <p:cNvSpPr txBox="1">
            <a:spLocks noChangeArrowheads="1"/>
          </p:cNvSpPr>
          <p:nvPr/>
        </p:nvSpPr>
        <p:spPr bwMode="auto">
          <a:xfrm>
            <a:off x="3933561" y="5976495"/>
            <a:ext cx="5048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100" b="1" dirty="0">
                <a:solidFill>
                  <a:schemeClr val="accent6">
                    <a:lumMod val="75000"/>
                  </a:schemeClr>
                </a:solidFill>
                <a:latin typeface="Comic Sans MS" panose="030F0702030302020204" pitchFamily="66" charset="0"/>
              </a:rPr>
              <a:t>NE</a:t>
            </a:r>
          </a:p>
        </p:txBody>
      </p:sp>
      <p:sp>
        <p:nvSpPr>
          <p:cNvPr id="74" name="Text Box 107"/>
          <p:cNvSpPr txBox="1">
            <a:spLocks noChangeArrowheads="1"/>
          </p:cNvSpPr>
          <p:nvPr/>
        </p:nvSpPr>
        <p:spPr bwMode="auto">
          <a:xfrm>
            <a:off x="4159144" y="6153804"/>
            <a:ext cx="576262"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100" b="1" dirty="0">
                <a:solidFill>
                  <a:schemeClr val="accent1">
                    <a:lumMod val="75000"/>
                  </a:schemeClr>
                </a:solidFill>
                <a:latin typeface="Comic Sans MS" panose="030F0702030302020204" pitchFamily="66" charset="0"/>
              </a:rPr>
              <a:t>MPO</a:t>
            </a:r>
          </a:p>
        </p:txBody>
      </p:sp>
      <p:sp>
        <p:nvSpPr>
          <p:cNvPr id="77" name="Rectangle 110"/>
          <p:cNvSpPr>
            <a:spLocks noChangeArrowheads="1"/>
          </p:cNvSpPr>
          <p:nvPr/>
        </p:nvSpPr>
        <p:spPr bwMode="auto">
          <a:xfrm>
            <a:off x="5373614" y="5525419"/>
            <a:ext cx="104948" cy="95568"/>
          </a:xfrm>
          <a:prstGeom prst="rect">
            <a:avLst/>
          </a:prstGeom>
          <a:solidFill>
            <a:schemeClr val="accent5">
              <a:lumMod val="60000"/>
              <a:lumOff val="40000"/>
            </a:schemeClr>
          </a:solidFill>
          <a:ln w="9525">
            <a:solidFill>
              <a:schemeClr val="accent1">
                <a:lumMod val="40000"/>
                <a:lumOff val="60000"/>
              </a:schemeClr>
            </a:solidFill>
            <a:miter lim="800000"/>
            <a:headEnd/>
            <a:tailEnd/>
          </a:ln>
          <a:effectLst/>
        </p:spPr>
        <p:txBody>
          <a:bodyPr wrap="none" anchor="ctr"/>
          <a:lstStyle/>
          <a:p>
            <a:endParaRPr lang="es-ES" sz="2000"/>
          </a:p>
        </p:txBody>
      </p:sp>
      <p:sp>
        <p:nvSpPr>
          <p:cNvPr id="78" name="AutoShape 111"/>
          <p:cNvSpPr>
            <a:spLocks noChangeArrowheads="1"/>
          </p:cNvSpPr>
          <p:nvPr/>
        </p:nvSpPr>
        <p:spPr bwMode="auto">
          <a:xfrm>
            <a:off x="5804073" y="5701957"/>
            <a:ext cx="215900" cy="144463"/>
          </a:xfrm>
          <a:prstGeom prst="sun">
            <a:avLst>
              <a:gd name="adj" fmla="val 25000"/>
            </a:avLst>
          </a:prstGeom>
          <a:solidFill>
            <a:srgbClr val="FF0000"/>
          </a:solidFill>
          <a:ln w="9525">
            <a:solidFill>
              <a:srgbClr val="C00000"/>
            </a:solidFill>
            <a:miter lim="800000"/>
            <a:headEnd/>
            <a:tailEnd/>
          </a:ln>
          <a:effectLst/>
        </p:spPr>
        <p:txBody>
          <a:bodyPr wrap="none" anchor="ctr"/>
          <a:lstStyle/>
          <a:p>
            <a:endParaRPr lang="es-ES" sz="2000"/>
          </a:p>
        </p:txBody>
      </p:sp>
      <p:sp>
        <p:nvSpPr>
          <p:cNvPr id="79" name="Oval 112"/>
          <p:cNvSpPr>
            <a:spLocks noChangeArrowheads="1"/>
          </p:cNvSpPr>
          <p:nvPr/>
        </p:nvSpPr>
        <p:spPr bwMode="auto">
          <a:xfrm>
            <a:off x="4282177" y="5930557"/>
            <a:ext cx="135686" cy="98446"/>
          </a:xfrm>
          <a:prstGeom prst="ellips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2700000" scaled="1"/>
            <a:tileRect/>
          </a:gradFill>
          <a:ln w="9525">
            <a:solidFill>
              <a:schemeClr val="accent6">
                <a:lumMod val="75000"/>
              </a:schemeClr>
            </a:solidFill>
            <a:round/>
            <a:headEnd/>
            <a:tailEnd/>
          </a:ln>
          <a:effectLst/>
        </p:spPr>
        <p:txBody>
          <a:bodyPr wrap="none" anchor="ctr"/>
          <a:lstStyle/>
          <a:p>
            <a:endParaRPr lang="es-ES" sz="2000"/>
          </a:p>
        </p:txBody>
      </p:sp>
      <p:sp>
        <p:nvSpPr>
          <p:cNvPr id="80" name="Oval 113"/>
          <p:cNvSpPr>
            <a:spLocks noChangeArrowheads="1"/>
          </p:cNvSpPr>
          <p:nvPr/>
        </p:nvSpPr>
        <p:spPr bwMode="auto">
          <a:xfrm>
            <a:off x="4572816" y="6107844"/>
            <a:ext cx="144462" cy="144462"/>
          </a:xfrm>
          <a:prstGeom prst="ellips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9525">
            <a:solidFill>
              <a:schemeClr val="tx2">
                <a:lumMod val="60000"/>
                <a:lumOff val="40000"/>
              </a:schemeClr>
            </a:solidFill>
            <a:round/>
            <a:headEnd/>
            <a:tailEnd/>
          </a:ln>
          <a:effectLst/>
        </p:spPr>
        <p:txBody>
          <a:bodyPr wrap="none" anchor="ctr"/>
          <a:lstStyle/>
          <a:p>
            <a:endParaRPr lang="es-ES" sz="2000"/>
          </a:p>
        </p:txBody>
      </p:sp>
      <p:sp>
        <p:nvSpPr>
          <p:cNvPr id="81" name="AutoShape 114"/>
          <p:cNvSpPr>
            <a:spLocks noChangeArrowheads="1"/>
          </p:cNvSpPr>
          <p:nvPr/>
        </p:nvSpPr>
        <p:spPr bwMode="auto">
          <a:xfrm>
            <a:off x="4932040" y="5499952"/>
            <a:ext cx="168878" cy="121035"/>
          </a:xfrm>
          <a:prstGeom prst="hexagon">
            <a:avLst>
              <a:gd name="adj" fmla="val 49456"/>
              <a:gd name="vf" fmla="val 115470"/>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w="9525">
            <a:solidFill>
              <a:schemeClr val="bg2">
                <a:lumMod val="50000"/>
              </a:schemeClr>
            </a:solidFill>
            <a:miter lim="800000"/>
            <a:headEnd/>
            <a:tailEnd/>
          </a:ln>
          <a:effectLst/>
        </p:spPr>
        <p:txBody>
          <a:bodyPr wrap="none" anchor="ctr"/>
          <a:lstStyle/>
          <a:p>
            <a:endParaRPr lang="es-ES" sz="2000"/>
          </a:p>
        </p:txBody>
      </p:sp>
      <p:sp>
        <p:nvSpPr>
          <p:cNvPr id="82" name="AutoShape 115"/>
          <p:cNvSpPr>
            <a:spLocks noChangeArrowheads="1"/>
          </p:cNvSpPr>
          <p:nvPr/>
        </p:nvSpPr>
        <p:spPr bwMode="auto">
          <a:xfrm>
            <a:off x="4874546" y="5832696"/>
            <a:ext cx="129502" cy="153144"/>
          </a:xfrm>
          <a:prstGeom prst="triangle">
            <a:avLst>
              <a:gd name="adj"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9525">
            <a:solidFill>
              <a:srgbClr val="92D050"/>
            </a:solidFill>
            <a:miter lim="800000"/>
            <a:headEnd/>
            <a:tailEnd/>
          </a:ln>
          <a:effectLst/>
        </p:spPr>
        <p:txBody>
          <a:bodyPr wrap="none" anchor="ctr"/>
          <a:lstStyle/>
          <a:p>
            <a:endParaRPr lang="es-ES" sz="2000"/>
          </a:p>
        </p:txBody>
      </p:sp>
      <p:sp>
        <p:nvSpPr>
          <p:cNvPr id="83" name="Text Box 107"/>
          <p:cNvSpPr txBox="1">
            <a:spLocks noChangeArrowheads="1"/>
          </p:cNvSpPr>
          <p:nvPr/>
        </p:nvSpPr>
        <p:spPr bwMode="auto">
          <a:xfrm>
            <a:off x="4499794" y="6423139"/>
            <a:ext cx="93630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s-ES" sz="1000" i="1" dirty="0" smtClean="0">
                <a:solidFill>
                  <a:srgbClr val="7030A0"/>
                </a:solidFill>
                <a:latin typeface="Comic Sans MS" panose="030F0702030302020204" pitchFamily="66" charset="0"/>
              </a:rPr>
              <a:t>DNA </a:t>
            </a:r>
            <a:r>
              <a:rPr lang="es-ES" sz="1000" i="1" dirty="0" err="1" smtClean="0">
                <a:solidFill>
                  <a:srgbClr val="7030A0"/>
                </a:solidFill>
                <a:latin typeface="Comic Sans MS" panose="030F0702030302020204" pitchFamily="66" charset="0"/>
              </a:rPr>
              <a:t>fibers</a:t>
            </a:r>
            <a:endParaRPr lang="es-ES" sz="1000" i="1" dirty="0">
              <a:solidFill>
                <a:srgbClr val="7030A0"/>
              </a:solidFill>
              <a:latin typeface="Comic Sans MS" panose="030F0702030302020204" pitchFamily="66" charset="0"/>
            </a:endParaRPr>
          </a:p>
        </p:txBody>
      </p:sp>
      <p:sp>
        <p:nvSpPr>
          <p:cNvPr id="84" name="Flecha derecha 63"/>
          <p:cNvSpPr/>
          <p:nvPr/>
        </p:nvSpPr>
        <p:spPr>
          <a:xfrm rot="5400000">
            <a:off x="4431641" y="4512777"/>
            <a:ext cx="391243" cy="177506"/>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323528" y="859540"/>
            <a:ext cx="505267" cy="369332"/>
          </a:xfrm>
          <a:prstGeom prst="rect">
            <a:avLst/>
          </a:prstGeom>
          <a:noFill/>
        </p:spPr>
        <p:txBody>
          <a:bodyPr wrap="none" rtlCol="0">
            <a:spAutoFit/>
          </a:bodyPr>
          <a:lstStyle/>
          <a:p>
            <a:r>
              <a:rPr lang="es-ES" dirty="0" smtClean="0"/>
              <a:t>AR</a:t>
            </a:r>
            <a:endParaRPr lang="es-ES" dirty="0"/>
          </a:p>
        </p:txBody>
      </p:sp>
    </p:spTree>
    <p:extLst>
      <p:ext uri="{BB962C8B-B14F-4D97-AF65-F5344CB8AC3E}">
        <p14:creationId xmlns:p14="http://schemas.microsoft.com/office/powerpoint/2010/main" xmlns="" val="371117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136748" y="476672"/>
            <a:ext cx="2147220" cy="646331"/>
          </a:xfrm>
          <a:prstGeom prst="rect">
            <a:avLst/>
          </a:prstGeom>
          <a:noFill/>
          <a:ln>
            <a:noFill/>
          </a:ln>
        </p:spPr>
        <p:txBody>
          <a:bodyPr wrap="square" rtlCol="0">
            <a:spAutoFit/>
          </a:bodyPr>
          <a:lstStyle/>
          <a:p>
            <a:pPr algn="ctr"/>
            <a:r>
              <a:rPr lang="es-ES_tradnl" b="1" i="1" dirty="0" smtClean="0">
                <a:solidFill>
                  <a:schemeClr val="tx2">
                    <a:lumMod val="50000"/>
                  </a:schemeClr>
                </a:solidFill>
                <a:latin typeface="+mj-lt"/>
                <a:ea typeface="Abadi MT Condensed Light" charset="0"/>
                <a:cs typeface="Abadi MT Condensed Light" charset="0"/>
              </a:rPr>
              <a:t>Low density granulocytes (LDGs)</a:t>
            </a:r>
            <a:endParaRPr lang="es-ES_tradnl" b="1" i="1" dirty="0">
              <a:solidFill>
                <a:schemeClr val="tx2">
                  <a:lumMod val="50000"/>
                </a:schemeClr>
              </a:solidFill>
              <a:latin typeface="+mj-lt"/>
              <a:ea typeface="Abadi MT Condensed Light" charset="0"/>
              <a:cs typeface="Abadi MT Condensed Light" charset="0"/>
            </a:endParaRPr>
          </a:p>
        </p:txBody>
      </p:sp>
      <p:pic>
        <p:nvPicPr>
          <p:cNvPr id="6" name="Imagen 5"/>
          <p:cNvPicPr>
            <a:picLocks noChangeAspect="1"/>
          </p:cNvPicPr>
          <p:nvPr/>
        </p:nvPicPr>
        <p:blipFill>
          <a:blip r:embed="rId3" cstate="email"/>
          <a:stretch>
            <a:fillRect/>
          </a:stretch>
        </p:blipFill>
        <p:spPr>
          <a:xfrm>
            <a:off x="5707397" y="1021834"/>
            <a:ext cx="3113075" cy="4138785"/>
          </a:xfrm>
          <a:prstGeom prst="rect">
            <a:avLst/>
          </a:prstGeom>
        </p:spPr>
      </p:pic>
      <p:pic>
        <p:nvPicPr>
          <p:cNvPr id="7" name="Imagen 6"/>
          <p:cNvPicPr>
            <a:picLocks noChangeAspect="1"/>
          </p:cNvPicPr>
          <p:nvPr/>
        </p:nvPicPr>
        <p:blipFill>
          <a:blip r:embed="rId4" cstate="email"/>
          <a:stretch>
            <a:fillRect/>
          </a:stretch>
        </p:blipFill>
        <p:spPr>
          <a:xfrm>
            <a:off x="-1004" y="1196752"/>
            <a:ext cx="5708401" cy="3788951"/>
          </a:xfrm>
          <a:prstGeom prst="rect">
            <a:avLst/>
          </a:prstGeom>
        </p:spPr>
      </p:pic>
      <p:sp>
        <p:nvSpPr>
          <p:cNvPr id="8" name="CuadroTexto 7"/>
          <p:cNvSpPr txBox="1"/>
          <p:nvPr/>
        </p:nvSpPr>
        <p:spPr>
          <a:xfrm>
            <a:off x="3320226" y="6453336"/>
            <a:ext cx="5788278" cy="276999"/>
          </a:xfrm>
          <a:prstGeom prst="rect">
            <a:avLst/>
          </a:prstGeom>
          <a:noFill/>
        </p:spPr>
        <p:txBody>
          <a:bodyPr wrap="square" rtlCol="0">
            <a:spAutoFit/>
          </a:bodyPr>
          <a:lstStyle/>
          <a:p>
            <a:r>
              <a:rPr lang="es-ES_tradnl" sz="1200" b="1" i="1" dirty="0">
                <a:latin typeface="Abadi MT Condensed Light" charset="0"/>
                <a:ea typeface="Abadi MT Condensed Light" charset="0"/>
                <a:cs typeface="Abadi MT Condensed Light" charset="0"/>
              </a:rPr>
              <a:t>Carmona-Rivera and </a:t>
            </a:r>
            <a:r>
              <a:rPr lang="es-ES_tradnl" sz="1200" b="1" i="1" dirty="0" smtClean="0">
                <a:latin typeface="Abadi MT Condensed Light" charset="0"/>
                <a:ea typeface="Abadi MT Condensed Light" charset="0"/>
                <a:cs typeface="Abadi MT Condensed Light" charset="0"/>
              </a:rPr>
              <a:t>Kaplan, </a:t>
            </a:r>
            <a:r>
              <a:rPr lang="es-ES_tradnl" sz="1200" b="1" i="1" dirty="0" err="1" smtClean="0">
                <a:latin typeface="Abadi MT Condensed Light" charset="0"/>
                <a:ea typeface="Abadi MT Condensed Light" charset="0"/>
                <a:cs typeface="Abadi MT Condensed Light" charset="0"/>
              </a:rPr>
              <a:t>Semin</a:t>
            </a:r>
            <a:r>
              <a:rPr lang="es-ES_tradnl" sz="1200" b="1" i="1" dirty="0" smtClean="0">
                <a:latin typeface="Abadi MT Condensed Light" charset="0"/>
                <a:ea typeface="Abadi MT Condensed Light" charset="0"/>
                <a:cs typeface="Abadi MT Condensed Light" charset="0"/>
              </a:rPr>
              <a:t> </a:t>
            </a:r>
            <a:r>
              <a:rPr lang="es-ES_tradnl" sz="1200" b="1" i="1" dirty="0" err="1" smtClean="0">
                <a:latin typeface="Abadi MT Condensed Light" charset="0"/>
                <a:ea typeface="Abadi MT Condensed Light" charset="0"/>
                <a:cs typeface="Abadi MT Condensed Light" charset="0"/>
              </a:rPr>
              <a:t>Immunopathol</a:t>
            </a:r>
            <a:r>
              <a:rPr lang="es-ES_tradnl" sz="1200" b="1" i="1" dirty="0" smtClean="0">
                <a:latin typeface="Abadi MT Condensed Light" charset="0"/>
                <a:ea typeface="Abadi MT Condensed Light" charset="0"/>
                <a:cs typeface="Abadi MT Condensed Light" charset="0"/>
              </a:rPr>
              <a:t> </a:t>
            </a:r>
            <a:r>
              <a:rPr lang="de-DE" sz="1200" b="1" i="1" dirty="0" smtClean="0">
                <a:latin typeface="Abadi MT Condensed Light" charset="0"/>
                <a:ea typeface="Abadi MT Condensed Light" charset="0"/>
                <a:cs typeface="Abadi MT Condensed Light" charset="0"/>
              </a:rPr>
              <a:t>2013;35(4</a:t>
            </a:r>
            <a:r>
              <a:rPr lang="de-DE" sz="1200" b="1" i="1" dirty="0">
                <a:latin typeface="Abadi MT Condensed Light" charset="0"/>
                <a:ea typeface="Abadi MT Condensed Light" charset="0"/>
                <a:cs typeface="Abadi MT Condensed Light" charset="0"/>
              </a:rPr>
              <a:t>):455-63</a:t>
            </a:r>
            <a:endParaRPr lang="es-ES_tradnl" sz="1200" b="1" i="1" dirty="0">
              <a:latin typeface="Abadi MT Condensed Light" charset="0"/>
              <a:ea typeface="Abadi MT Condensed Light" charset="0"/>
              <a:cs typeface="Abadi MT Condensed Light" charset="0"/>
            </a:endParaRPr>
          </a:p>
        </p:txBody>
      </p:sp>
      <p:sp>
        <p:nvSpPr>
          <p:cNvPr id="9" name="3 CuadroTexto"/>
          <p:cNvSpPr txBox="1"/>
          <p:nvPr/>
        </p:nvSpPr>
        <p:spPr>
          <a:xfrm>
            <a:off x="1259632" y="104408"/>
            <a:ext cx="7200800" cy="369332"/>
          </a:xfrm>
          <a:prstGeom prst="rect">
            <a:avLst/>
          </a:prstGeom>
          <a:noFill/>
        </p:spPr>
        <p:txBody>
          <a:bodyPr wrap="square" rtlCol="0">
            <a:spAutoFit/>
          </a:bodyPr>
          <a:lstStyle/>
          <a:p>
            <a:r>
              <a:rPr lang="es-ES" b="1" dirty="0" smtClean="0">
                <a:latin typeface="+mj-lt"/>
              </a:rPr>
              <a:t>GRANULOCITOS DE BAJA DENSIDAD y NETOSIS  </a:t>
            </a:r>
            <a:endParaRPr lang="es-ES" b="1" dirty="0">
              <a:latin typeface="+mj-lt"/>
            </a:endParaRPr>
          </a:p>
        </p:txBody>
      </p:sp>
      <p:cxnSp>
        <p:nvCxnSpPr>
          <p:cNvPr id="10" name="9 Conector recto de flecha"/>
          <p:cNvCxnSpPr/>
          <p:nvPr/>
        </p:nvCxnSpPr>
        <p:spPr>
          <a:xfrm>
            <a:off x="4444409" y="4584555"/>
            <a:ext cx="288032"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139952" y="5157192"/>
            <a:ext cx="1667829" cy="307777"/>
          </a:xfrm>
          <a:prstGeom prst="rect">
            <a:avLst/>
          </a:prstGeom>
          <a:noFill/>
        </p:spPr>
        <p:txBody>
          <a:bodyPr wrap="none" rtlCol="0">
            <a:spAutoFit/>
          </a:bodyPr>
          <a:lstStyle/>
          <a:p>
            <a:r>
              <a:rPr lang="es-ES" sz="1400" dirty="0" smtClean="0">
                <a:latin typeface="+mn-lt"/>
              </a:rPr>
              <a:t>Inflamatorias (IFN-</a:t>
            </a:r>
            <a:r>
              <a:rPr lang="es-ES" sz="1400" dirty="0" smtClean="0">
                <a:latin typeface="+mn-lt"/>
                <a:sym typeface="Symbol"/>
              </a:rPr>
              <a:t>)</a:t>
            </a:r>
            <a:endParaRPr lang="es-ES" sz="1400" dirty="0">
              <a:latin typeface="+mn-lt"/>
            </a:endParaRPr>
          </a:p>
        </p:txBody>
      </p:sp>
      <p:cxnSp>
        <p:nvCxnSpPr>
          <p:cNvPr id="14" name="13 Conector recto de flecha"/>
          <p:cNvCxnSpPr/>
          <p:nvPr/>
        </p:nvCxnSpPr>
        <p:spPr>
          <a:xfrm>
            <a:off x="5004048" y="5467042"/>
            <a:ext cx="323586"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071189" y="5779901"/>
            <a:ext cx="1555932" cy="606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16 CuadroTexto"/>
          <p:cNvSpPr txBox="1"/>
          <p:nvPr/>
        </p:nvSpPr>
        <p:spPr>
          <a:xfrm>
            <a:off x="6720595" y="6021288"/>
            <a:ext cx="1207959" cy="307777"/>
          </a:xfrm>
          <a:prstGeom prst="rect">
            <a:avLst/>
          </a:prstGeom>
          <a:noFill/>
        </p:spPr>
        <p:txBody>
          <a:bodyPr wrap="none" rtlCol="0">
            <a:spAutoFit/>
          </a:bodyPr>
          <a:lstStyle/>
          <a:p>
            <a:r>
              <a:rPr lang="es-ES" sz="1400" dirty="0" smtClean="0">
                <a:latin typeface="+mn-lt"/>
              </a:rPr>
              <a:t>Daño vascular</a:t>
            </a:r>
            <a:endParaRPr lang="es-ES" sz="1400" dirty="0">
              <a:latin typeface="+mn-lt"/>
            </a:endParaRPr>
          </a:p>
        </p:txBody>
      </p:sp>
      <p:sp>
        <p:nvSpPr>
          <p:cNvPr id="18" name="17 CuadroTexto"/>
          <p:cNvSpPr txBox="1"/>
          <p:nvPr/>
        </p:nvSpPr>
        <p:spPr>
          <a:xfrm>
            <a:off x="5868144" y="600943"/>
            <a:ext cx="2700355" cy="307777"/>
          </a:xfrm>
          <a:prstGeom prst="rect">
            <a:avLst/>
          </a:prstGeom>
          <a:noFill/>
        </p:spPr>
        <p:txBody>
          <a:bodyPr wrap="none" rtlCol="0">
            <a:spAutoFit/>
          </a:bodyPr>
          <a:lstStyle/>
          <a:p>
            <a:r>
              <a:rPr lang="es-ES" sz="1400" dirty="0" smtClean="0">
                <a:latin typeface="+mn-lt"/>
              </a:rPr>
              <a:t>Más susceptibles de producir NETs</a:t>
            </a:r>
            <a:endParaRPr lang="es-ES" sz="1400" dirty="0">
              <a:latin typeface="+mn-lt"/>
            </a:endParaRPr>
          </a:p>
        </p:txBody>
      </p:sp>
    </p:spTree>
    <p:extLst>
      <p:ext uri="{BB962C8B-B14F-4D97-AF65-F5344CB8AC3E}">
        <p14:creationId xmlns:p14="http://schemas.microsoft.com/office/powerpoint/2010/main" xmlns="" val="18967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3013896" y="6152815"/>
            <a:ext cx="3687192" cy="354497"/>
          </a:xfrm>
        </p:spPr>
        <p:txBody>
          <a:bodyPr/>
          <a:lstStyle/>
          <a:p>
            <a:pPr algn="l">
              <a:defRPr/>
            </a:pPr>
            <a:r>
              <a:rPr lang="es-ES" smtClean="0"/>
              <a:t>Corsiero et al., 2016 Front Immunol. 2016: 14;7:48 </a:t>
            </a:r>
            <a:endParaRPr lang="es-ES" dirty="0"/>
          </a:p>
        </p:txBody>
      </p:sp>
      <p:sp>
        <p:nvSpPr>
          <p:cNvPr id="15" name="Rectángulo 14"/>
          <p:cNvSpPr/>
          <p:nvPr/>
        </p:nvSpPr>
        <p:spPr>
          <a:xfrm>
            <a:off x="1143000" y="548680"/>
            <a:ext cx="6699596" cy="5975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Imagen 15"/>
          <p:cNvPicPr>
            <a:picLocks noChangeAspect="1"/>
          </p:cNvPicPr>
          <p:nvPr/>
        </p:nvPicPr>
        <p:blipFill rotWithShape="1">
          <a:blip r:embed="rId3"/>
          <a:srcRect/>
          <a:stretch/>
        </p:blipFill>
        <p:spPr>
          <a:xfrm rot="16200000">
            <a:off x="4346408" y="3256100"/>
            <a:ext cx="1940199" cy="4572000"/>
          </a:xfrm>
          <a:prstGeom prst="rect">
            <a:avLst/>
          </a:prstGeom>
        </p:spPr>
      </p:pic>
      <p:sp>
        <p:nvSpPr>
          <p:cNvPr id="17" name="CuadroTexto 16"/>
          <p:cNvSpPr txBox="1"/>
          <p:nvPr/>
        </p:nvSpPr>
        <p:spPr>
          <a:xfrm>
            <a:off x="1151737" y="6612629"/>
            <a:ext cx="5811396" cy="215444"/>
          </a:xfrm>
          <a:prstGeom prst="rect">
            <a:avLst/>
          </a:prstGeom>
          <a:noFill/>
        </p:spPr>
        <p:txBody>
          <a:bodyPr wrap="square" rtlCol="0">
            <a:spAutoFit/>
          </a:bodyPr>
          <a:lstStyle/>
          <a:p>
            <a:r>
              <a:rPr lang="es-ES_tradnl" sz="800" dirty="0" smtClean="0">
                <a:latin typeface="Abadi MT Condensed Light" charset="0"/>
                <a:ea typeface="Abadi MT Condensed Light" charset="0"/>
                <a:cs typeface="Abadi MT Condensed Light" charset="0"/>
              </a:rPr>
              <a:t>Modificada de Corsiero et al.,</a:t>
            </a:r>
            <a:r>
              <a:rPr lang="fr-FR" sz="800" dirty="0" smtClean="0">
                <a:latin typeface="Abadi MT Condensed Light" charset="0"/>
                <a:ea typeface="Abadi MT Condensed Light" charset="0"/>
                <a:cs typeface="Abadi MT Condensed Light" charset="0"/>
              </a:rPr>
              <a:t> Front Immunol. 2016: 14;7:485</a:t>
            </a:r>
            <a:r>
              <a:rPr lang="es-ES_tradnl" sz="800" dirty="0" smtClean="0">
                <a:latin typeface="Abadi MT Condensed Light" charset="0"/>
                <a:ea typeface="Abadi MT Condensed Light" charset="0"/>
                <a:cs typeface="Abadi MT Condensed Light" charset="0"/>
              </a:rPr>
              <a:t> </a:t>
            </a:r>
            <a:endParaRPr lang="es-ES_tradnl" sz="800" dirty="0">
              <a:latin typeface="Abadi MT Condensed Light" charset="0"/>
              <a:ea typeface="Abadi MT Condensed Light" charset="0"/>
              <a:cs typeface="Abadi MT Condensed Light" charset="0"/>
            </a:endParaRPr>
          </a:p>
        </p:txBody>
      </p:sp>
      <p:sp>
        <p:nvSpPr>
          <p:cNvPr id="18" name="CuadroTexto 17"/>
          <p:cNvSpPr txBox="1"/>
          <p:nvPr/>
        </p:nvSpPr>
        <p:spPr>
          <a:xfrm>
            <a:off x="611560" y="96126"/>
            <a:ext cx="7780795" cy="369332"/>
          </a:xfrm>
          <a:prstGeom prst="rect">
            <a:avLst/>
          </a:prstGeom>
          <a:noFill/>
        </p:spPr>
        <p:txBody>
          <a:bodyPr wrap="square" rtlCol="0">
            <a:spAutoFit/>
          </a:bodyPr>
          <a:lstStyle>
            <a:defPPr>
              <a:defRPr lang="es-ES"/>
            </a:defPPr>
            <a:lvl1pPr algn="ctr">
              <a:defRPr sz="2400" b="1">
                <a:solidFill>
                  <a:srgbClr val="4A91B4"/>
                </a:solidFill>
                <a:latin typeface="Gill Sans MT" charset="0"/>
                <a:ea typeface="Gill Sans MT" charset="0"/>
                <a:cs typeface="Gill Sans MT" charset="0"/>
              </a:defRPr>
            </a:lvl1pPr>
          </a:lstStyle>
          <a:p>
            <a:r>
              <a:rPr lang="es-ES_tradnl" sz="1800" dirty="0" smtClean="0">
                <a:solidFill>
                  <a:schemeClr val="tx1"/>
                </a:solidFill>
                <a:latin typeface="+mj-lt"/>
              </a:rPr>
              <a:t>MODELO PAPEL PATOG</a:t>
            </a:r>
            <a:r>
              <a:rPr lang="es-ES" sz="1800" dirty="0" smtClean="0">
                <a:solidFill>
                  <a:schemeClr val="tx1"/>
                </a:solidFill>
                <a:latin typeface="+mj-lt"/>
              </a:rPr>
              <a:t>É</a:t>
            </a:r>
            <a:r>
              <a:rPr lang="es-ES_tradnl" sz="1800" dirty="0" smtClean="0">
                <a:solidFill>
                  <a:schemeClr val="tx1"/>
                </a:solidFill>
                <a:latin typeface="+mj-lt"/>
              </a:rPr>
              <a:t>NICO </a:t>
            </a:r>
            <a:r>
              <a:rPr lang="es-ES_tradnl" sz="1800" dirty="0">
                <a:solidFill>
                  <a:schemeClr val="tx1"/>
                </a:solidFill>
                <a:latin typeface="+mj-lt"/>
              </a:rPr>
              <a:t>DE LA NETOSIS EN LA </a:t>
            </a:r>
            <a:r>
              <a:rPr lang="es-ES_tradnl" sz="1800" dirty="0" smtClean="0">
                <a:solidFill>
                  <a:schemeClr val="tx1"/>
                </a:solidFill>
                <a:latin typeface="+mj-lt"/>
              </a:rPr>
              <a:t>ARTRITIS REUMATOIDE</a:t>
            </a:r>
            <a:endParaRPr lang="es-ES_tradnl" sz="1800" dirty="0">
              <a:solidFill>
                <a:schemeClr val="tx1"/>
              </a:solidFill>
              <a:latin typeface="+mj-lt"/>
            </a:endParaRPr>
          </a:p>
        </p:txBody>
      </p:sp>
      <p:grpSp>
        <p:nvGrpSpPr>
          <p:cNvPr id="19" name="Agrupar 18"/>
          <p:cNvGrpSpPr/>
          <p:nvPr/>
        </p:nvGrpSpPr>
        <p:grpSpPr>
          <a:xfrm>
            <a:off x="3427034" y="3053975"/>
            <a:ext cx="840165" cy="648984"/>
            <a:chOff x="1287418" y="3399161"/>
            <a:chExt cx="840165" cy="648984"/>
          </a:xfrm>
        </p:grpSpPr>
        <p:grpSp>
          <p:nvGrpSpPr>
            <p:cNvPr id="20" name="Agrupar 19"/>
            <p:cNvGrpSpPr/>
            <p:nvPr/>
          </p:nvGrpSpPr>
          <p:grpSpPr>
            <a:xfrm>
              <a:off x="1435875" y="3399161"/>
              <a:ext cx="602693" cy="479037"/>
              <a:chOff x="3104539" y="2346717"/>
              <a:chExt cx="602693" cy="479037"/>
            </a:xfrm>
          </p:grpSpPr>
          <p:pic>
            <p:nvPicPr>
              <p:cNvPr id="22" name="Imagen 21"/>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rot="18422782" flipV="1">
                <a:off x="3109735" y="2341521"/>
                <a:ext cx="287500" cy="297892"/>
              </a:xfrm>
              <a:prstGeom prst="rect">
                <a:avLst/>
              </a:prstGeom>
            </p:spPr>
          </p:pic>
          <p:pic>
            <p:nvPicPr>
              <p:cNvPr id="23" name="Imagen 22"/>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rot="18422782" flipV="1">
                <a:off x="3414536" y="2533058"/>
                <a:ext cx="287500" cy="297892"/>
              </a:xfrm>
              <a:prstGeom prst="rect">
                <a:avLst/>
              </a:prstGeom>
            </p:spPr>
          </p:pic>
        </p:grpSp>
        <p:sp>
          <p:nvSpPr>
            <p:cNvPr id="21" name="CuadroTexto 20"/>
            <p:cNvSpPr txBox="1"/>
            <p:nvPr/>
          </p:nvSpPr>
          <p:spPr>
            <a:xfrm>
              <a:off x="1287418" y="3734448"/>
              <a:ext cx="840165" cy="313697"/>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ACPA</a:t>
              </a:r>
              <a:endParaRPr lang="es-ES_tradnl" sz="1400" b="1" dirty="0">
                <a:latin typeface="Abadi MT Condensed Extra Bold" charset="0"/>
                <a:ea typeface="Abadi MT Condensed Extra Bold" charset="0"/>
                <a:cs typeface="Abadi MT Condensed Extra Bold" charset="0"/>
              </a:endParaRPr>
            </a:p>
          </p:txBody>
        </p:sp>
      </p:grpSp>
      <p:grpSp>
        <p:nvGrpSpPr>
          <p:cNvPr id="24" name="Agrupar 23"/>
          <p:cNvGrpSpPr/>
          <p:nvPr/>
        </p:nvGrpSpPr>
        <p:grpSpPr>
          <a:xfrm>
            <a:off x="2248070" y="2591915"/>
            <a:ext cx="848879" cy="1111896"/>
            <a:chOff x="572870" y="1295400"/>
            <a:chExt cx="848879" cy="1111896"/>
          </a:xfrm>
        </p:grpSpPr>
        <p:grpSp>
          <p:nvGrpSpPr>
            <p:cNvPr id="25" name="Agrupar 24"/>
            <p:cNvGrpSpPr/>
            <p:nvPr/>
          </p:nvGrpSpPr>
          <p:grpSpPr>
            <a:xfrm>
              <a:off x="572870" y="1554252"/>
              <a:ext cx="848879" cy="853044"/>
              <a:chOff x="3175337" y="1443097"/>
              <a:chExt cx="848879" cy="853044"/>
            </a:xfrm>
          </p:grpSpPr>
          <p:pic>
            <p:nvPicPr>
              <p:cNvPr id="27" name="Imagen 26"/>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18148763" flipV="1">
                <a:off x="3397485" y="1437901"/>
                <a:ext cx="287500" cy="297892"/>
              </a:xfrm>
              <a:prstGeom prst="rect">
                <a:avLst/>
              </a:prstGeom>
            </p:spPr>
          </p:pic>
          <p:pic>
            <p:nvPicPr>
              <p:cNvPr id="28" name="Imagen 27"/>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3273526" flipV="1">
                <a:off x="3731520" y="1816478"/>
                <a:ext cx="287500" cy="297892"/>
              </a:xfrm>
              <a:prstGeom prst="rect">
                <a:avLst/>
              </a:prstGeom>
            </p:spPr>
          </p:pic>
          <p:pic>
            <p:nvPicPr>
              <p:cNvPr id="29" name="Imagen 28"/>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744196" flipV="1">
                <a:off x="3688255" y="1563851"/>
                <a:ext cx="287500" cy="297892"/>
              </a:xfrm>
              <a:prstGeom prst="rect">
                <a:avLst/>
              </a:prstGeom>
            </p:spPr>
          </p:pic>
          <p:pic>
            <p:nvPicPr>
              <p:cNvPr id="30" name="Imagen 29"/>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13898426" flipV="1">
                <a:off x="3180533" y="1673509"/>
                <a:ext cx="287500" cy="297892"/>
              </a:xfrm>
              <a:prstGeom prst="rect">
                <a:avLst/>
              </a:prstGeom>
            </p:spPr>
          </p:pic>
          <p:pic>
            <p:nvPicPr>
              <p:cNvPr id="31" name="Imagen 30"/>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10364421" flipV="1">
                <a:off x="3276230" y="1921972"/>
                <a:ext cx="287500" cy="297892"/>
              </a:xfrm>
              <a:prstGeom prst="rect">
                <a:avLst/>
              </a:prstGeom>
            </p:spPr>
          </p:pic>
          <p:pic>
            <p:nvPicPr>
              <p:cNvPr id="32" name="Imagen 31"/>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7355980" flipV="1">
                <a:off x="3513850" y="2003445"/>
                <a:ext cx="287500" cy="297892"/>
              </a:xfrm>
              <a:prstGeom prst="rect">
                <a:avLst/>
              </a:prstGeom>
            </p:spPr>
          </p:pic>
        </p:grpSp>
        <p:sp>
          <p:nvSpPr>
            <p:cNvPr id="26" name="CuadroTexto 25"/>
            <p:cNvSpPr txBox="1"/>
            <p:nvPr/>
          </p:nvSpPr>
          <p:spPr>
            <a:xfrm>
              <a:off x="810783" y="1295400"/>
              <a:ext cx="457200" cy="307777"/>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FR</a:t>
              </a:r>
              <a:endParaRPr lang="es-ES_tradnl" sz="1400" b="1" dirty="0">
                <a:latin typeface="Abadi MT Condensed Extra Bold" charset="0"/>
                <a:ea typeface="Abadi MT Condensed Extra Bold" charset="0"/>
                <a:cs typeface="Abadi MT Condensed Extra Bold" charset="0"/>
              </a:endParaRPr>
            </a:p>
          </p:txBody>
        </p:sp>
      </p:grpSp>
      <p:grpSp>
        <p:nvGrpSpPr>
          <p:cNvPr id="33" name="Agrupar 32"/>
          <p:cNvGrpSpPr/>
          <p:nvPr/>
        </p:nvGrpSpPr>
        <p:grpSpPr>
          <a:xfrm>
            <a:off x="2064669" y="773718"/>
            <a:ext cx="830931" cy="521682"/>
            <a:chOff x="5680314" y="1222565"/>
            <a:chExt cx="830931" cy="521682"/>
          </a:xfrm>
        </p:grpSpPr>
        <p:pic>
          <p:nvPicPr>
            <p:cNvPr id="34" name="Imagen 33"/>
            <p:cNvPicPr>
              <a:picLocks noChangeAspect="1"/>
            </p:cNvPicPr>
            <p:nvPr/>
          </p:nvPicPr>
          <p:blipFill rotWithShape="1">
            <a:blip r:embed="rId5" cstate="email">
              <a:duotone>
                <a:schemeClr val="accent2">
                  <a:shade val="45000"/>
                  <a:satMod val="135000"/>
                </a:schemeClr>
                <a:prstClr val="white"/>
              </a:duotone>
            </a:blip>
            <a:srcRect/>
            <a:stretch/>
          </p:blipFill>
          <p:spPr>
            <a:xfrm>
              <a:off x="6060481" y="1520747"/>
              <a:ext cx="281505" cy="223500"/>
            </a:xfrm>
            <a:prstGeom prst="rect">
              <a:avLst/>
            </a:prstGeom>
          </p:spPr>
        </p:pic>
        <p:sp>
          <p:nvSpPr>
            <p:cNvPr id="35" name="CuadroTexto 34"/>
            <p:cNvSpPr txBox="1"/>
            <p:nvPr/>
          </p:nvSpPr>
          <p:spPr>
            <a:xfrm>
              <a:off x="5680314" y="1222565"/>
              <a:ext cx="830931" cy="307777"/>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TNF-</a:t>
              </a:r>
              <a:r>
                <a:rPr lang="es-ES_tradnl" sz="1400" b="1" dirty="0" smtClean="0">
                  <a:latin typeface="Abadi MT Condensed Extra Bold" charset="0"/>
                  <a:ea typeface="Abadi MT Condensed Extra Bold" charset="0"/>
                  <a:cs typeface="Abadi MT Condensed Extra Bold" charset="0"/>
                  <a:sym typeface="Symbol"/>
                </a:rPr>
                <a:t></a:t>
              </a:r>
              <a:endParaRPr lang="es-ES_tradnl" sz="1400" b="1" dirty="0">
                <a:latin typeface="Abadi MT Condensed Extra Bold" charset="0"/>
                <a:ea typeface="Abadi MT Condensed Extra Bold" charset="0"/>
                <a:cs typeface="Abadi MT Condensed Extra Bold" charset="0"/>
              </a:endParaRPr>
            </a:p>
          </p:txBody>
        </p:sp>
      </p:grpSp>
      <p:grpSp>
        <p:nvGrpSpPr>
          <p:cNvPr id="36" name="Agrupar 35"/>
          <p:cNvGrpSpPr/>
          <p:nvPr/>
        </p:nvGrpSpPr>
        <p:grpSpPr>
          <a:xfrm>
            <a:off x="1821287" y="1250634"/>
            <a:ext cx="642775" cy="566314"/>
            <a:chOff x="6270307" y="2027601"/>
            <a:chExt cx="642775" cy="566314"/>
          </a:xfrm>
        </p:grpSpPr>
        <p:pic>
          <p:nvPicPr>
            <p:cNvPr id="37" name="Imagen 36"/>
            <p:cNvPicPr>
              <a:picLocks noChangeAspect="1"/>
            </p:cNvPicPr>
            <p:nvPr/>
          </p:nvPicPr>
          <p:blipFill rotWithShape="1">
            <a:blip r:embed="rId5" cstate="email">
              <a:duotone>
                <a:schemeClr val="accent6">
                  <a:shade val="45000"/>
                  <a:satMod val="135000"/>
                </a:schemeClr>
                <a:prstClr val="white"/>
              </a:duotone>
            </a:blip>
            <a:srcRect/>
            <a:stretch/>
          </p:blipFill>
          <p:spPr>
            <a:xfrm rot="4330173">
              <a:off x="6367396" y="2341413"/>
              <a:ext cx="281505" cy="223500"/>
            </a:xfrm>
            <a:prstGeom prst="rect">
              <a:avLst/>
            </a:prstGeom>
          </p:spPr>
        </p:pic>
        <p:sp>
          <p:nvSpPr>
            <p:cNvPr id="38" name="CuadroTexto 37"/>
            <p:cNvSpPr txBox="1"/>
            <p:nvPr/>
          </p:nvSpPr>
          <p:spPr>
            <a:xfrm>
              <a:off x="6270307" y="2027601"/>
              <a:ext cx="642775" cy="307777"/>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IL-6</a:t>
              </a:r>
              <a:endParaRPr lang="es-ES_tradnl" sz="1400" b="1" dirty="0">
                <a:latin typeface="Abadi MT Condensed Extra Bold" charset="0"/>
                <a:ea typeface="Abadi MT Condensed Extra Bold" charset="0"/>
                <a:cs typeface="Abadi MT Condensed Extra Bold" charset="0"/>
              </a:endParaRPr>
            </a:p>
          </p:txBody>
        </p:sp>
      </p:grpSp>
      <p:grpSp>
        <p:nvGrpSpPr>
          <p:cNvPr id="39" name="Agrupar 38"/>
          <p:cNvGrpSpPr/>
          <p:nvPr/>
        </p:nvGrpSpPr>
        <p:grpSpPr>
          <a:xfrm>
            <a:off x="1676389" y="2101758"/>
            <a:ext cx="642775" cy="511836"/>
            <a:chOff x="6262536" y="2785180"/>
            <a:chExt cx="642775" cy="511836"/>
          </a:xfrm>
        </p:grpSpPr>
        <p:pic>
          <p:nvPicPr>
            <p:cNvPr id="40" name="Imagen 39"/>
            <p:cNvPicPr>
              <a:picLocks noChangeAspect="1"/>
            </p:cNvPicPr>
            <p:nvPr/>
          </p:nvPicPr>
          <p:blipFill rotWithShape="1">
            <a:blip r:embed="rId6" cstate="email">
              <a:duotone>
                <a:schemeClr val="accent1">
                  <a:shade val="45000"/>
                  <a:satMod val="135000"/>
                </a:schemeClr>
                <a:prstClr val="white"/>
              </a:duotone>
            </a:blip>
            <a:srcRect/>
            <a:stretch/>
          </p:blipFill>
          <p:spPr>
            <a:xfrm rot="17977770">
              <a:off x="6336680" y="3039207"/>
              <a:ext cx="288052" cy="227565"/>
            </a:xfrm>
            <a:prstGeom prst="rect">
              <a:avLst/>
            </a:prstGeom>
          </p:spPr>
        </p:pic>
        <p:sp>
          <p:nvSpPr>
            <p:cNvPr id="41" name="CuadroTexto 40"/>
            <p:cNvSpPr txBox="1"/>
            <p:nvPr/>
          </p:nvSpPr>
          <p:spPr>
            <a:xfrm>
              <a:off x="6262536" y="2785180"/>
              <a:ext cx="642775" cy="307777"/>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IL-8</a:t>
              </a:r>
              <a:endParaRPr lang="es-ES_tradnl" sz="1400" b="1" dirty="0">
                <a:latin typeface="Abadi MT Condensed Extra Bold" charset="0"/>
                <a:ea typeface="Abadi MT Condensed Extra Bold" charset="0"/>
                <a:cs typeface="Abadi MT Condensed Extra Bold" charset="0"/>
              </a:endParaRPr>
            </a:p>
          </p:txBody>
        </p:sp>
      </p:grpSp>
      <p:pic>
        <p:nvPicPr>
          <p:cNvPr id="42" name="Imagen 41"/>
          <p:cNvPicPr>
            <a:picLocks noChangeAspect="1"/>
          </p:cNvPicPr>
          <p:nvPr/>
        </p:nvPicPr>
        <p:blipFill rotWithShape="1">
          <a:blip r:embed="rId7" cstate="email">
            <a:alphaModFix/>
            <a:duotone>
              <a:schemeClr val="accent4">
                <a:shade val="45000"/>
                <a:satMod val="135000"/>
              </a:schemeClr>
              <a:prstClr val="white"/>
            </a:duotone>
          </a:blip>
          <a:srcRect/>
          <a:stretch/>
        </p:blipFill>
        <p:spPr>
          <a:xfrm rot="2010730">
            <a:off x="2739373" y="1329063"/>
            <a:ext cx="1261560" cy="1261560"/>
          </a:xfrm>
          <a:prstGeom prst="rect">
            <a:avLst/>
          </a:prstGeom>
        </p:spPr>
      </p:pic>
      <p:grpSp>
        <p:nvGrpSpPr>
          <p:cNvPr id="43" name="Agrupar 42"/>
          <p:cNvGrpSpPr/>
          <p:nvPr/>
        </p:nvGrpSpPr>
        <p:grpSpPr>
          <a:xfrm>
            <a:off x="5437758" y="929330"/>
            <a:ext cx="1832921" cy="2345585"/>
            <a:chOff x="4446875" y="980579"/>
            <a:chExt cx="1832921" cy="2345585"/>
          </a:xfrm>
        </p:grpSpPr>
        <p:pic>
          <p:nvPicPr>
            <p:cNvPr id="44" name="Imagen 43"/>
            <p:cNvPicPr>
              <a:picLocks noChangeAspect="1"/>
            </p:cNvPicPr>
            <p:nvPr/>
          </p:nvPicPr>
          <p:blipFill rotWithShape="1">
            <a:blip r:embed="rId8" cstate="email">
              <a:alphaModFix/>
              <a:duotone>
                <a:schemeClr val="accent4">
                  <a:shade val="45000"/>
                  <a:satMod val="135000"/>
                </a:schemeClr>
                <a:prstClr val="white"/>
              </a:duotone>
            </a:blip>
            <a:srcRect/>
            <a:stretch/>
          </p:blipFill>
          <p:spPr>
            <a:xfrm rot="18808248">
              <a:off x="4581564" y="845890"/>
              <a:ext cx="984215" cy="1253594"/>
            </a:xfrm>
            <a:prstGeom prst="rect">
              <a:avLst/>
            </a:prstGeom>
          </p:spPr>
        </p:pic>
        <p:grpSp>
          <p:nvGrpSpPr>
            <p:cNvPr id="45" name="Agrupar 44"/>
            <p:cNvGrpSpPr/>
            <p:nvPr/>
          </p:nvGrpSpPr>
          <p:grpSpPr>
            <a:xfrm rot="14192042">
              <a:off x="4987267" y="2033635"/>
              <a:ext cx="1554916" cy="1030142"/>
              <a:chOff x="2454989" y="5027391"/>
              <a:chExt cx="3733799" cy="1162050"/>
            </a:xfrm>
          </p:grpSpPr>
          <p:pic>
            <p:nvPicPr>
              <p:cNvPr id="47" name="Imagen 46"/>
              <p:cNvPicPr>
                <a:picLocks noChangeAspect="1"/>
              </p:cNvPicPr>
              <p:nvPr/>
            </p:nvPicPr>
            <p:blipFill rotWithShape="1">
              <a:blip r:embed="rId9"/>
              <a:srcRect/>
              <a:stretch/>
            </p:blipFill>
            <p:spPr>
              <a:xfrm>
                <a:off x="2454989" y="5027391"/>
                <a:ext cx="3733799" cy="1162050"/>
              </a:xfrm>
              <a:prstGeom prst="rect">
                <a:avLst/>
              </a:prstGeom>
            </p:spPr>
          </p:pic>
          <p:sp>
            <p:nvSpPr>
              <p:cNvPr id="48" name="Rectángulo 47"/>
              <p:cNvSpPr/>
              <p:nvPr/>
            </p:nvSpPr>
            <p:spPr>
              <a:xfrm>
                <a:off x="2691283" y="5257800"/>
                <a:ext cx="26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6" name="Elipse 45"/>
            <p:cNvSpPr/>
            <p:nvPr/>
          </p:nvSpPr>
          <p:spPr>
            <a:xfrm rot="18467679">
              <a:off x="4760533" y="1094061"/>
              <a:ext cx="724029" cy="899955"/>
            </a:xfrm>
            <a:prstGeom prst="ellipse">
              <a:avLst/>
            </a:prstGeom>
            <a:solidFill>
              <a:schemeClr val="accent4">
                <a:lumMod val="75000"/>
                <a:alpha val="99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9" name="CuadroTexto 48"/>
          <p:cNvSpPr txBox="1"/>
          <p:nvPr/>
        </p:nvSpPr>
        <p:spPr>
          <a:xfrm>
            <a:off x="5080328" y="2141767"/>
            <a:ext cx="1559022" cy="307777"/>
          </a:xfrm>
          <a:prstGeom prst="rect">
            <a:avLst/>
          </a:prstGeom>
          <a:noFill/>
        </p:spPr>
        <p:txBody>
          <a:bodyPr wrap="square" rtlCol="0">
            <a:spAutoFit/>
          </a:bodyPr>
          <a:lstStyle/>
          <a:p>
            <a:r>
              <a:rPr lang="es-ES_tradnl" sz="1400" b="1" dirty="0" err="1" smtClean="0">
                <a:solidFill>
                  <a:schemeClr val="accent3">
                    <a:lumMod val="75000"/>
                  </a:schemeClr>
                </a:solidFill>
                <a:latin typeface="Abadi MT Condensed Extra Bold" charset="0"/>
                <a:ea typeface="Abadi MT Condensed Extra Bold" charset="0"/>
                <a:cs typeface="Abadi MT Condensed Extra Bold" charset="0"/>
              </a:rPr>
              <a:t>Vimentina-Cit</a:t>
            </a:r>
            <a:endParaRPr lang="es-ES_tradnl" sz="1400" b="1" dirty="0">
              <a:solidFill>
                <a:schemeClr val="accent3">
                  <a:lumMod val="75000"/>
                </a:schemeClr>
              </a:solidFill>
              <a:latin typeface="Abadi MT Condensed Extra Bold" charset="0"/>
              <a:ea typeface="Abadi MT Condensed Extra Bold" charset="0"/>
              <a:cs typeface="Abadi MT Condensed Extra Bold" charset="0"/>
            </a:endParaRPr>
          </a:p>
        </p:txBody>
      </p:sp>
      <p:sp>
        <p:nvSpPr>
          <p:cNvPr id="50" name="CuadroTexto 49"/>
          <p:cNvSpPr txBox="1"/>
          <p:nvPr/>
        </p:nvSpPr>
        <p:spPr>
          <a:xfrm>
            <a:off x="6651987" y="1690221"/>
            <a:ext cx="1362235" cy="307777"/>
          </a:xfrm>
          <a:prstGeom prst="rect">
            <a:avLst/>
          </a:prstGeom>
          <a:noFill/>
        </p:spPr>
        <p:txBody>
          <a:bodyPr wrap="square" rtlCol="0">
            <a:spAutoFit/>
          </a:bodyPr>
          <a:lstStyle/>
          <a:p>
            <a:r>
              <a:rPr lang="es-ES_tradnl" sz="1400" dirty="0" smtClean="0">
                <a:solidFill>
                  <a:srgbClr val="C00000"/>
                </a:solidFill>
                <a:latin typeface="Abadi MT Condensed Extra Bold" charset="0"/>
                <a:ea typeface="Abadi MT Condensed Extra Bold" charset="0"/>
                <a:cs typeface="Abadi MT Condensed Extra Bold" charset="0"/>
              </a:rPr>
              <a:t>Histonas-</a:t>
            </a:r>
            <a:r>
              <a:rPr lang="es-ES_tradnl" sz="1400" dirty="0" err="1" smtClean="0">
                <a:solidFill>
                  <a:srgbClr val="C00000"/>
                </a:solidFill>
                <a:latin typeface="Abadi MT Condensed Extra Bold" charset="0"/>
                <a:ea typeface="Abadi MT Condensed Extra Bold" charset="0"/>
                <a:cs typeface="Abadi MT Condensed Extra Bold" charset="0"/>
              </a:rPr>
              <a:t>Cit</a:t>
            </a:r>
            <a:endParaRPr lang="es-ES_tradnl" sz="1400" dirty="0">
              <a:solidFill>
                <a:srgbClr val="C00000"/>
              </a:solidFill>
              <a:latin typeface="Abadi MT Condensed Extra Bold" charset="0"/>
              <a:ea typeface="Abadi MT Condensed Extra Bold" charset="0"/>
              <a:cs typeface="Abadi MT Condensed Extra Bold" charset="0"/>
            </a:endParaRPr>
          </a:p>
        </p:txBody>
      </p:sp>
      <p:sp>
        <p:nvSpPr>
          <p:cNvPr id="51" name="CuadroTexto 50"/>
          <p:cNvSpPr txBox="1"/>
          <p:nvPr/>
        </p:nvSpPr>
        <p:spPr>
          <a:xfrm>
            <a:off x="6830340" y="3111416"/>
            <a:ext cx="1362235" cy="338554"/>
          </a:xfrm>
          <a:prstGeom prst="rect">
            <a:avLst/>
          </a:prstGeom>
          <a:noFill/>
        </p:spPr>
        <p:txBody>
          <a:bodyPr wrap="square" rtlCol="0">
            <a:spAutoFit/>
          </a:bodyPr>
          <a:lstStyle/>
          <a:p>
            <a:r>
              <a:rPr lang="es-ES_tradnl" sz="1600" b="1" dirty="0" smtClean="0">
                <a:latin typeface="Abadi MT Condensed Extra Bold" charset="0"/>
                <a:ea typeface="Abadi MT Condensed Extra Bold" charset="0"/>
                <a:cs typeface="Abadi MT Condensed Extra Bold" charset="0"/>
              </a:rPr>
              <a:t>AR </a:t>
            </a:r>
            <a:r>
              <a:rPr lang="es-ES_tradnl" sz="1600" b="1" dirty="0" err="1" smtClean="0">
                <a:latin typeface="Abadi MT Condensed Extra Bold" charset="0"/>
                <a:ea typeface="Abadi MT Condensed Extra Bold" charset="0"/>
                <a:cs typeface="Abadi MT Condensed Extra Bold" charset="0"/>
              </a:rPr>
              <a:t>NETs</a:t>
            </a:r>
            <a:endParaRPr lang="es-ES_tradnl" sz="1600" b="1" dirty="0">
              <a:latin typeface="Abadi MT Condensed Extra Bold" charset="0"/>
              <a:ea typeface="Abadi MT Condensed Extra Bold" charset="0"/>
              <a:cs typeface="Abadi MT Condensed Extra Bold" charset="0"/>
            </a:endParaRPr>
          </a:p>
        </p:txBody>
      </p:sp>
      <p:sp>
        <p:nvSpPr>
          <p:cNvPr id="52" name="CuadroTexto 51"/>
          <p:cNvSpPr txBox="1"/>
          <p:nvPr/>
        </p:nvSpPr>
        <p:spPr>
          <a:xfrm>
            <a:off x="2539596" y="5877272"/>
            <a:ext cx="5303000" cy="738664"/>
          </a:xfrm>
          <a:prstGeom prst="rect">
            <a:avLst/>
          </a:prstGeom>
          <a:noFill/>
        </p:spPr>
        <p:txBody>
          <a:bodyPr wrap="square" rtlCol="0">
            <a:spAutoFit/>
          </a:bodyPr>
          <a:lstStyle/>
          <a:p>
            <a:pPr algn="ctr"/>
            <a:r>
              <a:rPr lang="es-ES_tradnl" sz="1400" b="1" dirty="0" smtClean="0">
                <a:latin typeface="Abadi MT Condensed Extra Bold" charset="0"/>
                <a:ea typeface="Abadi MT Condensed Extra Bold" charset="0"/>
                <a:cs typeface="Abadi MT Condensed Extra Bold" charset="0"/>
              </a:rPr>
              <a:t>PERPETUACIÓN DEL PROCESO AUTOINMUNE</a:t>
            </a:r>
          </a:p>
          <a:p>
            <a:pPr algn="ctr"/>
            <a:r>
              <a:rPr lang="es-ES_tradnl" sz="1400" b="1" dirty="0">
                <a:latin typeface="Abadi MT Condensed Extra Bold" charset="0"/>
                <a:ea typeface="Abadi MT Condensed Extra Bold" charset="0"/>
                <a:cs typeface="Abadi MT Condensed Extra Bold" charset="0"/>
              </a:rPr>
              <a:t>DAÑO ARTICULAR </a:t>
            </a:r>
          </a:p>
          <a:p>
            <a:endParaRPr lang="es-ES_tradnl" sz="1400" b="1" u="sng" dirty="0">
              <a:latin typeface="Abadi MT Condensed Extra Bold" charset="0"/>
              <a:ea typeface="Abadi MT Condensed Extra Bold" charset="0"/>
              <a:cs typeface="Abadi MT Condensed Extra Bold" charset="0"/>
            </a:endParaRPr>
          </a:p>
        </p:txBody>
      </p:sp>
      <p:sp>
        <p:nvSpPr>
          <p:cNvPr id="53" name="CuadroTexto 52"/>
          <p:cNvSpPr txBox="1"/>
          <p:nvPr/>
        </p:nvSpPr>
        <p:spPr>
          <a:xfrm>
            <a:off x="4546036" y="3625279"/>
            <a:ext cx="1780769" cy="307777"/>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Célula plasmática</a:t>
            </a:r>
            <a:endParaRPr lang="es-ES_tradnl" sz="1400" b="1" dirty="0">
              <a:latin typeface="Abadi MT Condensed Extra Bold" charset="0"/>
              <a:ea typeface="Abadi MT Condensed Extra Bold" charset="0"/>
              <a:cs typeface="Abadi MT Condensed Extra Bold" charset="0"/>
            </a:endParaRPr>
          </a:p>
        </p:txBody>
      </p:sp>
      <p:grpSp>
        <p:nvGrpSpPr>
          <p:cNvPr id="54" name="Agrupar 53"/>
          <p:cNvGrpSpPr/>
          <p:nvPr/>
        </p:nvGrpSpPr>
        <p:grpSpPr>
          <a:xfrm>
            <a:off x="4932040" y="2708920"/>
            <a:ext cx="1212809" cy="993365"/>
            <a:chOff x="4011070" y="3357872"/>
            <a:chExt cx="1212809" cy="993365"/>
          </a:xfrm>
        </p:grpSpPr>
        <p:pic>
          <p:nvPicPr>
            <p:cNvPr id="55" name="Imagen 54"/>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21414215">
              <a:off x="4340389" y="3511529"/>
              <a:ext cx="883490" cy="839708"/>
            </a:xfrm>
            <a:prstGeom prst="rect">
              <a:avLst/>
            </a:prstGeom>
            <a:noFill/>
            <a:ln>
              <a:noFill/>
            </a:ln>
          </p:spPr>
        </p:pic>
        <p:grpSp>
          <p:nvGrpSpPr>
            <p:cNvPr id="56" name="Agrupar 55"/>
            <p:cNvGrpSpPr/>
            <p:nvPr/>
          </p:nvGrpSpPr>
          <p:grpSpPr>
            <a:xfrm rot="10800000">
              <a:off x="4011070" y="3357872"/>
              <a:ext cx="511806" cy="912138"/>
              <a:chOff x="4934234" y="4309243"/>
              <a:chExt cx="511806" cy="912138"/>
            </a:xfrm>
          </p:grpSpPr>
          <p:pic>
            <p:nvPicPr>
              <p:cNvPr id="57" name="Imagen 56"/>
              <p:cNvPicPr>
                <a:picLocks noChangeAspect="1"/>
              </p:cNvPicPr>
              <p:nvPr/>
            </p:nvPicPr>
            <p:blipFill>
              <a:blip r:embed="rId4" cstate="email">
                <a:grayscl/>
                <a:extLst>
                  <a:ext uri="{28A0092B-C50C-407E-A947-70E740481C1C}">
                    <a14:useLocalDpi xmlns:a14="http://schemas.microsoft.com/office/drawing/2010/main" xmlns="" val="0"/>
                  </a:ext>
                </a:extLst>
              </a:blip>
              <a:stretch>
                <a:fillRect/>
              </a:stretch>
            </p:blipFill>
            <p:spPr>
              <a:xfrm rot="1517448" flipV="1">
                <a:off x="5158540" y="4309243"/>
                <a:ext cx="287500" cy="297892"/>
              </a:xfrm>
              <a:prstGeom prst="rect">
                <a:avLst/>
              </a:prstGeom>
            </p:spPr>
          </p:pic>
          <p:pic>
            <p:nvPicPr>
              <p:cNvPr id="58" name="Imagen 57"/>
              <p:cNvPicPr>
                <a:picLocks noChangeAspect="1"/>
              </p:cNvPicPr>
              <p:nvPr/>
            </p:nvPicPr>
            <p:blipFill>
              <a:blip r:embed="rId11" cstate="email">
                <a:grayscl/>
                <a:extLst>
                  <a:ext uri="{28A0092B-C50C-407E-A947-70E740481C1C}">
                    <a14:useLocalDpi xmlns:a14="http://schemas.microsoft.com/office/drawing/2010/main" xmlns="" val="0"/>
                  </a:ext>
                </a:extLst>
              </a:blip>
              <a:stretch>
                <a:fillRect/>
              </a:stretch>
            </p:blipFill>
            <p:spPr>
              <a:xfrm rot="3474645" flipV="1">
                <a:off x="5117669" y="4633618"/>
                <a:ext cx="266838" cy="297892"/>
              </a:xfrm>
              <a:prstGeom prst="rect">
                <a:avLst/>
              </a:prstGeom>
            </p:spPr>
          </p:pic>
          <p:pic>
            <p:nvPicPr>
              <p:cNvPr id="59" name="Imagen 58"/>
              <p:cNvPicPr>
                <a:picLocks noChangeAspect="1"/>
              </p:cNvPicPr>
              <p:nvPr/>
            </p:nvPicPr>
            <p:blipFill>
              <a:blip r:embed="rId11" cstate="email">
                <a:grayscl/>
                <a:extLst>
                  <a:ext uri="{28A0092B-C50C-407E-A947-70E740481C1C}">
                    <a14:useLocalDpi xmlns:a14="http://schemas.microsoft.com/office/drawing/2010/main" xmlns="" val="0"/>
                  </a:ext>
                </a:extLst>
              </a:blip>
              <a:stretch>
                <a:fillRect/>
              </a:stretch>
            </p:blipFill>
            <p:spPr>
              <a:xfrm rot="5680585" flipV="1">
                <a:off x="4949761" y="4939016"/>
                <a:ext cx="266838" cy="297892"/>
              </a:xfrm>
              <a:prstGeom prst="rect">
                <a:avLst/>
              </a:prstGeom>
            </p:spPr>
          </p:pic>
        </p:grpSp>
      </p:grpSp>
      <p:cxnSp>
        <p:nvCxnSpPr>
          <p:cNvPr id="60" name="Conector recto de flecha 59"/>
          <p:cNvCxnSpPr/>
          <p:nvPr/>
        </p:nvCxnSpPr>
        <p:spPr>
          <a:xfrm flipH="1" flipV="1">
            <a:off x="4100242" y="3121708"/>
            <a:ext cx="687782" cy="18988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Conector recto de flecha 60"/>
          <p:cNvCxnSpPr/>
          <p:nvPr/>
        </p:nvCxnSpPr>
        <p:spPr>
          <a:xfrm flipV="1">
            <a:off x="4254323" y="1978474"/>
            <a:ext cx="911670" cy="156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62" name="Agrupar 61"/>
          <p:cNvGrpSpPr/>
          <p:nvPr/>
        </p:nvGrpSpPr>
        <p:grpSpPr>
          <a:xfrm>
            <a:off x="2486672" y="3912985"/>
            <a:ext cx="1538614" cy="1089729"/>
            <a:chOff x="1206911" y="4129877"/>
            <a:chExt cx="1538614" cy="1089729"/>
          </a:xfrm>
        </p:grpSpPr>
        <p:grpSp>
          <p:nvGrpSpPr>
            <p:cNvPr id="63" name="Agrupar 62"/>
            <p:cNvGrpSpPr/>
            <p:nvPr/>
          </p:nvGrpSpPr>
          <p:grpSpPr>
            <a:xfrm rot="20353978">
              <a:off x="1226228" y="4652565"/>
              <a:ext cx="962570" cy="567041"/>
              <a:chOff x="2590800" y="5105400"/>
              <a:chExt cx="3733800" cy="1162050"/>
            </a:xfrm>
          </p:grpSpPr>
          <p:pic>
            <p:nvPicPr>
              <p:cNvPr id="70" name="Imagen 69"/>
              <p:cNvPicPr>
                <a:picLocks noChangeAspect="1"/>
              </p:cNvPicPr>
              <p:nvPr/>
            </p:nvPicPr>
            <p:blipFill rotWithShape="1">
              <a:blip r:embed="rId12" cstate="email"/>
              <a:srcRect/>
              <a:stretch/>
            </p:blipFill>
            <p:spPr>
              <a:xfrm>
                <a:off x="2590800" y="5105400"/>
                <a:ext cx="3733800" cy="1162050"/>
              </a:xfrm>
              <a:prstGeom prst="rect">
                <a:avLst/>
              </a:prstGeom>
            </p:spPr>
          </p:pic>
          <p:sp>
            <p:nvSpPr>
              <p:cNvPr id="71" name="Rectángulo 70"/>
              <p:cNvSpPr/>
              <p:nvPr/>
            </p:nvSpPr>
            <p:spPr>
              <a:xfrm>
                <a:off x="2691283" y="5257800"/>
                <a:ext cx="26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4" name="Agrupar 63"/>
            <p:cNvGrpSpPr/>
            <p:nvPr/>
          </p:nvGrpSpPr>
          <p:grpSpPr>
            <a:xfrm rot="21358641">
              <a:off x="1206911" y="4129877"/>
              <a:ext cx="962570" cy="567041"/>
              <a:chOff x="2590800" y="5105400"/>
              <a:chExt cx="3733800" cy="1162050"/>
            </a:xfrm>
          </p:grpSpPr>
          <p:pic>
            <p:nvPicPr>
              <p:cNvPr id="68" name="Imagen 67"/>
              <p:cNvPicPr>
                <a:picLocks noChangeAspect="1"/>
              </p:cNvPicPr>
              <p:nvPr/>
            </p:nvPicPr>
            <p:blipFill rotWithShape="1">
              <a:blip r:embed="rId12" cstate="email"/>
              <a:srcRect/>
              <a:stretch/>
            </p:blipFill>
            <p:spPr>
              <a:xfrm>
                <a:off x="2590800" y="5105400"/>
                <a:ext cx="3733800" cy="1162050"/>
              </a:xfrm>
              <a:prstGeom prst="rect">
                <a:avLst/>
              </a:prstGeom>
            </p:spPr>
          </p:pic>
          <p:sp>
            <p:nvSpPr>
              <p:cNvPr id="69" name="Rectángulo 68"/>
              <p:cNvSpPr/>
              <p:nvPr/>
            </p:nvSpPr>
            <p:spPr>
              <a:xfrm>
                <a:off x="2691283" y="5257800"/>
                <a:ext cx="26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5" name="Agrupar 64"/>
            <p:cNvGrpSpPr/>
            <p:nvPr/>
          </p:nvGrpSpPr>
          <p:grpSpPr>
            <a:xfrm rot="1158194">
              <a:off x="1782955" y="4431054"/>
              <a:ext cx="962570" cy="567041"/>
              <a:chOff x="2590800" y="5105400"/>
              <a:chExt cx="3733800" cy="1162050"/>
            </a:xfrm>
          </p:grpSpPr>
          <p:pic>
            <p:nvPicPr>
              <p:cNvPr id="66" name="Imagen 65"/>
              <p:cNvPicPr>
                <a:picLocks noChangeAspect="1"/>
              </p:cNvPicPr>
              <p:nvPr/>
            </p:nvPicPr>
            <p:blipFill rotWithShape="1">
              <a:blip r:embed="rId12" cstate="email"/>
              <a:srcRect/>
              <a:stretch/>
            </p:blipFill>
            <p:spPr>
              <a:xfrm>
                <a:off x="2590800" y="5105400"/>
                <a:ext cx="3733800" cy="1162050"/>
              </a:xfrm>
              <a:prstGeom prst="rect">
                <a:avLst/>
              </a:prstGeom>
            </p:spPr>
          </p:pic>
          <p:sp>
            <p:nvSpPr>
              <p:cNvPr id="67" name="Rectángulo 66"/>
              <p:cNvSpPr/>
              <p:nvPr/>
            </p:nvSpPr>
            <p:spPr>
              <a:xfrm>
                <a:off x="2691283" y="5257800"/>
                <a:ext cx="26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72" name="CuadroTexto 71"/>
          <p:cNvSpPr txBox="1"/>
          <p:nvPr/>
        </p:nvSpPr>
        <p:spPr>
          <a:xfrm>
            <a:off x="2467968" y="4953000"/>
            <a:ext cx="1265832" cy="304800"/>
          </a:xfrm>
          <a:prstGeom prst="rect">
            <a:avLst/>
          </a:prstGeom>
          <a:noFill/>
        </p:spPr>
        <p:txBody>
          <a:bodyPr wrap="square" rtlCol="0">
            <a:spAutoFit/>
          </a:bodyPr>
          <a:lstStyle/>
          <a:p>
            <a:r>
              <a:rPr lang="es-ES_tradnl" sz="1400" b="1" dirty="0" smtClean="0">
                <a:latin typeface="Abadi MT Condensed Extra Bold" charset="0"/>
                <a:ea typeface="Abadi MT Condensed Extra Bold" charset="0"/>
                <a:cs typeface="Abadi MT Condensed Extra Bold" charset="0"/>
              </a:rPr>
              <a:t>Fibroblasto</a:t>
            </a:r>
            <a:endParaRPr lang="es-ES_tradnl" sz="1400" b="1" dirty="0">
              <a:latin typeface="Abadi MT Condensed Extra Bold" charset="0"/>
              <a:ea typeface="Abadi MT Condensed Extra Bold" charset="0"/>
              <a:cs typeface="Abadi MT Condensed Extra Bold" charset="0"/>
            </a:endParaRPr>
          </a:p>
        </p:txBody>
      </p:sp>
      <p:pic>
        <p:nvPicPr>
          <p:cNvPr id="73" name="Imagen 72"/>
          <p:cNvPicPr>
            <a:picLocks noChangeAspect="1"/>
          </p:cNvPicPr>
          <p:nvPr/>
        </p:nvPicPr>
        <p:blipFill>
          <a:blip r:embed="rId13" cstate="email">
            <a:duotone>
              <a:prstClr val="black"/>
              <a:schemeClr val="tx2">
                <a:tint val="45000"/>
                <a:satMod val="400000"/>
              </a:schemeClr>
            </a:duotone>
          </a:blip>
          <a:stretch>
            <a:fillRect/>
          </a:stretch>
        </p:blipFill>
        <p:spPr>
          <a:xfrm rot="20428688">
            <a:off x="2235973" y="4136565"/>
            <a:ext cx="1248974" cy="582424"/>
          </a:xfrm>
          <a:prstGeom prst="rect">
            <a:avLst/>
          </a:prstGeom>
        </p:spPr>
      </p:pic>
      <p:pic>
        <p:nvPicPr>
          <p:cNvPr id="74" name="Imagen 73"/>
          <p:cNvPicPr>
            <a:picLocks noChangeAspect="1"/>
          </p:cNvPicPr>
          <p:nvPr/>
        </p:nvPicPr>
        <p:blipFill>
          <a:blip r:embed="rId13" cstate="email">
            <a:duotone>
              <a:prstClr val="black"/>
              <a:schemeClr val="tx2">
                <a:tint val="45000"/>
                <a:satMod val="400000"/>
              </a:schemeClr>
            </a:duotone>
          </a:blip>
          <a:stretch>
            <a:fillRect/>
          </a:stretch>
        </p:blipFill>
        <p:spPr>
          <a:xfrm rot="20428688">
            <a:off x="2839831" y="4395377"/>
            <a:ext cx="1248974" cy="582424"/>
          </a:xfrm>
          <a:prstGeom prst="rect">
            <a:avLst/>
          </a:prstGeom>
        </p:spPr>
      </p:pic>
      <p:pic>
        <p:nvPicPr>
          <p:cNvPr id="75" name="Imagen 74"/>
          <p:cNvPicPr>
            <a:picLocks noChangeAspect="1"/>
          </p:cNvPicPr>
          <p:nvPr/>
        </p:nvPicPr>
        <p:blipFill>
          <a:blip r:embed="rId13" cstate="email">
            <a:duotone>
              <a:prstClr val="black"/>
              <a:schemeClr val="tx2">
                <a:tint val="45000"/>
                <a:satMod val="400000"/>
              </a:schemeClr>
            </a:duotone>
          </a:blip>
          <a:stretch>
            <a:fillRect/>
          </a:stretch>
        </p:blipFill>
        <p:spPr>
          <a:xfrm rot="20428688">
            <a:off x="2956811" y="3806761"/>
            <a:ext cx="1248974" cy="582424"/>
          </a:xfrm>
          <a:prstGeom prst="rect">
            <a:avLst/>
          </a:prstGeom>
        </p:spPr>
      </p:pic>
      <p:cxnSp>
        <p:nvCxnSpPr>
          <p:cNvPr id="76" name="Conector recto de flecha 75"/>
          <p:cNvCxnSpPr/>
          <p:nvPr/>
        </p:nvCxnSpPr>
        <p:spPr>
          <a:xfrm flipH="1" flipV="1">
            <a:off x="1825850" y="2830487"/>
            <a:ext cx="613864" cy="11845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CuadroTexto 76"/>
          <p:cNvSpPr txBox="1"/>
          <p:nvPr/>
        </p:nvSpPr>
        <p:spPr>
          <a:xfrm>
            <a:off x="2992609" y="784308"/>
            <a:ext cx="1489389" cy="307777"/>
          </a:xfrm>
          <a:prstGeom prst="rect">
            <a:avLst/>
          </a:prstGeom>
          <a:noFill/>
        </p:spPr>
        <p:txBody>
          <a:bodyPr wrap="square" rtlCol="0">
            <a:spAutoFit/>
          </a:bodyPr>
          <a:lstStyle/>
          <a:p>
            <a:pPr algn="ctr"/>
            <a:r>
              <a:rPr lang="es-ES_tradnl" sz="1400" b="1" dirty="0" smtClean="0">
                <a:latin typeface="Abadi MT Condensed Extra Bold" charset="0"/>
                <a:ea typeface="Abadi MT Condensed Extra Bold" charset="0"/>
                <a:cs typeface="Abadi MT Condensed Extra Bold" charset="0"/>
              </a:rPr>
              <a:t>NEUTROFILO AR</a:t>
            </a:r>
            <a:endParaRPr lang="es-ES_tradnl" sz="1400" b="1" dirty="0">
              <a:latin typeface="Abadi MT Condensed Extra Bold" charset="0"/>
              <a:ea typeface="Abadi MT Condensed Extra Bold" charset="0"/>
              <a:cs typeface="Abadi MT Condensed Extra Bold" charset="0"/>
            </a:endParaRPr>
          </a:p>
        </p:txBody>
      </p:sp>
      <p:pic>
        <p:nvPicPr>
          <p:cNvPr id="78" name="Imagen 77"/>
          <p:cNvPicPr>
            <a:picLocks noChangeAspect="1"/>
          </p:cNvPicPr>
          <p:nvPr/>
        </p:nvPicPr>
        <p:blipFill>
          <a:blip r:embed="rId14" cstate="email">
            <a:duotone>
              <a:prstClr val="black"/>
              <a:schemeClr val="tx2">
                <a:tint val="45000"/>
                <a:satMod val="400000"/>
              </a:schemeClr>
            </a:duotone>
          </a:blip>
          <a:stretch>
            <a:fillRect/>
          </a:stretch>
        </p:blipFill>
        <p:spPr>
          <a:xfrm rot="20428688">
            <a:off x="4735112" y="5135306"/>
            <a:ext cx="690431" cy="321963"/>
          </a:xfrm>
          <a:prstGeom prst="rect">
            <a:avLst/>
          </a:prstGeom>
        </p:spPr>
      </p:pic>
      <p:pic>
        <p:nvPicPr>
          <p:cNvPr id="79" name="Imagen 78"/>
          <p:cNvPicPr>
            <a:picLocks noChangeAspect="1"/>
          </p:cNvPicPr>
          <p:nvPr/>
        </p:nvPicPr>
        <p:blipFill>
          <a:blip r:embed="rId14" cstate="email">
            <a:duotone>
              <a:prstClr val="black"/>
              <a:schemeClr val="tx2">
                <a:tint val="45000"/>
                <a:satMod val="400000"/>
              </a:schemeClr>
            </a:duotone>
          </a:blip>
          <a:stretch>
            <a:fillRect/>
          </a:stretch>
        </p:blipFill>
        <p:spPr>
          <a:xfrm rot="20428688">
            <a:off x="4403342" y="4906706"/>
            <a:ext cx="690431" cy="321963"/>
          </a:xfrm>
          <a:prstGeom prst="rect">
            <a:avLst/>
          </a:prstGeom>
        </p:spPr>
      </p:pic>
      <p:pic>
        <p:nvPicPr>
          <p:cNvPr id="80" name="Imagen 79"/>
          <p:cNvPicPr>
            <a:picLocks noChangeAspect="1"/>
          </p:cNvPicPr>
          <p:nvPr/>
        </p:nvPicPr>
        <p:blipFill>
          <a:blip r:embed="rId14" cstate="email">
            <a:duotone>
              <a:prstClr val="black"/>
              <a:schemeClr val="tx2">
                <a:tint val="45000"/>
                <a:satMod val="400000"/>
              </a:schemeClr>
            </a:duotone>
          </a:blip>
          <a:stretch>
            <a:fillRect/>
          </a:stretch>
        </p:blipFill>
        <p:spPr>
          <a:xfrm rot="20428688">
            <a:off x="4987203" y="4830506"/>
            <a:ext cx="690431" cy="321963"/>
          </a:xfrm>
          <a:prstGeom prst="rect">
            <a:avLst/>
          </a:prstGeom>
        </p:spPr>
      </p:pic>
      <p:pic>
        <p:nvPicPr>
          <p:cNvPr id="81" name="Imagen 80"/>
          <p:cNvPicPr>
            <a:picLocks noChangeAspect="1"/>
          </p:cNvPicPr>
          <p:nvPr/>
        </p:nvPicPr>
        <p:blipFill>
          <a:blip r:embed="rId14" cstate="email">
            <a:duotone>
              <a:prstClr val="black"/>
              <a:schemeClr val="tx2">
                <a:tint val="45000"/>
                <a:satMod val="400000"/>
              </a:schemeClr>
            </a:duotone>
          </a:blip>
          <a:stretch>
            <a:fillRect/>
          </a:stretch>
        </p:blipFill>
        <p:spPr>
          <a:xfrm rot="20428688">
            <a:off x="3996350" y="5059106"/>
            <a:ext cx="690431" cy="321963"/>
          </a:xfrm>
          <a:prstGeom prst="rect">
            <a:avLst/>
          </a:prstGeom>
        </p:spPr>
      </p:pic>
      <p:grpSp>
        <p:nvGrpSpPr>
          <p:cNvPr id="82" name="Agrupar 81"/>
          <p:cNvGrpSpPr/>
          <p:nvPr/>
        </p:nvGrpSpPr>
        <p:grpSpPr>
          <a:xfrm>
            <a:off x="6781800" y="2086779"/>
            <a:ext cx="284572" cy="199221"/>
            <a:chOff x="6649628" y="3173534"/>
            <a:chExt cx="284572" cy="199221"/>
          </a:xfrm>
        </p:grpSpPr>
        <p:sp>
          <p:nvSpPr>
            <p:cNvPr id="83" name="Elipse 82"/>
            <p:cNvSpPr/>
            <p:nvPr/>
          </p:nvSpPr>
          <p:spPr>
            <a:xfrm>
              <a:off x="6649628" y="3173534"/>
              <a:ext cx="132172" cy="96155"/>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Elipse 83"/>
            <p:cNvSpPr/>
            <p:nvPr/>
          </p:nvSpPr>
          <p:spPr>
            <a:xfrm>
              <a:off x="6705600" y="3276600"/>
              <a:ext cx="132172" cy="96155"/>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5" name="Elipse 84"/>
            <p:cNvSpPr/>
            <p:nvPr/>
          </p:nvSpPr>
          <p:spPr>
            <a:xfrm>
              <a:off x="6781800" y="3180445"/>
              <a:ext cx="132172" cy="96155"/>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6" name="Elipse 85"/>
            <p:cNvSpPr/>
            <p:nvPr/>
          </p:nvSpPr>
          <p:spPr>
            <a:xfrm>
              <a:off x="6802028" y="3276600"/>
              <a:ext cx="132172" cy="96155"/>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7" name="Agrupar 86"/>
          <p:cNvGrpSpPr/>
          <p:nvPr/>
        </p:nvGrpSpPr>
        <p:grpSpPr>
          <a:xfrm>
            <a:off x="6254673" y="2465882"/>
            <a:ext cx="480724" cy="301214"/>
            <a:chOff x="4922729" y="2318235"/>
            <a:chExt cx="480724" cy="301214"/>
          </a:xfrm>
        </p:grpSpPr>
        <p:cxnSp>
          <p:nvCxnSpPr>
            <p:cNvPr id="88" name="Conector recto 87"/>
            <p:cNvCxnSpPr/>
            <p:nvPr/>
          </p:nvCxnSpPr>
          <p:spPr>
            <a:xfrm flipV="1">
              <a:off x="4922729" y="2354904"/>
              <a:ext cx="457962" cy="20275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4946917" y="2449775"/>
              <a:ext cx="456536" cy="1301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flipV="1">
              <a:off x="5085380" y="2318235"/>
              <a:ext cx="256930" cy="30121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Cheurón 90"/>
          <p:cNvSpPr/>
          <p:nvPr/>
        </p:nvSpPr>
        <p:spPr>
          <a:xfrm rot="3388637">
            <a:off x="2685863" y="1238903"/>
            <a:ext cx="173964" cy="266700"/>
          </a:xfrm>
          <a:prstGeom prst="chevron">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2" name="Cheurón 91"/>
          <p:cNvSpPr/>
          <p:nvPr/>
        </p:nvSpPr>
        <p:spPr>
          <a:xfrm rot="1471749">
            <a:off x="2390886" y="1677553"/>
            <a:ext cx="192867" cy="269767"/>
          </a:xfrm>
          <a:prstGeom prst="chevron">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3" name="Cheurón 92"/>
          <p:cNvSpPr/>
          <p:nvPr/>
        </p:nvSpPr>
        <p:spPr>
          <a:xfrm rot="20410933">
            <a:off x="2365367" y="2234763"/>
            <a:ext cx="181892" cy="279165"/>
          </a:xfrm>
          <a:prstGeom prst="chevron">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4" name="Cheurón 93"/>
          <p:cNvSpPr/>
          <p:nvPr/>
        </p:nvSpPr>
        <p:spPr>
          <a:xfrm rot="17583633">
            <a:off x="2916388" y="2671260"/>
            <a:ext cx="206017" cy="304701"/>
          </a:xfrm>
          <a:prstGeom prst="chevron">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5" name="Cheurón 94"/>
          <p:cNvSpPr/>
          <p:nvPr/>
        </p:nvSpPr>
        <p:spPr>
          <a:xfrm rot="15102314">
            <a:off x="3534955" y="2726633"/>
            <a:ext cx="226376" cy="309597"/>
          </a:xfrm>
          <a:prstGeom prst="chevron">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6" name="CuadroTexto 95"/>
          <p:cNvSpPr txBox="1"/>
          <p:nvPr/>
        </p:nvSpPr>
        <p:spPr>
          <a:xfrm>
            <a:off x="6276361" y="753531"/>
            <a:ext cx="1362235" cy="338554"/>
          </a:xfrm>
          <a:prstGeom prst="rect">
            <a:avLst/>
          </a:prstGeom>
          <a:noFill/>
        </p:spPr>
        <p:txBody>
          <a:bodyPr wrap="square" rtlCol="0">
            <a:spAutoFit/>
          </a:bodyPr>
          <a:lstStyle/>
          <a:p>
            <a:r>
              <a:rPr lang="es-ES_tradnl" sz="1600" b="1" dirty="0" err="1" smtClean="0">
                <a:latin typeface="Abadi MT Condensed Extra Bold" charset="0"/>
                <a:ea typeface="Abadi MT Condensed Extra Bold" charset="0"/>
                <a:cs typeface="Abadi MT Condensed Extra Bold" charset="0"/>
              </a:rPr>
              <a:t>NETosis</a:t>
            </a:r>
            <a:endParaRPr lang="es-ES_tradnl" sz="1600" b="1" dirty="0">
              <a:latin typeface="Abadi MT Condensed Extra Bold" charset="0"/>
              <a:ea typeface="Abadi MT Condensed Extra Bold" charset="0"/>
              <a:cs typeface="Abadi MT Condensed Extra Bold" charset="0"/>
            </a:endParaRPr>
          </a:p>
        </p:txBody>
      </p:sp>
      <p:pic>
        <p:nvPicPr>
          <p:cNvPr id="97" name="Imagen 96"/>
          <p:cNvPicPr>
            <a:picLocks noChangeAspect="1"/>
          </p:cNvPicPr>
          <p:nvPr/>
        </p:nvPicPr>
        <p:blipFill rotWithShape="1">
          <a:blip r:embed="rId15"/>
          <a:srcRect l="21867" t="19865" r="19275" b="17309"/>
          <a:stretch/>
        </p:blipFill>
        <p:spPr>
          <a:xfrm>
            <a:off x="5316507" y="5083841"/>
            <a:ext cx="305745" cy="326359"/>
          </a:xfrm>
          <a:prstGeom prst="rect">
            <a:avLst/>
          </a:prstGeom>
        </p:spPr>
      </p:pic>
      <p:pic>
        <p:nvPicPr>
          <p:cNvPr id="98" name="Imagen 97"/>
          <p:cNvPicPr>
            <a:picLocks noChangeAspect="1"/>
          </p:cNvPicPr>
          <p:nvPr/>
        </p:nvPicPr>
        <p:blipFill rotWithShape="1">
          <a:blip r:embed="rId16"/>
          <a:srcRect l="35545" t="6782" r="32476" b="13099"/>
          <a:stretch/>
        </p:blipFill>
        <p:spPr>
          <a:xfrm rot="17977681">
            <a:off x="5799787" y="4828232"/>
            <a:ext cx="244328" cy="612145"/>
          </a:xfrm>
          <a:prstGeom prst="rect">
            <a:avLst/>
          </a:prstGeom>
        </p:spPr>
      </p:pic>
      <p:sp>
        <p:nvSpPr>
          <p:cNvPr id="4" name="3 CuadroTexto"/>
          <p:cNvSpPr txBox="1"/>
          <p:nvPr/>
        </p:nvSpPr>
        <p:spPr>
          <a:xfrm>
            <a:off x="6545789" y="2957088"/>
            <a:ext cx="861133" cy="215444"/>
          </a:xfrm>
          <a:prstGeom prst="rect">
            <a:avLst/>
          </a:prstGeom>
          <a:noFill/>
        </p:spPr>
        <p:txBody>
          <a:bodyPr wrap="none" rtlCol="0">
            <a:spAutoFit/>
          </a:bodyPr>
          <a:lstStyle/>
          <a:p>
            <a:r>
              <a:rPr lang="es-ES" sz="800" dirty="0" smtClean="0"/>
              <a:t>Ag citrulinados</a:t>
            </a:r>
            <a:endParaRPr lang="es-ES" sz="800" dirty="0"/>
          </a:p>
        </p:txBody>
      </p:sp>
      <p:cxnSp>
        <p:nvCxnSpPr>
          <p:cNvPr id="103" name="Conector recto de flecha 75"/>
          <p:cNvCxnSpPr/>
          <p:nvPr/>
        </p:nvCxnSpPr>
        <p:spPr>
          <a:xfrm flipH="1">
            <a:off x="4103056" y="3499866"/>
            <a:ext cx="3133240" cy="1349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59"/>
          <p:cNvCxnSpPr/>
          <p:nvPr/>
        </p:nvCxnSpPr>
        <p:spPr>
          <a:xfrm flipH="1">
            <a:off x="6227172" y="3499866"/>
            <a:ext cx="1009124" cy="26154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11 Flecha curvada hacia la izquierda"/>
          <p:cNvSpPr/>
          <p:nvPr/>
        </p:nvSpPr>
        <p:spPr>
          <a:xfrm rot="2315398">
            <a:off x="6819617" y="3477150"/>
            <a:ext cx="313477" cy="1773418"/>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416206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ove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019841" y="3292661"/>
            <a:ext cx="5232201" cy="3249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28" name="Group 119"/>
          <p:cNvGrpSpPr>
            <a:grpSpLocks/>
          </p:cNvGrpSpPr>
          <p:nvPr/>
        </p:nvGrpSpPr>
        <p:grpSpPr bwMode="auto">
          <a:xfrm rot="1919782">
            <a:off x="4981985" y="771072"/>
            <a:ext cx="285825" cy="370297"/>
            <a:chOff x="3651" y="1933"/>
            <a:chExt cx="408" cy="450"/>
          </a:xfrm>
        </p:grpSpPr>
        <p:pic>
          <p:nvPicPr>
            <p:cNvPr id="39" name="Picture 120" descr="Red blood cells"/>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651" y="2159"/>
              <a:ext cx="227" cy="224"/>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21" descr="Red blood cells"/>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878" y="2024"/>
              <a:ext cx="181" cy="24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122" descr="Red blood cells"/>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flipH="1">
              <a:off x="3651" y="1933"/>
              <a:ext cx="227" cy="22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9" name="Picture 123" descr="1908_Platelet_Development"/>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rot="16200000">
            <a:off x="5819631" y="752997"/>
            <a:ext cx="319208" cy="36619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1" name="Group 125"/>
          <p:cNvGrpSpPr>
            <a:grpSpLocks/>
          </p:cNvGrpSpPr>
          <p:nvPr/>
        </p:nvGrpSpPr>
        <p:grpSpPr bwMode="auto">
          <a:xfrm>
            <a:off x="6915138" y="1114772"/>
            <a:ext cx="681198" cy="153988"/>
            <a:chOff x="1094" y="3611"/>
            <a:chExt cx="820" cy="188"/>
          </a:xfrm>
        </p:grpSpPr>
        <p:sp>
          <p:nvSpPr>
            <p:cNvPr id="35" name="AutoShape 126"/>
            <p:cNvSpPr>
              <a:spLocks noChangeArrowheads="1"/>
            </p:cNvSpPr>
            <p:nvPr/>
          </p:nvSpPr>
          <p:spPr bwMode="auto">
            <a:xfrm>
              <a:off x="1094" y="3611"/>
              <a:ext cx="454" cy="182"/>
            </a:xfrm>
            <a:prstGeom prst="roundRect">
              <a:avLst>
                <a:gd name="adj" fmla="val 16667"/>
              </a:avLst>
            </a:prstGeom>
            <a:gradFill rotWithShape="1">
              <a:gsLst>
                <a:gs pos="0">
                  <a:srgbClr val="99CCFF">
                    <a:gamma/>
                    <a:shade val="86275"/>
                    <a:invGamma/>
                  </a:srgbClr>
                </a:gs>
                <a:gs pos="50000">
                  <a:srgbClr val="99CCFF"/>
                </a:gs>
                <a:gs pos="100000">
                  <a:srgbClr val="99CCFF">
                    <a:gamma/>
                    <a:shade val="86275"/>
                    <a:invGamma/>
                  </a:srgbClr>
                </a:gs>
              </a:gsLst>
              <a:lin ang="5400000" scaled="1"/>
            </a:grad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36" name="Oval 127"/>
            <p:cNvSpPr>
              <a:spLocks noChangeArrowheads="1"/>
            </p:cNvSpPr>
            <p:nvPr/>
          </p:nvSpPr>
          <p:spPr bwMode="auto">
            <a:xfrm>
              <a:off x="1202" y="3657"/>
              <a:ext cx="136" cy="90"/>
            </a:xfrm>
            <a:prstGeom prst="ellipse">
              <a:avLst/>
            </a:prstGeom>
            <a:solidFill>
              <a:schemeClr val="bg1"/>
            </a:solidFill>
            <a:ln>
              <a:noFill/>
            </a:ln>
            <a:effectLst/>
            <a:extLst>
              <a:ext uri="{91240B29-F687-4F45-9708-019B960494DF}">
                <a14:hiddenLine xmlns:a14="http://schemas.microsoft.com/office/drawing/2010/main" xmlns="" w="381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37" name="AutoShape 128"/>
            <p:cNvSpPr>
              <a:spLocks noChangeArrowheads="1"/>
            </p:cNvSpPr>
            <p:nvPr/>
          </p:nvSpPr>
          <p:spPr bwMode="auto">
            <a:xfrm>
              <a:off x="1460" y="3617"/>
              <a:ext cx="454" cy="182"/>
            </a:xfrm>
            <a:prstGeom prst="roundRect">
              <a:avLst>
                <a:gd name="adj" fmla="val 16667"/>
              </a:avLst>
            </a:prstGeom>
            <a:gradFill rotWithShape="1">
              <a:gsLst>
                <a:gs pos="0">
                  <a:srgbClr val="99CCFF">
                    <a:gamma/>
                    <a:shade val="86275"/>
                    <a:invGamma/>
                  </a:srgbClr>
                </a:gs>
                <a:gs pos="50000">
                  <a:srgbClr val="99CCFF"/>
                </a:gs>
                <a:gs pos="100000">
                  <a:srgbClr val="99CCFF">
                    <a:gamma/>
                    <a:shade val="86275"/>
                    <a:invGamma/>
                  </a:srgbClr>
                </a:gs>
              </a:gsLst>
              <a:lin ang="5400000" scaled="1"/>
            </a:gradFill>
            <a:ln w="12700" algn="ctr">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38" name="Oval 129"/>
            <p:cNvSpPr>
              <a:spLocks noChangeArrowheads="1"/>
            </p:cNvSpPr>
            <p:nvPr/>
          </p:nvSpPr>
          <p:spPr bwMode="auto">
            <a:xfrm>
              <a:off x="1671" y="3663"/>
              <a:ext cx="136" cy="90"/>
            </a:xfrm>
            <a:prstGeom prst="ellipse">
              <a:avLst/>
            </a:prstGeom>
            <a:solidFill>
              <a:schemeClr val="bg1"/>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grpSp>
      <p:sp>
        <p:nvSpPr>
          <p:cNvPr id="34" name="Text Box 107"/>
          <p:cNvSpPr txBox="1">
            <a:spLocks noChangeArrowheads="1"/>
          </p:cNvSpPr>
          <p:nvPr/>
        </p:nvSpPr>
        <p:spPr bwMode="auto">
          <a:xfrm>
            <a:off x="6296386" y="2266998"/>
            <a:ext cx="238007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s-ES" sz="1400" b="1" dirty="0" smtClean="0">
                <a:solidFill>
                  <a:srgbClr val="7030A0"/>
                </a:solidFill>
                <a:latin typeface="+mn-lt"/>
              </a:rPr>
              <a:t>DAÑO VASVULAR</a:t>
            </a:r>
          </a:p>
          <a:p>
            <a:pPr>
              <a:spcBef>
                <a:spcPct val="50000"/>
              </a:spcBef>
            </a:pPr>
            <a:r>
              <a:rPr lang="es-ES" sz="1400" b="1" dirty="0" smtClean="0">
                <a:solidFill>
                  <a:srgbClr val="7030A0"/>
                </a:solidFill>
                <a:latin typeface="+mn-lt"/>
              </a:rPr>
              <a:t>ATEROSCLEROSIS ACELERADA</a:t>
            </a:r>
          </a:p>
          <a:p>
            <a:pPr>
              <a:spcBef>
                <a:spcPct val="50000"/>
              </a:spcBef>
            </a:pPr>
            <a:endParaRPr lang="es-ES" sz="1400" b="1" dirty="0">
              <a:solidFill>
                <a:srgbClr val="7030A0"/>
              </a:solidFill>
              <a:latin typeface="Comic Sans MS" panose="030F0702030302020204" pitchFamily="66" charset="0"/>
            </a:endParaRPr>
          </a:p>
        </p:txBody>
      </p:sp>
      <p:sp>
        <p:nvSpPr>
          <p:cNvPr id="42" name="CuadroTexto 41"/>
          <p:cNvSpPr txBox="1"/>
          <p:nvPr/>
        </p:nvSpPr>
        <p:spPr>
          <a:xfrm>
            <a:off x="288032" y="354142"/>
            <a:ext cx="8604448" cy="369332"/>
          </a:xfrm>
          <a:prstGeom prst="rect">
            <a:avLst/>
          </a:prstGeom>
          <a:noFill/>
        </p:spPr>
        <p:txBody>
          <a:bodyPr wrap="square" rtlCol="0">
            <a:spAutoFit/>
          </a:bodyPr>
          <a:lstStyle/>
          <a:p>
            <a:r>
              <a:rPr lang="es-ES_tradnl" b="1" dirty="0" smtClean="0">
                <a:latin typeface="+mj-lt"/>
              </a:rPr>
              <a:t>PAPEL DE LA NETOSIS EN LA ATEROSCLEROSIS Y ENFERMEDAD CARDIOVASCULAR</a:t>
            </a:r>
            <a:endParaRPr lang="es-ES_tradnl" b="1" dirty="0">
              <a:latin typeface="+mj-lt"/>
            </a:endParaRPr>
          </a:p>
        </p:txBody>
      </p:sp>
      <p:sp>
        <p:nvSpPr>
          <p:cNvPr id="2" name="1 Flecha curvada hacia arriba"/>
          <p:cNvSpPr/>
          <p:nvPr/>
        </p:nvSpPr>
        <p:spPr>
          <a:xfrm rot="1583169">
            <a:off x="4794344" y="2351845"/>
            <a:ext cx="1409456" cy="426116"/>
          </a:xfrm>
          <a:prstGeom prst="curvedUpArrow">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1744" name="Picture 6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5616" y="1283913"/>
            <a:ext cx="3703637" cy="200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Elipse"/>
          <p:cNvSpPr/>
          <p:nvPr/>
        </p:nvSpPr>
        <p:spPr>
          <a:xfrm>
            <a:off x="2555776" y="1694585"/>
            <a:ext cx="411658" cy="36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Elipse"/>
          <p:cNvSpPr/>
          <p:nvPr/>
        </p:nvSpPr>
        <p:spPr>
          <a:xfrm>
            <a:off x="2967434" y="2492896"/>
            <a:ext cx="1805642" cy="360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Elipse"/>
          <p:cNvSpPr/>
          <p:nvPr/>
        </p:nvSpPr>
        <p:spPr>
          <a:xfrm>
            <a:off x="3419872" y="1726530"/>
            <a:ext cx="576064" cy="334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Elipse"/>
          <p:cNvSpPr/>
          <p:nvPr/>
        </p:nvSpPr>
        <p:spPr>
          <a:xfrm>
            <a:off x="4067944" y="1726531"/>
            <a:ext cx="576064" cy="334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ext Box 116"/>
          <p:cNvSpPr txBox="1">
            <a:spLocks noChangeArrowheads="1"/>
          </p:cNvSpPr>
          <p:nvPr/>
        </p:nvSpPr>
        <p:spPr bwMode="auto">
          <a:xfrm>
            <a:off x="179512" y="1207785"/>
            <a:ext cx="41764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1200" b="1">
                <a:solidFill>
                  <a:schemeClr val="accent4">
                    <a:lumMod val="75000"/>
                  </a:schemeClr>
                </a:solidFill>
                <a:latin typeface="Comic Sans MS" panose="030F0702030302020204" pitchFamily="66" charset="0"/>
              </a:defRPr>
            </a:lvl1pPr>
          </a:lstStyle>
          <a:p>
            <a:r>
              <a:rPr lang="es-ES" dirty="0" smtClean="0"/>
              <a:t> Las NETs son además inductoras de CG y trombosis</a:t>
            </a:r>
            <a:endParaRPr lang="es-ES" dirty="0"/>
          </a:p>
        </p:txBody>
      </p:sp>
      <p:sp>
        <p:nvSpPr>
          <p:cNvPr id="46" name="Text Box 116"/>
          <p:cNvSpPr txBox="1">
            <a:spLocks noChangeArrowheads="1"/>
          </p:cNvSpPr>
          <p:nvPr/>
        </p:nvSpPr>
        <p:spPr bwMode="auto">
          <a:xfrm>
            <a:off x="4220344" y="1196752"/>
            <a:ext cx="265591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1200" b="1">
                <a:solidFill>
                  <a:schemeClr val="accent4">
                    <a:lumMod val="75000"/>
                  </a:schemeClr>
                </a:solidFill>
                <a:latin typeface="Comic Sans MS" panose="030F0702030302020204" pitchFamily="66" charset="0"/>
              </a:defRPr>
            </a:lvl1pPr>
          </a:lstStyle>
          <a:p>
            <a:r>
              <a:rPr lang="es-ES" dirty="0" smtClean="0">
                <a:sym typeface="Wingdings" panose="05000000000000000000" pitchFamily="2" charset="2"/>
              </a:rPr>
              <a:t></a:t>
            </a:r>
            <a:r>
              <a:rPr lang="es-ES" dirty="0" smtClean="0"/>
              <a:t>Activación de plaquetas, RBC</a:t>
            </a:r>
            <a:endParaRPr lang="es-ES" dirty="0"/>
          </a:p>
        </p:txBody>
      </p:sp>
      <p:sp>
        <p:nvSpPr>
          <p:cNvPr id="47" name="Text Box 116"/>
          <p:cNvSpPr txBox="1">
            <a:spLocks noChangeArrowheads="1"/>
          </p:cNvSpPr>
          <p:nvPr/>
        </p:nvSpPr>
        <p:spPr bwMode="auto">
          <a:xfrm>
            <a:off x="6732240" y="1340768"/>
            <a:ext cx="265591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s-ES"/>
            </a:defPPr>
            <a:lvl1pPr>
              <a:spcBef>
                <a:spcPct val="50000"/>
              </a:spcBef>
              <a:defRPr sz="1200" b="1">
                <a:solidFill>
                  <a:schemeClr val="accent4">
                    <a:lumMod val="75000"/>
                  </a:schemeClr>
                </a:solidFill>
                <a:latin typeface="Comic Sans MS" panose="030F0702030302020204" pitchFamily="66" charset="0"/>
              </a:defRPr>
            </a:lvl1pPr>
          </a:lstStyle>
          <a:p>
            <a:r>
              <a:rPr lang="es-ES" dirty="0" smtClean="0">
                <a:sym typeface="Wingdings" panose="05000000000000000000" pitchFamily="2" charset="2"/>
              </a:rPr>
              <a:t></a:t>
            </a:r>
            <a:r>
              <a:rPr lang="es-ES" dirty="0" smtClean="0"/>
              <a:t>Adhesión</a:t>
            </a:r>
            <a:endParaRPr lang="es-ES" dirty="0"/>
          </a:p>
        </p:txBody>
      </p:sp>
      <p:sp>
        <p:nvSpPr>
          <p:cNvPr id="3" name="2 CuadroTexto"/>
          <p:cNvSpPr txBox="1"/>
          <p:nvPr/>
        </p:nvSpPr>
        <p:spPr>
          <a:xfrm>
            <a:off x="1331640" y="1844824"/>
            <a:ext cx="1070604" cy="338554"/>
          </a:xfrm>
          <a:prstGeom prst="rect">
            <a:avLst/>
          </a:prstGeom>
          <a:noFill/>
        </p:spPr>
        <p:txBody>
          <a:bodyPr wrap="square" rtlCol="0">
            <a:spAutoFit/>
          </a:bodyPr>
          <a:lstStyle/>
          <a:p>
            <a:pPr algn="ctr"/>
            <a:r>
              <a:rPr lang="es-ES" sz="800" dirty="0" smtClean="0">
                <a:solidFill>
                  <a:schemeClr val="bg1"/>
                </a:solidFill>
              </a:rPr>
              <a:t>Contienen y agregan proteínas</a:t>
            </a:r>
            <a:endParaRPr lang="es-ES" sz="800" dirty="0">
              <a:solidFill>
                <a:schemeClr val="bg1"/>
              </a:solidFill>
            </a:endParaRPr>
          </a:p>
        </p:txBody>
      </p:sp>
    </p:spTree>
    <p:extLst>
      <p:ext uri="{BB962C8B-B14F-4D97-AF65-F5344CB8AC3E}">
        <p14:creationId xmlns:p14="http://schemas.microsoft.com/office/powerpoint/2010/main" xmlns="" val="10086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4" grpId="0" animBg="1"/>
      <p:bldP spid="43" grpId="0" animBg="1"/>
      <p:bldP spid="44" grpId="0" animBg="1"/>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receptor19" descr="Xreceptor19"/>
          <p:cNvPicPr>
            <a:picLocks noChangeAspect="1"/>
          </p:cNvPicPr>
          <p:nvPr/>
        </p:nvPicPr>
        <p:blipFill>
          <a:blip r:embed="rId3">
            <a:extLst/>
          </a:blip>
          <a:stretch>
            <a:fillRect/>
          </a:stretch>
        </p:blipFill>
        <p:spPr>
          <a:xfrm>
            <a:off x="1164241" y="1124744"/>
            <a:ext cx="6780245" cy="5085184"/>
          </a:xfrm>
          <a:prstGeom prst="rect">
            <a:avLst/>
          </a:prstGeom>
          <a:ln w="12700">
            <a:miter lim="400000"/>
          </a:ln>
        </p:spPr>
      </p:pic>
      <p:sp>
        <p:nvSpPr>
          <p:cNvPr id="5" name="4 CuadroTexto"/>
          <p:cNvSpPr txBox="1"/>
          <p:nvPr/>
        </p:nvSpPr>
        <p:spPr>
          <a:xfrm>
            <a:off x="5572410" y="1322723"/>
            <a:ext cx="2383966" cy="1569660"/>
          </a:xfrm>
          <a:prstGeom prst="rect">
            <a:avLst/>
          </a:prstGeom>
          <a:solidFill>
            <a:schemeClr val="bg2">
              <a:lumMod val="90000"/>
            </a:schemeClr>
          </a:solidFill>
        </p:spPr>
        <p:txBody>
          <a:bodyPr wrap="square" rtlCol="0">
            <a:spAutoFit/>
          </a:bodyPr>
          <a:lstStyle/>
          <a:p>
            <a:pPr marL="285750" indent="-285750">
              <a:buFont typeface="Wingdings" panose="05000000000000000000" pitchFamily="2" charset="2"/>
              <a:buChar char="§"/>
            </a:pPr>
            <a:r>
              <a:rPr lang="es-ES" sz="1200" dirty="0" smtClean="0"/>
              <a:t>La IL-6 es una citoquina pleiotrópica.</a:t>
            </a:r>
          </a:p>
          <a:p>
            <a:pPr marL="285750" indent="-285750">
              <a:buFont typeface="Wingdings" panose="05000000000000000000" pitchFamily="2" charset="2"/>
              <a:buChar char="§"/>
            </a:pPr>
            <a:endParaRPr lang="es-ES" sz="1200" dirty="0" smtClean="0"/>
          </a:p>
          <a:p>
            <a:pPr marL="285750" indent="-285750">
              <a:buFont typeface="Wingdings" panose="05000000000000000000" pitchFamily="2" charset="2"/>
              <a:buChar char="§"/>
            </a:pPr>
            <a:r>
              <a:rPr lang="es-ES" sz="1200" dirty="0" smtClean="0"/>
              <a:t> La + </a:t>
            </a:r>
            <a:r>
              <a:rPr lang="es-ES" sz="1200" dirty="0"/>
              <a:t>abundante en las  articulaciones y la </a:t>
            </a:r>
            <a:r>
              <a:rPr lang="es-ES" sz="1200" dirty="0" smtClean="0"/>
              <a:t>sangre de </a:t>
            </a:r>
            <a:r>
              <a:rPr lang="es-ES" sz="1200" dirty="0"/>
              <a:t>los pacientes con </a:t>
            </a:r>
            <a:r>
              <a:rPr lang="es-ES" sz="1200" dirty="0" smtClean="0"/>
              <a:t>AR</a:t>
            </a:r>
          </a:p>
          <a:p>
            <a:r>
              <a:rPr lang="es-ES" sz="1200" dirty="0" smtClean="0"/>
              <a:t> </a:t>
            </a:r>
          </a:p>
          <a:p>
            <a:pPr marL="285750" indent="-285750">
              <a:buFont typeface="Wingdings" panose="05000000000000000000" pitchFamily="2" charset="2"/>
              <a:buChar char="§"/>
            </a:pPr>
            <a:r>
              <a:rPr lang="es-ES" sz="1200" dirty="0" smtClean="0"/>
              <a:t>Efecto </a:t>
            </a:r>
            <a:r>
              <a:rPr lang="es-ES" sz="1200" dirty="0"/>
              <a:t>local y </a:t>
            </a:r>
            <a:r>
              <a:rPr lang="es-ES" sz="1200" dirty="0" smtClean="0"/>
              <a:t>sistémico</a:t>
            </a:r>
            <a:r>
              <a:rPr lang="es-ES" sz="1200" b="1" dirty="0" smtClean="0"/>
              <a:t> </a:t>
            </a:r>
            <a:endParaRPr lang="es-ES" sz="1200" dirty="0"/>
          </a:p>
        </p:txBody>
      </p:sp>
      <p:sp>
        <p:nvSpPr>
          <p:cNvPr id="6" name="gp130"/>
          <p:cNvSpPr/>
          <p:nvPr/>
        </p:nvSpPr>
        <p:spPr>
          <a:xfrm>
            <a:off x="4661644" y="3311317"/>
            <a:ext cx="918468"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lang="es-ES" sz="1800" b="1" dirty="0" smtClean="0">
                <a:solidFill>
                  <a:srgbClr val="FFFF00"/>
                </a:solidFill>
              </a:rPr>
              <a:t>gp </a:t>
            </a:r>
            <a:r>
              <a:rPr sz="1800" b="1" dirty="0" smtClean="0">
                <a:solidFill>
                  <a:srgbClr val="FFFF00"/>
                </a:solidFill>
              </a:rPr>
              <a:t>130</a:t>
            </a:r>
            <a:endParaRPr sz="1800" b="1" dirty="0">
              <a:solidFill>
                <a:srgbClr val="FFFF00"/>
              </a:solidFill>
            </a:endParaRPr>
          </a:p>
        </p:txBody>
      </p:sp>
      <p:sp>
        <p:nvSpPr>
          <p:cNvPr id="7" name="IL-6R"/>
          <p:cNvSpPr/>
          <p:nvPr/>
        </p:nvSpPr>
        <p:spPr>
          <a:xfrm>
            <a:off x="4208289" y="1580319"/>
            <a:ext cx="69215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sz="1800" b="1" dirty="0">
                <a:solidFill>
                  <a:srgbClr val="FFFF00"/>
                </a:solidFill>
              </a:rPr>
              <a:t>IL-6R</a:t>
            </a:r>
          </a:p>
        </p:txBody>
      </p:sp>
      <p:sp>
        <p:nvSpPr>
          <p:cNvPr id="8" name="IL-6"/>
          <p:cNvSpPr/>
          <p:nvPr/>
        </p:nvSpPr>
        <p:spPr>
          <a:xfrm>
            <a:off x="1763688" y="3473262"/>
            <a:ext cx="546099"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sz="1800" b="1" dirty="0">
                <a:solidFill>
                  <a:srgbClr val="FFFF00"/>
                </a:solidFill>
              </a:rPr>
              <a:t>IL-6</a:t>
            </a:r>
          </a:p>
        </p:txBody>
      </p:sp>
      <p:sp>
        <p:nvSpPr>
          <p:cNvPr id="9" name="CuadroTexto 8"/>
          <p:cNvSpPr txBox="1"/>
          <p:nvPr/>
        </p:nvSpPr>
        <p:spPr>
          <a:xfrm>
            <a:off x="829320" y="407450"/>
            <a:ext cx="7971780" cy="369332"/>
          </a:xfrm>
          <a:prstGeom prst="rect">
            <a:avLst/>
          </a:prstGeom>
          <a:noFill/>
        </p:spPr>
        <p:txBody>
          <a:bodyPr wrap="square" rtlCol="0">
            <a:spAutoFit/>
          </a:bodyPr>
          <a:lstStyle/>
          <a:p>
            <a:r>
              <a:rPr lang="es-ES_tradnl" b="1" dirty="0" smtClean="0">
                <a:latin typeface="+mj-lt"/>
              </a:rPr>
              <a:t>INTERLEUQUINA 6 EN LA FISIOPATOLOGIA DE LA ARTRITIS REUMATOIDE</a:t>
            </a:r>
            <a:endParaRPr lang="es-ES_tradnl" b="1" dirty="0">
              <a:latin typeface="+mj-lt"/>
            </a:endParaRPr>
          </a:p>
        </p:txBody>
      </p:sp>
    </p:spTree>
    <p:extLst>
      <p:ext uri="{BB962C8B-B14F-4D97-AF65-F5344CB8AC3E}">
        <p14:creationId xmlns:p14="http://schemas.microsoft.com/office/powerpoint/2010/main" xmlns="" val="152206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fectos Sistémicos de IL-6"/>
          <p:cNvSpPr txBox="1">
            <a:spLocks/>
          </p:cNvSpPr>
          <p:nvPr/>
        </p:nvSpPr>
        <p:spPr bwMode="auto">
          <a:xfrm>
            <a:off x="5652120" y="1296562"/>
            <a:ext cx="2902918" cy="316514"/>
          </a:xfrm>
          <a:prstGeom prst="rect">
            <a:avLst/>
          </a:prstGeom>
          <a:noFill/>
          <a:ln w="9525">
            <a:solidFill>
              <a:srgbClr val="00B050"/>
            </a:solidFill>
            <a:miter lim="800000"/>
            <a:headEnd/>
            <a:tailEnd/>
          </a:ln>
        </p:spPr>
        <p:txBody>
          <a:bodyPr vert="horz" wrap="square" lIns="45699" tIns="45699" rIns="45699" bIns="45699" numCol="1" anchor="b"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804672">
              <a:lnSpc>
                <a:spcPct val="90000"/>
              </a:lnSpc>
              <a:defRPr sz="2464">
                <a:solidFill>
                  <a:srgbClr val="4D4D4D"/>
                </a:solidFill>
                <a:latin typeface="Calibri"/>
                <a:ea typeface="Calibri"/>
                <a:cs typeface="Calibri"/>
                <a:sym typeface="Calibri"/>
              </a:defRPr>
            </a:pPr>
            <a:r>
              <a:rPr lang="es-ES" sz="1800" b="1" dirty="0" smtClean="0">
                <a:ea typeface="Calibri"/>
                <a:cs typeface="Calibri"/>
                <a:sym typeface="Calibri"/>
              </a:rPr>
              <a:t>Efectos articulares de IL-6</a:t>
            </a:r>
            <a:endParaRPr lang="es-ES" sz="1800" b="1" dirty="0">
              <a:ea typeface="Calibri"/>
              <a:cs typeface="Calibri"/>
              <a:sym typeface="Calibri"/>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02367"/>
            <a:ext cx="4950460" cy="2794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fectos Sistémicos de IL-6"/>
          <p:cNvSpPr txBox="1">
            <a:spLocks/>
          </p:cNvSpPr>
          <p:nvPr/>
        </p:nvSpPr>
        <p:spPr bwMode="auto">
          <a:xfrm>
            <a:off x="444946" y="3594054"/>
            <a:ext cx="2902918" cy="401960"/>
          </a:xfrm>
          <a:prstGeom prst="rect">
            <a:avLst/>
          </a:prstGeom>
          <a:noFill/>
          <a:ln w="9525">
            <a:solidFill>
              <a:srgbClr val="00B050"/>
            </a:solidFill>
            <a:miter lim="800000"/>
            <a:headEnd/>
            <a:tailEnd/>
          </a:ln>
        </p:spPr>
        <p:txBody>
          <a:bodyPr vert="horz" wrap="square" lIns="45699" tIns="45699" rIns="45699" bIns="45699" numCol="1" anchor="b"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804672">
              <a:lnSpc>
                <a:spcPct val="90000"/>
              </a:lnSpc>
              <a:defRPr sz="2464">
                <a:solidFill>
                  <a:srgbClr val="4D4D4D"/>
                </a:solidFill>
                <a:latin typeface="Calibri"/>
                <a:ea typeface="Calibri"/>
                <a:cs typeface="Calibri"/>
                <a:sym typeface="Calibri"/>
              </a:defRPr>
            </a:pPr>
            <a:r>
              <a:rPr lang="es-ES" sz="1800" b="1" dirty="0" smtClean="0">
                <a:latin typeface="Calibri"/>
                <a:ea typeface="Calibri"/>
                <a:cs typeface="Calibri"/>
                <a:sym typeface="Calibri"/>
              </a:rPr>
              <a:t>Efectos sistémicos de IL-6</a:t>
            </a:r>
            <a:endParaRPr lang="es-ES" sz="1800" b="1" dirty="0">
              <a:latin typeface="Calibri"/>
              <a:ea typeface="Calibri"/>
              <a:cs typeface="Calibri"/>
              <a:sym typeface="Calibri"/>
            </a:endParaRP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7931"/>
          <a:stretch/>
        </p:blipFill>
        <p:spPr bwMode="auto">
          <a:xfrm>
            <a:off x="3563888" y="3140969"/>
            <a:ext cx="5402298"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asted-image.jpeg" descr="pasted-image.jpeg"/>
          <p:cNvPicPr>
            <a:picLocks noChangeAspect="1"/>
          </p:cNvPicPr>
          <p:nvPr/>
        </p:nvPicPr>
        <p:blipFill rotWithShape="1">
          <a:blip r:embed="rId5" cstate="email">
            <a:extLst/>
          </a:blip>
          <a:srcRect/>
          <a:stretch/>
        </p:blipFill>
        <p:spPr>
          <a:xfrm>
            <a:off x="2055099" y="5157193"/>
            <a:ext cx="1445563" cy="1080120"/>
          </a:xfrm>
          <a:prstGeom prst="rect">
            <a:avLst/>
          </a:prstGeom>
          <a:ln w="12700">
            <a:miter lim="400000"/>
          </a:ln>
        </p:spPr>
      </p:pic>
      <p:sp>
        <p:nvSpPr>
          <p:cNvPr id="9" name="8 CuadroTexto"/>
          <p:cNvSpPr txBox="1"/>
          <p:nvPr/>
        </p:nvSpPr>
        <p:spPr>
          <a:xfrm>
            <a:off x="3347864" y="5939990"/>
            <a:ext cx="216024" cy="441338"/>
          </a:xfrm>
          <a:prstGeom prst="rect">
            <a:avLst/>
          </a:prstGeom>
          <a:solidFill>
            <a:schemeClr val="bg1"/>
          </a:solidFill>
        </p:spPr>
        <p:txBody>
          <a:bodyPr wrap="square" rtlCol="0">
            <a:spAutoFit/>
          </a:bodyPr>
          <a:lstStyle/>
          <a:p>
            <a:endParaRPr lang="es-ES" dirty="0"/>
          </a:p>
        </p:txBody>
      </p:sp>
      <p:sp>
        <p:nvSpPr>
          <p:cNvPr id="10" name="Línea"/>
          <p:cNvSpPr/>
          <p:nvPr/>
        </p:nvSpPr>
        <p:spPr>
          <a:xfrm flipH="1">
            <a:off x="2979736" y="4365104"/>
            <a:ext cx="1160216" cy="746051"/>
          </a:xfrm>
          <a:prstGeom prst="line">
            <a:avLst/>
          </a:prstGeom>
          <a:ln w="31750">
            <a:solidFill>
              <a:srgbClr val="4D4D4D"/>
            </a:solidFill>
            <a:tailEnd type="triangle"/>
          </a:ln>
        </p:spPr>
        <p:txBody>
          <a:bodyPr lIns="45719" rIns="45719"/>
          <a:lstStyle/>
          <a:p>
            <a:endParaRPr/>
          </a:p>
        </p:txBody>
      </p:sp>
      <p:sp>
        <p:nvSpPr>
          <p:cNvPr id="2" name="1 CuadroTexto"/>
          <p:cNvSpPr txBox="1"/>
          <p:nvPr/>
        </p:nvSpPr>
        <p:spPr>
          <a:xfrm>
            <a:off x="1653158" y="776655"/>
            <a:ext cx="723275" cy="215444"/>
          </a:xfrm>
          <a:prstGeom prst="rect">
            <a:avLst/>
          </a:prstGeom>
          <a:noFill/>
        </p:spPr>
        <p:txBody>
          <a:bodyPr wrap="none" rtlCol="0">
            <a:spAutoFit/>
          </a:bodyPr>
          <a:lstStyle/>
          <a:p>
            <a:r>
              <a:rPr lang="es-ES" sz="800" dirty="0"/>
              <a:t>Macrófagos</a:t>
            </a:r>
          </a:p>
        </p:txBody>
      </p:sp>
      <p:sp>
        <p:nvSpPr>
          <p:cNvPr id="12" name="11 CuadroTexto"/>
          <p:cNvSpPr txBox="1"/>
          <p:nvPr/>
        </p:nvSpPr>
        <p:spPr>
          <a:xfrm>
            <a:off x="1355067" y="267280"/>
            <a:ext cx="676788" cy="215444"/>
          </a:xfrm>
          <a:prstGeom prst="rect">
            <a:avLst/>
          </a:prstGeom>
          <a:noFill/>
        </p:spPr>
        <p:txBody>
          <a:bodyPr wrap="none" rtlCol="0">
            <a:spAutoFit/>
          </a:bodyPr>
          <a:lstStyle/>
          <a:p>
            <a:r>
              <a:rPr lang="es-ES" sz="800" dirty="0" smtClean="0"/>
              <a:t>Neutrófilos</a:t>
            </a:r>
            <a:endParaRPr lang="es-ES" sz="800" dirty="0"/>
          </a:p>
        </p:txBody>
      </p:sp>
      <p:sp>
        <p:nvSpPr>
          <p:cNvPr id="13" name="12 CuadroTexto"/>
          <p:cNvSpPr txBox="1"/>
          <p:nvPr/>
        </p:nvSpPr>
        <p:spPr>
          <a:xfrm>
            <a:off x="377307" y="207823"/>
            <a:ext cx="889987" cy="215444"/>
          </a:xfrm>
          <a:prstGeom prst="rect">
            <a:avLst/>
          </a:prstGeom>
          <a:noFill/>
        </p:spPr>
        <p:txBody>
          <a:bodyPr wrap="none" rtlCol="0">
            <a:spAutoFit/>
          </a:bodyPr>
          <a:lstStyle/>
          <a:p>
            <a:r>
              <a:rPr lang="es-ES" sz="800" dirty="0" smtClean="0"/>
              <a:t>Linfocitos T y B</a:t>
            </a:r>
            <a:endParaRPr lang="es-ES" sz="800" dirty="0"/>
          </a:p>
        </p:txBody>
      </p:sp>
      <p:sp>
        <p:nvSpPr>
          <p:cNvPr id="14" name="13 CuadroTexto"/>
          <p:cNvSpPr txBox="1"/>
          <p:nvPr/>
        </p:nvSpPr>
        <p:spPr>
          <a:xfrm>
            <a:off x="3707904" y="2493476"/>
            <a:ext cx="1710100" cy="646331"/>
          </a:xfrm>
          <a:prstGeom prst="rect">
            <a:avLst/>
          </a:prstGeom>
          <a:solidFill>
            <a:srgbClr val="FFC000"/>
          </a:solidFill>
          <a:ln>
            <a:solidFill>
              <a:schemeClr val="tx1"/>
            </a:solidFill>
          </a:ln>
        </p:spPr>
        <p:txBody>
          <a:bodyPr wrap="square" rtlCol="0">
            <a:spAutoFit/>
          </a:bodyPr>
          <a:lstStyle/>
          <a:p>
            <a:pPr algn="ctr"/>
            <a:r>
              <a:rPr lang="es-ES" sz="1200" b="1" dirty="0" smtClean="0">
                <a:solidFill>
                  <a:schemeClr val="tx1">
                    <a:lumMod val="65000"/>
                    <a:lumOff val="35000"/>
                  </a:schemeClr>
                </a:solidFill>
                <a:latin typeface="Arial" panose="020B0604020202020204" pitchFamily="34" charset="0"/>
                <a:cs typeface="Arial" panose="020B0604020202020204" pitchFamily="34" charset="0"/>
              </a:rPr>
              <a:t>Degradación cartílago y</a:t>
            </a:r>
          </a:p>
          <a:p>
            <a:pPr algn="ctr"/>
            <a:r>
              <a:rPr lang="es-ES" sz="1200" b="1" dirty="0" smtClean="0">
                <a:solidFill>
                  <a:schemeClr val="tx1">
                    <a:lumMod val="65000"/>
                    <a:lumOff val="35000"/>
                  </a:schemeClr>
                </a:solidFill>
                <a:latin typeface="Arial" panose="020B0604020202020204" pitchFamily="34" charset="0"/>
                <a:cs typeface="Arial" panose="020B0604020202020204" pitchFamily="34" charset="0"/>
              </a:rPr>
              <a:t>Formación PANNUS</a:t>
            </a:r>
            <a:r>
              <a:rPr lang="es-ES" sz="1000" b="1" dirty="0" smtClean="0">
                <a:solidFill>
                  <a:schemeClr val="tx1">
                    <a:lumMod val="65000"/>
                    <a:lumOff val="35000"/>
                  </a:schemeClr>
                </a:solidFill>
                <a:latin typeface="Arial" panose="020B0604020202020204" pitchFamily="34" charset="0"/>
                <a:cs typeface="Arial" panose="020B0604020202020204" pitchFamily="34" charset="0"/>
              </a:rPr>
              <a:t>              </a:t>
            </a:r>
            <a:endParaRPr lang="es-ES" sz="1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2 CuadroTexto"/>
          <p:cNvSpPr txBox="1"/>
          <p:nvPr/>
        </p:nvSpPr>
        <p:spPr>
          <a:xfrm>
            <a:off x="3620355" y="5697254"/>
            <a:ext cx="2103773" cy="415498"/>
          </a:xfrm>
          <a:prstGeom prst="rect">
            <a:avLst/>
          </a:prstGeom>
          <a:solidFill>
            <a:schemeClr val="bg1"/>
          </a:solidFill>
        </p:spPr>
        <p:txBody>
          <a:bodyPr wrap="square" rtlCol="0">
            <a:spAutoFit/>
          </a:bodyPr>
          <a:lstStyle/>
          <a:p>
            <a:r>
              <a:rPr lang="es-ES" sz="1050" dirty="0" smtClean="0"/>
              <a:t>Eje hipotálamo-hipofisario</a:t>
            </a:r>
          </a:p>
          <a:p>
            <a:r>
              <a:rPr lang="es-ES" sz="1050" dirty="0" smtClean="0"/>
              <a:t>suprarrenal</a:t>
            </a:r>
            <a:endParaRPr lang="es-ES" sz="1050" dirty="0"/>
          </a:p>
        </p:txBody>
      </p:sp>
      <p:sp>
        <p:nvSpPr>
          <p:cNvPr id="16" name="15 CuadroTexto"/>
          <p:cNvSpPr txBox="1"/>
          <p:nvPr/>
        </p:nvSpPr>
        <p:spPr>
          <a:xfrm>
            <a:off x="79009" y="6501477"/>
            <a:ext cx="2297424" cy="215444"/>
          </a:xfrm>
          <a:prstGeom prst="rect">
            <a:avLst/>
          </a:prstGeom>
          <a:noFill/>
        </p:spPr>
        <p:txBody>
          <a:bodyPr wrap="none" rtlCol="0">
            <a:spAutoFit/>
          </a:bodyPr>
          <a:lstStyle/>
          <a:p>
            <a:r>
              <a:rPr lang="es-ES" sz="800" dirty="0" err="1" smtClean="0"/>
              <a:t>DayerJ</a:t>
            </a:r>
            <a:r>
              <a:rPr lang="es-ES" sz="800" dirty="0" smtClean="0"/>
              <a:t>, </a:t>
            </a:r>
            <a:r>
              <a:rPr lang="es-ES" sz="800" dirty="0" err="1" smtClean="0"/>
              <a:t>Choy</a:t>
            </a:r>
            <a:r>
              <a:rPr lang="es-ES" sz="800" dirty="0" smtClean="0"/>
              <a:t> E </a:t>
            </a:r>
            <a:r>
              <a:rPr lang="es-ES" sz="800" dirty="0" err="1" smtClean="0"/>
              <a:t>Rheumatology</a:t>
            </a:r>
            <a:r>
              <a:rPr lang="es-ES" sz="800" dirty="0" smtClean="0"/>
              <a:t> 2010;49;15-24</a:t>
            </a:r>
            <a:endParaRPr lang="es-ES" sz="800" dirty="0"/>
          </a:p>
        </p:txBody>
      </p:sp>
      <p:sp>
        <p:nvSpPr>
          <p:cNvPr id="15" name="14 Proceso alternativo"/>
          <p:cNvSpPr/>
          <p:nvPr/>
        </p:nvSpPr>
        <p:spPr>
          <a:xfrm>
            <a:off x="6876256" y="5229200"/>
            <a:ext cx="2089930" cy="64807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3850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703524" y="1988840"/>
            <a:ext cx="1732572" cy="835159"/>
          </a:xfrm>
          <a:prstGeom prst="ellipse">
            <a:avLst/>
          </a:prstGeom>
          <a:solidFill>
            <a:schemeClr val="accent4">
              <a:lumMod val="60000"/>
              <a:lumOff val="40000"/>
            </a:schemeClr>
          </a:solidFill>
          <a:ln w="31750" cmpd="sng">
            <a:solidFill>
              <a:srgbClr val="7030A0"/>
            </a:solidFill>
          </a:ln>
          <a:effectLst>
            <a:softEdge rad="317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solidFill>
                  <a:schemeClr val="tx1"/>
                </a:solidFill>
              </a:rPr>
              <a:t>TOCILIZUMAB (TCZ)</a:t>
            </a:r>
          </a:p>
        </p:txBody>
      </p:sp>
      <p:sp>
        <p:nvSpPr>
          <p:cNvPr id="3" name="2 Flecha derecha"/>
          <p:cNvSpPr/>
          <p:nvPr/>
        </p:nvSpPr>
        <p:spPr>
          <a:xfrm rot="16200000">
            <a:off x="4380297" y="1629527"/>
            <a:ext cx="336446" cy="33499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Rectángulo redondeado"/>
          <p:cNvSpPr/>
          <p:nvPr/>
        </p:nvSpPr>
        <p:spPr>
          <a:xfrm>
            <a:off x="2627785" y="748294"/>
            <a:ext cx="3888431" cy="808498"/>
          </a:xfrm>
          <a:prstGeom prst="roundRect">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smtClean="0">
                <a:solidFill>
                  <a:schemeClr val="tx1"/>
                </a:solidFill>
              </a:rPr>
              <a:t>Acpo</a:t>
            </a:r>
            <a:r>
              <a:rPr lang="en-US" b="1" dirty="0" smtClean="0">
                <a:solidFill>
                  <a:schemeClr val="tx1"/>
                </a:solidFill>
              </a:rPr>
              <a:t> monoclonal </a:t>
            </a:r>
            <a:r>
              <a:rPr lang="en-US" b="1" dirty="0" err="1" smtClean="0">
                <a:solidFill>
                  <a:schemeClr val="tx1"/>
                </a:solidFill>
              </a:rPr>
              <a:t>humanizado</a:t>
            </a:r>
            <a:r>
              <a:rPr lang="en-US" b="1" dirty="0" smtClean="0">
                <a:solidFill>
                  <a:schemeClr val="tx1"/>
                </a:solidFill>
              </a:rPr>
              <a:t> contra el receptor de IL-6</a:t>
            </a:r>
            <a:r>
              <a:rPr lang="en-US" sz="1600" b="1" dirty="0" smtClean="0">
                <a:solidFill>
                  <a:schemeClr val="tx1"/>
                </a:solidFill>
              </a:rPr>
              <a:t>.</a:t>
            </a:r>
            <a:endParaRPr lang="es-ES" sz="1600" b="1" dirty="0">
              <a:solidFill>
                <a:schemeClr val="tx1"/>
              </a:solidFill>
            </a:endParaRPr>
          </a:p>
        </p:txBody>
      </p:sp>
      <p:sp>
        <p:nvSpPr>
          <p:cNvPr id="6" name="5 Flecha derecha"/>
          <p:cNvSpPr/>
          <p:nvPr/>
        </p:nvSpPr>
        <p:spPr>
          <a:xfrm>
            <a:off x="5508104" y="2228458"/>
            <a:ext cx="334993" cy="33644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Rectángulo redondeado"/>
          <p:cNvSpPr/>
          <p:nvPr/>
        </p:nvSpPr>
        <p:spPr>
          <a:xfrm>
            <a:off x="5868144" y="1726655"/>
            <a:ext cx="3096344" cy="1342305"/>
          </a:xfrm>
          <a:prstGeom prst="roundRect">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smtClean="0">
                <a:solidFill>
                  <a:schemeClr val="tx1"/>
                </a:solidFill>
              </a:rPr>
              <a:t>Se une </a:t>
            </a:r>
            <a:r>
              <a:rPr lang="es-ES" b="1" dirty="0">
                <a:solidFill>
                  <a:schemeClr val="tx1"/>
                </a:solidFill>
              </a:rPr>
              <a:t>de manera competitiva y selectiva tanto </a:t>
            </a:r>
            <a:r>
              <a:rPr lang="es-ES" b="1" dirty="0" smtClean="0">
                <a:solidFill>
                  <a:schemeClr val="tx1"/>
                </a:solidFill>
              </a:rPr>
              <a:t>al receptor de IL-6 soluble y de membrana</a:t>
            </a:r>
            <a:endParaRPr lang="es-ES" b="1" dirty="0">
              <a:solidFill>
                <a:schemeClr val="tx1"/>
              </a:solidFill>
            </a:endParaRPr>
          </a:p>
        </p:txBody>
      </p:sp>
      <p:sp>
        <p:nvSpPr>
          <p:cNvPr id="8" name="7 Flecha derecha"/>
          <p:cNvSpPr/>
          <p:nvPr/>
        </p:nvSpPr>
        <p:spPr>
          <a:xfrm rot="10800000">
            <a:off x="3314863" y="2217527"/>
            <a:ext cx="334992" cy="33644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Rectángulo redondeado"/>
          <p:cNvSpPr/>
          <p:nvPr/>
        </p:nvSpPr>
        <p:spPr>
          <a:xfrm>
            <a:off x="205395" y="1701498"/>
            <a:ext cx="2926445" cy="1439470"/>
          </a:xfrm>
          <a:prstGeom prst="roundRect">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Previene la dimerización de gp130 en la membrana celular y bloquea los efectos proinflamatorios de IL-6</a:t>
            </a:r>
            <a:r>
              <a:rPr lang="es-ES" sz="1400" b="1" dirty="0">
                <a:solidFill>
                  <a:schemeClr val="tx1"/>
                </a:solidFill>
              </a:rPr>
              <a:t>.</a:t>
            </a:r>
            <a:endParaRPr lang="en-US" sz="1400" b="1" dirty="0">
              <a:solidFill>
                <a:schemeClr val="tx1"/>
              </a:solidFill>
            </a:endParaRPr>
          </a:p>
        </p:txBody>
      </p:sp>
      <p:sp>
        <p:nvSpPr>
          <p:cNvPr id="10" name="9 Flecha derecha"/>
          <p:cNvSpPr/>
          <p:nvPr/>
        </p:nvSpPr>
        <p:spPr>
          <a:xfrm rot="5400000">
            <a:off x="4355249" y="2877257"/>
            <a:ext cx="336446" cy="33499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Rectángulo redondeado"/>
          <p:cNvSpPr/>
          <p:nvPr/>
        </p:nvSpPr>
        <p:spPr>
          <a:xfrm>
            <a:off x="2843809" y="3284984"/>
            <a:ext cx="3528391" cy="864096"/>
          </a:xfrm>
          <a:prstGeom prst="roundRect">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chemeClr val="tx1"/>
                </a:solidFill>
              </a:rPr>
              <a:t>Capacidad para disociar complejos IL-6 / IL-6R que ya se han formado</a:t>
            </a:r>
            <a:r>
              <a:rPr lang="en-US" b="1" dirty="0" smtClean="0">
                <a:solidFill>
                  <a:schemeClr val="tx1"/>
                </a:solidFill>
              </a:rPr>
              <a:t>.</a:t>
            </a:r>
            <a:endParaRPr lang="es-ES" b="1" dirty="0">
              <a:solidFill>
                <a:schemeClr val="tx1"/>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6181528"/>
            <a:ext cx="2699673" cy="55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email"/>
          <a:srcRect/>
          <a:stretch>
            <a:fillRect/>
          </a:stretch>
        </p:blipFill>
        <p:spPr bwMode="auto">
          <a:xfrm>
            <a:off x="5082997" y="4298438"/>
            <a:ext cx="3809483" cy="2514938"/>
          </a:xfrm>
          <a:prstGeom prst="rect">
            <a:avLst/>
          </a:prstGeom>
          <a:noFill/>
          <a:ln w="9525">
            <a:noFill/>
            <a:miter lim="800000"/>
            <a:headEnd/>
            <a:tailEnd/>
          </a:ln>
        </p:spPr>
      </p:pic>
      <p:pic>
        <p:nvPicPr>
          <p:cNvPr id="59394" name="Picture 2"/>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395536" y="4365104"/>
            <a:ext cx="3378201" cy="2342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Rectángulo"/>
          <p:cNvSpPr/>
          <p:nvPr/>
        </p:nvSpPr>
        <p:spPr>
          <a:xfrm>
            <a:off x="3059832" y="-99392"/>
            <a:ext cx="2865336" cy="646331"/>
          </a:xfrm>
          <a:prstGeom prst="rect">
            <a:avLst/>
          </a:prstGeom>
          <a:noFill/>
        </p:spPr>
        <p:txBody>
          <a:bodyPr wrap="non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Tocilizumab</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xmlns="" val="22296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85 Título"/>
          <p:cNvSpPr>
            <a:spLocks noGrp="1"/>
          </p:cNvSpPr>
          <p:nvPr>
            <p:ph type="title"/>
          </p:nvPr>
        </p:nvSpPr>
        <p:spPr>
          <a:xfrm>
            <a:off x="683568" y="404664"/>
            <a:ext cx="7848872" cy="1296144"/>
          </a:xfrm>
        </p:spPr>
        <p:txBody>
          <a:bodyPr/>
          <a:lstStyle/>
          <a:p>
            <a:r>
              <a:rPr lang="es-ES" sz="2400" b="1" dirty="0"/>
              <a:t>El bloqueo del IL6R </a:t>
            </a:r>
            <a:r>
              <a:rPr lang="es-ES" sz="2400" b="1" dirty="0" smtClean="0"/>
              <a:t>afecta </a:t>
            </a:r>
            <a:r>
              <a:rPr lang="es-ES" sz="2400" b="1" dirty="0"/>
              <a:t>a un amplio rango de procesos patológicos</a:t>
            </a:r>
          </a:p>
        </p:txBody>
      </p:sp>
      <p:pic>
        <p:nvPicPr>
          <p:cNvPr id="6963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5579"/>
          <a:stretch/>
        </p:blipFill>
        <p:spPr bwMode="auto">
          <a:xfrm>
            <a:off x="1187624" y="2132856"/>
            <a:ext cx="6624736" cy="306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9" name="Figure adapted from Witte T. Z Rheumatol 2013; 72:279–286.…"/>
          <p:cNvSpPr txBox="1">
            <a:spLocks/>
          </p:cNvSpPr>
          <p:nvPr/>
        </p:nvSpPr>
        <p:spPr>
          <a:xfrm>
            <a:off x="179512" y="6197823"/>
            <a:ext cx="8856984" cy="615553"/>
          </a:xfrm>
          <a:prstGeom prst="rect">
            <a:avLst/>
          </a:prstGeom>
          <a:extLst>
            <a:ext uri="{C572A759-6A51-4108-AA02-DFA0A04FC94B}">
              <ma14:wrappingTextBoxFlag xmlns="" xmlns:ma14="http://schemas.microsoft.com/office/mac/drawingml/2011/main" val="1"/>
            </a:ext>
          </a:extLst>
        </p:spPr>
        <p:txBody>
          <a:bodyPr lIns="0" tIns="0" rIns="0" bIns="0"/>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defRPr sz="1000">
                <a:solidFill>
                  <a:srgbClr val="953694"/>
                </a:solidFill>
              </a:defRPr>
            </a:pPr>
            <a:r>
              <a:rPr lang="es-ES" sz="1100" dirty="0" smtClean="0">
                <a:solidFill>
                  <a:schemeClr val="bg1">
                    <a:lumMod val="50000"/>
                  </a:schemeClr>
                </a:solidFill>
              </a:rPr>
              <a:t>Figura adaptada de </a:t>
            </a:r>
            <a:r>
              <a:rPr lang="es-ES" sz="1100" dirty="0" err="1" smtClean="0">
                <a:solidFill>
                  <a:schemeClr val="bg1">
                    <a:lumMod val="50000"/>
                  </a:schemeClr>
                </a:solidFill>
              </a:rPr>
              <a:t>Witte</a:t>
            </a:r>
            <a:r>
              <a:rPr lang="es-ES" sz="1100" dirty="0" smtClean="0">
                <a:solidFill>
                  <a:schemeClr val="bg1">
                    <a:lumMod val="50000"/>
                  </a:schemeClr>
                </a:solidFill>
              </a:rPr>
              <a:t> T. </a:t>
            </a:r>
            <a:r>
              <a:rPr lang="es-ES" sz="1100" i="1" dirty="0" smtClean="0">
                <a:solidFill>
                  <a:schemeClr val="bg1">
                    <a:lumMod val="50000"/>
                  </a:schemeClr>
                </a:solidFill>
              </a:rPr>
              <a:t>Z Rheumatol </a:t>
            </a:r>
            <a:r>
              <a:rPr lang="es-ES" sz="1100" dirty="0" smtClean="0">
                <a:solidFill>
                  <a:schemeClr val="bg1">
                    <a:lumMod val="50000"/>
                  </a:schemeClr>
                </a:solidFill>
              </a:rPr>
              <a:t>2013; 72:279–286.  1. </a:t>
            </a:r>
            <a:r>
              <a:rPr lang="es-ES" sz="1100" dirty="0" err="1" smtClean="0">
                <a:solidFill>
                  <a:schemeClr val="bg1">
                    <a:lumMod val="50000"/>
                  </a:schemeClr>
                </a:solidFill>
              </a:rPr>
              <a:t>Richez</a:t>
            </a:r>
            <a:r>
              <a:rPr lang="es-ES" sz="1100" dirty="0" smtClean="0">
                <a:solidFill>
                  <a:schemeClr val="bg1">
                    <a:lumMod val="50000"/>
                  </a:schemeClr>
                </a:solidFill>
              </a:rPr>
              <a:t> C, </a:t>
            </a:r>
            <a:r>
              <a:rPr lang="es-ES" sz="1100" i="1" dirty="0" smtClean="0">
                <a:solidFill>
                  <a:schemeClr val="bg1">
                    <a:lumMod val="50000"/>
                  </a:schemeClr>
                </a:solidFill>
              </a:rPr>
              <a:t>et al. J Rheumatol</a:t>
            </a:r>
            <a:r>
              <a:rPr lang="es-ES" sz="1100" dirty="0" smtClean="0">
                <a:solidFill>
                  <a:schemeClr val="bg1">
                    <a:lumMod val="50000"/>
                  </a:schemeClr>
                </a:solidFill>
              </a:rPr>
              <a:t> 2012; 39:1192- 1197;  2. </a:t>
            </a:r>
            <a:r>
              <a:rPr lang="es-ES" sz="1100" dirty="0" err="1" smtClean="0">
                <a:solidFill>
                  <a:schemeClr val="bg1">
                    <a:lumMod val="50000"/>
                  </a:schemeClr>
                </a:solidFill>
              </a:rPr>
              <a:t>Kasama</a:t>
            </a:r>
            <a:r>
              <a:rPr lang="es-ES" sz="1100" dirty="0" smtClean="0">
                <a:solidFill>
                  <a:schemeClr val="bg1">
                    <a:lumMod val="50000"/>
                  </a:schemeClr>
                </a:solidFill>
              </a:rPr>
              <a:t> T, </a:t>
            </a:r>
            <a:r>
              <a:rPr lang="es-ES" sz="1100" i="1" dirty="0" smtClean="0">
                <a:solidFill>
                  <a:schemeClr val="bg1">
                    <a:lumMod val="50000"/>
                  </a:schemeClr>
                </a:solidFill>
              </a:rPr>
              <a:t>et al Rheumatol</a:t>
            </a:r>
            <a:r>
              <a:rPr lang="es-ES" sz="1100" dirty="0" smtClean="0">
                <a:solidFill>
                  <a:schemeClr val="bg1">
                    <a:lumMod val="50000"/>
                  </a:schemeClr>
                </a:solidFill>
              </a:rPr>
              <a:t> 2013 [</a:t>
            </a:r>
            <a:r>
              <a:rPr lang="es-ES" sz="1100" dirty="0" err="1" smtClean="0">
                <a:solidFill>
                  <a:schemeClr val="bg1">
                    <a:lumMod val="50000"/>
                  </a:schemeClr>
                </a:solidFill>
              </a:rPr>
              <a:t>ePub</a:t>
            </a:r>
            <a:r>
              <a:rPr lang="es-ES" sz="1100" dirty="0" smtClean="0">
                <a:solidFill>
                  <a:schemeClr val="bg1">
                    <a:lumMod val="50000"/>
                  </a:schemeClr>
                </a:solidFill>
              </a:rPr>
              <a:t> </a:t>
            </a:r>
            <a:r>
              <a:rPr lang="es-ES" sz="1100" dirty="0" err="1" smtClean="0">
                <a:solidFill>
                  <a:schemeClr val="bg1">
                    <a:lumMod val="50000"/>
                  </a:schemeClr>
                </a:solidFill>
              </a:rPr>
              <a:t>ahead</a:t>
            </a:r>
            <a:r>
              <a:rPr lang="es-ES" sz="1100" dirty="0" smtClean="0">
                <a:solidFill>
                  <a:schemeClr val="bg1">
                    <a:lumMod val="50000"/>
                  </a:schemeClr>
                </a:solidFill>
              </a:rPr>
              <a:t> of </a:t>
            </a:r>
            <a:r>
              <a:rPr lang="es-ES" sz="1100" dirty="0" err="1" smtClean="0">
                <a:solidFill>
                  <a:schemeClr val="bg1">
                    <a:lumMod val="50000"/>
                  </a:schemeClr>
                </a:solidFill>
              </a:rPr>
              <a:t>print</a:t>
            </a:r>
            <a:r>
              <a:rPr lang="es-ES" sz="1100" dirty="0" smtClean="0">
                <a:solidFill>
                  <a:schemeClr val="bg1">
                    <a:lumMod val="50000"/>
                  </a:schemeClr>
                </a:solidFill>
              </a:rPr>
              <a:t>); 3. Roll P, </a:t>
            </a:r>
            <a:r>
              <a:rPr lang="es-ES" sz="1100" i="1" dirty="0" smtClean="0">
                <a:solidFill>
                  <a:schemeClr val="bg1">
                    <a:lumMod val="50000"/>
                  </a:schemeClr>
                </a:solidFill>
              </a:rPr>
              <a:t>et al. Arthritis </a:t>
            </a:r>
            <a:r>
              <a:rPr lang="es-ES" sz="1100" i="1" dirty="0" err="1" smtClean="0">
                <a:solidFill>
                  <a:schemeClr val="bg1">
                    <a:lumMod val="50000"/>
                  </a:schemeClr>
                </a:solidFill>
              </a:rPr>
              <a:t>Rheum</a:t>
            </a:r>
            <a:r>
              <a:rPr lang="es-ES" sz="1100" dirty="0" smtClean="0">
                <a:solidFill>
                  <a:schemeClr val="bg1">
                    <a:lumMod val="50000"/>
                  </a:schemeClr>
                </a:solidFill>
              </a:rPr>
              <a:t> 2011; 63:1255–1264; 4. </a:t>
            </a:r>
            <a:r>
              <a:rPr lang="es-ES" sz="1100" dirty="0" err="1" smtClean="0">
                <a:solidFill>
                  <a:schemeClr val="bg1">
                    <a:lumMod val="50000"/>
                  </a:schemeClr>
                </a:solidFill>
              </a:rPr>
              <a:t>Snir</a:t>
            </a:r>
            <a:r>
              <a:rPr lang="es-ES" sz="1100" dirty="0" smtClean="0">
                <a:solidFill>
                  <a:schemeClr val="bg1">
                    <a:lumMod val="50000"/>
                  </a:schemeClr>
                </a:solidFill>
              </a:rPr>
              <a:t> A, </a:t>
            </a:r>
            <a:r>
              <a:rPr lang="es-ES" sz="1100" i="1" dirty="0" smtClean="0">
                <a:solidFill>
                  <a:schemeClr val="bg1">
                    <a:lumMod val="50000"/>
                  </a:schemeClr>
                </a:solidFill>
              </a:rPr>
              <a:t>et al. Clin </a:t>
            </a:r>
            <a:r>
              <a:rPr lang="es-ES" sz="1100" i="1" dirty="0" err="1" smtClean="0">
                <a:solidFill>
                  <a:schemeClr val="bg1">
                    <a:lumMod val="50000"/>
                  </a:schemeClr>
                </a:solidFill>
              </a:rPr>
              <a:t>Exp</a:t>
            </a:r>
            <a:r>
              <a:rPr lang="es-ES" sz="1100" i="1" dirty="0" smtClean="0">
                <a:solidFill>
                  <a:schemeClr val="bg1">
                    <a:lumMod val="50000"/>
                  </a:schemeClr>
                </a:solidFill>
              </a:rPr>
              <a:t> Rheumatol</a:t>
            </a:r>
            <a:r>
              <a:rPr lang="es-ES" sz="1100" dirty="0" smtClean="0">
                <a:solidFill>
                  <a:schemeClr val="bg1">
                    <a:lumMod val="50000"/>
                  </a:schemeClr>
                </a:solidFill>
              </a:rPr>
              <a:t> 2011; 29:697–700; 5. </a:t>
            </a:r>
            <a:r>
              <a:rPr lang="es-ES" sz="1100" dirty="0" err="1" smtClean="0">
                <a:solidFill>
                  <a:schemeClr val="bg1">
                    <a:lumMod val="50000"/>
                  </a:schemeClr>
                </a:solidFill>
              </a:rPr>
              <a:t>Samson</a:t>
            </a:r>
            <a:r>
              <a:rPr lang="es-ES" sz="1100" dirty="0" smtClean="0">
                <a:solidFill>
                  <a:schemeClr val="bg1">
                    <a:lumMod val="50000"/>
                  </a:schemeClr>
                </a:solidFill>
              </a:rPr>
              <a:t> M, </a:t>
            </a:r>
            <a:r>
              <a:rPr lang="es-ES" sz="1100" i="1" dirty="0" smtClean="0">
                <a:solidFill>
                  <a:schemeClr val="bg1">
                    <a:lumMod val="50000"/>
                  </a:schemeClr>
                </a:solidFill>
              </a:rPr>
              <a:t>et al. Arthritis </a:t>
            </a:r>
            <a:r>
              <a:rPr lang="es-ES" sz="1100" i="1" dirty="0" err="1" smtClean="0">
                <a:solidFill>
                  <a:schemeClr val="bg1">
                    <a:lumMod val="50000"/>
                  </a:schemeClr>
                </a:solidFill>
              </a:rPr>
              <a:t>Rheum</a:t>
            </a:r>
            <a:r>
              <a:rPr lang="es-ES" sz="1100" dirty="0" smtClean="0">
                <a:solidFill>
                  <a:schemeClr val="bg1">
                    <a:lumMod val="50000"/>
                  </a:schemeClr>
                </a:solidFill>
              </a:rPr>
              <a:t> 2012; 64:2499–2503; 6. </a:t>
            </a:r>
            <a:r>
              <a:rPr lang="es-ES" sz="1100" dirty="0" err="1" smtClean="0">
                <a:solidFill>
                  <a:schemeClr val="bg1">
                    <a:lumMod val="50000"/>
                  </a:schemeClr>
                </a:solidFill>
              </a:rPr>
              <a:t>Yamana</a:t>
            </a:r>
            <a:r>
              <a:rPr lang="es-ES" sz="1100" dirty="0" smtClean="0">
                <a:solidFill>
                  <a:schemeClr val="bg1">
                    <a:lumMod val="50000"/>
                  </a:schemeClr>
                </a:solidFill>
              </a:rPr>
              <a:t> J, </a:t>
            </a:r>
            <a:r>
              <a:rPr lang="es-ES" sz="1100" i="1" dirty="0" smtClean="0">
                <a:solidFill>
                  <a:schemeClr val="bg1">
                    <a:lumMod val="50000"/>
                  </a:schemeClr>
                </a:solidFill>
              </a:rPr>
              <a:t>et al Arthritis </a:t>
            </a:r>
            <a:r>
              <a:rPr lang="es-ES" sz="1100" i="1" dirty="0" err="1" smtClean="0">
                <a:solidFill>
                  <a:schemeClr val="bg1">
                    <a:lumMod val="50000"/>
                  </a:schemeClr>
                </a:solidFill>
              </a:rPr>
              <a:t>Rheum</a:t>
            </a:r>
            <a:r>
              <a:rPr lang="es-ES" sz="1100" dirty="0" smtClean="0">
                <a:solidFill>
                  <a:schemeClr val="bg1">
                    <a:lumMod val="50000"/>
                  </a:schemeClr>
                </a:solidFill>
              </a:rPr>
              <a:t> 2011; 63(</a:t>
            </a:r>
            <a:r>
              <a:rPr lang="es-ES" sz="1100" dirty="0" err="1" smtClean="0">
                <a:solidFill>
                  <a:schemeClr val="bg1">
                    <a:lumMod val="50000"/>
                  </a:schemeClr>
                </a:solidFill>
              </a:rPr>
              <a:t>Suppl</a:t>
            </a:r>
            <a:r>
              <a:rPr lang="es-ES" sz="1100" dirty="0" smtClean="0">
                <a:solidFill>
                  <a:schemeClr val="bg1">
                    <a:lumMod val="50000"/>
                  </a:schemeClr>
                </a:solidFill>
              </a:rPr>
              <a:t> 10):51</a:t>
            </a:r>
            <a:r>
              <a:rPr lang="es-ES" sz="1000" dirty="0" smtClean="0">
                <a:solidFill>
                  <a:srgbClr val="953694"/>
                </a:solidFill>
              </a:rPr>
              <a:t>.</a:t>
            </a:r>
            <a:endParaRPr lang="es-ES" sz="1000" dirty="0">
              <a:solidFill>
                <a:srgbClr val="953694"/>
              </a:solidFill>
            </a:endParaRPr>
          </a:p>
        </p:txBody>
      </p:sp>
      <p:sp>
        <p:nvSpPr>
          <p:cNvPr id="88" name="87 CuadroTexto"/>
          <p:cNvSpPr txBox="1"/>
          <p:nvPr/>
        </p:nvSpPr>
        <p:spPr>
          <a:xfrm>
            <a:off x="3635896" y="2071960"/>
            <a:ext cx="1304909" cy="369332"/>
          </a:xfrm>
          <a:prstGeom prst="rect">
            <a:avLst/>
          </a:prstGeom>
          <a:solidFill>
            <a:schemeClr val="bg1"/>
          </a:solidFill>
        </p:spPr>
        <p:txBody>
          <a:bodyPr wrap="none" rtlCol="0">
            <a:spAutoFit/>
          </a:bodyPr>
          <a:lstStyle/>
          <a:p>
            <a:r>
              <a:rPr lang="es-ES" b="1" dirty="0" smtClean="0">
                <a:latin typeface="+mn-lt"/>
              </a:rPr>
              <a:t>Tocilizumab</a:t>
            </a:r>
            <a:endParaRPr lang="es-ES" b="1" dirty="0">
              <a:latin typeface="+mn-lt"/>
            </a:endParaRPr>
          </a:p>
        </p:txBody>
      </p:sp>
      <p:sp>
        <p:nvSpPr>
          <p:cNvPr id="95" name="94 Elipse"/>
          <p:cNvSpPr/>
          <p:nvPr/>
        </p:nvSpPr>
        <p:spPr>
          <a:xfrm>
            <a:off x="3203848" y="1988840"/>
            <a:ext cx="2232248" cy="5658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035288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8510" y="780439"/>
            <a:ext cx="8185937" cy="3113610"/>
          </a:xfrm>
          <a:ln>
            <a:solidFill>
              <a:srgbClr val="FF0000"/>
            </a:solidFill>
          </a:ln>
        </p:spPr>
        <p:txBody>
          <a:bodyPr/>
          <a:lstStyle/>
          <a:p>
            <a:pPr marL="0" indent="0">
              <a:buNone/>
            </a:pPr>
            <a:endParaRPr lang="es-ES" sz="1400" dirty="0"/>
          </a:p>
          <a:p>
            <a:pPr marL="0" indent="0">
              <a:buNone/>
            </a:pPr>
            <a:r>
              <a:rPr lang="es-ES" sz="1400" dirty="0" smtClean="0"/>
              <a:t>. </a:t>
            </a:r>
            <a:r>
              <a:rPr lang="es-ES" sz="1400" dirty="0" err="1" smtClean="0"/>
              <a:t>Yamana</a:t>
            </a:r>
            <a:r>
              <a:rPr lang="es-ES" sz="1400" dirty="0" smtClean="0"/>
              <a:t> </a:t>
            </a:r>
            <a:r>
              <a:rPr lang="es-ES" sz="1400" dirty="0"/>
              <a:t>J, </a:t>
            </a:r>
            <a:r>
              <a:rPr lang="es-ES" sz="1400" dirty="0" err="1"/>
              <a:t>Iwahashi</a:t>
            </a:r>
            <a:r>
              <a:rPr lang="es-ES" sz="1400" dirty="0"/>
              <a:t> M, Kim M, </a:t>
            </a:r>
            <a:r>
              <a:rPr lang="es-ES" sz="1400" dirty="0" err="1"/>
              <a:t>Sasaki</a:t>
            </a:r>
            <a:r>
              <a:rPr lang="es-ES" sz="1400" dirty="0"/>
              <a:t> R, </a:t>
            </a:r>
            <a:r>
              <a:rPr lang="es-ES" sz="1400" dirty="0" err="1"/>
              <a:t>Kobayashi</a:t>
            </a:r>
            <a:r>
              <a:rPr lang="es-ES" sz="1400" dirty="0"/>
              <a:t> K, </a:t>
            </a:r>
            <a:r>
              <a:rPr lang="es-ES" sz="1400" dirty="0" err="1"/>
              <a:t>Yamana</a:t>
            </a:r>
            <a:r>
              <a:rPr lang="es-ES" sz="1400" dirty="0"/>
              <a:t> S, et al. </a:t>
            </a:r>
            <a:r>
              <a:rPr lang="es-ES" sz="1400" b="1" dirty="0"/>
              <a:t>T-</a:t>
            </a:r>
            <a:r>
              <a:rPr lang="es-ES" sz="1400" b="1" dirty="0" err="1"/>
              <a:t>cell</a:t>
            </a:r>
            <a:r>
              <a:rPr lang="es-ES" sz="1400" b="1" dirty="0"/>
              <a:t>-</a:t>
            </a:r>
            <a:r>
              <a:rPr lang="es-ES" sz="1400" b="1" dirty="0" err="1"/>
              <a:t>related</a:t>
            </a:r>
            <a:r>
              <a:rPr lang="es-ES" sz="1400" b="1" dirty="0"/>
              <a:t> </a:t>
            </a:r>
            <a:r>
              <a:rPr lang="es-ES" sz="1400" b="1" dirty="0" err="1"/>
              <a:t>cytokines</a:t>
            </a:r>
            <a:r>
              <a:rPr lang="es-ES" sz="1400" b="1" dirty="0"/>
              <a:t> are </a:t>
            </a:r>
            <a:r>
              <a:rPr lang="es-ES" sz="1400" b="1" dirty="0" err="1"/>
              <a:t>inhibited</a:t>
            </a:r>
            <a:r>
              <a:rPr lang="es-ES" sz="1400" b="1" dirty="0"/>
              <a:t> in response to </a:t>
            </a:r>
            <a:r>
              <a:rPr lang="es-ES" sz="1400" b="1" dirty="0" err="1"/>
              <a:t>tocilizumab</a:t>
            </a:r>
            <a:r>
              <a:rPr lang="es-ES" sz="1400" b="1" dirty="0"/>
              <a:t> in </a:t>
            </a:r>
            <a:r>
              <a:rPr lang="es-ES" sz="1400" b="1" dirty="0" err="1"/>
              <a:t>patients</a:t>
            </a:r>
            <a:r>
              <a:rPr lang="es-ES" sz="1400" b="1" dirty="0"/>
              <a:t> </a:t>
            </a:r>
            <a:r>
              <a:rPr lang="es-ES" sz="1400" b="1" dirty="0" err="1"/>
              <a:t>with</a:t>
            </a:r>
            <a:r>
              <a:rPr lang="es-ES" sz="1400" b="1" dirty="0"/>
              <a:t> </a:t>
            </a:r>
            <a:r>
              <a:rPr lang="es-ES" sz="1400" b="1" dirty="0" err="1"/>
              <a:t>rheumatoid</a:t>
            </a:r>
            <a:r>
              <a:rPr lang="es-ES" sz="1400" b="1" dirty="0"/>
              <a:t> </a:t>
            </a:r>
            <a:r>
              <a:rPr lang="es-ES" sz="1400" b="1" dirty="0" err="1"/>
              <a:t>arthritis</a:t>
            </a:r>
            <a:r>
              <a:rPr lang="es-ES" sz="1400" b="1" dirty="0"/>
              <a:t> in </a:t>
            </a:r>
            <a:r>
              <a:rPr lang="es-ES" sz="1400" b="1" dirty="0" err="1"/>
              <a:t>contrast</a:t>
            </a:r>
            <a:r>
              <a:rPr lang="es-ES" sz="1400" b="1" dirty="0"/>
              <a:t> </a:t>
            </a:r>
            <a:r>
              <a:rPr lang="es-ES" sz="1400" b="1" dirty="0" err="1"/>
              <a:t>with</a:t>
            </a:r>
            <a:r>
              <a:rPr lang="es-ES" sz="1400" b="1" dirty="0"/>
              <a:t> TNF-</a:t>
            </a:r>
            <a:r>
              <a:rPr lang="es-ES" sz="1400" b="1" dirty="0" err="1"/>
              <a:t>inhibitor</a:t>
            </a:r>
            <a:r>
              <a:rPr lang="es-ES" sz="1400" b="1" dirty="0"/>
              <a:t>. </a:t>
            </a:r>
            <a:r>
              <a:rPr lang="es-ES" sz="1400" dirty="0"/>
              <a:t>[</a:t>
            </a:r>
            <a:r>
              <a:rPr lang="es-ES" sz="1400" dirty="0" err="1"/>
              <a:t>Abstract</a:t>
            </a:r>
            <a:r>
              <a:rPr lang="es-ES" sz="1400" dirty="0"/>
              <a:t>] </a:t>
            </a:r>
            <a:r>
              <a:rPr lang="es-ES" sz="1400" dirty="0" err="1"/>
              <a:t>Arthritis</a:t>
            </a:r>
            <a:r>
              <a:rPr lang="es-ES" sz="1400" dirty="0"/>
              <a:t> </a:t>
            </a:r>
            <a:r>
              <a:rPr lang="es-ES" sz="1400" dirty="0" err="1"/>
              <a:t>Rheum</a:t>
            </a:r>
            <a:r>
              <a:rPr lang="es-ES" sz="1400" dirty="0"/>
              <a:t>. 2011;63(</a:t>
            </a:r>
            <a:r>
              <a:rPr lang="es-ES" sz="1400" dirty="0" err="1"/>
              <a:t>Suppl</a:t>
            </a:r>
            <a:r>
              <a:rPr lang="es-ES" sz="1400" dirty="0"/>
              <a:t> 10):51</a:t>
            </a:r>
            <a:r>
              <a:rPr lang="es-ES" sz="1400" dirty="0" smtClean="0"/>
              <a:t>.</a:t>
            </a:r>
          </a:p>
          <a:p>
            <a:pPr marL="0" indent="0">
              <a:buNone/>
            </a:pPr>
            <a:endParaRPr lang="es-ES" sz="1400" dirty="0"/>
          </a:p>
          <a:p>
            <a:pPr marL="0" indent="0">
              <a:buNone/>
            </a:pPr>
            <a:r>
              <a:rPr lang="es-ES" sz="1400" dirty="0"/>
              <a:t>. </a:t>
            </a:r>
            <a:r>
              <a:rPr lang="es-ES" sz="1400" dirty="0" err="1"/>
              <a:t>Maxime</a:t>
            </a:r>
            <a:r>
              <a:rPr lang="es-ES" sz="1400" dirty="0"/>
              <a:t> </a:t>
            </a:r>
            <a:r>
              <a:rPr lang="es-ES" sz="1400" dirty="0" err="1"/>
              <a:t>Samson</a:t>
            </a:r>
            <a:r>
              <a:rPr lang="es-ES" sz="1400" dirty="0"/>
              <a:t>, </a:t>
            </a:r>
            <a:r>
              <a:rPr lang="es-ES" sz="1400" dirty="0" err="1"/>
              <a:t>Sylvain</a:t>
            </a:r>
            <a:r>
              <a:rPr lang="es-ES" sz="1400" dirty="0"/>
              <a:t> </a:t>
            </a:r>
            <a:r>
              <a:rPr lang="es-ES" sz="1400" dirty="0" err="1"/>
              <a:t>Audia</a:t>
            </a:r>
            <a:r>
              <a:rPr lang="es-ES" sz="1400" dirty="0"/>
              <a:t>, Nona </a:t>
            </a:r>
            <a:r>
              <a:rPr lang="es-ES" sz="1400" dirty="0" err="1"/>
              <a:t>Janikashvili</a:t>
            </a:r>
            <a:r>
              <a:rPr lang="es-ES" sz="1400" dirty="0"/>
              <a:t>, Marion Ciudad, </a:t>
            </a:r>
            <a:r>
              <a:rPr lang="es-ES" sz="1400" dirty="0" err="1"/>
              <a:t>Malika</a:t>
            </a:r>
            <a:r>
              <a:rPr lang="es-ES" sz="1400" dirty="0"/>
              <a:t> </a:t>
            </a:r>
            <a:r>
              <a:rPr lang="es-ES" sz="1400" dirty="0" err="1"/>
              <a:t>Trad</a:t>
            </a:r>
            <a:r>
              <a:rPr lang="es-ES" sz="1400" dirty="0"/>
              <a:t>, Jennifer </a:t>
            </a:r>
            <a:r>
              <a:rPr lang="es-ES" sz="1400" dirty="0" err="1"/>
              <a:t>Fraszczak</a:t>
            </a:r>
            <a:r>
              <a:rPr lang="es-ES" sz="1400" dirty="0"/>
              <a:t>, Paul </a:t>
            </a:r>
            <a:r>
              <a:rPr lang="es-ES" sz="1400" dirty="0" err="1"/>
              <a:t>Ornetti</a:t>
            </a:r>
            <a:r>
              <a:rPr lang="es-ES" sz="1400" dirty="0"/>
              <a:t>, Jean-Francis </a:t>
            </a:r>
            <a:r>
              <a:rPr lang="es-ES" sz="1400" dirty="0" err="1"/>
              <a:t>Maillefert</a:t>
            </a:r>
            <a:r>
              <a:rPr lang="es-ES" sz="1400" dirty="0"/>
              <a:t>, Pierre </a:t>
            </a:r>
            <a:r>
              <a:rPr lang="es-ES" sz="1400" dirty="0" err="1"/>
              <a:t>Miossec</a:t>
            </a:r>
            <a:r>
              <a:rPr lang="es-ES" sz="1400" dirty="0"/>
              <a:t>, and Bernard </a:t>
            </a:r>
            <a:r>
              <a:rPr lang="es-ES" sz="1400" dirty="0" err="1"/>
              <a:t>Bonnotte</a:t>
            </a:r>
            <a:r>
              <a:rPr lang="es-ES" sz="1400" dirty="0"/>
              <a:t>. </a:t>
            </a:r>
            <a:r>
              <a:rPr lang="es-ES" sz="1400" b="1" dirty="0"/>
              <a:t>Inhibition of Interleukin-6 </a:t>
            </a:r>
            <a:r>
              <a:rPr lang="es-ES" sz="1400" b="1" dirty="0" err="1"/>
              <a:t>Function</a:t>
            </a:r>
            <a:r>
              <a:rPr lang="es-ES" sz="1400" b="1" dirty="0"/>
              <a:t> </a:t>
            </a:r>
            <a:r>
              <a:rPr lang="es-ES" sz="1400" b="1" dirty="0" err="1"/>
              <a:t>Corrects</a:t>
            </a:r>
            <a:r>
              <a:rPr lang="es-ES" sz="1400" b="1" dirty="0"/>
              <a:t> Th17/</a:t>
            </a:r>
            <a:r>
              <a:rPr lang="es-ES" sz="1400" b="1" dirty="0" err="1"/>
              <a:t>Treg</a:t>
            </a:r>
            <a:r>
              <a:rPr lang="es-ES" sz="1400" b="1" dirty="0"/>
              <a:t> </a:t>
            </a:r>
            <a:r>
              <a:rPr lang="es-ES" sz="1400" b="1" dirty="0" err="1"/>
              <a:t>Cell</a:t>
            </a:r>
            <a:r>
              <a:rPr lang="es-ES" sz="1400" b="1" dirty="0"/>
              <a:t> </a:t>
            </a:r>
            <a:r>
              <a:rPr lang="es-ES" sz="1400" b="1" dirty="0" err="1"/>
              <a:t>Imbalance</a:t>
            </a:r>
            <a:r>
              <a:rPr lang="es-ES" sz="1400" b="1" dirty="0"/>
              <a:t> in </a:t>
            </a:r>
            <a:r>
              <a:rPr lang="es-ES" sz="1400" b="1" dirty="0" err="1"/>
              <a:t>Patients</a:t>
            </a:r>
            <a:r>
              <a:rPr lang="es-ES" sz="1400" b="1" dirty="0"/>
              <a:t> </a:t>
            </a:r>
            <a:r>
              <a:rPr lang="es-ES" sz="1400" b="1" dirty="0" err="1"/>
              <a:t>With</a:t>
            </a:r>
            <a:r>
              <a:rPr lang="es-ES" sz="1400" b="1" dirty="0"/>
              <a:t> </a:t>
            </a:r>
            <a:r>
              <a:rPr lang="es-ES" sz="1400" b="1" dirty="0" err="1"/>
              <a:t>Rheumatoid</a:t>
            </a:r>
            <a:r>
              <a:rPr lang="es-ES" sz="1400" b="1" dirty="0"/>
              <a:t> </a:t>
            </a:r>
            <a:r>
              <a:rPr lang="es-ES" sz="1400" b="1" dirty="0" err="1"/>
              <a:t>Arthritis</a:t>
            </a:r>
            <a:r>
              <a:rPr lang="es-ES" sz="1400" b="1" dirty="0"/>
              <a:t>. </a:t>
            </a:r>
            <a:r>
              <a:rPr lang="es-ES" sz="1400" dirty="0"/>
              <a:t>ARTHRITIS &amp; RHEUMATISM Vol. 64, No. 8, </a:t>
            </a:r>
            <a:r>
              <a:rPr lang="es-ES" sz="1400" dirty="0" err="1"/>
              <a:t>August</a:t>
            </a:r>
            <a:r>
              <a:rPr lang="es-ES" sz="1400" dirty="0"/>
              <a:t> 2012, </a:t>
            </a:r>
            <a:r>
              <a:rPr lang="es-ES" sz="1400" dirty="0" err="1"/>
              <a:t>pp</a:t>
            </a:r>
            <a:r>
              <a:rPr lang="es-ES" sz="1400" dirty="0"/>
              <a:t> 2499–2503 DOI 10.1002/art.34477</a:t>
            </a:r>
          </a:p>
          <a:p>
            <a:pPr marL="0" indent="0">
              <a:buNone/>
            </a:pPr>
            <a:endParaRPr lang="es-ES" sz="1400" dirty="0"/>
          </a:p>
          <a:p>
            <a:pPr marL="0" indent="0">
              <a:buNone/>
            </a:pPr>
            <a:r>
              <a:rPr lang="es-ES" sz="1400" dirty="0" smtClean="0"/>
              <a:t>. </a:t>
            </a:r>
            <a:r>
              <a:rPr lang="es-ES" sz="1400" dirty="0" err="1" smtClean="0"/>
              <a:t>Guggino</a:t>
            </a:r>
            <a:r>
              <a:rPr lang="es-ES" sz="1400" dirty="0" smtClean="0"/>
              <a:t> </a:t>
            </a:r>
            <a:r>
              <a:rPr lang="es-ES" sz="1400" dirty="0"/>
              <a:t>G1, </a:t>
            </a:r>
            <a:r>
              <a:rPr lang="es-ES" sz="1400" dirty="0" err="1"/>
              <a:t>Giardina</a:t>
            </a:r>
            <a:r>
              <a:rPr lang="es-ES" sz="1400" dirty="0"/>
              <a:t> AR, </a:t>
            </a:r>
            <a:r>
              <a:rPr lang="es-ES" sz="1400" dirty="0" err="1"/>
              <a:t>Raimondo</a:t>
            </a:r>
            <a:r>
              <a:rPr lang="es-ES" sz="1400" dirty="0"/>
              <a:t> S, </a:t>
            </a:r>
            <a:r>
              <a:rPr lang="es-ES" sz="1400" dirty="0" err="1"/>
              <a:t>Giardina</a:t>
            </a:r>
            <a:r>
              <a:rPr lang="es-ES" sz="1400" dirty="0"/>
              <a:t> G, </a:t>
            </a:r>
            <a:r>
              <a:rPr lang="es-ES" sz="1400" dirty="0" err="1"/>
              <a:t>Sireci</a:t>
            </a:r>
            <a:r>
              <a:rPr lang="es-ES" sz="1400" dirty="0"/>
              <a:t> G, </a:t>
            </a:r>
            <a:r>
              <a:rPr lang="es-ES" sz="1400" dirty="0" err="1"/>
              <a:t>Dieli</a:t>
            </a:r>
            <a:r>
              <a:rPr lang="es-ES" sz="1400" dirty="0"/>
              <a:t> F, Peralta M, </a:t>
            </a:r>
            <a:r>
              <a:rPr lang="es-ES" sz="1400" dirty="0" err="1"/>
              <a:t>Alessandro</a:t>
            </a:r>
            <a:r>
              <a:rPr lang="es-ES" sz="1400" dirty="0"/>
              <a:t> R, </a:t>
            </a:r>
            <a:r>
              <a:rPr lang="es-ES" sz="1400" dirty="0" err="1"/>
              <a:t>Triolo</a:t>
            </a:r>
            <a:r>
              <a:rPr lang="es-ES" sz="1400" dirty="0"/>
              <a:t> G, </a:t>
            </a:r>
            <a:r>
              <a:rPr lang="es-ES" sz="1400" dirty="0" err="1"/>
              <a:t>Ciccia</a:t>
            </a:r>
            <a:r>
              <a:rPr lang="es-ES" sz="1400" dirty="0"/>
              <a:t> F</a:t>
            </a:r>
            <a:r>
              <a:rPr lang="es-ES" sz="1400" dirty="0" smtClean="0"/>
              <a:t>. </a:t>
            </a:r>
            <a:r>
              <a:rPr lang="es-ES" sz="1400" b="1" dirty="0"/>
              <a:t>Targeting IL-6 </a:t>
            </a:r>
            <a:r>
              <a:rPr lang="es-ES" sz="1400" b="1" dirty="0" err="1"/>
              <a:t>signalling</a:t>
            </a:r>
            <a:r>
              <a:rPr lang="es-ES" sz="1400" b="1" dirty="0"/>
              <a:t> in </a:t>
            </a:r>
            <a:r>
              <a:rPr lang="es-ES" sz="1400" b="1" dirty="0" err="1"/>
              <a:t>early</a:t>
            </a:r>
            <a:r>
              <a:rPr lang="es-ES" sz="1400" b="1" dirty="0"/>
              <a:t> </a:t>
            </a:r>
            <a:r>
              <a:rPr lang="es-ES" sz="1400" b="1" dirty="0" err="1"/>
              <a:t>rheumatoid</a:t>
            </a:r>
            <a:r>
              <a:rPr lang="es-ES" sz="1400" b="1" dirty="0"/>
              <a:t> </a:t>
            </a:r>
            <a:r>
              <a:rPr lang="es-ES" sz="1400" b="1" dirty="0" err="1"/>
              <a:t>arthritis</a:t>
            </a:r>
            <a:r>
              <a:rPr lang="es-ES" sz="1400" b="1" dirty="0"/>
              <a:t> </a:t>
            </a:r>
            <a:r>
              <a:rPr lang="es-ES" sz="1400" b="1" dirty="0" err="1"/>
              <a:t>is</a:t>
            </a:r>
            <a:r>
              <a:rPr lang="es-ES" sz="1400" b="1" dirty="0"/>
              <a:t> </a:t>
            </a:r>
            <a:r>
              <a:rPr lang="es-ES" sz="1400" b="1" dirty="0" err="1"/>
              <a:t>followed</a:t>
            </a:r>
            <a:r>
              <a:rPr lang="es-ES" sz="1400" b="1" dirty="0"/>
              <a:t> </a:t>
            </a:r>
            <a:r>
              <a:rPr lang="es-ES" sz="1400" b="1" dirty="0" err="1"/>
              <a:t>by</a:t>
            </a:r>
            <a:r>
              <a:rPr lang="es-ES" sz="1400" b="1" dirty="0"/>
              <a:t> Th1 and Th17 </a:t>
            </a:r>
            <a:r>
              <a:rPr lang="es-ES" sz="1400" b="1" dirty="0" err="1"/>
              <a:t>suppression</a:t>
            </a:r>
            <a:r>
              <a:rPr lang="es-ES" sz="1400" b="1" dirty="0"/>
              <a:t> and Th2 </a:t>
            </a:r>
            <a:r>
              <a:rPr lang="es-ES" sz="1400" b="1" dirty="0" err="1"/>
              <a:t>expansion</a:t>
            </a:r>
            <a:r>
              <a:rPr lang="es-ES" sz="1400" dirty="0" smtClean="0"/>
              <a:t>. </a:t>
            </a:r>
            <a:r>
              <a:rPr lang="es-ES" sz="1400" dirty="0"/>
              <a:t>Clin </a:t>
            </a:r>
            <a:r>
              <a:rPr lang="es-ES" sz="1400" dirty="0" err="1"/>
              <a:t>Exp</a:t>
            </a:r>
            <a:r>
              <a:rPr lang="es-ES" sz="1400" dirty="0"/>
              <a:t> </a:t>
            </a:r>
            <a:r>
              <a:rPr lang="es-ES" sz="1400" dirty="0" err="1"/>
              <a:t>Rheumatol</a:t>
            </a:r>
            <a:r>
              <a:rPr lang="es-ES" sz="1400" dirty="0"/>
              <a:t>. 2014 Jan-Feb;32(1):77-81. </a:t>
            </a:r>
            <a:r>
              <a:rPr lang="es-ES" sz="1400" dirty="0" err="1"/>
              <a:t>Epub</a:t>
            </a:r>
            <a:r>
              <a:rPr lang="es-ES" sz="1400" dirty="0"/>
              <a:t> 2014 </a:t>
            </a:r>
            <a:r>
              <a:rPr lang="es-ES" sz="1400" dirty="0" err="1"/>
              <a:t>Jan</a:t>
            </a:r>
            <a:r>
              <a:rPr lang="es-ES" sz="1400" dirty="0"/>
              <a:t> 14.</a:t>
            </a:r>
          </a:p>
          <a:p>
            <a:pPr marL="0" indent="0">
              <a:buNone/>
            </a:pPr>
            <a:endParaRPr lang="es-ES" sz="1400" dirty="0"/>
          </a:p>
          <a:p>
            <a:pPr marL="0" indent="0">
              <a:buNone/>
            </a:pPr>
            <a:endParaRPr lang="es-ES" sz="1400" dirty="0"/>
          </a:p>
        </p:txBody>
      </p:sp>
      <p:sp>
        <p:nvSpPr>
          <p:cNvPr id="6" name="14 Cinta perforada"/>
          <p:cNvSpPr/>
          <p:nvPr/>
        </p:nvSpPr>
        <p:spPr>
          <a:xfrm>
            <a:off x="1403648" y="5353667"/>
            <a:ext cx="6379503" cy="992270"/>
          </a:xfrm>
          <a:prstGeom prst="flowChartPunchedTape">
            <a:avLst/>
          </a:prstGeom>
          <a:solidFill>
            <a:schemeClr val="accent2">
              <a:lumMod val="40000"/>
              <a:lumOff val="60000"/>
            </a:schemeClr>
          </a:solidFill>
          <a:ln>
            <a:solidFill>
              <a:srgbClr val="FFCCCC"/>
            </a:solidFill>
          </a:ln>
          <a:effectLst>
            <a:softEdge rad="317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b="1" dirty="0" smtClean="0">
                <a:solidFill>
                  <a:schemeClr val="tx1"/>
                </a:solidFill>
              </a:rPr>
              <a:t>Estudios en linfocitos: TCZ corrige el desequilibrio de Th1-Th17/T reguladoras </a:t>
            </a:r>
          </a:p>
        </p:txBody>
      </p:sp>
      <p:pic>
        <p:nvPicPr>
          <p:cNvPr id="11" name="Imagen 10"/>
          <p:cNvPicPr>
            <a:picLocks noChangeAspect="1"/>
          </p:cNvPicPr>
          <p:nvPr/>
        </p:nvPicPr>
        <p:blipFill>
          <a:blip r:embed="rId2" cstate="email"/>
          <a:stretch>
            <a:fillRect/>
          </a:stretch>
        </p:blipFill>
        <p:spPr>
          <a:xfrm>
            <a:off x="7254700" y="3934147"/>
            <a:ext cx="1349747" cy="1349747"/>
          </a:xfrm>
          <a:prstGeom prst="rect">
            <a:avLst/>
          </a:prstGeom>
        </p:spPr>
      </p:pic>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62808" y="4101090"/>
            <a:ext cx="1604815" cy="11130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Flecha derecha 12"/>
          <p:cNvSpPr/>
          <p:nvPr/>
        </p:nvSpPr>
        <p:spPr>
          <a:xfrm rot="5400000" flipV="1">
            <a:off x="3922310" y="4508856"/>
            <a:ext cx="1053831" cy="261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442860" y="223827"/>
            <a:ext cx="3875750" cy="369332"/>
          </a:xfrm>
          <a:prstGeom prst="rect">
            <a:avLst/>
          </a:prstGeom>
          <a:noFill/>
        </p:spPr>
        <p:txBody>
          <a:bodyPr wrap="square" rtlCol="0">
            <a:spAutoFit/>
          </a:bodyPr>
          <a:lstStyle/>
          <a:p>
            <a:r>
              <a:rPr lang="es-ES" b="1" dirty="0" smtClean="0"/>
              <a:t>LINFOCITOS</a:t>
            </a:r>
            <a:endParaRPr lang="es-ES" b="1" dirty="0"/>
          </a:p>
        </p:txBody>
      </p:sp>
    </p:spTree>
    <p:extLst>
      <p:ext uri="{BB962C8B-B14F-4D97-AF65-F5344CB8AC3E}">
        <p14:creationId xmlns:p14="http://schemas.microsoft.com/office/powerpoint/2010/main" xmlns="" val="376175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41863" y="2043719"/>
            <a:ext cx="3535322"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5516" y="4347011"/>
            <a:ext cx="3148552" cy="2109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4 Grupo"/>
          <p:cNvGrpSpPr/>
          <p:nvPr/>
        </p:nvGrpSpPr>
        <p:grpSpPr>
          <a:xfrm>
            <a:off x="4841863" y="5236551"/>
            <a:ext cx="4080482" cy="1418674"/>
            <a:chOff x="2003686" y="5322694"/>
            <a:chExt cx="4080482" cy="1418674"/>
          </a:xfrm>
        </p:grpSpPr>
        <p:sp>
          <p:nvSpPr>
            <p:cNvPr id="6" name="5 CuadroTexto"/>
            <p:cNvSpPr txBox="1"/>
            <p:nvPr/>
          </p:nvSpPr>
          <p:spPr>
            <a:xfrm>
              <a:off x="2003686" y="5322694"/>
              <a:ext cx="4080482" cy="338554"/>
            </a:xfrm>
            <a:prstGeom prst="rect">
              <a:avLst/>
            </a:prstGeom>
            <a:noFill/>
            <a:ln>
              <a:solidFill>
                <a:schemeClr val="tx1"/>
              </a:solidFill>
            </a:ln>
          </p:spPr>
          <p:txBody>
            <a:bodyPr wrap="square" rtlCol="0">
              <a:spAutoFit/>
            </a:bodyPr>
            <a:lstStyle/>
            <a:p>
              <a:r>
                <a:rPr lang="es-ES" sz="1600" dirty="0" smtClean="0">
                  <a:latin typeface="+mn-lt"/>
                </a:rPr>
                <a:t>Factores implicados enfermedad CV y AT en AR</a:t>
              </a:r>
              <a:endParaRPr lang="es-ES" sz="1600" dirty="0">
                <a:latin typeface="+mn-lt"/>
              </a:endParaRPr>
            </a:p>
          </p:txBody>
        </p:sp>
        <p:sp>
          <p:nvSpPr>
            <p:cNvPr id="25" name="24 CuadroTexto"/>
            <p:cNvSpPr txBox="1"/>
            <p:nvPr/>
          </p:nvSpPr>
          <p:spPr>
            <a:xfrm>
              <a:off x="2003686" y="5664150"/>
              <a:ext cx="4080482" cy="1077218"/>
            </a:xfrm>
            <a:prstGeom prst="rect">
              <a:avLst/>
            </a:prstGeom>
            <a:noFill/>
            <a:ln>
              <a:solidFill>
                <a:schemeClr val="tx1"/>
              </a:solidFill>
            </a:ln>
          </p:spPr>
          <p:txBody>
            <a:bodyPr wrap="square" rtlCol="0">
              <a:spAutoFit/>
            </a:bodyPr>
            <a:lstStyle/>
            <a:p>
              <a:pPr marL="342900" indent="-342900">
                <a:buAutoNum type="arabicPeriod"/>
              </a:pPr>
              <a:r>
                <a:rPr lang="es-ES" sz="1600" dirty="0" smtClean="0">
                  <a:latin typeface="+mn-lt"/>
                </a:rPr>
                <a:t>Inflamación</a:t>
              </a:r>
            </a:p>
            <a:p>
              <a:pPr marL="342900" indent="-342900">
                <a:buAutoNum type="arabicPeriod"/>
              </a:pPr>
              <a:r>
                <a:rPr lang="es-ES" sz="1600" dirty="0" smtClean="0">
                  <a:latin typeface="+mn-lt"/>
                </a:rPr>
                <a:t>Disfunción endotelial </a:t>
              </a:r>
              <a:endParaRPr lang="es-ES" sz="1600" dirty="0">
                <a:latin typeface="+mn-lt"/>
              </a:endParaRPr>
            </a:p>
            <a:p>
              <a:pPr marL="342900" indent="-342900">
                <a:buAutoNum type="arabicPeriod"/>
              </a:pPr>
              <a:r>
                <a:rPr lang="es-ES" sz="1600" dirty="0" smtClean="0">
                  <a:latin typeface="+mn-lt"/>
                </a:rPr>
                <a:t>Estrés oxidativo</a:t>
              </a:r>
            </a:p>
            <a:p>
              <a:pPr marL="342900" indent="-342900">
                <a:buAutoNum type="arabicPeriod"/>
              </a:pPr>
              <a:r>
                <a:rPr lang="es-ES" sz="1600" dirty="0" smtClean="0">
                  <a:latin typeface="+mn-lt"/>
                </a:rPr>
                <a:t>NETosis</a:t>
              </a:r>
              <a:endParaRPr lang="es-ES" sz="1600" dirty="0">
                <a:latin typeface="+mn-lt"/>
              </a:endParaRPr>
            </a:p>
          </p:txBody>
        </p:sp>
      </p:grpSp>
      <p:sp>
        <p:nvSpPr>
          <p:cNvPr id="3" name="2 CuadroTexto"/>
          <p:cNvSpPr txBox="1"/>
          <p:nvPr/>
        </p:nvSpPr>
        <p:spPr>
          <a:xfrm>
            <a:off x="2417814" y="4133898"/>
            <a:ext cx="1394256" cy="276999"/>
          </a:xfrm>
          <a:prstGeom prst="rect">
            <a:avLst/>
          </a:prstGeom>
          <a:noFill/>
        </p:spPr>
        <p:txBody>
          <a:bodyPr wrap="square" rtlCol="0">
            <a:spAutoFit/>
          </a:bodyPr>
          <a:lstStyle/>
          <a:p>
            <a:r>
              <a:rPr lang="es-ES" sz="1200" b="1" dirty="0" smtClean="0"/>
              <a:t>Enfermedad CV</a:t>
            </a:r>
            <a:endParaRPr lang="es-ES" sz="1200" dirty="0" smtClean="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1838" y="554817"/>
            <a:ext cx="2924594" cy="33312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2 Marcador de contenido"/>
          <p:cNvSpPr>
            <a:spLocks noGrp="1"/>
          </p:cNvSpPr>
          <p:nvPr>
            <p:ph idx="1"/>
          </p:nvPr>
        </p:nvSpPr>
        <p:spPr>
          <a:xfrm>
            <a:off x="3707904" y="512291"/>
            <a:ext cx="5019260" cy="542684"/>
          </a:xfrm>
        </p:spPr>
        <p:txBody>
          <a:bodyPr/>
          <a:lstStyle/>
          <a:p>
            <a:pPr marL="0" indent="0">
              <a:buNone/>
            </a:pPr>
            <a:r>
              <a:rPr lang="es-ES" sz="1400" dirty="0" smtClean="0"/>
              <a:t>La AR es una enfermedad inflamatoria crónica autoinmune.</a:t>
            </a:r>
            <a:r>
              <a:rPr lang="es-ES" sz="1400" dirty="0">
                <a:sym typeface="Wingdings" panose="05000000000000000000" pitchFamily="2" charset="2"/>
              </a:rPr>
              <a:t> </a:t>
            </a:r>
            <a:endParaRPr lang="es-ES" sz="1400" dirty="0" smtClean="0">
              <a:sym typeface="Wingdings" panose="05000000000000000000" pitchFamily="2" charset="2"/>
            </a:endParaRPr>
          </a:p>
          <a:p>
            <a:pPr marL="0" indent="0">
              <a:buNone/>
            </a:pPr>
            <a:r>
              <a:rPr lang="es-ES" sz="1400" dirty="0" smtClean="0">
                <a:sym typeface="Wingdings" panose="05000000000000000000" pitchFamily="2" charset="2"/>
              </a:rPr>
              <a:t>S</a:t>
            </a:r>
            <a:r>
              <a:rPr lang="es-ES" sz="1400" dirty="0" smtClean="0"/>
              <a:t>inovitis persistente, auto-anticuerpos  </a:t>
            </a:r>
            <a:r>
              <a:rPr lang="es-ES" sz="1400" dirty="0"/>
              <a:t>y m</a:t>
            </a:r>
            <a:r>
              <a:rPr lang="es-ES" sz="1400" dirty="0" smtClean="0"/>
              <a:t>anif. </a:t>
            </a:r>
            <a:r>
              <a:rPr lang="es-ES" sz="1400" dirty="0"/>
              <a:t>s</a:t>
            </a:r>
            <a:r>
              <a:rPr lang="es-ES" sz="1400" dirty="0" smtClean="0"/>
              <a:t>istémicas. </a:t>
            </a:r>
          </a:p>
          <a:p>
            <a:pPr marL="0" indent="0">
              <a:buNone/>
            </a:pPr>
            <a:endParaRPr lang="es-ES" sz="1400" dirty="0" smtClean="0"/>
          </a:p>
          <a:p>
            <a:pPr marL="0" indent="0">
              <a:buNone/>
            </a:pPr>
            <a:endParaRPr lang="es-ES" sz="1800" dirty="0">
              <a:sym typeface="Wingdings" panose="05000000000000000000" pitchFamily="2" charset="2"/>
            </a:endParaRPr>
          </a:p>
          <a:p>
            <a:pPr marL="0" indent="0">
              <a:buNone/>
            </a:pPr>
            <a:r>
              <a:rPr lang="es-ES" sz="2000" dirty="0" smtClean="0">
                <a:sym typeface="Wingdings" panose="05000000000000000000" pitchFamily="2" charset="2"/>
              </a:rPr>
              <a:t>	</a:t>
            </a:r>
            <a:endParaRPr lang="es-ES" sz="2000" dirty="0">
              <a:sym typeface="Wingdings" panose="05000000000000000000" pitchFamily="2" charset="2"/>
            </a:endParaRPr>
          </a:p>
        </p:txBody>
      </p:sp>
      <p:sp>
        <p:nvSpPr>
          <p:cNvPr id="12" name="3 Marcador de pie de página"/>
          <p:cNvSpPr>
            <a:spLocks noGrp="1"/>
          </p:cNvSpPr>
          <p:nvPr>
            <p:ph type="ftr" sz="quarter" idx="11"/>
          </p:nvPr>
        </p:nvSpPr>
        <p:spPr>
          <a:xfrm>
            <a:off x="239551" y="6392905"/>
            <a:ext cx="2760241" cy="524640"/>
          </a:xfrm>
        </p:spPr>
        <p:txBody>
          <a:bodyPr/>
          <a:lstStyle/>
          <a:p>
            <a:pPr algn="l">
              <a:defRPr/>
            </a:pPr>
            <a:r>
              <a:rPr lang="es-ES" sz="1000" dirty="0" smtClean="0"/>
              <a:t>New England Journal Med 2011;365:2205-19</a:t>
            </a:r>
          </a:p>
          <a:p>
            <a:pPr algn="l">
              <a:defRPr/>
            </a:pPr>
            <a:endParaRPr lang="es-ES" sz="1000" dirty="0" smtClean="0"/>
          </a:p>
          <a:p>
            <a:pPr algn="l">
              <a:defRPr/>
            </a:pPr>
            <a:r>
              <a:rPr lang="es-ES" sz="1000" dirty="0" smtClean="0"/>
              <a:t> </a:t>
            </a:r>
            <a:endParaRPr lang="es-ES" sz="1000" dirty="0"/>
          </a:p>
        </p:txBody>
      </p:sp>
      <p:sp>
        <p:nvSpPr>
          <p:cNvPr id="14" name="1 Título"/>
          <p:cNvSpPr>
            <a:spLocks noGrp="1"/>
          </p:cNvSpPr>
          <p:nvPr>
            <p:ph type="title"/>
          </p:nvPr>
        </p:nvSpPr>
        <p:spPr>
          <a:xfrm>
            <a:off x="4644008" y="1556792"/>
            <a:ext cx="4392488" cy="199234"/>
          </a:xfrm>
        </p:spPr>
        <p:txBody>
          <a:bodyPr/>
          <a:lstStyle/>
          <a:p>
            <a:r>
              <a:rPr lang="es-ES" sz="1600" b="1" cap="small" dirty="0"/>
              <a:t>COMORBILIDADES ASOCIADAS A LA </a:t>
            </a:r>
            <a:r>
              <a:rPr lang="es-ES" sz="1600" b="1" cap="small" dirty="0" smtClean="0"/>
              <a:t>ARTRITIS REUMATOIDE</a:t>
            </a:r>
            <a:endParaRPr lang="es-ES" sz="1600" b="1" dirty="0"/>
          </a:p>
        </p:txBody>
      </p:sp>
      <p:pic>
        <p:nvPicPr>
          <p:cNvPr id="15" name="Picture 8" descr="Resultado de imagen de factor reumatoide"/>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525248" y="1195385"/>
            <a:ext cx="1198983" cy="1102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406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5868144" y="3801899"/>
            <a:ext cx="1161601" cy="805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CuadroTexto 13"/>
          <p:cNvSpPr txBox="1"/>
          <p:nvPr/>
        </p:nvSpPr>
        <p:spPr>
          <a:xfrm>
            <a:off x="611560" y="380130"/>
            <a:ext cx="7724936" cy="369332"/>
          </a:xfrm>
          <a:prstGeom prst="rect">
            <a:avLst/>
          </a:prstGeom>
          <a:noFill/>
        </p:spPr>
        <p:txBody>
          <a:bodyPr wrap="square" rtlCol="0">
            <a:spAutoFit/>
          </a:bodyPr>
          <a:lstStyle/>
          <a:p>
            <a:r>
              <a:rPr lang="es-ES" b="1" dirty="0" smtClean="0"/>
              <a:t>MARCADORES ATEROTROMBÓTICOS ASOCIADOS A AR (PLASMA)</a:t>
            </a:r>
            <a:endParaRPr lang="es-ES" b="1" dirty="0"/>
          </a:p>
        </p:txBody>
      </p:sp>
      <p:sp>
        <p:nvSpPr>
          <p:cNvPr id="21" name="14 Cinta perforada"/>
          <p:cNvSpPr/>
          <p:nvPr/>
        </p:nvSpPr>
        <p:spPr>
          <a:xfrm>
            <a:off x="611560" y="5013176"/>
            <a:ext cx="7974078" cy="1231489"/>
          </a:xfrm>
          <a:prstGeom prst="flowChartPunchedTape">
            <a:avLst/>
          </a:prstGeom>
          <a:solidFill>
            <a:schemeClr val="accent2">
              <a:lumMod val="40000"/>
              <a:lumOff val="60000"/>
            </a:schemeClr>
          </a:solidFill>
          <a:ln>
            <a:solidFill>
              <a:srgbClr val="FFCCCC"/>
            </a:solidFill>
          </a:ln>
          <a:effectLst>
            <a:softEdge rad="317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b="1" dirty="0" smtClean="0">
                <a:solidFill>
                  <a:schemeClr val="tx1"/>
                </a:solidFill>
              </a:rPr>
              <a:t>Reduce las moléculas </a:t>
            </a:r>
            <a:r>
              <a:rPr lang="es-ES" b="1" dirty="0" err="1" smtClean="0">
                <a:solidFill>
                  <a:schemeClr val="tx1"/>
                </a:solidFill>
              </a:rPr>
              <a:t>protrombóticas</a:t>
            </a:r>
            <a:r>
              <a:rPr lang="es-ES" b="1" dirty="0" smtClean="0">
                <a:solidFill>
                  <a:schemeClr val="tx1"/>
                </a:solidFill>
              </a:rPr>
              <a:t> (</a:t>
            </a:r>
            <a:r>
              <a:rPr lang="es-ES" dirty="0" smtClean="0">
                <a:solidFill>
                  <a:schemeClr val="tx1"/>
                </a:solidFill>
              </a:rPr>
              <a:t>Dímero D, fragmento </a:t>
            </a:r>
            <a:r>
              <a:rPr lang="es-ES" dirty="0" err="1" smtClean="0">
                <a:solidFill>
                  <a:schemeClr val="tx1"/>
                </a:solidFill>
              </a:rPr>
              <a:t>protrombótico</a:t>
            </a:r>
            <a:r>
              <a:rPr lang="es-ES" dirty="0" smtClean="0">
                <a:solidFill>
                  <a:schemeClr val="tx1"/>
                </a:solidFill>
              </a:rPr>
              <a:t> 1+1, el fibrinógeno, la </a:t>
            </a:r>
            <a:r>
              <a:rPr lang="es-ES" dirty="0" err="1" smtClean="0">
                <a:solidFill>
                  <a:schemeClr val="tx1"/>
                </a:solidFill>
              </a:rPr>
              <a:t>Lipoprot</a:t>
            </a:r>
            <a:r>
              <a:rPr lang="es-ES" dirty="0" smtClean="0">
                <a:solidFill>
                  <a:schemeClr val="tx1"/>
                </a:solidFill>
              </a:rPr>
              <a:t> A y la </a:t>
            </a:r>
            <a:r>
              <a:rPr lang="es-ES" dirty="0" err="1" smtClean="0">
                <a:solidFill>
                  <a:schemeClr val="tx1"/>
                </a:solidFill>
              </a:rPr>
              <a:t>fosfolipasa</a:t>
            </a:r>
            <a:r>
              <a:rPr lang="es-ES" dirty="0" smtClean="0">
                <a:solidFill>
                  <a:schemeClr val="tx1"/>
                </a:solidFill>
              </a:rPr>
              <a:t> A2 IIA</a:t>
            </a:r>
            <a:r>
              <a:rPr lang="es-ES" b="1" dirty="0" smtClean="0">
                <a:solidFill>
                  <a:schemeClr val="tx1"/>
                </a:solidFill>
              </a:rPr>
              <a:t>) en plasma de pacientes AR </a:t>
            </a:r>
          </a:p>
        </p:txBody>
      </p:sp>
      <p:sp>
        <p:nvSpPr>
          <p:cNvPr id="23" name="Marcador de contenido 2"/>
          <p:cNvSpPr>
            <a:spLocks noGrp="1"/>
          </p:cNvSpPr>
          <p:nvPr>
            <p:ph idx="1"/>
          </p:nvPr>
        </p:nvSpPr>
        <p:spPr>
          <a:xfrm>
            <a:off x="611560" y="1055993"/>
            <a:ext cx="8167128" cy="3041200"/>
          </a:xfrm>
          <a:ln>
            <a:solidFill>
              <a:srgbClr val="FF0000"/>
            </a:solidFill>
          </a:ln>
        </p:spPr>
        <p:txBody>
          <a:bodyPr/>
          <a:lstStyle/>
          <a:p>
            <a:pPr marL="0" indent="0">
              <a:buNone/>
            </a:pPr>
            <a:endParaRPr lang="es-ES" sz="1400" dirty="0"/>
          </a:p>
          <a:p>
            <a:pPr marL="0" indent="0">
              <a:buNone/>
            </a:pPr>
            <a:r>
              <a:rPr lang="es-ES" sz="1400" dirty="0"/>
              <a:t>. McInnes IB et al. Effect of interleukin-6 receptor </a:t>
            </a:r>
            <a:r>
              <a:rPr lang="es-ES" sz="1400" dirty="0" err="1"/>
              <a:t>blockade</a:t>
            </a:r>
            <a:r>
              <a:rPr lang="es-ES" sz="1400" dirty="0"/>
              <a:t> </a:t>
            </a:r>
            <a:r>
              <a:rPr lang="es-ES" sz="1400" dirty="0" err="1"/>
              <a:t>on</a:t>
            </a:r>
            <a:r>
              <a:rPr lang="es-ES" sz="1400" dirty="0"/>
              <a:t> </a:t>
            </a:r>
            <a:r>
              <a:rPr lang="es-ES" sz="1400" dirty="0" err="1"/>
              <a:t>surrogates</a:t>
            </a:r>
            <a:r>
              <a:rPr lang="es-ES" sz="1400" dirty="0"/>
              <a:t> of vascular </a:t>
            </a:r>
            <a:r>
              <a:rPr lang="es-ES" sz="1400" dirty="0" err="1"/>
              <a:t>risk</a:t>
            </a:r>
            <a:r>
              <a:rPr lang="es-ES" sz="1400" dirty="0"/>
              <a:t> in </a:t>
            </a:r>
            <a:r>
              <a:rPr lang="es-ES" sz="1400" dirty="0" err="1"/>
              <a:t>rheumatoid</a:t>
            </a:r>
            <a:r>
              <a:rPr lang="es-ES" sz="1400" dirty="0"/>
              <a:t> </a:t>
            </a:r>
            <a:r>
              <a:rPr lang="es-ES" sz="1400" dirty="0" err="1"/>
              <a:t>arthritis</a:t>
            </a:r>
            <a:r>
              <a:rPr lang="es-ES" sz="1400" dirty="0"/>
              <a:t>: MEASURE, a </a:t>
            </a:r>
            <a:r>
              <a:rPr lang="es-ES" sz="1400" dirty="0" err="1"/>
              <a:t>randomised</a:t>
            </a:r>
            <a:r>
              <a:rPr lang="es-ES" sz="1400" dirty="0"/>
              <a:t>, placebo-</a:t>
            </a:r>
            <a:r>
              <a:rPr lang="es-ES" sz="1400" dirty="0" err="1"/>
              <a:t>controlled</a:t>
            </a:r>
            <a:r>
              <a:rPr lang="es-ES" sz="1400" dirty="0"/>
              <a:t> </a:t>
            </a:r>
            <a:r>
              <a:rPr lang="es-ES" sz="1400" dirty="0" err="1"/>
              <a:t>study</a:t>
            </a:r>
            <a:r>
              <a:rPr lang="es-ES" sz="1400" dirty="0"/>
              <a:t>. Ann </a:t>
            </a:r>
            <a:r>
              <a:rPr lang="es-ES" sz="1400" dirty="0" err="1"/>
              <a:t>Rheum</a:t>
            </a:r>
            <a:r>
              <a:rPr lang="es-ES" sz="1400" dirty="0"/>
              <a:t> </a:t>
            </a:r>
            <a:r>
              <a:rPr lang="es-ES" sz="1400" dirty="0" err="1"/>
              <a:t>Dis</a:t>
            </a:r>
            <a:r>
              <a:rPr lang="es-ES" sz="1400" dirty="0"/>
              <a:t>. 2015 Apr;74(4):694-702</a:t>
            </a:r>
          </a:p>
          <a:p>
            <a:pPr marL="0" indent="0">
              <a:buNone/>
            </a:pPr>
            <a:endParaRPr lang="es-ES" sz="1400" dirty="0"/>
          </a:p>
          <a:p>
            <a:pPr marL="0" indent="0">
              <a:buNone/>
            </a:pPr>
            <a:r>
              <a:rPr lang="es-ES" sz="1400" dirty="0" smtClean="0"/>
              <a:t>. </a:t>
            </a:r>
            <a:r>
              <a:rPr lang="es-ES" sz="1400" dirty="0"/>
              <a:t>Gabay </a:t>
            </a:r>
            <a:r>
              <a:rPr lang="es-ES" sz="1400" dirty="0" smtClean="0"/>
              <a:t>C et al. </a:t>
            </a:r>
            <a:r>
              <a:rPr lang="es-ES" sz="1400" dirty="0" err="1" smtClean="0"/>
              <a:t>Comparison</a:t>
            </a:r>
            <a:r>
              <a:rPr lang="es-ES" sz="1400" dirty="0" smtClean="0"/>
              <a:t> </a:t>
            </a:r>
            <a:r>
              <a:rPr lang="es-ES" sz="1400" dirty="0"/>
              <a:t>of </a:t>
            </a:r>
            <a:r>
              <a:rPr lang="es-ES" sz="1400" dirty="0" err="1"/>
              <a:t>lipid</a:t>
            </a:r>
            <a:r>
              <a:rPr lang="es-ES" sz="1400" dirty="0"/>
              <a:t> and </a:t>
            </a:r>
            <a:r>
              <a:rPr lang="es-ES" sz="1400" dirty="0" err="1"/>
              <a:t>lipid-associated</a:t>
            </a:r>
            <a:r>
              <a:rPr lang="es-ES" sz="1400" dirty="0"/>
              <a:t> cardiovascular </a:t>
            </a:r>
            <a:r>
              <a:rPr lang="es-ES" sz="1400" dirty="0" err="1"/>
              <a:t>risk</a:t>
            </a:r>
            <a:r>
              <a:rPr lang="es-ES" sz="1400" dirty="0"/>
              <a:t> </a:t>
            </a:r>
            <a:r>
              <a:rPr lang="es-ES" sz="1400" dirty="0" err="1"/>
              <a:t>marker</a:t>
            </a:r>
            <a:r>
              <a:rPr lang="es-ES" sz="1400" dirty="0"/>
              <a:t> </a:t>
            </a:r>
            <a:r>
              <a:rPr lang="es-ES" sz="1400" dirty="0" err="1"/>
              <a:t>changes</a:t>
            </a:r>
            <a:r>
              <a:rPr lang="es-ES" sz="1400" dirty="0"/>
              <a:t> </a:t>
            </a:r>
            <a:r>
              <a:rPr lang="es-ES" sz="1400" dirty="0" err="1"/>
              <a:t>after</a:t>
            </a:r>
            <a:r>
              <a:rPr lang="es-ES" sz="1400" dirty="0"/>
              <a:t> </a:t>
            </a:r>
            <a:r>
              <a:rPr lang="es-ES" sz="1400" dirty="0" err="1"/>
              <a:t>treatment</a:t>
            </a:r>
            <a:r>
              <a:rPr lang="es-ES" sz="1400" dirty="0"/>
              <a:t> </a:t>
            </a:r>
            <a:r>
              <a:rPr lang="es-ES" sz="1400" dirty="0" err="1"/>
              <a:t>with</a:t>
            </a:r>
            <a:r>
              <a:rPr lang="es-ES" sz="1400" dirty="0"/>
              <a:t> </a:t>
            </a:r>
            <a:r>
              <a:rPr lang="es-ES" sz="1400" dirty="0" err="1"/>
              <a:t>tocilizumab</a:t>
            </a:r>
            <a:r>
              <a:rPr lang="es-ES" sz="1400" dirty="0"/>
              <a:t> </a:t>
            </a:r>
            <a:r>
              <a:rPr lang="es-ES" sz="1400" dirty="0" err="1"/>
              <a:t>or</a:t>
            </a:r>
            <a:r>
              <a:rPr lang="es-ES" sz="1400" dirty="0"/>
              <a:t> </a:t>
            </a:r>
            <a:r>
              <a:rPr lang="es-ES" sz="1400" dirty="0" err="1"/>
              <a:t>adalimumab</a:t>
            </a:r>
            <a:r>
              <a:rPr lang="es-ES" sz="1400" dirty="0"/>
              <a:t> in </a:t>
            </a:r>
            <a:r>
              <a:rPr lang="es-ES" sz="1400" dirty="0" err="1"/>
              <a:t>patients</a:t>
            </a:r>
            <a:r>
              <a:rPr lang="es-ES" sz="1400" dirty="0"/>
              <a:t> </a:t>
            </a:r>
            <a:r>
              <a:rPr lang="es-ES" sz="1400" dirty="0" err="1"/>
              <a:t>with</a:t>
            </a:r>
            <a:r>
              <a:rPr lang="es-ES" sz="1400" dirty="0"/>
              <a:t> </a:t>
            </a:r>
            <a:r>
              <a:rPr lang="es-ES" sz="1400" dirty="0" err="1"/>
              <a:t>rheumatoid</a:t>
            </a:r>
            <a:r>
              <a:rPr lang="es-ES" sz="1400" dirty="0"/>
              <a:t> </a:t>
            </a:r>
            <a:r>
              <a:rPr lang="es-ES" sz="1400" dirty="0" err="1"/>
              <a:t>arthritis</a:t>
            </a:r>
            <a:r>
              <a:rPr lang="es-ES" sz="1400" dirty="0" smtClean="0"/>
              <a:t>. </a:t>
            </a:r>
            <a:r>
              <a:rPr lang="es-ES" sz="1400" dirty="0"/>
              <a:t>Ann </a:t>
            </a:r>
            <a:r>
              <a:rPr lang="es-ES" sz="1400" dirty="0" err="1"/>
              <a:t>Rheum</a:t>
            </a:r>
            <a:r>
              <a:rPr lang="es-ES" sz="1400" dirty="0"/>
              <a:t> </a:t>
            </a:r>
            <a:r>
              <a:rPr lang="es-ES" sz="1400" dirty="0" err="1"/>
              <a:t>Dis</a:t>
            </a:r>
            <a:r>
              <a:rPr lang="es-ES" sz="1400" dirty="0"/>
              <a:t>. 2016 Oct;75(10):1806-12. </a:t>
            </a:r>
            <a:endParaRPr lang="es-ES" sz="1400" dirty="0" smtClean="0"/>
          </a:p>
          <a:p>
            <a:pPr marL="0" indent="0">
              <a:buNone/>
            </a:pPr>
            <a:endParaRPr lang="es-ES" sz="1400" dirty="0"/>
          </a:p>
          <a:p>
            <a:pPr marL="0" indent="0">
              <a:buNone/>
            </a:pPr>
            <a:r>
              <a:rPr lang="es-ES" sz="1400" dirty="0" smtClean="0"/>
              <a:t>. </a:t>
            </a:r>
            <a:r>
              <a:rPr lang="es-ES" sz="1400" dirty="0" err="1" smtClean="0"/>
              <a:t>Gualtierotti</a:t>
            </a:r>
            <a:r>
              <a:rPr lang="es-ES" sz="1400" dirty="0" smtClean="0"/>
              <a:t> R et al. </a:t>
            </a:r>
            <a:r>
              <a:rPr lang="en-US" sz="1400" dirty="0"/>
              <a:t>Prothrombotic biomarkers in patients with rheumatoid arthritis: the beneficial effect of IL-6 receptor </a:t>
            </a:r>
            <a:r>
              <a:rPr lang="en-US" sz="1400" dirty="0" smtClean="0"/>
              <a:t>blockade, </a:t>
            </a:r>
            <a:r>
              <a:rPr lang="es-ES" sz="1400" dirty="0" smtClean="0"/>
              <a:t>Clin </a:t>
            </a:r>
            <a:r>
              <a:rPr lang="es-ES" sz="1400" dirty="0" err="1"/>
              <a:t>Exp</a:t>
            </a:r>
            <a:r>
              <a:rPr lang="es-ES" sz="1400" dirty="0"/>
              <a:t> </a:t>
            </a:r>
            <a:r>
              <a:rPr lang="es-ES" sz="1400" dirty="0" err="1"/>
              <a:t>Rheumatol</a:t>
            </a:r>
            <a:r>
              <a:rPr lang="es-ES" sz="1400" dirty="0"/>
              <a:t>. 2016 May-Jun;34(3):451-8. </a:t>
            </a:r>
            <a:endParaRPr lang="es-ES" sz="1400" dirty="0" smtClean="0"/>
          </a:p>
          <a:p>
            <a:pPr marL="0" indent="0">
              <a:buNone/>
            </a:pPr>
            <a:endParaRPr lang="es-ES" sz="1400" dirty="0"/>
          </a:p>
          <a:p>
            <a:pPr marL="0" indent="0">
              <a:buNone/>
            </a:pPr>
            <a:endParaRPr lang="es-ES" sz="1400" dirty="0"/>
          </a:p>
        </p:txBody>
      </p:sp>
      <p:sp>
        <p:nvSpPr>
          <p:cNvPr id="26" name="Flecha abajo 25"/>
          <p:cNvSpPr/>
          <p:nvPr/>
        </p:nvSpPr>
        <p:spPr>
          <a:xfrm>
            <a:off x="4356283" y="4185571"/>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94948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345639" y="178456"/>
            <a:ext cx="1161601" cy="805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CuadroTexto 13"/>
          <p:cNvSpPr txBox="1"/>
          <p:nvPr/>
        </p:nvSpPr>
        <p:spPr>
          <a:xfrm>
            <a:off x="424500" y="236039"/>
            <a:ext cx="3875750" cy="369332"/>
          </a:xfrm>
          <a:prstGeom prst="rect">
            <a:avLst/>
          </a:prstGeom>
          <a:noFill/>
        </p:spPr>
        <p:txBody>
          <a:bodyPr wrap="square" rtlCol="0">
            <a:spAutoFit/>
          </a:bodyPr>
          <a:lstStyle/>
          <a:p>
            <a:r>
              <a:rPr lang="es-ES" b="1" dirty="0" smtClean="0"/>
              <a:t>MONOCITO, NEUTRÓFILO, CV</a:t>
            </a:r>
            <a:endParaRPr lang="es-ES" b="1" dirty="0"/>
          </a:p>
        </p:txBody>
      </p:sp>
      <p:sp>
        <p:nvSpPr>
          <p:cNvPr id="10" name="Flecha derecha 9"/>
          <p:cNvSpPr/>
          <p:nvPr/>
        </p:nvSpPr>
        <p:spPr>
          <a:xfrm flipV="1">
            <a:off x="5868144" y="420705"/>
            <a:ext cx="864099" cy="288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4" cstate="email"/>
          <a:srcRect t="-4425" r="-1997"/>
          <a:stretch/>
        </p:blipFill>
        <p:spPr>
          <a:xfrm>
            <a:off x="6948264" y="156351"/>
            <a:ext cx="994885" cy="881063"/>
          </a:xfrm>
          <a:prstGeom prst="rect">
            <a:avLst/>
          </a:prstGeom>
        </p:spPr>
      </p:pic>
      <p:pic>
        <p:nvPicPr>
          <p:cNvPr id="5" name="Imagen 4"/>
          <p:cNvPicPr>
            <a:picLocks noChangeAspect="1"/>
          </p:cNvPicPr>
          <p:nvPr/>
        </p:nvPicPr>
        <p:blipFill rotWithShape="1">
          <a:blip r:embed="rId5" cstate="email"/>
          <a:srcRect/>
          <a:stretch/>
        </p:blipFill>
        <p:spPr>
          <a:xfrm>
            <a:off x="8028384" y="231777"/>
            <a:ext cx="984667" cy="805637"/>
          </a:xfrm>
          <a:prstGeom prst="rect">
            <a:avLst/>
          </a:prstGeom>
        </p:spPr>
      </p:pic>
      <p:pic>
        <p:nvPicPr>
          <p:cNvPr id="15" name="Imagen 14"/>
          <p:cNvPicPr>
            <a:picLocks noChangeAspect="1"/>
          </p:cNvPicPr>
          <p:nvPr/>
        </p:nvPicPr>
        <p:blipFill rotWithShape="1">
          <a:blip r:embed="rId6"/>
          <a:srcRect t="35412" r="6347"/>
          <a:stretch/>
        </p:blipFill>
        <p:spPr>
          <a:xfrm>
            <a:off x="454384" y="1363181"/>
            <a:ext cx="7885759" cy="1101904"/>
          </a:xfrm>
          <a:prstGeom prst="rect">
            <a:avLst/>
          </a:prstGeom>
          <a:ln>
            <a:solidFill>
              <a:schemeClr val="accent2"/>
            </a:solidFill>
          </a:ln>
        </p:spPr>
      </p:pic>
      <p:sp>
        <p:nvSpPr>
          <p:cNvPr id="16" name="Rectángulo 15"/>
          <p:cNvSpPr/>
          <p:nvPr/>
        </p:nvSpPr>
        <p:spPr>
          <a:xfrm>
            <a:off x="1031885" y="2049415"/>
            <a:ext cx="7488832" cy="738664"/>
          </a:xfrm>
          <a:prstGeom prst="rect">
            <a:avLst/>
          </a:prstGeom>
        </p:spPr>
        <p:txBody>
          <a:bodyPr wrap="square">
            <a:spAutoFit/>
          </a:bodyPr>
          <a:lstStyle/>
          <a:p>
            <a:endParaRPr lang="en-US" sz="1400" dirty="0"/>
          </a:p>
          <a:p>
            <a:endParaRPr lang="en-US" sz="1400" dirty="0"/>
          </a:p>
          <a:p>
            <a:r>
              <a:rPr lang="en-US" sz="1400" dirty="0" err="1"/>
              <a:t>Transl</a:t>
            </a:r>
            <a:r>
              <a:rPr lang="en-US" sz="1400" dirty="0"/>
              <a:t> Res. 2017 May;183:87-103. </a:t>
            </a:r>
            <a:r>
              <a:rPr lang="en-US" sz="1400" dirty="0" err="1"/>
              <a:t>doi</a:t>
            </a:r>
            <a:r>
              <a:rPr lang="en-US" sz="1400" dirty="0"/>
              <a:t>: 10.1016/j.trsl.2016.12.003. </a:t>
            </a:r>
            <a:r>
              <a:rPr lang="en-US" sz="1400" dirty="0" err="1"/>
              <a:t>Epub</a:t>
            </a:r>
            <a:r>
              <a:rPr lang="en-US" sz="1400" dirty="0"/>
              <a:t> 2016 Dec 9.</a:t>
            </a:r>
            <a:endParaRPr lang="es-ES" sz="1400" dirty="0"/>
          </a:p>
        </p:txBody>
      </p:sp>
      <p:pic>
        <p:nvPicPr>
          <p:cNvPr id="17" name="Picture 5"/>
          <p:cNvPicPr>
            <a:picLocks noChangeAspect="1" noChangeArrowheads="1"/>
          </p:cNvPicPr>
          <p:nvPr/>
        </p:nvPicPr>
        <p:blipFill rotWithShape="1">
          <a:blip r:embed="rId7">
            <a:extLst>
              <a:ext uri="{28A0092B-C50C-407E-A947-70E740481C1C}">
                <a14:useLocalDpi xmlns:a14="http://schemas.microsoft.com/office/drawing/2010/main" xmlns="" val="0"/>
              </a:ext>
            </a:extLst>
          </a:blip>
          <a:srcRect/>
          <a:stretch/>
        </p:blipFill>
        <p:spPr bwMode="auto">
          <a:xfrm>
            <a:off x="1943329" y="2873930"/>
            <a:ext cx="5328850" cy="573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Flecha abajo 17"/>
          <p:cNvSpPr/>
          <p:nvPr/>
        </p:nvSpPr>
        <p:spPr>
          <a:xfrm>
            <a:off x="4397264" y="3647713"/>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 CuadroTexto"/>
          <p:cNvSpPr txBox="1"/>
          <p:nvPr/>
        </p:nvSpPr>
        <p:spPr>
          <a:xfrm>
            <a:off x="229516" y="4581128"/>
            <a:ext cx="8756477"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ctr" fontAlgn="auto">
              <a:spcBef>
                <a:spcPts val="0"/>
              </a:spcBef>
              <a:spcAft>
                <a:spcPts val="0"/>
              </a:spcAft>
              <a:defRPr/>
            </a:pPr>
            <a:r>
              <a:rPr lang="es-ES" sz="2000" u="sng" dirty="0" smtClean="0">
                <a:latin typeface="+mn-lt"/>
              </a:rPr>
              <a:t>Objetivo: </a:t>
            </a:r>
            <a:endParaRPr lang="es-ES" sz="2000" u="sng" dirty="0">
              <a:latin typeface="+mn-lt"/>
            </a:endParaRPr>
          </a:p>
          <a:p>
            <a:pPr algn="just" fontAlgn="auto">
              <a:spcBef>
                <a:spcPts val="0"/>
              </a:spcBef>
              <a:spcAft>
                <a:spcPts val="0"/>
              </a:spcAft>
              <a:defRPr/>
            </a:pPr>
            <a:r>
              <a:rPr lang="es-ES" sz="2000" dirty="0" smtClean="0">
                <a:latin typeface="+mn-lt"/>
              </a:rPr>
              <a:t>Investigar </a:t>
            </a:r>
            <a:r>
              <a:rPr lang="es-ES" sz="2000" dirty="0">
                <a:latin typeface="+mn-lt"/>
              </a:rPr>
              <a:t>el efecto de TCZ sobre la </a:t>
            </a:r>
            <a:r>
              <a:rPr lang="es-ES" sz="2000" b="1" dirty="0">
                <a:latin typeface="+mn-lt"/>
              </a:rPr>
              <a:t>disfunción endotelial </a:t>
            </a:r>
            <a:r>
              <a:rPr lang="es-ES" sz="2000" dirty="0">
                <a:latin typeface="+mn-lt"/>
              </a:rPr>
              <a:t>y la alteración del </a:t>
            </a:r>
            <a:r>
              <a:rPr lang="es-ES" sz="2000" b="1" dirty="0">
                <a:latin typeface="+mn-lt"/>
              </a:rPr>
              <a:t>estatus oxidativo</a:t>
            </a:r>
            <a:r>
              <a:rPr lang="es-ES" sz="2000" dirty="0">
                <a:latin typeface="+mn-lt"/>
              </a:rPr>
              <a:t>, así como analizar los cambios moleculares en la </a:t>
            </a:r>
            <a:r>
              <a:rPr lang="es-ES" sz="2000" b="1" dirty="0">
                <a:latin typeface="+mn-lt"/>
              </a:rPr>
              <a:t>actividad inflamatoria</a:t>
            </a:r>
            <a:r>
              <a:rPr lang="es-ES" sz="2000" dirty="0">
                <a:latin typeface="+mn-lt"/>
              </a:rPr>
              <a:t> de los </a:t>
            </a:r>
            <a:r>
              <a:rPr lang="es-ES" sz="2000" b="1" dirty="0">
                <a:latin typeface="+mn-lt"/>
              </a:rPr>
              <a:t>monocitos y los </a:t>
            </a:r>
            <a:r>
              <a:rPr lang="es-ES" sz="2000" b="1" dirty="0" smtClean="0">
                <a:latin typeface="+mn-lt"/>
              </a:rPr>
              <a:t>neutrófilos.</a:t>
            </a:r>
            <a:r>
              <a:rPr lang="es-ES" sz="2000" dirty="0" smtClean="0">
                <a:latin typeface="+mn-lt"/>
              </a:rPr>
              <a:t> (principales </a:t>
            </a:r>
            <a:r>
              <a:rPr lang="es-ES" sz="2000" dirty="0">
                <a:latin typeface="+mn-lt"/>
              </a:rPr>
              <a:t>mecanismos responsables de aterosclerosis y enfermedad </a:t>
            </a:r>
            <a:r>
              <a:rPr lang="es-ES" sz="2000" dirty="0" smtClean="0">
                <a:latin typeface="+mn-lt"/>
              </a:rPr>
              <a:t>cardiovascular </a:t>
            </a:r>
            <a:r>
              <a:rPr lang="es-ES" sz="2000" dirty="0">
                <a:latin typeface="+mn-lt"/>
              </a:rPr>
              <a:t>en los pacientes con </a:t>
            </a:r>
            <a:r>
              <a:rPr lang="es-ES" sz="2000" dirty="0" smtClean="0">
                <a:latin typeface="+mn-lt"/>
              </a:rPr>
              <a:t>AR)</a:t>
            </a:r>
            <a:endParaRPr lang="es-ES" sz="2000" dirty="0">
              <a:latin typeface="+mn-lt"/>
            </a:endParaRPr>
          </a:p>
          <a:p>
            <a:pPr algn="just" fontAlgn="auto">
              <a:spcBef>
                <a:spcPts val="0"/>
              </a:spcBef>
              <a:spcAft>
                <a:spcPts val="0"/>
              </a:spcAft>
              <a:defRPr/>
            </a:pPr>
            <a:endParaRPr lang="es-ES" sz="2000" dirty="0">
              <a:latin typeface="+mn-lt"/>
            </a:endParaRPr>
          </a:p>
        </p:txBody>
      </p:sp>
      <p:sp>
        <p:nvSpPr>
          <p:cNvPr id="7" name="CuadroTexto 6"/>
          <p:cNvSpPr txBox="1"/>
          <p:nvPr/>
        </p:nvSpPr>
        <p:spPr>
          <a:xfrm>
            <a:off x="4881896" y="3499937"/>
            <a:ext cx="2592288" cy="369332"/>
          </a:xfrm>
          <a:prstGeom prst="rect">
            <a:avLst/>
          </a:prstGeom>
          <a:noFill/>
        </p:spPr>
        <p:txBody>
          <a:bodyPr wrap="square" rtlCol="0">
            <a:spAutoFit/>
          </a:bodyPr>
          <a:lstStyle/>
          <a:p>
            <a:r>
              <a:rPr lang="es-ES" dirty="0" smtClean="0"/>
              <a:t>Nuestra experiencia: </a:t>
            </a:r>
            <a:endParaRPr lang="es-ES" dirty="0"/>
          </a:p>
        </p:txBody>
      </p:sp>
    </p:spTree>
    <p:extLst>
      <p:ext uri="{BB962C8B-B14F-4D97-AF65-F5344CB8AC3E}">
        <p14:creationId xmlns:p14="http://schemas.microsoft.com/office/powerpoint/2010/main" xmlns="" val="39097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547664" y="836712"/>
            <a:ext cx="6048672" cy="1446550"/>
          </a:xfrm>
          <a:prstGeom prst="rect">
            <a:avLst/>
          </a:prstGeom>
          <a:noFill/>
          <a:ln w="28575" cmpd="dbl" algn="ctr">
            <a:solidFill>
              <a:schemeClr val="tx2"/>
            </a:solidFill>
            <a:miter lim="800000"/>
            <a:headEnd/>
            <a:tailEnd/>
          </a:ln>
          <a:effectLst>
            <a:prstShdw prst="shdw17" dist="17961" dir="13500000">
              <a:srgbClr val="2F4D71"/>
            </a:prstShdw>
          </a:effectLst>
          <a:extLst/>
        </p:spPr>
        <p:txBody>
          <a:bodyPr wrap="square">
            <a:spAutoFit/>
          </a:bodyPr>
          <a:lstStyle>
            <a:lvl1pPr marL="455613" indent="-455613" defTabSz="912813">
              <a:defRPr sz="5600">
                <a:solidFill>
                  <a:schemeClr val="tx1"/>
                </a:solidFill>
                <a:latin typeface="Arial" charset="0"/>
                <a:cs typeface="Arial" charset="0"/>
              </a:defRPr>
            </a:lvl1pPr>
            <a:lvl2pPr marL="742950" indent="-285750" defTabSz="912813">
              <a:defRPr sz="5600">
                <a:solidFill>
                  <a:schemeClr val="tx1"/>
                </a:solidFill>
                <a:latin typeface="Arial" charset="0"/>
                <a:cs typeface="Arial" charset="0"/>
              </a:defRPr>
            </a:lvl2pPr>
            <a:lvl3pPr marL="1143000" indent="-228600" defTabSz="912813">
              <a:defRPr sz="5600">
                <a:solidFill>
                  <a:schemeClr val="tx1"/>
                </a:solidFill>
                <a:latin typeface="Arial" charset="0"/>
                <a:cs typeface="Arial" charset="0"/>
              </a:defRPr>
            </a:lvl3pPr>
            <a:lvl4pPr marL="1600200" indent="-228600" defTabSz="912813">
              <a:defRPr sz="5600">
                <a:solidFill>
                  <a:schemeClr val="tx1"/>
                </a:solidFill>
                <a:latin typeface="Arial" charset="0"/>
                <a:cs typeface="Arial" charset="0"/>
              </a:defRPr>
            </a:lvl4pPr>
            <a:lvl5pPr marL="2057400" indent="-228600" defTabSz="912813">
              <a:defRPr sz="5600">
                <a:solidFill>
                  <a:schemeClr val="tx1"/>
                </a:solidFill>
                <a:latin typeface="Arial" charset="0"/>
                <a:cs typeface="Arial" charset="0"/>
              </a:defRPr>
            </a:lvl5pPr>
            <a:lvl6pPr marL="2514600" indent="-228600" defTabSz="912813" eaLnBrk="0" fontAlgn="base" hangingPunct="0">
              <a:spcBef>
                <a:spcPct val="0"/>
              </a:spcBef>
              <a:spcAft>
                <a:spcPct val="0"/>
              </a:spcAft>
              <a:defRPr sz="5600">
                <a:solidFill>
                  <a:schemeClr val="tx1"/>
                </a:solidFill>
                <a:latin typeface="Arial" charset="0"/>
                <a:cs typeface="Arial" charset="0"/>
              </a:defRPr>
            </a:lvl6pPr>
            <a:lvl7pPr marL="2971800" indent="-228600" defTabSz="912813" eaLnBrk="0" fontAlgn="base" hangingPunct="0">
              <a:spcBef>
                <a:spcPct val="0"/>
              </a:spcBef>
              <a:spcAft>
                <a:spcPct val="0"/>
              </a:spcAft>
              <a:defRPr sz="5600">
                <a:solidFill>
                  <a:schemeClr val="tx1"/>
                </a:solidFill>
                <a:latin typeface="Arial" charset="0"/>
                <a:cs typeface="Arial" charset="0"/>
              </a:defRPr>
            </a:lvl7pPr>
            <a:lvl8pPr marL="3429000" indent="-228600" defTabSz="912813" eaLnBrk="0" fontAlgn="base" hangingPunct="0">
              <a:spcBef>
                <a:spcPct val="0"/>
              </a:spcBef>
              <a:spcAft>
                <a:spcPct val="0"/>
              </a:spcAft>
              <a:defRPr sz="5600">
                <a:solidFill>
                  <a:schemeClr val="tx1"/>
                </a:solidFill>
                <a:latin typeface="Arial" charset="0"/>
                <a:cs typeface="Arial" charset="0"/>
              </a:defRPr>
            </a:lvl8pPr>
            <a:lvl9pPr marL="3886200" indent="-228600" defTabSz="912813" eaLnBrk="0" fontAlgn="base" hangingPunct="0">
              <a:spcBef>
                <a:spcPct val="0"/>
              </a:spcBef>
              <a:spcAft>
                <a:spcPct val="0"/>
              </a:spcAft>
              <a:defRPr sz="5600">
                <a:solidFill>
                  <a:schemeClr val="tx1"/>
                </a:solidFill>
                <a:latin typeface="Arial" charset="0"/>
                <a:cs typeface="Arial" charset="0"/>
              </a:defRPr>
            </a:lvl9pPr>
          </a:lstStyle>
          <a:p>
            <a:pPr marL="285750" indent="-285750" algn="ctr" fontAlgn="auto">
              <a:spcBef>
                <a:spcPts val="0"/>
              </a:spcBef>
              <a:spcAft>
                <a:spcPts val="0"/>
              </a:spcAft>
              <a:buFont typeface="Arial" panose="020B0604020202020204" pitchFamily="34" charset="0"/>
              <a:buChar char="•"/>
              <a:defRPr/>
            </a:pPr>
            <a:r>
              <a:rPr kumimoji="1" lang="es-ES" sz="1800" b="1" dirty="0" smtClean="0">
                <a:solidFill>
                  <a:srgbClr val="990000"/>
                </a:solidFill>
                <a:latin typeface="Calibri" pitchFamily="34" charset="0"/>
              </a:rPr>
              <a:t>20 </a:t>
            </a:r>
            <a:r>
              <a:rPr kumimoji="1" lang="es-ES" sz="1800" b="1" dirty="0">
                <a:solidFill>
                  <a:srgbClr val="990000"/>
                </a:solidFill>
                <a:latin typeface="Calibri" pitchFamily="34" charset="0"/>
              </a:rPr>
              <a:t>pacientes </a:t>
            </a:r>
            <a:r>
              <a:rPr kumimoji="1" lang="es-ES" sz="1800" b="1" dirty="0" smtClean="0">
                <a:solidFill>
                  <a:srgbClr val="990000"/>
                </a:solidFill>
                <a:latin typeface="Calibri" pitchFamily="34" charset="0"/>
              </a:rPr>
              <a:t>con AR  (ACR 1987 o ACR/EULAR 2010) procedentes de la consulta de AR de HURS Córdoba.</a:t>
            </a:r>
          </a:p>
          <a:p>
            <a:pPr marL="0" indent="0" algn="ctr" fontAlgn="auto">
              <a:spcBef>
                <a:spcPts val="0"/>
              </a:spcBef>
              <a:spcAft>
                <a:spcPts val="0"/>
              </a:spcAft>
              <a:defRPr/>
            </a:pPr>
            <a:endParaRPr kumimoji="1" lang="es-ES" sz="1800" b="1" dirty="0" smtClean="0">
              <a:solidFill>
                <a:srgbClr val="990000"/>
              </a:solidFill>
              <a:latin typeface="Calibri" pitchFamily="34" charset="0"/>
            </a:endParaRPr>
          </a:p>
          <a:p>
            <a:pPr marL="285750" indent="-285750" algn="ctr" fontAlgn="auto">
              <a:spcBef>
                <a:spcPts val="0"/>
              </a:spcBef>
              <a:spcAft>
                <a:spcPts val="0"/>
              </a:spcAft>
              <a:buFont typeface="Arial" panose="020B0604020202020204" pitchFamily="34" charset="0"/>
              <a:buChar char="•"/>
              <a:defRPr/>
            </a:pPr>
            <a:r>
              <a:rPr kumimoji="1" lang="es-ES" sz="1800" b="1" dirty="0" smtClean="0">
                <a:solidFill>
                  <a:srgbClr val="990000"/>
                </a:solidFill>
                <a:latin typeface="Calibri" pitchFamily="34" charset="0"/>
              </a:rPr>
              <a:t>Respuesta </a:t>
            </a:r>
            <a:r>
              <a:rPr kumimoji="1" lang="es-ES" sz="1800" b="1" dirty="0">
                <a:solidFill>
                  <a:srgbClr val="990000"/>
                </a:solidFill>
                <a:latin typeface="Calibri" pitchFamily="34" charset="0"/>
              </a:rPr>
              <a:t>inadecuada o intolerancia a </a:t>
            </a:r>
            <a:r>
              <a:rPr kumimoji="1" lang="es-ES" sz="1800" b="1" dirty="0" smtClean="0">
                <a:solidFill>
                  <a:srgbClr val="990000"/>
                </a:solidFill>
                <a:latin typeface="Calibri" pitchFamily="34" charset="0"/>
              </a:rPr>
              <a:t>FAMEs sintéticos</a:t>
            </a:r>
          </a:p>
          <a:p>
            <a:pPr marL="285750" indent="-285750" algn="ctr" fontAlgn="auto">
              <a:spcBef>
                <a:spcPts val="0"/>
              </a:spcBef>
              <a:spcAft>
                <a:spcPts val="0"/>
              </a:spcAft>
              <a:buFontTx/>
              <a:buChar char="-"/>
              <a:defRPr/>
            </a:pPr>
            <a:endParaRPr kumimoji="1" lang="es-ES" sz="1600" b="1" dirty="0" smtClean="0">
              <a:solidFill>
                <a:srgbClr val="990000"/>
              </a:solidFill>
              <a:latin typeface="Calibri" pitchFamily="34" charset="0"/>
            </a:endParaRPr>
          </a:p>
        </p:txBody>
      </p:sp>
      <p:sp>
        <p:nvSpPr>
          <p:cNvPr id="4" name="AutoShape 4" descr="Image result for Materiales y método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CuadroTexto"/>
          <p:cNvSpPr txBox="1"/>
          <p:nvPr/>
        </p:nvSpPr>
        <p:spPr>
          <a:xfrm>
            <a:off x="1547664" y="2708920"/>
            <a:ext cx="6048672" cy="923330"/>
          </a:xfrm>
          <a:prstGeom prst="rect">
            <a:avLst/>
          </a:prstGeom>
          <a:noFill/>
          <a:ln w="38100">
            <a:solidFill>
              <a:schemeClr val="accent1"/>
            </a:solidFill>
          </a:ln>
        </p:spPr>
        <p:txBody>
          <a:bodyPr wrap="square" rtlCol="0">
            <a:spAutoFit/>
          </a:bodyPr>
          <a:lstStyle/>
          <a:p>
            <a:pPr algn="ctr"/>
            <a:r>
              <a:rPr kumimoji="1" lang="es-ES" b="1" dirty="0">
                <a:solidFill>
                  <a:srgbClr val="990000"/>
                </a:solidFill>
                <a:latin typeface="Calibri" pitchFamily="34" charset="0"/>
              </a:rPr>
              <a:t>Recibieron tocilizumab (162 mg) </a:t>
            </a:r>
            <a:endParaRPr kumimoji="1" lang="es-ES" b="1" dirty="0" smtClean="0">
              <a:solidFill>
                <a:srgbClr val="990000"/>
              </a:solidFill>
              <a:latin typeface="Calibri" pitchFamily="34" charset="0"/>
            </a:endParaRPr>
          </a:p>
          <a:p>
            <a:pPr algn="ctr"/>
            <a:r>
              <a:rPr kumimoji="1" lang="es-ES" b="1" dirty="0" smtClean="0">
                <a:solidFill>
                  <a:srgbClr val="990000"/>
                </a:solidFill>
                <a:latin typeface="Calibri" pitchFamily="34" charset="0"/>
              </a:rPr>
              <a:t>una </a:t>
            </a:r>
            <a:r>
              <a:rPr kumimoji="1" lang="es-ES" b="1" dirty="0">
                <a:solidFill>
                  <a:srgbClr val="990000"/>
                </a:solidFill>
                <a:latin typeface="Calibri" pitchFamily="34" charset="0"/>
              </a:rPr>
              <a:t>inyección subcutánea semanal/ 6 meses</a:t>
            </a:r>
          </a:p>
          <a:p>
            <a:pPr algn="ctr"/>
            <a:endParaRPr lang="es-ES" dirty="0"/>
          </a:p>
        </p:txBody>
      </p:sp>
      <p:pic>
        <p:nvPicPr>
          <p:cNvPr id="70658" name="Picture 2" descr="Imagen relacionada"/>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0616" y="2654404"/>
            <a:ext cx="1376481" cy="103236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1 Título"/>
          <p:cNvSpPr>
            <a:spLocks noGrp="1"/>
          </p:cNvSpPr>
          <p:nvPr>
            <p:ph type="title"/>
          </p:nvPr>
        </p:nvSpPr>
        <p:spPr>
          <a:xfrm>
            <a:off x="1979712" y="-64526"/>
            <a:ext cx="5040560" cy="757222"/>
          </a:xfrm>
        </p:spPr>
        <p:txBody>
          <a:bodyPr/>
          <a:lstStyle/>
          <a:p>
            <a:r>
              <a:rPr lang="es-ES" sz="2400" b="1" dirty="0" smtClean="0"/>
              <a:t/>
            </a:r>
            <a:br>
              <a:rPr lang="es-ES" sz="2400" b="1" dirty="0" smtClean="0"/>
            </a:br>
            <a:r>
              <a:rPr lang="es-ES" sz="3600" b="1" dirty="0" smtClean="0"/>
              <a:t>PACIENTES Y METODOS</a:t>
            </a:r>
            <a:r>
              <a:rPr lang="es-ES" sz="2400" b="1" dirty="0"/>
              <a:t/>
            </a:r>
            <a:br>
              <a:rPr lang="es-ES" sz="2400" b="1" dirty="0"/>
            </a:br>
            <a:endParaRPr lang="es-ES" sz="2400" dirty="0"/>
          </a:p>
        </p:txBody>
      </p:sp>
      <p:sp>
        <p:nvSpPr>
          <p:cNvPr id="8" name="7 CuadroTexto"/>
          <p:cNvSpPr txBox="1"/>
          <p:nvPr/>
        </p:nvSpPr>
        <p:spPr>
          <a:xfrm>
            <a:off x="1187624" y="3717131"/>
            <a:ext cx="6983504" cy="369332"/>
          </a:xfrm>
          <a:prstGeom prst="rect">
            <a:avLst/>
          </a:prstGeom>
          <a:noFill/>
        </p:spPr>
        <p:txBody>
          <a:bodyPr wrap="square" rtlCol="0">
            <a:spAutoFit/>
          </a:bodyPr>
          <a:lstStyle/>
          <a:p>
            <a:r>
              <a:rPr lang="es-ES" dirty="0" smtClean="0">
                <a:latin typeface="+mn-lt"/>
              </a:rPr>
              <a:t>Evaluación clínica y analítica basal y </a:t>
            </a:r>
            <a:r>
              <a:rPr lang="es-ES" dirty="0">
                <a:latin typeface="+mn-lt"/>
              </a:rPr>
              <a:t>después de 6 meses </a:t>
            </a:r>
            <a:r>
              <a:rPr lang="es-ES" dirty="0" smtClean="0">
                <a:latin typeface="+mn-lt"/>
              </a:rPr>
              <a:t>de tto con TCZ . </a:t>
            </a:r>
          </a:p>
        </p:txBody>
      </p:sp>
      <p:sp>
        <p:nvSpPr>
          <p:cNvPr id="11" name="10 CuadroTexto"/>
          <p:cNvSpPr txBox="1"/>
          <p:nvPr/>
        </p:nvSpPr>
        <p:spPr>
          <a:xfrm>
            <a:off x="678054" y="4293096"/>
            <a:ext cx="3888432" cy="2308324"/>
          </a:xfrm>
          <a:prstGeom prst="rect">
            <a:avLst/>
          </a:prstGeom>
          <a:noFill/>
        </p:spPr>
        <p:txBody>
          <a:bodyPr wrap="square" rtlCol="0">
            <a:spAutoFit/>
          </a:bodyPr>
          <a:lstStyle/>
          <a:p>
            <a:r>
              <a:rPr lang="es-ES" b="1" dirty="0">
                <a:latin typeface="+mn-lt"/>
              </a:rPr>
              <a:t>La evaluación clínica</a:t>
            </a:r>
            <a:r>
              <a:rPr lang="es-ES" b="1" dirty="0" smtClean="0">
                <a:latin typeface="+mn-lt"/>
              </a:rPr>
              <a:t>:</a:t>
            </a:r>
          </a:p>
          <a:p>
            <a:endParaRPr lang="es-ES" b="1" dirty="0" smtClean="0">
              <a:latin typeface="+mn-lt"/>
            </a:endParaRPr>
          </a:p>
          <a:p>
            <a:pPr marL="285750" indent="-285750">
              <a:buFont typeface="Wingdings" panose="05000000000000000000" pitchFamily="2" charset="2"/>
              <a:buChar char="§"/>
            </a:pPr>
            <a:r>
              <a:rPr lang="es-ES" dirty="0" smtClean="0">
                <a:latin typeface="+mn-lt"/>
              </a:rPr>
              <a:t>Comorbilidades (Obesidad</a:t>
            </a:r>
            <a:r>
              <a:rPr lang="es-ES" dirty="0">
                <a:latin typeface="+mn-lt"/>
              </a:rPr>
              <a:t>, HTA, </a:t>
            </a:r>
            <a:r>
              <a:rPr lang="es-ES" dirty="0" smtClean="0">
                <a:latin typeface="+mn-lt"/>
              </a:rPr>
              <a:t>DM, Tabaquismo). </a:t>
            </a:r>
          </a:p>
          <a:p>
            <a:pPr marL="285750" indent="-285750">
              <a:buFont typeface="Wingdings" panose="05000000000000000000" pitchFamily="2" charset="2"/>
              <a:buChar char="§"/>
            </a:pPr>
            <a:r>
              <a:rPr lang="es-ES" dirty="0" smtClean="0">
                <a:latin typeface="+mn-lt"/>
              </a:rPr>
              <a:t>AD</a:t>
            </a:r>
            <a:r>
              <a:rPr lang="es-ES" dirty="0">
                <a:latin typeface="+mn-lt"/>
              </a:rPr>
              <a:t>, </a:t>
            </a:r>
            <a:r>
              <a:rPr lang="es-ES" dirty="0" smtClean="0">
                <a:latin typeface="+mn-lt"/>
              </a:rPr>
              <a:t>AI</a:t>
            </a:r>
          </a:p>
          <a:p>
            <a:pPr marL="285750" indent="-285750">
              <a:buFont typeface="Wingdings" panose="05000000000000000000" pitchFamily="2" charset="2"/>
              <a:buChar char="§"/>
            </a:pPr>
            <a:r>
              <a:rPr lang="es-ES" dirty="0" smtClean="0">
                <a:latin typeface="+mn-lt"/>
              </a:rPr>
              <a:t>EVA paciente (0 </a:t>
            </a:r>
            <a:r>
              <a:rPr lang="es-ES" dirty="0">
                <a:latin typeface="+mn-lt"/>
              </a:rPr>
              <a:t>a 100 mm) </a:t>
            </a:r>
            <a:endParaRPr lang="es-ES" dirty="0" smtClean="0">
              <a:latin typeface="+mn-lt"/>
            </a:endParaRPr>
          </a:p>
          <a:p>
            <a:pPr marL="285750" indent="-285750">
              <a:buFont typeface="Wingdings" panose="05000000000000000000" pitchFamily="2" charset="2"/>
              <a:buChar char="§"/>
            </a:pPr>
            <a:r>
              <a:rPr lang="es-ES" dirty="0" smtClean="0">
                <a:latin typeface="+mn-lt"/>
              </a:rPr>
              <a:t>Actividad (DAS28)</a:t>
            </a:r>
          </a:p>
          <a:p>
            <a:pPr marL="285750" indent="-285750">
              <a:buFont typeface="Wingdings" panose="05000000000000000000" pitchFamily="2" charset="2"/>
              <a:buChar char="§"/>
            </a:pPr>
            <a:r>
              <a:rPr lang="es-ES" dirty="0" smtClean="0">
                <a:latin typeface="+mn-lt"/>
              </a:rPr>
              <a:t>HAQ</a:t>
            </a:r>
            <a:endParaRPr lang="es-ES" dirty="0">
              <a:latin typeface="+mn-lt"/>
            </a:endParaRPr>
          </a:p>
        </p:txBody>
      </p:sp>
      <p:sp>
        <p:nvSpPr>
          <p:cNvPr id="20" name="19 CuadroTexto"/>
          <p:cNvSpPr txBox="1"/>
          <p:nvPr/>
        </p:nvSpPr>
        <p:spPr>
          <a:xfrm>
            <a:off x="5364088" y="4266962"/>
            <a:ext cx="3240360" cy="1754326"/>
          </a:xfrm>
          <a:prstGeom prst="rect">
            <a:avLst/>
          </a:prstGeom>
          <a:noFill/>
        </p:spPr>
        <p:txBody>
          <a:bodyPr wrap="square" rtlCol="0">
            <a:spAutoFit/>
          </a:bodyPr>
          <a:lstStyle/>
          <a:p>
            <a:r>
              <a:rPr lang="es-ES" b="1" dirty="0">
                <a:latin typeface="+mn-lt"/>
              </a:rPr>
              <a:t>La evaluación </a:t>
            </a:r>
            <a:r>
              <a:rPr lang="es-ES" b="1" dirty="0" smtClean="0">
                <a:latin typeface="+mn-lt"/>
              </a:rPr>
              <a:t>serológica:</a:t>
            </a:r>
          </a:p>
          <a:p>
            <a:endParaRPr lang="es-ES" b="1" dirty="0" smtClean="0">
              <a:latin typeface="+mn-lt"/>
            </a:endParaRPr>
          </a:p>
          <a:p>
            <a:pPr marL="285750" indent="-285750">
              <a:buFont typeface="Wingdings" panose="05000000000000000000" pitchFamily="2" charset="2"/>
              <a:buChar char="§"/>
            </a:pPr>
            <a:r>
              <a:rPr lang="es-ES" dirty="0" smtClean="0">
                <a:latin typeface="+mn-lt"/>
              </a:rPr>
              <a:t>FR</a:t>
            </a:r>
            <a:r>
              <a:rPr lang="es-ES" dirty="0">
                <a:latin typeface="+mn-lt"/>
              </a:rPr>
              <a:t>, ACPA, PCR, </a:t>
            </a:r>
            <a:r>
              <a:rPr lang="es-ES" dirty="0" smtClean="0">
                <a:latin typeface="+mn-lt"/>
              </a:rPr>
              <a:t>VSG.</a:t>
            </a:r>
          </a:p>
          <a:p>
            <a:pPr marL="285750" indent="-285750">
              <a:buFont typeface="Wingdings" panose="05000000000000000000" pitchFamily="2" charset="2"/>
              <a:buChar char="§"/>
            </a:pPr>
            <a:r>
              <a:rPr lang="es-ES" dirty="0" smtClean="0">
                <a:latin typeface="+mn-lt"/>
              </a:rPr>
              <a:t>Perfil lipídico</a:t>
            </a:r>
            <a:r>
              <a:rPr lang="es-ES" dirty="0">
                <a:latin typeface="+mn-lt"/>
              </a:rPr>
              <a:t>: colesterol total </a:t>
            </a:r>
            <a:r>
              <a:rPr lang="es-ES" dirty="0" smtClean="0">
                <a:latin typeface="+mn-lt"/>
              </a:rPr>
              <a:t>y </a:t>
            </a:r>
            <a:r>
              <a:rPr lang="es-ES" dirty="0">
                <a:latin typeface="+mn-lt"/>
              </a:rPr>
              <a:t>sus diferentes </a:t>
            </a:r>
            <a:r>
              <a:rPr lang="es-ES" dirty="0" smtClean="0">
                <a:latin typeface="+mn-lt"/>
              </a:rPr>
              <a:t>fracciones, TG y apolipoproteinas.</a:t>
            </a:r>
            <a:endParaRPr lang="es-E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923287155"/>
              </p:ext>
            </p:extLst>
          </p:nvPr>
        </p:nvGraphicFramePr>
        <p:xfrm>
          <a:off x="179512" y="404664"/>
          <a:ext cx="4717760" cy="6345720"/>
        </p:xfrm>
        <a:graphic>
          <a:graphicData uri="http://schemas.openxmlformats.org/drawingml/2006/table">
            <a:tbl>
              <a:tblPr firstRow="1" bandRow="1">
                <a:tableStyleId>{F5AB1C69-6EDB-4FF4-983F-18BD219EF322}</a:tableStyleId>
              </a:tblPr>
              <a:tblGrid>
                <a:gridCol w="3032847"/>
                <a:gridCol w="1684913"/>
              </a:tblGrid>
              <a:tr h="221310">
                <a:tc>
                  <a:txBody>
                    <a:bodyPr/>
                    <a:lstStyle/>
                    <a:p>
                      <a:pPr algn="ctr"/>
                      <a:r>
                        <a:rPr lang="es-ES" sz="1200" b="1" dirty="0" smtClean="0"/>
                        <a:t>PARÁMETROS CLÍNICOS</a:t>
                      </a:r>
                      <a:endParaRPr lang="es-ES" sz="1200" b="1" dirty="0"/>
                    </a:p>
                  </a:txBody>
                  <a:tcPr/>
                </a:tc>
                <a:tc>
                  <a:txBody>
                    <a:bodyPr/>
                    <a:lstStyle/>
                    <a:p>
                      <a:pPr algn="ctr"/>
                      <a:r>
                        <a:rPr lang="es-ES" sz="1200" dirty="0" smtClean="0"/>
                        <a:t>BASAL</a:t>
                      </a:r>
                      <a:endParaRPr lang="es-ES" sz="1200" dirty="0"/>
                    </a:p>
                  </a:txBody>
                  <a:tcPr/>
                </a:tc>
              </a:tr>
              <a:tr h="221310">
                <a:tc>
                  <a:txBody>
                    <a:bodyPr/>
                    <a:lstStyle/>
                    <a:p>
                      <a:pPr algn="ctr"/>
                      <a:r>
                        <a:rPr lang="es-ES" sz="1200" b="1" smtClean="0"/>
                        <a:t>Hombres/Mujeres (n/n)</a:t>
                      </a:r>
                      <a:endParaRPr lang="es-ES" sz="1200" b="1" dirty="0"/>
                    </a:p>
                  </a:txBody>
                  <a:tcPr/>
                </a:tc>
                <a:tc>
                  <a:txBody>
                    <a:bodyPr/>
                    <a:lstStyle/>
                    <a:p>
                      <a:pPr algn="ctr"/>
                      <a:r>
                        <a:rPr lang="es-ES" sz="1200" dirty="0" smtClean="0"/>
                        <a:t>4/16</a:t>
                      </a:r>
                      <a:endParaRPr lang="es-ES" sz="1200" dirty="0"/>
                    </a:p>
                  </a:txBody>
                  <a:tcPr/>
                </a:tc>
              </a:tr>
              <a:tr h="221310">
                <a:tc>
                  <a:txBody>
                    <a:bodyPr/>
                    <a:lstStyle/>
                    <a:p>
                      <a:pPr algn="ctr"/>
                      <a:r>
                        <a:rPr lang="es-ES" sz="1200" b="1" dirty="0" smtClean="0"/>
                        <a:t>Edad (años)</a:t>
                      </a:r>
                      <a:endParaRPr lang="es-ES" sz="1200" b="1" dirty="0"/>
                    </a:p>
                  </a:txBody>
                  <a:tcPr/>
                </a:tc>
                <a:tc>
                  <a:txBody>
                    <a:bodyPr/>
                    <a:lstStyle/>
                    <a:p>
                      <a:pPr algn="ctr"/>
                      <a:r>
                        <a:rPr lang="es-ES" sz="1200" dirty="0" smtClean="0"/>
                        <a:t>47.80  </a:t>
                      </a:r>
                      <a:r>
                        <a:rPr lang="es-ES" sz="1200" dirty="0" smtClean="0">
                          <a:sym typeface="Symbol"/>
                        </a:rPr>
                        <a:t> 2.30</a:t>
                      </a:r>
                      <a:endParaRPr lang="es-ES" sz="1200" dirty="0"/>
                    </a:p>
                  </a:txBody>
                  <a:tcPr/>
                </a:tc>
              </a:tr>
              <a:tr h="221310">
                <a:tc>
                  <a:txBody>
                    <a:bodyPr/>
                    <a:lstStyle/>
                    <a:p>
                      <a:pPr algn="ctr"/>
                      <a:r>
                        <a:rPr lang="es-ES" sz="1200" b="1" dirty="0" smtClean="0"/>
                        <a:t>Duración</a:t>
                      </a:r>
                      <a:r>
                        <a:rPr lang="es-ES" sz="1200" b="1" baseline="0" dirty="0" smtClean="0"/>
                        <a:t> de la enfermedad (años)</a:t>
                      </a:r>
                      <a:endParaRPr lang="es-ES" sz="1200" b="1" dirty="0"/>
                    </a:p>
                  </a:txBody>
                  <a:tcPr/>
                </a:tc>
                <a:tc>
                  <a:txBody>
                    <a:bodyPr/>
                    <a:lstStyle/>
                    <a:p>
                      <a:pPr algn="ctr"/>
                      <a:r>
                        <a:rPr lang="es-ES" sz="1200" b="0" baseline="0" dirty="0" smtClean="0"/>
                        <a:t>7.60 </a:t>
                      </a:r>
                      <a:r>
                        <a:rPr lang="es-ES" sz="1200" b="0" dirty="0" smtClean="0">
                          <a:sym typeface="Symbol"/>
                        </a:rPr>
                        <a:t> 1.76</a:t>
                      </a:r>
                      <a:endParaRPr lang="es-ES" sz="1200" b="0" dirty="0"/>
                    </a:p>
                  </a:txBody>
                  <a:tcPr/>
                </a:tc>
              </a:tr>
              <a:tr h="221310">
                <a:tc>
                  <a:txBody>
                    <a:bodyPr/>
                    <a:lstStyle/>
                    <a:p>
                      <a:pPr algn="ctr"/>
                      <a:r>
                        <a:rPr lang="es-ES" sz="1200" b="1" dirty="0" smtClean="0"/>
                        <a:t>Niveles FR</a:t>
                      </a:r>
                      <a:endParaRPr lang="es-ES" sz="1200" b="1" dirty="0"/>
                    </a:p>
                  </a:txBody>
                  <a:tcPr/>
                </a:tc>
                <a:tc>
                  <a:txBody>
                    <a:bodyPr/>
                    <a:lstStyle/>
                    <a:p>
                      <a:pPr algn="ctr"/>
                      <a:r>
                        <a:rPr lang="es-ES" sz="1200" dirty="0" smtClean="0"/>
                        <a:t>90.84 </a:t>
                      </a:r>
                      <a:r>
                        <a:rPr lang="es-ES" sz="1200" dirty="0" smtClean="0">
                          <a:sym typeface="Symbol"/>
                        </a:rPr>
                        <a:t> 25.22</a:t>
                      </a:r>
                      <a:r>
                        <a:rPr lang="es-ES" sz="1200" dirty="0" smtClean="0"/>
                        <a:t> </a:t>
                      </a:r>
                      <a:endParaRPr lang="es-ES" sz="1200" dirty="0"/>
                    </a:p>
                  </a:txBody>
                  <a:tcPr/>
                </a:tc>
              </a:tr>
              <a:tr h="310680">
                <a:tc>
                  <a:txBody>
                    <a:bodyPr/>
                    <a:lstStyle/>
                    <a:p>
                      <a:pPr algn="ctr"/>
                      <a:r>
                        <a:rPr lang="es-ES" sz="1200" b="1" dirty="0" smtClean="0"/>
                        <a:t>Niveles ACPA</a:t>
                      </a:r>
                      <a:endParaRPr lang="es-ES" sz="1200" b="1" dirty="0"/>
                    </a:p>
                  </a:txBody>
                  <a:tcPr/>
                </a:tc>
                <a:tc>
                  <a:txBody>
                    <a:bodyPr/>
                    <a:lstStyle/>
                    <a:p>
                      <a:pPr algn="ctr"/>
                      <a:r>
                        <a:rPr lang="es-ES" sz="1200" dirty="0" smtClean="0"/>
                        <a:t>761.09  </a:t>
                      </a:r>
                      <a:r>
                        <a:rPr lang="es-ES" sz="1200" dirty="0" smtClean="0">
                          <a:sym typeface="Symbol"/>
                        </a:rPr>
                        <a:t> 240.19</a:t>
                      </a:r>
                      <a:endParaRPr lang="es-ES" sz="1200" dirty="0"/>
                    </a:p>
                  </a:txBody>
                  <a:tcPr/>
                </a:tc>
              </a:tr>
              <a:tr h="221310">
                <a:tc>
                  <a:txBody>
                    <a:bodyPr/>
                    <a:lstStyle/>
                    <a:p>
                      <a:pPr algn="ctr"/>
                      <a:r>
                        <a:rPr lang="es-ES" sz="1200" b="1" dirty="0" smtClean="0">
                          <a:solidFill>
                            <a:schemeClr val="bg1"/>
                          </a:solidFill>
                        </a:rPr>
                        <a:t>DAÑO</a:t>
                      </a:r>
                      <a:r>
                        <a:rPr lang="es-ES" sz="1200" b="1" baseline="0" dirty="0" smtClean="0">
                          <a:solidFill>
                            <a:schemeClr val="bg1"/>
                          </a:solidFill>
                        </a:rPr>
                        <a:t> ARTICULAR</a:t>
                      </a:r>
                      <a:endParaRPr lang="es-ES" sz="1200" b="1" dirty="0">
                        <a:solidFill>
                          <a:schemeClr val="bg1"/>
                        </a:solidFill>
                      </a:endParaRPr>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bg1"/>
                          </a:solidFill>
                        </a:rPr>
                        <a:t>BASAL</a:t>
                      </a:r>
                    </a:p>
                  </a:txBody>
                  <a:tcPr>
                    <a:solidFill>
                      <a:schemeClr val="accent3"/>
                    </a:solidFill>
                  </a:tcPr>
                </a:tc>
              </a:tr>
              <a:tr h="221310">
                <a:tc>
                  <a:txBody>
                    <a:bodyPr/>
                    <a:lstStyle/>
                    <a:p>
                      <a:pPr algn="ctr"/>
                      <a:r>
                        <a:rPr lang="es-ES" sz="1200" b="1" dirty="0" smtClean="0"/>
                        <a:t>Articulaciones Inflamadas (n)</a:t>
                      </a:r>
                      <a:endParaRPr lang="es-ES" sz="1200" b="1" dirty="0"/>
                    </a:p>
                  </a:txBody>
                  <a:tcPr/>
                </a:tc>
                <a:tc>
                  <a:txBody>
                    <a:bodyPr/>
                    <a:lstStyle/>
                    <a:p>
                      <a:pPr algn="ctr"/>
                      <a:r>
                        <a:rPr lang="es-ES" sz="1200" dirty="0" smtClean="0"/>
                        <a:t>6.14  </a:t>
                      </a:r>
                      <a:r>
                        <a:rPr lang="es-ES" sz="1200" dirty="0" smtClean="0">
                          <a:sym typeface="Symbol"/>
                        </a:rPr>
                        <a:t> 1.01</a:t>
                      </a:r>
                      <a:endParaRPr lang="es-ES" sz="1200" dirty="0"/>
                    </a:p>
                  </a:txBody>
                  <a:tcPr/>
                </a:tc>
              </a:tr>
              <a:tr h="221310">
                <a:tc>
                  <a:txBody>
                    <a:bodyPr/>
                    <a:lstStyle/>
                    <a:p>
                      <a:pPr algn="ctr"/>
                      <a:r>
                        <a:rPr lang="es-ES" sz="1200" b="1" dirty="0" smtClean="0"/>
                        <a:t>Articulaciones dolorosas (n)</a:t>
                      </a:r>
                      <a:endParaRPr lang="es-ES" sz="1200" b="1" dirty="0"/>
                    </a:p>
                  </a:txBody>
                  <a:tcPr/>
                </a:tc>
                <a:tc>
                  <a:txBody>
                    <a:bodyPr/>
                    <a:lstStyle/>
                    <a:p>
                      <a:pPr algn="ctr"/>
                      <a:r>
                        <a:rPr lang="es-ES" sz="1200" dirty="0" smtClean="0"/>
                        <a:t>19.00  </a:t>
                      </a:r>
                      <a:r>
                        <a:rPr lang="es-ES" sz="1200" dirty="0" smtClean="0">
                          <a:sym typeface="Symbol"/>
                        </a:rPr>
                        <a:t> 4.58</a:t>
                      </a:r>
                      <a:endParaRPr lang="es-ES" sz="1200" dirty="0"/>
                    </a:p>
                  </a:txBody>
                  <a:tcPr/>
                </a:tc>
              </a:tr>
              <a:tr h="221310">
                <a:tc>
                  <a:txBody>
                    <a:bodyPr/>
                    <a:lstStyle/>
                    <a:p>
                      <a:pPr algn="ctr"/>
                      <a:r>
                        <a:rPr lang="es-ES" sz="1200" b="1" dirty="0" smtClean="0"/>
                        <a:t>DAS28</a:t>
                      </a:r>
                      <a:endParaRPr lang="es-ES" sz="1200" b="1" dirty="0"/>
                    </a:p>
                  </a:txBody>
                  <a:tcPr/>
                </a:tc>
                <a:tc>
                  <a:txBody>
                    <a:bodyPr/>
                    <a:lstStyle/>
                    <a:p>
                      <a:pPr algn="ctr"/>
                      <a:r>
                        <a:rPr lang="es-ES" sz="1200" dirty="0" smtClean="0"/>
                        <a:t>4.25 </a:t>
                      </a:r>
                      <a:r>
                        <a:rPr lang="es-ES" sz="1200" dirty="0" smtClean="0">
                          <a:sym typeface="Symbol"/>
                        </a:rPr>
                        <a:t> 0.18</a:t>
                      </a:r>
                      <a:endParaRPr lang="es-ES" sz="1200" dirty="0"/>
                    </a:p>
                  </a:txBody>
                  <a:tcPr/>
                </a:tc>
              </a:tr>
              <a:tr h="221310">
                <a:tc>
                  <a:txBody>
                    <a:bodyPr/>
                    <a:lstStyle/>
                    <a:p>
                      <a:pPr algn="ctr"/>
                      <a:r>
                        <a:rPr lang="es-ES" sz="1200" b="1" dirty="0" smtClean="0"/>
                        <a:t>EVA</a:t>
                      </a:r>
                      <a:endParaRPr lang="es-ES" sz="1200" b="1" dirty="0"/>
                    </a:p>
                  </a:txBody>
                  <a:tcPr/>
                </a:tc>
                <a:tc>
                  <a:txBody>
                    <a:bodyPr/>
                    <a:lstStyle/>
                    <a:p>
                      <a:pPr algn="ctr"/>
                      <a:r>
                        <a:rPr lang="es-ES" sz="1200" dirty="0" smtClean="0"/>
                        <a:t>71.50 </a:t>
                      </a:r>
                      <a:r>
                        <a:rPr lang="es-ES" sz="1200" dirty="0" smtClean="0">
                          <a:sym typeface="Symbol"/>
                        </a:rPr>
                        <a:t> 3.94</a:t>
                      </a:r>
                      <a:endParaRPr lang="es-ES" sz="1200" dirty="0"/>
                    </a:p>
                  </a:txBody>
                  <a:tcPr/>
                </a:tc>
              </a:tr>
              <a:tr h="221310">
                <a:tc>
                  <a:txBody>
                    <a:bodyPr/>
                    <a:lstStyle/>
                    <a:p>
                      <a:pPr algn="ctr"/>
                      <a:r>
                        <a:rPr lang="es-ES" sz="1200" b="1" dirty="0" smtClean="0"/>
                        <a:t>HAQ</a:t>
                      </a:r>
                      <a:endParaRPr lang="es-ES" sz="1200" b="1" dirty="0"/>
                    </a:p>
                  </a:txBody>
                  <a:tcPr/>
                </a:tc>
                <a:tc>
                  <a:txBody>
                    <a:bodyPr/>
                    <a:lstStyle/>
                    <a:p>
                      <a:pPr algn="ctr"/>
                      <a:r>
                        <a:rPr lang="es-ES" sz="1200" dirty="0" smtClean="0"/>
                        <a:t>1.54  </a:t>
                      </a:r>
                      <a:r>
                        <a:rPr lang="es-ES" sz="1200" dirty="0" smtClean="0">
                          <a:sym typeface="Symbol"/>
                        </a:rPr>
                        <a:t> 0.31</a:t>
                      </a:r>
                    </a:p>
                  </a:txBody>
                  <a:tcPr/>
                </a:tc>
              </a:tr>
              <a:tr h="221310">
                <a:tc>
                  <a:txBody>
                    <a:bodyPr/>
                    <a:lstStyle/>
                    <a:p>
                      <a:pPr algn="ctr"/>
                      <a:r>
                        <a:rPr lang="es-ES" sz="1200" b="1" dirty="0" smtClean="0">
                          <a:solidFill>
                            <a:schemeClr val="bg1"/>
                          </a:solidFill>
                        </a:rPr>
                        <a:t>PARÁMETROS</a:t>
                      </a:r>
                      <a:r>
                        <a:rPr lang="es-ES" sz="1200" b="1" baseline="0" dirty="0" smtClean="0">
                          <a:solidFill>
                            <a:schemeClr val="bg1"/>
                          </a:solidFill>
                        </a:rPr>
                        <a:t> INFLAMATORIOS</a:t>
                      </a:r>
                      <a:endParaRPr lang="es-ES" sz="1200" b="1" dirty="0">
                        <a:solidFill>
                          <a:schemeClr val="bg1"/>
                        </a:solidFill>
                      </a:endParaRPr>
                    </a:p>
                  </a:txBody>
                  <a:tcPr>
                    <a:solidFill>
                      <a:schemeClr val="accent3"/>
                    </a:solidFill>
                  </a:tcPr>
                </a:tc>
                <a:tc>
                  <a:txBody>
                    <a:bodyPr/>
                    <a:lstStyle/>
                    <a:p>
                      <a:pPr algn="ctr"/>
                      <a:r>
                        <a:rPr lang="es-ES" sz="1200" dirty="0" smtClean="0">
                          <a:solidFill>
                            <a:schemeClr val="bg1"/>
                          </a:solidFill>
                        </a:rPr>
                        <a:t>BASAL</a:t>
                      </a:r>
                      <a:endParaRPr lang="es-ES" sz="1200" dirty="0">
                        <a:solidFill>
                          <a:schemeClr val="bg1"/>
                        </a:solidFill>
                      </a:endParaRPr>
                    </a:p>
                  </a:txBody>
                  <a:tcPr>
                    <a:solidFill>
                      <a:schemeClr val="accent3"/>
                    </a:solidFill>
                  </a:tcPr>
                </a:tc>
              </a:tr>
              <a:tr h="221310">
                <a:tc>
                  <a:txBody>
                    <a:bodyPr/>
                    <a:lstStyle/>
                    <a:p>
                      <a:pPr algn="ctr"/>
                      <a:r>
                        <a:rPr lang="es-ES" sz="1200" b="1" dirty="0" smtClean="0"/>
                        <a:t>VSG (mm/h)</a:t>
                      </a:r>
                      <a:endParaRPr lang="es-ES" sz="1200" b="1" dirty="0"/>
                    </a:p>
                  </a:txBody>
                  <a:tcPr/>
                </a:tc>
                <a:tc>
                  <a:txBody>
                    <a:bodyPr/>
                    <a:lstStyle/>
                    <a:p>
                      <a:pPr algn="ctr"/>
                      <a:r>
                        <a:rPr lang="es-ES" sz="1200" dirty="0" smtClean="0"/>
                        <a:t>25.40  </a:t>
                      </a:r>
                      <a:r>
                        <a:rPr lang="es-ES" sz="1200" dirty="0" smtClean="0">
                          <a:sym typeface="Symbol"/>
                        </a:rPr>
                        <a:t> 6.09</a:t>
                      </a:r>
                      <a:endParaRPr lang="es-ES" sz="1200" dirty="0"/>
                    </a:p>
                  </a:txBody>
                  <a:tcPr/>
                </a:tc>
              </a:tr>
              <a:tr h="221310">
                <a:tc>
                  <a:txBody>
                    <a:bodyPr/>
                    <a:lstStyle/>
                    <a:p>
                      <a:pPr algn="ctr"/>
                      <a:r>
                        <a:rPr lang="es-ES" sz="1200" b="1" dirty="0" smtClean="0"/>
                        <a:t>PCR (mg/dl)</a:t>
                      </a:r>
                      <a:endParaRPr lang="es-ES" sz="1200" b="1" dirty="0"/>
                    </a:p>
                  </a:txBody>
                  <a:tcPr/>
                </a:tc>
                <a:tc>
                  <a:txBody>
                    <a:bodyPr/>
                    <a:lstStyle/>
                    <a:p>
                      <a:pPr algn="ctr"/>
                      <a:r>
                        <a:rPr lang="es-ES" sz="1200" dirty="0" smtClean="0"/>
                        <a:t>13.29 </a:t>
                      </a:r>
                      <a:r>
                        <a:rPr lang="es-ES" sz="1200" dirty="0" smtClean="0">
                          <a:sym typeface="Symbol"/>
                        </a:rPr>
                        <a:t> 6.08</a:t>
                      </a:r>
                      <a:endParaRPr lang="es-ES" sz="1200" dirty="0"/>
                    </a:p>
                  </a:txBody>
                  <a:tcPr/>
                </a:tc>
              </a:tr>
              <a:tr h="221310">
                <a:tc>
                  <a:txBody>
                    <a:bodyPr/>
                    <a:lstStyle/>
                    <a:p>
                      <a:pPr algn="ctr"/>
                      <a:r>
                        <a:rPr lang="es-ES" sz="1200" b="1" dirty="0" smtClean="0">
                          <a:solidFill>
                            <a:schemeClr val="bg1"/>
                          </a:solidFill>
                        </a:rPr>
                        <a:t>PERFIL LIPÍDICO </a:t>
                      </a:r>
                      <a:endParaRPr lang="es-ES" sz="1200" b="1" dirty="0">
                        <a:solidFill>
                          <a:schemeClr val="bg1"/>
                        </a:solidFill>
                      </a:endParaRPr>
                    </a:p>
                  </a:txBody>
                  <a:tcPr>
                    <a:solidFill>
                      <a:schemeClr val="accent3"/>
                    </a:solidFill>
                  </a:tcPr>
                </a:tc>
                <a:tc>
                  <a:txBody>
                    <a:bodyPr/>
                    <a:lstStyle/>
                    <a:p>
                      <a:pPr algn="ctr"/>
                      <a:r>
                        <a:rPr lang="es-ES" sz="1200" dirty="0" smtClean="0">
                          <a:solidFill>
                            <a:schemeClr val="bg1"/>
                          </a:solidFill>
                        </a:rPr>
                        <a:t>BASAL</a:t>
                      </a:r>
                      <a:endParaRPr lang="es-ES" sz="1200" dirty="0">
                        <a:solidFill>
                          <a:schemeClr val="bg1"/>
                        </a:solidFill>
                      </a:endParaRPr>
                    </a:p>
                  </a:txBody>
                  <a:tcPr>
                    <a:solidFill>
                      <a:schemeClr val="accent3"/>
                    </a:solidFill>
                  </a:tcPr>
                </a:tc>
              </a:tr>
              <a:tr h="221310">
                <a:tc>
                  <a:txBody>
                    <a:bodyPr/>
                    <a:lstStyle/>
                    <a:p>
                      <a:pPr algn="ctr"/>
                      <a:r>
                        <a:rPr lang="es-ES" sz="1200" b="1" dirty="0" smtClean="0"/>
                        <a:t>Colesterol Total (mg/dl)</a:t>
                      </a:r>
                      <a:endParaRPr lang="es-ES" sz="1200" b="1" dirty="0"/>
                    </a:p>
                  </a:txBody>
                  <a:tcPr/>
                </a:tc>
                <a:tc>
                  <a:txBody>
                    <a:bodyPr/>
                    <a:lstStyle/>
                    <a:p>
                      <a:pPr algn="ctr"/>
                      <a:r>
                        <a:rPr lang="es-ES" sz="1200" dirty="0" smtClean="0"/>
                        <a:t>180.00  </a:t>
                      </a:r>
                      <a:r>
                        <a:rPr lang="es-ES" sz="1200" dirty="0" smtClean="0">
                          <a:sym typeface="Symbol"/>
                        </a:rPr>
                        <a:t>  9.33</a:t>
                      </a:r>
                      <a:endParaRPr lang="es-ES" sz="1200" dirty="0"/>
                    </a:p>
                  </a:txBody>
                  <a:tcPr/>
                </a:tc>
              </a:tr>
              <a:tr h="221310">
                <a:tc>
                  <a:txBody>
                    <a:bodyPr/>
                    <a:lstStyle/>
                    <a:p>
                      <a:pPr algn="ctr"/>
                      <a:r>
                        <a:rPr lang="es-ES" sz="1200" b="1" dirty="0" smtClean="0"/>
                        <a:t>HDL Colesterol (mg/dl)</a:t>
                      </a:r>
                      <a:endParaRPr lang="es-ES" sz="1200" b="1" dirty="0"/>
                    </a:p>
                  </a:txBody>
                  <a:tcPr/>
                </a:tc>
                <a:tc>
                  <a:txBody>
                    <a:bodyPr/>
                    <a:lstStyle/>
                    <a:p>
                      <a:pPr algn="ctr"/>
                      <a:r>
                        <a:rPr lang="es-ES" sz="1200" dirty="0" smtClean="0"/>
                        <a:t>45.6 </a:t>
                      </a:r>
                      <a:r>
                        <a:rPr lang="es-ES" sz="1200" dirty="0" smtClean="0">
                          <a:sym typeface="Symbol"/>
                        </a:rPr>
                        <a:t> 2.51</a:t>
                      </a:r>
                      <a:endParaRPr lang="es-ES" sz="1200" dirty="0"/>
                    </a:p>
                  </a:txBody>
                  <a:tcPr/>
                </a:tc>
              </a:tr>
              <a:tr h="221310">
                <a:tc>
                  <a:txBody>
                    <a:bodyPr/>
                    <a:lstStyle/>
                    <a:p>
                      <a:pPr algn="ctr"/>
                      <a:r>
                        <a:rPr lang="es-ES" sz="1200" b="1" dirty="0" smtClean="0"/>
                        <a:t>LDL Colesterol (mg/dl)</a:t>
                      </a:r>
                      <a:endParaRPr lang="es-ES" sz="1200" b="1" dirty="0"/>
                    </a:p>
                  </a:txBody>
                  <a:tcPr/>
                </a:tc>
                <a:tc>
                  <a:txBody>
                    <a:bodyPr/>
                    <a:lstStyle/>
                    <a:p>
                      <a:pPr algn="ctr"/>
                      <a:r>
                        <a:rPr lang="es-ES" sz="1200" dirty="0" smtClean="0"/>
                        <a:t>115.30 </a:t>
                      </a:r>
                      <a:r>
                        <a:rPr lang="es-ES" sz="1200" dirty="0" smtClean="0">
                          <a:sym typeface="Symbol"/>
                        </a:rPr>
                        <a:t> 8.83</a:t>
                      </a:r>
                      <a:endParaRPr lang="es-ES" sz="1200" dirty="0"/>
                    </a:p>
                  </a:txBody>
                  <a:tcPr/>
                </a:tc>
              </a:tr>
              <a:tr h="221310">
                <a:tc>
                  <a:txBody>
                    <a:bodyPr/>
                    <a:lstStyle/>
                    <a:p>
                      <a:pPr algn="ctr"/>
                      <a:r>
                        <a:rPr lang="es-ES" sz="1200" b="1" dirty="0" smtClean="0"/>
                        <a:t>Triglicéridos (mg/dl)</a:t>
                      </a:r>
                      <a:endParaRPr lang="es-ES" sz="1200" b="1" dirty="0"/>
                    </a:p>
                  </a:txBody>
                  <a:tcPr/>
                </a:tc>
                <a:tc>
                  <a:txBody>
                    <a:bodyPr/>
                    <a:lstStyle/>
                    <a:p>
                      <a:pPr algn="ctr"/>
                      <a:r>
                        <a:rPr lang="es-ES" sz="1200" dirty="0" smtClean="0"/>
                        <a:t>94.00 </a:t>
                      </a:r>
                      <a:r>
                        <a:rPr lang="es-ES" sz="1200" dirty="0" smtClean="0">
                          <a:sym typeface="Symbol"/>
                        </a:rPr>
                        <a:t> 8.70</a:t>
                      </a:r>
                      <a:endParaRPr lang="es-ES" sz="1200" dirty="0"/>
                    </a:p>
                  </a:txBody>
                  <a:tcPr/>
                </a:tc>
              </a:tr>
              <a:tr h="221310">
                <a:tc>
                  <a:txBody>
                    <a:bodyPr/>
                    <a:lstStyle/>
                    <a:p>
                      <a:pPr algn="ctr"/>
                      <a:r>
                        <a:rPr lang="es-ES" sz="1200" b="1" dirty="0" err="1" smtClean="0"/>
                        <a:t>Apolipoproteína</a:t>
                      </a:r>
                      <a:r>
                        <a:rPr lang="es-ES" sz="1200" b="1" dirty="0" smtClean="0"/>
                        <a:t> A1</a:t>
                      </a:r>
                      <a:endParaRPr lang="es-ES" sz="1200" b="1" dirty="0"/>
                    </a:p>
                  </a:txBody>
                  <a:tcPr/>
                </a:tc>
                <a:tc>
                  <a:txBody>
                    <a:bodyPr/>
                    <a:lstStyle/>
                    <a:p>
                      <a:pPr algn="ctr"/>
                      <a:r>
                        <a:rPr lang="es-ES" sz="1200" dirty="0" smtClean="0"/>
                        <a:t>130.80 </a:t>
                      </a:r>
                      <a:r>
                        <a:rPr lang="es-ES" sz="1200" dirty="0" smtClean="0">
                          <a:sym typeface="Symbol"/>
                        </a:rPr>
                        <a:t> 5.68</a:t>
                      </a:r>
                      <a:endParaRPr lang="es-ES" sz="1200" dirty="0"/>
                    </a:p>
                  </a:txBody>
                  <a:tcPr/>
                </a:tc>
              </a:tr>
              <a:tr h="221310">
                <a:tc>
                  <a:txBody>
                    <a:bodyPr/>
                    <a:lstStyle/>
                    <a:p>
                      <a:pPr algn="ctr"/>
                      <a:r>
                        <a:rPr lang="es-ES" sz="1200" b="1" dirty="0" err="1" smtClean="0"/>
                        <a:t>Apolipoproteína</a:t>
                      </a:r>
                      <a:r>
                        <a:rPr lang="es-ES" sz="1200" b="1" dirty="0" smtClean="0"/>
                        <a:t> B</a:t>
                      </a:r>
                      <a:endParaRPr lang="es-ES" sz="1200" b="1" dirty="0"/>
                    </a:p>
                  </a:txBody>
                  <a:tcPr/>
                </a:tc>
                <a:tc>
                  <a:txBody>
                    <a:bodyPr/>
                    <a:lstStyle/>
                    <a:p>
                      <a:pPr algn="ctr"/>
                      <a:r>
                        <a:rPr lang="es-ES" sz="1200" dirty="0" smtClean="0"/>
                        <a:t>73.60 </a:t>
                      </a:r>
                      <a:r>
                        <a:rPr lang="es-ES" sz="1200" dirty="0" smtClean="0">
                          <a:sym typeface="Symbol"/>
                        </a:rPr>
                        <a:t> 4.44</a:t>
                      </a:r>
                      <a:endParaRPr lang="es-ES" sz="1200" dirty="0"/>
                    </a:p>
                  </a:txBody>
                  <a:tcPr/>
                </a:tc>
              </a:tr>
              <a:tr h="221310">
                <a:tc>
                  <a:txBody>
                    <a:bodyPr/>
                    <a:lstStyle/>
                    <a:p>
                      <a:pPr algn="ctr"/>
                      <a:r>
                        <a:rPr lang="es-ES" sz="1200" b="1" dirty="0" smtClean="0"/>
                        <a:t>Cociente </a:t>
                      </a:r>
                      <a:r>
                        <a:rPr lang="es-ES" sz="1200" b="1" dirty="0" err="1" smtClean="0"/>
                        <a:t>ApoB</a:t>
                      </a:r>
                      <a:r>
                        <a:rPr lang="es-ES" sz="1200" b="1" dirty="0" smtClean="0"/>
                        <a:t>/ApoA1</a:t>
                      </a:r>
                      <a:endParaRPr lang="es-ES" sz="1200" b="1" dirty="0"/>
                    </a:p>
                  </a:txBody>
                  <a:tcPr/>
                </a:tc>
                <a:tc>
                  <a:txBody>
                    <a:bodyPr/>
                    <a:lstStyle/>
                    <a:p>
                      <a:pPr algn="ctr"/>
                      <a:r>
                        <a:rPr lang="es-ES" sz="1200" dirty="0" smtClean="0"/>
                        <a:t>0.57 </a:t>
                      </a:r>
                      <a:r>
                        <a:rPr lang="es-ES" sz="1200" dirty="0" smtClean="0">
                          <a:sym typeface="Symbol"/>
                        </a:rPr>
                        <a:t> 0.051</a:t>
                      </a:r>
                      <a:endParaRPr lang="es-ES" sz="1200" dirty="0"/>
                    </a:p>
                  </a:txBody>
                  <a:tcPr/>
                </a:tc>
              </a:tr>
            </a:tbl>
          </a:graphicData>
        </a:graphic>
      </p:graphicFrame>
      <p:sp>
        <p:nvSpPr>
          <p:cNvPr id="5" name="4 CuadroTexto"/>
          <p:cNvSpPr txBox="1"/>
          <p:nvPr/>
        </p:nvSpPr>
        <p:spPr>
          <a:xfrm>
            <a:off x="1475656" y="12115"/>
            <a:ext cx="6264696" cy="400110"/>
          </a:xfrm>
          <a:prstGeom prst="rect">
            <a:avLst/>
          </a:prstGeom>
          <a:solidFill>
            <a:schemeClr val="bg1"/>
          </a:solidFill>
        </p:spPr>
        <p:txBody>
          <a:bodyPr wrap="square">
            <a:spAutoFit/>
          </a:bodyPr>
          <a:lstStyle/>
          <a:p>
            <a:pPr algn="ctr" fontAlgn="auto">
              <a:spcBef>
                <a:spcPts val="0"/>
              </a:spcBef>
              <a:spcAft>
                <a:spcPts val="0"/>
              </a:spcAft>
              <a:defRPr/>
            </a:pPr>
            <a:r>
              <a:rPr lang="es-ES" sz="2000" b="1" dirty="0" smtClean="0">
                <a:latin typeface="+mn-lt"/>
              </a:rPr>
              <a:t>Características clínico-analíticas basales</a:t>
            </a:r>
            <a:endParaRPr lang="es-ES" sz="2000" b="1" dirty="0">
              <a:latin typeface="+mn-lt"/>
            </a:endParaRPr>
          </a:p>
        </p:txBody>
      </p:sp>
      <p:sp>
        <p:nvSpPr>
          <p:cNvPr id="7" name="6 Rectángulo"/>
          <p:cNvSpPr/>
          <p:nvPr/>
        </p:nvSpPr>
        <p:spPr>
          <a:xfrm>
            <a:off x="585256" y="692696"/>
            <a:ext cx="3985654" cy="7920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611560" y="2348880"/>
            <a:ext cx="3887367" cy="135308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38873" y="4005064"/>
            <a:ext cx="4068017" cy="50405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85256" y="4797152"/>
            <a:ext cx="4011950" cy="194421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12 Tabla"/>
          <p:cNvGraphicFramePr>
            <a:graphicFrameLocks noGrp="1"/>
          </p:cNvGraphicFramePr>
          <p:nvPr>
            <p:extLst>
              <p:ext uri="{D42A27DB-BD31-4B8C-83A1-F6EECF244321}">
                <p14:modId xmlns:p14="http://schemas.microsoft.com/office/powerpoint/2010/main" xmlns="" val="3850165774"/>
              </p:ext>
            </p:extLst>
          </p:nvPr>
        </p:nvGraphicFramePr>
        <p:xfrm>
          <a:off x="5004048" y="404664"/>
          <a:ext cx="3771338" cy="3364560"/>
        </p:xfrm>
        <a:graphic>
          <a:graphicData uri="http://schemas.openxmlformats.org/drawingml/2006/table">
            <a:tbl>
              <a:tblPr firstRow="1" bandRow="1">
                <a:tableStyleId>{F5AB1C69-6EDB-4FF4-983F-18BD219EF322}</a:tableStyleId>
              </a:tblPr>
              <a:tblGrid>
                <a:gridCol w="2424433"/>
                <a:gridCol w="1346905"/>
              </a:tblGrid>
              <a:tr h="123448">
                <a:tc>
                  <a:txBody>
                    <a:bodyPr/>
                    <a:lstStyle/>
                    <a:p>
                      <a:pPr algn="ctr"/>
                      <a:r>
                        <a:rPr lang="es-ES" sz="1200" b="1" dirty="0" smtClean="0"/>
                        <a:t>COMORBILIDADES</a:t>
                      </a:r>
                      <a:endParaRPr lang="es-ES" sz="1200" b="1" dirty="0"/>
                    </a:p>
                  </a:txBody>
                  <a:tcPr/>
                </a:tc>
                <a:tc>
                  <a:txBody>
                    <a:bodyPr/>
                    <a:lstStyle/>
                    <a:p>
                      <a:pPr algn="ctr"/>
                      <a:r>
                        <a:rPr lang="es-ES" sz="1200" dirty="0" smtClean="0"/>
                        <a:t>BASAL</a:t>
                      </a:r>
                      <a:endParaRPr lang="es-ES" sz="1200" dirty="0"/>
                    </a:p>
                  </a:txBody>
                  <a:tcPr/>
                </a:tc>
              </a:tr>
              <a:tr h="221310">
                <a:tc>
                  <a:txBody>
                    <a:bodyPr/>
                    <a:lstStyle/>
                    <a:p>
                      <a:pPr algn="ctr"/>
                      <a:r>
                        <a:rPr lang="es-ES" sz="1200" b="1" dirty="0" smtClean="0"/>
                        <a:t>Obesidad (%)</a:t>
                      </a:r>
                      <a:endParaRPr lang="es-ES" sz="1200" b="1" dirty="0"/>
                    </a:p>
                  </a:txBody>
                  <a:tcPr/>
                </a:tc>
                <a:tc>
                  <a:txBody>
                    <a:bodyPr/>
                    <a:lstStyle/>
                    <a:p>
                      <a:pPr algn="ctr"/>
                      <a:r>
                        <a:rPr lang="es-ES" sz="1200" b="0" baseline="0" dirty="0" smtClean="0"/>
                        <a:t>6</a:t>
                      </a:r>
                      <a:endParaRPr lang="es-ES" sz="1200" b="0" dirty="0"/>
                    </a:p>
                  </a:txBody>
                  <a:tcPr/>
                </a:tc>
              </a:tr>
              <a:tr h="221310">
                <a:tc>
                  <a:txBody>
                    <a:bodyPr/>
                    <a:lstStyle/>
                    <a:p>
                      <a:pPr algn="ctr"/>
                      <a:r>
                        <a:rPr lang="es-ES" sz="1200" b="1" dirty="0" smtClean="0"/>
                        <a:t>Diabetes</a:t>
                      </a:r>
                      <a:r>
                        <a:rPr lang="es-ES" sz="1200" b="1" baseline="0" dirty="0" smtClean="0"/>
                        <a:t> (%)</a:t>
                      </a:r>
                      <a:endParaRPr lang="es-ES" sz="1200" b="1" dirty="0"/>
                    </a:p>
                  </a:txBody>
                  <a:tcPr/>
                </a:tc>
                <a:tc>
                  <a:txBody>
                    <a:bodyPr/>
                    <a:lstStyle/>
                    <a:p>
                      <a:pPr algn="ctr"/>
                      <a:r>
                        <a:rPr lang="es-ES" sz="1200" dirty="0" smtClean="0"/>
                        <a:t>1</a:t>
                      </a:r>
                      <a:endParaRPr lang="es-ES" sz="1200" dirty="0"/>
                    </a:p>
                  </a:txBody>
                  <a:tcPr/>
                </a:tc>
              </a:tr>
              <a:tr h="310680">
                <a:tc>
                  <a:txBody>
                    <a:bodyPr/>
                    <a:lstStyle/>
                    <a:p>
                      <a:pPr algn="ctr"/>
                      <a:r>
                        <a:rPr lang="es-ES" sz="1200" b="1" dirty="0" smtClean="0"/>
                        <a:t>Hipertensión</a:t>
                      </a:r>
                      <a:r>
                        <a:rPr lang="es-ES" sz="1200" b="1" baseline="0" dirty="0" smtClean="0"/>
                        <a:t> (%)</a:t>
                      </a:r>
                      <a:endParaRPr lang="es-ES" sz="1200" b="1" dirty="0"/>
                    </a:p>
                  </a:txBody>
                  <a:tcPr/>
                </a:tc>
                <a:tc>
                  <a:txBody>
                    <a:bodyPr/>
                    <a:lstStyle/>
                    <a:p>
                      <a:pPr algn="ctr"/>
                      <a:r>
                        <a:rPr lang="es-ES" sz="1200" dirty="0" smtClean="0"/>
                        <a:t>2</a:t>
                      </a:r>
                      <a:endParaRPr lang="es-ES" sz="1200" dirty="0"/>
                    </a:p>
                  </a:txBody>
                  <a:tcPr/>
                </a:tc>
              </a:tr>
              <a:tr h="310680">
                <a:tc>
                  <a:txBody>
                    <a:bodyPr/>
                    <a:lstStyle/>
                    <a:p>
                      <a:pPr algn="ctr"/>
                      <a:r>
                        <a:rPr lang="es-ES" sz="1200" b="1" dirty="0" smtClean="0"/>
                        <a:t>Fumadores</a:t>
                      </a:r>
                      <a:r>
                        <a:rPr lang="es-ES" sz="1200" b="1" baseline="0" dirty="0" smtClean="0"/>
                        <a:t> (%)</a:t>
                      </a:r>
                      <a:endParaRPr lang="es-ES" sz="1200" b="1" dirty="0"/>
                    </a:p>
                  </a:txBody>
                  <a:tcPr/>
                </a:tc>
                <a:tc>
                  <a:txBody>
                    <a:bodyPr/>
                    <a:lstStyle/>
                    <a:p>
                      <a:pPr algn="ctr"/>
                      <a:r>
                        <a:rPr lang="es-ES" sz="1200" dirty="0" smtClean="0"/>
                        <a:t>25</a:t>
                      </a:r>
                      <a:endParaRPr lang="es-ES" sz="1200" dirty="0"/>
                    </a:p>
                  </a:txBody>
                  <a:tcPr/>
                </a:tc>
              </a:tr>
              <a:tr h="221310">
                <a:tc>
                  <a:txBody>
                    <a:bodyPr/>
                    <a:lstStyle/>
                    <a:p>
                      <a:pPr algn="ctr"/>
                      <a:r>
                        <a:rPr lang="es-ES" sz="1200" b="1" dirty="0" smtClean="0">
                          <a:solidFill>
                            <a:schemeClr val="bg1"/>
                          </a:solidFill>
                        </a:rPr>
                        <a:t>TRATAMIENTO</a:t>
                      </a:r>
                      <a:endParaRPr lang="es-ES" sz="1200" b="1" dirty="0">
                        <a:solidFill>
                          <a:schemeClr val="bg1"/>
                        </a:solidFill>
                      </a:endParaRPr>
                    </a:p>
                  </a:txBody>
                  <a:tcPr>
                    <a:solidFill>
                      <a:schemeClr val="accent3"/>
                    </a:solidFill>
                  </a:tcPr>
                </a:tc>
                <a:tc>
                  <a:txBody>
                    <a:bodyPr/>
                    <a:lstStyle/>
                    <a:p>
                      <a:pPr algn="ctr"/>
                      <a:r>
                        <a:rPr lang="es-ES" sz="1200" dirty="0" smtClean="0">
                          <a:solidFill>
                            <a:schemeClr val="bg1"/>
                          </a:solidFill>
                        </a:rPr>
                        <a:t>BASAL</a:t>
                      </a:r>
                      <a:endParaRPr lang="es-ES" sz="1200" dirty="0">
                        <a:solidFill>
                          <a:schemeClr val="bg1"/>
                        </a:solidFill>
                      </a:endParaRPr>
                    </a:p>
                  </a:txBody>
                  <a:tcPr>
                    <a:solidFill>
                      <a:schemeClr val="accent3"/>
                    </a:solidFill>
                  </a:tcPr>
                </a:tc>
              </a:tr>
              <a:tr h="221310">
                <a:tc>
                  <a:txBody>
                    <a:bodyPr/>
                    <a:lstStyle/>
                    <a:p>
                      <a:pPr algn="ctr"/>
                      <a:r>
                        <a:rPr lang="es-ES" sz="1200" b="1" dirty="0" smtClean="0"/>
                        <a:t>Corticoides (%)</a:t>
                      </a:r>
                      <a:endParaRPr lang="es-ES" sz="1200" b="1" dirty="0"/>
                    </a:p>
                  </a:txBody>
                  <a:tcPr/>
                </a:tc>
                <a:tc>
                  <a:txBody>
                    <a:bodyPr/>
                    <a:lstStyle/>
                    <a:p>
                      <a:pPr algn="ctr"/>
                      <a:r>
                        <a:rPr lang="es-ES" sz="1200" dirty="0" smtClean="0"/>
                        <a:t>62.5</a:t>
                      </a:r>
                      <a:endParaRPr lang="es-ES" sz="1200" dirty="0"/>
                    </a:p>
                  </a:txBody>
                  <a:tcPr/>
                </a:tc>
              </a:tr>
              <a:tr h="221310">
                <a:tc>
                  <a:txBody>
                    <a:bodyPr/>
                    <a:lstStyle/>
                    <a:p>
                      <a:pPr algn="ctr"/>
                      <a:r>
                        <a:rPr lang="es-ES" sz="1200" b="1" dirty="0" smtClean="0"/>
                        <a:t>Hidroxicloroquina (%)</a:t>
                      </a:r>
                      <a:endParaRPr lang="es-ES" sz="1200" b="1" dirty="0"/>
                    </a:p>
                  </a:txBody>
                  <a:tcPr/>
                </a:tc>
                <a:tc>
                  <a:txBody>
                    <a:bodyPr/>
                    <a:lstStyle/>
                    <a:p>
                      <a:pPr algn="ctr"/>
                      <a:r>
                        <a:rPr lang="es-ES" sz="1200" dirty="0" smtClean="0"/>
                        <a:t>12.5</a:t>
                      </a:r>
                      <a:endParaRPr lang="es-ES" sz="1200" dirty="0"/>
                    </a:p>
                  </a:txBody>
                  <a:tcPr/>
                </a:tc>
              </a:tr>
              <a:tr h="221310">
                <a:tc>
                  <a:txBody>
                    <a:bodyPr/>
                    <a:lstStyle/>
                    <a:p>
                      <a:pPr algn="ctr"/>
                      <a:r>
                        <a:rPr lang="es-ES" sz="1200" b="1" dirty="0" smtClean="0"/>
                        <a:t>AINES (%)</a:t>
                      </a:r>
                      <a:endParaRPr lang="es-ES" sz="1200" b="1" dirty="0"/>
                    </a:p>
                  </a:txBody>
                  <a:tcPr/>
                </a:tc>
                <a:tc>
                  <a:txBody>
                    <a:bodyPr/>
                    <a:lstStyle/>
                    <a:p>
                      <a:pPr algn="ctr"/>
                      <a:r>
                        <a:rPr lang="es-ES" sz="1200" dirty="0" smtClean="0"/>
                        <a:t>75</a:t>
                      </a:r>
                      <a:endParaRPr lang="es-ES" sz="1200" dirty="0"/>
                    </a:p>
                  </a:txBody>
                  <a:tcPr/>
                </a:tc>
              </a:tr>
              <a:tr h="221310">
                <a:tc>
                  <a:txBody>
                    <a:bodyPr/>
                    <a:lstStyle/>
                    <a:p>
                      <a:pPr algn="ctr"/>
                      <a:r>
                        <a:rPr lang="es-ES" sz="1200" b="1" dirty="0" smtClean="0"/>
                        <a:t>Metotrexato (%)</a:t>
                      </a:r>
                      <a:endParaRPr lang="es-ES" sz="1200" b="1" dirty="0"/>
                    </a:p>
                  </a:txBody>
                  <a:tcPr/>
                </a:tc>
                <a:tc>
                  <a:txBody>
                    <a:bodyPr/>
                    <a:lstStyle/>
                    <a:p>
                      <a:pPr algn="ctr"/>
                      <a:r>
                        <a:rPr lang="es-ES" sz="1200" dirty="0" smtClean="0"/>
                        <a:t>63.5</a:t>
                      </a:r>
                      <a:endParaRPr lang="es-ES" sz="1200" dirty="0"/>
                    </a:p>
                  </a:txBody>
                  <a:tcPr/>
                </a:tc>
              </a:tr>
              <a:tr h="221310">
                <a:tc>
                  <a:txBody>
                    <a:bodyPr/>
                    <a:lstStyle/>
                    <a:p>
                      <a:pPr algn="ctr"/>
                      <a:r>
                        <a:rPr lang="es-ES" sz="1200" b="1" dirty="0" smtClean="0"/>
                        <a:t>Leflunomida</a:t>
                      </a:r>
                      <a:r>
                        <a:rPr lang="es-ES" sz="1200" b="1" baseline="0" dirty="0" smtClean="0"/>
                        <a:t> (%)</a:t>
                      </a:r>
                      <a:endParaRPr lang="es-ES" sz="1200" b="1" dirty="0"/>
                    </a:p>
                  </a:txBody>
                  <a:tcPr/>
                </a:tc>
                <a:tc>
                  <a:txBody>
                    <a:bodyPr/>
                    <a:lstStyle/>
                    <a:p>
                      <a:pPr algn="ctr"/>
                      <a:r>
                        <a:rPr lang="es-ES" sz="1200" dirty="0" smtClean="0"/>
                        <a:t>30</a:t>
                      </a:r>
                      <a:endParaRPr lang="es-ES" sz="1200" dirty="0"/>
                    </a:p>
                  </a:txBody>
                  <a:tcPr/>
                </a:tc>
              </a:tr>
              <a:tr h="221310">
                <a:tc>
                  <a:txBody>
                    <a:bodyPr/>
                    <a:lstStyle/>
                    <a:p>
                      <a:pPr algn="ctr"/>
                      <a:r>
                        <a:rPr lang="es-ES" sz="1200" b="1" dirty="0" smtClean="0"/>
                        <a:t>Vitamina D (%)</a:t>
                      </a:r>
                      <a:endParaRPr lang="es-ES" sz="1200" b="1" dirty="0"/>
                    </a:p>
                  </a:txBody>
                  <a:tcPr/>
                </a:tc>
                <a:tc>
                  <a:txBody>
                    <a:bodyPr/>
                    <a:lstStyle/>
                    <a:p>
                      <a:pPr algn="ctr"/>
                      <a:r>
                        <a:rPr lang="es-ES" sz="1200" dirty="0" smtClean="0"/>
                        <a:t>18</a:t>
                      </a:r>
                      <a:endParaRPr lang="es-ES" sz="1200" dirty="0"/>
                    </a:p>
                  </a:txBody>
                  <a:tcPr/>
                </a:tc>
              </a:tr>
            </a:tbl>
          </a:graphicData>
        </a:graphic>
      </p:graphicFrame>
      <p:sp>
        <p:nvSpPr>
          <p:cNvPr id="9" name="8 Rectángulo"/>
          <p:cNvSpPr/>
          <p:nvPr/>
        </p:nvSpPr>
        <p:spPr>
          <a:xfrm>
            <a:off x="5436096" y="692696"/>
            <a:ext cx="3023508" cy="10801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436096" y="2117790"/>
            <a:ext cx="3096695" cy="175545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80605" y="4725550"/>
            <a:ext cx="2852186" cy="213914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4860032" y="3873242"/>
            <a:ext cx="4123918" cy="584775"/>
          </a:xfrm>
          <a:prstGeom prst="rect">
            <a:avLst/>
          </a:prstGeom>
          <a:ln>
            <a:noFill/>
          </a:ln>
        </p:spPr>
        <p:txBody>
          <a:bodyPr wrap="square">
            <a:spAutoFit/>
          </a:bodyPr>
          <a:lstStyle/>
          <a:p>
            <a:pPr algn="just"/>
            <a:r>
              <a:rPr lang="es-ES" sz="800" dirty="0">
                <a:latin typeface="+mn-lt"/>
              </a:rPr>
              <a:t>Los valores son media ± Desviación Estándar (DESVEST). HDL=  Lipoproteína de alta densidad; LDL= Lipoproteína de baja densidad; DAS=Tasa de actividad de la enfermedad; ACPA = anticuerpos anti-</a:t>
            </a:r>
            <a:r>
              <a:rPr lang="es-ES" sz="800" dirty="0" err="1">
                <a:latin typeface="+mn-lt"/>
              </a:rPr>
              <a:t>peptidos</a:t>
            </a:r>
            <a:r>
              <a:rPr lang="es-ES" sz="800" dirty="0">
                <a:latin typeface="+mn-lt"/>
              </a:rPr>
              <a:t> cíclicos citrulinados; VSG= Velocidad de sedimentación globular; PCR= </a:t>
            </a:r>
            <a:r>
              <a:rPr lang="es-ES" sz="800" dirty="0" err="1">
                <a:latin typeface="+mn-lt"/>
              </a:rPr>
              <a:t>Proteina</a:t>
            </a:r>
            <a:r>
              <a:rPr lang="es-ES" sz="800" dirty="0">
                <a:latin typeface="+mn-lt"/>
              </a:rPr>
              <a:t> C reactiva; AINEs= Antiinflamatorios no esteroideos; FR= Factor Reumatoide</a:t>
            </a:r>
          </a:p>
        </p:txBody>
      </p:sp>
    </p:spTree>
    <p:extLst>
      <p:ext uri="{BB962C8B-B14F-4D97-AF65-F5344CB8AC3E}">
        <p14:creationId xmlns:p14="http://schemas.microsoft.com/office/powerpoint/2010/main" xmlns="" val="30285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2" grpId="0" animBg="1"/>
      <p:bldP spid="12" grpId="1" animBg="1"/>
      <p:bldP spid="9" grpId="0" animBg="1"/>
      <p:bldP spid="9"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53 CuadroTexto"/>
          <p:cNvSpPr txBox="1">
            <a:spLocks noChangeArrowheads="1"/>
          </p:cNvSpPr>
          <p:nvPr/>
        </p:nvSpPr>
        <p:spPr bwMode="auto">
          <a:xfrm>
            <a:off x="539552" y="548680"/>
            <a:ext cx="7776864" cy="461659"/>
          </a:xfrm>
          <a:prstGeom prst="rect">
            <a:avLst/>
          </a:prstGeom>
          <a:noFill/>
          <a:ln w="9525">
            <a:noFill/>
            <a:miter lim="800000"/>
            <a:headEnd/>
            <a:tailEnd/>
          </a:ln>
        </p:spPr>
        <p:txBody>
          <a:bodyPr wrap="square" lIns="91434" tIns="45717" rIns="91434" bIns="45717">
            <a:spAutoFit/>
          </a:bodyPr>
          <a:lstStyle/>
          <a:p>
            <a:pPr marL="457200" indent="-457200" defTabSz="1055688"/>
            <a:r>
              <a:rPr lang="es-ES_tradnl" sz="2400" b="1" u="sng" dirty="0" smtClean="0">
                <a:latin typeface="Calibri" pitchFamily="34" charset="0"/>
                <a:cs typeface="Arial" charset="0"/>
              </a:rPr>
              <a:t>Función </a:t>
            </a:r>
            <a:r>
              <a:rPr lang="es-ES_tradnl" sz="2400" b="1" u="sng" dirty="0">
                <a:latin typeface="Calibri" pitchFamily="34" charset="0"/>
                <a:cs typeface="Arial" charset="0"/>
              </a:rPr>
              <a:t>endotelial : Laser-Doppler linear Periflux 5010</a:t>
            </a:r>
          </a:p>
        </p:txBody>
      </p:sp>
      <p:pic>
        <p:nvPicPr>
          <p:cNvPr id="8" name="Picture 5" descr="https://www.integral.to/files/product/22/a4244b0374e67e8c9dd6a98c9c19b22a.jpg"/>
          <p:cNvPicPr>
            <a:picLocks noChangeAspect="1" noChangeArrowheads="1"/>
          </p:cNvPicPr>
          <p:nvPr/>
        </p:nvPicPr>
        <p:blipFill>
          <a:blip r:embed="rId3"/>
          <a:srcRect/>
          <a:stretch>
            <a:fillRect/>
          </a:stretch>
        </p:blipFill>
        <p:spPr bwMode="auto">
          <a:xfrm>
            <a:off x="683568" y="1367886"/>
            <a:ext cx="3168352" cy="3142624"/>
          </a:xfrm>
          <a:prstGeom prst="rect">
            <a:avLst/>
          </a:prstGeom>
          <a:noFill/>
          <a:ln>
            <a:noFill/>
          </a:ln>
          <a:effectLst>
            <a:outerShdw dist="107763" dir="18900000" algn="ctr" rotWithShape="0">
              <a:srgbClr val="808080">
                <a:alpha val="50000"/>
              </a:srgbClr>
            </a:outerShdw>
          </a:effectLst>
          <a:extLst/>
        </p:spPr>
      </p:pic>
      <p:pic>
        <p:nvPicPr>
          <p:cNvPr id="60418" name="Picture 2" descr="Resultado de imagen de engrosamiento intima media vasodilatación post oclusión de la arteria braquial mediada por flujo"/>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98277" y="3789040"/>
            <a:ext cx="2487763" cy="233555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8 Imagen"/>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683568" y="4510510"/>
            <a:ext cx="3168352" cy="1192561"/>
          </a:xfrm>
          <a:prstGeom prst="rect">
            <a:avLst/>
          </a:prstGeom>
          <a:noFill/>
          <a:effectLst>
            <a:outerShdw dist="107763" dir="2700000" algn="ctr" rotWithShape="0">
              <a:srgbClr val="808080">
                <a:alpha val="50000"/>
              </a:srgbClr>
            </a:outerShdw>
          </a:effectLst>
        </p:spPr>
      </p:pic>
      <p:sp>
        <p:nvSpPr>
          <p:cNvPr id="2" name="AutoShape 2" descr="Image result for 5 minuto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3731" name="Picture 3"/>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01339" y="4082262"/>
            <a:ext cx="474317" cy="421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xmlns="" val="2948889453"/>
              </p:ext>
            </p:extLst>
          </p:nvPr>
        </p:nvGraphicFramePr>
        <p:xfrm>
          <a:off x="4022600" y="3873187"/>
          <a:ext cx="1845544" cy="2004085"/>
        </p:xfrm>
        <a:graphic>
          <a:graphicData uri="http://schemas.openxmlformats.org/drawingml/2006/table">
            <a:tbl>
              <a:tblPr firstRow="1" firstCol="1" bandRow="1"/>
              <a:tblGrid>
                <a:gridCol w="549400"/>
                <a:gridCol w="1296144"/>
              </a:tblGrid>
              <a:tr h="194335">
                <a:tc>
                  <a:txBody>
                    <a:bodyPr/>
                    <a:lstStyle/>
                    <a:p>
                      <a:pPr algn="ctr">
                        <a:lnSpc>
                          <a:spcPct val="115000"/>
                        </a:lnSpc>
                        <a:spcAft>
                          <a:spcPts val="0"/>
                        </a:spcAft>
                      </a:pPr>
                      <a:r>
                        <a:rPr lang="en-US" sz="1000" b="1" kern="1200" dirty="0" smtClean="0">
                          <a:effectLst/>
                          <a:latin typeface="Calibri"/>
                          <a:ea typeface="Times New Roman"/>
                          <a:cs typeface="Calibri"/>
                        </a:rPr>
                        <a:t>RF</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b="1" dirty="0" smtClean="0">
                          <a:effectLst/>
                          <a:latin typeface="Calibri"/>
                          <a:ea typeface="Calibri"/>
                          <a:cs typeface="Times New Roman"/>
                        </a:rPr>
                        <a:t>Perfusión</a:t>
                      </a:r>
                      <a:r>
                        <a:rPr lang="es-ES" sz="1000" b="1" baseline="0" dirty="0" smtClean="0">
                          <a:effectLst/>
                          <a:latin typeface="Calibri"/>
                          <a:ea typeface="Calibri"/>
                          <a:cs typeface="Times New Roman"/>
                        </a:rPr>
                        <a:t> normal</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67309">
                <a:tc>
                  <a:txBody>
                    <a:bodyPr/>
                    <a:lstStyle/>
                    <a:p>
                      <a:pPr algn="ctr">
                        <a:lnSpc>
                          <a:spcPct val="115000"/>
                        </a:lnSpc>
                        <a:spcAft>
                          <a:spcPts val="0"/>
                        </a:spcAft>
                      </a:pPr>
                      <a:r>
                        <a:rPr lang="es-ES" sz="1000" b="1" kern="1200" dirty="0" smtClean="0">
                          <a:effectLst/>
                          <a:latin typeface="Calibri"/>
                          <a:ea typeface="Calibri"/>
                          <a:cs typeface="Times New Roman"/>
                        </a:rPr>
                        <a:t>BZ</a:t>
                      </a:r>
                      <a:endParaRPr lang="es-ES" sz="10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b="1" dirty="0" smtClean="0">
                          <a:effectLst/>
                          <a:latin typeface="Calibri"/>
                          <a:ea typeface="Calibri"/>
                          <a:cs typeface="Times New Roman"/>
                        </a:rPr>
                        <a:t>Valor</a:t>
                      </a:r>
                      <a:r>
                        <a:rPr lang="es-ES" sz="1000" b="1" baseline="0" dirty="0" smtClean="0">
                          <a:effectLst/>
                          <a:latin typeface="Calibri"/>
                          <a:ea typeface="Calibri"/>
                          <a:cs typeface="Times New Roman"/>
                        </a:rPr>
                        <a:t> </a:t>
                      </a:r>
                      <a:r>
                        <a:rPr lang="es-ES" sz="1000" b="1" baseline="0" dirty="0" err="1" smtClean="0">
                          <a:effectLst/>
                          <a:latin typeface="Calibri"/>
                          <a:ea typeface="Calibri"/>
                          <a:cs typeface="Times New Roman"/>
                        </a:rPr>
                        <a:t>máx</a:t>
                      </a:r>
                      <a:r>
                        <a:rPr lang="es-ES" sz="1000" b="1" baseline="0" dirty="0" smtClean="0">
                          <a:effectLst/>
                          <a:latin typeface="Calibri"/>
                          <a:ea typeface="Calibri"/>
                          <a:cs typeface="Times New Roman"/>
                        </a:rPr>
                        <a:t> </a:t>
                      </a:r>
                      <a:r>
                        <a:rPr lang="es-ES" sz="1000" b="1" baseline="0" dirty="0" err="1" smtClean="0">
                          <a:effectLst/>
                          <a:latin typeface="Calibri"/>
                          <a:ea typeface="Calibri"/>
                          <a:cs typeface="Times New Roman"/>
                        </a:rPr>
                        <a:t>perf</a:t>
                      </a:r>
                      <a:r>
                        <a:rPr lang="es-ES" sz="1000" b="1" baseline="0" dirty="0" smtClean="0">
                          <a:effectLst/>
                          <a:latin typeface="Calibri"/>
                          <a:ea typeface="Calibri"/>
                          <a:cs typeface="Times New Roman"/>
                        </a:rPr>
                        <a:t> cuando se ocluye</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133363">
                <a:tc>
                  <a:txBody>
                    <a:bodyPr/>
                    <a:lstStyle/>
                    <a:p>
                      <a:pPr algn="ctr">
                        <a:lnSpc>
                          <a:spcPct val="115000"/>
                        </a:lnSpc>
                        <a:spcAft>
                          <a:spcPts val="0"/>
                        </a:spcAft>
                      </a:pPr>
                      <a:r>
                        <a:rPr lang="es-ES" sz="1000" b="1" kern="1200" dirty="0" smtClean="0">
                          <a:effectLst/>
                          <a:latin typeface="Calibri"/>
                          <a:ea typeface="Calibri"/>
                          <a:cs typeface="Times New Roman"/>
                        </a:rPr>
                        <a:t>AO</a:t>
                      </a:r>
                      <a:endParaRPr lang="es-ES" sz="10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dirty="0" smtClean="0">
                          <a:effectLst/>
                          <a:latin typeface="Calibri"/>
                          <a:ea typeface="Calibri"/>
                          <a:cs typeface="Times New Roman"/>
                        </a:rPr>
                        <a:t>Área </a:t>
                      </a:r>
                      <a:r>
                        <a:rPr lang="es-ES" sz="1000" b="1" dirty="0" smtClean="0">
                          <a:effectLst/>
                          <a:latin typeface="Calibri"/>
                          <a:ea typeface="Calibri"/>
                          <a:cs typeface="Times New Roman"/>
                        </a:rPr>
                        <a:t>oclusión</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67309">
                <a:tc>
                  <a:txBody>
                    <a:bodyPr/>
                    <a:lstStyle/>
                    <a:p>
                      <a:pPr algn="ctr">
                        <a:lnSpc>
                          <a:spcPct val="115000"/>
                        </a:lnSpc>
                        <a:spcAft>
                          <a:spcPts val="0"/>
                        </a:spcAft>
                      </a:pPr>
                      <a:r>
                        <a:rPr lang="es-ES" sz="1000" b="1" dirty="0" smtClean="0">
                          <a:effectLst/>
                          <a:latin typeface="Calibri"/>
                          <a:ea typeface="Calibri"/>
                          <a:cs typeface="Times New Roman"/>
                        </a:rPr>
                        <a:t>TH1</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b="1" dirty="0" smtClean="0">
                          <a:effectLst/>
                          <a:latin typeface="Calibri"/>
                          <a:ea typeface="Calibri"/>
                          <a:cs typeface="Times New Roman"/>
                        </a:rPr>
                        <a:t>Tiempo</a:t>
                      </a:r>
                      <a:r>
                        <a:rPr lang="es-ES" sz="1000" b="1" baseline="0" dirty="0" smtClean="0">
                          <a:effectLst/>
                          <a:latin typeface="Calibri"/>
                          <a:ea typeface="Calibri"/>
                          <a:cs typeface="Times New Roman"/>
                        </a:rPr>
                        <a:t> mitad antes hiperemia</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67309">
                <a:tc>
                  <a:txBody>
                    <a:bodyPr/>
                    <a:lstStyle/>
                    <a:p>
                      <a:pPr algn="ctr">
                        <a:lnSpc>
                          <a:spcPct val="115000"/>
                        </a:lnSpc>
                        <a:spcAft>
                          <a:spcPts val="0"/>
                        </a:spcAft>
                      </a:pPr>
                      <a:r>
                        <a:rPr lang="es-ES" sz="1000" b="1" kern="1200" dirty="0" smtClean="0">
                          <a:effectLst/>
                          <a:latin typeface="Calibri"/>
                          <a:ea typeface="Calibri"/>
                          <a:cs typeface="Times New Roman"/>
                        </a:rPr>
                        <a:t>PF</a:t>
                      </a:r>
                      <a:endParaRPr lang="es-ES" sz="10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b="1" dirty="0" smtClean="0">
                          <a:effectLst/>
                          <a:latin typeface="Calibri"/>
                          <a:ea typeface="Calibri"/>
                          <a:cs typeface="Times New Roman"/>
                        </a:rPr>
                        <a:t>Pico flujo</a:t>
                      </a:r>
                      <a:r>
                        <a:rPr lang="es-ES" sz="1000" b="1" baseline="0" dirty="0" smtClean="0">
                          <a:effectLst/>
                          <a:latin typeface="Calibri"/>
                          <a:ea typeface="Calibri"/>
                          <a:cs typeface="Times New Roman"/>
                        </a:rPr>
                        <a:t> </a:t>
                      </a:r>
                      <a:r>
                        <a:rPr lang="es-ES" sz="1000" baseline="0" dirty="0" smtClean="0">
                          <a:effectLst/>
                          <a:latin typeface="Calibri"/>
                          <a:ea typeface="Calibri"/>
                          <a:cs typeface="Times New Roman"/>
                        </a:rPr>
                        <a:t>(flujo máximo tras oclusión)</a:t>
                      </a:r>
                      <a:endParaRPr lang="es-ES" sz="10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67309">
                <a:tc>
                  <a:txBody>
                    <a:bodyPr/>
                    <a:lstStyle/>
                    <a:p>
                      <a:pPr algn="ctr">
                        <a:lnSpc>
                          <a:spcPct val="115000"/>
                        </a:lnSpc>
                        <a:spcAft>
                          <a:spcPts val="0"/>
                        </a:spcAft>
                      </a:pPr>
                      <a:r>
                        <a:rPr lang="es-ES" sz="1000" b="1" dirty="0" smtClean="0">
                          <a:effectLst/>
                          <a:latin typeface="Calibri"/>
                          <a:ea typeface="Calibri"/>
                          <a:cs typeface="Times New Roman"/>
                        </a:rPr>
                        <a:t>TH2</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b="1" dirty="0" smtClean="0">
                          <a:effectLst/>
                          <a:latin typeface="Calibri"/>
                          <a:ea typeface="Calibri"/>
                          <a:cs typeface="Times New Roman"/>
                        </a:rPr>
                        <a:t>Tiempo mitad</a:t>
                      </a:r>
                      <a:r>
                        <a:rPr lang="es-ES" sz="1000" b="1" baseline="0" dirty="0" smtClean="0">
                          <a:effectLst/>
                          <a:latin typeface="Calibri"/>
                          <a:ea typeface="Calibri"/>
                          <a:cs typeface="Times New Roman"/>
                        </a:rPr>
                        <a:t> después hiperemia</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133363">
                <a:tc>
                  <a:txBody>
                    <a:bodyPr/>
                    <a:lstStyle/>
                    <a:p>
                      <a:pPr algn="ctr">
                        <a:lnSpc>
                          <a:spcPct val="115000"/>
                        </a:lnSpc>
                        <a:spcAft>
                          <a:spcPts val="0"/>
                        </a:spcAft>
                      </a:pPr>
                      <a:r>
                        <a:rPr lang="es-ES" sz="1000" b="1" dirty="0" smtClean="0">
                          <a:effectLst/>
                          <a:latin typeface="Calibri"/>
                          <a:ea typeface="Calibri"/>
                          <a:cs typeface="Times New Roman"/>
                        </a:rPr>
                        <a:t>AH</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S" sz="1000" b="1" dirty="0" smtClean="0">
                          <a:effectLst/>
                          <a:latin typeface="Calibri"/>
                          <a:ea typeface="Calibri"/>
                          <a:cs typeface="Times New Roman"/>
                        </a:rPr>
                        <a:t>Área hiperemia</a:t>
                      </a:r>
                      <a:endParaRPr lang="es-ES" sz="10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bl>
          </a:graphicData>
        </a:graphic>
      </p:graphicFrame>
      <p:sp>
        <p:nvSpPr>
          <p:cNvPr id="4" name="3 CuadroTexto"/>
          <p:cNvSpPr txBox="1"/>
          <p:nvPr/>
        </p:nvSpPr>
        <p:spPr>
          <a:xfrm>
            <a:off x="539552" y="4510510"/>
            <a:ext cx="1164101" cy="215444"/>
          </a:xfrm>
          <a:prstGeom prst="rect">
            <a:avLst/>
          </a:prstGeom>
          <a:solidFill>
            <a:schemeClr val="bg1"/>
          </a:solidFill>
        </p:spPr>
        <p:txBody>
          <a:bodyPr wrap="none" rtlCol="0">
            <a:spAutoFit/>
          </a:bodyPr>
          <a:lstStyle/>
          <a:p>
            <a:r>
              <a:rPr lang="es-ES" sz="800" dirty="0" smtClean="0"/>
              <a:t>Flujo capilar basal 2 ´</a:t>
            </a:r>
            <a:endParaRPr lang="es-ES" sz="800" dirty="0"/>
          </a:p>
        </p:txBody>
      </p:sp>
      <p:sp>
        <p:nvSpPr>
          <p:cNvPr id="13" name="12 CuadroTexto"/>
          <p:cNvSpPr txBox="1"/>
          <p:nvPr/>
        </p:nvSpPr>
        <p:spPr>
          <a:xfrm>
            <a:off x="1679707" y="4509700"/>
            <a:ext cx="1045479" cy="215444"/>
          </a:xfrm>
          <a:prstGeom prst="rect">
            <a:avLst/>
          </a:prstGeom>
          <a:solidFill>
            <a:schemeClr val="bg1"/>
          </a:solidFill>
        </p:spPr>
        <p:txBody>
          <a:bodyPr wrap="none" rtlCol="0">
            <a:spAutoFit/>
          </a:bodyPr>
          <a:lstStyle/>
          <a:p>
            <a:r>
              <a:rPr lang="es-ES" sz="800" dirty="0" smtClean="0">
                <a:latin typeface="Calibri"/>
              </a:rPr>
              <a:t>↑180-220 </a:t>
            </a:r>
            <a:r>
              <a:rPr lang="es-ES" sz="800" dirty="0" err="1" smtClean="0">
                <a:latin typeface="Calibri"/>
              </a:rPr>
              <a:t>mmHg</a:t>
            </a:r>
            <a:r>
              <a:rPr lang="es-ES" sz="800" dirty="0" smtClean="0">
                <a:latin typeface="Calibri"/>
              </a:rPr>
              <a:t>, 4´</a:t>
            </a:r>
            <a:endParaRPr lang="es-ES" sz="800" dirty="0"/>
          </a:p>
        </p:txBody>
      </p:sp>
      <p:sp>
        <p:nvSpPr>
          <p:cNvPr id="14" name="13 CuadroTexto"/>
          <p:cNvSpPr txBox="1"/>
          <p:nvPr/>
        </p:nvSpPr>
        <p:spPr>
          <a:xfrm>
            <a:off x="2699792" y="4509120"/>
            <a:ext cx="1039067" cy="215444"/>
          </a:xfrm>
          <a:prstGeom prst="rect">
            <a:avLst/>
          </a:prstGeom>
          <a:solidFill>
            <a:schemeClr val="bg1"/>
          </a:solidFill>
        </p:spPr>
        <p:txBody>
          <a:bodyPr wrap="none" rtlCol="0">
            <a:spAutoFit/>
          </a:bodyPr>
          <a:lstStyle/>
          <a:p>
            <a:r>
              <a:rPr lang="es-ES" sz="800" dirty="0" smtClean="0"/>
              <a:t>Recuperación flujo</a:t>
            </a:r>
            <a:endParaRPr lang="es-ES" sz="800" dirty="0"/>
          </a:p>
        </p:txBody>
      </p:sp>
      <p:sp>
        <p:nvSpPr>
          <p:cNvPr id="5" name="AutoShape 2" descr="Image result for 4 minuto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0662" name="Picture 6"/>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031107" y="4123491"/>
            <a:ext cx="376436" cy="376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0664" name="Picture 8" descr="Image result for 4 minutos">
            <a:hlinkClick r:id="rId8"/>
          </p:cNvPr>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985127" y="4074483"/>
            <a:ext cx="434637" cy="434637"/>
          </a:xfrm>
          <a:prstGeom prst="rect">
            <a:avLst/>
          </a:prstGeom>
          <a:noFill/>
          <a:extLst>
            <a:ext uri="{909E8E84-426E-40DD-AFC4-6F175D3DCCD1}">
              <a14:hiddenFill xmlns:a14="http://schemas.microsoft.com/office/drawing/2010/main" xmlns="">
                <a:solidFill>
                  <a:srgbClr val="FFFFFF"/>
                </a:solidFill>
              </a14:hiddenFill>
            </a:ext>
          </a:extLst>
        </p:spPr>
      </p:pic>
      <p:pic>
        <p:nvPicPr>
          <p:cNvPr id="70660" name="Picture 4" descr="Resultado de imagen de laser doppler  area bajo la curva, pico de flujo, aea hiperemia"/>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a:stretch/>
        </p:blipFill>
        <p:spPr bwMode="auto">
          <a:xfrm>
            <a:off x="4485396" y="1047620"/>
            <a:ext cx="4335076" cy="2741420"/>
          </a:xfrm>
          <a:prstGeom prst="rect">
            <a:avLst/>
          </a:prstGeom>
          <a:noFill/>
          <a:extLst>
            <a:ext uri="{909E8E84-426E-40DD-AFC4-6F175D3DCCD1}">
              <a14:hiddenFill xmlns:a14="http://schemas.microsoft.com/office/drawing/2010/main" xmlns="">
                <a:solidFill>
                  <a:srgbClr val="FFFFFF"/>
                </a:solidFill>
              </a14:hiddenFill>
            </a:ext>
          </a:extLst>
        </p:spPr>
      </p:pic>
      <p:sp>
        <p:nvSpPr>
          <p:cNvPr id="21510" name="4 CuadroTexto"/>
          <p:cNvSpPr txBox="1">
            <a:spLocks noChangeArrowheads="1"/>
          </p:cNvSpPr>
          <p:nvPr/>
        </p:nvSpPr>
        <p:spPr bwMode="auto">
          <a:xfrm>
            <a:off x="304800" y="5949280"/>
            <a:ext cx="8515672" cy="845269"/>
          </a:xfrm>
          <a:prstGeom prst="rect">
            <a:avLst/>
          </a:prstGeom>
          <a:gradFill rotWithShape="1">
            <a:gsLst>
              <a:gs pos="0">
                <a:srgbClr val="FFCC99"/>
              </a:gs>
              <a:gs pos="100000">
                <a:schemeClr val="bg1"/>
              </a:gs>
            </a:gsLst>
            <a:lin ang="2700000" scaled="1"/>
          </a:gradFill>
          <a:ln w="9525">
            <a:noFill/>
            <a:miter lim="800000"/>
            <a:headEnd/>
            <a:tailEnd/>
          </a:ln>
        </p:spPr>
        <p:txBody>
          <a:bodyPr wrap="square" lIns="105573" tIns="52787" rIns="105573" bIns="52787">
            <a:spAutoFit/>
          </a:bodyPr>
          <a:lstStyle/>
          <a:p>
            <a:r>
              <a:rPr lang="es-ES_tradnl" altLang="ja-JP" sz="1600" b="1" dirty="0">
                <a:latin typeface="Calibri" pitchFamily="34" charset="0"/>
                <a:cs typeface="Arial" charset="0"/>
              </a:rPr>
              <a:t>Función microvascular</a:t>
            </a:r>
            <a:r>
              <a:rPr lang="es-ES_tradnl" altLang="ja-JP" sz="1600" dirty="0">
                <a:latin typeface="Calibri" pitchFamily="34" charset="0"/>
                <a:cs typeface="Arial" charset="0"/>
              </a:rPr>
              <a:t>: se analizó la </a:t>
            </a:r>
            <a:r>
              <a:rPr lang="es-ES_tradnl" altLang="ja-JP" sz="1600" b="1" dirty="0">
                <a:latin typeface="Calibri" pitchFamily="34" charset="0"/>
                <a:cs typeface="Arial" charset="0"/>
              </a:rPr>
              <a:t>respuesta a la hiperemia </a:t>
            </a:r>
            <a:r>
              <a:rPr lang="es-ES_tradnl" altLang="ja-JP" sz="1600" b="1" dirty="0" smtClean="0">
                <a:latin typeface="Calibri" pitchFamily="34" charset="0"/>
                <a:cs typeface="Arial" charset="0"/>
              </a:rPr>
              <a:t>reactiva postoclusiva </a:t>
            </a:r>
            <a:r>
              <a:rPr lang="es-ES_tradnl" altLang="ja-JP" sz="1600" dirty="0" smtClean="0">
                <a:latin typeface="Calibri" pitchFamily="34" charset="0"/>
                <a:cs typeface="Arial" charset="0"/>
              </a:rPr>
              <a:t>(PORH) </a:t>
            </a:r>
            <a:r>
              <a:rPr lang="es-ES_tradnl" altLang="ja-JP" sz="1600" dirty="0">
                <a:latin typeface="Calibri" pitchFamily="34" charset="0"/>
                <a:cs typeface="Arial" charset="0"/>
              </a:rPr>
              <a:t>y el aumento del </a:t>
            </a:r>
            <a:r>
              <a:rPr lang="es-ES_tradnl" altLang="ja-JP" sz="1600" b="1" dirty="0">
                <a:latin typeface="Calibri" pitchFamily="34" charset="0"/>
                <a:cs typeface="Arial" charset="0"/>
              </a:rPr>
              <a:t>flujo sanguíneo ocurrido tras una oclusión </a:t>
            </a:r>
            <a:r>
              <a:rPr lang="es-ES_tradnl" altLang="ja-JP" sz="1600" b="1" dirty="0" smtClean="0">
                <a:latin typeface="Calibri" pitchFamily="34" charset="0"/>
                <a:cs typeface="Arial" charset="0"/>
              </a:rPr>
              <a:t>temporal</a:t>
            </a:r>
            <a:r>
              <a:rPr lang="es-ES_tradnl" altLang="ja-JP" sz="1600" dirty="0" smtClean="0">
                <a:latin typeface="Calibri" pitchFamily="34" charset="0"/>
                <a:cs typeface="Arial" charset="0"/>
              </a:rPr>
              <a:t>. </a:t>
            </a:r>
          </a:p>
          <a:p>
            <a:r>
              <a:rPr lang="es-ES_tradnl" altLang="ja-JP" sz="1600" dirty="0" smtClean="0">
                <a:latin typeface="Calibri" pitchFamily="34" charset="0"/>
                <a:cs typeface="Arial" charset="0"/>
              </a:rPr>
              <a:t>(Manguito por encima codo y sonda receptora antebrazo)</a:t>
            </a:r>
            <a:endParaRPr lang="es-ES_tradnl" sz="800" dirty="0">
              <a:ea typeface="ＭＳ Ｐゴシック"/>
              <a:cs typeface="Arial" charset="0"/>
            </a:endParaRPr>
          </a:p>
        </p:txBody>
      </p:sp>
      <p:sp>
        <p:nvSpPr>
          <p:cNvPr id="3" name="2 CuadroTexto"/>
          <p:cNvSpPr txBox="1"/>
          <p:nvPr/>
        </p:nvSpPr>
        <p:spPr>
          <a:xfrm>
            <a:off x="3959776" y="3578864"/>
            <a:ext cx="1944216" cy="261610"/>
          </a:xfrm>
          <a:prstGeom prst="rect">
            <a:avLst/>
          </a:prstGeom>
          <a:noFill/>
          <a:ln>
            <a:solidFill>
              <a:srgbClr val="002060"/>
            </a:solidFill>
          </a:ln>
        </p:spPr>
        <p:txBody>
          <a:bodyPr wrap="square" rtlCol="0">
            <a:spAutoFit/>
          </a:bodyPr>
          <a:lstStyle/>
          <a:p>
            <a:r>
              <a:rPr lang="es-ES" sz="1100" dirty="0" smtClean="0"/>
              <a:t>Software PeriSoft Windows</a:t>
            </a:r>
            <a:endParaRPr lang="es-ES" sz="1100" dirty="0"/>
          </a:p>
        </p:txBody>
      </p:sp>
      <p:sp>
        <p:nvSpPr>
          <p:cNvPr id="6" name="5 CuadroTexto"/>
          <p:cNvSpPr txBox="1"/>
          <p:nvPr/>
        </p:nvSpPr>
        <p:spPr>
          <a:xfrm>
            <a:off x="7020272" y="1197332"/>
            <a:ext cx="1296143" cy="215444"/>
          </a:xfrm>
          <a:prstGeom prst="rect">
            <a:avLst/>
          </a:prstGeom>
          <a:solidFill>
            <a:schemeClr val="bg1"/>
          </a:solidFill>
        </p:spPr>
        <p:txBody>
          <a:bodyPr wrap="square" rtlCol="0">
            <a:spAutoFit/>
          </a:bodyPr>
          <a:lstStyle/>
          <a:p>
            <a:r>
              <a:rPr lang="es-ES" sz="800" b="1" dirty="0" smtClean="0">
                <a:latin typeface="+mn-lt"/>
              </a:rPr>
              <a:t>Pico Flujo.</a:t>
            </a:r>
            <a:endParaRPr lang="es-ES" sz="800" b="1" dirty="0">
              <a:latin typeface="+mn-lt"/>
            </a:endParaRPr>
          </a:p>
        </p:txBody>
      </p:sp>
    </p:spTree>
    <p:extLst>
      <p:ext uri="{BB962C8B-B14F-4D97-AF65-F5344CB8AC3E}">
        <p14:creationId xmlns:p14="http://schemas.microsoft.com/office/powerpoint/2010/main" xmlns="" val="2304907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p:cNvSpPr txBox="1"/>
          <p:nvPr/>
        </p:nvSpPr>
        <p:spPr>
          <a:xfrm>
            <a:off x="911489" y="1179177"/>
            <a:ext cx="2573637" cy="738664"/>
          </a:xfrm>
          <a:prstGeom prst="rect">
            <a:avLst/>
          </a:prstGeom>
          <a:noFill/>
          <a:ln>
            <a:solidFill>
              <a:schemeClr val="accent1">
                <a:lumMod val="60000"/>
                <a:lumOff val="40000"/>
              </a:schemeClr>
            </a:solidFill>
          </a:ln>
        </p:spPr>
        <p:txBody>
          <a:bodyPr wrap="square" rtlCol="0">
            <a:spAutoFit/>
          </a:bodyPr>
          <a:lstStyle/>
          <a:p>
            <a:pPr algn="ctr"/>
            <a:r>
              <a:rPr lang="es-ES_tradnl" sz="1400" b="1" dirty="0" smtClean="0">
                <a:latin typeface="+mn-lt"/>
                <a:ea typeface="Trebuchet MS" charset="0"/>
                <a:cs typeface="Trebuchet MS" charset="0"/>
              </a:rPr>
              <a:t>20 Pacientes AR </a:t>
            </a:r>
            <a:endParaRPr lang="es-ES_tradnl" sz="1400" b="1" dirty="0">
              <a:latin typeface="+mn-lt"/>
              <a:ea typeface="Trebuchet MS" charset="0"/>
              <a:cs typeface="Trebuchet MS" charset="0"/>
            </a:endParaRPr>
          </a:p>
          <a:p>
            <a:pPr algn="ctr"/>
            <a:r>
              <a:rPr lang="es-ES_tradnl" sz="1400" b="1" dirty="0" smtClean="0">
                <a:latin typeface="+mn-lt"/>
                <a:ea typeface="Trebuchet MS" charset="0"/>
                <a:cs typeface="Trebuchet MS" charset="0"/>
              </a:rPr>
              <a:t>TCZ (162 mg/semanal) </a:t>
            </a:r>
          </a:p>
          <a:p>
            <a:pPr algn="ctr"/>
            <a:r>
              <a:rPr lang="es-ES_tradnl" sz="1400" b="1" dirty="0" smtClean="0">
                <a:latin typeface="+mn-lt"/>
                <a:ea typeface="Trebuchet MS" charset="0"/>
                <a:cs typeface="Trebuchet MS" charset="0"/>
              </a:rPr>
              <a:t>Analítica basal y tras 6 meses</a:t>
            </a:r>
            <a:endParaRPr lang="es-ES_tradnl" sz="1400" b="1" dirty="0">
              <a:latin typeface="+mn-lt"/>
              <a:ea typeface="Trebuchet MS" charset="0"/>
              <a:cs typeface="Trebuchet MS" charset="0"/>
            </a:endParaRPr>
          </a:p>
        </p:txBody>
      </p:sp>
      <p:sp>
        <p:nvSpPr>
          <p:cNvPr id="5" name="CuadroTexto 5"/>
          <p:cNvSpPr txBox="1"/>
          <p:nvPr/>
        </p:nvSpPr>
        <p:spPr>
          <a:xfrm>
            <a:off x="194269" y="2431921"/>
            <a:ext cx="5169819" cy="1169551"/>
          </a:xfrm>
          <a:prstGeom prst="rect">
            <a:avLst/>
          </a:prstGeom>
          <a:noFill/>
          <a:ln>
            <a:solidFill>
              <a:schemeClr val="accent1">
                <a:lumMod val="60000"/>
                <a:lumOff val="40000"/>
              </a:schemeClr>
            </a:solidFill>
          </a:ln>
        </p:spPr>
        <p:txBody>
          <a:bodyPr wrap="square" rtlCol="0">
            <a:spAutoFit/>
          </a:bodyPr>
          <a:lstStyle/>
          <a:p>
            <a:r>
              <a:rPr lang="es-ES_tradnl" sz="1400" b="1" dirty="0" smtClean="0">
                <a:latin typeface="Calibri" panose="020F0502020204030204" pitchFamily="34" charset="0"/>
                <a:ea typeface="Trebuchet MS" charset="0"/>
                <a:cs typeface="Trebuchet MS" charset="0"/>
              </a:rPr>
              <a:t>-OBTENCIÓN PLASMA</a:t>
            </a:r>
            <a:r>
              <a:rPr lang="es-ES_tradnl" sz="1400" dirty="0" smtClean="0">
                <a:latin typeface="Calibri" panose="020F0502020204030204" pitchFamily="34" charset="0"/>
                <a:ea typeface="Trebuchet MS" charset="0"/>
                <a:cs typeface="Trebuchet MS" charset="0"/>
              </a:rPr>
              <a:t> (Centrifugación)</a:t>
            </a:r>
            <a:endParaRPr lang="es-ES_tradnl" sz="1400" dirty="0">
              <a:latin typeface="Calibri" panose="020F0502020204030204" pitchFamily="34" charset="0"/>
              <a:ea typeface="Trebuchet MS" charset="0"/>
              <a:cs typeface="Trebuchet MS" charset="0"/>
            </a:endParaRPr>
          </a:p>
          <a:p>
            <a:r>
              <a:rPr lang="es-ES_tradnl" sz="1400" b="1" dirty="0" smtClean="0">
                <a:latin typeface="Calibri" panose="020F0502020204030204" pitchFamily="34" charset="0"/>
                <a:ea typeface="Trebuchet MS" charset="0"/>
                <a:cs typeface="Trebuchet MS" charset="0"/>
              </a:rPr>
              <a:t>-PURIFICACIÓN DE CÉLULAS:</a:t>
            </a:r>
          </a:p>
          <a:p>
            <a:r>
              <a:rPr lang="es-ES_tradnl" sz="1400" b="1" dirty="0" smtClean="0">
                <a:latin typeface="Calibri" panose="020F0502020204030204" pitchFamily="34" charset="0"/>
                <a:ea typeface="Trebuchet MS" charset="0"/>
                <a:cs typeface="Trebuchet MS" charset="0"/>
                <a:sym typeface="Wingdings" panose="05000000000000000000" pitchFamily="2" charset="2"/>
              </a:rPr>
              <a:t></a:t>
            </a:r>
            <a:r>
              <a:rPr lang="es-ES_tradnl" sz="1400" b="1" dirty="0" smtClean="0">
                <a:latin typeface="Calibri" panose="020F0502020204030204" pitchFamily="34" charset="0"/>
                <a:ea typeface="Trebuchet MS" charset="0"/>
                <a:cs typeface="Trebuchet MS" charset="0"/>
              </a:rPr>
              <a:t>Neutrófilos </a:t>
            </a:r>
            <a:r>
              <a:rPr lang="es-ES_tradnl" sz="1400" dirty="0" smtClean="0">
                <a:latin typeface="Calibri" panose="020F0502020204030204" pitchFamily="34" charset="0"/>
                <a:ea typeface="Trebuchet MS" charset="0"/>
                <a:cs typeface="Trebuchet MS" charset="0"/>
              </a:rPr>
              <a:t>(Gradiente de densidad -Dextrano/</a:t>
            </a:r>
            <a:r>
              <a:rPr lang="es-ES_tradnl" sz="1400" dirty="0" err="1" smtClean="0">
                <a:latin typeface="Calibri" panose="020F0502020204030204" pitchFamily="34" charset="0"/>
                <a:ea typeface="Trebuchet MS" charset="0"/>
                <a:cs typeface="Trebuchet MS" charset="0"/>
              </a:rPr>
              <a:t>Phycoll-Hypaque</a:t>
            </a:r>
            <a:r>
              <a:rPr lang="es-ES_tradnl" sz="1400" dirty="0" smtClean="0">
                <a:latin typeface="Calibri" panose="020F0502020204030204" pitchFamily="34" charset="0"/>
                <a:ea typeface="Trebuchet MS" charset="0"/>
                <a:cs typeface="Trebuchet MS" charset="0"/>
              </a:rPr>
              <a:t>) </a:t>
            </a:r>
          </a:p>
          <a:p>
            <a:r>
              <a:rPr lang="es-ES_tradnl" sz="1400" b="1" dirty="0" smtClean="0">
                <a:latin typeface="Calibri" panose="020F0502020204030204" pitchFamily="34" charset="0"/>
                <a:ea typeface="Trebuchet MS" charset="0"/>
                <a:cs typeface="Trebuchet MS" charset="0"/>
                <a:sym typeface="Wingdings" panose="05000000000000000000" pitchFamily="2" charset="2"/>
              </a:rPr>
              <a:t></a:t>
            </a:r>
            <a:r>
              <a:rPr lang="es-ES_tradnl" sz="1400" b="1" dirty="0" smtClean="0">
                <a:latin typeface="Calibri" panose="020F0502020204030204" pitchFamily="34" charset="0"/>
                <a:ea typeface="Trebuchet MS" charset="0"/>
                <a:cs typeface="Trebuchet MS" charset="0"/>
              </a:rPr>
              <a:t>Monocitos </a:t>
            </a:r>
            <a:r>
              <a:rPr lang="es-ES_tradnl" sz="1400" dirty="0" smtClean="0">
                <a:latin typeface="Calibri" panose="020F0502020204030204" pitchFamily="34" charset="0"/>
                <a:ea typeface="Trebuchet MS" charset="0"/>
                <a:cs typeface="Trebuchet MS" charset="0"/>
              </a:rPr>
              <a:t>(Depleción inmunomagnética de células no monocíticas)</a:t>
            </a:r>
            <a:endParaRPr lang="es-ES_tradnl" sz="1400" dirty="0">
              <a:latin typeface="Tw Cen MT" panose="020B0602020104020603" pitchFamily="34" charset="0"/>
              <a:ea typeface="Trebuchet MS" charset="0"/>
              <a:cs typeface="Trebuchet MS" charset="0"/>
            </a:endParaRPr>
          </a:p>
        </p:txBody>
      </p:sp>
      <p:pic>
        <p:nvPicPr>
          <p:cNvPr id="7" name="Imagen 6"/>
          <p:cNvPicPr>
            <a:picLocks noChangeAspect="1"/>
          </p:cNvPicPr>
          <p:nvPr/>
        </p:nvPicPr>
        <p:blipFill>
          <a:blip r:embed="rId3" cstate="email"/>
          <a:stretch>
            <a:fillRect/>
          </a:stretch>
        </p:blipFill>
        <p:spPr>
          <a:xfrm>
            <a:off x="3982049" y="963487"/>
            <a:ext cx="1382039" cy="1242455"/>
          </a:xfrm>
          <a:prstGeom prst="rect">
            <a:avLst/>
          </a:prstGeom>
          <a:ln w="38100">
            <a:solidFill>
              <a:schemeClr val="accent1"/>
            </a:solidFill>
          </a:ln>
        </p:spPr>
      </p:pic>
      <p:sp>
        <p:nvSpPr>
          <p:cNvPr id="8" name="305 Cheurón"/>
          <p:cNvSpPr/>
          <p:nvPr/>
        </p:nvSpPr>
        <p:spPr>
          <a:xfrm rot="5400000">
            <a:off x="2165351" y="3537649"/>
            <a:ext cx="392916" cy="33214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solidFill>
                <a:schemeClr val="tx1"/>
              </a:solidFill>
            </a:endParaRPr>
          </a:p>
        </p:txBody>
      </p:sp>
      <p:sp>
        <p:nvSpPr>
          <p:cNvPr id="9" name="306 Cheurón"/>
          <p:cNvSpPr/>
          <p:nvPr/>
        </p:nvSpPr>
        <p:spPr>
          <a:xfrm rot="5400000">
            <a:off x="2125387" y="2010425"/>
            <a:ext cx="403518" cy="36882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solidFill>
                <a:schemeClr val="tx1"/>
              </a:solidFill>
            </a:endParaRPr>
          </a:p>
        </p:txBody>
      </p:sp>
      <p:pic>
        <p:nvPicPr>
          <p:cNvPr id="11" name="Imagen 15"/>
          <p:cNvPicPr>
            <a:picLocks noChangeAspect="1"/>
          </p:cNvPicPr>
          <p:nvPr/>
        </p:nvPicPr>
        <p:blipFill>
          <a:blip r:embed="rId4" cstate="email"/>
          <a:stretch>
            <a:fillRect/>
          </a:stretch>
        </p:blipFill>
        <p:spPr>
          <a:xfrm>
            <a:off x="6144498" y="2945549"/>
            <a:ext cx="1865023" cy="900115"/>
          </a:xfrm>
          <a:prstGeom prst="rect">
            <a:avLst/>
          </a:prstGeom>
        </p:spPr>
      </p:pic>
      <p:sp>
        <p:nvSpPr>
          <p:cNvPr id="14" name="Flecha: curvada hacia la derecha 26"/>
          <p:cNvSpPr/>
          <p:nvPr/>
        </p:nvSpPr>
        <p:spPr>
          <a:xfrm>
            <a:off x="6751605" y="2396597"/>
            <a:ext cx="220555" cy="432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solidFill>
                <a:schemeClr val="tx1"/>
              </a:solidFill>
            </a:endParaRPr>
          </a:p>
        </p:txBody>
      </p:sp>
      <p:sp>
        <p:nvSpPr>
          <p:cNvPr id="15" name="Flecha: curvada hacia la derecha 28"/>
          <p:cNvSpPr/>
          <p:nvPr/>
        </p:nvSpPr>
        <p:spPr>
          <a:xfrm rot="10800000">
            <a:off x="7846741" y="3962509"/>
            <a:ext cx="373663" cy="5485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solidFill>
                <a:schemeClr val="tx1"/>
              </a:solidFill>
            </a:endParaRPr>
          </a:p>
        </p:txBody>
      </p:sp>
      <p:sp>
        <p:nvSpPr>
          <p:cNvPr id="16" name="Flecha: curvada hacia la izquierda 29"/>
          <p:cNvSpPr/>
          <p:nvPr/>
        </p:nvSpPr>
        <p:spPr>
          <a:xfrm>
            <a:off x="7380312" y="2389661"/>
            <a:ext cx="246888" cy="4395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solidFill>
                <a:schemeClr val="tx1"/>
              </a:solidFill>
            </a:endParaRPr>
          </a:p>
        </p:txBody>
      </p:sp>
      <p:sp>
        <p:nvSpPr>
          <p:cNvPr id="17" name="Flecha: curvada hacia la izquierda 30"/>
          <p:cNvSpPr/>
          <p:nvPr/>
        </p:nvSpPr>
        <p:spPr>
          <a:xfrm rot="10800000">
            <a:off x="6061462" y="4008735"/>
            <a:ext cx="415181" cy="4666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solidFill>
                <a:schemeClr val="tx1"/>
              </a:solidFill>
            </a:endParaRPr>
          </a:p>
        </p:txBody>
      </p:sp>
      <p:sp>
        <p:nvSpPr>
          <p:cNvPr id="18" name="CuadroTexto 223"/>
          <p:cNvSpPr txBox="1"/>
          <p:nvPr/>
        </p:nvSpPr>
        <p:spPr>
          <a:xfrm>
            <a:off x="5508104" y="2431921"/>
            <a:ext cx="1044585" cy="276999"/>
          </a:xfrm>
          <a:prstGeom prst="rect">
            <a:avLst/>
          </a:prstGeom>
          <a:noFill/>
        </p:spPr>
        <p:txBody>
          <a:bodyPr wrap="square" rtlCol="0">
            <a:spAutoFit/>
          </a:bodyPr>
          <a:lstStyle/>
          <a:p>
            <a:pPr algn="ctr"/>
            <a:r>
              <a:rPr lang="es-ES" sz="1200" dirty="0" smtClean="0">
                <a:latin typeface="+mn-lt"/>
              </a:rPr>
              <a:t>Monocitos</a:t>
            </a:r>
            <a:endParaRPr lang="es-ES" sz="1200" dirty="0">
              <a:latin typeface="+mn-lt"/>
            </a:endParaRPr>
          </a:p>
        </p:txBody>
      </p:sp>
      <p:sp>
        <p:nvSpPr>
          <p:cNvPr id="19" name="CuadroTexto 174"/>
          <p:cNvSpPr txBox="1"/>
          <p:nvPr/>
        </p:nvSpPr>
        <p:spPr>
          <a:xfrm>
            <a:off x="6751605" y="1996125"/>
            <a:ext cx="880891" cy="276999"/>
          </a:xfrm>
          <a:prstGeom prst="rect">
            <a:avLst/>
          </a:prstGeom>
          <a:noFill/>
        </p:spPr>
        <p:txBody>
          <a:bodyPr wrap="square" rtlCol="0">
            <a:spAutoFit/>
          </a:bodyPr>
          <a:lstStyle/>
          <a:p>
            <a:pPr algn="ctr"/>
            <a:r>
              <a:rPr lang="es-ES" sz="1200" dirty="0" smtClean="0">
                <a:latin typeface="+mn-lt"/>
              </a:rPr>
              <a:t>Neutrófilos</a:t>
            </a:r>
            <a:endParaRPr lang="es-ES" sz="1200" dirty="0">
              <a:latin typeface="+mn-lt"/>
            </a:endParaRPr>
          </a:p>
        </p:txBody>
      </p:sp>
      <p:sp>
        <p:nvSpPr>
          <p:cNvPr id="20" name="CuadroTexto 223"/>
          <p:cNvSpPr txBox="1"/>
          <p:nvPr/>
        </p:nvSpPr>
        <p:spPr>
          <a:xfrm>
            <a:off x="6521521" y="1330798"/>
            <a:ext cx="1488000" cy="523220"/>
          </a:xfrm>
          <a:prstGeom prst="rect">
            <a:avLst/>
          </a:prstGeom>
          <a:noFill/>
        </p:spPr>
        <p:txBody>
          <a:bodyPr wrap="square" rtlCol="0">
            <a:spAutoFit/>
          </a:bodyPr>
          <a:lstStyle/>
          <a:p>
            <a:pPr algn="ctr"/>
            <a:r>
              <a:rPr lang="es-ES" sz="1400" b="1" dirty="0" smtClean="0">
                <a:latin typeface="+mn-lt"/>
              </a:rPr>
              <a:t>5 Pacientes AR activos, sin tto</a:t>
            </a:r>
            <a:endParaRPr lang="es-ES" sz="1400" b="1" dirty="0">
              <a:latin typeface="+mn-lt"/>
            </a:endParaRPr>
          </a:p>
        </p:txBody>
      </p:sp>
      <p:sp>
        <p:nvSpPr>
          <p:cNvPr id="26" name="353 Rectángulo"/>
          <p:cNvSpPr/>
          <p:nvPr/>
        </p:nvSpPr>
        <p:spPr>
          <a:xfrm>
            <a:off x="5983537" y="4886870"/>
            <a:ext cx="2793550" cy="1200329"/>
          </a:xfrm>
          <a:prstGeom prst="rect">
            <a:avLst/>
          </a:prstGeom>
          <a:ln>
            <a:solidFill>
              <a:schemeClr val="accent1"/>
            </a:solidFill>
          </a:ln>
        </p:spPr>
        <p:txBody>
          <a:bodyPr wrap="square">
            <a:spAutoFit/>
          </a:bodyPr>
          <a:lstStyle/>
          <a:p>
            <a:pPr marL="171450" indent="-171450" fontAlgn="auto">
              <a:spcBef>
                <a:spcPts val="0"/>
              </a:spcBef>
              <a:spcAft>
                <a:spcPts val="0"/>
              </a:spcAft>
              <a:buFont typeface="Wingdings" panose="05000000000000000000" pitchFamily="2" charset="2"/>
              <a:buChar char="q"/>
              <a:defRPr/>
            </a:pPr>
            <a:r>
              <a:rPr kumimoji="1" lang="es-ES" sz="1200" b="1" dirty="0">
                <a:latin typeface="Calibri" pitchFamily="34" charset="0"/>
              </a:rPr>
              <a:t>T</a:t>
            </a:r>
            <a:r>
              <a:rPr kumimoji="1" lang="es-ES" sz="1200" b="1" dirty="0" smtClean="0">
                <a:latin typeface="Calibri" pitchFamily="34" charset="0"/>
              </a:rPr>
              <a:t>ratamientos </a:t>
            </a:r>
            <a:r>
              <a:rPr kumimoji="1" lang="es-ES" sz="1200" b="1" i="1" dirty="0" smtClean="0">
                <a:latin typeface="Calibri" pitchFamily="34" charset="0"/>
              </a:rPr>
              <a:t>in vitro </a:t>
            </a:r>
            <a:r>
              <a:rPr kumimoji="1" lang="es-ES" sz="1200" b="1" dirty="0" smtClean="0">
                <a:latin typeface="Calibri" pitchFamily="34" charset="0"/>
              </a:rPr>
              <a:t>de monocitos, neutrófilos y células endoteliales</a:t>
            </a:r>
          </a:p>
          <a:p>
            <a:pPr marL="171450" indent="-171450" fontAlgn="auto">
              <a:spcBef>
                <a:spcPts val="0"/>
              </a:spcBef>
              <a:spcAft>
                <a:spcPts val="0"/>
              </a:spcAft>
              <a:buFont typeface="Wingdings" panose="05000000000000000000" pitchFamily="2" charset="2"/>
              <a:buChar char="q"/>
              <a:defRPr/>
            </a:pPr>
            <a:endParaRPr kumimoji="1" lang="es-ES" sz="1200" b="1" dirty="0">
              <a:latin typeface="Calibri" pitchFamily="34" charset="0"/>
            </a:endParaRPr>
          </a:p>
          <a:p>
            <a:pPr marL="171450" indent="-171450" fontAlgn="auto">
              <a:spcBef>
                <a:spcPts val="0"/>
              </a:spcBef>
              <a:spcAft>
                <a:spcPts val="0"/>
              </a:spcAft>
              <a:buFont typeface="Wingdings" panose="05000000000000000000" pitchFamily="2" charset="2"/>
              <a:buChar char="q"/>
              <a:defRPr/>
            </a:pPr>
            <a:r>
              <a:rPr kumimoji="1" lang="es-ES_tradnl" sz="1200" b="1" dirty="0" smtClean="0">
                <a:latin typeface="Calibri" pitchFamily="34" charset="0"/>
              </a:rPr>
              <a:t>Co-cultivos de monocitos -células endoteliales</a:t>
            </a:r>
          </a:p>
          <a:p>
            <a:pPr algn="ctr"/>
            <a:endParaRPr lang="es-ES" sz="1200" b="1" dirty="0" smtClean="0"/>
          </a:p>
        </p:txBody>
      </p:sp>
      <p:sp>
        <p:nvSpPr>
          <p:cNvPr id="31" name="CuadroTexto 30"/>
          <p:cNvSpPr txBox="1"/>
          <p:nvPr/>
        </p:nvSpPr>
        <p:spPr>
          <a:xfrm>
            <a:off x="1058211" y="683404"/>
            <a:ext cx="1872208" cy="400110"/>
          </a:xfrm>
          <a:prstGeom prst="rect">
            <a:avLst/>
          </a:prstGeom>
          <a:noFill/>
        </p:spPr>
        <p:txBody>
          <a:bodyPr wrap="square" rtlCol="0">
            <a:spAutoFit/>
          </a:bodyPr>
          <a:lstStyle/>
          <a:p>
            <a:r>
              <a:rPr lang="es-ES_tradnl" sz="2000" b="1" i="1" dirty="0" smtClean="0">
                <a:latin typeface="+mn-lt"/>
              </a:rPr>
              <a:t>Estudios in vivo</a:t>
            </a:r>
            <a:endParaRPr lang="es-ES_tradnl" sz="2000" b="1" i="1" dirty="0">
              <a:latin typeface="+mn-lt"/>
            </a:endParaRPr>
          </a:p>
        </p:txBody>
      </p:sp>
      <p:sp>
        <p:nvSpPr>
          <p:cNvPr id="32" name="CuadroTexto 31"/>
          <p:cNvSpPr txBox="1"/>
          <p:nvPr/>
        </p:nvSpPr>
        <p:spPr>
          <a:xfrm>
            <a:off x="6285589" y="668877"/>
            <a:ext cx="1938965" cy="615553"/>
          </a:xfrm>
          <a:prstGeom prst="rect">
            <a:avLst/>
          </a:prstGeom>
          <a:noFill/>
        </p:spPr>
        <p:txBody>
          <a:bodyPr wrap="square" rtlCol="0">
            <a:spAutoFit/>
          </a:bodyPr>
          <a:lstStyle/>
          <a:p>
            <a:r>
              <a:rPr lang="es-ES_tradnl" sz="2000" b="1" i="1" dirty="0" smtClean="0">
                <a:latin typeface="+mn-lt"/>
              </a:rPr>
              <a:t>Estudios in vitro</a:t>
            </a:r>
          </a:p>
          <a:p>
            <a:r>
              <a:rPr lang="es-ES_tradnl" sz="1400" b="1" i="1" dirty="0" smtClean="0">
                <a:latin typeface="+mn-lt"/>
              </a:rPr>
              <a:t>(Especificidad TCZ)</a:t>
            </a:r>
            <a:endParaRPr lang="es-ES_tradnl" sz="1400" b="1" i="1" dirty="0">
              <a:latin typeface="+mn-lt"/>
            </a:endParaRPr>
          </a:p>
        </p:txBody>
      </p:sp>
      <p:sp>
        <p:nvSpPr>
          <p:cNvPr id="33" name="CuadroTexto 32"/>
          <p:cNvSpPr txBox="1"/>
          <p:nvPr/>
        </p:nvSpPr>
        <p:spPr>
          <a:xfrm>
            <a:off x="2771477" y="136957"/>
            <a:ext cx="3312368" cy="461665"/>
          </a:xfrm>
          <a:prstGeom prst="rect">
            <a:avLst/>
          </a:prstGeom>
          <a:noFill/>
        </p:spPr>
        <p:txBody>
          <a:bodyPr wrap="square" rtlCol="0">
            <a:spAutoFit/>
          </a:bodyPr>
          <a:lstStyle/>
          <a:p>
            <a:r>
              <a:rPr lang="es-ES_tradnl" sz="2400" b="1" dirty="0">
                <a:latin typeface="+mj-lt"/>
              </a:rPr>
              <a:t>MATERIAL Y </a:t>
            </a:r>
            <a:r>
              <a:rPr lang="es-ES_tradnl" sz="2400" b="1" dirty="0" smtClean="0">
                <a:latin typeface="+mj-lt"/>
              </a:rPr>
              <a:t>MÉTODOS</a:t>
            </a:r>
            <a:endParaRPr lang="es-ES_tradnl" sz="2400" b="1" dirty="0">
              <a:latin typeface="+mj-lt"/>
            </a:endParaRPr>
          </a:p>
        </p:txBody>
      </p:sp>
      <p:sp>
        <p:nvSpPr>
          <p:cNvPr id="24" name="CuadroTexto 223"/>
          <p:cNvSpPr txBox="1"/>
          <p:nvPr/>
        </p:nvSpPr>
        <p:spPr>
          <a:xfrm>
            <a:off x="8031918" y="3137944"/>
            <a:ext cx="1044585" cy="461665"/>
          </a:xfrm>
          <a:prstGeom prst="rect">
            <a:avLst/>
          </a:prstGeom>
          <a:noFill/>
        </p:spPr>
        <p:txBody>
          <a:bodyPr wrap="square" rtlCol="0">
            <a:spAutoFit/>
          </a:bodyPr>
          <a:lstStyle/>
          <a:p>
            <a:pPr algn="ctr"/>
            <a:r>
              <a:rPr lang="es-ES" sz="1200" dirty="0" smtClean="0">
                <a:latin typeface="+mn-lt"/>
              </a:rPr>
              <a:t>IL-6</a:t>
            </a:r>
          </a:p>
          <a:p>
            <a:pPr algn="ctr"/>
            <a:r>
              <a:rPr lang="es-ES" sz="1200" dirty="0" smtClean="0">
                <a:latin typeface="+mn-lt"/>
              </a:rPr>
              <a:t>IL-6 + TCZ</a:t>
            </a:r>
            <a:endParaRPr lang="es-ES" sz="1200" dirty="0">
              <a:latin typeface="+mn-lt"/>
            </a:endParaRPr>
          </a:p>
        </p:txBody>
      </p:sp>
      <p:sp>
        <p:nvSpPr>
          <p:cNvPr id="25" name="CuadroTexto 223"/>
          <p:cNvSpPr txBox="1"/>
          <p:nvPr/>
        </p:nvSpPr>
        <p:spPr>
          <a:xfrm>
            <a:off x="7846740" y="2120637"/>
            <a:ext cx="1044585" cy="461665"/>
          </a:xfrm>
          <a:prstGeom prst="rect">
            <a:avLst/>
          </a:prstGeom>
          <a:noFill/>
        </p:spPr>
        <p:txBody>
          <a:bodyPr wrap="square" rtlCol="0">
            <a:spAutoFit/>
          </a:bodyPr>
          <a:lstStyle/>
          <a:p>
            <a:pPr algn="ctr"/>
            <a:r>
              <a:rPr lang="es-ES" sz="1200" dirty="0" smtClean="0">
                <a:latin typeface="+mn-lt"/>
              </a:rPr>
              <a:t>Células endoteliales</a:t>
            </a:r>
          </a:p>
        </p:txBody>
      </p:sp>
      <p:sp>
        <p:nvSpPr>
          <p:cNvPr id="2" name="1 CuadroTexto"/>
          <p:cNvSpPr txBox="1"/>
          <p:nvPr/>
        </p:nvSpPr>
        <p:spPr>
          <a:xfrm>
            <a:off x="179511" y="3933056"/>
            <a:ext cx="5184576" cy="461665"/>
          </a:xfrm>
          <a:prstGeom prst="rect">
            <a:avLst/>
          </a:prstGeom>
          <a:noFill/>
          <a:ln>
            <a:solidFill>
              <a:schemeClr val="accent1"/>
            </a:solidFill>
          </a:ln>
        </p:spPr>
        <p:txBody>
          <a:bodyPr wrap="square" rtlCol="0">
            <a:spAutoFit/>
          </a:bodyPr>
          <a:lstStyle/>
          <a:p>
            <a:pPr algn="just"/>
            <a:r>
              <a:rPr kumimoji="1" lang="es-ES" sz="1200" b="1" dirty="0" smtClean="0">
                <a:latin typeface="Calibri" pitchFamily="34" charset="0"/>
              </a:rPr>
              <a:t>PLASMA: Moléculas </a:t>
            </a:r>
            <a:r>
              <a:rPr kumimoji="1" lang="es-ES" sz="1200" b="1" dirty="0">
                <a:latin typeface="Calibri" pitchFamily="34" charset="0"/>
              </a:rPr>
              <a:t>de adhesión </a:t>
            </a:r>
            <a:r>
              <a:rPr kumimoji="1" lang="es-ES" sz="1200" b="1" dirty="0" smtClean="0">
                <a:latin typeface="Calibri" pitchFamily="34" charset="0"/>
              </a:rPr>
              <a:t>(E-SELECTINA Y VCAM -1). (INMUNOENSAYO PROCARTA PLEX multiplex </a:t>
            </a:r>
            <a:r>
              <a:rPr kumimoji="1" lang="es-ES" sz="1200" b="1" dirty="0">
                <a:latin typeface="Calibri" pitchFamily="34" charset="0"/>
              </a:rPr>
              <a:t>)</a:t>
            </a:r>
            <a:r>
              <a:rPr kumimoji="1" lang="es-ES" sz="1200" b="1" dirty="0" smtClean="0">
                <a:latin typeface="Calibri" pitchFamily="34" charset="0"/>
              </a:rPr>
              <a:t>.</a:t>
            </a:r>
            <a:endParaRPr lang="es-ES" sz="1200" dirty="0"/>
          </a:p>
        </p:txBody>
      </p:sp>
      <p:sp>
        <p:nvSpPr>
          <p:cNvPr id="27" name="26 CuadroTexto"/>
          <p:cNvSpPr txBox="1"/>
          <p:nvPr/>
        </p:nvSpPr>
        <p:spPr>
          <a:xfrm>
            <a:off x="156314" y="5517232"/>
            <a:ext cx="5207773" cy="646331"/>
          </a:xfrm>
          <a:prstGeom prst="rect">
            <a:avLst/>
          </a:prstGeom>
          <a:noFill/>
          <a:ln>
            <a:solidFill>
              <a:schemeClr val="accent1"/>
            </a:solidFill>
          </a:ln>
        </p:spPr>
        <p:txBody>
          <a:bodyPr wrap="square" rtlCol="0">
            <a:spAutoFit/>
          </a:bodyPr>
          <a:lstStyle/>
          <a:p>
            <a:pPr fontAlgn="auto">
              <a:spcBef>
                <a:spcPts val="0"/>
              </a:spcBef>
              <a:spcAft>
                <a:spcPts val="0"/>
              </a:spcAft>
              <a:defRPr/>
            </a:pPr>
            <a:r>
              <a:rPr kumimoji="1" lang="es-ES" sz="1200" b="1" dirty="0" smtClean="0">
                <a:latin typeface="Calibri" pitchFamily="34" charset="0"/>
              </a:rPr>
              <a:t>MONOCITOS.  -Expresión génica </a:t>
            </a:r>
            <a:r>
              <a:rPr kumimoji="1" lang="es-ES" sz="1200" b="1" dirty="0">
                <a:latin typeface="Calibri" pitchFamily="34" charset="0"/>
              </a:rPr>
              <a:t>de </a:t>
            </a:r>
            <a:r>
              <a:rPr kumimoji="1" lang="es-ES" sz="1200" b="1" dirty="0" smtClean="0">
                <a:latin typeface="Calibri" pitchFamily="34" charset="0"/>
              </a:rPr>
              <a:t>moléculas de inflamación</a:t>
            </a:r>
            <a:r>
              <a:rPr kumimoji="1" lang="es-ES" sz="1200" b="1" dirty="0">
                <a:latin typeface="Calibri" pitchFamily="34" charset="0"/>
              </a:rPr>
              <a:t>, </a:t>
            </a:r>
            <a:r>
              <a:rPr kumimoji="1" lang="es-ES" sz="1200" b="1" dirty="0" smtClean="0">
                <a:latin typeface="Calibri" pitchFamily="34" charset="0"/>
              </a:rPr>
              <a:t>resistencia  </a:t>
            </a:r>
            <a:r>
              <a:rPr kumimoji="1" lang="es-ES" sz="1200" b="1" dirty="0">
                <a:latin typeface="Calibri" pitchFamily="34" charset="0"/>
              </a:rPr>
              <a:t>a la insulina y trombosis. </a:t>
            </a:r>
            <a:r>
              <a:rPr kumimoji="1" lang="es-ES" sz="1200" b="1" dirty="0" smtClean="0">
                <a:latin typeface="Calibri" pitchFamily="34" charset="0"/>
              </a:rPr>
              <a:t>(RT-PCR tiempo real)</a:t>
            </a:r>
          </a:p>
          <a:p>
            <a:pPr fontAlgn="auto">
              <a:spcBef>
                <a:spcPts val="0"/>
              </a:spcBef>
              <a:spcAft>
                <a:spcPts val="0"/>
              </a:spcAft>
              <a:defRPr/>
            </a:pPr>
            <a:r>
              <a:rPr kumimoji="1" lang="es-ES" sz="1200" b="1" dirty="0" smtClean="0">
                <a:latin typeface="Calibri" pitchFamily="34" charset="0"/>
              </a:rPr>
              <a:t>-Array </a:t>
            </a:r>
            <a:r>
              <a:rPr kumimoji="1" lang="es-ES" sz="1200" b="1" dirty="0">
                <a:latin typeface="Calibri" pitchFamily="34" charset="0"/>
              </a:rPr>
              <a:t>de </a:t>
            </a:r>
            <a:r>
              <a:rPr kumimoji="1" lang="es-ES" sz="1200" b="1" dirty="0" smtClean="0">
                <a:latin typeface="Calibri" pitchFamily="34" charset="0"/>
              </a:rPr>
              <a:t>proteínas </a:t>
            </a:r>
            <a:r>
              <a:rPr kumimoji="1" lang="es-ES" sz="1200" b="1" dirty="0">
                <a:latin typeface="Calibri" pitchFamily="34" charset="0"/>
              </a:rPr>
              <a:t>intracelulares (Pathscan</a:t>
            </a:r>
            <a:r>
              <a:rPr kumimoji="1" lang="es-ES" sz="1200" b="1" dirty="0" smtClean="0">
                <a:latin typeface="Calibri" pitchFamily="34" charset="0"/>
              </a:rPr>
              <a:t>)</a:t>
            </a:r>
            <a:endParaRPr kumimoji="1" lang="es-ES" sz="1200" b="1" dirty="0">
              <a:latin typeface="Calibri" pitchFamily="34" charset="0"/>
            </a:endParaRPr>
          </a:p>
        </p:txBody>
      </p:sp>
      <p:sp>
        <p:nvSpPr>
          <p:cNvPr id="29" name="28 CuadroTexto"/>
          <p:cNvSpPr txBox="1"/>
          <p:nvPr/>
        </p:nvSpPr>
        <p:spPr>
          <a:xfrm>
            <a:off x="156315" y="6309320"/>
            <a:ext cx="5207773" cy="461665"/>
          </a:xfrm>
          <a:prstGeom prst="rect">
            <a:avLst/>
          </a:prstGeom>
          <a:noFill/>
          <a:ln>
            <a:solidFill>
              <a:schemeClr val="accent1"/>
            </a:solidFill>
          </a:ln>
        </p:spPr>
        <p:txBody>
          <a:bodyPr wrap="square" rtlCol="0">
            <a:spAutoFit/>
          </a:bodyPr>
          <a:lstStyle/>
          <a:p>
            <a:pPr fontAlgn="auto">
              <a:spcBef>
                <a:spcPts val="0"/>
              </a:spcBef>
              <a:spcAft>
                <a:spcPts val="0"/>
              </a:spcAft>
              <a:defRPr/>
            </a:pPr>
            <a:r>
              <a:rPr kumimoji="1" lang="es-ES" sz="1200" b="1" dirty="0" smtClean="0">
                <a:latin typeface="Calibri" pitchFamily="34" charset="0"/>
              </a:rPr>
              <a:t>MONOCITOS Y NEUTRÓFILOS: Producción </a:t>
            </a:r>
            <a:r>
              <a:rPr kumimoji="1" lang="es-ES" sz="1200" b="1" dirty="0">
                <a:latin typeface="Calibri" pitchFamily="34" charset="0"/>
              </a:rPr>
              <a:t>de peróxidos y peroxinitritos (</a:t>
            </a:r>
            <a:r>
              <a:rPr kumimoji="1" lang="es-ES" sz="1200" b="1" dirty="0" smtClean="0">
                <a:latin typeface="Calibri" pitchFamily="34" charset="0"/>
              </a:rPr>
              <a:t>ESTATUS OXIDATIVO,  citometría </a:t>
            </a:r>
            <a:r>
              <a:rPr kumimoji="1" lang="es-ES" sz="1200" b="1" dirty="0">
                <a:latin typeface="Calibri" pitchFamily="34" charset="0"/>
              </a:rPr>
              <a:t>de </a:t>
            </a:r>
            <a:r>
              <a:rPr kumimoji="1" lang="es-ES" sz="1200" b="1" dirty="0" smtClean="0">
                <a:latin typeface="Calibri" pitchFamily="34" charset="0"/>
              </a:rPr>
              <a:t>flujo)</a:t>
            </a:r>
            <a:endParaRPr kumimoji="1" lang="es-ES" sz="1200" b="1" dirty="0">
              <a:latin typeface="Calibri" pitchFamily="34" charset="0"/>
            </a:endParaRPr>
          </a:p>
        </p:txBody>
      </p:sp>
      <p:sp>
        <p:nvSpPr>
          <p:cNvPr id="34" name="33 CuadroTexto"/>
          <p:cNvSpPr txBox="1"/>
          <p:nvPr/>
        </p:nvSpPr>
        <p:spPr>
          <a:xfrm>
            <a:off x="179513" y="4798893"/>
            <a:ext cx="5184574" cy="646331"/>
          </a:xfrm>
          <a:prstGeom prst="rect">
            <a:avLst/>
          </a:prstGeom>
          <a:noFill/>
          <a:ln>
            <a:solidFill>
              <a:schemeClr val="accent1"/>
            </a:solidFill>
          </a:ln>
        </p:spPr>
        <p:txBody>
          <a:bodyPr wrap="square" rtlCol="0">
            <a:spAutoFit/>
          </a:bodyPr>
          <a:lstStyle/>
          <a:p>
            <a:pPr fontAlgn="auto">
              <a:spcBef>
                <a:spcPts val="0"/>
              </a:spcBef>
              <a:spcAft>
                <a:spcPts val="0"/>
              </a:spcAft>
              <a:defRPr/>
            </a:pPr>
            <a:r>
              <a:rPr kumimoji="1" lang="es-ES" sz="1200" b="1" dirty="0" smtClean="0">
                <a:latin typeface="Calibri" pitchFamily="34" charset="0"/>
              </a:rPr>
              <a:t>NEUTRÓFILOS:  NE </a:t>
            </a:r>
            <a:r>
              <a:rPr kumimoji="1" lang="es-ES" sz="1200" b="1" dirty="0">
                <a:latin typeface="Calibri" pitchFamily="34" charset="0"/>
              </a:rPr>
              <a:t>y  </a:t>
            </a:r>
            <a:r>
              <a:rPr kumimoji="1" lang="es-ES" sz="1200" b="1" dirty="0" smtClean="0">
                <a:latin typeface="Calibri" pitchFamily="34" charset="0"/>
              </a:rPr>
              <a:t>MPO (NETosis) (citometría </a:t>
            </a:r>
            <a:r>
              <a:rPr kumimoji="1" lang="es-ES" sz="1200" b="1" dirty="0">
                <a:latin typeface="Calibri" pitchFamily="34" charset="0"/>
              </a:rPr>
              <a:t>de </a:t>
            </a:r>
            <a:r>
              <a:rPr kumimoji="1" lang="es-ES" sz="1200" b="1" dirty="0" smtClean="0">
                <a:latin typeface="Calibri" pitchFamily="34" charset="0"/>
              </a:rPr>
              <a:t>flujo). </a:t>
            </a:r>
          </a:p>
          <a:p>
            <a:pPr fontAlgn="auto">
              <a:spcBef>
                <a:spcPts val="0"/>
              </a:spcBef>
              <a:spcAft>
                <a:spcPts val="0"/>
              </a:spcAft>
              <a:defRPr/>
            </a:pPr>
            <a:r>
              <a:rPr kumimoji="1" lang="es-ES" sz="1200" b="1" dirty="0" smtClean="0">
                <a:latin typeface="Calibri" pitchFamily="34" charset="0"/>
              </a:rPr>
              <a:t>Productos </a:t>
            </a:r>
            <a:r>
              <a:rPr kumimoji="1" lang="es-ES" sz="1200" b="1" dirty="0">
                <a:latin typeface="Calibri" pitchFamily="34" charset="0"/>
              </a:rPr>
              <a:t>derivados de la NETosis  en PLASMA </a:t>
            </a:r>
            <a:r>
              <a:rPr kumimoji="1" lang="es-ES" sz="1200" b="1" dirty="0" smtClean="0">
                <a:latin typeface="Calibri" pitchFamily="34" charset="0"/>
              </a:rPr>
              <a:t>(</a:t>
            </a:r>
            <a:r>
              <a:rPr kumimoji="1" lang="es-ES" sz="1200" b="1" dirty="0">
                <a:latin typeface="Calibri" pitchFamily="34" charset="0"/>
              </a:rPr>
              <a:t>ELISAPLUS</a:t>
            </a:r>
            <a:r>
              <a:rPr kumimoji="1" lang="es-ES" sz="1200" b="1" dirty="0" smtClean="0">
                <a:latin typeface="Calibri" pitchFamily="34" charset="0"/>
              </a:rPr>
              <a:t>). Inducción NETosis PMA (ADN Sytox)</a:t>
            </a:r>
            <a:endParaRPr kumimoji="1" lang="es-ES" sz="1200" b="1" dirty="0">
              <a:latin typeface="Calibri" pitchFamily="34" charset="0"/>
            </a:endParaRPr>
          </a:p>
        </p:txBody>
      </p:sp>
      <p:sp>
        <p:nvSpPr>
          <p:cNvPr id="30" name="29 CuadroTexto"/>
          <p:cNvSpPr txBox="1"/>
          <p:nvPr/>
        </p:nvSpPr>
        <p:spPr>
          <a:xfrm>
            <a:off x="179511" y="4437112"/>
            <a:ext cx="5184576" cy="276999"/>
          </a:xfrm>
          <a:prstGeom prst="rect">
            <a:avLst/>
          </a:prstGeom>
          <a:noFill/>
          <a:ln>
            <a:solidFill>
              <a:schemeClr val="accent1"/>
            </a:solidFill>
          </a:ln>
        </p:spPr>
        <p:txBody>
          <a:bodyPr wrap="square" rtlCol="0">
            <a:spAutoFit/>
          </a:bodyPr>
          <a:lstStyle/>
          <a:p>
            <a:pPr algn="just"/>
            <a:r>
              <a:rPr kumimoji="1" lang="es-ES" sz="1200" b="1" dirty="0" smtClean="0">
                <a:latin typeface="Calibri" pitchFamily="34" charset="0"/>
              </a:rPr>
              <a:t>SANGRE PERIFÉRICA: % LDGs.</a:t>
            </a:r>
            <a:endParaRPr lang="es-ES" sz="1200" dirty="0"/>
          </a:p>
        </p:txBody>
      </p:sp>
    </p:spTree>
    <p:extLst>
      <p:ext uri="{BB962C8B-B14F-4D97-AF65-F5344CB8AC3E}">
        <p14:creationId xmlns:p14="http://schemas.microsoft.com/office/powerpoint/2010/main" xmlns="" val="812482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6000" b="1" dirty="0"/>
              <a:t>	</a:t>
            </a:r>
            <a:r>
              <a:rPr lang="es-ES" sz="6000" b="1" dirty="0" smtClean="0"/>
              <a:t/>
            </a:r>
            <a:br>
              <a:rPr lang="es-ES" sz="6000" b="1" dirty="0" smtClean="0"/>
            </a:br>
            <a:r>
              <a:rPr lang="es-ES" sz="6000" b="1" dirty="0" smtClean="0"/>
              <a:t>RESULTADOS</a:t>
            </a:r>
            <a:r>
              <a:rPr lang="es-ES" b="1" dirty="0"/>
              <a:t/>
            </a:r>
            <a:br>
              <a:rPr lang="es-ES" b="1" dirty="0"/>
            </a:br>
            <a:endParaRPr lang="es-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23728" y="3140968"/>
            <a:ext cx="4667250" cy="2847975"/>
          </a:xfrm>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214340"/>
            <a:ext cx="2699673" cy="55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3835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RESULTADOS:</a:t>
            </a:r>
            <a:endParaRPr lang="es-ES" dirty="0"/>
          </a:p>
        </p:txBody>
      </p:sp>
      <p:sp>
        <p:nvSpPr>
          <p:cNvPr id="3" name="2 Marcador de contenido"/>
          <p:cNvSpPr>
            <a:spLocks noGrp="1"/>
          </p:cNvSpPr>
          <p:nvPr>
            <p:ph idx="1"/>
          </p:nvPr>
        </p:nvSpPr>
        <p:spPr>
          <a:xfrm>
            <a:off x="1763688" y="1484784"/>
            <a:ext cx="6059016" cy="4497363"/>
          </a:xfrm>
        </p:spPr>
        <p:txBody>
          <a:bodyPr/>
          <a:lstStyle/>
          <a:p>
            <a:pPr marL="0" indent="0">
              <a:buNone/>
            </a:pPr>
            <a:r>
              <a:rPr lang="es-ES" dirty="0" smtClean="0"/>
              <a:t>1. Parámetros clínico analíticos</a:t>
            </a:r>
          </a:p>
          <a:p>
            <a:pPr marL="0" indent="0">
              <a:buNone/>
            </a:pPr>
            <a:r>
              <a:rPr lang="es-ES" dirty="0" smtClean="0"/>
              <a:t>2. Función endotelial</a:t>
            </a:r>
          </a:p>
          <a:p>
            <a:pPr marL="0" indent="0">
              <a:buNone/>
            </a:pPr>
            <a:r>
              <a:rPr lang="es-ES" dirty="0" smtClean="0"/>
              <a:t>3. Estrés oxidativo</a:t>
            </a:r>
          </a:p>
          <a:p>
            <a:pPr marL="0" indent="0">
              <a:buNone/>
            </a:pPr>
            <a:r>
              <a:rPr lang="es-ES" dirty="0"/>
              <a:t>4. LDGs y NETosis</a:t>
            </a:r>
          </a:p>
          <a:p>
            <a:pPr marL="0" indent="0">
              <a:buNone/>
            </a:pPr>
            <a:r>
              <a:rPr lang="es-ES" dirty="0" smtClean="0"/>
              <a:t>5. Expresión génica</a:t>
            </a:r>
          </a:p>
          <a:p>
            <a:pPr marL="0" indent="0">
              <a:buNone/>
            </a:pPr>
            <a:r>
              <a:rPr lang="es-ES" dirty="0" smtClean="0"/>
              <a:t>6. Rutas intracelulares</a:t>
            </a:r>
          </a:p>
          <a:p>
            <a:pPr marL="0" indent="0">
              <a:buNone/>
            </a:pPr>
            <a:r>
              <a:rPr lang="es-ES" dirty="0" smtClean="0"/>
              <a:t>7. Estudios </a:t>
            </a:r>
            <a:r>
              <a:rPr lang="es-ES" i="1" dirty="0" smtClean="0"/>
              <a:t>in vitro</a:t>
            </a:r>
          </a:p>
          <a:p>
            <a:pPr marL="0" indent="0">
              <a:buNone/>
            </a:pPr>
            <a:endParaRPr lang="es-E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595" r="40004"/>
          <a:stretch/>
        </p:blipFill>
        <p:spPr bwMode="auto">
          <a:xfrm>
            <a:off x="15180" y="6309320"/>
            <a:ext cx="1532484" cy="457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1935"/>
          <a:stretch/>
        </p:blipFill>
        <p:spPr bwMode="auto">
          <a:xfrm>
            <a:off x="8170222" y="6309320"/>
            <a:ext cx="972307" cy="529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0731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5" descr="Resultado de imagen de Apolipoproteina a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7544" y="5589240"/>
            <a:ext cx="2357299" cy="10081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Título"/>
          <p:cNvSpPr>
            <a:spLocks noGrp="1"/>
          </p:cNvSpPr>
          <p:nvPr>
            <p:ph type="title"/>
          </p:nvPr>
        </p:nvSpPr>
        <p:spPr>
          <a:xfrm>
            <a:off x="179512" y="116632"/>
            <a:ext cx="8928992" cy="521296"/>
          </a:xfrm>
        </p:spPr>
        <p:txBody>
          <a:bodyPr/>
          <a:lstStyle/>
          <a:p>
            <a:r>
              <a:rPr lang="es-ES" sz="1800" dirty="0" smtClean="0"/>
              <a:t>TCZ  </a:t>
            </a:r>
            <a:r>
              <a:rPr lang="es-ES" sz="1800" b="1" dirty="0" smtClean="0"/>
              <a:t>MEJORÓ LA ACTIVIDAD </a:t>
            </a:r>
            <a:r>
              <a:rPr lang="es-ES" sz="1800" dirty="0" smtClean="0"/>
              <a:t>DE LA ENFERMEDAD </a:t>
            </a:r>
            <a:r>
              <a:rPr lang="es-ES" sz="1800" b="1" dirty="0" smtClean="0"/>
              <a:t>Y</a:t>
            </a:r>
            <a:r>
              <a:rPr lang="es-ES" sz="1800" dirty="0" smtClean="0"/>
              <a:t> LOS </a:t>
            </a:r>
            <a:r>
              <a:rPr lang="es-ES" sz="1800" b="1" dirty="0" smtClean="0"/>
              <a:t>PARÁMETROS CLÍNICO-ANALÍTICOS </a:t>
            </a:r>
            <a:r>
              <a:rPr lang="es-ES" sz="1800" dirty="0" smtClean="0"/>
              <a:t>EN PACIENTES CON ARTRITIS TRAS 6 MESES DE TRATAMIENTO </a:t>
            </a:r>
            <a:endParaRPr lang="es-ES" sz="1800" dirty="0"/>
          </a:p>
        </p:txBody>
      </p:sp>
      <p:sp>
        <p:nvSpPr>
          <p:cNvPr id="39" name="38 Rectángulo"/>
          <p:cNvSpPr/>
          <p:nvPr/>
        </p:nvSpPr>
        <p:spPr>
          <a:xfrm>
            <a:off x="3184882" y="6300609"/>
            <a:ext cx="5275550" cy="584775"/>
          </a:xfrm>
          <a:prstGeom prst="rect">
            <a:avLst/>
          </a:prstGeom>
          <a:ln>
            <a:noFill/>
          </a:ln>
        </p:spPr>
        <p:txBody>
          <a:bodyPr wrap="square">
            <a:spAutoFit/>
          </a:bodyPr>
          <a:lstStyle/>
          <a:p>
            <a:r>
              <a:rPr lang="es-ES" sz="800" dirty="0">
                <a:solidFill>
                  <a:schemeClr val="bg1">
                    <a:lumMod val="65000"/>
                  </a:schemeClr>
                </a:solidFill>
                <a:latin typeface="+mn-lt"/>
              </a:rPr>
              <a:t>Los valores representan la media ± Desviación Estándar (DESVEST). HDL= Lipoproteína de alta densidad; LDL= Lipoproteína de baja densidad; DAS28=Tasa de actividad de la enfermedad; ACPA = anticuerpos anti-péptidos cíclicos citrulinados; VSG= Velocidad de sedimentación globular; PCR= Proteína C reactiva; AINEs= Antiinflamatorios no esteroideos; FR= Factor Reumatoide</a:t>
            </a:r>
          </a:p>
        </p:txBody>
      </p:sp>
      <p:pic>
        <p:nvPicPr>
          <p:cNvPr id="66565" name="Picture 3"/>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35496" y="3568823"/>
            <a:ext cx="3180962" cy="1660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6567" name="Picture 7" descr="Resultado de imagen de factor reumatoide"/>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179512" y="1124744"/>
            <a:ext cx="1280547" cy="123516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6564" name="66563 Tabla"/>
          <p:cNvGraphicFramePr>
            <a:graphicFrameLocks noGrp="1"/>
          </p:cNvGraphicFramePr>
          <p:nvPr>
            <p:extLst>
              <p:ext uri="{D42A27DB-BD31-4B8C-83A1-F6EECF244321}">
                <p14:modId xmlns:p14="http://schemas.microsoft.com/office/powerpoint/2010/main" xmlns="" val="2898703869"/>
              </p:ext>
            </p:extLst>
          </p:nvPr>
        </p:nvGraphicFramePr>
        <p:xfrm>
          <a:off x="3275856" y="888072"/>
          <a:ext cx="5112568" cy="5349240"/>
        </p:xfrm>
        <a:graphic>
          <a:graphicData uri="http://schemas.openxmlformats.org/drawingml/2006/table">
            <a:tbl>
              <a:tblPr firstRow="1" bandRow="1">
                <a:tableStyleId>{F5AB1C69-6EDB-4FF4-983F-18BD219EF322}</a:tableStyleId>
              </a:tblPr>
              <a:tblGrid>
                <a:gridCol w="1917213"/>
                <a:gridCol w="1065118"/>
                <a:gridCol w="1278142"/>
                <a:gridCol w="852095"/>
              </a:tblGrid>
              <a:tr h="248135">
                <a:tc>
                  <a:txBody>
                    <a:bodyPr/>
                    <a:lstStyle/>
                    <a:p>
                      <a:pPr algn="ctr"/>
                      <a:r>
                        <a:rPr lang="es-ES" sz="1050" b="1" dirty="0" smtClean="0"/>
                        <a:t>PARÁMETROS CLÍNICOS</a:t>
                      </a:r>
                      <a:endParaRPr lang="es-ES" sz="1050" b="1" dirty="0"/>
                    </a:p>
                  </a:txBody>
                  <a:tcPr/>
                </a:tc>
                <a:tc>
                  <a:txBody>
                    <a:bodyPr/>
                    <a:lstStyle/>
                    <a:p>
                      <a:pPr algn="ctr"/>
                      <a:r>
                        <a:rPr lang="es-ES" sz="1050" dirty="0" smtClean="0"/>
                        <a:t>BASAL</a:t>
                      </a:r>
                      <a:endParaRPr lang="es-ES" sz="1050" dirty="0"/>
                    </a:p>
                  </a:txBody>
                  <a:tcPr/>
                </a:tc>
                <a:tc>
                  <a:txBody>
                    <a:bodyPr/>
                    <a:lstStyle/>
                    <a:p>
                      <a:pPr algn="ctr"/>
                      <a:r>
                        <a:rPr lang="es-ES" sz="1050" dirty="0" smtClean="0"/>
                        <a:t>TCZ</a:t>
                      </a:r>
                      <a:endParaRPr lang="es-ES" sz="1050" dirty="0"/>
                    </a:p>
                  </a:txBody>
                  <a:tcPr/>
                </a:tc>
                <a:tc>
                  <a:txBody>
                    <a:bodyPr/>
                    <a:lstStyle/>
                    <a:p>
                      <a:pPr algn="ctr"/>
                      <a:r>
                        <a:rPr lang="es-ES" sz="1050" dirty="0" smtClean="0"/>
                        <a:t>VALOR DE P</a:t>
                      </a:r>
                      <a:endParaRPr lang="es-ES" sz="1050" dirty="0"/>
                    </a:p>
                  </a:txBody>
                  <a:tcPr/>
                </a:tc>
              </a:tr>
              <a:tr h="248135">
                <a:tc>
                  <a:txBody>
                    <a:bodyPr/>
                    <a:lstStyle/>
                    <a:p>
                      <a:pPr algn="ctr"/>
                      <a:r>
                        <a:rPr lang="es-ES" sz="1050" b="1" dirty="0" smtClean="0"/>
                        <a:t>Niveles FR</a:t>
                      </a:r>
                      <a:endParaRPr lang="es-ES" sz="1050" b="1" dirty="0"/>
                    </a:p>
                  </a:txBody>
                  <a:tcPr/>
                </a:tc>
                <a:tc>
                  <a:txBody>
                    <a:bodyPr/>
                    <a:lstStyle/>
                    <a:p>
                      <a:pPr algn="ctr"/>
                      <a:r>
                        <a:rPr lang="es-ES" sz="1050" dirty="0" smtClean="0"/>
                        <a:t>90.84 </a:t>
                      </a:r>
                      <a:r>
                        <a:rPr lang="es-ES" sz="1050" dirty="0" smtClean="0">
                          <a:sym typeface="Symbol"/>
                        </a:rPr>
                        <a:t> 25.22</a:t>
                      </a:r>
                      <a:r>
                        <a:rPr lang="es-ES" sz="1050" dirty="0" smtClean="0"/>
                        <a:t> </a:t>
                      </a:r>
                      <a:endParaRPr lang="es-ES" sz="1050" dirty="0"/>
                    </a:p>
                  </a:txBody>
                  <a:tcPr/>
                </a:tc>
                <a:tc>
                  <a:txBody>
                    <a:bodyPr/>
                    <a:lstStyle/>
                    <a:p>
                      <a:pPr algn="ctr"/>
                      <a:r>
                        <a:rPr lang="es-ES" sz="1050" dirty="0" smtClean="0"/>
                        <a:t>54.22  </a:t>
                      </a:r>
                      <a:r>
                        <a:rPr lang="es-ES" sz="1050" dirty="0" smtClean="0">
                          <a:sym typeface="Symbol"/>
                        </a:rPr>
                        <a:t> 13.99</a:t>
                      </a:r>
                      <a:endParaRPr lang="es-ES" sz="1050" dirty="0"/>
                    </a:p>
                  </a:txBody>
                  <a:tcPr/>
                </a:tc>
                <a:tc>
                  <a:txBody>
                    <a:bodyPr/>
                    <a:lstStyle/>
                    <a:p>
                      <a:pPr algn="ctr"/>
                      <a:r>
                        <a:rPr lang="es-ES" sz="1050" b="1" dirty="0" smtClean="0"/>
                        <a:t>p=0.041</a:t>
                      </a:r>
                      <a:endParaRPr lang="es-ES" sz="1050" b="1" dirty="0"/>
                    </a:p>
                  </a:txBody>
                  <a:tcPr/>
                </a:tc>
              </a:tr>
              <a:tr h="248135">
                <a:tc>
                  <a:txBody>
                    <a:bodyPr/>
                    <a:lstStyle/>
                    <a:p>
                      <a:pPr algn="ctr"/>
                      <a:r>
                        <a:rPr lang="es-ES" sz="1050" b="1" dirty="0" smtClean="0"/>
                        <a:t>Niveles ACPA</a:t>
                      </a:r>
                      <a:endParaRPr lang="es-ES" sz="1050" b="1" dirty="0"/>
                    </a:p>
                  </a:txBody>
                  <a:tcPr/>
                </a:tc>
                <a:tc>
                  <a:txBody>
                    <a:bodyPr/>
                    <a:lstStyle/>
                    <a:p>
                      <a:pPr algn="ctr"/>
                      <a:r>
                        <a:rPr lang="es-ES" sz="1050" dirty="0" smtClean="0"/>
                        <a:t>761.09  </a:t>
                      </a:r>
                      <a:r>
                        <a:rPr lang="es-ES" sz="1050" dirty="0" smtClean="0">
                          <a:sym typeface="Symbol"/>
                        </a:rPr>
                        <a:t> 240.19</a:t>
                      </a:r>
                      <a:endParaRPr lang="es-ES" sz="1050" dirty="0"/>
                    </a:p>
                  </a:txBody>
                  <a:tcPr/>
                </a:tc>
                <a:tc>
                  <a:txBody>
                    <a:bodyPr/>
                    <a:lstStyle/>
                    <a:p>
                      <a:pPr algn="ctr"/>
                      <a:r>
                        <a:rPr lang="es-ES" sz="1050" dirty="0" smtClean="0"/>
                        <a:t>762.54 </a:t>
                      </a:r>
                      <a:r>
                        <a:rPr lang="es-ES" sz="1050" dirty="0" smtClean="0">
                          <a:sym typeface="Symbol"/>
                        </a:rPr>
                        <a:t> 251.44</a:t>
                      </a:r>
                      <a:endParaRPr lang="es-ES" sz="1050" dirty="0"/>
                    </a:p>
                  </a:txBody>
                  <a:tcPr/>
                </a:tc>
                <a:tc>
                  <a:txBody>
                    <a:bodyPr/>
                    <a:lstStyle/>
                    <a:p>
                      <a:pPr algn="ctr"/>
                      <a:r>
                        <a:rPr lang="es-ES" sz="1050" dirty="0" smtClean="0"/>
                        <a:t>p=0.991</a:t>
                      </a:r>
                      <a:endParaRPr lang="es-ES" sz="1050" dirty="0"/>
                    </a:p>
                  </a:txBody>
                  <a:tcPr/>
                </a:tc>
              </a:tr>
              <a:tr h="248135">
                <a:tc>
                  <a:txBody>
                    <a:bodyPr/>
                    <a:lstStyle/>
                    <a:p>
                      <a:pPr algn="ctr"/>
                      <a:r>
                        <a:rPr lang="es-ES" sz="1050" b="1" dirty="0" smtClean="0">
                          <a:solidFill>
                            <a:schemeClr val="bg1"/>
                          </a:solidFill>
                        </a:rPr>
                        <a:t>DAÑO</a:t>
                      </a:r>
                      <a:r>
                        <a:rPr lang="es-ES" sz="1050" b="1" baseline="0" dirty="0" smtClean="0">
                          <a:solidFill>
                            <a:schemeClr val="bg1"/>
                          </a:solidFill>
                        </a:rPr>
                        <a:t> ARTICULAR</a:t>
                      </a:r>
                      <a:endParaRPr lang="es-ES" sz="1050" b="1" dirty="0">
                        <a:solidFill>
                          <a:schemeClr val="bg1"/>
                        </a:solidFill>
                      </a:endParaRPr>
                    </a:p>
                  </a:txBody>
                  <a:tcPr>
                    <a:solidFill>
                      <a:schemeClr val="accent3"/>
                    </a:solidFill>
                  </a:tcPr>
                </a:tc>
                <a:tc>
                  <a:txBody>
                    <a:bodyPr/>
                    <a:lstStyle/>
                    <a:p>
                      <a:pPr algn="ctr"/>
                      <a:endParaRPr lang="es-ES" sz="1050" dirty="0"/>
                    </a:p>
                  </a:txBody>
                  <a:tcPr>
                    <a:solidFill>
                      <a:schemeClr val="accent3"/>
                    </a:solidFill>
                  </a:tcPr>
                </a:tc>
                <a:tc>
                  <a:txBody>
                    <a:bodyPr/>
                    <a:lstStyle/>
                    <a:p>
                      <a:pPr algn="ctr"/>
                      <a:endParaRPr lang="es-ES" sz="1050" dirty="0"/>
                    </a:p>
                  </a:txBody>
                  <a:tcPr>
                    <a:solidFill>
                      <a:schemeClr val="accent3"/>
                    </a:solidFill>
                  </a:tcPr>
                </a:tc>
                <a:tc>
                  <a:txBody>
                    <a:bodyPr/>
                    <a:lstStyle/>
                    <a:p>
                      <a:pPr algn="ctr"/>
                      <a:endParaRPr lang="es-ES" sz="1050" dirty="0"/>
                    </a:p>
                  </a:txBody>
                  <a:tcPr>
                    <a:solidFill>
                      <a:schemeClr val="accent3"/>
                    </a:solidFill>
                  </a:tcPr>
                </a:tc>
              </a:tr>
              <a:tr h="248135">
                <a:tc>
                  <a:txBody>
                    <a:bodyPr/>
                    <a:lstStyle/>
                    <a:p>
                      <a:pPr algn="ctr"/>
                      <a:r>
                        <a:rPr lang="es-ES" sz="1050" b="1" dirty="0" smtClean="0"/>
                        <a:t>Articulaciones Inflamadas (n)</a:t>
                      </a:r>
                      <a:endParaRPr lang="es-ES" sz="1050" b="1" dirty="0"/>
                    </a:p>
                  </a:txBody>
                  <a:tcPr/>
                </a:tc>
                <a:tc>
                  <a:txBody>
                    <a:bodyPr/>
                    <a:lstStyle/>
                    <a:p>
                      <a:pPr algn="ctr"/>
                      <a:r>
                        <a:rPr lang="es-ES" sz="1050" dirty="0" smtClean="0"/>
                        <a:t>6.14  </a:t>
                      </a:r>
                      <a:r>
                        <a:rPr lang="es-ES" sz="1050" dirty="0" smtClean="0">
                          <a:sym typeface="Symbol"/>
                        </a:rPr>
                        <a:t> 1.01</a:t>
                      </a:r>
                      <a:endParaRPr lang="es-ES" sz="1050" dirty="0"/>
                    </a:p>
                  </a:txBody>
                  <a:tcPr/>
                </a:tc>
                <a:tc>
                  <a:txBody>
                    <a:bodyPr/>
                    <a:lstStyle/>
                    <a:p>
                      <a:pPr algn="ctr"/>
                      <a:r>
                        <a:rPr lang="es-ES" sz="1050" dirty="0" smtClean="0"/>
                        <a:t>0.71 </a:t>
                      </a:r>
                      <a:r>
                        <a:rPr lang="es-ES" sz="1050" dirty="0" smtClean="0">
                          <a:sym typeface="Symbol"/>
                        </a:rPr>
                        <a:t> 0.47</a:t>
                      </a:r>
                      <a:endParaRPr lang="es-ES" sz="1050" dirty="0"/>
                    </a:p>
                  </a:txBody>
                  <a:tcPr/>
                </a:tc>
                <a:tc>
                  <a:txBody>
                    <a:bodyPr/>
                    <a:lstStyle/>
                    <a:p>
                      <a:pPr algn="ctr"/>
                      <a:r>
                        <a:rPr lang="es-ES" sz="1050" b="1" dirty="0" smtClean="0"/>
                        <a:t>p=0.001</a:t>
                      </a:r>
                      <a:endParaRPr lang="es-ES" sz="1050" b="1" dirty="0"/>
                    </a:p>
                  </a:txBody>
                  <a:tcPr/>
                </a:tc>
              </a:tr>
              <a:tr h="248135">
                <a:tc>
                  <a:txBody>
                    <a:bodyPr/>
                    <a:lstStyle/>
                    <a:p>
                      <a:pPr algn="ctr"/>
                      <a:r>
                        <a:rPr lang="es-ES" sz="1050" b="1" dirty="0" smtClean="0"/>
                        <a:t>Articulaciones dolorosas (n)</a:t>
                      </a:r>
                      <a:endParaRPr lang="es-ES" sz="1050" b="1" dirty="0"/>
                    </a:p>
                  </a:txBody>
                  <a:tcPr/>
                </a:tc>
                <a:tc>
                  <a:txBody>
                    <a:bodyPr/>
                    <a:lstStyle/>
                    <a:p>
                      <a:pPr algn="ctr"/>
                      <a:r>
                        <a:rPr lang="es-ES" sz="1050" dirty="0" smtClean="0"/>
                        <a:t>19.00  </a:t>
                      </a:r>
                      <a:r>
                        <a:rPr lang="es-ES" sz="1050" dirty="0" smtClean="0">
                          <a:sym typeface="Symbol"/>
                        </a:rPr>
                        <a:t> 4.58</a:t>
                      </a:r>
                      <a:endParaRPr lang="es-ES" sz="1050" dirty="0"/>
                    </a:p>
                  </a:txBody>
                  <a:tcPr/>
                </a:tc>
                <a:tc>
                  <a:txBody>
                    <a:bodyPr/>
                    <a:lstStyle/>
                    <a:p>
                      <a:pPr algn="ctr"/>
                      <a:r>
                        <a:rPr lang="es-ES" sz="1050" dirty="0" smtClean="0"/>
                        <a:t>8.00  </a:t>
                      </a:r>
                      <a:r>
                        <a:rPr lang="es-ES" sz="1050" dirty="0" smtClean="0">
                          <a:sym typeface="Symbol"/>
                        </a:rPr>
                        <a:t> 2.93</a:t>
                      </a:r>
                      <a:endParaRPr lang="es-ES" sz="1050" dirty="0"/>
                    </a:p>
                  </a:txBody>
                  <a:tcPr/>
                </a:tc>
                <a:tc>
                  <a:txBody>
                    <a:bodyPr/>
                    <a:lstStyle/>
                    <a:p>
                      <a:pPr algn="ctr"/>
                      <a:r>
                        <a:rPr lang="es-ES" sz="1050" b="1" dirty="0" smtClean="0"/>
                        <a:t>p=0.045</a:t>
                      </a:r>
                      <a:endParaRPr lang="es-ES" sz="1050" b="1" dirty="0"/>
                    </a:p>
                  </a:txBody>
                  <a:tcPr/>
                </a:tc>
              </a:tr>
              <a:tr h="248135">
                <a:tc>
                  <a:txBody>
                    <a:bodyPr/>
                    <a:lstStyle/>
                    <a:p>
                      <a:pPr algn="ctr"/>
                      <a:r>
                        <a:rPr lang="es-ES" sz="1050" b="1" dirty="0" smtClean="0"/>
                        <a:t>DAS28</a:t>
                      </a:r>
                      <a:endParaRPr lang="es-ES" sz="1050" b="1" dirty="0"/>
                    </a:p>
                  </a:txBody>
                  <a:tcPr/>
                </a:tc>
                <a:tc>
                  <a:txBody>
                    <a:bodyPr/>
                    <a:lstStyle/>
                    <a:p>
                      <a:pPr algn="ctr"/>
                      <a:r>
                        <a:rPr lang="es-ES" sz="1050" dirty="0" smtClean="0"/>
                        <a:t>4.25 </a:t>
                      </a:r>
                      <a:r>
                        <a:rPr lang="es-ES" sz="1050" dirty="0" smtClean="0">
                          <a:sym typeface="Symbol"/>
                        </a:rPr>
                        <a:t> 0.18</a:t>
                      </a:r>
                      <a:endParaRPr lang="es-ES" sz="1050" dirty="0"/>
                    </a:p>
                  </a:txBody>
                  <a:tcPr/>
                </a:tc>
                <a:tc>
                  <a:txBody>
                    <a:bodyPr/>
                    <a:lstStyle/>
                    <a:p>
                      <a:pPr algn="ctr"/>
                      <a:r>
                        <a:rPr lang="es-ES" sz="1050" dirty="0" smtClean="0"/>
                        <a:t>2.90 </a:t>
                      </a:r>
                      <a:r>
                        <a:rPr lang="es-ES" sz="1050" dirty="0" smtClean="0">
                          <a:sym typeface="Symbol"/>
                        </a:rPr>
                        <a:t> 0.42</a:t>
                      </a:r>
                      <a:endParaRPr lang="es-ES" sz="1050" dirty="0"/>
                    </a:p>
                  </a:txBody>
                  <a:tcPr/>
                </a:tc>
                <a:tc>
                  <a:txBody>
                    <a:bodyPr/>
                    <a:lstStyle/>
                    <a:p>
                      <a:pPr algn="ctr"/>
                      <a:r>
                        <a:rPr lang="es-ES" sz="1050" b="1" dirty="0" smtClean="0"/>
                        <a:t>p=0.021</a:t>
                      </a:r>
                      <a:endParaRPr lang="es-ES" sz="1050" b="1" dirty="0"/>
                    </a:p>
                  </a:txBody>
                  <a:tcPr/>
                </a:tc>
              </a:tr>
              <a:tr h="248135">
                <a:tc>
                  <a:txBody>
                    <a:bodyPr/>
                    <a:lstStyle/>
                    <a:p>
                      <a:pPr algn="ctr"/>
                      <a:r>
                        <a:rPr lang="es-ES" sz="1050" b="1" dirty="0" smtClean="0"/>
                        <a:t>EVA</a:t>
                      </a:r>
                      <a:endParaRPr lang="es-ES" sz="1050" b="1" dirty="0"/>
                    </a:p>
                  </a:txBody>
                  <a:tcPr/>
                </a:tc>
                <a:tc>
                  <a:txBody>
                    <a:bodyPr/>
                    <a:lstStyle/>
                    <a:p>
                      <a:pPr algn="ctr"/>
                      <a:r>
                        <a:rPr lang="es-ES" sz="1050" dirty="0" smtClean="0"/>
                        <a:t>71.50 </a:t>
                      </a:r>
                      <a:r>
                        <a:rPr lang="es-ES" sz="1050" dirty="0" smtClean="0">
                          <a:sym typeface="Symbol"/>
                        </a:rPr>
                        <a:t> 3.94</a:t>
                      </a:r>
                      <a:endParaRPr lang="es-ES" sz="1050" dirty="0"/>
                    </a:p>
                  </a:txBody>
                  <a:tcPr/>
                </a:tc>
                <a:tc>
                  <a:txBody>
                    <a:bodyPr/>
                    <a:lstStyle/>
                    <a:p>
                      <a:pPr algn="ctr"/>
                      <a:r>
                        <a:rPr lang="es-ES" sz="1050" dirty="0" smtClean="0"/>
                        <a:t>48.33 </a:t>
                      </a:r>
                      <a:r>
                        <a:rPr lang="es-ES" sz="1050" dirty="0" smtClean="0">
                          <a:sym typeface="Symbol"/>
                        </a:rPr>
                        <a:t> 3.34</a:t>
                      </a:r>
                      <a:endParaRPr lang="es-ES" sz="1050" dirty="0"/>
                    </a:p>
                  </a:txBody>
                  <a:tcPr/>
                </a:tc>
                <a:tc>
                  <a:txBody>
                    <a:bodyPr/>
                    <a:lstStyle/>
                    <a:p>
                      <a:pPr algn="ctr"/>
                      <a:r>
                        <a:rPr lang="es-ES" sz="1050" b="1" dirty="0" smtClean="0"/>
                        <a:t>p=0.001</a:t>
                      </a:r>
                      <a:endParaRPr lang="es-ES" sz="1050" b="1" dirty="0"/>
                    </a:p>
                  </a:txBody>
                  <a:tcPr/>
                </a:tc>
              </a:tr>
              <a:tr h="248135">
                <a:tc>
                  <a:txBody>
                    <a:bodyPr/>
                    <a:lstStyle/>
                    <a:p>
                      <a:pPr algn="ctr"/>
                      <a:r>
                        <a:rPr lang="es-ES" sz="1050" b="1" dirty="0" smtClean="0"/>
                        <a:t>HAQ</a:t>
                      </a:r>
                      <a:endParaRPr lang="es-ES" sz="1050" b="1" dirty="0"/>
                    </a:p>
                  </a:txBody>
                  <a:tcPr/>
                </a:tc>
                <a:tc>
                  <a:txBody>
                    <a:bodyPr/>
                    <a:lstStyle/>
                    <a:p>
                      <a:pPr algn="ctr"/>
                      <a:r>
                        <a:rPr lang="es-ES" sz="1050" dirty="0" smtClean="0"/>
                        <a:t>1.54  </a:t>
                      </a:r>
                      <a:r>
                        <a:rPr lang="es-ES" sz="1050" dirty="0" smtClean="0">
                          <a:sym typeface="Symbol"/>
                        </a:rPr>
                        <a:t> 0.31</a:t>
                      </a:r>
                      <a:endParaRPr lang="es-ES" sz="1050" dirty="0"/>
                    </a:p>
                  </a:txBody>
                  <a:tcPr/>
                </a:tc>
                <a:tc>
                  <a:txBody>
                    <a:bodyPr/>
                    <a:lstStyle/>
                    <a:p>
                      <a:pPr algn="ctr"/>
                      <a:r>
                        <a:rPr lang="es-ES" sz="1050" dirty="0" smtClean="0"/>
                        <a:t>1.04 </a:t>
                      </a:r>
                      <a:r>
                        <a:rPr lang="es-ES" sz="1050" dirty="0" smtClean="0">
                          <a:sym typeface="Symbol"/>
                        </a:rPr>
                        <a:t> 0.33</a:t>
                      </a:r>
                      <a:endParaRPr lang="es-ES" sz="1050" dirty="0"/>
                    </a:p>
                  </a:txBody>
                  <a:tcPr/>
                </a:tc>
                <a:tc>
                  <a:txBody>
                    <a:bodyPr/>
                    <a:lstStyle/>
                    <a:p>
                      <a:pPr algn="ctr"/>
                      <a:r>
                        <a:rPr lang="es-ES" sz="1050" b="1" dirty="0" smtClean="0"/>
                        <a:t>p=0.046</a:t>
                      </a:r>
                      <a:endParaRPr lang="es-ES" sz="1050" b="1" dirty="0"/>
                    </a:p>
                  </a:txBody>
                  <a:tcPr/>
                </a:tc>
              </a:tr>
              <a:tr h="248135">
                <a:tc>
                  <a:txBody>
                    <a:bodyPr/>
                    <a:lstStyle/>
                    <a:p>
                      <a:pPr algn="ctr"/>
                      <a:r>
                        <a:rPr lang="es-ES" sz="1050" b="1" dirty="0" smtClean="0">
                          <a:solidFill>
                            <a:schemeClr val="bg1"/>
                          </a:solidFill>
                        </a:rPr>
                        <a:t>PARÁMETROS</a:t>
                      </a:r>
                      <a:r>
                        <a:rPr lang="es-ES" sz="1050" b="1" baseline="0" dirty="0" smtClean="0">
                          <a:solidFill>
                            <a:schemeClr val="bg1"/>
                          </a:solidFill>
                        </a:rPr>
                        <a:t> INFLAMATORIOS</a:t>
                      </a:r>
                      <a:endParaRPr lang="es-ES" sz="1050" b="1" dirty="0">
                        <a:solidFill>
                          <a:schemeClr val="bg1"/>
                        </a:solidFill>
                      </a:endParaRPr>
                    </a:p>
                  </a:txBody>
                  <a:tcPr>
                    <a:solidFill>
                      <a:schemeClr val="accent3"/>
                    </a:solidFill>
                  </a:tcPr>
                </a:tc>
                <a:tc>
                  <a:txBody>
                    <a:bodyPr/>
                    <a:lstStyle/>
                    <a:p>
                      <a:pPr algn="ctr"/>
                      <a:endParaRPr lang="es-ES" sz="1050" dirty="0"/>
                    </a:p>
                  </a:txBody>
                  <a:tcPr>
                    <a:solidFill>
                      <a:schemeClr val="accent3"/>
                    </a:solidFill>
                  </a:tcPr>
                </a:tc>
                <a:tc>
                  <a:txBody>
                    <a:bodyPr/>
                    <a:lstStyle/>
                    <a:p>
                      <a:pPr algn="ctr"/>
                      <a:endParaRPr lang="es-ES" sz="1050" dirty="0"/>
                    </a:p>
                  </a:txBody>
                  <a:tcPr>
                    <a:solidFill>
                      <a:schemeClr val="accent3"/>
                    </a:solidFill>
                  </a:tcPr>
                </a:tc>
                <a:tc>
                  <a:txBody>
                    <a:bodyPr/>
                    <a:lstStyle/>
                    <a:p>
                      <a:pPr algn="ctr"/>
                      <a:endParaRPr lang="es-ES" sz="1050" b="1" dirty="0"/>
                    </a:p>
                  </a:txBody>
                  <a:tcPr>
                    <a:solidFill>
                      <a:schemeClr val="accent3"/>
                    </a:solidFill>
                  </a:tcPr>
                </a:tc>
              </a:tr>
              <a:tr h="248135">
                <a:tc>
                  <a:txBody>
                    <a:bodyPr/>
                    <a:lstStyle/>
                    <a:p>
                      <a:pPr algn="ctr"/>
                      <a:r>
                        <a:rPr lang="es-ES" sz="1050" b="1" dirty="0" smtClean="0"/>
                        <a:t>VSG (mm/h)</a:t>
                      </a:r>
                      <a:endParaRPr lang="es-ES" sz="1050" b="1" dirty="0"/>
                    </a:p>
                  </a:txBody>
                  <a:tcPr/>
                </a:tc>
                <a:tc>
                  <a:txBody>
                    <a:bodyPr/>
                    <a:lstStyle/>
                    <a:p>
                      <a:pPr algn="ctr"/>
                      <a:r>
                        <a:rPr lang="es-ES" sz="1050" dirty="0" smtClean="0"/>
                        <a:t>25.40  </a:t>
                      </a:r>
                      <a:r>
                        <a:rPr lang="es-ES" sz="1050" dirty="0" smtClean="0">
                          <a:sym typeface="Symbol"/>
                        </a:rPr>
                        <a:t> 6.09</a:t>
                      </a:r>
                      <a:endParaRPr lang="es-ES" sz="1050" dirty="0"/>
                    </a:p>
                  </a:txBody>
                  <a:tcPr/>
                </a:tc>
                <a:tc>
                  <a:txBody>
                    <a:bodyPr/>
                    <a:lstStyle/>
                    <a:p>
                      <a:pPr algn="ctr"/>
                      <a:r>
                        <a:rPr lang="es-ES" sz="1050" dirty="0" smtClean="0"/>
                        <a:t>4.22 </a:t>
                      </a:r>
                      <a:r>
                        <a:rPr lang="es-ES" sz="1050" dirty="0" smtClean="0">
                          <a:sym typeface="Symbol"/>
                        </a:rPr>
                        <a:t> 0.70</a:t>
                      </a:r>
                      <a:endParaRPr lang="es-ES" sz="1050" dirty="0"/>
                    </a:p>
                  </a:txBody>
                  <a:tcPr/>
                </a:tc>
                <a:tc>
                  <a:txBody>
                    <a:bodyPr/>
                    <a:lstStyle/>
                    <a:p>
                      <a:pPr algn="ctr"/>
                      <a:r>
                        <a:rPr lang="es-ES" sz="1050" b="1" dirty="0" smtClean="0"/>
                        <a:t>p=0.014</a:t>
                      </a:r>
                      <a:endParaRPr lang="es-ES" sz="1050" b="1" dirty="0"/>
                    </a:p>
                  </a:txBody>
                  <a:tcPr/>
                </a:tc>
              </a:tr>
              <a:tr h="248135">
                <a:tc>
                  <a:txBody>
                    <a:bodyPr/>
                    <a:lstStyle/>
                    <a:p>
                      <a:pPr algn="ctr"/>
                      <a:r>
                        <a:rPr lang="es-ES" sz="1050" b="1" dirty="0" smtClean="0"/>
                        <a:t>PCR (mg/dl)</a:t>
                      </a:r>
                      <a:endParaRPr lang="es-ES" sz="1050" b="1" dirty="0"/>
                    </a:p>
                  </a:txBody>
                  <a:tcPr/>
                </a:tc>
                <a:tc>
                  <a:txBody>
                    <a:bodyPr/>
                    <a:lstStyle/>
                    <a:p>
                      <a:pPr algn="ctr"/>
                      <a:r>
                        <a:rPr lang="es-ES" sz="1050" dirty="0" smtClean="0"/>
                        <a:t>13.29 </a:t>
                      </a:r>
                      <a:r>
                        <a:rPr lang="es-ES" sz="1050" dirty="0" smtClean="0">
                          <a:sym typeface="Symbol"/>
                        </a:rPr>
                        <a:t> 6.08</a:t>
                      </a:r>
                      <a:endParaRPr lang="es-ES" sz="1050" dirty="0"/>
                    </a:p>
                  </a:txBody>
                  <a:tcPr/>
                </a:tc>
                <a:tc>
                  <a:txBody>
                    <a:bodyPr/>
                    <a:lstStyle/>
                    <a:p>
                      <a:pPr algn="ctr"/>
                      <a:r>
                        <a:rPr lang="es-ES" sz="1050" dirty="0" smtClean="0"/>
                        <a:t>0.46 </a:t>
                      </a:r>
                      <a:r>
                        <a:rPr lang="es-ES" sz="1050" dirty="0" smtClean="0">
                          <a:sym typeface="Symbol"/>
                        </a:rPr>
                        <a:t> 0.18</a:t>
                      </a:r>
                      <a:endParaRPr lang="es-ES" sz="1050" dirty="0"/>
                    </a:p>
                  </a:txBody>
                  <a:tcPr/>
                </a:tc>
                <a:tc>
                  <a:txBody>
                    <a:bodyPr/>
                    <a:lstStyle/>
                    <a:p>
                      <a:pPr algn="ctr"/>
                      <a:r>
                        <a:rPr lang="es-ES" sz="1050" b="1" dirty="0" smtClean="0"/>
                        <a:t>P=0.045</a:t>
                      </a:r>
                      <a:endParaRPr lang="es-ES" sz="1050" b="1" dirty="0"/>
                    </a:p>
                  </a:txBody>
                  <a:tcPr/>
                </a:tc>
              </a:tr>
              <a:tr h="248135">
                <a:tc>
                  <a:txBody>
                    <a:bodyPr/>
                    <a:lstStyle/>
                    <a:p>
                      <a:pPr algn="ctr"/>
                      <a:r>
                        <a:rPr lang="es-ES" sz="1050" b="1" dirty="0" smtClean="0">
                          <a:solidFill>
                            <a:schemeClr val="bg1"/>
                          </a:solidFill>
                        </a:rPr>
                        <a:t>PERFIL LIPÍDICO </a:t>
                      </a:r>
                      <a:endParaRPr lang="es-ES" sz="1050" b="1" dirty="0">
                        <a:solidFill>
                          <a:schemeClr val="bg1"/>
                        </a:solidFill>
                      </a:endParaRPr>
                    </a:p>
                  </a:txBody>
                  <a:tcPr>
                    <a:solidFill>
                      <a:schemeClr val="accent3"/>
                    </a:solidFill>
                  </a:tcPr>
                </a:tc>
                <a:tc>
                  <a:txBody>
                    <a:bodyPr/>
                    <a:lstStyle/>
                    <a:p>
                      <a:pPr algn="ctr"/>
                      <a:endParaRPr lang="es-ES" sz="1050" dirty="0">
                        <a:solidFill>
                          <a:schemeClr val="bg1"/>
                        </a:solidFill>
                      </a:endParaRPr>
                    </a:p>
                  </a:txBody>
                  <a:tcPr>
                    <a:solidFill>
                      <a:schemeClr val="accent3"/>
                    </a:solidFill>
                  </a:tcPr>
                </a:tc>
                <a:tc>
                  <a:txBody>
                    <a:bodyPr/>
                    <a:lstStyle/>
                    <a:p>
                      <a:pPr algn="ctr"/>
                      <a:endParaRPr lang="es-ES" sz="1050" dirty="0">
                        <a:solidFill>
                          <a:schemeClr val="bg1"/>
                        </a:solidFill>
                      </a:endParaRPr>
                    </a:p>
                  </a:txBody>
                  <a:tcPr>
                    <a:solidFill>
                      <a:schemeClr val="accent3"/>
                    </a:solidFill>
                  </a:tcPr>
                </a:tc>
                <a:tc>
                  <a:txBody>
                    <a:bodyPr/>
                    <a:lstStyle/>
                    <a:p>
                      <a:pPr algn="ctr"/>
                      <a:endParaRPr lang="es-ES" sz="1050" b="1" dirty="0">
                        <a:solidFill>
                          <a:schemeClr val="bg1"/>
                        </a:solidFill>
                      </a:endParaRPr>
                    </a:p>
                  </a:txBody>
                  <a:tcPr>
                    <a:solidFill>
                      <a:schemeClr val="accent3"/>
                    </a:solidFill>
                  </a:tcPr>
                </a:tc>
              </a:tr>
              <a:tr h="248135">
                <a:tc>
                  <a:txBody>
                    <a:bodyPr/>
                    <a:lstStyle/>
                    <a:p>
                      <a:pPr algn="ctr"/>
                      <a:r>
                        <a:rPr lang="es-ES" sz="1050" b="1" dirty="0" smtClean="0"/>
                        <a:t>Colesterol Total (mg/dl)</a:t>
                      </a:r>
                      <a:endParaRPr lang="es-ES" sz="1050" b="1" dirty="0"/>
                    </a:p>
                  </a:txBody>
                  <a:tcPr/>
                </a:tc>
                <a:tc>
                  <a:txBody>
                    <a:bodyPr/>
                    <a:lstStyle/>
                    <a:p>
                      <a:pPr algn="ctr"/>
                      <a:r>
                        <a:rPr lang="es-ES" sz="1050" dirty="0" smtClean="0"/>
                        <a:t>180.00  </a:t>
                      </a:r>
                      <a:r>
                        <a:rPr lang="es-ES" sz="1050" dirty="0" smtClean="0">
                          <a:sym typeface="Symbol"/>
                        </a:rPr>
                        <a:t>  9.33</a:t>
                      </a:r>
                      <a:endParaRPr lang="es-ES" sz="1050" dirty="0"/>
                    </a:p>
                  </a:txBody>
                  <a:tcPr/>
                </a:tc>
                <a:tc>
                  <a:txBody>
                    <a:bodyPr/>
                    <a:lstStyle/>
                    <a:p>
                      <a:pPr algn="ctr"/>
                      <a:r>
                        <a:rPr lang="es-ES" sz="1050" dirty="0" smtClean="0"/>
                        <a:t>201.20 </a:t>
                      </a:r>
                      <a:r>
                        <a:rPr lang="es-ES" sz="1050" dirty="0" smtClean="0">
                          <a:sym typeface="Symbol"/>
                        </a:rPr>
                        <a:t> 7.39</a:t>
                      </a:r>
                      <a:endParaRPr lang="es-ES" sz="1050" dirty="0"/>
                    </a:p>
                  </a:txBody>
                  <a:tcPr/>
                </a:tc>
                <a:tc>
                  <a:txBody>
                    <a:bodyPr/>
                    <a:lstStyle/>
                    <a:p>
                      <a:pPr algn="ctr"/>
                      <a:r>
                        <a:rPr lang="es-ES" sz="1050" dirty="0" smtClean="0"/>
                        <a:t>p=0.070</a:t>
                      </a:r>
                      <a:endParaRPr lang="es-ES" sz="1050" b="0" dirty="0"/>
                    </a:p>
                  </a:txBody>
                  <a:tcPr/>
                </a:tc>
              </a:tr>
              <a:tr h="248135">
                <a:tc>
                  <a:txBody>
                    <a:bodyPr/>
                    <a:lstStyle/>
                    <a:p>
                      <a:pPr algn="ctr"/>
                      <a:r>
                        <a:rPr lang="es-ES" sz="1050" b="1" dirty="0" smtClean="0"/>
                        <a:t>HDL Colesterol (mg/dl)</a:t>
                      </a:r>
                      <a:endParaRPr lang="es-ES" sz="1050" b="1" dirty="0"/>
                    </a:p>
                  </a:txBody>
                  <a:tcPr/>
                </a:tc>
                <a:tc>
                  <a:txBody>
                    <a:bodyPr/>
                    <a:lstStyle/>
                    <a:p>
                      <a:pPr algn="ctr"/>
                      <a:r>
                        <a:rPr lang="es-ES" sz="1050" dirty="0" smtClean="0"/>
                        <a:t>45.6 </a:t>
                      </a:r>
                      <a:r>
                        <a:rPr lang="es-ES" sz="1050" dirty="0" smtClean="0">
                          <a:sym typeface="Symbol"/>
                        </a:rPr>
                        <a:t> </a:t>
                      </a:r>
                      <a:r>
                        <a:rPr lang="es-ES" sz="1050" baseline="0" dirty="0" smtClean="0">
                          <a:sym typeface="Symbol"/>
                        </a:rPr>
                        <a:t> 2.</a:t>
                      </a:r>
                      <a:r>
                        <a:rPr lang="es-ES" sz="1050" dirty="0" smtClean="0">
                          <a:sym typeface="Symbol"/>
                        </a:rPr>
                        <a:t>51</a:t>
                      </a:r>
                      <a:endParaRPr lang="es-ES" sz="1050" dirty="0"/>
                    </a:p>
                  </a:txBody>
                  <a:tcPr/>
                </a:tc>
                <a:tc>
                  <a:txBody>
                    <a:bodyPr/>
                    <a:lstStyle/>
                    <a:p>
                      <a:pPr algn="ctr"/>
                      <a:r>
                        <a:rPr lang="es-ES" sz="1050" dirty="0" smtClean="0"/>
                        <a:t>56.10 </a:t>
                      </a:r>
                      <a:r>
                        <a:rPr lang="es-ES" sz="1050" dirty="0" smtClean="0">
                          <a:sym typeface="Symbol"/>
                        </a:rPr>
                        <a:t> 2.42</a:t>
                      </a:r>
                      <a:endParaRPr lang="es-ES" sz="1050" dirty="0"/>
                    </a:p>
                  </a:txBody>
                  <a:tcPr/>
                </a:tc>
                <a:tc>
                  <a:txBody>
                    <a:bodyPr/>
                    <a:lstStyle/>
                    <a:p>
                      <a:pPr algn="ctr"/>
                      <a:r>
                        <a:rPr lang="es-ES" sz="1050" b="1" dirty="0" smtClean="0"/>
                        <a:t>p=0.001</a:t>
                      </a:r>
                      <a:endParaRPr lang="es-ES" sz="1050" b="1" dirty="0"/>
                    </a:p>
                  </a:txBody>
                  <a:tcPr/>
                </a:tc>
              </a:tr>
              <a:tr h="248135">
                <a:tc>
                  <a:txBody>
                    <a:bodyPr/>
                    <a:lstStyle/>
                    <a:p>
                      <a:pPr algn="ctr"/>
                      <a:r>
                        <a:rPr lang="es-ES" sz="1050" b="1" dirty="0" smtClean="0"/>
                        <a:t>LDL Colesterol (mg/dl)</a:t>
                      </a:r>
                      <a:endParaRPr lang="es-ES" sz="1050" b="1" dirty="0"/>
                    </a:p>
                  </a:txBody>
                  <a:tcPr/>
                </a:tc>
                <a:tc>
                  <a:txBody>
                    <a:bodyPr/>
                    <a:lstStyle/>
                    <a:p>
                      <a:pPr algn="ctr"/>
                      <a:r>
                        <a:rPr lang="es-ES" sz="1050" dirty="0" smtClean="0"/>
                        <a:t>115.30 </a:t>
                      </a:r>
                      <a:r>
                        <a:rPr lang="es-ES" sz="1050" dirty="0" smtClean="0">
                          <a:sym typeface="Symbol"/>
                        </a:rPr>
                        <a:t> 8.83</a:t>
                      </a:r>
                      <a:endParaRPr lang="es-ES" sz="1050" dirty="0"/>
                    </a:p>
                  </a:txBody>
                  <a:tcPr/>
                </a:tc>
                <a:tc>
                  <a:txBody>
                    <a:bodyPr/>
                    <a:lstStyle/>
                    <a:p>
                      <a:pPr algn="ctr"/>
                      <a:r>
                        <a:rPr lang="es-ES" sz="1050" dirty="0" smtClean="0"/>
                        <a:t>124.30 </a:t>
                      </a:r>
                      <a:r>
                        <a:rPr lang="es-ES" sz="1050" dirty="0" smtClean="0">
                          <a:sym typeface="Symbol"/>
                        </a:rPr>
                        <a:t> 9.30</a:t>
                      </a:r>
                      <a:endParaRPr lang="es-ES" sz="1050" dirty="0"/>
                    </a:p>
                  </a:txBody>
                  <a:tcPr/>
                </a:tc>
                <a:tc>
                  <a:txBody>
                    <a:bodyPr/>
                    <a:lstStyle/>
                    <a:p>
                      <a:pPr algn="ctr"/>
                      <a:r>
                        <a:rPr lang="es-ES" sz="1050" dirty="0" smtClean="0"/>
                        <a:t>p=0.319</a:t>
                      </a:r>
                      <a:endParaRPr lang="es-ES" sz="1050" b="0" dirty="0"/>
                    </a:p>
                  </a:txBody>
                  <a:tcPr/>
                </a:tc>
              </a:tr>
              <a:tr h="248135">
                <a:tc>
                  <a:txBody>
                    <a:bodyPr/>
                    <a:lstStyle/>
                    <a:p>
                      <a:pPr algn="ctr"/>
                      <a:r>
                        <a:rPr lang="es-ES" sz="1050" b="1" dirty="0" smtClean="0"/>
                        <a:t>Triglicéridos (mg/dl)</a:t>
                      </a:r>
                      <a:endParaRPr lang="es-ES" sz="1050" b="1" dirty="0"/>
                    </a:p>
                  </a:txBody>
                  <a:tcPr/>
                </a:tc>
                <a:tc>
                  <a:txBody>
                    <a:bodyPr/>
                    <a:lstStyle/>
                    <a:p>
                      <a:pPr algn="ctr"/>
                      <a:r>
                        <a:rPr lang="es-ES" sz="1050" dirty="0" smtClean="0"/>
                        <a:t>94.00 </a:t>
                      </a:r>
                      <a:r>
                        <a:rPr lang="es-ES" sz="1050" dirty="0" smtClean="0">
                          <a:sym typeface="Symbol"/>
                        </a:rPr>
                        <a:t> 8.70</a:t>
                      </a:r>
                      <a:endParaRPr lang="es-ES" sz="1050" dirty="0"/>
                    </a:p>
                  </a:txBody>
                  <a:tcPr/>
                </a:tc>
                <a:tc>
                  <a:txBody>
                    <a:bodyPr/>
                    <a:lstStyle/>
                    <a:p>
                      <a:pPr algn="ctr"/>
                      <a:r>
                        <a:rPr lang="es-ES" sz="1050" dirty="0" smtClean="0"/>
                        <a:t>102.60 </a:t>
                      </a:r>
                      <a:r>
                        <a:rPr lang="es-ES" sz="1050" dirty="0" smtClean="0">
                          <a:sym typeface="Symbol"/>
                        </a:rPr>
                        <a:t> 9.57</a:t>
                      </a:r>
                      <a:endParaRPr lang="es-ES" sz="1050" dirty="0"/>
                    </a:p>
                  </a:txBody>
                  <a:tcPr/>
                </a:tc>
                <a:tc>
                  <a:txBody>
                    <a:bodyPr/>
                    <a:lstStyle/>
                    <a:p>
                      <a:pPr algn="ctr"/>
                      <a:r>
                        <a:rPr lang="es-ES" sz="1050" dirty="0" smtClean="0"/>
                        <a:t>p=0.273</a:t>
                      </a:r>
                      <a:endParaRPr lang="es-ES" sz="1050" b="0" dirty="0"/>
                    </a:p>
                  </a:txBody>
                  <a:tcPr/>
                </a:tc>
              </a:tr>
              <a:tr h="248135">
                <a:tc>
                  <a:txBody>
                    <a:bodyPr/>
                    <a:lstStyle/>
                    <a:p>
                      <a:pPr algn="ctr"/>
                      <a:r>
                        <a:rPr lang="es-ES" sz="1050" b="1" dirty="0" err="1" smtClean="0"/>
                        <a:t>Apolipoproteína</a:t>
                      </a:r>
                      <a:r>
                        <a:rPr lang="es-ES" sz="1050" b="1" dirty="0" smtClean="0"/>
                        <a:t> A1</a:t>
                      </a:r>
                      <a:endParaRPr lang="es-ES" sz="1050" b="1" dirty="0"/>
                    </a:p>
                  </a:txBody>
                  <a:tcPr/>
                </a:tc>
                <a:tc>
                  <a:txBody>
                    <a:bodyPr/>
                    <a:lstStyle/>
                    <a:p>
                      <a:pPr algn="ctr"/>
                      <a:r>
                        <a:rPr lang="es-ES" sz="1050" dirty="0" smtClean="0"/>
                        <a:t>130.80 </a:t>
                      </a:r>
                      <a:r>
                        <a:rPr lang="es-ES" sz="1050" dirty="0" smtClean="0">
                          <a:sym typeface="Symbol"/>
                        </a:rPr>
                        <a:t> 5.68</a:t>
                      </a:r>
                      <a:endParaRPr lang="es-ES" sz="1050" dirty="0"/>
                    </a:p>
                  </a:txBody>
                  <a:tcPr/>
                </a:tc>
                <a:tc>
                  <a:txBody>
                    <a:bodyPr/>
                    <a:lstStyle/>
                    <a:p>
                      <a:pPr algn="ctr"/>
                      <a:r>
                        <a:rPr lang="es-ES" sz="1050" dirty="0" smtClean="0"/>
                        <a:t>151.90 </a:t>
                      </a:r>
                      <a:r>
                        <a:rPr lang="es-ES" sz="1050" dirty="0" smtClean="0">
                          <a:sym typeface="Symbol"/>
                        </a:rPr>
                        <a:t> 7.31</a:t>
                      </a:r>
                      <a:endParaRPr lang="es-ES" sz="1050" dirty="0"/>
                    </a:p>
                  </a:txBody>
                  <a:tcPr/>
                </a:tc>
                <a:tc>
                  <a:txBody>
                    <a:bodyPr/>
                    <a:lstStyle/>
                    <a:p>
                      <a:pPr algn="ctr"/>
                      <a:r>
                        <a:rPr lang="es-ES" sz="1050" b="1" dirty="0" smtClean="0"/>
                        <a:t>p=0.042</a:t>
                      </a:r>
                      <a:endParaRPr lang="es-ES" sz="1050" b="1" dirty="0"/>
                    </a:p>
                  </a:txBody>
                  <a:tcPr/>
                </a:tc>
              </a:tr>
              <a:tr h="248135">
                <a:tc>
                  <a:txBody>
                    <a:bodyPr/>
                    <a:lstStyle/>
                    <a:p>
                      <a:pPr algn="ctr"/>
                      <a:r>
                        <a:rPr lang="es-ES" sz="1050" b="1" dirty="0" err="1" smtClean="0"/>
                        <a:t>Apolipoproteína</a:t>
                      </a:r>
                      <a:r>
                        <a:rPr lang="es-ES" sz="1050" b="1" dirty="0" smtClean="0"/>
                        <a:t> B</a:t>
                      </a:r>
                      <a:endParaRPr lang="es-ES" sz="1050" b="1" dirty="0"/>
                    </a:p>
                  </a:txBody>
                  <a:tcPr/>
                </a:tc>
                <a:tc>
                  <a:txBody>
                    <a:bodyPr/>
                    <a:lstStyle/>
                    <a:p>
                      <a:pPr algn="ctr"/>
                      <a:r>
                        <a:rPr lang="es-ES" sz="1050" dirty="0" smtClean="0"/>
                        <a:t>73.60 </a:t>
                      </a:r>
                      <a:r>
                        <a:rPr lang="es-ES" sz="1050" dirty="0" smtClean="0">
                          <a:sym typeface="Symbol"/>
                        </a:rPr>
                        <a:t> 4.44</a:t>
                      </a:r>
                      <a:endParaRPr lang="es-ES" sz="1050" dirty="0"/>
                    </a:p>
                  </a:txBody>
                  <a:tcPr/>
                </a:tc>
                <a:tc>
                  <a:txBody>
                    <a:bodyPr/>
                    <a:lstStyle/>
                    <a:p>
                      <a:pPr algn="ctr"/>
                      <a:r>
                        <a:rPr lang="es-ES" sz="1050" dirty="0" smtClean="0"/>
                        <a:t>79.90 </a:t>
                      </a:r>
                      <a:r>
                        <a:rPr lang="es-ES" sz="1050" dirty="0" smtClean="0">
                          <a:sym typeface="Symbol"/>
                        </a:rPr>
                        <a:t> 6.14</a:t>
                      </a:r>
                      <a:endParaRPr lang="es-ES" sz="1050" dirty="0"/>
                    </a:p>
                  </a:txBody>
                  <a:tcPr/>
                </a:tc>
                <a:tc>
                  <a:txBody>
                    <a:bodyPr/>
                    <a:lstStyle/>
                    <a:p>
                      <a:pPr algn="ctr"/>
                      <a:r>
                        <a:rPr lang="es-ES" sz="1050" dirty="0" smtClean="0"/>
                        <a:t>p=0.264</a:t>
                      </a:r>
                      <a:endParaRPr lang="es-ES" sz="1050" b="0" dirty="0"/>
                    </a:p>
                  </a:txBody>
                  <a:tcPr/>
                </a:tc>
              </a:tr>
              <a:tr h="248135">
                <a:tc>
                  <a:txBody>
                    <a:bodyPr/>
                    <a:lstStyle/>
                    <a:p>
                      <a:pPr algn="ctr"/>
                      <a:r>
                        <a:rPr lang="es-ES" sz="1050" b="1" dirty="0" smtClean="0"/>
                        <a:t>Cociente </a:t>
                      </a:r>
                      <a:r>
                        <a:rPr lang="es-ES" sz="1050" b="1" dirty="0" err="1" smtClean="0"/>
                        <a:t>ApoB</a:t>
                      </a:r>
                      <a:r>
                        <a:rPr lang="es-ES" sz="1050" b="1" dirty="0" smtClean="0"/>
                        <a:t>/ApoA1</a:t>
                      </a:r>
                      <a:endParaRPr lang="es-ES" sz="1050" b="1" dirty="0"/>
                    </a:p>
                  </a:txBody>
                  <a:tcPr/>
                </a:tc>
                <a:tc>
                  <a:txBody>
                    <a:bodyPr/>
                    <a:lstStyle/>
                    <a:p>
                      <a:pPr algn="ctr"/>
                      <a:r>
                        <a:rPr lang="es-ES" sz="1050" dirty="0" smtClean="0"/>
                        <a:t>0.57 </a:t>
                      </a:r>
                      <a:r>
                        <a:rPr lang="es-ES" sz="1050" dirty="0" smtClean="0">
                          <a:sym typeface="Symbol"/>
                        </a:rPr>
                        <a:t> 0.051</a:t>
                      </a:r>
                      <a:endParaRPr lang="es-ES" sz="1050" dirty="0"/>
                    </a:p>
                  </a:txBody>
                  <a:tcPr/>
                </a:tc>
                <a:tc>
                  <a:txBody>
                    <a:bodyPr/>
                    <a:lstStyle/>
                    <a:p>
                      <a:pPr algn="ctr"/>
                      <a:r>
                        <a:rPr lang="es-ES" sz="1050" dirty="0" smtClean="0"/>
                        <a:t>0.52 </a:t>
                      </a:r>
                      <a:r>
                        <a:rPr lang="es-ES" sz="1050" dirty="0" smtClean="0">
                          <a:sym typeface="Symbol"/>
                        </a:rPr>
                        <a:t> 0.035</a:t>
                      </a:r>
                      <a:endParaRPr lang="es-ES" sz="1050" dirty="0"/>
                    </a:p>
                  </a:txBody>
                  <a:tcPr/>
                </a:tc>
                <a:tc>
                  <a:txBody>
                    <a:bodyPr/>
                    <a:lstStyle/>
                    <a:p>
                      <a:pPr algn="ctr"/>
                      <a:r>
                        <a:rPr lang="es-ES" sz="1050" dirty="0" smtClean="0"/>
                        <a:t>p=0.267</a:t>
                      </a:r>
                      <a:endParaRPr lang="es-ES" sz="1050" b="0" dirty="0"/>
                    </a:p>
                  </a:txBody>
                  <a:tcPr/>
                </a:tc>
              </a:tr>
            </a:tbl>
          </a:graphicData>
        </a:graphic>
      </p:graphicFrame>
      <p:pic>
        <p:nvPicPr>
          <p:cNvPr id="66569" name="Picture 9" descr="Imagen relacionada"/>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910659" y="1124744"/>
            <a:ext cx="986192" cy="1305717"/>
          </a:xfrm>
          <a:prstGeom prst="rect">
            <a:avLst/>
          </a:prstGeom>
          <a:noFill/>
          <a:extLst>
            <a:ext uri="{909E8E84-426E-40DD-AFC4-6F175D3DCCD1}">
              <a14:hiddenFill xmlns:a14="http://schemas.microsoft.com/office/drawing/2010/main" xmlns="">
                <a:solidFill>
                  <a:srgbClr val="FFFFFF"/>
                </a:solidFill>
              </a14:hiddenFill>
            </a:ext>
          </a:extLst>
        </p:spPr>
      </p:pic>
      <p:pic>
        <p:nvPicPr>
          <p:cNvPr id="66571" name="Picture 11" descr="Resultado de imagen de escala eva"/>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17877" y="2780928"/>
            <a:ext cx="2648142" cy="5150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redondeado"/>
          <p:cNvSpPr/>
          <p:nvPr/>
        </p:nvSpPr>
        <p:spPr>
          <a:xfrm>
            <a:off x="3347864" y="2060848"/>
            <a:ext cx="4968552" cy="123514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1" name="10 Rectángulo redondeado"/>
          <p:cNvSpPr/>
          <p:nvPr/>
        </p:nvSpPr>
        <p:spPr>
          <a:xfrm>
            <a:off x="3347864" y="3725743"/>
            <a:ext cx="4968552" cy="49534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11 Rectángulo redondeado"/>
          <p:cNvSpPr/>
          <p:nvPr/>
        </p:nvSpPr>
        <p:spPr>
          <a:xfrm>
            <a:off x="3347864" y="1124744"/>
            <a:ext cx="4968552" cy="61758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3" name="12 Rectángulo redondeado"/>
          <p:cNvSpPr/>
          <p:nvPr/>
        </p:nvSpPr>
        <p:spPr>
          <a:xfrm>
            <a:off x="3347864" y="4509120"/>
            <a:ext cx="4968552" cy="1719481"/>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xmlns="" val="8499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P spid="12" grpId="1" animBg="1"/>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108715987"/>
              </p:ext>
            </p:extLst>
          </p:nvPr>
        </p:nvGraphicFramePr>
        <p:xfrm>
          <a:off x="300281" y="855470"/>
          <a:ext cx="4854675" cy="2749657"/>
        </p:xfrm>
        <a:graphic>
          <a:graphicData uri="http://schemas.openxmlformats.org/drawingml/2006/table">
            <a:tbl>
              <a:tblPr firstRow="1" firstCol="1" bandRow="1"/>
              <a:tblGrid>
                <a:gridCol w="799930"/>
                <a:gridCol w="1579635"/>
                <a:gridCol w="1680062"/>
                <a:gridCol w="795048"/>
              </a:tblGrid>
              <a:tr h="718836">
                <a:tc>
                  <a:txBody>
                    <a:bodyPr/>
                    <a:lstStyle/>
                    <a:p>
                      <a:pPr>
                        <a:lnSpc>
                          <a:spcPct val="115000"/>
                        </a:lnSpc>
                        <a:spcAft>
                          <a:spcPts val="0"/>
                        </a:spcAft>
                      </a:pPr>
                      <a:r>
                        <a:rPr lang="en-US" sz="1600" b="1" kern="1200" dirty="0">
                          <a:effectLst/>
                          <a:latin typeface="Calibri"/>
                          <a:ea typeface="Times New Roman"/>
                          <a:cs typeface="Calibri"/>
                        </a:rPr>
                        <a:t> </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kern="1200" dirty="0">
                          <a:effectLst/>
                          <a:latin typeface="Calibri"/>
                          <a:ea typeface="Times New Roman"/>
                          <a:cs typeface="Calibri"/>
                        </a:rPr>
                        <a:t> </a:t>
                      </a:r>
                      <a:endParaRPr lang="es-ES" sz="1400" dirty="0">
                        <a:effectLst/>
                        <a:latin typeface="Calibri"/>
                        <a:ea typeface="Calibri"/>
                        <a:cs typeface="Times New Roman"/>
                      </a:endParaRPr>
                    </a:p>
                    <a:p>
                      <a:pPr>
                        <a:lnSpc>
                          <a:spcPct val="115000"/>
                        </a:lnSpc>
                        <a:spcAft>
                          <a:spcPts val="0"/>
                        </a:spcAft>
                      </a:pPr>
                      <a:r>
                        <a:rPr lang="en-US" sz="1600" b="1" kern="1200" dirty="0" smtClean="0">
                          <a:effectLst/>
                          <a:latin typeface="Calibri"/>
                          <a:ea typeface="Times New Roman"/>
                          <a:cs typeface="Calibri"/>
                        </a:rPr>
                        <a:t>Antes</a:t>
                      </a:r>
                      <a:r>
                        <a:rPr lang="en-US" sz="1600" b="1" kern="1200" baseline="0" dirty="0" smtClean="0">
                          <a:effectLst/>
                          <a:latin typeface="Calibri"/>
                          <a:ea typeface="Times New Roman"/>
                          <a:cs typeface="Calibri"/>
                        </a:rPr>
                        <a:t> de TCZ</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kern="1200" dirty="0" smtClean="0">
                          <a:effectLst/>
                          <a:latin typeface="Calibri"/>
                          <a:ea typeface="Times New Roman"/>
                          <a:cs typeface="Calibri"/>
                        </a:rPr>
                        <a:t> </a:t>
                      </a:r>
                      <a:endParaRPr lang="es-ES" sz="1400" dirty="0" smtClean="0">
                        <a:effectLst/>
                        <a:latin typeface="Calibri"/>
                        <a:ea typeface="Calibri"/>
                        <a:cs typeface="Times New Roman"/>
                      </a:endParaRPr>
                    </a:p>
                    <a:p>
                      <a:pPr>
                        <a:lnSpc>
                          <a:spcPct val="115000"/>
                        </a:lnSpc>
                        <a:spcAft>
                          <a:spcPts val="0"/>
                        </a:spcAft>
                      </a:pPr>
                      <a:r>
                        <a:rPr lang="en-US" sz="1600" b="1" kern="1200" dirty="0" err="1" smtClean="0">
                          <a:effectLst/>
                          <a:latin typeface="Calibri"/>
                          <a:ea typeface="Times New Roman"/>
                          <a:cs typeface="Calibri"/>
                        </a:rPr>
                        <a:t>Después</a:t>
                      </a:r>
                      <a:r>
                        <a:rPr lang="en-US" sz="1600" b="1" kern="1200" dirty="0" smtClean="0">
                          <a:effectLst/>
                          <a:latin typeface="Calibri"/>
                          <a:ea typeface="Times New Roman"/>
                          <a:cs typeface="Calibri"/>
                        </a:rPr>
                        <a:t> de TCZ</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kern="1200" dirty="0">
                          <a:effectLst/>
                          <a:latin typeface="Calibri"/>
                          <a:ea typeface="Times New Roman"/>
                          <a:cs typeface="Calibri"/>
                        </a:rPr>
                        <a:t> </a:t>
                      </a:r>
                      <a:endParaRPr lang="es-ES" sz="1400" dirty="0" smtClean="0">
                        <a:effectLst/>
                        <a:latin typeface="Calibri"/>
                        <a:ea typeface="Calibri"/>
                        <a:cs typeface="Times New Roman"/>
                      </a:endParaRPr>
                    </a:p>
                    <a:p>
                      <a:pPr>
                        <a:lnSpc>
                          <a:spcPct val="115000"/>
                        </a:lnSpc>
                        <a:spcAft>
                          <a:spcPts val="0"/>
                        </a:spcAft>
                      </a:pPr>
                      <a:r>
                        <a:rPr lang="en-US" sz="1600" b="1" kern="1200" dirty="0" smtClean="0">
                          <a:effectLst/>
                          <a:latin typeface="Calibri"/>
                          <a:ea typeface="Times New Roman"/>
                          <a:cs typeface="Calibri"/>
                        </a:rPr>
                        <a:t>Valor p </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28">
                <a:tc>
                  <a:txBody>
                    <a:bodyPr/>
                    <a:lstStyle/>
                    <a:p>
                      <a:pPr>
                        <a:lnSpc>
                          <a:spcPct val="115000"/>
                        </a:lnSpc>
                        <a:spcAft>
                          <a:spcPts val="0"/>
                        </a:spcAft>
                      </a:pPr>
                      <a:r>
                        <a:rPr lang="en-US" sz="1600" b="1" kern="1200" dirty="0">
                          <a:effectLst/>
                          <a:latin typeface="Calibri"/>
                          <a:ea typeface="Times New Roman"/>
                          <a:cs typeface="Calibri"/>
                        </a:rPr>
                        <a:t>PF</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600" b="1" kern="1200" dirty="0">
                          <a:effectLst/>
                          <a:latin typeface="Calibri"/>
                          <a:ea typeface="Times New Roman"/>
                          <a:cs typeface="Calibri"/>
                        </a:rPr>
                        <a:t>71.23 ± </a:t>
                      </a:r>
                      <a:r>
                        <a:rPr lang="es-ES" sz="1600" b="1" kern="1200" dirty="0" smtClean="0">
                          <a:effectLst/>
                          <a:latin typeface="Calibri"/>
                          <a:ea typeface="Times New Roman"/>
                          <a:cs typeface="Calibri"/>
                        </a:rPr>
                        <a:t>6.06</a:t>
                      </a:r>
                      <a:r>
                        <a:rPr lang="es-ES" sz="1400" b="1" kern="1200" dirty="0" smtClean="0">
                          <a:effectLst/>
                          <a:latin typeface="+mn-lt"/>
                          <a:ea typeface="Times New Roman"/>
                          <a:cs typeface="Calibri"/>
                        </a:rPr>
                        <a:t>*</a:t>
                      </a:r>
                      <a:endParaRPr lang="es-ES" sz="1200" dirty="0" smtClean="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1" kern="1200" dirty="0">
                          <a:effectLst/>
                          <a:latin typeface="Calibri"/>
                          <a:ea typeface="Times New Roman"/>
                          <a:cs typeface="Calibri"/>
                        </a:rPr>
                        <a:t>87.17 ± 10.10</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1" kern="1200" dirty="0" smtClean="0">
                          <a:effectLst/>
                          <a:latin typeface="Calibri"/>
                          <a:ea typeface="Times New Roman"/>
                          <a:cs typeface="Calibri"/>
                        </a:rPr>
                        <a:t>0.010</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15649">
                <a:tc>
                  <a:txBody>
                    <a:bodyPr/>
                    <a:lstStyle/>
                    <a:p>
                      <a:pPr>
                        <a:lnSpc>
                          <a:spcPct val="115000"/>
                        </a:lnSpc>
                        <a:spcAft>
                          <a:spcPts val="0"/>
                        </a:spcAft>
                      </a:pPr>
                      <a:r>
                        <a:rPr lang="es-ES" sz="1600" b="1" kern="1200">
                          <a:effectLst/>
                          <a:latin typeface="Calibri"/>
                          <a:ea typeface="Times New Roman"/>
                          <a:cs typeface="Calibri"/>
                        </a:rPr>
                        <a:t>AH</a:t>
                      </a:r>
                      <a:endParaRPr lang="es-ES"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600" b="1" kern="1200" dirty="0">
                          <a:effectLst/>
                          <a:latin typeface="Calibri"/>
                          <a:ea typeface="Times New Roman"/>
                          <a:cs typeface="Calibri"/>
                        </a:rPr>
                        <a:t>2314.03 ± </a:t>
                      </a:r>
                      <a:r>
                        <a:rPr lang="es-ES" sz="1600" b="1" kern="1200" dirty="0" smtClean="0">
                          <a:effectLst/>
                          <a:latin typeface="Calibri"/>
                          <a:ea typeface="Times New Roman"/>
                          <a:cs typeface="Calibri"/>
                        </a:rPr>
                        <a:t>300.73</a:t>
                      </a:r>
                      <a:r>
                        <a:rPr lang="es-ES" sz="1400" b="1" kern="1200" dirty="0" smtClean="0">
                          <a:effectLst/>
                          <a:latin typeface="+mn-lt"/>
                          <a:ea typeface="Times New Roman"/>
                          <a:cs typeface="Calibri"/>
                        </a:rPr>
                        <a:t>*</a:t>
                      </a:r>
                      <a:endParaRPr lang="es-ES" sz="1200" dirty="0" smtClean="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1" kern="1200">
                          <a:effectLst/>
                          <a:latin typeface="Calibri"/>
                          <a:ea typeface="Times New Roman"/>
                          <a:cs typeface="Calibri"/>
                        </a:rPr>
                        <a:t>3846.54 ± 775.64</a:t>
                      </a:r>
                      <a:endParaRPr lang="es-ES"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1" kern="1200" dirty="0" smtClean="0">
                          <a:effectLst/>
                          <a:latin typeface="Calibri"/>
                          <a:ea typeface="Times New Roman"/>
                          <a:cs typeface="Calibri"/>
                        </a:rPr>
                        <a:t>0.041</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10225">
                <a:tc>
                  <a:txBody>
                    <a:bodyPr/>
                    <a:lstStyle/>
                    <a:p>
                      <a:pPr>
                        <a:lnSpc>
                          <a:spcPct val="115000"/>
                        </a:lnSpc>
                        <a:spcAft>
                          <a:spcPts val="0"/>
                        </a:spcAft>
                      </a:pPr>
                      <a:r>
                        <a:rPr lang="es-ES" sz="1600" b="1" kern="1200" dirty="0">
                          <a:effectLst/>
                          <a:latin typeface="Calibri"/>
                          <a:ea typeface="Times New Roman"/>
                          <a:cs typeface="Calibri"/>
                        </a:rPr>
                        <a:t>BZ-PF</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kern="1200" dirty="0">
                          <a:effectLst/>
                          <a:latin typeface="+mn-lt"/>
                          <a:ea typeface="Times New Roman"/>
                          <a:cs typeface="Calibri"/>
                        </a:rPr>
                        <a:t>1098.23 ±  109.65</a:t>
                      </a:r>
                      <a:endParaRPr lang="es-ES" sz="160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kern="1200">
                          <a:effectLst/>
                          <a:latin typeface="+mn-lt"/>
                          <a:ea typeface="Times New Roman"/>
                          <a:cs typeface="Calibri"/>
                        </a:rPr>
                        <a:t>1324.37 ± 167.19</a:t>
                      </a:r>
                      <a:endParaRPr lang="es-ES" sz="160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kern="1200" dirty="0">
                          <a:effectLst/>
                          <a:latin typeface="+mn-lt"/>
                          <a:ea typeface="Times New Roman"/>
                          <a:cs typeface="Calibri"/>
                        </a:rPr>
                        <a:t>0.360</a:t>
                      </a:r>
                      <a:endParaRPr lang="es-ES" sz="160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10225">
                <a:tc>
                  <a:txBody>
                    <a:bodyPr/>
                    <a:lstStyle/>
                    <a:p>
                      <a:pPr>
                        <a:lnSpc>
                          <a:spcPct val="115000"/>
                        </a:lnSpc>
                        <a:spcAft>
                          <a:spcPts val="0"/>
                        </a:spcAft>
                      </a:pPr>
                      <a:r>
                        <a:rPr lang="es-ES" sz="1600" b="1" dirty="0" smtClean="0">
                          <a:effectLst/>
                          <a:latin typeface="Calibri"/>
                          <a:ea typeface="Calibri"/>
                          <a:cs typeface="Times New Roman"/>
                        </a:rPr>
                        <a:t>TH1</a:t>
                      </a:r>
                      <a:endParaRPr lang="es-ES" sz="1600" b="1"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dirty="0" smtClean="0">
                          <a:effectLst/>
                          <a:latin typeface="+mn-lt"/>
                          <a:ea typeface="Calibri"/>
                          <a:cs typeface="Times New Roman"/>
                        </a:rPr>
                        <a:t>2.39 </a:t>
                      </a:r>
                      <a:r>
                        <a:rPr lang="es-ES" sz="1600" kern="1200" dirty="0" smtClean="0">
                          <a:effectLst/>
                          <a:latin typeface="+mn-lt"/>
                          <a:ea typeface="Times New Roman"/>
                          <a:cs typeface="Calibri"/>
                        </a:rPr>
                        <a:t>± 0.85</a:t>
                      </a:r>
                      <a:endParaRPr lang="es-ES" sz="160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dirty="0" smtClean="0">
                          <a:effectLst/>
                          <a:latin typeface="+mn-lt"/>
                          <a:ea typeface="Calibri"/>
                          <a:cs typeface="Times New Roman"/>
                        </a:rPr>
                        <a:t>1.48 </a:t>
                      </a:r>
                      <a:r>
                        <a:rPr lang="es-ES" sz="1600" kern="1200" dirty="0" smtClean="0">
                          <a:effectLst/>
                          <a:latin typeface="+mn-lt"/>
                          <a:ea typeface="Times New Roman"/>
                          <a:cs typeface="Calibri"/>
                        </a:rPr>
                        <a:t>± 0.37</a:t>
                      </a:r>
                      <a:endParaRPr lang="es-ES" sz="160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dirty="0" smtClean="0">
                          <a:effectLst/>
                          <a:latin typeface="+mn-lt"/>
                          <a:ea typeface="Calibri"/>
                          <a:cs typeface="Times New Roman"/>
                        </a:rPr>
                        <a:t>0.390</a:t>
                      </a:r>
                      <a:endParaRPr lang="es-ES" sz="160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59028">
                <a:tc>
                  <a:txBody>
                    <a:bodyPr/>
                    <a:lstStyle/>
                    <a:p>
                      <a:pPr>
                        <a:lnSpc>
                          <a:spcPct val="115000"/>
                        </a:lnSpc>
                        <a:spcAft>
                          <a:spcPts val="0"/>
                        </a:spcAft>
                      </a:pPr>
                      <a:r>
                        <a:rPr lang="es-ES" sz="1600" b="1" kern="1200" dirty="0" smtClean="0">
                          <a:effectLst/>
                          <a:latin typeface="Calibri"/>
                          <a:ea typeface="Calibri"/>
                          <a:cs typeface="Times New Roman"/>
                        </a:rPr>
                        <a:t>TH2</a:t>
                      </a:r>
                      <a:endParaRPr lang="es-ES"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0" kern="1200" dirty="0" smtClean="0">
                          <a:effectLst/>
                          <a:latin typeface="+mn-lt"/>
                          <a:ea typeface="Times New Roman"/>
                          <a:cs typeface="Calibri"/>
                        </a:rPr>
                        <a:t>48.44 ± 9.80</a:t>
                      </a:r>
                      <a:endParaRPr lang="es-ES" sz="1600" b="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0" kern="1200" dirty="0" smtClean="0">
                          <a:effectLst/>
                          <a:latin typeface="+mn-lt"/>
                          <a:ea typeface="Times New Roman"/>
                          <a:cs typeface="Calibri"/>
                        </a:rPr>
                        <a:t>42.11 ± 3.80</a:t>
                      </a:r>
                      <a:endParaRPr lang="es-ES" sz="1600" b="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spcAft>
                          <a:spcPts val="0"/>
                        </a:spcAft>
                      </a:pPr>
                      <a:r>
                        <a:rPr lang="es-ES" sz="1600" b="0" kern="1200" dirty="0" smtClean="0">
                          <a:effectLst/>
                          <a:latin typeface="+mn-lt"/>
                          <a:ea typeface="Times New Roman"/>
                          <a:cs typeface="Calibri"/>
                        </a:rPr>
                        <a:t>0.</a:t>
                      </a:r>
                      <a:r>
                        <a:rPr lang="en-US" sz="1600" b="0" kern="1200" dirty="0" smtClean="0">
                          <a:effectLst/>
                          <a:latin typeface="+mn-lt"/>
                          <a:ea typeface="Times New Roman"/>
                          <a:cs typeface="Calibri"/>
                        </a:rPr>
                        <a:t>430</a:t>
                      </a:r>
                      <a:endParaRPr lang="es-ES" sz="1600" b="0" dirty="0">
                        <a:effectLst/>
                        <a:latin typeface="+mn-lt"/>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bl>
          </a:graphicData>
        </a:graphic>
      </p:graphicFrame>
      <p:pic>
        <p:nvPicPr>
          <p:cNvPr id="3379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375" b="23468"/>
          <a:stretch/>
        </p:blipFill>
        <p:spPr bwMode="auto">
          <a:xfrm>
            <a:off x="315389" y="4293096"/>
            <a:ext cx="4849077" cy="147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 Título"/>
          <p:cNvSpPr txBox="1">
            <a:spLocks/>
          </p:cNvSpPr>
          <p:nvPr/>
        </p:nvSpPr>
        <p:spPr>
          <a:xfrm>
            <a:off x="120764" y="151617"/>
            <a:ext cx="7712993" cy="58019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1800" b="1" dirty="0" smtClean="0"/>
              <a:t>LA FUNCIÓN ENDOTELIAL </a:t>
            </a:r>
            <a:r>
              <a:rPr lang="pt-BR" sz="1800" b="1" dirty="0" smtClean="0"/>
              <a:t>MEJORÓ SIGNIFICATIVAMENTE TRAS TCZ</a:t>
            </a:r>
          </a:p>
          <a:p>
            <a:pPr algn="l"/>
            <a:r>
              <a:rPr lang="es-ES" sz="1600" b="1" dirty="0" smtClean="0"/>
              <a:t> </a:t>
            </a:r>
            <a:endParaRPr lang="es-ES" sz="1600" dirty="0"/>
          </a:p>
        </p:txBody>
      </p:sp>
      <p:sp>
        <p:nvSpPr>
          <p:cNvPr id="2" name="1 Elipse"/>
          <p:cNvSpPr/>
          <p:nvPr/>
        </p:nvSpPr>
        <p:spPr>
          <a:xfrm>
            <a:off x="2483768" y="1516280"/>
            <a:ext cx="187220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2469687" y="1879918"/>
            <a:ext cx="187220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59092" y="2132856"/>
            <a:ext cx="3584604" cy="2377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ángulo 4"/>
          <p:cNvSpPr/>
          <p:nvPr/>
        </p:nvSpPr>
        <p:spPr>
          <a:xfrm>
            <a:off x="120764" y="768830"/>
            <a:ext cx="5238328" cy="261610"/>
          </a:xfrm>
          <a:prstGeom prst="rect">
            <a:avLst/>
          </a:prstGeom>
          <a:ln>
            <a:solidFill>
              <a:srgbClr val="FF0000"/>
            </a:solidFill>
          </a:ln>
        </p:spPr>
        <p:txBody>
          <a:bodyPr wrap="square">
            <a:spAutoFit/>
          </a:bodyPr>
          <a:lstStyle/>
          <a:p>
            <a:r>
              <a:rPr lang="pt-BR" sz="1100" b="1" u="sng" dirty="0" smtClean="0"/>
              <a:t>HIPEREMIA </a:t>
            </a:r>
            <a:r>
              <a:rPr lang="pt-BR" sz="1100" b="1" u="sng" dirty="0"/>
              <a:t>POST-ISQUÉMICA REACTIVA: LÁSER DOPPLER </a:t>
            </a:r>
            <a:r>
              <a:rPr lang="pt-BR" sz="1100" b="1" u="sng" dirty="0" smtClean="0"/>
              <a:t>PERIFLUX</a:t>
            </a:r>
            <a:r>
              <a:rPr lang="pt-BR" sz="1100" b="1" dirty="0" smtClean="0"/>
              <a:t>.</a:t>
            </a:r>
            <a:endParaRPr lang="es-ES" sz="1100" dirty="0"/>
          </a:p>
        </p:txBody>
      </p:sp>
      <p:sp>
        <p:nvSpPr>
          <p:cNvPr id="6" name="Rectángulo 5"/>
          <p:cNvSpPr/>
          <p:nvPr/>
        </p:nvSpPr>
        <p:spPr>
          <a:xfrm>
            <a:off x="5510599" y="1279023"/>
            <a:ext cx="3633401" cy="474514"/>
          </a:xfrm>
          <a:prstGeom prst="rect">
            <a:avLst/>
          </a:prstGeom>
          <a:ln>
            <a:solidFill>
              <a:srgbClr val="FF0000"/>
            </a:solidFill>
          </a:ln>
        </p:spPr>
        <p:txBody>
          <a:bodyPr wrap="square">
            <a:spAutoFit/>
          </a:bodyPr>
          <a:lstStyle/>
          <a:p>
            <a:r>
              <a:rPr lang="es-ES" sz="1400" dirty="0" smtClean="0"/>
              <a:t>↓ </a:t>
            </a:r>
            <a:r>
              <a:rPr lang="es-ES" sz="1100" b="1" dirty="0" smtClean="0"/>
              <a:t>NIVELES </a:t>
            </a:r>
            <a:r>
              <a:rPr lang="es-ES" sz="1100" b="1" dirty="0"/>
              <a:t>PLASMÁTICOS </a:t>
            </a:r>
            <a:r>
              <a:rPr lang="es-ES" sz="1100" b="1" u="sng" dirty="0"/>
              <a:t>MOLÉCULAS DE ADHESIÓN CELULAR</a:t>
            </a:r>
            <a:endParaRPr lang="es-ES" sz="1100" dirty="0"/>
          </a:p>
        </p:txBody>
      </p:sp>
      <p:sp>
        <p:nvSpPr>
          <p:cNvPr id="10" name="4 CuadroTexto"/>
          <p:cNvSpPr txBox="1"/>
          <p:nvPr/>
        </p:nvSpPr>
        <p:spPr>
          <a:xfrm>
            <a:off x="5963262" y="4812227"/>
            <a:ext cx="2376264" cy="1600438"/>
          </a:xfrm>
          <a:prstGeom prst="rect">
            <a:avLst/>
          </a:prstGeom>
          <a:noFill/>
        </p:spPr>
        <p:txBody>
          <a:bodyPr wrap="square" rtlCol="0">
            <a:spAutoFit/>
          </a:bodyPr>
          <a:lstStyle/>
          <a:p>
            <a:pPr algn="just"/>
            <a:r>
              <a:rPr lang="es-ES" sz="1400" b="1" dirty="0" smtClean="0">
                <a:solidFill>
                  <a:srgbClr val="0070C0"/>
                </a:solidFill>
              </a:rPr>
              <a:t>ESTOS RESULTADOS APOYAN LA MEJORA DE LA FUNCIÓN MICROVASCULAR EN LOS PACIENTES CON ARTRITIS REUMATOIDE TRATADOS CON TCZ.</a:t>
            </a:r>
            <a:endParaRPr lang="es-ES" sz="1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4610"/>
            <a:ext cx="8424936" cy="1076158"/>
          </a:xfrm>
        </p:spPr>
        <p:txBody>
          <a:bodyPr/>
          <a:lstStyle/>
          <a:p>
            <a:r>
              <a:rPr lang="es-ES" sz="1800" dirty="0" smtClean="0"/>
              <a:t> MODELO </a:t>
            </a:r>
            <a:r>
              <a:rPr lang="es-ES" sz="1800" b="1" dirty="0" smtClean="0"/>
              <a:t>PAPEL INFLAMACIÓN </a:t>
            </a:r>
            <a:r>
              <a:rPr lang="es-ES" sz="1800" dirty="0" smtClean="0"/>
              <a:t>EN LA ENFERMEDAD CARDIOVASCULAR ASOCIADA A LA ARTRITIS REUMATOIDE</a:t>
            </a:r>
            <a:endParaRPr lang="es-ES" sz="1800" dirty="0"/>
          </a:p>
        </p:txBody>
      </p:sp>
      <p:pic>
        <p:nvPicPr>
          <p:cNvPr id="6553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340768"/>
            <a:ext cx="7682244" cy="471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a:xfrm>
            <a:off x="251520" y="6237312"/>
            <a:ext cx="2895600" cy="365125"/>
          </a:xfrm>
        </p:spPr>
        <p:txBody>
          <a:bodyPr/>
          <a:lstStyle/>
          <a:p>
            <a:pPr>
              <a:defRPr/>
            </a:pPr>
            <a:r>
              <a:rPr lang="en-US" dirty="0" smtClean="0"/>
              <a:t>Libby P. Am J Med 2008;121: S21–S31</a:t>
            </a:r>
            <a:endParaRPr lang="es-ES" dirty="0"/>
          </a:p>
        </p:txBody>
      </p:sp>
      <p:sp>
        <p:nvSpPr>
          <p:cNvPr id="3" name="2 Elipse"/>
          <p:cNvSpPr/>
          <p:nvPr/>
        </p:nvSpPr>
        <p:spPr>
          <a:xfrm>
            <a:off x="2843808" y="2492896"/>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4499992" y="2492896"/>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3059832" y="1412776"/>
            <a:ext cx="1800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wrap="square" rtlCol="0">
            <a:spAutoFit/>
          </a:bodyPr>
          <a:lstStyle/>
          <a:p>
            <a:r>
              <a:rPr lang="es-ES" dirty="0" smtClean="0">
                <a:latin typeface="+mn-lt"/>
              </a:rPr>
              <a:t>Tejido sinovial</a:t>
            </a:r>
            <a:endParaRPr lang="es-ES" dirty="0">
              <a:latin typeface="+mn-lt"/>
            </a:endParaRPr>
          </a:p>
        </p:txBody>
      </p:sp>
      <p:sp>
        <p:nvSpPr>
          <p:cNvPr id="8" name="7 CuadroTexto"/>
          <p:cNvSpPr txBox="1"/>
          <p:nvPr/>
        </p:nvSpPr>
        <p:spPr>
          <a:xfrm>
            <a:off x="6336823" y="1782108"/>
            <a:ext cx="695896" cy="307777"/>
          </a:xfrm>
          <a:prstGeom prst="rect">
            <a:avLst/>
          </a:prstGeom>
          <a:noFill/>
        </p:spPr>
        <p:txBody>
          <a:bodyPr wrap="none" rtlCol="0">
            <a:spAutoFit/>
          </a:bodyPr>
          <a:lstStyle/>
          <a:p>
            <a:r>
              <a:rPr lang="es-ES" sz="1400" dirty="0" smtClean="0">
                <a:latin typeface="+mn-lt"/>
              </a:rPr>
              <a:t>Hígado</a:t>
            </a:r>
            <a:endParaRPr lang="es-ES" sz="1400" dirty="0">
              <a:latin typeface="+mn-lt"/>
            </a:endParaRPr>
          </a:p>
        </p:txBody>
      </p:sp>
      <p:sp>
        <p:nvSpPr>
          <p:cNvPr id="10" name="9 CuadroTexto"/>
          <p:cNvSpPr txBox="1"/>
          <p:nvPr/>
        </p:nvSpPr>
        <p:spPr>
          <a:xfrm>
            <a:off x="395535" y="1681644"/>
            <a:ext cx="1152129" cy="523220"/>
          </a:xfrm>
          <a:prstGeom prst="rect">
            <a:avLst/>
          </a:prstGeom>
          <a:solidFill>
            <a:schemeClr val="bg1"/>
          </a:solidFill>
        </p:spPr>
        <p:txBody>
          <a:bodyPr wrap="square" rtlCol="0">
            <a:spAutoFit/>
          </a:bodyPr>
          <a:lstStyle/>
          <a:p>
            <a:r>
              <a:rPr lang="es-ES" sz="1400" dirty="0" smtClean="0">
                <a:latin typeface="+mn-lt"/>
              </a:rPr>
              <a:t>Músculo </a:t>
            </a:r>
          </a:p>
          <a:p>
            <a:r>
              <a:rPr lang="es-ES" sz="1400" dirty="0" smtClean="0">
                <a:latin typeface="+mn-lt"/>
              </a:rPr>
              <a:t>esquelético</a:t>
            </a:r>
            <a:endParaRPr lang="es-ES" sz="1400" dirty="0">
              <a:latin typeface="+mn-lt"/>
            </a:endParaRPr>
          </a:p>
        </p:txBody>
      </p:sp>
      <p:sp>
        <p:nvSpPr>
          <p:cNvPr id="11" name="10 CuadroTexto"/>
          <p:cNvSpPr txBox="1"/>
          <p:nvPr/>
        </p:nvSpPr>
        <p:spPr>
          <a:xfrm>
            <a:off x="827583" y="3841884"/>
            <a:ext cx="936105" cy="523220"/>
          </a:xfrm>
          <a:prstGeom prst="rect">
            <a:avLst/>
          </a:prstGeom>
          <a:solidFill>
            <a:schemeClr val="bg1"/>
          </a:solidFill>
        </p:spPr>
        <p:txBody>
          <a:bodyPr wrap="square" rtlCol="0">
            <a:spAutoFit/>
          </a:bodyPr>
          <a:lstStyle/>
          <a:p>
            <a:r>
              <a:rPr lang="es-ES" sz="1400" dirty="0" smtClean="0">
                <a:latin typeface="+mn-lt"/>
              </a:rPr>
              <a:t>Tejido adiposo</a:t>
            </a:r>
            <a:endParaRPr lang="es-ES" sz="1400" dirty="0">
              <a:latin typeface="+mn-lt"/>
            </a:endParaRPr>
          </a:p>
        </p:txBody>
      </p:sp>
      <p:sp>
        <p:nvSpPr>
          <p:cNvPr id="12" name="11 CuadroTexto"/>
          <p:cNvSpPr txBox="1"/>
          <p:nvPr/>
        </p:nvSpPr>
        <p:spPr>
          <a:xfrm rot="3210212">
            <a:off x="2233453" y="3973751"/>
            <a:ext cx="1152129" cy="307777"/>
          </a:xfrm>
          <a:prstGeom prst="rect">
            <a:avLst/>
          </a:prstGeom>
          <a:solidFill>
            <a:schemeClr val="bg1"/>
          </a:solidFill>
        </p:spPr>
        <p:txBody>
          <a:bodyPr wrap="square" rtlCol="0">
            <a:spAutoFit/>
          </a:bodyPr>
          <a:lstStyle/>
          <a:p>
            <a:r>
              <a:rPr lang="es-ES" sz="1400" dirty="0" smtClean="0">
                <a:latin typeface="+mn-lt"/>
              </a:rPr>
              <a:t>Lipolisis</a:t>
            </a:r>
            <a:endParaRPr lang="es-ES" sz="1400" dirty="0">
              <a:latin typeface="+mn-lt"/>
            </a:endParaRPr>
          </a:p>
        </p:txBody>
      </p:sp>
      <p:sp>
        <p:nvSpPr>
          <p:cNvPr id="13" name="12 CuadroTexto"/>
          <p:cNvSpPr txBox="1"/>
          <p:nvPr/>
        </p:nvSpPr>
        <p:spPr>
          <a:xfrm>
            <a:off x="4547461" y="6021288"/>
            <a:ext cx="2184779" cy="307777"/>
          </a:xfrm>
          <a:prstGeom prst="rect">
            <a:avLst/>
          </a:prstGeom>
          <a:solidFill>
            <a:schemeClr val="bg1"/>
          </a:solidFill>
        </p:spPr>
        <p:txBody>
          <a:bodyPr wrap="square" rtlCol="0">
            <a:spAutoFit/>
          </a:bodyPr>
          <a:lstStyle/>
          <a:p>
            <a:r>
              <a:rPr lang="es-ES" sz="1400" dirty="0" smtClean="0">
                <a:latin typeface="+mn-lt"/>
              </a:rPr>
              <a:t>Placa aterosclerótica</a:t>
            </a:r>
            <a:endParaRPr lang="es-ES" sz="1400" dirty="0">
              <a:latin typeface="+mn-lt"/>
            </a:endParaRPr>
          </a:p>
        </p:txBody>
      </p:sp>
      <p:sp>
        <p:nvSpPr>
          <p:cNvPr id="9" name="8 Rectángulo"/>
          <p:cNvSpPr/>
          <p:nvPr/>
        </p:nvSpPr>
        <p:spPr>
          <a:xfrm>
            <a:off x="5724128" y="1597442"/>
            <a:ext cx="2736304" cy="224444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179512" y="1268760"/>
            <a:ext cx="2448272" cy="224444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539552" y="3573016"/>
            <a:ext cx="2736304" cy="224444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3563888" y="2852936"/>
            <a:ext cx="5112567" cy="347612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5531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9" grpId="1" animBg="1"/>
      <p:bldP spid="15" grpId="0" animBg="1"/>
      <p:bldP spid="15" grpId="1" animBg="1"/>
      <p:bldP spid="16" grpId="0" animBg="1"/>
      <p:bldP spid="16" grpId="1" animBg="1"/>
      <p:bldP spid="17" grpId="0" animBg="1"/>
      <p:bldP spid="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69304" y="759333"/>
            <a:ext cx="4690728" cy="1562968"/>
          </a:xfrm>
          <a:prstGeom prst="rect">
            <a:avLst/>
          </a:prstGeom>
        </p:spPr>
      </p:pic>
      <p:pic>
        <p:nvPicPr>
          <p:cNvPr id="7" name="Imagen 6"/>
          <p:cNvPicPr>
            <a:picLocks noChangeAspect="1"/>
          </p:cNvPicPr>
          <p:nvPr/>
        </p:nvPicPr>
        <p:blipFill>
          <a:blip r:embed="rId4"/>
          <a:stretch>
            <a:fillRect/>
          </a:stretch>
        </p:blipFill>
        <p:spPr>
          <a:xfrm>
            <a:off x="4946618" y="892926"/>
            <a:ext cx="1243386" cy="1444565"/>
          </a:xfrm>
          <a:prstGeom prst="rect">
            <a:avLst/>
          </a:prstGeom>
        </p:spPr>
      </p:pic>
      <p:sp>
        <p:nvSpPr>
          <p:cNvPr id="8" name="Rectángulo 7"/>
          <p:cNvSpPr/>
          <p:nvPr/>
        </p:nvSpPr>
        <p:spPr>
          <a:xfrm>
            <a:off x="6400832" y="645712"/>
            <a:ext cx="2521054" cy="1938992"/>
          </a:xfrm>
          <a:prstGeom prst="rect">
            <a:avLst/>
          </a:prstGeom>
          <a:ln>
            <a:solidFill>
              <a:srgbClr val="FF0000"/>
            </a:solidFill>
          </a:ln>
        </p:spPr>
        <p:txBody>
          <a:bodyPr wrap="square">
            <a:spAutoFit/>
          </a:bodyPr>
          <a:lstStyle/>
          <a:p>
            <a:pPr algn="just"/>
            <a:r>
              <a:rPr lang="es-ES" sz="1200" dirty="0" smtClean="0"/>
              <a:t>Estudiaron la </a:t>
            </a:r>
            <a:r>
              <a:rPr lang="es-ES" sz="1200" dirty="0"/>
              <a:t>dilatación medida por flujo y la rigidez aórtica en 16 pacientes AR</a:t>
            </a:r>
            <a:endParaRPr lang="es-ES" sz="1200" dirty="0" smtClean="0"/>
          </a:p>
          <a:p>
            <a:pPr algn="just"/>
            <a:r>
              <a:rPr lang="es-ES" sz="1200" dirty="0" smtClean="0"/>
              <a:t>Se </a:t>
            </a:r>
            <a:r>
              <a:rPr lang="es-ES" sz="1200" b="1" dirty="0" smtClean="0"/>
              <a:t>observó una mejora en la DE </a:t>
            </a:r>
            <a:r>
              <a:rPr lang="es-ES" sz="1200" dirty="0" smtClean="0"/>
              <a:t>a los 3 y 6 m de </a:t>
            </a:r>
            <a:r>
              <a:rPr lang="es-ES" sz="1200" dirty="0" err="1" smtClean="0"/>
              <a:t>tto</a:t>
            </a:r>
            <a:r>
              <a:rPr lang="es-ES" sz="1200" dirty="0" smtClean="0"/>
              <a:t> con TCZ, </a:t>
            </a:r>
            <a:r>
              <a:rPr lang="es-ES" sz="1200" dirty="0"/>
              <a:t>mostrada por una </a:t>
            </a:r>
            <a:r>
              <a:rPr lang="es-ES" sz="1200" b="1" dirty="0" smtClean="0"/>
              <a:t>↓  </a:t>
            </a:r>
            <a:r>
              <a:rPr lang="es-ES" sz="1200" b="1" dirty="0"/>
              <a:t>de la velocidad de onda de pulso desde la </a:t>
            </a:r>
            <a:r>
              <a:rPr lang="es-ES" sz="1200" b="1" dirty="0" smtClean="0"/>
              <a:t>carótida </a:t>
            </a:r>
            <a:r>
              <a:rPr lang="es-ES" sz="1200" b="1" dirty="0"/>
              <a:t>a la femoral y un </a:t>
            </a:r>
            <a:r>
              <a:rPr lang="es-ES" sz="1200" b="1" dirty="0" smtClean="0"/>
              <a:t>↑ </a:t>
            </a:r>
            <a:r>
              <a:rPr lang="es-ES" sz="1200" b="1" dirty="0"/>
              <a:t>de la dilatación medida por flujo.</a:t>
            </a:r>
          </a:p>
        </p:txBody>
      </p:sp>
      <p:sp>
        <p:nvSpPr>
          <p:cNvPr id="2" name="CuadroTexto 1"/>
          <p:cNvSpPr txBox="1"/>
          <p:nvPr/>
        </p:nvSpPr>
        <p:spPr>
          <a:xfrm>
            <a:off x="401660" y="164731"/>
            <a:ext cx="8170226" cy="369332"/>
          </a:xfrm>
          <a:prstGeom prst="rect">
            <a:avLst/>
          </a:prstGeom>
          <a:noFill/>
        </p:spPr>
        <p:txBody>
          <a:bodyPr wrap="square" rtlCol="0">
            <a:spAutoFit/>
          </a:bodyPr>
          <a:lstStyle/>
          <a:p>
            <a:r>
              <a:rPr lang="es-ES" b="1" dirty="0" smtClean="0"/>
              <a:t>Estudios previos han demostrado mejoría de la DE tras TCZ</a:t>
            </a:r>
            <a:r>
              <a:rPr lang="es-ES" dirty="0" smtClean="0"/>
              <a:t>.</a:t>
            </a:r>
            <a:endParaRPr lang="es-ES" dirty="0"/>
          </a:p>
        </p:txBody>
      </p:sp>
      <p:pic>
        <p:nvPicPr>
          <p:cNvPr id="6" name="Imagen 5"/>
          <p:cNvPicPr>
            <a:picLocks noChangeAspect="1"/>
          </p:cNvPicPr>
          <p:nvPr/>
        </p:nvPicPr>
        <p:blipFill>
          <a:blip r:embed="rId5"/>
          <a:stretch>
            <a:fillRect/>
          </a:stretch>
        </p:blipFill>
        <p:spPr>
          <a:xfrm>
            <a:off x="169304" y="3058942"/>
            <a:ext cx="4861123" cy="887329"/>
          </a:xfrm>
          <a:prstGeom prst="rect">
            <a:avLst/>
          </a:prstGeom>
        </p:spPr>
      </p:pic>
      <p:sp>
        <p:nvSpPr>
          <p:cNvPr id="10" name="Rectángulo 9"/>
          <p:cNvSpPr/>
          <p:nvPr/>
        </p:nvSpPr>
        <p:spPr>
          <a:xfrm>
            <a:off x="5078067" y="3502606"/>
            <a:ext cx="3942438" cy="830997"/>
          </a:xfrm>
          <a:prstGeom prst="rect">
            <a:avLst/>
          </a:prstGeom>
          <a:ln>
            <a:solidFill>
              <a:srgbClr val="FF0000"/>
            </a:solidFill>
          </a:ln>
        </p:spPr>
        <p:txBody>
          <a:bodyPr wrap="square">
            <a:spAutoFit/>
          </a:bodyPr>
          <a:lstStyle/>
          <a:p>
            <a:r>
              <a:rPr lang="es-ES" sz="1200" dirty="0" smtClean="0"/>
              <a:t>Tb se observó </a:t>
            </a:r>
            <a:r>
              <a:rPr lang="es-ES" sz="1200" b="1" dirty="0" smtClean="0"/>
              <a:t>mejora DE </a:t>
            </a:r>
            <a:r>
              <a:rPr lang="es-ES" sz="1200" dirty="0" smtClean="0"/>
              <a:t>en </a:t>
            </a:r>
            <a:r>
              <a:rPr lang="es-ES" sz="1200" dirty="0"/>
              <a:t>otro estudio que comparaba el efecto de TCZ con </a:t>
            </a:r>
            <a:r>
              <a:rPr lang="es-ES" sz="1200" dirty="0" smtClean="0"/>
              <a:t>ETN </a:t>
            </a:r>
            <a:r>
              <a:rPr lang="es-ES" sz="1200" dirty="0"/>
              <a:t>y </a:t>
            </a:r>
            <a:r>
              <a:rPr lang="es-ES" sz="1200" dirty="0" err="1" smtClean="0"/>
              <a:t>adalimumab</a:t>
            </a:r>
            <a:r>
              <a:rPr lang="es-ES" sz="1200" dirty="0" smtClean="0"/>
              <a:t> </a:t>
            </a:r>
            <a:r>
              <a:rPr lang="es-ES" sz="1200" dirty="0"/>
              <a:t>se observó que </a:t>
            </a:r>
            <a:r>
              <a:rPr lang="es-ES" sz="1200" dirty="0" smtClean="0"/>
              <a:t>la </a:t>
            </a:r>
            <a:r>
              <a:rPr lang="es-ES" sz="1200" b="1" dirty="0"/>
              <a:t>rigidez arterial </a:t>
            </a:r>
            <a:r>
              <a:rPr lang="es-ES" sz="1200" b="1" dirty="0" smtClean="0"/>
              <a:t>disminuía después </a:t>
            </a:r>
            <a:r>
              <a:rPr lang="es-ES" sz="1200" b="1" dirty="0"/>
              <a:t>de 6 meses de </a:t>
            </a:r>
            <a:r>
              <a:rPr lang="es-ES" sz="1200" b="1" dirty="0" err="1"/>
              <a:t>tto</a:t>
            </a:r>
            <a:r>
              <a:rPr lang="es-ES" sz="1200" dirty="0" smtClean="0"/>
              <a:t>. (p&lt;0.05) en los 3 grupos. </a:t>
            </a:r>
            <a:endParaRPr lang="es-ES" sz="1200" dirty="0"/>
          </a:p>
        </p:txBody>
      </p:sp>
      <p:pic>
        <p:nvPicPr>
          <p:cNvPr id="11" name="Imagen 10"/>
          <p:cNvPicPr>
            <a:picLocks noChangeAspect="1"/>
          </p:cNvPicPr>
          <p:nvPr/>
        </p:nvPicPr>
        <p:blipFill rotWithShape="1">
          <a:blip r:embed="rId6"/>
          <a:srcRect l="57842" t="73196" r="3805" b="4049"/>
          <a:stretch/>
        </p:blipFill>
        <p:spPr>
          <a:xfrm>
            <a:off x="420430" y="4293096"/>
            <a:ext cx="2430270" cy="655437"/>
          </a:xfrm>
          <a:prstGeom prst="rect">
            <a:avLst/>
          </a:prstGeom>
        </p:spPr>
      </p:pic>
      <p:sp>
        <p:nvSpPr>
          <p:cNvPr id="12" name="Rectángulo 11"/>
          <p:cNvSpPr/>
          <p:nvPr/>
        </p:nvSpPr>
        <p:spPr>
          <a:xfrm>
            <a:off x="308009" y="5517232"/>
            <a:ext cx="3779040" cy="1008112"/>
          </a:xfrm>
          <a:prstGeom prst="rect">
            <a:avLst/>
          </a:prstGeom>
          <a:ln>
            <a:noFill/>
          </a:ln>
        </p:spPr>
        <p:txBody>
          <a:bodyPr wrap="square">
            <a:spAutoFit/>
          </a:bodyPr>
          <a:lstStyle/>
          <a:p>
            <a:r>
              <a:rPr lang="es-ES" sz="1000" b="1" dirty="0" smtClean="0">
                <a:solidFill>
                  <a:srgbClr val="000000"/>
                </a:solidFill>
                <a:latin typeface="arial" panose="020B0604020202020204" pitchFamily="34" charset="0"/>
              </a:rPr>
              <a:t>. </a:t>
            </a:r>
            <a:r>
              <a:rPr lang="es-ES" sz="1000" b="1" dirty="0" err="1" smtClean="0">
                <a:solidFill>
                  <a:srgbClr val="000000"/>
                </a:solidFill>
                <a:latin typeface="arial" panose="020B0604020202020204" pitchFamily="34" charset="0"/>
              </a:rPr>
              <a:t>Nishimoto</a:t>
            </a:r>
            <a:r>
              <a:rPr lang="es-ES" sz="1000" b="1" dirty="0" smtClean="0">
                <a:solidFill>
                  <a:srgbClr val="000000"/>
                </a:solidFill>
                <a:latin typeface="arial" panose="020B0604020202020204" pitchFamily="34" charset="0"/>
              </a:rPr>
              <a:t> et al. </a:t>
            </a:r>
            <a:r>
              <a:rPr lang="es-ES" sz="1000" b="1" dirty="0" err="1" smtClean="0">
                <a:solidFill>
                  <a:srgbClr val="000000"/>
                </a:solidFill>
                <a:latin typeface="arial" panose="020B0604020202020204" pitchFamily="34" charset="0"/>
              </a:rPr>
              <a:t>Study</a:t>
            </a:r>
            <a:r>
              <a:rPr lang="es-ES" sz="1000" b="1" dirty="0" smtClean="0">
                <a:solidFill>
                  <a:srgbClr val="000000"/>
                </a:solidFill>
                <a:latin typeface="arial" panose="020B0604020202020204" pitchFamily="34" charset="0"/>
              </a:rPr>
              <a:t> </a:t>
            </a:r>
            <a:r>
              <a:rPr lang="es-ES" sz="1000" b="1" dirty="0">
                <a:solidFill>
                  <a:srgbClr val="000000"/>
                </a:solidFill>
                <a:latin typeface="arial" panose="020B0604020202020204" pitchFamily="34" charset="0"/>
              </a:rPr>
              <a:t>of active </a:t>
            </a:r>
            <a:r>
              <a:rPr lang="es-ES" sz="1000" b="1" dirty="0" err="1">
                <a:solidFill>
                  <a:srgbClr val="000000"/>
                </a:solidFill>
                <a:latin typeface="arial" panose="020B0604020202020204" pitchFamily="34" charset="0"/>
              </a:rPr>
              <a:t>controlled</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tocilizumab</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monotherapy</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for</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rheumatoid</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arthritis</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patients</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with</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an</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inadequate</a:t>
            </a:r>
            <a:r>
              <a:rPr lang="es-ES" sz="1000" b="1" dirty="0">
                <a:solidFill>
                  <a:srgbClr val="000000"/>
                </a:solidFill>
                <a:latin typeface="arial" panose="020B0604020202020204" pitchFamily="34" charset="0"/>
              </a:rPr>
              <a:t> response to </a:t>
            </a:r>
            <a:r>
              <a:rPr lang="es-ES" sz="1000" b="1" dirty="0" err="1">
                <a:solidFill>
                  <a:srgbClr val="000000"/>
                </a:solidFill>
                <a:latin typeface="arial" panose="020B0604020202020204" pitchFamily="34" charset="0"/>
              </a:rPr>
              <a:t>methotrexate</a:t>
            </a:r>
            <a:r>
              <a:rPr lang="es-ES" sz="1000" b="1" dirty="0">
                <a:solidFill>
                  <a:srgbClr val="000000"/>
                </a:solidFill>
                <a:latin typeface="arial" panose="020B0604020202020204" pitchFamily="34" charset="0"/>
              </a:rPr>
              <a:t> (SATORI): </a:t>
            </a:r>
            <a:r>
              <a:rPr lang="es-ES" sz="1000" b="1" dirty="0" err="1">
                <a:solidFill>
                  <a:srgbClr val="000000"/>
                </a:solidFill>
                <a:latin typeface="arial" panose="020B0604020202020204" pitchFamily="34" charset="0"/>
              </a:rPr>
              <a:t>significant</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reduction</a:t>
            </a:r>
            <a:r>
              <a:rPr lang="es-ES" sz="1000" b="1" dirty="0">
                <a:solidFill>
                  <a:srgbClr val="000000"/>
                </a:solidFill>
                <a:latin typeface="arial" panose="020B0604020202020204" pitchFamily="34" charset="0"/>
              </a:rPr>
              <a:t> in </a:t>
            </a:r>
            <a:r>
              <a:rPr lang="es-ES" sz="1000" b="1" dirty="0" err="1">
                <a:solidFill>
                  <a:srgbClr val="000000"/>
                </a:solidFill>
                <a:latin typeface="arial" panose="020B0604020202020204" pitchFamily="34" charset="0"/>
              </a:rPr>
              <a:t>disease</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activity</a:t>
            </a:r>
            <a:r>
              <a:rPr lang="es-ES" sz="1000" b="1" dirty="0">
                <a:solidFill>
                  <a:srgbClr val="000000"/>
                </a:solidFill>
                <a:latin typeface="arial" panose="020B0604020202020204" pitchFamily="34" charset="0"/>
              </a:rPr>
              <a:t> and </a:t>
            </a:r>
            <a:r>
              <a:rPr lang="es-ES" sz="1000" b="1" dirty="0" err="1">
                <a:solidFill>
                  <a:srgbClr val="000000"/>
                </a:solidFill>
                <a:latin typeface="arial" panose="020B0604020202020204" pitchFamily="34" charset="0"/>
              </a:rPr>
              <a:t>serum</a:t>
            </a:r>
            <a:r>
              <a:rPr lang="es-ES" sz="1000" b="1" dirty="0">
                <a:solidFill>
                  <a:srgbClr val="000000"/>
                </a:solidFill>
                <a:latin typeface="arial" panose="020B0604020202020204" pitchFamily="34" charset="0"/>
              </a:rPr>
              <a:t> vascular </a:t>
            </a:r>
            <a:r>
              <a:rPr lang="es-ES" sz="1000" b="1" dirty="0" err="1">
                <a:solidFill>
                  <a:srgbClr val="000000"/>
                </a:solidFill>
                <a:latin typeface="arial" panose="020B0604020202020204" pitchFamily="34" charset="0"/>
              </a:rPr>
              <a:t>endothelial</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growth</a:t>
            </a:r>
            <a:r>
              <a:rPr lang="es-ES" sz="1000" b="1" dirty="0">
                <a:solidFill>
                  <a:srgbClr val="000000"/>
                </a:solidFill>
                <a:latin typeface="arial" panose="020B0604020202020204" pitchFamily="34" charset="0"/>
              </a:rPr>
              <a:t> factor </a:t>
            </a:r>
            <a:r>
              <a:rPr lang="es-ES" sz="1000" b="1" dirty="0" err="1">
                <a:solidFill>
                  <a:srgbClr val="000000"/>
                </a:solidFill>
                <a:latin typeface="arial" panose="020B0604020202020204" pitchFamily="34" charset="0"/>
              </a:rPr>
              <a:t>by</a:t>
            </a:r>
            <a:r>
              <a:rPr lang="es-ES" sz="1000" b="1" dirty="0">
                <a:solidFill>
                  <a:srgbClr val="000000"/>
                </a:solidFill>
                <a:latin typeface="arial" panose="020B0604020202020204" pitchFamily="34" charset="0"/>
              </a:rPr>
              <a:t> IL-6 receptor </a:t>
            </a:r>
            <a:r>
              <a:rPr lang="es-ES" sz="1000" b="1" dirty="0" err="1">
                <a:solidFill>
                  <a:srgbClr val="000000"/>
                </a:solidFill>
                <a:latin typeface="arial" panose="020B0604020202020204" pitchFamily="34" charset="0"/>
              </a:rPr>
              <a:t>inhibition</a:t>
            </a:r>
            <a:r>
              <a:rPr lang="es-ES" sz="1000" b="1" dirty="0">
                <a:solidFill>
                  <a:srgbClr val="000000"/>
                </a:solidFill>
                <a:latin typeface="arial" panose="020B0604020202020204" pitchFamily="34" charset="0"/>
              </a:rPr>
              <a:t> </a:t>
            </a:r>
            <a:r>
              <a:rPr lang="es-ES" sz="1000" b="1" dirty="0" err="1">
                <a:solidFill>
                  <a:srgbClr val="000000"/>
                </a:solidFill>
                <a:latin typeface="arial" panose="020B0604020202020204" pitchFamily="34" charset="0"/>
              </a:rPr>
              <a:t>therapy</a:t>
            </a:r>
            <a:r>
              <a:rPr lang="es-ES" sz="1000" dirty="0" smtClean="0">
                <a:solidFill>
                  <a:srgbClr val="000000"/>
                </a:solidFill>
                <a:latin typeface="arial" panose="020B0604020202020204" pitchFamily="34" charset="0"/>
              </a:rPr>
              <a:t>. </a:t>
            </a:r>
            <a:r>
              <a:rPr lang="es-ES" sz="1000" u="sng" dirty="0">
                <a:solidFill>
                  <a:srgbClr val="660066"/>
                </a:solidFill>
                <a:latin typeface="arial" panose="020B0604020202020204" pitchFamily="34" charset="0"/>
                <a:hlinkClick r:id="rId7" tooltip="Modern rheumatology."/>
              </a:rPr>
              <a:t>Mod </a:t>
            </a:r>
            <a:r>
              <a:rPr lang="es-ES" sz="1000" u="sng" dirty="0" err="1">
                <a:solidFill>
                  <a:srgbClr val="660066"/>
                </a:solidFill>
                <a:latin typeface="arial" panose="020B0604020202020204" pitchFamily="34" charset="0"/>
                <a:hlinkClick r:id="rId7" tooltip="Modern rheumatology."/>
              </a:rPr>
              <a:t>Rheumatol</a:t>
            </a:r>
            <a:r>
              <a:rPr lang="es-ES" sz="1000" u="sng" dirty="0">
                <a:solidFill>
                  <a:srgbClr val="660066"/>
                </a:solidFill>
                <a:latin typeface="arial" panose="020B0604020202020204" pitchFamily="34" charset="0"/>
                <a:hlinkClick r:id="rId7" tooltip="Modern rheumatology."/>
              </a:rPr>
              <a:t>.</a:t>
            </a:r>
            <a:r>
              <a:rPr lang="es-ES" sz="1000" dirty="0">
                <a:solidFill>
                  <a:srgbClr val="000000"/>
                </a:solidFill>
                <a:latin typeface="arial" panose="020B0604020202020204" pitchFamily="34" charset="0"/>
              </a:rPr>
              <a:t> 2009;19(1):</a:t>
            </a:r>
            <a:r>
              <a:rPr lang="es-ES" sz="1000" dirty="0" smtClean="0">
                <a:solidFill>
                  <a:srgbClr val="000000"/>
                </a:solidFill>
                <a:latin typeface="arial" panose="020B0604020202020204" pitchFamily="34" charset="0"/>
              </a:rPr>
              <a:t>12-9</a:t>
            </a:r>
            <a:endParaRPr lang="es-ES" sz="1000" b="0" i="0" dirty="0">
              <a:solidFill>
                <a:srgbClr val="000000"/>
              </a:solidFill>
              <a:effectLst/>
              <a:latin typeface="arial" panose="020B0604020202020204" pitchFamily="34" charset="0"/>
            </a:endParaRPr>
          </a:p>
        </p:txBody>
      </p:sp>
      <p:sp>
        <p:nvSpPr>
          <p:cNvPr id="13" name="Flecha abajo 12"/>
          <p:cNvSpPr/>
          <p:nvPr/>
        </p:nvSpPr>
        <p:spPr>
          <a:xfrm rot="16200000">
            <a:off x="4331516" y="5637442"/>
            <a:ext cx="543001" cy="687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6448202" y="5517232"/>
            <a:ext cx="2660302" cy="646331"/>
          </a:xfrm>
          <a:prstGeom prst="rect">
            <a:avLst/>
          </a:prstGeom>
          <a:noFill/>
          <a:ln>
            <a:solidFill>
              <a:srgbClr val="FF0000"/>
            </a:solidFill>
          </a:ln>
        </p:spPr>
        <p:txBody>
          <a:bodyPr wrap="square" rtlCol="0">
            <a:spAutoFit/>
          </a:bodyPr>
          <a:lstStyle/>
          <a:p>
            <a:r>
              <a:rPr lang="es-ES" sz="1200" dirty="0" smtClean="0"/>
              <a:t>Tras 6 m de </a:t>
            </a:r>
            <a:r>
              <a:rPr lang="es-ES" sz="1200" dirty="0" err="1" smtClean="0"/>
              <a:t>tto</a:t>
            </a:r>
            <a:r>
              <a:rPr lang="es-ES" sz="1200" dirty="0" smtClean="0"/>
              <a:t> con TCZ en pacientes AR se observó un </a:t>
            </a:r>
            <a:r>
              <a:rPr lang="es-ES" sz="1200" b="1" dirty="0" smtClean="0"/>
              <a:t>↓ VEGF (molécula implicada en la DE)</a:t>
            </a:r>
            <a:endParaRPr lang="es-ES" sz="1200" b="1" dirty="0"/>
          </a:p>
        </p:txBody>
      </p:sp>
      <p:pic>
        <p:nvPicPr>
          <p:cNvPr id="15" name="Imagen 14"/>
          <p:cNvPicPr>
            <a:picLocks noChangeAspect="1"/>
          </p:cNvPicPr>
          <p:nvPr/>
        </p:nvPicPr>
        <p:blipFill>
          <a:blip r:embed="rId8" cstate="email"/>
          <a:stretch>
            <a:fillRect/>
          </a:stretch>
        </p:blipFill>
        <p:spPr>
          <a:xfrm>
            <a:off x="4946618" y="5389173"/>
            <a:ext cx="1489121" cy="1088599"/>
          </a:xfrm>
          <a:prstGeom prst="rect">
            <a:avLst/>
          </a:prstGeom>
        </p:spPr>
      </p:pic>
      <p:sp>
        <p:nvSpPr>
          <p:cNvPr id="4" name="Rectángulo 3"/>
          <p:cNvSpPr/>
          <p:nvPr/>
        </p:nvSpPr>
        <p:spPr>
          <a:xfrm>
            <a:off x="169305" y="2906190"/>
            <a:ext cx="4777314" cy="11616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rotWithShape="1">
          <a:blip r:embed="rId6"/>
          <a:srcRect t="1" r="39772" b="-2500"/>
          <a:stretch/>
        </p:blipFill>
        <p:spPr>
          <a:xfrm>
            <a:off x="3164832" y="3859279"/>
            <a:ext cx="1695200" cy="1311381"/>
          </a:xfrm>
          <a:prstGeom prst="rect">
            <a:avLst/>
          </a:prstGeom>
        </p:spPr>
      </p:pic>
      <p:sp>
        <p:nvSpPr>
          <p:cNvPr id="16" name="Rectángulo 15"/>
          <p:cNvSpPr/>
          <p:nvPr/>
        </p:nvSpPr>
        <p:spPr>
          <a:xfrm>
            <a:off x="154726" y="5435674"/>
            <a:ext cx="3985226" cy="11616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968782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86" y="1163445"/>
            <a:ext cx="4512555" cy="2130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1619672" y="1236367"/>
            <a:ext cx="1238530" cy="369332"/>
          </a:xfrm>
          <a:prstGeom prst="rect">
            <a:avLst/>
          </a:prstGeom>
          <a:noFill/>
          <a:ln w="38100">
            <a:solidFill>
              <a:srgbClr val="7030A0"/>
            </a:solidFill>
          </a:ln>
        </p:spPr>
        <p:txBody>
          <a:bodyPr wrap="square" rtlCol="0">
            <a:spAutoFit/>
          </a:bodyPr>
          <a:lstStyle/>
          <a:p>
            <a:r>
              <a:rPr lang="es-ES" dirty="0" smtClean="0"/>
              <a:t>IL-6</a:t>
            </a:r>
            <a:r>
              <a:rPr lang="es-ES" dirty="0" smtClean="0">
                <a:sym typeface="Wingdings" panose="05000000000000000000" pitchFamily="2" charset="2"/>
              </a:rPr>
              <a:t>18h</a:t>
            </a:r>
            <a:endParaRPr lang="es-ES" dirty="0"/>
          </a:p>
        </p:txBody>
      </p:sp>
      <p:sp>
        <p:nvSpPr>
          <p:cNvPr id="17" name="16 CuadroTexto"/>
          <p:cNvSpPr txBox="1"/>
          <p:nvPr/>
        </p:nvSpPr>
        <p:spPr>
          <a:xfrm>
            <a:off x="421186" y="188640"/>
            <a:ext cx="8424936" cy="369332"/>
          </a:xfrm>
          <a:prstGeom prst="rect">
            <a:avLst/>
          </a:prstGeom>
          <a:noFill/>
          <a:ln>
            <a:noFill/>
          </a:ln>
        </p:spPr>
        <p:txBody>
          <a:bodyPr wrap="square" rtlCol="0">
            <a:spAutoFit/>
          </a:bodyPr>
          <a:lstStyle/>
          <a:p>
            <a:r>
              <a:rPr lang="es-ES" b="1" dirty="0" smtClean="0"/>
              <a:t>ESTUDIOS IN VITRO (Mimetizar efecto en pared vascular) </a:t>
            </a:r>
            <a:endParaRPr lang="es-ES" b="1" u="sng" dirty="0"/>
          </a:p>
        </p:txBody>
      </p:sp>
      <p:sp>
        <p:nvSpPr>
          <p:cNvPr id="21" name="1 Título"/>
          <p:cNvSpPr txBox="1">
            <a:spLocks/>
          </p:cNvSpPr>
          <p:nvPr/>
        </p:nvSpPr>
        <p:spPr bwMode="auto">
          <a:xfrm>
            <a:off x="4935572" y="1107846"/>
            <a:ext cx="4042497" cy="1509690"/>
          </a:xfrm>
          <a:prstGeom prst="rect">
            <a:avLst/>
          </a:prstGeom>
          <a:no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endParaRPr lang="es-ES" sz="1400" dirty="0" smtClean="0"/>
          </a:p>
          <a:p>
            <a:pPr algn="l"/>
            <a:r>
              <a:rPr lang="es-ES" sz="1400" b="1" dirty="0" smtClean="0"/>
              <a:t>Tras 18 h de </a:t>
            </a:r>
            <a:r>
              <a:rPr lang="es-ES" sz="1400" b="1" dirty="0" err="1" smtClean="0"/>
              <a:t>tto</a:t>
            </a:r>
            <a:r>
              <a:rPr lang="es-ES" sz="1400" b="1" dirty="0" smtClean="0"/>
              <a:t> con IL-6 se observó  un incremento de mol adhesión y activación del endotelio </a:t>
            </a:r>
            <a:r>
              <a:rPr lang="es-ES" sz="1400" dirty="0" smtClean="0"/>
              <a:t>(</a:t>
            </a:r>
            <a:r>
              <a:rPr lang="es-ES" sz="1400" dirty="0" err="1" smtClean="0"/>
              <a:t>ARNm</a:t>
            </a:r>
            <a:r>
              <a:rPr lang="es-ES" sz="1400" dirty="0" smtClean="0"/>
              <a:t> </a:t>
            </a:r>
            <a:r>
              <a:rPr lang="es-ES" sz="1400" dirty="0"/>
              <a:t>de TLR2, IL-8, MCP-1, VEGF y </a:t>
            </a:r>
            <a:r>
              <a:rPr lang="es-ES" sz="1400" dirty="0" smtClean="0"/>
              <a:t>VCAM). </a:t>
            </a:r>
          </a:p>
          <a:p>
            <a:pPr algn="l"/>
            <a:endParaRPr lang="es-ES" sz="1400" b="1" dirty="0"/>
          </a:p>
          <a:p>
            <a:pPr algn="l"/>
            <a:r>
              <a:rPr lang="es-ES" sz="1400" b="1" dirty="0" smtClean="0">
                <a:sym typeface="Wingdings" panose="05000000000000000000" pitchFamily="2" charset="2"/>
              </a:rPr>
              <a:t></a:t>
            </a:r>
            <a:r>
              <a:rPr lang="es-ES" sz="1400" b="1" dirty="0" smtClean="0"/>
              <a:t>TCZ  </a:t>
            </a:r>
            <a:r>
              <a:rPr lang="es-ES" sz="1400" b="1" dirty="0"/>
              <a:t>REDUJO LA ACTIVACIÓN DEL </a:t>
            </a:r>
            <a:r>
              <a:rPr lang="es-ES" sz="1400" b="1" u="sng" dirty="0"/>
              <a:t>ENDOTELIO</a:t>
            </a:r>
            <a:r>
              <a:rPr lang="es-ES" sz="1400" b="1" dirty="0"/>
              <a:t> INDUCIDA POR EFECTO DE LA </a:t>
            </a:r>
            <a:r>
              <a:rPr lang="es-ES" sz="1400" b="1" dirty="0" smtClean="0"/>
              <a:t>IL-6</a:t>
            </a:r>
          </a:p>
          <a:p>
            <a:pPr algn="l"/>
            <a:endParaRPr lang="es-ES" sz="1600" b="1" dirty="0"/>
          </a:p>
        </p:txBody>
      </p:sp>
      <p:sp>
        <p:nvSpPr>
          <p:cNvPr id="2" name="Rectángulo 1"/>
          <p:cNvSpPr/>
          <p:nvPr/>
        </p:nvSpPr>
        <p:spPr>
          <a:xfrm>
            <a:off x="323528" y="773709"/>
            <a:ext cx="2972289" cy="338554"/>
          </a:xfrm>
          <a:prstGeom prst="rect">
            <a:avLst/>
          </a:prstGeom>
        </p:spPr>
        <p:txBody>
          <a:bodyPr wrap="none">
            <a:spAutoFit/>
          </a:bodyPr>
          <a:lstStyle/>
          <a:p>
            <a:r>
              <a:rPr lang="es-ES" sz="1600" u="sng" dirty="0" smtClean="0"/>
              <a:t>- CÉLULAS </a:t>
            </a:r>
            <a:r>
              <a:rPr lang="es-ES" sz="1600" u="sng" dirty="0"/>
              <a:t>ENDOTELIALES </a:t>
            </a:r>
          </a:p>
        </p:txBody>
      </p:sp>
      <p:sp>
        <p:nvSpPr>
          <p:cNvPr id="22" name="3 CuadroTexto"/>
          <p:cNvSpPr txBox="1"/>
          <p:nvPr/>
        </p:nvSpPr>
        <p:spPr>
          <a:xfrm>
            <a:off x="323528" y="3280450"/>
            <a:ext cx="6542432" cy="338554"/>
          </a:xfrm>
          <a:prstGeom prst="rect">
            <a:avLst/>
          </a:prstGeom>
          <a:noFill/>
          <a:ln w="3175">
            <a:noFill/>
          </a:ln>
        </p:spPr>
        <p:txBody>
          <a:bodyPr wrap="none" rtlCol="0">
            <a:spAutoFit/>
          </a:bodyPr>
          <a:lstStyle/>
          <a:p>
            <a:r>
              <a:rPr lang="es-ES" sz="1600" u="sng" dirty="0" smtClean="0"/>
              <a:t>- COCULTIVOS MONOCITOS-CÉLULAS ENDOTELIALES (HUVEC</a:t>
            </a:r>
            <a:r>
              <a:rPr lang="es-ES" sz="1600" dirty="0" smtClean="0"/>
              <a:t>)</a:t>
            </a:r>
            <a:endParaRPr lang="es-ES" sz="1600" dirty="0"/>
          </a:p>
        </p:txBody>
      </p:sp>
      <p:pic>
        <p:nvPicPr>
          <p:cNvPr id="23"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10396" y="3766075"/>
            <a:ext cx="4689506" cy="2108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5 CuadroTexto"/>
          <p:cNvSpPr txBox="1"/>
          <p:nvPr/>
        </p:nvSpPr>
        <p:spPr>
          <a:xfrm>
            <a:off x="1227461" y="3782002"/>
            <a:ext cx="582211" cy="369332"/>
          </a:xfrm>
          <a:prstGeom prst="rect">
            <a:avLst/>
          </a:prstGeom>
          <a:noFill/>
          <a:ln w="38100">
            <a:solidFill>
              <a:srgbClr val="FF0000"/>
            </a:solidFill>
          </a:ln>
        </p:spPr>
        <p:txBody>
          <a:bodyPr wrap="none" rtlCol="0">
            <a:spAutoFit/>
          </a:bodyPr>
          <a:lstStyle/>
          <a:p>
            <a:r>
              <a:rPr lang="es-ES" dirty="0" smtClean="0"/>
              <a:t>IL-6</a:t>
            </a:r>
            <a:endParaRPr lang="es-ES" dirty="0"/>
          </a:p>
        </p:txBody>
      </p:sp>
      <p:sp>
        <p:nvSpPr>
          <p:cNvPr id="25" name="1 Título"/>
          <p:cNvSpPr txBox="1">
            <a:spLocks/>
          </p:cNvSpPr>
          <p:nvPr/>
        </p:nvSpPr>
        <p:spPr bwMode="auto">
          <a:xfrm>
            <a:off x="4899902" y="3894889"/>
            <a:ext cx="4066821" cy="1593797"/>
          </a:xfrm>
          <a:prstGeom prst="rect">
            <a:avLst/>
          </a:prstGeom>
          <a:no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85750" indent="-285750" algn="l">
              <a:buFontTx/>
              <a:buChar char="-"/>
            </a:pPr>
            <a:r>
              <a:rPr lang="es-ES" sz="1400" dirty="0" smtClean="0"/>
              <a:t>Los monocitos aislados de pacientes activos sin TB en </a:t>
            </a:r>
            <a:r>
              <a:rPr lang="es-ES" sz="1400" dirty="0" err="1" smtClean="0"/>
              <a:t>cocultivo</a:t>
            </a:r>
            <a:r>
              <a:rPr lang="es-ES" sz="1400" dirty="0" smtClean="0"/>
              <a:t> con </a:t>
            </a:r>
            <a:r>
              <a:rPr lang="es-ES" sz="1400" dirty="0" err="1" smtClean="0"/>
              <a:t>cél</a:t>
            </a:r>
            <a:r>
              <a:rPr lang="es-ES" sz="1400" dirty="0" smtClean="0"/>
              <a:t> endoteliales </a:t>
            </a:r>
            <a:r>
              <a:rPr lang="es-ES" sz="1400" b="1" dirty="0" smtClean="0"/>
              <a:t>INDUCEN la expresión </a:t>
            </a:r>
            <a:r>
              <a:rPr lang="es-ES" sz="1400" dirty="0" smtClean="0"/>
              <a:t>de moléculas de adhesión, mediadores inflamatorios y </a:t>
            </a:r>
            <a:r>
              <a:rPr lang="es-ES" sz="1400" dirty="0" err="1" smtClean="0"/>
              <a:t>protrombóticos</a:t>
            </a:r>
            <a:r>
              <a:rPr lang="es-ES" sz="1400" dirty="0" smtClean="0"/>
              <a:t>.  </a:t>
            </a:r>
          </a:p>
          <a:p>
            <a:pPr marL="285750" indent="-285750" algn="l">
              <a:buFontTx/>
              <a:buChar char="-"/>
            </a:pPr>
            <a:r>
              <a:rPr lang="es-ES" sz="1400" dirty="0" smtClean="0"/>
              <a:t>Está expresión </a:t>
            </a:r>
            <a:r>
              <a:rPr lang="es-ES" sz="1400" b="1" dirty="0" smtClean="0"/>
              <a:t>se incrementa </a:t>
            </a:r>
            <a:r>
              <a:rPr lang="es-ES" sz="1400" dirty="0" smtClean="0"/>
              <a:t>tras ser tratados con </a:t>
            </a:r>
            <a:r>
              <a:rPr lang="es-ES" sz="1400" b="1" dirty="0" smtClean="0"/>
              <a:t>IL-6</a:t>
            </a:r>
            <a:r>
              <a:rPr lang="es-ES" sz="1400" dirty="0" smtClean="0"/>
              <a:t> y una vez más se ve </a:t>
            </a:r>
            <a:r>
              <a:rPr lang="es-ES" sz="1400" b="1" dirty="0" smtClean="0"/>
              <a:t>reducida tras ser tratados con TCZ</a:t>
            </a:r>
            <a:r>
              <a:rPr lang="es-ES" sz="1400" dirty="0" smtClean="0"/>
              <a:t>. </a:t>
            </a:r>
            <a:endParaRPr lang="es-ES" sz="1400" b="1" dirty="0"/>
          </a:p>
        </p:txBody>
      </p:sp>
    </p:spTree>
    <p:extLst>
      <p:ext uri="{BB962C8B-B14F-4D97-AF65-F5344CB8AC3E}">
        <p14:creationId xmlns:p14="http://schemas.microsoft.com/office/powerpoint/2010/main" xmlns="" val="37675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334712" y="2884080"/>
            <a:ext cx="1826901" cy="1393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3301621" y="4195222"/>
            <a:ext cx="2292622" cy="158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88929" y="2058947"/>
            <a:ext cx="2534429" cy="3043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1 Título"/>
          <p:cNvSpPr>
            <a:spLocks noGrp="1"/>
          </p:cNvSpPr>
          <p:nvPr>
            <p:ph type="title"/>
          </p:nvPr>
        </p:nvSpPr>
        <p:spPr>
          <a:xfrm>
            <a:off x="302111" y="1112234"/>
            <a:ext cx="7366233" cy="274045"/>
          </a:xfrm>
        </p:spPr>
        <p:txBody>
          <a:bodyPr/>
          <a:lstStyle/>
          <a:p>
            <a:pPr algn="l"/>
            <a:r>
              <a:rPr lang="es-ES" sz="1800" dirty="0" smtClean="0"/>
              <a:t>Una alteración del </a:t>
            </a:r>
            <a:r>
              <a:rPr lang="es-ES" sz="1800" b="1" u="sng" dirty="0" smtClean="0"/>
              <a:t>STATUS OXIDATIVO </a:t>
            </a:r>
            <a:r>
              <a:rPr lang="es-ES" sz="1800" dirty="0" smtClean="0"/>
              <a:t>se ha relacionado con enfermedad CV. </a:t>
            </a:r>
            <a:endParaRPr lang="es-ES" sz="1800" dirty="0"/>
          </a:p>
        </p:txBody>
      </p:sp>
      <p:sp>
        <p:nvSpPr>
          <p:cNvPr id="3" name="2 CuadroTexto"/>
          <p:cNvSpPr txBox="1"/>
          <p:nvPr/>
        </p:nvSpPr>
        <p:spPr>
          <a:xfrm rot="10800000" flipV="1">
            <a:off x="5572967" y="2166222"/>
            <a:ext cx="3384376" cy="2031325"/>
          </a:xfrm>
          <a:prstGeom prst="rect">
            <a:avLst/>
          </a:prstGeom>
          <a:noFill/>
          <a:ln>
            <a:solidFill>
              <a:srgbClr val="FF0000"/>
            </a:solidFill>
          </a:ln>
        </p:spPr>
        <p:txBody>
          <a:bodyPr wrap="square" rtlCol="0">
            <a:spAutoFit/>
          </a:bodyPr>
          <a:lstStyle/>
          <a:p>
            <a:pPr algn="just"/>
            <a:r>
              <a:rPr lang="es-ES" b="1" dirty="0" smtClean="0">
                <a:solidFill>
                  <a:srgbClr val="0070C0"/>
                </a:solidFill>
                <a:latin typeface="+mn-lt"/>
              </a:rPr>
              <a:t>↓ SIGNIFICATIVA NIVELES DE PERÓXIDOS Y PEROXINITRITOS, PUESTA DE MANIFIESTO POR UNA DISMINUCIÓN DE LA INTENSIDAD MEDIA DE FLUORESCENCIA DE LAS SONDAS QUE MIDEN SU PRODUCCIÓN.</a:t>
            </a:r>
          </a:p>
        </p:txBody>
      </p:sp>
      <p:sp>
        <p:nvSpPr>
          <p:cNvPr id="2" name="1 CuadroTexto"/>
          <p:cNvSpPr txBox="1"/>
          <p:nvPr/>
        </p:nvSpPr>
        <p:spPr>
          <a:xfrm>
            <a:off x="539552" y="5483035"/>
            <a:ext cx="2465789" cy="584775"/>
          </a:xfrm>
          <a:prstGeom prst="rect">
            <a:avLst/>
          </a:prstGeom>
          <a:noFill/>
          <a:ln>
            <a:solidFill>
              <a:srgbClr val="000000"/>
            </a:solidFill>
          </a:ln>
        </p:spPr>
        <p:txBody>
          <a:bodyPr wrap="square" rtlCol="0">
            <a:spAutoFit/>
          </a:bodyPr>
          <a:lstStyle/>
          <a:p>
            <a:r>
              <a:rPr lang="es-ES" sz="800" dirty="0" smtClean="0">
                <a:latin typeface="+mn-lt"/>
              </a:rPr>
              <a:t>IMF (DHRH y DCFHDA):</a:t>
            </a:r>
          </a:p>
          <a:p>
            <a:r>
              <a:rPr lang="es-ES" sz="800" dirty="0" smtClean="0">
                <a:latin typeface="+mn-lt"/>
              </a:rPr>
              <a:t>-Donante sano: </a:t>
            </a:r>
            <a:r>
              <a:rPr lang="es-ES" sz="800" b="1" dirty="0" smtClean="0">
                <a:latin typeface="+mn-lt"/>
              </a:rPr>
              <a:t>Histograma completo</a:t>
            </a:r>
          </a:p>
          <a:p>
            <a:r>
              <a:rPr lang="es-ES" sz="800" dirty="0" smtClean="0">
                <a:latin typeface="+mn-lt"/>
              </a:rPr>
              <a:t>- Paciente AR Antes TCZ: </a:t>
            </a:r>
            <a:r>
              <a:rPr lang="es-ES" sz="800" b="1" dirty="0" smtClean="0">
                <a:latin typeface="+mn-lt"/>
              </a:rPr>
              <a:t>Histograma negro</a:t>
            </a:r>
          </a:p>
          <a:p>
            <a:r>
              <a:rPr lang="es-ES" sz="800" dirty="0" smtClean="0">
                <a:latin typeface="+mn-lt"/>
              </a:rPr>
              <a:t>- Paciente AR después TCZ: </a:t>
            </a:r>
            <a:r>
              <a:rPr lang="es-ES" sz="800" b="1" dirty="0" smtClean="0">
                <a:latin typeface="+mn-lt"/>
              </a:rPr>
              <a:t>Histograma gris</a:t>
            </a:r>
            <a:endParaRPr lang="es-ES" sz="800" b="1" dirty="0">
              <a:latin typeface="+mn-lt"/>
            </a:endParaRPr>
          </a:p>
        </p:txBody>
      </p:sp>
      <p:sp>
        <p:nvSpPr>
          <p:cNvPr id="4" name="3 Flecha abajo"/>
          <p:cNvSpPr/>
          <p:nvPr/>
        </p:nvSpPr>
        <p:spPr>
          <a:xfrm>
            <a:off x="2204435" y="2331957"/>
            <a:ext cx="216024"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2606444" y="2274868"/>
            <a:ext cx="216024"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a:off x="2390420" y="2294896"/>
            <a:ext cx="216024"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114806" y="477585"/>
            <a:ext cx="8881850" cy="369332"/>
          </a:xfrm>
          <a:prstGeom prst="rect">
            <a:avLst/>
          </a:prstGeom>
          <a:ln>
            <a:solidFill>
              <a:schemeClr val="tx1"/>
            </a:solidFill>
          </a:ln>
        </p:spPr>
        <p:txBody>
          <a:bodyPr wrap="square">
            <a:spAutoFit/>
          </a:bodyPr>
          <a:lstStyle/>
          <a:p>
            <a:r>
              <a:rPr lang="es-ES" b="1" dirty="0">
                <a:latin typeface="+mn-lt"/>
              </a:rPr>
              <a:t>ANÁLISIS </a:t>
            </a:r>
            <a:r>
              <a:rPr lang="es-ES" b="1" dirty="0" smtClean="0">
                <a:latin typeface="+mn-lt"/>
              </a:rPr>
              <a:t>ESTRÉS OXIDATIVO EN </a:t>
            </a:r>
            <a:r>
              <a:rPr lang="es-ES" b="1" u="sng" dirty="0">
                <a:latin typeface="+mn-lt"/>
              </a:rPr>
              <a:t>MONOCITOS Y NEUTRÓFILOS </a:t>
            </a:r>
            <a:r>
              <a:rPr lang="es-ES" b="1" dirty="0">
                <a:latin typeface="+mn-lt"/>
              </a:rPr>
              <a:t>AR TRAS TTO CON TCZ</a:t>
            </a:r>
            <a:endParaRPr lang="es-ES" dirty="0">
              <a:latin typeface="+mn-lt"/>
            </a:endParaRPr>
          </a:p>
        </p:txBody>
      </p:sp>
    </p:spTree>
    <p:extLst>
      <p:ext uri="{BB962C8B-B14F-4D97-AF65-F5344CB8AC3E}">
        <p14:creationId xmlns:p14="http://schemas.microsoft.com/office/powerpoint/2010/main" xmlns="" val="5919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179512" y="4869460"/>
            <a:ext cx="3888383" cy="1799900"/>
          </a:xfrm>
          <a:prstGeom prst="rect">
            <a:avLst/>
          </a:prstGeom>
          <a:no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1800" b="1" dirty="0" smtClean="0"/>
              <a:t>REDUCCIÓN SIGNIFICATIVA  EN EL % DE LDGS </a:t>
            </a:r>
            <a:r>
              <a:rPr lang="es-ES" sz="1800" dirty="0" smtClean="0"/>
              <a:t>EN SANGRE PERIFÉRICA DE PACIENTES  CON ARTRITIS TRATADOS CON TCZ</a:t>
            </a:r>
            <a:r>
              <a:rPr lang="es-ES" sz="1800" b="1" dirty="0" smtClean="0">
                <a:sym typeface="Wingdings" panose="05000000000000000000" pitchFamily="2" charset="2"/>
              </a:rPr>
              <a:t> </a:t>
            </a:r>
            <a:r>
              <a:rPr lang="es-ES" sz="1800" b="1" dirty="0" smtClean="0">
                <a:latin typeface="Calibri"/>
                <a:sym typeface="Wingdings" panose="05000000000000000000" pitchFamily="2" charset="2"/>
              </a:rPr>
              <a:t>REDUCCIÓN DAÑO VASCULAR</a:t>
            </a:r>
            <a:endParaRPr lang="es-ES" sz="1800" dirty="0"/>
          </a:p>
        </p:txBody>
      </p:sp>
      <p:sp>
        <p:nvSpPr>
          <p:cNvPr id="2" name="1 CuadroTexto"/>
          <p:cNvSpPr txBox="1"/>
          <p:nvPr/>
        </p:nvSpPr>
        <p:spPr>
          <a:xfrm rot="10800000" flipV="1">
            <a:off x="4320884" y="1019199"/>
            <a:ext cx="1728242" cy="461665"/>
          </a:xfrm>
          <a:prstGeom prst="rect">
            <a:avLst/>
          </a:prstGeom>
          <a:noFill/>
        </p:spPr>
        <p:txBody>
          <a:bodyPr wrap="square" rtlCol="0">
            <a:spAutoFit/>
          </a:bodyPr>
          <a:lstStyle/>
          <a:p>
            <a:r>
              <a:rPr lang="es-ES" sz="1200" dirty="0" smtClean="0">
                <a:latin typeface="+mn-lt"/>
              </a:rPr>
              <a:t>Fenotipo ↓CD14 y </a:t>
            </a:r>
            <a:r>
              <a:rPr lang="es-ES" sz="1200" dirty="0">
                <a:latin typeface="+mn-lt"/>
              </a:rPr>
              <a:t>↑</a:t>
            </a:r>
            <a:r>
              <a:rPr lang="es-ES" sz="1200" dirty="0" smtClean="0">
                <a:latin typeface="+mn-lt"/>
              </a:rPr>
              <a:t>CD15 </a:t>
            </a:r>
            <a:r>
              <a:rPr lang="es-ES" sz="1200" dirty="0" err="1" smtClean="0">
                <a:latin typeface="+mn-lt"/>
              </a:rPr>
              <a:t>mb</a:t>
            </a:r>
            <a:endParaRPr lang="es-ES" sz="1200" dirty="0" smtClean="0">
              <a:latin typeface="+mn-lt"/>
            </a:endParaRPr>
          </a:p>
        </p:txBody>
      </p:sp>
      <p:pic>
        <p:nvPicPr>
          <p:cNvPr id="686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229" t="39572" r="44647" b="29617"/>
          <a:stretch/>
        </p:blipFill>
        <p:spPr bwMode="auto">
          <a:xfrm>
            <a:off x="3132650" y="216853"/>
            <a:ext cx="1451109" cy="1153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430320"/>
            <a:ext cx="2522653" cy="1306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CuadroTexto"/>
          <p:cNvSpPr txBox="1"/>
          <p:nvPr/>
        </p:nvSpPr>
        <p:spPr>
          <a:xfrm>
            <a:off x="4932040" y="5291916"/>
            <a:ext cx="300082" cy="369332"/>
          </a:xfrm>
          <a:prstGeom prst="rect">
            <a:avLst/>
          </a:prstGeom>
          <a:noFill/>
        </p:spPr>
        <p:txBody>
          <a:bodyPr wrap="none" rtlCol="0">
            <a:spAutoFit/>
          </a:bodyPr>
          <a:lstStyle/>
          <a:p>
            <a:r>
              <a:rPr lang="es-ES" b="1" dirty="0">
                <a:latin typeface="Calibri"/>
              </a:rPr>
              <a:t>*</a:t>
            </a:r>
            <a:endParaRPr lang="es-ES" dirty="0"/>
          </a:p>
        </p:txBody>
      </p:sp>
      <p:sp>
        <p:nvSpPr>
          <p:cNvPr id="4" name="3 CuadroTexto"/>
          <p:cNvSpPr txBox="1"/>
          <p:nvPr/>
        </p:nvSpPr>
        <p:spPr>
          <a:xfrm>
            <a:off x="182053" y="270606"/>
            <a:ext cx="2915991" cy="523220"/>
          </a:xfrm>
          <a:prstGeom prst="rect">
            <a:avLst/>
          </a:prstGeom>
          <a:noFill/>
          <a:ln>
            <a:solidFill>
              <a:schemeClr val="tx1"/>
            </a:solidFill>
          </a:ln>
        </p:spPr>
        <p:txBody>
          <a:bodyPr wrap="none" rtlCol="0">
            <a:spAutoFit/>
          </a:bodyPr>
          <a:lstStyle/>
          <a:p>
            <a:r>
              <a:rPr lang="es-ES" sz="2800" b="1" dirty="0" smtClean="0"/>
              <a:t>LDG Y NETOSIS</a:t>
            </a:r>
            <a:endParaRPr lang="es-ES" sz="2800" b="1"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54" y="1437053"/>
            <a:ext cx="4252114" cy="1993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19004" y="39435"/>
            <a:ext cx="3242985" cy="1752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2 CuadroTexto"/>
          <p:cNvSpPr txBox="1"/>
          <p:nvPr/>
        </p:nvSpPr>
        <p:spPr>
          <a:xfrm>
            <a:off x="6660232" y="44122"/>
            <a:ext cx="2784489" cy="430887"/>
          </a:xfrm>
          <a:prstGeom prst="rect">
            <a:avLst/>
          </a:prstGeom>
          <a:noFill/>
        </p:spPr>
        <p:txBody>
          <a:bodyPr wrap="square" rtlCol="0">
            <a:spAutoFit/>
          </a:bodyPr>
          <a:lstStyle/>
          <a:p>
            <a:r>
              <a:rPr lang="es-ES" sz="1100" dirty="0" smtClean="0">
                <a:latin typeface="+mn-lt"/>
              </a:rPr>
              <a:t>Neutrófilos AR</a:t>
            </a:r>
            <a:r>
              <a:rPr lang="es-ES" sz="1100" dirty="0" smtClean="0">
                <a:latin typeface="+mn-lt"/>
                <a:sym typeface="Wingdings" panose="05000000000000000000" pitchFamily="2" charset="2"/>
              </a:rPr>
              <a:t>↑ generación de NETS (mayor producción de NE y MPO)</a:t>
            </a:r>
            <a:endParaRPr lang="es-ES" sz="1100" dirty="0">
              <a:latin typeface="+mn-lt"/>
            </a:endParaRPr>
          </a:p>
        </p:txBody>
      </p:sp>
      <p:pic>
        <p:nvPicPr>
          <p:cNvPr id="1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32040" y="1889683"/>
            <a:ext cx="3640243" cy="2000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70269" y="4083384"/>
            <a:ext cx="1700587" cy="1519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31579"/>
          <a:stretch/>
        </p:blipFill>
        <p:spPr bwMode="auto">
          <a:xfrm>
            <a:off x="4393777" y="3987502"/>
            <a:ext cx="2862641"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ángulo 2"/>
          <p:cNvSpPr/>
          <p:nvPr/>
        </p:nvSpPr>
        <p:spPr>
          <a:xfrm>
            <a:off x="4374232" y="5669074"/>
            <a:ext cx="4572000" cy="738664"/>
          </a:xfrm>
          <a:prstGeom prst="rect">
            <a:avLst/>
          </a:prstGeom>
          <a:ln>
            <a:solidFill>
              <a:srgbClr val="FF0000"/>
            </a:solidFill>
          </a:ln>
        </p:spPr>
        <p:txBody>
          <a:bodyPr>
            <a:spAutoFit/>
          </a:bodyPr>
          <a:lstStyle/>
          <a:p>
            <a:r>
              <a:rPr lang="es-ES" sz="1400" dirty="0"/>
              <a:t>Los neutrófilos AR tratados con TCZ mostraron una  </a:t>
            </a:r>
            <a:r>
              <a:rPr lang="es-ES" sz="1400" b="1" dirty="0">
                <a:latin typeface="Calibri"/>
              </a:rPr>
              <a:t>↓</a:t>
            </a:r>
            <a:r>
              <a:rPr lang="es-ES" sz="1400" b="1" dirty="0"/>
              <a:t> en la generación de </a:t>
            </a:r>
            <a:r>
              <a:rPr lang="es-ES" sz="1400" b="1" dirty="0" err="1"/>
              <a:t>NETosis</a:t>
            </a:r>
            <a:r>
              <a:rPr lang="es-ES" sz="1400" b="1" dirty="0"/>
              <a:t> (</a:t>
            </a:r>
            <a:r>
              <a:rPr lang="es-ES" sz="1400" b="1" dirty="0">
                <a:latin typeface="Calibri"/>
              </a:rPr>
              <a:t>↓</a:t>
            </a:r>
            <a:r>
              <a:rPr lang="es-ES" sz="1400" b="1" dirty="0"/>
              <a:t> ADN </a:t>
            </a:r>
            <a:r>
              <a:rPr lang="es-ES" sz="1400" b="1" dirty="0" err="1"/>
              <a:t>Sytox</a:t>
            </a:r>
            <a:r>
              <a:rPr lang="es-ES" sz="1400" b="1" dirty="0"/>
              <a:t>) en los neutrófilos AR tratados  previamente con </a:t>
            </a:r>
            <a:r>
              <a:rPr lang="es-ES" sz="1400" b="1" dirty="0" smtClean="0"/>
              <a:t>PMA.</a:t>
            </a:r>
            <a:endParaRPr lang="es-ES" sz="1400" dirty="0"/>
          </a:p>
        </p:txBody>
      </p:sp>
    </p:spTree>
    <p:extLst>
      <p:ext uri="{BB962C8B-B14F-4D97-AF65-F5344CB8AC3E}">
        <p14:creationId xmlns:p14="http://schemas.microsoft.com/office/powerpoint/2010/main" xmlns="" val="1530362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992431"/>
            <a:ext cx="7058053" cy="2817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1 Título"/>
          <p:cNvSpPr txBox="1">
            <a:spLocks/>
          </p:cNvSpPr>
          <p:nvPr/>
        </p:nvSpPr>
        <p:spPr bwMode="auto">
          <a:xfrm>
            <a:off x="441603" y="-158909"/>
            <a:ext cx="8424936"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000" b="1" cap="small" dirty="0" smtClean="0">
                <a:solidFill>
                  <a:srgbClr val="0070C0"/>
                </a:solidFill>
              </a:rPr>
              <a:t/>
            </a:r>
            <a:br>
              <a:rPr lang="es-ES" sz="2000" b="1" cap="small" dirty="0" smtClean="0">
                <a:solidFill>
                  <a:srgbClr val="0070C0"/>
                </a:solidFill>
              </a:rPr>
            </a:br>
            <a:r>
              <a:rPr lang="es-ES" sz="1800" b="1" dirty="0" smtClean="0">
                <a:solidFill>
                  <a:srgbClr val="0070C0"/>
                </a:solidFill>
              </a:rPr>
              <a:t>EL </a:t>
            </a:r>
            <a:r>
              <a:rPr lang="es-ES" sz="1800" b="1" u="sng" dirty="0" smtClean="0">
                <a:solidFill>
                  <a:srgbClr val="0070C0"/>
                </a:solidFill>
                <a:effectLst>
                  <a:outerShdw blurRad="38100" dist="38100" dir="2700000" algn="tl">
                    <a:srgbClr val="000000">
                      <a:alpha val="43137"/>
                    </a:srgbClr>
                  </a:outerShdw>
                </a:effectLst>
              </a:rPr>
              <a:t>TRATAMIENTO </a:t>
            </a:r>
            <a:r>
              <a:rPr lang="es-ES" sz="1800" b="1" i="1" u="sng" dirty="0" smtClean="0">
                <a:solidFill>
                  <a:srgbClr val="0070C0"/>
                </a:solidFill>
                <a:effectLst>
                  <a:outerShdw blurRad="38100" dist="38100" dir="2700000" algn="tl">
                    <a:srgbClr val="000000">
                      <a:alpha val="43137"/>
                    </a:srgbClr>
                  </a:outerShdw>
                </a:effectLst>
              </a:rPr>
              <a:t>IN VITRO </a:t>
            </a:r>
            <a:r>
              <a:rPr lang="es-ES" sz="1800" b="1" dirty="0" smtClean="0">
                <a:solidFill>
                  <a:srgbClr val="0070C0"/>
                </a:solidFill>
              </a:rPr>
              <a:t>CON TCZ  DE  </a:t>
            </a:r>
            <a:r>
              <a:rPr lang="es-ES" sz="1800" b="1" u="sng" dirty="0" smtClean="0">
                <a:solidFill>
                  <a:srgbClr val="0070C0"/>
                </a:solidFill>
              </a:rPr>
              <a:t>NEUTRÓFILOS</a:t>
            </a:r>
            <a:r>
              <a:rPr lang="es-ES" sz="1800" b="1" dirty="0" smtClean="0">
                <a:solidFill>
                  <a:srgbClr val="0070C0"/>
                </a:solidFill>
              </a:rPr>
              <a:t> PURIFICADOS DE PACIENTES CON AR PREVIENE LA GENERACION DE NETOSIS</a:t>
            </a:r>
            <a:endParaRPr lang="es-ES" sz="1800" dirty="0">
              <a:solidFill>
                <a:srgbClr val="0070C0"/>
              </a:solidFill>
            </a:endParaRPr>
          </a:p>
        </p:txBody>
      </p:sp>
      <p:sp>
        <p:nvSpPr>
          <p:cNvPr id="2" name="1 CuadroTexto"/>
          <p:cNvSpPr txBox="1"/>
          <p:nvPr/>
        </p:nvSpPr>
        <p:spPr>
          <a:xfrm>
            <a:off x="3203848" y="970039"/>
            <a:ext cx="1018227" cy="369332"/>
          </a:xfrm>
          <a:prstGeom prst="rect">
            <a:avLst/>
          </a:prstGeom>
          <a:noFill/>
          <a:ln w="38100">
            <a:solidFill>
              <a:srgbClr val="7030A0"/>
            </a:solidFill>
          </a:ln>
        </p:spPr>
        <p:txBody>
          <a:bodyPr wrap="none" rtlCol="0">
            <a:spAutoFit/>
          </a:bodyPr>
          <a:lstStyle/>
          <a:p>
            <a:r>
              <a:rPr lang="es-ES" dirty="0" smtClean="0">
                <a:sym typeface="Wingdings" panose="05000000000000000000" pitchFamily="2" charset="2"/>
              </a:rPr>
              <a:t>IL6 , 6 h</a:t>
            </a:r>
            <a:endParaRPr lang="es-ES" dirty="0"/>
          </a:p>
        </p:txBody>
      </p:sp>
      <p:sp>
        <p:nvSpPr>
          <p:cNvPr id="3" name="2 Elipse"/>
          <p:cNvSpPr/>
          <p:nvPr/>
        </p:nvSpPr>
        <p:spPr>
          <a:xfrm>
            <a:off x="2348096" y="980728"/>
            <a:ext cx="504056" cy="2482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5621765" y="992431"/>
            <a:ext cx="689752" cy="2641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2850148" y="1506662"/>
            <a:ext cx="567720" cy="203444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6289014" y="1578507"/>
            <a:ext cx="563711" cy="205508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t="-2983"/>
          <a:stretch/>
        </p:blipFill>
        <p:spPr bwMode="auto">
          <a:xfrm>
            <a:off x="1691680" y="3768996"/>
            <a:ext cx="5580819" cy="3121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2 Rectángulo redondeado"/>
          <p:cNvSpPr/>
          <p:nvPr/>
        </p:nvSpPr>
        <p:spPr>
          <a:xfrm>
            <a:off x="3417867" y="3765056"/>
            <a:ext cx="3434857" cy="16081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1 Rectángulo redondeado"/>
          <p:cNvSpPr/>
          <p:nvPr/>
        </p:nvSpPr>
        <p:spPr>
          <a:xfrm>
            <a:off x="1431619" y="5315347"/>
            <a:ext cx="3744416"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747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12163"/>
            <a:ext cx="8496944" cy="1080120"/>
          </a:xfrm>
        </p:spPr>
        <p:txBody>
          <a:bodyPr/>
          <a:lstStyle/>
          <a:p>
            <a:pPr algn="l"/>
            <a:r>
              <a:rPr lang="es-ES" sz="1800" b="1" dirty="0" smtClean="0"/>
              <a:t/>
            </a:r>
            <a:br>
              <a:rPr lang="es-ES" sz="1800" b="1" dirty="0" smtClean="0"/>
            </a:br>
            <a:r>
              <a:rPr lang="es-ES" sz="1800" b="1" dirty="0" smtClean="0"/>
              <a:t/>
            </a:r>
            <a:br>
              <a:rPr lang="es-ES" sz="1800" b="1" dirty="0" smtClean="0"/>
            </a:br>
            <a:r>
              <a:rPr lang="es-ES" sz="1800" dirty="0" smtClean="0"/>
              <a:t>EN MONOCITOS AR TRATADOS CON TCZ SE </a:t>
            </a:r>
            <a:r>
              <a:rPr lang="es-ES" sz="1800" dirty="0" smtClean="0">
                <a:latin typeface="Calibri"/>
              </a:rPr>
              <a:t>↓</a:t>
            </a:r>
            <a:r>
              <a:rPr lang="es-ES" sz="1800" dirty="0" smtClean="0"/>
              <a:t> </a:t>
            </a:r>
            <a:r>
              <a:rPr lang="es-ES" sz="1800" dirty="0"/>
              <a:t>LA EXPRESIÓN GÉNICA DE MOLÉCULAS </a:t>
            </a:r>
            <a:r>
              <a:rPr lang="es-ES" sz="1800" u="sng" dirty="0"/>
              <a:t>PROINFLAMATORIAS</a:t>
            </a:r>
            <a:r>
              <a:rPr lang="es-ES" sz="1800" dirty="0"/>
              <a:t>, </a:t>
            </a:r>
            <a:r>
              <a:rPr lang="es-ES" sz="1800" u="sng" dirty="0"/>
              <a:t>PROCOAGULANTES</a:t>
            </a:r>
            <a:r>
              <a:rPr lang="es-ES" sz="1800" dirty="0"/>
              <a:t> Y </a:t>
            </a:r>
            <a:r>
              <a:rPr lang="es-ES" sz="1800" u="sng" dirty="0" smtClean="0"/>
              <a:t>DE MIGRACIÓN</a:t>
            </a:r>
            <a:r>
              <a:rPr lang="es-ES" sz="1800" dirty="0" smtClean="0"/>
              <a:t>.  </a:t>
            </a:r>
            <a:r>
              <a:rPr lang="es-ES" sz="1800" dirty="0" smtClean="0">
                <a:latin typeface="Calibri"/>
              </a:rPr>
              <a:t>↑</a:t>
            </a:r>
            <a:r>
              <a:rPr lang="es-ES" sz="1800" dirty="0" smtClean="0"/>
              <a:t> </a:t>
            </a:r>
            <a:r>
              <a:rPr lang="es-ES" sz="1800" u="sng" dirty="0" smtClean="0"/>
              <a:t>GENES SEÑAL </a:t>
            </a:r>
            <a:r>
              <a:rPr lang="es-ES" sz="1800" u="sng" dirty="0"/>
              <a:t>DE LA INSULINA </a:t>
            </a:r>
          </a:p>
        </p:txBody>
      </p:sp>
      <p:pic>
        <p:nvPicPr>
          <p:cNvPr id="39940"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5519"/>
          <a:stretch/>
        </p:blipFill>
        <p:spPr bwMode="auto">
          <a:xfrm>
            <a:off x="373610" y="2376688"/>
            <a:ext cx="8524148" cy="3206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uadroTexto 3"/>
          <p:cNvSpPr txBox="1"/>
          <p:nvPr/>
        </p:nvSpPr>
        <p:spPr>
          <a:xfrm>
            <a:off x="89756" y="1881890"/>
            <a:ext cx="8964488" cy="369332"/>
          </a:xfrm>
          <a:prstGeom prst="rect">
            <a:avLst/>
          </a:prstGeom>
          <a:noFill/>
        </p:spPr>
        <p:txBody>
          <a:bodyPr wrap="square" rtlCol="0">
            <a:spAutoFit/>
          </a:bodyPr>
          <a:lstStyle/>
          <a:p>
            <a:pPr algn="ctr"/>
            <a:r>
              <a:rPr lang="es-ES_tradnl" b="1" dirty="0" smtClean="0">
                <a:solidFill>
                  <a:srgbClr val="0070C0"/>
                </a:solidFill>
                <a:latin typeface="+mn-lt"/>
              </a:rPr>
              <a:t>MEJORA DEL PERFIL INFLAMATORIO, METABÓLICO Y PROCOAGULANTE EN ESTAS </a:t>
            </a:r>
            <a:r>
              <a:rPr lang="es-ES_tradnl" b="1" dirty="0" err="1" smtClean="0">
                <a:solidFill>
                  <a:srgbClr val="0070C0"/>
                </a:solidFill>
                <a:latin typeface="+mn-lt"/>
              </a:rPr>
              <a:t>CÉLs</a:t>
            </a:r>
            <a:endParaRPr lang="es-ES_tradnl" b="1" dirty="0">
              <a:solidFill>
                <a:srgbClr val="0070C0"/>
              </a:solidFill>
              <a:latin typeface="+mn-lt"/>
            </a:endParaRPr>
          </a:p>
        </p:txBody>
      </p:sp>
      <p:sp>
        <p:nvSpPr>
          <p:cNvPr id="5" name="4 Rectángulo redondeado"/>
          <p:cNvSpPr/>
          <p:nvPr/>
        </p:nvSpPr>
        <p:spPr>
          <a:xfrm>
            <a:off x="1691680" y="4077072"/>
            <a:ext cx="576064" cy="146636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3131840" y="4077072"/>
            <a:ext cx="576064" cy="146636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5940152" y="3951957"/>
            <a:ext cx="2979532" cy="15914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2348136" y="4077072"/>
            <a:ext cx="639688" cy="14747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p:nvSpPr>
        <p:spPr>
          <a:xfrm>
            <a:off x="3779912" y="2636912"/>
            <a:ext cx="720080" cy="291490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4572000" y="2996952"/>
            <a:ext cx="1296144" cy="254648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46 CuadroTexto"/>
          <p:cNvSpPr txBox="1"/>
          <p:nvPr/>
        </p:nvSpPr>
        <p:spPr>
          <a:xfrm>
            <a:off x="251520" y="107340"/>
            <a:ext cx="1603965" cy="369332"/>
          </a:xfrm>
          <a:prstGeom prst="rect">
            <a:avLst/>
          </a:prstGeom>
          <a:noFill/>
          <a:ln>
            <a:solidFill>
              <a:schemeClr val="accent3">
                <a:lumMod val="75000"/>
              </a:schemeClr>
            </a:solidFill>
          </a:ln>
        </p:spPr>
        <p:txBody>
          <a:bodyPr wrap="none" rtlCol="0">
            <a:spAutoFit/>
          </a:bodyPr>
          <a:lstStyle/>
          <a:p>
            <a:r>
              <a:rPr lang="es-ES" b="1" dirty="0" smtClean="0"/>
              <a:t>MONOCITOS</a:t>
            </a:r>
            <a:endParaRPr lang="es-ES" b="1" dirty="0"/>
          </a:p>
        </p:txBody>
      </p:sp>
    </p:spTree>
    <p:extLst>
      <p:ext uri="{BB962C8B-B14F-4D97-AF65-F5344CB8AC3E}">
        <p14:creationId xmlns:p14="http://schemas.microsoft.com/office/powerpoint/2010/main" xmlns="" val="251462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986" r="4746"/>
          <a:stretch/>
        </p:blipFill>
        <p:spPr bwMode="auto">
          <a:xfrm>
            <a:off x="395536" y="439386"/>
            <a:ext cx="4184054" cy="3467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1 Título"/>
          <p:cNvSpPr txBox="1">
            <a:spLocks/>
          </p:cNvSpPr>
          <p:nvPr/>
        </p:nvSpPr>
        <p:spPr bwMode="auto">
          <a:xfrm>
            <a:off x="15180" y="-95571"/>
            <a:ext cx="9128820" cy="4282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000" b="1" cap="small" dirty="0" smtClean="0"/>
              <a:t/>
            </a:r>
            <a:br>
              <a:rPr lang="es-ES" sz="2000" b="1" cap="small" dirty="0" smtClean="0"/>
            </a:br>
            <a:r>
              <a:rPr lang="es-ES" sz="1800" b="1" dirty="0" smtClean="0"/>
              <a:t>TCZ  MODIFICÓ LA ACTIVACIÓN DE DIVERSAS </a:t>
            </a:r>
            <a:r>
              <a:rPr lang="es-ES" sz="1800" b="1" u="sng" dirty="0" smtClean="0"/>
              <a:t>RUTAS INTRACELULARES </a:t>
            </a:r>
            <a:r>
              <a:rPr lang="es-ES" sz="1800" b="1" dirty="0" smtClean="0"/>
              <a:t>EN MONOCITOS  AR</a:t>
            </a:r>
            <a:endParaRPr lang="es-ES" sz="1800" b="1" dirty="0"/>
          </a:p>
        </p:txBody>
      </p:sp>
      <p:pic>
        <p:nvPicPr>
          <p:cNvPr id="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59832" y="3760192"/>
            <a:ext cx="5760640" cy="300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4851389" y="1909574"/>
            <a:ext cx="2987823" cy="1569660"/>
          </a:xfrm>
          <a:prstGeom prst="rect">
            <a:avLst/>
          </a:prstGeom>
          <a:noFill/>
        </p:spPr>
        <p:txBody>
          <a:bodyPr wrap="square" rtlCol="0">
            <a:spAutoFit/>
          </a:bodyPr>
          <a:lstStyle/>
          <a:p>
            <a:r>
              <a:rPr lang="es-ES" sz="1600" dirty="0">
                <a:latin typeface="+mn-lt"/>
              </a:rPr>
              <a:t>Utilizando un </a:t>
            </a:r>
            <a:r>
              <a:rPr lang="es-ES" sz="1600" b="1" dirty="0">
                <a:latin typeface="+mn-lt"/>
              </a:rPr>
              <a:t>array de proteínas de señalización intracelular </a:t>
            </a:r>
            <a:r>
              <a:rPr lang="es-ES" sz="1600" dirty="0" err="1">
                <a:latin typeface="+mn-lt"/>
              </a:rPr>
              <a:t>PathScan</a:t>
            </a:r>
            <a:r>
              <a:rPr lang="es-ES" sz="1600" dirty="0">
                <a:latin typeface="+mn-lt"/>
              </a:rPr>
              <a:t> en </a:t>
            </a:r>
            <a:r>
              <a:rPr lang="es-ES" sz="1600" b="1" dirty="0">
                <a:latin typeface="+mn-lt"/>
              </a:rPr>
              <a:t>monocitos</a:t>
            </a:r>
            <a:r>
              <a:rPr lang="es-ES" sz="1600" dirty="0">
                <a:latin typeface="+mn-lt"/>
              </a:rPr>
              <a:t> de AR.</a:t>
            </a:r>
          </a:p>
          <a:p>
            <a:r>
              <a:rPr lang="es-ES" sz="1600" dirty="0" smtClean="0">
                <a:latin typeface="+mn-lt"/>
              </a:rPr>
              <a:t>se analizó </a:t>
            </a:r>
            <a:r>
              <a:rPr lang="es-ES" sz="1600" u="sng" dirty="0" smtClean="0">
                <a:latin typeface="+mn-lt"/>
              </a:rPr>
              <a:t>el cambio en el estado </a:t>
            </a:r>
            <a:r>
              <a:rPr lang="es-ES" sz="1600" u="sng" dirty="0">
                <a:latin typeface="+mn-lt"/>
              </a:rPr>
              <a:t>de fosforilación </a:t>
            </a:r>
            <a:r>
              <a:rPr lang="es-ES" sz="1600" u="sng" dirty="0" smtClean="0">
                <a:latin typeface="+mn-lt"/>
              </a:rPr>
              <a:t>de 18 quinasas tras tratamiento con TCZ</a:t>
            </a:r>
            <a:endParaRPr lang="es-ES" sz="1600" u="sng" dirty="0">
              <a:latin typeface="+mn-lt"/>
            </a:endParaRPr>
          </a:p>
        </p:txBody>
      </p:sp>
      <p:sp>
        <p:nvSpPr>
          <p:cNvPr id="7" name="6 CuadroTexto"/>
          <p:cNvSpPr txBox="1"/>
          <p:nvPr/>
        </p:nvSpPr>
        <p:spPr>
          <a:xfrm>
            <a:off x="4851390" y="586135"/>
            <a:ext cx="2987823" cy="1077218"/>
          </a:xfrm>
          <a:prstGeom prst="rect">
            <a:avLst/>
          </a:prstGeom>
          <a:noFill/>
        </p:spPr>
        <p:txBody>
          <a:bodyPr wrap="square" rtlCol="0">
            <a:spAutoFit/>
          </a:bodyPr>
          <a:lstStyle/>
          <a:p>
            <a:r>
              <a:rPr lang="es-ES" sz="1600" dirty="0" smtClean="0">
                <a:latin typeface="+mn-lt"/>
              </a:rPr>
              <a:t>Se ha descrito que la alteración de las vías de señalización intracelular </a:t>
            </a:r>
            <a:r>
              <a:rPr lang="es-ES" sz="1600" dirty="0" smtClean="0">
                <a:latin typeface="+mn-lt"/>
                <a:sym typeface="Wingdings" panose="05000000000000000000" pitchFamily="2" charset="2"/>
              </a:rPr>
              <a:t> papel clave en la AR mediando la inflamación</a:t>
            </a:r>
            <a:endParaRPr lang="es-ES" sz="1600" dirty="0">
              <a:latin typeface="+mn-lt"/>
            </a:endParaRPr>
          </a:p>
        </p:txBody>
      </p:sp>
      <p:sp>
        <p:nvSpPr>
          <p:cNvPr id="2" name="1 Rectángulo"/>
          <p:cNvSpPr/>
          <p:nvPr/>
        </p:nvSpPr>
        <p:spPr>
          <a:xfrm>
            <a:off x="3635896" y="4921199"/>
            <a:ext cx="529208" cy="16761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165104" y="4921199"/>
            <a:ext cx="4367336" cy="16761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8213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7" grpId="1"/>
      <p:bldP spid="2"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755576" y="1700808"/>
            <a:ext cx="7736873" cy="4557522"/>
            <a:chOff x="-102051" y="888500"/>
            <a:chExt cx="4969763" cy="2424472"/>
          </a:xfrm>
        </p:grpSpPr>
        <p:grpSp>
          <p:nvGrpSpPr>
            <p:cNvPr id="28" name="27 Grupo"/>
            <p:cNvGrpSpPr/>
            <p:nvPr/>
          </p:nvGrpSpPr>
          <p:grpSpPr>
            <a:xfrm>
              <a:off x="-102051" y="888500"/>
              <a:ext cx="4969763" cy="2424472"/>
              <a:chOff x="-35376" y="3236189"/>
              <a:chExt cx="4969763" cy="2424472"/>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76" y="3236189"/>
                <a:ext cx="4969763"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32 CuadroTexto"/>
              <p:cNvSpPr txBox="1"/>
              <p:nvPr/>
            </p:nvSpPr>
            <p:spPr>
              <a:xfrm>
                <a:off x="2277333" y="5464187"/>
                <a:ext cx="1728192" cy="196474"/>
              </a:xfrm>
              <a:prstGeom prst="rect">
                <a:avLst/>
              </a:prstGeom>
              <a:noFill/>
            </p:spPr>
            <p:txBody>
              <a:bodyPr wrap="square" rtlCol="0">
                <a:spAutoFit/>
              </a:bodyPr>
              <a:lstStyle/>
              <a:p>
                <a:r>
                  <a:rPr lang="es-ES" b="1" dirty="0" smtClean="0">
                    <a:latin typeface="+mn-lt"/>
                  </a:rPr>
                  <a:t>Monocitos</a:t>
                </a:r>
                <a:endParaRPr lang="es-ES" b="1" dirty="0">
                  <a:latin typeface="+mn-lt"/>
                </a:endParaRPr>
              </a:p>
            </p:txBody>
          </p:sp>
          <p:sp>
            <p:nvSpPr>
              <p:cNvPr id="34" name="33 CuadroTexto"/>
              <p:cNvSpPr txBox="1"/>
              <p:nvPr/>
            </p:nvSpPr>
            <p:spPr>
              <a:xfrm>
                <a:off x="843453" y="4675147"/>
                <a:ext cx="504056" cy="261610"/>
              </a:xfrm>
              <a:prstGeom prst="rect">
                <a:avLst/>
              </a:prstGeom>
              <a:noFill/>
            </p:spPr>
            <p:txBody>
              <a:bodyPr wrap="square" rtlCol="0">
                <a:spAutoFit/>
              </a:bodyPr>
              <a:lstStyle/>
              <a:p>
                <a:r>
                  <a:rPr lang="es-ES" sz="1050" dirty="0" err="1" smtClean="0"/>
                  <a:t>a,b</a:t>
                </a:r>
                <a:endParaRPr lang="es-ES" sz="1050" dirty="0"/>
              </a:p>
            </p:txBody>
          </p:sp>
          <p:sp>
            <p:nvSpPr>
              <p:cNvPr id="35" name="34 CuadroTexto"/>
              <p:cNvSpPr txBox="1"/>
              <p:nvPr/>
            </p:nvSpPr>
            <p:spPr>
              <a:xfrm>
                <a:off x="1331492" y="4560228"/>
                <a:ext cx="252028" cy="261610"/>
              </a:xfrm>
              <a:prstGeom prst="rect">
                <a:avLst/>
              </a:prstGeom>
              <a:noFill/>
            </p:spPr>
            <p:txBody>
              <a:bodyPr wrap="square" rtlCol="0">
                <a:spAutoFit/>
              </a:bodyPr>
              <a:lstStyle/>
              <a:p>
                <a:r>
                  <a:rPr lang="es-ES" sz="1050" dirty="0" smtClean="0"/>
                  <a:t>b</a:t>
                </a:r>
                <a:endParaRPr lang="es-ES" sz="1050" dirty="0"/>
              </a:p>
            </p:txBody>
          </p:sp>
          <p:sp>
            <p:nvSpPr>
              <p:cNvPr id="36" name="35 CuadroTexto"/>
              <p:cNvSpPr txBox="1"/>
              <p:nvPr/>
            </p:nvSpPr>
            <p:spPr>
              <a:xfrm>
                <a:off x="1213487" y="4162072"/>
                <a:ext cx="252028" cy="261610"/>
              </a:xfrm>
              <a:prstGeom prst="rect">
                <a:avLst/>
              </a:prstGeom>
              <a:noFill/>
            </p:spPr>
            <p:txBody>
              <a:bodyPr wrap="square" rtlCol="0">
                <a:spAutoFit/>
              </a:bodyPr>
              <a:lstStyle/>
              <a:p>
                <a:r>
                  <a:rPr lang="es-ES" sz="1050" dirty="0"/>
                  <a:t>a</a:t>
                </a:r>
              </a:p>
            </p:txBody>
          </p:sp>
          <p:sp>
            <p:nvSpPr>
              <p:cNvPr id="37" name="36 CuadroTexto"/>
              <p:cNvSpPr txBox="1"/>
              <p:nvPr/>
            </p:nvSpPr>
            <p:spPr>
              <a:xfrm>
                <a:off x="1727023" y="4598535"/>
                <a:ext cx="504056" cy="261610"/>
              </a:xfrm>
              <a:prstGeom prst="rect">
                <a:avLst/>
              </a:prstGeom>
              <a:noFill/>
            </p:spPr>
            <p:txBody>
              <a:bodyPr wrap="square" rtlCol="0">
                <a:spAutoFit/>
              </a:bodyPr>
              <a:lstStyle/>
              <a:p>
                <a:r>
                  <a:rPr lang="es-ES" sz="1050" dirty="0" err="1" smtClean="0"/>
                  <a:t>a,b</a:t>
                </a:r>
                <a:endParaRPr lang="es-ES" sz="1050" dirty="0"/>
              </a:p>
            </p:txBody>
          </p:sp>
          <p:sp>
            <p:nvSpPr>
              <p:cNvPr id="38" name="37 CuadroTexto"/>
              <p:cNvSpPr txBox="1"/>
              <p:nvPr/>
            </p:nvSpPr>
            <p:spPr>
              <a:xfrm>
                <a:off x="2189564" y="4598535"/>
                <a:ext cx="504056" cy="261610"/>
              </a:xfrm>
              <a:prstGeom prst="rect">
                <a:avLst/>
              </a:prstGeom>
              <a:noFill/>
            </p:spPr>
            <p:txBody>
              <a:bodyPr wrap="square" rtlCol="0">
                <a:spAutoFit/>
              </a:bodyPr>
              <a:lstStyle/>
              <a:p>
                <a:r>
                  <a:rPr lang="es-ES" sz="1050" dirty="0" err="1" smtClean="0"/>
                  <a:t>a,b</a:t>
                </a:r>
                <a:endParaRPr lang="es-ES" sz="1050" dirty="0"/>
              </a:p>
            </p:txBody>
          </p:sp>
          <p:sp>
            <p:nvSpPr>
              <p:cNvPr id="39" name="38 CuadroTexto"/>
              <p:cNvSpPr txBox="1"/>
              <p:nvPr/>
            </p:nvSpPr>
            <p:spPr>
              <a:xfrm>
                <a:off x="3089151" y="4521922"/>
                <a:ext cx="252028" cy="261610"/>
              </a:xfrm>
              <a:prstGeom prst="rect">
                <a:avLst/>
              </a:prstGeom>
              <a:noFill/>
            </p:spPr>
            <p:txBody>
              <a:bodyPr wrap="square" rtlCol="0">
                <a:spAutoFit/>
              </a:bodyPr>
              <a:lstStyle/>
              <a:p>
                <a:r>
                  <a:rPr lang="es-ES" sz="1050" dirty="0" smtClean="0"/>
                  <a:t>b</a:t>
                </a:r>
                <a:endParaRPr lang="es-ES" sz="1050" dirty="0"/>
              </a:p>
            </p:txBody>
          </p:sp>
          <p:sp>
            <p:nvSpPr>
              <p:cNvPr id="40" name="39 CuadroTexto"/>
              <p:cNvSpPr txBox="1"/>
              <p:nvPr/>
            </p:nvSpPr>
            <p:spPr>
              <a:xfrm>
                <a:off x="3479941" y="4713453"/>
                <a:ext cx="504056" cy="261610"/>
              </a:xfrm>
              <a:prstGeom prst="rect">
                <a:avLst/>
              </a:prstGeom>
              <a:noFill/>
            </p:spPr>
            <p:txBody>
              <a:bodyPr wrap="square" rtlCol="0">
                <a:spAutoFit/>
              </a:bodyPr>
              <a:lstStyle/>
              <a:p>
                <a:r>
                  <a:rPr lang="es-ES" sz="1050" dirty="0" err="1" smtClean="0"/>
                  <a:t>a,b</a:t>
                </a:r>
                <a:endParaRPr lang="es-ES" sz="1050" dirty="0"/>
              </a:p>
            </p:txBody>
          </p:sp>
          <p:sp>
            <p:nvSpPr>
              <p:cNvPr id="41" name="40 CuadroTexto"/>
              <p:cNvSpPr txBox="1"/>
              <p:nvPr/>
            </p:nvSpPr>
            <p:spPr>
              <a:xfrm>
                <a:off x="3849975" y="3779010"/>
                <a:ext cx="252028" cy="261610"/>
              </a:xfrm>
              <a:prstGeom prst="rect">
                <a:avLst/>
              </a:prstGeom>
              <a:noFill/>
            </p:spPr>
            <p:txBody>
              <a:bodyPr wrap="square" rtlCol="0">
                <a:spAutoFit/>
              </a:bodyPr>
              <a:lstStyle/>
              <a:p>
                <a:r>
                  <a:rPr lang="es-ES" sz="1050" dirty="0"/>
                  <a:t>a</a:t>
                </a:r>
              </a:p>
            </p:txBody>
          </p:sp>
          <p:sp>
            <p:nvSpPr>
              <p:cNvPr id="42" name="41 CuadroTexto"/>
              <p:cNvSpPr txBox="1"/>
              <p:nvPr/>
            </p:nvSpPr>
            <p:spPr>
              <a:xfrm>
                <a:off x="4291760" y="4100553"/>
                <a:ext cx="252028" cy="261610"/>
              </a:xfrm>
              <a:prstGeom prst="rect">
                <a:avLst/>
              </a:prstGeom>
              <a:noFill/>
            </p:spPr>
            <p:txBody>
              <a:bodyPr wrap="square" rtlCol="0">
                <a:spAutoFit/>
              </a:bodyPr>
              <a:lstStyle/>
              <a:p>
                <a:r>
                  <a:rPr lang="es-ES" sz="1050" dirty="0"/>
                  <a:t>a</a:t>
                </a:r>
              </a:p>
            </p:txBody>
          </p:sp>
          <p:sp>
            <p:nvSpPr>
              <p:cNvPr id="43" name="42 CuadroTexto"/>
              <p:cNvSpPr txBox="1"/>
              <p:nvPr/>
            </p:nvSpPr>
            <p:spPr>
              <a:xfrm>
                <a:off x="3947223" y="4215472"/>
                <a:ext cx="504056" cy="261610"/>
              </a:xfrm>
              <a:prstGeom prst="rect">
                <a:avLst/>
              </a:prstGeom>
              <a:noFill/>
            </p:spPr>
            <p:txBody>
              <a:bodyPr wrap="square" rtlCol="0">
                <a:spAutoFit/>
              </a:bodyPr>
              <a:lstStyle/>
              <a:p>
                <a:r>
                  <a:rPr lang="es-ES" sz="1050" dirty="0" err="1" smtClean="0"/>
                  <a:t>a,b</a:t>
                </a:r>
                <a:endParaRPr lang="es-ES" sz="1050" dirty="0"/>
              </a:p>
            </p:txBody>
          </p:sp>
          <p:sp>
            <p:nvSpPr>
              <p:cNvPr id="44" name="43 CuadroTexto"/>
              <p:cNvSpPr txBox="1"/>
              <p:nvPr/>
            </p:nvSpPr>
            <p:spPr>
              <a:xfrm>
                <a:off x="4409765" y="4636840"/>
                <a:ext cx="504056" cy="261610"/>
              </a:xfrm>
              <a:prstGeom prst="rect">
                <a:avLst/>
              </a:prstGeom>
              <a:noFill/>
            </p:spPr>
            <p:txBody>
              <a:bodyPr wrap="square" rtlCol="0">
                <a:spAutoFit/>
              </a:bodyPr>
              <a:lstStyle/>
              <a:p>
                <a:r>
                  <a:rPr lang="es-ES" sz="1050" dirty="0" err="1" smtClean="0"/>
                  <a:t>a,b</a:t>
                </a:r>
                <a:endParaRPr lang="es-ES" sz="1050" dirty="0"/>
              </a:p>
            </p:txBody>
          </p:sp>
        </p:grpSp>
        <p:sp>
          <p:nvSpPr>
            <p:cNvPr id="29" name="28 Rectángulo"/>
            <p:cNvSpPr/>
            <p:nvPr/>
          </p:nvSpPr>
          <p:spPr>
            <a:xfrm>
              <a:off x="1314758" y="2807324"/>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1714480" y="2786058"/>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p:nvSpPr>
          <p:spPr>
            <a:xfrm>
              <a:off x="1277347" y="2780598"/>
              <a:ext cx="285752" cy="163729"/>
            </a:xfrm>
            <a:prstGeom prst="rect">
              <a:avLst/>
            </a:prstGeom>
            <a:noFill/>
          </p:spPr>
          <p:txBody>
            <a:bodyPr wrap="square" rtlCol="0">
              <a:spAutoFit/>
            </a:bodyPr>
            <a:lstStyle/>
            <a:p>
              <a:r>
                <a:rPr lang="el-GR" sz="1400" dirty="0" smtClean="0"/>
                <a:t>α</a:t>
              </a:r>
              <a:endParaRPr lang="es-ES" sz="1400" dirty="0"/>
            </a:p>
          </p:txBody>
        </p:sp>
      </p:grpSp>
      <p:sp>
        <p:nvSpPr>
          <p:cNvPr id="45" name="44 CuadroTexto"/>
          <p:cNvSpPr txBox="1"/>
          <p:nvPr/>
        </p:nvSpPr>
        <p:spPr>
          <a:xfrm>
            <a:off x="2483768" y="2044272"/>
            <a:ext cx="978153" cy="276999"/>
          </a:xfrm>
          <a:prstGeom prst="rect">
            <a:avLst/>
          </a:prstGeom>
          <a:solidFill>
            <a:schemeClr val="bg1"/>
          </a:solidFill>
        </p:spPr>
        <p:txBody>
          <a:bodyPr wrap="none" rtlCol="0">
            <a:spAutoFit/>
          </a:bodyPr>
          <a:lstStyle/>
          <a:p>
            <a:r>
              <a:rPr lang="es-ES" sz="1200" dirty="0" smtClean="0"/>
              <a:t>No tratados</a:t>
            </a:r>
            <a:endParaRPr lang="es-ES" sz="1200" dirty="0"/>
          </a:p>
        </p:txBody>
      </p:sp>
      <p:sp>
        <p:nvSpPr>
          <p:cNvPr id="46" name="45 Rectángulo"/>
          <p:cNvSpPr/>
          <p:nvPr/>
        </p:nvSpPr>
        <p:spPr>
          <a:xfrm rot="16200000">
            <a:off x="-370955" y="3413856"/>
            <a:ext cx="2920299" cy="646331"/>
          </a:xfrm>
          <a:prstGeom prst="rect">
            <a:avLst/>
          </a:prstGeom>
          <a:solidFill>
            <a:schemeClr val="bg1"/>
          </a:solidFill>
        </p:spPr>
        <p:txBody>
          <a:bodyPr wrap="square">
            <a:spAutoFit/>
          </a:bodyPr>
          <a:lstStyle/>
          <a:p>
            <a:pPr algn="ctr"/>
            <a:r>
              <a:rPr lang="es-ES" b="1" dirty="0" smtClean="0">
                <a:latin typeface="+mn-lt"/>
              </a:rPr>
              <a:t>Expresión relativa de </a:t>
            </a:r>
            <a:r>
              <a:rPr lang="es-ES" b="1" dirty="0" err="1" smtClean="0">
                <a:latin typeface="+mn-lt"/>
              </a:rPr>
              <a:t>ARNm</a:t>
            </a:r>
            <a:endParaRPr lang="es-ES" b="1" dirty="0" smtClean="0">
              <a:latin typeface="+mn-lt"/>
            </a:endParaRPr>
          </a:p>
          <a:p>
            <a:pPr algn="ctr"/>
            <a:r>
              <a:rPr lang="es-ES" dirty="0" smtClean="0">
                <a:latin typeface="+mn-lt"/>
              </a:rPr>
              <a:t>     </a:t>
            </a:r>
            <a:r>
              <a:rPr lang="es-ES" dirty="0">
                <a:latin typeface="+mn-lt"/>
              </a:rPr>
              <a:t>(</a:t>
            </a:r>
            <a:r>
              <a:rPr lang="es-ES" dirty="0" err="1">
                <a:latin typeface="+mn-lt"/>
              </a:rPr>
              <a:t>Fold</a:t>
            </a:r>
            <a:r>
              <a:rPr lang="es-ES" dirty="0">
                <a:latin typeface="+mn-lt"/>
              </a:rPr>
              <a:t> </a:t>
            </a:r>
            <a:r>
              <a:rPr lang="es-ES" dirty="0" err="1">
                <a:latin typeface="+mn-lt"/>
              </a:rPr>
              <a:t>change</a:t>
            </a:r>
            <a:r>
              <a:rPr lang="es-ES" dirty="0">
                <a:latin typeface="+mn-lt"/>
              </a:rPr>
              <a:t>)</a:t>
            </a:r>
          </a:p>
        </p:txBody>
      </p:sp>
      <p:sp>
        <p:nvSpPr>
          <p:cNvPr id="19" name="18 CuadroTexto"/>
          <p:cNvSpPr txBox="1"/>
          <p:nvPr/>
        </p:nvSpPr>
        <p:spPr>
          <a:xfrm>
            <a:off x="3563888" y="5353471"/>
            <a:ext cx="432048" cy="307777"/>
          </a:xfrm>
          <a:prstGeom prst="rect">
            <a:avLst/>
          </a:prstGeom>
          <a:noFill/>
        </p:spPr>
        <p:txBody>
          <a:bodyPr wrap="square" rtlCol="0">
            <a:spAutoFit/>
          </a:bodyPr>
          <a:lstStyle/>
          <a:p>
            <a:r>
              <a:rPr lang="es-ES" sz="1400" dirty="0" smtClean="0">
                <a:latin typeface="+mn-lt"/>
                <a:sym typeface="Symbol"/>
              </a:rPr>
              <a:t></a:t>
            </a:r>
            <a:endParaRPr lang="es-ES" sz="1400" dirty="0">
              <a:latin typeface="+mn-lt"/>
            </a:endParaRPr>
          </a:p>
        </p:txBody>
      </p:sp>
      <p:sp>
        <p:nvSpPr>
          <p:cNvPr id="2" name="1 CuadroTexto"/>
          <p:cNvSpPr txBox="1"/>
          <p:nvPr/>
        </p:nvSpPr>
        <p:spPr>
          <a:xfrm>
            <a:off x="562842" y="454526"/>
            <a:ext cx="8122339" cy="646331"/>
          </a:xfrm>
          <a:prstGeom prst="rect">
            <a:avLst/>
          </a:prstGeom>
          <a:noFill/>
        </p:spPr>
        <p:txBody>
          <a:bodyPr wrap="square" rtlCol="0">
            <a:spAutoFit/>
          </a:bodyPr>
          <a:lstStyle/>
          <a:p>
            <a:pPr algn="ctr"/>
            <a:r>
              <a:rPr lang="es-ES" b="1" dirty="0" smtClean="0">
                <a:solidFill>
                  <a:srgbClr val="0070C0"/>
                </a:solidFill>
                <a:latin typeface="+mn-lt"/>
              </a:rPr>
              <a:t>EL </a:t>
            </a:r>
            <a:r>
              <a:rPr lang="es-ES" b="1" u="sng" dirty="0" smtClean="0">
                <a:solidFill>
                  <a:srgbClr val="0070C0"/>
                </a:solidFill>
                <a:effectLst>
                  <a:outerShdw blurRad="38100" dist="38100" dir="2700000" algn="tl">
                    <a:srgbClr val="000000">
                      <a:alpha val="43137"/>
                    </a:srgbClr>
                  </a:outerShdw>
                </a:effectLst>
                <a:latin typeface="+mn-lt"/>
              </a:rPr>
              <a:t>TTO </a:t>
            </a:r>
            <a:r>
              <a:rPr lang="es-ES" b="1" i="1" u="sng" dirty="0" smtClean="0">
                <a:solidFill>
                  <a:srgbClr val="0070C0"/>
                </a:solidFill>
                <a:effectLst>
                  <a:outerShdw blurRad="38100" dist="38100" dir="2700000" algn="tl">
                    <a:srgbClr val="000000">
                      <a:alpha val="43137"/>
                    </a:srgbClr>
                  </a:outerShdw>
                </a:effectLst>
                <a:latin typeface="+mn-lt"/>
              </a:rPr>
              <a:t>IN VITRO </a:t>
            </a:r>
            <a:r>
              <a:rPr lang="es-ES" b="1" u="sng" dirty="0" smtClean="0">
                <a:solidFill>
                  <a:srgbClr val="0070C0"/>
                </a:solidFill>
                <a:effectLst>
                  <a:outerShdw blurRad="38100" dist="38100" dir="2700000" algn="tl">
                    <a:srgbClr val="000000">
                      <a:alpha val="43137"/>
                    </a:srgbClr>
                  </a:outerShdw>
                </a:effectLst>
                <a:latin typeface="+mn-lt"/>
              </a:rPr>
              <a:t>DE MONOCITOS </a:t>
            </a:r>
            <a:r>
              <a:rPr lang="es-ES" b="1" dirty="0" smtClean="0">
                <a:solidFill>
                  <a:srgbClr val="0070C0"/>
                </a:solidFill>
                <a:latin typeface="+mn-lt"/>
              </a:rPr>
              <a:t>CON IL-6 </a:t>
            </a:r>
            <a:r>
              <a:rPr lang="es-ES" b="1" dirty="0" smtClean="0">
                <a:solidFill>
                  <a:srgbClr val="0070C0"/>
                </a:solidFill>
                <a:latin typeface="Calibri"/>
              </a:rPr>
              <a:t>↑ L</a:t>
            </a:r>
            <a:r>
              <a:rPr lang="es-ES" b="1" dirty="0" smtClean="0">
                <a:solidFill>
                  <a:srgbClr val="0070C0"/>
                </a:solidFill>
                <a:latin typeface="+mn-lt"/>
              </a:rPr>
              <a:t>A EXPRESIÓN DE MEDIADORES INFLAMATORIOS, PROTROMBÓTICOS Y MOLÉCULAS DE ADHESIÓN</a:t>
            </a:r>
            <a:endParaRPr lang="es-ES" b="1" dirty="0">
              <a:solidFill>
                <a:srgbClr val="0070C0"/>
              </a:solidFill>
              <a:latin typeface="+mn-lt"/>
            </a:endParaRPr>
          </a:p>
        </p:txBody>
      </p:sp>
      <p:sp>
        <p:nvSpPr>
          <p:cNvPr id="51" name="50 Rectángulo"/>
          <p:cNvSpPr/>
          <p:nvPr/>
        </p:nvSpPr>
        <p:spPr>
          <a:xfrm>
            <a:off x="2905190" y="4753520"/>
            <a:ext cx="167273" cy="4633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Rectángulo"/>
          <p:cNvSpPr/>
          <p:nvPr/>
        </p:nvSpPr>
        <p:spPr>
          <a:xfrm>
            <a:off x="3583532" y="4642874"/>
            <a:ext cx="164066" cy="5863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Rectángulo"/>
          <p:cNvSpPr/>
          <p:nvPr/>
        </p:nvSpPr>
        <p:spPr>
          <a:xfrm>
            <a:off x="4292728" y="4642873"/>
            <a:ext cx="160025" cy="5863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p:cNvSpPr/>
          <p:nvPr/>
        </p:nvSpPr>
        <p:spPr>
          <a:xfrm>
            <a:off x="5677480" y="4503086"/>
            <a:ext cx="138503" cy="7261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Rectángulo"/>
          <p:cNvSpPr/>
          <p:nvPr/>
        </p:nvSpPr>
        <p:spPr>
          <a:xfrm>
            <a:off x="7046407" y="3933057"/>
            <a:ext cx="189889" cy="12961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Rectángulo"/>
          <p:cNvSpPr/>
          <p:nvPr/>
        </p:nvSpPr>
        <p:spPr>
          <a:xfrm>
            <a:off x="6372200" y="4869160"/>
            <a:ext cx="144016" cy="3634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p:cNvSpPr/>
          <p:nvPr/>
        </p:nvSpPr>
        <p:spPr>
          <a:xfrm>
            <a:off x="7740352" y="4725144"/>
            <a:ext cx="160336" cy="5181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Rectángulo"/>
          <p:cNvSpPr/>
          <p:nvPr/>
        </p:nvSpPr>
        <p:spPr>
          <a:xfrm>
            <a:off x="2244487" y="4825524"/>
            <a:ext cx="167273" cy="4065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8244408" y="2852936"/>
            <a:ext cx="633507" cy="369332"/>
          </a:xfrm>
          <a:prstGeom prst="rect">
            <a:avLst/>
          </a:prstGeom>
          <a:noFill/>
        </p:spPr>
        <p:txBody>
          <a:bodyPr wrap="none" rtlCol="0">
            <a:spAutoFit/>
          </a:bodyPr>
          <a:lstStyle/>
          <a:p>
            <a:r>
              <a:rPr lang="es-ES" b="1" dirty="0" smtClean="0">
                <a:solidFill>
                  <a:schemeClr val="accent3"/>
                </a:solidFill>
              </a:rPr>
              <a:t>TCZ</a:t>
            </a:r>
            <a:endParaRPr lang="es-ES" b="1" dirty="0">
              <a:solidFill>
                <a:schemeClr val="accent3"/>
              </a:solidFill>
            </a:endParaRPr>
          </a:p>
        </p:txBody>
      </p:sp>
      <p:sp>
        <p:nvSpPr>
          <p:cNvPr id="5" name="4 Flecha abajo"/>
          <p:cNvSpPr/>
          <p:nvPr/>
        </p:nvSpPr>
        <p:spPr>
          <a:xfrm>
            <a:off x="8388423" y="3529225"/>
            <a:ext cx="346341" cy="182424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6566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5" grpId="0" animBg="1"/>
      <p:bldP spid="56" grpId="0" animBg="1"/>
      <p:bldP spid="57" grpId="0" animBg="1"/>
      <p:bldP spid="58" grpId="0" animBg="1"/>
      <p:bldP spid="59" grpId="0" animBg="1"/>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8706" y="1196752"/>
            <a:ext cx="8667526" cy="1477328"/>
          </a:xfrm>
          <a:prstGeom prst="rect">
            <a:avLst/>
          </a:prstGeom>
          <a:solidFill>
            <a:schemeClr val="bg1">
              <a:lumMod val="85000"/>
            </a:schemeClr>
          </a:solidFill>
          <a:ln>
            <a:noFill/>
          </a:ln>
        </p:spPr>
        <p:txBody>
          <a:bodyPr wrap="square" rtlCol="0">
            <a:spAutoFit/>
          </a:bodyPr>
          <a:lstStyle/>
          <a:p>
            <a:pPr algn="just"/>
            <a:r>
              <a:rPr lang="es-ES" b="1" dirty="0" smtClean="0">
                <a:latin typeface="+mn-lt"/>
              </a:rPr>
              <a:t>El tratamiento con TCZ </a:t>
            </a:r>
            <a:r>
              <a:rPr lang="es-ES" b="1" dirty="0">
                <a:latin typeface="+mn-lt"/>
              </a:rPr>
              <a:t>mejora el perfil proaterotrombótico en pacientes con AR mediante </a:t>
            </a:r>
            <a:r>
              <a:rPr lang="es-ES" dirty="0">
                <a:latin typeface="+mn-lt"/>
              </a:rPr>
              <a:t>la regulación simultánea </a:t>
            </a:r>
            <a:r>
              <a:rPr lang="es-ES" dirty="0" smtClean="0">
                <a:latin typeface="+mn-lt"/>
              </a:rPr>
              <a:t>de:</a:t>
            </a:r>
          </a:p>
          <a:p>
            <a:pPr algn="just"/>
            <a:r>
              <a:rPr lang="es-ES" dirty="0" smtClean="0">
                <a:latin typeface="+mn-lt"/>
                <a:sym typeface="Wingdings" panose="05000000000000000000" pitchFamily="2" charset="2"/>
              </a:rPr>
              <a:t></a:t>
            </a:r>
            <a:r>
              <a:rPr lang="es-ES" dirty="0" smtClean="0">
                <a:latin typeface="+mn-lt"/>
              </a:rPr>
              <a:t> </a:t>
            </a:r>
            <a:r>
              <a:rPr lang="es-ES" dirty="0">
                <a:latin typeface="+mn-lt"/>
              </a:rPr>
              <a:t>la </a:t>
            </a:r>
            <a:r>
              <a:rPr lang="es-ES" u="sng" dirty="0" smtClean="0">
                <a:latin typeface="+mn-lt"/>
              </a:rPr>
              <a:t>dislipidemia</a:t>
            </a:r>
            <a:r>
              <a:rPr lang="es-ES" dirty="0" smtClean="0">
                <a:latin typeface="+mn-lt"/>
              </a:rPr>
              <a:t>, la </a:t>
            </a:r>
            <a:r>
              <a:rPr lang="es-ES" u="sng" dirty="0">
                <a:latin typeface="+mn-lt"/>
              </a:rPr>
              <a:t>disfunción endotelial </a:t>
            </a:r>
            <a:r>
              <a:rPr lang="es-ES" dirty="0">
                <a:latin typeface="+mn-lt"/>
              </a:rPr>
              <a:t>y la </a:t>
            </a:r>
            <a:r>
              <a:rPr lang="es-ES" u="sng" dirty="0">
                <a:latin typeface="+mn-lt"/>
              </a:rPr>
              <a:t>actividad inflamatoria</a:t>
            </a:r>
            <a:r>
              <a:rPr lang="es-ES" dirty="0">
                <a:latin typeface="+mn-lt"/>
              </a:rPr>
              <a:t> de </a:t>
            </a:r>
            <a:r>
              <a:rPr lang="es-ES" b="1" dirty="0">
                <a:latin typeface="+mn-lt"/>
              </a:rPr>
              <a:t>monocitos y neutrófilos</a:t>
            </a:r>
            <a:r>
              <a:rPr lang="es-ES" dirty="0">
                <a:latin typeface="+mn-lt"/>
              </a:rPr>
              <a:t>, a través de </a:t>
            </a:r>
            <a:r>
              <a:rPr lang="es-ES" dirty="0" smtClean="0">
                <a:latin typeface="+mn-lt"/>
              </a:rPr>
              <a:t>mecanismos implicados </a:t>
            </a:r>
            <a:r>
              <a:rPr lang="es-ES" dirty="0">
                <a:latin typeface="+mn-lt"/>
              </a:rPr>
              <a:t>en la </a:t>
            </a:r>
            <a:r>
              <a:rPr lang="es-ES" u="sng" dirty="0">
                <a:latin typeface="+mn-lt"/>
              </a:rPr>
              <a:t>modulación del estrés oxidativo, inflamación, NETosis y vías de señalización intracelular</a:t>
            </a:r>
            <a:r>
              <a:rPr lang="es-ES" dirty="0">
                <a:latin typeface="+mn-lt"/>
              </a:rPr>
              <a:t>. </a:t>
            </a:r>
          </a:p>
        </p:txBody>
      </p:sp>
      <p:sp>
        <p:nvSpPr>
          <p:cNvPr id="13" name="CuadroTexto 12"/>
          <p:cNvSpPr txBox="1"/>
          <p:nvPr/>
        </p:nvSpPr>
        <p:spPr>
          <a:xfrm>
            <a:off x="629721" y="3212976"/>
            <a:ext cx="8271990" cy="3139321"/>
          </a:xfrm>
          <a:prstGeom prst="rect">
            <a:avLst/>
          </a:prstGeom>
          <a:noFill/>
        </p:spPr>
        <p:txBody>
          <a:bodyPr wrap="square" rtlCol="0">
            <a:spAutoFit/>
          </a:bodyPr>
          <a:lstStyle/>
          <a:p>
            <a:r>
              <a:rPr lang="es-ES" dirty="0" smtClean="0"/>
              <a:t>Este estudio evaluó por primera vez en pacientes con AR: </a:t>
            </a:r>
          </a:p>
          <a:p>
            <a:endParaRPr lang="es-ES" dirty="0" smtClean="0"/>
          </a:p>
          <a:p>
            <a:pPr marL="285750" indent="-285750">
              <a:buFont typeface="Wingdings" panose="05000000000000000000" pitchFamily="2" charset="2"/>
              <a:buChar char="§"/>
            </a:pPr>
            <a:r>
              <a:rPr lang="es-ES" dirty="0"/>
              <a:t>El efecto directo de TCZ sobre monocitos y neutrófilos</a:t>
            </a:r>
            <a:endParaRPr lang="es-ES" dirty="0" smtClean="0"/>
          </a:p>
          <a:p>
            <a:endParaRPr lang="es-ES" dirty="0" smtClean="0"/>
          </a:p>
          <a:p>
            <a:pPr marL="285750" indent="-285750">
              <a:buFont typeface="Wingdings" panose="05000000000000000000" pitchFamily="2" charset="2"/>
              <a:buChar char="§"/>
            </a:pPr>
            <a:r>
              <a:rPr lang="es-ES" dirty="0" smtClean="0"/>
              <a:t>La mejora que TCZ ejerció sobre el perfil proaterotrombótico</a:t>
            </a:r>
          </a:p>
          <a:p>
            <a:pPr marL="285750" indent="-285750">
              <a:buFont typeface="Wingdings" panose="05000000000000000000" pitchFamily="2" charset="2"/>
              <a:buChar char="§"/>
            </a:pPr>
            <a:endParaRPr lang="es-ES" dirty="0" smtClean="0"/>
          </a:p>
          <a:p>
            <a:pPr marL="285750" indent="-285750">
              <a:buFont typeface="Wingdings" panose="05000000000000000000" pitchFamily="2" charset="2"/>
              <a:buChar char="§"/>
            </a:pPr>
            <a:r>
              <a:rPr lang="es-ES" dirty="0" smtClean="0"/>
              <a:t>La reducción del estrés oxidativo en monocitos y neutrófilos</a:t>
            </a:r>
          </a:p>
          <a:p>
            <a:pPr marL="285750" indent="-285750">
              <a:buFont typeface="Wingdings" panose="05000000000000000000" pitchFamily="2" charset="2"/>
              <a:buChar char="§"/>
            </a:pPr>
            <a:endParaRPr lang="es-ES" dirty="0" smtClean="0"/>
          </a:p>
          <a:p>
            <a:pPr marL="285750" indent="-285750">
              <a:buFont typeface="Wingdings" panose="05000000000000000000" pitchFamily="2" charset="2"/>
              <a:buChar char="§"/>
            </a:pPr>
            <a:r>
              <a:rPr lang="es-ES" dirty="0" smtClean="0"/>
              <a:t>La regulación sobre las rutas de señalización intracelular asociadas a la patogénesis de la AR.</a:t>
            </a:r>
          </a:p>
          <a:p>
            <a:endParaRPr lang="es-ES" dirty="0" smtClean="0"/>
          </a:p>
        </p:txBody>
      </p:sp>
      <p:sp>
        <p:nvSpPr>
          <p:cNvPr id="2" name="CuadroTexto 1"/>
          <p:cNvSpPr txBox="1"/>
          <p:nvPr/>
        </p:nvSpPr>
        <p:spPr>
          <a:xfrm>
            <a:off x="278706" y="557972"/>
            <a:ext cx="2159566" cy="369332"/>
          </a:xfrm>
          <a:prstGeom prst="rect">
            <a:avLst/>
          </a:prstGeom>
          <a:noFill/>
        </p:spPr>
        <p:txBody>
          <a:bodyPr wrap="none" rtlCol="0">
            <a:spAutoFit/>
          </a:bodyPr>
          <a:lstStyle/>
          <a:p>
            <a:r>
              <a:rPr lang="es-ES" dirty="0" smtClean="0"/>
              <a:t>CONCLUSIONES: </a:t>
            </a:r>
            <a:endParaRPr lang="es-ES" dirty="0"/>
          </a:p>
        </p:txBody>
      </p:sp>
    </p:spTree>
    <p:extLst>
      <p:ext uri="{BB962C8B-B14F-4D97-AF65-F5344CB8AC3E}">
        <p14:creationId xmlns:p14="http://schemas.microsoft.com/office/powerpoint/2010/main" xmlns="" val="295052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MUCHAS GRACIAS</a:t>
            </a:r>
            <a:endParaRPr lang="es-ES" dirty="0"/>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a:stretch/>
        </p:blipFill>
        <p:spPr>
          <a:xfrm>
            <a:off x="118110" y="1628800"/>
            <a:ext cx="8907779" cy="4042933"/>
          </a:xfrm>
        </p:spPr>
      </p:pic>
    </p:spTree>
    <p:extLst>
      <p:ext uri="{BB962C8B-B14F-4D97-AF65-F5344CB8AC3E}">
        <p14:creationId xmlns:p14="http://schemas.microsoft.com/office/powerpoint/2010/main" xmlns="" val="3913890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19749"/>
            <a:ext cx="6747526" cy="369332"/>
          </a:xfrm>
          <a:prstGeom prst="rect">
            <a:avLst/>
          </a:prstGeom>
          <a:noFill/>
        </p:spPr>
        <p:txBody>
          <a:bodyPr wrap="square">
            <a:spAutoFit/>
          </a:bodyPr>
          <a:lstStyle/>
          <a:p>
            <a:pPr fontAlgn="auto">
              <a:spcBef>
                <a:spcPts val="0"/>
              </a:spcBef>
              <a:spcAft>
                <a:spcPts val="0"/>
              </a:spcAft>
              <a:defRPr/>
            </a:pPr>
            <a:r>
              <a:rPr lang="es-ES" b="1" dirty="0" smtClean="0">
                <a:latin typeface="+mn-lt"/>
              </a:rPr>
              <a:t>DISFUNCIÓN ENDOTELIAL </a:t>
            </a:r>
            <a:r>
              <a:rPr lang="es-ES" dirty="0" smtClean="0">
                <a:latin typeface="+mn-lt"/>
              </a:rPr>
              <a:t>ASOCIADA A LA ARTRITIS REUMATOIDE</a:t>
            </a:r>
            <a:r>
              <a:rPr lang="es-ES" b="1" dirty="0" smtClean="0">
                <a:latin typeface="+mn-lt"/>
              </a:rPr>
              <a:t>	</a:t>
            </a:r>
            <a:endParaRPr lang="es-ES" b="1" dirty="0">
              <a:solidFill>
                <a:schemeClr val="tx1">
                  <a:lumMod val="75000"/>
                  <a:lumOff val="25000"/>
                </a:schemeClr>
              </a:solidFill>
              <a:latin typeface="+mn-lt"/>
            </a:endParaRPr>
          </a:p>
        </p:txBody>
      </p:sp>
      <p:sp>
        <p:nvSpPr>
          <p:cNvPr id="9" name="8 Flecha derecha"/>
          <p:cNvSpPr/>
          <p:nvPr/>
        </p:nvSpPr>
        <p:spPr>
          <a:xfrm rot="5400000">
            <a:off x="1212308" y="2157539"/>
            <a:ext cx="598704" cy="50405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Flecha derecha"/>
          <p:cNvSpPr/>
          <p:nvPr/>
        </p:nvSpPr>
        <p:spPr>
          <a:xfrm>
            <a:off x="5485464" y="1235527"/>
            <a:ext cx="598704" cy="50405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Flecha derecha"/>
          <p:cNvSpPr/>
          <p:nvPr/>
        </p:nvSpPr>
        <p:spPr>
          <a:xfrm>
            <a:off x="2585192" y="1235527"/>
            <a:ext cx="598704" cy="50405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4" name="Picture 2" descr="Resultado de imagen de endothelial dysfunctio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737259" y="4822863"/>
            <a:ext cx="7687837" cy="1570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1 Flecha abajo"/>
          <p:cNvSpPr/>
          <p:nvPr/>
        </p:nvSpPr>
        <p:spPr>
          <a:xfrm>
            <a:off x="4114126" y="3823425"/>
            <a:ext cx="517825" cy="469671"/>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683569" y="1045290"/>
            <a:ext cx="1656184" cy="955990"/>
          </a:xfrm>
          <a:prstGeom prst="roundRect">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Disfunción endotelial </a:t>
            </a:r>
          </a:p>
        </p:txBody>
      </p:sp>
      <p:sp>
        <p:nvSpPr>
          <p:cNvPr id="17" name="16 Elipse"/>
          <p:cNvSpPr/>
          <p:nvPr/>
        </p:nvSpPr>
        <p:spPr>
          <a:xfrm>
            <a:off x="3221264" y="836712"/>
            <a:ext cx="2142824" cy="1092560"/>
          </a:xfrm>
          <a:prstGeom prst="ellipse">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effectLst>
            <a:softEdge rad="317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Artritis reumatoide</a:t>
            </a:r>
            <a:endParaRPr lang="es-ES" b="1" dirty="0">
              <a:solidFill>
                <a:schemeClr val="tx1"/>
              </a:solidFill>
            </a:endParaRPr>
          </a:p>
        </p:txBody>
      </p:sp>
      <p:sp>
        <p:nvSpPr>
          <p:cNvPr id="18" name="17 Rectángulo redondeado"/>
          <p:cNvSpPr/>
          <p:nvPr/>
        </p:nvSpPr>
        <p:spPr>
          <a:xfrm>
            <a:off x="6300192" y="1053597"/>
            <a:ext cx="2088232" cy="1027998"/>
          </a:xfrm>
          <a:prstGeom prst="roundRect">
            <a:avLst/>
          </a:prstGeom>
          <a:gradFill flip="none" rotWithShape="1">
            <a:gsLst>
              <a:gs pos="64999">
                <a:srgbClr val="FFCCCC">
                  <a:alpha val="31000"/>
                </a:srgbClr>
              </a:gs>
              <a:gs pos="100000">
                <a:srgbClr val="D1C39F"/>
              </a:gs>
            </a:gsLst>
            <a:path path="circle">
              <a:fillToRect l="100000" t="100000"/>
            </a:path>
            <a:tileRect r="-100000" b="-100000"/>
          </a:gra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Inicio y progresión de la placa aterosclerotica </a:t>
            </a:r>
          </a:p>
        </p:txBody>
      </p:sp>
      <p:sp>
        <p:nvSpPr>
          <p:cNvPr id="19" name="18 Rectángulo redondeado"/>
          <p:cNvSpPr/>
          <p:nvPr/>
        </p:nvSpPr>
        <p:spPr>
          <a:xfrm>
            <a:off x="717097" y="2739676"/>
            <a:ext cx="2339753" cy="804769"/>
          </a:xfrm>
          <a:prstGeom prst="roundRect">
            <a:avLst/>
          </a:prstGeom>
          <a:solidFill>
            <a:schemeClr val="accent2">
              <a:lumMod val="60000"/>
              <a:lumOff val="40000"/>
            </a:schemeClr>
          </a:soli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a:rPr>
              <a:t>↑ </a:t>
            </a:r>
            <a:r>
              <a:rPr lang="en-US" sz="1400" b="1" dirty="0" smtClean="0">
                <a:solidFill>
                  <a:schemeClr val="tx1"/>
                </a:solidFill>
              </a:rPr>
              <a:t>Moléculas de adhesion:</a:t>
            </a:r>
          </a:p>
          <a:p>
            <a:pPr algn="ctr"/>
            <a:r>
              <a:rPr lang="en-US" sz="1400" b="1" dirty="0" smtClean="0">
                <a:solidFill>
                  <a:schemeClr val="tx1"/>
                </a:solidFill>
              </a:rPr>
              <a:t>VCAM1, ICAM1, selectina </a:t>
            </a:r>
          </a:p>
        </p:txBody>
      </p:sp>
      <p:sp>
        <p:nvSpPr>
          <p:cNvPr id="20" name="19 Rectángulo redondeado"/>
          <p:cNvSpPr/>
          <p:nvPr/>
        </p:nvSpPr>
        <p:spPr>
          <a:xfrm>
            <a:off x="3602491" y="2840177"/>
            <a:ext cx="1473565" cy="811974"/>
          </a:xfrm>
          <a:prstGeom prst="roundRect">
            <a:avLst/>
          </a:prstGeom>
          <a:solidFill>
            <a:schemeClr val="accent2">
              <a:lumMod val="60000"/>
              <a:lumOff val="40000"/>
            </a:schemeClr>
          </a:soli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 </a:t>
            </a:r>
            <a:r>
              <a:rPr lang="en-US" sz="1400" b="1" dirty="0" err="1" smtClean="0">
                <a:solidFill>
                  <a:schemeClr val="tx1"/>
                </a:solidFill>
              </a:rPr>
              <a:t>Migración</a:t>
            </a:r>
            <a:r>
              <a:rPr lang="en-US" sz="1400" b="1" dirty="0" smtClean="0">
                <a:solidFill>
                  <a:schemeClr val="tx1"/>
                </a:solidFill>
              </a:rPr>
              <a:t> leucocitaria </a:t>
            </a:r>
          </a:p>
        </p:txBody>
      </p:sp>
      <p:sp>
        <p:nvSpPr>
          <p:cNvPr id="21" name="20 Rectángulo redondeado"/>
          <p:cNvSpPr/>
          <p:nvPr/>
        </p:nvSpPr>
        <p:spPr>
          <a:xfrm>
            <a:off x="5484254" y="2780928"/>
            <a:ext cx="3120194" cy="811974"/>
          </a:xfrm>
          <a:prstGeom prst="roundRect">
            <a:avLst/>
          </a:prstGeom>
          <a:solidFill>
            <a:schemeClr val="accent2">
              <a:lumMod val="60000"/>
              <a:lumOff val="40000"/>
            </a:schemeClr>
          </a:soli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rPr>
              <a:t>Desequilibrio</a:t>
            </a:r>
            <a:r>
              <a:rPr lang="en-US" sz="1400" b="1" dirty="0" smtClean="0">
                <a:solidFill>
                  <a:schemeClr val="tx1"/>
                </a:solidFill>
              </a:rPr>
              <a:t> </a:t>
            </a:r>
            <a:r>
              <a:rPr lang="en-US" sz="1400" b="1" dirty="0" err="1" smtClean="0">
                <a:solidFill>
                  <a:schemeClr val="tx1"/>
                </a:solidFill>
              </a:rPr>
              <a:t>sustancias</a:t>
            </a:r>
            <a:r>
              <a:rPr lang="en-US" sz="1400" b="1" dirty="0" smtClean="0">
                <a:solidFill>
                  <a:schemeClr val="tx1"/>
                </a:solidFill>
              </a:rPr>
              <a:t> </a:t>
            </a:r>
            <a:r>
              <a:rPr lang="en-US" sz="1400" b="1" dirty="0" err="1" smtClean="0">
                <a:solidFill>
                  <a:schemeClr val="tx1"/>
                </a:solidFill>
              </a:rPr>
              <a:t>vasocontrictoras</a:t>
            </a:r>
            <a:r>
              <a:rPr lang="en-US" sz="1400" b="1" dirty="0" smtClean="0">
                <a:solidFill>
                  <a:schemeClr val="tx1"/>
                </a:solidFill>
              </a:rPr>
              <a:t>/</a:t>
            </a:r>
            <a:r>
              <a:rPr lang="en-US" sz="1400" b="1" dirty="0" err="1" smtClean="0">
                <a:solidFill>
                  <a:schemeClr val="tx1"/>
                </a:solidFill>
              </a:rPr>
              <a:t>vasodilatadoras</a:t>
            </a:r>
            <a:endParaRPr lang="en-US" sz="1400" b="1" dirty="0" smtClean="0">
              <a:solidFill>
                <a:schemeClr val="tx1"/>
              </a:solidFill>
            </a:endParaRPr>
          </a:p>
        </p:txBody>
      </p:sp>
      <p:sp>
        <p:nvSpPr>
          <p:cNvPr id="6" name="5 Flecha derecha"/>
          <p:cNvSpPr/>
          <p:nvPr/>
        </p:nvSpPr>
        <p:spPr>
          <a:xfrm>
            <a:off x="3064605" y="2890031"/>
            <a:ext cx="598704" cy="50405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Flecha derecha"/>
          <p:cNvSpPr/>
          <p:nvPr/>
        </p:nvSpPr>
        <p:spPr>
          <a:xfrm>
            <a:off x="5003112" y="2934886"/>
            <a:ext cx="598704" cy="50405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Rectángulo redondeado"/>
          <p:cNvSpPr/>
          <p:nvPr/>
        </p:nvSpPr>
        <p:spPr>
          <a:xfrm>
            <a:off x="3610246" y="4416528"/>
            <a:ext cx="1473565" cy="812671"/>
          </a:xfrm>
          <a:prstGeom prst="roundRect">
            <a:avLst/>
          </a:prstGeom>
          <a:solidFill>
            <a:schemeClr val="accent2">
              <a:lumMod val="60000"/>
              <a:lumOff val="40000"/>
            </a:schemeClr>
          </a:solidFill>
          <a:ln>
            <a:solidFill>
              <a:srgbClr val="FFCC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rPr>
              <a:t>Aceleración</a:t>
            </a:r>
            <a:r>
              <a:rPr lang="en-US" sz="1400" b="1" dirty="0" smtClean="0">
                <a:solidFill>
                  <a:schemeClr val="tx1"/>
                </a:solidFill>
              </a:rPr>
              <a:t> </a:t>
            </a:r>
            <a:r>
              <a:rPr lang="en-US" sz="1400" b="1" dirty="0" err="1" smtClean="0">
                <a:solidFill>
                  <a:schemeClr val="tx1"/>
                </a:solidFill>
              </a:rPr>
              <a:t>proceso</a:t>
            </a:r>
            <a:r>
              <a:rPr lang="en-US" sz="1400" b="1" dirty="0" smtClean="0">
                <a:solidFill>
                  <a:schemeClr val="tx1"/>
                </a:solidFill>
              </a:rPr>
              <a:t> </a:t>
            </a:r>
            <a:r>
              <a:rPr lang="en-US" sz="1400" b="1" dirty="0" err="1" smtClean="0">
                <a:solidFill>
                  <a:schemeClr val="tx1"/>
                </a:solidFill>
              </a:rPr>
              <a:t>aterosclerótico</a:t>
            </a:r>
            <a:endParaRPr lang="en-US" sz="1400" b="1" dirty="0" smtClean="0">
              <a:solidFill>
                <a:schemeClr val="tx1"/>
              </a:solidFill>
            </a:endParaRPr>
          </a:p>
        </p:txBody>
      </p:sp>
    </p:spTree>
    <p:extLst>
      <p:ext uri="{BB962C8B-B14F-4D97-AF65-F5344CB8AC3E}">
        <p14:creationId xmlns:p14="http://schemas.microsoft.com/office/powerpoint/2010/main" xmlns="" val="32057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9" grpId="0" animBg="1"/>
      <p:bldP spid="20" grpId="0" animBg="1"/>
      <p:bldP spid="21" grpId="0" animBg="1"/>
      <p:bldP spid="6" grpId="0" animBg="1"/>
      <p:bldP spid="8"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334712" y="2884080"/>
            <a:ext cx="1826901" cy="1393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3301621" y="4195222"/>
            <a:ext cx="2292622" cy="158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02111" y="2695598"/>
            <a:ext cx="2534429" cy="3043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1 Título"/>
          <p:cNvSpPr>
            <a:spLocks noGrp="1"/>
          </p:cNvSpPr>
          <p:nvPr>
            <p:ph type="title"/>
          </p:nvPr>
        </p:nvSpPr>
        <p:spPr>
          <a:xfrm>
            <a:off x="89753" y="96744"/>
            <a:ext cx="9026086" cy="439349"/>
          </a:xfrm>
        </p:spPr>
        <p:txBody>
          <a:bodyPr/>
          <a:lstStyle/>
          <a:p>
            <a:pPr algn="l"/>
            <a:r>
              <a:rPr lang="es-ES" sz="1800" dirty="0" smtClean="0"/>
              <a:t>Una alteración del </a:t>
            </a:r>
            <a:r>
              <a:rPr lang="es-ES" sz="1800" b="1" u="sng" dirty="0" smtClean="0"/>
              <a:t>STATUS OXIDATIVO </a:t>
            </a:r>
            <a:r>
              <a:rPr lang="es-ES" sz="1800" dirty="0" smtClean="0"/>
              <a:t>se ha relacionado con enfermedad CV. </a:t>
            </a:r>
            <a:endParaRPr lang="es-ES" sz="1800" dirty="0"/>
          </a:p>
        </p:txBody>
      </p:sp>
      <p:sp>
        <p:nvSpPr>
          <p:cNvPr id="3" name="2 CuadroTexto"/>
          <p:cNvSpPr txBox="1"/>
          <p:nvPr/>
        </p:nvSpPr>
        <p:spPr>
          <a:xfrm rot="10800000" flipV="1">
            <a:off x="5612280" y="2916153"/>
            <a:ext cx="3384376" cy="2031325"/>
          </a:xfrm>
          <a:prstGeom prst="rect">
            <a:avLst/>
          </a:prstGeom>
          <a:noFill/>
          <a:ln>
            <a:solidFill>
              <a:srgbClr val="FF0000"/>
            </a:solidFill>
          </a:ln>
        </p:spPr>
        <p:txBody>
          <a:bodyPr wrap="square" rtlCol="0">
            <a:spAutoFit/>
          </a:bodyPr>
          <a:lstStyle/>
          <a:p>
            <a:pPr algn="just"/>
            <a:r>
              <a:rPr lang="es-ES" b="1" dirty="0" smtClean="0">
                <a:solidFill>
                  <a:srgbClr val="0070C0"/>
                </a:solidFill>
                <a:latin typeface="+mn-lt"/>
              </a:rPr>
              <a:t>↓ SIGNIFICATIVA NIVELES DE PERÓXIDOS Y PEROXINITRITOS, PUESTA DE MANIFIESTO POR UNA DISMINUCIÓN DE LA INTENSIDAD MEDIA DE FLUORESCENCIA DE LAS SONDAS QUE MIDEN SU PRODUCCIÓN.</a:t>
            </a:r>
          </a:p>
        </p:txBody>
      </p:sp>
      <p:sp>
        <p:nvSpPr>
          <p:cNvPr id="2" name="1 CuadroTexto"/>
          <p:cNvSpPr txBox="1"/>
          <p:nvPr/>
        </p:nvSpPr>
        <p:spPr>
          <a:xfrm>
            <a:off x="356679" y="5846068"/>
            <a:ext cx="2465789" cy="584775"/>
          </a:xfrm>
          <a:prstGeom prst="rect">
            <a:avLst/>
          </a:prstGeom>
          <a:noFill/>
          <a:ln>
            <a:solidFill>
              <a:srgbClr val="000000"/>
            </a:solidFill>
          </a:ln>
        </p:spPr>
        <p:txBody>
          <a:bodyPr wrap="square" rtlCol="0">
            <a:spAutoFit/>
          </a:bodyPr>
          <a:lstStyle/>
          <a:p>
            <a:r>
              <a:rPr lang="es-ES" sz="800" dirty="0" smtClean="0">
                <a:latin typeface="+mn-lt"/>
              </a:rPr>
              <a:t>IMF (DHRH y DCFHDA):</a:t>
            </a:r>
          </a:p>
          <a:p>
            <a:r>
              <a:rPr lang="es-ES" sz="800" dirty="0" smtClean="0">
                <a:latin typeface="+mn-lt"/>
              </a:rPr>
              <a:t>-Donante sano: </a:t>
            </a:r>
            <a:r>
              <a:rPr lang="es-ES" sz="800" b="1" dirty="0" smtClean="0">
                <a:latin typeface="+mn-lt"/>
              </a:rPr>
              <a:t>Histograma completo</a:t>
            </a:r>
          </a:p>
          <a:p>
            <a:r>
              <a:rPr lang="es-ES" sz="800" dirty="0" smtClean="0">
                <a:latin typeface="+mn-lt"/>
              </a:rPr>
              <a:t>- Paciente AR Antes TCZ: </a:t>
            </a:r>
            <a:r>
              <a:rPr lang="es-ES" sz="800" b="1" dirty="0" smtClean="0">
                <a:latin typeface="+mn-lt"/>
              </a:rPr>
              <a:t>Histograma negro</a:t>
            </a:r>
          </a:p>
          <a:p>
            <a:r>
              <a:rPr lang="es-ES" sz="800" dirty="0" smtClean="0">
                <a:latin typeface="+mn-lt"/>
              </a:rPr>
              <a:t>- Paciente AR después TCZ: </a:t>
            </a:r>
            <a:r>
              <a:rPr lang="es-ES" sz="800" b="1" dirty="0" smtClean="0">
                <a:latin typeface="+mn-lt"/>
              </a:rPr>
              <a:t>Histograma gris</a:t>
            </a:r>
            <a:endParaRPr lang="es-ES" sz="800" b="1" dirty="0">
              <a:latin typeface="+mn-lt"/>
            </a:endParaRPr>
          </a:p>
        </p:txBody>
      </p:sp>
      <p:sp>
        <p:nvSpPr>
          <p:cNvPr id="4" name="3 Flecha abajo"/>
          <p:cNvSpPr/>
          <p:nvPr/>
        </p:nvSpPr>
        <p:spPr>
          <a:xfrm>
            <a:off x="2122344" y="2886865"/>
            <a:ext cx="216024"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2543729" y="2898976"/>
            <a:ext cx="216024"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a:off x="2295981" y="2898976"/>
            <a:ext cx="216024"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19515" y="665561"/>
            <a:ext cx="4264006" cy="1516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uadroTexto 4"/>
          <p:cNvSpPr txBox="1"/>
          <p:nvPr/>
        </p:nvSpPr>
        <p:spPr>
          <a:xfrm>
            <a:off x="4882689" y="835967"/>
            <a:ext cx="4166055" cy="830997"/>
          </a:xfrm>
          <a:prstGeom prst="rect">
            <a:avLst/>
          </a:prstGeom>
          <a:noFill/>
          <a:ln>
            <a:solidFill>
              <a:srgbClr val="FF0000"/>
            </a:solidFill>
          </a:ln>
        </p:spPr>
        <p:txBody>
          <a:bodyPr wrap="square" rtlCol="0">
            <a:spAutoFit/>
          </a:bodyPr>
          <a:lstStyle/>
          <a:p>
            <a:pPr fontAlgn="auto">
              <a:spcBef>
                <a:spcPts val="0"/>
              </a:spcBef>
              <a:spcAft>
                <a:spcPts val="0"/>
              </a:spcAft>
              <a:defRPr/>
            </a:pPr>
            <a:r>
              <a:rPr lang="es-ES" sz="1200" b="1" dirty="0" smtClean="0"/>
              <a:t>↑ del estrés oxidativo en leucocitos y plasma AR.</a:t>
            </a:r>
            <a:r>
              <a:rPr lang="es-ES" sz="1200" dirty="0" smtClean="0"/>
              <a:t> </a:t>
            </a:r>
          </a:p>
          <a:p>
            <a:pPr marL="171450" indent="-171450" fontAlgn="auto">
              <a:spcBef>
                <a:spcPts val="0"/>
              </a:spcBef>
              <a:spcAft>
                <a:spcPts val="0"/>
              </a:spcAft>
              <a:buFont typeface="Wingdings" panose="05000000000000000000" pitchFamily="2" charset="2"/>
              <a:buChar char="à"/>
              <a:defRPr/>
            </a:pPr>
            <a:r>
              <a:rPr lang="es-ES" sz="1200" u="sng" dirty="0" smtClean="0"/>
              <a:t>↑ de peróxidos y peroxinitritos </a:t>
            </a:r>
            <a:r>
              <a:rPr lang="es-ES" sz="1200" dirty="0" smtClean="0"/>
              <a:t>intracelulares en los </a:t>
            </a:r>
            <a:r>
              <a:rPr lang="es-ES" sz="1200" u="sng" dirty="0" smtClean="0"/>
              <a:t>monocitos y neutrófilos </a:t>
            </a:r>
            <a:r>
              <a:rPr lang="es-ES" sz="1200" dirty="0" smtClean="0"/>
              <a:t>de estos pacientes </a:t>
            </a:r>
          </a:p>
          <a:p>
            <a:pPr marL="171450" indent="-171450" fontAlgn="auto">
              <a:spcBef>
                <a:spcPts val="0"/>
              </a:spcBef>
              <a:spcAft>
                <a:spcPts val="0"/>
              </a:spcAft>
              <a:buFont typeface="Wingdings" panose="05000000000000000000" pitchFamily="2" charset="2"/>
              <a:buChar char="à"/>
              <a:defRPr/>
            </a:pPr>
            <a:r>
              <a:rPr lang="es-ES" sz="1200" u="sng" dirty="0" smtClean="0"/>
              <a:t>↓ de la capacidad antioxidante </a:t>
            </a:r>
            <a:r>
              <a:rPr lang="es-ES" sz="1200" dirty="0" smtClean="0"/>
              <a:t>total en el plasma</a:t>
            </a:r>
            <a:endParaRPr lang="es-ES" sz="1200" dirty="0"/>
          </a:p>
        </p:txBody>
      </p:sp>
      <p:sp>
        <p:nvSpPr>
          <p:cNvPr id="6" name="Flecha derecha 5"/>
          <p:cNvSpPr/>
          <p:nvPr/>
        </p:nvSpPr>
        <p:spPr>
          <a:xfrm>
            <a:off x="4211172" y="1140398"/>
            <a:ext cx="580050" cy="455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434916" y="2311995"/>
            <a:ext cx="8881850" cy="369332"/>
          </a:xfrm>
          <a:prstGeom prst="rect">
            <a:avLst/>
          </a:prstGeom>
        </p:spPr>
        <p:txBody>
          <a:bodyPr wrap="square">
            <a:spAutoFit/>
          </a:bodyPr>
          <a:lstStyle/>
          <a:p>
            <a:r>
              <a:rPr lang="es-ES" b="1" dirty="0">
                <a:latin typeface="+mn-lt"/>
              </a:rPr>
              <a:t>ANÁLISIS </a:t>
            </a:r>
            <a:r>
              <a:rPr lang="es-ES" b="1" dirty="0" smtClean="0">
                <a:latin typeface="+mn-lt"/>
              </a:rPr>
              <a:t>ESTRÉS OXIDATIVO EN </a:t>
            </a:r>
            <a:r>
              <a:rPr lang="es-ES" b="1" u="sng" dirty="0">
                <a:latin typeface="+mn-lt"/>
              </a:rPr>
              <a:t>MONOCITOS Y NEUTRÓFILOS </a:t>
            </a:r>
            <a:r>
              <a:rPr lang="es-ES" b="1" dirty="0">
                <a:latin typeface="+mn-lt"/>
              </a:rPr>
              <a:t>AR TRAS TTO CON TCZ</a:t>
            </a:r>
            <a:endParaRPr lang="es-ES" dirty="0">
              <a:latin typeface="+mn-lt"/>
            </a:endParaRPr>
          </a:p>
        </p:txBody>
      </p:sp>
      <p:pic>
        <p:nvPicPr>
          <p:cNvPr id="9" name="Imagen 8"/>
          <p:cNvPicPr>
            <a:picLocks noChangeAspect="1"/>
          </p:cNvPicPr>
          <p:nvPr/>
        </p:nvPicPr>
        <p:blipFill>
          <a:blip r:embed="rId7"/>
          <a:stretch>
            <a:fillRect/>
          </a:stretch>
        </p:blipFill>
        <p:spPr>
          <a:xfrm>
            <a:off x="152439" y="110996"/>
            <a:ext cx="8900714" cy="3138857"/>
          </a:xfrm>
          <a:prstGeom prst="rect">
            <a:avLst/>
          </a:prstGeom>
        </p:spPr>
      </p:pic>
      <p:sp>
        <p:nvSpPr>
          <p:cNvPr id="10" name="CuadroTexto 9"/>
          <p:cNvSpPr txBox="1"/>
          <p:nvPr/>
        </p:nvSpPr>
        <p:spPr>
          <a:xfrm>
            <a:off x="209753" y="2132027"/>
            <a:ext cx="8742525" cy="4524315"/>
          </a:xfrm>
          <a:prstGeom prst="rect">
            <a:avLst/>
          </a:prstGeom>
          <a:solidFill>
            <a:schemeClr val="bg1"/>
          </a:solidFill>
        </p:spPr>
        <p:txBody>
          <a:bodyPr wrap="square" rtlCol="0">
            <a:spAutoFit/>
          </a:bodyPr>
          <a:lstStyle/>
          <a:p>
            <a:r>
              <a:rPr lang="es-ES" dirty="0" smtClean="0"/>
              <a:t>TCZ es más eficiente en la reducción  de los niveles séricos de marcadores de estrés oxidativo que los </a:t>
            </a:r>
            <a:r>
              <a:rPr lang="es-ES" dirty="0" err="1" smtClean="0"/>
              <a:t>FAMEs</a:t>
            </a:r>
            <a:r>
              <a:rPr lang="es-ES" dirty="0" smtClean="0"/>
              <a:t> convencionales y los Anti TNF-a </a:t>
            </a:r>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smtClean="0"/>
          </a:p>
          <a:p>
            <a:endParaRPr lang="es-ES" dirty="0"/>
          </a:p>
          <a:p>
            <a:endParaRPr lang="es-ES" dirty="0" smtClean="0"/>
          </a:p>
          <a:p>
            <a:endParaRPr lang="es-ES" dirty="0"/>
          </a:p>
          <a:p>
            <a:endParaRPr lang="es-ES" dirty="0"/>
          </a:p>
          <a:p>
            <a:endParaRPr lang="es-ES" dirty="0"/>
          </a:p>
        </p:txBody>
      </p:sp>
      <p:sp>
        <p:nvSpPr>
          <p:cNvPr id="15" name="Elipse 14"/>
          <p:cNvSpPr/>
          <p:nvPr/>
        </p:nvSpPr>
        <p:spPr>
          <a:xfrm>
            <a:off x="116042" y="1680425"/>
            <a:ext cx="8704430" cy="1608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4723349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4" grpId="1" animBg="1"/>
      <p:bldP spid="12" grpId="0" animBg="1"/>
      <p:bldP spid="12" grpId="1" animBg="1"/>
      <p:bldP spid="13" grpId="0" animBg="1"/>
      <p:bldP spid="13" grpId="1" animBg="1"/>
      <p:bldP spid="5" grpId="0" animBg="1"/>
      <p:bldP spid="6" grpId="0" animBg="1"/>
      <p:bldP spid="7" grpId="0"/>
      <p:bldP spid="10"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5" name="CuadroTexto 4"/>
          <p:cNvSpPr txBox="1"/>
          <p:nvPr/>
        </p:nvSpPr>
        <p:spPr>
          <a:xfrm>
            <a:off x="3986864" y="2924651"/>
            <a:ext cx="4248472" cy="1323439"/>
          </a:xfrm>
          <a:prstGeom prst="rect">
            <a:avLst/>
          </a:prstGeom>
          <a:noFill/>
          <a:ln>
            <a:solidFill>
              <a:srgbClr val="FF0000"/>
            </a:solidFill>
          </a:ln>
        </p:spPr>
        <p:txBody>
          <a:bodyPr wrap="square" rtlCol="0">
            <a:spAutoFit/>
          </a:bodyPr>
          <a:lstStyle/>
          <a:p>
            <a:r>
              <a:rPr lang="es-ES" sz="1600" dirty="0" smtClean="0"/>
              <a:t>Describieron </a:t>
            </a:r>
            <a:r>
              <a:rPr lang="es-ES" sz="1600" b="1" dirty="0" smtClean="0"/>
              <a:t>la importancia de IL-6 en el aumento de la tasa de migración celular y el papel de TCZ en la reducción de la adhesión de monocitos </a:t>
            </a:r>
            <a:r>
              <a:rPr lang="es-ES" sz="1600" dirty="0" smtClean="0"/>
              <a:t>(U937) </a:t>
            </a:r>
            <a:r>
              <a:rPr lang="es-ES" sz="1600" b="1" dirty="0" smtClean="0"/>
              <a:t>a las </a:t>
            </a:r>
            <a:r>
              <a:rPr lang="es-ES" sz="1600" b="1" dirty="0" err="1" smtClean="0"/>
              <a:t>cél</a:t>
            </a:r>
            <a:r>
              <a:rPr lang="es-ES" sz="1600" b="1" dirty="0" smtClean="0"/>
              <a:t> HUVEC</a:t>
            </a:r>
            <a:endParaRPr lang="es-ES" sz="1600" b="1" dirty="0"/>
          </a:p>
        </p:txBody>
      </p:sp>
      <p:pic>
        <p:nvPicPr>
          <p:cNvPr id="8" name="Imagen 7"/>
          <p:cNvPicPr>
            <a:picLocks noChangeAspect="1"/>
          </p:cNvPicPr>
          <p:nvPr/>
        </p:nvPicPr>
        <p:blipFill rotWithShape="1">
          <a:blip r:embed="rId2"/>
          <a:srcRect r="23979" b="4822"/>
          <a:stretch/>
        </p:blipFill>
        <p:spPr>
          <a:xfrm>
            <a:off x="469889" y="3395606"/>
            <a:ext cx="3065512" cy="2070125"/>
          </a:xfrm>
          <a:prstGeom prst="rect">
            <a:avLst/>
          </a:prstGeom>
        </p:spPr>
      </p:pic>
    </p:spTree>
    <p:extLst>
      <p:ext uri="{BB962C8B-B14F-4D97-AF65-F5344CB8AC3E}">
        <p14:creationId xmlns:p14="http://schemas.microsoft.com/office/powerpoint/2010/main" xmlns="" val="2387071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14"/>
          <p:cNvGrpSpPr>
            <a:grpSpLocks/>
          </p:cNvGrpSpPr>
          <p:nvPr/>
        </p:nvGrpSpPr>
        <p:grpSpPr bwMode="auto">
          <a:xfrm>
            <a:off x="666751" y="1300163"/>
            <a:ext cx="2016125" cy="1727199"/>
            <a:chOff x="412" y="394"/>
            <a:chExt cx="1270" cy="1088"/>
          </a:xfrm>
          <a:effectLst>
            <a:outerShdw blurRad="50800" dist="38100" dir="5400000" algn="t" rotWithShape="0">
              <a:prstClr val="black">
                <a:alpha val="40000"/>
              </a:prstClr>
            </a:outerShdw>
          </a:effectLst>
        </p:grpSpPr>
        <p:sp>
          <p:nvSpPr>
            <p:cNvPr id="9236" name="Oval 13"/>
            <p:cNvSpPr>
              <a:spLocks noChangeArrowheads="1"/>
            </p:cNvSpPr>
            <p:nvPr/>
          </p:nvSpPr>
          <p:spPr bwMode="auto">
            <a:xfrm>
              <a:off x="412" y="394"/>
              <a:ext cx="1270" cy="1088"/>
            </a:xfrm>
            <a:prstGeom prst="ellipse">
              <a:avLst/>
            </a:prstGeom>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es-ES_tradnl"/>
            </a:p>
          </p:txBody>
        </p:sp>
        <p:sp>
          <p:nvSpPr>
            <p:cNvPr id="9237" name="Text Box 8"/>
            <p:cNvSpPr txBox="1">
              <a:spLocks noChangeArrowheads="1"/>
            </p:cNvSpPr>
            <p:nvPr/>
          </p:nvSpPr>
          <p:spPr bwMode="auto">
            <a:xfrm>
              <a:off x="639" y="575"/>
              <a:ext cx="1043" cy="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defRPr/>
              </a:pPr>
              <a:r>
                <a:rPr lang="es-ES" sz="1800" b="1" dirty="0" smtClean="0">
                  <a:solidFill>
                    <a:schemeClr val="bg1"/>
                  </a:solidFill>
                  <a:latin typeface="Calibri" pitchFamily="34" charset="0"/>
                </a:rPr>
                <a:t>Monocitos</a:t>
              </a:r>
            </a:p>
            <a:p>
              <a:pPr eaLnBrk="1" hangingPunct="1">
                <a:spcBef>
                  <a:spcPct val="50000"/>
                </a:spcBef>
                <a:defRPr/>
              </a:pPr>
              <a:r>
                <a:rPr lang="es-ES" sz="1800" b="1" dirty="0" smtClean="0">
                  <a:solidFill>
                    <a:schemeClr val="bg1"/>
                  </a:solidFill>
                  <a:latin typeface="Calibri" pitchFamily="34" charset="0"/>
                </a:rPr>
                <a:t>Linfocitos</a:t>
              </a:r>
            </a:p>
            <a:p>
              <a:pPr eaLnBrk="1" hangingPunct="1">
                <a:spcBef>
                  <a:spcPct val="50000"/>
                </a:spcBef>
                <a:defRPr/>
              </a:pPr>
              <a:r>
                <a:rPr lang="es-ES" sz="1800" b="1" dirty="0" smtClean="0">
                  <a:solidFill>
                    <a:schemeClr val="bg1"/>
                  </a:solidFill>
                  <a:latin typeface="Calibri" pitchFamily="34" charset="0"/>
                </a:rPr>
                <a:t>Neutrófilos</a:t>
              </a:r>
            </a:p>
          </p:txBody>
        </p:sp>
      </p:grpSp>
      <p:sp>
        <p:nvSpPr>
          <p:cNvPr id="9220" name="Text Box 9"/>
          <p:cNvSpPr txBox="1">
            <a:spLocks noChangeArrowheads="1"/>
          </p:cNvSpPr>
          <p:nvPr/>
        </p:nvSpPr>
        <p:spPr bwMode="auto">
          <a:xfrm>
            <a:off x="738213" y="115889"/>
            <a:ext cx="6642099" cy="646331"/>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defRPr/>
            </a:pPr>
            <a:r>
              <a:rPr lang="es-ES" sz="1800" b="1" dirty="0" smtClean="0">
                <a:latin typeface="Calibri" pitchFamily="34" charset="0"/>
              </a:rPr>
              <a:t>PAPEL DE LOS LEUCOCITOS EN LA ATEROSCLEROSIS Y PATOGÉNESIS DE LA ARTRITIS REUMATOIDE</a:t>
            </a:r>
          </a:p>
        </p:txBody>
      </p:sp>
      <p:sp>
        <p:nvSpPr>
          <p:cNvPr id="9223" name="Text Box 10"/>
          <p:cNvSpPr txBox="1">
            <a:spLocks noChangeArrowheads="1"/>
          </p:cNvSpPr>
          <p:nvPr/>
        </p:nvSpPr>
        <p:spPr bwMode="auto">
          <a:xfrm>
            <a:off x="3490913" y="1773238"/>
            <a:ext cx="1728787" cy="915987"/>
          </a:xfrm>
          <a:prstGeom prst="rect">
            <a:avLst/>
          </a:prstGeom>
          <a:noFill/>
          <a:ln w="9525">
            <a:noFill/>
            <a:miter lim="800000"/>
            <a:headEnd/>
            <a:tailEnd/>
          </a:ln>
          <a:effectLst/>
        </p:spPr>
        <p:txBody>
          <a:bodyPr>
            <a:spAutoFit/>
          </a:bodyPr>
          <a:lstStyle/>
          <a:p>
            <a:pPr algn="ctr" eaLnBrk="1" hangingPunct="1">
              <a:spcBef>
                <a:spcPct val="50000"/>
              </a:spcBef>
            </a:pPr>
            <a:r>
              <a:rPr lang="es-ES" b="1">
                <a:latin typeface="Calibri" pitchFamily="34" charset="0"/>
              </a:rPr>
              <a:t>Producción de moleculas reguladoras</a:t>
            </a:r>
          </a:p>
        </p:txBody>
      </p:sp>
      <p:sp>
        <p:nvSpPr>
          <p:cNvPr id="9222" name="Text Box 11"/>
          <p:cNvSpPr txBox="1">
            <a:spLocks noChangeArrowheads="1"/>
          </p:cNvSpPr>
          <p:nvPr/>
        </p:nvSpPr>
        <p:spPr bwMode="auto">
          <a:xfrm>
            <a:off x="6084888" y="1484313"/>
            <a:ext cx="2447925" cy="1311275"/>
          </a:xfrm>
          <a:prstGeom prst="rect">
            <a:avLst/>
          </a:prstGeom>
          <a:ln>
            <a:noFill/>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a:spAutoFit/>
          </a:bodyPr>
          <a:lstStyle/>
          <a:p>
            <a:pPr eaLnBrk="1" hangingPunct="1">
              <a:spcBef>
                <a:spcPct val="50000"/>
              </a:spcBef>
            </a:pPr>
            <a:r>
              <a:rPr lang="es-ES" sz="2000" b="1">
                <a:solidFill>
                  <a:schemeClr val="tx1"/>
                </a:solidFill>
                <a:latin typeface="Calibri" pitchFamily="34" charset="0"/>
              </a:rPr>
              <a:t>Inflamación</a:t>
            </a:r>
          </a:p>
          <a:p>
            <a:pPr eaLnBrk="1" hangingPunct="1">
              <a:spcBef>
                <a:spcPct val="50000"/>
              </a:spcBef>
            </a:pPr>
            <a:r>
              <a:rPr lang="es-ES" sz="2000" b="1">
                <a:solidFill>
                  <a:schemeClr val="tx1"/>
                </a:solidFill>
                <a:latin typeface="Calibri" pitchFamily="34" charset="0"/>
              </a:rPr>
              <a:t>Estrés oxidativo</a:t>
            </a:r>
          </a:p>
          <a:p>
            <a:pPr eaLnBrk="1" hangingPunct="1">
              <a:spcBef>
                <a:spcPct val="50000"/>
              </a:spcBef>
            </a:pPr>
            <a:r>
              <a:rPr lang="es-ES" sz="2000" b="1">
                <a:solidFill>
                  <a:schemeClr val="tx1"/>
                </a:solidFill>
                <a:latin typeface="Calibri" pitchFamily="34" charset="0"/>
              </a:rPr>
              <a:t> Aterosclerosis</a:t>
            </a:r>
          </a:p>
        </p:txBody>
      </p:sp>
      <p:sp>
        <p:nvSpPr>
          <p:cNvPr id="9227" name="AutoShape 12"/>
          <p:cNvSpPr>
            <a:spLocks/>
          </p:cNvSpPr>
          <p:nvPr/>
        </p:nvSpPr>
        <p:spPr bwMode="auto">
          <a:xfrm rot="-5400000">
            <a:off x="4391025" y="-1144587"/>
            <a:ext cx="287337" cy="8281988"/>
          </a:xfrm>
          <a:prstGeom prst="leftBracket">
            <a:avLst>
              <a:gd name="adj" fmla="val 240194"/>
            </a:avLst>
          </a:prstGeom>
          <a:noFill/>
          <a:ln w="28575">
            <a:solidFill>
              <a:schemeClr val="tx1"/>
            </a:solidFill>
            <a:round/>
            <a:headEnd/>
            <a:tailEnd/>
          </a:ln>
          <a:effectLst/>
        </p:spPr>
        <p:txBody>
          <a:bodyPr wrap="none" anchor="ctr"/>
          <a:lstStyle/>
          <a:p>
            <a:pPr eaLnBrk="1" hangingPunct="1"/>
            <a:endParaRPr lang="es-ES_tradnl"/>
          </a:p>
        </p:txBody>
      </p:sp>
      <p:sp>
        <p:nvSpPr>
          <p:cNvPr id="9228" name="AutoShape 15"/>
          <p:cNvSpPr>
            <a:spLocks noChangeArrowheads="1"/>
          </p:cNvSpPr>
          <p:nvPr/>
        </p:nvSpPr>
        <p:spPr bwMode="auto">
          <a:xfrm>
            <a:off x="2916238" y="1916113"/>
            <a:ext cx="431800" cy="288925"/>
          </a:xfrm>
          <a:custGeom>
            <a:avLst/>
            <a:gdLst>
              <a:gd name="T0" fmla="*/ 2147483647 w 21600"/>
              <a:gd name="T1" fmla="*/ 0 h 21600"/>
              <a:gd name="T2" fmla="*/ 0 w 21600"/>
              <a:gd name="T3" fmla="*/ 345740924 h 21600"/>
              <a:gd name="T4" fmla="*/ 2147483647 w 21600"/>
              <a:gd name="T5" fmla="*/ 691479334 h 21600"/>
              <a:gd name="T6" fmla="*/ 2147483647 w 21600"/>
              <a:gd name="T7" fmla="*/ 34574092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9525">
            <a:noFill/>
            <a:miter lim="800000"/>
            <a:headEnd/>
            <a:tailEnd/>
          </a:ln>
          <a:effectLst/>
        </p:spPr>
        <p:txBody>
          <a:bodyPr wrap="none" anchor="ctr"/>
          <a:lstStyle/>
          <a:p>
            <a:endParaRPr lang="es-ES"/>
          </a:p>
        </p:txBody>
      </p:sp>
      <p:sp>
        <p:nvSpPr>
          <p:cNvPr id="9229" name="AutoShape 16"/>
          <p:cNvSpPr>
            <a:spLocks noChangeArrowheads="1"/>
          </p:cNvSpPr>
          <p:nvPr/>
        </p:nvSpPr>
        <p:spPr bwMode="auto">
          <a:xfrm>
            <a:off x="5292725" y="1916113"/>
            <a:ext cx="431800" cy="288925"/>
          </a:xfrm>
          <a:custGeom>
            <a:avLst/>
            <a:gdLst>
              <a:gd name="T0" fmla="*/ 2147483647 w 21600"/>
              <a:gd name="T1" fmla="*/ 0 h 21600"/>
              <a:gd name="T2" fmla="*/ 0 w 21600"/>
              <a:gd name="T3" fmla="*/ 345740924 h 21600"/>
              <a:gd name="T4" fmla="*/ 2147483647 w 21600"/>
              <a:gd name="T5" fmla="*/ 691479334 h 21600"/>
              <a:gd name="T6" fmla="*/ 2147483647 w 21600"/>
              <a:gd name="T7" fmla="*/ 34574092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9525">
            <a:noFill/>
            <a:miter lim="800000"/>
            <a:headEnd/>
            <a:tailEnd/>
          </a:ln>
          <a:effectLst/>
        </p:spPr>
        <p:txBody>
          <a:bodyPr wrap="none" anchor="ctr"/>
          <a:lstStyle/>
          <a:p>
            <a:endParaRPr lang="es-ES"/>
          </a:p>
        </p:txBody>
      </p:sp>
      <p:pic>
        <p:nvPicPr>
          <p:cNvPr id="9230" name="Picture 18" descr="monocyte">
            <a:hlinkClick r:id="rId3"/>
          </p:cNvPr>
          <p:cNvPicPr>
            <a:picLocks noChangeAspect="1" noChangeArrowheads="1"/>
          </p:cNvPicPr>
          <p:nvPr/>
        </p:nvPicPr>
        <p:blipFill>
          <a:blip r:embed="rId4" cstate="print"/>
          <a:srcRect/>
          <a:stretch>
            <a:fillRect/>
          </a:stretch>
        </p:blipFill>
        <p:spPr bwMode="auto">
          <a:xfrm>
            <a:off x="898525" y="3212976"/>
            <a:ext cx="1657350" cy="1223962"/>
          </a:xfrm>
          <a:prstGeom prst="rect">
            <a:avLst/>
          </a:prstGeom>
          <a:noFill/>
          <a:ln w="9525">
            <a:noFill/>
            <a:miter lim="800000"/>
            <a:headEnd/>
            <a:tailEnd/>
          </a:ln>
          <a:effectLst>
            <a:outerShdw dist="107763" dir="2700000" algn="ctr" rotWithShape="0">
              <a:srgbClr val="808080">
                <a:alpha val="50000"/>
              </a:srgbClr>
            </a:outerShdw>
          </a:effectLst>
        </p:spPr>
      </p:pic>
      <p:sp>
        <p:nvSpPr>
          <p:cNvPr id="2" name="Text Box 19"/>
          <p:cNvSpPr txBox="1">
            <a:spLocks noChangeArrowheads="1"/>
          </p:cNvSpPr>
          <p:nvPr/>
        </p:nvSpPr>
        <p:spPr bwMode="auto">
          <a:xfrm>
            <a:off x="393699" y="4748515"/>
            <a:ext cx="2522539" cy="1992853"/>
          </a:xfrm>
          <a:prstGeom prst="rect">
            <a:avLst/>
          </a:prstGeom>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eaLnBrk="1" hangingPunct="1">
              <a:spcBef>
                <a:spcPct val="50000"/>
              </a:spcBef>
              <a:buFont typeface="Wingdings" pitchFamily="2" charset="2"/>
              <a:buChar char="Ø"/>
            </a:pPr>
            <a:r>
              <a:rPr lang="es-ES" sz="1300" b="1" dirty="0">
                <a:solidFill>
                  <a:schemeClr val="tx1"/>
                </a:solidFill>
                <a:latin typeface="Calibri" pitchFamily="34" charset="0"/>
              </a:rPr>
              <a:t>Activados en AR</a:t>
            </a:r>
          </a:p>
          <a:p>
            <a:pPr marL="285750" indent="-285750" eaLnBrk="1" hangingPunct="1">
              <a:spcBef>
                <a:spcPct val="50000"/>
              </a:spcBef>
              <a:buFont typeface="Wingdings" pitchFamily="2" charset="2"/>
              <a:buChar char="Ø"/>
            </a:pPr>
            <a:r>
              <a:rPr lang="es-ES" sz="1300" b="1" dirty="0">
                <a:solidFill>
                  <a:schemeClr val="tx1"/>
                </a:solidFill>
                <a:latin typeface="Calibri" pitchFamily="34" charset="0"/>
              </a:rPr>
              <a:t>Infiltrados en liquido sinovial </a:t>
            </a:r>
          </a:p>
          <a:p>
            <a:pPr marL="285750" indent="-285750" eaLnBrk="1" hangingPunct="1">
              <a:spcBef>
                <a:spcPct val="50000"/>
              </a:spcBef>
              <a:buFont typeface="Wingdings" pitchFamily="2" charset="2"/>
              <a:buChar char="Ø"/>
            </a:pPr>
            <a:r>
              <a:rPr lang="es-ES" sz="1300" b="1" dirty="0">
                <a:solidFill>
                  <a:schemeClr val="tx1"/>
                </a:solidFill>
                <a:latin typeface="Calibri" pitchFamily="34" charset="0"/>
              </a:rPr>
              <a:t>Implicados en inflamación y </a:t>
            </a:r>
            <a:r>
              <a:rPr lang="es-ES" sz="1300" b="1" dirty="0" smtClean="0">
                <a:solidFill>
                  <a:schemeClr val="tx1"/>
                </a:solidFill>
                <a:latin typeface="Calibri" pitchFamily="34" charset="0"/>
              </a:rPr>
              <a:t>aterogénesis</a:t>
            </a:r>
            <a:endParaRPr lang="es-ES" sz="1300" b="1" dirty="0">
              <a:solidFill>
                <a:schemeClr val="tx1"/>
              </a:solidFill>
              <a:latin typeface="Calibri" pitchFamily="34" charset="0"/>
            </a:endParaRPr>
          </a:p>
          <a:p>
            <a:pPr marL="285750" indent="-285750" eaLnBrk="1" hangingPunct="1">
              <a:spcBef>
                <a:spcPct val="50000"/>
              </a:spcBef>
              <a:buFont typeface="Wingdings" pitchFamily="2" charset="2"/>
              <a:buChar char="Ø"/>
            </a:pPr>
            <a:r>
              <a:rPr lang="es-ES" sz="1300" b="1" dirty="0" smtClean="0">
                <a:solidFill>
                  <a:schemeClr val="tx1"/>
                </a:solidFill>
                <a:latin typeface="Calibri" pitchFamily="34" charset="0"/>
              </a:rPr>
              <a:t>Alta capacidad de diferenciación a </a:t>
            </a:r>
            <a:r>
              <a:rPr lang="es-ES" sz="1300" b="1" dirty="0">
                <a:solidFill>
                  <a:schemeClr val="tx1"/>
                </a:solidFill>
                <a:latin typeface="Calibri" pitchFamily="34" charset="0"/>
              </a:rPr>
              <a:t>osteoclastos </a:t>
            </a:r>
            <a:r>
              <a:rPr lang="es-ES" sz="1300" b="1" dirty="0">
                <a:solidFill>
                  <a:schemeClr val="tx1"/>
                </a:solidFill>
                <a:latin typeface="Calibri" pitchFamily="34" charset="0"/>
                <a:sym typeface="Wingdings" pitchFamily="2" charset="2"/>
              </a:rPr>
              <a:t> Favorecen destrucción ósea</a:t>
            </a:r>
            <a:endParaRPr lang="es-ES" sz="1300" b="1" dirty="0">
              <a:solidFill>
                <a:schemeClr val="tx1"/>
              </a:solidFill>
              <a:latin typeface="Calibri" pitchFamily="34" charset="0"/>
            </a:endParaRPr>
          </a:p>
        </p:txBody>
      </p:sp>
      <p:sp>
        <p:nvSpPr>
          <p:cNvPr id="9232" name="Text Box 20"/>
          <p:cNvSpPr txBox="1">
            <a:spLocks noChangeArrowheads="1"/>
          </p:cNvSpPr>
          <p:nvPr/>
        </p:nvSpPr>
        <p:spPr bwMode="auto">
          <a:xfrm>
            <a:off x="1187450" y="3284538"/>
            <a:ext cx="1152525" cy="336550"/>
          </a:xfrm>
          <a:prstGeom prst="rect">
            <a:avLst/>
          </a:prstGeom>
          <a:noFill/>
          <a:ln w="9525">
            <a:noFill/>
            <a:miter lim="800000"/>
            <a:headEnd/>
            <a:tailEnd/>
          </a:ln>
          <a:effectLst/>
        </p:spPr>
        <p:txBody>
          <a:bodyPr>
            <a:spAutoFit/>
          </a:bodyPr>
          <a:lstStyle/>
          <a:p>
            <a:pPr eaLnBrk="1" hangingPunct="1">
              <a:spcBef>
                <a:spcPct val="50000"/>
              </a:spcBef>
            </a:pPr>
            <a:r>
              <a:rPr lang="es-ES" sz="1600" b="1">
                <a:latin typeface="Calibri" pitchFamily="34" charset="0"/>
              </a:rPr>
              <a:t>Monocitos</a:t>
            </a:r>
          </a:p>
        </p:txBody>
      </p:sp>
      <p:pic>
        <p:nvPicPr>
          <p:cNvPr id="9233" name="Picture 22" descr="lymphocyte-01a">
            <a:hlinkClick r:id="rId5"/>
          </p:cNvPr>
          <p:cNvPicPr>
            <a:picLocks noChangeAspect="1" noChangeArrowheads="1"/>
          </p:cNvPicPr>
          <p:nvPr/>
        </p:nvPicPr>
        <p:blipFill>
          <a:blip r:embed="rId6" cstate="email">
            <a:lum bright="-6000"/>
          </a:blip>
          <a:srcRect/>
          <a:stretch>
            <a:fillRect/>
          </a:stretch>
        </p:blipFill>
        <p:spPr bwMode="auto">
          <a:xfrm>
            <a:off x="3995738" y="3214563"/>
            <a:ext cx="1512887" cy="1222375"/>
          </a:xfrm>
          <a:prstGeom prst="rect">
            <a:avLst/>
          </a:prstGeom>
          <a:noFill/>
          <a:ln w="9525">
            <a:noFill/>
            <a:miter lim="800000"/>
            <a:headEnd/>
            <a:tailEnd/>
          </a:ln>
          <a:effectLst>
            <a:outerShdw dist="107763" dir="2700000" algn="ctr" rotWithShape="0">
              <a:srgbClr val="808080">
                <a:alpha val="50000"/>
              </a:srgbClr>
            </a:outerShdw>
          </a:effectLst>
        </p:spPr>
      </p:pic>
      <p:sp>
        <p:nvSpPr>
          <p:cNvPr id="9234" name="Text Box 23"/>
          <p:cNvSpPr txBox="1">
            <a:spLocks noChangeArrowheads="1"/>
          </p:cNvSpPr>
          <p:nvPr/>
        </p:nvSpPr>
        <p:spPr bwMode="auto">
          <a:xfrm>
            <a:off x="3957638" y="3370263"/>
            <a:ext cx="1343025" cy="336550"/>
          </a:xfrm>
          <a:prstGeom prst="rect">
            <a:avLst/>
          </a:prstGeom>
          <a:noFill/>
          <a:ln w="9525">
            <a:noFill/>
            <a:miter lim="800000"/>
            <a:headEnd/>
            <a:tailEnd/>
          </a:ln>
          <a:effectLst/>
        </p:spPr>
        <p:txBody>
          <a:bodyPr>
            <a:spAutoFit/>
          </a:bodyPr>
          <a:lstStyle/>
          <a:p>
            <a:pPr algn="ctr" eaLnBrk="1" hangingPunct="1">
              <a:spcBef>
                <a:spcPct val="50000"/>
              </a:spcBef>
            </a:pPr>
            <a:r>
              <a:rPr lang="es-ES" sz="1600" b="1">
                <a:latin typeface="Calibri" pitchFamily="34" charset="0"/>
              </a:rPr>
              <a:t>Linfocitos</a:t>
            </a:r>
          </a:p>
        </p:txBody>
      </p:sp>
      <p:pic>
        <p:nvPicPr>
          <p:cNvPr id="9235" name="Picture 25" descr="neutrophil">
            <a:hlinkClick r:id="rId7"/>
          </p:cNvPr>
          <p:cNvPicPr>
            <a:picLocks noChangeAspect="1" noChangeArrowheads="1"/>
          </p:cNvPicPr>
          <p:nvPr/>
        </p:nvPicPr>
        <p:blipFill>
          <a:blip r:embed="rId8" cstate="email"/>
          <a:srcRect/>
          <a:stretch>
            <a:fillRect/>
          </a:stretch>
        </p:blipFill>
        <p:spPr bwMode="auto">
          <a:xfrm>
            <a:off x="6732588" y="3212976"/>
            <a:ext cx="1439862" cy="1223962"/>
          </a:xfrm>
          <a:prstGeom prst="rect">
            <a:avLst/>
          </a:prstGeom>
          <a:noFill/>
          <a:ln w="9525">
            <a:noFill/>
            <a:miter lim="800000"/>
            <a:headEnd/>
            <a:tailEnd/>
          </a:ln>
          <a:effectLst>
            <a:outerShdw dist="107763" dir="2700000" algn="ctr" rotWithShape="0">
              <a:srgbClr val="808080">
                <a:alpha val="50000"/>
              </a:srgbClr>
            </a:outerShdw>
          </a:effectLst>
        </p:spPr>
      </p:pic>
      <p:sp>
        <p:nvSpPr>
          <p:cNvPr id="3" name="Text Box 26"/>
          <p:cNvSpPr txBox="1">
            <a:spLocks noChangeArrowheads="1"/>
          </p:cNvSpPr>
          <p:nvPr/>
        </p:nvSpPr>
        <p:spPr bwMode="auto">
          <a:xfrm>
            <a:off x="6684963" y="3357563"/>
            <a:ext cx="1343025" cy="336550"/>
          </a:xfrm>
          <a:prstGeom prst="rect">
            <a:avLst/>
          </a:prstGeom>
          <a:noFill/>
          <a:ln w="9525">
            <a:noFill/>
            <a:miter lim="800000"/>
            <a:headEnd/>
            <a:tailEnd/>
          </a:ln>
          <a:effectLst/>
        </p:spPr>
        <p:txBody>
          <a:bodyPr>
            <a:spAutoFit/>
          </a:bodyPr>
          <a:lstStyle/>
          <a:p>
            <a:pPr algn="ctr" eaLnBrk="1" hangingPunct="1">
              <a:spcBef>
                <a:spcPct val="50000"/>
              </a:spcBef>
            </a:pPr>
            <a:r>
              <a:rPr lang="es-ES" sz="1600" b="1">
                <a:latin typeface="Calibri" pitchFamily="34" charset="0"/>
              </a:rPr>
              <a:t>Neutrófilos</a:t>
            </a:r>
          </a:p>
        </p:txBody>
      </p:sp>
      <p:sp>
        <p:nvSpPr>
          <p:cNvPr id="4" name="Text Box 27"/>
          <p:cNvSpPr txBox="1">
            <a:spLocks noChangeArrowheads="1"/>
          </p:cNvSpPr>
          <p:nvPr/>
        </p:nvSpPr>
        <p:spPr bwMode="auto">
          <a:xfrm>
            <a:off x="6407150" y="4835718"/>
            <a:ext cx="2413000" cy="1905650"/>
          </a:xfrm>
          <a:prstGeom prst="rect">
            <a:avLst/>
          </a:prstGeom>
          <a:ln>
            <a:no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spAutoFit/>
          </a:bodyPr>
          <a:lstStyle/>
          <a:p>
            <a:pPr marL="285750" indent="-285750" algn="just" eaLnBrk="1" hangingPunct="1">
              <a:spcBef>
                <a:spcPts val="0"/>
              </a:spcBef>
              <a:buFont typeface="Wingdings" pitchFamily="2" charset="2"/>
              <a:buChar char="Ø"/>
            </a:pPr>
            <a:r>
              <a:rPr lang="es-ES" sz="1300" b="1" dirty="0">
                <a:solidFill>
                  <a:schemeClr val="tx1"/>
                </a:solidFill>
                <a:latin typeface="Calibri" pitchFamily="34" charset="0"/>
              </a:rPr>
              <a:t>Células más abundantes del </a:t>
            </a:r>
            <a:r>
              <a:rPr lang="es-ES" sz="1300" b="1" dirty="0" smtClean="0">
                <a:solidFill>
                  <a:schemeClr val="tx1"/>
                </a:solidFill>
                <a:latin typeface="Calibri" pitchFamily="34" charset="0"/>
              </a:rPr>
              <a:t>Líquido </a:t>
            </a:r>
            <a:r>
              <a:rPr lang="es-ES" sz="1300" b="1" dirty="0">
                <a:solidFill>
                  <a:schemeClr val="tx1"/>
                </a:solidFill>
                <a:latin typeface="Calibri" pitchFamily="34" charset="0"/>
              </a:rPr>
              <a:t>sinovial</a:t>
            </a:r>
          </a:p>
          <a:p>
            <a:pPr marL="285750" indent="-285750" algn="just" eaLnBrk="1" hangingPunct="1">
              <a:spcBef>
                <a:spcPts val="0"/>
              </a:spcBef>
              <a:spcAft>
                <a:spcPts val="60"/>
              </a:spcAft>
              <a:buFont typeface="Wingdings" pitchFamily="2" charset="2"/>
              <a:buChar char="Ø"/>
            </a:pPr>
            <a:r>
              <a:rPr lang="es-ES" sz="1300" b="1" dirty="0">
                <a:solidFill>
                  <a:schemeClr val="tx1"/>
                </a:solidFill>
                <a:latin typeface="Calibri" pitchFamily="34" charset="0"/>
              </a:rPr>
              <a:t>Presente en el </a:t>
            </a:r>
            <a:r>
              <a:rPr lang="es-ES" sz="1300" b="1" dirty="0" smtClean="0">
                <a:solidFill>
                  <a:schemeClr val="tx1"/>
                </a:solidFill>
                <a:latin typeface="Calibri" pitchFamily="34" charset="0"/>
              </a:rPr>
              <a:t>pannus.</a:t>
            </a:r>
          </a:p>
          <a:p>
            <a:pPr marL="285750" indent="-285750" algn="just" eaLnBrk="1" hangingPunct="1">
              <a:spcBef>
                <a:spcPts val="0"/>
              </a:spcBef>
              <a:buFont typeface="Wingdings" pitchFamily="2" charset="2"/>
              <a:buChar char="Ø"/>
            </a:pPr>
            <a:r>
              <a:rPr lang="es-ES" sz="1300" b="1" dirty="0" smtClean="0">
                <a:solidFill>
                  <a:schemeClr val="tx1"/>
                </a:solidFill>
                <a:latin typeface="Calibri" pitchFamily="34" charset="0"/>
              </a:rPr>
              <a:t>Inductores </a:t>
            </a:r>
            <a:r>
              <a:rPr lang="es-ES" sz="1300" b="1" dirty="0">
                <a:solidFill>
                  <a:schemeClr val="tx1"/>
                </a:solidFill>
                <a:latin typeface="Calibri" pitchFamily="34" charset="0"/>
              </a:rPr>
              <a:t>de estrés oxidativo </a:t>
            </a:r>
            <a:r>
              <a:rPr lang="es-ES" sz="1300" b="1" dirty="0" smtClean="0">
                <a:solidFill>
                  <a:schemeClr val="tx1"/>
                </a:solidFill>
                <a:latin typeface="Calibri" pitchFamily="34" charset="0"/>
              </a:rPr>
              <a:t>que media la inflamación y la destrucción ósea.</a:t>
            </a:r>
          </a:p>
          <a:p>
            <a:pPr marL="285750" indent="-285750" algn="just" eaLnBrk="1" hangingPunct="1">
              <a:spcBef>
                <a:spcPts val="0"/>
              </a:spcBef>
              <a:buFont typeface="Wingdings" pitchFamily="2" charset="2"/>
              <a:buChar char="Ø"/>
            </a:pPr>
            <a:r>
              <a:rPr lang="es-ES" sz="1300" b="1" dirty="0" smtClean="0">
                <a:solidFill>
                  <a:schemeClr val="tx1"/>
                </a:solidFill>
                <a:latin typeface="Calibri" pitchFamily="34" charset="0"/>
              </a:rPr>
              <a:t>Papel esencial en la </a:t>
            </a:r>
            <a:r>
              <a:rPr lang="es-ES" sz="1300" b="1" dirty="0">
                <a:solidFill>
                  <a:schemeClr val="tx1"/>
                </a:solidFill>
                <a:latin typeface="Calibri" pitchFamily="34" charset="0"/>
              </a:rPr>
              <a:t>a</a:t>
            </a:r>
            <a:r>
              <a:rPr lang="es-ES" sz="1300" b="1" dirty="0" smtClean="0">
                <a:solidFill>
                  <a:schemeClr val="tx1"/>
                </a:solidFill>
                <a:latin typeface="Calibri" pitchFamily="34" charset="0"/>
              </a:rPr>
              <a:t>terosclerosis</a:t>
            </a:r>
          </a:p>
        </p:txBody>
      </p:sp>
      <p:sp>
        <p:nvSpPr>
          <p:cNvPr id="9238" name="Text Box 28"/>
          <p:cNvSpPr txBox="1">
            <a:spLocks noChangeArrowheads="1"/>
          </p:cNvSpPr>
          <p:nvPr/>
        </p:nvSpPr>
        <p:spPr bwMode="auto">
          <a:xfrm>
            <a:off x="3708400" y="5013325"/>
            <a:ext cx="1944688" cy="366713"/>
          </a:xfrm>
          <a:prstGeom prst="rect">
            <a:avLst/>
          </a:prstGeom>
          <a:noFill/>
          <a:ln w="9525">
            <a:noFill/>
            <a:miter lim="800000"/>
            <a:headEnd/>
            <a:tailEnd/>
          </a:ln>
          <a:effectLst/>
        </p:spPr>
        <p:txBody>
          <a:bodyPr>
            <a:spAutoFit/>
          </a:bodyPr>
          <a:lstStyle/>
          <a:p>
            <a:pPr eaLnBrk="1" hangingPunct="1">
              <a:spcBef>
                <a:spcPct val="50000"/>
              </a:spcBef>
            </a:pPr>
            <a:endParaRPr lang="es-ES_tradnl"/>
          </a:p>
        </p:txBody>
      </p:sp>
      <p:sp>
        <p:nvSpPr>
          <p:cNvPr id="5" name="Text Box 29"/>
          <p:cNvSpPr txBox="1">
            <a:spLocks noChangeArrowheads="1"/>
          </p:cNvSpPr>
          <p:nvPr/>
        </p:nvSpPr>
        <p:spPr bwMode="auto">
          <a:xfrm>
            <a:off x="3419872" y="4848542"/>
            <a:ext cx="2593975" cy="1892826"/>
          </a:xfrm>
          <a:prstGeom prst="rect">
            <a:avLst/>
          </a:prstGeom>
          <a:ln>
            <a:noFill/>
            <a:headEnd/>
            <a:tailEnd/>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eaLnBrk="1" hangingPunct="1">
              <a:spcBef>
                <a:spcPct val="50000"/>
              </a:spcBef>
              <a:buFont typeface="Wingdings" pitchFamily="2" charset="2"/>
              <a:buChar char="Ø"/>
            </a:pPr>
            <a:r>
              <a:rPr lang="es-ES" sz="1300" b="1" dirty="0" smtClean="0">
                <a:solidFill>
                  <a:schemeClr val="tx1"/>
                </a:solidFill>
                <a:latin typeface="Calibri" pitchFamily="34" charset="0"/>
              </a:rPr>
              <a:t>Esenciales en la patogénesis AR</a:t>
            </a:r>
          </a:p>
          <a:p>
            <a:pPr marL="285750" indent="-285750" algn="just" eaLnBrk="1" hangingPunct="1">
              <a:spcBef>
                <a:spcPct val="50000"/>
              </a:spcBef>
              <a:buFont typeface="Wingdings" pitchFamily="2" charset="2"/>
              <a:buChar char="Ø"/>
            </a:pPr>
            <a:r>
              <a:rPr lang="es-ES" sz="1300" b="1" dirty="0" smtClean="0">
                <a:solidFill>
                  <a:schemeClr val="tx1"/>
                </a:solidFill>
                <a:latin typeface="Calibri" pitchFamily="34" charset="0"/>
              </a:rPr>
              <a:t>Linfocitos </a:t>
            </a:r>
            <a:r>
              <a:rPr lang="es-ES" sz="1300" b="1" dirty="0">
                <a:solidFill>
                  <a:schemeClr val="tx1"/>
                </a:solidFill>
                <a:latin typeface="Calibri" pitchFamily="34" charset="0"/>
              </a:rPr>
              <a:t>B </a:t>
            </a:r>
            <a:r>
              <a:rPr lang="es-ES" sz="1300" b="1" dirty="0" smtClean="0">
                <a:solidFill>
                  <a:schemeClr val="tx1"/>
                </a:solidFill>
                <a:latin typeface="Calibri" pitchFamily="34" charset="0"/>
              </a:rPr>
              <a:t>efectores de </a:t>
            </a:r>
            <a:r>
              <a:rPr lang="es-ES" sz="1300" b="1" dirty="0" err="1" smtClean="0">
                <a:solidFill>
                  <a:schemeClr val="tx1"/>
                </a:solidFill>
                <a:latin typeface="Calibri" pitchFamily="34" charset="0"/>
              </a:rPr>
              <a:t>Linf</a:t>
            </a:r>
            <a:r>
              <a:rPr lang="es-ES" sz="1300" b="1" dirty="0" smtClean="0">
                <a:solidFill>
                  <a:schemeClr val="tx1"/>
                </a:solidFill>
                <a:latin typeface="Calibri" pitchFamily="34" charset="0"/>
              </a:rPr>
              <a:t> T </a:t>
            </a:r>
            <a:r>
              <a:rPr lang="es-ES" sz="1300" b="1" dirty="0">
                <a:solidFill>
                  <a:schemeClr val="tx1"/>
                </a:solidFill>
                <a:latin typeface="Calibri" pitchFamily="34" charset="0"/>
                <a:sym typeface="Wingdings" pitchFamily="2" charset="2"/>
              </a:rPr>
              <a:t> </a:t>
            </a:r>
            <a:r>
              <a:rPr lang="es-ES" sz="1300" b="1" dirty="0">
                <a:solidFill>
                  <a:schemeClr val="tx1"/>
                </a:solidFill>
                <a:latin typeface="Calibri" pitchFamily="34" charset="0"/>
              </a:rPr>
              <a:t>(</a:t>
            </a:r>
            <a:r>
              <a:rPr lang="es-ES" sz="1300" b="1" dirty="0" err="1">
                <a:solidFill>
                  <a:schemeClr val="tx1"/>
                </a:solidFill>
                <a:latin typeface="Calibri" pitchFamily="34" charset="0"/>
              </a:rPr>
              <a:t>Abs</a:t>
            </a:r>
            <a:r>
              <a:rPr lang="es-ES" sz="1300" b="1" dirty="0">
                <a:solidFill>
                  <a:schemeClr val="tx1"/>
                </a:solidFill>
                <a:latin typeface="Calibri" pitchFamily="34" charset="0"/>
              </a:rPr>
              <a:t>) </a:t>
            </a:r>
            <a:endParaRPr lang="es-ES" sz="1300" b="1" dirty="0" smtClean="0">
              <a:solidFill>
                <a:schemeClr val="tx1"/>
              </a:solidFill>
              <a:latin typeface="Calibri" pitchFamily="34" charset="0"/>
            </a:endParaRPr>
          </a:p>
          <a:p>
            <a:pPr marL="285750" indent="-285750" algn="just" eaLnBrk="1" hangingPunct="1">
              <a:spcBef>
                <a:spcPct val="50000"/>
              </a:spcBef>
              <a:buFont typeface="Wingdings" pitchFamily="2" charset="2"/>
              <a:buChar char="Ø"/>
            </a:pPr>
            <a:r>
              <a:rPr lang="es-ES" sz="1300" b="1" dirty="0" smtClean="0">
                <a:solidFill>
                  <a:schemeClr val="tx1"/>
                </a:solidFill>
                <a:latin typeface="Calibri" pitchFamily="34" charset="0"/>
              </a:rPr>
              <a:t>Linfocitos T contribuyen a la patología inflamatoria mediante expresión de citoquinas  proinflamatorias.</a:t>
            </a:r>
            <a:endParaRPr lang="es-ES" sz="1300" b="1" dirty="0">
              <a:solidFill>
                <a:schemeClr val="tx1"/>
              </a:solidFill>
              <a:latin typeface="Calibri" pitchFamily="34" charset="0"/>
            </a:endParaRPr>
          </a:p>
        </p:txBody>
      </p:sp>
      <p:pic>
        <p:nvPicPr>
          <p:cNvPr id="9240" name="Picture 24"/>
          <p:cNvPicPr>
            <a:picLocks noChangeAspect="1" noChangeArrowheads="1"/>
          </p:cNvPicPr>
          <p:nvPr/>
        </p:nvPicPr>
        <p:blipFill>
          <a:blip r:embed="rId9" cstate="email"/>
          <a:srcRect/>
          <a:stretch>
            <a:fillRect/>
          </a:stretch>
        </p:blipFill>
        <p:spPr bwMode="auto">
          <a:xfrm>
            <a:off x="7804150" y="0"/>
            <a:ext cx="1339850" cy="893763"/>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526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rc 5"/>
          <p:cNvSpPr>
            <a:spLocks/>
          </p:cNvSpPr>
          <p:nvPr/>
        </p:nvSpPr>
        <p:spPr bwMode="auto">
          <a:xfrm rot="10621831">
            <a:off x="727075" y="2911475"/>
            <a:ext cx="7331075" cy="2846388"/>
          </a:xfrm>
          <a:custGeom>
            <a:avLst/>
            <a:gdLst>
              <a:gd name="T0" fmla="*/ 0 w 32482"/>
              <a:gd name="T1" fmla="*/ 2147483647 h 21600"/>
              <a:gd name="T2" fmla="*/ 2147483647 w 32482"/>
              <a:gd name="T3" fmla="*/ 2147483647 h 21600"/>
              <a:gd name="T4" fmla="*/ 2147483647 w 32482"/>
              <a:gd name="T5" fmla="*/ 2147483647 h 21600"/>
              <a:gd name="T6" fmla="*/ 0 60000 65536"/>
              <a:gd name="T7" fmla="*/ 0 60000 65536"/>
              <a:gd name="T8" fmla="*/ 0 60000 65536"/>
              <a:gd name="T9" fmla="*/ 0 w 32482"/>
              <a:gd name="T10" fmla="*/ 0 h 21600"/>
              <a:gd name="T11" fmla="*/ 32482 w 32482"/>
              <a:gd name="T12" fmla="*/ 21600 h 21600"/>
            </a:gdLst>
            <a:ahLst/>
            <a:cxnLst>
              <a:cxn ang="T6">
                <a:pos x="T0" y="T1"/>
              </a:cxn>
              <a:cxn ang="T7">
                <a:pos x="T2" y="T3"/>
              </a:cxn>
              <a:cxn ang="T8">
                <a:pos x="T4" y="T5"/>
              </a:cxn>
            </a:cxnLst>
            <a:rect l="T9" t="T10" r="T11" b="T12"/>
            <a:pathLst>
              <a:path w="32482" h="21600" fill="none" extrusionOk="0">
                <a:moveTo>
                  <a:pt x="0" y="5154"/>
                </a:moveTo>
                <a:cubicBezTo>
                  <a:pt x="3907" y="1827"/>
                  <a:pt x="8872" y="-1"/>
                  <a:pt x="14004" y="0"/>
                </a:cubicBezTo>
                <a:cubicBezTo>
                  <a:pt x="21560" y="0"/>
                  <a:pt x="28568" y="3949"/>
                  <a:pt x="32481" y="10414"/>
                </a:cubicBezTo>
              </a:path>
              <a:path w="32482" h="21600" stroke="0" extrusionOk="0">
                <a:moveTo>
                  <a:pt x="0" y="5154"/>
                </a:moveTo>
                <a:cubicBezTo>
                  <a:pt x="3907" y="1827"/>
                  <a:pt x="8872" y="-1"/>
                  <a:pt x="14004" y="0"/>
                </a:cubicBezTo>
                <a:cubicBezTo>
                  <a:pt x="21560" y="0"/>
                  <a:pt x="28568" y="3949"/>
                  <a:pt x="32481" y="10414"/>
                </a:cubicBezTo>
                <a:lnTo>
                  <a:pt x="14004" y="21600"/>
                </a:lnTo>
                <a:close/>
              </a:path>
            </a:pathLst>
          </a:custGeom>
          <a:noFill/>
          <a:ln w="28575">
            <a:solidFill>
              <a:srgbClr val="000000"/>
            </a:solidFill>
            <a:round/>
            <a:headEnd/>
            <a:tailEnd/>
          </a:ln>
        </p:spPr>
        <p:txBody>
          <a:bodyPr rot="10800000" wrap="none" anchor="ctr"/>
          <a:lstStyle/>
          <a:p>
            <a:endParaRPr lang="es-ES_tradnl"/>
          </a:p>
        </p:txBody>
      </p:sp>
      <p:sp>
        <p:nvSpPr>
          <p:cNvPr id="17411" name="Text Box 6"/>
          <p:cNvSpPr txBox="1">
            <a:spLocks noChangeArrowheads="1"/>
          </p:cNvSpPr>
          <p:nvPr/>
        </p:nvSpPr>
        <p:spPr bwMode="auto">
          <a:xfrm rot="-5400000">
            <a:off x="-299244" y="1480344"/>
            <a:ext cx="935038" cy="336550"/>
          </a:xfrm>
          <a:prstGeom prst="rect">
            <a:avLst/>
          </a:prstGeom>
          <a:noFill/>
          <a:ln w="9525">
            <a:noFill/>
            <a:miter lim="800000"/>
            <a:headEnd/>
            <a:tailEnd/>
          </a:ln>
        </p:spPr>
        <p:txBody>
          <a:bodyPr>
            <a:spAutoFit/>
          </a:bodyPr>
          <a:lstStyle/>
          <a:p>
            <a:pPr eaLnBrk="0" hangingPunct="0">
              <a:spcBef>
                <a:spcPct val="50000"/>
              </a:spcBef>
            </a:pPr>
            <a:r>
              <a:rPr lang="en-US" sz="1600" b="1">
                <a:latin typeface="Calibri" pitchFamily="34" charset="0"/>
              </a:rPr>
              <a:t>Lumen</a:t>
            </a:r>
          </a:p>
        </p:txBody>
      </p:sp>
      <p:sp>
        <p:nvSpPr>
          <p:cNvPr id="17412" name="Text Box 7"/>
          <p:cNvSpPr txBox="1">
            <a:spLocks noChangeArrowheads="1"/>
          </p:cNvSpPr>
          <p:nvPr/>
        </p:nvSpPr>
        <p:spPr bwMode="auto">
          <a:xfrm rot="-5373524">
            <a:off x="-301625" y="3403600"/>
            <a:ext cx="939800" cy="336550"/>
          </a:xfrm>
          <a:prstGeom prst="rect">
            <a:avLst/>
          </a:prstGeom>
          <a:noFill/>
          <a:ln w="9525">
            <a:noFill/>
            <a:miter lim="800000"/>
            <a:headEnd/>
            <a:tailEnd/>
          </a:ln>
        </p:spPr>
        <p:txBody>
          <a:bodyPr>
            <a:spAutoFit/>
          </a:bodyPr>
          <a:lstStyle/>
          <a:p>
            <a:pPr eaLnBrk="0" hangingPunct="0">
              <a:spcBef>
                <a:spcPct val="50000"/>
              </a:spcBef>
            </a:pPr>
            <a:r>
              <a:rPr lang="en-US" sz="1600" b="1">
                <a:latin typeface="Calibri" pitchFamily="34" charset="0"/>
              </a:rPr>
              <a:t>Intima</a:t>
            </a:r>
          </a:p>
        </p:txBody>
      </p:sp>
      <p:sp>
        <p:nvSpPr>
          <p:cNvPr id="17414" name="Text Box 46"/>
          <p:cNvSpPr txBox="1">
            <a:spLocks noChangeArrowheads="1"/>
          </p:cNvSpPr>
          <p:nvPr/>
        </p:nvSpPr>
        <p:spPr bwMode="auto">
          <a:xfrm>
            <a:off x="1600200" y="1430338"/>
            <a:ext cx="2209800" cy="457200"/>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tx2"/>
                </a:solidFill>
                <a:latin typeface="Comic Sans MS" pitchFamily="66" charset="0"/>
              </a:rPr>
              <a:t>Adhesion (</a:t>
            </a:r>
            <a:r>
              <a:rPr lang="en-US" sz="1200" b="1" dirty="0">
                <a:latin typeface="Comic Sans MS" pitchFamily="66" charset="0"/>
              </a:rPr>
              <a:t>VCAM-1, ICAM-1, E-selectin, …)</a:t>
            </a:r>
            <a:endParaRPr lang="en-US" sz="1200" b="1" dirty="0">
              <a:solidFill>
                <a:schemeClr val="tx2"/>
              </a:solidFill>
              <a:latin typeface="Comic Sans MS" pitchFamily="66" charset="0"/>
            </a:endParaRPr>
          </a:p>
        </p:txBody>
      </p:sp>
      <p:grpSp>
        <p:nvGrpSpPr>
          <p:cNvPr id="17415" name="Group 11"/>
          <p:cNvGrpSpPr>
            <a:grpSpLocks/>
          </p:cNvGrpSpPr>
          <p:nvPr/>
        </p:nvGrpSpPr>
        <p:grpSpPr bwMode="auto">
          <a:xfrm>
            <a:off x="3669103" y="1997130"/>
            <a:ext cx="2198148" cy="1574744"/>
            <a:chOff x="2464" y="1295"/>
            <a:chExt cx="1230" cy="934"/>
          </a:xfrm>
        </p:grpSpPr>
        <p:grpSp>
          <p:nvGrpSpPr>
            <p:cNvPr id="17641" name="Group 18"/>
            <p:cNvGrpSpPr>
              <a:grpSpLocks/>
            </p:cNvGrpSpPr>
            <p:nvPr/>
          </p:nvGrpSpPr>
          <p:grpSpPr bwMode="auto">
            <a:xfrm>
              <a:off x="2470" y="1653"/>
              <a:ext cx="192" cy="576"/>
              <a:chOff x="1776" y="1728"/>
              <a:chExt cx="192" cy="576"/>
            </a:xfrm>
          </p:grpSpPr>
          <p:sp>
            <p:nvSpPr>
              <p:cNvPr id="13" name="AutoShape 19"/>
              <p:cNvSpPr>
                <a:spLocks noChangeArrowheads="1"/>
              </p:cNvSpPr>
              <p:nvPr/>
            </p:nvSpPr>
            <p:spPr bwMode="auto">
              <a:xfrm>
                <a:off x="1776" y="1728"/>
                <a:ext cx="192" cy="384"/>
              </a:xfrm>
              <a:custGeom>
                <a:avLst/>
                <a:gdLst>
                  <a:gd name="T0" fmla="*/ 1 w 21600"/>
                  <a:gd name="T1" fmla="*/ 0 h 21600"/>
                  <a:gd name="T2" fmla="*/ 1 w 21600"/>
                  <a:gd name="T3" fmla="*/ 5 h 21600"/>
                  <a:gd name="T4" fmla="*/ 1 w 21600"/>
                  <a:gd name="T5" fmla="*/ 3 h 21600"/>
                  <a:gd name="T6" fmla="*/ 1 w 21600"/>
                  <a:gd name="T7" fmla="*/ 5 h 21600"/>
                  <a:gd name="T8" fmla="*/ 0 60000 65536"/>
                  <a:gd name="T9" fmla="*/ 0 60000 65536"/>
                  <a:gd name="T10" fmla="*/ 0 60000 65536"/>
                  <a:gd name="T11" fmla="*/ 0 60000 65536"/>
                  <a:gd name="T12" fmla="*/ 0 w 21600"/>
                  <a:gd name="T13" fmla="*/ 0 h 21600"/>
                  <a:gd name="T14" fmla="*/ 21600 w 21600"/>
                  <a:gd name="T15" fmla="*/ 20194 h 21600"/>
                </a:gdLst>
                <a:ahLst/>
                <a:cxnLst>
                  <a:cxn ang="T8">
                    <a:pos x="T0" y="T1"/>
                  </a:cxn>
                  <a:cxn ang="T9">
                    <a:pos x="T2" y="T3"/>
                  </a:cxn>
                  <a:cxn ang="T10">
                    <a:pos x="T4" y="T5"/>
                  </a:cxn>
                  <a:cxn ang="T11">
                    <a:pos x="T6" y="T7"/>
                  </a:cxn>
                </a:cxnLst>
                <a:rect l="T12" t="T13" r="T14" b="T15"/>
                <a:pathLst>
                  <a:path w="21600" h="21600">
                    <a:moveTo>
                      <a:pt x="10013" y="13049"/>
                    </a:moveTo>
                    <a:cubicBezTo>
                      <a:pt x="9057" y="12714"/>
                      <a:pt x="8417" y="11812"/>
                      <a:pt x="8417" y="10800"/>
                    </a:cubicBezTo>
                    <a:cubicBezTo>
                      <a:pt x="8417" y="9483"/>
                      <a:pt x="9483" y="8417"/>
                      <a:pt x="10800" y="8417"/>
                    </a:cubicBezTo>
                    <a:cubicBezTo>
                      <a:pt x="12116" y="8417"/>
                      <a:pt x="13183" y="9483"/>
                      <a:pt x="13183" y="10800"/>
                    </a:cubicBezTo>
                    <a:cubicBezTo>
                      <a:pt x="13183" y="11812"/>
                      <a:pt x="12542" y="12714"/>
                      <a:pt x="11586" y="13049"/>
                    </a:cubicBezTo>
                    <a:lnTo>
                      <a:pt x="14365" y="20994"/>
                    </a:lnTo>
                    <a:cubicBezTo>
                      <a:pt x="18698" y="19478"/>
                      <a:pt x="21600" y="15390"/>
                      <a:pt x="21600" y="10800"/>
                    </a:cubicBezTo>
                    <a:cubicBezTo>
                      <a:pt x="21600" y="4835"/>
                      <a:pt x="16764" y="0"/>
                      <a:pt x="10800" y="0"/>
                    </a:cubicBezTo>
                    <a:cubicBezTo>
                      <a:pt x="4835" y="0"/>
                      <a:pt x="0" y="4835"/>
                      <a:pt x="0" y="10800"/>
                    </a:cubicBezTo>
                    <a:cubicBezTo>
                      <a:pt x="-1" y="15390"/>
                      <a:pt x="2901" y="19478"/>
                      <a:pt x="7234" y="20994"/>
                    </a:cubicBezTo>
                    <a:close/>
                  </a:path>
                </a:pathLst>
              </a:custGeom>
              <a:solidFill>
                <a:srgbClr val="99000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14" name="AutoShape 20"/>
              <p:cNvSpPr>
                <a:spLocks noChangeArrowheads="1"/>
              </p:cNvSpPr>
              <p:nvPr/>
            </p:nvSpPr>
            <p:spPr bwMode="auto">
              <a:xfrm rot="10613877">
                <a:off x="1776" y="1920"/>
                <a:ext cx="192" cy="384"/>
              </a:xfrm>
              <a:custGeom>
                <a:avLst/>
                <a:gdLst>
                  <a:gd name="T0" fmla="*/ 1 w 21600"/>
                  <a:gd name="T1" fmla="*/ 0 h 21600"/>
                  <a:gd name="T2" fmla="*/ 1 w 21600"/>
                  <a:gd name="T3" fmla="*/ 5 h 21600"/>
                  <a:gd name="T4" fmla="*/ 1 w 21600"/>
                  <a:gd name="T5" fmla="*/ 3 h 21600"/>
                  <a:gd name="T6" fmla="*/ 1 w 21600"/>
                  <a:gd name="T7" fmla="*/ 5 h 21600"/>
                  <a:gd name="T8" fmla="*/ 0 60000 65536"/>
                  <a:gd name="T9" fmla="*/ 0 60000 65536"/>
                  <a:gd name="T10" fmla="*/ 0 60000 65536"/>
                  <a:gd name="T11" fmla="*/ 0 60000 65536"/>
                  <a:gd name="T12" fmla="*/ 0 w 21600"/>
                  <a:gd name="T13" fmla="*/ 0 h 21600"/>
                  <a:gd name="T14" fmla="*/ 21600 w 21600"/>
                  <a:gd name="T15" fmla="*/ 20194 h 21600"/>
                </a:gdLst>
                <a:ahLst/>
                <a:cxnLst>
                  <a:cxn ang="T8">
                    <a:pos x="T0" y="T1"/>
                  </a:cxn>
                  <a:cxn ang="T9">
                    <a:pos x="T2" y="T3"/>
                  </a:cxn>
                  <a:cxn ang="T10">
                    <a:pos x="T4" y="T5"/>
                  </a:cxn>
                  <a:cxn ang="T11">
                    <a:pos x="T6" y="T7"/>
                  </a:cxn>
                </a:cxnLst>
                <a:rect l="T12" t="T13" r="T14" b="T15"/>
                <a:pathLst>
                  <a:path w="21600" h="21600">
                    <a:moveTo>
                      <a:pt x="10013" y="13049"/>
                    </a:moveTo>
                    <a:cubicBezTo>
                      <a:pt x="9057" y="12714"/>
                      <a:pt x="8417" y="11812"/>
                      <a:pt x="8417" y="10800"/>
                    </a:cubicBezTo>
                    <a:cubicBezTo>
                      <a:pt x="8417" y="9483"/>
                      <a:pt x="9483" y="8417"/>
                      <a:pt x="10800" y="8417"/>
                    </a:cubicBezTo>
                    <a:cubicBezTo>
                      <a:pt x="12116" y="8417"/>
                      <a:pt x="13183" y="9483"/>
                      <a:pt x="13183" y="10800"/>
                    </a:cubicBezTo>
                    <a:cubicBezTo>
                      <a:pt x="13183" y="11812"/>
                      <a:pt x="12542" y="12714"/>
                      <a:pt x="11586" y="13049"/>
                    </a:cubicBezTo>
                    <a:lnTo>
                      <a:pt x="14365" y="20994"/>
                    </a:lnTo>
                    <a:cubicBezTo>
                      <a:pt x="18698" y="19478"/>
                      <a:pt x="21600" y="15390"/>
                      <a:pt x="21600" y="10800"/>
                    </a:cubicBezTo>
                    <a:cubicBezTo>
                      <a:pt x="21600" y="4835"/>
                      <a:pt x="16764" y="0"/>
                      <a:pt x="10800" y="0"/>
                    </a:cubicBezTo>
                    <a:cubicBezTo>
                      <a:pt x="4835" y="0"/>
                      <a:pt x="0" y="4835"/>
                      <a:pt x="0" y="10800"/>
                    </a:cubicBezTo>
                    <a:cubicBezTo>
                      <a:pt x="-1" y="15390"/>
                      <a:pt x="2901" y="19478"/>
                      <a:pt x="7234" y="20994"/>
                    </a:cubicBezTo>
                    <a:close/>
                  </a:path>
                </a:pathLst>
              </a:custGeom>
              <a:solidFill>
                <a:srgbClr val="990000"/>
              </a:solidFill>
              <a:ln>
                <a:headEnd/>
                <a:tailEnd/>
              </a:ln>
            </p:spPr>
            <p:style>
              <a:lnRef idx="0">
                <a:schemeClr val="accent5"/>
              </a:lnRef>
              <a:fillRef idx="3">
                <a:schemeClr val="accent5"/>
              </a:fillRef>
              <a:effectRef idx="3">
                <a:schemeClr val="accent5"/>
              </a:effectRef>
              <a:fontRef idx="minor">
                <a:schemeClr val="lt1"/>
              </a:fontRef>
            </p:style>
            <p:txBody>
              <a:bodyPr rot="10800000" wrap="none" anchor="ctr"/>
              <a:lstStyle/>
              <a:p>
                <a:pPr fontAlgn="auto">
                  <a:spcBef>
                    <a:spcPts val="0"/>
                  </a:spcBef>
                  <a:spcAft>
                    <a:spcPts val="0"/>
                  </a:spcAft>
                  <a:defRPr/>
                </a:pPr>
                <a:endParaRPr lang="es-ES_tradnl" sz="2400">
                  <a:latin typeface="Trebuchet MS" pitchFamily="34" charset="0"/>
                </a:endParaRPr>
              </a:p>
            </p:txBody>
          </p:sp>
        </p:grpSp>
        <p:sp>
          <p:nvSpPr>
            <p:cNvPr id="17642" name="Text Box 47"/>
            <p:cNvSpPr txBox="1">
              <a:spLocks noChangeArrowheads="1"/>
            </p:cNvSpPr>
            <p:nvPr/>
          </p:nvSpPr>
          <p:spPr bwMode="auto">
            <a:xfrm>
              <a:off x="2464" y="1295"/>
              <a:ext cx="1230" cy="465"/>
            </a:xfrm>
            <a:prstGeom prst="rect">
              <a:avLst/>
            </a:prstGeom>
            <a:noFill/>
            <a:ln w="9525">
              <a:noFill/>
              <a:miter lim="800000"/>
              <a:headEnd/>
              <a:tailEnd/>
            </a:ln>
          </p:spPr>
          <p:txBody>
            <a:bodyPr wrap="square">
              <a:spAutoFit/>
            </a:bodyPr>
            <a:lstStyle/>
            <a:p>
              <a:pPr eaLnBrk="0" hangingPunct="0">
                <a:spcBef>
                  <a:spcPct val="50000"/>
                </a:spcBef>
              </a:pPr>
              <a:r>
                <a:rPr lang="en-US" sz="1200" b="1" dirty="0" err="1" smtClean="0">
                  <a:solidFill>
                    <a:schemeClr val="tx2"/>
                  </a:solidFill>
                  <a:latin typeface="Comic Sans MS" pitchFamily="66" charset="0"/>
                </a:rPr>
                <a:t>Migracion</a:t>
              </a:r>
              <a:r>
                <a:rPr lang="en-US" sz="1200" b="1" dirty="0" smtClean="0">
                  <a:solidFill>
                    <a:schemeClr val="tx2"/>
                  </a:solidFill>
                  <a:latin typeface="Comic Sans MS" pitchFamily="66" charset="0"/>
                </a:rPr>
                <a:t> </a:t>
              </a:r>
            </a:p>
            <a:p>
              <a:pPr eaLnBrk="0" hangingPunct="0">
                <a:spcBef>
                  <a:spcPct val="50000"/>
                </a:spcBef>
              </a:pPr>
              <a:r>
                <a:rPr lang="en-US" sz="1200" b="1" dirty="0" smtClean="0">
                  <a:solidFill>
                    <a:schemeClr val="tx2"/>
                  </a:solidFill>
                  <a:latin typeface="Comic Sans MS" pitchFamily="66" charset="0"/>
                </a:rPr>
                <a:t>(</a:t>
              </a:r>
              <a:r>
                <a:rPr lang="en-US" sz="1200" b="1" dirty="0">
                  <a:latin typeface="Comic Sans MS" pitchFamily="66" charset="0"/>
                </a:rPr>
                <a:t>Ox-LDL, MCP-1, CCR2)</a:t>
              </a:r>
              <a:endParaRPr lang="en-US" sz="1200" b="1" dirty="0">
                <a:solidFill>
                  <a:schemeClr val="tx2"/>
                </a:solidFill>
                <a:latin typeface="Comic Sans MS" pitchFamily="66" charset="0"/>
              </a:endParaRPr>
            </a:p>
          </p:txBody>
        </p:sp>
      </p:grpSp>
      <p:sp>
        <p:nvSpPr>
          <p:cNvPr id="17416" name="Text Box 8"/>
          <p:cNvSpPr txBox="1">
            <a:spLocks noChangeArrowheads="1"/>
          </p:cNvSpPr>
          <p:nvPr/>
        </p:nvSpPr>
        <p:spPr bwMode="auto">
          <a:xfrm rot="-5422354">
            <a:off x="-124619" y="5123657"/>
            <a:ext cx="842963" cy="336550"/>
          </a:xfrm>
          <a:prstGeom prst="rect">
            <a:avLst/>
          </a:prstGeom>
          <a:noFill/>
          <a:ln w="9525">
            <a:noFill/>
            <a:miter lim="800000"/>
            <a:headEnd/>
            <a:tailEnd/>
          </a:ln>
        </p:spPr>
        <p:txBody>
          <a:bodyPr>
            <a:spAutoFit/>
          </a:bodyPr>
          <a:lstStyle/>
          <a:p>
            <a:pPr eaLnBrk="0" hangingPunct="0">
              <a:spcBef>
                <a:spcPct val="50000"/>
              </a:spcBef>
            </a:pPr>
            <a:r>
              <a:rPr lang="en-US" sz="1600" b="1">
                <a:latin typeface="Calibri" pitchFamily="34" charset="0"/>
              </a:rPr>
              <a:t>Media</a:t>
            </a:r>
            <a:endParaRPr lang="en-US" sz="1600">
              <a:latin typeface="Calibri" pitchFamily="34" charset="0"/>
            </a:endParaRPr>
          </a:p>
        </p:txBody>
      </p:sp>
      <p:sp>
        <p:nvSpPr>
          <p:cNvPr id="16" name="Text Box 9"/>
          <p:cNvSpPr txBox="1">
            <a:spLocks noChangeArrowheads="1"/>
          </p:cNvSpPr>
          <p:nvPr/>
        </p:nvSpPr>
        <p:spPr bwMode="auto">
          <a:xfrm>
            <a:off x="7380312" y="5271591"/>
            <a:ext cx="1554162"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fontAlgn="auto" hangingPunct="0">
              <a:spcBef>
                <a:spcPct val="50000"/>
              </a:spcBef>
              <a:spcAft>
                <a:spcPts val="0"/>
              </a:spcAft>
              <a:defRPr/>
            </a:pPr>
            <a:r>
              <a:rPr lang="en-US" sz="1200" b="1" dirty="0" err="1" smtClean="0">
                <a:solidFill>
                  <a:schemeClr val="tx1"/>
                </a:solidFill>
                <a:latin typeface="Comic Sans MS" pitchFamily="66" charset="0"/>
              </a:rPr>
              <a:t>Proliferación</a:t>
            </a:r>
            <a:r>
              <a:rPr lang="en-US" sz="1200" b="1" dirty="0" smtClean="0">
                <a:solidFill>
                  <a:schemeClr val="tx1"/>
                </a:solidFill>
                <a:latin typeface="Comic Sans MS" pitchFamily="66" charset="0"/>
              </a:rPr>
              <a:t> </a:t>
            </a:r>
            <a:r>
              <a:rPr lang="en-US" sz="1200" b="1" dirty="0" err="1" smtClean="0">
                <a:solidFill>
                  <a:schemeClr val="tx1"/>
                </a:solidFill>
                <a:latin typeface="Comic Sans MS" pitchFamily="66" charset="0"/>
              </a:rPr>
              <a:t>células</a:t>
            </a:r>
            <a:r>
              <a:rPr lang="en-US" sz="1200" b="1" dirty="0" smtClean="0">
                <a:solidFill>
                  <a:schemeClr val="tx1"/>
                </a:solidFill>
                <a:latin typeface="Comic Sans MS" pitchFamily="66" charset="0"/>
              </a:rPr>
              <a:t> </a:t>
            </a:r>
            <a:r>
              <a:rPr lang="en-US" sz="1200" b="1" dirty="0" err="1" smtClean="0">
                <a:solidFill>
                  <a:schemeClr val="tx1"/>
                </a:solidFill>
                <a:latin typeface="Comic Sans MS" pitchFamily="66" charset="0"/>
              </a:rPr>
              <a:t>musculares</a:t>
            </a:r>
            <a:endParaRPr lang="en-US" sz="1200" b="1" dirty="0">
              <a:solidFill>
                <a:schemeClr val="tx1"/>
              </a:solidFill>
              <a:latin typeface="Comic Sans MS" pitchFamily="66" charset="0"/>
            </a:endParaRPr>
          </a:p>
        </p:txBody>
      </p:sp>
      <p:sp>
        <p:nvSpPr>
          <p:cNvPr id="17" name="AutoShape 55"/>
          <p:cNvSpPr>
            <a:spLocks noChangeArrowheads="1"/>
          </p:cNvSpPr>
          <p:nvPr/>
        </p:nvSpPr>
        <p:spPr bwMode="auto">
          <a:xfrm>
            <a:off x="4430713" y="5706529"/>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18" name="AutoShape 56"/>
          <p:cNvSpPr>
            <a:spLocks noChangeArrowheads="1"/>
          </p:cNvSpPr>
          <p:nvPr/>
        </p:nvSpPr>
        <p:spPr bwMode="auto">
          <a:xfrm>
            <a:off x="4049713" y="5892414"/>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19" name="AutoShape 57"/>
          <p:cNvSpPr>
            <a:spLocks noChangeArrowheads="1"/>
          </p:cNvSpPr>
          <p:nvPr/>
        </p:nvSpPr>
        <p:spPr bwMode="auto">
          <a:xfrm>
            <a:off x="3363913" y="5769224"/>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0" name="AutoShape 58"/>
          <p:cNvSpPr>
            <a:spLocks noChangeArrowheads="1"/>
          </p:cNvSpPr>
          <p:nvPr/>
        </p:nvSpPr>
        <p:spPr bwMode="auto">
          <a:xfrm>
            <a:off x="3427413" y="6024403"/>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1" name="AutoShape 59"/>
          <p:cNvSpPr>
            <a:spLocks noChangeArrowheads="1"/>
          </p:cNvSpPr>
          <p:nvPr/>
        </p:nvSpPr>
        <p:spPr bwMode="auto">
          <a:xfrm>
            <a:off x="2716213" y="5900113"/>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2" name="AutoShape 60"/>
          <p:cNvSpPr>
            <a:spLocks noChangeArrowheads="1"/>
          </p:cNvSpPr>
          <p:nvPr/>
        </p:nvSpPr>
        <p:spPr bwMode="auto">
          <a:xfrm>
            <a:off x="2373313" y="5706529"/>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3" name="AutoShape 62"/>
          <p:cNvSpPr>
            <a:spLocks noChangeArrowheads="1"/>
          </p:cNvSpPr>
          <p:nvPr/>
        </p:nvSpPr>
        <p:spPr bwMode="auto">
          <a:xfrm>
            <a:off x="5167313" y="5830819"/>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4" name="AutoShape 63"/>
          <p:cNvSpPr>
            <a:spLocks noChangeArrowheads="1"/>
          </p:cNvSpPr>
          <p:nvPr/>
        </p:nvSpPr>
        <p:spPr bwMode="auto">
          <a:xfrm>
            <a:off x="4811713" y="6014504"/>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5" name="AutoShape 64"/>
          <p:cNvSpPr>
            <a:spLocks noChangeArrowheads="1"/>
          </p:cNvSpPr>
          <p:nvPr/>
        </p:nvSpPr>
        <p:spPr bwMode="auto">
          <a:xfrm>
            <a:off x="5878513" y="5706529"/>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6" name="AutoShape 65"/>
          <p:cNvSpPr>
            <a:spLocks noChangeArrowheads="1"/>
          </p:cNvSpPr>
          <p:nvPr/>
        </p:nvSpPr>
        <p:spPr bwMode="auto">
          <a:xfrm>
            <a:off x="2093913" y="6024403"/>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7" name="AutoShape 66"/>
          <p:cNvSpPr>
            <a:spLocks noChangeArrowheads="1"/>
          </p:cNvSpPr>
          <p:nvPr/>
        </p:nvSpPr>
        <p:spPr bwMode="auto">
          <a:xfrm>
            <a:off x="1662113" y="5830819"/>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8" name="AutoShape 67"/>
          <p:cNvSpPr>
            <a:spLocks noChangeArrowheads="1"/>
          </p:cNvSpPr>
          <p:nvPr/>
        </p:nvSpPr>
        <p:spPr bwMode="auto">
          <a:xfrm>
            <a:off x="1382713" y="5619636"/>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29" name="AutoShape 68"/>
          <p:cNvSpPr>
            <a:spLocks noChangeArrowheads="1"/>
          </p:cNvSpPr>
          <p:nvPr/>
        </p:nvSpPr>
        <p:spPr bwMode="auto">
          <a:xfrm>
            <a:off x="950913" y="5971607"/>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30" name="AutoShape 69"/>
          <p:cNvSpPr>
            <a:spLocks noChangeArrowheads="1"/>
          </p:cNvSpPr>
          <p:nvPr/>
        </p:nvSpPr>
        <p:spPr bwMode="auto">
          <a:xfrm>
            <a:off x="684213" y="5716883"/>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31" name="AutoShape 70"/>
          <p:cNvSpPr>
            <a:spLocks noChangeArrowheads="1"/>
          </p:cNvSpPr>
          <p:nvPr/>
        </p:nvSpPr>
        <p:spPr bwMode="auto">
          <a:xfrm>
            <a:off x="6462713" y="5866016"/>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32" name="AutoShape 71"/>
          <p:cNvSpPr>
            <a:spLocks noChangeArrowheads="1"/>
          </p:cNvSpPr>
          <p:nvPr/>
        </p:nvSpPr>
        <p:spPr bwMode="auto">
          <a:xfrm>
            <a:off x="7173913" y="5743926"/>
            <a:ext cx="1295400" cy="211183"/>
          </a:xfrm>
          <a:prstGeom prst="flowChartSor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33" name="AutoShape 68"/>
          <p:cNvSpPr>
            <a:spLocks noChangeArrowheads="1"/>
          </p:cNvSpPr>
          <p:nvPr/>
        </p:nvSpPr>
        <p:spPr bwMode="auto">
          <a:xfrm>
            <a:off x="4038600" y="4252615"/>
            <a:ext cx="720725" cy="118567"/>
          </a:xfrm>
          <a:custGeom>
            <a:avLst/>
            <a:gdLst>
              <a:gd name="T0" fmla="*/ 601814500 w 21600"/>
              <a:gd name="T1" fmla="*/ 0 h 21600"/>
              <a:gd name="T2" fmla="*/ 0 w 21600"/>
              <a:gd name="T3" fmla="*/ 3230988 h 21600"/>
              <a:gd name="T4" fmla="*/ 601814500 w 21600"/>
              <a:gd name="T5" fmla="*/ 6461930 h 21600"/>
              <a:gd name="T6" fmla="*/ 802418889 w 21600"/>
              <a:gd name="T7" fmla="*/ 32309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grpSp>
        <p:nvGrpSpPr>
          <p:cNvPr id="17469" name="AutoShape 69"/>
          <p:cNvGrpSpPr>
            <a:grpSpLocks/>
          </p:cNvGrpSpPr>
          <p:nvPr/>
        </p:nvGrpSpPr>
        <p:grpSpPr bwMode="auto">
          <a:xfrm>
            <a:off x="3621088" y="3605213"/>
            <a:ext cx="347662" cy="420687"/>
            <a:chOff x="2281" y="2277"/>
            <a:chExt cx="219" cy="265"/>
          </a:xfrm>
        </p:grpSpPr>
        <p:pic>
          <p:nvPicPr>
            <p:cNvPr id="17639" name="AutoShape 69"/>
            <p:cNvPicPr>
              <a:picLocks noChangeArrowheads="1"/>
            </p:cNvPicPr>
            <p:nvPr/>
          </p:nvPicPr>
          <p:blipFill>
            <a:blip r:embed="rId3" cstate="email"/>
            <a:srcRect/>
            <a:stretch>
              <a:fillRect/>
            </a:stretch>
          </p:blipFill>
          <p:spPr bwMode="auto">
            <a:xfrm>
              <a:off x="2281" y="2277"/>
              <a:ext cx="219" cy="265"/>
            </a:xfrm>
            <a:prstGeom prst="rect">
              <a:avLst/>
            </a:prstGeom>
            <a:noFill/>
            <a:ln w="9525">
              <a:noFill/>
              <a:miter lim="800000"/>
              <a:headEnd/>
              <a:tailEnd/>
            </a:ln>
          </p:spPr>
        </p:pic>
        <p:sp>
          <p:nvSpPr>
            <p:cNvPr id="17640" name="Text Box 18"/>
            <p:cNvSpPr txBox="1">
              <a:spLocks noChangeArrowheads="1"/>
            </p:cNvSpPr>
            <p:nvPr/>
          </p:nvSpPr>
          <p:spPr bwMode="auto">
            <a:xfrm rot="7554584">
              <a:off x="2299" y="2386"/>
              <a:ext cx="164" cy="38"/>
            </a:xfrm>
            <a:prstGeom prst="rect">
              <a:avLst/>
            </a:prstGeom>
            <a:noFill/>
            <a:ln w="9525">
              <a:noFill/>
              <a:miter lim="800000"/>
              <a:headEnd/>
              <a:tailEnd/>
            </a:ln>
          </p:spPr>
          <p:txBody>
            <a:bodyPr rot="10800000" vert="eaVert" wrap="none" anchor="ctr"/>
            <a:lstStyle/>
            <a:p>
              <a:endParaRPr lang="es-ES_tradnl">
                <a:solidFill>
                  <a:srgbClr val="FFFFFF"/>
                </a:solidFill>
                <a:latin typeface="Calibri" pitchFamily="34" charset="0"/>
              </a:endParaRPr>
            </a:p>
          </p:txBody>
        </p:sp>
      </p:grpSp>
      <p:sp>
        <p:nvSpPr>
          <p:cNvPr id="37" name="AutoShape 70"/>
          <p:cNvSpPr>
            <a:spLocks noChangeArrowheads="1"/>
          </p:cNvSpPr>
          <p:nvPr/>
        </p:nvSpPr>
        <p:spPr bwMode="auto">
          <a:xfrm rot="1872425">
            <a:off x="2811949" y="2144523"/>
            <a:ext cx="695325" cy="97350"/>
          </a:xfrm>
          <a:custGeom>
            <a:avLst/>
            <a:gdLst>
              <a:gd name="T0" fmla="*/ 540402532 w 21600"/>
              <a:gd name="T1" fmla="*/ 0 h 21600"/>
              <a:gd name="T2" fmla="*/ 0 w 21600"/>
              <a:gd name="T3" fmla="*/ 4685132 h 21600"/>
              <a:gd name="T4" fmla="*/ 540402532 w 21600"/>
              <a:gd name="T5" fmla="*/ 9370211 h 21600"/>
              <a:gd name="T6" fmla="*/ 720536451 w 21600"/>
              <a:gd name="T7" fmla="*/ 4685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sp>
        <p:nvSpPr>
          <p:cNvPr id="17473" name="Text Box 44"/>
          <p:cNvSpPr txBox="1">
            <a:spLocks noChangeArrowheads="1"/>
          </p:cNvSpPr>
          <p:nvPr/>
        </p:nvSpPr>
        <p:spPr bwMode="auto">
          <a:xfrm>
            <a:off x="6285707" y="1844824"/>
            <a:ext cx="1677987" cy="307777"/>
          </a:xfrm>
          <a:prstGeom prst="rect">
            <a:avLst/>
          </a:prstGeom>
          <a:noFill/>
          <a:ln w="9525">
            <a:noFill/>
            <a:miter lim="800000"/>
            <a:headEnd/>
            <a:tailEnd/>
          </a:ln>
        </p:spPr>
        <p:txBody>
          <a:bodyPr wrap="square">
            <a:spAutoFit/>
          </a:bodyPr>
          <a:lstStyle/>
          <a:p>
            <a:pPr eaLnBrk="0" hangingPunct="0">
              <a:spcBef>
                <a:spcPct val="50000"/>
              </a:spcBef>
            </a:pPr>
            <a:r>
              <a:rPr lang="en-US" sz="1400" b="1" dirty="0" err="1" smtClean="0">
                <a:solidFill>
                  <a:srgbClr val="800000"/>
                </a:solidFill>
                <a:latin typeface="Trebuchet MS" pitchFamily="34" charset="0"/>
              </a:rPr>
              <a:t>Cél</a:t>
            </a:r>
            <a:r>
              <a:rPr lang="en-US" sz="1400" b="1" dirty="0" smtClean="0">
                <a:solidFill>
                  <a:srgbClr val="800000"/>
                </a:solidFill>
                <a:latin typeface="Trebuchet MS" pitchFamily="34" charset="0"/>
              </a:rPr>
              <a:t> </a:t>
            </a:r>
            <a:r>
              <a:rPr lang="en-US" sz="1400" b="1" dirty="0" err="1" smtClean="0">
                <a:solidFill>
                  <a:srgbClr val="800000"/>
                </a:solidFill>
                <a:latin typeface="Trebuchet MS" pitchFamily="34" charset="0"/>
              </a:rPr>
              <a:t>endoteliales</a:t>
            </a:r>
            <a:endParaRPr lang="en-US" sz="1400" b="1" dirty="0">
              <a:solidFill>
                <a:srgbClr val="800000"/>
              </a:solidFill>
              <a:latin typeface="Trebuchet MS" pitchFamily="34" charset="0"/>
            </a:endParaRPr>
          </a:p>
        </p:txBody>
      </p:sp>
      <p:sp>
        <p:nvSpPr>
          <p:cNvPr id="39" name="Oval 11"/>
          <p:cNvSpPr>
            <a:spLocks noChangeArrowheads="1"/>
          </p:cNvSpPr>
          <p:nvPr/>
        </p:nvSpPr>
        <p:spPr bwMode="auto">
          <a:xfrm rot="1096075">
            <a:off x="787400" y="2466182"/>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0" name="Oval 12"/>
          <p:cNvSpPr>
            <a:spLocks noChangeArrowheads="1"/>
          </p:cNvSpPr>
          <p:nvPr/>
        </p:nvSpPr>
        <p:spPr bwMode="auto">
          <a:xfrm rot="776886">
            <a:off x="1765300" y="2770982"/>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1" name="Oval 13"/>
          <p:cNvSpPr>
            <a:spLocks noChangeArrowheads="1"/>
          </p:cNvSpPr>
          <p:nvPr/>
        </p:nvSpPr>
        <p:spPr bwMode="auto">
          <a:xfrm rot="284859">
            <a:off x="2782888" y="2948782"/>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2" name="Oval 14"/>
          <p:cNvSpPr>
            <a:spLocks noChangeArrowheads="1"/>
          </p:cNvSpPr>
          <p:nvPr/>
        </p:nvSpPr>
        <p:spPr bwMode="auto">
          <a:xfrm rot="21589897">
            <a:off x="3911600" y="3024982"/>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3" name="Oval 15"/>
          <p:cNvSpPr>
            <a:spLocks noChangeArrowheads="1"/>
          </p:cNvSpPr>
          <p:nvPr/>
        </p:nvSpPr>
        <p:spPr bwMode="auto">
          <a:xfrm rot="21290089">
            <a:off x="4929188" y="2961482"/>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4" name="Oval 16"/>
          <p:cNvSpPr>
            <a:spLocks noChangeArrowheads="1"/>
          </p:cNvSpPr>
          <p:nvPr/>
        </p:nvSpPr>
        <p:spPr bwMode="auto">
          <a:xfrm rot="20659730">
            <a:off x="5969000" y="2743995"/>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5" name="Oval 17"/>
          <p:cNvSpPr>
            <a:spLocks noChangeArrowheads="1"/>
          </p:cNvSpPr>
          <p:nvPr/>
        </p:nvSpPr>
        <p:spPr bwMode="auto">
          <a:xfrm rot="20018351">
            <a:off x="6883400" y="2351882"/>
            <a:ext cx="1066800" cy="165100"/>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46" name="Oval 11"/>
          <p:cNvSpPr>
            <a:spLocks noChangeArrowheads="1"/>
          </p:cNvSpPr>
          <p:nvPr/>
        </p:nvSpPr>
        <p:spPr bwMode="auto">
          <a:xfrm rot="1096075">
            <a:off x="107950" y="2170907"/>
            <a:ext cx="885825" cy="144463"/>
          </a:xfrm>
          <a:prstGeom prst="ellipse">
            <a:avLst/>
          </a:prstGeom>
          <a:solidFill>
            <a:schemeClr val="accent6">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50" name="AutoShape 75"/>
          <p:cNvSpPr>
            <a:spLocks noChangeArrowheads="1"/>
          </p:cNvSpPr>
          <p:nvPr/>
        </p:nvSpPr>
        <p:spPr bwMode="auto">
          <a:xfrm>
            <a:off x="579438" y="1412776"/>
            <a:ext cx="22860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 sz="1400"/>
          </a:p>
        </p:txBody>
      </p:sp>
      <p:sp>
        <p:nvSpPr>
          <p:cNvPr id="51" name="AutoShape 76"/>
          <p:cNvSpPr>
            <a:spLocks noChangeArrowheads="1"/>
          </p:cNvSpPr>
          <p:nvPr/>
        </p:nvSpPr>
        <p:spPr bwMode="auto">
          <a:xfrm>
            <a:off x="330200" y="1970882"/>
            <a:ext cx="22860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 sz="1400"/>
          </a:p>
        </p:txBody>
      </p:sp>
      <p:grpSp>
        <p:nvGrpSpPr>
          <p:cNvPr id="17504" name="Group 56"/>
          <p:cNvGrpSpPr>
            <a:grpSpLocks/>
          </p:cNvGrpSpPr>
          <p:nvPr/>
        </p:nvGrpSpPr>
        <p:grpSpPr bwMode="auto">
          <a:xfrm>
            <a:off x="1470820" y="1985964"/>
            <a:ext cx="965200" cy="685800"/>
            <a:chOff x="976" y="1248"/>
            <a:chExt cx="608" cy="432"/>
          </a:xfrm>
        </p:grpSpPr>
        <p:sp>
          <p:nvSpPr>
            <p:cNvPr id="53" name="AutoShape 10"/>
            <p:cNvSpPr>
              <a:spLocks noChangeArrowheads="1"/>
            </p:cNvSpPr>
            <p:nvPr/>
          </p:nvSpPr>
          <p:spPr bwMode="auto">
            <a:xfrm>
              <a:off x="1104" y="1248"/>
              <a:ext cx="480" cy="432"/>
            </a:xfrm>
            <a:custGeom>
              <a:avLst/>
              <a:gdLst>
                <a:gd name="T0" fmla="*/ 13440833 w 21600"/>
                <a:gd name="T1" fmla="*/ 0 h 21600"/>
                <a:gd name="T2" fmla="*/ 3936435 w 21600"/>
                <a:gd name="T3" fmla="*/ 3188494 h 21600"/>
                <a:gd name="T4" fmla="*/ 0 w 21600"/>
                <a:gd name="T5" fmla="*/ 10887075 h 21600"/>
                <a:gd name="T6" fmla="*/ 3936435 w 21600"/>
                <a:gd name="T7" fmla="*/ 18585657 h 21600"/>
                <a:gd name="T8" fmla="*/ 13440833 w 21600"/>
                <a:gd name="T9" fmla="*/ 21774150 h 21600"/>
                <a:gd name="T10" fmla="*/ 22945232 w 21600"/>
                <a:gd name="T11" fmla="*/ 18585657 h 21600"/>
                <a:gd name="T12" fmla="*/ 26881666 w 21600"/>
                <a:gd name="T13" fmla="*/ 10887075 h 21600"/>
                <a:gd name="T14" fmla="*/ 22945232 w 21600"/>
                <a:gd name="T15" fmla="*/ 318849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9000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54" name="AutoShape 78"/>
            <p:cNvSpPr>
              <a:spLocks noChangeArrowheads="1"/>
            </p:cNvSpPr>
            <p:nvPr/>
          </p:nvSpPr>
          <p:spPr bwMode="auto">
            <a:xfrm>
              <a:off x="976" y="1304"/>
              <a:ext cx="144" cy="144"/>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_tradnl" sz="1400"/>
            </a:p>
          </p:txBody>
        </p:sp>
        <p:sp>
          <p:nvSpPr>
            <p:cNvPr id="55" name="AutoShape 79"/>
            <p:cNvSpPr>
              <a:spLocks noChangeArrowheads="1"/>
            </p:cNvSpPr>
            <p:nvPr/>
          </p:nvSpPr>
          <p:spPr bwMode="auto">
            <a:xfrm>
              <a:off x="1008" y="1488"/>
              <a:ext cx="144" cy="144"/>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_tradnl" sz="1400"/>
            </a:p>
          </p:txBody>
        </p:sp>
      </p:grpSp>
      <p:grpSp>
        <p:nvGrpSpPr>
          <p:cNvPr id="17509" name="Group 67"/>
          <p:cNvGrpSpPr>
            <a:grpSpLocks/>
          </p:cNvGrpSpPr>
          <p:nvPr/>
        </p:nvGrpSpPr>
        <p:grpSpPr bwMode="auto">
          <a:xfrm>
            <a:off x="3657602" y="3135313"/>
            <a:ext cx="2776539" cy="2257425"/>
            <a:chOff x="2283" y="1968"/>
            <a:chExt cx="1749" cy="1422"/>
          </a:xfrm>
        </p:grpSpPr>
        <p:grpSp>
          <p:nvGrpSpPr>
            <p:cNvPr id="17582" name="Group 93"/>
            <p:cNvGrpSpPr>
              <a:grpSpLocks/>
            </p:cNvGrpSpPr>
            <p:nvPr/>
          </p:nvGrpSpPr>
          <p:grpSpPr bwMode="auto">
            <a:xfrm>
              <a:off x="2880" y="2592"/>
              <a:ext cx="768" cy="768"/>
              <a:chOff x="3696" y="2208"/>
              <a:chExt cx="1056" cy="1056"/>
            </a:xfrm>
          </p:grpSpPr>
          <p:sp>
            <p:nvSpPr>
              <p:cNvPr id="76" name="AutoShape 22"/>
              <p:cNvSpPr>
                <a:spLocks noChangeArrowheads="1"/>
              </p:cNvSpPr>
              <p:nvPr/>
            </p:nvSpPr>
            <p:spPr bwMode="auto">
              <a:xfrm>
                <a:off x="3696" y="2208"/>
                <a:ext cx="1056" cy="1056"/>
              </a:xfrm>
              <a:prstGeom prst="irregularSeal2">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7" name="AutoShape 24"/>
              <p:cNvSpPr>
                <a:spLocks noChangeArrowheads="1"/>
              </p:cNvSpPr>
              <p:nvPr/>
            </p:nvSpPr>
            <p:spPr bwMode="auto">
              <a:xfrm rot="-2924258">
                <a:off x="4225" y="2640"/>
                <a:ext cx="191" cy="239"/>
              </a:xfrm>
              <a:prstGeom prst="flowChartConnector">
                <a:avLst/>
              </a:prstGeom>
              <a:gradFill rotWithShape="1">
                <a:gsLst>
                  <a:gs pos="0">
                    <a:srgbClr val="FF9900"/>
                  </a:gs>
                  <a:gs pos="100000">
                    <a:srgbClr val="FFFFFF"/>
                  </a:gs>
                </a:gsLst>
                <a:lin ang="5400000" scaled="1"/>
              </a:gradFill>
              <a:ln w="9525">
                <a:noFill/>
                <a:round/>
                <a:headEnd/>
                <a:tailEnd/>
              </a:ln>
              <a:effectLst>
                <a:outerShdw dist="35921" dir="2700000" algn="ctr" rotWithShape="0">
                  <a:srgbClr val="808080"/>
                </a:outerShdw>
              </a:effectLst>
            </p:spPr>
            <p:txBody>
              <a:bodyPr vert="eaVert" wrap="none" anchor="ctr"/>
              <a:lstStyle/>
              <a:p>
                <a:pPr fontAlgn="auto">
                  <a:spcBef>
                    <a:spcPts val="0"/>
                  </a:spcBef>
                  <a:spcAft>
                    <a:spcPts val="0"/>
                  </a:spcAft>
                  <a:defRPr/>
                </a:pPr>
                <a:endParaRPr lang="es-ES_tradnl" sz="1200">
                  <a:latin typeface="Comic Sans MS" pitchFamily="66" charset="0"/>
                </a:endParaRPr>
              </a:p>
            </p:txBody>
          </p:sp>
          <p:sp>
            <p:nvSpPr>
              <p:cNvPr id="78" name="AutoShape 25"/>
              <p:cNvSpPr>
                <a:spLocks noChangeArrowheads="1"/>
              </p:cNvSpPr>
              <p:nvPr/>
            </p:nvSpPr>
            <p:spPr bwMode="auto">
              <a:xfrm rot="1783641">
                <a:off x="3937" y="2543"/>
                <a:ext cx="191"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9" name="AutoShape 26"/>
              <p:cNvSpPr>
                <a:spLocks noChangeArrowheads="1"/>
              </p:cNvSpPr>
              <p:nvPr/>
            </p:nvSpPr>
            <p:spPr bwMode="auto">
              <a:xfrm>
                <a:off x="4176" y="2543"/>
                <a:ext cx="193"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80" name="AutoShape 27"/>
              <p:cNvSpPr>
                <a:spLocks noChangeArrowheads="1"/>
              </p:cNvSpPr>
              <p:nvPr/>
            </p:nvSpPr>
            <p:spPr bwMode="auto">
              <a:xfrm rot="-2373300">
                <a:off x="3840" y="2784"/>
                <a:ext cx="191"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81" name="AutoShape 29"/>
              <p:cNvSpPr>
                <a:spLocks noChangeArrowheads="1"/>
              </p:cNvSpPr>
              <p:nvPr/>
            </p:nvSpPr>
            <p:spPr bwMode="auto">
              <a:xfrm>
                <a:off x="4031" y="2832"/>
                <a:ext cx="194"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82" name="AutoShape 30"/>
              <p:cNvSpPr>
                <a:spLocks noChangeArrowheads="1"/>
              </p:cNvSpPr>
              <p:nvPr/>
            </p:nvSpPr>
            <p:spPr bwMode="auto">
              <a:xfrm>
                <a:off x="4031" y="2640"/>
                <a:ext cx="194" cy="96"/>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grpSp>
        <p:sp>
          <p:nvSpPr>
            <p:cNvPr id="17583" name="Text Box 43"/>
            <p:cNvSpPr txBox="1">
              <a:spLocks noChangeArrowheads="1"/>
            </p:cNvSpPr>
            <p:nvPr/>
          </p:nvSpPr>
          <p:spPr bwMode="auto">
            <a:xfrm>
              <a:off x="2283" y="3216"/>
              <a:ext cx="894" cy="174"/>
            </a:xfrm>
            <a:prstGeom prst="rect">
              <a:avLst/>
            </a:prstGeom>
            <a:noFill/>
            <a:ln w="9525">
              <a:noFill/>
              <a:miter lim="800000"/>
              <a:headEnd/>
              <a:tailEnd/>
            </a:ln>
          </p:spPr>
          <p:txBody>
            <a:bodyPr>
              <a:spAutoFit/>
            </a:bodyPr>
            <a:lstStyle/>
            <a:p>
              <a:pPr eaLnBrk="0" hangingPunct="0">
                <a:spcBef>
                  <a:spcPct val="50000"/>
                </a:spcBef>
              </a:pPr>
              <a:r>
                <a:rPr lang="en-US" sz="1200" b="1" dirty="0" err="1" smtClean="0">
                  <a:solidFill>
                    <a:srgbClr val="800000"/>
                  </a:solidFill>
                  <a:latin typeface="Comic Sans MS" pitchFamily="66" charset="0"/>
                </a:rPr>
                <a:t>Cél</a:t>
              </a:r>
              <a:r>
                <a:rPr lang="en-US" sz="1200" b="1" dirty="0" smtClean="0">
                  <a:solidFill>
                    <a:srgbClr val="800000"/>
                  </a:solidFill>
                  <a:latin typeface="Comic Sans MS" pitchFamily="66" charset="0"/>
                </a:rPr>
                <a:t> </a:t>
              </a:r>
              <a:r>
                <a:rPr lang="en-US" sz="1200" b="1" dirty="0" err="1" smtClean="0">
                  <a:solidFill>
                    <a:srgbClr val="800000"/>
                  </a:solidFill>
                  <a:latin typeface="Comic Sans MS" pitchFamily="66" charset="0"/>
                </a:rPr>
                <a:t>espumosas</a:t>
              </a:r>
              <a:endParaRPr lang="en-US" sz="1200" dirty="0">
                <a:solidFill>
                  <a:srgbClr val="800000"/>
                </a:solidFill>
                <a:latin typeface="Comic Sans MS" pitchFamily="66" charset="0"/>
              </a:endParaRPr>
            </a:p>
          </p:txBody>
        </p:sp>
        <p:grpSp>
          <p:nvGrpSpPr>
            <p:cNvPr id="17584" name="Group 94"/>
            <p:cNvGrpSpPr>
              <a:grpSpLocks/>
            </p:cNvGrpSpPr>
            <p:nvPr/>
          </p:nvGrpSpPr>
          <p:grpSpPr bwMode="auto">
            <a:xfrm>
              <a:off x="3264" y="1968"/>
              <a:ext cx="768" cy="768"/>
              <a:chOff x="3696" y="2208"/>
              <a:chExt cx="1056" cy="1056"/>
            </a:xfrm>
          </p:grpSpPr>
          <p:sp>
            <p:nvSpPr>
              <p:cNvPr id="69" name="AutoShape 22"/>
              <p:cNvSpPr>
                <a:spLocks noChangeArrowheads="1"/>
              </p:cNvSpPr>
              <p:nvPr/>
            </p:nvSpPr>
            <p:spPr bwMode="auto">
              <a:xfrm>
                <a:off x="3696" y="2208"/>
                <a:ext cx="1056" cy="1056"/>
              </a:xfrm>
              <a:prstGeom prst="irregularSeal2">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0" name="AutoShape 24"/>
              <p:cNvSpPr>
                <a:spLocks noChangeArrowheads="1"/>
              </p:cNvSpPr>
              <p:nvPr/>
            </p:nvSpPr>
            <p:spPr bwMode="auto">
              <a:xfrm rot="-2924258">
                <a:off x="4225" y="2640"/>
                <a:ext cx="191" cy="239"/>
              </a:xfrm>
              <a:prstGeom prst="flowChartConnector">
                <a:avLst/>
              </a:prstGeom>
              <a:gradFill rotWithShape="1">
                <a:gsLst>
                  <a:gs pos="0">
                    <a:srgbClr val="FF9900"/>
                  </a:gs>
                  <a:gs pos="100000">
                    <a:srgbClr val="FFFFFF"/>
                  </a:gs>
                </a:gsLst>
                <a:lin ang="5400000" scaled="1"/>
              </a:gradFill>
              <a:ln w="9525">
                <a:noFill/>
                <a:round/>
                <a:headEnd/>
                <a:tailEnd/>
              </a:ln>
              <a:effectLst>
                <a:outerShdw dist="35921" dir="2700000" algn="ctr" rotWithShape="0">
                  <a:srgbClr val="808080"/>
                </a:outerShdw>
              </a:effectLst>
            </p:spPr>
            <p:txBody>
              <a:bodyPr vert="eaVert" wrap="none" anchor="ctr"/>
              <a:lstStyle/>
              <a:p>
                <a:pPr fontAlgn="auto">
                  <a:spcBef>
                    <a:spcPts val="0"/>
                  </a:spcBef>
                  <a:spcAft>
                    <a:spcPts val="0"/>
                  </a:spcAft>
                  <a:defRPr/>
                </a:pPr>
                <a:endParaRPr lang="es-ES_tradnl" sz="1200">
                  <a:latin typeface="Comic Sans MS" pitchFamily="66" charset="0"/>
                </a:endParaRPr>
              </a:p>
            </p:txBody>
          </p:sp>
          <p:sp>
            <p:nvSpPr>
              <p:cNvPr id="71" name="AutoShape 25"/>
              <p:cNvSpPr>
                <a:spLocks noChangeArrowheads="1"/>
              </p:cNvSpPr>
              <p:nvPr/>
            </p:nvSpPr>
            <p:spPr bwMode="auto">
              <a:xfrm rot="1783641">
                <a:off x="3937" y="2544"/>
                <a:ext cx="191"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2" name="AutoShape 26"/>
              <p:cNvSpPr>
                <a:spLocks noChangeArrowheads="1"/>
              </p:cNvSpPr>
              <p:nvPr/>
            </p:nvSpPr>
            <p:spPr bwMode="auto">
              <a:xfrm>
                <a:off x="4176" y="2544"/>
                <a:ext cx="193"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3" name="AutoShape 27"/>
              <p:cNvSpPr>
                <a:spLocks noChangeArrowheads="1"/>
              </p:cNvSpPr>
              <p:nvPr/>
            </p:nvSpPr>
            <p:spPr bwMode="auto">
              <a:xfrm rot="-2373300">
                <a:off x="3840" y="2784"/>
                <a:ext cx="191"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4" name="AutoShape 29"/>
              <p:cNvSpPr>
                <a:spLocks noChangeArrowheads="1"/>
              </p:cNvSpPr>
              <p:nvPr/>
            </p:nvSpPr>
            <p:spPr bwMode="auto">
              <a:xfrm>
                <a:off x="4031" y="2832"/>
                <a:ext cx="194"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sp>
            <p:nvSpPr>
              <p:cNvPr id="75" name="AutoShape 30"/>
              <p:cNvSpPr>
                <a:spLocks noChangeArrowheads="1"/>
              </p:cNvSpPr>
              <p:nvPr/>
            </p:nvSpPr>
            <p:spPr bwMode="auto">
              <a:xfrm>
                <a:off x="4031" y="2640"/>
                <a:ext cx="194" cy="96"/>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1200">
                  <a:latin typeface="Comic Sans MS" pitchFamily="66" charset="0"/>
                </a:endParaRPr>
              </a:p>
            </p:txBody>
          </p:sp>
        </p:grpSp>
      </p:grpSp>
      <p:sp>
        <p:nvSpPr>
          <p:cNvPr id="83" name="Text Box 42"/>
          <p:cNvSpPr txBox="1">
            <a:spLocks noChangeArrowheads="1"/>
          </p:cNvSpPr>
          <p:nvPr/>
        </p:nvSpPr>
        <p:spPr bwMode="auto">
          <a:xfrm>
            <a:off x="6477000" y="3856832"/>
            <a:ext cx="1666900" cy="1015663"/>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eaLnBrk="0" fontAlgn="auto" hangingPunct="0">
              <a:spcBef>
                <a:spcPts val="0"/>
              </a:spcBef>
              <a:spcAft>
                <a:spcPts val="0"/>
              </a:spcAft>
              <a:defRPr/>
            </a:pPr>
            <a:r>
              <a:rPr lang="en-US" sz="1200" b="1" dirty="0" smtClean="0">
                <a:latin typeface="Comic Sans MS" pitchFamily="66" charset="0"/>
              </a:rPr>
              <a:t>Factor </a:t>
            </a:r>
            <a:r>
              <a:rPr lang="en-US" sz="1200" b="1" dirty="0" err="1" smtClean="0">
                <a:latin typeface="Comic Sans MS" pitchFamily="66" charset="0"/>
              </a:rPr>
              <a:t>Tisular</a:t>
            </a:r>
            <a:endParaRPr lang="en-US" sz="1200" b="1" dirty="0">
              <a:latin typeface="Comic Sans MS" pitchFamily="66" charset="0"/>
            </a:endParaRPr>
          </a:p>
          <a:p>
            <a:pPr eaLnBrk="0" fontAlgn="auto" hangingPunct="0">
              <a:spcBef>
                <a:spcPts val="0"/>
              </a:spcBef>
              <a:spcAft>
                <a:spcPts val="0"/>
              </a:spcAft>
              <a:defRPr/>
            </a:pPr>
            <a:r>
              <a:rPr lang="en-US" sz="1200" b="1" dirty="0" err="1" smtClean="0">
                <a:latin typeface="Comic Sans MS" pitchFamily="66" charset="0"/>
              </a:rPr>
              <a:t>Citoquinas</a:t>
            </a:r>
            <a:endParaRPr lang="en-US" sz="1200" b="1" dirty="0">
              <a:latin typeface="Comic Sans MS" pitchFamily="66" charset="0"/>
            </a:endParaRPr>
          </a:p>
          <a:p>
            <a:pPr eaLnBrk="0" fontAlgn="auto" hangingPunct="0">
              <a:spcBef>
                <a:spcPts val="0"/>
              </a:spcBef>
              <a:spcAft>
                <a:spcPts val="0"/>
              </a:spcAft>
              <a:defRPr/>
            </a:pPr>
            <a:r>
              <a:rPr lang="en-US" sz="1200" b="1" dirty="0" err="1" smtClean="0">
                <a:latin typeface="Comic Sans MS" pitchFamily="66" charset="0"/>
              </a:rPr>
              <a:t>Factores</a:t>
            </a:r>
            <a:r>
              <a:rPr lang="en-US" sz="1200" b="1" dirty="0" smtClean="0">
                <a:latin typeface="Comic Sans MS" pitchFamily="66" charset="0"/>
              </a:rPr>
              <a:t> de </a:t>
            </a:r>
            <a:r>
              <a:rPr lang="en-US" sz="1200" b="1" dirty="0" err="1" smtClean="0">
                <a:latin typeface="Comic Sans MS" pitchFamily="66" charset="0"/>
              </a:rPr>
              <a:t>crecimiento</a:t>
            </a:r>
            <a:r>
              <a:rPr lang="en-US" sz="1200" b="1" dirty="0" smtClean="0">
                <a:latin typeface="Comic Sans MS" pitchFamily="66" charset="0"/>
              </a:rPr>
              <a:t> </a:t>
            </a:r>
            <a:r>
              <a:rPr lang="en-US" sz="1200" b="1" dirty="0" err="1">
                <a:latin typeface="Comic Sans MS" pitchFamily="66" charset="0"/>
              </a:rPr>
              <a:t>Metaloproteases</a:t>
            </a:r>
            <a:endParaRPr lang="en-US" sz="1200" b="1" dirty="0">
              <a:latin typeface="Comic Sans MS" pitchFamily="66" charset="0"/>
            </a:endParaRPr>
          </a:p>
        </p:txBody>
      </p:sp>
      <p:sp>
        <p:nvSpPr>
          <p:cNvPr id="84" name="AutoShape 106"/>
          <p:cNvSpPr>
            <a:spLocks noChangeArrowheads="1"/>
          </p:cNvSpPr>
          <p:nvPr/>
        </p:nvSpPr>
        <p:spPr bwMode="auto">
          <a:xfrm>
            <a:off x="5867400" y="4260056"/>
            <a:ext cx="457200" cy="152401"/>
          </a:xfrm>
          <a:custGeom>
            <a:avLst/>
            <a:gdLst>
              <a:gd name="T0" fmla="*/ 153628669 w 21600"/>
              <a:gd name="T1" fmla="*/ 0 h 21600"/>
              <a:gd name="T2" fmla="*/ 0 w 21600"/>
              <a:gd name="T3" fmla="*/ 3793300 h 21600"/>
              <a:gd name="T4" fmla="*/ 153628669 w 21600"/>
              <a:gd name="T5" fmla="*/ 7586607 h 21600"/>
              <a:gd name="T6" fmla="*/ 204838141 w 21600"/>
              <a:gd name="T7" fmla="*/ 3793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sp>
        <p:nvSpPr>
          <p:cNvPr id="85" name="Text Box 42"/>
          <p:cNvSpPr txBox="1">
            <a:spLocks noChangeArrowheads="1"/>
          </p:cNvSpPr>
          <p:nvPr/>
        </p:nvSpPr>
        <p:spPr bwMode="auto">
          <a:xfrm>
            <a:off x="7698233" y="2751311"/>
            <a:ext cx="1338263"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fontAlgn="auto" hangingPunct="0">
              <a:spcBef>
                <a:spcPct val="50000"/>
              </a:spcBef>
              <a:spcAft>
                <a:spcPts val="0"/>
              </a:spcAft>
              <a:defRPr/>
            </a:pPr>
            <a:r>
              <a:rPr lang="en-US" sz="1200" b="1" dirty="0" smtClean="0">
                <a:latin typeface="Comic Sans MS" pitchFamily="66" charset="0"/>
              </a:rPr>
              <a:t>Progresión </a:t>
            </a:r>
            <a:r>
              <a:rPr lang="en-US" sz="1200" b="1" dirty="0" err="1" smtClean="0">
                <a:latin typeface="Comic Sans MS" pitchFamily="66" charset="0"/>
              </a:rPr>
              <a:t>ateroesclerosis</a:t>
            </a:r>
            <a:endParaRPr lang="en-US" sz="1200" b="1" dirty="0">
              <a:latin typeface="Comic Sans MS" pitchFamily="66" charset="0"/>
            </a:endParaRPr>
          </a:p>
        </p:txBody>
      </p:sp>
      <p:sp>
        <p:nvSpPr>
          <p:cNvPr id="17518" name="Text Box 42"/>
          <p:cNvSpPr txBox="1">
            <a:spLocks noChangeArrowheads="1"/>
          </p:cNvSpPr>
          <p:nvPr/>
        </p:nvSpPr>
        <p:spPr bwMode="auto">
          <a:xfrm>
            <a:off x="1763713" y="4791075"/>
            <a:ext cx="1338262" cy="274638"/>
          </a:xfrm>
          <a:prstGeom prst="rect">
            <a:avLst/>
          </a:prstGeom>
          <a:noFill/>
          <a:ln w="9525">
            <a:noFill/>
            <a:miter lim="800000"/>
            <a:headEnd/>
            <a:tailEnd/>
          </a:ln>
        </p:spPr>
        <p:txBody>
          <a:bodyPr>
            <a:spAutoFit/>
          </a:bodyPr>
          <a:lstStyle/>
          <a:p>
            <a:pPr eaLnBrk="0" hangingPunct="0">
              <a:spcBef>
                <a:spcPct val="50000"/>
              </a:spcBef>
            </a:pPr>
            <a:r>
              <a:rPr lang="en-US" sz="1200" b="1" dirty="0" err="1" smtClean="0">
                <a:solidFill>
                  <a:srgbClr val="800000"/>
                </a:solidFill>
                <a:latin typeface="Comic Sans MS" pitchFamily="66" charset="0"/>
              </a:rPr>
              <a:t>Macrófagos</a:t>
            </a:r>
            <a:endParaRPr lang="en-US" sz="1200" b="1" dirty="0">
              <a:solidFill>
                <a:srgbClr val="800000"/>
              </a:solidFill>
              <a:latin typeface="Comic Sans MS" pitchFamily="66" charset="0"/>
            </a:endParaRPr>
          </a:p>
        </p:txBody>
      </p:sp>
      <p:sp>
        <p:nvSpPr>
          <p:cNvPr id="17519" name="Text Box 49"/>
          <p:cNvSpPr txBox="1">
            <a:spLocks noChangeArrowheads="1"/>
          </p:cNvSpPr>
          <p:nvPr/>
        </p:nvSpPr>
        <p:spPr bwMode="auto">
          <a:xfrm>
            <a:off x="1873250" y="4181475"/>
            <a:ext cx="1512888"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tx2"/>
                </a:solidFill>
                <a:latin typeface="Comic Sans MS" pitchFamily="66" charset="0"/>
              </a:rPr>
              <a:t>Ox-LDL uptake</a:t>
            </a:r>
          </a:p>
        </p:txBody>
      </p:sp>
      <p:grpSp>
        <p:nvGrpSpPr>
          <p:cNvPr id="17520" name="Group 94"/>
          <p:cNvGrpSpPr>
            <a:grpSpLocks/>
          </p:cNvGrpSpPr>
          <p:nvPr/>
        </p:nvGrpSpPr>
        <p:grpSpPr bwMode="auto">
          <a:xfrm>
            <a:off x="2940050" y="4181475"/>
            <a:ext cx="1109663" cy="1255713"/>
            <a:chOff x="1845" y="2640"/>
            <a:chExt cx="699" cy="791"/>
          </a:xfrm>
        </p:grpSpPr>
        <p:sp>
          <p:nvSpPr>
            <p:cNvPr id="92" name="AutoShape 32"/>
            <p:cNvSpPr>
              <a:spLocks noChangeArrowheads="1"/>
            </p:cNvSpPr>
            <p:nvPr/>
          </p:nvSpPr>
          <p:spPr bwMode="auto">
            <a:xfrm>
              <a:off x="1845" y="2640"/>
              <a:ext cx="699" cy="672"/>
            </a:xfrm>
            <a:prstGeom prst="irregularSeal2">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93" name="AutoShape 33"/>
            <p:cNvSpPr>
              <a:spLocks noChangeArrowheads="1"/>
            </p:cNvSpPr>
            <p:nvPr/>
          </p:nvSpPr>
          <p:spPr bwMode="auto">
            <a:xfrm>
              <a:off x="2208" y="2880"/>
              <a:ext cx="144" cy="192"/>
            </a:xfrm>
            <a:prstGeom prst="flowChartConnector">
              <a:avLst/>
            </a:prstGeom>
            <a:gradFill rotWithShape="1">
              <a:gsLst>
                <a:gs pos="0">
                  <a:srgbClr val="FF9900"/>
                </a:gs>
                <a:gs pos="100000">
                  <a:schemeClr val="bg1"/>
                </a:gs>
              </a:gsLst>
              <a:lin ang="0" scaled="1"/>
            </a:gradFill>
            <a:ln w="9525">
              <a:noFill/>
              <a:round/>
              <a:headEnd/>
              <a:tailEnd/>
            </a:ln>
            <a:effectLst>
              <a:outerShdw dist="35921" dir="2700000" algn="ctr" rotWithShape="0">
                <a:srgbClr val="808080">
                  <a:alpha val="50000"/>
                </a:srgbClr>
              </a:outerShdw>
            </a:effectLst>
          </p:spPr>
          <p:txBody>
            <a:bodyPr wrap="none" anchor="ctr"/>
            <a:lstStyle/>
            <a:p>
              <a:pPr fontAlgn="auto">
                <a:spcBef>
                  <a:spcPts val="0"/>
                </a:spcBef>
                <a:spcAft>
                  <a:spcPts val="0"/>
                </a:spcAft>
                <a:defRPr/>
              </a:pPr>
              <a:endParaRPr lang="es-ES_tradnl" sz="2400">
                <a:latin typeface="Trebuchet MS" pitchFamily="34" charset="0"/>
              </a:endParaRPr>
            </a:p>
          </p:txBody>
        </p:sp>
        <p:sp>
          <p:nvSpPr>
            <p:cNvPr id="94" name="AutoShape 34"/>
            <p:cNvSpPr>
              <a:spLocks noChangeArrowheads="1"/>
            </p:cNvSpPr>
            <p:nvPr/>
          </p:nvSpPr>
          <p:spPr bwMode="auto">
            <a:xfrm>
              <a:off x="2133" y="2784"/>
              <a:ext cx="192"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95" name="AutoShape 35"/>
            <p:cNvSpPr>
              <a:spLocks noChangeArrowheads="1"/>
            </p:cNvSpPr>
            <p:nvPr/>
          </p:nvSpPr>
          <p:spPr bwMode="auto">
            <a:xfrm rot="-2622827">
              <a:off x="1965" y="2992"/>
              <a:ext cx="192" cy="48"/>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96" name="AutoShape 39"/>
            <p:cNvSpPr>
              <a:spLocks noChangeArrowheads="1"/>
            </p:cNvSpPr>
            <p:nvPr/>
          </p:nvSpPr>
          <p:spPr bwMode="auto">
            <a:xfrm>
              <a:off x="1845" y="2832"/>
              <a:ext cx="96" cy="144"/>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97" name="AutoShape 36"/>
            <p:cNvSpPr>
              <a:spLocks noChangeArrowheads="1"/>
            </p:cNvSpPr>
            <p:nvPr/>
          </p:nvSpPr>
          <p:spPr bwMode="auto">
            <a:xfrm>
              <a:off x="1941" y="3287"/>
              <a:ext cx="96" cy="144"/>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98" name="AutoShape 36"/>
            <p:cNvSpPr>
              <a:spLocks noChangeArrowheads="1"/>
            </p:cNvSpPr>
            <p:nvPr/>
          </p:nvSpPr>
          <p:spPr bwMode="auto">
            <a:xfrm>
              <a:off x="2085" y="2640"/>
              <a:ext cx="96" cy="144"/>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grpSp>
      <p:sp>
        <p:nvSpPr>
          <p:cNvPr id="99" name="AutoShape 109"/>
          <p:cNvSpPr>
            <a:spLocks noChangeArrowheads="1"/>
          </p:cNvSpPr>
          <p:nvPr/>
        </p:nvSpPr>
        <p:spPr bwMode="auto">
          <a:xfrm rot="16200000">
            <a:off x="1725613" y="4219575"/>
            <a:ext cx="228600" cy="152400"/>
          </a:xfrm>
          <a:prstGeom prst="homePlate">
            <a:avLst>
              <a:gd name="adj" fmla="val 37500"/>
            </a:avLst>
          </a:prstGeom>
          <a:gradFill rotWithShape="1">
            <a:gsLst>
              <a:gs pos="0">
                <a:schemeClr val="bg2"/>
              </a:gs>
              <a:gs pos="100000">
                <a:schemeClr val="bg1"/>
              </a:gs>
            </a:gsLst>
            <a:lin ang="5400000" scaled="1"/>
          </a:gradFill>
          <a:ln w="9525">
            <a:noFill/>
            <a:miter lim="800000"/>
            <a:headEnd/>
            <a:tailEnd/>
          </a:ln>
          <a:effectLst>
            <a:outerShdw dist="35921" dir="2700000" algn="ctr" rotWithShape="0">
              <a:srgbClr val="808080">
                <a:alpha val="50000"/>
              </a:srgbClr>
            </a:outerShdw>
          </a:effectLst>
        </p:spPr>
        <p:txBody>
          <a:bodyPr rot="10800000" wrap="none" anchor="ctr"/>
          <a:lstStyle/>
          <a:p>
            <a:pPr algn="ctr" fontAlgn="auto">
              <a:spcBef>
                <a:spcPts val="0"/>
              </a:spcBef>
              <a:spcAft>
                <a:spcPts val="0"/>
              </a:spcAft>
              <a:defRPr/>
            </a:pPr>
            <a:endParaRPr lang="es-ES_tradnl" sz="1400">
              <a:latin typeface="+mn-lt"/>
            </a:endParaRPr>
          </a:p>
        </p:txBody>
      </p:sp>
      <p:grpSp>
        <p:nvGrpSpPr>
          <p:cNvPr id="17522" name="Group 103"/>
          <p:cNvGrpSpPr>
            <a:grpSpLocks/>
          </p:cNvGrpSpPr>
          <p:nvPr/>
        </p:nvGrpSpPr>
        <p:grpSpPr bwMode="auto">
          <a:xfrm>
            <a:off x="3132138" y="2403475"/>
            <a:ext cx="804862" cy="762000"/>
            <a:chOff x="1989" y="1536"/>
            <a:chExt cx="507" cy="480"/>
          </a:xfrm>
        </p:grpSpPr>
        <p:sp>
          <p:nvSpPr>
            <p:cNvPr id="101" name="AutoShape 36"/>
            <p:cNvSpPr>
              <a:spLocks noChangeArrowheads="1"/>
            </p:cNvSpPr>
            <p:nvPr/>
          </p:nvSpPr>
          <p:spPr bwMode="auto">
            <a:xfrm>
              <a:off x="1989" y="1680"/>
              <a:ext cx="96" cy="144"/>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102" name="AutoShape 36"/>
            <p:cNvSpPr>
              <a:spLocks noChangeArrowheads="1"/>
            </p:cNvSpPr>
            <p:nvPr/>
          </p:nvSpPr>
          <p:spPr bwMode="auto">
            <a:xfrm>
              <a:off x="2037" y="1872"/>
              <a:ext cx="96" cy="144"/>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103" name="AutoShape 36"/>
            <p:cNvSpPr>
              <a:spLocks noChangeArrowheads="1"/>
            </p:cNvSpPr>
            <p:nvPr/>
          </p:nvSpPr>
          <p:spPr bwMode="auto">
            <a:xfrm>
              <a:off x="2016" y="1536"/>
              <a:ext cx="96" cy="144"/>
            </a:xfrm>
            <a:prstGeom prst="flowChartConnector">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es-ES_tradnl" sz="2400">
                <a:latin typeface="Trebuchet MS" pitchFamily="34" charset="0"/>
              </a:endParaRPr>
            </a:p>
          </p:txBody>
        </p:sp>
        <p:sp>
          <p:nvSpPr>
            <p:cNvPr id="17560" name="Text Box 45"/>
            <p:cNvSpPr txBox="1">
              <a:spLocks noChangeArrowheads="1"/>
            </p:cNvSpPr>
            <p:nvPr/>
          </p:nvSpPr>
          <p:spPr bwMode="auto">
            <a:xfrm>
              <a:off x="2064" y="1584"/>
              <a:ext cx="432" cy="173"/>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accent2"/>
                  </a:solidFill>
                  <a:latin typeface="Comic Sans MS" pitchFamily="66" charset="0"/>
                </a:rPr>
                <a:t>LDL</a:t>
              </a:r>
            </a:p>
          </p:txBody>
        </p:sp>
      </p:grpSp>
      <p:sp>
        <p:nvSpPr>
          <p:cNvPr id="105" name="AutoShape 111"/>
          <p:cNvSpPr>
            <a:spLocks noChangeArrowheads="1"/>
          </p:cNvSpPr>
          <p:nvPr/>
        </p:nvSpPr>
        <p:spPr bwMode="auto">
          <a:xfrm rot="1981432">
            <a:off x="6487166" y="5089274"/>
            <a:ext cx="838200" cy="105181"/>
          </a:xfrm>
          <a:custGeom>
            <a:avLst/>
            <a:gdLst>
              <a:gd name="T0" fmla="*/ 946665532 w 21600"/>
              <a:gd name="T1" fmla="*/ 0 h 21600"/>
              <a:gd name="T2" fmla="*/ 0 w 21600"/>
              <a:gd name="T3" fmla="*/ 3793300 h 21600"/>
              <a:gd name="T4" fmla="*/ 946665532 w 21600"/>
              <a:gd name="T5" fmla="*/ 7586607 h 21600"/>
              <a:gd name="T6" fmla="*/ 1262220398 w 21600"/>
              <a:gd name="T7" fmla="*/ 3793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sp>
        <p:nvSpPr>
          <p:cNvPr id="120" name="Text Box 45"/>
          <p:cNvSpPr txBox="1">
            <a:spLocks noChangeArrowheads="1"/>
          </p:cNvSpPr>
          <p:nvPr/>
        </p:nvSpPr>
        <p:spPr bwMode="auto">
          <a:xfrm>
            <a:off x="291306" y="908720"/>
            <a:ext cx="1812131" cy="584775"/>
          </a:xfrm>
          <a:prstGeom prst="rect">
            <a:avLst/>
          </a:prstGeom>
          <a:noFill/>
          <a:ln w="9525">
            <a:noFill/>
            <a:miter lim="800000"/>
            <a:headEnd/>
            <a:tailEnd/>
          </a:ln>
        </p:spPr>
        <p:txBody>
          <a:bodyPr wrap="square">
            <a:spAutoFit/>
          </a:bodyPr>
          <a:lstStyle/>
          <a:p>
            <a:pPr eaLnBrk="0" hangingPunct="0">
              <a:spcBef>
                <a:spcPct val="50000"/>
              </a:spcBef>
            </a:pPr>
            <a:r>
              <a:rPr lang="en-US" sz="1600" b="1" dirty="0" smtClean="0">
                <a:solidFill>
                  <a:srgbClr val="FF0000"/>
                </a:solidFill>
                <a:latin typeface="Trebuchet MS" pitchFamily="34" charset="0"/>
              </a:rPr>
              <a:t>Autoanticuerpos (ACPAS)</a:t>
            </a:r>
            <a:endParaRPr lang="en-US" sz="1600" b="1" dirty="0">
              <a:solidFill>
                <a:srgbClr val="FF0000"/>
              </a:solidFill>
              <a:latin typeface="Trebuchet MS" pitchFamily="34" charset="0"/>
            </a:endParaRPr>
          </a:p>
        </p:txBody>
      </p:sp>
      <p:sp>
        <p:nvSpPr>
          <p:cNvPr id="121" name="AutoShape 75"/>
          <p:cNvSpPr>
            <a:spLocks noChangeArrowheads="1"/>
          </p:cNvSpPr>
          <p:nvPr/>
        </p:nvSpPr>
        <p:spPr bwMode="auto">
          <a:xfrm>
            <a:off x="467544" y="2048272"/>
            <a:ext cx="22860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 sz="1400"/>
          </a:p>
        </p:txBody>
      </p:sp>
      <p:sp>
        <p:nvSpPr>
          <p:cNvPr id="122" name="AutoShape 75"/>
          <p:cNvSpPr>
            <a:spLocks noChangeArrowheads="1"/>
          </p:cNvSpPr>
          <p:nvPr/>
        </p:nvSpPr>
        <p:spPr bwMode="auto">
          <a:xfrm>
            <a:off x="467544" y="1616224"/>
            <a:ext cx="22860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 sz="1400"/>
          </a:p>
        </p:txBody>
      </p:sp>
      <p:sp>
        <p:nvSpPr>
          <p:cNvPr id="123" name="AutoShape 75"/>
          <p:cNvSpPr>
            <a:spLocks noChangeArrowheads="1"/>
          </p:cNvSpPr>
          <p:nvPr/>
        </p:nvSpPr>
        <p:spPr bwMode="auto">
          <a:xfrm>
            <a:off x="755576" y="1616224"/>
            <a:ext cx="22860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endParaRPr lang="es-ES" sz="1400"/>
          </a:p>
        </p:txBody>
      </p:sp>
      <p:sp>
        <p:nvSpPr>
          <p:cNvPr id="124" name="AutoShape 70"/>
          <p:cNvSpPr>
            <a:spLocks noChangeArrowheads="1"/>
          </p:cNvSpPr>
          <p:nvPr/>
        </p:nvSpPr>
        <p:spPr bwMode="auto">
          <a:xfrm rot="1872425">
            <a:off x="1188366" y="1875560"/>
            <a:ext cx="334896" cy="96389"/>
          </a:xfrm>
          <a:custGeom>
            <a:avLst/>
            <a:gdLst>
              <a:gd name="T0" fmla="*/ 540402532 w 21600"/>
              <a:gd name="T1" fmla="*/ 0 h 21600"/>
              <a:gd name="T2" fmla="*/ 0 w 21600"/>
              <a:gd name="T3" fmla="*/ 4685132 h 21600"/>
              <a:gd name="T4" fmla="*/ 540402532 w 21600"/>
              <a:gd name="T5" fmla="*/ 9370211 h 21600"/>
              <a:gd name="T6" fmla="*/ 720536451 w 21600"/>
              <a:gd name="T7" fmla="*/ 4685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sp>
        <p:nvSpPr>
          <p:cNvPr id="3" name="2 Marcador de pie de página"/>
          <p:cNvSpPr>
            <a:spLocks noGrp="1"/>
          </p:cNvSpPr>
          <p:nvPr>
            <p:ph type="ftr" sz="quarter" idx="11"/>
          </p:nvPr>
        </p:nvSpPr>
        <p:spPr>
          <a:xfrm>
            <a:off x="658269" y="6525344"/>
            <a:ext cx="5361531" cy="196131"/>
          </a:xfrm>
        </p:spPr>
        <p:txBody>
          <a:bodyPr/>
          <a:lstStyle/>
          <a:p>
            <a:pPr algn="l">
              <a:defRPr/>
            </a:pPr>
            <a:r>
              <a:rPr lang="es-ES" dirty="0" smtClean="0"/>
              <a:t>Adaptado de </a:t>
            </a:r>
            <a:r>
              <a:rPr lang="es-ES" dirty="0" err="1" smtClean="0"/>
              <a:t>Lopez</a:t>
            </a:r>
            <a:r>
              <a:rPr lang="es-ES" dirty="0" smtClean="0"/>
              <a:t>-Pedrera et al., </a:t>
            </a:r>
            <a:r>
              <a:rPr lang="es-ES" dirty="0" err="1" smtClean="0"/>
              <a:t>Rheumatology</a:t>
            </a:r>
            <a:r>
              <a:rPr lang="es-ES" dirty="0" smtClean="0"/>
              <a:t> 2016, 55(12): 2096-2108)</a:t>
            </a:r>
            <a:endParaRPr lang="es-ES" dirty="0"/>
          </a:p>
        </p:txBody>
      </p:sp>
      <p:sp>
        <p:nvSpPr>
          <p:cNvPr id="100" name="Text Box 42"/>
          <p:cNvSpPr txBox="1">
            <a:spLocks noChangeArrowheads="1"/>
          </p:cNvSpPr>
          <p:nvPr/>
        </p:nvSpPr>
        <p:spPr bwMode="auto">
          <a:xfrm>
            <a:off x="6168103" y="3051175"/>
            <a:ext cx="1338262" cy="274638"/>
          </a:xfrm>
          <a:prstGeom prst="rect">
            <a:avLst/>
          </a:prstGeom>
          <a:noFill/>
          <a:ln w="9525">
            <a:noFill/>
            <a:miter lim="800000"/>
            <a:headEnd/>
            <a:tailEnd/>
          </a:ln>
        </p:spPr>
        <p:txBody>
          <a:bodyPr>
            <a:spAutoFit/>
          </a:bodyPr>
          <a:lstStyle/>
          <a:p>
            <a:pPr eaLnBrk="0" hangingPunct="0">
              <a:spcBef>
                <a:spcPct val="50000"/>
              </a:spcBef>
            </a:pPr>
            <a:r>
              <a:rPr lang="en-US" sz="1200" b="1" dirty="0" err="1" smtClean="0">
                <a:solidFill>
                  <a:srgbClr val="800000"/>
                </a:solidFill>
                <a:latin typeface="Comic Sans MS" pitchFamily="66" charset="0"/>
              </a:rPr>
              <a:t>Linfocitos</a:t>
            </a:r>
            <a:r>
              <a:rPr lang="en-US" sz="1200" b="1" dirty="0" smtClean="0">
                <a:solidFill>
                  <a:srgbClr val="800000"/>
                </a:solidFill>
                <a:latin typeface="Comic Sans MS" pitchFamily="66" charset="0"/>
              </a:rPr>
              <a:t> T</a:t>
            </a:r>
            <a:endParaRPr lang="en-US" sz="1200" b="1" dirty="0">
              <a:solidFill>
                <a:srgbClr val="800000"/>
              </a:solidFill>
              <a:latin typeface="Comic Sans MS" pitchFamily="66" charset="0"/>
            </a:endParaRPr>
          </a:p>
        </p:txBody>
      </p:sp>
      <p:sp>
        <p:nvSpPr>
          <p:cNvPr id="104" name="AutoShape 106"/>
          <p:cNvSpPr>
            <a:spLocks noChangeArrowheads="1"/>
          </p:cNvSpPr>
          <p:nvPr/>
        </p:nvSpPr>
        <p:spPr bwMode="auto">
          <a:xfrm rot="4536167">
            <a:off x="6489099" y="3511472"/>
            <a:ext cx="457200" cy="152401"/>
          </a:xfrm>
          <a:custGeom>
            <a:avLst/>
            <a:gdLst>
              <a:gd name="T0" fmla="*/ 153628669 w 21600"/>
              <a:gd name="T1" fmla="*/ 0 h 21600"/>
              <a:gd name="T2" fmla="*/ 0 w 21600"/>
              <a:gd name="T3" fmla="*/ 3793300 h 21600"/>
              <a:gd name="T4" fmla="*/ 153628669 w 21600"/>
              <a:gd name="T5" fmla="*/ 7586607 h 21600"/>
              <a:gd name="T6" fmla="*/ 204838141 w 21600"/>
              <a:gd name="T7" fmla="*/ 3793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sp>
        <p:nvSpPr>
          <p:cNvPr id="106" name="1 Título"/>
          <p:cNvSpPr txBox="1">
            <a:spLocks/>
          </p:cNvSpPr>
          <p:nvPr/>
        </p:nvSpPr>
        <p:spPr>
          <a:xfrm>
            <a:off x="539552" y="188641"/>
            <a:ext cx="8394922" cy="6524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S" sz="1800" b="1" dirty="0" smtClean="0"/>
              <a:t> </a:t>
            </a:r>
            <a:r>
              <a:rPr lang="es-ES" sz="1800" b="1" dirty="0" smtClean="0">
                <a:latin typeface="+mn-lt"/>
              </a:rPr>
              <a:t>PAPEL DE LOS MONOCITOS </a:t>
            </a:r>
            <a:r>
              <a:rPr lang="es-ES" sz="1800" dirty="0" smtClean="0">
                <a:latin typeface="+mn-lt"/>
              </a:rPr>
              <a:t>EN EL INICIO Y DESARROLLO DE LA ATEROSCLEROSIS </a:t>
            </a:r>
          </a:p>
          <a:p>
            <a:r>
              <a:rPr lang="es-ES" sz="1800" dirty="0" smtClean="0">
                <a:latin typeface="+mn-lt"/>
              </a:rPr>
              <a:t>ASOCIADA A LA ARTRITIS REUMATOIDE</a:t>
            </a:r>
            <a:endParaRPr lang="es-ES" sz="1800" dirty="0">
              <a:latin typeface="+mn-lt"/>
            </a:endParaRPr>
          </a:p>
        </p:txBody>
      </p:sp>
      <p:sp>
        <p:nvSpPr>
          <p:cNvPr id="107" name="Text Box 45"/>
          <p:cNvSpPr txBox="1">
            <a:spLocks noChangeArrowheads="1"/>
          </p:cNvSpPr>
          <p:nvPr/>
        </p:nvSpPr>
        <p:spPr bwMode="auto">
          <a:xfrm>
            <a:off x="27612" y="2412177"/>
            <a:ext cx="1255925" cy="584775"/>
          </a:xfrm>
          <a:prstGeom prst="rect">
            <a:avLst/>
          </a:prstGeom>
          <a:noFill/>
          <a:ln w="9525">
            <a:noFill/>
            <a:miter lim="800000"/>
            <a:headEnd/>
            <a:tailEnd/>
          </a:ln>
        </p:spPr>
        <p:txBody>
          <a:bodyPr wrap="square">
            <a:spAutoFit/>
          </a:bodyPr>
          <a:lstStyle/>
          <a:p>
            <a:pPr eaLnBrk="0" hangingPunct="0">
              <a:spcBef>
                <a:spcPct val="50000"/>
              </a:spcBef>
            </a:pPr>
            <a:r>
              <a:rPr lang="en-US" sz="1600" b="1" dirty="0" err="1" smtClean="0">
                <a:solidFill>
                  <a:srgbClr val="FF0000"/>
                </a:solidFill>
                <a:latin typeface="Trebuchet MS" pitchFamily="34" charset="0"/>
              </a:rPr>
              <a:t>Citoquinas</a:t>
            </a:r>
            <a:r>
              <a:rPr lang="en-US" sz="1600" b="1" dirty="0" smtClean="0">
                <a:solidFill>
                  <a:srgbClr val="FF0000"/>
                </a:solidFill>
                <a:latin typeface="Trebuchet MS" pitchFamily="34" charset="0"/>
              </a:rPr>
              <a:t> </a:t>
            </a:r>
            <a:r>
              <a:rPr lang="en-US" sz="1600" b="1" dirty="0" err="1" smtClean="0">
                <a:solidFill>
                  <a:srgbClr val="FF0000"/>
                </a:solidFill>
                <a:latin typeface="Trebuchet MS" pitchFamily="34" charset="0"/>
              </a:rPr>
              <a:t>proinflam</a:t>
            </a:r>
            <a:endParaRPr lang="en-US" sz="1600" b="1" dirty="0">
              <a:solidFill>
                <a:srgbClr val="FF0000"/>
              </a:solidFill>
              <a:latin typeface="Trebuchet MS" pitchFamily="34" charset="0"/>
            </a:endParaRPr>
          </a:p>
        </p:txBody>
      </p:sp>
      <p:sp>
        <p:nvSpPr>
          <p:cNvPr id="17413" name="Text Box 45"/>
          <p:cNvSpPr txBox="1">
            <a:spLocks noChangeArrowheads="1"/>
          </p:cNvSpPr>
          <p:nvPr/>
        </p:nvSpPr>
        <p:spPr bwMode="auto">
          <a:xfrm>
            <a:off x="1475656" y="2708920"/>
            <a:ext cx="1219200" cy="338554"/>
          </a:xfrm>
          <a:prstGeom prst="rect">
            <a:avLst/>
          </a:prstGeom>
          <a:noFill/>
          <a:ln w="9525">
            <a:noFill/>
            <a:miter lim="800000"/>
            <a:headEnd/>
            <a:tailEnd/>
          </a:ln>
        </p:spPr>
        <p:txBody>
          <a:bodyPr>
            <a:spAutoFit/>
          </a:bodyPr>
          <a:lstStyle/>
          <a:p>
            <a:pPr eaLnBrk="0" hangingPunct="0">
              <a:spcBef>
                <a:spcPct val="50000"/>
              </a:spcBef>
            </a:pPr>
            <a:r>
              <a:rPr lang="en-US" sz="1600" b="1" dirty="0" err="1" smtClean="0">
                <a:solidFill>
                  <a:srgbClr val="800000"/>
                </a:solidFill>
                <a:latin typeface="Trebuchet MS" pitchFamily="34" charset="0"/>
              </a:rPr>
              <a:t>Monocitos</a:t>
            </a:r>
            <a:endParaRPr lang="en-US" sz="1600" b="1" dirty="0">
              <a:solidFill>
                <a:srgbClr val="800000"/>
              </a:solidFill>
              <a:latin typeface="Trebuchet MS" pitchFamily="34" charset="0"/>
            </a:endParaRPr>
          </a:p>
        </p:txBody>
      </p:sp>
      <p:sp>
        <p:nvSpPr>
          <p:cNvPr id="108" name="AutoShape 111"/>
          <p:cNvSpPr>
            <a:spLocks noChangeArrowheads="1"/>
          </p:cNvSpPr>
          <p:nvPr/>
        </p:nvSpPr>
        <p:spPr bwMode="auto">
          <a:xfrm rot="16200000">
            <a:off x="7463758" y="4223871"/>
            <a:ext cx="1882775" cy="86658"/>
          </a:xfrm>
          <a:custGeom>
            <a:avLst/>
            <a:gdLst>
              <a:gd name="T0" fmla="*/ 946665532 w 21600"/>
              <a:gd name="T1" fmla="*/ 0 h 21600"/>
              <a:gd name="T2" fmla="*/ 0 w 21600"/>
              <a:gd name="T3" fmla="*/ 3793300 h 21600"/>
              <a:gd name="T4" fmla="*/ 946665532 w 21600"/>
              <a:gd name="T5" fmla="*/ 7586607 h 21600"/>
              <a:gd name="T6" fmla="*/ 1262220398 w 21600"/>
              <a:gd name="T7" fmla="*/ 3793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s-ES"/>
          </a:p>
        </p:txBody>
      </p:sp>
    </p:spTree>
    <p:extLst>
      <p:ext uri="{BB962C8B-B14F-4D97-AF65-F5344CB8AC3E}">
        <p14:creationId xmlns:p14="http://schemas.microsoft.com/office/powerpoint/2010/main" xmlns="" val="2874594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84156" y="6508142"/>
            <a:ext cx="2851139" cy="400110"/>
          </a:xfrm>
          <a:prstGeom prst="rect">
            <a:avLst/>
          </a:prstGeom>
        </p:spPr>
        <p:txBody>
          <a:bodyPr wrap="square">
            <a:spAutoFit/>
          </a:bodyPr>
          <a:lstStyle/>
          <a:p>
            <a:r>
              <a:rPr lang="en-US" sz="1000" dirty="0" err="1" smtClean="0"/>
              <a:t>Leitinger</a:t>
            </a:r>
            <a:r>
              <a:rPr lang="en-US" sz="1000" dirty="0" smtClean="0"/>
              <a:t> N et al. </a:t>
            </a:r>
            <a:r>
              <a:rPr lang="en-US" sz="1000" dirty="0"/>
              <a:t>Subcell </a:t>
            </a:r>
            <a:r>
              <a:rPr lang="en-US" sz="1000" dirty="0" err="1"/>
              <a:t>Biochem</a:t>
            </a:r>
            <a:r>
              <a:rPr lang="en-US" sz="1000" dirty="0"/>
              <a:t>. 2008.</a:t>
            </a:r>
          </a:p>
          <a:p>
            <a:r>
              <a:rPr lang="en-US" sz="1000" dirty="0" smtClean="0"/>
              <a:t> </a:t>
            </a:r>
            <a:endParaRPr lang="es-ES" sz="1000" dirty="0"/>
          </a:p>
        </p:txBody>
      </p:sp>
      <p:sp>
        <p:nvSpPr>
          <p:cNvPr id="9" name="Rectangle 12"/>
          <p:cNvSpPr>
            <a:spLocks noChangeArrowheads="1"/>
          </p:cNvSpPr>
          <p:nvPr/>
        </p:nvSpPr>
        <p:spPr bwMode="auto">
          <a:xfrm>
            <a:off x="281880" y="980728"/>
            <a:ext cx="8610600" cy="523220"/>
          </a:xfrm>
          <a:prstGeom prst="rect">
            <a:avLst/>
          </a:prstGeom>
          <a:noFill/>
          <a:ln w="9525">
            <a:noFill/>
            <a:miter lim="800000"/>
            <a:headEnd/>
            <a:tailEnd/>
          </a:ln>
          <a:effectLst/>
        </p:spPr>
        <p:txBody>
          <a:bodyPr>
            <a:spAutoFit/>
          </a:bodyPr>
          <a:lstStyle/>
          <a:p>
            <a:pPr algn="just" eaLnBrk="1" hangingPunct="1">
              <a:defRPr/>
            </a:pPr>
            <a:r>
              <a:rPr lang="es-ES_tradnl" sz="1200" b="1" i="1" dirty="0">
                <a:solidFill>
                  <a:schemeClr val="tx2"/>
                </a:solidFill>
                <a:effectLst>
                  <a:outerShdw blurRad="38100" dist="38100" dir="2700000" algn="tl">
                    <a:srgbClr val="C0C0C0"/>
                  </a:outerShdw>
                </a:effectLst>
                <a:latin typeface="Comic Sans MS" pitchFamily="66" charset="0"/>
                <a:cs typeface="Arial" charset="0"/>
              </a:rPr>
              <a:t>‘</a:t>
            </a:r>
            <a:r>
              <a:rPr lang="es-ES_tradnl" sz="1400" dirty="0">
                <a:latin typeface="+mn-lt"/>
                <a:cs typeface="Arial" charset="0"/>
              </a:rPr>
              <a:t>Es el desequilibrio bioquímico propiciado por la </a:t>
            </a:r>
            <a:r>
              <a:rPr lang="es-ES_tradnl" sz="1400" b="1" dirty="0">
                <a:latin typeface="+mn-lt"/>
                <a:cs typeface="Arial" charset="0"/>
              </a:rPr>
              <a:t>producción excesiva de especies reactivas y radicales libres </a:t>
            </a:r>
            <a:r>
              <a:rPr lang="es-ES_tradnl" sz="1400" dirty="0">
                <a:latin typeface="+mn-lt"/>
                <a:cs typeface="Arial" charset="0"/>
              </a:rPr>
              <a:t>que generan daño oxidativo en las biomoléculas y que no puede ser contrarrestado por los sistemas antioxidantes.’</a:t>
            </a:r>
          </a:p>
        </p:txBody>
      </p:sp>
      <p:sp>
        <p:nvSpPr>
          <p:cNvPr id="10" name="Rectangle 10"/>
          <p:cNvSpPr>
            <a:spLocks noChangeArrowheads="1"/>
          </p:cNvSpPr>
          <p:nvPr/>
        </p:nvSpPr>
        <p:spPr bwMode="auto">
          <a:xfrm>
            <a:off x="3391498" y="251356"/>
            <a:ext cx="1975989" cy="369332"/>
          </a:xfrm>
          <a:prstGeom prst="rect">
            <a:avLst/>
          </a:prstGeom>
          <a:noFill/>
          <a:ln w="9525">
            <a:noFill/>
            <a:miter lim="800000"/>
            <a:headEnd/>
            <a:tailEnd/>
          </a:ln>
          <a:effectLst/>
        </p:spPr>
        <p:txBody>
          <a:bodyPr wrap="none">
            <a:spAutoFit/>
          </a:bodyPr>
          <a:lstStyle/>
          <a:p>
            <a:pPr algn="ctr" eaLnBrk="1" hangingPunct="1">
              <a:defRPr/>
            </a:pPr>
            <a:r>
              <a:rPr lang="es-ES" b="1" dirty="0">
                <a:latin typeface="+mn-lt"/>
              </a:rPr>
              <a:t>ESTRÉS OXIDATIVO</a:t>
            </a:r>
          </a:p>
        </p:txBody>
      </p:sp>
      <p:graphicFrame>
        <p:nvGraphicFramePr>
          <p:cNvPr id="12" name="Object 6"/>
          <p:cNvGraphicFramePr>
            <a:graphicFrameLocks noChangeAspect="1"/>
          </p:cNvGraphicFramePr>
          <p:nvPr/>
        </p:nvGraphicFramePr>
        <p:xfrm>
          <a:off x="149225" y="106363"/>
          <a:ext cx="2527300" cy="896937"/>
        </p:xfrm>
        <a:graphic>
          <a:graphicData uri="http://schemas.openxmlformats.org/presentationml/2006/ole">
            <p:oleObj spid="_x0000_s1237" name="Image" r:id="rId4" imgW="5930159" imgH="2768254" progId="">
              <p:embed/>
            </p:oleObj>
          </a:graphicData>
        </a:graphic>
      </p:graphicFrame>
      <p:sp>
        <p:nvSpPr>
          <p:cNvPr id="13" name="Text Box 12"/>
          <p:cNvSpPr txBox="1">
            <a:spLocks noChangeArrowheads="1"/>
          </p:cNvSpPr>
          <p:nvPr/>
        </p:nvSpPr>
        <p:spPr bwMode="auto">
          <a:xfrm>
            <a:off x="683568" y="1556792"/>
            <a:ext cx="2112962" cy="1323439"/>
          </a:xfrm>
          <a:prstGeom prst="rect">
            <a:avLst/>
          </a:prstGeom>
          <a:ln>
            <a:no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es-ES" sz="1400" b="1" dirty="0"/>
              <a:t>Fuentes endógenas</a:t>
            </a:r>
          </a:p>
          <a:p>
            <a:pPr algn="ctr" eaLnBrk="1" hangingPunct="1">
              <a:defRPr/>
            </a:pPr>
            <a:r>
              <a:rPr lang="es-ES" sz="1400" b="1" dirty="0"/>
              <a:t>Mitocondria </a:t>
            </a:r>
          </a:p>
          <a:p>
            <a:pPr algn="ctr" eaLnBrk="1" hangingPunct="1">
              <a:defRPr/>
            </a:pPr>
            <a:r>
              <a:rPr lang="es-ES" sz="1400" b="1" dirty="0"/>
              <a:t>(metabolismo aerobio)</a:t>
            </a:r>
          </a:p>
          <a:p>
            <a:pPr algn="ctr" eaLnBrk="1" hangingPunct="1">
              <a:defRPr/>
            </a:pPr>
            <a:r>
              <a:rPr lang="es-ES" sz="1200" b="1" dirty="0" err="1"/>
              <a:t>Peroxisomas</a:t>
            </a:r>
            <a:r>
              <a:rPr lang="es-ES" sz="1200" b="1" dirty="0"/>
              <a:t> (</a:t>
            </a:r>
            <a:r>
              <a:rPr lang="es-ES" sz="1200" b="1" dirty="0" err="1"/>
              <a:t>detoxificación</a:t>
            </a:r>
            <a:r>
              <a:rPr lang="es-ES" sz="1200" b="1" dirty="0"/>
              <a:t>)</a:t>
            </a:r>
          </a:p>
          <a:p>
            <a:pPr algn="ctr" eaLnBrk="1" hangingPunct="1">
              <a:defRPr/>
            </a:pPr>
            <a:r>
              <a:rPr lang="es-ES" sz="1200" b="1" dirty="0" err="1"/>
              <a:t>NADPHox</a:t>
            </a:r>
            <a:r>
              <a:rPr lang="es-ES" sz="1200" b="1" dirty="0"/>
              <a:t> </a:t>
            </a:r>
            <a:r>
              <a:rPr lang="es-ES" sz="1200" b="1" dirty="0" err="1"/>
              <a:t>céls</a:t>
            </a:r>
            <a:r>
              <a:rPr lang="es-ES" sz="1200" b="1" dirty="0"/>
              <a:t> </a:t>
            </a:r>
            <a:r>
              <a:rPr lang="es-ES" sz="1200" b="1" dirty="0" err="1"/>
              <a:t>Fagociticas</a:t>
            </a:r>
            <a:r>
              <a:rPr lang="es-ES" sz="1200" b="1" dirty="0"/>
              <a:t> </a:t>
            </a:r>
          </a:p>
          <a:p>
            <a:pPr algn="ctr" eaLnBrk="1" hangingPunct="1">
              <a:defRPr/>
            </a:pPr>
            <a:r>
              <a:rPr lang="es-ES" sz="1200" b="1" dirty="0"/>
              <a:t>(eliminación patógenos</a:t>
            </a:r>
            <a:r>
              <a:rPr lang="es-ES" sz="1400" b="1" dirty="0"/>
              <a:t>)</a:t>
            </a:r>
          </a:p>
        </p:txBody>
      </p:sp>
      <p:sp>
        <p:nvSpPr>
          <p:cNvPr id="14" name="Text Box 13"/>
          <p:cNvSpPr txBox="1">
            <a:spLocks noChangeArrowheads="1"/>
          </p:cNvSpPr>
          <p:nvPr/>
        </p:nvSpPr>
        <p:spPr bwMode="auto">
          <a:xfrm>
            <a:off x="697029" y="3107576"/>
            <a:ext cx="2112962" cy="969496"/>
          </a:xfrm>
          <a:prstGeom prst="rect">
            <a:avLst/>
          </a:prstGeom>
          <a:ln>
            <a:noFill/>
            <a:headEnd/>
            <a:tailEnd/>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lnSpc>
                <a:spcPct val="150000"/>
              </a:lnSpc>
              <a:defRPr/>
            </a:pPr>
            <a:r>
              <a:rPr lang="es-ES" sz="1400" b="1" dirty="0"/>
              <a:t>Defensas Antioxidantes </a:t>
            </a:r>
            <a:r>
              <a:rPr lang="es-ES" sz="1200" b="1" dirty="0"/>
              <a:t>(SOD, CAT, </a:t>
            </a:r>
            <a:r>
              <a:rPr lang="es-ES" sz="1200" b="1" dirty="0" err="1"/>
              <a:t>GPx</a:t>
            </a:r>
            <a:r>
              <a:rPr lang="es-ES" sz="1200" b="1" dirty="0"/>
              <a:t>, Vitaminas, GSH)</a:t>
            </a:r>
          </a:p>
        </p:txBody>
      </p:sp>
      <p:sp>
        <p:nvSpPr>
          <p:cNvPr id="15" name="Text Box 14"/>
          <p:cNvSpPr txBox="1">
            <a:spLocks noChangeArrowheads="1"/>
          </p:cNvSpPr>
          <p:nvPr/>
        </p:nvSpPr>
        <p:spPr bwMode="auto">
          <a:xfrm>
            <a:off x="5220072" y="1988840"/>
            <a:ext cx="3120073" cy="969496"/>
          </a:xfrm>
          <a:prstGeom prst="rect">
            <a:avLst/>
          </a:prstGeom>
          <a:ln>
            <a:noFill/>
            <a:headEnd/>
            <a:tailEnd/>
          </a:ln>
          <a:effectLst>
            <a:outerShdw blurRad="50800" dist="38100" algn="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lnSpc>
                <a:spcPct val="150000"/>
              </a:lnSpc>
              <a:defRPr/>
            </a:pPr>
            <a:r>
              <a:rPr lang="es-ES" sz="1400" b="1" dirty="0"/>
              <a:t>Fuentes exógenas </a:t>
            </a:r>
          </a:p>
          <a:p>
            <a:pPr algn="ctr" eaLnBrk="1" hangingPunct="1">
              <a:lnSpc>
                <a:spcPct val="150000"/>
              </a:lnSpc>
              <a:defRPr/>
            </a:pPr>
            <a:r>
              <a:rPr lang="es-ES" sz="1200" b="1" dirty="0"/>
              <a:t>(</a:t>
            </a:r>
            <a:r>
              <a:rPr lang="es-ES" sz="1200" b="1" i="1" dirty="0"/>
              <a:t>Luz UV, Radiaciones, </a:t>
            </a:r>
            <a:r>
              <a:rPr lang="es-ES" sz="1200" b="1" i="1" dirty="0" smtClean="0"/>
              <a:t>Ambiente</a:t>
            </a:r>
          </a:p>
          <a:p>
            <a:pPr algn="ctr" eaLnBrk="1" hangingPunct="1">
              <a:lnSpc>
                <a:spcPct val="150000"/>
              </a:lnSpc>
              <a:defRPr/>
            </a:pPr>
            <a:r>
              <a:rPr lang="es-ES" sz="1200" b="1" i="1" dirty="0" smtClean="0"/>
              <a:t>Inflamación, enfermedades autoinmunes</a:t>
            </a:r>
            <a:r>
              <a:rPr lang="es-ES" sz="1200" b="1" dirty="0" smtClean="0"/>
              <a:t>)</a:t>
            </a:r>
            <a:endParaRPr lang="es-ES" sz="1200" b="1" dirty="0"/>
          </a:p>
        </p:txBody>
      </p:sp>
      <p:sp>
        <p:nvSpPr>
          <p:cNvPr id="16" name="Text Box 15"/>
          <p:cNvSpPr txBox="1">
            <a:spLocks noChangeArrowheads="1"/>
          </p:cNvSpPr>
          <p:nvPr/>
        </p:nvSpPr>
        <p:spPr bwMode="auto">
          <a:xfrm>
            <a:off x="3299620" y="1628800"/>
            <a:ext cx="1200372"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eaLnBrk="1" hangingPunct="1">
              <a:defRPr/>
            </a:pPr>
            <a:r>
              <a:rPr lang="es-ES" sz="1400" dirty="0">
                <a:latin typeface="+mn-lt"/>
                <a:cs typeface="Arial" charset="0"/>
              </a:rPr>
              <a:t>Fuentes y respuesta celular a </a:t>
            </a:r>
            <a:r>
              <a:rPr lang="es-ES" sz="1400" dirty="0" err="1">
                <a:latin typeface="+mn-lt"/>
                <a:cs typeface="Arial" charset="0"/>
              </a:rPr>
              <a:t>EROs</a:t>
            </a:r>
            <a:r>
              <a:rPr lang="es-ES" sz="1400" dirty="0">
                <a:latin typeface="+mn-lt"/>
                <a:cs typeface="Arial" charset="0"/>
              </a:rPr>
              <a:t>/</a:t>
            </a:r>
            <a:r>
              <a:rPr lang="es-ES" sz="1400" dirty="0" err="1">
                <a:latin typeface="+mn-lt"/>
                <a:cs typeface="Arial" charset="0"/>
              </a:rPr>
              <a:t>ERNs</a:t>
            </a:r>
            <a:endParaRPr lang="es-ES" sz="1400" dirty="0">
              <a:latin typeface="+mn-lt"/>
              <a:cs typeface="Arial" charset="0"/>
            </a:endParaRPr>
          </a:p>
        </p:txBody>
      </p:sp>
      <p:pic>
        <p:nvPicPr>
          <p:cNvPr id="17" name="Picture 4"/>
          <p:cNvPicPr>
            <a:picLocks noChangeAspect="1" noChangeArrowheads="1"/>
          </p:cNvPicPr>
          <p:nvPr/>
        </p:nvPicPr>
        <p:blipFill rotWithShape="1">
          <a:blip r:embed="rId5" cstate="email">
            <a:lum bright="-6000" contrast="12000"/>
            <a:extLst>
              <a:ext uri="{28A0092B-C50C-407E-A947-70E740481C1C}">
                <a14:useLocalDpi xmlns:a14="http://schemas.microsoft.com/office/drawing/2010/main" xmlns="" val="0"/>
              </a:ext>
            </a:extLst>
          </a:blip>
          <a:srcRect/>
          <a:stretch/>
        </p:blipFill>
        <p:spPr bwMode="auto">
          <a:xfrm>
            <a:off x="914399" y="3988222"/>
            <a:ext cx="6930189" cy="1096962"/>
          </a:xfrm>
          <a:prstGeom prst="rect">
            <a:avLst/>
          </a:prstGeom>
          <a:solidFill>
            <a:srgbClr val="FF9966"/>
          </a:solidFill>
          <a:ln>
            <a:noFill/>
          </a:ln>
          <a:effectLst>
            <a:softEdge rad="127000"/>
          </a:effectLst>
          <a:extLst>
            <a:ext uri="{91240B29-F687-4F45-9708-019B960494DF}">
              <a14:hiddenLine xmlns:a14="http://schemas.microsoft.com/office/drawing/2010/main" xmlns="" w="9525">
                <a:solidFill>
                  <a:srgbClr val="000000"/>
                </a:solidFill>
                <a:miter lim="800000"/>
                <a:headEnd/>
                <a:tailEnd/>
              </a14:hiddenLine>
            </a:ext>
          </a:extLst>
        </p:spPr>
      </p:pic>
      <p:sp>
        <p:nvSpPr>
          <p:cNvPr id="18" name="Text Box 17"/>
          <p:cNvSpPr txBox="1">
            <a:spLocks noChangeArrowheads="1"/>
          </p:cNvSpPr>
          <p:nvPr/>
        </p:nvSpPr>
        <p:spPr bwMode="auto">
          <a:xfrm>
            <a:off x="5699125" y="5221188"/>
            <a:ext cx="2016125" cy="861774"/>
          </a:xfrm>
          <a:prstGeom prst="rect">
            <a:avLst/>
          </a:prstGeom>
          <a:ln>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s-ES" sz="1400" b="1" dirty="0">
                <a:solidFill>
                  <a:schemeClr val="tx1"/>
                </a:solidFill>
              </a:rPr>
              <a:t>Daños componentes celulares </a:t>
            </a:r>
            <a:r>
              <a:rPr lang="es-ES" sz="1200" b="1" dirty="0">
                <a:solidFill>
                  <a:schemeClr val="tx1"/>
                </a:solidFill>
              </a:rPr>
              <a:t>(</a:t>
            </a:r>
            <a:r>
              <a:rPr lang="es-ES" sz="1000" b="1" i="1" dirty="0" err="1">
                <a:solidFill>
                  <a:schemeClr val="tx1"/>
                </a:solidFill>
              </a:rPr>
              <a:t>Carbamilacion</a:t>
            </a:r>
            <a:r>
              <a:rPr lang="es-ES" sz="1000" b="1" i="1" dirty="0">
                <a:solidFill>
                  <a:schemeClr val="tx1"/>
                </a:solidFill>
              </a:rPr>
              <a:t> </a:t>
            </a:r>
            <a:r>
              <a:rPr lang="es-ES" sz="1000" b="1" i="1" u="sng" dirty="0">
                <a:solidFill>
                  <a:schemeClr val="tx1"/>
                </a:solidFill>
              </a:rPr>
              <a:t>proteínas, </a:t>
            </a:r>
            <a:r>
              <a:rPr lang="es-ES" sz="1000" b="1" i="1" dirty="0" err="1">
                <a:solidFill>
                  <a:schemeClr val="tx1"/>
                </a:solidFill>
              </a:rPr>
              <a:t>peroxidación</a:t>
            </a:r>
            <a:r>
              <a:rPr lang="es-ES" sz="1000" b="1" i="1" dirty="0">
                <a:solidFill>
                  <a:schemeClr val="tx1"/>
                </a:solidFill>
              </a:rPr>
              <a:t> </a:t>
            </a:r>
            <a:r>
              <a:rPr lang="es-ES" sz="1000" b="1" i="1" u="sng" dirty="0">
                <a:solidFill>
                  <a:schemeClr val="tx1"/>
                </a:solidFill>
              </a:rPr>
              <a:t>lipídica</a:t>
            </a:r>
            <a:r>
              <a:rPr lang="es-ES" sz="1000" b="1" i="1" dirty="0">
                <a:solidFill>
                  <a:schemeClr val="tx1"/>
                </a:solidFill>
              </a:rPr>
              <a:t>, mutación DNA</a:t>
            </a:r>
            <a:r>
              <a:rPr lang="es-ES" sz="1200" b="1" dirty="0">
                <a:solidFill>
                  <a:schemeClr val="tx1"/>
                </a:solidFill>
              </a:rPr>
              <a:t>)</a:t>
            </a:r>
          </a:p>
        </p:txBody>
      </p:sp>
      <p:sp>
        <p:nvSpPr>
          <p:cNvPr id="19" name="Text Box 18"/>
          <p:cNvSpPr txBox="1">
            <a:spLocks noChangeArrowheads="1"/>
          </p:cNvSpPr>
          <p:nvPr/>
        </p:nvSpPr>
        <p:spPr bwMode="auto">
          <a:xfrm>
            <a:off x="3221016" y="5420072"/>
            <a:ext cx="2055812" cy="523220"/>
          </a:xfrm>
          <a:prstGeom prst="rect">
            <a:avLst/>
          </a:prstGeom>
          <a:ln>
            <a:headEnd/>
            <a:tailEnd/>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s-ES" sz="1400" b="1" dirty="0">
                <a:solidFill>
                  <a:schemeClr val="tx1"/>
                </a:solidFill>
              </a:rPr>
              <a:t>Defecto en la función Fisiológica</a:t>
            </a:r>
          </a:p>
        </p:txBody>
      </p:sp>
      <p:sp>
        <p:nvSpPr>
          <p:cNvPr id="20" name="Text Box 19"/>
          <p:cNvSpPr txBox="1">
            <a:spLocks noChangeArrowheads="1"/>
          </p:cNvSpPr>
          <p:nvPr/>
        </p:nvSpPr>
        <p:spPr bwMode="auto">
          <a:xfrm>
            <a:off x="1043608" y="5425479"/>
            <a:ext cx="1249362" cy="307777"/>
          </a:xfrm>
          <a:prstGeom prst="rect">
            <a:avLst/>
          </a:prstGeom>
          <a:ln>
            <a:headEnd/>
            <a:tailEnd/>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s-ES" sz="1400" b="1" dirty="0">
                <a:solidFill>
                  <a:schemeClr val="tx1"/>
                </a:solidFill>
              </a:rPr>
              <a:t>Homeostasis</a:t>
            </a:r>
          </a:p>
        </p:txBody>
      </p:sp>
      <p:sp>
        <p:nvSpPr>
          <p:cNvPr id="21" name="Text Box 20"/>
          <p:cNvSpPr txBox="1">
            <a:spLocks noChangeArrowheads="1"/>
          </p:cNvSpPr>
          <p:nvPr/>
        </p:nvSpPr>
        <p:spPr bwMode="auto">
          <a:xfrm>
            <a:off x="755175" y="6218148"/>
            <a:ext cx="177006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1400" b="1" dirty="0">
                <a:solidFill>
                  <a:srgbClr val="003300"/>
                </a:solidFill>
              </a:rPr>
              <a:t>Metabolismo y Crecimiento normal</a:t>
            </a:r>
          </a:p>
        </p:txBody>
      </p:sp>
      <p:sp>
        <p:nvSpPr>
          <p:cNvPr id="22" name="Text Box 21"/>
          <p:cNvSpPr txBox="1">
            <a:spLocks noChangeArrowheads="1"/>
          </p:cNvSpPr>
          <p:nvPr/>
        </p:nvSpPr>
        <p:spPr bwMode="auto">
          <a:xfrm>
            <a:off x="3266073" y="6212160"/>
            <a:ext cx="177006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1400" b="1" dirty="0">
                <a:solidFill>
                  <a:schemeClr val="tx1"/>
                </a:solidFill>
              </a:rPr>
              <a:t>Defecto Sistema de Defensa</a:t>
            </a:r>
          </a:p>
        </p:txBody>
      </p:sp>
      <p:sp>
        <p:nvSpPr>
          <p:cNvPr id="23" name="Text Box 22"/>
          <p:cNvSpPr txBox="1">
            <a:spLocks noChangeArrowheads="1"/>
          </p:cNvSpPr>
          <p:nvPr/>
        </p:nvSpPr>
        <p:spPr bwMode="auto">
          <a:xfrm>
            <a:off x="5754266" y="6263159"/>
            <a:ext cx="1770062"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1400" b="1" dirty="0">
                <a:solidFill>
                  <a:srgbClr val="003300"/>
                </a:solidFill>
              </a:rPr>
              <a:t>Envejecimiento y Enfermedad</a:t>
            </a:r>
          </a:p>
        </p:txBody>
      </p:sp>
      <p:sp>
        <p:nvSpPr>
          <p:cNvPr id="24" name="AutoShape 23"/>
          <p:cNvSpPr>
            <a:spLocks noChangeArrowheads="1"/>
          </p:cNvSpPr>
          <p:nvPr/>
        </p:nvSpPr>
        <p:spPr bwMode="auto">
          <a:xfrm rot="5400000">
            <a:off x="1578591" y="2912740"/>
            <a:ext cx="169863" cy="141287"/>
          </a:xfrm>
          <a:prstGeom prst="chevron">
            <a:avLst>
              <a:gd name="adj" fmla="val 3005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s-ES"/>
          </a:p>
        </p:txBody>
      </p:sp>
      <p:sp>
        <p:nvSpPr>
          <p:cNvPr id="25" name="AutoShape 24"/>
          <p:cNvSpPr>
            <a:spLocks noChangeArrowheads="1"/>
          </p:cNvSpPr>
          <p:nvPr/>
        </p:nvSpPr>
        <p:spPr bwMode="auto">
          <a:xfrm rot="5400000">
            <a:off x="6723856" y="3298771"/>
            <a:ext cx="169863" cy="141288"/>
          </a:xfrm>
          <a:prstGeom prst="chevron">
            <a:avLst>
              <a:gd name="adj" fmla="val 3005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s-ES"/>
          </a:p>
        </p:txBody>
      </p:sp>
      <p:sp>
        <p:nvSpPr>
          <p:cNvPr id="26" name="AutoShape 25"/>
          <p:cNvSpPr>
            <a:spLocks noChangeArrowheads="1"/>
          </p:cNvSpPr>
          <p:nvPr/>
        </p:nvSpPr>
        <p:spPr bwMode="auto">
          <a:xfrm rot="5400000">
            <a:off x="1536105" y="5073625"/>
            <a:ext cx="169863" cy="141287"/>
          </a:xfrm>
          <a:prstGeom prst="chevron">
            <a:avLst>
              <a:gd name="adj" fmla="val 300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defRPr/>
            </a:pPr>
            <a:endParaRPr lang="es-ES"/>
          </a:p>
        </p:txBody>
      </p:sp>
      <p:sp>
        <p:nvSpPr>
          <p:cNvPr id="27" name="AutoShape 26"/>
          <p:cNvSpPr>
            <a:spLocks noChangeArrowheads="1"/>
          </p:cNvSpPr>
          <p:nvPr/>
        </p:nvSpPr>
        <p:spPr bwMode="auto">
          <a:xfrm rot="5400000">
            <a:off x="6632576" y="6107584"/>
            <a:ext cx="169862" cy="141287"/>
          </a:xfrm>
          <a:prstGeom prst="chevron">
            <a:avLst>
              <a:gd name="adj" fmla="val 300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defRPr/>
            </a:pPr>
            <a:endParaRPr lang="es-ES"/>
          </a:p>
        </p:txBody>
      </p:sp>
      <p:sp>
        <p:nvSpPr>
          <p:cNvPr id="28" name="AutoShape 27"/>
          <p:cNvSpPr>
            <a:spLocks noChangeArrowheads="1"/>
          </p:cNvSpPr>
          <p:nvPr/>
        </p:nvSpPr>
        <p:spPr bwMode="auto">
          <a:xfrm rot="5400000">
            <a:off x="6607175" y="5001617"/>
            <a:ext cx="169863" cy="141287"/>
          </a:xfrm>
          <a:prstGeom prst="chevron">
            <a:avLst>
              <a:gd name="adj" fmla="val 300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defRPr/>
            </a:pPr>
            <a:endParaRPr lang="es-ES"/>
          </a:p>
        </p:txBody>
      </p:sp>
      <p:sp>
        <p:nvSpPr>
          <p:cNvPr id="29" name="AutoShape 28"/>
          <p:cNvSpPr>
            <a:spLocks noChangeArrowheads="1"/>
          </p:cNvSpPr>
          <p:nvPr/>
        </p:nvSpPr>
        <p:spPr bwMode="auto">
          <a:xfrm rot="5400000">
            <a:off x="4056385" y="5150545"/>
            <a:ext cx="169862" cy="141287"/>
          </a:xfrm>
          <a:prstGeom prst="chevron">
            <a:avLst>
              <a:gd name="adj" fmla="val 300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defRPr/>
            </a:pPr>
            <a:endParaRPr lang="es-ES"/>
          </a:p>
        </p:txBody>
      </p:sp>
      <p:sp>
        <p:nvSpPr>
          <p:cNvPr id="30" name="AutoShape 29"/>
          <p:cNvSpPr>
            <a:spLocks noChangeArrowheads="1"/>
          </p:cNvSpPr>
          <p:nvPr/>
        </p:nvSpPr>
        <p:spPr bwMode="auto">
          <a:xfrm rot="5400000">
            <a:off x="1515978" y="5946142"/>
            <a:ext cx="169862" cy="141287"/>
          </a:xfrm>
          <a:prstGeom prst="chevron">
            <a:avLst>
              <a:gd name="adj" fmla="val 300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defRPr/>
            </a:pPr>
            <a:endParaRPr lang="es-ES"/>
          </a:p>
        </p:txBody>
      </p:sp>
      <p:sp>
        <p:nvSpPr>
          <p:cNvPr id="31" name="AutoShape 30"/>
          <p:cNvSpPr>
            <a:spLocks noChangeArrowheads="1"/>
          </p:cNvSpPr>
          <p:nvPr/>
        </p:nvSpPr>
        <p:spPr bwMode="auto">
          <a:xfrm rot="5400000">
            <a:off x="4066172" y="5983245"/>
            <a:ext cx="169862" cy="141287"/>
          </a:xfrm>
          <a:prstGeom prst="chevron">
            <a:avLst>
              <a:gd name="adj" fmla="val 300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1" hangingPunct="1">
              <a:defRPr/>
            </a:pPr>
            <a:endParaRPr lang="es-ES"/>
          </a:p>
        </p:txBody>
      </p:sp>
      <p:sp>
        <p:nvSpPr>
          <p:cNvPr id="2" name="1 Elipse"/>
          <p:cNvSpPr/>
          <p:nvPr/>
        </p:nvSpPr>
        <p:spPr>
          <a:xfrm>
            <a:off x="159197" y="163488"/>
            <a:ext cx="105841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 name="Picture 8" descr="Resultado de imagen de factor reumatoide"/>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623175" y="3622783"/>
            <a:ext cx="1433941" cy="13183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redondeado"/>
          <p:cNvSpPr/>
          <p:nvPr/>
        </p:nvSpPr>
        <p:spPr>
          <a:xfrm>
            <a:off x="777627" y="6181742"/>
            <a:ext cx="1778149" cy="596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5900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i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heckerboard(across)">
                                      <p:cBhvr>
                                        <p:cTn id="35" dur="500"/>
                                        <p:tgtEl>
                                          <p:spTgt spid="26"/>
                                        </p:tgtEl>
                                      </p:cBhvr>
                                    </p:animEffect>
                                  </p:childTnLst>
                                </p:cTn>
                              </p:par>
                              <p:par>
                                <p:cTn id="36" presetID="5" presetClass="entr" presetSubtype="1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heckerboard(across)">
                                      <p:cBhvr>
                                        <p:cTn id="38" dur="500"/>
                                        <p:tgtEl>
                                          <p:spTgt spid="20"/>
                                        </p:tgtEl>
                                      </p:cBhvr>
                                    </p:animEffect>
                                  </p:childTnLst>
                                </p:cTn>
                              </p:par>
                              <p:par>
                                <p:cTn id="39" presetID="5" presetClass="entr" presetSubtype="1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heckerboard(across)">
                                      <p:cBhvr>
                                        <p:cTn id="41" dur="500"/>
                                        <p:tgtEl>
                                          <p:spTgt spid="3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heckerboard(across)">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4"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par>
                                <p:cTn id="54" presetID="4"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ox(in)">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P spid="16" grpId="0"/>
      <p:bldP spid="18" grpId="0" animBg="1"/>
      <p:bldP spid="19" grpId="0" animBg="1"/>
      <p:bldP spid="21" grpId="0" animBg="1"/>
      <p:bldP spid="22" grpId="0" animBg="1"/>
      <p:bldP spid="23" grpId="0" animBg="1"/>
      <p:bldP spid="27" grpId="0" animBg="1"/>
      <p:bldP spid="28" grpId="0" animBg="1"/>
      <p:bldP spid="29" grpId="0" animBg="1"/>
      <p:bldP spid="31"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xplosión 1"/>
          <p:cNvSpPr/>
          <p:nvPr/>
        </p:nvSpPr>
        <p:spPr>
          <a:xfrm>
            <a:off x="2998758" y="2221622"/>
            <a:ext cx="2797378" cy="1880678"/>
          </a:xfrm>
          <a:prstGeom prst="irregularSeal1">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_tradnl" sz="1400"/>
          </a:p>
        </p:txBody>
      </p:sp>
      <p:pic>
        <p:nvPicPr>
          <p:cNvPr id="8198" name="Picture 18" descr="1477-7827-1-116-3-l">
            <a:hlinkClick r:id="rId3"/>
          </p:cNvPr>
          <p:cNvPicPr>
            <a:picLocks noChangeAspect="1" noChangeArrowheads="1"/>
          </p:cNvPicPr>
          <p:nvPr/>
        </p:nvPicPr>
        <p:blipFill>
          <a:blip r:embed="rId4" cstate="email">
            <a:lum bright="-6000"/>
          </a:blip>
          <a:srcRect/>
          <a:stretch>
            <a:fillRect/>
          </a:stretch>
        </p:blipFill>
        <p:spPr bwMode="auto">
          <a:xfrm>
            <a:off x="107950" y="223615"/>
            <a:ext cx="1295400" cy="973137"/>
          </a:xfrm>
          <a:prstGeom prst="rect">
            <a:avLst/>
          </a:prstGeom>
          <a:noFill/>
          <a:ln w="9525">
            <a:noFill/>
            <a:miter lim="800000"/>
            <a:headEnd/>
            <a:tailEnd/>
          </a:ln>
        </p:spPr>
      </p:pic>
      <p:sp>
        <p:nvSpPr>
          <p:cNvPr id="7" name="Rectangle 10"/>
          <p:cNvSpPr>
            <a:spLocks noChangeArrowheads="1"/>
          </p:cNvSpPr>
          <p:nvPr/>
        </p:nvSpPr>
        <p:spPr bwMode="auto">
          <a:xfrm>
            <a:off x="1403648" y="188640"/>
            <a:ext cx="6552884" cy="369332"/>
          </a:xfrm>
          <a:prstGeom prst="rect">
            <a:avLst/>
          </a:prstGeom>
          <a:noFill/>
          <a:ln w="9525">
            <a:noFill/>
            <a:miter lim="800000"/>
            <a:headEnd/>
            <a:tailEnd/>
          </a:ln>
          <a:effectLst/>
        </p:spPr>
        <p:txBody>
          <a:bodyPr wrap="none">
            <a:spAutoFit/>
          </a:bodyPr>
          <a:lstStyle/>
          <a:p>
            <a:pPr algn="ctr" eaLnBrk="1" hangingPunct="1">
              <a:defRPr/>
            </a:pPr>
            <a:r>
              <a:rPr lang="es-ES" b="1" dirty="0">
                <a:latin typeface="+mn-lt"/>
              </a:rPr>
              <a:t>ESTRÉS OXIDATIVO EN  </a:t>
            </a:r>
            <a:r>
              <a:rPr lang="es-ES" b="1" dirty="0" smtClean="0">
                <a:latin typeface="+mn-lt"/>
              </a:rPr>
              <a:t>LA PATOGÉNESIS DE </a:t>
            </a:r>
            <a:r>
              <a:rPr lang="es-ES" b="1" dirty="0">
                <a:latin typeface="+mn-lt"/>
              </a:rPr>
              <a:t>ARTRITIS REUMATOIDE</a:t>
            </a:r>
          </a:p>
        </p:txBody>
      </p:sp>
      <p:pic>
        <p:nvPicPr>
          <p:cNvPr id="8200" name="Picture 13"/>
          <p:cNvPicPr>
            <a:picLocks noChangeAspect="1" noChangeArrowheads="1"/>
          </p:cNvPicPr>
          <p:nvPr/>
        </p:nvPicPr>
        <p:blipFill>
          <a:blip r:embed="rId5" cstate="email"/>
          <a:srcRect/>
          <a:stretch>
            <a:fillRect/>
          </a:stretch>
        </p:blipFill>
        <p:spPr bwMode="auto">
          <a:xfrm>
            <a:off x="7970838" y="188640"/>
            <a:ext cx="1031875" cy="968375"/>
          </a:xfrm>
          <a:prstGeom prst="rect">
            <a:avLst/>
          </a:prstGeom>
          <a:noFill/>
          <a:ln w="9525">
            <a:solidFill>
              <a:srgbClr val="009900"/>
            </a:solidFill>
            <a:miter lim="800000"/>
            <a:headEnd/>
            <a:tailEnd/>
          </a:ln>
        </p:spPr>
      </p:pic>
      <p:sp>
        <p:nvSpPr>
          <p:cNvPr id="8201" name="1 CuadroTexto"/>
          <p:cNvSpPr txBox="1">
            <a:spLocks noChangeArrowheads="1"/>
          </p:cNvSpPr>
          <p:nvPr/>
        </p:nvSpPr>
        <p:spPr bwMode="auto">
          <a:xfrm>
            <a:off x="3539995" y="2930525"/>
            <a:ext cx="1582997" cy="523220"/>
          </a:xfrm>
          <a:prstGeom prst="rect">
            <a:avLst/>
          </a:prstGeom>
          <a:noFill/>
          <a:ln w="9525">
            <a:noFill/>
            <a:miter lim="800000"/>
            <a:headEnd/>
            <a:tailEnd/>
          </a:ln>
        </p:spPr>
        <p:txBody>
          <a:bodyPr wrap="none">
            <a:spAutoFit/>
          </a:bodyPr>
          <a:lstStyle/>
          <a:p>
            <a:pPr algn="ctr"/>
            <a:r>
              <a:rPr lang="es-ES_tradnl" sz="1400" b="1" dirty="0">
                <a:latin typeface="+mn-lt"/>
              </a:rPr>
              <a:t>ESTRES OXIDATIVO</a:t>
            </a:r>
          </a:p>
          <a:p>
            <a:pPr algn="ctr"/>
            <a:r>
              <a:rPr lang="es-ES_tradnl" sz="1400" b="1" dirty="0">
                <a:latin typeface="+mn-lt"/>
              </a:rPr>
              <a:t>EN AR</a:t>
            </a:r>
          </a:p>
        </p:txBody>
      </p:sp>
      <p:sp>
        <p:nvSpPr>
          <p:cNvPr id="12" name="Text Box 14"/>
          <p:cNvSpPr txBox="1">
            <a:spLocks noChangeArrowheads="1"/>
          </p:cNvSpPr>
          <p:nvPr/>
        </p:nvSpPr>
        <p:spPr bwMode="auto">
          <a:xfrm>
            <a:off x="449263" y="1725613"/>
            <a:ext cx="2178050" cy="7381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lnSpc>
                <a:spcPct val="150000"/>
              </a:lnSpc>
              <a:defRPr/>
            </a:pPr>
            <a:r>
              <a:rPr lang="es-ES" sz="1400" b="1" dirty="0"/>
              <a:t>Asociado a peor pronóstico AR</a:t>
            </a:r>
          </a:p>
        </p:txBody>
      </p:sp>
      <p:sp>
        <p:nvSpPr>
          <p:cNvPr id="13" name="Text Box 14"/>
          <p:cNvSpPr txBox="1">
            <a:spLocks noChangeArrowheads="1"/>
          </p:cNvSpPr>
          <p:nvPr/>
        </p:nvSpPr>
        <p:spPr bwMode="auto">
          <a:xfrm>
            <a:off x="5867400" y="1773238"/>
            <a:ext cx="2312988"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lnSpc>
                <a:spcPct val="150000"/>
              </a:lnSpc>
              <a:defRPr/>
            </a:pPr>
            <a:r>
              <a:rPr lang="es-ES" sz="1400" b="1" dirty="0"/>
              <a:t>Relación inversa ingesta antioxidantes/incidencia AR</a:t>
            </a:r>
          </a:p>
        </p:txBody>
      </p:sp>
      <p:sp>
        <p:nvSpPr>
          <p:cNvPr id="14" name="Text Box 14"/>
          <p:cNvSpPr txBox="1">
            <a:spLocks noChangeArrowheads="1"/>
          </p:cNvSpPr>
          <p:nvPr/>
        </p:nvSpPr>
        <p:spPr bwMode="auto">
          <a:xfrm>
            <a:off x="601663" y="3779838"/>
            <a:ext cx="2025650" cy="738664"/>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p>
            <a:pPr algn="ctr" eaLnBrk="1" hangingPunct="1">
              <a:lnSpc>
                <a:spcPct val="150000"/>
              </a:lnSpc>
              <a:defRPr/>
            </a:pPr>
            <a:r>
              <a:rPr lang="es-ES" sz="1400" b="1" dirty="0"/>
              <a:t>ROS presentes en Plasma y Fluido sinovial</a:t>
            </a:r>
          </a:p>
        </p:txBody>
      </p:sp>
      <p:sp>
        <p:nvSpPr>
          <p:cNvPr id="16" name="Text Box 14"/>
          <p:cNvSpPr txBox="1">
            <a:spLocks noChangeArrowheads="1"/>
          </p:cNvSpPr>
          <p:nvPr/>
        </p:nvSpPr>
        <p:spPr bwMode="auto">
          <a:xfrm>
            <a:off x="5867400" y="3884613"/>
            <a:ext cx="2619375" cy="70525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spAutoFit/>
          </a:bodyPr>
          <a:lstStyle/>
          <a:p>
            <a:pPr algn="ctr" eaLnBrk="1" hangingPunct="1">
              <a:lnSpc>
                <a:spcPct val="150000"/>
              </a:lnSpc>
            </a:pPr>
            <a:r>
              <a:rPr lang="es-ES" sz="1400" b="1" dirty="0"/>
              <a:t>↑ </a:t>
            </a:r>
            <a:r>
              <a:rPr lang="es-ES" sz="1400" b="1" dirty="0" smtClean="0"/>
              <a:t>Superóxido </a:t>
            </a:r>
            <a:r>
              <a:rPr lang="es-ES" sz="1400" b="1" baseline="30000" dirty="0" smtClean="0">
                <a:solidFill>
                  <a:srgbClr val="FFFFFF"/>
                </a:solidFill>
              </a:rPr>
              <a:t> </a:t>
            </a:r>
            <a:r>
              <a:rPr lang="es-ES" sz="1400" b="1" dirty="0">
                <a:solidFill>
                  <a:srgbClr val="FFFFFF"/>
                </a:solidFill>
              </a:rPr>
              <a:t>y OH</a:t>
            </a:r>
            <a:r>
              <a:rPr lang="es-ES" sz="1400" b="1" baseline="30000" dirty="0">
                <a:solidFill>
                  <a:srgbClr val="FFFFFF"/>
                </a:solidFill>
              </a:rPr>
              <a:t>-</a:t>
            </a:r>
            <a:r>
              <a:rPr lang="es-ES" sz="1400" b="1" dirty="0">
                <a:solidFill>
                  <a:srgbClr val="FFFFFF"/>
                </a:solidFill>
              </a:rPr>
              <a:t> en neutrófilos de SP y sinovio</a:t>
            </a:r>
          </a:p>
        </p:txBody>
      </p:sp>
      <p:sp>
        <p:nvSpPr>
          <p:cNvPr id="17" name="Text Box 14"/>
          <p:cNvSpPr txBox="1">
            <a:spLocks noChangeArrowheads="1"/>
          </p:cNvSpPr>
          <p:nvPr/>
        </p:nvSpPr>
        <p:spPr bwMode="auto">
          <a:xfrm>
            <a:off x="792163" y="5233988"/>
            <a:ext cx="1547812" cy="739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lnSpc>
                <a:spcPct val="150000"/>
              </a:lnSpc>
              <a:defRPr/>
            </a:pPr>
            <a:r>
              <a:rPr lang="es-ES" sz="1400" b="1" dirty="0"/>
              <a:t>Aumento del daño articular</a:t>
            </a:r>
          </a:p>
        </p:txBody>
      </p:sp>
      <p:sp>
        <p:nvSpPr>
          <p:cNvPr id="18" name="Text Box 14"/>
          <p:cNvSpPr txBox="1">
            <a:spLocks noChangeArrowheads="1"/>
          </p:cNvSpPr>
          <p:nvPr/>
        </p:nvSpPr>
        <p:spPr bwMode="auto">
          <a:xfrm>
            <a:off x="5957888" y="5229200"/>
            <a:ext cx="2501900"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lnSpc>
                <a:spcPct val="150000"/>
              </a:lnSpc>
              <a:defRPr/>
            </a:pPr>
            <a:r>
              <a:rPr lang="es-ES" sz="1400" b="1" dirty="0" smtClean="0"/>
              <a:t>Aumento </a:t>
            </a:r>
            <a:r>
              <a:rPr lang="es-ES" sz="1400" b="1" dirty="0"/>
              <a:t>correlacionado con DAS28, PCR y títulos </a:t>
            </a:r>
            <a:r>
              <a:rPr lang="es-ES" sz="1400" b="1" dirty="0" smtClean="0"/>
              <a:t>ACPAs</a:t>
            </a:r>
            <a:endParaRPr lang="es-ES" sz="1400" b="1" dirty="0"/>
          </a:p>
        </p:txBody>
      </p:sp>
      <p:sp>
        <p:nvSpPr>
          <p:cNvPr id="6" name="5 Combinar"/>
          <p:cNvSpPr/>
          <p:nvPr/>
        </p:nvSpPr>
        <p:spPr>
          <a:xfrm>
            <a:off x="1403648" y="4797152"/>
            <a:ext cx="210751" cy="217765"/>
          </a:xfrm>
          <a:prstGeom prst="flowChartMerg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_tradnl" sz="1400"/>
          </a:p>
        </p:txBody>
      </p:sp>
      <p:sp>
        <p:nvSpPr>
          <p:cNvPr id="25" name="24 Combinar"/>
          <p:cNvSpPr/>
          <p:nvPr/>
        </p:nvSpPr>
        <p:spPr>
          <a:xfrm>
            <a:off x="7097553" y="4867419"/>
            <a:ext cx="210751" cy="217765"/>
          </a:xfrm>
          <a:prstGeom prst="flowChartMerg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_tradnl" sz="1400"/>
          </a:p>
        </p:txBody>
      </p:sp>
      <p:sp>
        <p:nvSpPr>
          <p:cNvPr id="11" name="10 Cheurón"/>
          <p:cNvSpPr/>
          <p:nvPr/>
        </p:nvSpPr>
        <p:spPr>
          <a:xfrm rot="12470941">
            <a:off x="2684917" y="2308268"/>
            <a:ext cx="324030" cy="345015"/>
          </a:xfrm>
          <a:prstGeom prst="chevron">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_tradnl" sz="1400">
              <a:solidFill>
                <a:schemeClr val="tx1"/>
              </a:solidFill>
            </a:endParaRPr>
          </a:p>
        </p:txBody>
      </p:sp>
      <p:sp>
        <p:nvSpPr>
          <p:cNvPr id="30" name="29 Cheurón"/>
          <p:cNvSpPr/>
          <p:nvPr/>
        </p:nvSpPr>
        <p:spPr>
          <a:xfrm rot="8734186">
            <a:off x="2693534" y="3482862"/>
            <a:ext cx="309357" cy="345015"/>
          </a:xfrm>
          <a:prstGeom prst="chevron">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_tradnl" sz="1400">
              <a:solidFill>
                <a:schemeClr val="tx1"/>
              </a:solidFill>
            </a:endParaRPr>
          </a:p>
        </p:txBody>
      </p:sp>
      <p:sp>
        <p:nvSpPr>
          <p:cNvPr id="31" name="30 Cheurón"/>
          <p:cNvSpPr/>
          <p:nvPr/>
        </p:nvSpPr>
        <p:spPr>
          <a:xfrm rot="19734924">
            <a:off x="5478314" y="2311441"/>
            <a:ext cx="324030" cy="345015"/>
          </a:xfrm>
          <a:prstGeom prst="chevron">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_tradnl" sz="1400">
              <a:solidFill>
                <a:schemeClr val="tx1"/>
              </a:solidFill>
            </a:endParaRPr>
          </a:p>
        </p:txBody>
      </p:sp>
      <p:sp>
        <p:nvSpPr>
          <p:cNvPr id="32" name="31 Cheurón"/>
          <p:cNvSpPr/>
          <p:nvPr/>
        </p:nvSpPr>
        <p:spPr>
          <a:xfrm rot="1529918">
            <a:off x="5485634" y="3529887"/>
            <a:ext cx="324030" cy="345015"/>
          </a:xfrm>
          <a:prstGeom prst="chevron">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_tradnl" sz="1400">
              <a:solidFill>
                <a:schemeClr val="tx1"/>
              </a:solidFill>
            </a:endParaRPr>
          </a:p>
        </p:txBody>
      </p:sp>
      <p:pic>
        <p:nvPicPr>
          <p:cNvPr id="21" name="Picture 7" descr="Resultado de imagen de factor reumatoide"/>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6373588" y="6051775"/>
            <a:ext cx="640274" cy="61758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9" descr="Imagen relacionada"/>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308304" y="6094016"/>
            <a:ext cx="493096" cy="65285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I-1-24"/>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900113" y="6014688"/>
            <a:ext cx="1023361" cy="811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5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P spid="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351" y="1196751"/>
            <a:ext cx="8582114" cy="365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2" name="Picture 54" descr="Resultados anticcp in vitro citoquinas"/>
          <p:cNvPicPr>
            <a:picLocks noChangeAspect="1" noChangeArrowheads="1"/>
          </p:cNvPicPr>
          <p:nvPr/>
        </p:nvPicPr>
        <p:blipFill>
          <a:blip r:embed="rId4" cstate="email"/>
          <a:srcRect/>
          <a:stretch>
            <a:fillRect/>
          </a:stretch>
        </p:blipFill>
        <p:spPr bwMode="auto">
          <a:xfrm>
            <a:off x="3877152" y="1386458"/>
            <a:ext cx="5040313" cy="3271837"/>
          </a:xfrm>
          <a:prstGeom prst="rect">
            <a:avLst/>
          </a:prstGeom>
          <a:noFill/>
          <a:ln w="9525">
            <a:noFill/>
            <a:miter lim="800000"/>
            <a:headEnd/>
            <a:tailEnd/>
          </a:ln>
        </p:spPr>
      </p:pic>
      <p:sp>
        <p:nvSpPr>
          <p:cNvPr id="13" name="10 CuadroTexto"/>
          <p:cNvSpPr txBox="1"/>
          <p:nvPr/>
        </p:nvSpPr>
        <p:spPr>
          <a:xfrm>
            <a:off x="4749266" y="6568074"/>
            <a:ext cx="4394734" cy="261610"/>
          </a:xfrm>
          <a:prstGeom prst="rect">
            <a:avLst/>
          </a:prstGeom>
          <a:noFill/>
        </p:spPr>
        <p:txBody>
          <a:bodyPr wrap="square" rtlCol="0">
            <a:spAutoFit/>
          </a:bodyPr>
          <a:lstStyle/>
          <a:p>
            <a:r>
              <a:rPr lang="es-ES" sz="1100" b="1" i="1" dirty="0" smtClean="0">
                <a:solidFill>
                  <a:schemeClr val="accent2">
                    <a:lumMod val="75000"/>
                  </a:schemeClr>
                </a:solidFill>
                <a:latin typeface="+mn-lt"/>
              </a:rPr>
              <a:t>Barbarroja et al., </a:t>
            </a:r>
            <a:r>
              <a:rPr lang="en-US" sz="1100" b="1" i="1" dirty="0" err="1">
                <a:solidFill>
                  <a:schemeClr val="accent2">
                    <a:lumMod val="75000"/>
                  </a:schemeClr>
                </a:solidFill>
                <a:latin typeface="+mn-lt"/>
              </a:rPr>
              <a:t>Arterioscler</a:t>
            </a:r>
            <a:r>
              <a:rPr lang="en-US" sz="1100" b="1" i="1" dirty="0">
                <a:solidFill>
                  <a:schemeClr val="accent2">
                    <a:lumMod val="75000"/>
                  </a:schemeClr>
                </a:solidFill>
                <a:latin typeface="+mn-lt"/>
              </a:rPr>
              <a:t> </a:t>
            </a:r>
            <a:r>
              <a:rPr lang="en-US" sz="1100" b="1" i="1" dirty="0" err="1">
                <a:solidFill>
                  <a:schemeClr val="accent2">
                    <a:lumMod val="75000"/>
                  </a:schemeClr>
                </a:solidFill>
                <a:latin typeface="+mn-lt"/>
              </a:rPr>
              <a:t>Thromb</a:t>
            </a:r>
            <a:r>
              <a:rPr lang="en-US" sz="1100" b="1" i="1" dirty="0">
                <a:solidFill>
                  <a:schemeClr val="accent2">
                    <a:lumMod val="75000"/>
                  </a:schemeClr>
                </a:solidFill>
                <a:latin typeface="+mn-lt"/>
              </a:rPr>
              <a:t> </a:t>
            </a:r>
            <a:r>
              <a:rPr lang="en-US" sz="1100" b="1" i="1" dirty="0" err="1">
                <a:solidFill>
                  <a:schemeClr val="accent2">
                    <a:lumMod val="75000"/>
                  </a:schemeClr>
                </a:solidFill>
                <a:latin typeface="+mn-lt"/>
              </a:rPr>
              <a:t>Vasc</a:t>
            </a:r>
            <a:r>
              <a:rPr lang="en-US" sz="1100" b="1" i="1" dirty="0">
                <a:solidFill>
                  <a:schemeClr val="accent2">
                    <a:lumMod val="75000"/>
                  </a:schemeClr>
                </a:solidFill>
                <a:latin typeface="+mn-lt"/>
              </a:rPr>
              <a:t> Biol. 2014 Dec;34(12):</a:t>
            </a:r>
            <a:r>
              <a:rPr lang="en-US" sz="1100" b="1" i="1" dirty="0" smtClean="0">
                <a:solidFill>
                  <a:schemeClr val="accent2">
                    <a:lumMod val="75000"/>
                  </a:schemeClr>
                </a:solidFill>
                <a:latin typeface="+mn-lt"/>
              </a:rPr>
              <a:t>2706-1</a:t>
            </a:r>
            <a:r>
              <a:rPr lang="es-ES" sz="1100" b="1" i="1" dirty="0" smtClean="0">
                <a:solidFill>
                  <a:schemeClr val="accent2">
                    <a:lumMod val="75000"/>
                  </a:schemeClr>
                </a:solidFill>
                <a:latin typeface="+mn-lt"/>
              </a:rPr>
              <a:t> </a:t>
            </a:r>
            <a:endParaRPr lang="es-ES" sz="1100" b="1" i="1" dirty="0">
              <a:solidFill>
                <a:schemeClr val="accent2">
                  <a:lumMod val="75000"/>
                </a:schemeClr>
              </a:solidFill>
              <a:latin typeface="+mn-lt"/>
            </a:endParaRPr>
          </a:p>
        </p:txBody>
      </p:sp>
      <p:sp>
        <p:nvSpPr>
          <p:cNvPr id="14" name="1 Título"/>
          <p:cNvSpPr>
            <a:spLocks noGrp="1"/>
          </p:cNvSpPr>
          <p:nvPr>
            <p:ph type="title"/>
          </p:nvPr>
        </p:nvSpPr>
        <p:spPr>
          <a:xfrm>
            <a:off x="590872" y="116632"/>
            <a:ext cx="8229600" cy="778098"/>
          </a:xfrm>
        </p:spPr>
        <p:txBody>
          <a:bodyPr/>
          <a:lstStyle/>
          <a:p>
            <a:r>
              <a:rPr lang="es-ES" sz="1800" b="1" dirty="0" smtClean="0"/>
              <a:t>ALTERACIÓN DEL ESTRÉS OXIDATIVO E INFLAMATORIO  DE LOS MONOCITOS Y NEUTRÓFILOS DE PACIENTES CON ARTRITIS REUMATOIDE </a:t>
            </a:r>
            <a:endParaRPr lang="es-ES" sz="1800" dirty="0"/>
          </a:p>
        </p:txBody>
      </p:sp>
      <p:pic>
        <p:nvPicPr>
          <p:cNvPr id="7065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956598"/>
            <a:ext cx="3251486" cy="5567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7" descr="Resultado de imagen de factor reumatoide"/>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6260701" y="5157192"/>
            <a:ext cx="959998" cy="925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6293746" y="6083171"/>
            <a:ext cx="795924" cy="369332"/>
          </a:xfrm>
          <a:prstGeom prst="rect">
            <a:avLst/>
          </a:prstGeom>
          <a:noFill/>
        </p:spPr>
        <p:txBody>
          <a:bodyPr wrap="none" rtlCol="0">
            <a:spAutoFit/>
          </a:bodyPr>
          <a:lstStyle/>
          <a:p>
            <a:r>
              <a:rPr lang="es-ES" dirty="0" smtClean="0"/>
              <a:t>ACPA</a:t>
            </a:r>
            <a:endParaRPr lang="es-ES" dirty="0"/>
          </a:p>
        </p:txBody>
      </p:sp>
      <p:sp>
        <p:nvSpPr>
          <p:cNvPr id="3" name="2 CuadroTexto"/>
          <p:cNvSpPr txBox="1"/>
          <p:nvPr/>
        </p:nvSpPr>
        <p:spPr>
          <a:xfrm>
            <a:off x="178257" y="6597932"/>
            <a:ext cx="4571009" cy="215444"/>
          </a:xfrm>
          <a:prstGeom prst="rect">
            <a:avLst/>
          </a:prstGeom>
          <a:noFill/>
        </p:spPr>
        <p:txBody>
          <a:bodyPr wrap="square" rtlCol="0">
            <a:spAutoFit/>
          </a:bodyPr>
          <a:lstStyle/>
          <a:p>
            <a:r>
              <a:rPr lang="es-ES" sz="800" dirty="0" smtClean="0">
                <a:latin typeface="Calibri"/>
              </a:rPr>
              <a:t>↑ estatus oxidativo e inflamatorio en monocitos y neutrófilos AR, promovido por efecto ACPA</a:t>
            </a:r>
            <a:endParaRPr lang="es-ES" sz="800" dirty="0"/>
          </a:p>
        </p:txBody>
      </p:sp>
    </p:spTree>
    <p:extLst>
      <p:ext uri="{BB962C8B-B14F-4D97-AF65-F5344CB8AC3E}">
        <p14:creationId xmlns:p14="http://schemas.microsoft.com/office/powerpoint/2010/main" xmlns="" val="5579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32412</TotalTime>
  <Words>7253</Words>
  <Application>Microsoft Office PowerPoint</Application>
  <PresentationFormat>Presentación en pantalla (4:3)</PresentationFormat>
  <Paragraphs>725</Paragraphs>
  <Slides>41</Slides>
  <Notes>35</Notes>
  <HiddenSlides>2</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Image</vt:lpstr>
      <vt:lpstr>Diapositiva 1</vt:lpstr>
      <vt:lpstr>COMORBILIDADES ASOCIADAS A LA ARTRITIS REUMATOIDE</vt:lpstr>
      <vt:lpstr> MODELO PAPEL INFLAMACIÓN EN LA ENFERMEDAD CARDIOVASCULAR ASOCIADA A LA ARTRITIS REUMATOIDE</vt:lpstr>
      <vt:lpstr>Diapositiva 4</vt:lpstr>
      <vt:lpstr>Diapositiva 5</vt:lpstr>
      <vt:lpstr>Diapositiva 6</vt:lpstr>
      <vt:lpstr>Diapositiva 7</vt:lpstr>
      <vt:lpstr>Diapositiva 8</vt:lpstr>
      <vt:lpstr>ALTERACIÓN DEL ESTRÉS OXIDATIVO E INFLAMATORIO  DE LOS MONOCITOS Y NEUTRÓFILOS DE PACIENTES CON ARTRITIS REUMATOIDE </vt:lpstr>
      <vt:lpstr>Diapositiva 10</vt:lpstr>
      <vt:lpstr>Diapositiva 11</vt:lpstr>
      <vt:lpstr>Diapositiva 12</vt:lpstr>
      <vt:lpstr>Diapositiva 13</vt:lpstr>
      <vt:lpstr>Diapositiva 14</vt:lpstr>
      <vt:lpstr>Diapositiva 15</vt:lpstr>
      <vt:lpstr>Diapositiva 16</vt:lpstr>
      <vt:lpstr>Diapositiva 17</vt:lpstr>
      <vt:lpstr>El bloqueo del IL6R afecta a un amplio rango de procesos patológicos</vt:lpstr>
      <vt:lpstr>Diapositiva 19</vt:lpstr>
      <vt:lpstr>Diapositiva 20</vt:lpstr>
      <vt:lpstr>Diapositiva 21</vt:lpstr>
      <vt:lpstr> PACIENTES Y METODOS </vt:lpstr>
      <vt:lpstr>Diapositiva 23</vt:lpstr>
      <vt:lpstr>Diapositiva 24</vt:lpstr>
      <vt:lpstr>Diapositiva 25</vt:lpstr>
      <vt:lpstr>  RESULTADOS </vt:lpstr>
      <vt:lpstr>RESULTADOS:</vt:lpstr>
      <vt:lpstr>TCZ  MEJORÓ LA ACTIVIDAD DE LA ENFERMEDAD Y LOS PARÁMETROS CLÍNICO-ANALÍTICOS EN PACIENTES CON ARTRITIS TRAS 6 MESES DE TRATAMIENTO </vt:lpstr>
      <vt:lpstr>Diapositiva 29</vt:lpstr>
      <vt:lpstr>Diapositiva 30</vt:lpstr>
      <vt:lpstr>Diapositiva 31</vt:lpstr>
      <vt:lpstr>Una alteración del STATUS OXIDATIVO se ha relacionado con enfermedad CV. </vt:lpstr>
      <vt:lpstr>Diapositiva 33</vt:lpstr>
      <vt:lpstr>Diapositiva 34</vt:lpstr>
      <vt:lpstr>  EN MONOCITOS AR TRATADOS CON TCZ SE ↓ LA EXPRESIÓN GÉNICA DE MOLÉCULAS PROINFLAMATORIAS, PROCOAGULANTES Y DE MIGRACIÓN.  ↑ GENES SEÑAL DE LA INSULINA </vt:lpstr>
      <vt:lpstr>Diapositiva 36</vt:lpstr>
      <vt:lpstr>Diapositiva 37</vt:lpstr>
      <vt:lpstr>Diapositiva 38</vt:lpstr>
      <vt:lpstr>MUCHAS GRACIAS</vt:lpstr>
      <vt:lpstr>Una alteración del STATUS OXIDATIVO se ha relacionado con enfermedad CV. </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Nuria</dc:creator>
  <cp:lastModifiedBy>Julio</cp:lastModifiedBy>
  <cp:revision>497</cp:revision>
  <dcterms:created xsi:type="dcterms:W3CDTF">2015-12-01T13:02:29Z</dcterms:created>
  <dcterms:modified xsi:type="dcterms:W3CDTF">2018-02-22T12:18:52Z</dcterms:modified>
</cp:coreProperties>
</file>