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64"/>
  </p:notesMasterIdLst>
  <p:sldIdLst>
    <p:sldId id="256" r:id="rId4"/>
    <p:sldId id="257" r:id="rId5"/>
    <p:sldId id="329" r:id="rId6"/>
    <p:sldId id="314" r:id="rId7"/>
    <p:sldId id="323" r:id="rId8"/>
    <p:sldId id="327" r:id="rId9"/>
    <p:sldId id="276" r:id="rId10"/>
    <p:sldId id="330" r:id="rId11"/>
    <p:sldId id="285" r:id="rId12"/>
    <p:sldId id="280" r:id="rId13"/>
    <p:sldId id="281" r:id="rId14"/>
    <p:sldId id="354" r:id="rId15"/>
    <p:sldId id="340" r:id="rId16"/>
    <p:sldId id="313" r:id="rId17"/>
    <p:sldId id="320" r:id="rId18"/>
    <p:sldId id="291" r:id="rId19"/>
    <p:sldId id="274" r:id="rId20"/>
    <p:sldId id="335" r:id="rId21"/>
    <p:sldId id="293" r:id="rId22"/>
    <p:sldId id="279" r:id="rId23"/>
    <p:sldId id="286" r:id="rId24"/>
    <p:sldId id="259" r:id="rId25"/>
    <p:sldId id="260" r:id="rId26"/>
    <p:sldId id="261" r:id="rId27"/>
    <p:sldId id="337" r:id="rId28"/>
    <p:sldId id="290" r:id="rId29"/>
    <p:sldId id="288" r:id="rId30"/>
    <p:sldId id="289" r:id="rId31"/>
    <p:sldId id="338" r:id="rId32"/>
    <p:sldId id="333" r:id="rId33"/>
    <p:sldId id="336" r:id="rId34"/>
    <p:sldId id="309" r:id="rId35"/>
    <p:sldId id="299" r:id="rId36"/>
    <p:sldId id="265" r:id="rId37"/>
    <p:sldId id="266" r:id="rId38"/>
    <p:sldId id="267" r:id="rId39"/>
    <p:sldId id="268" r:id="rId40"/>
    <p:sldId id="334" r:id="rId41"/>
    <p:sldId id="341" r:id="rId42"/>
    <p:sldId id="318" r:id="rId43"/>
    <p:sldId id="342" r:id="rId44"/>
    <p:sldId id="344" r:id="rId45"/>
    <p:sldId id="298" r:id="rId46"/>
    <p:sldId id="346" r:id="rId47"/>
    <p:sldId id="349" r:id="rId48"/>
    <p:sldId id="351" r:id="rId49"/>
    <p:sldId id="348" r:id="rId50"/>
    <p:sldId id="353" r:id="rId51"/>
    <p:sldId id="304" r:id="rId52"/>
    <p:sldId id="269" r:id="rId53"/>
    <p:sldId id="292" r:id="rId54"/>
    <p:sldId id="307" r:id="rId55"/>
    <p:sldId id="319" r:id="rId56"/>
    <p:sldId id="316" r:id="rId57"/>
    <p:sldId id="284" r:id="rId58"/>
    <p:sldId id="312" r:id="rId59"/>
    <p:sldId id="278" r:id="rId60"/>
    <p:sldId id="355" r:id="rId61"/>
    <p:sldId id="356" r:id="rId62"/>
    <p:sldId id="357" r:id="rId63"/>
  </p:sldIdLst>
  <p:sldSz cx="9144000" cy="6858000" type="screen4x3"/>
  <p:notesSz cx="7559675" cy="106918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8DD"/>
    <a:srgbClr val="0CBD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8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ECV</c:v>
                </c:pt>
                <c:pt idx="1">
                  <c:v>Neoplasias</c:v>
                </c:pt>
                <c:pt idx="2">
                  <c:v>Infecciones</c:v>
                </c:pt>
                <c:pt idx="3">
                  <c:v>Otros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36</c:v>
                </c:pt>
                <c:pt idx="1">
                  <c:v>14</c:v>
                </c:pt>
                <c:pt idx="2">
                  <c:v>10</c:v>
                </c:pt>
                <c:pt idx="3">
                  <c:v>40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D82A0-1A62-F042-BAA4-85A05E81CE2E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4CCFC-B74D-5648-8BB5-1899BD4A42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6688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Concienciación de que la ECV en los pacientes con LES es un problema de primer </a:t>
            </a:r>
            <a:r>
              <a:rPr lang="es-ES" dirty="0" err="1" smtClean="0"/>
              <a:t>oreden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4CCFC-B74D-5648-8BB5-1899BD4A4280}" type="slidenum">
              <a:rPr lang="es-ES" smtClean="0"/>
              <a:pPr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179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34" name="Imagen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n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73" name="Imagen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Imagen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12" name="Imagen 11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3" name="Imagen 11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spc="-1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3200" spc="-1">
                <a:latin typeface="Arial"/>
              </a:rPr>
              <a:t>Pulse para editar el formato de esquema del texto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800" spc="-1">
                <a:latin typeface="Arial"/>
              </a:rPr>
              <a:t>Segundo nivel del esquema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400" spc="-1">
                <a:latin typeface="Arial"/>
              </a:rPr>
              <a:t>Tercer nivel del esquema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>
                <a:latin typeface="Arial"/>
              </a:rPr>
              <a:t>Cuarto nivel del esquema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>
                <a:latin typeface="Arial"/>
              </a:rPr>
              <a:t>Quinto nivel del esquema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>
                <a:latin typeface="Arial"/>
              </a:rPr>
              <a:t>Sexto nivel del esquema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>
                <a:latin typeface="Arial"/>
              </a:rPr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8/02/18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2996DC-F01E-4D64-8C81-7FAF606BE5C2}" type="slidenum">
              <a:rPr lang="es-E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1800" spc="-1">
                <a:latin typeface="Calibri"/>
              </a:rPr>
              <a:t>Pulse para editar el formato del texto de título</a:t>
            </a:r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3200" spc="-1">
                <a:latin typeface="Calibri"/>
              </a:rPr>
              <a:t>Pulse para editar el formato de esquema del texto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400" spc="-1">
                <a:latin typeface="Calibri"/>
              </a:rPr>
              <a:t>Segundo nivel del esquema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>
                <a:latin typeface="Calibri"/>
              </a:rPr>
              <a:t>Tercer nivel del esquema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>
                <a:latin typeface="Calibri"/>
              </a:rPr>
              <a:t>Cuarto nivel del esquema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>
                <a:latin typeface="Calibri"/>
              </a:rPr>
              <a:t>Quinto nivel del esquema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>
                <a:latin typeface="Calibri"/>
              </a:rPr>
              <a:t>Sexto nivel del esquema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>
                <a:latin typeface="Calibri"/>
              </a:rPr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s-ES" sz="4400" spc="-1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Font typeface="Arial"/>
              <a:buChar char="•"/>
            </a:pPr>
            <a:r>
              <a:rPr lang="es-ES" sz="3200" spc="-1">
                <a:latin typeface="Arial"/>
              </a:rPr>
              <a:t>Pulse para editar el formato de esquema del texto</a:t>
            </a:r>
            <a:endParaRPr/>
          </a:p>
          <a:p>
            <a:pPr marL="742680" lvl="1" indent="-285480">
              <a:buFont typeface="Arial"/>
              <a:buChar char="–"/>
            </a:pPr>
            <a:r>
              <a:rPr lang="es-ES" sz="2800" spc="-1">
                <a:latin typeface="Arial"/>
              </a:rPr>
              <a:t>Segundo nivel del esquema</a:t>
            </a:r>
            <a:endParaRPr/>
          </a:p>
          <a:p>
            <a:pPr marL="1143000" lvl="2" indent="-228600">
              <a:buFont typeface="Arial"/>
              <a:buChar char="•"/>
            </a:pPr>
            <a:r>
              <a:rPr lang="es-ES" sz="2400" spc="-1">
                <a:latin typeface="Arial"/>
              </a:rPr>
              <a:t>Tercer nivel del esquema</a:t>
            </a:r>
            <a:endParaRPr/>
          </a:p>
          <a:p>
            <a:pPr marL="1600200" lvl="3" indent="-228600">
              <a:buFont typeface="Arial"/>
              <a:buChar char="–"/>
            </a:pPr>
            <a:r>
              <a:rPr lang="es-ES" sz="2000" spc="-1">
                <a:latin typeface="Arial"/>
              </a:rPr>
              <a:t>Cuarto nivel del esquema</a:t>
            </a:r>
            <a:endParaRPr/>
          </a:p>
          <a:p>
            <a:pPr marL="2057400" lvl="4" indent="-228600">
              <a:buFont typeface="Arial"/>
              <a:buChar char="»"/>
            </a:pPr>
            <a:r>
              <a:rPr lang="es-ES" sz="2000" spc="-1">
                <a:latin typeface="Arial"/>
              </a:rPr>
              <a:t>Quinto nivel del esquema</a:t>
            </a:r>
            <a:endParaRPr/>
          </a:p>
          <a:p>
            <a:pPr marL="2057400" lvl="5" indent="-228600">
              <a:buFont typeface="Arial"/>
              <a:buChar char="»"/>
            </a:pPr>
            <a:r>
              <a:rPr lang="es-ES" sz="2000" spc="-1">
                <a:latin typeface="Arial"/>
              </a:rPr>
              <a:t>Sexto nivel del esquema</a:t>
            </a:r>
            <a:endParaRPr/>
          </a:p>
          <a:p>
            <a:pPr marL="2057400" lvl="6" indent="-228600">
              <a:buFont typeface="Arial"/>
              <a:buChar char="»"/>
            </a:pPr>
            <a:r>
              <a:rPr lang="es-ES" sz="2000" spc="-1">
                <a:latin typeface="Arial"/>
              </a:rPr>
              <a:t>Séptimo nivel del esquema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s-ES" sz="2400" spc="-1">
                <a:latin typeface="Arial"/>
              </a:rPr>
              <a:t>&lt;fecha/hora&gt;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s-ES" sz="2400" spc="-1">
                <a:latin typeface="Arial"/>
              </a:rPr>
              <a:t>&lt;pie de página&gt;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A54AA921-52B1-48A3-8110-7E6E7389F7C9}" type="slidenum">
              <a:rPr lang="es-ES" sz="2400" spc="-1">
                <a:latin typeface="Arial"/>
              </a:rPr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18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5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jpeg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jpe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18.jpeg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9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73.jpeg"/><Relationship Id="rId4" Type="http://schemas.openxmlformats.org/officeDocument/2006/relationships/image" Target="../media/image9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3"/>
          <p:cNvPicPr/>
          <p:nvPr/>
        </p:nvPicPr>
        <p:blipFill>
          <a:blip r:embed="rId2"/>
          <a:stretch/>
        </p:blipFill>
        <p:spPr>
          <a:xfrm>
            <a:off x="3591360" y="0"/>
            <a:ext cx="5572080" cy="2220120"/>
          </a:xfrm>
          <a:prstGeom prst="rect">
            <a:avLst/>
          </a:prstGeom>
          <a:ln w="9360">
            <a:noFill/>
          </a:ln>
        </p:spPr>
      </p:pic>
      <p:pic>
        <p:nvPicPr>
          <p:cNvPr id="115" name="Picture 4"/>
          <p:cNvPicPr/>
          <p:nvPr/>
        </p:nvPicPr>
        <p:blipFill>
          <a:blip r:embed="rId3"/>
          <a:stretch/>
        </p:blipFill>
        <p:spPr>
          <a:xfrm>
            <a:off x="1440" y="0"/>
            <a:ext cx="3590640" cy="2220120"/>
          </a:xfrm>
          <a:prstGeom prst="rect">
            <a:avLst/>
          </a:prstGeom>
          <a:ln w="9360"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1071360" y="3214800"/>
            <a:ext cx="7214400" cy="30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ENFERMEDAD CARDIOVASCULAR EN EL LUPUS ERITEMATOSO SISTÉMICO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s-E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Certezas y dudas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José Mario Sabio.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Unidad de Enfermedades </a:t>
            </a:r>
            <a:r>
              <a:rPr lang="es-E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Sistémicas.</a:t>
            </a:r>
          </a:p>
          <a:p>
            <a:pPr algn="r">
              <a:lnSpc>
                <a:spcPct val="100000"/>
              </a:lnSpc>
            </a:pPr>
            <a:r>
              <a:rPr lang="es-E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	Servicio 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 Medicina Interna. Hospital Universitario Virgen de las Nieves. Granada</a:t>
            </a:r>
            <a:endParaRPr dirty="0"/>
          </a:p>
        </p:txBody>
      </p:sp>
      <p:pic>
        <p:nvPicPr>
          <p:cNvPr id="5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59" y="5299114"/>
            <a:ext cx="1579173" cy="90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n 1"/>
          <p:cNvPicPr/>
          <p:nvPr/>
        </p:nvPicPr>
        <p:blipFill>
          <a:blip r:embed="rId2" cstate="email"/>
          <a:stretch/>
        </p:blipFill>
        <p:spPr>
          <a:xfrm>
            <a:off x="2048040" y="198360"/>
            <a:ext cx="4960080" cy="1971000"/>
          </a:xfrm>
          <a:prstGeom prst="rect">
            <a:avLst/>
          </a:prstGeom>
          <a:ln>
            <a:noFill/>
          </a:ln>
        </p:spPr>
      </p:pic>
      <p:pic>
        <p:nvPicPr>
          <p:cNvPr id="219" name="Imagen 2"/>
          <p:cNvPicPr/>
          <p:nvPr/>
        </p:nvPicPr>
        <p:blipFill>
          <a:blip r:embed="rId3"/>
          <a:stretch/>
        </p:blipFill>
        <p:spPr>
          <a:xfrm>
            <a:off x="1158840" y="2109960"/>
            <a:ext cx="6801840" cy="4252320"/>
          </a:xfrm>
          <a:prstGeom prst="rect">
            <a:avLst/>
          </a:prstGeom>
          <a:ln>
            <a:noFill/>
          </a:ln>
        </p:spPr>
      </p:pic>
      <p:pic>
        <p:nvPicPr>
          <p:cNvPr id="220" name="Imagen 5"/>
          <p:cNvPicPr/>
          <p:nvPr/>
        </p:nvPicPr>
        <p:blipFill>
          <a:blip r:embed="rId4"/>
          <a:stretch/>
        </p:blipFill>
        <p:spPr>
          <a:xfrm>
            <a:off x="6411960" y="6529320"/>
            <a:ext cx="2731320" cy="305640"/>
          </a:xfrm>
          <a:prstGeom prst="rect">
            <a:avLst/>
          </a:prstGeom>
          <a:ln>
            <a:noFill/>
          </a:ln>
        </p:spPr>
      </p:pic>
      <p:pic>
        <p:nvPicPr>
          <p:cNvPr id="221" name="Picture 7"/>
          <p:cNvPicPr/>
          <p:nvPr/>
        </p:nvPicPr>
        <p:blipFill>
          <a:blip r:embed="rId5" cstate="email"/>
          <a:stretch/>
        </p:blipFill>
        <p:spPr>
          <a:xfrm>
            <a:off x="7804080" y="0"/>
            <a:ext cx="1281960" cy="734400"/>
          </a:xfrm>
          <a:prstGeom prst="rect">
            <a:avLst/>
          </a:prstGeom>
          <a:ln>
            <a:noFill/>
          </a:ln>
        </p:spPr>
      </p:pic>
      <p:sp>
        <p:nvSpPr>
          <p:cNvPr id="222" name="CustomShape 1"/>
          <p:cNvSpPr/>
          <p:nvPr/>
        </p:nvSpPr>
        <p:spPr>
          <a:xfrm flipV="1">
            <a:off x="2665440" y="3830040"/>
            <a:ext cx="5137920" cy="156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6FF33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3" name="CustomShape 2"/>
          <p:cNvSpPr/>
          <p:nvPr/>
        </p:nvSpPr>
        <p:spPr>
          <a:xfrm flipV="1">
            <a:off x="2789280" y="2685240"/>
            <a:ext cx="4857120" cy="252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4" name="Line 3"/>
          <p:cNvSpPr/>
          <p:nvPr/>
        </p:nvSpPr>
        <p:spPr>
          <a:xfrm>
            <a:off x="5398920" y="527040"/>
            <a:ext cx="11872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6"/>
          <p:cNvPicPr/>
          <p:nvPr/>
        </p:nvPicPr>
        <p:blipFill>
          <a:blip r:embed="rId2"/>
          <a:stretch/>
        </p:blipFill>
        <p:spPr>
          <a:xfrm>
            <a:off x="1385556" y="466085"/>
            <a:ext cx="6269782" cy="1143442"/>
          </a:xfrm>
          <a:prstGeom prst="rect">
            <a:avLst/>
          </a:prstGeom>
          <a:ln>
            <a:noFill/>
          </a:ln>
        </p:spPr>
      </p:pic>
      <p:pic>
        <p:nvPicPr>
          <p:cNvPr id="226" name="Picture 7"/>
          <p:cNvPicPr/>
          <p:nvPr/>
        </p:nvPicPr>
        <p:blipFill>
          <a:blip r:embed="rId3"/>
          <a:stretch/>
        </p:blipFill>
        <p:spPr>
          <a:xfrm>
            <a:off x="6073920" y="6237360"/>
            <a:ext cx="2474280" cy="334080"/>
          </a:xfrm>
          <a:prstGeom prst="rect">
            <a:avLst/>
          </a:prstGeom>
          <a:ln>
            <a:noFill/>
          </a:ln>
        </p:spPr>
      </p:pic>
      <p:graphicFrame>
        <p:nvGraphicFramePr>
          <p:cNvPr id="227" name="Table 1"/>
          <p:cNvGraphicFramePr/>
          <p:nvPr/>
        </p:nvGraphicFramePr>
        <p:xfrm>
          <a:off x="1187640" y="2277000"/>
          <a:ext cx="7031880" cy="1367640"/>
        </p:xfrm>
        <a:graphic>
          <a:graphicData uri="http://schemas.openxmlformats.org/drawingml/2006/table">
            <a:tbl>
              <a:tblPr/>
              <a:tblGrid>
                <a:gridCol w="1406160"/>
                <a:gridCol w="1406160"/>
                <a:gridCol w="1406160"/>
                <a:gridCol w="1406160"/>
                <a:gridCol w="1407240"/>
              </a:tblGrid>
              <a:tr h="44028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Controles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LES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Dif. edad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6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Mujeres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71.3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60.8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10.5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&lt;0.0001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6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Hombres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65.9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60.4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5.5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&lt;0.0001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228" name="CustomShape 2"/>
          <p:cNvSpPr/>
          <p:nvPr/>
        </p:nvSpPr>
        <p:spPr>
          <a:xfrm>
            <a:off x="2123640" y="1782833"/>
            <a:ext cx="4896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Edad media del primer episodio CV</a:t>
            </a:r>
            <a:endParaRPr sz="2400" b="1" dirty="0"/>
          </a:p>
        </p:txBody>
      </p:sp>
      <p:graphicFrame>
        <p:nvGraphicFramePr>
          <p:cNvPr id="229" name="Table 3"/>
          <p:cNvGraphicFramePr/>
          <p:nvPr/>
        </p:nvGraphicFramePr>
        <p:xfrm>
          <a:off x="1259640" y="4653000"/>
          <a:ext cx="7031880" cy="1367640"/>
        </p:xfrm>
        <a:graphic>
          <a:graphicData uri="http://schemas.openxmlformats.org/drawingml/2006/table">
            <a:tbl>
              <a:tblPr/>
              <a:tblGrid>
                <a:gridCol w="1406160"/>
                <a:gridCol w="1406160"/>
                <a:gridCol w="1406160"/>
                <a:gridCol w="1406160"/>
                <a:gridCol w="1407240"/>
              </a:tblGrid>
              <a:tr h="45252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Controles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LES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Dif. edad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5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Mujeres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78.2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63.4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14.8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&lt;0.0001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5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Hombres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74.7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63.7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&lt;0.0001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230" name="CustomShape 4"/>
          <p:cNvSpPr/>
          <p:nvPr/>
        </p:nvSpPr>
        <p:spPr>
          <a:xfrm>
            <a:off x="3112560" y="4141071"/>
            <a:ext cx="30762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Edad media de muerte por ECV</a:t>
            </a:r>
            <a:endParaRPr sz="2400" b="1" dirty="0"/>
          </a:p>
        </p:txBody>
      </p:sp>
      <p:pic>
        <p:nvPicPr>
          <p:cNvPr id="8" name="Picture 7"/>
          <p:cNvPicPr/>
          <p:nvPr/>
        </p:nvPicPr>
        <p:blipFill>
          <a:blip r:embed="rId4" cstate="email"/>
          <a:stretch/>
        </p:blipFill>
        <p:spPr>
          <a:xfrm>
            <a:off x="7804080" y="0"/>
            <a:ext cx="1281960" cy="73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083" y="1583205"/>
            <a:ext cx="4336842" cy="383991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21082" y="4967079"/>
            <a:ext cx="4449919" cy="678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600184" y="1687588"/>
            <a:ext cx="1122083" cy="2174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4984079" y="1217844"/>
            <a:ext cx="3827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Etiopatogenia de la aterosclerosis en el lupus eritematoso sistémico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8148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61042"/>
            <a:ext cx="9144000" cy="574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9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165850"/>
            <a:ext cx="395763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1268413"/>
            <a:ext cx="250825" cy="410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8964613" y="1341438"/>
            <a:ext cx="179387" cy="4248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5" y="550863"/>
            <a:ext cx="87185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9475"/>
            <a:ext cx="9144000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46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54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165850"/>
            <a:ext cx="395763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1268413"/>
            <a:ext cx="250825" cy="410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8964613" y="1341438"/>
            <a:ext cx="179387" cy="4248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431" y="645187"/>
            <a:ext cx="6759861" cy="78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4306"/>
            <a:ext cx="9144000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46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9928" y="2912818"/>
            <a:ext cx="2690914" cy="372983"/>
          </a:xfrm>
          <a:prstGeom prst="rect">
            <a:avLst/>
          </a:prstGeom>
          <a:solidFill>
            <a:srgbClr val="FAC090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79928" y="4388419"/>
            <a:ext cx="2690914" cy="558044"/>
          </a:xfrm>
          <a:prstGeom prst="rect">
            <a:avLst/>
          </a:prstGeom>
          <a:solidFill>
            <a:srgbClr val="FAC090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79929" y="3643894"/>
            <a:ext cx="2690914" cy="735644"/>
          </a:xfrm>
          <a:prstGeom prst="rect">
            <a:avLst/>
          </a:prstGeom>
          <a:solidFill>
            <a:srgbClr val="CCFFCC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71047" y="3285801"/>
            <a:ext cx="2690914" cy="124328"/>
          </a:xfrm>
          <a:prstGeom prst="rect">
            <a:avLst/>
          </a:prstGeom>
          <a:solidFill>
            <a:srgbClr val="CCFFCC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81353" y="3428472"/>
            <a:ext cx="2690914" cy="215422"/>
          </a:xfrm>
          <a:prstGeom prst="rect">
            <a:avLst/>
          </a:prstGeom>
          <a:solidFill>
            <a:srgbClr val="A528DD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32329" y="5221766"/>
            <a:ext cx="2539938" cy="735644"/>
          </a:xfrm>
          <a:prstGeom prst="rect">
            <a:avLst/>
          </a:prstGeom>
          <a:solidFill>
            <a:srgbClr val="CCFFCC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6352695" y="5234370"/>
            <a:ext cx="2539938" cy="735644"/>
          </a:xfrm>
          <a:prstGeom prst="rect">
            <a:avLst/>
          </a:prstGeom>
          <a:solidFill>
            <a:srgbClr val="A528DD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3235499" y="5234370"/>
            <a:ext cx="2539938" cy="735644"/>
          </a:xfrm>
          <a:prstGeom prst="rect">
            <a:avLst/>
          </a:prstGeom>
          <a:solidFill>
            <a:schemeClr val="accent6">
              <a:lumMod val="60000"/>
              <a:lumOff val="40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37474" y="5373688"/>
            <a:ext cx="232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FRCV tradicionales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349525" y="5404922"/>
            <a:ext cx="232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Inflamación / LES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466722" y="5425073"/>
            <a:ext cx="232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Tratamiento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839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3761280" y="3119792"/>
            <a:ext cx="3165120" cy="3164760"/>
          </a:xfrm>
          <a:prstGeom prst="gear9">
            <a:avLst>
              <a:gd name="adj1" fmla="val 10000"/>
              <a:gd name="adj2" fmla="val 1763"/>
            </a:avLst>
          </a:prstGeom>
          <a:solidFill>
            <a:srgbClr val="C0504D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2"/>
          <p:cNvSpPr/>
          <p:nvPr/>
        </p:nvSpPr>
        <p:spPr>
          <a:xfrm>
            <a:off x="4397760" y="3861392"/>
            <a:ext cx="1892160" cy="162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160" tIns="47160" rIns="47160" bIns="47160" anchor="ctr"/>
          <a:lstStyle/>
          <a:p>
            <a:pPr algn="ctr">
              <a:lnSpc>
                <a:spcPct val="90000"/>
              </a:lnSpc>
            </a:pPr>
            <a:r>
              <a:rPr lang="es-ES" sz="37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Inflam</a:t>
            </a:r>
            <a:r>
              <a:rPr lang="es-ES" sz="37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es-ES" sz="37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</a:t>
            </a:r>
            <a:endParaRPr dirty="0"/>
          </a:p>
        </p:txBody>
      </p:sp>
      <p:sp>
        <p:nvSpPr>
          <p:cNvPr id="281" name="CustomShape 3"/>
          <p:cNvSpPr/>
          <p:nvPr/>
        </p:nvSpPr>
        <p:spPr>
          <a:xfrm>
            <a:off x="1919880" y="2371712"/>
            <a:ext cx="2301840" cy="2301840"/>
          </a:xfrm>
          <a:prstGeom prst="gear6">
            <a:avLst>
              <a:gd name="adj1" fmla="val 15000"/>
              <a:gd name="adj2" fmla="val 3526"/>
            </a:avLst>
          </a:prstGeom>
          <a:solidFill>
            <a:srgbClr val="9BBB59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4"/>
          <p:cNvSpPr/>
          <p:nvPr/>
        </p:nvSpPr>
        <p:spPr>
          <a:xfrm>
            <a:off x="2499120" y="2954552"/>
            <a:ext cx="1142640" cy="11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160" tIns="47160" rIns="47160" bIns="47160" anchor="ctr"/>
          <a:lstStyle/>
          <a:p>
            <a:pPr algn="ctr">
              <a:lnSpc>
                <a:spcPct val="90000"/>
              </a:lnSpc>
            </a:pPr>
            <a:r>
              <a:rPr lang="es-ES" sz="37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FRCV</a:t>
            </a:r>
            <a:endParaRPr/>
          </a:p>
        </p:txBody>
      </p:sp>
      <p:sp>
        <p:nvSpPr>
          <p:cNvPr id="283" name="CustomShape 5"/>
          <p:cNvSpPr/>
          <p:nvPr/>
        </p:nvSpPr>
        <p:spPr>
          <a:xfrm rot="20700000">
            <a:off x="3208680" y="783032"/>
            <a:ext cx="2255040" cy="2255040"/>
          </a:xfrm>
          <a:prstGeom prst="gear6">
            <a:avLst>
              <a:gd name="adj1" fmla="val 15000"/>
              <a:gd name="adj2" fmla="val 3526"/>
            </a:avLst>
          </a:prstGeom>
          <a:solidFill>
            <a:srgbClr val="8064A2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6"/>
          <p:cNvSpPr/>
          <p:nvPr/>
        </p:nvSpPr>
        <p:spPr>
          <a:xfrm>
            <a:off x="3703680" y="1278032"/>
            <a:ext cx="1265760" cy="12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160" tIns="47160" rIns="47160" bIns="47160" anchor="ctr"/>
          <a:lstStyle/>
          <a:p>
            <a:pPr algn="ctr">
              <a:lnSpc>
                <a:spcPct val="90000"/>
              </a:lnSpc>
            </a:pPr>
            <a:r>
              <a:rPr lang="es-ES" sz="37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Ttº</a:t>
            </a:r>
            <a:endParaRPr/>
          </a:p>
        </p:txBody>
      </p:sp>
      <p:sp>
        <p:nvSpPr>
          <p:cNvPr id="285" name="CustomShape 7"/>
          <p:cNvSpPr/>
          <p:nvPr/>
        </p:nvSpPr>
        <p:spPr>
          <a:xfrm>
            <a:off x="3544560" y="2626952"/>
            <a:ext cx="4051440" cy="4051080"/>
          </a:xfrm>
          <a:prstGeom prst="circularArrow">
            <a:avLst>
              <a:gd name="adj1" fmla="val 4687"/>
              <a:gd name="adj2" fmla="val 299029"/>
              <a:gd name="adj3" fmla="val 2558878"/>
              <a:gd name="adj4" fmla="val 15772153"/>
              <a:gd name="adj5" fmla="val 5469"/>
            </a:avLst>
          </a:prstGeom>
          <a:solidFill>
            <a:srgbClr val="C0504D"/>
          </a:solidFill>
          <a:ln w="9360">
            <a:solidFill>
              <a:srgbClr val="F9F9F9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8"/>
          <p:cNvSpPr/>
          <p:nvPr/>
        </p:nvSpPr>
        <p:spPr>
          <a:xfrm>
            <a:off x="1512000" y="1852232"/>
            <a:ext cx="2943720" cy="294372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9BBB59"/>
          </a:solidFill>
          <a:ln w="9360">
            <a:solidFill>
              <a:srgbClr val="F9F9F9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9"/>
          <p:cNvSpPr/>
          <p:nvPr/>
        </p:nvSpPr>
        <p:spPr>
          <a:xfrm>
            <a:off x="2687400" y="279392"/>
            <a:ext cx="3173760" cy="317376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8064A2"/>
          </a:solidFill>
          <a:ln w="9360">
            <a:solidFill>
              <a:srgbClr val="F9F9F9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icture 7"/>
          <p:cNvPicPr/>
          <p:nvPr/>
        </p:nvPicPr>
        <p:blipFill>
          <a:blip r:embed="rId2" cstate="email"/>
          <a:stretch/>
        </p:blipFill>
        <p:spPr>
          <a:xfrm>
            <a:off x="7804080" y="0"/>
            <a:ext cx="1281960" cy="73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3280" cy="6930360"/>
          </a:xfrm>
          <a:prstGeom prst="rect">
            <a:avLst/>
          </a:prstGeom>
          <a:ln w="9360"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21893" y="495838"/>
            <a:ext cx="228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Factores </a:t>
            </a:r>
            <a:r>
              <a:rPr lang="es-ES" sz="2800" b="1" dirty="0" smtClean="0">
                <a:solidFill>
                  <a:srgbClr val="FF0000"/>
                </a:solidFill>
              </a:rPr>
              <a:t>PRO</a:t>
            </a:r>
            <a:r>
              <a:rPr lang="es-ES" sz="2000" b="1" dirty="0" smtClean="0"/>
              <a:t>-</a:t>
            </a:r>
            <a:r>
              <a:rPr lang="es-ES" sz="2000" b="1" dirty="0" err="1" smtClean="0"/>
              <a:t>aterogénicos</a:t>
            </a:r>
            <a:endParaRPr lang="es-ES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28075" y="482052"/>
            <a:ext cx="228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Factores </a:t>
            </a:r>
            <a:r>
              <a:rPr lang="es-ES" sz="2800" b="1" dirty="0" smtClean="0">
                <a:solidFill>
                  <a:srgbClr val="0CBD0F"/>
                </a:solidFill>
              </a:rPr>
              <a:t>ANTI</a:t>
            </a:r>
            <a:r>
              <a:rPr lang="es-ES" sz="2000" b="1" dirty="0" smtClean="0"/>
              <a:t>-</a:t>
            </a:r>
            <a:r>
              <a:rPr lang="es-ES" sz="2000" b="1" dirty="0" err="1" smtClean="0"/>
              <a:t>aterogénicos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3280" cy="6930360"/>
          </a:xfrm>
          <a:prstGeom prst="rect">
            <a:avLst/>
          </a:prstGeom>
          <a:ln w="9360"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21893" y="495838"/>
            <a:ext cx="228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Factores </a:t>
            </a:r>
            <a:r>
              <a:rPr lang="es-ES" sz="2800" b="1" dirty="0" smtClean="0">
                <a:solidFill>
                  <a:srgbClr val="FF0000"/>
                </a:solidFill>
              </a:rPr>
              <a:t>PRO</a:t>
            </a:r>
            <a:r>
              <a:rPr lang="es-ES" sz="2000" b="1" dirty="0" smtClean="0"/>
              <a:t>-</a:t>
            </a:r>
            <a:r>
              <a:rPr lang="es-ES" sz="2000" b="1" dirty="0" err="1" smtClean="0"/>
              <a:t>aterogénicos</a:t>
            </a:r>
            <a:endParaRPr lang="es-ES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4149049" y="0"/>
            <a:ext cx="4994231" cy="6930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s-ES_tradnl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FRCV tradicionales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Edad, varón, menopausia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HTA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</a:t>
            </a:r>
            <a:r>
              <a:rPr lang="es-ES_tradn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Dislipemia</a:t>
            </a: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inflamatoria (LDL-</a:t>
            </a:r>
            <a:r>
              <a:rPr lang="es-ES_tradn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ox</a:t>
            </a: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_tradn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piHDL</a:t>
            </a: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…)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Obesidad, </a:t>
            </a:r>
            <a:r>
              <a:rPr lang="es-ES_tradn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Sd</a:t>
            </a: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Metabólico, Resistencia a la insulina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Insuficiencia renal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</a:t>
            </a:r>
            <a:r>
              <a:rPr lang="es-ES_tradn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Hiperhomocisteinemia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</a:t>
            </a:r>
            <a:r>
              <a:rPr lang="es-ES_tradnl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Tabaco</a:t>
            </a:r>
            <a:endParaRPr lang="es-ES_tradnl" sz="1600" dirty="0"/>
          </a:p>
          <a:p>
            <a:pPr>
              <a:lnSpc>
                <a:spcPct val="100000"/>
              </a:lnSpc>
            </a:pP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Datos clínicos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es-ES_tradnl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Duración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Daño crónico (</a:t>
            </a:r>
            <a:r>
              <a:rPr lang="es-ES_tradnl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SDI)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Actividad (SLEDAI)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Leucopenia/</a:t>
            </a:r>
            <a:r>
              <a:rPr lang="es-ES_tradnl" sz="1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linfopenia</a:t>
            </a:r>
            <a:r>
              <a:rPr lang="es-ES_tradnl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/lupus </a:t>
            </a:r>
            <a:r>
              <a:rPr lang="es-ES_tradnl" sz="1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neuropsiquiátrico</a:t>
            </a:r>
            <a:endParaRPr lang="es-ES_tradnl" sz="1600" dirty="0"/>
          </a:p>
          <a:p>
            <a:pPr>
              <a:lnSpc>
                <a:spcPct val="100000"/>
              </a:lnSpc>
            </a:pP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Inflamación, autoinmunidad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</a:t>
            </a:r>
            <a:r>
              <a:rPr lang="es-ES_tradn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Autoanticuerpos</a:t>
            </a: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(AAF, anti-</a:t>
            </a:r>
            <a:r>
              <a:rPr lang="es-ES_tradn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</a:t>
            </a: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_tradnl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endoteliales</a:t>
            </a:r>
            <a:r>
              <a:rPr lang="es-E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…)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IFN tipo 1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Citoquinas inflamatorias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Inmunidad innata</a:t>
            </a:r>
            <a:endParaRPr lang="es-ES_tradnl" sz="1600" dirty="0"/>
          </a:p>
          <a:p>
            <a:pPr>
              <a:lnSpc>
                <a:spcPct val="100000"/>
              </a:lnSpc>
            </a:pP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Tratamientos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</a:t>
            </a:r>
            <a:r>
              <a:rPr lang="es-ES_tradnl" sz="1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Corticosteroides</a:t>
            </a:r>
            <a:r>
              <a:rPr lang="es-ES_tradnl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dosis altas, </a:t>
            </a: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AZA</a:t>
            </a:r>
            <a:endParaRPr lang="es-ES_tradnl" sz="1600" dirty="0"/>
          </a:p>
          <a:p>
            <a:pPr>
              <a:lnSpc>
                <a:spcPct val="100000"/>
              </a:lnSpc>
            </a:pP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Genética</a:t>
            </a:r>
            <a:endParaRPr lang="es-ES_tradnl" sz="1600" dirty="0"/>
          </a:p>
          <a:p>
            <a:pPr>
              <a:lnSpc>
                <a:spcPct val="100000"/>
              </a:lnSpc>
            </a:pP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- STAT4, </a:t>
            </a:r>
            <a:r>
              <a:rPr lang="es-ES_tradn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mannose</a:t>
            </a: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_tradn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binding</a:t>
            </a: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_tradn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leptin</a:t>
            </a:r>
            <a:r>
              <a:rPr lang="es-ES_tradn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MTHR, BAFF</a:t>
            </a:r>
            <a:endParaRPr lang="es-ES_tradnl" sz="1600" dirty="0"/>
          </a:p>
        </p:txBody>
      </p:sp>
      <p:pic>
        <p:nvPicPr>
          <p:cNvPr id="6" name="Picture 7"/>
          <p:cNvPicPr/>
          <p:nvPr/>
        </p:nvPicPr>
        <p:blipFill>
          <a:blip r:embed="rId3" cstate="email"/>
          <a:stretch/>
        </p:blipFill>
        <p:spPr>
          <a:xfrm>
            <a:off x="7804080" y="0"/>
            <a:ext cx="1281960" cy="734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948418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89" y="724581"/>
            <a:ext cx="7981741" cy="53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8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4"/>
          <p:cNvPicPr/>
          <p:nvPr/>
        </p:nvPicPr>
        <p:blipFill>
          <a:blip r:embed="rId2"/>
          <a:stretch/>
        </p:blipFill>
        <p:spPr>
          <a:xfrm>
            <a:off x="137160" y="1124640"/>
            <a:ext cx="8898480" cy="3599640"/>
          </a:xfrm>
          <a:prstGeom prst="rect">
            <a:avLst/>
          </a:prstGeom>
          <a:ln>
            <a:noFill/>
          </a:ln>
        </p:spPr>
      </p:pic>
      <p:pic>
        <p:nvPicPr>
          <p:cNvPr id="118" name="Picture 5"/>
          <p:cNvPicPr/>
          <p:nvPr/>
        </p:nvPicPr>
        <p:blipFill>
          <a:blip r:embed="rId3"/>
          <a:stretch/>
        </p:blipFill>
        <p:spPr>
          <a:xfrm>
            <a:off x="3924000" y="5733360"/>
            <a:ext cx="3168000" cy="353880"/>
          </a:xfrm>
          <a:prstGeom prst="rect">
            <a:avLst/>
          </a:prstGeom>
          <a:ln>
            <a:noFill/>
          </a:ln>
        </p:spPr>
      </p:pic>
      <p:pic>
        <p:nvPicPr>
          <p:cNvPr id="4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n 2"/>
          <p:cNvPicPr/>
          <p:nvPr/>
        </p:nvPicPr>
        <p:blipFill>
          <a:blip r:embed="rId2" cstate="email"/>
          <a:stretch/>
        </p:blipFill>
        <p:spPr>
          <a:xfrm>
            <a:off x="6140520" y="1395360"/>
            <a:ext cx="2575800" cy="2472480"/>
          </a:xfrm>
          <a:prstGeom prst="rect">
            <a:avLst/>
          </a:prstGeom>
          <a:ln>
            <a:noFill/>
          </a:ln>
        </p:spPr>
      </p:pic>
      <p:pic>
        <p:nvPicPr>
          <p:cNvPr id="211" name="Imagen 4"/>
          <p:cNvPicPr/>
          <p:nvPr/>
        </p:nvPicPr>
        <p:blipFill>
          <a:blip r:embed="rId3" cstate="email"/>
          <a:stretch/>
        </p:blipFill>
        <p:spPr>
          <a:xfrm>
            <a:off x="6059520" y="6246720"/>
            <a:ext cx="2888640" cy="443880"/>
          </a:xfrm>
          <a:prstGeom prst="rect">
            <a:avLst/>
          </a:prstGeom>
          <a:ln>
            <a:noFill/>
          </a:ln>
        </p:spPr>
      </p:pic>
      <p:pic>
        <p:nvPicPr>
          <p:cNvPr id="212" name="Imagen 5"/>
          <p:cNvPicPr/>
          <p:nvPr/>
        </p:nvPicPr>
        <p:blipFill>
          <a:blip r:embed="rId4"/>
          <a:stretch/>
        </p:blipFill>
        <p:spPr>
          <a:xfrm>
            <a:off x="1027080" y="473040"/>
            <a:ext cx="7006680" cy="81540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2751120" y="4443480"/>
            <a:ext cx="340560" cy="5518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4278240" y="4424400"/>
            <a:ext cx="340560" cy="5518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" name="CustomShape 3"/>
          <p:cNvSpPr/>
          <p:nvPr/>
        </p:nvSpPr>
        <p:spPr>
          <a:xfrm>
            <a:off x="5799240" y="4443480"/>
            <a:ext cx="340560" cy="5518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16" name="Picture 7"/>
          <p:cNvPicPr/>
          <p:nvPr/>
        </p:nvPicPr>
        <p:blipFill>
          <a:blip r:embed="rId5" cstate="email"/>
          <a:stretch/>
        </p:blipFill>
        <p:spPr>
          <a:xfrm>
            <a:off x="7804080" y="0"/>
            <a:ext cx="1281960" cy="734400"/>
          </a:xfrm>
          <a:prstGeom prst="rect">
            <a:avLst/>
          </a:prstGeom>
          <a:ln>
            <a:noFill/>
          </a:ln>
        </p:spPr>
      </p:pic>
      <p:pic>
        <p:nvPicPr>
          <p:cNvPr id="217" name="Imagen 216"/>
          <p:cNvPicPr/>
          <p:nvPr/>
        </p:nvPicPr>
        <p:blipFill>
          <a:blip r:embed="rId6"/>
          <a:stretch/>
        </p:blipFill>
        <p:spPr>
          <a:xfrm>
            <a:off x="1270080" y="1701720"/>
            <a:ext cx="586692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4"/>
          <p:cNvPicPr/>
          <p:nvPr/>
        </p:nvPicPr>
        <p:blipFill>
          <a:blip r:embed="rId2"/>
          <a:stretch/>
        </p:blipFill>
        <p:spPr>
          <a:xfrm>
            <a:off x="1260720" y="404640"/>
            <a:ext cx="6766920" cy="1078920"/>
          </a:xfrm>
          <a:prstGeom prst="rect">
            <a:avLst/>
          </a:prstGeom>
          <a:ln>
            <a:noFill/>
          </a:ln>
        </p:spPr>
      </p:pic>
      <p:pic>
        <p:nvPicPr>
          <p:cNvPr id="251" name="Picture 15"/>
          <p:cNvPicPr/>
          <p:nvPr/>
        </p:nvPicPr>
        <p:blipFill>
          <a:blip r:embed="rId3"/>
          <a:stretch/>
        </p:blipFill>
        <p:spPr>
          <a:xfrm>
            <a:off x="5364000" y="6237360"/>
            <a:ext cx="3384000" cy="264240"/>
          </a:xfrm>
          <a:prstGeom prst="rect">
            <a:avLst/>
          </a:prstGeom>
          <a:ln>
            <a:noFill/>
          </a:ln>
        </p:spPr>
      </p:pic>
      <p:graphicFrame>
        <p:nvGraphicFramePr>
          <p:cNvPr id="252" name="Table 1"/>
          <p:cNvGraphicFramePr/>
          <p:nvPr/>
        </p:nvGraphicFramePr>
        <p:xfrm>
          <a:off x="1187640" y="1772640"/>
          <a:ext cx="7128360" cy="4032360"/>
        </p:xfrm>
        <a:graphic>
          <a:graphicData uri="http://schemas.openxmlformats.org/drawingml/2006/table">
            <a:tbl>
              <a:tblPr/>
              <a:tblGrid>
                <a:gridCol w="2189160"/>
                <a:gridCol w="2562840"/>
                <a:gridCol w="2376360"/>
              </a:tblGrid>
              <a:tr h="41868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Inclusión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 los 3 años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1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HTA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39.2 (ttº 79.8)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58.3 (ttº 88.9)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1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HiperCol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36.3 (ttº 24.8)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60.1 (ttº </a:t>
                      </a:r>
                      <a:r>
                        <a:rPr lang="es-ES" sz="2400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37.7</a:t>
                      </a: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1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Tabaco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13.7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18.7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1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DM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3.4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5.0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1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IMC&gt;25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30.5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45.8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1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W:H  &gt;0.8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32.3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55.0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1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Sedentarismo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37.0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55.0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-460942" y="1278798"/>
            <a:ext cx="6189323" cy="274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7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= </a:t>
            </a:r>
            <a:r>
              <a:rPr lang="es-ES" sz="7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DM</a:t>
            </a:r>
          </a:p>
          <a:p>
            <a:pPr algn="ctr">
              <a:lnSpc>
                <a:spcPct val="100000"/>
              </a:lnSpc>
            </a:pPr>
            <a:endParaRPr lang="es-ES" sz="7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s-ES" sz="7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= IAM</a:t>
            </a:r>
            <a:endParaRPr dirty="0"/>
          </a:p>
        </p:txBody>
      </p:sp>
      <p:pic>
        <p:nvPicPr>
          <p:cNvPr id="125" name="Picture 12"/>
          <p:cNvPicPr/>
          <p:nvPr/>
        </p:nvPicPr>
        <p:blipFill>
          <a:blip r:embed="rId2" cstate="email"/>
          <a:srcRect/>
          <a:stretch/>
        </p:blipFill>
        <p:spPr>
          <a:xfrm>
            <a:off x="5796000" y="1484280"/>
            <a:ext cx="3147120" cy="4247280"/>
          </a:xfrm>
          <a:prstGeom prst="rect">
            <a:avLst/>
          </a:prstGeom>
          <a:ln>
            <a:noFill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998" y="2708917"/>
            <a:ext cx="3482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Imagen 1" descr="Captura de pantalla 2018-02-10 a la(s) 13.15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046" y="5085005"/>
            <a:ext cx="5321300" cy="5588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9032" y="1178526"/>
            <a:ext cx="5235409" cy="2330896"/>
          </a:xfrm>
          <a:prstGeom prst="rect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69445" y="3620404"/>
            <a:ext cx="5235409" cy="2330896"/>
          </a:xfrm>
          <a:prstGeom prst="rect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n 125"/>
          <p:cNvPicPr/>
          <p:nvPr/>
        </p:nvPicPr>
        <p:blipFill>
          <a:blip r:embed="rId2"/>
          <a:stretch/>
        </p:blipFill>
        <p:spPr>
          <a:xfrm>
            <a:off x="936000" y="627120"/>
            <a:ext cx="7200000" cy="1244880"/>
          </a:xfrm>
          <a:prstGeom prst="rect">
            <a:avLst/>
          </a:prstGeom>
          <a:ln>
            <a:noFill/>
          </a:ln>
        </p:spPr>
      </p:pic>
      <p:pic>
        <p:nvPicPr>
          <p:cNvPr id="127" name="Imagen 126"/>
          <p:cNvPicPr/>
          <p:nvPr/>
        </p:nvPicPr>
        <p:blipFill>
          <a:blip r:embed="rId3"/>
          <a:stretch/>
        </p:blipFill>
        <p:spPr>
          <a:xfrm>
            <a:off x="4968000" y="6088372"/>
            <a:ext cx="3743640" cy="343440"/>
          </a:xfrm>
          <a:prstGeom prst="rect">
            <a:avLst/>
          </a:prstGeom>
          <a:ln>
            <a:noFill/>
          </a:ln>
        </p:spPr>
      </p:pic>
      <p:pic>
        <p:nvPicPr>
          <p:cNvPr id="128" name="Imagen 127"/>
          <p:cNvPicPr/>
          <p:nvPr/>
        </p:nvPicPr>
        <p:blipFill>
          <a:blip r:embed="rId4"/>
          <a:stretch/>
        </p:blipFill>
        <p:spPr>
          <a:xfrm>
            <a:off x="601200" y="2895120"/>
            <a:ext cx="8182800" cy="2000880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42839" y="2498375"/>
            <a:ext cx="8572696" cy="2949588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664000" y="3600000"/>
            <a:ext cx="504000" cy="3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TextShape 2"/>
          <p:cNvSpPr txBox="1"/>
          <p:nvPr/>
        </p:nvSpPr>
        <p:spPr>
          <a:xfrm>
            <a:off x="4168260" y="2592000"/>
            <a:ext cx="1224000" cy="239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ES" sz="9600" b="1" spc="-1" dirty="0" smtClean="0">
                <a:solidFill>
                  <a:srgbClr val="0000FF"/>
                </a:solidFill>
                <a:latin typeface="Arial"/>
              </a:rPr>
              <a:t>=</a:t>
            </a:r>
          </a:p>
          <a:p>
            <a:endParaRPr dirty="0"/>
          </a:p>
        </p:txBody>
      </p:sp>
      <p:pic>
        <p:nvPicPr>
          <p:cNvPr id="131" name="Imagen 130"/>
          <p:cNvPicPr/>
          <p:nvPr/>
        </p:nvPicPr>
        <p:blipFill>
          <a:blip r:embed="rId2" cstate="email"/>
          <a:stretch/>
        </p:blipFill>
        <p:spPr>
          <a:xfrm>
            <a:off x="893700" y="2808000"/>
            <a:ext cx="2590560" cy="1942920"/>
          </a:xfrm>
          <a:prstGeom prst="rect">
            <a:avLst/>
          </a:prstGeom>
          <a:ln>
            <a:noFill/>
          </a:ln>
        </p:spPr>
      </p:pic>
      <p:pic>
        <p:nvPicPr>
          <p:cNvPr id="132" name="Picture 8"/>
          <p:cNvPicPr/>
          <p:nvPr/>
        </p:nvPicPr>
        <p:blipFill>
          <a:blip r:embed="rId3" cstate="email"/>
          <a:stretch/>
        </p:blipFill>
        <p:spPr>
          <a:xfrm>
            <a:off x="1368000" y="5095440"/>
            <a:ext cx="1654920" cy="1456560"/>
          </a:xfrm>
          <a:prstGeom prst="rect">
            <a:avLst/>
          </a:prstGeom>
          <a:ln>
            <a:noFill/>
          </a:ln>
        </p:spPr>
      </p:pic>
      <p:pic>
        <p:nvPicPr>
          <p:cNvPr id="133" name="Picture 11"/>
          <p:cNvPicPr/>
          <p:nvPr/>
        </p:nvPicPr>
        <p:blipFill>
          <a:blip r:embed="rId4" cstate="email"/>
          <a:stretch/>
        </p:blipFill>
        <p:spPr>
          <a:xfrm>
            <a:off x="6108840" y="792000"/>
            <a:ext cx="2171160" cy="2504520"/>
          </a:xfrm>
          <a:prstGeom prst="rect">
            <a:avLst/>
          </a:prstGeom>
          <a:ln>
            <a:noFill/>
          </a:ln>
        </p:spPr>
      </p:pic>
      <p:pic>
        <p:nvPicPr>
          <p:cNvPr id="134" name="Picture 6"/>
          <p:cNvPicPr/>
          <p:nvPr/>
        </p:nvPicPr>
        <p:blipFill>
          <a:blip r:embed="rId5" cstate="email"/>
          <a:stretch/>
        </p:blipFill>
        <p:spPr>
          <a:xfrm>
            <a:off x="6024240" y="3394440"/>
            <a:ext cx="2183760" cy="1429560"/>
          </a:xfrm>
          <a:prstGeom prst="rect">
            <a:avLst/>
          </a:prstGeom>
          <a:ln>
            <a:noFill/>
          </a:ln>
        </p:spPr>
      </p:pic>
      <p:pic>
        <p:nvPicPr>
          <p:cNvPr id="135" name="Picture 10"/>
          <p:cNvPicPr/>
          <p:nvPr/>
        </p:nvPicPr>
        <p:blipFill>
          <a:blip r:embed="rId6"/>
          <a:stretch/>
        </p:blipFill>
        <p:spPr>
          <a:xfrm>
            <a:off x="6264000" y="4917864"/>
            <a:ext cx="1788480" cy="1788480"/>
          </a:xfrm>
          <a:prstGeom prst="rect">
            <a:avLst/>
          </a:prstGeom>
          <a:ln>
            <a:noFill/>
          </a:ln>
        </p:spPr>
      </p:pic>
      <p:pic>
        <p:nvPicPr>
          <p:cNvPr id="136" name="Picture 13"/>
          <p:cNvPicPr/>
          <p:nvPr/>
        </p:nvPicPr>
        <p:blipFill>
          <a:blip r:embed="rId7"/>
          <a:stretch/>
        </p:blipFill>
        <p:spPr>
          <a:xfrm>
            <a:off x="936000" y="794520"/>
            <a:ext cx="2507400" cy="1653480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92920" y="543125"/>
            <a:ext cx="3274560" cy="600887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5558062" y="553477"/>
            <a:ext cx="3274560" cy="600887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884190" y="3968494"/>
            <a:ext cx="1654865" cy="189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7642080" y="1141560"/>
            <a:ext cx="586800" cy="52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"/>
          <p:cNvSpPr/>
          <p:nvPr/>
        </p:nvSpPr>
        <p:spPr>
          <a:xfrm>
            <a:off x="1235160" y="2286000"/>
            <a:ext cx="6536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úpicos </a:t>
            </a:r>
            <a:endParaRPr/>
          </a:p>
        </p:txBody>
      </p:sp>
      <p:sp>
        <p:nvSpPr>
          <p:cNvPr id="256" name="CustomShape 3"/>
          <p:cNvSpPr/>
          <p:nvPr/>
        </p:nvSpPr>
        <p:spPr>
          <a:xfrm>
            <a:off x="1235160" y="2168640"/>
            <a:ext cx="2869560" cy="96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57" name="CustomShape 4"/>
          <p:cNvSpPr/>
          <p:nvPr/>
        </p:nvSpPr>
        <p:spPr>
          <a:xfrm>
            <a:off x="1498680" y="3726000"/>
            <a:ext cx="230436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8" name="Picture 7"/>
          <p:cNvPicPr/>
          <p:nvPr/>
        </p:nvPicPr>
        <p:blipFill>
          <a:blip r:embed="rId2" cstate="email"/>
          <a:stretch/>
        </p:blipFill>
        <p:spPr>
          <a:xfrm>
            <a:off x="7804080" y="0"/>
            <a:ext cx="1281960" cy="734400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5400" y="0"/>
            <a:ext cx="6549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027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"/>
          <p:cNvPicPr/>
          <p:nvPr/>
        </p:nvPicPr>
        <p:blipFill>
          <a:blip r:embed="rId2"/>
          <a:stretch/>
        </p:blipFill>
        <p:spPr>
          <a:xfrm>
            <a:off x="1109520" y="423720"/>
            <a:ext cx="6755760" cy="1475640"/>
          </a:xfrm>
          <a:prstGeom prst="rect">
            <a:avLst/>
          </a:prstGeom>
          <a:ln>
            <a:noFill/>
          </a:ln>
        </p:spPr>
      </p:pic>
      <p:pic>
        <p:nvPicPr>
          <p:cNvPr id="273" name="Picture 3"/>
          <p:cNvPicPr/>
          <p:nvPr/>
        </p:nvPicPr>
        <p:blipFill>
          <a:blip r:embed="rId3"/>
          <a:stretch/>
        </p:blipFill>
        <p:spPr>
          <a:xfrm>
            <a:off x="457200" y="1992240"/>
            <a:ext cx="8089200" cy="4260240"/>
          </a:xfrm>
          <a:prstGeom prst="rect">
            <a:avLst/>
          </a:prstGeom>
          <a:ln>
            <a:noFill/>
          </a:ln>
        </p:spPr>
      </p:pic>
      <p:pic>
        <p:nvPicPr>
          <p:cNvPr id="274" name="Picture 4"/>
          <p:cNvPicPr/>
          <p:nvPr/>
        </p:nvPicPr>
        <p:blipFill>
          <a:blip r:embed="rId4"/>
          <a:stretch/>
        </p:blipFill>
        <p:spPr>
          <a:xfrm>
            <a:off x="5681520" y="6172200"/>
            <a:ext cx="2874240" cy="335880"/>
          </a:xfrm>
          <a:prstGeom prst="rect">
            <a:avLst/>
          </a:prstGeom>
          <a:ln>
            <a:noFill/>
          </a:ln>
        </p:spPr>
      </p:pic>
      <p:sp>
        <p:nvSpPr>
          <p:cNvPr id="275" name="CustomShape 1"/>
          <p:cNvSpPr/>
          <p:nvPr/>
        </p:nvSpPr>
        <p:spPr>
          <a:xfrm>
            <a:off x="3135240" y="2122560"/>
            <a:ext cx="1304280" cy="3593520"/>
          </a:xfrm>
          <a:prstGeom prst="rect">
            <a:avLst/>
          </a:prstGeom>
          <a:noFill/>
          <a:ln w="3816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"/>
          <p:cNvSpPr/>
          <p:nvPr/>
        </p:nvSpPr>
        <p:spPr>
          <a:xfrm>
            <a:off x="4572000" y="2122560"/>
            <a:ext cx="1305720" cy="3593520"/>
          </a:xfrm>
          <a:prstGeom prst="rect">
            <a:avLst/>
          </a:prstGeom>
          <a:noFill/>
          <a:ln w="38160">
            <a:solidFill>
              <a:srgbClr val="00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3"/>
          <p:cNvSpPr/>
          <p:nvPr/>
        </p:nvSpPr>
        <p:spPr>
          <a:xfrm>
            <a:off x="5959440" y="2128680"/>
            <a:ext cx="1305720" cy="3593520"/>
          </a:xfrm>
          <a:prstGeom prst="rect">
            <a:avLst/>
          </a:prstGeom>
          <a:noFill/>
          <a:ln w="38160">
            <a:solidFill>
              <a:srgbClr val="66FF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8" name="Picture 7"/>
          <p:cNvPicPr/>
          <p:nvPr/>
        </p:nvPicPr>
        <p:blipFill>
          <a:blip r:embed="rId5" cstate="email"/>
          <a:stretch/>
        </p:blipFill>
        <p:spPr>
          <a:xfrm>
            <a:off x="7804080" y="0"/>
            <a:ext cx="1281960" cy="73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360000" y="2196000"/>
            <a:ext cx="3960000" cy="3960000"/>
          </a:xfrm>
          <a:prstGeom prst="ellipse">
            <a:avLst/>
          </a:prstGeom>
          <a:solidFill>
            <a:srgbClr val="CCFF00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2"/>
          <p:cNvSpPr/>
          <p:nvPr/>
        </p:nvSpPr>
        <p:spPr>
          <a:xfrm>
            <a:off x="4824000" y="2196000"/>
            <a:ext cx="3960000" cy="3960000"/>
          </a:xfrm>
          <a:prstGeom prst="ellipse">
            <a:avLst/>
          </a:prstGeom>
          <a:solidFill>
            <a:srgbClr val="CCFF00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TextShape 3"/>
          <p:cNvSpPr txBox="1"/>
          <p:nvPr/>
        </p:nvSpPr>
        <p:spPr>
          <a:xfrm>
            <a:off x="1296000" y="432000"/>
            <a:ext cx="655200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ES" sz="3600" b="1" spc="-1" dirty="0">
                <a:latin typeface="Arial"/>
              </a:rPr>
              <a:t>Cohorte Lupus “Virgen de las Nieves” de Granada (N=</a:t>
            </a:r>
            <a:r>
              <a:rPr lang="es-ES" sz="3600" b="1" spc="-1" dirty="0" smtClean="0">
                <a:latin typeface="Arial"/>
              </a:rPr>
              <a:t>235) </a:t>
            </a:r>
            <a:endParaRPr dirty="0"/>
          </a:p>
        </p:txBody>
      </p:sp>
      <p:sp>
        <p:nvSpPr>
          <p:cNvPr id="262" name="TextShape 4"/>
          <p:cNvSpPr txBox="1"/>
          <p:nvPr/>
        </p:nvSpPr>
        <p:spPr>
          <a:xfrm>
            <a:off x="720000" y="3107520"/>
            <a:ext cx="3168000" cy="207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ES" sz="4000" b="1" spc="-1">
                <a:latin typeface="Arial"/>
              </a:rPr>
              <a:t>SCORE &lt;1%</a:t>
            </a:r>
            <a:endParaRPr/>
          </a:p>
          <a:p>
            <a:pPr algn="ctr"/>
            <a:r>
              <a:rPr lang="es-ES" sz="2200" b="1" spc="-1">
                <a:latin typeface="Arial"/>
              </a:rPr>
              <a:t>(Bajo riesgo)</a:t>
            </a:r>
            <a:endParaRPr/>
          </a:p>
          <a:p>
            <a:pPr algn="ctr"/>
            <a:endParaRPr/>
          </a:p>
          <a:p>
            <a:pPr algn="ctr"/>
            <a:r>
              <a:rPr lang="es-ES" sz="6000" b="1" spc="-1">
                <a:latin typeface="Arial"/>
              </a:rPr>
              <a:t>94%</a:t>
            </a:r>
            <a:endParaRPr/>
          </a:p>
        </p:txBody>
      </p:sp>
      <p:sp>
        <p:nvSpPr>
          <p:cNvPr id="263" name="TextShape 5"/>
          <p:cNvSpPr txBox="1"/>
          <p:nvPr/>
        </p:nvSpPr>
        <p:spPr>
          <a:xfrm>
            <a:off x="720000" y="3107520"/>
            <a:ext cx="3168000" cy="207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ES" sz="4000" b="1" spc="-1">
                <a:latin typeface="Arial"/>
              </a:rPr>
              <a:t>SCORE &lt;1%</a:t>
            </a:r>
            <a:endParaRPr/>
          </a:p>
          <a:p>
            <a:pPr algn="ctr"/>
            <a:r>
              <a:rPr lang="es-ES" sz="2200" b="1" spc="-1">
                <a:latin typeface="Arial"/>
              </a:rPr>
              <a:t>(Bajo riesgo)</a:t>
            </a:r>
            <a:endParaRPr/>
          </a:p>
          <a:p>
            <a:pPr algn="ctr"/>
            <a:endParaRPr/>
          </a:p>
          <a:p>
            <a:pPr algn="ctr"/>
            <a:r>
              <a:rPr lang="es-ES" sz="6000" b="1" spc="-1">
                <a:latin typeface="Arial"/>
              </a:rPr>
              <a:t>94%</a:t>
            </a:r>
            <a:endParaRPr/>
          </a:p>
        </p:txBody>
      </p:sp>
      <p:sp>
        <p:nvSpPr>
          <p:cNvPr id="264" name="TextShape 6"/>
          <p:cNvSpPr txBox="1"/>
          <p:nvPr/>
        </p:nvSpPr>
        <p:spPr>
          <a:xfrm>
            <a:off x="720000" y="3107520"/>
            <a:ext cx="3168000" cy="207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ES" sz="4000" b="1" spc="-1">
                <a:latin typeface="Arial"/>
              </a:rPr>
              <a:t>SCORE &lt;1%</a:t>
            </a:r>
            <a:endParaRPr/>
          </a:p>
          <a:p>
            <a:pPr algn="ctr"/>
            <a:r>
              <a:rPr lang="es-ES" sz="2200" b="1" spc="-1">
                <a:latin typeface="Arial"/>
              </a:rPr>
              <a:t>(Bajo riesgo)</a:t>
            </a:r>
            <a:endParaRPr/>
          </a:p>
          <a:p>
            <a:pPr algn="ctr"/>
            <a:endParaRPr/>
          </a:p>
          <a:p>
            <a:pPr algn="ctr"/>
            <a:r>
              <a:rPr lang="es-ES" sz="6000" b="1" spc="-1">
                <a:latin typeface="Arial"/>
              </a:rPr>
              <a:t>94%</a:t>
            </a:r>
            <a:endParaRPr/>
          </a:p>
        </p:txBody>
      </p:sp>
      <p:sp>
        <p:nvSpPr>
          <p:cNvPr id="265" name="TextShape 7"/>
          <p:cNvSpPr txBox="1"/>
          <p:nvPr/>
        </p:nvSpPr>
        <p:spPr>
          <a:xfrm>
            <a:off x="5184000" y="3043080"/>
            <a:ext cx="3168000" cy="238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s-ES" sz="4000" b="1" spc="-1">
                <a:latin typeface="Arial"/>
              </a:rPr>
              <a:t>SCORE</a:t>
            </a:r>
            <a:endParaRPr/>
          </a:p>
          <a:p>
            <a:pPr algn="ctr"/>
            <a:r>
              <a:rPr lang="es-ES" sz="4000" b="1" spc="-1">
                <a:latin typeface="Arial"/>
              </a:rPr>
              <a:t>1-5%</a:t>
            </a:r>
            <a:endParaRPr/>
          </a:p>
          <a:p>
            <a:pPr algn="ctr"/>
            <a:r>
              <a:rPr lang="es-ES" sz="2200" b="1" spc="-1">
                <a:latin typeface="Arial"/>
              </a:rPr>
              <a:t>(Riesgo moderado)</a:t>
            </a:r>
            <a:endParaRPr/>
          </a:p>
          <a:p>
            <a:pPr algn="ctr"/>
            <a:r>
              <a:rPr lang="es-ES" sz="6000" b="1" spc="-1">
                <a:latin typeface="Arial"/>
              </a:rPr>
              <a:t>5%</a:t>
            </a:r>
            <a:endParaRPr/>
          </a:p>
        </p:txBody>
      </p:sp>
      <p:pic>
        <p:nvPicPr>
          <p:cNvPr id="266" name="Picture 7"/>
          <p:cNvPicPr/>
          <p:nvPr/>
        </p:nvPicPr>
        <p:blipFill>
          <a:blip r:embed="rId2" cstate="email"/>
          <a:stretch/>
        </p:blipFill>
        <p:spPr>
          <a:xfrm>
            <a:off x="7804080" y="-360"/>
            <a:ext cx="1281960" cy="73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4"/>
          <p:cNvPicPr/>
          <p:nvPr/>
        </p:nvPicPr>
        <p:blipFill>
          <a:blip r:embed="rId2"/>
          <a:stretch/>
        </p:blipFill>
        <p:spPr>
          <a:xfrm>
            <a:off x="395280" y="620640"/>
            <a:ext cx="8430480" cy="1566000"/>
          </a:xfrm>
          <a:prstGeom prst="rect">
            <a:avLst/>
          </a:prstGeom>
          <a:ln>
            <a:noFill/>
          </a:ln>
        </p:spPr>
      </p:pic>
      <p:pic>
        <p:nvPicPr>
          <p:cNvPr id="268" name="Picture 5"/>
          <p:cNvPicPr/>
          <p:nvPr/>
        </p:nvPicPr>
        <p:blipFill>
          <a:blip r:embed="rId3"/>
          <a:stretch/>
        </p:blipFill>
        <p:spPr>
          <a:xfrm>
            <a:off x="5435640" y="6021360"/>
            <a:ext cx="2766240" cy="435960"/>
          </a:xfrm>
          <a:prstGeom prst="rect">
            <a:avLst/>
          </a:prstGeom>
          <a:ln>
            <a:noFill/>
          </a:ln>
        </p:spPr>
      </p:pic>
      <p:sp>
        <p:nvSpPr>
          <p:cNvPr id="269" name="CustomShape 1"/>
          <p:cNvSpPr/>
          <p:nvPr/>
        </p:nvSpPr>
        <p:spPr>
          <a:xfrm>
            <a:off x="395280" y="4581360"/>
            <a:ext cx="8497080" cy="1007280"/>
          </a:xfrm>
          <a:prstGeom prst="rect">
            <a:avLst/>
          </a:prstGeom>
          <a:solidFill>
            <a:schemeClr val="bg1"/>
          </a:solidFill>
          <a:ln w="5724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0" name="Picture 8"/>
          <p:cNvPicPr/>
          <p:nvPr/>
        </p:nvPicPr>
        <p:blipFill>
          <a:blip r:embed="rId4"/>
          <a:stretch/>
        </p:blipFill>
        <p:spPr>
          <a:xfrm>
            <a:off x="684360" y="4941720"/>
            <a:ext cx="7778160" cy="253440"/>
          </a:xfrm>
          <a:prstGeom prst="rect">
            <a:avLst/>
          </a:prstGeom>
          <a:ln>
            <a:noFill/>
          </a:ln>
        </p:spPr>
      </p:pic>
      <p:pic>
        <p:nvPicPr>
          <p:cNvPr id="271" name="Picture 9"/>
          <p:cNvPicPr/>
          <p:nvPr/>
        </p:nvPicPr>
        <p:blipFill>
          <a:blip r:embed="rId5"/>
          <a:stretch/>
        </p:blipFill>
        <p:spPr>
          <a:xfrm>
            <a:off x="971640" y="2997360"/>
            <a:ext cx="7128720" cy="88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7642080" y="1141560"/>
            <a:ext cx="586800" cy="52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"/>
          <p:cNvSpPr/>
          <p:nvPr/>
        </p:nvSpPr>
        <p:spPr>
          <a:xfrm>
            <a:off x="1235160" y="2286000"/>
            <a:ext cx="6536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úpicos </a:t>
            </a:r>
            <a:endParaRPr/>
          </a:p>
        </p:txBody>
      </p:sp>
      <p:sp>
        <p:nvSpPr>
          <p:cNvPr id="256" name="CustomShape 3"/>
          <p:cNvSpPr/>
          <p:nvPr/>
        </p:nvSpPr>
        <p:spPr>
          <a:xfrm>
            <a:off x="1235160" y="2168640"/>
            <a:ext cx="2869560" cy="96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57" name="CustomShape 4"/>
          <p:cNvSpPr/>
          <p:nvPr/>
        </p:nvSpPr>
        <p:spPr>
          <a:xfrm>
            <a:off x="1498680" y="3726000"/>
            <a:ext cx="230436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8" name="Picture 7"/>
          <p:cNvPicPr/>
          <p:nvPr/>
        </p:nvPicPr>
        <p:blipFill>
          <a:blip r:embed="rId2" cstate="email"/>
          <a:stretch/>
        </p:blipFill>
        <p:spPr>
          <a:xfrm>
            <a:off x="7804080" y="0"/>
            <a:ext cx="1281960" cy="734400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5400" y="0"/>
            <a:ext cx="6549926" cy="6858000"/>
          </a:xfrm>
          <a:prstGeom prst="rect">
            <a:avLst/>
          </a:prstGeom>
        </p:spPr>
      </p:pic>
      <p:sp>
        <p:nvSpPr>
          <p:cNvPr id="7" name="Forma libre 6"/>
          <p:cNvSpPr/>
          <p:nvPr/>
        </p:nvSpPr>
        <p:spPr>
          <a:xfrm>
            <a:off x="1469726" y="508958"/>
            <a:ext cx="6125688" cy="5902795"/>
          </a:xfrm>
          <a:custGeom>
            <a:avLst/>
            <a:gdLst>
              <a:gd name="connsiteX0" fmla="*/ 643929 w 6125688"/>
              <a:gd name="connsiteY0" fmla="*/ 6114 h 5902795"/>
              <a:gd name="connsiteX1" fmla="*/ 643929 w 6125688"/>
              <a:gd name="connsiteY1" fmla="*/ 6114 h 5902795"/>
              <a:gd name="connsiteX2" fmla="*/ 2047112 w 6125688"/>
              <a:gd name="connsiteY2" fmla="*/ 41636 h 5902795"/>
              <a:gd name="connsiteX3" fmla="*/ 2437871 w 6125688"/>
              <a:gd name="connsiteY3" fmla="*/ 112680 h 5902795"/>
              <a:gd name="connsiteX4" fmla="*/ 2642132 w 6125688"/>
              <a:gd name="connsiteY4" fmla="*/ 139322 h 5902795"/>
              <a:gd name="connsiteX5" fmla="*/ 3459175 w 6125688"/>
              <a:gd name="connsiteY5" fmla="*/ 290291 h 5902795"/>
              <a:gd name="connsiteX6" fmla="*/ 3903220 w 6125688"/>
              <a:gd name="connsiteY6" fmla="*/ 361335 h 5902795"/>
              <a:gd name="connsiteX7" fmla="*/ 4293980 w 6125688"/>
              <a:gd name="connsiteY7" fmla="*/ 387977 h 5902795"/>
              <a:gd name="connsiteX8" fmla="*/ 4782430 w 6125688"/>
              <a:gd name="connsiteY8" fmla="*/ 414619 h 5902795"/>
              <a:gd name="connsiteX9" fmla="*/ 4986691 w 6125688"/>
              <a:gd name="connsiteY9" fmla="*/ 432380 h 5902795"/>
              <a:gd name="connsiteX10" fmla="*/ 5075500 w 6125688"/>
              <a:gd name="connsiteY10" fmla="*/ 459021 h 5902795"/>
              <a:gd name="connsiteX11" fmla="*/ 5199832 w 6125688"/>
              <a:gd name="connsiteY11" fmla="*/ 467902 h 5902795"/>
              <a:gd name="connsiteX12" fmla="*/ 5279760 w 6125688"/>
              <a:gd name="connsiteY12" fmla="*/ 476782 h 5902795"/>
              <a:gd name="connsiteX13" fmla="*/ 5528426 w 6125688"/>
              <a:gd name="connsiteY13" fmla="*/ 494543 h 5902795"/>
              <a:gd name="connsiteX14" fmla="*/ 5279760 w 6125688"/>
              <a:gd name="connsiteY14" fmla="*/ 627752 h 5902795"/>
              <a:gd name="connsiteX15" fmla="*/ 5146547 w 6125688"/>
              <a:gd name="connsiteY15" fmla="*/ 681035 h 5902795"/>
              <a:gd name="connsiteX16" fmla="*/ 4915643 w 6125688"/>
              <a:gd name="connsiteY16" fmla="*/ 752079 h 5902795"/>
              <a:gd name="connsiteX17" fmla="*/ 4693621 w 6125688"/>
              <a:gd name="connsiteY17" fmla="*/ 832004 h 5902795"/>
              <a:gd name="connsiteX18" fmla="*/ 4436075 w 6125688"/>
              <a:gd name="connsiteY18" fmla="*/ 894168 h 5902795"/>
              <a:gd name="connsiteX19" fmla="*/ 4160767 w 6125688"/>
              <a:gd name="connsiteY19" fmla="*/ 974093 h 5902795"/>
              <a:gd name="connsiteX20" fmla="*/ 3894340 w 6125688"/>
              <a:gd name="connsiteY20" fmla="*/ 1036257 h 5902795"/>
              <a:gd name="connsiteX21" fmla="*/ 3627912 w 6125688"/>
              <a:gd name="connsiteY21" fmla="*/ 1116182 h 5902795"/>
              <a:gd name="connsiteX22" fmla="*/ 3388128 w 6125688"/>
              <a:gd name="connsiteY22" fmla="*/ 1178345 h 5902795"/>
              <a:gd name="connsiteX23" fmla="*/ 3210510 w 6125688"/>
              <a:gd name="connsiteY23" fmla="*/ 1231629 h 5902795"/>
              <a:gd name="connsiteX24" fmla="*/ 2793108 w 6125688"/>
              <a:gd name="connsiteY24" fmla="*/ 1329315 h 5902795"/>
              <a:gd name="connsiteX25" fmla="*/ 2633251 w 6125688"/>
              <a:gd name="connsiteY25" fmla="*/ 1373717 h 5902795"/>
              <a:gd name="connsiteX26" fmla="*/ 2535561 w 6125688"/>
              <a:gd name="connsiteY26" fmla="*/ 1391478 h 5902795"/>
              <a:gd name="connsiteX27" fmla="*/ 2180325 w 6125688"/>
              <a:gd name="connsiteY27" fmla="*/ 1480284 h 5902795"/>
              <a:gd name="connsiteX28" fmla="*/ 2011588 w 6125688"/>
              <a:gd name="connsiteY28" fmla="*/ 1524687 h 5902795"/>
              <a:gd name="connsiteX29" fmla="*/ 1762923 w 6125688"/>
              <a:gd name="connsiteY29" fmla="*/ 1577970 h 5902795"/>
              <a:gd name="connsiteX30" fmla="*/ 1638590 w 6125688"/>
              <a:gd name="connsiteY30" fmla="*/ 1604611 h 5902795"/>
              <a:gd name="connsiteX31" fmla="*/ 1585305 w 6125688"/>
              <a:gd name="connsiteY31" fmla="*/ 1640134 h 5902795"/>
              <a:gd name="connsiteX32" fmla="*/ 1638590 w 6125688"/>
              <a:gd name="connsiteY32" fmla="*/ 1675656 h 5902795"/>
              <a:gd name="connsiteX33" fmla="*/ 1967184 w 6125688"/>
              <a:gd name="connsiteY33" fmla="*/ 1773342 h 5902795"/>
              <a:gd name="connsiteX34" fmla="*/ 2508919 w 6125688"/>
              <a:gd name="connsiteY34" fmla="*/ 1844386 h 5902795"/>
              <a:gd name="connsiteX35" fmla="*/ 2837512 w 6125688"/>
              <a:gd name="connsiteY35" fmla="*/ 1879908 h 5902795"/>
              <a:gd name="connsiteX36" fmla="*/ 3530223 w 6125688"/>
              <a:gd name="connsiteY36" fmla="*/ 1968714 h 5902795"/>
              <a:gd name="connsiteX37" fmla="*/ 3885459 w 6125688"/>
              <a:gd name="connsiteY37" fmla="*/ 2013116 h 5902795"/>
              <a:gd name="connsiteX38" fmla="*/ 4302861 w 6125688"/>
              <a:gd name="connsiteY38" fmla="*/ 2048639 h 5902795"/>
              <a:gd name="connsiteX39" fmla="*/ 4853477 w 6125688"/>
              <a:gd name="connsiteY39" fmla="*/ 2101922 h 5902795"/>
              <a:gd name="connsiteX40" fmla="*/ 4986691 w 6125688"/>
              <a:gd name="connsiteY40" fmla="*/ 2119683 h 5902795"/>
              <a:gd name="connsiteX41" fmla="*/ 5173190 w 6125688"/>
              <a:gd name="connsiteY41" fmla="*/ 2146325 h 5902795"/>
              <a:gd name="connsiteX42" fmla="*/ 5199832 w 6125688"/>
              <a:gd name="connsiteY42" fmla="*/ 2164086 h 5902795"/>
              <a:gd name="connsiteX43" fmla="*/ 5270880 w 6125688"/>
              <a:gd name="connsiteY43" fmla="*/ 2199608 h 5902795"/>
              <a:gd name="connsiteX44" fmla="*/ 5279760 w 6125688"/>
              <a:gd name="connsiteY44" fmla="*/ 2226250 h 5902795"/>
              <a:gd name="connsiteX45" fmla="*/ 5190951 w 6125688"/>
              <a:gd name="connsiteY45" fmla="*/ 2279533 h 5902795"/>
              <a:gd name="connsiteX46" fmla="*/ 4817953 w 6125688"/>
              <a:gd name="connsiteY46" fmla="*/ 2350577 h 5902795"/>
              <a:gd name="connsiteX47" fmla="*/ 4524884 w 6125688"/>
              <a:gd name="connsiteY47" fmla="*/ 2403860 h 5902795"/>
              <a:gd name="connsiteX48" fmla="*/ 4143005 w 6125688"/>
              <a:gd name="connsiteY48" fmla="*/ 2439383 h 5902795"/>
              <a:gd name="connsiteX49" fmla="*/ 2846393 w 6125688"/>
              <a:gd name="connsiteY49" fmla="*/ 2572591 h 5902795"/>
              <a:gd name="connsiteX50" fmla="*/ 2420110 w 6125688"/>
              <a:gd name="connsiteY50" fmla="*/ 2608113 h 5902795"/>
              <a:gd name="connsiteX51" fmla="*/ 1816208 w 6125688"/>
              <a:gd name="connsiteY51" fmla="*/ 2705799 h 5902795"/>
              <a:gd name="connsiteX52" fmla="*/ 1558662 w 6125688"/>
              <a:gd name="connsiteY52" fmla="*/ 2741321 h 5902795"/>
              <a:gd name="connsiteX53" fmla="*/ 1496496 w 6125688"/>
              <a:gd name="connsiteY53" fmla="*/ 2759082 h 5902795"/>
              <a:gd name="connsiteX54" fmla="*/ 1416568 w 6125688"/>
              <a:gd name="connsiteY54" fmla="*/ 2785724 h 5902795"/>
              <a:gd name="connsiteX55" fmla="*/ 1345520 w 6125688"/>
              <a:gd name="connsiteY55" fmla="*/ 2794604 h 5902795"/>
              <a:gd name="connsiteX56" fmla="*/ 1309997 w 6125688"/>
              <a:gd name="connsiteY56" fmla="*/ 2812365 h 5902795"/>
              <a:gd name="connsiteX57" fmla="*/ 1283354 w 6125688"/>
              <a:gd name="connsiteY57" fmla="*/ 2910051 h 5902795"/>
              <a:gd name="connsiteX58" fmla="*/ 1318878 w 6125688"/>
              <a:gd name="connsiteY58" fmla="*/ 2989976 h 5902795"/>
              <a:gd name="connsiteX59" fmla="*/ 1407687 w 6125688"/>
              <a:gd name="connsiteY59" fmla="*/ 3025498 h 5902795"/>
              <a:gd name="connsiteX60" fmla="*/ 1638590 w 6125688"/>
              <a:gd name="connsiteY60" fmla="*/ 3069901 h 5902795"/>
              <a:gd name="connsiteX61" fmla="*/ 2260253 w 6125688"/>
              <a:gd name="connsiteY61" fmla="*/ 3149826 h 5902795"/>
              <a:gd name="connsiteX62" fmla="*/ 3423652 w 6125688"/>
              <a:gd name="connsiteY62" fmla="*/ 3327437 h 5902795"/>
              <a:gd name="connsiteX63" fmla="*/ 3752245 w 6125688"/>
              <a:gd name="connsiteY63" fmla="*/ 3380720 h 5902795"/>
              <a:gd name="connsiteX64" fmla="*/ 4178528 w 6125688"/>
              <a:gd name="connsiteY64" fmla="*/ 3434003 h 5902795"/>
              <a:gd name="connsiteX65" fmla="*/ 4436075 w 6125688"/>
              <a:gd name="connsiteY65" fmla="*/ 3478406 h 5902795"/>
              <a:gd name="connsiteX66" fmla="*/ 5004452 w 6125688"/>
              <a:gd name="connsiteY66" fmla="*/ 3558331 h 5902795"/>
              <a:gd name="connsiteX67" fmla="*/ 5235356 w 6125688"/>
              <a:gd name="connsiteY67" fmla="*/ 3584973 h 5902795"/>
              <a:gd name="connsiteX68" fmla="*/ 5794853 w 6125688"/>
              <a:gd name="connsiteY68" fmla="*/ 3664898 h 5902795"/>
              <a:gd name="connsiteX69" fmla="*/ 6096804 w 6125688"/>
              <a:gd name="connsiteY69" fmla="*/ 3709300 h 5902795"/>
              <a:gd name="connsiteX70" fmla="*/ 6070161 w 6125688"/>
              <a:gd name="connsiteY70" fmla="*/ 3727061 h 5902795"/>
              <a:gd name="connsiteX71" fmla="*/ 5919185 w 6125688"/>
              <a:gd name="connsiteY71" fmla="*/ 3735942 h 5902795"/>
              <a:gd name="connsiteX72" fmla="*/ 5359689 w 6125688"/>
              <a:gd name="connsiteY72" fmla="*/ 3815867 h 5902795"/>
              <a:gd name="connsiteX73" fmla="*/ 5004452 w 6125688"/>
              <a:gd name="connsiteY73" fmla="*/ 3869150 h 5902795"/>
              <a:gd name="connsiteX74" fmla="*/ 4640335 w 6125688"/>
              <a:gd name="connsiteY74" fmla="*/ 3922433 h 5902795"/>
              <a:gd name="connsiteX75" fmla="*/ 3849935 w 6125688"/>
              <a:gd name="connsiteY75" fmla="*/ 4029000 h 5902795"/>
              <a:gd name="connsiteX76" fmla="*/ 3272676 w 6125688"/>
              <a:gd name="connsiteY76" fmla="*/ 4091164 h 5902795"/>
              <a:gd name="connsiteX77" fmla="*/ 2961845 w 6125688"/>
              <a:gd name="connsiteY77" fmla="*/ 4108925 h 5902795"/>
              <a:gd name="connsiteX78" fmla="*/ 1096855 w 6125688"/>
              <a:gd name="connsiteY78" fmla="*/ 4153328 h 5902795"/>
              <a:gd name="connsiteX79" fmla="*/ 786023 w 6125688"/>
              <a:gd name="connsiteY79" fmla="*/ 4188850 h 5902795"/>
              <a:gd name="connsiteX80" fmla="*/ 448549 w 6125688"/>
              <a:gd name="connsiteY80" fmla="*/ 4242133 h 5902795"/>
              <a:gd name="connsiteX81" fmla="*/ 84432 w 6125688"/>
              <a:gd name="connsiteY81" fmla="*/ 4286536 h 5902795"/>
              <a:gd name="connsiteX82" fmla="*/ 4504 w 6125688"/>
              <a:gd name="connsiteY82" fmla="*/ 4313177 h 5902795"/>
              <a:gd name="connsiteX83" fmla="*/ 413025 w 6125688"/>
              <a:gd name="connsiteY83" fmla="*/ 4464147 h 5902795"/>
              <a:gd name="connsiteX84" fmla="*/ 1238949 w 6125688"/>
              <a:gd name="connsiteY84" fmla="*/ 4695041 h 5902795"/>
              <a:gd name="connsiteX85" fmla="*/ 1638590 w 6125688"/>
              <a:gd name="connsiteY85" fmla="*/ 4774966 h 5902795"/>
              <a:gd name="connsiteX86" fmla="*/ 2073754 w 6125688"/>
              <a:gd name="connsiteY86" fmla="*/ 4872652 h 5902795"/>
              <a:gd name="connsiteX87" fmla="*/ 3263795 w 6125688"/>
              <a:gd name="connsiteY87" fmla="*/ 5023621 h 5902795"/>
              <a:gd name="connsiteX88" fmla="*/ 3610151 w 6125688"/>
              <a:gd name="connsiteY88" fmla="*/ 5050262 h 5902795"/>
              <a:gd name="connsiteX89" fmla="*/ 3894340 w 6125688"/>
              <a:gd name="connsiteY89" fmla="*/ 5059143 h 5902795"/>
              <a:gd name="connsiteX90" fmla="*/ 3992029 w 6125688"/>
              <a:gd name="connsiteY90" fmla="*/ 5076904 h 5902795"/>
              <a:gd name="connsiteX91" fmla="*/ 4444956 w 6125688"/>
              <a:gd name="connsiteY91" fmla="*/ 5094665 h 5902795"/>
              <a:gd name="connsiteX92" fmla="*/ 4968929 w 6125688"/>
              <a:gd name="connsiteY92" fmla="*/ 5103546 h 5902795"/>
              <a:gd name="connsiteX93" fmla="*/ 5111023 w 6125688"/>
              <a:gd name="connsiteY93" fmla="*/ 5112426 h 5902795"/>
              <a:gd name="connsiteX94" fmla="*/ 5368569 w 6125688"/>
              <a:gd name="connsiteY94" fmla="*/ 5130187 h 5902795"/>
              <a:gd name="connsiteX95" fmla="*/ 5421855 w 6125688"/>
              <a:gd name="connsiteY95" fmla="*/ 5139068 h 5902795"/>
              <a:gd name="connsiteX96" fmla="*/ 5466259 w 6125688"/>
              <a:gd name="connsiteY96" fmla="*/ 5147948 h 5902795"/>
              <a:gd name="connsiteX97" fmla="*/ 5439617 w 6125688"/>
              <a:gd name="connsiteY97" fmla="*/ 5174590 h 5902795"/>
              <a:gd name="connsiteX98" fmla="*/ 5333046 w 6125688"/>
              <a:gd name="connsiteY98" fmla="*/ 5201232 h 5902795"/>
              <a:gd name="connsiteX99" fmla="*/ 4631455 w 6125688"/>
              <a:gd name="connsiteY99" fmla="*/ 5263396 h 5902795"/>
              <a:gd name="connsiteX100" fmla="*/ 4258457 w 6125688"/>
              <a:gd name="connsiteY100" fmla="*/ 5316679 h 5902795"/>
              <a:gd name="connsiteX101" fmla="*/ 3787769 w 6125688"/>
              <a:gd name="connsiteY101" fmla="*/ 5361081 h 5902795"/>
              <a:gd name="connsiteX102" fmla="*/ 3095058 w 6125688"/>
              <a:gd name="connsiteY102" fmla="*/ 5458767 h 5902795"/>
              <a:gd name="connsiteX103" fmla="*/ 2819750 w 6125688"/>
              <a:gd name="connsiteY103" fmla="*/ 5494290 h 5902795"/>
              <a:gd name="connsiteX104" fmla="*/ 2579966 w 6125688"/>
              <a:gd name="connsiteY104" fmla="*/ 5520931 h 5902795"/>
              <a:gd name="connsiteX105" fmla="*/ 2384586 w 6125688"/>
              <a:gd name="connsiteY105" fmla="*/ 5574215 h 5902795"/>
              <a:gd name="connsiteX106" fmla="*/ 2322420 w 6125688"/>
              <a:gd name="connsiteY106" fmla="*/ 5591976 h 5902795"/>
              <a:gd name="connsiteX107" fmla="*/ 2295777 w 6125688"/>
              <a:gd name="connsiteY107" fmla="*/ 5600856 h 5902795"/>
              <a:gd name="connsiteX108" fmla="*/ 2260253 w 6125688"/>
              <a:gd name="connsiteY108" fmla="*/ 5618617 h 5902795"/>
              <a:gd name="connsiteX109" fmla="*/ 2206968 w 6125688"/>
              <a:gd name="connsiteY109" fmla="*/ 5627498 h 5902795"/>
              <a:gd name="connsiteX110" fmla="*/ 2064873 w 6125688"/>
              <a:gd name="connsiteY110" fmla="*/ 5671901 h 5902795"/>
              <a:gd name="connsiteX111" fmla="*/ 2029350 w 6125688"/>
              <a:gd name="connsiteY111" fmla="*/ 5680781 h 5902795"/>
              <a:gd name="connsiteX112" fmla="*/ 2127040 w 6125688"/>
              <a:gd name="connsiteY112" fmla="*/ 5751825 h 5902795"/>
              <a:gd name="connsiteX113" fmla="*/ 2198087 w 6125688"/>
              <a:gd name="connsiteY113" fmla="*/ 5769587 h 5902795"/>
              <a:gd name="connsiteX114" fmla="*/ 2313539 w 6125688"/>
              <a:gd name="connsiteY114" fmla="*/ 5805109 h 5902795"/>
              <a:gd name="connsiteX115" fmla="*/ 2722060 w 6125688"/>
              <a:gd name="connsiteY115" fmla="*/ 5858392 h 5902795"/>
              <a:gd name="connsiteX116" fmla="*/ 2970726 w 6125688"/>
              <a:gd name="connsiteY116" fmla="*/ 5885034 h 5902795"/>
              <a:gd name="connsiteX117" fmla="*/ 3263795 w 6125688"/>
              <a:gd name="connsiteY117" fmla="*/ 5902795 h 5902795"/>
              <a:gd name="connsiteX118" fmla="*/ 3716721 w 6125688"/>
              <a:gd name="connsiteY118" fmla="*/ 5893914 h 5902795"/>
              <a:gd name="connsiteX119" fmla="*/ 3761126 w 6125688"/>
              <a:gd name="connsiteY119" fmla="*/ 5876153 h 5902795"/>
              <a:gd name="connsiteX120" fmla="*/ 3858816 w 6125688"/>
              <a:gd name="connsiteY120" fmla="*/ 5876153 h 5902795"/>
              <a:gd name="connsiteX121" fmla="*/ 5599473 w 6125688"/>
              <a:gd name="connsiteY121" fmla="*/ 5885034 h 5902795"/>
              <a:gd name="connsiteX122" fmla="*/ 5599473 w 6125688"/>
              <a:gd name="connsiteY122" fmla="*/ 5885034 h 590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6125688" h="5902795">
                <a:moveTo>
                  <a:pt x="643929" y="6114"/>
                </a:moveTo>
                <a:lnTo>
                  <a:pt x="643929" y="6114"/>
                </a:lnTo>
                <a:cubicBezTo>
                  <a:pt x="965094" y="8584"/>
                  <a:pt x="1614356" y="-24477"/>
                  <a:pt x="2047112" y="41636"/>
                </a:cubicBezTo>
                <a:cubicBezTo>
                  <a:pt x="2177982" y="61629"/>
                  <a:pt x="2307232" y="91233"/>
                  <a:pt x="2437871" y="112680"/>
                </a:cubicBezTo>
                <a:cubicBezTo>
                  <a:pt x="2505628" y="123804"/>
                  <a:pt x="2574489" y="127524"/>
                  <a:pt x="2642132" y="139322"/>
                </a:cubicBezTo>
                <a:cubicBezTo>
                  <a:pt x="3565398" y="300350"/>
                  <a:pt x="2886886" y="196121"/>
                  <a:pt x="3459175" y="290291"/>
                </a:cubicBezTo>
                <a:cubicBezTo>
                  <a:pt x="3607083" y="314629"/>
                  <a:pt x="3753840" y="348887"/>
                  <a:pt x="3903220" y="361335"/>
                </a:cubicBezTo>
                <a:cubicBezTo>
                  <a:pt x="4175437" y="384019"/>
                  <a:pt x="4045157" y="375536"/>
                  <a:pt x="4293980" y="387977"/>
                </a:cubicBezTo>
                <a:cubicBezTo>
                  <a:pt x="4527127" y="434604"/>
                  <a:pt x="4292235" y="392993"/>
                  <a:pt x="4782430" y="414619"/>
                </a:cubicBezTo>
                <a:cubicBezTo>
                  <a:pt x="4850707" y="417631"/>
                  <a:pt x="4918604" y="426460"/>
                  <a:pt x="4986691" y="432380"/>
                </a:cubicBezTo>
                <a:cubicBezTo>
                  <a:pt x="5016294" y="441260"/>
                  <a:pt x="5045014" y="453940"/>
                  <a:pt x="5075500" y="459021"/>
                </a:cubicBezTo>
                <a:cubicBezTo>
                  <a:pt x="5116484" y="465851"/>
                  <a:pt x="5158439" y="464303"/>
                  <a:pt x="5199832" y="467902"/>
                </a:cubicBezTo>
                <a:cubicBezTo>
                  <a:pt x="5226538" y="470224"/>
                  <a:pt x="5253041" y="474616"/>
                  <a:pt x="5279760" y="476782"/>
                </a:cubicBezTo>
                <a:lnTo>
                  <a:pt x="5528426" y="494543"/>
                </a:lnTo>
                <a:cubicBezTo>
                  <a:pt x="5456326" y="535742"/>
                  <a:pt x="5337444" y="604679"/>
                  <a:pt x="5279760" y="627752"/>
                </a:cubicBezTo>
                <a:cubicBezTo>
                  <a:pt x="5235356" y="645513"/>
                  <a:pt x="5191806" y="665581"/>
                  <a:pt x="5146547" y="681035"/>
                </a:cubicBezTo>
                <a:cubicBezTo>
                  <a:pt x="5070338" y="707056"/>
                  <a:pt x="4992040" y="726615"/>
                  <a:pt x="4915643" y="752079"/>
                </a:cubicBezTo>
                <a:cubicBezTo>
                  <a:pt x="4841022" y="776951"/>
                  <a:pt x="4769037" y="809659"/>
                  <a:pt x="4693621" y="832004"/>
                </a:cubicBezTo>
                <a:cubicBezTo>
                  <a:pt x="4608945" y="857092"/>
                  <a:pt x="4521407" y="871414"/>
                  <a:pt x="4436075" y="894168"/>
                </a:cubicBezTo>
                <a:cubicBezTo>
                  <a:pt x="4343743" y="918789"/>
                  <a:pt x="4253199" y="949850"/>
                  <a:pt x="4160767" y="974093"/>
                </a:cubicBezTo>
                <a:cubicBezTo>
                  <a:pt x="4072556" y="997229"/>
                  <a:pt x="3982455" y="1012760"/>
                  <a:pt x="3894340" y="1036257"/>
                </a:cubicBezTo>
                <a:cubicBezTo>
                  <a:pt x="3804751" y="1060146"/>
                  <a:pt x="3717181" y="1091125"/>
                  <a:pt x="3627912" y="1116182"/>
                </a:cubicBezTo>
                <a:cubicBezTo>
                  <a:pt x="3548414" y="1138496"/>
                  <a:pt x="3467710" y="1156334"/>
                  <a:pt x="3388128" y="1178345"/>
                </a:cubicBezTo>
                <a:cubicBezTo>
                  <a:pt x="3328552" y="1194823"/>
                  <a:pt x="3270424" y="1216427"/>
                  <a:pt x="3210510" y="1231629"/>
                </a:cubicBezTo>
                <a:cubicBezTo>
                  <a:pt x="3072005" y="1266771"/>
                  <a:pt x="2930789" y="1291073"/>
                  <a:pt x="2793108" y="1329315"/>
                </a:cubicBezTo>
                <a:cubicBezTo>
                  <a:pt x="2739822" y="1344116"/>
                  <a:pt x="2687010" y="1360741"/>
                  <a:pt x="2633251" y="1373717"/>
                </a:cubicBezTo>
                <a:cubicBezTo>
                  <a:pt x="2601078" y="1381483"/>
                  <a:pt x="2567778" y="1383898"/>
                  <a:pt x="2535561" y="1391478"/>
                </a:cubicBezTo>
                <a:cubicBezTo>
                  <a:pt x="2416749" y="1419433"/>
                  <a:pt x="2298363" y="1449223"/>
                  <a:pt x="2180325" y="1480284"/>
                </a:cubicBezTo>
                <a:cubicBezTo>
                  <a:pt x="2124079" y="1495085"/>
                  <a:pt x="2068218" y="1511434"/>
                  <a:pt x="2011588" y="1524687"/>
                </a:cubicBezTo>
                <a:cubicBezTo>
                  <a:pt x="1929048" y="1544004"/>
                  <a:pt x="1845162" y="1557411"/>
                  <a:pt x="1762923" y="1577970"/>
                </a:cubicBezTo>
                <a:cubicBezTo>
                  <a:pt x="1674407" y="1600098"/>
                  <a:pt x="1715955" y="1591718"/>
                  <a:pt x="1638590" y="1604611"/>
                </a:cubicBezTo>
                <a:cubicBezTo>
                  <a:pt x="1620828" y="1616452"/>
                  <a:pt x="1567543" y="1628293"/>
                  <a:pt x="1585305" y="1640134"/>
                </a:cubicBezTo>
                <a:cubicBezTo>
                  <a:pt x="1603067" y="1651975"/>
                  <a:pt x="1619795" y="1665536"/>
                  <a:pt x="1638590" y="1675656"/>
                </a:cubicBezTo>
                <a:cubicBezTo>
                  <a:pt x="1722150" y="1720648"/>
                  <a:pt x="1936175" y="1769275"/>
                  <a:pt x="1967184" y="1773342"/>
                </a:cubicBezTo>
                <a:cubicBezTo>
                  <a:pt x="2147762" y="1797023"/>
                  <a:pt x="2327849" y="1824812"/>
                  <a:pt x="2508919" y="1844386"/>
                </a:cubicBezTo>
                <a:lnTo>
                  <a:pt x="2837512" y="1879908"/>
                </a:lnTo>
                <a:lnTo>
                  <a:pt x="3530223" y="1968714"/>
                </a:lnTo>
                <a:cubicBezTo>
                  <a:pt x="3648604" y="1983762"/>
                  <a:pt x="3766358" y="2005672"/>
                  <a:pt x="3885459" y="2013116"/>
                </a:cubicBezTo>
                <a:cubicBezTo>
                  <a:pt x="4086618" y="2025689"/>
                  <a:pt x="4044337" y="2021427"/>
                  <a:pt x="4302861" y="2048639"/>
                </a:cubicBezTo>
                <a:cubicBezTo>
                  <a:pt x="4809232" y="2101939"/>
                  <a:pt x="4547402" y="2083917"/>
                  <a:pt x="4853477" y="2101922"/>
                </a:cubicBezTo>
                <a:lnTo>
                  <a:pt x="4986691" y="2119683"/>
                </a:lnTo>
                <a:cubicBezTo>
                  <a:pt x="5211328" y="2151773"/>
                  <a:pt x="5011038" y="2126056"/>
                  <a:pt x="5173190" y="2146325"/>
                </a:cubicBezTo>
                <a:cubicBezTo>
                  <a:pt x="5182071" y="2152245"/>
                  <a:pt x="5190462" y="2158975"/>
                  <a:pt x="5199832" y="2164086"/>
                </a:cubicBezTo>
                <a:cubicBezTo>
                  <a:pt x="5223077" y="2176764"/>
                  <a:pt x="5270880" y="2199608"/>
                  <a:pt x="5270880" y="2199608"/>
                </a:cubicBezTo>
                <a:cubicBezTo>
                  <a:pt x="5273840" y="2208489"/>
                  <a:pt x="5282720" y="2217369"/>
                  <a:pt x="5279760" y="2226250"/>
                </a:cubicBezTo>
                <a:cubicBezTo>
                  <a:pt x="5270881" y="2252887"/>
                  <a:pt x="5204157" y="2276569"/>
                  <a:pt x="5190951" y="2279533"/>
                </a:cubicBezTo>
                <a:cubicBezTo>
                  <a:pt x="5067456" y="2307255"/>
                  <a:pt x="4942372" y="2327353"/>
                  <a:pt x="4817953" y="2350577"/>
                </a:cubicBezTo>
                <a:cubicBezTo>
                  <a:pt x="4720348" y="2368796"/>
                  <a:pt x="4623748" y="2394663"/>
                  <a:pt x="4524884" y="2403860"/>
                </a:cubicBezTo>
                <a:lnTo>
                  <a:pt x="4143005" y="2439383"/>
                </a:lnTo>
                <a:cubicBezTo>
                  <a:pt x="3499451" y="2505198"/>
                  <a:pt x="3754124" y="2496950"/>
                  <a:pt x="2846393" y="2572591"/>
                </a:cubicBezTo>
                <a:cubicBezTo>
                  <a:pt x="2704299" y="2584432"/>
                  <a:pt x="2561520" y="2589828"/>
                  <a:pt x="2420110" y="2608113"/>
                </a:cubicBezTo>
                <a:cubicBezTo>
                  <a:pt x="2217876" y="2634263"/>
                  <a:pt x="2018213" y="2677937"/>
                  <a:pt x="1816208" y="2705799"/>
                </a:cubicBezTo>
                <a:lnTo>
                  <a:pt x="1558662" y="2741321"/>
                </a:lnTo>
                <a:cubicBezTo>
                  <a:pt x="1537940" y="2747241"/>
                  <a:pt x="1517066" y="2752654"/>
                  <a:pt x="1496496" y="2759082"/>
                </a:cubicBezTo>
                <a:cubicBezTo>
                  <a:pt x="1469691" y="2767458"/>
                  <a:pt x="1443905" y="2779292"/>
                  <a:pt x="1416568" y="2785724"/>
                </a:cubicBezTo>
                <a:cubicBezTo>
                  <a:pt x="1393335" y="2791190"/>
                  <a:pt x="1369203" y="2791644"/>
                  <a:pt x="1345520" y="2794604"/>
                </a:cubicBezTo>
                <a:cubicBezTo>
                  <a:pt x="1333679" y="2800524"/>
                  <a:pt x="1319358" y="2803004"/>
                  <a:pt x="1309997" y="2812365"/>
                </a:cubicBezTo>
                <a:cubicBezTo>
                  <a:pt x="1287395" y="2834967"/>
                  <a:pt x="1286960" y="2884812"/>
                  <a:pt x="1283354" y="2910051"/>
                </a:cubicBezTo>
                <a:cubicBezTo>
                  <a:pt x="1295195" y="2936693"/>
                  <a:pt x="1297513" y="2970138"/>
                  <a:pt x="1318878" y="2989976"/>
                </a:cubicBezTo>
                <a:cubicBezTo>
                  <a:pt x="1342242" y="3011670"/>
                  <a:pt x="1376756" y="3017765"/>
                  <a:pt x="1407687" y="3025498"/>
                </a:cubicBezTo>
                <a:cubicBezTo>
                  <a:pt x="1483725" y="3044507"/>
                  <a:pt x="1561032" y="3058591"/>
                  <a:pt x="1638590" y="3069901"/>
                </a:cubicBezTo>
                <a:cubicBezTo>
                  <a:pt x="1845330" y="3100049"/>
                  <a:pt x="2053467" y="3119992"/>
                  <a:pt x="2260253" y="3149826"/>
                </a:cubicBezTo>
                <a:lnTo>
                  <a:pt x="3423652" y="3327437"/>
                </a:lnTo>
                <a:cubicBezTo>
                  <a:pt x="3533308" y="3344407"/>
                  <a:pt x="3642140" y="3366958"/>
                  <a:pt x="3752245" y="3380720"/>
                </a:cubicBezTo>
                <a:lnTo>
                  <a:pt x="4178528" y="3434003"/>
                </a:lnTo>
                <a:cubicBezTo>
                  <a:pt x="4264768" y="3446323"/>
                  <a:pt x="4349930" y="3465438"/>
                  <a:pt x="4436075" y="3478406"/>
                </a:cubicBezTo>
                <a:lnTo>
                  <a:pt x="5004452" y="3558331"/>
                </a:lnTo>
                <a:cubicBezTo>
                  <a:pt x="5081251" y="3568571"/>
                  <a:pt x="5158791" y="3573111"/>
                  <a:pt x="5235356" y="3584973"/>
                </a:cubicBezTo>
                <a:cubicBezTo>
                  <a:pt x="5791507" y="3671134"/>
                  <a:pt x="5458896" y="3646233"/>
                  <a:pt x="5794853" y="3664898"/>
                </a:cubicBezTo>
                <a:cubicBezTo>
                  <a:pt x="6049345" y="3704049"/>
                  <a:pt x="5948484" y="3690762"/>
                  <a:pt x="6096804" y="3709300"/>
                </a:cubicBezTo>
                <a:cubicBezTo>
                  <a:pt x="6134365" y="3721821"/>
                  <a:pt x="6144535" y="3720594"/>
                  <a:pt x="6070161" y="3727061"/>
                </a:cubicBezTo>
                <a:cubicBezTo>
                  <a:pt x="6019938" y="3731428"/>
                  <a:pt x="5969510" y="3732982"/>
                  <a:pt x="5919185" y="3735942"/>
                </a:cubicBezTo>
                <a:lnTo>
                  <a:pt x="5359689" y="3815867"/>
                </a:lnTo>
                <a:lnTo>
                  <a:pt x="5004452" y="3869150"/>
                </a:lnTo>
                <a:lnTo>
                  <a:pt x="4640335" y="3922433"/>
                </a:lnTo>
                <a:cubicBezTo>
                  <a:pt x="3951293" y="4024510"/>
                  <a:pt x="4634969" y="3928071"/>
                  <a:pt x="3849935" y="4029000"/>
                </a:cubicBezTo>
                <a:cubicBezTo>
                  <a:pt x="3510043" y="4072699"/>
                  <a:pt x="3775789" y="4052955"/>
                  <a:pt x="3272676" y="4091164"/>
                </a:cubicBezTo>
                <a:cubicBezTo>
                  <a:pt x="3169195" y="4099023"/>
                  <a:pt x="3065582" y="4105961"/>
                  <a:pt x="2961845" y="4108925"/>
                </a:cubicBezTo>
                <a:lnTo>
                  <a:pt x="1096855" y="4153328"/>
                </a:lnTo>
                <a:cubicBezTo>
                  <a:pt x="993244" y="4165169"/>
                  <a:pt x="889343" y="4174697"/>
                  <a:pt x="786023" y="4188850"/>
                </a:cubicBezTo>
                <a:cubicBezTo>
                  <a:pt x="673192" y="4204306"/>
                  <a:pt x="561186" y="4225322"/>
                  <a:pt x="448549" y="4242133"/>
                </a:cubicBezTo>
                <a:cubicBezTo>
                  <a:pt x="205996" y="4278333"/>
                  <a:pt x="256673" y="4272182"/>
                  <a:pt x="84432" y="4286536"/>
                </a:cubicBezTo>
                <a:cubicBezTo>
                  <a:pt x="57789" y="4295416"/>
                  <a:pt x="-19311" y="4298293"/>
                  <a:pt x="4504" y="4313177"/>
                </a:cubicBezTo>
                <a:cubicBezTo>
                  <a:pt x="176055" y="4420393"/>
                  <a:pt x="46944" y="4347935"/>
                  <a:pt x="413025" y="4464147"/>
                </a:cubicBezTo>
                <a:cubicBezTo>
                  <a:pt x="702872" y="4556158"/>
                  <a:pt x="909654" y="4629185"/>
                  <a:pt x="1238949" y="4695041"/>
                </a:cubicBezTo>
                <a:lnTo>
                  <a:pt x="1638590" y="4774966"/>
                </a:lnTo>
                <a:cubicBezTo>
                  <a:pt x="1784000" y="4805903"/>
                  <a:pt x="1927112" y="4848213"/>
                  <a:pt x="2073754" y="4872652"/>
                </a:cubicBezTo>
                <a:cubicBezTo>
                  <a:pt x="2567106" y="4954874"/>
                  <a:pt x="2832857" y="4987711"/>
                  <a:pt x="3263795" y="5023621"/>
                </a:cubicBezTo>
                <a:cubicBezTo>
                  <a:pt x="3379188" y="5033237"/>
                  <a:pt x="3494541" y="5043749"/>
                  <a:pt x="3610151" y="5050262"/>
                </a:cubicBezTo>
                <a:cubicBezTo>
                  <a:pt x="3704777" y="5055593"/>
                  <a:pt x="3799610" y="5056183"/>
                  <a:pt x="3894340" y="5059143"/>
                </a:cubicBezTo>
                <a:cubicBezTo>
                  <a:pt x="3926903" y="5065063"/>
                  <a:pt x="3959077" y="5073815"/>
                  <a:pt x="3992029" y="5076904"/>
                </a:cubicBezTo>
                <a:cubicBezTo>
                  <a:pt x="4054081" y="5082721"/>
                  <a:pt x="4420729" y="5094121"/>
                  <a:pt x="4444956" y="5094665"/>
                </a:cubicBezTo>
                <a:lnTo>
                  <a:pt x="4968929" y="5103546"/>
                </a:lnTo>
                <a:lnTo>
                  <a:pt x="5111023" y="5112426"/>
                </a:lnTo>
                <a:cubicBezTo>
                  <a:pt x="5474123" y="5137466"/>
                  <a:pt x="4941640" y="5103507"/>
                  <a:pt x="5368569" y="5130187"/>
                </a:cubicBezTo>
                <a:lnTo>
                  <a:pt x="5421855" y="5139068"/>
                </a:lnTo>
                <a:cubicBezTo>
                  <a:pt x="5436706" y="5141768"/>
                  <a:pt x="5459508" y="5134447"/>
                  <a:pt x="5466259" y="5147948"/>
                </a:cubicBezTo>
                <a:cubicBezTo>
                  <a:pt x="5471876" y="5159181"/>
                  <a:pt x="5451278" y="5169926"/>
                  <a:pt x="5439617" y="5174590"/>
                </a:cubicBezTo>
                <a:cubicBezTo>
                  <a:pt x="5405619" y="5188189"/>
                  <a:pt x="5369444" y="5197232"/>
                  <a:pt x="5333046" y="5201232"/>
                </a:cubicBezTo>
                <a:cubicBezTo>
                  <a:pt x="5099671" y="5226877"/>
                  <a:pt x="4863875" y="5230195"/>
                  <a:pt x="4631455" y="5263396"/>
                </a:cubicBezTo>
                <a:cubicBezTo>
                  <a:pt x="4507122" y="5281157"/>
                  <a:pt x="4383218" y="5302234"/>
                  <a:pt x="4258457" y="5316679"/>
                </a:cubicBezTo>
                <a:cubicBezTo>
                  <a:pt x="4101910" y="5334805"/>
                  <a:pt x="3944199" y="5341976"/>
                  <a:pt x="3787769" y="5361081"/>
                </a:cubicBezTo>
                <a:cubicBezTo>
                  <a:pt x="3556301" y="5389351"/>
                  <a:pt x="3326329" y="5428926"/>
                  <a:pt x="3095058" y="5458767"/>
                </a:cubicBezTo>
                <a:lnTo>
                  <a:pt x="2819750" y="5494290"/>
                </a:lnTo>
                <a:cubicBezTo>
                  <a:pt x="2704159" y="5508050"/>
                  <a:pt x="2711241" y="5498298"/>
                  <a:pt x="2579966" y="5520931"/>
                </a:cubicBezTo>
                <a:cubicBezTo>
                  <a:pt x="2472087" y="5539530"/>
                  <a:pt x="2477140" y="5545293"/>
                  <a:pt x="2384586" y="5574215"/>
                </a:cubicBezTo>
                <a:cubicBezTo>
                  <a:pt x="2364016" y="5580643"/>
                  <a:pt x="2343062" y="5585784"/>
                  <a:pt x="2322420" y="5591976"/>
                </a:cubicBezTo>
                <a:cubicBezTo>
                  <a:pt x="2313453" y="5594666"/>
                  <a:pt x="2304381" y="5597169"/>
                  <a:pt x="2295777" y="5600856"/>
                </a:cubicBezTo>
                <a:cubicBezTo>
                  <a:pt x="2283608" y="5606071"/>
                  <a:pt x="2272934" y="5614813"/>
                  <a:pt x="2260253" y="5618617"/>
                </a:cubicBezTo>
                <a:cubicBezTo>
                  <a:pt x="2243006" y="5623791"/>
                  <a:pt x="2224730" y="5624538"/>
                  <a:pt x="2206968" y="5627498"/>
                </a:cubicBezTo>
                <a:cubicBezTo>
                  <a:pt x="2138693" y="5661634"/>
                  <a:pt x="2184286" y="5642049"/>
                  <a:pt x="2064873" y="5671901"/>
                </a:cubicBezTo>
                <a:lnTo>
                  <a:pt x="2029350" y="5680781"/>
                </a:lnTo>
                <a:cubicBezTo>
                  <a:pt x="2063494" y="5714924"/>
                  <a:pt x="2072573" y="5727997"/>
                  <a:pt x="2127040" y="5751825"/>
                </a:cubicBezTo>
                <a:cubicBezTo>
                  <a:pt x="2149405" y="5761609"/>
                  <a:pt x="2174615" y="5762881"/>
                  <a:pt x="2198087" y="5769587"/>
                </a:cubicBezTo>
                <a:cubicBezTo>
                  <a:pt x="2236802" y="5780648"/>
                  <a:pt x="2273993" y="5797537"/>
                  <a:pt x="2313539" y="5805109"/>
                </a:cubicBezTo>
                <a:cubicBezTo>
                  <a:pt x="2595089" y="5859020"/>
                  <a:pt x="2533614" y="5839548"/>
                  <a:pt x="2722060" y="5858392"/>
                </a:cubicBezTo>
                <a:cubicBezTo>
                  <a:pt x="2805009" y="5866687"/>
                  <a:pt x="2887516" y="5879991"/>
                  <a:pt x="2970726" y="5885034"/>
                </a:cubicBezTo>
                <a:lnTo>
                  <a:pt x="3263795" y="5902795"/>
                </a:lnTo>
                <a:cubicBezTo>
                  <a:pt x="3414770" y="5899835"/>
                  <a:pt x="3565933" y="5901992"/>
                  <a:pt x="3716721" y="5893914"/>
                </a:cubicBezTo>
                <a:cubicBezTo>
                  <a:pt x="3732640" y="5893061"/>
                  <a:pt x="3745307" y="5878130"/>
                  <a:pt x="3761126" y="5876153"/>
                </a:cubicBezTo>
                <a:cubicBezTo>
                  <a:pt x="3793438" y="5872114"/>
                  <a:pt x="3826253" y="5876153"/>
                  <a:pt x="3858816" y="5876153"/>
                </a:cubicBezTo>
                <a:lnTo>
                  <a:pt x="5599473" y="5885034"/>
                </a:lnTo>
                <a:lnTo>
                  <a:pt x="5599473" y="5885034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757989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8-02-10 a la(s) 18.5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758" y="1330933"/>
            <a:ext cx="8575237" cy="266186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0888" y="1078664"/>
            <a:ext cx="8959162" cy="313160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 curvada hacia la derecha 3"/>
          <p:cNvSpPr/>
          <p:nvPr/>
        </p:nvSpPr>
        <p:spPr>
          <a:xfrm>
            <a:off x="1365620" y="3705733"/>
            <a:ext cx="1887513" cy="244439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18516" y="4862688"/>
            <a:ext cx="5201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accent6">
                    <a:lumMod val="50000"/>
                  </a:schemeClr>
                </a:solidFill>
                <a:cs typeface="Big Caslon"/>
              </a:rPr>
              <a:t>Más de 11.000 artículos </a:t>
            </a:r>
            <a:endParaRPr lang="es-ES" sz="4800" b="1" dirty="0">
              <a:solidFill>
                <a:schemeClr val="accent6">
                  <a:lumMod val="50000"/>
                </a:schemeClr>
              </a:solidFill>
              <a:cs typeface="Big Caslon"/>
            </a:endParaRPr>
          </a:p>
        </p:txBody>
      </p:sp>
      <p:pic>
        <p:nvPicPr>
          <p:cNvPr id="6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68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08993" y="934033"/>
            <a:ext cx="75239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FF0000"/>
                </a:solidFill>
              </a:rPr>
              <a:t>P</a:t>
            </a:r>
            <a:r>
              <a:rPr lang="es-ES" dirty="0" err="1" smtClean="0"/>
              <a:t>athobiological</a:t>
            </a:r>
            <a:endParaRPr lang="es-ES" dirty="0" smtClean="0"/>
          </a:p>
          <a:p>
            <a:r>
              <a:rPr lang="es-ES" sz="2800" b="1" dirty="0" err="1" smtClean="0">
                <a:solidFill>
                  <a:srgbClr val="FF0000"/>
                </a:solidFill>
              </a:rPr>
              <a:t>D</a:t>
            </a:r>
            <a:r>
              <a:rPr lang="es-ES" dirty="0" err="1" smtClean="0"/>
              <a:t>eterminants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endParaRPr lang="es-ES" dirty="0" smtClean="0"/>
          </a:p>
          <a:p>
            <a:r>
              <a:rPr lang="es-ES" sz="2800" b="1" dirty="0" err="1" smtClean="0">
                <a:solidFill>
                  <a:srgbClr val="FF0000"/>
                </a:solidFill>
              </a:rPr>
              <a:t>A</a:t>
            </a:r>
            <a:r>
              <a:rPr lang="es-ES" dirty="0" err="1" smtClean="0"/>
              <a:t>therosclerosis</a:t>
            </a:r>
            <a:r>
              <a:rPr lang="es-ES" dirty="0"/>
              <a:t> </a:t>
            </a:r>
            <a:r>
              <a:rPr lang="es-ES" dirty="0" smtClean="0"/>
              <a:t>in </a:t>
            </a:r>
            <a:r>
              <a:rPr lang="es-ES" dirty="0" err="1" smtClean="0"/>
              <a:t>the</a:t>
            </a:r>
            <a:endParaRPr lang="es-ES" dirty="0"/>
          </a:p>
          <a:p>
            <a:r>
              <a:rPr lang="es-ES" sz="2800" b="1" dirty="0" err="1" smtClean="0">
                <a:solidFill>
                  <a:srgbClr val="FF0000"/>
                </a:solidFill>
              </a:rPr>
              <a:t>Y</a:t>
            </a:r>
            <a:r>
              <a:rPr lang="es-ES" dirty="0" err="1" smtClean="0"/>
              <a:t>outh</a:t>
            </a:r>
            <a:endParaRPr lang="es-ES" dirty="0"/>
          </a:p>
        </p:txBody>
      </p:sp>
      <p:sp>
        <p:nvSpPr>
          <p:cNvPr id="3" name="Flecha derecha 2"/>
          <p:cNvSpPr/>
          <p:nvPr/>
        </p:nvSpPr>
        <p:spPr>
          <a:xfrm>
            <a:off x="3983783" y="1365723"/>
            <a:ext cx="1087277" cy="6611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592953" y="1104756"/>
            <a:ext cx="26355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Calcificación de las arterias coronarias</a:t>
            </a:r>
            <a:endParaRPr lang="es-ES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652366" y="637175"/>
            <a:ext cx="7880584" cy="240959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366505" y="2580638"/>
            <a:ext cx="369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De </a:t>
            </a:r>
            <a:r>
              <a:rPr lang="es-ES" sz="1400" dirty="0" err="1" smtClean="0"/>
              <a:t>Leeuw</a:t>
            </a:r>
            <a:r>
              <a:rPr lang="es-ES" sz="1400" dirty="0" smtClean="0"/>
              <a:t> et al. Lupus 2006;15:562-9</a:t>
            </a:r>
            <a:endParaRPr lang="es-ES" sz="1400" dirty="0"/>
          </a:p>
        </p:txBody>
      </p:sp>
      <p:sp>
        <p:nvSpPr>
          <p:cNvPr id="7" name="Rectángulo 6"/>
          <p:cNvSpPr/>
          <p:nvPr/>
        </p:nvSpPr>
        <p:spPr>
          <a:xfrm>
            <a:off x="648198" y="3416645"/>
            <a:ext cx="7880584" cy="28900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99779" y="3575245"/>
            <a:ext cx="2018620" cy="211356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548283" y="5767371"/>
            <a:ext cx="1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FRS</a:t>
            </a:r>
            <a:endParaRPr lang="es-ES" sz="28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175144" y="3853611"/>
            <a:ext cx="3792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/>
              <a:t> X   2</a:t>
            </a:r>
            <a:endParaRPr lang="es-ES" sz="96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853299" y="5923951"/>
            <a:ext cx="497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Urowitz</a:t>
            </a:r>
            <a:r>
              <a:rPr lang="es-ES" sz="1400" dirty="0" smtClean="0"/>
              <a:t> MB, et al. </a:t>
            </a:r>
            <a:r>
              <a:rPr lang="es-ES" sz="1400" dirty="0" err="1" smtClean="0"/>
              <a:t>Arthritis</a:t>
            </a:r>
            <a:r>
              <a:rPr lang="es-ES" sz="1400" dirty="0" smtClean="0"/>
              <a:t> </a:t>
            </a:r>
            <a:r>
              <a:rPr lang="es-ES" sz="1400" dirty="0" err="1" smtClean="0"/>
              <a:t>Rheum</a:t>
            </a:r>
            <a:r>
              <a:rPr lang="es-ES" sz="1400" dirty="0" smtClean="0"/>
              <a:t> 2011;1 </a:t>
            </a:r>
            <a:r>
              <a:rPr lang="es-ES" sz="1400" dirty="0" err="1" smtClean="0"/>
              <a:t>abstract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12" name="Rectángulo 11"/>
          <p:cNvSpPr/>
          <p:nvPr/>
        </p:nvSpPr>
        <p:spPr>
          <a:xfrm>
            <a:off x="1548283" y="5306333"/>
            <a:ext cx="304437" cy="2174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25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9360"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5928016" y="1712795"/>
            <a:ext cx="228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Medidas </a:t>
            </a:r>
            <a:r>
              <a:rPr lang="es-ES" sz="2800" b="1" dirty="0" smtClean="0">
                <a:solidFill>
                  <a:srgbClr val="0CBD0F"/>
                </a:solidFill>
              </a:rPr>
              <a:t>ANTI</a:t>
            </a:r>
            <a:r>
              <a:rPr lang="es-ES" sz="2000" b="1" dirty="0" smtClean="0"/>
              <a:t>-</a:t>
            </a:r>
            <a:r>
              <a:rPr lang="es-ES" sz="2000" b="1" dirty="0" err="1" smtClean="0"/>
              <a:t>aterogénicas</a:t>
            </a:r>
            <a:endParaRPr lang="es-ES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-1" y="52193"/>
            <a:ext cx="5514669" cy="6930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stomShape 2"/>
          <p:cNvSpPr/>
          <p:nvPr/>
        </p:nvSpPr>
        <p:spPr>
          <a:xfrm>
            <a:off x="4397760" y="3861392"/>
            <a:ext cx="1892160" cy="162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160" tIns="47160" rIns="47160" bIns="47160" anchor="ctr"/>
          <a:lstStyle/>
          <a:p>
            <a:pPr algn="ctr">
              <a:lnSpc>
                <a:spcPct val="90000"/>
              </a:lnSpc>
            </a:pPr>
            <a:endParaRPr dirty="0"/>
          </a:p>
        </p:txBody>
      </p:sp>
      <p:sp>
        <p:nvSpPr>
          <p:cNvPr id="9" name="CustomShape 4"/>
          <p:cNvSpPr/>
          <p:nvPr/>
        </p:nvSpPr>
        <p:spPr>
          <a:xfrm>
            <a:off x="2499120" y="2954552"/>
            <a:ext cx="1142640" cy="11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160" tIns="47160" rIns="47160" bIns="47160" anchor="ctr"/>
          <a:lstStyle/>
          <a:p>
            <a:pPr algn="ctr">
              <a:lnSpc>
                <a:spcPct val="90000"/>
              </a:lnSpc>
            </a:pPr>
            <a:r>
              <a:rPr lang="es-ES" sz="37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FRCV</a:t>
            </a:r>
            <a:endParaRPr/>
          </a:p>
        </p:txBody>
      </p:sp>
      <p:sp>
        <p:nvSpPr>
          <p:cNvPr id="11" name="CustomShape 6"/>
          <p:cNvSpPr/>
          <p:nvPr/>
        </p:nvSpPr>
        <p:spPr>
          <a:xfrm>
            <a:off x="3703680" y="1278032"/>
            <a:ext cx="1265760" cy="12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160" tIns="47160" rIns="47160" bIns="47160" anchor="ctr"/>
          <a:lstStyle/>
          <a:p>
            <a:pPr algn="ctr">
              <a:lnSpc>
                <a:spcPct val="90000"/>
              </a:lnSpc>
            </a:pPr>
            <a:r>
              <a:rPr lang="es-ES" sz="37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Ttº</a:t>
            </a:r>
            <a:endParaRPr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11" y="1069965"/>
            <a:ext cx="4905021" cy="44980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72553" y="6110610"/>
            <a:ext cx="3633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FACTORES MODIFICABLES</a:t>
            </a:r>
            <a:endParaRPr lang="es-ES" sz="2000" b="1" dirty="0"/>
          </a:p>
        </p:txBody>
      </p:sp>
      <p:pic>
        <p:nvPicPr>
          <p:cNvPr id="17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40114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00" y="265113"/>
            <a:ext cx="8558213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082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668713" y="623888"/>
            <a:ext cx="1098550" cy="220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6084" name="CuadroTexto 5"/>
          <p:cNvSpPr txBox="1">
            <a:spLocks noChangeArrowheads="1"/>
          </p:cNvSpPr>
          <p:nvPr/>
        </p:nvSpPr>
        <p:spPr bwMode="auto">
          <a:xfrm>
            <a:off x="3775075" y="539750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600"/>
              <a:t>100 mg/dl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33775" y="860425"/>
            <a:ext cx="1411288" cy="260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4884738" y="1085850"/>
            <a:ext cx="1131887" cy="258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5626100" y="1344613"/>
            <a:ext cx="1093788" cy="2587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6088" name="CuadroTexto 7"/>
          <p:cNvSpPr txBox="1">
            <a:spLocks noChangeArrowheads="1"/>
          </p:cNvSpPr>
          <p:nvPr/>
        </p:nvSpPr>
        <p:spPr bwMode="auto">
          <a:xfrm>
            <a:off x="3576638" y="811213"/>
            <a:ext cx="1525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600"/>
              <a:t>100–130 mg/dl</a:t>
            </a:r>
          </a:p>
        </p:txBody>
      </p:sp>
      <p:sp>
        <p:nvSpPr>
          <p:cNvPr id="46089" name="CuadroTexto 10"/>
          <p:cNvSpPr txBox="1">
            <a:spLocks noChangeArrowheads="1"/>
          </p:cNvSpPr>
          <p:nvPr/>
        </p:nvSpPr>
        <p:spPr bwMode="auto">
          <a:xfrm>
            <a:off x="4902200" y="1042988"/>
            <a:ext cx="117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600"/>
              <a:t>130 mg/dl</a:t>
            </a:r>
          </a:p>
        </p:txBody>
      </p:sp>
      <p:sp>
        <p:nvSpPr>
          <p:cNvPr id="46090" name="CuadroTexto 11"/>
          <p:cNvSpPr txBox="1">
            <a:spLocks noChangeArrowheads="1"/>
          </p:cNvSpPr>
          <p:nvPr/>
        </p:nvSpPr>
        <p:spPr bwMode="auto">
          <a:xfrm>
            <a:off x="5683250" y="1279525"/>
            <a:ext cx="1036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600"/>
              <a:t>100 mg/dl</a:t>
            </a:r>
          </a:p>
        </p:txBody>
      </p:sp>
    </p:spTree>
    <p:extLst>
      <p:ext uri="{BB962C8B-B14F-4D97-AF65-F5344CB8AC3E}">
        <p14:creationId xmlns:p14="http://schemas.microsoft.com/office/powerpoint/2010/main" xmlns="" val="42493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00100" y="714356"/>
            <a:ext cx="7000924" cy="1285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EFECTOS  POTENCIALMENTE BENEFICIOSOS DE LAS ESTATINAS SOBRE LA ATEROSCLEROSIS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00100" y="2214554"/>
            <a:ext cx="7000924" cy="4286280"/>
          </a:xfrm>
          <a:prstGeom prst="rect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85852" y="2357430"/>
            <a:ext cx="65008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tx1"/>
                </a:solidFill>
              </a:rPr>
              <a:t> Mejoría del perfil </a:t>
            </a:r>
            <a:r>
              <a:rPr lang="es-ES" sz="2000" dirty="0" err="1" smtClean="0">
                <a:solidFill>
                  <a:schemeClr val="tx1"/>
                </a:solidFill>
              </a:rPr>
              <a:t>lipídico</a:t>
            </a:r>
            <a:endParaRPr lang="es-ES" sz="2000" dirty="0"/>
          </a:p>
          <a:p>
            <a:pPr>
              <a:lnSpc>
                <a:spcPts val="2400"/>
              </a:lnSpc>
              <a:buFont typeface="Wingdings" pitchFamily="2" charset="2"/>
              <a:buChar char="ü"/>
            </a:pPr>
            <a:endParaRPr lang="es-ES" sz="800" dirty="0"/>
          </a:p>
          <a:p>
            <a:pPr>
              <a:lnSpc>
                <a:spcPts val="2400"/>
              </a:lnSpc>
              <a:buFont typeface="Wingdings" pitchFamily="2" charset="2"/>
              <a:buChar char="ü"/>
            </a:pPr>
            <a:r>
              <a:rPr lang="es-ES" sz="2000" dirty="0" smtClean="0"/>
              <a:t>↓de la expresión del HLA II en células presentadoras de Ag</a:t>
            </a:r>
          </a:p>
          <a:p>
            <a:pPr>
              <a:lnSpc>
                <a:spcPts val="2400"/>
              </a:lnSpc>
            </a:pPr>
            <a:endParaRPr lang="es-ES" sz="800" dirty="0" smtClean="0"/>
          </a:p>
          <a:p>
            <a:pPr>
              <a:lnSpc>
                <a:spcPts val="2400"/>
              </a:lnSpc>
              <a:buFont typeface="Wingdings" pitchFamily="2" charset="2"/>
              <a:buChar char="ü"/>
            </a:pPr>
            <a:r>
              <a:rPr lang="es-ES" sz="2000" dirty="0" smtClean="0"/>
              <a:t>↓ </a:t>
            </a:r>
            <a:r>
              <a:rPr lang="es-ES" sz="2000" dirty="0" err="1" smtClean="0">
                <a:solidFill>
                  <a:schemeClr val="tx1"/>
                </a:solidFill>
              </a:rPr>
              <a:t>citoquinas</a:t>
            </a:r>
            <a:r>
              <a:rPr lang="es-ES" sz="2000" dirty="0" smtClean="0">
                <a:solidFill>
                  <a:schemeClr val="tx1"/>
                </a:solidFill>
              </a:rPr>
              <a:t> inflamatorias </a:t>
            </a:r>
            <a:r>
              <a:rPr lang="es-ES" sz="2000" dirty="0"/>
              <a:t>(</a:t>
            </a:r>
            <a:r>
              <a:rPr lang="es-ES" sz="2000" dirty="0" err="1" smtClean="0">
                <a:solidFill>
                  <a:schemeClr val="tx1"/>
                </a:solidFill>
              </a:rPr>
              <a:t>monicitos</a:t>
            </a:r>
            <a:r>
              <a:rPr lang="es-ES" sz="2000" dirty="0" smtClean="0">
                <a:solidFill>
                  <a:schemeClr val="tx1"/>
                </a:solidFill>
              </a:rPr>
              <a:t>) (IL10, Il16)</a:t>
            </a:r>
          </a:p>
          <a:p>
            <a:pPr>
              <a:lnSpc>
                <a:spcPts val="2400"/>
              </a:lnSpc>
              <a:buFont typeface="Wingdings" pitchFamily="2" charset="2"/>
              <a:buChar char="ü"/>
            </a:pPr>
            <a:endParaRPr lang="es-ES" sz="8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  <a:buFont typeface="Wingdings" pitchFamily="2" charset="2"/>
              <a:buChar char="ü"/>
            </a:pPr>
            <a:r>
              <a:rPr lang="es-ES" sz="2000" dirty="0" smtClean="0"/>
              <a:t>↓ de la adhesión endotelial y migración a la pared vascular de </a:t>
            </a:r>
            <a:r>
              <a:rPr lang="es-ES" sz="2000" dirty="0" err="1" smtClean="0"/>
              <a:t>losl</a:t>
            </a:r>
            <a:r>
              <a:rPr lang="es-ES" sz="2000" dirty="0" smtClean="0"/>
              <a:t> </a:t>
            </a:r>
            <a:r>
              <a:rPr lang="es-ES" sz="2000" dirty="0" err="1" smtClean="0"/>
              <a:t>eucocitos</a:t>
            </a:r>
            <a:r>
              <a:rPr lang="es-ES" sz="2000" dirty="0" smtClean="0"/>
              <a:t> (fase precoz de la ATS)</a:t>
            </a:r>
          </a:p>
          <a:p>
            <a:pPr>
              <a:lnSpc>
                <a:spcPts val="2400"/>
              </a:lnSpc>
              <a:buFont typeface="Wingdings" pitchFamily="2" charset="2"/>
              <a:buChar char="ü"/>
            </a:pPr>
            <a:endParaRPr lang="es-ES" sz="800" dirty="0" smtClean="0"/>
          </a:p>
          <a:p>
            <a:pPr>
              <a:lnSpc>
                <a:spcPts val="2400"/>
              </a:lnSpc>
              <a:buFont typeface="Wingdings" pitchFamily="2" charset="2"/>
              <a:buChar char="ü"/>
            </a:pPr>
            <a:r>
              <a:rPr lang="es-ES" sz="2000" dirty="0" smtClean="0"/>
              <a:t>Represión de genes </a:t>
            </a:r>
            <a:r>
              <a:rPr lang="es-ES" sz="2000" dirty="0" err="1" smtClean="0"/>
              <a:t>proinflamatorios</a:t>
            </a:r>
            <a:r>
              <a:rPr lang="es-ES" sz="2000" dirty="0" smtClean="0"/>
              <a:t> (</a:t>
            </a:r>
            <a:r>
              <a:rPr lang="es-ES" sz="2000" dirty="0" err="1" smtClean="0"/>
              <a:t>fluvastatina</a:t>
            </a:r>
            <a:r>
              <a:rPr lang="es-ES" sz="2000" dirty="0" smtClean="0"/>
              <a:t>)</a:t>
            </a:r>
          </a:p>
          <a:p>
            <a:pPr>
              <a:lnSpc>
                <a:spcPts val="2400"/>
              </a:lnSpc>
              <a:buFont typeface="Wingdings" pitchFamily="2" charset="2"/>
              <a:buChar char="ü"/>
            </a:pPr>
            <a:endParaRPr lang="es-ES" sz="800" dirty="0" smtClean="0"/>
          </a:p>
          <a:p>
            <a:pPr>
              <a:lnSpc>
                <a:spcPts val="2400"/>
              </a:lnSpc>
              <a:buFont typeface="Wingdings" pitchFamily="2" charset="2"/>
              <a:buChar char="ü"/>
            </a:pPr>
            <a:r>
              <a:rPr lang="es-ES" sz="2000" dirty="0" smtClean="0"/>
              <a:t>↓ de la actividad del LES (resultados contradictorios) </a:t>
            </a:r>
            <a:endParaRPr lang="es-ES" sz="20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s-ES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8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27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1000080" y="714240"/>
            <a:ext cx="7000200" cy="1285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ENSAYOS CLÍNICOS SOBRE EL EFECTO DE LAS ESTATINAS SOBRE LA ATEROSCLEROSIS EN LES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1285920" y="2357280"/>
            <a:ext cx="65001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142" name="Table 3"/>
          <p:cNvGraphicFramePr/>
          <p:nvPr/>
        </p:nvGraphicFramePr>
        <p:xfrm>
          <a:off x="857160" y="2357280"/>
          <a:ext cx="7429320" cy="3571560"/>
        </p:xfrm>
        <a:graphic>
          <a:graphicData uri="http://schemas.openxmlformats.org/drawingml/2006/table">
            <a:tbl>
              <a:tblPr/>
              <a:tblGrid>
                <a:gridCol w="2046600"/>
                <a:gridCol w="2905920"/>
                <a:gridCol w="2476800"/>
              </a:tblGrid>
              <a:tr h="41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Referencia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Protocolo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Resultados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713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LAPS (Petri, Ann Rheum Dis, 2011)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200 LES; 2 años; atorv 40/d; CAC, GIM y placa.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 redujo marcadores de ATS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13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Mock (Arthritis Care Res, 2011)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72 LES; 2 años; rosu 10/d; GIM carótida interna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Reducción de GIM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13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Plazak (Arthritis Res Ther, 2011)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60 LES; 1 año; atorv 40/d; CAC.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Estabilización de CAC frente a control. 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019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APPLE trial. Schanberg (A&amp;R 2012) 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221 LES pediátrico, 3 años; atorv 10-20/d vs placebo; GIM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 diferencias en la progresión.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3"/>
          <p:cNvPicPr/>
          <p:nvPr/>
        </p:nvPicPr>
        <p:blipFill>
          <a:blip r:embed="rId2"/>
          <a:stretch/>
        </p:blipFill>
        <p:spPr>
          <a:xfrm>
            <a:off x="1214280" y="285840"/>
            <a:ext cx="6808320" cy="1505880"/>
          </a:xfrm>
          <a:prstGeom prst="rect">
            <a:avLst/>
          </a:prstGeom>
          <a:ln w="9360">
            <a:noFill/>
          </a:ln>
        </p:spPr>
      </p:pic>
      <p:pic>
        <p:nvPicPr>
          <p:cNvPr id="144" name="Picture 4"/>
          <p:cNvPicPr/>
          <p:nvPr/>
        </p:nvPicPr>
        <p:blipFill>
          <a:blip r:embed="rId3"/>
          <a:stretch/>
        </p:blipFill>
        <p:spPr>
          <a:xfrm>
            <a:off x="6357960" y="6464160"/>
            <a:ext cx="2423520" cy="393120"/>
          </a:xfrm>
          <a:prstGeom prst="rect">
            <a:avLst/>
          </a:prstGeom>
          <a:ln w="9360">
            <a:noFill/>
          </a:ln>
        </p:spPr>
      </p:pic>
      <p:pic>
        <p:nvPicPr>
          <p:cNvPr id="145" name="Picture 2"/>
          <p:cNvPicPr/>
          <p:nvPr/>
        </p:nvPicPr>
        <p:blipFill>
          <a:blip r:embed="rId4" cstate="email"/>
          <a:stretch/>
        </p:blipFill>
        <p:spPr>
          <a:xfrm>
            <a:off x="857160" y="2071800"/>
            <a:ext cx="7362000" cy="4085640"/>
          </a:xfrm>
          <a:prstGeom prst="rect">
            <a:avLst/>
          </a:prstGeom>
          <a:ln w="9360"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1214280" y="3500280"/>
            <a:ext cx="3428280" cy="285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6215040" y="1857240"/>
            <a:ext cx="249948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Datos obtenidos de la base de datos de Sistema de Salud Pública de Taiwan</a:t>
            </a:r>
            <a:endParaRPr/>
          </a:p>
        </p:txBody>
      </p:sp>
      <p:sp>
        <p:nvSpPr>
          <p:cNvPr id="148" name="CustomShape 3"/>
          <p:cNvSpPr/>
          <p:nvPr/>
        </p:nvSpPr>
        <p:spPr>
          <a:xfrm>
            <a:off x="357120" y="3643200"/>
            <a:ext cx="3714120" cy="255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Dislipemia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LDL ≥ 190 mg/dl             +  0 FRCV</a:t>
            </a:r>
            <a:endParaRPr/>
          </a:p>
          <a:p>
            <a:pPr>
              <a:lnSpc>
                <a:spcPct val="100000"/>
              </a:lnSpc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CT ≥ 240 ó LDL ≥ 160     +  1 FRCV</a:t>
            </a:r>
            <a:endParaRPr/>
          </a:p>
          <a:p>
            <a:pPr>
              <a:lnSpc>
                <a:spcPct val="100000"/>
              </a:lnSpc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CT ≥ 200 ó LDL ≥ 130     + ≥ 2 FRCV</a:t>
            </a:r>
            <a:endParaRPr/>
          </a:p>
          <a:p>
            <a:pPr>
              <a:lnSpc>
                <a:spcPct val="100000"/>
              </a:lnSpc>
            </a:pP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CT ≥ 160 ó LDL ≥ 100     + ECV ó DM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Estatinas</a:t>
            </a:r>
            <a:r>
              <a:rPr lang="es-E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(&gt;28 días): ator 20 = simvas 30 = lovas  45 = pravas 30 = fluvas 60 = rosu 10 </a:t>
            </a:r>
            <a:endParaRPr/>
          </a:p>
        </p:txBody>
      </p:sp>
      <p:pic>
        <p:nvPicPr>
          <p:cNvPr id="8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5739" y="3643200"/>
            <a:ext cx="3609760" cy="159354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6215040" y="1857240"/>
            <a:ext cx="2499480" cy="1300463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3"/>
          <p:cNvPicPr/>
          <p:nvPr/>
        </p:nvPicPr>
        <p:blipFill>
          <a:blip r:embed="rId2"/>
          <a:stretch/>
        </p:blipFill>
        <p:spPr>
          <a:xfrm>
            <a:off x="1214280" y="285840"/>
            <a:ext cx="6808320" cy="1505880"/>
          </a:xfrm>
          <a:prstGeom prst="rect">
            <a:avLst/>
          </a:prstGeom>
          <a:ln w="9360">
            <a:noFill/>
          </a:ln>
        </p:spPr>
      </p:pic>
      <p:pic>
        <p:nvPicPr>
          <p:cNvPr id="150" name="Picture 4"/>
          <p:cNvPicPr/>
          <p:nvPr/>
        </p:nvPicPr>
        <p:blipFill>
          <a:blip r:embed="rId3"/>
          <a:stretch/>
        </p:blipFill>
        <p:spPr>
          <a:xfrm>
            <a:off x="6357960" y="6464160"/>
            <a:ext cx="2423520" cy="393120"/>
          </a:xfrm>
          <a:prstGeom prst="rect">
            <a:avLst/>
          </a:prstGeom>
          <a:ln w="9360"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1214280" y="3500280"/>
            <a:ext cx="3428280" cy="285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2" name="Picture 5"/>
          <p:cNvPicPr/>
          <p:nvPr/>
        </p:nvPicPr>
        <p:blipFill>
          <a:blip r:embed="rId4"/>
          <a:stretch/>
        </p:blipFill>
        <p:spPr>
          <a:xfrm>
            <a:off x="1643040" y="1857240"/>
            <a:ext cx="5712840" cy="4566600"/>
          </a:xfrm>
          <a:prstGeom prst="rect">
            <a:avLst/>
          </a:prstGeom>
          <a:ln w="9360">
            <a:noFill/>
          </a:ln>
        </p:spPr>
      </p:pic>
      <p:pic>
        <p:nvPicPr>
          <p:cNvPr id="6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3"/>
          <p:cNvPicPr/>
          <p:nvPr/>
        </p:nvPicPr>
        <p:blipFill>
          <a:blip r:embed="rId2"/>
          <a:stretch/>
        </p:blipFill>
        <p:spPr>
          <a:xfrm>
            <a:off x="1214280" y="285840"/>
            <a:ext cx="6808320" cy="1505880"/>
          </a:xfrm>
          <a:prstGeom prst="rect">
            <a:avLst/>
          </a:prstGeom>
          <a:ln w="9360">
            <a:noFill/>
          </a:ln>
        </p:spPr>
      </p:pic>
      <p:pic>
        <p:nvPicPr>
          <p:cNvPr id="154" name="Picture 4"/>
          <p:cNvPicPr/>
          <p:nvPr/>
        </p:nvPicPr>
        <p:blipFill>
          <a:blip r:embed="rId3"/>
          <a:stretch/>
        </p:blipFill>
        <p:spPr>
          <a:xfrm>
            <a:off x="6262279" y="6080612"/>
            <a:ext cx="2423520" cy="393120"/>
          </a:xfrm>
          <a:prstGeom prst="rect">
            <a:avLst/>
          </a:prstGeom>
          <a:ln w="9360"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1214280" y="3500280"/>
            <a:ext cx="3428280" cy="285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56" name="Table 2"/>
          <p:cNvGraphicFramePr/>
          <p:nvPr/>
        </p:nvGraphicFramePr>
        <p:xfrm>
          <a:off x="928800" y="2857320"/>
          <a:ext cx="7572240" cy="2286000"/>
        </p:xfrm>
        <a:graphic>
          <a:graphicData uri="http://schemas.openxmlformats.org/drawingml/2006/table">
            <a:tbl>
              <a:tblPr/>
              <a:tblGrid>
                <a:gridCol w="1892880"/>
                <a:gridCol w="1892880"/>
                <a:gridCol w="1892880"/>
                <a:gridCol w="1893600"/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Dosis estatinas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Cardiopatía isquémica (HR)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Enfermedad cardiovascular (HR)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Progresión a enfermedad renal terminal (HR)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Sin estatinas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Dosis bajas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0.46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0.18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0.47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Dosis altas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0.17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0.11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0.25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1000080" y="714240"/>
            <a:ext cx="7000200" cy="1285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ENSAYOS CLÍNICOS SOBRE EL EFECTO DE LAS ESTATINAS SOBRE LA ATEROSCLEROSIS EN LES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1285920" y="2357280"/>
            <a:ext cx="65001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142" name="Table 3"/>
          <p:cNvGraphicFramePr/>
          <p:nvPr/>
        </p:nvGraphicFramePr>
        <p:xfrm>
          <a:off x="857160" y="2357280"/>
          <a:ext cx="7429320" cy="3571560"/>
        </p:xfrm>
        <a:graphic>
          <a:graphicData uri="http://schemas.openxmlformats.org/drawingml/2006/table">
            <a:tbl>
              <a:tblPr/>
              <a:tblGrid>
                <a:gridCol w="2046600"/>
                <a:gridCol w="2905920"/>
                <a:gridCol w="2476800"/>
              </a:tblGrid>
              <a:tr h="41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Referencia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Protocolo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Resultados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713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LAPS (Petri, Ann Rheum Dis, 2011)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200 LES; 2 años; atorv 40/d; CAC, GIM y placa.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 redujo marcadores de ATS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13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Mock (Arthritis Care Res, 2011)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72 LES; 2 años; rosu 10/d; GIM carótida interna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Reducción de GIM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13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Plazak (Arthritis Res Ther, 2011)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60 LES; 1 año; atorv 40/d; CAC.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Estabilización de CAC frente a control. 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019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APPLE trial. Schanberg (A&amp;R 2012) 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221 LES pediátrico, 3 años; atorv 10-20/d vs placebo; GIM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 diferencias en la progresión.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57160" y="3479562"/>
            <a:ext cx="7429320" cy="27140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000080" y="4062389"/>
            <a:ext cx="7115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2400" dirty="0" smtClean="0"/>
              <a:t>Solo 1/3 de los pacientes tenían </a:t>
            </a:r>
            <a:r>
              <a:rPr lang="es-ES" sz="2400" dirty="0" err="1" smtClean="0"/>
              <a:t>hiper</a:t>
            </a:r>
            <a:r>
              <a:rPr lang="es-ES" sz="2400" dirty="0" smtClean="0"/>
              <a:t>-COL o </a:t>
            </a:r>
            <a:r>
              <a:rPr lang="es-ES" sz="2400" dirty="0" err="1" smtClean="0"/>
              <a:t>hiper</a:t>
            </a:r>
            <a:r>
              <a:rPr lang="es-ES" sz="2400" dirty="0" smtClean="0"/>
              <a:t>-TG en el momento de la inclusión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2400" dirty="0" smtClean="0"/>
              <a:t>Se excluyeron pacientes que había tenido un evento cardiovascular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2400" dirty="0" smtClean="0"/>
              <a:t>Se excluyeron pacientes con TG&gt;500 mg/dl y LDL &gt; 190 mg/dl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32021113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9360"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5928016" y="1712795"/>
            <a:ext cx="228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Medidas </a:t>
            </a:r>
            <a:r>
              <a:rPr lang="es-ES" sz="2800" b="1" dirty="0" smtClean="0">
                <a:solidFill>
                  <a:srgbClr val="0CBD0F"/>
                </a:solidFill>
              </a:rPr>
              <a:t>ANTI</a:t>
            </a:r>
            <a:r>
              <a:rPr lang="es-ES" sz="2000" b="1" dirty="0" smtClean="0"/>
              <a:t>-</a:t>
            </a:r>
            <a:r>
              <a:rPr lang="es-ES" sz="2000" b="1" dirty="0" err="1" smtClean="0"/>
              <a:t>aterogénicas</a:t>
            </a:r>
            <a:endParaRPr lang="es-ES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-1" y="52193"/>
            <a:ext cx="5514669" cy="6930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stomShape 2"/>
          <p:cNvSpPr/>
          <p:nvPr/>
        </p:nvSpPr>
        <p:spPr>
          <a:xfrm>
            <a:off x="4397760" y="3861392"/>
            <a:ext cx="1892160" cy="162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160" tIns="47160" rIns="47160" bIns="47160" anchor="ctr"/>
          <a:lstStyle/>
          <a:p>
            <a:pPr algn="ctr">
              <a:lnSpc>
                <a:spcPct val="90000"/>
              </a:lnSpc>
            </a:pPr>
            <a:endParaRPr dirty="0"/>
          </a:p>
        </p:txBody>
      </p:sp>
      <p:sp>
        <p:nvSpPr>
          <p:cNvPr id="9" name="CustomShape 4"/>
          <p:cNvSpPr/>
          <p:nvPr/>
        </p:nvSpPr>
        <p:spPr>
          <a:xfrm>
            <a:off x="2499120" y="2954552"/>
            <a:ext cx="1142640" cy="11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160" tIns="47160" rIns="47160" bIns="47160" anchor="ctr"/>
          <a:lstStyle/>
          <a:p>
            <a:pPr algn="ctr">
              <a:lnSpc>
                <a:spcPct val="90000"/>
              </a:lnSpc>
            </a:pPr>
            <a:r>
              <a:rPr lang="es-ES" sz="37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FRCV</a:t>
            </a:r>
            <a:endParaRPr/>
          </a:p>
        </p:txBody>
      </p:sp>
      <p:sp>
        <p:nvSpPr>
          <p:cNvPr id="11" name="CustomShape 6"/>
          <p:cNvSpPr/>
          <p:nvPr/>
        </p:nvSpPr>
        <p:spPr>
          <a:xfrm>
            <a:off x="3703680" y="1278032"/>
            <a:ext cx="1265760" cy="12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160" tIns="47160" rIns="47160" bIns="47160" anchor="ctr"/>
          <a:lstStyle/>
          <a:p>
            <a:pPr algn="ctr">
              <a:lnSpc>
                <a:spcPct val="90000"/>
              </a:lnSpc>
            </a:pPr>
            <a:r>
              <a:rPr lang="es-ES" sz="37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Ttº</a:t>
            </a:r>
            <a:endParaRPr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11" y="1069965"/>
            <a:ext cx="4905021" cy="44980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72553" y="6110610"/>
            <a:ext cx="387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FACTORES MODIFICABLES</a:t>
            </a:r>
            <a:endParaRPr lang="es-ES" sz="2000" b="1" dirty="0"/>
          </a:p>
        </p:txBody>
      </p:sp>
      <p:pic>
        <p:nvPicPr>
          <p:cNvPr id="17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91538" y="735013"/>
            <a:ext cx="2850222" cy="180877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352460" y="2543792"/>
            <a:ext cx="2850222" cy="60302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                                               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423845" y="1940770"/>
            <a:ext cx="367693" cy="60302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                                               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271411" y="3146814"/>
            <a:ext cx="2155392" cy="7850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                                               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0" y="3931906"/>
            <a:ext cx="2094504" cy="7850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                                        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66153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91587" y="1313539"/>
            <a:ext cx="7421327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Frecuente</a:t>
            </a:r>
          </a:p>
          <a:p>
            <a:pPr>
              <a:lnSpc>
                <a:spcPct val="150000"/>
              </a:lnSpc>
              <a:defRPr/>
            </a:pPr>
            <a:r>
              <a:rPr lang="es-E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	Precoz </a:t>
            </a:r>
          </a:p>
          <a:p>
            <a:pPr>
              <a:lnSpc>
                <a:spcPct val="150000"/>
              </a:lnSpc>
              <a:defRPr/>
            </a:pPr>
            <a:r>
              <a:rPr lang="es-E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  Acelerada                                    </a:t>
            </a:r>
            <a:endParaRPr lang="es-E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48400" y="735013"/>
            <a:ext cx="575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ECV en el LES es…</a:t>
            </a:r>
          </a:p>
        </p:txBody>
      </p:sp>
      <p:pic>
        <p:nvPicPr>
          <p:cNvPr id="22531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30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482" y="349231"/>
            <a:ext cx="5329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611188" y="1663254"/>
            <a:ext cx="7239000" cy="11239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2400" b="1" dirty="0"/>
              <a:t>La actividad de la enfermedad (inflamación crónica) es un factor independiente de riesgo coronario en pacientes con LES</a:t>
            </a: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6326909" y="6478888"/>
            <a:ext cx="207043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1100" dirty="0" err="1"/>
              <a:t>Karp</a:t>
            </a:r>
            <a:r>
              <a:rPr lang="es-ES_tradnl" sz="1100" dirty="0"/>
              <a:t> et al. A&amp;R 2008;59:169-175</a:t>
            </a:r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631" y="3023323"/>
            <a:ext cx="6750553" cy="323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4" name="Conector recto de flecha 3"/>
          <p:cNvCxnSpPr/>
          <p:nvPr/>
        </p:nvCxnSpPr>
        <p:spPr>
          <a:xfrm>
            <a:off x="1888338" y="3567907"/>
            <a:ext cx="1646024" cy="584904"/>
          </a:xfrm>
          <a:prstGeom prst="straightConnector1">
            <a:avLst/>
          </a:prstGeom>
          <a:ln>
            <a:solidFill>
              <a:srgbClr val="0CBD0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5309721" y="3684889"/>
            <a:ext cx="1508310" cy="601616"/>
          </a:xfrm>
          <a:prstGeom prst="straightConnector1">
            <a:avLst/>
          </a:prstGeom>
          <a:ln>
            <a:solidFill>
              <a:srgbClr val="0CBD0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26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9360"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5928016" y="1712795"/>
            <a:ext cx="228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Medidas </a:t>
            </a:r>
            <a:r>
              <a:rPr lang="es-ES" sz="2800" b="1" dirty="0" smtClean="0">
                <a:solidFill>
                  <a:srgbClr val="0CBD0F"/>
                </a:solidFill>
              </a:rPr>
              <a:t>ANTI</a:t>
            </a:r>
            <a:r>
              <a:rPr lang="es-ES" sz="2000" b="1" dirty="0" smtClean="0"/>
              <a:t>-</a:t>
            </a:r>
            <a:r>
              <a:rPr lang="es-ES" sz="2000" b="1" dirty="0" err="1" smtClean="0"/>
              <a:t>aterogénicas</a:t>
            </a:r>
            <a:endParaRPr lang="es-ES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-1" y="52193"/>
            <a:ext cx="5514669" cy="6930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stomShape 2"/>
          <p:cNvSpPr/>
          <p:nvPr/>
        </p:nvSpPr>
        <p:spPr>
          <a:xfrm>
            <a:off x="4397760" y="3861392"/>
            <a:ext cx="1892160" cy="162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160" tIns="47160" rIns="47160" bIns="47160" anchor="ctr"/>
          <a:lstStyle/>
          <a:p>
            <a:pPr algn="ctr">
              <a:lnSpc>
                <a:spcPct val="90000"/>
              </a:lnSpc>
            </a:pPr>
            <a:endParaRPr dirty="0"/>
          </a:p>
        </p:txBody>
      </p:sp>
      <p:sp>
        <p:nvSpPr>
          <p:cNvPr id="9" name="CustomShape 4"/>
          <p:cNvSpPr/>
          <p:nvPr/>
        </p:nvSpPr>
        <p:spPr>
          <a:xfrm>
            <a:off x="2499120" y="2954552"/>
            <a:ext cx="1142640" cy="11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160" tIns="47160" rIns="47160" bIns="47160" anchor="ctr"/>
          <a:lstStyle/>
          <a:p>
            <a:pPr algn="ctr">
              <a:lnSpc>
                <a:spcPct val="90000"/>
              </a:lnSpc>
            </a:pPr>
            <a:r>
              <a:rPr lang="es-ES" sz="37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FRCV</a:t>
            </a:r>
            <a:endParaRPr/>
          </a:p>
        </p:txBody>
      </p:sp>
      <p:sp>
        <p:nvSpPr>
          <p:cNvPr id="11" name="CustomShape 6"/>
          <p:cNvSpPr/>
          <p:nvPr/>
        </p:nvSpPr>
        <p:spPr>
          <a:xfrm>
            <a:off x="3703680" y="1278032"/>
            <a:ext cx="1265760" cy="12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160" tIns="47160" rIns="47160" bIns="47160" anchor="ctr"/>
          <a:lstStyle/>
          <a:p>
            <a:pPr algn="ctr">
              <a:lnSpc>
                <a:spcPct val="90000"/>
              </a:lnSpc>
            </a:pPr>
            <a:r>
              <a:rPr lang="es-ES" sz="37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Ttº</a:t>
            </a:r>
            <a:endParaRPr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11" y="1069965"/>
            <a:ext cx="4905021" cy="44980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72553" y="6110610"/>
            <a:ext cx="3633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FACTORES MODIFICABLES</a:t>
            </a:r>
            <a:endParaRPr lang="es-ES" sz="2000" b="1" dirty="0"/>
          </a:p>
        </p:txBody>
      </p:sp>
      <p:pic>
        <p:nvPicPr>
          <p:cNvPr id="17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39171" y="3027516"/>
            <a:ext cx="5184137" cy="267896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3301155" y="2424494"/>
            <a:ext cx="1943869" cy="60302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                                               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139171" y="2151246"/>
            <a:ext cx="1730946" cy="87627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                                               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1870117" y="2711423"/>
            <a:ext cx="591478" cy="31609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                                        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427630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5570767"/>
              </p:ext>
            </p:extLst>
          </p:nvPr>
        </p:nvGraphicFramePr>
        <p:xfrm>
          <a:off x="461005" y="1397000"/>
          <a:ext cx="8454669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223"/>
                <a:gridCol w="2818223"/>
                <a:gridCol w="2818223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GC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Efecto CV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Referencia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  Duración del </a:t>
                      </a:r>
                      <a:r>
                        <a:rPr lang="es-ES" dirty="0" err="1" smtClean="0"/>
                        <a:t>ttº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 </a:t>
                      </a:r>
                      <a:r>
                        <a:rPr lang="es-E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s-ES" dirty="0" smtClean="0"/>
                        <a:t>de IAM y angina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Manzi</a:t>
                      </a:r>
                      <a:r>
                        <a:rPr lang="es-ES" sz="1200" dirty="0" smtClean="0"/>
                        <a:t> S,</a:t>
                      </a:r>
                      <a:r>
                        <a:rPr lang="es-ES" sz="1200" baseline="0" dirty="0" smtClean="0"/>
                        <a:t> et al</a:t>
                      </a:r>
                      <a:r>
                        <a:rPr lang="es-ES" sz="1200" dirty="0" smtClean="0"/>
                        <a:t>. Am</a:t>
                      </a:r>
                      <a:r>
                        <a:rPr lang="es-ES" sz="1200" baseline="0" dirty="0" smtClean="0"/>
                        <a:t> J </a:t>
                      </a:r>
                      <a:r>
                        <a:rPr lang="es-ES" sz="1200" baseline="0" dirty="0" err="1" smtClean="0"/>
                        <a:t>Epidemiol</a:t>
                      </a:r>
                      <a:r>
                        <a:rPr lang="es-ES" sz="1200" baseline="0" dirty="0" smtClean="0"/>
                        <a:t> 1997;145:408-15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 </a:t>
                      </a:r>
                      <a:r>
                        <a:rPr lang="es-E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s-ES" dirty="0" smtClean="0"/>
                        <a:t>Dosis</a:t>
                      </a:r>
                      <a:r>
                        <a:rPr lang="es-ES" baseline="0" dirty="0" smtClean="0"/>
                        <a:t> acumulada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r>
                        <a:rPr lang="es-E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placas carotideas y femorales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200" dirty="0" err="1" smtClean="0"/>
                        <a:t>Tektonidou</a:t>
                      </a:r>
                      <a:r>
                        <a:rPr lang="es-ES" sz="1200" dirty="0" smtClean="0"/>
                        <a:t> MG, et al. </a:t>
                      </a:r>
                      <a:r>
                        <a:rPr lang="es-ES" sz="1200" dirty="0" err="1" smtClean="0"/>
                        <a:t>Autoimmun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Reev</a:t>
                      </a:r>
                      <a:r>
                        <a:rPr lang="es-ES" sz="1200" dirty="0" smtClean="0"/>
                        <a:t> 2017;16:308-12.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200" dirty="0" smtClean="0"/>
                        <a:t>Doria A, et a. Ann </a:t>
                      </a:r>
                      <a:r>
                        <a:rPr lang="es-ES" sz="1200" dirty="0" err="1" smtClean="0"/>
                        <a:t>Rheum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Dis</a:t>
                      </a:r>
                      <a:r>
                        <a:rPr lang="es-ES" sz="1200" dirty="0" smtClean="0"/>
                        <a:t> 2003;62:1071-7.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Uso de GC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Empeoramiento del perfil lipídico y FRS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200" dirty="0" err="1" smtClean="0"/>
                        <a:t>Durcan</a:t>
                      </a:r>
                      <a:r>
                        <a:rPr lang="es-ES" sz="1200" baseline="0" dirty="0" smtClean="0"/>
                        <a:t> L, et al.  J </a:t>
                      </a:r>
                      <a:r>
                        <a:rPr lang="es-ES" sz="1200" baseline="0" dirty="0" err="1" smtClean="0"/>
                        <a:t>Rheumatol</a:t>
                      </a:r>
                      <a:r>
                        <a:rPr lang="es-ES" sz="1200" baseline="0" dirty="0" smtClean="0"/>
                        <a:t> 2016;43:745-50.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200" baseline="0" dirty="0" smtClean="0"/>
                        <a:t>Petri M et al. Am J </a:t>
                      </a:r>
                      <a:r>
                        <a:rPr lang="es-ES" sz="1200" baseline="0" dirty="0" err="1" smtClean="0"/>
                        <a:t>Med</a:t>
                      </a:r>
                      <a:r>
                        <a:rPr lang="es-ES" sz="1200" baseline="0" dirty="0" smtClean="0"/>
                        <a:t> 1994;96: 254-9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r>
                        <a:rPr lang="es-E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10 mg/día </a:t>
                      </a:r>
                      <a:r>
                        <a:rPr lang="es-ES" baseline="0" dirty="0" err="1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prednisona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CT 16 mg/dl, </a:t>
                      </a:r>
                    </a:p>
                    <a:p>
                      <a:pPr marL="285750" indent="-285750">
                        <a:buFont typeface="Wingdings" charset="0"/>
                        <a:buChar char="é"/>
                      </a:pP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LDL 9 mg/dl, </a:t>
                      </a:r>
                    </a:p>
                    <a:p>
                      <a:pPr marL="285750" indent="-285750">
                        <a:buFont typeface="Wingdings" charset="0"/>
                        <a:buChar char="é"/>
                      </a:pP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TG 13 mg/dl, </a:t>
                      </a:r>
                    </a:p>
                    <a:p>
                      <a:pPr marL="285750" indent="-285750">
                        <a:buFont typeface="Wingdings" charset="0"/>
                        <a:buChar char="é"/>
                      </a:pP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PAS 2 </a:t>
                      </a:r>
                      <a:r>
                        <a:rPr lang="es-ES" baseline="0" dirty="0" err="1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mmHg</a:t>
                      </a: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,</a:t>
                      </a:r>
                    </a:p>
                    <a:p>
                      <a:pPr marL="285750" indent="-285750">
                        <a:buFont typeface="Wingdings" charset="0"/>
                        <a:buChar char="é"/>
                      </a:pP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IMC 0.4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200" dirty="0" err="1" smtClean="0"/>
                        <a:t>Karp</a:t>
                      </a:r>
                      <a:r>
                        <a:rPr lang="es-ES" sz="1200" dirty="0" smtClean="0"/>
                        <a:t> I, et al. </a:t>
                      </a:r>
                      <a:r>
                        <a:rPr lang="es-ES" sz="1200" dirty="0" err="1" smtClean="0"/>
                        <a:t>Artrhitis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Rheum</a:t>
                      </a:r>
                      <a:r>
                        <a:rPr lang="es-ES" sz="1200" dirty="0" smtClean="0"/>
                        <a:t> 2008;15:169-75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&gt;7,5 mg/d de </a:t>
                      </a:r>
                      <a:r>
                        <a:rPr lang="es-ES" dirty="0" err="1" smtClean="0"/>
                        <a:t>prednisona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r>
                        <a:rPr lang="es-E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Resistencia a la insulina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DE" sz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Sabio</a:t>
                      </a:r>
                      <a:r>
                        <a:rPr lang="de-DE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JM, et al. </a:t>
                      </a:r>
                      <a:r>
                        <a:rPr lang="de-DE" sz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</a:t>
                      </a:r>
                      <a:r>
                        <a:rPr lang="de-DE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de-DE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Rheumatol</a:t>
                      </a:r>
                      <a:r>
                        <a:rPr lang="de-DE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2010;28:483-9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47979" y="228516"/>
            <a:ext cx="691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    Efectos de los </a:t>
            </a:r>
            <a:r>
              <a:rPr lang="es-ES" sz="2800" b="1" dirty="0" err="1" smtClean="0"/>
              <a:t>glucorticoides</a:t>
            </a:r>
            <a:r>
              <a:rPr lang="es-ES" sz="2800" b="1" dirty="0" smtClean="0"/>
              <a:t> sobre ECV, FRCV y ATS subclínica</a:t>
            </a:r>
            <a:endParaRPr lang="es-ES" sz="2800" b="1" dirty="0"/>
          </a:p>
        </p:txBody>
      </p:sp>
      <p:pic>
        <p:nvPicPr>
          <p:cNvPr id="4" name="Picture 8" descr="logo UE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00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2946240" y="676440"/>
            <a:ext cx="3753000" cy="4076640"/>
          </a:xfrm>
          <a:custGeom>
            <a:avLst/>
            <a:gdLst/>
            <a:ahLst/>
            <a:cxnLst/>
            <a:rect l="l" t="t" r="r" b="b"/>
            <a:pathLst>
              <a:path w="2364" h="2568">
                <a:moveTo>
                  <a:pt x="0" y="2568"/>
                </a:moveTo>
                <a:cubicBezTo>
                  <a:pt x="1079" y="1455"/>
                  <a:pt x="2158" y="342"/>
                  <a:pt x="2261" y="171"/>
                </a:cubicBezTo>
                <a:cubicBezTo>
                  <a:pt x="2364" y="0"/>
                  <a:pt x="1491" y="772"/>
                  <a:pt x="619" y="1544"/>
                </a:cubicBez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"/>
          <p:cNvSpPr/>
          <p:nvPr/>
        </p:nvSpPr>
        <p:spPr>
          <a:xfrm>
            <a:off x="2935440" y="2900520"/>
            <a:ext cx="1185840" cy="1852560"/>
          </a:xfrm>
          <a:custGeom>
            <a:avLst/>
            <a:gdLst/>
            <a:ahLst/>
            <a:cxnLst/>
            <a:rect l="l" t="t" r="r" b="b"/>
            <a:pathLst>
              <a:path w="747" h="1167">
                <a:moveTo>
                  <a:pt x="0" y="1167"/>
                </a:moveTo>
                <a:cubicBezTo>
                  <a:pt x="91" y="697"/>
                  <a:pt x="182" y="228"/>
                  <a:pt x="306" y="114"/>
                </a:cubicBezTo>
                <a:cubicBezTo>
                  <a:pt x="430" y="0"/>
                  <a:pt x="672" y="422"/>
                  <a:pt x="747" y="484"/>
                </a:cubicBez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3"/>
          <p:cNvSpPr/>
          <p:nvPr/>
        </p:nvSpPr>
        <p:spPr>
          <a:xfrm>
            <a:off x="2700360" y="3429000"/>
            <a:ext cx="431640" cy="2160720"/>
          </a:xfrm>
          <a:custGeom>
            <a:avLst/>
            <a:gdLst/>
            <a:ahLst/>
            <a:cxnLst/>
            <a:rect l="0" t="0" r="r" b="b"/>
            <a:pathLst>
              <a:path w="1201" h="6003">
                <a:moveTo>
                  <a:pt x="300" y="6002"/>
                </a:moveTo>
                <a:lnTo>
                  <a:pt x="300" y="1500"/>
                </a:lnTo>
                <a:lnTo>
                  <a:pt x="0" y="1500"/>
                </a:lnTo>
                <a:lnTo>
                  <a:pt x="600" y="0"/>
                </a:lnTo>
                <a:lnTo>
                  <a:pt x="1200" y="1500"/>
                </a:lnTo>
                <a:lnTo>
                  <a:pt x="900" y="1500"/>
                </a:lnTo>
                <a:lnTo>
                  <a:pt x="900" y="6002"/>
                </a:lnTo>
                <a:lnTo>
                  <a:pt x="300" y="6002"/>
                </a:lnTo>
              </a:path>
            </a:pathLst>
          </a:cu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4"/>
          <p:cNvSpPr/>
          <p:nvPr/>
        </p:nvSpPr>
        <p:spPr>
          <a:xfrm>
            <a:off x="1187280" y="2637000"/>
            <a:ext cx="1079640" cy="2952720"/>
          </a:xfrm>
          <a:custGeom>
            <a:avLst/>
            <a:gdLst/>
            <a:ahLst/>
            <a:cxnLst/>
            <a:rect l="0" t="0" r="r" b="b"/>
            <a:pathLst>
              <a:path w="3001" h="8204">
                <a:moveTo>
                  <a:pt x="750" y="8203"/>
                </a:moveTo>
                <a:lnTo>
                  <a:pt x="750" y="2050"/>
                </a:lnTo>
                <a:lnTo>
                  <a:pt x="0" y="2050"/>
                </a:lnTo>
                <a:lnTo>
                  <a:pt x="1500" y="0"/>
                </a:lnTo>
                <a:lnTo>
                  <a:pt x="3000" y="2050"/>
                </a:lnTo>
                <a:lnTo>
                  <a:pt x="2250" y="2050"/>
                </a:lnTo>
                <a:lnTo>
                  <a:pt x="2250" y="8203"/>
                </a:lnTo>
                <a:lnTo>
                  <a:pt x="750" y="8203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5"/>
          <p:cNvSpPr/>
          <p:nvPr/>
        </p:nvSpPr>
        <p:spPr>
          <a:xfrm>
            <a:off x="5580000" y="3860640"/>
            <a:ext cx="289080" cy="1729080"/>
          </a:xfrm>
          <a:custGeom>
            <a:avLst/>
            <a:gdLst/>
            <a:ahLst/>
            <a:cxnLst/>
            <a:rect l="0" t="0" r="r" b="b"/>
            <a:pathLst>
              <a:path w="804" h="4805">
                <a:moveTo>
                  <a:pt x="200" y="4804"/>
                </a:moveTo>
                <a:lnTo>
                  <a:pt x="200" y="1201"/>
                </a:lnTo>
                <a:lnTo>
                  <a:pt x="0" y="1201"/>
                </a:lnTo>
                <a:lnTo>
                  <a:pt x="401" y="0"/>
                </a:lnTo>
                <a:lnTo>
                  <a:pt x="803" y="1201"/>
                </a:lnTo>
                <a:lnTo>
                  <a:pt x="603" y="1201"/>
                </a:lnTo>
                <a:lnTo>
                  <a:pt x="603" y="4804"/>
                </a:lnTo>
                <a:lnTo>
                  <a:pt x="200" y="4804"/>
                </a:lnTo>
              </a:path>
            </a:pathLst>
          </a:cu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6"/>
          <p:cNvSpPr/>
          <p:nvPr/>
        </p:nvSpPr>
        <p:spPr>
          <a:xfrm>
            <a:off x="6443640" y="4653000"/>
            <a:ext cx="144360" cy="934920"/>
          </a:xfrm>
          <a:custGeom>
            <a:avLst/>
            <a:gdLst/>
            <a:ahLst/>
            <a:cxnLst/>
            <a:rect l="0" t="0" r="r" b="b"/>
            <a:pathLst>
              <a:path w="402" h="2599">
                <a:moveTo>
                  <a:pt x="100" y="2598"/>
                </a:moveTo>
                <a:lnTo>
                  <a:pt x="100" y="649"/>
                </a:lnTo>
                <a:lnTo>
                  <a:pt x="0" y="649"/>
                </a:lnTo>
                <a:lnTo>
                  <a:pt x="200" y="0"/>
                </a:lnTo>
                <a:lnTo>
                  <a:pt x="401" y="649"/>
                </a:lnTo>
                <a:lnTo>
                  <a:pt x="301" y="649"/>
                </a:lnTo>
                <a:lnTo>
                  <a:pt x="301" y="2598"/>
                </a:lnTo>
                <a:lnTo>
                  <a:pt x="100" y="2598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Line 7"/>
          <p:cNvSpPr/>
          <p:nvPr/>
        </p:nvSpPr>
        <p:spPr>
          <a:xfrm>
            <a:off x="2916360" y="3429000"/>
            <a:ext cx="503280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Line 8"/>
          <p:cNvSpPr/>
          <p:nvPr/>
        </p:nvSpPr>
        <p:spPr>
          <a:xfrm>
            <a:off x="1692360" y="2637000"/>
            <a:ext cx="1727280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9"/>
          <p:cNvSpPr/>
          <p:nvPr/>
        </p:nvSpPr>
        <p:spPr>
          <a:xfrm>
            <a:off x="1258920" y="5950080"/>
            <a:ext cx="2017800" cy="36612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es-ES" sz="1800" b="1" spc="-1">
                <a:latin typeface="Arial"/>
              </a:rPr>
              <a:t>Dosis elevadas</a:t>
            </a:r>
            <a:endParaRPr/>
          </a:p>
        </p:txBody>
      </p:sp>
      <p:sp>
        <p:nvSpPr>
          <p:cNvPr id="349" name="CustomShape 10"/>
          <p:cNvSpPr/>
          <p:nvPr/>
        </p:nvSpPr>
        <p:spPr>
          <a:xfrm>
            <a:off x="3419640" y="2637000"/>
            <a:ext cx="72720" cy="792000"/>
          </a:xfrm>
          <a:custGeom>
            <a:avLst/>
            <a:gdLst/>
            <a:ahLst/>
            <a:cxnLst/>
            <a:rect l="0" t="0" r="r" b="b"/>
            <a:pathLst>
              <a:path w="204" h="2202">
                <a:moveTo>
                  <a:pt x="0" y="0"/>
                </a:moveTo>
                <a:cubicBezTo>
                  <a:pt x="50" y="0"/>
                  <a:pt x="101" y="91"/>
                  <a:pt x="101" y="183"/>
                </a:cubicBezTo>
                <a:lnTo>
                  <a:pt x="101" y="917"/>
                </a:lnTo>
                <a:cubicBezTo>
                  <a:pt x="101" y="1008"/>
                  <a:pt x="152" y="1100"/>
                  <a:pt x="203" y="1100"/>
                </a:cubicBezTo>
                <a:cubicBezTo>
                  <a:pt x="152" y="1100"/>
                  <a:pt x="101" y="1192"/>
                  <a:pt x="101" y="1283"/>
                </a:cubicBezTo>
                <a:lnTo>
                  <a:pt x="101" y="2017"/>
                </a:lnTo>
                <a:cubicBezTo>
                  <a:pt x="101" y="2109"/>
                  <a:pt x="50" y="2201"/>
                  <a:pt x="0" y="2201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11"/>
          <p:cNvSpPr/>
          <p:nvPr/>
        </p:nvSpPr>
        <p:spPr>
          <a:xfrm flipH="1">
            <a:off x="5724360" y="3860640"/>
            <a:ext cx="1224000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Line 12"/>
          <p:cNvSpPr/>
          <p:nvPr/>
        </p:nvSpPr>
        <p:spPr>
          <a:xfrm flipH="1">
            <a:off x="6516360" y="4653000"/>
            <a:ext cx="431640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3"/>
          <p:cNvSpPr/>
          <p:nvPr/>
        </p:nvSpPr>
        <p:spPr>
          <a:xfrm>
            <a:off x="7164360" y="4005360"/>
            <a:ext cx="184320" cy="366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14"/>
          <p:cNvSpPr/>
          <p:nvPr/>
        </p:nvSpPr>
        <p:spPr>
          <a:xfrm>
            <a:off x="6948360" y="3860640"/>
            <a:ext cx="73080" cy="792360"/>
          </a:xfrm>
          <a:custGeom>
            <a:avLst/>
            <a:gdLst/>
            <a:ahLst/>
            <a:cxnLst/>
            <a:rect l="0" t="0" r="r" b="b"/>
            <a:pathLst>
              <a:path w="205" h="2203">
                <a:moveTo>
                  <a:pt x="0" y="0"/>
                </a:moveTo>
                <a:cubicBezTo>
                  <a:pt x="51" y="0"/>
                  <a:pt x="102" y="91"/>
                  <a:pt x="102" y="183"/>
                </a:cubicBezTo>
                <a:lnTo>
                  <a:pt x="102" y="917"/>
                </a:lnTo>
                <a:cubicBezTo>
                  <a:pt x="102" y="1009"/>
                  <a:pt x="153" y="1101"/>
                  <a:pt x="204" y="1101"/>
                </a:cubicBezTo>
                <a:cubicBezTo>
                  <a:pt x="153" y="1101"/>
                  <a:pt x="102" y="1192"/>
                  <a:pt x="102" y="1284"/>
                </a:cubicBezTo>
                <a:lnTo>
                  <a:pt x="102" y="2018"/>
                </a:lnTo>
                <a:cubicBezTo>
                  <a:pt x="102" y="2110"/>
                  <a:pt x="51" y="2202"/>
                  <a:pt x="0" y="2202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5"/>
          <p:cNvSpPr/>
          <p:nvPr/>
        </p:nvSpPr>
        <p:spPr>
          <a:xfrm>
            <a:off x="5364000" y="5877000"/>
            <a:ext cx="145296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r>
              <a:rPr lang="es-ES" sz="1800" b="1" spc="-1">
                <a:latin typeface="Arial"/>
              </a:rPr>
              <a:t>Dosis bajas</a:t>
            </a:r>
            <a:endParaRPr/>
          </a:p>
        </p:txBody>
      </p:sp>
      <p:sp>
        <p:nvSpPr>
          <p:cNvPr id="355" name="CustomShape 16"/>
          <p:cNvSpPr/>
          <p:nvPr/>
        </p:nvSpPr>
        <p:spPr>
          <a:xfrm>
            <a:off x="786690" y="476280"/>
            <a:ext cx="8282160" cy="45756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es-ES" sz="2400" b="1" spc="-1" dirty="0">
                <a:latin typeface="Arial"/>
              </a:rPr>
              <a:t>EFECTO DOSIS-DEPENDIENTE DE </a:t>
            </a:r>
            <a:r>
              <a:rPr lang="es-ES" sz="2400" b="1" spc="-1" dirty="0" smtClean="0">
                <a:latin typeface="Arial"/>
              </a:rPr>
              <a:t>LOS GC</a:t>
            </a:r>
            <a:endParaRPr dirty="0"/>
          </a:p>
        </p:txBody>
      </p:sp>
      <p:sp>
        <p:nvSpPr>
          <p:cNvPr id="356" name="CustomShape 17"/>
          <p:cNvSpPr/>
          <p:nvPr/>
        </p:nvSpPr>
        <p:spPr>
          <a:xfrm>
            <a:off x="5219640" y="1484280"/>
            <a:ext cx="3527640" cy="1584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8"/>
          <p:cNvSpPr/>
          <p:nvPr/>
        </p:nvSpPr>
        <p:spPr>
          <a:xfrm>
            <a:off x="5435640" y="1773360"/>
            <a:ext cx="431640" cy="288720"/>
          </a:xfrm>
          <a:custGeom>
            <a:avLst/>
            <a:gdLst/>
            <a:ahLst/>
            <a:cxnLst/>
            <a:rect l="0" t="0" r="r" b="b"/>
            <a:pathLst>
              <a:path w="1201" h="804">
                <a:moveTo>
                  <a:pt x="0" y="200"/>
                </a:moveTo>
                <a:lnTo>
                  <a:pt x="900" y="200"/>
                </a:lnTo>
                <a:lnTo>
                  <a:pt x="900" y="0"/>
                </a:lnTo>
                <a:lnTo>
                  <a:pt x="1200" y="401"/>
                </a:lnTo>
                <a:lnTo>
                  <a:pt x="900" y="803"/>
                </a:lnTo>
                <a:lnTo>
                  <a:pt x="900" y="602"/>
                </a:lnTo>
                <a:lnTo>
                  <a:pt x="0" y="602"/>
                </a:lnTo>
                <a:lnTo>
                  <a:pt x="0" y="200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9"/>
          <p:cNvSpPr/>
          <p:nvPr/>
        </p:nvSpPr>
        <p:spPr>
          <a:xfrm>
            <a:off x="6084720" y="1700280"/>
            <a:ext cx="2664000" cy="116604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es-ES" sz="1400" spc="-1">
                <a:latin typeface="Arial"/>
              </a:rPr>
              <a:t>Efecto deletéreo: dislipemia, HTA, obesidad, diabetes, SM</a:t>
            </a:r>
            <a:endParaRPr/>
          </a:p>
          <a:p>
            <a:r>
              <a:rPr lang="es-ES" sz="1400" spc="-1">
                <a:latin typeface="Arial"/>
              </a:rPr>
              <a:t> </a:t>
            </a:r>
            <a:endParaRPr/>
          </a:p>
          <a:p>
            <a:r>
              <a:rPr lang="es-ES" sz="1400" spc="-1">
                <a:latin typeface="Arial"/>
              </a:rPr>
              <a:t>Efecto antiinflamatorio</a:t>
            </a:r>
            <a:endParaRPr/>
          </a:p>
        </p:txBody>
      </p:sp>
      <p:sp>
        <p:nvSpPr>
          <p:cNvPr id="359" name="CustomShape 20"/>
          <p:cNvSpPr/>
          <p:nvPr/>
        </p:nvSpPr>
        <p:spPr>
          <a:xfrm>
            <a:off x="5435640" y="2565360"/>
            <a:ext cx="431640" cy="289080"/>
          </a:xfrm>
          <a:custGeom>
            <a:avLst/>
            <a:gdLst/>
            <a:ahLst/>
            <a:cxnLst/>
            <a:rect l="0" t="0" r="r" b="b"/>
            <a:pathLst>
              <a:path w="1201" h="804">
                <a:moveTo>
                  <a:pt x="0" y="200"/>
                </a:moveTo>
                <a:lnTo>
                  <a:pt x="900" y="200"/>
                </a:lnTo>
                <a:lnTo>
                  <a:pt x="900" y="0"/>
                </a:lnTo>
                <a:lnTo>
                  <a:pt x="1200" y="401"/>
                </a:lnTo>
                <a:lnTo>
                  <a:pt x="900" y="803"/>
                </a:lnTo>
                <a:lnTo>
                  <a:pt x="900" y="603"/>
                </a:lnTo>
                <a:lnTo>
                  <a:pt x="0" y="603"/>
                </a:lnTo>
                <a:lnTo>
                  <a:pt x="0" y="200"/>
                </a:lnTo>
              </a:path>
            </a:pathLst>
          </a:cu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" name="Picture 8" descr="logo UE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8-02-11 a la(s) 18.5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4385" y="2279115"/>
            <a:ext cx="4483976" cy="3470861"/>
          </a:xfrm>
          <a:prstGeom prst="rect">
            <a:avLst/>
          </a:prstGeom>
        </p:spPr>
      </p:pic>
      <p:pic>
        <p:nvPicPr>
          <p:cNvPr id="4" name="Imagen 3" descr="Captura de pantalla 2018-02-11 a la(s) 19.03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151" y="693323"/>
            <a:ext cx="6544749" cy="1300777"/>
          </a:xfrm>
          <a:prstGeom prst="rect">
            <a:avLst/>
          </a:prstGeom>
        </p:spPr>
      </p:pic>
      <p:pic>
        <p:nvPicPr>
          <p:cNvPr id="5" name="Imagen 4" descr="Captura de pantalla 2018-02-11 a la(s) 19.04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586" y="6388248"/>
            <a:ext cx="5667009" cy="286937"/>
          </a:xfrm>
          <a:prstGeom prst="rect">
            <a:avLst/>
          </a:prstGeom>
        </p:spPr>
      </p:pic>
      <p:pic>
        <p:nvPicPr>
          <p:cNvPr id="6" name="Picture 8" descr="logo UEA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26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7590016"/>
              </p:ext>
            </p:extLst>
          </p:nvPr>
        </p:nvGraphicFramePr>
        <p:xfrm>
          <a:off x="904615" y="1710585"/>
          <a:ext cx="7210821" cy="4039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607"/>
                <a:gridCol w="2403607"/>
                <a:gridCol w="2403607"/>
              </a:tblGrid>
              <a:tr h="538585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Inmunuspresor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Efecto CV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Referencia</a:t>
                      </a:r>
                      <a:endParaRPr lang="es-ES" dirty="0"/>
                    </a:p>
                  </a:txBody>
                  <a:tcPr/>
                </a:tc>
              </a:tr>
              <a:tr h="2019696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Azatioprina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é"/>
                        <a:tabLst/>
                        <a:defRPr/>
                      </a:pP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</a:t>
                      </a:r>
                      <a:r>
                        <a:rPr lang="es-ES" baseline="0" dirty="0" err="1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Enf</a:t>
                      </a: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. coronaria,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 </a:t>
                      </a: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placa carotidea,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 </a:t>
                      </a: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GIM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200" dirty="0" err="1" smtClean="0"/>
                        <a:t>Haque</a:t>
                      </a:r>
                      <a:r>
                        <a:rPr lang="es-ES" sz="1200" dirty="0" smtClean="0"/>
                        <a:t> S, et al. J </a:t>
                      </a:r>
                      <a:r>
                        <a:rPr lang="es-ES" sz="1200" dirty="0" err="1" smtClean="0"/>
                        <a:t>Rheumatol</a:t>
                      </a:r>
                      <a:r>
                        <a:rPr lang="es-ES" sz="1200" baseline="0" dirty="0" smtClean="0"/>
                        <a:t> 2010;37:322-29</a:t>
                      </a:r>
                      <a:endParaRPr lang="es-ES" sz="12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200" dirty="0" err="1" smtClean="0"/>
                        <a:t>Schanberg</a:t>
                      </a:r>
                      <a:r>
                        <a:rPr lang="es-ES" sz="1200" baseline="0" dirty="0" smtClean="0"/>
                        <a:t> LE</a:t>
                      </a:r>
                      <a:r>
                        <a:rPr lang="es-ES" sz="1200" dirty="0" smtClean="0"/>
                        <a:t>, et al. </a:t>
                      </a:r>
                      <a:r>
                        <a:rPr lang="es-ES" sz="1200" dirty="0" err="1" smtClean="0"/>
                        <a:t>Artrhitis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Rheum</a:t>
                      </a:r>
                      <a:r>
                        <a:rPr lang="es-ES" sz="1200" dirty="0" smtClean="0"/>
                        <a:t> 2009;60:1496-1507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dirty="0" smtClean="0"/>
                        <a:t>Ahmad Y, et al. </a:t>
                      </a:r>
                      <a:r>
                        <a:rPr lang="es-ES" sz="1200" dirty="0" err="1" smtClean="0"/>
                        <a:t>Rheumatology</a:t>
                      </a:r>
                      <a:r>
                        <a:rPr lang="es-ES" sz="1200" dirty="0" smtClean="0"/>
                        <a:t>  2007;46:983-988</a:t>
                      </a:r>
                    </a:p>
                  </a:txBody>
                  <a:tcPr/>
                </a:tc>
              </a:tr>
              <a:tr h="148111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Ciclofosfamida</a:t>
                      </a:r>
                      <a:endParaRPr lang="es-ES" dirty="0" smtClean="0"/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Ciclosporina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Micofenolato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0"/>
                        <a:buChar char="ê"/>
                      </a:pP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placas carotidea</a:t>
                      </a:r>
                    </a:p>
                    <a:p>
                      <a:pPr marL="0" indent="0">
                        <a:buFont typeface="Wingdings" charset="0"/>
                        <a:buNone/>
                      </a:pPr>
                      <a:r>
                        <a:rPr lang="es-E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es-E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GIM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200" dirty="0" err="1" smtClean="0"/>
                        <a:t>Roman</a:t>
                      </a:r>
                      <a:r>
                        <a:rPr lang="es-ES" sz="1200" dirty="0" smtClean="0"/>
                        <a:t> MJ, et al. New </a:t>
                      </a:r>
                      <a:r>
                        <a:rPr lang="es-ES" sz="1200" dirty="0" err="1" smtClean="0"/>
                        <a:t>Engl</a:t>
                      </a:r>
                      <a:r>
                        <a:rPr lang="es-ES" sz="1200" dirty="0" smtClean="0"/>
                        <a:t> J </a:t>
                      </a:r>
                      <a:r>
                        <a:rPr lang="es-ES" sz="1200" dirty="0" err="1" smtClean="0"/>
                        <a:t>Med</a:t>
                      </a:r>
                      <a:r>
                        <a:rPr lang="es-ES" sz="1200" dirty="0" smtClean="0"/>
                        <a:t> 349:308-2399-406.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200" dirty="0" err="1" smtClean="0"/>
                        <a:t>Sazliyana</a:t>
                      </a:r>
                      <a:r>
                        <a:rPr lang="es-ES" sz="1200" dirty="0" smtClean="0"/>
                        <a:t> MS,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et a. Lupus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Ann </a:t>
                      </a:r>
                      <a:r>
                        <a:rPr lang="es-ES" sz="1200" dirty="0" err="1" smtClean="0"/>
                        <a:t>Rheum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Dis</a:t>
                      </a:r>
                      <a:r>
                        <a:rPr lang="es-ES" sz="1200" dirty="0" smtClean="0"/>
                        <a:t> 2011;20:1260-6.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47979" y="228516"/>
            <a:ext cx="691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    Efectos de los inmunosupresores sobre ECV, FRCV y ATS subclínica</a:t>
            </a:r>
            <a:endParaRPr lang="es-ES" sz="2800" b="1" dirty="0"/>
          </a:p>
        </p:txBody>
      </p:sp>
      <p:pic>
        <p:nvPicPr>
          <p:cNvPr id="4" name="Picture 8" descr="logo UE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54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4374500"/>
              </p:ext>
            </p:extLst>
          </p:nvPr>
        </p:nvGraphicFramePr>
        <p:xfrm>
          <a:off x="565384" y="1431796"/>
          <a:ext cx="812413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551"/>
                <a:gridCol w="3009583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Efectos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Referencia</a:t>
                      </a:r>
                      <a:endParaRPr lang="es-E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Disminuye la actividad del LES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de-DE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Costedoat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al. Arthritis </a:t>
                      </a:r>
                      <a:r>
                        <a:rPr lang="de-DE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Rheum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2006;54:3284–90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Disminuye daño crónico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DE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Fresser B, et al. Arthritis </a:t>
                      </a:r>
                      <a:r>
                        <a:rPr lang="de-DE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Rheum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2005;52:1473–80.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Efecto </a:t>
                      </a:r>
                      <a:r>
                        <a:rPr lang="es-ES" sz="2800" dirty="0" err="1" smtClean="0"/>
                        <a:t>antitrombótico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fi-FI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Ruiz-Irastorza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al. Lupus 2006;15:577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Mejora perfil lipídico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200" dirty="0" err="1" smtClean="0"/>
                        <a:t>Borba</a:t>
                      </a:r>
                      <a:r>
                        <a:rPr lang="es-ES" sz="1200" dirty="0" smtClean="0"/>
                        <a:t> E, et al. 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 </a:t>
                      </a:r>
                      <a:r>
                        <a:rPr lang="de-DE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Rheumatol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2001;28:780–5.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Mejora resistencia</a:t>
                      </a:r>
                      <a:r>
                        <a:rPr lang="es-ES" sz="2800" baseline="0" dirty="0" smtClean="0"/>
                        <a:t> a la insulina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200" dirty="0" err="1" smtClean="0"/>
                        <a:t>Penn</a:t>
                      </a:r>
                      <a:r>
                        <a:rPr lang="es-ES" sz="1200" dirty="0" smtClean="0"/>
                        <a:t> SK et al. </a:t>
                      </a:r>
                      <a:r>
                        <a:rPr lang="de-DE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 </a:t>
                      </a:r>
                      <a:r>
                        <a:rPr lang="de-DE" sz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Rheumatol</a:t>
                      </a:r>
                      <a:r>
                        <a:rPr lang="de-DE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2010;37:1136-42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Menor</a:t>
                      </a:r>
                      <a:r>
                        <a:rPr lang="es-ES" sz="2800" baseline="0" dirty="0" smtClean="0"/>
                        <a:t> incidencia de DM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hu-HU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Chen MY, et al. Rheumatology 2015;54:1244-9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Mejora la disfunción endotelial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de-DE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Gomez-Guzman M, et al. Hypertension 2014;64:330-7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Disminuye </a:t>
                      </a:r>
                      <a:r>
                        <a:rPr lang="es-ES" sz="2800" dirty="0" err="1" smtClean="0"/>
                        <a:t>Sd</a:t>
                      </a:r>
                      <a:r>
                        <a:rPr lang="es-ES" sz="2800" dirty="0" smtClean="0"/>
                        <a:t>.</a:t>
                      </a:r>
                      <a:r>
                        <a:rPr lang="es-ES" sz="2800" baseline="0" dirty="0" smtClean="0"/>
                        <a:t> </a:t>
                      </a:r>
                      <a:r>
                        <a:rPr lang="es-ES" sz="2800" dirty="0" smtClean="0"/>
                        <a:t>metabólico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200" dirty="0" smtClean="0"/>
                        <a:t>Sabio JM, et al. </a:t>
                      </a:r>
                      <a:r>
                        <a:rPr lang="fi-FI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Lupus. 2008;17:849-59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65443" y="356655"/>
            <a:ext cx="6628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Efectos potencialmente beneficiosos de la HCQ sobre la ECV</a:t>
            </a:r>
            <a:endParaRPr lang="es-ES" sz="2800" b="1" dirty="0"/>
          </a:p>
        </p:txBody>
      </p:sp>
      <p:pic>
        <p:nvPicPr>
          <p:cNvPr id="4" name="Picture 8" descr="logo UE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53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19" y="412464"/>
            <a:ext cx="6210527" cy="9927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768" y="6129145"/>
            <a:ext cx="2501900" cy="25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26567" y="1572266"/>
            <a:ext cx="5975675" cy="35121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04" y="5431280"/>
            <a:ext cx="7767508" cy="411111"/>
          </a:xfrm>
          <a:prstGeom prst="rect">
            <a:avLst/>
          </a:prstGeom>
        </p:spPr>
      </p:pic>
      <p:pic>
        <p:nvPicPr>
          <p:cNvPr id="6" name="Picture 8" descr="logo UEA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11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8-02-12 a la(s) 20.34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61" y="1145761"/>
            <a:ext cx="8110377" cy="2338861"/>
          </a:xfrm>
          <a:prstGeom prst="rect">
            <a:avLst/>
          </a:prstGeom>
        </p:spPr>
      </p:pic>
      <p:pic>
        <p:nvPicPr>
          <p:cNvPr id="4" name="Imagen 3" descr="Captura de pantalla 2018-02-12 a la(s) 20.35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888" y="4045887"/>
            <a:ext cx="8343900" cy="1651000"/>
          </a:xfrm>
          <a:prstGeom prst="rect">
            <a:avLst/>
          </a:prstGeom>
        </p:spPr>
      </p:pic>
      <p:pic>
        <p:nvPicPr>
          <p:cNvPr id="5" name="Picture 8" descr="logo UEA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6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C_59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9434" y="0"/>
            <a:ext cx="10287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271679" y="769757"/>
            <a:ext cx="37655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4400" b="1" dirty="0" smtClean="0">
                <a:solidFill>
                  <a:prstClr val="black"/>
                </a:solidFill>
              </a:rPr>
              <a:t>Gracias a todos</a:t>
            </a:r>
            <a:endParaRPr lang="es-E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6147" y="5597528"/>
            <a:ext cx="2356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N = 4.863 LES</a:t>
            </a:r>
            <a:endParaRPr lang="es-ES" dirty="0"/>
          </a:p>
        </p:txBody>
      </p:sp>
      <p:pic>
        <p:nvPicPr>
          <p:cNvPr id="6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71427" y="273342"/>
            <a:ext cx="6607661" cy="1359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19" y="6031132"/>
            <a:ext cx="3571403" cy="4311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77" y="2035930"/>
            <a:ext cx="5314429" cy="313991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8410908"/>
              </p:ext>
            </p:extLst>
          </p:nvPr>
        </p:nvGraphicFramePr>
        <p:xfrm>
          <a:off x="4751968" y="2287415"/>
          <a:ext cx="4233288" cy="244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322"/>
                <a:gridCol w="1058322"/>
                <a:gridCol w="1058322"/>
                <a:gridCol w="1058322"/>
              </a:tblGrid>
              <a:tr h="1068416"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INCIDENCIA</a:t>
                      </a:r>
                    </a:p>
                    <a:p>
                      <a:pPr algn="ctr"/>
                      <a:endParaRPr lang="es-ES" sz="800" dirty="0" smtClean="0"/>
                    </a:p>
                    <a:p>
                      <a:pPr algn="ctr"/>
                      <a:r>
                        <a:rPr lang="es-ES" sz="1200" baseline="0" dirty="0" smtClean="0"/>
                        <a:t>(casos / 10</a:t>
                      </a:r>
                      <a:r>
                        <a:rPr lang="es-ES" sz="1200" baseline="30000" dirty="0" smtClean="0"/>
                        <a:t>3</a:t>
                      </a:r>
                      <a:r>
                        <a:rPr lang="es-ES" sz="1200" baseline="0" dirty="0" smtClean="0"/>
                        <a:t> p / año)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RR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RR</a:t>
                      </a:r>
                    </a:p>
                    <a:p>
                      <a:pPr algn="ctr"/>
                      <a:r>
                        <a:rPr lang="es-ES" sz="1200" baseline="0" dirty="0" smtClean="0"/>
                        <a:t>(1ª año tras DX LES)</a:t>
                      </a:r>
                      <a:endParaRPr lang="es-ES" sz="1200" dirty="0"/>
                    </a:p>
                  </a:txBody>
                  <a:tcPr/>
                </a:tc>
              </a:tr>
              <a:tr h="46669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0000FF"/>
                          </a:solidFill>
                        </a:rPr>
                        <a:t>IAM</a:t>
                      </a:r>
                      <a:endParaRPr lang="es-E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6.4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2.6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5.6</a:t>
                      </a:r>
                      <a:endParaRPr lang="es-ES" sz="2400" b="1" dirty="0"/>
                    </a:p>
                  </a:txBody>
                  <a:tcPr/>
                </a:tc>
              </a:tr>
              <a:tr h="4396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0000FF"/>
                          </a:solidFill>
                        </a:rPr>
                        <a:t>ACV</a:t>
                      </a:r>
                      <a:endParaRPr lang="es-E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4.4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2.1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6.5</a:t>
                      </a:r>
                      <a:endParaRPr lang="es-ES" sz="2400" b="1" dirty="0"/>
                    </a:p>
                  </a:txBody>
                  <a:tcPr/>
                </a:tc>
              </a:tr>
              <a:tr h="4396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0000FF"/>
                          </a:solidFill>
                        </a:rPr>
                        <a:t>ECV</a:t>
                      </a:r>
                      <a:endParaRPr lang="es-E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9.9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2.3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6.3</a:t>
                      </a:r>
                      <a:endParaRPr lang="es-E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226150" y="1948555"/>
            <a:ext cx="4349108" cy="32272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057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3"/>
          <p:cNvPicPr/>
          <p:nvPr/>
        </p:nvPicPr>
        <p:blipFill>
          <a:blip r:embed="rId2"/>
          <a:stretch/>
        </p:blipFill>
        <p:spPr>
          <a:xfrm>
            <a:off x="1214280" y="285840"/>
            <a:ext cx="6808320" cy="1505880"/>
          </a:xfrm>
          <a:prstGeom prst="rect">
            <a:avLst/>
          </a:prstGeom>
          <a:ln w="9360">
            <a:noFill/>
          </a:ln>
        </p:spPr>
      </p:pic>
      <p:pic>
        <p:nvPicPr>
          <p:cNvPr id="158" name="Picture 4"/>
          <p:cNvPicPr/>
          <p:nvPr/>
        </p:nvPicPr>
        <p:blipFill>
          <a:blip r:embed="rId3"/>
          <a:stretch/>
        </p:blipFill>
        <p:spPr>
          <a:xfrm>
            <a:off x="6357960" y="6464160"/>
            <a:ext cx="2423520" cy="393120"/>
          </a:xfrm>
          <a:prstGeom prst="rect">
            <a:avLst/>
          </a:prstGeom>
          <a:ln w="9360"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1214280" y="3500280"/>
            <a:ext cx="3428280" cy="285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428760" y="2143080"/>
            <a:ext cx="8429040" cy="411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Limitaciones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457200" lvl="1" indent="-215640">
              <a:lnSpc>
                <a:spcPct val="100000"/>
              </a:lnSpc>
              <a:buFont typeface="StarSymbol"/>
              <a:buChar char="-"/>
            </a:pPr>
            <a:r>
              <a:rPr lang="es-E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Datos obtenidos de una base de datos (diagnósticos basados en códigos)</a:t>
            </a:r>
            <a:endParaRPr dirty="0"/>
          </a:p>
          <a:p>
            <a:pPr marL="457200" lvl="1" indent="-215640">
              <a:lnSpc>
                <a:spcPct val="100000"/>
              </a:lnSpc>
              <a:buFont typeface="StarSymbol"/>
              <a:buChar char="-"/>
            </a:pPr>
            <a:r>
              <a:rPr lang="es-E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No es un ensayo clínico</a:t>
            </a:r>
            <a:endParaRPr dirty="0"/>
          </a:p>
          <a:p>
            <a:pPr marL="457200" lvl="1" indent="-215640">
              <a:lnSpc>
                <a:spcPct val="100000"/>
              </a:lnSpc>
              <a:buFont typeface="StarSymbol"/>
              <a:buChar char="-"/>
            </a:pPr>
            <a:r>
              <a:rPr lang="es-E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No se pudo objetivar el descenso del colesterol</a:t>
            </a:r>
            <a:endParaRPr dirty="0"/>
          </a:p>
          <a:p>
            <a:pPr marL="457200" lvl="1" indent="-215640">
              <a:lnSpc>
                <a:spcPct val="100000"/>
              </a:lnSpc>
              <a:buFont typeface="StarSymbol"/>
              <a:buChar char="-"/>
            </a:pPr>
            <a:r>
              <a:rPr lang="es-E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Se desconoce la </a:t>
            </a:r>
            <a:r>
              <a:rPr lang="es-E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adherencia </a:t>
            </a:r>
            <a:r>
              <a:rPr lang="es-E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 tratamiento</a:t>
            </a:r>
            <a:endParaRPr dirty="0"/>
          </a:p>
          <a:p>
            <a:pPr marL="457200" lvl="1" indent="-215640">
              <a:lnSpc>
                <a:spcPct val="100000"/>
              </a:lnSpc>
              <a:buFont typeface="StarSymbol"/>
              <a:buChar char="-"/>
            </a:pPr>
            <a:r>
              <a:rPr lang="es-E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Otros factores no se tuvieron en cuenta: dieta, actividad física, tabaquismo, IMC, alcohol…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dirty="0"/>
          </a:p>
        </p:txBody>
      </p:sp>
      <p:pic>
        <p:nvPicPr>
          <p:cNvPr id="6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996840" y="590760"/>
            <a:ext cx="790020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5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MORTALIDAD</a:t>
            </a:r>
            <a:endParaRPr/>
          </a:p>
        </p:txBody>
      </p:sp>
      <p:pic>
        <p:nvPicPr>
          <p:cNvPr id="289" name="Imagen 2"/>
          <p:cNvPicPr/>
          <p:nvPr/>
        </p:nvPicPr>
        <p:blipFill>
          <a:blip r:embed="rId2" cstate="email"/>
          <a:stretch/>
        </p:blipFill>
        <p:spPr>
          <a:xfrm>
            <a:off x="834120" y="36828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SENTIDO+COMUN+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3" y="393700"/>
            <a:ext cx="8570912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83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derecha 3"/>
          <p:cNvSpPr/>
          <p:nvPr/>
        </p:nvSpPr>
        <p:spPr>
          <a:xfrm>
            <a:off x="1033463" y="53975"/>
            <a:ext cx="7077075" cy="6750050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722" name="Agrupar 1"/>
          <p:cNvGrpSpPr>
            <a:grpSpLocks/>
          </p:cNvGrpSpPr>
          <p:nvPr/>
        </p:nvGrpSpPr>
        <p:grpSpPr bwMode="auto">
          <a:xfrm>
            <a:off x="412750" y="2079625"/>
            <a:ext cx="4003675" cy="2698750"/>
            <a:chOff x="412255" y="2078998"/>
            <a:chExt cx="4003624" cy="2700003"/>
          </a:xfrm>
        </p:grpSpPr>
        <p:sp>
          <p:nvSpPr>
            <p:cNvPr id="9" name="Rectángulo redondeado 8"/>
            <p:cNvSpPr/>
            <p:nvPr/>
          </p:nvSpPr>
          <p:spPr>
            <a:xfrm>
              <a:off x="412255" y="2078998"/>
              <a:ext cx="4003624" cy="2700003"/>
            </a:xfrm>
            <a:prstGeom prst="roundRect">
              <a:avLst/>
            </a:prstGeom>
            <a:solidFill>
              <a:srgbClr val="0000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544016" y="2606619"/>
              <a:ext cx="3758497" cy="2040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marL="285750" indent="-285750" defTabSz="1244600">
                <a:lnSpc>
                  <a:spcPct val="90000"/>
                </a:lnSpc>
                <a:spcAft>
                  <a:spcPct val="35000"/>
                </a:spcAft>
                <a:buFont typeface="Wingdings" charset="2"/>
                <a:buChar char="ü"/>
                <a:defRPr/>
              </a:pPr>
              <a:r>
                <a:rPr lang="es-ES" sz="1600" dirty="0" smtClean="0"/>
                <a:t>Problemas metodológicos</a:t>
              </a:r>
            </a:p>
            <a:p>
              <a:pPr marL="285750" indent="-285750" defTabSz="1244600">
                <a:lnSpc>
                  <a:spcPct val="90000"/>
                </a:lnSpc>
                <a:spcAft>
                  <a:spcPct val="35000"/>
                </a:spcAft>
                <a:buFont typeface="Wingdings" charset="2"/>
                <a:buChar char="ü"/>
                <a:defRPr/>
              </a:pPr>
              <a:r>
                <a:rPr lang="es-ES" sz="1600" dirty="0" smtClean="0"/>
                <a:t>Tamaño de la cohorte, tiempo de  seguimiento.</a:t>
              </a:r>
              <a:endParaRPr lang="es-ES" sz="1600" dirty="0"/>
            </a:p>
            <a:p>
              <a:pPr marL="285750" indent="-285750" defTabSz="1244600">
                <a:lnSpc>
                  <a:spcPct val="90000"/>
                </a:lnSpc>
                <a:spcAft>
                  <a:spcPct val="35000"/>
                </a:spcAft>
                <a:buFont typeface="Wingdings" charset="2"/>
                <a:buChar char="ü"/>
                <a:defRPr/>
              </a:pPr>
              <a:r>
                <a:rPr lang="es-ES" sz="1600" dirty="0" smtClean="0"/>
                <a:t>Características demográficas, étnicas, clínicas</a:t>
              </a:r>
            </a:p>
            <a:p>
              <a:pPr marL="285750" indent="-285750" defTabSz="1244600">
                <a:lnSpc>
                  <a:spcPct val="90000"/>
                </a:lnSpc>
                <a:spcAft>
                  <a:spcPct val="35000"/>
                </a:spcAft>
                <a:buFont typeface="Wingdings" charset="2"/>
                <a:buChar char="ü"/>
                <a:defRPr/>
              </a:pPr>
              <a:r>
                <a:rPr lang="es-ES" sz="1600" dirty="0" smtClean="0"/>
                <a:t>Tipos de estudios (observacionales, cohortes de incepción, poblacionales)</a:t>
              </a:r>
              <a:endParaRPr lang="es-ES" sz="1600" dirty="0"/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600" dirty="0"/>
            </a:p>
          </p:txBody>
        </p:sp>
      </p:grpSp>
      <p:grpSp>
        <p:nvGrpSpPr>
          <p:cNvPr id="11" name="Agrupar 10"/>
          <p:cNvGrpSpPr>
            <a:grpSpLocks/>
          </p:cNvGrpSpPr>
          <p:nvPr/>
        </p:nvGrpSpPr>
        <p:grpSpPr bwMode="auto">
          <a:xfrm>
            <a:off x="4727575" y="2079625"/>
            <a:ext cx="4003675" cy="2698750"/>
            <a:chOff x="4728120" y="2078998"/>
            <a:chExt cx="4003624" cy="2700003"/>
          </a:xfrm>
        </p:grpSpPr>
        <p:sp>
          <p:nvSpPr>
            <p:cNvPr id="7" name="Rectángulo redondeado 6"/>
            <p:cNvSpPr/>
            <p:nvPr/>
          </p:nvSpPr>
          <p:spPr>
            <a:xfrm>
              <a:off x="4728120" y="2078998"/>
              <a:ext cx="4003624" cy="2700003"/>
            </a:xfrm>
            <a:prstGeom prst="roundRect">
              <a:avLst/>
            </a:prstGeom>
            <a:solidFill>
              <a:srgbClr val="0000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4859881" y="2210822"/>
              <a:ext cx="3740102" cy="2436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6690" tIns="186690" rIns="186690" bIns="186690" spcCol="1270"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4900" dirty="0"/>
                <a:t>Disparidad de resultados</a:t>
              </a:r>
            </a:p>
          </p:txBody>
        </p:sp>
      </p:grpSp>
      <p:pic>
        <p:nvPicPr>
          <p:cNvPr id="12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01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blog-comunicacic3b3n-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9525" y="0"/>
            <a:ext cx="12747625" cy="796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95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n 245"/>
          <p:cNvPicPr/>
          <p:nvPr/>
        </p:nvPicPr>
        <p:blipFill>
          <a:blip r:embed="rId2"/>
          <a:stretch/>
        </p:blipFill>
        <p:spPr>
          <a:xfrm>
            <a:off x="1944000" y="288000"/>
            <a:ext cx="5563800" cy="1280160"/>
          </a:xfrm>
          <a:prstGeom prst="rect">
            <a:avLst/>
          </a:prstGeom>
          <a:ln>
            <a:noFill/>
          </a:ln>
        </p:spPr>
      </p:pic>
      <p:pic>
        <p:nvPicPr>
          <p:cNvPr id="247" name="Imagen 246"/>
          <p:cNvPicPr/>
          <p:nvPr/>
        </p:nvPicPr>
        <p:blipFill>
          <a:blip r:embed="rId3"/>
          <a:stretch/>
        </p:blipFill>
        <p:spPr>
          <a:xfrm>
            <a:off x="2052000" y="1501920"/>
            <a:ext cx="5256000" cy="5266080"/>
          </a:xfrm>
          <a:prstGeom prst="rect">
            <a:avLst/>
          </a:prstGeom>
          <a:ln>
            <a:noFill/>
          </a:ln>
        </p:spPr>
      </p:pic>
      <p:sp>
        <p:nvSpPr>
          <p:cNvPr id="248" name="Line 1"/>
          <p:cNvSpPr/>
          <p:nvPr/>
        </p:nvSpPr>
        <p:spPr>
          <a:xfrm>
            <a:off x="4716000" y="2232000"/>
            <a:ext cx="0" cy="3979019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7"/>
          <p:cNvPicPr/>
          <p:nvPr/>
        </p:nvPicPr>
        <p:blipFill>
          <a:blip r:embed="rId4" cstate="email"/>
          <a:stretch/>
        </p:blipFill>
        <p:spPr>
          <a:xfrm>
            <a:off x="7804080" y="0"/>
            <a:ext cx="1281960" cy="73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Captura de pantalla 2018-02-10 a la(s) 13.25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50" y="2322064"/>
            <a:ext cx="3533699" cy="3552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6608" y="568325"/>
            <a:ext cx="71913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Imagen 1" descr="Captura de pantalla 2012-11-20 a la(s) 19.04.5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5419" y="3418764"/>
            <a:ext cx="5022183" cy="107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2865" y="5199946"/>
            <a:ext cx="25273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49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n 2"/>
          <p:cNvPicPr/>
          <p:nvPr/>
        </p:nvPicPr>
        <p:blipFill>
          <a:blip r:embed="rId2" cstate="email"/>
          <a:stretch/>
        </p:blipFill>
        <p:spPr>
          <a:xfrm>
            <a:off x="6140520" y="1395360"/>
            <a:ext cx="2575800" cy="2472480"/>
          </a:xfrm>
          <a:prstGeom prst="rect">
            <a:avLst/>
          </a:prstGeom>
          <a:ln>
            <a:noFill/>
          </a:ln>
        </p:spPr>
      </p:pic>
      <p:pic>
        <p:nvPicPr>
          <p:cNvPr id="203" name="Imagen 4"/>
          <p:cNvPicPr/>
          <p:nvPr/>
        </p:nvPicPr>
        <p:blipFill>
          <a:blip r:embed="rId3" cstate="email"/>
          <a:stretch/>
        </p:blipFill>
        <p:spPr>
          <a:xfrm>
            <a:off x="6059520" y="6246720"/>
            <a:ext cx="2888640" cy="443880"/>
          </a:xfrm>
          <a:prstGeom prst="rect">
            <a:avLst/>
          </a:prstGeom>
          <a:ln>
            <a:noFill/>
          </a:ln>
        </p:spPr>
      </p:pic>
      <p:pic>
        <p:nvPicPr>
          <p:cNvPr id="204" name="Imagen 5"/>
          <p:cNvPicPr/>
          <p:nvPr/>
        </p:nvPicPr>
        <p:blipFill>
          <a:blip r:embed="rId4"/>
          <a:stretch/>
        </p:blipFill>
        <p:spPr>
          <a:xfrm>
            <a:off x="1027080" y="473040"/>
            <a:ext cx="7006680" cy="815400"/>
          </a:xfrm>
          <a:prstGeom prst="rect">
            <a:avLst/>
          </a:prstGeom>
          <a:ln>
            <a:noFill/>
          </a:ln>
        </p:spPr>
      </p:pic>
      <p:sp>
        <p:nvSpPr>
          <p:cNvPr id="205" name="CustomShape 1"/>
          <p:cNvSpPr/>
          <p:nvPr/>
        </p:nvSpPr>
        <p:spPr>
          <a:xfrm>
            <a:off x="2481120" y="4167360"/>
            <a:ext cx="340560" cy="5518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6" name="CustomShape 2"/>
          <p:cNvSpPr/>
          <p:nvPr/>
        </p:nvSpPr>
        <p:spPr>
          <a:xfrm>
            <a:off x="4021200" y="4322880"/>
            <a:ext cx="342360" cy="5518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7" name="CustomShape 3"/>
          <p:cNvSpPr/>
          <p:nvPr/>
        </p:nvSpPr>
        <p:spPr>
          <a:xfrm>
            <a:off x="5549760" y="4397400"/>
            <a:ext cx="340560" cy="5518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08" name="Picture 7"/>
          <p:cNvPicPr/>
          <p:nvPr/>
        </p:nvPicPr>
        <p:blipFill>
          <a:blip r:embed="rId5" cstate="email"/>
          <a:stretch/>
        </p:blipFill>
        <p:spPr>
          <a:xfrm>
            <a:off x="7804080" y="0"/>
            <a:ext cx="1281960" cy="734400"/>
          </a:xfrm>
          <a:prstGeom prst="rect">
            <a:avLst/>
          </a:prstGeom>
          <a:ln>
            <a:noFill/>
          </a:ln>
        </p:spPr>
      </p:pic>
      <p:pic>
        <p:nvPicPr>
          <p:cNvPr id="209" name="Imagen 208"/>
          <p:cNvPicPr/>
          <p:nvPr/>
        </p:nvPicPr>
        <p:blipFill>
          <a:blip r:embed="rId6"/>
          <a:stretch/>
        </p:blipFill>
        <p:spPr>
          <a:xfrm>
            <a:off x="1270080" y="1701720"/>
            <a:ext cx="586692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/>
          <p:cNvPicPr/>
          <p:nvPr/>
        </p:nvPicPr>
        <p:blipFill>
          <a:blip r:embed="rId2"/>
          <a:stretch/>
        </p:blipFill>
        <p:spPr>
          <a:xfrm>
            <a:off x="457200" y="1795320"/>
            <a:ext cx="4991040" cy="4638960"/>
          </a:xfrm>
          <a:prstGeom prst="rect">
            <a:avLst/>
          </a:prstGeom>
          <a:ln>
            <a:noFill/>
          </a:ln>
        </p:spPr>
      </p:pic>
      <p:pic>
        <p:nvPicPr>
          <p:cNvPr id="321" name="Picture 3"/>
          <p:cNvPicPr/>
          <p:nvPr/>
        </p:nvPicPr>
        <p:blipFill>
          <a:blip r:embed="rId3"/>
          <a:stretch/>
        </p:blipFill>
        <p:spPr>
          <a:xfrm>
            <a:off x="468360" y="404640"/>
            <a:ext cx="6373800" cy="803520"/>
          </a:xfrm>
          <a:prstGeom prst="rect">
            <a:avLst/>
          </a:prstGeom>
          <a:ln>
            <a:noFill/>
          </a:ln>
        </p:spPr>
      </p:pic>
      <p:pic>
        <p:nvPicPr>
          <p:cNvPr id="322" name="Picture 4"/>
          <p:cNvPicPr/>
          <p:nvPr/>
        </p:nvPicPr>
        <p:blipFill>
          <a:blip r:embed="rId4"/>
          <a:stretch/>
        </p:blipFill>
        <p:spPr>
          <a:xfrm>
            <a:off x="5943600" y="6172200"/>
            <a:ext cx="2808360" cy="247680"/>
          </a:xfrm>
          <a:prstGeom prst="rect">
            <a:avLst/>
          </a:prstGeom>
          <a:ln>
            <a:noFill/>
          </a:ln>
        </p:spPr>
      </p:pic>
      <p:sp>
        <p:nvSpPr>
          <p:cNvPr id="323" name="CustomShape 1"/>
          <p:cNvSpPr/>
          <p:nvPr/>
        </p:nvSpPr>
        <p:spPr>
          <a:xfrm>
            <a:off x="5486400" y="2382840"/>
            <a:ext cx="3135240" cy="39204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2"/>
          <p:cNvSpPr/>
          <p:nvPr/>
        </p:nvSpPr>
        <p:spPr>
          <a:xfrm>
            <a:off x="5354640" y="1665360"/>
            <a:ext cx="3594240" cy="3657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3"/>
          <p:cNvSpPr/>
          <p:nvPr/>
        </p:nvSpPr>
        <p:spPr>
          <a:xfrm>
            <a:off x="5486400" y="1730520"/>
            <a:ext cx="3330720" cy="401832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/>
          <a:lstStyle/>
          <a:p>
            <a:pPr>
              <a:lnSpc>
                <a:spcPct val="93000"/>
              </a:lnSpc>
            </a:pPr>
            <a:r>
              <a:rPr lang="es-ES" sz="2200" b="1" spc="-1">
                <a:latin typeface="Times New Roman"/>
              </a:rPr>
              <a:t>CONCLUSSIONS: These data suggest that TNF-</a:t>
            </a:r>
            <a:endParaRPr/>
          </a:p>
          <a:p>
            <a:pPr>
              <a:lnSpc>
                <a:spcPct val="93000"/>
              </a:lnSpc>
            </a:pPr>
            <a:r>
              <a:rPr lang="es-ES" sz="2200" b="1" spc="-1">
                <a:latin typeface="Times New Roman"/>
              </a:rPr>
              <a:t>mechanistically contributes to the development of hypertension in a chronic inflammatory disease through increased</a:t>
            </a:r>
            <a:endParaRPr/>
          </a:p>
          <a:p>
            <a:pPr>
              <a:lnSpc>
                <a:spcPct val="93000"/>
              </a:lnSpc>
            </a:pPr>
            <a:r>
              <a:rPr lang="es-ES" sz="2200" b="1" spc="-1">
                <a:latin typeface="Times New Roman"/>
              </a:rPr>
              <a:t>renal nuclear factor B, oxidative stress, and inflammation.</a:t>
            </a:r>
            <a:endParaRPr/>
          </a:p>
          <a:p>
            <a:pPr>
              <a:lnSpc>
                <a:spcPct val="93000"/>
              </a:lnSpc>
            </a:pPr>
            <a:r>
              <a:rPr lang="es-ES" sz="2200" b="1" spc="-1">
                <a:latin typeface="Times New Roman"/>
              </a:rPr>
              <a:t> </a:t>
            </a:r>
            <a:endParaRPr/>
          </a:p>
        </p:txBody>
      </p:sp>
      <p:sp>
        <p:nvSpPr>
          <p:cNvPr id="326" name="Line 4"/>
          <p:cNvSpPr/>
          <p:nvPr/>
        </p:nvSpPr>
        <p:spPr>
          <a:xfrm>
            <a:off x="5551560" y="5192640"/>
            <a:ext cx="1631880" cy="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Line 5"/>
          <p:cNvSpPr/>
          <p:nvPr/>
        </p:nvSpPr>
        <p:spPr>
          <a:xfrm>
            <a:off x="5551560" y="3036960"/>
            <a:ext cx="2090520" cy="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Line 6"/>
          <p:cNvSpPr/>
          <p:nvPr/>
        </p:nvSpPr>
        <p:spPr>
          <a:xfrm>
            <a:off x="5551560" y="3297240"/>
            <a:ext cx="1958760" cy="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Line 7"/>
          <p:cNvSpPr/>
          <p:nvPr/>
        </p:nvSpPr>
        <p:spPr>
          <a:xfrm>
            <a:off x="5551560" y="3624120"/>
            <a:ext cx="3004920" cy="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Line 8"/>
          <p:cNvSpPr/>
          <p:nvPr/>
        </p:nvSpPr>
        <p:spPr>
          <a:xfrm>
            <a:off x="5486400" y="3951360"/>
            <a:ext cx="2611440" cy="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1" name="Picture 13" descr="logo UEAS"/>
          <p:cNvPicPr/>
          <p:nvPr/>
        </p:nvPicPr>
        <p:blipFill>
          <a:blip r:embed="rId5" cstate="email"/>
          <a:stretch/>
        </p:blipFill>
        <p:spPr>
          <a:xfrm>
            <a:off x="7199280" y="0"/>
            <a:ext cx="1944720" cy="116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2"/>
          <p:cNvPicPr/>
          <p:nvPr/>
        </p:nvPicPr>
        <p:blipFill>
          <a:blip r:embed="rId2"/>
          <a:stretch/>
        </p:blipFill>
        <p:spPr>
          <a:xfrm>
            <a:off x="468360" y="692280"/>
            <a:ext cx="7067520" cy="1604880"/>
          </a:xfrm>
          <a:prstGeom prst="rect">
            <a:avLst/>
          </a:prstGeom>
          <a:ln>
            <a:noFill/>
          </a:ln>
        </p:spPr>
      </p:pic>
      <p:pic>
        <p:nvPicPr>
          <p:cNvPr id="333" name="Picture 3"/>
          <p:cNvPicPr/>
          <p:nvPr/>
        </p:nvPicPr>
        <p:blipFill>
          <a:blip r:embed="rId3" cstate="email"/>
          <a:stretch/>
        </p:blipFill>
        <p:spPr>
          <a:xfrm>
            <a:off x="5878440" y="6107040"/>
            <a:ext cx="2743200" cy="384120"/>
          </a:xfrm>
          <a:prstGeom prst="rect">
            <a:avLst/>
          </a:prstGeom>
          <a:ln>
            <a:noFill/>
          </a:ln>
        </p:spPr>
      </p:pic>
      <p:pic>
        <p:nvPicPr>
          <p:cNvPr id="334" name="Picture 5"/>
          <p:cNvPicPr/>
          <p:nvPr/>
        </p:nvPicPr>
        <p:blipFill>
          <a:blip r:embed="rId4"/>
          <a:stretch/>
        </p:blipFill>
        <p:spPr>
          <a:xfrm>
            <a:off x="457200" y="2841480"/>
            <a:ext cx="4375080" cy="2681280"/>
          </a:xfrm>
          <a:prstGeom prst="rect">
            <a:avLst/>
          </a:prstGeom>
          <a:ln>
            <a:noFill/>
          </a:ln>
        </p:spPr>
      </p:pic>
      <p:sp>
        <p:nvSpPr>
          <p:cNvPr id="335" name="CustomShape 1"/>
          <p:cNvSpPr/>
          <p:nvPr/>
        </p:nvSpPr>
        <p:spPr>
          <a:xfrm>
            <a:off x="457200" y="3689280"/>
            <a:ext cx="4375080" cy="65412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6" name="Picture 7" descr="logo UEAS"/>
          <p:cNvPicPr/>
          <p:nvPr/>
        </p:nvPicPr>
        <p:blipFill>
          <a:blip r:embed="rId5" cstate="email"/>
          <a:stretch/>
        </p:blipFill>
        <p:spPr>
          <a:xfrm>
            <a:off x="7199280" y="0"/>
            <a:ext cx="1944720" cy="1165320"/>
          </a:xfrm>
          <a:prstGeom prst="rect">
            <a:avLst/>
          </a:prstGeom>
          <a:ln>
            <a:noFill/>
          </a:ln>
        </p:spPr>
      </p:pic>
      <p:pic>
        <p:nvPicPr>
          <p:cNvPr id="337" name="Imagen 336"/>
          <p:cNvPicPr/>
          <p:nvPr/>
        </p:nvPicPr>
        <p:blipFill>
          <a:blip r:embed="rId6"/>
          <a:stretch/>
        </p:blipFill>
        <p:spPr>
          <a:xfrm>
            <a:off x="4958280" y="2820960"/>
            <a:ext cx="4185720" cy="293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xmlns="" val="1074805649"/>
              </p:ext>
            </p:extLst>
          </p:nvPr>
        </p:nvGraphicFramePr>
        <p:xfrm>
          <a:off x="2087572" y="1420888"/>
          <a:ext cx="6606832" cy="464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 descr="Captura de pantalla 2018-02-10 a la(s) 11.52.4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061" y="223698"/>
            <a:ext cx="1228734" cy="1508971"/>
          </a:xfrm>
          <a:prstGeom prst="rect">
            <a:avLst/>
          </a:prstGeom>
        </p:spPr>
      </p:pic>
      <p:pic>
        <p:nvPicPr>
          <p:cNvPr id="4" name="Imagen 3" descr="Captura de pantalla 2018-02-10 a la(s) 11.50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148" y="246765"/>
            <a:ext cx="6213116" cy="137275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6540" y="5116135"/>
            <a:ext cx="2038731" cy="136199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03936" y="5315644"/>
            <a:ext cx="1980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N= 1.593 </a:t>
            </a:r>
            <a:r>
              <a:rPr lang="es-ES" b="1" dirty="0" err="1" smtClean="0"/>
              <a:t>exitus</a:t>
            </a:r>
            <a:endParaRPr lang="es-ES" b="1" dirty="0" smtClean="0"/>
          </a:p>
          <a:p>
            <a:pPr algn="ctr"/>
            <a:endParaRPr lang="es-ES" b="1" dirty="0"/>
          </a:p>
          <a:p>
            <a:pPr algn="ctr"/>
            <a:r>
              <a:rPr lang="es-ES" b="1" dirty="0" smtClean="0"/>
              <a:t>2.000 – 2.009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913612" y="2975026"/>
            <a:ext cx="86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40%</a:t>
            </a:r>
          </a:p>
          <a:p>
            <a:pPr algn="ctr"/>
            <a:r>
              <a:rPr lang="es-ES" sz="1600" b="1" dirty="0" smtClean="0"/>
              <a:t>3% R</a:t>
            </a:r>
            <a:endParaRPr lang="es-ES" sz="1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208918" y="2380072"/>
            <a:ext cx="86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36%</a:t>
            </a:r>
            <a:endParaRPr lang="es-ES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527898" y="5684904"/>
            <a:ext cx="86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14%</a:t>
            </a:r>
            <a:endParaRPr lang="es-ES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109794" y="5809164"/>
            <a:ext cx="86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</a:t>
            </a:r>
            <a:r>
              <a:rPr lang="es-ES" sz="2400" b="1" dirty="0" smtClean="0"/>
              <a:t>0%</a:t>
            </a:r>
            <a:endParaRPr lang="es-ES" sz="2400" b="1" dirty="0"/>
          </a:p>
        </p:txBody>
      </p:sp>
      <p:sp>
        <p:nvSpPr>
          <p:cNvPr id="11" name="Rectángulo 10"/>
          <p:cNvSpPr/>
          <p:nvPr/>
        </p:nvSpPr>
        <p:spPr>
          <a:xfrm>
            <a:off x="4505676" y="1583998"/>
            <a:ext cx="1704851" cy="404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" descr="Captura de pantalla 2014-11-03 a la(s) 20.08.1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269038"/>
            <a:ext cx="337978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24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Imagen 337"/>
          <p:cNvPicPr/>
          <p:nvPr/>
        </p:nvPicPr>
        <p:blipFill>
          <a:blip r:embed="rId2" cstate="email"/>
          <a:stretch/>
        </p:blipFill>
        <p:spPr>
          <a:xfrm rot="9600">
            <a:off x="1155240" y="581040"/>
            <a:ext cx="6477480" cy="2433960"/>
          </a:xfrm>
          <a:prstGeom prst="rect">
            <a:avLst/>
          </a:prstGeom>
          <a:ln>
            <a:noFill/>
          </a:ln>
        </p:spPr>
      </p:pic>
      <p:pic>
        <p:nvPicPr>
          <p:cNvPr id="339" name="Imagen 338"/>
          <p:cNvPicPr/>
          <p:nvPr/>
        </p:nvPicPr>
        <p:blipFill>
          <a:blip r:embed="rId3"/>
          <a:stretch/>
        </p:blipFill>
        <p:spPr>
          <a:xfrm>
            <a:off x="1653480" y="3672000"/>
            <a:ext cx="6122520" cy="2607480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668436" y="572000"/>
            <a:ext cx="7895904" cy="2954136"/>
          </a:xfrm>
          <a:prstGeom prst="rect">
            <a:avLst/>
          </a:prstGeom>
          <a:noFill/>
          <a:ln w="127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678788" y="3652736"/>
            <a:ext cx="7895904" cy="2954136"/>
          </a:xfrm>
          <a:prstGeom prst="rect">
            <a:avLst/>
          </a:prstGeom>
          <a:noFill/>
          <a:ln w="127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7" descr="C:\Users\Isa\Hospital Virgen de las Nieves\Cursos\VI curso actualización enfs autoinmunes (Málaga, 9nov)\Caso clínico de LES y afectación cardiaca\LogoUEAS_HUVNcol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150" y="0"/>
            <a:ext cx="1282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n 1"/>
          <p:cNvPicPr/>
          <p:nvPr/>
        </p:nvPicPr>
        <p:blipFill>
          <a:blip r:embed="rId2" cstate="email"/>
          <a:stretch/>
        </p:blipFill>
        <p:spPr>
          <a:xfrm>
            <a:off x="-183466" y="1178280"/>
            <a:ext cx="7789680" cy="4709880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366527" y="939482"/>
            <a:ext cx="3305323" cy="2192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235654" y="1150392"/>
            <a:ext cx="2430970" cy="18006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366527" y="3131606"/>
            <a:ext cx="4475385" cy="3053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-321836" y="3705733"/>
            <a:ext cx="2605307" cy="22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3"/>
          <p:cNvPicPr/>
          <p:nvPr/>
        </p:nvPicPr>
        <p:blipFill>
          <a:blip r:embed="rId3"/>
          <a:stretch/>
        </p:blipFill>
        <p:spPr>
          <a:xfrm>
            <a:off x="4369862" y="389817"/>
            <a:ext cx="2980144" cy="2035544"/>
          </a:xfrm>
          <a:prstGeom prst="rect">
            <a:avLst/>
          </a:prstGeom>
          <a:ln>
            <a:noFill/>
          </a:ln>
        </p:spPr>
      </p:pic>
      <p:pic>
        <p:nvPicPr>
          <p:cNvPr id="14" name="Imagen 1"/>
          <p:cNvPicPr/>
          <p:nvPr/>
        </p:nvPicPr>
        <p:blipFill>
          <a:blip r:embed="rId4" cstate="email"/>
          <a:stretch/>
        </p:blipFill>
        <p:spPr>
          <a:xfrm>
            <a:off x="4366527" y="4599475"/>
            <a:ext cx="2493360" cy="1637640"/>
          </a:xfrm>
          <a:prstGeom prst="rect">
            <a:avLst/>
          </a:prstGeom>
          <a:ln>
            <a:noFill/>
          </a:ln>
        </p:spPr>
      </p:pic>
      <p:pic>
        <p:nvPicPr>
          <p:cNvPr id="17" name="Picture 7"/>
          <p:cNvPicPr/>
          <p:nvPr/>
        </p:nvPicPr>
        <p:blipFill>
          <a:blip r:embed="rId5" cstate="email"/>
          <a:stretch/>
        </p:blipFill>
        <p:spPr>
          <a:xfrm>
            <a:off x="7804080" y="0"/>
            <a:ext cx="1281960" cy="734400"/>
          </a:xfrm>
          <a:prstGeom prst="rect">
            <a:avLst/>
          </a:prstGeom>
          <a:ln>
            <a:noFill/>
          </a:ln>
        </p:spPr>
      </p:pic>
      <p:pic>
        <p:nvPicPr>
          <p:cNvPr id="18" name="Imagen 2"/>
          <p:cNvPicPr/>
          <p:nvPr/>
        </p:nvPicPr>
        <p:blipFill>
          <a:blip r:embed="rId6" cstate="email"/>
          <a:stretch/>
        </p:blipFill>
        <p:spPr>
          <a:xfrm>
            <a:off x="4366527" y="2529748"/>
            <a:ext cx="2493360" cy="187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8"/>
          <p:cNvPicPr/>
          <p:nvPr/>
        </p:nvPicPr>
        <p:blipFill>
          <a:blip r:embed="rId2"/>
          <a:stretch/>
        </p:blipFill>
        <p:spPr>
          <a:xfrm>
            <a:off x="557280" y="653625"/>
            <a:ext cx="4446000" cy="3548880"/>
          </a:xfrm>
          <a:prstGeom prst="rect">
            <a:avLst/>
          </a:prstGeom>
          <a:ln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395640" y="3397320"/>
            <a:ext cx="4607640" cy="823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8" name="CustomShape 2"/>
          <p:cNvSpPr/>
          <p:nvPr/>
        </p:nvSpPr>
        <p:spPr>
          <a:xfrm>
            <a:off x="3564000" y="548640"/>
            <a:ext cx="1439280" cy="2879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39" name="Imagen 1"/>
          <p:cNvPicPr/>
          <p:nvPr/>
        </p:nvPicPr>
        <p:blipFill>
          <a:blip r:embed="rId3" cstate="email"/>
          <a:stretch/>
        </p:blipFill>
        <p:spPr>
          <a:xfrm>
            <a:off x="4284000" y="696960"/>
            <a:ext cx="4666680" cy="2731320"/>
          </a:xfrm>
          <a:prstGeom prst="rect">
            <a:avLst/>
          </a:prstGeom>
          <a:ln>
            <a:noFill/>
          </a:ln>
        </p:spPr>
      </p:pic>
      <p:pic>
        <p:nvPicPr>
          <p:cNvPr id="241" name="Imagen 2"/>
          <p:cNvPicPr/>
          <p:nvPr/>
        </p:nvPicPr>
        <p:blipFill>
          <a:blip r:embed="rId4" cstate="email"/>
          <a:stretch/>
        </p:blipFill>
        <p:spPr>
          <a:xfrm>
            <a:off x="4284000" y="3573000"/>
            <a:ext cx="4836240" cy="2748960"/>
          </a:xfrm>
          <a:prstGeom prst="rect">
            <a:avLst/>
          </a:prstGeom>
          <a:ln>
            <a:noFill/>
          </a:ln>
        </p:spPr>
      </p:pic>
      <p:sp>
        <p:nvSpPr>
          <p:cNvPr id="242" name="CustomShape 4"/>
          <p:cNvSpPr/>
          <p:nvPr/>
        </p:nvSpPr>
        <p:spPr>
          <a:xfrm>
            <a:off x="4356000" y="3726000"/>
            <a:ext cx="4533120" cy="272664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43" name="Imagen 8"/>
          <p:cNvPicPr/>
          <p:nvPr/>
        </p:nvPicPr>
        <p:blipFill>
          <a:blip r:embed="rId5"/>
          <a:stretch/>
        </p:blipFill>
        <p:spPr>
          <a:xfrm>
            <a:off x="323640" y="3789000"/>
            <a:ext cx="3744720" cy="2591640"/>
          </a:xfrm>
          <a:prstGeom prst="rect">
            <a:avLst/>
          </a:prstGeom>
          <a:ln>
            <a:noFill/>
          </a:ln>
        </p:spPr>
      </p:pic>
      <p:sp>
        <p:nvSpPr>
          <p:cNvPr id="244" name="CustomShape 5"/>
          <p:cNvSpPr/>
          <p:nvPr/>
        </p:nvSpPr>
        <p:spPr>
          <a:xfrm>
            <a:off x="395640" y="3717000"/>
            <a:ext cx="3455640" cy="273564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5" name="CustomShape 6"/>
          <p:cNvSpPr/>
          <p:nvPr/>
        </p:nvSpPr>
        <p:spPr>
          <a:xfrm>
            <a:off x="683640" y="3789000"/>
            <a:ext cx="359280" cy="2152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Rectángulo 1"/>
          <p:cNvSpPr/>
          <p:nvPr/>
        </p:nvSpPr>
        <p:spPr>
          <a:xfrm>
            <a:off x="395640" y="433187"/>
            <a:ext cx="3360982" cy="2772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03018" y="3349037"/>
            <a:ext cx="3360982" cy="2772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 rot="16200000">
            <a:off x="-1163988" y="1600968"/>
            <a:ext cx="3360982" cy="2772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stomShape 4"/>
          <p:cNvSpPr/>
          <p:nvPr/>
        </p:nvSpPr>
        <p:spPr>
          <a:xfrm>
            <a:off x="377877" y="670680"/>
            <a:ext cx="3538601" cy="272664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Rectángulo 2"/>
          <p:cNvSpPr/>
          <p:nvPr/>
        </p:nvSpPr>
        <p:spPr>
          <a:xfrm>
            <a:off x="4068360" y="4129453"/>
            <a:ext cx="215640" cy="3019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7"/>
          <p:cNvPicPr/>
          <p:nvPr/>
        </p:nvPicPr>
        <p:blipFill>
          <a:blip r:embed="rId6" cstate="email"/>
          <a:stretch/>
        </p:blipFill>
        <p:spPr>
          <a:xfrm>
            <a:off x="7804080" y="0"/>
            <a:ext cx="1281960" cy="734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613069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4"/>
          <p:cNvPicPr/>
          <p:nvPr/>
        </p:nvPicPr>
        <p:blipFill>
          <a:blip r:embed="rId2"/>
          <a:stretch/>
        </p:blipFill>
        <p:spPr>
          <a:xfrm>
            <a:off x="0" y="-496800"/>
            <a:ext cx="9471960" cy="8493840"/>
          </a:xfrm>
          <a:prstGeom prst="rect">
            <a:avLst/>
          </a:prstGeom>
          <a:ln>
            <a:noFill/>
          </a:ln>
        </p:spPr>
      </p:pic>
      <p:pic>
        <p:nvPicPr>
          <p:cNvPr id="3" name="Picture 7"/>
          <p:cNvPicPr/>
          <p:nvPr/>
        </p:nvPicPr>
        <p:blipFill>
          <a:blip r:embed="rId3" cstate="email"/>
          <a:stretch/>
        </p:blipFill>
        <p:spPr>
          <a:xfrm>
            <a:off x="7804080" y="0"/>
            <a:ext cx="1281960" cy="73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1444</Words>
  <Application>Microsoft Macintosh PowerPoint</Application>
  <PresentationFormat>Presentación en pantalla (4:3)</PresentationFormat>
  <Paragraphs>349</Paragraphs>
  <Slides>60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60</vt:i4>
      </vt:variant>
    </vt:vector>
  </HeadingPairs>
  <TitlesOfParts>
    <vt:vector size="63" baseType="lpstr"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Julio</cp:lastModifiedBy>
  <cp:revision>171</cp:revision>
  <dcterms:created xsi:type="dcterms:W3CDTF">2018-02-03T15:38:09Z</dcterms:created>
  <dcterms:modified xsi:type="dcterms:W3CDTF">2018-02-22T12:22:05Z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Acer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