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tags/tag4.xml" ContentType="application/vnd.openxmlformats-officedocument.presentationml.tags+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xls" ContentType="application/vnd.ms-excel"/>
  <Override PartName="/ppt/tags/tag2.xml" ContentType="application/vnd.openxmlformats-officedocument.presentationml.tags+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257" r:id="rId3"/>
    <p:sldId id="392" r:id="rId4"/>
    <p:sldId id="322" r:id="rId5"/>
    <p:sldId id="258" r:id="rId6"/>
    <p:sldId id="259" r:id="rId7"/>
    <p:sldId id="369" r:id="rId8"/>
    <p:sldId id="263" r:id="rId9"/>
    <p:sldId id="358" r:id="rId10"/>
    <p:sldId id="375" r:id="rId11"/>
    <p:sldId id="265" r:id="rId12"/>
    <p:sldId id="266" r:id="rId13"/>
    <p:sldId id="267" r:id="rId14"/>
    <p:sldId id="268" r:id="rId15"/>
    <p:sldId id="269" r:id="rId16"/>
    <p:sldId id="271" r:id="rId17"/>
    <p:sldId id="272" r:id="rId18"/>
    <p:sldId id="273" r:id="rId19"/>
    <p:sldId id="274" r:id="rId20"/>
    <p:sldId id="275" r:id="rId21"/>
    <p:sldId id="299" r:id="rId22"/>
    <p:sldId id="352" r:id="rId23"/>
    <p:sldId id="370" r:id="rId24"/>
    <p:sldId id="290" r:id="rId25"/>
    <p:sldId id="304" r:id="rId26"/>
    <p:sldId id="305" r:id="rId27"/>
    <p:sldId id="306" r:id="rId28"/>
    <p:sldId id="372" r:id="rId29"/>
    <p:sldId id="373" r:id="rId30"/>
    <p:sldId id="374" r:id="rId31"/>
    <p:sldId id="377" r:id="rId32"/>
    <p:sldId id="415" r:id="rId33"/>
    <p:sldId id="416" r:id="rId34"/>
    <p:sldId id="417" r:id="rId35"/>
    <p:sldId id="418" r:id="rId36"/>
    <p:sldId id="419" r:id="rId37"/>
    <p:sldId id="312" r:id="rId38"/>
    <p:sldId id="412" r:id="rId39"/>
    <p:sldId id="399" r:id="rId40"/>
    <p:sldId id="413" r:id="rId41"/>
    <p:sldId id="414" r:id="rId42"/>
    <p:sldId id="420" r:id="rId43"/>
    <p:sldId id="340" r:id="rId44"/>
    <p:sldId id="341" r:id="rId45"/>
    <p:sldId id="342" r:id="rId46"/>
    <p:sldId id="344" r:id="rId47"/>
    <p:sldId id="315" r:id="rId48"/>
    <p:sldId id="316" r:id="rId49"/>
    <p:sldId id="421" r:id="rId50"/>
    <p:sldId id="405" r:id="rId51"/>
    <p:sldId id="345" r:id="rId52"/>
    <p:sldId id="400" r:id="rId53"/>
    <p:sldId id="406" r:id="rId54"/>
    <p:sldId id="407" r:id="rId55"/>
    <p:sldId id="295" r:id="rId56"/>
    <p:sldId id="321" r:id="rId57"/>
    <p:sldId id="361" r:id="rId58"/>
    <p:sldId id="362" r:id="rId59"/>
    <p:sldId id="366" r:id="rId60"/>
    <p:sldId id="422" r:id="rId61"/>
    <p:sldId id="393" r:id="rId62"/>
    <p:sldId id="394" r:id="rId63"/>
    <p:sldId id="395" r:id="rId64"/>
    <p:sldId id="408" r:id="rId65"/>
    <p:sldId id="401" r:id="rId66"/>
    <p:sldId id="402" r:id="rId67"/>
    <p:sldId id="404" r:id="rId68"/>
    <p:sldId id="411" r:id="rId69"/>
    <p:sldId id="409" r:id="rId70"/>
    <p:sldId id="410" r:id="rId71"/>
    <p:sldId id="423" r:id="rId72"/>
    <p:sldId id="364" r:id="rId7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9900"/>
    <a:srgbClr val="FFFFCC"/>
    <a:srgbClr val="FF3399"/>
    <a:srgbClr val="FF66FF"/>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9250" autoAdjust="0"/>
  </p:normalViewPr>
  <p:slideViewPr>
    <p:cSldViewPr>
      <p:cViewPr varScale="1">
        <p:scale>
          <a:sx n="45" d="100"/>
          <a:sy n="45" d="100"/>
        </p:scale>
        <p:origin x="-123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7.2874493927126721E-2"/>
          <c:y val="0.11138613861386136"/>
          <c:w val="0.89608636977057998"/>
          <c:h val="0.74504950495050093"/>
        </c:manualLayout>
      </c:layout>
      <c:barChart>
        <c:barDir val="col"/>
        <c:grouping val="clustered"/>
        <c:ser>
          <c:idx val="0"/>
          <c:order val="0"/>
          <c:tx>
            <c:strRef>
              <c:f>Sheet1!$A$2</c:f>
              <c:strCache>
                <c:ptCount val="1"/>
                <c:pt idx="0">
                  <c:v>placebo</c:v>
                </c:pt>
              </c:strCache>
            </c:strRef>
          </c:tx>
          <c:spPr>
            <a:gradFill rotWithShape="0">
              <a:gsLst>
                <a:gs pos="0">
                  <a:srgbClr val="900000"/>
                </a:gs>
                <a:gs pos="100000">
                  <a:srgbClr val="FFCC99"/>
                </a:gs>
              </a:gsLst>
              <a:lin ang="5400000" scaled="1"/>
            </a:gradFill>
            <a:ln w="32469">
              <a:noFill/>
            </a:ln>
          </c:spPr>
          <c:dLbls>
            <c:spPr>
              <a:noFill/>
              <a:ln w="32469">
                <a:noFill/>
              </a:ln>
            </c:spPr>
            <c:txPr>
              <a:bodyPr/>
              <a:lstStyle/>
              <a:p>
                <a:pPr>
                  <a:defRPr sz="1534" b="1" i="0" u="none" strike="noStrike" baseline="0">
                    <a:solidFill>
                      <a:schemeClr val="tx1"/>
                    </a:solidFill>
                    <a:latin typeface="Arial"/>
                    <a:ea typeface="Arial"/>
                    <a:cs typeface="Arial"/>
                  </a:defRPr>
                </a:pPr>
                <a:endParaRPr lang="es-ES"/>
              </a:p>
            </c:txPr>
            <c:showVal val="1"/>
          </c:dLbls>
          <c:cat>
            <c:strRef>
              <c:f>Sheet1!$B$1:$D$1</c:f>
              <c:strCache>
                <c:ptCount val="3"/>
                <c:pt idx="0">
                  <c:v>36 semanas (9 meses)</c:v>
                </c:pt>
                <c:pt idx="1">
                  <c:v>52 (12 meses)</c:v>
                </c:pt>
                <c:pt idx="2">
                  <c:v>78 (18 meses)</c:v>
                </c:pt>
              </c:strCache>
            </c:strRef>
          </c:cat>
          <c:val>
            <c:numRef>
              <c:f>Sheet1!$B$2:$D$2</c:f>
              <c:numCache>
                <c:formatCode>General</c:formatCode>
                <c:ptCount val="3"/>
                <c:pt idx="0">
                  <c:v>15.4</c:v>
                </c:pt>
                <c:pt idx="1">
                  <c:v>15.4</c:v>
                </c:pt>
                <c:pt idx="2">
                  <c:v>33.300000000000004</c:v>
                </c:pt>
              </c:numCache>
            </c:numRef>
          </c:val>
        </c:ser>
        <c:ser>
          <c:idx val="1"/>
          <c:order val="1"/>
          <c:tx>
            <c:strRef>
              <c:f>Sheet1!$A$3</c:f>
              <c:strCache>
                <c:ptCount val="1"/>
                <c:pt idx="0">
                  <c:v>MP ev</c:v>
                </c:pt>
              </c:strCache>
            </c:strRef>
          </c:tx>
          <c:spPr>
            <a:gradFill rotWithShape="0">
              <a:gsLst>
                <a:gs pos="0">
                  <a:srgbClr val="003366"/>
                </a:gs>
                <a:gs pos="100000">
                  <a:srgbClr val="CCFFCC"/>
                </a:gs>
              </a:gsLst>
              <a:lin ang="5400000" scaled="1"/>
            </a:gradFill>
            <a:ln w="32469">
              <a:noFill/>
            </a:ln>
          </c:spPr>
          <c:dLbls>
            <c:spPr>
              <a:noFill/>
              <a:ln w="32469">
                <a:noFill/>
              </a:ln>
            </c:spPr>
            <c:txPr>
              <a:bodyPr/>
              <a:lstStyle/>
              <a:p>
                <a:pPr>
                  <a:defRPr sz="1534" b="1" i="0" u="none" strike="noStrike" baseline="0">
                    <a:solidFill>
                      <a:schemeClr val="tx1"/>
                    </a:solidFill>
                    <a:latin typeface="Arial"/>
                    <a:ea typeface="Arial"/>
                    <a:cs typeface="Arial"/>
                  </a:defRPr>
                </a:pPr>
                <a:endParaRPr lang="es-ES"/>
              </a:p>
            </c:txPr>
            <c:showVal val="1"/>
          </c:dLbls>
          <c:cat>
            <c:strRef>
              <c:f>Sheet1!$B$1:$D$1</c:f>
              <c:strCache>
                <c:ptCount val="3"/>
                <c:pt idx="0">
                  <c:v>36 semanas (9 meses)</c:v>
                </c:pt>
                <c:pt idx="1">
                  <c:v>52 (12 meses)</c:v>
                </c:pt>
                <c:pt idx="2">
                  <c:v>78 (18 meses)</c:v>
                </c:pt>
              </c:strCache>
            </c:strRef>
          </c:cat>
          <c:val>
            <c:numRef>
              <c:f>Sheet1!$B$3:$D$3</c:f>
              <c:numCache>
                <c:formatCode>General</c:formatCode>
                <c:ptCount val="3"/>
                <c:pt idx="0">
                  <c:v>71.400000000000006</c:v>
                </c:pt>
                <c:pt idx="1">
                  <c:v>78.599999999999994</c:v>
                </c:pt>
                <c:pt idx="2">
                  <c:v>85.7</c:v>
                </c:pt>
              </c:numCache>
            </c:numRef>
          </c:val>
        </c:ser>
        <c:dLbls>
          <c:showVal val="1"/>
        </c:dLbls>
        <c:overlap val="-20"/>
        <c:axId val="82030592"/>
        <c:axId val="82032128"/>
      </c:barChart>
      <c:catAx>
        <c:axId val="82030592"/>
        <c:scaling>
          <c:orientation val="minMax"/>
        </c:scaling>
        <c:axPos val="b"/>
        <c:numFmt formatCode="General" sourceLinked="1"/>
        <c:tickLblPos val="nextTo"/>
        <c:spPr>
          <a:ln w="16235">
            <a:solidFill>
              <a:srgbClr val="969696"/>
            </a:solidFill>
            <a:prstDash val="solid"/>
          </a:ln>
        </c:spPr>
        <c:txPr>
          <a:bodyPr rot="0" vert="horz"/>
          <a:lstStyle/>
          <a:p>
            <a:pPr>
              <a:defRPr sz="1694" b="1" i="0" u="none" strike="noStrike" baseline="0">
                <a:solidFill>
                  <a:srgbClr val="000090"/>
                </a:solidFill>
                <a:latin typeface="Comic Sans MS"/>
                <a:ea typeface="Comic Sans MS"/>
                <a:cs typeface="Comic Sans MS"/>
              </a:defRPr>
            </a:pPr>
            <a:endParaRPr lang="es-ES"/>
          </a:p>
        </c:txPr>
        <c:crossAx val="82032128"/>
        <c:crosses val="autoZero"/>
        <c:auto val="1"/>
        <c:lblAlgn val="ctr"/>
        <c:lblOffset val="100"/>
        <c:tickLblSkip val="1"/>
        <c:tickMarkSkip val="1"/>
      </c:catAx>
      <c:valAx>
        <c:axId val="82032128"/>
        <c:scaling>
          <c:orientation val="minMax"/>
          <c:min val="0"/>
        </c:scaling>
        <c:delete val="1"/>
        <c:axPos val="l"/>
        <c:title>
          <c:tx>
            <c:rich>
              <a:bodyPr/>
              <a:lstStyle/>
              <a:p>
                <a:pPr>
                  <a:defRPr sz="1886" b="1" i="0" u="none" strike="noStrike" baseline="0">
                    <a:solidFill>
                      <a:srgbClr val="003366"/>
                    </a:solidFill>
                    <a:latin typeface="Comic Sans MS"/>
                    <a:ea typeface="Comic Sans MS"/>
                    <a:cs typeface="Comic Sans MS"/>
                  </a:defRPr>
                </a:pPr>
                <a:r>
                  <a:rPr lang="es-ES"/>
                  <a:t>(%)</a:t>
                </a:r>
              </a:p>
            </c:rich>
          </c:tx>
          <c:layout>
            <c:manualLayout>
              <c:xMode val="edge"/>
              <c:yMode val="edge"/>
              <c:x val="2.6990553306342779E-3"/>
              <c:y val="0.43564356435643581"/>
            </c:manualLayout>
          </c:layout>
          <c:spPr>
            <a:noFill/>
            <a:ln w="32469">
              <a:noFill/>
            </a:ln>
          </c:spPr>
        </c:title>
        <c:numFmt formatCode="General" sourceLinked="1"/>
        <c:tickLblPos val="none"/>
        <c:crossAx val="82030592"/>
        <c:crosses val="autoZero"/>
        <c:crossBetween val="between"/>
        <c:majorUnit val="20"/>
      </c:valAx>
      <c:spPr>
        <a:noFill/>
        <a:ln w="32469">
          <a:noFill/>
        </a:ln>
      </c:spPr>
    </c:plotArea>
    <c:legend>
      <c:legendPos val="r"/>
      <c:layout>
        <c:manualLayout>
          <c:xMode val="edge"/>
          <c:yMode val="edge"/>
          <c:x val="0.66666666666666663"/>
          <c:y val="0.15594059405940797"/>
          <c:w val="0.11740890688259109"/>
          <c:h val="0.12128712871287128"/>
        </c:manualLayout>
      </c:layout>
      <c:spPr>
        <a:noFill/>
        <a:ln w="32469">
          <a:noFill/>
        </a:ln>
      </c:spPr>
      <c:txPr>
        <a:bodyPr/>
        <a:lstStyle/>
        <a:p>
          <a:pPr>
            <a:defRPr sz="1406" b="1" i="0" u="none" strike="noStrike" baseline="0">
              <a:solidFill>
                <a:srgbClr val="000090"/>
              </a:solidFill>
              <a:latin typeface="Arial"/>
              <a:ea typeface="Arial"/>
              <a:cs typeface="Arial"/>
            </a:defRPr>
          </a:pPr>
          <a:endParaRPr lang="es-ES"/>
        </a:p>
      </c:txPr>
    </c:legend>
    <c:plotVisOnly val="1"/>
    <c:dispBlanksAs val="gap"/>
  </c:chart>
  <c:spPr>
    <a:noFill/>
    <a:ln>
      <a:noFill/>
    </a:ln>
  </c:spPr>
  <c:txPr>
    <a:bodyPr/>
    <a:lstStyle/>
    <a:p>
      <a:pPr>
        <a:defRPr sz="2109" b="1" i="0" u="none" strike="noStrike" baseline="0">
          <a:solidFill>
            <a:schemeClr val="tx1"/>
          </a:solidFill>
          <a:latin typeface="Times New Roman"/>
          <a:ea typeface="Times New Roman"/>
          <a:cs typeface="Times New Roman"/>
        </a:defRPr>
      </a:pPr>
      <a:endParaRPr lang="es-E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CB273D-90AD-473D-B81A-FF4DA893E976}" type="datetimeFigureOut">
              <a:rPr lang="es-ES" smtClean="0"/>
              <a:pPr/>
              <a:t>22/02/2018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CEE869-1A07-4FBA-90D6-D402EDEFCEBF}"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2288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s-ES" dirty="0" smtClean="0"/>
              <a:t>Dosis inicial, 1 mg/día como en el resto de vasculitis todos los días no alterna, no influye en la biopsia</a:t>
            </a:r>
          </a:p>
          <a:p>
            <a:r>
              <a:rPr lang="es-ES" dirty="0" smtClean="0"/>
              <a:t>Bajada: Arte médico</a:t>
            </a:r>
          </a:p>
          <a:p>
            <a:endParaRPr lang="es-ES" dirty="0" smtClean="0"/>
          </a:p>
          <a:p>
            <a:r>
              <a:rPr lang="es-ES" sz="1200" kern="1200" dirty="0" smtClean="0">
                <a:solidFill>
                  <a:schemeClr val="tx1"/>
                </a:solidFill>
                <a:latin typeface="+mn-lt"/>
                <a:ea typeface="+mn-ea"/>
                <a:cs typeface="+mn-cs"/>
              </a:rPr>
              <a:t>El tratamiento</a:t>
            </a:r>
          </a:p>
          <a:p>
            <a:r>
              <a:rPr lang="es-ES" sz="1200" kern="1200" dirty="0" smtClean="0">
                <a:solidFill>
                  <a:schemeClr val="tx1"/>
                </a:solidFill>
                <a:latin typeface="+mn-lt"/>
                <a:ea typeface="+mn-ea"/>
                <a:cs typeface="+mn-cs"/>
              </a:rPr>
              <a:t>con dosis altas de corticoides no suele afectar al resultado de la biopsia si ésta se realiza en un tiempo razonable (&lt; 2 semanas). La positividad de la BAT en pacientes que han recibido </a:t>
            </a:r>
            <a:r>
              <a:rPr lang="es-ES" sz="1200" kern="1200" dirty="0" err="1" smtClean="0">
                <a:solidFill>
                  <a:schemeClr val="tx1"/>
                </a:solidFill>
                <a:latin typeface="+mn-lt"/>
                <a:ea typeface="+mn-ea"/>
                <a:cs typeface="+mn-cs"/>
              </a:rPr>
              <a:t>tto</a:t>
            </a:r>
            <a:r>
              <a:rPr lang="es-ES" sz="1200" kern="1200" dirty="0" smtClean="0">
                <a:solidFill>
                  <a:schemeClr val="tx1"/>
                </a:solidFill>
                <a:latin typeface="+mn-lt"/>
                <a:ea typeface="+mn-ea"/>
                <a:cs typeface="+mn-cs"/>
              </a:rPr>
              <a:t> entre 2 y 4 semanas es de un 65%, y baja al 40% cuando la duración del </a:t>
            </a:r>
            <a:r>
              <a:rPr lang="es-ES" sz="1200" kern="1200" dirty="0" err="1" smtClean="0">
                <a:solidFill>
                  <a:schemeClr val="tx1"/>
                </a:solidFill>
                <a:latin typeface="+mn-lt"/>
                <a:ea typeface="+mn-ea"/>
                <a:cs typeface="+mn-cs"/>
              </a:rPr>
              <a:t>tto</a:t>
            </a:r>
            <a:r>
              <a:rPr lang="es-ES" sz="1200" kern="1200" dirty="0" smtClean="0">
                <a:solidFill>
                  <a:schemeClr val="tx1"/>
                </a:solidFill>
                <a:latin typeface="+mn-lt"/>
                <a:ea typeface="+mn-ea"/>
                <a:cs typeface="+mn-cs"/>
              </a:rPr>
              <a:t> es superior a las 4 semanas. En este último caso, a veces son los cambios cicatriciales los que nos permitirán confirmar indirectamente el diagnóstico (</a:t>
            </a:r>
            <a:r>
              <a:rPr lang="es-ES" sz="1200" i="1" kern="1200" dirty="0" err="1" smtClean="0">
                <a:solidFill>
                  <a:schemeClr val="tx1"/>
                </a:solidFill>
                <a:latin typeface="+mn-lt"/>
                <a:ea typeface="+mn-ea"/>
                <a:cs typeface="+mn-cs"/>
              </a:rPr>
              <a:t>healed</a:t>
            </a:r>
            <a:r>
              <a:rPr lang="es-ES" sz="1200" i="1" kern="1200" dirty="0" smtClean="0">
                <a:solidFill>
                  <a:schemeClr val="tx1"/>
                </a:solidFill>
                <a:latin typeface="+mn-lt"/>
                <a:ea typeface="+mn-ea"/>
                <a:cs typeface="+mn-cs"/>
              </a:rPr>
              <a:t> arteritis)</a:t>
            </a:r>
            <a:endParaRPr lang="es-E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Por otra parte, en los pacientes que presentan pérdida de visión pueden ser útiles los </a:t>
            </a:r>
            <a:r>
              <a:rPr lang="es-ES" dirty="0" err="1" smtClean="0"/>
              <a:t>bolus</a:t>
            </a:r>
            <a:r>
              <a:rPr lang="es-ES" dirty="0" smtClean="0"/>
              <a:t> de </a:t>
            </a:r>
            <a:r>
              <a:rPr lang="es-ES" dirty="0" err="1" smtClean="0"/>
              <a:t>metilprednisolona</a:t>
            </a:r>
            <a:r>
              <a:rPr lang="es-ES" dirty="0" smtClean="0"/>
              <a:t>, si bien no se ha demostrado de forma concluyente su superioridad: se aconseja administrar </a:t>
            </a:r>
            <a:r>
              <a:rPr lang="es-ES" dirty="0" err="1" smtClean="0"/>
              <a:t>bolus</a:t>
            </a:r>
            <a:r>
              <a:rPr lang="es-ES" dirty="0" smtClean="0"/>
              <a:t> de 1 g/ día (250</a:t>
            </a:r>
            <a:r>
              <a:rPr lang="es-ES" baseline="0" dirty="0" smtClean="0"/>
              <a:t> mg/ 6 horas) durante 3 días consecutivos, junto con aspirina 100 mg/ día. De todas formas, se ha de tener muy presente que una vez establecida la </a:t>
            </a:r>
            <a:r>
              <a:rPr lang="es-ES" baseline="0" dirty="0" err="1" smtClean="0"/>
              <a:t>péwrdida</a:t>
            </a:r>
            <a:r>
              <a:rPr lang="es-ES" baseline="0" dirty="0" smtClean="0"/>
              <a:t> de visión, ésta responde muy mal al tratamiento</a:t>
            </a:r>
          </a:p>
          <a:p>
            <a:endParaRPr lang="es-ES" baseline="0" dirty="0" smtClean="0"/>
          </a:p>
          <a:p>
            <a:r>
              <a:rPr lang="es-ES" baseline="0" dirty="0" smtClean="0"/>
              <a:t>En este trabajo, el Dr. González-Gay et al evaluaron, entre otras cosas, la respuesta terapéutica de las manifestaciones visuales en la ACG. Serie más importante de prevención de complicaciones oculares.</a:t>
            </a:r>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De los 12 pacientes en los que se instauró el </a:t>
            </a:r>
            <a:r>
              <a:rPr lang="es-ES" dirty="0" err="1" smtClean="0"/>
              <a:t>tto</a:t>
            </a:r>
            <a:r>
              <a:rPr lang="es-ES" dirty="0" smtClean="0"/>
              <a:t> en las primeras 24 horas, 7 mejoraron.</a:t>
            </a:r>
          </a:p>
          <a:p>
            <a:r>
              <a:rPr lang="es-ES" dirty="0" smtClean="0"/>
              <a:t>Por el contrario, sólo 1 de los 17 en los que el </a:t>
            </a:r>
            <a:r>
              <a:rPr lang="es-ES" dirty="0" err="1" smtClean="0"/>
              <a:t>tto</a:t>
            </a:r>
            <a:r>
              <a:rPr lang="es-ES" dirty="0" smtClean="0"/>
              <a:t> se inició más allá de las 24 horas mejoró.</a:t>
            </a:r>
          </a:p>
          <a:p>
            <a:r>
              <a:rPr lang="es-ES" dirty="0" smtClean="0"/>
              <a:t>Intervalo no coge a la unidad</a:t>
            </a:r>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De los 29 pacientes con clínica visual, 10 se trataron con bolos de MPS (1g/día x 3) seguido de corticoide vía oral. 19 fueron tratados con PD 0ral (45-80 mg/ día).</a:t>
            </a:r>
          </a:p>
          <a:p>
            <a:endParaRPr lang="es-ES" dirty="0" smtClean="0"/>
          </a:p>
          <a:p>
            <a:r>
              <a:rPr lang="es-ES" dirty="0" smtClean="0"/>
              <a:t>Los 8 pacientes que mejoraron sólo diferían del resto en la prontitud con la que se inició el </a:t>
            </a:r>
            <a:r>
              <a:rPr lang="es-ES" dirty="0" err="1" smtClean="0"/>
              <a:t>tto</a:t>
            </a:r>
            <a:r>
              <a:rPr lang="es-ES" dirty="0" smtClean="0"/>
              <a:t>. 1</a:t>
            </a:r>
            <a:r>
              <a:rPr lang="es-ES" baseline="0" dirty="0" smtClean="0"/>
              <a:t> [0.5-1] vs 4 [2-7] días.</a:t>
            </a:r>
          </a:p>
          <a:p>
            <a:endParaRPr lang="es-ES" baseline="0" dirty="0" smtClean="0"/>
          </a:p>
          <a:p>
            <a:r>
              <a:rPr lang="es-ES" baseline="0" dirty="0" smtClean="0"/>
              <a:t>No se objetivó nada de mejoría en pacientes que iniciaron el </a:t>
            </a:r>
            <a:r>
              <a:rPr lang="es-ES" baseline="0" dirty="0" err="1" smtClean="0"/>
              <a:t>tto</a:t>
            </a:r>
            <a:r>
              <a:rPr lang="es-ES" baseline="0" dirty="0" smtClean="0"/>
              <a:t> más allá del 2º día.</a:t>
            </a:r>
          </a:p>
          <a:p>
            <a:endParaRPr lang="es-ES" baseline="0" dirty="0" smtClean="0"/>
          </a:p>
          <a:p>
            <a:r>
              <a:rPr lang="es-ES" baseline="0" dirty="0" smtClean="0"/>
              <a:t>La pronta instauración del </a:t>
            </a:r>
            <a:r>
              <a:rPr lang="es-ES" baseline="0" dirty="0" err="1" smtClean="0"/>
              <a:t>tto</a:t>
            </a:r>
            <a:r>
              <a:rPr lang="es-ES" baseline="0" dirty="0" smtClean="0"/>
              <a:t> es lo que va a condicionar el resultado.</a:t>
            </a:r>
          </a:p>
          <a:p>
            <a:r>
              <a:rPr lang="es-ES" baseline="0" dirty="0" smtClean="0"/>
              <a:t>No significativo, quizá por la n.</a:t>
            </a:r>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Por otra parte y, aunque los</a:t>
            </a:r>
            <a:r>
              <a:rPr lang="es-ES" baseline="0" dirty="0" smtClean="0"/>
              <a:t> datos tampoco han sido confirmados posteriormente, en pacientes con ACG sin manifestaciones isquémicas graves, el </a:t>
            </a:r>
            <a:r>
              <a:rPr lang="es-ES" baseline="0" dirty="0" err="1" smtClean="0"/>
              <a:t>tto</a:t>
            </a:r>
            <a:r>
              <a:rPr lang="es-ES" baseline="0" dirty="0" smtClean="0"/>
              <a:t> inicial con </a:t>
            </a:r>
            <a:r>
              <a:rPr lang="es-ES" baseline="0" dirty="0" err="1" smtClean="0"/>
              <a:t>bolus</a:t>
            </a:r>
            <a:r>
              <a:rPr lang="es-ES" baseline="0" dirty="0" smtClean="0"/>
              <a:t> de MPD, podría asociarse con una menor necesidad de corticoides a largo plazo y una mayor tasa de remisión.</a:t>
            </a:r>
          </a:p>
          <a:p>
            <a:r>
              <a:rPr lang="es-ES" baseline="0" dirty="0" smtClean="0"/>
              <a:t>Eso es justo lo que observó este grupo de la Clínica Mayo en este estudio, que paradójicamente, pretende ahorrar esteroides con </a:t>
            </a:r>
            <a:r>
              <a:rPr lang="es-ES" baseline="0" dirty="0" err="1" smtClean="0"/>
              <a:t>bolus</a:t>
            </a:r>
            <a:r>
              <a:rPr lang="es-ES" baseline="0" dirty="0" smtClean="0"/>
              <a:t> de corticoide.</a:t>
            </a:r>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27 pacientes con ACG y BAT+.</a:t>
            </a:r>
          </a:p>
          <a:p>
            <a:endParaRPr lang="es-ES" dirty="0" smtClean="0"/>
          </a:p>
          <a:p>
            <a:r>
              <a:rPr lang="es-ES" dirty="0" smtClean="0"/>
              <a:t>1 rama: </a:t>
            </a:r>
            <a:r>
              <a:rPr lang="es-ES" dirty="0" err="1" smtClean="0"/>
              <a:t>bolus</a:t>
            </a:r>
            <a:r>
              <a:rPr lang="es-ES" dirty="0" smtClean="0"/>
              <a:t> de MPD (15mg/Kg/d x 3)</a:t>
            </a:r>
          </a:p>
          <a:p>
            <a:r>
              <a:rPr lang="es-ES" dirty="0" smtClean="0"/>
              <a:t>2 rama: suero salino</a:t>
            </a:r>
          </a:p>
          <a:p>
            <a:endParaRPr lang="es-ES" dirty="0" smtClean="0"/>
          </a:p>
          <a:p>
            <a:r>
              <a:rPr lang="es-ES" dirty="0" smtClean="0"/>
              <a:t>El objetivo primario era valorar si</a:t>
            </a:r>
            <a:r>
              <a:rPr lang="es-ES" baseline="0" dirty="0" smtClean="0"/>
              <a:t> los pacientes estaban con una dosis igual o inferior a 5 mg/día de PD a la </a:t>
            </a:r>
            <a:r>
              <a:rPr lang="es-ES" baseline="0" dirty="0" err="1" smtClean="0"/>
              <a:t>sem</a:t>
            </a:r>
            <a:r>
              <a:rPr lang="es-ES" baseline="0" dirty="0" smtClean="0"/>
              <a:t> 36 tras iniciar los corticoides</a:t>
            </a:r>
            <a:endParaRPr lang="es-ES" dirty="0" smtClean="0"/>
          </a:p>
          <a:p>
            <a:endParaRPr lang="es-ES" dirty="0" smtClean="0"/>
          </a:p>
          <a:p>
            <a:r>
              <a:rPr lang="es-ES" dirty="0" smtClean="0"/>
              <a:t>Todos los pacientes comenzaron </a:t>
            </a:r>
            <a:r>
              <a:rPr lang="es-ES" dirty="0" err="1" smtClean="0"/>
              <a:t>tto</a:t>
            </a:r>
            <a:r>
              <a:rPr lang="es-ES" dirty="0" smtClean="0"/>
              <a:t> con 40 mg/d de PD y siguieron el mismo esquema de descenso paralelamente</a:t>
            </a:r>
            <a:r>
              <a:rPr lang="es-ES" baseline="0" dirty="0" smtClean="0"/>
              <a:t> al control de la enfermedad</a:t>
            </a:r>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93AA0D-2190-4490-B0D9-047A11A5028F}" type="slidenum">
              <a:rPr lang="en-US"/>
              <a:pPr/>
              <a:t>16</a:t>
            </a:fld>
            <a:endParaRPr lang="en-US"/>
          </a:p>
        </p:txBody>
      </p:sp>
      <p:sp>
        <p:nvSpPr>
          <p:cNvPr id="991234" name="Rectangle 2"/>
          <p:cNvSpPr>
            <a:spLocks noGrp="1" noRot="1" noChangeAspect="1" noChangeArrowheads="1" noTextEdit="1"/>
          </p:cNvSpPr>
          <p:nvPr>
            <p:ph type="sldImg"/>
          </p:nvPr>
        </p:nvSpPr>
        <p:spPr>
          <a:ln/>
        </p:spPr>
      </p:sp>
      <p:sp>
        <p:nvSpPr>
          <p:cNvPr id="991235" name="Rectangle 3"/>
          <p:cNvSpPr>
            <a:spLocks noGrp="1" noChangeArrowheads="1"/>
          </p:cNvSpPr>
          <p:nvPr>
            <p:ph type="body" idx="1"/>
          </p:nvPr>
        </p:nvSpPr>
        <p:spPr/>
        <p:txBody>
          <a:bodyPr/>
          <a:lstStyle/>
          <a:p>
            <a:r>
              <a:rPr lang="es-ES" dirty="0" smtClean="0"/>
              <a:t>La dosis de PD se reduce rápidamente en ambos grupos y vemos que inicialmente ambas pautas controlan muy bien la enfermedad, siendo a partir del </a:t>
            </a:r>
            <a:r>
              <a:rPr lang="es-ES" dirty="0"/>
              <a:t>4º mes </a:t>
            </a:r>
            <a:r>
              <a:rPr lang="es-ES" dirty="0" smtClean="0"/>
              <a:t>cuando comienzan a observarse </a:t>
            </a:r>
            <a:r>
              <a:rPr lang="es-ES" dirty="0"/>
              <a:t>diferencias significativas en la dosis de esteroides </a:t>
            </a:r>
            <a:r>
              <a:rPr lang="es-ES" dirty="0" err="1" smtClean="0"/>
              <a:t>vo</a:t>
            </a:r>
            <a:r>
              <a:rPr lang="es-ES" dirty="0" smtClean="0"/>
              <a:t>, con requerimientos menores en los pacientes que habían recibido los </a:t>
            </a:r>
            <a:r>
              <a:rPr lang="es-ES" dirty="0" err="1" smtClean="0"/>
              <a:t>bolus</a:t>
            </a:r>
            <a:r>
              <a:rPr lang="es-ES" dirty="0" smtClean="0"/>
              <a:t>.</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Además del objetivo</a:t>
            </a:r>
            <a:r>
              <a:rPr lang="es-ES" baseline="0" dirty="0" smtClean="0"/>
              <a:t> primario de las 36 semanas, también se valoró este mismo dato a los 12 y a los 18 meses, observando un % de pacientes muy superior en el grupo que recibió </a:t>
            </a:r>
            <a:r>
              <a:rPr lang="es-ES" baseline="0" dirty="0" err="1" smtClean="0"/>
              <a:t>bolus</a:t>
            </a:r>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También hubo diferencias estadísticamente significativas en las recurrencias observadas</a:t>
            </a:r>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La experiencia con otros inmunosupresores convencionales como la </a:t>
            </a:r>
            <a:r>
              <a:rPr lang="es-ES" sz="1200" kern="1200" dirty="0" err="1" smtClean="0">
                <a:solidFill>
                  <a:schemeClr val="tx1"/>
                </a:solidFill>
                <a:latin typeface="+mn-lt"/>
                <a:ea typeface="+mn-ea"/>
                <a:cs typeface="+mn-cs"/>
              </a:rPr>
              <a:t>azatioprina</a:t>
            </a:r>
            <a:r>
              <a:rPr lang="es-ES" sz="1200" kern="1200" dirty="0" smtClean="0">
                <a:solidFill>
                  <a:schemeClr val="tx1"/>
                </a:solidFill>
                <a:latin typeface="+mn-lt"/>
                <a:ea typeface="+mn-ea"/>
                <a:cs typeface="+mn-cs"/>
              </a:rPr>
              <a:t> es escasa. Existe algún trabajo publicado en el que han visto que la </a:t>
            </a:r>
            <a:r>
              <a:rPr lang="es-ES" sz="1200" kern="1200" dirty="0" err="1" smtClean="0">
                <a:solidFill>
                  <a:schemeClr val="tx1"/>
                </a:solidFill>
                <a:latin typeface="+mn-lt"/>
                <a:ea typeface="+mn-ea"/>
                <a:cs typeface="+mn-cs"/>
              </a:rPr>
              <a:t>leflunomida</a:t>
            </a:r>
            <a:r>
              <a:rPr lang="es-ES" sz="1200" kern="1200" dirty="0" smtClean="0">
                <a:solidFill>
                  <a:schemeClr val="tx1"/>
                </a:solidFill>
                <a:latin typeface="+mn-lt"/>
                <a:ea typeface="+mn-ea"/>
                <a:cs typeface="+mn-cs"/>
              </a:rPr>
              <a:t> puede ser útil.</a:t>
            </a:r>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6803"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7680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3B395E20-B1DE-4685-858B-DEE95587CB74}" type="slidenum">
              <a:rPr lang="es-ES" sz="1200">
                <a:latin typeface="Calibri" pitchFamily="34" charset="0"/>
                <a:cs typeface="Arial" charset="0"/>
              </a:rPr>
              <a:pPr algn="r" defTabSz="457200"/>
              <a:t>2</a:t>
            </a:fld>
            <a:endParaRPr lang="es-ES" sz="1200">
              <a:latin typeface="Calibri" pitchFamily="34"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De todos los inmunosupresores no biológicos que se han evaluado, el único que ha demostrado eficacia es el MTX. </a:t>
            </a:r>
          </a:p>
          <a:p>
            <a:endParaRPr lang="es-ES" dirty="0" smtClean="0"/>
          </a:p>
          <a:p>
            <a:r>
              <a:rPr lang="es-ES" dirty="0" smtClean="0"/>
              <a:t>Así, </a:t>
            </a:r>
            <a:r>
              <a:rPr lang="es-ES" dirty="0" err="1" smtClean="0"/>
              <a:t>Mahr</a:t>
            </a:r>
            <a:r>
              <a:rPr lang="es-ES" dirty="0" smtClean="0"/>
              <a:t> reevalúa la eficacia y seguridad</a:t>
            </a:r>
            <a:r>
              <a:rPr lang="es-ES" baseline="0" dirty="0" smtClean="0"/>
              <a:t> del </a:t>
            </a:r>
            <a:r>
              <a:rPr lang="es-ES" baseline="0" dirty="0" err="1" smtClean="0"/>
              <a:t>tto</a:t>
            </a:r>
            <a:r>
              <a:rPr lang="es-ES" baseline="0" dirty="0" smtClean="0"/>
              <a:t> adyuvante con MTX a dosis bajas en la ACG. Para ello realiza un </a:t>
            </a:r>
            <a:r>
              <a:rPr lang="es-ES" baseline="0" dirty="0" err="1" smtClean="0"/>
              <a:t>metaanálisis</a:t>
            </a:r>
            <a:r>
              <a:rPr lang="es-ES" baseline="0" dirty="0" smtClean="0"/>
              <a:t> sirviéndose de los 3 ensayos </a:t>
            </a:r>
            <a:r>
              <a:rPr lang="es-ES" baseline="0" dirty="0" err="1" smtClean="0"/>
              <a:t>randomizados</a:t>
            </a:r>
            <a:r>
              <a:rPr lang="es-ES" baseline="0" dirty="0" smtClean="0"/>
              <a:t> clásicos de </a:t>
            </a:r>
            <a:r>
              <a:rPr lang="es-ES" baseline="0" dirty="0" err="1" smtClean="0"/>
              <a:t>Jover</a:t>
            </a:r>
            <a:r>
              <a:rPr lang="es-ES" baseline="0" dirty="0" smtClean="0"/>
              <a:t>, Hoffman y </a:t>
            </a:r>
            <a:r>
              <a:rPr lang="es-ES" baseline="0" dirty="0" err="1" smtClean="0"/>
              <a:t>Spiera</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eaLnBrk="1" hangingPunct="1">
              <a:spcBef>
                <a:spcPct val="0"/>
              </a:spcBef>
            </a:pPr>
            <a:r>
              <a:rPr lang="es-ES" dirty="0" smtClean="0"/>
              <a:t>En este </a:t>
            </a:r>
            <a:r>
              <a:rPr lang="es-ES" dirty="0" err="1" smtClean="0"/>
              <a:t>metaanálisis</a:t>
            </a:r>
            <a:r>
              <a:rPr lang="es-ES" dirty="0" smtClean="0"/>
              <a:t> se observa que el </a:t>
            </a:r>
            <a:r>
              <a:rPr lang="es-ES" dirty="0" err="1" smtClean="0"/>
              <a:t>ttp</a:t>
            </a:r>
            <a:r>
              <a:rPr lang="es-ES" dirty="0" smtClean="0"/>
              <a:t> coadyuvante con dosis 7.5-15 mg/</a:t>
            </a:r>
            <a:r>
              <a:rPr lang="es-ES" dirty="0" err="1" smtClean="0"/>
              <a:t>sem</a:t>
            </a:r>
            <a:r>
              <a:rPr lang="es-ES" dirty="0" smtClean="0"/>
              <a:t> oral reduce el riesgo de recidiva y la dosis acumulada de esteroides; sin embargo, la magnitud del efecto beneficioso es muy modesta y no se observaron diferencias entre grupos en la frecuencia de efectos adversos. Los efectos beneficiosos del MTX comienzan a observarse a partir de las 24-36 </a:t>
            </a:r>
            <a:r>
              <a:rPr lang="es-ES" dirty="0" err="1" smtClean="0"/>
              <a:t>sem</a:t>
            </a:r>
            <a:r>
              <a:rPr lang="es-ES" dirty="0" smtClean="0"/>
              <a:t> de </a:t>
            </a:r>
            <a:r>
              <a:rPr lang="es-ES" dirty="0" err="1" smtClean="0"/>
              <a:t>tto</a:t>
            </a:r>
            <a:r>
              <a:rPr lang="es-ES" dirty="0" smtClean="0"/>
              <a:t>. </a:t>
            </a:r>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6803" name="2 Marcador de notas"/>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s-ES" dirty="0" smtClean="0"/>
              <a:t>Tb se ha evaluado la eficacia de algunos fármacos biológicos a, a decir verdad, los anti-TNF no han salido muy bien parados como </a:t>
            </a:r>
            <a:r>
              <a:rPr lang="es-ES" dirty="0" err="1" smtClean="0"/>
              <a:t>tto</a:t>
            </a:r>
            <a:r>
              <a:rPr lang="es-ES" dirty="0" smtClean="0"/>
              <a:t> de la ACG. Como terapia de inicio hay</a:t>
            </a:r>
            <a:r>
              <a:rPr lang="es-ES" baseline="0" dirty="0" smtClean="0"/>
              <a:t> 2 estudios que han demostrado que la adición de un anti-TNF (IFX o ADA) no parece aportar ninguna ventaja respecto al </a:t>
            </a:r>
            <a:r>
              <a:rPr lang="es-ES" baseline="0" dirty="0" err="1" smtClean="0"/>
              <a:t>tto</a:t>
            </a:r>
            <a:r>
              <a:rPr lang="es-ES" baseline="0" dirty="0" smtClean="0"/>
              <a:t> convencional. En el caso del IFX su empleo se asoció con un aumento de infecciones graves.</a:t>
            </a:r>
          </a:p>
          <a:p>
            <a:pPr marL="0" marR="0" indent="0" algn="l" defTabSz="914400" rtl="0" eaLnBrk="1" fontAlgn="auto" latinLnBrk="0" hangingPunct="1">
              <a:lnSpc>
                <a:spcPct val="100000"/>
              </a:lnSpc>
              <a:spcBef>
                <a:spcPct val="0"/>
              </a:spcBef>
              <a:spcAft>
                <a:spcPts val="0"/>
              </a:spcAft>
              <a:buClrTx/>
              <a:buSzTx/>
              <a:buFontTx/>
              <a:buNone/>
              <a:tabLst/>
              <a:defRPr/>
            </a:pPr>
            <a:endParaRPr lang="es-E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s-ES" baseline="0" dirty="0" smtClean="0"/>
              <a:t>En pacientes con </a:t>
            </a:r>
            <a:r>
              <a:rPr lang="es-ES" baseline="0" dirty="0" err="1" smtClean="0"/>
              <a:t>corticorresistencia</a:t>
            </a:r>
            <a:r>
              <a:rPr lang="es-ES" baseline="0" dirty="0" smtClean="0"/>
              <a:t> hay un ECA que ha demostrado eficacia del ETN en este escenario clínico, si bien, se trata de una serie muy pequeña y los datos necesitan ser confirmados.</a:t>
            </a:r>
          </a:p>
          <a:p>
            <a:pPr marL="0" marR="0" indent="0" algn="l" defTabSz="914400" rtl="0" eaLnBrk="1" fontAlgn="auto" latinLnBrk="0" hangingPunct="1">
              <a:lnSpc>
                <a:spcPct val="100000"/>
              </a:lnSpc>
              <a:spcBef>
                <a:spcPct val="0"/>
              </a:spcBef>
              <a:spcAft>
                <a:spcPts val="0"/>
              </a:spcAft>
              <a:buClrTx/>
              <a:buSzTx/>
              <a:buFontTx/>
              <a:buNone/>
              <a:tabLst/>
              <a:defRPr/>
            </a:pPr>
            <a:endParaRPr lang="es-ES" baseline="0" dirty="0" smtClean="0"/>
          </a:p>
          <a:p>
            <a:r>
              <a:rPr lang="en-US" sz="1200" kern="1200" baseline="0" dirty="0" smtClean="0">
                <a:solidFill>
                  <a:schemeClr val="tx1"/>
                </a:solidFill>
                <a:latin typeface="+mn-lt"/>
                <a:ea typeface="+mn-ea"/>
                <a:cs typeface="+mn-cs"/>
              </a:rPr>
              <a:t>Elevated levels of tumor necrosis factor α (</a:t>
            </a:r>
            <a:r>
              <a:rPr lang="en-US" sz="1200" kern="1200" baseline="0" dirty="0" err="1" smtClean="0">
                <a:solidFill>
                  <a:schemeClr val="tx1"/>
                </a:solidFill>
                <a:latin typeface="+mn-lt"/>
                <a:ea typeface="+mn-ea"/>
                <a:cs typeface="+mn-cs"/>
              </a:rPr>
              <a:t>TNFα</a:t>
            </a:r>
            <a:r>
              <a:rPr lang="en-US" sz="1200" kern="1200" baseline="0" dirty="0" smtClean="0">
                <a:solidFill>
                  <a:schemeClr val="tx1"/>
                </a:solidFill>
                <a:latin typeface="+mn-lt"/>
                <a:ea typeface="+mn-ea"/>
                <a:cs typeface="+mn-cs"/>
              </a:rPr>
              <a:t>) have been detected in </a:t>
            </a:r>
            <a:r>
              <a:rPr lang="en-US" sz="1200" kern="1200" baseline="0" dirty="0" err="1" smtClean="0">
                <a:solidFill>
                  <a:schemeClr val="tx1"/>
                </a:solidFill>
                <a:latin typeface="+mn-lt"/>
                <a:ea typeface="+mn-ea"/>
                <a:cs typeface="+mn-cs"/>
              </a:rPr>
              <a:t>histopathologically</a:t>
            </a:r>
            <a:r>
              <a:rPr lang="en-US" sz="1200" kern="1200" baseline="0" dirty="0" smtClean="0">
                <a:solidFill>
                  <a:schemeClr val="tx1"/>
                </a:solidFill>
                <a:latin typeface="+mn-lt"/>
                <a:ea typeface="+mn-ea"/>
                <a:cs typeface="+mn-cs"/>
              </a:rPr>
              <a:t> positive temporal arteries of GCA patients, localizing particularly</a:t>
            </a:r>
          </a:p>
          <a:p>
            <a:r>
              <a:rPr lang="en-US" sz="1200" kern="1200" baseline="0" dirty="0" smtClean="0">
                <a:solidFill>
                  <a:schemeClr val="tx1"/>
                </a:solidFill>
                <a:latin typeface="+mn-lt"/>
                <a:ea typeface="+mn-ea"/>
                <a:cs typeface="+mn-cs"/>
              </a:rPr>
              <a:t>to the </a:t>
            </a:r>
            <a:r>
              <a:rPr lang="en-US" sz="1200" kern="1200" baseline="0" dirty="0" err="1" smtClean="0">
                <a:solidFill>
                  <a:schemeClr val="tx1"/>
                </a:solidFill>
                <a:latin typeface="+mn-lt"/>
                <a:ea typeface="+mn-ea"/>
                <a:cs typeface="+mn-cs"/>
              </a:rPr>
              <a:t>intima</a:t>
            </a:r>
            <a:r>
              <a:rPr lang="en-US" sz="1200" kern="1200" baseline="0" dirty="0" smtClean="0">
                <a:solidFill>
                  <a:schemeClr val="tx1"/>
                </a:solidFill>
                <a:latin typeface="+mn-lt"/>
                <a:ea typeface="+mn-ea"/>
                <a:cs typeface="+mn-cs"/>
              </a:rPr>
              <a:t> and media of the vessel where giant cells and macrophages are found. Increased levels of </a:t>
            </a:r>
            <a:r>
              <a:rPr lang="en-US" sz="1200" kern="1200" baseline="0" dirty="0" err="1" smtClean="0">
                <a:solidFill>
                  <a:schemeClr val="tx1"/>
                </a:solidFill>
                <a:latin typeface="+mn-lt"/>
                <a:ea typeface="+mn-ea"/>
                <a:cs typeface="+mn-cs"/>
              </a:rPr>
              <a:t>TNFα</a:t>
            </a:r>
            <a:r>
              <a:rPr lang="en-US" sz="1200" kern="1200" baseline="0" dirty="0" smtClean="0">
                <a:solidFill>
                  <a:schemeClr val="tx1"/>
                </a:solidFill>
                <a:latin typeface="+mn-lt"/>
                <a:ea typeface="+mn-ea"/>
                <a:cs typeface="+mn-cs"/>
              </a:rPr>
              <a:t> have also been shown to correlate with more resistant disease, offering support for its use as a potential target for </a:t>
            </a:r>
            <a:r>
              <a:rPr lang="es-ES" sz="1200" kern="1200" baseline="0" dirty="0" err="1" smtClean="0">
                <a:solidFill>
                  <a:schemeClr val="tx1"/>
                </a:solidFill>
                <a:latin typeface="+mn-lt"/>
                <a:ea typeface="+mn-ea"/>
                <a:cs typeface="+mn-cs"/>
              </a:rPr>
              <a:t>therapy</a:t>
            </a:r>
            <a:r>
              <a:rPr lang="es-ES" sz="1200" kern="1200" baseline="0" dirty="0" smtClean="0">
                <a:solidFill>
                  <a:schemeClr val="tx1"/>
                </a:solidFill>
                <a:latin typeface="+mn-lt"/>
                <a:ea typeface="+mn-ea"/>
                <a:cs typeface="+mn-cs"/>
              </a:rPr>
              <a:t>.</a:t>
            </a:r>
            <a:endParaRPr lang="es-ES"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s-ES"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s-ES" dirty="0" smtClean="0"/>
          </a:p>
          <a:p>
            <a:pPr eaLnBrk="1" hangingPunct="1">
              <a:spcBef>
                <a:spcPct val="0"/>
              </a:spcBef>
            </a:pPr>
            <a:endParaRPr lang="es-ES" dirty="0" smtClean="0"/>
          </a:p>
        </p:txBody>
      </p:sp>
      <p:sp>
        <p:nvSpPr>
          <p:cNvPr id="14848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7B7F23-4923-4407-BEAC-98C85A7C6F2E}" type="slidenum">
              <a:rPr lang="es-ES" smtClean="0">
                <a:cs typeface="Arial" pitchFamily="34" charset="0"/>
              </a:rPr>
              <a:pPr fontAlgn="base">
                <a:spcBef>
                  <a:spcPct val="0"/>
                </a:spcBef>
                <a:spcAft>
                  <a:spcPct val="0"/>
                </a:spcAft>
                <a:defRPr/>
              </a:pPr>
              <a:t>23</a:t>
            </a:fld>
            <a:endParaRPr lang="es-ES" smtClean="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Nosotros</a:t>
            </a:r>
            <a:r>
              <a:rPr lang="es-ES" baseline="0" dirty="0" smtClean="0"/>
              <a:t> llevamos a cabo un estudio </a:t>
            </a:r>
            <a:r>
              <a:rPr lang="es-ES" baseline="0" dirty="0" err="1" smtClean="0"/>
              <a:t>retrspectivo</a:t>
            </a:r>
            <a:r>
              <a:rPr lang="es-ES" baseline="0" dirty="0" smtClean="0"/>
              <a:t> </a:t>
            </a:r>
            <a:r>
              <a:rPr lang="es-ES" baseline="0" dirty="0" err="1" smtClean="0"/>
              <a:t>multicéntrico</a:t>
            </a:r>
            <a:r>
              <a:rPr lang="es-ES" baseline="0" dirty="0" smtClean="0"/>
              <a:t> de 22 pacientes con ACG refractaria a corticoides e IS tradicionales. Estudio con TCZ abierto más amplio.</a:t>
            </a:r>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24</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22 pacientes: 17 mujeres y 5 varones</a:t>
            </a:r>
          </a:p>
          <a:p>
            <a:r>
              <a:rPr lang="es-ES" dirty="0" smtClean="0"/>
              <a:t>Edad media: 69 años</a:t>
            </a:r>
          </a:p>
          <a:p>
            <a:r>
              <a:rPr lang="es-ES" dirty="0" smtClean="0"/>
              <a:t>Mediana desde </a:t>
            </a:r>
            <a:r>
              <a:rPr lang="es-ES" dirty="0" err="1" smtClean="0"/>
              <a:t>Dx</a:t>
            </a:r>
            <a:r>
              <a:rPr lang="es-ES" dirty="0" smtClean="0"/>
              <a:t> ACG hasta TCZ: 14.5 meses</a:t>
            </a:r>
          </a:p>
          <a:p>
            <a:r>
              <a:rPr lang="es-ES" dirty="0" smtClean="0"/>
              <a:t>Afectación aorta y/o sus ramas principales: 15 pacientes</a:t>
            </a:r>
          </a:p>
          <a:p>
            <a:r>
              <a:rPr lang="es-ES" dirty="0" smtClean="0"/>
              <a:t>Manifestaciones clínicas en el momento de iniciar TCZ: PMR (16), Cefalea (5), síntomas constitucionales (4), claudicación mandibular (2), pérdida visual (2)</a:t>
            </a:r>
          </a:p>
          <a:p>
            <a:endParaRPr lang="es-ES" dirty="0" smtClean="0"/>
          </a:p>
          <a:p>
            <a:r>
              <a:rPr lang="es-ES" dirty="0" smtClean="0"/>
              <a:t>Uno de los pacientes tuvo una ceguera unilateral y otro bilateral,</a:t>
            </a:r>
            <a:r>
              <a:rPr lang="es-ES" baseline="0" dirty="0" smtClean="0"/>
              <a:t> en ambos casos por neuropatía óptica isquémica. En ambos casos la ceguera ocurrió cuando la PD era inferior a 10 mg/día.</a:t>
            </a:r>
          </a:p>
          <a:p>
            <a:endParaRPr lang="es-ES" baseline="0" dirty="0" smtClean="0"/>
          </a:p>
          <a:p>
            <a:r>
              <a:rPr lang="es-ES" baseline="0" dirty="0" smtClean="0"/>
              <a:t>Un paciente falleció a causa de un ictus en el seno de una endocarditis infecciosa.</a:t>
            </a:r>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25</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Además de los corticoides, 19 pacientes habían recibido IS tradicionales y 2 pacientes </a:t>
            </a:r>
            <a:r>
              <a:rPr lang="es-ES" dirty="0" err="1" smtClean="0"/>
              <a:t>tto</a:t>
            </a:r>
            <a:r>
              <a:rPr lang="es-ES" dirty="0" smtClean="0"/>
              <a:t> biológico.</a:t>
            </a:r>
          </a:p>
          <a:p>
            <a:r>
              <a:rPr lang="es-ES" dirty="0" smtClean="0"/>
              <a:t>L TCZ fue prescrito en </a:t>
            </a:r>
            <a:r>
              <a:rPr lang="es-ES" dirty="0" err="1" smtClean="0"/>
              <a:t>monoterapia</a:t>
            </a:r>
            <a:r>
              <a:rPr lang="es-ES" dirty="0" smtClean="0"/>
              <a:t> en 10 pacientes y combinado con MTX en 12.</a:t>
            </a:r>
          </a:p>
          <a:p>
            <a:r>
              <a:rPr lang="es-ES" dirty="0" smtClean="0"/>
              <a:t>Dosis inicial: 8 mg/Kg/4 </a:t>
            </a:r>
            <a:r>
              <a:rPr lang="es-ES" dirty="0" err="1" smtClean="0"/>
              <a:t>sem</a:t>
            </a:r>
            <a:r>
              <a:rPr lang="es-ES" dirty="0" smtClean="0"/>
              <a:t>; dosis de mantenimiento: 4-8 mg/Kg/4-8 </a:t>
            </a:r>
            <a:r>
              <a:rPr lang="es-ES" dirty="0" err="1" smtClean="0"/>
              <a:t>sem</a:t>
            </a:r>
            <a:r>
              <a:rPr lang="es-ES" dirty="0" smtClean="0"/>
              <a:t>.</a:t>
            </a:r>
          </a:p>
          <a:p>
            <a:endParaRPr lang="es-ES" dirty="0" smtClean="0"/>
          </a:p>
          <a:p>
            <a:r>
              <a:rPr lang="es-ES" dirty="0" smtClean="0"/>
              <a:t>Mediana de seguimiento: 9 meses. 8 pacientes fueron seguidos al menos 1 año.</a:t>
            </a:r>
          </a:p>
          <a:p>
            <a:endParaRPr lang="es-ES" dirty="0" smtClean="0"/>
          </a:p>
          <a:p>
            <a:r>
              <a:rPr lang="es-ES" dirty="0" smtClean="0"/>
              <a:t>6 pacientes efectos secundarios: neutropenia (2), hipotensión </a:t>
            </a:r>
            <a:r>
              <a:rPr lang="es-ES" dirty="0" err="1" smtClean="0"/>
              <a:t>infusional</a:t>
            </a:r>
            <a:r>
              <a:rPr lang="es-ES" dirty="0" smtClean="0"/>
              <a:t> (1), neumonías recurrentes (1), infección por CMV en forma de neumonía bilateral complicada con </a:t>
            </a:r>
            <a:r>
              <a:rPr lang="es-ES" dirty="0" err="1" smtClean="0"/>
              <a:t>sepsis</a:t>
            </a:r>
            <a:r>
              <a:rPr lang="es-ES" dirty="0" smtClean="0"/>
              <a:t> tras primera dosis; y ictus</a:t>
            </a:r>
            <a:r>
              <a:rPr lang="es-ES" baseline="0" dirty="0" smtClean="0"/>
              <a:t> en endocarditis con </a:t>
            </a:r>
            <a:r>
              <a:rPr lang="es-ES" baseline="0" dirty="0" err="1" smtClean="0"/>
              <a:t>éxitus</a:t>
            </a:r>
            <a:r>
              <a:rPr lang="es-ES" baseline="0" dirty="0" smtClean="0"/>
              <a:t> (tras 3 meses de </a:t>
            </a:r>
            <a:r>
              <a:rPr lang="es-ES" baseline="0" dirty="0" err="1" smtClean="0"/>
              <a:t>tto</a:t>
            </a:r>
            <a:r>
              <a:rPr lang="es-ES" baseline="0" dirty="0" smtClean="0"/>
              <a:t>).</a:t>
            </a:r>
            <a:endParaRPr lang="es-ES" dirty="0" smtClean="0"/>
          </a:p>
          <a:p>
            <a:r>
              <a:rPr lang="es-ES" dirty="0" smtClean="0"/>
              <a:t>E</a:t>
            </a:r>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26</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20 pacientes redujeron los corticoides, suspendiéndolos 4 de ellos.</a:t>
            </a:r>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27</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49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Tradicionalmente se consideraba la aortitis como una complicación tardía</a:t>
            </a:r>
            <a:r>
              <a:rPr lang="es-ES" baseline="0" dirty="0" smtClean="0"/>
              <a:t> y poco frecuente de la ACG. Sin embargo, actualmente </a:t>
            </a:r>
            <a:r>
              <a:rPr lang="es-ES" dirty="0" smtClean="0"/>
              <a:t>puede observarse hasta en el 45-65% de los pacientes con ACG.</a:t>
            </a:r>
          </a:p>
          <a:p>
            <a:pPr eaLnBrk="1" hangingPunct="1">
              <a:spcBef>
                <a:spcPct val="0"/>
              </a:spcBef>
            </a:pPr>
            <a:r>
              <a:rPr lang="es-ES" dirty="0" smtClean="0"/>
              <a:t>Llevamos a cabo un </a:t>
            </a:r>
            <a:r>
              <a:rPr lang="es-ES" dirty="0" smtClean="0">
                <a:latin typeface="Century Gothic" pitchFamily="34" charset="0"/>
              </a:rPr>
              <a:t>estudio </a:t>
            </a:r>
            <a:r>
              <a:rPr lang="es-ES" dirty="0" err="1" smtClean="0">
                <a:latin typeface="Century Gothic" pitchFamily="34" charset="0"/>
              </a:rPr>
              <a:t>multicéntrico</a:t>
            </a:r>
            <a:r>
              <a:rPr lang="es-ES" dirty="0" smtClean="0">
                <a:latin typeface="Century Gothic" pitchFamily="34" charset="0"/>
              </a:rPr>
              <a:t> para valorar la eficacia y efectos secundarios del </a:t>
            </a:r>
            <a:r>
              <a:rPr lang="es-ES" dirty="0" err="1" smtClean="0">
                <a:latin typeface="Century Gothic" pitchFamily="34" charset="0"/>
              </a:rPr>
              <a:t>tocilizumab</a:t>
            </a:r>
            <a:r>
              <a:rPr lang="es-ES" dirty="0" smtClean="0">
                <a:latin typeface="Century Gothic" pitchFamily="34" charset="0"/>
              </a:rPr>
              <a:t> en pacientes con aortitis no infecciosa refractaria a corticoides e inmunosupresores tradicionales. Estudio abierto con TCZ más amplio.</a:t>
            </a:r>
            <a:endParaRPr lang="es-ES" dirty="0" smtClean="0"/>
          </a:p>
        </p:txBody>
      </p:sp>
      <p:sp>
        <p:nvSpPr>
          <p:cNvPr id="15872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4F464A-AD28-4E4A-B6BF-A875C25B9EED}" type="slidenum">
              <a:rPr lang="es-ES" smtClean="0">
                <a:cs typeface="Arial" pitchFamily="34" charset="0"/>
              </a:rPr>
              <a:pPr fontAlgn="base">
                <a:spcBef>
                  <a:spcPct val="0"/>
                </a:spcBef>
                <a:spcAft>
                  <a:spcPct val="0"/>
                </a:spcAft>
                <a:defRPr/>
              </a:pPr>
              <a:t>28</a:t>
            </a:fld>
            <a:endParaRPr lang="es-ES" smtClean="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60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De los 16 pacientes, 7 tenían una ACG</a:t>
            </a:r>
          </a:p>
        </p:txBody>
      </p:sp>
      <p:sp>
        <p:nvSpPr>
          <p:cNvPr id="15872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130E0B-4390-47AF-8767-5D1324B96758}" type="slidenum">
              <a:rPr lang="es-ES" smtClean="0">
                <a:cs typeface="Arial" pitchFamily="34" charset="0"/>
              </a:rPr>
              <a:pPr fontAlgn="base">
                <a:spcBef>
                  <a:spcPct val="0"/>
                </a:spcBef>
                <a:spcAft>
                  <a:spcPct val="0"/>
                </a:spcAft>
                <a:defRPr/>
              </a:pPr>
              <a:t>29</a:t>
            </a:fld>
            <a:endParaRPr lang="es-ES" smtClean="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70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Se observó una rápida disminución de la PCR, la VSG y de la dosis requerida de corticoides.</a:t>
            </a:r>
          </a:p>
        </p:txBody>
      </p:sp>
      <p:sp>
        <p:nvSpPr>
          <p:cNvPr id="15872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72EF48-94D7-4F17-90E9-D8CC1825D9C2}" type="slidenum">
              <a:rPr lang="es-ES" smtClean="0">
                <a:cs typeface="Arial" pitchFamily="34" charset="0"/>
              </a:rPr>
              <a:pPr fontAlgn="base">
                <a:spcBef>
                  <a:spcPct val="0"/>
                </a:spcBef>
                <a:spcAft>
                  <a:spcPct val="0"/>
                </a:spcAft>
                <a:defRPr/>
              </a:pPr>
              <a:t>30</a:t>
            </a:fld>
            <a:endParaRPr lang="es-ES" smtClean="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6803" name="2 Marcador de notas"/>
          <p:cNvSpPr>
            <a:spLocks noGrp="1"/>
          </p:cNvSpPr>
          <p:nvPr>
            <p:ph type="body" idx="1"/>
          </p:nvPr>
        </p:nvSpPr>
        <p:spPr bwMode="auto">
          <a:noFill/>
        </p:spPr>
        <p:txBody>
          <a:bodyPr wrap="square" numCol="1" anchor="t" anchorCtr="0" compatLnSpc="1">
            <a:prstTxWarp prst="textNoShape">
              <a:avLst/>
            </a:prstTxWarp>
          </a:bodyPr>
          <a:lstStyle/>
          <a:p>
            <a:r>
              <a:rPr lang="es-ES" dirty="0" smtClean="0"/>
              <a:t>Desde un punto de vista histopatológico son indistinguibles (vasculitis </a:t>
            </a:r>
            <a:r>
              <a:rPr lang="es-ES" dirty="0" err="1" smtClean="0"/>
              <a:t>granulomatosas</a:t>
            </a:r>
            <a:r>
              <a:rPr lang="es-ES" dirty="0" smtClean="0"/>
              <a:t>) y las 2 afectan a vasos de mediano y gran calibre, pero difieren en sus características epidemiológicas, en su expresión clínica y en su respuesta </a:t>
            </a:r>
            <a:r>
              <a:rPr lang="es-ES" smtClean="0"/>
              <a:t>terapética</a:t>
            </a:r>
            <a:endParaRPr lang="es-ES" dirty="0" smtClean="0"/>
          </a:p>
        </p:txBody>
      </p:sp>
      <p:sp>
        <p:nvSpPr>
          <p:cNvPr id="7680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3B395E20-B1DE-4685-858B-DEE95587CB74}" type="slidenum">
              <a:rPr lang="es-ES" sz="1200">
                <a:latin typeface="Calibri" pitchFamily="34" charset="0"/>
                <a:cs typeface="Arial" charset="0"/>
              </a:rPr>
              <a:pPr algn="r" defTabSz="457200"/>
              <a:t>3</a:t>
            </a:fld>
            <a:endParaRPr lang="es-ES" sz="1200">
              <a:latin typeface="Calibri" pitchFamily="34"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eaLnBrk="1" hangingPunct="1"/>
            <a:r>
              <a:rPr lang="es-ES" sz="1200" kern="1200" dirty="0" smtClean="0">
                <a:solidFill>
                  <a:schemeClr val="tx1"/>
                </a:solidFill>
                <a:latin typeface="+mn-lt"/>
                <a:ea typeface="+mn-ea"/>
                <a:cs typeface="+mn-cs"/>
              </a:rPr>
              <a:t>Un estudio en fase 2, doble ciego, controlado con placebo, realizado en 20 pacientes con ACG frente a 10 controles mostró que el agente biológico frente al receptor de IL-6 administrado de forma intravenosa a razón de 8 mg/Kg/mes era de utilidad para la inducción y el mantenimiento de la remisión en la ACG.</a:t>
            </a:r>
            <a:endParaRPr lang="es-ES" baseline="0" dirty="0" smtClean="0"/>
          </a:p>
          <a:p>
            <a:pPr eaLnBrk="1" hangingPunct="1"/>
            <a:endParaRPr lang="en-US" dirty="0" smtClean="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32</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eaLnBrk="1" hangingPunct="1"/>
            <a:r>
              <a:rPr lang="en-US" dirty="0" smtClean="0"/>
              <a:t>20 </a:t>
            </a:r>
            <a:r>
              <a:rPr lang="en-US" dirty="0" err="1" smtClean="0"/>
              <a:t>pacientes</a:t>
            </a:r>
            <a:r>
              <a:rPr lang="en-US" dirty="0" smtClean="0"/>
              <a:t> </a:t>
            </a:r>
            <a:r>
              <a:rPr lang="en-US" dirty="0" err="1" smtClean="0"/>
              <a:t>recibieron</a:t>
            </a:r>
            <a:r>
              <a:rPr lang="en-US" dirty="0" smtClean="0"/>
              <a:t> TCZ y 10 placebo. 16 y 7 </a:t>
            </a:r>
            <a:r>
              <a:rPr lang="en-US" dirty="0" err="1" smtClean="0"/>
              <a:t>respectivamente</a:t>
            </a:r>
            <a:r>
              <a:rPr lang="en-US" dirty="0" smtClean="0"/>
              <a:t> </a:t>
            </a:r>
            <a:r>
              <a:rPr lang="en-US" dirty="0" err="1" smtClean="0"/>
              <a:t>eran</a:t>
            </a:r>
            <a:r>
              <a:rPr lang="en-US" dirty="0" smtClean="0"/>
              <a:t> </a:t>
            </a:r>
            <a:r>
              <a:rPr lang="en-US" dirty="0" err="1" smtClean="0"/>
              <a:t>nuevas</a:t>
            </a:r>
            <a:r>
              <a:rPr lang="en-US" dirty="0" smtClean="0"/>
              <a:t> ACG. </a:t>
            </a:r>
          </a:p>
          <a:p>
            <a:pPr eaLnBrk="1" hangingPunct="1"/>
            <a:endParaRPr lang="en-US" dirty="0" smtClean="0"/>
          </a:p>
          <a:p>
            <a:pPr eaLnBrk="1" hangingPunct="1"/>
            <a:r>
              <a:rPr lang="en-US" dirty="0" err="1" smtClean="0"/>
              <a:t>Objetivo</a:t>
            </a:r>
            <a:r>
              <a:rPr lang="en-US" dirty="0" smtClean="0"/>
              <a:t> </a:t>
            </a:r>
            <a:r>
              <a:rPr lang="en-US" dirty="0" err="1" smtClean="0"/>
              <a:t>primario</a:t>
            </a:r>
            <a:r>
              <a:rPr lang="en-US" dirty="0" smtClean="0"/>
              <a:t>: </a:t>
            </a:r>
            <a:r>
              <a:rPr lang="en-US" dirty="0" err="1" smtClean="0"/>
              <a:t>remisión</a:t>
            </a:r>
            <a:r>
              <a:rPr lang="en-US" dirty="0" smtClean="0"/>
              <a:t> en </a:t>
            </a:r>
            <a:r>
              <a:rPr lang="en-US" dirty="0" err="1" smtClean="0"/>
              <a:t>semana</a:t>
            </a:r>
            <a:r>
              <a:rPr lang="en-US" dirty="0" smtClean="0"/>
              <a:t> 12</a:t>
            </a:r>
          </a:p>
          <a:p>
            <a:pPr eaLnBrk="1" hangingPunct="1"/>
            <a:endParaRPr lang="en-US" dirty="0" smtClean="0"/>
          </a:p>
          <a:p>
            <a:pPr eaLnBrk="1" hangingPunct="1"/>
            <a:r>
              <a:rPr lang="en-US" dirty="0" err="1" smtClean="0"/>
              <a:t>Objetivo</a:t>
            </a:r>
            <a:r>
              <a:rPr lang="en-US" dirty="0" smtClean="0"/>
              <a:t> </a:t>
            </a:r>
            <a:r>
              <a:rPr lang="en-US" dirty="0" err="1" smtClean="0"/>
              <a:t>secundario</a:t>
            </a:r>
            <a:r>
              <a:rPr lang="en-US" dirty="0" smtClean="0"/>
              <a:t>: </a:t>
            </a:r>
            <a:r>
              <a:rPr lang="en-US" dirty="0" err="1" smtClean="0"/>
              <a:t>libre</a:t>
            </a:r>
            <a:r>
              <a:rPr lang="en-US" dirty="0" smtClean="0"/>
              <a:t> de </a:t>
            </a:r>
            <a:r>
              <a:rPr lang="en-US" dirty="0" err="1" smtClean="0"/>
              <a:t>brote</a:t>
            </a:r>
            <a:r>
              <a:rPr lang="en-US" dirty="0" smtClean="0"/>
              <a:t> la </a:t>
            </a:r>
            <a:r>
              <a:rPr lang="en-US" dirty="0" err="1" smtClean="0"/>
              <a:t>semana</a:t>
            </a:r>
            <a:r>
              <a:rPr lang="en-US" dirty="0" smtClean="0"/>
              <a:t> 52.</a:t>
            </a:r>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33</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31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De los 30 pacientes, 20 recibieron TCZ y 10 placebo.</a:t>
            </a:r>
          </a:p>
          <a:p>
            <a:pPr eaLnBrk="1" hangingPunct="1">
              <a:spcBef>
                <a:spcPct val="0"/>
              </a:spcBef>
            </a:pPr>
            <a:endParaRPr lang="es-ES" smtClean="0"/>
          </a:p>
          <a:p>
            <a:pPr eaLnBrk="1" hangingPunct="1">
              <a:spcBef>
                <a:spcPct val="0"/>
              </a:spcBef>
            </a:pPr>
            <a:r>
              <a:rPr lang="es-ES" smtClean="0"/>
              <a:t>En este estudio suizo la mayoría de las ACG son de reciente Dx, mientras que en el estudio GiACTA el número de ACG de reciente Dx es prácticamente igual al de las ACG recurrentes, es una distribución más homogénea.</a:t>
            </a:r>
          </a:p>
        </p:txBody>
      </p:sp>
      <p:sp>
        <p:nvSpPr>
          <p:cNvPr id="173059"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7A0945-DB0F-48D1-BC47-4908B3D3F026}" type="slidenum">
              <a:rPr lang="es-ES" smtClean="0">
                <a:cs typeface="Arial" pitchFamily="34" charset="0"/>
              </a:rPr>
              <a:pPr fontAlgn="base">
                <a:spcBef>
                  <a:spcPct val="0"/>
                </a:spcBef>
                <a:spcAft>
                  <a:spcPct val="0"/>
                </a:spcAft>
                <a:defRPr/>
              </a:pPr>
              <a:t>34</a:t>
            </a:fld>
            <a:endParaRPr lang="es-ES" smtClean="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 los 3 meses de </a:t>
            </a:r>
            <a:r>
              <a:rPr lang="es-ES" dirty="0" err="1" smtClean="0"/>
              <a:t>tto</a:t>
            </a:r>
            <a:r>
              <a:rPr lang="es-ES" dirty="0" smtClean="0"/>
              <a:t> el 85% de los pacientes con TCZ alcanzaron</a:t>
            </a:r>
            <a:r>
              <a:rPr lang="es-ES" baseline="0" dirty="0" smtClean="0"/>
              <a:t> una remisión completa, frente a un 40% del grupo placebo.</a:t>
            </a:r>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35</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Al </a:t>
            </a:r>
            <a:r>
              <a:rPr lang="en-US" sz="1200" b="1" dirty="0" err="1" smtClean="0"/>
              <a:t>año</a:t>
            </a:r>
            <a:r>
              <a:rPr lang="en-US" sz="1200" b="1" dirty="0" smtClean="0"/>
              <a:t> la </a:t>
            </a:r>
            <a:r>
              <a:rPr lang="en-US" sz="1200" b="1" dirty="0" err="1" smtClean="0"/>
              <a:t>supervivencia</a:t>
            </a:r>
            <a:r>
              <a:rPr lang="en-US" sz="1200" b="1" dirty="0" smtClean="0"/>
              <a:t> </a:t>
            </a:r>
            <a:r>
              <a:rPr lang="en-US" sz="1200" b="1" dirty="0" err="1" smtClean="0"/>
              <a:t>libre</a:t>
            </a:r>
            <a:r>
              <a:rPr lang="en-US" sz="1200" b="1" dirty="0" smtClean="0"/>
              <a:t> de </a:t>
            </a:r>
            <a:r>
              <a:rPr lang="en-US" sz="1200" b="1" dirty="0" err="1" smtClean="0"/>
              <a:t>recurrencias</a:t>
            </a:r>
            <a:r>
              <a:rPr lang="en-US" sz="1200" b="1" dirty="0" smtClean="0"/>
              <a:t> </a:t>
            </a:r>
            <a:r>
              <a:rPr lang="en-US" sz="1200" b="1" dirty="0" err="1" smtClean="0"/>
              <a:t>fue</a:t>
            </a:r>
            <a:r>
              <a:rPr lang="en-US" sz="1200" b="1" dirty="0" smtClean="0"/>
              <a:t> del 85% </a:t>
            </a:r>
            <a:r>
              <a:rPr lang="en-US" sz="1200" b="1" dirty="0" err="1" smtClean="0"/>
              <a:t>frente</a:t>
            </a:r>
            <a:r>
              <a:rPr lang="en-US" sz="1200" b="1" dirty="0" smtClean="0"/>
              <a:t> al 20%,, y los </a:t>
            </a:r>
            <a:r>
              <a:rPr lang="en-US" sz="1200" b="1" dirty="0" err="1" smtClean="0"/>
              <a:t>pacientes</a:t>
            </a:r>
            <a:r>
              <a:rPr lang="en-US" sz="1200" b="1" dirty="0" smtClean="0"/>
              <a:t> con TCZ </a:t>
            </a:r>
            <a:r>
              <a:rPr lang="en-US" sz="1200" b="1" dirty="0" err="1" smtClean="0"/>
              <a:t>tien</a:t>
            </a:r>
            <a:r>
              <a:rPr lang="en-US" sz="1200" b="1" dirty="0" smtClean="0"/>
              <a:t> un 95% </a:t>
            </a:r>
            <a:r>
              <a:rPr lang="en-US" sz="1200" b="1" dirty="0" err="1" smtClean="0"/>
              <a:t>más</a:t>
            </a:r>
            <a:r>
              <a:rPr lang="en-US" sz="1200" b="1" dirty="0" smtClean="0"/>
              <a:t> de </a:t>
            </a:r>
            <a:r>
              <a:rPr lang="en-US" sz="1200" b="1" dirty="0" err="1" smtClean="0"/>
              <a:t>posibilidades</a:t>
            </a:r>
            <a:r>
              <a:rPr lang="en-US" sz="1200" b="1" dirty="0" smtClean="0"/>
              <a:t> de </a:t>
            </a:r>
            <a:r>
              <a:rPr lang="en-US" sz="1200" b="1" dirty="0" err="1" smtClean="0"/>
              <a:t>estar</a:t>
            </a:r>
            <a:r>
              <a:rPr lang="en-US" sz="1200" b="1" dirty="0" smtClean="0"/>
              <a:t> en </a:t>
            </a:r>
            <a:r>
              <a:rPr lang="en-US" sz="1200" b="1" dirty="0" err="1" smtClean="0"/>
              <a:t>remisión</a:t>
            </a:r>
            <a:r>
              <a:rPr lang="en-US" sz="1200" b="1" dirty="0" smtClean="0"/>
              <a:t> </a:t>
            </a:r>
            <a:r>
              <a:rPr lang="en-US" sz="1200" b="1" dirty="0" err="1" smtClean="0"/>
              <a:t>que</a:t>
            </a:r>
            <a:r>
              <a:rPr lang="en-US" sz="1200" b="1" dirty="0" smtClean="0"/>
              <a:t> el control.. </a:t>
            </a:r>
            <a:r>
              <a:rPr lang="en-US" sz="1200" b="1" dirty="0" err="1" smtClean="0"/>
              <a:t>Esta</a:t>
            </a:r>
            <a:r>
              <a:rPr lang="en-US" sz="1200" b="1" dirty="0" smtClean="0"/>
              <a:t> </a:t>
            </a:r>
            <a:r>
              <a:rPr lang="en-US" sz="1200" b="1" dirty="0" err="1" smtClean="0"/>
              <a:t>diferencia</a:t>
            </a:r>
            <a:r>
              <a:rPr lang="en-US" sz="1200" b="1" dirty="0" smtClean="0"/>
              <a:t> </a:t>
            </a:r>
            <a:r>
              <a:rPr lang="en-US" sz="1200" b="1" dirty="0" err="1" smtClean="0"/>
              <a:t>es</a:t>
            </a:r>
            <a:r>
              <a:rPr lang="en-US" sz="1200" b="1" dirty="0" smtClean="0"/>
              <a:t> </a:t>
            </a:r>
            <a:r>
              <a:rPr lang="en-US" sz="1200" b="1" dirty="0" err="1" smtClean="0"/>
              <a:t>muy</a:t>
            </a:r>
            <a:r>
              <a:rPr lang="en-US" sz="1200" b="1" dirty="0" smtClean="0"/>
              <a:t> </a:t>
            </a:r>
            <a:r>
              <a:rPr lang="en-US" sz="1200" b="1" dirty="0" err="1" smtClean="0"/>
              <a:t>importante</a:t>
            </a:r>
            <a:r>
              <a:rPr lang="en-US" sz="1200" b="1" dirty="0" smtClean="0"/>
              <a:t>.. Tal </a:t>
            </a:r>
            <a:r>
              <a:rPr lang="en-US" sz="1200" b="1" dirty="0" err="1" smtClean="0"/>
              <a:t>vez</a:t>
            </a:r>
            <a:r>
              <a:rPr lang="en-US" sz="1200" b="1" dirty="0" smtClean="0"/>
              <a:t> </a:t>
            </a:r>
            <a:r>
              <a:rPr lang="en-US" sz="1200" b="1" dirty="0" err="1" smtClean="0"/>
              <a:t>supravalorada</a:t>
            </a:r>
            <a:r>
              <a:rPr lang="en-US" sz="1200" b="1" dirty="0" smtClean="0"/>
              <a:t> </a:t>
            </a:r>
            <a:r>
              <a:rPr lang="en-US" sz="1200" b="1" dirty="0" err="1" smtClean="0"/>
              <a:t>porque</a:t>
            </a:r>
            <a:r>
              <a:rPr lang="en-US" sz="1200" b="1" dirty="0" smtClean="0"/>
              <a:t> la </a:t>
            </a:r>
            <a:r>
              <a:rPr lang="en-US" sz="1200" b="1" dirty="0" err="1" smtClean="0"/>
              <a:t>mayoría</a:t>
            </a:r>
            <a:r>
              <a:rPr lang="en-US" sz="1200" b="1" dirty="0" smtClean="0"/>
              <a:t> son GCA </a:t>
            </a:r>
            <a:r>
              <a:rPr lang="en-US" sz="1200" b="1" dirty="0" err="1" smtClean="0"/>
              <a:t>nuevas</a:t>
            </a:r>
            <a:r>
              <a:rPr lang="en-US" sz="1200" b="1" dirty="0" smtClean="0"/>
              <a:t>.. </a:t>
            </a:r>
            <a:r>
              <a:rPr lang="en-US" sz="1200" b="1" dirty="0" err="1" smtClean="0"/>
              <a:t>Esperemos</a:t>
            </a:r>
            <a:r>
              <a:rPr lang="en-US" sz="1200" b="1" dirty="0" smtClean="0"/>
              <a:t> a </a:t>
            </a:r>
            <a:r>
              <a:rPr lang="en-US" sz="1200" b="1" dirty="0" err="1" smtClean="0"/>
              <a:t>GiACTA</a:t>
            </a: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Los </a:t>
            </a:r>
            <a:r>
              <a:rPr lang="en-US" sz="1200" b="1" dirty="0" err="1" smtClean="0"/>
              <a:t>efectos</a:t>
            </a:r>
            <a:r>
              <a:rPr lang="en-US" sz="1200" b="1" dirty="0" smtClean="0"/>
              <a:t> </a:t>
            </a:r>
            <a:r>
              <a:rPr lang="en-US" sz="1200" b="1" dirty="0" err="1" smtClean="0"/>
              <a:t>adversos</a:t>
            </a:r>
            <a:r>
              <a:rPr lang="en-US" sz="1200" b="1" dirty="0" smtClean="0"/>
              <a:t> </a:t>
            </a:r>
            <a:r>
              <a:rPr lang="en-US" sz="1200" b="1" dirty="0" err="1" smtClean="0"/>
              <a:t>fueron</a:t>
            </a:r>
            <a:r>
              <a:rPr lang="en-US" sz="1200" b="1" dirty="0" smtClean="0"/>
              <a:t> </a:t>
            </a:r>
            <a:r>
              <a:rPr lang="en-US" sz="1200" b="1" dirty="0" err="1" smtClean="0"/>
              <a:t>frecuentes</a:t>
            </a:r>
            <a:r>
              <a:rPr lang="en-US" sz="1200" b="1" dirty="0" smtClean="0"/>
              <a:t>, con 7 </a:t>
            </a:r>
            <a:r>
              <a:rPr lang="en-US" sz="1200" b="1" dirty="0" err="1" smtClean="0"/>
              <a:t>serios</a:t>
            </a:r>
            <a:r>
              <a:rPr lang="en-US" sz="1200" b="1" dirty="0" smtClean="0"/>
              <a:t> entre los 20 </a:t>
            </a:r>
            <a:r>
              <a:rPr lang="en-US" sz="1200" b="1" dirty="0" err="1" smtClean="0"/>
              <a:t>pacientes</a:t>
            </a:r>
            <a:r>
              <a:rPr lang="en-US" sz="1200" b="1" dirty="0" smtClean="0"/>
              <a:t> en </a:t>
            </a:r>
            <a:r>
              <a:rPr lang="en-US" sz="1200" b="1" dirty="0" err="1" smtClean="0"/>
              <a:t>tto</a:t>
            </a:r>
            <a:r>
              <a:rPr lang="en-US" sz="1200" b="1" dirty="0" smtClean="0"/>
              <a:t> con TCZ y 5 en el </a:t>
            </a:r>
            <a:r>
              <a:rPr lang="en-US" sz="1200" b="1" dirty="0" err="1" smtClean="0"/>
              <a:t>grupo</a:t>
            </a:r>
            <a:r>
              <a:rPr lang="en-US" sz="1200" b="1" dirty="0" smtClean="0"/>
              <a:t> de placebo, </a:t>
            </a:r>
            <a:r>
              <a:rPr lang="en-US" sz="1200" b="1" dirty="0" err="1" smtClean="0"/>
              <a:t>incluyendo</a:t>
            </a:r>
            <a:r>
              <a:rPr lang="en-US" sz="1200" b="1" dirty="0" smtClean="0"/>
              <a:t> un </a:t>
            </a:r>
            <a:r>
              <a:rPr lang="en-US" sz="1200" b="1" dirty="0" err="1" smtClean="0"/>
              <a:t>fallecimiento</a:t>
            </a:r>
            <a:r>
              <a:rPr lang="en-US" sz="1200" b="1" dirty="0" smtClean="0"/>
              <a:t>, </a:t>
            </a:r>
            <a:r>
              <a:rPr lang="en-US" sz="1200" b="1" dirty="0" err="1" smtClean="0"/>
              <a:t>sugiriendo</a:t>
            </a:r>
            <a:r>
              <a:rPr lang="en-US" sz="1200" b="1" dirty="0" smtClean="0"/>
              <a:t> </a:t>
            </a:r>
            <a:r>
              <a:rPr lang="en-US" sz="1200" b="1" dirty="0" err="1" smtClean="0"/>
              <a:t>que</a:t>
            </a:r>
            <a:r>
              <a:rPr lang="en-US" sz="1200" b="1" dirty="0" smtClean="0"/>
              <a:t> los </a:t>
            </a:r>
            <a:r>
              <a:rPr lang="en-US" sz="1200" b="1" dirty="0" err="1" smtClean="0"/>
              <a:t>corticoides</a:t>
            </a:r>
            <a:r>
              <a:rPr lang="en-US" sz="1200" b="1" dirty="0" smtClean="0"/>
              <a:t> </a:t>
            </a:r>
            <a:r>
              <a:rPr lang="en-US" sz="1200" b="1" dirty="0" err="1" smtClean="0"/>
              <a:t>han</a:t>
            </a:r>
            <a:r>
              <a:rPr lang="en-US" sz="1200" b="1" dirty="0" smtClean="0"/>
              <a:t> </a:t>
            </a:r>
            <a:r>
              <a:rPr lang="en-US" sz="1200" b="1" dirty="0" err="1" smtClean="0"/>
              <a:t>podido</a:t>
            </a:r>
            <a:r>
              <a:rPr lang="en-US" sz="1200" b="1" dirty="0" smtClean="0"/>
              <a:t> </a:t>
            </a:r>
            <a:r>
              <a:rPr lang="en-US" sz="1200" b="1" dirty="0" err="1" smtClean="0"/>
              <a:t>influir</a:t>
            </a:r>
            <a:r>
              <a:rPr lang="en-US" sz="1200" b="1" dirty="0" smtClean="0"/>
              <a:t> en </a:t>
            </a:r>
            <a:r>
              <a:rPr lang="en-US" sz="1200" b="1" dirty="0" err="1" smtClean="0"/>
              <a:t>dichos</a:t>
            </a:r>
            <a:r>
              <a:rPr lang="en-US" sz="1200" b="1" dirty="0" smtClean="0"/>
              <a:t> </a:t>
            </a:r>
            <a:r>
              <a:rPr lang="en-US" sz="1200" b="1" dirty="0" err="1" smtClean="0"/>
              <a:t>efectos</a:t>
            </a:r>
            <a:r>
              <a:rPr lang="en-US" sz="1200"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t>Resumen</a:t>
            </a:r>
            <a:r>
              <a:rPr lang="en-US" sz="1200" b="1" dirty="0" smtClean="0"/>
              <a:t> general</a:t>
            </a:r>
            <a:r>
              <a:rPr lang="en-US" sz="1200" b="1" baseline="0" dirty="0" smtClean="0"/>
              <a:t> del </a:t>
            </a:r>
            <a:r>
              <a:rPr lang="en-US" sz="1200" b="1" baseline="0" dirty="0" err="1" smtClean="0"/>
              <a:t>tto</a:t>
            </a:r>
            <a:r>
              <a:rPr lang="en-US" sz="1200" b="1" baseline="0" dirty="0" smtClean="0"/>
              <a:t> con TCZ en ACG:</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En apoyo de los numerosos informes de observación positivos, la finalización reciente de dos ensayos de control </a:t>
            </a:r>
            <a:r>
              <a:rPr lang="es-ES" dirty="0" err="1" smtClean="0"/>
              <a:t>aleatorizados</a:t>
            </a:r>
            <a:r>
              <a:rPr lang="es-ES" dirty="0" smtClean="0"/>
              <a:t> ha proporcionado evidencia de que la adición de TCZ (en forma intravenosa o subcutánea) puede proporcionar un beneficio adicional a la </a:t>
            </a:r>
            <a:r>
              <a:rPr lang="es-ES" dirty="0" err="1" smtClean="0"/>
              <a:t>prednisona</a:t>
            </a:r>
            <a:r>
              <a:rPr lang="es-ES" dirty="0" smtClean="0"/>
              <a:t> para inducir y mantener la remisión en pacientes con ACG hasta a 52 semanas. TCZ parece ser de inicio rápido y ayuda a minimizar la exposición a glucocorticoides con el tiempo. Si la introducción temprana de TCZ en el momento del diagnóstico puede influir en la historia natural de la enfermedad aún no se ha investigado. Se prevén estudios futuros adicionales que evalúen los resultados de seguridad a más largo plazo y el riesgo de recaída después de la interrupción del medicamento.</a:t>
            </a:r>
            <a:endParaRPr lang="en-US" sz="1200" b="1" dirty="0" smtClean="0"/>
          </a:p>
          <a:p>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36</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Recientemente se presentaron los esperados</a:t>
            </a:r>
            <a:r>
              <a:rPr lang="es-ES" sz="1200" kern="1200" baseline="0" dirty="0" smtClean="0">
                <a:solidFill>
                  <a:schemeClr val="tx1"/>
                </a:solidFill>
                <a:latin typeface="+mn-lt"/>
                <a:ea typeface="+mn-ea"/>
                <a:cs typeface="+mn-cs"/>
              </a:rPr>
              <a:t> resultados</a:t>
            </a:r>
            <a:r>
              <a:rPr lang="es-ES" sz="1200" kern="1200" dirty="0" smtClean="0">
                <a:solidFill>
                  <a:schemeClr val="tx1"/>
                </a:solidFill>
                <a:latin typeface="+mn-lt"/>
                <a:ea typeface="+mn-ea"/>
                <a:cs typeface="+mn-cs"/>
              </a:rPr>
              <a:t> del ensayo </a:t>
            </a:r>
            <a:r>
              <a:rPr lang="es-ES" sz="1200" kern="1200" dirty="0" err="1" smtClean="0">
                <a:solidFill>
                  <a:schemeClr val="tx1"/>
                </a:solidFill>
                <a:latin typeface="+mn-lt"/>
                <a:ea typeface="+mn-ea"/>
                <a:cs typeface="+mn-cs"/>
              </a:rPr>
              <a:t>GiACTA</a:t>
            </a:r>
            <a:r>
              <a:rPr lang="es-ES" sz="1200" kern="1200" dirty="0" smtClean="0">
                <a:solidFill>
                  <a:schemeClr val="tx1"/>
                </a:solidFill>
                <a:latin typeface="+mn-lt"/>
                <a:ea typeface="+mn-ea"/>
                <a:cs typeface="+mn-cs"/>
              </a:rPr>
              <a:t> han demostrado.    De mayor relevancia es un reciente ensayo clínico con cuatro brazos, dos de ellos usando 162 mg de </a:t>
            </a:r>
            <a:r>
              <a:rPr lang="es-ES" sz="1200" kern="1200" dirty="0" err="1" smtClean="0">
                <a:solidFill>
                  <a:schemeClr val="tx1"/>
                </a:solidFill>
                <a:latin typeface="+mn-lt"/>
                <a:ea typeface="+mn-ea"/>
                <a:cs typeface="+mn-cs"/>
              </a:rPr>
              <a:t>tocilizumab</a:t>
            </a:r>
            <a:r>
              <a:rPr lang="es-ES" sz="1200" kern="1200" dirty="0" smtClean="0">
                <a:solidFill>
                  <a:schemeClr val="tx1"/>
                </a:solidFill>
                <a:latin typeface="+mn-lt"/>
                <a:ea typeface="+mn-ea"/>
                <a:cs typeface="+mn-cs"/>
              </a:rPr>
              <a:t> mas glucocorticoides cada semana o cada dos semanas frente a otros dos grupos en que se administró placebo junto a glucocorticoides.</a:t>
            </a:r>
            <a:r>
              <a:rPr lang="es-ES" sz="1200" kern="1200" baseline="30000" dirty="0" smtClean="0">
                <a:solidFill>
                  <a:schemeClr val="tx1"/>
                </a:solidFill>
                <a:latin typeface="+mn-lt"/>
                <a:ea typeface="+mn-ea"/>
                <a:cs typeface="+mn-cs"/>
              </a:rPr>
              <a:t>27</a:t>
            </a:r>
            <a:r>
              <a:rPr lang="es-ES" sz="1200" kern="1200" dirty="0" smtClean="0">
                <a:solidFill>
                  <a:schemeClr val="tx1"/>
                </a:solidFill>
                <a:latin typeface="+mn-lt"/>
                <a:ea typeface="+mn-ea"/>
                <a:cs typeface="+mn-cs"/>
              </a:rPr>
              <a:t> El estudio tenia las limitaciones derivadas de que los pacientes estaban dentro de en un ensayo clínico; casi la mitad de ellos comenzando </a:t>
            </a:r>
            <a:r>
              <a:rPr lang="es-ES" sz="1200" kern="1200" dirty="0" err="1" smtClean="0">
                <a:solidFill>
                  <a:schemeClr val="tx1"/>
                </a:solidFill>
                <a:latin typeface="+mn-lt"/>
                <a:ea typeface="+mn-ea"/>
                <a:cs typeface="+mn-cs"/>
              </a:rPr>
              <a:t>tocilizumab</a:t>
            </a:r>
            <a:r>
              <a:rPr lang="es-ES" sz="1200" kern="1200" dirty="0" smtClean="0">
                <a:solidFill>
                  <a:schemeClr val="tx1"/>
                </a:solidFill>
                <a:latin typeface="+mn-lt"/>
                <a:ea typeface="+mn-ea"/>
                <a:cs typeface="+mn-cs"/>
              </a:rPr>
              <a:t> ya al principio de tratamiento, incluir un escaso número (17%) de pacientes tratados previamente con MTX, no cumplir en un 24% de los casos los criterios de clasificación ACR de 1990 para AGC e incluir un número excesivo de pacientes refractarios a glucocorticoides en comparación con lo que vemos en la vida real. No obstante, permitió obtener importantes conclusiones. En ese sentido, a las 52 semanas, los pacientes tratados con </a:t>
            </a:r>
            <a:r>
              <a:rPr lang="es-ES" sz="1200" kern="1200" dirty="0" err="1" smtClean="0">
                <a:solidFill>
                  <a:schemeClr val="tx1"/>
                </a:solidFill>
                <a:latin typeface="+mn-lt"/>
                <a:ea typeface="+mn-ea"/>
                <a:cs typeface="+mn-cs"/>
              </a:rPr>
              <a:t>tocilizumab</a:t>
            </a:r>
            <a:r>
              <a:rPr lang="es-ES" sz="1200" kern="1200" dirty="0" smtClean="0">
                <a:solidFill>
                  <a:schemeClr val="tx1"/>
                </a:solidFill>
                <a:latin typeface="+mn-lt"/>
                <a:ea typeface="+mn-ea"/>
                <a:cs typeface="+mn-cs"/>
              </a:rPr>
              <a:t> subcutáneo, tanto semanal como quincenalmente, mostraron una remisión sostenida en comparación con aquellos solamente tratados con glucocorticoides. Además, el uso de </a:t>
            </a:r>
            <a:r>
              <a:rPr lang="es-ES" sz="1200" kern="1200" dirty="0" err="1" smtClean="0">
                <a:solidFill>
                  <a:schemeClr val="tx1"/>
                </a:solidFill>
                <a:latin typeface="+mn-lt"/>
                <a:ea typeface="+mn-ea"/>
                <a:cs typeface="+mn-cs"/>
              </a:rPr>
              <a:t>tocilizumab</a:t>
            </a:r>
            <a:r>
              <a:rPr lang="es-ES" sz="1200" kern="1200" dirty="0" smtClean="0">
                <a:solidFill>
                  <a:schemeClr val="tx1"/>
                </a:solidFill>
                <a:latin typeface="+mn-lt"/>
                <a:ea typeface="+mn-ea"/>
                <a:cs typeface="+mn-cs"/>
              </a:rPr>
              <a:t> subcutáneo permitió conseguir una menor dosis acumulada de esteroides y los pacientes tratados con </a:t>
            </a:r>
            <a:r>
              <a:rPr lang="es-ES" sz="1200" kern="1200" dirty="0" err="1" smtClean="0">
                <a:solidFill>
                  <a:schemeClr val="tx1"/>
                </a:solidFill>
                <a:latin typeface="+mn-lt"/>
                <a:ea typeface="+mn-ea"/>
                <a:cs typeface="+mn-cs"/>
              </a:rPr>
              <a:t>tocilizumab</a:t>
            </a:r>
            <a:r>
              <a:rPr lang="es-ES" sz="1200" kern="1200" dirty="0" smtClean="0">
                <a:solidFill>
                  <a:schemeClr val="tx1"/>
                </a:solidFill>
                <a:latin typeface="+mn-lt"/>
                <a:ea typeface="+mn-ea"/>
                <a:cs typeface="+mn-cs"/>
              </a:rPr>
              <a:t> se mantuvieron libres de recaídas por más tiempo que aquellos que utilizaron placebo.</a:t>
            </a:r>
          </a:p>
          <a:p>
            <a:pPr marL="0" marR="0" indent="0" algn="l" defTabSz="914400" rtl="0" eaLnBrk="1" fontAlgn="auto" latinLnBrk="0" hangingPunct="1">
              <a:lnSpc>
                <a:spcPct val="100000"/>
              </a:lnSpc>
              <a:spcBef>
                <a:spcPts val="0"/>
              </a:spcBef>
              <a:spcAft>
                <a:spcPts val="0"/>
              </a:spcAft>
              <a:buClrTx/>
              <a:buSzTx/>
              <a:buFontTx/>
              <a:buNone/>
              <a:tabLst/>
              <a:defRPr/>
            </a:pPr>
            <a:r>
              <a:rPr lang="es-ES" b="1" dirty="0" smtClean="0"/>
              <a:t>El TCZ consigue unas mayores tasas de remisión a la semana 52 en comparación con la utilización exclusiva de corticoides.</a:t>
            </a:r>
          </a:p>
          <a:p>
            <a:pPr marL="0" marR="0" indent="0" algn="l" defTabSz="914400" rtl="0" eaLnBrk="1" fontAlgn="auto" latinLnBrk="0" hangingPunct="1">
              <a:lnSpc>
                <a:spcPct val="100000"/>
              </a:lnSpc>
              <a:spcBef>
                <a:spcPts val="0"/>
              </a:spcBef>
              <a:spcAft>
                <a:spcPts val="0"/>
              </a:spcAft>
              <a:buClrTx/>
              <a:buSzTx/>
              <a:buFontTx/>
              <a:buNone/>
              <a:tabLst/>
              <a:defRPr/>
            </a:pPr>
            <a:endParaRPr lang="es-E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b="1" dirty="0" smtClean="0"/>
              <a:t>Este será el estudio esencial de TCZ en GCA, similar al RAVE en vasculitis </a:t>
            </a:r>
            <a:r>
              <a:rPr lang="es-ES" b="1" dirty="0" err="1" smtClean="0"/>
              <a:t>ANCAs</a:t>
            </a:r>
            <a:r>
              <a:rPr lang="es-ES" b="1" dirty="0" smtClean="0"/>
              <a:t> positivas </a:t>
            </a:r>
            <a:r>
              <a:rPr lang="es-ES" b="1" dirty="0" err="1" smtClean="0"/>
              <a:t>multicéntrico</a:t>
            </a:r>
            <a:r>
              <a:rPr lang="es-ES" b="1" dirty="0" smtClean="0"/>
              <a:t> de 100 hospitales…</a:t>
            </a:r>
          </a:p>
          <a:p>
            <a:pPr eaLnBrk="1" hangingPunct="1"/>
            <a:endParaRPr lang="es-ES" dirty="0" smtClean="0"/>
          </a:p>
          <a:p>
            <a:pPr eaLnBrk="1" hangingPunct="1"/>
            <a:r>
              <a:rPr lang="es-ES" dirty="0" smtClean="0"/>
              <a:t>Es el estudio esencial de TCZ en ACG, </a:t>
            </a:r>
            <a:r>
              <a:rPr lang="es-ES" dirty="0" err="1" smtClean="0"/>
              <a:t>multicéntrico</a:t>
            </a:r>
            <a:r>
              <a:rPr lang="es-ES" dirty="0" smtClean="0"/>
              <a:t> de 100 hospitales.</a:t>
            </a:r>
          </a:p>
          <a:p>
            <a:pPr eaLnBrk="1" hangingPunct="1"/>
            <a:r>
              <a:rPr lang="es-ES" dirty="0" smtClean="0"/>
              <a:t>Es el ensayo controlado sobre ACG más grande</a:t>
            </a:r>
          </a:p>
          <a:p>
            <a:pPr eaLnBrk="1" hangingPunct="1"/>
            <a:endParaRPr lang="es-ES" dirty="0" smtClean="0"/>
          </a:p>
          <a:p>
            <a:pPr eaLnBrk="1" hangingPunct="1"/>
            <a:r>
              <a:rPr lang="es-ES" dirty="0" smtClean="0"/>
              <a:t>TCZ, que se recibió semanalmente o cada dos semanas, combinado con un ciclo de </a:t>
            </a:r>
            <a:r>
              <a:rPr lang="es-ES" dirty="0" err="1" smtClean="0"/>
              <a:t>prednisona</a:t>
            </a:r>
            <a:r>
              <a:rPr lang="es-ES" dirty="0" smtClean="0"/>
              <a:t> de 26 semanas fue superior a 26 semanas o a 52 semanas de reducción de </a:t>
            </a:r>
            <a:r>
              <a:rPr lang="es-ES" dirty="0" err="1" smtClean="0"/>
              <a:t>prednisona</a:t>
            </a:r>
            <a:r>
              <a:rPr lang="es-ES" dirty="0" smtClean="0"/>
              <a:t> más placebo con respecto a la remisión sostenida sin glucocorticoides en pacientes con ACG.</a:t>
            </a:r>
          </a:p>
          <a:p>
            <a:pPr eaLnBrk="1" hangingPunct="1"/>
            <a:endParaRPr lang="es-ES" dirty="0" smtClean="0"/>
          </a:p>
          <a:p>
            <a:pPr eaLnBrk="1" hangingPunct="1"/>
            <a:r>
              <a:rPr lang="es-ES" dirty="0" smtClean="0"/>
              <a:t>La remisión sostenida en la semana 52 ocurrió en el 56% de los pacientes tratados con TCZ semanalmente y en el 53% de los tratados con TCZ cada dos semanas, en comparación con el 14% de aquellos en el grupo placebo que se sometieron a la reducción de </a:t>
            </a:r>
            <a:r>
              <a:rPr lang="es-ES" dirty="0" err="1" smtClean="0"/>
              <a:t>prednisona</a:t>
            </a:r>
            <a:r>
              <a:rPr lang="es-ES" dirty="0" smtClean="0"/>
              <a:t> de 26 semanas y 18 % de aquellos en el grupo placebo que se sometieron a la reducción de </a:t>
            </a:r>
            <a:r>
              <a:rPr lang="es-ES" dirty="0" err="1" smtClean="0"/>
              <a:t>prednisona</a:t>
            </a:r>
            <a:r>
              <a:rPr lang="es-ES" dirty="0" smtClean="0"/>
              <a:t> de 52 semanas para las comparaciones del tratamiento activo con placebo.</a:t>
            </a:r>
          </a:p>
          <a:p>
            <a:pPr eaLnBrk="1" hangingPunct="1"/>
            <a:endParaRPr lang="es-ES" dirty="0" smtClean="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37</a:t>
            </a:fld>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r>
              <a:rPr lang="es-ES" dirty="0" smtClean="0"/>
              <a:t>Aquí vemos los 4 brazos del ensayo:</a:t>
            </a:r>
          </a:p>
          <a:p>
            <a:pPr>
              <a:buFontTx/>
              <a:buChar char="-"/>
            </a:pPr>
            <a:r>
              <a:rPr lang="es-ES" dirty="0" smtClean="0"/>
              <a:t>PBO + </a:t>
            </a:r>
            <a:r>
              <a:rPr lang="es-ES" dirty="0" err="1" smtClean="0"/>
              <a:t>prednisona</a:t>
            </a:r>
            <a:r>
              <a:rPr lang="es-ES" dirty="0" smtClean="0"/>
              <a:t> en dosis descendente durante 26 </a:t>
            </a:r>
            <a:r>
              <a:rPr lang="es-ES" dirty="0" err="1" smtClean="0"/>
              <a:t>sem</a:t>
            </a:r>
            <a:endParaRPr lang="es-ES" dirty="0" smtClean="0"/>
          </a:p>
          <a:p>
            <a:pPr>
              <a:buFontTx/>
              <a:buChar char="-"/>
            </a:pPr>
            <a:r>
              <a:rPr lang="es-ES" dirty="0" smtClean="0"/>
              <a:t>PBO + </a:t>
            </a:r>
            <a:r>
              <a:rPr lang="es-ES" dirty="0" err="1" smtClean="0"/>
              <a:t>prednisona</a:t>
            </a:r>
            <a:r>
              <a:rPr lang="es-ES" dirty="0" smtClean="0"/>
              <a:t> en dosis descendente durante 52 </a:t>
            </a:r>
            <a:r>
              <a:rPr lang="es-ES" dirty="0" err="1" smtClean="0"/>
              <a:t>sem</a:t>
            </a:r>
            <a:endParaRPr lang="es-ES" dirty="0" smtClean="0"/>
          </a:p>
          <a:p>
            <a:pPr>
              <a:buFontTx/>
              <a:buChar char="-"/>
            </a:pPr>
            <a:r>
              <a:rPr lang="es-ES" dirty="0" smtClean="0"/>
              <a:t>TCZ semanal</a:t>
            </a:r>
            <a:r>
              <a:rPr lang="es-ES" baseline="0" dirty="0" smtClean="0"/>
              <a:t> + </a:t>
            </a:r>
            <a:r>
              <a:rPr lang="es-ES" baseline="0" dirty="0" err="1" smtClean="0"/>
              <a:t>prednisona</a:t>
            </a:r>
            <a:r>
              <a:rPr lang="es-ES" baseline="0" dirty="0" smtClean="0"/>
              <a:t> en dosis descendente durante 26 </a:t>
            </a:r>
            <a:r>
              <a:rPr lang="es-ES" baseline="0" dirty="0" err="1" smtClean="0"/>
              <a:t>sem</a:t>
            </a:r>
            <a:endParaRPr lang="es-ES" baseline="0" dirty="0" smtClean="0"/>
          </a:p>
          <a:p>
            <a:pPr>
              <a:buFontTx/>
              <a:buChar char="-"/>
            </a:pPr>
            <a:r>
              <a:rPr lang="es-ES" baseline="0" dirty="0" smtClean="0"/>
              <a:t>TCZ cada 2 </a:t>
            </a:r>
            <a:r>
              <a:rPr lang="es-ES" baseline="0" dirty="0" err="1" smtClean="0"/>
              <a:t>sem</a:t>
            </a:r>
            <a:r>
              <a:rPr lang="es-ES" baseline="0" dirty="0" smtClean="0"/>
              <a:t> + </a:t>
            </a:r>
            <a:r>
              <a:rPr lang="es-ES" baseline="0" dirty="0" err="1" smtClean="0"/>
              <a:t>prednisona</a:t>
            </a:r>
            <a:r>
              <a:rPr lang="es-ES" baseline="0" dirty="0" smtClean="0"/>
              <a:t> en dosis descendente durante 26 </a:t>
            </a:r>
            <a:r>
              <a:rPr lang="es-ES" baseline="0" dirty="0" err="1" smtClean="0"/>
              <a:t>sem</a:t>
            </a:r>
            <a:endParaRPr lang="es-ES" dirty="0"/>
          </a:p>
        </p:txBody>
      </p:sp>
      <p:sp>
        <p:nvSpPr>
          <p:cNvPr id="4" name="3 Marcador de número de diapositiva"/>
          <p:cNvSpPr>
            <a:spLocks noGrp="1"/>
          </p:cNvSpPr>
          <p:nvPr>
            <p:ph type="sldNum" sz="quarter" idx="10"/>
          </p:nvPr>
        </p:nvSpPr>
        <p:spPr/>
        <p:txBody>
          <a:bodyPr/>
          <a:lstStyle/>
          <a:p>
            <a:pPr>
              <a:defRPr/>
            </a:pPr>
            <a:fld id="{2BF3F581-D5EF-4476-ABB1-3A710889ADB4}" type="slidenum">
              <a:rPr lang="es-ES_tradnl" smtClean="0"/>
              <a:pPr>
                <a:defRPr/>
              </a:pPr>
              <a:t>38</a:t>
            </a:fld>
            <a:endParaRPr lang="es-ES_tradn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El % de pacientes sin nuevo episodio de ACG </a:t>
            </a:r>
            <a:r>
              <a:rPr lang="es-ES" dirty="0" err="1" smtClean="0"/>
              <a:t>tb</a:t>
            </a:r>
            <a:r>
              <a:rPr lang="es-ES" dirty="0" smtClean="0"/>
              <a:t> fue mayor en los grupos que recibieron TCZ</a:t>
            </a:r>
          </a:p>
          <a:p>
            <a:pPr marL="0" marR="0" indent="0" algn="l" defTabSz="914400" rtl="0" eaLnBrk="1" fontAlgn="auto" latinLnBrk="0" hangingPunct="1">
              <a:lnSpc>
                <a:spcPct val="100000"/>
              </a:lnSpc>
              <a:spcBef>
                <a:spcPts val="0"/>
              </a:spcBef>
              <a:spcAft>
                <a:spcPts val="0"/>
              </a:spcAft>
              <a:buClrTx/>
              <a:buSzTx/>
              <a:buFontTx/>
              <a:buNone/>
              <a:tabLst/>
              <a:defRPr/>
            </a:pPr>
            <a:endParaRPr lang="es-E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b="1" dirty="0" smtClean="0"/>
              <a:t>Este será el estudio esencial de TCZ en GCA, similar al RAVE en vasculitis </a:t>
            </a:r>
            <a:r>
              <a:rPr lang="es-ES" b="1" dirty="0" err="1" smtClean="0"/>
              <a:t>ANCAs</a:t>
            </a:r>
            <a:r>
              <a:rPr lang="es-ES" b="1" dirty="0" smtClean="0"/>
              <a:t> positivas </a:t>
            </a:r>
            <a:r>
              <a:rPr lang="es-ES" b="1" dirty="0" err="1" smtClean="0"/>
              <a:t>multicéntrico</a:t>
            </a:r>
            <a:r>
              <a:rPr lang="es-ES" b="1" dirty="0" smtClean="0"/>
              <a:t> de 100 hospitales…</a:t>
            </a:r>
          </a:p>
          <a:p>
            <a:pPr eaLnBrk="1" hangingPunct="1"/>
            <a:endParaRPr lang="es-ES" dirty="0" smtClean="0"/>
          </a:p>
          <a:p>
            <a:pPr eaLnBrk="1" hangingPunct="1"/>
            <a:r>
              <a:rPr lang="es-ES" dirty="0" smtClean="0"/>
              <a:t>Es el estudio esencial de TCZ en ACG, </a:t>
            </a:r>
            <a:r>
              <a:rPr lang="es-ES" dirty="0" err="1" smtClean="0"/>
              <a:t>multicéntrico</a:t>
            </a:r>
            <a:r>
              <a:rPr lang="es-ES" dirty="0" smtClean="0"/>
              <a:t> de 100 hospitales.</a:t>
            </a:r>
          </a:p>
          <a:p>
            <a:pPr eaLnBrk="1" hangingPunct="1"/>
            <a:r>
              <a:rPr lang="es-ES" dirty="0" smtClean="0"/>
              <a:t>Es el ensayo controlado sobre ACG más grande</a:t>
            </a:r>
          </a:p>
          <a:p>
            <a:pPr eaLnBrk="1" hangingPunct="1"/>
            <a:endParaRPr lang="es-ES" dirty="0" smtClean="0"/>
          </a:p>
          <a:p>
            <a:pPr eaLnBrk="1" hangingPunct="1"/>
            <a:r>
              <a:rPr lang="es-ES" dirty="0" smtClean="0"/>
              <a:t>TCZ, que se recibió semanalmente o cada dos semanas, combinado con un ciclo de </a:t>
            </a:r>
            <a:r>
              <a:rPr lang="es-ES" dirty="0" err="1" smtClean="0"/>
              <a:t>prednisona</a:t>
            </a:r>
            <a:r>
              <a:rPr lang="es-ES" dirty="0" smtClean="0"/>
              <a:t> de 26 semanas fue superior a 26 semanas o a 52 semanas de reducción de </a:t>
            </a:r>
            <a:r>
              <a:rPr lang="es-ES" dirty="0" err="1" smtClean="0"/>
              <a:t>prednisona</a:t>
            </a:r>
            <a:r>
              <a:rPr lang="es-ES" dirty="0" smtClean="0"/>
              <a:t> más placebo con respecto a la remisión sostenida sin glucocorticoides en pacientes con ACG.</a:t>
            </a:r>
          </a:p>
          <a:p>
            <a:pPr eaLnBrk="1" hangingPunct="1"/>
            <a:endParaRPr lang="es-ES" dirty="0" smtClean="0"/>
          </a:p>
          <a:p>
            <a:pPr eaLnBrk="1" hangingPunct="1"/>
            <a:r>
              <a:rPr lang="es-ES" dirty="0" smtClean="0"/>
              <a:t>La remisión sostenida en la semana 52 ocurrió en el 56% de los pacientes tratados con TCZ semanalmente y en el 53% de los tratados con TCZ cada dos semanas, en comparación con el 14% de aquellos en el grupo placebo que se sometieron a la reducción de </a:t>
            </a:r>
            <a:r>
              <a:rPr lang="es-ES" dirty="0" err="1" smtClean="0"/>
              <a:t>prednisona</a:t>
            </a:r>
            <a:r>
              <a:rPr lang="es-ES" dirty="0" smtClean="0"/>
              <a:t> de 26 semanas y 18 % de aquellos en el grupo placebo que se sometieron a la reducción de </a:t>
            </a:r>
            <a:r>
              <a:rPr lang="es-ES" dirty="0" err="1" smtClean="0"/>
              <a:t>prednisona</a:t>
            </a:r>
            <a:r>
              <a:rPr lang="es-ES" dirty="0" smtClean="0"/>
              <a:t> de 52 semanas para las comparaciones del tratamiento activo con placebo.</a:t>
            </a:r>
          </a:p>
          <a:p>
            <a:pPr eaLnBrk="1" hangingPunct="1"/>
            <a:endParaRPr lang="es-ES" dirty="0" smtClean="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39</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El 56% de pacientes con TCZ semanal y el 53.1% de pacientes con TCZ cada 2 </a:t>
            </a:r>
            <a:r>
              <a:rPr lang="es-ES" dirty="0" err="1" smtClean="0"/>
              <a:t>sem</a:t>
            </a:r>
            <a:r>
              <a:rPr lang="es-ES" dirty="0" smtClean="0"/>
              <a:t> obtuvieron una remisión permanente.</a:t>
            </a:r>
          </a:p>
          <a:p>
            <a:pPr marL="0" marR="0" indent="0" algn="l" defTabSz="914400" rtl="0" eaLnBrk="1" fontAlgn="auto" latinLnBrk="0" hangingPunct="1">
              <a:lnSpc>
                <a:spcPct val="100000"/>
              </a:lnSpc>
              <a:spcBef>
                <a:spcPts val="0"/>
              </a:spcBef>
              <a:spcAft>
                <a:spcPts val="0"/>
              </a:spcAft>
              <a:buClrTx/>
              <a:buSzTx/>
              <a:buFontTx/>
              <a:buNone/>
              <a:tabLst/>
              <a:defRPr/>
            </a:pPr>
            <a:endParaRPr lang="es-ES" b="1" dirty="0" smtClean="0"/>
          </a:p>
          <a:p>
            <a:r>
              <a:rPr lang="es-ES" sz="1200" b="1" i="1" kern="1200" baseline="0" dirty="0" err="1" smtClean="0">
                <a:solidFill>
                  <a:schemeClr val="tx1"/>
                </a:solidFill>
                <a:latin typeface="+mn-lt"/>
                <a:ea typeface="+mn-ea"/>
                <a:cs typeface="+mn-cs"/>
              </a:rPr>
              <a:t>Flare</a:t>
            </a:r>
            <a:r>
              <a:rPr lang="es-ES" sz="1200" b="1" i="1" kern="1200" baseline="0" dirty="0" smtClean="0">
                <a:solidFill>
                  <a:schemeClr val="tx1"/>
                </a:solidFill>
                <a:latin typeface="+mn-lt"/>
                <a:ea typeface="+mn-ea"/>
                <a:cs typeface="+mn-cs"/>
              </a:rPr>
              <a:t> of </a:t>
            </a:r>
            <a:r>
              <a:rPr lang="es-ES" sz="1200" b="1" i="1" kern="1200" baseline="0" dirty="0" err="1" smtClean="0">
                <a:solidFill>
                  <a:schemeClr val="tx1"/>
                </a:solidFill>
                <a:latin typeface="+mn-lt"/>
                <a:ea typeface="+mn-ea"/>
                <a:cs typeface="+mn-cs"/>
              </a:rPr>
              <a:t>the</a:t>
            </a:r>
            <a:r>
              <a:rPr lang="es-ES" sz="1200" b="1" i="1" kern="1200" baseline="0" dirty="0" smtClean="0">
                <a:solidFill>
                  <a:schemeClr val="tx1"/>
                </a:solidFill>
                <a:latin typeface="+mn-lt"/>
                <a:ea typeface="+mn-ea"/>
                <a:cs typeface="+mn-cs"/>
              </a:rPr>
              <a:t> </a:t>
            </a:r>
            <a:r>
              <a:rPr lang="es-ES" sz="1200" b="1" i="1" kern="1200" baseline="0" dirty="0" err="1" smtClean="0">
                <a:solidFill>
                  <a:schemeClr val="tx1"/>
                </a:solidFill>
                <a:latin typeface="+mn-lt"/>
                <a:ea typeface="+mn-ea"/>
                <a:cs typeface="+mn-cs"/>
              </a:rPr>
              <a:t>disease</a:t>
            </a:r>
            <a:r>
              <a:rPr lang="es-E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which was determined by the efficacy assessor, was defined as the </a:t>
            </a:r>
            <a:r>
              <a:rPr lang="en-US" sz="1200" u="sng" kern="1200" baseline="0" dirty="0" smtClean="0">
                <a:solidFill>
                  <a:schemeClr val="tx1"/>
                </a:solidFill>
                <a:latin typeface="+mn-lt"/>
                <a:ea typeface="+mn-ea"/>
                <a:cs typeface="+mn-cs"/>
              </a:rPr>
              <a:t>recurrence of signs or symptoms of giant-cell </a:t>
            </a:r>
            <a:r>
              <a:rPr lang="en-US" sz="1200" u="sng" kern="1200" baseline="0" dirty="0" err="1" smtClean="0">
                <a:solidFill>
                  <a:schemeClr val="tx1"/>
                </a:solidFill>
                <a:latin typeface="+mn-lt"/>
                <a:ea typeface="+mn-ea"/>
                <a:cs typeface="+mn-cs"/>
              </a:rPr>
              <a:t>arteritis</a:t>
            </a:r>
            <a:r>
              <a:rPr lang="en-US" sz="1200" kern="1200" baseline="0" dirty="0" smtClean="0">
                <a:solidFill>
                  <a:schemeClr val="tx1"/>
                </a:solidFill>
                <a:latin typeface="+mn-lt"/>
                <a:ea typeface="+mn-ea"/>
                <a:cs typeface="+mn-cs"/>
              </a:rPr>
              <a:t> or as an </a:t>
            </a:r>
            <a:r>
              <a:rPr lang="en-US" sz="1200" u="sng" kern="1200" baseline="0" dirty="0" smtClean="0">
                <a:solidFill>
                  <a:schemeClr val="tx1"/>
                </a:solidFill>
                <a:latin typeface="+mn-lt"/>
                <a:ea typeface="+mn-ea"/>
                <a:cs typeface="+mn-cs"/>
              </a:rPr>
              <a:t>elevation of the ESR to 30 mm</a:t>
            </a:r>
            <a:r>
              <a:rPr lang="en-US" sz="1200" kern="1200" baseline="0" dirty="0" smtClean="0">
                <a:solidFill>
                  <a:schemeClr val="tx1"/>
                </a:solidFill>
                <a:latin typeface="+mn-lt"/>
                <a:ea typeface="+mn-ea"/>
                <a:cs typeface="+mn-cs"/>
              </a:rPr>
              <a:t> or more per hour that was attributable to giant-cell </a:t>
            </a:r>
            <a:r>
              <a:rPr lang="en-US" sz="1200" kern="1200" baseline="0" dirty="0" err="1" smtClean="0">
                <a:solidFill>
                  <a:schemeClr val="tx1"/>
                </a:solidFill>
                <a:latin typeface="+mn-lt"/>
                <a:ea typeface="+mn-ea"/>
                <a:cs typeface="+mn-cs"/>
              </a:rPr>
              <a:t>arteritis</a:t>
            </a:r>
            <a:r>
              <a:rPr lang="en-US" sz="1200" kern="1200" baseline="0" dirty="0" smtClean="0">
                <a:solidFill>
                  <a:schemeClr val="tx1"/>
                </a:solidFill>
                <a:latin typeface="+mn-lt"/>
                <a:ea typeface="+mn-ea"/>
                <a:cs typeface="+mn-cs"/>
              </a:rPr>
              <a:t>. The definition of disease flare included the </a:t>
            </a:r>
            <a:r>
              <a:rPr lang="en-US" sz="1200" u="sng" kern="1200" baseline="0" dirty="0" smtClean="0">
                <a:solidFill>
                  <a:schemeClr val="tx1"/>
                </a:solidFill>
                <a:latin typeface="+mn-lt"/>
                <a:ea typeface="+mn-ea"/>
                <a:cs typeface="+mn-cs"/>
              </a:rPr>
              <a:t>necessity for an increase in the prednisone dose</a:t>
            </a:r>
            <a:r>
              <a:rPr lang="en-US" sz="1200" kern="1200" baseline="0" dirty="0" smtClean="0">
                <a:solidFill>
                  <a:schemeClr val="tx1"/>
                </a:solidFill>
                <a:latin typeface="+mn-lt"/>
                <a:ea typeface="+mn-ea"/>
                <a:cs typeface="+mn-cs"/>
              </a:rPr>
              <a:t>. </a:t>
            </a:r>
          </a:p>
          <a:p>
            <a:endParaRPr lang="en-US" sz="1200" kern="1200" baseline="0" dirty="0" smtClean="0">
              <a:solidFill>
                <a:schemeClr val="tx1"/>
              </a:solidFill>
              <a:latin typeface="+mn-lt"/>
              <a:ea typeface="+mn-ea"/>
              <a:cs typeface="+mn-cs"/>
            </a:endParaRPr>
          </a:p>
          <a:p>
            <a:r>
              <a:rPr lang="en-US" sz="1200" b="1" i="1" kern="1200" baseline="0" dirty="0" smtClean="0">
                <a:solidFill>
                  <a:schemeClr val="tx1"/>
                </a:solidFill>
                <a:latin typeface="+mn-lt"/>
                <a:ea typeface="+mn-ea"/>
                <a:cs typeface="+mn-cs"/>
              </a:rPr>
              <a:t>Remission</a:t>
            </a:r>
            <a:r>
              <a:rPr lang="en-US" sz="1200" kern="1200" baseline="0" dirty="0" smtClean="0">
                <a:solidFill>
                  <a:schemeClr val="tx1"/>
                </a:solidFill>
                <a:latin typeface="+mn-lt"/>
                <a:ea typeface="+mn-ea"/>
                <a:cs typeface="+mn-cs"/>
              </a:rPr>
              <a:t> was defined as the </a:t>
            </a:r>
            <a:r>
              <a:rPr lang="en-US" sz="1200" u="sng" kern="1200" baseline="0" dirty="0" smtClean="0">
                <a:solidFill>
                  <a:schemeClr val="tx1"/>
                </a:solidFill>
                <a:latin typeface="+mn-lt"/>
                <a:ea typeface="+mn-ea"/>
                <a:cs typeface="+mn-cs"/>
              </a:rPr>
              <a:t>absence of flare and the normalization of the CRP concentration to less than 1 mg per deciliter</a:t>
            </a:r>
            <a:r>
              <a:rPr lang="en-US" sz="1200" kern="1200" baseline="0" dirty="0" smtClean="0">
                <a:solidFill>
                  <a:schemeClr val="tx1"/>
                </a:solidFill>
                <a:latin typeface="+mn-lt"/>
                <a:ea typeface="+mn-ea"/>
                <a:cs typeface="+mn-cs"/>
              </a:rPr>
              <a:t>. </a:t>
            </a:r>
          </a:p>
          <a:p>
            <a:endParaRPr lang="en-US" sz="1200" kern="1200" baseline="0" dirty="0" smtClean="0">
              <a:solidFill>
                <a:schemeClr val="tx1"/>
              </a:solidFill>
              <a:latin typeface="+mn-lt"/>
              <a:ea typeface="+mn-ea"/>
              <a:cs typeface="+mn-cs"/>
            </a:endParaRPr>
          </a:p>
          <a:p>
            <a:r>
              <a:rPr lang="en-US" sz="1200" b="1" i="1" kern="1200" baseline="0" dirty="0" smtClean="0">
                <a:solidFill>
                  <a:schemeClr val="tx1"/>
                </a:solidFill>
                <a:latin typeface="+mn-lt"/>
                <a:ea typeface="+mn-ea"/>
                <a:cs typeface="+mn-cs"/>
              </a:rPr>
              <a:t>Sustained remission</a:t>
            </a:r>
            <a:r>
              <a:rPr lang="en-US" sz="1200" kern="1200" baseline="0" dirty="0" smtClean="0">
                <a:solidFill>
                  <a:schemeClr val="tx1"/>
                </a:solidFill>
                <a:latin typeface="+mn-lt"/>
                <a:ea typeface="+mn-ea"/>
                <a:cs typeface="+mn-cs"/>
              </a:rPr>
              <a:t> was defined as </a:t>
            </a:r>
            <a:r>
              <a:rPr lang="en-US" sz="1200" u="sng" kern="1200" baseline="0" dirty="0" smtClean="0">
                <a:solidFill>
                  <a:schemeClr val="tx1"/>
                </a:solidFill>
                <a:latin typeface="+mn-lt"/>
                <a:ea typeface="+mn-ea"/>
                <a:cs typeface="+mn-cs"/>
              </a:rPr>
              <a:t>remission from week 12 through week 52 and adherence to the prednisone taper</a:t>
            </a:r>
            <a:r>
              <a:rPr lang="en-US" sz="1200" kern="1200" baseline="0" dirty="0" smtClean="0">
                <a:solidFill>
                  <a:schemeClr val="tx1"/>
                </a:solidFill>
                <a:latin typeface="+mn-lt"/>
                <a:ea typeface="+mn-ea"/>
                <a:cs typeface="+mn-cs"/>
              </a:rPr>
              <a:t>.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Patients who had a flare or could not adhere to the prednisone taper switched to open-label escape therapy with prednisone but continued to receive the assigned trial regimen (</a:t>
            </a:r>
            <a:r>
              <a:rPr lang="en-US" sz="1200" kern="1200" baseline="0" dirty="0" err="1" smtClean="0">
                <a:solidFill>
                  <a:schemeClr val="tx1"/>
                </a:solidFill>
                <a:latin typeface="+mn-lt"/>
                <a:ea typeface="+mn-ea"/>
                <a:cs typeface="+mn-cs"/>
              </a:rPr>
              <a:t>tocilizumab</a:t>
            </a:r>
            <a:r>
              <a:rPr lang="en-US" sz="1200" kern="1200" baseline="0" dirty="0" smtClean="0">
                <a:solidFill>
                  <a:schemeClr val="tx1"/>
                </a:solidFill>
                <a:latin typeface="+mn-lt"/>
                <a:ea typeface="+mn-ea"/>
                <a:cs typeface="+mn-cs"/>
              </a:rPr>
              <a:t> or placebo). Such patients were considered to have treatment failure with regard </a:t>
            </a:r>
            <a:r>
              <a:rPr lang="es-ES" sz="1200" kern="1200" baseline="0" dirty="0" err="1" smtClean="0">
                <a:solidFill>
                  <a:schemeClr val="tx1"/>
                </a:solidFill>
                <a:latin typeface="+mn-lt"/>
                <a:ea typeface="+mn-ea"/>
                <a:cs typeface="+mn-cs"/>
              </a:rPr>
              <a:t>to</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the</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primary</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outcome</a:t>
            </a:r>
            <a:r>
              <a:rPr lang="es-ES" sz="1200" kern="1200" baseline="0" dirty="0" smtClean="0">
                <a:solidFill>
                  <a:schemeClr val="tx1"/>
                </a:solidFill>
                <a:latin typeface="+mn-lt"/>
                <a:ea typeface="+mn-ea"/>
                <a:cs typeface="+mn-cs"/>
              </a:rPr>
              <a:t>.</a:t>
            </a:r>
            <a:endParaRPr lang="es-ES" dirty="0" smtClean="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40</a:t>
            </a:fld>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La dosis media acumulada de esteroides fue menos de la mitad en los pacientes que</a:t>
            </a:r>
            <a:r>
              <a:rPr lang="es-ES" baseline="0" dirty="0" smtClean="0"/>
              <a:t> recibieron TCZ.</a:t>
            </a:r>
          </a:p>
          <a:p>
            <a:r>
              <a:rPr lang="es-ES" baseline="0" dirty="0" smtClean="0"/>
              <a:t>Los efectos secundarios fueron similares en los 4 brazos. No hubo muertes ni pérdidas de visión.</a:t>
            </a:r>
          </a:p>
          <a:p>
            <a:endParaRPr lang="es-ES" baseline="0" dirty="0" smtClean="0"/>
          </a:p>
          <a:p>
            <a:endParaRPr lang="es-ES" baseline="0" dirty="0" smtClean="0"/>
          </a:p>
          <a:p>
            <a:r>
              <a:rPr lang="en-US" sz="1200" kern="1200" baseline="0" dirty="0" smtClean="0">
                <a:solidFill>
                  <a:schemeClr val="tx1"/>
                </a:solidFill>
                <a:latin typeface="+mn-lt"/>
                <a:ea typeface="+mn-ea"/>
                <a:cs typeface="+mn-cs"/>
              </a:rPr>
              <a:t>The percentages of patients with adverse events were similar in all the trial groups (Table 3), but </a:t>
            </a:r>
            <a:r>
              <a:rPr lang="en-US" sz="1200" u="sng" kern="1200" baseline="0" dirty="0" smtClean="0">
                <a:solidFill>
                  <a:schemeClr val="tx1"/>
                </a:solidFill>
                <a:latin typeface="+mn-lt"/>
                <a:ea typeface="+mn-ea"/>
                <a:cs typeface="+mn-cs"/>
              </a:rPr>
              <a:t>fewer patients reported serious adverse events in</a:t>
            </a:r>
          </a:p>
          <a:p>
            <a:r>
              <a:rPr lang="en-US" sz="1200" u="sng" kern="1200" baseline="0" dirty="0" smtClean="0">
                <a:solidFill>
                  <a:schemeClr val="tx1"/>
                </a:solidFill>
                <a:latin typeface="+mn-lt"/>
                <a:ea typeface="+mn-ea"/>
                <a:cs typeface="+mn-cs"/>
              </a:rPr>
              <a:t>the group that received </a:t>
            </a:r>
            <a:r>
              <a:rPr lang="en-US" sz="1200" u="sng" kern="1200" baseline="0" dirty="0" err="1" smtClean="0">
                <a:solidFill>
                  <a:schemeClr val="tx1"/>
                </a:solidFill>
                <a:latin typeface="+mn-lt"/>
                <a:ea typeface="+mn-ea"/>
                <a:cs typeface="+mn-cs"/>
              </a:rPr>
              <a:t>tocilizumab</a:t>
            </a:r>
            <a:r>
              <a:rPr lang="en-US" sz="1200" u="sng" kern="1200" baseline="0" dirty="0" smtClean="0">
                <a:solidFill>
                  <a:schemeClr val="tx1"/>
                </a:solidFill>
                <a:latin typeface="+mn-lt"/>
                <a:ea typeface="+mn-ea"/>
                <a:cs typeface="+mn-cs"/>
              </a:rPr>
              <a:t> weekly (15%) or every other week (14%) than in the placebo group that underwent the 26-week taper (22%) or</a:t>
            </a:r>
          </a:p>
          <a:p>
            <a:r>
              <a:rPr lang="en-US" sz="1200" u="sng" kern="1200" baseline="0" dirty="0" smtClean="0">
                <a:solidFill>
                  <a:schemeClr val="tx1"/>
                </a:solidFill>
                <a:latin typeface="+mn-lt"/>
                <a:ea typeface="+mn-ea"/>
                <a:cs typeface="+mn-cs"/>
              </a:rPr>
              <a:t>the placebo group that underwent the 52-week taper (25%)</a:t>
            </a:r>
            <a:r>
              <a:rPr lang="en-US" sz="1200" kern="1200" baseline="0" dirty="0" smtClean="0">
                <a:solidFill>
                  <a:schemeClr val="tx1"/>
                </a:solidFill>
                <a:latin typeface="+mn-lt"/>
                <a:ea typeface="+mn-ea"/>
                <a:cs typeface="+mn-cs"/>
              </a:rPr>
              <a:t>. </a:t>
            </a:r>
            <a:r>
              <a:rPr lang="en-US" sz="1200" u="sng" kern="1200" baseline="0" dirty="0" smtClean="0">
                <a:solidFill>
                  <a:schemeClr val="tx1"/>
                </a:solidFill>
                <a:latin typeface="+mn-lt"/>
                <a:ea typeface="+mn-ea"/>
                <a:cs typeface="+mn-cs"/>
              </a:rPr>
              <a:t>Infection was the most frequently reported adverse event and serious adverse event</a:t>
            </a:r>
          </a:p>
          <a:p>
            <a:r>
              <a:rPr lang="en-US" sz="1200" kern="1200" baseline="0" dirty="0" smtClean="0">
                <a:solidFill>
                  <a:schemeClr val="tx1"/>
                </a:solidFill>
                <a:latin typeface="+mn-lt"/>
                <a:ea typeface="+mn-ea"/>
                <a:cs typeface="+mn-cs"/>
              </a:rPr>
              <a:t>(Table 3, and Section S6 in the Supplementary Appendix). </a:t>
            </a:r>
            <a:r>
              <a:rPr lang="en-US" sz="1200" u="sng" kern="1200" baseline="0" dirty="0" smtClean="0">
                <a:solidFill>
                  <a:schemeClr val="tx1"/>
                </a:solidFill>
                <a:latin typeface="+mn-lt"/>
                <a:ea typeface="+mn-ea"/>
                <a:cs typeface="+mn-cs"/>
              </a:rPr>
              <a:t>Serious infections occurred in 7% of the patients in the group that received </a:t>
            </a:r>
            <a:r>
              <a:rPr lang="en-US" sz="1200" u="sng" kern="1200" baseline="0" dirty="0" err="1" smtClean="0">
                <a:solidFill>
                  <a:schemeClr val="tx1"/>
                </a:solidFill>
                <a:latin typeface="+mn-lt"/>
                <a:ea typeface="+mn-ea"/>
                <a:cs typeface="+mn-cs"/>
              </a:rPr>
              <a:t>tocilizumab</a:t>
            </a:r>
            <a:endParaRPr lang="en-US" sz="1200" u="sng" kern="1200" baseline="0" dirty="0" smtClean="0">
              <a:solidFill>
                <a:schemeClr val="tx1"/>
              </a:solidFill>
              <a:latin typeface="+mn-lt"/>
              <a:ea typeface="+mn-ea"/>
              <a:cs typeface="+mn-cs"/>
            </a:endParaRPr>
          </a:p>
          <a:p>
            <a:r>
              <a:rPr lang="en-US" sz="1200" u="sng" kern="1200" baseline="0" dirty="0" smtClean="0">
                <a:solidFill>
                  <a:schemeClr val="tx1"/>
                </a:solidFill>
                <a:latin typeface="+mn-lt"/>
                <a:ea typeface="+mn-ea"/>
                <a:cs typeface="+mn-cs"/>
              </a:rPr>
              <a:t>weekly, 4% of those in the group that received </a:t>
            </a:r>
            <a:r>
              <a:rPr lang="en-US" sz="1200" u="sng" kern="1200" baseline="0" dirty="0" err="1" smtClean="0">
                <a:solidFill>
                  <a:schemeClr val="tx1"/>
                </a:solidFill>
                <a:latin typeface="+mn-lt"/>
                <a:ea typeface="+mn-ea"/>
                <a:cs typeface="+mn-cs"/>
              </a:rPr>
              <a:t>tocilizumab</a:t>
            </a:r>
            <a:r>
              <a:rPr lang="en-US" sz="1200" u="sng" kern="1200" baseline="0" dirty="0" smtClean="0">
                <a:solidFill>
                  <a:schemeClr val="tx1"/>
                </a:solidFill>
                <a:latin typeface="+mn-lt"/>
                <a:ea typeface="+mn-ea"/>
                <a:cs typeface="+mn-cs"/>
              </a:rPr>
              <a:t> every other week, 4% of those in the placebo group that underwent the 26-week taper,</a:t>
            </a:r>
          </a:p>
          <a:p>
            <a:r>
              <a:rPr lang="en-US" sz="1200" u="sng" kern="1200" baseline="0" dirty="0" smtClean="0">
                <a:solidFill>
                  <a:schemeClr val="tx1"/>
                </a:solidFill>
                <a:latin typeface="+mn-lt"/>
                <a:ea typeface="+mn-ea"/>
                <a:cs typeface="+mn-cs"/>
              </a:rPr>
              <a:t>and 12% in the placebo group that underwent the </a:t>
            </a:r>
            <a:r>
              <a:rPr lang="es-ES" sz="1200" u="sng" kern="1200" baseline="0" dirty="0" smtClean="0">
                <a:solidFill>
                  <a:schemeClr val="tx1"/>
                </a:solidFill>
                <a:latin typeface="+mn-lt"/>
                <a:ea typeface="+mn-ea"/>
                <a:cs typeface="+mn-cs"/>
              </a:rPr>
              <a:t>52-week </a:t>
            </a:r>
            <a:r>
              <a:rPr lang="es-ES" sz="1200" u="sng" kern="1200" baseline="0" dirty="0" err="1" smtClean="0">
                <a:solidFill>
                  <a:schemeClr val="tx1"/>
                </a:solidFill>
                <a:latin typeface="+mn-lt"/>
                <a:ea typeface="+mn-ea"/>
                <a:cs typeface="+mn-cs"/>
              </a:rPr>
              <a:t>taper</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Table</a:t>
            </a:r>
            <a:r>
              <a:rPr lang="es-ES" sz="1200" kern="1200" baseline="0" dirty="0" smtClean="0">
                <a:solidFill>
                  <a:schemeClr val="tx1"/>
                </a:solidFill>
                <a:latin typeface="+mn-lt"/>
                <a:ea typeface="+mn-ea"/>
                <a:cs typeface="+mn-cs"/>
              </a:rPr>
              <a:t> 3).</a:t>
            </a:r>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41</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6803"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dirty="0" smtClean="0"/>
              <a:t>Vasculitis </a:t>
            </a:r>
            <a:r>
              <a:rPr lang="es-ES" dirty="0" err="1" smtClean="0"/>
              <a:t>granulomatosa</a:t>
            </a:r>
            <a:r>
              <a:rPr lang="es-ES" dirty="0" smtClean="0"/>
              <a:t> sistémica que afecta a vasos de mediano y gran calibre</a:t>
            </a:r>
          </a:p>
        </p:txBody>
      </p:sp>
      <p:sp>
        <p:nvSpPr>
          <p:cNvPr id="7680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3B395E20-B1DE-4685-858B-DEE95587CB74}" type="slidenum">
              <a:rPr lang="es-ES" sz="1200">
                <a:latin typeface="Calibri" pitchFamily="34" charset="0"/>
                <a:cs typeface="Arial" charset="0"/>
              </a:rPr>
              <a:pPr algn="r" defTabSz="457200"/>
              <a:t>4</a:t>
            </a:fld>
            <a:endParaRPr lang="es-ES" sz="1200">
              <a:latin typeface="Calibri" pitchFamily="34" charset="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t>Asimismo</a:t>
            </a:r>
            <a:r>
              <a:rPr lang="en-US" sz="1200" b="1" dirty="0" smtClean="0"/>
              <a:t>, </a:t>
            </a:r>
            <a:r>
              <a:rPr lang="en-US" sz="1200" b="1" dirty="0" err="1" smtClean="0"/>
              <a:t>existen</a:t>
            </a:r>
            <a:r>
              <a:rPr lang="en-US" sz="1200" b="1" dirty="0" smtClean="0"/>
              <a:t> </a:t>
            </a:r>
            <a:r>
              <a:rPr lang="en-US" sz="1200" b="1" dirty="0" err="1" smtClean="0"/>
              <a:t>estudios</a:t>
            </a:r>
            <a:r>
              <a:rPr lang="en-US" sz="1200" b="1" baseline="0" dirty="0" smtClean="0"/>
              <a:t> </a:t>
            </a:r>
            <a:r>
              <a:rPr lang="en-US" sz="1200" b="1" baseline="0" dirty="0" err="1" smtClean="0"/>
              <a:t>incipientes</a:t>
            </a:r>
            <a:r>
              <a:rPr lang="en-US" sz="1200" b="1" baseline="0" dirty="0" smtClean="0"/>
              <a:t> con </a:t>
            </a:r>
            <a:r>
              <a:rPr lang="en-US" sz="1200" b="1" baseline="0" dirty="0" err="1" smtClean="0"/>
              <a:t>otros</a:t>
            </a:r>
            <a:r>
              <a:rPr lang="en-US" sz="1200" b="1" baseline="0" dirty="0" smtClean="0"/>
              <a:t> </a:t>
            </a:r>
            <a:r>
              <a:rPr lang="en-US" sz="1200" b="1" baseline="0" dirty="0" err="1" smtClean="0"/>
              <a:t>fármacos</a:t>
            </a:r>
            <a:r>
              <a:rPr lang="en-US" sz="1200" b="1" baseline="0" dirty="0" smtClean="0"/>
              <a:t> </a:t>
            </a:r>
            <a:r>
              <a:rPr lang="en-US" sz="1200" b="1" baseline="0" dirty="0" err="1" smtClean="0"/>
              <a:t>biológicos</a:t>
            </a:r>
            <a:r>
              <a:rPr lang="en-US" sz="1200" b="1" baseline="0" dirty="0" smtClean="0"/>
              <a:t> en el </a:t>
            </a:r>
            <a:r>
              <a:rPr lang="en-US" sz="1200" b="1" baseline="0" dirty="0" err="1" smtClean="0"/>
              <a:t>tto</a:t>
            </a:r>
            <a:r>
              <a:rPr lang="en-US" sz="1200" b="1" baseline="0" dirty="0" smtClean="0"/>
              <a:t> de la ACG. Este </a:t>
            </a:r>
            <a:r>
              <a:rPr lang="en-US" sz="1200" b="1" baseline="0" dirty="0" err="1" smtClean="0"/>
              <a:t>es</a:t>
            </a:r>
            <a:r>
              <a:rPr lang="en-US" sz="1200" b="1" baseline="0" dirty="0" smtClean="0"/>
              <a:t> el </a:t>
            </a:r>
            <a:r>
              <a:rPr lang="en-US" sz="1200" b="1" baseline="0" dirty="0" err="1" smtClean="0"/>
              <a:t>caso</a:t>
            </a:r>
            <a:r>
              <a:rPr lang="en-US" sz="1200" b="1" baseline="0" dirty="0" smtClean="0"/>
              <a:t>, </a:t>
            </a:r>
            <a:r>
              <a:rPr lang="en-US" sz="1200" b="1" baseline="0" dirty="0" err="1" smtClean="0"/>
              <a:t>por</a:t>
            </a:r>
            <a:r>
              <a:rPr lang="en-US" sz="1200" b="1" baseline="0" dirty="0" smtClean="0"/>
              <a:t> </a:t>
            </a:r>
            <a:r>
              <a:rPr lang="en-US" sz="1200" b="1" baseline="0" dirty="0" err="1" smtClean="0"/>
              <a:t>ejemplo</a:t>
            </a:r>
            <a:r>
              <a:rPr lang="en-US" sz="1200" b="1" baseline="0" dirty="0" smtClean="0"/>
              <a:t>, del ABA.</a:t>
            </a:r>
            <a:endParaRPr lang="es-ES" dirty="0" smtClean="0"/>
          </a:p>
          <a:p>
            <a:endParaRPr lang="es-ES" dirty="0" smtClean="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42</a:t>
            </a:fld>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Los </a:t>
            </a:r>
            <a:r>
              <a:rPr lang="es-ES" dirty="0" err="1" smtClean="0"/>
              <a:t>linf</a:t>
            </a:r>
            <a:r>
              <a:rPr lang="es-ES" dirty="0" smtClean="0"/>
              <a:t> necesitan recibir señales adicionales de activación, basadas fundamentalmente</a:t>
            </a:r>
            <a:r>
              <a:rPr lang="es-ES" baseline="0" dirty="0" smtClean="0"/>
              <a:t> en la unión del CD80/CD86 con la molécula CD28 del </a:t>
            </a:r>
            <a:r>
              <a:rPr lang="es-ES" baseline="0" dirty="0" err="1" smtClean="0"/>
              <a:t>linf</a:t>
            </a:r>
            <a:r>
              <a:rPr lang="es-ES" baseline="0" dirty="0" smtClean="0"/>
              <a:t> T. </a:t>
            </a:r>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43</a:t>
            </a:fld>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Una</a:t>
            </a:r>
            <a:r>
              <a:rPr lang="es-ES" baseline="0" dirty="0" smtClean="0"/>
              <a:t> vez activados los </a:t>
            </a:r>
            <a:r>
              <a:rPr lang="es-ES" baseline="0" dirty="0" err="1" smtClean="0"/>
              <a:t>linf</a:t>
            </a:r>
            <a:r>
              <a:rPr lang="es-ES" baseline="0" dirty="0" smtClean="0"/>
              <a:t>, empiezan a hacer de las suyas, liberando IL e IFN.</a:t>
            </a:r>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44</a:t>
            </a:fld>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Sin embargo, la propia activación del </a:t>
            </a:r>
            <a:r>
              <a:rPr lang="es-ES" dirty="0" err="1" smtClean="0"/>
              <a:t>linfT</a:t>
            </a:r>
            <a:r>
              <a:rPr lang="es-ES" dirty="0" smtClean="0"/>
              <a:t> va a inducir la expresión de otra molécula en la membrana, que es el CTLA4, cuyo ligando </a:t>
            </a:r>
            <a:r>
              <a:rPr lang="es-ES" dirty="0" err="1" smtClean="0"/>
              <a:t>tb</a:t>
            </a:r>
            <a:r>
              <a:rPr lang="es-ES" dirty="0" smtClean="0"/>
              <a:t> va ser el CD80/CD86, pero que inhibe al </a:t>
            </a:r>
            <a:r>
              <a:rPr lang="es-ES" dirty="0" err="1" smtClean="0"/>
              <a:t>linf</a:t>
            </a:r>
            <a:r>
              <a:rPr lang="es-ES" dirty="0" smtClean="0"/>
              <a:t> T, para empezar a extinguir la respuesta.</a:t>
            </a:r>
          </a:p>
          <a:p>
            <a:endParaRPr lang="es-ES" dirty="0" smtClean="0"/>
          </a:p>
          <a:p>
            <a:r>
              <a:rPr lang="es-ES" dirty="0" smtClean="0"/>
              <a:t>El ABA es una </a:t>
            </a:r>
            <a:r>
              <a:rPr lang="es-ES" dirty="0" err="1" smtClean="0"/>
              <a:t>prot</a:t>
            </a:r>
            <a:r>
              <a:rPr lang="es-ES" dirty="0" smtClean="0"/>
              <a:t> de fusión formada por el dominio extracelular de CTLA4 unido a un fragmento modificado de la </a:t>
            </a:r>
            <a:r>
              <a:rPr lang="es-ES" dirty="0" err="1" smtClean="0"/>
              <a:t>Fc</a:t>
            </a:r>
            <a:r>
              <a:rPr lang="es-ES" dirty="0" smtClean="0"/>
              <a:t> de la IgG1 humana. El ABA se une a CD80/CD86 impidiendo</a:t>
            </a:r>
            <a:r>
              <a:rPr lang="es-ES" baseline="0" dirty="0" smtClean="0"/>
              <a:t> la unión del CD80/CD86 al CD28, con lo que no se produce la señal </a:t>
            </a:r>
            <a:r>
              <a:rPr lang="es-ES" baseline="0" dirty="0" err="1" smtClean="0"/>
              <a:t>coestimuladora</a:t>
            </a:r>
            <a:r>
              <a:rPr lang="es-ES" baseline="0" dirty="0" smtClean="0"/>
              <a:t> requerida para la activación del </a:t>
            </a:r>
            <a:r>
              <a:rPr lang="es-ES" baseline="0" dirty="0" err="1" smtClean="0"/>
              <a:t>linfT</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45</a:t>
            </a:fld>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Ensayo </a:t>
            </a:r>
            <a:r>
              <a:rPr lang="es-ES" dirty="0" err="1" smtClean="0"/>
              <a:t>multicéntrico</a:t>
            </a:r>
            <a:r>
              <a:rPr lang="es-ES" dirty="0" smtClean="0"/>
              <a:t> (fase II) sobre eficacia y seguridad del ABA en ACG. Doble ciego.</a:t>
            </a:r>
          </a:p>
          <a:p>
            <a:endParaRPr lang="es-ES" dirty="0" smtClean="0"/>
          </a:p>
          <a:p>
            <a:r>
              <a:rPr lang="es-ES" dirty="0" smtClean="0"/>
              <a:t>Bristol ha desestimado la realización de un fase III.</a:t>
            </a:r>
          </a:p>
          <a:p>
            <a:endParaRPr lang="es-ES" dirty="0" smtClean="0"/>
          </a:p>
          <a:p>
            <a:r>
              <a:rPr lang="es-ES" dirty="0" smtClean="0"/>
              <a:t>ACG nuevas y recurrentes. Criterios ACR modificados (incluían posibilidad de </a:t>
            </a:r>
            <a:r>
              <a:rPr lang="es-ES" dirty="0" err="1" smtClean="0"/>
              <a:t>Dx</a:t>
            </a:r>
            <a:r>
              <a:rPr lang="es-ES" dirty="0" smtClean="0"/>
              <a:t> con la demostración de estenosis o aneurismas por arteriografía. Tenían que cumplir 3 de los 5 criterios.</a:t>
            </a:r>
          </a:p>
          <a:p>
            <a:endParaRPr lang="es-ES" dirty="0" smtClean="0"/>
          </a:p>
          <a:p>
            <a:r>
              <a:rPr lang="es-ES" dirty="0" smtClean="0"/>
              <a:t>Tenían que ser ACG activas en los últimos 2 meses.</a:t>
            </a:r>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46</a:t>
            </a:fld>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N= 41.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t>Todos</a:t>
            </a:r>
            <a:r>
              <a:rPr lang="en-US" sz="1200" b="1" dirty="0" smtClean="0"/>
              <a:t> los </a:t>
            </a:r>
            <a:r>
              <a:rPr lang="en-US" sz="1200" b="1" dirty="0" err="1" smtClean="0"/>
              <a:t>pacientes</a:t>
            </a:r>
            <a:r>
              <a:rPr lang="en-US" sz="1200" b="1" dirty="0" smtClean="0"/>
              <a:t> (49) se </a:t>
            </a:r>
            <a:r>
              <a:rPr lang="en-US" sz="1200" b="1" dirty="0" err="1" smtClean="0"/>
              <a:t>sometieron</a:t>
            </a:r>
            <a:r>
              <a:rPr lang="en-US" sz="1200" b="1" dirty="0" smtClean="0"/>
              <a:t> a </a:t>
            </a:r>
            <a:r>
              <a:rPr lang="en-US" sz="1200" b="1" dirty="0" err="1" smtClean="0"/>
              <a:t>una</a:t>
            </a:r>
            <a:r>
              <a:rPr lang="en-US" sz="1200" b="1" dirty="0" smtClean="0"/>
              <a:t> </a:t>
            </a:r>
            <a:r>
              <a:rPr lang="en-US" sz="1200" b="1" dirty="0" err="1" smtClean="0"/>
              <a:t>inducción</a:t>
            </a:r>
            <a:r>
              <a:rPr lang="en-US" sz="1200" b="1" dirty="0" smtClean="0"/>
              <a:t> de la </a:t>
            </a:r>
            <a:r>
              <a:rPr lang="en-US" sz="1200" b="1" dirty="0" err="1" smtClean="0"/>
              <a:t>remisión</a:t>
            </a:r>
            <a:r>
              <a:rPr lang="en-US" sz="1200" b="1" dirty="0" smtClean="0"/>
              <a:t> con</a:t>
            </a:r>
            <a:r>
              <a:rPr lang="en-US" sz="1200" b="1" baseline="0" dirty="0" smtClean="0"/>
              <a:t> PD oral + ABA IV a 10 mg/Kg los </a:t>
            </a:r>
            <a:r>
              <a:rPr lang="en-US" sz="1200" b="1" baseline="0" dirty="0" err="1" smtClean="0"/>
              <a:t>días</a:t>
            </a:r>
            <a:r>
              <a:rPr lang="en-US" sz="1200" b="1" baseline="0" dirty="0" smtClean="0"/>
              <a:t> 1, 15, 29 y a la </a:t>
            </a:r>
            <a:r>
              <a:rPr lang="en-US" sz="1200" b="1" baseline="0" dirty="0" err="1" smtClean="0"/>
              <a:t>semana</a:t>
            </a:r>
            <a:r>
              <a:rPr lang="en-US" sz="1200" b="1" baseline="0" dirty="0" smtClean="0"/>
              <a:t> 8. Los </a:t>
            </a:r>
            <a:r>
              <a:rPr lang="en-US" sz="1200" b="1" baseline="0" dirty="0" err="1" smtClean="0"/>
              <a:t>pacientes</a:t>
            </a:r>
            <a:r>
              <a:rPr lang="en-US" sz="1200" b="1" baseline="0" dirty="0" smtClean="0"/>
              <a:t> </a:t>
            </a:r>
            <a:r>
              <a:rPr lang="en-US" sz="1200" b="1" baseline="0" dirty="0" err="1" smtClean="0"/>
              <a:t>que</a:t>
            </a:r>
            <a:r>
              <a:rPr lang="en-US" sz="1200" b="1" baseline="0" dirty="0" smtClean="0"/>
              <a:t> </a:t>
            </a:r>
            <a:r>
              <a:rPr lang="en-US" sz="1200" b="1" baseline="0" dirty="0" err="1" smtClean="0"/>
              <a:t>habían</a:t>
            </a:r>
            <a:r>
              <a:rPr lang="en-US" sz="1200" b="1" baseline="0" dirty="0" smtClean="0"/>
              <a:t> </a:t>
            </a:r>
            <a:r>
              <a:rPr lang="en-US" sz="1200" b="1" baseline="0" dirty="0" err="1" smtClean="0"/>
              <a:t>alcanzado</a:t>
            </a:r>
            <a:r>
              <a:rPr lang="en-US" sz="1200" b="1" baseline="0" dirty="0" smtClean="0"/>
              <a:t> la </a:t>
            </a:r>
            <a:r>
              <a:rPr lang="en-US" sz="1200" b="1" baseline="0" dirty="0" err="1" smtClean="0"/>
              <a:t>remisión</a:t>
            </a:r>
            <a:r>
              <a:rPr lang="en-US" sz="1200" b="1" baseline="0" dirty="0" smtClean="0"/>
              <a:t> al </a:t>
            </a:r>
            <a:r>
              <a:rPr lang="en-US" sz="1200" b="1" baseline="0" dirty="0" err="1" smtClean="0"/>
              <a:t>tercer</a:t>
            </a:r>
            <a:r>
              <a:rPr lang="en-US" sz="1200" b="1" baseline="0" dirty="0" smtClean="0"/>
              <a:t> </a:t>
            </a:r>
            <a:r>
              <a:rPr lang="en-US" sz="1200" b="1" baseline="0" dirty="0" err="1" smtClean="0"/>
              <a:t>mes</a:t>
            </a:r>
            <a:r>
              <a:rPr lang="en-US" sz="1200" b="1" baseline="0" dirty="0" smtClean="0"/>
              <a:t> </a:t>
            </a:r>
            <a:r>
              <a:rPr lang="en-US" sz="1200" b="1" baseline="0" dirty="0" err="1" smtClean="0"/>
              <a:t>continuaron</a:t>
            </a:r>
            <a:r>
              <a:rPr lang="en-US" sz="1200" b="1" baseline="0" dirty="0" smtClean="0"/>
              <a:t> con el </a:t>
            </a:r>
            <a:r>
              <a:rPr lang="en-US" sz="1200" b="1" baseline="0" dirty="0" err="1" smtClean="0"/>
              <a:t>descenso</a:t>
            </a:r>
            <a:r>
              <a:rPr lang="en-US" sz="1200" b="1" baseline="0" dirty="0" smtClean="0"/>
              <a:t> de </a:t>
            </a:r>
            <a:r>
              <a:rPr lang="en-US" sz="1200" b="1" baseline="0" dirty="0" err="1" smtClean="0"/>
              <a:t>corticoides</a:t>
            </a:r>
            <a:r>
              <a:rPr lang="en-US" sz="1200" b="1" baseline="0" dirty="0" smtClean="0"/>
              <a:t> y </a:t>
            </a:r>
            <a:r>
              <a:rPr lang="en-US" sz="1200" b="1" baseline="0" dirty="0" err="1" smtClean="0"/>
              <a:t>fueron</a:t>
            </a:r>
            <a:r>
              <a:rPr lang="en-US" sz="1200" b="1" baseline="0" dirty="0" smtClean="0"/>
              <a:t> </a:t>
            </a:r>
            <a:r>
              <a:rPr lang="en-US" sz="1200" b="1" baseline="0" dirty="0" err="1" smtClean="0"/>
              <a:t>randomizados</a:t>
            </a:r>
            <a:r>
              <a:rPr lang="en-US" sz="1200" b="1" baseline="0" dirty="0" smtClean="0"/>
              <a:t> </a:t>
            </a:r>
            <a:r>
              <a:rPr lang="en-US" sz="1200" b="1" baseline="0" dirty="0" err="1" smtClean="0"/>
              <a:t>para</a:t>
            </a:r>
            <a:r>
              <a:rPr lang="en-US" sz="1200" b="1" baseline="0" dirty="0" smtClean="0"/>
              <a:t> </a:t>
            </a:r>
            <a:r>
              <a:rPr lang="en-US" sz="1200" b="1" baseline="0" dirty="0" err="1" smtClean="0"/>
              <a:t>recibir</a:t>
            </a:r>
            <a:r>
              <a:rPr lang="en-US" sz="1200" b="1" baseline="0" dirty="0" smtClean="0"/>
              <a:t> </a:t>
            </a:r>
            <a:r>
              <a:rPr lang="en-US" sz="1200" b="1" baseline="0" dirty="0" err="1" smtClean="0"/>
              <a:t>infusiones</a:t>
            </a:r>
            <a:r>
              <a:rPr lang="en-US" sz="1200" b="1" baseline="0" dirty="0" smtClean="0"/>
              <a:t> </a:t>
            </a:r>
            <a:r>
              <a:rPr lang="en-US" sz="1200" b="1" baseline="0" dirty="0" err="1" smtClean="0"/>
              <a:t>mensuales</a:t>
            </a:r>
            <a:r>
              <a:rPr lang="en-US" sz="1200" b="1" baseline="0" dirty="0" smtClean="0"/>
              <a:t> de ABA o placebo.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PD: 40-60 mg/</a:t>
            </a:r>
            <a:r>
              <a:rPr lang="en-US" sz="1200" b="1" baseline="0" dirty="0" err="1" smtClean="0"/>
              <a:t>día</a:t>
            </a:r>
            <a:endParaRPr lang="en-US" sz="12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En el </a:t>
            </a:r>
            <a:r>
              <a:rPr lang="en-US" sz="1200" b="1" baseline="0" dirty="0" err="1" smtClean="0"/>
              <a:t>momento</a:t>
            </a:r>
            <a:r>
              <a:rPr lang="en-US" sz="1200" b="1" baseline="0" dirty="0" smtClean="0"/>
              <a:t> de la </a:t>
            </a:r>
            <a:r>
              <a:rPr lang="en-US" sz="1200" b="1" baseline="0" dirty="0" err="1" smtClean="0"/>
              <a:t>randomización</a:t>
            </a:r>
            <a:r>
              <a:rPr lang="en-US" sz="1200" b="1" baseline="0" dirty="0" smtClean="0"/>
              <a:t> </a:t>
            </a:r>
            <a:r>
              <a:rPr lang="en-US" sz="1200" b="1" baseline="0" dirty="0" err="1" smtClean="0"/>
              <a:t>estaban</a:t>
            </a:r>
            <a:r>
              <a:rPr lang="en-US" sz="1200" b="1" baseline="0" dirty="0" smtClean="0"/>
              <a:t> </a:t>
            </a:r>
            <a:r>
              <a:rPr lang="en-US" sz="1200" b="1" baseline="0" dirty="0" err="1" smtClean="0"/>
              <a:t>todos</a:t>
            </a:r>
            <a:r>
              <a:rPr lang="en-US" sz="1200" b="1" baseline="0" dirty="0" smtClean="0"/>
              <a:t> con 20 mg/</a:t>
            </a:r>
            <a:r>
              <a:rPr lang="en-US" sz="1200" b="1" baseline="0" dirty="0" err="1" smtClean="0"/>
              <a:t>día</a:t>
            </a:r>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47</a:t>
            </a:fld>
            <a:endParaRPr 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La </a:t>
            </a:r>
            <a:r>
              <a:rPr lang="en-US" sz="1200" b="1" dirty="0" err="1" smtClean="0"/>
              <a:t>remisión</a:t>
            </a:r>
            <a:r>
              <a:rPr lang="en-US" sz="1200" b="1" dirty="0" smtClean="0"/>
              <a:t> al </a:t>
            </a:r>
            <a:r>
              <a:rPr lang="en-US" sz="1200" b="1" dirty="0" err="1" smtClean="0"/>
              <a:t>año</a:t>
            </a:r>
            <a:r>
              <a:rPr lang="en-US" sz="1200" b="1" dirty="0" smtClean="0"/>
              <a:t> </a:t>
            </a:r>
            <a:r>
              <a:rPr lang="en-US" sz="1200" b="1" dirty="0" err="1" smtClean="0"/>
              <a:t>fue</a:t>
            </a:r>
            <a:r>
              <a:rPr lang="en-US" sz="1200" b="1" dirty="0" smtClean="0"/>
              <a:t> </a:t>
            </a:r>
            <a:r>
              <a:rPr lang="en-US" sz="1200" b="1" dirty="0" err="1" smtClean="0"/>
              <a:t>estadísticamente</a:t>
            </a:r>
            <a:r>
              <a:rPr lang="en-US" sz="1200" b="1" baseline="0" dirty="0" smtClean="0"/>
              <a:t> mayor en los </a:t>
            </a:r>
            <a:r>
              <a:rPr lang="en-US" sz="1200" b="1" baseline="0" dirty="0" err="1" smtClean="0"/>
              <a:t>pacientes</a:t>
            </a:r>
            <a:r>
              <a:rPr lang="en-US" sz="1200" b="1" baseline="0" dirty="0" smtClean="0"/>
              <a:t> con ABA.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Tb mayor </a:t>
            </a:r>
            <a:r>
              <a:rPr lang="en-US" sz="1200" b="1" baseline="0" dirty="0" err="1" smtClean="0"/>
              <a:t>duración</a:t>
            </a:r>
            <a:r>
              <a:rPr lang="en-US" sz="1200" b="1" baseline="0" dirty="0" smtClean="0"/>
              <a:t> de la </a:t>
            </a:r>
            <a:r>
              <a:rPr lang="en-US" sz="1200" b="1" baseline="0" dirty="0" err="1" smtClean="0"/>
              <a:t>remisión</a:t>
            </a:r>
            <a:r>
              <a:rPr lang="en-US" sz="1200" b="1" baseline="0" dirty="0" smtClean="0"/>
              <a:t>: 9.9 </a:t>
            </a:r>
            <a:r>
              <a:rPr lang="en-US" sz="1200" b="1" baseline="0" dirty="0" err="1" smtClean="0"/>
              <a:t>meses</a:t>
            </a:r>
            <a:r>
              <a:rPr lang="en-US" sz="1200" b="1" baseline="0" dirty="0" smtClean="0"/>
              <a:t> </a:t>
            </a:r>
            <a:r>
              <a:rPr lang="en-US" sz="1200" b="1" baseline="0" dirty="0" err="1" smtClean="0"/>
              <a:t>vs</a:t>
            </a:r>
            <a:r>
              <a:rPr lang="en-US" sz="1200" b="1" baseline="0" dirty="0" smtClean="0"/>
              <a:t> 3.9</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No </a:t>
            </a:r>
            <a:r>
              <a:rPr lang="en-US" sz="1200" b="1" baseline="0" dirty="0" err="1" smtClean="0"/>
              <a:t>diferencias</a:t>
            </a:r>
            <a:r>
              <a:rPr lang="en-US" sz="1200" b="1" baseline="0" dirty="0" smtClean="0"/>
              <a:t> en </a:t>
            </a:r>
            <a:r>
              <a:rPr lang="en-US" sz="1200" b="1" baseline="0" dirty="0" err="1" smtClean="0"/>
              <a:t>efectos</a:t>
            </a:r>
            <a:r>
              <a:rPr lang="en-US" sz="1200" b="1" baseline="0" dirty="0" smtClean="0"/>
              <a:t> </a:t>
            </a:r>
            <a:r>
              <a:rPr lang="en-US" sz="1200" b="1" baseline="0" dirty="0" err="1" smtClean="0"/>
              <a:t>adversos</a:t>
            </a:r>
            <a:endParaRPr lang="en-US" sz="12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err="1" smtClean="0"/>
              <a:t>Conclusión</a:t>
            </a:r>
            <a:r>
              <a:rPr lang="en-US" sz="1200" b="1" baseline="0" dirty="0" smtClean="0"/>
              <a:t>: en </a:t>
            </a:r>
            <a:r>
              <a:rPr lang="en-US" sz="1200" b="1" baseline="0" dirty="0" err="1" smtClean="0"/>
              <a:t>pacientes</a:t>
            </a:r>
            <a:r>
              <a:rPr lang="en-US" sz="1200" b="1" baseline="0" dirty="0" smtClean="0"/>
              <a:t> con ACG, la </a:t>
            </a:r>
            <a:r>
              <a:rPr lang="en-US" sz="1200" b="1" baseline="0" dirty="0" err="1" smtClean="0"/>
              <a:t>adición</a:t>
            </a:r>
            <a:r>
              <a:rPr lang="en-US" sz="1200" b="1" baseline="0" dirty="0" smtClean="0"/>
              <a:t> de ABA a los </a:t>
            </a:r>
            <a:r>
              <a:rPr lang="en-US" sz="1200" b="1" baseline="0" dirty="0" err="1" smtClean="0"/>
              <a:t>corticoides</a:t>
            </a:r>
            <a:r>
              <a:rPr lang="en-US" sz="1200" b="1" baseline="0" dirty="0" smtClean="0"/>
              <a:t> reduce el </a:t>
            </a:r>
            <a:r>
              <a:rPr lang="en-US" sz="1200" b="1" baseline="0" dirty="0" err="1" smtClean="0"/>
              <a:t>riesgo</a:t>
            </a:r>
            <a:r>
              <a:rPr lang="en-US" sz="1200" b="1" baseline="0" dirty="0" smtClean="0"/>
              <a:t> de </a:t>
            </a:r>
            <a:r>
              <a:rPr lang="en-US" sz="1200" b="1" baseline="0" dirty="0" err="1" smtClean="0"/>
              <a:t>recurrencias</a:t>
            </a:r>
            <a:r>
              <a:rPr lang="en-US" sz="1200" b="1" baseline="0" dirty="0" smtClean="0"/>
              <a:t> y no se </a:t>
            </a:r>
            <a:r>
              <a:rPr lang="en-US" sz="1200" b="1" baseline="0" dirty="0" err="1" smtClean="0"/>
              <a:t>asocia</a:t>
            </a:r>
            <a:r>
              <a:rPr lang="en-US" sz="1200" b="1" baseline="0" dirty="0" smtClean="0"/>
              <a:t> a </a:t>
            </a:r>
            <a:r>
              <a:rPr lang="en-US" sz="1200" b="1" baseline="0" dirty="0" err="1" smtClean="0"/>
              <a:t>una</a:t>
            </a:r>
            <a:r>
              <a:rPr lang="en-US" sz="1200" b="1" baseline="0" dirty="0" smtClean="0"/>
              <a:t> mayor </a:t>
            </a:r>
            <a:r>
              <a:rPr lang="en-US" sz="1200" b="1" baseline="0" dirty="0" err="1" smtClean="0"/>
              <a:t>tasa</a:t>
            </a:r>
            <a:r>
              <a:rPr lang="en-US" sz="1200" b="1" baseline="0" dirty="0" smtClean="0"/>
              <a:t> de </a:t>
            </a:r>
            <a:r>
              <a:rPr lang="en-US" sz="1200" b="1" baseline="0" dirty="0" err="1" smtClean="0"/>
              <a:t>efectos</a:t>
            </a:r>
            <a:r>
              <a:rPr lang="en-US" sz="1200" b="1" baseline="0" dirty="0" smtClean="0"/>
              <a:t> </a:t>
            </a:r>
            <a:r>
              <a:rPr lang="en-US" sz="1200" b="1" baseline="0" dirty="0" err="1" smtClean="0"/>
              <a:t>secundarios</a:t>
            </a:r>
            <a:r>
              <a:rPr lang="en-US" sz="1200" b="1" baseline="0" dirty="0" smtClean="0"/>
              <a:t>.</a:t>
            </a:r>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48</a:t>
            </a:fld>
            <a:endParaRPr lang="es-E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La </a:t>
            </a:r>
            <a:r>
              <a:rPr lang="en-US" sz="1200" b="1" dirty="0" err="1" smtClean="0"/>
              <a:t>remisión</a:t>
            </a:r>
            <a:r>
              <a:rPr lang="en-US" sz="1200" b="1" dirty="0" smtClean="0"/>
              <a:t> al </a:t>
            </a:r>
            <a:r>
              <a:rPr lang="en-US" sz="1200" b="1" dirty="0" err="1" smtClean="0"/>
              <a:t>año</a:t>
            </a:r>
            <a:r>
              <a:rPr lang="en-US" sz="1200" b="1" dirty="0" smtClean="0"/>
              <a:t> </a:t>
            </a:r>
            <a:r>
              <a:rPr lang="en-US" sz="1200" b="1" dirty="0" err="1" smtClean="0"/>
              <a:t>fue</a:t>
            </a:r>
            <a:r>
              <a:rPr lang="en-US" sz="1200" b="1" dirty="0" smtClean="0"/>
              <a:t> </a:t>
            </a:r>
            <a:r>
              <a:rPr lang="en-US" sz="1200" b="1" dirty="0" err="1" smtClean="0"/>
              <a:t>estadísticamente</a:t>
            </a:r>
            <a:r>
              <a:rPr lang="en-US" sz="1200" b="1" baseline="0" dirty="0" smtClean="0"/>
              <a:t> mayor en los </a:t>
            </a:r>
            <a:r>
              <a:rPr lang="en-US" sz="1200" b="1" baseline="0" dirty="0" err="1" smtClean="0"/>
              <a:t>pacientes</a:t>
            </a:r>
            <a:r>
              <a:rPr lang="en-US" sz="1200" b="1" baseline="0" dirty="0" smtClean="0"/>
              <a:t> con ABA.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Tb mayor </a:t>
            </a:r>
            <a:r>
              <a:rPr lang="en-US" sz="1200" b="1" baseline="0" dirty="0" err="1" smtClean="0"/>
              <a:t>duración</a:t>
            </a:r>
            <a:r>
              <a:rPr lang="en-US" sz="1200" b="1" baseline="0" dirty="0" smtClean="0"/>
              <a:t> de la </a:t>
            </a:r>
            <a:r>
              <a:rPr lang="en-US" sz="1200" b="1" baseline="0" dirty="0" err="1" smtClean="0"/>
              <a:t>remisión</a:t>
            </a:r>
            <a:r>
              <a:rPr lang="en-US" sz="1200" b="1" baseline="0" dirty="0" smtClean="0"/>
              <a:t>: 9.9 </a:t>
            </a:r>
            <a:r>
              <a:rPr lang="en-US" sz="1200" b="1" baseline="0" dirty="0" err="1" smtClean="0"/>
              <a:t>meses</a:t>
            </a:r>
            <a:r>
              <a:rPr lang="en-US" sz="1200" b="1" baseline="0" dirty="0" smtClean="0"/>
              <a:t> </a:t>
            </a:r>
            <a:r>
              <a:rPr lang="en-US" sz="1200" b="1" baseline="0" dirty="0" err="1" smtClean="0"/>
              <a:t>vs</a:t>
            </a:r>
            <a:r>
              <a:rPr lang="en-US" sz="1200" b="1" baseline="0" dirty="0" smtClean="0"/>
              <a:t> 3.9</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No </a:t>
            </a:r>
            <a:r>
              <a:rPr lang="en-US" sz="1200" b="1" baseline="0" dirty="0" err="1" smtClean="0"/>
              <a:t>diferencias</a:t>
            </a:r>
            <a:r>
              <a:rPr lang="en-US" sz="1200" b="1" baseline="0" dirty="0" smtClean="0"/>
              <a:t> en </a:t>
            </a:r>
            <a:r>
              <a:rPr lang="en-US" sz="1200" b="1" baseline="0" dirty="0" err="1" smtClean="0"/>
              <a:t>efectos</a:t>
            </a:r>
            <a:r>
              <a:rPr lang="en-US" sz="1200" b="1" baseline="0" dirty="0" smtClean="0"/>
              <a:t> </a:t>
            </a:r>
            <a:r>
              <a:rPr lang="en-US" sz="1200" b="1" baseline="0" dirty="0" err="1" smtClean="0"/>
              <a:t>adversos</a:t>
            </a:r>
            <a:endParaRPr lang="en-US" sz="12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err="1" smtClean="0"/>
              <a:t>Conclusión</a:t>
            </a:r>
            <a:r>
              <a:rPr lang="en-US" sz="1200" b="1" baseline="0" dirty="0" smtClean="0"/>
              <a:t>: en </a:t>
            </a:r>
            <a:r>
              <a:rPr lang="en-US" sz="1200" b="1" baseline="0" dirty="0" err="1" smtClean="0"/>
              <a:t>pacientes</a:t>
            </a:r>
            <a:r>
              <a:rPr lang="en-US" sz="1200" b="1" baseline="0" dirty="0" smtClean="0"/>
              <a:t> con ACG, la </a:t>
            </a:r>
            <a:r>
              <a:rPr lang="en-US" sz="1200" b="1" baseline="0" dirty="0" err="1" smtClean="0"/>
              <a:t>adición</a:t>
            </a:r>
            <a:r>
              <a:rPr lang="en-US" sz="1200" b="1" baseline="0" dirty="0" smtClean="0"/>
              <a:t> de ABA a los </a:t>
            </a:r>
            <a:r>
              <a:rPr lang="en-US" sz="1200" b="1" baseline="0" dirty="0" err="1" smtClean="0"/>
              <a:t>corticoides</a:t>
            </a:r>
            <a:r>
              <a:rPr lang="en-US" sz="1200" b="1" baseline="0" dirty="0" smtClean="0"/>
              <a:t> reduce el </a:t>
            </a:r>
            <a:r>
              <a:rPr lang="en-US" sz="1200" b="1" baseline="0" dirty="0" err="1" smtClean="0"/>
              <a:t>riesgo</a:t>
            </a:r>
            <a:r>
              <a:rPr lang="en-US" sz="1200" b="1" baseline="0" dirty="0" smtClean="0"/>
              <a:t> de </a:t>
            </a:r>
            <a:r>
              <a:rPr lang="en-US" sz="1200" b="1" baseline="0" dirty="0" err="1" smtClean="0"/>
              <a:t>recurrencias</a:t>
            </a:r>
            <a:r>
              <a:rPr lang="en-US" sz="1200" b="1" baseline="0" dirty="0" smtClean="0"/>
              <a:t> y no se </a:t>
            </a:r>
            <a:r>
              <a:rPr lang="en-US" sz="1200" b="1" baseline="0" dirty="0" err="1" smtClean="0"/>
              <a:t>asocia</a:t>
            </a:r>
            <a:r>
              <a:rPr lang="en-US" sz="1200" b="1" baseline="0" dirty="0" smtClean="0"/>
              <a:t> a </a:t>
            </a:r>
            <a:r>
              <a:rPr lang="en-US" sz="1200" b="1" baseline="0" dirty="0" err="1" smtClean="0"/>
              <a:t>una</a:t>
            </a:r>
            <a:r>
              <a:rPr lang="en-US" sz="1200" b="1" baseline="0" dirty="0" smtClean="0"/>
              <a:t> mayor </a:t>
            </a:r>
            <a:r>
              <a:rPr lang="en-US" sz="1200" b="1" baseline="0" dirty="0" err="1" smtClean="0"/>
              <a:t>tasa</a:t>
            </a:r>
            <a:r>
              <a:rPr lang="en-US" sz="1200" b="1" baseline="0" dirty="0" smtClean="0"/>
              <a:t> de </a:t>
            </a:r>
            <a:r>
              <a:rPr lang="en-US" sz="1200" b="1" baseline="0" dirty="0" err="1" smtClean="0"/>
              <a:t>efectos</a:t>
            </a:r>
            <a:r>
              <a:rPr lang="en-US" sz="1200" b="1" baseline="0" dirty="0" smtClean="0"/>
              <a:t> </a:t>
            </a:r>
            <a:r>
              <a:rPr lang="en-US" sz="1200" b="1" baseline="0" dirty="0" err="1" smtClean="0"/>
              <a:t>secundarios</a:t>
            </a:r>
            <a:r>
              <a:rPr lang="en-US" sz="1200" b="1"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Bristol ha </a:t>
            </a:r>
            <a:r>
              <a:rPr lang="en-US" sz="1200" b="1" baseline="0" dirty="0" err="1" smtClean="0"/>
              <a:t>desestimado</a:t>
            </a:r>
            <a:r>
              <a:rPr lang="en-US" sz="1200" b="1" baseline="0" dirty="0" smtClean="0"/>
              <a:t> </a:t>
            </a:r>
            <a:r>
              <a:rPr lang="en-US" sz="1200" b="1" baseline="0" dirty="0" err="1" smtClean="0"/>
              <a:t>llevar</a:t>
            </a:r>
            <a:r>
              <a:rPr lang="en-US" sz="1200" b="1" baseline="0" dirty="0" smtClean="0"/>
              <a:t> a </a:t>
            </a:r>
            <a:r>
              <a:rPr lang="en-US" sz="1200" b="1" baseline="0" dirty="0" err="1" smtClean="0"/>
              <a:t>cabo</a:t>
            </a:r>
            <a:r>
              <a:rPr lang="en-US" sz="1200" b="1" baseline="0" dirty="0" smtClean="0"/>
              <a:t> un </a:t>
            </a:r>
            <a:r>
              <a:rPr lang="en-US" sz="1200" b="1" baseline="0" dirty="0" err="1" smtClean="0"/>
              <a:t>fase</a:t>
            </a:r>
            <a:r>
              <a:rPr lang="en-US" sz="1200" b="1" baseline="0" dirty="0" smtClean="0"/>
              <a:t> III.</a:t>
            </a:r>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49</a:t>
            </a:fld>
            <a:endParaRPr lang="es-E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Tb se </a:t>
            </a:r>
            <a:r>
              <a:rPr lang="en-US" sz="1200" b="1" dirty="0" err="1" smtClean="0"/>
              <a:t>está</a:t>
            </a:r>
            <a:r>
              <a:rPr lang="en-US" sz="1200" b="1" dirty="0" smtClean="0"/>
              <a:t> </a:t>
            </a:r>
            <a:r>
              <a:rPr lang="en-US" sz="1200" b="1" dirty="0" err="1" smtClean="0"/>
              <a:t>estudiando</a:t>
            </a:r>
            <a:r>
              <a:rPr lang="en-US" sz="1200" b="1" dirty="0" smtClean="0"/>
              <a:t> el </a:t>
            </a:r>
            <a:r>
              <a:rPr lang="en-US" sz="1200" b="1" dirty="0" err="1" smtClean="0"/>
              <a:t>ustekinumab</a:t>
            </a:r>
            <a:r>
              <a:rPr lang="en-US" sz="1200" b="1" dirty="0" smtClean="0"/>
              <a:t> </a:t>
            </a:r>
            <a:r>
              <a:rPr lang="en-US" sz="1200" b="1" dirty="0" err="1" smtClean="0"/>
              <a:t>como</a:t>
            </a:r>
            <a:r>
              <a:rPr lang="en-US" sz="1200" b="1" dirty="0" smtClean="0"/>
              <a:t> </a:t>
            </a:r>
            <a:r>
              <a:rPr lang="en-US" sz="1200" b="1" dirty="0" err="1" smtClean="0"/>
              <a:t>posible</a:t>
            </a:r>
            <a:r>
              <a:rPr lang="en-US" sz="1200" b="1" dirty="0" smtClean="0"/>
              <a:t> </a:t>
            </a:r>
            <a:r>
              <a:rPr lang="en-US" sz="1200" b="1" dirty="0" err="1" smtClean="0"/>
              <a:t>candidato</a:t>
            </a:r>
            <a:r>
              <a:rPr lang="en-US" sz="1200" b="1" dirty="0" smtClean="0"/>
              <a:t> en la </a:t>
            </a:r>
            <a:r>
              <a:rPr lang="en-US" sz="1200" b="1" dirty="0" err="1" smtClean="0"/>
              <a:t>terapia</a:t>
            </a:r>
            <a:r>
              <a:rPr lang="en-US" sz="1200" b="1" dirty="0" smtClean="0"/>
              <a:t> de la ACG</a:t>
            </a:r>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50</a:t>
            </a:fld>
            <a:endParaRPr lang="es-E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Las IL-12 y 23 desempeñan un papel importante en la fisiopatología de las LVV.</a:t>
            </a:r>
          </a:p>
          <a:p>
            <a:endParaRPr lang="es-ES" dirty="0" smtClean="0"/>
          </a:p>
          <a:p>
            <a:r>
              <a:rPr lang="es-ES" dirty="0" smtClean="0"/>
              <a:t>El</a:t>
            </a:r>
            <a:r>
              <a:rPr lang="es-ES" baseline="0" dirty="0" smtClean="0"/>
              <a:t> </a:t>
            </a:r>
            <a:r>
              <a:rPr lang="es-ES" baseline="0" dirty="0" err="1" smtClean="0"/>
              <a:t>ustekinumab</a:t>
            </a:r>
            <a:r>
              <a:rPr lang="es-ES" baseline="0" dirty="0" smtClean="0"/>
              <a:t> es un </a:t>
            </a:r>
            <a:r>
              <a:rPr lang="es-ES" baseline="0" dirty="0" err="1" smtClean="0"/>
              <a:t>AcMo</a:t>
            </a:r>
            <a:r>
              <a:rPr lang="es-ES" baseline="0" dirty="0" smtClean="0"/>
              <a:t> totalmente humano IgG1k que se une con una elevada afinidad y especificidad a la </a:t>
            </a:r>
            <a:r>
              <a:rPr lang="es-ES" baseline="0" dirty="0" err="1" smtClean="0"/>
              <a:t>sbunidad</a:t>
            </a:r>
            <a:r>
              <a:rPr lang="es-ES" baseline="0" dirty="0" smtClean="0"/>
              <a:t> p40 de la IL-12 y IL-23. Así impide que estas IL se unan a su receptor expresado en la superficie de los </a:t>
            </a:r>
            <a:r>
              <a:rPr lang="es-ES" baseline="0" dirty="0" err="1" smtClean="0"/>
              <a:t>linf</a:t>
            </a:r>
            <a:r>
              <a:rPr lang="es-ES" baseline="0" dirty="0" smtClean="0"/>
              <a:t> TCD4 y en las </a:t>
            </a:r>
            <a:r>
              <a:rPr lang="es-ES" baseline="0" dirty="0" err="1" smtClean="0"/>
              <a:t>cel</a:t>
            </a:r>
            <a:r>
              <a:rPr lang="es-ES" baseline="0" dirty="0" smtClean="0"/>
              <a:t> natural </a:t>
            </a:r>
            <a:r>
              <a:rPr lang="es-ES" baseline="0" dirty="0" err="1" smtClean="0"/>
              <a:t>killer</a:t>
            </a:r>
            <a:r>
              <a:rPr lang="es-ES" baseline="0" dirty="0" smtClean="0"/>
              <a:t>.</a:t>
            </a:r>
          </a:p>
          <a:p>
            <a:endParaRPr lang="es-ES" baseline="0" dirty="0" smtClean="0"/>
          </a:p>
          <a:p>
            <a:r>
              <a:rPr lang="es-ES" baseline="0" dirty="0" smtClean="0"/>
              <a:t>Debido a que las vías IL-23_Th17-IL17 y IL12-Th1-IFN son importantes en la patogenia de las </a:t>
            </a:r>
            <a:r>
              <a:rPr lang="es-ES" baseline="0" dirty="0" err="1" smtClean="0"/>
              <a:t>LVV,´este</a:t>
            </a:r>
            <a:r>
              <a:rPr lang="es-ES" baseline="0" dirty="0" smtClean="0"/>
              <a:t> agente biológico es una interesante opción terapéutica</a:t>
            </a:r>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51</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s-ES" dirty="0" smtClean="0"/>
              <a:t>La piedra angular</a:t>
            </a:r>
            <a:r>
              <a:rPr lang="es-ES" baseline="0" dirty="0" smtClean="0"/>
              <a:t> del tratamiento de la ACG lo constituyen los corticoides</a:t>
            </a:r>
            <a:r>
              <a:rPr lang="es-ES" dirty="0" smtClean="0"/>
              <a:t> a elevadas dosis,  que representan el escalón terapéutico inicial. Sin embargo, debido a los importantes efectos secundarios que presentan y en otras</a:t>
            </a:r>
            <a:r>
              <a:rPr lang="es-ES" baseline="0" dirty="0" smtClean="0"/>
              <a:t> ocasiones debido a la </a:t>
            </a:r>
            <a:r>
              <a:rPr lang="es-ES" baseline="0" dirty="0" err="1" smtClean="0"/>
              <a:t>corticorresistencia</a:t>
            </a:r>
            <a:r>
              <a:rPr lang="es-ES" dirty="0" smtClean="0"/>
              <a:t>, hay que recurrir con frecuencia a inmunosupresores clásicos como el MTX, la AZA y la CYM para poder reducir la dosis de esteroides, si bien es verdad que los resultados de los estudios publicados son bastante controvertidos en cuanto a la utilidad de estos fármacos en esta patología.</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Tb se </a:t>
            </a:r>
            <a:r>
              <a:rPr lang="en-US" sz="1200" b="1" dirty="0" err="1" smtClean="0"/>
              <a:t>está</a:t>
            </a:r>
            <a:r>
              <a:rPr lang="en-US" sz="1200" b="1" dirty="0" smtClean="0"/>
              <a:t> </a:t>
            </a:r>
            <a:r>
              <a:rPr lang="en-US" sz="1200" b="1" dirty="0" err="1" smtClean="0"/>
              <a:t>estudiando</a:t>
            </a:r>
            <a:r>
              <a:rPr lang="en-US" sz="1200" b="1" dirty="0" smtClean="0"/>
              <a:t> el </a:t>
            </a:r>
            <a:r>
              <a:rPr lang="en-US" sz="1200" b="1" dirty="0" err="1" smtClean="0"/>
              <a:t>ustekinumab</a:t>
            </a:r>
            <a:r>
              <a:rPr lang="en-US" sz="1200" b="1" dirty="0" smtClean="0"/>
              <a:t> </a:t>
            </a:r>
            <a:r>
              <a:rPr lang="en-US" sz="1200" b="1" dirty="0" err="1" smtClean="0"/>
              <a:t>como</a:t>
            </a:r>
            <a:r>
              <a:rPr lang="en-US" sz="1200" b="1" dirty="0" smtClean="0"/>
              <a:t> </a:t>
            </a:r>
            <a:r>
              <a:rPr lang="en-US" sz="1200" b="1" dirty="0" err="1" smtClean="0"/>
              <a:t>posible</a:t>
            </a:r>
            <a:r>
              <a:rPr lang="en-US" sz="1200" b="1" dirty="0" smtClean="0"/>
              <a:t> </a:t>
            </a:r>
            <a:r>
              <a:rPr lang="en-US" sz="1200" b="1" dirty="0" err="1" smtClean="0"/>
              <a:t>candidato</a:t>
            </a:r>
            <a:r>
              <a:rPr lang="en-US" sz="1200" b="1" dirty="0" smtClean="0"/>
              <a:t> en la </a:t>
            </a:r>
            <a:r>
              <a:rPr lang="en-US" sz="1200" b="1" dirty="0" err="1" smtClean="0"/>
              <a:t>terapia</a:t>
            </a:r>
            <a:r>
              <a:rPr lang="en-US" sz="1200" b="1" dirty="0" smtClean="0"/>
              <a:t> de la ACG</a:t>
            </a:r>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52</a:t>
            </a:fld>
            <a:endParaRPr lang="es-E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t>Objetivo</a:t>
            </a:r>
            <a:r>
              <a:rPr lang="en-US" sz="1200" b="1" dirty="0" smtClean="0"/>
              <a:t> </a:t>
            </a:r>
            <a:r>
              <a:rPr lang="en-US" sz="1200" b="1" dirty="0" err="1" smtClean="0"/>
              <a:t>primario</a:t>
            </a:r>
            <a:r>
              <a:rPr lang="en-US" sz="1200" b="1" dirty="0" smtClean="0"/>
              <a:t>: </a:t>
            </a:r>
            <a:r>
              <a:rPr lang="en-US" sz="1200" b="1" dirty="0" err="1" smtClean="0"/>
              <a:t>ahorro</a:t>
            </a:r>
            <a:r>
              <a:rPr lang="en-US" sz="1200" b="1" dirty="0" smtClean="0"/>
              <a:t> de </a:t>
            </a:r>
            <a:r>
              <a:rPr lang="en-US" sz="1200" b="1" dirty="0" err="1" smtClean="0"/>
              <a:t>esteroides</a:t>
            </a:r>
            <a:r>
              <a:rPr lang="en-US" sz="1200" b="1" dirty="0" smtClean="0"/>
              <a:t> en la </a:t>
            </a:r>
            <a:r>
              <a:rPr lang="en-US" sz="1200" b="1" dirty="0" err="1" smtClean="0"/>
              <a:t>semana</a:t>
            </a:r>
            <a:r>
              <a:rPr lang="en-US" sz="1200" b="1" dirty="0" smtClean="0"/>
              <a:t> 52</a:t>
            </a:r>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53</a:t>
            </a:fld>
            <a:endParaRPr lang="es-E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t>Ningún</a:t>
            </a:r>
            <a:r>
              <a:rPr lang="en-US" sz="1200" b="1" dirty="0" smtClean="0"/>
              <a:t> </a:t>
            </a:r>
            <a:r>
              <a:rPr lang="en-US" sz="1200" b="1" dirty="0" err="1" smtClean="0"/>
              <a:t>paciente</a:t>
            </a:r>
            <a:r>
              <a:rPr lang="en-US" sz="1200" b="1" dirty="0" smtClean="0"/>
              <a:t> </a:t>
            </a:r>
            <a:r>
              <a:rPr lang="en-US" sz="1200" b="1" dirty="0" err="1" smtClean="0"/>
              <a:t>tuvo</a:t>
            </a:r>
            <a:r>
              <a:rPr lang="en-US" sz="1200" b="1" dirty="0" smtClean="0"/>
              <a:t> </a:t>
            </a:r>
            <a:r>
              <a:rPr lang="en-US" sz="1200" b="1" dirty="0" err="1" smtClean="0"/>
              <a:t>recidiva</a:t>
            </a:r>
            <a:r>
              <a:rPr lang="en-US" sz="1200" b="1" dirty="0" smtClean="0"/>
              <a:t> de la ACG </a:t>
            </a:r>
            <a:r>
              <a:rPr lang="en-US" sz="1200" b="1" dirty="0" err="1" smtClean="0"/>
              <a:t>mientras</a:t>
            </a:r>
            <a:r>
              <a:rPr lang="en-US" sz="1200" b="1" dirty="0" smtClean="0"/>
              <a:t> </a:t>
            </a:r>
            <a:r>
              <a:rPr lang="en-US" sz="1200" b="1" dirty="0" err="1" smtClean="0"/>
              <a:t>utilizaba</a:t>
            </a:r>
            <a:r>
              <a:rPr lang="en-US" sz="1200" b="1" dirty="0" smtClean="0"/>
              <a:t> el </a:t>
            </a:r>
            <a:r>
              <a:rPr lang="en-US" sz="1200" b="1" dirty="0" err="1" smtClean="0"/>
              <a:t>ustekinumab</a:t>
            </a:r>
            <a:r>
              <a:rPr lang="en-US" sz="1200" b="1" dirty="0" smtClean="0"/>
              <a:t> </a:t>
            </a:r>
            <a:r>
              <a:rPr lang="en-US" sz="1200" b="1" dirty="0" err="1" smtClean="0"/>
              <a:t>pero</a:t>
            </a:r>
            <a:r>
              <a:rPr lang="en-US" sz="1200" b="1" dirty="0" smtClean="0"/>
              <a:t> En 5 </a:t>
            </a:r>
            <a:r>
              <a:rPr lang="en-US" sz="1200" b="1" dirty="0" err="1" smtClean="0"/>
              <a:t>pacientes</a:t>
            </a:r>
            <a:r>
              <a:rPr lang="en-US" sz="1200" b="1" dirty="0" smtClean="0"/>
              <a:t> </a:t>
            </a:r>
            <a:r>
              <a:rPr lang="en-US" sz="1200" b="1" dirty="0" err="1" smtClean="0"/>
              <a:t>hubo</a:t>
            </a:r>
            <a:r>
              <a:rPr lang="en-US" sz="1200" b="1" dirty="0" smtClean="0"/>
              <a:t> </a:t>
            </a:r>
            <a:r>
              <a:rPr lang="en-US" sz="1200" b="1" dirty="0" err="1" smtClean="0"/>
              <a:t>que</a:t>
            </a:r>
            <a:r>
              <a:rPr lang="en-US" sz="1200" b="1" dirty="0" smtClean="0"/>
              <a:t> </a:t>
            </a:r>
            <a:r>
              <a:rPr lang="en-US" sz="1200" b="1" dirty="0" err="1" smtClean="0"/>
              <a:t>adelantar</a:t>
            </a:r>
            <a:r>
              <a:rPr lang="en-US" sz="1200" b="1" baseline="0" dirty="0" smtClean="0"/>
              <a:t> la </a:t>
            </a:r>
            <a:r>
              <a:rPr lang="en-US" sz="1200" b="1" baseline="0" dirty="0" err="1" smtClean="0"/>
              <a:t>admón</a:t>
            </a:r>
            <a:r>
              <a:rPr lang="en-US" sz="1200" b="1" baseline="0" dirty="0" smtClean="0"/>
              <a:t> de </a:t>
            </a:r>
            <a:r>
              <a:rPr lang="en-US" sz="1200" b="1" baseline="0" dirty="0" err="1" smtClean="0"/>
              <a:t>uste</a:t>
            </a:r>
            <a:r>
              <a:rPr lang="en-US" sz="1200" b="1" baseline="0" dirty="0" smtClean="0"/>
              <a:t> a 8 </a:t>
            </a:r>
            <a:r>
              <a:rPr lang="en-US" sz="1200" b="1" baseline="0" dirty="0" err="1" smtClean="0"/>
              <a:t>sem</a:t>
            </a:r>
            <a:r>
              <a:rPr lang="en-US" sz="1200" b="1" baseline="0" dirty="0" smtClean="0"/>
              <a:t> </a:t>
            </a:r>
            <a:r>
              <a:rPr lang="en-US" sz="1200" b="1" baseline="0" dirty="0" err="1" smtClean="0"/>
              <a:t>debido</a:t>
            </a:r>
            <a:r>
              <a:rPr lang="en-US" sz="1200" b="1" baseline="0" dirty="0" smtClean="0"/>
              <a:t> a </a:t>
            </a:r>
            <a:r>
              <a:rPr lang="en-US" sz="1200" b="1" baseline="0" dirty="0" err="1" smtClean="0"/>
              <a:t>síntomas</a:t>
            </a:r>
            <a:r>
              <a:rPr lang="en-US" sz="1200" b="1" baseline="0" dirty="0" smtClean="0"/>
              <a:t> </a:t>
            </a:r>
            <a:r>
              <a:rPr lang="en-US" sz="1200" b="1" baseline="0" dirty="0" err="1" smtClean="0"/>
              <a:t>constitucionales</a:t>
            </a:r>
            <a:r>
              <a:rPr lang="en-US" sz="1200" b="1" baseline="0" dirty="0" smtClean="0"/>
              <a:t> </a:t>
            </a:r>
            <a:r>
              <a:rPr lang="en-US" sz="1200" b="1" baseline="0" dirty="0" err="1" smtClean="0"/>
              <a:t>persistentes</a:t>
            </a:r>
            <a:r>
              <a:rPr lang="en-US" sz="1200" b="1" baseline="0" dirty="0" smtClean="0"/>
              <a:t> y a la </a:t>
            </a:r>
            <a:r>
              <a:rPr lang="en-US" sz="1200" b="1" baseline="0" dirty="0" err="1" smtClean="0"/>
              <a:t>elevación</a:t>
            </a:r>
            <a:r>
              <a:rPr lang="en-US" sz="1200" b="1" baseline="0" dirty="0" smtClean="0"/>
              <a:t> de los RFA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Antes de </a:t>
            </a:r>
            <a:r>
              <a:rPr lang="en-US" sz="1200" b="1" baseline="0" dirty="0" err="1" smtClean="0"/>
              <a:t>iniciar</a:t>
            </a:r>
            <a:r>
              <a:rPr lang="en-US" sz="1200" b="1" baseline="0" dirty="0" smtClean="0"/>
              <a:t> </a:t>
            </a:r>
            <a:r>
              <a:rPr lang="en-US" sz="1200" b="1" baseline="0" dirty="0" err="1" smtClean="0"/>
              <a:t>uste</a:t>
            </a:r>
            <a:r>
              <a:rPr lang="en-US" sz="1200" b="1" baseline="0" dirty="0" smtClean="0"/>
              <a:t>, 7 </a:t>
            </a:r>
            <a:r>
              <a:rPr lang="en-US" sz="1200" b="1" baseline="0" dirty="0" err="1" smtClean="0"/>
              <a:t>pacientes</a:t>
            </a:r>
            <a:r>
              <a:rPr lang="en-US" sz="1200" b="1" baseline="0" dirty="0" smtClean="0"/>
              <a:t> </a:t>
            </a:r>
            <a:r>
              <a:rPr lang="en-US" sz="1200" b="1" baseline="0" dirty="0" err="1" smtClean="0"/>
              <a:t>tenían</a:t>
            </a:r>
            <a:r>
              <a:rPr lang="en-US" sz="1200" b="1" baseline="0" dirty="0" smtClean="0"/>
              <a:t> </a:t>
            </a:r>
            <a:r>
              <a:rPr lang="en-US" sz="1200" b="1" baseline="0" dirty="0" err="1" smtClean="0"/>
              <a:t>afectación</a:t>
            </a:r>
            <a:r>
              <a:rPr lang="en-US" sz="1200" b="1" baseline="0" dirty="0" smtClean="0"/>
              <a:t> de </a:t>
            </a:r>
            <a:r>
              <a:rPr lang="en-US" sz="1200" b="1" baseline="0" dirty="0" err="1" smtClean="0"/>
              <a:t>vasos</a:t>
            </a:r>
            <a:r>
              <a:rPr lang="en-US" sz="1200" b="1" baseline="0" dirty="0" smtClean="0"/>
              <a:t> de </a:t>
            </a:r>
            <a:r>
              <a:rPr lang="en-US" sz="1200" b="1" baseline="0" dirty="0" err="1" smtClean="0"/>
              <a:t>gran</a:t>
            </a:r>
            <a:r>
              <a:rPr lang="en-US" sz="1200" b="1" baseline="0" dirty="0" smtClean="0"/>
              <a:t> </a:t>
            </a:r>
            <a:r>
              <a:rPr lang="en-US" sz="1200" b="1" baseline="0" dirty="0" err="1" smtClean="0"/>
              <a:t>calibre</a:t>
            </a:r>
            <a:r>
              <a:rPr lang="en-US" sz="1200" b="1" baseline="0" dirty="0" smtClean="0"/>
              <a:t>. </a:t>
            </a:r>
            <a:r>
              <a:rPr lang="en-US" sz="1200" b="1" baseline="0" dirty="0" err="1" smtClean="0"/>
              <a:t>Después</a:t>
            </a:r>
            <a:r>
              <a:rPr lang="en-US" sz="1200" b="1" baseline="0" dirty="0" smtClean="0"/>
              <a:t> de </a:t>
            </a:r>
            <a:r>
              <a:rPr lang="en-US" sz="1200" b="1" baseline="0" dirty="0" err="1" smtClean="0"/>
              <a:t>una</a:t>
            </a:r>
            <a:r>
              <a:rPr lang="en-US" sz="1200" b="1" baseline="0" dirty="0" smtClean="0"/>
              <a:t> </a:t>
            </a:r>
            <a:r>
              <a:rPr lang="en-US" sz="1200" b="1" baseline="0" dirty="0" err="1" smtClean="0"/>
              <a:t>mediana</a:t>
            </a:r>
            <a:r>
              <a:rPr lang="en-US" sz="1200" b="1" baseline="0" dirty="0" smtClean="0"/>
              <a:t> de </a:t>
            </a:r>
            <a:r>
              <a:rPr lang="en-US" sz="1200" b="1" baseline="0" dirty="0" err="1" smtClean="0"/>
              <a:t>seguimiento</a:t>
            </a:r>
            <a:r>
              <a:rPr lang="en-US" sz="1200" b="1" baseline="0" dirty="0" smtClean="0"/>
              <a:t> con </a:t>
            </a:r>
            <a:r>
              <a:rPr lang="en-US" sz="1200" b="1" baseline="0" dirty="0" err="1" smtClean="0"/>
              <a:t>uste</a:t>
            </a:r>
            <a:r>
              <a:rPr lang="en-US" sz="1200" b="1" baseline="0" dirty="0" smtClean="0"/>
              <a:t> de 13 </a:t>
            </a:r>
            <a:r>
              <a:rPr lang="en-US" sz="1200" b="1" baseline="0" dirty="0" err="1" smtClean="0"/>
              <a:t>meses</a:t>
            </a:r>
            <a:r>
              <a:rPr lang="en-US" sz="1200" b="1" baseline="0" dirty="0" smtClean="0"/>
              <a:t>, no </a:t>
            </a:r>
            <a:r>
              <a:rPr lang="en-US" sz="1200" b="1" baseline="0" dirty="0" err="1" smtClean="0"/>
              <a:t>hubo</a:t>
            </a:r>
            <a:r>
              <a:rPr lang="en-US" sz="1200" b="1" baseline="0" dirty="0" smtClean="0"/>
              <a:t> </a:t>
            </a:r>
            <a:r>
              <a:rPr lang="en-US" sz="1200" b="1" baseline="0" dirty="0" err="1" smtClean="0"/>
              <a:t>empeoramiento</a:t>
            </a:r>
            <a:r>
              <a:rPr lang="en-US" sz="1200" b="1" baseline="0" dirty="0" smtClean="0"/>
              <a:t>; </a:t>
            </a:r>
            <a:r>
              <a:rPr lang="en-US" sz="1200" b="1" baseline="0" dirty="0" err="1" smtClean="0"/>
              <a:t>hubo</a:t>
            </a:r>
            <a:r>
              <a:rPr lang="en-US" sz="1200" b="1" baseline="0" dirty="0" smtClean="0"/>
              <a:t> </a:t>
            </a:r>
            <a:r>
              <a:rPr lang="en-US" sz="1200" b="1" baseline="0" dirty="0" err="1" smtClean="0"/>
              <a:t>mejoría</a:t>
            </a:r>
            <a:r>
              <a:rPr lang="en-US" sz="1200" b="1" baseline="0" dirty="0" smtClean="0"/>
              <a:t> en 5 y </a:t>
            </a:r>
            <a:r>
              <a:rPr lang="en-US" sz="1200" b="1" baseline="0" dirty="0" err="1" smtClean="0"/>
              <a:t>una</a:t>
            </a:r>
            <a:r>
              <a:rPr lang="en-US" sz="1200" b="1" baseline="0" dirty="0" smtClean="0"/>
              <a:t> total </a:t>
            </a:r>
            <a:r>
              <a:rPr lang="en-US" sz="1200" b="1" baseline="0" dirty="0" err="1" smtClean="0"/>
              <a:t>resolución</a:t>
            </a:r>
            <a:r>
              <a:rPr lang="en-US" sz="1200" b="1" baseline="0" dirty="0" smtClean="0"/>
              <a:t> en 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6 </a:t>
            </a:r>
            <a:r>
              <a:rPr lang="en-US" sz="1200" b="1" baseline="0" dirty="0" err="1" smtClean="0"/>
              <a:t>efectos</a:t>
            </a:r>
            <a:r>
              <a:rPr lang="en-US" sz="1200" b="1" baseline="0" dirty="0" smtClean="0"/>
              <a:t> </a:t>
            </a:r>
            <a:r>
              <a:rPr lang="en-US" sz="1200" b="1" baseline="0" dirty="0" err="1" smtClean="0"/>
              <a:t>adversos</a:t>
            </a:r>
            <a:r>
              <a:rPr lang="en-US" sz="1200" b="1" baseline="0" dirty="0" smtClean="0"/>
              <a:t>: ITU, </a:t>
            </a:r>
            <a:r>
              <a:rPr lang="en-US" sz="1200" b="1" baseline="0" dirty="0" err="1" smtClean="0"/>
              <a:t>tinea</a:t>
            </a:r>
            <a:r>
              <a:rPr lang="en-US" sz="1200" b="1" baseline="0" dirty="0" smtClean="0"/>
              <a:t> </a:t>
            </a:r>
            <a:r>
              <a:rPr lang="en-US" sz="1200" b="1" baseline="0" dirty="0" err="1" smtClean="0"/>
              <a:t>pedis</a:t>
            </a:r>
            <a:r>
              <a:rPr lang="en-US" sz="1200" b="1" baseline="0" dirty="0" smtClean="0"/>
              <a:t>, </a:t>
            </a:r>
            <a:r>
              <a:rPr lang="en-US" sz="1200" b="1" baseline="0" dirty="0" err="1" smtClean="0"/>
              <a:t>absceso</a:t>
            </a:r>
            <a:r>
              <a:rPr lang="en-US" sz="1200" b="1" baseline="0" dirty="0" smtClean="0"/>
              <a:t> dental, </a:t>
            </a:r>
            <a:r>
              <a:rPr lang="en-US" sz="1200" b="1" baseline="0" dirty="0" err="1" smtClean="0"/>
              <a:t>infección</a:t>
            </a:r>
            <a:r>
              <a:rPr lang="en-US" sz="1200" b="1" baseline="0" dirty="0" smtClean="0"/>
              <a:t> </a:t>
            </a:r>
            <a:r>
              <a:rPr lang="en-US" sz="1200" b="1" baseline="0" dirty="0" err="1" smtClean="0"/>
              <a:t>respiratoria</a:t>
            </a:r>
            <a:r>
              <a:rPr lang="en-US" sz="1200" b="1" baseline="0" dirty="0" smtClean="0"/>
              <a:t>, alopecia y </a:t>
            </a:r>
            <a:r>
              <a:rPr lang="en-US" sz="1200" b="1" baseline="0" dirty="0" err="1" smtClean="0"/>
              <a:t>parestesias</a:t>
            </a:r>
            <a:r>
              <a:rPr lang="en-US" sz="1200" b="1" baseline="0" dirty="0" smtClean="0"/>
              <a:t>. 3 </a:t>
            </a:r>
            <a:r>
              <a:rPr lang="en-US" sz="1200" b="1" baseline="0" dirty="0" err="1" smtClean="0"/>
              <a:t>pacientes</a:t>
            </a:r>
            <a:r>
              <a:rPr lang="en-US" sz="1200" b="1" baseline="0" dirty="0" smtClean="0"/>
              <a:t> </a:t>
            </a:r>
            <a:r>
              <a:rPr lang="en-US" sz="1200" b="1" baseline="0" dirty="0" err="1" smtClean="0"/>
              <a:t>tuvieron</a:t>
            </a:r>
            <a:r>
              <a:rPr lang="en-US" sz="1200" b="1" baseline="0" dirty="0" smtClean="0"/>
              <a:t> </a:t>
            </a:r>
            <a:r>
              <a:rPr lang="en-US" sz="1200" b="1" baseline="0" dirty="0" err="1" smtClean="0"/>
              <a:t>que</a:t>
            </a:r>
            <a:r>
              <a:rPr lang="en-US" sz="1200" b="1" baseline="0" dirty="0" smtClean="0"/>
              <a:t> suspender el </a:t>
            </a:r>
            <a:r>
              <a:rPr lang="en-US" sz="1200" b="1" baseline="0" dirty="0" err="1" smtClean="0"/>
              <a:t>uste</a:t>
            </a:r>
            <a:r>
              <a:rPr lang="en-US" sz="1200" b="1" baseline="0" dirty="0" smtClean="0"/>
              <a:t> </a:t>
            </a:r>
            <a:r>
              <a:rPr lang="en-US" sz="1200" b="1" baseline="0" dirty="0" err="1" smtClean="0"/>
              <a:t>por</a:t>
            </a:r>
            <a:r>
              <a:rPr lang="en-US" sz="1200" b="1" baseline="0" dirty="0" smtClean="0"/>
              <a:t> </a:t>
            </a:r>
            <a:r>
              <a:rPr lang="en-US" sz="1200" b="1" baseline="0" dirty="0" err="1" smtClean="0"/>
              <a:t>efectos</a:t>
            </a:r>
            <a:r>
              <a:rPr lang="en-US" sz="1200" b="1" baseline="0" dirty="0" smtClean="0"/>
              <a:t> </a:t>
            </a:r>
            <a:r>
              <a:rPr lang="en-US" sz="1200" b="1" baseline="0" dirty="0" err="1" smtClean="0"/>
              <a:t>adversos</a:t>
            </a:r>
            <a:r>
              <a:rPr lang="en-US" sz="1200" b="1" baseline="0" dirty="0" smtClean="0"/>
              <a:t> (2 de </a:t>
            </a:r>
            <a:r>
              <a:rPr lang="en-US" sz="1200" b="1" baseline="0" dirty="0" err="1" smtClean="0"/>
              <a:t>ellos</a:t>
            </a:r>
            <a:r>
              <a:rPr lang="en-US" sz="1200" b="1" baseline="0" dirty="0" smtClean="0"/>
              <a:t> </a:t>
            </a:r>
            <a:r>
              <a:rPr lang="en-US" sz="1200" b="1" baseline="0" dirty="0" err="1" smtClean="0"/>
              <a:t>desarrollaron</a:t>
            </a:r>
            <a:r>
              <a:rPr lang="en-US" sz="1200" b="1" baseline="0" dirty="0" smtClean="0"/>
              <a:t> </a:t>
            </a:r>
            <a:r>
              <a:rPr lang="en-US" sz="1200" b="1" baseline="0" dirty="0" err="1" smtClean="0"/>
              <a:t>posteriormente</a:t>
            </a:r>
            <a:r>
              <a:rPr lang="en-US" sz="1200" b="1" baseline="0" dirty="0" smtClean="0"/>
              <a:t> </a:t>
            </a:r>
            <a:r>
              <a:rPr lang="en-US" sz="1200" b="1" baseline="0" dirty="0" err="1" smtClean="0"/>
              <a:t>una</a:t>
            </a:r>
            <a:r>
              <a:rPr lang="en-US" sz="1200" b="1" baseline="0" dirty="0" smtClean="0"/>
              <a:t> </a:t>
            </a:r>
            <a:r>
              <a:rPr lang="en-US" sz="1200" b="1" baseline="0" dirty="0" err="1" smtClean="0"/>
              <a:t>PmR</a:t>
            </a:r>
            <a:r>
              <a:rPr lang="en-US" sz="1200" b="1" baseline="0" dirty="0" smtClean="0"/>
              <a:t>)</a:t>
            </a:r>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54</a:t>
            </a:fld>
            <a:endParaRPr lang="es-E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b="0"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56</a:t>
            </a:fld>
            <a:endParaRPr lang="es-E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El </a:t>
            </a:r>
            <a:r>
              <a:rPr lang="en-US" sz="1200" b="0" dirty="0" err="1" smtClean="0"/>
              <a:t>uso</a:t>
            </a:r>
            <a:r>
              <a:rPr lang="en-US" sz="1200" b="0" dirty="0" smtClean="0"/>
              <a:t> de </a:t>
            </a:r>
            <a:r>
              <a:rPr lang="en-US" sz="1200" b="0" dirty="0" err="1" smtClean="0"/>
              <a:t>antiagregantes</a:t>
            </a:r>
            <a:r>
              <a:rPr lang="en-US" sz="1200" b="0" dirty="0" smtClean="0"/>
              <a:t> </a:t>
            </a:r>
            <a:r>
              <a:rPr lang="en-US" sz="1200" b="0" dirty="0" err="1" smtClean="0"/>
              <a:t>es</a:t>
            </a:r>
            <a:r>
              <a:rPr lang="en-US" sz="1200" b="0" dirty="0" smtClean="0"/>
              <a:t> </a:t>
            </a:r>
            <a:r>
              <a:rPr lang="en-US" sz="1200" b="0" dirty="0" err="1" smtClean="0"/>
              <a:t>controvertido</a:t>
            </a:r>
            <a:r>
              <a:rPr lang="en-US" sz="1200" b="0" dirty="0" smtClean="0"/>
              <a:t>. No </a:t>
            </a:r>
            <a:r>
              <a:rPr lang="en-US" sz="1200" b="0" dirty="0" err="1" smtClean="0"/>
              <a:t>existen</a:t>
            </a:r>
            <a:r>
              <a:rPr lang="en-US" sz="1200" b="0" dirty="0" smtClean="0"/>
              <a:t> </a:t>
            </a:r>
            <a:r>
              <a:rPr lang="en-US" sz="1200" b="0" dirty="0" err="1" smtClean="0"/>
              <a:t>ensayos</a:t>
            </a:r>
            <a:r>
              <a:rPr lang="en-US" sz="1200" b="0" dirty="0" smtClean="0"/>
              <a:t> </a:t>
            </a:r>
            <a:r>
              <a:rPr lang="en-US" sz="1200" b="0" dirty="0" err="1" smtClean="0"/>
              <a:t>controlados</a:t>
            </a:r>
            <a:r>
              <a:rPr lang="en-US" sz="1200" b="0" dirty="0" smtClean="0"/>
              <a:t> </a:t>
            </a:r>
            <a:r>
              <a:rPr lang="en-US" sz="1200" b="0" dirty="0" err="1" smtClean="0"/>
              <a:t>randomizados</a:t>
            </a:r>
            <a:r>
              <a:rPr lang="en-US" sz="1200" b="0" dirty="0" smtClean="0"/>
              <a:t> </a:t>
            </a:r>
            <a:r>
              <a:rPr lang="en-US" sz="1200" b="0" dirty="0" err="1" smtClean="0"/>
              <a:t>que</a:t>
            </a:r>
            <a:r>
              <a:rPr lang="en-US" sz="1200" b="0" dirty="0" smtClean="0"/>
              <a:t> </a:t>
            </a:r>
            <a:r>
              <a:rPr lang="en-US" sz="1200" b="0" dirty="0" err="1" smtClean="0"/>
              <a:t>evalúen</a:t>
            </a:r>
            <a:r>
              <a:rPr lang="en-US" sz="1200" b="0" baseline="0" dirty="0" smtClean="0"/>
              <a:t> el </a:t>
            </a:r>
            <a:r>
              <a:rPr lang="en-US" sz="1200" b="0" baseline="0" dirty="0" err="1" smtClean="0"/>
              <a:t>uso</a:t>
            </a:r>
            <a:r>
              <a:rPr lang="en-US" sz="1200" b="0" baseline="0" dirty="0" smtClean="0"/>
              <a:t> de AAS </a:t>
            </a:r>
            <a:r>
              <a:rPr lang="en-US" sz="1200" b="0" baseline="0" dirty="0" err="1" smtClean="0"/>
              <a:t>como</a:t>
            </a:r>
            <a:r>
              <a:rPr lang="en-US" sz="1200" b="0" baseline="0" dirty="0" smtClean="0"/>
              <a:t> </a:t>
            </a:r>
            <a:r>
              <a:rPr lang="en-US" sz="1200" b="0" baseline="0" dirty="0" err="1" smtClean="0"/>
              <a:t>adyuvante</a:t>
            </a:r>
            <a:r>
              <a:rPr lang="en-US" sz="1200" b="0" baseline="0" dirty="0" smtClean="0"/>
              <a:t> en la ACG. Sin embargo, </a:t>
            </a:r>
            <a:r>
              <a:rPr lang="en-US" sz="1200" b="0" baseline="0" dirty="0" err="1" smtClean="0"/>
              <a:t>además</a:t>
            </a:r>
            <a:r>
              <a:rPr lang="en-US" sz="1200" b="0" baseline="0" dirty="0" smtClean="0"/>
              <a:t> de los </a:t>
            </a:r>
            <a:r>
              <a:rPr lang="en-US" sz="1200" b="0" baseline="0" dirty="0" err="1" smtClean="0"/>
              <a:t>efectos</a:t>
            </a:r>
            <a:r>
              <a:rPr lang="en-US" sz="1200" b="0" baseline="0" dirty="0" smtClean="0"/>
              <a:t> </a:t>
            </a:r>
            <a:r>
              <a:rPr lang="en-US" sz="1200" b="0" baseline="0" dirty="0" err="1" smtClean="0"/>
              <a:t>antiagregantes</a:t>
            </a:r>
            <a:r>
              <a:rPr lang="en-US" sz="1200" b="0" baseline="0" dirty="0" smtClean="0"/>
              <a:t>, el AAS </a:t>
            </a:r>
            <a:r>
              <a:rPr lang="en-US" sz="1200" b="0" baseline="0" dirty="0" err="1" smtClean="0"/>
              <a:t>puede</a:t>
            </a:r>
            <a:r>
              <a:rPr lang="en-US" sz="1200" b="0" baseline="0" dirty="0" smtClean="0"/>
              <a:t> </a:t>
            </a:r>
            <a:r>
              <a:rPr lang="en-US" sz="1200" b="0" baseline="0" dirty="0" err="1" smtClean="0"/>
              <a:t>tener</a:t>
            </a:r>
            <a:r>
              <a:rPr lang="en-US" sz="1200" b="0" baseline="0" dirty="0" smtClean="0"/>
              <a:t> </a:t>
            </a:r>
            <a:r>
              <a:rPr lang="en-US" sz="1200" b="0" baseline="0" dirty="0" err="1" smtClean="0"/>
              <a:t>efectos</a:t>
            </a:r>
            <a:r>
              <a:rPr lang="en-US" sz="1200" b="0" baseline="0" dirty="0" smtClean="0"/>
              <a:t> </a:t>
            </a:r>
            <a:r>
              <a:rPr lang="en-US" sz="1200" b="0" baseline="0" dirty="0" err="1" smtClean="0"/>
              <a:t>modificadores</a:t>
            </a:r>
            <a:r>
              <a:rPr lang="en-US" sz="1200" b="0" baseline="0" dirty="0" smtClean="0"/>
              <a:t> en la ACG. </a:t>
            </a:r>
            <a:r>
              <a:rPr lang="en-US" sz="1200" b="0" baseline="0" dirty="0" err="1" smtClean="0"/>
              <a:t>Así</a:t>
            </a:r>
            <a:r>
              <a:rPr lang="en-US" sz="1200" b="0" baseline="0" dirty="0" smtClean="0"/>
              <a:t>, </a:t>
            </a:r>
            <a:r>
              <a:rPr lang="en-US" sz="1200" b="0" baseline="0" dirty="0" err="1" smtClean="0"/>
              <a:t>uno</a:t>
            </a:r>
            <a:r>
              <a:rPr lang="en-US" sz="1200" b="0" baseline="0" dirty="0" smtClean="0"/>
              <a:t> de los </a:t>
            </a:r>
            <a:r>
              <a:rPr lang="en-US" sz="1200" b="0" baseline="0" dirty="0" err="1" smtClean="0"/>
              <a:t>actores</a:t>
            </a:r>
            <a:r>
              <a:rPr lang="en-US" sz="1200" b="0" baseline="0" dirty="0" smtClean="0"/>
              <a:t> </a:t>
            </a:r>
            <a:r>
              <a:rPr lang="en-US" sz="1200" b="0" baseline="0" dirty="0" err="1" smtClean="0"/>
              <a:t>principales</a:t>
            </a:r>
            <a:r>
              <a:rPr lang="en-US" sz="1200" b="0" baseline="0" dirty="0" smtClean="0"/>
              <a:t> en el </a:t>
            </a:r>
            <a:r>
              <a:rPr lang="en-US" sz="1200" b="0" baseline="0" dirty="0" err="1" smtClean="0"/>
              <a:t>proceso</a:t>
            </a:r>
            <a:r>
              <a:rPr lang="en-US" sz="1200" b="0" baseline="0" dirty="0" smtClean="0"/>
              <a:t> de </a:t>
            </a:r>
            <a:r>
              <a:rPr lang="en-US" sz="1200" b="0" baseline="0" dirty="0" err="1" smtClean="0"/>
              <a:t>inflamación</a:t>
            </a:r>
            <a:r>
              <a:rPr lang="en-US" sz="1200" b="0" baseline="0" dirty="0" smtClean="0"/>
              <a:t> en la ACG </a:t>
            </a:r>
            <a:r>
              <a:rPr lang="en-US" sz="1200" b="0" baseline="0" dirty="0" err="1" smtClean="0"/>
              <a:t>es</a:t>
            </a:r>
            <a:r>
              <a:rPr lang="en-US" sz="1200" b="0" baseline="0" dirty="0" smtClean="0"/>
              <a:t> el IFN gamma. El IFN </a:t>
            </a:r>
            <a:r>
              <a:rPr lang="en-US" sz="1200" b="0" baseline="0" dirty="0" err="1" smtClean="0"/>
              <a:t>es</a:t>
            </a:r>
            <a:r>
              <a:rPr lang="en-US" sz="1200" b="0" baseline="0" dirty="0" smtClean="0"/>
              <a:t> </a:t>
            </a:r>
            <a:r>
              <a:rPr lang="en-US" sz="1200" b="0" baseline="0" dirty="0" err="1" smtClean="0"/>
              <a:t>producido</a:t>
            </a:r>
            <a:r>
              <a:rPr lang="en-US" sz="1200" b="0" baseline="0" dirty="0" smtClean="0"/>
              <a:t> </a:t>
            </a:r>
            <a:r>
              <a:rPr lang="en-US" sz="1200" b="0" baseline="0" dirty="0" err="1" smtClean="0"/>
              <a:t>por</a:t>
            </a:r>
            <a:r>
              <a:rPr lang="en-US" sz="1200" b="0" baseline="0" dirty="0" smtClean="0"/>
              <a:t> los </a:t>
            </a:r>
            <a:r>
              <a:rPr lang="en-US" sz="1200" b="0" baseline="0" dirty="0" err="1" smtClean="0"/>
              <a:t>linf</a:t>
            </a:r>
            <a:r>
              <a:rPr lang="en-US" sz="1200" b="0" baseline="0" dirty="0" smtClean="0"/>
              <a:t> Th1 y </a:t>
            </a:r>
            <a:r>
              <a:rPr lang="en-US" sz="1200" b="0" baseline="0" dirty="0" err="1" smtClean="0"/>
              <a:t>su</a:t>
            </a:r>
            <a:r>
              <a:rPr lang="en-US" sz="1200" b="0" baseline="0" dirty="0" smtClean="0"/>
              <a:t> </a:t>
            </a:r>
            <a:r>
              <a:rPr lang="en-US" sz="1200" b="0" baseline="0" dirty="0" err="1" smtClean="0"/>
              <a:t>producción</a:t>
            </a:r>
            <a:r>
              <a:rPr lang="en-US" sz="1200" b="0" baseline="0" dirty="0" smtClean="0"/>
              <a:t> </a:t>
            </a:r>
            <a:r>
              <a:rPr lang="en-US" sz="1200" b="0" baseline="0" dirty="0" err="1" smtClean="0"/>
              <a:t>es</a:t>
            </a:r>
            <a:r>
              <a:rPr lang="en-US" sz="1200" b="0" baseline="0" dirty="0" smtClean="0"/>
              <a:t> </a:t>
            </a:r>
            <a:r>
              <a:rPr lang="en-US" sz="1200" b="0" baseline="0" dirty="0" err="1" smtClean="0"/>
              <a:t>muy</a:t>
            </a:r>
            <a:r>
              <a:rPr lang="en-US" sz="1200" b="0" baseline="0" dirty="0" smtClean="0"/>
              <a:t> </a:t>
            </a:r>
            <a:r>
              <a:rPr lang="en-US" sz="1200" b="0" baseline="0" dirty="0" err="1" smtClean="0"/>
              <a:t>corticorresistente</a:t>
            </a:r>
            <a:r>
              <a:rPr lang="en-US" sz="1200" b="0" baseline="0" dirty="0" smtClean="0"/>
              <a:t>, </a:t>
            </a:r>
            <a:r>
              <a:rPr lang="en-US" sz="1200" b="0" baseline="0" dirty="0" err="1" smtClean="0"/>
              <a:t>requiriéndose</a:t>
            </a:r>
            <a:r>
              <a:rPr lang="en-US" sz="1200" b="0" baseline="0" dirty="0" smtClean="0"/>
              <a:t> </a:t>
            </a:r>
            <a:r>
              <a:rPr lang="en-US" sz="1200" b="0" baseline="0" dirty="0" err="1" smtClean="0"/>
              <a:t>elevadas</a:t>
            </a:r>
            <a:r>
              <a:rPr lang="en-US" sz="1200" b="0" baseline="0" dirty="0" smtClean="0"/>
              <a:t> </a:t>
            </a:r>
            <a:r>
              <a:rPr lang="en-US" sz="1200" b="0" baseline="0" dirty="0" err="1" smtClean="0"/>
              <a:t>dosis</a:t>
            </a:r>
            <a:r>
              <a:rPr lang="en-US" sz="1200" b="0" baseline="0" dirty="0" smtClean="0"/>
              <a:t> de </a:t>
            </a:r>
            <a:r>
              <a:rPr lang="en-US" sz="1200" b="0" baseline="0" dirty="0" err="1" smtClean="0"/>
              <a:t>esteroides</a:t>
            </a:r>
            <a:r>
              <a:rPr lang="en-US" sz="1200" b="0" baseline="0" dirty="0" smtClean="0"/>
              <a:t> </a:t>
            </a:r>
            <a:r>
              <a:rPr lang="en-US" sz="1200" b="0" baseline="0" dirty="0" err="1" smtClean="0"/>
              <a:t>para</a:t>
            </a:r>
            <a:r>
              <a:rPr lang="en-US" sz="1200" b="0" baseline="0" dirty="0" smtClean="0"/>
              <a:t> </a:t>
            </a:r>
            <a:r>
              <a:rPr lang="en-US" sz="1200" b="0" baseline="0" dirty="0" err="1" smtClean="0"/>
              <a:t>una</a:t>
            </a:r>
            <a:r>
              <a:rPr lang="en-US" sz="1200" b="0" baseline="0" dirty="0" smtClean="0"/>
              <a:t> </a:t>
            </a:r>
            <a:r>
              <a:rPr lang="en-US" sz="1200" b="0" baseline="0" dirty="0" err="1" smtClean="0"/>
              <a:t>supresión</a:t>
            </a:r>
            <a:r>
              <a:rPr lang="en-US" sz="1200" b="0" baseline="0" dirty="0" smtClean="0"/>
              <a:t> </a:t>
            </a:r>
            <a:r>
              <a:rPr lang="en-US" sz="1200" b="0" baseline="0" dirty="0" err="1" smtClean="0"/>
              <a:t>efectiva</a:t>
            </a:r>
            <a:r>
              <a:rPr lang="en-US" sz="1200" b="0" baseline="0" dirty="0" smtClean="0"/>
              <a:t>. </a:t>
            </a:r>
            <a:r>
              <a:rPr lang="en-US" sz="1200" b="0" baseline="0" dirty="0" err="1" smtClean="0"/>
              <a:t>Weyand</a:t>
            </a:r>
            <a:r>
              <a:rPr lang="en-US" sz="1200" b="0" baseline="0" dirty="0" smtClean="0"/>
              <a:t> </a:t>
            </a:r>
            <a:r>
              <a:rPr lang="en-US" sz="1200" b="0" baseline="0" dirty="0" err="1" smtClean="0"/>
              <a:t>demostró</a:t>
            </a:r>
            <a:r>
              <a:rPr lang="en-US" sz="1200" b="0" baseline="0" dirty="0" smtClean="0"/>
              <a:t> </a:t>
            </a:r>
            <a:r>
              <a:rPr lang="en-US" sz="1200" b="0" baseline="0" dirty="0" err="1" smtClean="0"/>
              <a:t>que</a:t>
            </a:r>
            <a:r>
              <a:rPr lang="en-US" sz="1200" b="0" baseline="0" dirty="0" smtClean="0"/>
              <a:t> el IFN </a:t>
            </a:r>
            <a:r>
              <a:rPr lang="en-US" sz="1200" b="0" baseline="0" dirty="0" err="1" smtClean="0"/>
              <a:t>producido</a:t>
            </a:r>
            <a:r>
              <a:rPr lang="en-US" sz="1200" b="0" baseline="0" dirty="0" smtClean="0"/>
              <a:t> </a:t>
            </a:r>
            <a:r>
              <a:rPr lang="en-US" sz="1200" b="0" baseline="0" dirty="0" err="1" smtClean="0"/>
              <a:t>por</a:t>
            </a:r>
            <a:r>
              <a:rPr lang="en-US" sz="1200" b="0" baseline="0" dirty="0" smtClean="0"/>
              <a:t> los </a:t>
            </a:r>
            <a:r>
              <a:rPr lang="en-US" sz="1200" b="0" baseline="0" dirty="0" err="1" smtClean="0"/>
              <a:t>linf</a:t>
            </a:r>
            <a:r>
              <a:rPr lang="en-US" sz="1200" b="0" baseline="0" dirty="0" smtClean="0"/>
              <a:t> Th1 era </a:t>
            </a:r>
            <a:r>
              <a:rPr lang="en-US" sz="1200" b="0" baseline="0" dirty="0" err="1" smtClean="0"/>
              <a:t>suprimida</a:t>
            </a:r>
            <a:r>
              <a:rPr lang="en-US" sz="1200" b="0" baseline="0" dirty="0" smtClean="0"/>
              <a:t> </a:t>
            </a:r>
            <a:r>
              <a:rPr lang="en-US" sz="1200" b="0" baseline="0" dirty="0" err="1" smtClean="0"/>
              <a:t>por</a:t>
            </a:r>
            <a:r>
              <a:rPr lang="en-US" sz="1200" b="0" baseline="0" dirty="0" smtClean="0"/>
              <a:t> </a:t>
            </a:r>
            <a:r>
              <a:rPr lang="en-US" sz="1200" b="0" baseline="0" dirty="0" err="1" smtClean="0"/>
              <a:t>elevadas</a:t>
            </a:r>
            <a:r>
              <a:rPr lang="en-US" sz="1200" b="0" baseline="0" dirty="0" smtClean="0"/>
              <a:t> </a:t>
            </a:r>
            <a:r>
              <a:rPr lang="en-US" sz="1200" b="0" baseline="0" dirty="0" err="1" smtClean="0"/>
              <a:t>dosis</a:t>
            </a:r>
            <a:r>
              <a:rPr lang="en-US" sz="1200" b="0" baseline="0" dirty="0" smtClean="0"/>
              <a:t> de AAS.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Se </a:t>
            </a:r>
            <a:r>
              <a:rPr lang="en-US" sz="1200" b="0" baseline="0" dirty="0" err="1" smtClean="0"/>
              <a:t>realizaron</a:t>
            </a:r>
            <a:r>
              <a:rPr lang="en-US" sz="1200" b="0" baseline="0" dirty="0" smtClean="0"/>
              <a:t> 2 </a:t>
            </a:r>
            <a:r>
              <a:rPr lang="en-US" sz="1200" b="0" baseline="0" dirty="0" err="1" smtClean="0"/>
              <a:t>estudios</a:t>
            </a:r>
            <a:r>
              <a:rPr lang="en-US" sz="1200" b="0" baseline="0" dirty="0" smtClean="0"/>
              <a:t> </a:t>
            </a:r>
            <a:r>
              <a:rPr lang="en-US" sz="1200" b="0" baseline="0" dirty="0" err="1" smtClean="0"/>
              <a:t>retrospectivos</a:t>
            </a:r>
            <a:r>
              <a:rPr lang="en-US" sz="1200" b="0" baseline="0" dirty="0" smtClean="0"/>
              <a:t> </a:t>
            </a:r>
            <a:r>
              <a:rPr lang="en-US" sz="1200" b="0" baseline="0" dirty="0" err="1" smtClean="0"/>
              <a:t>que</a:t>
            </a:r>
            <a:r>
              <a:rPr lang="en-US" sz="1200" b="0" baseline="0" dirty="0" smtClean="0"/>
              <a:t> </a:t>
            </a:r>
            <a:r>
              <a:rPr lang="en-US" sz="1200" b="0" baseline="0" dirty="0" err="1" smtClean="0"/>
              <a:t>demostraron</a:t>
            </a:r>
            <a:r>
              <a:rPr lang="en-US" sz="1200" b="0" baseline="0" dirty="0" smtClean="0"/>
              <a:t> un </a:t>
            </a:r>
            <a:r>
              <a:rPr lang="en-US" sz="1200" b="0" baseline="0" dirty="0" err="1" smtClean="0"/>
              <a:t>incremento</a:t>
            </a:r>
            <a:r>
              <a:rPr lang="en-US" sz="1200" b="0" baseline="0" dirty="0" smtClean="0"/>
              <a:t> de </a:t>
            </a:r>
            <a:r>
              <a:rPr lang="en-US" sz="1200" b="0" baseline="0" dirty="0" err="1" smtClean="0"/>
              <a:t>accidentes</a:t>
            </a:r>
            <a:r>
              <a:rPr lang="en-US" sz="1200" b="0" baseline="0" dirty="0" smtClean="0"/>
              <a:t> </a:t>
            </a:r>
            <a:r>
              <a:rPr lang="en-US" sz="1200" b="0" baseline="0" dirty="0" err="1" smtClean="0"/>
              <a:t>isquémicos</a:t>
            </a:r>
            <a:r>
              <a:rPr lang="en-US" sz="1200" b="0" baseline="0" dirty="0" smtClean="0"/>
              <a:t> en </a:t>
            </a:r>
            <a:r>
              <a:rPr lang="en-US" sz="1200" b="0" baseline="0" dirty="0" err="1" smtClean="0"/>
              <a:t>pacientes</a:t>
            </a:r>
            <a:r>
              <a:rPr lang="en-US" sz="1200" b="0" baseline="0" dirty="0" smtClean="0"/>
              <a:t> </a:t>
            </a:r>
            <a:r>
              <a:rPr lang="en-US" sz="1200" b="0" baseline="0" dirty="0" err="1" smtClean="0"/>
              <a:t>que</a:t>
            </a:r>
            <a:r>
              <a:rPr lang="en-US" sz="1200" b="0" baseline="0" dirty="0" smtClean="0"/>
              <a:t> no </a:t>
            </a:r>
            <a:r>
              <a:rPr lang="en-US" sz="1200" b="0" baseline="0" dirty="0" err="1" smtClean="0"/>
              <a:t>tomaban</a:t>
            </a:r>
            <a:r>
              <a:rPr lang="en-US" sz="1200" b="0" baseline="0" dirty="0" smtClean="0"/>
              <a:t> AAS; sin embargo un </a:t>
            </a:r>
            <a:r>
              <a:rPr lang="en-US" sz="1200" b="0" baseline="0" dirty="0" err="1" smtClean="0"/>
              <a:t>reciente</a:t>
            </a:r>
            <a:r>
              <a:rPr lang="en-US" sz="1200" b="0" baseline="0" dirty="0" smtClean="0"/>
              <a:t> </a:t>
            </a:r>
            <a:r>
              <a:rPr lang="en-US" sz="1200" b="0" baseline="0" dirty="0" err="1" smtClean="0"/>
              <a:t>metaanálisis</a:t>
            </a:r>
            <a:r>
              <a:rPr lang="en-US" sz="1200" b="0" baseline="0" dirty="0" smtClean="0"/>
              <a:t> y </a:t>
            </a:r>
            <a:r>
              <a:rPr lang="en-US" sz="1200" b="0" baseline="0" dirty="0" err="1" smtClean="0"/>
              <a:t>una</a:t>
            </a:r>
            <a:r>
              <a:rPr lang="en-US" sz="1200" b="0" baseline="0" dirty="0" smtClean="0"/>
              <a:t> </a:t>
            </a:r>
            <a:r>
              <a:rPr lang="en-US" sz="1200" b="0" baseline="0" dirty="0" err="1" smtClean="0"/>
              <a:t>revisión</a:t>
            </a:r>
            <a:r>
              <a:rPr lang="en-US" sz="1200" b="0" baseline="0" dirty="0" smtClean="0"/>
              <a:t> de la Cochrane no </a:t>
            </a:r>
            <a:r>
              <a:rPr lang="en-US" sz="1200" b="0" baseline="0" dirty="0" err="1" smtClean="0"/>
              <a:t>encuentran</a:t>
            </a:r>
            <a:r>
              <a:rPr lang="en-US" sz="1200" b="0" baseline="0" dirty="0" smtClean="0"/>
              <a:t> </a:t>
            </a:r>
            <a:r>
              <a:rPr lang="en-US" sz="1200" b="0" baseline="0" dirty="0" err="1" smtClean="0"/>
              <a:t>evidencias</a:t>
            </a:r>
            <a:r>
              <a:rPr lang="en-US" sz="1200" b="0" baseline="0" dirty="0" smtClean="0"/>
              <a:t> de </a:t>
            </a:r>
            <a:r>
              <a:rPr lang="en-US" sz="1200" b="0" baseline="0" dirty="0" err="1" smtClean="0"/>
              <a:t>que</a:t>
            </a:r>
            <a:r>
              <a:rPr lang="en-US" sz="1200" b="0" baseline="0" dirty="0" smtClean="0"/>
              <a:t> el </a:t>
            </a:r>
            <a:r>
              <a:rPr lang="en-US" sz="1200" b="0" baseline="0" dirty="0" err="1" smtClean="0"/>
              <a:t>tto</a:t>
            </a:r>
            <a:r>
              <a:rPr lang="en-US" sz="1200" b="0" baseline="0" dirty="0" smtClean="0"/>
              <a:t> con AAS </a:t>
            </a:r>
            <a:r>
              <a:rPr lang="en-US" sz="1200" b="0" baseline="0" dirty="0" err="1" smtClean="0"/>
              <a:t>ofrezca</a:t>
            </a:r>
            <a:r>
              <a:rPr lang="en-US" sz="1200" b="0" baseline="0" dirty="0" smtClean="0"/>
              <a:t> un </a:t>
            </a:r>
            <a:r>
              <a:rPr lang="en-US" sz="1200" b="0" baseline="0" dirty="0" err="1" smtClean="0"/>
              <a:t>beneficio</a:t>
            </a:r>
            <a:r>
              <a:rPr lang="en-US" sz="1200" b="0" baseline="0" dirty="0" smtClean="0"/>
              <a:t> </a:t>
            </a:r>
            <a:r>
              <a:rPr lang="en-US" sz="1200" b="0" baseline="0" dirty="0" err="1" smtClean="0"/>
              <a:t>adicional</a:t>
            </a:r>
            <a:r>
              <a:rPr lang="en-US" sz="1200" b="0" baseline="0" dirty="0" smtClean="0"/>
              <a:t> en la ACG. Parte de </a:t>
            </a:r>
            <a:r>
              <a:rPr lang="en-US" sz="1200" b="0" baseline="0" dirty="0" err="1" smtClean="0"/>
              <a:t>estas</a:t>
            </a:r>
            <a:r>
              <a:rPr lang="en-US" sz="1200" b="0" baseline="0" dirty="0" smtClean="0"/>
              <a:t> </a:t>
            </a:r>
            <a:r>
              <a:rPr lang="en-US" sz="1200" b="0" baseline="0" dirty="0" err="1" smtClean="0"/>
              <a:t>discrepancias</a:t>
            </a:r>
            <a:r>
              <a:rPr lang="en-US" sz="1200" b="0" baseline="0" dirty="0" smtClean="0"/>
              <a:t> </a:t>
            </a:r>
            <a:r>
              <a:rPr lang="en-US" sz="1200" b="0" baseline="0" dirty="0" err="1" smtClean="0"/>
              <a:t>puede</a:t>
            </a:r>
            <a:r>
              <a:rPr lang="en-US" sz="1200" b="0" baseline="0" dirty="0" smtClean="0"/>
              <a:t> ser </a:t>
            </a:r>
            <a:r>
              <a:rPr lang="en-US" sz="1200" b="0" baseline="0" dirty="0" err="1" smtClean="0"/>
              <a:t>debida</a:t>
            </a:r>
            <a:r>
              <a:rPr lang="en-US" sz="1200" b="0" baseline="0" dirty="0" smtClean="0"/>
              <a:t> a la </a:t>
            </a:r>
            <a:r>
              <a:rPr lang="en-US" sz="1200" b="0" baseline="0" dirty="0" err="1" smtClean="0"/>
              <a:t>existencia</a:t>
            </a:r>
            <a:r>
              <a:rPr lang="en-US" sz="1200" b="0" baseline="0" dirty="0" smtClean="0"/>
              <a:t> de </a:t>
            </a:r>
            <a:r>
              <a:rPr lang="en-US" sz="1200" b="0" baseline="0" dirty="0" err="1" smtClean="0"/>
              <a:t>una</a:t>
            </a:r>
            <a:r>
              <a:rPr lang="en-US" sz="1200" b="0" baseline="0" dirty="0" smtClean="0"/>
              <a:t> mayor </a:t>
            </a:r>
            <a:r>
              <a:rPr lang="en-US" sz="1200" b="0" baseline="0" dirty="0" err="1" smtClean="0"/>
              <a:t>carga</a:t>
            </a:r>
            <a:r>
              <a:rPr lang="en-US" sz="1200" b="0" baseline="0" dirty="0" smtClean="0"/>
              <a:t> de </a:t>
            </a:r>
            <a:r>
              <a:rPr lang="en-US" sz="1200" b="0" baseline="0" dirty="0" err="1" smtClean="0"/>
              <a:t>enfermedad</a:t>
            </a:r>
            <a:r>
              <a:rPr lang="en-US" sz="1200" b="0" baseline="0" dirty="0" smtClean="0"/>
              <a:t> </a:t>
            </a:r>
            <a:r>
              <a:rPr lang="en-US" sz="1200" b="0" baseline="0" dirty="0" err="1" smtClean="0"/>
              <a:t>isquémica</a:t>
            </a:r>
            <a:r>
              <a:rPr lang="en-US" sz="1200" b="0" baseline="0" dirty="0" smtClean="0"/>
              <a:t> en </a:t>
            </a:r>
            <a:r>
              <a:rPr lang="en-US" sz="1200" b="0" baseline="0" dirty="0" err="1" smtClean="0"/>
              <a:t>algunas</a:t>
            </a:r>
            <a:r>
              <a:rPr lang="en-US" sz="1200" b="0" baseline="0" dirty="0" smtClean="0"/>
              <a:t> </a:t>
            </a:r>
            <a:r>
              <a:rPr lang="en-US" sz="1200" b="0" baseline="0" dirty="0" err="1" smtClean="0"/>
              <a:t>cohortes</a:t>
            </a:r>
            <a:r>
              <a:rPr lang="en-US" sz="1200" b="0" baseline="0" dirty="0" smtClean="0"/>
              <a:t>, </a:t>
            </a:r>
            <a:r>
              <a:rPr lang="en-US" sz="1200" b="0" baseline="0" dirty="0" err="1" smtClean="0"/>
              <a:t>que</a:t>
            </a:r>
            <a:r>
              <a:rPr lang="en-US" sz="1200" b="0" baseline="0" dirty="0" smtClean="0"/>
              <a:t> </a:t>
            </a:r>
            <a:r>
              <a:rPr lang="en-US" sz="1200" b="0" baseline="0" dirty="0" err="1" smtClean="0"/>
              <a:t>por</a:t>
            </a:r>
            <a:r>
              <a:rPr lang="en-US" sz="1200" b="0" baseline="0" dirty="0" smtClean="0"/>
              <a:t> </a:t>
            </a:r>
            <a:r>
              <a:rPr lang="en-US" sz="1200" b="0" baseline="0" dirty="0" err="1" smtClean="0"/>
              <a:t>sí</a:t>
            </a:r>
            <a:r>
              <a:rPr lang="en-US" sz="1200" b="0" baseline="0" dirty="0" smtClean="0"/>
              <a:t> </a:t>
            </a:r>
            <a:r>
              <a:rPr lang="en-US" sz="1200" b="0" baseline="0" dirty="0" err="1" smtClean="0"/>
              <a:t>solas</a:t>
            </a:r>
            <a:r>
              <a:rPr lang="en-US" sz="1200" b="0" baseline="0" dirty="0" smtClean="0"/>
              <a:t> </a:t>
            </a:r>
            <a:r>
              <a:rPr lang="en-US" sz="1200" b="0" baseline="0" dirty="0" err="1" smtClean="0"/>
              <a:t>ya</a:t>
            </a:r>
            <a:r>
              <a:rPr lang="en-US" sz="1200" b="0" baseline="0" dirty="0" smtClean="0"/>
              <a:t> se </a:t>
            </a:r>
            <a:r>
              <a:rPr lang="en-US" sz="1200" b="0" baseline="0" dirty="0" err="1" smtClean="0"/>
              <a:t>asocian</a:t>
            </a:r>
            <a:r>
              <a:rPr lang="en-US" sz="1200" b="0" baseline="0" dirty="0" smtClean="0"/>
              <a:t> a mayor </a:t>
            </a:r>
            <a:r>
              <a:rPr lang="en-US" sz="1200" b="0" baseline="0" dirty="0" err="1" smtClean="0"/>
              <a:t>riesgo</a:t>
            </a:r>
            <a:r>
              <a:rPr lang="en-US" sz="1200" b="0" baseline="0" dirty="0" smtClean="0"/>
              <a:t> de </a:t>
            </a:r>
            <a:r>
              <a:rPr lang="en-US" sz="1200" b="0" baseline="0" dirty="0" err="1" smtClean="0"/>
              <a:t>eventos</a:t>
            </a:r>
            <a:r>
              <a:rPr lang="en-US" sz="1200" b="0" baseline="0" dirty="0" smtClean="0"/>
              <a:t> CCV. </a:t>
            </a:r>
            <a:r>
              <a:rPr lang="en-US" sz="1200" b="0" baseline="0" dirty="0" err="1" smtClean="0"/>
              <a:t>Parece</a:t>
            </a:r>
            <a:r>
              <a:rPr lang="en-US" sz="1200" b="0" baseline="0" dirty="0" smtClean="0"/>
              <a:t> </a:t>
            </a:r>
            <a:r>
              <a:rPr lang="en-US" sz="1200" b="0" baseline="0" dirty="0" err="1" smtClean="0"/>
              <a:t>razonable</a:t>
            </a:r>
            <a:r>
              <a:rPr lang="en-US" sz="1200" b="0" baseline="0" dirty="0" smtClean="0"/>
              <a:t> </a:t>
            </a:r>
            <a:r>
              <a:rPr lang="en-US" sz="1200" b="0" baseline="0" dirty="0" err="1" smtClean="0"/>
              <a:t>asociar</a:t>
            </a:r>
            <a:r>
              <a:rPr lang="en-US" sz="1200" b="0" baseline="0" dirty="0" smtClean="0"/>
              <a:t> AAS </a:t>
            </a:r>
            <a:r>
              <a:rPr lang="en-US" sz="1200" b="0" baseline="0" dirty="0" err="1" smtClean="0"/>
              <a:t>únicamente</a:t>
            </a:r>
            <a:r>
              <a:rPr lang="en-US" sz="1200" b="0" baseline="0" dirty="0" smtClean="0"/>
              <a:t> en </a:t>
            </a:r>
            <a:r>
              <a:rPr lang="en-US" sz="1200" b="0" baseline="0" dirty="0" err="1" smtClean="0"/>
              <a:t>pacientes</a:t>
            </a:r>
            <a:r>
              <a:rPr lang="en-US" sz="1200" b="0" baseline="0" dirty="0" smtClean="0"/>
              <a:t> con </a:t>
            </a:r>
            <a:r>
              <a:rPr lang="en-US" sz="1200" b="0" baseline="0" dirty="0" err="1" smtClean="0"/>
              <a:t>riesgo</a:t>
            </a:r>
            <a:r>
              <a:rPr lang="en-US" sz="1200" b="0" baseline="0" dirty="0" smtClean="0"/>
              <a:t> CCV </a:t>
            </a:r>
            <a:r>
              <a:rPr lang="en-US" sz="1200" b="0" baseline="0" dirty="0" err="1" smtClean="0"/>
              <a:t>asociado</a:t>
            </a:r>
            <a:r>
              <a:rPr lang="en-US" sz="1200" b="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57</a:t>
            </a:fld>
            <a:endParaRPr lang="es-E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Las </a:t>
            </a:r>
            <a:r>
              <a:rPr lang="en-US" sz="1200" b="0" baseline="0" dirty="0" err="1" smtClean="0"/>
              <a:t>estatinas</a:t>
            </a:r>
            <a:r>
              <a:rPr lang="en-US" sz="1200" b="0" baseline="0" dirty="0" smtClean="0"/>
              <a:t> </a:t>
            </a:r>
            <a:r>
              <a:rPr lang="en-US" sz="1200" b="0" baseline="0" dirty="0" err="1" smtClean="0"/>
              <a:t>inhiben</a:t>
            </a:r>
            <a:r>
              <a:rPr lang="en-US" sz="1200" b="0" baseline="0" dirty="0" smtClean="0"/>
              <a:t> la 3 </a:t>
            </a:r>
            <a:r>
              <a:rPr lang="en-US" sz="1200" b="0" baseline="0" dirty="0" err="1" smtClean="0"/>
              <a:t>hidroxi</a:t>
            </a:r>
            <a:r>
              <a:rPr lang="en-US" sz="1200" b="0" baseline="0" dirty="0" smtClean="0"/>
              <a:t> 3 </a:t>
            </a:r>
            <a:r>
              <a:rPr lang="en-US" sz="1200" b="0" baseline="0" dirty="0" err="1" smtClean="0"/>
              <a:t>metilglutaril</a:t>
            </a:r>
            <a:r>
              <a:rPr lang="en-US" sz="1200" b="0" baseline="0" dirty="0" smtClean="0"/>
              <a:t> </a:t>
            </a:r>
            <a:r>
              <a:rPr lang="en-US" sz="1200" b="0" baseline="0" dirty="0" err="1" smtClean="0"/>
              <a:t>coenzima</a:t>
            </a:r>
            <a:r>
              <a:rPr lang="en-US" sz="1200" b="0" baseline="0" dirty="0" smtClean="0"/>
              <a:t> A </a:t>
            </a:r>
            <a:r>
              <a:rPr lang="en-US" sz="1200" b="0" baseline="0" dirty="0" err="1" smtClean="0"/>
              <a:t>reductasa</a:t>
            </a:r>
            <a:r>
              <a:rPr lang="en-US" sz="1200" b="0" baseline="0" dirty="0" smtClean="0"/>
              <a:t>. Sin embargo, </a:t>
            </a:r>
            <a:r>
              <a:rPr lang="en-US" sz="1200" b="0" baseline="0" dirty="0" err="1" smtClean="0"/>
              <a:t>también</a:t>
            </a:r>
            <a:r>
              <a:rPr lang="en-US" sz="1200" b="0" baseline="0" dirty="0" smtClean="0"/>
              <a:t> </a:t>
            </a:r>
            <a:r>
              <a:rPr lang="en-US" sz="1200" b="0" baseline="0" dirty="0" err="1" smtClean="0"/>
              <a:t>parece</a:t>
            </a:r>
            <a:r>
              <a:rPr lang="en-US" sz="1200" b="0" baseline="0" dirty="0" smtClean="0"/>
              <a:t> </a:t>
            </a:r>
            <a:r>
              <a:rPr lang="en-US" sz="1200" b="0" baseline="0" dirty="0" err="1" smtClean="0"/>
              <a:t>que</a:t>
            </a:r>
            <a:r>
              <a:rPr lang="en-US" sz="1200" b="0" baseline="0" dirty="0" smtClean="0"/>
              <a:t> </a:t>
            </a:r>
            <a:r>
              <a:rPr lang="en-US" sz="1200" b="0" baseline="0" dirty="0" err="1" smtClean="0"/>
              <a:t>tienen</a:t>
            </a:r>
            <a:r>
              <a:rPr lang="en-US" sz="1200" b="0" baseline="0" dirty="0" smtClean="0"/>
              <a:t> </a:t>
            </a:r>
            <a:r>
              <a:rPr lang="en-US" sz="1200" b="0" baseline="0" dirty="0" err="1" smtClean="0"/>
              <a:t>ciertas</a:t>
            </a:r>
            <a:r>
              <a:rPr lang="en-US" sz="1200" b="0" baseline="0" dirty="0" smtClean="0"/>
              <a:t> </a:t>
            </a:r>
            <a:r>
              <a:rPr lang="en-US" sz="1200" b="0" baseline="0" dirty="0" err="1" smtClean="0"/>
              <a:t>propiedades</a:t>
            </a:r>
            <a:r>
              <a:rPr lang="en-US" sz="1200" b="0" baseline="0" dirty="0" smtClean="0"/>
              <a:t> </a:t>
            </a:r>
            <a:r>
              <a:rPr lang="en-US" sz="1200" b="0" baseline="0" dirty="0" err="1" smtClean="0"/>
              <a:t>antiinflamatorias</a:t>
            </a:r>
            <a:r>
              <a:rPr lang="en-US" sz="1200" b="0" baseline="0" dirty="0" smtClean="0"/>
              <a:t> e </a:t>
            </a:r>
            <a:r>
              <a:rPr lang="en-US" sz="1200" b="0" baseline="0" dirty="0" err="1" smtClean="0"/>
              <a:t>inmunomoduladoras</a:t>
            </a:r>
            <a:r>
              <a:rPr lang="en-US" sz="1200" b="0" baseline="0" dirty="0" smtClean="0"/>
              <a:t>, y son </a:t>
            </a:r>
            <a:r>
              <a:rPr lang="en-US" sz="1200" b="0" baseline="0" dirty="0" err="1" smtClean="0"/>
              <a:t>capaces</a:t>
            </a:r>
            <a:r>
              <a:rPr lang="en-US" sz="1200" b="0" baseline="0" dirty="0" smtClean="0"/>
              <a:t> de </a:t>
            </a:r>
            <a:r>
              <a:rPr lang="en-US" sz="1200" b="0" baseline="0" dirty="0" err="1" smtClean="0"/>
              <a:t>suprimir</a:t>
            </a:r>
            <a:r>
              <a:rPr lang="en-US" sz="1200" b="0" baseline="0" dirty="0" smtClean="0"/>
              <a:t> la </a:t>
            </a:r>
            <a:r>
              <a:rPr lang="en-US" sz="1200" b="0" baseline="0" dirty="0" err="1" smtClean="0"/>
              <a:t>expresión</a:t>
            </a:r>
            <a:r>
              <a:rPr lang="en-US" sz="1200" b="0" baseline="0" dirty="0" smtClean="0"/>
              <a:t> del MCH  de </a:t>
            </a:r>
            <a:r>
              <a:rPr lang="en-US" sz="1200" b="0" baseline="0" dirty="0" err="1" smtClean="0"/>
              <a:t>clase</a:t>
            </a:r>
            <a:r>
              <a:rPr lang="en-US" sz="1200" b="0" baseline="0" dirty="0" smtClean="0"/>
              <a:t> II, en </a:t>
            </a:r>
            <a:r>
              <a:rPr lang="en-US" sz="1200" b="0" baseline="0" dirty="0" err="1" smtClean="0"/>
              <a:t>las</a:t>
            </a:r>
            <a:r>
              <a:rPr lang="en-US" sz="1200" b="0" baseline="0" dirty="0" smtClean="0"/>
              <a:t> </a:t>
            </a:r>
            <a:r>
              <a:rPr lang="en-US" sz="1200" b="0" baseline="0" dirty="0" err="1" smtClean="0"/>
              <a:t>células</a:t>
            </a:r>
            <a:r>
              <a:rPr lang="en-US" sz="1200" b="0" baseline="0" dirty="0" smtClean="0"/>
              <a:t> </a:t>
            </a:r>
            <a:r>
              <a:rPr lang="en-US" sz="1200" b="0" baseline="0" dirty="0" err="1" smtClean="0"/>
              <a:t>presentadoras</a:t>
            </a:r>
            <a:r>
              <a:rPr lang="en-US" sz="1200" b="0" baseline="0" dirty="0" smtClean="0"/>
              <a:t> de Ag; </a:t>
            </a:r>
            <a:r>
              <a:rPr lang="en-US" sz="1200" b="0" baseline="0" dirty="0" err="1" smtClean="0"/>
              <a:t>inhiben</a:t>
            </a:r>
            <a:r>
              <a:rPr lang="en-US" sz="1200" b="0" baseline="0" dirty="0" smtClean="0"/>
              <a:t> la </a:t>
            </a:r>
            <a:r>
              <a:rPr lang="en-US" sz="1200" b="0" baseline="0" dirty="0" err="1" smtClean="0"/>
              <a:t>activación</a:t>
            </a:r>
            <a:r>
              <a:rPr lang="en-US" sz="1200" b="0" baseline="0" dirty="0" smtClean="0"/>
              <a:t> y </a:t>
            </a:r>
            <a:r>
              <a:rPr lang="en-US" sz="1200" b="0" baseline="0" dirty="0" err="1" smtClean="0"/>
              <a:t>proliferación</a:t>
            </a:r>
            <a:r>
              <a:rPr lang="en-US" sz="1200" b="0" baseline="0" dirty="0" smtClean="0"/>
              <a:t> de </a:t>
            </a:r>
            <a:r>
              <a:rPr lang="en-US" sz="1200" b="0" baseline="0" dirty="0" err="1" smtClean="0"/>
              <a:t>linf</a:t>
            </a:r>
            <a:r>
              <a:rPr lang="en-US" sz="1200" b="0" baseline="0" dirty="0" smtClean="0"/>
              <a:t> T y </a:t>
            </a:r>
            <a:r>
              <a:rPr lang="en-US" sz="1200" b="0" baseline="0" dirty="0" err="1" smtClean="0"/>
              <a:t>disminuyen</a:t>
            </a:r>
            <a:r>
              <a:rPr lang="en-US" sz="1200" b="0" baseline="0" dirty="0" smtClean="0"/>
              <a:t> los </a:t>
            </a:r>
            <a:r>
              <a:rPr lang="en-US" sz="1200" b="0" baseline="0" dirty="0" err="1" smtClean="0"/>
              <a:t>niveles</a:t>
            </a:r>
            <a:r>
              <a:rPr lang="en-US" sz="1200" b="0" baseline="0" dirty="0" smtClean="0"/>
              <a:t> de </a:t>
            </a:r>
            <a:r>
              <a:rPr lang="en-US" sz="1200" b="0" baseline="0" dirty="0" err="1" smtClean="0"/>
              <a:t>citocinas</a:t>
            </a:r>
            <a:r>
              <a:rPr lang="en-US" sz="1200" b="0" baseline="0" dirty="0" smtClean="0"/>
              <a:t> </a:t>
            </a:r>
            <a:r>
              <a:rPr lang="en-US" sz="1200" b="0" baseline="0" dirty="0" err="1" smtClean="0"/>
              <a:t>inflamatorias</a:t>
            </a:r>
            <a:r>
              <a:rPr lang="en-US" sz="1200" b="0" baseline="0" dirty="0" smtClean="0"/>
              <a:t> y los </a:t>
            </a:r>
            <a:r>
              <a:rPr lang="en-US" sz="1200" b="0" baseline="0" dirty="0" err="1" smtClean="0"/>
              <a:t>niveles</a:t>
            </a:r>
            <a:r>
              <a:rPr lang="en-US" sz="1200" b="0" baseline="0" dirty="0" smtClean="0"/>
              <a:t> de PCR. Tb </a:t>
            </a:r>
            <a:r>
              <a:rPr lang="en-US" sz="1200" b="0" baseline="0" dirty="0" err="1" smtClean="0"/>
              <a:t>contribuyen</a:t>
            </a:r>
            <a:r>
              <a:rPr lang="en-US" sz="1200" b="0" baseline="0" dirty="0" smtClean="0"/>
              <a:t> a </a:t>
            </a:r>
            <a:r>
              <a:rPr lang="en-US" sz="1200" b="0" baseline="0" dirty="0" err="1" smtClean="0"/>
              <a:t>disminuir</a:t>
            </a:r>
            <a:r>
              <a:rPr lang="en-US" sz="1200" b="0" baseline="0" dirty="0" smtClean="0"/>
              <a:t> la </a:t>
            </a:r>
            <a:r>
              <a:rPr lang="en-US" sz="1200" b="0" baseline="0" dirty="0" err="1" smtClean="0"/>
              <a:t>proliferación</a:t>
            </a:r>
            <a:r>
              <a:rPr lang="en-US" sz="1200" b="0" baseline="0" dirty="0" smtClean="0"/>
              <a:t> de </a:t>
            </a:r>
            <a:r>
              <a:rPr lang="en-US" sz="1200" b="0" baseline="0" dirty="0" err="1" smtClean="0"/>
              <a:t>las</a:t>
            </a:r>
            <a:r>
              <a:rPr lang="en-US" sz="1200" b="0" baseline="0" dirty="0" smtClean="0"/>
              <a:t> </a:t>
            </a:r>
            <a:r>
              <a:rPr lang="en-US" sz="1200" b="0" baseline="0" dirty="0" err="1" smtClean="0"/>
              <a:t>cél</a:t>
            </a:r>
            <a:r>
              <a:rPr lang="en-US" sz="1200" b="0" baseline="0" dirty="0" smtClean="0"/>
              <a:t> </a:t>
            </a:r>
            <a:r>
              <a:rPr lang="en-US" sz="1200" b="0" baseline="0" dirty="0" err="1" smtClean="0"/>
              <a:t>musculares</a:t>
            </a:r>
            <a:r>
              <a:rPr lang="en-US" sz="1200" b="0" baseline="0" dirty="0" smtClean="0"/>
              <a:t> en la pared de los </a:t>
            </a:r>
            <a:r>
              <a:rPr lang="en-US" sz="1200" b="0" baseline="0" dirty="0" err="1" smtClean="0"/>
              <a:t>vasos</a:t>
            </a:r>
            <a:r>
              <a:rPr lang="en-US" sz="1200" b="0" baseline="0" dirty="0" smtClean="0"/>
              <a:t>. </a:t>
            </a:r>
            <a:r>
              <a:rPr lang="en-US" sz="1200" b="0" baseline="0" dirty="0" err="1" smtClean="0"/>
              <a:t>Por</a:t>
            </a:r>
            <a:r>
              <a:rPr lang="en-US" sz="1200" b="0" baseline="0" dirty="0" smtClean="0"/>
              <a:t> </a:t>
            </a:r>
            <a:r>
              <a:rPr lang="en-US" sz="1200" b="0" baseline="0" dirty="0" err="1" smtClean="0"/>
              <a:t>todas</a:t>
            </a:r>
            <a:r>
              <a:rPr lang="en-US" sz="1200" b="0" baseline="0" dirty="0" smtClean="0"/>
              <a:t> </a:t>
            </a:r>
            <a:r>
              <a:rPr lang="en-US" sz="1200" b="0" baseline="0" dirty="0" err="1" smtClean="0"/>
              <a:t>estas</a:t>
            </a:r>
            <a:r>
              <a:rPr lang="en-US" sz="1200" b="0" baseline="0" dirty="0" smtClean="0"/>
              <a:t> </a:t>
            </a:r>
            <a:r>
              <a:rPr lang="en-US" sz="1200" b="0" baseline="0" dirty="0" err="1" smtClean="0"/>
              <a:t>bondades</a:t>
            </a:r>
            <a:r>
              <a:rPr lang="en-US" sz="1200" b="0" baseline="0" dirty="0" smtClean="0"/>
              <a:t>, no </a:t>
            </a:r>
            <a:r>
              <a:rPr lang="en-US" sz="1200" b="0" baseline="0" dirty="0" err="1" smtClean="0"/>
              <a:t>parece</a:t>
            </a:r>
            <a:r>
              <a:rPr lang="en-US" sz="1200" b="0" baseline="0" dirty="0" smtClean="0"/>
              <a:t> </a:t>
            </a:r>
            <a:r>
              <a:rPr lang="en-US" sz="1200" b="0" baseline="0" dirty="0" err="1" smtClean="0"/>
              <a:t>descabellado</a:t>
            </a:r>
            <a:r>
              <a:rPr lang="en-US" sz="1200" b="0" baseline="0" dirty="0" smtClean="0"/>
              <a:t> </a:t>
            </a:r>
            <a:r>
              <a:rPr lang="en-US" sz="1200" b="0" baseline="0" dirty="0" err="1" smtClean="0"/>
              <a:t>utilizarlas</a:t>
            </a:r>
            <a:r>
              <a:rPr lang="en-US" sz="1200" b="0" baseline="0" dirty="0" smtClean="0"/>
              <a:t> en la ACG. Sin embargo en un </a:t>
            </a:r>
            <a:r>
              <a:rPr lang="en-US" sz="1200" b="0" baseline="0" dirty="0" err="1" smtClean="0"/>
              <a:t>estudio</a:t>
            </a:r>
            <a:r>
              <a:rPr lang="en-US" sz="1200" b="0" baseline="0" dirty="0" smtClean="0"/>
              <a:t> </a:t>
            </a:r>
            <a:r>
              <a:rPr lang="en-US" sz="1200" b="0" baseline="0" dirty="0" err="1" smtClean="0"/>
              <a:t>retrospectivo</a:t>
            </a:r>
            <a:r>
              <a:rPr lang="en-US" sz="1200" b="0" baseline="0" dirty="0" smtClean="0"/>
              <a:t> </a:t>
            </a:r>
            <a:r>
              <a:rPr lang="en-US" sz="1200" b="0" baseline="0" dirty="0" err="1" smtClean="0"/>
              <a:t>llevado</a:t>
            </a:r>
            <a:r>
              <a:rPr lang="en-US" sz="1200" b="0" baseline="0" dirty="0" smtClean="0"/>
              <a:t> a </a:t>
            </a:r>
            <a:r>
              <a:rPr lang="en-US" sz="1200" b="0" baseline="0" dirty="0" err="1" smtClean="0"/>
              <a:t>cabo</a:t>
            </a:r>
            <a:r>
              <a:rPr lang="en-US" sz="1200" b="0" baseline="0" dirty="0" smtClean="0"/>
              <a:t> </a:t>
            </a:r>
            <a:r>
              <a:rPr lang="en-US" sz="1200" b="0" baseline="0" dirty="0" err="1" smtClean="0"/>
              <a:t>por</a:t>
            </a:r>
            <a:r>
              <a:rPr lang="en-US" sz="1200" b="0" baseline="0" dirty="0" smtClean="0"/>
              <a:t> el Dr. </a:t>
            </a:r>
            <a:r>
              <a:rPr lang="en-US" sz="1200" b="0" baseline="0" dirty="0" err="1" smtClean="0"/>
              <a:t>Narváez</a:t>
            </a:r>
            <a:r>
              <a:rPr lang="en-US" sz="1200" b="0" baseline="0" dirty="0" smtClean="0"/>
              <a:t> en 121 </a:t>
            </a:r>
            <a:r>
              <a:rPr lang="en-US" sz="1200" b="0" baseline="0" dirty="0" err="1" smtClean="0"/>
              <a:t>pacientes</a:t>
            </a:r>
            <a:r>
              <a:rPr lang="en-US" sz="1200" b="0" baseline="0" dirty="0" smtClean="0"/>
              <a:t> no </a:t>
            </a:r>
            <a:r>
              <a:rPr lang="en-US" sz="1200" b="0" baseline="0" dirty="0" err="1" smtClean="0"/>
              <a:t>encontró</a:t>
            </a:r>
            <a:r>
              <a:rPr lang="en-US" sz="1200" b="0" baseline="0" dirty="0" smtClean="0"/>
              <a:t> </a:t>
            </a:r>
            <a:r>
              <a:rPr lang="en-US" sz="1200" b="0" baseline="0" dirty="0" err="1" smtClean="0"/>
              <a:t>ningún</a:t>
            </a:r>
            <a:r>
              <a:rPr lang="en-US" sz="1200" b="0" baseline="0" dirty="0" smtClean="0"/>
              <a:t> </a:t>
            </a:r>
            <a:r>
              <a:rPr lang="en-US" sz="1200" b="0" baseline="0" dirty="0" err="1" smtClean="0"/>
              <a:t>beneficio</a:t>
            </a:r>
            <a:r>
              <a:rPr lang="en-US" sz="1200" b="0" baseline="0" dirty="0" smtClean="0"/>
              <a:t> en </a:t>
            </a:r>
            <a:r>
              <a:rPr lang="en-US" sz="1200" b="0" baseline="0" dirty="0" err="1" smtClean="0"/>
              <a:t>su</a:t>
            </a:r>
            <a:r>
              <a:rPr lang="en-US" sz="1200" b="0" baseline="0" dirty="0" smtClean="0"/>
              <a:t> </a:t>
            </a:r>
            <a:r>
              <a:rPr lang="en-US" sz="1200" b="0" baseline="0" dirty="0" err="1" smtClean="0"/>
              <a:t>uso</a:t>
            </a:r>
            <a:r>
              <a:rPr lang="en-US" sz="1200" b="0" baseline="0" dirty="0" smtClean="0"/>
              <a:t>. Sin embargo, en un </a:t>
            </a:r>
            <a:r>
              <a:rPr lang="en-US" sz="1200" b="0" baseline="0" dirty="0" err="1" smtClean="0"/>
              <a:t>estudio</a:t>
            </a:r>
            <a:r>
              <a:rPr lang="en-US" sz="1200" b="0" baseline="0" dirty="0" smtClean="0"/>
              <a:t> de Schmidt en </a:t>
            </a:r>
            <a:r>
              <a:rPr lang="en-US" sz="1200" b="0" baseline="0" dirty="0" err="1" smtClean="0"/>
              <a:t>casi</a:t>
            </a:r>
            <a:r>
              <a:rPr lang="en-US" sz="1200" b="0" baseline="0" dirty="0" smtClean="0"/>
              <a:t> 600 </a:t>
            </a:r>
            <a:r>
              <a:rPr lang="en-US" sz="1200" b="0" baseline="0" dirty="0" err="1" smtClean="0"/>
              <a:t>pacientes</a:t>
            </a:r>
            <a:r>
              <a:rPr lang="en-US" sz="1200" b="0" baseline="0" dirty="0" smtClean="0"/>
              <a:t> </a:t>
            </a:r>
            <a:r>
              <a:rPr lang="en-US" sz="1200" b="0" baseline="0" dirty="0" err="1" smtClean="0"/>
              <a:t>observó</a:t>
            </a:r>
            <a:r>
              <a:rPr lang="en-US" sz="1200" b="0" baseline="0" dirty="0" smtClean="0"/>
              <a:t> </a:t>
            </a:r>
            <a:r>
              <a:rPr lang="en-US" sz="1200" b="0" baseline="0" dirty="0" err="1" smtClean="0"/>
              <a:t>que</a:t>
            </a:r>
            <a:r>
              <a:rPr lang="en-US" sz="1200" b="0" baseline="0" dirty="0" smtClean="0"/>
              <a:t> </a:t>
            </a:r>
            <a:r>
              <a:rPr lang="en-US" sz="1200" b="0" baseline="0" dirty="0" err="1" smtClean="0"/>
              <a:t>pacientes</a:t>
            </a:r>
            <a:r>
              <a:rPr lang="en-US" sz="1200" b="0" baseline="0" dirty="0" smtClean="0"/>
              <a:t> </a:t>
            </a:r>
            <a:r>
              <a:rPr lang="en-US" sz="1200" b="0" baseline="0" dirty="0" err="1" smtClean="0"/>
              <a:t>que</a:t>
            </a:r>
            <a:r>
              <a:rPr lang="en-US" sz="1200" b="0" baseline="0" dirty="0" smtClean="0"/>
              <a:t> </a:t>
            </a:r>
            <a:r>
              <a:rPr lang="en-US" sz="1200" b="0" baseline="0" dirty="0" err="1" smtClean="0"/>
              <a:t>tomaban</a:t>
            </a:r>
            <a:r>
              <a:rPr lang="en-US" sz="1200" b="0" baseline="0" dirty="0" smtClean="0"/>
              <a:t> </a:t>
            </a:r>
            <a:r>
              <a:rPr lang="en-US" sz="1200" b="0" baseline="0" dirty="0" err="1" smtClean="0"/>
              <a:t>estatinas</a:t>
            </a:r>
            <a:r>
              <a:rPr lang="en-US" sz="1200" b="0" baseline="0" dirty="0" smtClean="0"/>
              <a:t> </a:t>
            </a:r>
            <a:r>
              <a:rPr lang="en-US" sz="1200" b="0" baseline="0" dirty="0" err="1" smtClean="0"/>
              <a:t>desarrollaban</a:t>
            </a:r>
            <a:r>
              <a:rPr lang="en-US" sz="1200" b="0" baseline="0" dirty="0" smtClean="0"/>
              <a:t> </a:t>
            </a:r>
            <a:r>
              <a:rPr lang="en-US" sz="1200" b="0" baseline="0" dirty="0" err="1" smtClean="0"/>
              <a:t>menos</a:t>
            </a:r>
            <a:r>
              <a:rPr lang="en-US" sz="1200" b="0" baseline="0" dirty="0" smtClean="0"/>
              <a:t> </a:t>
            </a:r>
            <a:r>
              <a:rPr lang="en-US" sz="1200" b="0" baseline="0" dirty="0" err="1" smtClean="0"/>
              <a:t>frecuentemente</a:t>
            </a:r>
            <a:r>
              <a:rPr lang="en-US" sz="1200" b="0" baseline="0" dirty="0" smtClean="0"/>
              <a:t> ACG. Sin embargo no </a:t>
            </a:r>
            <a:r>
              <a:rPr lang="en-US" sz="1200" b="0" baseline="0" dirty="0" err="1" smtClean="0"/>
              <a:t>efectos</a:t>
            </a:r>
            <a:r>
              <a:rPr lang="en-US" sz="1200" b="0" baseline="0" dirty="0" smtClean="0"/>
              <a:t> </a:t>
            </a:r>
            <a:r>
              <a:rPr lang="en-US" sz="1200" b="0" baseline="0" dirty="0" err="1" smtClean="0"/>
              <a:t>sobre</a:t>
            </a:r>
            <a:r>
              <a:rPr lang="en-US" sz="1200" b="0" baseline="0" dirty="0" smtClean="0"/>
              <a:t> el </a:t>
            </a:r>
            <a:r>
              <a:rPr lang="en-US" sz="1200" b="0" baseline="0" dirty="0" err="1" smtClean="0"/>
              <a:t>curso</a:t>
            </a:r>
            <a:r>
              <a:rPr lang="en-US" sz="1200" b="0" baseline="0" dirty="0" smtClean="0"/>
              <a:t> de la ACG</a:t>
            </a:r>
            <a:endParaRPr lang="es-ES" b="0"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58</a:t>
            </a:fld>
            <a:endParaRPr lang="es-E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b="0"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59</a:t>
            </a:fld>
            <a:endParaRPr lang="es-E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6803"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dirty="0" smtClean="0"/>
              <a:t>Vasculitis </a:t>
            </a:r>
            <a:r>
              <a:rPr lang="es-ES" dirty="0" err="1" smtClean="0"/>
              <a:t>granulomatosa</a:t>
            </a:r>
            <a:r>
              <a:rPr lang="es-ES" dirty="0" smtClean="0"/>
              <a:t> sistémica que afecta a vasos de mediano y gran calibre</a:t>
            </a:r>
          </a:p>
        </p:txBody>
      </p:sp>
      <p:sp>
        <p:nvSpPr>
          <p:cNvPr id="7680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3B395E20-B1DE-4685-858B-DEE95587CB74}" type="slidenum">
              <a:rPr lang="es-ES" sz="1200">
                <a:latin typeface="Calibri" pitchFamily="34" charset="0"/>
                <a:cs typeface="Arial" charset="0"/>
              </a:rPr>
              <a:pPr algn="r" defTabSz="457200"/>
              <a:t>61</a:t>
            </a:fld>
            <a:endParaRPr lang="es-ES" sz="1200">
              <a:latin typeface="Calibri" pitchFamily="34" charset="0"/>
              <a:cs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s-ES" dirty="0" smtClean="0"/>
              <a:t>El tratamiento inicial recomendado son los corticoides a elevadas dosis (1 mg/Kg/día</a:t>
            </a:r>
            <a:r>
              <a:rPr lang="es-ES" baseline="0" dirty="0" smtClean="0"/>
              <a:t> con reducción gradual). Con este tratamiento se consigue la remisión en aproximadamente un 50-60% de los pacientes.</a:t>
            </a:r>
          </a:p>
          <a:p>
            <a:endParaRPr lang="es-ES" baseline="0" dirty="0" smtClean="0"/>
          </a:p>
          <a:p>
            <a:r>
              <a:rPr lang="es-ES" baseline="0" dirty="0" smtClean="0"/>
              <a:t>Para los pacientes que no pueden ser controlados exclusivamente con corticoides, o que precisan una dosis excesivamente alta, se recomienda asociar MTX (15-20 mg </a:t>
            </a:r>
            <a:r>
              <a:rPr lang="es-ES" baseline="0" dirty="0" err="1" smtClean="0"/>
              <a:t>sem</a:t>
            </a:r>
            <a:r>
              <a:rPr lang="es-ES" baseline="0" dirty="0" smtClean="0"/>
              <a:t>) o bien AZA (2 mg/Kg/día). Tb se consiguen buenos resultados con MM (2-3 g/día). Con este tratamiento combinado se consigue el control de la enfermedad en un 80% de los pacientes. </a:t>
            </a:r>
            <a:r>
              <a:rPr lang="es-ES" dirty="0" smtClean="0"/>
              <a:t>Según </a:t>
            </a:r>
            <a:r>
              <a:rPr lang="es-ES" dirty="0" err="1" smtClean="0"/>
              <a:t>Kotter</a:t>
            </a:r>
            <a:r>
              <a:rPr lang="es-ES" dirty="0" smtClean="0"/>
              <a:t> et al, entre el 46-84% de pacientes con AT precisan de un segundo fármaco para alcanzar remisión y poder reducir la dosis de corticoides.</a:t>
            </a:r>
          </a:p>
          <a:p>
            <a:endParaRPr lang="es-ES" baseline="0" dirty="0" smtClean="0"/>
          </a:p>
          <a:p>
            <a:endParaRPr lang="es-E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s-ES" baseline="0" dirty="0" smtClean="0"/>
              <a:t>El 20% restante que no responden a esta terapia combinada pueden beneficiarse de terapia biológica. </a:t>
            </a:r>
            <a:endParaRPr lang="es-E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s-ES" dirty="0" smtClean="0"/>
              <a:t>Y finalmente, en lo más alto de esta escalera terapéutica se sitúa la terapia biológica con fármacos anti TNF como el IFX , ADA o el ETN, que no han demostrado eficacia en la ACG y otros fármacos fundamentalmente el TCZ (con el que se han </a:t>
            </a:r>
            <a:r>
              <a:rPr lang="es-ES" dirty="0" err="1" smtClean="0"/>
              <a:t>empexado</a:t>
            </a:r>
            <a:r>
              <a:rPr lang="es-ES" dirty="0" smtClean="0"/>
              <a:t> a observar resultados esperanzadores) y otros biológicos como el ABA y el </a:t>
            </a:r>
            <a:r>
              <a:rPr lang="es-ES" dirty="0" err="1" smtClean="0"/>
              <a:t>ustekinumab</a:t>
            </a:r>
            <a:r>
              <a:rPr lang="es-ES" dirty="0" smtClean="0"/>
              <a:t>, con los que se están empezando</a:t>
            </a:r>
            <a:r>
              <a:rPr lang="es-ES" baseline="0" dirty="0" smtClean="0"/>
              <a:t> a hacer estudios para probar su eficacia en la ACG</a:t>
            </a:r>
            <a:endParaRPr lang="es-E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El tratamiento biológico más empleado hasta la fecha son los anti-TNF. La administración de un anti-TNF en combinación con los GC y FAME (escasa experiencia en </a:t>
            </a:r>
            <a:r>
              <a:rPr lang="es-ES" dirty="0" err="1" smtClean="0"/>
              <a:t>monoterapia</a:t>
            </a:r>
            <a:r>
              <a:rPr lang="es-ES" dirty="0" smtClean="0"/>
              <a:t>) consigue una tasa de remisiones parciales o completas en este subgrupo de pacientes, que además cursa con ahorro de esteroides y un perfil de seguridad aceptable. </a:t>
            </a: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p>
            <a:r>
              <a:rPr lang="es-ES" dirty="0" smtClean="0"/>
              <a:t>En un estudio llevado a cabo por </a:t>
            </a:r>
            <a:r>
              <a:rPr lang="es-ES" dirty="0" err="1" smtClean="0"/>
              <a:t>Clifford</a:t>
            </a:r>
            <a:r>
              <a:rPr lang="es-ES" dirty="0" smtClean="0"/>
              <a:t> y Hoffman estudiaron 120 casos de TA refractarias en </a:t>
            </a:r>
            <a:r>
              <a:rPr lang="es-ES" dirty="0" err="1" smtClean="0"/>
              <a:t>tto</a:t>
            </a:r>
            <a:r>
              <a:rPr lang="es-ES" dirty="0" smtClean="0"/>
              <a:t> con </a:t>
            </a:r>
            <a:r>
              <a:rPr lang="es-ES" dirty="0" err="1" smtClean="0"/>
              <a:t>antiTNF</a:t>
            </a:r>
            <a:r>
              <a:rPr lang="es-ES" dirty="0" smtClean="0"/>
              <a:t>. El 80% respondió a los </a:t>
            </a:r>
            <a:r>
              <a:rPr lang="es-ES" dirty="0" err="1" smtClean="0"/>
              <a:t>antiTNF</a:t>
            </a:r>
            <a:r>
              <a:rPr lang="es-ES" dirty="0" smtClean="0"/>
              <a:t>, el 40% pudo reducir la dosis de corticoide y un 37% sufrió recurrencias de los cuales un tercio tuvo que aumentar la dosis o cambiar de </a:t>
            </a:r>
            <a:r>
              <a:rPr lang="es-ES" dirty="0" err="1" smtClean="0"/>
              <a:t>tto</a:t>
            </a:r>
            <a:r>
              <a:rPr lang="es-ES" dirty="0" smtClean="0"/>
              <a:t>. </a:t>
            </a:r>
          </a:p>
          <a:p>
            <a:endParaRPr lang="es-ES" dirty="0" smtClean="0"/>
          </a:p>
          <a:p>
            <a:r>
              <a:rPr lang="es-ES" dirty="0" smtClean="0"/>
              <a:t>En el 80% el </a:t>
            </a:r>
            <a:r>
              <a:rPr lang="es-ES" dirty="0" err="1" smtClean="0"/>
              <a:t>antiTNF</a:t>
            </a:r>
            <a:r>
              <a:rPr lang="es-ES" dirty="0" smtClean="0"/>
              <a:t> utilizado fue IFX.</a:t>
            </a: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p>
            <a:endParaRPr lang="es-ES" dirty="0" smtClean="0"/>
          </a:p>
          <a:p>
            <a:r>
              <a:rPr lang="es-ES" dirty="0" smtClean="0"/>
              <a:t>La presencia de </a:t>
            </a:r>
            <a:r>
              <a:rPr lang="es-ES" dirty="0" err="1" smtClean="0"/>
              <a:t>hipergammaglobulinemia</a:t>
            </a:r>
            <a:r>
              <a:rPr lang="es-ES" baseline="0" dirty="0" smtClean="0"/>
              <a:t> </a:t>
            </a:r>
            <a:r>
              <a:rPr lang="es-ES" baseline="0" dirty="0" err="1" smtClean="0"/>
              <a:t>policlonal</a:t>
            </a:r>
            <a:r>
              <a:rPr lang="es-ES" baseline="0" dirty="0" smtClean="0"/>
              <a:t> inespecífica, Ac </a:t>
            </a:r>
            <a:r>
              <a:rPr lang="es-ES" baseline="0" dirty="0" err="1" smtClean="0"/>
              <a:t>antiendoteliales</a:t>
            </a:r>
            <a:r>
              <a:rPr lang="es-ES" baseline="0" dirty="0" smtClean="0"/>
              <a:t> y la elevación de los niveles de </a:t>
            </a:r>
            <a:r>
              <a:rPr lang="es-ES" baseline="0" dirty="0" err="1" smtClean="0"/>
              <a:t>plasmablastos</a:t>
            </a:r>
            <a:r>
              <a:rPr lang="es-ES" baseline="0" dirty="0" smtClean="0"/>
              <a:t> en sangre periférica sugieren una asociación importante de las </a:t>
            </a:r>
            <a:r>
              <a:rPr lang="es-ES" baseline="0" dirty="0" err="1" smtClean="0"/>
              <a:t>cél</a:t>
            </a:r>
            <a:r>
              <a:rPr lang="es-ES" baseline="0" dirty="0" smtClean="0"/>
              <a:t> B en la AT. Esto ha llevado a varios autores a publicar casos de mejoría clínica a corto plazo con RTX (</a:t>
            </a:r>
            <a:r>
              <a:rPr lang="es-ES" baseline="0" dirty="0" err="1" smtClean="0"/>
              <a:t>Hoyer</a:t>
            </a:r>
            <a:r>
              <a:rPr lang="es-ES" baseline="0" dirty="0" smtClean="0"/>
              <a:t>, </a:t>
            </a:r>
            <a:r>
              <a:rPr lang="es-ES" baseline="0" dirty="0" err="1" smtClean="0"/>
              <a:t>Galarza</a:t>
            </a:r>
            <a:r>
              <a:rPr lang="es-ES" baseline="0" dirty="0" smtClean="0"/>
              <a:t>, </a:t>
            </a:r>
            <a:r>
              <a:rPr lang="es-ES" baseline="0" dirty="0" err="1" smtClean="0"/>
              <a:t>Ernst</a:t>
            </a:r>
            <a:r>
              <a:rPr lang="es-ES" baseline="0" dirty="0" smtClean="0"/>
              <a:t>) en pacientes con AT refractaria. Sin embargo los datos a largo plazo son escasos y había persistencia de vasculitis en las imágenes.</a:t>
            </a:r>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64</a:t>
            </a:fld>
            <a:endParaRPr lang="es-E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Llevamos a cabo un estudio retrospectivo de 8 pacientes con AT</a:t>
            </a:r>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65</a:t>
            </a:fld>
            <a:endParaRPr lang="es-E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Edad media: 34 a</a:t>
            </a:r>
          </a:p>
          <a:p>
            <a:r>
              <a:rPr lang="es-ES" dirty="0" smtClean="0"/>
              <a:t>Mediana desde </a:t>
            </a:r>
            <a:r>
              <a:rPr lang="es-ES" dirty="0" err="1" smtClean="0"/>
              <a:t>Dx</a:t>
            </a:r>
            <a:r>
              <a:rPr lang="es-ES" dirty="0" smtClean="0"/>
              <a:t> de TA hasta TCZ: 11 meses.</a:t>
            </a:r>
          </a:p>
          <a:p>
            <a:r>
              <a:rPr lang="es-ES" dirty="0" smtClean="0"/>
              <a:t>Clínica: síntomas constitucionales (n=4), fiebre (n=3)</a:t>
            </a:r>
          </a:p>
          <a:p>
            <a:r>
              <a:rPr lang="es-ES" dirty="0" smtClean="0"/>
              <a:t>Elevación de PCR (n=6)/VSG (n=6)</a:t>
            </a:r>
          </a:p>
          <a:p>
            <a:r>
              <a:rPr lang="es-ES" dirty="0" smtClean="0"/>
              <a:t>Inmunosupresores sintéticos: 7</a:t>
            </a:r>
          </a:p>
          <a:p>
            <a:r>
              <a:rPr lang="es-ES" dirty="0" err="1" smtClean="0"/>
              <a:t>antiTNF</a:t>
            </a:r>
            <a:r>
              <a:rPr lang="es-ES" dirty="0" smtClean="0"/>
              <a:t>: 5</a:t>
            </a:r>
          </a:p>
          <a:p>
            <a:r>
              <a:rPr lang="es-ES" dirty="0" smtClean="0"/>
              <a:t>TCZ </a:t>
            </a:r>
            <a:r>
              <a:rPr lang="es-ES" dirty="0" err="1" smtClean="0"/>
              <a:t>monoterapia</a:t>
            </a:r>
            <a:r>
              <a:rPr lang="es-ES" dirty="0" smtClean="0"/>
              <a:t>: 4</a:t>
            </a:r>
          </a:p>
          <a:p>
            <a:r>
              <a:rPr lang="es-ES" dirty="0" smtClean="0"/>
              <a:t>TCZ con MM (n=2), AZA (n=1), MTX (n=1)</a:t>
            </a:r>
          </a:p>
          <a:p>
            <a:r>
              <a:rPr lang="es-ES" dirty="0" smtClean="0"/>
              <a:t>7 pacientes rápida y mantenida mejoría</a:t>
            </a:r>
          </a:p>
          <a:p>
            <a:r>
              <a:rPr lang="es-ES" dirty="0" smtClean="0"/>
              <a:t>Tras 15 meses de seguimiento 7 pacientes estaban asintomáticos, mientras que 1 continuaba con astenia y claudicación de EESS.</a:t>
            </a:r>
          </a:p>
          <a:p>
            <a:r>
              <a:rPr lang="es-ES" dirty="0" smtClean="0"/>
              <a:t>Los corticoides se redujeron en todos los pacientes y en 4 se pudieron suspender.</a:t>
            </a:r>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66</a:t>
            </a:fld>
            <a:endParaRPr lang="es-E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Multicéntrico</a:t>
            </a:r>
            <a:r>
              <a:rPr lang="es-ES" dirty="0" smtClean="0"/>
              <a:t>. Doble ciego controlado con placebo fase III. </a:t>
            </a:r>
          </a:p>
          <a:p>
            <a:endParaRPr lang="es-ES" baseline="0" dirty="0" smtClean="0"/>
          </a:p>
          <a:p>
            <a:r>
              <a:rPr lang="es-ES" baseline="0" dirty="0" smtClean="0"/>
              <a:t>Recurrencia en las 12 </a:t>
            </a:r>
            <a:r>
              <a:rPr lang="es-ES" baseline="0" dirty="0" err="1" smtClean="0"/>
              <a:t>sem</a:t>
            </a:r>
            <a:r>
              <a:rPr lang="es-ES" baseline="0" dirty="0" smtClean="0"/>
              <a:t> previas a pesar de recibir corticoides a dosis de al menos 0.2 mg/Kg/día. </a:t>
            </a:r>
          </a:p>
          <a:p>
            <a:endParaRPr lang="es-ES" baseline="0" dirty="0" smtClean="0"/>
          </a:p>
          <a:p>
            <a:r>
              <a:rPr lang="es-ES" baseline="0" dirty="0" smtClean="0"/>
              <a:t>Objetivo primario: tiempo libre de brote</a:t>
            </a:r>
          </a:p>
          <a:p>
            <a:endParaRPr lang="es-ES" baseline="0" dirty="0" smtClean="0"/>
          </a:p>
          <a:p>
            <a:endParaRPr lang="es-ES" baseline="0" dirty="0" smtClean="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67</a:t>
            </a:fld>
            <a:endParaRPr lang="es-E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El objetivo primario no se </a:t>
            </a:r>
            <a:r>
              <a:rPr lang="es-ES" dirty="0" err="1" smtClean="0"/>
              <a:t>alcasnzó</a:t>
            </a:r>
            <a:r>
              <a:rPr lang="es-ES" dirty="0" smtClean="0"/>
              <a:t> en el estudio. El tiempo de recurrencia no fue significación entre el grupo de TCZ y el grupo placebo. Sin embargo los resultados apoyan el uso de TCZ en pacientes con AT refractaria. </a:t>
            </a:r>
          </a:p>
          <a:p>
            <a:endParaRPr lang="es-ES" baseline="0" dirty="0" smtClean="0"/>
          </a:p>
          <a:p>
            <a:endParaRPr lang="es-ES" baseline="0" dirty="0" smtClean="0"/>
          </a:p>
          <a:p>
            <a:r>
              <a:rPr lang="es-ES" baseline="0" dirty="0" smtClean="0"/>
              <a:t>36 pacientes se incluyeron en el ensayo; 18 recibieron TCZ 162 mg SC/</a:t>
            </a:r>
            <a:r>
              <a:rPr lang="es-ES" baseline="0" dirty="0" err="1" smtClean="0"/>
              <a:t>sem</a:t>
            </a:r>
            <a:r>
              <a:rPr lang="es-ES" baseline="0" dirty="0" smtClean="0"/>
              <a:t> y 18 recibieron placebo. En el estudio por intención de tratar y de seguridad se incluyeron los 36 pacientes.</a:t>
            </a:r>
          </a:p>
          <a:p>
            <a:endParaRPr lang="es-ES" baseline="0" dirty="0" smtClean="0"/>
          </a:p>
          <a:p>
            <a:r>
              <a:rPr lang="es-ES" baseline="0" dirty="0" smtClean="0"/>
              <a:t>En el estudio por protocolo se incluyó a 16 pacientes con TCZ y 17 con placebo: Uno de los pacientes que disminuyó la dosis de corticoides antes de lo previsto por razones de seguridad y otro que aumentó la dosis por error se excluyeron del grupo de TCZ y un paciente en el que se interrumpieron los corticoides por un efecto adverso grave fue excluido del grupo placebo. Ningún paciente se retiró del estudio durante la fase </a:t>
            </a:r>
            <a:r>
              <a:rPr lang="es-ES" baseline="0" smtClean="0"/>
              <a:t>doble ciego.</a:t>
            </a:r>
            <a:endParaRPr lang="es-ES" baseline="0" dirty="0" smtClean="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68</a:t>
            </a:fld>
            <a:endParaRPr lang="es-E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Un estudio fase II con ABA no ha demostrado eficacia.</a:t>
            </a:r>
            <a:endParaRPr lang="es-ES" baseline="0" dirty="0" smtClean="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69</a:t>
            </a:fld>
            <a:endParaRPr lang="es-E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El ABA no disminuye el riesgo de recurrencia de la AT</a:t>
            </a:r>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70</a:t>
            </a:fld>
            <a:endParaRPr lang="es-E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El control y el </a:t>
            </a:r>
            <a:r>
              <a:rPr lang="es-ES" dirty="0" err="1" smtClean="0"/>
              <a:t>tto</a:t>
            </a:r>
            <a:r>
              <a:rPr lang="es-ES" dirty="0" smtClean="0"/>
              <a:t> a largo plazo son complejos debido a la tendencia de la enfermedad a recurrir, a las complicaciones derivadas del </a:t>
            </a:r>
            <a:r>
              <a:rPr lang="es-ES" dirty="0" err="1" smtClean="0"/>
              <a:t>tto</a:t>
            </a:r>
            <a:r>
              <a:rPr lang="es-ES" dirty="0" smtClean="0"/>
              <a:t> inmunosupresor y, en ocasiones, las estenosis vasculares progresan a pesar de este </a:t>
            </a:r>
            <a:r>
              <a:rPr lang="es-ES" dirty="0" err="1" smtClean="0"/>
              <a:t>tto</a:t>
            </a:r>
            <a:r>
              <a:rPr lang="es-ES" dirty="0" smtClean="0"/>
              <a:t>.</a:t>
            </a:r>
          </a:p>
          <a:p>
            <a:endParaRPr lang="es-ES" dirty="0" smtClean="0"/>
          </a:p>
          <a:p>
            <a:r>
              <a:rPr lang="es-ES" dirty="0" smtClean="0"/>
              <a:t>La mortalidad directamente relacionada con la </a:t>
            </a:r>
            <a:r>
              <a:rPr lang="es-ES" dirty="0" err="1" smtClean="0"/>
              <a:t>enf</a:t>
            </a:r>
            <a:r>
              <a:rPr lang="es-ES" dirty="0" smtClean="0"/>
              <a:t> es inferior al 10%, pero la morbilidad secundaria a ella o al </a:t>
            </a:r>
            <a:r>
              <a:rPr lang="es-ES" dirty="0" err="1" smtClean="0"/>
              <a:t>tto</a:t>
            </a:r>
            <a:r>
              <a:rPr lang="es-ES" dirty="0" smtClean="0"/>
              <a:t> se incrementa a lo largo de los años.</a:t>
            </a:r>
          </a:p>
          <a:p>
            <a:endParaRPr lang="es-ES" dirty="0" smtClean="0"/>
          </a:p>
          <a:p>
            <a:r>
              <a:rPr lang="es-ES" dirty="0" smtClean="0"/>
              <a:t>En el 50% de los casos se requiere practicar procedimientos de revascularización (angioplastia o cirugía derivativa) por hipertensión </a:t>
            </a:r>
            <a:r>
              <a:rPr lang="es-ES" dirty="0" err="1" smtClean="0"/>
              <a:t>vasculorrenal</a:t>
            </a:r>
            <a:r>
              <a:rPr lang="es-ES" dirty="0" smtClean="0"/>
              <a:t> grave, afección de las arterias carótidas o vertebrales, isquemia de extremidades o lesión coronaria. Estos procesos deben realizarse si es posible durante las fases de inactividad de la enfermedad y en centros con experiencia en este tipo de vasculitis. El índice de </a:t>
            </a:r>
            <a:r>
              <a:rPr lang="es-ES" dirty="0" err="1" smtClean="0"/>
              <a:t>reestenosis</a:t>
            </a:r>
            <a:r>
              <a:rPr lang="es-ES" dirty="0" smtClean="0"/>
              <a:t> es superior al observado en las revascularizaciones realizadas por arteriosclerosis. Los pacientes con enfermedad de </a:t>
            </a:r>
            <a:r>
              <a:rPr lang="es-ES" dirty="0" err="1" smtClean="0"/>
              <a:t>Takayasu</a:t>
            </a:r>
            <a:r>
              <a:rPr lang="es-ES" dirty="0" smtClean="0"/>
              <a:t> requieren un seguimiento indefinido con evaluación periódica mediante pruebas de imagen.</a:t>
            </a:r>
          </a:p>
          <a:p>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71</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24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Y ahora que hemos hecho esta introducción y hemos dejado colocado en suerte el tema, pasaré a comentar los diferentes grupos de tratamientos empleados en la ACG.</a:t>
            </a:r>
          </a:p>
        </p:txBody>
      </p:sp>
      <p:sp>
        <p:nvSpPr>
          <p:cNvPr id="11264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B9CB00-DC45-43CB-BBEA-EE8899419558}" type="slidenum">
              <a:rPr lang="es-ES" smtClean="0">
                <a:cs typeface="Arial" pitchFamily="34" charset="0"/>
              </a:rPr>
              <a:pPr fontAlgn="base">
                <a:spcBef>
                  <a:spcPct val="0"/>
                </a:spcBef>
                <a:spcAft>
                  <a:spcPct val="0"/>
                </a:spcAft>
                <a:defRPr/>
              </a:pPr>
              <a:t>7</a:t>
            </a:fld>
            <a:endParaRPr lang="es-ES" smtClean="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Hemos dicho que el </a:t>
            </a:r>
            <a:r>
              <a:rPr lang="es-ES" dirty="0" err="1" smtClean="0"/>
              <a:t>tto</a:t>
            </a:r>
            <a:r>
              <a:rPr lang="es-ES" dirty="0" smtClean="0"/>
              <a:t> de elección en la ACG lo constituyen los corticoides a elevadas dosis, que producen una remisión rápida y completa de los síntomas, previniendo además la aparición de complicaciones isquémicas.</a:t>
            </a:r>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Los corticoides producen una remisión rápida y completa</a:t>
            </a:r>
            <a:r>
              <a:rPr lang="es-ES" baseline="0" dirty="0" smtClean="0"/>
              <a:t> y previenen la aparición de complicaciones isquémicas, aunque su eficacia es limitada cuando se ha establecido la pérdida de visión.</a:t>
            </a:r>
          </a:p>
          <a:p>
            <a:endParaRPr lang="es-ES" baseline="0" dirty="0" smtClean="0"/>
          </a:p>
          <a:p>
            <a:r>
              <a:rPr lang="es-ES" baseline="0" dirty="0" err="1" smtClean="0"/>
              <a:t>Hunder</a:t>
            </a:r>
            <a:r>
              <a:rPr lang="es-ES" baseline="0" dirty="0" smtClean="0"/>
              <a:t>: grupo A (15 mg/8h todos los días); grupo B (45 mg/24h todos los días); grupo C (90 mg/cada 2 días). Mejoraron los 2 </a:t>
            </a:r>
            <a:r>
              <a:rPr lang="es-ES" baseline="0" smtClean="0"/>
              <a:t>primeros grupos.</a:t>
            </a:r>
            <a:endParaRPr lang="es-ES" dirty="0"/>
          </a:p>
        </p:txBody>
      </p:sp>
      <p:sp>
        <p:nvSpPr>
          <p:cNvPr id="4" name="3 Marcador de número de diapositiva"/>
          <p:cNvSpPr>
            <a:spLocks noGrp="1"/>
          </p:cNvSpPr>
          <p:nvPr>
            <p:ph type="sldNum" sz="quarter" idx="10"/>
          </p:nvPr>
        </p:nvSpPr>
        <p:spPr/>
        <p:txBody>
          <a:bodyPr/>
          <a:lstStyle/>
          <a:p>
            <a:fld id="{7DCEE869-1A07-4FBA-90D6-D402EDEFCEBF}"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932C9BB-B957-47EA-98B5-258ABED9056A}" type="datetimeFigureOut">
              <a:rPr lang="es-ES" smtClean="0"/>
              <a:pPr/>
              <a:t>22/02/2018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AD98BF-1CA1-4FB3-AFF4-E836635811B0}"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932C9BB-B957-47EA-98B5-258ABED9056A}" type="datetimeFigureOut">
              <a:rPr lang="es-ES" smtClean="0"/>
              <a:pPr/>
              <a:t>22/02/2018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AD98BF-1CA1-4FB3-AFF4-E836635811B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932C9BB-B957-47EA-98B5-258ABED9056A}" type="datetimeFigureOut">
              <a:rPr lang="es-ES" smtClean="0"/>
              <a:pPr/>
              <a:t>22/02/2018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AD98BF-1CA1-4FB3-AFF4-E836635811B0}"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932C9BB-B957-47EA-98B5-258ABED9056A}" type="datetimeFigureOut">
              <a:rPr lang="es-ES" smtClean="0"/>
              <a:pPr/>
              <a:t>22/02/2018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AD98BF-1CA1-4FB3-AFF4-E836635811B0}"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932C9BB-B957-47EA-98B5-258ABED9056A}" type="datetimeFigureOut">
              <a:rPr lang="es-ES" smtClean="0"/>
              <a:pPr/>
              <a:t>22/02/2018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AD98BF-1CA1-4FB3-AFF4-E836635811B0}"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932C9BB-B957-47EA-98B5-258ABED9056A}" type="datetimeFigureOut">
              <a:rPr lang="es-ES" smtClean="0"/>
              <a:pPr/>
              <a:t>22/02/2018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5AD98BF-1CA1-4FB3-AFF4-E836635811B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932C9BB-B957-47EA-98B5-258ABED9056A}" type="datetimeFigureOut">
              <a:rPr lang="es-ES" smtClean="0"/>
              <a:pPr/>
              <a:t>22/02/2018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5AD98BF-1CA1-4FB3-AFF4-E836635811B0}"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932C9BB-B957-47EA-98B5-258ABED9056A}" type="datetimeFigureOut">
              <a:rPr lang="es-ES" smtClean="0"/>
              <a:pPr/>
              <a:t>22/02/2018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5AD98BF-1CA1-4FB3-AFF4-E836635811B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932C9BB-B957-47EA-98B5-258ABED9056A}" type="datetimeFigureOut">
              <a:rPr lang="es-ES" smtClean="0"/>
              <a:pPr/>
              <a:t>22/02/2018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5AD98BF-1CA1-4FB3-AFF4-E836635811B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932C9BB-B957-47EA-98B5-258ABED9056A}" type="datetimeFigureOut">
              <a:rPr lang="es-ES" smtClean="0"/>
              <a:pPr/>
              <a:t>22/02/2018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5AD98BF-1CA1-4FB3-AFF4-E836635811B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932C9BB-B957-47EA-98B5-258ABED9056A}" type="datetimeFigureOut">
              <a:rPr lang="es-ES" smtClean="0"/>
              <a:pPr/>
              <a:t>22/02/2018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5AD98BF-1CA1-4FB3-AFF4-E836635811B0}"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2C9BB-B957-47EA-98B5-258ABED9056A}" type="datetimeFigureOut">
              <a:rPr lang="es-ES" smtClean="0"/>
              <a:pPr/>
              <a:t>22/02/2018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AD98BF-1CA1-4FB3-AFF4-E836635811B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google.es/url?sa=i&amp;rct=j&amp;q=&amp;esrc=s&amp;source=images&amp;cd=&amp;cad=rja&amp;uact=8&amp;ved=0ahUKEwij_4z379fXAhUMWhoKHeURD3UQjRwIBw&amp;url=http://www.telegraph.co.uk/travel/destinations/europe/spain/andalusia/cordoba/articles/36-hours-in-cordoba/&amp;psig=AOvVaw25K2ji3tBb7uD8OBcv4f-q&amp;ust=1511635308119700" TargetMode="External"/><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google.es/url?sa=i&amp;rct=j&amp;q=&amp;esrc=s&amp;source=images&amp;cd=&amp;cad=rja&amp;uact=8&amp;ved=0ahUKEwjQxOvX79fXAhWHuhoKHe6UC3UQjRwIBw&amp;url=https://www.elconfidencial.com/alma-corazon-vida/2017-06-09/enigma-indescifrable-mezquita-catedral-cordoba_1396975/&amp;psig=AOvVaw25K2ji3tBb7uD8OBcv4f-q&amp;ust=1511635308119700" TargetMode="External"/><Relationship Id="rId5" Type="http://schemas.openxmlformats.org/officeDocument/2006/relationships/image" Target="../media/image2.jpeg"/><Relationship Id="rId4" Type="http://schemas.openxmlformats.org/officeDocument/2006/relationships/hyperlink" Target="http://www.google.es/url?sa=i&amp;rct=j&amp;q=&amp;esrc=s&amp;source=images&amp;cd=&amp;ved=0ahUKEwjTxbTD7tfXAhWC2RoKHf26CG8QjRwIBw&amp;url=http://www.rumbo.es/hoteles/espana/cordoba/hostal-el-triunfo&amp;psig=AOvVaw25K2ji3tBb7uD8OBcv4f-q&amp;ust=1511635308119700" TargetMode="Externa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jpe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jpeg"/><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1.jpeg"/><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Hoja_de_c_lculo_de_Microsoft_Office_Excel_97-20032.xls"/><Relationship Id="rId5" Type="http://schemas.openxmlformats.org/officeDocument/2006/relationships/oleObject" Target="../embeddings/Hoja_de_c_lculo_de_Microsoft_Office_Excel_97-20031.xls"/><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3.png"/><Relationship Id="rId5" Type="http://schemas.openxmlformats.org/officeDocument/2006/relationships/image" Target="../media/image1.jpeg"/><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oleObject" Target="../embeddings/Hoja_de_c_lculo_de_Microsoft_Office_Excel_97-20033.xls"/><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31.png"/><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Hoja_de_c_lculo_de_Microsoft_Office_Excel_97-20034.xls"/><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1.jpeg"/></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google.es/url?sa=i&amp;rct=j&amp;q=&amp;esrc=s&amp;source=images&amp;cd=&amp;cad=rja&amp;uact=8&amp;ved=0ahUKEwj-l5rozInZAhWCuBQKHaPcCq4QjRwIBw&amp;url=http://www.artencordoba.com/blog/evento-cordoba/visita-guiada-los-patios-populares/2017-03-20/&amp;psig=AOvVaw0PBj-FZUp8a9SmT7FK1ESY&amp;ust=1517742234263068"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jpeg"/><Relationship Id="rId4" Type="http://schemas.openxmlformats.org/officeDocument/2006/relationships/notesSlide" Target="../notesSlides/notesSlide62.xml"/></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s://www.google.es/url?sa=i&amp;rct=j&amp;q=&amp;esrc=s&amp;source=images&amp;cd=&amp;cad=rja&amp;uact=8&amp;ved=0ahUKEwjy_crr0YnZAhWEShQKHSBEACgQjRwIBw&amp;url=https://rutacultural.com/puente-romano-cordoba/&amp;psig=AOvVaw0IPxxFe2OEodlIqTsYbAMH&amp;ust=151774364365227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flipH="1">
            <a:off x="0" y="836613"/>
            <a:ext cx="9144000" cy="0"/>
          </a:xfrm>
          <a:prstGeom prst="line">
            <a:avLst/>
          </a:prstGeom>
          <a:ln w="190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Título 1"/>
          <p:cNvSpPr txBox="1">
            <a:spLocks/>
          </p:cNvSpPr>
          <p:nvPr/>
        </p:nvSpPr>
        <p:spPr>
          <a:xfrm>
            <a:off x="0" y="3717032"/>
            <a:ext cx="6012160" cy="914400"/>
          </a:xfrm>
          <a:prstGeom prst="rect">
            <a:avLst/>
          </a:prstGeom>
          <a:solidFill>
            <a:srgbClr val="1F2058"/>
          </a:solidFill>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_tradnl" sz="2800" b="1" i="0" u="none" strike="noStrike" kern="1200" cap="none" spc="0" normalizeH="0" baseline="0" noProof="0" dirty="0" smtClean="0">
                <a:ln>
                  <a:noFill/>
                </a:ln>
                <a:solidFill>
                  <a:schemeClr val="bg1"/>
                </a:solidFill>
                <a:effectLst/>
                <a:uLnTx/>
                <a:uFillTx/>
                <a:latin typeface="+mj-lt"/>
                <a:ea typeface="+mj-ea"/>
                <a:cs typeface="+mj-cs"/>
              </a:rPr>
              <a:t>Actualización en el tratamiento de las vasculitis de vaso grande</a:t>
            </a:r>
          </a:p>
        </p:txBody>
      </p:sp>
      <p:sp>
        <p:nvSpPr>
          <p:cNvPr id="11" name="Subtítulo 2"/>
          <p:cNvSpPr txBox="1">
            <a:spLocks/>
          </p:cNvSpPr>
          <p:nvPr/>
        </p:nvSpPr>
        <p:spPr>
          <a:xfrm>
            <a:off x="4283968" y="4653136"/>
            <a:ext cx="4608215" cy="1871489"/>
          </a:xfrm>
          <a:prstGeom prst="rect">
            <a:avLst/>
          </a:prstGeom>
        </p:spPr>
        <p:txBody>
          <a:bodyPr vert="horz" lIns="91440" tIns="45720" rIns="91440" bIns="45720" rtlCol="0">
            <a:normAutofit fontScale="77500" lnSpcReduction="20000"/>
          </a:bodyPr>
          <a:lstStyle/>
          <a:p>
            <a:pPr marL="0" marR="0" lvl="0" indent="0" algn="r" defTabSz="457200" rtl="0" eaLnBrk="1" fontAlgn="auto" latinLnBrk="0" hangingPunct="1">
              <a:lnSpc>
                <a:spcPct val="100000"/>
              </a:lnSpc>
              <a:spcBef>
                <a:spcPct val="20000"/>
              </a:spcBef>
              <a:spcAft>
                <a:spcPts val="0"/>
              </a:spcAft>
              <a:buClrTx/>
              <a:buSzTx/>
              <a:buFont typeface="Arial" charset="0"/>
              <a:buNone/>
              <a:tabLst/>
              <a:defRPr/>
            </a:pPr>
            <a:r>
              <a:rPr kumimoji="0" lang="es-ES_tradnl" sz="2400" b="0" i="0" u="none" strike="noStrike" kern="1200" cap="none" spc="0" normalizeH="0" baseline="0" noProof="0" dirty="0" smtClean="0">
                <a:ln>
                  <a:noFill/>
                </a:ln>
                <a:solidFill>
                  <a:srgbClr val="000066"/>
                </a:solidFill>
                <a:effectLst/>
                <a:uLnTx/>
                <a:uFillTx/>
                <a:latin typeface="+mn-lt"/>
                <a:ea typeface="+mn-ea"/>
                <a:cs typeface="+mn-cs"/>
              </a:rPr>
              <a:t>Javier </a:t>
            </a:r>
            <a:r>
              <a:rPr kumimoji="0" lang="es-ES_tradnl" sz="2400" b="0" i="0" u="none" strike="noStrike" kern="1200" cap="none" spc="0" normalizeH="0" baseline="0" noProof="0" dirty="0" err="1" smtClean="0">
                <a:ln>
                  <a:noFill/>
                </a:ln>
                <a:solidFill>
                  <a:srgbClr val="000066"/>
                </a:solidFill>
                <a:effectLst/>
                <a:uLnTx/>
                <a:uFillTx/>
                <a:latin typeface="+mn-lt"/>
                <a:ea typeface="+mn-ea"/>
                <a:cs typeface="+mn-cs"/>
              </a:rPr>
              <a:t>Loricera</a:t>
            </a:r>
            <a:r>
              <a:rPr kumimoji="0" lang="es-ES_tradnl" sz="2400" b="0" i="0" u="none" strike="noStrike" kern="1200" cap="none" spc="0" normalizeH="0" baseline="0" noProof="0" dirty="0" smtClean="0">
                <a:ln>
                  <a:noFill/>
                </a:ln>
                <a:solidFill>
                  <a:srgbClr val="000066"/>
                </a:solidFill>
                <a:effectLst/>
                <a:uLnTx/>
                <a:uFillTx/>
                <a:latin typeface="+mn-lt"/>
                <a:ea typeface="+mn-ea"/>
                <a:cs typeface="+mn-cs"/>
              </a:rPr>
              <a:t> García</a:t>
            </a:r>
          </a:p>
          <a:p>
            <a:pPr marL="0" marR="0" lvl="0" indent="0" algn="r" defTabSz="457200" rtl="0" eaLnBrk="1" fontAlgn="auto" latinLnBrk="0" hangingPunct="1">
              <a:lnSpc>
                <a:spcPct val="100000"/>
              </a:lnSpc>
              <a:spcBef>
                <a:spcPct val="20000"/>
              </a:spcBef>
              <a:spcAft>
                <a:spcPts val="0"/>
              </a:spcAft>
              <a:buClrTx/>
              <a:buSzTx/>
              <a:buFont typeface="Arial" charset="0"/>
              <a:buNone/>
              <a:tabLst/>
              <a:defRPr/>
            </a:pPr>
            <a:r>
              <a:rPr kumimoji="0" lang="es-ES_tradnl" sz="2400" b="0" i="0" u="none" strike="noStrike" kern="1200" cap="none" spc="0" normalizeH="0" baseline="0" noProof="0" dirty="0" smtClean="0">
                <a:ln>
                  <a:noFill/>
                </a:ln>
                <a:solidFill>
                  <a:srgbClr val="000066"/>
                </a:solidFill>
                <a:effectLst/>
                <a:uLnTx/>
                <a:uFillTx/>
                <a:latin typeface="+mn-lt"/>
                <a:ea typeface="+mn-ea"/>
                <a:cs typeface="+mn-cs"/>
              </a:rPr>
              <a:t>Hospital Universitario Marqués de </a:t>
            </a:r>
            <a:r>
              <a:rPr kumimoji="0" lang="es-ES_tradnl" sz="2400" b="0" i="0" u="none" strike="noStrike" kern="1200" cap="none" spc="0" normalizeH="0" baseline="0" noProof="0" dirty="0" err="1" smtClean="0">
                <a:ln>
                  <a:noFill/>
                </a:ln>
                <a:solidFill>
                  <a:srgbClr val="000066"/>
                </a:solidFill>
                <a:effectLst/>
                <a:uLnTx/>
                <a:uFillTx/>
                <a:latin typeface="+mn-lt"/>
                <a:ea typeface="+mn-ea"/>
                <a:cs typeface="+mn-cs"/>
              </a:rPr>
              <a:t>Valdecilla</a:t>
            </a:r>
            <a:r>
              <a:rPr kumimoji="0" lang="es-ES_tradnl" sz="2400" b="0" i="0" u="none" strike="noStrike" kern="1200" cap="none" spc="0" normalizeH="0" baseline="0" noProof="0" dirty="0" smtClean="0">
                <a:ln>
                  <a:noFill/>
                </a:ln>
                <a:solidFill>
                  <a:srgbClr val="000066"/>
                </a:solidFill>
                <a:effectLst/>
                <a:uLnTx/>
                <a:uFillTx/>
                <a:latin typeface="+mn-lt"/>
                <a:ea typeface="+mn-ea"/>
                <a:cs typeface="+mn-cs"/>
              </a:rPr>
              <a:t> Santander</a:t>
            </a:r>
          </a:p>
          <a:p>
            <a:pPr marL="0" marR="0" lvl="0" indent="0" algn="r" defTabSz="457200" rtl="0" eaLnBrk="1" fontAlgn="auto" latinLnBrk="0" hangingPunct="1">
              <a:lnSpc>
                <a:spcPct val="100000"/>
              </a:lnSpc>
              <a:spcBef>
                <a:spcPct val="20000"/>
              </a:spcBef>
              <a:spcAft>
                <a:spcPts val="0"/>
              </a:spcAft>
              <a:buClrTx/>
              <a:buSzTx/>
              <a:buFont typeface="Arial" charset="0"/>
              <a:buNone/>
              <a:tabLst/>
              <a:defRPr/>
            </a:pPr>
            <a:endParaRPr kumimoji="0" lang="es-ES_tradnl" sz="2400" b="0" i="0" u="none" strike="noStrike" kern="1200" cap="none" spc="0" normalizeH="0" baseline="0" noProof="0" dirty="0" smtClean="0">
              <a:ln>
                <a:noFill/>
              </a:ln>
              <a:solidFill>
                <a:srgbClr val="000066"/>
              </a:solidFill>
              <a:effectLst/>
              <a:uLnTx/>
              <a:uFillTx/>
              <a:latin typeface="+mn-lt"/>
              <a:ea typeface="+mn-ea"/>
              <a:cs typeface="+mn-cs"/>
            </a:endParaRPr>
          </a:p>
          <a:p>
            <a:pPr marL="0" marR="0" lvl="0" indent="0" algn="r" defTabSz="457200" rtl="0" eaLnBrk="1" fontAlgn="auto" latinLnBrk="0" hangingPunct="1">
              <a:lnSpc>
                <a:spcPct val="100000"/>
              </a:lnSpc>
              <a:spcBef>
                <a:spcPct val="20000"/>
              </a:spcBef>
              <a:spcAft>
                <a:spcPts val="0"/>
              </a:spcAft>
              <a:buClrTx/>
              <a:buSzTx/>
              <a:buFont typeface="Arial" charset="0"/>
              <a:buNone/>
              <a:tabLst/>
              <a:defRPr/>
            </a:pPr>
            <a:endParaRPr kumimoji="0" lang="es-ES_tradnl" sz="3600" b="0" i="0" u="none" strike="noStrike" kern="1200" cap="none" spc="0" normalizeH="0" baseline="0" noProof="0" dirty="0" smtClean="0">
              <a:ln>
                <a:noFill/>
              </a:ln>
              <a:solidFill>
                <a:srgbClr val="000066"/>
              </a:solidFill>
              <a:effectLst/>
              <a:uLnTx/>
              <a:uFillTx/>
              <a:latin typeface="+mn-lt"/>
              <a:ea typeface="+mn-ea"/>
              <a:cs typeface="+mn-cs"/>
            </a:endParaRPr>
          </a:p>
          <a:p>
            <a:pPr marL="0" marR="0" lvl="0" indent="0" algn="r" defTabSz="457200" rtl="0" eaLnBrk="1" fontAlgn="auto" latinLnBrk="0" hangingPunct="1">
              <a:lnSpc>
                <a:spcPct val="100000"/>
              </a:lnSpc>
              <a:spcBef>
                <a:spcPct val="20000"/>
              </a:spcBef>
              <a:spcAft>
                <a:spcPts val="0"/>
              </a:spcAft>
              <a:buClrTx/>
              <a:buSzTx/>
              <a:buFont typeface="Arial" charset="0"/>
              <a:buNone/>
              <a:tabLst/>
              <a:defRPr/>
            </a:pPr>
            <a:r>
              <a:rPr kumimoji="0" lang="es-ES_tradnl" sz="2400" b="0" i="0" u="none" strike="noStrike" kern="1200" cap="none" spc="0" normalizeH="0" baseline="0" noProof="0" dirty="0" smtClean="0">
                <a:ln>
                  <a:noFill/>
                </a:ln>
                <a:solidFill>
                  <a:srgbClr val="000066"/>
                </a:solidFill>
                <a:effectLst/>
                <a:uLnTx/>
                <a:uFillTx/>
                <a:latin typeface="+mn-lt"/>
                <a:ea typeface="+mn-ea"/>
                <a:cs typeface="+mn-cs"/>
              </a:rPr>
              <a:t>Córdoba, 16 de febrero de 2018</a:t>
            </a:r>
          </a:p>
        </p:txBody>
      </p:sp>
      <p:pic>
        <p:nvPicPr>
          <p:cNvPr id="9"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10"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pic>
        <p:nvPicPr>
          <p:cNvPr id="136194" name="Picture 2" descr="Resultado de imagen de Córdoba">
            <a:hlinkClick r:id="rId4"/>
          </p:cNvPr>
          <p:cNvPicPr>
            <a:picLocks noChangeAspect="1" noChangeArrowheads="1"/>
          </p:cNvPicPr>
          <p:nvPr/>
        </p:nvPicPr>
        <p:blipFill>
          <a:blip r:embed="rId5" cstate="email"/>
          <a:srcRect/>
          <a:stretch>
            <a:fillRect/>
          </a:stretch>
        </p:blipFill>
        <p:spPr bwMode="auto">
          <a:xfrm>
            <a:off x="0" y="908720"/>
            <a:ext cx="6012160" cy="2846069"/>
          </a:xfrm>
          <a:prstGeom prst="rect">
            <a:avLst/>
          </a:prstGeom>
          <a:noFill/>
        </p:spPr>
      </p:pic>
      <p:pic>
        <p:nvPicPr>
          <p:cNvPr id="136196" name="Picture 4" descr="Resultado de imagen de Córdoba">
            <a:hlinkClick r:id="rId6"/>
          </p:cNvPr>
          <p:cNvPicPr>
            <a:picLocks noChangeAspect="1" noChangeArrowheads="1"/>
          </p:cNvPicPr>
          <p:nvPr/>
        </p:nvPicPr>
        <p:blipFill>
          <a:blip r:embed="rId7" cstate="email"/>
          <a:srcRect/>
          <a:stretch>
            <a:fillRect/>
          </a:stretch>
        </p:blipFill>
        <p:spPr bwMode="auto">
          <a:xfrm>
            <a:off x="6012160" y="908720"/>
            <a:ext cx="3131840" cy="1941985"/>
          </a:xfrm>
          <a:prstGeom prst="rect">
            <a:avLst/>
          </a:prstGeom>
          <a:noFill/>
        </p:spPr>
      </p:pic>
      <p:pic>
        <p:nvPicPr>
          <p:cNvPr id="136198" name="Picture 6" descr="Resultado de imagen de Córdoba">
            <a:hlinkClick r:id="rId8"/>
          </p:cNvPr>
          <p:cNvPicPr>
            <a:picLocks noChangeAspect="1" noChangeArrowheads="1"/>
          </p:cNvPicPr>
          <p:nvPr/>
        </p:nvPicPr>
        <p:blipFill>
          <a:blip r:embed="rId9" cstate="email"/>
          <a:srcRect/>
          <a:stretch>
            <a:fillRect/>
          </a:stretch>
        </p:blipFill>
        <p:spPr bwMode="auto">
          <a:xfrm>
            <a:off x="6012160" y="2852936"/>
            <a:ext cx="3131840" cy="178804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12930" name="Object 2"/>
          <p:cNvGraphicFramePr>
            <a:graphicFrameLocks noChangeAspect="1"/>
          </p:cNvGraphicFramePr>
          <p:nvPr/>
        </p:nvGraphicFramePr>
        <p:xfrm>
          <a:off x="250825" y="1773238"/>
          <a:ext cx="8713788" cy="4608512"/>
        </p:xfrm>
        <a:graphic>
          <a:graphicData uri="http://schemas.openxmlformats.org/presentationml/2006/ole">
            <p:oleObj spid="_x0000_s116738" name="Gráfico" r:id="rId4" imgW="9715442" imgH="5057745" progId="MSGraph.Chart.8">
              <p:embed followColorScheme="full"/>
            </p:oleObj>
          </a:graphicData>
        </a:graphic>
      </p:graphicFrame>
      <p:sp>
        <p:nvSpPr>
          <p:cNvPr id="2812936" name="Rectangle 8"/>
          <p:cNvSpPr>
            <a:spLocks noChangeArrowheads="1"/>
          </p:cNvSpPr>
          <p:nvPr/>
        </p:nvSpPr>
        <p:spPr bwMode="auto">
          <a:xfrm>
            <a:off x="4869684" y="6524625"/>
            <a:ext cx="4163191" cy="338554"/>
          </a:xfrm>
          <a:prstGeom prst="rect">
            <a:avLst/>
          </a:prstGeom>
          <a:noFill/>
          <a:ln w="12700" algn="ctr">
            <a:noFill/>
            <a:miter lim="800000"/>
            <a:headEnd/>
            <a:tailEnd/>
          </a:ln>
          <a:effectLst/>
        </p:spPr>
        <p:txBody>
          <a:bodyPr wrap="none">
            <a:spAutoFit/>
          </a:bodyPr>
          <a:lstStyle/>
          <a:p>
            <a:pPr algn="r"/>
            <a:r>
              <a:rPr lang="es-ES_tradnl" sz="1600" dirty="0" err="1">
                <a:solidFill>
                  <a:srgbClr val="000066"/>
                </a:solidFill>
                <a:latin typeface="Calibri" pitchFamily="34" charset="0"/>
                <a:ea typeface="MS PGothic" pitchFamily="34" charset="-128"/>
              </a:rPr>
              <a:t>Gonzalez</a:t>
            </a:r>
            <a:r>
              <a:rPr lang="es-ES_tradnl" sz="1600" dirty="0">
                <a:solidFill>
                  <a:srgbClr val="000066"/>
                </a:solidFill>
                <a:latin typeface="Calibri" pitchFamily="34" charset="0"/>
                <a:ea typeface="MS PGothic" pitchFamily="34" charset="-128"/>
              </a:rPr>
              <a:t>-Gay </a:t>
            </a:r>
            <a:r>
              <a:rPr lang="es-ES_tradnl" sz="1600" dirty="0" smtClean="0">
                <a:solidFill>
                  <a:srgbClr val="000066"/>
                </a:solidFill>
                <a:latin typeface="Calibri" pitchFamily="34" charset="0"/>
                <a:ea typeface="MS PGothic" pitchFamily="34" charset="-128"/>
              </a:rPr>
              <a:t> </a:t>
            </a:r>
            <a:r>
              <a:rPr lang="es-ES_tradnl" sz="1600" dirty="0">
                <a:solidFill>
                  <a:srgbClr val="000066"/>
                </a:solidFill>
                <a:latin typeface="Calibri" pitchFamily="34" charset="0"/>
                <a:ea typeface="MS PGothic" pitchFamily="34" charset="-128"/>
              </a:rPr>
              <a:t>et al.  </a:t>
            </a:r>
            <a:r>
              <a:rPr lang="es-ES_tradnl" sz="1600" dirty="0" err="1">
                <a:solidFill>
                  <a:srgbClr val="000066"/>
                </a:solidFill>
                <a:latin typeface="Calibri" pitchFamily="34" charset="0"/>
                <a:ea typeface="MS PGothic" pitchFamily="34" charset="-128"/>
              </a:rPr>
              <a:t>Curr</a:t>
            </a:r>
            <a:r>
              <a:rPr lang="es-ES_tradnl" sz="1600" dirty="0">
                <a:solidFill>
                  <a:srgbClr val="000066"/>
                </a:solidFill>
                <a:latin typeface="Calibri" pitchFamily="34" charset="0"/>
                <a:ea typeface="MS PGothic" pitchFamily="34" charset="-128"/>
              </a:rPr>
              <a:t> </a:t>
            </a:r>
            <a:r>
              <a:rPr lang="es-ES_tradnl" sz="1600" dirty="0" err="1">
                <a:solidFill>
                  <a:srgbClr val="000066"/>
                </a:solidFill>
                <a:latin typeface="Calibri" pitchFamily="34" charset="0"/>
                <a:ea typeface="MS PGothic" pitchFamily="34" charset="-128"/>
              </a:rPr>
              <a:t>Rheumatol</a:t>
            </a:r>
            <a:r>
              <a:rPr lang="es-ES_tradnl" sz="1600" dirty="0">
                <a:solidFill>
                  <a:srgbClr val="000066"/>
                </a:solidFill>
                <a:latin typeface="Calibri" pitchFamily="34" charset="0"/>
                <a:ea typeface="MS PGothic" pitchFamily="34" charset="-128"/>
              </a:rPr>
              <a:t> Rep. </a:t>
            </a:r>
            <a:r>
              <a:rPr lang="es-ES_tradnl" sz="1600" dirty="0" smtClean="0">
                <a:solidFill>
                  <a:srgbClr val="000066"/>
                </a:solidFill>
                <a:latin typeface="Calibri" pitchFamily="34" charset="0"/>
                <a:ea typeface="MS PGothic" pitchFamily="34" charset="-128"/>
              </a:rPr>
              <a:t>2010</a:t>
            </a:r>
            <a:endParaRPr lang="es-ES_tradnl" sz="1600" dirty="0">
              <a:solidFill>
                <a:srgbClr val="000066"/>
              </a:solidFill>
              <a:latin typeface="Calibri" pitchFamily="34" charset="0"/>
              <a:ea typeface="MS PGothic" pitchFamily="34" charset="-128"/>
            </a:endParaRPr>
          </a:p>
        </p:txBody>
      </p:sp>
      <p:pic>
        <p:nvPicPr>
          <p:cNvPr id="121863" name="Picture 4" descr="SIM VAL AZUL"/>
          <p:cNvPicPr>
            <a:picLocks noChangeAspect="1" noChangeArrowheads="1"/>
          </p:cNvPicPr>
          <p:nvPr/>
        </p:nvPicPr>
        <p:blipFill>
          <a:blip r:embed="rId5"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121865" name="Line 5"/>
          <p:cNvSpPr>
            <a:spLocks noChangeShapeType="1"/>
          </p:cNvSpPr>
          <p:nvPr/>
        </p:nvSpPr>
        <p:spPr bwMode="auto">
          <a:xfrm>
            <a:off x="1588" y="476250"/>
            <a:ext cx="9107487" cy="0"/>
          </a:xfrm>
          <a:prstGeom prst="line">
            <a:avLst/>
          </a:prstGeom>
          <a:noFill/>
          <a:ln w="3175">
            <a:solidFill>
              <a:srgbClr val="DDDDDD"/>
            </a:solidFill>
            <a:round/>
            <a:headEnd/>
            <a:tailEnd/>
          </a:ln>
        </p:spPr>
        <p:txBody>
          <a:bodyPr/>
          <a:lstStyle/>
          <a:p>
            <a:endParaRPr lang="es-ES"/>
          </a:p>
        </p:txBody>
      </p:sp>
      <p:sp>
        <p:nvSpPr>
          <p:cNvPr id="121866"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a:solidFill>
                  <a:srgbClr val="000099"/>
                </a:solidFill>
                <a:latin typeface="Calibri" pitchFamily="34" charset="0"/>
                <a:ea typeface="MS PGothic" pitchFamily="34" charset="-128"/>
              </a:rPr>
              <a:t>CORTICOIDES</a:t>
            </a:r>
          </a:p>
        </p:txBody>
      </p:sp>
      <p:sp>
        <p:nvSpPr>
          <p:cNvPr id="121867" name="Rectangle 11"/>
          <p:cNvSpPr>
            <a:spLocks noChangeArrowheads="1"/>
          </p:cNvSpPr>
          <p:nvPr/>
        </p:nvSpPr>
        <p:spPr bwMode="auto">
          <a:xfrm>
            <a:off x="2701925" y="692150"/>
            <a:ext cx="37401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buClr>
                <a:srgbClr val="262696"/>
              </a:buClr>
            </a:pPr>
            <a:r>
              <a:rPr lang="es-ES" b="1"/>
              <a:t>Pauta de reducción. Arte médico</a:t>
            </a:r>
          </a:p>
        </p:txBody>
      </p:sp>
      <p:sp>
        <p:nvSpPr>
          <p:cNvPr id="9"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5" name="Rectangle 5"/>
          <p:cNvSpPr>
            <a:spLocks noChangeArrowheads="1"/>
          </p:cNvSpPr>
          <p:nvPr/>
        </p:nvSpPr>
        <p:spPr bwMode="auto">
          <a:xfrm>
            <a:off x="468313" y="2017713"/>
            <a:ext cx="8351837" cy="2432050"/>
          </a:xfrm>
          <a:prstGeom prst="rect">
            <a:avLst/>
          </a:prstGeom>
          <a:solidFill>
            <a:schemeClr val="bg1"/>
          </a:solidFill>
          <a:ln w="9525">
            <a:noFill/>
            <a:miter lim="800000"/>
            <a:headEnd/>
            <a:tailEnd/>
          </a:ln>
          <a:effectLst/>
        </p:spPr>
        <p:txBody>
          <a:bodyPr lIns="0" tIns="0" rIns="0" bIns="0">
            <a:spAutoFit/>
          </a:bodyPr>
          <a:lstStyle/>
          <a:p>
            <a:pPr marL="179388" lvl="1" algn="ctr">
              <a:lnSpc>
                <a:spcPct val="110000"/>
              </a:lnSpc>
              <a:tabLst>
                <a:tab pos="449263" algn="l"/>
                <a:tab pos="3773488" algn="l"/>
              </a:tabLst>
            </a:pPr>
            <a:r>
              <a:rPr lang="es-ES_tradnl" sz="2400" b="0">
                <a:solidFill>
                  <a:schemeClr val="tx1"/>
                </a:solidFill>
                <a:latin typeface="Book Antiqua" pitchFamily="18" charset="0"/>
              </a:rPr>
              <a:t>PERMANENT VISUAL LOSS AND CEREBROVASCULAR ACCIDENTS IN GIANT CELL ARTERITIS</a:t>
            </a:r>
          </a:p>
          <a:p>
            <a:pPr marL="179388" lvl="1" algn="ctr">
              <a:lnSpc>
                <a:spcPct val="150000"/>
              </a:lnSpc>
              <a:tabLst>
                <a:tab pos="449263" algn="l"/>
                <a:tab pos="3773488" algn="l"/>
              </a:tabLst>
            </a:pPr>
            <a:r>
              <a:rPr lang="es-ES_tradnl" sz="2400" b="0">
                <a:solidFill>
                  <a:schemeClr val="tx1"/>
                </a:solidFill>
                <a:latin typeface="Book Antiqua" pitchFamily="18" charset="0"/>
              </a:rPr>
              <a:t>Predictors and Response to Treatment</a:t>
            </a:r>
          </a:p>
          <a:p>
            <a:pPr marL="179388" lvl="1" algn="ctr">
              <a:lnSpc>
                <a:spcPct val="150000"/>
              </a:lnSpc>
              <a:tabLst>
                <a:tab pos="449263" algn="l"/>
                <a:tab pos="3773488" algn="l"/>
              </a:tabLst>
            </a:pPr>
            <a:r>
              <a:rPr lang="es-ES_tradnl" sz="1600" b="0">
                <a:latin typeface="Book Antiqua" pitchFamily="18" charset="0"/>
              </a:rPr>
              <a:t> </a:t>
            </a:r>
          </a:p>
          <a:p>
            <a:pPr marL="179388" lvl="1" algn="ctr">
              <a:lnSpc>
                <a:spcPct val="130000"/>
              </a:lnSpc>
              <a:tabLst>
                <a:tab pos="449263" algn="l"/>
                <a:tab pos="3773488" algn="l"/>
              </a:tabLst>
            </a:pPr>
            <a:r>
              <a:rPr lang="es-ES_tradnl" sz="1800" b="0">
                <a:solidFill>
                  <a:schemeClr val="tx1"/>
                </a:solidFill>
                <a:latin typeface="Book Antiqua" pitchFamily="18" charset="0"/>
              </a:rPr>
              <a:t>GONZÁLEZ-GAY MA, BLANCO R, RODRÍGUEZ-VALVERDE V, MARTÍNEZ-TABOADA VM, DELGADO M, FIGUEROA M and  URIARTE E </a:t>
            </a:r>
            <a:endParaRPr lang="es-ES" sz="1800" b="0">
              <a:solidFill>
                <a:schemeClr val="tx1"/>
              </a:solidFill>
              <a:latin typeface="Book Antiqua" pitchFamily="18" charset="0"/>
            </a:endParaRPr>
          </a:p>
        </p:txBody>
      </p:sp>
      <p:pic>
        <p:nvPicPr>
          <p:cNvPr id="1008649"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1008651" name="Line 11"/>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sp>
        <p:nvSpPr>
          <p:cNvPr id="1008652" name="Rectangle 12"/>
          <p:cNvSpPr>
            <a:spLocks noChangeArrowheads="1"/>
          </p:cNvSpPr>
          <p:nvPr/>
        </p:nvSpPr>
        <p:spPr bwMode="auto">
          <a:xfrm>
            <a:off x="2374900" y="493713"/>
            <a:ext cx="4392613" cy="496161"/>
          </a:xfrm>
          <a:prstGeom prst="rect">
            <a:avLst/>
          </a:prstGeom>
          <a:noFill/>
          <a:ln w="9525">
            <a:noFill/>
            <a:miter lim="800000"/>
            <a:headEnd/>
            <a:tailEnd/>
          </a:ln>
          <a:effectLst/>
        </p:spPr>
        <p:txBody>
          <a:bodyPr>
            <a:spAutoFit/>
          </a:bodyPr>
          <a:lstStyle/>
          <a:p>
            <a:pPr algn="ctr">
              <a:lnSpc>
                <a:spcPct val="80000"/>
              </a:lnSpc>
            </a:pPr>
            <a:r>
              <a:rPr lang="es-ES_tradnl" sz="3200" b="0" dirty="0" smtClean="0">
                <a:solidFill>
                  <a:srgbClr val="000066"/>
                </a:solidFill>
              </a:rPr>
              <a:t>ceguera</a:t>
            </a:r>
            <a:endParaRPr lang="es-ES_tradnl" sz="3200" b="0" dirty="0">
              <a:solidFill>
                <a:srgbClr val="000066"/>
              </a:solidFill>
            </a:endParaRPr>
          </a:p>
        </p:txBody>
      </p:sp>
      <p:sp>
        <p:nvSpPr>
          <p:cNvPr id="1008654" name="Rectangle 14"/>
          <p:cNvSpPr>
            <a:spLocks noChangeArrowheads="1"/>
          </p:cNvSpPr>
          <p:nvPr/>
        </p:nvSpPr>
        <p:spPr bwMode="auto">
          <a:xfrm>
            <a:off x="5336704" y="6477000"/>
            <a:ext cx="3699346" cy="338554"/>
          </a:xfrm>
          <a:prstGeom prst="rect">
            <a:avLst/>
          </a:prstGeom>
          <a:noFill/>
          <a:ln w="12700" algn="ctr">
            <a:noFill/>
            <a:miter lim="800000"/>
            <a:headEnd/>
            <a:tailEnd/>
          </a:ln>
          <a:effectLst/>
        </p:spPr>
        <p:txBody>
          <a:bodyPr wrap="none">
            <a:spAutoFit/>
          </a:bodyPr>
          <a:lstStyle/>
          <a:p>
            <a:pPr algn="r"/>
            <a:r>
              <a:rPr lang="es-ES" sz="1600" b="0" dirty="0">
                <a:solidFill>
                  <a:srgbClr val="000066"/>
                </a:solidFill>
              </a:rPr>
              <a:t>González-Gay </a:t>
            </a:r>
            <a:r>
              <a:rPr lang="es-ES" sz="1600" dirty="0" smtClean="0">
                <a:solidFill>
                  <a:srgbClr val="000066"/>
                </a:solidFill>
              </a:rPr>
              <a:t> et al.</a:t>
            </a:r>
            <a:r>
              <a:rPr lang="es-ES" sz="1600" b="0" dirty="0" smtClean="0">
                <a:solidFill>
                  <a:srgbClr val="000066"/>
                </a:solidFill>
              </a:rPr>
              <a:t> </a:t>
            </a:r>
            <a:r>
              <a:rPr lang="es-ES" sz="1600" b="0" dirty="0" err="1">
                <a:solidFill>
                  <a:srgbClr val="000066"/>
                </a:solidFill>
              </a:rPr>
              <a:t>Arthritis</a:t>
            </a:r>
            <a:r>
              <a:rPr lang="es-ES" sz="1600" b="0" dirty="0">
                <a:solidFill>
                  <a:srgbClr val="000066"/>
                </a:solidFill>
              </a:rPr>
              <a:t> </a:t>
            </a:r>
            <a:r>
              <a:rPr lang="es-ES" sz="1600" b="0" dirty="0" err="1" smtClean="0">
                <a:solidFill>
                  <a:srgbClr val="000066"/>
                </a:solidFill>
              </a:rPr>
              <a:t>Rheum</a:t>
            </a:r>
            <a:r>
              <a:rPr lang="es-ES" sz="1600" b="0" dirty="0" smtClean="0">
                <a:solidFill>
                  <a:srgbClr val="000066"/>
                </a:solidFill>
              </a:rPr>
              <a:t>. </a:t>
            </a:r>
            <a:r>
              <a:rPr lang="es-ES" sz="1600" b="0" dirty="0">
                <a:solidFill>
                  <a:srgbClr val="000066"/>
                </a:solidFill>
              </a:rPr>
              <a:t>1998</a:t>
            </a:r>
          </a:p>
        </p:txBody>
      </p:sp>
      <p:sp>
        <p:nvSpPr>
          <p:cNvPr id="8"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CORTICOIDES</a:t>
            </a:r>
            <a:endParaRPr lang="es-ES" sz="1600" b="1" dirty="0">
              <a:solidFill>
                <a:srgbClr val="000099"/>
              </a:solidFill>
              <a:ea typeface="ＭＳ Ｐゴシック" pitchFamily="34" charset="-128"/>
            </a:endParaRPr>
          </a:p>
        </p:txBody>
      </p:sp>
      <p:sp>
        <p:nvSpPr>
          <p:cNvPr id="9"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3362" name="Object 2"/>
          <p:cNvGraphicFramePr>
            <a:graphicFrameLocks noChangeAspect="1"/>
          </p:cNvGraphicFramePr>
          <p:nvPr>
            <p:ph sz="half" idx="1"/>
          </p:nvPr>
        </p:nvGraphicFramePr>
        <p:xfrm>
          <a:off x="273050" y="1628775"/>
          <a:ext cx="8597900" cy="4745038"/>
        </p:xfrm>
        <a:graphic>
          <a:graphicData uri="http://schemas.openxmlformats.org/presentationml/2006/ole">
            <p:oleObj spid="_x0000_s3074" name="Gráfico" r:id="rId4" imgW="7162881" imgH="3952907" progId="MSGraph.Chart.8">
              <p:embed followColorScheme="full"/>
            </p:oleObj>
          </a:graphicData>
        </a:graphic>
      </p:graphicFrame>
      <p:pic>
        <p:nvPicPr>
          <p:cNvPr id="783374" name="Picture 4" descr="SIM VAL AZUL"/>
          <p:cNvPicPr>
            <a:picLocks noChangeAspect="1" noChangeArrowheads="1"/>
          </p:cNvPicPr>
          <p:nvPr/>
        </p:nvPicPr>
        <p:blipFill>
          <a:blip r:embed="rId5"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783376" name="Line 16"/>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sp>
        <p:nvSpPr>
          <p:cNvPr id="783377" name="Rectangle 17"/>
          <p:cNvSpPr>
            <a:spLocks noChangeArrowheads="1"/>
          </p:cNvSpPr>
          <p:nvPr/>
        </p:nvSpPr>
        <p:spPr bwMode="auto">
          <a:xfrm>
            <a:off x="2374900" y="493713"/>
            <a:ext cx="4392613" cy="1116012"/>
          </a:xfrm>
          <a:prstGeom prst="rect">
            <a:avLst/>
          </a:prstGeom>
          <a:noFill/>
          <a:ln w="9525">
            <a:noFill/>
            <a:miter lim="800000"/>
            <a:headEnd/>
            <a:tailEnd/>
          </a:ln>
          <a:effectLst/>
        </p:spPr>
        <p:txBody>
          <a:bodyPr>
            <a:spAutoFit/>
          </a:bodyPr>
          <a:lstStyle/>
          <a:p>
            <a:pPr algn="ctr">
              <a:lnSpc>
                <a:spcPct val="80000"/>
              </a:lnSpc>
            </a:pPr>
            <a:r>
              <a:rPr lang="es-ES_tradnl" sz="3200" b="0">
                <a:solidFill>
                  <a:srgbClr val="000066"/>
                </a:solidFill>
              </a:rPr>
              <a:t>ceguera</a:t>
            </a:r>
          </a:p>
          <a:p>
            <a:pPr algn="ctr">
              <a:lnSpc>
                <a:spcPct val="80000"/>
              </a:lnSpc>
            </a:pPr>
            <a:r>
              <a:rPr lang="es-ES_tradnl" sz="2800" b="0">
                <a:solidFill>
                  <a:srgbClr val="003399"/>
                </a:solidFill>
              </a:rPr>
              <a:t>retraso terapéutico</a:t>
            </a:r>
          </a:p>
          <a:p>
            <a:pPr algn="ctr">
              <a:lnSpc>
                <a:spcPct val="80000"/>
              </a:lnSpc>
            </a:pPr>
            <a:r>
              <a:rPr lang="es-ES_tradnl" sz="2400" b="0">
                <a:solidFill>
                  <a:srgbClr val="003399"/>
                </a:solidFill>
              </a:rPr>
              <a:t>(OR 17.7; 95% IC: 1.6 a 197.6)</a:t>
            </a:r>
          </a:p>
        </p:txBody>
      </p:sp>
      <p:sp>
        <p:nvSpPr>
          <p:cNvPr id="8" name="Rectangle 14"/>
          <p:cNvSpPr>
            <a:spLocks noChangeArrowheads="1"/>
          </p:cNvSpPr>
          <p:nvPr/>
        </p:nvSpPr>
        <p:spPr bwMode="auto">
          <a:xfrm>
            <a:off x="5336704" y="6477000"/>
            <a:ext cx="3699346" cy="338554"/>
          </a:xfrm>
          <a:prstGeom prst="rect">
            <a:avLst/>
          </a:prstGeom>
          <a:noFill/>
          <a:ln w="12700" algn="ctr">
            <a:noFill/>
            <a:miter lim="800000"/>
            <a:headEnd/>
            <a:tailEnd/>
          </a:ln>
          <a:effectLst/>
        </p:spPr>
        <p:txBody>
          <a:bodyPr wrap="none">
            <a:spAutoFit/>
          </a:bodyPr>
          <a:lstStyle/>
          <a:p>
            <a:pPr algn="r"/>
            <a:r>
              <a:rPr lang="es-ES" sz="1600" b="0" dirty="0">
                <a:solidFill>
                  <a:srgbClr val="000066"/>
                </a:solidFill>
              </a:rPr>
              <a:t>González-Gay </a:t>
            </a:r>
            <a:r>
              <a:rPr lang="es-ES" sz="1600" dirty="0" smtClean="0">
                <a:solidFill>
                  <a:srgbClr val="000066"/>
                </a:solidFill>
              </a:rPr>
              <a:t> et al.</a:t>
            </a:r>
            <a:r>
              <a:rPr lang="es-ES" sz="1600" b="0" dirty="0" smtClean="0">
                <a:solidFill>
                  <a:srgbClr val="000066"/>
                </a:solidFill>
              </a:rPr>
              <a:t> </a:t>
            </a:r>
            <a:r>
              <a:rPr lang="es-ES" sz="1600" b="0" dirty="0" err="1">
                <a:solidFill>
                  <a:srgbClr val="000066"/>
                </a:solidFill>
              </a:rPr>
              <a:t>Arthritis</a:t>
            </a:r>
            <a:r>
              <a:rPr lang="es-ES" sz="1600" b="0" dirty="0">
                <a:solidFill>
                  <a:srgbClr val="000066"/>
                </a:solidFill>
              </a:rPr>
              <a:t> </a:t>
            </a:r>
            <a:r>
              <a:rPr lang="es-ES" sz="1600" b="0" dirty="0" err="1" smtClean="0">
                <a:solidFill>
                  <a:srgbClr val="000066"/>
                </a:solidFill>
              </a:rPr>
              <a:t>Rheum</a:t>
            </a:r>
            <a:r>
              <a:rPr lang="es-ES" sz="1600" b="0" dirty="0" smtClean="0">
                <a:solidFill>
                  <a:srgbClr val="000066"/>
                </a:solidFill>
              </a:rPr>
              <a:t>. </a:t>
            </a:r>
            <a:r>
              <a:rPr lang="es-ES" sz="1600" b="0" dirty="0">
                <a:solidFill>
                  <a:srgbClr val="000066"/>
                </a:solidFill>
              </a:rPr>
              <a:t>1998</a:t>
            </a:r>
          </a:p>
        </p:txBody>
      </p:sp>
      <p:sp>
        <p:nvSpPr>
          <p:cNvPr id="9"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CORTICOIDES</a:t>
            </a:r>
            <a:endParaRPr lang="es-ES" sz="1600" b="1" dirty="0">
              <a:solidFill>
                <a:srgbClr val="000099"/>
              </a:solidFill>
              <a:ea typeface="ＭＳ Ｐゴシック" pitchFamily="34" charset="-128"/>
            </a:endParaRPr>
          </a:p>
        </p:txBody>
      </p:sp>
      <p:sp>
        <p:nvSpPr>
          <p:cNvPr id="10"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4546" name="Object 2"/>
          <p:cNvGraphicFramePr>
            <a:graphicFrameLocks noChangeAspect="1"/>
          </p:cNvGraphicFramePr>
          <p:nvPr>
            <p:ph sz="half" idx="1"/>
          </p:nvPr>
        </p:nvGraphicFramePr>
        <p:xfrm>
          <a:off x="273050" y="1628775"/>
          <a:ext cx="8597900" cy="4745038"/>
        </p:xfrm>
        <a:graphic>
          <a:graphicData uri="http://schemas.openxmlformats.org/presentationml/2006/ole">
            <p:oleObj spid="_x0000_s4098" name="Gráfico" r:id="rId4" imgW="7162881" imgH="3952907" progId="MSGraph.Chart.8">
              <p:embed followColorScheme="full"/>
            </p:oleObj>
          </a:graphicData>
        </a:graphic>
      </p:graphicFrame>
      <p:sp>
        <p:nvSpPr>
          <p:cNvPr id="1004552" name="Rectangle 8"/>
          <p:cNvSpPr>
            <a:spLocks noChangeArrowheads="1"/>
          </p:cNvSpPr>
          <p:nvPr/>
        </p:nvSpPr>
        <p:spPr bwMode="auto">
          <a:xfrm>
            <a:off x="1908175" y="5013325"/>
            <a:ext cx="661988" cy="396875"/>
          </a:xfrm>
          <a:prstGeom prst="rect">
            <a:avLst/>
          </a:prstGeom>
          <a:noFill/>
          <a:ln w="12700" algn="ctr">
            <a:noFill/>
            <a:miter lim="800000"/>
            <a:headEnd/>
            <a:tailEnd/>
          </a:ln>
          <a:effectLst/>
        </p:spPr>
        <p:txBody>
          <a:bodyPr wrap="none">
            <a:spAutoFit/>
          </a:bodyPr>
          <a:lstStyle/>
          <a:p>
            <a:r>
              <a:rPr lang="es-ES_tradnl" sz="2000" b="0">
                <a:solidFill>
                  <a:schemeClr val="bg1"/>
                </a:solidFill>
                <a:latin typeface="Comic Sans MS" pitchFamily="66" charset="0"/>
              </a:rPr>
              <a:t>21%</a:t>
            </a:r>
            <a:endParaRPr lang="es-ES" sz="2000" b="0">
              <a:solidFill>
                <a:schemeClr val="bg1"/>
              </a:solidFill>
              <a:latin typeface="Comic Sans MS" pitchFamily="66" charset="0"/>
            </a:endParaRPr>
          </a:p>
        </p:txBody>
      </p:sp>
      <p:sp>
        <p:nvSpPr>
          <p:cNvPr id="1004553" name="Rectangle 9"/>
          <p:cNvSpPr>
            <a:spLocks noChangeArrowheads="1"/>
          </p:cNvSpPr>
          <p:nvPr/>
        </p:nvSpPr>
        <p:spPr bwMode="auto">
          <a:xfrm>
            <a:off x="5795963" y="5013325"/>
            <a:ext cx="703262" cy="396875"/>
          </a:xfrm>
          <a:prstGeom prst="rect">
            <a:avLst/>
          </a:prstGeom>
          <a:noFill/>
          <a:ln w="12700">
            <a:noFill/>
            <a:miter lim="800000"/>
            <a:headEnd/>
            <a:tailEnd/>
          </a:ln>
          <a:effectLst/>
        </p:spPr>
        <p:txBody>
          <a:bodyPr wrap="none">
            <a:spAutoFit/>
          </a:bodyPr>
          <a:lstStyle/>
          <a:p>
            <a:r>
              <a:rPr lang="es-ES_tradnl" sz="2000" b="0">
                <a:solidFill>
                  <a:schemeClr val="bg1"/>
                </a:solidFill>
                <a:latin typeface="Comic Sans MS" pitchFamily="66" charset="0"/>
              </a:rPr>
              <a:t>40%</a:t>
            </a:r>
            <a:endParaRPr lang="es-ES" sz="2000" b="0">
              <a:solidFill>
                <a:schemeClr val="bg1"/>
              </a:solidFill>
              <a:latin typeface="Comic Sans MS" pitchFamily="66" charset="0"/>
            </a:endParaRPr>
          </a:p>
        </p:txBody>
      </p:sp>
      <p:pic>
        <p:nvPicPr>
          <p:cNvPr id="1004554" name="Picture 4" descr="SIM VAL AZUL"/>
          <p:cNvPicPr>
            <a:picLocks noChangeAspect="1" noChangeArrowheads="1"/>
          </p:cNvPicPr>
          <p:nvPr/>
        </p:nvPicPr>
        <p:blipFill>
          <a:blip r:embed="rId5"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1004556" name="Line 12"/>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sp>
        <p:nvSpPr>
          <p:cNvPr id="1004557" name="Rectangle 13"/>
          <p:cNvSpPr>
            <a:spLocks noChangeArrowheads="1"/>
          </p:cNvSpPr>
          <p:nvPr/>
        </p:nvSpPr>
        <p:spPr bwMode="auto">
          <a:xfrm>
            <a:off x="2374900" y="493713"/>
            <a:ext cx="4392613" cy="1116012"/>
          </a:xfrm>
          <a:prstGeom prst="rect">
            <a:avLst/>
          </a:prstGeom>
          <a:noFill/>
          <a:ln w="9525">
            <a:noFill/>
            <a:miter lim="800000"/>
            <a:headEnd/>
            <a:tailEnd/>
          </a:ln>
          <a:effectLst/>
        </p:spPr>
        <p:txBody>
          <a:bodyPr>
            <a:spAutoFit/>
          </a:bodyPr>
          <a:lstStyle/>
          <a:p>
            <a:pPr algn="ctr">
              <a:lnSpc>
                <a:spcPct val="80000"/>
              </a:lnSpc>
            </a:pPr>
            <a:r>
              <a:rPr lang="es-ES_tradnl" sz="3200" b="0">
                <a:solidFill>
                  <a:srgbClr val="000066"/>
                </a:solidFill>
              </a:rPr>
              <a:t>ceguera</a:t>
            </a:r>
          </a:p>
          <a:p>
            <a:pPr algn="ctr">
              <a:lnSpc>
                <a:spcPct val="80000"/>
              </a:lnSpc>
            </a:pPr>
            <a:r>
              <a:rPr lang="es-ES_tradnl" sz="2800" b="0">
                <a:solidFill>
                  <a:srgbClr val="003399"/>
                </a:solidFill>
              </a:rPr>
              <a:t>MP ev</a:t>
            </a:r>
          </a:p>
          <a:p>
            <a:pPr algn="ctr">
              <a:lnSpc>
                <a:spcPct val="80000"/>
              </a:lnSpc>
            </a:pPr>
            <a:r>
              <a:rPr lang="es-ES_tradnl" sz="2400" b="0">
                <a:solidFill>
                  <a:srgbClr val="003399"/>
                </a:solidFill>
              </a:rPr>
              <a:t>(OR 0.6; 95% IC: 0.1 a 4.8)</a:t>
            </a:r>
          </a:p>
        </p:txBody>
      </p:sp>
      <p:sp>
        <p:nvSpPr>
          <p:cNvPr id="10" name="Rectangle 14"/>
          <p:cNvSpPr>
            <a:spLocks noChangeArrowheads="1"/>
          </p:cNvSpPr>
          <p:nvPr/>
        </p:nvSpPr>
        <p:spPr bwMode="auto">
          <a:xfrm>
            <a:off x="5336704" y="6477000"/>
            <a:ext cx="3699346" cy="338554"/>
          </a:xfrm>
          <a:prstGeom prst="rect">
            <a:avLst/>
          </a:prstGeom>
          <a:noFill/>
          <a:ln w="12700" algn="ctr">
            <a:noFill/>
            <a:miter lim="800000"/>
            <a:headEnd/>
            <a:tailEnd/>
          </a:ln>
          <a:effectLst/>
        </p:spPr>
        <p:txBody>
          <a:bodyPr wrap="none">
            <a:spAutoFit/>
          </a:bodyPr>
          <a:lstStyle/>
          <a:p>
            <a:pPr algn="r"/>
            <a:r>
              <a:rPr lang="es-ES" sz="1600" b="0" dirty="0">
                <a:solidFill>
                  <a:srgbClr val="000066"/>
                </a:solidFill>
              </a:rPr>
              <a:t>González-Gay </a:t>
            </a:r>
            <a:r>
              <a:rPr lang="es-ES" sz="1600" dirty="0" smtClean="0">
                <a:solidFill>
                  <a:srgbClr val="000066"/>
                </a:solidFill>
              </a:rPr>
              <a:t> et al.</a:t>
            </a:r>
            <a:r>
              <a:rPr lang="es-ES" sz="1600" b="0" dirty="0" smtClean="0">
                <a:solidFill>
                  <a:srgbClr val="000066"/>
                </a:solidFill>
              </a:rPr>
              <a:t> </a:t>
            </a:r>
            <a:r>
              <a:rPr lang="es-ES" sz="1600" b="0" dirty="0" err="1">
                <a:solidFill>
                  <a:srgbClr val="000066"/>
                </a:solidFill>
              </a:rPr>
              <a:t>Arthritis</a:t>
            </a:r>
            <a:r>
              <a:rPr lang="es-ES" sz="1600" b="0" dirty="0">
                <a:solidFill>
                  <a:srgbClr val="000066"/>
                </a:solidFill>
              </a:rPr>
              <a:t> </a:t>
            </a:r>
            <a:r>
              <a:rPr lang="es-ES" sz="1600" b="0" dirty="0" err="1" smtClean="0">
                <a:solidFill>
                  <a:srgbClr val="000066"/>
                </a:solidFill>
              </a:rPr>
              <a:t>Rheum</a:t>
            </a:r>
            <a:r>
              <a:rPr lang="es-ES" sz="1600" b="0" dirty="0" smtClean="0">
                <a:solidFill>
                  <a:srgbClr val="000066"/>
                </a:solidFill>
              </a:rPr>
              <a:t>. </a:t>
            </a:r>
            <a:r>
              <a:rPr lang="es-ES" sz="1600" b="0" dirty="0">
                <a:solidFill>
                  <a:srgbClr val="000066"/>
                </a:solidFill>
              </a:rPr>
              <a:t>1998</a:t>
            </a:r>
          </a:p>
        </p:txBody>
      </p:sp>
      <p:sp>
        <p:nvSpPr>
          <p:cNvPr id="11"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CORTICOIDES</a:t>
            </a:r>
            <a:endParaRPr lang="es-ES" sz="1600" b="1" dirty="0">
              <a:solidFill>
                <a:srgbClr val="000099"/>
              </a:solidFill>
              <a:ea typeface="ＭＳ Ｐゴシック" pitchFamily="34" charset="-128"/>
            </a:endParaRPr>
          </a:p>
        </p:txBody>
      </p:sp>
      <p:sp>
        <p:nvSpPr>
          <p:cNvPr id="12"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4" name="Picture 14"/>
          <p:cNvPicPr>
            <a:picLocks noChangeAspect="1" noChangeArrowheads="1"/>
          </p:cNvPicPr>
          <p:nvPr/>
        </p:nvPicPr>
        <p:blipFill>
          <a:blip r:embed="rId3" cstate="print">
            <a:lum bright="-12000" contrast="18000"/>
          </a:blip>
          <a:srcRect/>
          <a:stretch>
            <a:fillRect/>
          </a:stretch>
        </p:blipFill>
        <p:spPr bwMode="auto">
          <a:xfrm>
            <a:off x="323850" y="1682750"/>
            <a:ext cx="8280400" cy="387350"/>
          </a:xfrm>
          <a:prstGeom prst="rect">
            <a:avLst/>
          </a:prstGeom>
          <a:noFill/>
          <a:ln w="12700">
            <a:noFill/>
            <a:miter lim="800000"/>
            <a:headEnd/>
            <a:tailEnd/>
          </a:ln>
          <a:effectLst/>
        </p:spPr>
      </p:pic>
      <p:grpSp>
        <p:nvGrpSpPr>
          <p:cNvPr id="2" name="Group 28"/>
          <p:cNvGrpSpPr>
            <a:grpSpLocks/>
          </p:cNvGrpSpPr>
          <p:nvPr/>
        </p:nvGrpSpPr>
        <p:grpSpPr bwMode="auto">
          <a:xfrm>
            <a:off x="431800" y="620713"/>
            <a:ext cx="8280400" cy="1674812"/>
            <a:chOff x="272" y="391"/>
            <a:chExt cx="5216" cy="1055"/>
          </a:xfrm>
        </p:grpSpPr>
        <p:pic>
          <p:nvPicPr>
            <p:cNvPr id="911373" name="Picture 13"/>
            <p:cNvPicPr>
              <a:picLocks noChangeAspect="1" noChangeArrowheads="1"/>
            </p:cNvPicPr>
            <p:nvPr/>
          </p:nvPicPr>
          <p:blipFill>
            <a:blip r:embed="rId4" cstate="print">
              <a:lum bright="-12000" contrast="30000"/>
            </a:blip>
            <a:srcRect/>
            <a:stretch>
              <a:fillRect/>
            </a:stretch>
          </p:blipFill>
          <p:spPr bwMode="auto">
            <a:xfrm>
              <a:off x="272" y="391"/>
              <a:ext cx="5216" cy="448"/>
            </a:xfrm>
            <a:prstGeom prst="rect">
              <a:avLst/>
            </a:prstGeom>
            <a:noFill/>
            <a:ln w="12700">
              <a:noFill/>
              <a:miter lim="800000"/>
              <a:headEnd/>
              <a:tailEnd/>
            </a:ln>
            <a:effectLst/>
          </p:spPr>
        </p:pic>
        <p:pic>
          <p:nvPicPr>
            <p:cNvPr id="911375" name="Picture 15"/>
            <p:cNvPicPr>
              <a:picLocks noChangeAspect="1" noChangeArrowheads="1"/>
            </p:cNvPicPr>
            <p:nvPr/>
          </p:nvPicPr>
          <p:blipFill>
            <a:blip r:embed="rId5" cstate="print">
              <a:lum bright="-12000" contrast="30000"/>
            </a:blip>
            <a:srcRect/>
            <a:stretch>
              <a:fillRect/>
            </a:stretch>
          </p:blipFill>
          <p:spPr bwMode="auto">
            <a:xfrm>
              <a:off x="272" y="890"/>
              <a:ext cx="5216" cy="556"/>
            </a:xfrm>
            <a:prstGeom prst="rect">
              <a:avLst/>
            </a:prstGeom>
            <a:noFill/>
            <a:ln w="12700">
              <a:noFill/>
              <a:miter lim="800000"/>
              <a:headEnd/>
              <a:tailEnd/>
            </a:ln>
            <a:effectLst/>
          </p:spPr>
        </p:pic>
      </p:grpSp>
      <p:pic>
        <p:nvPicPr>
          <p:cNvPr id="911378" name="Picture 18"/>
          <p:cNvPicPr>
            <a:picLocks noChangeAspect="1" noChangeArrowheads="1"/>
          </p:cNvPicPr>
          <p:nvPr/>
        </p:nvPicPr>
        <p:blipFill>
          <a:blip r:embed="rId6" cstate="print">
            <a:lum bright="-18000" contrast="30000"/>
          </a:blip>
          <a:srcRect/>
          <a:stretch>
            <a:fillRect/>
          </a:stretch>
        </p:blipFill>
        <p:spPr bwMode="auto">
          <a:xfrm>
            <a:off x="1258888" y="2265363"/>
            <a:ext cx="6697662" cy="3971925"/>
          </a:xfrm>
          <a:prstGeom prst="rect">
            <a:avLst/>
          </a:prstGeom>
          <a:noFill/>
          <a:ln w="12700" algn="ctr">
            <a:noFill/>
            <a:miter lim="800000"/>
            <a:headEnd/>
            <a:tailEnd/>
          </a:ln>
          <a:effectLst/>
        </p:spPr>
      </p:pic>
      <p:pic>
        <p:nvPicPr>
          <p:cNvPr id="911383" name="Picture 4" descr="SIM VAL AZUL"/>
          <p:cNvPicPr>
            <a:picLocks noChangeAspect="1" noChangeArrowheads="1"/>
          </p:cNvPicPr>
          <p:nvPr/>
        </p:nvPicPr>
        <p:blipFill>
          <a:blip r:embed="rId7"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911385" name="Line 25"/>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sp>
        <p:nvSpPr>
          <p:cNvPr id="911386" name="Rectangle 26"/>
          <p:cNvSpPr>
            <a:spLocks noChangeArrowheads="1"/>
          </p:cNvSpPr>
          <p:nvPr/>
        </p:nvSpPr>
        <p:spPr bwMode="auto">
          <a:xfrm>
            <a:off x="5436096" y="6521450"/>
            <a:ext cx="3992593" cy="336550"/>
          </a:xfrm>
          <a:prstGeom prst="rect">
            <a:avLst/>
          </a:prstGeom>
          <a:noFill/>
          <a:ln w="12700" algn="ctr">
            <a:noFill/>
            <a:miter lim="800000"/>
            <a:headEnd/>
            <a:tailEnd/>
          </a:ln>
          <a:effectLst/>
        </p:spPr>
        <p:txBody>
          <a:bodyPr wrap="square">
            <a:spAutoFit/>
          </a:bodyPr>
          <a:lstStyle/>
          <a:p>
            <a:r>
              <a:rPr lang="es-ES" sz="1600" b="0" dirty="0" err="1" smtClean="0">
                <a:solidFill>
                  <a:srgbClr val="000066"/>
                </a:solidFill>
              </a:rPr>
              <a:t>Mazlumzadeh</a:t>
            </a:r>
            <a:r>
              <a:rPr lang="es-ES" sz="1600" dirty="0">
                <a:solidFill>
                  <a:srgbClr val="000066"/>
                </a:solidFill>
              </a:rPr>
              <a:t> </a:t>
            </a:r>
            <a:r>
              <a:rPr lang="es-ES" sz="1600" dirty="0" smtClean="0">
                <a:solidFill>
                  <a:srgbClr val="000066"/>
                </a:solidFill>
              </a:rPr>
              <a:t>et al.</a:t>
            </a:r>
            <a:r>
              <a:rPr lang="es-ES" sz="1600" b="0" dirty="0" smtClean="0">
                <a:solidFill>
                  <a:srgbClr val="000066"/>
                </a:solidFill>
              </a:rPr>
              <a:t> </a:t>
            </a:r>
            <a:r>
              <a:rPr lang="es-ES" sz="1600" b="0" dirty="0" err="1">
                <a:solidFill>
                  <a:srgbClr val="000066"/>
                </a:solidFill>
              </a:rPr>
              <a:t>Arthritis</a:t>
            </a:r>
            <a:r>
              <a:rPr lang="es-ES" sz="1600" b="0" dirty="0">
                <a:solidFill>
                  <a:srgbClr val="000066"/>
                </a:solidFill>
              </a:rPr>
              <a:t> </a:t>
            </a:r>
            <a:r>
              <a:rPr lang="es-ES" sz="1600" b="0" dirty="0" err="1">
                <a:solidFill>
                  <a:srgbClr val="000066"/>
                </a:solidFill>
              </a:rPr>
              <a:t>Rheum</a:t>
            </a:r>
            <a:r>
              <a:rPr lang="es-ES" sz="1600" b="0" dirty="0">
                <a:solidFill>
                  <a:srgbClr val="000066"/>
                </a:solidFill>
              </a:rPr>
              <a:t> 2006</a:t>
            </a:r>
          </a:p>
        </p:txBody>
      </p:sp>
      <p:sp>
        <p:nvSpPr>
          <p:cNvPr id="11"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CORTICOIDES</a:t>
            </a:r>
            <a:endParaRPr lang="es-ES" sz="1600" b="1" dirty="0">
              <a:solidFill>
                <a:srgbClr val="000099"/>
              </a:solidFill>
              <a:ea typeface="ＭＳ Ｐゴシック" pitchFamily="34" charset="-128"/>
            </a:endParaRPr>
          </a:p>
        </p:txBody>
      </p:sp>
      <p:sp>
        <p:nvSpPr>
          <p:cNvPr id="12"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22" name="Rectangle 6"/>
          <p:cNvSpPr>
            <a:spLocks noChangeArrowheads="1"/>
          </p:cNvSpPr>
          <p:nvPr/>
        </p:nvSpPr>
        <p:spPr bwMode="auto">
          <a:xfrm>
            <a:off x="1065213" y="1844675"/>
            <a:ext cx="7251700" cy="3497561"/>
          </a:xfrm>
          <a:prstGeom prst="rect">
            <a:avLst/>
          </a:prstGeom>
          <a:noFill/>
          <a:ln w="9525">
            <a:noFill/>
            <a:miter lim="800000"/>
            <a:headEnd/>
            <a:tailEnd/>
          </a:ln>
          <a:effectLst/>
        </p:spPr>
        <p:txBody>
          <a:bodyPr>
            <a:spAutoFit/>
          </a:bodyPr>
          <a:lstStyle/>
          <a:p>
            <a:pPr marL="174625" indent="-174625">
              <a:lnSpc>
                <a:spcPct val="80000"/>
              </a:lnSpc>
              <a:spcBef>
                <a:spcPct val="40000"/>
              </a:spcBef>
              <a:buFontTx/>
              <a:buChar char="•"/>
            </a:pPr>
            <a:r>
              <a:rPr lang="es-ES_tradnl" altLang="es-ES_tradnl" sz="2400" b="0" dirty="0"/>
              <a:t> Doble ciego, placebo-control</a:t>
            </a:r>
          </a:p>
          <a:p>
            <a:pPr marL="174625" indent="-174625">
              <a:lnSpc>
                <a:spcPct val="80000"/>
              </a:lnSpc>
              <a:spcBef>
                <a:spcPct val="40000"/>
              </a:spcBef>
              <a:buFontTx/>
              <a:buChar char="•"/>
            </a:pPr>
            <a:r>
              <a:rPr lang="es-ES_tradnl" altLang="es-ES_tradnl" sz="2400" b="0" dirty="0"/>
              <a:t> 27 ACG biopsia AT + </a:t>
            </a:r>
          </a:p>
          <a:p>
            <a:pPr marL="174625" indent="-174625">
              <a:lnSpc>
                <a:spcPct val="80000"/>
              </a:lnSpc>
              <a:spcBef>
                <a:spcPct val="40000"/>
              </a:spcBef>
              <a:buFontTx/>
              <a:buChar char="•"/>
            </a:pPr>
            <a:r>
              <a:rPr lang="es-ES_tradnl" altLang="es-ES_tradnl" sz="2400" b="0" dirty="0"/>
              <a:t> Todos: </a:t>
            </a:r>
            <a:r>
              <a:rPr lang="es-ES_tradnl" altLang="es-ES_tradnl" sz="2400" b="0" dirty="0" err="1"/>
              <a:t>Pred</a:t>
            </a:r>
            <a:r>
              <a:rPr lang="es-ES_tradnl" altLang="es-ES_tradnl" sz="2400" b="0" dirty="0"/>
              <a:t>. 40 </a:t>
            </a:r>
            <a:r>
              <a:rPr lang="es-ES_tradnl" altLang="es-ES_tradnl" sz="2400" b="0" dirty="0" smtClean="0"/>
              <a:t>mg/d</a:t>
            </a:r>
            <a:r>
              <a:rPr lang="es-ES_tradnl" altLang="es-ES_tradnl" sz="2400" b="0" dirty="0"/>
              <a:t>.  </a:t>
            </a:r>
            <a:r>
              <a:rPr lang="es-ES_tradnl" altLang="es-ES_tradnl" sz="2400" b="0" dirty="0">
                <a:ea typeface="SimSun" pitchFamily="2" charset="-122"/>
              </a:rPr>
              <a:t>↓</a:t>
            </a:r>
            <a:r>
              <a:rPr lang="es-ES_tradnl" altLang="es-ES_tradnl" sz="2400" b="0" dirty="0"/>
              <a:t>hasta ≤5 (</a:t>
            </a:r>
            <a:r>
              <a:rPr lang="es-ES_tradnl" altLang="es-ES_tradnl" sz="2400" b="0" dirty="0" err="1"/>
              <a:t>sem</a:t>
            </a:r>
            <a:r>
              <a:rPr lang="es-ES_tradnl" altLang="es-ES_tradnl" sz="2400" b="0" dirty="0"/>
              <a:t>. </a:t>
            </a:r>
            <a:r>
              <a:rPr lang="es-ES_tradnl" altLang="es-ES_tradnl" sz="2400" b="0" dirty="0" smtClean="0"/>
              <a:t>36)</a:t>
            </a:r>
            <a:endParaRPr lang="es-ES_tradnl" altLang="es-ES_tradnl" sz="2400" b="0" dirty="0"/>
          </a:p>
          <a:p>
            <a:pPr marL="174625" indent="-174625">
              <a:lnSpc>
                <a:spcPct val="80000"/>
              </a:lnSpc>
              <a:spcBef>
                <a:spcPct val="40000"/>
              </a:spcBef>
              <a:buFontTx/>
              <a:buChar char="•"/>
            </a:pPr>
            <a:r>
              <a:rPr lang="es-ES_tradnl" altLang="es-ES_tradnl" sz="2400" b="0" dirty="0"/>
              <a:t> </a:t>
            </a:r>
            <a:r>
              <a:rPr lang="es-ES_tradnl" altLang="es-ES_tradnl" sz="2400" b="0" dirty="0" err="1"/>
              <a:t>Randomización</a:t>
            </a:r>
            <a:r>
              <a:rPr lang="es-ES_tradnl" altLang="es-ES_tradnl" sz="2400" b="0" dirty="0"/>
              <a:t> (1:1): </a:t>
            </a:r>
          </a:p>
          <a:p>
            <a:pPr marL="623888" lvl="1">
              <a:lnSpc>
                <a:spcPct val="80000"/>
              </a:lnSpc>
              <a:spcBef>
                <a:spcPct val="40000"/>
              </a:spcBef>
              <a:buFontTx/>
              <a:buChar char="•"/>
            </a:pPr>
            <a:r>
              <a:rPr lang="es-ES_tradnl" altLang="es-ES_tradnl" sz="2400" b="0" dirty="0"/>
              <a:t> MP </a:t>
            </a:r>
            <a:r>
              <a:rPr lang="es-ES_tradnl" altLang="es-ES_tradnl" sz="2400" b="0" dirty="0" err="1"/>
              <a:t>ev</a:t>
            </a:r>
            <a:r>
              <a:rPr lang="es-ES_tradnl" altLang="es-ES_tradnl" sz="2400" b="0" dirty="0"/>
              <a:t> 15 </a:t>
            </a:r>
            <a:r>
              <a:rPr lang="es-ES_tradnl" altLang="es-ES_tradnl" sz="2400" b="0" dirty="0" smtClean="0"/>
              <a:t>mg/kg/d </a:t>
            </a:r>
            <a:r>
              <a:rPr lang="es-ES_tradnl" altLang="es-ES_tradnl" sz="2400" b="0" dirty="0"/>
              <a:t>(x3 días). </a:t>
            </a:r>
          </a:p>
          <a:p>
            <a:pPr marL="623888" lvl="1">
              <a:lnSpc>
                <a:spcPct val="80000"/>
              </a:lnSpc>
              <a:spcBef>
                <a:spcPct val="40000"/>
              </a:spcBef>
              <a:buFontTx/>
              <a:buChar char="•"/>
            </a:pPr>
            <a:r>
              <a:rPr lang="es-ES_tradnl" altLang="es-ES_tradnl" sz="2400" b="0" dirty="0"/>
              <a:t> Placebo: salino </a:t>
            </a:r>
            <a:r>
              <a:rPr lang="es-ES_tradnl" altLang="es-ES_tradnl" sz="2400" b="0" dirty="0" err="1"/>
              <a:t>ev</a:t>
            </a:r>
            <a:endParaRPr lang="es-ES_tradnl" altLang="es-ES_tradnl" sz="2400" b="0" dirty="0"/>
          </a:p>
          <a:p>
            <a:pPr marL="174625" indent="-174625">
              <a:lnSpc>
                <a:spcPct val="80000"/>
              </a:lnSpc>
              <a:spcBef>
                <a:spcPct val="40000"/>
              </a:spcBef>
              <a:buFontTx/>
              <a:buChar char="•"/>
            </a:pPr>
            <a:r>
              <a:rPr lang="es-ES_tradnl" altLang="es-ES_tradnl" sz="2400" b="0" dirty="0"/>
              <a:t> </a:t>
            </a:r>
            <a:r>
              <a:rPr lang="es-ES_tradnl" altLang="es-ES_tradnl" sz="2400" b="0" dirty="0" smtClean="0"/>
              <a:t>Objetivo </a:t>
            </a:r>
            <a:r>
              <a:rPr lang="es-ES_tradnl" altLang="es-ES_tradnl" sz="2400" b="0" dirty="0"/>
              <a:t>1º: </a:t>
            </a:r>
          </a:p>
          <a:p>
            <a:pPr marL="623888" lvl="1">
              <a:lnSpc>
                <a:spcPct val="80000"/>
              </a:lnSpc>
              <a:spcBef>
                <a:spcPct val="40000"/>
              </a:spcBef>
              <a:buFontTx/>
              <a:buChar char="•"/>
            </a:pPr>
            <a:r>
              <a:rPr lang="es-ES_tradnl" altLang="es-ES_tradnl" sz="2400" b="0" dirty="0"/>
              <a:t> </a:t>
            </a:r>
            <a:r>
              <a:rPr lang="es-ES_tradnl" altLang="es-ES_tradnl" sz="2400" b="0" dirty="0" err="1"/>
              <a:t>pred</a:t>
            </a:r>
            <a:r>
              <a:rPr lang="es-ES_tradnl" altLang="es-ES_tradnl" sz="2400" b="0" dirty="0"/>
              <a:t>. ≤5 m/d (</a:t>
            </a:r>
            <a:r>
              <a:rPr lang="es-ES_tradnl" altLang="es-ES_tradnl" sz="2400" b="0" dirty="0" err="1"/>
              <a:t>sem</a:t>
            </a:r>
            <a:r>
              <a:rPr lang="es-ES_tradnl" altLang="es-ES_tradnl" sz="2400" b="0" dirty="0"/>
              <a:t>. </a:t>
            </a:r>
            <a:r>
              <a:rPr lang="es-ES_tradnl" altLang="es-ES_tradnl" sz="2400" b="0" dirty="0" smtClean="0"/>
              <a:t>36)</a:t>
            </a:r>
            <a:endParaRPr lang="es-ES_tradnl" altLang="es-ES_tradnl" sz="2400" b="0" dirty="0"/>
          </a:p>
        </p:txBody>
      </p:sp>
      <p:pic>
        <p:nvPicPr>
          <p:cNvPr id="930833"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930835" name="Line 19"/>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sp>
        <p:nvSpPr>
          <p:cNvPr id="930837" name="Rectangle 21"/>
          <p:cNvSpPr>
            <a:spLocks noChangeArrowheads="1"/>
          </p:cNvSpPr>
          <p:nvPr/>
        </p:nvSpPr>
        <p:spPr bwMode="auto">
          <a:xfrm>
            <a:off x="2374900" y="493713"/>
            <a:ext cx="4392613" cy="823912"/>
          </a:xfrm>
          <a:prstGeom prst="rect">
            <a:avLst/>
          </a:prstGeom>
          <a:noFill/>
          <a:ln w="9525">
            <a:noFill/>
            <a:miter lim="800000"/>
            <a:headEnd/>
            <a:tailEnd/>
          </a:ln>
          <a:effectLst/>
        </p:spPr>
        <p:txBody>
          <a:bodyPr>
            <a:spAutoFit/>
          </a:bodyPr>
          <a:lstStyle/>
          <a:p>
            <a:pPr algn="ctr">
              <a:lnSpc>
                <a:spcPct val="80000"/>
              </a:lnSpc>
            </a:pPr>
            <a:r>
              <a:rPr lang="es-ES_tradnl" sz="3200" b="0">
                <a:solidFill>
                  <a:srgbClr val="000066"/>
                </a:solidFill>
              </a:rPr>
              <a:t>MP ev</a:t>
            </a:r>
          </a:p>
          <a:p>
            <a:pPr algn="ctr">
              <a:lnSpc>
                <a:spcPct val="80000"/>
              </a:lnSpc>
            </a:pPr>
            <a:r>
              <a:rPr lang="es-ES_tradnl" sz="2800" b="0">
                <a:solidFill>
                  <a:srgbClr val="003399"/>
                </a:solidFill>
              </a:rPr>
              <a:t>“ahorrador esteroideo”</a:t>
            </a:r>
          </a:p>
        </p:txBody>
      </p:sp>
      <p:sp>
        <p:nvSpPr>
          <p:cNvPr id="8" name="Rectangle 26"/>
          <p:cNvSpPr>
            <a:spLocks noChangeArrowheads="1"/>
          </p:cNvSpPr>
          <p:nvPr/>
        </p:nvSpPr>
        <p:spPr bwMode="auto">
          <a:xfrm>
            <a:off x="5436096" y="6521450"/>
            <a:ext cx="3992593" cy="336550"/>
          </a:xfrm>
          <a:prstGeom prst="rect">
            <a:avLst/>
          </a:prstGeom>
          <a:noFill/>
          <a:ln w="12700" algn="ctr">
            <a:noFill/>
            <a:miter lim="800000"/>
            <a:headEnd/>
            <a:tailEnd/>
          </a:ln>
          <a:effectLst/>
        </p:spPr>
        <p:txBody>
          <a:bodyPr wrap="square">
            <a:spAutoFit/>
          </a:bodyPr>
          <a:lstStyle/>
          <a:p>
            <a:r>
              <a:rPr lang="es-ES" sz="1600" b="0" dirty="0" err="1" smtClean="0">
                <a:solidFill>
                  <a:srgbClr val="000066"/>
                </a:solidFill>
              </a:rPr>
              <a:t>Mazlumzadeh</a:t>
            </a:r>
            <a:r>
              <a:rPr lang="es-ES" sz="1600" dirty="0">
                <a:solidFill>
                  <a:srgbClr val="000066"/>
                </a:solidFill>
              </a:rPr>
              <a:t> </a:t>
            </a:r>
            <a:r>
              <a:rPr lang="es-ES" sz="1600" dirty="0" smtClean="0">
                <a:solidFill>
                  <a:srgbClr val="000066"/>
                </a:solidFill>
              </a:rPr>
              <a:t>et al.</a:t>
            </a:r>
            <a:r>
              <a:rPr lang="es-ES" sz="1600" b="0" dirty="0" smtClean="0">
                <a:solidFill>
                  <a:srgbClr val="000066"/>
                </a:solidFill>
              </a:rPr>
              <a:t> </a:t>
            </a:r>
            <a:r>
              <a:rPr lang="es-ES" sz="1600" b="0" dirty="0" err="1">
                <a:solidFill>
                  <a:srgbClr val="000066"/>
                </a:solidFill>
              </a:rPr>
              <a:t>Arthritis</a:t>
            </a:r>
            <a:r>
              <a:rPr lang="es-ES" sz="1600" b="0" dirty="0">
                <a:solidFill>
                  <a:srgbClr val="000066"/>
                </a:solidFill>
              </a:rPr>
              <a:t> </a:t>
            </a:r>
            <a:r>
              <a:rPr lang="es-ES" sz="1600" b="0" dirty="0" err="1">
                <a:solidFill>
                  <a:srgbClr val="000066"/>
                </a:solidFill>
              </a:rPr>
              <a:t>Rheum</a:t>
            </a:r>
            <a:r>
              <a:rPr lang="es-ES" sz="1600" b="0" dirty="0">
                <a:solidFill>
                  <a:srgbClr val="000066"/>
                </a:solidFill>
              </a:rPr>
              <a:t> 2006</a:t>
            </a:r>
          </a:p>
        </p:txBody>
      </p:sp>
      <p:sp>
        <p:nvSpPr>
          <p:cNvPr id="9"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CORTICOIDES</a:t>
            </a:r>
            <a:endParaRPr lang="es-ES" sz="1600" b="1" dirty="0">
              <a:solidFill>
                <a:srgbClr val="000099"/>
              </a:solidFill>
              <a:ea typeface="ＭＳ Ｐゴシック" pitchFamily="34" charset="-128"/>
            </a:endParaRPr>
          </a:p>
        </p:txBody>
      </p:sp>
      <p:sp>
        <p:nvSpPr>
          <p:cNvPr id="10"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9800" name="Picture 8"/>
          <p:cNvPicPr>
            <a:picLocks noChangeAspect="1" noChangeArrowheads="1"/>
          </p:cNvPicPr>
          <p:nvPr/>
        </p:nvPicPr>
        <p:blipFill>
          <a:blip r:embed="rId3" cstate="print">
            <a:lum bright="-6000" contrast="24000"/>
          </a:blip>
          <a:srcRect/>
          <a:stretch>
            <a:fillRect/>
          </a:stretch>
        </p:blipFill>
        <p:spPr bwMode="auto">
          <a:xfrm>
            <a:off x="107950" y="1052513"/>
            <a:ext cx="9001125" cy="5216525"/>
          </a:xfrm>
          <a:prstGeom prst="rect">
            <a:avLst/>
          </a:prstGeom>
          <a:noFill/>
          <a:ln w="12700">
            <a:noFill/>
            <a:miter lim="800000"/>
            <a:headEnd/>
            <a:tailEnd/>
          </a:ln>
          <a:effectLst/>
        </p:spPr>
      </p:pic>
      <p:sp>
        <p:nvSpPr>
          <p:cNvPr id="929807" name="Line 15"/>
          <p:cNvSpPr>
            <a:spLocks noChangeShapeType="1"/>
          </p:cNvSpPr>
          <p:nvPr/>
        </p:nvSpPr>
        <p:spPr bwMode="auto">
          <a:xfrm>
            <a:off x="6877050" y="1755775"/>
            <a:ext cx="358775" cy="0"/>
          </a:xfrm>
          <a:prstGeom prst="line">
            <a:avLst/>
          </a:prstGeom>
          <a:noFill/>
          <a:ln w="57150">
            <a:solidFill>
              <a:schemeClr val="tx2"/>
            </a:solidFill>
            <a:round/>
            <a:headEnd/>
            <a:tailEnd/>
          </a:ln>
          <a:effectLst/>
        </p:spPr>
        <p:txBody>
          <a:bodyPr/>
          <a:lstStyle/>
          <a:p>
            <a:endParaRPr lang="es-ES"/>
          </a:p>
        </p:txBody>
      </p:sp>
      <p:sp>
        <p:nvSpPr>
          <p:cNvPr id="929808" name="Line 16"/>
          <p:cNvSpPr>
            <a:spLocks noChangeShapeType="1"/>
          </p:cNvSpPr>
          <p:nvPr/>
        </p:nvSpPr>
        <p:spPr bwMode="auto">
          <a:xfrm>
            <a:off x="6877050" y="1989138"/>
            <a:ext cx="360363" cy="0"/>
          </a:xfrm>
          <a:prstGeom prst="line">
            <a:avLst/>
          </a:prstGeom>
          <a:noFill/>
          <a:ln w="57150">
            <a:solidFill>
              <a:schemeClr val="tx2"/>
            </a:solidFill>
            <a:prstDash val="sysDot"/>
            <a:round/>
            <a:headEnd/>
            <a:tailEnd/>
          </a:ln>
          <a:effectLst/>
        </p:spPr>
        <p:txBody>
          <a:bodyPr/>
          <a:lstStyle/>
          <a:p>
            <a:endParaRPr lang="es-ES"/>
          </a:p>
        </p:txBody>
      </p:sp>
      <p:sp>
        <p:nvSpPr>
          <p:cNvPr id="929809" name="Rectangle 17"/>
          <p:cNvSpPr>
            <a:spLocks noChangeArrowheads="1"/>
          </p:cNvSpPr>
          <p:nvPr/>
        </p:nvSpPr>
        <p:spPr bwMode="auto">
          <a:xfrm>
            <a:off x="7308850" y="1612900"/>
            <a:ext cx="460375" cy="304800"/>
          </a:xfrm>
          <a:prstGeom prst="rect">
            <a:avLst/>
          </a:prstGeom>
          <a:noFill/>
          <a:ln w="12700">
            <a:noFill/>
            <a:miter lim="800000"/>
            <a:headEnd/>
            <a:tailEnd/>
          </a:ln>
          <a:effectLst/>
        </p:spPr>
        <p:txBody>
          <a:bodyPr>
            <a:spAutoFit/>
          </a:bodyPr>
          <a:lstStyle/>
          <a:p>
            <a:r>
              <a:rPr lang="es-ES_tradnl" sz="1400" b="0">
                <a:solidFill>
                  <a:schemeClr val="tx1"/>
                </a:solidFill>
              </a:rPr>
              <a:t>MP</a:t>
            </a:r>
            <a:endParaRPr lang="es-ES" sz="1400" b="0">
              <a:solidFill>
                <a:schemeClr val="tx1"/>
              </a:solidFill>
            </a:endParaRPr>
          </a:p>
        </p:txBody>
      </p:sp>
      <p:sp>
        <p:nvSpPr>
          <p:cNvPr id="929810" name="Rectangle 18"/>
          <p:cNvSpPr>
            <a:spLocks noChangeArrowheads="1"/>
          </p:cNvSpPr>
          <p:nvPr/>
        </p:nvSpPr>
        <p:spPr bwMode="auto">
          <a:xfrm>
            <a:off x="7308850" y="1828800"/>
            <a:ext cx="1008063" cy="304800"/>
          </a:xfrm>
          <a:prstGeom prst="rect">
            <a:avLst/>
          </a:prstGeom>
          <a:noFill/>
          <a:ln w="12700">
            <a:noFill/>
            <a:miter lim="800000"/>
            <a:headEnd/>
            <a:tailEnd/>
          </a:ln>
          <a:effectLst/>
        </p:spPr>
        <p:txBody>
          <a:bodyPr>
            <a:spAutoFit/>
          </a:bodyPr>
          <a:lstStyle/>
          <a:p>
            <a:r>
              <a:rPr lang="es-ES_tradnl" sz="1400" b="0">
                <a:solidFill>
                  <a:schemeClr val="tx1"/>
                </a:solidFill>
              </a:rPr>
              <a:t>placebo</a:t>
            </a:r>
            <a:endParaRPr lang="es-ES" sz="1400" b="0">
              <a:solidFill>
                <a:schemeClr val="tx1"/>
              </a:solidFill>
            </a:endParaRPr>
          </a:p>
        </p:txBody>
      </p:sp>
      <p:sp>
        <p:nvSpPr>
          <p:cNvPr id="929811" name="Rectangle 19"/>
          <p:cNvSpPr>
            <a:spLocks noChangeArrowheads="1"/>
          </p:cNvSpPr>
          <p:nvPr/>
        </p:nvSpPr>
        <p:spPr bwMode="auto">
          <a:xfrm>
            <a:off x="6804025" y="1628775"/>
            <a:ext cx="1296988" cy="504825"/>
          </a:xfrm>
          <a:prstGeom prst="rect">
            <a:avLst/>
          </a:prstGeom>
          <a:noFill/>
          <a:ln w="6350">
            <a:solidFill>
              <a:schemeClr val="folHlink"/>
            </a:solidFill>
            <a:miter lim="800000"/>
            <a:headEnd/>
            <a:tailEnd/>
          </a:ln>
          <a:effectLst/>
        </p:spPr>
        <p:txBody>
          <a:bodyPr wrap="none" anchor="ctr"/>
          <a:lstStyle/>
          <a:p>
            <a:endParaRPr lang="es-ES"/>
          </a:p>
        </p:txBody>
      </p:sp>
      <p:sp>
        <p:nvSpPr>
          <p:cNvPr id="929812" name="Rectangle 20"/>
          <p:cNvSpPr>
            <a:spLocks noChangeArrowheads="1"/>
          </p:cNvSpPr>
          <p:nvPr/>
        </p:nvSpPr>
        <p:spPr bwMode="auto">
          <a:xfrm>
            <a:off x="3997325" y="5516563"/>
            <a:ext cx="1079500" cy="366712"/>
          </a:xfrm>
          <a:prstGeom prst="rect">
            <a:avLst/>
          </a:prstGeom>
          <a:noFill/>
          <a:ln w="12700">
            <a:noFill/>
            <a:miter lim="800000"/>
            <a:headEnd/>
            <a:tailEnd/>
          </a:ln>
          <a:effectLst/>
        </p:spPr>
        <p:txBody>
          <a:bodyPr>
            <a:spAutoFit/>
          </a:bodyPr>
          <a:lstStyle/>
          <a:p>
            <a:pPr>
              <a:spcBef>
                <a:spcPct val="20000"/>
              </a:spcBef>
            </a:pPr>
            <a:r>
              <a:rPr lang="es-ES_tradnl" sz="1800" b="0">
                <a:solidFill>
                  <a:srgbClr val="333399"/>
                </a:solidFill>
              </a:rPr>
              <a:t>4º mes</a:t>
            </a:r>
            <a:endParaRPr lang="es-ES" sz="1000" b="0">
              <a:solidFill>
                <a:srgbClr val="333399"/>
              </a:solidFill>
            </a:endParaRPr>
          </a:p>
        </p:txBody>
      </p:sp>
      <p:pic>
        <p:nvPicPr>
          <p:cNvPr id="929821" name="Picture 4" descr="SIM VAL AZUL"/>
          <p:cNvPicPr>
            <a:picLocks noChangeAspect="1" noChangeArrowheads="1"/>
          </p:cNvPicPr>
          <p:nvPr/>
        </p:nvPicPr>
        <p:blipFill>
          <a:blip r:embed="rId4"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929823" name="Line 31"/>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sp>
        <p:nvSpPr>
          <p:cNvPr id="929825" name="Rectangle 33"/>
          <p:cNvSpPr>
            <a:spLocks noChangeArrowheads="1"/>
          </p:cNvSpPr>
          <p:nvPr/>
        </p:nvSpPr>
        <p:spPr bwMode="auto">
          <a:xfrm>
            <a:off x="2374900" y="493713"/>
            <a:ext cx="4392613" cy="823912"/>
          </a:xfrm>
          <a:prstGeom prst="rect">
            <a:avLst/>
          </a:prstGeom>
          <a:noFill/>
          <a:ln w="9525">
            <a:noFill/>
            <a:miter lim="800000"/>
            <a:headEnd/>
            <a:tailEnd/>
          </a:ln>
          <a:effectLst/>
        </p:spPr>
        <p:txBody>
          <a:bodyPr>
            <a:spAutoFit/>
          </a:bodyPr>
          <a:lstStyle/>
          <a:p>
            <a:pPr algn="ctr">
              <a:lnSpc>
                <a:spcPct val="80000"/>
              </a:lnSpc>
            </a:pPr>
            <a:r>
              <a:rPr lang="es-ES_tradnl" sz="3200" b="0">
                <a:solidFill>
                  <a:srgbClr val="000066"/>
                </a:solidFill>
              </a:rPr>
              <a:t>MP ev</a:t>
            </a:r>
          </a:p>
          <a:p>
            <a:pPr algn="ctr">
              <a:lnSpc>
                <a:spcPct val="80000"/>
              </a:lnSpc>
            </a:pPr>
            <a:r>
              <a:rPr lang="es-ES_tradnl" sz="2800" b="0">
                <a:solidFill>
                  <a:srgbClr val="003399"/>
                </a:solidFill>
              </a:rPr>
              <a:t>“ahorrador esteroideo”</a:t>
            </a:r>
          </a:p>
        </p:txBody>
      </p:sp>
      <p:sp>
        <p:nvSpPr>
          <p:cNvPr id="14" name="Rectangle 26"/>
          <p:cNvSpPr>
            <a:spLocks noChangeArrowheads="1"/>
          </p:cNvSpPr>
          <p:nvPr/>
        </p:nvSpPr>
        <p:spPr bwMode="auto">
          <a:xfrm>
            <a:off x="5436096" y="6521450"/>
            <a:ext cx="3992593" cy="336550"/>
          </a:xfrm>
          <a:prstGeom prst="rect">
            <a:avLst/>
          </a:prstGeom>
          <a:noFill/>
          <a:ln w="12700" algn="ctr">
            <a:noFill/>
            <a:miter lim="800000"/>
            <a:headEnd/>
            <a:tailEnd/>
          </a:ln>
          <a:effectLst/>
        </p:spPr>
        <p:txBody>
          <a:bodyPr wrap="square">
            <a:spAutoFit/>
          </a:bodyPr>
          <a:lstStyle/>
          <a:p>
            <a:r>
              <a:rPr lang="es-ES" sz="1600" b="0" dirty="0" err="1" smtClean="0">
                <a:solidFill>
                  <a:srgbClr val="000066"/>
                </a:solidFill>
              </a:rPr>
              <a:t>Mazlumzadeh</a:t>
            </a:r>
            <a:r>
              <a:rPr lang="es-ES" sz="1600" dirty="0">
                <a:solidFill>
                  <a:srgbClr val="000066"/>
                </a:solidFill>
              </a:rPr>
              <a:t> </a:t>
            </a:r>
            <a:r>
              <a:rPr lang="es-ES" sz="1600" dirty="0" smtClean="0">
                <a:solidFill>
                  <a:srgbClr val="000066"/>
                </a:solidFill>
              </a:rPr>
              <a:t>et al.</a:t>
            </a:r>
            <a:r>
              <a:rPr lang="es-ES" sz="1600" b="0" dirty="0" smtClean="0">
                <a:solidFill>
                  <a:srgbClr val="000066"/>
                </a:solidFill>
              </a:rPr>
              <a:t> </a:t>
            </a:r>
            <a:r>
              <a:rPr lang="es-ES" sz="1600" b="0" dirty="0" err="1">
                <a:solidFill>
                  <a:srgbClr val="000066"/>
                </a:solidFill>
              </a:rPr>
              <a:t>Arthritis</a:t>
            </a:r>
            <a:r>
              <a:rPr lang="es-ES" sz="1600" b="0" dirty="0">
                <a:solidFill>
                  <a:srgbClr val="000066"/>
                </a:solidFill>
              </a:rPr>
              <a:t> </a:t>
            </a:r>
            <a:r>
              <a:rPr lang="es-ES" sz="1600" b="0" dirty="0" err="1">
                <a:solidFill>
                  <a:srgbClr val="000066"/>
                </a:solidFill>
              </a:rPr>
              <a:t>Rheum</a:t>
            </a:r>
            <a:r>
              <a:rPr lang="es-ES" sz="1600" b="0" dirty="0">
                <a:solidFill>
                  <a:srgbClr val="000066"/>
                </a:solidFill>
              </a:rPr>
              <a:t> 2006</a:t>
            </a:r>
          </a:p>
        </p:txBody>
      </p:sp>
      <p:sp>
        <p:nvSpPr>
          <p:cNvPr id="15"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CORTICOIDES</a:t>
            </a:r>
            <a:endParaRPr lang="es-ES" sz="1600" b="1" dirty="0">
              <a:solidFill>
                <a:srgbClr val="000099"/>
              </a:solidFill>
              <a:ea typeface="ＭＳ Ｐゴシック" pitchFamily="34" charset="-128"/>
            </a:endParaRPr>
          </a:p>
        </p:txBody>
      </p:sp>
      <p:sp>
        <p:nvSpPr>
          <p:cNvPr id="16"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2"/>
          <p:cNvGraphicFramePr>
            <a:graphicFrameLocks noChangeAspect="1"/>
          </p:cNvGraphicFramePr>
          <p:nvPr/>
        </p:nvGraphicFramePr>
        <p:xfrm>
          <a:off x="50800" y="1031875"/>
          <a:ext cx="9042400" cy="5113338"/>
        </p:xfrm>
        <a:graphic>
          <a:graphicData uri="http://schemas.openxmlformats.org/drawingml/2006/chart">
            <c:chart xmlns:c="http://schemas.openxmlformats.org/drawingml/2006/chart" xmlns:r="http://schemas.openxmlformats.org/officeDocument/2006/relationships" r:id="rId3"/>
          </a:graphicData>
        </a:graphic>
      </p:graphicFrame>
      <p:sp>
        <p:nvSpPr>
          <p:cNvPr id="935942" name="Rectangle 6"/>
          <p:cNvSpPr>
            <a:spLocks noChangeArrowheads="1"/>
          </p:cNvSpPr>
          <p:nvPr/>
        </p:nvSpPr>
        <p:spPr bwMode="auto">
          <a:xfrm>
            <a:off x="3265488" y="1231900"/>
            <a:ext cx="2473325" cy="396875"/>
          </a:xfrm>
          <a:prstGeom prst="rect">
            <a:avLst/>
          </a:prstGeom>
          <a:noFill/>
          <a:ln w="12700">
            <a:noFill/>
            <a:miter lim="800000"/>
            <a:headEnd/>
            <a:tailEnd/>
          </a:ln>
          <a:effectLst/>
        </p:spPr>
        <p:txBody>
          <a:bodyPr wrap="none">
            <a:spAutoFit/>
          </a:bodyPr>
          <a:lstStyle/>
          <a:p>
            <a:r>
              <a:rPr lang="es-ES_tradnl" altLang="es-ES_tradnl" sz="2000" b="0">
                <a:solidFill>
                  <a:srgbClr val="000066"/>
                </a:solidFill>
                <a:latin typeface="Comic Sans MS" pitchFamily="66" charset="0"/>
              </a:rPr>
              <a:t>prednisona ≤5 mg/d</a:t>
            </a:r>
            <a:endParaRPr lang="es-ES" sz="2000" b="0">
              <a:solidFill>
                <a:srgbClr val="000066"/>
              </a:solidFill>
              <a:latin typeface="Comic Sans MS" pitchFamily="66" charset="0"/>
            </a:endParaRPr>
          </a:p>
        </p:txBody>
      </p:sp>
      <p:sp>
        <p:nvSpPr>
          <p:cNvPr id="935944" name="Rectangle 8"/>
          <p:cNvSpPr>
            <a:spLocks noChangeArrowheads="1"/>
          </p:cNvSpPr>
          <p:nvPr/>
        </p:nvSpPr>
        <p:spPr bwMode="auto">
          <a:xfrm>
            <a:off x="1619250" y="3549650"/>
            <a:ext cx="425450" cy="671513"/>
          </a:xfrm>
          <a:prstGeom prst="rect">
            <a:avLst/>
          </a:prstGeom>
          <a:noFill/>
          <a:ln w="12700">
            <a:noFill/>
            <a:miter lim="800000"/>
            <a:headEnd/>
            <a:tailEnd/>
          </a:ln>
          <a:effectLst/>
        </p:spPr>
        <p:txBody>
          <a:bodyPr wrap="none">
            <a:spAutoFit/>
          </a:bodyPr>
          <a:lstStyle/>
          <a:p>
            <a:r>
              <a:rPr lang="es-ES_tradnl" b="0">
                <a:solidFill>
                  <a:srgbClr val="333399"/>
                </a:solidFill>
              </a:rPr>
              <a:t>*</a:t>
            </a:r>
            <a:endParaRPr lang="es-ES" b="0">
              <a:solidFill>
                <a:srgbClr val="333399"/>
              </a:solidFill>
            </a:endParaRPr>
          </a:p>
        </p:txBody>
      </p:sp>
      <p:sp>
        <p:nvSpPr>
          <p:cNvPr id="935945" name="Rectangle 9"/>
          <p:cNvSpPr>
            <a:spLocks noChangeArrowheads="1"/>
          </p:cNvSpPr>
          <p:nvPr/>
        </p:nvSpPr>
        <p:spPr bwMode="auto">
          <a:xfrm>
            <a:off x="7026275" y="2973388"/>
            <a:ext cx="425450" cy="671512"/>
          </a:xfrm>
          <a:prstGeom prst="rect">
            <a:avLst/>
          </a:prstGeom>
          <a:noFill/>
          <a:ln w="12700">
            <a:noFill/>
            <a:miter lim="800000"/>
            <a:headEnd/>
            <a:tailEnd/>
          </a:ln>
          <a:effectLst/>
        </p:spPr>
        <p:txBody>
          <a:bodyPr wrap="none">
            <a:spAutoFit/>
          </a:bodyPr>
          <a:lstStyle/>
          <a:p>
            <a:r>
              <a:rPr lang="es-ES_tradnl" b="0">
                <a:solidFill>
                  <a:srgbClr val="333399"/>
                </a:solidFill>
              </a:rPr>
              <a:t>*</a:t>
            </a:r>
            <a:endParaRPr lang="es-ES" b="0">
              <a:solidFill>
                <a:srgbClr val="333399"/>
              </a:solidFill>
            </a:endParaRPr>
          </a:p>
        </p:txBody>
      </p:sp>
      <p:sp>
        <p:nvSpPr>
          <p:cNvPr id="935946" name="Rectangle 10"/>
          <p:cNvSpPr>
            <a:spLocks noChangeArrowheads="1"/>
          </p:cNvSpPr>
          <p:nvPr/>
        </p:nvSpPr>
        <p:spPr bwMode="auto">
          <a:xfrm>
            <a:off x="4291013" y="3549650"/>
            <a:ext cx="425450" cy="671513"/>
          </a:xfrm>
          <a:prstGeom prst="rect">
            <a:avLst/>
          </a:prstGeom>
          <a:noFill/>
          <a:ln w="12700">
            <a:noFill/>
            <a:miter lim="800000"/>
            <a:headEnd/>
            <a:tailEnd/>
          </a:ln>
          <a:effectLst/>
        </p:spPr>
        <p:txBody>
          <a:bodyPr wrap="none">
            <a:spAutoFit/>
          </a:bodyPr>
          <a:lstStyle/>
          <a:p>
            <a:r>
              <a:rPr lang="es-ES_tradnl" b="0">
                <a:solidFill>
                  <a:srgbClr val="333399"/>
                </a:solidFill>
              </a:rPr>
              <a:t>*</a:t>
            </a:r>
            <a:endParaRPr lang="es-ES" b="0">
              <a:solidFill>
                <a:srgbClr val="333399"/>
              </a:solidFill>
            </a:endParaRPr>
          </a:p>
        </p:txBody>
      </p:sp>
      <p:pic>
        <p:nvPicPr>
          <p:cNvPr id="935957" name="Picture 4" descr="SIM VAL AZUL"/>
          <p:cNvPicPr>
            <a:picLocks noChangeAspect="1" noChangeArrowheads="1"/>
          </p:cNvPicPr>
          <p:nvPr/>
        </p:nvPicPr>
        <p:blipFill>
          <a:blip r:embed="rId4"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935959" name="Line 23"/>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sp>
        <p:nvSpPr>
          <p:cNvPr id="935961" name="Rectangle 25"/>
          <p:cNvSpPr>
            <a:spLocks noChangeArrowheads="1"/>
          </p:cNvSpPr>
          <p:nvPr/>
        </p:nvSpPr>
        <p:spPr bwMode="auto">
          <a:xfrm>
            <a:off x="2374900" y="493713"/>
            <a:ext cx="4392613" cy="823912"/>
          </a:xfrm>
          <a:prstGeom prst="rect">
            <a:avLst/>
          </a:prstGeom>
          <a:noFill/>
          <a:ln w="9525">
            <a:noFill/>
            <a:miter lim="800000"/>
            <a:headEnd/>
            <a:tailEnd/>
          </a:ln>
          <a:effectLst/>
        </p:spPr>
        <p:txBody>
          <a:bodyPr>
            <a:spAutoFit/>
          </a:bodyPr>
          <a:lstStyle/>
          <a:p>
            <a:pPr algn="ctr">
              <a:lnSpc>
                <a:spcPct val="80000"/>
              </a:lnSpc>
            </a:pPr>
            <a:r>
              <a:rPr lang="es-ES_tradnl" sz="3200" b="0">
                <a:solidFill>
                  <a:srgbClr val="000066"/>
                </a:solidFill>
              </a:rPr>
              <a:t>MP ev</a:t>
            </a:r>
          </a:p>
          <a:p>
            <a:pPr algn="ctr">
              <a:lnSpc>
                <a:spcPct val="80000"/>
              </a:lnSpc>
            </a:pPr>
            <a:r>
              <a:rPr lang="es-ES_tradnl" sz="2800" b="0">
                <a:solidFill>
                  <a:srgbClr val="003399"/>
                </a:solidFill>
              </a:rPr>
              <a:t>“ahorrador esteroideo”</a:t>
            </a:r>
          </a:p>
        </p:txBody>
      </p:sp>
      <p:sp>
        <p:nvSpPr>
          <p:cNvPr id="935962" name="Rectangle 26"/>
          <p:cNvSpPr>
            <a:spLocks noChangeArrowheads="1"/>
          </p:cNvSpPr>
          <p:nvPr/>
        </p:nvSpPr>
        <p:spPr bwMode="auto">
          <a:xfrm>
            <a:off x="2555776" y="6093296"/>
            <a:ext cx="1404491" cy="400110"/>
          </a:xfrm>
          <a:prstGeom prst="rect">
            <a:avLst/>
          </a:prstGeom>
          <a:noFill/>
          <a:ln w="12700">
            <a:noFill/>
            <a:miter lim="800000"/>
            <a:headEnd/>
            <a:tailEnd/>
          </a:ln>
          <a:effectLst/>
        </p:spPr>
        <p:txBody>
          <a:bodyPr wrap="square">
            <a:spAutoFit/>
          </a:bodyPr>
          <a:lstStyle/>
          <a:p>
            <a:r>
              <a:rPr lang="es-ES" sz="2000" b="0" i="1" dirty="0" smtClean="0"/>
              <a:t>* P</a:t>
            </a:r>
            <a:r>
              <a:rPr lang="es-ES" sz="2000" b="0" i="1" dirty="0"/>
              <a:t>&lt;  </a:t>
            </a:r>
            <a:r>
              <a:rPr lang="es-ES" sz="2000" b="0" i="1" dirty="0" smtClean="0"/>
              <a:t>0.05</a:t>
            </a:r>
            <a:endParaRPr lang="es-ES" sz="2000" b="0" i="1" dirty="0"/>
          </a:p>
        </p:txBody>
      </p:sp>
      <p:sp>
        <p:nvSpPr>
          <p:cNvPr id="13" name="Rectangle 26"/>
          <p:cNvSpPr>
            <a:spLocks noChangeArrowheads="1"/>
          </p:cNvSpPr>
          <p:nvPr/>
        </p:nvSpPr>
        <p:spPr bwMode="auto">
          <a:xfrm>
            <a:off x="5436096" y="6521450"/>
            <a:ext cx="3992593" cy="336550"/>
          </a:xfrm>
          <a:prstGeom prst="rect">
            <a:avLst/>
          </a:prstGeom>
          <a:noFill/>
          <a:ln w="12700" algn="ctr">
            <a:noFill/>
            <a:miter lim="800000"/>
            <a:headEnd/>
            <a:tailEnd/>
          </a:ln>
          <a:effectLst/>
        </p:spPr>
        <p:txBody>
          <a:bodyPr wrap="square">
            <a:spAutoFit/>
          </a:bodyPr>
          <a:lstStyle/>
          <a:p>
            <a:r>
              <a:rPr lang="es-ES" sz="1600" b="0" dirty="0" err="1" smtClean="0">
                <a:solidFill>
                  <a:srgbClr val="000066"/>
                </a:solidFill>
              </a:rPr>
              <a:t>Mazlumzadeh</a:t>
            </a:r>
            <a:r>
              <a:rPr lang="es-ES" sz="1600" dirty="0">
                <a:solidFill>
                  <a:srgbClr val="000066"/>
                </a:solidFill>
              </a:rPr>
              <a:t> </a:t>
            </a:r>
            <a:r>
              <a:rPr lang="es-ES" sz="1600" dirty="0" smtClean="0">
                <a:solidFill>
                  <a:srgbClr val="000066"/>
                </a:solidFill>
              </a:rPr>
              <a:t>et al.</a:t>
            </a:r>
            <a:r>
              <a:rPr lang="es-ES" sz="1600" b="0" dirty="0" smtClean="0">
                <a:solidFill>
                  <a:srgbClr val="000066"/>
                </a:solidFill>
              </a:rPr>
              <a:t> </a:t>
            </a:r>
            <a:r>
              <a:rPr lang="es-ES" sz="1600" b="0" dirty="0" err="1">
                <a:solidFill>
                  <a:srgbClr val="000066"/>
                </a:solidFill>
              </a:rPr>
              <a:t>Arthritis</a:t>
            </a:r>
            <a:r>
              <a:rPr lang="es-ES" sz="1600" b="0" dirty="0">
                <a:solidFill>
                  <a:srgbClr val="000066"/>
                </a:solidFill>
              </a:rPr>
              <a:t> </a:t>
            </a:r>
            <a:r>
              <a:rPr lang="es-ES" sz="1600" b="0" dirty="0" err="1">
                <a:solidFill>
                  <a:srgbClr val="000066"/>
                </a:solidFill>
              </a:rPr>
              <a:t>Rheum</a:t>
            </a:r>
            <a:r>
              <a:rPr lang="es-ES" sz="1600" b="0" dirty="0">
                <a:solidFill>
                  <a:srgbClr val="000066"/>
                </a:solidFill>
              </a:rPr>
              <a:t> 2006</a:t>
            </a:r>
          </a:p>
        </p:txBody>
      </p:sp>
      <p:sp>
        <p:nvSpPr>
          <p:cNvPr id="14"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CORTICOIDES</a:t>
            </a:r>
            <a:endParaRPr lang="es-ES" sz="1600" b="1" dirty="0">
              <a:solidFill>
                <a:srgbClr val="000099"/>
              </a:solidFill>
              <a:ea typeface="ＭＳ Ｐゴシック" pitchFamily="34" charset="-128"/>
            </a:endParaRPr>
          </a:p>
        </p:txBody>
      </p:sp>
      <p:sp>
        <p:nvSpPr>
          <p:cNvPr id="16"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6964" name="Picture 4"/>
          <p:cNvPicPr>
            <a:picLocks noChangeAspect="1" noChangeArrowheads="1"/>
          </p:cNvPicPr>
          <p:nvPr/>
        </p:nvPicPr>
        <p:blipFill>
          <a:blip r:embed="rId3" cstate="print">
            <a:lum bright="-6000" contrast="24000"/>
          </a:blip>
          <a:srcRect/>
          <a:stretch>
            <a:fillRect/>
          </a:stretch>
        </p:blipFill>
        <p:spPr bwMode="auto">
          <a:xfrm>
            <a:off x="250825" y="1617663"/>
            <a:ext cx="8569325" cy="4332287"/>
          </a:xfrm>
          <a:prstGeom prst="rect">
            <a:avLst/>
          </a:prstGeom>
          <a:noFill/>
          <a:ln w="12700" algn="ctr">
            <a:noFill/>
            <a:miter lim="800000"/>
            <a:headEnd/>
            <a:tailEnd/>
          </a:ln>
          <a:effectLst/>
        </p:spPr>
      </p:pic>
      <p:sp>
        <p:nvSpPr>
          <p:cNvPr id="936967" name="Rectangle 7"/>
          <p:cNvSpPr>
            <a:spLocks noChangeArrowheads="1"/>
          </p:cNvSpPr>
          <p:nvPr/>
        </p:nvSpPr>
        <p:spPr bwMode="auto">
          <a:xfrm>
            <a:off x="3311525" y="6021388"/>
            <a:ext cx="1368425" cy="396875"/>
          </a:xfrm>
          <a:prstGeom prst="rect">
            <a:avLst/>
          </a:prstGeom>
          <a:noFill/>
          <a:ln w="12700">
            <a:noFill/>
            <a:miter lim="800000"/>
            <a:headEnd/>
            <a:tailEnd/>
          </a:ln>
          <a:effectLst/>
        </p:spPr>
        <p:txBody>
          <a:bodyPr>
            <a:spAutoFit/>
          </a:bodyPr>
          <a:lstStyle/>
          <a:p>
            <a:r>
              <a:rPr lang="es-ES" sz="2000" b="0" i="1"/>
              <a:t>P=  0.028</a:t>
            </a:r>
          </a:p>
        </p:txBody>
      </p:sp>
      <p:sp>
        <p:nvSpPr>
          <p:cNvPr id="936968" name="Rectangle 8"/>
          <p:cNvSpPr>
            <a:spLocks noChangeArrowheads="1"/>
          </p:cNvSpPr>
          <p:nvPr/>
        </p:nvSpPr>
        <p:spPr bwMode="auto">
          <a:xfrm>
            <a:off x="4740275" y="5373688"/>
            <a:ext cx="336550" cy="731837"/>
          </a:xfrm>
          <a:prstGeom prst="rect">
            <a:avLst/>
          </a:prstGeom>
          <a:noFill/>
          <a:ln w="12700">
            <a:noFill/>
            <a:miter lim="800000"/>
            <a:headEnd/>
            <a:tailEnd/>
          </a:ln>
          <a:effectLst/>
        </p:spPr>
        <p:txBody>
          <a:bodyPr>
            <a:spAutoFit/>
          </a:bodyPr>
          <a:lstStyle/>
          <a:p>
            <a:r>
              <a:rPr lang="es-ES_tradnl" sz="4200" b="0">
                <a:solidFill>
                  <a:srgbClr val="333399"/>
                </a:solidFill>
                <a:latin typeface="Arial Black" pitchFamily="34" charset="0"/>
              </a:rPr>
              <a:t>*</a:t>
            </a:r>
            <a:endParaRPr lang="es-ES" sz="4200" b="0">
              <a:solidFill>
                <a:srgbClr val="333399"/>
              </a:solidFill>
              <a:latin typeface="Arial Black" pitchFamily="34" charset="0"/>
            </a:endParaRPr>
          </a:p>
        </p:txBody>
      </p:sp>
      <p:sp>
        <p:nvSpPr>
          <p:cNvPr id="936970" name="Rectangle 10"/>
          <p:cNvSpPr>
            <a:spLocks noChangeArrowheads="1"/>
          </p:cNvSpPr>
          <p:nvPr/>
        </p:nvSpPr>
        <p:spPr bwMode="auto">
          <a:xfrm>
            <a:off x="2987675" y="5876925"/>
            <a:ext cx="336550" cy="731838"/>
          </a:xfrm>
          <a:prstGeom prst="rect">
            <a:avLst/>
          </a:prstGeom>
          <a:noFill/>
          <a:ln w="12700">
            <a:noFill/>
            <a:miter lim="800000"/>
            <a:headEnd/>
            <a:tailEnd/>
          </a:ln>
          <a:effectLst/>
        </p:spPr>
        <p:txBody>
          <a:bodyPr>
            <a:spAutoFit/>
          </a:bodyPr>
          <a:lstStyle/>
          <a:p>
            <a:r>
              <a:rPr lang="es-ES_tradnl" sz="4200" b="0" dirty="0">
                <a:solidFill>
                  <a:srgbClr val="333399"/>
                </a:solidFill>
                <a:latin typeface="Arial Black" pitchFamily="34" charset="0"/>
              </a:rPr>
              <a:t>*</a:t>
            </a:r>
            <a:endParaRPr lang="es-ES" sz="4200" b="0" dirty="0">
              <a:solidFill>
                <a:srgbClr val="333399"/>
              </a:solidFill>
              <a:latin typeface="Arial Black" pitchFamily="34" charset="0"/>
            </a:endParaRPr>
          </a:p>
        </p:txBody>
      </p:sp>
      <p:sp>
        <p:nvSpPr>
          <p:cNvPr id="936973" name="Rectangle 13"/>
          <p:cNvSpPr>
            <a:spLocks noChangeArrowheads="1"/>
          </p:cNvSpPr>
          <p:nvPr/>
        </p:nvSpPr>
        <p:spPr bwMode="auto">
          <a:xfrm>
            <a:off x="8459788" y="5300663"/>
            <a:ext cx="336550" cy="731837"/>
          </a:xfrm>
          <a:prstGeom prst="rect">
            <a:avLst/>
          </a:prstGeom>
          <a:noFill/>
          <a:ln w="12700">
            <a:noFill/>
            <a:miter lim="800000"/>
            <a:headEnd/>
            <a:tailEnd/>
          </a:ln>
          <a:effectLst/>
        </p:spPr>
        <p:txBody>
          <a:bodyPr>
            <a:spAutoFit/>
          </a:bodyPr>
          <a:lstStyle/>
          <a:p>
            <a:r>
              <a:rPr lang="es-ES_tradnl" sz="4200" b="0">
                <a:solidFill>
                  <a:srgbClr val="333399"/>
                </a:solidFill>
                <a:latin typeface="Arial Black" pitchFamily="34" charset="0"/>
              </a:rPr>
              <a:t>*</a:t>
            </a:r>
            <a:endParaRPr lang="es-ES" sz="4200" b="0">
              <a:solidFill>
                <a:srgbClr val="333399"/>
              </a:solidFill>
              <a:latin typeface="Arial Black" pitchFamily="34" charset="0"/>
            </a:endParaRPr>
          </a:p>
        </p:txBody>
      </p:sp>
      <p:sp>
        <p:nvSpPr>
          <p:cNvPr id="936974" name="Rectangle 14"/>
          <p:cNvSpPr>
            <a:spLocks noChangeArrowheads="1"/>
          </p:cNvSpPr>
          <p:nvPr/>
        </p:nvSpPr>
        <p:spPr bwMode="auto">
          <a:xfrm>
            <a:off x="8172450" y="5445125"/>
            <a:ext cx="792163" cy="431800"/>
          </a:xfrm>
          <a:prstGeom prst="rect">
            <a:avLst/>
          </a:prstGeom>
          <a:noFill/>
          <a:ln w="38100">
            <a:solidFill>
              <a:srgbClr val="FF0000"/>
            </a:solidFill>
            <a:miter lim="800000"/>
            <a:headEnd/>
            <a:tailEnd/>
          </a:ln>
          <a:effectLst/>
        </p:spPr>
        <p:txBody>
          <a:bodyPr wrap="none" anchor="ctr"/>
          <a:lstStyle/>
          <a:p>
            <a:endParaRPr lang="es-ES"/>
          </a:p>
        </p:txBody>
      </p:sp>
      <p:pic>
        <p:nvPicPr>
          <p:cNvPr id="936983" name="Picture 4" descr="SIM VAL AZUL"/>
          <p:cNvPicPr>
            <a:picLocks noChangeAspect="1" noChangeArrowheads="1"/>
          </p:cNvPicPr>
          <p:nvPr/>
        </p:nvPicPr>
        <p:blipFill>
          <a:blip r:embed="rId4"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936985" name="Line 25"/>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sp>
        <p:nvSpPr>
          <p:cNvPr id="936987" name="Rectangle 27"/>
          <p:cNvSpPr>
            <a:spLocks noChangeArrowheads="1"/>
          </p:cNvSpPr>
          <p:nvPr/>
        </p:nvSpPr>
        <p:spPr bwMode="auto">
          <a:xfrm>
            <a:off x="2374900" y="493713"/>
            <a:ext cx="4392613" cy="823912"/>
          </a:xfrm>
          <a:prstGeom prst="rect">
            <a:avLst/>
          </a:prstGeom>
          <a:noFill/>
          <a:ln w="9525">
            <a:noFill/>
            <a:miter lim="800000"/>
            <a:headEnd/>
            <a:tailEnd/>
          </a:ln>
          <a:effectLst/>
        </p:spPr>
        <p:txBody>
          <a:bodyPr>
            <a:spAutoFit/>
          </a:bodyPr>
          <a:lstStyle/>
          <a:p>
            <a:pPr algn="ctr">
              <a:lnSpc>
                <a:spcPct val="80000"/>
              </a:lnSpc>
            </a:pPr>
            <a:r>
              <a:rPr lang="es-ES_tradnl" sz="3200" b="0">
                <a:solidFill>
                  <a:srgbClr val="000066"/>
                </a:solidFill>
              </a:rPr>
              <a:t>MP ev</a:t>
            </a:r>
          </a:p>
          <a:p>
            <a:pPr algn="ctr">
              <a:lnSpc>
                <a:spcPct val="80000"/>
              </a:lnSpc>
            </a:pPr>
            <a:r>
              <a:rPr lang="es-ES_tradnl" sz="2800" b="0">
                <a:solidFill>
                  <a:srgbClr val="003399"/>
                </a:solidFill>
              </a:rPr>
              <a:t>“ahorrador esteroideo”</a:t>
            </a:r>
          </a:p>
        </p:txBody>
      </p:sp>
      <p:sp>
        <p:nvSpPr>
          <p:cNvPr id="936988" name="Line 28"/>
          <p:cNvSpPr>
            <a:spLocks noChangeShapeType="1"/>
          </p:cNvSpPr>
          <p:nvPr/>
        </p:nvSpPr>
        <p:spPr bwMode="auto">
          <a:xfrm>
            <a:off x="395288" y="5949950"/>
            <a:ext cx="8353425" cy="0"/>
          </a:xfrm>
          <a:prstGeom prst="line">
            <a:avLst/>
          </a:prstGeom>
          <a:noFill/>
          <a:ln w="12700">
            <a:solidFill>
              <a:schemeClr val="folHlink"/>
            </a:solidFill>
            <a:round/>
            <a:headEnd/>
            <a:tailEnd/>
          </a:ln>
          <a:effectLst/>
        </p:spPr>
        <p:txBody>
          <a:bodyPr/>
          <a:lstStyle/>
          <a:p>
            <a:endParaRPr lang="es-ES"/>
          </a:p>
        </p:txBody>
      </p:sp>
      <p:sp>
        <p:nvSpPr>
          <p:cNvPr id="936989" name="Rectangle 29"/>
          <p:cNvSpPr>
            <a:spLocks noChangeArrowheads="1"/>
          </p:cNvSpPr>
          <p:nvPr/>
        </p:nvSpPr>
        <p:spPr bwMode="auto">
          <a:xfrm>
            <a:off x="4356100" y="5445125"/>
            <a:ext cx="792163" cy="431800"/>
          </a:xfrm>
          <a:prstGeom prst="rect">
            <a:avLst/>
          </a:prstGeom>
          <a:noFill/>
          <a:ln w="38100">
            <a:solidFill>
              <a:srgbClr val="FF0000"/>
            </a:solidFill>
            <a:miter lim="800000"/>
            <a:headEnd/>
            <a:tailEnd/>
          </a:ln>
          <a:effectLst/>
        </p:spPr>
        <p:txBody>
          <a:bodyPr wrap="none" anchor="ctr"/>
          <a:lstStyle/>
          <a:p>
            <a:endParaRPr lang="es-ES"/>
          </a:p>
        </p:txBody>
      </p:sp>
      <p:sp>
        <p:nvSpPr>
          <p:cNvPr id="15" name="Rectangle 26"/>
          <p:cNvSpPr>
            <a:spLocks noChangeArrowheads="1"/>
          </p:cNvSpPr>
          <p:nvPr/>
        </p:nvSpPr>
        <p:spPr bwMode="auto">
          <a:xfrm>
            <a:off x="5436096" y="6521450"/>
            <a:ext cx="3992593" cy="336550"/>
          </a:xfrm>
          <a:prstGeom prst="rect">
            <a:avLst/>
          </a:prstGeom>
          <a:noFill/>
          <a:ln w="12700" algn="ctr">
            <a:noFill/>
            <a:miter lim="800000"/>
            <a:headEnd/>
            <a:tailEnd/>
          </a:ln>
          <a:effectLst/>
        </p:spPr>
        <p:txBody>
          <a:bodyPr wrap="square">
            <a:spAutoFit/>
          </a:bodyPr>
          <a:lstStyle/>
          <a:p>
            <a:r>
              <a:rPr lang="es-ES" sz="1600" b="0" dirty="0" err="1" smtClean="0">
                <a:solidFill>
                  <a:srgbClr val="000066"/>
                </a:solidFill>
              </a:rPr>
              <a:t>Mazlumzadeh</a:t>
            </a:r>
            <a:r>
              <a:rPr lang="es-ES" sz="1600" dirty="0">
                <a:solidFill>
                  <a:srgbClr val="000066"/>
                </a:solidFill>
              </a:rPr>
              <a:t> </a:t>
            </a:r>
            <a:r>
              <a:rPr lang="es-ES" sz="1600" dirty="0" smtClean="0">
                <a:solidFill>
                  <a:srgbClr val="000066"/>
                </a:solidFill>
              </a:rPr>
              <a:t>et al.</a:t>
            </a:r>
            <a:r>
              <a:rPr lang="es-ES" sz="1600" b="0" dirty="0" smtClean="0">
                <a:solidFill>
                  <a:srgbClr val="000066"/>
                </a:solidFill>
              </a:rPr>
              <a:t> </a:t>
            </a:r>
            <a:r>
              <a:rPr lang="es-ES" sz="1600" b="0" dirty="0" err="1">
                <a:solidFill>
                  <a:srgbClr val="000066"/>
                </a:solidFill>
              </a:rPr>
              <a:t>Arthritis</a:t>
            </a:r>
            <a:r>
              <a:rPr lang="es-ES" sz="1600" b="0" dirty="0">
                <a:solidFill>
                  <a:srgbClr val="000066"/>
                </a:solidFill>
              </a:rPr>
              <a:t> </a:t>
            </a:r>
            <a:r>
              <a:rPr lang="es-ES" sz="1600" b="0" dirty="0" err="1">
                <a:solidFill>
                  <a:srgbClr val="000066"/>
                </a:solidFill>
              </a:rPr>
              <a:t>Rheum</a:t>
            </a:r>
            <a:r>
              <a:rPr lang="es-ES" sz="1600" b="0" dirty="0">
                <a:solidFill>
                  <a:srgbClr val="000066"/>
                </a:solidFill>
              </a:rPr>
              <a:t> 2006</a:t>
            </a:r>
          </a:p>
        </p:txBody>
      </p:sp>
      <p:sp>
        <p:nvSpPr>
          <p:cNvPr id="16"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CORTICOIDES</a:t>
            </a:r>
            <a:endParaRPr lang="es-ES" sz="1600" b="1" dirty="0">
              <a:solidFill>
                <a:srgbClr val="000099"/>
              </a:solidFill>
              <a:ea typeface="ＭＳ Ｐゴシック" pitchFamily="34" charset="-128"/>
            </a:endParaRPr>
          </a:p>
        </p:txBody>
      </p:sp>
      <p:sp>
        <p:nvSpPr>
          <p:cNvPr id="17"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Rectangle 2"/>
          <p:cNvSpPr>
            <a:spLocks noChangeArrowheads="1"/>
          </p:cNvSpPr>
          <p:nvPr/>
        </p:nvSpPr>
        <p:spPr bwMode="auto">
          <a:xfrm>
            <a:off x="468313" y="2098675"/>
            <a:ext cx="8207375" cy="2905411"/>
          </a:xfrm>
          <a:prstGeom prst="rect">
            <a:avLst/>
          </a:prstGeom>
          <a:noFill/>
          <a:ln w="9525">
            <a:noFill/>
            <a:miter lim="800000"/>
            <a:headEnd/>
            <a:tailEnd/>
          </a:ln>
        </p:spPr>
        <p:txBody>
          <a:bodyPr lIns="0" tIns="0" rIns="0" bIns="0">
            <a:spAutoFit/>
          </a:bodyPr>
          <a:lstStyle/>
          <a:p>
            <a:pPr marL="495300" indent="-495300">
              <a:lnSpc>
                <a:spcPct val="90000"/>
              </a:lnSpc>
              <a:spcBef>
                <a:spcPct val="50000"/>
              </a:spcBef>
              <a:buFontTx/>
              <a:buChar char="•"/>
            </a:pPr>
            <a:r>
              <a:rPr lang="es-ES_tradnl" sz="3200" b="0" dirty="0" smtClean="0">
                <a:solidFill>
                  <a:srgbClr val="4D4D4D"/>
                </a:solidFill>
              </a:rPr>
              <a:t>Corticoides</a:t>
            </a:r>
            <a:endParaRPr lang="es-ES_tradnl" sz="3200" b="0" dirty="0">
              <a:solidFill>
                <a:srgbClr val="4D4D4D"/>
              </a:solidFill>
            </a:endParaRPr>
          </a:p>
          <a:p>
            <a:pPr marL="495300" indent="-495300">
              <a:lnSpc>
                <a:spcPct val="90000"/>
              </a:lnSpc>
              <a:spcBef>
                <a:spcPct val="50000"/>
              </a:spcBef>
              <a:buFontTx/>
              <a:buChar char="•"/>
            </a:pPr>
            <a:r>
              <a:rPr lang="es-ES_tradnl" sz="3200" b="1" dirty="0" smtClean="0"/>
              <a:t>Inmunosupresores</a:t>
            </a:r>
            <a:r>
              <a:rPr lang="es-ES_tradnl" sz="3200" dirty="0">
                <a:solidFill>
                  <a:srgbClr val="4D4D4D"/>
                </a:solidFill>
              </a:rPr>
              <a:t>	</a:t>
            </a:r>
          </a:p>
          <a:p>
            <a:pPr marL="1755775" lvl="2" indent="-495300">
              <a:lnSpc>
                <a:spcPct val="60000"/>
              </a:lnSpc>
              <a:spcBef>
                <a:spcPct val="50000"/>
              </a:spcBef>
              <a:buFontTx/>
              <a:buChar char="•"/>
            </a:pPr>
            <a:r>
              <a:rPr lang="es-ES_tradnl" sz="3200" b="1" dirty="0"/>
              <a:t>MTX</a:t>
            </a:r>
          </a:p>
          <a:p>
            <a:pPr marL="1755775" lvl="2" indent="-495300">
              <a:lnSpc>
                <a:spcPct val="60000"/>
              </a:lnSpc>
              <a:spcBef>
                <a:spcPct val="50000"/>
              </a:spcBef>
              <a:buFontTx/>
              <a:buChar char="•"/>
            </a:pPr>
            <a:r>
              <a:rPr lang="es-ES_tradnl" sz="3200" dirty="0">
                <a:solidFill>
                  <a:srgbClr val="4D4D4D"/>
                </a:solidFill>
              </a:rPr>
              <a:t>terapia biológica</a:t>
            </a:r>
            <a:r>
              <a:rPr lang="es-ES_tradnl" sz="3200" b="0" dirty="0">
                <a:solidFill>
                  <a:srgbClr val="4D4D4D"/>
                </a:solidFill>
              </a:rPr>
              <a:t> </a:t>
            </a:r>
          </a:p>
          <a:p>
            <a:pPr marL="495300" indent="-495300">
              <a:lnSpc>
                <a:spcPct val="90000"/>
              </a:lnSpc>
              <a:spcBef>
                <a:spcPct val="50000"/>
              </a:spcBef>
              <a:buFontTx/>
              <a:buChar char="•"/>
            </a:pPr>
            <a:r>
              <a:rPr lang="es-ES_tradnl" sz="3200" dirty="0" smtClean="0">
                <a:solidFill>
                  <a:srgbClr val="4D4D4D"/>
                </a:solidFill>
              </a:rPr>
              <a:t>Fármacos coadyuvantes</a:t>
            </a:r>
            <a:endParaRPr lang="es-ES_tradnl" sz="3200" b="0" dirty="0">
              <a:solidFill>
                <a:srgbClr val="4D4D4D"/>
              </a:solidFill>
            </a:endParaRPr>
          </a:p>
        </p:txBody>
      </p:sp>
      <p:pic>
        <p:nvPicPr>
          <p:cNvPr id="1006595"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1006597" name="Line 5"/>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sp>
        <p:nvSpPr>
          <p:cNvPr id="7"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TRATAMIENTO DE LA ACG</a:t>
            </a:r>
            <a:endParaRPr lang="es-ES" sz="1600" b="1" dirty="0">
              <a:solidFill>
                <a:srgbClr val="000099"/>
              </a:solidFill>
              <a:ea typeface="ＭＳ Ｐゴシック" pitchFamily="34" charset="-128"/>
            </a:endParaRPr>
          </a:p>
        </p:txBody>
      </p:sp>
      <p:sp>
        <p:nvSpPr>
          <p:cNvPr id="8"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2 Marcador de contenido"/>
          <p:cNvSpPr txBox="1">
            <a:spLocks/>
          </p:cNvSpPr>
          <p:nvPr/>
        </p:nvSpPr>
        <p:spPr bwMode="auto">
          <a:xfrm>
            <a:off x="677863" y="1773238"/>
            <a:ext cx="7788275" cy="3816350"/>
          </a:xfrm>
          <a:prstGeom prst="rect">
            <a:avLst/>
          </a:prstGeom>
          <a:noFill/>
          <a:ln w="9525">
            <a:noFill/>
            <a:miter lim="800000"/>
            <a:headEnd/>
            <a:tailEnd/>
          </a:ln>
        </p:spPr>
        <p:txBody>
          <a:bodyPr/>
          <a:lstStyle/>
          <a:p>
            <a:pPr marL="342900" indent="-342900" algn="ctr" defTabSz="457200">
              <a:lnSpc>
                <a:spcPct val="150000"/>
              </a:lnSpc>
              <a:spcBef>
                <a:spcPct val="20000"/>
              </a:spcBef>
              <a:buFont typeface="Arial" charset="0"/>
              <a:buNone/>
            </a:pPr>
            <a:endParaRPr lang="es-ES" sz="2400">
              <a:latin typeface="Century Gothic" pitchFamily="34" charset="0"/>
              <a:cs typeface="Arial" charset="0"/>
            </a:endParaRPr>
          </a:p>
        </p:txBody>
      </p:sp>
      <p:sp>
        <p:nvSpPr>
          <p:cNvPr id="4101" name="9 Marcador de contenido"/>
          <p:cNvSpPr>
            <a:spLocks noGrp="1"/>
          </p:cNvSpPr>
          <p:nvPr>
            <p:ph idx="4294967295"/>
          </p:nvPr>
        </p:nvSpPr>
        <p:spPr>
          <a:xfrm>
            <a:off x="250825" y="2708275"/>
            <a:ext cx="8893175" cy="2879725"/>
          </a:xfrm>
        </p:spPr>
        <p:txBody>
          <a:bodyPr anchor="ctr">
            <a:normAutofit fontScale="77500" lnSpcReduction="20000"/>
          </a:bodyPr>
          <a:lstStyle/>
          <a:p>
            <a:pPr marL="177800" indent="-177800">
              <a:spcBef>
                <a:spcPct val="30000"/>
              </a:spcBef>
              <a:spcAft>
                <a:spcPct val="30000"/>
              </a:spcAft>
            </a:pPr>
            <a:r>
              <a:rPr lang="es-ES" sz="2400" dirty="0" smtClean="0">
                <a:cs typeface="Arial" pitchFamily="34" charset="0"/>
              </a:rPr>
              <a:t>Roche</a:t>
            </a:r>
          </a:p>
          <a:p>
            <a:pPr marL="177800" indent="-177800">
              <a:spcBef>
                <a:spcPct val="30000"/>
              </a:spcBef>
              <a:spcAft>
                <a:spcPct val="30000"/>
              </a:spcAft>
            </a:pPr>
            <a:r>
              <a:rPr lang="es-ES" sz="2400" dirty="0" err="1" smtClean="0">
                <a:cs typeface="Arial" pitchFamily="34" charset="0"/>
              </a:rPr>
              <a:t>Abbvie</a:t>
            </a:r>
            <a:endParaRPr lang="es-ES" sz="2400" dirty="0" smtClean="0">
              <a:cs typeface="Arial" pitchFamily="34" charset="0"/>
            </a:endParaRPr>
          </a:p>
          <a:p>
            <a:pPr marL="177800" indent="-177800">
              <a:spcBef>
                <a:spcPct val="30000"/>
              </a:spcBef>
              <a:spcAft>
                <a:spcPct val="30000"/>
              </a:spcAft>
            </a:pPr>
            <a:r>
              <a:rPr lang="es-ES" sz="2400" dirty="0" smtClean="0">
                <a:cs typeface="Arial" pitchFamily="34" charset="0"/>
              </a:rPr>
              <a:t>Lilly</a:t>
            </a:r>
          </a:p>
          <a:p>
            <a:pPr marL="177800" indent="-177800">
              <a:spcBef>
                <a:spcPct val="30000"/>
              </a:spcBef>
              <a:spcAft>
                <a:spcPct val="30000"/>
              </a:spcAft>
            </a:pPr>
            <a:r>
              <a:rPr lang="es-ES" sz="2400" dirty="0" err="1" smtClean="0">
                <a:cs typeface="Arial" pitchFamily="34" charset="0"/>
              </a:rPr>
              <a:t>Novartis</a:t>
            </a:r>
            <a:endParaRPr lang="es-ES" sz="2400" dirty="0" smtClean="0">
              <a:cs typeface="Arial" pitchFamily="34" charset="0"/>
            </a:endParaRPr>
          </a:p>
          <a:p>
            <a:pPr marL="177800" indent="-177800">
              <a:spcBef>
                <a:spcPct val="30000"/>
              </a:spcBef>
              <a:spcAft>
                <a:spcPct val="30000"/>
              </a:spcAft>
            </a:pPr>
            <a:r>
              <a:rPr lang="es-ES" sz="2400" dirty="0" smtClean="0">
                <a:cs typeface="Arial" pitchFamily="34" charset="0"/>
              </a:rPr>
              <a:t>Pfizer</a:t>
            </a:r>
          </a:p>
          <a:p>
            <a:pPr marL="177800" indent="-177800">
              <a:spcBef>
                <a:spcPct val="30000"/>
              </a:spcBef>
              <a:spcAft>
                <a:spcPct val="30000"/>
              </a:spcAft>
            </a:pPr>
            <a:r>
              <a:rPr lang="es-ES" sz="2400" dirty="0" smtClean="0">
                <a:cs typeface="Arial" pitchFamily="34" charset="0"/>
              </a:rPr>
              <a:t>Johnson &amp; Johnson</a:t>
            </a:r>
          </a:p>
          <a:p>
            <a:pPr marL="177800" indent="-177800">
              <a:spcBef>
                <a:spcPct val="30000"/>
              </a:spcBef>
              <a:spcAft>
                <a:spcPct val="30000"/>
              </a:spcAft>
            </a:pPr>
            <a:r>
              <a:rPr lang="es-ES" sz="2400" dirty="0" err="1" smtClean="0">
                <a:cs typeface="Arial" pitchFamily="34" charset="0"/>
              </a:rPr>
              <a:t>Celgene</a:t>
            </a:r>
            <a:endParaRPr lang="es-ES" sz="2400" dirty="0" smtClean="0">
              <a:cs typeface="Arial" pitchFamily="34" charset="0"/>
            </a:endParaRPr>
          </a:p>
          <a:p>
            <a:pPr marL="177800" indent="-177800">
              <a:spcBef>
                <a:spcPct val="30000"/>
              </a:spcBef>
              <a:spcAft>
                <a:spcPct val="30000"/>
              </a:spcAft>
            </a:pPr>
            <a:endParaRPr lang="es-ES" sz="2400" dirty="0" smtClean="0">
              <a:cs typeface="Arial" pitchFamily="34" charset="0"/>
            </a:endParaRPr>
          </a:p>
          <a:p>
            <a:pPr marL="177800" indent="-177800">
              <a:spcBef>
                <a:spcPct val="30000"/>
              </a:spcBef>
              <a:spcAft>
                <a:spcPct val="30000"/>
              </a:spcAft>
            </a:pPr>
            <a:endParaRPr lang="es-ES" sz="2400" dirty="0" smtClean="0">
              <a:cs typeface="Arial" pitchFamily="34" charset="0"/>
            </a:endParaRPr>
          </a:p>
          <a:p>
            <a:pPr marL="177800" indent="-177800">
              <a:spcBef>
                <a:spcPct val="30000"/>
              </a:spcBef>
              <a:spcAft>
                <a:spcPct val="30000"/>
              </a:spcAft>
            </a:pPr>
            <a:endParaRPr lang="es-ES" sz="2400" dirty="0" smtClean="0">
              <a:cs typeface="Arial" pitchFamily="34" charset="0"/>
            </a:endParaRPr>
          </a:p>
        </p:txBody>
      </p:sp>
      <p:sp>
        <p:nvSpPr>
          <p:cNvPr id="4102"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defTabSz="457200" eaLnBrk="0" hangingPunct="0">
              <a:lnSpc>
                <a:spcPct val="95000"/>
              </a:lnSpc>
            </a:pPr>
            <a:r>
              <a:rPr lang="es-ES" altLang="en-US" sz="1600" b="1">
                <a:solidFill>
                  <a:srgbClr val="000099"/>
                </a:solidFill>
                <a:latin typeface="Calibri" pitchFamily="34" charset="0"/>
                <a:ea typeface="MS PGothic" pitchFamily="34" charset="-128"/>
                <a:cs typeface="Arial" charset="0"/>
              </a:rPr>
              <a:t>CONFLICTOS DE INTERESES</a:t>
            </a:r>
          </a:p>
        </p:txBody>
      </p:sp>
      <p:sp>
        <p:nvSpPr>
          <p:cNvPr id="7" name="Line 22"/>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pic>
        <p:nvPicPr>
          <p:cNvPr id="9"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10"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87518"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787520" name="Line 64"/>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pic>
        <p:nvPicPr>
          <p:cNvPr id="37889" name="Picture 1"/>
          <p:cNvPicPr>
            <a:picLocks noChangeAspect="1" noChangeArrowheads="1"/>
          </p:cNvPicPr>
          <p:nvPr/>
        </p:nvPicPr>
        <p:blipFill>
          <a:blip r:embed="rId4" cstate="print"/>
          <a:srcRect/>
          <a:stretch>
            <a:fillRect/>
          </a:stretch>
        </p:blipFill>
        <p:spPr bwMode="auto">
          <a:xfrm>
            <a:off x="539552" y="1052736"/>
            <a:ext cx="8028384" cy="3459038"/>
          </a:xfrm>
          <a:prstGeom prst="rect">
            <a:avLst/>
          </a:prstGeom>
          <a:noFill/>
          <a:ln w="9525">
            <a:noFill/>
            <a:miter lim="800000"/>
            <a:headEnd/>
            <a:tailEnd/>
          </a:ln>
        </p:spPr>
      </p:pic>
      <p:sp>
        <p:nvSpPr>
          <p:cNvPr id="12" name="Text Box 20"/>
          <p:cNvSpPr txBox="1">
            <a:spLocks noChangeArrowheads="1"/>
          </p:cNvSpPr>
          <p:nvPr/>
        </p:nvSpPr>
        <p:spPr bwMode="auto">
          <a:xfrm>
            <a:off x="5940515" y="6467475"/>
            <a:ext cx="3024098" cy="338554"/>
          </a:xfrm>
          <a:prstGeom prst="rect">
            <a:avLst/>
          </a:prstGeom>
          <a:noFill/>
          <a:ln w="9525">
            <a:noFill/>
            <a:miter lim="800000"/>
            <a:headEnd/>
            <a:tailEnd/>
          </a:ln>
        </p:spPr>
        <p:txBody>
          <a:bodyPr wrap="none">
            <a:spAutoFit/>
          </a:bodyPr>
          <a:lstStyle/>
          <a:p>
            <a:pPr algn="r"/>
            <a:r>
              <a:rPr kumimoji="0" lang="es-ES" sz="1600" dirty="0" err="1">
                <a:solidFill>
                  <a:srgbClr val="1C1C6E"/>
                </a:solidFill>
              </a:rPr>
              <a:t>Mahr</a:t>
            </a:r>
            <a:r>
              <a:rPr kumimoji="0" lang="es-ES" sz="1600" dirty="0">
                <a:solidFill>
                  <a:srgbClr val="1C1C6E"/>
                </a:solidFill>
              </a:rPr>
              <a:t> </a:t>
            </a:r>
            <a:r>
              <a:rPr kumimoji="0" lang="es-ES" sz="1600" dirty="0" smtClean="0">
                <a:solidFill>
                  <a:srgbClr val="1C1C6E"/>
                </a:solidFill>
              </a:rPr>
              <a:t> </a:t>
            </a:r>
            <a:r>
              <a:rPr kumimoji="0" lang="es-ES" sz="1600" dirty="0">
                <a:solidFill>
                  <a:srgbClr val="1C1C6E"/>
                </a:solidFill>
              </a:rPr>
              <a:t>et al. </a:t>
            </a:r>
            <a:r>
              <a:rPr kumimoji="0" lang="es-ES" sz="1600" dirty="0" err="1">
                <a:solidFill>
                  <a:srgbClr val="1C1C6E"/>
                </a:solidFill>
              </a:rPr>
              <a:t>Arthritis</a:t>
            </a:r>
            <a:r>
              <a:rPr kumimoji="0" lang="es-ES" sz="1600" dirty="0">
                <a:solidFill>
                  <a:srgbClr val="1C1C6E"/>
                </a:solidFill>
              </a:rPr>
              <a:t> </a:t>
            </a:r>
            <a:r>
              <a:rPr kumimoji="0" lang="es-ES" sz="1600" dirty="0" err="1" smtClean="0">
                <a:solidFill>
                  <a:srgbClr val="1C1C6E"/>
                </a:solidFill>
              </a:rPr>
              <a:t>Rheum</a:t>
            </a:r>
            <a:r>
              <a:rPr kumimoji="0" lang="es-ES" sz="1600" dirty="0" smtClean="0">
                <a:solidFill>
                  <a:srgbClr val="1C1C6E"/>
                </a:solidFill>
              </a:rPr>
              <a:t>. </a:t>
            </a:r>
            <a:r>
              <a:rPr kumimoji="0" lang="es-ES" sz="1600" dirty="0">
                <a:solidFill>
                  <a:srgbClr val="1C1C6E"/>
                </a:solidFill>
              </a:rPr>
              <a:t>2007</a:t>
            </a:r>
            <a:endParaRPr kumimoji="0" lang="es-ES_tradnl" sz="1600" dirty="0">
              <a:solidFill>
                <a:srgbClr val="1C1C6E"/>
              </a:solidFill>
            </a:endParaRPr>
          </a:p>
        </p:txBody>
      </p:sp>
      <p:sp>
        <p:nvSpPr>
          <p:cNvPr id="8"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MTX</a:t>
            </a:r>
            <a:endParaRPr lang="es-ES" sz="1600" b="1" dirty="0">
              <a:solidFill>
                <a:srgbClr val="000099"/>
              </a:solidFill>
              <a:ea typeface="ＭＳ Ｐゴシック" pitchFamily="34" charset="-128"/>
            </a:endParaRPr>
          </a:p>
        </p:txBody>
      </p:sp>
      <p:sp>
        <p:nvSpPr>
          <p:cNvPr id="9"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87518"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787520" name="Line 64"/>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sp>
        <p:nvSpPr>
          <p:cNvPr id="10" name="9 Marcador de contenido"/>
          <p:cNvSpPr>
            <a:spLocks noGrp="1"/>
          </p:cNvSpPr>
          <p:nvPr>
            <p:ph idx="1"/>
          </p:nvPr>
        </p:nvSpPr>
        <p:spPr>
          <a:xfrm>
            <a:off x="467544" y="1052736"/>
            <a:ext cx="8229600" cy="4525963"/>
          </a:xfrm>
        </p:spPr>
        <p:txBody>
          <a:bodyPr>
            <a:noAutofit/>
          </a:bodyPr>
          <a:lstStyle/>
          <a:p>
            <a:r>
              <a:rPr lang="es-ES" sz="2000" b="1" dirty="0" smtClean="0"/>
              <a:t>Reduce </a:t>
            </a:r>
            <a:r>
              <a:rPr lang="es-ES" sz="2000" b="1" noProof="1" smtClean="0"/>
              <a:t>el riesgo de recidiva y la dosis acumulada de esteroides</a:t>
            </a:r>
          </a:p>
          <a:p>
            <a:r>
              <a:rPr lang="es-ES" sz="2000" noProof="1" smtClean="0"/>
              <a:t>No </a:t>
            </a:r>
            <a:r>
              <a:rPr lang="es-ES" sz="2000" dirty="0" smtClean="0"/>
              <a:t>se observaron </a:t>
            </a:r>
            <a:r>
              <a:rPr lang="es-ES" sz="2000" noProof="1" smtClean="0"/>
              <a:t>diferencias entre grupos en la frecuencia de efectos adversos de los GLC.</a:t>
            </a:r>
          </a:p>
          <a:p>
            <a:r>
              <a:rPr lang="es-ES" sz="2000" noProof="1" smtClean="0"/>
              <a:t>Su posible efecto beneficioso se obtiene administrándolo a dosis ≥ 10 mg semanales desde el momento del d</a:t>
            </a:r>
            <a:r>
              <a:rPr lang="es-ES" sz="2000" dirty="0" smtClean="0"/>
              <a:t>x</a:t>
            </a:r>
            <a:r>
              <a:rPr lang="es-ES" sz="2000" noProof="1" smtClean="0"/>
              <a:t> y manteniendo el tto meses después de la retirada de los GLC</a:t>
            </a:r>
            <a:r>
              <a:rPr lang="es-ES" sz="2000" dirty="0" smtClean="0"/>
              <a:t>.</a:t>
            </a:r>
            <a:endParaRPr lang="es-ES" sz="2000" dirty="0"/>
          </a:p>
        </p:txBody>
      </p:sp>
      <p:pic>
        <p:nvPicPr>
          <p:cNvPr id="11" name="Picture 16"/>
          <p:cNvPicPr>
            <a:picLocks noChangeAspect="1" noChangeArrowheads="1"/>
          </p:cNvPicPr>
          <p:nvPr/>
        </p:nvPicPr>
        <p:blipFill>
          <a:blip r:embed="rId4" cstate="email"/>
          <a:srcRect/>
          <a:stretch>
            <a:fillRect/>
          </a:stretch>
        </p:blipFill>
        <p:spPr bwMode="auto">
          <a:xfrm>
            <a:off x="468313" y="3086100"/>
            <a:ext cx="8208962" cy="3389313"/>
          </a:xfrm>
          <a:prstGeom prst="rect">
            <a:avLst/>
          </a:prstGeom>
          <a:noFill/>
          <a:ln w="19050">
            <a:noFill/>
            <a:miter lim="800000"/>
            <a:headEnd/>
            <a:tailEnd/>
          </a:ln>
        </p:spPr>
      </p:pic>
      <p:sp>
        <p:nvSpPr>
          <p:cNvPr id="13" name="Rectangle 17"/>
          <p:cNvSpPr>
            <a:spLocks noChangeArrowheads="1"/>
          </p:cNvSpPr>
          <p:nvPr/>
        </p:nvSpPr>
        <p:spPr bwMode="auto">
          <a:xfrm>
            <a:off x="2452688" y="5589588"/>
            <a:ext cx="823912" cy="201612"/>
          </a:xfrm>
          <a:prstGeom prst="rect">
            <a:avLst/>
          </a:prstGeom>
          <a:noFill/>
          <a:ln w="28575">
            <a:solidFill>
              <a:srgbClr val="FF3300"/>
            </a:solidFill>
            <a:miter lim="800000"/>
            <a:headEnd/>
            <a:tailEnd/>
          </a:ln>
        </p:spPr>
        <p:txBody>
          <a:bodyPr wrap="none" anchor="ctr"/>
          <a:lstStyle/>
          <a:p>
            <a:endParaRPr lang="es-ES"/>
          </a:p>
        </p:txBody>
      </p:sp>
      <p:sp>
        <p:nvSpPr>
          <p:cNvPr id="14" name="Rectangle 18"/>
          <p:cNvSpPr>
            <a:spLocks noChangeArrowheads="1"/>
          </p:cNvSpPr>
          <p:nvPr/>
        </p:nvSpPr>
        <p:spPr bwMode="auto">
          <a:xfrm>
            <a:off x="6011863" y="5594350"/>
            <a:ext cx="803275" cy="211138"/>
          </a:xfrm>
          <a:prstGeom prst="rect">
            <a:avLst/>
          </a:prstGeom>
          <a:noFill/>
          <a:ln w="28575">
            <a:solidFill>
              <a:srgbClr val="FF3300"/>
            </a:solidFill>
            <a:miter lim="800000"/>
            <a:headEnd/>
            <a:tailEnd/>
          </a:ln>
        </p:spPr>
        <p:txBody>
          <a:bodyPr wrap="none" anchor="ctr"/>
          <a:lstStyle/>
          <a:p>
            <a:endParaRPr lang="es-ES"/>
          </a:p>
        </p:txBody>
      </p:sp>
      <p:sp>
        <p:nvSpPr>
          <p:cNvPr id="15" name="Text Box 20"/>
          <p:cNvSpPr txBox="1">
            <a:spLocks noChangeArrowheads="1"/>
          </p:cNvSpPr>
          <p:nvPr/>
        </p:nvSpPr>
        <p:spPr bwMode="auto">
          <a:xfrm>
            <a:off x="5940515" y="6467475"/>
            <a:ext cx="3024098" cy="338554"/>
          </a:xfrm>
          <a:prstGeom prst="rect">
            <a:avLst/>
          </a:prstGeom>
          <a:noFill/>
          <a:ln w="9525">
            <a:noFill/>
            <a:miter lim="800000"/>
            <a:headEnd/>
            <a:tailEnd/>
          </a:ln>
        </p:spPr>
        <p:txBody>
          <a:bodyPr wrap="none">
            <a:spAutoFit/>
          </a:bodyPr>
          <a:lstStyle/>
          <a:p>
            <a:pPr algn="r"/>
            <a:r>
              <a:rPr kumimoji="0" lang="es-ES" sz="1600" dirty="0" err="1">
                <a:solidFill>
                  <a:srgbClr val="1C1C6E"/>
                </a:solidFill>
              </a:rPr>
              <a:t>Mahr</a:t>
            </a:r>
            <a:r>
              <a:rPr kumimoji="0" lang="es-ES" sz="1600" dirty="0">
                <a:solidFill>
                  <a:srgbClr val="1C1C6E"/>
                </a:solidFill>
              </a:rPr>
              <a:t> </a:t>
            </a:r>
            <a:r>
              <a:rPr kumimoji="0" lang="es-ES" sz="1600" dirty="0" smtClean="0">
                <a:solidFill>
                  <a:srgbClr val="1C1C6E"/>
                </a:solidFill>
              </a:rPr>
              <a:t> </a:t>
            </a:r>
            <a:r>
              <a:rPr kumimoji="0" lang="es-ES" sz="1600" dirty="0">
                <a:solidFill>
                  <a:srgbClr val="1C1C6E"/>
                </a:solidFill>
              </a:rPr>
              <a:t>et al. </a:t>
            </a:r>
            <a:r>
              <a:rPr kumimoji="0" lang="es-ES" sz="1600" dirty="0" err="1">
                <a:solidFill>
                  <a:srgbClr val="1C1C6E"/>
                </a:solidFill>
              </a:rPr>
              <a:t>Arthritis</a:t>
            </a:r>
            <a:r>
              <a:rPr kumimoji="0" lang="es-ES" sz="1600" dirty="0">
                <a:solidFill>
                  <a:srgbClr val="1C1C6E"/>
                </a:solidFill>
              </a:rPr>
              <a:t> </a:t>
            </a:r>
            <a:r>
              <a:rPr kumimoji="0" lang="es-ES" sz="1600" dirty="0" err="1" smtClean="0">
                <a:solidFill>
                  <a:srgbClr val="1C1C6E"/>
                </a:solidFill>
              </a:rPr>
              <a:t>Rheum</a:t>
            </a:r>
            <a:r>
              <a:rPr kumimoji="0" lang="es-ES" sz="1600" dirty="0" smtClean="0">
                <a:solidFill>
                  <a:srgbClr val="1C1C6E"/>
                </a:solidFill>
              </a:rPr>
              <a:t>. </a:t>
            </a:r>
            <a:r>
              <a:rPr kumimoji="0" lang="es-ES" sz="1600" dirty="0">
                <a:solidFill>
                  <a:srgbClr val="1C1C6E"/>
                </a:solidFill>
              </a:rPr>
              <a:t>2007</a:t>
            </a:r>
            <a:endParaRPr kumimoji="0" lang="es-ES_tradnl" sz="1600" dirty="0">
              <a:solidFill>
                <a:srgbClr val="1C1C6E"/>
              </a:solidFill>
            </a:endParaRPr>
          </a:p>
        </p:txBody>
      </p:sp>
      <p:sp>
        <p:nvSpPr>
          <p:cNvPr id="16"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MTX</a:t>
            </a:r>
            <a:endParaRPr lang="es-ES" sz="1600" b="1" dirty="0">
              <a:solidFill>
                <a:srgbClr val="000099"/>
              </a:solidFill>
              <a:ea typeface="ＭＳ Ｐゴシック" pitchFamily="34" charset="-128"/>
            </a:endParaRPr>
          </a:p>
        </p:txBody>
      </p:sp>
      <p:sp>
        <p:nvSpPr>
          <p:cNvPr id="12"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Rectangle 2"/>
          <p:cNvSpPr>
            <a:spLocks noChangeArrowheads="1"/>
          </p:cNvSpPr>
          <p:nvPr/>
        </p:nvSpPr>
        <p:spPr bwMode="auto">
          <a:xfrm>
            <a:off x="468313" y="2098675"/>
            <a:ext cx="8207375" cy="2905411"/>
          </a:xfrm>
          <a:prstGeom prst="rect">
            <a:avLst/>
          </a:prstGeom>
          <a:noFill/>
          <a:ln w="9525">
            <a:noFill/>
            <a:miter lim="800000"/>
            <a:headEnd/>
            <a:tailEnd/>
          </a:ln>
        </p:spPr>
        <p:txBody>
          <a:bodyPr lIns="0" tIns="0" rIns="0" bIns="0">
            <a:spAutoFit/>
          </a:bodyPr>
          <a:lstStyle/>
          <a:p>
            <a:pPr marL="495300" indent="-495300">
              <a:lnSpc>
                <a:spcPct val="90000"/>
              </a:lnSpc>
              <a:spcBef>
                <a:spcPct val="50000"/>
              </a:spcBef>
              <a:buFontTx/>
              <a:buChar char="•"/>
            </a:pPr>
            <a:r>
              <a:rPr lang="es-ES_tradnl" sz="3200" b="0" dirty="0" smtClean="0">
                <a:solidFill>
                  <a:srgbClr val="4D4D4D"/>
                </a:solidFill>
              </a:rPr>
              <a:t>Corticoides</a:t>
            </a:r>
            <a:endParaRPr lang="es-ES_tradnl" sz="3200" b="0" dirty="0">
              <a:solidFill>
                <a:srgbClr val="4D4D4D"/>
              </a:solidFill>
            </a:endParaRPr>
          </a:p>
          <a:p>
            <a:pPr marL="495300" indent="-495300">
              <a:lnSpc>
                <a:spcPct val="90000"/>
              </a:lnSpc>
              <a:spcBef>
                <a:spcPct val="50000"/>
              </a:spcBef>
              <a:buFontTx/>
              <a:buChar char="•"/>
            </a:pPr>
            <a:r>
              <a:rPr lang="es-ES_tradnl" sz="3200" b="1" dirty="0" smtClean="0"/>
              <a:t>Inmunosupresores</a:t>
            </a:r>
            <a:r>
              <a:rPr lang="es-ES_tradnl" sz="3200" dirty="0">
                <a:solidFill>
                  <a:schemeClr val="tx1">
                    <a:lumMod val="75000"/>
                    <a:lumOff val="25000"/>
                  </a:schemeClr>
                </a:solidFill>
              </a:rPr>
              <a:t>	</a:t>
            </a:r>
          </a:p>
          <a:p>
            <a:pPr marL="1755775" lvl="2" indent="-495300">
              <a:lnSpc>
                <a:spcPct val="60000"/>
              </a:lnSpc>
              <a:spcBef>
                <a:spcPct val="50000"/>
              </a:spcBef>
              <a:buFontTx/>
              <a:buChar char="•"/>
            </a:pPr>
            <a:r>
              <a:rPr lang="es-ES_tradnl" sz="3200" dirty="0">
                <a:solidFill>
                  <a:schemeClr val="tx1">
                    <a:lumMod val="75000"/>
                    <a:lumOff val="25000"/>
                  </a:schemeClr>
                </a:solidFill>
              </a:rPr>
              <a:t>MTX</a:t>
            </a:r>
          </a:p>
          <a:p>
            <a:pPr marL="1755775" lvl="2" indent="-495300">
              <a:lnSpc>
                <a:spcPct val="60000"/>
              </a:lnSpc>
              <a:spcBef>
                <a:spcPct val="50000"/>
              </a:spcBef>
              <a:buFontTx/>
              <a:buChar char="•"/>
            </a:pPr>
            <a:r>
              <a:rPr lang="es-ES_tradnl" sz="3200" b="1" dirty="0"/>
              <a:t>terapia biológica</a:t>
            </a:r>
            <a:r>
              <a:rPr lang="es-ES_tradnl" sz="3200" b="0" dirty="0">
                <a:solidFill>
                  <a:srgbClr val="4D4D4D"/>
                </a:solidFill>
              </a:rPr>
              <a:t> </a:t>
            </a:r>
          </a:p>
          <a:p>
            <a:pPr marL="495300" indent="-495300">
              <a:lnSpc>
                <a:spcPct val="90000"/>
              </a:lnSpc>
              <a:spcBef>
                <a:spcPct val="50000"/>
              </a:spcBef>
              <a:buFontTx/>
              <a:buChar char="•"/>
            </a:pPr>
            <a:r>
              <a:rPr lang="es-ES_tradnl" sz="3200" dirty="0" smtClean="0">
                <a:solidFill>
                  <a:srgbClr val="4D4D4D"/>
                </a:solidFill>
              </a:rPr>
              <a:t>Fármacos coadyuvantes</a:t>
            </a:r>
            <a:endParaRPr lang="es-ES_tradnl" sz="3200" b="0" dirty="0">
              <a:solidFill>
                <a:srgbClr val="4D4D4D"/>
              </a:solidFill>
            </a:endParaRPr>
          </a:p>
        </p:txBody>
      </p:sp>
      <p:pic>
        <p:nvPicPr>
          <p:cNvPr id="1006595" name="Picture 4" descr="SIM VAL AZUL"/>
          <p:cNvPicPr>
            <a:picLocks noChangeAspect="1" noChangeArrowheads="1"/>
          </p:cNvPicPr>
          <p:nvPr/>
        </p:nvPicPr>
        <p:blipFill>
          <a:blip r:embed="rId2"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1006597" name="Line 5"/>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sp>
        <p:nvSpPr>
          <p:cNvPr id="7"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TRATAMIENTO DE LA ACG</a:t>
            </a:r>
            <a:endParaRPr lang="es-ES" sz="1600" b="1" dirty="0">
              <a:solidFill>
                <a:srgbClr val="000099"/>
              </a:solidFill>
              <a:ea typeface="ＭＳ Ｐゴシック" pitchFamily="34" charset="-128"/>
            </a:endParaRPr>
          </a:p>
        </p:txBody>
      </p:sp>
      <p:sp>
        <p:nvSpPr>
          <p:cNvPr id="8"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25604" name="Line 5"/>
          <p:cNvSpPr>
            <a:spLocks noChangeShapeType="1"/>
          </p:cNvSpPr>
          <p:nvPr/>
        </p:nvSpPr>
        <p:spPr bwMode="auto">
          <a:xfrm>
            <a:off x="1588" y="476250"/>
            <a:ext cx="9107487" cy="0"/>
          </a:xfrm>
          <a:prstGeom prst="line">
            <a:avLst/>
          </a:prstGeom>
          <a:noFill/>
          <a:ln w="3175">
            <a:solidFill>
              <a:srgbClr val="DDDDDD"/>
            </a:solidFill>
            <a:round/>
            <a:headEnd/>
            <a:tailEnd/>
          </a:ln>
        </p:spPr>
        <p:txBody>
          <a:bodyPr/>
          <a:lstStyle/>
          <a:p>
            <a:endParaRPr lang="es-ES"/>
          </a:p>
        </p:txBody>
      </p:sp>
      <p:sp>
        <p:nvSpPr>
          <p:cNvPr id="25605"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a:solidFill>
                  <a:srgbClr val="000099"/>
                </a:solidFill>
                <a:latin typeface="Calibri" pitchFamily="34" charset="0"/>
                <a:ea typeface="MS PGothic" pitchFamily="34" charset="-128"/>
              </a:rPr>
              <a:t>ANTI-TNF</a:t>
            </a:r>
            <a:r>
              <a:rPr lang="el-GR" sz="1600" b="1">
                <a:solidFill>
                  <a:srgbClr val="000099"/>
                </a:solidFill>
                <a:latin typeface="Calibri" pitchFamily="34" charset="0"/>
                <a:ea typeface="MS PGothic" pitchFamily="34" charset="-128"/>
              </a:rPr>
              <a:t>α</a:t>
            </a:r>
            <a:endParaRPr lang="es-ES" sz="1600" b="1">
              <a:solidFill>
                <a:srgbClr val="000099"/>
              </a:solidFill>
              <a:latin typeface="Calibri" pitchFamily="34" charset="0"/>
              <a:ea typeface="MS PGothic" pitchFamily="34" charset="-128"/>
            </a:endParaRPr>
          </a:p>
        </p:txBody>
      </p:sp>
      <p:pic>
        <p:nvPicPr>
          <p:cNvPr id="25606" name="Picture 2"/>
          <p:cNvPicPr>
            <a:picLocks noChangeAspect="1" noChangeArrowheads="1"/>
          </p:cNvPicPr>
          <p:nvPr/>
        </p:nvPicPr>
        <p:blipFill>
          <a:blip r:embed="rId4" cstate="email"/>
          <a:srcRect/>
          <a:stretch>
            <a:fillRect/>
          </a:stretch>
        </p:blipFill>
        <p:spPr bwMode="auto">
          <a:xfrm>
            <a:off x="1331913" y="620713"/>
            <a:ext cx="6724650" cy="2105025"/>
          </a:xfrm>
          <a:prstGeom prst="rect">
            <a:avLst/>
          </a:prstGeom>
          <a:noFill/>
          <a:ln w="9525">
            <a:noFill/>
            <a:miter lim="800000"/>
            <a:headEnd/>
            <a:tailEnd/>
          </a:ln>
        </p:spPr>
      </p:pic>
      <p:pic>
        <p:nvPicPr>
          <p:cNvPr id="25607" name="Picture 3"/>
          <p:cNvPicPr>
            <a:picLocks noChangeAspect="1" noChangeArrowheads="1"/>
          </p:cNvPicPr>
          <p:nvPr/>
        </p:nvPicPr>
        <p:blipFill>
          <a:blip r:embed="rId5" cstate="print"/>
          <a:srcRect/>
          <a:stretch>
            <a:fillRect/>
          </a:stretch>
        </p:blipFill>
        <p:spPr bwMode="auto">
          <a:xfrm>
            <a:off x="468313" y="2781300"/>
            <a:ext cx="8272462" cy="3384550"/>
          </a:xfrm>
          <a:prstGeom prst="rect">
            <a:avLst/>
          </a:prstGeom>
          <a:noFill/>
          <a:ln w="9525">
            <a:noFill/>
            <a:miter lim="800000"/>
            <a:headEnd/>
            <a:tailEnd/>
          </a:ln>
        </p:spPr>
      </p:pic>
      <p:sp>
        <p:nvSpPr>
          <p:cNvPr id="11" name="10 CuadroTexto"/>
          <p:cNvSpPr txBox="1"/>
          <p:nvPr/>
        </p:nvSpPr>
        <p:spPr>
          <a:xfrm>
            <a:off x="5076825" y="4292600"/>
            <a:ext cx="487363" cy="215900"/>
          </a:xfrm>
          <a:prstGeom prst="rect">
            <a:avLst/>
          </a:prstGeom>
          <a:solidFill>
            <a:schemeClr val="bg1"/>
          </a:solidFill>
        </p:spPr>
        <p:txBody>
          <a:bodyPr>
            <a:spAutoFit/>
          </a:bodyPr>
          <a:lstStyle/>
          <a:p>
            <a:pPr>
              <a:defRPr/>
            </a:pPr>
            <a:r>
              <a:rPr lang="es-ES" sz="800" b="1" dirty="0">
                <a:solidFill>
                  <a:schemeClr val="bg1">
                    <a:lumMod val="50000"/>
                  </a:schemeClr>
                </a:solidFill>
                <a:latin typeface="Arial" pitchFamily="34" charset="0"/>
                <a:cs typeface="Arial" pitchFamily="34" charset="0"/>
              </a:rPr>
              <a:t>52</a:t>
            </a:r>
          </a:p>
        </p:txBody>
      </p:sp>
      <p:sp>
        <p:nvSpPr>
          <p:cNvPr id="12" name="11 CuadroTexto"/>
          <p:cNvSpPr txBox="1"/>
          <p:nvPr/>
        </p:nvSpPr>
        <p:spPr>
          <a:xfrm>
            <a:off x="5076825" y="3500438"/>
            <a:ext cx="487363" cy="215900"/>
          </a:xfrm>
          <a:prstGeom prst="rect">
            <a:avLst/>
          </a:prstGeom>
          <a:solidFill>
            <a:schemeClr val="bg1"/>
          </a:solidFill>
        </p:spPr>
        <p:txBody>
          <a:bodyPr>
            <a:spAutoFit/>
          </a:bodyPr>
          <a:lstStyle/>
          <a:p>
            <a:pPr>
              <a:defRPr/>
            </a:pPr>
            <a:r>
              <a:rPr lang="es-ES" sz="800" b="1" dirty="0">
                <a:solidFill>
                  <a:schemeClr val="bg1">
                    <a:lumMod val="50000"/>
                  </a:schemeClr>
                </a:solidFill>
                <a:latin typeface="Arial" pitchFamily="34" charset="0"/>
                <a:cs typeface="Arial" pitchFamily="34" charset="0"/>
              </a:rPr>
              <a:t>22</a:t>
            </a:r>
          </a:p>
        </p:txBody>
      </p:sp>
      <p:sp>
        <p:nvSpPr>
          <p:cNvPr id="13" name="12 CuadroTexto"/>
          <p:cNvSpPr txBox="1"/>
          <p:nvPr/>
        </p:nvSpPr>
        <p:spPr>
          <a:xfrm>
            <a:off x="5076825" y="5084763"/>
            <a:ext cx="569913" cy="215900"/>
          </a:xfrm>
          <a:prstGeom prst="rect">
            <a:avLst/>
          </a:prstGeom>
          <a:solidFill>
            <a:schemeClr val="bg1"/>
          </a:solidFill>
        </p:spPr>
        <p:txBody>
          <a:bodyPr>
            <a:spAutoFit/>
          </a:bodyPr>
          <a:lstStyle/>
          <a:p>
            <a:pPr>
              <a:defRPr/>
            </a:pPr>
            <a:r>
              <a:rPr lang="es-ES" sz="800" b="1" dirty="0">
                <a:solidFill>
                  <a:schemeClr val="bg1">
                    <a:lumMod val="50000"/>
                  </a:schemeClr>
                </a:solidFill>
                <a:latin typeface="Arial" pitchFamily="34" charset="0"/>
                <a:cs typeface="Arial" pitchFamily="34" charset="0"/>
              </a:rPr>
              <a:t>26</a:t>
            </a:r>
          </a:p>
        </p:txBody>
      </p:sp>
      <p:sp>
        <p:nvSpPr>
          <p:cNvPr id="25611" name="Rectangle 7"/>
          <p:cNvSpPr>
            <a:spLocks noChangeArrowheads="1"/>
          </p:cNvSpPr>
          <p:nvPr/>
        </p:nvSpPr>
        <p:spPr bwMode="auto">
          <a:xfrm>
            <a:off x="5527675" y="6524625"/>
            <a:ext cx="3581400" cy="338138"/>
          </a:xfrm>
          <a:prstGeom prst="rect">
            <a:avLst/>
          </a:prstGeom>
          <a:noFill/>
          <a:ln w="9525" algn="ctr">
            <a:noFill/>
            <a:miter lim="800000"/>
            <a:headEnd/>
            <a:tailEnd/>
          </a:ln>
          <a:effectLst>
            <a:prstShdw prst="shdw17" dist="17961" dir="2700000">
              <a:srgbClr val="708688"/>
            </a:prstShdw>
          </a:effectLst>
        </p:spPr>
        <p:txBody>
          <a:bodyPr wrap="none" lIns="18000" rIns="18000">
            <a:spAutoFit/>
          </a:bodyPr>
          <a:lstStyle/>
          <a:p>
            <a:pPr algn="r"/>
            <a:r>
              <a:rPr lang="es-ES" altLang="es-ES" sz="1600">
                <a:solidFill>
                  <a:srgbClr val="000066"/>
                </a:solidFill>
                <a:latin typeface="Calibri" pitchFamily="34" charset="0"/>
                <a:ea typeface="MS PGothic" pitchFamily="34" charset="-128"/>
              </a:rPr>
              <a:t>Loricera et al. Int Immunopharmacol</a:t>
            </a:r>
            <a:r>
              <a:rPr lang="en-US" altLang="es-ES" sz="1600">
                <a:solidFill>
                  <a:srgbClr val="000066"/>
                </a:solidFill>
                <a:latin typeface="Calibri" pitchFamily="34" charset="0"/>
                <a:ea typeface="MS PGothic" pitchFamily="34" charset="-128"/>
              </a:rPr>
              <a:t>. 2015</a:t>
            </a:r>
          </a:p>
        </p:txBody>
      </p:sp>
      <p:sp>
        <p:nvSpPr>
          <p:cNvPr id="14"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4902"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1104904" name="Line 8"/>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pic>
        <p:nvPicPr>
          <p:cNvPr id="8" name="Picture 2"/>
          <p:cNvPicPr>
            <a:picLocks noChangeAspect="1" noChangeArrowheads="1"/>
          </p:cNvPicPr>
          <p:nvPr/>
        </p:nvPicPr>
        <p:blipFill>
          <a:blip r:embed="rId4" cstate="print">
            <a:lum bright="-18000" contrast="30000"/>
          </a:blip>
          <a:srcRect/>
          <a:stretch>
            <a:fillRect/>
          </a:stretch>
        </p:blipFill>
        <p:spPr bwMode="auto">
          <a:xfrm>
            <a:off x="250825" y="1773238"/>
            <a:ext cx="8820150" cy="3767137"/>
          </a:xfrm>
          <a:prstGeom prst="rect">
            <a:avLst/>
          </a:prstGeom>
          <a:noFill/>
          <a:ln w="12700" algn="ctr">
            <a:noFill/>
            <a:miter lim="800000"/>
            <a:headEnd/>
            <a:tailEnd/>
          </a:ln>
          <a:effectLst/>
        </p:spPr>
      </p:pic>
      <p:sp>
        <p:nvSpPr>
          <p:cNvPr id="9" name="Rectangle 7"/>
          <p:cNvSpPr>
            <a:spLocks noChangeArrowheads="1"/>
          </p:cNvSpPr>
          <p:nvPr/>
        </p:nvSpPr>
        <p:spPr bwMode="auto">
          <a:xfrm>
            <a:off x="5501746" y="6524625"/>
            <a:ext cx="3607329" cy="338554"/>
          </a:xfrm>
          <a:prstGeom prst="rect">
            <a:avLst/>
          </a:prstGeom>
          <a:noFill/>
          <a:ln w="9525" algn="ctr">
            <a:noFill/>
            <a:miter lim="800000"/>
            <a:headEnd/>
            <a:tailEnd/>
          </a:ln>
          <a:effectLst>
            <a:prstShdw prst="shdw17" dist="17961" dir="2700000">
              <a:srgbClr val="708688"/>
            </a:prstShdw>
          </a:effectLst>
        </p:spPr>
        <p:txBody>
          <a:bodyPr wrap="none" lIns="18000" rIns="18000">
            <a:spAutoFit/>
          </a:bodyPr>
          <a:lstStyle/>
          <a:p>
            <a:pPr algn="r"/>
            <a:r>
              <a:rPr lang="es-ES" altLang="es-ES" sz="1600" dirty="0" err="1">
                <a:solidFill>
                  <a:srgbClr val="000066"/>
                </a:solidFill>
                <a:latin typeface="Calibri" pitchFamily="34" charset="0"/>
                <a:ea typeface="MS PGothic" pitchFamily="34" charset="-128"/>
                <a:cs typeface="Arial" pitchFamily="34" charset="0"/>
              </a:rPr>
              <a:t>Loricera</a:t>
            </a:r>
            <a:r>
              <a:rPr lang="es-ES" altLang="es-ES" sz="1600" dirty="0">
                <a:solidFill>
                  <a:srgbClr val="000066"/>
                </a:solidFill>
                <a:latin typeface="Calibri" pitchFamily="34" charset="0"/>
                <a:ea typeface="MS PGothic" pitchFamily="34" charset="-128"/>
                <a:cs typeface="Arial" pitchFamily="34" charset="0"/>
              </a:rPr>
              <a:t> </a:t>
            </a:r>
            <a:r>
              <a:rPr lang="es-ES" altLang="es-ES" sz="1600" dirty="0" smtClean="0">
                <a:solidFill>
                  <a:srgbClr val="000066"/>
                </a:solidFill>
                <a:latin typeface="Calibri" pitchFamily="34" charset="0"/>
                <a:ea typeface="MS PGothic" pitchFamily="34" charset="-128"/>
                <a:cs typeface="Arial" pitchFamily="34" charset="0"/>
              </a:rPr>
              <a:t>et al. </a:t>
            </a:r>
            <a:r>
              <a:rPr lang="es-ES" altLang="es-ES" sz="1600" dirty="0" err="1" smtClean="0">
                <a:solidFill>
                  <a:srgbClr val="000066"/>
                </a:solidFill>
                <a:latin typeface="Calibri" pitchFamily="34" charset="0"/>
                <a:ea typeface="MS PGothic" pitchFamily="34" charset="-128"/>
                <a:cs typeface="Arial" pitchFamily="34" charset="0"/>
              </a:rPr>
              <a:t>Semin</a:t>
            </a:r>
            <a:r>
              <a:rPr lang="es-ES" altLang="es-ES" sz="1600" dirty="0" smtClean="0">
                <a:solidFill>
                  <a:srgbClr val="000066"/>
                </a:solidFill>
                <a:latin typeface="Calibri" pitchFamily="34" charset="0"/>
                <a:ea typeface="MS PGothic" pitchFamily="34" charset="-128"/>
                <a:cs typeface="Arial" pitchFamily="34" charset="0"/>
              </a:rPr>
              <a:t> </a:t>
            </a:r>
            <a:r>
              <a:rPr lang="en-US" altLang="es-ES" sz="1600" dirty="0">
                <a:solidFill>
                  <a:srgbClr val="000066"/>
                </a:solidFill>
                <a:latin typeface="Calibri" pitchFamily="34" charset="0"/>
                <a:ea typeface="MS PGothic" pitchFamily="34" charset="-128"/>
                <a:cs typeface="Arial" pitchFamily="34" charset="0"/>
              </a:rPr>
              <a:t>Arthritis Rheum. </a:t>
            </a:r>
            <a:r>
              <a:rPr lang="en-US" altLang="es-ES" sz="1600" dirty="0" smtClean="0">
                <a:solidFill>
                  <a:srgbClr val="000066"/>
                </a:solidFill>
                <a:latin typeface="Calibri" pitchFamily="34" charset="0"/>
                <a:ea typeface="MS PGothic" pitchFamily="34" charset="-128"/>
                <a:cs typeface="Arial" pitchFamily="34" charset="0"/>
              </a:rPr>
              <a:t>2015</a:t>
            </a:r>
            <a:endParaRPr lang="en-US" altLang="es-ES" sz="1600" dirty="0">
              <a:solidFill>
                <a:srgbClr val="000066"/>
              </a:solidFill>
              <a:latin typeface="Calibri" pitchFamily="34" charset="0"/>
              <a:ea typeface="MS PGothic" pitchFamily="34" charset="-128"/>
              <a:cs typeface="Arial" pitchFamily="34" charset="0"/>
            </a:endParaRPr>
          </a:p>
        </p:txBody>
      </p:sp>
      <p:sp>
        <p:nvSpPr>
          <p:cNvPr id="10"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TOCILIZUMAB</a:t>
            </a:r>
            <a:endParaRPr lang="es-ES" sz="1600" b="1" dirty="0">
              <a:solidFill>
                <a:srgbClr val="000099"/>
              </a:solidFill>
              <a:ea typeface="ＭＳ Ｐゴシック" pitchFamily="34" charset="-128"/>
            </a:endParaRPr>
          </a:p>
        </p:txBody>
      </p:sp>
      <p:sp>
        <p:nvSpPr>
          <p:cNvPr id="11"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4902"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1104904" name="Line 8"/>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graphicFrame>
        <p:nvGraphicFramePr>
          <p:cNvPr id="7" name="Group 2"/>
          <p:cNvGraphicFramePr>
            <a:graphicFrameLocks noGrp="1"/>
          </p:cNvGraphicFramePr>
          <p:nvPr/>
        </p:nvGraphicFramePr>
        <p:xfrm>
          <a:off x="1763713" y="2568575"/>
          <a:ext cx="5903912" cy="2444752"/>
        </p:xfrm>
        <a:graphic>
          <a:graphicData uri="http://schemas.openxmlformats.org/drawingml/2006/table">
            <a:tbl>
              <a:tblPr/>
              <a:tblGrid>
                <a:gridCol w="3543300"/>
                <a:gridCol w="2360612"/>
              </a:tblGrid>
              <a:tr h="611188">
                <a:tc>
                  <a:txBody>
                    <a:bodyPr/>
                    <a:lstStyle/>
                    <a:p>
                      <a:pPr marL="0" marR="0" lvl="0" indent="0" algn="l" defTabSz="914400" rtl="0" eaLnBrk="1" fontAlgn="base" latinLnBrk="0" hangingPunct="1">
                        <a:lnSpc>
                          <a:spcPct val="100000"/>
                        </a:lnSpc>
                        <a:spcBef>
                          <a:spcPct val="0"/>
                        </a:spcBef>
                        <a:spcAft>
                          <a:spcPct val="0"/>
                        </a:spcAft>
                        <a:buClr>
                          <a:srgbClr val="DDDDDD"/>
                        </a:buClr>
                        <a:buSzTx/>
                        <a:buFont typeface="Wingdings" pitchFamily="2" charset="2"/>
                        <a:buNone/>
                        <a:tabLst/>
                      </a:pPr>
                      <a:r>
                        <a:rPr kumimoji="0" lang="es-ES_tradnl" altLang="es-ES" sz="2000" b="0" i="0" u="none" strike="noStrike" cap="none" normalizeH="0" baseline="0" smtClean="0">
                          <a:ln>
                            <a:noFill/>
                          </a:ln>
                          <a:solidFill>
                            <a:srgbClr val="000066"/>
                          </a:solidFill>
                          <a:effectLst/>
                          <a:latin typeface="Century Gothic" pitchFamily="34" charset="0"/>
                          <a:cs typeface="Arial" pitchFamily="34" charset="0"/>
                        </a:rPr>
                        <a:t> PATIENTS</a:t>
                      </a:r>
                      <a:endParaRPr kumimoji="0" lang="es-ES" altLang="es-ES" sz="2000" b="0" i="0" u="none" strike="noStrike" cap="none" normalizeH="0" baseline="0" smtClean="0">
                        <a:ln>
                          <a:noFill/>
                        </a:ln>
                        <a:solidFill>
                          <a:srgbClr val="000066"/>
                        </a:solidFill>
                        <a:effectLst/>
                        <a:latin typeface="Century Gothic" pitchFamily="34" charset="0"/>
                        <a:cs typeface="Arial" pitchFamily="34" charset="0"/>
                      </a:endParaRPr>
                    </a:p>
                  </a:txBody>
                  <a:tcPr marL="91298" marR="91298" marT="53989" marB="53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 sz="2000" b="0" i="0" u="none" strike="noStrike" cap="none" normalizeH="0" baseline="0" smtClean="0">
                          <a:ln>
                            <a:noFill/>
                          </a:ln>
                          <a:solidFill>
                            <a:srgbClr val="000066"/>
                          </a:solidFill>
                          <a:effectLst/>
                          <a:latin typeface="Century Gothic" pitchFamily="34" charset="0"/>
                          <a:cs typeface="Arial" pitchFamily="34" charset="0"/>
                        </a:rPr>
                        <a:t>22</a:t>
                      </a:r>
                      <a:endParaRPr kumimoji="0" lang="es-ES" altLang="es-ES" sz="2000" b="0" i="0" u="none" strike="noStrike" cap="none" normalizeH="0" baseline="0" smtClean="0">
                        <a:ln>
                          <a:noFill/>
                        </a:ln>
                        <a:solidFill>
                          <a:srgbClr val="000066"/>
                        </a:solidFill>
                        <a:effectLst/>
                        <a:latin typeface="Century Gothic" pitchFamily="34" charset="0"/>
                        <a:cs typeface="Arial" pitchFamily="34" charset="0"/>
                      </a:endParaRPr>
                    </a:p>
                  </a:txBody>
                  <a:tcPr marL="91298" marR="91298" marT="53989" marB="5398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611188">
                <a:tc>
                  <a:txBody>
                    <a:bodyPr/>
                    <a:lstStyle/>
                    <a:p>
                      <a:pPr marL="0" marR="0" lvl="0" indent="0" algn="l" defTabSz="914400" rtl="0" eaLnBrk="1" fontAlgn="base" latinLnBrk="0" hangingPunct="1">
                        <a:lnSpc>
                          <a:spcPct val="100000"/>
                        </a:lnSpc>
                        <a:spcBef>
                          <a:spcPct val="0"/>
                        </a:spcBef>
                        <a:spcAft>
                          <a:spcPct val="0"/>
                        </a:spcAft>
                        <a:buClr>
                          <a:srgbClr val="DDDDDD"/>
                        </a:buClr>
                        <a:buSzTx/>
                        <a:buFont typeface="Wingdings" pitchFamily="2" charset="2"/>
                        <a:buNone/>
                        <a:tabLst/>
                      </a:pPr>
                      <a:r>
                        <a:rPr kumimoji="0" lang="es-ES_tradnl" altLang="es-ES" sz="2000" b="0" i="0" u="none" strike="noStrike" cap="none" normalizeH="0" baseline="0" smtClean="0">
                          <a:ln>
                            <a:noFill/>
                          </a:ln>
                          <a:solidFill>
                            <a:srgbClr val="000066"/>
                          </a:solidFill>
                          <a:effectLst/>
                          <a:latin typeface="Century Gothic" pitchFamily="34" charset="0"/>
                          <a:cs typeface="Arial" pitchFamily="34" charset="0"/>
                        </a:rPr>
                        <a:t> SEX</a:t>
                      </a:r>
                      <a:endParaRPr kumimoji="0" lang="es-ES" altLang="es-ES" sz="2000" b="0" i="0" u="none" strike="noStrike" cap="none" normalizeH="0" baseline="0" smtClean="0">
                        <a:ln>
                          <a:noFill/>
                        </a:ln>
                        <a:solidFill>
                          <a:srgbClr val="000066"/>
                        </a:solidFill>
                        <a:effectLst/>
                        <a:latin typeface="Century Gothic" pitchFamily="34" charset="0"/>
                        <a:cs typeface="Arial" pitchFamily="34" charset="0"/>
                      </a:endParaRPr>
                    </a:p>
                  </a:txBody>
                  <a:tcPr marL="91298" marR="91298" marT="53989" marB="53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2000" b="0" i="0" u="none" strike="noStrike" cap="none" normalizeH="0" baseline="0" smtClean="0">
                          <a:ln>
                            <a:noFill/>
                          </a:ln>
                          <a:solidFill>
                            <a:srgbClr val="000066"/>
                          </a:solidFill>
                          <a:effectLst/>
                          <a:latin typeface="Century Gothic" pitchFamily="34" charset="0"/>
                          <a:cs typeface="Times New Roman" pitchFamily="18" charset="0"/>
                        </a:rPr>
                        <a:t>17 ♀ / 5 ♂</a:t>
                      </a:r>
                    </a:p>
                  </a:txBody>
                  <a:tcPr marL="91298" marR="91298" marT="53989" marB="5398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611188">
                <a:tc>
                  <a:txBody>
                    <a:bodyPr/>
                    <a:lstStyle/>
                    <a:p>
                      <a:pPr marL="0" marR="0" lvl="0" indent="0" algn="l" defTabSz="914400" rtl="0" eaLnBrk="1" fontAlgn="base" latinLnBrk="0" hangingPunct="1">
                        <a:lnSpc>
                          <a:spcPct val="100000"/>
                        </a:lnSpc>
                        <a:spcBef>
                          <a:spcPct val="0"/>
                        </a:spcBef>
                        <a:spcAft>
                          <a:spcPct val="0"/>
                        </a:spcAft>
                        <a:buClr>
                          <a:srgbClr val="DDDDDD"/>
                        </a:buClr>
                        <a:buSzTx/>
                        <a:buFont typeface="Wingdings" pitchFamily="2" charset="2"/>
                        <a:buNone/>
                        <a:tabLst/>
                      </a:pPr>
                      <a:r>
                        <a:rPr kumimoji="0" lang="es-ES" altLang="es-ES" sz="2000" b="0" i="0" u="none" strike="noStrike" cap="none" normalizeH="0" baseline="0" smtClean="0">
                          <a:ln>
                            <a:noFill/>
                          </a:ln>
                          <a:solidFill>
                            <a:srgbClr val="000066"/>
                          </a:solidFill>
                          <a:effectLst/>
                          <a:latin typeface="Century Gothic" pitchFamily="34" charset="0"/>
                          <a:cs typeface="Times New Roman" pitchFamily="18" charset="0"/>
                        </a:rPr>
                        <a:t> MEAN AGE</a:t>
                      </a:r>
                    </a:p>
                  </a:txBody>
                  <a:tcPr marL="91298" marR="91298" marT="53989" marB="53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2000" b="0" i="0" u="none" strike="noStrike" cap="none" normalizeH="0" baseline="0" smtClean="0">
                          <a:ln>
                            <a:noFill/>
                          </a:ln>
                          <a:solidFill>
                            <a:srgbClr val="000066"/>
                          </a:solidFill>
                          <a:effectLst/>
                          <a:latin typeface="Century Gothic" pitchFamily="34" charset="0"/>
                          <a:cs typeface="Times New Roman" pitchFamily="18" charset="0"/>
                        </a:rPr>
                        <a:t>69 ± 8 years</a:t>
                      </a:r>
                    </a:p>
                  </a:txBody>
                  <a:tcPr marL="91298" marR="91298" marT="53989" marB="5398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611188">
                <a:tc>
                  <a:txBody>
                    <a:bodyPr/>
                    <a:lstStyle/>
                    <a:p>
                      <a:pPr marL="0" marR="0" lvl="0" indent="0" algn="l" defTabSz="914400" rtl="0" eaLnBrk="1" fontAlgn="base" latinLnBrk="0" hangingPunct="1">
                        <a:lnSpc>
                          <a:spcPct val="100000"/>
                        </a:lnSpc>
                        <a:spcBef>
                          <a:spcPct val="0"/>
                        </a:spcBef>
                        <a:spcAft>
                          <a:spcPct val="0"/>
                        </a:spcAft>
                        <a:buClr>
                          <a:srgbClr val="DDDDDD"/>
                        </a:buClr>
                        <a:buSzTx/>
                        <a:buFont typeface="Wingdings" pitchFamily="2" charset="2"/>
                        <a:buNone/>
                        <a:tabLst/>
                      </a:pPr>
                      <a:r>
                        <a:rPr kumimoji="0" lang="es-ES" altLang="es-ES" sz="2000" b="0" i="0" u="none" strike="noStrike" cap="none" normalizeH="0" baseline="0" smtClean="0">
                          <a:ln>
                            <a:noFill/>
                          </a:ln>
                          <a:solidFill>
                            <a:srgbClr val="000066"/>
                          </a:solidFill>
                          <a:effectLst/>
                          <a:latin typeface="Century Gothic" pitchFamily="34" charset="0"/>
                          <a:cs typeface="Times New Roman" pitchFamily="18" charset="0"/>
                        </a:rPr>
                        <a:t> TEMPORAL BIOPSY +</a:t>
                      </a:r>
                    </a:p>
                  </a:txBody>
                  <a:tcPr marL="91298" marR="91298" marT="53989" marB="53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2000" b="0" i="0" u="none" strike="noStrike" cap="none" normalizeH="0" baseline="0" dirty="0" smtClean="0">
                          <a:ln>
                            <a:noFill/>
                          </a:ln>
                          <a:solidFill>
                            <a:srgbClr val="000066"/>
                          </a:solidFill>
                          <a:effectLst/>
                          <a:latin typeface="Century Gothic" pitchFamily="34" charset="0"/>
                          <a:cs typeface="Times New Roman" pitchFamily="18" charset="0"/>
                        </a:rPr>
                        <a:t>16 </a:t>
                      </a:r>
                      <a:r>
                        <a:rPr kumimoji="0" lang="es-ES" altLang="es-ES" sz="2000" b="0" i="0" u="none" strike="noStrike" cap="none" normalizeH="0" baseline="0" dirty="0" err="1" smtClean="0">
                          <a:ln>
                            <a:noFill/>
                          </a:ln>
                          <a:solidFill>
                            <a:srgbClr val="000066"/>
                          </a:solidFill>
                          <a:effectLst/>
                          <a:latin typeface="Century Gothic" pitchFamily="34" charset="0"/>
                          <a:cs typeface="Times New Roman" pitchFamily="18" charset="0"/>
                        </a:rPr>
                        <a:t>patients</a:t>
                      </a:r>
                      <a:r>
                        <a:rPr kumimoji="0" lang="es-ES" altLang="es-ES" sz="2000" b="0" i="0" u="none" strike="noStrike" cap="none" normalizeH="0" baseline="0" dirty="0" smtClean="0">
                          <a:ln>
                            <a:noFill/>
                          </a:ln>
                          <a:solidFill>
                            <a:srgbClr val="000066"/>
                          </a:solidFill>
                          <a:effectLst/>
                          <a:latin typeface="Century Gothic" pitchFamily="34" charset="0"/>
                          <a:cs typeface="Times New Roman" pitchFamily="18" charset="0"/>
                        </a:rPr>
                        <a:t> (73%)</a:t>
                      </a:r>
                    </a:p>
                  </a:txBody>
                  <a:tcPr marL="91298" marR="91298" marT="53989" marB="5398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bl>
          </a:graphicData>
        </a:graphic>
      </p:graphicFrame>
      <p:sp>
        <p:nvSpPr>
          <p:cNvPr id="8" name="Rectangle 7"/>
          <p:cNvSpPr>
            <a:spLocks noChangeArrowheads="1"/>
          </p:cNvSpPr>
          <p:nvPr/>
        </p:nvSpPr>
        <p:spPr bwMode="auto">
          <a:xfrm>
            <a:off x="5501746" y="6524625"/>
            <a:ext cx="3607329" cy="338554"/>
          </a:xfrm>
          <a:prstGeom prst="rect">
            <a:avLst/>
          </a:prstGeom>
          <a:noFill/>
          <a:ln w="9525" algn="ctr">
            <a:noFill/>
            <a:miter lim="800000"/>
            <a:headEnd/>
            <a:tailEnd/>
          </a:ln>
          <a:effectLst>
            <a:prstShdw prst="shdw17" dist="17961" dir="2700000">
              <a:srgbClr val="708688"/>
            </a:prstShdw>
          </a:effectLst>
        </p:spPr>
        <p:txBody>
          <a:bodyPr wrap="none" lIns="18000" rIns="18000">
            <a:spAutoFit/>
          </a:bodyPr>
          <a:lstStyle/>
          <a:p>
            <a:pPr algn="r"/>
            <a:r>
              <a:rPr lang="es-ES" altLang="es-ES" sz="1600" dirty="0" err="1">
                <a:solidFill>
                  <a:srgbClr val="000066"/>
                </a:solidFill>
                <a:latin typeface="Calibri" pitchFamily="34" charset="0"/>
                <a:ea typeface="MS PGothic" pitchFamily="34" charset="-128"/>
                <a:cs typeface="Arial" pitchFamily="34" charset="0"/>
              </a:rPr>
              <a:t>Loricera</a:t>
            </a:r>
            <a:r>
              <a:rPr lang="es-ES" altLang="es-ES" sz="1600" dirty="0">
                <a:solidFill>
                  <a:srgbClr val="000066"/>
                </a:solidFill>
                <a:latin typeface="Calibri" pitchFamily="34" charset="0"/>
                <a:ea typeface="MS PGothic" pitchFamily="34" charset="-128"/>
                <a:cs typeface="Arial" pitchFamily="34" charset="0"/>
              </a:rPr>
              <a:t> </a:t>
            </a:r>
            <a:r>
              <a:rPr lang="es-ES" altLang="es-ES" sz="1600" dirty="0" smtClean="0">
                <a:solidFill>
                  <a:srgbClr val="000066"/>
                </a:solidFill>
                <a:latin typeface="Calibri" pitchFamily="34" charset="0"/>
                <a:ea typeface="MS PGothic" pitchFamily="34" charset="-128"/>
                <a:cs typeface="Arial" pitchFamily="34" charset="0"/>
              </a:rPr>
              <a:t>et al. </a:t>
            </a:r>
            <a:r>
              <a:rPr lang="es-ES" altLang="es-ES" sz="1600" dirty="0" err="1" smtClean="0">
                <a:solidFill>
                  <a:srgbClr val="000066"/>
                </a:solidFill>
                <a:latin typeface="Calibri" pitchFamily="34" charset="0"/>
                <a:ea typeface="MS PGothic" pitchFamily="34" charset="-128"/>
                <a:cs typeface="Arial" pitchFamily="34" charset="0"/>
              </a:rPr>
              <a:t>Semin</a:t>
            </a:r>
            <a:r>
              <a:rPr lang="es-ES" altLang="es-ES" sz="1600" dirty="0" smtClean="0">
                <a:solidFill>
                  <a:srgbClr val="000066"/>
                </a:solidFill>
                <a:latin typeface="Calibri" pitchFamily="34" charset="0"/>
                <a:ea typeface="MS PGothic" pitchFamily="34" charset="-128"/>
                <a:cs typeface="Arial" pitchFamily="34" charset="0"/>
              </a:rPr>
              <a:t> </a:t>
            </a:r>
            <a:r>
              <a:rPr lang="en-US" altLang="es-ES" sz="1600" dirty="0">
                <a:solidFill>
                  <a:srgbClr val="000066"/>
                </a:solidFill>
                <a:latin typeface="Calibri" pitchFamily="34" charset="0"/>
                <a:ea typeface="MS PGothic" pitchFamily="34" charset="-128"/>
                <a:cs typeface="Arial" pitchFamily="34" charset="0"/>
              </a:rPr>
              <a:t>Arthritis Rheum. </a:t>
            </a:r>
            <a:r>
              <a:rPr lang="en-US" altLang="es-ES" sz="1600" dirty="0" smtClean="0">
                <a:solidFill>
                  <a:srgbClr val="000066"/>
                </a:solidFill>
                <a:latin typeface="Calibri" pitchFamily="34" charset="0"/>
                <a:ea typeface="MS PGothic" pitchFamily="34" charset="-128"/>
                <a:cs typeface="Arial" pitchFamily="34" charset="0"/>
              </a:rPr>
              <a:t>2015</a:t>
            </a:r>
            <a:endParaRPr lang="en-US" altLang="es-ES" sz="1600" dirty="0">
              <a:solidFill>
                <a:srgbClr val="000066"/>
              </a:solidFill>
              <a:latin typeface="Calibri" pitchFamily="34" charset="0"/>
              <a:ea typeface="MS PGothic" pitchFamily="34" charset="-128"/>
              <a:cs typeface="Arial" pitchFamily="34" charset="0"/>
            </a:endParaRPr>
          </a:p>
        </p:txBody>
      </p:sp>
      <p:sp>
        <p:nvSpPr>
          <p:cNvPr id="10"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TOCILIZUMAB</a:t>
            </a:r>
            <a:endParaRPr lang="es-ES" sz="1600" b="1" dirty="0">
              <a:solidFill>
                <a:srgbClr val="000099"/>
              </a:solidFill>
              <a:ea typeface="ＭＳ Ｐゴシック" pitchFamily="34" charset="-128"/>
            </a:endParaRPr>
          </a:p>
        </p:txBody>
      </p:sp>
      <p:sp>
        <p:nvSpPr>
          <p:cNvPr id="9"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4902" name="Picture 4" descr="SIM VAL AZUL"/>
          <p:cNvPicPr>
            <a:picLocks noChangeAspect="1" noChangeArrowheads="1"/>
          </p:cNvPicPr>
          <p:nvPr/>
        </p:nvPicPr>
        <p:blipFill>
          <a:blip r:embed="rId4"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1104904" name="Line 8"/>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graphicFrame>
        <p:nvGraphicFramePr>
          <p:cNvPr id="10" name="44 Gráfico"/>
          <p:cNvGraphicFramePr>
            <a:graphicFrameLocks/>
          </p:cNvGraphicFramePr>
          <p:nvPr/>
        </p:nvGraphicFramePr>
        <p:xfrm>
          <a:off x="5594350" y="2170113"/>
          <a:ext cx="2855913" cy="4165600"/>
        </p:xfrm>
        <a:graphic>
          <a:graphicData uri="http://schemas.openxmlformats.org/presentationml/2006/ole">
            <p:oleObj spid="_x0000_s69634" r:id="rId5" imgW="2853175" imgH="4170025" progId="Excel.Sheet.8">
              <p:embed/>
            </p:oleObj>
          </a:graphicData>
        </a:graphic>
      </p:graphicFrame>
      <p:sp>
        <p:nvSpPr>
          <p:cNvPr id="11" name="10 Flecha derecha"/>
          <p:cNvSpPr/>
          <p:nvPr/>
        </p:nvSpPr>
        <p:spPr>
          <a:xfrm>
            <a:off x="4498975" y="3502025"/>
            <a:ext cx="576263" cy="628651"/>
          </a:xfrm>
          <a:prstGeom prst="rightArrow">
            <a:avLst/>
          </a:prstGeom>
          <a:solidFill>
            <a:schemeClr val="bg1">
              <a:lumMod val="50000"/>
            </a:schemeClr>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s-ES" sz="1800"/>
          </a:p>
        </p:txBody>
      </p:sp>
      <p:sp>
        <p:nvSpPr>
          <p:cNvPr id="12" name="14 Rectángulo"/>
          <p:cNvSpPr>
            <a:spLocks noChangeArrowheads="1"/>
          </p:cNvSpPr>
          <p:nvPr/>
        </p:nvSpPr>
        <p:spPr bwMode="auto">
          <a:xfrm>
            <a:off x="6443663" y="6021388"/>
            <a:ext cx="1584325" cy="336550"/>
          </a:xfrm>
          <a:prstGeom prst="rect">
            <a:avLst/>
          </a:prstGeom>
          <a:noFill/>
          <a:ln w="9525">
            <a:noFill/>
            <a:miter lim="800000"/>
            <a:headEnd/>
            <a:tailEnd/>
          </a:ln>
        </p:spPr>
        <p:txBody>
          <a:bodyPr>
            <a:spAutoFit/>
          </a:bodyPr>
          <a:lstStyle/>
          <a:p>
            <a:pPr eaLnBrk="1" hangingPunct="1"/>
            <a:r>
              <a:rPr lang="en-US" altLang="es-ES" sz="1600">
                <a:solidFill>
                  <a:srgbClr val="000066"/>
                </a:solidFill>
                <a:latin typeface="Century Gothic" pitchFamily="34" charset="0"/>
                <a:cs typeface="Arial" pitchFamily="34" charset="0"/>
              </a:rPr>
              <a:t>8 mg/kg/4w</a:t>
            </a:r>
            <a:endParaRPr lang="es-ES" altLang="es-ES" sz="1600">
              <a:solidFill>
                <a:srgbClr val="000066"/>
              </a:solidFill>
              <a:latin typeface="Century Gothic" pitchFamily="34" charset="0"/>
              <a:cs typeface="Arial" pitchFamily="34" charset="0"/>
            </a:endParaRPr>
          </a:p>
        </p:txBody>
      </p:sp>
      <p:sp>
        <p:nvSpPr>
          <p:cNvPr id="13" name="Rectangle 28"/>
          <p:cNvSpPr>
            <a:spLocks noChangeArrowheads="1"/>
          </p:cNvSpPr>
          <p:nvPr/>
        </p:nvSpPr>
        <p:spPr bwMode="auto">
          <a:xfrm>
            <a:off x="3203575" y="4294188"/>
            <a:ext cx="1944688" cy="336550"/>
          </a:xfrm>
          <a:prstGeom prst="rect">
            <a:avLst/>
          </a:prstGeom>
          <a:noFill/>
          <a:ln w="9525" algn="ctr">
            <a:noFill/>
            <a:miter lim="800000"/>
            <a:headEnd/>
            <a:tailEnd/>
          </a:ln>
          <a:effectLst/>
        </p:spPr>
        <p:txBody>
          <a:bodyPr lIns="18000" rIns="18000">
            <a:spAutoFit/>
          </a:bodyPr>
          <a:lstStyle/>
          <a:p>
            <a:r>
              <a:rPr lang="es-ES_tradnl" altLang="es-ES" sz="1600">
                <a:solidFill>
                  <a:srgbClr val="000066"/>
                </a:solidFill>
                <a:latin typeface="Century Gothic" pitchFamily="34" charset="0"/>
                <a:cs typeface="Arial" pitchFamily="34" charset="0"/>
              </a:rPr>
              <a:t>previous biologics</a:t>
            </a:r>
            <a:endParaRPr lang="es-ES" altLang="es-ES" sz="1600">
              <a:solidFill>
                <a:srgbClr val="000066"/>
              </a:solidFill>
              <a:latin typeface="Century Gothic" pitchFamily="34" charset="0"/>
              <a:cs typeface="Arial" pitchFamily="34" charset="0"/>
            </a:endParaRPr>
          </a:p>
        </p:txBody>
      </p:sp>
      <p:sp>
        <p:nvSpPr>
          <p:cNvPr id="14" name="Rectangle 18"/>
          <p:cNvSpPr>
            <a:spLocks noChangeArrowheads="1"/>
          </p:cNvSpPr>
          <p:nvPr/>
        </p:nvSpPr>
        <p:spPr bwMode="auto">
          <a:xfrm>
            <a:off x="539750" y="1412875"/>
            <a:ext cx="4681538" cy="2808288"/>
          </a:xfrm>
          <a:prstGeom prst="rect">
            <a:avLst/>
          </a:prstGeom>
          <a:noFill/>
          <a:ln w="28575" algn="ctr">
            <a:solidFill>
              <a:srgbClr val="99CCFF"/>
            </a:solidFill>
            <a:miter lim="800000"/>
            <a:headEnd/>
            <a:tailEnd/>
          </a:ln>
          <a:effectLst/>
        </p:spPr>
        <p:txBody>
          <a:bodyPr wrap="none" anchor="ctr"/>
          <a:lstStyle/>
          <a:p>
            <a:pPr algn="l" eaLnBrk="1" hangingPunct="1"/>
            <a:endParaRPr lang="es-ES" altLang="es-ES" sz="2000">
              <a:solidFill>
                <a:schemeClr val="tx1"/>
              </a:solidFill>
              <a:cs typeface="Arial" pitchFamily="34" charset="0"/>
            </a:endParaRPr>
          </a:p>
        </p:txBody>
      </p:sp>
      <p:sp>
        <p:nvSpPr>
          <p:cNvPr id="15" name="Rectangle 19"/>
          <p:cNvSpPr>
            <a:spLocks noChangeArrowheads="1"/>
          </p:cNvSpPr>
          <p:nvPr/>
        </p:nvSpPr>
        <p:spPr bwMode="auto">
          <a:xfrm>
            <a:off x="538163" y="4294188"/>
            <a:ext cx="4681537" cy="2087562"/>
          </a:xfrm>
          <a:prstGeom prst="rect">
            <a:avLst/>
          </a:prstGeom>
          <a:noFill/>
          <a:ln w="28575" algn="ctr">
            <a:solidFill>
              <a:srgbClr val="99CCFF"/>
            </a:solidFill>
            <a:miter lim="800000"/>
            <a:headEnd/>
            <a:tailEnd/>
          </a:ln>
          <a:effectLst/>
        </p:spPr>
        <p:txBody>
          <a:bodyPr wrap="none" anchor="ctr"/>
          <a:lstStyle/>
          <a:p>
            <a:pPr algn="l" eaLnBrk="1" hangingPunct="1"/>
            <a:endParaRPr lang="es-ES" altLang="es-ES" sz="2000">
              <a:solidFill>
                <a:schemeClr val="tx1"/>
              </a:solidFill>
              <a:cs typeface="Arial" pitchFamily="34" charset="0"/>
            </a:endParaRPr>
          </a:p>
        </p:txBody>
      </p:sp>
      <p:sp>
        <p:nvSpPr>
          <p:cNvPr id="16" name="Rectangle 28"/>
          <p:cNvSpPr>
            <a:spLocks noChangeArrowheads="1"/>
          </p:cNvSpPr>
          <p:nvPr/>
        </p:nvSpPr>
        <p:spPr bwMode="auto">
          <a:xfrm>
            <a:off x="3276600" y="1498600"/>
            <a:ext cx="1873250" cy="336550"/>
          </a:xfrm>
          <a:prstGeom prst="rect">
            <a:avLst/>
          </a:prstGeom>
          <a:noFill/>
          <a:ln w="9525" algn="ctr">
            <a:noFill/>
            <a:miter lim="800000"/>
            <a:headEnd/>
            <a:tailEnd/>
          </a:ln>
          <a:effectLst/>
        </p:spPr>
        <p:txBody>
          <a:bodyPr lIns="18000" rIns="18000">
            <a:spAutoFit/>
          </a:bodyPr>
          <a:lstStyle/>
          <a:p>
            <a:r>
              <a:rPr lang="es-ES_tradnl" altLang="es-ES" sz="1600">
                <a:solidFill>
                  <a:srgbClr val="000066"/>
                </a:solidFill>
                <a:latin typeface="Century Gothic" pitchFamily="34" charset="0"/>
                <a:cs typeface="Arial" pitchFamily="34" charset="0"/>
              </a:rPr>
              <a:t>previous sDMARDS</a:t>
            </a:r>
            <a:endParaRPr lang="es-ES" altLang="es-ES" sz="1600">
              <a:solidFill>
                <a:srgbClr val="000066"/>
              </a:solidFill>
              <a:latin typeface="Century Gothic" pitchFamily="34" charset="0"/>
              <a:cs typeface="Arial" pitchFamily="34" charset="0"/>
            </a:endParaRPr>
          </a:p>
        </p:txBody>
      </p:sp>
      <p:sp>
        <p:nvSpPr>
          <p:cNvPr id="17" name="Rectangle 21"/>
          <p:cNvSpPr>
            <a:spLocks noChangeArrowheads="1"/>
          </p:cNvSpPr>
          <p:nvPr/>
        </p:nvSpPr>
        <p:spPr bwMode="auto">
          <a:xfrm>
            <a:off x="5580063" y="1412875"/>
            <a:ext cx="3097212" cy="4968875"/>
          </a:xfrm>
          <a:prstGeom prst="rect">
            <a:avLst/>
          </a:prstGeom>
          <a:noFill/>
          <a:ln w="28575" algn="ctr">
            <a:solidFill>
              <a:srgbClr val="99CCFF"/>
            </a:solidFill>
            <a:miter lim="800000"/>
            <a:headEnd/>
            <a:tailEnd/>
          </a:ln>
          <a:effectLst/>
        </p:spPr>
        <p:txBody>
          <a:bodyPr wrap="none" anchor="ctr"/>
          <a:lstStyle/>
          <a:p>
            <a:pPr algn="l" eaLnBrk="1" hangingPunct="1"/>
            <a:endParaRPr lang="es-ES" altLang="es-ES" sz="2000">
              <a:solidFill>
                <a:schemeClr val="tx1"/>
              </a:solidFill>
              <a:cs typeface="Arial" pitchFamily="34" charset="0"/>
            </a:endParaRPr>
          </a:p>
        </p:txBody>
      </p:sp>
      <p:sp>
        <p:nvSpPr>
          <p:cNvPr id="18" name="Rectangle 28"/>
          <p:cNvSpPr>
            <a:spLocks noChangeArrowheads="1"/>
          </p:cNvSpPr>
          <p:nvPr/>
        </p:nvSpPr>
        <p:spPr bwMode="auto">
          <a:xfrm>
            <a:off x="5722938" y="1831975"/>
            <a:ext cx="1441450" cy="336550"/>
          </a:xfrm>
          <a:prstGeom prst="rect">
            <a:avLst/>
          </a:prstGeom>
          <a:noFill/>
          <a:ln w="9525" algn="ctr">
            <a:noFill/>
            <a:miter lim="800000"/>
            <a:headEnd/>
            <a:tailEnd/>
          </a:ln>
        </p:spPr>
        <p:txBody>
          <a:bodyPr lIns="18000" rIns="18000">
            <a:spAutoFit/>
          </a:bodyPr>
          <a:lstStyle/>
          <a:p>
            <a:r>
              <a:rPr lang="es-ES_tradnl" altLang="es-ES" sz="1600">
                <a:solidFill>
                  <a:srgbClr val="000066"/>
                </a:solidFill>
                <a:latin typeface="Century Gothic" pitchFamily="34" charset="0"/>
                <a:cs typeface="Arial" pitchFamily="34" charset="0"/>
              </a:rPr>
              <a:t>monotherapy</a:t>
            </a:r>
            <a:endParaRPr lang="es-ES" altLang="es-ES" sz="1600">
              <a:solidFill>
                <a:srgbClr val="000066"/>
              </a:solidFill>
              <a:latin typeface="Century Gothic" pitchFamily="34" charset="0"/>
              <a:cs typeface="Arial" pitchFamily="34" charset="0"/>
            </a:endParaRPr>
          </a:p>
        </p:txBody>
      </p:sp>
      <p:sp>
        <p:nvSpPr>
          <p:cNvPr id="19" name="Rectangle 28"/>
          <p:cNvSpPr>
            <a:spLocks noChangeArrowheads="1"/>
          </p:cNvSpPr>
          <p:nvPr/>
        </p:nvSpPr>
        <p:spPr bwMode="auto">
          <a:xfrm>
            <a:off x="7235825" y="1831975"/>
            <a:ext cx="1296988" cy="581025"/>
          </a:xfrm>
          <a:prstGeom prst="rect">
            <a:avLst/>
          </a:prstGeom>
          <a:noFill/>
          <a:ln w="9525" algn="ctr">
            <a:noFill/>
            <a:miter lim="800000"/>
            <a:headEnd/>
            <a:tailEnd/>
          </a:ln>
        </p:spPr>
        <p:txBody>
          <a:bodyPr lIns="18000" rIns="18000">
            <a:spAutoFit/>
          </a:bodyPr>
          <a:lstStyle/>
          <a:p>
            <a:r>
              <a:rPr lang="es-ES_tradnl" altLang="es-ES" sz="1600">
                <a:solidFill>
                  <a:srgbClr val="000066"/>
                </a:solidFill>
                <a:latin typeface="Century Gothic" pitchFamily="34" charset="0"/>
                <a:cs typeface="Arial" pitchFamily="34" charset="0"/>
              </a:rPr>
              <a:t>combined</a:t>
            </a:r>
          </a:p>
          <a:p>
            <a:r>
              <a:rPr lang="es-ES_tradnl" altLang="es-ES" sz="1600">
                <a:solidFill>
                  <a:srgbClr val="000066"/>
                </a:solidFill>
                <a:latin typeface="Century Gothic" pitchFamily="34" charset="0"/>
                <a:cs typeface="Arial" pitchFamily="34" charset="0"/>
              </a:rPr>
              <a:t>therapy</a:t>
            </a:r>
            <a:endParaRPr lang="es-ES" altLang="es-ES" sz="1600">
              <a:solidFill>
                <a:srgbClr val="000066"/>
              </a:solidFill>
              <a:latin typeface="Century Gothic" pitchFamily="34" charset="0"/>
              <a:cs typeface="Arial" pitchFamily="34" charset="0"/>
            </a:endParaRPr>
          </a:p>
        </p:txBody>
      </p:sp>
      <p:sp>
        <p:nvSpPr>
          <p:cNvPr id="20" name="Rectangle 28"/>
          <p:cNvSpPr>
            <a:spLocks noChangeArrowheads="1"/>
          </p:cNvSpPr>
          <p:nvPr/>
        </p:nvSpPr>
        <p:spPr bwMode="auto">
          <a:xfrm>
            <a:off x="5867400" y="5645150"/>
            <a:ext cx="647700" cy="336550"/>
          </a:xfrm>
          <a:prstGeom prst="rect">
            <a:avLst/>
          </a:prstGeom>
          <a:noFill/>
          <a:ln w="9525" algn="ctr">
            <a:noFill/>
            <a:miter lim="800000"/>
            <a:headEnd/>
            <a:tailEnd/>
          </a:ln>
        </p:spPr>
        <p:txBody>
          <a:bodyPr lIns="18000" rIns="18000">
            <a:spAutoFit/>
          </a:bodyPr>
          <a:lstStyle/>
          <a:p>
            <a:r>
              <a:rPr lang="es-ES_tradnl" altLang="es-ES" sz="1600">
                <a:solidFill>
                  <a:srgbClr val="000066"/>
                </a:solidFill>
                <a:latin typeface="Century Gothic" pitchFamily="34" charset="0"/>
                <a:cs typeface="Arial" pitchFamily="34" charset="0"/>
              </a:rPr>
              <a:t>TCZ</a:t>
            </a:r>
            <a:endParaRPr lang="es-ES" altLang="es-ES" sz="1600">
              <a:solidFill>
                <a:srgbClr val="000066"/>
              </a:solidFill>
              <a:latin typeface="Century Gothic" pitchFamily="34" charset="0"/>
              <a:cs typeface="Arial" pitchFamily="34" charset="0"/>
            </a:endParaRPr>
          </a:p>
        </p:txBody>
      </p:sp>
      <p:sp>
        <p:nvSpPr>
          <p:cNvPr id="21" name="Rectangle 28"/>
          <p:cNvSpPr>
            <a:spLocks noChangeArrowheads="1"/>
          </p:cNvSpPr>
          <p:nvPr/>
        </p:nvSpPr>
        <p:spPr bwMode="auto">
          <a:xfrm>
            <a:off x="7378700" y="5645150"/>
            <a:ext cx="1154113" cy="336550"/>
          </a:xfrm>
          <a:prstGeom prst="rect">
            <a:avLst/>
          </a:prstGeom>
          <a:noFill/>
          <a:ln w="9525" algn="ctr">
            <a:noFill/>
            <a:miter lim="800000"/>
            <a:headEnd/>
            <a:tailEnd/>
          </a:ln>
        </p:spPr>
        <p:txBody>
          <a:bodyPr lIns="18000" rIns="18000">
            <a:spAutoFit/>
          </a:bodyPr>
          <a:lstStyle/>
          <a:p>
            <a:r>
              <a:rPr lang="es-ES_tradnl" altLang="es-ES" sz="1600">
                <a:solidFill>
                  <a:srgbClr val="000066"/>
                </a:solidFill>
                <a:latin typeface="Century Gothic" pitchFamily="34" charset="0"/>
                <a:cs typeface="Arial" pitchFamily="34" charset="0"/>
              </a:rPr>
              <a:t>TCZ + MTX</a:t>
            </a:r>
            <a:endParaRPr lang="es-ES" altLang="es-ES" sz="1600">
              <a:solidFill>
                <a:srgbClr val="000066"/>
              </a:solidFill>
              <a:latin typeface="Century Gothic" pitchFamily="34" charset="0"/>
              <a:cs typeface="Arial" pitchFamily="34" charset="0"/>
            </a:endParaRPr>
          </a:p>
        </p:txBody>
      </p:sp>
      <p:sp>
        <p:nvSpPr>
          <p:cNvPr id="22" name="Rectangle 28"/>
          <p:cNvSpPr>
            <a:spLocks noChangeArrowheads="1"/>
          </p:cNvSpPr>
          <p:nvPr/>
        </p:nvSpPr>
        <p:spPr bwMode="auto">
          <a:xfrm>
            <a:off x="6046788" y="3730625"/>
            <a:ext cx="288925" cy="336550"/>
          </a:xfrm>
          <a:prstGeom prst="rect">
            <a:avLst/>
          </a:prstGeom>
          <a:noFill/>
          <a:ln w="9525" algn="ctr">
            <a:noFill/>
            <a:miter lim="800000"/>
            <a:headEnd/>
            <a:tailEnd/>
          </a:ln>
          <a:effectLst>
            <a:outerShdw dist="35921" dir="2700000" algn="ctr" rotWithShape="0">
              <a:srgbClr val="808080"/>
            </a:outerShdw>
          </a:effectLst>
        </p:spPr>
        <p:txBody>
          <a:bodyPr lIns="18000" rIns="18000">
            <a:spAutoFit/>
          </a:bodyPr>
          <a:lstStyle/>
          <a:p>
            <a:r>
              <a:rPr lang="es-ES_tradnl" altLang="es-ES" sz="1600" b="1" dirty="0">
                <a:solidFill>
                  <a:schemeClr val="bg1"/>
                </a:solidFill>
                <a:latin typeface="Century Gothic" pitchFamily="34" charset="0"/>
                <a:cs typeface="Arial" pitchFamily="34" charset="0"/>
              </a:rPr>
              <a:t>10</a:t>
            </a:r>
            <a:endParaRPr lang="es-ES" altLang="es-ES" sz="1600" b="1" dirty="0">
              <a:solidFill>
                <a:schemeClr val="bg1"/>
              </a:solidFill>
              <a:latin typeface="Century Gothic" pitchFamily="34" charset="0"/>
              <a:cs typeface="Arial" pitchFamily="34" charset="0"/>
            </a:endParaRPr>
          </a:p>
        </p:txBody>
      </p:sp>
      <p:sp>
        <p:nvSpPr>
          <p:cNvPr id="23" name="Rectangle 28"/>
          <p:cNvSpPr>
            <a:spLocks noChangeArrowheads="1"/>
          </p:cNvSpPr>
          <p:nvPr/>
        </p:nvSpPr>
        <p:spPr bwMode="auto">
          <a:xfrm>
            <a:off x="7705725" y="3717925"/>
            <a:ext cx="287338" cy="336550"/>
          </a:xfrm>
          <a:prstGeom prst="rect">
            <a:avLst/>
          </a:prstGeom>
          <a:noFill/>
          <a:ln w="9525" algn="ctr">
            <a:noFill/>
            <a:miter lim="800000"/>
            <a:headEnd/>
            <a:tailEnd/>
          </a:ln>
          <a:effectLst>
            <a:outerShdw dist="35921" dir="2700000" algn="ctr" rotWithShape="0">
              <a:srgbClr val="808080"/>
            </a:outerShdw>
          </a:effectLst>
        </p:spPr>
        <p:txBody>
          <a:bodyPr lIns="18000" rIns="18000">
            <a:spAutoFit/>
          </a:bodyPr>
          <a:lstStyle/>
          <a:p>
            <a:r>
              <a:rPr lang="es-ES_tradnl" altLang="es-ES" sz="1600" b="1" dirty="0">
                <a:solidFill>
                  <a:schemeClr val="bg1"/>
                </a:solidFill>
                <a:latin typeface="Century Gothic" pitchFamily="34" charset="0"/>
                <a:cs typeface="Arial" pitchFamily="34" charset="0"/>
              </a:rPr>
              <a:t>12</a:t>
            </a:r>
            <a:endParaRPr lang="es-ES" altLang="es-ES" sz="1600" b="1" dirty="0">
              <a:solidFill>
                <a:schemeClr val="bg1"/>
              </a:solidFill>
              <a:latin typeface="Century Gothic" pitchFamily="34" charset="0"/>
              <a:cs typeface="Arial" pitchFamily="34" charset="0"/>
            </a:endParaRPr>
          </a:p>
        </p:txBody>
      </p:sp>
      <p:sp>
        <p:nvSpPr>
          <p:cNvPr id="24" name="23 Elipse"/>
          <p:cNvSpPr/>
          <p:nvPr/>
        </p:nvSpPr>
        <p:spPr bwMode="auto">
          <a:xfrm>
            <a:off x="971600" y="5813572"/>
            <a:ext cx="720557" cy="43165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eaLnBrk="1" fontAlgn="auto" hangingPunct="1">
              <a:spcBef>
                <a:spcPts val="0"/>
              </a:spcBef>
              <a:spcAft>
                <a:spcPts val="0"/>
              </a:spcAft>
              <a:defRPr/>
            </a:pPr>
            <a:r>
              <a:rPr lang="es-ES_tradnl" sz="1400" b="1" dirty="0">
                <a:effectLst>
                  <a:outerShdw blurRad="38100" dist="38100" dir="2700000" algn="tl">
                    <a:srgbClr val="000000">
                      <a:alpha val="43137"/>
                    </a:srgbClr>
                  </a:outerShdw>
                </a:effectLst>
                <a:latin typeface="Century Gothic" panose="020B0502020202020204" pitchFamily="34" charset="0"/>
              </a:rPr>
              <a:t>IFX</a:t>
            </a:r>
            <a:endParaRPr lang="es-ES" sz="1400" b="1" dirty="0">
              <a:effectLst>
                <a:outerShdw blurRad="38100" dist="38100" dir="2700000" algn="tl">
                  <a:srgbClr val="000000">
                    <a:alpha val="43137"/>
                  </a:srgbClr>
                </a:outerShdw>
              </a:effectLst>
              <a:latin typeface="Century Gothic" panose="020B0502020202020204" pitchFamily="34" charset="0"/>
            </a:endParaRPr>
          </a:p>
        </p:txBody>
      </p:sp>
      <p:sp>
        <p:nvSpPr>
          <p:cNvPr id="25" name="24 Elipse"/>
          <p:cNvSpPr/>
          <p:nvPr/>
        </p:nvSpPr>
        <p:spPr bwMode="auto">
          <a:xfrm>
            <a:off x="3563411" y="5806105"/>
            <a:ext cx="720557" cy="431654"/>
          </a:xfrm>
          <a:prstGeom prst="ellipse">
            <a:avLst/>
          </a:prstGeom>
          <a:solidFill>
            <a:srgbClr val="FF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eaLnBrk="1" fontAlgn="auto" hangingPunct="1">
              <a:spcBef>
                <a:spcPts val="0"/>
              </a:spcBef>
              <a:spcAft>
                <a:spcPts val="0"/>
              </a:spcAft>
              <a:defRPr/>
            </a:pPr>
            <a:r>
              <a:rPr lang="es-ES_tradnl" sz="1400" b="1" dirty="0" err="1">
                <a:effectLst>
                  <a:outerShdw blurRad="38100" dist="38100" dir="2700000" algn="tl">
                    <a:srgbClr val="000000">
                      <a:alpha val="43137"/>
                    </a:srgbClr>
                  </a:outerShdw>
                </a:effectLst>
                <a:latin typeface="Century Gothic" panose="020B0502020202020204" pitchFamily="34" charset="0"/>
              </a:rPr>
              <a:t>ABT</a:t>
            </a:r>
            <a:endParaRPr lang="es-ES" sz="1400" b="1" dirty="0">
              <a:effectLst>
                <a:outerShdw blurRad="38100" dist="38100" dir="2700000" algn="tl">
                  <a:srgbClr val="000000">
                    <a:alpha val="43137"/>
                  </a:srgbClr>
                </a:outerShdw>
              </a:effectLst>
              <a:latin typeface="Century Gothic" panose="020B0502020202020204" pitchFamily="34" charset="0"/>
            </a:endParaRPr>
          </a:p>
        </p:txBody>
      </p:sp>
      <p:sp>
        <p:nvSpPr>
          <p:cNvPr id="26" name="25 Elipse"/>
          <p:cNvSpPr/>
          <p:nvPr/>
        </p:nvSpPr>
        <p:spPr bwMode="auto">
          <a:xfrm>
            <a:off x="2267267" y="5806105"/>
            <a:ext cx="720557" cy="431654"/>
          </a:xfrm>
          <a:prstGeom prst="ellipse">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eaLnBrk="1" fontAlgn="auto" hangingPunct="1">
              <a:spcBef>
                <a:spcPts val="0"/>
              </a:spcBef>
              <a:spcAft>
                <a:spcPts val="0"/>
              </a:spcAft>
              <a:defRPr/>
            </a:pPr>
            <a:r>
              <a:rPr lang="es-ES_tradnl" sz="1400" b="1" dirty="0" err="1">
                <a:effectLst>
                  <a:outerShdw blurRad="38100" dist="38100" dir="2700000" algn="tl">
                    <a:srgbClr val="000000">
                      <a:alpha val="43137"/>
                    </a:srgbClr>
                  </a:outerShdw>
                </a:effectLst>
                <a:latin typeface="Century Gothic" panose="020B0502020202020204" pitchFamily="34" charset="0"/>
              </a:rPr>
              <a:t>RTX</a:t>
            </a:r>
            <a:endParaRPr lang="es-ES" sz="1400" b="1" dirty="0">
              <a:effectLst>
                <a:outerShdw blurRad="38100" dist="38100" dir="2700000" algn="tl">
                  <a:srgbClr val="000000">
                    <a:alpha val="43137"/>
                  </a:srgbClr>
                </a:outerShdw>
              </a:effectLst>
              <a:latin typeface="Century Gothic" panose="020B0502020202020204" pitchFamily="34" charset="0"/>
            </a:endParaRPr>
          </a:p>
        </p:txBody>
      </p:sp>
      <p:sp>
        <p:nvSpPr>
          <p:cNvPr id="28" name="40 CuadroTexto"/>
          <p:cNvSpPr txBox="1">
            <a:spLocks noChangeArrowheads="1"/>
          </p:cNvSpPr>
          <p:nvPr/>
        </p:nvSpPr>
        <p:spPr bwMode="auto">
          <a:xfrm>
            <a:off x="606425" y="4322763"/>
            <a:ext cx="1341438" cy="336550"/>
          </a:xfrm>
          <a:prstGeom prst="rect">
            <a:avLst/>
          </a:prstGeom>
          <a:noFill/>
          <a:ln w="9525">
            <a:noFill/>
            <a:miter lim="800000"/>
            <a:headEnd/>
            <a:tailEnd/>
          </a:ln>
        </p:spPr>
        <p:txBody>
          <a:bodyPr>
            <a:spAutoFit/>
          </a:bodyPr>
          <a:lstStyle/>
          <a:p>
            <a:pPr algn="l" eaLnBrk="1" hangingPunct="1"/>
            <a:r>
              <a:rPr lang="es-ES" altLang="es-ES" sz="1600" b="1">
                <a:solidFill>
                  <a:srgbClr val="000066"/>
                </a:solidFill>
                <a:latin typeface="Century Gothic" pitchFamily="34" charset="0"/>
                <a:cs typeface="Arial" pitchFamily="34" charset="0"/>
              </a:rPr>
              <a:t>- 1º patient</a:t>
            </a:r>
          </a:p>
        </p:txBody>
      </p:sp>
      <p:sp>
        <p:nvSpPr>
          <p:cNvPr id="29" name="41 CuadroTexto"/>
          <p:cNvSpPr txBox="1">
            <a:spLocks noChangeArrowheads="1"/>
          </p:cNvSpPr>
          <p:nvPr/>
        </p:nvSpPr>
        <p:spPr bwMode="auto">
          <a:xfrm>
            <a:off x="606425" y="5426075"/>
            <a:ext cx="1341438" cy="336550"/>
          </a:xfrm>
          <a:prstGeom prst="rect">
            <a:avLst/>
          </a:prstGeom>
          <a:noFill/>
          <a:ln w="9525">
            <a:noFill/>
            <a:miter lim="800000"/>
            <a:headEnd/>
            <a:tailEnd/>
          </a:ln>
        </p:spPr>
        <p:txBody>
          <a:bodyPr>
            <a:spAutoFit/>
          </a:bodyPr>
          <a:lstStyle/>
          <a:p>
            <a:pPr algn="l" eaLnBrk="1" hangingPunct="1"/>
            <a:r>
              <a:rPr lang="es-ES" altLang="es-ES" sz="1600" b="1">
                <a:solidFill>
                  <a:srgbClr val="000066"/>
                </a:solidFill>
                <a:latin typeface="Century Gothic" pitchFamily="34" charset="0"/>
                <a:cs typeface="Arial" pitchFamily="34" charset="0"/>
              </a:rPr>
              <a:t>- 2º patient</a:t>
            </a:r>
          </a:p>
        </p:txBody>
      </p:sp>
      <p:sp>
        <p:nvSpPr>
          <p:cNvPr id="30" name="29 Flecha derecha"/>
          <p:cNvSpPr/>
          <p:nvPr/>
        </p:nvSpPr>
        <p:spPr>
          <a:xfrm>
            <a:off x="1799009" y="5885495"/>
            <a:ext cx="406391" cy="287807"/>
          </a:xfrm>
          <a:prstGeom prst="rightArrow">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s-ES" sz="1800"/>
          </a:p>
        </p:txBody>
      </p:sp>
      <p:sp>
        <p:nvSpPr>
          <p:cNvPr id="31" name="30 Flecha derecha"/>
          <p:cNvSpPr/>
          <p:nvPr/>
        </p:nvSpPr>
        <p:spPr>
          <a:xfrm>
            <a:off x="3085489" y="5893990"/>
            <a:ext cx="406391" cy="287808"/>
          </a:xfrm>
          <a:prstGeom prst="rightArrow">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s-ES" sz="1800"/>
          </a:p>
        </p:txBody>
      </p:sp>
      <p:graphicFrame>
        <p:nvGraphicFramePr>
          <p:cNvPr id="32" name="46 Gráfico"/>
          <p:cNvGraphicFramePr>
            <a:graphicFrameLocks/>
          </p:cNvGraphicFramePr>
          <p:nvPr/>
        </p:nvGraphicFramePr>
        <p:xfrm>
          <a:off x="539750" y="1341438"/>
          <a:ext cx="3465513" cy="2959100"/>
        </p:xfrm>
        <a:graphic>
          <a:graphicData uri="http://schemas.openxmlformats.org/presentationml/2006/ole">
            <p:oleObj spid="_x0000_s69635" name="Gráfico" r:id="rId6" imgW="3467047" imgH="2962435" progId="Excel.Sheet.8">
              <p:embed/>
            </p:oleObj>
          </a:graphicData>
        </a:graphic>
      </p:graphicFrame>
      <p:sp>
        <p:nvSpPr>
          <p:cNvPr id="33" name="47 CuadroTexto"/>
          <p:cNvSpPr txBox="1">
            <a:spLocks noChangeArrowheads="1"/>
          </p:cNvSpPr>
          <p:nvPr/>
        </p:nvSpPr>
        <p:spPr bwMode="auto">
          <a:xfrm>
            <a:off x="2243138" y="1808163"/>
            <a:ext cx="342900" cy="366712"/>
          </a:xfrm>
          <a:prstGeom prst="rect">
            <a:avLst/>
          </a:prstGeom>
          <a:noFill/>
          <a:ln w="9525">
            <a:noFill/>
            <a:miter lim="800000"/>
            <a:headEnd/>
            <a:tailEnd/>
          </a:ln>
        </p:spPr>
        <p:txBody>
          <a:bodyPr>
            <a:spAutoFit/>
          </a:bodyPr>
          <a:lstStyle/>
          <a:p>
            <a:pPr algn="l" eaLnBrk="1" hangingPunct="1"/>
            <a:r>
              <a:rPr lang="es-ES" altLang="es-ES" sz="1800" b="1" dirty="0">
                <a:solidFill>
                  <a:schemeClr val="bg1"/>
                </a:solidFill>
                <a:latin typeface="Century Gothic" pitchFamily="34" charset="0"/>
                <a:cs typeface="Arial" pitchFamily="34" charset="0"/>
              </a:rPr>
              <a:t>1</a:t>
            </a:r>
          </a:p>
        </p:txBody>
      </p:sp>
      <p:sp>
        <p:nvSpPr>
          <p:cNvPr id="34" name="48 CuadroTexto"/>
          <p:cNvSpPr txBox="1">
            <a:spLocks noChangeArrowheads="1"/>
          </p:cNvSpPr>
          <p:nvPr/>
        </p:nvSpPr>
        <p:spPr bwMode="auto">
          <a:xfrm>
            <a:off x="2522538" y="1817688"/>
            <a:ext cx="344487" cy="366712"/>
          </a:xfrm>
          <a:prstGeom prst="rect">
            <a:avLst/>
          </a:prstGeom>
          <a:noFill/>
          <a:ln w="9525">
            <a:noFill/>
            <a:miter lim="800000"/>
            <a:headEnd/>
            <a:tailEnd/>
          </a:ln>
        </p:spPr>
        <p:txBody>
          <a:bodyPr>
            <a:spAutoFit/>
          </a:bodyPr>
          <a:lstStyle/>
          <a:p>
            <a:pPr algn="l" eaLnBrk="1" hangingPunct="1"/>
            <a:r>
              <a:rPr lang="es-ES" altLang="es-ES" sz="1800" b="1">
                <a:solidFill>
                  <a:schemeClr val="bg1"/>
                </a:solidFill>
                <a:latin typeface="Century Gothic" pitchFamily="34" charset="0"/>
                <a:cs typeface="Arial" pitchFamily="34" charset="0"/>
              </a:rPr>
              <a:t>1</a:t>
            </a:r>
          </a:p>
        </p:txBody>
      </p:sp>
      <p:sp>
        <p:nvSpPr>
          <p:cNvPr id="35" name="Rectangle 42"/>
          <p:cNvSpPr>
            <a:spLocks noChangeArrowheads="1"/>
          </p:cNvSpPr>
          <p:nvPr/>
        </p:nvSpPr>
        <p:spPr bwMode="auto">
          <a:xfrm>
            <a:off x="1835696" y="1539707"/>
            <a:ext cx="815429" cy="298810"/>
          </a:xfrm>
          <a:prstGeom prst="rect">
            <a:avLst/>
          </a:prstGeom>
          <a:noFill/>
          <a:ln w="9525">
            <a:noFill/>
            <a:miter lim="800000"/>
            <a:headEnd/>
            <a:tailEnd/>
          </a:ln>
          <a:effectLst>
            <a:outerShdw dist="35921" dir="2700000" algn="ctr" rotWithShape="0">
              <a:srgbClr val="808080"/>
            </a:outerShdw>
          </a:effectLst>
        </p:spPr>
        <p:txBody>
          <a:bodyPr wrap="square" lIns="18000" tIns="10800" rIns="18000" bIns="10800" anchor="ctr">
            <a:spAutoFit/>
          </a:bodyPr>
          <a:lstStyle/>
          <a:p>
            <a:pPr eaLnBrk="1" hangingPunct="1"/>
            <a:r>
              <a:rPr lang="es-ES" altLang="es-ES" b="1" dirty="0" smtClean="0">
                <a:solidFill>
                  <a:schemeClr val="bg1"/>
                </a:solidFill>
                <a:latin typeface="Century Gothic" pitchFamily="34" charset="0"/>
                <a:cs typeface="Arial" pitchFamily="34" charset="0"/>
              </a:rPr>
              <a:t>     AZA</a:t>
            </a:r>
            <a:endParaRPr lang="es-ES" altLang="es-ES" b="1" dirty="0">
              <a:solidFill>
                <a:schemeClr val="bg1"/>
              </a:solidFill>
              <a:latin typeface="Century Gothic" pitchFamily="34" charset="0"/>
              <a:cs typeface="Arial" pitchFamily="34" charset="0"/>
            </a:endParaRPr>
          </a:p>
        </p:txBody>
      </p:sp>
      <p:sp>
        <p:nvSpPr>
          <p:cNvPr id="36" name="Rectangle 43"/>
          <p:cNvSpPr>
            <a:spLocks noChangeArrowheads="1"/>
          </p:cNvSpPr>
          <p:nvPr/>
        </p:nvSpPr>
        <p:spPr bwMode="auto">
          <a:xfrm>
            <a:off x="1995488" y="3095445"/>
            <a:ext cx="720725" cy="298810"/>
          </a:xfrm>
          <a:prstGeom prst="rect">
            <a:avLst/>
          </a:prstGeom>
          <a:noFill/>
          <a:ln w="9525">
            <a:noFill/>
            <a:miter lim="800000"/>
            <a:headEnd/>
            <a:tailEnd/>
          </a:ln>
          <a:effectLst>
            <a:outerShdw dist="35921" dir="2700000" algn="ctr" rotWithShape="0">
              <a:srgbClr val="808080"/>
            </a:outerShdw>
          </a:effectLst>
        </p:spPr>
        <p:txBody>
          <a:bodyPr lIns="18000" tIns="10800" rIns="18000" bIns="10800" anchor="ctr">
            <a:spAutoFit/>
          </a:bodyPr>
          <a:lstStyle/>
          <a:p>
            <a:pPr eaLnBrk="1" hangingPunct="1"/>
            <a:r>
              <a:rPr lang="es-ES" altLang="es-ES" b="1" dirty="0">
                <a:solidFill>
                  <a:schemeClr val="bg1"/>
                </a:solidFill>
                <a:latin typeface="Century Gothic" pitchFamily="34" charset="0"/>
                <a:cs typeface="Arial" pitchFamily="34" charset="0"/>
              </a:rPr>
              <a:t>MTX</a:t>
            </a:r>
          </a:p>
        </p:txBody>
      </p:sp>
      <p:sp>
        <p:nvSpPr>
          <p:cNvPr id="37" name="Rectangle 42"/>
          <p:cNvSpPr>
            <a:spLocks noChangeArrowheads="1"/>
          </p:cNvSpPr>
          <p:nvPr/>
        </p:nvSpPr>
        <p:spPr bwMode="auto">
          <a:xfrm>
            <a:off x="2555776" y="1628800"/>
            <a:ext cx="446088" cy="298810"/>
          </a:xfrm>
          <a:prstGeom prst="rect">
            <a:avLst/>
          </a:prstGeom>
          <a:noFill/>
          <a:ln w="9525">
            <a:noFill/>
            <a:miter lim="800000"/>
            <a:headEnd/>
            <a:tailEnd/>
          </a:ln>
          <a:effectLst>
            <a:outerShdw dist="35921" dir="2700000" algn="ctr" rotWithShape="0">
              <a:srgbClr val="808080"/>
            </a:outerShdw>
          </a:effectLst>
        </p:spPr>
        <p:txBody>
          <a:bodyPr lIns="18000" tIns="10800" rIns="18000" bIns="10800" anchor="ctr">
            <a:spAutoFit/>
          </a:bodyPr>
          <a:lstStyle/>
          <a:p>
            <a:pPr eaLnBrk="1" hangingPunct="1"/>
            <a:r>
              <a:rPr lang="es-ES" altLang="es-ES" b="1" dirty="0">
                <a:solidFill>
                  <a:schemeClr val="bg1"/>
                </a:solidFill>
                <a:latin typeface="Century Gothic" pitchFamily="34" charset="0"/>
                <a:cs typeface="Arial" pitchFamily="34" charset="0"/>
              </a:rPr>
              <a:t>LFN</a:t>
            </a:r>
          </a:p>
        </p:txBody>
      </p:sp>
      <p:sp>
        <p:nvSpPr>
          <p:cNvPr id="38" name="52 CuadroTexto"/>
          <p:cNvSpPr txBox="1">
            <a:spLocks noChangeArrowheads="1"/>
          </p:cNvSpPr>
          <p:nvPr/>
        </p:nvSpPr>
        <p:spPr bwMode="auto">
          <a:xfrm>
            <a:off x="1907704" y="3356992"/>
            <a:ext cx="704850" cy="366712"/>
          </a:xfrm>
          <a:prstGeom prst="rect">
            <a:avLst/>
          </a:prstGeom>
          <a:noFill/>
          <a:ln w="9525">
            <a:noFill/>
            <a:miter lim="800000"/>
            <a:headEnd/>
            <a:tailEnd/>
          </a:ln>
        </p:spPr>
        <p:txBody>
          <a:bodyPr>
            <a:spAutoFit/>
          </a:bodyPr>
          <a:lstStyle/>
          <a:p>
            <a:pPr algn="l" eaLnBrk="1" hangingPunct="1"/>
            <a:r>
              <a:rPr lang="es-ES" altLang="es-ES" sz="1800" b="1" dirty="0" smtClean="0">
                <a:solidFill>
                  <a:schemeClr val="bg1"/>
                </a:solidFill>
                <a:latin typeface="Century Gothic" pitchFamily="34" charset="0"/>
                <a:cs typeface="Arial" pitchFamily="34" charset="0"/>
              </a:rPr>
              <a:t>  19</a:t>
            </a:r>
            <a:endParaRPr lang="es-ES" altLang="es-ES" sz="1800" b="1" dirty="0">
              <a:solidFill>
                <a:schemeClr val="bg1"/>
              </a:solidFill>
              <a:latin typeface="Century Gothic" pitchFamily="34" charset="0"/>
              <a:cs typeface="Arial" pitchFamily="34" charset="0"/>
            </a:endParaRPr>
          </a:p>
        </p:txBody>
      </p:sp>
      <p:sp>
        <p:nvSpPr>
          <p:cNvPr id="39" name="38 Elipse"/>
          <p:cNvSpPr/>
          <p:nvPr/>
        </p:nvSpPr>
        <p:spPr bwMode="auto">
          <a:xfrm>
            <a:off x="971600" y="4653977"/>
            <a:ext cx="720557" cy="431654"/>
          </a:xfrm>
          <a:prstGeom prst="ellipse">
            <a:avLst/>
          </a:prstGeom>
          <a:solidFill>
            <a:schemeClr val="accent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eaLnBrk="1" fontAlgn="auto" hangingPunct="1">
              <a:spcBef>
                <a:spcPts val="0"/>
              </a:spcBef>
              <a:spcAft>
                <a:spcPts val="0"/>
              </a:spcAft>
              <a:defRPr/>
            </a:pPr>
            <a:r>
              <a:rPr lang="es-ES_tradnl" sz="1400" b="1" dirty="0" err="1">
                <a:effectLst>
                  <a:outerShdw blurRad="38100" dist="38100" dir="2700000" algn="tl">
                    <a:srgbClr val="000000">
                      <a:alpha val="43137"/>
                    </a:srgbClr>
                  </a:outerShdw>
                </a:effectLst>
                <a:latin typeface="Century Gothic" panose="020B0502020202020204" pitchFamily="34" charset="0"/>
              </a:rPr>
              <a:t>ETN</a:t>
            </a:r>
            <a:endParaRPr lang="es-ES" sz="1400" b="1" dirty="0">
              <a:effectLst>
                <a:outerShdw blurRad="38100" dist="38100" dir="2700000" algn="tl">
                  <a:srgbClr val="000000">
                    <a:alpha val="43137"/>
                  </a:srgbClr>
                </a:outerShdw>
              </a:effectLst>
              <a:latin typeface="Century Gothic" panose="020B0502020202020204" pitchFamily="34" charset="0"/>
            </a:endParaRPr>
          </a:p>
        </p:txBody>
      </p:sp>
      <p:sp>
        <p:nvSpPr>
          <p:cNvPr id="40" name="Rectangle 7"/>
          <p:cNvSpPr>
            <a:spLocks noChangeArrowheads="1"/>
          </p:cNvSpPr>
          <p:nvPr/>
        </p:nvSpPr>
        <p:spPr bwMode="auto">
          <a:xfrm>
            <a:off x="5501746" y="6524625"/>
            <a:ext cx="3607329" cy="338554"/>
          </a:xfrm>
          <a:prstGeom prst="rect">
            <a:avLst/>
          </a:prstGeom>
          <a:noFill/>
          <a:ln w="9525" algn="ctr">
            <a:noFill/>
            <a:miter lim="800000"/>
            <a:headEnd/>
            <a:tailEnd/>
          </a:ln>
          <a:effectLst>
            <a:prstShdw prst="shdw17" dist="17961" dir="2700000">
              <a:srgbClr val="708688"/>
            </a:prstShdw>
          </a:effectLst>
        </p:spPr>
        <p:txBody>
          <a:bodyPr wrap="none" lIns="18000" rIns="18000">
            <a:spAutoFit/>
          </a:bodyPr>
          <a:lstStyle/>
          <a:p>
            <a:pPr algn="r"/>
            <a:r>
              <a:rPr lang="es-ES" altLang="es-ES" sz="1600" dirty="0" err="1">
                <a:solidFill>
                  <a:srgbClr val="000066"/>
                </a:solidFill>
                <a:latin typeface="Calibri" pitchFamily="34" charset="0"/>
                <a:ea typeface="MS PGothic" pitchFamily="34" charset="-128"/>
                <a:cs typeface="Arial" pitchFamily="34" charset="0"/>
              </a:rPr>
              <a:t>Loricera</a:t>
            </a:r>
            <a:r>
              <a:rPr lang="es-ES" altLang="es-ES" sz="1600" dirty="0">
                <a:solidFill>
                  <a:srgbClr val="000066"/>
                </a:solidFill>
                <a:latin typeface="Calibri" pitchFamily="34" charset="0"/>
                <a:ea typeface="MS PGothic" pitchFamily="34" charset="-128"/>
                <a:cs typeface="Arial" pitchFamily="34" charset="0"/>
              </a:rPr>
              <a:t> </a:t>
            </a:r>
            <a:r>
              <a:rPr lang="es-ES" altLang="es-ES" sz="1600" dirty="0" smtClean="0">
                <a:solidFill>
                  <a:srgbClr val="000066"/>
                </a:solidFill>
                <a:latin typeface="Calibri" pitchFamily="34" charset="0"/>
                <a:ea typeface="MS PGothic" pitchFamily="34" charset="-128"/>
                <a:cs typeface="Arial" pitchFamily="34" charset="0"/>
              </a:rPr>
              <a:t>et al. </a:t>
            </a:r>
            <a:r>
              <a:rPr lang="es-ES" altLang="es-ES" sz="1600" dirty="0" err="1" smtClean="0">
                <a:solidFill>
                  <a:srgbClr val="000066"/>
                </a:solidFill>
                <a:latin typeface="Calibri" pitchFamily="34" charset="0"/>
                <a:ea typeface="MS PGothic" pitchFamily="34" charset="-128"/>
                <a:cs typeface="Arial" pitchFamily="34" charset="0"/>
              </a:rPr>
              <a:t>Semin</a:t>
            </a:r>
            <a:r>
              <a:rPr lang="es-ES" altLang="es-ES" sz="1600" dirty="0" smtClean="0">
                <a:solidFill>
                  <a:srgbClr val="000066"/>
                </a:solidFill>
                <a:latin typeface="Calibri" pitchFamily="34" charset="0"/>
                <a:ea typeface="MS PGothic" pitchFamily="34" charset="-128"/>
                <a:cs typeface="Arial" pitchFamily="34" charset="0"/>
              </a:rPr>
              <a:t> </a:t>
            </a:r>
            <a:r>
              <a:rPr lang="en-US" altLang="es-ES" sz="1600" dirty="0">
                <a:solidFill>
                  <a:srgbClr val="000066"/>
                </a:solidFill>
                <a:latin typeface="Calibri" pitchFamily="34" charset="0"/>
                <a:ea typeface="MS PGothic" pitchFamily="34" charset="-128"/>
                <a:cs typeface="Arial" pitchFamily="34" charset="0"/>
              </a:rPr>
              <a:t>Arthritis Rheum. </a:t>
            </a:r>
            <a:r>
              <a:rPr lang="en-US" altLang="es-ES" sz="1600" dirty="0" smtClean="0">
                <a:solidFill>
                  <a:srgbClr val="000066"/>
                </a:solidFill>
                <a:latin typeface="Calibri" pitchFamily="34" charset="0"/>
                <a:ea typeface="MS PGothic" pitchFamily="34" charset="-128"/>
                <a:cs typeface="Arial" pitchFamily="34" charset="0"/>
              </a:rPr>
              <a:t>2015</a:t>
            </a:r>
            <a:endParaRPr lang="en-US" altLang="es-ES" sz="1600" dirty="0">
              <a:solidFill>
                <a:srgbClr val="000066"/>
              </a:solidFill>
              <a:latin typeface="Calibri" pitchFamily="34" charset="0"/>
              <a:ea typeface="MS PGothic" pitchFamily="34" charset="-128"/>
              <a:cs typeface="Arial" pitchFamily="34" charset="0"/>
            </a:endParaRPr>
          </a:p>
        </p:txBody>
      </p:sp>
      <p:sp>
        <p:nvSpPr>
          <p:cNvPr id="41"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TOCILIZUMAB</a:t>
            </a:r>
            <a:endParaRPr lang="es-ES" sz="1600" b="1" dirty="0">
              <a:solidFill>
                <a:srgbClr val="000099"/>
              </a:solidFill>
              <a:ea typeface="ＭＳ Ｐゴシック" pitchFamily="34" charset="-128"/>
            </a:endParaRPr>
          </a:p>
        </p:txBody>
      </p:sp>
      <p:sp>
        <p:nvSpPr>
          <p:cNvPr id="42"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4902" name="Picture 4" descr="SIM VAL AZUL"/>
          <p:cNvPicPr>
            <a:picLocks noChangeAspect="1" noChangeArrowheads="1"/>
          </p:cNvPicPr>
          <p:nvPr/>
        </p:nvPicPr>
        <p:blipFill>
          <a:blip r:embed="rId5"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1104904" name="Line 8"/>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sp>
        <p:nvSpPr>
          <p:cNvPr id="8" name="Rectangle 21"/>
          <p:cNvSpPr>
            <a:spLocks noChangeArrowheads="1"/>
          </p:cNvSpPr>
          <p:nvPr/>
        </p:nvSpPr>
        <p:spPr bwMode="auto">
          <a:xfrm>
            <a:off x="468313" y="1916113"/>
            <a:ext cx="8208962" cy="1873250"/>
          </a:xfrm>
          <a:prstGeom prst="rect">
            <a:avLst/>
          </a:prstGeom>
          <a:noFill/>
          <a:ln w="28575" algn="ctr">
            <a:solidFill>
              <a:srgbClr val="99CCFF"/>
            </a:solidFill>
            <a:miter lim="800000"/>
            <a:headEnd/>
            <a:tailEnd/>
          </a:ln>
          <a:effectLst/>
        </p:spPr>
        <p:txBody>
          <a:bodyPr wrap="none" anchor="ctr"/>
          <a:lstStyle/>
          <a:p>
            <a:pPr algn="l" eaLnBrk="1" hangingPunct="1"/>
            <a:endParaRPr lang="es-ES" altLang="es-ES" sz="2000" dirty="0">
              <a:cs typeface="Arial" pitchFamily="34" charset="0"/>
            </a:endParaRPr>
          </a:p>
        </p:txBody>
      </p:sp>
      <p:pic>
        <p:nvPicPr>
          <p:cNvPr id="10" name="Picture 3"/>
          <p:cNvPicPr>
            <a:picLocks noChangeAspect="1" noChangeArrowheads="1"/>
          </p:cNvPicPr>
          <p:nvPr/>
        </p:nvPicPr>
        <p:blipFill>
          <a:blip r:embed="rId6" cstate="print"/>
          <a:srcRect l="4117" t="7251" r="7524" b="57968"/>
          <a:stretch>
            <a:fillRect/>
          </a:stretch>
        </p:blipFill>
        <p:spPr bwMode="auto">
          <a:xfrm>
            <a:off x="539750" y="2132013"/>
            <a:ext cx="8064500" cy="1657350"/>
          </a:xfrm>
          <a:prstGeom prst="rect">
            <a:avLst/>
          </a:prstGeom>
          <a:solidFill>
            <a:srgbClr val="FFFF00"/>
          </a:solidFill>
          <a:ln w="9525">
            <a:noFill/>
            <a:miter lim="800000"/>
            <a:headEnd/>
            <a:tailEnd/>
          </a:ln>
        </p:spPr>
      </p:pic>
      <p:sp>
        <p:nvSpPr>
          <p:cNvPr id="11" name="Rectangle 21"/>
          <p:cNvSpPr>
            <a:spLocks noChangeArrowheads="1"/>
          </p:cNvSpPr>
          <p:nvPr/>
        </p:nvSpPr>
        <p:spPr bwMode="auto">
          <a:xfrm>
            <a:off x="468313" y="4149725"/>
            <a:ext cx="8208962" cy="1873250"/>
          </a:xfrm>
          <a:prstGeom prst="rect">
            <a:avLst/>
          </a:prstGeom>
          <a:noFill/>
          <a:ln w="28575" algn="ctr">
            <a:solidFill>
              <a:srgbClr val="99CCFF"/>
            </a:solidFill>
            <a:miter lim="800000"/>
            <a:headEnd/>
            <a:tailEnd/>
          </a:ln>
          <a:effectLst/>
        </p:spPr>
        <p:txBody>
          <a:bodyPr wrap="none" anchor="ctr"/>
          <a:lstStyle/>
          <a:p>
            <a:pPr algn="l" eaLnBrk="1" hangingPunct="1"/>
            <a:endParaRPr lang="es-ES" altLang="es-ES" sz="2000">
              <a:solidFill>
                <a:schemeClr val="tx1"/>
              </a:solidFill>
              <a:cs typeface="Arial" pitchFamily="34" charset="0"/>
            </a:endParaRPr>
          </a:p>
        </p:txBody>
      </p:sp>
      <p:pic>
        <p:nvPicPr>
          <p:cNvPr id="12" name="Picture 3"/>
          <p:cNvPicPr>
            <a:picLocks noChangeAspect="1" noChangeArrowheads="1"/>
          </p:cNvPicPr>
          <p:nvPr/>
        </p:nvPicPr>
        <p:blipFill>
          <a:blip r:embed="rId6" cstate="print"/>
          <a:srcRect l="4117" t="46530" r="7524" b="17191"/>
          <a:stretch>
            <a:fillRect/>
          </a:stretch>
        </p:blipFill>
        <p:spPr bwMode="auto">
          <a:xfrm>
            <a:off x="539750" y="4221163"/>
            <a:ext cx="8064500" cy="1728787"/>
          </a:xfrm>
          <a:prstGeom prst="rect">
            <a:avLst/>
          </a:prstGeom>
          <a:solidFill>
            <a:srgbClr val="FFFF00"/>
          </a:solidFill>
          <a:ln w="9525">
            <a:noFill/>
            <a:miter lim="800000"/>
            <a:headEnd/>
            <a:tailEnd/>
          </a:ln>
        </p:spPr>
      </p:pic>
      <p:sp>
        <p:nvSpPr>
          <p:cNvPr id="13" name="Freeform 30"/>
          <p:cNvSpPr>
            <a:spLocks/>
          </p:cNvSpPr>
          <p:nvPr>
            <p:custDataLst>
              <p:tags r:id="rId1"/>
            </p:custDataLst>
          </p:nvPr>
        </p:nvSpPr>
        <p:spPr bwMode="gray">
          <a:xfrm rot="16200000">
            <a:off x="3816351" y="2312987"/>
            <a:ext cx="2303462" cy="1223963"/>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FF0000"/>
          </a:solidFill>
          <a:ln w="254" cmpd="sng">
            <a:noFill/>
            <a:round/>
            <a:headEnd/>
            <a:tailEnd/>
          </a:ln>
          <a:effectLst>
            <a:prstShdw prst="shdw17" dist="17961" dir="2700000">
              <a:srgbClr val="990000"/>
            </a:prstShdw>
          </a:effectLst>
        </p:spPr>
        <p:txBody>
          <a:bodyPr tIns="91440" bIns="91440" anchor="ctr"/>
          <a:lstStyle/>
          <a:p>
            <a:endParaRPr lang="es-ES"/>
          </a:p>
        </p:txBody>
      </p:sp>
      <p:sp>
        <p:nvSpPr>
          <p:cNvPr id="14" name="Freeform 30"/>
          <p:cNvSpPr>
            <a:spLocks/>
          </p:cNvSpPr>
          <p:nvPr>
            <p:custDataLst>
              <p:tags r:id="rId2"/>
            </p:custDataLst>
          </p:nvPr>
        </p:nvSpPr>
        <p:spPr bwMode="gray">
          <a:xfrm rot="16200000">
            <a:off x="3889376" y="4760912"/>
            <a:ext cx="2303462" cy="1223963"/>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FF0000"/>
          </a:solidFill>
          <a:ln w="254" cmpd="sng">
            <a:noFill/>
            <a:round/>
            <a:headEnd/>
            <a:tailEnd/>
          </a:ln>
          <a:effectLst>
            <a:prstShdw prst="shdw17" dist="17961" dir="2700000">
              <a:srgbClr val="990000"/>
            </a:prstShdw>
          </a:effectLst>
        </p:spPr>
        <p:txBody>
          <a:bodyPr tIns="91440" bIns="91440" anchor="ctr"/>
          <a:lstStyle/>
          <a:p>
            <a:endParaRPr lang="es-ES"/>
          </a:p>
        </p:txBody>
      </p:sp>
      <p:sp>
        <p:nvSpPr>
          <p:cNvPr id="15" name="Rectangle 7"/>
          <p:cNvSpPr>
            <a:spLocks noChangeArrowheads="1"/>
          </p:cNvSpPr>
          <p:nvPr/>
        </p:nvSpPr>
        <p:spPr bwMode="auto">
          <a:xfrm>
            <a:off x="5501746" y="6524625"/>
            <a:ext cx="3607329" cy="338554"/>
          </a:xfrm>
          <a:prstGeom prst="rect">
            <a:avLst/>
          </a:prstGeom>
          <a:noFill/>
          <a:ln w="9525" algn="ctr">
            <a:noFill/>
            <a:miter lim="800000"/>
            <a:headEnd/>
            <a:tailEnd/>
          </a:ln>
          <a:effectLst>
            <a:prstShdw prst="shdw17" dist="17961" dir="2700000">
              <a:srgbClr val="708688"/>
            </a:prstShdw>
          </a:effectLst>
        </p:spPr>
        <p:txBody>
          <a:bodyPr wrap="none" lIns="18000" rIns="18000">
            <a:spAutoFit/>
          </a:bodyPr>
          <a:lstStyle/>
          <a:p>
            <a:pPr algn="r"/>
            <a:r>
              <a:rPr lang="es-ES" altLang="es-ES" sz="1600" dirty="0" err="1">
                <a:solidFill>
                  <a:srgbClr val="000066"/>
                </a:solidFill>
                <a:latin typeface="Calibri" pitchFamily="34" charset="0"/>
                <a:ea typeface="MS PGothic" pitchFamily="34" charset="-128"/>
                <a:cs typeface="Arial" pitchFamily="34" charset="0"/>
              </a:rPr>
              <a:t>Loricera</a:t>
            </a:r>
            <a:r>
              <a:rPr lang="es-ES" altLang="es-ES" sz="1600" dirty="0">
                <a:solidFill>
                  <a:srgbClr val="000066"/>
                </a:solidFill>
                <a:latin typeface="Calibri" pitchFamily="34" charset="0"/>
                <a:ea typeface="MS PGothic" pitchFamily="34" charset="-128"/>
                <a:cs typeface="Arial" pitchFamily="34" charset="0"/>
              </a:rPr>
              <a:t> </a:t>
            </a:r>
            <a:r>
              <a:rPr lang="es-ES" altLang="es-ES" sz="1600" dirty="0" smtClean="0">
                <a:solidFill>
                  <a:srgbClr val="000066"/>
                </a:solidFill>
                <a:latin typeface="Calibri" pitchFamily="34" charset="0"/>
                <a:ea typeface="MS PGothic" pitchFamily="34" charset="-128"/>
                <a:cs typeface="Arial" pitchFamily="34" charset="0"/>
              </a:rPr>
              <a:t>et al. </a:t>
            </a:r>
            <a:r>
              <a:rPr lang="es-ES" altLang="es-ES" sz="1600" dirty="0" err="1" smtClean="0">
                <a:solidFill>
                  <a:srgbClr val="000066"/>
                </a:solidFill>
                <a:latin typeface="Calibri" pitchFamily="34" charset="0"/>
                <a:ea typeface="MS PGothic" pitchFamily="34" charset="-128"/>
                <a:cs typeface="Arial" pitchFamily="34" charset="0"/>
              </a:rPr>
              <a:t>Semin</a:t>
            </a:r>
            <a:r>
              <a:rPr lang="es-ES" altLang="es-ES" sz="1600" dirty="0" smtClean="0">
                <a:solidFill>
                  <a:srgbClr val="000066"/>
                </a:solidFill>
                <a:latin typeface="Calibri" pitchFamily="34" charset="0"/>
                <a:ea typeface="MS PGothic" pitchFamily="34" charset="-128"/>
                <a:cs typeface="Arial" pitchFamily="34" charset="0"/>
              </a:rPr>
              <a:t> </a:t>
            </a:r>
            <a:r>
              <a:rPr lang="en-US" altLang="es-ES" sz="1600" dirty="0">
                <a:solidFill>
                  <a:srgbClr val="000066"/>
                </a:solidFill>
                <a:latin typeface="Calibri" pitchFamily="34" charset="0"/>
                <a:ea typeface="MS PGothic" pitchFamily="34" charset="-128"/>
                <a:cs typeface="Arial" pitchFamily="34" charset="0"/>
              </a:rPr>
              <a:t>Arthritis Rheum. </a:t>
            </a:r>
            <a:r>
              <a:rPr lang="en-US" altLang="es-ES" sz="1600" dirty="0" smtClean="0">
                <a:solidFill>
                  <a:srgbClr val="000066"/>
                </a:solidFill>
                <a:latin typeface="Calibri" pitchFamily="34" charset="0"/>
                <a:ea typeface="MS PGothic" pitchFamily="34" charset="-128"/>
                <a:cs typeface="Arial" pitchFamily="34" charset="0"/>
              </a:rPr>
              <a:t>2015</a:t>
            </a:r>
            <a:endParaRPr lang="en-US" altLang="es-ES" sz="1600" dirty="0">
              <a:solidFill>
                <a:srgbClr val="000066"/>
              </a:solidFill>
              <a:latin typeface="Calibri" pitchFamily="34" charset="0"/>
              <a:ea typeface="MS PGothic" pitchFamily="34" charset="-128"/>
              <a:cs typeface="Arial" pitchFamily="34" charset="0"/>
            </a:endParaRPr>
          </a:p>
        </p:txBody>
      </p:sp>
      <p:sp>
        <p:nvSpPr>
          <p:cNvPr id="16"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TOCILIZUMAB</a:t>
            </a:r>
            <a:endParaRPr lang="es-ES" sz="1600" b="1" dirty="0">
              <a:solidFill>
                <a:srgbClr val="000099"/>
              </a:solidFill>
              <a:ea typeface="ＭＳ Ｐゴシック" pitchFamily="34" charset="-128"/>
            </a:endParaRPr>
          </a:p>
        </p:txBody>
      </p:sp>
      <p:sp>
        <p:nvSpPr>
          <p:cNvPr id="17"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29700" name="Line 8"/>
          <p:cNvSpPr>
            <a:spLocks noChangeShapeType="1"/>
          </p:cNvSpPr>
          <p:nvPr/>
        </p:nvSpPr>
        <p:spPr bwMode="auto">
          <a:xfrm>
            <a:off x="1588" y="476250"/>
            <a:ext cx="9107487" cy="0"/>
          </a:xfrm>
          <a:prstGeom prst="line">
            <a:avLst/>
          </a:prstGeom>
          <a:noFill/>
          <a:ln w="3175">
            <a:solidFill>
              <a:srgbClr val="DDDDDD"/>
            </a:solidFill>
            <a:round/>
            <a:headEnd/>
            <a:tailEnd/>
          </a:ln>
        </p:spPr>
        <p:txBody>
          <a:bodyPr/>
          <a:lstStyle/>
          <a:p>
            <a:endParaRPr lang="es-ES"/>
          </a:p>
        </p:txBody>
      </p:sp>
      <p:sp>
        <p:nvSpPr>
          <p:cNvPr id="29702"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a:solidFill>
                  <a:srgbClr val="000099"/>
                </a:solidFill>
                <a:latin typeface="Calibri" pitchFamily="34" charset="0"/>
                <a:ea typeface="MS PGothic" pitchFamily="34" charset="-128"/>
              </a:rPr>
              <a:t>TOCILIZUMAB</a:t>
            </a:r>
          </a:p>
        </p:txBody>
      </p:sp>
      <p:pic>
        <p:nvPicPr>
          <p:cNvPr id="29703" name="Picture 2"/>
          <p:cNvPicPr>
            <a:picLocks noChangeAspect="1" noChangeArrowheads="1"/>
          </p:cNvPicPr>
          <p:nvPr/>
        </p:nvPicPr>
        <p:blipFill>
          <a:blip r:embed="rId4" cstate="email"/>
          <a:srcRect/>
          <a:stretch>
            <a:fillRect/>
          </a:stretch>
        </p:blipFill>
        <p:spPr bwMode="auto">
          <a:xfrm>
            <a:off x="361950" y="1952625"/>
            <a:ext cx="8420100" cy="2952750"/>
          </a:xfrm>
          <a:prstGeom prst="rect">
            <a:avLst/>
          </a:prstGeom>
          <a:noFill/>
          <a:ln w="9525">
            <a:noFill/>
            <a:miter lim="800000"/>
            <a:headEnd/>
            <a:tailEnd/>
          </a:ln>
        </p:spPr>
      </p:pic>
      <p:sp>
        <p:nvSpPr>
          <p:cNvPr id="8" name="Rectangle 7"/>
          <p:cNvSpPr>
            <a:spLocks noChangeArrowheads="1"/>
          </p:cNvSpPr>
          <p:nvPr/>
        </p:nvSpPr>
        <p:spPr bwMode="auto">
          <a:xfrm>
            <a:off x="5773359" y="6524625"/>
            <a:ext cx="3335716" cy="338554"/>
          </a:xfrm>
          <a:prstGeom prst="rect">
            <a:avLst/>
          </a:prstGeom>
          <a:noFill/>
          <a:ln w="9525" algn="ctr">
            <a:noFill/>
            <a:miter lim="800000"/>
            <a:headEnd/>
            <a:tailEnd/>
          </a:ln>
          <a:effectLst>
            <a:prstShdw prst="shdw17" dist="17961" dir="2700000">
              <a:srgbClr val="708688"/>
            </a:prstShdw>
          </a:effectLst>
        </p:spPr>
        <p:txBody>
          <a:bodyPr wrap="none" lIns="18000" rIns="18000">
            <a:spAutoFit/>
          </a:bodyPr>
          <a:lstStyle/>
          <a:p>
            <a:pPr algn="r"/>
            <a:r>
              <a:rPr lang="es-ES" altLang="es-ES" sz="1600" dirty="0" err="1">
                <a:solidFill>
                  <a:srgbClr val="000066"/>
                </a:solidFill>
                <a:latin typeface="Calibri" pitchFamily="34" charset="0"/>
                <a:ea typeface="MS PGothic" pitchFamily="34" charset="-128"/>
                <a:cs typeface="Arial" pitchFamily="34" charset="0"/>
              </a:rPr>
              <a:t>Loricera</a:t>
            </a:r>
            <a:r>
              <a:rPr lang="es-ES" altLang="es-ES" sz="1600" dirty="0">
                <a:solidFill>
                  <a:srgbClr val="000066"/>
                </a:solidFill>
                <a:latin typeface="Calibri" pitchFamily="34" charset="0"/>
                <a:ea typeface="MS PGothic" pitchFamily="34" charset="-128"/>
                <a:cs typeface="Arial" pitchFamily="34" charset="0"/>
              </a:rPr>
              <a:t> </a:t>
            </a:r>
            <a:r>
              <a:rPr lang="es-ES" altLang="es-ES" sz="1600" dirty="0" smtClean="0">
                <a:solidFill>
                  <a:srgbClr val="000066"/>
                </a:solidFill>
                <a:latin typeface="Calibri" pitchFamily="34" charset="0"/>
                <a:ea typeface="MS PGothic" pitchFamily="34" charset="-128"/>
                <a:cs typeface="Arial" pitchFamily="34" charset="0"/>
              </a:rPr>
              <a:t>et al. </a:t>
            </a:r>
            <a:r>
              <a:rPr lang="es-ES" altLang="es-ES" sz="1600" dirty="0" err="1" smtClean="0">
                <a:solidFill>
                  <a:srgbClr val="000066"/>
                </a:solidFill>
                <a:latin typeface="Calibri" pitchFamily="34" charset="0"/>
                <a:ea typeface="MS PGothic" pitchFamily="34" charset="-128"/>
                <a:cs typeface="Arial" pitchFamily="34" charset="0"/>
              </a:rPr>
              <a:t>Clin</a:t>
            </a:r>
            <a:r>
              <a:rPr lang="es-ES" altLang="es-ES" sz="1600" dirty="0" smtClean="0">
                <a:solidFill>
                  <a:srgbClr val="000066"/>
                </a:solidFill>
                <a:latin typeface="Calibri" pitchFamily="34" charset="0"/>
                <a:ea typeface="MS PGothic" pitchFamily="34" charset="-128"/>
                <a:cs typeface="Arial" pitchFamily="34" charset="0"/>
              </a:rPr>
              <a:t> </a:t>
            </a:r>
            <a:r>
              <a:rPr lang="es-ES" altLang="es-ES" sz="1600" dirty="0" err="1" smtClean="0">
                <a:solidFill>
                  <a:srgbClr val="000066"/>
                </a:solidFill>
                <a:latin typeface="Calibri" pitchFamily="34" charset="0"/>
                <a:ea typeface="MS PGothic" pitchFamily="34" charset="-128"/>
                <a:cs typeface="Arial" pitchFamily="34" charset="0"/>
              </a:rPr>
              <a:t>Exp</a:t>
            </a:r>
            <a:r>
              <a:rPr lang="es-ES" altLang="es-ES" sz="1600" dirty="0" smtClean="0">
                <a:solidFill>
                  <a:srgbClr val="000066"/>
                </a:solidFill>
                <a:latin typeface="Calibri" pitchFamily="34" charset="0"/>
                <a:ea typeface="MS PGothic" pitchFamily="34" charset="-128"/>
                <a:cs typeface="Arial" pitchFamily="34" charset="0"/>
              </a:rPr>
              <a:t> </a:t>
            </a:r>
            <a:r>
              <a:rPr lang="es-ES" altLang="es-ES" sz="1600" dirty="0" err="1" smtClean="0">
                <a:solidFill>
                  <a:srgbClr val="000066"/>
                </a:solidFill>
                <a:latin typeface="Calibri" pitchFamily="34" charset="0"/>
                <a:ea typeface="MS PGothic" pitchFamily="34" charset="-128"/>
                <a:cs typeface="Arial" pitchFamily="34" charset="0"/>
              </a:rPr>
              <a:t>Rheumatol</a:t>
            </a:r>
            <a:r>
              <a:rPr lang="en-US" altLang="es-ES" sz="1600" dirty="0" smtClean="0">
                <a:solidFill>
                  <a:srgbClr val="000066"/>
                </a:solidFill>
                <a:latin typeface="Calibri" pitchFamily="34" charset="0"/>
                <a:ea typeface="MS PGothic" pitchFamily="34" charset="-128"/>
                <a:cs typeface="Arial" pitchFamily="34" charset="0"/>
              </a:rPr>
              <a:t>. 2014</a:t>
            </a:r>
            <a:endParaRPr lang="en-US" altLang="es-ES" sz="1600" dirty="0">
              <a:solidFill>
                <a:srgbClr val="000066"/>
              </a:solidFill>
              <a:latin typeface="Calibri" pitchFamily="34" charset="0"/>
              <a:ea typeface="MS PGothic" pitchFamily="34" charset="-128"/>
              <a:cs typeface="Arial" pitchFamily="34" charset="0"/>
            </a:endParaRPr>
          </a:p>
        </p:txBody>
      </p:sp>
      <p:sp>
        <p:nvSpPr>
          <p:cNvPr id="9"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30724" name="Line 8"/>
          <p:cNvSpPr>
            <a:spLocks noChangeShapeType="1"/>
          </p:cNvSpPr>
          <p:nvPr/>
        </p:nvSpPr>
        <p:spPr bwMode="auto">
          <a:xfrm>
            <a:off x="1588" y="476250"/>
            <a:ext cx="9107487" cy="0"/>
          </a:xfrm>
          <a:prstGeom prst="line">
            <a:avLst/>
          </a:prstGeom>
          <a:noFill/>
          <a:ln w="3175">
            <a:solidFill>
              <a:srgbClr val="DDDDDD"/>
            </a:solidFill>
            <a:round/>
            <a:headEnd/>
            <a:tailEnd/>
          </a:ln>
        </p:spPr>
        <p:txBody>
          <a:bodyPr/>
          <a:lstStyle/>
          <a:p>
            <a:endParaRPr lang="es-ES"/>
          </a:p>
        </p:txBody>
      </p:sp>
      <p:sp>
        <p:nvSpPr>
          <p:cNvPr id="30725"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a:solidFill>
                  <a:srgbClr val="000099"/>
                </a:solidFill>
                <a:latin typeface="Calibri" pitchFamily="34" charset="0"/>
                <a:ea typeface="MS PGothic" pitchFamily="34" charset="-128"/>
              </a:rPr>
              <a:t>TOCILIZUMAB</a:t>
            </a:r>
          </a:p>
        </p:txBody>
      </p:sp>
      <p:pic>
        <p:nvPicPr>
          <p:cNvPr id="30726" name="Picture 2"/>
          <p:cNvPicPr>
            <a:picLocks noChangeAspect="1" noChangeArrowheads="1"/>
          </p:cNvPicPr>
          <p:nvPr/>
        </p:nvPicPr>
        <p:blipFill>
          <a:blip r:embed="rId4" cstate="print"/>
          <a:srcRect/>
          <a:stretch>
            <a:fillRect/>
          </a:stretch>
        </p:blipFill>
        <p:spPr bwMode="auto">
          <a:xfrm>
            <a:off x="428625" y="1196975"/>
            <a:ext cx="8715375" cy="4387850"/>
          </a:xfrm>
          <a:prstGeom prst="rect">
            <a:avLst/>
          </a:prstGeom>
          <a:noFill/>
          <a:ln w="9525">
            <a:noFill/>
            <a:miter lim="800000"/>
            <a:headEnd/>
            <a:tailEnd/>
          </a:ln>
        </p:spPr>
      </p:pic>
      <p:sp>
        <p:nvSpPr>
          <p:cNvPr id="9" name="8 Rectángulo"/>
          <p:cNvSpPr/>
          <p:nvPr/>
        </p:nvSpPr>
        <p:spPr>
          <a:xfrm>
            <a:off x="395288" y="3284538"/>
            <a:ext cx="8497887" cy="12969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0" name="Rectangle 7"/>
          <p:cNvSpPr>
            <a:spLocks noChangeArrowheads="1"/>
          </p:cNvSpPr>
          <p:nvPr/>
        </p:nvSpPr>
        <p:spPr bwMode="auto">
          <a:xfrm>
            <a:off x="5773359" y="6524625"/>
            <a:ext cx="3335716" cy="338554"/>
          </a:xfrm>
          <a:prstGeom prst="rect">
            <a:avLst/>
          </a:prstGeom>
          <a:noFill/>
          <a:ln w="9525" algn="ctr">
            <a:noFill/>
            <a:miter lim="800000"/>
            <a:headEnd/>
            <a:tailEnd/>
          </a:ln>
          <a:effectLst>
            <a:prstShdw prst="shdw17" dist="17961" dir="2700000">
              <a:srgbClr val="708688"/>
            </a:prstShdw>
          </a:effectLst>
        </p:spPr>
        <p:txBody>
          <a:bodyPr wrap="none" lIns="18000" rIns="18000">
            <a:spAutoFit/>
          </a:bodyPr>
          <a:lstStyle/>
          <a:p>
            <a:pPr algn="r"/>
            <a:r>
              <a:rPr lang="es-ES" altLang="es-ES" sz="1600" dirty="0" err="1">
                <a:solidFill>
                  <a:srgbClr val="000066"/>
                </a:solidFill>
                <a:latin typeface="Calibri" pitchFamily="34" charset="0"/>
                <a:ea typeface="MS PGothic" pitchFamily="34" charset="-128"/>
                <a:cs typeface="Arial" pitchFamily="34" charset="0"/>
              </a:rPr>
              <a:t>Loricera</a:t>
            </a:r>
            <a:r>
              <a:rPr lang="es-ES" altLang="es-ES" sz="1600" dirty="0">
                <a:solidFill>
                  <a:srgbClr val="000066"/>
                </a:solidFill>
                <a:latin typeface="Calibri" pitchFamily="34" charset="0"/>
                <a:ea typeface="MS PGothic" pitchFamily="34" charset="-128"/>
                <a:cs typeface="Arial" pitchFamily="34" charset="0"/>
              </a:rPr>
              <a:t> </a:t>
            </a:r>
            <a:r>
              <a:rPr lang="es-ES" altLang="es-ES" sz="1600" dirty="0" smtClean="0">
                <a:solidFill>
                  <a:srgbClr val="000066"/>
                </a:solidFill>
                <a:latin typeface="Calibri" pitchFamily="34" charset="0"/>
                <a:ea typeface="MS PGothic" pitchFamily="34" charset="-128"/>
                <a:cs typeface="Arial" pitchFamily="34" charset="0"/>
              </a:rPr>
              <a:t>et al. </a:t>
            </a:r>
            <a:r>
              <a:rPr lang="es-ES" altLang="es-ES" sz="1600" dirty="0" err="1" smtClean="0">
                <a:solidFill>
                  <a:srgbClr val="000066"/>
                </a:solidFill>
                <a:latin typeface="Calibri" pitchFamily="34" charset="0"/>
                <a:ea typeface="MS PGothic" pitchFamily="34" charset="-128"/>
                <a:cs typeface="Arial" pitchFamily="34" charset="0"/>
              </a:rPr>
              <a:t>Clin</a:t>
            </a:r>
            <a:r>
              <a:rPr lang="es-ES" altLang="es-ES" sz="1600" dirty="0" smtClean="0">
                <a:solidFill>
                  <a:srgbClr val="000066"/>
                </a:solidFill>
                <a:latin typeface="Calibri" pitchFamily="34" charset="0"/>
                <a:ea typeface="MS PGothic" pitchFamily="34" charset="-128"/>
                <a:cs typeface="Arial" pitchFamily="34" charset="0"/>
              </a:rPr>
              <a:t> </a:t>
            </a:r>
            <a:r>
              <a:rPr lang="es-ES" altLang="es-ES" sz="1600" dirty="0" err="1" smtClean="0">
                <a:solidFill>
                  <a:srgbClr val="000066"/>
                </a:solidFill>
                <a:latin typeface="Calibri" pitchFamily="34" charset="0"/>
                <a:ea typeface="MS PGothic" pitchFamily="34" charset="-128"/>
                <a:cs typeface="Arial" pitchFamily="34" charset="0"/>
              </a:rPr>
              <a:t>Exp</a:t>
            </a:r>
            <a:r>
              <a:rPr lang="es-ES" altLang="es-ES" sz="1600" dirty="0" smtClean="0">
                <a:solidFill>
                  <a:srgbClr val="000066"/>
                </a:solidFill>
                <a:latin typeface="Calibri" pitchFamily="34" charset="0"/>
                <a:ea typeface="MS PGothic" pitchFamily="34" charset="-128"/>
                <a:cs typeface="Arial" pitchFamily="34" charset="0"/>
              </a:rPr>
              <a:t> </a:t>
            </a:r>
            <a:r>
              <a:rPr lang="es-ES" altLang="es-ES" sz="1600" dirty="0" err="1" smtClean="0">
                <a:solidFill>
                  <a:srgbClr val="000066"/>
                </a:solidFill>
                <a:latin typeface="Calibri" pitchFamily="34" charset="0"/>
                <a:ea typeface="MS PGothic" pitchFamily="34" charset="-128"/>
                <a:cs typeface="Arial" pitchFamily="34" charset="0"/>
              </a:rPr>
              <a:t>Rheumatol</a:t>
            </a:r>
            <a:r>
              <a:rPr lang="en-US" altLang="es-ES" sz="1600" dirty="0" smtClean="0">
                <a:solidFill>
                  <a:srgbClr val="000066"/>
                </a:solidFill>
                <a:latin typeface="Calibri" pitchFamily="34" charset="0"/>
                <a:ea typeface="MS PGothic" pitchFamily="34" charset="-128"/>
                <a:cs typeface="Arial" pitchFamily="34" charset="0"/>
              </a:rPr>
              <a:t>. 2014</a:t>
            </a:r>
            <a:endParaRPr lang="en-US" altLang="es-ES" sz="1600" dirty="0">
              <a:solidFill>
                <a:srgbClr val="000066"/>
              </a:solidFill>
              <a:latin typeface="Calibri" pitchFamily="34" charset="0"/>
              <a:ea typeface="MS PGothic" pitchFamily="34" charset="-128"/>
              <a:cs typeface="Arial" pitchFamily="34" charset="0"/>
            </a:endParaRPr>
          </a:p>
        </p:txBody>
      </p:sp>
      <p:sp>
        <p:nvSpPr>
          <p:cNvPr id="11"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2 Marcador de contenido"/>
          <p:cNvSpPr txBox="1">
            <a:spLocks/>
          </p:cNvSpPr>
          <p:nvPr/>
        </p:nvSpPr>
        <p:spPr bwMode="auto">
          <a:xfrm>
            <a:off x="677863" y="1773238"/>
            <a:ext cx="7788275" cy="3816350"/>
          </a:xfrm>
          <a:prstGeom prst="rect">
            <a:avLst/>
          </a:prstGeom>
          <a:noFill/>
          <a:ln w="9525">
            <a:noFill/>
            <a:miter lim="800000"/>
            <a:headEnd/>
            <a:tailEnd/>
          </a:ln>
        </p:spPr>
        <p:txBody>
          <a:bodyPr/>
          <a:lstStyle/>
          <a:p>
            <a:pPr marL="342900" indent="-342900" algn="ctr" defTabSz="457200">
              <a:lnSpc>
                <a:spcPct val="150000"/>
              </a:lnSpc>
              <a:spcBef>
                <a:spcPct val="20000"/>
              </a:spcBef>
              <a:buFont typeface="Arial" charset="0"/>
              <a:buNone/>
            </a:pPr>
            <a:endParaRPr lang="es-ES" sz="2400">
              <a:latin typeface="Century Gothic" pitchFamily="34" charset="0"/>
              <a:cs typeface="Arial" charset="0"/>
            </a:endParaRPr>
          </a:p>
        </p:txBody>
      </p:sp>
      <p:sp>
        <p:nvSpPr>
          <p:cNvPr id="4101" name="9 Marcador de contenido"/>
          <p:cNvSpPr>
            <a:spLocks noGrp="1"/>
          </p:cNvSpPr>
          <p:nvPr>
            <p:ph idx="4294967295"/>
          </p:nvPr>
        </p:nvSpPr>
        <p:spPr>
          <a:xfrm>
            <a:off x="250825" y="1268760"/>
            <a:ext cx="8893175" cy="2879725"/>
          </a:xfrm>
        </p:spPr>
        <p:txBody>
          <a:bodyPr anchor="ctr">
            <a:normAutofit/>
          </a:bodyPr>
          <a:lstStyle/>
          <a:p>
            <a:pPr marL="177800" indent="-177800">
              <a:spcBef>
                <a:spcPct val="30000"/>
              </a:spcBef>
              <a:spcAft>
                <a:spcPct val="30000"/>
              </a:spcAft>
              <a:buNone/>
            </a:pPr>
            <a:endParaRPr lang="es-ES" sz="2400" dirty="0" smtClean="0">
              <a:latin typeface="Century Gothic" pitchFamily="34" charset="0"/>
            </a:endParaRPr>
          </a:p>
          <a:p>
            <a:pPr marL="177800" indent="-177800">
              <a:spcBef>
                <a:spcPct val="30000"/>
              </a:spcBef>
              <a:spcAft>
                <a:spcPct val="30000"/>
              </a:spcAft>
              <a:buNone/>
            </a:pPr>
            <a:endParaRPr lang="es-ES" sz="2400" dirty="0" smtClean="0">
              <a:latin typeface="Century Gothic" pitchFamily="34" charset="0"/>
            </a:endParaRPr>
          </a:p>
          <a:p>
            <a:pPr marL="177800" indent="-177800">
              <a:spcBef>
                <a:spcPct val="30000"/>
              </a:spcBef>
              <a:spcAft>
                <a:spcPct val="30000"/>
              </a:spcAft>
            </a:pPr>
            <a:endParaRPr lang="es-ES" sz="2400" dirty="0" smtClean="0">
              <a:latin typeface="Century Gothic" pitchFamily="34" charset="0"/>
            </a:endParaRPr>
          </a:p>
          <a:p>
            <a:pPr marL="177800" indent="-177800">
              <a:spcBef>
                <a:spcPct val="30000"/>
              </a:spcBef>
              <a:spcAft>
                <a:spcPct val="30000"/>
              </a:spcAft>
            </a:pPr>
            <a:endParaRPr lang="es-ES" sz="2400" dirty="0" smtClean="0">
              <a:latin typeface="Century Gothic" pitchFamily="34" charset="0"/>
            </a:endParaRPr>
          </a:p>
          <a:p>
            <a:pPr marL="177800" indent="-177800">
              <a:spcBef>
                <a:spcPct val="30000"/>
              </a:spcBef>
              <a:spcAft>
                <a:spcPct val="30000"/>
              </a:spcAft>
            </a:pPr>
            <a:endParaRPr lang="es-ES" sz="2400" dirty="0" smtClean="0">
              <a:latin typeface="Century Gothic" pitchFamily="34" charset="0"/>
            </a:endParaRPr>
          </a:p>
        </p:txBody>
      </p:sp>
      <p:sp>
        <p:nvSpPr>
          <p:cNvPr id="4102"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defTabSz="457200" eaLnBrk="0" hangingPunct="0">
              <a:lnSpc>
                <a:spcPct val="95000"/>
              </a:lnSpc>
            </a:pPr>
            <a:r>
              <a:rPr lang="es-ES" altLang="en-US" sz="1600" b="1" dirty="0" smtClean="0">
                <a:solidFill>
                  <a:srgbClr val="000099"/>
                </a:solidFill>
                <a:latin typeface="Calibri" pitchFamily="34" charset="0"/>
                <a:ea typeface="MS PGothic" pitchFamily="34" charset="-128"/>
                <a:cs typeface="Arial" charset="0"/>
              </a:rPr>
              <a:t>VASCULITIS DE VASO GRANDE</a:t>
            </a:r>
            <a:endParaRPr lang="es-ES" altLang="en-US" sz="1600" b="1" dirty="0">
              <a:solidFill>
                <a:srgbClr val="000099"/>
              </a:solidFill>
              <a:latin typeface="Calibri" pitchFamily="34" charset="0"/>
              <a:ea typeface="MS PGothic" pitchFamily="34" charset="-128"/>
              <a:cs typeface="Arial" charset="0"/>
            </a:endParaRPr>
          </a:p>
        </p:txBody>
      </p:sp>
      <p:sp>
        <p:nvSpPr>
          <p:cNvPr id="7" name="Rectangle 4"/>
          <p:cNvSpPr>
            <a:spLocks noChangeArrowheads="1"/>
          </p:cNvSpPr>
          <p:nvPr/>
        </p:nvSpPr>
        <p:spPr bwMode="auto">
          <a:xfrm>
            <a:off x="395536" y="1556792"/>
            <a:ext cx="8207375" cy="991041"/>
          </a:xfrm>
          <a:prstGeom prst="rect">
            <a:avLst/>
          </a:prstGeom>
          <a:noFill/>
          <a:ln w="9525">
            <a:noFill/>
            <a:miter lim="800000"/>
            <a:headEnd/>
            <a:tailEnd/>
          </a:ln>
        </p:spPr>
        <p:txBody>
          <a:bodyPr lIns="0" tIns="0" rIns="0" bIns="0">
            <a:spAutoFit/>
          </a:bodyPr>
          <a:lstStyle/>
          <a:p>
            <a:pPr marL="495300" indent="-495300">
              <a:lnSpc>
                <a:spcPct val="90000"/>
              </a:lnSpc>
              <a:spcBef>
                <a:spcPct val="50000"/>
              </a:spcBef>
              <a:buFontTx/>
              <a:buChar char="•"/>
            </a:pPr>
            <a:r>
              <a:rPr lang="es-ES_tradnl" sz="2800" dirty="0" smtClean="0">
                <a:cs typeface="Arial" pitchFamily="34" charset="0"/>
              </a:rPr>
              <a:t>Arteritis de células gigantes</a:t>
            </a:r>
          </a:p>
          <a:p>
            <a:pPr marL="495300" indent="-495300">
              <a:lnSpc>
                <a:spcPct val="90000"/>
              </a:lnSpc>
              <a:spcBef>
                <a:spcPct val="50000"/>
              </a:spcBef>
              <a:buFontTx/>
              <a:buChar char="•"/>
            </a:pPr>
            <a:r>
              <a:rPr lang="es-ES_tradnl" sz="2800" b="0" dirty="0" smtClean="0">
                <a:cs typeface="Arial" pitchFamily="34" charset="0"/>
              </a:rPr>
              <a:t>Arteritis de </a:t>
            </a:r>
            <a:r>
              <a:rPr lang="es-ES_tradnl" sz="2800" b="0" dirty="0" err="1" smtClean="0">
                <a:cs typeface="Arial" pitchFamily="34" charset="0"/>
              </a:rPr>
              <a:t>Takayasu</a:t>
            </a:r>
            <a:endParaRPr lang="es-ES_tradnl" sz="2800" b="0" dirty="0">
              <a:cs typeface="Arial" pitchFamily="34" charset="0"/>
            </a:endParaRPr>
          </a:p>
        </p:txBody>
      </p:sp>
      <p:sp>
        <p:nvSpPr>
          <p:cNvPr id="8" name="Line 22"/>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pic>
        <p:nvPicPr>
          <p:cNvPr id="10"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11" name="Rectangle 11"/>
          <p:cNvSpPr>
            <a:spLocks noChangeArrowheads="1"/>
          </p:cNvSpPr>
          <p:nvPr/>
        </p:nvSpPr>
        <p:spPr bwMode="auto">
          <a:xfrm>
            <a:off x="5046533" y="6519446"/>
            <a:ext cx="4097467" cy="338554"/>
          </a:xfrm>
          <a:prstGeom prst="rect">
            <a:avLst/>
          </a:prstGeom>
          <a:noFill/>
          <a:ln w="12700" algn="ctr">
            <a:noFill/>
            <a:miter lim="800000"/>
            <a:headEnd/>
            <a:tailEnd/>
          </a:ln>
          <a:effectLst/>
        </p:spPr>
        <p:txBody>
          <a:bodyPr wrap="none">
            <a:spAutoFit/>
          </a:bodyPr>
          <a:lstStyle/>
          <a:p>
            <a:pPr algn="r"/>
            <a:r>
              <a:rPr lang="es-ES" sz="1600" dirty="0" smtClean="0">
                <a:solidFill>
                  <a:srgbClr val="000066"/>
                </a:solidFill>
                <a:latin typeface="Calibri" pitchFamily="34" charset="0"/>
              </a:rPr>
              <a:t>González-Gay </a:t>
            </a:r>
            <a:r>
              <a:rPr lang="es-ES" sz="1600" dirty="0">
                <a:solidFill>
                  <a:srgbClr val="000066"/>
                </a:solidFill>
                <a:latin typeface="Calibri" pitchFamily="34" charset="0"/>
              </a:rPr>
              <a:t>et al. Medicine (Baltimore). </a:t>
            </a:r>
            <a:r>
              <a:rPr lang="es-ES" sz="1600" dirty="0" smtClean="0">
                <a:solidFill>
                  <a:srgbClr val="000066"/>
                </a:solidFill>
                <a:latin typeface="Calibri" pitchFamily="34" charset="0"/>
              </a:rPr>
              <a:t>2009</a:t>
            </a:r>
            <a:endParaRPr lang="es-ES" sz="1600" dirty="0">
              <a:solidFill>
                <a:srgbClr val="000066"/>
              </a:solidFill>
              <a:latin typeface="Calibri" pitchFamily="34" charset="0"/>
            </a:endParaRPr>
          </a:p>
        </p:txBody>
      </p:sp>
      <p:sp>
        <p:nvSpPr>
          <p:cNvPr id="12"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pic>
        <p:nvPicPr>
          <p:cNvPr id="13" name="Picture 12" descr="I-9-19"/>
          <p:cNvPicPr>
            <a:picLocks noChangeAspect="1" noChangeArrowheads="1"/>
          </p:cNvPicPr>
          <p:nvPr/>
        </p:nvPicPr>
        <p:blipFill>
          <a:blip r:embed="rId4" cstate="print"/>
          <a:srcRect/>
          <a:stretch>
            <a:fillRect/>
          </a:stretch>
        </p:blipFill>
        <p:spPr bwMode="auto">
          <a:xfrm>
            <a:off x="374650" y="2852936"/>
            <a:ext cx="4484688" cy="3600400"/>
          </a:xfrm>
          <a:prstGeom prst="rect">
            <a:avLst/>
          </a:prstGeom>
          <a:noFill/>
          <a:ln w="9525">
            <a:noFill/>
            <a:miter lim="800000"/>
            <a:headEnd/>
            <a:tailEnd/>
          </a:ln>
        </p:spPr>
      </p:pic>
      <p:pic>
        <p:nvPicPr>
          <p:cNvPr id="14" name="Picture 8" descr="takayasu 301"/>
          <p:cNvPicPr>
            <a:picLocks noChangeAspect="1" noChangeArrowheads="1"/>
          </p:cNvPicPr>
          <p:nvPr/>
        </p:nvPicPr>
        <p:blipFill>
          <a:blip r:embed="rId5" cstate="email"/>
          <a:srcRect/>
          <a:stretch>
            <a:fillRect/>
          </a:stretch>
        </p:blipFill>
        <p:spPr bwMode="auto">
          <a:xfrm>
            <a:off x="5100638" y="2852738"/>
            <a:ext cx="3590925" cy="36005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31748" name="Line 8"/>
          <p:cNvSpPr>
            <a:spLocks noChangeShapeType="1"/>
          </p:cNvSpPr>
          <p:nvPr/>
        </p:nvSpPr>
        <p:spPr bwMode="auto">
          <a:xfrm>
            <a:off x="1588" y="476250"/>
            <a:ext cx="9107487" cy="0"/>
          </a:xfrm>
          <a:prstGeom prst="line">
            <a:avLst/>
          </a:prstGeom>
          <a:noFill/>
          <a:ln w="3175">
            <a:solidFill>
              <a:srgbClr val="DDDDDD"/>
            </a:solidFill>
            <a:round/>
            <a:headEnd/>
            <a:tailEnd/>
          </a:ln>
        </p:spPr>
        <p:txBody>
          <a:bodyPr/>
          <a:lstStyle/>
          <a:p>
            <a:endParaRPr lang="es-ES"/>
          </a:p>
        </p:txBody>
      </p:sp>
      <p:sp>
        <p:nvSpPr>
          <p:cNvPr id="31749"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a:solidFill>
                  <a:srgbClr val="000099"/>
                </a:solidFill>
                <a:latin typeface="Calibri" pitchFamily="34" charset="0"/>
                <a:ea typeface="MS PGothic" pitchFamily="34" charset="-128"/>
              </a:rPr>
              <a:t>TOCILIZUMAB</a:t>
            </a:r>
          </a:p>
        </p:txBody>
      </p:sp>
      <p:pic>
        <p:nvPicPr>
          <p:cNvPr id="31750" name="Picture 2"/>
          <p:cNvPicPr>
            <a:picLocks noChangeAspect="1" noChangeArrowheads="1"/>
          </p:cNvPicPr>
          <p:nvPr/>
        </p:nvPicPr>
        <p:blipFill>
          <a:blip r:embed="rId4" cstate="email"/>
          <a:srcRect/>
          <a:stretch>
            <a:fillRect/>
          </a:stretch>
        </p:blipFill>
        <p:spPr bwMode="auto">
          <a:xfrm>
            <a:off x="500063" y="733425"/>
            <a:ext cx="8143875" cy="5391150"/>
          </a:xfrm>
          <a:prstGeom prst="rect">
            <a:avLst/>
          </a:prstGeom>
          <a:noFill/>
          <a:ln w="9525">
            <a:noFill/>
            <a:miter lim="800000"/>
            <a:headEnd/>
            <a:tailEnd/>
          </a:ln>
        </p:spPr>
      </p:pic>
      <p:sp>
        <p:nvSpPr>
          <p:cNvPr id="8" name="Rectangle 7"/>
          <p:cNvSpPr>
            <a:spLocks noChangeArrowheads="1"/>
          </p:cNvSpPr>
          <p:nvPr/>
        </p:nvSpPr>
        <p:spPr bwMode="auto">
          <a:xfrm>
            <a:off x="5773359" y="6524625"/>
            <a:ext cx="3335716" cy="338554"/>
          </a:xfrm>
          <a:prstGeom prst="rect">
            <a:avLst/>
          </a:prstGeom>
          <a:noFill/>
          <a:ln w="9525" algn="ctr">
            <a:noFill/>
            <a:miter lim="800000"/>
            <a:headEnd/>
            <a:tailEnd/>
          </a:ln>
          <a:effectLst>
            <a:prstShdw prst="shdw17" dist="17961" dir="2700000">
              <a:srgbClr val="708688"/>
            </a:prstShdw>
          </a:effectLst>
        </p:spPr>
        <p:txBody>
          <a:bodyPr wrap="none" lIns="18000" rIns="18000">
            <a:spAutoFit/>
          </a:bodyPr>
          <a:lstStyle/>
          <a:p>
            <a:pPr algn="r"/>
            <a:r>
              <a:rPr lang="es-ES" altLang="es-ES" sz="1600" dirty="0" err="1">
                <a:solidFill>
                  <a:srgbClr val="000066"/>
                </a:solidFill>
                <a:latin typeface="Calibri" pitchFamily="34" charset="0"/>
                <a:ea typeface="MS PGothic" pitchFamily="34" charset="-128"/>
                <a:cs typeface="Arial" pitchFamily="34" charset="0"/>
              </a:rPr>
              <a:t>Loricera</a:t>
            </a:r>
            <a:r>
              <a:rPr lang="es-ES" altLang="es-ES" sz="1600" dirty="0">
                <a:solidFill>
                  <a:srgbClr val="000066"/>
                </a:solidFill>
                <a:latin typeface="Calibri" pitchFamily="34" charset="0"/>
                <a:ea typeface="MS PGothic" pitchFamily="34" charset="-128"/>
                <a:cs typeface="Arial" pitchFamily="34" charset="0"/>
              </a:rPr>
              <a:t> </a:t>
            </a:r>
            <a:r>
              <a:rPr lang="es-ES" altLang="es-ES" sz="1600" dirty="0" smtClean="0">
                <a:solidFill>
                  <a:srgbClr val="000066"/>
                </a:solidFill>
                <a:latin typeface="Calibri" pitchFamily="34" charset="0"/>
                <a:ea typeface="MS PGothic" pitchFamily="34" charset="-128"/>
                <a:cs typeface="Arial" pitchFamily="34" charset="0"/>
              </a:rPr>
              <a:t>et al. </a:t>
            </a:r>
            <a:r>
              <a:rPr lang="es-ES" altLang="es-ES" sz="1600" dirty="0" err="1" smtClean="0">
                <a:solidFill>
                  <a:srgbClr val="000066"/>
                </a:solidFill>
                <a:latin typeface="Calibri" pitchFamily="34" charset="0"/>
                <a:ea typeface="MS PGothic" pitchFamily="34" charset="-128"/>
                <a:cs typeface="Arial" pitchFamily="34" charset="0"/>
              </a:rPr>
              <a:t>Clin</a:t>
            </a:r>
            <a:r>
              <a:rPr lang="es-ES" altLang="es-ES" sz="1600" dirty="0" smtClean="0">
                <a:solidFill>
                  <a:srgbClr val="000066"/>
                </a:solidFill>
                <a:latin typeface="Calibri" pitchFamily="34" charset="0"/>
                <a:ea typeface="MS PGothic" pitchFamily="34" charset="-128"/>
                <a:cs typeface="Arial" pitchFamily="34" charset="0"/>
              </a:rPr>
              <a:t> </a:t>
            </a:r>
            <a:r>
              <a:rPr lang="es-ES" altLang="es-ES" sz="1600" dirty="0" err="1" smtClean="0">
                <a:solidFill>
                  <a:srgbClr val="000066"/>
                </a:solidFill>
                <a:latin typeface="Calibri" pitchFamily="34" charset="0"/>
                <a:ea typeface="MS PGothic" pitchFamily="34" charset="-128"/>
                <a:cs typeface="Arial" pitchFamily="34" charset="0"/>
              </a:rPr>
              <a:t>Exp</a:t>
            </a:r>
            <a:r>
              <a:rPr lang="es-ES" altLang="es-ES" sz="1600" dirty="0" smtClean="0">
                <a:solidFill>
                  <a:srgbClr val="000066"/>
                </a:solidFill>
                <a:latin typeface="Calibri" pitchFamily="34" charset="0"/>
                <a:ea typeface="MS PGothic" pitchFamily="34" charset="-128"/>
                <a:cs typeface="Arial" pitchFamily="34" charset="0"/>
              </a:rPr>
              <a:t> </a:t>
            </a:r>
            <a:r>
              <a:rPr lang="es-ES" altLang="es-ES" sz="1600" dirty="0" err="1" smtClean="0">
                <a:solidFill>
                  <a:srgbClr val="000066"/>
                </a:solidFill>
                <a:latin typeface="Calibri" pitchFamily="34" charset="0"/>
                <a:ea typeface="MS PGothic" pitchFamily="34" charset="-128"/>
                <a:cs typeface="Arial" pitchFamily="34" charset="0"/>
              </a:rPr>
              <a:t>Rheumatol</a:t>
            </a:r>
            <a:r>
              <a:rPr lang="en-US" altLang="es-ES" sz="1600" dirty="0" smtClean="0">
                <a:solidFill>
                  <a:srgbClr val="000066"/>
                </a:solidFill>
                <a:latin typeface="Calibri" pitchFamily="34" charset="0"/>
                <a:ea typeface="MS PGothic" pitchFamily="34" charset="-128"/>
                <a:cs typeface="Arial" pitchFamily="34" charset="0"/>
              </a:rPr>
              <a:t>. 2014</a:t>
            </a:r>
            <a:endParaRPr lang="en-US" altLang="es-ES" sz="1600" dirty="0">
              <a:solidFill>
                <a:srgbClr val="000066"/>
              </a:solidFill>
              <a:latin typeface="Calibri" pitchFamily="34" charset="0"/>
              <a:ea typeface="MS PGothic" pitchFamily="34" charset="-128"/>
              <a:cs typeface="Arial" pitchFamily="34" charset="0"/>
            </a:endParaRPr>
          </a:p>
        </p:txBody>
      </p:sp>
      <p:sp>
        <p:nvSpPr>
          <p:cNvPr id="9"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2" cstate="print">
            <a:lum bright="-6000" contrast="6000"/>
          </a:blip>
          <a:srcRect/>
          <a:stretch>
            <a:fillRect/>
          </a:stretch>
        </p:blipFill>
        <p:spPr bwMode="auto">
          <a:xfrm>
            <a:off x="971550" y="1557338"/>
            <a:ext cx="2814638" cy="4752975"/>
          </a:xfrm>
          <a:prstGeom prst="rect">
            <a:avLst/>
          </a:prstGeom>
          <a:noFill/>
          <a:ln w="9525">
            <a:noFill/>
            <a:miter lim="800000"/>
            <a:headEnd/>
            <a:tailEnd/>
          </a:ln>
        </p:spPr>
      </p:pic>
      <p:pic>
        <p:nvPicPr>
          <p:cNvPr id="135171" name="Imagen 1"/>
          <p:cNvPicPr>
            <a:picLocks noChangeAspect="1" noChangeArrowheads="1"/>
          </p:cNvPicPr>
          <p:nvPr/>
        </p:nvPicPr>
        <p:blipFill>
          <a:blip r:embed="rId3" cstate="print"/>
          <a:srcRect/>
          <a:stretch>
            <a:fillRect/>
          </a:stretch>
        </p:blipFill>
        <p:spPr bwMode="auto">
          <a:xfrm>
            <a:off x="4932363" y="1557338"/>
            <a:ext cx="3671887" cy="4824412"/>
          </a:xfrm>
          <a:prstGeom prst="rect">
            <a:avLst/>
          </a:prstGeom>
          <a:noFill/>
          <a:ln w="9525">
            <a:noFill/>
            <a:miter lim="800000"/>
            <a:headEnd/>
            <a:tailEnd/>
          </a:ln>
        </p:spPr>
      </p:pic>
      <p:cxnSp>
        <p:nvCxnSpPr>
          <p:cNvPr id="18" name="17 Conector recto de flecha"/>
          <p:cNvCxnSpPr/>
          <p:nvPr/>
        </p:nvCxnSpPr>
        <p:spPr>
          <a:xfrm flipV="1">
            <a:off x="2052638" y="2781300"/>
            <a:ext cx="144462" cy="144463"/>
          </a:xfrm>
          <a:prstGeom prst="straightConnector1">
            <a:avLst/>
          </a:prstGeom>
          <a:ln w="25400">
            <a:solidFill>
              <a:srgbClr val="FF00FF"/>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a:off x="2052638" y="2193925"/>
            <a:ext cx="215900" cy="0"/>
          </a:xfrm>
          <a:prstGeom prst="straightConnector1">
            <a:avLst/>
          </a:prstGeom>
          <a:ln w="25400">
            <a:solidFill>
              <a:srgbClr val="FF00FF"/>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flipH="1">
            <a:off x="2484438" y="3213100"/>
            <a:ext cx="144462" cy="144463"/>
          </a:xfrm>
          <a:prstGeom prst="straightConnector1">
            <a:avLst/>
          </a:prstGeom>
          <a:ln w="25400">
            <a:solidFill>
              <a:srgbClr val="FF00FF"/>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 name="17 Conector recto de flecha"/>
          <p:cNvCxnSpPr/>
          <p:nvPr/>
        </p:nvCxnSpPr>
        <p:spPr>
          <a:xfrm flipV="1">
            <a:off x="6350000" y="2576513"/>
            <a:ext cx="144462" cy="144462"/>
          </a:xfrm>
          <a:prstGeom prst="straightConnector1">
            <a:avLst/>
          </a:prstGeom>
          <a:ln w="25400">
            <a:solidFill>
              <a:srgbClr val="FF00FF"/>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 name="19 Conector recto de flecha"/>
          <p:cNvCxnSpPr/>
          <p:nvPr/>
        </p:nvCxnSpPr>
        <p:spPr>
          <a:xfrm>
            <a:off x="6350000" y="1989138"/>
            <a:ext cx="215900" cy="0"/>
          </a:xfrm>
          <a:prstGeom prst="straightConnector1">
            <a:avLst/>
          </a:prstGeom>
          <a:ln w="25400">
            <a:solidFill>
              <a:srgbClr val="FF00FF"/>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 name="26 Conector recto de flecha"/>
          <p:cNvCxnSpPr/>
          <p:nvPr/>
        </p:nvCxnSpPr>
        <p:spPr>
          <a:xfrm flipH="1">
            <a:off x="6781801" y="2662238"/>
            <a:ext cx="144462" cy="144462"/>
          </a:xfrm>
          <a:prstGeom prst="straightConnector1">
            <a:avLst/>
          </a:prstGeom>
          <a:ln w="25400">
            <a:solidFill>
              <a:srgbClr val="FF00FF"/>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Rectangle 7"/>
          <p:cNvSpPr>
            <a:spLocks noChangeArrowheads="1"/>
          </p:cNvSpPr>
          <p:nvPr/>
        </p:nvSpPr>
        <p:spPr bwMode="auto">
          <a:xfrm>
            <a:off x="5773359" y="6524625"/>
            <a:ext cx="3335716" cy="338554"/>
          </a:xfrm>
          <a:prstGeom prst="rect">
            <a:avLst/>
          </a:prstGeom>
          <a:noFill/>
          <a:ln w="9525" algn="ctr">
            <a:noFill/>
            <a:miter lim="800000"/>
            <a:headEnd/>
            <a:tailEnd/>
          </a:ln>
          <a:effectLst>
            <a:prstShdw prst="shdw17" dist="17961" dir="2700000">
              <a:srgbClr val="708688"/>
            </a:prstShdw>
          </a:effectLst>
        </p:spPr>
        <p:txBody>
          <a:bodyPr wrap="none" lIns="18000" rIns="18000">
            <a:spAutoFit/>
          </a:bodyPr>
          <a:lstStyle/>
          <a:p>
            <a:pPr algn="r"/>
            <a:r>
              <a:rPr lang="es-ES" altLang="es-ES" sz="1600" dirty="0" err="1">
                <a:solidFill>
                  <a:srgbClr val="000066"/>
                </a:solidFill>
                <a:latin typeface="Calibri" pitchFamily="34" charset="0"/>
                <a:ea typeface="MS PGothic" pitchFamily="34" charset="-128"/>
                <a:cs typeface="Arial" pitchFamily="34" charset="0"/>
              </a:rPr>
              <a:t>Loricera</a:t>
            </a:r>
            <a:r>
              <a:rPr lang="es-ES" altLang="es-ES" sz="1600" dirty="0">
                <a:solidFill>
                  <a:srgbClr val="000066"/>
                </a:solidFill>
                <a:latin typeface="Calibri" pitchFamily="34" charset="0"/>
                <a:ea typeface="MS PGothic" pitchFamily="34" charset="-128"/>
                <a:cs typeface="Arial" pitchFamily="34" charset="0"/>
              </a:rPr>
              <a:t> </a:t>
            </a:r>
            <a:r>
              <a:rPr lang="es-ES" altLang="es-ES" sz="1600" dirty="0" smtClean="0">
                <a:solidFill>
                  <a:srgbClr val="000066"/>
                </a:solidFill>
                <a:latin typeface="Calibri" pitchFamily="34" charset="0"/>
                <a:ea typeface="MS PGothic" pitchFamily="34" charset="-128"/>
                <a:cs typeface="Arial" pitchFamily="34" charset="0"/>
              </a:rPr>
              <a:t>et al. </a:t>
            </a:r>
            <a:r>
              <a:rPr lang="es-ES" altLang="es-ES" sz="1600" dirty="0" err="1" smtClean="0">
                <a:solidFill>
                  <a:srgbClr val="000066"/>
                </a:solidFill>
                <a:latin typeface="Calibri" pitchFamily="34" charset="0"/>
                <a:ea typeface="MS PGothic" pitchFamily="34" charset="-128"/>
                <a:cs typeface="Arial" pitchFamily="34" charset="0"/>
              </a:rPr>
              <a:t>Clin</a:t>
            </a:r>
            <a:r>
              <a:rPr lang="es-ES" altLang="es-ES" sz="1600" dirty="0" smtClean="0">
                <a:solidFill>
                  <a:srgbClr val="000066"/>
                </a:solidFill>
                <a:latin typeface="Calibri" pitchFamily="34" charset="0"/>
                <a:ea typeface="MS PGothic" pitchFamily="34" charset="-128"/>
                <a:cs typeface="Arial" pitchFamily="34" charset="0"/>
              </a:rPr>
              <a:t> </a:t>
            </a:r>
            <a:r>
              <a:rPr lang="es-ES" altLang="es-ES" sz="1600" dirty="0" err="1" smtClean="0">
                <a:solidFill>
                  <a:srgbClr val="000066"/>
                </a:solidFill>
                <a:latin typeface="Calibri" pitchFamily="34" charset="0"/>
                <a:ea typeface="MS PGothic" pitchFamily="34" charset="-128"/>
                <a:cs typeface="Arial" pitchFamily="34" charset="0"/>
              </a:rPr>
              <a:t>Exp</a:t>
            </a:r>
            <a:r>
              <a:rPr lang="es-ES" altLang="es-ES" sz="1600" dirty="0" smtClean="0">
                <a:solidFill>
                  <a:srgbClr val="000066"/>
                </a:solidFill>
                <a:latin typeface="Calibri" pitchFamily="34" charset="0"/>
                <a:ea typeface="MS PGothic" pitchFamily="34" charset="-128"/>
                <a:cs typeface="Arial" pitchFamily="34" charset="0"/>
              </a:rPr>
              <a:t> </a:t>
            </a:r>
            <a:r>
              <a:rPr lang="es-ES" altLang="es-ES" sz="1600" dirty="0" err="1" smtClean="0">
                <a:solidFill>
                  <a:srgbClr val="000066"/>
                </a:solidFill>
                <a:latin typeface="Calibri" pitchFamily="34" charset="0"/>
                <a:ea typeface="MS PGothic" pitchFamily="34" charset="-128"/>
                <a:cs typeface="Arial" pitchFamily="34" charset="0"/>
              </a:rPr>
              <a:t>Rheumatol</a:t>
            </a:r>
            <a:r>
              <a:rPr lang="en-US" altLang="es-ES" sz="1600" dirty="0" smtClean="0">
                <a:solidFill>
                  <a:srgbClr val="000066"/>
                </a:solidFill>
                <a:latin typeface="Calibri" pitchFamily="34" charset="0"/>
                <a:ea typeface="MS PGothic" pitchFamily="34" charset="-128"/>
                <a:cs typeface="Arial" pitchFamily="34" charset="0"/>
              </a:rPr>
              <a:t>. 2014</a:t>
            </a:r>
            <a:endParaRPr lang="en-US" altLang="es-ES" sz="1600" dirty="0">
              <a:solidFill>
                <a:srgbClr val="000066"/>
              </a:solidFill>
              <a:latin typeface="Calibri" pitchFamily="34" charset="0"/>
              <a:ea typeface="MS PGothic" pitchFamily="34" charset="-128"/>
              <a:cs typeface="Arial" pitchFamily="34" charset="0"/>
            </a:endParaRPr>
          </a:p>
        </p:txBody>
      </p:sp>
      <p:sp>
        <p:nvSpPr>
          <p:cNvPr id="16" name="Line 8"/>
          <p:cNvSpPr>
            <a:spLocks noChangeShapeType="1"/>
          </p:cNvSpPr>
          <p:nvPr/>
        </p:nvSpPr>
        <p:spPr bwMode="auto">
          <a:xfrm>
            <a:off x="1588" y="476250"/>
            <a:ext cx="9107487" cy="0"/>
          </a:xfrm>
          <a:prstGeom prst="line">
            <a:avLst/>
          </a:prstGeom>
          <a:noFill/>
          <a:ln w="3175">
            <a:solidFill>
              <a:srgbClr val="DDDDDD"/>
            </a:solidFill>
            <a:round/>
            <a:headEnd/>
            <a:tailEnd/>
          </a:ln>
        </p:spPr>
        <p:txBody>
          <a:bodyPr/>
          <a:lstStyle/>
          <a:p>
            <a:endParaRPr lang="es-ES"/>
          </a:p>
        </p:txBody>
      </p:sp>
      <p:pic>
        <p:nvPicPr>
          <p:cNvPr id="19" name="Picture 4" descr="SIM VAL AZUL"/>
          <p:cNvPicPr>
            <a:picLocks noChangeAspect="1" noChangeArrowheads="1"/>
          </p:cNvPicPr>
          <p:nvPr/>
        </p:nvPicPr>
        <p:blipFill>
          <a:blip r:embed="rId4"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21"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a:solidFill>
                  <a:srgbClr val="000099"/>
                </a:solidFill>
                <a:latin typeface="Calibri" pitchFamily="34" charset="0"/>
                <a:ea typeface="MS PGothic" pitchFamily="34" charset="-128"/>
              </a:rPr>
              <a:t>TOCILIZUMAB</a:t>
            </a:r>
          </a:p>
        </p:txBody>
      </p:sp>
      <p:sp>
        <p:nvSpPr>
          <p:cNvPr id="22"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4902"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1104904" name="Line 8"/>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pic>
        <p:nvPicPr>
          <p:cNvPr id="15" name="Picture 7"/>
          <p:cNvPicPr>
            <a:picLocks noChangeAspect="1" noChangeArrowheads="1"/>
          </p:cNvPicPr>
          <p:nvPr/>
        </p:nvPicPr>
        <p:blipFill>
          <a:blip r:embed="rId4" cstate="print"/>
          <a:srcRect/>
          <a:stretch>
            <a:fillRect/>
          </a:stretch>
        </p:blipFill>
        <p:spPr bwMode="auto">
          <a:xfrm>
            <a:off x="1042988" y="1635125"/>
            <a:ext cx="7056437" cy="2305050"/>
          </a:xfrm>
          <a:prstGeom prst="rect">
            <a:avLst/>
          </a:prstGeom>
          <a:noFill/>
          <a:ln w="12700" algn="ctr">
            <a:noFill/>
            <a:miter lim="800000"/>
            <a:headEnd/>
            <a:tailEnd/>
          </a:ln>
        </p:spPr>
      </p:pic>
      <p:sp>
        <p:nvSpPr>
          <p:cNvPr id="16" name="Rectangle 19"/>
          <p:cNvSpPr>
            <a:spLocks noChangeArrowheads="1"/>
          </p:cNvSpPr>
          <p:nvPr/>
        </p:nvSpPr>
        <p:spPr bwMode="auto">
          <a:xfrm>
            <a:off x="1331640" y="908720"/>
            <a:ext cx="6551613" cy="696913"/>
          </a:xfrm>
          <a:prstGeom prst="rect">
            <a:avLst/>
          </a:prstGeom>
          <a:noFill/>
          <a:ln w="9525" algn="ctr">
            <a:noFill/>
            <a:miter lim="800000"/>
            <a:headEnd/>
            <a:tailEnd/>
          </a:ln>
        </p:spPr>
        <p:txBody>
          <a:bodyPr>
            <a:spAutoFit/>
          </a:bodyPr>
          <a:lstStyle/>
          <a:p>
            <a:pPr algn="ctr" defTabSz="914400" eaLnBrk="0" hangingPunct="0">
              <a:lnSpc>
                <a:spcPct val="95000"/>
              </a:lnSpc>
            </a:pPr>
            <a:r>
              <a:rPr lang="es-ES_tradnl" sz="1400" dirty="0">
                <a:solidFill>
                  <a:srgbClr val="000066"/>
                </a:solidFill>
                <a:latin typeface="Century Gothic" pitchFamily="34" charset="0"/>
                <a:ea typeface="MS PGothic" pitchFamily="34" charset="-128"/>
              </a:rPr>
              <a:t>doble ciego</a:t>
            </a:r>
          </a:p>
          <a:p>
            <a:pPr algn="ctr" defTabSz="914400" eaLnBrk="0" hangingPunct="0">
              <a:lnSpc>
                <a:spcPct val="95000"/>
              </a:lnSpc>
            </a:pPr>
            <a:r>
              <a:rPr lang="es-ES_tradnl" sz="1400" dirty="0">
                <a:solidFill>
                  <a:srgbClr val="000066"/>
                </a:solidFill>
                <a:latin typeface="Century Gothic" pitchFamily="34" charset="0"/>
                <a:ea typeface="MS PGothic" pitchFamily="34" charset="-128"/>
              </a:rPr>
              <a:t>n= 30</a:t>
            </a:r>
          </a:p>
          <a:p>
            <a:pPr algn="ctr" defTabSz="914400" eaLnBrk="0" hangingPunct="0">
              <a:lnSpc>
                <a:spcPct val="95000"/>
              </a:lnSpc>
            </a:pPr>
            <a:r>
              <a:rPr lang="es-ES_tradnl" sz="1400" dirty="0">
                <a:solidFill>
                  <a:srgbClr val="000066"/>
                </a:solidFill>
                <a:latin typeface="Century Gothic" pitchFamily="34" charset="0"/>
                <a:ea typeface="MS PGothic" pitchFamily="34" charset="-128"/>
              </a:rPr>
              <a:t>único centro</a:t>
            </a:r>
          </a:p>
        </p:txBody>
      </p:sp>
      <p:sp>
        <p:nvSpPr>
          <p:cNvPr id="17" name="Text Box 12"/>
          <p:cNvSpPr txBox="1">
            <a:spLocks noChangeArrowheads="1"/>
          </p:cNvSpPr>
          <p:nvPr/>
        </p:nvSpPr>
        <p:spPr bwMode="auto">
          <a:xfrm>
            <a:off x="6869723" y="6519446"/>
            <a:ext cx="2274277" cy="338554"/>
          </a:xfrm>
          <a:prstGeom prst="rect">
            <a:avLst/>
          </a:prstGeom>
          <a:noFill/>
          <a:ln w="9525">
            <a:noFill/>
            <a:miter lim="800000"/>
            <a:headEnd/>
            <a:tailEnd/>
          </a:ln>
        </p:spPr>
        <p:txBody>
          <a:bodyPr wrap="none">
            <a:spAutoFit/>
          </a:bodyPr>
          <a:lstStyle/>
          <a:p>
            <a:pPr algn="r" defTabSz="914400"/>
            <a:r>
              <a:rPr lang="es-ES" sz="1600" noProof="1">
                <a:solidFill>
                  <a:srgbClr val="1C1C6E"/>
                </a:solidFill>
                <a:latin typeface="Calibri" pitchFamily="34" charset="0"/>
              </a:rPr>
              <a:t>Villiger et al. Lancet 2016</a:t>
            </a:r>
          </a:p>
        </p:txBody>
      </p:sp>
      <p:sp>
        <p:nvSpPr>
          <p:cNvPr id="9"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TOCILIZUMAB</a:t>
            </a:r>
            <a:endParaRPr lang="es-ES" sz="1600" b="1" dirty="0">
              <a:solidFill>
                <a:srgbClr val="000099"/>
              </a:solidFill>
              <a:ea typeface="ＭＳ Ｐゴシック" pitchFamily="34" charset="-128"/>
            </a:endParaRPr>
          </a:p>
        </p:txBody>
      </p:sp>
      <p:sp>
        <p:nvSpPr>
          <p:cNvPr id="10"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79400" y="2308225"/>
            <a:ext cx="547688" cy="274638"/>
          </a:xfrm>
          <a:prstGeom prst="rect">
            <a:avLst/>
          </a:prstGeom>
          <a:noFill/>
          <a:ln w="9525" algn="ctr">
            <a:noFill/>
            <a:miter lim="800000"/>
            <a:headEnd/>
            <a:tailEnd/>
          </a:ln>
          <a:effectLst/>
        </p:spPr>
        <p:txBody>
          <a:bodyPr lIns="18000" rIns="18000">
            <a:spAutoFit/>
          </a:bodyPr>
          <a:lstStyle/>
          <a:p>
            <a:pPr algn="ctr" defTabSz="914400" eaLnBrk="0" hangingPunct="0"/>
            <a:r>
              <a:rPr lang="en-US" sz="1200">
                <a:solidFill>
                  <a:srgbClr val="000066"/>
                </a:solidFill>
                <a:latin typeface="Century Gothic" pitchFamily="34" charset="0"/>
                <a:ea typeface="MS PGothic" pitchFamily="34" charset="-128"/>
              </a:rPr>
              <a:t>n= 30</a:t>
            </a:r>
            <a:endParaRPr lang="es-ES" sz="1200">
              <a:solidFill>
                <a:srgbClr val="000066"/>
              </a:solidFill>
              <a:latin typeface="Century Gothic" pitchFamily="34" charset="0"/>
              <a:ea typeface="MS PGothic" pitchFamily="34" charset="-128"/>
            </a:endParaRPr>
          </a:p>
        </p:txBody>
      </p:sp>
      <p:sp>
        <p:nvSpPr>
          <p:cNvPr id="3" name="Freeform 136"/>
          <p:cNvSpPr>
            <a:spLocks/>
          </p:cNvSpPr>
          <p:nvPr/>
        </p:nvSpPr>
        <p:spPr bwMode="auto">
          <a:xfrm>
            <a:off x="1160463" y="3502025"/>
            <a:ext cx="5756275" cy="290513"/>
          </a:xfrm>
          <a:custGeom>
            <a:avLst/>
            <a:gdLst>
              <a:gd name="T0" fmla="*/ 0 w 2160"/>
              <a:gd name="T1" fmla="*/ 0 h 288"/>
              <a:gd name="T2" fmla="*/ 0 w 2160"/>
              <a:gd name="T3" fmla="*/ 288 h 288"/>
              <a:gd name="T4" fmla="*/ 2160 w 2160"/>
              <a:gd name="T5" fmla="*/ 288 h 288"/>
              <a:gd name="T6" fmla="*/ 2100 w 2160"/>
              <a:gd name="T7" fmla="*/ 268 h 288"/>
              <a:gd name="T8" fmla="*/ 2000 w 2160"/>
              <a:gd name="T9" fmla="*/ 264 h 288"/>
              <a:gd name="T10" fmla="*/ 1860 w 2160"/>
              <a:gd name="T11" fmla="*/ 256 h 288"/>
              <a:gd name="T12" fmla="*/ 1736 w 2160"/>
              <a:gd name="T13" fmla="*/ 248 h 288"/>
              <a:gd name="T14" fmla="*/ 1644 w 2160"/>
              <a:gd name="T15" fmla="*/ 244 h 288"/>
              <a:gd name="T16" fmla="*/ 1500 w 2160"/>
              <a:gd name="T17" fmla="*/ 232 h 288"/>
              <a:gd name="T18" fmla="*/ 1408 w 2160"/>
              <a:gd name="T19" fmla="*/ 224 h 288"/>
              <a:gd name="T20" fmla="*/ 1296 w 2160"/>
              <a:gd name="T21" fmla="*/ 216 h 288"/>
              <a:gd name="T22" fmla="*/ 1180 w 2160"/>
              <a:gd name="T23" fmla="*/ 212 h 288"/>
              <a:gd name="T24" fmla="*/ 1052 w 2160"/>
              <a:gd name="T25" fmla="*/ 200 h 288"/>
              <a:gd name="T26" fmla="*/ 972 w 2160"/>
              <a:gd name="T27" fmla="*/ 196 h 288"/>
              <a:gd name="T28" fmla="*/ 880 w 2160"/>
              <a:gd name="T29" fmla="*/ 188 h 288"/>
              <a:gd name="T30" fmla="*/ 772 w 2160"/>
              <a:gd name="T31" fmla="*/ 184 h 288"/>
              <a:gd name="T32" fmla="*/ 692 w 2160"/>
              <a:gd name="T33" fmla="*/ 176 h 288"/>
              <a:gd name="T34" fmla="*/ 608 w 2160"/>
              <a:gd name="T35" fmla="*/ 172 h 288"/>
              <a:gd name="T36" fmla="*/ 540 w 2160"/>
              <a:gd name="T37" fmla="*/ 168 h 288"/>
              <a:gd name="T38" fmla="*/ 512 w 2160"/>
              <a:gd name="T39" fmla="*/ 164 h 288"/>
              <a:gd name="T40" fmla="*/ 0 w 2160"/>
              <a:gd name="T41" fmla="*/ 0 h 2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60"/>
              <a:gd name="T64" fmla="*/ 0 h 288"/>
              <a:gd name="T65" fmla="*/ 2160 w 2160"/>
              <a:gd name="T66" fmla="*/ 288 h 2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60" h="288">
                <a:moveTo>
                  <a:pt x="0" y="0"/>
                </a:moveTo>
                <a:lnTo>
                  <a:pt x="0" y="288"/>
                </a:lnTo>
                <a:lnTo>
                  <a:pt x="2160" y="288"/>
                </a:lnTo>
                <a:lnTo>
                  <a:pt x="2100" y="268"/>
                </a:lnTo>
                <a:lnTo>
                  <a:pt x="2000" y="264"/>
                </a:lnTo>
                <a:lnTo>
                  <a:pt x="1860" y="256"/>
                </a:lnTo>
                <a:lnTo>
                  <a:pt x="1736" y="248"/>
                </a:lnTo>
                <a:lnTo>
                  <a:pt x="1644" y="244"/>
                </a:lnTo>
                <a:lnTo>
                  <a:pt x="1500" y="232"/>
                </a:lnTo>
                <a:lnTo>
                  <a:pt x="1408" y="224"/>
                </a:lnTo>
                <a:lnTo>
                  <a:pt x="1296" y="216"/>
                </a:lnTo>
                <a:lnTo>
                  <a:pt x="1180" y="212"/>
                </a:lnTo>
                <a:lnTo>
                  <a:pt x="1052" y="200"/>
                </a:lnTo>
                <a:lnTo>
                  <a:pt x="972" y="196"/>
                </a:lnTo>
                <a:lnTo>
                  <a:pt x="880" y="188"/>
                </a:lnTo>
                <a:lnTo>
                  <a:pt x="772" y="184"/>
                </a:lnTo>
                <a:lnTo>
                  <a:pt x="692" y="176"/>
                </a:lnTo>
                <a:lnTo>
                  <a:pt x="608" y="172"/>
                </a:lnTo>
                <a:lnTo>
                  <a:pt x="540" y="168"/>
                </a:lnTo>
                <a:lnTo>
                  <a:pt x="512" y="164"/>
                </a:lnTo>
                <a:lnTo>
                  <a:pt x="0" y="0"/>
                </a:lnTo>
                <a:close/>
              </a:path>
            </a:pathLst>
          </a:custGeom>
          <a:gradFill rotWithShape="0">
            <a:gsLst>
              <a:gs pos="0">
                <a:srgbClr val="3195A3"/>
              </a:gs>
              <a:gs pos="100000">
                <a:schemeClr val="tx1"/>
              </a:gs>
            </a:gsLst>
            <a:lin ang="0" scaled="1"/>
          </a:gradFill>
          <a:ln w="9525">
            <a:noFill/>
            <a:round/>
            <a:headEnd/>
            <a:tailEnd/>
          </a:ln>
          <a:effectLst/>
        </p:spPr>
        <p:txBody>
          <a:bodyPr anchor="ctr"/>
          <a:lstStyle/>
          <a:p>
            <a:pPr defTabSz="914400" eaLnBrk="0" hangingPunct="0">
              <a:defRPr/>
            </a:pPr>
            <a:endParaRPr lang="en-US" sz="3200" baseline="30000">
              <a:solidFill>
                <a:schemeClr val="tx1"/>
              </a:solidFill>
              <a:effectLst>
                <a:outerShdw blurRad="38100" dist="38100" dir="2700000" algn="tl">
                  <a:srgbClr val="000000">
                    <a:alpha val="43137"/>
                  </a:srgbClr>
                </a:outerShdw>
              </a:effectLst>
              <a:latin typeface="Arial" charset="0"/>
              <a:cs typeface="+mn-cs"/>
            </a:endParaRPr>
          </a:p>
        </p:txBody>
      </p:sp>
      <p:sp>
        <p:nvSpPr>
          <p:cNvPr id="4" name="Text Box 17"/>
          <p:cNvSpPr txBox="1">
            <a:spLocks noChangeArrowheads="1"/>
          </p:cNvSpPr>
          <p:nvPr/>
        </p:nvSpPr>
        <p:spPr bwMode="auto">
          <a:xfrm>
            <a:off x="6888163" y="3856038"/>
            <a:ext cx="347662" cy="169862"/>
          </a:xfrm>
          <a:prstGeom prst="rect">
            <a:avLst/>
          </a:prstGeom>
          <a:noFill/>
          <a:ln w="9525">
            <a:noFill/>
            <a:miter lim="800000"/>
            <a:headEnd/>
            <a:tailEnd/>
          </a:ln>
        </p:spPr>
        <p:txBody>
          <a:bodyPr lIns="18000" tIns="10800" rIns="18000" bIns="36000">
            <a:spAutoFit/>
          </a:bodyPr>
          <a:lstStyle/>
          <a:p>
            <a:pPr defTabSz="914400" eaLnBrk="0" hangingPunct="0">
              <a:spcBef>
                <a:spcPct val="50000"/>
              </a:spcBef>
            </a:pPr>
            <a:r>
              <a:rPr lang="en-GB" sz="800">
                <a:solidFill>
                  <a:srgbClr val="000066"/>
                </a:solidFill>
                <a:latin typeface="Century Gothic" pitchFamily="34" charset="0"/>
              </a:rPr>
              <a:t>meses</a:t>
            </a:r>
          </a:p>
        </p:txBody>
      </p:sp>
      <p:sp>
        <p:nvSpPr>
          <p:cNvPr id="5" name="Line 7"/>
          <p:cNvSpPr>
            <a:spLocks noChangeShapeType="1"/>
          </p:cNvSpPr>
          <p:nvPr/>
        </p:nvSpPr>
        <p:spPr bwMode="auto">
          <a:xfrm flipV="1">
            <a:off x="1104900" y="3830638"/>
            <a:ext cx="6070600" cy="12700"/>
          </a:xfrm>
          <a:prstGeom prst="line">
            <a:avLst/>
          </a:prstGeom>
          <a:noFill/>
          <a:ln w="3175">
            <a:solidFill>
              <a:srgbClr val="DDDDDD"/>
            </a:solidFill>
            <a:round/>
            <a:headEnd/>
            <a:tailEnd/>
          </a:ln>
          <a:effectLst/>
        </p:spPr>
        <p:txBody>
          <a:bodyPr/>
          <a:lstStyle/>
          <a:p>
            <a:endParaRPr lang="es-ES"/>
          </a:p>
        </p:txBody>
      </p:sp>
      <p:sp>
        <p:nvSpPr>
          <p:cNvPr id="6" name="Text Box 16"/>
          <p:cNvSpPr txBox="1">
            <a:spLocks noChangeArrowheads="1"/>
          </p:cNvSpPr>
          <p:nvPr/>
        </p:nvSpPr>
        <p:spPr bwMode="auto">
          <a:xfrm>
            <a:off x="1187450" y="3867150"/>
            <a:ext cx="58738" cy="152400"/>
          </a:xfrm>
          <a:prstGeom prst="rect">
            <a:avLst/>
          </a:prstGeom>
          <a:noFill/>
          <a:ln w="9525">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0</a:t>
            </a:r>
          </a:p>
        </p:txBody>
      </p:sp>
      <p:sp>
        <p:nvSpPr>
          <p:cNvPr id="7" name="Text Box 16"/>
          <p:cNvSpPr txBox="1">
            <a:spLocks noChangeArrowheads="1"/>
          </p:cNvSpPr>
          <p:nvPr/>
        </p:nvSpPr>
        <p:spPr bwMode="auto">
          <a:xfrm>
            <a:off x="1627188" y="3867150"/>
            <a:ext cx="61912" cy="152400"/>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1</a:t>
            </a:r>
          </a:p>
        </p:txBody>
      </p:sp>
      <p:sp>
        <p:nvSpPr>
          <p:cNvPr id="8" name="Text Box 16"/>
          <p:cNvSpPr txBox="1">
            <a:spLocks noChangeArrowheads="1"/>
          </p:cNvSpPr>
          <p:nvPr/>
        </p:nvSpPr>
        <p:spPr bwMode="auto">
          <a:xfrm>
            <a:off x="3070225" y="3867150"/>
            <a:ext cx="61913" cy="152400"/>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4</a:t>
            </a:r>
          </a:p>
        </p:txBody>
      </p:sp>
      <p:sp>
        <p:nvSpPr>
          <p:cNvPr id="9" name="Text Box 16"/>
          <p:cNvSpPr txBox="1">
            <a:spLocks noChangeArrowheads="1"/>
          </p:cNvSpPr>
          <p:nvPr/>
        </p:nvSpPr>
        <p:spPr bwMode="auto">
          <a:xfrm>
            <a:off x="4054475" y="3873500"/>
            <a:ext cx="60325" cy="152400"/>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6</a:t>
            </a:r>
          </a:p>
        </p:txBody>
      </p:sp>
      <p:sp>
        <p:nvSpPr>
          <p:cNvPr id="10" name="Text Box 16"/>
          <p:cNvSpPr txBox="1">
            <a:spLocks noChangeArrowheads="1"/>
          </p:cNvSpPr>
          <p:nvPr/>
        </p:nvSpPr>
        <p:spPr bwMode="auto">
          <a:xfrm>
            <a:off x="6656388" y="3843338"/>
            <a:ext cx="269875" cy="152400"/>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12</a:t>
            </a:r>
          </a:p>
        </p:txBody>
      </p:sp>
      <p:sp>
        <p:nvSpPr>
          <p:cNvPr id="11" name="Text Box 16"/>
          <p:cNvSpPr txBox="1">
            <a:spLocks noChangeArrowheads="1"/>
          </p:cNvSpPr>
          <p:nvPr/>
        </p:nvSpPr>
        <p:spPr bwMode="auto">
          <a:xfrm>
            <a:off x="2603500" y="3867150"/>
            <a:ext cx="60325" cy="152400"/>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3</a:t>
            </a:r>
          </a:p>
        </p:txBody>
      </p:sp>
      <p:sp>
        <p:nvSpPr>
          <p:cNvPr id="12" name="Text Box 16"/>
          <p:cNvSpPr txBox="1">
            <a:spLocks noChangeArrowheads="1"/>
          </p:cNvSpPr>
          <p:nvPr/>
        </p:nvSpPr>
        <p:spPr bwMode="auto">
          <a:xfrm>
            <a:off x="2085975" y="3867150"/>
            <a:ext cx="61913" cy="152400"/>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2</a:t>
            </a:r>
          </a:p>
        </p:txBody>
      </p:sp>
      <p:sp>
        <p:nvSpPr>
          <p:cNvPr id="13" name="Rectangle 15"/>
          <p:cNvSpPr>
            <a:spLocks noChangeArrowheads="1"/>
          </p:cNvSpPr>
          <p:nvPr/>
        </p:nvSpPr>
        <p:spPr bwMode="auto">
          <a:xfrm>
            <a:off x="5580063" y="4227513"/>
            <a:ext cx="1681162" cy="327025"/>
          </a:xfrm>
          <a:prstGeom prst="rect">
            <a:avLst/>
          </a:prstGeom>
          <a:noFill/>
          <a:ln w="12700" algn="ctr">
            <a:noFill/>
            <a:miter lim="800000"/>
            <a:headEnd/>
            <a:tailEnd/>
          </a:ln>
          <a:effectLst/>
        </p:spPr>
        <p:txBody>
          <a:bodyPr lIns="18000" tIns="10800" rIns="18000" bIns="10800" anchor="ctr">
            <a:spAutoFit/>
          </a:bodyPr>
          <a:lstStyle/>
          <a:p>
            <a:pPr algn="r" defTabSz="914400" eaLnBrk="0" hangingPunct="0"/>
            <a:r>
              <a:rPr lang="es-ES" sz="1000" b="1">
                <a:solidFill>
                  <a:srgbClr val="000066"/>
                </a:solidFill>
                <a:latin typeface="Century Gothic" pitchFamily="34" charset="0"/>
                <a:ea typeface="MS Mincho" pitchFamily="49" charset="-128"/>
              </a:rPr>
              <a:t>objetivo 2º</a:t>
            </a:r>
          </a:p>
          <a:p>
            <a:pPr algn="r" defTabSz="914400" eaLnBrk="0" hangingPunct="0"/>
            <a:r>
              <a:rPr lang="es-ES" sz="1000" b="1">
                <a:solidFill>
                  <a:srgbClr val="000066"/>
                </a:solidFill>
                <a:latin typeface="Century Gothic" pitchFamily="34" charset="0"/>
                <a:ea typeface="MS Mincho" pitchFamily="49" charset="-128"/>
              </a:rPr>
              <a:t>libre brote semana 52</a:t>
            </a:r>
          </a:p>
        </p:txBody>
      </p:sp>
      <p:sp>
        <p:nvSpPr>
          <p:cNvPr id="14" name="Rectangle 6"/>
          <p:cNvSpPr>
            <a:spLocks noChangeArrowheads="1"/>
          </p:cNvSpPr>
          <p:nvPr/>
        </p:nvSpPr>
        <p:spPr bwMode="auto">
          <a:xfrm>
            <a:off x="6877050" y="1341438"/>
            <a:ext cx="1150938" cy="438150"/>
          </a:xfrm>
          <a:prstGeom prst="rect">
            <a:avLst/>
          </a:prstGeom>
          <a:solidFill>
            <a:schemeClr val="bg1"/>
          </a:solidFill>
          <a:ln w="9525" algn="ctr">
            <a:noFill/>
            <a:miter lim="800000"/>
            <a:headEnd/>
            <a:tailEnd/>
          </a:ln>
        </p:spPr>
        <p:txBody>
          <a:bodyPr>
            <a:spAutoFit/>
          </a:bodyPr>
          <a:lstStyle/>
          <a:p>
            <a:pPr algn="ctr" defTabSz="914400" eaLnBrk="0" hangingPunct="0">
              <a:lnSpc>
                <a:spcPct val="95000"/>
              </a:lnSpc>
            </a:pPr>
            <a:r>
              <a:rPr lang="es-ES" sz="1200">
                <a:solidFill>
                  <a:srgbClr val="000066"/>
                </a:solidFill>
                <a:latin typeface="Century Gothic" pitchFamily="34" charset="0"/>
                <a:ea typeface="MS PGothic" pitchFamily="34" charset="-128"/>
              </a:rPr>
              <a:t>doble ciego </a:t>
            </a:r>
          </a:p>
          <a:p>
            <a:pPr algn="ctr" defTabSz="914400" eaLnBrk="0" hangingPunct="0">
              <a:lnSpc>
                <a:spcPct val="95000"/>
              </a:lnSpc>
            </a:pPr>
            <a:r>
              <a:rPr lang="es-ES" sz="1200">
                <a:solidFill>
                  <a:srgbClr val="000066"/>
                </a:solidFill>
                <a:latin typeface="Century Gothic" pitchFamily="34" charset="0"/>
                <a:ea typeface="MS PGothic" pitchFamily="34" charset="-128"/>
              </a:rPr>
              <a:t>52 semanas</a:t>
            </a:r>
            <a:endParaRPr lang="es-ES_tradnl" sz="1200">
              <a:solidFill>
                <a:srgbClr val="000066"/>
              </a:solidFill>
              <a:latin typeface="Century Gothic" pitchFamily="34" charset="0"/>
              <a:ea typeface="MS PGothic" pitchFamily="34" charset="-128"/>
            </a:endParaRPr>
          </a:p>
        </p:txBody>
      </p:sp>
      <p:grpSp>
        <p:nvGrpSpPr>
          <p:cNvPr id="15" name="Group 18"/>
          <p:cNvGrpSpPr>
            <a:grpSpLocks/>
          </p:cNvGrpSpPr>
          <p:nvPr/>
        </p:nvGrpSpPr>
        <p:grpSpPr bwMode="auto">
          <a:xfrm>
            <a:off x="1042988" y="1871663"/>
            <a:ext cx="6105525" cy="1504950"/>
            <a:chOff x="657" y="1179"/>
            <a:chExt cx="3846" cy="948"/>
          </a:xfrm>
        </p:grpSpPr>
        <p:grpSp>
          <p:nvGrpSpPr>
            <p:cNvPr id="16" name="Group 19"/>
            <p:cNvGrpSpPr>
              <a:grpSpLocks/>
            </p:cNvGrpSpPr>
            <p:nvPr/>
          </p:nvGrpSpPr>
          <p:grpSpPr bwMode="auto">
            <a:xfrm>
              <a:off x="657" y="1179"/>
              <a:ext cx="3846" cy="948"/>
              <a:chOff x="646" y="1157"/>
              <a:chExt cx="3846" cy="948"/>
            </a:xfrm>
          </p:grpSpPr>
          <p:grpSp>
            <p:nvGrpSpPr>
              <p:cNvPr id="18" name="Group 8"/>
              <p:cNvGrpSpPr>
                <a:grpSpLocks/>
              </p:cNvGrpSpPr>
              <p:nvPr/>
            </p:nvGrpSpPr>
            <p:grpSpPr bwMode="auto">
              <a:xfrm>
                <a:off x="646" y="1157"/>
                <a:ext cx="214" cy="948"/>
                <a:chOff x="588" y="1708"/>
                <a:chExt cx="1328" cy="845"/>
              </a:xfrm>
            </p:grpSpPr>
            <p:sp>
              <p:nvSpPr>
                <p:cNvPr id="20" name="Freeform 9"/>
                <p:cNvSpPr>
                  <a:spLocks/>
                </p:cNvSpPr>
                <p:nvPr/>
              </p:nvSpPr>
              <p:spPr bwMode="auto">
                <a:xfrm>
                  <a:off x="588" y="1708"/>
                  <a:ext cx="1328" cy="424"/>
                </a:xfrm>
                <a:custGeom>
                  <a:avLst/>
                  <a:gdLst>
                    <a:gd name="T0" fmla="*/ 0 w 808"/>
                    <a:gd name="T1" fmla="*/ 424 h 424"/>
                    <a:gd name="T2" fmla="*/ 618 w 808"/>
                    <a:gd name="T3" fmla="*/ 0 h 424"/>
                    <a:gd name="T4" fmla="*/ 1328 w 808"/>
                    <a:gd name="T5" fmla="*/ 0 h 424"/>
                    <a:gd name="T6" fmla="*/ 0 60000 65536"/>
                    <a:gd name="T7" fmla="*/ 0 60000 65536"/>
                    <a:gd name="T8" fmla="*/ 0 60000 65536"/>
                    <a:gd name="T9" fmla="*/ 0 w 808"/>
                    <a:gd name="T10" fmla="*/ 0 h 424"/>
                    <a:gd name="T11" fmla="*/ 808 w 808"/>
                    <a:gd name="T12" fmla="*/ 424 h 424"/>
                  </a:gdLst>
                  <a:ahLst/>
                  <a:cxnLst>
                    <a:cxn ang="T6">
                      <a:pos x="T0" y="T1"/>
                    </a:cxn>
                    <a:cxn ang="T7">
                      <a:pos x="T2" y="T3"/>
                    </a:cxn>
                    <a:cxn ang="T8">
                      <a:pos x="T4" y="T5"/>
                    </a:cxn>
                  </a:cxnLst>
                  <a:rect l="T9" t="T10" r="T11" b="T12"/>
                  <a:pathLst>
                    <a:path w="808" h="424">
                      <a:moveTo>
                        <a:pt x="0" y="424"/>
                      </a:moveTo>
                      <a:lnTo>
                        <a:pt x="376" y="0"/>
                      </a:lnTo>
                      <a:lnTo>
                        <a:pt x="808" y="0"/>
                      </a:lnTo>
                    </a:path>
                  </a:pathLst>
                </a:custGeom>
                <a:noFill/>
                <a:ln w="57150">
                  <a:solidFill>
                    <a:srgbClr val="DDDDDD"/>
                  </a:solidFill>
                  <a:round/>
                  <a:headEnd/>
                  <a:tailEnd/>
                </a:ln>
                <a:effectLst>
                  <a:prstShdw prst="shdw17" dist="17961" dir="2700000">
                    <a:srgbClr val="858585"/>
                  </a:prstShdw>
                </a:effectLst>
              </p:spPr>
              <p:txBody>
                <a:bodyPr/>
                <a:lstStyle/>
                <a:p>
                  <a:pPr algn="ctr" defTabSz="914400" eaLnBrk="0" hangingPunct="0">
                    <a:defRPr/>
                  </a:pPr>
                  <a:endParaRPr lang="es-ES" sz="2000">
                    <a:solidFill>
                      <a:schemeClr val="bg2"/>
                    </a:solidFill>
                    <a:effectLst>
                      <a:outerShdw blurRad="38100" dist="38100" dir="2700000" algn="tl">
                        <a:srgbClr val="000000">
                          <a:alpha val="43137"/>
                        </a:srgbClr>
                      </a:outerShdw>
                    </a:effectLst>
                    <a:latin typeface="Times New Roman" pitchFamily="18" charset="0"/>
                    <a:cs typeface="+mn-cs"/>
                  </a:endParaRPr>
                </a:p>
              </p:txBody>
            </p:sp>
            <p:sp>
              <p:nvSpPr>
                <p:cNvPr id="21" name="Freeform 10"/>
                <p:cNvSpPr>
                  <a:spLocks/>
                </p:cNvSpPr>
                <p:nvPr/>
              </p:nvSpPr>
              <p:spPr bwMode="auto">
                <a:xfrm flipV="1">
                  <a:off x="588" y="2129"/>
                  <a:ext cx="1328" cy="424"/>
                </a:xfrm>
                <a:custGeom>
                  <a:avLst/>
                  <a:gdLst>
                    <a:gd name="T0" fmla="*/ 0 w 808"/>
                    <a:gd name="T1" fmla="*/ 424 h 424"/>
                    <a:gd name="T2" fmla="*/ 618 w 808"/>
                    <a:gd name="T3" fmla="*/ 0 h 424"/>
                    <a:gd name="T4" fmla="*/ 1328 w 808"/>
                    <a:gd name="T5" fmla="*/ 0 h 424"/>
                    <a:gd name="T6" fmla="*/ 0 60000 65536"/>
                    <a:gd name="T7" fmla="*/ 0 60000 65536"/>
                    <a:gd name="T8" fmla="*/ 0 60000 65536"/>
                    <a:gd name="T9" fmla="*/ 0 w 808"/>
                    <a:gd name="T10" fmla="*/ 0 h 424"/>
                    <a:gd name="T11" fmla="*/ 808 w 808"/>
                    <a:gd name="T12" fmla="*/ 424 h 424"/>
                  </a:gdLst>
                  <a:ahLst/>
                  <a:cxnLst>
                    <a:cxn ang="T6">
                      <a:pos x="T0" y="T1"/>
                    </a:cxn>
                    <a:cxn ang="T7">
                      <a:pos x="T2" y="T3"/>
                    </a:cxn>
                    <a:cxn ang="T8">
                      <a:pos x="T4" y="T5"/>
                    </a:cxn>
                  </a:cxnLst>
                  <a:rect l="T9" t="T10" r="T11" b="T12"/>
                  <a:pathLst>
                    <a:path w="808" h="424">
                      <a:moveTo>
                        <a:pt x="0" y="424"/>
                      </a:moveTo>
                      <a:lnTo>
                        <a:pt x="376" y="0"/>
                      </a:lnTo>
                      <a:lnTo>
                        <a:pt x="808" y="0"/>
                      </a:lnTo>
                    </a:path>
                  </a:pathLst>
                </a:custGeom>
                <a:noFill/>
                <a:ln w="57150">
                  <a:solidFill>
                    <a:srgbClr val="DDDDDD"/>
                  </a:solidFill>
                  <a:round/>
                  <a:headEnd/>
                  <a:tailEnd/>
                </a:ln>
                <a:effectLst>
                  <a:prstShdw prst="shdw17" dist="17961" dir="2700000">
                    <a:srgbClr val="858585"/>
                  </a:prstShdw>
                </a:effectLst>
              </p:spPr>
              <p:txBody>
                <a:bodyPr rot="10800000"/>
                <a:lstStyle/>
                <a:p>
                  <a:pPr algn="ctr" defTabSz="914400" eaLnBrk="0" hangingPunct="0">
                    <a:defRPr/>
                  </a:pPr>
                  <a:endParaRPr lang="es-ES" sz="2000">
                    <a:solidFill>
                      <a:schemeClr val="bg2"/>
                    </a:solidFill>
                    <a:effectLst>
                      <a:outerShdw blurRad="38100" dist="38100" dir="2700000" algn="tl">
                        <a:srgbClr val="000000">
                          <a:alpha val="43137"/>
                        </a:srgbClr>
                      </a:outerShdw>
                    </a:effectLst>
                    <a:latin typeface="Times New Roman" pitchFamily="18" charset="0"/>
                    <a:cs typeface="+mn-cs"/>
                  </a:endParaRPr>
                </a:p>
              </p:txBody>
            </p:sp>
          </p:grpSp>
          <p:sp>
            <p:nvSpPr>
              <p:cNvPr id="19" name="Line 7"/>
              <p:cNvSpPr>
                <a:spLocks noChangeShapeType="1"/>
              </p:cNvSpPr>
              <p:nvPr/>
            </p:nvSpPr>
            <p:spPr bwMode="auto">
              <a:xfrm flipV="1">
                <a:off x="793" y="1157"/>
                <a:ext cx="3699" cy="0"/>
              </a:xfrm>
              <a:prstGeom prst="line">
                <a:avLst/>
              </a:prstGeom>
              <a:noFill/>
              <a:ln w="57150">
                <a:solidFill>
                  <a:srgbClr val="DDDDDD"/>
                </a:solidFill>
                <a:round/>
                <a:headEnd/>
                <a:tailEnd/>
              </a:ln>
              <a:effectLst>
                <a:prstShdw prst="shdw17" dist="17961" dir="2700000">
                  <a:srgbClr val="858585"/>
                </a:prstShdw>
              </a:effectLst>
            </p:spPr>
            <p:txBody>
              <a:bodyPr/>
              <a:lstStyle/>
              <a:p>
                <a:endParaRPr lang="es-ES"/>
              </a:p>
            </p:txBody>
          </p:sp>
        </p:grpSp>
        <p:sp>
          <p:nvSpPr>
            <p:cNvPr id="17" name="Line 7"/>
            <p:cNvSpPr>
              <a:spLocks noChangeShapeType="1"/>
            </p:cNvSpPr>
            <p:nvPr/>
          </p:nvSpPr>
          <p:spPr bwMode="auto">
            <a:xfrm flipV="1">
              <a:off x="793" y="2127"/>
              <a:ext cx="3699" cy="0"/>
            </a:xfrm>
            <a:prstGeom prst="line">
              <a:avLst/>
            </a:prstGeom>
            <a:noFill/>
            <a:ln w="57150">
              <a:solidFill>
                <a:srgbClr val="DDDDDD"/>
              </a:solidFill>
              <a:round/>
              <a:headEnd/>
              <a:tailEnd/>
            </a:ln>
            <a:effectLst>
              <a:prstShdw prst="shdw17" dist="17961" dir="2700000">
                <a:srgbClr val="858585"/>
              </a:prstShdw>
            </a:effectLst>
          </p:spPr>
          <p:txBody>
            <a:bodyPr/>
            <a:lstStyle/>
            <a:p>
              <a:endParaRPr lang="es-ES"/>
            </a:p>
          </p:txBody>
        </p:sp>
      </p:grpSp>
      <p:sp>
        <p:nvSpPr>
          <p:cNvPr id="22" name="Rectangle 25"/>
          <p:cNvSpPr>
            <a:spLocks noChangeArrowheads="1"/>
          </p:cNvSpPr>
          <p:nvPr/>
        </p:nvSpPr>
        <p:spPr bwMode="auto">
          <a:xfrm>
            <a:off x="1423988" y="1730375"/>
            <a:ext cx="1276350" cy="457200"/>
          </a:xfrm>
          <a:prstGeom prst="rect">
            <a:avLst/>
          </a:prstGeom>
          <a:solidFill>
            <a:schemeClr val="bg1"/>
          </a:solidFill>
          <a:ln w="9525" algn="ctr">
            <a:noFill/>
            <a:miter lim="800000"/>
            <a:headEnd/>
            <a:tailEnd/>
          </a:ln>
          <a:effectLst/>
        </p:spPr>
        <p:txBody>
          <a:bodyPr lIns="18000" rIns="18000">
            <a:spAutoFit/>
          </a:bodyPr>
          <a:lstStyle/>
          <a:p>
            <a:pPr defTabSz="914400" eaLnBrk="0" hangingPunct="0"/>
            <a:r>
              <a:rPr lang="es-ES" sz="1200" dirty="0">
                <a:solidFill>
                  <a:srgbClr val="000066"/>
                </a:solidFill>
                <a:latin typeface="Century Gothic" pitchFamily="34" charset="0"/>
                <a:ea typeface="MS PGothic" pitchFamily="34" charset="-128"/>
              </a:rPr>
              <a:t>TCZ </a:t>
            </a:r>
            <a:r>
              <a:rPr lang="en-US" sz="1200" dirty="0">
                <a:solidFill>
                  <a:srgbClr val="000066"/>
                </a:solidFill>
                <a:latin typeface="Century Gothic" pitchFamily="34" charset="0"/>
                <a:ea typeface="MS PGothic" pitchFamily="34" charset="-128"/>
              </a:rPr>
              <a:t>8 mg/k/</a:t>
            </a:r>
            <a:r>
              <a:rPr lang="en-US" sz="1200" dirty="0" err="1">
                <a:solidFill>
                  <a:srgbClr val="000066"/>
                </a:solidFill>
                <a:latin typeface="Century Gothic" pitchFamily="34" charset="0"/>
                <a:ea typeface="MS PGothic" pitchFamily="34" charset="-128"/>
              </a:rPr>
              <a:t>ev</a:t>
            </a:r>
            <a:endParaRPr lang="en-US" sz="1200" dirty="0">
              <a:solidFill>
                <a:srgbClr val="000066"/>
              </a:solidFill>
              <a:latin typeface="Century Gothic" pitchFamily="34" charset="0"/>
              <a:ea typeface="MS PGothic" pitchFamily="34" charset="-128"/>
            </a:endParaRPr>
          </a:p>
          <a:p>
            <a:pPr defTabSz="914400" eaLnBrk="0" hangingPunct="0"/>
            <a:r>
              <a:rPr lang="en-US" sz="1200" dirty="0">
                <a:solidFill>
                  <a:srgbClr val="000066"/>
                </a:solidFill>
                <a:latin typeface="Century Gothic" pitchFamily="34" charset="0"/>
                <a:ea typeface="MS PGothic" pitchFamily="34" charset="-128"/>
              </a:rPr>
              <a:t>n= 20</a:t>
            </a:r>
            <a:endParaRPr lang="es-ES" sz="1200" dirty="0">
              <a:solidFill>
                <a:srgbClr val="000066"/>
              </a:solidFill>
              <a:latin typeface="Century Gothic" pitchFamily="34" charset="0"/>
              <a:ea typeface="MS PGothic" pitchFamily="34" charset="-128"/>
            </a:endParaRPr>
          </a:p>
        </p:txBody>
      </p:sp>
      <p:sp>
        <p:nvSpPr>
          <p:cNvPr id="23" name="Rectangle 26"/>
          <p:cNvSpPr>
            <a:spLocks noChangeArrowheads="1"/>
          </p:cNvSpPr>
          <p:nvPr/>
        </p:nvSpPr>
        <p:spPr bwMode="auto">
          <a:xfrm>
            <a:off x="1403350" y="3122613"/>
            <a:ext cx="758825" cy="365125"/>
          </a:xfrm>
          <a:prstGeom prst="rect">
            <a:avLst/>
          </a:prstGeom>
          <a:solidFill>
            <a:schemeClr val="bg1"/>
          </a:solidFill>
          <a:ln w="9525" algn="ctr">
            <a:noFill/>
            <a:miter lim="800000"/>
            <a:headEnd/>
            <a:tailEnd/>
          </a:ln>
          <a:effectLst/>
        </p:spPr>
        <p:txBody>
          <a:bodyPr lIns="18000" tIns="0" rIns="18000" bIns="0">
            <a:spAutoFit/>
          </a:bodyPr>
          <a:lstStyle/>
          <a:p>
            <a:pPr defTabSz="914400" eaLnBrk="0" hangingPunct="0"/>
            <a:r>
              <a:rPr lang="es-ES" sz="1200">
                <a:solidFill>
                  <a:srgbClr val="000066"/>
                </a:solidFill>
                <a:latin typeface="Century Gothic" pitchFamily="34" charset="0"/>
                <a:ea typeface="MS PGothic" pitchFamily="34" charset="-128"/>
              </a:rPr>
              <a:t>Placebo</a:t>
            </a:r>
          </a:p>
          <a:p>
            <a:pPr defTabSz="914400" eaLnBrk="0" hangingPunct="0"/>
            <a:r>
              <a:rPr lang="es-ES" sz="1200">
                <a:solidFill>
                  <a:srgbClr val="000066"/>
                </a:solidFill>
                <a:latin typeface="Century Gothic" pitchFamily="34" charset="0"/>
                <a:ea typeface="MS PGothic" pitchFamily="34" charset="-128"/>
              </a:rPr>
              <a:t>n= 10</a:t>
            </a:r>
          </a:p>
        </p:txBody>
      </p:sp>
      <p:sp>
        <p:nvSpPr>
          <p:cNvPr id="24" name="Rectangle 27"/>
          <p:cNvSpPr>
            <a:spLocks noChangeArrowheads="1"/>
          </p:cNvSpPr>
          <p:nvPr/>
        </p:nvSpPr>
        <p:spPr bwMode="auto">
          <a:xfrm>
            <a:off x="1763713" y="4227513"/>
            <a:ext cx="1393825" cy="327025"/>
          </a:xfrm>
          <a:prstGeom prst="rect">
            <a:avLst/>
          </a:prstGeom>
          <a:noFill/>
          <a:ln w="12700" algn="ctr">
            <a:noFill/>
            <a:miter lim="800000"/>
            <a:headEnd/>
            <a:tailEnd/>
          </a:ln>
          <a:effectLst/>
        </p:spPr>
        <p:txBody>
          <a:bodyPr lIns="18000" tIns="10800" rIns="18000" bIns="10800" anchor="ctr">
            <a:spAutoFit/>
          </a:bodyPr>
          <a:lstStyle/>
          <a:p>
            <a:pPr algn="r" defTabSz="914400" eaLnBrk="0" hangingPunct="0"/>
            <a:r>
              <a:rPr lang="es-ES" sz="1000" b="1">
                <a:solidFill>
                  <a:srgbClr val="000066"/>
                </a:solidFill>
                <a:latin typeface="Century Gothic" pitchFamily="34" charset="0"/>
                <a:ea typeface="MS Mincho" pitchFamily="49" charset="-128"/>
              </a:rPr>
              <a:t>objetivo 1º</a:t>
            </a:r>
          </a:p>
          <a:p>
            <a:pPr algn="r" defTabSz="914400" eaLnBrk="0" hangingPunct="0"/>
            <a:r>
              <a:rPr lang="es-ES" sz="1000" b="1">
                <a:solidFill>
                  <a:srgbClr val="000066"/>
                </a:solidFill>
                <a:latin typeface="Century Gothic" pitchFamily="34" charset="0"/>
                <a:ea typeface="MS Mincho" pitchFamily="49" charset="-128"/>
              </a:rPr>
              <a:t>remisión semana 12</a:t>
            </a:r>
          </a:p>
        </p:txBody>
      </p:sp>
      <p:sp>
        <p:nvSpPr>
          <p:cNvPr id="25" name="Line 8"/>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pic>
        <p:nvPicPr>
          <p:cNvPr id="27"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28" name="Rectangle 14"/>
          <p:cNvSpPr>
            <a:spLocks noChangeArrowheads="1"/>
          </p:cNvSpPr>
          <p:nvPr/>
        </p:nvSpPr>
        <p:spPr bwMode="auto">
          <a:xfrm>
            <a:off x="107950" y="1347788"/>
            <a:ext cx="1044575" cy="639762"/>
          </a:xfrm>
          <a:prstGeom prst="rect">
            <a:avLst/>
          </a:prstGeom>
          <a:noFill/>
          <a:ln w="9525" algn="ctr">
            <a:noFill/>
            <a:miter lim="800000"/>
            <a:headEnd/>
            <a:tailEnd/>
          </a:ln>
          <a:effectLst/>
        </p:spPr>
        <p:txBody>
          <a:bodyPr lIns="0" rIns="0">
            <a:spAutoFit/>
          </a:bodyPr>
          <a:lstStyle/>
          <a:p>
            <a:pPr defTabSz="914400" eaLnBrk="0" hangingPunct="0"/>
            <a:r>
              <a:rPr lang="en-US" sz="1200" dirty="0">
                <a:solidFill>
                  <a:srgbClr val="000066"/>
                </a:solidFill>
                <a:latin typeface="Century Gothic" pitchFamily="34" charset="0"/>
                <a:ea typeface="MS PGothic" pitchFamily="34" charset="-128"/>
              </a:rPr>
              <a:t>ACG</a:t>
            </a:r>
          </a:p>
          <a:p>
            <a:pPr defTabSz="914400" eaLnBrk="0" hangingPunct="0">
              <a:buFontTx/>
              <a:buChar char="•"/>
            </a:pPr>
            <a:r>
              <a:rPr lang="en-US" sz="1200" dirty="0" err="1">
                <a:solidFill>
                  <a:srgbClr val="000066"/>
                </a:solidFill>
                <a:latin typeface="Century Gothic" pitchFamily="34" charset="0"/>
                <a:ea typeface="MS PGothic" pitchFamily="34" charset="-128"/>
              </a:rPr>
              <a:t>nuevas</a:t>
            </a:r>
            <a:endParaRPr lang="en-US" sz="1200" dirty="0">
              <a:solidFill>
                <a:srgbClr val="000066"/>
              </a:solidFill>
              <a:latin typeface="Century Gothic" pitchFamily="34" charset="0"/>
              <a:ea typeface="MS PGothic" pitchFamily="34" charset="-128"/>
            </a:endParaRPr>
          </a:p>
          <a:p>
            <a:pPr defTabSz="914400" eaLnBrk="0" hangingPunct="0">
              <a:buFontTx/>
              <a:buChar char="•"/>
            </a:pPr>
            <a:r>
              <a:rPr lang="en-US" sz="1200" dirty="0" err="1">
                <a:solidFill>
                  <a:srgbClr val="000066"/>
                </a:solidFill>
                <a:latin typeface="Century Gothic" pitchFamily="34" charset="0"/>
                <a:ea typeface="MS PGothic" pitchFamily="34" charset="-128"/>
              </a:rPr>
              <a:t>reactivadas</a:t>
            </a:r>
            <a:endParaRPr lang="es-ES" sz="1200" dirty="0">
              <a:solidFill>
                <a:srgbClr val="000066"/>
              </a:solidFill>
              <a:latin typeface="Century Gothic" pitchFamily="34" charset="0"/>
              <a:ea typeface="MS PGothic" pitchFamily="34" charset="-128"/>
            </a:endParaRPr>
          </a:p>
        </p:txBody>
      </p:sp>
      <p:sp>
        <p:nvSpPr>
          <p:cNvPr id="29" name="Line 7"/>
          <p:cNvSpPr>
            <a:spLocks noChangeShapeType="1"/>
          </p:cNvSpPr>
          <p:nvPr/>
        </p:nvSpPr>
        <p:spPr bwMode="auto">
          <a:xfrm>
            <a:off x="150813" y="2587625"/>
            <a:ext cx="931862" cy="1588"/>
          </a:xfrm>
          <a:prstGeom prst="line">
            <a:avLst/>
          </a:prstGeom>
          <a:noFill/>
          <a:ln w="57150">
            <a:solidFill>
              <a:srgbClr val="DDDDDD"/>
            </a:solidFill>
            <a:round/>
            <a:headEnd/>
            <a:tailEnd/>
          </a:ln>
          <a:effectLst>
            <a:prstShdw prst="shdw17" dist="17961" dir="2700000">
              <a:srgbClr val="DDDDDD">
                <a:gamma/>
                <a:shade val="60000"/>
                <a:invGamma/>
              </a:srgbClr>
            </a:prstShdw>
          </a:effectLst>
        </p:spPr>
        <p:txBody>
          <a:bodyPr/>
          <a:lstStyle/>
          <a:p>
            <a:pPr algn="ctr" defTabSz="914400" eaLnBrk="0" hangingPunct="0">
              <a:defRPr/>
            </a:pPr>
            <a:endParaRPr lang="es-ES" sz="2000">
              <a:solidFill>
                <a:schemeClr val="bg2"/>
              </a:solidFill>
              <a:effectLst>
                <a:outerShdw blurRad="38100" dist="38100" dir="2700000" algn="tl">
                  <a:srgbClr val="000000">
                    <a:alpha val="43137"/>
                  </a:srgbClr>
                </a:outerShdw>
              </a:effectLst>
              <a:latin typeface="Times New Roman" pitchFamily="18" charset="0"/>
              <a:cs typeface="+mn-cs"/>
            </a:endParaRPr>
          </a:p>
        </p:txBody>
      </p:sp>
      <p:sp>
        <p:nvSpPr>
          <p:cNvPr id="30" name="Line 6"/>
          <p:cNvSpPr>
            <a:spLocks noChangeShapeType="1"/>
          </p:cNvSpPr>
          <p:nvPr/>
        </p:nvSpPr>
        <p:spPr bwMode="auto">
          <a:xfrm>
            <a:off x="107950" y="2355850"/>
            <a:ext cx="0" cy="477838"/>
          </a:xfrm>
          <a:prstGeom prst="line">
            <a:avLst/>
          </a:prstGeom>
          <a:noFill/>
          <a:ln w="57150">
            <a:solidFill>
              <a:srgbClr val="DDDDDD"/>
            </a:solidFill>
            <a:round/>
            <a:headEnd/>
            <a:tailEnd/>
          </a:ln>
          <a:effectLst>
            <a:prstShdw prst="shdw17" dist="17961" dir="2700000">
              <a:srgbClr val="DDDDDD">
                <a:gamma/>
                <a:shade val="60000"/>
                <a:invGamma/>
              </a:srgbClr>
            </a:prstShdw>
          </a:effectLst>
        </p:spPr>
        <p:txBody>
          <a:bodyPr/>
          <a:lstStyle/>
          <a:p>
            <a:pPr algn="ctr" defTabSz="914400" eaLnBrk="0" hangingPunct="0">
              <a:defRPr/>
            </a:pPr>
            <a:endParaRPr lang="es-ES" sz="2000">
              <a:solidFill>
                <a:schemeClr val="bg2"/>
              </a:solidFill>
              <a:effectLst>
                <a:outerShdw blurRad="38100" dist="38100" dir="2700000" algn="tl">
                  <a:srgbClr val="000000">
                    <a:alpha val="43137"/>
                  </a:srgbClr>
                </a:outerShdw>
              </a:effectLst>
              <a:latin typeface="Times New Roman" pitchFamily="18" charset="0"/>
              <a:cs typeface="+mn-cs"/>
            </a:endParaRPr>
          </a:p>
        </p:txBody>
      </p:sp>
      <p:sp>
        <p:nvSpPr>
          <p:cNvPr id="31" name="Rectangle 19"/>
          <p:cNvSpPr>
            <a:spLocks noChangeArrowheads="1"/>
          </p:cNvSpPr>
          <p:nvPr/>
        </p:nvSpPr>
        <p:spPr bwMode="auto">
          <a:xfrm>
            <a:off x="1295400" y="771525"/>
            <a:ext cx="6551613" cy="495300"/>
          </a:xfrm>
          <a:prstGeom prst="rect">
            <a:avLst/>
          </a:prstGeom>
          <a:noFill/>
          <a:ln w="9525" algn="ctr">
            <a:noFill/>
            <a:miter lim="800000"/>
            <a:headEnd/>
            <a:tailEnd/>
          </a:ln>
          <a:effectLst/>
        </p:spPr>
        <p:txBody>
          <a:bodyPr>
            <a:spAutoFit/>
          </a:bodyPr>
          <a:lstStyle/>
          <a:p>
            <a:pPr algn="ctr" defTabSz="914400" eaLnBrk="0" hangingPunct="0">
              <a:lnSpc>
                <a:spcPct val="95000"/>
              </a:lnSpc>
            </a:pPr>
            <a:r>
              <a:rPr lang="es-ES_tradnl" sz="1400" dirty="0">
                <a:solidFill>
                  <a:srgbClr val="000066"/>
                </a:solidFill>
                <a:latin typeface="Century Gothic" pitchFamily="34" charset="0"/>
                <a:ea typeface="MS PGothic" pitchFamily="34" charset="-128"/>
              </a:rPr>
              <a:t>doble ciego</a:t>
            </a:r>
          </a:p>
          <a:p>
            <a:pPr algn="ctr" defTabSz="914400" eaLnBrk="0" hangingPunct="0">
              <a:lnSpc>
                <a:spcPct val="95000"/>
              </a:lnSpc>
            </a:pPr>
            <a:r>
              <a:rPr lang="es-ES_tradnl" sz="1400" dirty="0">
                <a:solidFill>
                  <a:srgbClr val="000066"/>
                </a:solidFill>
                <a:latin typeface="Century Gothic" pitchFamily="34" charset="0"/>
                <a:ea typeface="MS PGothic" pitchFamily="34" charset="-128"/>
              </a:rPr>
              <a:t>n= 30</a:t>
            </a:r>
          </a:p>
        </p:txBody>
      </p:sp>
      <p:sp>
        <p:nvSpPr>
          <p:cNvPr id="34"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TOCILIZUMAB</a:t>
            </a:r>
            <a:endParaRPr lang="es-ES" sz="1600" b="1" dirty="0">
              <a:solidFill>
                <a:srgbClr val="000099"/>
              </a:solidFill>
              <a:ea typeface="ＭＳ Ｐゴシック" pitchFamily="34" charset="-128"/>
            </a:endParaRPr>
          </a:p>
        </p:txBody>
      </p:sp>
      <p:sp>
        <p:nvSpPr>
          <p:cNvPr id="35" name="Text Box 12"/>
          <p:cNvSpPr txBox="1">
            <a:spLocks noChangeArrowheads="1"/>
          </p:cNvSpPr>
          <p:nvPr/>
        </p:nvSpPr>
        <p:spPr bwMode="auto">
          <a:xfrm>
            <a:off x="6869723" y="6519446"/>
            <a:ext cx="2274277" cy="338554"/>
          </a:xfrm>
          <a:prstGeom prst="rect">
            <a:avLst/>
          </a:prstGeom>
          <a:noFill/>
          <a:ln w="9525">
            <a:noFill/>
            <a:miter lim="800000"/>
            <a:headEnd/>
            <a:tailEnd/>
          </a:ln>
        </p:spPr>
        <p:txBody>
          <a:bodyPr wrap="none">
            <a:spAutoFit/>
          </a:bodyPr>
          <a:lstStyle/>
          <a:p>
            <a:pPr algn="r" defTabSz="914400"/>
            <a:r>
              <a:rPr lang="es-ES" sz="1600" noProof="1">
                <a:solidFill>
                  <a:srgbClr val="1C1C6E"/>
                </a:solidFill>
                <a:latin typeface="Calibri" pitchFamily="34" charset="0"/>
              </a:rPr>
              <a:t>Villiger et al. Lancet 2016</a:t>
            </a:r>
          </a:p>
        </p:txBody>
      </p:sp>
      <p:sp>
        <p:nvSpPr>
          <p:cNvPr id="36"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279400" y="2308225"/>
            <a:ext cx="547688" cy="274638"/>
          </a:xfrm>
          <a:prstGeom prst="rect">
            <a:avLst/>
          </a:prstGeom>
          <a:noFill/>
          <a:ln w="9525" algn="ctr">
            <a:noFill/>
            <a:miter lim="800000"/>
            <a:headEnd/>
            <a:tailEnd/>
          </a:ln>
        </p:spPr>
        <p:txBody>
          <a:bodyPr lIns="18000" rIns="18000">
            <a:spAutoFit/>
          </a:bodyPr>
          <a:lstStyle/>
          <a:p>
            <a:pPr algn="ctr" eaLnBrk="0" hangingPunct="0"/>
            <a:r>
              <a:rPr lang="en-US" sz="1200">
                <a:solidFill>
                  <a:srgbClr val="000066"/>
                </a:solidFill>
                <a:latin typeface="Century Gothic" pitchFamily="34" charset="0"/>
                <a:ea typeface="MS PGothic" pitchFamily="34" charset="-128"/>
              </a:rPr>
              <a:t>n= 30</a:t>
            </a:r>
            <a:endParaRPr lang="es-ES" sz="1200">
              <a:solidFill>
                <a:srgbClr val="000066"/>
              </a:solidFill>
              <a:latin typeface="Century Gothic" pitchFamily="34" charset="0"/>
              <a:ea typeface="MS PGothic" pitchFamily="34" charset="-128"/>
            </a:endParaRPr>
          </a:p>
        </p:txBody>
      </p:sp>
      <p:sp>
        <p:nvSpPr>
          <p:cNvPr id="3" name="Freeform 136"/>
          <p:cNvSpPr>
            <a:spLocks/>
          </p:cNvSpPr>
          <p:nvPr/>
        </p:nvSpPr>
        <p:spPr bwMode="auto">
          <a:xfrm>
            <a:off x="1160463" y="3502025"/>
            <a:ext cx="5756275" cy="290513"/>
          </a:xfrm>
          <a:custGeom>
            <a:avLst/>
            <a:gdLst>
              <a:gd name="T0" fmla="*/ 0 w 2160"/>
              <a:gd name="T1" fmla="*/ 0 h 288"/>
              <a:gd name="T2" fmla="*/ 0 w 2160"/>
              <a:gd name="T3" fmla="*/ 288 h 288"/>
              <a:gd name="T4" fmla="*/ 2160 w 2160"/>
              <a:gd name="T5" fmla="*/ 288 h 288"/>
              <a:gd name="T6" fmla="*/ 2100 w 2160"/>
              <a:gd name="T7" fmla="*/ 268 h 288"/>
              <a:gd name="T8" fmla="*/ 2000 w 2160"/>
              <a:gd name="T9" fmla="*/ 264 h 288"/>
              <a:gd name="T10" fmla="*/ 1860 w 2160"/>
              <a:gd name="T11" fmla="*/ 256 h 288"/>
              <a:gd name="T12" fmla="*/ 1736 w 2160"/>
              <a:gd name="T13" fmla="*/ 248 h 288"/>
              <a:gd name="T14" fmla="*/ 1644 w 2160"/>
              <a:gd name="T15" fmla="*/ 244 h 288"/>
              <a:gd name="T16" fmla="*/ 1500 w 2160"/>
              <a:gd name="T17" fmla="*/ 232 h 288"/>
              <a:gd name="T18" fmla="*/ 1408 w 2160"/>
              <a:gd name="T19" fmla="*/ 224 h 288"/>
              <a:gd name="T20" fmla="*/ 1296 w 2160"/>
              <a:gd name="T21" fmla="*/ 216 h 288"/>
              <a:gd name="T22" fmla="*/ 1180 w 2160"/>
              <a:gd name="T23" fmla="*/ 212 h 288"/>
              <a:gd name="T24" fmla="*/ 1052 w 2160"/>
              <a:gd name="T25" fmla="*/ 200 h 288"/>
              <a:gd name="T26" fmla="*/ 972 w 2160"/>
              <a:gd name="T27" fmla="*/ 196 h 288"/>
              <a:gd name="T28" fmla="*/ 880 w 2160"/>
              <a:gd name="T29" fmla="*/ 188 h 288"/>
              <a:gd name="T30" fmla="*/ 772 w 2160"/>
              <a:gd name="T31" fmla="*/ 184 h 288"/>
              <a:gd name="T32" fmla="*/ 692 w 2160"/>
              <a:gd name="T33" fmla="*/ 176 h 288"/>
              <a:gd name="T34" fmla="*/ 608 w 2160"/>
              <a:gd name="T35" fmla="*/ 172 h 288"/>
              <a:gd name="T36" fmla="*/ 540 w 2160"/>
              <a:gd name="T37" fmla="*/ 168 h 288"/>
              <a:gd name="T38" fmla="*/ 512 w 2160"/>
              <a:gd name="T39" fmla="*/ 164 h 288"/>
              <a:gd name="T40" fmla="*/ 0 w 2160"/>
              <a:gd name="T41" fmla="*/ 0 h 2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60"/>
              <a:gd name="T64" fmla="*/ 0 h 288"/>
              <a:gd name="T65" fmla="*/ 2160 w 2160"/>
              <a:gd name="T66" fmla="*/ 288 h 2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60" h="288">
                <a:moveTo>
                  <a:pt x="0" y="0"/>
                </a:moveTo>
                <a:lnTo>
                  <a:pt x="0" y="288"/>
                </a:lnTo>
                <a:lnTo>
                  <a:pt x="2160" y="288"/>
                </a:lnTo>
                <a:lnTo>
                  <a:pt x="2100" y="268"/>
                </a:lnTo>
                <a:lnTo>
                  <a:pt x="2000" y="264"/>
                </a:lnTo>
                <a:lnTo>
                  <a:pt x="1860" y="256"/>
                </a:lnTo>
                <a:lnTo>
                  <a:pt x="1736" y="248"/>
                </a:lnTo>
                <a:lnTo>
                  <a:pt x="1644" y="244"/>
                </a:lnTo>
                <a:lnTo>
                  <a:pt x="1500" y="232"/>
                </a:lnTo>
                <a:lnTo>
                  <a:pt x="1408" y="224"/>
                </a:lnTo>
                <a:lnTo>
                  <a:pt x="1296" y="216"/>
                </a:lnTo>
                <a:lnTo>
                  <a:pt x="1180" y="212"/>
                </a:lnTo>
                <a:lnTo>
                  <a:pt x="1052" y="200"/>
                </a:lnTo>
                <a:lnTo>
                  <a:pt x="972" y="196"/>
                </a:lnTo>
                <a:lnTo>
                  <a:pt x="880" y="188"/>
                </a:lnTo>
                <a:lnTo>
                  <a:pt x="772" y="184"/>
                </a:lnTo>
                <a:lnTo>
                  <a:pt x="692" y="176"/>
                </a:lnTo>
                <a:lnTo>
                  <a:pt x="608" y="172"/>
                </a:lnTo>
                <a:lnTo>
                  <a:pt x="540" y="168"/>
                </a:lnTo>
                <a:lnTo>
                  <a:pt x="512" y="164"/>
                </a:lnTo>
                <a:lnTo>
                  <a:pt x="0" y="0"/>
                </a:lnTo>
                <a:close/>
              </a:path>
            </a:pathLst>
          </a:custGeom>
          <a:gradFill rotWithShape="0">
            <a:gsLst>
              <a:gs pos="0">
                <a:srgbClr val="3195A3"/>
              </a:gs>
              <a:gs pos="100000">
                <a:schemeClr val="tx1"/>
              </a:gs>
            </a:gsLst>
            <a:lin ang="0" scaled="1"/>
          </a:gradFill>
          <a:ln w="9525">
            <a:noFill/>
            <a:round/>
            <a:headEnd/>
            <a:tailEnd/>
          </a:ln>
          <a:effectLst/>
        </p:spPr>
        <p:txBody>
          <a:bodyPr anchor="ctr"/>
          <a:lstStyle/>
          <a:p>
            <a:pPr eaLnBrk="0" fontAlgn="auto" hangingPunct="0">
              <a:spcBef>
                <a:spcPts val="0"/>
              </a:spcBef>
              <a:spcAft>
                <a:spcPts val="0"/>
              </a:spcAft>
              <a:defRPr/>
            </a:pPr>
            <a:endParaRPr lang="en-US" sz="3200" baseline="30000">
              <a:effectLst>
                <a:outerShdw blurRad="38100" dist="38100" dir="2700000" algn="tl">
                  <a:srgbClr val="000000">
                    <a:alpha val="43137"/>
                  </a:srgbClr>
                </a:outerShdw>
              </a:effectLst>
              <a:cs typeface="+mn-cs"/>
            </a:endParaRPr>
          </a:p>
        </p:txBody>
      </p:sp>
      <p:sp>
        <p:nvSpPr>
          <p:cNvPr id="37892" name="Text Box 17"/>
          <p:cNvSpPr txBox="1">
            <a:spLocks noChangeArrowheads="1"/>
          </p:cNvSpPr>
          <p:nvPr/>
        </p:nvSpPr>
        <p:spPr bwMode="auto">
          <a:xfrm>
            <a:off x="6888163" y="3856038"/>
            <a:ext cx="347662" cy="169862"/>
          </a:xfrm>
          <a:prstGeom prst="rect">
            <a:avLst/>
          </a:prstGeom>
          <a:noFill/>
          <a:ln w="9525">
            <a:noFill/>
            <a:miter lim="800000"/>
            <a:headEnd/>
            <a:tailEnd/>
          </a:ln>
        </p:spPr>
        <p:txBody>
          <a:bodyPr lIns="18000" tIns="10800" rIns="18000" bIns="36000">
            <a:spAutoFit/>
          </a:bodyPr>
          <a:lstStyle/>
          <a:p>
            <a:pPr eaLnBrk="0" hangingPunct="0">
              <a:spcBef>
                <a:spcPct val="50000"/>
              </a:spcBef>
            </a:pPr>
            <a:r>
              <a:rPr lang="en-GB" sz="800">
                <a:solidFill>
                  <a:srgbClr val="000066"/>
                </a:solidFill>
                <a:latin typeface="Century Gothic" pitchFamily="34" charset="0"/>
              </a:rPr>
              <a:t>meses</a:t>
            </a:r>
          </a:p>
        </p:txBody>
      </p:sp>
      <p:sp>
        <p:nvSpPr>
          <p:cNvPr id="37893" name="Line 7"/>
          <p:cNvSpPr>
            <a:spLocks noChangeShapeType="1"/>
          </p:cNvSpPr>
          <p:nvPr/>
        </p:nvSpPr>
        <p:spPr bwMode="auto">
          <a:xfrm flipV="1">
            <a:off x="1104900" y="3830638"/>
            <a:ext cx="6070600" cy="12700"/>
          </a:xfrm>
          <a:prstGeom prst="line">
            <a:avLst/>
          </a:prstGeom>
          <a:noFill/>
          <a:ln w="3175">
            <a:solidFill>
              <a:srgbClr val="DDDDDD"/>
            </a:solidFill>
            <a:round/>
            <a:headEnd/>
            <a:tailEnd/>
          </a:ln>
        </p:spPr>
        <p:txBody>
          <a:bodyPr/>
          <a:lstStyle/>
          <a:p>
            <a:endParaRPr lang="es-ES"/>
          </a:p>
        </p:txBody>
      </p:sp>
      <p:sp>
        <p:nvSpPr>
          <p:cNvPr id="37894" name="Text Box 16"/>
          <p:cNvSpPr txBox="1">
            <a:spLocks noChangeArrowheads="1"/>
          </p:cNvSpPr>
          <p:nvPr/>
        </p:nvSpPr>
        <p:spPr bwMode="auto">
          <a:xfrm>
            <a:off x="1187450" y="3867150"/>
            <a:ext cx="58738" cy="152400"/>
          </a:xfrm>
          <a:prstGeom prst="rect">
            <a:avLst/>
          </a:prstGeom>
          <a:noFill/>
          <a:ln w="9525">
            <a:noFill/>
            <a:miter lim="800000"/>
            <a:headEnd/>
            <a:tailEnd/>
          </a:ln>
        </p:spPr>
        <p:txBody>
          <a:bodyPr lIns="0" tIns="0" rIns="0" bIns="0">
            <a:spAutoFit/>
          </a:bodyPr>
          <a:lstStyle/>
          <a:p>
            <a:pPr algn="ctr" eaLnBrk="0" hangingPunct="0">
              <a:spcBef>
                <a:spcPct val="50000"/>
              </a:spcBef>
            </a:pPr>
            <a:r>
              <a:rPr lang="en-GB" sz="1000">
                <a:latin typeface="Century Gothic" pitchFamily="34" charset="0"/>
              </a:rPr>
              <a:t>0</a:t>
            </a:r>
          </a:p>
        </p:txBody>
      </p:sp>
      <p:sp>
        <p:nvSpPr>
          <p:cNvPr id="37895" name="Text Box 16"/>
          <p:cNvSpPr txBox="1">
            <a:spLocks noChangeArrowheads="1"/>
          </p:cNvSpPr>
          <p:nvPr/>
        </p:nvSpPr>
        <p:spPr bwMode="auto">
          <a:xfrm>
            <a:off x="1627188" y="3867150"/>
            <a:ext cx="61912" cy="152400"/>
          </a:xfrm>
          <a:prstGeom prst="rect">
            <a:avLst/>
          </a:prstGeom>
          <a:noFill/>
          <a:ln w="9525" algn="ctr">
            <a:noFill/>
            <a:miter lim="800000"/>
            <a:headEnd/>
            <a:tailEnd/>
          </a:ln>
        </p:spPr>
        <p:txBody>
          <a:bodyPr lIns="0" tIns="0" rIns="0" bIns="0">
            <a:spAutoFit/>
          </a:bodyPr>
          <a:lstStyle/>
          <a:p>
            <a:pPr algn="ctr" eaLnBrk="0" hangingPunct="0">
              <a:spcBef>
                <a:spcPct val="50000"/>
              </a:spcBef>
            </a:pPr>
            <a:r>
              <a:rPr lang="en-GB" sz="1000">
                <a:latin typeface="Century Gothic" pitchFamily="34" charset="0"/>
              </a:rPr>
              <a:t>1</a:t>
            </a:r>
          </a:p>
        </p:txBody>
      </p:sp>
      <p:sp>
        <p:nvSpPr>
          <p:cNvPr id="37896" name="Text Box 16"/>
          <p:cNvSpPr txBox="1">
            <a:spLocks noChangeArrowheads="1"/>
          </p:cNvSpPr>
          <p:nvPr/>
        </p:nvSpPr>
        <p:spPr bwMode="auto">
          <a:xfrm>
            <a:off x="3070225" y="3867150"/>
            <a:ext cx="61913" cy="152400"/>
          </a:xfrm>
          <a:prstGeom prst="rect">
            <a:avLst/>
          </a:prstGeom>
          <a:noFill/>
          <a:ln w="9525" algn="ctr">
            <a:noFill/>
            <a:miter lim="800000"/>
            <a:headEnd/>
            <a:tailEnd/>
          </a:ln>
        </p:spPr>
        <p:txBody>
          <a:bodyPr lIns="0" tIns="0" rIns="0" bIns="0">
            <a:spAutoFit/>
          </a:bodyPr>
          <a:lstStyle/>
          <a:p>
            <a:pPr algn="ctr" eaLnBrk="0" hangingPunct="0">
              <a:spcBef>
                <a:spcPct val="50000"/>
              </a:spcBef>
            </a:pPr>
            <a:r>
              <a:rPr lang="en-GB" sz="1000">
                <a:latin typeface="Century Gothic" pitchFamily="34" charset="0"/>
              </a:rPr>
              <a:t>4</a:t>
            </a:r>
          </a:p>
        </p:txBody>
      </p:sp>
      <p:sp>
        <p:nvSpPr>
          <p:cNvPr id="37897" name="Text Box 16"/>
          <p:cNvSpPr txBox="1">
            <a:spLocks noChangeArrowheads="1"/>
          </p:cNvSpPr>
          <p:nvPr/>
        </p:nvSpPr>
        <p:spPr bwMode="auto">
          <a:xfrm>
            <a:off x="4054475" y="3873500"/>
            <a:ext cx="60325" cy="152400"/>
          </a:xfrm>
          <a:prstGeom prst="rect">
            <a:avLst/>
          </a:prstGeom>
          <a:noFill/>
          <a:ln w="9525" algn="ctr">
            <a:noFill/>
            <a:miter lim="800000"/>
            <a:headEnd/>
            <a:tailEnd/>
          </a:ln>
        </p:spPr>
        <p:txBody>
          <a:bodyPr lIns="0" tIns="0" rIns="0" bIns="0">
            <a:spAutoFit/>
          </a:bodyPr>
          <a:lstStyle/>
          <a:p>
            <a:pPr algn="ctr" eaLnBrk="0" hangingPunct="0">
              <a:spcBef>
                <a:spcPct val="50000"/>
              </a:spcBef>
            </a:pPr>
            <a:r>
              <a:rPr lang="en-GB" sz="1000">
                <a:latin typeface="Century Gothic" pitchFamily="34" charset="0"/>
              </a:rPr>
              <a:t>6</a:t>
            </a:r>
          </a:p>
        </p:txBody>
      </p:sp>
      <p:sp>
        <p:nvSpPr>
          <p:cNvPr id="37898" name="Text Box 16"/>
          <p:cNvSpPr txBox="1">
            <a:spLocks noChangeArrowheads="1"/>
          </p:cNvSpPr>
          <p:nvPr/>
        </p:nvSpPr>
        <p:spPr bwMode="auto">
          <a:xfrm>
            <a:off x="6656388" y="3843338"/>
            <a:ext cx="269875" cy="152400"/>
          </a:xfrm>
          <a:prstGeom prst="rect">
            <a:avLst/>
          </a:prstGeom>
          <a:noFill/>
          <a:ln w="9525" algn="ctr">
            <a:noFill/>
            <a:miter lim="800000"/>
            <a:headEnd/>
            <a:tailEnd/>
          </a:ln>
        </p:spPr>
        <p:txBody>
          <a:bodyPr lIns="0" tIns="0" rIns="0" bIns="0">
            <a:spAutoFit/>
          </a:bodyPr>
          <a:lstStyle/>
          <a:p>
            <a:pPr algn="ctr" eaLnBrk="0" hangingPunct="0">
              <a:spcBef>
                <a:spcPct val="50000"/>
              </a:spcBef>
            </a:pPr>
            <a:r>
              <a:rPr lang="en-GB" sz="1000">
                <a:latin typeface="Century Gothic" pitchFamily="34" charset="0"/>
              </a:rPr>
              <a:t>12</a:t>
            </a:r>
          </a:p>
        </p:txBody>
      </p:sp>
      <p:sp>
        <p:nvSpPr>
          <p:cNvPr id="37899" name="Text Box 16"/>
          <p:cNvSpPr txBox="1">
            <a:spLocks noChangeArrowheads="1"/>
          </p:cNvSpPr>
          <p:nvPr/>
        </p:nvSpPr>
        <p:spPr bwMode="auto">
          <a:xfrm>
            <a:off x="2603500" y="3867150"/>
            <a:ext cx="60325" cy="152400"/>
          </a:xfrm>
          <a:prstGeom prst="rect">
            <a:avLst/>
          </a:prstGeom>
          <a:noFill/>
          <a:ln w="9525" algn="ctr">
            <a:noFill/>
            <a:miter lim="800000"/>
            <a:headEnd/>
            <a:tailEnd/>
          </a:ln>
        </p:spPr>
        <p:txBody>
          <a:bodyPr lIns="0" tIns="0" rIns="0" bIns="0">
            <a:spAutoFit/>
          </a:bodyPr>
          <a:lstStyle/>
          <a:p>
            <a:pPr algn="ctr" eaLnBrk="0" hangingPunct="0">
              <a:spcBef>
                <a:spcPct val="50000"/>
              </a:spcBef>
            </a:pPr>
            <a:r>
              <a:rPr lang="en-GB" sz="1000">
                <a:latin typeface="Century Gothic" pitchFamily="34" charset="0"/>
              </a:rPr>
              <a:t>3</a:t>
            </a:r>
          </a:p>
        </p:txBody>
      </p:sp>
      <p:sp>
        <p:nvSpPr>
          <p:cNvPr id="37900" name="Text Box 16"/>
          <p:cNvSpPr txBox="1">
            <a:spLocks noChangeArrowheads="1"/>
          </p:cNvSpPr>
          <p:nvPr/>
        </p:nvSpPr>
        <p:spPr bwMode="auto">
          <a:xfrm>
            <a:off x="2085975" y="3867150"/>
            <a:ext cx="61913" cy="152400"/>
          </a:xfrm>
          <a:prstGeom prst="rect">
            <a:avLst/>
          </a:prstGeom>
          <a:noFill/>
          <a:ln w="9525" algn="ctr">
            <a:noFill/>
            <a:miter lim="800000"/>
            <a:headEnd/>
            <a:tailEnd/>
          </a:ln>
        </p:spPr>
        <p:txBody>
          <a:bodyPr lIns="0" tIns="0" rIns="0" bIns="0">
            <a:spAutoFit/>
          </a:bodyPr>
          <a:lstStyle/>
          <a:p>
            <a:pPr algn="ctr" eaLnBrk="0" hangingPunct="0">
              <a:spcBef>
                <a:spcPct val="50000"/>
              </a:spcBef>
            </a:pPr>
            <a:r>
              <a:rPr lang="en-GB" sz="1000">
                <a:latin typeface="Century Gothic" pitchFamily="34" charset="0"/>
              </a:rPr>
              <a:t>2</a:t>
            </a:r>
          </a:p>
        </p:txBody>
      </p:sp>
      <p:sp>
        <p:nvSpPr>
          <p:cNvPr id="37901" name="Rectangle 15"/>
          <p:cNvSpPr>
            <a:spLocks noChangeArrowheads="1"/>
          </p:cNvSpPr>
          <p:nvPr/>
        </p:nvSpPr>
        <p:spPr bwMode="auto">
          <a:xfrm>
            <a:off x="5580063" y="4227513"/>
            <a:ext cx="1681162" cy="327025"/>
          </a:xfrm>
          <a:prstGeom prst="rect">
            <a:avLst/>
          </a:prstGeom>
          <a:noFill/>
          <a:ln w="12700" algn="ctr">
            <a:noFill/>
            <a:miter lim="800000"/>
            <a:headEnd/>
            <a:tailEnd/>
          </a:ln>
        </p:spPr>
        <p:txBody>
          <a:bodyPr lIns="18000" tIns="10800" rIns="18000" bIns="10800" anchor="ctr">
            <a:spAutoFit/>
          </a:bodyPr>
          <a:lstStyle/>
          <a:p>
            <a:pPr algn="r" eaLnBrk="0" hangingPunct="0"/>
            <a:r>
              <a:rPr lang="es-ES" sz="1000" b="1">
                <a:solidFill>
                  <a:srgbClr val="000066"/>
                </a:solidFill>
                <a:latin typeface="Century Gothic" pitchFamily="34" charset="0"/>
                <a:ea typeface="MS Mincho" pitchFamily="49" charset="-128"/>
              </a:rPr>
              <a:t>objetivo 2º</a:t>
            </a:r>
          </a:p>
          <a:p>
            <a:pPr algn="r" eaLnBrk="0" hangingPunct="0"/>
            <a:r>
              <a:rPr lang="es-ES" sz="1000" b="1">
                <a:solidFill>
                  <a:srgbClr val="000066"/>
                </a:solidFill>
                <a:latin typeface="Century Gothic" pitchFamily="34" charset="0"/>
                <a:ea typeface="MS Mincho" pitchFamily="49" charset="-128"/>
              </a:rPr>
              <a:t>libre brote semana 52</a:t>
            </a:r>
          </a:p>
        </p:txBody>
      </p:sp>
      <p:sp>
        <p:nvSpPr>
          <p:cNvPr id="37902" name="Rectangle 6"/>
          <p:cNvSpPr>
            <a:spLocks noChangeArrowheads="1"/>
          </p:cNvSpPr>
          <p:nvPr/>
        </p:nvSpPr>
        <p:spPr bwMode="auto">
          <a:xfrm>
            <a:off x="6877050" y="1341438"/>
            <a:ext cx="1150938" cy="438150"/>
          </a:xfrm>
          <a:prstGeom prst="rect">
            <a:avLst/>
          </a:prstGeom>
          <a:solidFill>
            <a:schemeClr val="bg1"/>
          </a:solidFill>
          <a:ln w="9525" algn="ctr">
            <a:noFill/>
            <a:miter lim="800000"/>
            <a:headEnd/>
            <a:tailEnd/>
          </a:ln>
        </p:spPr>
        <p:txBody>
          <a:bodyPr>
            <a:spAutoFit/>
          </a:bodyPr>
          <a:lstStyle/>
          <a:p>
            <a:pPr algn="ctr" eaLnBrk="0" hangingPunct="0">
              <a:lnSpc>
                <a:spcPct val="95000"/>
              </a:lnSpc>
            </a:pPr>
            <a:r>
              <a:rPr lang="es-ES" sz="1200">
                <a:solidFill>
                  <a:srgbClr val="000066"/>
                </a:solidFill>
                <a:latin typeface="Century Gothic" pitchFamily="34" charset="0"/>
                <a:ea typeface="MS PGothic" pitchFamily="34" charset="-128"/>
              </a:rPr>
              <a:t>doble ciego </a:t>
            </a:r>
          </a:p>
          <a:p>
            <a:pPr algn="ctr" eaLnBrk="0" hangingPunct="0">
              <a:lnSpc>
                <a:spcPct val="95000"/>
              </a:lnSpc>
            </a:pPr>
            <a:r>
              <a:rPr lang="es-ES" sz="1200">
                <a:solidFill>
                  <a:srgbClr val="000066"/>
                </a:solidFill>
                <a:latin typeface="Century Gothic" pitchFamily="34" charset="0"/>
                <a:ea typeface="MS PGothic" pitchFamily="34" charset="-128"/>
              </a:rPr>
              <a:t>52 semanas</a:t>
            </a:r>
            <a:endParaRPr lang="es-ES_tradnl" sz="1200">
              <a:solidFill>
                <a:srgbClr val="000066"/>
              </a:solidFill>
              <a:latin typeface="Century Gothic" pitchFamily="34" charset="0"/>
              <a:ea typeface="MS PGothic" pitchFamily="34" charset="-128"/>
            </a:endParaRPr>
          </a:p>
        </p:txBody>
      </p:sp>
      <p:grpSp>
        <p:nvGrpSpPr>
          <p:cNvPr id="2" name="Group 18"/>
          <p:cNvGrpSpPr>
            <a:grpSpLocks/>
          </p:cNvGrpSpPr>
          <p:nvPr/>
        </p:nvGrpSpPr>
        <p:grpSpPr bwMode="auto">
          <a:xfrm>
            <a:off x="1042988" y="1871663"/>
            <a:ext cx="6105525" cy="1504950"/>
            <a:chOff x="657" y="1179"/>
            <a:chExt cx="3846" cy="948"/>
          </a:xfrm>
        </p:grpSpPr>
        <p:grpSp>
          <p:nvGrpSpPr>
            <p:cNvPr id="4" name="Group 19"/>
            <p:cNvGrpSpPr>
              <a:grpSpLocks/>
            </p:cNvGrpSpPr>
            <p:nvPr/>
          </p:nvGrpSpPr>
          <p:grpSpPr bwMode="auto">
            <a:xfrm>
              <a:off x="657" y="1179"/>
              <a:ext cx="3846" cy="948"/>
              <a:chOff x="646" y="1157"/>
              <a:chExt cx="3846" cy="948"/>
            </a:xfrm>
          </p:grpSpPr>
          <p:grpSp>
            <p:nvGrpSpPr>
              <p:cNvPr id="5" name="Group 8"/>
              <p:cNvGrpSpPr>
                <a:grpSpLocks/>
              </p:cNvGrpSpPr>
              <p:nvPr/>
            </p:nvGrpSpPr>
            <p:grpSpPr bwMode="auto">
              <a:xfrm>
                <a:off x="646" y="1157"/>
                <a:ext cx="214" cy="948"/>
                <a:chOff x="588" y="1708"/>
                <a:chExt cx="1328" cy="845"/>
              </a:xfrm>
            </p:grpSpPr>
            <p:sp>
              <p:nvSpPr>
                <p:cNvPr id="20" name="Freeform 9"/>
                <p:cNvSpPr>
                  <a:spLocks/>
                </p:cNvSpPr>
                <p:nvPr/>
              </p:nvSpPr>
              <p:spPr bwMode="auto">
                <a:xfrm>
                  <a:off x="588" y="1708"/>
                  <a:ext cx="1328" cy="424"/>
                </a:xfrm>
                <a:custGeom>
                  <a:avLst/>
                  <a:gdLst>
                    <a:gd name="T0" fmla="*/ 0 w 808"/>
                    <a:gd name="T1" fmla="*/ 424 h 424"/>
                    <a:gd name="T2" fmla="*/ 618 w 808"/>
                    <a:gd name="T3" fmla="*/ 0 h 424"/>
                    <a:gd name="T4" fmla="*/ 1328 w 808"/>
                    <a:gd name="T5" fmla="*/ 0 h 424"/>
                    <a:gd name="T6" fmla="*/ 0 60000 65536"/>
                    <a:gd name="T7" fmla="*/ 0 60000 65536"/>
                    <a:gd name="T8" fmla="*/ 0 60000 65536"/>
                    <a:gd name="T9" fmla="*/ 0 w 808"/>
                    <a:gd name="T10" fmla="*/ 0 h 424"/>
                    <a:gd name="T11" fmla="*/ 808 w 808"/>
                    <a:gd name="T12" fmla="*/ 424 h 424"/>
                  </a:gdLst>
                  <a:ahLst/>
                  <a:cxnLst>
                    <a:cxn ang="T6">
                      <a:pos x="T0" y="T1"/>
                    </a:cxn>
                    <a:cxn ang="T7">
                      <a:pos x="T2" y="T3"/>
                    </a:cxn>
                    <a:cxn ang="T8">
                      <a:pos x="T4" y="T5"/>
                    </a:cxn>
                  </a:cxnLst>
                  <a:rect l="T9" t="T10" r="T11" b="T12"/>
                  <a:pathLst>
                    <a:path w="808" h="424">
                      <a:moveTo>
                        <a:pt x="0" y="424"/>
                      </a:moveTo>
                      <a:lnTo>
                        <a:pt x="376" y="0"/>
                      </a:lnTo>
                      <a:lnTo>
                        <a:pt x="808" y="0"/>
                      </a:lnTo>
                    </a:path>
                  </a:pathLst>
                </a:custGeom>
                <a:noFill/>
                <a:ln w="57150">
                  <a:solidFill>
                    <a:srgbClr val="DDDDDD"/>
                  </a:solidFill>
                  <a:round/>
                  <a:headEnd/>
                  <a:tailEnd/>
                </a:ln>
                <a:effectLst>
                  <a:prstShdw prst="shdw17" dist="17961" dir="2700000">
                    <a:srgbClr val="858585"/>
                  </a:prstShdw>
                </a:effectLst>
              </p:spPr>
              <p:txBody>
                <a:bodyPr/>
                <a:lstStyle/>
                <a:p>
                  <a:pPr algn="ctr" eaLnBrk="0" fontAlgn="auto" hangingPunct="0">
                    <a:spcBef>
                      <a:spcPts val="0"/>
                    </a:spcBef>
                    <a:spcAft>
                      <a:spcPts val="0"/>
                    </a:spcAft>
                    <a:defRPr/>
                  </a:pPr>
                  <a:endParaRPr lang="es-ES" sz="2000">
                    <a:solidFill>
                      <a:schemeClr val="bg2"/>
                    </a:solidFill>
                    <a:effectLst>
                      <a:outerShdw blurRad="38100" dist="38100" dir="2700000" algn="tl">
                        <a:srgbClr val="000000">
                          <a:alpha val="43137"/>
                        </a:srgbClr>
                      </a:outerShdw>
                    </a:effectLst>
                    <a:latin typeface="Times New Roman" pitchFamily="18" charset="0"/>
                    <a:cs typeface="+mn-cs"/>
                  </a:endParaRPr>
                </a:p>
              </p:txBody>
            </p:sp>
            <p:sp>
              <p:nvSpPr>
                <p:cNvPr id="21" name="Freeform 10"/>
                <p:cNvSpPr>
                  <a:spLocks/>
                </p:cNvSpPr>
                <p:nvPr/>
              </p:nvSpPr>
              <p:spPr bwMode="auto">
                <a:xfrm flipV="1">
                  <a:off x="588" y="2129"/>
                  <a:ext cx="1328" cy="424"/>
                </a:xfrm>
                <a:custGeom>
                  <a:avLst/>
                  <a:gdLst>
                    <a:gd name="T0" fmla="*/ 0 w 808"/>
                    <a:gd name="T1" fmla="*/ 424 h 424"/>
                    <a:gd name="T2" fmla="*/ 618 w 808"/>
                    <a:gd name="T3" fmla="*/ 0 h 424"/>
                    <a:gd name="T4" fmla="*/ 1328 w 808"/>
                    <a:gd name="T5" fmla="*/ 0 h 424"/>
                    <a:gd name="T6" fmla="*/ 0 60000 65536"/>
                    <a:gd name="T7" fmla="*/ 0 60000 65536"/>
                    <a:gd name="T8" fmla="*/ 0 60000 65536"/>
                    <a:gd name="T9" fmla="*/ 0 w 808"/>
                    <a:gd name="T10" fmla="*/ 0 h 424"/>
                    <a:gd name="T11" fmla="*/ 808 w 808"/>
                    <a:gd name="T12" fmla="*/ 424 h 424"/>
                  </a:gdLst>
                  <a:ahLst/>
                  <a:cxnLst>
                    <a:cxn ang="T6">
                      <a:pos x="T0" y="T1"/>
                    </a:cxn>
                    <a:cxn ang="T7">
                      <a:pos x="T2" y="T3"/>
                    </a:cxn>
                    <a:cxn ang="T8">
                      <a:pos x="T4" y="T5"/>
                    </a:cxn>
                  </a:cxnLst>
                  <a:rect l="T9" t="T10" r="T11" b="T12"/>
                  <a:pathLst>
                    <a:path w="808" h="424">
                      <a:moveTo>
                        <a:pt x="0" y="424"/>
                      </a:moveTo>
                      <a:lnTo>
                        <a:pt x="376" y="0"/>
                      </a:lnTo>
                      <a:lnTo>
                        <a:pt x="808" y="0"/>
                      </a:lnTo>
                    </a:path>
                  </a:pathLst>
                </a:custGeom>
                <a:noFill/>
                <a:ln w="57150">
                  <a:solidFill>
                    <a:srgbClr val="DDDDDD"/>
                  </a:solidFill>
                  <a:round/>
                  <a:headEnd/>
                  <a:tailEnd/>
                </a:ln>
                <a:effectLst>
                  <a:prstShdw prst="shdw17" dist="17961" dir="2700000">
                    <a:srgbClr val="858585"/>
                  </a:prstShdw>
                </a:effectLst>
              </p:spPr>
              <p:txBody>
                <a:bodyPr rot="10800000"/>
                <a:lstStyle/>
                <a:p>
                  <a:pPr algn="ctr" eaLnBrk="0" fontAlgn="auto" hangingPunct="0">
                    <a:spcBef>
                      <a:spcPts val="0"/>
                    </a:spcBef>
                    <a:spcAft>
                      <a:spcPts val="0"/>
                    </a:spcAft>
                    <a:defRPr/>
                  </a:pPr>
                  <a:endParaRPr lang="es-ES" sz="2000">
                    <a:solidFill>
                      <a:schemeClr val="bg2"/>
                    </a:solidFill>
                    <a:effectLst>
                      <a:outerShdw blurRad="38100" dist="38100" dir="2700000" algn="tl">
                        <a:srgbClr val="000000">
                          <a:alpha val="43137"/>
                        </a:srgbClr>
                      </a:outerShdw>
                    </a:effectLst>
                    <a:latin typeface="Times New Roman" pitchFamily="18" charset="0"/>
                    <a:cs typeface="+mn-cs"/>
                  </a:endParaRPr>
                </a:p>
              </p:txBody>
            </p:sp>
          </p:grpSp>
          <p:sp>
            <p:nvSpPr>
              <p:cNvPr id="37946" name="Line 7"/>
              <p:cNvSpPr>
                <a:spLocks noChangeShapeType="1"/>
              </p:cNvSpPr>
              <p:nvPr/>
            </p:nvSpPr>
            <p:spPr bwMode="auto">
              <a:xfrm flipV="1">
                <a:off x="793" y="1157"/>
                <a:ext cx="3699" cy="0"/>
              </a:xfrm>
              <a:prstGeom prst="line">
                <a:avLst/>
              </a:prstGeom>
              <a:noFill/>
              <a:ln w="57150">
                <a:solidFill>
                  <a:srgbClr val="DDDDDD"/>
                </a:solidFill>
                <a:round/>
                <a:headEnd/>
                <a:tailEnd/>
              </a:ln>
              <a:effectLst>
                <a:prstShdw prst="shdw17" dist="17961" dir="2700000">
                  <a:srgbClr val="858585"/>
                </a:prstShdw>
              </a:effectLst>
            </p:spPr>
            <p:txBody>
              <a:bodyPr/>
              <a:lstStyle/>
              <a:p>
                <a:endParaRPr lang="es-ES"/>
              </a:p>
            </p:txBody>
          </p:sp>
        </p:grpSp>
        <p:sp>
          <p:nvSpPr>
            <p:cNvPr id="37944" name="Line 7"/>
            <p:cNvSpPr>
              <a:spLocks noChangeShapeType="1"/>
            </p:cNvSpPr>
            <p:nvPr/>
          </p:nvSpPr>
          <p:spPr bwMode="auto">
            <a:xfrm flipV="1">
              <a:off x="793" y="2127"/>
              <a:ext cx="3699" cy="0"/>
            </a:xfrm>
            <a:prstGeom prst="line">
              <a:avLst/>
            </a:prstGeom>
            <a:noFill/>
            <a:ln w="57150">
              <a:solidFill>
                <a:srgbClr val="DDDDDD"/>
              </a:solidFill>
              <a:round/>
              <a:headEnd/>
              <a:tailEnd/>
            </a:ln>
            <a:effectLst>
              <a:prstShdw prst="shdw17" dist="17961" dir="2700000">
                <a:srgbClr val="858585"/>
              </a:prstShdw>
            </a:effectLst>
          </p:spPr>
          <p:txBody>
            <a:bodyPr/>
            <a:lstStyle/>
            <a:p>
              <a:endParaRPr lang="es-ES"/>
            </a:p>
          </p:txBody>
        </p:sp>
      </p:grpSp>
      <p:sp>
        <p:nvSpPr>
          <p:cNvPr id="37904" name="Rectangle 25"/>
          <p:cNvSpPr>
            <a:spLocks noChangeArrowheads="1"/>
          </p:cNvSpPr>
          <p:nvPr/>
        </p:nvSpPr>
        <p:spPr bwMode="auto">
          <a:xfrm>
            <a:off x="1423988" y="1730375"/>
            <a:ext cx="1276350" cy="457200"/>
          </a:xfrm>
          <a:prstGeom prst="rect">
            <a:avLst/>
          </a:prstGeom>
          <a:solidFill>
            <a:schemeClr val="bg1"/>
          </a:solidFill>
          <a:ln w="9525" algn="ctr">
            <a:noFill/>
            <a:miter lim="800000"/>
            <a:headEnd/>
            <a:tailEnd/>
          </a:ln>
        </p:spPr>
        <p:txBody>
          <a:bodyPr lIns="18000" rIns="18000">
            <a:spAutoFit/>
          </a:bodyPr>
          <a:lstStyle/>
          <a:p>
            <a:pPr eaLnBrk="0" hangingPunct="0"/>
            <a:r>
              <a:rPr lang="es-ES" sz="1200">
                <a:solidFill>
                  <a:srgbClr val="000066"/>
                </a:solidFill>
                <a:latin typeface="Century Gothic" pitchFamily="34" charset="0"/>
                <a:ea typeface="MS PGothic" pitchFamily="34" charset="-128"/>
              </a:rPr>
              <a:t>TCZ </a:t>
            </a:r>
            <a:r>
              <a:rPr lang="en-US" sz="1200">
                <a:solidFill>
                  <a:srgbClr val="000066"/>
                </a:solidFill>
                <a:latin typeface="Century Gothic" pitchFamily="34" charset="0"/>
                <a:ea typeface="MS PGothic" pitchFamily="34" charset="-128"/>
              </a:rPr>
              <a:t>8 mg/k/ev</a:t>
            </a:r>
          </a:p>
          <a:p>
            <a:pPr eaLnBrk="0" hangingPunct="0"/>
            <a:r>
              <a:rPr lang="en-US" sz="1200">
                <a:solidFill>
                  <a:srgbClr val="000066"/>
                </a:solidFill>
                <a:latin typeface="Century Gothic" pitchFamily="34" charset="0"/>
                <a:ea typeface="MS PGothic" pitchFamily="34" charset="-128"/>
              </a:rPr>
              <a:t>n= 20</a:t>
            </a:r>
            <a:endParaRPr lang="es-ES" sz="1200">
              <a:solidFill>
                <a:srgbClr val="000066"/>
              </a:solidFill>
              <a:latin typeface="Century Gothic" pitchFamily="34" charset="0"/>
              <a:ea typeface="MS PGothic" pitchFamily="34" charset="-128"/>
            </a:endParaRPr>
          </a:p>
        </p:txBody>
      </p:sp>
      <p:sp>
        <p:nvSpPr>
          <p:cNvPr id="37905" name="Rectangle 26"/>
          <p:cNvSpPr>
            <a:spLocks noChangeArrowheads="1"/>
          </p:cNvSpPr>
          <p:nvPr/>
        </p:nvSpPr>
        <p:spPr bwMode="auto">
          <a:xfrm>
            <a:off x="1403350" y="3122613"/>
            <a:ext cx="758825" cy="365125"/>
          </a:xfrm>
          <a:prstGeom prst="rect">
            <a:avLst/>
          </a:prstGeom>
          <a:solidFill>
            <a:schemeClr val="bg1"/>
          </a:solidFill>
          <a:ln w="9525" algn="ctr">
            <a:noFill/>
            <a:miter lim="800000"/>
            <a:headEnd/>
            <a:tailEnd/>
          </a:ln>
        </p:spPr>
        <p:txBody>
          <a:bodyPr lIns="18000" tIns="0" rIns="18000" bIns="0">
            <a:spAutoFit/>
          </a:bodyPr>
          <a:lstStyle/>
          <a:p>
            <a:pPr eaLnBrk="0" hangingPunct="0"/>
            <a:r>
              <a:rPr lang="es-ES" sz="1200">
                <a:solidFill>
                  <a:srgbClr val="000066"/>
                </a:solidFill>
                <a:latin typeface="Century Gothic" pitchFamily="34" charset="0"/>
                <a:ea typeface="MS PGothic" pitchFamily="34" charset="-128"/>
              </a:rPr>
              <a:t>Placebo</a:t>
            </a:r>
          </a:p>
          <a:p>
            <a:pPr eaLnBrk="0" hangingPunct="0"/>
            <a:r>
              <a:rPr lang="es-ES" sz="1200">
                <a:solidFill>
                  <a:srgbClr val="000066"/>
                </a:solidFill>
                <a:latin typeface="Century Gothic" pitchFamily="34" charset="0"/>
                <a:ea typeface="MS PGothic" pitchFamily="34" charset="-128"/>
              </a:rPr>
              <a:t>n= 10</a:t>
            </a:r>
          </a:p>
        </p:txBody>
      </p:sp>
      <p:sp>
        <p:nvSpPr>
          <p:cNvPr id="37906" name="Rectangle 27"/>
          <p:cNvSpPr>
            <a:spLocks noChangeArrowheads="1"/>
          </p:cNvSpPr>
          <p:nvPr/>
        </p:nvSpPr>
        <p:spPr bwMode="auto">
          <a:xfrm>
            <a:off x="1763713" y="4227513"/>
            <a:ext cx="1393825" cy="327025"/>
          </a:xfrm>
          <a:prstGeom prst="rect">
            <a:avLst/>
          </a:prstGeom>
          <a:noFill/>
          <a:ln w="12700" algn="ctr">
            <a:noFill/>
            <a:miter lim="800000"/>
            <a:headEnd/>
            <a:tailEnd/>
          </a:ln>
        </p:spPr>
        <p:txBody>
          <a:bodyPr lIns="18000" tIns="10800" rIns="18000" bIns="10800" anchor="ctr">
            <a:spAutoFit/>
          </a:bodyPr>
          <a:lstStyle/>
          <a:p>
            <a:pPr algn="r" eaLnBrk="0" hangingPunct="0"/>
            <a:r>
              <a:rPr lang="es-ES" sz="1000" b="1">
                <a:solidFill>
                  <a:srgbClr val="000066"/>
                </a:solidFill>
                <a:latin typeface="Century Gothic" pitchFamily="34" charset="0"/>
                <a:ea typeface="MS Mincho" pitchFamily="49" charset="-128"/>
              </a:rPr>
              <a:t>objetivo 1º</a:t>
            </a:r>
          </a:p>
          <a:p>
            <a:pPr algn="r" eaLnBrk="0" hangingPunct="0"/>
            <a:r>
              <a:rPr lang="es-ES" sz="1000" b="1">
                <a:solidFill>
                  <a:srgbClr val="000066"/>
                </a:solidFill>
                <a:latin typeface="Century Gothic" pitchFamily="34" charset="0"/>
                <a:ea typeface="MS Mincho" pitchFamily="49" charset="-128"/>
              </a:rPr>
              <a:t>remisión semana 12</a:t>
            </a:r>
          </a:p>
        </p:txBody>
      </p:sp>
      <p:sp>
        <p:nvSpPr>
          <p:cNvPr id="37907" name="Line 8"/>
          <p:cNvSpPr>
            <a:spLocks noChangeShapeType="1"/>
          </p:cNvSpPr>
          <p:nvPr/>
        </p:nvSpPr>
        <p:spPr bwMode="auto">
          <a:xfrm>
            <a:off x="1588" y="476250"/>
            <a:ext cx="9107487" cy="0"/>
          </a:xfrm>
          <a:prstGeom prst="line">
            <a:avLst/>
          </a:prstGeom>
          <a:noFill/>
          <a:ln w="3175">
            <a:solidFill>
              <a:srgbClr val="DDDDDD"/>
            </a:solidFill>
            <a:round/>
            <a:headEnd/>
            <a:tailEnd/>
          </a:ln>
        </p:spPr>
        <p:txBody>
          <a:bodyPr/>
          <a:lstStyle/>
          <a:p>
            <a:endParaRPr lang="es-ES"/>
          </a:p>
        </p:txBody>
      </p:sp>
      <p:pic>
        <p:nvPicPr>
          <p:cNvPr id="37909"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37910" name="Rectangle 14"/>
          <p:cNvSpPr>
            <a:spLocks noChangeArrowheads="1"/>
          </p:cNvSpPr>
          <p:nvPr/>
        </p:nvSpPr>
        <p:spPr bwMode="auto">
          <a:xfrm>
            <a:off x="107950" y="1347788"/>
            <a:ext cx="1044575" cy="639762"/>
          </a:xfrm>
          <a:prstGeom prst="rect">
            <a:avLst/>
          </a:prstGeom>
          <a:noFill/>
          <a:ln w="9525" algn="ctr">
            <a:noFill/>
            <a:miter lim="800000"/>
            <a:headEnd/>
            <a:tailEnd/>
          </a:ln>
        </p:spPr>
        <p:txBody>
          <a:bodyPr lIns="0" rIns="0">
            <a:spAutoFit/>
          </a:bodyPr>
          <a:lstStyle/>
          <a:p>
            <a:pPr eaLnBrk="0" hangingPunct="0"/>
            <a:r>
              <a:rPr lang="en-US" sz="1200">
                <a:solidFill>
                  <a:srgbClr val="000066"/>
                </a:solidFill>
                <a:latin typeface="Century Gothic" pitchFamily="34" charset="0"/>
                <a:ea typeface="MS PGothic" pitchFamily="34" charset="-128"/>
              </a:rPr>
              <a:t>ACG</a:t>
            </a:r>
          </a:p>
          <a:p>
            <a:pPr eaLnBrk="0" hangingPunct="0">
              <a:buFontTx/>
              <a:buChar char="•"/>
            </a:pPr>
            <a:r>
              <a:rPr lang="en-US" sz="1200">
                <a:solidFill>
                  <a:srgbClr val="000066"/>
                </a:solidFill>
                <a:latin typeface="Century Gothic" pitchFamily="34" charset="0"/>
                <a:ea typeface="MS PGothic" pitchFamily="34" charset="-128"/>
              </a:rPr>
              <a:t>nuevas</a:t>
            </a:r>
          </a:p>
          <a:p>
            <a:pPr eaLnBrk="0" hangingPunct="0">
              <a:buFontTx/>
              <a:buChar char="•"/>
            </a:pPr>
            <a:r>
              <a:rPr lang="en-US" sz="1200">
                <a:solidFill>
                  <a:srgbClr val="000066"/>
                </a:solidFill>
                <a:latin typeface="Century Gothic" pitchFamily="34" charset="0"/>
                <a:ea typeface="MS PGothic" pitchFamily="34" charset="-128"/>
              </a:rPr>
              <a:t>reactivadas</a:t>
            </a:r>
            <a:endParaRPr lang="es-ES" sz="1200">
              <a:solidFill>
                <a:srgbClr val="000066"/>
              </a:solidFill>
              <a:latin typeface="Century Gothic" pitchFamily="34" charset="0"/>
              <a:ea typeface="MS PGothic" pitchFamily="34" charset="-128"/>
            </a:endParaRPr>
          </a:p>
        </p:txBody>
      </p:sp>
      <p:sp>
        <p:nvSpPr>
          <p:cNvPr id="29" name="Line 7"/>
          <p:cNvSpPr>
            <a:spLocks noChangeShapeType="1"/>
          </p:cNvSpPr>
          <p:nvPr/>
        </p:nvSpPr>
        <p:spPr bwMode="auto">
          <a:xfrm>
            <a:off x="150813" y="2587625"/>
            <a:ext cx="931862" cy="1588"/>
          </a:xfrm>
          <a:prstGeom prst="line">
            <a:avLst/>
          </a:prstGeom>
          <a:noFill/>
          <a:ln w="57150">
            <a:solidFill>
              <a:srgbClr val="DDDDDD"/>
            </a:solidFill>
            <a:round/>
            <a:headEnd/>
            <a:tailEnd/>
          </a:ln>
          <a:effectLst>
            <a:prstShdw prst="shdw17" dist="17961" dir="2700000">
              <a:srgbClr val="DDDDDD">
                <a:gamma/>
                <a:shade val="60000"/>
                <a:invGamma/>
              </a:srgbClr>
            </a:prstShdw>
          </a:effectLst>
        </p:spPr>
        <p:txBody>
          <a:bodyPr/>
          <a:lstStyle/>
          <a:p>
            <a:pPr algn="ctr" eaLnBrk="0" fontAlgn="auto" hangingPunct="0">
              <a:spcBef>
                <a:spcPts val="0"/>
              </a:spcBef>
              <a:spcAft>
                <a:spcPts val="0"/>
              </a:spcAft>
              <a:defRPr/>
            </a:pPr>
            <a:endParaRPr lang="es-ES" sz="2000">
              <a:solidFill>
                <a:schemeClr val="bg2"/>
              </a:solidFill>
              <a:effectLst>
                <a:outerShdw blurRad="38100" dist="38100" dir="2700000" algn="tl">
                  <a:srgbClr val="000000">
                    <a:alpha val="43137"/>
                  </a:srgbClr>
                </a:outerShdw>
              </a:effectLst>
              <a:latin typeface="Times New Roman" pitchFamily="18" charset="0"/>
              <a:cs typeface="+mn-cs"/>
            </a:endParaRPr>
          </a:p>
        </p:txBody>
      </p:sp>
      <p:sp>
        <p:nvSpPr>
          <p:cNvPr id="30" name="Line 6"/>
          <p:cNvSpPr>
            <a:spLocks noChangeShapeType="1"/>
          </p:cNvSpPr>
          <p:nvPr/>
        </p:nvSpPr>
        <p:spPr bwMode="auto">
          <a:xfrm>
            <a:off x="107950" y="2355850"/>
            <a:ext cx="0" cy="477838"/>
          </a:xfrm>
          <a:prstGeom prst="line">
            <a:avLst/>
          </a:prstGeom>
          <a:noFill/>
          <a:ln w="57150">
            <a:solidFill>
              <a:srgbClr val="DDDDDD"/>
            </a:solidFill>
            <a:round/>
            <a:headEnd/>
            <a:tailEnd/>
          </a:ln>
          <a:effectLst>
            <a:prstShdw prst="shdw17" dist="17961" dir="2700000">
              <a:srgbClr val="DDDDDD">
                <a:gamma/>
                <a:shade val="60000"/>
                <a:invGamma/>
              </a:srgbClr>
            </a:prstShdw>
          </a:effectLst>
        </p:spPr>
        <p:txBody>
          <a:bodyPr/>
          <a:lstStyle/>
          <a:p>
            <a:pPr algn="ctr" eaLnBrk="0" fontAlgn="auto" hangingPunct="0">
              <a:spcBef>
                <a:spcPts val="0"/>
              </a:spcBef>
              <a:spcAft>
                <a:spcPts val="0"/>
              </a:spcAft>
              <a:defRPr/>
            </a:pPr>
            <a:endParaRPr lang="es-ES" sz="2000">
              <a:solidFill>
                <a:schemeClr val="bg2"/>
              </a:solidFill>
              <a:effectLst>
                <a:outerShdw blurRad="38100" dist="38100" dir="2700000" algn="tl">
                  <a:srgbClr val="000000">
                    <a:alpha val="43137"/>
                  </a:srgbClr>
                </a:outerShdw>
              </a:effectLst>
              <a:latin typeface="Times New Roman" pitchFamily="18" charset="0"/>
              <a:cs typeface="+mn-cs"/>
            </a:endParaRPr>
          </a:p>
        </p:txBody>
      </p:sp>
      <p:sp>
        <p:nvSpPr>
          <p:cNvPr id="37913" name="Rectangle 19"/>
          <p:cNvSpPr>
            <a:spLocks noChangeArrowheads="1"/>
          </p:cNvSpPr>
          <p:nvPr/>
        </p:nvSpPr>
        <p:spPr bwMode="auto">
          <a:xfrm>
            <a:off x="1295400" y="771525"/>
            <a:ext cx="6551613" cy="495300"/>
          </a:xfrm>
          <a:prstGeom prst="rect">
            <a:avLst/>
          </a:prstGeom>
          <a:noFill/>
          <a:ln w="9525" algn="ctr">
            <a:noFill/>
            <a:miter lim="800000"/>
            <a:headEnd/>
            <a:tailEnd/>
          </a:ln>
        </p:spPr>
        <p:txBody>
          <a:bodyPr>
            <a:spAutoFit/>
          </a:bodyPr>
          <a:lstStyle/>
          <a:p>
            <a:pPr algn="ctr" eaLnBrk="0" hangingPunct="0">
              <a:lnSpc>
                <a:spcPct val="95000"/>
              </a:lnSpc>
            </a:pPr>
            <a:r>
              <a:rPr lang="es-ES_tradnl" sz="1400">
                <a:solidFill>
                  <a:srgbClr val="000066"/>
                </a:solidFill>
                <a:latin typeface="Century Gothic" pitchFamily="34" charset="0"/>
                <a:ea typeface="MS PGothic" pitchFamily="34" charset="-128"/>
              </a:rPr>
              <a:t>doble ciego</a:t>
            </a:r>
          </a:p>
          <a:p>
            <a:pPr algn="ctr" eaLnBrk="0" hangingPunct="0">
              <a:lnSpc>
                <a:spcPct val="95000"/>
              </a:lnSpc>
            </a:pPr>
            <a:r>
              <a:rPr lang="es-ES_tradnl" sz="1400">
                <a:solidFill>
                  <a:srgbClr val="000066"/>
                </a:solidFill>
                <a:latin typeface="Century Gothic" pitchFamily="34" charset="0"/>
                <a:ea typeface="MS PGothic" pitchFamily="34" charset="-128"/>
              </a:rPr>
              <a:t>n= 30</a:t>
            </a:r>
          </a:p>
        </p:txBody>
      </p:sp>
      <p:graphicFrame>
        <p:nvGraphicFramePr>
          <p:cNvPr id="34" name="Group 32"/>
          <p:cNvGraphicFramePr>
            <a:graphicFrameLocks noGrp="1"/>
          </p:cNvGraphicFramePr>
          <p:nvPr/>
        </p:nvGraphicFramePr>
        <p:xfrm>
          <a:off x="3492500" y="3789363"/>
          <a:ext cx="4968875" cy="2089151"/>
        </p:xfrm>
        <a:graphic>
          <a:graphicData uri="http://schemas.openxmlformats.org/drawingml/2006/table">
            <a:tbl>
              <a:tblPr/>
              <a:tblGrid>
                <a:gridCol w="2573338"/>
                <a:gridCol w="1212850"/>
                <a:gridCol w="1182687"/>
              </a:tblGrid>
              <a:tr h="417513">
                <a:tc>
                  <a:txBody>
                    <a:bodyPr/>
                    <a:lstStyle/>
                    <a:p>
                      <a:pPr marL="0" marR="0" lvl="0" indent="0" algn="l" defTabSz="914400" rtl="0" eaLnBrk="0" fontAlgn="base" latinLnBrk="0" hangingPunct="0">
                        <a:lnSpc>
                          <a:spcPct val="100000"/>
                        </a:lnSpc>
                        <a:spcBef>
                          <a:spcPts val="700"/>
                        </a:spcBef>
                        <a:spcAft>
                          <a:spcPct val="0"/>
                        </a:spcAft>
                        <a:buClrTx/>
                        <a:buSzTx/>
                        <a:buFont typeface="Arial" pitchFamily="34" charset="0"/>
                        <a:buNone/>
                        <a:tabLst/>
                      </a:pPr>
                      <a:endParaRPr kumimoji="0" lang="es-ES" sz="1200" b="1" i="0" u="none" strike="noStrike" cap="none" normalizeH="0" baseline="0" smtClean="0">
                        <a:ln>
                          <a:noFill/>
                        </a:ln>
                        <a:solidFill>
                          <a:schemeClr val="bg1"/>
                        </a:solidFill>
                        <a:effectLst/>
                        <a:latin typeface="Century Gothic" pitchFamily="34" charset="0"/>
                        <a:ea typeface="MS Mincho" pitchFamily="49" charset="-128"/>
                        <a:sym typeface="Calibri" pitchFamily="34" charset="0"/>
                      </a:endParaRPr>
                    </a:p>
                  </a:txBody>
                  <a:tcPr marL="18000" marR="18000" marT="10800" marB="10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s-ES" sz="1200" b="1" i="0" u="none" strike="noStrike" cap="none" normalizeH="0" baseline="0" smtClean="0">
                          <a:ln>
                            <a:noFill/>
                          </a:ln>
                          <a:solidFill>
                            <a:schemeClr val="bg1"/>
                          </a:solidFill>
                          <a:effectLst/>
                          <a:latin typeface="Century Gothic" pitchFamily="34" charset="0"/>
                          <a:ea typeface="MS Mincho" pitchFamily="49" charset="-128"/>
                          <a:cs typeface="Calibri" pitchFamily="34" charset="0"/>
                          <a:sym typeface="Calibri" pitchFamily="34" charset="0"/>
                        </a:rPr>
                        <a:t>TCZ</a:t>
                      </a:r>
                    </a:p>
                  </a:txBody>
                  <a:tcPr marL="18000" marR="18000" marT="10800" marB="10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s-ES" sz="1200" b="1" i="0" u="none" strike="noStrike" cap="none" normalizeH="0" baseline="0" smtClean="0">
                          <a:ln>
                            <a:noFill/>
                          </a:ln>
                          <a:solidFill>
                            <a:schemeClr val="bg1"/>
                          </a:solidFill>
                          <a:effectLst/>
                          <a:latin typeface="Century Gothic" pitchFamily="34" charset="0"/>
                          <a:ea typeface="MS Mincho" pitchFamily="49" charset="-128"/>
                          <a:cs typeface="Calibri" pitchFamily="34" charset="0"/>
                          <a:sym typeface="Calibri" pitchFamily="34" charset="0"/>
                        </a:rPr>
                        <a:t>Placebo</a:t>
                      </a:r>
                    </a:p>
                  </a:txBody>
                  <a:tcPr marL="18000" marR="18000" marT="10800" marB="10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r>
              <a:tr h="419100">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s-ES" sz="1200" b="0" i="0" u="none" strike="noStrike" cap="none" normalizeH="0" baseline="0" smtClean="0">
                          <a:ln>
                            <a:noFill/>
                          </a:ln>
                          <a:solidFill>
                            <a:srgbClr val="000000"/>
                          </a:solidFill>
                          <a:effectLst/>
                          <a:latin typeface="Century Gothic" pitchFamily="34" charset="0"/>
                          <a:ea typeface="MS Mincho" pitchFamily="49" charset="-128"/>
                          <a:cs typeface="Calibri" pitchFamily="34" charset="0"/>
                          <a:sym typeface="Calibri" pitchFamily="34" charset="0"/>
                        </a:rPr>
                        <a:t>number of patients</a:t>
                      </a:r>
                      <a:endParaRPr kumimoji="0" lang="es-ES" sz="3600" b="0" i="0" u="none" strike="noStrike" cap="none" normalizeH="0" baseline="0" smtClean="0">
                        <a:ln>
                          <a:noFill/>
                        </a:ln>
                        <a:solidFill>
                          <a:srgbClr val="000000"/>
                        </a:solidFill>
                        <a:effectLst/>
                        <a:latin typeface="Century Gothic" pitchFamily="34" charset="0"/>
                        <a:ea typeface="MS Mincho" pitchFamily="49" charset="-128"/>
                        <a:cs typeface="Calibri" pitchFamily="34" charset="0"/>
                        <a:sym typeface="Calibri" pitchFamily="34" charset="0"/>
                      </a:endParaRPr>
                    </a:p>
                  </a:txBody>
                  <a:tcPr marL="18000" marR="18000" marT="10800" marB="10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s-ES" sz="1200" b="0" i="0" u="none" strike="noStrike" cap="none" normalizeH="0" baseline="0" smtClean="0">
                          <a:ln>
                            <a:noFill/>
                          </a:ln>
                          <a:solidFill>
                            <a:srgbClr val="000000"/>
                          </a:solidFill>
                          <a:effectLst/>
                          <a:latin typeface="Century Gothic" pitchFamily="34" charset="0"/>
                          <a:ea typeface="MS Mincho" pitchFamily="49" charset="-128"/>
                          <a:cs typeface="Calibri" pitchFamily="34" charset="0"/>
                          <a:sym typeface="Calibri" pitchFamily="34" charset="0"/>
                        </a:rPr>
                        <a:t>20</a:t>
                      </a:r>
                      <a:endParaRPr kumimoji="0" lang="es-ES" sz="3600" b="0" i="0" u="none" strike="noStrike" cap="none" normalizeH="0" baseline="0" smtClean="0">
                        <a:ln>
                          <a:noFill/>
                        </a:ln>
                        <a:solidFill>
                          <a:srgbClr val="000000"/>
                        </a:solidFill>
                        <a:effectLst/>
                        <a:latin typeface="Century Gothic" pitchFamily="34" charset="0"/>
                        <a:ea typeface="MS Mincho" pitchFamily="49" charset="-128"/>
                        <a:cs typeface="Calibri" pitchFamily="34" charset="0"/>
                        <a:sym typeface="Calibri" pitchFamily="34" charset="0"/>
                      </a:endParaRPr>
                    </a:p>
                  </a:txBody>
                  <a:tcPr marL="18000" marR="18000" marT="10800" marB="10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s-ES" sz="1200" b="0" i="0" u="none" strike="noStrike" cap="none" normalizeH="0" baseline="0" smtClean="0">
                          <a:ln>
                            <a:noFill/>
                          </a:ln>
                          <a:solidFill>
                            <a:srgbClr val="000000"/>
                          </a:solidFill>
                          <a:effectLst/>
                          <a:latin typeface="Century Gothic" pitchFamily="34" charset="0"/>
                          <a:ea typeface="MS Mincho" pitchFamily="49" charset="-128"/>
                          <a:cs typeface="Calibri" pitchFamily="34" charset="0"/>
                          <a:sym typeface="Calibri" pitchFamily="34" charset="0"/>
                        </a:rPr>
                        <a:t>10</a:t>
                      </a:r>
                      <a:endParaRPr kumimoji="0" lang="es-ES" sz="3600" b="0" i="0" u="none" strike="noStrike" cap="none" normalizeH="0" baseline="0" smtClean="0">
                        <a:ln>
                          <a:noFill/>
                        </a:ln>
                        <a:solidFill>
                          <a:srgbClr val="000000"/>
                        </a:solidFill>
                        <a:effectLst/>
                        <a:latin typeface="Century Gothic" pitchFamily="34" charset="0"/>
                        <a:ea typeface="MS Mincho" pitchFamily="49" charset="-128"/>
                        <a:cs typeface="Calibri" pitchFamily="34" charset="0"/>
                        <a:sym typeface="Calibri" pitchFamily="34" charset="0"/>
                      </a:endParaRPr>
                    </a:p>
                  </a:txBody>
                  <a:tcPr marL="18000" marR="18000" marT="10800" marB="10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r>
              <a:tr h="415925">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s-ES" sz="1200" b="0" i="0" u="none" strike="noStrike" cap="none" normalizeH="0" baseline="0" smtClean="0">
                          <a:ln>
                            <a:noFill/>
                          </a:ln>
                          <a:solidFill>
                            <a:srgbClr val="000000"/>
                          </a:solidFill>
                          <a:effectLst/>
                          <a:latin typeface="Century Gothic" pitchFamily="34" charset="0"/>
                          <a:ea typeface="MS Mincho" pitchFamily="49" charset="-128"/>
                          <a:cs typeface="Calibri" pitchFamily="34" charset="0"/>
                          <a:sym typeface="Calibri" pitchFamily="34" charset="0"/>
                        </a:rPr>
                        <a:t>age at study inclusion [years]</a:t>
                      </a:r>
                      <a:endParaRPr kumimoji="0" lang="es-ES" sz="3600" b="0" i="0" u="none" strike="noStrike" cap="none" normalizeH="0" baseline="0" smtClean="0">
                        <a:ln>
                          <a:noFill/>
                        </a:ln>
                        <a:solidFill>
                          <a:srgbClr val="000000"/>
                        </a:solidFill>
                        <a:effectLst/>
                        <a:latin typeface="Century Gothic" pitchFamily="34" charset="0"/>
                        <a:ea typeface="MS Mincho" pitchFamily="49" charset="-128"/>
                        <a:cs typeface="Calibri" pitchFamily="34" charset="0"/>
                        <a:sym typeface="Calibri" pitchFamily="34" charset="0"/>
                      </a:endParaRPr>
                    </a:p>
                  </a:txBody>
                  <a:tcPr marL="18000" marR="18000" marT="10800" marB="10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s-ES" sz="1200" b="0" i="0" u="none" strike="noStrike" cap="none" normalizeH="0" baseline="0" smtClean="0">
                          <a:ln>
                            <a:noFill/>
                          </a:ln>
                          <a:solidFill>
                            <a:srgbClr val="000000"/>
                          </a:solidFill>
                          <a:effectLst/>
                          <a:latin typeface="Century Gothic" pitchFamily="34" charset="0"/>
                          <a:ea typeface="MS Mincho" pitchFamily="49" charset="-128"/>
                          <a:cs typeface="Calibri" pitchFamily="34" charset="0"/>
                          <a:sym typeface="Calibri" pitchFamily="34" charset="0"/>
                        </a:rPr>
                        <a:t>71.3</a:t>
                      </a:r>
                      <a:endParaRPr kumimoji="0" lang="es-ES" sz="3600" b="0" i="0" u="none" strike="noStrike" cap="none" normalizeH="0" baseline="0" smtClean="0">
                        <a:ln>
                          <a:noFill/>
                        </a:ln>
                        <a:solidFill>
                          <a:srgbClr val="000000"/>
                        </a:solidFill>
                        <a:effectLst/>
                        <a:latin typeface="Century Gothic" pitchFamily="34" charset="0"/>
                        <a:ea typeface="MS Mincho" pitchFamily="49" charset="-128"/>
                        <a:cs typeface="Calibri" pitchFamily="34" charset="0"/>
                        <a:sym typeface="Calibri" pitchFamily="34" charset="0"/>
                      </a:endParaRPr>
                    </a:p>
                  </a:txBody>
                  <a:tcPr marL="18000" marR="18000" marT="10800" marB="10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s-ES" sz="1200" b="0" i="0" u="none" strike="noStrike" cap="none" normalizeH="0" baseline="0" smtClean="0">
                          <a:ln>
                            <a:noFill/>
                          </a:ln>
                          <a:solidFill>
                            <a:srgbClr val="000000"/>
                          </a:solidFill>
                          <a:effectLst/>
                          <a:latin typeface="Century Gothic" pitchFamily="34" charset="0"/>
                          <a:ea typeface="MS Mincho" pitchFamily="49" charset="-128"/>
                          <a:cs typeface="Calibri" pitchFamily="34" charset="0"/>
                          <a:sym typeface="Calibri" pitchFamily="34" charset="0"/>
                        </a:rPr>
                        <a:t>68.8</a:t>
                      </a:r>
                      <a:endParaRPr kumimoji="0" lang="es-ES" sz="3600" b="0" i="0" u="none" strike="noStrike" cap="none" normalizeH="0" baseline="0" smtClean="0">
                        <a:ln>
                          <a:noFill/>
                        </a:ln>
                        <a:solidFill>
                          <a:srgbClr val="000000"/>
                        </a:solidFill>
                        <a:effectLst/>
                        <a:latin typeface="Century Gothic" pitchFamily="34" charset="0"/>
                        <a:ea typeface="MS Mincho" pitchFamily="49" charset="-128"/>
                        <a:cs typeface="Calibri" pitchFamily="34" charset="0"/>
                        <a:sym typeface="Calibri" pitchFamily="34" charset="0"/>
                      </a:endParaRPr>
                    </a:p>
                  </a:txBody>
                  <a:tcPr marL="18000" marR="18000" marT="10800" marB="10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r>
              <a:tr h="419100">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s-ES" sz="1200" b="0" i="0" u="none" strike="noStrike" cap="none" normalizeH="0" baseline="0" smtClean="0">
                          <a:ln>
                            <a:noFill/>
                          </a:ln>
                          <a:solidFill>
                            <a:srgbClr val="000000"/>
                          </a:solidFill>
                          <a:effectLst/>
                          <a:latin typeface="Century Gothic" pitchFamily="34" charset="0"/>
                          <a:ea typeface="MS Mincho" pitchFamily="49" charset="-128"/>
                          <a:cs typeface="Calibri" pitchFamily="34" charset="0"/>
                          <a:sym typeface="Calibri" pitchFamily="34" charset="0"/>
                        </a:rPr>
                        <a:t>female</a:t>
                      </a:r>
                      <a:endParaRPr kumimoji="0" lang="es-ES" sz="3600" b="0" i="0" u="none" strike="noStrike" cap="none" normalizeH="0" baseline="0" smtClean="0">
                        <a:ln>
                          <a:noFill/>
                        </a:ln>
                        <a:solidFill>
                          <a:srgbClr val="000000"/>
                        </a:solidFill>
                        <a:effectLst/>
                        <a:latin typeface="Century Gothic" pitchFamily="34" charset="0"/>
                        <a:ea typeface="MS Mincho" pitchFamily="49" charset="-128"/>
                        <a:cs typeface="Calibri" pitchFamily="34" charset="0"/>
                        <a:sym typeface="Calibri" pitchFamily="34" charset="0"/>
                      </a:endParaRPr>
                    </a:p>
                  </a:txBody>
                  <a:tcPr marL="18000" marR="18000" marT="10800" marB="10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s-ES" sz="1200" b="0" i="0" u="none" strike="noStrike" cap="none" normalizeH="0" baseline="0" smtClean="0">
                          <a:ln>
                            <a:noFill/>
                          </a:ln>
                          <a:solidFill>
                            <a:srgbClr val="000000"/>
                          </a:solidFill>
                          <a:effectLst/>
                          <a:latin typeface="Century Gothic" pitchFamily="34" charset="0"/>
                          <a:ea typeface="MS Mincho" pitchFamily="49" charset="-128"/>
                          <a:cs typeface="Calibri" pitchFamily="34" charset="0"/>
                          <a:sym typeface="Calibri" pitchFamily="34" charset="0"/>
                        </a:rPr>
                        <a:t>13/20 (65%)</a:t>
                      </a:r>
                      <a:endParaRPr kumimoji="0" lang="es-ES" sz="3600" b="0" i="0" u="none" strike="noStrike" cap="none" normalizeH="0" baseline="0" smtClean="0">
                        <a:ln>
                          <a:noFill/>
                        </a:ln>
                        <a:solidFill>
                          <a:srgbClr val="000000"/>
                        </a:solidFill>
                        <a:effectLst/>
                        <a:latin typeface="Century Gothic" pitchFamily="34" charset="0"/>
                        <a:ea typeface="MS Mincho" pitchFamily="49" charset="-128"/>
                        <a:cs typeface="Calibri" pitchFamily="34" charset="0"/>
                        <a:sym typeface="Calibri" pitchFamily="34" charset="0"/>
                      </a:endParaRPr>
                    </a:p>
                  </a:txBody>
                  <a:tcPr marL="18000" marR="18000" marT="10800" marB="10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s-ES" sz="1200" b="0" i="0" u="none" strike="noStrike" cap="none" normalizeH="0" baseline="0" smtClean="0">
                          <a:ln>
                            <a:noFill/>
                          </a:ln>
                          <a:solidFill>
                            <a:srgbClr val="000000"/>
                          </a:solidFill>
                          <a:effectLst/>
                          <a:latin typeface="Century Gothic" pitchFamily="34" charset="0"/>
                          <a:ea typeface="MS Mincho" pitchFamily="49" charset="-128"/>
                          <a:cs typeface="Calibri" pitchFamily="34" charset="0"/>
                          <a:sym typeface="Calibri" pitchFamily="34" charset="0"/>
                        </a:rPr>
                        <a:t>8/10 (80%)</a:t>
                      </a:r>
                      <a:endParaRPr kumimoji="0" lang="es-ES" sz="3600" b="0" i="0" u="none" strike="noStrike" cap="none" normalizeH="0" baseline="0" smtClean="0">
                        <a:ln>
                          <a:noFill/>
                        </a:ln>
                        <a:solidFill>
                          <a:srgbClr val="000000"/>
                        </a:solidFill>
                        <a:effectLst/>
                        <a:latin typeface="Century Gothic" pitchFamily="34" charset="0"/>
                        <a:ea typeface="MS Mincho" pitchFamily="49" charset="-128"/>
                        <a:cs typeface="Calibri" pitchFamily="34" charset="0"/>
                        <a:sym typeface="Calibri" pitchFamily="34" charset="0"/>
                      </a:endParaRPr>
                    </a:p>
                  </a:txBody>
                  <a:tcPr marL="18000" marR="18000" marT="10800" marB="10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r>
              <a:tr h="417513">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s-ES" sz="1200" b="0" i="0" u="none" strike="noStrike" cap="none" normalizeH="0" baseline="0" smtClean="0">
                          <a:ln>
                            <a:noFill/>
                          </a:ln>
                          <a:solidFill>
                            <a:srgbClr val="000000"/>
                          </a:solidFill>
                          <a:effectLst/>
                          <a:latin typeface="Century Gothic" pitchFamily="34" charset="0"/>
                          <a:ea typeface="MS Mincho" pitchFamily="49" charset="-128"/>
                          <a:cs typeface="Calibri" pitchFamily="34" charset="0"/>
                          <a:sym typeface="Calibri" pitchFamily="34" charset="0"/>
                        </a:rPr>
                        <a:t>new onset GCA</a:t>
                      </a:r>
                      <a:endParaRPr kumimoji="0" lang="es-ES" sz="3600" b="0" i="0" u="none" strike="noStrike" cap="none" normalizeH="0" baseline="0" smtClean="0">
                        <a:ln>
                          <a:noFill/>
                        </a:ln>
                        <a:solidFill>
                          <a:srgbClr val="000000"/>
                        </a:solidFill>
                        <a:effectLst/>
                        <a:latin typeface="Century Gothic" pitchFamily="34" charset="0"/>
                        <a:ea typeface="MS Mincho" pitchFamily="49" charset="-128"/>
                        <a:cs typeface="Calibri" pitchFamily="34" charset="0"/>
                        <a:sym typeface="Calibri" pitchFamily="34" charset="0"/>
                      </a:endParaRPr>
                    </a:p>
                  </a:txBody>
                  <a:tcPr marL="18000" marR="18000" marT="10800" marB="10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s-ES" sz="1200" b="0" i="0" u="none" strike="noStrike" cap="none" normalizeH="0" baseline="0" smtClean="0">
                          <a:ln>
                            <a:noFill/>
                          </a:ln>
                          <a:solidFill>
                            <a:srgbClr val="000000"/>
                          </a:solidFill>
                          <a:effectLst/>
                          <a:latin typeface="Century Gothic" pitchFamily="34" charset="0"/>
                          <a:ea typeface="MS Mincho" pitchFamily="49" charset="-128"/>
                          <a:cs typeface="Calibri" pitchFamily="34" charset="0"/>
                          <a:sym typeface="Calibri" pitchFamily="34" charset="0"/>
                        </a:rPr>
                        <a:t>16/20 (80%)</a:t>
                      </a:r>
                      <a:endParaRPr kumimoji="0" lang="es-ES" sz="3600" b="0" i="0" u="none" strike="noStrike" cap="none" normalizeH="0" baseline="0" smtClean="0">
                        <a:ln>
                          <a:noFill/>
                        </a:ln>
                        <a:solidFill>
                          <a:srgbClr val="000000"/>
                        </a:solidFill>
                        <a:effectLst/>
                        <a:latin typeface="Century Gothic" pitchFamily="34" charset="0"/>
                        <a:ea typeface="MS Mincho" pitchFamily="49" charset="-128"/>
                        <a:cs typeface="Calibri" pitchFamily="34" charset="0"/>
                        <a:sym typeface="Calibri" pitchFamily="34" charset="0"/>
                      </a:endParaRPr>
                    </a:p>
                  </a:txBody>
                  <a:tcPr marL="18000" marR="18000" marT="10800" marB="10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s-ES" sz="1200" b="0" i="0" u="none" strike="noStrike" cap="none" normalizeH="0" baseline="0" smtClean="0">
                          <a:ln>
                            <a:noFill/>
                          </a:ln>
                          <a:solidFill>
                            <a:srgbClr val="000000"/>
                          </a:solidFill>
                          <a:effectLst/>
                          <a:latin typeface="Century Gothic" pitchFamily="34" charset="0"/>
                          <a:ea typeface="MS Mincho" pitchFamily="49" charset="-128"/>
                          <a:cs typeface="Calibri" pitchFamily="34" charset="0"/>
                          <a:sym typeface="Calibri" pitchFamily="34" charset="0"/>
                        </a:rPr>
                        <a:t>7/10 (70%)</a:t>
                      </a:r>
                      <a:endParaRPr kumimoji="0" lang="es-ES" sz="3600" b="0" i="0" u="none" strike="noStrike" cap="none" normalizeH="0" baseline="0" smtClean="0">
                        <a:ln>
                          <a:noFill/>
                        </a:ln>
                        <a:solidFill>
                          <a:srgbClr val="000000"/>
                        </a:solidFill>
                        <a:effectLst/>
                        <a:latin typeface="Century Gothic" pitchFamily="34" charset="0"/>
                        <a:ea typeface="MS Mincho" pitchFamily="49" charset="-128"/>
                        <a:cs typeface="Calibri" pitchFamily="34" charset="0"/>
                        <a:sym typeface="Calibri" pitchFamily="34" charset="0"/>
                      </a:endParaRPr>
                    </a:p>
                  </a:txBody>
                  <a:tcPr marL="18000" marR="18000" marT="10800" marB="10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r>
            </a:tbl>
          </a:graphicData>
        </a:graphic>
      </p:graphicFrame>
      <p:sp>
        <p:nvSpPr>
          <p:cNvPr id="37941" name="Rectangle 61"/>
          <p:cNvSpPr>
            <a:spLocks noChangeArrowheads="1"/>
          </p:cNvSpPr>
          <p:nvPr/>
        </p:nvSpPr>
        <p:spPr bwMode="auto">
          <a:xfrm>
            <a:off x="3419475" y="5516563"/>
            <a:ext cx="4968875" cy="431800"/>
          </a:xfrm>
          <a:prstGeom prst="rect">
            <a:avLst/>
          </a:prstGeom>
          <a:noFill/>
          <a:ln w="9525">
            <a:solidFill>
              <a:srgbClr val="CC0066"/>
            </a:solidFill>
            <a:miter lim="800000"/>
            <a:headEnd/>
            <a:tailEnd/>
          </a:ln>
        </p:spPr>
        <p:txBody>
          <a:bodyPr wrap="none" anchor="ctr"/>
          <a:lstStyle/>
          <a:p>
            <a:endParaRPr lang="es-ES">
              <a:latin typeface="Calibri" pitchFamily="34" charset="0"/>
            </a:endParaRPr>
          </a:p>
        </p:txBody>
      </p:sp>
      <p:sp>
        <p:nvSpPr>
          <p:cNvPr id="37942"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a:solidFill>
                  <a:srgbClr val="000099"/>
                </a:solidFill>
                <a:latin typeface="Calibri" pitchFamily="34" charset="0"/>
                <a:ea typeface="MS PGothic" pitchFamily="34" charset="-128"/>
              </a:rPr>
              <a:t>TOCILIZUMAB</a:t>
            </a:r>
          </a:p>
        </p:txBody>
      </p:sp>
      <p:sp>
        <p:nvSpPr>
          <p:cNvPr id="36" name="Text Box 12"/>
          <p:cNvSpPr txBox="1">
            <a:spLocks noChangeArrowheads="1"/>
          </p:cNvSpPr>
          <p:nvPr/>
        </p:nvSpPr>
        <p:spPr bwMode="auto">
          <a:xfrm>
            <a:off x="6869723" y="6519446"/>
            <a:ext cx="2274277" cy="338554"/>
          </a:xfrm>
          <a:prstGeom prst="rect">
            <a:avLst/>
          </a:prstGeom>
          <a:noFill/>
          <a:ln w="9525">
            <a:noFill/>
            <a:miter lim="800000"/>
            <a:headEnd/>
            <a:tailEnd/>
          </a:ln>
        </p:spPr>
        <p:txBody>
          <a:bodyPr wrap="none">
            <a:spAutoFit/>
          </a:bodyPr>
          <a:lstStyle/>
          <a:p>
            <a:pPr algn="r" defTabSz="914400"/>
            <a:r>
              <a:rPr lang="es-ES" sz="1600" noProof="1">
                <a:solidFill>
                  <a:srgbClr val="1C1C6E"/>
                </a:solidFill>
                <a:latin typeface="Calibri" pitchFamily="34" charset="0"/>
              </a:rPr>
              <a:t>Villiger et al. Lancet 2016</a:t>
            </a:r>
          </a:p>
        </p:txBody>
      </p:sp>
      <p:sp>
        <p:nvSpPr>
          <p:cNvPr id="37"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8"/>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pic>
        <p:nvPicPr>
          <p:cNvPr id="27" name="Picture 4" descr="SIM VAL AZUL"/>
          <p:cNvPicPr>
            <a:picLocks noChangeAspect="1" noChangeArrowheads="1"/>
          </p:cNvPicPr>
          <p:nvPr/>
        </p:nvPicPr>
        <p:blipFill>
          <a:blip r:embed="rId4"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31" name="Rectangle 19"/>
          <p:cNvSpPr>
            <a:spLocks noChangeArrowheads="1"/>
          </p:cNvSpPr>
          <p:nvPr/>
        </p:nvSpPr>
        <p:spPr bwMode="auto">
          <a:xfrm>
            <a:off x="1295400" y="771525"/>
            <a:ext cx="6551613" cy="495300"/>
          </a:xfrm>
          <a:prstGeom prst="rect">
            <a:avLst/>
          </a:prstGeom>
          <a:noFill/>
          <a:ln w="9525" algn="ctr">
            <a:noFill/>
            <a:miter lim="800000"/>
            <a:headEnd/>
            <a:tailEnd/>
          </a:ln>
          <a:effectLst/>
        </p:spPr>
        <p:txBody>
          <a:bodyPr>
            <a:spAutoFit/>
          </a:bodyPr>
          <a:lstStyle/>
          <a:p>
            <a:pPr algn="ctr" defTabSz="914400" eaLnBrk="0" hangingPunct="0">
              <a:lnSpc>
                <a:spcPct val="95000"/>
              </a:lnSpc>
            </a:pPr>
            <a:r>
              <a:rPr lang="es-ES_tradnl" sz="1400" dirty="0">
                <a:solidFill>
                  <a:srgbClr val="000066"/>
                </a:solidFill>
                <a:latin typeface="Century Gothic" pitchFamily="34" charset="0"/>
                <a:ea typeface="MS PGothic" pitchFamily="34" charset="-128"/>
              </a:rPr>
              <a:t>doble ciego</a:t>
            </a:r>
          </a:p>
          <a:p>
            <a:pPr algn="ctr" defTabSz="914400" eaLnBrk="0" hangingPunct="0">
              <a:lnSpc>
                <a:spcPct val="95000"/>
              </a:lnSpc>
            </a:pPr>
            <a:r>
              <a:rPr lang="es-ES_tradnl" sz="1400" dirty="0">
                <a:solidFill>
                  <a:srgbClr val="000066"/>
                </a:solidFill>
                <a:latin typeface="Century Gothic" pitchFamily="34" charset="0"/>
                <a:ea typeface="MS PGothic" pitchFamily="34" charset="-128"/>
              </a:rPr>
              <a:t>n= 30</a:t>
            </a:r>
          </a:p>
        </p:txBody>
      </p:sp>
      <p:sp>
        <p:nvSpPr>
          <p:cNvPr id="34" name="Rectangle 11"/>
          <p:cNvSpPr>
            <a:spLocks noChangeArrowheads="1"/>
          </p:cNvSpPr>
          <p:nvPr/>
        </p:nvSpPr>
        <p:spPr bwMode="auto">
          <a:xfrm>
            <a:off x="179388" y="1190625"/>
            <a:ext cx="1944687" cy="660400"/>
          </a:xfrm>
          <a:prstGeom prst="rect">
            <a:avLst/>
          </a:prstGeom>
          <a:noFill/>
          <a:ln w="12700" algn="ctr">
            <a:noFill/>
            <a:miter lim="800000"/>
            <a:headEnd/>
            <a:tailEnd/>
          </a:ln>
          <a:effectLst/>
        </p:spPr>
        <p:txBody>
          <a:bodyPr lIns="0" tIns="10800" rIns="18000" bIns="10800" anchor="ctr">
            <a:spAutoFit/>
          </a:bodyPr>
          <a:lstStyle/>
          <a:p>
            <a:pPr algn="r" defTabSz="914400" eaLnBrk="0" hangingPunct="0"/>
            <a:r>
              <a:rPr lang="es-ES" sz="1400" b="1">
                <a:solidFill>
                  <a:srgbClr val="000066"/>
                </a:solidFill>
                <a:latin typeface="Century Gothic" pitchFamily="34" charset="0"/>
                <a:ea typeface="MS Mincho" pitchFamily="49" charset="-128"/>
              </a:rPr>
              <a:t>objetivo 1º</a:t>
            </a:r>
          </a:p>
          <a:p>
            <a:pPr algn="r" defTabSz="914400" eaLnBrk="0" hangingPunct="0"/>
            <a:r>
              <a:rPr lang="es-ES" sz="1400" b="1">
                <a:solidFill>
                  <a:srgbClr val="000066"/>
                </a:solidFill>
                <a:latin typeface="Century Gothic" pitchFamily="34" charset="0"/>
                <a:ea typeface="MS Mincho" pitchFamily="49" charset="-128"/>
              </a:rPr>
              <a:t>remisión completa semana 12</a:t>
            </a:r>
          </a:p>
        </p:txBody>
      </p:sp>
      <p:graphicFrame>
        <p:nvGraphicFramePr>
          <p:cNvPr id="70658" name="Object 2"/>
          <p:cNvGraphicFramePr>
            <a:graphicFrameLocks noChangeAspect="1"/>
          </p:cNvGraphicFramePr>
          <p:nvPr/>
        </p:nvGraphicFramePr>
        <p:xfrm>
          <a:off x="2267744" y="1700808"/>
          <a:ext cx="4706937" cy="3208337"/>
        </p:xfrm>
        <a:graphic>
          <a:graphicData uri="http://schemas.openxmlformats.org/presentationml/2006/ole">
            <p:oleObj spid="_x0000_s288770" name="Gráfico" r:id="rId5" imgW="7600785" imgH="5171930" progId="Excel.Sheet.8">
              <p:embed/>
            </p:oleObj>
          </a:graphicData>
        </a:graphic>
      </p:graphicFrame>
      <p:sp>
        <p:nvSpPr>
          <p:cNvPr id="36" name="Rectangle 3"/>
          <p:cNvSpPr>
            <a:spLocks noChangeArrowheads="1"/>
          </p:cNvSpPr>
          <p:nvPr/>
        </p:nvSpPr>
        <p:spPr bwMode="auto">
          <a:xfrm>
            <a:off x="3347864" y="5013176"/>
            <a:ext cx="922338" cy="304800"/>
          </a:xfrm>
          <a:prstGeom prst="rect">
            <a:avLst/>
          </a:prstGeom>
          <a:noFill/>
          <a:ln w="9525">
            <a:noFill/>
            <a:miter lim="800000"/>
            <a:headEnd/>
            <a:tailEnd/>
          </a:ln>
          <a:effectLst/>
        </p:spPr>
        <p:txBody>
          <a:bodyPr wrap="none">
            <a:spAutoFit/>
          </a:bodyPr>
          <a:lstStyle/>
          <a:p>
            <a:pPr defTabSz="914400" eaLnBrk="0" hangingPunct="0"/>
            <a:r>
              <a:rPr lang="es-ES" sz="1400" b="1" dirty="0">
                <a:solidFill>
                  <a:srgbClr val="000066"/>
                </a:solidFill>
                <a:latin typeface="Century Gothic" pitchFamily="34" charset="0"/>
              </a:rPr>
              <a:t>placebo</a:t>
            </a:r>
          </a:p>
        </p:txBody>
      </p:sp>
      <p:sp>
        <p:nvSpPr>
          <p:cNvPr id="37" name="Rectangle 4"/>
          <p:cNvSpPr>
            <a:spLocks noChangeArrowheads="1"/>
          </p:cNvSpPr>
          <p:nvPr/>
        </p:nvSpPr>
        <p:spPr bwMode="auto">
          <a:xfrm>
            <a:off x="5076056" y="5013176"/>
            <a:ext cx="485775" cy="304800"/>
          </a:xfrm>
          <a:prstGeom prst="rect">
            <a:avLst/>
          </a:prstGeom>
          <a:noFill/>
          <a:ln w="9525">
            <a:noFill/>
            <a:miter lim="800000"/>
            <a:headEnd/>
            <a:tailEnd/>
          </a:ln>
          <a:effectLst/>
        </p:spPr>
        <p:txBody>
          <a:bodyPr wrap="none">
            <a:spAutoFit/>
          </a:bodyPr>
          <a:lstStyle/>
          <a:p>
            <a:pPr defTabSz="914400" eaLnBrk="0" hangingPunct="0"/>
            <a:r>
              <a:rPr lang="es-ES" sz="1400" b="1" dirty="0">
                <a:solidFill>
                  <a:srgbClr val="000066"/>
                </a:solidFill>
                <a:latin typeface="Century Gothic" pitchFamily="34" charset="0"/>
              </a:rPr>
              <a:t>TCZ</a:t>
            </a:r>
          </a:p>
        </p:txBody>
      </p:sp>
      <p:sp>
        <p:nvSpPr>
          <p:cNvPr id="38" name="Rectangle 12"/>
          <p:cNvSpPr>
            <a:spLocks noChangeArrowheads="1"/>
          </p:cNvSpPr>
          <p:nvPr/>
        </p:nvSpPr>
        <p:spPr bwMode="auto">
          <a:xfrm>
            <a:off x="3923928" y="2847700"/>
            <a:ext cx="935732" cy="276999"/>
          </a:xfrm>
          <a:prstGeom prst="rect">
            <a:avLst/>
          </a:prstGeom>
          <a:solidFill>
            <a:schemeClr val="bg1"/>
          </a:solidFill>
          <a:ln w="9525">
            <a:noFill/>
            <a:miter lim="800000"/>
            <a:headEnd/>
            <a:tailEnd/>
          </a:ln>
          <a:effectLst/>
        </p:spPr>
        <p:txBody>
          <a:bodyPr wrap="square" lIns="18000" rIns="18000" anchor="ctr">
            <a:spAutoFit/>
          </a:bodyPr>
          <a:lstStyle/>
          <a:p>
            <a:pPr algn="ctr" hangingPunct="0"/>
            <a:r>
              <a:rPr lang="es-ES" altLang="ja-JP" sz="1200" dirty="0" smtClean="0">
                <a:latin typeface="Century Gothic" pitchFamily="34" charset="0"/>
                <a:ea typeface="MS PGothic" pitchFamily="34" charset="-128"/>
              </a:rPr>
              <a:t>p= 0.030 </a:t>
            </a:r>
            <a:endParaRPr lang="es-ES" altLang="ja-JP" sz="1200" dirty="0">
              <a:latin typeface="Century Gothic" pitchFamily="34" charset="0"/>
              <a:ea typeface="MS PGothic" pitchFamily="34" charset="-128"/>
            </a:endParaRPr>
          </a:p>
        </p:txBody>
      </p:sp>
      <p:sp>
        <p:nvSpPr>
          <p:cNvPr id="13"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TOCILIZUMAB</a:t>
            </a:r>
            <a:endParaRPr lang="es-ES" sz="1600" b="1" dirty="0">
              <a:solidFill>
                <a:srgbClr val="000099"/>
              </a:solidFill>
              <a:ea typeface="ＭＳ Ｐゴシック" pitchFamily="34" charset="-128"/>
            </a:endParaRPr>
          </a:p>
        </p:txBody>
      </p:sp>
      <p:sp>
        <p:nvSpPr>
          <p:cNvPr id="14" name="Text Box 12"/>
          <p:cNvSpPr txBox="1">
            <a:spLocks noChangeArrowheads="1"/>
          </p:cNvSpPr>
          <p:nvPr/>
        </p:nvSpPr>
        <p:spPr bwMode="auto">
          <a:xfrm>
            <a:off x="6869723" y="6519446"/>
            <a:ext cx="2274277" cy="338554"/>
          </a:xfrm>
          <a:prstGeom prst="rect">
            <a:avLst/>
          </a:prstGeom>
          <a:noFill/>
          <a:ln w="9525">
            <a:noFill/>
            <a:miter lim="800000"/>
            <a:headEnd/>
            <a:tailEnd/>
          </a:ln>
        </p:spPr>
        <p:txBody>
          <a:bodyPr wrap="none">
            <a:spAutoFit/>
          </a:bodyPr>
          <a:lstStyle/>
          <a:p>
            <a:pPr algn="r" defTabSz="914400"/>
            <a:r>
              <a:rPr lang="es-ES" sz="1600" noProof="1">
                <a:solidFill>
                  <a:srgbClr val="1C1C6E"/>
                </a:solidFill>
                <a:latin typeface="Calibri" pitchFamily="34" charset="0"/>
              </a:rPr>
              <a:t>Villiger et al. Lancet 2016</a:t>
            </a:r>
          </a:p>
        </p:txBody>
      </p:sp>
      <p:sp>
        <p:nvSpPr>
          <p:cNvPr id="15"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8"/>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pic>
        <p:nvPicPr>
          <p:cNvPr id="27" name="Picture 4" descr="SIM VAL AZUL"/>
          <p:cNvPicPr>
            <a:picLocks noChangeAspect="1" noChangeArrowheads="1"/>
          </p:cNvPicPr>
          <p:nvPr/>
        </p:nvPicPr>
        <p:blipFill>
          <a:blip r:embed="rId4"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31" name="Rectangle 19"/>
          <p:cNvSpPr>
            <a:spLocks noChangeArrowheads="1"/>
          </p:cNvSpPr>
          <p:nvPr/>
        </p:nvSpPr>
        <p:spPr bwMode="auto">
          <a:xfrm>
            <a:off x="1295400" y="771525"/>
            <a:ext cx="6551613" cy="495300"/>
          </a:xfrm>
          <a:prstGeom prst="rect">
            <a:avLst/>
          </a:prstGeom>
          <a:noFill/>
          <a:ln w="9525" algn="ctr">
            <a:noFill/>
            <a:miter lim="800000"/>
            <a:headEnd/>
            <a:tailEnd/>
          </a:ln>
          <a:effectLst/>
        </p:spPr>
        <p:txBody>
          <a:bodyPr>
            <a:spAutoFit/>
          </a:bodyPr>
          <a:lstStyle/>
          <a:p>
            <a:pPr algn="ctr" defTabSz="914400" eaLnBrk="0" hangingPunct="0">
              <a:lnSpc>
                <a:spcPct val="95000"/>
              </a:lnSpc>
            </a:pPr>
            <a:r>
              <a:rPr lang="es-ES_tradnl" sz="1400" dirty="0">
                <a:solidFill>
                  <a:srgbClr val="000066"/>
                </a:solidFill>
                <a:latin typeface="Century Gothic" pitchFamily="34" charset="0"/>
                <a:ea typeface="MS PGothic" pitchFamily="34" charset="-128"/>
              </a:rPr>
              <a:t>doble ciego</a:t>
            </a:r>
          </a:p>
          <a:p>
            <a:pPr algn="ctr" defTabSz="914400" eaLnBrk="0" hangingPunct="0">
              <a:lnSpc>
                <a:spcPct val="95000"/>
              </a:lnSpc>
            </a:pPr>
            <a:r>
              <a:rPr lang="es-ES_tradnl" sz="1400" dirty="0">
                <a:solidFill>
                  <a:srgbClr val="000066"/>
                </a:solidFill>
                <a:latin typeface="Century Gothic" pitchFamily="34" charset="0"/>
                <a:ea typeface="MS PGothic" pitchFamily="34" charset="-128"/>
              </a:rPr>
              <a:t>n= 30</a:t>
            </a:r>
          </a:p>
        </p:txBody>
      </p:sp>
      <p:sp>
        <p:nvSpPr>
          <p:cNvPr id="34" name="Rectangle 11"/>
          <p:cNvSpPr>
            <a:spLocks noChangeArrowheads="1"/>
          </p:cNvSpPr>
          <p:nvPr/>
        </p:nvSpPr>
        <p:spPr bwMode="auto">
          <a:xfrm>
            <a:off x="179388" y="1186754"/>
            <a:ext cx="1944687" cy="668142"/>
          </a:xfrm>
          <a:prstGeom prst="rect">
            <a:avLst/>
          </a:prstGeom>
          <a:noFill/>
          <a:ln w="12700" algn="ctr">
            <a:noFill/>
            <a:miter lim="800000"/>
            <a:headEnd/>
            <a:tailEnd/>
          </a:ln>
          <a:effectLst/>
        </p:spPr>
        <p:txBody>
          <a:bodyPr lIns="0" tIns="10800" rIns="18000" bIns="10800" anchor="ctr">
            <a:spAutoFit/>
          </a:bodyPr>
          <a:lstStyle/>
          <a:p>
            <a:pPr algn="r" defTabSz="914400" eaLnBrk="0" hangingPunct="0"/>
            <a:r>
              <a:rPr lang="es-ES" sz="1400" b="1" dirty="0">
                <a:solidFill>
                  <a:srgbClr val="000066"/>
                </a:solidFill>
                <a:latin typeface="Century Gothic" pitchFamily="34" charset="0"/>
                <a:ea typeface="MS Mincho" pitchFamily="49" charset="-128"/>
              </a:rPr>
              <a:t>objetivo </a:t>
            </a:r>
            <a:r>
              <a:rPr lang="es-ES" sz="1400" b="1" dirty="0" smtClean="0">
                <a:solidFill>
                  <a:srgbClr val="000066"/>
                </a:solidFill>
                <a:latin typeface="Century Gothic" pitchFamily="34" charset="0"/>
                <a:ea typeface="MS Mincho" pitchFamily="49" charset="-128"/>
              </a:rPr>
              <a:t>2º</a:t>
            </a:r>
            <a:endParaRPr lang="es-ES" sz="1400" b="1" dirty="0">
              <a:solidFill>
                <a:srgbClr val="000066"/>
              </a:solidFill>
              <a:latin typeface="Century Gothic" pitchFamily="34" charset="0"/>
              <a:ea typeface="MS Mincho" pitchFamily="49" charset="-128"/>
            </a:endParaRPr>
          </a:p>
          <a:p>
            <a:pPr algn="r" defTabSz="914400" eaLnBrk="0" hangingPunct="0"/>
            <a:r>
              <a:rPr lang="es-ES" sz="1400" b="1" dirty="0" smtClean="0">
                <a:solidFill>
                  <a:srgbClr val="000066"/>
                </a:solidFill>
                <a:latin typeface="Century Gothic" pitchFamily="34" charset="0"/>
                <a:ea typeface="MS Mincho" pitchFamily="49" charset="-128"/>
              </a:rPr>
              <a:t>libre de brote</a:t>
            </a:r>
          </a:p>
          <a:p>
            <a:pPr algn="r" defTabSz="914400" eaLnBrk="0" hangingPunct="0"/>
            <a:r>
              <a:rPr lang="es-ES" sz="1400" b="1" dirty="0" smtClean="0">
                <a:solidFill>
                  <a:srgbClr val="000066"/>
                </a:solidFill>
                <a:latin typeface="Century Gothic" pitchFamily="34" charset="0"/>
                <a:ea typeface="MS Mincho" pitchFamily="49" charset="-128"/>
              </a:rPr>
              <a:t>semana 52</a:t>
            </a:r>
            <a:endParaRPr lang="es-ES" sz="1400" b="1" dirty="0">
              <a:solidFill>
                <a:srgbClr val="000066"/>
              </a:solidFill>
              <a:latin typeface="Century Gothic" pitchFamily="34" charset="0"/>
              <a:ea typeface="MS Mincho" pitchFamily="49" charset="-128"/>
            </a:endParaRPr>
          </a:p>
        </p:txBody>
      </p:sp>
      <p:pic>
        <p:nvPicPr>
          <p:cNvPr id="13" name="Picture 5"/>
          <p:cNvPicPr>
            <a:picLocks noChangeAspect="1" noChangeArrowheads="1"/>
          </p:cNvPicPr>
          <p:nvPr/>
        </p:nvPicPr>
        <p:blipFill>
          <a:blip r:embed="rId5" cstate="print">
            <a:lum bright="-42000" contrast="90000"/>
          </a:blip>
          <a:srcRect/>
          <a:stretch>
            <a:fillRect/>
          </a:stretch>
        </p:blipFill>
        <p:spPr bwMode="auto">
          <a:xfrm>
            <a:off x="2195736" y="2060848"/>
            <a:ext cx="5832475" cy="3168650"/>
          </a:xfrm>
          <a:prstGeom prst="rect">
            <a:avLst/>
          </a:prstGeom>
          <a:noFill/>
          <a:ln w="12700" algn="ctr">
            <a:noFill/>
            <a:miter lim="800000"/>
            <a:headEnd/>
            <a:tailEnd/>
          </a:ln>
          <a:effectLst/>
        </p:spPr>
      </p:pic>
      <p:sp>
        <p:nvSpPr>
          <p:cNvPr id="14" name="Freeform 30"/>
          <p:cNvSpPr>
            <a:spLocks/>
          </p:cNvSpPr>
          <p:nvPr>
            <p:custDataLst>
              <p:tags r:id="rId1"/>
            </p:custDataLst>
          </p:nvPr>
        </p:nvSpPr>
        <p:spPr bwMode="gray">
          <a:xfrm>
            <a:off x="4788024" y="4365104"/>
            <a:ext cx="1296987" cy="322263"/>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FF0000"/>
          </a:solidFill>
          <a:ln w="19050" cap="flat" cmpd="sng">
            <a:solidFill>
              <a:srgbClr val="FF0000"/>
            </a:solidFill>
            <a:prstDash val="solid"/>
            <a:round/>
            <a:headEnd type="none" w="med" len="med"/>
            <a:tailEnd type="none" w="med" len="med"/>
          </a:ln>
          <a:effectLst/>
        </p:spPr>
        <p:txBody>
          <a:bodyPr tIns="91440" bIns="91440" anchor="ctr"/>
          <a:lstStyle/>
          <a:p>
            <a:endParaRPr lang="es-ES"/>
          </a:p>
        </p:txBody>
      </p:sp>
      <p:sp>
        <p:nvSpPr>
          <p:cNvPr id="15" name="Rectangle 6"/>
          <p:cNvSpPr>
            <a:spLocks noChangeArrowheads="1"/>
          </p:cNvSpPr>
          <p:nvPr/>
        </p:nvSpPr>
        <p:spPr bwMode="auto">
          <a:xfrm>
            <a:off x="7524328" y="2132856"/>
            <a:ext cx="530225" cy="336550"/>
          </a:xfrm>
          <a:prstGeom prst="rect">
            <a:avLst/>
          </a:prstGeom>
          <a:solidFill>
            <a:schemeClr val="bg1"/>
          </a:solidFill>
          <a:ln w="9525">
            <a:noFill/>
            <a:miter lim="800000"/>
            <a:headEnd/>
            <a:tailEnd/>
          </a:ln>
          <a:effectLst/>
        </p:spPr>
        <p:txBody>
          <a:bodyPr wrap="none">
            <a:spAutoFit/>
          </a:bodyPr>
          <a:lstStyle/>
          <a:p>
            <a:pPr defTabSz="914400" eaLnBrk="0" hangingPunct="0"/>
            <a:r>
              <a:rPr lang="es-ES" sz="1600" b="1" dirty="0">
                <a:latin typeface="Century Gothic" pitchFamily="34" charset="0"/>
              </a:rPr>
              <a:t>TCZ</a:t>
            </a:r>
          </a:p>
        </p:txBody>
      </p:sp>
      <p:sp>
        <p:nvSpPr>
          <p:cNvPr id="16" name="Rectangle 14"/>
          <p:cNvSpPr>
            <a:spLocks noChangeArrowheads="1"/>
          </p:cNvSpPr>
          <p:nvPr/>
        </p:nvSpPr>
        <p:spPr bwMode="auto">
          <a:xfrm>
            <a:off x="6444208" y="2996952"/>
            <a:ext cx="1944688" cy="234950"/>
          </a:xfrm>
          <a:prstGeom prst="rect">
            <a:avLst/>
          </a:prstGeom>
          <a:noFill/>
          <a:ln w="12700" algn="ctr">
            <a:noFill/>
            <a:miter lim="800000"/>
            <a:headEnd/>
            <a:tailEnd/>
          </a:ln>
          <a:effectLst/>
        </p:spPr>
        <p:txBody>
          <a:bodyPr lIns="0" tIns="10800" rIns="18000" bIns="10800" anchor="ctr">
            <a:spAutoFit/>
          </a:bodyPr>
          <a:lstStyle/>
          <a:p>
            <a:pPr algn="r" defTabSz="914400" eaLnBrk="0" hangingPunct="0"/>
            <a:r>
              <a:rPr lang="es-ES" sz="1400" b="1" dirty="0">
                <a:solidFill>
                  <a:srgbClr val="000066"/>
                </a:solidFill>
                <a:latin typeface="Century Gothic" pitchFamily="34" charset="0"/>
                <a:ea typeface="MS Mincho" pitchFamily="49" charset="-128"/>
              </a:rPr>
              <a:t>time </a:t>
            </a:r>
            <a:r>
              <a:rPr lang="es-ES" sz="1400" b="1" dirty="0" err="1">
                <a:solidFill>
                  <a:srgbClr val="000066"/>
                </a:solidFill>
                <a:latin typeface="Century Gothic" pitchFamily="34" charset="0"/>
                <a:ea typeface="MS Mincho" pitchFamily="49" charset="-128"/>
              </a:rPr>
              <a:t>to</a:t>
            </a:r>
            <a:r>
              <a:rPr lang="es-ES" sz="1400" b="1" dirty="0">
                <a:solidFill>
                  <a:srgbClr val="000066"/>
                </a:solidFill>
                <a:latin typeface="Century Gothic" pitchFamily="34" charset="0"/>
                <a:ea typeface="MS Mincho" pitchFamily="49" charset="-128"/>
              </a:rPr>
              <a:t> </a:t>
            </a:r>
            <a:r>
              <a:rPr lang="es-ES" sz="1400" b="1" dirty="0" err="1">
                <a:solidFill>
                  <a:srgbClr val="000066"/>
                </a:solidFill>
                <a:latin typeface="Century Gothic" pitchFamily="34" charset="0"/>
                <a:ea typeface="MS Mincho" pitchFamily="49" charset="-128"/>
              </a:rPr>
              <a:t>first</a:t>
            </a:r>
            <a:r>
              <a:rPr lang="es-ES" sz="1400" b="1" dirty="0">
                <a:solidFill>
                  <a:srgbClr val="000066"/>
                </a:solidFill>
                <a:latin typeface="Century Gothic" pitchFamily="34" charset="0"/>
                <a:ea typeface="MS Mincho" pitchFamily="49" charset="-128"/>
              </a:rPr>
              <a:t> </a:t>
            </a:r>
            <a:r>
              <a:rPr lang="es-ES" sz="1400" b="1" dirty="0" err="1">
                <a:solidFill>
                  <a:srgbClr val="000066"/>
                </a:solidFill>
                <a:latin typeface="Century Gothic" pitchFamily="34" charset="0"/>
                <a:ea typeface="MS Mincho" pitchFamily="49" charset="-128"/>
              </a:rPr>
              <a:t>relapse</a:t>
            </a:r>
            <a:r>
              <a:rPr lang="es-ES" sz="1400" b="1" dirty="0">
                <a:solidFill>
                  <a:srgbClr val="000066"/>
                </a:solidFill>
                <a:latin typeface="Century Gothic" pitchFamily="34" charset="0"/>
                <a:ea typeface="MS Mincho" pitchFamily="49" charset="-128"/>
              </a:rPr>
              <a:t> </a:t>
            </a:r>
          </a:p>
        </p:txBody>
      </p:sp>
      <p:sp>
        <p:nvSpPr>
          <p:cNvPr id="17" name="Rectangle 7"/>
          <p:cNvSpPr>
            <a:spLocks noChangeArrowheads="1"/>
          </p:cNvSpPr>
          <p:nvPr/>
        </p:nvSpPr>
        <p:spPr bwMode="auto">
          <a:xfrm>
            <a:off x="7452320" y="3717032"/>
            <a:ext cx="1028700" cy="336550"/>
          </a:xfrm>
          <a:prstGeom prst="rect">
            <a:avLst/>
          </a:prstGeom>
          <a:solidFill>
            <a:schemeClr val="bg1"/>
          </a:solidFill>
          <a:ln w="9525">
            <a:noFill/>
            <a:miter lim="800000"/>
            <a:headEnd/>
            <a:tailEnd/>
          </a:ln>
          <a:effectLst/>
        </p:spPr>
        <p:txBody>
          <a:bodyPr wrap="none">
            <a:spAutoFit/>
          </a:bodyPr>
          <a:lstStyle/>
          <a:p>
            <a:pPr defTabSz="914400" eaLnBrk="0" hangingPunct="0"/>
            <a:r>
              <a:rPr lang="es-ES" sz="1600" b="1" dirty="0">
                <a:latin typeface="Century Gothic" pitchFamily="34" charset="0"/>
              </a:rPr>
              <a:t>placebo</a:t>
            </a:r>
          </a:p>
        </p:txBody>
      </p:sp>
      <p:sp>
        <p:nvSpPr>
          <p:cNvPr id="18"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TOCILIZUMAB</a:t>
            </a:r>
            <a:endParaRPr lang="es-ES" sz="1600" b="1" dirty="0">
              <a:solidFill>
                <a:srgbClr val="000099"/>
              </a:solidFill>
              <a:ea typeface="ＭＳ Ｐゴシック" pitchFamily="34" charset="-128"/>
            </a:endParaRPr>
          </a:p>
        </p:txBody>
      </p:sp>
      <p:sp>
        <p:nvSpPr>
          <p:cNvPr id="19" name="Text Box 12"/>
          <p:cNvSpPr txBox="1">
            <a:spLocks noChangeArrowheads="1"/>
          </p:cNvSpPr>
          <p:nvPr/>
        </p:nvSpPr>
        <p:spPr bwMode="auto">
          <a:xfrm>
            <a:off x="6869723" y="6519446"/>
            <a:ext cx="2274277" cy="338554"/>
          </a:xfrm>
          <a:prstGeom prst="rect">
            <a:avLst/>
          </a:prstGeom>
          <a:noFill/>
          <a:ln w="9525">
            <a:noFill/>
            <a:miter lim="800000"/>
            <a:headEnd/>
            <a:tailEnd/>
          </a:ln>
        </p:spPr>
        <p:txBody>
          <a:bodyPr wrap="none">
            <a:spAutoFit/>
          </a:bodyPr>
          <a:lstStyle/>
          <a:p>
            <a:pPr algn="r" defTabSz="914400"/>
            <a:r>
              <a:rPr lang="es-ES" sz="1600" noProof="1">
                <a:solidFill>
                  <a:srgbClr val="1C1C6E"/>
                </a:solidFill>
                <a:latin typeface="Calibri" pitchFamily="34" charset="0"/>
              </a:rPr>
              <a:t>Villiger et al. Lancet 2016</a:t>
            </a:r>
          </a:p>
        </p:txBody>
      </p:sp>
      <p:sp>
        <p:nvSpPr>
          <p:cNvPr id="20"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4902"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1104904" name="Line 8"/>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sp>
        <p:nvSpPr>
          <p:cNvPr id="10" name="Rectangle 8"/>
          <p:cNvSpPr>
            <a:spLocks noChangeArrowheads="1"/>
          </p:cNvSpPr>
          <p:nvPr/>
        </p:nvSpPr>
        <p:spPr bwMode="auto">
          <a:xfrm>
            <a:off x="0" y="620688"/>
            <a:ext cx="812800" cy="266700"/>
          </a:xfrm>
          <a:prstGeom prst="rect">
            <a:avLst/>
          </a:prstGeom>
          <a:noFill/>
          <a:ln w="9525">
            <a:noFill/>
            <a:miter lim="800000"/>
            <a:headEnd/>
            <a:tailEnd/>
          </a:ln>
          <a:effectLst/>
        </p:spPr>
        <p:txBody>
          <a:bodyPr wrap="none" lIns="18000" tIns="10800" rIns="18000" bIns="10800">
            <a:spAutoFit/>
          </a:bodyPr>
          <a:lstStyle/>
          <a:p>
            <a:pPr defTabSz="914400"/>
            <a:r>
              <a:rPr lang="es-ES" sz="1600" b="1" dirty="0" err="1"/>
              <a:t>GiACTA</a:t>
            </a:r>
            <a:endParaRPr lang="es-ES" sz="1600" b="1" dirty="0"/>
          </a:p>
        </p:txBody>
      </p:sp>
      <p:sp>
        <p:nvSpPr>
          <p:cNvPr id="13" name="Text Box 12"/>
          <p:cNvSpPr txBox="1">
            <a:spLocks noChangeArrowheads="1"/>
          </p:cNvSpPr>
          <p:nvPr/>
        </p:nvSpPr>
        <p:spPr bwMode="auto">
          <a:xfrm>
            <a:off x="6384783" y="6519446"/>
            <a:ext cx="2759217" cy="338554"/>
          </a:xfrm>
          <a:prstGeom prst="rect">
            <a:avLst/>
          </a:prstGeom>
          <a:noFill/>
          <a:ln w="9525">
            <a:noFill/>
            <a:miter lim="800000"/>
            <a:headEnd/>
            <a:tailEnd/>
          </a:ln>
        </p:spPr>
        <p:txBody>
          <a:bodyPr wrap="none">
            <a:spAutoFit/>
          </a:bodyPr>
          <a:lstStyle/>
          <a:p>
            <a:pPr algn="r" defTabSz="914400"/>
            <a:r>
              <a:rPr lang="es-ES" sz="1600" noProof="1" smtClean="0">
                <a:solidFill>
                  <a:srgbClr val="1C1C6E"/>
                </a:solidFill>
                <a:latin typeface="Calibri" pitchFamily="34" charset="0"/>
              </a:rPr>
              <a:t>Stone </a:t>
            </a:r>
            <a:r>
              <a:rPr lang="es-ES" sz="1600" noProof="1">
                <a:solidFill>
                  <a:srgbClr val="1C1C6E"/>
                </a:solidFill>
                <a:latin typeface="Calibri" pitchFamily="34" charset="0"/>
              </a:rPr>
              <a:t>et al. </a:t>
            </a:r>
            <a:r>
              <a:rPr lang="es-ES" sz="1600" noProof="1" smtClean="0">
                <a:solidFill>
                  <a:srgbClr val="1C1C6E"/>
                </a:solidFill>
                <a:latin typeface="Calibri" pitchFamily="34" charset="0"/>
              </a:rPr>
              <a:t>N Engl J Med. 2017</a:t>
            </a:r>
            <a:endParaRPr lang="es-ES" sz="1600" noProof="1">
              <a:solidFill>
                <a:srgbClr val="1C1C6E"/>
              </a:solidFill>
              <a:latin typeface="Calibri" pitchFamily="34" charset="0"/>
            </a:endParaRPr>
          </a:p>
        </p:txBody>
      </p:sp>
      <p:sp>
        <p:nvSpPr>
          <p:cNvPr id="14"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TOCILIZUMAB</a:t>
            </a:r>
            <a:endParaRPr lang="es-ES" sz="1600" b="1" dirty="0">
              <a:solidFill>
                <a:srgbClr val="000099"/>
              </a:solidFill>
              <a:ea typeface="ＭＳ Ｐゴシック" pitchFamily="34" charset="-128"/>
            </a:endParaRPr>
          </a:p>
        </p:txBody>
      </p:sp>
      <p:sp>
        <p:nvSpPr>
          <p:cNvPr id="16"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pic>
        <p:nvPicPr>
          <p:cNvPr id="195585" name="Picture 1"/>
          <p:cNvPicPr>
            <a:picLocks noChangeAspect="1" noChangeArrowheads="1"/>
          </p:cNvPicPr>
          <p:nvPr/>
        </p:nvPicPr>
        <p:blipFill>
          <a:blip r:embed="rId4" cstate="email"/>
          <a:srcRect/>
          <a:stretch>
            <a:fillRect/>
          </a:stretch>
        </p:blipFill>
        <p:spPr bwMode="auto">
          <a:xfrm>
            <a:off x="611560" y="836712"/>
            <a:ext cx="8201025" cy="3028950"/>
          </a:xfrm>
          <a:prstGeom prst="rect">
            <a:avLst/>
          </a:prstGeom>
          <a:noFill/>
          <a:ln w="9525">
            <a:noFill/>
            <a:miter lim="800000"/>
            <a:headEnd/>
            <a:tailEnd/>
          </a:ln>
        </p:spPr>
      </p:pic>
      <p:pic>
        <p:nvPicPr>
          <p:cNvPr id="195586" name="Picture 2"/>
          <p:cNvPicPr>
            <a:picLocks noChangeAspect="1" noChangeArrowheads="1"/>
          </p:cNvPicPr>
          <p:nvPr/>
        </p:nvPicPr>
        <p:blipFill>
          <a:blip r:embed="rId5" cstate="print"/>
          <a:srcRect/>
          <a:stretch>
            <a:fillRect/>
          </a:stretch>
        </p:blipFill>
        <p:spPr bwMode="auto">
          <a:xfrm>
            <a:off x="776829" y="4091567"/>
            <a:ext cx="7683603" cy="1857713"/>
          </a:xfrm>
          <a:prstGeom prst="rect">
            <a:avLst/>
          </a:prstGeom>
          <a:noFill/>
          <a:ln w="9525">
            <a:noFill/>
            <a:miter lim="800000"/>
            <a:headEnd/>
            <a:tailEnd/>
          </a:ln>
        </p:spPr>
      </p:pic>
      <p:sp>
        <p:nvSpPr>
          <p:cNvPr id="11" name="10 CuadroTexto"/>
          <p:cNvSpPr txBox="1"/>
          <p:nvPr/>
        </p:nvSpPr>
        <p:spPr>
          <a:xfrm>
            <a:off x="3023828" y="548680"/>
            <a:ext cx="3096344" cy="369332"/>
          </a:xfrm>
          <a:prstGeom prst="rect">
            <a:avLst/>
          </a:prstGeom>
          <a:noFill/>
        </p:spPr>
        <p:txBody>
          <a:bodyPr wrap="square" rtlCol="0">
            <a:spAutoFit/>
          </a:bodyPr>
          <a:lstStyle/>
          <a:p>
            <a:r>
              <a:rPr lang="es-ES" dirty="0" smtClean="0">
                <a:solidFill>
                  <a:srgbClr val="00B0F0"/>
                </a:solidFill>
                <a:latin typeface="Arial" pitchFamily="34" charset="0"/>
                <a:cs typeface="Arial" pitchFamily="34" charset="0"/>
              </a:rPr>
              <a:t>N= 251 (nuevo </a:t>
            </a:r>
            <a:r>
              <a:rPr lang="es-ES" dirty="0" err="1" smtClean="0">
                <a:solidFill>
                  <a:srgbClr val="00B0F0"/>
                </a:solidFill>
                <a:latin typeface="Arial" pitchFamily="34" charset="0"/>
                <a:cs typeface="Arial" pitchFamily="34" charset="0"/>
              </a:rPr>
              <a:t>dx</a:t>
            </a:r>
            <a:r>
              <a:rPr lang="es-ES" dirty="0" smtClean="0">
                <a:solidFill>
                  <a:srgbClr val="00B0F0"/>
                </a:solidFill>
                <a:latin typeface="Arial" pitchFamily="34" charset="0"/>
                <a:cs typeface="Arial" pitchFamily="34" charset="0"/>
              </a:rPr>
              <a:t>: 47.4%)</a:t>
            </a:r>
            <a:endParaRPr lang="es-ES" dirty="0">
              <a:solidFill>
                <a:srgbClr val="00B0F0"/>
              </a:solidFill>
              <a:latin typeface="Arial" pitchFamily="34" charset="0"/>
              <a:cs typeface="Arial" pitchFamily="34" charset="0"/>
            </a:endParaRPr>
          </a:p>
        </p:txBody>
      </p:sp>
      <p:cxnSp>
        <p:nvCxnSpPr>
          <p:cNvPr id="15" name="14 Conector recto"/>
          <p:cNvCxnSpPr/>
          <p:nvPr/>
        </p:nvCxnSpPr>
        <p:spPr>
          <a:xfrm>
            <a:off x="899592" y="4581128"/>
            <a:ext cx="73448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899592" y="4869160"/>
            <a:ext cx="73448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827584" y="5157192"/>
            <a:ext cx="73448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827584" y="5373216"/>
            <a:ext cx="14401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8"/>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sp>
        <p:nvSpPr>
          <p:cNvPr id="378882" name="AutoShape 2" descr="Resultado de imagen de acr/arhp 2016"/>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78884" name="AutoShape 4" descr="Resultado de imagen de acr/arhp 2016"/>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1" name="Isosceles Triangle 11"/>
          <p:cNvSpPr>
            <a:spLocks noChangeArrowheads="1"/>
          </p:cNvSpPr>
          <p:nvPr/>
        </p:nvSpPr>
        <p:spPr bwMode="auto">
          <a:xfrm rot="5400000">
            <a:off x="2102644" y="851694"/>
            <a:ext cx="231775" cy="1668463"/>
          </a:xfrm>
          <a:prstGeom prst="triangle">
            <a:avLst>
              <a:gd name="adj" fmla="val 50000"/>
            </a:avLst>
          </a:prstGeom>
          <a:solidFill>
            <a:srgbClr val="FFC000"/>
          </a:solidFill>
          <a:ln w="25400">
            <a:solidFill>
              <a:srgbClr val="FFC000"/>
            </a:solidFill>
            <a:miter lim="800000"/>
            <a:headEnd/>
            <a:tailEnd/>
          </a:ln>
        </p:spPr>
        <p:txBody>
          <a:bodyPr lIns="68577" tIns="34289" rIns="68577" bIns="34289" anchor="ctr"/>
          <a:lstStyle/>
          <a:p>
            <a:pPr algn="ctr" defTabSz="684213"/>
            <a:endParaRPr lang="es-ES" sz="1000">
              <a:solidFill>
                <a:srgbClr val="000000"/>
              </a:solidFill>
              <a:ea typeface="MS PGothic" pitchFamily="34" charset="-128"/>
            </a:endParaRPr>
          </a:p>
        </p:txBody>
      </p:sp>
      <p:cxnSp>
        <p:nvCxnSpPr>
          <p:cNvPr id="12" name="Straight Connector 57"/>
          <p:cNvCxnSpPr>
            <a:cxnSpLocks noChangeShapeType="1"/>
          </p:cNvCxnSpPr>
          <p:nvPr/>
        </p:nvCxnSpPr>
        <p:spPr bwMode="auto">
          <a:xfrm>
            <a:off x="1362075" y="1563688"/>
            <a:ext cx="11113" cy="2333625"/>
          </a:xfrm>
          <a:prstGeom prst="line">
            <a:avLst/>
          </a:prstGeom>
          <a:noFill/>
          <a:ln w="38100">
            <a:solidFill>
              <a:srgbClr val="000000"/>
            </a:solidFill>
            <a:round/>
            <a:headEnd/>
            <a:tailEnd/>
          </a:ln>
        </p:spPr>
      </p:cxnSp>
      <p:cxnSp>
        <p:nvCxnSpPr>
          <p:cNvPr id="13" name="Straight Connector 37"/>
          <p:cNvCxnSpPr>
            <a:cxnSpLocks noChangeShapeType="1"/>
          </p:cNvCxnSpPr>
          <p:nvPr/>
        </p:nvCxnSpPr>
        <p:spPr bwMode="auto">
          <a:xfrm>
            <a:off x="2011363" y="1685925"/>
            <a:ext cx="3567112" cy="0"/>
          </a:xfrm>
          <a:prstGeom prst="line">
            <a:avLst/>
          </a:prstGeom>
          <a:noFill/>
          <a:ln w="38100">
            <a:solidFill>
              <a:srgbClr val="FFC000"/>
            </a:solidFill>
            <a:prstDash val="sysDot"/>
            <a:round/>
            <a:headEnd/>
            <a:tailEnd type="triangle" w="med" len="med"/>
          </a:ln>
        </p:spPr>
      </p:cxnSp>
      <p:sp>
        <p:nvSpPr>
          <p:cNvPr id="14" name="Isosceles Triangle 11"/>
          <p:cNvSpPr>
            <a:spLocks noChangeArrowheads="1"/>
          </p:cNvSpPr>
          <p:nvPr/>
        </p:nvSpPr>
        <p:spPr bwMode="auto">
          <a:xfrm rot="5400000">
            <a:off x="2929732" y="650081"/>
            <a:ext cx="233362" cy="3317875"/>
          </a:xfrm>
          <a:prstGeom prst="triangle">
            <a:avLst>
              <a:gd name="adj" fmla="val 50000"/>
            </a:avLst>
          </a:prstGeom>
          <a:solidFill>
            <a:schemeClr val="accent1"/>
          </a:solidFill>
          <a:ln w="25400">
            <a:solidFill>
              <a:schemeClr val="accent1"/>
            </a:solidFill>
            <a:miter lim="800000"/>
            <a:headEnd/>
            <a:tailEnd/>
          </a:ln>
        </p:spPr>
        <p:txBody>
          <a:bodyPr lIns="68577" tIns="34289" rIns="68577" bIns="34289" anchor="ctr"/>
          <a:lstStyle/>
          <a:p>
            <a:pPr algn="ctr" defTabSz="684213"/>
            <a:endParaRPr lang="es-ES" sz="1000">
              <a:solidFill>
                <a:srgbClr val="000000"/>
              </a:solidFill>
              <a:ea typeface="MS PGothic" pitchFamily="34" charset="-128"/>
            </a:endParaRPr>
          </a:p>
        </p:txBody>
      </p:sp>
      <p:cxnSp>
        <p:nvCxnSpPr>
          <p:cNvPr id="15" name="Straight Connector 39"/>
          <p:cNvCxnSpPr>
            <a:cxnSpLocks noChangeShapeType="1"/>
          </p:cNvCxnSpPr>
          <p:nvPr/>
        </p:nvCxnSpPr>
        <p:spPr bwMode="auto">
          <a:xfrm flipV="1">
            <a:off x="1993900" y="2292350"/>
            <a:ext cx="3584575" cy="4763"/>
          </a:xfrm>
          <a:prstGeom prst="line">
            <a:avLst/>
          </a:prstGeom>
          <a:noFill/>
          <a:ln w="38100">
            <a:solidFill>
              <a:schemeClr val="accent1"/>
            </a:solidFill>
            <a:round/>
            <a:headEnd/>
            <a:tailEnd type="triangle" w="med" len="med"/>
          </a:ln>
        </p:spPr>
      </p:cxnSp>
      <p:sp>
        <p:nvSpPr>
          <p:cNvPr id="16" name="Isosceles Triangle 11"/>
          <p:cNvSpPr>
            <a:spLocks noChangeArrowheads="1"/>
          </p:cNvSpPr>
          <p:nvPr/>
        </p:nvSpPr>
        <p:spPr bwMode="auto">
          <a:xfrm rot="5400000">
            <a:off x="2107406" y="2189957"/>
            <a:ext cx="231775" cy="1668462"/>
          </a:xfrm>
          <a:prstGeom prst="triangle">
            <a:avLst>
              <a:gd name="adj" fmla="val 50000"/>
            </a:avLst>
          </a:prstGeom>
          <a:solidFill>
            <a:srgbClr val="008000"/>
          </a:solidFill>
          <a:ln w="25400">
            <a:solidFill>
              <a:srgbClr val="008000"/>
            </a:solidFill>
            <a:miter lim="800000"/>
            <a:headEnd/>
            <a:tailEnd/>
          </a:ln>
        </p:spPr>
        <p:txBody>
          <a:bodyPr lIns="68577" tIns="34289" rIns="68577" bIns="34289" anchor="ctr"/>
          <a:lstStyle/>
          <a:p>
            <a:pPr algn="ctr" defTabSz="684213"/>
            <a:endParaRPr lang="es-ES" sz="1000">
              <a:solidFill>
                <a:srgbClr val="000000"/>
              </a:solidFill>
              <a:ea typeface="MS PGothic" pitchFamily="34" charset="-128"/>
            </a:endParaRPr>
          </a:p>
        </p:txBody>
      </p:sp>
      <p:cxnSp>
        <p:nvCxnSpPr>
          <p:cNvPr id="17" name="Straight Connector 36"/>
          <p:cNvCxnSpPr>
            <a:cxnSpLocks noChangeShapeType="1"/>
          </p:cNvCxnSpPr>
          <p:nvPr/>
        </p:nvCxnSpPr>
        <p:spPr bwMode="auto">
          <a:xfrm flipV="1">
            <a:off x="2011363" y="3024188"/>
            <a:ext cx="3567112" cy="7937"/>
          </a:xfrm>
          <a:prstGeom prst="line">
            <a:avLst/>
          </a:prstGeom>
          <a:noFill/>
          <a:ln w="38100">
            <a:solidFill>
              <a:srgbClr val="008000"/>
            </a:solidFill>
            <a:prstDash val="sysDot"/>
            <a:round/>
            <a:headEnd/>
            <a:tailEnd type="triangle" w="med" len="med"/>
          </a:ln>
        </p:spPr>
      </p:cxnSp>
      <p:sp>
        <p:nvSpPr>
          <p:cNvPr id="18" name="Isosceles Triangle 11"/>
          <p:cNvSpPr>
            <a:spLocks noChangeArrowheads="1"/>
          </p:cNvSpPr>
          <p:nvPr/>
        </p:nvSpPr>
        <p:spPr bwMode="auto">
          <a:xfrm rot="5400000">
            <a:off x="2110581" y="2929732"/>
            <a:ext cx="231775" cy="1668462"/>
          </a:xfrm>
          <a:prstGeom prst="triangle">
            <a:avLst>
              <a:gd name="adj" fmla="val 50000"/>
            </a:avLst>
          </a:prstGeom>
          <a:solidFill>
            <a:schemeClr val="accent4"/>
          </a:solidFill>
          <a:ln w="25400">
            <a:solidFill>
              <a:schemeClr val="tx1"/>
            </a:solidFill>
            <a:miter lim="800000"/>
            <a:headEnd/>
            <a:tailEnd/>
          </a:ln>
        </p:spPr>
        <p:txBody>
          <a:bodyPr lIns="68577" tIns="34289" rIns="68577" bIns="34289" anchor="ctr"/>
          <a:lstStyle/>
          <a:p>
            <a:pPr algn="ctr" defTabSz="685766" fontAlgn="auto">
              <a:spcAft>
                <a:spcPts val="0"/>
              </a:spcAft>
              <a:defRPr/>
            </a:pPr>
            <a:endParaRPr lang="en-US" sz="1000" dirty="0">
              <a:solidFill>
                <a:srgbClr val="000000"/>
              </a:solidFill>
              <a:latin typeface="Arial"/>
              <a:ea typeface="ＭＳ Ｐゴシック" pitchFamily="34" charset="-128"/>
              <a:cs typeface="+mn-cs"/>
            </a:endParaRPr>
          </a:p>
        </p:txBody>
      </p:sp>
      <p:cxnSp>
        <p:nvCxnSpPr>
          <p:cNvPr id="19" name="Straight Connector 38"/>
          <p:cNvCxnSpPr>
            <a:cxnSpLocks noChangeShapeType="1"/>
          </p:cNvCxnSpPr>
          <p:nvPr/>
        </p:nvCxnSpPr>
        <p:spPr bwMode="auto">
          <a:xfrm flipV="1">
            <a:off x="2011363" y="3763963"/>
            <a:ext cx="3567112" cy="11112"/>
          </a:xfrm>
          <a:prstGeom prst="line">
            <a:avLst/>
          </a:prstGeom>
          <a:noFill/>
          <a:ln w="38100">
            <a:solidFill>
              <a:schemeClr val="tx1"/>
            </a:solidFill>
            <a:prstDash val="sysDot"/>
            <a:round/>
            <a:headEnd/>
            <a:tailEnd type="triangle" w="med" len="med"/>
          </a:ln>
        </p:spPr>
      </p:cxnSp>
      <p:sp>
        <p:nvSpPr>
          <p:cNvPr id="20" name="TextBox 57"/>
          <p:cNvSpPr txBox="1">
            <a:spLocks noChangeArrowheads="1"/>
          </p:cNvSpPr>
          <p:nvPr/>
        </p:nvSpPr>
        <p:spPr bwMode="auto">
          <a:xfrm>
            <a:off x="1331913" y="1255713"/>
            <a:ext cx="3970337" cy="254000"/>
          </a:xfrm>
          <a:prstGeom prst="rect">
            <a:avLst/>
          </a:prstGeom>
          <a:noFill/>
          <a:ln w="9525">
            <a:noFill/>
            <a:miter lim="800000"/>
            <a:headEnd/>
            <a:tailEnd/>
          </a:ln>
        </p:spPr>
        <p:txBody>
          <a:bodyPr lIns="68577" tIns="34289" rIns="68577" bIns="34289">
            <a:spAutoFit/>
          </a:bodyPr>
          <a:lstStyle/>
          <a:p>
            <a:pPr defTabSz="685766" fontAlgn="auto">
              <a:spcBef>
                <a:spcPts val="0"/>
              </a:spcBef>
              <a:spcAft>
                <a:spcPts val="0"/>
              </a:spcAft>
              <a:defRPr/>
            </a:pPr>
            <a:r>
              <a:rPr lang="en-US" sz="1200" b="1" kern="0" dirty="0">
                <a:solidFill>
                  <a:srgbClr val="000000"/>
                </a:solidFill>
                <a:latin typeface="Arial"/>
                <a:ea typeface="MS PGothic" pitchFamily="34" charset="-128"/>
                <a:cs typeface="+mn-cs"/>
              </a:rPr>
              <a:t>SC placebo + 26-week pred taper (PBO + 26; n = 50)</a:t>
            </a:r>
          </a:p>
        </p:txBody>
      </p:sp>
      <p:sp>
        <p:nvSpPr>
          <p:cNvPr id="21" name="Rectangle 13"/>
          <p:cNvSpPr/>
          <p:nvPr/>
        </p:nvSpPr>
        <p:spPr>
          <a:xfrm>
            <a:off x="1338263" y="1865313"/>
            <a:ext cx="3910012" cy="254000"/>
          </a:xfrm>
          <a:prstGeom prst="rect">
            <a:avLst/>
          </a:prstGeom>
        </p:spPr>
        <p:txBody>
          <a:bodyPr wrap="none" lIns="68577" tIns="34289" rIns="68577" bIns="34289">
            <a:spAutoFit/>
          </a:bodyPr>
          <a:lstStyle/>
          <a:p>
            <a:pPr defTabSz="685766" fontAlgn="auto">
              <a:spcBef>
                <a:spcPts val="0"/>
              </a:spcBef>
              <a:spcAft>
                <a:spcPts val="0"/>
              </a:spcAft>
              <a:defRPr/>
            </a:pPr>
            <a:r>
              <a:rPr lang="en-US" sz="1200" b="1" kern="0" dirty="0">
                <a:solidFill>
                  <a:srgbClr val="000000"/>
                </a:solidFill>
                <a:latin typeface="Arial"/>
                <a:ea typeface="MS PGothic" pitchFamily="34" charset="-128"/>
                <a:cs typeface="+mn-cs"/>
              </a:rPr>
              <a:t>SC placebo + 52-week pred taper (PBO + 52; n = 50)</a:t>
            </a:r>
          </a:p>
        </p:txBody>
      </p:sp>
      <p:sp>
        <p:nvSpPr>
          <p:cNvPr id="22" name="Rectangle 14"/>
          <p:cNvSpPr/>
          <p:nvPr/>
        </p:nvSpPr>
        <p:spPr>
          <a:xfrm>
            <a:off x="1335088" y="2532063"/>
            <a:ext cx="4341812" cy="254000"/>
          </a:xfrm>
          <a:prstGeom prst="rect">
            <a:avLst/>
          </a:prstGeom>
        </p:spPr>
        <p:txBody>
          <a:bodyPr lIns="68577" tIns="34289" rIns="68577" bIns="34289">
            <a:spAutoFit/>
          </a:bodyPr>
          <a:lstStyle/>
          <a:p>
            <a:pPr defTabSz="685766" fontAlgn="auto">
              <a:spcBef>
                <a:spcPts val="0"/>
              </a:spcBef>
              <a:spcAft>
                <a:spcPts val="0"/>
              </a:spcAft>
              <a:defRPr/>
            </a:pPr>
            <a:r>
              <a:rPr lang="en-US" sz="1200" b="1" kern="0" dirty="0">
                <a:solidFill>
                  <a:srgbClr val="000000"/>
                </a:solidFill>
                <a:latin typeface="Arial"/>
                <a:ea typeface="MS PGothic" pitchFamily="34" charset="-128"/>
                <a:cs typeface="+mn-cs"/>
              </a:rPr>
              <a:t>TCZ 162 mg QW + 26-week pred taper (TCZ QW; n = 100)</a:t>
            </a:r>
          </a:p>
        </p:txBody>
      </p:sp>
      <p:sp>
        <p:nvSpPr>
          <p:cNvPr id="23" name="Rectangle 15"/>
          <p:cNvSpPr/>
          <p:nvPr/>
        </p:nvSpPr>
        <p:spPr>
          <a:xfrm>
            <a:off x="1346200" y="3244850"/>
            <a:ext cx="4402138" cy="254000"/>
          </a:xfrm>
          <a:prstGeom prst="rect">
            <a:avLst/>
          </a:prstGeom>
        </p:spPr>
        <p:txBody>
          <a:bodyPr lIns="68577" tIns="34289" rIns="68577" bIns="34289">
            <a:spAutoFit/>
          </a:bodyPr>
          <a:lstStyle/>
          <a:p>
            <a:pPr defTabSz="685766" fontAlgn="auto">
              <a:spcBef>
                <a:spcPts val="0"/>
              </a:spcBef>
              <a:spcAft>
                <a:spcPts val="0"/>
              </a:spcAft>
              <a:defRPr/>
            </a:pPr>
            <a:r>
              <a:rPr lang="en-US" sz="1200" b="1" kern="0" dirty="0">
                <a:solidFill>
                  <a:srgbClr val="000000"/>
                </a:solidFill>
                <a:latin typeface="Arial"/>
                <a:ea typeface="MS PGothic" pitchFamily="34" charset="-128"/>
                <a:cs typeface="+mn-cs"/>
              </a:rPr>
              <a:t>TCZ 162 mg Q2W + 26-week pred taper (TCZ Q2W; n = 50)</a:t>
            </a:r>
          </a:p>
        </p:txBody>
      </p:sp>
      <p:sp>
        <p:nvSpPr>
          <p:cNvPr id="24" name="TextBox 31"/>
          <p:cNvSpPr txBox="1">
            <a:spLocks noChangeArrowheads="1"/>
          </p:cNvSpPr>
          <p:nvPr/>
        </p:nvSpPr>
        <p:spPr bwMode="auto">
          <a:xfrm>
            <a:off x="4738688" y="4032250"/>
            <a:ext cx="1892300" cy="287338"/>
          </a:xfrm>
          <a:prstGeom prst="rect">
            <a:avLst/>
          </a:prstGeom>
          <a:solidFill>
            <a:srgbClr val="000000"/>
          </a:solidFill>
          <a:ln w="9525">
            <a:noFill/>
            <a:miter lim="800000"/>
            <a:headEnd/>
            <a:tailEnd/>
          </a:ln>
        </p:spPr>
        <p:txBody>
          <a:bodyPr lIns="68577" tIns="34289" rIns="68577" bIns="34289">
            <a:spAutoFit/>
          </a:bodyPr>
          <a:lstStyle/>
          <a:p>
            <a:pPr algn="ctr" defTabSz="684213"/>
            <a:r>
              <a:rPr lang="en-US" sz="1400" b="1">
                <a:solidFill>
                  <a:srgbClr val="EDFED2"/>
                </a:solidFill>
                <a:ea typeface="MS PGothic" pitchFamily="34" charset="-128"/>
              </a:rPr>
              <a:t>Primary end point</a:t>
            </a:r>
          </a:p>
        </p:txBody>
      </p:sp>
      <p:cxnSp>
        <p:nvCxnSpPr>
          <p:cNvPr id="25" name="Straight Connector 52"/>
          <p:cNvCxnSpPr>
            <a:cxnSpLocks noChangeShapeType="1"/>
          </p:cNvCxnSpPr>
          <p:nvPr/>
        </p:nvCxnSpPr>
        <p:spPr bwMode="auto">
          <a:xfrm>
            <a:off x="5748338" y="2708275"/>
            <a:ext cx="1797050" cy="0"/>
          </a:xfrm>
          <a:prstGeom prst="line">
            <a:avLst/>
          </a:prstGeom>
          <a:noFill/>
          <a:ln w="38100">
            <a:solidFill>
              <a:srgbClr val="000000"/>
            </a:solidFill>
            <a:round/>
            <a:headEnd/>
            <a:tailEnd type="triangle" w="med" len="med"/>
          </a:ln>
        </p:spPr>
      </p:cxnSp>
      <p:sp>
        <p:nvSpPr>
          <p:cNvPr id="26" name="TextBox 64"/>
          <p:cNvSpPr txBox="1">
            <a:spLocks noChangeArrowheads="1"/>
          </p:cNvSpPr>
          <p:nvPr/>
        </p:nvSpPr>
        <p:spPr bwMode="auto">
          <a:xfrm>
            <a:off x="5891213" y="2125663"/>
            <a:ext cx="1652587" cy="508000"/>
          </a:xfrm>
          <a:prstGeom prst="rect">
            <a:avLst/>
          </a:prstGeom>
          <a:solidFill>
            <a:srgbClr val="FF0000"/>
          </a:solidFill>
          <a:ln w="9525">
            <a:noFill/>
            <a:miter lim="800000"/>
            <a:headEnd/>
            <a:tailEnd/>
          </a:ln>
        </p:spPr>
        <p:txBody>
          <a:bodyPr lIns="68577" tIns="34289" rIns="68577" bIns="34289">
            <a:spAutoFit/>
          </a:bodyPr>
          <a:lstStyle/>
          <a:p>
            <a:pPr algn="ctr" defTabSz="685766" fontAlgn="auto">
              <a:spcBef>
                <a:spcPts val="0"/>
              </a:spcBef>
              <a:spcAft>
                <a:spcPts val="0"/>
              </a:spcAft>
              <a:defRPr/>
            </a:pPr>
            <a:r>
              <a:rPr lang="en-US" sz="1400" b="1" kern="0" dirty="0">
                <a:solidFill>
                  <a:srgbClr val="EDFED2"/>
                </a:solidFill>
                <a:latin typeface="Arial"/>
                <a:ea typeface="MS PGothic" pitchFamily="34" charset="-128"/>
                <a:cs typeface="+mn-cs"/>
              </a:rPr>
              <a:t>Open-label </a:t>
            </a:r>
          </a:p>
          <a:p>
            <a:pPr algn="ctr" defTabSz="685766" fontAlgn="auto">
              <a:spcBef>
                <a:spcPts val="0"/>
              </a:spcBef>
              <a:spcAft>
                <a:spcPts val="0"/>
              </a:spcAft>
              <a:defRPr/>
            </a:pPr>
            <a:r>
              <a:rPr lang="en-US" sz="1400" b="1" kern="0" dirty="0">
                <a:solidFill>
                  <a:srgbClr val="EDFED2"/>
                </a:solidFill>
                <a:latin typeface="Arial"/>
                <a:ea typeface="MS PGothic" pitchFamily="34" charset="-128"/>
                <a:cs typeface="+mn-cs"/>
              </a:rPr>
              <a:t>TCZ if flare</a:t>
            </a:r>
          </a:p>
        </p:txBody>
      </p:sp>
      <p:sp>
        <p:nvSpPr>
          <p:cNvPr id="27" name="Right Brace 27"/>
          <p:cNvSpPr>
            <a:spLocks/>
          </p:cNvSpPr>
          <p:nvPr/>
        </p:nvSpPr>
        <p:spPr bwMode="auto">
          <a:xfrm>
            <a:off x="5578475" y="1531938"/>
            <a:ext cx="185738" cy="2349500"/>
          </a:xfrm>
          <a:prstGeom prst="rightBrace">
            <a:avLst>
              <a:gd name="adj1" fmla="val 8374"/>
              <a:gd name="adj2" fmla="val 50000"/>
            </a:avLst>
          </a:prstGeom>
          <a:noFill/>
          <a:ln w="38100">
            <a:solidFill>
              <a:srgbClr val="000000"/>
            </a:solidFill>
            <a:round/>
            <a:headEnd/>
            <a:tailEnd/>
          </a:ln>
        </p:spPr>
        <p:txBody>
          <a:bodyPr lIns="68577" tIns="34289" rIns="68577" bIns="34289" anchor="ctr"/>
          <a:lstStyle/>
          <a:p>
            <a:pPr algn="ctr" defTabSz="684213"/>
            <a:endParaRPr lang="es-ES" sz="1000">
              <a:solidFill>
                <a:srgbClr val="000000"/>
              </a:solidFill>
              <a:ea typeface="MS PGothic" pitchFamily="34" charset="-128"/>
            </a:endParaRPr>
          </a:p>
        </p:txBody>
      </p:sp>
      <p:sp>
        <p:nvSpPr>
          <p:cNvPr id="28" name="TextBox 77"/>
          <p:cNvSpPr txBox="1">
            <a:spLocks noChangeArrowheads="1"/>
          </p:cNvSpPr>
          <p:nvPr/>
        </p:nvSpPr>
        <p:spPr bwMode="auto">
          <a:xfrm>
            <a:off x="5276850" y="1031875"/>
            <a:ext cx="815975" cy="254000"/>
          </a:xfrm>
          <a:prstGeom prst="rect">
            <a:avLst/>
          </a:prstGeom>
          <a:noFill/>
          <a:ln w="9525">
            <a:noFill/>
            <a:miter lim="800000"/>
            <a:headEnd/>
            <a:tailEnd/>
          </a:ln>
        </p:spPr>
        <p:txBody>
          <a:bodyPr lIns="68577" tIns="34289" rIns="68577" bIns="34289">
            <a:spAutoFit/>
          </a:bodyPr>
          <a:lstStyle/>
          <a:p>
            <a:pPr defTabSz="685766" fontAlgn="auto">
              <a:spcBef>
                <a:spcPts val="0"/>
              </a:spcBef>
              <a:spcAft>
                <a:spcPts val="0"/>
              </a:spcAft>
              <a:defRPr/>
            </a:pPr>
            <a:r>
              <a:rPr lang="en-US" sz="1200" b="1" kern="0" dirty="0">
                <a:solidFill>
                  <a:srgbClr val="000000"/>
                </a:solidFill>
                <a:latin typeface="Arial"/>
                <a:ea typeface="MS PGothic" pitchFamily="34" charset="-128"/>
                <a:cs typeface="+mn-cs"/>
              </a:rPr>
              <a:t>Week 52</a:t>
            </a:r>
          </a:p>
        </p:txBody>
      </p:sp>
      <p:sp>
        <p:nvSpPr>
          <p:cNvPr id="29" name="TextBox 79"/>
          <p:cNvSpPr txBox="1">
            <a:spLocks noChangeArrowheads="1"/>
          </p:cNvSpPr>
          <p:nvPr/>
        </p:nvSpPr>
        <p:spPr bwMode="auto">
          <a:xfrm>
            <a:off x="7132638" y="1031875"/>
            <a:ext cx="868362" cy="254000"/>
          </a:xfrm>
          <a:prstGeom prst="rect">
            <a:avLst/>
          </a:prstGeom>
          <a:noFill/>
          <a:ln w="9525">
            <a:noFill/>
            <a:miter lim="800000"/>
            <a:headEnd/>
            <a:tailEnd/>
          </a:ln>
        </p:spPr>
        <p:txBody>
          <a:bodyPr lIns="68577" tIns="34289" rIns="68577" bIns="34289">
            <a:spAutoFit/>
          </a:bodyPr>
          <a:lstStyle/>
          <a:p>
            <a:pPr defTabSz="685766" fontAlgn="auto">
              <a:spcBef>
                <a:spcPts val="0"/>
              </a:spcBef>
              <a:spcAft>
                <a:spcPts val="0"/>
              </a:spcAft>
              <a:defRPr/>
            </a:pPr>
            <a:r>
              <a:rPr lang="en-US" sz="1200" b="1" kern="0" dirty="0">
                <a:solidFill>
                  <a:srgbClr val="000000"/>
                </a:solidFill>
                <a:latin typeface="Arial"/>
                <a:ea typeface="MS PGothic" pitchFamily="34" charset="-128"/>
                <a:cs typeface="+mn-cs"/>
              </a:rPr>
              <a:t>Week 156</a:t>
            </a:r>
          </a:p>
        </p:txBody>
      </p:sp>
      <p:cxnSp>
        <p:nvCxnSpPr>
          <p:cNvPr id="30" name="Straight Connector 59"/>
          <p:cNvCxnSpPr>
            <a:cxnSpLocks noChangeShapeType="1"/>
          </p:cNvCxnSpPr>
          <p:nvPr/>
        </p:nvCxnSpPr>
        <p:spPr bwMode="auto">
          <a:xfrm flipH="1">
            <a:off x="7648575" y="1436688"/>
            <a:ext cx="0" cy="2460625"/>
          </a:xfrm>
          <a:prstGeom prst="line">
            <a:avLst/>
          </a:prstGeom>
          <a:noFill/>
          <a:ln w="38100">
            <a:solidFill>
              <a:srgbClr val="000000"/>
            </a:solidFill>
            <a:prstDash val="dash"/>
            <a:round/>
            <a:headEnd/>
            <a:tailEnd/>
          </a:ln>
        </p:spPr>
      </p:cxnSp>
      <p:sp>
        <p:nvSpPr>
          <p:cNvPr id="31" name="Text Placeholder 4"/>
          <p:cNvSpPr txBox="1">
            <a:spLocks/>
          </p:cNvSpPr>
          <p:nvPr/>
        </p:nvSpPr>
        <p:spPr>
          <a:xfrm>
            <a:off x="253206" y="4583112"/>
            <a:ext cx="5608637" cy="377825"/>
          </a:xfrm>
          <a:prstGeom prst="rect">
            <a:avLst/>
          </a:prstGeom>
        </p:spPr>
        <p:txBody>
          <a:bodyPr vert="horz" lIns="91440" tIns="45720" rIns="91440" bIns="4572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NZ" sz="1200" b="0" i="0" u="none" strike="noStrike" kern="1200" cap="none" spc="0" normalizeH="0" baseline="0" noProof="0" dirty="0" smtClean="0">
                <a:ln>
                  <a:noFill/>
                </a:ln>
                <a:effectLst/>
                <a:uLnTx/>
                <a:uFillTx/>
                <a:latin typeface="Arial" charset="0"/>
                <a:ea typeface="MS PGothic" pitchFamily="34" charset="-128"/>
                <a:cs typeface="Geneva" charset="0"/>
              </a:rPr>
              <a:t>PBO, placebo; </a:t>
            </a:r>
            <a:r>
              <a:rPr kumimoji="1" lang="en-NZ" sz="1200" b="0" i="0" u="none" strike="noStrike" kern="1200" cap="none" spc="0" normalizeH="0" baseline="0" noProof="0" dirty="0" err="1" smtClean="0">
                <a:ln>
                  <a:noFill/>
                </a:ln>
                <a:effectLst/>
                <a:uLnTx/>
                <a:uFillTx/>
                <a:latin typeface="Arial" charset="0"/>
                <a:ea typeface="MS PGothic" pitchFamily="34" charset="-128"/>
                <a:cs typeface="Geneva" charset="0"/>
              </a:rPr>
              <a:t>pred</a:t>
            </a:r>
            <a:r>
              <a:rPr kumimoji="1" lang="en-NZ" sz="1200" b="0" i="0" u="none" strike="noStrike" kern="1200" cap="none" spc="0" normalizeH="0" baseline="0" noProof="0" dirty="0" smtClean="0">
                <a:ln>
                  <a:noFill/>
                </a:ln>
                <a:effectLst/>
                <a:uLnTx/>
                <a:uFillTx/>
                <a:latin typeface="Arial" charset="0"/>
                <a:ea typeface="MS PGothic" pitchFamily="34" charset="-128"/>
                <a:cs typeface="Geneva" charset="0"/>
              </a:rPr>
              <a:t>, prednisone; Q2W, once every 2 weeks; QW, once a week; SC, subcutaneous.</a:t>
            </a:r>
            <a:endParaRPr kumimoji="1" lang="en-US" sz="1200" b="0" i="0" u="none" strike="noStrike" kern="1200" cap="none" spc="0" normalizeH="0" baseline="0" noProof="0" dirty="0" smtClean="0">
              <a:ln>
                <a:noFill/>
              </a:ln>
              <a:effectLst/>
              <a:uLnTx/>
              <a:uFillTx/>
              <a:latin typeface="Arial" charset="0"/>
              <a:ea typeface="MS PGothic" pitchFamily="34" charset="-128"/>
              <a:cs typeface="Geneva" charset="0"/>
            </a:endParaRPr>
          </a:p>
        </p:txBody>
      </p:sp>
      <p:sp>
        <p:nvSpPr>
          <p:cNvPr id="37"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TOCILIZUMAB</a:t>
            </a:r>
            <a:endParaRPr lang="es-ES" sz="1600" b="1" dirty="0">
              <a:solidFill>
                <a:srgbClr val="000099"/>
              </a:solidFill>
              <a:ea typeface="ＭＳ Ｐゴシック" pitchFamily="34" charset="-128"/>
            </a:endParaRPr>
          </a:p>
        </p:txBody>
      </p:sp>
      <p:sp>
        <p:nvSpPr>
          <p:cNvPr id="38"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pic>
        <p:nvPicPr>
          <p:cNvPr id="39"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32" name="Text Box 12"/>
          <p:cNvSpPr txBox="1">
            <a:spLocks noChangeArrowheads="1"/>
          </p:cNvSpPr>
          <p:nvPr/>
        </p:nvSpPr>
        <p:spPr bwMode="auto">
          <a:xfrm>
            <a:off x="6384783" y="6519446"/>
            <a:ext cx="2759217" cy="338554"/>
          </a:xfrm>
          <a:prstGeom prst="rect">
            <a:avLst/>
          </a:prstGeom>
          <a:noFill/>
          <a:ln w="9525">
            <a:noFill/>
            <a:miter lim="800000"/>
            <a:headEnd/>
            <a:tailEnd/>
          </a:ln>
        </p:spPr>
        <p:txBody>
          <a:bodyPr wrap="none">
            <a:spAutoFit/>
          </a:bodyPr>
          <a:lstStyle/>
          <a:p>
            <a:pPr algn="r" defTabSz="914400"/>
            <a:r>
              <a:rPr lang="es-ES" sz="1600" noProof="1" smtClean="0">
                <a:solidFill>
                  <a:srgbClr val="1C1C6E"/>
                </a:solidFill>
                <a:latin typeface="Calibri" pitchFamily="34" charset="0"/>
              </a:rPr>
              <a:t>Stone </a:t>
            </a:r>
            <a:r>
              <a:rPr lang="es-ES" sz="1600" noProof="1">
                <a:solidFill>
                  <a:srgbClr val="1C1C6E"/>
                </a:solidFill>
                <a:latin typeface="Calibri" pitchFamily="34" charset="0"/>
              </a:rPr>
              <a:t>et al. </a:t>
            </a:r>
            <a:r>
              <a:rPr lang="es-ES" sz="1600" noProof="1" smtClean="0">
                <a:solidFill>
                  <a:srgbClr val="1C1C6E"/>
                </a:solidFill>
                <a:latin typeface="Calibri" pitchFamily="34" charset="0"/>
              </a:rPr>
              <a:t>N Engl J Med. 2017</a:t>
            </a:r>
            <a:endParaRPr lang="es-ES" sz="1600" noProof="1">
              <a:solidFill>
                <a:srgbClr val="1C1C6E"/>
              </a:solidFill>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4902"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1104904" name="Line 8"/>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sp>
        <p:nvSpPr>
          <p:cNvPr id="10" name="Rectangle 8"/>
          <p:cNvSpPr>
            <a:spLocks noChangeArrowheads="1"/>
          </p:cNvSpPr>
          <p:nvPr/>
        </p:nvSpPr>
        <p:spPr bwMode="auto">
          <a:xfrm>
            <a:off x="0" y="620688"/>
            <a:ext cx="812800" cy="266700"/>
          </a:xfrm>
          <a:prstGeom prst="rect">
            <a:avLst/>
          </a:prstGeom>
          <a:noFill/>
          <a:ln w="9525">
            <a:noFill/>
            <a:miter lim="800000"/>
            <a:headEnd/>
            <a:tailEnd/>
          </a:ln>
          <a:effectLst/>
        </p:spPr>
        <p:txBody>
          <a:bodyPr wrap="none" lIns="18000" tIns="10800" rIns="18000" bIns="10800">
            <a:spAutoFit/>
          </a:bodyPr>
          <a:lstStyle/>
          <a:p>
            <a:pPr defTabSz="914400"/>
            <a:r>
              <a:rPr lang="es-ES" sz="1600" b="1" dirty="0" err="1"/>
              <a:t>GiACTA</a:t>
            </a:r>
            <a:endParaRPr lang="es-ES" sz="1600" b="1" dirty="0"/>
          </a:p>
        </p:txBody>
      </p:sp>
      <p:sp>
        <p:nvSpPr>
          <p:cNvPr id="14"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TOCILIZUMAB</a:t>
            </a:r>
            <a:endParaRPr lang="es-ES" sz="1600" b="1" dirty="0">
              <a:solidFill>
                <a:srgbClr val="000099"/>
              </a:solidFill>
              <a:ea typeface="ＭＳ Ｐゴシック" pitchFamily="34" charset="-128"/>
            </a:endParaRPr>
          </a:p>
        </p:txBody>
      </p:sp>
      <p:sp>
        <p:nvSpPr>
          <p:cNvPr id="16"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
        <p:nvSpPr>
          <p:cNvPr id="9" name="Rectangle 14"/>
          <p:cNvSpPr/>
          <p:nvPr/>
        </p:nvSpPr>
        <p:spPr>
          <a:xfrm>
            <a:off x="4386263" y="1430338"/>
            <a:ext cx="596900" cy="2411412"/>
          </a:xfrm>
          <a:prstGeom prst="rect">
            <a:avLst/>
          </a:prstGeom>
          <a:solidFill>
            <a:schemeClr val="accent5">
              <a:lumMod val="60000"/>
              <a:lumOff val="40000"/>
              <a:alpha val="7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defTabSz="685766" fontAlgn="auto">
              <a:spcBef>
                <a:spcPts val="0"/>
              </a:spcBef>
              <a:spcAft>
                <a:spcPts val="0"/>
              </a:spcAft>
              <a:defRPr/>
            </a:pPr>
            <a:endParaRPr lang="en-GB" sz="1400" dirty="0">
              <a:solidFill>
                <a:srgbClr val="EDFED2"/>
              </a:solidFill>
            </a:endParaRPr>
          </a:p>
        </p:txBody>
      </p:sp>
      <p:sp>
        <p:nvSpPr>
          <p:cNvPr id="11" name="TextBox 15"/>
          <p:cNvSpPr txBox="1">
            <a:spLocks noChangeArrowheads="1"/>
          </p:cNvSpPr>
          <p:nvPr/>
        </p:nvSpPr>
        <p:spPr bwMode="auto">
          <a:xfrm>
            <a:off x="4365625" y="3095625"/>
            <a:ext cx="650875" cy="715963"/>
          </a:xfrm>
          <a:prstGeom prst="rect">
            <a:avLst/>
          </a:prstGeom>
          <a:noFill/>
          <a:ln w="9525">
            <a:noFill/>
            <a:miter lim="800000"/>
            <a:headEnd/>
            <a:tailEnd/>
          </a:ln>
        </p:spPr>
        <p:txBody>
          <a:bodyPr lIns="68577" tIns="34289" rIns="68577" bIns="34289">
            <a:spAutoFit/>
          </a:bodyPr>
          <a:lstStyle/>
          <a:p>
            <a:pPr algn="ctr" defTabSz="684213"/>
            <a:r>
              <a:rPr lang="en-GB" sz="700" b="1">
                <a:solidFill>
                  <a:srgbClr val="000000"/>
                </a:solidFill>
              </a:rPr>
              <a:t>Zone where 26-week prednisone taper </a:t>
            </a:r>
            <a:r>
              <a:rPr lang="en-GB" sz="700" b="1">
                <a:solidFill>
                  <a:srgbClr val="292929"/>
                </a:solidFill>
              </a:rPr>
              <a:t>reaches </a:t>
            </a:r>
            <a:br>
              <a:rPr lang="en-GB" sz="700" b="1">
                <a:solidFill>
                  <a:srgbClr val="292929"/>
                </a:solidFill>
              </a:rPr>
            </a:br>
            <a:r>
              <a:rPr lang="en-GB" sz="700" b="1">
                <a:solidFill>
                  <a:srgbClr val="292929"/>
                </a:solidFill>
              </a:rPr>
              <a:t>0 mg/day</a:t>
            </a:r>
          </a:p>
        </p:txBody>
      </p:sp>
      <p:sp>
        <p:nvSpPr>
          <p:cNvPr id="12" name="Freeform 153"/>
          <p:cNvSpPr>
            <a:spLocks/>
          </p:cNvSpPr>
          <p:nvPr/>
        </p:nvSpPr>
        <p:spPr bwMode="auto">
          <a:xfrm>
            <a:off x="1912938" y="1408113"/>
            <a:ext cx="5988050" cy="2455862"/>
          </a:xfrm>
          <a:custGeom>
            <a:avLst/>
            <a:gdLst>
              <a:gd name="T0" fmla="*/ 0 w 5029"/>
              <a:gd name="T1" fmla="*/ 0 h 2063"/>
              <a:gd name="T2" fmla="*/ 0 w 5029"/>
              <a:gd name="T3" fmla="*/ 2456259 h 2063"/>
              <a:gd name="T4" fmla="*/ 5987654 w 5029"/>
              <a:gd name="T5" fmla="*/ 2456259 h 2063"/>
              <a:gd name="T6" fmla="*/ 0 60000 65536"/>
              <a:gd name="T7" fmla="*/ 0 60000 65536"/>
              <a:gd name="T8" fmla="*/ 0 60000 65536"/>
              <a:gd name="T9" fmla="*/ 0 w 5029"/>
              <a:gd name="T10" fmla="*/ 0 h 2063"/>
              <a:gd name="T11" fmla="*/ 5029 w 5029"/>
              <a:gd name="T12" fmla="*/ 2063 h 2063"/>
            </a:gdLst>
            <a:ahLst/>
            <a:cxnLst>
              <a:cxn ang="T6">
                <a:pos x="T0" y="T1"/>
              </a:cxn>
              <a:cxn ang="T7">
                <a:pos x="T2" y="T3"/>
              </a:cxn>
              <a:cxn ang="T8">
                <a:pos x="T4" y="T5"/>
              </a:cxn>
            </a:cxnLst>
            <a:rect l="T9" t="T10" r="T11" b="T12"/>
            <a:pathLst>
              <a:path w="5029" h="2063">
                <a:moveTo>
                  <a:pt x="0" y="0"/>
                </a:moveTo>
                <a:lnTo>
                  <a:pt x="0" y="2063"/>
                </a:lnTo>
                <a:lnTo>
                  <a:pt x="5029" y="2063"/>
                </a:lnTo>
              </a:path>
            </a:pathLst>
          </a:custGeom>
          <a:noFill/>
          <a:ln w="17463">
            <a:solidFill>
              <a:srgbClr val="000000"/>
            </a:solidFill>
            <a:prstDash val="solid"/>
            <a:round/>
            <a:headEnd/>
            <a:tailEnd/>
          </a:ln>
        </p:spPr>
        <p:txBody>
          <a:bodyPr lIns="68577" tIns="34289" rIns="68577" bIns="34289"/>
          <a:lstStyle/>
          <a:p>
            <a:endParaRPr lang="es-ES"/>
          </a:p>
        </p:txBody>
      </p:sp>
      <p:sp>
        <p:nvSpPr>
          <p:cNvPr id="15" name="Line 154"/>
          <p:cNvSpPr>
            <a:spLocks noChangeShapeType="1"/>
          </p:cNvSpPr>
          <p:nvPr/>
        </p:nvSpPr>
        <p:spPr bwMode="auto">
          <a:xfrm>
            <a:off x="1846263" y="1457325"/>
            <a:ext cx="66675" cy="0"/>
          </a:xfrm>
          <a:prstGeom prst="line">
            <a:avLst/>
          </a:prstGeom>
          <a:noFill/>
          <a:ln w="17463">
            <a:solidFill>
              <a:srgbClr val="000000"/>
            </a:solidFill>
            <a:round/>
            <a:headEnd/>
            <a:tailEnd/>
          </a:ln>
        </p:spPr>
        <p:txBody>
          <a:bodyPr lIns="68577" tIns="34289" rIns="68577" bIns="34289"/>
          <a:lstStyle/>
          <a:p>
            <a:endParaRPr lang="es-ES"/>
          </a:p>
        </p:txBody>
      </p:sp>
      <p:sp>
        <p:nvSpPr>
          <p:cNvPr id="17" name="Line 155"/>
          <p:cNvSpPr>
            <a:spLocks noChangeShapeType="1"/>
          </p:cNvSpPr>
          <p:nvPr/>
        </p:nvSpPr>
        <p:spPr bwMode="auto">
          <a:xfrm>
            <a:off x="1846263" y="1939925"/>
            <a:ext cx="66675" cy="0"/>
          </a:xfrm>
          <a:prstGeom prst="line">
            <a:avLst/>
          </a:prstGeom>
          <a:noFill/>
          <a:ln w="17463">
            <a:solidFill>
              <a:srgbClr val="000000"/>
            </a:solidFill>
            <a:round/>
            <a:headEnd/>
            <a:tailEnd/>
          </a:ln>
        </p:spPr>
        <p:txBody>
          <a:bodyPr lIns="68577" tIns="34289" rIns="68577" bIns="34289"/>
          <a:lstStyle/>
          <a:p>
            <a:endParaRPr lang="es-ES"/>
          </a:p>
        </p:txBody>
      </p:sp>
      <p:sp>
        <p:nvSpPr>
          <p:cNvPr id="18" name="Line 156"/>
          <p:cNvSpPr>
            <a:spLocks noChangeShapeType="1"/>
          </p:cNvSpPr>
          <p:nvPr/>
        </p:nvSpPr>
        <p:spPr bwMode="auto">
          <a:xfrm>
            <a:off x="1846263" y="2417763"/>
            <a:ext cx="66675" cy="0"/>
          </a:xfrm>
          <a:prstGeom prst="line">
            <a:avLst/>
          </a:prstGeom>
          <a:noFill/>
          <a:ln w="17463">
            <a:solidFill>
              <a:srgbClr val="000000"/>
            </a:solidFill>
            <a:round/>
            <a:headEnd/>
            <a:tailEnd/>
          </a:ln>
        </p:spPr>
        <p:txBody>
          <a:bodyPr lIns="68577" tIns="34289" rIns="68577" bIns="34289"/>
          <a:lstStyle/>
          <a:p>
            <a:endParaRPr lang="es-ES"/>
          </a:p>
        </p:txBody>
      </p:sp>
      <p:sp>
        <p:nvSpPr>
          <p:cNvPr id="19" name="Line 157"/>
          <p:cNvSpPr>
            <a:spLocks noChangeShapeType="1"/>
          </p:cNvSpPr>
          <p:nvPr/>
        </p:nvSpPr>
        <p:spPr bwMode="auto">
          <a:xfrm>
            <a:off x="1846263" y="2898775"/>
            <a:ext cx="66675" cy="0"/>
          </a:xfrm>
          <a:prstGeom prst="line">
            <a:avLst/>
          </a:prstGeom>
          <a:noFill/>
          <a:ln w="17463">
            <a:solidFill>
              <a:srgbClr val="000000"/>
            </a:solidFill>
            <a:round/>
            <a:headEnd/>
            <a:tailEnd/>
          </a:ln>
        </p:spPr>
        <p:txBody>
          <a:bodyPr lIns="68577" tIns="34289" rIns="68577" bIns="34289"/>
          <a:lstStyle/>
          <a:p>
            <a:endParaRPr lang="es-ES"/>
          </a:p>
        </p:txBody>
      </p:sp>
      <p:sp>
        <p:nvSpPr>
          <p:cNvPr id="20" name="Line 158"/>
          <p:cNvSpPr>
            <a:spLocks noChangeShapeType="1"/>
          </p:cNvSpPr>
          <p:nvPr/>
        </p:nvSpPr>
        <p:spPr bwMode="auto">
          <a:xfrm>
            <a:off x="1846263" y="3381375"/>
            <a:ext cx="66675" cy="0"/>
          </a:xfrm>
          <a:prstGeom prst="line">
            <a:avLst/>
          </a:prstGeom>
          <a:noFill/>
          <a:ln w="17463">
            <a:solidFill>
              <a:srgbClr val="000000"/>
            </a:solidFill>
            <a:round/>
            <a:headEnd/>
            <a:tailEnd/>
          </a:ln>
        </p:spPr>
        <p:txBody>
          <a:bodyPr lIns="68577" tIns="34289" rIns="68577" bIns="34289"/>
          <a:lstStyle/>
          <a:p>
            <a:endParaRPr lang="es-ES"/>
          </a:p>
        </p:txBody>
      </p:sp>
      <p:sp>
        <p:nvSpPr>
          <p:cNvPr id="21" name="Line 159"/>
          <p:cNvSpPr>
            <a:spLocks noChangeShapeType="1"/>
          </p:cNvSpPr>
          <p:nvPr/>
        </p:nvSpPr>
        <p:spPr bwMode="auto">
          <a:xfrm>
            <a:off x="1846263" y="3863975"/>
            <a:ext cx="66675" cy="0"/>
          </a:xfrm>
          <a:prstGeom prst="line">
            <a:avLst/>
          </a:prstGeom>
          <a:noFill/>
          <a:ln w="17463">
            <a:solidFill>
              <a:srgbClr val="000000"/>
            </a:solidFill>
            <a:round/>
            <a:headEnd/>
            <a:tailEnd/>
          </a:ln>
        </p:spPr>
        <p:txBody>
          <a:bodyPr lIns="68577" tIns="34289" rIns="68577" bIns="34289"/>
          <a:lstStyle/>
          <a:p>
            <a:endParaRPr lang="es-ES"/>
          </a:p>
        </p:txBody>
      </p:sp>
      <p:sp>
        <p:nvSpPr>
          <p:cNvPr id="22" name="Line 160"/>
          <p:cNvSpPr>
            <a:spLocks noChangeShapeType="1"/>
          </p:cNvSpPr>
          <p:nvPr/>
        </p:nvSpPr>
        <p:spPr bwMode="auto">
          <a:xfrm>
            <a:off x="2128838" y="3863975"/>
            <a:ext cx="0" cy="63500"/>
          </a:xfrm>
          <a:prstGeom prst="line">
            <a:avLst/>
          </a:prstGeom>
          <a:noFill/>
          <a:ln w="17463">
            <a:solidFill>
              <a:srgbClr val="000000"/>
            </a:solidFill>
            <a:round/>
            <a:headEnd/>
            <a:tailEnd/>
          </a:ln>
        </p:spPr>
        <p:txBody>
          <a:bodyPr lIns="68577" tIns="34289" rIns="68577" bIns="34289"/>
          <a:lstStyle/>
          <a:p>
            <a:endParaRPr lang="es-ES"/>
          </a:p>
        </p:txBody>
      </p:sp>
      <p:sp>
        <p:nvSpPr>
          <p:cNvPr id="23" name="Line 161"/>
          <p:cNvSpPr>
            <a:spLocks noChangeShapeType="1"/>
          </p:cNvSpPr>
          <p:nvPr/>
        </p:nvSpPr>
        <p:spPr bwMode="auto">
          <a:xfrm>
            <a:off x="2554288" y="3863975"/>
            <a:ext cx="0" cy="63500"/>
          </a:xfrm>
          <a:prstGeom prst="line">
            <a:avLst/>
          </a:prstGeom>
          <a:noFill/>
          <a:ln w="17463">
            <a:solidFill>
              <a:srgbClr val="000000"/>
            </a:solidFill>
            <a:round/>
            <a:headEnd/>
            <a:tailEnd/>
          </a:ln>
        </p:spPr>
        <p:txBody>
          <a:bodyPr lIns="68577" tIns="34289" rIns="68577" bIns="34289"/>
          <a:lstStyle/>
          <a:p>
            <a:endParaRPr lang="es-ES"/>
          </a:p>
        </p:txBody>
      </p:sp>
      <p:sp>
        <p:nvSpPr>
          <p:cNvPr id="24" name="Line 162"/>
          <p:cNvSpPr>
            <a:spLocks noChangeShapeType="1"/>
          </p:cNvSpPr>
          <p:nvPr/>
        </p:nvSpPr>
        <p:spPr bwMode="auto">
          <a:xfrm>
            <a:off x="2981325" y="3863975"/>
            <a:ext cx="0" cy="63500"/>
          </a:xfrm>
          <a:prstGeom prst="line">
            <a:avLst/>
          </a:prstGeom>
          <a:noFill/>
          <a:ln w="17463">
            <a:solidFill>
              <a:srgbClr val="000000"/>
            </a:solidFill>
            <a:round/>
            <a:headEnd/>
            <a:tailEnd/>
          </a:ln>
        </p:spPr>
        <p:txBody>
          <a:bodyPr lIns="68577" tIns="34289" rIns="68577" bIns="34289"/>
          <a:lstStyle/>
          <a:p>
            <a:endParaRPr lang="es-ES"/>
          </a:p>
        </p:txBody>
      </p:sp>
      <p:sp>
        <p:nvSpPr>
          <p:cNvPr id="25" name="Line 163"/>
          <p:cNvSpPr>
            <a:spLocks noChangeShapeType="1"/>
          </p:cNvSpPr>
          <p:nvPr/>
        </p:nvSpPr>
        <p:spPr bwMode="auto">
          <a:xfrm>
            <a:off x="3409950" y="3863975"/>
            <a:ext cx="0" cy="63500"/>
          </a:xfrm>
          <a:prstGeom prst="line">
            <a:avLst/>
          </a:prstGeom>
          <a:noFill/>
          <a:ln w="17463">
            <a:solidFill>
              <a:srgbClr val="000000"/>
            </a:solidFill>
            <a:round/>
            <a:headEnd/>
            <a:tailEnd/>
          </a:ln>
        </p:spPr>
        <p:txBody>
          <a:bodyPr lIns="68577" tIns="34289" rIns="68577" bIns="34289"/>
          <a:lstStyle/>
          <a:p>
            <a:endParaRPr lang="es-ES"/>
          </a:p>
        </p:txBody>
      </p:sp>
      <p:sp>
        <p:nvSpPr>
          <p:cNvPr id="26" name="Line 164"/>
          <p:cNvSpPr>
            <a:spLocks noChangeShapeType="1"/>
          </p:cNvSpPr>
          <p:nvPr/>
        </p:nvSpPr>
        <p:spPr bwMode="auto">
          <a:xfrm>
            <a:off x="3833813" y="3863975"/>
            <a:ext cx="0" cy="63500"/>
          </a:xfrm>
          <a:prstGeom prst="line">
            <a:avLst/>
          </a:prstGeom>
          <a:noFill/>
          <a:ln w="17463">
            <a:solidFill>
              <a:srgbClr val="000000"/>
            </a:solidFill>
            <a:round/>
            <a:headEnd/>
            <a:tailEnd/>
          </a:ln>
        </p:spPr>
        <p:txBody>
          <a:bodyPr lIns="68577" tIns="34289" rIns="68577" bIns="34289"/>
          <a:lstStyle/>
          <a:p>
            <a:endParaRPr lang="es-ES"/>
          </a:p>
        </p:txBody>
      </p:sp>
      <p:sp>
        <p:nvSpPr>
          <p:cNvPr id="27" name="Line 165"/>
          <p:cNvSpPr>
            <a:spLocks noChangeShapeType="1"/>
          </p:cNvSpPr>
          <p:nvPr/>
        </p:nvSpPr>
        <p:spPr bwMode="auto">
          <a:xfrm>
            <a:off x="4262438" y="3863975"/>
            <a:ext cx="0" cy="63500"/>
          </a:xfrm>
          <a:prstGeom prst="line">
            <a:avLst/>
          </a:prstGeom>
          <a:noFill/>
          <a:ln w="17463">
            <a:solidFill>
              <a:srgbClr val="000000"/>
            </a:solidFill>
            <a:round/>
            <a:headEnd/>
            <a:tailEnd/>
          </a:ln>
        </p:spPr>
        <p:txBody>
          <a:bodyPr lIns="68577" tIns="34289" rIns="68577" bIns="34289"/>
          <a:lstStyle/>
          <a:p>
            <a:endParaRPr lang="es-ES"/>
          </a:p>
        </p:txBody>
      </p:sp>
      <p:sp>
        <p:nvSpPr>
          <p:cNvPr id="28" name="Line 166"/>
          <p:cNvSpPr>
            <a:spLocks noChangeShapeType="1"/>
          </p:cNvSpPr>
          <p:nvPr/>
        </p:nvSpPr>
        <p:spPr bwMode="auto">
          <a:xfrm>
            <a:off x="4689475" y="3863975"/>
            <a:ext cx="0" cy="63500"/>
          </a:xfrm>
          <a:prstGeom prst="line">
            <a:avLst/>
          </a:prstGeom>
          <a:noFill/>
          <a:ln w="17463">
            <a:solidFill>
              <a:srgbClr val="000000"/>
            </a:solidFill>
            <a:round/>
            <a:headEnd/>
            <a:tailEnd/>
          </a:ln>
        </p:spPr>
        <p:txBody>
          <a:bodyPr lIns="68577" tIns="34289" rIns="68577" bIns="34289"/>
          <a:lstStyle/>
          <a:p>
            <a:endParaRPr lang="es-ES"/>
          </a:p>
        </p:txBody>
      </p:sp>
      <p:sp>
        <p:nvSpPr>
          <p:cNvPr id="29" name="Line 167"/>
          <p:cNvSpPr>
            <a:spLocks noChangeShapeType="1"/>
          </p:cNvSpPr>
          <p:nvPr/>
        </p:nvSpPr>
        <p:spPr bwMode="auto">
          <a:xfrm>
            <a:off x="5114925" y="3863975"/>
            <a:ext cx="0" cy="63500"/>
          </a:xfrm>
          <a:prstGeom prst="line">
            <a:avLst/>
          </a:prstGeom>
          <a:noFill/>
          <a:ln w="17463">
            <a:solidFill>
              <a:srgbClr val="000000"/>
            </a:solidFill>
            <a:round/>
            <a:headEnd/>
            <a:tailEnd/>
          </a:ln>
        </p:spPr>
        <p:txBody>
          <a:bodyPr lIns="68577" tIns="34289" rIns="68577" bIns="34289"/>
          <a:lstStyle/>
          <a:p>
            <a:endParaRPr lang="es-ES"/>
          </a:p>
        </p:txBody>
      </p:sp>
      <p:sp>
        <p:nvSpPr>
          <p:cNvPr id="30" name="Line 168"/>
          <p:cNvSpPr>
            <a:spLocks noChangeShapeType="1"/>
          </p:cNvSpPr>
          <p:nvPr/>
        </p:nvSpPr>
        <p:spPr bwMode="auto">
          <a:xfrm>
            <a:off x="5541963" y="3863975"/>
            <a:ext cx="0" cy="63500"/>
          </a:xfrm>
          <a:prstGeom prst="line">
            <a:avLst/>
          </a:prstGeom>
          <a:noFill/>
          <a:ln w="17463">
            <a:solidFill>
              <a:srgbClr val="000000"/>
            </a:solidFill>
            <a:round/>
            <a:headEnd/>
            <a:tailEnd/>
          </a:ln>
        </p:spPr>
        <p:txBody>
          <a:bodyPr lIns="68577" tIns="34289" rIns="68577" bIns="34289"/>
          <a:lstStyle/>
          <a:p>
            <a:endParaRPr lang="es-ES"/>
          </a:p>
        </p:txBody>
      </p:sp>
      <p:sp>
        <p:nvSpPr>
          <p:cNvPr id="31" name="Line 169"/>
          <p:cNvSpPr>
            <a:spLocks noChangeShapeType="1"/>
          </p:cNvSpPr>
          <p:nvPr/>
        </p:nvSpPr>
        <p:spPr bwMode="auto">
          <a:xfrm>
            <a:off x="5967413" y="3863975"/>
            <a:ext cx="0" cy="63500"/>
          </a:xfrm>
          <a:prstGeom prst="line">
            <a:avLst/>
          </a:prstGeom>
          <a:noFill/>
          <a:ln w="17463">
            <a:solidFill>
              <a:srgbClr val="000000"/>
            </a:solidFill>
            <a:round/>
            <a:headEnd/>
            <a:tailEnd/>
          </a:ln>
        </p:spPr>
        <p:txBody>
          <a:bodyPr lIns="68577" tIns="34289" rIns="68577" bIns="34289"/>
          <a:lstStyle/>
          <a:p>
            <a:endParaRPr lang="es-ES"/>
          </a:p>
        </p:txBody>
      </p:sp>
      <p:sp>
        <p:nvSpPr>
          <p:cNvPr id="32" name="Line 170"/>
          <p:cNvSpPr>
            <a:spLocks noChangeShapeType="1"/>
          </p:cNvSpPr>
          <p:nvPr/>
        </p:nvSpPr>
        <p:spPr bwMode="auto">
          <a:xfrm>
            <a:off x="6394450" y="3863975"/>
            <a:ext cx="0" cy="63500"/>
          </a:xfrm>
          <a:prstGeom prst="line">
            <a:avLst/>
          </a:prstGeom>
          <a:noFill/>
          <a:ln w="17463">
            <a:solidFill>
              <a:srgbClr val="000000"/>
            </a:solidFill>
            <a:round/>
            <a:headEnd/>
            <a:tailEnd/>
          </a:ln>
        </p:spPr>
        <p:txBody>
          <a:bodyPr lIns="68577" tIns="34289" rIns="68577" bIns="34289"/>
          <a:lstStyle/>
          <a:p>
            <a:endParaRPr lang="es-ES"/>
          </a:p>
        </p:txBody>
      </p:sp>
      <p:sp>
        <p:nvSpPr>
          <p:cNvPr id="33" name="Line 171"/>
          <p:cNvSpPr>
            <a:spLocks noChangeShapeType="1"/>
          </p:cNvSpPr>
          <p:nvPr/>
        </p:nvSpPr>
        <p:spPr bwMode="auto">
          <a:xfrm>
            <a:off x="6823075" y="3863975"/>
            <a:ext cx="0" cy="63500"/>
          </a:xfrm>
          <a:prstGeom prst="line">
            <a:avLst/>
          </a:prstGeom>
          <a:noFill/>
          <a:ln w="17463">
            <a:solidFill>
              <a:srgbClr val="000000"/>
            </a:solidFill>
            <a:round/>
            <a:headEnd/>
            <a:tailEnd/>
          </a:ln>
        </p:spPr>
        <p:txBody>
          <a:bodyPr lIns="68577" tIns="34289" rIns="68577" bIns="34289"/>
          <a:lstStyle/>
          <a:p>
            <a:endParaRPr lang="es-ES"/>
          </a:p>
        </p:txBody>
      </p:sp>
      <p:sp>
        <p:nvSpPr>
          <p:cNvPr id="34" name="Line 172"/>
          <p:cNvSpPr>
            <a:spLocks noChangeShapeType="1"/>
          </p:cNvSpPr>
          <p:nvPr/>
        </p:nvSpPr>
        <p:spPr bwMode="auto">
          <a:xfrm>
            <a:off x="7248525" y="3863975"/>
            <a:ext cx="0" cy="63500"/>
          </a:xfrm>
          <a:prstGeom prst="line">
            <a:avLst/>
          </a:prstGeom>
          <a:noFill/>
          <a:ln w="17463">
            <a:solidFill>
              <a:srgbClr val="000000"/>
            </a:solidFill>
            <a:round/>
            <a:headEnd/>
            <a:tailEnd/>
          </a:ln>
        </p:spPr>
        <p:txBody>
          <a:bodyPr lIns="68577" tIns="34289" rIns="68577" bIns="34289"/>
          <a:lstStyle/>
          <a:p>
            <a:endParaRPr lang="es-ES"/>
          </a:p>
        </p:txBody>
      </p:sp>
      <p:sp>
        <p:nvSpPr>
          <p:cNvPr id="35" name="Line 173"/>
          <p:cNvSpPr>
            <a:spLocks noChangeShapeType="1"/>
          </p:cNvSpPr>
          <p:nvPr/>
        </p:nvSpPr>
        <p:spPr bwMode="auto">
          <a:xfrm>
            <a:off x="7675563" y="3863975"/>
            <a:ext cx="0" cy="63500"/>
          </a:xfrm>
          <a:prstGeom prst="line">
            <a:avLst/>
          </a:prstGeom>
          <a:noFill/>
          <a:ln w="17463">
            <a:solidFill>
              <a:srgbClr val="000000"/>
            </a:solidFill>
            <a:round/>
            <a:headEnd/>
            <a:tailEnd/>
          </a:ln>
        </p:spPr>
        <p:txBody>
          <a:bodyPr lIns="68577" tIns="34289" rIns="68577" bIns="34289"/>
          <a:lstStyle/>
          <a:p>
            <a:endParaRPr lang="es-ES"/>
          </a:p>
        </p:txBody>
      </p:sp>
      <p:sp>
        <p:nvSpPr>
          <p:cNvPr id="36" name="Rectangle 174"/>
          <p:cNvSpPr>
            <a:spLocks noChangeArrowheads="1"/>
          </p:cNvSpPr>
          <p:nvPr/>
        </p:nvSpPr>
        <p:spPr bwMode="auto">
          <a:xfrm>
            <a:off x="1644650" y="1401763"/>
            <a:ext cx="190500" cy="138112"/>
          </a:xfrm>
          <a:prstGeom prst="rect">
            <a:avLst/>
          </a:prstGeom>
          <a:noFill/>
          <a:ln w="9525">
            <a:noFill/>
            <a:miter lim="800000"/>
            <a:headEnd/>
            <a:tailEnd/>
          </a:ln>
        </p:spPr>
        <p:txBody>
          <a:bodyPr wrap="none" lIns="0" tIns="0" rIns="0" bIns="0">
            <a:spAutoFit/>
          </a:bodyPr>
          <a:lstStyle/>
          <a:p>
            <a:pPr algn="r" defTabSz="684213" eaLnBrk="0" hangingPunct="0"/>
            <a:r>
              <a:rPr lang="en-US" altLang="en-US" sz="900" b="1">
                <a:solidFill>
                  <a:srgbClr val="000000"/>
                </a:solidFill>
              </a:rPr>
              <a:t>100</a:t>
            </a:r>
            <a:endParaRPr lang="en-US" altLang="en-US" sz="1500" b="1">
              <a:solidFill>
                <a:srgbClr val="000000"/>
              </a:solidFill>
            </a:endParaRPr>
          </a:p>
        </p:txBody>
      </p:sp>
      <p:sp>
        <p:nvSpPr>
          <p:cNvPr id="37" name="Rectangle 175"/>
          <p:cNvSpPr>
            <a:spLocks noChangeArrowheads="1"/>
          </p:cNvSpPr>
          <p:nvPr/>
        </p:nvSpPr>
        <p:spPr bwMode="auto">
          <a:xfrm>
            <a:off x="1701800" y="1882775"/>
            <a:ext cx="127000" cy="138113"/>
          </a:xfrm>
          <a:prstGeom prst="rect">
            <a:avLst/>
          </a:prstGeom>
          <a:noFill/>
          <a:ln w="9525">
            <a:noFill/>
            <a:miter lim="800000"/>
            <a:headEnd/>
            <a:tailEnd/>
          </a:ln>
        </p:spPr>
        <p:txBody>
          <a:bodyPr wrap="none" lIns="0" tIns="0" rIns="0" bIns="0">
            <a:spAutoFit/>
          </a:bodyPr>
          <a:lstStyle/>
          <a:p>
            <a:pPr algn="r" defTabSz="684213" eaLnBrk="0" hangingPunct="0"/>
            <a:r>
              <a:rPr lang="en-US" altLang="en-US" sz="900" b="1">
                <a:solidFill>
                  <a:srgbClr val="000000"/>
                </a:solidFill>
              </a:rPr>
              <a:t>80</a:t>
            </a:r>
            <a:endParaRPr lang="en-US" altLang="en-US" sz="1500" b="1">
              <a:solidFill>
                <a:srgbClr val="000000"/>
              </a:solidFill>
            </a:endParaRPr>
          </a:p>
        </p:txBody>
      </p:sp>
      <p:sp>
        <p:nvSpPr>
          <p:cNvPr id="38" name="Rectangle 176"/>
          <p:cNvSpPr>
            <a:spLocks noChangeArrowheads="1"/>
          </p:cNvSpPr>
          <p:nvPr/>
        </p:nvSpPr>
        <p:spPr bwMode="auto">
          <a:xfrm>
            <a:off x="1700213" y="2365375"/>
            <a:ext cx="128587" cy="138113"/>
          </a:xfrm>
          <a:prstGeom prst="rect">
            <a:avLst/>
          </a:prstGeom>
          <a:noFill/>
          <a:ln w="9525">
            <a:noFill/>
            <a:miter lim="800000"/>
            <a:headEnd/>
            <a:tailEnd/>
          </a:ln>
        </p:spPr>
        <p:txBody>
          <a:bodyPr wrap="none" lIns="0" tIns="0" rIns="0" bIns="0">
            <a:spAutoFit/>
          </a:bodyPr>
          <a:lstStyle/>
          <a:p>
            <a:pPr algn="r" defTabSz="684213" eaLnBrk="0" hangingPunct="0"/>
            <a:r>
              <a:rPr lang="en-US" altLang="en-US" sz="900" b="1">
                <a:solidFill>
                  <a:srgbClr val="000000"/>
                </a:solidFill>
              </a:rPr>
              <a:t>60</a:t>
            </a:r>
            <a:endParaRPr lang="en-US" altLang="en-US" sz="1500" b="1">
              <a:solidFill>
                <a:srgbClr val="000000"/>
              </a:solidFill>
            </a:endParaRPr>
          </a:p>
        </p:txBody>
      </p:sp>
      <p:sp>
        <p:nvSpPr>
          <p:cNvPr id="39" name="Rectangle 177"/>
          <p:cNvSpPr>
            <a:spLocks noChangeArrowheads="1"/>
          </p:cNvSpPr>
          <p:nvPr/>
        </p:nvSpPr>
        <p:spPr bwMode="auto">
          <a:xfrm>
            <a:off x="1701800" y="2846388"/>
            <a:ext cx="127000" cy="138112"/>
          </a:xfrm>
          <a:prstGeom prst="rect">
            <a:avLst/>
          </a:prstGeom>
          <a:noFill/>
          <a:ln w="9525">
            <a:noFill/>
            <a:miter lim="800000"/>
            <a:headEnd/>
            <a:tailEnd/>
          </a:ln>
        </p:spPr>
        <p:txBody>
          <a:bodyPr wrap="none" lIns="0" tIns="0" rIns="0" bIns="0">
            <a:spAutoFit/>
          </a:bodyPr>
          <a:lstStyle/>
          <a:p>
            <a:pPr algn="r" defTabSz="684213" eaLnBrk="0" hangingPunct="0"/>
            <a:r>
              <a:rPr lang="en-US" altLang="en-US" sz="900" b="1">
                <a:solidFill>
                  <a:srgbClr val="000000"/>
                </a:solidFill>
              </a:rPr>
              <a:t>40</a:t>
            </a:r>
            <a:endParaRPr lang="en-US" altLang="en-US" sz="1500" b="1">
              <a:solidFill>
                <a:srgbClr val="000000"/>
              </a:solidFill>
            </a:endParaRPr>
          </a:p>
        </p:txBody>
      </p:sp>
      <p:sp>
        <p:nvSpPr>
          <p:cNvPr id="40" name="Rectangle 178"/>
          <p:cNvSpPr>
            <a:spLocks noChangeArrowheads="1"/>
          </p:cNvSpPr>
          <p:nvPr/>
        </p:nvSpPr>
        <p:spPr bwMode="auto">
          <a:xfrm>
            <a:off x="1701800" y="3327400"/>
            <a:ext cx="127000" cy="138113"/>
          </a:xfrm>
          <a:prstGeom prst="rect">
            <a:avLst/>
          </a:prstGeom>
          <a:noFill/>
          <a:ln w="9525">
            <a:noFill/>
            <a:miter lim="800000"/>
            <a:headEnd/>
            <a:tailEnd/>
          </a:ln>
        </p:spPr>
        <p:txBody>
          <a:bodyPr wrap="none" lIns="0" tIns="0" rIns="0" bIns="0">
            <a:spAutoFit/>
          </a:bodyPr>
          <a:lstStyle/>
          <a:p>
            <a:pPr algn="r" defTabSz="684213" eaLnBrk="0" hangingPunct="0"/>
            <a:r>
              <a:rPr lang="en-US" altLang="en-US" sz="900" b="1">
                <a:solidFill>
                  <a:srgbClr val="000000"/>
                </a:solidFill>
              </a:rPr>
              <a:t>20</a:t>
            </a:r>
            <a:endParaRPr lang="en-US" altLang="en-US" sz="1500" b="1">
              <a:solidFill>
                <a:srgbClr val="000000"/>
              </a:solidFill>
            </a:endParaRPr>
          </a:p>
        </p:txBody>
      </p:sp>
      <p:sp>
        <p:nvSpPr>
          <p:cNvPr id="41" name="Rectangle 179"/>
          <p:cNvSpPr>
            <a:spLocks noChangeArrowheads="1"/>
          </p:cNvSpPr>
          <p:nvPr/>
        </p:nvSpPr>
        <p:spPr bwMode="auto">
          <a:xfrm>
            <a:off x="1758950" y="3810000"/>
            <a:ext cx="63500" cy="138113"/>
          </a:xfrm>
          <a:prstGeom prst="rect">
            <a:avLst/>
          </a:prstGeom>
          <a:noFill/>
          <a:ln w="9525">
            <a:noFill/>
            <a:miter lim="800000"/>
            <a:headEnd/>
            <a:tailEnd/>
          </a:ln>
        </p:spPr>
        <p:txBody>
          <a:bodyPr wrap="none" lIns="0" tIns="0" rIns="0" bIns="0">
            <a:spAutoFit/>
          </a:bodyPr>
          <a:lstStyle/>
          <a:p>
            <a:pPr algn="r" defTabSz="684213" eaLnBrk="0" hangingPunct="0"/>
            <a:r>
              <a:rPr lang="en-US" altLang="en-US" sz="900" b="1">
                <a:solidFill>
                  <a:srgbClr val="000000"/>
                </a:solidFill>
              </a:rPr>
              <a:t>0</a:t>
            </a:r>
            <a:endParaRPr lang="en-US" altLang="en-US" sz="1500" b="1">
              <a:solidFill>
                <a:srgbClr val="000000"/>
              </a:solidFill>
            </a:endParaRPr>
          </a:p>
        </p:txBody>
      </p:sp>
      <p:sp>
        <p:nvSpPr>
          <p:cNvPr id="42" name="Rectangle 180"/>
          <p:cNvSpPr>
            <a:spLocks noChangeArrowheads="1"/>
          </p:cNvSpPr>
          <p:nvPr/>
        </p:nvSpPr>
        <p:spPr bwMode="auto">
          <a:xfrm>
            <a:off x="2097088" y="3989388"/>
            <a:ext cx="65087" cy="138112"/>
          </a:xfrm>
          <a:prstGeom prst="rect">
            <a:avLst/>
          </a:prstGeom>
          <a:noFill/>
          <a:ln w="9525">
            <a:noFill/>
            <a:miter lim="800000"/>
            <a:headEnd/>
            <a:tailEnd/>
          </a:ln>
        </p:spPr>
        <p:txBody>
          <a:bodyPr wrap="none" lIns="0" tIns="0" rIns="0" bIns="0">
            <a:spAutoFit/>
          </a:bodyPr>
          <a:lstStyle/>
          <a:p>
            <a:pPr defTabSz="684213" eaLnBrk="0" hangingPunct="0"/>
            <a:r>
              <a:rPr lang="en-US" altLang="en-US" sz="900" b="1">
                <a:solidFill>
                  <a:srgbClr val="000000"/>
                </a:solidFill>
              </a:rPr>
              <a:t>0</a:t>
            </a:r>
            <a:endParaRPr lang="en-US" altLang="en-US" sz="1500" b="1">
              <a:solidFill>
                <a:srgbClr val="000000"/>
              </a:solidFill>
            </a:endParaRPr>
          </a:p>
        </p:txBody>
      </p:sp>
      <p:sp>
        <p:nvSpPr>
          <p:cNvPr id="43" name="Rectangle 181"/>
          <p:cNvSpPr>
            <a:spLocks noChangeArrowheads="1"/>
          </p:cNvSpPr>
          <p:nvPr/>
        </p:nvSpPr>
        <p:spPr bwMode="auto">
          <a:xfrm>
            <a:off x="2525713" y="3989388"/>
            <a:ext cx="63500" cy="138112"/>
          </a:xfrm>
          <a:prstGeom prst="rect">
            <a:avLst/>
          </a:prstGeom>
          <a:noFill/>
          <a:ln w="9525">
            <a:noFill/>
            <a:miter lim="800000"/>
            <a:headEnd/>
            <a:tailEnd/>
          </a:ln>
        </p:spPr>
        <p:txBody>
          <a:bodyPr wrap="none" lIns="0" tIns="0" rIns="0" bIns="0">
            <a:spAutoFit/>
          </a:bodyPr>
          <a:lstStyle/>
          <a:p>
            <a:pPr defTabSz="684213" eaLnBrk="0" hangingPunct="0"/>
            <a:r>
              <a:rPr lang="en-US" altLang="en-US" sz="900" b="1">
                <a:solidFill>
                  <a:srgbClr val="000000"/>
                </a:solidFill>
              </a:rPr>
              <a:t>4</a:t>
            </a:r>
            <a:endParaRPr lang="en-US" altLang="en-US" sz="1500" b="1">
              <a:solidFill>
                <a:srgbClr val="000000"/>
              </a:solidFill>
            </a:endParaRPr>
          </a:p>
        </p:txBody>
      </p:sp>
      <p:sp>
        <p:nvSpPr>
          <p:cNvPr id="44" name="Rectangle 182"/>
          <p:cNvSpPr>
            <a:spLocks noChangeArrowheads="1"/>
          </p:cNvSpPr>
          <p:nvPr/>
        </p:nvSpPr>
        <p:spPr bwMode="auto">
          <a:xfrm>
            <a:off x="2952750" y="3989388"/>
            <a:ext cx="63500" cy="138112"/>
          </a:xfrm>
          <a:prstGeom prst="rect">
            <a:avLst/>
          </a:prstGeom>
          <a:noFill/>
          <a:ln w="9525">
            <a:noFill/>
            <a:miter lim="800000"/>
            <a:headEnd/>
            <a:tailEnd/>
          </a:ln>
        </p:spPr>
        <p:txBody>
          <a:bodyPr wrap="none" lIns="0" tIns="0" rIns="0" bIns="0">
            <a:spAutoFit/>
          </a:bodyPr>
          <a:lstStyle/>
          <a:p>
            <a:pPr defTabSz="684213" eaLnBrk="0" hangingPunct="0"/>
            <a:r>
              <a:rPr lang="en-US" altLang="en-US" sz="900" b="1">
                <a:solidFill>
                  <a:srgbClr val="000000"/>
                </a:solidFill>
              </a:rPr>
              <a:t>8</a:t>
            </a:r>
            <a:endParaRPr lang="en-US" altLang="en-US" sz="1500" b="1">
              <a:solidFill>
                <a:srgbClr val="000000"/>
              </a:solidFill>
            </a:endParaRPr>
          </a:p>
        </p:txBody>
      </p:sp>
      <p:sp>
        <p:nvSpPr>
          <p:cNvPr id="45" name="Rectangle 183"/>
          <p:cNvSpPr>
            <a:spLocks noChangeArrowheads="1"/>
          </p:cNvSpPr>
          <p:nvPr/>
        </p:nvSpPr>
        <p:spPr bwMode="auto">
          <a:xfrm>
            <a:off x="3349625" y="3989388"/>
            <a:ext cx="127000" cy="138112"/>
          </a:xfrm>
          <a:prstGeom prst="rect">
            <a:avLst/>
          </a:prstGeom>
          <a:noFill/>
          <a:ln w="9525">
            <a:noFill/>
            <a:miter lim="800000"/>
            <a:headEnd/>
            <a:tailEnd/>
          </a:ln>
        </p:spPr>
        <p:txBody>
          <a:bodyPr wrap="none" lIns="0" tIns="0" rIns="0" bIns="0">
            <a:spAutoFit/>
          </a:bodyPr>
          <a:lstStyle/>
          <a:p>
            <a:pPr defTabSz="684213" eaLnBrk="0" hangingPunct="0"/>
            <a:r>
              <a:rPr lang="en-US" altLang="en-US" sz="900" b="1">
                <a:solidFill>
                  <a:srgbClr val="000000"/>
                </a:solidFill>
              </a:rPr>
              <a:t>12</a:t>
            </a:r>
            <a:endParaRPr lang="en-US" altLang="en-US" sz="1500" b="1">
              <a:solidFill>
                <a:srgbClr val="000000"/>
              </a:solidFill>
            </a:endParaRPr>
          </a:p>
        </p:txBody>
      </p:sp>
      <p:sp>
        <p:nvSpPr>
          <p:cNvPr id="46" name="Rectangle 184"/>
          <p:cNvSpPr>
            <a:spLocks noChangeArrowheads="1"/>
          </p:cNvSpPr>
          <p:nvPr/>
        </p:nvSpPr>
        <p:spPr bwMode="auto">
          <a:xfrm>
            <a:off x="3776663" y="3989388"/>
            <a:ext cx="127000" cy="138112"/>
          </a:xfrm>
          <a:prstGeom prst="rect">
            <a:avLst/>
          </a:prstGeom>
          <a:noFill/>
          <a:ln w="9525">
            <a:noFill/>
            <a:miter lim="800000"/>
            <a:headEnd/>
            <a:tailEnd/>
          </a:ln>
        </p:spPr>
        <p:txBody>
          <a:bodyPr wrap="none" lIns="0" tIns="0" rIns="0" bIns="0">
            <a:spAutoFit/>
          </a:bodyPr>
          <a:lstStyle/>
          <a:p>
            <a:pPr defTabSz="684213" eaLnBrk="0" hangingPunct="0"/>
            <a:r>
              <a:rPr lang="en-US" altLang="en-US" sz="900" b="1">
                <a:solidFill>
                  <a:srgbClr val="000000"/>
                </a:solidFill>
              </a:rPr>
              <a:t>16</a:t>
            </a:r>
            <a:endParaRPr lang="en-US" altLang="en-US" sz="1500" b="1">
              <a:solidFill>
                <a:srgbClr val="000000"/>
              </a:solidFill>
            </a:endParaRPr>
          </a:p>
        </p:txBody>
      </p:sp>
      <p:sp>
        <p:nvSpPr>
          <p:cNvPr id="47" name="Rectangle 185"/>
          <p:cNvSpPr>
            <a:spLocks noChangeArrowheads="1"/>
          </p:cNvSpPr>
          <p:nvPr/>
        </p:nvSpPr>
        <p:spPr bwMode="auto">
          <a:xfrm>
            <a:off x="4205288" y="3989388"/>
            <a:ext cx="127000" cy="138112"/>
          </a:xfrm>
          <a:prstGeom prst="rect">
            <a:avLst/>
          </a:prstGeom>
          <a:noFill/>
          <a:ln w="9525">
            <a:noFill/>
            <a:miter lim="800000"/>
            <a:headEnd/>
            <a:tailEnd/>
          </a:ln>
        </p:spPr>
        <p:txBody>
          <a:bodyPr wrap="none" lIns="0" tIns="0" rIns="0" bIns="0">
            <a:spAutoFit/>
          </a:bodyPr>
          <a:lstStyle/>
          <a:p>
            <a:pPr defTabSz="684213" eaLnBrk="0" hangingPunct="0"/>
            <a:r>
              <a:rPr lang="en-US" altLang="en-US" sz="900" b="1">
                <a:solidFill>
                  <a:srgbClr val="000000"/>
                </a:solidFill>
              </a:rPr>
              <a:t>20</a:t>
            </a:r>
            <a:endParaRPr lang="en-US" altLang="en-US" sz="1500" b="1">
              <a:solidFill>
                <a:srgbClr val="000000"/>
              </a:solidFill>
            </a:endParaRPr>
          </a:p>
        </p:txBody>
      </p:sp>
      <p:sp>
        <p:nvSpPr>
          <p:cNvPr id="48" name="Rectangle 186"/>
          <p:cNvSpPr>
            <a:spLocks noChangeArrowheads="1"/>
          </p:cNvSpPr>
          <p:nvPr/>
        </p:nvSpPr>
        <p:spPr bwMode="auto">
          <a:xfrm>
            <a:off x="4630738" y="3989388"/>
            <a:ext cx="127000" cy="138112"/>
          </a:xfrm>
          <a:prstGeom prst="rect">
            <a:avLst/>
          </a:prstGeom>
          <a:noFill/>
          <a:ln w="9525">
            <a:noFill/>
            <a:miter lim="800000"/>
            <a:headEnd/>
            <a:tailEnd/>
          </a:ln>
        </p:spPr>
        <p:txBody>
          <a:bodyPr wrap="none" lIns="0" tIns="0" rIns="0" bIns="0">
            <a:spAutoFit/>
          </a:bodyPr>
          <a:lstStyle/>
          <a:p>
            <a:pPr defTabSz="684213" eaLnBrk="0" hangingPunct="0"/>
            <a:r>
              <a:rPr lang="en-US" altLang="en-US" sz="900" b="1">
                <a:solidFill>
                  <a:srgbClr val="000000"/>
                </a:solidFill>
              </a:rPr>
              <a:t>24</a:t>
            </a:r>
            <a:endParaRPr lang="en-US" altLang="en-US" sz="1500" b="1">
              <a:solidFill>
                <a:srgbClr val="000000"/>
              </a:solidFill>
            </a:endParaRPr>
          </a:p>
        </p:txBody>
      </p:sp>
      <p:sp>
        <p:nvSpPr>
          <p:cNvPr id="49" name="Rectangle 187"/>
          <p:cNvSpPr>
            <a:spLocks noChangeArrowheads="1"/>
          </p:cNvSpPr>
          <p:nvPr/>
        </p:nvSpPr>
        <p:spPr bwMode="auto">
          <a:xfrm>
            <a:off x="5057775" y="3989388"/>
            <a:ext cx="127000" cy="138112"/>
          </a:xfrm>
          <a:prstGeom prst="rect">
            <a:avLst/>
          </a:prstGeom>
          <a:noFill/>
          <a:ln w="9525">
            <a:noFill/>
            <a:miter lim="800000"/>
            <a:headEnd/>
            <a:tailEnd/>
          </a:ln>
        </p:spPr>
        <p:txBody>
          <a:bodyPr wrap="none" lIns="0" tIns="0" rIns="0" bIns="0">
            <a:spAutoFit/>
          </a:bodyPr>
          <a:lstStyle/>
          <a:p>
            <a:pPr defTabSz="684213" eaLnBrk="0" hangingPunct="0"/>
            <a:r>
              <a:rPr lang="en-US" altLang="en-US" sz="900" b="1">
                <a:solidFill>
                  <a:srgbClr val="000000"/>
                </a:solidFill>
              </a:rPr>
              <a:t>28</a:t>
            </a:r>
            <a:endParaRPr lang="en-US" altLang="en-US" sz="1500" b="1">
              <a:solidFill>
                <a:srgbClr val="000000"/>
              </a:solidFill>
            </a:endParaRPr>
          </a:p>
        </p:txBody>
      </p:sp>
      <p:sp>
        <p:nvSpPr>
          <p:cNvPr id="50" name="Rectangle 188"/>
          <p:cNvSpPr>
            <a:spLocks noChangeArrowheads="1"/>
          </p:cNvSpPr>
          <p:nvPr/>
        </p:nvSpPr>
        <p:spPr bwMode="auto">
          <a:xfrm>
            <a:off x="5483225" y="3989388"/>
            <a:ext cx="127000" cy="138112"/>
          </a:xfrm>
          <a:prstGeom prst="rect">
            <a:avLst/>
          </a:prstGeom>
          <a:noFill/>
          <a:ln w="9525">
            <a:noFill/>
            <a:miter lim="800000"/>
            <a:headEnd/>
            <a:tailEnd/>
          </a:ln>
        </p:spPr>
        <p:txBody>
          <a:bodyPr wrap="none" lIns="0" tIns="0" rIns="0" bIns="0">
            <a:spAutoFit/>
          </a:bodyPr>
          <a:lstStyle/>
          <a:p>
            <a:pPr defTabSz="684213" eaLnBrk="0" hangingPunct="0"/>
            <a:r>
              <a:rPr lang="en-US" altLang="en-US" sz="900" b="1">
                <a:solidFill>
                  <a:srgbClr val="000000"/>
                </a:solidFill>
              </a:rPr>
              <a:t>32</a:t>
            </a:r>
            <a:endParaRPr lang="en-US" altLang="en-US" sz="1500" b="1">
              <a:solidFill>
                <a:srgbClr val="000000"/>
              </a:solidFill>
            </a:endParaRPr>
          </a:p>
        </p:txBody>
      </p:sp>
      <p:sp>
        <p:nvSpPr>
          <p:cNvPr id="51" name="Rectangle 189"/>
          <p:cNvSpPr>
            <a:spLocks noChangeArrowheads="1"/>
          </p:cNvSpPr>
          <p:nvPr/>
        </p:nvSpPr>
        <p:spPr bwMode="auto">
          <a:xfrm>
            <a:off x="5910263" y="3989388"/>
            <a:ext cx="127000" cy="138112"/>
          </a:xfrm>
          <a:prstGeom prst="rect">
            <a:avLst/>
          </a:prstGeom>
          <a:noFill/>
          <a:ln w="9525">
            <a:noFill/>
            <a:miter lim="800000"/>
            <a:headEnd/>
            <a:tailEnd/>
          </a:ln>
        </p:spPr>
        <p:txBody>
          <a:bodyPr wrap="none" lIns="0" tIns="0" rIns="0" bIns="0">
            <a:spAutoFit/>
          </a:bodyPr>
          <a:lstStyle/>
          <a:p>
            <a:pPr defTabSz="684213" eaLnBrk="0" hangingPunct="0"/>
            <a:r>
              <a:rPr lang="en-US" altLang="en-US" sz="900" b="1">
                <a:solidFill>
                  <a:srgbClr val="000000"/>
                </a:solidFill>
              </a:rPr>
              <a:t>36</a:t>
            </a:r>
            <a:endParaRPr lang="en-US" altLang="en-US" sz="1500" b="1">
              <a:solidFill>
                <a:srgbClr val="000000"/>
              </a:solidFill>
            </a:endParaRPr>
          </a:p>
        </p:txBody>
      </p:sp>
      <p:sp>
        <p:nvSpPr>
          <p:cNvPr id="52" name="Rectangle 190"/>
          <p:cNvSpPr>
            <a:spLocks noChangeArrowheads="1"/>
          </p:cNvSpPr>
          <p:nvPr/>
        </p:nvSpPr>
        <p:spPr bwMode="auto">
          <a:xfrm>
            <a:off x="6338888" y="3989388"/>
            <a:ext cx="127000" cy="138112"/>
          </a:xfrm>
          <a:prstGeom prst="rect">
            <a:avLst/>
          </a:prstGeom>
          <a:noFill/>
          <a:ln w="9525">
            <a:noFill/>
            <a:miter lim="800000"/>
            <a:headEnd/>
            <a:tailEnd/>
          </a:ln>
        </p:spPr>
        <p:txBody>
          <a:bodyPr wrap="none" lIns="0" tIns="0" rIns="0" bIns="0">
            <a:spAutoFit/>
          </a:bodyPr>
          <a:lstStyle/>
          <a:p>
            <a:pPr defTabSz="684213" eaLnBrk="0" hangingPunct="0"/>
            <a:r>
              <a:rPr lang="en-US" altLang="en-US" sz="900" b="1">
                <a:solidFill>
                  <a:srgbClr val="000000"/>
                </a:solidFill>
              </a:rPr>
              <a:t>40</a:t>
            </a:r>
            <a:endParaRPr lang="en-US" altLang="en-US" sz="1500" b="1">
              <a:solidFill>
                <a:srgbClr val="000000"/>
              </a:solidFill>
            </a:endParaRPr>
          </a:p>
        </p:txBody>
      </p:sp>
      <p:sp>
        <p:nvSpPr>
          <p:cNvPr id="53" name="Rectangle 191"/>
          <p:cNvSpPr>
            <a:spLocks noChangeArrowheads="1"/>
          </p:cNvSpPr>
          <p:nvPr/>
        </p:nvSpPr>
        <p:spPr bwMode="auto">
          <a:xfrm>
            <a:off x="6762750" y="3989388"/>
            <a:ext cx="127000" cy="138112"/>
          </a:xfrm>
          <a:prstGeom prst="rect">
            <a:avLst/>
          </a:prstGeom>
          <a:noFill/>
          <a:ln w="9525">
            <a:noFill/>
            <a:miter lim="800000"/>
            <a:headEnd/>
            <a:tailEnd/>
          </a:ln>
        </p:spPr>
        <p:txBody>
          <a:bodyPr wrap="none" lIns="0" tIns="0" rIns="0" bIns="0">
            <a:spAutoFit/>
          </a:bodyPr>
          <a:lstStyle/>
          <a:p>
            <a:pPr defTabSz="684213" eaLnBrk="0" hangingPunct="0"/>
            <a:r>
              <a:rPr lang="en-US" altLang="en-US" sz="900" b="1">
                <a:solidFill>
                  <a:srgbClr val="000000"/>
                </a:solidFill>
              </a:rPr>
              <a:t>44</a:t>
            </a:r>
            <a:endParaRPr lang="en-US" altLang="en-US" sz="1500" b="1">
              <a:solidFill>
                <a:srgbClr val="000000"/>
              </a:solidFill>
            </a:endParaRPr>
          </a:p>
        </p:txBody>
      </p:sp>
      <p:sp>
        <p:nvSpPr>
          <p:cNvPr id="54" name="Rectangle 192"/>
          <p:cNvSpPr>
            <a:spLocks noChangeArrowheads="1"/>
          </p:cNvSpPr>
          <p:nvPr/>
        </p:nvSpPr>
        <p:spPr bwMode="auto">
          <a:xfrm>
            <a:off x="7191375" y="3989388"/>
            <a:ext cx="127000" cy="138112"/>
          </a:xfrm>
          <a:prstGeom prst="rect">
            <a:avLst/>
          </a:prstGeom>
          <a:noFill/>
          <a:ln w="9525">
            <a:noFill/>
            <a:miter lim="800000"/>
            <a:headEnd/>
            <a:tailEnd/>
          </a:ln>
        </p:spPr>
        <p:txBody>
          <a:bodyPr wrap="none" lIns="0" tIns="0" rIns="0" bIns="0">
            <a:spAutoFit/>
          </a:bodyPr>
          <a:lstStyle/>
          <a:p>
            <a:pPr defTabSz="684213" eaLnBrk="0" hangingPunct="0"/>
            <a:r>
              <a:rPr lang="en-US" altLang="en-US" sz="900" b="1">
                <a:solidFill>
                  <a:srgbClr val="000000"/>
                </a:solidFill>
              </a:rPr>
              <a:t>48</a:t>
            </a:r>
            <a:endParaRPr lang="en-US" altLang="en-US" sz="1500" b="1">
              <a:solidFill>
                <a:srgbClr val="000000"/>
              </a:solidFill>
            </a:endParaRPr>
          </a:p>
        </p:txBody>
      </p:sp>
      <p:sp>
        <p:nvSpPr>
          <p:cNvPr id="55" name="Rectangle 193"/>
          <p:cNvSpPr>
            <a:spLocks noChangeArrowheads="1"/>
          </p:cNvSpPr>
          <p:nvPr/>
        </p:nvSpPr>
        <p:spPr bwMode="auto">
          <a:xfrm>
            <a:off x="7618413" y="3989388"/>
            <a:ext cx="128587" cy="138112"/>
          </a:xfrm>
          <a:prstGeom prst="rect">
            <a:avLst/>
          </a:prstGeom>
          <a:noFill/>
          <a:ln w="9525">
            <a:noFill/>
            <a:miter lim="800000"/>
            <a:headEnd/>
            <a:tailEnd/>
          </a:ln>
        </p:spPr>
        <p:txBody>
          <a:bodyPr wrap="none" lIns="0" tIns="0" rIns="0" bIns="0">
            <a:spAutoFit/>
          </a:bodyPr>
          <a:lstStyle/>
          <a:p>
            <a:pPr defTabSz="684213" eaLnBrk="0" hangingPunct="0"/>
            <a:r>
              <a:rPr lang="en-US" altLang="en-US" sz="900" b="1">
                <a:solidFill>
                  <a:srgbClr val="000000"/>
                </a:solidFill>
              </a:rPr>
              <a:t>52</a:t>
            </a:r>
            <a:endParaRPr lang="en-US" altLang="en-US" sz="1500" b="1">
              <a:solidFill>
                <a:srgbClr val="000000"/>
              </a:solidFill>
            </a:endParaRPr>
          </a:p>
        </p:txBody>
      </p:sp>
      <p:sp>
        <p:nvSpPr>
          <p:cNvPr id="56" name="Rectangle 194"/>
          <p:cNvSpPr>
            <a:spLocks noChangeArrowheads="1"/>
          </p:cNvSpPr>
          <p:nvPr/>
        </p:nvSpPr>
        <p:spPr bwMode="auto">
          <a:xfrm>
            <a:off x="4486275" y="4206875"/>
            <a:ext cx="847725" cy="173038"/>
          </a:xfrm>
          <a:prstGeom prst="rect">
            <a:avLst/>
          </a:prstGeom>
          <a:noFill/>
          <a:ln w="9525">
            <a:noFill/>
            <a:miter lim="800000"/>
            <a:headEnd/>
            <a:tailEnd/>
          </a:ln>
        </p:spPr>
        <p:txBody>
          <a:bodyPr wrap="none" lIns="0" tIns="0" rIns="0" bIns="0">
            <a:spAutoFit/>
          </a:bodyPr>
          <a:lstStyle/>
          <a:p>
            <a:pPr defTabSz="684213" eaLnBrk="0" hangingPunct="0"/>
            <a:r>
              <a:rPr lang="en-US" altLang="en-US" sz="1100" b="1">
                <a:solidFill>
                  <a:srgbClr val="000000"/>
                </a:solidFill>
              </a:rPr>
              <a:t>Time, weeks</a:t>
            </a:r>
            <a:endParaRPr lang="en-US" altLang="en-US" b="1">
              <a:solidFill>
                <a:srgbClr val="000000"/>
              </a:solidFill>
            </a:endParaRPr>
          </a:p>
        </p:txBody>
      </p:sp>
      <p:sp>
        <p:nvSpPr>
          <p:cNvPr id="57" name="Rectangle 198"/>
          <p:cNvSpPr>
            <a:spLocks noChangeArrowheads="1"/>
          </p:cNvSpPr>
          <p:nvPr/>
        </p:nvSpPr>
        <p:spPr bwMode="auto">
          <a:xfrm rot="16200000">
            <a:off x="369888" y="2547938"/>
            <a:ext cx="2084387" cy="173037"/>
          </a:xfrm>
          <a:prstGeom prst="rect">
            <a:avLst/>
          </a:prstGeom>
          <a:noFill/>
          <a:ln w="9525">
            <a:noFill/>
            <a:miter lim="800000"/>
            <a:headEnd/>
            <a:tailEnd/>
          </a:ln>
        </p:spPr>
        <p:txBody>
          <a:bodyPr wrap="none" lIns="0" tIns="0" rIns="0" bIns="0">
            <a:spAutoFit/>
          </a:bodyPr>
          <a:lstStyle/>
          <a:p>
            <a:pPr defTabSz="684213" eaLnBrk="0" hangingPunct="0"/>
            <a:r>
              <a:rPr lang="en-US" altLang="en-US" sz="1100" b="1">
                <a:solidFill>
                  <a:srgbClr val="000000"/>
                </a:solidFill>
              </a:rPr>
              <a:t>Patients Without GCA Flare, %</a:t>
            </a:r>
            <a:endParaRPr lang="en-US" altLang="en-US" b="1">
              <a:solidFill>
                <a:srgbClr val="000000"/>
              </a:solidFill>
            </a:endParaRPr>
          </a:p>
        </p:txBody>
      </p:sp>
      <p:sp>
        <p:nvSpPr>
          <p:cNvPr id="58" name="Rectangle 202"/>
          <p:cNvSpPr>
            <a:spLocks noChangeArrowheads="1"/>
          </p:cNvSpPr>
          <p:nvPr/>
        </p:nvSpPr>
        <p:spPr bwMode="auto">
          <a:xfrm>
            <a:off x="2465388" y="3248025"/>
            <a:ext cx="1374775" cy="127000"/>
          </a:xfrm>
          <a:prstGeom prst="rect">
            <a:avLst/>
          </a:prstGeom>
          <a:noFill/>
          <a:ln w="9525">
            <a:noFill/>
            <a:miter lim="800000"/>
            <a:headEnd/>
            <a:tailEnd/>
          </a:ln>
        </p:spPr>
        <p:txBody>
          <a:bodyPr wrap="none" lIns="0" tIns="0" rIns="0" bIns="0">
            <a:spAutoFit/>
          </a:bodyPr>
          <a:lstStyle/>
          <a:p>
            <a:pPr defTabSz="684213" eaLnBrk="0" hangingPunct="0"/>
            <a:r>
              <a:rPr lang="en-US" altLang="en-US" sz="800">
                <a:solidFill>
                  <a:srgbClr val="000000"/>
                </a:solidFill>
              </a:rPr>
              <a:t>PBO QW + 26 week  (n = 50)</a:t>
            </a:r>
            <a:endParaRPr lang="en-US" altLang="en-US" sz="1100">
              <a:solidFill>
                <a:srgbClr val="000000"/>
              </a:solidFill>
            </a:endParaRPr>
          </a:p>
        </p:txBody>
      </p:sp>
      <p:sp>
        <p:nvSpPr>
          <p:cNvPr id="59" name="Rectangle 205"/>
          <p:cNvSpPr>
            <a:spLocks noChangeArrowheads="1"/>
          </p:cNvSpPr>
          <p:nvPr/>
        </p:nvSpPr>
        <p:spPr bwMode="auto">
          <a:xfrm>
            <a:off x="2465388" y="3371850"/>
            <a:ext cx="1374775" cy="127000"/>
          </a:xfrm>
          <a:prstGeom prst="rect">
            <a:avLst/>
          </a:prstGeom>
          <a:noFill/>
          <a:ln w="9525">
            <a:noFill/>
            <a:miter lim="800000"/>
            <a:headEnd/>
            <a:tailEnd/>
          </a:ln>
        </p:spPr>
        <p:txBody>
          <a:bodyPr wrap="none" lIns="0" tIns="0" rIns="0" bIns="0">
            <a:spAutoFit/>
          </a:bodyPr>
          <a:lstStyle/>
          <a:p>
            <a:pPr defTabSz="684213" eaLnBrk="0" hangingPunct="0"/>
            <a:r>
              <a:rPr lang="en-US" altLang="en-US" sz="800">
                <a:solidFill>
                  <a:srgbClr val="000000"/>
                </a:solidFill>
              </a:rPr>
              <a:t>PBO QW + 52 week  (n = 51)</a:t>
            </a:r>
            <a:endParaRPr lang="en-US" altLang="en-US" sz="1100">
              <a:solidFill>
                <a:srgbClr val="000000"/>
              </a:solidFill>
            </a:endParaRPr>
          </a:p>
        </p:txBody>
      </p:sp>
      <p:sp>
        <p:nvSpPr>
          <p:cNvPr id="60" name="Rectangle 208"/>
          <p:cNvSpPr>
            <a:spLocks noChangeArrowheads="1"/>
          </p:cNvSpPr>
          <p:nvPr/>
        </p:nvSpPr>
        <p:spPr bwMode="auto">
          <a:xfrm>
            <a:off x="2465388" y="3492500"/>
            <a:ext cx="1446212" cy="127000"/>
          </a:xfrm>
          <a:prstGeom prst="rect">
            <a:avLst/>
          </a:prstGeom>
          <a:noFill/>
          <a:ln w="9525">
            <a:noFill/>
            <a:miter lim="800000"/>
            <a:headEnd/>
            <a:tailEnd/>
          </a:ln>
        </p:spPr>
        <p:txBody>
          <a:bodyPr wrap="none" lIns="0" tIns="0" rIns="0" bIns="0">
            <a:spAutoFit/>
          </a:bodyPr>
          <a:lstStyle/>
          <a:p>
            <a:pPr defTabSz="684213" eaLnBrk="0" hangingPunct="0"/>
            <a:r>
              <a:rPr lang="en-US" altLang="en-US" sz="800">
                <a:solidFill>
                  <a:srgbClr val="000000"/>
                </a:solidFill>
              </a:rPr>
              <a:t>TCZ QW + 26 week   (n = 100)</a:t>
            </a:r>
            <a:endParaRPr lang="en-US" altLang="en-US" sz="1100">
              <a:solidFill>
                <a:srgbClr val="000000"/>
              </a:solidFill>
            </a:endParaRPr>
          </a:p>
        </p:txBody>
      </p:sp>
      <p:sp>
        <p:nvSpPr>
          <p:cNvPr id="61" name="Rectangle 211"/>
          <p:cNvSpPr>
            <a:spLocks noChangeArrowheads="1"/>
          </p:cNvSpPr>
          <p:nvPr/>
        </p:nvSpPr>
        <p:spPr bwMode="auto">
          <a:xfrm>
            <a:off x="2465388" y="3613150"/>
            <a:ext cx="1387475" cy="125413"/>
          </a:xfrm>
          <a:prstGeom prst="rect">
            <a:avLst/>
          </a:prstGeom>
          <a:noFill/>
          <a:ln w="9525">
            <a:noFill/>
            <a:miter lim="800000"/>
            <a:headEnd/>
            <a:tailEnd/>
          </a:ln>
        </p:spPr>
        <p:txBody>
          <a:bodyPr wrap="none" lIns="0" tIns="0" rIns="0" bIns="0">
            <a:spAutoFit/>
          </a:bodyPr>
          <a:lstStyle/>
          <a:p>
            <a:pPr defTabSz="684213" eaLnBrk="0" hangingPunct="0"/>
            <a:r>
              <a:rPr lang="en-US" altLang="en-US" sz="800">
                <a:solidFill>
                  <a:srgbClr val="000000"/>
                </a:solidFill>
              </a:rPr>
              <a:t>TCZ Q2W + 26 week (n = 49)</a:t>
            </a:r>
            <a:endParaRPr lang="en-US" altLang="en-US" sz="1100">
              <a:solidFill>
                <a:srgbClr val="000000"/>
              </a:solidFill>
            </a:endParaRPr>
          </a:p>
        </p:txBody>
      </p:sp>
      <p:sp>
        <p:nvSpPr>
          <p:cNvPr id="62" name="Rectangle 214"/>
          <p:cNvSpPr>
            <a:spLocks noChangeArrowheads="1"/>
          </p:cNvSpPr>
          <p:nvPr/>
        </p:nvSpPr>
        <p:spPr bwMode="auto">
          <a:xfrm>
            <a:off x="2465388" y="3736975"/>
            <a:ext cx="76200" cy="125413"/>
          </a:xfrm>
          <a:prstGeom prst="rect">
            <a:avLst/>
          </a:prstGeom>
          <a:noFill/>
          <a:ln w="9525">
            <a:noFill/>
            <a:miter lim="800000"/>
            <a:headEnd/>
            <a:tailEnd/>
          </a:ln>
        </p:spPr>
        <p:txBody>
          <a:bodyPr wrap="none" lIns="0" tIns="0" rIns="0" bIns="0">
            <a:spAutoFit/>
          </a:bodyPr>
          <a:lstStyle/>
          <a:p>
            <a:pPr defTabSz="684213" eaLnBrk="0" hangingPunct="0"/>
            <a:r>
              <a:rPr lang="en-US" altLang="en-US" sz="800">
                <a:solidFill>
                  <a:srgbClr val="000000"/>
                </a:solidFill>
              </a:rPr>
              <a:t>C</a:t>
            </a:r>
            <a:endParaRPr lang="en-US" altLang="en-US" sz="1100">
              <a:solidFill>
                <a:srgbClr val="000000"/>
              </a:solidFill>
            </a:endParaRPr>
          </a:p>
        </p:txBody>
      </p:sp>
      <p:sp>
        <p:nvSpPr>
          <p:cNvPr id="63" name="Rectangle 215"/>
          <p:cNvSpPr>
            <a:spLocks noChangeArrowheads="1"/>
          </p:cNvSpPr>
          <p:nvPr/>
        </p:nvSpPr>
        <p:spPr bwMode="auto">
          <a:xfrm>
            <a:off x="2522538" y="3736975"/>
            <a:ext cx="381000" cy="125413"/>
          </a:xfrm>
          <a:prstGeom prst="rect">
            <a:avLst/>
          </a:prstGeom>
          <a:noFill/>
          <a:ln w="9525">
            <a:noFill/>
            <a:miter lim="800000"/>
            <a:headEnd/>
            <a:tailEnd/>
          </a:ln>
        </p:spPr>
        <p:txBody>
          <a:bodyPr wrap="none" lIns="0" tIns="0" rIns="0" bIns="0">
            <a:spAutoFit/>
          </a:bodyPr>
          <a:lstStyle/>
          <a:p>
            <a:pPr defTabSz="684213" eaLnBrk="0" hangingPunct="0"/>
            <a:r>
              <a:rPr lang="en-US" altLang="en-US" sz="800">
                <a:solidFill>
                  <a:srgbClr val="000000"/>
                </a:solidFill>
              </a:rPr>
              <a:t>ensored</a:t>
            </a:r>
            <a:endParaRPr lang="en-US" altLang="en-US" sz="1100">
              <a:solidFill>
                <a:srgbClr val="000000"/>
              </a:solidFill>
            </a:endParaRPr>
          </a:p>
        </p:txBody>
      </p:sp>
      <p:sp>
        <p:nvSpPr>
          <p:cNvPr id="64" name="Freeform 218"/>
          <p:cNvSpPr>
            <a:spLocks/>
          </p:cNvSpPr>
          <p:nvPr/>
        </p:nvSpPr>
        <p:spPr bwMode="auto">
          <a:xfrm>
            <a:off x="2128838" y="1457325"/>
            <a:ext cx="5575300" cy="1731963"/>
          </a:xfrm>
          <a:custGeom>
            <a:avLst/>
            <a:gdLst>
              <a:gd name="T0" fmla="*/ 4614862 w 4683"/>
              <a:gd name="T1" fmla="*/ 1731169 h 1454"/>
              <a:gd name="T2" fmla="*/ 4187428 w 4683"/>
              <a:gd name="T3" fmla="*/ 1685925 h 1454"/>
              <a:gd name="T4" fmla="*/ 3971925 w 4683"/>
              <a:gd name="T5" fmla="*/ 1635919 h 1454"/>
              <a:gd name="T6" fmla="*/ 3468290 w 4683"/>
              <a:gd name="T7" fmla="*/ 1582341 h 1454"/>
              <a:gd name="T8" fmla="*/ 3436144 w 4683"/>
              <a:gd name="T9" fmla="*/ 1531144 h 1454"/>
              <a:gd name="T10" fmla="*/ 3074194 w 4683"/>
              <a:gd name="T11" fmla="*/ 1479947 h 1454"/>
              <a:gd name="T12" fmla="*/ 2795588 w 4683"/>
              <a:gd name="T13" fmla="*/ 1429941 h 1454"/>
              <a:gd name="T14" fmla="*/ 2662238 w 4683"/>
              <a:gd name="T15" fmla="*/ 1376363 h 1454"/>
              <a:gd name="T16" fmla="*/ 2627710 w 4683"/>
              <a:gd name="T17" fmla="*/ 1319213 h 1454"/>
              <a:gd name="T18" fmla="*/ 2580085 w 4683"/>
              <a:gd name="T19" fmla="*/ 1271588 h 1454"/>
              <a:gd name="T20" fmla="*/ 2522935 w 4683"/>
              <a:gd name="T21" fmla="*/ 1220391 h 1454"/>
              <a:gd name="T22" fmla="*/ 2463403 w 4683"/>
              <a:gd name="T23" fmla="*/ 1159669 h 1454"/>
              <a:gd name="T24" fmla="*/ 2415778 w 4683"/>
              <a:gd name="T25" fmla="*/ 1113234 h 1454"/>
              <a:gd name="T26" fmla="*/ 2291953 w 4683"/>
              <a:gd name="T27" fmla="*/ 1056084 h 1454"/>
              <a:gd name="T28" fmla="*/ 2269331 w 4683"/>
              <a:gd name="T29" fmla="*/ 1014413 h 1454"/>
              <a:gd name="T30" fmla="*/ 2253853 w 4683"/>
              <a:gd name="T31" fmla="*/ 960834 h 1454"/>
              <a:gd name="T32" fmla="*/ 2057400 w 4683"/>
              <a:gd name="T33" fmla="*/ 909638 h 1454"/>
              <a:gd name="T34" fmla="*/ 2000250 w 4683"/>
              <a:gd name="T35" fmla="*/ 852488 h 1454"/>
              <a:gd name="T36" fmla="*/ 1832372 w 4683"/>
              <a:gd name="T37" fmla="*/ 804863 h 1454"/>
              <a:gd name="T38" fmla="*/ 1724025 w 4683"/>
              <a:gd name="T39" fmla="*/ 760810 h 1454"/>
              <a:gd name="T40" fmla="*/ 1689497 w 4683"/>
              <a:gd name="T41" fmla="*/ 703660 h 1454"/>
              <a:gd name="T42" fmla="*/ 1603772 w 4683"/>
              <a:gd name="T43" fmla="*/ 650081 h 1454"/>
              <a:gd name="T44" fmla="*/ 1207294 w 4683"/>
              <a:gd name="T45" fmla="*/ 598884 h 1454"/>
              <a:gd name="T46" fmla="*/ 1094184 w 4683"/>
              <a:gd name="T47" fmla="*/ 554831 h 1454"/>
              <a:gd name="T48" fmla="*/ 926306 w 4683"/>
              <a:gd name="T49" fmla="*/ 503634 h 1454"/>
              <a:gd name="T50" fmla="*/ 881062 w 4683"/>
              <a:gd name="T51" fmla="*/ 450056 h 1454"/>
              <a:gd name="T52" fmla="*/ 804862 w 4683"/>
              <a:gd name="T53" fmla="*/ 406003 h 1454"/>
              <a:gd name="T54" fmla="*/ 760809 w 4683"/>
              <a:gd name="T55" fmla="*/ 354806 h 1454"/>
              <a:gd name="T56" fmla="*/ 520303 w 4683"/>
              <a:gd name="T57" fmla="*/ 301228 h 1454"/>
              <a:gd name="T58" fmla="*/ 440531 w 4683"/>
              <a:gd name="T59" fmla="*/ 251222 h 1454"/>
              <a:gd name="T60" fmla="*/ 269081 w 4683"/>
              <a:gd name="T61" fmla="*/ 200025 h 1454"/>
              <a:gd name="T62" fmla="*/ 167878 w 4683"/>
              <a:gd name="T63" fmla="*/ 155972 h 1454"/>
              <a:gd name="T64" fmla="*/ 120253 w 4683"/>
              <a:gd name="T65" fmla="*/ 108347 h 1454"/>
              <a:gd name="T66" fmla="*/ 76200 w 4683"/>
              <a:gd name="T67" fmla="*/ 47625 h 1454"/>
              <a:gd name="T68" fmla="*/ 0 w 4683"/>
              <a:gd name="T69" fmla="*/ 0 h 14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83"/>
              <a:gd name="T106" fmla="*/ 0 h 1454"/>
              <a:gd name="T107" fmla="*/ 4683 w 4683"/>
              <a:gd name="T108" fmla="*/ 1454 h 14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83" h="1454">
                <a:moveTo>
                  <a:pt x="4683" y="1454"/>
                </a:moveTo>
                <a:lnTo>
                  <a:pt x="3876" y="1454"/>
                </a:lnTo>
                <a:lnTo>
                  <a:pt x="3876" y="1416"/>
                </a:lnTo>
                <a:lnTo>
                  <a:pt x="3517" y="1416"/>
                </a:lnTo>
                <a:lnTo>
                  <a:pt x="3517" y="1374"/>
                </a:lnTo>
                <a:lnTo>
                  <a:pt x="3336" y="1374"/>
                </a:lnTo>
                <a:lnTo>
                  <a:pt x="3336" y="1329"/>
                </a:lnTo>
                <a:lnTo>
                  <a:pt x="2913" y="1329"/>
                </a:lnTo>
                <a:lnTo>
                  <a:pt x="2913" y="1286"/>
                </a:lnTo>
                <a:lnTo>
                  <a:pt x="2886" y="1286"/>
                </a:lnTo>
                <a:lnTo>
                  <a:pt x="2886" y="1243"/>
                </a:lnTo>
                <a:lnTo>
                  <a:pt x="2582" y="1243"/>
                </a:lnTo>
                <a:lnTo>
                  <a:pt x="2582" y="1201"/>
                </a:lnTo>
                <a:lnTo>
                  <a:pt x="2348" y="1201"/>
                </a:lnTo>
                <a:lnTo>
                  <a:pt x="2348" y="1156"/>
                </a:lnTo>
                <a:lnTo>
                  <a:pt x="2236" y="1156"/>
                </a:lnTo>
                <a:lnTo>
                  <a:pt x="2236" y="1108"/>
                </a:lnTo>
                <a:lnTo>
                  <a:pt x="2207" y="1108"/>
                </a:lnTo>
                <a:lnTo>
                  <a:pt x="2207" y="1068"/>
                </a:lnTo>
                <a:lnTo>
                  <a:pt x="2167" y="1068"/>
                </a:lnTo>
                <a:lnTo>
                  <a:pt x="2167" y="1025"/>
                </a:lnTo>
                <a:lnTo>
                  <a:pt x="2119" y="1025"/>
                </a:lnTo>
                <a:lnTo>
                  <a:pt x="2119" y="974"/>
                </a:lnTo>
                <a:lnTo>
                  <a:pt x="2069" y="974"/>
                </a:lnTo>
                <a:lnTo>
                  <a:pt x="2069" y="935"/>
                </a:lnTo>
                <a:lnTo>
                  <a:pt x="2029" y="935"/>
                </a:lnTo>
                <a:lnTo>
                  <a:pt x="2029" y="887"/>
                </a:lnTo>
                <a:lnTo>
                  <a:pt x="1925" y="887"/>
                </a:lnTo>
                <a:lnTo>
                  <a:pt x="1925" y="852"/>
                </a:lnTo>
                <a:lnTo>
                  <a:pt x="1906" y="852"/>
                </a:lnTo>
                <a:lnTo>
                  <a:pt x="1906" y="807"/>
                </a:lnTo>
                <a:lnTo>
                  <a:pt x="1893" y="807"/>
                </a:lnTo>
                <a:lnTo>
                  <a:pt x="1893" y="764"/>
                </a:lnTo>
                <a:lnTo>
                  <a:pt x="1728" y="764"/>
                </a:lnTo>
                <a:lnTo>
                  <a:pt x="1728" y="716"/>
                </a:lnTo>
                <a:lnTo>
                  <a:pt x="1680" y="716"/>
                </a:lnTo>
                <a:lnTo>
                  <a:pt x="1680" y="676"/>
                </a:lnTo>
                <a:lnTo>
                  <a:pt x="1539" y="676"/>
                </a:lnTo>
                <a:lnTo>
                  <a:pt x="1539" y="639"/>
                </a:lnTo>
                <a:lnTo>
                  <a:pt x="1448" y="639"/>
                </a:lnTo>
                <a:lnTo>
                  <a:pt x="1448" y="591"/>
                </a:lnTo>
                <a:lnTo>
                  <a:pt x="1419" y="591"/>
                </a:lnTo>
                <a:lnTo>
                  <a:pt x="1419" y="546"/>
                </a:lnTo>
                <a:lnTo>
                  <a:pt x="1347" y="546"/>
                </a:lnTo>
                <a:lnTo>
                  <a:pt x="1347" y="503"/>
                </a:lnTo>
                <a:lnTo>
                  <a:pt x="1014" y="503"/>
                </a:lnTo>
                <a:lnTo>
                  <a:pt x="1014" y="466"/>
                </a:lnTo>
                <a:lnTo>
                  <a:pt x="919" y="466"/>
                </a:lnTo>
                <a:lnTo>
                  <a:pt x="919" y="423"/>
                </a:lnTo>
                <a:lnTo>
                  <a:pt x="778" y="423"/>
                </a:lnTo>
                <a:lnTo>
                  <a:pt x="778" y="378"/>
                </a:lnTo>
                <a:lnTo>
                  <a:pt x="740" y="378"/>
                </a:lnTo>
                <a:lnTo>
                  <a:pt x="740" y="341"/>
                </a:lnTo>
                <a:lnTo>
                  <a:pt x="676" y="341"/>
                </a:lnTo>
                <a:lnTo>
                  <a:pt x="676" y="298"/>
                </a:lnTo>
                <a:lnTo>
                  <a:pt x="639" y="298"/>
                </a:lnTo>
                <a:lnTo>
                  <a:pt x="639" y="253"/>
                </a:lnTo>
                <a:lnTo>
                  <a:pt x="437" y="253"/>
                </a:lnTo>
                <a:lnTo>
                  <a:pt x="437" y="211"/>
                </a:lnTo>
                <a:lnTo>
                  <a:pt x="370" y="211"/>
                </a:lnTo>
                <a:lnTo>
                  <a:pt x="370" y="168"/>
                </a:lnTo>
                <a:lnTo>
                  <a:pt x="226" y="168"/>
                </a:lnTo>
                <a:lnTo>
                  <a:pt x="226" y="131"/>
                </a:lnTo>
                <a:lnTo>
                  <a:pt x="141" y="131"/>
                </a:lnTo>
                <a:lnTo>
                  <a:pt x="141" y="91"/>
                </a:lnTo>
                <a:lnTo>
                  <a:pt x="101" y="91"/>
                </a:lnTo>
                <a:lnTo>
                  <a:pt x="101" y="40"/>
                </a:lnTo>
                <a:lnTo>
                  <a:pt x="64" y="40"/>
                </a:lnTo>
                <a:lnTo>
                  <a:pt x="64" y="0"/>
                </a:lnTo>
                <a:lnTo>
                  <a:pt x="0" y="0"/>
                </a:lnTo>
              </a:path>
            </a:pathLst>
          </a:custGeom>
          <a:noFill/>
          <a:ln w="25400">
            <a:solidFill>
              <a:srgbClr val="FFC000"/>
            </a:solidFill>
            <a:prstDash val="solid"/>
            <a:round/>
            <a:headEnd/>
            <a:tailEnd/>
          </a:ln>
        </p:spPr>
        <p:txBody>
          <a:bodyPr lIns="68577" tIns="34289" rIns="68577" bIns="34289"/>
          <a:lstStyle/>
          <a:p>
            <a:endParaRPr lang="es-ES"/>
          </a:p>
        </p:txBody>
      </p:sp>
      <p:sp>
        <p:nvSpPr>
          <p:cNvPr id="65" name="Freeform 219"/>
          <p:cNvSpPr>
            <a:spLocks/>
          </p:cNvSpPr>
          <p:nvPr/>
        </p:nvSpPr>
        <p:spPr bwMode="auto">
          <a:xfrm>
            <a:off x="2119313" y="1457325"/>
            <a:ext cx="5537200" cy="1403350"/>
          </a:xfrm>
          <a:custGeom>
            <a:avLst/>
            <a:gdLst>
              <a:gd name="T0" fmla="*/ 5537597 w 4651"/>
              <a:gd name="T1" fmla="*/ 1403747 h 1179"/>
              <a:gd name="T2" fmla="*/ 5480447 w 4651"/>
              <a:gd name="T3" fmla="*/ 1403747 h 1179"/>
              <a:gd name="T4" fmla="*/ 5480447 w 4651"/>
              <a:gd name="T5" fmla="*/ 1290638 h 1179"/>
              <a:gd name="T6" fmla="*/ 5068491 w 4651"/>
              <a:gd name="T7" fmla="*/ 1290638 h 1179"/>
              <a:gd name="T8" fmla="*/ 5068491 w 4651"/>
              <a:gd name="T9" fmla="*/ 1216819 h 1179"/>
              <a:gd name="T10" fmla="*/ 4510087 w 4651"/>
              <a:gd name="T11" fmla="*/ 1216819 h 1179"/>
              <a:gd name="T12" fmla="*/ 4510087 w 4651"/>
              <a:gd name="T13" fmla="*/ 1087041 h 1179"/>
              <a:gd name="T14" fmla="*/ 4193381 w 4651"/>
              <a:gd name="T15" fmla="*/ 1087041 h 1179"/>
              <a:gd name="T16" fmla="*/ 4193381 w 4651"/>
              <a:gd name="T17" fmla="*/ 1023937 h 1179"/>
              <a:gd name="T18" fmla="*/ 4117181 w 4651"/>
              <a:gd name="T19" fmla="*/ 1023937 h 1179"/>
              <a:gd name="T20" fmla="*/ 4117181 w 4651"/>
              <a:gd name="T21" fmla="*/ 966787 h 1179"/>
              <a:gd name="T22" fmla="*/ 3521869 w 4651"/>
              <a:gd name="T23" fmla="*/ 966787 h 1179"/>
              <a:gd name="T24" fmla="*/ 3521869 w 4651"/>
              <a:gd name="T25" fmla="*/ 909637 h 1179"/>
              <a:gd name="T26" fmla="*/ 3423047 w 4651"/>
              <a:gd name="T27" fmla="*/ 909637 h 1179"/>
              <a:gd name="T28" fmla="*/ 3423047 w 4651"/>
              <a:gd name="T29" fmla="*/ 852488 h 1179"/>
              <a:gd name="T30" fmla="*/ 3014662 w 4651"/>
              <a:gd name="T31" fmla="*/ 852488 h 1179"/>
              <a:gd name="T32" fmla="*/ 3014662 w 4651"/>
              <a:gd name="T33" fmla="*/ 802481 h 1179"/>
              <a:gd name="T34" fmla="*/ 2570560 w 4651"/>
              <a:gd name="T35" fmla="*/ 802481 h 1179"/>
              <a:gd name="T36" fmla="*/ 2570560 w 4651"/>
              <a:gd name="T37" fmla="*/ 745331 h 1179"/>
              <a:gd name="T38" fmla="*/ 2266950 w 4651"/>
              <a:gd name="T39" fmla="*/ 745331 h 1179"/>
              <a:gd name="T40" fmla="*/ 2266950 w 4651"/>
              <a:gd name="T41" fmla="*/ 694134 h 1179"/>
              <a:gd name="T42" fmla="*/ 2247900 w 4651"/>
              <a:gd name="T43" fmla="*/ 694134 h 1179"/>
              <a:gd name="T44" fmla="*/ 2247900 w 4651"/>
              <a:gd name="T45" fmla="*/ 644128 h 1179"/>
              <a:gd name="T46" fmla="*/ 2155031 w 4651"/>
              <a:gd name="T47" fmla="*/ 644128 h 1179"/>
              <a:gd name="T48" fmla="*/ 2155031 w 4651"/>
              <a:gd name="T49" fmla="*/ 592931 h 1179"/>
              <a:gd name="T50" fmla="*/ 2080022 w 4651"/>
              <a:gd name="T51" fmla="*/ 592931 h 1179"/>
              <a:gd name="T52" fmla="*/ 2080022 w 4651"/>
              <a:gd name="T53" fmla="*/ 539353 h 1179"/>
              <a:gd name="T54" fmla="*/ 1778794 w 4651"/>
              <a:gd name="T55" fmla="*/ 539353 h 1179"/>
              <a:gd name="T56" fmla="*/ 1778794 w 4651"/>
              <a:gd name="T57" fmla="*/ 491728 h 1179"/>
              <a:gd name="T58" fmla="*/ 1518047 w 4651"/>
              <a:gd name="T59" fmla="*/ 491728 h 1179"/>
              <a:gd name="T60" fmla="*/ 1518047 w 4651"/>
              <a:gd name="T61" fmla="*/ 440531 h 1179"/>
              <a:gd name="T62" fmla="*/ 1319213 w 4651"/>
              <a:gd name="T63" fmla="*/ 440531 h 1179"/>
              <a:gd name="T64" fmla="*/ 1319213 w 4651"/>
              <a:gd name="T65" fmla="*/ 392906 h 1179"/>
              <a:gd name="T66" fmla="*/ 1087040 w 4651"/>
              <a:gd name="T67" fmla="*/ 392906 h 1179"/>
              <a:gd name="T68" fmla="*/ 1087040 w 4651"/>
              <a:gd name="T69" fmla="*/ 339328 h 1179"/>
              <a:gd name="T70" fmla="*/ 1042987 w 4651"/>
              <a:gd name="T71" fmla="*/ 339328 h 1179"/>
              <a:gd name="T72" fmla="*/ 1042987 w 4651"/>
              <a:gd name="T73" fmla="*/ 288131 h 1179"/>
              <a:gd name="T74" fmla="*/ 1010841 w 4651"/>
              <a:gd name="T75" fmla="*/ 288131 h 1179"/>
              <a:gd name="T76" fmla="*/ 1010841 w 4651"/>
              <a:gd name="T77" fmla="*/ 244078 h 1179"/>
              <a:gd name="T78" fmla="*/ 802481 w 4651"/>
              <a:gd name="T79" fmla="*/ 244078 h 1179"/>
              <a:gd name="T80" fmla="*/ 802481 w 4651"/>
              <a:gd name="T81" fmla="*/ 194072 h 1179"/>
              <a:gd name="T82" fmla="*/ 747712 w 4651"/>
              <a:gd name="T83" fmla="*/ 194072 h 1179"/>
              <a:gd name="T84" fmla="*/ 747712 w 4651"/>
              <a:gd name="T85" fmla="*/ 142875 h 1179"/>
              <a:gd name="T86" fmla="*/ 663178 w 4651"/>
              <a:gd name="T87" fmla="*/ 142875 h 1179"/>
              <a:gd name="T88" fmla="*/ 663178 w 4651"/>
              <a:gd name="T89" fmla="*/ 98822 h 1179"/>
              <a:gd name="T90" fmla="*/ 342900 w 4651"/>
              <a:gd name="T91" fmla="*/ 98822 h 1179"/>
              <a:gd name="T92" fmla="*/ 342900 w 4651"/>
              <a:gd name="T93" fmla="*/ 60722 h 1179"/>
              <a:gd name="T94" fmla="*/ 323850 w 4651"/>
              <a:gd name="T95" fmla="*/ 60722 h 1179"/>
              <a:gd name="T96" fmla="*/ 323850 w 4651"/>
              <a:gd name="T97" fmla="*/ 0 h 1179"/>
              <a:gd name="T98" fmla="*/ 0 w 4651"/>
              <a:gd name="T99" fmla="*/ 0 h 11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51"/>
              <a:gd name="T151" fmla="*/ 0 h 1179"/>
              <a:gd name="T152" fmla="*/ 4651 w 4651"/>
              <a:gd name="T153" fmla="*/ 1179 h 11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51" h="1179">
                <a:moveTo>
                  <a:pt x="4651" y="1179"/>
                </a:moveTo>
                <a:lnTo>
                  <a:pt x="4603" y="1179"/>
                </a:lnTo>
                <a:lnTo>
                  <a:pt x="4603" y="1084"/>
                </a:lnTo>
                <a:lnTo>
                  <a:pt x="4257" y="1084"/>
                </a:lnTo>
                <a:lnTo>
                  <a:pt x="4257" y="1022"/>
                </a:lnTo>
                <a:lnTo>
                  <a:pt x="3788" y="1022"/>
                </a:lnTo>
                <a:lnTo>
                  <a:pt x="3788" y="913"/>
                </a:lnTo>
                <a:lnTo>
                  <a:pt x="3522" y="913"/>
                </a:lnTo>
                <a:lnTo>
                  <a:pt x="3522" y="860"/>
                </a:lnTo>
                <a:lnTo>
                  <a:pt x="3458" y="860"/>
                </a:lnTo>
                <a:lnTo>
                  <a:pt x="3458" y="812"/>
                </a:lnTo>
                <a:lnTo>
                  <a:pt x="2958" y="812"/>
                </a:lnTo>
                <a:lnTo>
                  <a:pt x="2958" y="764"/>
                </a:lnTo>
                <a:lnTo>
                  <a:pt x="2875" y="764"/>
                </a:lnTo>
                <a:lnTo>
                  <a:pt x="2875" y="716"/>
                </a:lnTo>
                <a:lnTo>
                  <a:pt x="2532" y="716"/>
                </a:lnTo>
                <a:lnTo>
                  <a:pt x="2532" y="674"/>
                </a:lnTo>
                <a:lnTo>
                  <a:pt x="2159" y="674"/>
                </a:lnTo>
                <a:lnTo>
                  <a:pt x="2159" y="626"/>
                </a:lnTo>
                <a:lnTo>
                  <a:pt x="1904" y="626"/>
                </a:lnTo>
                <a:lnTo>
                  <a:pt x="1904" y="583"/>
                </a:lnTo>
                <a:lnTo>
                  <a:pt x="1888" y="583"/>
                </a:lnTo>
                <a:lnTo>
                  <a:pt x="1888" y="541"/>
                </a:lnTo>
                <a:lnTo>
                  <a:pt x="1810" y="541"/>
                </a:lnTo>
                <a:lnTo>
                  <a:pt x="1810" y="498"/>
                </a:lnTo>
                <a:lnTo>
                  <a:pt x="1747" y="498"/>
                </a:lnTo>
                <a:lnTo>
                  <a:pt x="1747" y="453"/>
                </a:lnTo>
                <a:lnTo>
                  <a:pt x="1494" y="453"/>
                </a:lnTo>
                <a:lnTo>
                  <a:pt x="1494" y="413"/>
                </a:lnTo>
                <a:lnTo>
                  <a:pt x="1275" y="413"/>
                </a:lnTo>
                <a:lnTo>
                  <a:pt x="1275" y="370"/>
                </a:lnTo>
                <a:lnTo>
                  <a:pt x="1108" y="370"/>
                </a:lnTo>
                <a:lnTo>
                  <a:pt x="1108" y="330"/>
                </a:lnTo>
                <a:lnTo>
                  <a:pt x="913" y="330"/>
                </a:lnTo>
                <a:lnTo>
                  <a:pt x="913" y="285"/>
                </a:lnTo>
                <a:lnTo>
                  <a:pt x="876" y="285"/>
                </a:lnTo>
                <a:lnTo>
                  <a:pt x="876" y="242"/>
                </a:lnTo>
                <a:lnTo>
                  <a:pt x="849" y="242"/>
                </a:lnTo>
                <a:lnTo>
                  <a:pt x="849" y="205"/>
                </a:lnTo>
                <a:lnTo>
                  <a:pt x="674" y="205"/>
                </a:lnTo>
                <a:lnTo>
                  <a:pt x="674" y="163"/>
                </a:lnTo>
                <a:lnTo>
                  <a:pt x="628" y="163"/>
                </a:lnTo>
                <a:lnTo>
                  <a:pt x="628" y="120"/>
                </a:lnTo>
                <a:lnTo>
                  <a:pt x="557" y="120"/>
                </a:lnTo>
                <a:lnTo>
                  <a:pt x="557" y="83"/>
                </a:lnTo>
                <a:lnTo>
                  <a:pt x="288" y="83"/>
                </a:lnTo>
                <a:lnTo>
                  <a:pt x="288" y="51"/>
                </a:lnTo>
                <a:lnTo>
                  <a:pt x="272" y="51"/>
                </a:lnTo>
                <a:lnTo>
                  <a:pt x="272" y="0"/>
                </a:lnTo>
                <a:lnTo>
                  <a:pt x="0" y="0"/>
                </a:lnTo>
              </a:path>
            </a:pathLst>
          </a:custGeom>
          <a:noFill/>
          <a:ln w="25400">
            <a:solidFill>
              <a:schemeClr val="accent1"/>
            </a:solidFill>
            <a:prstDash val="solid"/>
            <a:round/>
            <a:headEnd/>
            <a:tailEnd/>
          </a:ln>
        </p:spPr>
        <p:txBody>
          <a:bodyPr lIns="68577" tIns="34289" rIns="68577" bIns="34289"/>
          <a:lstStyle/>
          <a:p>
            <a:endParaRPr lang="es-ES"/>
          </a:p>
        </p:txBody>
      </p:sp>
      <p:sp>
        <p:nvSpPr>
          <p:cNvPr id="66" name="Freeform 220"/>
          <p:cNvSpPr>
            <a:spLocks/>
          </p:cNvSpPr>
          <p:nvPr/>
        </p:nvSpPr>
        <p:spPr bwMode="auto">
          <a:xfrm>
            <a:off x="2128838" y="1457325"/>
            <a:ext cx="5561012" cy="701675"/>
          </a:xfrm>
          <a:custGeom>
            <a:avLst/>
            <a:gdLst>
              <a:gd name="T0" fmla="*/ 5560219 w 4670"/>
              <a:gd name="T1" fmla="*/ 701278 h 589"/>
              <a:gd name="T2" fmla="*/ 3325416 w 4670"/>
              <a:gd name="T3" fmla="*/ 701278 h 589"/>
              <a:gd name="T4" fmla="*/ 3325416 w 4670"/>
              <a:gd name="T5" fmla="*/ 650081 h 589"/>
              <a:gd name="T6" fmla="*/ 2786063 w 4670"/>
              <a:gd name="T7" fmla="*/ 650081 h 589"/>
              <a:gd name="T8" fmla="*/ 2786063 w 4670"/>
              <a:gd name="T9" fmla="*/ 592931 h 589"/>
              <a:gd name="T10" fmla="*/ 2640806 w 4670"/>
              <a:gd name="T11" fmla="*/ 592931 h 589"/>
              <a:gd name="T12" fmla="*/ 2640806 w 4670"/>
              <a:gd name="T13" fmla="*/ 485775 h 589"/>
              <a:gd name="T14" fmla="*/ 2484835 w 4670"/>
              <a:gd name="T15" fmla="*/ 485775 h 589"/>
              <a:gd name="T16" fmla="*/ 2484835 w 4670"/>
              <a:gd name="T17" fmla="*/ 421481 h 589"/>
              <a:gd name="T18" fmla="*/ 2463403 w 4670"/>
              <a:gd name="T19" fmla="*/ 421481 h 589"/>
              <a:gd name="T20" fmla="*/ 2463403 w 4670"/>
              <a:gd name="T21" fmla="*/ 367903 h 589"/>
              <a:gd name="T22" fmla="*/ 2377678 w 4670"/>
              <a:gd name="T23" fmla="*/ 367903 h 589"/>
              <a:gd name="T24" fmla="*/ 2377678 w 4670"/>
              <a:gd name="T25" fmla="*/ 320278 h 589"/>
              <a:gd name="T26" fmla="*/ 1889522 w 4670"/>
              <a:gd name="T27" fmla="*/ 320278 h 589"/>
              <a:gd name="T28" fmla="*/ 1889522 w 4670"/>
              <a:gd name="T29" fmla="*/ 266700 h 589"/>
              <a:gd name="T30" fmla="*/ 1233488 w 4670"/>
              <a:gd name="T31" fmla="*/ 266700 h 589"/>
              <a:gd name="T32" fmla="*/ 1233488 w 4670"/>
              <a:gd name="T33" fmla="*/ 215503 h 589"/>
              <a:gd name="T34" fmla="*/ 1172765 w 4670"/>
              <a:gd name="T35" fmla="*/ 215503 h 589"/>
              <a:gd name="T36" fmla="*/ 1172765 w 4670"/>
              <a:gd name="T37" fmla="*/ 161925 h 589"/>
              <a:gd name="T38" fmla="*/ 989409 w 4670"/>
              <a:gd name="T39" fmla="*/ 161925 h 589"/>
              <a:gd name="T40" fmla="*/ 989409 w 4670"/>
              <a:gd name="T41" fmla="*/ 104775 h 589"/>
              <a:gd name="T42" fmla="*/ 890587 w 4670"/>
              <a:gd name="T43" fmla="*/ 104775 h 589"/>
              <a:gd name="T44" fmla="*/ 890587 w 4670"/>
              <a:gd name="T45" fmla="*/ 54769 h 589"/>
              <a:gd name="T46" fmla="*/ 757238 w 4670"/>
              <a:gd name="T47" fmla="*/ 54769 h 589"/>
              <a:gd name="T48" fmla="*/ 757238 w 4670"/>
              <a:gd name="T49" fmla="*/ 0 h 589"/>
              <a:gd name="T50" fmla="*/ 0 w 4670"/>
              <a:gd name="T51" fmla="*/ 0 h 5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70"/>
              <a:gd name="T79" fmla="*/ 0 h 589"/>
              <a:gd name="T80" fmla="*/ 4670 w 4670"/>
              <a:gd name="T81" fmla="*/ 589 h 58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70" h="589">
                <a:moveTo>
                  <a:pt x="4670" y="589"/>
                </a:moveTo>
                <a:lnTo>
                  <a:pt x="2793" y="589"/>
                </a:lnTo>
                <a:lnTo>
                  <a:pt x="2793" y="546"/>
                </a:lnTo>
                <a:lnTo>
                  <a:pt x="2340" y="546"/>
                </a:lnTo>
                <a:lnTo>
                  <a:pt x="2340" y="498"/>
                </a:lnTo>
                <a:lnTo>
                  <a:pt x="2218" y="498"/>
                </a:lnTo>
                <a:lnTo>
                  <a:pt x="2218" y="408"/>
                </a:lnTo>
                <a:lnTo>
                  <a:pt x="2087" y="408"/>
                </a:lnTo>
                <a:lnTo>
                  <a:pt x="2087" y="354"/>
                </a:lnTo>
                <a:lnTo>
                  <a:pt x="2069" y="354"/>
                </a:lnTo>
                <a:lnTo>
                  <a:pt x="2069" y="309"/>
                </a:lnTo>
                <a:lnTo>
                  <a:pt x="1997" y="309"/>
                </a:lnTo>
                <a:lnTo>
                  <a:pt x="1997" y="269"/>
                </a:lnTo>
                <a:lnTo>
                  <a:pt x="1587" y="269"/>
                </a:lnTo>
                <a:lnTo>
                  <a:pt x="1587" y="224"/>
                </a:lnTo>
                <a:lnTo>
                  <a:pt x="1036" y="224"/>
                </a:lnTo>
                <a:lnTo>
                  <a:pt x="1036" y="181"/>
                </a:lnTo>
                <a:lnTo>
                  <a:pt x="985" y="181"/>
                </a:lnTo>
                <a:lnTo>
                  <a:pt x="985" y="136"/>
                </a:lnTo>
                <a:lnTo>
                  <a:pt x="831" y="136"/>
                </a:lnTo>
                <a:lnTo>
                  <a:pt x="831" y="88"/>
                </a:lnTo>
                <a:lnTo>
                  <a:pt x="748" y="88"/>
                </a:lnTo>
                <a:lnTo>
                  <a:pt x="748" y="46"/>
                </a:lnTo>
                <a:lnTo>
                  <a:pt x="636" y="46"/>
                </a:lnTo>
                <a:lnTo>
                  <a:pt x="636" y="0"/>
                </a:lnTo>
                <a:lnTo>
                  <a:pt x="0" y="0"/>
                </a:lnTo>
              </a:path>
            </a:pathLst>
          </a:custGeom>
          <a:noFill/>
          <a:ln w="25400">
            <a:solidFill>
              <a:schemeClr val="tx1"/>
            </a:solidFill>
            <a:prstDash val="solid"/>
            <a:round/>
            <a:headEnd/>
            <a:tailEnd/>
          </a:ln>
        </p:spPr>
        <p:txBody>
          <a:bodyPr lIns="68577" tIns="34289" rIns="68577" bIns="34289"/>
          <a:lstStyle/>
          <a:p>
            <a:endParaRPr lang="es-ES"/>
          </a:p>
        </p:txBody>
      </p:sp>
      <p:sp>
        <p:nvSpPr>
          <p:cNvPr id="67" name="Freeform 221"/>
          <p:cNvSpPr>
            <a:spLocks/>
          </p:cNvSpPr>
          <p:nvPr/>
        </p:nvSpPr>
        <p:spPr bwMode="auto">
          <a:xfrm>
            <a:off x="2128838" y="1457325"/>
            <a:ext cx="5603875" cy="603250"/>
          </a:xfrm>
          <a:custGeom>
            <a:avLst/>
            <a:gdLst>
              <a:gd name="T0" fmla="*/ 5604272 w 4707"/>
              <a:gd name="T1" fmla="*/ 602456 h 506"/>
              <a:gd name="T2" fmla="*/ 5356622 w 4707"/>
              <a:gd name="T3" fmla="*/ 602456 h 506"/>
              <a:gd name="T4" fmla="*/ 5356622 w 4707"/>
              <a:gd name="T5" fmla="*/ 567928 h 506"/>
              <a:gd name="T6" fmla="*/ 5030391 w 4707"/>
              <a:gd name="T7" fmla="*/ 567928 h 506"/>
              <a:gd name="T8" fmla="*/ 5030391 w 4707"/>
              <a:gd name="T9" fmla="*/ 539353 h 506"/>
              <a:gd name="T10" fmla="*/ 4627959 w 4707"/>
              <a:gd name="T11" fmla="*/ 539353 h 506"/>
              <a:gd name="T12" fmla="*/ 4627959 w 4707"/>
              <a:gd name="T13" fmla="*/ 516731 h 506"/>
              <a:gd name="T14" fmla="*/ 4260056 w 4707"/>
              <a:gd name="T15" fmla="*/ 516731 h 506"/>
              <a:gd name="T16" fmla="*/ 4260056 w 4707"/>
              <a:gd name="T17" fmla="*/ 478631 h 506"/>
              <a:gd name="T18" fmla="*/ 4000500 w 4707"/>
              <a:gd name="T19" fmla="*/ 478631 h 506"/>
              <a:gd name="T20" fmla="*/ 4000500 w 4707"/>
              <a:gd name="T21" fmla="*/ 459581 h 506"/>
              <a:gd name="T22" fmla="*/ 3515915 w 4707"/>
              <a:gd name="T23" fmla="*/ 459581 h 506"/>
              <a:gd name="T24" fmla="*/ 3515915 w 4707"/>
              <a:gd name="T25" fmla="*/ 425053 h 506"/>
              <a:gd name="T26" fmla="*/ 2871788 w 4707"/>
              <a:gd name="T27" fmla="*/ 425053 h 506"/>
              <a:gd name="T28" fmla="*/ 2871788 w 4707"/>
              <a:gd name="T29" fmla="*/ 402431 h 506"/>
              <a:gd name="T30" fmla="*/ 2688431 w 4707"/>
              <a:gd name="T31" fmla="*/ 402431 h 506"/>
              <a:gd name="T32" fmla="*/ 2688431 w 4707"/>
              <a:gd name="T33" fmla="*/ 377428 h 506"/>
              <a:gd name="T34" fmla="*/ 2257425 w 4707"/>
              <a:gd name="T35" fmla="*/ 377428 h 506"/>
              <a:gd name="T36" fmla="*/ 2257425 w 4707"/>
              <a:gd name="T37" fmla="*/ 348853 h 506"/>
              <a:gd name="T38" fmla="*/ 2200275 w 4707"/>
              <a:gd name="T39" fmla="*/ 348853 h 506"/>
              <a:gd name="T40" fmla="*/ 2200275 w 4707"/>
              <a:gd name="T41" fmla="*/ 320278 h 506"/>
              <a:gd name="T42" fmla="*/ 2013347 w 4707"/>
              <a:gd name="T43" fmla="*/ 320278 h 506"/>
              <a:gd name="T44" fmla="*/ 2013347 w 4707"/>
              <a:gd name="T45" fmla="*/ 291703 h 506"/>
              <a:gd name="T46" fmla="*/ 1864519 w 4707"/>
              <a:gd name="T47" fmla="*/ 291703 h 506"/>
              <a:gd name="T48" fmla="*/ 1864519 w 4707"/>
              <a:gd name="T49" fmla="*/ 266700 h 506"/>
              <a:gd name="T50" fmla="*/ 1721644 w 4707"/>
              <a:gd name="T51" fmla="*/ 266700 h 506"/>
              <a:gd name="T52" fmla="*/ 1721644 w 4707"/>
              <a:gd name="T53" fmla="*/ 244078 h 506"/>
              <a:gd name="T54" fmla="*/ 1084659 w 4707"/>
              <a:gd name="T55" fmla="*/ 244078 h 506"/>
              <a:gd name="T56" fmla="*/ 1084659 w 4707"/>
              <a:gd name="T57" fmla="*/ 219075 h 506"/>
              <a:gd name="T58" fmla="*/ 773906 w 4707"/>
              <a:gd name="T59" fmla="*/ 219075 h 506"/>
              <a:gd name="T60" fmla="*/ 773906 w 4707"/>
              <a:gd name="T61" fmla="*/ 194072 h 506"/>
              <a:gd name="T62" fmla="*/ 716756 w 4707"/>
              <a:gd name="T63" fmla="*/ 194072 h 506"/>
              <a:gd name="T64" fmla="*/ 716756 w 4707"/>
              <a:gd name="T65" fmla="*/ 175022 h 506"/>
              <a:gd name="T66" fmla="*/ 640556 w 4707"/>
              <a:gd name="T67" fmla="*/ 175022 h 506"/>
              <a:gd name="T68" fmla="*/ 640556 w 4707"/>
              <a:gd name="T69" fmla="*/ 148828 h 506"/>
              <a:gd name="T70" fmla="*/ 529828 w 4707"/>
              <a:gd name="T71" fmla="*/ 148828 h 506"/>
              <a:gd name="T72" fmla="*/ 529828 w 4707"/>
              <a:gd name="T73" fmla="*/ 117872 h 506"/>
              <a:gd name="T74" fmla="*/ 316706 w 4707"/>
              <a:gd name="T75" fmla="*/ 117872 h 506"/>
              <a:gd name="T76" fmla="*/ 316706 w 4707"/>
              <a:gd name="T77" fmla="*/ 76200 h 506"/>
              <a:gd name="T78" fmla="*/ 259556 w 4707"/>
              <a:gd name="T79" fmla="*/ 76200 h 506"/>
              <a:gd name="T80" fmla="*/ 259556 w 4707"/>
              <a:gd name="T81" fmla="*/ 51197 h 506"/>
              <a:gd name="T82" fmla="*/ 25003 w 4707"/>
              <a:gd name="T83" fmla="*/ 51197 h 506"/>
              <a:gd name="T84" fmla="*/ 25003 w 4707"/>
              <a:gd name="T85" fmla="*/ 0 h 506"/>
              <a:gd name="T86" fmla="*/ 0 w 4707"/>
              <a:gd name="T87" fmla="*/ 0 h 5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07"/>
              <a:gd name="T133" fmla="*/ 0 h 506"/>
              <a:gd name="T134" fmla="*/ 4707 w 4707"/>
              <a:gd name="T135" fmla="*/ 506 h 5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07" h="506">
                <a:moveTo>
                  <a:pt x="4707" y="506"/>
                </a:moveTo>
                <a:lnTo>
                  <a:pt x="4499" y="506"/>
                </a:lnTo>
                <a:lnTo>
                  <a:pt x="4499" y="477"/>
                </a:lnTo>
                <a:lnTo>
                  <a:pt x="4225" y="477"/>
                </a:lnTo>
                <a:lnTo>
                  <a:pt x="4225" y="453"/>
                </a:lnTo>
                <a:lnTo>
                  <a:pt x="3887" y="453"/>
                </a:lnTo>
                <a:lnTo>
                  <a:pt x="3887" y="434"/>
                </a:lnTo>
                <a:lnTo>
                  <a:pt x="3578" y="434"/>
                </a:lnTo>
                <a:lnTo>
                  <a:pt x="3578" y="402"/>
                </a:lnTo>
                <a:lnTo>
                  <a:pt x="3360" y="402"/>
                </a:lnTo>
                <a:lnTo>
                  <a:pt x="3360" y="386"/>
                </a:lnTo>
                <a:lnTo>
                  <a:pt x="2953" y="386"/>
                </a:lnTo>
                <a:lnTo>
                  <a:pt x="2953" y="357"/>
                </a:lnTo>
                <a:lnTo>
                  <a:pt x="2412" y="357"/>
                </a:lnTo>
                <a:lnTo>
                  <a:pt x="2412" y="338"/>
                </a:lnTo>
                <a:lnTo>
                  <a:pt x="2258" y="338"/>
                </a:lnTo>
                <a:lnTo>
                  <a:pt x="2258" y="317"/>
                </a:lnTo>
                <a:lnTo>
                  <a:pt x="1896" y="317"/>
                </a:lnTo>
                <a:lnTo>
                  <a:pt x="1896" y="293"/>
                </a:lnTo>
                <a:lnTo>
                  <a:pt x="1848" y="293"/>
                </a:lnTo>
                <a:lnTo>
                  <a:pt x="1848" y="269"/>
                </a:lnTo>
                <a:lnTo>
                  <a:pt x="1691" y="269"/>
                </a:lnTo>
                <a:lnTo>
                  <a:pt x="1691" y="245"/>
                </a:lnTo>
                <a:lnTo>
                  <a:pt x="1566" y="245"/>
                </a:lnTo>
                <a:lnTo>
                  <a:pt x="1566" y="224"/>
                </a:lnTo>
                <a:lnTo>
                  <a:pt x="1446" y="224"/>
                </a:lnTo>
                <a:lnTo>
                  <a:pt x="1446" y="205"/>
                </a:lnTo>
                <a:lnTo>
                  <a:pt x="911" y="205"/>
                </a:lnTo>
                <a:lnTo>
                  <a:pt x="911" y="184"/>
                </a:lnTo>
                <a:lnTo>
                  <a:pt x="650" y="184"/>
                </a:lnTo>
                <a:lnTo>
                  <a:pt x="650" y="163"/>
                </a:lnTo>
                <a:lnTo>
                  <a:pt x="602" y="163"/>
                </a:lnTo>
                <a:lnTo>
                  <a:pt x="602" y="147"/>
                </a:lnTo>
                <a:lnTo>
                  <a:pt x="538" y="147"/>
                </a:lnTo>
                <a:lnTo>
                  <a:pt x="538" y="125"/>
                </a:lnTo>
                <a:lnTo>
                  <a:pt x="445" y="125"/>
                </a:lnTo>
                <a:lnTo>
                  <a:pt x="445" y="99"/>
                </a:lnTo>
                <a:lnTo>
                  <a:pt x="266" y="99"/>
                </a:lnTo>
                <a:lnTo>
                  <a:pt x="266" y="64"/>
                </a:lnTo>
                <a:lnTo>
                  <a:pt x="218" y="64"/>
                </a:lnTo>
                <a:lnTo>
                  <a:pt x="218" y="43"/>
                </a:lnTo>
                <a:lnTo>
                  <a:pt x="21" y="43"/>
                </a:lnTo>
                <a:lnTo>
                  <a:pt x="21" y="0"/>
                </a:lnTo>
                <a:lnTo>
                  <a:pt x="0" y="0"/>
                </a:lnTo>
              </a:path>
            </a:pathLst>
          </a:custGeom>
          <a:noFill/>
          <a:ln w="25400">
            <a:solidFill>
              <a:srgbClr val="008000"/>
            </a:solidFill>
            <a:prstDash val="solid"/>
            <a:round/>
            <a:headEnd/>
            <a:tailEnd/>
          </a:ln>
        </p:spPr>
        <p:txBody>
          <a:bodyPr lIns="68577" tIns="34289" rIns="68577" bIns="34289"/>
          <a:lstStyle/>
          <a:p>
            <a:endParaRPr lang="es-ES"/>
          </a:p>
        </p:txBody>
      </p:sp>
      <p:sp>
        <p:nvSpPr>
          <p:cNvPr id="68" name="Line 236"/>
          <p:cNvSpPr>
            <a:spLocks noChangeShapeType="1"/>
          </p:cNvSpPr>
          <p:nvPr/>
        </p:nvSpPr>
        <p:spPr bwMode="auto">
          <a:xfrm>
            <a:off x="1995488" y="3308350"/>
            <a:ext cx="390525" cy="0"/>
          </a:xfrm>
          <a:prstGeom prst="line">
            <a:avLst/>
          </a:prstGeom>
          <a:noFill/>
          <a:ln w="25400">
            <a:solidFill>
              <a:srgbClr val="FFC000"/>
            </a:solidFill>
            <a:round/>
            <a:headEnd/>
            <a:tailEnd/>
          </a:ln>
        </p:spPr>
        <p:txBody>
          <a:bodyPr lIns="68577" tIns="34289" rIns="68577" bIns="34289"/>
          <a:lstStyle/>
          <a:p>
            <a:endParaRPr lang="es-ES"/>
          </a:p>
        </p:txBody>
      </p:sp>
      <p:sp>
        <p:nvSpPr>
          <p:cNvPr id="69" name="Line 237"/>
          <p:cNvSpPr>
            <a:spLocks noChangeShapeType="1"/>
          </p:cNvSpPr>
          <p:nvPr/>
        </p:nvSpPr>
        <p:spPr bwMode="auto">
          <a:xfrm>
            <a:off x="2192338" y="3759200"/>
            <a:ext cx="0" cy="73025"/>
          </a:xfrm>
          <a:prstGeom prst="line">
            <a:avLst/>
          </a:prstGeom>
          <a:noFill/>
          <a:ln w="17463">
            <a:solidFill>
              <a:srgbClr val="000000"/>
            </a:solidFill>
            <a:round/>
            <a:headEnd/>
            <a:tailEnd/>
          </a:ln>
        </p:spPr>
        <p:txBody>
          <a:bodyPr lIns="68577" tIns="34289" rIns="68577" bIns="34289"/>
          <a:lstStyle/>
          <a:p>
            <a:endParaRPr lang="es-ES"/>
          </a:p>
        </p:txBody>
      </p:sp>
      <p:sp>
        <p:nvSpPr>
          <p:cNvPr id="70" name="Line 238"/>
          <p:cNvSpPr>
            <a:spLocks noChangeShapeType="1"/>
          </p:cNvSpPr>
          <p:nvPr/>
        </p:nvSpPr>
        <p:spPr bwMode="auto">
          <a:xfrm flipH="1">
            <a:off x="2154238" y="3797300"/>
            <a:ext cx="73025" cy="0"/>
          </a:xfrm>
          <a:prstGeom prst="line">
            <a:avLst/>
          </a:prstGeom>
          <a:noFill/>
          <a:ln w="17463">
            <a:solidFill>
              <a:srgbClr val="000000"/>
            </a:solidFill>
            <a:round/>
            <a:headEnd/>
            <a:tailEnd/>
          </a:ln>
        </p:spPr>
        <p:txBody>
          <a:bodyPr lIns="68577" tIns="34289" rIns="68577" bIns="34289"/>
          <a:lstStyle/>
          <a:p>
            <a:endParaRPr lang="es-ES"/>
          </a:p>
        </p:txBody>
      </p:sp>
      <p:sp>
        <p:nvSpPr>
          <p:cNvPr id="71" name="Line 239"/>
          <p:cNvSpPr>
            <a:spLocks noChangeShapeType="1"/>
          </p:cNvSpPr>
          <p:nvPr/>
        </p:nvSpPr>
        <p:spPr bwMode="auto">
          <a:xfrm>
            <a:off x="7704138" y="3152775"/>
            <a:ext cx="0" cy="69850"/>
          </a:xfrm>
          <a:prstGeom prst="line">
            <a:avLst/>
          </a:prstGeom>
          <a:noFill/>
          <a:ln w="17463">
            <a:solidFill>
              <a:srgbClr val="FFC000"/>
            </a:solidFill>
            <a:round/>
            <a:headEnd/>
            <a:tailEnd/>
          </a:ln>
        </p:spPr>
        <p:txBody>
          <a:bodyPr lIns="68577" tIns="34289" rIns="68577" bIns="34289"/>
          <a:lstStyle/>
          <a:p>
            <a:endParaRPr lang="es-ES"/>
          </a:p>
        </p:txBody>
      </p:sp>
      <p:sp>
        <p:nvSpPr>
          <p:cNvPr id="72" name="Line 240"/>
          <p:cNvSpPr>
            <a:spLocks noChangeShapeType="1"/>
          </p:cNvSpPr>
          <p:nvPr/>
        </p:nvSpPr>
        <p:spPr bwMode="auto">
          <a:xfrm flipH="1">
            <a:off x="7670800" y="3189288"/>
            <a:ext cx="68263" cy="0"/>
          </a:xfrm>
          <a:prstGeom prst="line">
            <a:avLst/>
          </a:prstGeom>
          <a:noFill/>
          <a:ln w="17463">
            <a:solidFill>
              <a:srgbClr val="FFC000"/>
            </a:solidFill>
            <a:round/>
            <a:headEnd/>
            <a:tailEnd/>
          </a:ln>
        </p:spPr>
        <p:txBody>
          <a:bodyPr lIns="68577" tIns="34289" rIns="68577" bIns="34289"/>
          <a:lstStyle/>
          <a:p>
            <a:endParaRPr lang="es-ES"/>
          </a:p>
        </p:txBody>
      </p:sp>
      <p:sp>
        <p:nvSpPr>
          <p:cNvPr id="73" name="Line 241"/>
          <p:cNvSpPr>
            <a:spLocks noChangeShapeType="1"/>
          </p:cNvSpPr>
          <p:nvPr/>
        </p:nvSpPr>
        <p:spPr bwMode="auto">
          <a:xfrm>
            <a:off x="7656513" y="2824163"/>
            <a:ext cx="0" cy="73025"/>
          </a:xfrm>
          <a:prstGeom prst="line">
            <a:avLst/>
          </a:prstGeom>
          <a:noFill/>
          <a:ln w="17463">
            <a:solidFill>
              <a:schemeClr val="accent1"/>
            </a:solidFill>
            <a:round/>
            <a:headEnd/>
            <a:tailEnd/>
          </a:ln>
        </p:spPr>
        <p:txBody>
          <a:bodyPr lIns="68577" tIns="34289" rIns="68577" bIns="34289"/>
          <a:lstStyle/>
          <a:p>
            <a:endParaRPr lang="es-ES"/>
          </a:p>
        </p:txBody>
      </p:sp>
      <p:sp>
        <p:nvSpPr>
          <p:cNvPr id="74" name="Line 242"/>
          <p:cNvSpPr>
            <a:spLocks noChangeShapeType="1"/>
          </p:cNvSpPr>
          <p:nvPr/>
        </p:nvSpPr>
        <p:spPr bwMode="auto">
          <a:xfrm flipH="1">
            <a:off x="7623175" y="2860675"/>
            <a:ext cx="71438" cy="0"/>
          </a:xfrm>
          <a:prstGeom prst="line">
            <a:avLst/>
          </a:prstGeom>
          <a:noFill/>
          <a:ln w="17463">
            <a:solidFill>
              <a:schemeClr val="accent1"/>
            </a:solidFill>
            <a:round/>
            <a:headEnd/>
            <a:tailEnd/>
          </a:ln>
        </p:spPr>
        <p:txBody>
          <a:bodyPr lIns="68577" tIns="34289" rIns="68577" bIns="34289"/>
          <a:lstStyle/>
          <a:p>
            <a:endParaRPr lang="es-ES"/>
          </a:p>
        </p:txBody>
      </p:sp>
      <p:sp>
        <p:nvSpPr>
          <p:cNvPr id="75" name="Line 243"/>
          <p:cNvSpPr>
            <a:spLocks noChangeShapeType="1"/>
          </p:cNvSpPr>
          <p:nvPr/>
        </p:nvSpPr>
        <p:spPr bwMode="auto">
          <a:xfrm>
            <a:off x="7631113" y="2824163"/>
            <a:ext cx="0" cy="73025"/>
          </a:xfrm>
          <a:prstGeom prst="line">
            <a:avLst/>
          </a:prstGeom>
          <a:noFill/>
          <a:ln w="17463">
            <a:solidFill>
              <a:schemeClr val="accent1"/>
            </a:solidFill>
            <a:round/>
            <a:headEnd/>
            <a:tailEnd/>
          </a:ln>
        </p:spPr>
        <p:txBody>
          <a:bodyPr lIns="68577" tIns="34289" rIns="68577" bIns="34289"/>
          <a:lstStyle/>
          <a:p>
            <a:endParaRPr lang="es-ES"/>
          </a:p>
        </p:txBody>
      </p:sp>
      <p:sp>
        <p:nvSpPr>
          <p:cNvPr id="76" name="Line 244"/>
          <p:cNvSpPr>
            <a:spLocks noChangeShapeType="1"/>
          </p:cNvSpPr>
          <p:nvPr/>
        </p:nvSpPr>
        <p:spPr bwMode="auto">
          <a:xfrm flipH="1">
            <a:off x="7596188" y="2860675"/>
            <a:ext cx="74612" cy="0"/>
          </a:xfrm>
          <a:prstGeom prst="line">
            <a:avLst/>
          </a:prstGeom>
          <a:noFill/>
          <a:ln w="17463">
            <a:solidFill>
              <a:schemeClr val="accent1"/>
            </a:solidFill>
            <a:round/>
            <a:headEnd/>
            <a:tailEnd/>
          </a:ln>
        </p:spPr>
        <p:txBody>
          <a:bodyPr lIns="68577" tIns="34289" rIns="68577" bIns="34289"/>
          <a:lstStyle/>
          <a:p>
            <a:endParaRPr lang="es-ES"/>
          </a:p>
        </p:txBody>
      </p:sp>
      <p:sp>
        <p:nvSpPr>
          <p:cNvPr id="77" name="Line 245"/>
          <p:cNvSpPr>
            <a:spLocks noChangeShapeType="1"/>
          </p:cNvSpPr>
          <p:nvPr/>
        </p:nvSpPr>
        <p:spPr bwMode="auto">
          <a:xfrm>
            <a:off x="7615238" y="2824163"/>
            <a:ext cx="0" cy="73025"/>
          </a:xfrm>
          <a:prstGeom prst="line">
            <a:avLst/>
          </a:prstGeom>
          <a:noFill/>
          <a:ln w="17463">
            <a:solidFill>
              <a:schemeClr val="accent1"/>
            </a:solidFill>
            <a:round/>
            <a:headEnd/>
            <a:tailEnd/>
          </a:ln>
        </p:spPr>
        <p:txBody>
          <a:bodyPr lIns="68577" tIns="34289" rIns="68577" bIns="34289"/>
          <a:lstStyle/>
          <a:p>
            <a:endParaRPr lang="es-ES"/>
          </a:p>
        </p:txBody>
      </p:sp>
      <p:sp>
        <p:nvSpPr>
          <p:cNvPr id="78" name="Line 246"/>
          <p:cNvSpPr>
            <a:spLocks noChangeShapeType="1"/>
          </p:cNvSpPr>
          <p:nvPr/>
        </p:nvSpPr>
        <p:spPr bwMode="auto">
          <a:xfrm flipH="1">
            <a:off x="7577138" y="2860675"/>
            <a:ext cx="74612" cy="0"/>
          </a:xfrm>
          <a:prstGeom prst="line">
            <a:avLst/>
          </a:prstGeom>
          <a:noFill/>
          <a:ln w="17463">
            <a:solidFill>
              <a:schemeClr val="accent1"/>
            </a:solidFill>
            <a:round/>
            <a:headEnd/>
            <a:tailEnd/>
          </a:ln>
        </p:spPr>
        <p:txBody>
          <a:bodyPr lIns="68577" tIns="34289" rIns="68577" bIns="34289"/>
          <a:lstStyle/>
          <a:p>
            <a:endParaRPr lang="es-ES"/>
          </a:p>
        </p:txBody>
      </p:sp>
      <p:sp>
        <p:nvSpPr>
          <p:cNvPr id="79" name="Line 247"/>
          <p:cNvSpPr>
            <a:spLocks noChangeShapeType="1"/>
          </p:cNvSpPr>
          <p:nvPr/>
        </p:nvSpPr>
        <p:spPr bwMode="auto">
          <a:xfrm>
            <a:off x="7596188" y="2824163"/>
            <a:ext cx="0" cy="73025"/>
          </a:xfrm>
          <a:prstGeom prst="line">
            <a:avLst/>
          </a:prstGeom>
          <a:noFill/>
          <a:ln w="17463">
            <a:solidFill>
              <a:schemeClr val="accent1"/>
            </a:solidFill>
            <a:round/>
            <a:headEnd/>
            <a:tailEnd/>
          </a:ln>
        </p:spPr>
        <p:txBody>
          <a:bodyPr lIns="68577" tIns="34289" rIns="68577" bIns="34289"/>
          <a:lstStyle/>
          <a:p>
            <a:endParaRPr lang="es-ES"/>
          </a:p>
        </p:txBody>
      </p:sp>
      <p:sp>
        <p:nvSpPr>
          <p:cNvPr id="80" name="Line 248"/>
          <p:cNvSpPr>
            <a:spLocks noChangeShapeType="1"/>
          </p:cNvSpPr>
          <p:nvPr/>
        </p:nvSpPr>
        <p:spPr bwMode="auto">
          <a:xfrm flipH="1">
            <a:off x="7561263" y="2860675"/>
            <a:ext cx="71437" cy="0"/>
          </a:xfrm>
          <a:prstGeom prst="line">
            <a:avLst/>
          </a:prstGeom>
          <a:noFill/>
          <a:ln w="17463">
            <a:solidFill>
              <a:schemeClr val="accent1"/>
            </a:solidFill>
            <a:round/>
            <a:headEnd/>
            <a:tailEnd/>
          </a:ln>
        </p:spPr>
        <p:txBody>
          <a:bodyPr lIns="68577" tIns="34289" rIns="68577" bIns="34289"/>
          <a:lstStyle/>
          <a:p>
            <a:endParaRPr lang="es-ES"/>
          </a:p>
        </p:txBody>
      </p:sp>
      <p:sp>
        <p:nvSpPr>
          <p:cNvPr id="81" name="Line 249"/>
          <p:cNvSpPr>
            <a:spLocks noChangeShapeType="1"/>
          </p:cNvSpPr>
          <p:nvPr/>
        </p:nvSpPr>
        <p:spPr bwMode="auto">
          <a:xfrm>
            <a:off x="7577138" y="2713038"/>
            <a:ext cx="0" cy="73025"/>
          </a:xfrm>
          <a:prstGeom prst="line">
            <a:avLst/>
          </a:prstGeom>
          <a:noFill/>
          <a:ln w="17463">
            <a:solidFill>
              <a:schemeClr val="accent1"/>
            </a:solidFill>
            <a:round/>
            <a:headEnd/>
            <a:tailEnd/>
          </a:ln>
        </p:spPr>
        <p:txBody>
          <a:bodyPr lIns="68577" tIns="34289" rIns="68577" bIns="34289"/>
          <a:lstStyle/>
          <a:p>
            <a:endParaRPr lang="es-ES"/>
          </a:p>
        </p:txBody>
      </p:sp>
      <p:sp>
        <p:nvSpPr>
          <p:cNvPr id="82" name="Line 250"/>
          <p:cNvSpPr>
            <a:spLocks noChangeShapeType="1"/>
          </p:cNvSpPr>
          <p:nvPr/>
        </p:nvSpPr>
        <p:spPr bwMode="auto">
          <a:xfrm flipH="1">
            <a:off x="7542213" y="2747963"/>
            <a:ext cx="73025" cy="0"/>
          </a:xfrm>
          <a:prstGeom prst="line">
            <a:avLst/>
          </a:prstGeom>
          <a:noFill/>
          <a:ln w="17463">
            <a:solidFill>
              <a:schemeClr val="accent1"/>
            </a:solidFill>
            <a:round/>
            <a:headEnd/>
            <a:tailEnd/>
          </a:ln>
        </p:spPr>
        <p:txBody>
          <a:bodyPr lIns="68577" tIns="34289" rIns="68577" bIns="34289"/>
          <a:lstStyle/>
          <a:p>
            <a:endParaRPr lang="es-ES"/>
          </a:p>
        </p:txBody>
      </p:sp>
      <p:sp>
        <p:nvSpPr>
          <p:cNvPr id="83" name="Line 251"/>
          <p:cNvSpPr>
            <a:spLocks noChangeShapeType="1"/>
          </p:cNvSpPr>
          <p:nvPr/>
        </p:nvSpPr>
        <p:spPr bwMode="auto">
          <a:xfrm>
            <a:off x="7688263" y="2122488"/>
            <a:ext cx="0" cy="71437"/>
          </a:xfrm>
          <a:prstGeom prst="line">
            <a:avLst/>
          </a:prstGeom>
          <a:noFill/>
          <a:ln w="17463">
            <a:solidFill>
              <a:schemeClr val="tx1"/>
            </a:solidFill>
            <a:round/>
            <a:headEnd/>
            <a:tailEnd/>
          </a:ln>
        </p:spPr>
        <p:txBody>
          <a:bodyPr lIns="68577" tIns="34289" rIns="68577" bIns="34289"/>
          <a:lstStyle/>
          <a:p>
            <a:endParaRPr lang="es-ES"/>
          </a:p>
        </p:txBody>
      </p:sp>
      <p:sp>
        <p:nvSpPr>
          <p:cNvPr id="84" name="Line 252"/>
          <p:cNvSpPr>
            <a:spLocks noChangeShapeType="1"/>
          </p:cNvSpPr>
          <p:nvPr/>
        </p:nvSpPr>
        <p:spPr bwMode="auto">
          <a:xfrm flipH="1">
            <a:off x="7651750" y="2159000"/>
            <a:ext cx="71438" cy="0"/>
          </a:xfrm>
          <a:prstGeom prst="line">
            <a:avLst/>
          </a:prstGeom>
          <a:noFill/>
          <a:ln w="17463">
            <a:solidFill>
              <a:schemeClr val="tx1"/>
            </a:solidFill>
            <a:round/>
            <a:headEnd/>
            <a:tailEnd/>
          </a:ln>
        </p:spPr>
        <p:txBody>
          <a:bodyPr lIns="68577" tIns="34289" rIns="68577" bIns="34289"/>
          <a:lstStyle/>
          <a:p>
            <a:endParaRPr lang="es-ES"/>
          </a:p>
        </p:txBody>
      </p:sp>
      <p:sp>
        <p:nvSpPr>
          <p:cNvPr id="85" name="Line 253"/>
          <p:cNvSpPr>
            <a:spLocks noChangeShapeType="1"/>
          </p:cNvSpPr>
          <p:nvPr/>
        </p:nvSpPr>
        <p:spPr bwMode="auto">
          <a:xfrm>
            <a:off x="7732713" y="2025650"/>
            <a:ext cx="0" cy="68263"/>
          </a:xfrm>
          <a:prstGeom prst="line">
            <a:avLst/>
          </a:prstGeom>
          <a:noFill/>
          <a:ln w="17463">
            <a:solidFill>
              <a:srgbClr val="008000"/>
            </a:solidFill>
            <a:round/>
            <a:headEnd/>
            <a:tailEnd/>
          </a:ln>
        </p:spPr>
        <p:txBody>
          <a:bodyPr lIns="68577" tIns="34289" rIns="68577" bIns="34289"/>
          <a:lstStyle/>
          <a:p>
            <a:endParaRPr lang="es-ES"/>
          </a:p>
        </p:txBody>
      </p:sp>
      <p:sp>
        <p:nvSpPr>
          <p:cNvPr id="86" name="Line 254"/>
          <p:cNvSpPr>
            <a:spLocks noChangeShapeType="1"/>
          </p:cNvSpPr>
          <p:nvPr/>
        </p:nvSpPr>
        <p:spPr bwMode="auto">
          <a:xfrm flipH="1">
            <a:off x="7699375" y="2058988"/>
            <a:ext cx="71438" cy="0"/>
          </a:xfrm>
          <a:prstGeom prst="line">
            <a:avLst/>
          </a:prstGeom>
          <a:noFill/>
          <a:ln w="17463">
            <a:solidFill>
              <a:srgbClr val="008000"/>
            </a:solidFill>
            <a:round/>
            <a:headEnd/>
            <a:tailEnd/>
          </a:ln>
        </p:spPr>
        <p:txBody>
          <a:bodyPr lIns="68577" tIns="34289" rIns="68577" bIns="34289"/>
          <a:lstStyle/>
          <a:p>
            <a:endParaRPr lang="es-ES"/>
          </a:p>
        </p:txBody>
      </p:sp>
      <p:sp>
        <p:nvSpPr>
          <p:cNvPr id="87" name="Line 255"/>
          <p:cNvSpPr>
            <a:spLocks noChangeShapeType="1"/>
          </p:cNvSpPr>
          <p:nvPr/>
        </p:nvSpPr>
        <p:spPr bwMode="auto">
          <a:xfrm>
            <a:off x="7704138" y="2025650"/>
            <a:ext cx="0" cy="68263"/>
          </a:xfrm>
          <a:prstGeom prst="line">
            <a:avLst/>
          </a:prstGeom>
          <a:noFill/>
          <a:ln w="17463">
            <a:solidFill>
              <a:srgbClr val="008000"/>
            </a:solidFill>
            <a:round/>
            <a:headEnd/>
            <a:tailEnd/>
          </a:ln>
        </p:spPr>
        <p:txBody>
          <a:bodyPr lIns="68577" tIns="34289" rIns="68577" bIns="34289"/>
          <a:lstStyle/>
          <a:p>
            <a:endParaRPr lang="es-ES"/>
          </a:p>
        </p:txBody>
      </p:sp>
      <p:sp>
        <p:nvSpPr>
          <p:cNvPr id="88" name="Line 256"/>
          <p:cNvSpPr>
            <a:spLocks noChangeShapeType="1"/>
          </p:cNvSpPr>
          <p:nvPr/>
        </p:nvSpPr>
        <p:spPr bwMode="auto">
          <a:xfrm flipH="1">
            <a:off x="7670800" y="2058988"/>
            <a:ext cx="68263" cy="0"/>
          </a:xfrm>
          <a:prstGeom prst="line">
            <a:avLst/>
          </a:prstGeom>
          <a:noFill/>
          <a:ln w="17463">
            <a:solidFill>
              <a:srgbClr val="008000"/>
            </a:solidFill>
            <a:round/>
            <a:headEnd/>
            <a:tailEnd/>
          </a:ln>
        </p:spPr>
        <p:txBody>
          <a:bodyPr lIns="68577" tIns="34289" rIns="68577" bIns="34289"/>
          <a:lstStyle/>
          <a:p>
            <a:endParaRPr lang="es-ES"/>
          </a:p>
        </p:txBody>
      </p:sp>
      <p:sp>
        <p:nvSpPr>
          <p:cNvPr id="89" name="Line 257"/>
          <p:cNvSpPr>
            <a:spLocks noChangeShapeType="1"/>
          </p:cNvSpPr>
          <p:nvPr/>
        </p:nvSpPr>
        <p:spPr bwMode="auto">
          <a:xfrm>
            <a:off x="7669213" y="2025650"/>
            <a:ext cx="0" cy="68263"/>
          </a:xfrm>
          <a:prstGeom prst="line">
            <a:avLst/>
          </a:prstGeom>
          <a:noFill/>
          <a:ln w="17463">
            <a:solidFill>
              <a:srgbClr val="008000"/>
            </a:solidFill>
            <a:round/>
            <a:headEnd/>
            <a:tailEnd/>
          </a:ln>
        </p:spPr>
        <p:txBody>
          <a:bodyPr lIns="68577" tIns="34289" rIns="68577" bIns="34289"/>
          <a:lstStyle/>
          <a:p>
            <a:endParaRPr lang="es-ES"/>
          </a:p>
        </p:txBody>
      </p:sp>
      <p:sp>
        <p:nvSpPr>
          <p:cNvPr id="90" name="Line 258"/>
          <p:cNvSpPr>
            <a:spLocks noChangeShapeType="1"/>
          </p:cNvSpPr>
          <p:nvPr/>
        </p:nvSpPr>
        <p:spPr bwMode="auto">
          <a:xfrm flipH="1">
            <a:off x="7632700" y="2058988"/>
            <a:ext cx="71438" cy="0"/>
          </a:xfrm>
          <a:prstGeom prst="line">
            <a:avLst/>
          </a:prstGeom>
          <a:noFill/>
          <a:ln w="17463">
            <a:solidFill>
              <a:srgbClr val="008000"/>
            </a:solidFill>
            <a:round/>
            <a:headEnd/>
            <a:tailEnd/>
          </a:ln>
        </p:spPr>
        <p:txBody>
          <a:bodyPr lIns="68577" tIns="34289" rIns="68577" bIns="34289"/>
          <a:lstStyle/>
          <a:p>
            <a:endParaRPr lang="es-ES"/>
          </a:p>
        </p:txBody>
      </p:sp>
      <p:sp>
        <p:nvSpPr>
          <p:cNvPr id="91" name="Line 259"/>
          <p:cNvSpPr>
            <a:spLocks noChangeShapeType="1"/>
          </p:cNvSpPr>
          <p:nvPr/>
        </p:nvSpPr>
        <p:spPr bwMode="auto">
          <a:xfrm>
            <a:off x="7688263" y="2025650"/>
            <a:ext cx="0" cy="68263"/>
          </a:xfrm>
          <a:prstGeom prst="line">
            <a:avLst/>
          </a:prstGeom>
          <a:noFill/>
          <a:ln w="17463">
            <a:solidFill>
              <a:srgbClr val="008000"/>
            </a:solidFill>
            <a:round/>
            <a:headEnd/>
            <a:tailEnd/>
          </a:ln>
        </p:spPr>
        <p:txBody>
          <a:bodyPr lIns="68577" tIns="34289" rIns="68577" bIns="34289"/>
          <a:lstStyle/>
          <a:p>
            <a:endParaRPr lang="es-ES"/>
          </a:p>
        </p:txBody>
      </p:sp>
      <p:sp>
        <p:nvSpPr>
          <p:cNvPr id="92" name="Line 260"/>
          <p:cNvSpPr>
            <a:spLocks noChangeShapeType="1"/>
          </p:cNvSpPr>
          <p:nvPr/>
        </p:nvSpPr>
        <p:spPr bwMode="auto">
          <a:xfrm flipH="1">
            <a:off x="7651750" y="2058988"/>
            <a:ext cx="71438" cy="0"/>
          </a:xfrm>
          <a:prstGeom prst="line">
            <a:avLst/>
          </a:prstGeom>
          <a:noFill/>
          <a:ln w="17463">
            <a:solidFill>
              <a:srgbClr val="008000"/>
            </a:solidFill>
            <a:round/>
            <a:headEnd/>
            <a:tailEnd/>
          </a:ln>
        </p:spPr>
        <p:txBody>
          <a:bodyPr lIns="68577" tIns="34289" rIns="68577" bIns="34289"/>
          <a:lstStyle/>
          <a:p>
            <a:endParaRPr lang="es-ES"/>
          </a:p>
        </p:txBody>
      </p:sp>
      <p:sp>
        <p:nvSpPr>
          <p:cNvPr id="93" name="Line 261"/>
          <p:cNvSpPr>
            <a:spLocks noChangeShapeType="1"/>
          </p:cNvSpPr>
          <p:nvPr/>
        </p:nvSpPr>
        <p:spPr bwMode="auto">
          <a:xfrm>
            <a:off x="7643813" y="2025650"/>
            <a:ext cx="0" cy="68263"/>
          </a:xfrm>
          <a:prstGeom prst="line">
            <a:avLst/>
          </a:prstGeom>
          <a:noFill/>
          <a:ln w="17463">
            <a:solidFill>
              <a:srgbClr val="008000"/>
            </a:solidFill>
            <a:round/>
            <a:headEnd/>
            <a:tailEnd/>
          </a:ln>
        </p:spPr>
        <p:txBody>
          <a:bodyPr lIns="68577" tIns="34289" rIns="68577" bIns="34289"/>
          <a:lstStyle/>
          <a:p>
            <a:endParaRPr lang="es-ES"/>
          </a:p>
        </p:txBody>
      </p:sp>
      <p:sp>
        <p:nvSpPr>
          <p:cNvPr id="94" name="Line 262"/>
          <p:cNvSpPr>
            <a:spLocks noChangeShapeType="1"/>
          </p:cNvSpPr>
          <p:nvPr/>
        </p:nvSpPr>
        <p:spPr bwMode="auto">
          <a:xfrm flipH="1">
            <a:off x="7608888" y="2058988"/>
            <a:ext cx="71437" cy="0"/>
          </a:xfrm>
          <a:prstGeom prst="line">
            <a:avLst/>
          </a:prstGeom>
          <a:noFill/>
          <a:ln w="17463">
            <a:solidFill>
              <a:srgbClr val="008000"/>
            </a:solidFill>
            <a:round/>
            <a:headEnd/>
            <a:tailEnd/>
          </a:ln>
        </p:spPr>
        <p:txBody>
          <a:bodyPr lIns="68577" tIns="34289" rIns="68577" bIns="34289"/>
          <a:lstStyle/>
          <a:p>
            <a:endParaRPr lang="es-ES"/>
          </a:p>
        </p:txBody>
      </p:sp>
      <p:sp>
        <p:nvSpPr>
          <p:cNvPr id="95" name="Line 263"/>
          <p:cNvSpPr>
            <a:spLocks noChangeShapeType="1"/>
          </p:cNvSpPr>
          <p:nvPr/>
        </p:nvSpPr>
        <p:spPr bwMode="auto">
          <a:xfrm>
            <a:off x="7624763" y="2025650"/>
            <a:ext cx="0" cy="68263"/>
          </a:xfrm>
          <a:prstGeom prst="line">
            <a:avLst/>
          </a:prstGeom>
          <a:noFill/>
          <a:ln w="17463">
            <a:solidFill>
              <a:srgbClr val="008000"/>
            </a:solidFill>
            <a:round/>
            <a:headEnd/>
            <a:tailEnd/>
          </a:ln>
        </p:spPr>
        <p:txBody>
          <a:bodyPr lIns="68577" tIns="34289" rIns="68577" bIns="34289"/>
          <a:lstStyle/>
          <a:p>
            <a:endParaRPr lang="es-ES"/>
          </a:p>
        </p:txBody>
      </p:sp>
      <p:sp>
        <p:nvSpPr>
          <p:cNvPr id="96" name="Line 264"/>
          <p:cNvSpPr>
            <a:spLocks noChangeShapeType="1"/>
          </p:cNvSpPr>
          <p:nvPr/>
        </p:nvSpPr>
        <p:spPr bwMode="auto">
          <a:xfrm flipH="1">
            <a:off x="7589838" y="2058988"/>
            <a:ext cx="73025" cy="0"/>
          </a:xfrm>
          <a:prstGeom prst="line">
            <a:avLst/>
          </a:prstGeom>
          <a:noFill/>
          <a:ln w="17463">
            <a:solidFill>
              <a:srgbClr val="008000"/>
            </a:solidFill>
            <a:round/>
            <a:headEnd/>
            <a:tailEnd/>
          </a:ln>
        </p:spPr>
        <p:txBody>
          <a:bodyPr lIns="68577" tIns="34289" rIns="68577" bIns="34289"/>
          <a:lstStyle/>
          <a:p>
            <a:endParaRPr lang="es-ES"/>
          </a:p>
        </p:txBody>
      </p:sp>
      <p:sp>
        <p:nvSpPr>
          <p:cNvPr id="97" name="Line 265"/>
          <p:cNvSpPr>
            <a:spLocks noChangeShapeType="1"/>
          </p:cNvSpPr>
          <p:nvPr/>
        </p:nvSpPr>
        <p:spPr bwMode="auto">
          <a:xfrm>
            <a:off x="7608888" y="2025650"/>
            <a:ext cx="0" cy="68263"/>
          </a:xfrm>
          <a:prstGeom prst="line">
            <a:avLst/>
          </a:prstGeom>
          <a:noFill/>
          <a:ln w="17463">
            <a:solidFill>
              <a:srgbClr val="008000"/>
            </a:solidFill>
            <a:round/>
            <a:headEnd/>
            <a:tailEnd/>
          </a:ln>
        </p:spPr>
        <p:txBody>
          <a:bodyPr lIns="68577" tIns="34289" rIns="68577" bIns="34289"/>
          <a:lstStyle/>
          <a:p>
            <a:endParaRPr lang="es-ES"/>
          </a:p>
        </p:txBody>
      </p:sp>
      <p:sp>
        <p:nvSpPr>
          <p:cNvPr id="98" name="Line 266"/>
          <p:cNvSpPr>
            <a:spLocks noChangeShapeType="1"/>
          </p:cNvSpPr>
          <p:nvPr/>
        </p:nvSpPr>
        <p:spPr bwMode="auto">
          <a:xfrm flipH="1">
            <a:off x="7570788" y="2058988"/>
            <a:ext cx="73025" cy="0"/>
          </a:xfrm>
          <a:prstGeom prst="line">
            <a:avLst/>
          </a:prstGeom>
          <a:noFill/>
          <a:ln w="17463">
            <a:solidFill>
              <a:srgbClr val="008000"/>
            </a:solidFill>
            <a:round/>
            <a:headEnd/>
            <a:tailEnd/>
          </a:ln>
        </p:spPr>
        <p:txBody>
          <a:bodyPr lIns="68577" tIns="34289" rIns="68577" bIns="34289"/>
          <a:lstStyle/>
          <a:p>
            <a:endParaRPr lang="es-ES"/>
          </a:p>
        </p:txBody>
      </p:sp>
      <p:sp>
        <p:nvSpPr>
          <p:cNvPr id="99" name="Line 267"/>
          <p:cNvSpPr>
            <a:spLocks noChangeShapeType="1"/>
          </p:cNvSpPr>
          <p:nvPr/>
        </p:nvSpPr>
        <p:spPr bwMode="auto">
          <a:xfrm>
            <a:off x="7593013" y="2025650"/>
            <a:ext cx="0" cy="68263"/>
          </a:xfrm>
          <a:prstGeom prst="line">
            <a:avLst/>
          </a:prstGeom>
          <a:noFill/>
          <a:ln w="17463">
            <a:solidFill>
              <a:srgbClr val="008000"/>
            </a:solidFill>
            <a:round/>
            <a:headEnd/>
            <a:tailEnd/>
          </a:ln>
        </p:spPr>
        <p:txBody>
          <a:bodyPr lIns="68577" tIns="34289" rIns="68577" bIns="34289"/>
          <a:lstStyle/>
          <a:p>
            <a:endParaRPr lang="es-ES"/>
          </a:p>
        </p:txBody>
      </p:sp>
      <p:sp>
        <p:nvSpPr>
          <p:cNvPr id="100" name="Line 268"/>
          <p:cNvSpPr>
            <a:spLocks noChangeShapeType="1"/>
          </p:cNvSpPr>
          <p:nvPr/>
        </p:nvSpPr>
        <p:spPr bwMode="auto">
          <a:xfrm flipH="1">
            <a:off x="7558088" y="2058988"/>
            <a:ext cx="74612" cy="0"/>
          </a:xfrm>
          <a:prstGeom prst="line">
            <a:avLst/>
          </a:prstGeom>
          <a:noFill/>
          <a:ln w="17463">
            <a:solidFill>
              <a:srgbClr val="008000"/>
            </a:solidFill>
            <a:round/>
            <a:headEnd/>
            <a:tailEnd/>
          </a:ln>
        </p:spPr>
        <p:txBody>
          <a:bodyPr lIns="68577" tIns="34289" rIns="68577" bIns="34289"/>
          <a:lstStyle/>
          <a:p>
            <a:endParaRPr lang="es-ES"/>
          </a:p>
        </p:txBody>
      </p:sp>
      <p:sp>
        <p:nvSpPr>
          <p:cNvPr id="101" name="Line 269"/>
          <p:cNvSpPr>
            <a:spLocks noChangeShapeType="1"/>
          </p:cNvSpPr>
          <p:nvPr/>
        </p:nvSpPr>
        <p:spPr bwMode="auto">
          <a:xfrm>
            <a:off x="7577138" y="2025650"/>
            <a:ext cx="0" cy="68263"/>
          </a:xfrm>
          <a:prstGeom prst="line">
            <a:avLst/>
          </a:prstGeom>
          <a:noFill/>
          <a:ln w="17463">
            <a:solidFill>
              <a:srgbClr val="008000"/>
            </a:solidFill>
            <a:round/>
            <a:headEnd/>
            <a:tailEnd/>
          </a:ln>
        </p:spPr>
        <p:txBody>
          <a:bodyPr lIns="68577" tIns="34289" rIns="68577" bIns="34289"/>
          <a:lstStyle/>
          <a:p>
            <a:endParaRPr lang="es-ES"/>
          </a:p>
        </p:txBody>
      </p:sp>
      <p:sp>
        <p:nvSpPr>
          <p:cNvPr id="102" name="Line 270"/>
          <p:cNvSpPr>
            <a:spLocks noChangeShapeType="1"/>
          </p:cNvSpPr>
          <p:nvPr/>
        </p:nvSpPr>
        <p:spPr bwMode="auto">
          <a:xfrm flipH="1">
            <a:off x="7540625" y="2058988"/>
            <a:ext cx="73025" cy="0"/>
          </a:xfrm>
          <a:prstGeom prst="line">
            <a:avLst/>
          </a:prstGeom>
          <a:noFill/>
          <a:ln w="17463">
            <a:solidFill>
              <a:srgbClr val="008000"/>
            </a:solidFill>
            <a:round/>
            <a:headEnd/>
            <a:tailEnd/>
          </a:ln>
        </p:spPr>
        <p:txBody>
          <a:bodyPr lIns="68577" tIns="34289" rIns="68577" bIns="34289"/>
          <a:lstStyle/>
          <a:p>
            <a:endParaRPr lang="es-ES"/>
          </a:p>
        </p:txBody>
      </p:sp>
      <p:sp>
        <p:nvSpPr>
          <p:cNvPr id="103" name="Line 271"/>
          <p:cNvSpPr>
            <a:spLocks noChangeShapeType="1"/>
          </p:cNvSpPr>
          <p:nvPr/>
        </p:nvSpPr>
        <p:spPr bwMode="auto">
          <a:xfrm>
            <a:off x="7548563" y="2025650"/>
            <a:ext cx="0" cy="68263"/>
          </a:xfrm>
          <a:prstGeom prst="line">
            <a:avLst/>
          </a:prstGeom>
          <a:noFill/>
          <a:ln w="17463">
            <a:solidFill>
              <a:srgbClr val="008000"/>
            </a:solidFill>
            <a:round/>
            <a:headEnd/>
            <a:tailEnd/>
          </a:ln>
        </p:spPr>
        <p:txBody>
          <a:bodyPr lIns="68577" tIns="34289" rIns="68577" bIns="34289"/>
          <a:lstStyle/>
          <a:p>
            <a:endParaRPr lang="es-ES"/>
          </a:p>
        </p:txBody>
      </p:sp>
      <p:sp>
        <p:nvSpPr>
          <p:cNvPr id="104" name="Line 272"/>
          <p:cNvSpPr>
            <a:spLocks noChangeShapeType="1"/>
          </p:cNvSpPr>
          <p:nvPr/>
        </p:nvSpPr>
        <p:spPr bwMode="auto">
          <a:xfrm flipH="1">
            <a:off x="7512050" y="2058988"/>
            <a:ext cx="73025" cy="0"/>
          </a:xfrm>
          <a:prstGeom prst="line">
            <a:avLst/>
          </a:prstGeom>
          <a:noFill/>
          <a:ln w="17463">
            <a:solidFill>
              <a:srgbClr val="008000"/>
            </a:solidFill>
            <a:round/>
            <a:headEnd/>
            <a:tailEnd/>
          </a:ln>
        </p:spPr>
        <p:txBody>
          <a:bodyPr lIns="68577" tIns="34289" rIns="68577" bIns="34289"/>
          <a:lstStyle/>
          <a:p>
            <a:endParaRPr lang="es-ES"/>
          </a:p>
        </p:txBody>
      </p:sp>
      <p:sp>
        <p:nvSpPr>
          <p:cNvPr id="105" name="Line 273"/>
          <p:cNvSpPr>
            <a:spLocks noChangeShapeType="1"/>
          </p:cNvSpPr>
          <p:nvPr/>
        </p:nvSpPr>
        <p:spPr bwMode="auto">
          <a:xfrm>
            <a:off x="7532688" y="2025650"/>
            <a:ext cx="0" cy="68263"/>
          </a:xfrm>
          <a:prstGeom prst="line">
            <a:avLst/>
          </a:prstGeom>
          <a:noFill/>
          <a:ln w="17463">
            <a:solidFill>
              <a:srgbClr val="008000"/>
            </a:solidFill>
            <a:round/>
            <a:headEnd/>
            <a:tailEnd/>
          </a:ln>
        </p:spPr>
        <p:txBody>
          <a:bodyPr lIns="68577" tIns="34289" rIns="68577" bIns="34289"/>
          <a:lstStyle/>
          <a:p>
            <a:endParaRPr lang="es-ES"/>
          </a:p>
        </p:txBody>
      </p:sp>
      <p:sp>
        <p:nvSpPr>
          <p:cNvPr id="106" name="Line 274"/>
          <p:cNvSpPr>
            <a:spLocks noChangeShapeType="1"/>
          </p:cNvSpPr>
          <p:nvPr/>
        </p:nvSpPr>
        <p:spPr bwMode="auto">
          <a:xfrm flipH="1">
            <a:off x="7494588" y="2058988"/>
            <a:ext cx="73025" cy="0"/>
          </a:xfrm>
          <a:prstGeom prst="line">
            <a:avLst/>
          </a:prstGeom>
          <a:noFill/>
          <a:ln w="17463">
            <a:solidFill>
              <a:srgbClr val="008000"/>
            </a:solidFill>
            <a:round/>
            <a:headEnd/>
            <a:tailEnd/>
          </a:ln>
        </p:spPr>
        <p:txBody>
          <a:bodyPr lIns="68577" tIns="34289" rIns="68577" bIns="34289"/>
          <a:lstStyle/>
          <a:p>
            <a:endParaRPr lang="es-ES"/>
          </a:p>
        </p:txBody>
      </p:sp>
      <p:sp>
        <p:nvSpPr>
          <p:cNvPr id="107" name="Line 275"/>
          <p:cNvSpPr>
            <a:spLocks noChangeShapeType="1"/>
          </p:cNvSpPr>
          <p:nvPr/>
        </p:nvSpPr>
        <p:spPr bwMode="auto">
          <a:xfrm>
            <a:off x="7516813" y="2025650"/>
            <a:ext cx="0" cy="68263"/>
          </a:xfrm>
          <a:prstGeom prst="line">
            <a:avLst/>
          </a:prstGeom>
          <a:noFill/>
          <a:ln w="17463">
            <a:solidFill>
              <a:srgbClr val="008000"/>
            </a:solidFill>
            <a:round/>
            <a:headEnd/>
            <a:tailEnd/>
          </a:ln>
        </p:spPr>
        <p:txBody>
          <a:bodyPr lIns="68577" tIns="34289" rIns="68577" bIns="34289"/>
          <a:lstStyle/>
          <a:p>
            <a:endParaRPr lang="es-ES"/>
          </a:p>
        </p:txBody>
      </p:sp>
      <p:sp>
        <p:nvSpPr>
          <p:cNvPr id="108" name="Line 276"/>
          <p:cNvSpPr>
            <a:spLocks noChangeShapeType="1"/>
          </p:cNvSpPr>
          <p:nvPr/>
        </p:nvSpPr>
        <p:spPr bwMode="auto">
          <a:xfrm flipH="1">
            <a:off x="7483475" y="2058988"/>
            <a:ext cx="68263" cy="0"/>
          </a:xfrm>
          <a:prstGeom prst="line">
            <a:avLst/>
          </a:prstGeom>
          <a:noFill/>
          <a:ln w="17463">
            <a:solidFill>
              <a:srgbClr val="008000"/>
            </a:solidFill>
            <a:round/>
            <a:headEnd/>
            <a:tailEnd/>
          </a:ln>
        </p:spPr>
        <p:txBody>
          <a:bodyPr lIns="68577" tIns="34289" rIns="68577" bIns="34289"/>
          <a:lstStyle/>
          <a:p>
            <a:endParaRPr lang="es-ES"/>
          </a:p>
        </p:txBody>
      </p:sp>
      <p:sp>
        <p:nvSpPr>
          <p:cNvPr id="109" name="Line 277"/>
          <p:cNvSpPr>
            <a:spLocks noChangeShapeType="1"/>
          </p:cNvSpPr>
          <p:nvPr/>
        </p:nvSpPr>
        <p:spPr bwMode="auto">
          <a:xfrm>
            <a:off x="7488238" y="2025650"/>
            <a:ext cx="0" cy="68263"/>
          </a:xfrm>
          <a:prstGeom prst="line">
            <a:avLst/>
          </a:prstGeom>
          <a:noFill/>
          <a:ln w="17463">
            <a:solidFill>
              <a:srgbClr val="008000"/>
            </a:solidFill>
            <a:round/>
            <a:headEnd/>
            <a:tailEnd/>
          </a:ln>
        </p:spPr>
        <p:txBody>
          <a:bodyPr lIns="68577" tIns="34289" rIns="68577" bIns="34289"/>
          <a:lstStyle/>
          <a:p>
            <a:endParaRPr lang="es-ES"/>
          </a:p>
        </p:txBody>
      </p:sp>
      <p:sp>
        <p:nvSpPr>
          <p:cNvPr id="110" name="Line 278"/>
          <p:cNvSpPr>
            <a:spLocks noChangeShapeType="1"/>
          </p:cNvSpPr>
          <p:nvPr/>
        </p:nvSpPr>
        <p:spPr bwMode="auto">
          <a:xfrm flipH="1">
            <a:off x="7451725" y="2058988"/>
            <a:ext cx="71438" cy="0"/>
          </a:xfrm>
          <a:prstGeom prst="line">
            <a:avLst/>
          </a:prstGeom>
          <a:noFill/>
          <a:ln w="17463">
            <a:solidFill>
              <a:srgbClr val="008000"/>
            </a:solidFill>
            <a:round/>
            <a:headEnd/>
            <a:tailEnd/>
          </a:ln>
        </p:spPr>
        <p:txBody>
          <a:bodyPr lIns="68577" tIns="34289" rIns="68577" bIns="34289"/>
          <a:lstStyle/>
          <a:p>
            <a:endParaRPr lang="es-ES"/>
          </a:p>
        </p:txBody>
      </p:sp>
      <p:sp>
        <p:nvSpPr>
          <p:cNvPr id="111" name="Line 279"/>
          <p:cNvSpPr>
            <a:spLocks noChangeShapeType="1"/>
          </p:cNvSpPr>
          <p:nvPr/>
        </p:nvSpPr>
        <p:spPr bwMode="auto">
          <a:xfrm>
            <a:off x="7380288" y="1987550"/>
            <a:ext cx="0" cy="73025"/>
          </a:xfrm>
          <a:prstGeom prst="line">
            <a:avLst/>
          </a:prstGeom>
          <a:noFill/>
          <a:ln w="17463">
            <a:solidFill>
              <a:srgbClr val="008000"/>
            </a:solidFill>
            <a:round/>
            <a:headEnd/>
            <a:tailEnd/>
          </a:ln>
        </p:spPr>
        <p:txBody>
          <a:bodyPr lIns="68577" tIns="34289" rIns="68577" bIns="34289"/>
          <a:lstStyle/>
          <a:p>
            <a:endParaRPr lang="es-ES"/>
          </a:p>
        </p:txBody>
      </p:sp>
      <p:sp>
        <p:nvSpPr>
          <p:cNvPr id="112" name="Line 280"/>
          <p:cNvSpPr>
            <a:spLocks noChangeShapeType="1"/>
          </p:cNvSpPr>
          <p:nvPr/>
        </p:nvSpPr>
        <p:spPr bwMode="auto">
          <a:xfrm flipH="1">
            <a:off x="7346950" y="2025650"/>
            <a:ext cx="69850" cy="0"/>
          </a:xfrm>
          <a:prstGeom prst="line">
            <a:avLst/>
          </a:prstGeom>
          <a:noFill/>
          <a:ln w="17463">
            <a:solidFill>
              <a:srgbClr val="008000"/>
            </a:solidFill>
            <a:round/>
            <a:headEnd/>
            <a:tailEnd/>
          </a:ln>
        </p:spPr>
        <p:txBody>
          <a:bodyPr lIns="68577" tIns="34289" rIns="68577" bIns="34289"/>
          <a:lstStyle/>
          <a:p>
            <a:endParaRPr lang="es-ES"/>
          </a:p>
        </p:txBody>
      </p:sp>
      <p:sp>
        <p:nvSpPr>
          <p:cNvPr id="113" name="Line 281"/>
          <p:cNvSpPr>
            <a:spLocks noChangeShapeType="1"/>
          </p:cNvSpPr>
          <p:nvPr/>
        </p:nvSpPr>
        <p:spPr bwMode="auto">
          <a:xfrm>
            <a:off x="7316788" y="1987550"/>
            <a:ext cx="0" cy="73025"/>
          </a:xfrm>
          <a:prstGeom prst="line">
            <a:avLst/>
          </a:prstGeom>
          <a:noFill/>
          <a:ln w="17463">
            <a:solidFill>
              <a:srgbClr val="008000"/>
            </a:solidFill>
            <a:round/>
            <a:headEnd/>
            <a:tailEnd/>
          </a:ln>
        </p:spPr>
        <p:txBody>
          <a:bodyPr lIns="68577" tIns="34289" rIns="68577" bIns="34289"/>
          <a:lstStyle/>
          <a:p>
            <a:endParaRPr lang="es-ES"/>
          </a:p>
        </p:txBody>
      </p:sp>
      <p:sp>
        <p:nvSpPr>
          <p:cNvPr id="114" name="Line 282"/>
          <p:cNvSpPr>
            <a:spLocks noChangeShapeType="1"/>
          </p:cNvSpPr>
          <p:nvPr/>
        </p:nvSpPr>
        <p:spPr bwMode="auto">
          <a:xfrm flipH="1">
            <a:off x="7283450" y="2025650"/>
            <a:ext cx="73025" cy="0"/>
          </a:xfrm>
          <a:prstGeom prst="line">
            <a:avLst/>
          </a:prstGeom>
          <a:noFill/>
          <a:ln w="17463">
            <a:solidFill>
              <a:srgbClr val="008000"/>
            </a:solidFill>
            <a:round/>
            <a:headEnd/>
            <a:tailEnd/>
          </a:ln>
        </p:spPr>
        <p:txBody>
          <a:bodyPr lIns="68577" tIns="34289" rIns="68577" bIns="34289"/>
          <a:lstStyle/>
          <a:p>
            <a:endParaRPr lang="es-ES"/>
          </a:p>
        </p:txBody>
      </p:sp>
      <p:sp>
        <p:nvSpPr>
          <p:cNvPr id="115" name="Line 283"/>
          <p:cNvSpPr>
            <a:spLocks noChangeShapeType="1"/>
          </p:cNvSpPr>
          <p:nvPr/>
        </p:nvSpPr>
        <p:spPr bwMode="auto">
          <a:xfrm>
            <a:off x="6742113" y="1936750"/>
            <a:ext cx="0" cy="71438"/>
          </a:xfrm>
          <a:prstGeom prst="line">
            <a:avLst/>
          </a:prstGeom>
          <a:noFill/>
          <a:ln w="17463">
            <a:solidFill>
              <a:srgbClr val="008000"/>
            </a:solidFill>
            <a:round/>
            <a:headEnd/>
            <a:tailEnd/>
          </a:ln>
        </p:spPr>
        <p:txBody>
          <a:bodyPr lIns="68577" tIns="34289" rIns="68577" bIns="34289"/>
          <a:lstStyle/>
          <a:p>
            <a:endParaRPr lang="es-ES"/>
          </a:p>
        </p:txBody>
      </p:sp>
      <p:sp>
        <p:nvSpPr>
          <p:cNvPr id="116" name="Line 284"/>
          <p:cNvSpPr>
            <a:spLocks noChangeShapeType="1"/>
          </p:cNvSpPr>
          <p:nvPr/>
        </p:nvSpPr>
        <p:spPr bwMode="auto">
          <a:xfrm flipH="1">
            <a:off x="6704013" y="1973263"/>
            <a:ext cx="71437" cy="0"/>
          </a:xfrm>
          <a:prstGeom prst="line">
            <a:avLst/>
          </a:prstGeom>
          <a:noFill/>
          <a:ln w="17463">
            <a:solidFill>
              <a:srgbClr val="008000"/>
            </a:solidFill>
            <a:round/>
            <a:headEnd/>
            <a:tailEnd/>
          </a:ln>
        </p:spPr>
        <p:txBody>
          <a:bodyPr lIns="68577" tIns="34289" rIns="68577" bIns="34289"/>
          <a:lstStyle/>
          <a:p>
            <a:endParaRPr lang="es-ES"/>
          </a:p>
        </p:txBody>
      </p:sp>
      <p:sp>
        <p:nvSpPr>
          <p:cNvPr id="117" name="Line 285"/>
          <p:cNvSpPr>
            <a:spLocks noChangeShapeType="1"/>
          </p:cNvSpPr>
          <p:nvPr/>
        </p:nvSpPr>
        <p:spPr bwMode="auto">
          <a:xfrm>
            <a:off x="6430963" y="1933575"/>
            <a:ext cx="0" cy="73025"/>
          </a:xfrm>
          <a:prstGeom prst="line">
            <a:avLst/>
          </a:prstGeom>
          <a:noFill/>
          <a:ln w="17463">
            <a:solidFill>
              <a:srgbClr val="008000"/>
            </a:solidFill>
            <a:round/>
            <a:headEnd/>
            <a:tailEnd/>
          </a:ln>
        </p:spPr>
        <p:txBody>
          <a:bodyPr lIns="68577" tIns="34289" rIns="68577" bIns="34289"/>
          <a:lstStyle/>
          <a:p>
            <a:endParaRPr lang="es-ES"/>
          </a:p>
        </p:txBody>
      </p:sp>
      <p:sp>
        <p:nvSpPr>
          <p:cNvPr id="118" name="Line 286"/>
          <p:cNvSpPr>
            <a:spLocks noChangeShapeType="1"/>
          </p:cNvSpPr>
          <p:nvPr/>
        </p:nvSpPr>
        <p:spPr bwMode="auto">
          <a:xfrm flipH="1">
            <a:off x="6394450" y="1968500"/>
            <a:ext cx="74613" cy="0"/>
          </a:xfrm>
          <a:prstGeom prst="line">
            <a:avLst/>
          </a:prstGeom>
          <a:noFill/>
          <a:ln w="17463">
            <a:solidFill>
              <a:srgbClr val="008000"/>
            </a:solidFill>
            <a:round/>
            <a:headEnd/>
            <a:tailEnd/>
          </a:ln>
        </p:spPr>
        <p:txBody>
          <a:bodyPr lIns="68577" tIns="34289" rIns="68577" bIns="34289"/>
          <a:lstStyle/>
          <a:p>
            <a:endParaRPr lang="es-ES"/>
          </a:p>
        </p:txBody>
      </p:sp>
      <p:sp>
        <p:nvSpPr>
          <p:cNvPr id="119" name="Line 287"/>
          <p:cNvSpPr>
            <a:spLocks noChangeShapeType="1"/>
          </p:cNvSpPr>
          <p:nvPr/>
        </p:nvSpPr>
        <p:spPr bwMode="auto">
          <a:xfrm>
            <a:off x="5561013" y="1847850"/>
            <a:ext cx="0" cy="69850"/>
          </a:xfrm>
          <a:prstGeom prst="line">
            <a:avLst/>
          </a:prstGeom>
          <a:noFill/>
          <a:ln w="17463">
            <a:solidFill>
              <a:srgbClr val="008000"/>
            </a:solidFill>
            <a:round/>
            <a:headEnd/>
            <a:tailEnd/>
          </a:ln>
        </p:spPr>
        <p:txBody>
          <a:bodyPr lIns="68577" tIns="34289" rIns="68577" bIns="34289"/>
          <a:lstStyle/>
          <a:p>
            <a:endParaRPr lang="es-ES"/>
          </a:p>
        </p:txBody>
      </p:sp>
      <p:sp>
        <p:nvSpPr>
          <p:cNvPr id="120" name="Line 288"/>
          <p:cNvSpPr>
            <a:spLocks noChangeShapeType="1"/>
          </p:cNvSpPr>
          <p:nvPr/>
        </p:nvSpPr>
        <p:spPr bwMode="auto">
          <a:xfrm flipH="1">
            <a:off x="5527675" y="1882775"/>
            <a:ext cx="69850" cy="0"/>
          </a:xfrm>
          <a:prstGeom prst="line">
            <a:avLst/>
          </a:prstGeom>
          <a:noFill/>
          <a:ln w="17463">
            <a:solidFill>
              <a:srgbClr val="008000"/>
            </a:solidFill>
            <a:round/>
            <a:headEnd/>
            <a:tailEnd/>
          </a:ln>
        </p:spPr>
        <p:txBody>
          <a:bodyPr lIns="68577" tIns="34289" rIns="68577" bIns="34289"/>
          <a:lstStyle/>
          <a:p>
            <a:endParaRPr lang="es-ES"/>
          </a:p>
        </p:txBody>
      </p:sp>
      <p:sp>
        <p:nvSpPr>
          <p:cNvPr id="121" name="Line 289"/>
          <p:cNvSpPr>
            <a:spLocks noChangeShapeType="1"/>
          </p:cNvSpPr>
          <p:nvPr/>
        </p:nvSpPr>
        <p:spPr bwMode="auto">
          <a:xfrm>
            <a:off x="5454650" y="1847850"/>
            <a:ext cx="0" cy="69850"/>
          </a:xfrm>
          <a:prstGeom prst="line">
            <a:avLst/>
          </a:prstGeom>
          <a:noFill/>
          <a:ln w="17463">
            <a:solidFill>
              <a:srgbClr val="008000"/>
            </a:solidFill>
            <a:round/>
            <a:headEnd/>
            <a:tailEnd/>
          </a:ln>
        </p:spPr>
        <p:txBody>
          <a:bodyPr lIns="68577" tIns="34289" rIns="68577" bIns="34289"/>
          <a:lstStyle/>
          <a:p>
            <a:endParaRPr lang="es-ES"/>
          </a:p>
        </p:txBody>
      </p:sp>
      <p:sp>
        <p:nvSpPr>
          <p:cNvPr id="122" name="Line 290"/>
          <p:cNvSpPr>
            <a:spLocks noChangeShapeType="1"/>
          </p:cNvSpPr>
          <p:nvPr/>
        </p:nvSpPr>
        <p:spPr bwMode="auto">
          <a:xfrm flipH="1">
            <a:off x="5419725" y="1882775"/>
            <a:ext cx="73025" cy="0"/>
          </a:xfrm>
          <a:prstGeom prst="line">
            <a:avLst/>
          </a:prstGeom>
          <a:noFill/>
          <a:ln w="17463">
            <a:solidFill>
              <a:srgbClr val="008000"/>
            </a:solidFill>
            <a:round/>
            <a:headEnd/>
            <a:tailEnd/>
          </a:ln>
        </p:spPr>
        <p:txBody>
          <a:bodyPr lIns="68577" tIns="34289" rIns="68577" bIns="34289"/>
          <a:lstStyle/>
          <a:p>
            <a:endParaRPr lang="es-ES"/>
          </a:p>
        </p:txBody>
      </p:sp>
      <p:sp>
        <p:nvSpPr>
          <p:cNvPr id="123" name="Line 291"/>
          <p:cNvSpPr>
            <a:spLocks noChangeShapeType="1"/>
          </p:cNvSpPr>
          <p:nvPr/>
        </p:nvSpPr>
        <p:spPr bwMode="auto">
          <a:xfrm>
            <a:off x="5165725" y="1847850"/>
            <a:ext cx="0" cy="69850"/>
          </a:xfrm>
          <a:prstGeom prst="line">
            <a:avLst/>
          </a:prstGeom>
          <a:noFill/>
          <a:ln w="17463">
            <a:solidFill>
              <a:srgbClr val="008000"/>
            </a:solidFill>
            <a:round/>
            <a:headEnd/>
            <a:tailEnd/>
          </a:ln>
        </p:spPr>
        <p:txBody>
          <a:bodyPr lIns="68577" tIns="34289" rIns="68577" bIns="34289"/>
          <a:lstStyle/>
          <a:p>
            <a:endParaRPr lang="es-ES"/>
          </a:p>
        </p:txBody>
      </p:sp>
      <p:sp>
        <p:nvSpPr>
          <p:cNvPr id="124" name="Line 292"/>
          <p:cNvSpPr>
            <a:spLocks noChangeShapeType="1"/>
          </p:cNvSpPr>
          <p:nvPr/>
        </p:nvSpPr>
        <p:spPr bwMode="auto">
          <a:xfrm flipH="1">
            <a:off x="5127625" y="1882775"/>
            <a:ext cx="73025" cy="0"/>
          </a:xfrm>
          <a:prstGeom prst="line">
            <a:avLst/>
          </a:prstGeom>
          <a:noFill/>
          <a:ln w="17463">
            <a:solidFill>
              <a:srgbClr val="008000"/>
            </a:solidFill>
            <a:round/>
            <a:headEnd/>
            <a:tailEnd/>
          </a:ln>
        </p:spPr>
        <p:txBody>
          <a:bodyPr lIns="68577" tIns="34289" rIns="68577" bIns="34289"/>
          <a:lstStyle/>
          <a:p>
            <a:endParaRPr lang="es-ES"/>
          </a:p>
        </p:txBody>
      </p:sp>
      <p:sp>
        <p:nvSpPr>
          <p:cNvPr id="125" name="Line 293"/>
          <p:cNvSpPr>
            <a:spLocks noChangeShapeType="1"/>
          </p:cNvSpPr>
          <p:nvPr/>
        </p:nvSpPr>
        <p:spPr bwMode="auto">
          <a:xfrm>
            <a:off x="5026025" y="1847850"/>
            <a:ext cx="0" cy="69850"/>
          </a:xfrm>
          <a:prstGeom prst="line">
            <a:avLst/>
          </a:prstGeom>
          <a:noFill/>
          <a:ln w="17463">
            <a:solidFill>
              <a:srgbClr val="008000"/>
            </a:solidFill>
            <a:round/>
            <a:headEnd/>
            <a:tailEnd/>
          </a:ln>
        </p:spPr>
        <p:txBody>
          <a:bodyPr lIns="68577" tIns="34289" rIns="68577" bIns="34289"/>
          <a:lstStyle/>
          <a:p>
            <a:endParaRPr lang="es-ES"/>
          </a:p>
        </p:txBody>
      </p:sp>
      <p:sp>
        <p:nvSpPr>
          <p:cNvPr id="126" name="Line 294"/>
          <p:cNvSpPr>
            <a:spLocks noChangeShapeType="1"/>
          </p:cNvSpPr>
          <p:nvPr/>
        </p:nvSpPr>
        <p:spPr bwMode="auto">
          <a:xfrm flipH="1">
            <a:off x="4987925" y="1882775"/>
            <a:ext cx="73025" cy="0"/>
          </a:xfrm>
          <a:prstGeom prst="line">
            <a:avLst/>
          </a:prstGeom>
          <a:noFill/>
          <a:ln w="17463">
            <a:solidFill>
              <a:srgbClr val="008000"/>
            </a:solidFill>
            <a:round/>
            <a:headEnd/>
            <a:tailEnd/>
          </a:ln>
        </p:spPr>
        <p:txBody>
          <a:bodyPr lIns="68577" tIns="34289" rIns="68577" bIns="34289"/>
          <a:lstStyle/>
          <a:p>
            <a:endParaRPr lang="es-ES"/>
          </a:p>
        </p:txBody>
      </p:sp>
      <p:sp>
        <p:nvSpPr>
          <p:cNvPr id="127" name="Line 295"/>
          <p:cNvSpPr>
            <a:spLocks noChangeShapeType="1"/>
          </p:cNvSpPr>
          <p:nvPr/>
        </p:nvSpPr>
        <p:spPr bwMode="auto">
          <a:xfrm>
            <a:off x="4478338" y="1797050"/>
            <a:ext cx="0" cy="73025"/>
          </a:xfrm>
          <a:prstGeom prst="line">
            <a:avLst/>
          </a:prstGeom>
          <a:noFill/>
          <a:ln w="17463">
            <a:solidFill>
              <a:srgbClr val="008000"/>
            </a:solidFill>
            <a:round/>
            <a:headEnd/>
            <a:tailEnd/>
          </a:ln>
        </p:spPr>
        <p:txBody>
          <a:bodyPr lIns="68577" tIns="34289" rIns="68577" bIns="34289"/>
          <a:lstStyle/>
          <a:p>
            <a:endParaRPr lang="es-ES"/>
          </a:p>
        </p:txBody>
      </p:sp>
      <p:sp>
        <p:nvSpPr>
          <p:cNvPr id="128" name="Line 296"/>
          <p:cNvSpPr>
            <a:spLocks noChangeShapeType="1"/>
          </p:cNvSpPr>
          <p:nvPr/>
        </p:nvSpPr>
        <p:spPr bwMode="auto">
          <a:xfrm flipH="1">
            <a:off x="4440238" y="1830388"/>
            <a:ext cx="73025" cy="0"/>
          </a:xfrm>
          <a:prstGeom prst="line">
            <a:avLst/>
          </a:prstGeom>
          <a:noFill/>
          <a:ln w="17463">
            <a:solidFill>
              <a:srgbClr val="008000"/>
            </a:solidFill>
            <a:round/>
            <a:headEnd/>
            <a:tailEnd/>
          </a:ln>
        </p:spPr>
        <p:txBody>
          <a:bodyPr lIns="68577" tIns="34289" rIns="68577" bIns="34289"/>
          <a:lstStyle/>
          <a:p>
            <a:endParaRPr lang="es-ES"/>
          </a:p>
        </p:txBody>
      </p:sp>
      <p:sp>
        <p:nvSpPr>
          <p:cNvPr id="129" name="Line 297"/>
          <p:cNvSpPr>
            <a:spLocks noChangeShapeType="1"/>
          </p:cNvSpPr>
          <p:nvPr/>
        </p:nvSpPr>
        <p:spPr bwMode="auto">
          <a:xfrm>
            <a:off x="4414838" y="1797050"/>
            <a:ext cx="0" cy="73025"/>
          </a:xfrm>
          <a:prstGeom prst="line">
            <a:avLst/>
          </a:prstGeom>
          <a:noFill/>
          <a:ln w="17463">
            <a:solidFill>
              <a:srgbClr val="008000"/>
            </a:solidFill>
            <a:round/>
            <a:headEnd/>
            <a:tailEnd/>
          </a:ln>
        </p:spPr>
        <p:txBody>
          <a:bodyPr lIns="68577" tIns="34289" rIns="68577" bIns="34289"/>
          <a:lstStyle/>
          <a:p>
            <a:endParaRPr lang="es-ES"/>
          </a:p>
        </p:txBody>
      </p:sp>
      <p:sp>
        <p:nvSpPr>
          <p:cNvPr id="130" name="Line 298"/>
          <p:cNvSpPr>
            <a:spLocks noChangeShapeType="1"/>
          </p:cNvSpPr>
          <p:nvPr/>
        </p:nvSpPr>
        <p:spPr bwMode="auto">
          <a:xfrm flipH="1">
            <a:off x="4379913" y="1830388"/>
            <a:ext cx="73025" cy="0"/>
          </a:xfrm>
          <a:prstGeom prst="line">
            <a:avLst/>
          </a:prstGeom>
          <a:noFill/>
          <a:ln w="17463">
            <a:solidFill>
              <a:srgbClr val="008000"/>
            </a:solidFill>
            <a:round/>
            <a:headEnd/>
            <a:tailEnd/>
          </a:ln>
        </p:spPr>
        <p:txBody>
          <a:bodyPr lIns="68577" tIns="34289" rIns="68577" bIns="34289"/>
          <a:lstStyle/>
          <a:p>
            <a:endParaRPr lang="es-ES"/>
          </a:p>
        </p:txBody>
      </p:sp>
      <p:sp>
        <p:nvSpPr>
          <p:cNvPr id="131" name="Line 299"/>
          <p:cNvSpPr>
            <a:spLocks noChangeShapeType="1"/>
          </p:cNvSpPr>
          <p:nvPr/>
        </p:nvSpPr>
        <p:spPr bwMode="auto">
          <a:xfrm>
            <a:off x="4249738" y="1739900"/>
            <a:ext cx="0" cy="73025"/>
          </a:xfrm>
          <a:prstGeom prst="line">
            <a:avLst/>
          </a:prstGeom>
          <a:noFill/>
          <a:ln w="17463">
            <a:solidFill>
              <a:srgbClr val="008000"/>
            </a:solidFill>
            <a:round/>
            <a:headEnd/>
            <a:tailEnd/>
          </a:ln>
        </p:spPr>
        <p:txBody>
          <a:bodyPr lIns="68577" tIns="34289" rIns="68577" bIns="34289"/>
          <a:lstStyle/>
          <a:p>
            <a:endParaRPr lang="es-ES"/>
          </a:p>
        </p:txBody>
      </p:sp>
      <p:sp>
        <p:nvSpPr>
          <p:cNvPr id="132" name="Line 300"/>
          <p:cNvSpPr>
            <a:spLocks noChangeShapeType="1"/>
          </p:cNvSpPr>
          <p:nvPr/>
        </p:nvSpPr>
        <p:spPr bwMode="auto">
          <a:xfrm flipH="1">
            <a:off x="4211638" y="1778000"/>
            <a:ext cx="73025" cy="0"/>
          </a:xfrm>
          <a:prstGeom prst="line">
            <a:avLst/>
          </a:prstGeom>
          <a:noFill/>
          <a:ln w="17463">
            <a:solidFill>
              <a:srgbClr val="008000"/>
            </a:solidFill>
            <a:round/>
            <a:headEnd/>
            <a:tailEnd/>
          </a:ln>
        </p:spPr>
        <p:txBody>
          <a:bodyPr lIns="68577" tIns="34289" rIns="68577" bIns="34289"/>
          <a:lstStyle/>
          <a:p>
            <a:endParaRPr lang="es-ES"/>
          </a:p>
        </p:txBody>
      </p:sp>
      <p:sp>
        <p:nvSpPr>
          <p:cNvPr id="133" name="Line 301"/>
          <p:cNvSpPr>
            <a:spLocks noChangeShapeType="1"/>
          </p:cNvSpPr>
          <p:nvPr/>
        </p:nvSpPr>
        <p:spPr bwMode="auto">
          <a:xfrm>
            <a:off x="3302000" y="1666875"/>
            <a:ext cx="0" cy="69850"/>
          </a:xfrm>
          <a:prstGeom prst="line">
            <a:avLst/>
          </a:prstGeom>
          <a:noFill/>
          <a:ln w="17463">
            <a:solidFill>
              <a:srgbClr val="008000"/>
            </a:solidFill>
            <a:round/>
            <a:headEnd/>
            <a:tailEnd/>
          </a:ln>
        </p:spPr>
        <p:txBody>
          <a:bodyPr lIns="68577" tIns="34289" rIns="68577" bIns="34289"/>
          <a:lstStyle/>
          <a:p>
            <a:endParaRPr lang="es-ES"/>
          </a:p>
        </p:txBody>
      </p:sp>
      <p:sp>
        <p:nvSpPr>
          <p:cNvPr id="134" name="Line 302"/>
          <p:cNvSpPr>
            <a:spLocks noChangeShapeType="1"/>
          </p:cNvSpPr>
          <p:nvPr/>
        </p:nvSpPr>
        <p:spPr bwMode="auto">
          <a:xfrm flipH="1">
            <a:off x="3263900" y="1701800"/>
            <a:ext cx="73025" cy="0"/>
          </a:xfrm>
          <a:prstGeom prst="line">
            <a:avLst/>
          </a:prstGeom>
          <a:noFill/>
          <a:ln w="17463">
            <a:solidFill>
              <a:srgbClr val="008000"/>
            </a:solidFill>
            <a:round/>
            <a:headEnd/>
            <a:tailEnd/>
          </a:ln>
        </p:spPr>
        <p:txBody>
          <a:bodyPr lIns="68577" tIns="34289" rIns="68577" bIns="34289"/>
          <a:lstStyle/>
          <a:p>
            <a:endParaRPr lang="es-ES"/>
          </a:p>
        </p:txBody>
      </p:sp>
      <p:sp>
        <p:nvSpPr>
          <p:cNvPr id="135" name="Line 303"/>
          <p:cNvSpPr>
            <a:spLocks noChangeShapeType="1"/>
          </p:cNvSpPr>
          <p:nvPr/>
        </p:nvSpPr>
        <p:spPr bwMode="auto">
          <a:xfrm>
            <a:off x="3238500" y="1666875"/>
            <a:ext cx="0" cy="69850"/>
          </a:xfrm>
          <a:prstGeom prst="line">
            <a:avLst/>
          </a:prstGeom>
          <a:noFill/>
          <a:ln w="17463">
            <a:solidFill>
              <a:srgbClr val="008000"/>
            </a:solidFill>
            <a:round/>
            <a:headEnd/>
            <a:tailEnd/>
          </a:ln>
        </p:spPr>
        <p:txBody>
          <a:bodyPr lIns="68577" tIns="34289" rIns="68577" bIns="34289"/>
          <a:lstStyle/>
          <a:p>
            <a:endParaRPr lang="es-ES"/>
          </a:p>
        </p:txBody>
      </p:sp>
      <p:sp>
        <p:nvSpPr>
          <p:cNvPr id="136" name="Line 304"/>
          <p:cNvSpPr>
            <a:spLocks noChangeShapeType="1"/>
          </p:cNvSpPr>
          <p:nvPr/>
        </p:nvSpPr>
        <p:spPr bwMode="auto">
          <a:xfrm flipH="1">
            <a:off x="3203575" y="1701800"/>
            <a:ext cx="69850" cy="0"/>
          </a:xfrm>
          <a:prstGeom prst="line">
            <a:avLst/>
          </a:prstGeom>
          <a:noFill/>
          <a:ln w="17463">
            <a:solidFill>
              <a:srgbClr val="008000"/>
            </a:solidFill>
            <a:round/>
            <a:headEnd/>
            <a:tailEnd/>
          </a:ln>
        </p:spPr>
        <p:txBody>
          <a:bodyPr lIns="68577" tIns="34289" rIns="68577" bIns="34289"/>
          <a:lstStyle/>
          <a:p>
            <a:endParaRPr lang="es-ES"/>
          </a:p>
        </p:txBody>
      </p:sp>
      <p:sp>
        <p:nvSpPr>
          <p:cNvPr id="137" name="Line 305"/>
          <p:cNvSpPr>
            <a:spLocks noChangeShapeType="1"/>
          </p:cNvSpPr>
          <p:nvPr/>
        </p:nvSpPr>
        <p:spPr bwMode="auto">
          <a:xfrm>
            <a:off x="2889250" y="1612900"/>
            <a:ext cx="0" cy="73025"/>
          </a:xfrm>
          <a:prstGeom prst="line">
            <a:avLst/>
          </a:prstGeom>
          <a:noFill/>
          <a:ln w="17463">
            <a:solidFill>
              <a:srgbClr val="008000"/>
            </a:solidFill>
            <a:round/>
            <a:headEnd/>
            <a:tailEnd/>
          </a:ln>
        </p:spPr>
        <p:txBody>
          <a:bodyPr lIns="68577" tIns="34289" rIns="68577" bIns="34289"/>
          <a:lstStyle/>
          <a:p>
            <a:endParaRPr lang="es-ES"/>
          </a:p>
        </p:txBody>
      </p:sp>
      <p:sp>
        <p:nvSpPr>
          <p:cNvPr id="138" name="Line 306"/>
          <p:cNvSpPr>
            <a:spLocks noChangeShapeType="1"/>
          </p:cNvSpPr>
          <p:nvPr/>
        </p:nvSpPr>
        <p:spPr bwMode="auto">
          <a:xfrm flipH="1">
            <a:off x="2851150" y="1651000"/>
            <a:ext cx="73025" cy="0"/>
          </a:xfrm>
          <a:prstGeom prst="line">
            <a:avLst/>
          </a:prstGeom>
          <a:noFill/>
          <a:ln w="17463">
            <a:solidFill>
              <a:srgbClr val="008000"/>
            </a:solidFill>
            <a:round/>
            <a:headEnd/>
            <a:tailEnd/>
          </a:ln>
        </p:spPr>
        <p:txBody>
          <a:bodyPr lIns="68577" tIns="34289" rIns="68577" bIns="34289"/>
          <a:lstStyle/>
          <a:p>
            <a:endParaRPr lang="es-ES"/>
          </a:p>
        </p:txBody>
      </p:sp>
      <p:sp>
        <p:nvSpPr>
          <p:cNvPr id="139" name="Line 307"/>
          <p:cNvSpPr>
            <a:spLocks noChangeShapeType="1"/>
          </p:cNvSpPr>
          <p:nvPr/>
        </p:nvSpPr>
        <p:spPr bwMode="auto">
          <a:xfrm>
            <a:off x="7612063" y="2122488"/>
            <a:ext cx="0" cy="71437"/>
          </a:xfrm>
          <a:prstGeom prst="line">
            <a:avLst/>
          </a:prstGeom>
          <a:noFill/>
          <a:ln w="17463">
            <a:solidFill>
              <a:schemeClr val="tx1"/>
            </a:solidFill>
            <a:round/>
            <a:headEnd/>
            <a:tailEnd/>
          </a:ln>
        </p:spPr>
        <p:txBody>
          <a:bodyPr lIns="68577" tIns="34289" rIns="68577" bIns="34289"/>
          <a:lstStyle/>
          <a:p>
            <a:endParaRPr lang="es-ES"/>
          </a:p>
        </p:txBody>
      </p:sp>
      <p:sp>
        <p:nvSpPr>
          <p:cNvPr id="140" name="Line 308"/>
          <p:cNvSpPr>
            <a:spLocks noChangeShapeType="1"/>
          </p:cNvSpPr>
          <p:nvPr/>
        </p:nvSpPr>
        <p:spPr bwMode="auto">
          <a:xfrm flipH="1">
            <a:off x="7577138" y="2159000"/>
            <a:ext cx="69850" cy="0"/>
          </a:xfrm>
          <a:prstGeom prst="line">
            <a:avLst/>
          </a:prstGeom>
          <a:noFill/>
          <a:ln w="17463">
            <a:solidFill>
              <a:schemeClr val="tx1"/>
            </a:solidFill>
            <a:round/>
            <a:headEnd/>
            <a:tailEnd/>
          </a:ln>
        </p:spPr>
        <p:txBody>
          <a:bodyPr lIns="68577" tIns="34289" rIns="68577" bIns="34289"/>
          <a:lstStyle/>
          <a:p>
            <a:endParaRPr lang="es-ES"/>
          </a:p>
        </p:txBody>
      </p:sp>
      <p:sp>
        <p:nvSpPr>
          <p:cNvPr id="141" name="Line 309"/>
          <p:cNvSpPr>
            <a:spLocks noChangeShapeType="1"/>
          </p:cNvSpPr>
          <p:nvPr/>
        </p:nvSpPr>
        <p:spPr bwMode="auto">
          <a:xfrm>
            <a:off x="7593013" y="2122488"/>
            <a:ext cx="0" cy="71437"/>
          </a:xfrm>
          <a:prstGeom prst="line">
            <a:avLst/>
          </a:prstGeom>
          <a:noFill/>
          <a:ln w="17463">
            <a:solidFill>
              <a:schemeClr val="tx1"/>
            </a:solidFill>
            <a:round/>
            <a:headEnd/>
            <a:tailEnd/>
          </a:ln>
        </p:spPr>
        <p:txBody>
          <a:bodyPr lIns="68577" tIns="34289" rIns="68577" bIns="34289"/>
          <a:lstStyle/>
          <a:p>
            <a:endParaRPr lang="es-ES"/>
          </a:p>
        </p:txBody>
      </p:sp>
      <p:sp>
        <p:nvSpPr>
          <p:cNvPr id="142" name="Line 310"/>
          <p:cNvSpPr>
            <a:spLocks noChangeShapeType="1"/>
          </p:cNvSpPr>
          <p:nvPr/>
        </p:nvSpPr>
        <p:spPr bwMode="auto">
          <a:xfrm flipH="1">
            <a:off x="7558088" y="2159000"/>
            <a:ext cx="74612" cy="0"/>
          </a:xfrm>
          <a:prstGeom prst="line">
            <a:avLst/>
          </a:prstGeom>
          <a:noFill/>
          <a:ln w="17463">
            <a:solidFill>
              <a:schemeClr val="tx1"/>
            </a:solidFill>
            <a:round/>
            <a:headEnd/>
            <a:tailEnd/>
          </a:ln>
        </p:spPr>
        <p:txBody>
          <a:bodyPr lIns="68577" tIns="34289" rIns="68577" bIns="34289"/>
          <a:lstStyle/>
          <a:p>
            <a:endParaRPr lang="es-ES"/>
          </a:p>
        </p:txBody>
      </p:sp>
      <p:sp>
        <p:nvSpPr>
          <p:cNvPr id="143" name="Line 311"/>
          <p:cNvSpPr>
            <a:spLocks noChangeShapeType="1"/>
          </p:cNvSpPr>
          <p:nvPr/>
        </p:nvSpPr>
        <p:spPr bwMode="auto">
          <a:xfrm>
            <a:off x="7561263" y="2122488"/>
            <a:ext cx="0" cy="71437"/>
          </a:xfrm>
          <a:prstGeom prst="line">
            <a:avLst/>
          </a:prstGeom>
          <a:noFill/>
          <a:ln w="17463">
            <a:solidFill>
              <a:schemeClr val="tx1"/>
            </a:solidFill>
            <a:round/>
            <a:headEnd/>
            <a:tailEnd/>
          </a:ln>
        </p:spPr>
        <p:txBody>
          <a:bodyPr lIns="68577" tIns="34289" rIns="68577" bIns="34289"/>
          <a:lstStyle/>
          <a:p>
            <a:endParaRPr lang="es-ES"/>
          </a:p>
        </p:txBody>
      </p:sp>
      <p:sp>
        <p:nvSpPr>
          <p:cNvPr id="144" name="Line 312"/>
          <p:cNvSpPr>
            <a:spLocks noChangeShapeType="1"/>
          </p:cNvSpPr>
          <p:nvPr/>
        </p:nvSpPr>
        <p:spPr bwMode="auto">
          <a:xfrm flipH="1">
            <a:off x="7527925" y="2159000"/>
            <a:ext cx="68263" cy="0"/>
          </a:xfrm>
          <a:prstGeom prst="line">
            <a:avLst/>
          </a:prstGeom>
          <a:noFill/>
          <a:ln w="17463">
            <a:solidFill>
              <a:schemeClr val="tx1"/>
            </a:solidFill>
            <a:round/>
            <a:headEnd/>
            <a:tailEnd/>
          </a:ln>
        </p:spPr>
        <p:txBody>
          <a:bodyPr lIns="68577" tIns="34289" rIns="68577" bIns="34289"/>
          <a:lstStyle/>
          <a:p>
            <a:endParaRPr lang="es-ES"/>
          </a:p>
        </p:txBody>
      </p:sp>
      <p:sp>
        <p:nvSpPr>
          <p:cNvPr id="145" name="Line 313"/>
          <p:cNvSpPr>
            <a:spLocks noChangeShapeType="1"/>
          </p:cNvSpPr>
          <p:nvPr/>
        </p:nvSpPr>
        <p:spPr bwMode="auto">
          <a:xfrm>
            <a:off x="7545388" y="2122488"/>
            <a:ext cx="0" cy="71437"/>
          </a:xfrm>
          <a:prstGeom prst="line">
            <a:avLst/>
          </a:prstGeom>
          <a:noFill/>
          <a:ln w="17463">
            <a:solidFill>
              <a:schemeClr val="tx1"/>
            </a:solidFill>
            <a:round/>
            <a:headEnd/>
            <a:tailEnd/>
          </a:ln>
        </p:spPr>
        <p:txBody>
          <a:bodyPr lIns="68577" tIns="34289" rIns="68577" bIns="34289"/>
          <a:lstStyle/>
          <a:p>
            <a:endParaRPr lang="es-ES"/>
          </a:p>
        </p:txBody>
      </p:sp>
      <p:sp>
        <p:nvSpPr>
          <p:cNvPr id="146" name="Line 314"/>
          <p:cNvSpPr>
            <a:spLocks noChangeShapeType="1"/>
          </p:cNvSpPr>
          <p:nvPr/>
        </p:nvSpPr>
        <p:spPr bwMode="auto">
          <a:xfrm flipH="1">
            <a:off x="7508875" y="2159000"/>
            <a:ext cx="71438" cy="0"/>
          </a:xfrm>
          <a:prstGeom prst="line">
            <a:avLst/>
          </a:prstGeom>
          <a:noFill/>
          <a:ln w="17463">
            <a:solidFill>
              <a:schemeClr val="tx1"/>
            </a:solidFill>
            <a:round/>
            <a:headEnd/>
            <a:tailEnd/>
          </a:ln>
        </p:spPr>
        <p:txBody>
          <a:bodyPr lIns="68577" tIns="34289" rIns="68577" bIns="34289"/>
          <a:lstStyle/>
          <a:p>
            <a:endParaRPr lang="es-ES"/>
          </a:p>
        </p:txBody>
      </p:sp>
      <p:sp>
        <p:nvSpPr>
          <p:cNvPr id="147" name="Line 315"/>
          <p:cNvSpPr>
            <a:spLocks noChangeShapeType="1"/>
          </p:cNvSpPr>
          <p:nvPr/>
        </p:nvSpPr>
        <p:spPr bwMode="auto">
          <a:xfrm>
            <a:off x="7516813" y="2122488"/>
            <a:ext cx="0" cy="71437"/>
          </a:xfrm>
          <a:prstGeom prst="line">
            <a:avLst/>
          </a:prstGeom>
          <a:noFill/>
          <a:ln w="17463">
            <a:solidFill>
              <a:schemeClr val="tx1"/>
            </a:solidFill>
            <a:round/>
            <a:headEnd/>
            <a:tailEnd/>
          </a:ln>
        </p:spPr>
        <p:txBody>
          <a:bodyPr lIns="68577" tIns="34289" rIns="68577" bIns="34289"/>
          <a:lstStyle/>
          <a:p>
            <a:endParaRPr lang="es-ES"/>
          </a:p>
        </p:txBody>
      </p:sp>
      <p:sp>
        <p:nvSpPr>
          <p:cNvPr id="148" name="Line 316"/>
          <p:cNvSpPr>
            <a:spLocks noChangeShapeType="1"/>
          </p:cNvSpPr>
          <p:nvPr/>
        </p:nvSpPr>
        <p:spPr bwMode="auto">
          <a:xfrm flipH="1">
            <a:off x="7483475" y="2159000"/>
            <a:ext cx="73025" cy="0"/>
          </a:xfrm>
          <a:prstGeom prst="line">
            <a:avLst/>
          </a:prstGeom>
          <a:noFill/>
          <a:ln w="17463">
            <a:solidFill>
              <a:schemeClr val="tx1"/>
            </a:solidFill>
            <a:round/>
            <a:headEnd/>
            <a:tailEnd/>
          </a:ln>
        </p:spPr>
        <p:txBody>
          <a:bodyPr lIns="68577" tIns="34289" rIns="68577" bIns="34289"/>
          <a:lstStyle/>
          <a:p>
            <a:endParaRPr lang="es-ES"/>
          </a:p>
        </p:txBody>
      </p:sp>
      <p:sp>
        <p:nvSpPr>
          <p:cNvPr id="149" name="Line 317"/>
          <p:cNvSpPr>
            <a:spLocks noChangeShapeType="1"/>
          </p:cNvSpPr>
          <p:nvPr/>
        </p:nvSpPr>
        <p:spPr bwMode="auto">
          <a:xfrm>
            <a:off x="7488238" y="2122488"/>
            <a:ext cx="0" cy="71437"/>
          </a:xfrm>
          <a:prstGeom prst="line">
            <a:avLst/>
          </a:prstGeom>
          <a:noFill/>
          <a:ln w="17463">
            <a:solidFill>
              <a:schemeClr val="tx1"/>
            </a:solidFill>
            <a:round/>
            <a:headEnd/>
            <a:tailEnd/>
          </a:ln>
        </p:spPr>
        <p:txBody>
          <a:bodyPr lIns="68577" tIns="34289" rIns="68577" bIns="34289"/>
          <a:lstStyle/>
          <a:p>
            <a:endParaRPr lang="es-ES"/>
          </a:p>
        </p:txBody>
      </p:sp>
      <p:sp>
        <p:nvSpPr>
          <p:cNvPr id="150" name="Line 318"/>
          <p:cNvSpPr>
            <a:spLocks noChangeShapeType="1"/>
          </p:cNvSpPr>
          <p:nvPr/>
        </p:nvSpPr>
        <p:spPr bwMode="auto">
          <a:xfrm flipH="1">
            <a:off x="7451725" y="2159000"/>
            <a:ext cx="71438" cy="0"/>
          </a:xfrm>
          <a:prstGeom prst="line">
            <a:avLst/>
          </a:prstGeom>
          <a:noFill/>
          <a:ln w="17463">
            <a:solidFill>
              <a:schemeClr val="tx1"/>
            </a:solidFill>
            <a:round/>
            <a:headEnd/>
            <a:tailEnd/>
          </a:ln>
        </p:spPr>
        <p:txBody>
          <a:bodyPr lIns="68577" tIns="34289" rIns="68577" bIns="34289"/>
          <a:lstStyle/>
          <a:p>
            <a:endParaRPr lang="es-ES"/>
          </a:p>
        </p:txBody>
      </p:sp>
      <p:sp>
        <p:nvSpPr>
          <p:cNvPr id="151" name="Line 319"/>
          <p:cNvSpPr>
            <a:spLocks noChangeShapeType="1"/>
          </p:cNvSpPr>
          <p:nvPr/>
        </p:nvSpPr>
        <p:spPr bwMode="auto">
          <a:xfrm>
            <a:off x="7380288" y="2122488"/>
            <a:ext cx="0" cy="71437"/>
          </a:xfrm>
          <a:prstGeom prst="line">
            <a:avLst/>
          </a:prstGeom>
          <a:noFill/>
          <a:ln w="17463">
            <a:solidFill>
              <a:schemeClr val="tx1"/>
            </a:solidFill>
            <a:round/>
            <a:headEnd/>
            <a:tailEnd/>
          </a:ln>
        </p:spPr>
        <p:txBody>
          <a:bodyPr lIns="68577" tIns="34289" rIns="68577" bIns="34289"/>
          <a:lstStyle/>
          <a:p>
            <a:endParaRPr lang="es-ES"/>
          </a:p>
        </p:txBody>
      </p:sp>
      <p:sp>
        <p:nvSpPr>
          <p:cNvPr id="152" name="Line 320"/>
          <p:cNvSpPr>
            <a:spLocks noChangeShapeType="1"/>
          </p:cNvSpPr>
          <p:nvPr/>
        </p:nvSpPr>
        <p:spPr bwMode="auto">
          <a:xfrm flipH="1">
            <a:off x="7342188" y="2159000"/>
            <a:ext cx="74612" cy="0"/>
          </a:xfrm>
          <a:prstGeom prst="line">
            <a:avLst/>
          </a:prstGeom>
          <a:noFill/>
          <a:ln w="17463">
            <a:solidFill>
              <a:schemeClr val="tx1"/>
            </a:solidFill>
            <a:round/>
            <a:headEnd/>
            <a:tailEnd/>
          </a:ln>
        </p:spPr>
        <p:txBody>
          <a:bodyPr lIns="68577" tIns="34289" rIns="68577" bIns="34289"/>
          <a:lstStyle/>
          <a:p>
            <a:endParaRPr lang="es-ES"/>
          </a:p>
        </p:txBody>
      </p:sp>
      <p:sp>
        <p:nvSpPr>
          <p:cNvPr id="153" name="Line 321"/>
          <p:cNvSpPr>
            <a:spLocks noChangeShapeType="1"/>
          </p:cNvSpPr>
          <p:nvPr/>
        </p:nvSpPr>
        <p:spPr bwMode="auto">
          <a:xfrm>
            <a:off x="7364413" y="2122488"/>
            <a:ext cx="0" cy="71437"/>
          </a:xfrm>
          <a:prstGeom prst="line">
            <a:avLst/>
          </a:prstGeom>
          <a:noFill/>
          <a:ln w="17463">
            <a:solidFill>
              <a:schemeClr val="tx1"/>
            </a:solidFill>
            <a:round/>
            <a:headEnd/>
            <a:tailEnd/>
          </a:ln>
        </p:spPr>
        <p:txBody>
          <a:bodyPr lIns="68577" tIns="34289" rIns="68577" bIns="34289"/>
          <a:lstStyle/>
          <a:p>
            <a:endParaRPr lang="es-ES"/>
          </a:p>
        </p:txBody>
      </p:sp>
      <p:sp>
        <p:nvSpPr>
          <p:cNvPr id="154" name="Line 322"/>
          <p:cNvSpPr>
            <a:spLocks noChangeShapeType="1"/>
          </p:cNvSpPr>
          <p:nvPr/>
        </p:nvSpPr>
        <p:spPr bwMode="auto">
          <a:xfrm flipH="1">
            <a:off x="7331075" y="2159000"/>
            <a:ext cx="68263" cy="0"/>
          </a:xfrm>
          <a:prstGeom prst="line">
            <a:avLst/>
          </a:prstGeom>
          <a:noFill/>
          <a:ln w="17463">
            <a:solidFill>
              <a:schemeClr val="tx1"/>
            </a:solidFill>
            <a:round/>
            <a:headEnd/>
            <a:tailEnd/>
          </a:ln>
        </p:spPr>
        <p:txBody>
          <a:bodyPr lIns="68577" tIns="34289" rIns="68577" bIns="34289"/>
          <a:lstStyle/>
          <a:p>
            <a:endParaRPr lang="es-ES"/>
          </a:p>
        </p:txBody>
      </p:sp>
      <p:sp>
        <p:nvSpPr>
          <p:cNvPr id="155" name="Line 323"/>
          <p:cNvSpPr>
            <a:spLocks noChangeShapeType="1"/>
          </p:cNvSpPr>
          <p:nvPr/>
        </p:nvSpPr>
        <p:spPr bwMode="auto">
          <a:xfrm>
            <a:off x="7350125" y="2122488"/>
            <a:ext cx="0" cy="71437"/>
          </a:xfrm>
          <a:prstGeom prst="line">
            <a:avLst/>
          </a:prstGeom>
          <a:noFill/>
          <a:ln w="17463">
            <a:solidFill>
              <a:schemeClr val="tx1"/>
            </a:solidFill>
            <a:round/>
            <a:headEnd/>
            <a:tailEnd/>
          </a:ln>
        </p:spPr>
        <p:txBody>
          <a:bodyPr lIns="68577" tIns="34289" rIns="68577" bIns="34289"/>
          <a:lstStyle/>
          <a:p>
            <a:endParaRPr lang="es-ES"/>
          </a:p>
        </p:txBody>
      </p:sp>
      <p:sp>
        <p:nvSpPr>
          <p:cNvPr id="156" name="Line 324"/>
          <p:cNvSpPr>
            <a:spLocks noChangeShapeType="1"/>
          </p:cNvSpPr>
          <p:nvPr/>
        </p:nvSpPr>
        <p:spPr bwMode="auto">
          <a:xfrm flipH="1">
            <a:off x="7312025" y="2159000"/>
            <a:ext cx="73025" cy="0"/>
          </a:xfrm>
          <a:prstGeom prst="line">
            <a:avLst/>
          </a:prstGeom>
          <a:noFill/>
          <a:ln w="17463">
            <a:solidFill>
              <a:schemeClr val="tx1"/>
            </a:solidFill>
            <a:round/>
            <a:headEnd/>
            <a:tailEnd/>
          </a:ln>
        </p:spPr>
        <p:txBody>
          <a:bodyPr lIns="68577" tIns="34289" rIns="68577" bIns="34289"/>
          <a:lstStyle/>
          <a:p>
            <a:endParaRPr lang="es-ES"/>
          </a:p>
        </p:txBody>
      </p:sp>
      <p:sp>
        <p:nvSpPr>
          <p:cNvPr id="157" name="Line 325"/>
          <p:cNvSpPr>
            <a:spLocks noChangeShapeType="1"/>
          </p:cNvSpPr>
          <p:nvPr/>
        </p:nvSpPr>
        <p:spPr bwMode="auto">
          <a:xfrm>
            <a:off x="6861175" y="2122488"/>
            <a:ext cx="0" cy="71437"/>
          </a:xfrm>
          <a:prstGeom prst="line">
            <a:avLst/>
          </a:prstGeom>
          <a:noFill/>
          <a:ln w="17463">
            <a:solidFill>
              <a:schemeClr val="tx1"/>
            </a:solidFill>
            <a:round/>
            <a:headEnd/>
            <a:tailEnd/>
          </a:ln>
        </p:spPr>
        <p:txBody>
          <a:bodyPr lIns="68577" tIns="34289" rIns="68577" bIns="34289"/>
          <a:lstStyle/>
          <a:p>
            <a:endParaRPr lang="es-ES"/>
          </a:p>
        </p:txBody>
      </p:sp>
      <p:sp>
        <p:nvSpPr>
          <p:cNvPr id="158" name="Line 326"/>
          <p:cNvSpPr>
            <a:spLocks noChangeShapeType="1"/>
          </p:cNvSpPr>
          <p:nvPr/>
        </p:nvSpPr>
        <p:spPr bwMode="auto">
          <a:xfrm flipH="1">
            <a:off x="6827838" y="2159000"/>
            <a:ext cx="68262" cy="0"/>
          </a:xfrm>
          <a:prstGeom prst="line">
            <a:avLst/>
          </a:prstGeom>
          <a:noFill/>
          <a:ln w="17463">
            <a:solidFill>
              <a:schemeClr val="tx1"/>
            </a:solidFill>
            <a:round/>
            <a:headEnd/>
            <a:tailEnd/>
          </a:ln>
        </p:spPr>
        <p:txBody>
          <a:bodyPr lIns="68577" tIns="34289" rIns="68577" bIns="34289"/>
          <a:lstStyle/>
          <a:p>
            <a:endParaRPr lang="es-ES"/>
          </a:p>
        </p:txBody>
      </p:sp>
      <p:sp>
        <p:nvSpPr>
          <p:cNvPr id="159" name="Line 327"/>
          <p:cNvSpPr>
            <a:spLocks noChangeShapeType="1"/>
          </p:cNvSpPr>
          <p:nvPr/>
        </p:nvSpPr>
        <p:spPr bwMode="auto">
          <a:xfrm>
            <a:off x="6845300" y="2122488"/>
            <a:ext cx="0" cy="71437"/>
          </a:xfrm>
          <a:prstGeom prst="line">
            <a:avLst/>
          </a:prstGeom>
          <a:noFill/>
          <a:ln w="17463">
            <a:solidFill>
              <a:schemeClr val="tx1"/>
            </a:solidFill>
            <a:round/>
            <a:headEnd/>
            <a:tailEnd/>
          </a:ln>
        </p:spPr>
        <p:txBody>
          <a:bodyPr lIns="68577" tIns="34289" rIns="68577" bIns="34289"/>
          <a:lstStyle/>
          <a:p>
            <a:endParaRPr lang="es-ES"/>
          </a:p>
        </p:txBody>
      </p:sp>
      <p:sp>
        <p:nvSpPr>
          <p:cNvPr id="160" name="Line 328"/>
          <p:cNvSpPr>
            <a:spLocks noChangeShapeType="1"/>
          </p:cNvSpPr>
          <p:nvPr/>
        </p:nvSpPr>
        <p:spPr bwMode="auto">
          <a:xfrm flipH="1">
            <a:off x="6810375" y="2159000"/>
            <a:ext cx="69850" cy="0"/>
          </a:xfrm>
          <a:prstGeom prst="line">
            <a:avLst/>
          </a:prstGeom>
          <a:noFill/>
          <a:ln w="17463">
            <a:solidFill>
              <a:schemeClr val="tx1"/>
            </a:solidFill>
            <a:round/>
            <a:headEnd/>
            <a:tailEnd/>
          </a:ln>
        </p:spPr>
        <p:txBody>
          <a:bodyPr lIns="68577" tIns="34289" rIns="68577" bIns="34289"/>
          <a:lstStyle/>
          <a:p>
            <a:endParaRPr lang="es-ES"/>
          </a:p>
        </p:txBody>
      </p:sp>
      <p:sp>
        <p:nvSpPr>
          <p:cNvPr id="161" name="Line 329"/>
          <p:cNvSpPr>
            <a:spLocks noChangeShapeType="1"/>
          </p:cNvSpPr>
          <p:nvPr/>
        </p:nvSpPr>
        <p:spPr bwMode="auto">
          <a:xfrm>
            <a:off x="6756400" y="2122488"/>
            <a:ext cx="0" cy="71437"/>
          </a:xfrm>
          <a:prstGeom prst="line">
            <a:avLst/>
          </a:prstGeom>
          <a:noFill/>
          <a:ln w="17463">
            <a:solidFill>
              <a:schemeClr val="tx1"/>
            </a:solidFill>
            <a:round/>
            <a:headEnd/>
            <a:tailEnd/>
          </a:ln>
        </p:spPr>
        <p:txBody>
          <a:bodyPr lIns="68577" tIns="34289" rIns="68577" bIns="34289"/>
          <a:lstStyle/>
          <a:p>
            <a:endParaRPr lang="es-ES"/>
          </a:p>
        </p:txBody>
      </p:sp>
      <p:sp>
        <p:nvSpPr>
          <p:cNvPr id="162" name="Line 330"/>
          <p:cNvSpPr>
            <a:spLocks noChangeShapeType="1"/>
          </p:cNvSpPr>
          <p:nvPr/>
        </p:nvSpPr>
        <p:spPr bwMode="auto">
          <a:xfrm flipH="1">
            <a:off x="6723063" y="2159000"/>
            <a:ext cx="68262" cy="0"/>
          </a:xfrm>
          <a:prstGeom prst="line">
            <a:avLst/>
          </a:prstGeom>
          <a:noFill/>
          <a:ln w="17463">
            <a:solidFill>
              <a:schemeClr val="tx1"/>
            </a:solidFill>
            <a:round/>
            <a:headEnd/>
            <a:tailEnd/>
          </a:ln>
        </p:spPr>
        <p:txBody>
          <a:bodyPr lIns="68577" tIns="34289" rIns="68577" bIns="34289"/>
          <a:lstStyle/>
          <a:p>
            <a:endParaRPr lang="es-ES"/>
          </a:p>
        </p:txBody>
      </p:sp>
      <p:sp>
        <p:nvSpPr>
          <p:cNvPr id="163" name="Line 331"/>
          <p:cNvSpPr>
            <a:spLocks noChangeShapeType="1"/>
          </p:cNvSpPr>
          <p:nvPr/>
        </p:nvSpPr>
        <p:spPr bwMode="auto">
          <a:xfrm>
            <a:off x="6737350" y="2122488"/>
            <a:ext cx="0" cy="71437"/>
          </a:xfrm>
          <a:prstGeom prst="line">
            <a:avLst/>
          </a:prstGeom>
          <a:noFill/>
          <a:ln w="17463">
            <a:solidFill>
              <a:schemeClr val="tx1"/>
            </a:solidFill>
            <a:round/>
            <a:headEnd/>
            <a:tailEnd/>
          </a:ln>
        </p:spPr>
        <p:txBody>
          <a:bodyPr lIns="68577" tIns="34289" rIns="68577" bIns="34289"/>
          <a:lstStyle/>
          <a:p>
            <a:endParaRPr lang="es-ES"/>
          </a:p>
        </p:txBody>
      </p:sp>
      <p:sp>
        <p:nvSpPr>
          <p:cNvPr id="164" name="Line 332"/>
          <p:cNvSpPr>
            <a:spLocks noChangeShapeType="1"/>
          </p:cNvSpPr>
          <p:nvPr/>
        </p:nvSpPr>
        <p:spPr bwMode="auto">
          <a:xfrm flipH="1">
            <a:off x="6699250" y="2159000"/>
            <a:ext cx="73025" cy="0"/>
          </a:xfrm>
          <a:prstGeom prst="line">
            <a:avLst/>
          </a:prstGeom>
          <a:noFill/>
          <a:ln w="17463">
            <a:solidFill>
              <a:schemeClr val="tx1"/>
            </a:solidFill>
            <a:round/>
            <a:headEnd/>
            <a:tailEnd/>
          </a:ln>
        </p:spPr>
        <p:txBody>
          <a:bodyPr lIns="68577" tIns="34289" rIns="68577" bIns="34289"/>
          <a:lstStyle/>
          <a:p>
            <a:endParaRPr lang="es-ES"/>
          </a:p>
        </p:txBody>
      </p:sp>
      <p:sp>
        <p:nvSpPr>
          <p:cNvPr id="165" name="Line 333"/>
          <p:cNvSpPr>
            <a:spLocks noChangeShapeType="1"/>
          </p:cNvSpPr>
          <p:nvPr/>
        </p:nvSpPr>
        <p:spPr bwMode="auto">
          <a:xfrm>
            <a:off x="6421438" y="2122488"/>
            <a:ext cx="0" cy="71437"/>
          </a:xfrm>
          <a:prstGeom prst="line">
            <a:avLst/>
          </a:prstGeom>
          <a:noFill/>
          <a:ln w="17463">
            <a:solidFill>
              <a:schemeClr val="tx1"/>
            </a:solidFill>
            <a:round/>
            <a:headEnd/>
            <a:tailEnd/>
          </a:ln>
        </p:spPr>
        <p:txBody>
          <a:bodyPr lIns="68577" tIns="34289" rIns="68577" bIns="34289"/>
          <a:lstStyle/>
          <a:p>
            <a:endParaRPr lang="es-ES"/>
          </a:p>
        </p:txBody>
      </p:sp>
      <p:sp>
        <p:nvSpPr>
          <p:cNvPr id="166" name="Line 334"/>
          <p:cNvSpPr>
            <a:spLocks noChangeShapeType="1"/>
          </p:cNvSpPr>
          <p:nvPr/>
        </p:nvSpPr>
        <p:spPr bwMode="auto">
          <a:xfrm flipH="1">
            <a:off x="6384925" y="2159000"/>
            <a:ext cx="71438" cy="0"/>
          </a:xfrm>
          <a:prstGeom prst="line">
            <a:avLst/>
          </a:prstGeom>
          <a:noFill/>
          <a:ln w="17463">
            <a:solidFill>
              <a:schemeClr val="tx1"/>
            </a:solidFill>
            <a:round/>
            <a:headEnd/>
            <a:tailEnd/>
          </a:ln>
        </p:spPr>
        <p:txBody>
          <a:bodyPr lIns="68577" tIns="34289" rIns="68577" bIns="34289"/>
          <a:lstStyle/>
          <a:p>
            <a:endParaRPr lang="es-ES"/>
          </a:p>
        </p:txBody>
      </p:sp>
      <p:sp>
        <p:nvSpPr>
          <p:cNvPr id="167" name="Line 335"/>
          <p:cNvSpPr>
            <a:spLocks noChangeShapeType="1"/>
          </p:cNvSpPr>
          <p:nvPr/>
        </p:nvSpPr>
        <p:spPr bwMode="auto">
          <a:xfrm>
            <a:off x="6097588" y="2122488"/>
            <a:ext cx="0" cy="71437"/>
          </a:xfrm>
          <a:prstGeom prst="line">
            <a:avLst/>
          </a:prstGeom>
          <a:noFill/>
          <a:ln w="17463">
            <a:solidFill>
              <a:schemeClr val="tx1"/>
            </a:solidFill>
            <a:round/>
            <a:headEnd/>
            <a:tailEnd/>
          </a:ln>
        </p:spPr>
        <p:txBody>
          <a:bodyPr lIns="68577" tIns="34289" rIns="68577" bIns="34289"/>
          <a:lstStyle/>
          <a:p>
            <a:endParaRPr lang="es-ES"/>
          </a:p>
        </p:txBody>
      </p:sp>
      <p:sp>
        <p:nvSpPr>
          <p:cNvPr id="168" name="Line 336"/>
          <p:cNvSpPr>
            <a:spLocks noChangeShapeType="1"/>
          </p:cNvSpPr>
          <p:nvPr/>
        </p:nvSpPr>
        <p:spPr bwMode="auto">
          <a:xfrm flipH="1">
            <a:off x="6062663" y="2159000"/>
            <a:ext cx="73025" cy="0"/>
          </a:xfrm>
          <a:prstGeom prst="line">
            <a:avLst/>
          </a:prstGeom>
          <a:noFill/>
          <a:ln w="17463">
            <a:solidFill>
              <a:schemeClr val="tx1"/>
            </a:solidFill>
            <a:round/>
            <a:headEnd/>
            <a:tailEnd/>
          </a:ln>
        </p:spPr>
        <p:txBody>
          <a:bodyPr lIns="68577" tIns="34289" rIns="68577" bIns="34289"/>
          <a:lstStyle/>
          <a:p>
            <a:endParaRPr lang="es-ES"/>
          </a:p>
        </p:txBody>
      </p:sp>
      <p:sp>
        <p:nvSpPr>
          <p:cNvPr id="169" name="Line 337"/>
          <p:cNvSpPr>
            <a:spLocks noChangeShapeType="1"/>
          </p:cNvSpPr>
          <p:nvPr/>
        </p:nvSpPr>
        <p:spPr bwMode="auto">
          <a:xfrm>
            <a:off x="5133975" y="2070100"/>
            <a:ext cx="0" cy="71438"/>
          </a:xfrm>
          <a:prstGeom prst="line">
            <a:avLst/>
          </a:prstGeom>
          <a:noFill/>
          <a:ln w="17463">
            <a:solidFill>
              <a:schemeClr val="tx1"/>
            </a:solidFill>
            <a:round/>
            <a:headEnd/>
            <a:tailEnd/>
          </a:ln>
        </p:spPr>
        <p:txBody>
          <a:bodyPr lIns="68577" tIns="34289" rIns="68577" bIns="34289"/>
          <a:lstStyle/>
          <a:p>
            <a:endParaRPr lang="es-ES"/>
          </a:p>
        </p:txBody>
      </p:sp>
      <p:sp>
        <p:nvSpPr>
          <p:cNvPr id="170" name="Line 338"/>
          <p:cNvSpPr>
            <a:spLocks noChangeShapeType="1"/>
          </p:cNvSpPr>
          <p:nvPr/>
        </p:nvSpPr>
        <p:spPr bwMode="auto">
          <a:xfrm flipH="1">
            <a:off x="5099050" y="2103438"/>
            <a:ext cx="73025" cy="0"/>
          </a:xfrm>
          <a:prstGeom prst="line">
            <a:avLst/>
          </a:prstGeom>
          <a:noFill/>
          <a:ln w="17463">
            <a:solidFill>
              <a:schemeClr val="tx1"/>
            </a:solidFill>
            <a:round/>
            <a:headEnd/>
            <a:tailEnd/>
          </a:ln>
        </p:spPr>
        <p:txBody>
          <a:bodyPr lIns="68577" tIns="34289" rIns="68577" bIns="34289"/>
          <a:lstStyle/>
          <a:p>
            <a:endParaRPr lang="es-ES"/>
          </a:p>
        </p:txBody>
      </p:sp>
      <p:sp>
        <p:nvSpPr>
          <p:cNvPr id="171" name="Line 339"/>
          <p:cNvSpPr>
            <a:spLocks noChangeShapeType="1"/>
          </p:cNvSpPr>
          <p:nvPr/>
        </p:nvSpPr>
        <p:spPr bwMode="auto">
          <a:xfrm>
            <a:off x="4278313" y="1739900"/>
            <a:ext cx="0" cy="73025"/>
          </a:xfrm>
          <a:prstGeom prst="line">
            <a:avLst/>
          </a:prstGeom>
          <a:noFill/>
          <a:ln w="17463">
            <a:solidFill>
              <a:schemeClr val="tx1"/>
            </a:solidFill>
            <a:round/>
            <a:headEnd/>
            <a:tailEnd/>
          </a:ln>
        </p:spPr>
        <p:txBody>
          <a:bodyPr lIns="68577" tIns="34289" rIns="68577" bIns="34289"/>
          <a:lstStyle/>
          <a:p>
            <a:endParaRPr lang="es-ES"/>
          </a:p>
        </p:txBody>
      </p:sp>
      <p:sp>
        <p:nvSpPr>
          <p:cNvPr id="172" name="Line 340"/>
          <p:cNvSpPr>
            <a:spLocks noChangeShapeType="1"/>
          </p:cNvSpPr>
          <p:nvPr/>
        </p:nvSpPr>
        <p:spPr bwMode="auto">
          <a:xfrm flipH="1">
            <a:off x="4240213" y="1778000"/>
            <a:ext cx="73025" cy="0"/>
          </a:xfrm>
          <a:prstGeom prst="line">
            <a:avLst/>
          </a:prstGeom>
          <a:noFill/>
          <a:ln w="17463">
            <a:solidFill>
              <a:schemeClr val="tx1"/>
            </a:solidFill>
            <a:round/>
            <a:headEnd/>
            <a:tailEnd/>
          </a:ln>
        </p:spPr>
        <p:txBody>
          <a:bodyPr lIns="68577" tIns="34289" rIns="68577" bIns="34289"/>
          <a:lstStyle/>
          <a:p>
            <a:endParaRPr lang="es-ES"/>
          </a:p>
        </p:txBody>
      </p:sp>
      <p:sp>
        <p:nvSpPr>
          <p:cNvPr id="173" name="Line 341"/>
          <p:cNvSpPr>
            <a:spLocks noChangeShapeType="1"/>
          </p:cNvSpPr>
          <p:nvPr/>
        </p:nvSpPr>
        <p:spPr bwMode="auto">
          <a:xfrm>
            <a:off x="2994025" y="1474788"/>
            <a:ext cx="0" cy="68262"/>
          </a:xfrm>
          <a:prstGeom prst="line">
            <a:avLst/>
          </a:prstGeom>
          <a:noFill/>
          <a:ln w="17463">
            <a:solidFill>
              <a:schemeClr val="tx1"/>
            </a:solidFill>
            <a:round/>
            <a:headEnd/>
            <a:tailEnd/>
          </a:ln>
        </p:spPr>
        <p:txBody>
          <a:bodyPr lIns="68577" tIns="34289" rIns="68577" bIns="34289"/>
          <a:lstStyle/>
          <a:p>
            <a:endParaRPr lang="es-ES"/>
          </a:p>
        </p:txBody>
      </p:sp>
      <p:sp>
        <p:nvSpPr>
          <p:cNvPr id="174" name="Line 342"/>
          <p:cNvSpPr>
            <a:spLocks noChangeShapeType="1"/>
          </p:cNvSpPr>
          <p:nvPr/>
        </p:nvSpPr>
        <p:spPr bwMode="auto">
          <a:xfrm flipH="1">
            <a:off x="2955925" y="1508125"/>
            <a:ext cx="73025" cy="0"/>
          </a:xfrm>
          <a:prstGeom prst="line">
            <a:avLst/>
          </a:prstGeom>
          <a:noFill/>
          <a:ln w="17463">
            <a:solidFill>
              <a:schemeClr val="tx1"/>
            </a:solidFill>
            <a:round/>
            <a:headEnd/>
            <a:tailEnd/>
          </a:ln>
        </p:spPr>
        <p:txBody>
          <a:bodyPr lIns="68577" tIns="34289" rIns="68577" bIns="34289"/>
          <a:lstStyle/>
          <a:p>
            <a:endParaRPr lang="es-ES"/>
          </a:p>
        </p:txBody>
      </p:sp>
      <p:sp>
        <p:nvSpPr>
          <p:cNvPr id="175" name="Line 343"/>
          <p:cNvSpPr>
            <a:spLocks noChangeShapeType="1"/>
          </p:cNvSpPr>
          <p:nvPr/>
        </p:nvSpPr>
        <p:spPr bwMode="auto">
          <a:xfrm>
            <a:off x="2933700" y="1474788"/>
            <a:ext cx="0" cy="68262"/>
          </a:xfrm>
          <a:prstGeom prst="line">
            <a:avLst/>
          </a:prstGeom>
          <a:noFill/>
          <a:ln w="17463">
            <a:solidFill>
              <a:schemeClr val="tx1"/>
            </a:solidFill>
            <a:round/>
            <a:headEnd/>
            <a:tailEnd/>
          </a:ln>
        </p:spPr>
        <p:txBody>
          <a:bodyPr lIns="68577" tIns="34289" rIns="68577" bIns="34289"/>
          <a:lstStyle/>
          <a:p>
            <a:endParaRPr lang="es-ES"/>
          </a:p>
        </p:txBody>
      </p:sp>
      <p:sp>
        <p:nvSpPr>
          <p:cNvPr id="176" name="Line 344"/>
          <p:cNvSpPr>
            <a:spLocks noChangeShapeType="1"/>
          </p:cNvSpPr>
          <p:nvPr/>
        </p:nvSpPr>
        <p:spPr bwMode="auto">
          <a:xfrm flipH="1">
            <a:off x="2895600" y="1508125"/>
            <a:ext cx="74613" cy="0"/>
          </a:xfrm>
          <a:prstGeom prst="line">
            <a:avLst/>
          </a:prstGeom>
          <a:noFill/>
          <a:ln w="17463">
            <a:solidFill>
              <a:schemeClr val="tx1"/>
            </a:solidFill>
            <a:round/>
            <a:headEnd/>
            <a:tailEnd/>
          </a:ln>
        </p:spPr>
        <p:txBody>
          <a:bodyPr lIns="68577" tIns="34289" rIns="68577" bIns="34289"/>
          <a:lstStyle/>
          <a:p>
            <a:endParaRPr lang="es-ES"/>
          </a:p>
        </p:txBody>
      </p:sp>
      <p:sp>
        <p:nvSpPr>
          <p:cNvPr id="177" name="Line 345"/>
          <p:cNvSpPr>
            <a:spLocks noChangeShapeType="1"/>
          </p:cNvSpPr>
          <p:nvPr/>
        </p:nvSpPr>
        <p:spPr bwMode="auto">
          <a:xfrm>
            <a:off x="2135188" y="1419225"/>
            <a:ext cx="0" cy="74613"/>
          </a:xfrm>
          <a:prstGeom prst="line">
            <a:avLst/>
          </a:prstGeom>
          <a:noFill/>
          <a:ln w="17463">
            <a:solidFill>
              <a:schemeClr val="tx1"/>
            </a:solidFill>
            <a:round/>
            <a:headEnd/>
            <a:tailEnd/>
          </a:ln>
        </p:spPr>
        <p:txBody>
          <a:bodyPr lIns="68577" tIns="34289" rIns="68577" bIns="34289"/>
          <a:lstStyle/>
          <a:p>
            <a:endParaRPr lang="es-ES"/>
          </a:p>
        </p:txBody>
      </p:sp>
      <p:sp>
        <p:nvSpPr>
          <p:cNvPr id="178" name="Line 346"/>
          <p:cNvSpPr>
            <a:spLocks noChangeShapeType="1"/>
          </p:cNvSpPr>
          <p:nvPr/>
        </p:nvSpPr>
        <p:spPr bwMode="auto">
          <a:xfrm flipH="1">
            <a:off x="2100263" y="1457325"/>
            <a:ext cx="73025" cy="0"/>
          </a:xfrm>
          <a:prstGeom prst="line">
            <a:avLst/>
          </a:prstGeom>
          <a:noFill/>
          <a:ln w="17463">
            <a:solidFill>
              <a:schemeClr val="tx1"/>
            </a:solidFill>
            <a:round/>
            <a:headEnd/>
            <a:tailEnd/>
          </a:ln>
        </p:spPr>
        <p:txBody>
          <a:bodyPr lIns="68577" tIns="34289" rIns="68577" bIns="34289"/>
          <a:lstStyle/>
          <a:p>
            <a:endParaRPr lang="es-ES"/>
          </a:p>
        </p:txBody>
      </p:sp>
      <p:sp>
        <p:nvSpPr>
          <p:cNvPr id="179" name="Line 347"/>
          <p:cNvSpPr>
            <a:spLocks noChangeShapeType="1"/>
          </p:cNvSpPr>
          <p:nvPr/>
        </p:nvSpPr>
        <p:spPr bwMode="auto">
          <a:xfrm>
            <a:off x="7577138" y="2122488"/>
            <a:ext cx="0" cy="71437"/>
          </a:xfrm>
          <a:prstGeom prst="line">
            <a:avLst/>
          </a:prstGeom>
          <a:noFill/>
          <a:ln w="17463">
            <a:solidFill>
              <a:schemeClr val="tx1"/>
            </a:solidFill>
            <a:round/>
            <a:headEnd/>
            <a:tailEnd/>
          </a:ln>
        </p:spPr>
        <p:txBody>
          <a:bodyPr lIns="68577" tIns="34289" rIns="68577" bIns="34289"/>
          <a:lstStyle/>
          <a:p>
            <a:endParaRPr lang="es-ES"/>
          </a:p>
        </p:txBody>
      </p:sp>
      <p:sp>
        <p:nvSpPr>
          <p:cNvPr id="180" name="Line 348"/>
          <p:cNvSpPr>
            <a:spLocks noChangeShapeType="1"/>
          </p:cNvSpPr>
          <p:nvPr/>
        </p:nvSpPr>
        <p:spPr bwMode="auto">
          <a:xfrm flipH="1">
            <a:off x="7540625" y="2159000"/>
            <a:ext cx="73025" cy="0"/>
          </a:xfrm>
          <a:prstGeom prst="line">
            <a:avLst/>
          </a:prstGeom>
          <a:noFill/>
          <a:ln w="17463">
            <a:solidFill>
              <a:schemeClr val="tx1"/>
            </a:solidFill>
            <a:round/>
            <a:headEnd/>
            <a:tailEnd/>
          </a:ln>
        </p:spPr>
        <p:txBody>
          <a:bodyPr lIns="68577" tIns="34289" rIns="68577" bIns="34289"/>
          <a:lstStyle/>
          <a:p>
            <a:endParaRPr lang="es-ES"/>
          </a:p>
        </p:txBody>
      </p:sp>
      <p:sp>
        <p:nvSpPr>
          <p:cNvPr id="181" name="Line 349"/>
          <p:cNvSpPr>
            <a:spLocks noChangeShapeType="1"/>
          </p:cNvSpPr>
          <p:nvPr/>
        </p:nvSpPr>
        <p:spPr bwMode="auto">
          <a:xfrm>
            <a:off x="7488238" y="2713038"/>
            <a:ext cx="0" cy="73025"/>
          </a:xfrm>
          <a:prstGeom prst="line">
            <a:avLst/>
          </a:prstGeom>
          <a:noFill/>
          <a:ln w="17463">
            <a:solidFill>
              <a:schemeClr val="accent1"/>
            </a:solidFill>
            <a:round/>
            <a:headEnd/>
            <a:tailEnd/>
          </a:ln>
        </p:spPr>
        <p:txBody>
          <a:bodyPr lIns="68577" tIns="34289" rIns="68577" bIns="34289"/>
          <a:lstStyle/>
          <a:p>
            <a:endParaRPr lang="es-ES"/>
          </a:p>
        </p:txBody>
      </p:sp>
      <p:sp>
        <p:nvSpPr>
          <p:cNvPr id="182" name="Line 350"/>
          <p:cNvSpPr>
            <a:spLocks noChangeShapeType="1"/>
          </p:cNvSpPr>
          <p:nvPr/>
        </p:nvSpPr>
        <p:spPr bwMode="auto">
          <a:xfrm flipH="1">
            <a:off x="7451725" y="2747963"/>
            <a:ext cx="71438" cy="0"/>
          </a:xfrm>
          <a:prstGeom prst="line">
            <a:avLst/>
          </a:prstGeom>
          <a:noFill/>
          <a:ln w="17463">
            <a:solidFill>
              <a:schemeClr val="accent1"/>
            </a:solidFill>
            <a:round/>
            <a:headEnd/>
            <a:tailEnd/>
          </a:ln>
        </p:spPr>
        <p:txBody>
          <a:bodyPr lIns="68577" tIns="34289" rIns="68577" bIns="34289"/>
          <a:lstStyle/>
          <a:p>
            <a:endParaRPr lang="es-ES"/>
          </a:p>
        </p:txBody>
      </p:sp>
      <p:sp>
        <p:nvSpPr>
          <p:cNvPr id="183" name="Line 351"/>
          <p:cNvSpPr>
            <a:spLocks noChangeShapeType="1"/>
          </p:cNvSpPr>
          <p:nvPr/>
        </p:nvSpPr>
        <p:spPr bwMode="auto">
          <a:xfrm>
            <a:off x="7380288" y="2713038"/>
            <a:ext cx="0" cy="73025"/>
          </a:xfrm>
          <a:prstGeom prst="line">
            <a:avLst/>
          </a:prstGeom>
          <a:noFill/>
          <a:ln w="17463">
            <a:solidFill>
              <a:schemeClr val="accent1"/>
            </a:solidFill>
            <a:round/>
            <a:headEnd/>
            <a:tailEnd/>
          </a:ln>
        </p:spPr>
        <p:txBody>
          <a:bodyPr lIns="68577" tIns="34289" rIns="68577" bIns="34289"/>
          <a:lstStyle/>
          <a:p>
            <a:endParaRPr lang="es-ES"/>
          </a:p>
        </p:txBody>
      </p:sp>
      <p:sp>
        <p:nvSpPr>
          <p:cNvPr id="184" name="Line 352"/>
          <p:cNvSpPr>
            <a:spLocks noChangeShapeType="1"/>
          </p:cNvSpPr>
          <p:nvPr/>
        </p:nvSpPr>
        <p:spPr bwMode="auto">
          <a:xfrm flipH="1">
            <a:off x="7346950" y="2747963"/>
            <a:ext cx="69850" cy="0"/>
          </a:xfrm>
          <a:prstGeom prst="line">
            <a:avLst/>
          </a:prstGeom>
          <a:noFill/>
          <a:ln w="17463">
            <a:solidFill>
              <a:schemeClr val="accent1"/>
            </a:solidFill>
            <a:round/>
            <a:headEnd/>
            <a:tailEnd/>
          </a:ln>
        </p:spPr>
        <p:txBody>
          <a:bodyPr lIns="68577" tIns="34289" rIns="68577" bIns="34289"/>
          <a:lstStyle/>
          <a:p>
            <a:endParaRPr lang="es-ES"/>
          </a:p>
        </p:txBody>
      </p:sp>
      <p:sp>
        <p:nvSpPr>
          <p:cNvPr id="185" name="Line 354"/>
          <p:cNvSpPr>
            <a:spLocks noChangeShapeType="1"/>
          </p:cNvSpPr>
          <p:nvPr/>
        </p:nvSpPr>
        <p:spPr bwMode="auto">
          <a:xfrm>
            <a:off x="7277100" y="2713038"/>
            <a:ext cx="0" cy="73025"/>
          </a:xfrm>
          <a:prstGeom prst="line">
            <a:avLst/>
          </a:prstGeom>
          <a:noFill/>
          <a:ln w="17463">
            <a:solidFill>
              <a:schemeClr val="accent1"/>
            </a:solidFill>
            <a:round/>
            <a:headEnd/>
            <a:tailEnd/>
          </a:ln>
        </p:spPr>
        <p:txBody>
          <a:bodyPr lIns="68577" tIns="34289" rIns="68577" bIns="34289"/>
          <a:lstStyle/>
          <a:p>
            <a:endParaRPr lang="es-ES"/>
          </a:p>
        </p:txBody>
      </p:sp>
      <p:sp>
        <p:nvSpPr>
          <p:cNvPr id="186" name="Line 355"/>
          <p:cNvSpPr>
            <a:spLocks noChangeShapeType="1"/>
          </p:cNvSpPr>
          <p:nvPr/>
        </p:nvSpPr>
        <p:spPr bwMode="auto">
          <a:xfrm flipH="1">
            <a:off x="7239000" y="2747963"/>
            <a:ext cx="73025" cy="0"/>
          </a:xfrm>
          <a:prstGeom prst="line">
            <a:avLst/>
          </a:prstGeom>
          <a:noFill/>
          <a:ln w="17463">
            <a:solidFill>
              <a:schemeClr val="accent1"/>
            </a:solidFill>
            <a:round/>
            <a:headEnd/>
            <a:tailEnd/>
          </a:ln>
        </p:spPr>
        <p:txBody>
          <a:bodyPr lIns="68577" tIns="34289" rIns="68577" bIns="34289"/>
          <a:lstStyle/>
          <a:p>
            <a:endParaRPr lang="es-ES"/>
          </a:p>
        </p:txBody>
      </p:sp>
      <p:sp>
        <p:nvSpPr>
          <p:cNvPr id="187" name="Line 356"/>
          <p:cNvSpPr>
            <a:spLocks noChangeShapeType="1"/>
          </p:cNvSpPr>
          <p:nvPr/>
        </p:nvSpPr>
        <p:spPr bwMode="auto">
          <a:xfrm>
            <a:off x="6861175" y="2643188"/>
            <a:ext cx="0" cy="69850"/>
          </a:xfrm>
          <a:prstGeom prst="line">
            <a:avLst/>
          </a:prstGeom>
          <a:noFill/>
          <a:ln w="17463">
            <a:solidFill>
              <a:schemeClr val="accent1"/>
            </a:solidFill>
            <a:round/>
            <a:headEnd/>
            <a:tailEnd/>
          </a:ln>
        </p:spPr>
        <p:txBody>
          <a:bodyPr lIns="68577" tIns="34289" rIns="68577" bIns="34289"/>
          <a:lstStyle/>
          <a:p>
            <a:endParaRPr lang="es-ES"/>
          </a:p>
        </p:txBody>
      </p:sp>
      <p:sp>
        <p:nvSpPr>
          <p:cNvPr id="188" name="Line 357"/>
          <p:cNvSpPr>
            <a:spLocks noChangeShapeType="1"/>
          </p:cNvSpPr>
          <p:nvPr/>
        </p:nvSpPr>
        <p:spPr bwMode="auto">
          <a:xfrm flipH="1">
            <a:off x="6827838" y="2678113"/>
            <a:ext cx="68262" cy="0"/>
          </a:xfrm>
          <a:prstGeom prst="line">
            <a:avLst/>
          </a:prstGeom>
          <a:noFill/>
          <a:ln w="17463">
            <a:solidFill>
              <a:schemeClr val="accent1"/>
            </a:solidFill>
            <a:round/>
            <a:headEnd/>
            <a:tailEnd/>
          </a:ln>
        </p:spPr>
        <p:txBody>
          <a:bodyPr lIns="68577" tIns="34289" rIns="68577" bIns="34289"/>
          <a:lstStyle/>
          <a:p>
            <a:endParaRPr lang="es-ES"/>
          </a:p>
        </p:txBody>
      </p:sp>
      <p:sp>
        <p:nvSpPr>
          <p:cNvPr id="189" name="Line 358"/>
          <p:cNvSpPr>
            <a:spLocks noChangeShapeType="1"/>
          </p:cNvSpPr>
          <p:nvPr/>
        </p:nvSpPr>
        <p:spPr bwMode="auto">
          <a:xfrm>
            <a:off x="6818313" y="2643188"/>
            <a:ext cx="0" cy="69850"/>
          </a:xfrm>
          <a:prstGeom prst="line">
            <a:avLst/>
          </a:prstGeom>
          <a:noFill/>
          <a:ln w="17463">
            <a:solidFill>
              <a:schemeClr val="accent1"/>
            </a:solidFill>
            <a:round/>
            <a:headEnd/>
            <a:tailEnd/>
          </a:ln>
        </p:spPr>
        <p:txBody>
          <a:bodyPr lIns="68577" tIns="34289" rIns="68577" bIns="34289"/>
          <a:lstStyle/>
          <a:p>
            <a:endParaRPr lang="es-ES"/>
          </a:p>
        </p:txBody>
      </p:sp>
      <p:sp>
        <p:nvSpPr>
          <p:cNvPr id="190" name="Line 359"/>
          <p:cNvSpPr>
            <a:spLocks noChangeShapeType="1"/>
          </p:cNvSpPr>
          <p:nvPr/>
        </p:nvSpPr>
        <p:spPr bwMode="auto">
          <a:xfrm flipH="1">
            <a:off x="6781800" y="2678113"/>
            <a:ext cx="69850" cy="0"/>
          </a:xfrm>
          <a:prstGeom prst="line">
            <a:avLst/>
          </a:prstGeom>
          <a:noFill/>
          <a:ln w="17463">
            <a:solidFill>
              <a:schemeClr val="accent1"/>
            </a:solidFill>
            <a:round/>
            <a:headEnd/>
            <a:tailEnd/>
          </a:ln>
        </p:spPr>
        <p:txBody>
          <a:bodyPr lIns="68577" tIns="34289" rIns="68577" bIns="34289"/>
          <a:lstStyle/>
          <a:p>
            <a:endParaRPr lang="es-ES"/>
          </a:p>
        </p:txBody>
      </p:sp>
      <p:sp>
        <p:nvSpPr>
          <p:cNvPr id="191" name="Line 360"/>
          <p:cNvSpPr>
            <a:spLocks noChangeShapeType="1"/>
          </p:cNvSpPr>
          <p:nvPr/>
        </p:nvSpPr>
        <p:spPr bwMode="auto">
          <a:xfrm>
            <a:off x="6523038" y="2506663"/>
            <a:ext cx="0" cy="73025"/>
          </a:xfrm>
          <a:prstGeom prst="line">
            <a:avLst/>
          </a:prstGeom>
          <a:noFill/>
          <a:ln w="17463">
            <a:solidFill>
              <a:schemeClr val="accent1"/>
            </a:solidFill>
            <a:round/>
            <a:headEnd/>
            <a:tailEnd/>
          </a:ln>
        </p:spPr>
        <p:txBody>
          <a:bodyPr lIns="68577" tIns="34289" rIns="68577" bIns="34289"/>
          <a:lstStyle/>
          <a:p>
            <a:endParaRPr lang="es-ES"/>
          </a:p>
        </p:txBody>
      </p:sp>
      <p:sp>
        <p:nvSpPr>
          <p:cNvPr id="192" name="Line 361"/>
          <p:cNvSpPr>
            <a:spLocks noChangeShapeType="1"/>
          </p:cNvSpPr>
          <p:nvPr/>
        </p:nvSpPr>
        <p:spPr bwMode="auto">
          <a:xfrm flipH="1">
            <a:off x="6488113" y="2544763"/>
            <a:ext cx="73025" cy="0"/>
          </a:xfrm>
          <a:prstGeom prst="line">
            <a:avLst/>
          </a:prstGeom>
          <a:noFill/>
          <a:ln w="17463">
            <a:solidFill>
              <a:schemeClr val="accent1"/>
            </a:solidFill>
            <a:round/>
            <a:headEnd/>
            <a:tailEnd/>
          </a:ln>
        </p:spPr>
        <p:txBody>
          <a:bodyPr lIns="68577" tIns="34289" rIns="68577" bIns="34289"/>
          <a:lstStyle/>
          <a:p>
            <a:endParaRPr lang="es-ES"/>
          </a:p>
        </p:txBody>
      </p:sp>
      <p:sp>
        <p:nvSpPr>
          <p:cNvPr id="193" name="Line 362"/>
          <p:cNvSpPr>
            <a:spLocks noChangeShapeType="1"/>
          </p:cNvSpPr>
          <p:nvPr/>
        </p:nvSpPr>
        <p:spPr bwMode="auto">
          <a:xfrm>
            <a:off x="6418263" y="2506663"/>
            <a:ext cx="0" cy="73025"/>
          </a:xfrm>
          <a:prstGeom prst="line">
            <a:avLst/>
          </a:prstGeom>
          <a:noFill/>
          <a:ln w="17463">
            <a:solidFill>
              <a:schemeClr val="accent1"/>
            </a:solidFill>
            <a:round/>
            <a:headEnd/>
            <a:tailEnd/>
          </a:ln>
        </p:spPr>
        <p:txBody>
          <a:bodyPr lIns="68577" tIns="34289" rIns="68577" bIns="34289"/>
          <a:lstStyle/>
          <a:p>
            <a:endParaRPr lang="es-ES"/>
          </a:p>
        </p:txBody>
      </p:sp>
      <p:sp>
        <p:nvSpPr>
          <p:cNvPr id="194" name="Line 363"/>
          <p:cNvSpPr>
            <a:spLocks noChangeShapeType="1"/>
          </p:cNvSpPr>
          <p:nvPr/>
        </p:nvSpPr>
        <p:spPr bwMode="auto">
          <a:xfrm flipH="1">
            <a:off x="6383338" y="2544763"/>
            <a:ext cx="73025" cy="0"/>
          </a:xfrm>
          <a:prstGeom prst="line">
            <a:avLst/>
          </a:prstGeom>
          <a:noFill/>
          <a:ln w="17463">
            <a:solidFill>
              <a:schemeClr val="accent1"/>
            </a:solidFill>
            <a:round/>
            <a:headEnd/>
            <a:tailEnd/>
          </a:ln>
        </p:spPr>
        <p:txBody>
          <a:bodyPr lIns="68577" tIns="34289" rIns="68577" bIns="34289"/>
          <a:lstStyle/>
          <a:p>
            <a:endParaRPr lang="es-ES"/>
          </a:p>
        </p:txBody>
      </p:sp>
      <p:sp>
        <p:nvSpPr>
          <p:cNvPr id="195" name="Line 364"/>
          <p:cNvSpPr>
            <a:spLocks noChangeShapeType="1"/>
          </p:cNvSpPr>
          <p:nvPr/>
        </p:nvSpPr>
        <p:spPr bwMode="auto">
          <a:xfrm>
            <a:off x="5992813" y="2386013"/>
            <a:ext cx="0" cy="73025"/>
          </a:xfrm>
          <a:prstGeom prst="line">
            <a:avLst/>
          </a:prstGeom>
          <a:noFill/>
          <a:ln w="17463">
            <a:solidFill>
              <a:schemeClr val="accent1"/>
            </a:solidFill>
            <a:round/>
            <a:headEnd/>
            <a:tailEnd/>
          </a:ln>
        </p:spPr>
        <p:txBody>
          <a:bodyPr lIns="68577" tIns="34289" rIns="68577" bIns="34289"/>
          <a:lstStyle/>
          <a:p>
            <a:endParaRPr lang="es-ES"/>
          </a:p>
        </p:txBody>
      </p:sp>
      <p:sp>
        <p:nvSpPr>
          <p:cNvPr id="196" name="Line 365"/>
          <p:cNvSpPr>
            <a:spLocks noChangeShapeType="1"/>
          </p:cNvSpPr>
          <p:nvPr/>
        </p:nvSpPr>
        <p:spPr bwMode="auto">
          <a:xfrm flipH="1">
            <a:off x="5954713" y="2424113"/>
            <a:ext cx="73025" cy="0"/>
          </a:xfrm>
          <a:prstGeom prst="line">
            <a:avLst/>
          </a:prstGeom>
          <a:noFill/>
          <a:ln w="17463">
            <a:solidFill>
              <a:schemeClr val="accent1"/>
            </a:solidFill>
            <a:round/>
            <a:headEnd/>
            <a:tailEnd/>
          </a:ln>
        </p:spPr>
        <p:txBody>
          <a:bodyPr lIns="68577" tIns="34289" rIns="68577" bIns="34289"/>
          <a:lstStyle/>
          <a:p>
            <a:endParaRPr lang="es-ES"/>
          </a:p>
        </p:txBody>
      </p:sp>
      <p:sp>
        <p:nvSpPr>
          <p:cNvPr id="197" name="Line 366"/>
          <p:cNvSpPr>
            <a:spLocks noChangeShapeType="1"/>
          </p:cNvSpPr>
          <p:nvPr/>
        </p:nvSpPr>
        <p:spPr bwMode="auto">
          <a:xfrm>
            <a:off x="5561013" y="2328863"/>
            <a:ext cx="0" cy="73025"/>
          </a:xfrm>
          <a:prstGeom prst="line">
            <a:avLst/>
          </a:prstGeom>
          <a:noFill/>
          <a:ln w="17463">
            <a:solidFill>
              <a:schemeClr val="accent1"/>
            </a:solidFill>
            <a:round/>
            <a:headEnd/>
            <a:tailEnd/>
          </a:ln>
        </p:spPr>
        <p:txBody>
          <a:bodyPr lIns="68577" tIns="34289" rIns="68577" bIns="34289"/>
          <a:lstStyle/>
          <a:p>
            <a:endParaRPr lang="es-ES"/>
          </a:p>
        </p:txBody>
      </p:sp>
      <p:sp>
        <p:nvSpPr>
          <p:cNvPr id="198" name="Line 367"/>
          <p:cNvSpPr>
            <a:spLocks noChangeShapeType="1"/>
          </p:cNvSpPr>
          <p:nvPr/>
        </p:nvSpPr>
        <p:spPr bwMode="auto">
          <a:xfrm flipH="1">
            <a:off x="5527675" y="2366963"/>
            <a:ext cx="69850" cy="0"/>
          </a:xfrm>
          <a:prstGeom prst="line">
            <a:avLst/>
          </a:prstGeom>
          <a:noFill/>
          <a:ln w="17463">
            <a:solidFill>
              <a:schemeClr val="accent1"/>
            </a:solidFill>
            <a:round/>
            <a:headEnd/>
            <a:tailEnd/>
          </a:ln>
        </p:spPr>
        <p:txBody>
          <a:bodyPr lIns="68577" tIns="34289" rIns="68577" bIns="34289"/>
          <a:lstStyle/>
          <a:p>
            <a:endParaRPr lang="es-ES"/>
          </a:p>
        </p:txBody>
      </p:sp>
      <p:sp>
        <p:nvSpPr>
          <p:cNvPr id="199" name="Line 368"/>
          <p:cNvSpPr>
            <a:spLocks noChangeShapeType="1"/>
          </p:cNvSpPr>
          <p:nvPr/>
        </p:nvSpPr>
        <p:spPr bwMode="auto">
          <a:xfrm>
            <a:off x="5133975" y="2271713"/>
            <a:ext cx="0" cy="74612"/>
          </a:xfrm>
          <a:prstGeom prst="line">
            <a:avLst/>
          </a:prstGeom>
          <a:noFill/>
          <a:ln w="17463">
            <a:solidFill>
              <a:schemeClr val="accent1"/>
            </a:solidFill>
            <a:round/>
            <a:headEnd/>
            <a:tailEnd/>
          </a:ln>
        </p:spPr>
        <p:txBody>
          <a:bodyPr lIns="68577" tIns="34289" rIns="68577" bIns="34289"/>
          <a:lstStyle/>
          <a:p>
            <a:endParaRPr lang="es-ES"/>
          </a:p>
        </p:txBody>
      </p:sp>
      <p:sp>
        <p:nvSpPr>
          <p:cNvPr id="200" name="Line 369"/>
          <p:cNvSpPr>
            <a:spLocks noChangeShapeType="1"/>
          </p:cNvSpPr>
          <p:nvPr/>
        </p:nvSpPr>
        <p:spPr bwMode="auto">
          <a:xfrm flipH="1">
            <a:off x="5099050" y="2309813"/>
            <a:ext cx="73025" cy="0"/>
          </a:xfrm>
          <a:prstGeom prst="line">
            <a:avLst/>
          </a:prstGeom>
          <a:noFill/>
          <a:ln w="17463">
            <a:solidFill>
              <a:schemeClr val="accent1"/>
            </a:solidFill>
            <a:round/>
            <a:headEnd/>
            <a:tailEnd/>
          </a:ln>
        </p:spPr>
        <p:txBody>
          <a:bodyPr lIns="68577" tIns="34289" rIns="68577" bIns="34289"/>
          <a:lstStyle/>
          <a:p>
            <a:endParaRPr lang="es-ES"/>
          </a:p>
        </p:txBody>
      </p:sp>
      <p:sp>
        <p:nvSpPr>
          <p:cNvPr id="201" name="Line 370"/>
          <p:cNvSpPr>
            <a:spLocks noChangeShapeType="1"/>
          </p:cNvSpPr>
          <p:nvPr/>
        </p:nvSpPr>
        <p:spPr bwMode="auto">
          <a:xfrm>
            <a:off x="4752975" y="2222500"/>
            <a:ext cx="0" cy="71438"/>
          </a:xfrm>
          <a:prstGeom prst="line">
            <a:avLst/>
          </a:prstGeom>
          <a:noFill/>
          <a:ln w="17463">
            <a:solidFill>
              <a:schemeClr val="accent1"/>
            </a:solidFill>
            <a:round/>
            <a:headEnd/>
            <a:tailEnd/>
          </a:ln>
        </p:spPr>
        <p:txBody>
          <a:bodyPr lIns="68577" tIns="34289" rIns="68577" bIns="34289"/>
          <a:lstStyle/>
          <a:p>
            <a:endParaRPr lang="es-ES"/>
          </a:p>
        </p:txBody>
      </p:sp>
      <p:sp>
        <p:nvSpPr>
          <p:cNvPr id="202" name="Line 371"/>
          <p:cNvSpPr>
            <a:spLocks noChangeShapeType="1"/>
          </p:cNvSpPr>
          <p:nvPr/>
        </p:nvSpPr>
        <p:spPr bwMode="auto">
          <a:xfrm flipH="1">
            <a:off x="4714875" y="2255838"/>
            <a:ext cx="74613" cy="0"/>
          </a:xfrm>
          <a:prstGeom prst="line">
            <a:avLst/>
          </a:prstGeom>
          <a:noFill/>
          <a:ln w="17463">
            <a:solidFill>
              <a:schemeClr val="accent1"/>
            </a:solidFill>
            <a:round/>
            <a:headEnd/>
            <a:tailEnd/>
          </a:ln>
        </p:spPr>
        <p:txBody>
          <a:bodyPr lIns="68577" tIns="34289" rIns="68577" bIns="34289"/>
          <a:lstStyle/>
          <a:p>
            <a:endParaRPr lang="es-ES"/>
          </a:p>
        </p:txBody>
      </p:sp>
      <p:sp>
        <p:nvSpPr>
          <p:cNvPr id="203" name="Line 372"/>
          <p:cNvSpPr>
            <a:spLocks noChangeShapeType="1"/>
          </p:cNvSpPr>
          <p:nvPr/>
        </p:nvSpPr>
        <p:spPr bwMode="auto">
          <a:xfrm>
            <a:off x="4198938" y="2012950"/>
            <a:ext cx="0" cy="71438"/>
          </a:xfrm>
          <a:prstGeom prst="line">
            <a:avLst/>
          </a:prstGeom>
          <a:noFill/>
          <a:ln w="17463">
            <a:solidFill>
              <a:schemeClr val="accent1"/>
            </a:solidFill>
            <a:round/>
            <a:headEnd/>
            <a:tailEnd/>
          </a:ln>
        </p:spPr>
        <p:txBody>
          <a:bodyPr lIns="68577" tIns="34289" rIns="68577" bIns="34289"/>
          <a:lstStyle/>
          <a:p>
            <a:endParaRPr lang="es-ES"/>
          </a:p>
        </p:txBody>
      </p:sp>
      <p:sp>
        <p:nvSpPr>
          <p:cNvPr id="204" name="Line 373"/>
          <p:cNvSpPr>
            <a:spLocks noChangeShapeType="1"/>
          </p:cNvSpPr>
          <p:nvPr/>
        </p:nvSpPr>
        <p:spPr bwMode="auto">
          <a:xfrm flipH="1">
            <a:off x="4164013" y="2049463"/>
            <a:ext cx="69850" cy="0"/>
          </a:xfrm>
          <a:prstGeom prst="line">
            <a:avLst/>
          </a:prstGeom>
          <a:noFill/>
          <a:ln w="17463">
            <a:solidFill>
              <a:schemeClr val="accent1"/>
            </a:solidFill>
            <a:round/>
            <a:headEnd/>
            <a:tailEnd/>
          </a:ln>
        </p:spPr>
        <p:txBody>
          <a:bodyPr lIns="68577" tIns="34289" rIns="68577" bIns="34289"/>
          <a:lstStyle/>
          <a:p>
            <a:endParaRPr lang="es-ES"/>
          </a:p>
        </p:txBody>
      </p:sp>
      <p:sp>
        <p:nvSpPr>
          <p:cNvPr id="205" name="Line 374"/>
          <p:cNvSpPr>
            <a:spLocks noChangeShapeType="1"/>
          </p:cNvSpPr>
          <p:nvPr/>
        </p:nvSpPr>
        <p:spPr bwMode="auto">
          <a:xfrm>
            <a:off x="3530600" y="1860550"/>
            <a:ext cx="0" cy="73025"/>
          </a:xfrm>
          <a:prstGeom prst="line">
            <a:avLst/>
          </a:prstGeom>
          <a:noFill/>
          <a:ln w="17463">
            <a:solidFill>
              <a:schemeClr val="accent1"/>
            </a:solidFill>
            <a:round/>
            <a:headEnd/>
            <a:tailEnd/>
          </a:ln>
        </p:spPr>
        <p:txBody>
          <a:bodyPr lIns="68577" tIns="34289" rIns="68577" bIns="34289"/>
          <a:lstStyle/>
          <a:p>
            <a:endParaRPr lang="es-ES"/>
          </a:p>
        </p:txBody>
      </p:sp>
      <p:sp>
        <p:nvSpPr>
          <p:cNvPr id="206" name="Line 375"/>
          <p:cNvSpPr>
            <a:spLocks noChangeShapeType="1"/>
          </p:cNvSpPr>
          <p:nvPr/>
        </p:nvSpPr>
        <p:spPr bwMode="auto">
          <a:xfrm flipH="1">
            <a:off x="3492500" y="1897063"/>
            <a:ext cx="73025" cy="0"/>
          </a:xfrm>
          <a:prstGeom prst="line">
            <a:avLst/>
          </a:prstGeom>
          <a:noFill/>
          <a:ln w="17463">
            <a:solidFill>
              <a:schemeClr val="accent1"/>
            </a:solidFill>
            <a:round/>
            <a:headEnd/>
            <a:tailEnd/>
          </a:ln>
        </p:spPr>
        <p:txBody>
          <a:bodyPr lIns="68577" tIns="34289" rIns="68577" bIns="34289"/>
          <a:lstStyle/>
          <a:p>
            <a:endParaRPr lang="es-ES"/>
          </a:p>
        </p:txBody>
      </p:sp>
      <p:sp>
        <p:nvSpPr>
          <p:cNvPr id="207" name="Line 376"/>
          <p:cNvSpPr>
            <a:spLocks noChangeShapeType="1"/>
          </p:cNvSpPr>
          <p:nvPr/>
        </p:nvSpPr>
        <p:spPr bwMode="auto">
          <a:xfrm>
            <a:off x="2779713" y="1565275"/>
            <a:ext cx="0" cy="69850"/>
          </a:xfrm>
          <a:prstGeom prst="line">
            <a:avLst/>
          </a:prstGeom>
          <a:noFill/>
          <a:ln w="17463">
            <a:solidFill>
              <a:schemeClr val="accent1"/>
            </a:solidFill>
            <a:round/>
            <a:headEnd/>
            <a:tailEnd/>
          </a:ln>
        </p:spPr>
        <p:txBody>
          <a:bodyPr lIns="68577" tIns="34289" rIns="68577" bIns="34289"/>
          <a:lstStyle/>
          <a:p>
            <a:endParaRPr lang="es-ES"/>
          </a:p>
        </p:txBody>
      </p:sp>
      <p:sp>
        <p:nvSpPr>
          <p:cNvPr id="208" name="Line 377"/>
          <p:cNvSpPr>
            <a:spLocks noChangeShapeType="1"/>
          </p:cNvSpPr>
          <p:nvPr/>
        </p:nvSpPr>
        <p:spPr bwMode="auto">
          <a:xfrm flipH="1">
            <a:off x="2744788" y="1600200"/>
            <a:ext cx="73025" cy="0"/>
          </a:xfrm>
          <a:prstGeom prst="line">
            <a:avLst/>
          </a:prstGeom>
          <a:noFill/>
          <a:ln w="17463">
            <a:solidFill>
              <a:schemeClr val="accent1"/>
            </a:solidFill>
            <a:round/>
            <a:headEnd/>
            <a:tailEnd/>
          </a:ln>
        </p:spPr>
        <p:txBody>
          <a:bodyPr lIns="68577" tIns="34289" rIns="68577" bIns="34289"/>
          <a:lstStyle/>
          <a:p>
            <a:endParaRPr lang="es-ES"/>
          </a:p>
        </p:txBody>
      </p:sp>
      <p:sp>
        <p:nvSpPr>
          <p:cNvPr id="209" name="Line 378"/>
          <p:cNvSpPr>
            <a:spLocks noChangeShapeType="1"/>
          </p:cNvSpPr>
          <p:nvPr/>
        </p:nvSpPr>
        <p:spPr bwMode="auto">
          <a:xfrm>
            <a:off x="7669213" y="3152775"/>
            <a:ext cx="0" cy="69850"/>
          </a:xfrm>
          <a:prstGeom prst="line">
            <a:avLst/>
          </a:prstGeom>
          <a:noFill/>
          <a:ln w="17463">
            <a:solidFill>
              <a:srgbClr val="FFC000"/>
            </a:solidFill>
            <a:round/>
            <a:headEnd/>
            <a:tailEnd/>
          </a:ln>
        </p:spPr>
        <p:txBody>
          <a:bodyPr lIns="68577" tIns="34289" rIns="68577" bIns="34289"/>
          <a:lstStyle/>
          <a:p>
            <a:endParaRPr lang="es-ES"/>
          </a:p>
        </p:txBody>
      </p:sp>
      <p:sp>
        <p:nvSpPr>
          <p:cNvPr id="210" name="Line 379"/>
          <p:cNvSpPr>
            <a:spLocks noChangeShapeType="1"/>
          </p:cNvSpPr>
          <p:nvPr/>
        </p:nvSpPr>
        <p:spPr bwMode="auto">
          <a:xfrm flipH="1">
            <a:off x="7632700" y="3189288"/>
            <a:ext cx="71438" cy="0"/>
          </a:xfrm>
          <a:prstGeom prst="line">
            <a:avLst/>
          </a:prstGeom>
          <a:noFill/>
          <a:ln w="17463">
            <a:solidFill>
              <a:srgbClr val="FFC000"/>
            </a:solidFill>
            <a:round/>
            <a:headEnd/>
            <a:tailEnd/>
          </a:ln>
        </p:spPr>
        <p:txBody>
          <a:bodyPr lIns="68577" tIns="34289" rIns="68577" bIns="34289"/>
          <a:lstStyle/>
          <a:p>
            <a:endParaRPr lang="es-ES"/>
          </a:p>
        </p:txBody>
      </p:sp>
      <p:sp>
        <p:nvSpPr>
          <p:cNvPr id="211" name="Line 380"/>
          <p:cNvSpPr>
            <a:spLocks noChangeShapeType="1"/>
          </p:cNvSpPr>
          <p:nvPr/>
        </p:nvSpPr>
        <p:spPr bwMode="auto">
          <a:xfrm>
            <a:off x="7615238" y="3152775"/>
            <a:ext cx="0" cy="69850"/>
          </a:xfrm>
          <a:prstGeom prst="line">
            <a:avLst/>
          </a:prstGeom>
          <a:noFill/>
          <a:ln w="17463">
            <a:solidFill>
              <a:srgbClr val="FFC000"/>
            </a:solidFill>
            <a:round/>
            <a:headEnd/>
            <a:tailEnd/>
          </a:ln>
        </p:spPr>
        <p:txBody>
          <a:bodyPr lIns="68577" tIns="34289" rIns="68577" bIns="34289"/>
          <a:lstStyle/>
          <a:p>
            <a:endParaRPr lang="es-ES"/>
          </a:p>
        </p:txBody>
      </p:sp>
      <p:sp>
        <p:nvSpPr>
          <p:cNvPr id="212" name="Line 381"/>
          <p:cNvSpPr>
            <a:spLocks noChangeShapeType="1"/>
          </p:cNvSpPr>
          <p:nvPr/>
        </p:nvSpPr>
        <p:spPr bwMode="auto">
          <a:xfrm flipH="1">
            <a:off x="7577138" y="3189288"/>
            <a:ext cx="74612" cy="0"/>
          </a:xfrm>
          <a:prstGeom prst="line">
            <a:avLst/>
          </a:prstGeom>
          <a:noFill/>
          <a:ln w="17463">
            <a:solidFill>
              <a:srgbClr val="FFC000"/>
            </a:solidFill>
            <a:round/>
            <a:headEnd/>
            <a:tailEnd/>
          </a:ln>
        </p:spPr>
        <p:txBody>
          <a:bodyPr lIns="68577" tIns="34289" rIns="68577" bIns="34289"/>
          <a:lstStyle/>
          <a:p>
            <a:endParaRPr lang="es-ES"/>
          </a:p>
        </p:txBody>
      </p:sp>
      <p:sp>
        <p:nvSpPr>
          <p:cNvPr id="213" name="Line 382"/>
          <p:cNvSpPr>
            <a:spLocks noChangeShapeType="1"/>
          </p:cNvSpPr>
          <p:nvPr/>
        </p:nvSpPr>
        <p:spPr bwMode="auto">
          <a:xfrm>
            <a:off x="7596188" y="3152775"/>
            <a:ext cx="0" cy="69850"/>
          </a:xfrm>
          <a:prstGeom prst="line">
            <a:avLst/>
          </a:prstGeom>
          <a:noFill/>
          <a:ln w="17463">
            <a:solidFill>
              <a:srgbClr val="FFC000"/>
            </a:solidFill>
            <a:round/>
            <a:headEnd/>
            <a:tailEnd/>
          </a:ln>
        </p:spPr>
        <p:txBody>
          <a:bodyPr lIns="68577" tIns="34289" rIns="68577" bIns="34289"/>
          <a:lstStyle/>
          <a:p>
            <a:endParaRPr lang="es-ES"/>
          </a:p>
        </p:txBody>
      </p:sp>
      <p:sp>
        <p:nvSpPr>
          <p:cNvPr id="214" name="Line 383"/>
          <p:cNvSpPr>
            <a:spLocks noChangeShapeType="1"/>
          </p:cNvSpPr>
          <p:nvPr/>
        </p:nvSpPr>
        <p:spPr bwMode="auto">
          <a:xfrm flipH="1">
            <a:off x="7561263" y="3189288"/>
            <a:ext cx="71437" cy="0"/>
          </a:xfrm>
          <a:prstGeom prst="line">
            <a:avLst/>
          </a:prstGeom>
          <a:noFill/>
          <a:ln w="17463">
            <a:solidFill>
              <a:srgbClr val="FFC000"/>
            </a:solidFill>
            <a:round/>
            <a:headEnd/>
            <a:tailEnd/>
          </a:ln>
        </p:spPr>
        <p:txBody>
          <a:bodyPr lIns="68577" tIns="34289" rIns="68577" bIns="34289"/>
          <a:lstStyle/>
          <a:p>
            <a:endParaRPr lang="es-ES"/>
          </a:p>
        </p:txBody>
      </p:sp>
      <p:sp>
        <p:nvSpPr>
          <p:cNvPr id="215" name="Line 384"/>
          <p:cNvSpPr>
            <a:spLocks noChangeShapeType="1"/>
          </p:cNvSpPr>
          <p:nvPr/>
        </p:nvSpPr>
        <p:spPr bwMode="auto">
          <a:xfrm>
            <a:off x="7577138" y="3152775"/>
            <a:ext cx="0" cy="69850"/>
          </a:xfrm>
          <a:prstGeom prst="line">
            <a:avLst/>
          </a:prstGeom>
          <a:noFill/>
          <a:ln w="17463">
            <a:solidFill>
              <a:srgbClr val="FFC000"/>
            </a:solidFill>
            <a:round/>
            <a:headEnd/>
            <a:tailEnd/>
          </a:ln>
        </p:spPr>
        <p:txBody>
          <a:bodyPr lIns="68577" tIns="34289" rIns="68577" bIns="34289"/>
          <a:lstStyle/>
          <a:p>
            <a:endParaRPr lang="es-ES"/>
          </a:p>
        </p:txBody>
      </p:sp>
      <p:sp>
        <p:nvSpPr>
          <p:cNvPr id="216" name="Line 385"/>
          <p:cNvSpPr>
            <a:spLocks noChangeShapeType="1"/>
          </p:cNvSpPr>
          <p:nvPr/>
        </p:nvSpPr>
        <p:spPr bwMode="auto">
          <a:xfrm flipH="1">
            <a:off x="7542213" y="3189288"/>
            <a:ext cx="73025" cy="0"/>
          </a:xfrm>
          <a:prstGeom prst="line">
            <a:avLst/>
          </a:prstGeom>
          <a:noFill/>
          <a:ln w="17463">
            <a:solidFill>
              <a:srgbClr val="FFC000"/>
            </a:solidFill>
            <a:round/>
            <a:headEnd/>
            <a:tailEnd/>
          </a:ln>
        </p:spPr>
        <p:txBody>
          <a:bodyPr lIns="68577" tIns="34289" rIns="68577" bIns="34289"/>
          <a:lstStyle/>
          <a:p>
            <a:endParaRPr lang="es-ES"/>
          </a:p>
        </p:txBody>
      </p:sp>
      <p:sp>
        <p:nvSpPr>
          <p:cNvPr id="217" name="Line 386"/>
          <p:cNvSpPr>
            <a:spLocks noChangeShapeType="1"/>
          </p:cNvSpPr>
          <p:nvPr/>
        </p:nvSpPr>
        <p:spPr bwMode="auto">
          <a:xfrm>
            <a:off x="7516813" y="3152775"/>
            <a:ext cx="0" cy="69850"/>
          </a:xfrm>
          <a:prstGeom prst="line">
            <a:avLst/>
          </a:prstGeom>
          <a:noFill/>
          <a:ln w="17463">
            <a:solidFill>
              <a:srgbClr val="FFC000"/>
            </a:solidFill>
            <a:round/>
            <a:headEnd/>
            <a:tailEnd/>
          </a:ln>
        </p:spPr>
        <p:txBody>
          <a:bodyPr lIns="68577" tIns="34289" rIns="68577" bIns="34289"/>
          <a:lstStyle/>
          <a:p>
            <a:endParaRPr lang="es-ES"/>
          </a:p>
        </p:txBody>
      </p:sp>
      <p:sp>
        <p:nvSpPr>
          <p:cNvPr id="218" name="Line 387"/>
          <p:cNvSpPr>
            <a:spLocks noChangeShapeType="1"/>
          </p:cNvSpPr>
          <p:nvPr/>
        </p:nvSpPr>
        <p:spPr bwMode="auto">
          <a:xfrm flipH="1">
            <a:off x="7483475" y="3189288"/>
            <a:ext cx="68263" cy="0"/>
          </a:xfrm>
          <a:prstGeom prst="line">
            <a:avLst/>
          </a:prstGeom>
          <a:noFill/>
          <a:ln w="17463">
            <a:solidFill>
              <a:srgbClr val="FFC000"/>
            </a:solidFill>
            <a:round/>
            <a:headEnd/>
            <a:tailEnd/>
          </a:ln>
        </p:spPr>
        <p:txBody>
          <a:bodyPr lIns="68577" tIns="34289" rIns="68577" bIns="34289"/>
          <a:lstStyle/>
          <a:p>
            <a:endParaRPr lang="es-ES"/>
          </a:p>
        </p:txBody>
      </p:sp>
      <p:sp>
        <p:nvSpPr>
          <p:cNvPr id="219" name="Line 388"/>
          <p:cNvSpPr>
            <a:spLocks noChangeShapeType="1"/>
          </p:cNvSpPr>
          <p:nvPr/>
        </p:nvSpPr>
        <p:spPr bwMode="auto">
          <a:xfrm>
            <a:off x="7380288" y="3152775"/>
            <a:ext cx="0" cy="69850"/>
          </a:xfrm>
          <a:prstGeom prst="line">
            <a:avLst/>
          </a:prstGeom>
          <a:noFill/>
          <a:ln w="17463">
            <a:solidFill>
              <a:srgbClr val="FFC000"/>
            </a:solidFill>
            <a:round/>
            <a:headEnd/>
            <a:tailEnd/>
          </a:ln>
        </p:spPr>
        <p:txBody>
          <a:bodyPr lIns="68577" tIns="34289" rIns="68577" bIns="34289"/>
          <a:lstStyle/>
          <a:p>
            <a:endParaRPr lang="es-ES"/>
          </a:p>
        </p:txBody>
      </p:sp>
      <p:sp>
        <p:nvSpPr>
          <p:cNvPr id="220" name="Line 389"/>
          <p:cNvSpPr>
            <a:spLocks noChangeShapeType="1"/>
          </p:cNvSpPr>
          <p:nvPr/>
        </p:nvSpPr>
        <p:spPr bwMode="auto">
          <a:xfrm flipH="1">
            <a:off x="7346950" y="3189288"/>
            <a:ext cx="69850" cy="0"/>
          </a:xfrm>
          <a:prstGeom prst="line">
            <a:avLst/>
          </a:prstGeom>
          <a:noFill/>
          <a:ln w="17463">
            <a:solidFill>
              <a:srgbClr val="FFC000"/>
            </a:solidFill>
            <a:round/>
            <a:headEnd/>
            <a:tailEnd/>
          </a:ln>
        </p:spPr>
        <p:txBody>
          <a:bodyPr lIns="68577" tIns="34289" rIns="68577" bIns="34289"/>
          <a:lstStyle/>
          <a:p>
            <a:endParaRPr lang="es-ES"/>
          </a:p>
        </p:txBody>
      </p:sp>
      <p:sp>
        <p:nvSpPr>
          <p:cNvPr id="221" name="Line 390"/>
          <p:cNvSpPr>
            <a:spLocks noChangeShapeType="1"/>
          </p:cNvSpPr>
          <p:nvPr/>
        </p:nvSpPr>
        <p:spPr bwMode="auto">
          <a:xfrm>
            <a:off x="7277100" y="3152775"/>
            <a:ext cx="0" cy="69850"/>
          </a:xfrm>
          <a:prstGeom prst="line">
            <a:avLst/>
          </a:prstGeom>
          <a:noFill/>
          <a:ln w="17463">
            <a:solidFill>
              <a:srgbClr val="FFC000"/>
            </a:solidFill>
            <a:round/>
            <a:headEnd/>
            <a:tailEnd/>
          </a:ln>
        </p:spPr>
        <p:txBody>
          <a:bodyPr lIns="68577" tIns="34289" rIns="68577" bIns="34289"/>
          <a:lstStyle/>
          <a:p>
            <a:endParaRPr lang="es-ES"/>
          </a:p>
        </p:txBody>
      </p:sp>
      <p:sp>
        <p:nvSpPr>
          <p:cNvPr id="222" name="Line 391"/>
          <p:cNvSpPr>
            <a:spLocks noChangeShapeType="1"/>
          </p:cNvSpPr>
          <p:nvPr/>
        </p:nvSpPr>
        <p:spPr bwMode="auto">
          <a:xfrm flipH="1">
            <a:off x="7242175" y="3189288"/>
            <a:ext cx="69850" cy="0"/>
          </a:xfrm>
          <a:prstGeom prst="line">
            <a:avLst/>
          </a:prstGeom>
          <a:noFill/>
          <a:ln w="17463">
            <a:solidFill>
              <a:srgbClr val="FFC000"/>
            </a:solidFill>
            <a:round/>
            <a:headEnd/>
            <a:tailEnd/>
          </a:ln>
        </p:spPr>
        <p:txBody>
          <a:bodyPr lIns="68577" tIns="34289" rIns="68577" bIns="34289"/>
          <a:lstStyle/>
          <a:p>
            <a:endParaRPr lang="es-ES"/>
          </a:p>
        </p:txBody>
      </p:sp>
      <p:sp>
        <p:nvSpPr>
          <p:cNvPr id="223" name="Line 392"/>
          <p:cNvSpPr>
            <a:spLocks noChangeShapeType="1"/>
          </p:cNvSpPr>
          <p:nvPr/>
        </p:nvSpPr>
        <p:spPr bwMode="auto">
          <a:xfrm>
            <a:off x="3960813" y="2224088"/>
            <a:ext cx="0" cy="74612"/>
          </a:xfrm>
          <a:prstGeom prst="line">
            <a:avLst/>
          </a:prstGeom>
          <a:noFill/>
          <a:ln w="17463">
            <a:solidFill>
              <a:srgbClr val="FFC000"/>
            </a:solidFill>
            <a:round/>
            <a:headEnd/>
            <a:tailEnd/>
          </a:ln>
        </p:spPr>
        <p:txBody>
          <a:bodyPr lIns="68577" tIns="34289" rIns="68577" bIns="34289"/>
          <a:lstStyle/>
          <a:p>
            <a:endParaRPr lang="es-ES"/>
          </a:p>
        </p:txBody>
      </p:sp>
      <p:sp>
        <p:nvSpPr>
          <p:cNvPr id="224" name="Line 393"/>
          <p:cNvSpPr>
            <a:spLocks noChangeShapeType="1"/>
          </p:cNvSpPr>
          <p:nvPr/>
        </p:nvSpPr>
        <p:spPr bwMode="auto">
          <a:xfrm flipH="1">
            <a:off x="3927475" y="2262188"/>
            <a:ext cx="68263" cy="0"/>
          </a:xfrm>
          <a:prstGeom prst="line">
            <a:avLst/>
          </a:prstGeom>
          <a:noFill/>
          <a:ln w="17463">
            <a:solidFill>
              <a:srgbClr val="FFC000"/>
            </a:solidFill>
            <a:round/>
            <a:headEnd/>
            <a:tailEnd/>
          </a:ln>
        </p:spPr>
        <p:txBody>
          <a:bodyPr lIns="68577" tIns="34289" rIns="68577" bIns="34289"/>
          <a:lstStyle/>
          <a:p>
            <a:endParaRPr lang="es-ES"/>
          </a:p>
        </p:txBody>
      </p:sp>
      <p:sp>
        <p:nvSpPr>
          <p:cNvPr id="225" name="Line 236"/>
          <p:cNvSpPr>
            <a:spLocks noChangeShapeType="1"/>
          </p:cNvSpPr>
          <p:nvPr/>
        </p:nvSpPr>
        <p:spPr bwMode="auto">
          <a:xfrm>
            <a:off x="1995488" y="3435350"/>
            <a:ext cx="390525" cy="0"/>
          </a:xfrm>
          <a:prstGeom prst="line">
            <a:avLst/>
          </a:prstGeom>
          <a:noFill/>
          <a:ln w="25400">
            <a:solidFill>
              <a:schemeClr val="accent1"/>
            </a:solidFill>
            <a:round/>
            <a:headEnd/>
            <a:tailEnd/>
          </a:ln>
        </p:spPr>
        <p:txBody>
          <a:bodyPr lIns="68577" tIns="34289" rIns="68577" bIns="34289"/>
          <a:lstStyle/>
          <a:p>
            <a:endParaRPr lang="es-ES"/>
          </a:p>
        </p:txBody>
      </p:sp>
      <p:sp>
        <p:nvSpPr>
          <p:cNvPr id="226" name="Line 236"/>
          <p:cNvSpPr>
            <a:spLocks noChangeShapeType="1"/>
          </p:cNvSpPr>
          <p:nvPr/>
        </p:nvSpPr>
        <p:spPr bwMode="auto">
          <a:xfrm>
            <a:off x="1995488" y="3562350"/>
            <a:ext cx="390525" cy="0"/>
          </a:xfrm>
          <a:prstGeom prst="line">
            <a:avLst/>
          </a:prstGeom>
          <a:noFill/>
          <a:ln w="25400">
            <a:solidFill>
              <a:srgbClr val="92D050"/>
            </a:solidFill>
            <a:round/>
            <a:headEnd/>
            <a:tailEnd/>
          </a:ln>
        </p:spPr>
        <p:txBody>
          <a:bodyPr lIns="68577" tIns="34289" rIns="68577" bIns="34289"/>
          <a:lstStyle/>
          <a:p>
            <a:endParaRPr lang="es-ES"/>
          </a:p>
        </p:txBody>
      </p:sp>
      <p:sp>
        <p:nvSpPr>
          <p:cNvPr id="227" name="Line 236"/>
          <p:cNvSpPr>
            <a:spLocks noChangeShapeType="1"/>
          </p:cNvSpPr>
          <p:nvPr/>
        </p:nvSpPr>
        <p:spPr bwMode="auto">
          <a:xfrm>
            <a:off x="1995488" y="3689350"/>
            <a:ext cx="390525" cy="0"/>
          </a:xfrm>
          <a:prstGeom prst="line">
            <a:avLst/>
          </a:prstGeom>
          <a:noFill/>
          <a:ln w="25400">
            <a:solidFill>
              <a:schemeClr val="tx1"/>
            </a:solidFill>
            <a:round/>
            <a:headEnd/>
            <a:tailEnd/>
          </a:ln>
        </p:spPr>
        <p:txBody>
          <a:bodyPr lIns="68577" tIns="34289" rIns="68577" bIns="34289"/>
          <a:lstStyle/>
          <a:p>
            <a:endParaRPr lang="es-ES"/>
          </a:p>
        </p:txBody>
      </p:sp>
      <p:sp>
        <p:nvSpPr>
          <p:cNvPr id="228" name="Text Box 12"/>
          <p:cNvSpPr txBox="1">
            <a:spLocks noChangeArrowheads="1"/>
          </p:cNvSpPr>
          <p:nvPr/>
        </p:nvSpPr>
        <p:spPr bwMode="auto">
          <a:xfrm>
            <a:off x="6384783" y="6519446"/>
            <a:ext cx="2759217" cy="338554"/>
          </a:xfrm>
          <a:prstGeom prst="rect">
            <a:avLst/>
          </a:prstGeom>
          <a:noFill/>
          <a:ln w="9525">
            <a:noFill/>
            <a:miter lim="800000"/>
            <a:headEnd/>
            <a:tailEnd/>
          </a:ln>
        </p:spPr>
        <p:txBody>
          <a:bodyPr wrap="none">
            <a:spAutoFit/>
          </a:bodyPr>
          <a:lstStyle/>
          <a:p>
            <a:pPr algn="r" defTabSz="914400"/>
            <a:r>
              <a:rPr lang="es-ES" sz="1600" noProof="1" smtClean="0">
                <a:solidFill>
                  <a:srgbClr val="1C1C6E"/>
                </a:solidFill>
                <a:latin typeface="Calibri" pitchFamily="34" charset="0"/>
              </a:rPr>
              <a:t>Stone </a:t>
            </a:r>
            <a:r>
              <a:rPr lang="es-ES" sz="1600" noProof="1">
                <a:solidFill>
                  <a:srgbClr val="1C1C6E"/>
                </a:solidFill>
                <a:latin typeface="Calibri" pitchFamily="34" charset="0"/>
              </a:rPr>
              <a:t>et al. </a:t>
            </a:r>
            <a:r>
              <a:rPr lang="es-ES" sz="1600" noProof="1" smtClean="0">
                <a:solidFill>
                  <a:srgbClr val="1C1C6E"/>
                </a:solidFill>
                <a:latin typeface="Calibri" pitchFamily="34" charset="0"/>
              </a:rPr>
              <a:t>N Engl J Med. 2017</a:t>
            </a:r>
            <a:endParaRPr lang="es-ES" sz="1600" noProof="1">
              <a:solidFill>
                <a:srgbClr val="1C1C6E"/>
              </a:solidFill>
              <a:latin typeface="Calibri"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2 Marcador de contenido"/>
          <p:cNvSpPr txBox="1">
            <a:spLocks/>
          </p:cNvSpPr>
          <p:nvPr/>
        </p:nvSpPr>
        <p:spPr bwMode="auto">
          <a:xfrm>
            <a:off x="677863" y="1773238"/>
            <a:ext cx="7788275" cy="3816350"/>
          </a:xfrm>
          <a:prstGeom prst="rect">
            <a:avLst/>
          </a:prstGeom>
          <a:noFill/>
          <a:ln w="9525">
            <a:noFill/>
            <a:miter lim="800000"/>
            <a:headEnd/>
            <a:tailEnd/>
          </a:ln>
        </p:spPr>
        <p:txBody>
          <a:bodyPr/>
          <a:lstStyle/>
          <a:p>
            <a:pPr marL="342900" indent="-342900" algn="ctr" defTabSz="457200">
              <a:lnSpc>
                <a:spcPct val="150000"/>
              </a:lnSpc>
              <a:spcBef>
                <a:spcPct val="20000"/>
              </a:spcBef>
              <a:buFont typeface="Arial" charset="0"/>
              <a:buNone/>
            </a:pPr>
            <a:endParaRPr lang="es-ES" sz="2400">
              <a:latin typeface="Century Gothic" pitchFamily="34" charset="0"/>
              <a:cs typeface="Arial" charset="0"/>
            </a:endParaRPr>
          </a:p>
        </p:txBody>
      </p:sp>
      <p:sp>
        <p:nvSpPr>
          <p:cNvPr id="4101" name="9 Marcador de contenido"/>
          <p:cNvSpPr>
            <a:spLocks noGrp="1"/>
          </p:cNvSpPr>
          <p:nvPr>
            <p:ph idx="4294967295"/>
          </p:nvPr>
        </p:nvSpPr>
        <p:spPr>
          <a:xfrm>
            <a:off x="250825" y="1268760"/>
            <a:ext cx="8893175" cy="2879725"/>
          </a:xfrm>
        </p:spPr>
        <p:txBody>
          <a:bodyPr anchor="ctr">
            <a:normAutofit/>
          </a:bodyPr>
          <a:lstStyle/>
          <a:p>
            <a:pPr marL="177800" indent="-177800">
              <a:spcBef>
                <a:spcPct val="30000"/>
              </a:spcBef>
              <a:spcAft>
                <a:spcPct val="30000"/>
              </a:spcAft>
              <a:buNone/>
            </a:pPr>
            <a:endParaRPr lang="es-ES" sz="2400" dirty="0" smtClean="0">
              <a:latin typeface="Century Gothic" pitchFamily="34" charset="0"/>
            </a:endParaRPr>
          </a:p>
          <a:p>
            <a:pPr marL="177800" indent="-177800">
              <a:spcBef>
                <a:spcPct val="30000"/>
              </a:spcBef>
              <a:spcAft>
                <a:spcPct val="30000"/>
              </a:spcAft>
              <a:buNone/>
            </a:pPr>
            <a:endParaRPr lang="es-ES" sz="2400" dirty="0" smtClean="0">
              <a:latin typeface="Century Gothic" pitchFamily="34" charset="0"/>
            </a:endParaRPr>
          </a:p>
          <a:p>
            <a:pPr marL="177800" indent="-177800">
              <a:spcBef>
                <a:spcPct val="30000"/>
              </a:spcBef>
              <a:spcAft>
                <a:spcPct val="30000"/>
              </a:spcAft>
            </a:pPr>
            <a:endParaRPr lang="es-ES" sz="2400" dirty="0" smtClean="0">
              <a:latin typeface="Century Gothic" pitchFamily="34" charset="0"/>
            </a:endParaRPr>
          </a:p>
          <a:p>
            <a:pPr marL="177800" indent="-177800">
              <a:spcBef>
                <a:spcPct val="30000"/>
              </a:spcBef>
              <a:spcAft>
                <a:spcPct val="30000"/>
              </a:spcAft>
            </a:pPr>
            <a:endParaRPr lang="es-ES" sz="2400" dirty="0" smtClean="0">
              <a:latin typeface="Century Gothic" pitchFamily="34" charset="0"/>
            </a:endParaRPr>
          </a:p>
          <a:p>
            <a:pPr marL="177800" indent="-177800">
              <a:spcBef>
                <a:spcPct val="30000"/>
              </a:spcBef>
              <a:spcAft>
                <a:spcPct val="30000"/>
              </a:spcAft>
            </a:pPr>
            <a:endParaRPr lang="es-ES" sz="2400" dirty="0" smtClean="0">
              <a:latin typeface="Century Gothic" pitchFamily="34" charset="0"/>
            </a:endParaRPr>
          </a:p>
        </p:txBody>
      </p:sp>
      <p:sp>
        <p:nvSpPr>
          <p:cNvPr id="4102"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defTabSz="457200" eaLnBrk="0" hangingPunct="0">
              <a:lnSpc>
                <a:spcPct val="95000"/>
              </a:lnSpc>
            </a:pPr>
            <a:r>
              <a:rPr lang="es-ES" altLang="en-US" sz="1600" b="1" dirty="0" smtClean="0">
                <a:solidFill>
                  <a:srgbClr val="000099"/>
                </a:solidFill>
                <a:latin typeface="Calibri" pitchFamily="34" charset="0"/>
                <a:ea typeface="MS PGothic" pitchFamily="34" charset="-128"/>
                <a:cs typeface="Arial" charset="0"/>
              </a:rPr>
              <a:t>ARTERITIS DE CÉLULAS GIGANTES</a:t>
            </a:r>
            <a:endParaRPr lang="es-ES" altLang="en-US" sz="1600" b="1" dirty="0">
              <a:solidFill>
                <a:srgbClr val="000099"/>
              </a:solidFill>
              <a:latin typeface="Calibri" pitchFamily="34" charset="0"/>
              <a:ea typeface="MS PGothic" pitchFamily="34" charset="-128"/>
              <a:cs typeface="Arial" charset="0"/>
            </a:endParaRPr>
          </a:p>
        </p:txBody>
      </p:sp>
      <p:sp>
        <p:nvSpPr>
          <p:cNvPr id="7" name="Rectangle 4"/>
          <p:cNvSpPr>
            <a:spLocks noChangeArrowheads="1"/>
          </p:cNvSpPr>
          <p:nvPr/>
        </p:nvSpPr>
        <p:spPr bwMode="auto">
          <a:xfrm>
            <a:off x="395536" y="1556792"/>
            <a:ext cx="8207375" cy="3964162"/>
          </a:xfrm>
          <a:prstGeom prst="rect">
            <a:avLst/>
          </a:prstGeom>
          <a:noFill/>
          <a:ln w="9525">
            <a:noFill/>
            <a:miter lim="800000"/>
            <a:headEnd/>
            <a:tailEnd/>
          </a:ln>
        </p:spPr>
        <p:txBody>
          <a:bodyPr lIns="0" tIns="0" rIns="0" bIns="0">
            <a:spAutoFit/>
          </a:bodyPr>
          <a:lstStyle/>
          <a:p>
            <a:pPr marL="495300" indent="-495300">
              <a:lnSpc>
                <a:spcPct val="90000"/>
              </a:lnSpc>
              <a:spcBef>
                <a:spcPct val="50000"/>
              </a:spcBef>
              <a:buFontTx/>
              <a:buChar char="•"/>
            </a:pPr>
            <a:r>
              <a:rPr lang="es-ES_tradnl" sz="2800" dirty="0" smtClean="0">
                <a:cs typeface="Arial" pitchFamily="34" charset="0"/>
              </a:rPr>
              <a:t>Vasculitis </a:t>
            </a:r>
            <a:r>
              <a:rPr lang="es-ES_tradnl" sz="2800" dirty="0" err="1" smtClean="0">
                <a:cs typeface="Arial" pitchFamily="34" charset="0"/>
              </a:rPr>
              <a:t>granulomatosa</a:t>
            </a:r>
            <a:r>
              <a:rPr lang="es-ES_tradnl" sz="2800" dirty="0" smtClean="0">
                <a:cs typeface="Arial" pitchFamily="34" charset="0"/>
              </a:rPr>
              <a:t>  de vaso grande</a:t>
            </a:r>
          </a:p>
          <a:p>
            <a:pPr marL="495300" indent="-495300">
              <a:lnSpc>
                <a:spcPct val="90000"/>
              </a:lnSpc>
              <a:spcBef>
                <a:spcPct val="50000"/>
              </a:spcBef>
              <a:buFontTx/>
              <a:buChar char="•"/>
            </a:pPr>
            <a:r>
              <a:rPr lang="es-ES_tradnl" sz="2800" b="0" dirty="0" smtClean="0">
                <a:cs typeface="Arial" pitchFamily="34" charset="0"/>
              </a:rPr>
              <a:t>Mujeres de raza blanca &gt; 50 años</a:t>
            </a:r>
          </a:p>
          <a:p>
            <a:pPr marL="495300" indent="-495300">
              <a:lnSpc>
                <a:spcPct val="90000"/>
              </a:lnSpc>
              <a:spcBef>
                <a:spcPct val="50000"/>
              </a:spcBef>
              <a:buFontTx/>
              <a:buChar char="•"/>
            </a:pPr>
            <a:r>
              <a:rPr lang="es-ES_tradnl" sz="2800" dirty="0" smtClean="0">
                <a:cs typeface="Arial" pitchFamily="34" charset="0"/>
              </a:rPr>
              <a:t>Incidencia en España: 10 casos nuevos/100000 </a:t>
            </a:r>
            <a:r>
              <a:rPr lang="es-ES_tradnl" sz="2800" dirty="0" err="1" smtClean="0">
                <a:cs typeface="Arial" pitchFamily="34" charset="0"/>
              </a:rPr>
              <a:t>hab</a:t>
            </a:r>
            <a:r>
              <a:rPr lang="es-ES_tradnl" sz="2800" dirty="0" smtClean="0">
                <a:cs typeface="Arial" pitchFamily="34" charset="0"/>
              </a:rPr>
              <a:t>/año</a:t>
            </a:r>
            <a:endParaRPr lang="es-ES_tradnl" sz="2800" b="0" dirty="0" smtClean="0">
              <a:cs typeface="Arial" pitchFamily="34" charset="0"/>
            </a:endParaRPr>
          </a:p>
          <a:p>
            <a:pPr marL="495300" indent="-495300">
              <a:lnSpc>
                <a:spcPct val="90000"/>
              </a:lnSpc>
              <a:spcBef>
                <a:spcPct val="50000"/>
              </a:spcBef>
              <a:buFontTx/>
              <a:buChar char="•"/>
            </a:pPr>
            <a:r>
              <a:rPr lang="es-ES_tradnl" sz="2800" dirty="0" smtClean="0">
                <a:cs typeface="Arial" pitchFamily="34" charset="0"/>
              </a:rPr>
              <a:t>Manifestaciones sistémicas, craneales, de otros territorios vasculares y músculo-esqueléticas</a:t>
            </a:r>
          </a:p>
          <a:p>
            <a:pPr marL="495300" indent="-495300">
              <a:lnSpc>
                <a:spcPct val="90000"/>
              </a:lnSpc>
              <a:spcBef>
                <a:spcPct val="50000"/>
              </a:spcBef>
              <a:buFontTx/>
              <a:buChar char="•"/>
            </a:pPr>
            <a:r>
              <a:rPr lang="es-ES_tradnl" sz="2800" b="0" dirty="0" smtClean="0">
                <a:cs typeface="Arial" pitchFamily="34" charset="0"/>
              </a:rPr>
              <a:t>Recurren alrededor de 1/3 de los casos al suspender los corticoides</a:t>
            </a:r>
            <a:endParaRPr lang="es-ES_tradnl" sz="2800" b="0" dirty="0">
              <a:cs typeface="Arial" pitchFamily="34" charset="0"/>
            </a:endParaRPr>
          </a:p>
        </p:txBody>
      </p:sp>
      <p:sp>
        <p:nvSpPr>
          <p:cNvPr id="8" name="Line 22"/>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pic>
        <p:nvPicPr>
          <p:cNvPr id="10"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11" name="Rectangle 11"/>
          <p:cNvSpPr>
            <a:spLocks noChangeArrowheads="1"/>
          </p:cNvSpPr>
          <p:nvPr/>
        </p:nvSpPr>
        <p:spPr bwMode="auto">
          <a:xfrm>
            <a:off x="4852910" y="5988050"/>
            <a:ext cx="4256165" cy="830997"/>
          </a:xfrm>
          <a:prstGeom prst="rect">
            <a:avLst/>
          </a:prstGeom>
          <a:noFill/>
          <a:ln w="12700" algn="ctr">
            <a:noFill/>
            <a:miter lim="800000"/>
            <a:headEnd/>
            <a:tailEnd/>
          </a:ln>
          <a:effectLst/>
        </p:spPr>
        <p:txBody>
          <a:bodyPr wrap="none">
            <a:spAutoFit/>
          </a:bodyPr>
          <a:lstStyle/>
          <a:p>
            <a:pPr algn="r"/>
            <a:r>
              <a:rPr lang="es-ES" sz="1600" dirty="0">
                <a:solidFill>
                  <a:srgbClr val="000066"/>
                </a:solidFill>
                <a:latin typeface="Calibri" pitchFamily="34" charset="0"/>
              </a:rPr>
              <a:t>González-Gay et al. Medicine (Baltimore). </a:t>
            </a:r>
            <a:r>
              <a:rPr lang="es-ES" sz="1600" dirty="0" smtClean="0">
                <a:solidFill>
                  <a:srgbClr val="000066"/>
                </a:solidFill>
                <a:latin typeface="Calibri" pitchFamily="34" charset="0"/>
              </a:rPr>
              <a:t>2005</a:t>
            </a:r>
            <a:endParaRPr lang="es-ES" sz="1600" dirty="0">
              <a:solidFill>
                <a:srgbClr val="000066"/>
              </a:solidFill>
              <a:latin typeface="Calibri" pitchFamily="34" charset="0"/>
            </a:endParaRPr>
          </a:p>
          <a:p>
            <a:pPr algn="r"/>
            <a:r>
              <a:rPr lang="es-ES" sz="1600" dirty="0">
                <a:solidFill>
                  <a:srgbClr val="000066"/>
                </a:solidFill>
                <a:latin typeface="Calibri" pitchFamily="34" charset="0"/>
              </a:rPr>
              <a:t>González-Gay et al. Medicine (Baltimore). </a:t>
            </a:r>
            <a:r>
              <a:rPr lang="es-ES" sz="1600" dirty="0" smtClean="0">
                <a:solidFill>
                  <a:srgbClr val="000066"/>
                </a:solidFill>
                <a:latin typeface="Calibri" pitchFamily="34" charset="0"/>
              </a:rPr>
              <a:t>2007</a:t>
            </a:r>
            <a:endParaRPr lang="es-ES" sz="1600" dirty="0">
              <a:solidFill>
                <a:srgbClr val="000066"/>
              </a:solidFill>
              <a:latin typeface="Calibri" pitchFamily="34" charset="0"/>
            </a:endParaRPr>
          </a:p>
          <a:p>
            <a:pPr algn="r"/>
            <a:r>
              <a:rPr lang="es-ES" sz="1600" dirty="0">
                <a:solidFill>
                  <a:srgbClr val="000066"/>
                </a:solidFill>
                <a:latin typeface="Calibri" pitchFamily="34" charset="0"/>
              </a:rPr>
              <a:t>González-Gay et al. Medicine (Baltimore). </a:t>
            </a:r>
            <a:r>
              <a:rPr lang="es-ES" sz="1600" dirty="0" smtClean="0">
                <a:solidFill>
                  <a:srgbClr val="000066"/>
                </a:solidFill>
                <a:latin typeface="Calibri" pitchFamily="34" charset="0"/>
              </a:rPr>
              <a:t>2009</a:t>
            </a:r>
            <a:endParaRPr lang="es-ES" sz="1600" dirty="0">
              <a:solidFill>
                <a:srgbClr val="000066"/>
              </a:solidFill>
              <a:latin typeface="Calibri" pitchFamily="34" charset="0"/>
            </a:endParaRPr>
          </a:p>
        </p:txBody>
      </p:sp>
      <p:sp>
        <p:nvSpPr>
          <p:cNvPr id="12"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4902" name="Picture 4" descr="SIM VAL AZUL"/>
          <p:cNvPicPr>
            <a:picLocks noChangeAspect="1" noChangeArrowheads="1"/>
          </p:cNvPicPr>
          <p:nvPr/>
        </p:nvPicPr>
        <p:blipFill>
          <a:blip r:embed="rId4"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1104904" name="Line 8"/>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sp>
        <p:nvSpPr>
          <p:cNvPr id="10" name="Rectangle 8"/>
          <p:cNvSpPr>
            <a:spLocks noChangeArrowheads="1"/>
          </p:cNvSpPr>
          <p:nvPr/>
        </p:nvSpPr>
        <p:spPr bwMode="auto">
          <a:xfrm>
            <a:off x="0" y="620688"/>
            <a:ext cx="812800" cy="266700"/>
          </a:xfrm>
          <a:prstGeom prst="rect">
            <a:avLst/>
          </a:prstGeom>
          <a:noFill/>
          <a:ln w="9525">
            <a:noFill/>
            <a:miter lim="800000"/>
            <a:headEnd/>
            <a:tailEnd/>
          </a:ln>
          <a:effectLst/>
        </p:spPr>
        <p:txBody>
          <a:bodyPr wrap="none" lIns="18000" tIns="10800" rIns="18000" bIns="10800">
            <a:spAutoFit/>
          </a:bodyPr>
          <a:lstStyle/>
          <a:p>
            <a:pPr defTabSz="914400"/>
            <a:r>
              <a:rPr lang="es-ES" sz="1600" b="1" dirty="0" err="1"/>
              <a:t>GiACTA</a:t>
            </a:r>
            <a:endParaRPr lang="es-ES" sz="1600" b="1" dirty="0"/>
          </a:p>
        </p:txBody>
      </p:sp>
      <p:sp>
        <p:nvSpPr>
          <p:cNvPr id="14"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TOCILIZUMAB</a:t>
            </a:r>
            <a:endParaRPr lang="es-ES" sz="1600" b="1" dirty="0">
              <a:solidFill>
                <a:srgbClr val="000099"/>
              </a:solidFill>
              <a:ea typeface="ＭＳ Ｐゴシック" pitchFamily="34" charset="-128"/>
            </a:endParaRPr>
          </a:p>
        </p:txBody>
      </p:sp>
      <p:sp>
        <p:nvSpPr>
          <p:cNvPr id="16"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graphicFrame>
        <p:nvGraphicFramePr>
          <p:cNvPr id="228" name="Content Placeholder 3"/>
          <p:cNvGraphicFramePr>
            <a:graphicFrameLocks noGrp="1"/>
          </p:cNvGraphicFramePr>
          <p:nvPr/>
        </p:nvGraphicFramePr>
        <p:xfrm>
          <a:off x="1517650" y="1009650"/>
          <a:ext cx="6505575" cy="3648075"/>
        </p:xfrm>
        <a:graphic>
          <a:graphicData uri="http://schemas.openxmlformats.org/presentationml/2006/ole">
            <p:oleObj spid="_x0000_s286722" name="Gráfico" r:id="rId5" imgW="6505575" imgH="3647930" progId="Excel.Sheet.8">
              <p:embed/>
            </p:oleObj>
          </a:graphicData>
        </a:graphic>
      </p:graphicFrame>
      <p:sp>
        <p:nvSpPr>
          <p:cNvPr id="229" name="TextBox 4"/>
          <p:cNvSpPr txBox="1"/>
          <p:nvPr/>
        </p:nvSpPr>
        <p:spPr>
          <a:xfrm rot="10800000">
            <a:off x="1282700" y="1598613"/>
            <a:ext cx="322263" cy="2809875"/>
          </a:xfrm>
          <a:prstGeom prst="rect">
            <a:avLst/>
          </a:prstGeom>
          <a:noFill/>
        </p:spPr>
        <p:txBody>
          <a:bodyPr vert="eaVert" lIns="68577" tIns="34289" rIns="68577" bIns="34289">
            <a:spAutoFit/>
          </a:bodyPr>
          <a:lstStyle/>
          <a:p>
            <a:pPr defTabSz="685766" fontAlgn="auto">
              <a:spcBef>
                <a:spcPts val="0"/>
              </a:spcBef>
              <a:spcAft>
                <a:spcPts val="0"/>
              </a:spcAft>
              <a:defRPr/>
            </a:pPr>
            <a:r>
              <a:rPr lang="en-GB" sz="1200" b="1" kern="0" dirty="0">
                <a:solidFill>
                  <a:sysClr val="windowText" lastClr="000000"/>
                </a:solidFill>
                <a:latin typeface="Arial"/>
                <a:cs typeface="Arial"/>
              </a:rPr>
              <a:t>Patients in Sustained Remission, %</a:t>
            </a:r>
          </a:p>
        </p:txBody>
      </p:sp>
      <p:grpSp>
        <p:nvGrpSpPr>
          <p:cNvPr id="230" name="Group 16"/>
          <p:cNvGrpSpPr>
            <a:grpSpLocks/>
          </p:cNvGrpSpPr>
          <p:nvPr/>
        </p:nvGrpSpPr>
        <p:grpSpPr bwMode="auto">
          <a:xfrm>
            <a:off x="3355975" y="1870075"/>
            <a:ext cx="2266950" cy="682625"/>
            <a:chOff x="3024112" y="2097264"/>
            <a:chExt cx="2752326" cy="1115712"/>
          </a:xfrm>
        </p:grpSpPr>
        <p:sp>
          <p:nvSpPr>
            <p:cNvPr id="231" name="Runde Klammer links 4"/>
            <p:cNvSpPr/>
            <p:nvPr/>
          </p:nvSpPr>
          <p:spPr>
            <a:xfrm rot="5400000">
              <a:off x="4859292" y="2492423"/>
              <a:ext cx="72651" cy="1368453"/>
            </a:xfrm>
            <a:prstGeom prst="leftBracket">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defTabSz="685766" fontAlgn="auto">
                <a:spcBef>
                  <a:spcPts val="0"/>
                </a:spcBef>
                <a:spcAft>
                  <a:spcPts val="0"/>
                </a:spcAft>
                <a:defRPr/>
              </a:pPr>
              <a:endParaRPr lang="en-US" sz="1200" kern="0" dirty="0">
                <a:solidFill>
                  <a:srgbClr val="86368B"/>
                </a:solidFill>
              </a:endParaRPr>
            </a:p>
          </p:txBody>
        </p:sp>
        <p:sp>
          <p:nvSpPr>
            <p:cNvPr id="232" name="Textfeld 5"/>
            <p:cNvSpPr txBox="1"/>
            <p:nvPr/>
          </p:nvSpPr>
          <p:spPr>
            <a:xfrm>
              <a:off x="4643127" y="2740744"/>
              <a:ext cx="1133311" cy="454070"/>
            </a:xfrm>
            <a:prstGeom prst="rect">
              <a:avLst/>
            </a:prstGeom>
            <a:noFill/>
          </p:spPr>
          <p:txBody>
            <a:bodyPr wrap="none">
              <a:spAutoFit/>
            </a:bodyPr>
            <a:lstStyle/>
            <a:p>
              <a:pPr defTabSz="685766" fontAlgn="auto">
                <a:spcBef>
                  <a:spcPts val="0"/>
                </a:spcBef>
                <a:spcAft>
                  <a:spcPts val="0"/>
                </a:spcAft>
                <a:defRPr/>
              </a:pPr>
              <a:r>
                <a:rPr lang="de-CH" sz="1200" b="1" i="1" kern="0" dirty="0">
                  <a:solidFill>
                    <a:sysClr val="windowText" lastClr="000000"/>
                  </a:solidFill>
                  <a:latin typeface="Arial"/>
                  <a:cs typeface="Arial"/>
                </a:rPr>
                <a:t>p </a:t>
              </a:r>
              <a:r>
                <a:rPr lang="de-CH" sz="1200" b="1" kern="0" dirty="0">
                  <a:solidFill>
                    <a:sysClr val="windowText" lastClr="000000"/>
                  </a:solidFill>
                  <a:latin typeface="Arial"/>
                  <a:cs typeface="Arial"/>
                </a:rPr>
                <a:t>&lt; 0.0001</a:t>
              </a:r>
              <a:endParaRPr lang="en-US" sz="1200" b="1" kern="0" dirty="0">
                <a:solidFill>
                  <a:sysClr val="windowText" lastClr="000000"/>
                </a:solidFill>
                <a:latin typeface="Arial"/>
                <a:cs typeface="Arial"/>
              </a:endParaRPr>
            </a:p>
          </p:txBody>
        </p:sp>
        <p:sp>
          <p:nvSpPr>
            <p:cNvPr id="233" name="Runde Klammer links 6"/>
            <p:cNvSpPr/>
            <p:nvPr/>
          </p:nvSpPr>
          <p:spPr>
            <a:xfrm rot="5400000">
              <a:off x="4261761" y="1246223"/>
              <a:ext cx="80434" cy="2555731"/>
            </a:xfrm>
            <a:prstGeom prst="leftBracket">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defTabSz="685766" fontAlgn="auto">
                <a:spcBef>
                  <a:spcPts val="0"/>
                </a:spcBef>
                <a:spcAft>
                  <a:spcPts val="0"/>
                </a:spcAft>
                <a:defRPr/>
              </a:pPr>
              <a:endParaRPr lang="en-US" sz="1200" kern="0" dirty="0">
                <a:solidFill>
                  <a:srgbClr val="86368B"/>
                </a:solidFill>
              </a:endParaRPr>
            </a:p>
          </p:txBody>
        </p:sp>
        <p:sp>
          <p:nvSpPr>
            <p:cNvPr id="234" name="Textfeld 7"/>
            <p:cNvSpPr txBox="1"/>
            <p:nvPr/>
          </p:nvSpPr>
          <p:spPr>
            <a:xfrm>
              <a:off x="4571814" y="2097264"/>
              <a:ext cx="1133311" cy="454070"/>
            </a:xfrm>
            <a:prstGeom prst="rect">
              <a:avLst/>
            </a:prstGeom>
            <a:noFill/>
          </p:spPr>
          <p:txBody>
            <a:bodyPr wrap="none">
              <a:spAutoFit/>
            </a:bodyPr>
            <a:lstStyle/>
            <a:p>
              <a:pPr defTabSz="685766" fontAlgn="auto">
                <a:spcBef>
                  <a:spcPts val="0"/>
                </a:spcBef>
                <a:spcAft>
                  <a:spcPts val="0"/>
                </a:spcAft>
                <a:defRPr/>
              </a:pPr>
              <a:r>
                <a:rPr lang="de-CH" sz="1200" b="1" i="1" kern="0" dirty="0">
                  <a:solidFill>
                    <a:sysClr val="windowText" lastClr="000000"/>
                  </a:solidFill>
                  <a:latin typeface="Arial"/>
                  <a:cs typeface="Arial"/>
                </a:rPr>
                <a:t>p </a:t>
              </a:r>
              <a:r>
                <a:rPr lang="de-CH" sz="1200" b="1" kern="0" dirty="0">
                  <a:solidFill>
                    <a:sysClr val="windowText" lastClr="000000"/>
                  </a:solidFill>
                  <a:latin typeface="Arial"/>
                  <a:cs typeface="Arial"/>
                </a:rPr>
                <a:t>&lt; 0.0001</a:t>
              </a:r>
              <a:endParaRPr lang="en-US" sz="1200" b="1" kern="0" dirty="0">
                <a:solidFill>
                  <a:sysClr val="windowText" lastClr="000000"/>
                </a:solidFill>
                <a:latin typeface="Arial"/>
                <a:cs typeface="Arial"/>
              </a:endParaRPr>
            </a:p>
          </p:txBody>
        </p:sp>
      </p:grpSp>
      <p:grpSp>
        <p:nvGrpSpPr>
          <p:cNvPr id="235" name="Group 21"/>
          <p:cNvGrpSpPr>
            <a:grpSpLocks/>
          </p:cNvGrpSpPr>
          <p:nvPr/>
        </p:nvGrpSpPr>
        <p:grpSpPr bwMode="auto">
          <a:xfrm>
            <a:off x="3544888" y="4516438"/>
            <a:ext cx="3119437" cy="639762"/>
            <a:chOff x="3024111" y="5968609"/>
            <a:chExt cx="4159891" cy="854058"/>
          </a:xfrm>
        </p:grpSpPr>
        <p:sp>
          <p:nvSpPr>
            <p:cNvPr id="236" name="Runde Klammer links 8"/>
            <p:cNvSpPr/>
            <p:nvPr/>
          </p:nvSpPr>
          <p:spPr>
            <a:xfrm rot="5400000" flipH="1">
              <a:off x="4894422" y="4505194"/>
              <a:ext cx="97486" cy="3838108"/>
            </a:xfrm>
            <a:prstGeom prst="leftBracket">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defTabSz="685766" fontAlgn="auto">
                <a:spcBef>
                  <a:spcPts val="0"/>
                </a:spcBef>
                <a:spcAft>
                  <a:spcPts val="0"/>
                </a:spcAft>
                <a:defRPr/>
              </a:pPr>
              <a:endParaRPr lang="en-US" sz="1200" kern="0" dirty="0">
                <a:solidFill>
                  <a:srgbClr val="86368B"/>
                </a:solidFill>
              </a:endParaRPr>
            </a:p>
          </p:txBody>
        </p:sp>
        <p:sp>
          <p:nvSpPr>
            <p:cNvPr id="237" name="Textfeld 9"/>
            <p:cNvSpPr txBox="1"/>
            <p:nvPr/>
          </p:nvSpPr>
          <p:spPr>
            <a:xfrm>
              <a:off x="5939210" y="6453917"/>
              <a:ext cx="1244792" cy="368750"/>
            </a:xfrm>
            <a:prstGeom prst="rect">
              <a:avLst/>
            </a:prstGeom>
            <a:noFill/>
          </p:spPr>
          <p:txBody>
            <a:bodyPr wrap="none">
              <a:spAutoFit/>
            </a:bodyPr>
            <a:lstStyle/>
            <a:p>
              <a:pPr defTabSz="685766" fontAlgn="auto">
                <a:spcBef>
                  <a:spcPts val="0"/>
                </a:spcBef>
                <a:spcAft>
                  <a:spcPts val="0"/>
                </a:spcAft>
                <a:defRPr/>
              </a:pPr>
              <a:r>
                <a:rPr lang="de-CH" sz="1200" b="1" i="1" kern="0" dirty="0">
                  <a:solidFill>
                    <a:sysClr val="windowText" lastClr="000000"/>
                  </a:solidFill>
                  <a:latin typeface="Arial"/>
                  <a:cs typeface="Arial"/>
                </a:rPr>
                <a:t>p </a:t>
              </a:r>
              <a:r>
                <a:rPr lang="de-CH" sz="1200" b="1" kern="0" dirty="0">
                  <a:solidFill>
                    <a:sysClr val="windowText" lastClr="000000"/>
                  </a:solidFill>
                  <a:latin typeface="Arial"/>
                  <a:cs typeface="Arial"/>
                </a:rPr>
                <a:t>&lt; 0.0001</a:t>
              </a:r>
              <a:endParaRPr lang="en-US" sz="1200" b="1" kern="0" dirty="0">
                <a:solidFill>
                  <a:sysClr val="windowText" lastClr="000000"/>
                </a:solidFill>
                <a:latin typeface="Arial"/>
                <a:cs typeface="Arial"/>
              </a:endParaRPr>
            </a:p>
          </p:txBody>
        </p:sp>
        <p:sp>
          <p:nvSpPr>
            <p:cNvPr id="238" name="Runde Klammer links 10"/>
            <p:cNvSpPr/>
            <p:nvPr/>
          </p:nvSpPr>
          <p:spPr>
            <a:xfrm rot="5400000" flipH="1">
              <a:off x="5542236" y="4729148"/>
              <a:ext cx="72055" cy="2550976"/>
            </a:xfrm>
            <a:prstGeom prst="leftBracket">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defTabSz="685766" fontAlgn="auto">
                <a:spcBef>
                  <a:spcPts val="0"/>
                </a:spcBef>
                <a:spcAft>
                  <a:spcPts val="0"/>
                </a:spcAft>
                <a:defRPr/>
              </a:pPr>
              <a:endParaRPr lang="en-US" sz="1200" kern="0" dirty="0">
                <a:solidFill>
                  <a:srgbClr val="86368B"/>
                </a:solidFill>
              </a:endParaRPr>
            </a:p>
          </p:txBody>
        </p:sp>
        <p:sp>
          <p:nvSpPr>
            <p:cNvPr id="239" name="Textfeld 11"/>
            <p:cNvSpPr txBox="1"/>
            <p:nvPr/>
          </p:nvSpPr>
          <p:spPr>
            <a:xfrm>
              <a:off x="5939210" y="6055498"/>
              <a:ext cx="1244792" cy="368750"/>
            </a:xfrm>
            <a:prstGeom prst="rect">
              <a:avLst/>
            </a:prstGeom>
            <a:noFill/>
          </p:spPr>
          <p:txBody>
            <a:bodyPr wrap="none">
              <a:spAutoFit/>
            </a:bodyPr>
            <a:lstStyle/>
            <a:p>
              <a:pPr defTabSz="685766" fontAlgn="auto">
                <a:spcBef>
                  <a:spcPts val="0"/>
                </a:spcBef>
                <a:spcAft>
                  <a:spcPts val="0"/>
                </a:spcAft>
                <a:defRPr/>
              </a:pPr>
              <a:r>
                <a:rPr lang="de-CH" sz="1200" b="1" i="1" kern="0" dirty="0">
                  <a:solidFill>
                    <a:sysClr val="windowText" lastClr="000000"/>
                  </a:solidFill>
                  <a:latin typeface="Arial"/>
                  <a:cs typeface="Arial"/>
                </a:rPr>
                <a:t>p </a:t>
              </a:r>
              <a:r>
                <a:rPr lang="de-CH" sz="1200" b="1" kern="0" dirty="0">
                  <a:solidFill>
                    <a:sysClr val="windowText" lastClr="000000"/>
                  </a:solidFill>
                  <a:latin typeface="Arial"/>
                  <a:cs typeface="Arial"/>
                </a:rPr>
                <a:t>= 0.0002</a:t>
              </a:r>
              <a:endParaRPr lang="en-US" sz="1200" b="1" kern="0" dirty="0">
                <a:solidFill>
                  <a:sysClr val="windowText" lastClr="000000"/>
                </a:solidFill>
                <a:latin typeface="Arial"/>
                <a:cs typeface="Arial"/>
              </a:endParaRPr>
            </a:p>
          </p:txBody>
        </p:sp>
      </p:grpSp>
      <p:sp>
        <p:nvSpPr>
          <p:cNvPr id="240" name="Content Placeholder 2"/>
          <p:cNvSpPr txBox="1">
            <a:spLocks/>
          </p:cNvSpPr>
          <p:nvPr/>
        </p:nvSpPr>
        <p:spPr bwMode="auto">
          <a:xfrm>
            <a:off x="742950" y="1016000"/>
            <a:ext cx="6883400" cy="5969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lstStyle>
            <a:lvl1pPr marL="288925" indent="-288925" algn="l" rtl="0" eaLnBrk="0" fontAlgn="base" hangingPunct="0">
              <a:spcBef>
                <a:spcPct val="75000"/>
              </a:spcBef>
              <a:spcAft>
                <a:spcPct val="0"/>
              </a:spcAft>
              <a:buSzPct val="100000"/>
              <a:buChar char="•"/>
              <a:defRPr sz="2000">
                <a:solidFill>
                  <a:schemeClr val="tx1"/>
                </a:solidFill>
                <a:latin typeface="+mn-lt"/>
                <a:ea typeface="ＭＳ Ｐゴシック" charset="0"/>
                <a:cs typeface="+mn-cs"/>
              </a:defRPr>
            </a:lvl1pPr>
            <a:lvl2pPr marL="763588" indent="-287338" algn="l" rtl="0" eaLnBrk="0" fontAlgn="base" hangingPunct="0">
              <a:spcBef>
                <a:spcPct val="30000"/>
              </a:spcBef>
              <a:spcAft>
                <a:spcPct val="0"/>
              </a:spcAft>
              <a:buChar char="–"/>
              <a:defRPr>
                <a:solidFill>
                  <a:schemeClr val="tx2"/>
                </a:solidFill>
                <a:latin typeface="+mn-lt"/>
                <a:ea typeface="Arial" charset="0"/>
                <a:cs typeface="+mn-cs"/>
              </a:defRPr>
            </a:lvl2pPr>
            <a:lvl3pPr marL="1241425" indent="-287338" algn="l" rtl="0" eaLnBrk="0" fontAlgn="base" hangingPunct="0">
              <a:spcBef>
                <a:spcPct val="20000"/>
              </a:spcBef>
              <a:spcAft>
                <a:spcPct val="0"/>
              </a:spcAft>
              <a:buChar char="•"/>
              <a:defRPr sz="1600">
                <a:solidFill>
                  <a:srgbClr val="86368B"/>
                </a:solidFill>
                <a:latin typeface="+mn-lt"/>
                <a:ea typeface="Arial" charset="0"/>
                <a:cs typeface="+mn-cs"/>
              </a:defRPr>
            </a:lvl3pPr>
            <a:lvl4pPr marL="1719263" indent="-287338" algn="l" rtl="0" eaLnBrk="0" fontAlgn="base" hangingPunct="0">
              <a:spcBef>
                <a:spcPct val="20000"/>
              </a:spcBef>
              <a:spcAft>
                <a:spcPct val="0"/>
              </a:spcAft>
              <a:buChar char="–"/>
              <a:defRPr sz="1600">
                <a:solidFill>
                  <a:schemeClr val="tx2"/>
                </a:solidFill>
                <a:latin typeface="+mn-lt"/>
                <a:ea typeface="Arial" charset="0"/>
                <a:cs typeface="+mn-cs"/>
              </a:defRPr>
            </a:lvl4pPr>
            <a:lvl5pPr marL="2195513" indent="-285750" algn="l" rtl="0" eaLnBrk="0" fontAlgn="base" hangingPunct="0">
              <a:spcBef>
                <a:spcPct val="20000"/>
              </a:spcBef>
              <a:spcAft>
                <a:spcPct val="0"/>
              </a:spcAft>
              <a:buChar char="»"/>
              <a:defRPr sz="1400">
                <a:solidFill>
                  <a:schemeClr val="tx1"/>
                </a:solidFill>
                <a:latin typeface="+mn-lt"/>
                <a:ea typeface="Arial" charset="0"/>
                <a:cs typeface="+mn-cs"/>
              </a:defRPr>
            </a:lvl5pPr>
            <a:lvl6pPr marL="2652713" indent="-285750" algn="l" rtl="0" fontAlgn="base">
              <a:spcBef>
                <a:spcPct val="20000"/>
              </a:spcBef>
              <a:spcAft>
                <a:spcPct val="0"/>
              </a:spcAft>
              <a:buChar char="»"/>
              <a:defRPr sz="1400">
                <a:solidFill>
                  <a:schemeClr val="tx1"/>
                </a:solidFill>
                <a:latin typeface="+mn-lt"/>
                <a:cs typeface="+mn-cs"/>
              </a:defRPr>
            </a:lvl6pPr>
            <a:lvl7pPr marL="3109913" indent="-285750" algn="l" rtl="0" fontAlgn="base">
              <a:spcBef>
                <a:spcPct val="20000"/>
              </a:spcBef>
              <a:spcAft>
                <a:spcPct val="0"/>
              </a:spcAft>
              <a:buChar char="»"/>
              <a:defRPr sz="1400">
                <a:solidFill>
                  <a:schemeClr val="tx1"/>
                </a:solidFill>
                <a:latin typeface="+mn-lt"/>
                <a:cs typeface="+mn-cs"/>
              </a:defRPr>
            </a:lvl7pPr>
            <a:lvl8pPr marL="3567113" indent="-285750" algn="l" rtl="0" fontAlgn="base">
              <a:spcBef>
                <a:spcPct val="20000"/>
              </a:spcBef>
              <a:spcAft>
                <a:spcPct val="0"/>
              </a:spcAft>
              <a:buChar char="»"/>
              <a:defRPr sz="1400">
                <a:solidFill>
                  <a:schemeClr val="tx1"/>
                </a:solidFill>
                <a:latin typeface="+mn-lt"/>
                <a:cs typeface="+mn-cs"/>
              </a:defRPr>
            </a:lvl8pPr>
            <a:lvl9pPr marL="4024313" indent="-285750" algn="l" rtl="0" fontAlgn="base">
              <a:spcBef>
                <a:spcPct val="20000"/>
              </a:spcBef>
              <a:spcAft>
                <a:spcPct val="0"/>
              </a:spcAft>
              <a:buChar char="»"/>
              <a:defRPr sz="1400">
                <a:solidFill>
                  <a:schemeClr val="tx1"/>
                </a:solidFill>
                <a:latin typeface="+mn-lt"/>
                <a:cs typeface="+mn-cs"/>
              </a:defRPr>
            </a:lvl9pPr>
          </a:lstStyle>
          <a:p>
            <a:pPr defTabSz="685766">
              <a:spcBef>
                <a:spcPts val="0"/>
              </a:spcBef>
              <a:spcAft>
                <a:spcPts val="900"/>
              </a:spcAft>
              <a:defRPr/>
            </a:pPr>
            <a:r>
              <a:rPr lang="en-US" altLang="en-US" sz="1800" kern="0" dirty="0">
                <a:solidFill>
                  <a:srgbClr val="000000"/>
                </a:solidFill>
              </a:rPr>
              <a:t>Superior efficacy of TCZ + 26-week prednisone versus </a:t>
            </a:r>
            <a:br>
              <a:rPr lang="en-US" altLang="en-US" sz="1800" kern="0" dirty="0">
                <a:solidFill>
                  <a:srgbClr val="000000"/>
                </a:solidFill>
              </a:rPr>
            </a:br>
            <a:r>
              <a:rPr lang="en-US" altLang="en-US" sz="1800" kern="0" dirty="0">
                <a:solidFill>
                  <a:srgbClr val="000000"/>
                </a:solidFill>
              </a:rPr>
              <a:t>26-week and 52-week prednisone alone </a:t>
            </a:r>
          </a:p>
        </p:txBody>
      </p:sp>
      <p:grpSp>
        <p:nvGrpSpPr>
          <p:cNvPr id="241" name="Group 29"/>
          <p:cNvGrpSpPr>
            <a:grpSpLocks/>
          </p:cNvGrpSpPr>
          <p:nvPr/>
        </p:nvGrpSpPr>
        <p:grpSpPr bwMode="auto">
          <a:xfrm>
            <a:off x="2811463" y="1562100"/>
            <a:ext cx="3933825" cy="276225"/>
            <a:chOff x="1832674" y="-1101015"/>
            <a:chExt cx="6197030" cy="442872"/>
          </a:xfrm>
        </p:grpSpPr>
        <p:sp>
          <p:nvSpPr>
            <p:cNvPr id="242" name="Rectangle 30"/>
            <p:cNvSpPr/>
            <p:nvPr/>
          </p:nvSpPr>
          <p:spPr bwMode="auto">
            <a:xfrm>
              <a:off x="1832674" y="-1019567"/>
              <a:ext cx="217570" cy="218891"/>
            </a:xfrm>
            <a:prstGeom prst="rect">
              <a:avLst/>
            </a:prstGeom>
            <a:solidFill>
              <a:srgbClr val="FFC000"/>
            </a:solidFill>
            <a:ln w="19050" cap="flat" cmpd="sng" algn="ctr">
              <a:noFill/>
              <a:prstDash val="solid"/>
              <a:round/>
              <a:headEnd type="none" w="med" len="med"/>
              <a:tailEnd type="none" w="med" len="med"/>
            </a:ln>
            <a:effectLst/>
            <a:extLst/>
          </p:spPr>
          <p:txBody>
            <a:bodyPr wrap="none" anchor="ctr"/>
            <a:lstStyle/>
            <a:p>
              <a:pPr algn="ctr" defTabSz="685766" eaLnBrk="0" hangingPunct="0">
                <a:lnSpc>
                  <a:spcPct val="95000"/>
                </a:lnSpc>
                <a:defRPr/>
              </a:pPr>
              <a:endParaRPr lang="en-US" sz="1200" kern="0" dirty="0">
                <a:solidFill>
                  <a:srgbClr val="000000"/>
                </a:solidFill>
                <a:latin typeface="Arial" charset="0"/>
                <a:cs typeface="+mn-cs"/>
              </a:endParaRPr>
            </a:p>
          </p:txBody>
        </p:sp>
        <p:sp>
          <p:nvSpPr>
            <p:cNvPr id="243" name="Rectangle 31"/>
            <p:cNvSpPr/>
            <p:nvPr/>
          </p:nvSpPr>
          <p:spPr bwMode="auto">
            <a:xfrm>
              <a:off x="3363175" y="-1019567"/>
              <a:ext cx="217570" cy="218891"/>
            </a:xfrm>
            <a:prstGeom prst="rect">
              <a:avLst/>
            </a:prstGeom>
            <a:solidFill>
              <a:schemeClr val="accent1"/>
            </a:solidFill>
            <a:ln w="19050" cap="flat" cmpd="sng" algn="ctr">
              <a:noFill/>
              <a:prstDash val="solid"/>
              <a:round/>
              <a:headEnd type="none" w="med" len="med"/>
              <a:tailEnd type="none" w="med" len="med"/>
            </a:ln>
            <a:effectLst/>
            <a:extLst/>
          </p:spPr>
          <p:txBody>
            <a:bodyPr wrap="none" anchor="ctr"/>
            <a:lstStyle/>
            <a:p>
              <a:pPr algn="ctr" defTabSz="685766" eaLnBrk="0" hangingPunct="0">
                <a:lnSpc>
                  <a:spcPct val="95000"/>
                </a:lnSpc>
                <a:defRPr/>
              </a:pPr>
              <a:endParaRPr lang="en-US" sz="1200" kern="0" dirty="0">
                <a:solidFill>
                  <a:srgbClr val="000000"/>
                </a:solidFill>
                <a:latin typeface="Arial" charset="0"/>
                <a:cs typeface="+mn-cs"/>
              </a:endParaRPr>
            </a:p>
          </p:txBody>
        </p:sp>
        <p:sp>
          <p:nvSpPr>
            <p:cNvPr id="244" name="Rectangle 32"/>
            <p:cNvSpPr/>
            <p:nvPr/>
          </p:nvSpPr>
          <p:spPr bwMode="auto">
            <a:xfrm>
              <a:off x="4891175" y="-1019567"/>
              <a:ext cx="217572" cy="218891"/>
            </a:xfrm>
            <a:prstGeom prst="rect">
              <a:avLst/>
            </a:prstGeom>
            <a:solidFill>
              <a:srgbClr val="008000"/>
            </a:solidFill>
            <a:ln w="19050" cap="flat" cmpd="sng" algn="ctr">
              <a:noFill/>
              <a:prstDash val="solid"/>
              <a:round/>
              <a:headEnd type="none" w="med" len="med"/>
              <a:tailEnd type="none" w="med" len="med"/>
            </a:ln>
            <a:effectLst/>
            <a:extLst/>
          </p:spPr>
          <p:txBody>
            <a:bodyPr wrap="none" anchor="ctr"/>
            <a:lstStyle/>
            <a:p>
              <a:pPr algn="ctr" defTabSz="685766" eaLnBrk="0" hangingPunct="0">
                <a:lnSpc>
                  <a:spcPct val="95000"/>
                </a:lnSpc>
                <a:defRPr/>
              </a:pPr>
              <a:endParaRPr lang="en-US" sz="1200" kern="0" dirty="0">
                <a:solidFill>
                  <a:srgbClr val="000000"/>
                </a:solidFill>
                <a:latin typeface="Arial" charset="0"/>
                <a:cs typeface="+mn-cs"/>
              </a:endParaRPr>
            </a:p>
          </p:txBody>
        </p:sp>
        <p:sp>
          <p:nvSpPr>
            <p:cNvPr id="245" name="Rectangle 33"/>
            <p:cNvSpPr/>
            <p:nvPr/>
          </p:nvSpPr>
          <p:spPr bwMode="auto">
            <a:xfrm>
              <a:off x="6421676" y="-1019567"/>
              <a:ext cx="217572" cy="218891"/>
            </a:xfrm>
            <a:prstGeom prst="rect">
              <a:avLst/>
            </a:prstGeom>
            <a:solidFill>
              <a:schemeClr val="tx1"/>
            </a:solidFill>
            <a:ln w="19050" cap="flat" cmpd="sng" algn="ctr">
              <a:noFill/>
              <a:prstDash val="solid"/>
              <a:round/>
              <a:headEnd type="none" w="med" len="med"/>
              <a:tailEnd type="none" w="med" len="med"/>
            </a:ln>
            <a:effectLst/>
            <a:extLst/>
          </p:spPr>
          <p:txBody>
            <a:bodyPr wrap="none" anchor="ctr"/>
            <a:lstStyle/>
            <a:p>
              <a:pPr algn="ctr" defTabSz="685766" eaLnBrk="0" hangingPunct="0">
                <a:lnSpc>
                  <a:spcPct val="95000"/>
                </a:lnSpc>
                <a:defRPr/>
              </a:pPr>
              <a:endParaRPr lang="en-US" sz="1200" kern="0" dirty="0">
                <a:solidFill>
                  <a:srgbClr val="000000"/>
                </a:solidFill>
                <a:latin typeface="Arial" charset="0"/>
                <a:cs typeface="+mn-cs"/>
              </a:endParaRPr>
            </a:p>
          </p:txBody>
        </p:sp>
        <p:sp>
          <p:nvSpPr>
            <p:cNvPr id="246" name="TextBox 34"/>
            <p:cNvSpPr txBox="1"/>
            <p:nvPr/>
          </p:nvSpPr>
          <p:spPr>
            <a:xfrm>
              <a:off x="2047744" y="-1101015"/>
              <a:ext cx="1350442" cy="442872"/>
            </a:xfrm>
            <a:prstGeom prst="rect">
              <a:avLst/>
            </a:prstGeom>
            <a:noFill/>
          </p:spPr>
          <p:txBody>
            <a:bodyPr wrap="none">
              <a:spAutoFit/>
            </a:bodyPr>
            <a:lstStyle/>
            <a:p>
              <a:pPr defTabSz="685766" fontAlgn="auto">
                <a:spcBef>
                  <a:spcPts val="0"/>
                </a:spcBef>
                <a:spcAft>
                  <a:spcPts val="0"/>
                </a:spcAft>
                <a:defRPr/>
              </a:pPr>
              <a:r>
                <a:rPr lang="en-US" sz="1200" kern="0" dirty="0">
                  <a:solidFill>
                    <a:sysClr val="windowText" lastClr="000000"/>
                  </a:solidFill>
                  <a:latin typeface="Arial"/>
                  <a:cs typeface="+mn-cs"/>
                </a:rPr>
                <a:t>PBO + 26</a:t>
              </a:r>
            </a:p>
          </p:txBody>
        </p:sp>
        <p:sp>
          <p:nvSpPr>
            <p:cNvPr id="247" name="TextBox 35"/>
            <p:cNvSpPr txBox="1"/>
            <p:nvPr/>
          </p:nvSpPr>
          <p:spPr>
            <a:xfrm>
              <a:off x="3578246" y="-1101015"/>
              <a:ext cx="1347941" cy="442872"/>
            </a:xfrm>
            <a:prstGeom prst="rect">
              <a:avLst/>
            </a:prstGeom>
            <a:noFill/>
          </p:spPr>
          <p:txBody>
            <a:bodyPr wrap="none">
              <a:spAutoFit/>
            </a:bodyPr>
            <a:lstStyle/>
            <a:p>
              <a:pPr defTabSz="685766" fontAlgn="auto">
                <a:spcBef>
                  <a:spcPts val="0"/>
                </a:spcBef>
                <a:spcAft>
                  <a:spcPts val="0"/>
                </a:spcAft>
                <a:defRPr/>
              </a:pPr>
              <a:r>
                <a:rPr lang="en-US" sz="1200" kern="0" dirty="0">
                  <a:solidFill>
                    <a:sysClr val="windowText" lastClr="000000"/>
                  </a:solidFill>
                  <a:latin typeface="Arial"/>
                  <a:cs typeface="+mn-cs"/>
                </a:rPr>
                <a:t>PBO + 52</a:t>
              </a:r>
            </a:p>
          </p:txBody>
        </p:sp>
        <p:sp>
          <p:nvSpPr>
            <p:cNvPr id="248" name="TextBox 36"/>
            <p:cNvSpPr txBox="1"/>
            <p:nvPr/>
          </p:nvSpPr>
          <p:spPr>
            <a:xfrm>
              <a:off x="5106246" y="-1101015"/>
              <a:ext cx="1247910" cy="442872"/>
            </a:xfrm>
            <a:prstGeom prst="rect">
              <a:avLst/>
            </a:prstGeom>
            <a:noFill/>
          </p:spPr>
          <p:txBody>
            <a:bodyPr wrap="none">
              <a:spAutoFit/>
            </a:bodyPr>
            <a:lstStyle/>
            <a:p>
              <a:pPr defTabSz="685766" fontAlgn="auto">
                <a:spcBef>
                  <a:spcPts val="0"/>
                </a:spcBef>
                <a:spcAft>
                  <a:spcPts val="0"/>
                </a:spcAft>
                <a:defRPr/>
              </a:pPr>
              <a:r>
                <a:rPr lang="en-US" sz="1200" kern="0" dirty="0">
                  <a:solidFill>
                    <a:sysClr val="windowText" lastClr="000000"/>
                  </a:solidFill>
                  <a:latin typeface="Arial"/>
                  <a:cs typeface="+mn-cs"/>
                </a:rPr>
                <a:t>TCZ QW</a:t>
              </a:r>
            </a:p>
          </p:txBody>
        </p:sp>
        <p:sp>
          <p:nvSpPr>
            <p:cNvPr id="249" name="TextBox 37"/>
            <p:cNvSpPr txBox="1"/>
            <p:nvPr/>
          </p:nvSpPr>
          <p:spPr>
            <a:xfrm>
              <a:off x="6649252" y="-1101015"/>
              <a:ext cx="1380452" cy="442872"/>
            </a:xfrm>
            <a:prstGeom prst="rect">
              <a:avLst/>
            </a:prstGeom>
            <a:noFill/>
          </p:spPr>
          <p:txBody>
            <a:bodyPr wrap="none">
              <a:spAutoFit/>
            </a:bodyPr>
            <a:lstStyle/>
            <a:p>
              <a:pPr defTabSz="685766" fontAlgn="auto">
                <a:spcBef>
                  <a:spcPts val="0"/>
                </a:spcBef>
                <a:spcAft>
                  <a:spcPts val="0"/>
                </a:spcAft>
                <a:defRPr/>
              </a:pPr>
              <a:r>
                <a:rPr lang="en-US" sz="1200" kern="0" dirty="0">
                  <a:solidFill>
                    <a:sysClr val="windowText" lastClr="000000"/>
                  </a:solidFill>
                  <a:latin typeface="Arial"/>
                  <a:cs typeface="+mn-cs"/>
                </a:rPr>
                <a:t>TCZ Q2W</a:t>
              </a:r>
            </a:p>
          </p:txBody>
        </p:sp>
      </p:grpSp>
      <p:sp>
        <p:nvSpPr>
          <p:cNvPr id="30" name="Text Box 12"/>
          <p:cNvSpPr txBox="1">
            <a:spLocks noChangeArrowheads="1"/>
          </p:cNvSpPr>
          <p:nvPr/>
        </p:nvSpPr>
        <p:spPr bwMode="auto">
          <a:xfrm>
            <a:off x="6384783" y="6519446"/>
            <a:ext cx="2759217" cy="338554"/>
          </a:xfrm>
          <a:prstGeom prst="rect">
            <a:avLst/>
          </a:prstGeom>
          <a:noFill/>
          <a:ln w="9525">
            <a:noFill/>
            <a:miter lim="800000"/>
            <a:headEnd/>
            <a:tailEnd/>
          </a:ln>
        </p:spPr>
        <p:txBody>
          <a:bodyPr wrap="none">
            <a:spAutoFit/>
          </a:bodyPr>
          <a:lstStyle/>
          <a:p>
            <a:pPr algn="r" defTabSz="914400"/>
            <a:r>
              <a:rPr lang="es-ES" sz="1600" noProof="1" smtClean="0">
                <a:solidFill>
                  <a:srgbClr val="1C1C6E"/>
                </a:solidFill>
                <a:latin typeface="Calibri" pitchFamily="34" charset="0"/>
              </a:rPr>
              <a:t>Stone </a:t>
            </a:r>
            <a:r>
              <a:rPr lang="es-ES" sz="1600" noProof="1">
                <a:solidFill>
                  <a:srgbClr val="1C1C6E"/>
                </a:solidFill>
                <a:latin typeface="Calibri" pitchFamily="34" charset="0"/>
              </a:rPr>
              <a:t>et al. </a:t>
            </a:r>
            <a:r>
              <a:rPr lang="es-ES" sz="1600" noProof="1" smtClean="0">
                <a:solidFill>
                  <a:srgbClr val="1C1C6E"/>
                </a:solidFill>
                <a:latin typeface="Calibri" pitchFamily="34" charset="0"/>
              </a:rPr>
              <a:t>N Engl J Med. 2017</a:t>
            </a:r>
            <a:endParaRPr lang="es-ES" sz="1600" noProof="1">
              <a:solidFill>
                <a:srgbClr val="1C1C6E"/>
              </a:solidFill>
              <a:latin typeface="Calibri"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4902"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1104904" name="Line 8"/>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sp>
        <p:nvSpPr>
          <p:cNvPr id="10" name="Rectangle 8"/>
          <p:cNvSpPr>
            <a:spLocks noChangeArrowheads="1"/>
          </p:cNvSpPr>
          <p:nvPr/>
        </p:nvSpPr>
        <p:spPr bwMode="auto">
          <a:xfrm>
            <a:off x="0" y="620688"/>
            <a:ext cx="812800" cy="266700"/>
          </a:xfrm>
          <a:prstGeom prst="rect">
            <a:avLst/>
          </a:prstGeom>
          <a:noFill/>
          <a:ln w="9525">
            <a:noFill/>
            <a:miter lim="800000"/>
            <a:headEnd/>
            <a:tailEnd/>
          </a:ln>
          <a:effectLst/>
        </p:spPr>
        <p:txBody>
          <a:bodyPr wrap="none" lIns="18000" tIns="10800" rIns="18000" bIns="10800">
            <a:spAutoFit/>
          </a:bodyPr>
          <a:lstStyle/>
          <a:p>
            <a:pPr defTabSz="914400"/>
            <a:r>
              <a:rPr lang="es-ES" sz="1600" b="1" dirty="0" err="1"/>
              <a:t>GiACTA</a:t>
            </a:r>
            <a:endParaRPr lang="es-ES" sz="1600" b="1" dirty="0"/>
          </a:p>
        </p:txBody>
      </p:sp>
      <p:sp>
        <p:nvSpPr>
          <p:cNvPr id="14"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TOCILIZUMAB</a:t>
            </a:r>
            <a:endParaRPr lang="es-ES" sz="1600" b="1" dirty="0">
              <a:solidFill>
                <a:srgbClr val="000099"/>
              </a:solidFill>
              <a:ea typeface="ＭＳ Ｐゴシック" pitchFamily="34" charset="-128"/>
            </a:endParaRPr>
          </a:p>
        </p:txBody>
      </p:sp>
      <p:sp>
        <p:nvSpPr>
          <p:cNvPr id="16"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grpSp>
        <p:nvGrpSpPr>
          <p:cNvPr id="30" name="Group 6"/>
          <p:cNvGrpSpPr>
            <a:grpSpLocks/>
          </p:cNvGrpSpPr>
          <p:nvPr/>
        </p:nvGrpSpPr>
        <p:grpSpPr bwMode="auto">
          <a:xfrm>
            <a:off x="1314450" y="1155700"/>
            <a:ext cx="6575425" cy="3008313"/>
            <a:chOff x="1721665" y="1378544"/>
            <a:chExt cx="8766823" cy="4010060"/>
          </a:xfrm>
        </p:grpSpPr>
        <p:sp>
          <p:nvSpPr>
            <p:cNvPr id="31" name="Line 154"/>
            <p:cNvSpPr>
              <a:spLocks noChangeShapeType="1"/>
            </p:cNvSpPr>
            <p:nvPr/>
          </p:nvSpPr>
          <p:spPr bwMode="auto">
            <a:xfrm>
              <a:off x="2416050" y="1491148"/>
              <a:ext cx="88900" cy="0"/>
            </a:xfrm>
            <a:prstGeom prst="line">
              <a:avLst/>
            </a:prstGeom>
            <a:noFill/>
            <a:ln w="17463">
              <a:solidFill>
                <a:srgbClr val="000000"/>
              </a:solidFill>
              <a:round/>
              <a:headEnd/>
              <a:tailEnd/>
            </a:ln>
          </p:spPr>
          <p:txBody>
            <a:bodyPr/>
            <a:lstStyle/>
            <a:p>
              <a:endParaRPr lang="es-ES"/>
            </a:p>
          </p:txBody>
        </p:sp>
        <p:sp>
          <p:nvSpPr>
            <p:cNvPr id="32" name="Line 155"/>
            <p:cNvSpPr>
              <a:spLocks noChangeShapeType="1"/>
            </p:cNvSpPr>
            <p:nvPr/>
          </p:nvSpPr>
          <p:spPr bwMode="auto">
            <a:xfrm>
              <a:off x="2416050" y="2293233"/>
              <a:ext cx="88900" cy="0"/>
            </a:xfrm>
            <a:prstGeom prst="line">
              <a:avLst/>
            </a:prstGeom>
            <a:noFill/>
            <a:ln w="17463">
              <a:solidFill>
                <a:srgbClr val="000000"/>
              </a:solidFill>
              <a:round/>
              <a:headEnd/>
              <a:tailEnd/>
            </a:ln>
          </p:spPr>
          <p:txBody>
            <a:bodyPr/>
            <a:lstStyle/>
            <a:p>
              <a:endParaRPr lang="es-ES"/>
            </a:p>
          </p:txBody>
        </p:sp>
        <p:sp>
          <p:nvSpPr>
            <p:cNvPr id="33" name="Line 156"/>
            <p:cNvSpPr>
              <a:spLocks noChangeShapeType="1"/>
            </p:cNvSpPr>
            <p:nvPr/>
          </p:nvSpPr>
          <p:spPr bwMode="auto">
            <a:xfrm>
              <a:off x="2416050" y="3095318"/>
              <a:ext cx="88900" cy="0"/>
            </a:xfrm>
            <a:prstGeom prst="line">
              <a:avLst/>
            </a:prstGeom>
            <a:noFill/>
            <a:ln w="17463">
              <a:solidFill>
                <a:srgbClr val="000000"/>
              </a:solidFill>
              <a:round/>
              <a:headEnd/>
              <a:tailEnd/>
            </a:ln>
          </p:spPr>
          <p:txBody>
            <a:bodyPr/>
            <a:lstStyle/>
            <a:p>
              <a:endParaRPr lang="es-ES"/>
            </a:p>
          </p:txBody>
        </p:sp>
        <p:sp>
          <p:nvSpPr>
            <p:cNvPr id="34" name="Line 157"/>
            <p:cNvSpPr>
              <a:spLocks noChangeShapeType="1"/>
            </p:cNvSpPr>
            <p:nvPr/>
          </p:nvSpPr>
          <p:spPr bwMode="auto">
            <a:xfrm>
              <a:off x="2416050" y="3897403"/>
              <a:ext cx="88900" cy="0"/>
            </a:xfrm>
            <a:prstGeom prst="line">
              <a:avLst/>
            </a:prstGeom>
            <a:noFill/>
            <a:ln w="17463">
              <a:solidFill>
                <a:srgbClr val="000000"/>
              </a:solidFill>
              <a:round/>
              <a:headEnd/>
              <a:tailEnd/>
            </a:ln>
          </p:spPr>
          <p:txBody>
            <a:bodyPr/>
            <a:lstStyle/>
            <a:p>
              <a:endParaRPr lang="es-ES"/>
            </a:p>
          </p:txBody>
        </p:sp>
        <p:sp>
          <p:nvSpPr>
            <p:cNvPr id="35" name="Line 159"/>
            <p:cNvSpPr>
              <a:spLocks noChangeShapeType="1"/>
            </p:cNvSpPr>
            <p:nvPr/>
          </p:nvSpPr>
          <p:spPr bwMode="auto">
            <a:xfrm>
              <a:off x="2416050" y="4699486"/>
              <a:ext cx="88900" cy="0"/>
            </a:xfrm>
            <a:prstGeom prst="line">
              <a:avLst/>
            </a:prstGeom>
            <a:noFill/>
            <a:ln w="17463">
              <a:solidFill>
                <a:srgbClr val="000000"/>
              </a:solidFill>
              <a:round/>
              <a:headEnd/>
              <a:tailEnd/>
            </a:ln>
          </p:spPr>
          <p:txBody>
            <a:bodyPr/>
            <a:lstStyle/>
            <a:p>
              <a:endParaRPr lang="es-ES"/>
            </a:p>
          </p:txBody>
        </p:sp>
        <p:sp>
          <p:nvSpPr>
            <p:cNvPr id="36" name="Line 160"/>
            <p:cNvSpPr>
              <a:spLocks noChangeShapeType="1"/>
            </p:cNvSpPr>
            <p:nvPr/>
          </p:nvSpPr>
          <p:spPr bwMode="auto">
            <a:xfrm>
              <a:off x="2792287" y="4699487"/>
              <a:ext cx="0" cy="84137"/>
            </a:xfrm>
            <a:prstGeom prst="line">
              <a:avLst/>
            </a:prstGeom>
            <a:noFill/>
            <a:ln w="17463">
              <a:solidFill>
                <a:srgbClr val="000000"/>
              </a:solidFill>
              <a:round/>
              <a:headEnd/>
              <a:tailEnd/>
            </a:ln>
          </p:spPr>
          <p:txBody>
            <a:bodyPr/>
            <a:lstStyle/>
            <a:p>
              <a:endParaRPr lang="es-ES"/>
            </a:p>
          </p:txBody>
        </p:sp>
        <p:sp>
          <p:nvSpPr>
            <p:cNvPr id="37" name="Line 161"/>
            <p:cNvSpPr>
              <a:spLocks noChangeShapeType="1"/>
            </p:cNvSpPr>
            <p:nvPr/>
          </p:nvSpPr>
          <p:spPr bwMode="auto">
            <a:xfrm>
              <a:off x="3359025" y="4699487"/>
              <a:ext cx="0" cy="84137"/>
            </a:xfrm>
            <a:prstGeom prst="line">
              <a:avLst/>
            </a:prstGeom>
            <a:noFill/>
            <a:ln w="17463">
              <a:solidFill>
                <a:srgbClr val="000000"/>
              </a:solidFill>
              <a:round/>
              <a:headEnd/>
              <a:tailEnd/>
            </a:ln>
          </p:spPr>
          <p:txBody>
            <a:bodyPr/>
            <a:lstStyle/>
            <a:p>
              <a:endParaRPr lang="es-ES"/>
            </a:p>
          </p:txBody>
        </p:sp>
        <p:sp>
          <p:nvSpPr>
            <p:cNvPr id="38" name="Line 162"/>
            <p:cNvSpPr>
              <a:spLocks noChangeShapeType="1"/>
            </p:cNvSpPr>
            <p:nvPr/>
          </p:nvSpPr>
          <p:spPr bwMode="auto">
            <a:xfrm>
              <a:off x="3928937" y="4699487"/>
              <a:ext cx="0" cy="84137"/>
            </a:xfrm>
            <a:prstGeom prst="line">
              <a:avLst/>
            </a:prstGeom>
            <a:noFill/>
            <a:ln w="17463">
              <a:solidFill>
                <a:srgbClr val="000000"/>
              </a:solidFill>
              <a:round/>
              <a:headEnd/>
              <a:tailEnd/>
            </a:ln>
          </p:spPr>
          <p:txBody>
            <a:bodyPr/>
            <a:lstStyle/>
            <a:p>
              <a:endParaRPr lang="es-ES"/>
            </a:p>
          </p:txBody>
        </p:sp>
        <p:sp>
          <p:nvSpPr>
            <p:cNvPr id="39" name="Line 163"/>
            <p:cNvSpPr>
              <a:spLocks noChangeShapeType="1"/>
            </p:cNvSpPr>
            <p:nvPr/>
          </p:nvSpPr>
          <p:spPr bwMode="auto">
            <a:xfrm>
              <a:off x="4500437" y="4699487"/>
              <a:ext cx="0" cy="84137"/>
            </a:xfrm>
            <a:prstGeom prst="line">
              <a:avLst/>
            </a:prstGeom>
            <a:noFill/>
            <a:ln w="17463">
              <a:solidFill>
                <a:srgbClr val="000000"/>
              </a:solidFill>
              <a:round/>
              <a:headEnd/>
              <a:tailEnd/>
            </a:ln>
          </p:spPr>
          <p:txBody>
            <a:bodyPr/>
            <a:lstStyle/>
            <a:p>
              <a:endParaRPr lang="es-ES"/>
            </a:p>
          </p:txBody>
        </p:sp>
        <p:sp>
          <p:nvSpPr>
            <p:cNvPr id="40" name="Line 164"/>
            <p:cNvSpPr>
              <a:spLocks noChangeShapeType="1"/>
            </p:cNvSpPr>
            <p:nvPr/>
          </p:nvSpPr>
          <p:spPr bwMode="auto">
            <a:xfrm>
              <a:off x="5065587" y="4699487"/>
              <a:ext cx="0" cy="84137"/>
            </a:xfrm>
            <a:prstGeom prst="line">
              <a:avLst/>
            </a:prstGeom>
            <a:noFill/>
            <a:ln w="17463">
              <a:solidFill>
                <a:srgbClr val="000000"/>
              </a:solidFill>
              <a:round/>
              <a:headEnd/>
              <a:tailEnd/>
            </a:ln>
          </p:spPr>
          <p:txBody>
            <a:bodyPr/>
            <a:lstStyle/>
            <a:p>
              <a:endParaRPr lang="es-ES"/>
            </a:p>
          </p:txBody>
        </p:sp>
        <p:sp>
          <p:nvSpPr>
            <p:cNvPr id="41" name="Line 165"/>
            <p:cNvSpPr>
              <a:spLocks noChangeShapeType="1"/>
            </p:cNvSpPr>
            <p:nvPr/>
          </p:nvSpPr>
          <p:spPr bwMode="auto">
            <a:xfrm>
              <a:off x="5637087" y="4699487"/>
              <a:ext cx="0" cy="84137"/>
            </a:xfrm>
            <a:prstGeom prst="line">
              <a:avLst/>
            </a:prstGeom>
            <a:noFill/>
            <a:ln w="17463">
              <a:solidFill>
                <a:srgbClr val="000000"/>
              </a:solidFill>
              <a:round/>
              <a:headEnd/>
              <a:tailEnd/>
            </a:ln>
          </p:spPr>
          <p:txBody>
            <a:bodyPr/>
            <a:lstStyle/>
            <a:p>
              <a:endParaRPr lang="es-ES"/>
            </a:p>
          </p:txBody>
        </p:sp>
        <p:sp>
          <p:nvSpPr>
            <p:cNvPr id="42" name="Line 166"/>
            <p:cNvSpPr>
              <a:spLocks noChangeShapeType="1"/>
            </p:cNvSpPr>
            <p:nvPr/>
          </p:nvSpPr>
          <p:spPr bwMode="auto">
            <a:xfrm>
              <a:off x="6207000" y="4699487"/>
              <a:ext cx="0" cy="84137"/>
            </a:xfrm>
            <a:prstGeom prst="line">
              <a:avLst/>
            </a:prstGeom>
            <a:noFill/>
            <a:ln w="17463">
              <a:solidFill>
                <a:srgbClr val="000000"/>
              </a:solidFill>
              <a:round/>
              <a:headEnd/>
              <a:tailEnd/>
            </a:ln>
          </p:spPr>
          <p:txBody>
            <a:bodyPr/>
            <a:lstStyle/>
            <a:p>
              <a:endParaRPr lang="es-ES"/>
            </a:p>
          </p:txBody>
        </p:sp>
        <p:sp>
          <p:nvSpPr>
            <p:cNvPr id="43" name="Line 167"/>
            <p:cNvSpPr>
              <a:spLocks noChangeShapeType="1"/>
            </p:cNvSpPr>
            <p:nvPr/>
          </p:nvSpPr>
          <p:spPr bwMode="auto">
            <a:xfrm>
              <a:off x="6773737" y="4699487"/>
              <a:ext cx="0" cy="84137"/>
            </a:xfrm>
            <a:prstGeom prst="line">
              <a:avLst/>
            </a:prstGeom>
            <a:noFill/>
            <a:ln w="17463">
              <a:solidFill>
                <a:srgbClr val="000000"/>
              </a:solidFill>
              <a:round/>
              <a:headEnd/>
              <a:tailEnd/>
            </a:ln>
          </p:spPr>
          <p:txBody>
            <a:bodyPr/>
            <a:lstStyle/>
            <a:p>
              <a:endParaRPr lang="es-ES"/>
            </a:p>
          </p:txBody>
        </p:sp>
        <p:sp>
          <p:nvSpPr>
            <p:cNvPr id="44" name="Line 168"/>
            <p:cNvSpPr>
              <a:spLocks noChangeShapeType="1"/>
            </p:cNvSpPr>
            <p:nvPr/>
          </p:nvSpPr>
          <p:spPr bwMode="auto">
            <a:xfrm>
              <a:off x="7343650" y="4699487"/>
              <a:ext cx="0" cy="84137"/>
            </a:xfrm>
            <a:prstGeom prst="line">
              <a:avLst/>
            </a:prstGeom>
            <a:noFill/>
            <a:ln w="17463">
              <a:solidFill>
                <a:srgbClr val="000000"/>
              </a:solidFill>
              <a:round/>
              <a:headEnd/>
              <a:tailEnd/>
            </a:ln>
          </p:spPr>
          <p:txBody>
            <a:bodyPr/>
            <a:lstStyle/>
            <a:p>
              <a:endParaRPr lang="es-ES"/>
            </a:p>
          </p:txBody>
        </p:sp>
        <p:sp>
          <p:nvSpPr>
            <p:cNvPr id="45" name="Line 169"/>
            <p:cNvSpPr>
              <a:spLocks noChangeShapeType="1"/>
            </p:cNvSpPr>
            <p:nvPr/>
          </p:nvSpPr>
          <p:spPr bwMode="auto">
            <a:xfrm>
              <a:off x="7910387" y="4699487"/>
              <a:ext cx="0" cy="84137"/>
            </a:xfrm>
            <a:prstGeom prst="line">
              <a:avLst/>
            </a:prstGeom>
            <a:noFill/>
            <a:ln w="17463">
              <a:solidFill>
                <a:srgbClr val="000000"/>
              </a:solidFill>
              <a:round/>
              <a:headEnd/>
              <a:tailEnd/>
            </a:ln>
          </p:spPr>
          <p:txBody>
            <a:bodyPr/>
            <a:lstStyle/>
            <a:p>
              <a:endParaRPr lang="es-ES"/>
            </a:p>
          </p:txBody>
        </p:sp>
        <p:sp>
          <p:nvSpPr>
            <p:cNvPr id="46" name="Line 170"/>
            <p:cNvSpPr>
              <a:spLocks noChangeShapeType="1"/>
            </p:cNvSpPr>
            <p:nvPr/>
          </p:nvSpPr>
          <p:spPr bwMode="auto">
            <a:xfrm>
              <a:off x="8480300" y="4699487"/>
              <a:ext cx="0" cy="84137"/>
            </a:xfrm>
            <a:prstGeom prst="line">
              <a:avLst/>
            </a:prstGeom>
            <a:noFill/>
            <a:ln w="17463">
              <a:solidFill>
                <a:srgbClr val="000000"/>
              </a:solidFill>
              <a:round/>
              <a:headEnd/>
              <a:tailEnd/>
            </a:ln>
          </p:spPr>
          <p:txBody>
            <a:bodyPr/>
            <a:lstStyle/>
            <a:p>
              <a:endParaRPr lang="es-ES"/>
            </a:p>
          </p:txBody>
        </p:sp>
        <p:sp>
          <p:nvSpPr>
            <p:cNvPr id="47" name="Line 171"/>
            <p:cNvSpPr>
              <a:spLocks noChangeShapeType="1"/>
            </p:cNvSpPr>
            <p:nvPr/>
          </p:nvSpPr>
          <p:spPr bwMode="auto">
            <a:xfrm>
              <a:off x="9051800" y="4699487"/>
              <a:ext cx="0" cy="84137"/>
            </a:xfrm>
            <a:prstGeom prst="line">
              <a:avLst/>
            </a:prstGeom>
            <a:noFill/>
            <a:ln w="17463">
              <a:solidFill>
                <a:srgbClr val="000000"/>
              </a:solidFill>
              <a:round/>
              <a:headEnd/>
              <a:tailEnd/>
            </a:ln>
          </p:spPr>
          <p:txBody>
            <a:bodyPr/>
            <a:lstStyle/>
            <a:p>
              <a:endParaRPr lang="es-ES"/>
            </a:p>
          </p:txBody>
        </p:sp>
        <p:sp>
          <p:nvSpPr>
            <p:cNvPr id="48" name="Line 172"/>
            <p:cNvSpPr>
              <a:spLocks noChangeShapeType="1"/>
            </p:cNvSpPr>
            <p:nvPr/>
          </p:nvSpPr>
          <p:spPr bwMode="auto">
            <a:xfrm>
              <a:off x="9618537" y="4699487"/>
              <a:ext cx="0" cy="84137"/>
            </a:xfrm>
            <a:prstGeom prst="line">
              <a:avLst/>
            </a:prstGeom>
            <a:noFill/>
            <a:ln w="17463">
              <a:solidFill>
                <a:srgbClr val="000000"/>
              </a:solidFill>
              <a:round/>
              <a:headEnd/>
              <a:tailEnd/>
            </a:ln>
          </p:spPr>
          <p:txBody>
            <a:bodyPr/>
            <a:lstStyle/>
            <a:p>
              <a:endParaRPr lang="es-ES"/>
            </a:p>
          </p:txBody>
        </p:sp>
        <p:sp>
          <p:nvSpPr>
            <p:cNvPr id="49" name="Line 173"/>
            <p:cNvSpPr>
              <a:spLocks noChangeShapeType="1"/>
            </p:cNvSpPr>
            <p:nvPr/>
          </p:nvSpPr>
          <p:spPr bwMode="auto">
            <a:xfrm>
              <a:off x="10188450" y="4699487"/>
              <a:ext cx="0" cy="84137"/>
            </a:xfrm>
            <a:prstGeom prst="line">
              <a:avLst/>
            </a:prstGeom>
            <a:noFill/>
            <a:ln w="17463">
              <a:solidFill>
                <a:srgbClr val="000000"/>
              </a:solidFill>
              <a:round/>
              <a:headEnd/>
              <a:tailEnd/>
            </a:ln>
          </p:spPr>
          <p:txBody>
            <a:bodyPr/>
            <a:lstStyle/>
            <a:p>
              <a:endParaRPr lang="es-ES"/>
            </a:p>
          </p:txBody>
        </p:sp>
        <p:sp>
          <p:nvSpPr>
            <p:cNvPr id="50" name="Rectangle 180"/>
            <p:cNvSpPr>
              <a:spLocks noChangeArrowheads="1"/>
            </p:cNvSpPr>
            <p:nvPr/>
          </p:nvSpPr>
          <p:spPr bwMode="auto">
            <a:xfrm>
              <a:off x="2751012" y="4867761"/>
              <a:ext cx="84960" cy="184666"/>
            </a:xfrm>
            <a:prstGeom prst="rect">
              <a:avLst/>
            </a:prstGeom>
            <a:noFill/>
            <a:ln w="9525">
              <a:noFill/>
              <a:miter lim="800000"/>
              <a:headEnd/>
              <a:tailEnd/>
            </a:ln>
          </p:spPr>
          <p:txBody>
            <a:bodyPr wrap="none" lIns="0" tIns="0" rIns="0" bIns="0">
              <a:spAutoFit/>
            </a:bodyPr>
            <a:lstStyle/>
            <a:p>
              <a:pPr defTabSz="684213" eaLnBrk="0" hangingPunct="0"/>
              <a:r>
                <a:rPr lang="en-US" altLang="en-US" sz="900" b="1">
                  <a:solidFill>
                    <a:srgbClr val="000000"/>
                  </a:solidFill>
                </a:rPr>
                <a:t>0</a:t>
              </a:r>
              <a:endParaRPr lang="en-US" altLang="en-US" sz="1500" b="1">
                <a:solidFill>
                  <a:srgbClr val="000000"/>
                </a:solidFill>
              </a:endParaRPr>
            </a:p>
          </p:txBody>
        </p:sp>
        <p:sp>
          <p:nvSpPr>
            <p:cNvPr id="51" name="Rectangle 181"/>
            <p:cNvSpPr>
              <a:spLocks noChangeArrowheads="1"/>
            </p:cNvSpPr>
            <p:nvPr/>
          </p:nvSpPr>
          <p:spPr bwMode="auto">
            <a:xfrm>
              <a:off x="3320925" y="4867761"/>
              <a:ext cx="84960" cy="184666"/>
            </a:xfrm>
            <a:prstGeom prst="rect">
              <a:avLst/>
            </a:prstGeom>
            <a:noFill/>
            <a:ln w="9525">
              <a:noFill/>
              <a:miter lim="800000"/>
              <a:headEnd/>
              <a:tailEnd/>
            </a:ln>
          </p:spPr>
          <p:txBody>
            <a:bodyPr wrap="none" lIns="0" tIns="0" rIns="0" bIns="0">
              <a:spAutoFit/>
            </a:bodyPr>
            <a:lstStyle/>
            <a:p>
              <a:pPr defTabSz="684213" eaLnBrk="0" hangingPunct="0"/>
              <a:r>
                <a:rPr lang="en-US" altLang="en-US" sz="900" b="1">
                  <a:solidFill>
                    <a:srgbClr val="000000"/>
                  </a:solidFill>
                </a:rPr>
                <a:t>4</a:t>
              </a:r>
              <a:endParaRPr lang="en-US" altLang="en-US" sz="1500" b="1">
                <a:solidFill>
                  <a:srgbClr val="000000"/>
                </a:solidFill>
              </a:endParaRPr>
            </a:p>
          </p:txBody>
        </p:sp>
        <p:sp>
          <p:nvSpPr>
            <p:cNvPr id="52" name="Rectangle 182"/>
            <p:cNvSpPr>
              <a:spLocks noChangeArrowheads="1"/>
            </p:cNvSpPr>
            <p:nvPr/>
          </p:nvSpPr>
          <p:spPr bwMode="auto">
            <a:xfrm>
              <a:off x="3890837" y="4867761"/>
              <a:ext cx="84960" cy="184666"/>
            </a:xfrm>
            <a:prstGeom prst="rect">
              <a:avLst/>
            </a:prstGeom>
            <a:noFill/>
            <a:ln w="9525">
              <a:noFill/>
              <a:miter lim="800000"/>
              <a:headEnd/>
              <a:tailEnd/>
            </a:ln>
          </p:spPr>
          <p:txBody>
            <a:bodyPr wrap="none" lIns="0" tIns="0" rIns="0" bIns="0">
              <a:spAutoFit/>
            </a:bodyPr>
            <a:lstStyle/>
            <a:p>
              <a:pPr defTabSz="684213" eaLnBrk="0" hangingPunct="0"/>
              <a:r>
                <a:rPr lang="en-US" altLang="en-US" sz="900" b="1">
                  <a:solidFill>
                    <a:srgbClr val="000000"/>
                  </a:solidFill>
                </a:rPr>
                <a:t>8</a:t>
              </a:r>
              <a:endParaRPr lang="en-US" altLang="en-US" sz="1500" b="1">
                <a:solidFill>
                  <a:srgbClr val="000000"/>
                </a:solidFill>
              </a:endParaRPr>
            </a:p>
          </p:txBody>
        </p:sp>
        <p:sp>
          <p:nvSpPr>
            <p:cNvPr id="53" name="Rectangle 183"/>
            <p:cNvSpPr>
              <a:spLocks noChangeArrowheads="1"/>
            </p:cNvSpPr>
            <p:nvPr/>
          </p:nvSpPr>
          <p:spPr bwMode="auto">
            <a:xfrm>
              <a:off x="4419475" y="4867761"/>
              <a:ext cx="169918" cy="184666"/>
            </a:xfrm>
            <a:prstGeom prst="rect">
              <a:avLst/>
            </a:prstGeom>
            <a:noFill/>
            <a:ln w="9525">
              <a:noFill/>
              <a:miter lim="800000"/>
              <a:headEnd/>
              <a:tailEnd/>
            </a:ln>
          </p:spPr>
          <p:txBody>
            <a:bodyPr wrap="none" lIns="0" tIns="0" rIns="0" bIns="0">
              <a:spAutoFit/>
            </a:bodyPr>
            <a:lstStyle/>
            <a:p>
              <a:pPr defTabSz="684213" eaLnBrk="0" hangingPunct="0"/>
              <a:r>
                <a:rPr lang="en-US" altLang="en-US" sz="900" b="1">
                  <a:solidFill>
                    <a:srgbClr val="000000"/>
                  </a:solidFill>
                </a:rPr>
                <a:t>12</a:t>
              </a:r>
              <a:endParaRPr lang="en-US" altLang="en-US" sz="1500" b="1">
                <a:solidFill>
                  <a:srgbClr val="000000"/>
                </a:solidFill>
              </a:endParaRPr>
            </a:p>
          </p:txBody>
        </p:sp>
        <p:sp>
          <p:nvSpPr>
            <p:cNvPr id="54" name="Rectangle 184"/>
            <p:cNvSpPr>
              <a:spLocks noChangeArrowheads="1"/>
            </p:cNvSpPr>
            <p:nvPr/>
          </p:nvSpPr>
          <p:spPr bwMode="auto">
            <a:xfrm>
              <a:off x="4989387" y="4867761"/>
              <a:ext cx="169918" cy="184666"/>
            </a:xfrm>
            <a:prstGeom prst="rect">
              <a:avLst/>
            </a:prstGeom>
            <a:noFill/>
            <a:ln w="9525">
              <a:noFill/>
              <a:miter lim="800000"/>
              <a:headEnd/>
              <a:tailEnd/>
            </a:ln>
          </p:spPr>
          <p:txBody>
            <a:bodyPr wrap="none" lIns="0" tIns="0" rIns="0" bIns="0">
              <a:spAutoFit/>
            </a:bodyPr>
            <a:lstStyle/>
            <a:p>
              <a:pPr defTabSz="684213" eaLnBrk="0" hangingPunct="0"/>
              <a:r>
                <a:rPr lang="en-US" altLang="en-US" sz="900" b="1">
                  <a:solidFill>
                    <a:srgbClr val="000000"/>
                  </a:solidFill>
                </a:rPr>
                <a:t>16</a:t>
              </a:r>
              <a:endParaRPr lang="en-US" altLang="en-US" sz="1500" b="1">
                <a:solidFill>
                  <a:srgbClr val="000000"/>
                </a:solidFill>
              </a:endParaRPr>
            </a:p>
          </p:txBody>
        </p:sp>
        <p:sp>
          <p:nvSpPr>
            <p:cNvPr id="55" name="Rectangle 185"/>
            <p:cNvSpPr>
              <a:spLocks noChangeArrowheads="1"/>
            </p:cNvSpPr>
            <p:nvPr/>
          </p:nvSpPr>
          <p:spPr bwMode="auto">
            <a:xfrm>
              <a:off x="5560887" y="4867761"/>
              <a:ext cx="169918" cy="184666"/>
            </a:xfrm>
            <a:prstGeom prst="rect">
              <a:avLst/>
            </a:prstGeom>
            <a:noFill/>
            <a:ln w="9525">
              <a:noFill/>
              <a:miter lim="800000"/>
              <a:headEnd/>
              <a:tailEnd/>
            </a:ln>
          </p:spPr>
          <p:txBody>
            <a:bodyPr wrap="none" lIns="0" tIns="0" rIns="0" bIns="0">
              <a:spAutoFit/>
            </a:bodyPr>
            <a:lstStyle/>
            <a:p>
              <a:pPr defTabSz="684213" eaLnBrk="0" hangingPunct="0"/>
              <a:r>
                <a:rPr lang="en-US" altLang="en-US" sz="900" b="1">
                  <a:solidFill>
                    <a:srgbClr val="000000"/>
                  </a:solidFill>
                </a:rPr>
                <a:t>20</a:t>
              </a:r>
              <a:endParaRPr lang="en-US" altLang="en-US" sz="1500" b="1">
                <a:solidFill>
                  <a:srgbClr val="000000"/>
                </a:solidFill>
              </a:endParaRPr>
            </a:p>
          </p:txBody>
        </p:sp>
        <p:sp>
          <p:nvSpPr>
            <p:cNvPr id="56" name="Rectangle 186"/>
            <p:cNvSpPr>
              <a:spLocks noChangeArrowheads="1"/>
            </p:cNvSpPr>
            <p:nvPr/>
          </p:nvSpPr>
          <p:spPr bwMode="auto">
            <a:xfrm>
              <a:off x="6127625" y="4867761"/>
              <a:ext cx="169918" cy="184666"/>
            </a:xfrm>
            <a:prstGeom prst="rect">
              <a:avLst/>
            </a:prstGeom>
            <a:noFill/>
            <a:ln w="9525">
              <a:noFill/>
              <a:miter lim="800000"/>
              <a:headEnd/>
              <a:tailEnd/>
            </a:ln>
          </p:spPr>
          <p:txBody>
            <a:bodyPr wrap="none" lIns="0" tIns="0" rIns="0" bIns="0">
              <a:spAutoFit/>
            </a:bodyPr>
            <a:lstStyle/>
            <a:p>
              <a:pPr defTabSz="684213" eaLnBrk="0" hangingPunct="0"/>
              <a:r>
                <a:rPr lang="en-US" altLang="en-US" sz="900" b="1">
                  <a:solidFill>
                    <a:srgbClr val="000000"/>
                  </a:solidFill>
                </a:rPr>
                <a:t>24</a:t>
              </a:r>
              <a:endParaRPr lang="en-US" altLang="en-US" sz="1500" b="1">
                <a:solidFill>
                  <a:srgbClr val="000000"/>
                </a:solidFill>
              </a:endParaRPr>
            </a:p>
          </p:txBody>
        </p:sp>
        <p:sp>
          <p:nvSpPr>
            <p:cNvPr id="57" name="Rectangle 187"/>
            <p:cNvSpPr>
              <a:spLocks noChangeArrowheads="1"/>
            </p:cNvSpPr>
            <p:nvPr/>
          </p:nvSpPr>
          <p:spPr bwMode="auto">
            <a:xfrm>
              <a:off x="6697537" y="4867761"/>
              <a:ext cx="169918" cy="184666"/>
            </a:xfrm>
            <a:prstGeom prst="rect">
              <a:avLst/>
            </a:prstGeom>
            <a:noFill/>
            <a:ln w="9525">
              <a:noFill/>
              <a:miter lim="800000"/>
              <a:headEnd/>
              <a:tailEnd/>
            </a:ln>
          </p:spPr>
          <p:txBody>
            <a:bodyPr wrap="none" lIns="0" tIns="0" rIns="0" bIns="0">
              <a:spAutoFit/>
            </a:bodyPr>
            <a:lstStyle/>
            <a:p>
              <a:pPr defTabSz="684213" eaLnBrk="0" hangingPunct="0"/>
              <a:r>
                <a:rPr lang="en-US" altLang="en-US" sz="900" b="1">
                  <a:solidFill>
                    <a:srgbClr val="000000"/>
                  </a:solidFill>
                </a:rPr>
                <a:t>28</a:t>
              </a:r>
              <a:endParaRPr lang="en-US" altLang="en-US" sz="1500" b="1">
                <a:solidFill>
                  <a:srgbClr val="000000"/>
                </a:solidFill>
              </a:endParaRPr>
            </a:p>
          </p:txBody>
        </p:sp>
        <p:sp>
          <p:nvSpPr>
            <p:cNvPr id="58" name="Rectangle 188"/>
            <p:cNvSpPr>
              <a:spLocks noChangeArrowheads="1"/>
            </p:cNvSpPr>
            <p:nvPr/>
          </p:nvSpPr>
          <p:spPr bwMode="auto">
            <a:xfrm>
              <a:off x="7264275" y="4867761"/>
              <a:ext cx="169918" cy="184666"/>
            </a:xfrm>
            <a:prstGeom prst="rect">
              <a:avLst/>
            </a:prstGeom>
            <a:noFill/>
            <a:ln w="9525">
              <a:noFill/>
              <a:miter lim="800000"/>
              <a:headEnd/>
              <a:tailEnd/>
            </a:ln>
          </p:spPr>
          <p:txBody>
            <a:bodyPr wrap="none" lIns="0" tIns="0" rIns="0" bIns="0">
              <a:spAutoFit/>
            </a:bodyPr>
            <a:lstStyle/>
            <a:p>
              <a:pPr defTabSz="684213" eaLnBrk="0" hangingPunct="0"/>
              <a:r>
                <a:rPr lang="en-US" altLang="en-US" sz="900" b="1">
                  <a:solidFill>
                    <a:srgbClr val="000000"/>
                  </a:solidFill>
                </a:rPr>
                <a:t>32</a:t>
              </a:r>
              <a:endParaRPr lang="en-US" altLang="en-US" sz="1500" b="1">
                <a:solidFill>
                  <a:srgbClr val="000000"/>
                </a:solidFill>
              </a:endParaRPr>
            </a:p>
          </p:txBody>
        </p:sp>
        <p:sp>
          <p:nvSpPr>
            <p:cNvPr id="59" name="Rectangle 189"/>
            <p:cNvSpPr>
              <a:spLocks noChangeArrowheads="1"/>
            </p:cNvSpPr>
            <p:nvPr/>
          </p:nvSpPr>
          <p:spPr bwMode="auto">
            <a:xfrm>
              <a:off x="7834187" y="4867761"/>
              <a:ext cx="169918" cy="184666"/>
            </a:xfrm>
            <a:prstGeom prst="rect">
              <a:avLst/>
            </a:prstGeom>
            <a:noFill/>
            <a:ln w="9525">
              <a:noFill/>
              <a:miter lim="800000"/>
              <a:headEnd/>
              <a:tailEnd/>
            </a:ln>
          </p:spPr>
          <p:txBody>
            <a:bodyPr wrap="none" lIns="0" tIns="0" rIns="0" bIns="0">
              <a:spAutoFit/>
            </a:bodyPr>
            <a:lstStyle/>
            <a:p>
              <a:pPr defTabSz="684213" eaLnBrk="0" hangingPunct="0"/>
              <a:r>
                <a:rPr lang="en-US" altLang="en-US" sz="900" b="1">
                  <a:solidFill>
                    <a:srgbClr val="000000"/>
                  </a:solidFill>
                </a:rPr>
                <a:t>36</a:t>
              </a:r>
              <a:endParaRPr lang="en-US" altLang="en-US" sz="1500" b="1">
                <a:solidFill>
                  <a:srgbClr val="000000"/>
                </a:solidFill>
              </a:endParaRPr>
            </a:p>
          </p:txBody>
        </p:sp>
        <p:sp>
          <p:nvSpPr>
            <p:cNvPr id="60" name="Rectangle 190"/>
            <p:cNvSpPr>
              <a:spLocks noChangeArrowheads="1"/>
            </p:cNvSpPr>
            <p:nvPr/>
          </p:nvSpPr>
          <p:spPr bwMode="auto">
            <a:xfrm>
              <a:off x="8405687" y="4867761"/>
              <a:ext cx="169918" cy="184666"/>
            </a:xfrm>
            <a:prstGeom prst="rect">
              <a:avLst/>
            </a:prstGeom>
            <a:noFill/>
            <a:ln w="9525">
              <a:noFill/>
              <a:miter lim="800000"/>
              <a:headEnd/>
              <a:tailEnd/>
            </a:ln>
          </p:spPr>
          <p:txBody>
            <a:bodyPr wrap="none" lIns="0" tIns="0" rIns="0" bIns="0">
              <a:spAutoFit/>
            </a:bodyPr>
            <a:lstStyle/>
            <a:p>
              <a:pPr defTabSz="684213" eaLnBrk="0" hangingPunct="0"/>
              <a:r>
                <a:rPr lang="en-US" altLang="en-US" sz="900" b="1">
                  <a:solidFill>
                    <a:srgbClr val="000000"/>
                  </a:solidFill>
                </a:rPr>
                <a:t>40</a:t>
              </a:r>
              <a:endParaRPr lang="en-US" altLang="en-US" sz="1500" b="1">
                <a:solidFill>
                  <a:srgbClr val="000000"/>
                </a:solidFill>
              </a:endParaRPr>
            </a:p>
          </p:txBody>
        </p:sp>
        <p:sp>
          <p:nvSpPr>
            <p:cNvPr id="61" name="Rectangle 191"/>
            <p:cNvSpPr>
              <a:spLocks noChangeArrowheads="1"/>
            </p:cNvSpPr>
            <p:nvPr/>
          </p:nvSpPr>
          <p:spPr bwMode="auto">
            <a:xfrm>
              <a:off x="8970837" y="4867761"/>
              <a:ext cx="169918" cy="184666"/>
            </a:xfrm>
            <a:prstGeom prst="rect">
              <a:avLst/>
            </a:prstGeom>
            <a:noFill/>
            <a:ln w="9525">
              <a:noFill/>
              <a:miter lim="800000"/>
              <a:headEnd/>
              <a:tailEnd/>
            </a:ln>
          </p:spPr>
          <p:txBody>
            <a:bodyPr wrap="none" lIns="0" tIns="0" rIns="0" bIns="0">
              <a:spAutoFit/>
            </a:bodyPr>
            <a:lstStyle/>
            <a:p>
              <a:pPr defTabSz="684213" eaLnBrk="0" hangingPunct="0"/>
              <a:r>
                <a:rPr lang="en-US" altLang="en-US" sz="900" b="1">
                  <a:solidFill>
                    <a:srgbClr val="000000"/>
                  </a:solidFill>
                </a:rPr>
                <a:t>44</a:t>
              </a:r>
              <a:endParaRPr lang="en-US" altLang="en-US" sz="1500" b="1">
                <a:solidFill>
                  <a:srgbClr val="000000"/>
                </a:solidFill>
              </a:endParaRPr>
            </a:p>
          </p:txBody>
        </p:sp>
        <p:sp>
          <p:nvSpPr>
            <p:cNvPr id="62" name="Rectangle 192"/>
            <p:cNvSpPr>
              <a:spLocks noChangeArrowheads="1"/>
            </p:cNvSpPr>
            <p:nvPr/>
          </p:nvSpPr>
          <p:spPr bwMode="auto">
            <a:xfrm>
              <a:off x="9542337" y="4867761"/>
              <a:ext cx="169918" cy="184666"/>
            </a:xfrm>
            <a:prstGeom prst="rect">
              <a:avLst/>
            </a:prstGeom>
            <a:noFill/>
            <a:ln w="9525">
              <a:noFill/>
              <a:miter lim="800000"/>
              <a:headEnd/>
              <a:tailEnd/>
            </a:ln>
          </p:spPr>
          <p:txBody>
            <a:bodyPr wrap="none" lIns="0" tIns="0" rIns="0" bIns="0">
              <a:spAutoFit/>
            </a:bodyPr>
            <a:lstStyle/>
            <a:p>
              <a:pPr defTabSz="684213" eaLnBrk="0" hangingPunct="0"/>
              <a:r>
                <a:rPr lang="en-US" altLang="en-US" sz="900" b="1">
                  <a:solidFill>
                    <a:srgbClr val="000000"/>
                  </a:solidFill>
                </a:rPr>
                <a:t>48</a:t>
              </a:r>
              <a:endParaRPr lang="en-US" altLang="en-US" sz="1500" b="1">
                <a:solidFill>
                  <a:srgbClr val="000000"/>
                </a:solidFill>
              </a:endParaRPr>
            </a:p>
          </p:txBody>
        </p:sp>
        <p:sp>
          <p:nvSpPr>
            <p:cNvPr id="63" name="Rectangle 193"/>
            <p:cNvSpPr>
              <a:spLocks noChangeArrowheads="1"/>
            </p:cNvSpPr>
            <p:nvPr/>
          </p:nvSpPr>
          <p:spPr bwMode="auto">
            <a:xfrm>
              <a:off x="10112250" y="4867761"/>
              <a:ext cx="169918" cy="184666"/>
            </a:xfrm>
            <a:prstGeom prst="rect">
              <a:avLst/>
            </a:prstGeom>
            <a:noFill/>
            <a:ln w="9525">
              <a:noFill/>
              <a:miter lim="800000"/>
              <a:headEnd/>
              <a:tailEnd/>
            </a:ln>
          </p:spPr>
          <p:txBody>
            <a:bodyPr wrap="none" lIns="0" tIns="0" rIns="0" bIns="0">
              <a:spAutoFit/>
            </a:bodyPr>
            <a:lstStyle/>
            <a:p>
              <a:pPr defTabSz="684213" eaLnBrk="0" hangingPunct="0"/>
              <a:r>
                <a:rPr lang="en-US" altLang="en-US" sz="900" b="1">
                  <a:solidFill>
                    <a:srgbClr val="000000"/>
                  </a:solidFill>
                </a:rPr>
                <a:t>52</a:t>
              </a:r>
              <a:endParaRPr lang="en-US" altLang="en-US" sz="1500" b="1">
                <a:solidFill>
                  <a:srgbClr val="000000"/>
                </a:solidFill>
              </a:endParaRPr>
            </a:p>
          </p:txBody>
        </p:sp>
        <p:sp>
          <p:nvSpPr>
            <p:cNvPr id="64" name="Rectangle 194"/>
            <p:cNvSpPr>
              <a:spLocks noChangeArrowheads="1"/>
            </p:cNvSpPr>
            <p:nvPr/>
          </p:nvSpPr>
          <p:spPr bwMode="auto">
            <a:xfrm>
              <a:off x="5935607" y="5157772"/>
              <a:ext cx="1129929" cy="230832"/>
            </a:xfrm>
            <a:prstGeom prst="rect">
              <a:avLst/>
            </a:prstGeom>
            <a:noFill/>
            <a:ln w="9525">
              <a:noFill/>
              <a:miter lim="800000"/>
              <a:headEnd/>
              <a:tailEnd/>
            </a:ln>
          </p:spPr>
          <p:txBody>
            <a:bodyPr wrap="none" lIns="0" tIns="0" rIns="0" bIns="0">
              <a:spAutoFit/>
            </a:bodyPr>
            <a:lstStyle/>
            <a:p>
              <a:pPr defTabSz="684213" eaLnBrk="0" hangingPunct="0"/>
              <a:r>
                <a:rPr lang="en-US" altLang="en-US" sz="1100" b="1">
                  <a:solidFill>
                    <a:srgbClr val="000000"/>
                  </a:solidFill>
                </a:rPr>
                <a:t>Time, weeks</a:t>
              </a:r>
              <a:endParaRPr lang="en-US" altLang="en-US" b="1">
                <a:solidFill>
                  <a:srgbClr val="000000"/>
                </a:solidFill>
              </a:endParaRPr>
            </a:p>
          </p:txBody>
        </p:sp>
        <p:sp>
          <p:nvSpPr>
            <p:cNvPr id="65" name="Rectangle 198"/>
            <p:cNvSpPr>
              <a:spLocks noChangeArrowheads="1"/>
            </p:cNvSpPr>
            <p:nvPr/>
          </p:nvSpPr>
          <p:spPr bwMode="auto">
            <a:xfrm rot="-5400000">
              <a:off x="153645" y="2946564"/>
              <a:ext cx="3366871" cy="230832"/>
            </a:xfrm>
            <a:prstGeom prst="rect">
              <a:avLst/>
            </a:prstGeom>
            <a:noFill/>
            <a:ln w="9525">
              <a:noFill/>
              <a:miter lim="800000"/>
              <a:headEnd/>
              <a:tailEnd/>
            </a:ln>
          </p:spPr>
          <p:txBody>
            <a:bodyPr wrap="none" lIns="0" tIns="0" rIns="0" bIns="0">
              <a:spAutoFit/>
            </a:bodyPr>
            <a:lstStyle/>
            <a:p>
              <a:pPr defTabSz="684213" eaLnBrk="0" hangingPunct="0"/>
              <a:r>
                <a:rPr lang="en-US" altLang="en-US" sz="1100" b="1">
                  <a:solidFill>
                    <a:srgbClr val="000000"/>
                  </a:solidFill>
                </a:rPr>
                <a:t>Cumulative Glucocorticoid Dose, mg</a:t>
              </a:r>
              <a:endParaRPr lang="en-US" altLang="en-US" b="1">
                <a:solidFill>
                  <a:srgbClr val="000000"/>
                </a:solidFill>
              </a:endParaRPr>
            </a:p>
          </p:txBody>
        </p:sp>
        <p:sp>
          <p:nvSpPr>
            <p:cNvPr id="66" name="Freeform 153"/>
            <p:cNvSpPr>
              <a:spLocks/>
            </p:cNvSpPr>
            <p:nvPr/>
          </p:nvSpPr>
          <p:spPr bwMode="auto">
            <a:xfrm>
              <a:off x="2504950" y="1424473"/>
              <a:ext cx="7983538" cy="3275012"/>
            </a:xfrm>
            <a:custGeom>
              <a:avLst/>
              <a:gdLst>
                <a:gd name="T0" fmla="*/ 0 w 5029"/>
                <a:gd name="T1" fmla="*/ 0 h 2063"/>
                <a:gd name="T2" fmla="*/ 0 w 5029"/>
                <a:gd name="T3" fmla="*/ 3275012 h 2063"/>
                <a:gd name="T4" fmla="*/ 7983538 w 5029"/>
                <a:gd name="T5" fmla="*/ 3275012 h 2063"/>
                <a:gd name="T6" fmla="*/ 0 60000 65536"/>
                <a:gd name="T7" fmla="*/ 0 60000 65536"/>
                <a:gd name="T8" fmla="*/ 0 60000 65536"/>
                <a:gd name="T9" fmla="*/ 0 w 5029"/>
                <a:gd name="T10" fmla="*/ 0 h 2063"/>
                <a:gd name="T11" fmla="*/ 5029 w 5029"/>
                <a:gd name="T12" fmla="*/ 2063 h 2063"/>
              </a:gdLst>
              <a:ahLst/>
              <a:cxnLst>
                <a:cxn ang="T6">
                  <a:pos x="T0" y="T1"/>
                </a:cxn>
                <a:cxn ang="T7">
                  <a:pos x="T2" y="T3"/>
                </a:cxn>
                <a:cxn ang="T8">
                  <a:pos x="T4" y="T5"/>
                </a:cxn>
              </a:cxnLst>
              <a:rect l="T9" t="T10" r="T11" b="T12"/>
              <a:pathLst>
                <a:path w="5029" h="2063">
                  <a:moveTo>
                    <a:pt x="0" y="0"/>
                  </a:moveTo>
                  <a:lnTo>
                    <a:pt x="0" y="2063"/>
                  </a:lnTo>
                  <a:lnTo>
                    <a:pt x="5029" y="2063"/>
                  </a:lnTo>
                </a:path>
              </a:pathLst>
            </a:custGeom>
            <a:noFill/>
            <a:ln w="17463">
              <a:solidFill>
                <a:srgbClr val="000000"/>
              </a:solidFill>
              <a:prstDash val="solid"/>
              <a:round/>
              <a:headEnd/>
              <a:tailEnd/>
            </a:ln>
          </p:spPr>
          <p:txBody>
            <a:bodyPr/>
            <a:lstStyle/>
            <a:p>
              <a:endParaRPr lang="es-ES"/>
            </a:p>
          </p:txBody>
        </p:sp>
        <p:sp>
          <p:nvSpPr>
            <p:cNvPr id="67" name="Rectangle 202"/>
            <p:cNvSpPr>
              <a:spLocks noChangeArrowheads="1"/>
            </p:cNvSpPr>
            <p:nvPr/>
          </p:nvSpPr>
          <p:spPr bwMode="auto">
            <a:xfrm>
              <a:off x="3239963" y="1418391"/>
              <a:ext cx="1834593" cy="169277"/>
            </a:xfrm>
            <a:prstGeom prst="rect">
              <a:avLst/>
            </a:prstGeom>
            <a:noFill/>
            <a:ln w="9525">
              <a:noFill/>
              <a:miter lim="800000"/>
              <a:headEnd/>
              <a:tailEnd/>
            </a:ln>
          </p:spPr>
          <p:txBody>
            <a:bodyPr wrap="none" lIns="0" tIns="0" rIns="0" bIns="0">
              <a:spAutoFit/>
            </a:bodyPr>
            <a:lstStyle/>
            <a:p>
              <a:pPr defTabSz="684213" eaLnBrk="0" hangingPunct="0"/>
              <a:r>
                <a:rPr lang="en-US" altLang="en-US" sz="800">
                  <a:solidFill>
                    <a:srgbClr val="000000"/>
                  </a:solidFill>
                </a:rPr>
                <a:t>PBO QW + 26 week  (n = 50)</a:t>
              </a:r>
            </a:p>
          </p:txBody>
        </p:sp>
        <p:sp>
          <p:nvSpPr>
            <p:cNvPr id="68" name="Rectangle 205"/>
            <p:cNvSpPr>
              <a:spLocks noChangeArrowheads="1"/>
            </p:cNvSpPr>
            <p:nvPr/>
          </p:nvSpPr>
          <p:spPr bwMode="auto">
            <a:xfrm>
              <a:off x="3239963" y="1583491"/>
              <a:ext cx="1834593" cy="169277"/>
            </a:xfrm>
            <a:prstGeom prst="rect">
              <a:avLst/>
            </a:prstGeom>
            <a:noFill/>
            <a:ln w="9525">
              <a:noFill/>
              <a:miter lim="800000"/>
              <a:headEnd/>
              <a:tailEnd/>
            </a:ln>
          </p:spPr>
          <p:txBody>
            <a:bodyPr wrap="none" lIns="0" tIns="0" rIns="0" bIns="0">
              <a:spAutoFit/>
            </a:bodyPr>
            <a:lstStyle/>
            <a:p>
              <a:pPr defTabSz="684213" eaLnBrk="0" hangingPunct="0"/>
              <a:r>
                <a:rPr lang="en-US" altLang="en-US" sz="800">
                  <a:solidFill>
                    <a:srgbClr val="000000"/>
                  </a:solidFill>
                </a:rPr>
                <a:t>PBO QW + 52 week  (n = 51)</a:t>
              </a:r>
            </a:p>
          </p:txBody>
        </p:sp>
        <p:sp>
          <p:nvSpPr>
            <p:cNvPr id="69" name="Rectangle 208"/>
            <p:cNvSpPr>
              <a:spLocks noChangeArrowheads="1"/>
            </p:cNvSpPr>
            <p:nvPr/>
          </p:nvSpPr>
          <p:spPr bwMode="auto">
            <a:xfrm>
              <a:off x="3239963" y="1743830"/>
              <a:ext cx="1928544" cy="169277"/>
            </a:xfrm>
            <a:prstGeom prst="rect">
              <a:avLst/>
            </a:prstGeom>
            <a:noFill/>
            <a:ln w="9525">
              <a:noFill/>
              <a:miter lim="800000"/>
              <a:headEnd/>
              <a:tailEnd/>
            </a:ln>
          </p:spPr>
          <p:txBody>
            <a:bodyPr wrap="none" lIns="0" tIns="0" rIns="0" bIns="0">
              <a:spAutoFit/>
            </a:bodyPr>
            <a:lstStyle/>
            <a:p>
              <a:pPr defTabSz="684213" eaLnBrk="0" hangingPunct="0"/>
              <a:r>
                <a:rPr lang="en-US" altLang="en-US" sz="800">
                  <a:solidFill>
                    <a:srgbClr val="000000"/>
                  </a:solidFill>
                </a:rPr>
                <a:t>TCZ QW + 26 week   (n = 100)</a:t>
              </a:r>
            </a:p>
          </p:txBody>
        </p:sp>
        <p:sp>
          <p:nvSpPr>
            <p:cNvPr id="70" name="Rectangle 211"/>
            <p:cNvSpPr>
              <a:spLocks noChangeArrowheads="1"/>
            </p:cNvSpPr>
            <p:nvPr/>
          </p:nvSpPr>
          <p:spPr bwMode="auto">
            <a:xfrm>
              <a:off x="3239963" y="1904167"/>
              <a:ext cx="1850160" cy="169277"/>
            </a:xfrm>
            <a:prstGeom prst="rect">
              <a:avLst/>
            </a:prstGeom>
            <a:noFill/>
            <a:ln w="9525">
              <a:noFill/>
              <a:miter lim="800000"/>
              <a:headEnd/>
              <a:tailEnd/>
            </a:ln>
          </p:spPr>
          <p:txBody>
            <a:bodyPr wrap="none" lIns="0" tIns="0" rIns="0" bIns="0">
              <a:spAutoFit/>
            </a:bodyPr>
            <a:lstStyle/>
            <a:p>
              <a:pPr defTabSz="684213" eaLnBrk="0" hangingPunct="0"/>
              <a:r>
                <a:rPr lang="en-US" altLang="en-US" sz="800">
                  <a:solidFill>
                    <a:srgbClr val="000000"/>
                  </a:solidFill>
                </a:rPr>
                <a:t>TCZ Q2W + 26 week (n = 49)</a:t>
              </a:r>
            </a:p>
          </p:txBody>
        </p:sp>
        <p:sp>
          <p:nvSpPr>
            <p:cNvPr id="71" name="Line 236"/>
            <p:cNvSpPr>
              <a:spLocks noChangeShapeType="1"/>
            </p:cNvSpPr>
            <p:nvPr/>
          </p:nvSpPr>
          <p:spPr bwMode="auto">
            <a:xfrm>
              <a:off x="2614487" y="1499355"/>
              <a:ext cx="520700" cy="0"/>
            </a:xfrm>
            <a:prstGeom prst="line">
              <a:avLst/>
            </a:prstGeom>
            <a:noFill/>
            <a:ln w="25400">
              <a:solidFill>
                <a:srgbClr val="FFC000"/>
              </a:solidFill>
              <a:round/>
              <a:headEnd/>
              <a:tailEnd/>
            </a:ln>
          </p:spPr>
          <p:txBody>
            <a:bodyPr/>
            <a:lstStyle/>
            <a:p>
              <a:endParaRPr lang="es-ES"/>
            </a:p>
          </p:txBody>
        </p:sp>
        <p:sp>
          <p:nvSpPr>
            <p:cNvPr id="72" name="Line 236"/>
            <p:cNvSpPr>
              <a:spLocks noChangeShapeType="1"/>
            </p:cNvSpPr>
            <p:nvPr/>
          </p:nvSpPr>
          <p:spPr bwMode="auto">
            <a:xfrm>
              <a:off x="2614487" y="1668353"/>
              <a:ext cx="520700" cy="0"/>
            </a:xfrm>
            <a:prstGeom prst="line">
              <a:avLst/>
            </a:prstGeom>
            <a:noFill/>
            <a:ln w="25400">
              <a:solidFill>
                <a:schemeClr val="tx2"/>
              </a:solidFill>
              <a:round/>
              <a:headEnd/>
              <a:tailEnd/>
            </a:ln>
          </p:spPr>
          <p:txBody>
            <a:bodyPr/>
            <a:lstStyle/>
            <a:p>
              <a:endParaRPr lang="es-ES"/>
            </a:p>
          </p:txBody>
        </p:sp>
        <p:sp>
          <p:nvSpPr>
            <p:cNvPr id="73" name="Line 236"/>
            <p:cNvSpPr>
              <a:spLocks noChangeShapeType="1"/>
            </p:cNvSpPr>
            <p:nvPr/>
          </p:nvSpPr>
          <p:spPr bwMode="auto">
            <a:xfrm>
              <a:off x="2614487" y="1837351"/>
              <a:ext cx="520700" cy="0"/>
            </a:xfrm>
            <a:prstGeom prst="line">
              <a:avLst/>
            </a:prstGeom>
            <a:noFill/>
            <a:ln w="25400">
              <a:solidFill>
                <a:srgbClr val="008000"/>
              </a:solidFill>
              <a:round/>
              <a:headEnd/>
              <a:tailEnd/>
            </a:ln>
          </p:spPr>
          <p:txBody>
            <a:bodyPr/>
            <a:lstStyle/>
            <a:p>
              <a:endParaRPr lang="es-ES"/>
            </a:p>
          </p:txBody>
        </p:sp>
        <p:sp>
          <p:nvSpPr>
            <p:cNvPr id="74" name="Line 236"/>
            <p:cNvSpPr>
              <a:spLocks noChangeShapeType="1"/>
            </p:cNvSpPr>
            <p:nvPr/>
          </p:nvSpPr>
          <p:spPr bwMode="auto">
            <a:xfrm>
              <a:off x="2614857" y="2007034"/>
              <a:ext cx="520676" cy="0"/>
            </a:xfrm>
            <a:prstGeom prst="line">
              <a:avLst/>
            </a:prstGeom>
            <a:noFill/>
            <a:ln w="25400">
              <a:solidFill>
                <a:schemeClr val="accent4"/>
              </a:solidFill>
              <a:prstDash val="solid"/>
              <a:round/>
              <a:headEnd/>
              <a:tailEnd/>
            </a:ln>
            <a:extLst>
              <a:ext uri="{909E8E84-426E-40DD-AFC4-6F175D3DCCD1}"/>
            </a:extLst>
          </p:spPr>
          <p:txBody>
            <a:bodyPr/>
            <a:lstStyle/>
            <a:p>
              <a:pPr defTabSz="685766" fontAlgn="auto">
                <a:spcBef>
                  <a:spcPts val="0"/>
                </a:spcBef>
                <a:spcAft>
                  <a:spcPts val="0"/>
                </a:spcAft>
                <a:defRPr/>
              </a:pPr>
              <a:endParaRPr lang="en-US" sz="1400" dirty="0">
                <a:solidFill>
                  <a:srgbClr val="000000"/>
                </a:solidFill>
                <a:latin typeface="Arial"/>
                <a:cs typeface="+mn-cs"/>
              </a:endParaRPr>
            </a:p>
          </p:txBody>
        </p:sp>
        <p:sp>
          <p:nvSpPr>
            <p:cNvPr id="75" name="Rectangle 174"/>
            <p:cNvSpPr>
              <a:spLocks noChangeArrowheads="1"/>
            </p:cNvSpPr>
            <p:nvPr/>
          </p:nvSpPr>
          <p:spPr bwMode="auto">
            <a:xfrm>
              <a:off x="2034995" y="1416536"/>
              <a:ext cx="339837" cy="184666"/>
            </a:xfrm>
            <a:prstGeom prst="rect">
              <a:avLst/>
            </a:prstGeom>
            <a:noFill/>
            <a:ln w="9525">
              <a:noFill/>
              <a:miter lim="800000"/>
              <a:headEnd/>
              <a:tailEnd/>
            </a:ln>
          </p:spPr>
          <p:txBody>
            <a:bodyPr wrap="none" lIns="0" tIns="0" rIns="0" bIns="0">
              <a:spAutoFit/>
            </a:bodyPr>
            <a:lstStyle/>
            <a:p>
              <a:pPr algn="r" defTabSz="684213" eaLnBrk="0" hangingPunct="0"/>
              <a:r>
                <a:rPr lang="en-US" altLang="en-US" sz="900" b="1">
                  <a:solidFill>
                    <a:srgbClr val="000000"/>
                  </a:solidFill>
                </a:rPr>
                <a:t>4000</a:t>
              </a:r>
              <a:endParaRPr lang="en-US" altLang="en-US" sz="1500" b="1">
                <a:solidFill>
                  <a:srgbClr val="000000"/>
                </a:solidFill>
              </a:endParaRPr>
            </a:p>
          </p:txBody>
        </p:sp>
        <p:sp>
          <p:nvSpPr>
            <p:cNvPr id="76" name="Rectangle 175"/>
            <p:cNvSpPr>
              <a:spLocks noChangeArrowheads="1"/>
            </p:cNvSpPr>
            <p:nvPr/>
          </p:nvSpPr>
          <p:spPr bwMode="auto">
            <a:xfrm>
              <a:off x="2026235" y="2219414"/>
              <a:ext cx="339837" cy="184666"/>
            </a:xfrm>
            <a:prstGeom prst="rect">
              <a:avLst/>
            </a:prstGeom>
            <a:noFill/>
            <a:ln w="9525">
              <a:noFill/>
              <a:miter lim="800000"/>
              <a:headEnd/>
              <a:tailEnd/>
            </a:ln>
          </p:spPr>
          <p:txBody>
            <a:bodyPr wrap="none" lIns="0" tIns="0" rIns="0" bIns="0">
              <a:spAutoFit/>
            </a:bodyPr>
            <a:lstStyle/>
            <a:p>
              <a:pPr algn="r" defTabSz="684213" eaLnBrk="0" hangingPunct="0"/>
              <a:r>
                <a:rPr lang="en-US" altLang="en-US" sz="900" b="1">
                  <a:solidFill>
                    <a:srgbClr val="000000"/>
                  </a:solidFill>
                </a:rPr>
                <a:t>3000</a:t>
              </a:r>
              <a:endParaRPr lang="en-US" altLang="en-US" sz="1500" b="1">
                <a:solidFill>
                  <a:srgbClr val="000000"/>
                </a:solidFill>
              </a:endParaRPr>
            </a:p>
          </p:txBody>
        </p:sp>
        <p:sp>
          <p:nvSpPr>
            <p:cNvPr id="77" name="Rectangle 176"/>
            <p:cNvSpPr>
              <a:spLocks noChangeArrowheads="1"/>
            </p:cNvSpPr>
            <p:nvPr/>
          </p:nvSpPr>
          <p:spPr bwMode="auto">
            <a:xfrm>
              <a:off x="2026235" y="3022292"/>
              <a:ext cx="339837" cy="184666"/>
            </a:xfrm>
            <a:prstGeom prst="rect">
              <a:avLst/>
            </a:prstGeom>
            <a:noFill/>
            <a:ln w="9525">
              <a:noFill/>
              <a:miter lim="800000"/>
              <a:headEnd/>
              <a:tailEnd/>
            </a:ln>
          </p:spPr>
          <p:txBody>
            <a:bodyPr wrap="none" lIns="0" tIns="0" rIns="0" bIns="0">
              <a:spAutoFit/>
            </a:bodyPr>
            <a:lstStyle/>
            <a:p>
              <a:pPr algn="r" defTabSz="684213" eaLnBrk="0" hangingPunct="0"/>
              <a:r>
                <a:rPr lang="en-US" altLang="en-US" sz="900" b="1">
                  <a:solidFill>
                    <a:srgbClr val="000000"/>
                  </a:solidFill>
                </a:rPr>
                <a:t>2000</a:t>
              </a:r>
              <a:endParaRPr lang="en-US" altLang="en-US" sz="1500" b="1">
                <a:solidFill>
                  <a:srgbClr val="000000"/>
                </a:solidFill>
              </a:endParaRPr>
            </a:p>
          </p:txBody>
        </p:sp>
        <p:sp>
          <p:nvSpPr>
            <p:cNvPr id="78" name="Rectangle 177"/>
            <p:cNvSpPr>
              <a:spLocks noChangeArrowheads="1"/>
            </p:cNvSpPr>
            <p:nvPr/>
          </p:nvSpPr>
          <p:spPr bwMode="auto">
            <a:xfrm>
              <a:off x="2026235" y="3825170"/>
              <a:ext cx="339837" cy="184666"/>
            </a:xfrm>
            <a:prstGeom prst="rect">
              <a:avLst/>
            </a:prstGeom>
            <a:noFill/>
            <a:ln w="9525">
              <a:noFill/>
              <a:miter lim="800000"/>
              <a:headEnd/>
              <a:tailEnd/>
            </a:ln>
          </p:spPr>
          <p:txBody>
            <a:bodyPr wrap="none" lIns="0" tIns="0" rIns="0" bIns="0">
              <a:spAutoFit/>
            </a:bodyPr>
            <a:lstStyle/>
            <a:p>
              <a:pPr algn="r" defTabSz="684213" eaLnBrk="0" hangingPunct="0"/>
              <a:r>
                <a:rPr lang="en-US" altLang="en-US" sz="900" b="1">
                  <a:solidFill>
                    <a:srgbClr val="000000"/>
                  </a:solidFill>
                </a:rPr>
                <a:t>1000</a:t>
              </a:r>
              <a:endParaRPr lang="en-US" altLang="en-US" sz="1500" b="1">
                <a:solidFill>
                  <a:srgbClr val="000000"/>
                </a:solidFill>
              </a:endParaRPr>
            </a:p>
          </p:txBody>
        </p:sp>
        <p:sp>
          <p:nvSpPr>
            <p:cNvPr id="79" name="Rectangle 179"/>
            <p:cNvSpPr>
              <a:spLocks noChangeArrowheads="1"/>
            </p:cNvSpPr>
            <p:nvPr/>
          </p:nvSpPr>
          <p:spPr bwMode="auto">
            <a:xfrm>
              <a:off x="2298575" y="4628048"/>
              <a:ext cx="84960" cy="184666"/>
            </a:xfrm>
            <a:prstGeom prst="rect">
              <a:avLst/>
            </a:prstGeom>
            <a:noFill/>
            <a:ln w="9525">
              <a:noFill/>
              <a:miter lim="800000"/>
              <a:headEnd/>
              <a:tailEnd/>
            </a:ln>
          </p:spPr>
          <p:txBody>
            <a:bodyPr wrap="none" lIns="0" tIns="0" rIns="0" bIns="0">
              <a:spAutoFit/>
            </a:bodyPr>
            <a:lstStyle/>
            <a:p>
              <a:pPr algn="r" defTabSz="684213" eaLnBrk="0" hangingPunct="0"/>
              <a:r>
                <a:rPr lang="en-US" altLang="en-US" sz="900" b="1">
                  <a:solidFill>
                    <a:srgbClr val="000000"/>
                  </a:solidFill>
                </a:rPr>
                <a:t>0</a:t>
              </a:r>
              <a:endParaRPr lang="en-US" altLang="en-US" sz="1500" b="1">
                <a:solidFill>
                  <a:srgbClr val="000000"/>
                </a:solidFill>
              </a:endParaRPr>
            </a:p>
          </p:txBody>
        </p:sp>
        <p:grpSp>
          <p:nvGrpSpPr>
            <p:cNvPr id="80" name="Group 1"/>
            <p:cNvGrpSpPr>
              <a:grpSpLocks/>
            </p:cNvGrpSpPr>
            <p:nvPr/>
          </p:nvGrpSpPr>
          <p:grpSpPr bwMode="auto">
            <a:xfrm>
              <a:off x="2746250" y="1573100"/>
              <a:ext cx="7437438" cy="2974976"/>
              <a:chOff x="1268413" y="2030413"/>
              <a:chExt cx="7437438" cy="2974976"/>
            </a:xfrm>
          </p:grpSpPr>
          <p:sp>
            <p:nvSpPr>
              <p:cNvPr id="87" name="Oval 5"/>
              <p:cNvSpPr>
                <a:spLocks noChangeArrowheads="1"/>
              </p:cNvSpPr>
              <p:nvPr/>
            </p:nvSpPr>
            <p:spPr bwMode="auto">
              <a:xfrm>
                <a:off x="1268413" y="4914901"/>
                <a:ext cx="87313" cy="90488"/>
              </a:xfrm>
              <a:prstGeom prst="ellipse">
                <a:avLst/>
              </a:prstGeom>
              <a:noFill/>
              <a:ln w="17463">
                <a:solidFill>
                  <a:srgbClr val="FFC000"/>
                </a:solidFill>
                <a:miter lim="800000"/>
                <a:headEnd/>
                <a:tailEnd/>
              </a:ln>
            </p:spPr>
            <p:txBody>
              <a:bodyPr/>
              <a:lstStyle/>
              <a:p>
                <a:pPr defTabSz="684213"/>
                <a:endParaRPr lang="es-ES" sz="1400">
                  <a:solidFill>
                    <a:srgbClr val="000000"/>
                  </a:solidFill>
                </a:endParaRPr>
              </a:p>
            </p:txBody>
          </p:sp>
          <p:sp>
            <p:nvSpPr>
              <p:cNvPr id="88" name="Oval 6"/>
              <p:cNvSpPr>
                <a:spLocks noChangeArrowheads="1"/>
              </p:cNvSpPr>
              <p:nvPr/>
            </p:nvSpPr>
            <p:spPr bwMode="auto">
              <a:xfrm>
                <a:off x="1835151" y="4424363"/>
                <a:ext cx="87313" cy="90488"/>
              </a:xfrm>
              <a:prstGeom prst="ellipse">
                <a:avLst/>
              </a:prstGeom>
              <a:noFill/>
              <a:ln w="17463">
                <a:solidFill>
                  <a:srgbClr val="FFC000"/>
                </a:solidFill>
                <a:miter lim="800000"/>
                <a:headEnd/>
                <a:tailEnd/>
              </a:ln>
            </p:spPr>
            <p:txBody>
              <a:bodyPr/>
              <a:lstStyle/>
              <a:p>
                <a:pPr defTabSz="684213"/>
                <a:endParaRPr lang="es-ES" sz="1400">
                  <a:solidFill>
                    <a:srgbClr val="000000"/>
                  </a:solidFill>
                </a:endParaRPr>
              </a:p>
            </p:txBody>
          </p:sp>
          <p:sp>
            <p:nvSpPr>
              <p:cNvPr id="89" name="Oval 7"/>
              <p:cNvSpPr>
                <a:spLocks noChangeArrowheads="1"/>
              </p:cNvSpPr>
              <p:nvPr/>
            </p:nvSpPr>
            <p:spPr bwMode="auto">
              <a:xfrm>
                <a:off x="2401888" y="4141788"/>
                <a:ext cx="87313" cy="90488"/>
              </a:xfrm>
              <a:prstGeom prst="ellipse">
                <a:avLst/>
              </a:prstGeom>
              <a:noFill/>
              <a:ln w="17463">
                <a:solidFill>
                  <a:srgbClr val="FFC000"/>
                </a:solidFill>
                <a:miter lim="800000"/>
                <a:headEnd/>
                <a:tailEnd/>
              </a:ln>
            </p:spPr>
            <p:txBody>
              <a:bodyPr/>
              <a:lstStyle/>
              <a:p>
                <a:pPr defTabSz="684213"/>
                <a:endParaRPr lang="es-ES" sz="1400">
                  <a:solidFill>
                    <a:srgbClr val="000000"/>
                  </a:solidFill>
                </a:endParaRPr>
              </a:p>
            </p:txBody>
          </p:sp>
          <p:sp>
            <p:nvSpPr>
              <p:cNvPr id="90" name="Oval 8"/>
              <p:cNvSpPr>
                <a:spLocks noChangeArrowheads="1"/>
              </p:cNvSpPr>
              <p:nvPr/>
            </p:nvSpPr>
            <p:spPr bwMode="auto">
              <a:xfrm>
                <a:off x="2971801" y="3878263"/>
                <a:ext cx="88900" cy="85725"/>
              </a:xfrm>
              <a:prstGeom prst="ellipse">
                <a:avLst/>
              </a:prstGeom>
              <a:noFill/>
              <a:ln w="17463">
                <a:solidFill>
                  <a:srgbClr val="FFC000"/>
                </a:solidFill>
                <a:miter lim="800000"/>
                <a:headEnd/>
                <a:tailEnd/>
              </a:ln>
            </p:spPr>
            <p:txBody>
              <a:bodyPr/>
              <a:lstStyle/>
              <a:p>
                <a:pPr defTabSz="684213"/>
                <a:endParaRPr lang="es-ES" sz="1400">
                  <a:solidFill>
                    <a:srgbClr val="000000"/>
                  </a:solidFill>
                </a:endParaRPr>
              </a:p>
            </p:txBody>
          </p:sp>
          <p:sp>
            <p:nvSpPr>
              <p:cNvPr id="91" name="Oval 9"/>
              <p:cNvSpPr>
                <a:spLocks noChangeArrowheads="1"/>
              </p:cNvSpPr>
              <p:nvPr/>
            </p:nvSpPr>
            <p:spPr bwMode="auto">
              <a:xfrm>
                <a:off x="3530601" y="3697288"/>
                <a:ext cx="88900" cy="90488"/>
              </a:xfrm>
              <a:prstGeom prst="ellipse">
                <a:avLst/>
              </a:prstGeom>
              <a:noFill/>
              <a:ln w="17463">
                <a:solidFill>
                  <a:srgbClr val="FFC000"/>
                </a:solidFill>
                <a:miter lim="800000"/>
                <a:headEnd/>
                <a:tailEnd/>
              </a:ln>
            </p:spPr>
            <p:txBody>
              <a:bodyPr/>
              <a:lstStyle/>
              <a:p>
                <a:pPr defTabSz="684213"/>
                <a:endParaRPr lang="es-ES" sz="1400">
                  <a:solidFill>
                    <a:srgbClr val="000000"/>
                  </a:solidFill>
                </a:endParaRPr>
              </a:p>
            </p:txBody>
          </p:sp>
          <p:sp>
            <p:nvSpPr>
              <p:cNvPr id="92" name="Oval 10"/>
              <p:cNvSpPr>
                <a:spLocks noChangeArrowheads="1"/>
              </p:cNvSpPr>
              <p:nvPr/>
            </p:nvSpPr>
            <p:spPr bwMode="auto">
              <a:xfrm>
                <a:off x="4092576" y="3638551"/>
                <a:ext cx="93663" cy="90488"/>
              </a:xfrm>
              <a:prstGeom prst="ellipse">
                <a:avLst/>
              </a:prstGeom>
              <a:noFill/>
              <a:ln w="17463">
                <a:solidFill>
                  <a:srgbClr val="FFC000"/>
                </a:solidFill>
                <a:miter lim="800000"/>
                <a:headEnd/>
                <a:tailEnd/>
              </a:ln>
            </p:spPr>
            <p:txBody>
              <a:bodyPr/>
              <a:lstStyle/>
              <a:p>
                <a:pPr defTabSz="684213"/>
                <a:endParaRPr lang="es-ES" sz="1400">
                  <a:solidFill>
                    <a:srgbClr val="000000"/>
                  </a:solidFill>
                </a:endParaRPr>
              </a:p>
            </p:txBody>
          </p:sp>
          <p:sp>
            <p:nvSpPr>
              <p:cNvPr id="93" name="Oval 11"/>
              <p:cNvSpPr>
                <a:spLocks noChangeArrowheads="1"/>
              </p:cNvSpPr>
              <p:nvPr/>
            </p:nvSpPr>
            <p:spPr bwMode="auto">
              <a:xfrm>
                <a:off x="4659313" y="3425826"/>
                <a:ext cx="88900" cy="85725"/>
              </a:xfrm>
              <a:prstGeom prst="ellipse">
                <a:avLst/>
              </a:prstGeom>
              <a:noFill/>
              <a:ln w="17463">
                <a:solidFill>
                  <a:srgbClr val="FFC000"/>
                </a:solidFill>
                <a:miter lim="800000"/>
                <a:headEnd/>
                <a:tailEnd/>
              </a:ln>
            </p:spPr>
            <p:txBody>
              <a:bodyPr/>
              <a:lstStyle/>
              <a:p>
                <a:pPr defTabSz="684213"/>
                <a:endParaRPr lang="es-ES" sz="1400">
                  <a:solidFill>
                    <a:srgbClr val="000000"/>
                  </a:solidFill>
                </a:endParaRPr>
              </a:p>
            </p:txBody>
          </p:sp>
          <p:sp>
            <p:nvSpPr>
              <p:cNvPr id="94" name="Oval 12"/>
              <p:cNvSpPr>
                <a:spLocks noChangeArrowheads="1"/>
              </p:cNvSpPr>
              <p:nvPr/>
            </p:nvSpPr>
            <p:spPr bwMode="auto">
              <a:xfrm>
                <a:off x="5222876" y="3190876"/>
                <a:ext cx="92075" cy="85725"/>
              </a:xfrm>
              <a:prstGeom prst="ellipse">
                <a:avLst/>
              </a:prstGeom>
              <a:noFill/>
              <a:ln w="17463">
                <a:solidFill>
                  <a:srgbClr val="FFC000"/>
                </a:solidFill>
                <a:miter lim="800000"/>
                <a:headEnd/>
                <a:tailEnd/>
              </a:ln>
            </p:spPr>
            <p:txBody>
              <a:bodyPr/>
              <a:lstStyle/>
              <a:p>
                <a:pPr defTabSz="684213"/>
                <a:endParaRPr lang="es-ES" sz="1400">
                  <a:solidFill>
                    <a:srgbClr val="000000"/>
                  </a:solidFill>
                </a:endParaRPr>
              </a:p>
            </p:txBody>
          </p:sp>
          <p:sp>
            <p:nvSpPr>
              <p:cNvPr id="95" name="Oval 13"/>
              <p:cNvSpPr>
                <a:spLocks noChangeArrowheads="1"/>
              </p:cNvSpPr>
              <p:nvPr/>
            </p:nvSpPr>
            <p:spPr bwMode="auto">
              <a:xfrm>
                <a:off x="5789613" y="2989263"/>
                <a:ext cx="87313" cy="85725"/>
              </a:xfrm>
              <a:prstGeom prst="ellipse">
                <a:avLst/>
              </a:prstGeom>
              <a:noFill/>
              <a:ln w="17463">
                <a:solidFill>
                  <a:srgbClr val="FFC000"/>
                </a:solidFill>
                <a:miter lim="800000"/>
                <a:headEnd/>
                <a:tailEnd/>
              </a:ln>
            </p:spPr>
            <p:txBody>
              <a:bodyPr/>
              <a:lstStyle/>
              <a:p>
                <a:pPr defTabSz="684213"/>
                <a:endParaRPr lang="es-ES" sz="1400">
                  <a:solidFill>
                    <a:srgbClr val="000000"/>
                  </a:solidFill>
                </a:endParaRPr>
              </a:p>
            </p:txBody>
          </p:sp>
          <p:sp>
            <p:nvSpPr>
              <p:cNvPr id="96" name="Oval 14"/>
              <p:cNvSpPr>
                <a:spLocks noChangeArrowheads="1"/>
              </p:cNvSpPr>
              <p:nvPr/>
            </p:nvSpPr>
            <p:spPr bwMode="auto">
              <a:xfrm>
                <a:off x="6356351" y="2943226"/>
                <a:ext cx="87313" cy="90488"/>
              </a:xfrm>
              <a:prstGeom prst="ellipse">
                <a:avLst/>
              </a:prstGeom>
              <a:noFill/>
              <a:ln w="17463">
                <a:solidFill>
                  <a:srgbClr val="FFC000"/>
                </a:solidFill>
                <a:miter lim="800000"/>
                <a:headEnd/>
                <a:tailEnd/>
              </a:ln>
            </p:spPr>
            <p:txBody>
              <a:bodyPr/>
              <a:lstStyle/>
              <a:p>
                <a:pPr defTabSz="684213"/>
                <a:endParaRPr lang="es-ES" sz="1400">
                  <a:solidFill>
                    <a:srgbClr val="000000"/>
                  </a:solidFill>
                </a:endParaRPr>
              </a:p>
            </p:txBody>
          </p:sp>
          <p:sp>
            <p:nvSpPr>
              <p:cNvPr id="97" name="Oval 15"/>
              <p:cNvSpPr>
                <a:spLocks noChangeArrowheads="1"/>
              </p:cNvSpPr>
              <p:nvPr/>
            </p:nvSpPr>
            <p:spPr bwMode="auto">
              <a:xfrm>
                <a:off x="6918326" y="2738438"/>
                <a:ext cx="92075" cy="85725"/>
              </a:xfrm>
              <a:prstGeom prst="ellipse">
                <a:avLst/>
              </a:prstGeom>
              <a:noFill/>
              <a:ln w="17463">
                <a:solidFill>
                  <a:srgbClr val="FFC000"/>
                </a:solidFill>
                <a:miter lim="800000"/>
                <a:headEnd/>
                <a:tailEnd/>
              </a:ln>
            </p:spPr>
            <p:txBody>
              <a:bodyPr/>
              <a:lstStyle/>
              <a:p>
                <a:pPr defTabSz="684213"/>
                <a:endParaRPr lang="es-ES" sz="1400">
                  <a:solidFill>
                    <a:srgbClr val="000000"/>
                  </a:solidFill>
                </a:endParaRPr>
              </a:p>
            </p:txBody>
          </p:sp>
          <p:sp>
            <p:nvSpPr>
              <p:cNvPr id="98" name="Oval 16"/>
              <p:cNvSpPr>
                <a:spLocks noChangeArrowheads="1"/>
              </p:cNvSpPr>
              <p:nvPr/>
            </p:nvSpPr>
            <p:spPr bwMode="auto">
              <a:xfrm>
                <a:off x="7485063" y="2547938"/>
                <a:ext cx="87313" cy="90488"/>
              </a:xfrm>
              <a:prstGeom prst="ellipse">
                <a:avLst/>
              </a:prstGeom>
              <a:noFill/>
              <a:ln w="17463">
                <a:solidFill>
                  <a:srgbClr val="FFC000"/>
                </a:solidFill>
                <a:miter lim="800000"/>
                <a:headEnd/>
                <a:tailEnd/>
              </a:ln>
            </p:spPr>
            <p:txBody>
              <a:bodyPr/>
              <a:lstStyle/>
              <a:p>
                <a:pPr defTabSz="684213"/>
                <a:endParaRPr lang="es-ES" sz="1400">
                  <a:solidFill>
                    <a:srgbClr val="000000"/>
                  </a:solidFill>
                </a:endParaRPr>
              </a:p>
            </p:txBody>
          </p:sp>
          <p:sp>
            <p:nvSpPr>
              <p:cNvPr id="99" name="Oval 17"/>
              <p:cNvSpPr>
                <a:spLocks noChangeArrowheads="1"/>
              </p:cNvSpPr>
              <p:nvPr/>
            </p:nvSpPr>
            <p:spPr bwMode="auto">
              <a:xfrm>
                <a:off x="8051801" y="2206626"/>
                <a:ext cx="87313" cy="90488"/>
              </a:xfrm>
              <a:prstGeom prst="ellipse">
                <a:avLst/>
              </a:prstGeom>
              <a:noFill/>
              <a:ln w="17463">
                <a:solidFill>
                  <a:srgbClr val="FFC000"/>
                </a:solidFill>
                <a:miter lim="800000"/>
                <a:headEnd/>
                <a:tailEnd/>
              </a:ln>
            </p:spPr>
            <p:txBody>
              <a:bodyPr/>
              <a:lstStyle/>
              <a:p>
                <a:pPr defTabSz="684213"/>
                <a:endParaRPr lang="es-ES" sz="1400">
                  <a:solidFill>
                    <a:srgbClr val="000000"/>
                  </a:solidFill>
                </a:endParaRPr>
              </a:p>
            </p:txBody>
          </p:sp>
          <p:sp>
            <p:nvSpPr>
              <p:cNvPr id="100" name="Oval 18"/>
              <p:cNvSpPr>
                <a:spLocks noChangeArrowheads="1"/>
              </p:cNvSpPr>
              <p:nvPr/>
            </p:nvSpPr>
            <p:spPr bwMode="auto">
              <a:xfrm>
                <a:off x="8613776" y="2030413"/>
                <a:ext cx="92075" cy="85725"/>
              </a:xfrm>
              <a:prstGeom prst="ellipse">
                <a:avLst/>
              </a:prstGeom>
              <a:noFill/>
              <a:ln w="17463">
                <a:solidFill>
                  <a:srgbClr val="FFC000"/>
                </a:solidFill>
                <a:miter lim="800000"/>
                <a:headEnd/>
                <a:tailEnd/>
              </a:ln>
            </p:spPr>
            <p:txBody>
              <a:bodyPr/>
              <a:lstStyle/>
              <a:p>
                <a:pPr defTabSz="684213"/>
                <a:endParaRPr lang="es-ES" sz="1400">
                  <a:solidFill>
                    <a:srgbClr val="000000"/>
                  </a:solidFill>
                </a:endParaRPr>
              </a:p>
            </p:txBody>
          </p:sp>
          <p:sp>
            <p:nvSpPr>
              <p:cNvPr id="101" name="Freeform 19"/>
              <p:cNvSpPr>
                <a:spLocks/>
              </p:cNvSpPr>
              <p:nvPr/>
            </p:nvSpPr>
            <p:spPr bwMode="auto">
              <a:xfrm>
                <a:off x="1314451" y="2071688"/>
                <a:ext cx="7345363" cy="2887663"/>
              </a:xfrm>
              <a:custGeom>
                <a:avLst/>
                <a:gdLst>
                  <a:gd name="T0" fmla="*/ 0 w 4627"/>
                  <a:gd name="T1" fmla="*/ 2887663 h 1819"/>
                  <a:gd name="T2" fmla="*/ 566737 w 4627"/>
                  <a:gd name="T3" fmla="*/ 2398713 h 1819"/>
                  <a:gd name="T4" fmla="*/ 1133475 w 4627"/>
                  <a:gd name="T5" fmla="*/ 2114551 h 1819"/>
                  <a:gd name="T6" fmla="*/ 1703388 w 4627"/>
                  <a:gd name="T7" fmla="*/ 1851026 h 1819"/>
                  <a:gd name="T8" fmla="*/ 2262187 w 4627"/>
                  <a:gd name="T9" fmla="*/ 1670051 h 1819"/>
                  <a:gd name="T10" fmla="*/ 2824162 w 4627"/>
                  <a:gd name="T11" fmla="*/ 1612900 h 1819"/>
                  <a:gd name="T12" fmla="*/ 3390900 w 4627"/>
                  <a:gd name="T13" fmla="*/ 1398588 h 1819"/>
                  <a:gd name="T14" fmla="*/ 3954463 w 4627"/>
                  <a:gd name="T15" fmla="*/ 1160463 h 1819"/>
                  <a:gd name="T16" fmla="*/ 4521200 w 4627"/>
                  <a:gd name="T17" fmla="*/ 962025 h 1819"/>
                  <a:gd name="T18" fmla="*/ 5083175 w 4627"/>
                  <a:gd name="T19" fmla="*/ 917575 h 1819"/>
                  <a:gd name="T20" fmla="*/ 5649912 w 4627"/>
                  <a:gd name="T21" fmla="*/ 708025 h 1819"/>
                  <a:gd name="T22" fmla="*/ 6216649 w 4627"/>
                  <a:gd name="T23" fmla="*/ 522288 h 1819"/>
                  <a:gd name="T24" fmla="*/ 6778626 w 4627"/>
                  <a:gd name="T25" fmla="*/ 180975 h 1819"/>
                  <a:gd name="T26" fmla="*/ 7345363 w 4627"/>
                  <a:gd name="T27" fmla="*/ 0 h 18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27"/>
                  <a:gd name="T43" fmla="*/ 0 h 1819"/>
                  <a:gd name="T44" fmla="*/ 4627 w 4627"/>
                  <a:gd name="T45" fmla="*/ 1819 h 18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27" h="1819">
                    <a:moveTo>
                      <a:pt x="0" y="1819"/>
                    </a:moveTo>
                    <a:lnTo>
                      <a:pt x="357" y="1511"/>
                    </a:lnTo>
                    <a:lnTo>
                      <a:pt x="714" y="1332"/>
                    </a:lnTo>
                    <a:lnTo>
                      <a:pt x="1073" y="1166"/>
                    </a:lnTo>
                    <a:lnTo>
                      <a:pt x="1425" y="1052"/>
                    </a:lnTo>
                    <a:lnTo>
                      <a:pt x="1779" y="1016"/>
                    </a:lnTo>
                    <a:lnTo>
                      <a:pt x="2136" y="881"/>
                    </a:lnTo>
                    <a:lnTo>
                      <a:pt x="2491" y="731"/>
                    </a:lnTo>
                    <a:lnTo>
                      <a:pt x="2848" y="606"/>
                    </a:lnTo>
                    <a:lnTo>
                      <a:pt x="3202" y="578"/>
                    </a:lnTo>
                    <a:lnTo>
                      <a:pt x="3559" y="446"/>
                    </a:lnTo>
                    <a:lnTo>
                      <a:pt x="3916" y="329"/>
                    </a:lnTo>
                    <a:lnTo>
                      <a:pt x="4270" y="114"/>
                    </a:lnTo>
                    <a:lnTo>
                      <a:pt x="4627" y="0"/>
                    </a:lnTo>
                  </a:path>
                </a:pathLst>
              </a:custGeom>
              <a:noFill/>
              <a:ln w="25400">
                <a:solidFill>
                  <a:srgbClr val="FFC000"/>
                </a:solidFill>
                <a:prstDash val="solid"/>
                <a:round/>
                <a:headEnd/>
                <a:tailEnd/>
              </a:ln>
            </p:spPr>
            <p:txBody>
              <a:bodyPr/>
              <a:lstStyle/>
              <a:p>
                <a:endParaRPr lang="es-ES"/>
              </a:p>
            </p:txBody>
          </p:sp>
          <p:sp>
            <p:nvSpPr>
              <p:cNvPr id="102" name="Freeform 20"/>
              <p:cNvSpPr>
                <a:spLocks/>
              </p:cNvSpPr>
              <p:nvPr/>
            </p:nvSpPr>
            <p:spPr bwMode="auto">
              <a:xfrm>
                <a:off x="1273176" y="4914901"/>
                <a:ext cx="79375" cy="65088"/>
              </a:xfrm>
              <a:custGeom>
                <a:avLst/>
                <a:gdLst>
                  <a:gd name="T0" fmla="*/ 41275 w 50"/>
                  <a:gd name="T1" fmla="*/ 0 h 41"/>
                  <a:gd name="T2" fmla="*/ 79375 w 50"/>
                  <a:gd name="T3" fmla="*/ 65088 h 41"/>
                  <a:gd name="T4" fmla="*/ 0 w 50"/>
                  <a:gd name="T5" fmla="*/ 65088 h 41"/>
                  <a:gd name="T6" fmla="*/ 41275 w 50"/>
                  <a:gd name="T7" fmla="*/ 0 h 41"/>
                  <a:gd name="T8" fmla="*/ 0 60000 65536"/>
                  <a:gd name="T9" fmla="*/ 0 60000 65536"/>
                  <a:gd name="T10" fmla="*/ 0 60000 65536"/>
                  <a:gd name="T11" fmla="*/ 0 60000 65536"/>
                  <a:gd name="T12" fmla="*/ 0 w 50"/>
                  <a:gd name="T13" fmla="*/ 0 h 41"/>
                  <a:gd name="T14" fmla="*/ 50 w 50"/>
                  <a:gd name="T15" fmla="*/ 41 h 41"/>
                </a:gdLst>
                <a:ahLst/>
                <a:cxnLst>
                  <a:cxn ang="T8">
                    <a:pos x="T0" y="T1"/>
                  </a:cxn>
                  <a:cxn ang="T9">
                    <a:pos x="T2" y="T3"/>
                  </a:cxn>
                  <a:cxn ang="T10">
                    <a:pos x="T4" y="T5"/>
                  </a:cxn>
                  <a:cxn ang="T11">
                    <a:pos x="T6" y="T7"/>
                  </a:cxn>
                </a:cxnLst>
                <a:rect l="T12" t="T13" r="T14" b="T15"/>
                <a:pathLst>
                  <a:path w="50" h="41">
                    <a:moveTo>
                      <a:pt x="26" y="0"/>
                    </a:moveTo>
                    <a:lnTo>
                      <a:pt x="50" y="41"/>
                    </a:lnTo>
                    <a:lnTo>
                      <a:pt x="0" y="41"/>
                    </a:lnTo>
                    <a:lnTo>
                      <a:pt x="26" y="0"/>
                    </a:lnTo>
                    <a:close/>
                  </a:path>
                </a:pathLst>
              </a:custGeom>
              <a:noFill/>
              <a:ln w="17463" cap="flat">
                <a:solidFill>
                  <a:srgbClr val="008000"/>
                </a:solidFill>
                <a:prstDash val="solid"/>
                <a:miter lim="800000"/>
                <a:headEnd/>
                <a:tailEnd/>
              </a:ln>
            </p:spPr>
            <p:txBody>
              <a:bodyPr/>
              <a:lstStyle/>
              <a:p>
                <a:endParaRPr lang="es-ES"/>
              </a:p>
            </p:txBody>
          </p:sp>
          <p:sp>
            <p:nvSpPr>
              <p:cNvPr id="103" name="Freeform 21"/>
              <p:cNvSpPr>
                <a:spLocks/>
              </p:cNvSpPr>
              <p:nvPr/>
            </p:nvSpPr>
            <p:spPr bwMode="auto">
              <a:xfrm>
                <a:off x="1838326" y="4470401"/>
                <a:ext cx="76200" cy="65088"/>
              </a:xfrm>
              <a:custGeom>
                <a:avLst/>
                <a:gdLst>
                  <a:gd name="T0" fmla="*/ 38100 w 48"/>
                  <a:gd name="T1" fmla="*/ 0 h 41"/>
                  <a:gd name="T2" fmla="*/ 76200 w 48"/>
                  <a:gd name="T3" fmla="*/ 65088 h 41"/>
                  <a:gd name="T4" fmla="*/ 0 w 48"/>
                  <a:gd name="T5" fmla="*/ 65088 h 41"/>
                  <a:gd name="T6" fmla="*/ 38100 w 48"/>
                  <a:gd name="T7" fmla="*/ 0 h 41"/>
                  <a:gd name="T8" fmla="*/ 0 60000 65536"/>
                  <a:gd name="T9" fmla="*/ 0 60000 65536"/>
                  <a:gd name="T10" fmla="*/ 0 60000 65536"/>
                  <a:gd name="T11" fmla="*/ 0 60000 65536"/>
                  <a:gd name="T12" fmla="*/ 0 w 48"/>
                  <a:gd name="T13" fmla="*/ 0 h 41"/>
                  <a:gd name="T14" fmla="*/ 48 w 48"/>
                  <a:gd name="T15" fmla="*/ 41 h 41"/>
                </a:gdLst>
                <a:ahLst/>
                <a:cxnLst>
                  <a:cxn ang="T8">
                    <a:pos x="T0" y="T1"/>
                  </a:cxn>
                  <a:cxn ang="T9">
                    <a:pos x="T2" y="T3"/>
                  </a:cxn>
                  <a:cxn ang="T10">
                    <a:pos x="T4" y="T5"/>
                  </a:cxn>
                  <a:cxn ang="T11">
                    <a:pos x="T6" y="T7"/>
                  </a:cxn>
                </a:cxnLst>
                <a:rect l="T12" t="T13" r="T14" b="T15"/>
                <a:pathLst>
                  <a:path w="48" h="41">
                    <a:moveTo>
                      <a:pt x="24" y="0"/>
                    </a:moveTo>
                    <a:lnTo>
                      <a:pt x="48" y="41"/>
                    </a:lnTo>
                    <a:lnTo>
                      <a:pt x="0" y="41"/>
                    </a:lnTo>
                    <a:lnTo>
                      <a:pt x="24" y="0"/>
                    </a:lnTo>
                    <a:close/>
                  </a:path>
                </a:pathLst>
              </a:custGeom>
              <a:noFill/>
              <a:ln w="17463" cap="flat">
                <a:solidFill>
                  <a:srgbClr val="008000"/>
                </a:solidFill>
                <a:prstDash val="solid"/>
                <a:miter lim="800000"/>
                <a:headEnd/>
                <a:tailEnd/>
              </a:ln>
            </p:spPr>
            <p:txBody>
              <a:bodyPr/>
              <a:lstStyle/>
              <a:p>
                <a:endParaRPr lang="es-ES"/>
              </a:p>
            </p:txBody>
          </p:sp>
          <p:sp>
            <p:nvSpPr>
              <p:cNvPr id="104" name="Freeform 22"/>
              <p:cNvSpPr>
                <a:spLocks/>
              </p:cNvSpPr>
              <p:nvPr/>
            </p:nvSpPr>
            <p:spPr bwMode="auto">
              <a:xfrm>
                <a:off x="2405063" y="4152901"/>
                <a:ext cx="76200" cy="66675"/>
              </a:xfrm>
              <a:custGeom>
                <a:avLst/>
                <a:gdLst>
                  <a:gd name="T0" fmla="*/ 38100 w 48"/>
                  <a:gd name="T1" fmla="*/ 0 h 42"/>
                  <a:gd name="T2" fmla="*/ 76200 w 48"/>
                  <a:gd name="T3" fmla="*/ 66675 h 42"/>
                  <a:gd name="T4" fmla="*/ 0 w 48"/>
                  <a:gd name="T5" fmla="*/ 66675 h 42"/>
                  <a:gd name="T6" fmla="*/ 38100 w 48"/>
                  <a:gd name="T7" fmla="*/ 0 h 42"/>
                  <a:gd name="T8" fmla="*/ 0 60000 65536"/>
                  <a:gd name="T9" fmla="*/ 0 60000 65536"/>
                  <a:gd name="T10" fmla="*/ 0 60000 65536"/>
                  <a:gd name="T11" fmla="*/ 0 60000 65536"/>
                  <a:gd name="T12" fmla="*/ 0 w 48"/>
                  <a:gd name="T13" fmla="*/ 0 h 42"/>
                  <a:gd name="T14" fmla="*/ 48 w 48"/>
                  <a:gd name="T15" fmla="*/ 42 h 42"/>
                </a:gdLst>
                <a:ahLst/>
                <a:cxnLst>
                  <a:cxn ang="T8">
                    <a:pos x="T0" y="T1"/>
                  </a:cxn>
                  <a:cxn ang="T9">
                    <a:pos x="T2" y="T3"/>
                  </a:cxn>
                  <a:cxn ang="T10">
                    <a:pos x="T4" y="T5"/>
                  </a:cxn>
                  <a:cxn ang="T11">
                    <a:pos x="T6" y="T7"/>
                  </a:cxn>
                </a:cxnLst>
                <a:rect l="T12" t="T13" r="T14" b="T15"/>
                <a:pathLst>
                  <a:path w="48" h="42">
                    <a:moveTo>
                      <a:pt x="24" y="0"/>
                    </a:moveTo>
                    <a:lnTo>
                      <a:pt x="48" y="42"/>
                    </a:lnTo>
                    <a:lnTo>
                      <a:pt x="0" y="42"/>
                    </a:lnTo>
                    <a:lnTo>
                      <a:pt x="24" y="0"/>
                    </a:lnTo>
                    <a:close/>
                  </a:path>
                </a:pathLst>
              </a:custGeom>
              <a:noFill/>
              <a:ln w="17463" cap="flat">
                <a:solidFill>
                  <a:srgbClr val="008000"/>
                </a:solidFill>
                <a:prstDash val="solid"/>
                <a:miter lim="800000"/>
                <a:headEnd/>
                <a:tailEnd/>
              </a:ln>
            </p:spPr>
            <p:txBody>
              <a:bodyPr/>
              <a:lstStyle/>
              <a:p>
                <a:endParaRPr lang="es-ES"/>
              </a:p>
            </p:txBody>
          </p:sp>
          <p:sp>
            <p:nvSpPr>
              <p:cNvPr id="105" name="Freeform 23"/>
              <p:cNvSpPr>
                <a:spLocks/>
              </p:cNvSpPr>
              <p:nvPr/>
            </p:nvSpPr>
            <p:spPr bwMode="auto">
              <a:xfrm>
                <a:off x="2968626" y="4010026"/>
                <a:ext cx="79375" cy="65088"/>
              </a:xfrm>
              <a:custGeom>
                <a:avLst/>
                <a:gdLst>
                  <a:gd name="T0" fmla="*/ 41275 w 50"/>
                  <a:gd name="T1" fmla="*/ 0 h 41"/>
                  <a:gd name="T2" fmla="*/ 79375 w 50"/>
                  <a:gd name="T3" fmla="*/ 65088 h 41"/>
                  <a:gd name="T4" fmla="*/ 0 w 50"/>
                  <a:gd name="T5" fmla="*/ 65088 h 41"/>
                  <a:gd name="T6" fmla="*/ 41275 w 50"/>
                  <a:gd name="T7" fmla="*/ 0 h 41"/>
                  <a:gd name="T8" fmla="*/ 0 60000 65536"/>
                  <a:gd name="T9" fmla="*/ 0 60000 65536"/>
                  <a:gd name="T10" fmla="*/ 0 60000 65536"/>
                  <a:gd name="T11" fmla="*/ 0 60000 65536"/>
                  <a:gd name="T12" fmla="*/ 0 w 50"/>
                  <a:gd name="T13" fmla="*/ 0 h 41"/>
                  <a:gd name="T14" fmla="*/ 50 w 50"/>
                  <a:gd name="T15" fmla="*/ 41 h 41"/>
                </a:gdLst>
                <a:ahLst/>
                <a:cxnLst>
                  <a:cxn ang="T8">
                    <a:pos x="T0" y="T1"/>
                  </a:cxn>
                  <a:cxn ang="T9">
                    <a:pos x="T2" y="T3"/>
                  </a:cxn>
                  <a:cxn ang="T10">
                    <a:pos x="T4" y="T5"/>
                  </a:cxn>
                  <a:cxn ang="T11">
                    <a:pos x="T6" y="T7"/>
                  </a:cxn>
                </a:cxnLst>
                <a:rect l="T12" t="T13" r="T14" b="T15"/>
                <a:pathLst>
                  <a:path w="50" h="41">
                    <a:moveTo>
                      <a:pt x="26" y="0"/>
                    </a:moveTo>
                    <a:lnTo>
                      <a:pt x="50" y="41"/>
                    </a:lnTo>
                    <a:lnTo>
                      <a:pt x="0" y="41"/>
                    </a:lnTo>
                    <a:lnTo>
                      <a:pt x="26" y="0"/>
                    </a:lnTo>
                    <a:close/>
                  </a:path>
                </a:pathLst>
              </a:custGeom>
              <a:noFill/>
              <a:ln w="17463" cap="flat">
                <a:solidFill>
                  <a:srgbClr val="008000"/>
                </a:solidFill>
                <a:prstDash val="solid"/>
                <a:miter lim="800000"/>
                <a:headEnd/>
                <a:tailEnd/>
              </a:ln>
            </p:spPr>
            <p:txBody>
              <a:bodyPr/>
              <a:lstStyle/>
              <a:p>
                <a:endParaRPr lang="es-ES"/>
              </a:p>
            </p:txBody>
          </p:sp>
          <p:sp>
            <p:nvSpPr>
              <p:cNvPr id="106" name="Freeform 24"/>
              <p:cNvSpPr>
                <a:spLocks/>
              </p:cNvSpPr>
              <p:nvPr/>
            </p:nvSpPr>
            <p:spPr bwMode="auto">
              <a:xfrm>
                <a:off x="3535363" y="3906838"/>
                <a:ext cx="74613" cy="65088"/>
              </a:xfrm>
              <a:custGeom>
                <a:avLst/>
                <a:gdLst>
                  <a:gd name="T0" fmla="*/ 36513 w 47"/>
                  <a:gd name="T1" fmla="*/ 0 h 41"/>
                  <a:gd name="T2" fmla="*/ 74613 w 47"/>
                  <a:gd name="T3" fmla="*/ 65088 h 41"/>
                  <a:gd name="T4" fmla="*/ 0 w 47"/>
                  <a:gd name="T5" fmla="*/ 65088 h 41"/>
                  <a:gd name="T6" fmla="*/ 36513 w 47"/>
                  <a:gd name="T7" fmla="*/ 0 h 41"/>
                  <a:gd name="T8" fmla="*/ 0 60000 65536"/>
                  <a:gd name="T9" fmla="*/ 0 60000 65536"/>
                  <a:gd name="T10" fmla="*/ 0 60000 65536"/>
                  <a:gd name="T11" fmla="*/ 0 60000 65536"/>
                  <a:gd name="T12" fmla="*/ 0 w 47"/>
                  <a:gd name="T13" fmla="*/ 0 h 41"/>
                  <a:gd name="T14" fmla="*/ 47 w 47"/>
                  <a:gd name="T15" fmla="*/ 41 h 41"/>
                </a:gdLst>
                <a:ahLst/>
                <a:cxnLst>
                  <a:cxn ang="T8">
                    <a:pos x="T0" y="T1"/>
                  </a:cxn>
                  <a:cxn ang="T9">
                    <a:pos x="T2" y="T3"/>
                  </a:cxn>
                  <a:cxn ang="T10">
                    <a:pos x="T4" y="T5"/>
                  </a:cxn>
                  <a:cxn ang="T11">
                    <a:pos x="T6" y="T7"/>
                  </a:cxn>
                </a:cxnLst>
                <a:rect l="T12" t="T13" r="T14" b="T15"/>
                <a:pathLst>
                  <a:path w="47" h="41">
                    <a:moveTo>
                      <a:pt x="23" y="0"/>
                    </a:moveTo>
                    <a:lnTo>
                      <a:pt x="47" y="41"/>
                    </a:lnTo>
                    <a:lnTo>
                      <a:pt x="0" y="41"/>
                    </a:lnTo>
                    <a:lnTo>
                      <a:pt x="23" y="0"/>
                    </a:lnTo>
                    <a:close/>
                  </a:path>
                </a:pathLst>
              </a:custGeom>
              <a:noFill/>
              <a:ln w="17463" cap="flat">
                <a:solidFill>
                  <a:srgbClr val="008000"/>
                </a:solidFill>
                <a:prstDash val="solid"/>
                <a:miter lim="800000"/>
                <a:headEnd/>
                <a:tailEnd/>
              </a:ln>
            </p:spPr>
            <p:txBody>
              <a:bodyPr/>
              <a:lstStyle/>
              <a:p>
                <a:endParaRPr lang="es-ES"/>
              </a:p>
            </p:txBody>
          </p:sp>
          <p:sp>
            <p:nvSpPr>
              <p:cNvPr id="107" name="Freeform 25"/>
              <p:cNvSpPr>
                <a:spLocks/>
              </p:cNvSpPr>
              <p:nvPr/>
            </p:nvSpPr>
            <p:spPr bwMode="auto">
              <a:xfrm>
                <a:off x="4102101" y="3824288"/>
                <a:ext cx="74613" cy="65088"/>
              </a:xfrm>
              <a:custGeom>
                <a:avLst/>
                <a:gdLst>
                  <a:gd name="T0" fmla="*/ 36513 w 47"/>
                  <a:gd name="T1" fmla="*/ 0 h 41"/>
                  <a:gd name="T2" fmla="*/ 74613 w 47"/>
                  <a:gd name="T3" fmla="*/ 65088 h 41"/>
                  <a:gd name="T4" fmla="*/ 0 w 47"/>
                  <a:gd name="T5" fmla="*/ 65088 h 41"/>
                  <a:gd name="T6" fmla="*/ 36513 w 47"/>
                  <a:gd name="T7" fmla="*/ 0 h 41"/>
                  <a:gd name="T8" fmla="*/ 0 60000 65536"/>
                  <a:gd name="T9" fmla="*/ 0 60000 65536"/>
                  <a:gd name="T10" fmla="*/ 0 60000 65536"/>
                  <a:gd name="T11" fmla="*/ 0 60000 65536"/>
                  <a:gd name="T12" fmla="*/ 0 w 47"/>
                  <a:gd name="T13" fmla="*/ 0 h 41"/>
                  <a:gd name="T14" fmla="*/ 47 w 47"/>
                  <a:gd name="T15" fmla="*/ 41 h 41"/>
                </a:gdLst>
                <a:ahLst/>
                <a:cxnLst>
                  <a:cxn ang="T8">
                    <a:pos x="T0" y="T1"/>
                  </a:cxn>
                  <a:cxn ang="T9">
                    <a:pos x="T2" y="T3"/>
                  </a:cxn>
                  <a:cxn ang="T10">
                    <a:pos x="T4" y="T5"/>
                  </a:cxn>
                  <a:cxn ang="T11">
                    <a:pos x="T6" y="T7"/>
                  </a:cxn>
                </a:cxnLst>
                <a:rect l="T12" t="T13" r="T14" b="T15"/>
                <a:pathLst>
                  <a:path w="47" h="41">
                    <a:moveTo>
                      <a:pt x="23" y="0"/>
                    </a:moveTo>
                    <a:lnTo>
                      <a:pt x="47" y="41"/>
                    </a:lnTo>
                    <a:lnTo>
                      <a:pt x="0" y="41"/>
                    </a:lnTo>
                    <a:lnTo>
                      <a:pt x="23" y="0"/>
                    </a:lnTo>
                    <a:close/>
                  </a:path>
                </a:pathLst>
              </a:custGeom>
              <a:noFill/>
              <a:ln w="17463" cap="flat">
                <a:solidFill>
                  <a:srgbClr val="008000"/>
                </a:solidFill>
                <a:prstDash val="solid"/>
                <a:miter lim="800000"/>
                <a:headEnd/>
                <a:tailEnd/>
              </a:ln>
            </p:spPr>
            <p:txBody>
              <a:bodyPr/>
              <a:lstStyle/>
              <a:p>
                <a:endParaRPr lang="es-ES"/>
              </a:p>
            </p:txBody>
          </p:sp>
          <p:sp>
            <p:nvSpPr>
              <p:cNvPr id="108" name="Freeform 26"/>
              <p:cNvSpPr>
                <a:spLocks/>
              </p:cNvSpPr>
              <p:nvPr/>
            </p:nvSpPr>
            <p:spPr bwMode="auto">
              <a:xfrm>
                <a:off x="4664076" y="3651251"/>
                <a:ext cx="79375" cy="66675"/>
              </a:xfrm>
              <a:custGeom>
                <a:avLst/>
                <a:gdLst>
                  <a:gd name="T0" fmla="*/ 41275 w 50"/>
                  <a:gd name="T1" fmla="*/ 0 h 42"/>
                  <a:gd name="T2" fmla="*/ 79375 w 50"/>
                  <a:gd name="T3" fmla="*/ 66675 h 42"/>
                  <a:gd name="T4" fmla="*/ 0 w 50"/>
                  <a:gd name="T5" fmla="*/ 66675 h 42"/>
                  <a:gd name="T6" fmla="*/ 41275 w 50"/>
                  <a:gd name="T7" fmla="*/ 0 h 42"/>
                  <a:gd name="T8" fmla="*/ 0 60000 65536"/>
                  <a:gd name="T9" fmla="*/ 0 60000 65536"/>
                  <a:gd name="T10" fmla="*/ 0 60000 65536"/>
                  <a:gd name="T11" fmla="*/ 0 60000 65536"/>
                  <a:gd name="T12" fmla="*/ 0 w 50"/>
                  <a:gd name="T13" fmla="*/ 0 h 42"/>
                  <a:gd name="T14" fmla="*/ 50 w 50"/>
                  <a:gd name="T15" fmla="*/ 42 h 42"/>
                </a:gdLst>
                <a:ahLst/>
                <a:cxnLst>
                  <a:cxn ang="T8">
                    <a:pos x="T0" y="T1"/>
                  </a:cxn>
                  <a:cxn ang="T9">
                    <a:pos x="T2" y="T3"/>
                  </a:cxn>
                  <a:cxn ang="T10">
                    <a:pos x="T4" y="T5"/>
                  </a:cxn>
                  <a:cxn ang="T11">
                    <a:pos x="T6" y="T7"/>
                  </a:cxn>
                </a:cxnLst>
                <a:rect l="T12" t="T13" r="T14" b="T15"/>
                <a:pathLst>
                  <a:path w="50" h="42">
                    <a:moveTo>
                      <a:pt x="26" y="0"/>
                    </a:moveTo>
                    <a:lnTo>
                      <a:pt x="50" y="42"/>
                    </a:lnTo>
                    <a:lnTo>
                      <a:pt x="0" y="42"/>
                    </a:lnTo>
                    <a:lnTo>
                      <a:pt x="26" y="0"/>
                    </a:lnTo>
                    <a:close/>
                  </a:path>
                </a:pathLst>
              </a:custGeom>
              <a:noFill/>
              <a:ln w="17463" cap="flat">
                <a:solidFill>
                  <a:srgbClr val="008000"/>
                </a:solidFill>
                <a:prstDash val="solid"/>
                <a:miter lim="800000"/>
                <a:headEnd/>
                <a:tailEnd/>
              </a:ln>
            </p:spPr>
            <p:txBody>
              <a:bodyPr/>
              <a:lstStyle/>
              <a:p>
                <a:endParaRPr lang="es-ES"/>
              </a:p>
            </p:txBody>
          </p:sp>
          <p:sp>
            <p:nvSpPr>
              <p:cNvPr id="109" name="Freeform 27"/>
              <p:cNvSpPr>
                <a:spLocks/>
              </p:cNvSpPr>
              <p:nvPr/>
            </p:nvSpPr>
            <p:spPr bwMode="auto">
              <a:xfrm>
                <a:off x="5230813" y="3651251"/>
                <a:ext cx="76200" cy="66675"/>
              </a:xfrm>
              <a:custGeom>
                <a:avLst/>
                <a:gdLst>
                  <a:gd name="T0" fmla="*/ 38100 w 48"/>
                  <a:gd name="T1" fmla="*/ 0 h 42"/>
                  <a:gd name="T2" fmla="*/ 76200 w 48"/>
                  <a:gd name="T3" fmla="*/ 66675 h 42"/>
                  <a:gd name="T4" fmla="*/ 0 w 48"/>
                  <a:gd name="T5" fmla="*/ 66675 h 42"/>
                  <a:gd name="T6" fmla="*/ 38100 w 48"/>
                  <a:gd name="T7" fmla="*/ 0 h 42"/>
                  <a:gd name="T8" fmla="*/ 0 60000 65536"/>
                  <a:gd name="T9" fmla="*/ 0 60000 65536"/>
                  <a:gd name="T10" fmla="*/ 0 60000 65536"/>
                  <a:gd name="T11" fmla="*/ 0 60000 65536"/>
                  <a:gd name="T12" fmla="*/ 0 w 48"/>
                  <a:gd name="T13" fmla="*/ 0 h 42"/>
                  <a:gd name="T14" fmla="*/ 48 w 48"/>
                  <a:gd name="T15" fmla="*/ 42 h 42"/>
                </a:gdLst>
                <a:ahLst/>
                <a:cxnLst>
                  <a:cxn ang="T8">
                    <a:pos x="T0" y="T1"/>
                  </a:cxn>
                  <a:cxn ang="T9">
                    <a:pos x="T2" y="T3"/>
                  </a:cxn>
                  <a:cxn ang="T10">
                    <a:pos x="T4" y="T5"/>
                  </a:cxn>
                  <a:cxn ang="T11">
                    <a:pos x="T6" y="T7"/>
                  </a:cxn>
                </a:cxnLst>
                <a:rect l="T12" t="T13" r="T14" b="T15"/>
                <a:pathLst>
                  <a:path w="48" h="42">
                    <a:moveTo>
                      <a:pt x="24" y="0"/>
                    </a:moveTo>
                    <a:lnTo>
                      <a:pt x="48" y="42"/>
                    </a:lnTo>
                    <a:lnTo>
                      <a:pt x="0" y="42"/>
                    </a:lnTo>
                    <a:lnTo>
                      <a:pt x="24" y="0"/>
                    </a:lnTo>
                    <a:close/>
                  </a:path>
                </a:pathLst>
              </a:custGeom>
              <a:noFill/>
              <a:ln w="17463" cap="flat">
                <a:solidFill>
                  <a:srgbClr val="008000"/>
                </a:solidFill>
                <a:prstDash val="solid"/>
                <a:miter lim="800000"/>
                <a:headEnd/>
                <a:tailEnd/>
              </a:ln>
            </p:spPr>
            <p:txBody>
              <a:bodyPr/>
              <a:lstStyle/>
              <a:p>
                <a:endParaRPr lang="es-ES"/>
              </a:p>
            </p:txBody>
          </p:sp>
          <p:sp>
            <p:nvSpPr>
              <p:cNvPr id="110" name="Freeform 28"/>
              <p:cNvSpPr>
                <a:spLocks/>
              </p:cNvSpPr>
              <p:nvPr/>
            </p:nvSpPr>
            <p:spPr bwMode="auto">
              <a:xfrm>
                <a:off x="5797551" y="3630613"/>
                <a:ext cx="74613" cy="66675"/>
              </a:xfrm>
              <a:custGeom>
                <a:avLst/>
                <a:gdLst>
                  <a:gd name="T0" fmla="*/ 38100 w 47"/>
                  <a:gd name="T1" fmla="*/ 0 h 42"/>
                  <a:gd name="T2" fmla="*/ 74613 w 47"/>
                  <a:gd name="T3" fmla="*/ 66675 h 42"/>
                  <a:gd name="T4" fmla="*/ 0 w 47"/>
                  <a:gd name="T5" fmla="*/ 66675 h 42"/>
                  <a:gd name="T6" fmla="*/ 38100 w 47"/>
                  <a:gd name="T7" fmla="*/ 0 h 42"/>
                  <a:gd name="T8" fmla="*/ 0 60000 65536"/>
                  <a:gd name="T9" fmla="*/ 0 60000 65536"/>
                  <a:gd name="T10" fmla="*/ 0 60000 65536"/>
                  <a:gd name="T11" fmla="*/ 0 60000 65536"/>
                  <a:gd name="T12" fmla="*/ 0 w 47"/>
                  <a:gd name="T13" fmla="*/ 0 h 42"/>
                  <a:gd name="T14" fmla="*/ 47 w 47"/>
                  <a:gd name="T15" fmla="*/ 42 h 42"/>
                </a:gdLst>
                <a:ahLst/>
                <a:cxnLst>
                  <a:cxn ang="T8">
                    <a:pos x="T0" y="T1"/>
                  </a:cxn>
                  <a:cxn ang="T9">
                    <a:pos x="T2" y="T3"/>
                  </a:cxn>
                  <a:cxn ang="T10">
                    <a:pos x="T4" y="T5"/>
                  </a:cxn>
                  <a:cxn ang="T11">
                    <a:pos x="T6" y="T7"/>
                  </a:cxn>
                </a:cxnLst>
                <a:rect l="T12" t="T13" r="T14" b="T15"/>
                <a:pathLst>
                  <a:path w="47" h="42">
                    <a:moveTo>
                      <a:pt x="24" y="0"/>
                    </a:moveTo>
                    <a:lnTo>
                      <a:pt x="47" y="42"/>
                    </a:lnTo>
                    <a:lnTo>
                      <a:pt x="0" y="42"/>
                    </a:lnTo>
                    <a:lnTo>
                      <a:pt x="24" y="0"/>
                    </a:lnTo>
                    <a:close/>
                  </a:path>
                </a:pathLst>
              </a:custGeom>
              <a:noFill/>
              <a:ln w="17463" cap="flat">
                <a:solidFill>
                  <a:srgbClr val="008000"/>
                </a:solidFill>
                <a:prstDash val="solid"/>
                <a:miter lim="800000"/>
                <a:headEnd/>
                <a:tailEnd/>
              </a:ln>
            </p:spPr>
            <p:txBody>
              <a:bodyPr/>
              <a:lstStyle/>
              <a:p>
                <a:endParaRPr lang="es-ES"/>
              </a:p>
            </p:txBody>
          </p:sp>
          <p:sp>
            <p:nvSpPr>
              <p:cNvPr id="111" name="Freeform 29"/>
              <p:cNvSpPr>
                <a:spLocks/>
              </p:cNvSpPr>
              <p:nvPr/>
            </p:nvSpPr>
            <p:spPr bwMode="auto">
              <a:xfrm>
                <a:off x="6359526" y="3630613"/>
                <a:ext cx="79375" cy="66675"/>
              </a:xfrm>
              <a:custGeom>
                <a:avLst/>
                <a:gdLst>
                  <a:gd name="T0" fmla="*/ 42862 w 50"/>
                  <a:gd name="T1" fmla="*/ 0 h 42"/>
                  <a:gd name="T2" fmla="*/ 79375 w 50"/>
                  <a:gd name="T3" fmla="*/ 66675 h 42"/>
                  <a:gd name="T4" fmla="*/ 0 w 50"/>
                  <a:gd name="T5" fmla="*/ 66675 h 42"/>
                  <a:gd name="T6" fmla="*/ 42862 w 50"/>
                  <a:gd name="T7" fmla="*/ 0 h 42"/>
                  <a:gd name="T8" fmla="*/ 0 60000 65536"/>
                  <a:gd name="T9" fmla="*/ 0 60000 65536"/>
                  <a:gd name="T10" fmla="*/ 0 60000 65536"/>
                  <a:gd name="T11" fmla="*/ 0 60000 65536"/>
                  <a:gd name="T12" fmla="*/ 0 w 50"/>
                  <a:gd name="T13" fmla="*/ 0 h 42"/>
                  <a:gd name="T14" fmla="*/ 50 w 50"/>
                  <a:gd name="T15" fmla="*/ 42 h 42"/>
                </a:gdLst>
                <a:ahLst/>
                <a:cxnLst>
                  <a:cxn ang="T8">
                    <a:pos x="T0" y="T1"/>
                  </a:cxn>
                  <a:cxn ang="T9">
                    <a:pos x="T2" y="T3"/>
                  </a:cxn>
                  <a:cxn ang="T10">
                    <a:pos x="T4" y="T5"/>
                  </a:cxn>
                  <a:cxn ang="T11">
                    <a:pos x="T6" y="T7"/>
                  </a:cxn>
                </a:cxnLst>
                <a:rect l="T12" t="T13" r="T14" b="T15"/>
                <a:pathLst>
                  <a:path w="50" h="42">
                    <a:moveTo>
                      <a:pt x="27" y="0"/>
                    </a:moveTo>
                    <a:lnTo>
                      <a:pt x="50" y="42"/>
                    </a:lnTo>
                    <a:lnTo>
                      <a:pt x="0" y="42"/>
                    </a:lnTo>
                    <a:lnTo>
                      <a:pt x="27" y="0"/>
                    </a:lnTo>
                    <a:close/>
                  </a:path>
                </a:pathLst>
              </a:custGeom>
              <a:noFill/>
              <a:ln w="17463" cap="flat">
                <a:solidFill>
                  <a:srgbClr val="008000"/>
                </a:solidFill>
                <a:prstDash val="solid"/>
                <a:miter lim="800000"/>
                <a:headEnd/>
                <a:tailEnd/>
              </a:ln>
            </p:spPr>
            <p:txBody>
              <a:bodyPr/>
              <a:lstStyle/>
              <a:p>
                <a:endParaRPr lang="es-ES"/>
              </a:p>
            </p:txBody>
          </p:sp>
          <p:sp>
            <p:nvSpPr>
              <p:cNvPr id="112" name="Freeform 30"/>
              <p:cNvSpPr>
                <a:spLocks/>
              </p:cNvSpPr>
              <p:nvPr/>
            </p:nvSpPr>
            <p:spPr bwMode="auto">
              <a:xfrm>
                <a:off x="6926263" y="3630613"/>
                <a:ext cx="76200" cy="66675"/>
              </a:xfrm>
              <a:custGeom>
                <a:avLst/>
                <a:gdLst>
                  <a:gd name="T0" fmla="*/ 38100 w 48"/>
                  <a:gd name="T1" fmla="*/ 0 h 42"/>
                  <a:gd name="T2" fmla="*/ 76200 w 48"/>
                  <a:gd name="T3" fmla="*/ 66675 h 42"/>
                  <a:gd name="T4" fmla="*/ 0 w 48"/>
                  <a:gd name="T5" fmla="*/ 66675 h 42"/>
                  <a:gd name="T6" fmla="*/ 38100 w 48"/>
                  <a:gd name="T7" fmla="*/ 0 h 42"/>
                  <a:gd name="T8" fmla="*/ 0 60000 65536"/>
                  <a:gd name="T9" fmla="*/ 0 60000 65536"/>
                  <a:gd name="T10" fmla="*/ 0 60000 65536"/>
                  <a:gd name="T11" fmla="*/ 0 60000 65536"/>
                  <a:gd name="T12" fmla="*/ 0 w 48"/>
                  <a:gd name="T13" fmla="*/ 0 h 42"/>
                  <a:gd name="T14" fmla="*/ 48 w 48"/>
                  <a:gd name="T15" fmla="*/ 42 h 42"/>
                </a:gdLst>
                <a:ahLst/>
                <a:cxnLst>
                  <a:cxn ang="T8">
                    <a:pos x="T0" y="T1"/>
                  </a:cxn>
                  <a:cxn ang="T9">
                    <a:pos x="T2" y="T3"/>
                  </a:cxn>
                  <a:cxn ang="T10">
                    <a:pos x="T4" y="T5"/>
                  </a:cxn>
                  <a:cxn ang="T11">
                    <a:pos x="T6" y="T7"/>
                  </a:cxn>
                </a:cxnLst>
                <a:rect l="T12" t="T13" r="T14" b="T15"/>
                <a:pathLst>
                  <a:path w="48" h="42">
                    <a:moveTo>
                      <a:pt x="24" y="0"/>
                    </a:moveTo>
                    <a:lnTo>
                      <a:pt x="48" y="42"/>
                    </a:lnTo>
                    <a:lnTo>
                      <a:pt x="0" y="42"/>
                    </a:lnTo>
                    <a:lnTo>
                      <a:pt x="24" y="0"/>
                    </a:lnTo>
                    <a:close/>
                  </a:path>
                </a:pathLst>
              </a:custGeom>
              <a:noFill/>
              <a:ln w="17463" cap="flat">
                <a:solidFill>
                  <a:srgbClr val="008000"/>
                </a:solidFill>
                <a:prstDash val="solid"/>
                <a:miter lim="800000"/>
                <a:headEnd/>
                <a:tailEnd/>
              </a:ln>
            </p:spPr>
            <p:txBody>
              <a:bodyPr/>
              <a:lstStyle/>
              <a:p>
                <a:endParaRPr lang="es-ES"/>
              </a:p>
            </p:txBody>
          </p:sp>
          <p:sp>
            <p:nvSpPr>
              <p:cNvPr id="113" name="Freeform 31"/>
              <p:cNvSpPr>
                <a:spLocks/>
              </p:cNvSpPr>
              <p:nvPr/>
            </p:nvSpPr>
            <p:spPr bwMode="auto">
              <a:xfrm>
                <a:off x="7493001" y="3617913"/>
                <a:ext cx="76200" cy="66675"/>
              </a:xfrm>
              <a:custGeom>
                <a:avLst/>
                <a:gdLst>
                  <a:gd name="T0" fmla="*/ 38100 w 48"/>
                  <a:gd name="T1" fmla="*/ 0 h 42"/>
                  <a:gd name="T2" fmla="*/ 76200 w 48"/>
                  <a:gd name="T3" fmla="*/ 66675 h 42"/>
                  <a:gd name="T4" fmla="*/ 0 w 48"/>
                  <a:gd name="T5" fmla="*/ 66675 h 42"/>
                  <a:gd name="T6" fmla="*/ 38100 w 48"/>
                  <a:gd name="T7" fmla="*/ 0 h 42"/>
                  <a:gd name="T8" fmla="*/ 0 60000 65536"/>
                  <a:gd name="T9" fmla="*/ 0 60000 65536"/>
                  <a:gd name="T10" fmla="*/ 0 60000 65536"/>
                  <a:gd name="T11" fmla="*/ 0 60000 65536"/>
                  <a:gd name="T12" fmla="*/ 0 w 48"/>
                  <a:gd name="T13" fmla="*/ 0 h 42"/>
                  <a:gd name="T14" fmla="*/ 48 w 48"/>
                  <a:gd name="T15" fmla="*/ 42 h 42"/>
                </a:gdLst>
                <a:ahLst/>
                <a:cxnLst>
                  <a:cxn ang="T8">
                    <a:pos x="T0" y="T1"/>
                  </a:cxn>
                  <a:cxn ang="T9">
                    <a:pos x="T2" y="T3"/>
                  </a:cxn>
                  <a:cxn ang="T10">
                    <a:pos x="T4" y="T5"/>
                  </a:cxn>
                  <a:cxn ang="T11">
                    <a:pos x="T6" y="T7"/>
                  </a:cxn>
                </a:cxnLst>
                <a:rect l="T12" t="T13" r="T14" b="T15"/>
                <a:pathLst>
                  <a:path w="48" h="42">
                    <a:moveTo>
                      <a:pt x="24" y="0"/>
                    </a:moveTo>
                    <a:lnTo>
                      <a:pt x="48" y="42"/>
                    </a:lnTo>
                    <a:lnTo>
                      <a:pt x="0" y="42"/>
                    </a:lnTo>
                    <a:lnTo>
                      <a:pt x="24" y="0"/>
                    </a:lnTo>
                    <a:close/>
                  </a:path>
                </a:pathLst>
              </a:custGeom>
              <a:noFill/>
              <a:ln w="17463" cap="flat">
                <a:solidFill>
                  <a:srgbClr val="008000"/>
                </a:solidFill>
                <a:prstDash val="solid"/>
                <a:miter lim="800000"/>
                <a:headEnd/>
                <a:tailEnd/>
              </a:ln>
            </p:spPr>
            <p:txBody>
              <a:bodyPr/>
              <a:lstStyle/>
              <a:p>
                <a:endParaRPr lang="es-ES"/>
              </a:p>
            </p:txBody>
          </p:sp>
          <p:sp>
            <p:nvSpPr>
              <p:cNvPr id="114" name="Freeform 32"/>
              <p:cNvSpPr>
                <a:spLocks/>
              </p:cNvSpPr>
              <p:nvPr/>
            </p:nvSpPr>
            <p:spPr bwMode="auto">
              <a:xfrm>
                <a:off x="8054976" y="3617913"/>
                <a:ext cx="80963" cy="66675"/>
              </a:xfrm>
              <a:custGeom>
                <a:avLst/>
                <a:gdLst>
                  <a:gd name="T0" fmla="*/ 42863 w 51"/>
                  <a:gd name="T1" fmla="*/ 0 h 42"/>
                  <a:gd name="T2" fmla="*/ 80963 w 51"/>
                  <a:gd name="T3" fmla="*/ 66675 h 42"/>
                  <a:gd name="T4" fmla="*/ 0 w 51"/>
                  <a:gd name="T5" fmla="*/ 66675 h 42"/>
                  <a:gd name="T6" fmla="*/ 42863 w 51"/>
                  <a:gd name="T7" fmla="*/ 0 h 42"/>
                  <a:gd name="T8" fmla="*/ 0 60000 65536"/>
                  <a:gd name="T9" fmla="*/ 0 60000 65536"/>
                  <a:gd name="T10" fmla="*/ 0 60000 65536"/>
                  <a:gd name="T11" fmla="*/ 0 60000 65536"/>
                  <a:gd name="T12" fmla="*/ 0 w 51"/>
                  <a:gd name="T13" fmla="*/ 0 h 42"/>
                  <a:gd name="T14" fmla="*/ 51 w 51"/>
                  <a:gd name="T15" fmla="*/ 42 h 42"/>
                </a:gdLst>
                <a:ahLst/>
                <a:cxnLst>
                  <a:cxn ang="T8">
                    <a:pos x="T0" y="T1"/>
                  </a:cxn>
                  <a:cxn ang="T9">
                    <a:pos x="T2" y="T3"/>
                  </a:cxn>
                  <a:cxn ang="T10">
                    <a:pos x="T4" y="T5"/>
                  </a:cxn>
                  <a:cxn ang="T11">
                    <a:pos x="T6" y="T7"/>
                  </a:cxn>
                </a:cxnLst>
                <a:rect l="T12" t="T13" r="T14" b="T15"/>
                <a:pathLst>
                  <a:path w="51" h="42">
                    <a:moveTo>
                      <a:pt x="27" y="0"/>
                    </a:moveTo>
                    <a:lnTo>
                      <a:pt x="51" y="42"/>
                    </a:lnTo>
                    <a:lnTo>
                      <a:pt x="0" y="42"/>
                    </a:lnTo>
                    <a:lnTo>
                      <a:pt x="27" y="0"/>
                    </a:lnTo>
                    <a:close/>
                  </a:path>
                </a:pathLst>
              </a:custGeom>
              <a:noFill/>
              <a:ln w="17463" cap="flat">
                <a:solidFill>
                  <a:srgbClr val="008000"/>
                </a:solidFill>
                <a:prstDash val="solid"/>
                <a:miter lim="800000"/>
                <a:headEnd/>
                <a:tailEnd/>
              </a:ln>
            </p:spPr>
            <p:txBody>
              <a:bodyPr/>
              <a:lstStyle/>
              <a:p>
                <a:endParaRPr lang="es-ES"/>
              </a:p>
            </p:txBody>
          </p:sp>
          <p:sp>
            <p:nvSpPr>
              <p:cNvPr id="115" name="Freeform 33"/>
              <p:cNvSpPr>
                <a:spLocks/>
              </p:cNvSpPr>
              <p:nvPr/>
            </p:nvSpPr>
            <p:spPr bwMode="auto">
              <a:xfrm>
                <a:off x="8621713" y="3581401"/>
                <a:ext cx="76200" cy="65088"/>
              </a:xfrm>
              <a:custGeom>
                <a:avLst/>
                <a:gdLst>
                  <a:gd name="T0" fmla="*/ 38100 w 48"/>
                  <a:gd name="T1" fmla="*/ 0 h 41"/>
                  <a:gd name="T2" fmla="*/ 76200 w 48"/>
                  <a:gd name="T3" fmla="*/ 65088 h 41"/>
                  <a:gd name="T4" fmla="*/ 0 w 48"/>
                  <a:gd name="T5" fmla="*/ 65088 h 41"/>
                  <a:gd name="T6" fmla="*/ 38100 w 48"/>
                  <a:gd name="T7" fmla="*/ 0 h 41"/>
                  <a:gd name="T8" fmla="*/ 0 60000 65536"/>
                  <a:gd name="T9" fmla="*/ 0 60000 65536"/>
                  <a:gd name="T10" fmla="*/ 0 60000 65536"/>
                  <a:gd name="T11" fmla="*/ 0 60000 65536"/>
                  <a:gd name="T12" fmla="*/ 0 w 48"/>
                  <a:gd name="T13" fmla="*/ 0 h 41"/>
                  <a:gd name="T14" fmla="*/ 48 w 48"/>
                  <a:gd name="T15" fmla="*/ 41 h 41"/>
                </a:gdLst>
                <a:ahLst/>
                <a:cxnLst>
                  <a:cxn ang="T8">
                    <a:pos x="T0" y="T1"/>
                  </a:cxn>
                  <a:cxn ang="T9">
                    <a:pos x="T2" y="T3"/>
                  </a:cxn>
                  <a:cxn ang="T10">
                    <a:pos x="T4" y="T5"/>
                  </a:cxn>
                  <a:cxn ang="T11">
                    <a:pos x="T6" y="T7"/>
                  </a:cxn>
                </a:cxnLst>
                <a:rect l="T12" t="T13" r="T14" b="T15"/>
                <a:pathLst>
                  <a:path w="48" h="41">
                    <a:moveTo>
                      <a:pt x="24" y="0"/>
                    </a:moveTo>
                    <a:lnTo>
                      <a:pt x="48" y="41"/>
                    </a:lnTo>
                    <a:lnTo>
                      <a:pt x="0" y="41"/>
                    </a:lnTo>
                    <a:lnTo>
                      <a:pt x="24" y="0"/>
                    </a:lnTo>
                    <a:close/>
                  </a:path>
                </a:pathLst>
              </a:custGeom>
              <a:noFill/>
              <a:ln w="17463" cap="flat">
                <a:solidFill>
                  <a:srgbClr val="008000"/>
                </a:solidFill>
                <a:prstDash val="solid"/>
                <a:miter lim="800000"/>
                <a:headEnd/>
                <a:tailEnd/>
              </a:ln>
            </p:spPr>
            <p:txBody>
              <a:bodyPr/>
              <a:lstStyle/>
              <a:p>
                <a:endParaRPr lang="es-ES"/>
              </a:p>
            </p:txBody>
          </p:sp>
          <p:sp>
            <p:nvSpPr>
              <p:cNvPr id="116" name="Freeform 34"/>
              <p:cNvSpPr>
                <a:spLocks/>
              </p:cNvSpPr>
              <p:nvPr/>
            </p:nvSpPr>
            <p:spPr bwMode="auto">
              <a:xfrm>
                <a:off x="1293813" y="3617913"/>
                <a:ext cx="7366000" cy="1330325"/>
              </a:xfrm>
              <a:custGeom>
                <a:avLst/>
                <a:gdLst>
                  <a:gd name="T0" fmla="*/ 7366000 w 4640"/>
                  <a:gd name="T1" fmla="*/ 0 h 838"/>
                  <a:gd name="T2" fmla="*/ 6799263 w 4640"/>
                  <a:gd name="T3" fmla="*/ 33338 h 838"/>
                  <a:gd name="T4" fmla="*/ 6237286 w 4640"/>
                  <a:gd name="T5" fmla="*/ 46037 h 838"/>
                  <a:gd name="T6" fmla="*/ 5670549 w 4640"/>
                  <a:gd name="T7" fmla="*/ 46037 h 838"/>
                  <a:gd name="T8" fmla="*/ 5108574 w 4640"/>
                  <a:gd name="T9" fmla="*/ 46037 h 838"/>
                  <a:gd name="T10" fmla="*/ 4541837 w 4640"/>
                  <a:gd name="T11" fmla="*/ 46037 h 838"/>
                  <a:gd name="T12" fmla="*/ 3975100 w 4640"/>
                  <a:gd name="T13" fmla="*/ 66675 h 838"/>
                  <a:gd name="T14" fmla="*/ 3411538 w 4640"/>
                  <a:gd name="T15" fmla="*/ 79375 h 838"/>
                  <a:gd name="T16" fmla="*/ 2844800 w 4640"/>
                  <a:gd name="T17" fmla="*/ 239713 h 838"/>
                  <a:gd name="T18" fmla="*/ 2278062 w 4640"/>
                  <a:gd name="T19" fmla="*/ 330200 h 838"/>
                  <a:gd name="T20" fmla="*/ 1716088 w 4640"/>
                  <a:gd name="T21" fmla="*/ 420688 h 838"/>
                  <a:gd name="T22" fmla="*/ 1154112 w 4640"/>
                  <a:gd name="T23" fmla="*/ 568325 h 838"/>
                  <a:gd name="T24" fmla="*/ 587375 w 4640"/>
                  <a:gd name="T25" fmla="*/ 896938 h 838"/>
                  <a:gd name="T26" fmla="*/ 0 w 4640"/>
                  <a:gd name="T27" fmla="*/ 1330325 h 8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40"/>
                  <a:gd name="T43" fmla="*/ 0 h 838"/>
                  <a:gd name="T44" fmla="*/ 4640 w 4640"/>
                  <a:gd name="T45" fmla="*/ 838 h 8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40" h="838">
                    <a:moveTo>
                      <a:pt x="4640" y="0"/>
                    </a:moveTo>
                    <a:lnTo>
                      <a:pt x="4283" y="21"/>
                    </a:lnTo>
                    <a:lnTo>
                      <a:pt x="3929" y="29"/>
                    </a:lnTo>
                    <a:lnTo>
                      <a:pt x="3572" y="29"/>
                    </a:lnTo>
                    <a:lnTo>
                      <a:pt x="3218" y="29"/>
                    </a:lnTo>
                    <a:lnTo>
                      <a:pt x="2861" y="29"/>
                    </a:lnTo>
                    <a:lnTo>
                      <a:pt x="2504" y="42"/>
                    </a:lnTo>
                    <a:lnTo>
                      <a:pt x="2149" y="50"/>
                    </a:lnTo>
                    <a:lnTo>
                      <a:pt x="1792" y="151"/>
                    </a:lnTo>
                    <a:lnTo>
                      <a:pt x="1435" y="208"/>
                    </a:lnTo>
                    <a:lnTo>
                      <a:pt x="1081" y="265"/>
                    </a:lnTo>
                    <a:lnTo>
                      <a:pt x="727" y="358"/>
                    </a:lnTo>
                    <a:lnTo>
                      <a:pt x="370" y="565"/>
                    </a:lnTo>
                    <a:lnTo>
                      <a:pt x="0" y="838"/>
                    </a:lnTo>
                  </a:path>
                </a:pathLst>
              </a:custGeom>
              <a:noFill/>
              <a:ln w="25400">
                <a:solidFill>
                  <a:srgbClr val="008000"/>
                </a:solidFill>
                <a:prstDash val="solid"/>
                <a:round/>
                <a:headEnd/>
                <a:tailEnd/>
              </a:ln>
            </p:spPr>
            <p:txBody>
              <a:bodyPr/>
              <a:lstStyle/>
              <a:p>
                <a:endParaRPr lang="es-ES"/>
              </a:p>
            </p:txBody>
          </p:sp>
          <p:sp>
            <p:nvSpPr>
              <p:cNvPr id="117" name="Freeform 35"/>
              <p:cNvSpPr>
                <a:spLocks/>
              </p:cNvSpPr>
              <p:nvPr/>
            </p:nvSpPr>
            <p:spPr bwMode="auto">
              <a:xfrm>
                <a:off x="1272479" y="4893660"/>
                <a:ext cx="80430" cy="65599"/>
              </a:xfrm>
              <a:custGeom>
                <a:avLst/>
                <a:gdLst>
                  <a:gd name="T0" fmla="*/ 26 w 50"/>
                  <a:gd name="T1" fmla="*/ 41 h 41"/>
                  <a:gd name="T2" fmla="*/ 0 w 50"/>
                  <a:gd name="T3" fmla="*/ 0 h 41"/>
                  <a:gd name="T4" fmla="*/ 50 w 50"/>
                  <a:gd name="T5" fmla="*/ 0 h 41"/>
                  <a:gd name="T6" fmla="*/ 26 w 50"/>
                  <a:gd name="T7" fmla="*/ 41 h 41"/>
                </a:gdLst>
                <a:ahLst/>
                <a:cxnLst>
                  <a:cxn ang="0">
                    <a:pos x="T0" y="T1"/>
                  </a:cxn>
                  <a:cxn ang="0">
                    <a:pos x="T2" y="T3"/>
                  </a:cxn>
                  <a:cxn ang="0">
                    <a:pos x="T4" y="T5"/>
                  </a:cxn>
                  <a:cxn ang="0">
                    <a:pos x="T6" y="T7"/>
                  </a:cxn>
                </a:cxnLst>
                <a:rect l="0" t="0" r="r" b="b"/>
                <a:pathLst>
                  <a:path w="50" h="41">
                    <a:moveTo>
                      <a:pt x="26" y="41"/>
                    </a:moveTo>
                    <a:lnTo>
                      <a:pt x="0" y="0"/>
                    </a:lnTo>
                    <a:lnTo>
                      <a:pt x="50" y="0"/>
                    </a:lnTo>
                    <a:lnTo>
                      <a:pt x="26" y="41"/>
                    </a:lnTo>
                    <a:close/>
                  </a:path>
                </a:pathLst>
              </a:custGeom>
              <a:noFill/>
              <a:ln w="17463" cap="flat">
                <a:solidFill>
                  <a:schemeClr val="accent4"/>
                </a:solidFill>
                <a:prstDash val="solid"/>
                <a:miter lim="800000"/>
                <a:headEnd/>
                <a:tailEnd/>
              </a:ln>
              <a:extLst>
                <a:ext uri="{909E8E84-426E-40DD-AFC4-6F175D3DCCD1}"/>
              </a:extLst>
            </p:spPr>
            <p:txBody>
              <a:bodyPr/>
              <a:lstStyle/>
              <a:p>
                <a:pPr defTabSz="685766" fontAlgn="auto">
                  <a:spcBef>
                    <a:spcPts val="0"/>
                  </a:spcBef>
                  <a:spcAft>
                    <a:spcPts val="0"/>
                  </a:spcAft>
                  <a:defRPr/>
                </a:pPr>
                <a:endParaRPr lang="en-US" sz="1400" dirty="0">
                  <a:solidFill>
                    <a:srgbClr val="000000"/>
                  </a:solidFill>
                  <a:latin typeface="Arial"/>
                  <a:cs typeface="+mn-cs"/>
                </a:endParaRPr>
              </a:p>
            </p:txBody>
          </p:sp>
          <p:sp>
            <p:nvSpPr>
              <p:cNvPr id="118" name="Freeform 36"/>
              <p:cNvSpPr>
                <a:spLocks/>
              </p:cNvSpPr>
              <p:nvPr/>
            </p:nvSpPr>
            <p:spPr bwMode="auto">
              <a:xfrm>
                <a:off x="1837604" y="4347700"/>
                <a:ext cx="76196" cy="65599"/>
              </a:xfrm>
              <a:custGeom>
                <a:avLst/>
                <a:gdLst>
                  <a:gd name="T0" fmla="*/ 24 w 48"/>
                  <a:gd name="T1" fmla="*/ 42 h 42"/>
                  <a:gd name="T2" fmla="*/ 0 w 48"/>
                  <a:gd name="T3" fmla="*/ 0 h 42"/>
                  <a:gd name="T4" fmla="*/ 48 w 48"/>
                  <a:gd name="T5" fmla="*/ 0 h 42"/>
                  <a:gd name="T6" fmla="*/ 24 w 48"/>
                  <a:gd name="T7" fmla="*/ 42 h 42"/>
                </a:gdLst>
                <a:ahLst/>
                <a:cxnLst>
                  <a:cxn ang="0">
                    <a:pos x="T0" y="T1"/>
                  </a:cxn>
                  <a:cxn ang="0">
                    <a:pos x="T2" y="T3"/>
                  </a:cxn>
                  <a:cxn ang="0">
                    <a:pos x="T4" y="T5"/>
                  </a:cxn>
                  <a:cxn ang="0">
                    <a:pos x="T6" y="T7"/>
                  </a:cxn>
                </a:cxnLst>
                <a:rect l="0" t="0" r="r" b="b"/>
                <a:pathLst>
                  <a:path w="48" h="42">
                    <a:moveTo>
                      <a:pt x="24" y="42"/>
                    </a:moveTo>
                    <a:lnTo>
                      <a:pt x="0" y="0"/>
                    </a:lnTo>
                    <a:lnTo>
                      <a:pt x="48" y="0"/>
                    </a:lnTo>
                    <a:lnTo>
                      <a:pt x="24" y="42"/>
                    </a:lnTo>
                    <a:close/>
                  </a:path>
                </a:pathLst>
              </a:custGeom>
              <a:noFill/>
              <a:ln w="17463" cap="flat">
                <a:solidFill>
                  <a:schemeClr val="accent4"/>
                </a:solidFill>
                <a:prstDash val="solid"/>
                <a:miter lim="800000"/>
                <a:headEnd/>
                <a:tailEnd/>
              </a:ln>
              <a:extLst>
                <a:ext uri="{909E8E84-426E-40DD-AFC4-6F175D3DCCD1}"/>
              </a:extLst>
            </p:spPr>
            <p:txBody>
              <a:bodyPr/>
              <a:lstStyle/>
              <a:p>
                <a:pPr defTabSz="685766" fontAlgn="auto">
                  <a:spcBef>
                    <a:spcPts val="0"/>
                  </a:spcBef>
                  <a:spcAft>
                    <a:spcPts val="0"/>
                  </a:spcAft>
                  <a:defRPr/>
                </a:pPr>
                <a:endParaRPr lang="en-US" sz="1400" dirty="0">
                  <a:solidFill>
                    <a:srgbClr val="000000"/>
                  </a:solidFill>
                  <a:latin typeface="Arial"/>
                  <a:cs typeface="+mn-cs"/>
                </a:endParaRPr>
              </a:p>
            </p:txBody>
          </p:sp>
          <p:sp>
            <p:nvSpPr>
              <p:cNvPr id="119" name="Freeform 37"/>
              <p:cNvSpPr>
                <a:spLocks/>
              </p:cNvSpPr>
              <p:nvPr/>
            </p:nvSpPr>
            <p:spPr bwMode="auto">
              <a:xfrm>
                <a:off x="2409077" y="4087416"/>
                <a:ext cx="76196" cy="65601"/>
              </a:xfrm>
              <a:custGeom>
                <a:avLst/>
                <a:gdLst>
                  <a:gd name="T0" fmla="*/ 24 w 48"/>
                  <a:gd name="T1" fmla="*/ 41 h 41"/>
                  <a:gd name="T2" fmla="*/ 0 w 48"/>
                  <a:gd name="T3" fmla="*/ 0 h 41"/>
                  <a:gd name="T4" fmla="*/ 48 w 48"/>
                  <a:gd name="T5" fmla="*/ 0 h 41"/>
                  <a:gd name="T6" fmla="*/ 24 w 48"/>
                  <a:gd name="T7" fmla="*/ 41 h 41"/>
                </a:gdLst>
                <a:ahLst/>
                <a:cxnLst>
                  <a:cxn ang="0">
                    <a:pos x="T0" y="T1"/>
                  </a:cxn>
                  <a:cxn ang="0">
                    <a:pos x="T2" y="T3"/>
                  </a:cxn>
                  <a:cxn ang="0">
                    <a:pos x="T4" y="T5"/>
                  </a:cxn>
                  <a:cxn ang="0">
                    <a:pos x="T6" y="T7"/>
                  </a:cxn>
                </a:cxnLst>
                <a:rect l="0" t="0" r="r" b="b"/>
                <a:pathLst>
                  <a:path w="48" h="41">
                    <a:moveTo>
                      <a:pt x="24" y="41"/>
                    </a:moveTo>
                    <a:lnTo>
                      <a:pt x="0" y="0"/>
                    </a:lnTo>
                    <a:lnTo>
                      <a:pt x="48" y="0"/>
                    </a:lnTo>
                    <a:lnTo>
                      <a:pt x="24" y="41"/>
                    </a:lnTo>
                    <a:close/>
                  </a:path>
                </a:pathLst>
              </a:custGeom>
              <a:noFill/>
              <a:ln w="17463" cap="flat">
                <a:solidFill>
                  <a:schemeClr val="accent4"/>
                </a:solidFill>
                <a:prstDash val="solid"/>
                <a:miter lim="800000"/>
                <a:headEnd/>
                <a:tailEnd/>
              </a:ln>
              <a:extLst>
                <a:ext uri="{909E8E84-426E-40DD-AFC4-6F175D3DCCD1}"/>
              </a:extLst>
            </p:spPr>
            <p:txBody>
              <a:bodyPr/>
              <a:lstStyle/>
              <a:p>
                <a:pPr defTabSz="685766" fontAlgn="auto">
                  <a:spcBef>
                    <a:spcPts val="0"/>
                  </a:spcBef>
                  <a:spcAft>
                    <a:spcPts val="0"/>
                  </a:spcAft>
                  <a:defRPr/>
                </a:pPr>
                <a:endParaRPr lang="en-US" sz="1400" dirty="0">
                  <a:solidFill>
                    <a:srgbClr val="000000"/>
                  </a:solidFill>
                  <a:latin typeface="Arial"/>
                  <a:cs typeface="+mn-cs"/>
                </a:endParaRPr>
              </a:p>
            </p:txBody>
          </p:sp>
          <p:sp>
            <p:nvSpPr>
              <p:cNvPr id="120" name="Freeform 38"/>
              <p:cNvSpPr>
                <a:spLocks/>
              </p:cNvSpPr>
              <p:nvPr/>
            </p:nvSpPr>
            <p:spPr bwMode="auto">
              <a:xfrm>
                <a:off x="2967851" y="3928707"/>
                <a:ext cx="80430" cy="61367"/>
              </a:xfrm>
              <a:custGeom>
                <a:avLst/>
                <a:gdLst>
                  <a:gd name="T0" fmla="*/ 26 w 50"/>
                  <a:gd name="T1" fmla="*/ 39 h 39"/>
                  <a:gd name="T2" fmla="*/ 0 w 50"/>
                  <a:gd name="T3" fmla="*/ 0 h 39"/>
                  <a:gd name="T4" fmla="*/ 50 w 50"/>
                  <a:gd name="T5" fmla="*/ 0 h 39"/>
                  <a:gd name="T6" fmla="*/ 26 w 50"/>
                  <a:gd name="T7" fmla="*/ 39 h 39"/>
                </a:gdLst>
                <a:ahLst/>
                <a:cxnLst>
                  <a:cxn ang="0">
                    <a:pos x="T0" y="T1"/>
                  </a:cxn>
                  <a:cxn ang="0">
                    <a:pos x="T2" y="T3"/>
                  </a:cxn>
                  <a:cxn ang="0">
                    <a:pos x="T4" y="T5"/>
                  </a:cxn>
                  <a:cxn ang="0">
                    <a:pos x="T6" y="T7"/>
                  </a:cxn>
                </a:cxnLst>
                <a:rect l="0" t="0" r="r" b="b"/>
                <a:pathLst>
                  <a:path w="50" h="39">
                    <a:moveTo>
                      <a:pt x="26" y="39"/>
                    </a:moveTo>
                    <a:lnTo>
                      <a:pt x="0" y="0"/>
                    </a:lnTo>
                    <a:lnTo>
                      <a:pt x="50" y="0"/>
                    </a:lnTo>
                    <a:lnTo>
                      <a:pt x="26" y="39"/>
                    </a:lnTo>
                    <a:close/>
                  </a:path>
                </a:pathLst>
              </a:custGeom>
              <a:noFill/>
              <a:ln w="17463" cap="flat">
                <a:solidFill>
                  <a:schemeClr val="accent4"/>
                </a:solidFill>
                <a:prstDash val="solid"/>
                <a:miter lim="800000"/>
                <a:headEnd/>
                <a:tailEnd/>
              </a:ln>
              <a:extLst>
                <a:ext uri="{909E8E84-426E-40DD-AFC4-6F175D3DCCD1}"/>
              </a:extLst>
            </p:spPr>
            <p:txBody>
              <a:bodyPr/>
              <a:lstStyle/>
              <a:p>
                <a:pPr defTabSz="685766" fontAlgn="auto">
                  <a:spcBef>
                    <a:spcPts val="0"/>
                  </a:spcBef>
                  <a:spcAft>
                    <a:spcPts val="0"/>
                  </a:spcAft>
                  <a:defRPr/>
                </a:pPr>
                <a:endParaRPr lang="en-US" sz="1400" dirty="0">
                  <a:solidFill>
                    <a:srgbClr val="000000"/>
                  </a:solidFill>
                  <a:latin typeface="Arial"/>
                  <a:cs typeface="+mn-cs"/>
                </a:endParaRPr>
              </a:p>
            </p:txBody>
          </p:sp>
          <p:sp>
            <p:nvSpPr>
              <p:cNvPr id="121" name="Freeform 39"/>
              <p:cNvSpPr>
                <a:spLocks/>
              </p:cNvSpPr>
              <p:nvPr/>
            </p:nvSpPr>
            <p:spPr bwMode="auto">
              <a:xfrm>
                <a:off x="3535091" y="3755184"/>
                <a:ext cx="74079" cy="65599"/>
              </a:xfrm>
              <a:custGeom>
                <a:avLst/>
                <a:gdLst>
                  <a:gd name="T0" fmla="*/ 23 w 47"/>
                  <a:gd name="T1" fmla="*/ 41 h 41"/>
                  <a:gd name="T2" fmla="*/ 0 w 47"/>
                  <a:gd name="T3" fmla="*/ 0 h 41"/>
                  <a:gd name="T4" fmla="*/ 47 w 47"/>
                  <a:gd name="T5" fmla="*/ 0 h 41"/>
                  <a:gd name="T6" fmla="*/ 23 w 47"/>
                  <a:gd name="T7" fmla="*/ 41 h 41"/>
                </a:gdLst>
                <a:ahLst/>
                <a:cxnLst>
                  <a:cxn ang="0">
                    <a:pos x="T0" y="T1"/>
                  </a:cxn>
                  <a:cxn ang="0">
                    <a:pos x="T2" y="T3"/>
                  </a:cxn>
                  <a:cxn ang="0">
                    <a:pos x="T4" y="T5"/>
                  </a:cxn>
                  <a:cxn ang="0">
                    <a:pos x="T6" y="T7"/>
                  </a:cxn>
                </a:cxnLst>
                <a:rect l="0" t="0" r="r" b="b"/>
                <a:pathLst>
                  <a:path w="47" h="41">
                    <a:moveTo>
                      <a:pt x="23" y="41"/>
                    </a:moveTo>
                    <a:lnTo>
                      <a:pt x="0" y="0"/>
                    </a:lnTo>
                    <a:lnTo>
                      <a:pt x="47" y="0"/>
                    </a:lnTo>
                    <a:lnTo>
                      <a:pt x="23" y="41"/>
                    </a:lnTo>
                    <a:close/>
                  </a:path>
                </a:pathLst>
              </a:custGeom>
              <a:noFill/>
              <a:ln w="17463" cap="flat">
                <a:solidFill>
                  <a:schemeClr val="accent4"/>
                </a:solidFill>
                <a:prstDash val="solid"/>
                <a:miter lim="800000"/>
                <a:headEnd/>
                <a:tailEnd/>
              </a:ln>
              <a:extLst>
                <a:ext uri="{909E8E84-426E-40DD-AFC4-6F175D3DCCD1}"/>
              </a:extLst>
            </p:spPr>
            <p:txBody>
              <a:bodyPr/>
              <a:lstStyle/>
              <a:p>
                <a:pPr defTabSz="685766" fontAlgn="auto">
                  <a:spcBef>
                    <a:spcPts val="0"/>
                  </a:spcBef>
                  <a:spcAft>
                    <a:spcPts val="0"/>
                  </a:spcAft>
                  <a:defRPr/>
                </a:pPr>
                <a:endParaRPr lang="en-US" sz="1400" dirty="0">
                  <a:solidFill>
                    <a:srgbClr val="000000"/>
                  </a:solidFill>
                  <a:latin typeface="Arial"/>
                  <a:cs typeface="+mn-cs"/>
                </a:endParaRPr>
              </a:p>
            </p:txBody>
          </p:sp>
          <p:sp>
            <p:nvSpPr>
              <p:cNvPr id="122" name="Freeform 40"/>
              <p:cNvSpPr>
                <a:spLocks/>
              </p:cNvSpPr>
              <p:nvPr/>
            </p:nvSpPr>
            <p:spPr bwMode="auto">
              <a:xfrm>
                <a:off x="4104447" y="3651494"/>
                <a:ext cx="76196" cy="67716"/>
              </a:xfrm>
              <a:custGeom>
                <a:avLst/>
                <a:gdLst>
                  <a:gd name="T0" fmla="*/ 24 w 48"/>
                  <a:gd name="T1" fmla="*/ 42 h 42"/>
                  <a:gd name="T2" fmla="*/ 0 w 48"/>
                  <a:gd name="T3" fmla="*/ 0 h 42"/>
                  <a:gd name="T4" fmla="*/ 48 w 48"/>
                  <a:gd name="T5" fmla="*/ 0 h 42"/>
                  <a:gd name="T6" fmla="*/ 24 w 48"/>
                  <a:gd name="T7" fmla="*/ 42 h 42"/>
                </a:gdLst>
                <a:ahLst/>
                <a:cxnLst>
                  <a:cxn ang="0">
                    <a:pos x="T0" y="T1"/>
                  </a:cxn>
                  <a:cxn ang="0">
                    <a:pos x="T2" y="T3"/>
                  </a:cxn>
                  <a:cxn ang="0">
                    <a:pos x="T4" y="T5"/>
                  </a:cxn>
                  <a:cxn ang="0">
                    <a:pos x="T6" y="T7"/>
                  </a:cxn>
                </a:cxnLst>
                <a:rect l="0" t="0" r="r" b="b"/>
                <a:pathLst>
                  <a:path w="48" h="42">
                    <a:moveTo>
                      <a:pt x="24" y="42"/>
                    </a:moveTo>
                    <a:lnTo>
                      <a:pt x="0" y="0"/>
                    </a:lnTo>
                    <a:lnTo>
                      <a:pt x="48" y="0"/>
                    </a:lnTo>
                    <a:lnTo>
                      <a:pt x="24" y="42"/>
                    </a:lnTo>
                    <a:close/>
                  </a:path>
                </a:pathLst>
              </a:custGeom>
              <a:noFill/>
              <a:ln w="17463" cap="flat">
                <a:solidFill>
                  <a:schemeClr val="accent4"/>
                </a:solidFill>
                <a:prstDash val="solid"/>
                <a:miter lim="800000"/>
                <a:headEnd/>
                <a:tailEnd/>
              </a:ln>
              <a:extLst>
                <a:ext uri="{909E8E84-426E-40DD-AFC4-6F175D3DCCD1}"/>
              </a:extLst>
            </p:spPr>
            <p:txBody>
              <a:bodyPr/>
              <a:lstStyle/>
              <a:p>
                <a:pPr defTabSz="685766" fontAlgn="auto">
                  <a:spcBef>
                    <a:spcPts val="0"/>
                  </a:spcBef>
                  <a:spcAft>
                    <a:spcPts val="0"/>
                  </a:spcAft>
                  <a:defRPr/>
                </a:pPr>
                <a:endParaRPr lang="en-US" sz="1400" dirty="0">
                  <a:solidFill>
                    <a:srgbClr val="000000"/>
                  </a:solidFill>
                  <a:latin typeface="Arial"/>
                  <a:cs typeface="+mn-cs"/>
                </a:endParaRPr>
              </a:p>
            </p:txBody>
          </p:sp>
          <p:sp>
            <p:nvSpPr>
              <p:cNvPr id="123" name="Freeform 41"/>
              <p:cNvSpPr>
                <a:spLocks/>
              </p:cNvSpPr>
              <p:nvPr/>
            </p:nvSpPr>
            <p:spPr bwMode="auto">
              <a:xfrm>
                <a:off x="4669571" y="3617636"/>
                <a:ext cx="78312" cy="67716"/>
              </a:xfrm>
              <a:custGeom>
                <a:avLst/>
                <a:gdLst>
                  <a:gd name="T0" fmla="*/ 23 w 50"/>
                  <a:gd name="T1" fmla="*/ 42 h 42"/>
                  <a:gd name="T2" fmla="*/ 0 w 50"/>
                  <a:gd name="T3" fmla="*/ 0 h 42"/>
                  <a:gd name="T4" fmla="*/ 50 w 50"/>
                  <a:gd name="T5" fmla="*/ 0 h 42"/>
                  <a:gd name="T6" fmla="*/ 23 w 50"/>
                  <a:gd name="T7" fmla="*/ 42 h 42"/>
                </a:gdLst>
                <a:ahLst/>
                <a:cxnLst>
                  <a:cxn ang="0">
                    <a:pos x="T0" y="T1"/>
                  </a:cxn>
                  <a:cxn ang="0">
                    <a:pos x="T2" y="T3"/>
                  </a:cxn>
                  <a:cxn ang="0">
                    <a:pos x="T4" y="T5"/>
                  </a:cxn>
                  <a:cxn ang="0">
                    <a:pos x="T6" y="T7"/>
                  </a:cxn>
                </a:cxnLst>
                <a:rect l="0" t="0" r="r" b="b"/>
                <a:pathLst>
                  <a:path w="50" h="42">
                    <a:moveTo>
                      <a:pt x="23" y="42"/>
                    </a:moveTo>
                    <a:lnTo>
                      <a:pt x="0" y="0"/>
                    </a:lnTo>
                    <a:lnTo>
                      <a:pt x="50" y="0"/>
                    </a:lnTo>
                    <a:lnTo>
                      <a:pt x="23" y="42"/>
                    </a:lnTo>
                    <a:close/>
                  </a:path>
                </a:pathLst>
              </a:custGeom>
              <a:noFill/>
              <a:ln w="17463" cap="flat">
                <a:solidFill>
                  <a:schemeClr val="accent4"/>
                </a:solidFill>
                <a:prstDash val="solid"/>
                <a:miter lim="800000"/>
                <a:headEnd/>
                <a:tailEnd/>
              </a:ln>
              <a:extLst>
                <a:ext uri="{909E8E84-426E-40DD-AFC4-6F175D3DCCD1}"/>
              </a:extLst>
            </p:spPr>
            <p:txBody>
              <a:bodyPr/>
              <a:lstStyle/>
              <a:p>
                <a:pPr defTabSz="685766" fontAlgn="auto">
                  <a:spcBef>
                    <a:spcPts val="0"/>
                  </a:spcBef>
                  <a:spcAft>
                    <a:spcPts val="0"/>
                  </a:spcAft>
                  <a:defRPr/>
                </a:pPr>
                <a:endParaRPr lang="en-US" sz="1400" dirty="0">
                  <a:solidFill>
                    <a:srgbClr val="000000"/>
                  </a:solidFill>
                  <a:latin typeface="Arial"/>
                  <a:cs typeface="+mn-cs"/>
                </a:endParaRPr>
              </a:p>
            </p:txBody>
          </p:sp>
          <p:sp>
            <p:nvSpPr>
              <p:cNvPr id="124" name="Freeform 42"/>
              <p:cNvSpPr>
                <a:spLocks/>
              </p:cNvSpPr>
              <p:nvPr/>
            </p:nvSpPr>
            <p:spPr bwMode="auto">
              <a:xfrm>
                <a:off x="5230461" y="3630332"/>
                <a:ext cx="76196" cy="67716"/>
              </a:xfrm>
              <a:custGeom>
                <a:avLst/>
                <a:gdLst>
                  <a:gd name="T0" fmla="*/ 24 w 48"/>
                  <a:gd name="T1" fmla="*/ 42 h 42"/>
                  <a:gd name="T2" fmla="*/ 0 w 48"/>
                  <a:gd name="T3" fmla="*/ 0 h 42"/>
                  <a:gd name="T4" fmla="*/ 48 w 48"/>
                  <a:gd name="T5" fmla="*/ 0 h 42"/>
                  <a:gd name="T6" fmla="*/ 24 w 48"/>
                  <a:gd name="T7" fmla="*/ 42 h 42"/>
                </a:gdLst>
                <a:ahLst/>
                <a:cxnLst>
                  <a:cxn ang="0">
                    <a:pos x="T0" y="T1"/>
                  </a:cxn>
                  <a:cxn ang="0">
                    <a:pos x="T2" y="T3"/>
                  </a:cxn>
                  <a:cxn ang="0">
                    <a:pos x="T4" y="T5"/>
                  </a:cxn>
                  <a:cxn ang="0">
                    <a:pos x="T6" y="T7"/>
                  </a:cxn>
                </a:cxnLst>
                <a:rect l="0" t="0" r="r" b="b"/>
                <a:pathLst>
                  <a:path w="48" h="42">
                    <a:moveTo>
                      <a:pt x="24" y="42"/>
                    </a:moveTo>
                    <a:lnTo>
                      <a:pt x="0" y="0"/>
                    </a:lnTo>
                    <a:lnTo>
                      <a:pt x="48" y="0"/>
                    </a:lnTo>
                    <a:lnTo>
                      <a:pt x="24" y="42"/>
                    </a:lnTo>
                    <a:close/>
                  </a:path>
                </a:pathLst>
              </a:custGeom>
              <a:noFill/>
              <a:ln w="17463" cap="flat">
                <a:solidFill>
                  <a:schemeClr val="accent4"/>
                </a:solidFill>
                <a:prstDash val="solid"/>
                <a:miter lim="800000"/>
                <a:headEnd/>
                <a:tailEnd/>
              </a:ln>
              <a:extLst>
                <a:ext uri="{909E8E84-426E-40DD-AFC4-6F175D3DCCD1}"/>
              </a:extLst>
            </p:spPr>
            <p:txBody>
              <a:bodyPr/>
              <a:lstStyle/>
              <a:p>
                <a:pPr defTabSz="685766" fontAlgn="auto">
                  <a:spcBef>
                    <a:spcPts val="0"/>
                  </a:spcBef>
                  <a:spcAft>
                    <a:spcPts val="0"/>
                  </a:spcAft>
                  <a:defRPr/>
                </a:pPr>
                <a:endParaRPr lang="en-US" sz="1400" dirty="0">
                  <a:solidFill>
                    <a:srgbClr val="000000"/>
                  </a:solidFill>
                  <a:latin typeface="Arial"/>
                  <a:cs typeface="+mn-cs"/>
                </a:endParaRPr>
              </a:p>
            </p:txBody>
          </p:sp>
          <p:sp>
            <p:nvSpPr>
              <p:cNvPr id="125" name="Freeform 43"/>
              <p:cNvSpPr>
                <a:spLocks/>
              </p:cNvSpPr>
              <p:nvPr/>
            </p:nvSpPr>
            <p:spPr bwMode="auto">
              <a:xfrm>
                <a:off x="5797701" y="3617636"/>
                <a:ext cx="74081" cy="67716"/>
              </a:xfrm>
              <a:custGeom>
                <a:avLst/>
                <a:gdLst>
                  <a:gd name="T0" fmla="*/ 24 w 47"/>
                  <a:gd name="T1" fmla="*/ 42 h 42"/>
                  <a:gd name="T2" fmla="*/ 0 w 47"/>
                  <a:gd name="T3" fmla="*/ 0 h 42"/>
                  <a:gd name="T4" fmla="*/ 47 w 47"/>
                  <a:gd name="T5" fmla="*/ 0 h 42"/>
                  <a:gd name="T6" fmla="*/ 24 w 47"/>
                  <a:gd name="T7" fmla="*/ 42 h 42"/>
                </a:gdLst>
                <a:ahLst/>
                <a:cxnLst>
                  <a:cxn ang="0">
                    <a:pos x="T0" y="T1"/>
                  </a:cxn>
                  <a:cxn ang="0">
                    <a:pos x="T2" y="T3"/>
                  </a:cxn>
                  <a:cxn ang="0">
                    <a:pos x="T4" y="T5"/>
                  </a:cxn>
                  <a:cxn ang="0">
                    <a:pos x="T6" y="T7"/>
                  </a:cxn>
                </a:cxnLst>
                <a:rect l="0" t="0" r="r" b="b"/>
                <a:pathLst>
                  <a:path w="47" h="42">
                    <a:moveTo>
                      <a:pt x="24" y="42"/>
                    </a:moveTo>
                    <a:lnTo>
                      <a:pt x="0" y="0"/>
                    </a:lnTo>
                    <a:lnTo>
                      <a:pt x="47" y="0"/>
                    </a:lnTo>
                    <a:lnTo>
                      <a:pt x="24" y="42"/>
                    </a:lnTo>
                    <a:close/>
                  </a:path>
                </a:pathLst>
              </a:custGeom>
              <a:noFill/>
              <a:ln w="17463" cap="flat">
                <a:solidFill>
                  <a:schemeClr val="accent4"/>
                </a:solidFill>
                <a:prstDash val="solid"/>
                <a:miter lim="800000"/>
                <a:headEnd/>
                <a:tailEnd/>
              </a:ln>
              <a:extLst>
                <a:ext uri="{909E8E84-426E-40DD-AFC4-6F175D3DCCD1}"/>
              </a:extLst>
            </p:spPr>
            <p:txBody>
              <a:bodyPr/>
              <a:lstStyle/>
              <a:p>
                <a:pPr defTabSz="685766" fontAlgn="auto">
                  <a:spcBef>
                    <a:spcPts val="0"/>
                  </a:spcBef>
                  <a:spcAft>
                    <a:spcPts val="0"/>
                  </a:spcAft>
                  <a:defRPr/>
                </a:pPr>
                <a:endParaRPr lang="en-US" sz="1400" dirty="0">
                  <a:solidFill>
                    <a:srgbClr val="000000"/>
                  </a:solidFill>
                  <a:latin typeface="Arial"/>
                  <a:cs typeface="+mn-cs"/>
                </a:endParaRPr>
              </a:p>
            </p:txBody>
          </p:sp>
          <p:sp>
            <p:nvSpPr>
              <p:cNvPr id="126" name="Freeform 44"/>
              <p:cNvSpPr>
                <a:spLocks/>
              </p:cNvSpPr>
              <p:nvPr/>
            </p:nvSpPr>
            <p:spPr bwMode="auto">
              <a:xfrm>
                <a:off x="6358592" y="3444113"/>
                <a:ext cx="80430" cy="67716"/>
              </a:xfrm>
              <a:custGeom>
                <a:avLst/>
                <a:gdLst>
                  <a:gd name="T0" fmla="*/ 27 w 50"/>
                  <a:gd name="T1" fmla="*/ 42 h 42"/>
                  <a:gd name="T2" fmla="*/ 0 w 50"/>
                  <a:gd name="T3" fmla="*/ 0 h 42"/>
                  <a:gd name="T4" fmla="*/ 50 w 50"/>
                  <a:gd name="T5" fmla="*/ 0 h 42"/>
                  <a:gd name="T6" fmla="*/ 27 w 50"/>
                  <a:gd name="T7" fmla="*/ 42 h 42"/>
                </a:gdLst>
                <a:ahLst/>
                <a:cxnLst>
                  <a:cxn ang="0">
                    <a:pos x="T0" y="T1"/>
                  </a:cxn>
                  <a:cxn ang="0">
                    <a:pos x="T2" y="T3"/>
                  </a:cxn>
                  <a:cxn ang="0">
                    <a:pos x="T4" y="T5"/>
                  </a:cxn>
                  <a:cxn ang="0">
                    <a:pos x="T6" y="T7"/>
                  </a:cxn>
                </a:cxnLst>
                <a:rect l="0" t="0" r="r" b="b"/>
                <a:pathLst>
                  <a:path w="50" h="42">
                    <a:moveTo>
                      <a:pt x="27" y="42"/>
                    </a:moveTo>
                    <a:lnTo>
                      <a:pt x="0" y="0"/>
                    </a:lnTo>
                    <a:lnTo>
                      <a:pt x="50" y="0"/>
                    </a:lnTo>
                    <a:lnTo>
                      <a:pt x="27" y="42"/>
                    </a:lnTo>
                    <a:close/>
                  </a:path>
                </a:pathLst>
              </a:custGeom>
              <a:noFill/>
              <a:ln w="17463" cap="flat">
                <a:solidFill>
                  <a:schemeClr val="accent4"/>
                </a:solidFill>
                <a:prstDash val="solid"/>
                <a:miter lim="800000"/>
                <a:headEnd/>
                <a:tailEnd/>
              </a:ln>
              <a:extLst>
                <a:ext uri="{909E8E84-426E-40DD-AFC4-6F175D3DCCD1}"/>
              </a:extLst>
            </p:spPr>
            <p:txBody>
              <a:bodyPr/>
              <a:lstStyle/>
              <a:p>
                <a:pPr defTabSz="685766" fontAlgn="auto">
                  <a:spcBef>
                    <a:spcPts val="0"/>
                  </a:spcBef>
                  <a:spcAft>
                    <a:spcPts val="0"/>
                  </a:spcAft>
                  <a:defRPr/>
                </a:pPr>
                <a:endParaRPr lang="en-US" sz="1400" dirty="0">
                  <a:solidFill>
                    <a:srgbClr val="000000"/>
                  </a:solidFill>
                  <a:latin typeface="Arial"/>
                  <a:cs typeface="+mn-cs"/>
                </a:endParaRPr>
              </a:p>
            </p:txBody>
          </p:sp>
          <p:sp>
            <p:nvSpPr>
              <p:cNvPr id="127" name="Freeform 45"/>
              <p:cNvSpPr>
                <a:spLocks/>
              </p:cNvSpPr>
              <p:nvPr/>
            </p:nvSpPr>
            <p:spPr bwMode="auto">
              <a:xfrm>
                <a:off x="6925832" y="3359468"/>
                <a:ext cx="76196" cy="65601"/>
              </a:xfrm>
              <a:custGeom>
                <a:avLst/>
                <a:gdLst>
                  <a:gd name="T0" fmla="*/ 24 w 48"/>
                  <a:gd name="T1" fmla="*/ 42 h 42"/>
                  <a:gd name="T2" fmla="*/ 0 w 48"/>
                  <a:gd name="T3" fmla="*/ 0 h 42"/>
                  <a:gd name="T4" fmla="*/ 48 w 48"/>
                  <a:gd name="T5" fmla="*/ 0 h 42"/>
                  <a:gd name="T6" fmla="*/ 24 w 48"/>
                  <a:gd name="T7" fmla="*/ 42 h 42"/>
                </a:gdLst>
                <a:ahLst/>
                <a:cxnLst>
                  <a:cxn ang="0">
                    <a:pos x="T0" y="T1"/>
                  </a:cxn>
                  <a:cxn ang="0">
                    <a:pos x="T2" y="T3"/>
                  </a:cxn>
                  <a:cxn ang="0">
                    <a:pos x="T4" y="T5"/>
                  </a:cxn>
                  <a:cxn ang="0">
                    <a:pos x="T6" y="T7"/>
                  </a:cxn>
                </a:cxnLst>
                <a:rect l="0" t="0" r="r" b="b"/>
                <a:pathLst>
                  <a:path w="48" h="42">
                    <a:moveTo>
                      <a:pt x="24" y="42"/>
                    </a:moveTo>
                    <a:lnTo>
                      <a:pt x="0" y="0"/>
                    </a:lnTo>
                    <a:lnTo>
                      <a:pt x="48" y="0"/>
                    </a:lnTo>
                    <a:lnTo>
                      <a:pt x="24" y="42"/>
                    </a:lnTo>
                    <a:close/>
                  </a:path>
                </a:pathLst>
              </a:custGeom>
              <a:noFill/>
              <a:ln w="17463" cap="flat">
                <a:solidFill>
                  <a:schemeClr val="accent4"/>
                </a:solidFill>
                <a:prstDash val="solid"/>
                <a:miter lim="800000"/>
                <a:headEnd/>
                <a:tailEnd/>
              </a:ln>
              <a:extLst>
                <a:ext uri="{909E8E84-426E-40DD-AFC4-6F175D3DCCD1}"/>
              </a:extLst>
            </p:spPr>
            <p:txBody>
              <a:bodyPr/>
              <a:lstStyle/>
              <a:p>
                <a:pPr defTabSz="685766" fontAlgn="auto">
                  <a:spcBef>
                    <a:spcPts val="0"/>
                  </a:spcBef>
                  <a:spcAft>
                    <a:spcPts val="0"/>
                  </a:spcAft>
                  <a:defRPr/>
                </a:pPr>
                <a:endParaRPr lang="en-US" sz="1400" dirty="0">
                  <a:solidFill>
                    <a:srgbClr val="000000"/>
                  </a:solidFill>
                  <a:latin typeface="Arial"/>
                  <a:cs typeface="+mn-cs"/>
                </a:endParaRPr>
              </a:p>
            </p:txBody>
          </p:sp>
          <p:sp>
            <p:nvSpPr>
              <p:cNvPr id="128" name="Freeform 46"/>
              <p:cNvSpPr>
                <a:spLocks/>
              </p:cNvSpPr>
              <p:nvPr/>
            </p:nvSpPr>
            <p:spPr bwMode="auto">
              <a:xfrm>
                <a:off x="7493072" y="3367933"/>
                <a:ext cx="76196" cy="65601"/>
              </a:xfrm>
              <a:custGeom>
                <a:avLst/>
                <a:gdLst>
                  <a:gd name="T0" fmla="*/ 24 w 48"/>
                  <a:gd name="T1" fmla="*/ 42 h 42"/>
                  <a:gd name="T2" fmla="*/ 0 w 48"/>
                  <a:gd name="T3" fmla="*/ 0 h 42"/>
                  <a:gd name="T4" fmla="*/ 48 w 48"/>
                  <a:gd name="T5" fmla="*/ 0 h 42"/>
                  <a:gd name="T6" fmla="*/ 24 w 48"/>
                  <a:gd name="T7" fmla="*/ 42 h 42"/>
                </a:gdLst>
                <a:ahLst/>
                <a:cxnLst>
                  <a:cxn ang="0">
                    <a:pos x="T0" y="T1"/>
                  </a:cxn>
                  <a:cxn ang="0">
                    <a:pos x="T2" y="T3"/>
                  </a:cxn>
                  <a:cxn ang="0">
                    <a:pos x="T4" y="T5"/>
                  </a:cxn>
                  <a:cxn ang="0">
                    <a:pos x="T6" y="T7"/>
                  </a:cxn>
                </a:cxnLst>
                <a:rect l="0" t="0" r="r" b="b"/>
                <a:pathLst>
                  <a:path w="48" h="42">
                    <a:moveTo>
                      <a:pt x="24" y="42"/>
                    </a:moveTo>
                    <a:lnTo>
                      <a:pt x="0" y="0"/>
                    </a:lnTo>
                    <a:lnTo>
                      <a:pt x="48" y="0"/>
                    </a:lnTo>
                    <a:lnTo>
                      <a:pt x="24" y="42"/>
                    </a:lnTo>
                    <a:close/>
                  </a:path>
                </a:pathLst>
              </a:custGeom>
              <a:noFill/>
              <a:ln w="17463" cap="flat">
                <a:solidFill>
                  <a:schemeClr val="accent4"/>
                </a:solidFill>
                <a:prstDash val="solid"/>
                <a:miter lim="800000"/>
                <a:headEnd/>
                <a:tailEnd/>
              </a:ln>
              <a:extLst>
                <a:ext uri="{909E8E84-426E-40DD-AFC4-6F175D3DCCD1}"/>
              </a:extLst>
            </p:spPr>
            <p:txBody>
              <a:bodyPr/>
              <a:lstStyle/>
              <a:p>
                <a:pPr defTabSz="685766" fontAlgn="auto">
                  <a:spcBef>
                    <a:spcPts val="0"/>
                  </a:spcBef>
                  <a:spcAft>
                    <a:spcPts val="0"/>
                  </a:spcAft>
                  <a:defRPr/>
                </a:pPr>
                <a:endParaRPr lang="en-US" sz="1400" dirty="0">
                  <a:solidFill>
                    <a:srgbClr val="000000"/>
                  </a:solidFill>
                  <a:latin typeface="Arial"/>
                  <a:cs typeface="+mn-cs"/>
                </a:endParaRPr>
              </a:p>
            </p:txBody>
          </p:sp>
          <p:sp>
            <p:nvSpPr>
              <p:cNvPr id="129" name="Freeform 47"/>
              <p:cNvSpPr>
                <a:spLocks/>
              </p:cNvSpPr>
              <p:nvPr/>
            </p:nvSpPr>
            <p:spPr bwMode="auto">
              <a:xfrm>
                <a:off x="8053962" y="3477971"/>
                <a:ext cx="82547" cy="67716"/>
              </a:xfrm>
              <a:custGeom>
                <a:avLst/>
                <a:gdLst>
                  <a:gd name="T0" fmla="*/ 27 w 51"/>
                  <a:gd name="T1" fmla="*/ 42 h 42"/>
                  <a:gd name="T2" fmla="*/ 0 w 51"/>
                  <a:gd name="T3" fmla="*/ 0 h 42"/>
                  <a:gd name="T4" fmla="*/ 51 w 51"/>
                  <a:gd name="T5" fmla="*/ 0 h 42"/>
                  <a:gd name="T6" fmla="*/ 27 w 51"/>
                  <a:gd name="T7" fmla="*/ 42 h 42"/>
                </a:gdLst>
                <a:ahLst/>
                <a:cxnLst>
                  <a:cxn ang="0">
                    <a:pos x="T0" y="T1"/>
                  </a:cxn>
                  <a:cxn ang="0">
                    <a:pos x="T2" y="T3"/>
                  </a:cxn>
                  <a:cxn ang="0">
                    <a:pos x="T4" y="T5"/>
                  </a:cxn>
                  <a:cxn ang="0">
                    <a:pos x="T6" y="T7"/>
                  </a:cxn>
                </a:cxnLst>
                <a:rect l="0" t="0" r="r" b="b"/>
                <a:pathLst>
                  <a:path w="51" h="42">
                    <a:moveTo>
                      <a:pt x="27" y="42"/>
                    </a:moveTo>
                    <a:lnTo>
                      <a:pt x="0" y="0"/>
                    </a:lnTo>
                    <a:lnTo>
                      <a:pt x="51" y="0"/>
                    </a:lnTo>
                    <a:lnTo>
                      <a:pt x="27" y="42"/>
                    </a:lnTo>
                    <a:close/>
                  </a:path>
                </a:pathLst>
              </a:custGeom>
              <a:noFill/>
              <a:ln w="17463" cap="flat">
                <a:solidFill>
                  <a:schemeClr val="accent4"/>
                </a:solidFill>
                <a:prstDash val="solid"/>
                <a:miter lim="800000"/>
                <a:headEnd/>
                <a:tailEnd/>
              </a:ln>
              <a:extLst>
                <a:ext uri="{909E8E84-426E-40DD-AFC4-6F175D3DCCD1}"/>
              </a:extLst>
            </p:spPr>
            <p:txBody>
              <a:bodyPr/>
              <a:lstStyle/>
              <a:p>
                <a:pPr defTabSz="685766" fontAlgn="auto">
                  <a:spcBef>
                    <a:spcPts val="0"/>
                  </a:spcBef>
                  <a:spcAft>
                    <a:spcPts val="0"/>
                  </a:spcAft>
                  <a:defRPr/>
                </a:pPr>
                <a:endParaRPr lang="en-US" sz="1400" dirty="0">
                  <a:solidFill>
                    <a:srgbClr val="000000"/>
                  </a:solidFill>
                  <a:latin typeface="Arial"/>
                  <a:cs typeface="+mn-cs"/>
                </a:endParaRPr>
              </a:p>
            </p:txBody>
          </p:sp>
          <p:sp>
            <p:nvSpPr>
              <p:cNvPr id="130" name="Freeform 48"/>
              <p:cNvSpPr>
                <a:spLocks/>
              </p:cNvSpPr>
              <p:nvPr/>
            </p:nvSpPr>
            <p:spPr bwMode="auto">
              <a:xfrm>
                <a:off x="8621713" y="3359151"/>
                <a:ext cx="76200" cy="66675"/>
              </a:xfrm>
              <a:custGeom>
                <a:avLst/>
                <a:gdLst>
                  <a:gd name="T0" fmla="*/ 38100 w 48"/>
                  <a:gd name="T1" fmla="*/ 66675 h 42"/>
                  <a:gd name="T2" fmla="*/ 0 w 48"/>
                  <a:gd name="T3" fmla="*/ 0 h 42"/>
                  <a:gd name="T4" fmla="*/ 76200 w 48"/>
                  <a:gd name="T5" fmla="*/ 0 h 42"/>
                  <a:gd name="T6" fmla="*/ 38100 w 48"/>
                  <a:gd name="T7" fmla="*/ 66675 h 42"/>
                  <a:gd name="T8" fmla="*/ 0 60000 65536"/>
                  <a:gd name="T9" fmla="*/ 0 60000 65536"/>
                  <a:gd name="T10" fmla="*/ 0 60000 65536"/>
                  <a:gd name="T11" fmla="*/ 0 60000 65536"/>
                  <a:gd name="T12" fmla="*/ 0 w 48"/>
                  <a:gd name="T13" fmla="*/ 0 h 42"/>
                  <a:gd name="T14" fmla="*/ 48 w 48"/>
                  <a:gd name="T15" fmla="*/ 42 h 42"/>
                </a:gdLst>
                <a:ahLst/>
                <a:cxnLst>
                  <a:cxn ang="T8">
                    <a:pos x="T0" y="T1"/>
                  </a:cxn>
                  <a:cxn ang="T9">
                    <a:pos x="T2" y="T3"/>
                  </a:cxn>
                  <a:cxn ang="T10">
                    <a:pos x="T4" y="T5"/>
                  </a:cxn>
                  <a:cxn ang="T11">
                    <a:pos x="T6" y="T7"/>
                  </a:cxn>
                </a:cxnLst>
                <a:rect l="T12" t="T13" r="T14" b="T15"/>
                <a:pathLst>
                  <a:path w="48" h="42">
                    <a:moveTo>
                      <a:pt x="24" y="42"/>
                    </a:moveTo>
                    <a:lnTo>
                      <a:pt x="0" y="0"/>
                    </a:lnTo>
                    <a:lnTo>
                      <a:pt x="48" y="0"/>
                    </a:lnTo>
                    <a:lnTo>
                      <a:pt x="24" y="42"/>
                    </a:lnTo>
                    <a:close/>
                  </a:path>
                </a:pathLst>
              </a:custGeom>
              <a:noFill/>
              <a:ln w="17463" cap="flat">
                <a:solidFill>
                  <a:srgbClr val="800080"/>
                </a:solidFill>
                <a:prstDash val="solid"/>
                <a:miter lim="800000"/>
                <a:headEnd/>
                <a:tailEnd/>
              </a:ln>
            </p:spPr>
            <p:txBody>
              <a:bodyPr/>
              <a:lstStyle/>
              <a:p>
                <a:endParaRPr lang="es-ES"/>
              </a:p>
            </p:txBody>
          </p:sp>
          <p:sp>
            <p:nvSpPr>
              <p:cNvPr id="131" name="Freeform 49"/>
              <p:cNvSpPr>
                <a:spLocks/>
              </p:cNvSpPr>
              <p:nvPr/>
            </p:nvSpPr>
            <p:spPr bwMode="auto">
              <a:xfrm>
                <a:off x="1314811" y="3380629"/>
                <a:ext cx="7344489" cy="1534192"/>
              </a:xfrm>
              <a:custGeom>
                <a:avLst/>
                <a:gdLst>
                  <a:gd name="T0" fmla="*/ 0 w 4627"/>
                  <a:gd name="T1" fmla="*/ 967 h 967"/>
                  <a:gd name="T2" fmla="*/ 357 w 4627"/>
                  <a:gd name="T3" fmla="*/ 622 h 967"/>
                  <a:gd name="T4" fmla="*/ 714 w 4627"/>
                  <a:gd name="T5" fmla="*/ 459 h 967"/>
                  <a:gd name="T6" fmla="*/ 1068 w 4627"/>
                  <a:gd name="T7" fmla="*/ 358 h 967"/>
                  <a:gd name="T8" fmla="*/ 1425 w 4627"/>
                  <a:gd name="T9" fmla="*/ 257 h 967"/>
                  <a:gd name="T10" fmla="*/ 1779 w 4627"/>
                  <a:gd name="T11" fmla="*/ 192 h 967"/>
                  <a:gd name="T12" fmla="*/ 2136 w 4627"/>
                  <a:gd name="T13" fmla="*/ 171 h 967"/>
                  <a:gd name="T14" fmla="*/ 2491 w 4627"/>
                  <a:gd name="T15" fmla="*/ 171 h 967"/>
                  <a:gd name="T16" fmla="*/ 2848 w 4627"/>
                  <a:gd name="T17" fmla="*/ 168 h 967"/>
                  <a:gd name="T18" fmla="*/ 3205 w 4627"/>
                  <a:gd name="T19" fmla="*/ 62 h 967"/>
                  <a:gd name="T20" fmla="*/ 3559 w 4627"/>
                  <a:gd name="T21" fmla="*/ 0 h 967"/>
                  <a:gd name="T22" fmla="*/ 3916 w 4627"/>
                  <a:gd name="T23" fmla="*/ 8 h 967"/>
                  <a:gd name="T24" fmla="*/ 4273 w 4627"/>
                  <a:gd name="T25" fmla="*/ 83 h 967"/>
                  <a:gd name="T26" fmla="*/ 4627 w 4627"/>
                  <a:gd name="T27" fmla="*/ 8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27" h="967">
                    <a:moveTo>
                      <a:pt x="0" y="967"/>
                    </a:moveTo>
                    <a:lnTo>
                      <a:pt x="357" y="622"/>
                    </a:lnTo>
                    <a:lnTo>
                      <a:pt x="714" y="459"/>
                    </a:lnTo>
                    <a:lnTo>
                      <a:pt x="1068" y="358"/>
                    </a:lnTo>
                    <a:lnTo>
                      <a:pt x="1425" y="257"/>
                    </a:lnTo>
                    <a:lnTo>
                      <a:pt x="1779" y="192"/>
                    </a:lnTo>
                    <a:lnTo>
                      <a:pt x="2136" y="171"/>
                    </a:lnTo>
                    <a:lnTo>
                      <a:pt x="2491" y="171"/>
                    </a:lnTo>
                    <a:lnTo>
                      <a:pt x="2848" y="168"/>
                    </a:lnTo>
                    <a:lnTo>
                      <a:pt x="3205" y="62"/>
                    </a:lnTo>
                    <a:lnTo>
                      <a:pt x="3559" y="0"/>
                    </a:lnTo>
                    <a:lnTo>
                      <a:pt x="3916" y="8"/>
                    </a:lnTo>
                    <a:lnTo>
                      <a:pt x="4273" y="83"/>
                    </a:lnTo>
                    <a:lnTo>
                      <a:pt x="4627" y="8"/>
                    </a:lnTo>
                  </a:path>
                </a:pathLst>
              </a:custGeom>
              <a:noFill/>
              <a:ln w="25400">
                <a:solidFill>
                  <a:schemeClr val="accent4"/>
                </a:solidFill>
                <a:prstDash val="solid"/>
                <a:round/>
                <a:headEnd/>
                <a:tailEnd/>
              </a:ln>
              <a:extLst>
                <a:ext uri="{909E8E84-426E-40DD-AFC4-6F175D3DCCD1}"/>
              </a:extLst>
            </p:spPr>
            <p:txBody>
              <a:bodyPr/>
              <a:lstStyle/>
              <a:p>
                <a:pPr defTabSz="685766" fontAlgn="auto">
                  <a:spcBef>
                    <a:spcPts val="0"/>
                  </a:spcBef>
                  <a:spcAft>
                    <a:spcPts val="0"/>
                  </a:spcAft>
                  <a:defRPr/>
                </a:pPr>
                <a:endParaRPr lang="en-US" sz="1400" dirty="0">
                  <a:solidFill>
                    <a:srgbClr val="000000"/>
                  </a:solidFill>
                  <a:latin typeface="Arial"/>
                  <a:cs typeface="+mn-cs"/>
                </a:endParaRPr>
              </a:p>
            </p:txBody>
          </p:sp>
          <p:sp>
            <p:nvSpPr>
              <p:cNvPr id="132" name="Line 50"/>
              <p:cNvSpPr>
                <a:spLocks noChangeShapeType="1"/>
              </p:cNvSpPr>
              <p:nvPr/>
            </p:nvSpPr>
            <p:spPr bwMode="auto">
              <a:xfrm>
                <a:off x="8631238" y="2054226"/>
                <a:ext cx="61913" cy="61913"/>
              </a:xfrm>
              <a:prstGeom prst="line">
                <a:avLst/>
              </a:prstGeom>
              <a:noFill/>
              <a:ln w="17463">
                <a:solidFill>
                  <a:schemeClr val="tx2"/>
                </a:solidFill>
                <a:miter lim="800000"/>
                <a:headEnd/>
                <a:tailEnd/>
              </a:ln>
            </p:spPr>
            <p:txBody>
              <a:bodyPr/>
              <a:lstStyle/>
              <a:p>
                <a:endParaRPr lang="es-ES"/>
              </a:p>
            </p:txBody>
          </p:sp>
          <p:sp>
            <p:nvSpPr>
              <p:cNvPr id="133" name="Line 51"/>
              <p:cNvSpPr>
                <a:spLocks noChangeShapeType="1"/>
              </p:cNvSpPr>
              <p:nvPr/>
            </p:nvSpPr>
            <p:spPr bwMode="auto">
              <a:xfrm flipH="1">
                <a:off x="8631238" y="2054226"/>
                <a:ext cx="61913" cy="61913"/>
              </a:xfrm>
              <a:prstGeom prst="line">
                <a:avLst/>
              </a:prstGeom>
              <a:noFill/>
              <a:ln w="17463">
                <a:solidFill>
                  <a:schemeClr val="tx2"/>
                </a:solidFill>
                <a:miter lim="800000"/>
                <a:headEnd/>
                <a:tailEnd/>
              </a:ln>
            </p:spPr>
            <p:txBody>
              <a:bodyPr/>
              <a:lstStyle/>
              <a:p>
                <a:endParaRPr lang="es-ES"/>
              </a:p>
            </p:txBody>
          </p:sp>
          <p:sp>
            <p:nvSpPr>
              <p:cNvPr id="134" name="Line 52"/>
              <p:cNvSpPr>
                <a:spLocks noChangeShapeType="1"/>
              </p:cNvSpPr>
              <p:nvPr/>
            </p:nvSpPr>
            <p:spPr bwMode="auto">
              <a:xfrm>
                <a:off x="8064501" y="2100263"/>
                <a:ext cx="61913" cy="61913"/>
              </a:xfrm>
              <a:prstGeom prst="line">
                <a:avLst/>
              </a:prstGeom>
              <a:noFill/>
              <a:ln w="17463">
                <a:solidFill>
                  <a:schemeClr val="tx2"/>
                </a:solidFill>
                <a:miter lim="800000"/>
                <a:headEnd/>
                <a:tailEnd/>
              </a:ln>
            </p:spPr>
            <p:txBody>
              <a:bodyPr/>
              <a:lstStyle/>
              <a:p>
                <a:endParaRPr lang="es-ES"/>
              </a:p>
            </p:txBody>
          </p:sp>
          <p:sp>
            <p:nvSpPr>
              <p:cNvPr id="135" name="Line 53"/>
              <p:cNvSpPr>
                <a:spLocks noChangeShapeType="1"/>
              </p:cNvSpPr>
              <p:nvPr/>
            </p:nvSpPr>
            <p:spPr bwMode="auto">
              <a:xfrm flipH="1">
                <a:off x="8064501" y="2100263"/>
                <a:ext cx="61913" cy="61913"/>
              </a:xfrm>
              <a:prstGeom prst="line">
                <a:avLst/>
              </a:prstGeom>
              <a:noFill/>
              <a:ln w="17463">
                <a:solidFill>
                  <a:schemeClr val="tx2"/>
                </a:solidFill>
                <a:miter lim="800000"/>
                <a:headEnd/>
                <a:tailEnd/>
              </a:ln>
            </p:spPr>
            <p:txBody>
              <a:bodyPr/>
              <a:lstStyle/>
              <a:p>
                <a:endParaRPr lang="es-ES"/>
              </a:p>
            </p:txBody>
          </p:sp>
          <p:sp>
            <p:nvSpPr>
              <p:cNvPr id="136" name="Line 54"/>
              <p:cNvSpPr>
                <a:spLocks noChangeShapeType="1"/>
              </p:cNvSpPr>
              <p:nvPr/>
            </p:nvSpPr>
            <p:spPr bwMode="auto">
              <a:xfrm>
                <a:off x="7500938" y="2178051"/>
                <a:ext cx="58738" cy="61913"/>
              </a:xfrm>
              <a:prstGeom prst="line">
                <a:avLst/>
              </a:prstGeom>
              <a:noFill/>
              <a:ln w="17463">
                <a:solidFill>
                  <a:schemeClr val="tx2"/>
                </a:solidFill>
                <a:miter lim="800000"/>
                <a:headEnd/>
                <a:tailEnd/>
              </a:ln>
            </p:spPr>
            <p:txBody>
              <a:bodyPr/>
              <a:lstStyle/>
              <a:p>
                <a:endParaRPr lang="es-ES"/>
              </a:p>
            </p:txBody>
          </p:sp>
          <p:sp>
            <p:nvSpPr>
              <p:cNvPr id="137" name="Line 55"/>
              <p:cNvSpPr>
                <a:spLocks noChangeShapeType="1"/>
              </p:cNvSpPr>
              <p:nvPr/>
            </p:nvSpPr>
            <p:spPr bwMode="auto">
              <a:xfrm flipH="1">
                <a:off x="7500938" y="2178051"/>
                <a:ext cx="58738" cy="61913"/>
              </a:xfrm>
              <a:prstGeom prst="line">
                <a:avLst/>
              </a:prstGeom>
              <a:noFill/>
              <a:ln w="17463">
                <a:solidFill>
                  <a:schemeClr val="tx2"/>
                </a:solidFill>
                <a:miter lim="800000"/>
                <a:headEnd/>
                <a:tailEnd/>
              </a:ln>
            </p:spPr>
            <p:txBody>
              <a:bodyPr/>
              <a:lstStyle/>
              <a:p>
                <a:endParaRPr lang="es-ES"/>
              </a:p>
            </p:txBody>
          </p:sp>
          <p:sp>
            <p:nvSpPr>
              <p:cNvPr id="138" name="Line 56"/>
              <p:cNvSpPr>
                <a:spLocks noChangeShapeType="1"/>
              </p:cNvSpPr>
              <p:nvPr/>
            </p:nvSpPr>
            <p:spPr bwMode="auto">
              <a:xfrm>
                <a:off x="6934201" y="2395538"/>
                <a:ext cx="63500" cy="61913"/>
              </a:xfrm>
              <a:prstGeom prst="line">
                <a:avLst/>
              </a:prstGeom>
              <a:noFill/>
              <a:ln w="17463">
                <a:solidFill>
                  <a:schemeClr val="tx2"/>
                </a:solidFill>
                <a:miter lim="800000"/>
                <a:headEnd/>
                <a:tailEnd/>
              </a:ln>
            </p:spPr>
            <p:txBody>
              <a:bodyPr/>
              <a:lstStyle/>
              <a:p>
                <a:endParaRPr lang="es-ES"/>
              </a:p>
            </p:txBody>
          </p:sp>
          <p:sp>
            <p:nvSpPr>
              <p:cNvPr id="139" name="Line 57"/>
              <p:cNvSpPr>
                <a:spLocks noChangeShapeType="1"/>
              </p:cNvSpPr>
              <p:nvPr/>
            </p:nvSpPr>
            <p:spPr bwMode="auto">
              <a:xfrm flipH="1">
                <a:off x="6934201" y="2395538"/>
                <a:ext cx="63500" cy="61913"/>
              </a:xfrm>
              <a:prstGeom prst="line">
                <a:avLst/>
              </a:prstGeom>
              <a:noFill/>
              <a:ln w="17463">
                <a:solidFill>
                  <a:schemeClr val="tx2"/>
                </a:solidFill>
                <a:miter lim="800000"/>
                <a:headEnd/>
                <a:tailEnd/>
              </a:ln>
            </p:spPr>
            <p:txBody>
              <a:bodyPr/>
              <a:lstStyle/>
              <a:p>
                <a:endParaRPr lang="es-ES"/>
              </a:p>
            </p:txBody>
          </p:sp>
          <p:sp>
            <p:nvSpPr>
              <p:cNvPr id="140" name="Line 58"/>
              <p:cNvSpPr>
                <a:spLocks noChangeShapeType="1"/>
              </p:cNvSpPr>
              <p:nvPr/>
            </p:nvSpPr>
            <p:spPr bwMode="auto">
              <a:xfrm>
                <a:off x="6367463" y="2638426"/>
                <a:ext cx="63500" cy="58738"/>
              </a:xfrm>
              <a:prstGeom prst="line">
                <a:avLst/>
              </a:prstGeom>
              <a:noFill/>
              <a:ln w="17463">
                <a:solidFill>
                  <a:schemeClr val="tx2"/>
                </a:solidFill>
                <a:miter lim="800000"/>
                <a:headEnd/>
                <a:tailEnd/>
              </a:ln>
            </p:spPr>
            <p:txBody>
              <a:bodyPr/>
              <a:lstStyle/>
              <a:p>
                <a:endParaRPr lang="es-ES"/>
              </a:p>
            </p:txBody>
          </p:sp>
          <p:sp>
            <p:nvSpPr>
              <p:cNvPr id="141" name="Line 59"/>
              <p:cNvSpPr>
                <a:spLocks noChangeShapeType="1"/>
              </p:cNvSpPr>
              <p:nvPr/>
            </p:nvSpPr>
            <p:spPr bwMode="auto">
              <a:xfrm flipH="1">
                <a:off x="6367463" y="2638426"/>
                <a:ext cx="63500" cy="58738"/>
              </a:xfrm>
              <a:prstGeom prst="line">
                <a:avLst/>
              </a:prstGeom>
              <a:noFill/>
              <a:ln w="17463">
                <a:solidFill>
                  <a:schemeClr val="tx2"/>
                </a:solidFill>
                <a:miter lim="800000"/>
                <a:headEnd/>
                <a:tailEnd/>
              </a:ln>
            </p:spPr>
            <p:txBody>
              <a:bodyPr/>
              <a:lstStyle/>
              <a:p>
                <a:endParaRPr lang="es-ES"/>
              </a:p>
            </p:txBody>
          </p:sp>
          <p:sp>
            <p:nvSpPr>
              <p:cNvPr id="142" name="Line 60"/>
              <p:cNvSpPr>
                <a:spLocks noChangeShapeType="1"/>
              </p:cNvSpPr>
              <p:nvPr/>
            </p:nvSpPr>
            <p:spPr bwMode="auto">
              <a:xfrm>
                <a:off x="5805488" y="2873376"/>
                <a:ext cx="58738" cy="61913"/>
              </a:xfrm>
              <a:prstGeom prst="line">
                <a:avLst/>
              </a:prstGeom>
              <a:noFill/>
              <a:ln w="17463">
                <a:solidFill>
                  <a:schemeClr val="tx2"/>
                </a:solidFill>
                <a:miter lim="800000"/>
                <a:headEnd/>
                <a:tailEnd/>
              </a:ln>
            </p:spPr>
            <p:txBody>
              <a:bodyPr/>
              <a:lstStyle/>
              <a:p>
                <a:endParaRPr lang="es-ES"/>
              </a:p>
            </p:txBody>
          </p:sp>
          <p:sp>
            <p:nvSpPr>
              <p:cNvPr id="143" name="Line 61"/>
              <p:cNvSpPr>
                <a:spLocks noChangeShapeType="1"/>
              </p:cNvSpPr>
              <p:nvPr/>
            </p:nvSpPr>
            <p:spPr bwMode="auto">
              <a:xfrm flipH="1">
                <a:off x="5805488" y="2873376"/>
                <a:ext cx="58738" cy="61913"/>
              </a:xfrm>
              <a:prstGeom prst="line">
                <a:avLst/>
              </a:prstGeom>
              <a:noFill/>
              <a:ln w="17463">
                <a:solidFill>
                  <a:schemeClr val="tx2"/>
                </a:solidFill>
                <a:miter lim="800000"/>
                <a:headEnd/>
                <a:tailEnd/>
              </a:ln>
            </p:spPr>
            <p:txBody>
              <a:bodyPr/>
              <a:lstStyle/>
              <a:p>
                <a:endParaRPr lang="es-ES"/>
              </a:p>
            </p:txBody>
          </p:sp>
          <p:sp>
            <p:nvSpPr>
              <p:cNvPr id="144" name="Line 62"/>
              <p:cNvSpPr>
                <a:spLocks noChangeShapeType="1"/>
              </p:cNvSpPr>
              <p:nvPr/>
            </p:nvSpPr>
            <p:spPr bwMode="auto">
              <a:xfrm>
                <a:off x="5238751" y="2989263"/>
                <a:ext cx="63500" cy="61913"/>
              </a:xfrm>
              <a:prstGeom prst="line">
                <a:avLst/>
              </a:prstGeom>
              <a:noFill/>
              <a:ln w="17463">
                <a:solidFill>
                  <a:schemeClr val="tx2"/>
                </a:solidFill>
                <a:miter lim="800000"/>
                <a:headEnd/>
                <a:tailEnd/>
              </a:ln>
            </p:spPr>
            <p:txBody>
              <a:bodyPr/>
              <a:lstStyle/>
              <a:p>
                <a:endParaRPr lang="es-ES"/>
              </a:p>
            </p:txBody>
          </p:sp>
          <p:sp>
            <p:nvSpPr>
              <p:cNvPr id="145" name="Line 63"/>
              <p:cNvSpPr>
                <a:spLocks noChangeShapeType="1"/>
              </p:cNvSpPr>
              <p:nvPr/>
            </p:nvSpPr>
            <p:spPr bwMode="auto">
              <a:xfrm flipH="1">
                <a:off x="5238751" y="2989263"/>
                <a:ext cx="63500" cy="61913"/>
              </a:xfrm>
              <a:prstGeom prst="line">
                <a:avLst/>
              </a:prstGeom>
              <a:noFill/>
              <a:ln w="17463">
                <a:solidFill>
                  <a:schemeClr val="tx2"/>
                </a:solidFill>
                <a:miter lim="800000"/>
                <a:headEnd/>
                <a:tailEnd/>
              </a:ln>
            </p:spPr>
            <p:txBody>
              <a:bodyPr/>
              <a:lstStyle/>
              <a:p>
                <a:endParaRPr lang="es-ES"/>
              </a:p>
            </p:txBody>
          </p:sp>
          <p:grpSp>
            <p:nvGrpSpPr>
              <p:cNvPr id="146" name="Group 25642"/>
              <p:cNvGrpSpPr>
                <a:grpSpLocks/>
              </p:cNvGrpSpPr>
              <p:nvPr/>
            </p:nvGrpSpPr>
            <p:grpSpPr bwMode="auto">
              <a:xfrm>
                <a:off x="4672013" y="3128963"/>
                <a:ext cx="63500" cy="61913"/>
                <a:chOff x="4672013" y="3128963"/>
                <a:chExt cx="63500" cy="61913"/>
              </a:xfrm>
            </p:grpSpPr>
            <p:sp>
              <p:nvSpPr>
                <p:cNvPr id="160" name="Line 64"/>
                <p:cNvSpPr>
                  <a:spLocks noChangeShapeType="1"/>
                </p:cNvSpPr>
                <p:nvPr/>
              </p:nvSpPr>
              <p:spPr bwMode="auto">
                <a:xfrm>
                  <a:off x="4672013" y="3128963"/>
                  <a:ext cx="63500" cy="61913"/>
                </a:xfrm>
                <a:prstGeom prst="line">
                  <a:avLst/>
                </a:prstGeom>
                <a:noFill/>
                <a:ln w="17463">
                  <a:solidFill>
                    <a:schemeClr val="tx2"/>
                  </a:solidFill>
                  <a:miter lim="800000"/>
                  <a:headEnd/>
                  <a:tailEnd/>
                </a:ln>
              </p:spPr>
              <p:txBody>
                <a:bodyPr/>
                <a:lstStyle/>
                <a:p>
                  <a:endParaRPr lang="es-ES"/>
                </a:p>
              </p:txBody>
            </p:sp>
            <p:sp>
              <p:nvSpPr>
                <p:cNvPr id="161" name="Line 65"/>
                <p:cNvSpPr>
                  <a:spLocks noChangeShapeType="1"/>
                </p:cNvSpPr>
                <p:nvPr/>
              </p:nvSpPr>
              <p:spPr bwMode="auto">
                <a:xfrm flipH="1">
                  <a:off x="4672013" y="3128963"/>
                  <a:ext cx="63500" cy="61913"/>
                </a:xfrm>
                <a:prstGeom prst="line">
                  <a:avLst/>
                </a:prstGeom>
                <a:noFill/>
                <a:ln w="17463">
                  <a:solidFill>
                    <a:schemeClr val="tx2"/>
                  </a:solidFill>
                  <a:miter lim="800000"/>
                  <a:headEnd/>
                  <a:tailEnd/>
                </a:ln>
              </p:spPr>
              <p:txBody>
                <a:bodyPr/>
                <a:lstStyle/>
                <a:p>
                  <a:endParaRPr lang="es-ES"/>
                </a:p>
              </p:txBody>
            </p:sp>
          </p:grpSp>
          <p:sp>
            <p:nvSpPr>
              <p:cNvPr id="147" name="Line 66"/>
              <p:cNvSpPr>
                <a:spLocks noChangeShapeType="1"/>
              </p:cNvSpPr>
              <p:nvPr/>
            </p:nvSpPr>
            <p:spPr bwMode="auto">
              <a:xfrm>
                <a:off x="4110038" y="3284538"/>
                <a:ext cx="58738" cy="58738"/>
              </a:xfrm>
              <a:prstGeom prst="line">
                <a:avLst/>
              </a:prstGeom>
              <a:noFill/>
              <a:ln w="17463">
                <a:solidFill>
                  <a:schemeClr val="tx2"/>
                </a:solidFill>
                <a:miter lim="800000"/>
                <a:headEnd/>
                <a:tailEnd/>
              </a:ln>
            </p:spPr>
            <p:txBody>
              <a:bodyPr/>
              <a:lstStyle/>
              <a:p>
                <a:endParaRPr lang="es-ES"/>
              </a:p>
            </p:txBody>
          </p:sp>
          <p:sp>
            <p:nvSpPr>
              <p:cNvPr id="148" name="Line 67"/>
              <p:cNvSpPr>
                <a:spLocks noChangeShapeType="1"/>
              </p:cNvSpPr>
              <p:nvPr/>
            </p:nvSpPr>
            <p:spPr bwMode="auto">
              <a:xfrm flipH="1">
                <a:off x="4110038" y="3284538"/>
                <a:ext cx="58738" cy="58738"/>
              </a:xfrm>
              <a:prstGeom prst="line">
                <a:avLst/>
              </a:prstGeom>
              <a:noFill/>
              <a:ln w="17463">
                <a:solidFill>
                  <a:schemeClr val="tx2"/>
                </a:solidFill>
                <a:miter lim="800000"/>
                <a:headEnd/>
                <a:tailEnd/>
              </a:ln>
            </p:spPr>
            <p:txBody>
              <a:bodyPr/>
              <a:lstStyle/>
              <a:p>
                <a:endParaRPr lang="es-ES"/>
              </a:p>
            </p:txBody>
          </p:sp>
          <p:sp>
            <p:nvSpPr>
              <p:cNvPr id="149" name="Line 68"/>
              <p:cNvSpPr>
                <a:spLocks noChangeShapeType="1"/>
              </p:cNvSpPr>
              <p:nvPr/>
            </p:nvSpPr>
            <p:spPr bwMode="auto">
              <a:xfrm>
                <a:off x="3543301" y="3565526"/>
                <a:ext cx="63500" cy="61913"/>
              </a:xfrm>
              <a:prstGeom prst="line">
                <a:avLst/>
              </a:prstGeom>
              <a:noFill/>
              <a:ln w="17463">
                <a:solidFill>
                  <a:schemeClr val="tx2"/>
                </a:solidFill>
                <a:miter lim="800000"/>
                <a:headEnd/>
                <a:tailEnd/>
              </a:ln>
            </p:spPr>
            <p:txBody>
              <a:bodyPr/>
              <a:lstStyle/>
              <a:p>
                <a:endParaRPr lang="es-ES"/>
              </a:p>
            </p:txBody>
          </p:sp>
          <p:sp>
            <p:nvSpPr>
              <p:cNvPr id="150" name="Line 69"/>
              <p:cNvSpPr>
                <a:spLocks noChangeShapeType="1"/>
              </p:cNvSpPr>
              <p:nvPr/>
            </p:nvSpPr>
            <p:spPr bwMode="auto">
              <a:xfrm flipH="1">
                <a:off x="3543301" y="3565526"/>
                <a:ext cx="63500" cy="61913"/>
              </a:xfrm>
              <a:prstGeom prst="line">
                <a:avLst/>
              </a:prstGeom>
              <a:noFill/>
              <a:ln w="17463">
                <a:solidFill>
                  <a:schemeClr val="tx2"/>
                </a:solidFill>
                <a:miter lim="800000"/>
                <a:headEnd/>
                <a:tailEnd/>
              </a:ln>
            </p:spPr>
            <p:txBody>
              <a:bodyPr/>
              <a:lstStyle/>
              <a:p>
                <a:endParaRPr lang="es-ES"/>
              </a:p>
            </p:txBody>
          </p:sp>
          <p:sp>
            <p:nvSpPr>
              <p:cNvPr id="151" name="Line 70"/>
              <p:cNvSpPr>
                <a:spLocks noChangeShapeType="1"/>
              </p:cNvSpPr>
              <p:nvPr/>
            </p:nvSpPr>
            <p:spPr bwMode="auto">
              <a:xfrm>
                <a:off x="2976563" y="3848101"/>
                <a:ext cx="63500" cy="58738"/>
              </a:xfrm>
              <a:prstGeom prst="line">
                <a:avLst/>
              </a:prstGeom>
              <a:noFill/>
              <a:ln w="17463">
                <a:solidFill>
                  <a:schemeClr val="tx2"/>
                </a:solidFill>
                <a:miter lim="800000"/>
                <a:headEnd/>
                <a:tailEnd/>
              </a:ln>
            </p:spPr>
            <p:txBody>
              <a:bodyPr/>
              <a:lstStyle/>
              <a:p>
                <a:endParaRPr lang="es-ES"/>
              </a:p>
            </p:txBody>
          </p:sp>
          <p:sp>
            <p:nvSpPr>
              <p:cNvPr id="152" name="Line 71"/>
              <p:cNvSpPr>
                <a:spLocks noChangeShapeType="1"/>
              </p:cNvSpPr>
              <p:nvPr/>
            </p:nvSpPr>
            <p:spPr bwMode="auto">
              <a:xfrm flipH="1">
                <a:off x="2976563" y="3848101"/>
                <a:ext cx="63500" cy="58738"/>
              </a:xfrm>
              <a:prstGeom prst="line">
                <a:avLst/>
              </a:prstGeom>
              <a:noFill/>
              <a:ln w="17463">
                <a:solidFill>
                  <a:schemeClr val="tx2"/>
                </a:solidFill>
                <a:miter lim="800000"/>
                <a:headEnd/>
                <a:tailEnd/>
              </a:ln>
            </p:spPr>
            <p:txBody>
              <a:bodyPr/>
              <a:lstStyle/>
              <a:p>
                <a:endParaRPr lang="es-ES"/>
              </a:p>
            </p:txBody>
          </p:sp>
          <p:sp>
            <p:nvSpPr>
              <p:cNvPr id="153" name="Line 72"/>
              <p:cNvSpPr>
                <a:spLocks noChangeShapeType="1"/>
              </p:cNvSpPr>
              <p:nvPr/>
            </p:nvSpPr>
            <p:spPr bwMode="auto">
              <a:xfrm>
                <a:off x="2414588" y="4087813"/>
                <a:ext cx="58738" cy="61913"/>
              </a:xfrm>
              <a:prstGeom prst="line">
                <a:avLst/>
              </a:prstGeom>
              <a:noFill/>
              <a:ln w="17463">
                <a:solidFill>
                  <a:schemeClr val="tx2"/>
                </a:solidFill>
                <a:miter lim="800000"/>
                <a:headEnd/>
                <a:tailEnd/>
              </a:ln>
            </p:spPr>
            <p:txBody>
              <a:bodyPr/>
              <a:lstStyle/>
              <a:p>
                <a:endParaRPr lang="es-ES"/>
              </a:p>
            </p:txBody>
          </p:sp>
          <p:sp>
            <p:nvSpPr>
              <p:cNvPr id="154" name="Line 73"/>
              <p:cNvSpPr>
                <a:spLocks noChangeShapeType="1"/>
              </p:cNvSpPr>
              <p:nvPr/>
            </p:nvSpPr>
            <p:spPr bwMode="auto">
              <a:xfrm flipH="1">
                <a:off x="2414588" y="4087813"/>
                <a:ext cx="58738" cy="61913"/>
              </a:xfrm>
              <a:prstGeom prst="line">
                <a:avLst/>
              </a:prstGeom>
              <a:noFill/>
              <a:ln w="17463">
                <a:solidFill>
                  <a:schemeClr val="tx2"/>
                </a:solidFill>
                <a:miter lim="800000"/>
                <a:headEnd/>
                <a:tailEnd/>
              </a:ln>
            </p:spPr>
            <p:txBody>
              <a:bodyPr/>
              <a:lstStyle/>
              <a:p>
                <a:endParaRPr lang="es-ES"/>
              </a:p>
            </p:txBody>
          </p:sp>
          <p:sp>
            <p:nvSpPr>
              <p:cNvPr id="155" name="Line 74"/>
              <p:cNvSpPr>
                <a:spLocks noChangeShapeType="1"/>
              </p:cNvSpPr>
              <p:nvPr/>
            </p:nvSpPr>
            <p:spPr bwMode="auto">
              <a:xfrm>
                <a:off x="1847851" y="4424363"/>
                <a:ext cx="61913" cy="61913"/>
              </a:xfrm>
              <a:prstGeom prst="line">
                <a:avLst/>
              </a:prstGeom>
              <a:noFill/>
              <a:ln w="17463">
                <a:solidFill>
                  <a:schemeClr val="tx2"/>
                </a:solidFill>
                <a:miter lim="800000"/>
                <a:headEnd/>
                <a:tailEnd/>
              </a:ln>
            </p:spPr>
            <p:txBody>
              <a:bodyPr/>
              <a:lstStyle/>
              <a:p>
                <a:endParaRPr lang="es-ES"/>
              </a:p>
            </p:txBody>
          </p:sp>
          <p:sp>
            <p:nvSpPr>
              <p:cNvPr id="156" name="Line 75"/>
              <p:cNvSpPr>
                <a:spLocks noChangeShapeType="1"/>
              </p:cNvSpPr>
              <p:nvPr/>
            </p:nvSpPr>
            <p:spPr bwMode="auto">
              <a:xfrm flipH="1">
                <a:off x="1847851" y="4424363"/>
                <a:ext cx="61913" cy="61913"/>
              </a:xfrm>
              <a:prstGeom prst="line">
                <a:avLst/>
              </a:prstGeom>
              <a:noFill/>
              <a:ln w="17463">
                <a:solidFill>
                  <a:schemeClr val="tx2"/>
                </a:solidFill>
                <a:miter lim="800000"/>
                <a:headEnd/>
                <a:tailEnd/>
              </a:ln>
            </p:spPr>
            <p:txBody>
              <a:bodyPr/>
              <a:lstStyle/>
              <a:p>
                <a:endParaRPr lang="es-ES"/>
              </a:p>
            </p:txBody>
          </p:sp>
          <p:sp>
            <p:nvSpPr>
              <p:cNvPr id="157" name="Line 76"/>
              <p:cNvSpPr>
                <a:spLocks noChangeShapeType="1"/>
              </p:cNvSpPr>
              <p:nvPr/>
            </p:nvSpPr>
            <p:spPr bwMode="auto">
              <a:xfrm>
                <a:off x="1281113" y="4927601"/>
                <a:ext cx="61913" cy="61913"/>
              </a:xfrm>
              <a:prstGeom prst="line">
                <a:avLst/>
              </a:prstGeom>
              <a:noFill/>
              <a:ln w="17463">
                <a:solidFill>
                  <a:schemeClr val="tx2"/>
                </a:solidFill>
                <a:miter lim="800000"/>
                <a:headEnd/>
                <a:tailEnd/>
              </a:ln>
            </p:spPr>
            <p:txBody>
              <a:bodyPr/>
              <a:lstStyle/>
              <a:p>
                <a:endParaRPr lang="es-ES"/>
              </a:p>
            </p:txBody>
          </p:sp>
          <p:sp>
            <p:nvSpPr>
              <p:cNvPr id="158" name="Freeform 77"/>
              <p:cNvSpPr>
                <a:spLocks/>
              </p:cNvSpPr>
              <p:nvPr/>
            </p:nvSpPr>
            <p:spPr bwMode="auto">
              <a:xfrm>
                <a:off x="1281113" y="4927601"/>
                <a:ext cx="61913" cy="61913"/>
              </a:xfrm>
              <a:custGeom>
                <a:avLst/>
                <a:gdLst>
                  <a:gd name="T0" fmla="*/ 61913 w 39"/>
                  <a:gd name="T1" fmla="*/ 0 h 39"/>
                  <a:gd name="T2" fmla="*/ 33338 w 39"/>
                  <a:gd name="T3" fmla="*/ 31750 h 39"/>
                  <a:gd name="T4" fmla="*/ 0 w 39"/>
                  <a:gd name="T5" fmla="*/ 61913 h 39"/>
                  <a:gd name="T6" fmla="*/ 0 60000 65536"/>
                  <a:gd name="T7" fmla="*/ 0 60000 65536"/>
                  <a:gd name="T8" fmla="*/ 0 60000 65536"/>
                  <a:gd name="T9" fmla="*/ 0 w 39"/>
                  <a:gd name="T10" fmla="*/ 0 h 39"/>
                  <a:gd name="T11" fmla="*/ 39 w 39"/>
                  <a:gd name="T12" fmla="*/ 39 h 39"/>
                </a:gdLst>
                <a:ahLst/>
                <a:cxnLst>
                  <a:cxn ang="T6">
                    <a:pos x="T0" y="T1"/>
                  </a:cxn>
                  <a:cxn ang="T7">
                    <a:pos x="T2" y="T3"/>
                  </a:cxn>
                  <a:cxn ang="T8">
                    <a:pos x="T4" y="T5"/>
                  </a:cxn>
                </a:cxnLst>
                <a:rect l="T9" t="T10" r="T11" b="T12"/>
                <a:pathLst>
                  <a:path w="39" h="39">
                    <a:moveTo>
                      <a:pt x="39" y="0"/>
                    </a:moveTo>
                    <a:lnTo>
                      <a:pt x="21" y="20"/>
                    </a:lnTo>
                    <a:lnTo>
                      <a:pt x="0" y="39"/>
                    </a:lnTo>
                  </a:path>
                </a:pathLst>
              </a:custGeom>
              <a:noFill/>
              <a:ln w="17463" cap="flat">
                <a:solidFill>
                  <a:srgbClr val="008000"/>
                </a:solidFill>
                <a:prstDash val="solid"/>
                <a:miter lim="800000"/>
                <a:headEnd/>
                <a:tailEnd/>
              </a:ln>
            </p:spPr>
            <p:txBody>
              <a:bodyPr/>
              <a:lstStyle/>
              <a:p>
                <a:endParaRPr lang="es-ES"/>
              </a:p>
            </p:txBody>
          </p:sp>
          <p:sp>
            <p:nvSpPr>
              <p:cNvPr id="159" name="Freeform 78"/>
              <p:cNvSpPr>
                <a:spLocks/>
              </p:cNvSpPr>
              <p:nvPr/>
            </p:nvSpPr>
            <p:spPr bwMode="auto">
              <a:xfrm>
                <a:off x="1293813" y="2087563"/>
                <a:ext cx="7366000" cy="2860675"/>
              </a:xfrm>
              <a:custGeom>
                <a:avLst/>
                <a:gdLst>
                  <a:gd name="T0" fmla="*/ 0 w 4640"/>
                  <a:gd name="T1" fmla="*/ 2860675 h 1802"/>
                  <a:gd name="T2" fmla="*/ 582612 w 4640"/>
                  <a:gd name="T3" fmla="*/ 2370138 h 1802"/>
                  <a:gd name="T4" fmla="*/ 1154112 w 4640"/>
                  <a:gd name="T5" fmla="*/ 2020888 h 1802"/>
                  <a:gd name="T6" fmla="*/ 1724025 w 4640"/>
                  <a:gd name="T7" fmla="*/ 1790700 h 1802"/>
                  <a:gd name="T8" fmla="*/ 2278062 w 4640"/>
                  <a:gd name="T9" fmla="*/ 1506537 h 1802"/>
                  <a:gd name="T10" fmla="*/ 2844800 w 4640"/>
                  <a:gd name="T11" fmla="*/ 1227138 h 1802"/>
                  <a:gd name="T12" fmla="*/ 3411538 w 4640"/>
                  <a:gd name="T13" fmla="*/ 1069975 h 1802"/>
                  <a:gd name="T14" fmla="*/ 3975100 w 4640"/>
                  <a:gd name="T15" fmla="*/ 930275 h 1802"/>
                  <a:gd name="T16" fmla="*/ 4541837 w 4640"/>
                  <a:gd name="T17" fmla="*/ 814388 h 1802"/>
                  <a:gd name="T18" fmla="*/ 5108574 w 4640"/>
                  <a:gd name="T19" fmla="*/ 581025 h 1802"/>
                  <a:gd name="T20" fmla="*/ 5670549 w 4640"/>
                  <a:gd name="T21" fmla="*/ 338138 h 1802"/>
                  <a:gd name="T22" fmla="*/ 6237286 w 4640"/>
                  <a:gd name="T23" fmla="*/ 119063 h 1802"/>
                  <a:gd name="T24" fmla="*/ 6799263 w 4640"/>
                  <a:gd name="T25" fmla="*/ 41275 h 1802"/>
                  <a:gd name="T26" fmla="*/ 7366000 w 4640"/>
                  <a:gd name="T27" fmla="*/ 0 h 18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40"/>
                  <a:gd name="T43" fmla="*/ 0 h 1802"/>
                  <a:gd name="T44" fmla="*/ 4640 w 4640"/>
                  <a:gd name="T45" fmla="*/ 1802 h 18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40" h="1802">
                    <a:moveTo>
                      <a:pt x="0" y="1802"/>
                    </a:moveTo>
                    <a:lnTo>
                      <a:pt x="367" y="1493"/>
                    </a:lnTo>
                    <a:lnTo>
                      <a:pt x="727" y="1273"/>
                    </a:lnTo>
                    <a:lnTo>
                      <a:pt x="1086" y="1128"/>
                    </a:lnTo>
                    <a:lnTo>
                      <a:pt x="1435" y="949"/>
                    </a:lnTo>
                    <a:lnTo>
                      <a:pt x="1792" y="773"/>
                    </a:lnTo>
                    <a:lnTo>
                      <a:pt x="2149" y="674"/>
                    </a:lnTo>
                    <a:lnTo>
                      <a:pt x="2504" y="586"/>
                    </a:lnTo>
                    <a:lnTo>
                      <a:pt x="2861" y="513"/>
                    </a:lnTo>
                    <a:lnTo>
                      <a:pt x="3218" y="366"/>
                    </a:lnTo>
                    <a:lnTo>
                      <a:pt x="3572" y="213"/>
                    </a:lnTo>
                    <a:lnTo>
                      <a:pt x="3929" y="75"/>
                    </a:lnTo>
                    <a:lnTo>
                      <a:pt x="4283" y="26"/>
                    </a:lnTo>
                    <a:lnTo>
                      <a:pt x="4640" y="0"/>
                    </a:lnTo>
                  </a:path>
                </a:pathLst>
              </a:custGeom>
              <a:noFill/>
              <a:ln w="25400">
                <a:solidFill>
                  <a:schemeClr val="tx2"/>
                </a:solidFill>
                <a:prstDash val="solid"/>
                <a:round/>
                <a:headEnd/>
                <a:tailEnd/>
              </a:ln>
            </p:spPr>
            <p:txBody>
              <a:bodyPr/>
              <a:lstStyle/>
              <a:p>
                <a:endParaRPr lang="es-ES"/>
              </a:p>
            </p:txBody>
          </p:sp>
        </p:grpSp>
        <p:sp>
          <p:nvSpPr>
            <p:cNvPr id="81" name="Oval 11"/>
            <p:cNvSpPr>
              <a:spLocks noChangeArrowheads="1"/>
            </p:cNvSpPr>
            <p:nvPr/>
          </p:nvSpPr>
          <p:spPr bwMode="auto">
            <a:xfrm>
              <a:off x="2832498" y="1460267"/>
              <a:ext cx="88900" cy="85725"/>
            </a:xfrm>
            <a:prstGeom prst="ellipse">
              <a:avLst/>
            </a:prstGeom>
            <a:noFill/>
            <a:ln w="17463">
              <a:solidFill>
                <a:srgbClr val="FFA500"/>
              </a:solidFill>
              <a:miter lim="800000"/>
              <a:headEnd/>
              <a:tailEnd/>
            </a:ln>
          </p:spPr>
          <p:txBody>
            <a:bodyPr/>
            <a:lstStyle/>
            <a:p>
              <a:pPr defTabSz="684213"/>
              <a:endParaRPr lang="es-ES" sz="1400">
                <a:solidFill>
                  <a:srgbClr val="000000"/>
                </a:solidFill>
              </a:endParaRPr>
            </a:p>
          </p:txBody>
        </p:sp>
        <p:grpSp>
          <p:nvGrpSpPr>
            <p:cNvPr id="82" name="Group 172"/>
            <p:cNvGrpSpPr>
              <a:grpSpLocks/>
            </p:cNvGrpSpPr>
            <p:nvPr/>
          </p:nvGrpSpPr>
          <p:grpSpPr bwMode="auto">
            <a:xfrm>
              <a:off x="2845198" y="1642278"/>
              <a:ext cx="63500" cy="61913"/>
              <a:chOff x="4672013" y="3128963"/>
              <a:chExt cx="63500" cy="61913"/>
            </a:xfrm>
          </p:grpSpPr>
          <p:sp>
            <p:nvSpPr>
              <p:cNvPr id="85" name="Line 64"/>
              <p:cNvSpPr>
                <a:spLocks noChangeShapeType="1"/>
              </p:cNvSpPr>
              <p:nvPr/>
            </p:nvSpPr>
            <p:spPr bwMode="auto">
              <a:xfrm>
                <a:off x="4672013" y="3128963"/>
                <a:ext cx="63500" cy="61913"/>
              </a:xfrm>
              <a:prstGeom prst="line">
                <a:avLst/>
              </a:prstGeom>
              <a:noFill/>
              <a:ln w="17463">
                <a:solidFill>
                  <a:schemeClr val="tx2"/>
                </a:solidFill>
                <a:miter lim="800000"/>
                <a:headEnd/>
                <a:tailEnd/>
              </a:ln>
            </p:spPr>
            <p:txBody>
              <a:bodyPr/>
              <a:lstStyle/>
              <a:p>
                <a:endParaRPr lang="es-ES"/>
              </a:p>
            </p:txBody>
          </p:sp>
          <p:sp>
            <p:nvSpPr>
              <p:cNvPr id="86" name="Line 65"/>
              <p:cNvSpPr>
                <a:spLocks noChangeShapeType="1"/>
              </p:cNvSpPr>
              <p:nvPr/>
            </p:nvSpPr>
            <p:spPr bwMode="auto">
              <a:xfrm flipH="1">
                <a:off x="4672013" y="3128963"/>
                <a:ext cx="63500" cy="61913"/>
              </a:xfrm>
              <a:prstGeom prst="line">
                <a:avLst/>
              </a:prstGeom>
              <a:noFill/>
              <a:ln w="17463">
                <a:solidFill>
                  <a:schemeClr val="tx2"/>
                </a:solidFill>
                <a:miter lim="800000"/>
                <a:headEnd/>
                <a:tailEnd/>
              </a:ln>
            </p:spPr>
            <p:txBody>
              <a:bodyPr/>
              <a:lstStyle/>
              <a:p>
                <a:endParaRPr lang="es-ES"/>
              </a:p>
            </p:txBody>
          </p:sp>
        </p:grpSp>
        <p:sp>
          <p:nvSpPr>
            <p:cNvPr id="83" name="Freeform 33"/>
            <p:cNvSpPr>
              <a:spLocks/>
            </p:cNvSpPr>
            <p:nvPr/>
          </p:nvSpPr>
          <p:spPr bwMode="auto">
            <a:xfrm>
              <a:off x="2838848" y="1813734"/>
              <a:ext cx="76200" cy="65088"/>
            </a:xfrm>
            <a:custGeom>
              <a:avLst/>
              <a:gdLst>
                <a:gd name="T0" fmla="*/ 38100 w 48"/>
                <a:gd name="T1" fmla="*/ 0 h 41"/>
                <a:gd name="T2" fmla="*/ 76200 w 48"/>
                <a:gd name="T3" fmla="*/ 65088 h 41"/>
                <a:gd name="T4" fmla="*/ 0 w 48"/>
                <a:gd name="T5" fmla="*/ 65088 h 41"/>
                <a:gd name="T6" fmla="*/ 38100 w 48"/>
                <a:gd name="T7" fmla="*/ 0 h 41"/>
                <a:gd name="T8" fmla="*/ 0 60000 65536"/>
                <a:gd name="T9" fmla="*/ 0 60000 65536"/>
                <a:gd name="T10" fmla="*/ 0 60000 65536"/>
                <a:gd name="T11" fmla="*/ 0 60000 65536"/>
                <a:gd name="T12" fmla="*/ 0 w 48"/>
                <a:gd name="T13" fmla="*/ 0 h 41"/>
                <a:gd name="T14" fmla="*/ 48 w 48"/>
                <a:gd name="T15" fmla="*/ 41 h 41"/>
              </a:gdLst>
              <a:ahLst/>
              <a:cxnLst>
                <a:cxn ang="T8">
                  <a:pos x="T0" y="T1"/>
                </a:cxn>
                <a:cxn ang="T9">
                  <a:pos x="T2" y="T3"/>
                </a:cxn>
                <a:cxn ang="T10">
                  <a:pos x="T4" y="T5"/>
                </a:cxn>
                <a:cxn ang="T11">
                  <a:pos x="T6" y="T7"/>
                </a:cxn>
              </a:cxnLst>
              <a:rect l="T12" t="T13" r="T14" b="T15"/>
              <a:pathLst>
                <a:path w="48" h="41">
                  <a:moveTo>
                    <a:pt x="24" y="0"/>
                  </a:moveTo>
                  <a:lnTo>
                    <a:pt x="48" y="41"/>
                  </a:lnTo>
                  <a:lnTo>
                    <a:pt x="0" y="41"/>
                  </a:lnTo>
                  <a:lnTo>
                    <a:pt x="24" y="0"/>
                  </a:lnTo>
                  <a:close/>
                </a:path>
              </a:pathLst>
            </a:custGeom>
            <a:noFill/>
            <a:ln w="17463" cap="flat">
              <a:solidFill>
                <a:srgbClr val="008000"/>
              </a:solidFill>
              <a:prstDash val="solid"/>
              <a:miter lim="800000"/>
              <a:headEnd/>
              <a:tailEnd/>
            </a:ln>
          </p:spPr>
          <p:txBody>
            <a:bodyPr/>
            <a:lstStyle/>
            <a:p>
              <a:endParaRPr lang="es-ES"/>
            </a:p>
          </p:txBody>
        </p:sp>
        <p:sp>
          <p:nvSpPr>
            <p:cNvPr id="84" name="Freeform 48"/>
            <p:cNvSpPr>
              <a:spLocks/>
            </p:cNvSpPr>
            <p:nvPr/>
          </p:nvSpPr>
          <p:spPr bwMode="auto">
            <a:xfrm>
              <a:off x="2839213" y="1987988"/>
              <a:ext cx="76196" cy="65601"/>
            </a:xfrm>
            <a:custGeom>
              <a:avLst/>
              <a:gdLst>
                <a:gd name="T0" fmla="*/ 24 w 48"/>
                <a:gd name="T1" fmla="*/ 42 h 42"/>
                <a:gd name="T2" fmla="*/ 0 w 48"/>
                <a:gd name="T3" fmla="*/ 0 h 42"/>
                <a:gd name="T4" fmla="*/ 48 w 48"/>
                <a:gd name="T5" fmla="*/ 0 h 42"/>
                <a:gd name="T6" fmla="*/ 24 w 48"/>
                <a:gd name="T7" fmla="*/ 42 h 42"/>
              </a:gdLst>
              <a:ahLst/>
              <a:cxnLst>
                <a:cxn ang="0">
                  <a:pos x="T0" y="T1"/>
                </a:cxn>
                <a:cxn ang="0">
                  <a:pos x="T2" y="T3"/>
                </a:cxn>
                <a:cxn ang="0">
                  <a:pos x="T4" y="T5"/>
                </a:cxn>
                <a:cxn ang="0">
                  <a:pos x="T6" y="T7"/>
                </a:cxn>
              </a:cxnLst>
              <a:rect l="0" t="0" r="r" b="b"/>
              <a:pathLst>
                <a:path w="48" h="42">
                  <a:moveTo>
                    <a:pt x="24" y="42"/>
                  </a:moveTo>
                  <a:lnTo>
                    <a:pt x="0" y="0"/>
                  </a:lnTo>
                  <a:lnTo>
                    <a:pt x="48" y="0"/>
                  </a:lnTo>
                  <a:lnTo>
                    <a:pt x="24" y="42"/>
                  </a:lnTo>
                  <a:close/>
                </a:path>
              </a:pathLst>
            </a:custGeom>
            <a:noFill/>
            <a:ln w="17463" cap="flat">
              <a:solidFill>
                <a:schemeClr val="accent4"/>
              </a:solidFill>
              <a:prstDash val="solid"/>
              <a:miter lim="800000"/>
              <a:headEnd/>
              <a:tailEnd/>
            </a:ln>
            <a:extLst>
              <a:ext uri="{909E8E84-426E-40DD-AFC4-6F175D3DCCD1}"/>
            </a:extLst>
          </p:spPr>
          <p:txBody>
            <a:bodyPr/>
            <a:lstStyle/>
            <a:p>
              <a:pPr defTabSz="685766" fontAlgn="auto">
                <a:spcBef>
                  <a:spcPts val="0"/>
                </a:spcBef>
                <a:spcAft>
                  <a:spcPts val="0"/>
                </a:spcAft>
                <a:defRPr/>
              </a:pPr>
              <a:endParaRPr lang="en-US" sz="1400" dirty="0">
                <a:solidFill>
                  <a:srgbClr val="000000"/>
                </a:solidFill>
                <a:latin typeface="Arial"/>
                <a:cs typeface="+mn-cs"/>
              </a:endParaRPr>
            </a:p>
          </p:txBody>
        </p:sp>
      </p:grpSp>
      <p:graphicFrame>
        <p:nvGraphicFramePr>
          <p:cNvPr id="162" name="Table 136"/>
          <p:cNvGraphicFramePr>
            <a:graphicFrameLocks noGrp="1"/>
          </p:cNvGraphicFramePr>
          <p:nvPr/>
        </p:nvGraphicFramePr>
        <p:xfrm>
          <a:off x="1831975" y="4257675"/>
          <a:ext cx="5903673" cy="582930"/>
        </p:xfrm>
        <a:graphic>
          <a:graphicData uri="http://schemas.openxmlformats.org/drawingml/2006/table">
            <a:tbl>
              <a:tblPr firstRow="1" bandRow="1">
                <a:tableStyleId>{5C22544A-7EE6-4342-B048-85BDC9FD1C3A}</a:tableStyleId>
              </a:tblPr>
              <a:tblGrid>
                <a:gridCol w="1745435">
                  <a:extLst>
                    <a:ext uri="{9D8B030D-6E8A-4147-A177-3AD203B41FA5}"/>
                  </a:extLst>
                </a:gridCol>
                <a:gridCol w="1058811">
                  <a:extLst>
                    <a:ext uri="{9D8B030D-6E8A-4147-A177-3AD203B41FA5}"/>
                  </a:extLst>
                </a:gridCol>
                <a:gridCol w="1033143">
                  <a:extLst>
                    <a:ext uri="{9D8B030D-6E8A-4147-A177-3AD203B41FA5}"/>
                  </a:extLst>
                </a:gridCol>
                <a:gridCol w="983945">
                  <a:extLst>
                    <a:ext uri="{9D8B030D-6E8A-4147-A177-3AD203B41FA5}"/>
                  </a:extLst>
                </a:gridCol>
                <a:gridCol w="1082339">
                  <a:extLst>
                    <a:ext uri="{9D8B030D-6E8A-4147-A177-3AD203B41FA5}"/>
                  </a:extLst>
                </a:gridCol>
              </a:tblGrid>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FFFFFF"/>
                          </a:solidFill>
                        </a:rPr>
                        <a:t>Actual Cumulative</a:t>
                      </a:r>
                      <a:r>
                        <a:rPr lang="en-GB" sz="900" b="1" baseline="0" dirty="0">
                          <a:solidFill>
                            <a:srgbClr val="FFFFFF"/>
                          </a:solidFill>
                        </a:rPr>
                        <a:t> Dose to Week 52, mg</a:t>
                      </a:r>
                      <a:endParaRPr lang="en-GB" sz="900" b="1" baseline="30000" dirty="0">
                        <a:solidFill>
                          <a:srgbClr val="FFFFFF"/>
                        </a:solidFill>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lgn="ctr"/>
                      <a:r>
                        <a:rPr lang="en-GB" sz="800" dirty="0">
                          <a:solidFill>
                            <a:srgbClr val="FFFFFF"/>
                          </a:solidFill>
                        </a:rPr>
                        <a:t>PBO + 26</a:t>
                      </a:r>
                    </a:p>
                    <a:p>
                      <a:pPr algn="ctr"/>
                      <a:r>
                        <a:rPr lang="en-GB" sz="800" dirty="0">
                          <a:solidFill>
                            <a:srgbClr val="FFFFFF"/>
                          </a:solidFill>
                        </a:rPr>
                        <a:t>n</a:t>
                      </a:r>
                      <a:r>
                        <a:rPr lang="en-GB" sz="800" baseline="0" dirty="0">
                          <a:solidFill>
                            <a:srgbClr val="FFFFFF"/>
                          </a:solidFill>
                        </a:rPr>
                        <a:t> </a:t>
                      </a:r>
                      <a:r>
                        <a:rPr lang="en-GB" sz="800" dirty="0">
                          <a:solidFill>
                            <a:srgbClr val="FFFFFF"/>
                          </a:solidFill>
                        </a:rPr>
                        <a:t>= 50</a:t>
                      </a: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lgn="ctr"/>
                      <a:r>
                        <a:rPr lang="en-GB" sz="800" dirty="0">
                          <a:solidFill>
                            <a:srgbClr val="FFFFFF"/>
                          </a:solidFill>
                        </a:rPr>
                        <a:t>PBO + 52</a:t>
                      </a:r>
                    </a:p>
                    <a:p>
                      <a:pPr algn="ctr"/>
                      <a:r>
                        <a:rPr lang="en-GB" sz="800" dirty="0">
                          <a:solidFill>
                            <a:srgbClr val="FFFFFF"/>
                          </a:solidFill>
                        </a:rPr>
                        <a:t>n = 51</a:t>
                      </a: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lgn="ctr"/>
                      <a:r>
                        <a:rPr lang="en-GB" sz="800" dirty="0">
                          <a:solidFill>
                            <a:srgbClr val="FFFFFF"/>
                          </a:solidFill>
                        </a:rPr>
                        <a:t>TCZ QW</a:t>
                      </a:r>
                    </a:p>
                    <a:p>
                      <a:pPr algn="ctr"/>
                      <a:r>
                        <a:rPr lang="en-GB" sz="800" dirty="0">
                          <a:solidFill>
                            <a:srgbClr val="FFFFFF"/>
                          </a:solidFill>
                        </a:rPr>
                        <a:t>n</a:t>
                      </a:r>
                      <a:r>
                        <a:rPr lang="en-GB" sz="800" baseline="0" dirty="0">
                          <a:solidFill>
                            <a:srgbClr val="FFFFFF"/>
                          </a:solidFill>
                        </a:rPr>
                        <a:t> </a:t>
                      </a:r>
                      <a:r>
                        <a:rPr lang="en-GB" sz="800" dirty="0">
                          <a:solidFill>
                            <a:srgbClr val="FFFFFF"/>
                          </a:solidFill>
                        </a:rPr>
                        <a:t>= 100</a:t>
                      </a: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lgn="ctr"/>
                      <a:r>
                        <a:rPr lang="en-GB" sz="800" dirty="0">
                          <a:solidFill>
                            <a:srgbClr val="FFFFFF"/>
                          </a:solidFill>
                        </a:rPr>
                        <a:t>TCZ Q2W</a:t>
                      </a:r>
                    </a:p>
                    <a:p>
                      <a:pPr algn="ctr"/>
                      <a:r>
                        <a:rPr lang="en-GB" sz="800" dirty="0">
                          <a:solidFill>
                            <a:srgbClr val="FFFFFF"/>
                          </a:solidFill>
                        </a:rPr>
                        <a:t>n</a:t>
                      </a:r>
                      <a:r>
                        <a:rPr lang="en-GB" sz="800" baseline="0" dirty="0">
                          <a:solidFill>
                            <a:srgbClr val="FFFFFF"/>
                          </a:solidFill>
                        </a:rPr>
                        <a:t> </a:t>
                      </a:r>
                      <a:r>
                        <a:rPr lang="en-GB" sz="800" dirty="0">
                          <a:solidFill>
                            <a:srgbClr val="FFFFFF"/>
                          </a:solidFill>
                        </a:rPr>
                        <a:t>= 49</a:t>
                      </a: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extLst>
                  <a:ext uri="{0D108BD9-81ED-4DB2-BD59-A6C34878D82A}"/>
                </a:extLst>
              </a:tr>
              <a:tr h="240030">
                <a:tc>
                  <a:txBody>
                    <a:bodyPr/>
                    <a:lstStyle/>
                    <a:p>
                      <a:r>
                        <a:rPr lang="en-GB" sz="1100" b="1" baseline="0" dirty="0"/>
                        <a:t>Median</a:t>
                      </a: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GB" sz="1100" b="1" baseline="0" dirty="0">
                          <a:solidFill>
                            <a:schemeClr val="tx1"/>
                          </a:solidFill>
                        </a:rPr>
                        <a:t>3296</a:t>
                      </a: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GB" sz="1100" b="1" baseline="0" dirty="0">
                          <a:solidFill>
                            <a:schemeClr val="tx1"/>
                          </a:solidFill>
                        </a:rPr>
                        <a:t>3818</a:t>
                      </a: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GB" sz="1100" b="1" baseline="0" dirty="0">
                          <a:solidFill>
                            <a:schemeClr val="tx1"/>
                          </a:solidFill>
                        </a:rPr>
                        <a:t>1862</a:t>
                      </a: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GB" sz="1100" b="1" baseline="0" dirty="0">
                          <a:solidFill>
                            <a:schemeClr val="tx1"/>
                          </a:solidFill>
                        </a:rPr>
                        <a:t>1862</a:t>
                      </a: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extLst>
              </a:tr>
            </a:tbl>
          </a:graphicData>
        </a:graphic>
      </p:graphicFrame>
      <p:sp>
        <p:nvSpPr>
          <p:cNvPr id="163" name="Text Placeholder 4"/>
          <p:cNvSpPr txBox="1">
            <a:spLocks/>
          </p:cNvSpPr>
          <p:nvPr/>
        </p:nvSpPr>
        <p:spPr>
          <a:xfrm>
            <a:off x="-16049" y="5156200"/>
            <a:ext cx="8420100" cy="379412"/>
          </a:xfrm>
          <a:prstGeom prst="rect">
            <a:avLst/>
          </a:prstGeom>
        </p:spPr>
        <p:txBody>
          <a:bodyPr vert="horz" lIns="91440" tIns="45720" rIns="91440" bIns="4572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NZ" sz="1200" b="0" i="0" u="none" strike="noStrike" kern="1200" cap="none" spc="0" normalizeH="0" baseline="0" noProof="0" dirty="0" smtClean="0">
                <a:ln>
                  <a:noFill/>
                </a:ln>
                <a:solidFill>
                  <a:schemeClr val="tx1">
                    <a:tint val="75000"/>
                  </a:schemeClr>
                </a:solidFill>
                <a:effectLst/>
                <a:uLnTx/>
                <a:uFillTx/>
                <a:latin typeface="Arial" charset="0"/>
                <a:ea typeface="MS PGothic" pitchFamily="34" charset="-128"/>
                <a:cs typeface="Geneva" charset="0"/>
              </a:rPr>
              <a:t>                    </a:t>
            </a:r>
            <a:r>
              <a:rPr kumimoji="1" lang="en-NZ" sz="1200" b="0" i="0" u="none" strike="noStrike" kern="1200" cap="none" spc="0" normalizeH="0" baseline="0" noProof="0" dirty="0" smtClean="0">
                <a:ln>
                  <a:noFill/>
                </a:ln>
                <a:effectLst/>
                <a:uLnTx/>
                <a:uFillTx/>
                <a:latin typeface="Arial" charset="0"/>
                <a:ea typeface="MS PGothic" pitchFamily="34" charset="-128"/>
                <a:cs typeface="Geneva" charset="0"/>
              </a:rPr>
              <a:t>Includes prednisone received as part of the taper, escape prednisone, and concomitant steroids.</a:t>
            </a:r>
            <a:r>
              <a:rPr kumimoji="1" lang="en-US" sz="1200" b="0" i="0" u="none" strike="noStrike" kern="1200" cap="none" spc="0" normalizeH="0" baseline="0" noProof="0" dirty="0" smtClean="0">
                <a:ln>
                  <a:noFill/>
                </a:ln>
                <a:effectLst/>
                <a:uLnTx/>
                <a:uFillTx/>
                <a:latin typeface="Arial" charset="0"/>
                <a:ea typeface="MS PGothic" pitchFamily="34" charset="-128"/>
                <a:cs typeface="Geneva" charset="0"/>
              </a:rPr>
              <a:t/>
            </a:r>
            <a:br>
              <a:rPr kumimoji="1" lang="en-US" sz="1200" b="0" i="0" u="none" strike="noStrike" kern="1200" cap="none" spc="0" normalizeH="0" baseline="0" noProof="0" dirty="0" smtClean="0">
                <a:ln>
                  <a:noFill/>
                </a:ln>
                <a:effectLst/>
                <a:uLnTx/>
                <a:uFillTx/>
                <a:latin typeface="Arial" charset="0"/>
                <a:ea typeface="MS PGothic" pitchFamily="34" charset="-128"/>
                <a:cs typeface="Geneva" charset="0"/>
              </a:rPr>
            </a:br>
            <a:r>
              <a:rPr kumimoji="1" lang="en-US" sz="1200" b="0" i="0" u="none" strike="noStrike" kern="1200" cap="none" spc="0" normalizeH="0" baseline="0" noProof="0" dirty="0" smtClean="0">
                <a:ln>
                  <a:noFill/>
                </a:ln>
                <a:effectLst/>
                <a:uLnTx/>
                <a:uFillTx/>
                <a:latin typeface="Arial" charset="0"/>
                <a:ea typeface="MS PGothic" pitchFamily="34" charset="-128"/>
                <a:cs typeface="Geneva" charset="0"/>
              </a:rPr>
              <a:t>                 p ≤ 0.0003 for all comparisons of TCZ to PBO.</a:t>
            </a:r>
            <a:endParaRPr kumimoji="1" lang="en-NZ" sz="1200" b="0" i="0" u="none" strike="noStrike" kern="1200" cap="none" spc="0" normalizeH="0" baseline="0" noProof="0" dirty="0" smtClean="0">
              <a:ln>
                <a:noFill/>
              </a:ln>
              <a:effectLst/>
              <a:uLnTx/>
              <a:uFillTx/>
              <a:latin typeface="Arial" charset="0"/>
              <a:ea typeface="MS PGothic" pitchFamily="34" charset="-128"/>
              <a:cs typeface="Geneva" charset="0"/>
            </a:endParaRPr>
          </a:p>
        </p:txBody>
      </p:sp>
      <p:sp>
        <p:nvSpPr>
          <p:cNvPr id="164" name="Text Box 12"/>
          <p:cNvSpPr txBox="1">
            <a:spLocks noChangeArrowheads="1"/>
          </p:cNvSpPr>
          <p:nvPr/>
        </p:nvSpPr>
        <p:spPr bwMode="auto">
          <a:xfrm>
            <a:off x="6384783" y="6519446"/>
            <a:ext cx="2759217" cy="338554"/>
          </a:xfrm>
          <a:prstGeom prst="rect">
            <a:avLst/>
          </a:prstGeom>
          <a:noFill/>
          <a:ln w="9525">
            <a:noFill/>
            <a:miter lim="800000"/>
            <a:headEnd/>
            <a:tailEnd/>
          </a:ln>
        </p:spPr>
        <p:txBody>
          <a:bodyPr wrap="none">
            <a:spAutoFit/>
          </a:bodyPr>
          <a:lstStyle/>
          <a:p>
            <a:pPr algn="r" defTabSz="914400"/>
            <a:r>
              <a:rPr lang="es-ES" sz="1600" noProof="1" smtClean="0">
                <a:solidFill>
                  <a:srgbClr val="1C1C6E"/>
                </a:solidFill>
                <a:latin typeface="Calibri" pitchFamily="34" charset="0"/>
              </a:rPr>
              <a:t>Stone </a:t>
            </a:r>
            <a:r>
              <a:rPr lang="es-ES" sz="1600" noProof="1">
                <a:solidFill>
                  <a:srgbClr val="1C1C6E"/>
                </a:solidFill>
                <a:latin typeface="Calibri" pitchFamily="34" charset="0"/>
              </a:rPr>
              <a:t>et al. </a:t>
            </a:r>
            <a:r>
              <a:rPr lang="es-ES" sz="1600" noProof="1" smtClean="0">
                <a:solidFill>
                  <a:srgbClr val="1C1C6E"/>
                </a:solidFill>
                <a:latin typeface="Calibri" pitchFamily="34" charset="0"/>
              </a:rPr>
              <a:t>N Engl J Med. 2017</a:t>
            </a:r>
            <a:endParaRPr lang="es-ES" sz="1600" noProof="1">
              <a:solidFill>
                <a:srgbClr val="1C1C6E"/>
              </a:solidFill>
              <a:latin typeface="Calibri"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8"/>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pic>
        <p:nvPicPr>
          <p:cNvPr id="27"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18" name="Rectangle 19"/>
          <p:cNvSpPr>
            <a:spLocks noChangeArrowheads="1"/>
          </p:cNvSpPr>
          <p:nvPr/>
        </p:nvSpPr>
        <p:spPr bwMode="auto">
          <a:xfrm>
            <a:off x="1331640" y="836712"/>
            <a:ext cx="6551613" cy="495300"/>
          </a:xfrm>
          <a:prstGeom prst="rect">
            <a:avLst/>
          </a:prstGeom>
          <a:noFill/>
          <a:ln w="9525" algn="ctr">
            <a:noFill/>
            <a:miter lim="800000"/>
            <a:headEnd/>
            <a:tailEnd/>
          </a:ln>
          <a:effectLst/>
        </p:spPr>
        <p:txBody>
          <a:bodyPr>
            <a:spAutoFit/>
          </a:bodyPr>
          <a:lstStyle/>
          <a:p>
            <a:pPr algn="ctr" defTabSz="914400" eaLnBrk="0" hangingPunct="0">
              <a:lnSpc>
                <a:spcPct val="95000"/>
              </a:lnSpc>
            </a:pPr>
            <a:r>
              <a:rPr lang="es-ES_tradnl" sz="1400" dirty="0">
                <a:solidFill>
                  <a:srgbClr val="000066"/>
                </a:solidFill>
                <a:latin typeface="Century Gothic" pitchFamily="34" charset="0"/>
                <a:ea typeface="MS PGothic" pitchFamily="34" charset="-128"/>
              </a:rPr>
              <a:t>doble ciego</a:t>
            </a:r>
          </a:p>
          <a:p>
            <a:pPr algn="ctr" defTabSz="914400" eaLnBrk="0" hangingPunct="0">
              <a:lnSpc>
                <a:spcPct val="95000"/>
              </a:lnSpc>
            </a:pPr>
            <a:r>
              <a:rPr lang="es-ES_tradnl" sz="1400" dirty="0">
                <a:solidFill>
                  <a:srgbClr val="000066"/>
                </a:solidFill>
                <a:latin typeface="Century Gothic" pitchFamily="34" charset="0"/>
                <a:ea typeface="MS PGothic" pitchFamily="34" charset="-128"/>
              </a:rPr>
              <a:t>n= 41</a:t>
            </a:r>
          </a:p>
        </p:txBody>
      </p:sp>
      <p:sp>
        <p:nvSpPr>
          <p:cNvPr id="10"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ABATACEPT</a:t>
            </a:r>
            <a:endParaRPr lang="es-ES" sz="1600" b="1" dirty="0">
              <a:solidFill>
                <a:srgbClr val="000099"/>
              </a:solidFill>
              <a:ea typeface="ＭＳ Ｐゴシック" pitchFamily="34" charset="-128"/>
            </a:endParaRPr>
          </a:p>
        </p:txBody>
      </p:sp>
      <p:sp>
        <p:nvSpPr>
          <p:cNvPr id="11" name="Text Box 12"/>
          <p:cNvSpPr txBox="1">
            <a:spLocks noChangeArrowheads="1"/>
          </p:cNvSpPr>
          <p:nvPr/>
        </p:nvSpPr>
        <p:spPr bwMode="auto">
          <a:xfrm>
            <a:off x="5568278" y="6519446"/>
            <a:ext cx="3575722" cy="338554"/>
          </a:xfrm>
          <a:prstGeom prst="rect">
            <a:avLst/>
          </a:prstGeom>
          <a:noFill/>
          <a:ln w="9525">
            <a:noFill/>
            <a:miter lim="800000"/>
            <a:headEnd/>
            <a:tailEnd/>
          </a:ln>
        </p:spPr>
        <p:txBody>
          <a:bodyPr wrap="none">
            <a:spAutoFit/>
          </a:bodyPr>
          <a:lstStyle/>
          <a:p>
            <a:pPr algn="r" defTabSz="914400"/>
            <a:r>
              <a:rPr lang="es-ES" sz="1600" noProof="1" smtClean="0">
                <a:solidFill>
                  <a:srgbClr val="1C1C6E"/>
                </a:solidFill>
                <a:latin typeface="Calibri" pitchFamily="34" charset="0"/>
              </a:rPr>
              <a:t>Langford et al. Arthritis Rheumatol. 2017</a:t>
            </a:r>
            <a:endParaRPr lang="es-ES" sz="1600" noProof="1">
              <a:solidFill>
                <a:srgbClr val="1C1C6E"/>
              </a:solidFill>
              <a:latin typeface="Calibri" pitchFamily="34" charset="0"/>
            </a:endParaRPr>
          </a:p>
        </p:txBody>
      </p:sp>
      <p:sp>
        <p:nvSpPr>
          <p:cNvPr id="13"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pic>
        <p:nvPicPr>
          <p:cNvPr id="248833" name="Picture 1"/>
          <p:cNvPicPr>
            <a:picLocks noChangeAspect="1" noChangeArrowheads="1"/>
          </p:cNvPicPr>
          <p:nvPr/>
        </p:nvPicPr>
        <p:blipFill>
          <a:blip r:embed="rId4" cstate="print"/>
          <a:srcRect/>
          <a:stretch>
            <a:fillRect/>
          </a:stretch>
        </p:blipFill>
        <p:spPr bwMode="auto">
          <a:xfrm>
            <a:off x="1" y="833439"/>
            <a:ext cx="9255864" cy="46837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p:cNvPicPr>
            <a:picLocks noChangeAspect="1" noChangeArrowheads="1"/>
          </p:cNvPicPr>
          <p:nvPr/>
        </p:nvPicPr>
        <p:blipFill>
          <a:blip r:embed="rId3" cstate="print"/>
          <a:srcRect/>
          <a:stretch>
            <a:fillRect/>
          </a:stretch>
        </p:blipFill>
        <p:spPr bwMode="auto">
          <a:xfrm>
            <a:off x="-331475" y="0"/>
            <a:ext cx="9610806" cy="6858000"/>
          </a:xfrm>
          <a:prstGeom prst="rect">
            <a:avLst/>
          </a:prstGeom>
          <a:noFill/>
          <a:ln w="9525">
            <a:noFill/>
            <a:miter lim="800000"/>
            <a:headEnd/>
            <a:tailEnd/>
          </a:ln>
        </p:spPr>
      </p:pic>
      <p:pic>
        <p:nvPicPr>
          <p:cNvPr id="2" name="Group 20"/>
          <p:cNvPicPr>
            <a:picLocks noChangeArrowheads="1"/>
          </p:cNvPicPr>
          <p:nvPr/>
        </p:nvPicPr>
        <p:blipFill>
          <a:blip r:embed="rId4" cstate="print">
            <a:lum/>
          </a:blip>
          <a:srcRect/>
          <a:stretch>
            <a:fillRect/>
          </a:stretch>
        </p:blipFill>
        <p:spPr bwMode="auto">
          <a:xfrm rot="4895457">
            <a:off x="1381655" y="24578"/>
            <a:ext cx="2332598" cy="3424469"/>
          </a:xfrm>
          <a:prstGeom prst="rect">
            <a:avLst/>
          </a:prstGeom>
          <a:noFill/>
          <a:ln w="9525">
            <a:noFill/>
            <a:miter lim="800000"/>
            <a:headEnd/>
            <a:tailEnd/>
          </a:ln>
        </p:spPr>
      </p:pic>
      <p:pic>
        <p:nvPicPr>
          <p:cNvPr id="7" name="Group 20"/>
          <p:cNvPicPr>
            <a:picLocks noChangeArrowheads="1"/>
          </p:cNvPicPr>
          <p:nvPr/>
        </p:nvPicPr>
        <p:blipFill>
          <a:blip r:embed="rId4" cstate="print">
            <a:lum/>
          </a:blip>
          <a:srcRect/>
          <a:stretch>
            <a:fillRect/>
          </a:stretch>
        </p:blipFill>
        <p:spPr bwMode="auto">
          <a:xfrm rot="4895457">
            <a:off x="5774143" y="24578"/>
            <a:ext cx="2332598" cy="3424469"/>
          </a:xfrm>
          <a:prstGeom prst="rect">
            <a:avLst/>
          </a:prstGeom>
          <a:noFill/>
          <a:ln w="9525">
            <a:noFill/>
            <a:miter lim="800000"/>
            <a:headEnd/>
            <a:tailEnd/>
          </a:ln>
        </p:spPr>
      </p:pic>
      <p:grpSp>
        <p:nvGrpSpPr>
          <p:cNvPr id="3" name="Group 28"/>
          <p:cNvGrpSpPr/>
          <p:nvPr/>
        </p:nvGrpSpPr>
        <p:grpSpPr>
          <a:xfrm>
            <a:off x="5940152" y="3573016"/>
            <a:ext cx="1872208" cy="1165704"/>
            <a:chOff x="5176923" y="3736630"/>
            <a:chExt cx="622241" cy="585176"/>
          </a:xfrm>
          <a:solidFill>
            <a:srgbClr val="007A8A"/>
          </a:solidFill>
        </p:grpSpPr>
        <p:sp>
          <p:nvSpPr>
            <p:cNvPr id="9" name="Oval 29"/>
            <p:cNvSpPr/>
            <p:nvPr/>
          </p:nvSpPr>
          <p:spPr bwMode="auto">
            <a:xfrm>
              <a:off x="5176923" y="3736630"/>
              <a:ext cx="622241" cy="585176"/>
            </a:xfrm>
            <a:prstGeom prst="ellipse">
              <a:avLst/>
            </a:prstGeom>
            <a:grpFill/>
            <a:ln w="63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lstStyle/>
            <a:p>
              <a:pPr algn="ctr" defTabSz="914400" eaLnBrk="0" hangingPunct="0">
                <a:defRPr/>
              </a:pPr>
              <a:endParaRPr lang="en-US" b="1" dirty="0">
                <a:solidFill>
                  <a:srgbClr val="FFFFFF"/>
                </a:solidFill>
                <a:latin typeface="Arial" charset="0"/>
              </a:endParaRPr>
            </a:p>
          </p:txBody>
        </p:sp>
        <p:sp>
          <p:nvSpPr>
            <p:cNvPr id="10" name="Oval 30"/>
            <p:cNvSpPr/>
            <p:nvPr/>
          </p:nvSpPr>
          <p:spPr bwMode="auto">
            <a:xfrm>
              <a:off x="5291715" y="3821622"/>
              <a:ext cx="444019" cy="418044"/>
            </a:xfrm>
            <a:prstGeom prst="ellipse">
              <a:avLst/>
            </a:prstGeom>
            <a:gradFill>
              <a:gsLst>
                <a:gs pos="0">
                  <a:schemeClr val="tx2"/>
                </a:gs>
                <a:gs pos="76000">
                  <a:srgbClr val="007A8A"/>
                </a:gs>
                <a:gs pos="100000">
                  <a:schemeClr val="accent1">
                    <a:tint val="23500"/>
                    <a:satMod val="160000"/>
                  </a:schemeClr>
                </a:gs>
              </a:gsLst>
              <a:path path="circle">
                <a:fillToRect l="50000" t="50000" r="50000" b="50000"/>
              </a:path>
            </a:gradFill>
            <a:ln w="63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lstStyle/>
            <a:p>
              <a:pPr algn="ctr" defTabSz="914400" eaLnBrk="0" hangingPunct="0">
                <a:defRPr/>
              </a:pPr>
              <a:endParaRPr lang="en-US" b="1" dirty="0">
                <a:solidFill>
                  <a:srgbClr val="FFFFFF"/>
                </a:solidFill>
                <a:latin typeface="Arial" charset="0"/>
              </a:endParaRPr>
            </a:p>
          </p:txBody>
        </p:sp>
      </p:grpSp>
      <p:sp>
        <p:nvSpPr>
          <p:cNvPr id="11" name="TextBox 31"/>
          <p:cNvSpPr txBox="1">
            <a:spLocks noChangeArrowheads="1"/>
          </p:cNvSpPr>
          <p:nvPr/>
        </p:nvSpPr>
        <p:spPr bwMode="auto">
          <a:xfrm>
            <a:off x="6588224" y="3573016"/>
            <a:ext cx="131693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914400"/>
            <a:r>
              <a:rPr lang="en-US" sz="2400" b="1" dirty="0" smtClean="0">
                <a:solidFill>
                  <a:schemeClr val="bg1"/>
                </a:solidFill>
                <a:effectLst>
                  <a:outerShdw blurRad="38100" dist="38100" dir="2700000" algn="tl">
                    <a:srgbClr val="C0C0C0"/>
                  </a:outerShdw>
                </a:effectLst>
                <a:latin typeface="Century Gothic" pitchFamily="34" charset="0"/>
                <a:ea typeface="MS PGothic" pitchFamily="34" charset="-128"/>
              </a:rPr>
              <a:t>               Th1</a:t>
            </a:r>
            <a:endParaRPr lang="en-US" sz="2400" b="1" dirty="0">
              <a:solidFill>
                <a:schemeClr val="bg1"/>
              </a:solidFill>
              <a:effectLst>
                <a:outerShdw blurRad="38100" dist="38100" dir="2700000" algn="tl">
                  <a:srgbClr val="C0C0C0"/>
                </a:outerShdw>
              </a:effectLst>
              <a:latin typeface="Century Gothic" pitchFamily="34" charset="0"/>
              <a:ea typeface="MS PGothic" pitchFamily="34" charset="-128"/>
            </a:endParaRPr>
          </a:p>
        </p:txBody>
      </p:sp>
      <p:grpSp>
        <p:nvGrpSpPr>
          <p:cNvPr id="8" name="Group 28"/>
          <p:cNvGrpSpPr/>
          <p:nvPr/>
        </p:nvGrpSpPr>
        <p:grpSpPr>
          <a:xfrm>
            <a:off x="1835696" y="3573016"/>
            <a:ext cx="1872208" cy="1165704"/>
            <a:chOff x="5176923" y="3736630"/>
            <a:chExt cx="622241" cy="585176"/>
          </a:xfrm>
          <a:solidFill>
            <a:srgbClr val="007A8A"/>
          </a:solidFill>
        </p:grpSpPr>
        <p:sp>
          <p:nvSpPr>
            <p:cNvPr id="13" name="Oval 29"/>
            <p:cNvSpPr/>
            <p:nvPr/>
          </p:nvSpPr>
          <p:spPr bwMode="auto">
            <a:xfrm>
              <a:off x="5176923" y="3736630"/>
              <a:ext cx="622241" cy="585176"/>
            </a:xfrm>
            <a:prstGeom prst="ellipse">
              <a:avLst/>
            </a:prstGeom>
            <a:solidFill>
              <a:srgbClr val="FF3399"/>
            </a:solidFill>
            <a:ln w="6350" cap="flat" cmpd="sng" algn="ctr">
              <a:noFill/>
              <a:prstDash val="solid"/>
              <a:round/>
              <a:headEnd type="none" w="med" len="med"/>
              <a:tailEnd type="none" w="med" len="med"/>
            </a:ln>
            <a:effectLst>
              <a:innerShdw blurRad="114300">
                <a:prstClr val="black"/>
              </a:innerShdw>
            </a:effectLst>
            <a:scene3d>
              <a:camera prst="orthographicFront">
                <a:rot lat="0" lon="0" rev="0"/>
              </a:camera>
              <a:lightRig rig="balanced" dir="t">
                <a:rot lat="0" lon="0" rev="8700000"/>
              </a:lightRig>
            </a:scene3d>
            <a:sp3d>
              <a:bevelT w="190500" h="38100"/>
            </a:sp3d>
          </p:spPr>
          <p:txBody>
            <a:bodyPr wrap="none" lIns="0" tIns="0" rIns="0" bIns="0"/>
            <a:lstStyle/>
            <a:p>
              <a:pPr algn="ctr" defTabSz="914400" eaLnBrk="0" hangingPunct="0">
                <a:defRPr/>
              </a:pPr>
              <a:endParaRPr lang="en-US" b="1" dirty="0">
                <a:solidFill>
                  <a:srgbClr val="FFFFFF"/>
                </a:solidFill>
                <a:latin typeface="Arial" charset="0"/>
              </a:endParaRPr>
            </a:p>
          </p:txBody>
        </p:sp>
        <p:sp>
          <p:nvSpPr>
            <p:cNvPr id="14" name="Oval 30"/>
            <p:cNvSpPr/>
            <p:nvPr/>
          </p:nvSpPr>
          <p:spPr bwMode="auto">
            <a:xfrm>
              <a:off x="5296585" y="3808925"/>
              <a:ext cx="444019" cy="418044"/>
            </a:xfrm>
            <a:prstGeom prst="ellipse">
              <a:avLst/>
            </a:prstGeom>
            <a:solidFill>
              <a:srgbClr val="FF66FF"/>
            </a:solidFill>
            <a:ln w="6350" cap="flat" cmpd="sng" algn="ctr">
              <a:noFill/>
              <a:prstDash val="solid"/>
              <a:round/>
              <a:headEnd type="none" w="med" len="med"/>
              <a:tailEnd type="none" w="med" len="med"/>
            </a:ln>
            <a:effectLst>
              <a:innerShdw blurRad="114300">
                <a:prstClr val="black"/>
              </a:innerShdw>
            </a:effectLst>
            <a:scene3d>
              <a:camera prst="orthographicFront">
                <a:rot lat="0" lon="0" rev="0"/>
              </a:camera>
              <a:lightRig rig="balanced" dir="t">
                <a:rot lat="0" lon="0" rev="8700000"/>
              </a:lightRig>
            </a:scene3d>
            <a:sp3d>
              <a:bevelT w="190500" h="38100"/>
            </a:sp3d>
          </p:spPr>
          <p:txBody>
            <a:bodyPr wrap="none" lIns="0" tIns="0" rIns="0" bIns="0"/>
            <a:lstStyle/>
            <a:p>
              <a:pPr algn="ctr" defTabSz="914400" eaLnBrk="0" hangingPunct="0">
                <a:defRPr/>
              </a:pPr>
              <a:endParaRPr lang="en-US" sz="2400" b="1" dirty="0">
                <a:solidFill>
                  <a:srgbClr val="FFFFFF"/>
                </a:solidFill>
                <a:latin typeface="Arial" charset="0"/>
              </a:endParaRPr>
            </a:p>
          </p:txBody>
        </p:sp>
      </p:grpSp>
      <p:sp>
        <p:nvSpPr>
          <p:cNvPr id="15" name="TextBox 31"/>
          <p:cNvSpPr txBox="1">
            <a:spLocks noChangeArrowheads="1"/>
          </p:cNvSpPr>
          <p:nvPr/>
        </p:nvSpPr>
        <p:spPr bwMode="auto">
          <a:xfrm>
            <a:off x="2483768" y="3501008"/>
            <a:ext cx="131693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914400"/>
            <a:r>
              <a:rPr lang="en-US" sz="2400" b="1" dirty="0" smtClean="0">
                <a:solidFill>
                  <a:schemeClr val="bg1"/>
                </a:solidFill>
                <a:effectLst>
                  <a:outerShdw blurRad="38100" dist="38100" dir="2700000" algn="tl">
                    <a:srgbClr val="C0C0C0"/>
                  </a:outerShdw>
                </a:effectLst>
                <a:latin typeface="Century Gothic" pitchFamily="34" charset="0"/>
                <a:ea typeface="MS PGothic" pitchFamily="34" charset="-128"/>
              </a:rPr>
              <a:t>               Th17</a:t>
            </a:r>
            <a:endParaRPr lang="en-US" sz="2400" b="1" dirty="0">
              <a:solidFill>
                <a:schemeClr val="bg1"/>
              </a:solidFill>
              <a:effectLst>
                <a:outerShdw blurRad="38100" dist="38100" dir="2700000" algn="tl">
                  <a:srgbClr val="C0C0C0"/>
                </a:outerShdw>
              </a:effectLst>
              <a:latin typeface="Century Gothic" pitchFamily="34" charset="0"/>
              <a:ea typeface="MS PGothic" pitchFamily="34" charset="-128"/>
            </a:endParaRPr>
          </a:p>
        </p:txBody>
      </p:sp>
      <p:pic>
        <p:nvPicPr>
          <p:cNvPr id="16" name="Freeform 16"/>
          <p:cNvPicPr>
            <a:picLocks noChangeArrowheads="1"/>
          </p:cNvPicPr>
          <p:nvPr/>
        </p:nvPicPr>
        <p:blipFill>
          <a:blip r:embed="rId5" cstate="email"/>
          <a:srcRect/>
          <a:stretch>
            <a:fillRect/>
          </a:stretch>
        </p:blipFill>
        <p:spPr bwMode="auto">
          <a:xfrm rot="22440000">
            <a:off x="2169067" y="3176820"/>
            <a:ext cx="347662" cy="417512"/>
          </a:xfrm>
          <a:prstGeom prst="rect">
            <a:avLst/>
          </a:prstGeom>
          <a:noFill/>
          <a:ln w="9525">
            <a:noFill/>
            <a:miter lim="800000"/>
            <a:headEnd/>
            <a:tailEnd/>
          </a:ln>
        </p:spPr>
      </p:pic>
      <p:pic>
        <p:nvPicPr>
          <p:cNvPr id="17" name="Freeform 16"/>
          <p:cNvPicPr>
            <a:picLocks noChangeArrowheads="1"/>
          </p:cNvPicPr>
          <p:nvPr/>
        </p:nvPicPr>
        <p:blipFill>
          <a:blip r:embed="rId5" cstate="email"/>
          <a:srcRect/>
          <a:stretch>
            <a:fillRect/>
          </a:stretch>
        </p:blipFill>
        <p:spPr bwMode="auto">
          <a:xfrm rot="23760000">
            <a:off x="7037770" y="3131266"/>
            <a:ext cx="347662" cy="417512"/>
          </a:xfrm>
          <a:prstGeom prst="rect">
            <a:avLst/>
          </a:prstGeom>
          <a:noFill/>
          <a:ln w="9525">
            <a:noFill/>
            <a:miter lim="800000"/>
            <a:headEnd/>
            <a:tailEnd/>
          </a:ln>
        </p:spPr>
      </p:pic>
      <p:pic>
        <p:nvPicPr>
          <p:cNvPr id="18" name="Freeform 16"/>
          <p:cNvPicPr>
            <a:picLocks noChangeArrowheads="1"/>
          </p:cNvPicPr>
          <p:nvPr/>
        </p:nvPicPr>
        <p:blipFill>
          <a:blip r:embed="rId5" cstate="email"/>
          <a:srcRect/>
          <a:stretch>
            <a:fillRect/>
          </a:stretch>
        </p:blipFill>
        <p:spPr bwMode="auto">
          <a:xfrm rot="33900000">
            <a:off x="2195665" y="2474794"/>
            <a:ext cx="347662" cy="417512"/>
          </a:xfrm>
          <a:prstGeom prst="rect">
            <a:avLst/>
          </a:prstGeom>
          <a:noFill/>
          <a:ln w="9525">
            <a:noFill/>
            <a:miter lim="800000"/>
            <a:headEnd/>
            <a:tailEnd/>
          </a:ln>
        </p:spPr>
      </p:pic>
      <p:pic>
        <p:nvPicPr>
          <p:cNvPr id="19" name="Freeform 16"/>
          <p:cNvPicPr>
            <a:picLocks noChangeArrowheads="1"/>
          </p:cNvPicPr>
          <p:nvPr/>
        </p:nvPicPr>
        <p:blipFill>
          <a:blip r:embed="rId5" cstate="email"/>
          <a:srcRect/>
          <a:stretch>
            <a:fillRect/>
          </a:stretch>
        </p:blipFill>
        <p:spPr bwMode="auto">
          <a:xfrm rot="33900000">
            <a:off x="7164217" y="2618809"/>
            <a:ext cx="347662" cy="417512"/>
          </a:xfrm>
          <a:prstGeom prst="rect">
            <a:avLst/>
          </a:prstGeom>
          <a:noFill/>
          <a:ln w="9525">
            <a:noFill/>
            <a:miter lim="800000"/>
            <a:headEnd/>
            <a:tailEnd/>
          </a:ln>
        </p:spPr>
      </p:pic>
      <p:sp>
        <p:nvSpPr>
          <p:cNvPr id="21" name="24 Elipse"/>
          <p:cNvSpPr>
            <a:spLocks noChangeArrowheads="1"/>
          </p:cNvSpPr>
          <p:nvPr/>
        </p:nvSpPr>
        <p:spPr bwMode="auto">
          <a:xfrm flipH="1" flipV="1">
            <a:off x="2195736" y="2780928"/>
            <a:ext cx="288603" cy="288032"/>
          </a:xfrm>
          <a:prstGeom prst="ellipse">
            <a:avLst/>
          </a:prstGeom>
          <a:gradFill rotWithShape="1">
            <a:gsLst>
              <a:gs pos="0">
                <a:srgbClr val="FF6600"/>
              </a:gs>
              <a:gs pos="100000">
                <a:srgbClr val="FF6600">
                  <a:gamma/>
                  <a:shade val="46275"/>
                  <a:invGamma/>
                </a:srgbClr>
              </a:gs>
            </a:gsLst>
            <a:path path="shape">
              <a:fillToRect l="50000" t="50000" r="50000" b="50000"/>
            </a:path>
          </a:gradFill>
          <a:ln w="25400" algn="ctr">
            <a:no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Arial"/>
            </a:endParaRPr>
          </a:p>
        </p:txBody>
      </p:sp>
      <p:sp>
        <p:nvSpPr>
          <p:cNvPr id="22" name="24 Elipse"/>
          <p:cNvSpPr>
            <a:spLocks noChangeArrowheads="1"/>
          </p:cNvSpPr>
          <p:nvPr/>
        </p:nvSpPr>
        <p:spPr bwMode="auto">
          <a:xfrm flipH="1" flipV="1">
            <a:off x="7164288" y="2924944"/>
            <a:ext cx="288603" cy="288032"/>
          </a:xfrm>
          <a:prstGeom prst="ellipse">
            <a:avLst/>
          </a:prstGeom>
          <a:gradFill rotWithShape="1">
            <a:gsLst>
              <a:gs pos="0">
                <a:srgbClr val="FF6600"/>
              </a:gs>
              <a:gs pos="100000">
                <a:srgbClr val="FF6600">
                  <a:gamma/>
                  <a:shade val="46275"/>
                  <a:invGamma/>
                </a:srgbClr>
              </a:gs>
            </a:gsLst>
            <a:path path="shape">
              <a:fillToRect l="50000" t="50000" r="50000" b="50000"/>
            </a:path>
          </a:gradFill>
          <a:ln w="25400" algn="ctr">
            <a:no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Arial"/>
            </a:endParaRPr>
          </a:p>
        </p:txBody>
      </p:sp>
      <p:sp>
        <p:nvSpPr>
          <p:cNvPr id="23" name="89 Forma libre"/>
          <p:cNvSpPr>
            <a:spLocks/>
          </p:cNvSpPr>
          <p:nvPr/>
        </p:nvSpPr>
        <p:spPr bwMode="auto">
          <a:xfrm rot="22140000">
            <a:off x="2871592" y="3233125"/>
            <a:ext cx="287338" cy="377825"/>
          </a:xfrm>
          <a:custGeom>
            <a:avLst/>
            <a:gdLst>
              <a:gd name="T0" fmla="*/ 0 w 1056194"/>
              <a:gd name="T1" fmla="*/ 0 h 1212234"/>
              <a:gd name="T2" fmla="*/ 0 w 1056194"/>
              <a:gd name="T3" fmla="*/ 0 h 1212234"/>
              <a:gd name="T4" fmla="*/ 0 w 1056194"/>
              <a:gd name="T5" fmla="*/ 0 h 1212234"/>
              <a:gd name="T6" fmla="*/ 0 w 1056194"/>
              <a:gd name="T7" fmla="*/ 0 h 1212234"/>
              <a:gd name="T8" fmla="*/ 0 w 1056194"/>
              <a:gd name="T9" fmla="*/ 0 h 1212234"/>
              <a:gd name="T10" fmla="*/ 0 w 1056194"/>
              <a:gd name="T11" fmla="*/ 0 h 1212234"/>
              <a:gd name="T12" fmla="*/ 0 w 1056194"/>
              <a:gd name="T13" fmla="*/ 0 h 1212234"/>
              <a:gd name="T14" fmla="*/ 0 w 1056194"/>
              <a:gd name="T15" fmla="*/ 0 h 1212234"/>
              <a:gd name="T16" fmla="*/ 0 w 1056194"/>
              <a:gd name="T17" fmla="*/ 0 h 1212234"/>
              <a:gd name="T18" fmla="*/ 0 w 1056194"/>
              <a:gd name="T19" fmla="*/ 0 h 1212234"/>
              <a:gd name="T20" fmla="*/ 0 w 1056194"/>
              <a:gd name="T21" fmla="*/ 0 h 1212234"/>
              <a:gd name="T22" fmla="*/ 0 w 1056194"/>
              <a:gd name="T23" fmla="*/ 0 h 1212234"/>
              <a:gd name="T24" fmla="*/ 0 w 1056194"/>
              <a:gd name="T25" fmla="*/ 0 h 1212234"/>
              <a:gd name="T26" fmla="*/ 0 w 1056194"/>
              <a:gd name="T27" fmla="*/ 0 h 1212234"/>
              <a:gd name="T28" fmla="*/ 0 w 1056194"/>
              <a:gd name="T29" fmla="*/ 0 h 1212234"/>
              <a:gd name="T30" fmla="*/ 0 w 1056194"/>
              <a:gd name="T31" fmla="*/ 0 h 1212234"/>
              <a:gd name="T32" fmla="*/ 0 w 1056194"/>
              <a:gd name="T33" fmla="*/ 0 h 1212234"/>
              <a:gd name="T34" fmla="*/ 0 w 1056194"/>
              <a:gd name="T35" fmla="*/ 0 h 1212234"/>
              <a:gd name="T36" fmla="*/ 0 w 1056194"/>
              <a:gd name="T37" fmla="*/ 0 h 1212234"/>
              <a:gd name="T38" fmla="*/ 0 w 1056194"/>
              <a:gd name="T39" fmla="*/ 0 h 1212234"/>
              <a:gd name="T40" fmla="*/ 0 w 1056194"/>
              <a:gd name="T41" fmla="*/ 0 h 1212234"/>
              <a:gd name="T42" fmla="*/ 0 w 1056194"/>
              <a:gd name="T43" fmla="*/ 0 h 1212234"/>
              <a:gd name="T44" fmla="*/ 0 w 1056194"/>
              <a:gd name="T45" fmla="*/ 0 h 1212234"/>
              <a:gd name="T46" fmla="*/ 0 w 1056194"/>
              <a:gd name="T47" fmla="*/ 0 h 1212234"/>
              <a:gd name="T48" fmla="*/ 0 w 1056194"/>
              <a:gd name="T49" fmla="*/ 0 h 1212234"/>
              <a:gd name="T50" fmla="*/ 0 w 1056194"/>
              <a:gd name="T51" fmla="*/ 0 h 1212234"/>
              <a:gd name="T52" fmla="*/ 0 w 1056194"/>
              <a:gd name="T53" fmla="*/ 0 h 1212234"/>
              <a:gd name="T54" fmla="*/ 0 w 1056194"/>
              <a:gd name="T55" fmla="*/ 0 h 1212234"/>
              <a:gd name="T56" fmla="*/ 0 w 1056194"/>
              <a:gd name="T57" fmla="*/ 0 h 1212234"/>
              <a:gd name="T58" fmla="*/ 0 w 1056194"/>
              <a:gd name="T59" fmla="*/ 0 h 1212234"/>
              <a:gd name="T60" fmla="*/ 0 w 1056194"/>
              <a:gd name="T61" fmla="*/ 0 h 1212234"/>
              <a:gd name="T62" fmla="*/ 0 w 1056194"/>
              <a:gd name="T63" fmla="*/ 0 h 1212234"/>
              <a:gd name="T64" fmla="*/ 0 w 1056194"/>
              <a:gd name="T65" fmla="*/ 0 h 1212234"/>
              <a:gd name="T66" fmla="*/ 0 w 1056194"/>
              <a:gd name="T67" fmla="*/ 0 h 1212234"/>
              <a:gd name="T68" fmla="*/ 0 w 1056194"/>
              <a:gd name="T69" fmla="*/ 0 h 1212234"/>
              <a:gd name="T70" fmla="*/ 0 w 1056194"/>
              <a:gd name="T71" fmla="*/ 0 h 1212234"/>
              <a:gd name="T72" fmla="*/ 0 w 1056194"/>
              <a:gd name="T73" fmla="*/ 0 h 1212234"/>
              <a:gd name="T74" fmla="*/ 0 w 1056194"/>
              <a:gd name="T75" fmla="*/ 0 h 12122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6194"/>
              <a:gd name="T115" fmla="*/ 0 h 1212234"/>
              <a:gd name="T116" fmla="*/ 1056194 w 1056194"/>
              <a:gd name="T117" fmla="*/ 1212234 h 12122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6194" h="1212234">
                <a:moveTo>
                  <a:pt x="25680" y="118533"/>
                </a:moveTo>
                <a:cubicBezTo>
                  <a:pt x="23261" y="237066"/>
                  <a:pt x="0" y="239088"/>
                  <a:pt x="25680" y="829733"/>
                </a:cubicBezTo>
                <a:cubicBezTo>
                  <a:pt x="26345" y="845018"/>
                  <a:pt x="35356" y="858762"/>
                  <a:pt x="40194" y="873276"/>
                </a:cubicBezTo>
                <a:cubicBezTo>
                  <a:pt x="45032" y="911981"/>
                  <a:pt x="35055" y="955698"/>
                  <a:pt x="54709" y="989390"/>
                </a:cubicBezTo>
                <a:cubicBezTo>
                  <a:pt x="69133" y="1014116"/>
                  <a:pt x="166817" y="1059959"/>
                  <a:pt x="199851" y="1076476"/>
                </a:cubicBezTo>
                <a:cubicBezTo>
                  <a:pt x="209527" y="1090990"/>
                  <a:pt x="215258" y="1109122"/>
                  <a:pt x="228880" y="1120019"/>
                </a:cubicBezTo>
                <a:cubicBezTo>
                  <a:pt x="240827" y="1129576"/>
                  <a:pt x="257712" y="1130330"/>
                  <a:pt x="272423" y="1134533"/>
                </a:cubicBezTo>
                <a:cubicBezTo>
                  <a:pt x="352414" y="1157387"/>
                  <a:pt x="355828" y="1151863"/>
                  <a:pt x="461109" y="1163561"/>
                </a:cubicBezTo>
                <a:cubicBezTo>
                  <a:pt x="480461" y="1168399"/>
                  <a:pt x="499986" y="1172596"/>
                  <a:pt x="519166" y="1178076"/>
                </a:cubicBezTo>
                <a:cubicBezTo>
                  <a:pt x="533877" y="1182279"/>
                  <a:pt x="547410" y="1192590"/>
                  <a:pt x="562709" y="1192590"/>
                </a:cubicBezTo>
                <a:cubicBezTo>
                  <a:pt x="683758" y="1192590"/>
                  <a:pt x="804614" y="1182914"/>
                  <a:pt x="925566" y="1178076"/>
                </a:cubicBezTo>
                <a:cubicBezTo>
                  <a:pt x="1052778" y="1050864"/>
                  <a:pt x="897101" y="1212234"/>
                  <a:pt x="998137" y="1090990"/>
                </a:cubicBezTo>
                <a:cubicBezTo>
                  <a:pt x="1011278" y="1075221"/>
                  <a:pt x="1027166" y="1061961"/>
                  <a:pt x="1041680" y="1047447"/>
                </a:cubicBezTo>
                <a:cubicBezTo>
                  <a:pt x="1046518" y="1028095"/>
                  <a:pt x="1056194" y="1009338"/>
                  <a:pt x="1056194" y="989390"/>
                </a:cubicBezTo>
                <a:cubicBezTo>
                  <a:pt x="1056194" y="781296"/>
                  <a:pt x="1048730" y="573251"/>
                  <a:pt x="1041680" y="365276"/>
                </a:cubicBezTo>
                <a:cubicBezTo>
                  <a:pt x="1039052" y="287760"/>
                  <a:pt x="1043991" y="208761"/>
                  <a:pt x="1027166" y="133047"/>
                </a:cubicBezTo>
                <a:cubicBezTo>
                  <a:pt x="1022665" y="112790"/>
                  <a:pt x="954764" y="94399"/>
                  <a:pt x="940080" y="89504"/>
                </a:cubicBezTo>
                <a:cubicBezTo>
                  <a:pt x="925566" y="94342"/>
                  <a:pt x="905024" y="91289"/>
                  <a:pt x="896537" y="104019"/>
                </a:cubicBezTo>
                <a:cubicBezTo>
                  <a:pt x="882853" y="124545"/>
                  <a:pt x="888006" y="152657"/>
                  <a:pt x="882023" y="176590"/>
                </a:cubicBezTo>
                <a:cubicBezTo>
                  <a:pt x="878312" y="191433"/>
                  <a:pt x="871220" y="205290"/>
                  <a:pt x="867509" y="220133"/>
                </a:cubicBezTo>
                <a:cubicBezTo>
                  <a:pt x="863378" y="236657"/>
                  <a:pt x="847417" y="329908"/>
                  <a:pt x="838480" y="350761"/>
                </a:cubicBezTo>
                <a:cubicBezTo>
                  <a:pt x="831608" y="366795"/>
                  <a:pt x="819127" y="379790"/>
                  <a:pt x="809451" y="394304"/>
                </a:cubicBezTo>
                <a:cubicBezTo>
                  <a:pt x="815240" y="440612"/>
                  <a:pt x="838480" y="618762"/>
                  <a:pt x="838480" y="655561"/>
                </a:cubicBezTo>
                <a:cubicBezTo>
                  <a:pt x="838480" y="709000"/>
                  <a:pt x="849301" y="768168"/>
                  <a:pt x="823966" y="815219"/>
                </a:cubicBezTo>
                <a:cubicBezTo>
                  <a:pt x="809459" y="842160"/>
                  <a:pt x="767353" y="841477"/>
                  <a:pt x="736880" y="844247"/>
                </a:cubicBezTo>
                <a:lnTo>
                  <a:pt x="577223" y="858761"/>
                </a:lnTo>
                <a:cubicBezTo>
                  <a:pt x="548194" y="868437"/>
                  <a:pt x="519166" y="897466"/>
                  <a:pt x="490137" y="887790"/>
                </a:cubicBezTo>
                <a:cubicBezTo>
                  <a:pt x="361489" y="844907"/>
                  <a:pt x="433463" y="862140"/>
                  <a:pt x="272423" y="844247"/>
                </a:cubicBezTo>
                <a:lnTo>
                  <a:pt x="228880" y="713619"/>
                </a:lnTo>
                <a:cubicBezTo>
                  <a:pt x="224042" y="699105"/>
                  <a:pt x="222853" y="682806"/>
                  <a:pt x="214366" y="670076"/>
                </a:cubicBezTo>
                <a:lnTo>
                  <a:pt x="185337" y="626533"/>
                </a:lnTo>
                <a:cubicBezTo>
                  <a:pt x="190175" y="495904"/>
                  <a:pt x="191156" y="365076"/>
                  <a:pt x="199851" y="234647"/>
                </a:cubicBezTo>
                <a:cubicBezTo>
                  <a:pt x="200869" y="219381"/>
                  <a:pt x="214366" y="206404"/>
                  <a:pt x="214366" y="191104"/>
                </a:cubicBezTo>
                <a:cubicBezTo>
                  <a:pt x="214366" y="188499"/>
                  <a:pt x="192180" y="98058"/>
                  <a:pt x="185337" y="89504"/>
                </a:cubicBezTo>
                <a:cubicBezTo>
                  <a:pt x="174440" y="75883"/>
                  <a:pt x="156308" y="70152"/>
                  <a:pt x="141794" y="60476"/>
                </a:cubicBezTo>
                <a:cubicBezTo>
                  <a:pt x="117604" y="65314"/>
                  <a:pt x="90642" y="62751"/>
                  <a:pt x="69223" y="74990"/>
                </a:cubicBezTo>
                <a:cubicBezTo>
                  <a:pt x="54077" y="83645"/>
                  <a:pt x="50661" y="104578"/>
                  <a:pt x="40194" y="118533"/>
                </a:cubicBezTo>
                <a:cubicBezTo>
                  <a:pt x="36089" y="124007"/>
                  <a:pt x="28099" y="0"/>
                  <a:pt x="25680" y="118533"/>
                </a:cubicBezTo>
                <a:close/>
              </a:path>
            </a:pathLst>
          </a:custGeom>
          <a:solidFill>
            <a:srgbClr val="FFC000"/>
          </a:solidFill>
          <a:ln w="25400" cap="flat" cmpd="sng" algn="ctr">
            <a:noFill/>
            <a:prstDash val="solid"/>
            <a:round/>
            <a:headEnd/>
            <a:tailEnd/>
          </a:ln>
        </p:spPr>
        <p:txBody>
          <a:bodyPr anchor="ctr"/>
          <a:lstStyle/>
          <a:p>
            <a:endParaRPr lang="es-ES"/>
          </a:p>
        </p:txBody>
      </p:sp>
      <p:sp>
        <p:nvSpPr>
          <p:cNvPr id="24" name="89 Forma libre"/>
          <p:cNvSpPr>
            <a:spLocks/>
          </p:cNvSpPr>
          <p:nvPr/>
        </p:nvSpPr>
        <p:spPr bwMode="auto">
          <a:xfrm rot="20700000">
            <a:off x="6416198" y="3243723"/>
            <a:ext cx="287338" cy="377825"/>
          </a:xfrm>
          <a:custGeom>
            <a:avLst/>
            <a:gdLst>
              <a:gd name="T0" fmla="*/ 0 w 1056194"/>
              <a:gd name="T1" fmla="*/ 0 h 1212234"/>
              <a:gd name="T2" fmla="*/ 0 w 1056194"/>
              <a:gd name="T3" fmla="*/ 0 h 1212234"/>
              <a:gd name="T4" fmla="*/ 0 w 1056194"/>
              <a:gd name="T5" fmla="*/ 0 h 1212234"/>
              <a:gd name="T6" fmla="*/ 0 w 1056194"/>
              <a:gd name="T7" fmla="*/ 0 h 1212234"/>
              <a:gd name="T8" fmla="*/ 0 w 1056194"/>
              <a:gd name="T9" fmla="*/ 0 h 1212234"/>
              <a:gd name="T10" fmla="*/ 0 w 1056194"/>
              <a:gd name="T11" fmla="*/ 0 h 1212234"/>
              <a:gd name="T12" fmla="*/ 0 w 1056194"/>
              <a:gd name="T13" fmla="*/ 0 h 1212234"/>
              <a:gd name="T14" fmla="*/ 0 w 1056194"/>
              <a:gd name="T15" fmla="*/ 0 h 1212234"/>
              <a:gd name="T16" fmla="*/ 0 w 1056194"/>
              <a:gd name="T17" fmla="*/ 0 h 1212234"/>
              <a:gd name="T18" fmla="*/ 0 w 1056194"/>
              <a:gd name="T19" fmla="*/ 0 h 1212234"/>
              <a:gd name="T20" fmla="*/ 0 w 1056194"/>
              <a:gd name="T21" fmla="*/ 0 h 1212234"/>
              <a:gd name="T22" fmla="*/ 0 w 1056194"/>
              <a:gd name="T23" fmla="*/ 0 h 1212234"/>
              <a:gd name="T24" fmla="*/ 0 w 1056194"/>
              <a:gd name="T25" fmla="*/ 0 h 1212234"/>
              <a:gd name="T26" fmla="*/ 0 w 1056194"/>
              <a:gd name="T27" fmla="*/ 0 h 1212234"/>
              <a:gd name="T28" fmla="*/ 0 w 1056194"/>
              <a:gd name="T29" fmla="*/ 0 h 1212234"/>
              <a:gd name="T30" fmla="*/ 0 w 1056194"/>
              <a:gd name="T31" fmla="*/ 0 h 1212234"/>
              <a:gd name="T32" fmla="*/ 0 w 1056194"/>
              <a:gd name="T33" fmla="*/ 0 h 1212234"/>
              <a:gd name="T34" fmla="*/ 0 w 1056194"/>
              <a:gd name="T35" fmla="*/ 0 h 1212234"/>
              <a:gd name="T36" fmla="*/ 0 w 1056194"/>
              <a:gd name="T37" fmla="*/ 0 h 1212234"/>
              <a:gd name="T38" fmla="*/ 0 w 1056194"/>
              <a:gd name="T39" fmla="*/ 0 h 1212234"/>
              <a:gd name="T40" fmla="*/ 0 w 1056194"/>
              <a:gd name="T41" fmla="*/ 0 h 1212234"/>
              <a:gd name="T42" fmla="*/ 0 w 1056194"/>
              <a:gd name="T43" fmla="*/ 0 h 1212234"/>
              <a:gd name="T44" fmla="*/ 0 w 1056194"/>
              <a:gd name="T45" fmla="*/ 0 h 1212234"/>
              <a:gd name="T46" fmla="*/ 0 w 1056194"/>
              <a:gd name="T47" fmla="*/ 0 h 1212234"/>
              <a:gd name="T48" fmla="*/ 0 w 1056194"/>
              <a:gd name="T49" fmla="*/ 0 h 1212234"/>
              <a:gd name="T50" fmla="*/ 0 w 1056194"/>
              <a:gd name="T51" fmla="*/ 0 h 1212234"/>
              <a:gd name="T52" fmla="*/ 0 w 1056194"/>
              <a:gd name="T53" fmla="*/ 0 h 1212234"/>
              <a:gd name="T54" fmla="*/ 0 w 1056194"/>
              <a:gd name="T55" fmla="*/ 0 h 1212234"/>
              <a:gd name="T56" fmla="*/ 0 w 1056194"/>
              <a:gd name="T57" fmla="*/ 0 h 1212234"/>
              <a:gd name="T58" fmla="*/ 0 w 1056194"/>
              <a:gd name="T59" fmla="*/ 0 h 1212234"/>
              <a:gd name="T60" fmla="*/ 0 w 1056194"/>
              <a:gd name="T61" fmla="*/ 0 h 1212234"/>
              <a:gd name="T62" fmla="*/ 0 w 1056194"/>
              <a:gd name="T63" fmla="*/ 0 h 1212234"/>
              <a:gd name="T64" fmla="*/ 0 w 1056194"/>
              <a:gd name="T65" fmla="*/ 0 h 1212234"/>
              <a:gd name="T66" fmla="*/ 0 w 1056194"/>
              <a:gd name="T67" fmla="*/ 0 h 1212234"/>
              <a:gd name="T68" fmla="*/ 0 w 1056194"/>
              <a:gd name="T69" fmla="*/ 0 h 1212234"/>
              <a:gd name="T70" fmla="*/ 0 w 1056194"/>
              <a:gd name="T71" fmla="*/ 0 h 1212234"/>
              <a:gd name="T72" fmla="*/ 0 w 1056194"/>
              <a:gd name="T73" fmla="*/ 0 h 1212234"/>
              <a:gd name="T74" fmla="*/ 0 w 1056194"/>
              <a:gd name="T75" fmla="*/ 0 h 12122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6194"/>
              <a:gd name="T115" fmla="*/ 0 h 1212234"/>
              <a:gd name="T116" fmla="*/ 1056194 w 1056194"/>
              <a:gd name="T117" fmla="*/ 1212234 h 12122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6194" h="1212234">
                <a:moveTo>
                  <a:pt x="25680" y="118533"/>
                </a:moveTo>
                <a:cubicBezTo>
                  <a:pt x="23261" y="237066"/>
                  <a:pt x="0" y="239088"/>
                  <a:pt x="25680" y="829733"/>
                </a:cubicBezTo>
                <a:cubicBezTo>
                  <a:pt x="26345" y="845018"/>
                  <a:pt x="35356" y="858762"/>
                  <a:pt x="40194" y="873276"/>
                </a:cubicBezTo>
                <a:cubicBezTo>
                  <a:pt x="45032" y="911981"/>
                  <a:pt x="35055" y="955698"/>
                  <a:pt x="54709" y="989390"/>
                </a:cubicBezTo>
                <a:cubicBezTo>
                  <a:pt x="69133" y="1014116"/>
                  <a:pt x="166817" y="1059959"/>
                  <a:pt x="199851" y="1076476"/>
                </a:cubicBezTo>
                <a:cubicBezTo>
                  <a:pt x="209527" y="1090990"/>
                  <a:pt x="215258" y="1109122"/>
                  <a:pt x="228880" y="1120019"/>
                </a:cubicBezTo>
                <a:cubicBezTo>
                  <a:pt x="240827" y="1129576"/>
                  <a:pt x="257712" y="1130330"/>
                  <a:pt x="272423" y="1134533"/>
                </a:cubicBezTo>
                <a:cubicBezTo>
                  <a:pt x="352414" y="1157387"/>
                  <a:pt x="355828" y="1151863"/>
                  <a:pt x="461109" y="1163561"/>
                </a:cubicBezTo>
                <a:cubicBezTo>
                  <a:pt x="480461" y="1168399"/>
                  <a:pt x="499986" y="1172596"/>
                  <a:pt x="519166" y="1178076"/>
                </a:cubicBezTo>
                <a:cubicBezTo>
                  <a:pt x="533877" y="1182279"/>
                  <a:pt x="547410" y="1192590"/>
                  <a:pt x="562709" y="1192590"/>
                </a:cubicBezTo>
                <a:cubicBezTo>
                  <a:pt x="683758" y="1192590"/>
                  <a:pt x="804614" y="1182914"/>
                  <a:pt x="925566" y="1178076"/>
                </a:cubicBezTo>
                <a:cubicBezTo>
                  <a:pt x="1052778" y="1050864"/>
                  <a:pt x="897101" y="1212234"/>
                  <a:pt x="998137" y="1090990"/>
                </a:cubicBezTo>
                <a:cubicBezTo>
                  <a:pt x="1011278" y="1075221"/>
                  <a:pt x="1027166" y="1061961"/>
                  <a:pt x="1041680" y="1047447"/>
                </a:cubicBezTo>
                <a:cubicBezTo>
                  <a:pt x="1046518" y="1028095"/>
                  <a:pt x="1056194" y="1009338"/>
                  <a:pt x="1056194" y="989390"/>
                </a:cubicBezTo>
                <a:cubicBezTo>
                  <a:pt x="1056194" y="781296"/>
                  <a:pt x="1048730" y="573251"/>
                  <a:pt x="1041680" y="365276"/>
                </a:cubicBezTo>
                <a:cubicBezTo>
                  <a:pt x="1039052" y="287760"/>
                  <a:pt x="1043991" y="208761"/>
                  <a:pt x="1027166" y="133047"/>
                </a:cubicBezTo>
                <a:cubicBezTo>
                  <a:pt x="1022665" y="112790"/>
                  <a:pt x="954764" y="94399"/>
                  <a:pt x="940080" y="89504"/>
                </a:cubicBezTo>
                <a:cubicBezTo>
                  <a:pt x="925566" y="94342"/>
                  <a:pt x="905024" y="91289"/>
                  <a:pt x="896537" y="104019"/>
                </a:cubicBezTo>
                <a:cubicBezTo>
                  <a:pt x="882853" y="124545"/>
                  <a:pt x="888006" y="152657"/>
                  <a:pt x="882023" y="176590"/>
                </a:cubicBezTo>
                <a:cubicBezTo>
                  <a:pt x="878312" y="191433"/>
                  <a:pt x="871220" y="205290"/>
                  <a:pt x="867509" y="220133"/>
                </a:cubicBezTo>
                <a:cubicBezTo>
                  <a:pt x="863378" y="236657"/>
                  <a:pt x="847417" y="329908"/>
                  <a:pt x="838480" y="350761"/>
                </a:cubicBezTo>
                <a:cubicBezTo>
                  <a:pt x="831608" y="366795"/>
                  <a:pt x="819127" y="379790"/>
                  <a:pt x="809451" y="394304"/>
                </a:cubicBezTo>
                <a:cubicBezTo>
                  <a:pt x="815240" y="440612"/>
                  <a:pt x="838480" y="618762"/>
                  <a:pt x="838480" y="655561"/>
                </a:cubicBezTo>
                <a:cubicBezTo>
                  <a:pt x="838480" y="709000"/>
                  <a:pt x="849301" y="768168"/>
                  <a:pt x="823966" y="815219"/>
                </a:cubicBezTo>
                <a:cubicBezTo>
                  <a:pt x="809459" y="842160"/>
                  <a:pt x="767353" y="841477"/>
                  <a:pt x="736880" y="844247"/>
                </a:cubicBezTo>
                <a:lnTo>
                  <a:pt x="577223" y="858761"/>
                </a:lnTo>
                <a:cubicBezTo>
                  <a:pt x="548194" y="868437"/>
                  <a:pt x="519166" y="897466"/>
                  <a:pt x="490137" y="887790"/>
                </a:cubicBezTo>
                <a:cubicBezTo>
                  <a:pt x="361489" y="844907"/>
                  <a:pt x="433463" y="862140"/>
                  <a:pt x="272423" y="844247"/>
                </a:cubicBezTo>
                <a:lnTo>
                  <a:pt x="228880" y="713619"/>
                </a:lnTo>
                <a:cubicBezTo>
                  <a:pt x="224042" y="699105"/>
                  <a:pt x="222853" y="682806"/>
                  <a:pt x="214366" y="670076"/>
                </a:cubicBezTo>
                <a:lnTo>
                  <a:pt x="185337" y="626533"/>
                </a:lnTo>
                <a:cubicBezTo>
                  <a:pt x="190175" y="495904"/>
                  <a:pt x="191156" y="365076"/>
                  <a:pt x="199851" y="234647"/>
                </a:cubicBezTo>
                <a:cubicBezTo>
                  <a:pt x="200869" y="219381"/>
                  <a:pt x="214366" y="206404"/>
                  <a:pt x="214366" y="191104"/>
                </a:cubicBezTo>
                <a:cubicBezTo>
                  <a:pt x="214366" y="188499"/>
                  <a:pt x="192180" y="98058"/>
                  <a:pt x="185337" y="89504"/>
                </a:cubicBezTo>
                <a:cubicBezTo>
                  <a:pt x="174440" y="75883"/>
                  <a:pt x="156308" y="70152"/>
                  <a:pt x="141794" y="60476"/>
                </a:cubicBezTo>
                <a:cubicBezTo>
                  <a:pt x="117604" y="65314"/>
                  <a:pt x="90642" y="62751"/>
                  <a:pt x="69223" y="74990"/>
                </a:cubicBezTo>
                <a:cubicBezTo>
                  <a:pt x="54077" y="83645"/>
                  <a:pt x="50661" y="104578"/>
                  <a:pt x="40194" y="118533"/>
                </a:cubicBezTo>
                <a:cubicBezTo>
                  <a:pt x="36089" y="124007"/>
                  <a:pt x="28099" y="0"/>
                  <a:pt x="25680" y="118533"/>
                </a:cubicBezTo>
                <a:close/>
              </a:path>
            </a:pathLst>
          </a:custGeom>
          <a:solidFill>
            <a:srgbClr val="FFC000"/>
          </a:solidFill>
          <a:ln w="25400" cap="flat" cmpd="sng" algn="ctr">
            <a:noFill/>
            <a:prstDash val="solid"/>
            <a:round/>
            <a:headEnd/>
            <a:tailEnd/>
          </a:ln>
        </p:spPr>
        <p:txBody>
          <a:bodyPr anchor="ctr"/>
          <a:lstStyle/>
          <a:p>
            <a:endParaRPr lang="es-ES"/>
          </a:p>
        </p:txBody>
      </p:sp>
      <p:sp>
        <p:nvSpPr>
          <p:cNvPr id="25" name="24 Rectángulo redondeado"/>
          <p:cNvSpPr>
            <a:spLocks noChangeArrowheads="1"/>
          </p:cNvSpPr>
          <p:nvPr/>
        </p:nvSpPr>
        <p:spPr bwMode="auto">
          <a:xfrm rot="590529">
            <a:off x="2957373" y="2651650"/>
            <a:ext cx="215900" cy="504825"/>
          </a:xfrm>
          <a:prstGeom prst="roundRect">
            <a:avLst>
              <a:gd name="adj" fmla="val 16667"/>
            </a:avLst>
          </a:prstGeom>
          <a:solidFill>
            <a:srgbClr val="92D050"/>
          </a:solidFill>
          <a:ln w="25400" algn="ctr">
            <a:noFill/>
            <a:round/>
            <a:headEnd/>
            <a:tailEnd/>
          </a:ln>
          <a:effectLst>
            <a:prstShdw prst="shdw17" dist="17961" dir="2700000">
              <a:srgbClr val="FFC000">
                <a:gamma/>
                <a:shade val="60000"/>
                <a:invGamma/>
              </a:srgbClr>
            </a:prstShdw>
          </a:effectLst>
        </p:spPr>
        <p:txBody>
          <a:bodyPr anchor="ctr"/>
          <a:lstStyle/>
          <a:p>
            <a:pPr algn="ctr">
              <a:defRPr/>
            </a:pPr>
            <a:endParaRPr lang="es-ES">
              <a:solidFill>
                <a:schemeClr val="lt1"/>
              </a:solidFill>
              <a:latin typeface="+mn-lt"/>
            </a:endParaRPr>
          </a:p>
        </p:txBody>
      </p:sp>
      <p:sp>
        <p:nvSpPr>
          <p:cNvPr id="26" name="25 Rectángulo redondeado"/>
          <p:cNvSpPr>
            <a:spLocks noChangeArrowheads="1"/>
          </p:cNvSpPr>
          <p:nvPr/>
        </p:nvSpPr>
        <p:spPr bwMode="auto">
          <a:xfrm rot="-660000">
            <a:off x="6341749" y="2651650"/>
            <a:ext cx="215900" cy="504825"/>
          </a:xfrm>
          <a:prstGeom prst="roundRect">
            <a:avLst>
              <a:gd name="adj" fmla="val 16667"/>
            </a:avLst>
          </a:prstGeom>
          <a:solidFill>
            <a:srgbClr val="92D050"/>
          </a:solidFill>
          <a:ln w="25400" algn="ctr">
            <a:noFill/>
            <a:round/>
            <a:headEnd/>
            <a:tailEnd/>
          </a:ln>
          <a:effectLst>
            <a:prstShdw prst="shdw17" dist="17961" dir="2700000">
              <a:srgbClr val="FFC000">
                <a:gamma/>
                <a:shade val="60000"/>
                <a:invGamma/>
              </a:srgbClr>
            </a:prstShdw>
          </a:effectLst>
        </p:spPr>
        <p:txBody>
          <a:bodyPr anchor="ctr"/>
          <a:lstStyle/>
          <a:p>
            <a:pPr algn="ctr">
              <a:defRPr/>
            </a:pPr>
            <a:endParaRPr lang="es-ES">
              <a:solidFill>
                <a:schemeClr val="lt1"/>
              </a:solidFill>
              <a:latin typeface="+mn-lt"/>
            </a:endParaRPr>
          </a:p>
        </p:txBody>
      </p:sp>
      <p:sp>
        <p:nvSpPr>
          <p:cNvPr id="27" name="26 CuadroTexto"/>
          <p:cNvSpPr txBox="1"/>
          <p:nvPr/>
        </p:nvSpPr>
        <p:spPr>
          <a:xfrm>
            <a:off x="1403648" y="2636912"/>
            <a:ext cx="648072" cy="369332"/>
          </a:xfrm>
          <a:prstGeom prst="rect">
            <a:avLst/>
          </a:prstGeom>
          <a:noFill/>
        </p:spPr>
        <p:txBody>
          <a:bodyPr wrap="square" rtlCol="0">
            <a:spAutoFit/>
          </a:bodyPr>
          <a:lstStyle/>
          <a:p>
            <a:r>
              <a:rPr lang="es-ES" dirty="0" smtClean="0"/>
              <a:t>MHC</a:t>
            </a:r>
            <a:endParaRPr lang="es-ES" dirty="0"/>
          </a:p>
        </p:txBody>
      </p:sp>
      <p:sp>
        <p:nvSpPr>
          <p:cNvPr id="28" name="27 CuadroTexto"/>
          <p:cNvSpPr txBox="1"/>
          <p:nvPr/>
        </p:nvSpPr>
        <p:spPr>
          <a:xfrm>
            <a:off x="7596336" y="2780928"/>
            <a:ext cx="648072" cy="369332"/>
          </a:xfrm>
          <a:prstGeom prst="rect">
            <a:avLst/>
          </a:prstGeom>
          <a:noFill/>
        </p:spPr>
        <p:txBody>
          <a:bodyPr wrap="square" rtlCol="0">
            <a:spAutoFit/>
          </a:bodyPr>
          <a:lstStyle/>
          <a:p>
            <a:r>
              <a:rPr lang="es-ES" dirty="0" smtClean="0"/>
              <a:t>MHC</a:t>
            </a:r>
            <a:endParaRPr lang="es-ES" dirty="0"/>
          </a:p>
        </p:txBody>
      </p:sp>
      <p:sp>
        <p:nvSpPr>
          <p:cNvPr id="29" name="28 CuadroTexto"/>
          <p:cNvSpPr txBox="1"/>
          <p:nvPr/>
        </p:nvSpPr>
        <p:spPr>
          <a:xfrm>
            <a:off x="1619672" y="3356992"/>
            <a:ext cx="648072" cy="369332"/>
          </a:xfrm>
          <a:prstGeom prst="rect">
            <a:avLst/>
          </a:prstGeom>
          <a:noFill/>
        </p:spPr>
        <p:txBody>
          <a:bodyPr wrap="square" rtlCol="0">
            <a:spAutoFit/>
          </a:bodyPr>
          <a:lstStyle/>
          <a:p>
            <a:r>
              <a:rPr lang="es-ES" dirty="0" smtClean="0"/>
              <a:t>TCR</a:t>
            </a:r>
            <a:endParaRPr lang="es-ES" dirty="0"/>
          </a:p>
        </p:txBody>
      </p:sp>
      <p:sp>
        <p:nvSpPr>
          <p:cNvPr id="30" name="29 CuadroTexto"/>
          <p:cNvSpPr txBox="1"/>
          <p:nvPr/>
        </p:nvSpPr>
        <p:spPr>
          <a:xfrm>
            <a:off x="7308304" y="3284984"/>
            <a:ext cx="648072" cy="369332"/>
          </a:xfrm>
          <a:prstGeom prst="rect">
            <a:avLst/>
          </a:prstGeom>
          <a:noFill/>
        </p:spPr>
        <p:txBody>
          <a:bodyPr wrap="square" rtlCol="0">
            <a:spAutoFit/>
          </a:bodyPr>
          <a:lstStyle/>
          <a:p>
            <a:r>
              <a:rPr lang="es-ES" dirty="0" smtClean="0"/>
              <a:t>TCR</a:t>
            </a:r>
            <a:endParaRPr lang="es-ES" dirty="0"/>
          </a:p>
        </p:txBody>
      </p:sp>
      <p:sp>
        <p:nvSpPr>
          <p:cNvPr id="31" name="30 CuadroTexto"/>
          <p:cNvSpPr txBox="1"/>
          <p:nvPr/>
        </p:nvSpPr>
        <p:spPr>
          <a:xfrm>
            <a:off x="3275856" y="2780928"/>
            <a:ext cx="1368152" cy="369332"/>
          </a:xfrm>
          <a:prstGeom prst="rect">
            <a:avLst/>
          </a:prstGeom>
          <a:noFill/>
        </p:spPr>
        <p:txBody>
          <a:bodyPr wrap="square" rtlCol="0">
            <a:spAutoFit/>
          </a:bodyPr>
          <a:lstStyle/>
          <a:p>
            <a:r>
              <a:rPr lang="es-ES" dirty="0" smtClean="0"/>
              <a:t>CD80/CD86</a:t>
            </a:r>
            <a:endParaRPr lang="es-ES" dirty="0"/>
          </a:p>
        </p:txBody>
      </p:sp>
      <p:sp>
        <p:nvSpPr>
          <p:cNvPr id="32" name="31 CuadroTexto"/>
          <p:cNvSpPr txBox="1"/>
          <p:nvPr/>
        </p:nvSpPr>
        <p:spPr>
          <a:xfrm>
            <a:off x="5220072" y="2708920"/>
            <a:ext cx="1368152" cy="369332"/>
          </a:xfrm>
          <a:prstGeom prst="rect">
            <a:avLst/>
          </a:prstGeom>
          <a:noFill/>
        </p:spPr>
        <p:txBody>
          <a:bodyPr wrap="square" rtlCol="0">
            <a:spAutoFit/>
          </a:bodyPr>
          <a:lstStyle/>
          <a:p>
            <a:r>
              <a:rPr lang="es-ES" dirty="0" smtClean="0"/>
              <a:t>CD80/CD86</a:t>
            </a:r>
            <a:endParaRPr lang="es-ES" dirty="0"/>
          </a:p>
        </p:txBody>
      </p:sp>
      <p:sp>
        <p:nvSpPr>
          <p:cNvPr id="33" name="32 CuadroTexto"/>
          <p:cNvSpPr txBox="1"/>
          <p:nvPr/>
        </p:nvSpPr>
        <p:spPr>
          <a:xfrm>
            <a:off x="3203848" y="3284984"/>
            <a:ext cx="936104" cy="369332"/>
          </a:xfrm>
          <a:prstGeom prst="rect">
            <a:avLst/>
          </a:prstGeom>
          <a:noFill/>
        </p:spPr>
        <p:txBody>
          <a:bodyPr wrap="square" rtlCol="0">
            <a:spAutoFit/>
          </a:bodyPr>
          <a:lstStyle/>
          <a:p>
            <a:r>
              <a:rPr lang="es-ES" dirty="0" smtClean="0"/>
              <a:t>CD28</a:t>
            </a:r>
            <a:endParaRPr lang="es-ES" dirty="0"/>
          </a:p>
        </p:txBody>
      </p:sp>
      <p:sp>
        <p:nvSpPr>
          <p:cNvPr id="34" name="33 CuadroTexto"/>
          <p:cNvSpPr txBox="1"/>
          <p:nvPr/>
        </p:nvSpPr>
        <p:spPr>
          <a:xfrm>
            <a:off x="5724128" y="3284984"/>
            <a:ext cx="936104" cy="369332"/>
          </a:xfrm>
          <a:prstGeom prst="rect">
            <a:avLst/>
          </a:prstGeom>
          <a:noFill/>
        </p:spPr>
        <p:txBody>
          <a:bodyPr wrap="square" rtlCol="0">
            <a:spAutoFit/>
          </a:bodyPr>
          <a:lstStyle/>
          <a:p>
            <a:r>
              <a:rPr lang="es-ES" dirty="0" smtClean="0"/>
              <a:t>CD28</a:t>
            </a:r>
            <a:endParaRPr lang="es-ES" dirty="0"/>
          </a:p>
        </p:txBody>
      </p:sp>
      <p:sp>
        <p:nvSpPr>
          <p:cNvPr id="53" name="52 CuadroTexto"/>
          <p:cNvSpPr txBox="1"/>
          <p:nvPr/>
        </p:nvSpPr>
        <p:spPr>
          <a:xfrm>
            <a:off x="395536" y="2636912"/>
            <a:ext cx="936104" cy="1200329"/>
          </a:xfrm>
          <a:prstGeom prst="rect">
            <a:avLst/>
          </a:prstGeom>
          <a:noFill/>
        </p:spPr>
        <p:txBody>
          <a:bodyPr wrap="square" rtlCol="0">
            <a:spAutoFit/>
          </a:bodyPr>
          <a:lstStyle/>
          <a:p>
            <a:r>
              <a:rPr lang="es-ES" dirty="0" smtClean="0"/>
              <a:t>IL-1</a:t>
            </a:r>
            <a:r>
              <a:rPr lang="el-GR" dirty="0" smtClean="0"/>
              <a:t>β</a:t>
            </a:r>
            <a:endParaRPr lang="es-ES" dirty="0" smtClean="0"/>
          </a:p>
          <a:p>
            <a:r>
              <a:rPr lang="es-ES" dirty="0" smtClean="0"/>
              <a:t>IL-6</a:t>
            </a:r>
          </a:p>
          <a:p>
            <a:r>
              <a:rPr lang="es-ES" dirty="0" smtClean="0"/>
              <a:t>IL-21</a:t>
            </a:r>
          </a:p>
          <a:p>
            <a:r>
              <a:rPr lang="es-ES" dirty="0" smtClean="0"/>
              <a:t>IL-23</a:t>
            </a:r>
            <a:endParaRPr lang="es-ES" dirty="0"/>
          </a:p>
        </p:txBody>
      </p:sp>
      <p:sp>
        <p:nvSpPr>
          <p:cNvPr id="54" name="53 CuadroTexto"/>
          <p:cNvSpPr txBox="1"/>
          <p:nvPr/>
        </p:nvSpPr>
        <p:spPr>
          <a:xfrm>
            <a:off x="8351912" y="2924944"/>
            <a:ext cx="792088" cy="646331"/>
          </a:xfrm>
          <a:prstGeom prst="rect">
            <a:avLst/>
          </a:prstGeom>
          <a:noFill/>
        </p:spPr>
        <p:txBody>
          <a:bodyPr wrap="square" rtlCol="0">
            <a:spAutoFit/>
          </a:bodyPr>
          <a:lstStyle/>
          <a:p>
            <a:r>
              <a:rPr lang="es-ES" dirty="0" smtClean="0"/>
              <a:t>IL-18</a:t>
            </a:r>
          </a:p>
          <a:p>
            <a:r>
              <a:rPr lang="es-ES" dirty="0" smtClean="0"/>
              <a:t>IL-12</a:t>
            </a:r>
            <a:endParaRPr lang="es-ES" dirty="0"/>
          </a:p>
        </p:txBody>
      </p:sp>
      <p:sp>
        <p:nvSpPr>
          <p:cNvPr id="35" name="Text Box 12"/>
          <p:cNvSpPr txBox="1">
            <a:spLocks noChangeArrowheads="1"/>
          </p:cNvSpPr>
          <p:nvPr/>
        </p:nvSpPr>
        <p:spPr bwMode="auto">
          <a:xfrm>
            <a:off x="4249070" y="6519446"/>
            <a:ext cx="4894930" cy="338554"/>
          </a:xfrm>
          <a:prstGeom prst="rect">
            <a:avLst/>
          </a:prstGeom>
          <a:noFill/>
          <a:ln w="9525">
            <a:noFill/>
            <a:miter lim="800000"/>
            <a:headEnd/>
            <a:tailEnd/>
          </a:ln>
        </p:spPr>
        <p:txBody>
          <a:bodyPr wrap="none">
            <a:spAutoFit/>
          </a:bodyPr>
          <a:lstStyle/>
          <a:p>
            <a:pPr algn="r" defTabSz="914400"/>
            <a:r>
              <a:rPr lang="es-ES" sz="1600" noProof="1" smtClean="0">
                <a:solidFill>
                  <a:srgbClr val="1C1C6E"/>
                </a:solidFill>
                <a:latin typeface="Calibri" pitchFamily="34" charset="0"/>
              </a:rPr>
              <a:t>Modificado de Weyand et al. Curr Opin Rheumatol. 2011</a:t>
            </a:r>
            <a:endParaRPr lang="es-ES" sz="1600" noProof="1">
              <a:solidFill>
                <a:srgbClr val="1C1C6E"/>
              </a:solidFill>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
          <p:cNvPicPr>
            <a:picLocks noChangeAspect="1" noChangeArrowheads="1"/>
          </p:cNvPicPr>
          <p:nvPr/>
        </p:nvPicPr>
        <p:blipFill>
          <a:blip r:embed="rId3" cstate="print"/>
          <a:srcRect/>
          <a:stretch>
            <a:fillRect/>
          </a:stretch>
        </p:blipFill>
        <p:spPr bwMode="auto">
          <a:xfrm>
            <a:off x="-331475" y="0"/>
            <a:ext cx="9610806" cy="6858000"/>
          </a:xfrm>
          <a:prstGeom prst="rect">
            <a:avLst/>
          </a:prstGeom>
          <a:noFill/>
          <a:ln w="9525">
            <a:noFill/>
            <a:miter lim="800000"/>
            <a:headEnd/>
            <a:tailEnd/>
          </a:ln>
        </p:spPr>
      </p:pic>
      <p:pic>
        <p:nvPicPr>
          <p:cNvPr id="2" name="Group 20"/>
          <p:cNvPicPr>
            <a:picLocks noChangeArrowheads="1"/>
          </p:cNvPicPr>
          <p:nvPr/>
        </p:nvPicPr>
        <p:blipFill>
          <a:blip r:embed="rId4" cstate="print">
            <a:lum/>
          </a:blip>
          <a:srcRect/>
          <a:stretch>
            <a:fillRect/>
          </a:stretch>
        </p:blipFill>
        <p:spPr bwMode="auto">
          <a:xfrm rot="4895457">
            <a:off x="1381655" y="24578"/>
            <a:ext cx="2332598" cy="3424469"/>
          </a:xfrm>
          <a:prstGeom prst="rect">
            <a:avLst/>
          </a:prstGeom>
          <a:noFill/>
          <a:ln w="9525">
            <a:noFill/>
            <a:miter lim="800000"/>
            <a:headEnd/>
            <a:tailEnd/>
          </a:ln>
        </p:spPr>
      </p:pic>
      <p:pic>
        <p:nvPicPr>
          <p:cNvPr id="7" name="Group 20"/>
          <p:cNvPicPr>
            <a:picLocks noChangeArrowheads="1"/>
          </p:cNvPicPr>
          <p:nvPr/>
        </p:nvPicPr>
        <p:blipFill>
          <a:blip r:embed="rId4" cstate="print">
            <a:lum/>
          </a:blip>
          <a:srcRect/>
          <a:stretch>
            <a:fillRect/>
          </a:stretch>
        </p:blipFill>
        <p:spPr bwMode="auto">
          <a:xfrm rot="4895457">
            <a:off x="5774143" y="24578"/>
            <a:ext cx="2332598" cy="3424469"/>
          </a:xfrm>
          <a:prstGeom prst="rect">
            <a:avLst/>
          </a:prstGeom>
          <a:noFill/>
          <a:ln w="9525">
            <a:noFill/>
            <a:miter lim="800000"/>
            <a:headEnd/>
            <a:tailEnd/>
          </a:ln>
        </p:spPr>
      </p:pic>
      <p:grpSp>
        <p:nvGrpSpPr>
          <p:cNvPr id="3" name="Group 28"/>
          <p:cNvGrpSpPr/>
          <p:nvPr/>
        </p:nvGrpSpPr>
        <p:grpSpPr>
          <a:xfrm>
            <a:off x="5940152" y="3573016"/>
            <a:ext cx="1872208" cy="1165704"/>
            <a:chOff x="5176923" y="3736630"/>
            <a:chExt cx="622241" cy="585176"/>
          </a:xfrm>
          <a:solidFill>
            <a:srgbClr val="007A8A"/>
          </a:solidFill>
        </p:grpSpPr>
        <p:sp>
          <p:nvSpPr>
            <p:cNvPr id="9" name="Oval 29"/>
            <p:cNvSpPr/>
            <p:nvPr/>
          </p:nvSpPr>
          <p:spPr bwMode="auto">
            <a:xfrm>
              <a:off x="5176923" y="3736630"/>
              <a:ext cx="622241" cy="585176"/>
            </a:xfrm>
            <a:prstGeom prst="ellipse">
              <a:avLst/>
            </a:prstGeom>
            <a:grpFill/>
            <a:ln w="63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lstStyle/>
            <a:p>
              <a:pPr algn="ctr" defTabSz="914400" eaLnBrk="0" hangingPunct="0">
                <a:defRPr/>
              </a:pPr>
              <a:endParaRPr lang="en-US" b="1" dirty="0">
                <a:solidFill>
                  <a:srgbClr val="FFFFFF"/>
                </a:solidFill>
                <a:latin typeface="Arial" charset="0"/>
              </a:endParaRPr>
            </a:p>
          </p:txBody>
        </p:sp>
        <p:sp>
          <p:nvSpPr>
            <p:cNvPr id="10" name="Oval 30"/>
            <p:cNvSpPr/>
            <p:nvPr/>
          </p:nvSpPr>
          <p:spPr bwMode="auto">
            <a:xfrm>
              <a:off x="5291715" y="3821622"/>
              <a:ext cx="444019" cy="418044"/>
            </a:xfrm>
            <a:prstGeom prst="ellipse">
              <a:avLst/>
            </a:prstGeom>
            <a:gradFill>
              <a:gsLst>
                <a:gs pos="0">
                  <a:schemeClr val="tx2"/>
                </a:gs>
                <a:gs pos="76000">
                  <a:srgbClr val="007A8A"/>
                </a:gs>
                <a:gs pos="100000">
                  <a:schemeClr val="accent1">
                    <a:tint val="23500"/>
                    <a:satMod val="160000"/>
                  </a:schemeClr>
                </a:gs>
              </a:gsLst>
              <a:path path="circle">
                <a:fillToRect l="50000" t="50000" r="50000" b="50000"/>
              </a:path>
            </a:gradFill>
            <a:ln w="63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lstStyle/>
            <a:p>
              <a:pPr algn="ctr" defTabSz="914400" eaLnBrk="0" hangingPunct="0">
                <a:defRPr/>
              </a:pPr>
              <a:endParaRPr lang="en-US" b="1" dirty="0">
                <a:solidFill>
                  <a:srgbClr val="FFFFFF"/>
                </a:solidFill>
                <a:latin typeface="Arial" charset="0"/>
              </a:endParaRPr>
            </a:p>
          </p:txBody>
        </p:sp>
      </p:grpSp>
      <p:sp>
        <p:nvSpPr>
          <p:cNvPr id="11" name="TextBox 31"/>
          <p:cNvSpPr txBox="1">
            <a:spLocks noChangeArrowheads="1"/>
          </p:cNvSpPr>
          <p:nvPr/>
        </p:nvSpPr>
        <p:spPr bwMode="auto">
          <a:xfrm>
            <a:off x="6588224" y="3573016"/>
            <a:ext cx="131693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914400"/>
            <a:r>
              <a:rPr lang="en-US" sz="2400" b="1" dirty="0" smtClean="0">
                <a:solidFill>
                  <a:schemeClr val="bg1"/>
                </a:solidFill>
                <a:effectLst>
                  <a:outerShdw blurRad="38100" dist="38100" dir="2700000" algn="tl">
                    <a:srgbClr val="C0C0C0"/>
                  </a:outerShdw>
                </a:effectLst>
                <a:latin typeface="Century Gothic" pitchFamily="34" charset="0"/>
                <a:ea typeface="MS PGothic" pitchFamily="34" charset="-128"/>
              </a:rPr>
              <a:t>               Th1</a:t>
            </a:r>
            <a:endParaRPr lang="en-US" sz="2400" b="1" dirty="0">
              <a:solidFill>
                <a:schemeClr val="bg1"/>
              </a:solidFill>
              <a:effectLst>
                <a:outerShdw blurRad="38100" dist="38100" dir="2700000" algn="tl">
                  <a:srgbClr val="C0C0C0"/>
                </a:outerShdw>
              </a:effectLst>
              <a:latin typeface="Century Gothic" pitchFamily="34" charset="0"/>
              <a:ea typeface="MS PGothic" pitchFamily="34" charset="-128"/>
            </a:endParaRPr>
          </a:p>
        </p:txBody>
      </p:sp>
      <p:grpSp>
        <p:nvGrpSpPr>
          <p:cNvPr id="8" name="Group 28"/>
          <p:cNvGrpSpPr/>
          <p:nvPr/>
        </p:nvGrpSpPr>
        <p:grpSpPr>
          <a:xfrm>
            <a:off x="1835696" y="3573016"/>
            <a:ext cx="1872208" cy="1165704"/>
            <a:chOff x="5176923" y="3736630"/>
            <a:chExt cx="622241" cy="585176"/>
          </a:xfrm>
          <a:solidFill>
            <a:srgbClr val="007A8A"/>
          </a:solidFill>
        </p:grpSpPr>
        <p:sp>
          <p:nvSpPr>
            <p:cNvPr id="13" name="Oval 29"/>
            <p:cNvSpPr/>
            <p:nvPr/>
          </p:nvSpPr>
          <p:spPr bwMode="auto">
            <a:xfrm>
              <a:off x="5176923" y="3736630"/>
              <a:ext cx="622241" cy="585176"/>
            </a:xfrm>
            <a:prstGeom prst="ellipse">
              <a:avLst/>
            </a:prstGeom>
            <a:solidFill>
              <a:srgbClr val="FF3399"/>
            </a:solidFill>
            <a:ln w="6350" cap="flat" cmpd="sng" algn="ctr">
              <a:noFill/>
              <a:prstDash val="solid"/>
              <a:round/>
              <a:headEnd type="none" w="med" len="med"/>
              <a:tailEnd type="none" w="med" len="med"/>
            </a:ln>
            <a:effectLst>
              <a:innerShdw blurRad="114300">
                <a:prstClr val="black"/>
              </a:innerShdw>
            </a:effectLst>
            <a:scene3d>
              <a:camera prst="orthographicFront">
                <a:rot lat="0" lon="0" rev="0"/>
              </a:camera>
              <a:lightRig rig="balanced" dir="t">
                <a:rot lat="0" lon="0" rev="8700000"/>
              </a:lightRig>
            </a:scene3d>
            <a:sp3d>
              <a:bevelT w="190500" h="38100"/>
            </a:sp3d>
          </p:spPr>
          <p:txBody>
            <a:bodyPr wrap="none" lIns="0" tIns="0" rIns="0" bIns="0"/>
            <a:lstStyle/>
            <a:p>
              <a:pPr algn="ctr" defTabSz="914400" eaLnBrk="0" hangingPunct="0">
                <a:defRPr/>
              </a:pPr>
              <a:endParaRPr lang="en-US" b="1" dirty="0">
                <a:solidFill>
                  <a:srgbClr val="FFFFFF"/>
                </a:solidFill>
                <a:latin typeface="Arial" charset="0"/>
              </a:endParaRPr>
            </a:p>
          </p:txBody>
        </p:sp>
        <p:sp>
          <p:nvSpPr>
            <p:cNvPr id="14" name="Oval 30"/>
            <p:cNvSpPr/>
            <p:nvPr/>
          </p:nvSpPr>
          <p:spPr bwMode="auto">
            <a:xfrm>
              <a:off x="5296585" y="3808925"/>
              <a:ext cx="444019" cy="418044"/>
            </a:xfrm>
            <a:prstGeom prst="ellipse">
              <a:avLst/>
            </a:prstGeom>
            <a:solidFill>
              <a:srgbClr val="FF66FF"/>
            </a:solidFill>
            <a:ln w="6350" cap="flat" cmpd="sng" algn="ctr">
              <a:noFill/>
              <a:prstDash val="solid"/>
              <a:round/>
              <a:headEnd type="none" w="med" len="med"/>
              <a:tailEnd type="none" w="med" len="med"/>
            </a:ln>
            <a:effectLst>
              <a:innerShdw blurRad="114300">
                <a:prstClr val="black"/>
              </a:innerShdw>
            </a:effectLst>
            <a:scene3d>
              <a:camera prst="orthographicFront">
                <a:rot lat="0" lon="0" rev="0"/>
              </a:camera>
              <a:lightRig rig="balanced" dir="t">
                <a:rot lat="0" lon="0" rev="8700000"/>
              </a:lightRig>
            </a:scene3d>
            <a:sp3d>
              <a:bevelT w="190500" h="38100"/>
            </a:sp3d>
          </p:spPr>
          <p:txBody>
            <a:bodyPr wrap="none" lIns="0" tIns="0" rIns="0" bIns="0"/>
            <a:lstStyle/>
            <a:p>
              <a:pPr algn="ctr" defTabSz="914400" eaLnBrk="0" hangingPunct="0">
                <a:defRPr/>
              </a:pPr>
              <a:endParaRPr lang="en-US" sz="2400" b="1" dirty="0">
                <a:solidFill>
                  <a:srgbClr val="FFFFFF"/>
                </a:solidFill>
                <a:latin typeface="Arial" charset="0"/>
              </a:endParaRPr>
            </a:p>
          </p:txBody>
        </p:sp>
      </p:grpSp>
      <p:sp>
        <p:nvSpPr>
          <p:cNvPr id="15" name="TextBox 31"/>
          <p:cNvSpPr txBox="1">
            <a:spLocks noChangeArrowheads="1"/>
          </p:cNvSpPr>
          <p:nvPr/>
        </p:nvSpPr>
        <p:spPr bwMode="auto">
          <a:xfrm>
            <a:off x="2483768" y="3501008"/>
            <a:ext cx="131693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914400"/>
            <a:r>
              <a:rPr lang="en-US" sz="2400" b="1" dirty="0" smtClean="0">
                <a:solidFill>
                  <a:schemeClr val="bg1"/>
                </a:solidFill>
                <a:effectLst>
                  <a:outerShdw blurRad="38100" dist="38100" dir="2700000" algn="tl">
                    <a:srgbClr val="C0C0C0"/>
                  </a:outerShdw>
                </a:effectLst>
                <a:latin typeface="Century Gothic" pitchFamily="34" charset="0"/>
                <a:ea typeface="MS PGothic" pitchFamily="34" charset="-128"/>
              </a:rPr>
              <a:t>               Th17</a:t>
            </a:r>
            <a:endParaRPr lang="en-US" sz="2400" b="1" dirty="0">
              <a:solidFill>
                <a:schemeClr val="bg1"/>
              </a:solidFill>
              <a:effectLst>
                <a:outerShdw blurRad="38100" dist="38100" dir="2700000" algn="tl">
                  <a:srgbClr val="C0C0C0"/>
                </a:outerShdw>
              </a:effectLst>
              <a:latin typeface="Century Gothic" pitchFamily="34" charset="0"/>
              <a:ea typeface="MS PGothic" pitchFamily="34" charset="-128"/>
            </a:endParaRPr>
          </a:p>
        </p:txBody>
      </p:sp>
      <p:pic>
        <p:nvPicPr>
          <p:cNvPr id="16" name="Freeform 16"/>
          <p:cNvPicPr>
            <a:picLocks noChangeArrowheads="1"/>
          </p:cNvPicPr>
          <p:nvPr/>
        </p:nvPicPr>
        <p:blipFill>
          <a:blip r:embed="rId5" cstate="email"/>
          <a:srcRect/>
          <a:stretch>
            <a:fillRect/>
          </a:stretch>
        </p:blipFill>
        <p:spPr bwMode="auto">
          <a:xfrm rot="22440000">
            <a:off x="2169067" y="3176820"/>
            <a:ext cx="347662" cy="417512"/>
          </a:xfrm>
          <a:prstGeom prst="rect">
            <a:avLst/>
          </a:prstGeom>
          <a:noFill/>
          <a:ln w="9525">
            <a:noFill/>
            <a:miter lim="800000"/>
            <a:headEnd/>
            <a:tailEnd/>
          </a:ln>
        </p:spPr>
      </p:pic>
      <p:pic>
        <p:nvPicPr>
          <p:cNvPr id="17" name="Freeform 16"/>
          <p:cNvPicPr>
            <a:picLocks noChangeArrowheads="1"/>
          </p:cNvPicPr>
          <p:nvPr/>
        </p:nvPicPr>
        <p:blipFill>
          <a:blip r:embed="rId5" cstate="email"/>
          <a:srcRect/>
          <a:stretch>
            <a:fillRect/>
          </a:stretch>
        </p:blipFill>
        <p:spPr bwMode="auto">
          <a:xfrm rot="23760000">
            <a:off x="7037770" y="3131266"/>
            <a:ext cx="347662" cy="417512"/>
          </a:xfrm>
          <a:prstGeom prst="rect">
            <a:avLst/>
          </a:prstGeom>
          <a:noFill/>
          <a:ln w="9525">
            <a:noFill/>
            <a:miter lim="800000"/>
            <a:headEnd/>
            <a:tailEnd/>
          </a:ln>
        </p:spPr>
      </p:pic>
      <p:pic>
        <p:nvPicPr>
          <p:cNvPr id="18" name="Freeform 16"/>
          <p:cNvPicPr>
            <a:picLocks noChangeArrowheads="1"/>
          </p:cNvPicPr>
          <p:nvPr/>
        </p:nvPicPr>
        <p:blipFill>
          <a:blip r:embed="rId5" cstate="email"/>
          <a:srcRect/>
          <a:stretch>
            <a:fillRect/>
          </a:stretch>
        </p:blipFill>
        <p:spPr bwMode="auto">
          <a:xfrm rot="33900000">
            <a:off x="2195665" y="2474794"/>
            <a:ext cx="347662" cy="417512"/>
          </a:xfrm>
          <a:prstGeom prst="rect">
            <a:avLst/>
          </a:prstGeom>
          <a:noFill/>
          <a:ln w="9525">
            <a:noFill/>
            <a:miter lim="800000"/>
            <a:headEnd/>
            <a:tailEnd/>
          </a:ln>
        </p:spPr>
      </p:pic>
      <p:pic>
        <p:nvPicPr>
          <p:cNvPr id="19" name="Freeform 16"/>
          <p:cNvPicPr>
            <a:picLocks noChangeArrowheads="1"/>
          </p:cNvPicPr>
          <p:nvPr/>
        </p:nvPicPr>
        <p:blipFill>
          <a:blip r:embed="rId5" cstate="email"/>
          <a:srcRect/>
          <a:stretch>
            <a:fillRect/>
          </a:stretch>
        </p:blipFill>
        <p:spPr bwMode="auto">
          <a:xfrm rot="33900000">
            <a:off x="7164217" y="2618809"/>
            <a:ext cx="347662" cy="417512"/>
          </a:xfrm>
          <a:prstGeom prst="rect">
            <a:avLst/>
          </a:prstGeom>
          <a:noFill/>
          <a:ln w="9525">
            <a:noFill/>
            <a:miter lim="800000"/>
            <a:headEnd/>
            <a:tailEnd/>
          </a:ln>
        </p:spPr>
      </p:pic>
      <p:sp>
        <p:nvSpPr>
          <p:cNvPr id="21" name="24 Elipse"/>
          <p:cNvSpPr>
            <a:spLocks noChangeArrowheads="1"/>
          </p:cNvSpPr>
          <p:nvPr/>
        </p:nvSpPr>
        <p:spPr bwMode="auto">
          <a:xfrm flipH="1" flipV="1">
            <a:off x="2195736" y="2780928"/>
            <a:ext cx="288603" cy="288032"/>
          </a:xfrm>
          <a:prstGeom prst="ellipse">
            <a:avLst/>
          </a:prstGeom>
          <a:gradFill rotWithShape="1">
            <a:gsLst>
              <a:gs pos="0">
                <a:srgbClr val="FF6600"/>
              </a:gs>
              <a:gs pos="100000">
                <a:srgbClr val="FF6600">
                  <a:gamma/>
                  <a:shade val="46275"/>
                  <a:invGamma/>
                </a:srgbClr>
              </a:gs>
            </a:gsLst>
            <a:path path="shape">
              <a:fillToRect l="50000" t="50000" r="50000" b="50000"/>
            </a:path>
          </a:gradFill>
          <a:ln w="25400" algn="ctr">
            <a:no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Arial"/>
            </a:endParaRPr>
          </a:p>
        </p:txBody>
      </p:sp>
      <p:sp>
        <p:nvSpPr>
          <p:cNvPr id="22" name="24 Elipse"/>
          <p:cNvSpPr>
            <a:spLocks noChangeArrowheads="1"/>
          </p:cNvSpPr>
          <p:nvPr/>
        </p:nvSpPr>
        <p:spPr bwMode="auto">
          <a:xfrm flipH="1" flipV="1">
            <a:off x="7164288" y="2924944"/>
            <a:ext cx="288603" cy="288032"/>
          </a:xfrm>
          <a:prstGeom prst="ellipse">
            <a:avLst/>
          </a:prstGeom>
          <a:gradFill rotWithShape="1">
            <a:gsLst>
              <a:gs pos="0">
                <a:srgbClr val="FF6600"/>
              </a:gs>
              <a:gs pos="100000">
                <a:srgbClr val="FF6600">
                  <a:gamma/>
                  <a:shade val="46275"/>
                  <a:invGamma/>
                </a:srgbClr>
              </a:gs>
            </a:gsLst>
            <a:path path="shape">
              <a:fillToRect l="50000" t="50000" r="50000" b="50000"/>
            </a:path>
          </a:gradFill>
          <a:ln w="25400" algn="ctr">
            <a:no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Arial"/>
            </a:endParaRPr>
          </a:p>
        </p:txBody>
      </p:sp>
      <p:sp>
        <p:nvSpPr>
          <p:cNvPr id="23" name="89 Forma libre"/>
          <p:cNvSpPr>
            <a:spLocks/>
          </p:cNvSpPr>
          <p:nvPr/>
        </p:nvSpPr>
        <p:spPr bwMode="auto">
          <a:xfrm rot="22140000">
            <a:off x="2871592" y="3233125"/>
            <a:ext cx="287338" cy="377825"/>
          </a:xfrm>
          <a:custGeom>
            <a:avLst/>
            <a:gdLst>
              <a:gd name="T0" fmla="*/ 0 w 1056194"/>
              <a:gd name="T1" fmla="*/ 0 h 1212234"/>
              <a:gd name="T2" fmla="*/ 0 w 1056194"/>
              <a:gd name="T3" fmla="*/ 0 h 1212234"/>
              <a:gd name="T4" fmla="*/ 0 w 1056194"/>
              <a:gd name="T5" fmla="*/ 0 h 1212234"/>
              <a:gd name="T6" fmla="*/ 0 w 1056194"/>
              <a:gd name="T7" fmla="*/ 0 h 1212234"/>
              <a:gd name="T8" fmla="*/ 0 w 1056194"/>
              <a:gd name="T9" fmla="*/ 0 h 1212234"/>
              <a:gd name="T10" fmla="*/ 0 w 1056194"/>
              <a:gd name="T11" fmla="*/ 0 h 1212234"/>
              <a:gd name="T12" fmla="*/ 0 w 1056194"/>
              <a:gd name="T13" fmla="*/ 0 h 1212234"/>
              <a:gd name="T14" fmla="*/ 0 w 1056194"/>
              <a:gd name="T15" fmla="*/ 0 h 1212234"/>
              <a:gd name="T16" fmla="*/ 0 w 1056194"/>
              <a:gd name="T17" fmla="*/ 0 h 1212234"/>
              <a:gd name="T18" fmla="*/ 0 w 1056194"/>
              <a:gd name="T19" fmla="*/ 0 h 1212234"/>
              <a:gd name="T20" fmla="*/ 0 w 1056194"/>
              <a:gd name="T21" fmla="*/ 0 h 1212234"/>
              <a:gd name="T22" fmla="*/ 0 w 1056194"/>
              <a:gd name="T23" fmla="*/ 0 h 1212234"/>
              <a:gd name="T24" fmla="*/ 0 w 1056194"/>
              <a:gd name="T25" fmla="*/ 0 h 1212234"/>
              <a:gd name="T26" fmla="*/ 0 w 1056194"/>
              <a:gd name="T27" fmla="*/ 0 h 1212234"/>
              <a:gd name="T28" fmla="*/ 0 w 1056194"/>
              <a:gd name="T29" fmla="*/ 0 h 1212234"/>
              <a:gd name="T30" fmla="*/ 0 w 1056194"/>
              <a:gd name="T31" fmla="*/ 0 h 1212234"/>
              <a:gd name="T32" fmla="*/ 0 w 1056194"/>
              <a:gd name="T33" fmla="*/ 0 h 1212234"/>
              <a:gd name="T34" fmla="*/ 0 w 1056194"/>
              <a:gd name="T35" fmla="*/ 0 h 1212234"/>
              <a:gd name="T36" fmla="*/ 0 w 1056194"/>
              <a:gd name="T37" fmla="*/ 0 h 1212234"/>
              <a:gd name="T38" fmla="*/ 0 w 1056194"/>
              <a:gd name="T39" fmla="*/ 0 h 1212234"/>
              <a:gd name="T40" fmla="*/ 0 w 1056194"/>
              <a:gd name="T41" fmla="*/ 0 h 1212234"/>
              <a:gd name="T42" fmla="*/ 0 w 1056194"/>
              <a:gd name="T43" fmla="*/ 0 h 1212234"/>
              <a:gd name="T44" fmla="*/ 0 w 1056194"/>
              <a:gd name="T45" fmla="*/ 0 h 1212234"/>
              <a:gd name="T46" fmla="*/ 0 w 1056194"/>
              <a:gd name="T47" fmla="*/ 0 h 1212234"/>
              <a:gd name="T48" fmla="*/ 0 w 1056194"/>
              <a:gd name="T49" fmla="*/ 0 h 1212234"/>
              <a:gd name="T50" fmla="*/ 0 w 1056194"/>
              <a:gd name="T51" fmla="*/ 0 h 1212234"/>
              <a:gd name="T52" fmla="*/ 0 w 1056194"/>
              <a:gd name="T53" fmla="*/ 0 h 1212234"/>
              <a:gd name="T54" fmla="*/ 0 w 1056194"/>
              <a:gd name="T55" fmla="*/ 0 h 1212234"/>
              <a:gd name="T56" fmla="*/ 0 w 1056194"/>
              <a:gd name="T57" fmla="*/ 0 h 1212234"/>
              <a:gd name="T58" fmla="*/ 0 w 1056194"/>
              <a:gd name="T59" fmla="*/ 0 h 1212234"/>
              <a:gd name="T60" fmla="*/ 0 w 1056194"/>
              <a:gd name="T61" fmla="*/ 0 h 1212234"/>
              <a:gd name="T62" fmla="*/ 0 w 1056194"/>
              <a:gd name="T63" fmla="*/ 0 h 1212234"/>
              <a:gd name="T64" fmla="*/ 0 w 1056194"/>
              <a:gd name="T65" fmla="*/ 0 h 1212234"/>
              <a:gd name="T66" fmla="*/ 0 w 1056194"/>
              <a:gd name="T67" fmla="*/ 0 h 1212234"/>
              <a:gd name="T68" fmla="*/ 0 w 1056194"/>
              <a:gd name="T69" fmla="*/ 0 h 1212234"/>
              <a:gd name="T70" fmla="*/ 0 w 1056194"/>
              <a:gd name="T71" fmla="*/ 0 h 1212234"/>
              <a:gd name="T72" fmla="*/ 0 w 1056194"/>
              <a:gd name="T73" fmla="*/ 0 h 1212234"/>
              <a:gd name="T74" fmla="*/ 0 w 1056194"/>
              <a:gd name="T75" fmla="*/ 0 h 12122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6194"/>
              <a:gd name="T115" fmla="*/ 0 h 1212234"/>
              <a:gd name="T116" fmla="*/ 1056194 w 1056194"/>
              <a:gd name="T117" fmla="*/ 1212234 h 12122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6194" h="1212234">
                <a:moveTo>
                  <a:pt x="25680" y="118533"/>
                </a:moveTo>
                <a:cubicBezTo>
                  <a:pt x="23261" y="237066"/>
                  <a:pt x="0" y="239088"/>
                  <a:pt x="25680" y="829733"/>
                </a:cubicBezTo>
                <a:cubicBezTo>
                  <a:pt x="26345" y="845018"/>
                  <a:pt x="35356" y="858762"/>
                  <a:pt x="40194" y="873276"/>
                </a:cubicBezTo>
                <a:cubicBezTo>
                  <a:pt x="45032" y="911981"/>
                  <a:pt x="35055" y="955698"/>
                  <a:pt x="54709" y="989390"/>
                </a:cubicBezTo>
                <a:cubicBezTo>
                  <a:pt x="69133" y="1014116"/>
                  <a:pt x="166817" y="1059959"/>
                  <a:pt x="199851" y="1076476"/>
                </a:cubicBezTo>
                <a:cubicBezTo>
                  <a:pt x="209527" y="1090990"/>
                  <a:pt x="215258" y="1109122"/>
                  <a:pt x="228880" y="1120019"/>
                </a:cubicBezTo>
                <a:cubicBezTo>
                  <a:pt x="240827" y="1129576"/>
                  <a:pt x="257712" y="1130330"/>
                  <a:pt x="272423" y="1134533"/>
                </a:cubicBezTo>
                <a:cubicBezTo>
                  <a:pt x="352414" y="1157387"/>
                  <a:pt x="355828" y="1151863"/>
                  <a:pt x="461109" y="1163561"/>
                </a:cubicBezTo>
                <a:cubicBezTo>
                  <a:pt x="480461" y="1168399"/>
                  <a:pt x="499986" y="1172596"/>
                  <a:pt x="519166" y="1178076"/>
                </a:cubicBezTo>
                <a:cubicBezTo>
                  <a:pt x="533877" y="1182279"/>
                  <a:pt x="547410" y="1192590"/>
                  <a:pt x="562709" y="1192590"/>
                </a:cubicBezTo>
                <a:cubicBezTo>
                  <a:pt x="683758" y="1192590"/>
                  <a:pt x="804614" y="1182914"/>
                  <a:pt x="925566" y="1178076"/>
                </a:cubicBezTo>
                <a:cubicBezTo>
                  <a:pt x="1052778" y="1050864"/>
                  <a:pt x="897101" y="1212234"/>
                  <a:pt x="998137" y="1090990"/>
                </a:cubicBezTo>
                <a:cubicBezTo>
                  <a:pt x="1011278" y="1075221"/>
                  <a:pt x="1027166" y="1061961"/>
                  <a:pt x="1041680" y="1047447"/>
                </a:cubicBezTo>
                <a:cubicBezTo>
                  <a:pt x="1046518" y="1028095"/>
                  <a:pt x="1056194" y="1009338"/>
                  <a:pt x="1056194" y="989390"/>
                </a:cubicBezTo>
                <a:cubicBezTo>
                  <a:pt x="1056194" y="781296"/>
                  <a:pt x="1048730" y="573251"/>
                  <a:pt x="1041680" y="365276"/>
                </a:cubicBezTo>
                <a:cubicBezTo>
                  <a:pt x="1039052" y="287760"/>
                  <a:pt x="1043991" y="208761"/>
                  <a:pt x="1027166" y="133047"/>
                </a:cubicBezTo>
                <a:cubicBezTo>
                  <a:pt x="1022665" y="112790"/>
                  <a:pt x="954764" y="94399"/>
                  <a:pt x="940080" y="89504"/>
                </a:cubicBezTo>
                <a:cubicBezTo>
                  <a:pt x="925566" y="94342"/>
                  <a:pt x="905024" y="91289"/>
                  <a:pt x="896537" y="104019"/>
                </a:cubicBezTo>
                <a:cubicBezTo>
                  <a:pt x="882853" y="124545"/>
                  <a:pt x="888006" y="152657"/>
                  <a:pt x="882023" y="176590"/>
                </a:cubicBezTo>
                <a:cubicBezTo>
                  <a:pt x="878312" y="191433"/>
                  <a:pt x="871220" y="205290"/>
                  <a:pt x="867509" y="220133"/>
                </a:cubicBezTo>
                <a:cubicBezTo>
                  <a:pt x="863378" y="236657"/>
                  <a:pt x="847417" y="329908"/>
                  <a:pt x="838480" y="350761"/>
                </a:cubicBezTo>
                <a:cubicBezTo>
                  <a:pt x="831608" y="366795"/>
                  <a:pt x="819127" y="379790"/>
                  <a:pt x="809451" y="394304"/>
                </a:cubicBezTo>
                <a:cubicBezTo>
                  <a:pt x="815240" y="440612"/>
                  <a:pt x="838480" y="618762"/>
                  <a:pt x="838480" y="655561"/>
                </a:cubicBezTo>
                <a:cubicBezTo>
                  <a:pt x="838480" y="709000"/>
                  <a:pt x="849301" y="768168"/>
                  <a:pt x="823966" y="815219"/>
                </a:cubicBezTo>
                <a:cubicBezTo>
                  <a:pt x="809459" y="842160"/>
                  <a:pt x="767353" y="841477"/>
                  <a:pt x="736880" y="844247"/>
                </a:cubicBezTo>
                <a:lnTo>
                  <a:pt x="577223" y="858761"/>
                </a:lnTo>
                <a:cubicBezTo>
                  <a:pt x="548194" y="868437"/>
                  <a:pt x="519166" y="897466"/>
                  <a:pt x="490137" y="887790"/>
                </a:cubicBezTo>
                <a:cubicBezTo>
                  <a:pt x="361489" y="844907"/>
                  <a:pt x="433463" y="862140"/>
                  <a:pt x="272423" y="844247"/>
                </a:cubicBezTo>
                <a:lnTo>
                  <a:pt x="228880" y="713619"/>
                </a:lnTo>
                <a:cubicBezTo>
                  <a:pt x="224042" y="699105"/>
                  <a:pt x="222853" y="682806"/>
                  <a:pt x="214366" y="670076"/>
                </a:cubicBezTo>
                <a:lnTo>
                  <a:pt x="185337" y="626533"/>
                </a:lnTo>
                <a:cubicBezTo>
                  <a:pt x="190175" y="495904"/>
                  <a:pt x="191156" y="365076"/>
                  <a:pt x="199851" y="234647"/>
                </a:cubicBezTo>
                <a:cubicBezTo>
                  <a:pt x="200869" y="219381"/>
                  <a:pt x="214366" y="206404"/>
                  <a:pt x="214366" y="191104"/>
                </a:cubicBezTo>
                <a:cubicBezTo>
                  <a:pt x="214366" y="188499"/>
                  <a:pt x="192180" y="98058"/>
                  <a:pt x="185337" y="89504"/>
                </a:cubicBezTo>
                <a:cubicBezTo>
                  <a:pt x="174440" y="75883"/>
                  <a:pt x="156308" y="70152"/>
                  <a:pt x="141794" y="60476"/>
                </a:cubicBezTo>
                <a:cubicBezTo>
                  <a:pt x="117604" y="65314"/>
                  <a:pt x="90642" y="62751"/>
                  <a:pt x="69223" y="74990"/>
                </a:cubicBezTo>
                <a:cubicBezTo>
                  <a:pt x="54077" y="83645"/>
                  <a:pt x="50661" y="104578"/>
                  <a:pt x="40194" y="118533"/>
                </a:cubicBezTo>
                <a:cubicBezTo>
                  <a:pt x="36089" y="124007"/>
                  <a:pt x="28099" y="0"/>
                  <a:pt x="25680" y="118533"/>
                </a:cubicBezTo>
                <a:close/>
              </a:path>
            </a:pathLst>
          </a:custGeom>
          <a:solidFill>
            <a:srgbClr val="FFC000"/>
          </a:solidFill>
          <a:ln w="25400" cap="flat" cmpd="sng" algn="ctr">
            <a:noFill/>
            <a:prstDash val="solid"/>
            <a:round/>
            <a:headEnd/>
            <a:tailEnd/>
          </a:ln>
        </p:spPr>
        <p:txBody>
          <a:bodyPr anchor="ctr"/>
          <a:lstStyle/>
          <a:p>
            <a:endParaRPr lang="es-ES"/>
          </a:p>
        </p:txBody>
      </p:sp>
      <p:sp>
        <p:nvSpPr>
          <p:cNvPr id="24" name="89 Forma libre"/>
          <p:cNvSpPr>
            <a:spLocks/>
          </p:cNvSpPr>
          <p:nvPr/>
        </p:nvSpPr>
        <p:spPr bwMode="auto">
          <a:xfrm rot="20700000">
            <a:off x="6416198" y="3243723"/>
            <a:ext cx="287338" cy="377825"/>
          </a:xfrm>
          <a:custGeom>
            <a:avLst/>
            <a:gdLst>
              <a:gd name="T0" fmla="*/ 0 w 1056194"/>
              <a:gd name="T1" fmla="*/ 0 h 1212234"/>
              <a:gd name="T2" fmla="*/ 0 w 1056194"/>
              <a:gd name="T3" fmla="*/ 0 h 1212234"/>
              <a:gd name="T4" fmla="*/ 0 w 1056194"/>
              <a:gd name="T5" fmla="*/ 0 h 1212234"/>
              <a:gd name="T6" fmla="*/ 0 w 1056194"/>
              <a:gd name="T7" fmla="*/ 0 h 1212234"/>
              <a:gd name="T8" fmla="*/ 0 w 1056194"/>
              <a:gd name="T9" fmla="*/ 0 h 1212234"/>
              <a:gd name="T10" fmla="*/ 0 w 1056194"/>
              <a:gd name="T11" fmla="*/ 0 h 1212234"/>
              <a:gd name="T12" fmla="*/ 0 w 1056194"/>
              <a:gd name="T13" fmla="*/ 0 h 1212234"/>
              <a:gd name="T14" fmla="*/ 0 w 1056194"/>
              <a:gd name="T15" fmla="*/ 0 h 1212234"/>
              <a:gd name="T16" fmla="*/ 0 w 1056194"/>
              <a:gd name="T17" fmla="*/ 0 h 1212234"/>
              <a:gd name="T18" fmla="*/ 0 w 1056194"/>
              <a:gd name="T19" fmla="*/ 0 h 1212234"/>
              <a:gd name="T20" fmla="*/ 0 w 1056194"/>
              <a:gd name="T21" fmla="*/ 0 h 1212234"/>
              <a:gd name="T22" fmla="*/ 0 w 1056194"/>
              <a:gd name="T23" fmla="*/ 0 h 1212234"/>
              <a:gd name="T24" fmla="*/ 0 w 1056194"/>
              <a:gd name="T25" fmla="*/ 0 h 1212234"/>
              <a:gd name="T26" fmla="*/ 0 w 1056194"/>
              <a:gd name="T27" fmla="*/ 0 h 1212234"/>
              <a:gd name="T28" fmla="*/ 0 w 1056194"/>
              <a:gd name="T29" fmla="*/ 0 h 1212234"/>
              <a:gd name="T30" fmla="*/ 0 w 1056194"/>
              <a:gd name="T31" fmla="*/ 0 h 1212234"/>
              <a:gd name="T32" fmla="*/ 0 w 1056194"/>
              <a:gd name="T33" fmla="*/ 0 h 1212234"/>
              <a:gd name="T34" fmla="*/ 0 w 1056194"/>
              <a:gd name="T35" fmla="*/ 0 h 1212234"/>
              <a:gd name="T36" fmla="*/ 0 w 1056194"/>
              <a:gd name="T37" fmla="*/ 0 h 1212234"/>
              <a:gd name="T38" fmla="*/ 0 w 1056194"/>
              <a:gd name="T39" fmla="*/ 0 h 1212234"/>
              <a:gd name="T40" fmla="*/ 0 w 1056194"/>
              <a:gd name="T41" fmla="*/ 0 h 1212234"/>
              <a:gd name="T42" fmla="*/ 0 w 1056194"/>
              <a:gd name="T43" fmla="*/ 0 h 1212234"/>
              <a:gd name="T44" fmla="*/ 0 w 1056194"/>
              <a:gd name="T45" fmla="*/ 0 h 1212234"/>
              <a:gd name="T46" fmla="*/ 0 w 1056194"/>
              <a:gd name="T47" fmla="*/ 0 h 1212234"/>
              <a:gd name="T48" fmla="*/ 0 w 1056194"/>
              <a:gd name="T49" fmla="*/ 0 h 1212234"/>
              <a:gd name="T50" fmla="*/ 0 w 1056194"/>
              <a:gd name="T51" fmla="*/ 0 h 1212234"/>
              <a:gd name="T52" fmla="*/ 0 w 1056194"/>
              <a:gd name="T53" fmla="*/ 0 h 1212234"/>
              <a:gd name="T54" fmla="*/ 0 w 1056194"/>
              <a:gd name="T55" fmla="*/ 0 h 1212234"/>
              <a:gd name="T56" fmla="*/ 0 w 1056194"/>
              <a:gd name="T57" fmla="*/ 0 h 1212234"/>
              <a:gd name="T58" fmla="*/ 0 w 1056194"/>
              <a:gd name="T59" fmla="*/ 0 h 1212234"/>
              <a:gd name="T60" fmla="*/ 0 w 1056194"/>
              <a:gd name="T61" fmla="*/ 0 h 1212234"/>
              <a:gd name="T62" fmla="*/ 0 w 1056194"/>
              <a:gd name="T63" fmla="*/ 0 h 1212234"/>
              <a:gd name="T64" fmla="*/ 0 w 1056194"/>
              <a:gd name="T65" fmla="*/ 0 h 1212234"/>
              <a:gd name="T66" fmla="*/ 0 w 1056194"/>
              <a:gd name="T67" fmla="*/ 0 h 1212234"/>
              <a:gd name="T68" fmla="*/ 0 w 1056194"/>
              <a:gd name="T69" fmla="*/ 0 h 1212234"/>
              <a:gd name="T70" fmla="*/ 0 w 1056194"/>
              <a:gd name="T71" fmla="*/ 0 h 1212234"/>
              <a:gd name="T72" fmla="*/ 0 w 1056194"/>
              <a:gd name="T73" fmla="*/ 0 h 1212234"/>
              <a:gd name="T74" fmla="*/ 0 w 1056194"/>
              <a:gd name="T75" fmla="*/ 0 h 12122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6194"/>
              <a:gd name="T115" fmla="*/ 0 h 1212234"/>
              <a:gd name="T116" fmla="*/ 1056194 w 1056194"/>
              <a:gd name="T117" fmla="*/ 1212234 h 12122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6194" h="1212234">
                <a:moveTo>
                  <a:pt x="25680" y="118533"/>
                </a:moveTo>
                <a:cubicBezTo>
                  <a:pt x="23261" y="237066"/>
                  <a:pt x="0" y="239088"/>
                  <a:pt x="25680" y="829733"/>
                </a:cubicBezTo>
                <a:cubicBezTo>
                  <a:pt x="26345" y="845018"/>
                  <a:pt x="35356" y="858762"/>
                  <a:pt x="40194" y="873276"/>
                </a:cubicBezTo>
                <a:cubicBezTo>
                  <a:pt x="45032" y="911981"/>
                  <a:pt x="35055" y="955698"/>
                  <a:pt x="54709" y="989390"/>
                </a:cubicBezTo>
                <a:cubicBezTo>
                  <a:pt x="69133" y="1014116"/>
                  <a:pt x="166817" y="1059959"/>
                  <a:pt x="199851" y="1076476"/>
                </a:cubicBezTo>
                <a:cubicBezTo>
                  <a:pt x="209527" y="1090990"/>
                  <a:pt x="215258" y="1109122"/>
                  <a:pt x="228880" y="1120019"/>
                </a:cubicBezTo>
                <a:cubicBezTo>
                  <a:pt x="240827" y="1129576"/>
                  <a:pt x="257712" y="1130330"/>
                  <a:pt x="272423" y="1134533"/>
                </a:cubicBezTo>
                <a:cubicBezTo>
                  <a:pt x="352414" y="1157387"/>
                  <a:pt x="355828" y="1151863"/>
                  <a:pt x="461109" y="1163561"/>
                </a:cubicBezTo>
                <a:cubicBezTo>
                  <a:pt x="480461" y="1168399"/>
                  <a:pt x="499986" y="1172596"/>
                  <a:pt x="519166" y="1178076"/>
                </a:cubicBezTo>
                <a:cubicBezTo>
                  <a:pt x="533877" y="1182279"/>
                  <a:pt x="547410" y="1192590"/>
                  <a:pt x="562709" y="1192590"/>
                </a:cubicBezTo>
                <a:cubicBezTo>
                  <a:pt x="683758" y="1192590"/>
                  <a:pt x="804614" y="1182914"/>
                  <a:pt x="925566" y="1178076"/>
                </a:cubicBezTo>
                <a:cubicBezTo>
                  <a:pt x="1052778" y="1050864"/>
                  <a:pt x="897101" y="1212234"/>
                  <a:pt x="998137" y="1090990"/>
                </a:cubicBezTo>
                <a:cubicBezTo>
                  <a:pt x="1011278" y="1075221"/>
                  <a:pt x="1027166" y="1061961"/>
                  <a:pt x="1041680" y="1047447"/>
                </a:cubicBezTo>
                <a:cubicBezTo>
                  <a:pt x="1046518" y="1028095"/>
                  <a:pt x="1056194" y="1009338"/>
                  <a:pt x="1056194" y="989390"/>
                </a:cubicBezTo>
                <a:cubicBezTo>
                  <a:pt x="1056194" y="781296"/>
                  <a:pt x="1048730" y="573251"/>
                  <a:pt x="1041680" y="365276"/>
                </a:cubicBezTo>
                <a:cubicBezTo>
                  <a:pt x="1039052" y="287760"/>
                  <a:pt x="1043991" y="208761"/>
                  <a:pt x="1027166" y="133047"/>
                </a:cubicBezTo>
                <a:cubicBezTo>
                  <a:pt x="1022665" y="112790"/>
                  <a:pt x="954764" y="94399"/>
                  <a:pt x="940080" y="89504"/>
                </a:cubicBezTo>
                <a:cubicBezTo>
                  <a:pt x="925566" y="94342"/>
                  <a:pt x="905024" y="91289"/>
                  <a:pt x="896537" y="104019"/>
                </a:cubicBezTo>
                <a:cubicBezTo>
                  <a:pt x="882853" y="124545"/>
                  <a:pt x="888006" y="152657"/>
                  <a:pt x="882023" y="176590"/>
                </a:cubicBezTo>
                <a:cubicBezTo>
                  <a:pt x="878312" y="191433"/>
                  <a:pt x="871220" y="205290"/>
                  <a:pt x="867509" y="220133"/>
                </a:cubicBezTo>
                <a:cubicBezTo>
                  <a:pt x="863378" y="236657"/>
                  <a:pt x="847417" y="329908"/>
                  <a:pt x="838480" y="350761"/>
                </a:cubicBezTo>
                <a:cubicBezTo>
                  <a:pt x="831608" y="366795"/>
                  <a:pt x="819127" y="379790"/>
                  <a:pt x="809451" y="394304"/>
                </a:cubicBezTo>
                <a:cubicBezTo>
                  <a:pt x="815240" y="440612"/>
                  <a:pt x="838480" y="618762"/>
                  <a:pt x="838480" y="655561"/>
                </a:cubicBezTo>
                <a:cubicBezTo>
                  <a:pt x="838480" y="709000"/>
                  <a:pt x="849301" y="768168"/>
                  <a:pt x="823966" y="815219"/>
                </a:cubicBezTo>
                <a:cubicBezTo>
                  <a:pt x="809459" y="842160"/>
                  <a:pt x="767353" y="841477"/>
                  <a:pt x="736880" y="844247"/>
                </a:cubicBezTo>
                <a:lnTo>
                  <a:pt x="577223" y="858761"/>
                </a:lnTo>
                <a:cubicBezTo>
                  <a:pt x="548194" y="868437"/>
                  <a:pt x="519166" y="897466"/>
                  <a:pt x="490137" y="887790"/>
                </a:cubicBezTo>
                <a:cubicBezTo>
                  <a:pt x="361489" y="844907"/>
                  <a:pt x="433463" y="862140"/>
                  <a:pt x="272423" y="844247"/>
                </a:cubicBezTo>
                <a:lnTo>
                  <a:pt x="228880" y="713619"/>
                </a:lnTo>
                <a:cubicBezTo>
                  <a:pt x="224042" y="699105"/>
                  <a:pt x="222853" y="682806"/>
                  <a:pt x="214366" y="670076"/>
                </a:cubicBezTo>
                <a:lnTo>
                  <a:pt x="185337" y="626533"/>
                </a:lnTo>
                <a:cubicBezTo>
                  <a:pt x="190175" y="495904"/>
                  <a:pt x="191156" y="365076"/>
                  <a:pt x="199851" y="234647"/>
                </a:cubicBezTo>
                <a:cubicBezTo>
                  <a:pt x="200869" y="219381"/>
                  <a:pt x="214366" y="206404"/>
                  <a:pt x="214366" y="191104"/>
                </a:cubicBezTo>
                <a:cubicBezTo>
                  <a:pt x="214366" y="188499"/>
                  <a:pt x="192180" y="98058"/>
                  <a:pt x="185337" y="89504"/>
                </a:cubicBezTo>
                <a:cubicBezTo>
                  <a:pt x="174440" y="75883"/>
                  <a:pt x="156308" y="70152"/>
                  <a:pt x="141794" y="60476"/>
                </a:cubicBezTo>
                <a:cubicBezTo>
                  <a:pt x="117604" y="65314"/>
                  <a:pt x="90642" y="62751"/>
                  <a:pt x="69223" y="74990"/>
                </a:cubicBezTo>
                <a:cubicBezTo>
                  <a:pt x="54077" y="83645"/>
                  <a:pt x="50661" y="104578"/>
                  <a:pt x="40194" y="118533"/>
                </a:cubicBezTo>
                <a:cubicBezTo>
                  <a:pt x="36089" y="124007"/>
                  <a:pt x="28099" y="0"/>
                  <a:pt x="25680" y="118533"/>
                </a:cubicBezTo>
                <a:close/>
              </a:path>
            </a:pathLst>
          </a:custGeom>
          <a:solidFill>
            <a:srgbClr val="FFC000"/>
          </a:solidFill>
          <a:ln w="25400" cap="flat" cmpd="sng" algn="ctr">
            <a:noFill/>
            <a:prstDash val="solid"/>
            <a:round/>
            <a:headEnd/>
            <a:tailEnd/>
          </a:ln>
        </p:spPr>
        <p:txBody>
          <a:bodyPr anchor="ctr"/>
          <a:lstStyle/>
          <a:p>
            <a:endParaRPr lang="es-ES"/>
          </a:p>
        </p:txBody>
      </p:sp>
      <p:sp>
        <p:nvSpPr>
          <p:cNvPr id="25" name="24 Rectángulo redondeado"/>
          <p:cNvSpPr>
            <a:spLocks noChangeArrowheads="1"/>
          </p:cNvSpPr>
          <p:nvPr/>
        </p:nvSpPr>
        <p:spPr bwMode="auto">
          <a:xfrm rot="590529">
            <a:off x="2957373" y="2651650"/>
            <a:ext cx="215900" cy="504825"/>
          </a:xfrm>
          <a:prstGeom prst="roundRect">
            <a:avLst>
              <a:gd name="adj" fmla="val 16667"/>
            </a:avLst>
          </a:prstGeom>
          <a:solidFill>
            <a:srgbClr val="92D050"/>
          </a:solidFill>
          <a:ln w="25400" algn="ctr">
            <a:noFill/>
            <a:round/>
            <a:headEnd/>
            <a:tailEnd/>
          </a:ln>
          <a:effectLst>
            <a:prstShdw prst="shdw17" dist="17961" dir="2700000">
              <a:srgbClr val="FFC000">
                <a:gamma/>
                <a:shade val="60000"/>
                <a:invGamma/>
              </a:srgbClr>
            </a:prstShdw>
          </a:effectLst>
        </p:spPr>
        <p:txBody>
          <a:bodyPr anchor="ctr"/>
          <a:lstStyle/>
          <a:p>
            <a:pPr algn="ctr">
              <a:defRPr/>
            </a:pPr>
            <a:endParaRPr lang="es-ES">
              <a:solidFill>
                <a:schemeClr val="lt1"/>
              </a:solidFill>
              <a:latin typeface="+mn-lt"/>
            </a:endParaRPr>
          </a:p>
        </p:txBody>
      </p:sp>
      <p:sp>
        <p:nvSpPr>
          <p:cNvPr id="26" name="25 Rectángulo redondeado"/>
          <p:cNvSpPr>
            <a:spLocks noChangeArrowheads="1"/>
          </p:cNvSpPr>
          <p:nvPr/>
        </p:nvSpPr>
        <p:spPr bwMode="auto">
          <a:xfrm rot="-660000">
            <a:off x="6341749" y="2651650"/>
            <a:ext cx="215900" cy="504825"/>
          </a:xfrm>
          <a:prstGeom prst="roundRect">
            <a:avLst>
              <a:gd name="adj" fmla="val 16667"/>
            </a:avLst>
          </a:prstGeom>
          <a:solidFill>
            <a:srgbClr val="92D050"/>
          </a:solidFill>
          <a:ln w="25400" algn="ctr">
            <a:noFill/>
            <a:round/>
            <a:headEnd/>
            <a:tailEnd/>
          </a:ln>
          <a:effectLst>
            <a:prstShdw prst="shdw17" dist="17961" dir="2700000">
              <a:srgbClr val="FFC000">
                <a:gamma/>
                <a:shade val="60000"/>
                <a:invGamma/>
              </a:srgbClr>
            </a:prstShdw>
          </a:effectLst>
        </p:spPr>
        <p:txBody>
          <a:bodyPr anchor="ctr"/>
          <a:lstStyle/>
          <a:p>
            <a:pPr algn="ctr">
              <a:defRPr/>
            </a:pPr>
            <a:endParaRPr lang="es-ES">
              <a:solidFill>
                <a:schemeClr val="lt1"/>
              </a:solidFill>
              <a:latin typeface="+mn-lt"/>
            </a:endParaRPr>
          </a:p>
        </p:txBody>
      </p:sp>
      <p:sp>
        <p:nvSpPr>
          <p:cNvPr id="27" name="26 CuadroTexto"/>
          <p:cNvSpPr txBox="1"/>
          <p:nvPr/>
        </p:nvSpPr>
        <p:spPr>
          <a:xfrm>
            <a:off x="1403648" y="2636912"/>
            <a:ext cx="648072" cy="369332"/>
          </a:xfrm>
          <a:prstGeom prst="rect">
            <a:avLst/>
          </a:prstGeom>
          <a:noFill/>
        </p:spPr>
        <p:txBody>
          <a:bodyPr wrap="square" rtlCol="0">
            <a:spAutoFit/>
          </a:bodyPr>
          <a:lstStyle/>
          <a:p>
            <a:r>
              <a:rPr lang="es-ES" dirty="0" smtClean="0"/>
              <a:t>MHC</a:t>
            </a:r>
            <a:endParaRPr lang="es-ES" dirty="0"/>
          </a:p>
        </p:txBody>
      </p:sp>
      <p:sp>
        <p:nvSpPr>
          <p:cNvPr id="28" name="27 CuadroTexto"/>
          <p:cNvSpPr txBox="1"/>
          <p:nvPr/>
        </p:nvSpPr>
        <p:spPr>
          <a:xfrm>
            <a:off x="7596336" y="2780928"/>
            <a:ext cx="648072" cy="369332"/>
          </a:xfrm>
          <a:prstGeom prst="rect">
            <a:avLst/>
          </a:prstGeom>
          <a:noFill/>
        </p:spPr>
        <p:txBody>
          <a:bodyPr wrap="square" rtlCol="0">
            <a:spAutoFit/>
          </a:bodyPr>
          <a:lstStyle/>
          <a:p>
            <a:r>
              <a:rPr lang="es-ES" dirty="0" smtClean="0"/>
              <a:t>MHC</a:t>
            </a:r>
            <a:endParaRPr lang="es-ES" dirty="0"/>
          </a:p>
        </p:txBody>
      </p:sp>
      <p:sp>
        <p:nvSpPr>
          <p:cNvPr id="29" name="28 CuadroTexto"/>
          <p:cNvSpPr txBox="1"/>
          <p:nvPr/>
        </p:nvSpPr>
        <p:spPr>
          <a:xfrm>
            <a:off x="1619672" y="3356992"/>
            <a:ext cx="648072" cy="369332"/>
          </a:xfrm>
          <a:prstGeom prst="rect">
            <a:avLst/>
          </a:prstGeom>
          <a:noFill/>
        </p:spPr>
        <p:txBody>
          <a:bodyPr wrap="square" rtlCol="0">
            <a:spAutoFit/>
          </a:bodyPr>
          <a:lstStyle/>
          <a:p>
            <a:r>
              <a:rPr lang="es-ES" dirty="0" smtClean="0"/>
              <a:t>TCR</a:t>
            </a:r>
            <a:endParaRPr lang="es-ES" dirty="0"/>
          </a:p>
        </p:txBody>
      </p:sp>
      <p:sp>
        <p:nvSpPr>
          <p:cNvPr id="30" name="29 CuadroTexto"/>
          <p:cNvSpPr txBox="1"/>
          <p:nvPr/>
        </p:nvSpPr>
        <p:spPr>
          <a:xfrm>
            <a:off x="7308304" y="3284984"/>
            <a:ext cx="648072" cy="369332"/>
          </a:xfrm>
          <a:prstGeom prst="rect">
            <a:avLst/>
          </a:prstGeom>
          <a:noFill/>
        </p:spPr>
        <p:txBody>
          <a:bodyPr wrap="square" rtlCol="0">
            <a:spAutoFit/>
          </a:bodyPr>
          <a:lstStyle/>
          <a:p>
            <a:r>
              <a:rPr lang="es-ES" dirty="0" smtClean="0"/>
              <a:t>TCR</a:t>
            </a:r>
            <a:endParaRPr lang="es-ES" dirty="0"/>
          </a:p>
        </p:txBody>
      </p:sp>
      <p:sp>
        <p:nvSpPr>
          <p:cNvPr id="31" name="30 CuadroTexto"/>
          <p:cNvSpPr txBox="1"/>
          <p:nvPr/>
        </p:nvSpPr>
        <p:spPr>
          <a:xfrm>
            <a:off x="3275856" y="2780928"/>
            <a:ext cx="1368152" cy="369332"/>
          </a:xfrm>
          <a:prstGeom prst="rect">
            <a:avLst/>
          </a:prstGeom>
          <a:noFill/>
        </p:spPr>
        <p:txBody>
          <a:bodyPr wrap="square" rtlCol="0">
            <a:spAutoFit/>
          </a:bodyPr>
          <a:lstStyle/>
          <a:p>
            <a:r>
              <a:rPr lang="es-ES" dirty="0" smtClean="0"/>
              <a:t>CD80/CD86</a:t>
            </a:r>
            <a:endParaRPr lang="es-ES" dirty="0"/>
          </a:p>
        </p:txBody>
      </p:sp>
      <p:sp>
        <p:nvSpPr>
          <p:cNvPr id="32" name="31 CuadroTexto"/>
          <p:cNvSpPr txBox="1"/>
          <p:nvPr/>
        </p:nvSpPr>
        <p:spPr>
          <a:xfrm>
            <a:off x="5220072" y="2708920"/>
            <a:ext cx="1368152" cy="369332"/>
          </a:xfrm>
          <a:prstGeom prst="rect">
            <a:avLst/>
          </a:prstGeom>
          <a:noFill/>
        </p:spPr>
        <p:txBody>
          <a:bodyPr wrap="square" rtlCol="0">
            <a:spAutoFit/>
          </a:bodyPr>
          <a:lstStyle/>
          <a:p>
            <a:r>
              <a:rPr lang="es-ES" dirty="0" smtClean="0"/>
              <a:t>CD80/CD86</a:t>
            </a:r>
            <a:endParaRPr lang="es-ES" dirty="0"/>
          </a:p>
        </p:txBody>
      </p:sp>
      <p:sp>
        <p:nvSpPr>
          <p:cNvPr id="33" name="32 CuadroTexto"/>
          <p:cNvSpPr txBox="1"/>
          <p:nvPr/>
        </p:nvSpPr>
        <p:spPr>
          <a:xfrm>
            <a:off x="3203848" y="3284984"/>
            <a:ext cx="936104" cy="369332"/>
          </a:xfrm>
          <a:prstGeom prst="rect">
            <a:avLst/>
          </a:prstGeom>
          <a:noFill/>
        </p:spPr>
        <p:txBody>
          <a:bodyPr wrap="square" rtlCol="0">
            <a:spAutoFit/>
          </a:bodyPr>
          <a:lstStyle/>
          <a:p>
            <a:r>
              <a:rPr lang="es-ES" dirty="0" smtClean="0"/>
              <a:t>CD28</a:t>
            </a:r>
            <a:endParaRPr lang="es-ES" dirty="0"/>
          </a:p>
        </p:txBody>
      </p:sp>
      <p:sp>
        <p:nvSpPr>
          <p:cNvPr id="34" name="33 CuadroTexto"/>
          <p:cNvSpPr txBox="1"/>
          <p:nvPr/>
        </p:nvSpPr>
        <p:spPr>
          <a:xfrm>
            <a:off x="5724128" y="3284984"/>
            <a:ext cx="936104" cy="369332"/>
          </a:xfrm>
          <a:prstGeom prst="rect">
            <a:avLst/>
          </a:prstGeom>
          <a:noFill/>
        </p:spPr>
        <p:txBody>
          <a:bodyPr wrap="square" rtlCol="0">
            <a:spAutoFit/>
          </a:bodyPr>
          <a:lstStyle/>
          <a:p>
            <a:r>
              <a:rPr lang="es-ES" dirty="0" smtClean="0"/>
              <a:t>CD28</a:t>
            </a:r>
            <a:endParaRPr lang="es-ES" dirty="0"/>
          </a:p>
        </p:txBody>
      </p:sp>
      <p:cxnSp>
        <p:nvCxnSpPr>
          <p:cNvPr id="38" name="37 Conector recto de flecha"/>
          <p:cNvCxnSpPr/>
          <p:nvPr/>
        </p:nvCxnSpPr>
        <p:spPr>
          <a:xfrm>
            <a:off x="2771800" y="4725144"/>
            <a:ext cx="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H="1">
            <a:off x="1835696" y="4653136"/>
            <a:ext cx="50405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p:nvPr/>
        </p:nvCxnSpPr>
        <p:spPr>
          <a:xfrm flipH="1">
            <a:off x="5868144" y="4653136"/>
            <a:ext cx="50405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a:off x="3275856" y="4653136"/>
            <a:ext cx="504056"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a:off x="7380312" y="4653136"/>
            <a:ext cx="576064"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47 Rectángulo redondeado"/>
          <p:cNvSpPr/>
          <p:nvPr/>
        </p:nvSpPr>
        <p:spPr>
          <a:xfrm>
            <a:off x="1547664" y="5373216"/>
            <a:ext cx="648072" cy="36004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IL17</a:t>
            </a:r>
            <a:endParaRPr lang="es-ES" dirty="0">
              <a:solidFill>
                <a:schemeClr val="tx1"/>
              </a:solidFill>
            </a:endParaRPr>
          </a:p>
        </p:txBody>
      </p:sp>
      <p:sp>
        <p:nvSpPr>
          <p:cNvPr id="49" name="48 Rectángulo redondeado"/>
          <p:cNvSpPr/>
          <p:nvPr/>
        </p:nvSpPr>
        <p:spPr>
          <a:xfrm>
            <a:off x="2411760" y="5517232"/>
            <a:ext cx="648072" cy="36004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IL21</a:t>
            </a:r>
            <a:endParaRPr lang="es-ES" dirty="0">
              <a:solidFill>
                <a:schemeClr val="tx1"/>
              </a:solidFill>
            </a:endParaRPr>
          </a:p>
        </p:txBody>
      </p:sp>
      <p:sp>
        <p:nvSpPr>
          <p:cNvPr id="50" name="49 Rectángulo redondeado"/>
          <p:cNvSpPr/>
          <p:nvPr/>
        </p:nvSpPr>
        <p:spPr>
          <a:xfrm>
            <a:off x="3419872" y="5445224"/>
            <a:ext cx="648072" cy="36004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IL22</a:t>
            </a:r>
            <a:endParaRPr lang="es-ES" dirty="0">
              <a:solidFill>
                <a:schemeClr val="tx1"/>
              </a:solidFill>
            </a:endParaRPr>
          </a:p>
        </p:txBody>
      </p:sp>
      <p:sp>
        <p:nvSpPr>
          <p:cNvPr id="51" name="50 Rectángulo redondeado"/>
          <p:cNvSpPr/>
          <p:nvPr/>
        </p:nvSpPr>
        <p:spPr>
          <a:xfrm>
            <a:off x="5580112" y="5373216"/>
            <a:ext cx="648072" cy="36004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IL2</a:t>
            </a:r>
            <a:endParaRPr lang="es-ES" dirty="0">
              <a:solidFill>
                <a:schemeClr val="tx1"/>
              </a:solidFill>
            </a:endParaRPr>
          </a:p>
        </p:txBody>
      </p:sp>
      <p:sp>
        <p:nvSpPr>
          <p:cNvPr id="52" name="51 Rectángulo redondeado"/>
          <p:cNvSpPr/>
          <p:nvPr/>
        </p:nvSpPr>
        <p:spPr>
          <a:xfrm>
            <a:off x="7668344" y="5445224"/>
            <a:ext cx="648072" cy="36004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IFN</a:t>
            </a:r>
            <a:r>
              <a:rPr lang="el-GR" dirty="0" smtClean="0">
                <a:solidFill>
                  <a:schemeClr val="tx1"/>
                </a:solidFill>
              </a:rPr>
              <a:t>γ</a:t>
            </a:r>
            <a:endParaRPr lang="es-ES" dirty="0">
              <a:solidFill>
                <a:schemeClr val="tx1"/>
              </a:solidFill>
            </a:endParaRPr>
          </a:p>
        </p:txBody>
      </p:sp>
      <p:sp>
        <p:nvSpPr>
          <p:cNvPr id="53" name="52 CuadroTexto"/>
          <p:cNvSpPr txBox="1"/>
          <p:nvPr/>
        </p:nvSpPr>
        <p:spPr>
          <a:xfrm>
            <a:off x="395536" y="2636912"/>
            <a:ext cx="936104" cy="1200329"/>
          </a:xfrm>
          <a:prstGeom prst="rect">
            <a:avLst/>
          </a:prstGeom>
          <a:noFill/>
        </p:spPr>
        <p:txBody>
          <a:bodyPr wrap="square" rtlCol="0">
            <a:spAutoFit/>
          </a:bodyPr>
          <a:lstStyle/>
          <a:p>
            <a:r>
              <a:rPr lang="es-ES" dirty="0" smtClean="0"/>
              <a:t>IL-1</a:t>
            </a:r>
            <a:r>
              <a:rPr lang="el-GR" dirty="0" smtClean="0"/>
              <a:t>β</a:t>
            </a:r>
            <a:endParaRPr lang="es-ES" dirty="0" smtClean="0"/>
          </a:p>
          <a:p>
            <a:r>
              <a:rPr lang="es-ES" dirty="0" smtClean="0"/>
              <a:t>IL-6</a:t>
            </a:r>
          </a:p>
          <a:p>
            <a:r>
              <a:rPr lang="es-ES" dirty="0" smtClean="0"/>
              <a:t>IL-21</a:t>
            </a:r>
          </a:p>
          <a:p>
            <a:r>
              <a:rPr lang="es-ES" dirty="0" smtClean="0"/>
              <a:t>IL-23</a:t>
            </a:r>
            <a:endParaRPr lang="es-ES" dirty="0"/>
          </a:p>
        </p:txBody>
      </p:sp>
      <p:sp>
        <p:nvSpPr>
          <p:cNvPr id="54" name="53 CuadroTexto"/>
          <p:cNvSpPr txBox="1"/>
          <p:nvPr/>
        </p:nvSpPr>
        <p:spPr>
          <a:xfrm>
            <a:off x="8351912" y="2924944"/>
            <a:ext cx="792088" cy="646331"/>
          </a:xfrm>
          <a:prstGeom prst="rect">
            <a:avLst/>
          </a:prstGeom>
          <a:noFill/>
        </p:spPr>
        <p:txBody>
          <a:bodyPr wrap="square" rtlCol="0">
            <a:spAutoFit/>
          </a:bodyPr>
          <a:lstStyle/>
          <a:p>
            <a:r>
              <a:rPr lang="es-ES" dirty="0" smtClean="0"/>
              <a:t>IL-18</a:t>
            </a:r>
          </a:p>
          <a:p>
            <a:r>
              <a:rPr lang="es-ES" dirty="0" smtClean="0"/>
              <a:t>IL-12</a:t>
            </a:r>
            <a:endParaRPr lang="es-ES" dirty="0"/>
          </a:p>
        </p:txBody>
      </p:sp>
      <p:sp>
        <p:nvSpPr>
          <p:cNvPr id="43" name="Text Box 12"/>
          <p:cNvSpPr txBox="1">
            <a:spLocks noChangeArrowheads="1"/>
          </p:cNvSpPr>
          <p:nvPr/>
        </p:nvSpPr>
        <p:spPr bwMode="auto">
          <a:xfrm>
            <a:off x="4249070" y="6519446"/>
            <a:ext cx="4894930" cy="338554"/>
          </a:xfrm>
          <a:prstGeom prst="rect">
            <a:avLst/>
          </a:prstGeom>
          <a:noFill/>
          <a:ln w="9525">
            <a:noFill/>
            <a:miter lim="800000"/>
            <a:headEnd/>
            <a:tailEnd/>
          </a:ln>
        </p:spPr>
        <p:txBody>
          <a:bodyPr wrap="none">
            <a:spAutoFit/>
          </a:bodyPr>
          <a:lstStyle/>
          <a:p>
            <a:pPr algn="r" defTabSz="914400"/>
            <a:r>
              <a:rPr lang="es-ES" sz="1600" noProof="1" smtClean="0">
                <a:solidFill>
                  <a:srgbClr val="1C1C6E"/>
                </a:solidFill>
                <a:latin typeface="Calibri" pitchFamily="34" charset="0"/>
              </a:rPr>
              <a:t>Modificado de Weyand et al. Curr Opin Rheumatol. 2011</a:t>
            </a:r>
            <a:endParaRPr lang="es-ES" sz="1600" noProof="1">
              <a:solidFill>
                <a:srgbClr val="1C1C6E"/>
              </a:solidFill>
              <a:latin typeface="Calibri"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p:cNvPicPr>
            <a:picLocks noChangeAspect="1" noChangeArrowheads="1"/>
          </p:cNvPicPr>
          <p:nvPr/>
        </p:nvPicPr>
        <p:blipFill>
          <a:blip r:embed="rId3" cstate="print"/>
          <a:srcRect/>
          <a:stretch>
            <a:fillRect/>
          </a:stretch>
        </p:blipFill>
        <p:spPr bwMode="auto">
          <a:xfrm>
            <a:off x="-331475" y="0"/>
            <a:ext cx="9610806" cy="6858000"/>
          </a:xfrm>
          <a:prstGeom prst="rect">
            <a:avLst/>
          </a:prstGeom>
          <a:noFill/>
          <a:ln w="9525">
            <a:noFill/>
            <a:miter lim="800000"/>
            <a:headEnd/>
            <a:tailEnd/>
          </a:ln>
        </p:spPr>
      </p:pic>
      <p:pic>
        <p:nvPicPr>
          <p:cNvPr id="2" name="Group 20"/>
          <p:cNvPicPr>
            <a:picLocks noChangeArrowheads="1"/>
          </p:cNvPicPr>
          <p:nvPr/>
        </p:nvPicPr>
        <p:blipFill>
          <a:blip r:embed="rId4" cstate="print">
            <a:lum/>
          </a:blip>
          <a:srcRect/>
          <a:stretch>
            <a:fillRect/>
          </a:stretch>
        </p:blipFill>
        <p:spPr bwMode="auto">
          <a:xfrm rot="4895457">
            <a:off x="1381655" y="24578"/>
            <a:ext cx="2332598" cy="3424469"/>
          </a:xfrm>
          <a:prstGeom prst="rect">
            <a:avLst/>
          </a:prstGeom>
          <a:noFill/>
          <a:ln w="9525">
            <a:noFill/>
            <a:miter lim="800000"/>
            <a:headEnd/>
            <a:tailEnd/>
          </a:ln>
        </p:spPr>
      </p:pic>
      <p:pic>
        <p:nvPicPr>
          <p:cNvPr id="7" name="Group 20"/>
          <p:cNvPicPr>
            <a:picLocks noChangeArrowheads="1"/>
          </p:cNvPicPr>
          <p:nvPr/>
        </p:nvPicPr>
        <p:blipFill>
          <a:blip r:embed="rId4" cstate="print">
            <a:lum/>
          </a:blip>
          <a:srcRect/>
          <a:stretch>
            <a:fillRect/>
          </a:stretch>
        </p:blipFill>
        <p:spPr bwMode="auto">
          <a:xfrm rot="4895457">
            <a:off x="5774143" y="24578"/>
            <a:ext cx="2332598" cy="3424469"/>
          </a:xfrm>
          <a:prstGeom prst="rect">
            <a:avLst/>
          </a:prstGeom>
          <a:noFill/>
          <a:ln w="9525">
            <a:noFill/>
            <a:miter lim="800000"/>
            <a:headEnd/>
            <a:tailEnd/>
          </a:ln>
        </p:spPr>
      </p:pic>
      <p:grpSp>
        <p:nvGrpSpPr>
          <p:cNvPr id="3" name="Group 28"/>
          <p:cNvGrpSpPr/>
          <p:nvPr/>
        </p:nvGrpSpPr>
        <p:grpSpPr>
          <a:xfrm>
            <a:off x="5940152" y="3573016"/>
            <a:ext cx="1872208" cy="1165704"/>
            <a:chOff x="5176923" y="3736630"/>
            <a:chExt cx="622241" cy="585176"/>
          </a:xfrm>
          <a:solidFill>
            <a:srgbClr val="007A8A"/>
          </a:solidFill>
        </p:grpSpPr>
        <p:sp>
          <p:nvSpPr>
            <p:cNvPr id="9" name="Oval 29"/>
            <p:cNvSpPr/>
            <p:nvPr/>
          </p:nvSpPr>
          <p:spPr bwMode="auto">
            <a:xfrm>
              <a:off x="5176923" y="3736630"/>
              <a:ext cx="622241" cy="585176"/>
            </a:xfrm>
            <a:prstGeom prst="ellipse">
              <a:avLst/>
            </a:prstGeom>
            <a:grpFill/>
            <a:ln w="63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lstStyle/>
            <a:p>
              <a:pPr algn="ctr" defTabSz="914400" eaLnBrk="0" hangingPunct="0">
                <a:defRPr/>
              </a:pPr>
              <a:endParaRPr lang="en-US" b="1" dirty="0">
                <a:solidFill>
                  <a:srgbClr val="FFFFFF"/>
                </a:solidFill>
                <a:latin typeface="Arial" charset="0"/>
              </a:endParaRPr>
            </a:p>
          </p:txBody>
        </p:sp>
        <p:sp>
          <p:nvSpPr>
            <p:cNvPr id="10" name="Oval 30"/>
            <p:cNvSpPr/>
            <p:nvPr/>
          </p:nvSpPr>
          <p:spPr bwMode="auto">
            <a:xfrm>
              <a:off x="5291715" y="3821622"/>
              <a:ext cx="444019" cy="418044"/>
            </a:xfrm>
            <a:prstGeom prst="ellipse">
              <a:avLst/>
            </a:prstGeom>
            <a:gradFill>
              <a:gsLst>
                <a:gs pos="0">
                  <a:schemeClr val="tx2"/>
                </a:gs>
                <a:gs pos="76000">
                  <a:srgbClr val="007A8A"/>
                </a:gs>
                <a:gs pos="100000">
                  <a:schemeClr val="accent1">
                    <a:tint val="23500"/>
                    <a:satMod val="160000"/>
                  </a:schemeClr>
                </a:gs>
              </a:gsLst>
              <a:path path="circle">
                <a:fillToRect l="50000" t="50000" r="50000" b="50000"/>
              </a:path>
            </a:gradFill>
            <a:ln w="63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lstStyle/>
            <a:p>
              <a:pPr algn="ctr" defTabSz="914400" eaLnBrk="0" hangingPunct="0">
                <a:defRPr/>
              </a:pPr>
              <a:endParaRPr lang="en-US" b="1" dirty="0">
                <a:solidFill>
                  <a:srgbClr val="FFFFFF"/>
                </a:solidFill>
                <a:latin typeface="Arial" charset="0"/>
              </a:endParaRPr>
            </a:p>
          </p:txBody>
        </p:sp>
      </p:grpSp>
      <p:sp>
        <p:nvSpPr>
          <p:cNvPr id="11" name="TextBox 31"/>
          <p:cNvSpPr txBox="1">
            <a:spLocks noChangeArrowheads="1"/>
          </p:cNvSpPr>
          <p:nvPr/>
        </p:nvSpPr>
        <p:spPr bwMode="auto">
          <a:xfrm>
            <a:off x="6588224" y="3573016"/>
            <a:ext cx="131693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914400"/>
            <a:r>
              <a:rPr lang="en-US" sz="2400" b="1" dirty="0" smtClean="0">
                <a:solidFill>
                  <a:schemeClr val="bg1"/>
                </a:solidFill>
                <a:effectLst>
                  <a:outerShdw blurRad="38100" dist="38100" dir="2700000" algn="tl">
                    <a:srgbClr val="C0C0C0"/>
                  </a:outerShdw>
                </a:effectLst>
                <a:latin typeface="Century Gothic" pitchFamily="34" charset="0"/>
                <a:ea typeface="MS PGothic" pitchFamily="34" charset="-128"/>
              </a:rPr>
              <a:t>               Th1</a:t>
            </a:r>
            <a:endParaRPr lang="en-US" sz="2400" b="1" dirty="0">
              <a:solidFill>
                <a:schemeClr val="bg1"/>
              </a:solidFill>
              <a:effectLst>
                <a:outerShdw blurRad="38100" dist="38100" dir="2700000" algn="tl">
                  <a:srgbClr val="C0C0C0"/>
                </a:outerShdw>
              </a:effectLst>
              <a:latin typeface="Century Gothic" pitchFamily="34" charset="0"/>
              <a:ea typeface="MS PGothic" pitchFamily="34" charset="-128"/>
            </a:endParaRPr>
          </a:p>
        </p:txBody>
      </p:sp>
      <p:grpSp>
        <p:nvGrpSpPr>
          <p:cNvPr id="8" name="Group 28"/>
          <p:cNvGrpSpPr/>
          <p:nvPr/>
        </p:nvGrpSpPr>
        <p:grpSpPr>
          <a:xfrm>
            <a:off x="1835696" y="3573016"/>
            <a:ext cx="1872208" cy="1165704"/>
            <a:chOff x="5176923" y="3736630"/>
            <a:chExt cx="622241" cy="585176"/>
          </a:xfrm>
          <a:solidFill>
            <a:srgbClr val="007A8A"/>
          </a:solidFill>
        </p:grpSpPr>
        <p:sp>
          <p:nvSpPr>
            <p:cNvPr id="13" name="Oval 29"/>
            <p:cNvSpPr/>
            <p:nvPr/>
          </p:nvSpPr>
          <p:spPr bwMode="auto">
            <a:xfrm>
              <a:off x="5176923" y="3736630"/>
              <a:ext cx="622241" cy="585176"/>
            </a:xfrm>
            <a:prstGeom prst="ellipse">
              <a:avLst/>
            </a:prstGeom>
            <a:solidFill>
              <a:srgbClr val="FF3399"/>
            </a:solidFill>
            <a:ln w="6350" cap="flat" cmpd="sng" algn="ctr">
              <a:noFill/>
              <a:prstDash val="solid"/>
              <a:round/>
              <a:headEnd type="none" w="med" len="med"/>
              <a:tailEnd type="none" w="med" len="med"/>
            </a:ln>
            <a:effectLst>
              <a:innerShdw blurRad="114300">
                <a:prstClr val="black"/>
              </a:innerShdw>
            </a:effectLst>
            <a:scene3d>
              <a:camera prst="orthographicFront">
                <a:rot lat="0" lon="0" rev="0"/>
              </a:camera>
              <a:lightRig rig="balanced" dir="t">
                <a:rot lat="0" lon="0" rev="8700000"/>
              </a:lightRig>
            </a:scene3d>
            <a:sp3d>
              <a:bevelT w="190500" h="38100"/>
            </a:sp3d>
          </p:spPr>
          <p:txBody>
            <a:bodyPr wrap="none" lIns="0" tIns="0" rIns="0" bIns="0"/>
            <a:lstStyle/>
            <a:p>
              <a:pPr algn="ctr" defTabSz="914400" eaLnBrk="0" hangingPunct="0">
                <a:defRPr/>
              </a:pPr>
              <a:endParaRPr lang="en-US" b="1" dirty="0">
                <a:solidFill>
                  <a:srgbClr val="FFFFFF"/>
                </a:solidFill>
                <a:latin typeface="Arial" charset="0"/>
              </a:endParaRPr>
            </a:p>
          </p:txBody>
        </p:sp>
        <p:sp>
          <p:nvSpPr>
            <p:cNvPr id="14" name="Oval 30"/>
            <p:cNvSpPr/>
            <p:nvPr/>
          </p:nvSpPr>
          <p:spPr bwMode="auto">
            <a:xfrm>
              <a:off x="5296585" y="3808925"/>
              <a:ext cx="444019" cy="418044"/>
            </a:xfrm>
            <a:prstGeom prst="ellipse">
              <a:avLst/>
            </a:prstGeom>
            <a:solidFill>
              <a:srgbClr val="FF66FF"/>
            </a:solidFill>
            <a:ln w="6350" cap="flat" cmpd="sng" algn="ctr">
              <a:noFill/>
              <a:prstDash val="solid"/>
              <a:round/>
              <a:headEnd type="none" w="med" len="med"/>
              <a:tailEnd type="none" w="med" len="med"/>
            </a:ln>
            <a:effectLst>
              <a:innerShdw blurRad="114300">
                <a:prstClr val="black"/>
              </a:innerShdw>
            </a:effectLst>
            <a:scene3d>
              <a:camera prst="orthographicFront">
                <a:rot lat="0" lon="0" rev="0"/>
              </a:camera>
              <a:lightRig rig="balanced" dir="t">
                <a:rot lat="0" lon="0" rev="8700000"/>
              </a:lightRig>
            </a:scene3d>
            <a:sp3d>
              <a:bevelT w="190500" h="38100"/>
            </a:sp3d>
          </p:spPr>
          <p:txBody>
            <a:bodyPr wrap="none" lIns="0" tIns="0" rIns="0" bIns="0"/>
            <a:lstStyle/>
            <a:p>
              <a:pPr algn="ctr" defTabSz="914400" eaLnBrk="0" hangingPunct="0">
                <a:defRPr/>
              </a:pPr>
              <a:endParaRPr lang="en-US" sz="2400" b="1" dirty="0">
                <a:solidFill>
                  <a:srgbClr val="FFFFFF"/>
                </a:solidFill>
                <a:latin typeface="Arial" charset="0"/>
              </a:endParaRPr>
            </a:p>
          </p:txBody>
        </p:sp>
      </p:grpSp>
      <p:sp>
        <p:nvSpPr>
          <p:cNvPr id="15" name="TextBox 31"/>
          <p:cNvSpPr txBox="1">
            <a:spLocks noChangeArrowheads="1"/>
          </p:cNvSpPr>
          <p:nvPr/>
        </p:nvSpPr>
        <p:spPr bwMode="auto">
          <a:xfrm>
            <a:off x="2483768" y="3501008"/>
            <a:ext cx="131693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914400"/>
            <a:r>
              <a:rPr lang="en-US" sz="2400" b="1" dirty="0" smtClean="0">
                <a:solidFill>
                  <a:schemeClr val="bg1"/>
                </a:solidFill>
                <a:effectLst>
                  <a:outerShdw blurRad="38100" dist="38100" dir="2700000" algn="tl">
                    <a:srgbClr val="C0C0C0"/>
                  </a:outerShdw>
                </a:effectLst>
                <a:latin typeface="Century Gothic" pitchFamily="34" charset="0"/>
                <a:ea typeface="MS PGothic" pitchFamily="34" charset="-128"/>
              </a:rPr>
              <a:t>               Th17</a:t>
            </a:r>
            <a:endParaRPr lang="en-US" sz="2400" b="1" dirty="0">
              <a:solidFill>
                <a:schemeClr val="bg1"/>
              </a:solidFill>
              <a:effectLst>
                <a:outerShdw blurRad="38100" dist="38100" dir="2700000" algn="tl">
                  <a:srgbClr val="C0C0C0"/>
                </a:outerShdw>
              </a:effectLst>
              <a:latin typeface="Century Gothic" pitchFamily="34" charset="0"/>
              <a:ea typeface="MS PGothic" pitchFamily="34" charset="-128"/>
            </a:endParaRPr>
          </a:p>
        </p:txBody>
      </p:sp>
      <p:pic>
        <p:nvPicPr>
          <p:cNvPr id="16" name="Freeform 16"/>
          <p:cNvPicPr>
            <a:picLocks noChangeArrowheads="1"/>
          </p:cNvPicPr>
          <p:nvPr/>
        </p:nvPicPr>
        <p:blipFill>
          <a:blip r:embed="rId5" cstate="email"/>
          <a:srcRect/>
          <a:stretch>
            <a:fillRect/>
          </a:stretch>
        </p:blipFill>
        <p:spPr bwMode="auto">
          <a:xfrm rot="22440000">
            <a:off x="2169067" y="3176820"/>
            <a:ext cx="347662" cy="417512"/>
          </a:xfrm>
          <a:prstGeom prst="rect">
            <a:avLst/>
          </a:prstGeom>
          <a:noFill/>
          <a:ln w="9525">
            <a:noFill/>
            <a:miter lim="800000"/>
            <a:headEnd/>
            <a:tailEnd/>
          </a:ln>
        </p:spPr>
      </p:pic>
      <p:pic>
        <p:nvPicPr>
          <p:cNvPr id="17" name="Freeform 16"/>
          <p:cNvPicPr>
            <a:picLocks noChangeArrowheads="1"/>
          </p:cNvPicPr>
          <p:nvPr/>
        </p:nvPicPr>
        <p:blipFill>
          <a:blip r:embed="rId5" cstate="email"/>
          <a:srcRect/>
          <a:stretch>
            <a:fillRect/>
          </a:stretch>
        </p:blipFill>
        <p:spPr bwMode="auto">
          <a:xfrm rot="23760000">
            <a:off x="7037770" y="3131266"/>
            <a:ext cx="347662" cy="417512"/>
          </a:xfrm>
          <a:prstGeom prst="rect">
            <a:avLst/>
          </a:prstGeom>
          <a:noFill/>
          <a:ln w="9525">
            <a:noFill/>
            <a:miter lim="800000"/>
            <a:headEnd/>
            <a:tailEnd/>
          </a:ln>
        </p:spPr>
      </p:pic>
      <p:pic>
        <p:nvPicPr>
          <p:cNvPr id="18" name="Freeform 16"/>
          <p:cNvPicPr>
            <a:picLocks noChangeArrowheads="1"/>
          </p:cNvPicPr>
          <p:nvPr/>
        </p:nvPicPr>
        <p:blipFill>
          <a:blip r:embed="rId5" cstate="email"/>
          <a:srcRect/>
          <a:stretch>
            <a:fillRect/>
          </a:stretch>
        </p:blipFill>
        <p:spPr bwMode="auto">
          <a:xfrm rot="33900000">
            <a:off x="2195665" y="2474794"/>
            <a:ext cx="347662" cy="417512"/>
          </a:xfrm>
          <a:prstGeom prst="rect">
            <a:avLst/>
          </a:prstGeom>
          <a:noFill/>
          <a:ln w="9525">
            <a:noFill/>
            <a:miter lim="800000"/>
            <a:headEnd/>
            <a:tailEnd/>
          </a:ln>
        </p:spPr>
      </p:pic>
      <p:pic>
        <p:nvPicPr>
          <p:cNvPr id="19" name="Freeform 16"/>
          <p:cNvPicPr>
            <a:picLocks noChangeArrowheads="1"/>
          </p:cNvPicPr>
          <p:nvPr/>
        </p:nvPicPr>
        <p:blipFill>
          <a:blip r:embed="rId5" cstate="email"/>
          <a:srcRect/>
          <a:stretch>
            <a:fillRect/>
          </a:stretch>
        </p:blipFill>
        <p:spPr bwMode="auto">
          <a:xfrm rot="33900000">
            <a:off x="7164217" y="2618809"/>
            <a:ext cx="347662" cy="417512"/>
          </a:xfrm>
          <a:prstGeom prst="rect">
            <a:avLst/>
          </a:prstGeom>
          <a:noFill/>
          <a:ln w="9525">
            <a:noFill/>
            <a:miter lim="800000"/>
            <a:headEnd/>
            <a:tailEnd/>
          </a:ln>
        </p:spPr>
      </p:pic>
      <p:sp>
        <p:nvSpPr>
          <p:cNvPr id="21" name="24 Elipse"/>
          <p:cNvSpPr>
            <a:spLocks noChangeArrowheads="1"/>
          </p:cNvSpPr>
          <p:nvPr/>
        </p:nvSpPr>
        <p:spPr bwMode="auto">
          <a:xfrm flipH="1" flipV="1">
            <a:off x="2195736" y="2780928"/>
            <a:ext cx="288603" cy="288032"/>
          </a:xfrm>
          <a:prstGeom prst="ellipse">
            <a:avLst/>
          </a:prstGeom>
          <a:gradFill rotWithShape="1">
            <a:gsLst>
              <a:gs pos="0">
                <a:srgbClr val="FF6600"/>
              </a:gs>
              <a:gs pos="100000">
                <a:srgbClr val="FF6600">
                  <a:gamma/>
                  <a:shade val="46275"/>
                  <a:invGamma/>
                </a:srgbClr>
              </a:gs>
            </a:gsLst>
            <a:path path="shape">
              <a:fillToRect l="50000" t="50000" r="50000" b="50000"/>
            </a:path>
          </a:gradFill>
          <a:ln w="25400" algn="ctr">
            <a:no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Arial"/>
            </a:endParaRPr>
          </a:p>
        </p:txBody>
      </p:sp>
      <p:sp>
        <p:nvSpPr>
          <p:cNvPr id="22" name="24 Elipse"/>
          <p:cNvSpPr>
            <a:spLocks noChangeArrowheads="1"/>
          </p:cNvSpPr>
          <p:nvPr/>
        </p:nvSpPr>
        <p:spPr bwMode="auto">
          <a:xfrm flipH="1" flipV="1">
            <a:off x="7164288" y="2924944"/>
            <a:ext cx="288603" cy="288032"/>
          </a:xfrm>
          <a:prstGeom prst="ellipse">
            <a:avLst/>
          </a:prstGeom>
          <a:gradFill rotWithShape="1">
            <a:gsLst>
              <a:gs pos="0">
                <a:srgbClr val="FF6600"/>
              </a:gs>
              <a:gs pos="100000">
                <a:srgbClr val="FF6600">
                  <a:gamma/>
                  <a:shade val="46275"/>
                  <a:invGamma/>
                </a:srgbClr>
              </a:gs>
            </a:gsLst>
            <a:path path="shape">
              <a:fillToRect l="50000" t="50000" r="50000" b="50000"/>
            </a:path>
          </a:gradFill>
          <a:ln w="25400" algn="ctr">
            <a:no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Arial"/>
            </a:endParaRPr>
          </a:p>
        </p:txBody>
      </p:sp>
      <p:sp>
        <p:nvSpPr>
          <p:cNvPr id="23" name="89 Forma libre"/>
          <p:cNvSpPr>
            <a:spLocks/>
          </p:cNvSpPr>
          <p:nvPr/>
        </p:nvSpPr>
        <p:spPr bwMode="auto">
          <a:xfrm rot="22140000">
            <a:off x="2871592" y="3233125"/>
            <a:ext cx="287338" cy="377825"/>
          </a:xfrm>
          <a:custGeom>
            <a:avLst/>
            <a:gdLst>
              <a:gd name="T0" fmla="*/ 0 w 1056194"/>
              <a:gd name="T1" fmla="*/ 0 h 1212234"/>
              <a:gd name="T2" fmla="*/ 0 w 1056194"/>
              <a:gd name="T3" fmla="*/ 0 h 1212234"/>
              <a:gd name="T4" fmla="*/ 0 w 1056194"/>
              <a:gd name="T5" fmla="*/ 0 h 1212234"/>
              <a:gd name="T6" fmla="*/ 0 w 1056194"/>
              <a:gd name="T7" fmla="*/ 0 h 1212234"/>
              <a:gd name="T8" fmla="*/ 0 w 1056194"/>
              <a:gd name="T9" fmla="*/ 0 h 1212234"/>
              <a:gd name="T10" fmla="*/ 0 w 1056194"/>
              <a:gd name="T11" fmla="*/ 0 h 1212234"/>
              <a:gd name="T12" fmla="*/ 0 w 1056194"/>
              <a:gd name="T13" fmla="*/ 0 h 1212234"/>
              <a:gd name="T14" fmla="*/ 0 w 1056194"/>
              <a:gd name="T15" fmla="*/ 0 h 1212234"/>
              <a:gd name="T16" fmla="*/ 0 w 1056194"/>
              <a:gd name="T17" fmla="*/ 0 h 1212234"/>
              <a:gd name="T18" fmla="*/ 0 w 1056194"/>
              <a:gd name="T19" fmla="*/ 0 h 1212234"/>
              <a:gd name="T20" fmla="*/ 0 w 1056194"/>
              <a:gd name="T21" fmla="*/ 0 h 1212234"/>
              <a:gd name="T22" fmla="*/ 0 w 1056194"/>
              <a:gd name="T23" fmla="*/ 0 h 1212234"/>
              <a:gd name="T24" fmla="*/ 0 w 1056194"/>
              <a:gd name="T25" fmla="*/ 0 h 1212234"/>
              <a:gd name="T26" fmla="*/ 0 w 1056194"/>
              <a:gd name="T27" fmla="*/ 0 h 1212234"/>
              <a:gd name="T28" fmla="*/ 0 w 1056194"/>
              <a:gd name="T29" fmla="*/ 0 h 1212234"/>
              <a:gd name="T30" fmla="*/ 0 w 1056194"/>
              <a:gd name="T31" fmla="*/ 0 h 1212234"/>
              <a:gd name="T32" fmla="*/ 0 w 1056194"/>
              <a:gd name="T33" fmla="*/ 0 h 1212234"/>
              <a:gd name="T34" fmla="*/ 0 w 1056194"/>
              <a:gd name="T35" fmla="*/ 0 h 1212234"/>
              <a:gd name="T36" fmla="*/ 0 w 1056194"/>
              <a:gd name="T37" fmla="*/ 0 h 1212234"/>
              <a:gd name="T38" fmla="*/ 0 w 1056194"/>
              <a:gd name="T39" fmla="*/ 0 h 1212234"/>
              <a:gd name="T40" fmla="*/ 0 w 1056194"/>
              <a:gd name="T41" fmla="*/ 0 h 1212234"/>
              <a:gd name="T42" fmla="*/ 0 w 1056194"/>
              <a:gd name="T43" fmla="*/ 0 h 1212234"/>
              <a:gd name="T44" fmla="*/ 0 w 1056194"/>
              <a:gd name="T45" fmla="*/ 0 h 1212234"/>
              <a:gd name="T46" fmla="*/ 0 w 1056194"/>
              <a:gd name="T47" fmla="*/ 0 h 1212234"/>
              <a:gd name="T48" fmla="*/ 0 w 1056194"/>
              <a:gd name="T49" fmla="*/ 0 h 1212234"/>
              <a:gd name="T50" fmla="*/ 0 w 1056194"/>
              <a:gd name="T51" fmla="*/ 0 h 1212234"/>
              <a:gd name="T52" fmla="*/ 0 w 1056194"/>
              <a:gd name="T53" fmla="*/ 0 h 1212234"/>
              <a:gd name="T54" fmla="*/ 0 w 1056194"/>
              <a:gd name="T55" fmla="*/ 0 h 1212234"/>
              <a:gd name="T56" fmla="*/ 0 w 1056194"/>
              <a:gd name="T57" fmla="*/ 0 h 1212234"/>
              <a:gd name="T58" fmla="*/ 0 w 1056194"/>
              <a:gd name="T59" fmla="*/ 0 h 1212234"/>
              <a:gd name="T60" fmla="*/ 0 w 1056194"/>
              <a:gd name="T61" fmla="*/ 0 h 1212234"/>
              <a:gd name="T62" fmla="*/ 0 w 1056194"/>
              <a:gd name="T63" fmla="*/ 0 h 1212234"/>
              <a:gd name="T64" fmla="*/ 0 w 1056194"/>
              <a:gd name="T65" fmla="*/ 0 h 1212234"/>
              <a:gd name="T66" fmla="*/ 0 w 1056194"/>
              <a:gd name="T67" fmla="*/ 0 h 1212234"/>
              <a:gd name="T68" fmla="*/ 0 w 1056194"/>
              <a:gd name="T69" fmla="*/ 0 h 1212234"/>
              <a:gd name="T70" fmla="*/ 0 w 1056194"/>
              <a:gd name="T71" fmla="*/ 0 h 1212234"/>
              <a:gd name="T72" fmla="*/ 0 w 1056194"/>
              <a:gd name="T73" fmla="*/ 0 h 1212234"/>
              <a:gd name="T74" fmla="*/ 0 w 1056194"/>
              <a:gd name="T75" fmla="*/ 0 h 12122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6194"/>
              <a:gd name="T115" fmla="*/ 0 h 1212234"/>
              <a:gd name="T116" fmla="*/ 1056194 w 1056194"/>
              <a:gd name="T117" fmla="*/ 1212234 h 12122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6194" h="1212234">
                <a:moveTo>
                  <a:pt x="25680" y="118533"/>
                </a:moveTo>
                <a:cubicBezTo>
                  <a:pt x="23261" y="237066"/>
                  <a:pt x="0" y="239088"/>
                  <a:pt x="25680" y="829733"/>
                </a:cubicBezTo>
                <a:cubicBezTo>
                  <a:pt x="26345" y="845018"/>
                  <a:pt x="35356" y="858762"/>
                  <a:pt x="40194" y="873276"/>
                </a:cubicBezTo>
                <a:cubicBezTo>
                  <a:pt x="45032" y="911981"/>
                  <a:pt x="35055" y="955698"/>
                  <a:pt x="54709" y="989390"/>
                </a:cubicBezTo>
                <a:cubicBezTo>
                  <a:pt x="69133" y="1014116"/>
                  <a:pt x="166817" y="1059959"/>
                  <a:pt x="199851" y="1076476"/>
                </a:cubicBezTo>
                <a:cubicBezTo>
                  <a:pt x="209527" y="1090990"/>
                  <a:pt x="215258" y="1109122"/>
                  <a:pt x="228880" y="1120019"/>
                </a:cubicBezTo>
                <a:cubicBezTo>
                  <a:pt x="240827" y="1129576"/>
                  <a:pt x="257712" y="1130330"/>
                  <a:pt x="272423" y="1134533"/>
                </a:cubicBezTo>
                <a:cubicBezTo>
                  <a:pt x="352414" y="1157387"/>
                  <a:pt x="355828" y="1151863"/>
                  <a:pt x="461109" y="1163561"/>
                </a:cubicBezTo>
                <a:cubicBezTo>
                  <a:pt x="480461" y="1168399"/>
                  <a:pt x="499986" y="1172596"/>
                  <a:pt x="519166" y="1178076"/>
                </a:cubicBezTo>
                <a:cubicBezTo>
                  <a:pt x="533877" y="1182279"/>
                  <a:pt x="547410" y="1192590"/>
                  <a:pt x="562709" y="1192590"/>
                </a:cubicBezTo>
                <a:cubicBezTo>
                  <a:pt x="683758" y="1192590"/>
                  <a:pt x="804614" y="1182914"/>
                  <a:pt x="925566" y="1178076"/>
                </a:cubicBezTo>
                <a:cubicBezTo>
                  <a:pt x="1052778" y="1050864"/>
                  <a:pt x="897101" y="1212234"/>
                  <a:pt x="998137" y="1090990"/>
                </a:cubicBezTo>
                <a:cubicBezTo>
                  <a:pt x="1011278" y="1075221"/>
                  <a:pt x="1027166" y="1061961"/>
                  <a:pt x="1041680" y="1047447"/>
                </a:cubicBezTo>
                <a:cubicBezTo>
                  <a:pt x="1046518" y="1028095"/>
                  <a:pt x="1056194" y="1009338"/>
                  <a:pt x="1056194" y="989390"/>
                </a:cubicBezTo>
                <a:cubicBezTo>
                  <a:pt x="1056194" y="781296"/>
                  <a:pt x="1048730" y="573251"/>
                  <a:pt x="1041680" y="365276"/>
                </a:cubicBezTo>
                <a:cubicBezTo>
                  <a:pt x="1039052" y="287760"/>
                  <a:pt x="1043991" y="208761"/>
                  <a:pt x="1027166" y="133047"/>
                </a:cubicBezTo>
                <a:cubicBezTo>
                  <a:pt x="1022665" y="112790"/>
                  <a:pt x="954764" y="94399"/>
                  <a:pt x="940080" y="89504"/>
                </a:cubicBezTo>
                <a:cubicBezTo>
                  <a:pt x="925566" y="94342"/>
                  <a:pt x="905024" y="91289"/>
                  <a:pt x="896537" y="104019"/>
                </a:cubicBezTo>
                <a:cubicBezTo>
                  <a:pt x="882853" y="124545"/>
                  <a:pt x="888006" y="152657"/>
                  <a:pt x="882023" y="176590"/>
                </a:cubicBezTo>
                <a:cubicBezTo>
                  <a:pt x="878312" y="191433"/>
                  <a:pt x="871220" y="205290"/>
                  <a:pt x="867509" y="220133"/>
                </a:cubicBezTo>
                <a:cubicBezTo>
                  <a:pt x="863378" y="236657"/>
                  <a:pt x="847417" y="329908"/>
                  <a:pt x="838480" y="350761"/>
                </a:cubicBezTo>
                <a:cubicBezTo>
                  <a:pt x="831608" y="366795"/>
                  <a:pt x="819127" y="379790"/>
                  <a:pt x="809451" y="394304"/>
                </a:cubicBezTo>
                <a:cubicBezTo>
                  <a:pt x="815240" y="440612"/>
                  <a:pt x="838480" y="618762"/>
                  <a:pt x="838480" y="655561"/>
                </a:cubicBezTo>
                <a:cubicBezTo>
                  <a:pt x="838480" y="709000"/>
                  <a:pt x="849301" y="768168"/>
                  <a:pt x="823966" y="815219"/>
                </a:cubicBezTo>
                <a:cubicBezTo>
                  <a:pt x="809459" y="842160"/>
                  <a:pt x="767353" y="841477"/>
                  <a:pt x="736880" y="844247"/>
                </a:cubicBezTo>
                <a:lnTo>
                  <a:pt x="577223" y="858761"/>
                </a:lnTo>
                <a:cubicBezTo>
                  <a:pt x="548194" y="868437"/>
                  <a:pt x="519166" y="897466"/>
                  <a:pt x="490137" y="887790"/>
                </a:cubicBezTo>
                <a:cubicBezTo>
                  <a:pt x="361489" y="844907"/>
                  <a:pt x="433463" y="862140"/>
                  <a:pt x="272423" y="844247"/>
                </a:cubicBezTo>
                <a:lnTo>
                  <a:pt x="228880" y="713619"/>
                </a:lnTo>
                <a:cubicBezTo>
                  <a:pt x="224042" y="699105"/>
                  <a:pt x="222853" y="682806"/>
                  <a:pt x="214366" y="670076"/>
                </a:cubicBezTo>
                <a:lnTo>
                  <a:pt x="185337" y="626533"/>
                </a:lnTo>
                <a:cubicBezTo>
                  <a:pt x="190175" y="495904"/>
                  <a:pt x="191156" y="365076"/>
                  <a:pt x="199851" y="234647"/>
                </a:cubicBezTo>
                <a:cubicBezTo>
                  <a:pt x="200869" y="219381"/>
                  <a:pt x="214366" y="206404"/>
                  <a:pt x="214366" y="191104"/>
                </a:cubicBezTo>
                <a:cubicBezTo>
                  <a:pt x="214366" y="188499"/>
                  <a:pt x="192180" y="98058"/>
                  <a:pt x="185337" y="89504"/>
                </a:cubicBezTo>
                <a:cubicBezTo>
                  <a:pt x="174440" y="75883"/>
                  <a:pt x="156308" y="70152"/>
                  <a:pt x="141794" y="60476"/>
                </a:cubicBezTo>
                <a:cubicBezTo>
                  <a:pt x="117604" y="65314"/>
                  <a:pt x="90642" y="62751"/>
                  <a:pt x="69223" y="74990"/>
                </a:cubicBezTo>
                <a:cubicBezTo>
                  <a:pt x="54077" y="83645"/>
                  <a:pt x="50661" y="104578"/>
                  <a:pt x="40194" y="118533"/>
                </a:cubicBezTo>
                <a:cubicBezTo>
                  <a:pt x="36089" y="124007"/>
                  <a:pt x="28099" y="0"/>
                  <a:pt x="25680" y="118533"/>
                </a:cubicBezTo>
                <a:close/>
              </a:path>
            </a:pathLst>
          </a:custGeom>
          <a:solidFill>
            <a:srgbClr val="FFC000"/>
          </a:solidFill>
          <a:ln w="25400" cap="flat" cmpd="sng" algn="ctr">
            <a:noFill/>
            <a:prstDash val="solid"/>
            <a:round/>
            <a:headEnd/>
            <a:tailEnd/>
          </a:ln>
        </p:spPr>
        <p:txBody>
          <a:bodyPr anchor="ctr"/>
          <a:lstStyle/>
          <a:p>
            <a:endParaRPr lang="es-ES"/>
          </a:p>
        </p:txBody>
      </p:sp>
      <p:sp>
        <p:nvSpPr>
          <p:cNvPr id="24" name="89 Forma libre"/>
          <p:cNvSpPr>
            <a:spLocks/>
          </p:cNvSpPr>
          <p:nvPr/>
        </p:nvSpPr>
        <p:spPr bwMode="auto">
          <a:xfrm rot="20700000">
            <a:off x="6416198" y="3243723"/>
            <a:ext cx="287338" cy="377825"/>
          </a:xfrm>
          <a:custGeom>
            <a:avLst/>
            <a:gdLst>
              <a:gd name="T0" fmla="*/ 0 w 1056194"/>
              <a:gd name="T1" fmla="*/ 0 h 1212234"/>
              <a:gd name="T2" fmla="*/ 0 w 1056194"/>
              <a:gd name="T3" fmla="*/ 0 h 1212234"/>
              <a:gd name="T4" fmla="*/ 0 w 1056194"/>
              <a:gd name="T5" fmla="*/ 0 h 1212234"/>
              <a:gd name="T6" fmla="*/ 0 w 1056194"/>
              <a:gd name="T7" fmla="*/ 0 h 1212234"/>
              <a:gd name="T8" fmla="*/ 0 w 1056194"/>
              <a:gd name="T9" fmla="*/ 0 h 1212234"/>
              <a:gd name="T10" fmla="*/ 0 w 1056194"/>
              <a:gd name="T11" fmla="*/ 0 h 1212234"/>
              <a:gd name="T12" fmla="*/ 0 w 1056194"/>
              <a:gd name="T13" fmla="*/ 0 h 1212234"/>
              <a:gd name="T14" fmla="*/ 0 w 1056194"/>
              <a:gd name="T15" fmla="*/ 0 h 1212234"/>
              <a:gd name="T16" fmla="*/ 0 w 1056194"/>
              <a:gd name="T17" fmla="*/ 0 h 1212234"/>
              <a:gd name="T18" fmla="*/ 0 w 1056194"/>
              <a:gd name="T19" fmla="*/ 0 h 1212234"/>
              <a:gd name="T20" fmla="*/ 0 w 1056194"/>
              <a:gd name="T21" fmla="*/ 0 h 1212234"/>
              <a:gd name="T22" fmla="*/ 0 w 1056194"/>
              <a:gd name="T23" fmla="*/ 0 h 1212234"/>
              <a:gd name="T24" fmla="*/ 0 w 1056194"/>
              <a:gd name="T25" fmla="*/ 0 h 1212234"/>
              <a:gd name="T26" fmla="*/ 0 w 1056194"/>
              <a:gd name="T27" fmla="*/ 0 h 1212234"/>
              <a:gd name="T28" fmla="*/ 0 w 1056194"/>
              <a:gd name="T29" fmla="*/ 0 h 1212234"/>
              <a:gd name="T30" fmla="*/ 0 w 1056194"/>
              <a:gd name="T31" fmla="*/ 0 h 1212234"/>
              <a:gd name="T32" fmla="*/ 0 w 1056194"/>
              <a:gd name="T33" fmla="*/ 0 h 1212234"/>
              <a:gd name="T34" fmla="*/ 0 w 1056194"/>
              <a:gd name="T35" fmla="*/ 0 h 1212234"/>
              <a:gd name="T36" fmla="*/ 0 w 1056194"/>
              <a:gd name="T37" fmla="*/ 0 h 1212234"/>
              <a:gd name="T38" fmla="*/ 0 w 1056194"/>
              <a:gd name="T39" fmla="*/ 0 h 1212234"/>
              <a:gd name="T40" fmla="*/ 0 w 1056194"/>
              <a:gd name="T41" fmla="*/ 0 h 1212234"/>
              <a:gd name="T42" fmla="*/ 0 w 1056194"/>
              <a:gd name="T43" fmla="*/ 0 h 1212234"/>
              <a:gd name="T44" fmla="*/ 0 w 1056194"/>
              <a:gd name="T45" fmla="*/ 0 h 1212234"/>
              <a:gd name="T46" fmla="*/ 0 w 1056194"/>
              <a:gd name="T47" fmla="*/ 0 h 1212234"/>
              <a:gd name="T48" fmla="*/ 0 w 1056194"/>
              <a:gd name="T49" fmla="*/ 0 h 1212234"/>
              <a:gd name="T50" fmla="*/ 0 w 1056194"/>
              <a:gd name="T51" fmla="*/ 0 h 1212234"/>
              <a:gd name="T52" fmla="*/ 0 w 1056194"/>
              <a:gd name="T53" fmla="*/ 0 h 1212234"/>
              <a:gd name="T54" fmla="*/ 0 w 1056194"/>
              <a:gd name="T55" fmla="*/ 0 h 1212234"/>
              <a:gd name="T56" fmla="*/ 0 w 1056194"/>
              <a:gd name="T57" fmla="*/ 0 h 1212234"/>
              <a:gd name="T58" fmla="*/ 0 w 1056194"/>
              <a:gd name="T59" fmla="*/ 0 h 1212234"/>
              <a:gd name="T60" fmla="*/ 0 w 1056194"/>
              <a:gd name="T61" fmla="*/ 0 h 1212234"/>
              <a:gd name="T62" fmla="*/ 0 w 1056194"/>
              <a:gd name="T63" fmla="*/ 0 h 1212234"/>
              <a:gd name="T64" fmla="*/ 0 w 1056194"/>
              <a:gd name="T65" fmla="*/ 0 h 1212234"/>
              <a:gd name="T66" fmla="*/ 0 w 1056194"/>
              <a:gd name="T67" fmla="*/ 0 h 1212234"/>
              <a:gd name="T68" fmla="*/ 0 w 1056194"/>
              <a:gd name="T69" fmla="*/ 0 h 1212234"/>
              <a:gd name="T70" fmla="*/ 0 w 1056194"/>
              <a:gd name="T71" fmla="*/ 0 h 1212234"/>
              <a:gd name="T72" fmla="*/ 0 w 1056194"/>
              <a:gd name="T73" fmla="*/ 0 h 1212234"/>
              <a:gd name="T74" fmla="*/ 0 w 1056194"/>
              <a:gd name="T75" fmla="*/ 0 h 12122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6194"/>
              <a:gd name="T115" fmla="*/ 0 h 1212234"/>
              <a:gd name="T116" fmla="*/ 1056194 w 1056194"/>
              <a:gd name="T117" fmla="*/ 1212234 h 12122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6194" h="1212234">
                <a:moveTo>
                  <a:pt x="25680" y="118533"/>
                </a:moveTo>
                <a:cubicBezTo>
                  <a:pt x="23261" y="237066"/>
                  <a:pt x="0" y="239088"/>
                  <a:pt x="25680" y="829733"/>
                </a:cubicBezTo>
                <a:cubicBezTo>
                  <a:pt x="26345" y="845018"/>
                  <a:pt x="35356" y="858762"/>
                  <a:pt x="40194" y="873276"/>
                </a:cubicBezTo>
                <a:cubicBezTo>
                  <a:pt x="45032" y="911981"/>
                  <a:pt x="35055" y="955698"/>
                  <a:pt x="54709" y="989390"/>
                </a:cubicBezTo>
                <a:cubicBezTo>
                  <a:pt x="69133" y="1014116"/>
                  <a:pt x="166817" y="1059959"/>
                  <a:pt x="199851" y="1076476"/>
                </a:cubicBezTo>
                <a:cubicBezTo>
                  <a:pt x="209527" y="1090990"/>
                  <a:pt x="215258" y="1109122"/>
                  <a:pt x="228880" y="1120019"/>
                </a:cubicBezTo>
                <a:cubicBezTo>
                  <a:pt x="240827" y="1129576"/>
                  <a:pt x="257712" y="1130330"/>
                  <a:pt x="272423" y="1134533"/>
                </a:cubicBezTo>
                <a:cubicBezTo>
                  <a:pt x="352414" y="1157387"/>
                  <a:pt x="355828" y="1151863"/>
                  <a:pt x="461109" y="1163561"/>
                </a:cubicBezTo>
                <a:cubicBezTo>
                  <a:pt x="480461" y="1168399"/>
                  <a:pt x="499986" y="1172596"/>
                  <a:pt x="519166" y="1178076"/>
                </a:cubicBezTo>
                <a:cubicBezTo>
                  <a:pt x="533877" y="1182279"/>
                  <a:pt x="547410" y="1192590"/>
                  <a:pt x="562709" y="1192590"/>
                </a:cubicBezTo>
                <a:cubicBezTo>
                  <a:pt x="683758" y="1192590"/>
                  <a:pt x="804614" y="1182914"/>
                  <a:pt x="925566" y="1178076"/>
                </a:cubicBezTo>
                <a:cubicBezTo>
                  <a:pt x="1052778" y="1050864"/>
                  <a:pt x="897101" y="1212234"/>
                  <a:pt x="998137" y="1090990"/>
                </a:cubicBezTo>
                <a:cubicBezTo>
                  <a:pt x="1011278" y="1075221"/>
                  <a:pt x="1027166" y="1061961"/>
                  <a:pt x="1041680" y="1047447"/>
                </a:cubicBezTo>
                <a:cubicBezTo>
                  <a:pt x="1046518" y="1028095"/>
                  <a:pt x="1056194" y="1009338"/>
                  <a:pt x="1056194" y="989390"/>
                </a:cubicBezTo>
                <a:cubicBezTo>
                  <a:pt x="1056194" y="781296"/>
                  <a:pt x="1048730" y="573251"/>
                  <a:pt x="1041680" y="365276"/>
                </a:cubicBezTo>
                <a:cubicBezTo>
                  <a:pt x="1039052" y="287760"/>
                  <a:pt x="1043991" y="208761"/>
                  <a:pt x="1027166" y="133047"/>
                </a:cubicBezTo>
                <a:cubicBezTo>
                  <a:pt x="1022665" y="112790"/>
                  <a:pt x="954764" y="94399"/>
                  <a:pt x="940080" y="89504"/>
                </a:cubicBezTo>
                <a:cubicBezTo>
                  <a:pt x="925566" y="94342"/>
                  <a:pt x="905024" y="91289"/>
                  <a:pt x="896537" y="104019"/>
                </a:cubicBezTo>
                <a:cubicBezTo>
                  <a:pt x="882853" y="124545"/>
                  <a:pt x="888006" y="152657"/>
                  <a:pt x="882023" y="176590"/>
                </a:cubicBezTo>
                <a:cubicBezTo>
                  <a:pt x="878312" y="191433"/>
                  <a:pt x="871220" y="205290"/>
                  <a:pt x="867509" y="220133"/>
                </a:cubicBezTo>
                <a:cubicBezTo>
                  <a:pt x="863378" y="236657"/>
                  <a:pt x="847417" y="329908"/>
                  <a:pt x="838480" y="350761"/>
                </a:cubicBezTo>
                <a:cubicBezTo>
                  <a:pt x="831608" y="366795"/>
                  <a:pt x="819127" y="379790"/>
                  <a:pt x="809451" y="394304"/>
                </a:cubicBezTo>
                <a:cubicBezTo>
                  <a:pt x="815240" y="440612"/>
                  <a:pt x="838480" y="618762"/>
                  <a:pt x="838480" y="655561"/>
                </a:cubicBezTo>
                <a:cubicBezTo>
                  <a:pt x="838480" y="709000"/>
                  <a:pt x="849301" y="768168"/>
                  <a:pt x="823966" y="815219"/>
                </a:cubicBezTo>
                <a:cubicBezTo>
                  <a:pt x="809459" y="842160"/>
                  <a:pt x="767353" y="841477"/>
                  <a:pt x="736880" y="844247"/>
                </a:cubicBezTo>
                <a:lnTo>
                  <a:pt x="577223" y="858761"/>
                </a:lnTo>
                <a:cubicBezTo>
                  <a:pt x="548194" y="868437"/>
                  <a:pt x="519166" y="897466"/>
                  <a:pt x="490137" y="887790"/>
                </a:cubicBezTo>
                <a:cubicBezTo>
                  <a:pt x="361489" y="844907"/>
                  <a:pt x="433463" y="862140"/>
                  <a:pt x="272423" y="844247"/>
                </a:cubicBezTo>
                <a:lnTo>
                  <a:pt x="228880" y="713619"/>
                </a:lnTo>
                <a:cubicBezTo>
                  <a:pt x="224042" y="699105"/>
                  <a:pt x="222853" y="682806"/>
                  <a:pt x="214366" y="670076"/>
                </a:cubicBezTo>
                <a:lnTo>
                  <a:pt x="185337" y="626533"/>
                </a:lnTo>
                <a:cubicBezTo>
                  <a:pt x="190175" y="495904"/>
                  <a:pt x="191156" y="365076"/>
                  <a:pt x="199851" y="234647"/>
                </a:cubicBezTo>
                <a:cubicBezTo>
                  <a:pt x="200869" y="219381"/>
                  <a:pt x="214366" y="206404"/>
                  <a:pt x="214366" y="191104"/>
                </a:cubicBezTo>
                <a:cubicBezTo>
                  <a:pt x="214366" y="188499"/>
                  <a:pt x="192180" y="98058"/>
                  <a:pt x="185337" y="89504"/>
                </a:cubicBezTo>
                <a:cubicBezTo>
                  <a:pt x="174440" y="75883"/>
                  <a:pt x="156308" y="70152"/>
                  <a:pt x="141794" y="60476"/>
                </a:cubicBezTo>
                <a:cubicBezTo>
                  <a:pt x="117604" y="65314"/>
                  <a:pt x="90642" y="62751"/>
                  <a:pt x="69223" y="74990"/>
                </a:cubicBezTo>
                <a:cubicBezTo>
                  <a:pt x="54077" y="83645"/>
                  <a:pt x="50661" y="104578"/>
                  <a:pt x="40194" y="118533"/>
                </a:cubicBezTo>
                <a:cubicBezTo>
                  <a:pt x="36089" y="124007"/>
                  <a:pt x="28099" y="0"/>
                  <a:pt x="25680" y="118533"/>
                </a:cubicBezTo>
                <a:close/>
              </a:path>
            </a:pathLst>
          </a:custGeom>
          <a:solidFill>
            <a:srgbClr val="FFC000"/>
          </a:solidFill>
          <a:ln w="25400" cap="flat" cmpd="sng" algn="ctr">
            <a:noFill/>
            <a:prstDash val="solid"/>
            <a:round/>
            <a:headEnd/>
            <a:tailEnd/>
          </a:ln>
        </p:spPr>
        <p:txBody>
          <a:bodyPr anchor="ctr"/>
          <a:lstStyle/>
          <a:p>
            <a:endParaRPr lang="es-ES"/>
          </a:p>
        </p:txBody>
      </p:sp>
      <p:sp>
        <p:nvSpPr>
          <p:cNvPr id="25" name="24 Rectángulo redondeado"/>
          <p:cNvSpPr>
            <a:spLocks noChangeArrowheads="1"/>
          </p:cNvSpPr>
          <p:nvPr/>
        </p:nvSpPr>
        <p:spPr bwMode="auto">
          <a:xfrm rot="590529">
            <a:off x="2957373" y="2651650"/>
            <a:ext cx="215900" cy="504825"/>
          </a:xfrm>
          <a:prstGeom prst="roundRect">
            <a:avLst>
              <a:gd name="adj" fmla="val 16667"/>
            </a:avLst>
          </a:prstGeom>
          <a:solidFill>
            <a:srgbClr val="92D050"/>
          </a:solidFill>
          <a:ln w="25400" algn="ctr">
            <a:noFill/>
            <a:round/>
            <a:headEnd/>
            <a:tailEnd/>
          </a:ln>
          <a:effectLst>
            <a:prstShdw prst="shdw17" dist="17961" dir="2700000">
              <a:srgbClr val="FFC000">
                <a:gamma/>
                <a:shade val="60000"/>
                <a:invGamma/>
              </a:srgbClr>
            </a:prstShdw>
          </a:effectLst>
        </p:spPr>
        <p:txBody>
          <a:bodyPr anchor="ctr"/>
          <a:lstStyle/>
          <a:p>
            <a:pPr algn="ctr">
              <a:defRPr/>
            </a:pPr>
            <a:endParaRPr lang="es-ES">
              <a:solidFill>
                <a:schemeClr val="lt1"/>
              </a:solidFill>
              <a:latin typeface="+mn-lt"/>
            </a:endParaRPr>
          </a:p>
        </p:txBody>
      </p:sp>
      <p:sp>
        <p:nvSpPr>
          <p:cNvPr id="26" name="25 Rectángulo redondeado"/>
          <p:cNvSpPr>
            <a:spLocks noChangeArrowheads="1"/>
          </p:cNvSpPr>
          <p:nvPr/>
        </p:nvSpPr>
        <p:spPr bwMode="auto">
          <a:xfrm rot="-660000">
            <a:off x="6341749" y="2651650"/>
            <a:ext cx="215900" cy="504825"/>
          </a:xfrm>
          <a:prstGeom prst="roundRect">
            <a:avLst>
              <a:gd name="adj" fmla="val 16667"/>
            </a:avLst>
          </a:prstGeom>
          <a:solidFill>
            <a:srgbClr val="92D050"/>
          </a:solidFill>
          <a:ln w="25400" algn="ctr">
            <a:noFill/>
            <a:round/>
            <a:headEnd/>
            <a:tailEnd/>
          </a:ln>
          <a:effectLst>
            <a:prstShdw prst="shdw17" dist="17961" dir="2700000">
              <a:srgbClr val="FFC000">
                <a:gamma/>
                <a:shade val="60000"/>
                <a:invGamma/>
              </a:srgbClr>
            </a:prstShdw>
          </a:effectLst>
        </p:spPr>
        <p:txBody>
          <a:bodyPr anchor="ctr"/>
          <a:lstStyle/>
          <a:p>
            <a:pPr algn="ctr">
              <a:defRPr/>
            </a:pPr>
            <a:endParaRPr lang="es-ES">
              <a:solidFill>
                <a:schemeClr val="lt1"/>
              </a:solidFill>
              <a:latin typeface="+mn-lt"/>
            </a:endParaRPr>
          </a:p>
        </p:txBody>
      </p:sp>
      <p:sp>
        <p:nvSpPr>
          <p:cNvPr id="27" name="26 CuadroTexto"/>
          <p:cNvSpPr txBox="1"/>
          <p:nvPr/>
        </p:nvSpPr>
        <p:spPr>
          <a:xfrm>
            <a:off x="1403648" y="2636912"/>
            <a:ext cx="648072" cy="369332"/>
          </a:xfrm>
          <a:prstGeom prst="rect">
            <a:avLst/>
          </a:prstGeom>
          <a:noFill/>
        </p:spPr>
        <p:txBody>
          <a:bodyPr wrap="square" rtlCol="0">
            <a:spAutoFit/>
          </a:bodyPr>
          <a:lstStyle/>
          <a:p>
            <a:r>
              <a:rPr lang="es-ES" dirty="0" smtClean="0"/>
              <a:t>MHC</a:t>
            </a:r>
            <a:endParaRPr lang="es-ES" dirty="0"/>
          </a:p>
        </p:txBody>
      </p:sp>
      <p:sp>
        <p:nvSpPr>
          <p:cNvPr id="28" name="27 CuadroTexto"/>
          <p:cNvSpPr txBox="1"/>
          <p:nvPr/>
        </p:nvSpPr>
        <p:spPr>
          <a:xfrm>
            <a:off x="7596336" y="2780928"/>
            <a:ext cx="648072" cy="369332"/>
          </a:xfrm>
          <a:prstGeom prst="rect">
            <a:avLst/>
          </a:prstGeom>
          <a:noFill/>
        </p:spPr>
        <p:txBody>
          <a:bodyPr wrap="square" rtlCol="0">
            <a:spAutoFit/>
          </a:bodyPr>
          <a:lstStyle/>
          <a:p>
            <a:r>
              <a:rPr lang="es-ES" dirty="0" smtClean="0"/>
              <a:t>MHC</a:t>
            </a:r>
            <a:endParaRPr lang="es-ES" dirty="0"/>
          </a:p>
        </p:txBody>
      </p:sp>
      <p:sp>
        <p:nvSpPr>
          <p:cNvPr id="29" name="28 CuadroTexto"/>
          <p:cNvSpPr txBox="1"/>
          <p:nvPr/>
        </p:nvSpPr>
        <p:spPr>
          <a:xfrm>
            <a:off x="1619672" y="3356992"/>
            <a:ext cx="648072" cy="369332"/>
          </a:xfrm>
          <a:prstGeom prst="rect">
            <a:avLst/>
          </a:prstGeom>
          <a:noFill/>
        </p:spPr>
        <p:txBody>
          <a:bodyPr wrap="square" rtlCol="0">
            <a:spAutoFit/>
          </a:bodyPr>
          <a:lstStyle/>
          <a:p>
            <a:r>
              <a:rPr lang="es-ES" dirty="0" smtClean="0"/>
              <a:t>TCR</a:t>
            </a:r>
            <a:endParaRPr lang="es-ES" dirty="0"/>
          </a:p>
        </p:txBody>
      </p:sp>
      <p:sp>
        <p:nvSpPr>
          <p:cNvPr id="30" name="29 CuadroTexto"/>
          <p:cNvSpPr txBox="1"/>
          <p:nvPr/>
        </p:nvSpPr>
        <p:spPr>
          <a:xfrm>
            <a:off x="7308304" y="3284984"/>
            <a:ext cx="648072" cy="369332"/>
          </a:xfrm>
          <a:prstGeom prst="rect">
            <a:avLst/>
          </a:prstGeom>
          <a:noFill/>
        </p:spPr>
        <p:txBody>
          <a:bodyPr wrap="square" rtlCol="0">
            <a:spAutoFit/>
          </a:bodyPr>
          <a:lstStyle/>
          <a:p>
            <a:r>
              <a:rPr lang="es-ES" dirty="0" smtClean="0"/>
              <a:t>TCR</a:t>
            </a:r>
            <a:endParaRPr lang="es-ES" dirty="0"/>
          </a:p>
        </p:txBody>
      </p:sp>
      <p:sp>
        <p:nvSpPr>
          <p:cNvPr id="31" name="30 CuadroTexto"/>
          <p:cNvSpPr txBox="1"/>
          <p:nvPr/>
        </p:nvSpPr>
        <p:spPr>
          <a:xfrm>
            <a:off x="3275856" y="2780928"/>
            <a:ext cx="1368152" cy="369332"/>
          </a:xfrm>
          <a:prstGeom prst="rect">
            <a:avLst/>
          </a:prstGeom>
          <a:noFill/>
        </p:spPr>
        <p:txBody>
          <a:bodyPr wrap="square" rtlCol="0">
            <a:spAutoFit/>
          </a:bodyPr>
          <a:lstStyle/>
          <a:p>
            <a:r>
              <a:rPr lang="es-ES" dirty="0" smtClean="0"/>
              <a:t>CD80/CD86</a:t>
            </a:r>
            <a:endParaRPr lang="es-ES" dirty="0"/>
          </a:p>
        </p:txBody>
      </p:sp>
      <p:sp>
        <p:nvSpPr>
          <p:cNvPr id="32" name="31 CuadroTexto"/>
          <p:cNvSpPr txBox="1"/>
          <p:nvPr/>
        </p:nvSpPr>
        <p:spPr>
          <a:xfrm>
            <a:off x="5220072" y="2708920"/>
            <a:ext cx="1368152" cy="369332"/>
          </a:xfrm>
          <a:prstGeom prst="rect">
            <a:avLst/>
          </a:prstGeom>
          <a:noFill/>
        </p:spPr>
        <p:txBody>
          <a:bodyPr wrap="square" rtlCol="0">
            <a:spAutoFit/>
          </a:bodyPr>
          <a:lstStyle/>
          <a:p>
            <a:r>
              <a:rPr lang="es-ES" dirty="0" smtClean="0"/>
              <a:t>CD80/CD86</a:t>
            </a:r>
            <a:endParaRPr lang="es-ES" dirty="0"/>
          </a:p>
        </p:txBody>
      </p:sp>
      <p:sp>
        <p:nvSpPr>
          <p:cNvPr id="33" name="32 CuadroTexto"/>
          <p:cNvSpPr txBox="1"/>
          <p:nvPr/>
        </p:nvSpPr>
        <p:spPr>
          <a:xfrm>
            <a:off x="3203848" y="3284984"/>
            <a:ext cx="936104" cy="369332"/>
          </a:xfrm>
          <a:prstGeom prst="rect">
            <a:avLst/>
          </a:prstGeom>
          <a:noFill/>
        </p:spPr>
        <p:txBody>
          <a:bodyPr wrap="square" rtlCol="0">
            <a:spAutoFit/>
          </a:bodyPr>
          <a:lstStyle/>
          <a:p>
            <a:r>
              <a:rPr lang="es-ES" dirty="0" smtClean="0"/>
              <a:t>CD28</a:t>
            </a:r>
            <a:endParaRPr lang="es-ES" dirty="0"/>
          </a:p>
        </p:txBody>
      </p:sp>
      <p:sp>
        <p:nvSpPr>
          <p:cNvPr id="34" name="33 CuadroTexto"/>
          <p:cNvSpPr txBox="1"/>
          <p:nvPr/>
        </p:nvSpPr>
        <p:spPr>
          <a:xfrm>
            <a:off x="5724128" y="3284984"/>
            <a:ext cx="936104" cy="369332"/>
          </a:xfrm>
          <a:prstGeom prst="rect">
            <a:avLst/>
          </a:prstGeom>
          <a:noFill/>
        </p:spPr>
        <p:txBody>
          <a:bodyPr wrap="square" rtlCol="0">
            <a:spAutoFit/>
          </a:bodyPr>
          <a:lstStyle/>
          <a:p>
            <a:r>
              <a:rPr lang="es-ES" dirty="0" smtClean="0"/>
              <a:t>CD28</a:t>
            </a:r>
            <a:endParaRPr lang="es-ES" dirty="0"/>
          </a:p>
        </p:txBody>
      </p:sp>
      <p:sp>
        <p:nvSpPr>
          <p:cNvPr id="35" name="47 CuadroTexto"/>
          <p:cNvSpPr txBox="1">
            <a:spLocks noChangeArrowheads="1"/>
          </p:cNvSpPr>
          <p:nvPr/>
        </p:nvSpPr>
        <p:spPr bwMode="auto">
          <a:xfrm>
            <a:off x="3695074" y="3914354"/>
            <a:ext cx="647700" cy="244475"/>
          </a:xfrm>
          <a:prstGeom prst="rect">
            <a:avLst/>
          </a:prstGeom>
          <a:solidFill>
            <a:schemeClr val="accent1">
              <a:lumMod val="20000"/>
              <a:lumOff val="80000"/>
            </a:schemeClr>
          </a:solidFill>
          <a:ln w="9525">
            <a:noFill/>
            <a:miter lim="800000"/>
            <a:headEnd/>
            <a:tailEnd/>
          </a:ln>
          <a:effectLst>
            <a:prstShdw prst="shdw17" dist="17961" dir="2700000">
              <a:srgbClr val="92D050">
                <a:gamma/>
                <a:shade val="60000"/>
                <a:invGamma/>
              </a:srgbClr>
            </a:prstShdw>
          </a:effectLst>
        </p:spPr>
        <p:txBody>
          <a:bodyPr>
            <a:spAutoFit/>
          </a:bodyPr>
          <a:lstStyle/>
          <a:p>
            <a:pPr algn="ctr">
              <a:defRPr/>
            </a:pPr>
            <a:r>
              <a:rPr lang="es-ES" sz="1000" b="1" dirty="0" smtClean="0">
                <a:effectLst>
                  <a:outerShdw blurRad="38100" dist="38100" dir="2700000" algn="tl">
                    <a:srgbClr val="FFFFFF"/>
                  </a:outerShdw>
                </a:effectLst>
                <a:latin typeface="Arial" charset="0"/>
              </a:rPr>
              <a:t>CTLA4</a:t>
            </a:r>
            <a:endParaRPr lang="es-ES" sz="1000" b="1" dirty="0">
              <a:effectLst>
                <a:outerShdw blurRad="38100" dist="38100" dir="2700000" algn="tl">
                  <a:srgbClr val="FFFFFF"/>
                </a:outerShdw>
              </a:effectLst>
              <a:latin typeface="Arial" charset="0"/>
            </a:endParaRPr>
          </a:p>
        </p:txBody>
      </p:sp>
      <p:sp>
        <p:nvSpPr>
          <p:cNvPr id="36" name="47 CuadroTexto"/>
          <p:cNvSpPr txBox="1">
            <a:spLocks noChangeArrowheads="1"/>
          </p:cNvSpPr>
          <p:nvPr/>
        </p:nvSpPr>
        <p:spPr bwMode="auto">
          <a:xfrm>
            <a:off x="5292080" y="3933056"/>
            <a:ext cx="647700" cy="244475"/>
          </a:xfrm>
          <a:prstGeom prst="rect">
            <a:avLst/>
          </a:prstGeom>
          <a:solidFill>
            <a:schemeClr val="accent1">
              <a:lumMod val="20000"/>
              <a:lumOff val="80000"/>
            </a:schemeClr>
          </a:solidFill>
          <a:ln w="9525">
            <a:noFill/>
            <a:miter lim="800000"/>
            <a:headEnd/>
            <a:tailEnd/>
          </a:ln>
          <a:effectLst>
            <a:prstShdw prst="shdw17" dist="17961" dir="2700000">
              <a:srgbClr val="92D050">
                <a:gamma/>
                <a:shade val="60000"/>
                <a:invGamma/>
              </a:srgbClr>
            </a:prstShdw>
          </a:effectLst>
        </p:spPr>
        <p:txBody>
          <a:bodyPr>
            <a:spAutoFit/>
          </a:bodyPr>
          <a:lstStyle/>
          <a:p>
            <a:pPr algn="ctr">
              <a:defRPr/>
            </a:pPr>
            <a:r>
              <a:rPr lang="es-ES" sz="1000" b="1" dirty="0" smtClean="0">
                <a:effectLst>
                  <a:outerShdw blurRad="38100" dist="38100" dir="2700000" algn="tl">
                    <a:srgbClr val="FFFFFF"/>
                  </a:outerShdw>
                </a:effectLst>
                <a:latin typeface="Arial" charset="0"/>
              </a:rPr>
              <a:t>CTLA4</a:t>
            </a:r>
            <a:endParaRPr lang="es-ES" sz="1000" b="1" dirty="0">
              <a:effectLst>
                <a:outerShdw blurRad="38100" dist="38100" dir="2700000" algn="tl">
                  <a:srgbClr val="FFFFFF"/>
                </a:outerShdw>
              </a:effectLst>
              <a:latin typeface="Arial" charset="0"/>
            </a:endParaRPr>
          </a:p>
        </p:txBody>
      </p:sp>
      <p:cxnSp>
        <p:nvCxnSpPr>
          <p:cNvPr id="38" name="37 Conector recto de flecha"/>
          <p:cNvCxnSpPr/>
          <p:nvPr/>
        </p:nvCxnSpPr>
        <p:spPr>
          <a:xfrm>
            <a:off x="2771800" y="4725144"/>
            <a:ext cx="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H="1">
            <a:off x="1835696" y="4653136"/>
            <a:ext cx="50405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p:nvPr/>
        </p:nvCxnSpPr>
        <p:spPr>
          <a:xfrm flipH="1">
            <a:off x="5868144" y="4653136"/>
            <a:ext cx="50405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a:off x="3275856" y="4653136"/>
            <a:ext cx="504056"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a:off x="7380312" y="4653136"/>
            <a:ext cx="576064"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47 Rectángulo redondeado"/>
          <p:cNvSpPr/>
          <p:nvPr/>
        </p:nvSpPr>
        <p:spPr>
          <a:xfrm>
            <a:off x="1547664" y="5373216"/>
            <a:ext cx="648072" cy="36004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IL17</a:t>
            </a:r>
            <a:endParaRPr lang="es-ES" dirty="0">
              <a:solidFill>
                <a:schemeClr val="tx1"/>
              </a:solidFill>
            </a:endParaRPr>
          </a:p>
        </p:txBody>
      </p:sp>
      <p:sp>
        <p:nvSpPr>
          <p:cNvPr id="49" name="48 Rectángulo redondeado"/>
          <p:cNvSpPr/>
          <p:nvPr/>
        </p:nvSpPr>
        <p:spPr>
          <a:xfrm>
            <a:off x="2411760" y="5517232"/>
            <a:ext cx="648072" cy="36004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IL21</a:t>
            </a:r>
            <a:endParaRPr lang="es-ES" dirty="0">
              <a:solidFill>
                <a:schemeClr val="tx1"/>
              </a:solidFill>
            </a:endParaRPr>
          </a:p>
        </p:txBody>
      </p:sp>
      <p:sp>
        <p:nvSpPr>
          <p:cNvPr id="50" name="49 Rectángulo redondeado"/>
          <p:cNvSpPr/>
          <p:nvPr/>
        </p:nvSpPr>
        <p:spPr>
          <a:xfrm>
            <a:off x="3419872" y="5445224"/>
            <a:ext cx="648072" cy="36004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IL22</a:t>
            </a:r>
            <a:endParaRPr lang="es-ES" dirty="0">
              <a:solidFill>
                <a:schemeClr val="tx1"/>
              </a:solidFill>
            </a:endParaRPr>
          </a:p>
        </p:txBody>
      </p:sp>
      <p:sp>
        <p:nvSpPr>
          <p:cNvPr id="51" name="50 Rectángulo redondeado"/>
          <p:cNvSpPr/>
          <p:nvPr/>
        </p:nvSpPr>
        <p:spPr>
          <a:xfrm>
            <a:off x="5580112" y="5373216"/>
            <a:ext cx="648072" cy="36004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IL2</a:t>
            </a:r>
            <a:endParaRPr lang="es-ES" dirty="0">
              <a:solidFill>
                <a:schemeClr val="tx1"/>
              </a:solidFill>
            </a:endParaRPr>
          </a:p>
        </p:txBody>
      </p:sp>
      <p:sp>
        <p:nvSpPr>
          <p:cNvPr id="52" name="51 Rectángulo redondeado"/>
          <p:cNvSpPr/>
          <p:nvPr/>
        </p:nvSpPr>
        <p:spPr>
          <a:xfrm>
            <a:off x="7668344" y="5445224"/>
            <a:ext cx="648072" cy="36004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IFN</a:t>
            </a:r>
            <a:r>
              <a:rPr lang="el-GR" dirty="0" smtClean="0">
                <a:solidFill>
                  <a:schemeClr val="tx1"/>
                </a:solidFill>
              </a:rPr>
              <a:t>γ</a:t>
            </a:r>
            <a:endParaRPr lang="es-ES" dirty="0">
              <a:solidFill>
                <a:schemeClr val="tx1"/>
              </a:solidFill>
            </a:endParaRPr>
          </a:p>
        </p:txBody>
      </p:sp>
      <p:sp>
        <p:nvSpPr>
          <p:cNvPr id="53" name="52 CuadroTexto"/>
          <p:cNvSpPr txBox="1"/>
          <p:nvPr/>
        </p:nvSpPr>
        <p:spPr>
          <a:xfrm>
            <a:off x="395536" y="2636912"/>
            <a:ext cx="936104" cy="1200329"/>
          </a:xfrm>
          <a:prstGeom prst="rect">
            <a:avLst/>
          </a:prstGeom>
          <a:noFill/>
        </p:spPr>
        <p:txBody>
          <a:bodyPr wrap="square" rtlCol="0">
            <a:spAutoFit/>
          </a:bodyPr>
          <a:lstStyle/>
          <a:p>
            <a:r>
              <a:rPr lang="es-ES" dirty="0" smtClean="0"/>
              <a:t>IL-1</a:t>
            </a:r>
            <a:r>
              <a:rPr lang="el-GR" dirty="0" smtClean="0"/>
              <a:t>β</a:t>
            </a:r>
            <a:endParaRPr lang="es-ES" dirty="0" smtClean="0"/>
          </a:p>
          <a:p>
            <a:r>
              <a:rPr lang="es-ES" dirty="0" smtClean="0"/>
              <a:t>IL-6</a:t>
            </a:r>
          </a:p>
          <a:p>
            <a:r>
              <a:rPr lang="es-ES" dirty="0" smtClean="0"/>
              <a:t>IL-21</a:t>
            </a:r>
          </a:p>
          <a:p>
            <a:r>
              <a:rPr lang="es-ES" dirty="0" smtClean="0"/>
              <a:t>IL-23</a:t>
            </a:r>
            <a:endParaRPr lang="es-ES" dirty="0"/>
          </a:p>
        </p:txBody>
      </p:sp>
      <p:sp>
        <p:nvSpPr>
          <p:cNvPr id="54" name="53 CuadroTexto"/>
          <p:cNvSpPr txBox="1"/>
          <p:nvPr/>
        </p:nvSpPr>
        <p:spPr>
          <a:xfrm>
            <a:off x="8351912" y="2924944"/>
            <a:ext cx="792088" cy="646331"/>
          </a:xfrm>
          <a:prstGeom prst="rect">
            <a:avLst/>
          </a:prstGeom>
          <a:noFill/>
        </p:spPr>
        <p:txBody>
          <a:bodyPr wrap="square" rtlCol="0">
            <a:spAutoFit/>
          </a:bodyPr>
          <a:lstStyle/>
          <a:p>
            <a:r>
              <a:rPr lang="es-ES" dirty="0" smtClean="0"/>
              <a:t>IL-18</a:t>
            </a:r>
          </a:p>
          <a:p>
            <a:r>
              <a:rPr lang="es-ES" dirty="0" smtClean="0"/>
              <a:t>IL-12</a:t>
            </a:r>
            <a:endParaRPr lang="es-ES" dirty="0"/>
          </a:p>
        </p:txBody>
      </p:sp>
      <p:sp>
        <p:nvSpPr>
          <p:cNvPr id="46" name="Text Box 12"/>
          <p:cNvSpPr txBox="1">
            <a:spLocks noChangeArrowheads="1"/>
          </p:cNvSpPr>
          <p:nvPr/>
        </p:nvSpPr>
        <p:spPr bwMode="auto">
          <a:xfrm>
            <a:off x="4249070" y="6519446"/>
            <a:ext cx="4894930" cy="338554"/>
          </a:xfrm>
          <a:prstGeom prst="rect">
            <a:avLst/>
          </a:prstGeom>
          <a:noFill/>
          <a:ln w="9525">
            <a:noFill/>
            <a:miter lim="800000"/>
            <a:headEnd/>
            <a:tailEnd/>
          </a:ln>
        </p:spPr>
        <p:txBody>
          <a:bodyPr wrap="none">
            <a:spAutoFit/>
          </a:bodyPr>
          <a:lstStyle/>
          <a:p>
            <a:pPr algn="r" defTabSz="914400"/>
            <a:r>
              <a:rPr lang="es-ES" sz="1600" noProof="1" smtClean="0">
                <a:solidFill>
                  <a:srgbClr val="1C1C6E"/>
                </a:solidFill>
                <a:latin typeface="Calibri" pitchFamily="34" charset="0"/>
              </a:rPr>
              <a:t>Modificado de Weyand et al. Curr Opin Rheumatol. 2011</a:t>
            </a:r>
            <a:endParaRPr lang="es-ES" sz="1600" noProof="1">
              <a:solidFill>
                <a:srgbClr val="1C1C6E"/>
              </a:solidFill>
              <a:latin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8"/>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pic>
        <p:nvPicPr>
          <p:cNvPr id="27"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18" name="Rectangle 19"/>
          <p:cNvSpPr>
            <a:spLocks noChangeArrowheads="1"/>
          </p:cNvSpPr>
          <p:nvPr/>
        </p:nvSpPr>
        <p:spPr bwMode="auto">
          <a:xfrm>
            <a:off x="1331640" y="836712"/>
            <a:ext cx="6551613" cy="495300"/>
          </a:xfrm>
          <a:prstGeom prst="rect">
            <a:avLst/>
          </a:prstGeom>
          <a:noFill/>
          <a:ln w="9525" algn="ctr">
            <a:noFill/>
            <a:miter lim="800000"/>
            <a:headEnd/>
            <a:tailEnd/>
          </a:ln>
          <a:effectLst/>
        </p:spPr>
        <p:txBody>
          <a:bodyPr>
            <a:spAutoFit/>
          </a:bodyPr>
          <a:lstStyle/>
          <a:p>
            <a:pPr algn="ctr" defTabSz="914400" eaLnBrk="0" hangingPunct="0">
              <a:lnSpc>
                <a:spcPct val="95000"/>
              </a:lnSpc>
            </a:pPr>
            <a:r>
              <a:rPr lang="es-ES_tradnl" sz="1400" dirty="0">
                <a:solidFill>
                  <a:srgbClr val="000066"/>
                </a:solidFill>
                <a:latin typeface="Century Gothic" pitchFamily="34" charset="0"/>
                <a:ea typeface="MS PGothic" pitchFamily="34" charset="-128"/>
              </a:rPr>
              <a:t>doble ciego</a:t>
            </a:r>
          </a:p>
          <a:p>
            <a:pPr algn="ctr" defTabSz="914400" eaLnBrk="0" hangingPunct="0">
              <a:lnSpc>
                <a:spcPct val="95000"/>
              </a:lnSpc>
            </a:pPr>
            <a:r>
              <a:rPr lang="es-ES_tradnl" sz="1400" dirty="0">
                <a:solidFill>
                  <a:srgbClr val="000066"/>
                </a:solidFill>
                <a:latin typeface="Century Gothic" pitchFamily="34" charset="0"/>
                <a:ea typeface="MS PGothic" pitchFamily="34" charset="-128"/>
              </a:rPr>
              <a:t>n= 41</a:t>
            </a:r>
          </a:p>
        </p:txBody>
      </p:sp>
      <p:sp>
        <p:nvSpPr>
          <p:cNvPr id="10"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ABATACEPT</a:t>
            </a:r>
            <a:endParaRPr lang="es-ES" sz="1600" b="1" dirty="0">
              <a:solidFill>
                <a:srgbClr val="000099"/>
              </a:solidFill>
              <a:ea typeface="ＭＳ Ｐゴシック" pitchFamily="34" charset="-128"/>
            </a:endParaRPr>
          </a:p>
        </p:txBody>
      </p:sp>
      <p:sp>
        <p:nvSpPr>
          <p:cNvPr id="11" name="Text Box 12"/>
          <p:cNvSpPr txBox="1">
            <a:spLocks noChangeArrowheads="1"/>
          </p:cNvSpPr>
          <p:nvPr/>
        </p:nvSpPr>
        <p:spPr bwMode="auto">
          <a:xfrm>
            <a:off x="5568278" y="6519446"/>
            <a:ext cx="3575722" cy="338554"/>
          </a:xfrm>
          <a:prstGeom prst="rect">
            <a:avLst/>
          </a:prstGeom>
          <a:noFill/>
          <a:ln w="9525">
            <a:noFill/>
            <a:miter lim="800000"/>
            <a:headEnd/>
            <a:tailEnd/>
          </a:ln>
        </p:spPr>
        <p:txBody>
          <a:bodyPr wrap="none">
            <a:spAutoFit/>
          </a:bodyPr>
          <a:lstStyle/>
          <a:p>
            <a:pPr algn="r" defTabSz="914400"/>
            <a:r>
              <a:rPr lang="es-ES" sz="1600" noProof="1" smtClean="0">
                <a:solidFill>
                  <a:srgbClr val="1C1C6E"/>
                </a:solidFill>
                <a:latin typeface="Calibri" pitchFamily="34" charset="0"/>
              </a:rPr>
              <a:t>Langford et al. Arthritis Rheumatol. 2017</a:t>
            </a:r>
            <a:endParaRPr lang="es-ES" sz="1600" noProof="1">
              <a:solidFill>
                <a:srgbClr val="1C1C6E"/>
              </a:solidFill>
              <a:latin typeface="Calibri" pitchFamily="34" charset="0"/>
            </a:endParaRPr>
          </a:p>
        </p:txBody>
      </p:sp>
      <p:sp>
        <p:nvSpPr>
          <p:cNvPr id="13"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pic>
        <p:nvPicPr>
          <p:cNvPr id="248833" name="Picture 1"/>
          <p:cNvPicPr>
            <a:picLocks noChangeAspect="1" noChangeArrowheads="1"/>
          </p:cNvPicPr>
          <p:nvPr/>
        </p:nvPicPr>
        <p:blipFill>
          <a:blip r:embed="rId4" cstate="print"/>
          <a:srcRect/>
          <a:stretch>
            <a:fillRect/>
          </a:stretch>
        </p:blipFill>
        <p:spPr bwMode="auto">
          <a:xfrm>
            <a:off x="1" y="833439"/>
            <a:ext cx="9255864" cy="46837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8"/>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pic>
        <p:nvPicPr>
          <p:cNvPr id="27"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18" name="Rectangle 19"/>
          <p:cNvSpPr>
            <a:spLocks noChangeArrowheads="1"/>
          </p:cNvSpPr>
          <p:nvPr/>
        </p:nvSpPr>
        <p:spPr bwMode="auto">
          <a:xfrm>
            <a:off x="1331640" y="836712"/>
            <a:ext cx="6551613" cy="495300"/>
          </a:xfrm>
          <a:prstGeom prst="rect">
            <a:avLst/>
          </a:prstGeom>
          <a:noFill/>
          <a:ln w="9525" algn="ctr">
            <a:noFill/>
            <a:miter lim="800000"/>
            <a:headEnd/>
            <a:tailEnd/>
          </a:ln>
          <a:effectLst/>
        </p:spPr>
        <p:txBody>
          <a:bodyPr>
            <a:spAutoFit/>
          </a:bodyPr>
          <a:lstStyle/>
          <a:p>
            <a:pPr algn="ctr" defTabSz="914400" eaLnBrk="0" hangingPunct="0">
              <a:lnSpc>
                <a:spcPct val="95000"/>
              </a:lnSpc>
            </a:pPr>
            <a:r>
              <a:rPr lang="es-ES_tradnl" sz="1400" dirty="0">
                <a:solidFill>
                  <a:srgbClr val="000066"/>
                </a:solidFill>
                <a:latin typeface="Century Gothic" pitchFamily="34" charset="0"/>
                <a:ea typeface="MS PGothic" pitchFamily="34" charset="-128"/>
              </a:rPr>
              <a:t>doble ciego</a:t>
            </a:r>
          </a:p>
          <a:p>
            <a:pPr algn="ctr" defTabSz="914400" eaLnBrk="0" hangingPunct="0">
              <a:lnSpc>
                <a:spcPct val="95000"/>
              </a:lnSpc>
            </a:pPr>
            <a:r>
              <a:rPr lang="es-ES_tradnl" sz="1400" dirty="0">
                <a:solidFill>
                  <a:srgbClr val="000066"/>
                </a:solidFill>
                <a:latin typeface="Century Gothic" pitchFamily="34" charset="0"/>
                <a:ea typeface="MS PGothic" pitchFamily="34" charset="-128"/>
              </a:rPr>
              <a:t>n= 41</a:t>
            </a:r>
          </a:p>
        </p:txBody>
      </p:sp>
      <p:sp>
        <p:nvSpPr>
          <p:cNvPr id="9" name="Rectangle 5"/>
          <p:cNvSpPr>
            <a:spLocks noChangeArrowheads="1"/>
          </p:cNvSpPr>
          <p:nvPr/>
        </p:nvSpPr>
        <p:spPr bwMode="auto">
          <a:xfrm>
            <a:off x="315913" y="2308225"/>
            <a:ext cx="800100" cy="274638"/>
          </a:xfrm>
          <a:prstGeom prst="rect">
            <a:avLst/>
          </a:prstGeom>
          <a:noFill/>
          <a:ln w="9525" algn="ctr">
            <a:noFill/>
            <a:miter lim="800000"/>
            <a:headEnd/>
            <a:tailEnd/>
          </a:ln>
          <a:effectLst/>
        </p:spPr>
        <p:txBody>
          <a:bodyPr lIns="18000" rIns="18000">
            <a:spAutoFit/>
          </a:bodyPr>
          <a:lstStyle/>
          <a:p>
            <a:pPr algn="ctr" defTabSz="914400" eaLnBrk="0" hangingPunct="0"/>
            <a:r>
              <a:rPr lang="en-US" sz="1200" dirty="0">
                <a:solidFill>
                  <a:srgbClr val="000066"/>
                </a:solidFill>
                <a:latin typeface="Century Gothic" pitchFamily="34" charset="0"/>
                <a:ea typeface="MS PGothic" pitchFamily="34" charset="-128"/>
              </a:rPr>
              <a:t>n= 49</a:t>
            </a:r>
            <a:endParaRPr lang="es-ES" sz="1200" dirty="0">
              <a:solidFill>
                <a:srgbClr val="000066"/>
              </a:solidFill>
              <a:latin typeface="Century Gothic" pitchFamily="34" charset="0"/>
              <a:ea typeface="MS PGothic" pitchFamily="34" charset="-128"/>
            </a:endParaRPr>
          </a:p>
        </p:txBody>
      </p:sp>
      <p:sp>
        <p:nvSpPr>
          <p:cNvPr id="10" name="Line 7"/>
          <p:cNvSpPr>
            <a:spLocks noChangeShapeType="1"/>
          </p:cNvSpPr>
          <p:nvPr/>
        </p:nvSpPr>
        <p:spPr bwMode="auto">
          <a:xfrm>
            <a:off x="150813" y="2587625"/>
            <a:ext cx="2620962" cy="0"/>
          </a:xfrm>
          <a:prstGeom prst="line">
            <a:avLst/>
          </a:prstGeom>
          <a:noFill/>
          <a:ln w="57150">
            <a:solidFill>
              <a:srgbClr val="DDDDDD"/>
            </a:solidFill>
            <a:round/>
            <a:headEnd/>
            <a:tailEnd/>
          </a:ln>
          <a:effectLst>
            <a:prstShdw prst="shdw17" dist="17961" dir="2700000">
              <a:srgbClr val="DDDDDD">
                <a:gamma/>
                <a:shade val="60000"/>
                <a:invGamma/>
              </a:srgbClr>
            </a:prstShdw>
          </a:effectLst>
        </p:spPr>
        <p:txBody>
          <a:bodyPr/>
          <a:lstStyle/>
          <a:p>
            <a:pPr algn="ctr" defTabSz="914400" eaLnBrk="0" hangingPunct="0">
              <a:defRPr/>
            </a:pPr>
            <a:endParaRPr lang="es-ES" sz="2000">
              <a:solidFill>
                <a:schemeClr val="bg2"/>
              </a:solidFill>
              <a:effectLst>
                <a:outerShdw blurRad="38100" dist="38100" dir="2700000" algn="tl">
                  <a:srgbClr val="000000">
                    <a:alpha val="43137"/>
                  </a:srgbClr>
                </a:outerShdw>
              </a:effectLst>
              <a:latin typeface="Times New Roman" pitchFamily="18" charset="0"/>
              <a:cs typeface="+mn-cs"/>
            </a:endParaRPr>
          </a:p>
        </p:txBody>
      </p:sp>
      <p:sp>
        <p:nvSpPr>
          <p:cNvPr id="11" name="Text Box 17"/>
          <p:cNvSpPr txBox="1">
            <a:spLocks noChangeArrowheads="1"/>
          </p:cNvSpPr>
          <p:nvPr/>
        </p:nvSpPr>
        <p:spPr bwMode="auto">
          <a:xfrm>
            <a:off x="8469313" y="3856038"/>
            <a:ext cx="495300" cy="169862"/>
          </a:xfrm>
          <a:prstGeom prst="rect">
            <a:avLst/>
          </a:prstGeom>
          <a:noFill/>
          <a:ln w="9525">
            <a:noFill/>
            <a:miter lim="800000"/>
            <a:headEnd/>
            <a:tailEnd/>
          </a:ln>
        </p:spPr>
        <p:txBody>
          <a:bodyPr lIns="18000" tIns="10800" rIns="18000" bIns="36000">
            <a:spAutoFit/>
          </a:bodyPr>
          <a:lstStyle/>
          <a:p>
            <a:pPr defTabSz="914400" eaLnBrk="0" hangingPunct="0">
              <a:spcBef>
                <a:spcPct val="50000"/>
              </a:spcBef>
            </a:pPr>
            <a:r>
              <a:rPr lang="en-GB" sz="800">
                <a:solidFill>
                  <a:srgbClr val="000066"/>
                </a:solidFill>
                <a:latin typeface="Century Gothic" pitchFamily="34" charset="0"/>
              </a:rPr>
              <a:t>meses</a:t>
            </a:r>
          </a:p>
        </p:txBody>
      </p:sp>
      <p:sp>
        <p:nvSpPr>
          <p:cNvPr id="12" name="Text Box 16"/>
          <p:cNvSpPr txBox="1">
            <a:spLocks noChangeArrowheads="1"/>
          </p:cNvSpPr>
          <p:nvPr/>
        </p:nvSpPr>
        <p:spPr bwMode="auto">
          <a:xfrm>
            <a:off x="128588" y="3867150"/>
            <a:ext cx="84137" cy="152400"/>
          </a:xfrm>
          <a:prstGeom prst="rect">
            <a:avLst/>
          </a:prstGeom>
          <a:noFill/>
          <a:ln w="9525">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0</a:t>
            </a:r>
          </a:p>
        </p:txBody>
      </p:sp>
      <p:sp>
        <p:nvSpPr>
          <p:cNvPr id="13" name="Text Box 16"/>
          <p:cNvSpPr txBox="1">
            <a:spLocks noChangeArrowheads="1"/>
          </p:cNvSpPr>
          <p:nvPr/>
        </p:nvSpPr>
        <p:spPr bwMode="auto">
          <a:xfrm>
            <a:off x="539750" y="3867150"/>
            <a:ext cx="215900" cy="152400"/>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0.5</a:t>
            </a:r>
          </a:p>
        </p:txBody>
      </p:sp>
      <p:sp>
        <p:nvSpPr>
          <p:cNvPr id="14" name="Text Box 16"/>
          <p:cNvSpPr txBox="1">
            <a:spLocks noChangeArrowheads="1"/>
          </p:cNvSpPr>
          <p:nvPr/>
        </p:nvSpPr>
        <p:spPr bwMode="auto">
          <a:xfrm>
            <a:off x="1835150" y="3867150"/>
            <a:ext cx="87313" cy="152400"/>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2</a:t>
            </a:r>
          </a:p>
        </p:txBody>
      </p:sp>
      <p:sp>
        <p:nvSpPr>
          <p:cNvPr id="15" name="Text Box 16"/>
          <p:cNvSpPr txBox="1">
            <a:spLocks noChangeArrowheads="1"/>
          </p:cNvSpPr>
          <p:nvPr/>
        </p:nvSpPr>
        <p:spPr bwMode="auto">
          <a:xfrm>
            <a:off x="1042988" y="3867150"/>
            <a:ext cx="87312" cy="152400"/>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1</a:t>
            </a:r>
          </a:p>
        </p:txBody>
      </p:sp>
      <p:sp>
        <p:nvSpPr>
          <p:cNvPr id="16" name="Rectangle 14"/>
          <p:cNvSpPr>
            <a:spLocks noChangeArrowheads="1"/>
          </p:cNvSpPr>
          <p:nvPr/>
        </p:nvSpPr>
        <p:spPr bwMode="auto">
          <a:xfrm>
            <a:off x="179388" y="1563688"/>
            <a:ext cx="828675" cy="549275"/>
          </a:xfrm>
          <a:prstGeom prst="rect">
            <a:avLst/>
          </a:prstGeom>
          <a:noFill/>
          <a:ln w="9525" algn="ctr">
            <a:noFill/>
            <a:miter lim="800000"/>
            <a:headEnd/>
            <a:tailEnd/>
          </a:ln>
          <a:effectLst/>
        </p:spPr>
        <p:txBody>
          <a:bodyPr lIns="0" rIns="0">
            <a:spAutoFit/>
          </a:bodyPr>
          <a:lstStyle/>
          <a:p>
            <a:pPr defTabSz="914400" eaLnBrk="0" hangingPunct="0"/>
            <a:r>
              <a:rPr lang="en-US" sz="1000">
                <a:solidFill>
                  <a:srgbClr val="000066"/>
                </a:solidFill>
                <a:latin typeface="Century Gothic" pitchFamily="34" charset="0"/>
                <a:ea typeface="MS PGothic" pitchFamily="34" charset="-128"/>
              </a:rPr>
              <a:t>ACG</a:t>
            </a:r>
          </a:p>
          <a:p>
            <a:pPr defTabSz="914400" eaLnBrk="0" hangingPunct="0">
              <a:buFontTx/>
              <a:buChar char="•"/>
            </a:pPr>
            <a:r>
              <a:rPr lang="en-US" sz="1000">
                <a:solidFill>
                  <a:srgbClr val="000066"/>
                </a:solidFill>
                <a:latin typeface="Century Gothic" pitchFamily="34" charset="0"/>
                <a:ea typeface="MS PGothic" pitchFamily="34" charset="-128"/>
              </a:rPr>
              <a:t>nuevas</a:t>
            </a:r>
          </a:p>
          <a:p>
            <a:pPr defTabSz="914400" eaLnBrk="0" hangingPunct="0">
              <a:buFontTx/>
              <a:buChar char="•"/>
            </a:pPr>
            <a:r>
              <a:rPr lang="en-US" sz="1000">
                <a:solidFill>
                  <a:srgbClr val="000066"/>
                </a:solidFill>
                <a:latin typeface="Century Gothic" pitchFamily="34" charset="0"/>
                <a:ea typeface="MS PGothic" pitchFamily="34" charset="-128"/>
              </a:rPr>
              <a:t>reactivadas</a:t>
            </a:r>
            <a:endParaRPr lang="es-ES" sz="1000">
              <a:solidFill>
                <a:srgbClr val="000066"/>
              </a:solidFill>
              <a:latin typeface="Century Gothic" pitchFamily="34" charset="0"/>
              <a:ea typeface="MS PGothic" pitchFamily="34" charset="-128"/>
            </a:endParaRPr>
          </a:p>
        </p:txBody>
      </p:sp>
      <p:sp>
        <p:nvSpPr>
          <p:cNvPr id="17" name="Line 6"/>
          <p:cNvSpPr>
            <a:spLocks noChangeShapeType="1"/>
          </p:cNvSpPr>
          <p:nvPr/>
        </p:nvSpPr>
        <p:spPr bwMode="auto">
          <a:xfrm>
            <a:off x="107950" y="2355850"/>
            <a:ext cx="0" cy="477838"/>
          </a:xfrm>
          <a:prstGeom prst="line">
            <a:avLst/>
          </a:prstGeom>
          <a:noFill/>
          <a:ln w="57150">
            <a:solidFill>
              <a:srgbClr val="DDDDDD"/>
            </a:solidFill>
            <a:round/>
            <a:headEnd/>
            <a:tailEnd/>
          </a:ln>
          <a:effectLst>
            <a:prstShdw prst="shdw17" dist="17961" dir="2700000">
              <a:srgbClr val="DDDDDD">
                <a:gamma/>
                <a:shade val="60000"/>
                <a:invGamma/>
              </a:srgbClr>
            </a:prstShdw>
          </a:effectLst>
        </p:spPr>
        <p:txBody>
          <a:bodyPr/>
          <a:lstStyle/>
          <a:p>
            <a:pPr algn="ctr" defTabSz="914400" eaLnBrk="0" hangingPunct="0">
              <a:defRPr/>
            </a:pPr>
            <a:endParaRPr lang="es-ES" sz="2000">
              <a:solidFill>
                <a:schemeClr val="bg2"/>
              </a:solidFill>
              <a:effectLst>
                <a:outerShdw blurRad="38100" dist="38100" dir="2700000" algn="tl">
                  <a:srgbClr val="000000">
                    <a:alpha val="43137"/>
                  </a:srgbClr>
                </a:outerShdw>
              </a:effectLst>
              <a:latin typeface="Times New Roman" pitchFamily="18" charset="0"/>
              <a:cs typeface="+mn-cs"/>
            </a:endParaRPr>
          </a:p>
        </p:txBody>
      </p:sp>
      <p:grpSp>
        <p:nvGrpSpPr>
          <p:cNvPr id="21" name="Group 16"/>
          <p:cNvGrpSpPr>
            <a:grpSpLocks/>
          </p:cNvGrpSpPr>
          <p:nvPr/>
        </p:nvGrpSpPr>
        <p:grpSpPr bwMode="auto">
          <a:xfrm>
            <a:off x="2771775" y="1851025"/>
            <a:ext cx="5472113" cy="1504950"/>
            <a:chOff x="657" y="1179"/>
            <a:chExt cx="3846" cy="948"/>
          </a:xfrm>
        </p:grpSpPr>
        <p:grpSp>
          <p:nvGrpSpPr>
            <p:cNvPr id="22" name="Group 17"/>
            <p:cNvGrpSpPr>
              <a:grpSpLocks/>
            </p:cNvGrpSpPr>
            <p:nvPr/>
          </p:nvGrpSpPr>
          <p:grpSpPr bwMode="auto">
            <a:xfrm>
              <a:off x="657" y="1179"/>
              <a:ext cx="3846" cy="948"/>
              <a:chOff x="646" y="1157"/>
              <a:chExt cx="3846" cy="948"/>
            </a:xfrm>
          </p:grpSpPr>
          <p:grpSp>
            <p:nvGrpSpPr>
              <p:cNvPr id="24" name="Group 8"/>
              <p:cNvGrpSpPr>
                <a:grpSpLocks/>
              </p:cNvGrpSpPr>
              <p:nvPr/>
            </p:nvGrpSpPr>
            <p:grpSpPr bwMode="auto">
              <a:xfrm>
                <a:off x="646" y="1157"/>
                <a:ext cx="214" cy="948"/>
                <a:chOff x="588" y="1708"/>
                <a:chExt cx="1328" cy="845"/>
              </a:xfrm>
            </p:grpSpPr>
            <p:sp>
              <p:nvSpPr>
                <p:cNvPr id="29" name="Freeform 9"/>
                <p:cNvSpPr>
                  <a:spLocks/>
                </p:cNvSpPr>
                <p:nvPr/>
              </p:nvSpPr>
              <p:spPr bwMode="auto">
                <a:xfrm>
                  <a:off x="588" y="1708"/>
                  <a:ext cx="1329" cy="424"/>
                </a:xfrm>
                <a:custGeom>
                  <a:avLst/>
                  <a:gdLst>
                    <a:gd name="T0" fmla="*/ 0 w 808"/>
                    <a:gd name="T1" fmla="*/ 424 h 424"/>
                    <a:gd name="T2" fmla="*/ 618 w 808"/>
                    <a:gd name="T3" fmla="*/ 0 h 424"/>
                    <a:gd name="T4" fmla="*/ 1328 w 808"/>
                    <a:gd name="T5" fmla="*/ 0 h 424"/>
                    <a:gd name="T6" fmla="*/ 0 60000 65536"/>
                    <a:gd name="T7" fmla="*/ 0 60000 65536"/>
                    <a:gd name="T8" fmla="*/ 0 60000 65536"/>
                    <a:gd name="T9" fmla="*/ 0 w 808"/>
                    <a:gd name="T10" fmla="*/ 0 h 424"/>
                    <a:gd name="T11" fmla="*/ 808 w 808"/>
                    <a:gd name="T12" fmla="*/ 424 h 424"/>
                  </a:gdLst>
                  <a:ahLst/>
                  <a:cxnLst>
                    <a:cxn ang="T6">
                      <a:pos x="T0" y="T1"/>
                    </a:cxn>
                    <a:cxn ang="T7">
                      <a:pos x="T2" y="T3"/>
                    </a:cxn>
                    <a:cxn ang="T8">
                      <a:pos x="T4" y="T5"/>
                    </a:cxn>
                  </a:cxnLst>
                  <a:rect l="T9" t="T10" r="T11" b="T12"/>
                  <a:pathLst>
                    <a:path w="808" h="424">
                      <a:moveTo>
                        <a:pt x="0" y="424"/>
                      </a:moveTo>
                      <a:lnTo>
                        <a:pt x="376" y="0"/>
                      </a:lnTo>
                      <a:lnTo>
                        <a:pt x="808" y="0"/>
                      </a:lnTo>
                    </a:path>
                  </a:pathLst>
                </a:custGeom>
                <a:noFill/>
                <a:ln w="57150">
                  <a:solidFill>
                    <a:srgbClr val="DDDDDD"/>
                  </a:solidFill>
                  <a:round/>
                  <a:headEnd/>
                  <a:tailEnd/>
                </a:ln>
                <a:effectLst>
                  <a:prstShdw prst="shdw17" dist="17961" dir="2700000">
                    <a:srgbClr val="858585"/>
                  </a:prstShdw>
                </a:effectLst>
              </p:spPr>
              <p:txBody>
                <a:bodyPr/>
                <a:lstStyle/>
                <a:p>
                  <a:pPr algn="ctr" defTabSz="914400" eaLnBrk="0" hangingPunct="0">
                    <a:defRPr/>
                  </a:pPr>
                  <a:endParaRPr lang="es-ES" sz="2000">
                    <a:solidFill>
                      <a:schemeClr val="bg2"/>
                    </a:solidFill>
                    <a:effectLst>
                      <a:outerShdw blurRad="38100" dist="38100" dir="2700000" algn="tl">
                        <a:srgbClr val="000000">
                          <a:alpha val="43137"/>
                        </a:srgbClr>
                      </a:outerShdw>
                    </a:effectLst>
                    <a:latin typeface="Times New Roman" pitchFamily="18" charset="0"/>
                    <a:cs typeface="+mn-cs"/>
                  </a:endParaRPr>
                </a:p>
              </p:txBody>
            </p:sp>
            <p:sp>
              <p:nvSpPr>
                <p:cNvPr id="30" name="Freeform 10"/>
                <p:cNvSpPr>
                  <a:spLocks/>
                </p:cNvSpPr>
                <p:nvPr/>
              </p:nvSpPr>
              <p:spPr bwMode="auto">
                <a:xfrm flipV="1">
                  <a:off x="588" y="2129"/>
                  <a:ext cx="1329" cy="424"/>
                </a:xfrm>
                <a:custGeom>
                  <a:avLst/>
                  <a:gdLst>
                    <a:gd name="T0" fmla="*/ 0 w 808"/>
                    <a:gd name="T1" fmla="*/ 424 h 424"/>
                    <a:gd name="T2" fmla="*/ 618 w 808"/>
                    <a:gd name="T3" fmla="*/ 0 h 424"/>
                    <a:gd name="T4" fmla="*/ 1328 w 808"/>
                    <a:gd name="T5" fmla="*/ 0 h 424"/>
                    <a:gd name="T6" fmla="*/ 0 60000 65536"/>
                    <a:gd name="T7" fmla="*/ 0 60000 65536"/>
                    <a:gd name="T8" fmla="*/ 0 60000 65536"/>
                    <a:gd name="T9" fmla="*/ 0 w 808"/>
                    <a:gd name="T10" fmla="*/ 0 h 424"/>
                    <a:gd name="T11" fmla="*/ 808 w 808"/>
                    <a:gd name="T12" fmla="*/ 424 h 424"/>
                  </a:gdLst>
                  <a:ahLst/>
                  <a:cxnLst>
                    <a:cxn ang="T6">
                      <a:pos x="T0" y="T1"/>
                    </a:cxn>
                    <a:cxn ang="T7">
                      <a:pos x="T2" y="T3"/>
                    </a:cxn>
                    <a:cxn ang="T8">
                      <a:pos x="T4" y="T5"/>
                    </a:cxn>
                  </a:cxnLst>
                  <a:rect l="T9" t="T10" r="T11" b="T12"/>
                  <a:pathLst>
                    <a:path w="808" h="424">
                      <a:moveTo>
                        <a:pt x="0" y="424"/>
                      </a:moveTo>
                      <a:lnTo>
                        <a:pt x="376" y="0"/>
                      </a:lnTo>
                      <a:lnTo>
                        <a:pt x="808" y="0"/>
                      </a:lnTo>
                    </a:path>
                  </a:pathLst>
                </a:custGeom>
                <a:noFill/>
                <a:ln w="57150">
                  <a:solidFill>
                    <a:srgbClr val="DDDDDD"/>
                  </a:solidFill>
                  <a:round/>
                  <a:headEnd/>
                  <a:tailEnd/>
                </a:ln>
                <a:effectLst>
                  <a:prstShdw prst="shdw17" dist="17961" dir="2700000">
                    <a:srgbClr val="858585"/>
                  </a:prstShdw>
                </a:effectLst>
              </p:spPr>
              <p:txBody>
                <a:bodyPr rot="10800000"/>
                <a:lstStyle/>
                <a:p>
                  <a:pPr algn="ctr" defTabSz="914400" eaLnBrk="0" hangingPunct="0">
                    <a:defRPr/>
                  </a:pPr>
                  <a:endParaRPr lang="es-ES" sz="2000">
                    <a:solidFill>
                      <a:schemeClr val="bg2"/>
                    </a:solidFill>
                    <a:effectLst>
                      <a:outerShdw blurRad="38100" dist="38100" dir="2700000" algn="tl">
                        <a:srgbClr val="000000">
                          <a:alpha val="43137"/>
                        </a:srgbClr>
                      </a:outerShdw>
                    </a:effectLst>
                    <a:latin typeface="Times New Roman" pitchFamily="18" charset="0"/>
                    <a:cs typeface="+mn-cs"/>
                  </a:endParaRPr>
                </a:p>
              </p:txBody>
            </p:sp>
          </p:grpSp>
          <p:sp>
            <p:nvSpPr>
              <p:cNvPr id="28" name="Line 7"/>
              <p:cNvSpPr>
                <a:spLocks noChangeShapeType="1"/>
              </p:cNvSpPr>
              <p:nvPr/>
            </p:nvSpPr>
            <p:spPr bwMode="auto">
              <a:xfrm flipV="1">
                <a:off x="793" y="1157"/>
                <a:ext cx="3699" cy="0"/>
              </a:xfrm>
              <a:prstGeom prst="line">
                <a:avLst/>
              </a:prstGeom>
              <a:noFill/>
              <a:ln w="57150">
                <a:solidFill>
                  <a:srgbClr val="DDDDDD"/>
                </a:solidFill>
                <a:round/>
                <a:headEnd/>
                <a:tailEnd/>
              </a:ln>
              <a:effectLst>
                <a:prstShdw prst="shdw17" dist="17961" dir="2700000">
                  <a:srgbClr val="858585"/>
                </a:prstShdw>
              </a:effectLst>
            </p:spPr>
            <p:txBody>
              <a:bodyPr/>
              <a:lstStyle/>
              <a:p>
                <a:endParaRPr lang="es-ES"/>
              </a:p>
            </p:txBody>
          </p:sp>
        </p:grpSp>
        <p:sp>
          <p:nvSpPr>
            <p:cNvPr id="23" name="Line 7"/>
            <p:cNvSpPr>
              <a:spLocks noChangeShapeType="1"/>
            </p:cNvSpPr>
            <p:nvPr/>
          </p:nvSpPr>
          <p:spPr bwMode="auto">
            <a:xfrm flipV="1">
              <a:off x="793" y="2127"/>
              <a:ext cx="3699" cy="0"/>
            </a:xfrm>
            <a:prstGeom prst="line">
              <a:avLst/>
            </a:prstGeom>
            <a:noFill/>
            <a:ln w="57150">
              <a:solidFill>
                <a:srgbClr val="DDDDDD"/>
              </a:solidFill>
              <a:round/>
              <a:headEnd/>
              <a:tailEnd/>
            </a:ln>
            <a:effectLst>
              <a:prstShdw prst="shdw17" dist="17961" dir="2700000">
                <a:srgbClr val="858585"/>
              </a:prstShdw>
            </a:effectLst>
          </p:spPr>
          <p:txBody>
            <a:bodyPr/>
            <a:lstStyle/>
            <a:p>
              <a:endParaRPr lang="es-ES"/>
            </a:p>
          </p:txBody>
        </p:sp>
      </p:grpSp>
      <p:sp>
        <p:nvSpPr>
          <p:cNvPr id="31" name="Rectangle 23"/>
          <p:cNvSpPr>
            <a:spLocks noChangeArrowheads="1"/>
          </p:cNvSpPr>
          <p:nvPr/>
        </p:nvSpPr>
        <p:spPr bwMode="auto">
          <a:xfrm>
            <a:off x="3127375" y="1635125"/>
            <a:ext cx="581025" cy="457200"/>
          </a:xfrm>
          <a:prstGeom prst="rect">
            <a:avLst/>
          </a:prstGeom>
          <a:solidFill>
            <a:schemeClr val="bg1"/>
          </a:solidFill>
          <a:ln w="9525" algn="ctr">
            <a:noFill/>
            <a:miter lim="800000"/>
            <a:headEnd/>
            <a:tailEnd/>
          </a:ln>
          <a:effectLst/>
        </p:spPr>
        <p:txBody>
          <a:bodyPr lIns="18000" rIns="18000">
            <a:spAutoFit/>
          </a:bodyPr>
          <a:lstStyle/>
          <a:p>
            <a:pPr defTabSz="914400" eaLnBrk="0" hangingPunct="0"/>
            <a:r>
              <a:rPr lang="es-ES" sz="1200" b="1">
                <a:solidFill>
                  <a:srgbClr val="000066"/>
                </a:solidFill>
                <a:latin typeface="Century Gothic" pitchFamily="34" charset="0"/>
                <a:ea typeface="MS PGothic" pitchFamily="34" charset="-128"/>
              </a:rPr>
              <a:t>ABA</a:t>
            </a:r>
            <a:r>
              <a:rPr lang="en-US" sz="1200">
                <a:solidFill>
                  <a:srgbClr val="000066"/>
                </a:solidFill>
                <a:latin typeface="Century Gothic" pitchFamily="34" charset="0"/>
                <a:ea typeface="MS PGothic" pitchFamily="34" charset="-128"/>
              </a:rPr>
              <a:t> </a:t>
            </a:r>
          </a:p>
          <a:p>
            <a:pPr defTabSz="914400" eaLnBrk="0" hangingPunct="0"/>
            <a:r>
              <a:rPr lang="en-US" sz="1200">
                <a:solidFill>
                  <a:srgbClr val="000066"/>
                </a:solidFill>
                <a:latin typeface="Century Gothic" pitchFamily="34" charset="0"/>
                <a:ea typeface="MS PGothic" pitchFamily="34" charset="-128"/>
              </a:rPr>
              <a:t>n= 20</a:t>
            </a:r>
            <a:endParaRPr lang="es-ES" sz="1200">
              <a:solidFill>
                <a:srgbClr val="000066"/>
              </a:solidFill>
              <a:latin typeface="Century Gothic" pitchFamily="34" charset="0"/>
              <a:ea typeface="MS PGothic" pitchFamily="34" charset="-128"/>
            </a:endParaRPr>
          </a:p>
        </p:txBody>
      </p:sp>
      <p:sp>
        <p:nvSpPr>
          <p:cNvPr id="33" name="Rectangle 24"/>
          <p:cNvSpPr>
            <a:spLocks noChangeArrowheads="1"/>
          </p:cNvSpPr>
          <p:nvPr/>
        </p:nvSpPr>
        <p:spPr bwMode="auto">
          <a:xfrm>
            <a:off x="3106738" y="3143250"/>
            <a:ext cx="758825" cy="369332"/>
          </a:xfrm>
          <a:prstGeom prst="rect">
            <a:avLst/>
          </a:prstGeom>
          <a:solidFill>
            <a:schemeClr val="bg1"/>
          </a:solidFill>
          <a:ln w="9525" algn="ctr">
            <a:noFill/>
            <a:miter lim="800000"/>
            <a:headEnd/>
            <a:tailEnd/>
          </a:ln>
          <a:effectLst/>
        </p:spPr>
        <p:txBody>
          <a:bodyPr lIns="18000" tIns="0" rIns="18000" bIns="0">
            <a:spAutoFit/>
          </a:bodyPr>
          <a:lstStyle/>
          <a:p>
            <a:pPr defTabSz="914400" eaLnBrk="0" hangingPunct="0"/>
            <a:r>
              <a:rPr lang="es-ES" sz="1200" b="1" dirty="0">
                <a:solidFill>
                  <a:srgbClr val="000066"/>
                </a:solidFill>
                <a:latin typeface="Century Gothic" pitchFamily="34" charset="0"/>
                <a:ea typeface="MS PGothic" pitchFamily="34" charset="-128"/>
              </a:rPr>
              <a:t>placebo</a:t>
            </a:r>
          </a:p>
          <a:p>
            <a:pPr defTabSz="914400" eaLnBrk="0" hangingPunct="0"/>
            <a:r>
              <a:rPr lang="es-ES" sz="1200" dirty="0">
                <a:solidFill>
                  <a:srgbClr val="000066"/>
                </a:solidFill>
                <a:latin typeface="Century Gothic" pitchFamily="34" charset="0"/>
                <a:ea typeface="MS PGothic" pitchFamily="34" charset="-128"/>
              </a:rPr>
              <a:t>n= </a:t>
            </a:r>
            <a:r>
              <a:rPr lang="es-ES" sz="1200" dirty="0" smtClean="0">
                <a:solidFill>
                  <a:srgbClr val="000066"/>
                </a:solidFill>
                <a:latin typeface="Century Gothic" pitchFamily="34" charset="0"/>
                <a:ea typeface="MS PGothic" pitchFamily="34" charset="-128"/>
              </a:rPr>
              <a:t>21</a:t>
            </a:r>
            <a:endParaRPr lang="es-ES" sz="1200" dirty="0">
              <a:solidFill>
                <a:srgbClr val="000066"/>
              </a:solidFill>
              <a:latin typeface="Century Gothic" pitchFamily="34" charset="0"/>
              <a:ea typeface="MS PGothic" pitchFamily="34" charset="-128"/>
            </a:endParaRPr>
          </a:p>
        </p:txBody>
      </p:sp>
      <p:sp>
        <p:nvSpPr>
          <p:cNvPr id="34" name="Rectangle 25"/>
          <p:cNvSpPr>
            <a:spLocks noChangeArrowheads="1"/>
          </p:cNvSpPr>
          <p:nvPr/>
        </p:nvSpPr>
        <p:spPr bwMode="auto">
          <a:xfrm>
            <a:off x="6372201" y="4331007"/>
            <a:ext cx="1871688" cy="329588"/>
          </a:xfrm>
          <a:prstGeom prst="rect">
            <a:avLst/>
          </a:prstGeom>
          <a:noFill/>
          <a:ln w="12700" algn="ctr">
            <a:noFill/>
            <a:miter lim="800000"/>
            <a:headEnd/>
            <a:tailEnd/>
          </a:ln>
          <a:effectLst/>
        </p:spPr>
        <p:txBody>
          <a:bodyPr wrap="square" lIns="18000" tIns="10800" rIns="18000" bIns="10800" anchor="ctr">
            <a:spAutoFit/>
          </a:bodyPr>
          <a:lstStyle/>
          <a:p>
            <a:pPr algn="r" defTabSz="914400" eaLnBrk="0" hangingPunct="0"/>
            <a:r>
              <a:rPr lang="es-ES" sz="1000" b="1" dirty="0">
                <a:solidFill>
                  <a:srgbClr val="000066"/>
                </a:solidFill>
                <a:latin typeface="Century Gothic" pitchFamily="34" charset="0"/>
                <a:ea typeface="MS Mincho" pitchFamily="49" charset="-128"/>
              </a:rPr>
              <a:t>objetivo 1º</a:t>
            </a:r>
          </a:p>
          <a:p>
            <a:pPr algn="r" defTabSz="914400" eaLnBrk="0" hangingPunct="0"/>
            <a:r>
              <a:rPr lang="es-ES" sz="1000" b="1" dirty="0" smtClean="0">
                <a:solidFill>
                  <a:srgbClr val="000066"/>
                </a:solidFill>
                <a:latin typeface="Century Gothic" pitchFamily="34" charset="0"/>
                <a:ea typeface="MS Mincho" pitchFamily="49" charset="-128"/>
              </a:rPr>
              <a:t>libre de brote semana </a:t>
            </a:r>
            <a:r>
              <a:rPr lang="es-ES" sz="1000" b="1" dirty="0">
                <a:solidFill>
                  <a:srgbClr val="000066"/>
                </a:solidFill>
                <a:latin typeface="Century Gothic" pitchFamily="34" charset="0"/>
                <a:ea typeface="MS Mincho" pitchFamily="49" charset="-128"/>
              </a:rPr>
              <a:t>52</a:t>
            </a:r>
          </a:p>
        </p:txBody>
      </p:sp>
      <p:sp>
        <p:nvSpPr>
          <p:cNvPr id="35" name="Rectangle 26"/>
          <p:cNvSpPr>
            <a:spLocks noChangeArrowheads="1"/>
          </p:cNvSpPr>
          <p:nvPr/>
        </p:nvSpPr>
        <p:spPr bwMode="auto">
          <a:xfrm>
            <a:off x="1549400" y="2355850"/>
            <a:ext cx="935038" cy="646331"/>
          </a:xfrm>
          <a:prstGeom prst="rect">
            <a:avLst/>
          </a:prstGeom>
          <a:solidFill>
            <a:schemeClr val="bg1"/>
          </a:solidFill>
          <a:ln w="9525" algn="ctr">
            <a:noFill/>
            <a:miter lim="800000"/>
            <a:headEnd/>
            <a:tailEnd/>
          </a:ln>
          <a:effectLst/>
        </p:spPr>
        <p:txBody>
          <a:bodyPr lIns="18000" rIns="18000">
            <a:spAutoFit/>
          </a:bodyPr>
          <a:lstStyle/>
          <a:p>
            <a:pPr algn="ctr" defTabSz="914400" eaLnBrk="0" hangingPunct="0"/>
            <a:r>
              <a:rPr lang="es-ES" sz="1200" dirty="0">
                <a:solidFill>
                  <a:srgbClr val="000066"/>
                </a:solidFill>
                <a:latin typeface="Century Gothic" pitchFamily="34" charset="0"/>
                <a:ea typeface="MS PGothic" pitchFamily="34" charset="-128"/>
              </a:rPr>
              <a:t>ABA </a:t>
            </a:r>
          </a:p>
          <a:p>
            <a:pPr algn="ctr" defTabSz="914400" eaLnBrk="0" hangingPunct="0"/>
            <a:r>
              <a:rPr lang="en-US" sz="1200" dirty="0">
                <a:solidFill>
                  <a:srgbClr val="000066"/>
                </a:solidFill>
                <a:latin typeface="Century Gothic" pitchFamily="34" charset="0"/>
                <a:ea typeface="MS PGothic" pitchFamily="34" charset="-128"/>
              </a:rPr>
              <a:t>10 </a:t>
            </a:r>
            <a:r>
              <a:rPr lang="en-US" sz="1200" dirty="0" smtClean="0">
                <a:solidFill>
                  <a:srgbClr val="000066"/>
                </a:solidFill>
                <a:latin typeface="Century Gothic" pitchFamily="34" charset="0"/>
                <a:ea typeface="MS PGothic" pitchFamily="34" charset="-128"/>
              </a:rPr>
              <a:t>mg/k/</a:t>
            </a:r>
            <a:r>
              <a:rPr lang="en-US" sz="1200" dirty="0" err="1" smtClean="0">
                <a:solidFill>
                  <a:srgbClr val="000066"/>
                </a:solidFill>
                <a:latin typeface="Century Gothic" pitchFamily="34" charset="0"/>
                <a:ea typeface="MS PGothic" pitchFamily="34" charset="-128"/>
              </a:rPr>
              <a:t>ev</a:t>
            </a:r>
            <a:r>
              <a:rPr lang="en-US" sz="1200" dirty="0" smtClean="0">
                <a:solidFill>
                  <a:srgbClr val="000066"/>
                </a:solidFill>
                <a:latin typeface="Century Gothic" pitchFamily="34" charset="0"/>
                <a:ea typeface="MS PGothic" pitchFamily="34" charset="-128"/>
              </a:rPr>
              <a:t> + PD</a:t>
            </a:r>
            <a:endParaRPr lang="es-ES" sz="1200" dirty="0">
              <a:solidFill>
                <a:srgbClr val="000066"/>
              </a:solidFill>
              <a:latin typeface="Century Gothic" pitchFamily="34" charset="0"/>
              <a:ea typeface="MS PGothic" pitchFamily="34" charset="-128"/>
            </a:endParaRPr>
          </a:p>
        </p:txBody>
      </p:sp>
      <p:grpSp>
        <p:nvGrpSpPr>
          <p:cNvPr id="36" name="Group 27"/>
          <p:cNvGrpSpPr>
            <a:grpSpLocks/>
          </p:cNvGrpSpPr>
          <p:nvPr/>
        </p:nvGrpSpPr>
        <p:grpSpPr bwMode="auto">
          <a:xfrm>
            <a:off x="2808288" y="3867150"/>
            <a:ext cx="5508625" cy="360363"/>
            <a:chOff x="1769" y="2436"/>
            <a:chExt cx="3470" cy="227"/>
          </a:xfrm>
        </p:grpSpPr>
        <p:sp>
          <p:nvSpPr>
            <p:cNvPr id="37" name="Text Box 16"/>
            <p:cNvSpPr txBox="1">
              <a:spLocks noChangeArrowheads="1"/>
            </p:cNvSpPr>
            <p:nvPr/>
          </p:nvSpPr>
          <p:spPr bwMode="auto">
            <a:xfrm>
              <a:off x="1769" y="2436"/>
              <a:ext cx="53" cy="96"/>
            </a:xfrm>
            <a:prstGeom prst="rect">
              <a:avLst/>
            </a:prstGeom>
            <a:noFill/>
            <a:ln w="9525">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0</a:t>
              </a:r>
            </a:p>
          </p:txBody>
        </p:sp>
        <p:sp>
          <p:nvSpPr>
            <p:cNvPr id="38" name="Text Box 16"/>
            <p:cNvSpPr txBox="1">
              <a:spLocks noChangeArrowheads="1"/>
            </p:cNvSpPr>
            <p:nvPr/>
          </p:nvSpPr>
          <p:spPr bwMode="auto">
            <a:xfrm>
              <a:off x="5081" y="2436"/>
              <a:ext cx="158"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12</a:t>
              </a:r>
            </a:p>
          </p:txBody>
        </p:sp>
        <p:sp>
          <p:nvSpPr>
            <p:cNvPr id="39" name="Text Box 16"/>
            <p:cNvSpPr txBox="1">
              <a:spLocks noChangeArrowheads="1"/>
            </p:cNvSpPr>
            <p:nvPr/>
          </p:nvSpPr>
          <p:spPr bwMode="auto">
            <a:xfrm>
              <a:off x="2608" y="2436"/>
              <a:ext cx="21"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3</a:t>
              </a:r>
            </a:p>
          </p:txBody>
        </p:sp>
        <p:sp>
          <p:nvSpPr>
            <p:cNvPr id="40" name="Text Box 16"/>
            <p:cNvSpPr txBox="1">
              <a:spLocks noChangeArrowheads="1"/>
            </p:cNvSpPr>
            <p:nvPr/>
          </p:nvSpPr>
          <p:spPr bwMode="auto">
            <a:xfrm>
              <a:off x="2316" y="2436"/>
              <a:ext cx="20"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2</a:t>
              </a:r>
            </a:p>
          </p:txBody>
        </p:sp>
        <p:sp>
          <p:nvSpPr>
            <p:cNvPr id="41" name="Text Box 16"/>
            <p:cNvSpPr txBox="1">
              <a:spLocks noChangeArrowheads="1"/>
            </p:cNvSpPr>
            <p:nvPr/>
          </p:nvSpPr>
          <p:spPr bwMode="auto">
            <a:xfrm>
              <a:off x="2042" y="2436"/>
              <a:ext cx="22"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1</a:t>
              </a:r>
            </a:p>
          </p:txBody>
        </p:sp>
        <p:sp>
          <p:nvSpPr>
            <p:cNvPr id="42" name="Text Box 16"/>
            <p:cNvSpPr txBox="1">
              <a:spLocks noChangeArrowheads="1"/>
            </p:cNvSpPr>
            <p:nvPr/>
          </p:nvSpPr>
          <p:spPr bwMode="auto">
            <a:xfrm>
              <a:off x="3448" y="2436"/>
              <a:ext cx="22"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6</a:t>
              </a:r>
            </a:p>
          </p:txBody>
        </p:sp>
        <p:sp>
          <p:nvSpPr>
            <p:cNvPr id="43" name="Text Box 16"/>
            <p:cNvSpPr txBox="1">
              <a:spLocks noChangeArrowheads="1"/>
            </p:cNvSpPr>
            <p:nvPr/>
          </p:nvSpPr>
          <p:spPr bwMode="auto">
            <a:xfrm>
              <a:off x="3152" y="2436"/>
              <a:ext cx="21"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5</a:t>
              </a:r>
            </a:p>
          </p:txBody>
        </p:sp>
        <p:sp>
          <p:nvSpPr>
            <p:cNvPr id="44" name="Text Box 16"/>
            <p:cNvSpPr txBox="1">
              <a:spLocks noChangeArrowheads="1"/>
            </p:cNvSpPr>
            <p:nvPr/>
          </p:nvSpPr>
          <p:spPr bwMode="auto">
            <a:xfrm>
              <a:off x="2858" y="2436"/>
              <a:ext cx="22"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4</a:t>
              </a:r>
            </a:p>
          </p:txBody>
        </p:sp>
        <p:sp>
          <p:nvSpPr>
            <p:cNvPr id="45" name="Text Box 16"/>
            <p:cNvSpPr txBox="1">
              <a:spLocks noChangeArrowheads="1"/>
            </p:cNvSpPr>
            <p:nvPr/>
          </p:nvSpPr>
          <p:spPr bwMode="auto">
            <a:xfrm>
              <a:off x="4286" y="2436"/>
              <a:ext cx="21"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9</a:t>
              </a:r>
            </a:p>
          </p:txBody>
        </p:sp>
        <p:sp>
          <p:nvSpPr>
            <p:cNvPr id="46" name="Text Box 16"/>
            <p:cNvSpPr txBox="1">
              <a:spLocks noChangeArrowheads="1"/>
            </p:cNvSpPr>
            <p:nvPr/>
          </p:nvSpPr>
          <p:spPr bwMode="auto">
            <a:xfrm>
              <a:off x="3993" y="2436"/>
              <a:ext cx="21"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8</a:t>
              </a:r>
            </a:p>
          </p:txBody>
        </p:sp>
        <p:sp>
          <p:nvSpPr>
            <p:cNvPr id="47" name="Text Box 16"/>
            <p:cNvSpPr txBox="1">
              <a:spLocks noChangeArrowheads="1"/>
            </p:cNvSpPr>
            <p:nvPr/>
          </p:nvSpPr>
          <p:spPr bwMode="auto">
            <a:xfrm>
              <a:off x="3720" y="2436"/>
              <a:ext cx="22"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7</a:t>
              </a:r>
            </a:p>
          </p:txBody>
        </p:sp>
        <p:sp>
          <p:nvSpPr>
            <p:cNvPr id="48" name="Text Box 16"/>
            <p:cNvSpPr txBox="1">
              <a:spLocks noChangeArrowheads="1"/>
            </p:cNvSpPr>
            <p:nvPr/>
          </p:nvSpPr>
          <p:spPr bwMode="auto">
            <a:xfrm>
              <a:off x="4797" y="2436"/>
              <a:ext cx="124"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11</a:t>
              </a:r>
            </a:p>
          </p:txBody>
        </p:sp>
        <p:sp>
          <p:nvSpPr>
            <p:cNvPr id="49" name="Text Box 16"/>
            <p:cNvSpPr txBox="1">
              <a:spLocks noChangeArrowheads="1"/>
            </p:cNvSpPr>
            <p:nvPr/>
          </p:nvSpPr>
          <p:spPr bwMode="auto">
            <a:xfrm>
              <a:off x="4514" y="2436"/>
              <a:ext cx="90"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10</a:t>
              </a:r>
            </a:p>
          </p:txBody>
        </p:sp>
        <p:sp>
          <p:nvSpPr>
            <p:cNvPr id="50" name="Line 22"/>
            <p:cNvSpPr>
              <a:spLocks noChangeShapeType="1"/>
            </p:cNvSpPr>
            <p:nvPr/>
          </p:nvSpPr>
          <p:spPr bwMode="auto">
            <a:xfrm flipV="1">
              <a:off x="2070" y="2572"/>
              <a:ext cx="0" cy="91"/>
            </a:xfrm>
            <a:prstGeom prst="line">
              <a:avLst/>
            </a:prstGeom>
            <a:noFill/>
            <a:ln w="25400">
              <a:solidFill>
                <a:srgbClr val="000099"/>
              </a:solidFill>
              <a:round/>
              <a:headEnd/>
              <a:tailEnd type="stealth" w="med" len="lg"/>
            </a:ln>
            <a:effectLst/>
          </p:spPr>
          <p:txBody>
            <a:bodyPr/>
            <a:lstStyle/>
            <a:p>
              <a:endParaRPr lang="es-ES"/>
            </a:p>
          </p:txBody>
        </p:sp>
        <p:sp>
          <p:nvSpPr>
            <p:cNvPr id="51" name="Line 22"/>
            <p:cNvSpPr>
              <a:spLocks noChangeShapeType="1"/>
            </p:cNvSpPr>
            <p:nvPr/>
          </p:nvSpPr>
          <p:spPr bwMode="auto">
            <a:xfrm flipV="1">
              <a:off x="2351" y="2572"/>
              <a:ext cx="0" cy="91"/>
            </a:xfrm>
            <a:prstGeom prst="line">
              <a:avLst/>
            </a:prstGeom>
            <a:noFill/>
            <a:ln w="25400">
              <a:solidFill>
                <a:srgbClr val="000099"/>
              </a:solidFill>
              <a:round/>
              <a:headEnd/>
              <a:tailEnd type="stealth" w="med" len="lg"/>
            </a:ln>
            <a:effectLst/>
          </p:spPr>
          <p:txBody>
            <a:bodyPr/>
            <a:lstStyle/>
            <a:p>
              <a:endParaRPr lang="es-ES"/>
            </a:p>
          </p:txBody>
        </p:sp>
        <p:sp>
          <p:nvSpPr>
            <p:cNvPr id="52" name="Line 22"/>
            <p:cNvSpPr>
              <a:spLocks noChangeShapeType="1"/>
            </p:cNvSpPr>
            <p:nvPr/>
          </p:nvSpPr>
          <p:spPr bwMode="auto">
            <a:xfrm flipV="1">
              <a:off x="2630" y="2572"/>
              <a:ext cx="0" cy="91"/>
            </a:xfrm>
            <a:prstGeom prst="line">
              <a:avLst/>
            </a:prstGeom>
            <a:noFill/>
            <a:ln w="25400">
              <a:solidFill>
                <a:srgbClr val="000099"/>
              </a:solidFill>
              <a:round/>
              <a:headEnd/>
              <a:tailEnd type="stealth" w="med" len="lg"/>
            </a:ln>
            <a:effectLst/>
          </p:spPr>
          <p:txBody>
            <a:bodyPr/>
            <a:lstStyle/>
            <a:p>
              <a:endParaRPr lang="es-ES"/>
            </a:p>
          </p:txBody>
        </p:sp>
        <p:sp>
          <p:nvSpPr>
            <p:cNvPr id="53" name="Line 22"/>
            <p:cNvSpPr>
              <a:spLocks noChangeShapeType="1"/>
            </p:cNvSpPr>
            <p:nvPr/>
          </p:nvSpPr>
          <p:spPr bwMode="auto">
            <a:xfrm flipV="1">
              <a:off x="2910" y="2572"/>
              <a:ext cx="0" cy="91"/>
            </a:xfrm>
            <a:prstGeom prst="line">
              <a:avLst/>
            </a:prstGeom>
            <a:noFill/>
            <a:ln w="25400">
              <a:solidFill>
                <a:srgbClr val="000099"/>
              </a:solidFill>
              <a:round/>
              <a:headEnd/>
              <a:tailEnd type="stealth" w="med" len="lg"/>
            </a:ln>
            <a:effectLst/>
          </p:spPr>
          <p:txBody>
            <a:bodyPr/>
            <a:lstStyle/>
            <a:p>
              <a:endParaRPr lang="es-ES"/>
            </a:p>
          </p:txBody>
        </p:sp>
        <p:sp>
          <p:nvSpPr>
            <p:cNvPr id="54" name="Line 22"/>
            <p:cNvSpPr>
              <a:spLocks noChangeShapeType="1"/>
            </p:cNvSpPr>
            <p:nvPr/>
          </p:nvSpPr>
          <p:spPr bwMode="auto">
            <a:xfrm flipV="1">
              <a:off x="3189" y="2572"/>
              <a:ext cx="0" cy="91"/>
            </a:xfrm>
            <a:prstGeom prst="line">
              <a:avLst/>
            </a:prstGeom>
            <a:noFill/>
            <a:ln w="25400">
              <a:solidFill>
                <a:srgbClr val="000099"/>
              </a:solidFill>
              <a:round/>
              <a:headEnd/>
              <a:tailEnd type="stealth" w="med" len="lg"/>
            </a:ln>
            <a:effectLst/>
          </p:spPr>
          <p:txBody>
            <a:bodyPr/>
            <a:lstStyle/>
            <a:p>
              <a:endParaRPr lang="es-ES"/>
            </a:p>
          </p:txBody>
        </p:sp>
        <p:sp>
          <p:nvSpPr>
            <p:cNvPr id="55" name="Line 22"/>
            <p:cNvSpPr>
              <a:spLocks noChangeShapeType="1"/>
            </p:cNvSpPr>
            <p:nvPr/>
          </p:nvSpPr>
          <p:spPr bwMode="auto">
            <a:xfrm flipV="1">
              <a:off x="3470" y="2572"/>
              <a:ext cx="0" cy="91"/>
            </a:xfrm>
            <a:prstGeom prst="line">
              <a:avLst/>
            </a:prstGeom>
            <a:noFill/>
            <a:ln w="25400">
              <a:solidFill>
                <a:srgbClr val="000099"/>
              </a:solidFill>
              <a:round/>
              <a:headEnd/>
              <a:tailEnd type="stealth" w="med" len="lg"/>
            </a:ln>
            <a:effectLst/>
          </p:spPr>
          <p:txBody>
            <a:bodyPr/>
            <a:lstStyle/>
            <a:p>
              <a:endParaRPr lang="es-ES"/>
            </a:p>
          </p:txBody>
        </p:sp>
        <p:sp>
          <p:nvSpPr>
            <p:cNvPr id="56" name="Line 22"/>
            <p:cNvSpPr>
              <a:spLocks noChangeShapeType="1"/>
            </p:cNvSpPr>
            <p:nvPr/>
          </p:nvSpPr>
          <p:spPr bwMode="auto">
            <a:xfrm flipV="1">
              <a:off x="3749" y="2572"/>
              <a:ext cx="0" cy="91"/>
            </a:xfrm>
            <a:prstGeom prst="line">
              <a:avLst/>
            </a:prstGeom>
            <a:noFill/>
            <a:ln w="25400">
              <a:solidFill>
                <a:srgbClr val="000099"/>
              </a:solidFill>
              <a:round/>
              <a:headEnd/>
              <a:tailEnd type="stealth" w="med" len="lg"/>
            </a:ln>
            <a:effectLst/>
          </p:spPr>
          <p:txBody>
            <a:bodyPr/>
            <a:lstStyle/>
            <a:p>
              <a:endParaRPr lang="es-ES"/>
            </a:p>
          </p:txBody>
        </p:sp>
        <p:sp>
          <p:nvSpPr>
            <p:cNvPr id="57" name="Line 22"/>
            <p:cNvSpPr>
              <a:spLocks noChangeShapeType="1"/>
            </p:cNvSpPr>
            <p:nvPr/>
          </p:nvSpPr>
          <p:spPr bwMode="auto">
            <a:xfrm flipV="1">
              <a:off x="4029" y="2572"/>
              <a:ext cx="0" cy="91"/>
            </a:xfrm>
            <a:prstGeom prst="line">
              <a:avLst/>
            </a:prstGeom>
            <a:noFill/>
            <a:ln w="25400">
              <a:solidFill>
                <a:srgbClr val="000099"/>
              </a:solidFill>
              <a:round/>
              <a:headEnd/>
              <a:tailEnd type="stealth" w="med" len="lg"/>
            </a:ln>
            <a:effectLst/>
          </p:spPr>
          <p:txBody>
            <a:bodyPr/>
            <a:lstStyle/>
            <a:p>
              <a:endParaRPr lang="es-ES"/>
            </a:p>
          </p:txBody>
        </p:sp>
        <p:sp>
          <p:nvSpPr>
            <p:cNvPr id="58" name="Line 22"/>
            <p:cNvSpPr>
              <a:spLocks noChangeShapeType="1"/>
            </p:cNvSpPr>
            <p:nvPr/>
          </p:nvSpPr>
          <p:spPr bwMode="auto">
            <a:xfrm flipV="1">
              <a:off x="4308" y="2572"/>
              <a:ext cx="0" cy="91"/>
            </a:xfrm>
            <a:prstGeom prst="line">
              <a:avLst/>
            </a:prstGeom>
            <a:noFill/>
            <a:ln w="25400">
              <a:solidFill>
                <a:srgbClr val="000099"/>
              </a:solidFill>
              <a:round/>
              <a:headEnd/>
              <a:tailEnd type="stealth" w="med" len="lg"/>
            </a:ln>
            <a:effectLst/>
          </p:spPr>
          <p:txBody>
            <a:bodyPr/>
            <a:lstStyle/>
            <a:p>
              <a:endParaRPr lang="es-ES"/>
            </a:p>
          </p:txBody>
        </p:sp>
        <p:sp>
          <p:nvSpPr>
            <p:cNvPr id="59" name="Line 22"/>
            <p:cNvSpPr>
              <a:spLocks noChangeShapeType="1"/>
            </p:cNvSpPr>
            <p:nvPr/>
          </p:nvSpPr>
          <p:spPr bwMode="auto">
            <a:xfrm flipV="1">
              <a:off x="4589" y="2572"/>
              <a:ext cx="0" cy="91"/>
            </a:xfrm>
            <a:prstGeom prst="line">
              <a:avLst/>
            </a:prstGeom>
            <a:noFill/>
            <a:ln w="25400">
              <a:solidFill>
                <a:srgbClr val="000099"/>
              </a:solidFill>
              <a:round/>
              <a:headEnd/>
              <a:tailEnd type="stealth" w="med" len="lg"/>
            </a:ln>
            <a:effectLst/>
          </p:spPr>
          <p:txBody>
            <a:bodyPr/>
            <a:lstStyle/>
            <a:p>
              <a:endParaRPr lang="es-ES"/>
            </a:p>
          </p:txBody>
        </p:sp>
        <p:sp>
          <p:nvSpPr>
            <p:cNvPr id="60" name="Line 22"/>
            <p:cNvSpPr>
              <a:spLocks noChangeShapeType="1"/>
            </p:cNvSpPr>
            <p:nvPr/>
          </p:nvSpPr>
          <p:spPr bwMode="auto">
            <a:xfrm flipV="1">
              <a:off x="4868" y="2572"/>
              <a:ext cx="0" cy="91"/>
            </a:xfrm>
            <a:prstGeom prst="line">
              <a:avLst/>
            </a:prstGeom>
            <a:noFill/>
            <a:ln w="25400">
              <a:solidFill>
                <a:srgbClr val="000099"/>
              </a:solidFill>
              <a:round/>
              <a:headEnd/>
              <a:tailEnd type="stealth" w="med" len="lg"/>
            </a:ln>
            <a:effectLst/>
          </p:spPr>
          <p:txBody>
            <a:bodyPr/>
            <a:lstStyle/>
            <a:p>
              <a:endParaRPr lang="es-ES"/>
            </a:p>
          </p:txBody>
        </p:sp>
        <p:sp>
          <p:nvSpPr>
            <p:cNvPr id="61" name="Line 22"/>
            <p:cNvSpPr>
              <a:spLocks noChangeShapeType="1"/>
            </p:cNvSpPr>
            <p:nvPr/>
          </p:nvSpPr>
          <p:spPr bwMode="auto">
            <a:xfrm flipV="1">
              <a:off x="5148" y="2572"/>
              <a:ext cx="0" cy="91"/>
            </a:xfrm>
            <a:prstGeom prst="line">
              <a:avLst/>
            </a:prstGeom>
            <a:noFill/>
            <a:ln w="25400">
              <a:solidFill>
                <a:srgbClr val="000099"/>
              </a:solidFill>
              <a:round/>
              <a:headEnd/>
              <a:tailEnd type="stealth" w="med" len="lg"/>
            </a:ln>
            <a:effectLst/>
          </p:spPr>
          <p:txBody>
            <a:bodyPr/>
            <a:lstStyle/>
            <a:p>
              <a:endParaRPr lang="es-ES"/>
            </a:p>
          </p:txBody>
        </p:sp>
        <p:sp>
          <p:nvSpPr>
            <p:cNvPr id="62" name="Line 22"/>
            <p:cNvSpPr>
              <a:spLocks noChangeShapeType="1"/>
            </p:cNvSpPr>
            <p:nvPr/>
          </p:nvSpPr>
          <p:spPr bwMode="auto">
            <a:xfrm flipV="1">
              <a:off x="1791" y="2572"/>
              <a:ext cx="0" cy="91"/>
            </a:xfrm>
            <a:prstGeom prst="line">
              <a:avLst/>
            </a:prstGeom>
            <a:noFill/>
            <a:ln w="25400">
              <a:solidFill>
                <a:srgbClr val="000099"/>
              </a:solidFill>
              <a:round/>
              <a:headEnd/>
              <a:tailEnd type="stealth" w="med" len="lg"/>
            </a:ln>
            <a:effectLst/>
          </p:spPr>
          <p:txBody>
            <a:bodyPr/>
            <a:lstStyle/>
            <a:p>
              <a:endParaRPr lang="es-ES"/>
            </a:p>
          </p:txBody>
        </p:sp>
      </p:grpSp>
      <p:sp>
        <p:nvSpPr>
          <p:cNvPr id="63" name="Line 22"/>
          <p:cNvSpPr>
            <a:spLocks noChangeShapeType="1"/>
          </p:cNvSpPr>
          <p:nvPr/>
        </p:nvSpPr>
        <p:spPr bwMode="auto">
          <a:xfrm flipV="1">
            <a:off x="622300" y="4084638"/>
            <a:ext cx="0" cy="144462"/>
          </a:xfrm>
          <a:prstGeom prst="line">
            <a:avLst/>
          </a:prstGeom>
          <a:noFill/>
          <a:ln w="25400">
            <a:solidFill>
              <a:srgbClr val="000099"/>
            </a:solidFill>
            <a:round/>
            <a:headEnd/>
            <a:tailEnd type="stealth" w="med" len="lg"/>
          </a:ln>
          <a:effectLst/>
        </p:spPr>
        <p:txBody>
          <a:bodyPr/>
          <a:lstStyle/>
          <a:p>
            <a:endParaRPr lang="es-ES"/>
          </a:p>
        </p:txBody>
      </p:sp>
      <p:sp>
        <p:nvSpPr>
          <p:cNvPr id="64" name="Line 22"/>
          <p:cNvSpPr>
            <a:spLocks noChangeShapeType="1"/>
          </p:cNvSpPr>
          <p:nvPr/>
        </p:nvSpPr>
        <p:spPr bwMode="auto">
          <a:xfrm flipV="1">
            <a:off x="1068388" y="4084638"/>
            <a:ext cx="0" cy="144462"/>
          </a:xfrm>
          <a:prstGeom prst="line">
            <a:avLst/>
          </a:prstGeom>
          <a:noFill/>
          <a:ln w="25400">
            <a:solidFill>
              <a:srgbClr val="000099"/>
            </a:solidFill>
            <a:round/>
            <a:headEnd/>
            <a:tailEnd type="stealth" w="med" len="lg"/>
          </a:ln>
          <a:effectLst/>
        </p:spPr>
        <p:txBody>
          <a:bodyPr/>
          <a:lstStyle/>
          <a:p>
            <a:endParaRPr lang="es-ES"/>
          </a:p>
        </p:txBody>
      </p:sp>
      <p:sp>
        <p:nvSpPr>
          <p:cNvPr id="65" name="Line 22"/>
          <p:cNvSpPr>
            <a:spLocks noChangeShapeType="1"/>
          </p:cNvSpPr>
          <p:nvPr/>
        </p:nvSpPr>
        <p:spPr bwMode="auto">
          <a:xfrm flipV="1">
            <a:off x="1908175" y="4084638"/>
            <a:ext cx="0" cy="144462"/>
          </a:xfrm>
          <a:prstGeom prst="line">
            <a:avLst/>
          </a:prstGeom>
          <a:noFill/>
          <a:ln w="25400">
            <a:solidFill>
              <a:srgbClr val="000099"/>
            </a:solidFill>
            <a:round/>
            <a:headEnd/>
            <a:tailEnd type="stealth" w="med" len="lg"/>
          </a:ln>
          <a:effectLst/>
        </p:spPr>
        <p:txBody>
          <a:bodyPr/>
          <a:lstStyle/>
          <a:p>
            <a:endParaRPr lang="es-ES"/>
          </a:p>
        </p:txBody>
      </p:sp>
      <p:sp>
        <p:nvSpPr>
          <p:cNvPr id="66" name="Line 22"/>
          <p:cNvSpPr>
            <a:spLocks noChangeShapeType="1"/>
          </p:cNvSpPr>
          <p:nvPr/>
        </p:nvSpPr>
        <p:spPr bwMode="auto">
          <a:xfrm flipV="1">
            <a:off x="179388" y="4084638"/>
            <a:ext cx="0" cy="144462"/>
          </a:xfrm>
          <a:prstGeom prst="line">
            <a:avLst/>
          </a:prstGeom>
          <a:noFill/>
          <a:ln w="25400">
            <a:solidFill>
              <a:srgbClr val="000099"/>
            </a:solidFill>
            <a:round/>
            <a:headEnd/>
            <a:tailEnd type="stealth" w="med" len="lg"/>
          </a:ln>
          <a:effectLst/>
        </p:spPr>
        <p:txBody>
          <a:bodyPr/>
          <a:lstStyle/>
          <a:p>
            <a:endParaRPr lang="es-ES"/>
          </a:p>
        </p:txBody>
      </p:sp>
      <p:sp>
        <p:nvSpPr>
          <p:cNvPr id="67" name="Rectangle 59"/>
          <p:cNvSpPr>
            <a:spLocks noChangeArrowheads="1"/>
          </p:cNvSpPr>
          <p:nvPr/>
        </p:nvSpPr>
        <p:spPr bwMode="auto">
          <a:xfrm>
            <a:off x="2619375" y="2460625"/>
            <a:ext cx="439738" cy="182563"/>
          </a:xfrm>
          <a:prstGeom prst="rect">
            <a:avLst/>
          </a:prstGeom>
          <a:solidFill>
            <a:schemeClr val="bg1"/>
          </a:solidFill>
          <a:ln w="9525" algn="ctr">
            <a:noFill/>
            <a:miter lim="800000"/>
            <a:headEnd/>
            <a:tailEnd/>
          </a:ln>
          <a:effectLst/>
        </p:spPr>
        <p:txBody>
          <a:bodyPr lIns="0" tIns="0" rIns="0" bIns="0">
            <a:spAutoFit/>
          </a:bodyPr>
          <a:lstStyle/>
          <a:p>
            <a:pPr algn="ctr" defTabSz="914400" eaLnBrk="0" hangingPunct="0"/>
            <a:r>
              <a:rPr lang="en-US" sz="1200">
                <a:solidFill>
                  <a:srgbClr val="000066"/>
                </a:solidFill>
                <a:latin typeface="Century Gothic" pitchFamily="34" charset="0"/>
                <a:ea typeface="MS PGothic" pitchFamily="34" charset="-128"/>
              </a:rPr>
              <a:t>n= 41</a:t>
            </a:r>
            <a:endParaRPr lang="es-ES" sz="1200">
              <a:solidFill>
                <a:srgbClr val="000066"/>
              </a:solidFill>
              <a:latin typeface="Century Gothic" pitchFamily="34" charset="0"/>
              <a:ea typeface="MS PGothic" pitchFamily="34" charset="-128"/>
            </a:endParaRPr>
          </a:p>
        </p:txBody>
      </p:sp>
      <p:sp>
        <p:nvSpPr>
          <p:cNvPr id="68" name="Freeform 136"/>
          <p:cNvSpPr>
            <a:spLocks/>
          </p:cNvSpPr>
          <p:nvPr/>
        </p:nvSpPr>
        <p:spPr bwMode="auto">
          <a:xfrm>
            <a:off x="90488" y="3502025"/>
            <a:ext cx="8204200" cy="290513"/>
          </a:xfrm>
          <a:custGeom>
            <a:avLst/>
            <a:gdLst>
              <a:gd name="T0" fmla="*/ 0 w 2160"/>
              <a:gd name="T1" fmla="*/ 0 h 288"/>
              <a:gd name="T2" fmla="*/ 0 w 2160"/>
              <a:gd name="T3" fmla="*/ 288 h 288"/>
              <a:gd name="T4" fmla="*/ 2160 w 2160"/>
              <a:gd name="T5" fmla="*/ 288 h 288"/>
              <a:gd name="T6" fmla="*/ 2100 w 2160"/>
              <a:gd name="T7" fmla="*/ 268 h 288"/>
              <a:gd name="T8" fmla="*/ 2000 w 2160"/>
              <a:gd name="T9" fmla="*/ 264 h 288"/>
              <a:gd name="T10" fmla="*/ 1860 w 2160"/>
              <a:gd name="T11" fmla="*/ 256 h 288"/>
              <a:gd name="T12" fmla="*/ 1736 w 2160"/>
              <a:gd name="T13" fmla="*/ 248 h 288"/>
              <a:gd name="T14" fmla="*/ 1644 w 2160"/>
              <a:gd name="T15" fmla="*/ 244 h 288"/>
              <a:gd name="T16" fmla="*/ 1500 w 2160"/>
              <a:gd name="T17" fmla="*/ 232 h 288"/>
              <a:gd name="T18" fmla="*/ 1408 w 2160"/>
              <a:gd name="T19" fmla="*/ 224 h 288"/>
              <a:gd name="T20" fmla="*/ 1296 w 2160"/>
              <a:gd name="T21" fmla="*/ 216 h 288"/>
              <a:gd name="T22" fmla="*/ 1180 w 2160"/>
              <a:gd name="T23" fmla="*/ 212 h 288"/>
              <a:gd name="T24" fmla="*/ 1052 w 2160"/>
              <a:gd name="T25" fmla="*/ 200 h 288"/>
              <a:gd name="T26" fmla="*/ 972 w 2160"/>
              <a:gd name="T27" fmla="*/ 196 h 288"/>
              <a:gd name="T28" fmla="*/ 880 w 2160"/>
              <a:gd name="T29" fmla="*/ 188 h 288"/>
              <a:gd name="T30" fmla="*/ 772 w 2160"/>
              <a:gd name="T31" fmla="*/ 184 h 288"/>
              <a:gd name="T32" fmla="*/ 692 w 2160"/>
              <a:gd name="T33" fmla="*/ 176 h 288"/>
              <a:gd name="T34" fmla="*/ 608 w 2160"/>
              <a:gd name="T35" fmla="*/ 172 h 288"/>
              <a:gd name="T36" fmla="*/ 540 w 2160"/>
              <a:gd name="T37" fmla="*/ 168 h 288"/>
              <a:gd name="T38" fmla="*/ 512 w 2160"/>
              <a:gd name="T39" fmla="*/ 164 h 288"/>
              <a:gd name="T40" fmla="*/ 0 w 2160"/>
              <a:gd name="T41" fmla="*/ 0 h 2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60"/>
              <a:gd name="T64" fmla="*/ 0 h 288"/>
              <a:gd name="T65" fmla="*/ 2160 w 2160"/>
              <a:gd name="T66" fmla="*/ 288 h 2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60" h="288">
                <a:moveTo>
                  <a:pt x="0" y="0"/>
                </a:moveTo>
                <a:lnTo>
                  <a:pt x="0" y="288"/>
                </a:lnTo>
                <a:lnTo>
                  <a:pt x="2160" y="288"/>
                </a:lnTo>
                <a:lnTo>
                  <a:pt x="2100" y="268"/>
                </a:lnTo>
                <a:lnTo>
                  <a:pt x="2000" y="264"/>
                </a:lnTo>
                <a:lnTo>
                  <a:pt x="1860" y="256"/>
                </a:lnTo>
                <a:lnTo>
                  <a:pt x="1736" y="248"/>
                </a:lnTo>
                <a:lnTo>
                  <a:pt x="1644" y="244"/>
                </a:lnTo>
                <a:lnTo>
                  <a:pt x="1500" y="232"/>
                </a:lnTo>
                <a:lnTo>
                  <a:pt x="1408" y="224"/>
                </a:lnTo>
                <a:lnTo>
                  <a:pt x="1296" y="216"/>
                </a:lnTo>
                <a:lnTo>
                  <a:pt x="1180" y="212"/>
                </a:lnTo>
                <a:lnTo>
                  <a:pt x="1052" y="200"/>
                </a:lnTo>
                <a:lnTo>
                  <a:pt x="972" y="196"/>
                </a:lnTo>
                <a:lnTo>
                  <a:pt x="880" y="188"/>
                </a:lnTo>
                <a:lnTo>
                  <a:pt x="772" y="184"/>
                </a:lnTo>
                <a:lnTo>
                  <a:pt x="692" y="176"/>
                </a:lnTo>
                <a:lnTo>
                  <a:pt x="608" y="172"/>
                </a:lnTo>
                <a:lnTo>
                  <a:pt x="540" y="168"/>
                </a:lnTo>
                <a:lnTo>
                  <a:pt x="512" y="164"/>
                </a:lnTo>
                <a:lnTo>
                  <a:pt x="0" y="0"/>
                </a:lnTo>
                <a:close/>
              </a:path>
            </a:pathLst>
          </a:custGeom>
          <a:gradFill rotWithShape="0">
            <a:gsLst>
              <a:gs pos="0">
                <a:srgbClr val="3195A3"/>
              </a:gs>
              <a:gs pos="100000">
                <a:schemeClr val="tx1"/>
              </a:gs>
            </a:gsLst>
            <a:lin ang="0" scaled="1"/>
          </a:gradFill>
          <a:ln w="9525">
            <a:noFill/>
            <a:round/>
            <a:headEnd/>
            <a:tailEnd/>
          </a:ln>
          <a:effectLst/>
        </p:spPr>
        <p:txBody>
          <a:bodyPr anchor="ctr"/>
          <a:lstStyle/>
          <a:p>
            <a:pPr defTabSz="914400" eaLnBrk="0" hangingPunct="0">
              <a:defRPr/>
            </a:pPr>
            <a:endParaRPr lang="en-US" sz="3200" baseline="30000">
              <a:solidFill>
                <a:schemeClr val="tx1"/>
              </a:solidFill>
              <a:effectLst>
                <a:outerShdw blurRad="38100" dist="38100" dir="2700000" algn="tl">
                  <a:srgbClr val="000000">
                    <a:alpha val="43137"/>
                  </a:srgbClr>
                </a:outerShdw>
              </a:effectLst>
              <a:latin typeface="Arial" charset="0"/>
              <a:cs typeface="+mn-cs"/>
            </a:endParaRPr>
          </a:p>
        </p:txBody>
      </p:sp>
      <p:sp>
        <p:nvSpPr>
          <p:cNvPr id="70"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ABATACEPT</a:t>
            </a:r>
            <a:endParaRPr lang="es-ES" sz="1600" b="1" dirty="0">
              <a:solidFill>
                <a:srgbClr val="000099"/>
              </a:solidFill>
              <a:ea typeface="ＭＳ Ｐゴシック" pitchFamily="34" charset="-128"/>
            </a:endParaRPr>
          </a:p>
        </p:txBody>
      </p:sp>
      <p:sp>
        <p:nvSpPr>
          <p:cNvPr id="71" name="Text Box 12"/>
          <p:cNvSpPr txBox="1">
            <a:spLocks noChangeArrowheads="1"/>
          </p:cNvSpPr>
          <p:nvPr/>
        </p:nvSpPr>
        <p:spPr bwMode="auto">
          <a:xfrm>
            <a:off x="5568278" y="6519446"/>
            <a:ext cx="3575722" cy="338554"/>
          </a:xfrm>
          <a:prstGeom prst="rect">
            <a:avLst/>
          </a:prstGeom>
          <a:noFill/>
          <a:ln w="9525">
            <a:noFill/>
            <a:miter lim="800000"/>
            <a:headEnd/>
            <a:tailEnd/>
          </a:ln>
        </p:spPr>
        <p:txBody>
          <a:bodyPr wrap="none">
            <a:spAutoFit/>
          </a:bodyPr>
          <a:lstStyle/>
          <a:p>
            <a:pPr algn="r" defTabSz="914400"/>
            <a:r>
              <a:rPr lang="es-ES" sz="1600" noProof="1" smtClean="0">
                <a:solidFill>
                  <a:srgbClr val="1C1C6E"/>
                </a:solidFill>
                <a:latin typeface="Calibri" pitchFamily="34" charset="0"/>
              </a:rPr>
              <a:t>Langford et al. Arthritis Rheumatol. 2017</a:t>
            </a:r>
            <a:endParaRPr lang="es-ES" sz="1600" noProof="1">
              <a:solidFill>
                <a:srgbClr val="1C1C6E"/>
              </a:solidFill>
              <a:latin typeface="Calibri" pitchFamily="34" charset="0"/>
            </a:endParaRPr>
          </a:p>
        </p:txBody>
      </p:sp>
      <p:sp>
        <p:nvSpPr>
          <p:cNvPr id="72"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
        <p:nvSpPr>
          <p:cNvPr id="73" name="Rectangle 5"/>
          <p:cNvSpPr>
            <a:spLocks noChangeArrowheads="1"/>
          </p:cNvSpPr>
          <p:nvPr/>
        </p:nvSpPr>
        <p:spPr bwMode="auto">
          <a:xfrm>
            <a:off x="539552" y="2924944"/>
            <a:ext cx="2016224" cy="288032"/>
          </a:xfrm>
          <a:prstGeom prst="rect">
            <a:avLst/>
          </a:prstGeom>
          <a:noFill/>
          <a:ln w="9525" algn="ctr">
            <a:noFill/>
            <a:miter lim="800000"/>
            <a:headEnd/>
            <a:tailEnd/>
          </a:ln>
          <a:effectLst/>
        </p:spPr>
        <p:txBody>
          <a:bodyPr wrap="square" lIns="18000" rIns="18000">
            <a:spAutoFit/>
          </a:bodyPr>
          <a:lstStyle/>
          <a:p>
            <a:pPr algn="ctr" defTabSz="914400" eaLnBrk="0" hangingPunct="0"/>
            <a:r>
              <a:rPr lang="en-US" sz="1200" dirty="0" err="1" smtClean="0">
                <a:solidFill>
                  <a:srgbClr val="000066"/>
                </a:solidFill>
                <a:latin typeface="Century Gothic" pitchFamily="34" charset="0"/>
                <a:ea typeface="MS PGothic" pitchFamily="34" charset="-128"/>
              </a:rPr>
              <a:t>Días</a:t>
            </a:r>
            <a:r>
              <a:rPr lang="en-US" sz="1200" dirty="0" smtClean="0">
                <a:solidFill>
                  <a:srgbClr val="000066"/>
                </a:solidFill>
                <a:latin typeface="Century Gothic" pitchFamily="34" charset="0"/>
                <a:ea typeface="MS PGothic" pitchFamily="34" charset="-128"/>
              </a:rPr>
              <a:t> 1, 15, 29 y a </a:t>
            </a:r>
            <a:r>
              <a:rPr lang="en-US" sz="1200" dirty="0" err="1" smtClean="0">
                <a:solidFill>
                  <a:srgbClr val="000066"/>
                </a:solidFill>
                <a:latin typeface="Century Gothic" pitchFamily="34" charset="0"/>
                <a:ea typeface="MS PGothic" pitchFamily="34" charset="-128"/>
              </a:rPr>
              <a:t>sem</a:t>
            </a:r>
            <a:r>
              <a:rPr lang="en-US" sz="1200" dirty="0" smtClean="0">
                <a:solidFill>
                  <a:srgbClr val="000066"/>
                </a:solidFill>
                <a:latin typeface="Century Gothic" pitchFamily="34" charset="0"/>
                <a:ea typeface="MS PGothic" pitchFamily="34" charset="-128"/>
              </a:rPr>
              <a:t> 8</a:t>
            </a:r>
            <a:endParaRPr lang="es-ES" sz="1200" dirty="0">
              <a:solidFill>
                <a:srgbClr val="000066"/>
              </a:solidFill>
              <a:latin typeface="Century Gothic" pitchFamily="34" charset="0"/>
              <a:ea typeface="MS PGothic" pitchFamily="34" charset="-12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Line 18"/>
          <p:cNvSpPr>
            <a:spLocks noChangeShapeType="1"/>
          </p:cNvSpPr>
          <p:nvPr/>
        </p:nvSpPr>
        <p:spPr bwMode="auto">
          <a:xfrm>
            <a:off x="8172450" y="1924050"/>
            <a:ext cx="0" cy="1873250"/>
          </a:xfrm>
          <a:prstGeom prst="line">
            <a:avLst/>
          </a:prstGeom>
          <a:noFill/>
          <a:ln w="57150">
            <a:solidFill>
              <a:srgbClr val="C0C0C0"/>
            </a:solidFill>
            <a:round/>
            <a:headEnd type="triangle" w="med" len="med"/>
            <a:tailEnd/>
          </a:ln>
          <a:effectLst/>
        </p:spPr>
        <p:txBody>
          <a:bodyPr/>
          <a:lstStyle/>
          <a:p>
            <a:endParaRPr lang="es-ES"/>
          </a:p>
        </p:txBody>
      </p:sp>
      <p:sp>
        <p:nvSpPr>
          <p:cNvPr id="25" name="Line 8"/>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pic>
        <p:nvPicPr>
          <p:cNvPr id="27"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18" name="Rectangle 19"/>
          <p:cNvSpPr>
            <a:spLocks noChangeArrowheads="1"/>
          </p:cNvSpPr>
          <p:nvPr/>
        </p:nvSpPr>
        <p:spPr bwMode="auto">
          <a:xfrm>
            <a:off x="1331640" y="836712"/>
            <a:ext cx="6551613" cy="495300"/>
          </a:xfrm>
          <a:prstGeom prst="rect">
            <a:avLst/>
          </a:prstGeom>
          <a:noFill/>
          <a:ln w="9525" algn="ctr">
            <a:noFill/>
            <a:miter lim="800000"/>
            <a:headEnd/>
            <a:tailEnd/>
          </a:ln>
          <a:effectLst/>
        </p:spPr>
        <p:txBody>
          <a:bodyPr>
            <a:spAutoFit/>
          </a:bodyPr>
          <a:lstStyle/>
          <a:p>
            <a:pPr algn="ctr" defTabSz="914400" eaLnBrk="0" hangingPunct="0">
              <a:lnSpc>
                <a:spcPct val="95000"/>
              </a:lnSpc>
            </a:pPr>
            <a:r>
              <a:rPr lang="es-ES_tradnl" sz="1400" dirty="0">
                <a:solidFill>
                  <a:srgbClr val="000066"/>
                </a:solidFill>
                <a:latin typeface="Century Gothic" pitchFamily="34" charset="0"/>
                <a:ea typeface="MS PGothic" pitchFamily="34" charset="-128"/>
              </a:rPr>
              <a:t>doble ciego</a:t>
            </a:r>
          </a:p>
          <a:p>
            <a:pPr algn="ctr" defTabSz="914400" eaLnBrk="0" hangingPunct="0">
              <a:lnSpc>
                <a:spcPct val="95000"/>
              </a:lnSpc>
            </a:pPr>
            <a:r>
              <a:rPr lang="es-ES_tradnl" sz="1400" dirty="0">
                <a:solidFill>
                  <a:srgbClr val="000066"/>
                </a:solidFill>
                <a:latin typeface="Century Gothic" pitchFamily="34" charset="0"/>
                <a:ea typeface="MS PGothic" pitchFamily="34" charset="-128"/>
              </a:rPr>
              <a:t>n= 41</a:t>
            </a:r>
          </a:p>
        </p:txBody>
      </p:sp>
      <p:sp>
        <p:nvSpPr>
          <p:cNvPr id="9" name="Rectangle 5"/>
          <p:cNvSpPr>
            <a:spLocks noChangeArrowheads="1"/>
          </p:cNvSpPr>
          <p:nvPr/>
        </p:nvSpPr>
        <p:spPr bwMode="auto">
          <a:xfrm>
            <a:off x="315913" y="2308225"/>
            <a:ext cx="800100" cy="274638"/>
          </a:xfrm>
          <a:prstGeom prst="rect">
            <a:avLst/>
          </a:prstGeom>
          <a:noFill/>
          <a:ln w="9525" algn="ctr">
            <a:noFill/>
            <a:miter lim="800000"/>
            <a:headEnd/>
            <a:tailEnd/>
          </a:ln>
          <a:effectLst/>
        </p:spPr>
        <p:txBody>
          <a:bodyPr lIns="18000" rIns="18000">
            <a:spAutoFit/>
          </a:bodyPr>
          <a:lstStyle/>
          <a:p>
            <a:pPr algn="ctr" defTabSz="914400" eaLnBrk="0" hangingPunct="0"/>
            <a:r>
              <a:rPr lang="en-US" sz="1200">
                <a:solidFill>
                  <a:srgbClr val="000066"/>
                </a:solidFill>
                <a:latin typeface="Century Gothic" pitchFamily="34" charset="0"/>
                <a:ea typeface="MS PGothic" pitchFamily="34" charset="-128"/>
              </a:rPr>
              <a:t>n= 49</a:t>
            </a:r>
            <a:endParaRPr lang="es-ES" sz="1200">
              <a:solidFill>
                <a:srgbClr val="000066"/>
              </a:solidFill>
              <a:latin typeface="Century Gothic" pitchFamily="34" charset="0"/>
              <a:ea typeface="MS PGothic" pitchFamily="34" charset="-128"/>
            </a:endParaRPr>
          </a:p>
        </p:txBody>
      </p:sp>
      <p:sp>
        <p:nvSpPr>
          <p:cNvPr id="10" name="Line 7"/>
          <p:cNvSpPr>
            <a:spLocks noChangeShapeType="1"/>
          </p:cNvSpPr>
          <p:nvPr/>
        </p:nvSpPr>
        <p:spPr bwMode="auto">
          <a:xfrm>
            <a:off x="150813" y="2587625"/>
            <a:ext cx="2620962" cy="0"/>
          </a:xfrm>
          <a:prstGeom prst="line">
            <a:avLst/>
          </a:prstGeom>
          <a:noFill/>
          <a:ln w="57150">
            <a:solidFill>
              <a:srgbClr val="DDDDDD"/>
            </a:solidFill>
            <a:round/>
            <a:headEnd/>
            <a:tailEnd/>
          </a:ln>
          <a:effectLst>
            <a:prstShdw prst="shdw17" dist="17961" dir="2700000">
              <a:srgbClr val="DDDDDD">
                <a:gamma/>
                <a:shade val="60000"/>
                <a:invGamma/>
              </a:srgbClr>
            </a:prstShdw>
          </a:effectLst>
        </p:spPr>
        <p:txBody>
          <a:bodyPr/>
          <a:lstStyle/>
          <a:p>
            <a:pPr algn="ctr" defTabSz="914400" eaLnBrk="0" hangingPunct="0">
              <a:defRPr/>
            </a:pPr>
            <a:endParaRPr lang="es-ES" sz="2000">
              <a:solidFill>
                <a:schemeClr val="bg2"/>
              </a:solidFill>
              <a:effectLst>
                <a:outerShdw blurRad="38100" dist="38100" dir="2700000" algn="tl">
                  <a:srgbClr val="000000">
                    <a:alpha val="43137"/>
                  </a:srgbClr>
                </a:outerShdw>
              </a:effectLst>
              <a:latin typeface="Times New Roman" pitchFamily="18" charset="0"/>
              <a:cs typeface="+mn-cs"/>
            </a:endParaRPr>
          </a:p>
        </p:txBody>
      </p:sp>
      <p:sp>
        <p:nvSpPr>
          <p:cNvPr id="11" name="Text Box 17"/>
          <p:cNvSpPr txBox="1">
            <a:spLocks noChangeArrowheads="1"/>
          </p:cNvSpPr>
          <p:nvPr/>
        </p:nvSpPr>
        <p:spPr bwMode="auto">
          <a:xfrm>
            <a:off x="8469313" y="3856038"/>
            <a:ext cx="495300" cy="169862"/>
          </a:xfrm>
          <a:prstGeom prst="rect">
            <a:avLst/>
          </a:prstGeom>
          <a:noFill/>
          <a:ln w="9525">
            <a:noFill/>
            <a:miter lim="800000"/>
            <a:headEnd/>
            <a:tailEnd/>
          </a:ln>
        </p:spPr>
        <p:txBody>
          <a:bodyPr lIns="18000" tIns="10800" rIns="18000" bIns="36000">
            <a:spAutoFit/>
          </a:bodyPr>
          <a:lstStyle/>
          <a:p>
            <a:pPr defTabSz="914400" eaLnBrk="0" hangingPunct="0">
              <a:spcBef>
                <a:spcPct val="50000"/>
              </a:spcBef>
            </a:pPr>
            <a:r>
              <a:rPr lang="en-GB" sz="800">
                <a:solidFill>
                  <a:srgbClr val="000066"/>
                </a:solidFill>
                <a:latin typeface="Century Gothic" pitchFamily="34" charset="0"/>
              </a:rPr>
              <a:t>meses</a:t>
            </a:r>
          </a:p>
        </p:txBody>
      </p:sp>
      <p:sp>
        <p:nvSpPr>
          <p:cNvPr id="12" name="Text Box 16"/>
          <p:cNvSpPr txBox="1">
            <a:spLocks noChangeArrowheads="1"/>
          </p:cNvSpPr>
          <p:nvPr/>
        </p:nvSpPr>
        <p:spPr bwMode="auto">
          <a:xfrm>
            <a:off x="128588" y="3867150"/>
            <a:ext cx="84137" cy="152400"/>
          </a:xfrm>
          <a:prstGeom prst="rect">
            <a:avLst/>
          </a:prstGeom>
          <a:noFill/>
          <a:ln w="9525">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0</a:t>
            </a:r>
          </a:p>
        </p:txBody>
      </p:sp>
      <p:sp>
        <p:nvSpPr>
          <p:cNvPr id="13" name="Text Box 16"/>
          <p:cNvSpPr txBox="1">
            <a:spLocks noChangeArrowheads="1"/>
          </p:cNvSpPr>
          <p:nvPr/>
        </p:nvSpPr>
        <p:spPr bwMode="auto">
          <a:xfrm>
            <a:off x="539750" y="3867150"/>
            <a:ext cx="215900" cy="152400"/>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0.5</a:t>
            </a:r>
          </a:p>
        </p:txBody>
      </p:sp>
      <p:sp>
        <p:nvSpPr>
          <p:cNvPr id="14" name="Text Box 16"/>
          <p:cNvSpPr txBox="1">
            <a:spLocks noChangeArrowheads="1"/>
          </p:cNvSpPr>
          <p:nvPr/>
        </p:nvSpPr>
        <p:spPr bwMode="auto">
          <a:xfrm>
            <a:off x="1835150" y="3867150"/>
            <a:ext cx="87313" cy="152400"/>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2</a:t>
            </a:r>
          </a:p>
        </p:txBody>
      </p:sp>
      <p:sp>
        <p:nvSpPr>
          <p:cNvPr id="15" name="Text Box 16"/>
          <p:cNvSpPr txBox="1">
            <a:spLocks noChangeArrowheads="1"/>
          </p:cNvSpPr>
          <p:nvPr/>
        </p:nvSpPr>
        <p:spPr bwMode="auto">
          <a:xfrm>
            <a:off x="1042988" y="3867150"/>
            <a:ext cx="87312" cy="152400"/>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1</a:t>
            </a:r>
          </a:p>
        </p:txBody>
      </p:sp>
      <p:sp>
        <p:nvSpPr>
          <p:cNvPr id="16" name="Rectangle 14"/>
          <p:cNvSpPr>
            <a:spLocks noChangeArrowheads="1"/>
          </p:cNvSpPr>
          <p:nvPr/>
        </p:nvSpPr>
        <p:spPr bwMode="auto">
          <a:xfrm>
            <a:off x="179388" y="1563688"/>
            <a:ext cx="828675" cy="549275"/>
          </a:xfrm>
          <a:prstGeom prst="rect">
            <a:avLst/>
          </a:prstGeom>
          <a:noFill/>
          <a:ln w="9525" algn="ctr">
            <a:noFill/>
            <a:miter lim="800000"/>
            <a:headEnd/>
            <a:tailEnd/>
          </a:ln>
          <a:effectLst/>
        </p:spPr>
        <p:txBody>
          <a:bodyPr lIns="0" rIns="0">
            <a:spAutoFit/>
          </a:bodyPr>
          <a:lstStyle/>
          <a:p>
            <a:pPr defTabSz="914400" eaLnBrk="0" hangingPunct="0"/>
            <a:r>
              <a:rPr lang="en-US" sz="1000">
                <a:solidFill>
                  <a:srgbClr val="000066"/>
                </a:solidFill>
                <a:latin typeface="Century Gothic" pitchFamily="34" charset="0"/>
                <a:ea typeface="MS PGothic" pitchFamily="34" charset="-128"/>
              </a:rPr>
              <a:t>ACG</a:t>
            </a:r>
          </a:p>
          <a:p>
            <a:pPr defTabSz="914400" eaLnBrk="0" hangingPunct="0">
              <a:buFontTx/>
              <a:buChar char="•"/>
            </a:pPr>
            <a:r>
              <a:rPr lang="en-US" sz="1000">
                <a:solidFill>
                  <a:srgbClr val="000066"/>
                </a:solidFill>
                <a:latin typeface="Century Gothic" pitchFamily="34" charset="0"/>
                <a:ea typeface="MS PGothic" pitchFamily="34" charset="-128"/>
              </a:rPr>
              <a:t>nuevas</a:t>
            </a:r>
          </a:p>
          <a:p>
            <a:pPr defTabSz="914400" eaLnBrk="0" hangingPunct="0">
              <a:buFontTx/>
              <a:buChar char="•"/>
            </a:pPr>
            <a:r>
              <a:rPr lang="en-US" sz="1000">
                <a:solidFill>
                  <a:srgbClr val="000066"/>
                </a:solidFill>
                <a:latin typeface="Century Gothic" pitchFamily="34" charset="0"/>
                <a:ea typeface="MS PGothic" pitchFamily="34" charset="-128"/>
              </a:rPr>
              <a:t>reactivadas</a:t>
            </a:r>
            <a:endParaRPr lang="es-ES" sz="1000">
              <a:solidFill>
                <a:srgbClr val="000066"/>
              </a:solidFill>
              <a:latin typeface="Century Gothic" pitchFamily="34" charset="0"/>
              <a:ea typeface="MS PGothic" pitchFamily="34" charset="-128"/>
            </a:endParaRPr>
          </a:p>
        </p:txBody>
      </p:sp>
      <p:sp>
        <p:nvSpPr>
          <p:cNvPr id="17" name="Line 6"/>
          <p:cNvSpPr>
            <a:spLocks noChangeShapeType="1"/>
          </p:cNvSpPr>
          <p:nvPr/>
        </p:nvSpPr>
        <p:spPr bwMode="auto">
          <a:xfrm>
            <a:off x="107950" y="2355850"/>
            <a:ext cx="0" cy="477838"/>
          </a:xfrm>
          <a:prstGeom prst="line">
            <a:avLst/>
          </a:prstGeom>
          <a:noFill/>
          <a:ln w="57150">
            <a:solidFill>
              <a:srgbClr val="DDDDDD"/>
            </a:solidFill>
            <a:round/>
            <a:headEnd/>
            <a:tailEnd/>
          </a:ln>
          <a:effectLst>
            <a:prstShdw prst="shdw17" dist="17961" dir="2700000">
              <a:srgbClr val="DDDDDD">
                <a:gamma/>
                <a:shade val="60000"/>
                <a:invGamma/>
              </a:srgbClr>
            </a:prstShdw>
          </a:effectLst>
        </p:spPr>
        <p:txBody>
          <a:bodyPr/>
          <a:lstStyle/>
          <a:p>
            <a:pPr algn="ctr" defTabSz="914400" eaLnBrk="0" hangingPunct="0">
              <a:defRPr/>
            </a:pPr>
            <a:endParaRPr lang="es-ES" sz="2000">
              <a:solidFill>
                <a:schemeClr val="bg2"/>
              </a:solidFill>
              <a:effectLst>
                <a:outerShdw blurRad="38100" dist="38100" dir="2700000" algn="tl">
                  <a:srgbClr val="000000">
                    <a:alpha val="43137"/>
                  </a:srgbClr>
                </a:outerShdw>
              </a:effectLst>
              <a:latin typeface="Times New Roman" pitchFamily="18" charset="0"/>
              <a:cs typeface="+mn-cs"/>
            </a:endParaRPr>
          </a:p>
        </p:txBody>
      </p:sp>
      <p:sp>
        <p:nvSpPr>
          <p:cNvPr id="31" name="Rectangle 23"/>
          <p:cNvSpPr>
            <a:spLocks noChangeArrowheads="1"/>
          </p:cNvSpPr>
          <p:nvPr/>
        </p:nvSpPr>
        <p:spPr bwMode="auto">
          <a:xfrm>
            <a:off x="3127375" y="1635125"/>
            <a:ext cx="581025" cy="457200"/>
          </a:xfrm>
          <a:prstGeom prst="rect">
            <a:avLst/>
          </a:prstGeom>
          <a:solidFill>
            <a:schemeClr val="bg1"/>
          </a:solidFill>
          <a:ln w="9525" algn="ctr">
            <a:noFill/>
            <a:miter lim="800000"/>
            <a:headEnd/>
            <a:tailEnd/>
          </a:ln>
          <a:effectLst/>
        </p:spPr>
        <p:txBody>
          <a:bodyPr lIns="18000" rIns="18000">
            <a:spAutoFit/>
          </a:bodyPr>
          <a:lstStyle/>
          <a:p>
            <a:pPr defTabSz="914400" eaLnBrk="0" hangingPunct="0"/>
            <a:r>
              <a:rPr lang="es-ES" sz="1200" b="1">
                <a:solidFill>
                  <a:srgbClr val="000066"/>
                </a:solidFill>
                <a:latin typeface="Century Gothic" pitchFamily="34" charset="0"/>
                <a:ea typeface="MS PGothic" pitchFamily="34" charset="-128"/>
              </a:rPr>
              <a:t>ABA</a:t>
            </a:r>
            <a:r>
              <a:rPr lang="en-US" sz="1200">
                <a:solidFill>
                  <a:srgbClr val="000066"/>
                </a:solidFill>
                <a:latin typeface="Century Gothic" pitchFamily="34" charset="0"/>
                <a:ea typeface="MS PGothic" pitchFamily="34" charset="-128"/>
              </a:rPr>
              <a:t> </a:t>
            </a:r>
          </a:p>
          <a:p>
            <a:pPr defTabSz="914400" eaLnBrk="0" hangingPunct="0"/>
            <a:r>
              <a:rPr lang="en-US" sz="1200">
                <a:solidFill>
                  <a:srgbClr val="000066"/>
                </a:solidFill>
                <a:latin typeface="Century Gothic" pitchFamily="34" charset="0"/>
                <a:ea typeface="MS PGothic" pitchFamily="34" charset="-128"/>
              </a:rPr>
              <a:t>n= 20</a:t>
            </a:r>
            <a:endParaRPr lang="es-ES" sz="1200">
              <a:solidFill>
                <a:srgbClr val="000066"/>
              </a:solidFill>
              <a:latin typeface="Century Gothic" pitchFamily="34" charset="0"/>
              <a:ea typeface="MS PGothic" pitchFamily="34" charset="-128"/>
            </a:endParaRPr>
          </a:p>
        </p:txBody>
      </p:sp>
      <p:sp>
        <p:nvSpPr>
          <p:cNvPr id="33" name="Rectangle 24"/>
          <p:cNvSpPr>
            <a:spLocks noChangeArrowheads="1"/>
          </p:cNvSpPr>
          <p:nvPr/>
        </p:nvSpPr>
        <p:spPr bwMode="auto">
          <a:xfrm>
            <a:off x="3106738" y="3143250"/>
            <a:ext cx="758825" cy="365125"/>
          </a:xfrm>
          <a:prstGeom prst="rect">
            <a:avLst/>
          </a:prstGeom>
          <a:solidFill>
            <a:schemeClr val="bg1"/>
          </a:solidFill>
          <a:ln w="9525" algn="ctr">
            <a:noFill/>
            <a:miter lim="800000"/>
            <a:headEnd/>
            <a:tailEnd/>
          </a:ln>
          <a:effectLst/>
        </p:spPr>
        <p:txBody>
          <a:bodyPr lIns="18000" tIns="0" rIns="18000" bIns="0">
            <a:spAutoFit/>
          </a:bodyPr>
          <a:lstStyle/>
          <a:p>
            <a:pPr defTabSz="914400" eaLnBrk="0" hangingPunct="0"/>
            <a:r>
              <a:rPr lang="es-ES" sz="1200" b="1">
                <a:solidFill>
                  <a:srgbClr val="000066"/>
                </a:solidFill>
                <a:latin typeface="Century Gothic" pitchFamily="34" charset="0"/>
                <a:ea typeface="MS PGothic" pitchFamily="34" charset="-128"/>
              </a:rPr>
              <a:t>placebo</a:t>
            </a:r>
          </a:p>
          <a:p>
            <a:pPr defTabSz="914400" eaLnBrk="0" hangingPunct="0"/>
            <a:r>
              <a:rPr lang="es-ES" sz="1200">
                <a:solidFill>
                  <a:srgbClr val="000066"/>
                </a:solidFill>
                <a:latin typeface="Century Gothic" pitchFamily="34" charset="0"/>
                <a:ea typeface="MS PGothic" pitchFamily="34" charset="-128"/>
              </a:rPr>
              <a:t>n= 10</a:t>
            </a:r>
          </a:p>
        </p:txBody>
      </p:sp>
      <p:sp>
        <p:nvSpPr>
          <p:cNvPr id="34" name="Rectangle 25"/>
          <p:cNvSpPr>
            <a:spLocks noChangeArrowheads="1"/>
          </p:cNvSpPr>
          <p:nvPr/>
        </p:nvSpPr>
        <p:spPr bwMode="auto">
          <a:xfrm>
            <a:off x="6012161" y="4331007"/>
            <a:ext cx="2231728" cy="329588"/>
          </a:xfrm>
          <a:prstGeom prst="rect">
            <a:avLst/>
          </a:prstGeom>
          <a:noFill/>
          <a:ln w="12700" algn="ctr">
            <a:noFill/>
            <a:miter lim="800000"/>
            <a:headEnd/>
            <a:tailEnd/>
          </a:ln>
          <a:effectLst/>
        </p:spPr>
        <p:txBody>
          <a:bodyPr wrap="square" lIns="18000" tIns="10800" rIns="18000" bIns="10800" anchor="ctr">
            <a:spAutoFit/>
          </a:bodyPr>
          <a:lstStyle/>
          <a:p>
            <a:pPr algn="r" defTabSz="914400" eaLnBrk="0" hangingPunct="0"/>
            <a:r>
              <a:rPr lang="es-ES" sz="1000" b="1" dirty="0">
                <a:solidFill>
                  <a:srgbClr val="000066"/>
                </a:solidFill>
                <a:latin typeface="Century Gothic" pitchFamily="34" charset="0"/>
                <a:ea typeface="MS Mincho" pitchFamily="49" charset="-128"/>
              </a:rPr>
              <a:t>objetivo 1º</a:t>
            </a:r>
          </a:p>
          <a:p>
            <a:pPr algn="r" defTabSz="914400" eaLnBrk="0" hangingPunct="0"/>
            <a:r>
              <a:rPr lang="es-ES" sz="1000" b="1" dirty="0" smtClean="0">
                <a:solidFill>
                  <a:srgbClr val="000066"/>
                </a:solidFill>
                <a:latin typeface="Century Gothic" pitchFamily="34" charset="0"/>
                <a:ea typeface="MS Mincho" pitchFamily="49" charset="-128"/>
              </a:rPr>
              <a:t>libre de brote semana 52</a:t>
            </a:r>
            <a:endParaRPr lang="es-ES" sz="1000" b="1" dirty="0">
              <a:solidFill>
                <a:srgbClr val="000066"/>
              </a:solidFill>
              <a:latin typeface="Century Gothic" pitchFamily="34" charset="0"/>
              <a:ea typeface="MS Mincho" pitchFamily="49" charset="-128"/>
            </a:endParaRPr>
          </a:p>
        </p:txBody>
      </p:sp>
      <p:sp>
        <p:nvSpPr>
          <p:cNvPr id="35" name="Rectangle 26"/>
          <p:cNvSpPr>
            <a:spLocks noChangeArrowheads="1"/>
          </p:cNvSpPr>
          <p:nvPr/>
        </p:nvSpPr>
        <p:spPr bwMode="auto">
          <a:xfrm>
            <a:off x="1549400" y="2355850"/>
            <a:ext cx="935038" cy="457200"/>
          </a:xfrm>
          <a:prstGeom prst="rect">
            <a:avLst/>
          </a:prstGeom>
          <a:solidFill>
            <a:schemeClr val="bg1"/>
          </a:solidFill>
          <a:ln w="9525" algn="ctr">
            <a:noFill/>
            <a:miter lim="800000"/>
            <a:headEnd/>
            <a:tailEnd/>
          </a:ln>
          <a:effectLst/>
        </p:spPr>
        <p:txBody>
          <a:bodyPr lIns="18000" rIns="18000">
            <a:spAutoFit/>
          </a:bodyPr>
          <a:lstStyle/>
          <a:p>
            <a:pPr algn="ctr" defTabSz="914400" eaLnBrk="0" hangingPunct="0"/>
            <a:r>
              <a:rPr lang="es-ES" sz="1200">
                <a:solidFill>
                  <a:srgbClr val="000066"/>
                </a:solidFill>
                <a:latin typeface="Century Gothic" pitchFamily="34" charset="0"/>
                <a:ea typeface="MS PGothic" pitchFamily="34" charset="-128"/>
              </a:rPr>
              <a:t>ABA </a:t>
            </a:r>
          </a:p>
          <a:p>
            <a:pPr algn="ctr" defTabSz="914400" eaLnBrk="0" hangingPunct="0"/>
            <a:r>
              <a:rPr lang="en-US" sz="1200">
                <a:solidFill>
                  <a:srgbClr val="000066"/>
                </a:solidFill>
                <a:latin typeface="Century Gothic" pitchFamily="34" charset="0"/>
                <a:ea typeface="MS PGothic" pitchFamily="34" charset="-128"/>
              </a:rPr>
              <a:t>10 mg/k/ev</a:t>
            </a:r>
            <a:endParaRPr lang="es-ES" sz="1200">
              <a:solidFill>
                <a:srgbClr val="000066"/>
              </a:solidFill>
              <a:latin typeface="Century Gothic" pitchFamily="34" charset="0"/>
              <a:ea typeface="MS PGothic" pitchFamily="34" charset="-128"/>
            </a:endParaRPr>
          </a:p>
        </p:txBody>
      </p:sp>
      <p:grpSp>
        <p:nvGrpSpPr>
          <p:cNvPr id="5" name="Group 27"/>
          <p:cNvGrpSpPr>
            <a:grpSpLocks/>
          </p:cNvGrpSpPr>
          <p:nvPr/>
        </p:nvGrpSpPr>
        <p:grpSpPr bwMode="auto">
          <a:xfrm>
            <a:off x="2808288" y="3867150"/>
            <a:ext cx="5508625" cy="360363"/>
            <a:chOff x="1769" y="2436"/>
            <a:chExt cx="3470" cy="227"/>
          </a:xfrm>
        </p:grpSpPr>
        <p:sp>
          <p:nvSpPr>
            <p:cNvPr id="37" name="Text Box 16"/>
            <p:cNvSpPr txBox="1">
              <a:spLocks noChangeArrowheads="1"/>
            </p:cNvSpPr>
            <p:nvPr/>
          </p:nvSpPr>
          <p:spPr bwMode="auto">
            <a:xfrm>
              <a:off x="1769" y="2436"/>
              <a:ext cx="53" cy="96"/>
            </a:xfrm>
            <a:prstGeom prst="rect">
              <a:avLst/>
            </a:prstGeom>
            <a:noFill/>
            <a:ln w="9525">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0</a:t>
              </a:r>
            </a:p>
          </p:txBody>
        </p:sp>
        <p:sp>
          <p:nvSpPr>
            <p:cNvPr id="38" name="Text Box 16"/>
            <p:cNvSpPr txBox="1">
              <a:spLocks noChangeArrowheads="1"/>
            </p:cNvSpPr>
            <p:nvPr/>
          </p:nvSpPr>
          <p:spPr bwMode="auto">
            <a:xfrm>
              <a:off x="5081" y="2436"/>
              <a:ext cx="158"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12</a:t>
              </a:r>
            </a:p>
          </p:txBody>
        </p:sp>
        <p:sp>
          <p:nvSpPr>
            <p:cNvPr id="39" name="Text Box 16"/>
            <p:cNvSpPr txBox="1">
              <a:spLocks noChangeArrowheads="1"/>
            </p:cNvSpPr>
            <p:nvPr/>
          </p:nvSpPr>
          <p:spPr bwMode="auto">
            <a:xfrm>
              <a:off x="2608" y="2436"/>
              <a:ext cx="21"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3</a:t>
              </a:r>
            </a:p>
          </p:txBody>
        </p:sp>
        <p:sp>
          <p:nvSpPr>
            <p:cNvPr id="40" name="Text Box 16"/>
            <p:cNvSpPr txBox="1">
              <a:spLocks noChangeArrowheads="1"/>
            </p:cNvSpPr>
            <p:nvPr/>
          </p:nvSpPr>
          <p:spPr bwMode="auto">
            <a:xfrm>
              <a:off x="2316" y="2436"/>
              <a:ext cx="20"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2</a:t>
              </a:r>
            </a:p>
          </p:txBody>
        </p:sp>
        <p:sp>
          <p:nvSpPr>
            <p:cNvPr id="41" name="Text Box 16"/>
            <p:cNvSpPr txBox="1">
              <a:spLocks noChangeArrowheads="1"/>
            </p:cNvSpPr>
            <p:nvPr/>
          </p:nvSpPr>
          <p:spPr bwMode="auto">
            <a:xfrm>
              <a:off x="2042" y="2436"/>
              <a:ext cx="22"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1</a:t>
              </a:r>
            </a:p>
          </p:txBody>
        </p:sp>
        <p:sp>
          <p:nvSpPr>
            <p:cNvPr id="42" name="Text Box 16"/>
            <p:cNvSpPr txBox="1">
              <a:spLocks noChangeArrowheads="1"/>
            </p:cNvSpPr>
            <p:nvPr/>
          </p:nvSpPr>
          <p:spPr bwMode="auto">
            <a:xfrm>
              <a:off x="3448" y="2436"/>
              <a:ext cx="22"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6</a:t>
              </a:r>
            </a:p>
          </p:txBody>
        </p:sp>
        <p:sp>
          <p:nvSpPr>
            <p:cNvPr id="43" name="Text Box 16"/>
            <p:cNvSpPr txBox="1">
              <a:spLocks noChangeArrowheads="1"/>
            </p:cNvSpPr>
            <p:nvPr/>
          </p:nvSpPr>
          <p:spPr bwMode="auto">
            <a:xfrm>
              <a:off x="3152" y="2436"/>
              <a:ext cx="21"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5</a:t>
              </a:r>
            </a:p>
          </p:txBody>
        </p:sp>
        <p:sp>
          <p:nvSpPr>
            <p:cNvPr id="44" name="Text Box 16"/>
            <p:cNvSpPr txBox="1">
              <a:spLocks noChangeArrowheads="1"/>
            </p:cNvSpPr>
            <p:nvPr/>
          </p:nvSpPr>
          <p:spPr bwMode="auto">
            <a:xfrm>
              <a:off x="2858" y="2436"/>
              <a:ext cx="22"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4</a:t>
              </a:r>
            </a:p>
          </p:txBody>
        </p:sp>
        <p:sp>
          <p:nvSpPr>
            <p:cNvPr id="45" name="Text Box 16"/>
            <p:cNvSpPr txBox="1">
              <a:spLocks noChangeArrowheads="1"/>
            </p:cNvSpPr>
            <p:nvPr/>
          </p:nvSpPr>
          <p:spPr bwMode="auto">
            <a:xfrm>
              <a:off x="4286" y="2436"/>
              <a:ext cx="21"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9</a:t>
              </a:r>
            </a:p>
          </p:txBody>
        </p:sp>
        <p:sp>
          <p:nvSpPr>
            <p:cNvPr id="46" name="Text Box 16"/>
            <p:cNvSpPr txBox="1">
              <a:spLocks noChangeArrowheads="1"/>
            </p:cNvSpPr>
            <p:nvPr/>
          </p:nvSpPr>
          <p:spPr bwMode="auto">
            <a:xfrm>
              <a:off x="3993" y="2436"/>
              <a:ext cx="21"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8</a:t>
              </a:r>
            </a:p>
          </p:txBody>
        </p:sp>
        <p:sp>
          <p:nvSpPr>
            <p:cNvPr id="47" name="Text Box 16"/>
            <p:cNvSpPr txBox="1">
              <a:spLocks noChangeArrowheads="1"/>
            </p:cNvSpPr>
            <p:nvPr/>
          </p:nvSpPr>
          <p:spPr bwMode="auto">
            <a:xfrm>
              <a:off x="3720" y="2436"/>
              <a:ext cx="22"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7</a:t>
              </a:r>
            </a:p>
          </p:txBody>
        </p:sp>
        <p:sp>
          <p:nvSpPr>
            <p:cNvPr id="48" name="Text Box 16"/>
            <p:cNvSpPr txBox="1">
              <a:spLocks noChangeArrowheads="1"/>
            </p:cNvSpPr>
            <p:nvPr/>
          </p:nvSpPr>
          <p:spPr bwMode="auto">
            <a:xfrm>
              <a:off x="4797" y="2436"/>
              <a:ext cx="124"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11</a:t>
              </a:r>
            </a:p>
          </p:txBody>
        </p:sp>
        <p:sp>
          <p:nvSpPr>
            <p:cNvPr id="49" name="Text Box 16"/>
            <p:cNvSpPr txBox="1">
              <a:spLocks noChangeArrowheads="1"/>
            </p:cNvSpPr>
            <p:nvPr/>
          </p:nvSpPr>
          <p:spPr bwMode="auto">
            <a:xfrm>
              <a:off x="4514" y="2436"/>
              <a:ext cx="90"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10</a:t>
              </a:r>
            </a:p>
          </p:txBody>
        </p:sp>
        <p:sp>
          <p:nvSpPr>
            <p:cNvPr id="50" name="Line 22"/>
            <p:cNvSpPr>
              <a:spLocks noChangeShapeType="1"/>
            </p:cNvSpPr>
            <p:nvPr/>
          </p:nvSpPr>
          <p:spPr bwMode="auto">
            <a:xfrm flipV="1">
              <a:off x="2070" y="2572"/>
              <a:ext cx="0" cy="91"/>
            </a:xfrm>
            <a:prstGeom prst="line">
              <a:avLst/>
            </a:prstGeom>
            <a:noFill/>
            <a:ln w="25400">
              <a:solidFill>
                <a:srgbClr val="000099"/>
              </a:solidFill>
              <a:round/>
              <a:headEnd/>
              <a:tailEnd type="stealth" w="med" len="lg"/>
            </a:ln>
            <a:effectLst/>
          </p:spPr>
          <p:txBody>
            <a:bodyPr/>
            <a:lstStyle/>
            <a:p>
              <a:endParaRPr lang="es-ES"/>
            </a:p>
          </p:txBody>
        </p:sp>
        <p:sp>
          <p:nvSpPr>
            <p:cNvPr id="51" name="Line 22"/>
            <p:cNvSpPr>
              <a:spLocks noChangeShapeType="1"/>
            </p:cNvSpPr>
            <p:nvPr/>
          </p:nvSpPr>
          <p:spPr bwMode="auto">
            <a:xfrm flipV="1">
              <a:off x="2351" y="2572"/>
              <a:ext cx="0" cy="91"/>
            </a:xfrm>
            <a:prstGeom prst="line">
              <a:avLst/>
            </a:prstGeom>
            <a:noFill/>
            <a:ln w="25400">
              <a:solidFill>
                <a:srgbClr val="000099"/>
              </a:solidFill>
              <a:round/>
              <a:headEnd/>
              <a:tailEnd type="stealth" w="med" len="lg"/>
            </a:ln>
            <a:effectLst/>
          </p:spPr>
          <p:txBody>
            <a:bodyPr/>
            <a:lstStyle/>
            <a:p>
              <a:endParaRPr lang="es-ES"/>
            </a:p>
          </p:txBody>
        </p:sp>
        <p:sp>
          <p:nvSpPr>
            <p:cNvPr id="52" name="Line 22"/>
            <p:cNvSpPr>
              <a:spLocks noChangeShapeType="1"/>
            </p:cNvSpPr>
            <p:nvPr/>
          </p:nvSpPr>
          <p:spPr bwMode="auto">
            <a:xfrm flipV="1">
              <a:off x="2630" y="2572"/>
              <a:ext cx="0" cy="91"/>
            </a:xfrm>
            <a:prstGeom prst="line">
              <a:avLst/>
            </a:prstGeom>
            <a:noFill/>
            <a:ln w="25400">
              <a:solidFill>
                <a:srgbClr val="000099"/>
              </a:solidFill>
              <a:round/>
              <a:headEnd/>
              <a:tailEnd type="stealth" w="med" len="lg"/>
            </a:ln>
            <a:effectLst/>
          </p:spPr>
          <p:txBody>
            <a:bodyPr/>
            <a:lstStyle/>
            <a:p>
              <a:endParaRPr lang="es-ES"/>
            </a:p>
          </p:txBody>
        </p:sp>
        <p:sp>
          <p:nvSpPr>
            <p:cNvPr id="53" name="Line 22"/>
            <p:cNvSpPr>
              <a:spLocks noChangeShapeType="1"/>
            </p:cNvSpPr>
            <p:nvPr/>
          </p:nvSpPr>
          <p:spPr bwMode="auto">
            <a:xfrm flipV="1">
              <a:off x="2910" y="2572"/>
              <a:ext cx="0" cy="91"/>
            </a:xfrm>
            <a:prstGeom prst="line">
              <a:avLst/>
            </a:prstGeom>
            <a:noFill/>
            <a:ln w="25400">
              <a:solidFill>
                <a:srgbClr val="000099"/>
              </a:solidFill>
              <a:round/>
              <a:headEnd/>
              <a:tailEnd type="stealth" w="med" len="lg"/>
            </a:ln>
            <a:effectLst/>
          </p:spPr>
          <p:txBody>
            <a:bodyPr/>
            <a:lstStyle/>
            <a:p>
              <a:endParaRPr lang="es-ES"/>
            </a:p>
          </p:txBody>
        </p:sp>
        <p:sp>
          <p:nvSpPr>
            <p:cNvPr id="54" name="Line 22"/>
            <p:cNvSpPr>
              <a:spLocks noChangeShapeType="1"/>
            </p:cNvSpPr>
            <p:nvPr/>
          </p:nvSpPr>
          <p:spPr bwMode="auto">
            <a:xfrm flipV="1">
              <a:off x="3189" y="2572"/>
              <a:ext cx="0" cy="91"/>
            </a:xfrm>
            <a:prstGeom prst="line">
              <a:avLst/>
            </a:prstGeom>
            <a:noFill/>
            <a:ln w="25400">
              <a:solidFill>
                <a:srgbClr val="000099"/>
              </a:solidFill>
              <a:round/>
              <a:headEnd/>
              <a:tailEnd type="stealth" w="med" len="lg"/>
            </a:ln>
            <a:effectLst/>
          </p:spPr>
          <p:txBody>
            <a:bodyPr/>
            <a:lstStyle/>
            <a:p>
              <a:endParaRPr lang="es-ES"/>
            </a:p>
          </p:txBody>
        </p:sp>
        <p:sp>
          <p:nvSpPr>
            <p:cNvPr id="55" name="Line 22"/>
            <p:cNvSpPr>
              <a:spLocks noChangeShapeType="1"/>
            </p:cNvSpPr>
            <p:nvPr/>
          </p:nvSpPr>
          <p:spPr bwMode="auto">
            <a:xfrm flipV="1">
              <a:off x="3470" y="2572"/>
              <a:ext cx="0" cy="91"/>
            </a:xfrm>
            <a:prstGeom prst="line">
              <a:avLst/>
            </a:prstGeom>
            <a:noFill/>
            <a:ln w="25400">
              <a:solidFill>
                <a:srgbClr val="000099"/>
              </a:solidFill>
              <a:round/>
              <a:headEnd/>
              <a:tailEnd type="stealth" w="med" len="lg"/>
            </a:ln>
            <a:effectLst/>
          </p:spPr>
          <p:txBody>
            <a:bodyPr/>
            <a:lstStyle/>
            <a:p>
              <a:endParaRPr lang="es-ES"/>
            </a:p>
          </p:txBody>
        </p:sp>
        <p:sp>
          <p:nvSpPr>
            <p:cNvPr id="56" name="Line 22"/>
            <p:cNvSpPr>
              <a:spLocks noChangeShapeType="1"/>
            </p:cNvSpPr>
            <p:nvPr/>
          </p:nvSpPr>
          <p:spPr bwMode="auto">
            <a:xfrm flipV="1">
              <a:off x="3749" y="2572"/>
              <a:ext cx="0" cy="91"/>
            </a:xfrm>
            <a:prstGeom prst="line">
              <a:avLst/>
            </a:prstGeom>
            <a:noFill/>
            <a:ln w="25400">
              <a:solidFill>
                <a:srgbClr val="000099"/>
              </a:solidFill>
              <a:round/>
              <a:headEnd/>
              <a:tailEnd type="stealth" w="med" len="lg"/>
            </a:ln>
            <a:effectLst/>
          </p:spPr>
          <p:txBody>
            <a:bodyPr/>
            <a:lstStyle/>
            <a:p>
              <a:endParaRPr lang="es-ES"/>
            </a:p>
          </p:txBody>
        </p:sp>
        <p:sp>
          <p:nvSpPr>
            <p:cNvPr id="57" name="Line 22"/>
            <p:cNvSpPr>
              <a:spLocks noChangeShapeType="1"/>
            </p:cNvSpPr>
            <p:nvPr/>
          </p:nvSpPr>
          <p:spPr bwMode="auto">
            <a:xfrm flipV="1">
              <a:off x="4029" y="2572"/>
              <a:ext cx="0" cy="91"/>
            </a:xfrm>
            <a:prstGeom prst="line">
              <a:avLst/>
            </a:prstGeom>
            <a:noFill/>
            <a:ln w="25400">
              <a:solidFill>
                <a:srgbClr val="000099"/>
              </a:solidFill>
              <a:round/>
              <a:headEnd/>
              <a:tailEnd type="stealth" w="med" len="lg"/>
            </a:ln>
            <a:effectLst/>
          </p:spPr>
          <p:txBody>
            <a:bodyPr/>
            <a:lstStyle/>
            <a:p>
              <a:endParaRPr lang="es-ES"/>
            </a:p>
          </p:txBody>
        </p:sp>
        <p:sp>
          <p:nvSpPr>
            <p:cNvPr id="58" name="Line 22"/>
            <p:cNvSpPr>
              <a:spLocks noChangeShapeType="1"/>
            </p:cNvSpPr>
            <p:nvPr/>
          </p:nvSpPr>
          <p:spPr bwMode="auto">
            <a:xfrm flipV="1">
              <a:off x="4308" y="2572"/>
              <a:ext cx="0" cy="91"/>
            </a:xfrm>
            <a:prstGeom prst="line">
              <a:avLst/>
            </a:prstGeom>
            <a:noFill/>
            <a:ln w="25400">
              <a:solidFill>
                <a:srgbClr val="000099"/>
              </a:solidFill>
              <a:round/>
              <a:headEnd/>
              <a:tailEnd type="stealth" w="med" len="lg"/>
            </a:ln>
            <a:effectLst/>
          </p:spPr>
          <p:txBody>
            <a:bodyPr/>
            <a:lstStyle/>
            <a:p>
              <a:endParaRPr lang="es-ES"/>
            </a:p>
          </p:txBody>
        </p:sp>
        <p:sp>
          <p:nvSpPr>
            <p:cNvPr id="59" name="Line 22"/>
            <p:cNvSpPr>
              <a:spLocks noChangeShapeType="1"/>
            </p:cNvSpPr>
            <p:nvPr/>
          </p:nvSpPr>
          <p:spPr bwMode="auto">
            <a:xfrm flipV="1">
              <a:off x="4589" y="2572"/>
              <a:ext cx="0" cy="91"/>
            </a:xfrm>
            <a:prstGeom prst="line">
              <a:avLst/>
            </a:prstGeom>
            <a:noFill/>
            <a:ln w="25400">
              <a:solidFill>
                <a:srgbClr val="000099"/>
              </a:solidFill>
              <a:round/>
              <a:headEnd/>
              <a:tailEnd type="stealth" w="med" len="lg"/>
            </a:ln>
            <a:effectLst/>
          </p:spPr>
          <p:txBody>
            <a:bodyPr/>
            <a:lstStyle/>
            <a:p>
              <a:endParaRPr lang="es-ES"/>
            </a:p>
          </p:txBody>
        </p:sp>
        <p:sp>
          <p:nvSpPr>
            <p:cNvPr id="60" name="Line 22"/>
            <p:cNvSpPr>
              <a:spLocks noChangeShapeType="1"/>
            </p:cNvSpPr>
            <p:nvPr/>
          </p:nvSpPr>
          <p:spPr bwMode="auto">
            <a:xfrm flipV="1">
              <a:off x="4868" y="2572"/>
              <a:ext cx="0" cy="91"/>
            </a:xfrm>
            <a:prstGeom prst="line">
              <a:avLst/>
            </a:prstGeom>
            <a:noFill/>
            <a:ln w="25400">
              <a:solidFill>
                <a:srgbClr val="000099"/>
              </a:solidFill>
              <a:round/>
              <a:headEnd/>
              <a:tailEnd type="stealth" w="med" len="lg"/>
            </a:ln>
            <a:effectLst/>
          </p:spPr>
          <p:txBody>
            <a:bodyPr/>
            <a:lstStyle/>
            <a:p>
              <a:endParaRPr lang="es-ES"/>
            </a:p>
          </p:txBody>
        </p:sp>
        <p:sp>
          <p:nvSpPr>
            <p:cNvPr id="61" name="Line 22"/>
            <p:cNvSpPr>
              <a:spLocks noChangeShapeType="1"/>
            </p:cNvSpPr>
            <p:nvPr/>
          </p:nvSpPr>
          <p:spPr bwMode="auto">
            <a:xfrm flipV="1">
              <a:off x="5148" y="2572"/>
              <a:ext cx="0" cy="91"/>
            </a:xfrm>
            <a:prstGeom prst="line">
              <a:avLst/>
            </a:prstGeom>
            <a:noFill/>
            <a:ln w="25400">
              <a:solidFill>
                <a:srgbClr val="000099"/>
              </a:solidFill>
              <a:round/>
              <a:headEnd/>
              <a:tailEnd type="stealth" w="med" len="lg"/>
            </a:ln>
            <a:effectLst/>
          </p:spPr>
          <p:txBody>
            <a:bodyPr/>
            <a:lstStyle/>
            <a:p>
              <a:endParaRPr lang="es-ES"/>
            </a:p>
          </p:txBody>
        </p:sp>
        <p:sp>
          <p:nvSpPr>
            <p:cNvPr id="62" name="Line 22"/>
            <p:cNvSpPr>
              <a:spLocks noChangeShapeType="1"/>
            </p:cNvSpPr>
            <p:nvPr/>
          </p:nvSpPr>
          <p:spPr bwMode="auto">
            <a:xfrm flipV="1">
              <a:off x="1791" y="2572"/>
              <a:ext cx="0" cy="91"/>
            </a:xfrm>
            <a:prstGeom prst="line">
              <a:avLst/>
            </a:prstGeom>
            <a:noFill/>
            <a:ln w="25400">
              <a:solidFill>
                <a:srgbClr val="000099"/>
              </a:solidFill>
              <a:round/>
              <a:headEnd/>
              <a:tailEnd type="stealth" w="med" len="lg"/>
            </a:ln>
            <a:effectLst/>
          </p:spPr>
          <p:txBody>
            <a:bodyPr/>
            <a:lstStyle/>
            <a:p>
              <a:endParaRPr lang="es-ES"/>
            </a:p>
          </p:txBody>
        </p:sp>
      </p:grpSp>
      <p:sp>
        <p:nvSpPr>
          <p:cNvPr id="63" name="Line 22"/>
          <p:cNvSpPr>
            <a:spLocks noChangeShapeType="1"/>
          </p:cNvSpPr>
          <p:nvPr/>
        </p:nvSpPr>
        <p:spPr bwMode="auto">
          <a:xfrm flipV="1">
            <a:off x="622300" y="4084638"/>
            <a:ext cx="0" cy="144462"/>
          </a:xfrm>
          <a:prstGeom prst="line">
            <a:avLst/>
          </a:prstGeom>
          <a:noFill/>
          <a:ln w="25400">
            <a:solidFill>
              <a:srgbClr val="000099"/>
            </a:solidFill>
            <a:round/>
            <a:headEnd/>
            <a:tailEnd type="stealth" w="med" len="lg"/>
          </a:ln>
          <a:effectLst/>
        </p:spPr>
        <p:txBody>
          <a:bodyPr/>
          <a:lstStyle/>
          <a:p>
            <a:endParaRPr lang="es-ES"/>
          </a:p>
        </p:txBody>
      </p:sp>
      <p:sp>
        <p:nvSpPr>
          <p:cNvPr id="64" name="Line 22"/>
          <p:cNvSpPr>
            <a:spLocks noChangeShapeType="1"/>
          </p:cNvSpPr>
          <p:nvPr/>
        </p:nvSpPr>
        <p:spPr bwMode="auto">
          <a:xfrm flipV="1">
            <a:off x="1068388" y="4084638"/>
            <a:ext cx="0" cy="144462"/>
          </a:xfrm>
          <a:prstGeom prst="line">
            <a:avLst/>
          </a:prstGeom>
          <a:noFill/>
          <a:ln w="25400">
            <a:solidFill>
              <a:srgbClr val="000099"/>
            </a:solidFill>
            <a:round/>
            <a:headEnd/>
            <a:tailEnd type="stealth" w="med" len="lg"/>
          </a:ln>
          <a:effectLst/>
        </p:spPr>
        <p:txBody>
          <a:bodyPr/>
          <a:lstStyle/>
          <a:p>
            <a:endParaRPr lang="es-ES"/>
          </a:p>
        </p:txBody>
      </p:sp>
      <p:sp>
        <p:nvSpPr>
          <p:cNvPr id="65" name="Line 22"/>
          <p:cNvSpPr>
            <a:spLocks noChangeShapeType="1"/>
          </p:cNvSpPr>
          <p:nvPr/>
        </p:nvSpPr>
        <p:spPr bwMode="auto">
          <a:xfrm flipV="1">
            <a:off x="1908175" y="4084638"/>
            <a:ext cx="0" cy="144462"/>
          </a:xfrm>
          <a:prstGeom prst="line">
            <a:avLst/>
          </a:prstGeom>
          <a:noFill/>
          <a:ln w="25400">
            <a:solidFill>
              <a:srgbClr val="000099"/>
            </a:solidFill>
            <a:round/>
            <a:headEnd/>
            <a:tailEnd type="stealth" w="med" len="lg"/>
          </a:ln>
          <a:effectLst/>
        </p:spPr>
        <p:txBody>
          <a:bodyPr/>
          <a:lstStyle/>
          <a:p>
            <a:endParaRPr lang="es-ES"/>
          </a:p>
        </p:txBody>
      </p:sp>
      <p:sp>
        <p:nvSpPr>
          <p:cNvPr id="66" name="Line 22"/>
          <p:cNvSpPr>
            <a:spLocks noChangeShapeType="1"/>
          </p:cNvSpPr>
          <p:nvPr/>
        </p:nvSpPr>
        <p:spPr bwMode="auto">
          <a:xfrm flipV="1">
            <a:off x="179388" y="4084638"/>
            <a:ext cx="0" cy="144462"/>
          </a:xfrm>
          <a:prstGeom prst="line">
            <a:avLst/>
          </a:prstGeom>
          <a:noFill/>
          <a:ln w="25400">
            <a:solidFill>
              <a:srgbClr val="000099"/>
            </a:solidFill>
            <a:round/>
            <a:headEnd/>
            <a:tailEnd type="stealth" w="med" len="lg"/>
          </a:ln>
          <a:effectLst/>
        </p:spPr>
        <p:txBody>
          <a:bodyPr/>
          <a:lstStyle/>
          <a:p>
            <a:endParaRPr lang="es-ES"/>
          </a:p>
        </p:txBody>
      </p:sp>
      <p:sp>
        <p:nvSpPr>
          <p:cNvPr id="68" name="Freeform 136"/>
          <p:cNvSpPr>
            <a:spLocks/>
          </p:cNvSpPr>
          <p:nvPr/>
        </p:nvSpPr>
        <p:spPr bwMode="auto">
          <a:xfrm>
            <a:off x="90488" y="3502025"/>
            <a:ext cx="8204200" cy="290513"/>
          </a:xfrm>
          <a:custGeom>
            <a:avLst/>
            <a:gdLst>
              <a:gd name="T0" fmla="*/ 0 w 2160"/>
              <a:gd name="T1" fmla="*/ 0 h 288"/>
              <a:gd name="T2" fmla="*/ 0 w 2160"/>
              <a:gd name="T3" fmla="*/ 288 h 288"/>
              <a:gd name="T4" fmla="*/ 2160 w 2160"/>
              <a:gd name="T5" fmla="*/ 288 h 288"/>
              <a:gd name="T6" fmla="*/ 2100 w 2160"/>
              <a:gd name="T7" fmla="*/ 268 h 288"/>
              <a:gd name="T8" fmla="*/ 2000 w 2160"/>
              <a:gd name="T9" fmla="*/ 264 h 288"/>
              <a:gd name="T10" fmla="*/ 1860 w 2160"/>
              <a:gd name="T11" fmla="*/ 256 h 288"/>
              <a:gd name="T12" fmla="*/ 1736 w 2160"/>
              <a:gd name="T13" fmla="*/ 248 h 288"/>
              <a:gd name="T14" fmla="*/ 1644 w 2160"/>
              <a:gd name="T15" fmla="*/ 244 h 288"/>
              <a:gd name="T16" fmla="*/ 1500 w 2160"/>
              <a:gd name="T17" fmla="*/ 232 h 288"/>
              <a:gd name="T18" fmla="*/ 1408 w 2160"/>
              <a:gd name="T19" fmla="*/ 224 h 288"/>
              <a:gd name="T20" fmla="*/ 1296 w 2160"/>
              <a:gd name="T21" fmla="*/ 216 h 288"/>
              <a:gd name="T22" fmla="*/ 1180 w 2160"/>
              <a:gd name="T23" fmla="*/ 212 h 288"/>
              <a:gd name="T24" fmla="*/ 1052 w 2160"/>
              <a:gd name="T25" fmla="*/ 200 h 288"/>
              <a:gd name="T26" fmla="*/ 972 w 2160"/>
              <a:gd name="T27" fmla="*/ 196 h 288"/>
              <a:gd name="T28" fmla="*/ 880 w 2160"/>
              <a:gd name="T29" fmla="*/ 188 h 288"/>
              <a:gd name="T30" fmla="*/ 772 w 2160"/>
              <a:gd name="T31" fmla="*/ 184 h 288"/>
              <a:gd name="T32" fmla="*/ 692 w 2160"/>
              <a:gd name="T33" fmla="*/ 176 h 288"/>
              <a:gd name="T34" fmla="*/ 608 w 2160"/>
              <a:gd name="T35" fmla="*/ 172 h 288"/>
              <a:gd name="T36" fmla="*/ 540 w 2160"/>
              <a:gd name="T37" fmla="*/ 168 h 288"/>
              <a:gd name="T38" fmla="*/ 512 w 2160"/>
              <a:gd name="T39" fmla="*/ 164 h 288"/>
              <a:gd name="T40" fmla="*/ 0 w 2160"/>
              <a:gd name="T41" fmla="*/ 0 h 2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60"/>
              <a:gd name="T64" fmla="*/ 0 h 288"/>
              <a:gd name="T65" fmla="*/ 2160 w 2160"/>
              <a:gd name="T66" fmla="*/ 288 h 2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60" h="288">
                <a:moveTo>
                  <a:pt x="0" y="0"/>
                </a:moveTo>
                <a:lnTo>
                  <a:pt x="0" y="288"/>
                </a:lnTo>
                <a:lnTo>
                  <a:pt x="2160" y="288"/>
                </a:lnTo>
                <a:lnTo>
                  <a:pt x="2100" y="268"/>
                </a:lnTo>
                <a:lnTo>
                  <a:pt x="2000" y="264"/>
                </a:lnTo>
                <a:lnTo>
                  <a:pt x="1860" y="256"/>
                </a:lnTo>
                <a:lnTo>
                  <a:pt x="1736" y="248"/>
                </a:lnTo>
                <a:lnTo>
                  <a:pt x="1644" y="244"/>
                </a:lnTo>
                <a:lnTo>
                  <a:pt x="1500" y="232"/>
                </a:lnTo>
                <a:lnTo>
                  <a:pt x="1408" y="224"/>
                </a:lnTo>
                <a:lnTo>
                  <a:pt x="1296" y="216"/>
                </a:lnTo>
                <a:lnTo>
                  <a:pt x="1180" y="212"/>
                </a:lnTo>
                <a:lnTo>
                  <a:pt x="1052" y="200"/>
                </a:lnTo>
                <a:lnTo>
                  <a:pt x="972" y="196"/>
                </a:lnTo>
                <a:lnTo>
                  <a:pt x="880" y="188"/>
                </a:lnTo>
                <a:lnTo>
                  <a:pt x="772" y="184"/>
                </a:lnTo>
                <a:lnTo>
                  <a:pt x="692" y="176"/>
                </a:lnTo>
                <a:lnTo>
                  <a:pt x="608" y="172"/>
                </a:lnTo>
                <a:lnTo>
                  <a:pt x="540" y="168"/>
                </a:lnTo>
                <a:lnTo>
                  <a:pt x="512" y="164"/>
                </a:lnTo>
                <a:lnTo>
                  <a:pt x="0" y="0"/>
                </a:lnTo>
                <a:close/>
              </a:path>
            </a:pathLst>
          </a:custGeom>
          <a:gradFill rotWithShape="0">
            <a:gsLst>
              <a:gs pos="0">
                <a:srgbClr val="3195A3"/>
              </a:gs>
              <a:gs pos="100000">
                <a:schemeClr val="tx1"/>
              </a:gs>
            </a:gsLst>
            <a:lin ang="0" scaled="1"/>
          </a:gradFill>
          <a:ln w="9525">
            <a:noFill/>
            <a:round/>
            <a:headEnd/>
            <a:tailEnd/>
          </a:ln>
          <a:effectLst/>
        </p:spPr>
        <p:txBody>
          <a:bodyPr anchor="ctr"/>
          <a:lstStyle/>
          <a:p>
            <a:pPr defTabSz="914400" eaLnBrk="0" hangingPunct="0">
              <a:defRPr/>
            </a:pPr>
            <a:endParaRPr lang="en-US" sz="3200" baseline="30000">
              <a:solidFill>
                <a:schemeClr val="tx1"/>
              </a:solidFill>
              <a:effectLst>
                <a:outerShdw blurRad="38100" dist="38100" dir="2700000" algn="tl">
                  <a:srgbClr val="000000">
                    <a:alpha val="43137"/>
                  </a:srgbClr>
                </a:outerShdw>
              </a:effectLst>
              <a:latin typeface="Arial" charset="0"/>
              <a:cs typeface="+mn-cs"/>
            </a:endParaRPr>
          </a:p>
        </p:txBody>
      </p:sp>
      <p:pic>
        <p:nvPicPr>
          <p:cNvPr id="69" name="Picture 51"/>
          <p:cNvPicPr>
            <a:picLocks noChangeAspect="1" noChangeArrowheads="1"/>
          </p:cNvPicPr>
          <p:nvPr/>
        </p:nvPicPr>
        <p:blipFill>
          <a:blip r:embed="rId4" cstate="print">
            <a:lum bright="-30000" contrast="72000"/>
          </a:blip>
          <a:srcRect/>
          <a:stretch>
            <a:fillRect/>
          </a:stretch>
        </p:blipFill>
        <p:spPr bwMode="auto">
          <a:xfrm>
            <a:off x="2699792" y="1484784"/>
            <a:ext cx="5329237" cy="2208213"/>
          </a:xfrm>
          <a:prstGeom prst="rect">
            <a:avLst/>
          </a:prstGeom>
          <a:noFill/>
          <a:ln w="12700" algn="ctr">
            <a:noFill/>
            <a:miter lim="800000"/>
            <a:headEnd/>
            <a:tailEnd/>
          </a:ln>
          <a:effectLst/>
        </p:spPr>
      </p:pic>
      <p:sp>
        <p:nvSpPr>
          <p:cNvPr id="70" name="Rectangle 53"/>
          <p:cNvSpPr>
            <a:spLocks noChangeArrowheads="1"/>
          </p:cNvSpPr>
          <p:nvPr/>
        </p:nvSpPr>
        <p:spPr bwMode="auto">
          <a:xfrm>
            <a:off x="6876256" y="2924944"/>
            <a:ext cx="720725" cy="204788"/>
          </a:xfrm>
          <a:prstGeom prst="rect">
            <a:avLst/>
          </a:prstGeom>
          <a:solidFill>
            <a:schemeClr val="bg1"/>
          </a:solidFill>
          <a:ln w="9525">
            <a:noFill/>
            <a:miter lim="800000"/>
            <a:headEnd/>
            <a:tailEnd/>
          </a:ln>
          <a:effectLst/>
        </p:spPr>
        <p:txBody>
          <a:bodyPr lIns="18000" tIns="10800" rIns="18000" bIns="10800">
            <a:spAutoFit/>
          </a:bodyPr>
          <a:lstStyle/>
          <a:p>
            <a:pPr defTabSz="914400"/>
            <a:r>
              <a:rPr lang="en-US" sz="1200" b="1" dirty="0">
                <a:solidFill>
                  <a:srgbClr val="000066"/>
                </a:solidFill>
                <a:latin typeface="Century Gothic" pitchFamily="34" charset="0"/>
              </a:rPr>
              <a:t>ABA</a:t>
            </a:r>
            <a:endParaRPr lang="es-ES" sz="1200" b="1" dirty="0">
              <a:solidFill>
                <a:srgbClr val="000066"/>
              </a:solidFill>
              <a:latin typeface="Century Gothic" pitchFamily="34" charset="0"/>
            </a:endParaRPr>
          </a:p>
        </p:txBody>
      </p:sp>
      <p:sp>
        <p:nvSpPr>
          <p:cNvPr id="71" name="Rectangle 52"/>
          <p:cNvSpPr>
            <a:spLocks noChangeArrowheads="1"/>
          </p:cNvSpPr>
          <p:nvPr/>
        </p:nvSpPr>
        <p:spPr bwMode="auto">
          <a:xfrm>
            <a:off x="6876256" y="3429000"/>
            <a:ext cx="720725" cy="204787"/>
          </a:xfrm>
          <a:prstGeom prst="rect">
            <a:avLst/>
          </a:prstGeom>
          <a:solidFill>
            <a:schemeClr val="bg1"/>
          </a:solidFill>
          <a:ln w="9525">
            <a:noFill/>
            <a:miter lim="800000"/>
            <a:headEnd/>
            <a:tailEnd/>
          </a:ln>
          <a:effectLst/>
        </p:spPr>
        <p:txBody>
          <a:bodyPr lIns="18000" tIns="10800" rIns="18000" bIns="10800">
            <a:spAutoFit/>
          </a:bodyPr>
          <a:lstStyle/>
          <a:p>
            <a:pPr algn="r" defTabSz="914400"/>
            <a:r>
              <a:rPr lang="en-US" sz="1200" b="1" dirty="0">
                <a:solidFill>
                  <a:srgbClr val="000066"/>
                </a:solidFill>
                <a:latin typeface="Century Gothic" pitchFamily="34" charset="0"/>
              </a:rPr>
              <a:t>placebo</a:t>
            </a:r>
            <a:endParaRPr lang="es-ES" sz="1200" b="1" dirty="0">
              <a:solidFill>
                <a:srgbClr val="000066"/>
              </a:solidFill>
              <a:latin typeface="Century Gothic" pitchFamily="34" charset="0"/>
            </a:endParaRPr>
          </a:p>
        </p:txBody>
      </p:sp>
      <p:sp>
        <p:nvSpPr>
          <p:cNvPr id="72" name="Rectangle 54"/>
          <p:cNvSpPr>
            <a:spLocks noChangeArrowheads="1"/>
          </p:cNvSpPr>
          <p:nvPr/>
        </p:nvSpPr>
        <p:spPr bwMode="auto">
          <a:xfrm>
            <a:off x="7884368" y="3068960"/>
            <a:ext cx="635000" cy="182562"/>
          </a:xfrm>
          <a:prstGeom prst="rect">
            <a:avLst/>
          </a:prstGeom>
          <a:solidFill>
            <a:schemeClr val="bg1"/>
          </a:solidFill>
          <a:ln w="9525" algn="ctr">
            <a:noFill/>
            <a:miter lim="800000"/>
            <a:headEnd/>
            <a:tailEnd/>
          </a:ln>
          <a:effectLst/>
        </p:spPr>
        <p:txBody>
          <a:bodyPr lIns="18000" tIns="0" rIns="18000" bIns="0">
            <a:spAutoFit/>
          </a:bodyPr>
          <a:lstStyle/>
          <a:p>
            <a:pPr algn="ctr" defTabSz="914400"/>
            <a:r>
              <a:rPr lang="en-US" sz="1200" b="1" dirty="0">
                <a:solidFill>
                  <a:srgbClr val="000066"/>
                </a:solidFill>
                <a:latin typeface="Century Gothic" pitchFamily="34" charset="0"/>
              </a:rPr>
              <a:t>48%</a:t>
            </a:r>
            <a:endParaRPr lang="es-ES" sz="1200" b="1" dirty="0">
              <a:solidFill>
                <a:srgbClr val="000066"/>
              </a:solidFill>
              <a:latin typeface="Century Gothic" pitchFamily="34" charset="0"/>
            </a:endParaRPr>
          </a:p>
        </p:txBody>
      </p:sp>
      <p:sp>
        <p:nvSpPr>
          <p:cNvPr id="73" name="Rectangle 55"/>
          <p:cNvSpPr>
            <a:spLocks noChangeArrowheads="1"/>
          </p:cNvSpPr>
          <p:nvPr/>
        </p:nvSpPr>
        <p:spPr bwMode="auto">
          <a:xfrm>
            <a:off x="7884368" y="3429000"/>
            <a:ext cx="635000" cy="182563"/>
          </a:xfrm>
          <a:prstGeom prst="rect">
            <a:avLst/>
          </a:prstGeom>
          <a:solidFill>
            <a:schemeClr val="bg1"/>
          </a:solidFill>
          <a:ln w="9525" algn="ctr">
            <a:noFill/>
            <a:miter lim="800000"/>
            <a:headEnd/>
            <a:tailEnd/>
          </a:ln>
          <a:effectLst/>
        </p:spPr>
        <p:txBody>
          <a:bodyPr lIns="18000" tIns="0" rIns="18000" bIns="0">
            <a:spAutoFit/>
          </a:bodyPr>
          <a:lstStyle/>
          <a:p>
            <a:pPr algn="ctr" defTabSz="914400"/>
            <a:r>
              <a:rPr lang="en-US" sz="1200" b="1" dirty="0">
                <a:solidFill>
                  <a:srgbClr val="000066"/>
                </a:solidFill>
                <a:latin typeface="Century Gothic" pitchFamily="34" charset="0"/>
              </a:rPr>
              <a:t>31%</a:t>
            </a:r>
            <a:endParaRPr lang="es-ES" sz="1200" b="1" dirty="0">
              <a:solidFill>
                <a:srgbClr val="000066"/>
              </a:solidFill>
              <a:latin typeface="Century Gothic" pitchFamily="34" charset="0"/>
            </a:endParaRPr>
          </a:p>
        </p:txBody>
      </p:sp>
      <p:sp>
        <p:nvSpPr>
          <p:cNvPr id="75" name="Rectangle 62"/>
          <p:cNvSpPr>
            <a:spLocks noChangeArrowheads="1"/>
          </p:cNvSpPr>
          <p:nvPr/>
        </p:nvSpPr>
        <p:spPr bwMode="auto">
          <a:xfrm>
            <a:off x="8172400" y="3212976"/>
            <a:ext cx="576263" cy="174625"/>
          </a:xfrm>
          <a:prstGeom prst="rect">
            <a:avLst/>
          </a:prstGeom>
          <a:solidFill>
            <a:schemeClr val="bg1"/>
          </a:solidFill>
          <a:ln w="9525" algn="ctr">
            <a:noFill/>
            <a:miter lim="800000"/>
            <a:headEnd/>
            <a:tailEnd/>
          </a:ln>
          <a:effectLst/>
        </p:spPr>
        <p:txBody>
          <a:bodyPr lIns="18000" tIns="10800" rIns="18000" bIns="10800">
            <a:spAutoFit/>
          </a:bodyPr>
          <a:lstStyle/>
          <a:p>
            <a:pPr algn="ctr" defTabSz="914400"/>
            <a:r>
              <a:rPr lang="en-US" sz="1000" dirty="0">
                <a:solidFill>
                  <a:srgbClr val="000066"/>
                </a:solidFill>
                <a:latin typeface="Century Gothic" pitchFamily="34" charset="0"/>
              </a:rPr>
              <a:t>p= 0.049</a:t>
            </a:r>
            <a:endParaRPr lang="es-ES" sz="1000" dirty="0">
              <a:solidFill>
                <a:srgbClr val="000066"/>
              </a:solidFill>
              <a:latin typeface="Century Gothic" pitchFamily="34" charset="0"/>
            </a:endParaRPr>
          </a:p>
        </p:txBody>
      </p:sp>
      <p:sp>
        <p:nvSpPr>
          <p:cNvPr id="77"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ABATACEPT</a:t>
            </a:r>
            <a:endParaRPr lang="es-ES" sz="1600" b="1" dirty="0">
              <a:solidFill>
                <a:srgbClr val="000099"/>
              </a:solidFill>
              <a:ea typeface="ＭＳ Ｐゴシック" pitchFamily="34" charset="-128"/>
            </a:endParaRPr>
          </a:p>
        </p:txBody>
      </p:sp>
      <p:sp>
        <p:nvSpPr>
          <p:cNvPr id="67" name="Text Box 12"/>
          <p:cNvSpPr txBox="1">
            <a:spLocks noChangeArrowheads="1"/>
          </p:cNvSpPr>
          <p:nvPr/>
        </p:nvSpPr>
        <p:spPr bwMode="auto">
          <a:xfrm>
            <a:off x="5568278" y="6519446"/>
            <a:ext cx="3575722" cy="338554"/>
          </a:xfrm>
          <a:prstGeom prst="rect">
            <a:avLst/>
          </a:prstGeom>
          <a:noFill/>
          <a:ln w="9525">
            <a:noFill/>
            <a:miter lim="800000"/>
            <a:headEnd/>
            <a:tailEnd/>
          </a:ln>
        </p:spPr>
        <p:txBody>
          <a:bodyPr wrap="none">
            <a:spAutoFit/>
          </a:bodyPr>
          <a:lstStyle/>
          <a:p>
            <a:pPr algn="r" defTabSz="914400"/>
            <a:r>
              <a:rPr lang="es-ES" sz="1600" noProof="1" smtClean="0">
                <a:solidFill>
                  <a:srgbClr val="1C1C6E"/>
                </a:solidFill>
                <a:latin typeface="Calibri" pitchFamily="34" charset="0"/>
              </a:rPr>
              <a:t>Langford et al. Arthritis Rheumatol. 2017</a:t>
            </a:r>
            <a:endParaRPr lang="es-ES" sz="1600" noProof="1">
              <a:solidFill>
                <a:srgbClr val="1C1C6E"/>
              </a:solidFill>
              <a:latin typeface="Calibri" pitchFamily="34" charset="0"/>
            </a:endParaRPr>
          </a:p>
        </p:txBody>
      </p:sp>
      <p:sp>
        <p:nvSpPr>
          <p:cNvPr id="78"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Line 18"/>
          <p:cNvSpPr>
            <a:spLocks noChangeShapeType="1"/>
          </p:cNvSpPr>
          <p:nvPr/>
        </p:nvSpPr>
        <p:spPr bwMode="auto">
          <a:xfrm>
            <a:off x="8172450" y="1924050"/>
            <a:ext cx="0" cy="1873250"/>
          </a:xfrm>
          <a:prstGeom prst="line">
            <a:avLst/>
          </a:prstGeom>
          <a:noFill/>
          <a:ln w="57150">
            <a:solidFill>
              <a:srgbClr val="C0C0C0"/>
            </a:solidFill>
            <a:round/>
            <a:headEnd type="triangle" w="med" len="med"/>
            <a:tailEnd/>
          </a:ln>
          <a:effectLst/>
        </p:spPr>
        <p:txBody>
          <a:bodyPr/>
          <a:lstStyle/>
          <a:p>
            <a:endParaRPr lang="es-ES"/>
          </a:p>
        </p:txBody>
      </p:sp>
      <p:sp>
        <p:nvSpPr>
          <p:cNvPr id="25" name="Line 8"/>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pic>
        <p:nvPicPr>
          <p:cNvPr id="27"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18" name="Rectangle 19"/>
          <p:cNvSpPr>
            <a:spLocks noChangeArrowheads="1"/>
          </p:cNvSpPr>
          <p:nvPr/>
        </p:nvSpPr>
        <p:spPr bwMode="auto">
          <a:xfrm>
            <a:off x="1331640" y="836712"/>
            <a:ext cx="6551613" cy="495300"/>
          </a:xfrm>
          <a:prstGeom prst="rect">
            <a:avLst/>
          </a:prstGeom>
          <a:noFill/>
          <a:ln w="9525" algn="ctr">
            <a:noFill/>
            <a:miter lim="800000"/>
            <a:headEnd/>
            <a:tailEnd/>
          </a:ln>
          <a:effectLst/>
        </p:spPr>
        <p:txBody>
          <a:bodyPr>
            <a:spAutoFit/>
          </a:bodyPr>
          <a:lstStyle/>
          <a:p>
            <a:pPr algn="ctr" defTabSz="914400" eaLnBrk="0" hangingPunct="0">
              <a:lnSpc>
                <a:spcPct val="95000"/>
              </a:lnSpc>
            </a:pPr>
            <a:r>
              <a:rPr lang="es-ES_tradnl" sz="1400" dirty="0">
                <a:solidFill>
                  <a:srgbClr val="000066"/>
                </a:solidFill>
                <a:latin typeface="Century Gothic" pitchFamily="34" charset="0"/>
                <a:ea typeface="MS PGothic" pitchFamily="34" charset="-128"/>
              </a:rPr>
              <a:t>doble ciego</a:t>
            </a:r>
          </a:p>
          <a:p>
            <a:pPr algn="ctr" defTabSz="914400" eaLnBrk="0" hangingPunct="0">
              <a:lnSpc>
                <a:spcPct val="95000"/>
              </a:lnSpc>
            </a:pPr>
            <a:r>
              <a:rPr lang="es-ES_tradnl" sz="1400" dirty="0">
                <a:solidFill>
                  <a:srgbClr val="000066"/>
                </a:solidFill>
                <a:latin typeface="Century Gothic" pitchFamily="34" charset="0"/>
                <a:ea typeface="MS PGothic" pitchFamily="34" charset="-128"/>
              </a:rPr>
              <a:t>n= 41</a:t>
            </a:r>
          </a:p>
        </p:txBody>
      </p:sp>
      <p:sp>
        <p:nvSpPr>
          <p:cNvPr id="9" name="Rectangle 5"/>
          <p:cNvSpPr>
            <a:spLocks noChangeArrowheads="1"/>
          </p:cNvSpPr>
          <p:nvPr/>
        </p:nvSpPr>
        <p:spPr bwMode="auto">
          <a:xfrm>
            <a:off x="315913" y="2308225"/>
            <a:ext cx="800100" cy="274638"/>
          </a:xfrm>
          <a:prstGeom prst="rect">
            <a:avLst/>
          </a:prstGeom>
          <a:noFill/>
          <a:ln w="9525" algn="ctr">
            <a:noFill/>
            <a:miter lim="800000"/>
            <a:headEnd/>
            <a:tailEnd/>
          </a:ln>
          <a:effectLst/>
        </p:spPr>
        <p:txBody>
          <a:bodyPr lIns="18000" rIns="18000">
            <a:spAutoFit/>
          </a:bodyPr>
          <a:lstStyle/>
          <a:p>
            <a:pPr algn="ctr" defTabSz="914400" eaLnBrk="0" hangingPunct="0"/>
            <a:r>
              <a:rPr lang="en-US" sz="1200">
                <a:solidFill>
                  <a:srgbClr val="000066"/>
                </a:solidFill>
                <a:latin typeface="Century Gothic" pitchFamily="34" charset="0"/>
                <a:ea typeface="MS PGothic" pitchFamily="34" charset="-128"/>
              </a:rPr>
              <a:t>n= 49</a:t>
            </a:r>
            <a:endParaRPr lang="es-ES" sz="1200">
              <a:solidFill>
                <a:srgbClr val="000066"/>
              </a:solidFill>
              <a:latin typeface="Century Gothic" pitchFamily="34" charset="0"/>
              <a:ea typeface="MS PGothic" pitchFamily="34" charset="-128"/>
            </a:endParaRPr>
          </a:p>
        </p:txBody>
      </p:sp>
      <p:sp>
        <p:nvSpPr>
          <p:cNvPr id="10" name="Line 7"/>
          <p:cNvSpPr>
            <a:spLocks noChangeShapeType="1"/>
          </p:cNvSpPr>
          <p:nvPr/>
        </p:nvSpPr>
        <p:spPr bwMode="auto">
          <a:xfrm>
            <a:off x="150813" y="2587625"/>
            <a:ext cx="2620962" cy="0"/>
          </a:xfrm>
          <a:prstGeom prst="line">
            <a:avLst/>
          </a:prstGeom>
          <a:noFill/>
          <a:ln w="57150">
            <a:solidFill>
              <a:srgbClr val="DDDDDD"/>
            </a:solidFill>
            <a:round/>
            <a:headEnd/>
            <a:tailEnd/>
          </a:ln>
          <a:effectLst>
            <a:prstShdw prst="shdw17" dist="17961" dir="2700000">
              <a:srgbClr val="DDDDDD">
                <a:gamma/>
                <a:shade val="60000"/>
                <a:invGamma/>
              </a:srgbClr>
            </a:prstShdw>
          </a:effectLst>
        </p:spPr>
        <p:txBody>
          <a:bodyPr/>
          <a:lstStyle/>
          <a:p>
            <a:pPr algn="ctr" defTabSz="914400" eaLnBrk="0" hangingPunct="0">
              <a:defRPr/>
            </a:pPr>
            <a:endParaRPr lang="es-ES" sz="2000">
              <a:solidFill>
                <a:schemeClr val="bg2"/>
              </a:solidFill>
              <a:effectLst>
                <a:outerShdw blurRad="38100" dist="38100" dir="2700000" algn="tl">
                  <a:srgbClr val="000000">
                    <a:alpha val="43137"/>
                  </a:srgbClr>
                </a:outerShdw>
              </a:effectLst>
              <a:latin typeface="Times New Roman" pitchFamily="18" charset="0"/>
              <a:cs typeface="+mn-cs"/>
            </a:endParaRPr>
          </a:p>
        </p:txBody>
      </p:sp>
      <p:sp>
        <p:nvSpPr>
          <p:cNvPr id="11" name="Text Box 17"/>
          <p:cNvSpPr txBox="1">
            <a:spLocks noChangeArrowheads="1"/>
          </p:cNvSpPr>
          <p:nvPr/>
        </p:nvSpPr>
        <p:spPr bwMode="auto">
          <a:xfrm>
            <a:off x="8469313" y="3856038"/>
            <a:ext cx="495300" cy="169862"/>
          </a:xfrm>
          <a:prstGeom prst="rect">
            <a:avLst/>
          </a:prstGeom>
          <a:noFill/>
          <a:ln w="9525">
            <a:noFill/>
            <a:miter lim="800000"/>
            <a:headEnd/>
            <a:tailEnd/>
          </a:ln>
        </p:spPr>
        <p:txBody>
          <a:bodyPr lIns="18000" tIns="10800" rIns="18000" bIns="36000">
            <a:spAutoFit/>
          </a:bodyPr>
          <a:lstStyle/>
          <a:p>
            <a:pPr defTabSz="914400" eaLnBrk="0" hangingPunct="0">
              <a:spcBef>
                <a:spcPct val="50000"/>
              </a:spcBef>
            </a:pPr>
            <a:r>
              <a:rPr lang="en-GB" sz="800">
                <a:solidFill>
                  <a:srgbClr val="000066"/>
                </a:solidFill>
                <a:latin typeface="Century Gothic" pitchFamily="34" charset="0"/>
              </a:rPr>
              <a:t>meses</a:t>
            </a:r>
          </a:p>
        </p:txBody>
      </p:sp>
      <p:sp>
        <p:nvSpPr>
          <p:cNvPr id="12" name="Text Box 16"/>
          <p:cNvSpPr txBox="1">
            <a:spLocks noChangeArrowheads="1"/>
          </p:cNvSpPr>
          <p:nvPr/>
        </p:nvSpPr>
        <p:spPr bwMode="auto">
          <a:xfrm>
            <a:off x="128588" y="3867150"/>
            <a:ext cx="84137" cy="152400"/>
          </a:xfrm>
          <a:prstGeom prst="rect">
            <a:avLst/>
          </a:prstGeom>
          <a:noFill/>
          <a:ln w="9525">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0</a:t>
            </a:r>
          </a:p>
        </p:txBody>
      </p:sp>
      <p:sp>
        <p:nvSpPr>
          <p:cNvPr id="13" name="Text Box 16"/>
          <p:cNvSpPr txBox="1">
            <a:spLocks noChangeArrowheads="1"/>
          </p:cNvSpPr>
          <p:nvPr/>
        </p:nvSpPr>
        <p:spPr bwMode="auto">
          <a:xfrm>
            <a:off x="539750" y="3867150"/>
            <a:ext cx="215900" cy="152400"/>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0.5</a:t>
            </a:r>
          </a:p>
        </p:txBody>
      </p:sp>
      <p:sp>
        <p:nvSpPr>
          <p:cNvPr id="14" name="Text Box 16"/>
          <p:cNvSpPr txBox="1">
            <a:spLocks noChangeArrowheads="1"/>
          </p:cNvSpPr>
          <p:nvPr/>
        </p:nvSpPr>
        <p:spPr bwMode="auto">
          <a:xfrm>
            <a:off x="1835150" y="3867150"/>
            <a:ext cx="87313" cy="152400"/>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2</a:t>
            </a:r>
          </a:p>
        </p:txBody>
      </p:sp>
      <p:sp>
        <p:nvSpPr>
          <p:cNvPr id="15" name="Text Box 16"/>
          <p:cNvSpPr txBox="1">
            <a:spLocks noChangeArrowheads="1"/>
          </p:cNvSpPr>
          <p:nvPr/>
        </p:nvSpPr>
        <p:spPr bwMode="auto">
          <a:xfrm>
            <a:off x="1042988" y="3867150"/>
            <a:ext cx="87312" cy="152400"/>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1</a:t>
            </a:r>
          </a:p>
        </p:txBody>
      </p:sp>
      <p:sp>
        <p:nvSpPr>
          <p:cNvPr id="16" name="Rectangle 14"/>
          <p:cNvSpPr>
            <a:spLocks noChangeArrowheads="1"/>
          </p:cNvSpPr>
          <p:nvPr/>
        </p:nvSpPr>
        <p:spPr bwMode="auto">
          <a:xfrm>
            <a:off x="179388" y="1563688"/>
            <a:ext cx="828675" cy="549275"/>
          </a:xfrm>
          <a:prstGeom prst="rect">
            <a:avLst/>
          </a:prstGeom>
          <a:noFill/>
          <a:ln w="9525" algn="ctr">
            <a:noFill/>
            <a:miter lim="800000"/>
            <a:headEnd/>
            <a:tailEnd/>
          </a:ln>
          <a:effectLst/>
        </p:spPr>
        <p:txBody>
          <a:bodyPr lIns="0" rIns="0">
            <a:spAutoFit/>
          </a:bodyPr>
          <a:lstStyle/>
          <a:p>
            <a:pPr defTabSz="914400" eaLnBrk="0" hangingPunct="0"/>
            <a:r>
              <a:rPr lang="en-US" sz="1000">
                <a:solidFill>
                  <a:srgbClr val="000066"/>
                </a:solidFill>
                <a:latin typeface="Century Gothic" pitchFamily="34" charset="0"/>
                <a:ea typeface="MS PGothic" pitchFamily="34" charset="-128"/>
              </a:rPr>
              <a:t>ACG</a:t>
            </a:r>
          </a:p>
          <a:p>
            <a:pPr defTabSz="914400" eaLnBrk="0" hangingPunct="0">
              <a:buFontTx/>
              <a:buChar char="•"/>
            </a:pPr>
            <a:r>
              <a:rPr lang="en-US" sz="1000">
                <a:solidFill>
                  <a:srgbClr val="000066"/>
                </a:solidFill>
                <a:latin typeface="Century Gothic" pitchFamily="34" charset="0"/>
                <a:ea typeface="MS PGothic" pitchFamily="34" charset="-128"/>
              </a:rPr>
              <a:t>nuevas</a:t>
            </a:r>
          </a:p>
          <a:p>
            <a:pPr defTabSz="914400" eaLnBrk="0" hangingPunct="0">
              <a:buFontTx/>
              <a:buChar char="•"/>
            </a:pPr>
            <a:r>
              <a:rPr lang="en-US" sz="1000">
                <a:solidFill>
                  <a:srgbClr val="000066"/>
                </a:solidFill>
                <a:latin typeface="Century Gothic" pitchFamily="34" charset="0"/>
                <a:ea typeface="MS PGothic" pitchFamily="34" charset="-128"/>
              </a:rPr>
              <a:t>reactivadas</a:t>
            </a:r>
            <a:endParaRPr lang="es-ES" sz="1000">
              <a:solidFill>
                <a:srgbClr val="000066"/>
              </a:solidFill>
              <a:latin typeface="Century Gothic" pitchFamily="34" charset="0"/>
              <a:ea typeface="MS PGothic" pitchFamily="34" charset="-128"/>
            </a:endParaRPr>
          </a:p>
        </p:txBody>
      </p:sp>
      <p:sp>
        <p:nvSpPr>
          <p:cNvPr id="17" name="Line 6"/>
          <p:cNvSpPr>
            <a:spLocks noChangeShapeType="1"/>
          </p:cNvSpPr>
          <p:nvPr/>
        </p:nvSpPr>
        <p:spPr bwMode="auto">
          <a:xfrm>
            <a:off x="107950" y="2355850"/>
            <a:ext cx="0" cy="477838"/>
          </a:xfrm>
          <a:prstGeom prst="line">
            <a:avLst/>
          </a:prstGeom>
          <a:noFill/>
          <a:ln w="57150">
            <a:solidFill>
              <a:srgbClr val="DDDDDD"/>
            </a:solidFill>
            <a:round/>
            <a:headEnd/>
            <a:tailEnd/>
          </a:ln>
          <a:effectLst>
            <a:prstShdw prst="shdw17" dist="17961" dir="2700000">
              <a:srgbClr val="DDDDDD">
                <a:gamma/>
                <a:shade val="60000"/>
                <a:invGamma/>
              </a:srgbClr>
            </a:prstShdw>
          </a:effectLst>
        </p:spPr>
        <p:txBody>
          <a:bodyPr/>
          <a:lstStyle/>
          <a:p>
            <a:pPr algn="ctr" defTabSz="914400" eaLnBrk="0" hangingPunct="0">
              <a:defRPr/>
            </a:pPr>
            <a:endParaRPr lang="es-ES" sz="2000">
              <a:solidFill>
                <a:schemeClr val="bg2"/>
              </a:solidFill>
              <a:effectLst>
                <a:outerShdw blurRad="38100" dist="38100" dir="2700000" algn="tl">
                  <a:srgbClr val="000000">
                    <a:alpha val="43137"/>
                  </a:srgbClr>
                </a:outerShdw>
              </a:effectLst>
              <a:latin typeface="Times New Roman" pitchFamily="18" charset="0"/>
              <a:cs typeface="+mn-cs"/>
            </a:endParaRPr>
          </a:p>
        </p:txBody>
      </p:sp>
      <p:sp>
        <p:nvSpPr>
          <p:cNvPr id="31" name="Rectangle 23"/>
          <p:cNvSpPr>
            <a:spLocks noChangeArrowheads="1"/>
          </p:cNvSpPr>
          <p:nvPr/>
        </p:nvSpPr>
        <p:spPr bwMode="auto">
          <a:xfrm>
            <a:off x="3127375" y="1635125"/>
            <a:ext cx="581025" cy="457200"/>
          </a:xfrm>
          <a:prstGeom prst="rect">
            <a:avLst/>
          </a:prstGeom>
          <a:solidFill>
            <a:schemeClr val="bg1"/>
          </a:solidFill>
          <a:ln w="9525" algn="ctr">
            <a:noFill/>
            <a:miter lim="800000"/>
            <a:headEnd/>
            <a:tailEnd/>
          </a:ln>
          <a:effectLst/>
        </p:spPr>
        <p:txBody>
          <a:bodyPr lIns="18000" rIns="18000">
            <a:spAutoFit/>
          </a:bodyPr>
          <a:lstStyle/>
          <a:p>
            <a:pPr defTabSz="914400" eaLnBrk="0" hangingPunct="0"/>
            <a:r>
              <a:rPr lang="es-ES" sz="1200" b="1">
                <a:solidFill>
                  <a:srgbClr val="000066"/>
                </a:solidFill>
                <a:latin typeface="Century Gothic" pitchFamily="34" charset="0"/>
                <a:ea typeface="MS PGothic" pitchFamily="34" charset="-128"/>
              </a:rPr>
              <a:t>ABA</a:t>
            </a:r>
            <a:r>
              <a:rPr lang="en-US" sz="1200">
                <a:solidFill>
                  <a:srgbClr val="000066"/>
                </a:solidFill>
                <a:latin typeface="Century Gothic" pitchFamily="34" charset="0"/>
                <a:ea typeface="MS PGothic" pitchFamily="34" charset="-128"/>
              </a:rPr>
              <a:t> </a:t>
            </a:r>
          </a:p>
          <a:p>
            <a:pPr defTabSz="914400" eaLnBrk="0" hangingPunct="0"/>
            <a:r>
              <a:rPr lang="en-US" sz="1200">
                <a:solidFill>
                  <a:srgbClr val="000066"/>
                </a:solidFill>
                <a:latin typeface="Century Gothic" pitchFamily="34" charset="0"/>
                <a:ea typeface="MS PGothic" pitchFamily="34" charset="-128"/>
              </a:rPr>
              <a:t>n= 20</a:t>
            </a:r>
            <a:endParaRPr lang="es-ES" sz="1200">
              <a:solidFill>
                <a:srgbClr val="000066"/>
              </a:solidFill>
              <a:latin typeface="Century Gothic" pitchFamily="34" charset="0"/>
              <a:ea typeface="MS PGothic" pitchFamily="34" charset="-128"/>
            </a:endParaRPr>
          </a:p>
        </p:txBody>
      </p:sp>
      <p:sp>
        <p:nvSpPr>
          <p:cNvPr id="33" name="Rectangle 24"/>
          <p:cNvSpPr>
            <a:spLocks noChangeArrowheads="1"/>
          </p:cNvSpPr>
          <p:nvPr/>
        </p:nvSpPr>
        <p:spPr bwMode="auto">
          <a:xfrm>
            <a:off x="3106738" y="3143250"/>
            <a:ext cx="758825" cy="365125"/>
          </a:xfrm>
          <a:prstGeom prst="rect">
            <a:avLst/>
          </a:prstGeom>
          <a:solidFill>
            <a:schemeClr val="bg1"/>
          </a:solidFill>
          <a:ln w="9525" algn="ctr">
            <a:noFill/>
            <a:miter lim="800000"/>
            <a:headEnd/>
            <a:tailEnd/>
          </a:ln>
          <a:effectLst/>
        </p:spPr>
        <p:txBody>
          <a:bodyPr lIns="18000" tIns="0" rIns="18000" bIns="0">
            <a:spAutoFit/>
          </a:bodyPr>
          <a:lstStyle/>
          <a:p>
            <a:pPr defTabSz="914400" eaLnBrk="0" hangingPunct="0"/>
            <a:r>
              <a:rPr lang="es-ES" sz="1200" b="1">
                <a:solidFill>
                  <a:srgbClr val="000066"/>
                </a:solidFill>
                <a:latin typeface="Century Gothic" pitchFamily="34" charset="0"/>
                <a:ea typeface="MS PGothic" pitchFamily="34" charset="-128"/>
              </a:rPr>
              <a:t>placebo</a:t>
            </a:r>
          </a:p>
          <a:p>
            <a:pPr defTabSz="914400" eaLnBrk="0" hangingPunct="0"/>
            <a:r>
              <a:rPr lang="es-ES" sz="1200">
                <a:solidFill>
                  <a:srgbClr val="000066"/>
                </a:solidFill>
                <a:latin typeface="Century Gothic" pitchFamily="34" charset="0"/>
                <a:ea typeface="MS PGothic" pitchFamily="34" charset="-128"/>
              </a:rPr>
              <a:t>n= 10</a:t>
            </a:r>
          </a:p>
        </p:txBody>
      </p:sp>
      <p:sp>
        <p:nvSpPr>
          <p:cNvPr id="34" name="Rectangle 25"/>
          <p:cNvSpPr>
            <a:spLocks noChangeArrowheads="1"/>
          </p:cNvSpPr>
          <p:nvPr/>
        </p:nvSpPr>
        <p:spPr bwMode="auto">
          <a:xfrm>
            <a:off x="6012161" y="4331007"/>
            <a:ext cx="2231728" cy="329588"/>
          </a:xfrm>
          <a:prstGeom prst="rect">
            <a:avLst/>
          </a:prstGeom>
          <a:noFill/>
          <a:ln w="12700" algn="ctr">
            <a:noFill/>
            <a:miter lim="800000"/>
            <a:headEnd/>
            <a:tailEnd/>
          </a:ln>
          <a:effectLst/>
        </p:spPr>
        <p:txBody>
          <a:bodyPr wrap="square" lIns="18000" tIns="10800" rIns="18000" bIns="10800" anchor="ctr">
            <a:spAutoFit/>
          </a:bodyPr>
          <a:lstStyle/>
          <a:p>
            <a:pPr algn="r" defTabSz="914400" eaLnBrk="0" hangingPunct="0"/>
            <a:r>
              <a:rPr lang="es-ES" sz="1000" b="1" dirty="0">
                <a:solidFill>
                  <a:srgbClr val="000066"/>
                </a:solidFill>
                <a:latin typeface="Century Gothic" pitchFamily="34" charset="0"/>
                <a:ea typeface="MS Mincho" pitchFamily="49" charset="-128"/>
              </a:rPr>
              <a:t>objetivo 1º</a:t>
            </a:r>
          </a:p>
          <a:p>
            <a:pPr algn="r" defTabSz="914400" eaLnBrk="0" hangingPunct="0"/>
            <a:r>
              <a:rPr lang="es-ES" sz="1000" b="1" dirty="0" smtClean="0">
                <a:solidFill>
                  <a:srgbClr val="000066"/>
                </a:solidFill>
                <a:latin typeface="Century Gothic" pitchFamily="34" charset="0"/>
                <a:ea typeface="MS Mincho" pitchFamily="49" charset="-128"/>
              </a:rPr>
              <a:t>libre de brote semana 52</a:t>
            </a:r>
            <a:endParaRPr lang="es-ES" sz="1000" b="1" dirty="0">
              <a:solidFill>
                <a:srgbClr val="000066"/>
              </a:solidFill>
              <a:latin typeface="Century Gothic" pitchFamily="34" charset="0"/>
              <a:ea typeface="MS Mincho" pitchFamily="49" charset="-128"/>
            </a:endParaRPr>
          </a:p>
        </p:txBody>
      </p:sp>
      <p:sp>
        <p:nvSpPr>
          <p:cNvPr id="35" name="Rectangle 26"/>
          <p:cNvSpPr>
            <a:spLocks noChangeArrowheads="1"/>
          </p:cNvSpPr>
          <p:nvPr/>
        </p:nvSpPr>
        <p:spPr bwMode="auto">
          <a:xfrm>
            <a:off x="1549400" y="2355850"/>
            <a:ext cx="935038" cy="457200"/>
          </a:xfrm>
          <a:prstGeom prst="rect">
            <a:avLst/>
          </a:prstGeom>
          <a:solidFill>
            <a:schemeClr val="bg1"/>
          </a:solidFill>
          <a:ln w="9525" algn="ctr">
            <a:noFill/>
            <a:miter lim="800000"/>
            <a:headEnd/>
            <a:tailEnd/>
          </a:ln>
          <a:effectLst/>
        </p:spPr>
        <p:txBody>
          <a:bodyPr lIns="18000" rIns="18000">
            <a:spAutoFit/>
          </a:bodyPr>
          <a:lstStyle/>
          <a:p>
            <a:pPr algn="ctr" defTabSz="914400" eaLnBrk="0" hangingPunct="0"/>
            <a:r>
              <a:rPr lang="es-ES" sz="1200">
                <a:solidFill>
                  <a:srgbClr val="000066"/>
                </a:solidFill>
                <a:latin typeface="Century Gothic" pitchFamily="34" charset="0"/>
                <a:ea typeface="MS PGothic" pitchFamily="34" charset="-128"/>
              </a:rPr>
              <a:t>ABA </a:t>
            </a:r>
          </a:p>
          <a:p>
            <a:pPr algn="ctr" defTabSz="914400" eaLnBrk="0" hangingPunct="0"/>
            <a:r>
              <a:rPr lang="en-US" sz="1200">
                <a:solidFill>
                  <a:srgbClr val="000066"/>
                </a:solidFill>
                <a:latin typeface="Century Gothic" pitchFamily="34" charset="0"/>
                <a:ea typeface="MS PGothic" pitchFamily="34" charset="-128"/>
              </a:rPr>
              <a:t>10 mg/k/ev</a:t>
            </a:r>
            <a:endParaRPr lang="es-ES" sz="1200">
              <a:solidFill>
                <a:srgbClr val="000066"/>
              </a:solidFill>
              <a:latin typeface="Century Gothic" pitchFamily="34" charset="0"/>
              <a:ea typeface="MS PGothic" pitchFamily="34" charset="-128"/>
            </a:endParaRPr>
          </a:p>
        </p:txBody>
      </p:sp>
      <p:grpSp>
        <p:nvGrpSpPr>
          <p:cNvPr id="2" name="Group 27"/>
          <p:cNvGrpSpPr>
            <a:grpSpLocks/>
          </p:cNvGrpSpPr>
          <p:nvPr/>
        </p:nvGrpSpPr>
        <p:grpSpPr bwMode="auto">
          <a:xfrm>
            <a:off x="2808288" y="3867150"/>
            <a:ext cx="5508625" cy="360363"/>
            <a:chOff x="1769" y="2436"/>
            <a:chExt cx="3470" cy="227"/>
          </a:xfrm>
        </p:grpSpPr>
        <p:sp>
          <p:nvSpPr>
            <p:cNvPr id="37" name="Text Box 16"/>
            <p:cNvSpPr txBox="1">
              <a:spLocks noChangeArrowheads="1"/>
            </p:cNvSpPr>
            <p:nvPr/>
          </p:nvSpPr>
          <p:spPr bwMode="auto">
            <a:xfrm>
              <a:off x="1769" y="2436"/>
              <a:ext cx="53" cy="96"/>
            </a:xfrm>
            <a:prstGeom prst="rect">
              <a:avLst/>
            </a:prstGeom>
            <a:noFill/>
            <a:ln w="9525">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0</a:t>
              </a:r>
            </a:p>
          </p:txBody>
        </p:sp>
        <p:sp>
          <p:nvSpPr>
            <p:cNvPr id="38" name="Text Box 16"/>
            <p:cNvSpPr txBox="1">
              <a:spLocks noChangeArrowheads="1"/>
            </p:cNvSpPr>
            <p:nvPr/>
          </p:nvSpPr>
          <p:spPr bwMode="auto">
            <a:xfrm>
              <a:off x="5081" y="2436"/>
              <a:ext cx="158"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12</a:t>
              </a:r>
            </a:p>
          </p:txBody>
        </p:sp>
        <p:sp>
          <p:nvSpPr>
            <p:cNvPr id="39" name="Text Box 16"/>
            <p:cNvSpPr txBox="1">
              <a:spLocks noChangeArrowheads="1"/>
            </p:cNvSpPr>
            <p:nvPr/>
          </p:nvSpPr>
          <p:spPr bwMode="auto">
            <a:xfrm>
              <a:off x="2608" y="2436"/>
              <a:ext cx="21"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3</a:t>
              </a:r>
            </a:p>
          </p:txBody>
        </p:sp>
        <p:sp>
          <p:nvSpPr>
            <p:cNvPr id="40" name="Text Box 16"/>
            <p:cNvSpPr txBox="1">
              <a:spLocks noChangeArrowheads="1"/>
            </p:cNvSpPr>
            <p:nvPr/>
          </p:nvSpPr>
          <p:spPr bwMode="auto">
            <a:xfrm>
              <a:off x="2316" y="2436"/>
              <a:ext cx="20"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2</a:t>
              </a:r>
            </a:p>
          </p:txBody>
        </p:sp>
        <p:sp>
          <p:nvSpPr>
            <p:cNvPr id="41" name="Text Box 16"/>
            <p:cNvSpPr txBox="1">
              <a:spLocks noChangeArrowheads="1"/>
            </p:cNvSpPr>
            <p:nvPr/>
          </p:nvSpPr>
          <p:spPr bwMode="auto">
            <a:xfrm>
              <a:off x="2042" y="2436"/>
              <a:ext cx="22"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1</a:t>
              </a:r>
            </a:p>
          </p:txBody>
        </p:sp>
        <p:sp>
          <p:nvSpPr>
            <p:cNvPr id="42" name="Text Box 16"/>
            <p:cNvSpPr txBox="1">
              <a:spLocks noChangeArrowheads="1"/>
            </p:cNvSpPr>
            <p:nvPr/>
          </p:nvSpPr>
          <p:spPr bwMode="auto">
            <a:xfrm>
              <a:off x="3448" y="2436"/>
              <a:ext cx="22"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6</a:t>
              </a:r>
            </a:p>
          </p:txBody>
        </p:sp>
        <p:sp>
          <p:nvSpPr>
            <p:cNvPr id="43" name="Text Box 16"/>
            <p:cNvSpPr txBox="1">
              <a:spLocks noChangeArrowheads="1"/>
            </p:cNvSpPr>
            <p:nvPr/>
          </p:nvSpPr>
          <p:spPr bwMode="auto">
            <a:xfrm>
              <a:off x="3152" y="2436"/>
              <a:ext cx="21"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5</a:t>
              </a:r>
            </a:p>
          </p:txBody>
        </p:sp>
        <p:sp>
          <p:nvSpPr>
            <p:cNvPr id="44" name="Text Box 16"/>
            <p:cNvSpPr txBox="1">
              <a:spLocks noChangeArrowheads="1"/>
            </p:cNvSpPr>
            <p:nvPr/>
          </p:nvSpPr>
          <p:spPr bwMode="auto">
            <a:xfrm>
              <a:off x="2858" y="2436"/>
              <a:ext cx="22"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4</a:t>
              </a:r>
            </a:p>
          </p:txBody>
        </p:sp>
        <p:sp>
          <p:nvSpPr>
            <p:cNvPr id="45" name="Text Box 16"/>
            <p:cNvSpPr txBox="1">
              <a:spLocks noChangeArrowheads="1"/>
            </p:cNvSpPr>
            <p:nvPr/>
          </p:nvSpPr>
          <p:spPr bwMode="auto">
            <a:xfrm>
              <a:off x="4286" y="2436"/>
              <a:ext cx="21"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9</a:t>
              </a:r>
            </a:p>
          </p:txBody>
        </p:sp>
        <p:sp>
          <p:nvSpPr>
            <p:cNvPr id="46" name="Text Box 16"/>
            <p:cNvSpPr txBox="1">
              <a:spLocks noChangeArrowheads="1"/>
            </p:cNvSpPr>
            <p:nvPr/>
          </p:nvSpPr>
          <p:spPr bwMode="auto">
            <a:xfrm>
              <a:off x="3993" y="2436"/>
              <a:ext cx="21"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8</a:t>
              </a:r>
            </a:p>
          </p:txBody>
        </p:sp>
        <p:sp>
          <p:nvSpPr>
            <p:cNvPr id="47" name="Text Box 16"/>
            <p:cNvSpPr txBox="1">
              <a:spLocks noChangeArrowheads="1"/>
            </p:cNvSpPr>
            <p:nvPr/>
          </p:nvSpPr>
          <p:spPr bwMode="auto">
            <a:xfrm>
              <a:off x="3720" y="2436"/>
              <a:ext cx="22"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7</a:t>
              </a:r>
            </a:p>
          </p:txBody>
        </p:sp>
        <p:sp>
          <p:nvSpPr>
            <p:cNvPr id="48" name="Text Box 16"/>
            <p:cNvSpPr txBox="1">
              <a:spLocks noChangeArrowheads="1"/>
            </p:cNvSpPr>
            <p:nvPr/>
          </p:nvSpPr>
          <p:spPr bwMode="auto">
            <a:xfrm>
              <a:off x="4797" y="2436"/>
              <a:ext cx="124"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11</a:t>
              </a:r>
            </a:p>
          </p:txBody>
        </p:sp>
        <p:sp>
          <p:nvSpPr>
            <p:cNvPr id="49" name="Text Box 16"/>
            <p:cNvSpPr txBox="1">
              <a:spLocks noChangeArrowheads="1"/>
            </p:cNvSpPr>
            <p:nvPr/>
          </p:nvSpPr>
          <p:spPr bwMode="auto">
            <a:xfrm>
              <a:off x="4514" y="2436"/>
              <a:ext cx="90" cy="96"/>
            </a:xfrm>
            <a:prstGeom prst="rect">
              <a:avLst/>
            </a:prstGeom>
            <a:noFill/>
            <a:ln w="9525" algn="ctr">
              <a:noFill/>
              <a:miter lim="800000"/>
              <a:headEnd/>
              <a:tailEnd/>
            </a:ln>
          </p:spPr>
          <p:txBody>
            <a:bodyPr lIns="0" tIns="0" rIns="0" bIns="0">
              <a:spAutoFit/>
            </a:bodyPr>
            <a:lstStyle/>
            <a:p>
              <a:pPr algn="ctr" defTabSz="914400" eaLnBrk="0" hangingPunct="0">
                <a:spcBef>
                  <a:spcPct val="50000"/>
                </a:spcBef>
              </a:pPr>
              <a:r>
                <a:rPr lang="en-GB" sz="1000">
                  <a:solidFill>
                    <a:schemeClr val="tx1"/>
                  </a:solidFill>
                  <a:latin typeface="Century Gothic" pitchFamily="34" charset="0"/>
                </a:rPr>
                <a:t>10</a:t>
              </a:r>
            </a:p>
          </p:txBody>
        </p:sp>
        <p:sp>
          <p:nvSpPr>
            <p:cNvPr id="50" name="Line 22"/>
            <p:cNvSpPr>
              <a:spLocks noChangeShapeType="1"/>
            </p:cNvSpPr>
            <p:nvPr/>
          </p:nvSpPr>
          <p:spPr bwMode="auto">
            <a:xfrm flipV="1">
              <a:off x="2070" y="2572"/>
              <a:ext cx="0" cy="91"/>
            </a:xfrm>
            <a:prstGeom prst="line">
              <a:avLst/>
            </a:prstGeom>
            <a:noFill/>
            <a:ln w="25400">
              <a:solidFill>
                <a:srgbClr val="000099"/>
              </a:solidFill>
              <a:round/>
              <a:headEnd/>
              <a:tailEnd type="stealth" w="med" len="lg"/>
            </a:ln>
            <a:effectLst/>
          </p:spPr>
          <p:txBody>
            <a:bodyPr/>
            <a:lstStyle/>
            <a:p>
              <a:endParaRPr lang="es-ES"/>
            </a:p>
          </p:txBody>
        </p:sp>
        <p:sp>
          <p:nvSpPr>
            <p:cNvPr id="51" name="Line 22"/>
            <p:cNvSpPr>
              <a:spLocks noChangeShapeType="1"/>
            </p:cNvSpPr>
            <p:nvPr/>
          </p:nvSpPr>
          <p:spPr bwMode="auto">
            <a:xfrm flipV="1">
              <a:off x="2351" y="2572"/>
              <a:ext cx="0" cy="91"/>
            </a:xfrm>
            <a:prstGeom prst="line">
              <a:avLst/>
            </a:prstGeom>
            <a:noFill/>
            <a:ln w="25400">
              <a:solidFill>
                <a:srgbClr val="000099"/>
              </a:solidFill>
              <a:round/>
              <a:headEnd/>
              <a:tailEnd type="stealth" w="med" len="lg"/>
            </a:ln>
            <a:effectLst/>
          </p:spPr>
          <p:txBody>
            <a:bodyPr/>
            <a:lstStyle/>
            <a:p>
              <a:endParaRPr lang="es-ES"/>
            </a:p>
          </p:txBody>
        </p:sp>
        <p:sp>
          <p:nvSpPr>
            <p:cNvPr id="52" name="Line 22"/>
            <p:cNvSpPr>
              <a:spLocks noChangeShapeType="1"/>
            </p:cNvSpPr>
            <p:nvPr/>
          </p:nvSpPr>
          <p:spPr bwMode="auto">
            <a:xfrm flipV="1">
              <a:off x="2630" y="2572"/>
              <a:ext cx="0" cy="91"/>
            </a:xfrm>
            <a:prstGeom prst="line">
              <a:avLst/>
            </a:prstGeom>
            <a:noFill/>
            <a:ln w="25400">
              <a:solidFill>
                <a:srgbClr val="000099"/>
              </a:solidFill>
              <a:round/>
              <a:headEnd/>
              <a:tailEnd type="stealth" w="med" len="lg"/>
            </a:ln>
            <a:effectLst/>
          </p:spPr>
          <p:txBody>
            <a:bodyPr/>
            <a:lstStyle/>
            <a:p>
              <a:endParaRPr lang="es-ES"/>
            </a:p>
          </p:txBody>
        </p:sp>
        <p:sp>
          <p:nvSpPr>
            <p:cNvPr id="53" name="Line 22"/>
            <p:cNvSpPr>
              <a:spLocks noChangeShapeType="1"/>
            </p:cNvSpPr>
            <p:nvPr/>
          </p:nvSpPr>
          <p:spPr bwMode="auto">
            <a:xfrm flipV="1">
              <a:off x="2910" y="2572"/>
              <a:ext cx="0" cy="91"/>
            </a:xfrm>
            <a:prstGeom prst="line">
              <a:avLst/>
            </a:prstGeom>
            <a:noFill/>
            <a:ln w="25400">
              <a:solidFill>
                <a:srgbClr val="000099"/>
              </a:solidFill>
              <a:round/>
              <a:headEnd/>
              <a:tailEnd type="stealth" w="med" len="lg"/>
            </a:ln>
            <a:effectLst/>
          </p:spPr>
          <p:txBody>
            <a:bodyPr/>
            <a:lstStyle/>
            <a:p>
              <a:endParaRPr lang="es-ES"/>
            </a:p>
          </p:txBody>
        </p:sp>
        <p:sp>
          <p:nvSpPr>
            <p:cNvPr id="54" name="Line 22"/>
            <p:cNvSpPr>
              <a:spLocks noChangeShapeType="1"/>
            </p:cNvSpPr>
            <p:nvPr/>
          </p:nvSpPr>
          <p:spPr bwMode="auto">
            <a:xfrm flipV="1">
              <a:off x="3189" y="2572"/>
              <a:ext cx="0" cy="91"/>
            </a:xfrm>
            <a:prstGeom prst="line">
              <a:avLst/>
            </a:prstGeom>
            <a:noFill/>
            <a:ln w="25400">
              <a:solidFill>
                <a:srgbClr val="000099"/>
              </a:solidFill>
              <a:round/>
              <a:headEnd/>
              <a:tailEnd type="stealth" w="med" len="lg"/>
            </a:ln>
            <a:effectLst/>
          </p:spPr>
          <p:txBody>
            <a:bodyPr/>
            <a:lstStyle/>
            <a:p>
              <a:endParaRPr lang="es-ES"/>
            </a:p>
          </p:txBody>
        </p:sp>
        <p:sp>
          <p:nvSpPr>
            <p:cNvPr id="55" name="Line 22"/>
            <p:cNvSpPr>
              <a:spLocks noChangeShapeType="1"/>
            </p:cNvSpPr>
            <p:nvPr/>
          </p:nvSpPr>
          <p:spPr bwMode="auto">
            <a:xfrm flipV="1">
              <a:off x="3470" y="2572"/>
              <a:ext cx="0" cy="91"/>
            </a:xfrm>
            <a:prstGeom prst="line">
              <a:avLst/>
            </a:prstGeom>
            <a:noFill/>
            <a:ln w="25400">
              <a:solidFill>
                <a:srgbClr val="000099"/>
              </a:solidFill>
              <a:round/>
              <a:headEnd/>
              <a:tailEnd type="stealth" w="med" len="lg"/>
            </a:ln>
            <a:effectLst/>
          </p:spPr>
          <p:txBody>
            <a:bodyPr/>
            <a:lstStyle/>
            <a:p>
              <a:endParaRPr lang="es-ES"/>
            </a:p>
          </p:txBody>
        </p:sp>
        <p:sp>
          <p:nvSpPr>
            <p:cNvPr id="56" name="Line 22"/>
            <p:cNvSpPr>
              <a:spLocks noChangeShapeType="1"/>
            </p:cNvSpPr>
            <p:nvPr/>
          </p:nvSpPr>
          <p:spPr bwMode="auto">
            <a:xfrm flipV="1">
              <a:off x="3749" y="2572"/>
              <a:ext cx="0" cy="91"/>
            </a:xfrm>
            <a:prstGeom prst="line">
              <a:avLst/>
            </a:prstGeom>
            <a:noFill/>
            <a:ln w="25400">
              <a:solidFill>
                <a:srgbClr val="000099"/>
              </a:solidFill>
              <a:round/>
              <a:headEnd/>
              <a:tailEnd type="stealth" w="med" len="lg"/>
            </a:ln>
            <a:effectLst/>
          </p:spPr>
          <p:txBody>
            <a:bodyPr/>
            <a:lstStyle/>
            <a:p>
              <a:endParaRPr lang="es-ES"/>
            </a:p>
          </p:txBody>
        </p:sp>
        <p:sp>
          <p:nvSpPr>
            <p:cNvPr id="57" name="Line 22"/>
            <p:cNvSpPr>
              <a:spLocks noChangeShapeType="1"/>
            </p:cNvSpPr>
            <p:nvPr/>
          </p:nvSpPr>
          <p:spPr bwMode="auto">
            <a:xfrm flipV="1">
              <a:off x="4029" y="2572"/>
              <a:ext cx="0" cy="91"/>
            </a:xfrm>
            <a:prstGeom prst="line">
              <a:avLst/>
            </a:prstGeom>
            <a:noFill/>
            <a:ln w="25400">
              <a:solidFill>
                <a:srgbClr val="000099"/>
              </a:solidFill>
              <a:round/>
              <a:headEnd/>
              <a:tailEnd type="stealth" w="med" len="lg"/>
            </a:ln>
            <a:effectLst/>
          </p:spPr>
          <p:txBody>
            <a:bodyPr/>
            <a:lstStyle/>
            <a:p>
              <a:endParaRPr lang="es-ES"/>
            </a:p>
          </p:txBody>
        </p:sp>
        <p:sp>
          <p:nvSpPr>
            <p:cNvPr id="58" name="Line 22"/>
            <p:cNvSpPr>
              <a:spLocks noChangeShapeType="1"/>
            </p:cNvSpPr>
            <p:nvPr/>
          </p:nvSpPr>
          <p:spPr bwMode="auto">
            <a:xfrm flipV="1">
              <a:off x="4308" y="2572"/>
              <a:ext cx="0" cy="91"/>
            </a:xfrm>
            <a:prstGeom prst="line">
              <a:avLst/>
            </a:prstGeom>
            <a:noFill/>
            <a:ln w="25400">
              <a:solidFill>
                <a:srgbClr val="000099"/>
              </a:solidFill>
              <a:round/>
              <a:headEnd/>
              <a:tailEnd type="stealth" w="med" len="lg"/>
            </a:ln>
            <a:effectLst/>
          </p:spPr>
          <p:txBody>
            <a:bodyPr/>
            <a:lstStyle/>
            <a:p>
              <a:endParaRPr lang="es-ES"/>
            </a:p>
          </p:txBody>
        </p:sp>
        <p:sp>
          <p:nvSpPr>
            <p:cNvPr id="59" name="Line 22"/>
            <p:cNvSpPr>
              <a:spLocks noChangeShapeType="1"/>
            </p:cNvSpPr>
            <p:nvPr/>
          </p:nvSpPr>
          <p:spPr bwMode="auto">
            <a:xfrm flipV="1">
              <a:off x="4589" y="2572"/>
              <a:ext cx="0" cy="91"/>
            </a:xfrm>
            <a:prstGeom prst="line">
              <a:avLst/>
            </a:prstGeom>
            <a:noFill/>
            <a:ln w="25400">
              <a:solidFill>
                <a:srgbClr val="000099"/>
              </a:solidFill>
              <a:round/>
              <a:headEnd/>
              <a:tailEnd type="stealth" w="med" len="lg"/>
            </a:ln>
            <a:effectLst/>
          </p:spPr>
          <p:txBody>
            <a:bodyPr/>
            <a:lstStyle/>
            <a:p>
              <a:endParaRPr lang="es-ES"/>
            </a:p>
          </p:txBody>
        </p:sp>
        <p:sp>
          <p:nvSpPr>
            <p:cNvPr id="60" name="Line 22"/>
            <p:cNvSpPr>
              <a:spLocks noChangeShapeType="1"/>
            </p:cNvSpPr>
            <p:nvPr/>
          </p:nvSpPr>
          <p:spPr bwMode="auto">
            <a:xfrm flipV="1">
              <a:off x="4868" y="2572"/>
              <a:ext cx="0" cy="91"/>
            </a:xfrm>
            <a:prstGeom prst="line">
              <a:avLst/>
            </a:prstGeom>
            <a:noFill/>
            <a:ln w="25400">
              <a:solidFill>
                <a:srgbClr val="000099"/>
              </a:solidFill>
              <a:round/>
              <a:headEnd/>
              <a:tailEnd type="stealth" w="med" len="lg"/>
            </a:ln>
            <a:effectLst/>
          </p:spPr>
          <p:txBody>
            <a:bodyPr/>
            <a:lstStyle/>
            <a:p>
              <a:endParaRPr lang="es-ES"/>
            </a:p>
          </p:txBody>
        </p:sp>
        <p:sp>
          <p:nvSpPr>
            <p:cNvPr id="61" name="Line 22"/>
            <p:cNvSpPr>
              <a:spLocks noChangeShapeType="1"/>
            </p:cNvSpPr>
            <p:nvPr/>
          </p:nvSpPr>
          <p:spPr bwMode="auto">
            <a:xfrm flipV="1">
              <a:off x="5148" y="2572"/>
              <a:ext cx="0" cy="91"/>
            </a:xfrm>
            <a:prstGeom prst="line">
              <a:avLst/>
            </a:prstGeom>
            <a:noFill/>
            <a:ln w="25400">
              <a:solidFill>
                <a:srgbClr val="000099"/>
              </a:solidFill>
              <a:round/>
              <a:headEnd/>
              <a:tailEnd type="stealth" w="med" len="lg"/>
            </a:ln>
            <a:effectLst/>
          </p:spPr>
          <p:txBody>
            <a:bodyPr/>
            <a:lstStyle/>
            <a:p>
              <a:endParaRPr lang="es-ES"/>
            </a:p>
          </p:txBody>
        </p:sp>
        <p:sp>
          <p:nvSpPr>
            <p:cNvPr id="62" name="Line 22"/>
            <p:cNvSpPr>
              <a:spLocks noChangeShapeType="1"/>
            </p:cNvSpPr>
            <p:nvPr/>
          </p:nvSpPr>
          <p:spPr bwMode="auto">
            <a:xfrm flipV="1">
              <a:off x="1791" y="2572"/>
              <a:ext cx="0" cy="91"/>
            </a:xfrm>
            <a:prstGeom prst="line">
              <a:avLst/>
            </a:prstGeom>
            <a:noFill/>
            <a:ln w="25400">
              <a:solidFill>
                <a:srgbClr val="000099"/>
              </a:solidFill>
              <a:round/>
              <a:headEnd/>
              <a:tailEnd type="stealth" w="med" len="lg"/>
            </a:ln>
            <a:effectLst/>
          </p:spPr>
          <p:txBody>
            <a:bodyPr/>
            <a:lstStyle/>
            <a:p>
              <a:endParaRPr lang="es-ES"/>
            </a:p>
          </p:txBody>
        </p:sp>
      </p:grpSp>
      <p:sp>
        <p:nvSpPr>
          <p:cNvPr id="63" name="Line 22"/>
          <p:cNvSpPr>
            <a:spLocks noChangeShapeType="1"/>
          </p:cNvSpPr>
          <p:nvPr/>
        </p:nvSpPr>
        <p:spPr bwMode="auto">
          <a:xfrm flipV="1">
            <a:off x="622300" y="4084638"/>
            <a:ext cx="0" cy="144462"/>
          </a:xfrm>
          <a:prstGeom prst="line">
            <a:avLst/>
          </a:prstGeom>
          <a:noFill/>
          <a:ln w="25400">
            <a:solidFill>
              <a:srgbClr val="000099"/>
            </a:solidFill>
            <a:round/>
            <a:headEnd/>
            <a:tailEnd type="stealth" w="med" len="lg"/>
          </a:ln>
          <a:effectLst/>
        </p:spPr>
        <p:txBody>
          <a:bodyPr/>
          <a:lstStyle/>
          <a:p>
            <a:endParaRPr lang="es-ES"/>
          </a:p>
        </p:txBody>
      </p:sp>
      <p:sp>
        <p:nvSpPr>
          <p:cNvPr id="64" name="Line 22"/>
          <p:cNvSpPr>
            <a:spLocks noChangeShapeType="1"/>
          </p:cNvSpPr>
          <p:nvPr/>
        </p:nvSpPr>
        <p:spPr bwMode="auto">
          <a:xfrm flipV="1">
            <a:off x="1068388" y="4084638"/>
            <a:ext cx="0" cy="144462"/>
          </a:xfrm>
          <a:prstGeom prst="line">
            <a:avLst/>
          </a:prstGeom>
          <a:noFill/>
          <a:ln w="25400">
            <a:solidFill>
              <a:srgbClr val="000099"/>
            </a:solidFill>
            <a:round/>
            <a:headEnd/>
            <a:tailEnd type="stealth" w="med" len="lg"/>
          </a:ln>
          <a:effectLst/>
        </p:spPr>
        <p:txBody>
          <a:bodyPr/>
          <a:lstStyle/>
          <a:p>
            <a:endParaRPr lang="es-ES"/>
          </a:p>
        </p:txBody>
      </p:sp>
      <p:sp>
        <p:nvSpPr>
          <p:cNvPr id="65" name="Line 22"/>
          <p:cNvSpPr>
            <a:spLocks noChangeShapeType="1"/>
          </p:cNvSpPr>
          <p:nvPr/>
        </p:nvSpPr>
        <p:spPr bwMode="auto">
          <a:xfrm flipV="1">
            <a:off x="1908175" y="4084638"/>
            <a:ext cx="0" cy="144462"/>
          </a:xfrm>
          <a:prstGeom prst="line">
            <a:avLst/>
          </a:prstGeom>
          <a:noFill/>
          <a:ln w="25400">
            <a:solidFill>
              <a:srgbClr val="000099"/>
            </a:solidFill>
            <a:round/>
            <a:headEnd/>
            <a:tailEnd type="stealth" w="med" len="lg"/>
          </a:ln>
          <a:effectLst/>
        </p:spPr>
        <p:txBody>
          <a:bodyPr/>
          <a:lstStyle/>
          <a:p>
            <a:endParaRPr lang="es-ES"/>
          </a:p>
        </p:txBody>
      </p:sp>
      <p:sp>
        <p:nvSpPr>
          <p:cNvPr id="66" name="Line 22"/>
          <p:cNvSpPr>
            <a:spLocks noChangeShapeType="1"/>
          </p:cNvSpPr>
          <p:nvPr/>
        </p:nvSpPr>
        <p:spPr bwMode="auto">
          <a:xfrm flipV="1">
            <a:off x="179388" y="4084638"/>
            <a:ext cx="0" cy="144462"/>
          </a:xfrm>
          <a:prstGeom prst="line">
            <a:avLst/>
          </a:prstGeom>
          <a:noFill/>
          <a:ln w="25400">
            <a:solidFill>
              <a:srgbClr val="000099"/>
            </a:solidFill>
            <a:round/>
            <a:headEnd/>
            <a:tailEnd type="stealth" w="med" len="lg"/>
          </a:ln>
          <a:effectLst/>
        </p:spPr>
        <p:txBody>
          <a:bodyPr/>
          <a:lstStyle/>
          <a:p>
            <a:endParaRPr lang="es-ES"/>
          </a:p>
        </p:txBody>
      </p:sp>
      <p:sp>
        <p:nvSpPr>
          <p:cNvPr id="68" name="Freeform 136"/>
          <p:cNvSpPr>
            <a:spLocks/>
          </p:cNvSpPr>
          <p:nvPr/>
        </p:nvSpPr>
        <p:spPr bwMode="auto">
          <a:xfrm>
            <a:off x="90488" y="3502025"/>
            <a:ext cx="8204200" cy="290513"/>
          </a:xfrm>
          <a:custGeom>
            <a:avLst/>
            <a:gdLst>
              <a:gd name="T0" fmla="*/ 0 w 2160"/>
              <a:gd name="T1" fmla="*/ 0 h 288"/>
              <a:gd name="T2" fmla="*/ 0 w 2160"/>
              <a:gd name="T3" fmla="*/ 288 h 288"/>
              <a:gd name="T4" fmla="*/ 2160 w 2160"/>
              <a:gd name="T5" fmla="*/ 288 h 288"/>
              <a:gd name="T6" fmla="*/ 2100 w 2160"/>
              <a:gd name="T7" fmla="*/ 268 h 288"/>
              <a:gd name="T8" fmla="*/ 2000 w 2160"/>
              <a:gd name="T9" fmla="*/ 264 h 288"/>
              <a:gd name="T10" fmla="*/ 1860 w 2160"/>
              <a:gd name="T11" fmla="*/ 256 h 288"/>
              <a:gd name="T12" fmla="*/ 1736 w 2160"/>
              <a:gd name="T13" fmla="*/ 248 h 288"/>
              <a:gd name="T14" fmla="*/ 1644 w 2160"/>
              <a:gd name="T15" fmla="*/ 244 h 288"/>
              <a:gd name="T16" fmla="*/ 1500 w 2160"/>
              <a:gd name="T17" fmla="*/ 232 h 288"/>
              <a:gd name="T18" fmla="*/ 1408 w 2160"/>
              <a:gd name="T19" fmla="*/ 224 h 288"/>
              <a:gd name="T20" fmla="*/ 1296 w 2160"/>
              <a:gd name="T21" fmla="*/ 216 h 288"/>
              <a:gd name="T22" fmla="*/ 1180 w 2160"/>
              <a:gd name="T23" fmla="*/ 212 h 288"/>
              <a:gd name="T24" fmla="*/ 1052 w 2160"/>
              <a:gd name="T25" fmla="*/ 200 h 288"/>
              <a:gd name="T26" fmla="*/ 972 w 2160"/>
              <a:gd name="T27" fmla="*/ 196 h 288"/>
              <a:gd name="T28" fmla="*/ 880 w 2160"/>
              <a:gd name="T29" fmla="*/ 188 h 288"/>
              <a:gd name="T30" fmla="*/ 772 w 2160"/>
              <a:gd name="T31" fmla="*/ 184 h 288"/>
              <a:gd name="T32" fmla="*/ 692 w 2160"/>
              <a:gd name="T33" fmla="*/ 176 h 288"/>
              <a:gd name="T34" fmla="*/ 608 w 2160"/>
              <a:gd name="T35" fmla="*/ 172 h 288"/>
              <a:gd name="T36" fmla="*/ 540 w 2160"/>
              <a:gd name="T37" fmla="*/ 168 h 288"/>
              <a:gd name="T38" fmla="*/ 512 w 2160"/>
              <a:gd name="T39" fmla="*/ 164 h 288"/>
              <a:gd name="T40" fmla="*/ 0 w 2160"/>
              <a:gd name="T41" fmla="*/ 0 h 2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60"/>
              <a:gd name="T64" fmla="*/ 0 h 288"/>
              <a:gd name="T65" fmla="*/ 2160 w 2160"/>
              <a:gd name="T66" fmla="*/ 288 h 2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60" h="288">
                <a:moveTo>
                  <a:pt x="0" y="0"/>
                </a:moveTo>
                <a:lnTo>
                  <a:pt x="0" y="288"/>
                </a:lnTo>
                <a:lnTo>
                  <a:pt x="2160" y="288"/>
                </a:lnTo>
                <a:lnTo>
                  <a:pt x="2100" y="268"/>
                </a:lnTo>
                <a:lnTo>
                  <a:pt x="2000" y="264"/>
                </a:lnTo>
                <a:lnTo>
                  <a:pt x="1860" y="256"/>
                </a:lnTo>
                <a:lnTo>
                  <a:pt x="1736" y="248"/>
                </a:lnTo>
                <a:lnTo>
                  <a:pt x="1644" y="244"/>
                </a:lnTo>
                <a:lnTo>
                  <a:pt x="1500" y="232"/>
                </a:lnTo>
                <a:lnTo>
                  <a:pt x="1408" y="224"/>
                </a:lnTo>
                <a:lnTo>
                  <a:pt x="1296" y="216"/>
                </a:lnTo>
                <a:lnTo>
                  <a:pt x="1180" y="212"/>
                </a:lnTo>
                <a:lnTo>
                  <a:pt x="1052" y="200"/>
                </a:lnTo>
                <a:lnTo>
                  <a:pt x="972" y="196"/>
                </a:lnTo>
                <a:lnTo>
                  <a:pt x="880" y="188"/>
                </a:lnTo>
                <a:lnTo>
                  <a:pt x="772" y="184"/>
                </a:lnTo>
                <a:lnTo>
                  <a:pt x="692" y="176"/>
                </a:lnTo>
                <a:lnTo>
                  <a:pt x="608" y="172"/>
                </a:lnTo>
                <a:lnTo>
                  <a:pt x="540" y="168"/>
                </a:lnTo>
                <a:lnTo>
                  <a:pt x="512" y="164"/>
                </a:lnTo>
                <a:lnTo>
                  <a:pt x="0" y="0"/>
                </a:lnTo>
                <a:close/>
              </a:path>
            </a:pathLst>
          </a:custGeom>
          <a:gradFill rotWithShape="0">
            <a:gsLst>
              <a:gs pos="0">
                <a:srgbClr val="3195A3"/>
              </a:gs>
              <a:gs pos="100000">
                <a:schemeClr val="tx1"/>
              </a:gs>
            </a:gsLst>
            <a:lin ang="0" scaled="1"/>
          </a:gradFill>
          <a:ln w="9525">
            <a:noFill/>
            <a:round/>
            <a:headEnd/>
            <a:tailEnd/>
          </a:ln>
          <a:effectLst/>
        </p:spPr>
        <p:txBody>
          <a:bodyPr anchor="ctr"/>
          <a:lstStyle/>
          <a:p>
            <a:pPr defTabSz="914400" eaLnBrk="0" hangingPunct="0">
              <a:defRPr/>
            </a:pPr>
            <a:endParaRPr lang="en-US" sz="3200" baseline="30000">
              <a:solidFill>
                <a:schemeClr val="tx1"/>
              </a:solidFill>
              <a:effectLst>
                <a:outerShdw blurRad="38100" dist="38100" dir="2700000" algn="tl">
                  <a:srgbClr val="000000">
                    <a:alpha val="43137"/>
                  </a:srgbClr>
                </a:outerShdw>
              </a:effectLst>
              <a:latin typeface="Arial" charset="0"/>
              <a:cs typeface="+mn-cs"/>
            </a:endParaRPr>
          </a:p>
        </p:txBody>
      </p:sp>
      <p:pic>
        <p:nvPicPr>
          <p:cNvPr id="69" name="Picture 51"/>
          <p:cNvPicPr>
            <a:picLocks noChangeAspect="1" noChangeArrowheads="1"/>
          </p:cNvPicPr>
          <p:nvPr/>
        </p:nvPicPr>
        <p:blipFill>
          <a:blip r:embed="rId4" cstate="print">
            <a:lum bright="-30000" contrast="72000"/>
          </a:blip>
          <a:srcRect/>
          <a:stretch>
            <a:fillRect/>
          </a:stretch>
        </p:blipFill>
        <p:spPr bwMode="auto">
          <a:xfrm>
            <a:off x="2699792" y="1484784"/>
            <a:ext cx="5329237" cy="2208213"/>
          </a:xfrm>
          <a:prstGeom prst="rect">
            <a:avLst/>
          </a:prstGeom>
          <a:noFill/>
          <a:ln w="12700" algn="ctr">
            <a:noFill/>
            <a:miter lim="800000"/>
            <a:headEnd/>
            <a:tailEnd/>
          </a:ln>
          <a:effectLst/>
        </p:spPr>
      </p:pic>
      <p:sp>
        <p:nvSpPr>
          <p:cNvPr id="70" name="Rectangle 53"/>
          <p:cNvSpPr>
            <a:spLocks noChangeArrowheads="1"/>
          </p:cNvSpPr>
          <p:nvPr/>
        </p:nvSpPr>
        <p:spPr bwMode="auto">
          <a:xfrm>
            <a:off x="6876256" y="2924944"/>
            <a:ext cx="720725" cy="204788"/>
          </a:xfrm>
          <a:prstGeom prst="rect">
            <a:avLst/>
          </a:prstGeom>
          <a:solidFill>
            <a:schemeClr val="bg1"/>
          </a:solidFill>
          <a:ln w="9525">
            <a:noFill/>
            <a:miter lim="800000"/>
            <a:headEnd/>
            <a:tailEnd/>
          </a:ln>
          <a:effectLst/>
        </p:spPr>
        <p:txBody>
          <a:bodyPr lIns="18000" tIns="10800" rIns="18000" bIns="10800">
            <a:spAutoFit/>
          </a:bodyPr>
          <a:lstStyle/>
          <a:p>
            <a:pPr defTabSz="914400"/>
            <a:r>
              <a:rPr lang="en-US" sz="1200" b="1" dirty="0">
                <a:solidFill>
                  <a:srgbClr val="000066"/>
                </a:solidFill>
                <a:latin typeface="Century Gothic" pitchFamily="34" charset="0"/>
              </a:rPr>
              <a:t>ABA</a:t>
            </a:r>
            <a:endParaRPr lang="es-ES" sz="1200" b="1" dirty="0">
              <a:solidFill>
                <a:srgbClr val="000066"/>
              </a:solidFill>
              <a:latin typeface="Century Gothic" pitchFamily="34" charset="0"/>
            </a:endParaRPr>
          </a:p>
        </p:txBody>
      </p:sp>
      <p:sp>
        <p:nvSpPr>
          <p:cNvPr id="71" name="Rectangle 52"/>
          <p:cNvSpPr>
            <a:spLocks noChangeArrowheads="1"/>
          </p:cNvSpPr>
          <p:nvPr/>
        </p:nvSpPr>
        <p:spPr bwMode="auto">
          <a:xfrm>
            <a:off x="6876256" y="3429000"/>
            <a:ext cx="720725" cy="204787"/>
          </a:xfrm>
          <a:prstGeom prst="rect">
            <a:avLst/>
          </a:prstGeom>
          <a:solidFill>
            <a:schemeClr val="bg1"/>
          </a:solidFill>
          <a:ln w="9525">
            <a:noFill/>
            <a:miter lim="800000"/>
            <a:headEnd/>
            <a:tailEnd/>
          </a:ln>
          <a:effectLst/>
        </p:spPr>
        <p:txBody>
          <a:bodyPr lIns="18000" tIns="10800" rIns="18000" bIns="10800">
            <a:spAutoFit/>
          </a:bodyPr>
          <a:lstStyle/>
          <a:p>
            <a:pPr algn="r" defTabSz="914400"/>
            <a:r>
              <a:rPr lang="en-US" sz="1200" b="1" dirty="0">
                <a:solidFill>
                  <a:srgbClr val="000066"/>
                </a:solidFill>
                <a:latin typeface="Century Gothic" pitchFamily="34" charset="0"/>
              </a:rPr>
              <a:t>placebo</a:t>
            </a:r>
            <a:endParaRPr lang="es-ES" sz="1200" b="1" dirty="0">
              <a:solidFill>
                <a:srgbClr val="000066"/>
              </a:solidFill>
              <a:latin typeface="Century Gothic" pitchFamily="34" charset="0"/>
            </a:endParaRPr>
          </a:p>
        </p:txBody>
      </p:sp>
      <p:sp>
        <p:nvSpPr>
          <p:cNvPr id="72" name="Rectangle 54"/>
          <p:cNvSpPr>
            <a:spLocks noChangeArrowheads="1"/>
          </p:cNvSpPr>
          <p:nvPr/>
        </p:nvSpPr>
        <p:spPr bwMode="auto">
          <a:xfrm>
            <a:off x="7884368" y="3068960"/>
            <a:ext cx="635000" cy="182562"/>
          </a:xfrm>
          <a:prstGeom prst="rect">
            <a:avLst/>
          </a:prstGeom>
          <a:solidFill>
            <a:schemeClr val="bg1"/>
          </a:solidFill>
          <a:ln w="9525" algn="ctr">
            <a:noFill/>
            <a:miter lim="800000"/>
            <a:headEnd/>
            <a:tailEnd/>
          </a:ln>
          <a:effectLst/>
        </p:spPr>
        <p:txBody>
          <a:bodyPr lIns="18000" tIns="0" rIns="18000" bIns="0">
            <a:spAutoFit/>
          </a:bodyPr>
          <a:lstStyle/>
          <a:p>
            <a:pPr algn="ctr" defTabSz="914400"/>
            <a:r>
              <a:rPr lang="en-US" sz="1200" b="1" dirty="0">
                <a:solidFill>
                  <a:srgbClr val="000066"/>
                </a:solidFill>
                <a:latin typeface="Century Gothic" pitchFamily="34" charset="0"/>
              </a:rPr>
              <a:t>48%</a:t>
            </a:r>
            <a:endParaRPr lang="es-ES" sz="1200" b="1" dirty="0">
              <a:solidFill>
                <a:srgbClr val="000066"/>
              </a:solidFill>
              <a:latin typeface="Century Gothic" pitchFamily="34" charset="0"/>
            </a:endParaRPr>
          </a:p>
        </p:txBody>
      </p:sp>
      <p:sp>
        <p:nvSpPr>
          <p:cNvPr id="73" name="Rectangle 55"/>
          <p:cNvSpPr>
            <a:spLocks noChangeArrowheads="1"/>
          </p:cNvSpPr>
          <p:nvPr/>
        </p:nvSpPr>
        <p:spPr bwMode="auto">
          <a:xfrm>
            <a:off x="7884368" y="3429000"/>
            <a:ext cx="635000" cy="182563"/>
          </a:xfrm>
          <a:prstGeom prst="rect">
            <a:avLst/>
          </a:prstGeom>
          <a:solidFill>
            <a:schemeClr val="bg1"/>
          </a:solidFill>
          <a:ln w="9525" algn="ctr">
            <a:noFill/>
            <a:miter lim="800000"/>
            <a:headEnd/>
            <a:tailEnd/>
          </a:ln>
          <a:effectLst/>
        </p:spPr>
        <p:txBody>
          <a:bodyPr lIns="18000" tIns="0" rIns="18000" bIns="0">
            <a:spAutoFit/>
          </a:bodyPr>
          <a:lstStyle/>
          <a:p>
            <a:pPr algn="ctr" defTabSz="914400"/>
            <a:r>
              <a:rPr lang="en-US" sz="1200" b="1" dirty="0">
                <a:solidFill>
                  <a:srgbClr val="000066"/>
                </a:solidFill>
                <a:latin typeface="Century Gothic" pitchFamily="34" charset="0"/>
              </a:rPr>
              <a:t>31%</a:t>
            </a:r>
            <a:endParaRPr lang="es-ES" sz="1200" b="1" dirty="0">
              <a:solidFill>
                <a:srgbClr val="000066"/>
              </a:solidFill>
              <a:latin typeface="Century Gothic" pitchFamily="34" charset="0"/>
            </a:endParaRPr>
          </a:p>
        </p:txBody>
      </p:sp>
      <p:sp>
        <p:nvSpPr>
          <p:cNvPr id="75" name="Rectangle 62"/>
          <p:cNvSpPr>
            <a:spLocks noChangeArrowheads="1"/>
          </p:cNvSpPr>
          <p:nvPr/>
        </p:nvSpPr>
        <p:spPr bwMode="auto">
          <a:xfrm>
            <a:off x="7812360" y="3212976"/>
            <a:ext cx="1331640" cy="298810"/>
          </a:xfrm>
          <a:prstGeom prst="rect">
            <a:avLst/>
          </a:prstGeom>
          <a:solidFill>
            <a:schemeClr val="bg1"/>
          </a:solidFill>
          <a:ln w="9525" algn="ctr">
            <a:noFill/>
            <a:miter lim="800000"/>
            <a:headEnd/>
            <a:tailEnd/>
          </a:ln>
          <a:effectLst/>
        </p:spPr>
        <p:txBody>
          <a:bodyPr wrap="square" lIns="18000" tIns="10800" rIns="18000" bIns="10800">
            <a:spAutoFit/>
          </a:bodyPr>
          <a:lstStyle/>
          <a:p>
            <a:pPr algn="ctr" defTabSz="914400"/>
            <a:r>
              <a:rPr lang="en-US" b="1" dirty="0">
                <a:solidFill>
                  <a:srgbClr val="000066"/>
                </a:solidFill>
                <a:latin typeface="Century Gothic" pitchFamily="34" charset="0"/>
              </a:rPr>
              <a:t>p= 0.049</a:t>
            </a:r>
            <a:endParaRPr lang="es-ES" b="1" dirty="0">
              <a:solidFill>
                <a:srgbClr val="000066"/>
              </a:solidFill>
              <a:latin typeface="Century Gothic" pitchFamily="34" charset="0"/>
            </a:endParaRPr>
          </a:p>
        </p:txBody>
      </p:sp>
      <p:sp>
        <p:nvSpPr>
          <p:cNvPr id="77"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ABATACEPT</a:t>
            </a:r>
            <a:endParaRPr lang="es-ES" sz="1600" b="1" dirty="0">
              <a:solidFill>
                <a:srgbClr val="000099"/>
              </a:solidFill>
              <a:ea typeface="ＭＳ Ｐゴシック" pitchFamily="34" charset="-128"/>
            </a:endParaRPr>
          </a:p>
        </p:txBody>
      </p:sp>
      <p:sp>
        <p:nvSpPr>
          <p:cNvPr id="67" name="Text Box 12"/>
          <p:cNvSpPr txBox="1">
            <a:spLocks noChangeArrowheads="1"/>
          </p:cNvSpPr>
          <p:nvPr/>
        </p:nvSpPr>
        <p:spPr bwMode="auto">
          <a:xfrm>
            <a:off x="5568278" y="6519446"/>
            <a:ext cx="3575722" cy="338554"/>
          </a:xfrm>
          <a:prstGeom prst="rect">
            <a:avLst/>
          </a:prstGeom>
          <a:noFill/>
          <a:ln w="9525">
            <a:noFill/>
            <a:miter lim="800000"/>
            <a:headEnd/>
            <a:tailEnd/>
          </a:ln>
        </p:spPr>
        <p:txBody>
          <a:bodyPr wrap="none">
            <a:spAutoFit/>
          </a:bodyPr>
          <a:lstStyle/>
          <a:p>
            <a:pPr algn="r" defTabSz="914400"/>
            <a:r>
              <a:rPr lang="es-ES" sz="1600" noProof="1" smtClean="0">
                <a:solidFill>
                  <a:srgbClr val="1C1C6E"/>
                </a:solidFill>
                <a:latin typeface="Calibri" pitchFamily="34" charset="0"/>
              </a:rPr>
              <a:t>Langford et al. Arthritis Rheumatol. 2017</a:t>
            </a:r>
            <a:endParaRPr lang="es-ES" sz="1600" noProof="1">
              <a:solidFill>
                <a:srgbClr val="1C1C6E"/>
              </a:solidFill>
              <a:latin typeface="Calibri" pitchFamily="34" charset="0"/>
            </a:endParaRPr>
          </a:p>
        </p:txBody>
      </p:sp>
      <p:sp>
        <p:nvSpPr>
          <p:cNvPr id="78"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572000" y="2492375"/>
            <a:ext cx="2087563" cy="461963"/>
          </a:xfrm>
          <a:prstGeom prst="rect">
            <a:avLst/>
          </a:prstGeom>
          <a:solidFill>
            <a:srgbClr val="DDDDDD"/>
          </a:solidFill>
          <a:ln w="9525" algn="ctr">
            <a:noFill/>
            <a:miter lim="800000"/>
            <a:headEnd/>
            <a:tailEnd/>
          </a:ln>
          <a:effectLst>
            <a:prstShdw prst="shdw17" dist="17961" dir="2700000">
              <a:schemeClr val="bg1">
                <a:gamma/>
                <a:shade val="60000"/>
                <a:invGamma/>
              </a:schemeClr>
            </a:prstShdw>
          </a:effectLst>
        </p:spPr>
        <p:txBody>
          <a:bodyPr lIns="54000" rIns="54000">
            <a:spAutoFit/>
          </a:bodyPr>
          <a:lstStyle/>
          <a:p>
            <a:pPr algn="ctr" eaLnBrk="0" hangingPunct="0">
              <a:defRPr/>
            </a:pPr>
            <a:r>
              <a:rPr lang="en-US" altLang="en-US" sz="2400" b="1">
                <a:latin typeface="Century Gothic" pitchFamily="34" charset="0"/>
                <a:ea typeface="ＭＳ Ｐゴシック" pitchFamily="34" charset="-128"/>
                <a:cs typeface="Arial" pitchFamily="34" charset="0"/>
              </a:rPr>
              <a:t>anti-TNF</a:t>
            </a:r>
            <a:r>
              <a:rPr lang="el-GR" altLang="en-US" sz="2400" b="1">
                <a:latin typeface="Century Gothic" pitchFamily="34" charset="0"/>
                <a:ea typeface="ＭＳ Ｐゴシック" pitchFamily="34" charset="-128"/>
                <a:cs typeface="Arial" pitchFamily="34" charset="0"/>
              </a:rPr>
              <a:t>α</a:t>
            </a:r>
          </a:p>
        </p:txBody>
      </p:sp>
      <p:sp>
        <p:nvSpPr>
          <p:cNvPr id="43012" name="Rectangle 4"/>
          <p:cNvSpPr>
            <a:spLocks noChangeArrowheads="1"/>
          </p:cNvSpPr>
          <p:nvPr/>
        </p:nvSpPr>
        <p:spPr bwMode="auto">
          <a:xfrm>
            <a:off x="6732588" y="765175"/>
            <a:ext cx="2016125" cy="1200150"/>
          </a:xfrm>
          <a:prstGeom prst="rect">
            <a:avLst/>
          </a:prstGeom>
          <a:solidFill>
            <a:srgbClr val="DDDDDD"/>
          </a:solidFill>
          <a:ln w="9525" algn="ctr">
            <a:noFill/>
            <a:miter lim="800000"/>
            <a:headEnd/>
            <a:tailEnd/>
          </a:ln>
          <a:effectLst>
            <a:prstShdw prst="shdw17" dist="17961" dir="2700000">
              <a:schemeClr val="bg1">
                <a:gamma/>
                <a:shade val="60000"/>
                <a:invGamma/>
              </a:schemeClr>
            </a:prstShdw>
          </a:effectLst>
        </p:spPr>
        <p:txBody>
          <a:bodyPr lIns="54000" rIns="54000">
            <a:spAutoFit/>
          </a:bodyPr>
          <a:lstStyle/>
          <a:p>
            <a:pPr algn="ctr" eaLnBrk="0" hangingPunct="0">
              <a:defRPr/>
            </a:pPr>
            <a:r>
              <a:rPr lang="en-US" altLang="en-US" b="1" dirty="0">
                <a:latin typeface="Century Gothic" pitchFamily="34" charset="0"/>
                <a:ea typeface="MS PGothic" pitchFamily="34" charset="-128"/>
              </a:rPr>
              <a:t>RTX ?</a:t>
            </a:r>
          </a:p>
          <a:p>
            <a:pPr algn="ctr" eaLnBrk="0" hangingPunct="0">
              <a:defRPr/>
            </a:pPr>
            <a:r>
              <a:rPr lang="en-US" altLang="en-US" b="1" dirty="0">
                <a:latin typeface="Century Gothic" pitchFamily="34" charset="0"/>
                <a:ea typeface="MS PGothic" pitchFamily="34" charset="-128"/>
              </a:rPr>
              <a:t>TCZ ?</a:t>
            </a:r>
          </a:p>
          <a:p>
            <a:pPr algn="ctr" eaLnBrk="0" hangingPunct="0">
              <a:defRPr/>
            </a:pPr>
            <a:r>
              <a:rPr lang="en-US" altLang="en-US" b="1" dirty="0">
                <a:latin typeface="Century Gothic" pitchFamily="34" charset="0"/>
                <a:ea typeface="MS PGothic" pitchFamily="34" charset="-128"/>
              </a:rPr>
              <a:t>ABA ?</a:t>
            </a:r>
          </a:p>
          <a:p>
            <a:pPr algn="ctr" eaLnBrk="0" hangingPunct="0">
              <a:defRPr/>
            </a:pPr>
            <a:r>
              <a:rPr lang="en-US" altLang="en-US" b="1" dirty="0">
                <a:latin typeface="Century Gothic" pitchFamily="34" charset="0"/>
                <a:ea typeface="MS PGothic" pitchFamily="34" charset="-128"/>
              </a:rPr>
              <a:t>anti-IL17 ?</a:t>
            </a:r>
          </a:p>
        </p:txBody>
      </p:sp>
      <p:sp>
        <p:nvSpPr>
          <p:cNvPr id="43016" name="Rectangle 8"/>
          <p:cNvSpPr>
            <a:spLocks noChangeArrowheads="1"/>
          </p:cNvSpPr>
          <p:nvPr/>
        </p:nvSpPr>
        <p:spPr bwMode="auto">
          <a:xfrm>
            <a:off x="4595813" y="4883150"/>
            <a:ext cx="2087562" cy="866775"/>
          </a:xfrm>
          <a:prstGeom prst="rect">
            <a:avLst/>
          </a:prstGeom>
          <a:solidFill>
            <a:srgbClr val="0033CC"/>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43017" name="Rectangle 9"/>
          <p:cNvSpPr>
            <a:spLocks noChangeArrowheads="1"/>
          </p:cNvSpPr>
          <p:nvPr/>
        </p:nvSpPr>
        <p:spPr bwMode="auto">
          <a:xfrm>
            <a:off x="6756400" y="4883150"/>
            <a:ext cx="2087563" cy="866775"/>
          </a:xfrm>
          <a:prstGeom prst="rect">
            <a:avLst/>
          </a:prstGeom>
          <a:solidFill>
            <a:srgbClr val="000099"/>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43019" name="Rectangle 11"/>
          <p:cNvSpPr>
            <a:spLocks noChangeArrowheads="1"/>
          </p:cNvSpPr>
          <p:nvPr/>
        </p:nvSpPr>
        <p:spPr bwMode="auto">
          <a:xfrm>
            <a:off x="4595813" y="3946525"/>
            <a:ext cx="2087562" cy="866775"/>
          </a:xfrm>
          <a:prstGeom prst="rect">
            <a:avLst/>
          </a:prstGeom>
          <a:solidFill>
            <a:srgbClr val="0033CC"/>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43020" name="Rectangle 12"/>
          <p:cNvSpPr>
            <a:spLocks noChangeArrowheads="1"/>
          </p:cNvSpPr>
          <p:nvPr/>
        </p:nvSpPr>
        <p:spPr bwMode="auto">
          <a:xfrm>
            <a:off x="6756400" y="3946525"/>
            <a:ext cx="2087563" cy="866775"/>
          </a:xfrm>
          <a:prstGeom prst="rect">
            <a:avLst/>
          </a:prstGeom>
          <a:solidFill>
            <a:srgbClr val="000099"/>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43021" name="Rectangle 13"/>
          <p:cNvSpPr>
            <a:spLocks noChangeArrowheads="1"/>
          </p:cNvSpPr>
          <p:nvPr/>
        </p:nvSpPr>
        <p:spPr bwMode="auto">
          <a:xfrm>
            <a:off x="4594225" y="3009900"/>
            <a:ext cx="2087563" cy="866775"/>
          </a:xfrm>
          <a:prstGeom prst="rect">
            <a:avLst/>
          </a:prstGeom>
          <a:solidFill>
            <a:srgbClr val="0033CC"/>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43022" name="Rectangle 14"/>
          <p:cNvSpPr>
            <a:spLocks noChangeArrowheads="1"/>
          </p:cNvSpPr>
          <p:nvPr/>
        </p:nvSpPr>
        <p:spPr bwMode="auto">
          <a:xfrm>
            <a:off x="6754813" y="3009900"/>
            <a:ext cx="2087562" cy="866775"/>
          </a:xfrm>
          <a:prstGeom prst="rect">
            <a:avLst/>
          </a:prstGeom>
          <a:solidFill>
            <a:srgbClr val="000099"/>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43023" name="Rectangle 15"/>
          <p:cNvSpPr>
            <a:spLocks noChangeArrowheads="1"/>
          </p:cNvSpPr>
          <p:nvPr/>
        </p:nvSpPr>
        <p:spPr bwMode="auto">
          <a:xfrm>
            <a:off x="6732240" y="2074863"/>
            <a:ext cx="2087562" cy="866775"/>
          </a:xfrm>
          <a:prstGeom prst="rect">
            <a:avLst/>
          </a:prstGeom>
          <a:solidFill>
            <a:srgbClr val="000099"/>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16410" name="Line 19"/>
          <p:cNvSpPr>
            <a:spLocks noChangeShapeType="1"/>
          </p:cNvSpPr>
          <p:nvPr/>
        </p:nvSpPr>
        <p:spPr bwMode="auto">
          <a:xfrm>
            <a:off x="4643438" y="6165850"/>
            <a:ext cx="4249737" cy="0"/>
          </a:xfrm>
          <a:prstGeom prst="line">
            <a:avLst/>
          </a:prstGeom>
          <a:noFill/>
          <a:ln w="76200">
            <a:solidFill>
              <a:srgbClr val="DDDDDD"/>
            </a:solidFill>
            <a:round/>
            <a:headEnd type="triangle" w="med" len="med"/>
            <a:tailEnd type="triangle" w="med" len="med"/>
          </a:ln>
          <a:effectLst>
            <a:prstShdw prst="shdw17" dist="17961" dir="2700000">
              <a:srgbClr val="858585"/>
            </a:prstShdw>
          </a:effectLst>
        </p:spPr>
        <p:txBody>
          <a:bodyPr/>
          <a:lstStyle/>
          <a:p>
            <a:endParaRPr lang="es-ES"/>
          </a:p>
        </p:txBody>
      </p:sp>
      <p:sp>
        <p:nvSpPr>
          <p:cNvPr id="16411" name="Rectangle 20"/>
          <p:cNvSpPr>
            <a:spLocks noChangeArrowheads="1"/>
          </p:cNvSpPr>
          <p:nvPr/>
        </p:nvSpPr>
        <p:spPr bwMode="auto">
          <a:xfrm>
            <a:off x="5954713" y="5919788"/>
            <a:ext cx="1720850" cy="457200"/>
          </a:xfrm>
          <a:prstGeom prst="rect">
            <a:avLst/>
          </a:prstGeom>
          <a:solidFill>
            <a:schemeClr val="bg1"/>
          </a:solidFill>
          <a:ln w="9525" algn="ctr">
            <a:noFill/>
            <a:miter lim="800000"/>
            <a:headEnd/>
            <a:tailEnd/>
          </a:ln>
        </p:spPr>
        <p:txBody>
          <a:bodyPr wrap="none">
            <a:spAutoFit/>
          </a:bodyPr>
          <a:lstStyle/>
          <a:p>
            <a:pPr algn="ctr" eaLnBrk="0" hangingPunct="0"/>
            <a:r>
              <a:rPr lang="en-US" altLang="en-US" sz="2400" b="1">
                <a:latin typeface="Century Gothic" pitchFamily="34" charset="0"/>
                <a:ea typeface="ＭＳ Ｐゴシック" pitchFamily="34" charset="-128"/>
              </a:rPr>
              <a:t>biológicos</a:t>
            </a:r>
          </a:p>
        </p:txBody>
      </p:sp>
      <p:sp>
        <p:nvSpPr>
          <p:cNvPr id="16412" name="Rectangle 26"/>
          <p:cNvSpPr>
            <a:spLocks noChangeArrowheads="1"/>
          </p:cNvSpPr>
          <p:nvPr/>
        </p:nvSpPr>
        <p:spPr bwMode="auto">
          <a:xfrm>
            <a:off x="4572000" y="1268413"/>
            <a:ext cx="4572000" cy="5256212"/>
          </a:xfrm>
          <a:prstGeom prst="rect">
            <a:avLst/>
          </a:prstGeom>
          <a:solidFill>
            <a:schemeClr val="bg1"/>
          </a:solidFill>
          <a:ln w="9525">
            <a:noFill/>
            <a:miter lim="800000"/>
            <a:headEnd/>
            <a:tailEnd/>
          </a:ln>
        </p:spPr>
        <p:txBody>
          <a:bodyPr wrap="none" anchor="ctr"/>
          <a:lstStyle/>
          <a:p>
            <a:endParaRPr lang="es-ES"/>
          </a:p>
        </p:txBody>
      </p:sp>
      <p:sp>
        <p:nvSpPr>
          <p:cNvPr id="16413" name="Rectangle 27"/>
          <p:cNvSpPr>
            <a:spLocks noChangeArrowheads="1"/>
          </p:cNvSpPr>
          <p:nvPr/>
        </p:nvSpPr>
        <p:spPr bwMode="auto">
          <a:xfrm>
            <a:off x="6156325" y="692150"/>
            <a:ext cx="2916238" cy="5111750"/>
          </a:xfrm>
          <a:prstGeom prst="rect">
            <a:avLst/>
          </a:prstGeom>
          <a:solidFill>
            <a:schemeClr val="bg1"/>
          </a:solidFill>
          <a:ln w="9525">
            <a:noFill/>
            <a:miter lim="800000"/>
            <a:headEnd/>
            <a:tailEnd/>
          </a:ln>
        </p:spPr>
        <p:txBody>
          <a:bodyPr wrap="none" anchor="ctr"/>
          <a:lstStyle/>
          <a:p>
            <a:endParaRPr lang="es-ES"/>
          </a:p>
        </p:txBody>
      </p:sp>
      <p:sp>
        <p:nvSpPr>
          <p:cNvPr id="43013" name="Rectangle 5"/>
          <p:cNvSpPr>
            <a:spLocks noChangeArrowheads="1"/>
          </p:cNvSpPr>
          <p:nvPr/>
        </p:nvSpPr>
        <p:spPr bwMode="auto">
          <a:xfrm>
            <a:off x="323850" y="4365625"/>
            <a:ext cx="2016125" cy="523220"/>
          </a:xfrm>
          <a:prstGeom prst="rect">
            <a:avLst/>
          </a:prstGeom>
          <a:solidFill>
            <a:srgbClr val="DDDDDD"/>
          </a:solidFill>
          <a:ln w="9525" algn="ctr">
            <a:noFill/>
            <a:miter lim="800000"/>
            <a:headEnd/>
            <a:tailEnd/>
          </a:ln>
          <a:effectLst>
            <a:prstShdw prst="shdw17" dist="17961" dir="2700000">
              <a:schemeClr val="bg1">
                <a:gamma/>
                <a:shade val="60000"/>
                <a:invGamma/>
              </a:schemeClr>
            </a:prstShdw>
          </a:effectLst>
        </p:spPr>
        <p:txBody>
          <a:bodyPr lIns="54000" rIns="54000">
            <a:spAutoFit/>
          </a:bodyPr>
          <a:lstStyle/>
          <a:p>
            <a:pPr algn="ctr" eaLnBrk="0" hangingPunct="0">
              <a:defRPr/>
            </a:pPr>
            <a:r>
              <a:rPr lang="en-US" altLang="en-US" sz="2800" b="1" dirty="0" err="1">
                <a:latin typeface="Century Gothic" pitchFamily="34" charset="0"/>
                <a:ea typeface="MS PGothic" charset="-128"/>
              </a:rPr>
              <a:t>esteroides</a:t>
            </a:r>
            <a:endParaRPr lang="en-US" altLang="en-US" sz="2800" b="1" dirty="0">
              <a:latin typeface="Century Gothic" pitchFamily="34" charset="0"/>
              <a:ea typeface="MS PGothic" charset="-128"/>
            </a:endParaRPr>
          </a:p>
        </p:txBody>
      </p:sp>
      <p:sp>
        <p:nvSpPr>
          <p:cNvPr id="43014" name="Rectangle 6"/>
          <p:cNvSpPr>
            <a:spLocks noChangeArrowheads="1"/>
          </p:cNvSpPr>
          <p:nvPr/>
        </p:nvSpPr>
        <p:spPr bwMode="auto">
          <a:xfrm>
            <a:off x="274638" y="4883150"/>
            <a:ext cx="2087562" cy="866775"/>
          </a:xfrm>
          <a:prstGeom prst="rect">
            <a:avLst/>
          </a:prstGeom>
          <a:solidFill>
            <a:srgbClr val="3399FF"/>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43015" name="Rectangle 7"/>
          <p:cNvSpPr>
            <a:spLocks noChangeArrowheads="1"/>
          </p:cNvSpPr>
          <p:nvPr/>
        </p:nvSpPr>
        <p:spPr bwMode="auto">
          <a:xfrm>
            <a:off x="2435225" y="4883150"/>
            <a:ext cx="2087563" cy="866775"/>
          </a:xfrm>
          <a:prstGeom prst="rect">
            <a:avLst/>
          </a:prstGeom>
          <a:solidFill>
            <a:srgbClr val="0066FF"/>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43018" name="Rectangle 10"/>
          <p:cNvSpPr>
            <a:spLocks noChangeArrowheads="1"/>
          </p:cNvSpPr>
          <p:nvPr/>
        </p:nvSpPr>
        <p:spPr bwMode="auto">
          <a:xfrm>
            <a:off x="2435225" y="3946525"/>
            <a:ext cx="2087563" cy="866775"/>
          </a:xfrm>
          <a:prstGeom prst="rect">
            <a:avLst/>
          </a:prstGeom>
          <a:solidFill>
            <a:srgbClr val="0066FF"/>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16427"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PIRÁMIDE TERAPÉUTICA</a:t>
            </a:r>
            <a:endParaRPr lang="es-ES" sz="1600" b="1" dirty="0">
              <a:solidFill>
                <a:srgbClr val="000099"/>
              </a:solidFill>
              <a:ea typeface="ＭＳ Ｐゴシック" pitchFamily="34" charset="-128"/>
            </a:endParaRPr>
          </a:p>
        </p:txBody>
      </p:sp>
      <p:sp>
        <p:nvSpPr>
          <p:cNvPr id="25" name="Line 22"/>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pic>
        <p:nvPicPr>
          <p:cNvPr id="27"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28" name="Rectangle 3"/>
          <p:cNvSpPr>
            <a:spLocks noChangeArrowheads="1"/>
          </p:cNvSpPr>
          <p:nvPr/>
        </p:nvSpPr>
        <p:spPr bwMode="auto">
          <a:xfrm>
            <a:off x="2484438" y="3068638"/>
            <a:ext cx="2016125" cy="800219"/>
          </a:xfrm>
          <a:prstGeom prst="rect">
            <a:avLst/>
          </a:prstGeom>
          <a:solidFill>
            <a:srgbClr val="DDDDDD"/>
          </a:solidFill>
          <a:ln w="9525" algn="ctr">
            <a:noFill/>
            <a:miter lim="800000"/>
            <a:headEnd/>
            <a:tailEnd/>
          </a:ln>
          <a:effectLst>
            <a:prstShdw prst="shdw17" dist="17961" dir="2700000">
              <a:schemeClr val="bg1">
                <a:gamma/>
                <a:shade val="60000"/>
                <a:invGamma/>
              </a:schemeClr>
            </a:prstShdw>
          </a:effectLst>
        </p:spPr>
        <p:txBody>
          <a:bodyPr lIns="54000" rIns="54000">
            <a:spAutoFit/>
          </a:bodyPr>
          <a:lstStyle/>
          <a:p>
            <a:pPr algn="ctr" eaLnBrk="0" hangingPunct="0">
              <a:defRPr/>
            </a:pPr>
            <a:r>
              <a:rPr lang="en-US" altLang="en-US" sz="2800" b="1" dirty="0" smtClean="0">
                <a:latin typeface="Century Gothic" pitchFamily="34" charset="0"/>
                <a:ea typeface="ＭＳ Ｐゴシック" pitchFamily="34" charset="-128"/>
                <a:cs typeface="Arial" pitchFamily="34" charset="0"/>
              </a:rPr>
              <a:t>MTX, </a:t>
            </a:r>
            <a:r>
              <a:rPr lang="en-US" altLang="en-US" b="1" dirty="0" smtClean="0">
                <a:latin typeface="Century Gothic" pitchFamily="34" charset="0"/>
                <a:ea typeface="ＭＳ Ｐゴシック" pitchFamily="34" charset="-128"/>
                <a:cs typeface="Arial" pitchFamily="34" charset="0"/>
              </a:rPr>
              <a:t>LFN, AZA, MM, CFM</a:t>
            </a:r>
            <a:endParaRPr lang="en-US" altLang="en-US" b="1" dirty="0">
              <a:latin typeface="Century Gothic" pitchFamily="34" charset="0"/>
              <a:ea typeface="ＭＳ Ｐゴシック" pitchFamily="34" charset="-128"/>
              <a:cs typeface="Arial" pitchFamily="34" charset="0"/>
            </a:endParaRPr>
          </a:p>
        </p:txBody>
      </p:sp>
      <p:sp>
        <p:nvSpPr>
          <p:cNvPr id="24"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8"/>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pic>
        <p:nvPicPr>
          <p:cNvPr id="27"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18" name="Rectangle 19"/>
          <p:cNvSpPr>
            <a:spLocks noChangeArrowheads="1"/>
          </p:cNvSpPr>
          <p:nvPr/>
        </p:nvSpPr>
        <p:spPr bwMode="auto">
          <a:xfrm>
            <a:off x="1331640" y="836712"/>
            <a:ext cx="6551613" cy="297004"/>
          </a:xfrm>
          <a:prstGeom prst="rect">
            <a:avLst/>
          </a:prstGeom>
          <a:noFill/>
          <a:ln w="9525" algn="ctr">
            <a:noFill/>
            <a:miter lim="800000"/>
            <a:headEnd/>
            <a:tailEnd/>
          </a:ln>
          <a:effectLst/>
        </p:spPr>
        <p:txBody>
          <a:bodyPr>
            <a:spAutoFit/>
          </a:bodyPr>
          <a:lstStyle/>
          <a:p>
            <a:pPr algn="ctr" defTabSz="914400" eaLnBrk="0" hangingPunct="0">
              <a:lnSpc>
                <a:spcPct val="95000"/>
              </a:lnSpc>
            </a:pPr>
            <a:r>
              <a:rPr lang="es-ES_tradnl" sz="1400" dirty="0" smtClean="0">
                <a:solidFill>
                  <a:srgbClr val="000066"/>
                </a:solidFill>
                <a:latin typeface="Century Gothic" pitchFamily="34" charset="0"/>
                <a:ea typeface="MS PGothic" pitchFamily="34" charset="-128"/>
              </a:rPr>
              <a:t>Abierto, prospectivo</a:t>
            </a:r>
            <a:endParaRPr lang="es-ES_tradnl" sz="1400" dirty="0">
              <a:solidFill>
                <a:srgbClr val="000066"/>
              </a:solidFill>
              <a:latin typeface="Century Gothic" pitchFamily="34" charset="0"/>
              <a:ea typeface="MS PGothic" pitchFamily="34" charset="-128"/>
            </a:endParaRPr>
          </a:p>
        </p:txBody>
      </p:sp>
      <p:sp>
        <p:nvSpPr>
          <p:cNvPr id="9" name="Text Box 12"/>
          <p:cNvSpPr txBox="1">
            <a:spLocks noChangeArrowheads="1"/>
          </p:cNvSpPr>
          <p:nvPr/>
        </p:nvSpPr>
        <p:spPr bwMode="auto">
          <a:xfrm>
            <a:off x="6010385" y="6519446"/>
            <a:ext cx="3133615" cy="338554"/>
          </a:xfrm>
          <a:prstGeom prst="rect">
            <a:avLst/>
          </a:prstGeom>
          <a:noFill/>
          <a:ln w="9525">
            <a:noFill/>
            <a:miter lim="800000"/>
            <a:headEnd/>
            <a:tailEnd/>
          </a:ln>
        </p:spPr>
        <p:txBody>
          <a:bodyPr wrap="none">
            <a:spAutoFit/>
          </a:bodyPr>
          <a:lstStyle/>
          <a:p>
            <a:pPr algn="r" defTabSz="914400"/>
            <a:r>
              <a:rPr lang="es-ES" sz="1600" noProof="1" smtClean="0">
                <a:solidFill>
                  <a:srgbClr val="1C1C6E"/>
                </a:solidFill>
                <a:latin typeface="Calibri" pitchFamily="34" charset="0"/>
              </a:rPr>
              <a:t>Conway et al. Ann Rheum Dis. 2016</a:t>
            </a:r>
            <a:endParaRPr lang="es-ES" sz="1600" noProof="1">
              <a:solidFill>
                <a:srgbClr val="1C1C6E"/>
              </a:solidFill>
              <a:latin typeface="Calibri" pitchFamily="34" charset="0"/>
            </a:endParaRPr>
          </a:p>
        </p:txBody>
      </p:sp>
      <p:sp>
        <p:nvSpPr>
          <p:cNvPr id="10"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USTEKINUMAB</a:t>
            </a:r>
            <a:endParaRPr lang="es-ES" sz="1600" b="1" dirty="0">
              <a:solidFill>
                <a:srgbClr val="000099"/>
              </a:solidFill>
              <a:ea typeface="ＭＳ Ｐゴシック" pitchFamily="34" charset="-128"/>
            </a:endParaRPr>
          </a:p>
        </p:txBody>
      </p:sp>
      <p:sp>
        <p:nvSpPr>
          <p:cNvPr id="12"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pic>
        <p:nvPicPr>
          <p:cNvPr id="244737" name="Picture 1"/>
          <p:cNvPicPr>
            <a:picLocks noChangeAspect="1" noChangeArrowheads="1"/>
          </p:cNvPicPr>
          <p:nvPr/>
        </p:nvPicPr>
        <p:blipFill>
          <a:blip r:embed="rId4" cstate="print"/>
          <a:srcRect/>
          <a:stretch>
            <a:fillRect/>
          </a:stretch>
        </p:blipFill>
        <p:spPr bwMode="auto">
          <a:xfrm>
            <a:off x="0" y="1268760"/>
            <a:ext cx="9236411" cy="1656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p:cNvPicPr>
            <a:picLocks noChangeAspect="1" noChangeArrowheads="1"/>
          </p:cNvPicPr>
          <p:nvPr/>
        </p:nvPicPr>
        <p:blipFill>
          <a:blip r:embed="rId3" cstate="print"/>
          <a:srcRect/>
          <a:stretch>
            <a:fillRect/>
          </a:stretch>
        </p:blipFill>
        <p:spPr bwMode="auto">
          <a:xfrm>
            <a:off x="-331475" y="0"/>
            <a:ext cx="9610806" cy="6858000"/>
          </a:xfrm>
          <a:prstGeom prst="rect">
            <a:avLst/>
          </a:prstGeom>
          <a:noFill/>
          <a:ln w="9525">
            <a:noFill/>
            <a:miter lim="800000"/>
            <a:headEnd/>
            <a:tailEnd/>
          </a:ln>
        </p:spPr>
      </p:pic>
      <p:pic>
        <p:nvPicPr>
          <p:cNvPr id="2" name="Group 20"/>
          <p:cNvPicPr>
            <a:picLocks noChangeArrowheads="1"/>
          </p:cNvPicPr>
          <p:nvPr/>
        </p:nvPicPr>
        <p:blipFill>
          <a:blip r:embed="rId4" cstate="print">
            <a:lum/>
          </a:blip>
          <a:srcRect/>
          <a:stretch>
            <a:fillRect/>
          </a:stretch>
        </p:blipFill>
        <p:spPr bwMode="auto">
          <a:xfrm rot="4895457">
            <a:off x="1381655" y="24578"/>
            <a:ext cx="2332598" cy="3424469"/>
          </a:xfrm>
          <a:prstGeom prst="rect">
            <a:avLst/>
          </a:prstGeom>
          <a:noFill/>
          <a:ln w="9525">
            <a:noFill/>
            <a:miter lim="800000"/>
            <a:headEnd/>
            <a:tailEnd/>
          </a:ln>
        </p:spPr>
      </p:pic>
      <p:pic>
        <p:nvPicPr>
          <p:cNvPr id="7" name="Group 20"/>
          <p:cNvPicPr>
            <a:picLocks noChangeArrowheads="1"/>
          </p:cNvPicPr>
          <p:nvPr/>
        </p:nvPicPr>
        <p:blipFill>
          <a:blip r:embed="rId4" cstate="print">
            <a:lum/>
          </a:blip>
          <a:srcRect/>
          <a:stretch>
            <a:fillRect/>
          </a:stretch>
        </p:blipFill>
        <p:spPr bwMode="auto">
          <a:xfrm rot="4895457">
            <a:off x="5774143" y="24578"/>
            <a:ext cx="2332598" cy="3424469"/>
          </a:xfrm>
          <a:prstGeom prst="rect">
            <a:avLst/>
          </a:prstGeom>
          <a:noFill/>
          <a:ln w="9525">
            <a:noFill/>
            <a:miter lim="800000"/>
            <a:headEnd/>
            <a:tailEnd/>
          </a:ln>
        </p:spPr>
      </p:pic>
      <p:grpSp>
        <p:nvGrpSpPr>
          <p:cNvPr id="3" name="Group 28"/>
          <p:cNvGrpSpPr/>
          <p:nvPr/>
        </p:nvGrpSpPr>
        <p:grpSpPr>
          <a:xfrm>
            <a:off x="5940152" y="3573016"/>
            <a:ext cx="1872208" cy="1165704"/>
            <a:chOff x="5176923" y="3736630"/>
            <a:chExt cx="622241" cy="585176"/>
          </a:xfrm>
          <a:solidFill>
            <a:srgbClr val="007A8A"/>
          </a:solidFill>
        </p:grpSpPr>
        <p:sp>
          <p:nvSpPr>
            <p:cNvPr id="9" name="Oval 29"/>
            <p:cNvSpPr/>
            <p:nvPr/>
          </p:nvSpPr>
          <p:spPr bwMode="auto">
            <a:xfrm>
              <a:off x="5176923" y="3736630"/>
              <a:ext cx="622241" cy="585176"/>
            </a:xfrm>
            <a:prstGeom prst="ellipse">
              <a:avLst/>
            </a:prstGeom>
            <a:grpFill/>
            <a:ln w="63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lstStyle/>
            <a:p>
              <a:pPr algn="ctr" defTabSz="914400" eaLnBrk="0" hangingPunct="0">
                <a:defRPr/>
              </a:pPr>
              <a:endParaRPr lang="en-US" b="1" dirty="0">
                <a:solidFill>
                  <a:srgbClr val="FFFFFF"/>
                </a:solidFill>
                <a:latin typeface="Arial" charset="0"/>
              </a:endParaRPr>
            </a:p>
          </p:txBody>
        </p:sp>
        <p:sp>
          <p:nvSpPr>
            <p:cNvPr id="10" name="Oval 30"/>
            <p:cNvSpPr/>
            <p:nvPr/>
          </p:nvSpPr>
          <p:spPr bwMode="auto">
            <a:xfrm>
              <a:off x="5291715" y="3821622"/>
              <a:ext cx="444019" cy="418044"/>
            </a:xfrm>
            <a:prstGeom prst="ellipse">
              <a:avLst/>
            </a:prstGeom>
            <a:gradFill>
              <a:gsLst>
                <a:gs pos="0">
                  <a:schemeClr val="tx2"/>
                </a:gs>
                <a:gs pos="76000">
                  <a:srgbClr val="007A8A"/>
                </a:gs>
                <a:gs pos="100000">
                  <a:schemeClr val="accent1">
                    <a:tint val="23500"/>
                    <a:satMod val="160000"/>
                  </a:schemeClr>
                </a:gs>
              </a:gsLst>
              <a:path path="circle">
                <a:fillToRect l="50000" t="50000" r="50000" b="50000"/>
              </a:path>
            </a:gradFill>
            <a:ln w="63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lstStyle/>
            <a:p>
              <a:pPr algn="ctr" defTabSz="914400" eaLnBrk="0" hangingPunct="0">
                <a:defRPr/>
              </a:pPr>
              <a:endParaRPr lang="en-US" b="1" dirty="0">
                <a:solidFill>
                  <a:srgbClr val="FFFFFF"/>
                </a:solidFill>
                <a:latin typeface="Arial" charset="0"/>
              </a:endParaRPr>
            </a:p>
          </p:txBody>
        </p:sp>
      </p:grpSp>
      <p:sp>
        <p:nvSpPr>
          <p:cNvPr id="11" name="TextBox 31"/>
          <p:cNvSpPr txBox="1">
            <a:spLocks noChangeArrowheads="1"/>
          </p:cNvSpPr>
          <p:nvPr/>
        </p:nvSpPr>
        <p:spPr bwMode="auto">
          <a:xfrm>
            <a:off x="6588224" y="3573016"/>
            <a:ext cx="131693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914400"/>
            <a:r>
              <a:rPr lang="en-US" sz="2400" b="1" dirty="0" smtClean="0">
                <a:solidFill>
                  <a:schemeClr val="bg1"/>
                </a:solidFill>
                <a:effectLst>
                  <a:outerShdw blurRad="38100" dist="38100" dir="2700000" algn="tl">
                    <a:srgbClr val="C0C0C0"/>
                  </a:outerShdw>
                </a:effectLst>
                <a:latin typeface="Century Gothic" pitchFamily="34" charset="0"/>
                <a:ea typeface="MS PGothic" pitchFamily="34" charset="-128"/>
              </a:rPr>
              <a:t>               Th1</a:t>
            </a:r>
            <a:endParaRPr lang="en-US" sz="2400" b="1" dirty="0">
              <a:solidFill>
                <a:schemeClr val="bg1"/>
              </a:solidFill>
              <a:effectLst>
                <a:outerShdw blurRad="38100" dist="38100" dir="2700000" algn="tl">
                  <a:srgbClr val="C0C0C0"/>
                </a:outerShdw>
              </a:effectLst>
              <a:latin typeface="Century Gothic" pitchFamily="34" charset="0"/>
              <a:ea typeface="MS PGothic" pitchFamily="34" charset="-128"/>
            </a:endParaRPr>
          </a:p>
        </p:txBody>
      </p:sp>
      <p:grpSp>
        <p:nvGrpSpPr>
          <p:cNvPr id="8" name="Group 28"/>
          <p:cNvGrpSpPr/>
          <p:nvPr/>
        </p:nvGrpSpPr>
        <p:grpSpPr>
          <a:xfrm>
            <a:off x="1835696" y="3573016"/>
            <a:ext cx="1872208" cy="1165704"/>
            <a:chOff x="5176923" y="3736630"/>
            <a:chExt cx="622241" cy="585176"/>
          </a:xfrm>
          <a:solidFill>
            <a:srgbClr val="007A8A"/>
          </a:solidFill>
        </p:grpSpPr>
        <p:sp>
          <p:nvSpPr>
            <p:cNvPr id="13" name="Oval 29"/>
            <p:cNvSpPr/>
            <p:nvPr/>
          </p:nvSpPr>
          <p:spPr bwMode="auto">
            <a:xfrm>
              <a:off x="5176923" y="3736630"/>
              <a:ext cx="622241" cy="585176"/>
            </a:xfrm>
            <a:prstGeom prst="ellipse">
              <a:avLst/>
            </a:prstGeom>
            <a:solidFill>
              <a:srgbClr val="FF3399"/>
            </a:solidFill>
            <a:ln w="6350" cap="flat" cmpd="sng" algn="ctr">
              <a:noFill/>
              <a:prstDash val="solid"/>
              <a:round/>
              <a:headEnd type="none" w="med" len="med"/>
              <a:tailEnd type="none" w="med" len="med"/>
            </a:ln>
            <a:effectLst>
              <a:innerShdw blurRad="114300">
                <a:prstClr val="black"/>
              </a:innerShdw>
            </a:effectLst>
            <a:scene3d>
              <a:camera prst="orthographicFront">
                <a:rot lat="0" lon="0" rev="0"/>
              </a:camera>
              <a:lightRig rig="balanced" dir="t">
                <a:rot lat="0" lon="0" rev="8700000"/>
              </a:lightRig>
            </a:scene3d>
            <a:sp3d>
              <a:bevelT w="190500" h="38100"/>
            </a:sp3d>
          </p:spPr>
          <p:txBody>
            <a:bodyPr wrap="none" lIns="0" tIns="0" rIns="0" bIns="0"/>
            <a:lstStyle/>
            <a:p>
              <a:pPr algn="ctr" defTabSz="914400" eaLnBrk="0" hangingPunct="0">
                <a:defRPr/>
              </a:pPr>
              <a:endParaRPr lang="en-US" b="1" dirty="0">
                <a:solidFill>
                  <a:srgbClr val="FFFFFF"/>
                </a:solidFill>
                <a:latin typeface="Arial" charset="0"/>
              </a:endParaRPr>
            </a:p>
          </p:txBody>
        </p:sp>
        <p:sp>
          <p:nvSpPr>
            <p:cNvPr id="14" name="Oval 30"/>
            <p:cNvSpPr/>
            <p:nvPr/>
          </p:nvSpPr>
          <p:spPr bwMode="auto">
            <a:xfrm>
              <a:off x="5296585" y="3808925"/>
              <a:ext cx="444019" cy="418044"/>
            </a:xfrm>
            <a:prstGeom prst="ellipse">
              <a:avLst/>
            </a:prstGeom>
            <a:solidFill>
              <a:srgbClr val="FF66FF"/>
            </a:solidFill>
            <a:ln w="6350" cap="flat" cmpd="sng" algn="ctr">
              <a:noFill/>
              <a:prstDash val="solid"/>
              <a:round/>
              <a:headEnd type="none" w="med" len="med"/>
              <a:tailEnd type="none" w="med" len="med"/>
            </a:ln>
            <a:effectLst>
              <a:innerShdw blurRad="114300">
                <a:prstClr val="black"/>
              </a:innerShdw>
            </a:effectLst>
            <a:scene3d>
              <a:camera prst="orthographicFront">
                <a:rot lat="0" lon="0" rev="0"/>
              </a:camera>
              <a:lightRig rig="balanced" dir="t">
                <a:rot lat="0" lon="0" rev="8700000"/>
              </a:lightRig>
            </a:scene3d>
            <a:sp3d>
              <a:bevelT w="190500" h="38100"/>
            </a:sp3d>
          </p:spPr>
          <p:txBody>
            <a:bodyPr wrap="none" lIns="0" tIns="0" rIns="0" bIns="0"/>
            <a:lstStyle/>
            <a:p>
              <a:pPr algn="ctr" defTabSz="914400" eaLnBrk="0" hangingPunct="0">
                <a:defRPr/>
              </a:pPr>
              <a:endParaRPr lang="en-US" sz="2400" b="1" dirty="0">
                <a:solidFill>
                  <a:srgbClr val="FFFFFF"/>
                </a:solidFill>
                <a:latin typeface="Arial" charset="0"/>
              </a:endParaRPr>
            </a:p>
          </p:txBody>
        </p:sp>
      </p:grpSp>
      <p:sp>
        <p:nvSpPr>
          <p:cNvPr id="15" name="TextBox 31"/>
          <p:cNvSpPr txBox="1">
            <a:spLocks noChangeArrowheads="1"/>
          </p:cNvSpPr>
          <p:nvPr/>
        </p:nvSpPr>
        <p:spPr bwMode="auto">
          <a:xfrm>
            <a:off x="2483768" y="3501008"/>
            <a:ext cx="131693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914400"/>
            <a:r>
              <a:rPr lang="en-US" sz="2400" b="1" dirty="0" smtClean="0">
                <a:solidFill>
                  <a:schemeClr val="bg1"/>
                </a:solidFill>
                <a:effectLst>
                  <a:outerShdw blurRad="38100" dist="38100" dir="2700000" algn="tl">
                    <a:srgbClr val="C0C0C0"/>
                  </a:outerShdw>
                </a:effectLst>
                <a:latin typeface="Century Gothic" pitchFamily="34" charset="0"/>
                <a:ea typeface="MS PGothic" pitchFamily="34" charset="-128"/>
              </a:rPr>
              <a:t>               Th17</a:t>
            </a:r>
            <a:endParaRPr lang="en-US" sz="2400" b="1" dirty="0">
              <a:solidFill>
                <a:schemeClr val="bg1"/>
              </a:solidFill>
              <a:effectLst>
                <a:outerShdw blurRad="38100" dist="38100" dir="2700000" algn="tl">
                  <a:srgbClr val="C0C0C0"/>
                </a:outerShdw>
              </a:effectLst>
              <a:latin typeface="Century Gothic" pitchFamily="34" charset="0"/>
              <a:ea typeface="MS PGothic" pitchFamily="34" charset="-128"/>
            </a:endParaRPr>
          </a:p>
        </p:txBody>
      </p:sp>
      <p:pic>
        <p:nvPicPr>
          <p:cNvPr id="16" name="Freeform 16"/>
          <p:cNvPicPr>
            <a:picLocks noChangeArrowheads="1"/>
          </p:cNvPicPr>
          <p:nvPr/>
        </p:nvPicPr>
        <p:blipFill>
          <a:blip r:embed="rId5" cstate="email"/>
          <a:srcRect/>
          <a:stretch>
            <a:fillRect/>
          </a:stretch>
        </p:blipFill>
        <p:spPr bwMode="auto">
          <a:xfrm rot="22440000">
            <a:off x="2169067" y="3176820"/>
            <a:ext cx="347662" cy="417512"/>
          </a:xfrm>
          <a:prstGeom prst="rect">
            <a:avLst/>
          </a:prstGeom>
          <a:noFill/>
          <a:ln w="9525">
            <a:noFill/>
            <a:miter lim="800000"/>
            <a:headEnd/>
            <a:tailEnd/>
          </a:ln>
        </p:spPr>
      </p:pic>
      <p:pic>
        <p:nvPicPr>
          <p:cNvPr id="17" name="Freeform 16"/>
          <p:cNvPicPr>
            <a:picLocks noChangeArrowheads="1"/>
          </p:cNvPicPr>
          <p:nvPr/>
        </p:nvPicPr>
        <p:blipFill>
          <a:blip r:embed="rId5" cstate="email"/>
          <a:srcRect/>
          <a:stretch>
            <a:fillRect/>
          </a:stretch>
        </p:blipFill>
        <p:spPr bwMode="auto">
          <a:xfrm rot="23760000">
            <a:off x="7037770" y="3131266"/>
            <a:ext cx="347662" cy="417512"/>
          </a:xfrm>
          <a:prstGeom prst="rect">
            <a:avLst/>
          </a:prstGeom>
          <a:noFill/>
          <a:ln w="9525">
            <a:noFill/>
            <a:miter lim="800000"/>
            <a:headEnd/>
            <a:tailEnd/>
          </a:ln>
        </p:spPr>
      </p:pic>
      <p:pic>
        <p:nvPicPr>
          <p:cNvPr id="18" name="Freeform 16"/>
          <p:cNvPicPr>
            <a:picLocks noChangeArrowheads="1"/>
          </p:cNvPicPr>
          <p:nvPr/>
        </p:nvPicPr>
        <p:blipFill>
          <a:blip r:embed="rId5" cstate="email"/>
          <a:srcRect/>
          <a:stretch>
            <a:fillRect/>
          </a:stretch>
        </p:blipFill>
        <p:spPr bwMode="auto">
          <a:xfrm rot="33900000">
            <a:off x="2195665" y="2474794"/>
            <a:ext cx="347662" cy="417512"/>
          </a:xfrm>
          <a:prstGeom prst="rect">
            <a:avLst/>
          </a:prstGeom>
          <a:noFill/>
          <a:ln w="9525">
            <a:noFill/>
            <a:miter lim="800000"/>
            <a:headEnd/>
            <a:tailEnd/>
          </a:ln>
        </p:spPr>
      </p:pic>
      <p:pic>
        <p:nvPicPr>
          <p:cNvPr id="19" name="Freeform 16"/>
          <p:cNvPicPr>
            <a:picLocks noChangeArrowheads="1"/>
          </p:cNvPicPr>
          <p:nvPr/>
        </p:nvPicPr>
        <p:blipFill>
          <a:blip r:embed="rId5" cstate="email"/>
          <a:srcRect/>
          <a:stretch>
            <a:fillRect/>
          </a:stretch>
        </p:blipFill>
        <p:spPr bwMode="auto">
          <a:xfrm rot="33900000">
            <a:off x="7164217" y="2618809"/>
            <a:ext cx="347662" cy="417512"/>
          </a:xfrm>
          <a:prstGeom prst="rect">
            <a:avLst/>
          </a:prstGeom>
          <a:noFill/>
          <a:ln w="9525">
            <a:noFill/>
            <a:miter lim="800000"/>
            <a:headEnd/>
            <a:tailEnd/>
          </a:ln>
        </p:spPr>
      </p:pic>
      <p:sp>
        <p:nvSpPr>
          <p:cNvPr id="21" name="24 Elipse"/>
          <p:cNvSpPr>
            <a:spLocks noChangeArrowheads="1"/>
          </p:cNvSpPr>
          <p:nvPr/>
        </p:nvSpPr>
        <p:spPr bwMode="auto">
          <a:xfrm flipH="1" flipV="1">
            <a:off x="2195736" y="2780928"/>
            <a:ext cx="288603" cy="288032"/>
          </a:xfrm>
          <a:prstGeom prst="ellipse">
            <a:avLst/>
          </a:prstGeom>
          <a:gradFill rotWithShape="1">
            <a:gsLst>
              <a:gs pos="0">
                <a:srgbClr val="FF6600"/>
              </a:gs>
              <a:gs pos="100000">
                <a:srgbClr val="FF6600">
                  <a:gamma/>
                  <a:shade val="46275"/>
                  <a:invGamma/>
                </a:srgbClr>
              </a:gs>
            </a:gsLst>
            <a:path path="shape">
              <a:fillToRect l="50000" t="50000" r="50000" b="50000"/>
            </a:path>
          </a:gradFill>
          <a:ln w="25400" algn="ctr">
            <a:no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Arial"/>
            </a:endParaRPr>
          </a:p>
        </p:txBody>
      </p:sp>
      <p:sp>
        <p:nvSpPr>
          <p:cNvPr id="22" name="24 Elipse"/>
          <p:cNvSpPr>
            <a:spLocks noChangeArrowheads="1"/>
          </p:cNvSpPr>
          <p:nvPr/>
        </p:nvSpPr>
        <p:spPr bwMode="auto">
          <a:xfrm flipH="1" flipV="1">
            <a:off x="7164288" y="2924944"/>
            <a:ext cx="288603" cy="288032"/>
          </a:xfrm>
          <a:prstGeom prst="ellipse">
            <a:avLst/>
          </a:prstGeom>
          <a:gradFill rotWithShape="1">
            <a:gsLst>
              <a:gs pos="0">
                <a:srgbClr val="FF6600"/>
              </a:gs>
              <a:gs pos="100000">
                <a:srgbClr val="FF6600">
                  <a:gamma/>
                  <a:shade val="46275"/>
                  <a:invGamma/>
                </a:srgbClr>
              </a:gs>
            </a:gsLst>
            <a:path path="shape">
              <a:fillToRect l="50000" t="50000" r="50000" b="50000"/>
            </a:path>
          </a:gradFill>
          <a:ln w="25400" algn="ctr">
            <a:no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Arial"/>
            </a:endParaRPr>
          </a:p>
        </p:txBody>
      </p:sp>
      <p:sp>
        <p:nvSpPr>
          <p:cNvPr id="23" name="89 Forma libre"/>
          <p:cNvSpPr>
            <a:spLocks/>
          </p:cNvSpPr>
          <p:nvPr/>
        </p:nvSpPr>
        <p:spPr bwMode="auto">
          <a:xfrm rot="22140000">
            <a:off x="2871592" y="3233125"/>
            <a:ext cx="287338" cy="377825"/>
          </a:xfrm>
          <a:custGeom>
            <a:avLst/>
            <a:gdLst>
              <a:gd name="T0" fmla="*/ 0 w 1056194"/>
              <a:gd name="T1" fmla="*/ 0 h 1212234"/>
              <a:gd name="T2" fmla="*/ 0 w 1056194"/>
              <a:gd name="T3" fmla="*/ 0 h 1212234"/>
              <a:gd name="T4" fmla="*/ 0 w 1056194"/>
              <a:gd name="T5" fmla="*/ 0 h 1212234"/>
              <a:gd name="T6" fmla="*/ 0 w 1056194"/>
              <a:gd name="T7" fmla="*/ 0 h 1212234"/>
              <a:gd name="T8" fmla="*/ 0 w 1056194"/>
              <a:gd name="T9" fmla="*/ 0 h 1212234"/>
              <a:gd name="T10" fmla="*/ 0 w 1056194"/>
              <a:gd name="T11" fmla="*/ 0 h 1212234"/>
              <a:gd name="T12" fmla="*/ 0 w 1056194"/>
              <a:gd name="T13" fmla="*/ 0 h 1212234"/>
              <a:gd name="T14" fmla="*/ 0 w 1056194"/>
              <a:gd name="T15" fmla="*/ 0 h 1212234"/>
              <a:gd name="T16" fmla="*/ 0 w 1056194"/>
              <a:gd name="T17" fmla="*/ 0 h 1212234"/>
              <a:gd name="T18" fmla="*/ 0 w 1056194"/>
              <a:gd name="T19" fmla="*/ 0 h 1212234"/>
              <a:gd name="T20" fmla="*/ 0 w 1056194"/>
              <a:gd name="T21" fmla="*/ 0 h 1212234"/>
              <a:gd name="T22" fmla="*/ 0 w 1056194"/>
              <a:gd name="T23" fmla="*/ 0 h 1212234"/>
              <a:gd name="T24" fmla="*/ 0 w 1056194"/>
              <a:gd name="T25" fmla="*/ 0 h 1212234"/>
              <a:gd name="T26" fmla="*/ 0 w 1056194"/>
              <a:gd name="T27" fmla="*/ 0 h 1212234"/>
              <a:gd name="T28" fmla="*/ 0 w 1056194"/>
              <a:gd name="T29" fmla="*/ 0 h 1212234"/>
              <a:gd name="T30" fmla="*/ 0 w 1056194"/>
              <a:gd name="T31" fmla="*/ 0 h 1212234"/>
              <a:gd name="T32" fmla="*/ 0 w 1056194"/>
              <a:gd name="T33" fmla="*/ 0 h 1212234"/>
              <a:gd name="T34" fmla="*/ 0 w 1056194"/>
              <a:gd name="T35" fmla="*/ 0 h 1212234"/>
              <a:gd name="T36" fmla="*/ 0 w 1056194"/>
              <a:gd name="T37" fmla="*/ 0 h 1212234"/>
              <a:gd name="T38" fmla="*/ 0 w 1056194"/>
              <a:gd name="T39" fmla="*/ 0 h 1212234"/>
              <a:gd name="T40" fmla="*/ 0 w 1056194"/>
              <a:gd name="T41" fmla="*/ 0 h 1212234"/>
              <a:gd name="T42" fmla="*/ 0 w 1056194"/>
              <a:gd name="T43" fmla="*/ 0 h 1212234"/>
              <a:gd name="T44" fmla="*/ 0 w 1056194"/>
              <a:gd name="T45" fmla="*/ 0 h 1212234"/>
              <a:gd name="T46" fmla="*/ 0 w 1056194"/>
              <a:gd name="T47" fmla="*/ 0 h 1212234"/>
              <a:gd name="T48" fmla="*/ 0 w 1056194"/>
              <a:gd name="T49" fmla="*/ 0 h 1212234"/>
              <a:gd name="T50" fmla="*/ 0 w 1056194"/>
              <a:gd name="T51" fmla="*/ 0 h 1212234"/>
              <a:gd name="T52" fmla="*/ 0 w 1056194"/>
              <a:gd name="T53" fmla="*/ 0 h 1212234"/>
              <a:gd name="T54" fmla="*/ 0 w 1056194"/>
              <a:gd name="T55" fmla="*/ 0 h 1212234"/>
              <a:gd name="T56" fmla="*/ 0 w 1056194"/>
              <a:gd name="T57" fmla="*/ 0 h 1212234"/>
              <a:gd name="T58" fmla="*/ 0 w 1056194"/>
              <a:gd name="T59" fmla="*/ 0 h 1212234"/>
              <a:gd name="T60" fmla="*/ 0 w 1056194"/>
              <a:gd name="T61" fmla="*/ 0 h 1212234"/>
              <a:gd name="T62" fmla="*/ 0 w 1056194"/>
              <a:gd name="T63" fmla="*/ 0 h 1212234"/>
              <a:gd name="T64" fmla="*/ 0 w 1056194"/>
              <a:gd name="T65" fmla="*/ 0 h 1212234"/>
              <a:gd name="T66" fmla="*/ 0 w 1056194"/>
              <a:gd name="T67" fmla="*/ 0 h 1212234"/>
              <a:gd name="T68" fmla="*/ 0 w 1056194"/>
              <a:gd name="T69" fmla="*/ 0 h 1212234"/>
              <a:gd name="T70" fmla="*/ 0 w 1056194"/>
              <a:gd name="T71" fmla="*/ 0 h 1212234"/>
              <a:gd name="T72" fmla="*/ 0 w 1056194"/>
              <a:gd name="T73" fmla="*/ 0 h 1212234"/>
              <a:gd name="T74" fmla="*/ 0 w 1056194"/>
              <a:gd name="T75" fmla="*/ 0 h 12122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6194"/>
              <a:gd name="T115" fmla="*/ 0 h 1212234"/>
              <a:gd name="T116" fmla="*/ 1056194 w 1056194"/>
              <a:gd name="T117" fmla="*/ 1212234 h 12122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6194" h="1212234">
                <a:moveTo>
                  <a:pt x="25680" y="118533"/>
                </a:moveTo>
                <a:cubicBezTo>
                  <a:pt x="23261" y="237066"/>
                  <a:pt x="0" y="239088"/>
                  <a:pt x="25680" y="829733"/>
                </a:cubicBezTo>
                <a:cubicBezTo>
                  <a:pt x="26345" y="845018"/>
                  <a:pt x="35356" y="858762"/>
                  <a:pt x="40194" y="873276"/>
                </a:cubicBezTo>
                <a:cubicBezTo>
                  <a:pt x="45032" y="911981"/>
                  <a:pt x="35055" y="955698"/>
                  <a:pt x="54709" y="989390"/>
                </a:cubicBezTo>
                <a:cubicBezTo>
                  <a:pt x="69133" y="1014116"/>
                  <a:pt x="166817" y="1059959"/>
                  <a:pt x="199851" y="1076476"/>
                </a:cubicBezTo>
                <a:cubicBezTo>
                  <a:pt x="209527" y="1090990"/>
                  <a:pt x="215258" y="1109122"/>
                  <a:pt x="228880" y="1120019"/>
                </a:cubicBezTo>
                <a:cubicBezTo>
                  <a:pt x="240827" y="1129576"/>
                  <a:pt x="257712" y="1130330"/>
                  <a:pt x="272423" y="1134533"/>
                </a:cubicBezTo>
                <a:cubicBezTo>
                  <a:pt x="352414" y="1157387"/>
                  <a:pt x="355828" y="1151863"/>
                  <a:pt x="461109" y="1163561"/>
                </a:cubicBezTo>
                <a:cubicBezTo>
                  <a:pt x="480461" y="1168399"/>
                  <a:pt x="499986" y="1172596"/>
                  <a:pt x="519166" y="1178076"/>
                </a:cubicBezTo>
                <a:cubicBezTo>
                  <a:pt x="533877" y="1182279"/>
                  <a:pt x="547410" y="1192590"/>
                  <a:pt x="562709" y="1192590"/>
                </a:cubicBezTo>
                <a:cubicBezTo>
                  <a:pt x="683758" y="1192590"/>
                  <a:pt x="804614" y="1182914"/>
                  <a:pt x="925566" y="1178076"/>
                </a:cubicBezTo>
                <a:cubicBezTo>
                  <a:pt x="1052778" y="1050864"/>
                  <a:pt x="897101" y="1212234"/>
                  <a:pt x="998137" y="1090990"/>
                </a:cubicBezTo>
                <a:cubicBezTo>
                  <a:pt x="1011278" y="1075221"/>
                  <a:pt x="1027166" y="1061961"/>
                  <a:pt x="1041680" y="1047447"/>
                </a:cubicBezTo>
                <a:cubicBezTo>
                  <a:pt x="1046518" y="1028095"/>
                  <a:pt x="1056194" y="1009338"/>
                  <a:pt x="1056194" y="989390"/>
                </a:cubicBezTo>
                <a:cubicBezTo>
                  <a:pt x="1056194" y="781296"/>
                  <a:pt x="1048730" y="573251"/>
                  <a:pt x="1041680" y="365276"/>
                </a:cubicBezTo>
                <a:cubicBezTo>
                  <a:pt x="1039052" y="287760"/>
                  <a:pt x="1043991" y="208761"/>
                  <a:pt x="1027166" y="133047"/>
                </a:cubicBezTo>
                <a:cubicBezTo>
                  <a:pt x="1022665" y="112790"/>
                  <a:pt x="954764" y="94399"/>
                  <a:pt x="940080" y="89504"/>
                </a:cubicBezTo>
                <a:cubicBezTo>
                  <a:pt x="925566" y="94342"/>
                  <a:pt x="905024" y="91289"/>
                  <a:pt x="896537" y="104019"/>
                </a:cubicBezTo>
                <a:cubicBezTo>
                  <a:pt x="882853" y="124545"/>
                  <a:pt x="888006" y="152657"/>
                  <a:pt x="882023" y="176590"/>
                </a:cubicBezTo>
                <a:cubicBezTo>
                  <a:pt x="878312" y="191433"/>
                  <a:pt x="871220" y="205290"/>
                  <a:pt x="867509" y="220133"/>
                </a:cubicBezTo>
                <a:cubicBezTo>
                  <a:pt x="863378" y="236657"/>
                  <a:pt x="847417" y="329908"/>
                  <a:pt x="838480" y="350761"/>
                </a:cubicBezTo>
                <a:cubicBezTo>
                  <a:pt x="831608" y="366795"/>
                  <a:pt x="819127" y="379790"/>
                  <a:pt x="809451" y="394304"/>
                </a:cubicBezTo>
                <a:cubicBezTo>
                  <a:pt x="815240" y="440612"/>
                  <a:pt x="838480" y="618762"/>
                  <a:pt x="838480" y="655561"/>
                </a:cubicBezTo>
                <a:cubicBezTo>
                  <a:pt x="838480" y="709000"/>
                  <a:pt x="849301" y="768168"/>
                  <a:pt x="823966" y="815219"/>
                </a:cubicBezTo>
                <a:cubicBezTo>
                  <a:pt x="809459" y="842160"/>
                  <a:pt x="767353" y="841477"/>
                  <a:pt x="736880" y="844247"/>
                </a:cubicBezTo>
                <a:lnTo>
                  <a:pt x="577223" y="858761"/>
                </a:lnTo>
                <a:cubicBezTo>
                  <a:pt x="548194" y="868437"/>
                  <a:pt x="519166" y="897466"/>
                  <a:pt x="490137" y="887790"/>
                </a:cubicBezTo>
                <a:cubicBezTo>
                  <a:pt x="361489" y="844907"/>
                  <a:pt x="433463" y="862140"/>
                  <a:pt x="272423" y="844247"/>
                </a:cubicBezTo>
                <a:lnTo>
                  <a:pt x="228880" y="713619"/>
                </a:lnTo>
                <a:cubicBezTo>
                  <a:pt x="224042" y="699105"/>
                  <a:pt x="222853" y="682806"/>
                  <a:pt x="214366" y="670076"/>
                </a:cubicBezTo>
                <a:lnTo>
                  <a:pt x="185337" y="626533"/>
                </a:lnTo>
                <a:cubicBezTo>
                  <a:pt x="190175" y="495904"/>
                  <a:pt x="191156" y="365076"/>
                  <a:pt x="199851" y="234647"/>
                </a:cubicBezTo>
                <a:cubicBezTo>
                  <a:pt x="200869" y="219381"/>
                  <a:pt x="214366" y="206404"/>
                  <a:pt x="214366" y="191104"/>
                </a:cubicBezTo>
                <a:cubicBezTo>
                  <a:pt x="214366" y="188499"/>
                  <a:pt x="192180" y="98058"/>
                  <a:pt x="185337" y="89504"/>
                </a:cubicBezTo>
                <a:cubicBezTo>
                  <a:pt x="174440" y="75883"/>
                  <a:pt x="156308" y="70152"/>
                  <a:pt x="141794" y="60476"/>
                </a:cubicBezTo>
                <a:cubicBezTo>
                  <a:pt x="117604" y="65314"/>
                  <a:pt x="90642" y="62751"/>
                  <a:pt x="69223" y="74990"/>
                </a:cubicBezTo>
                <a:cubicBezTo>
                  <a:pt x="54077" y="83645"/>
                  <a:pt x="50661" y="104578"/>
                  <a:pt x="40194" y="118533"/>
                </a:cubicBezTo>
                <a:cubicBezTo>
                  <a:pt x="36089" y="124007"/>
                  <a:pt x="28099" y="0"/>
                  <a:pt x="25680" y="118533"/>
                </a:cubicBezTo>
                <a:close/>
              </a:path>
            </a:pathLst>
          </a:custGeom>
          <a:solidFill>
            <a:srgbClr val="FFC000"/>
          </a:solidFill>
          <a:ln w="25400" cap="flat" cmpd="sng" algn="ctr">
            <a:noFill/>
            <a:prstDash val="solid"/>
            <a:round/>
            <a:headEnd/>
            <a:tailEnd/>
          </a:ln>
        </p:spPr>
        <p:txBody>
          <a:bodyPr anchor="ctr"/>
          <a:lstStyle/>
          <a:p>
            <a:endParaRPr lang="es-ES"/>
          </a:p>
        </p:txBody>
      </p:sp>
      <p:sp>
        <p:nvSpPr>
          <p:cNvPr id="24" name="89 Forma libre"/>
          <p:cNvSpPr>
            <a:spLocks/>
          </p:cNvSpPr>
          <p:nvPr/>
        </p:nvSpPr>
        <p:spPr bwMode="auto">
          <a:xfrm rot="20700000">
            <a:off x="6416198" y="3243723"/>
            <a:ext cx="287338" cy="377825"/>
          </a:xfrm>
          <a:custGeom>
            <a:avLst/>
            <a:gdLst>
              <a:gd name="T0" fmla="*/ 0 w 1056194"/>
              <a:gd name="T1" fmla="*/ 0 h 1212234"/>
              <a:gd name="T2" fmla="*/ 0 w 1056194"/>
              <a:gd name="T3" fmla="*/ 0 h 1212234"/>
              <a:gd name="T4" fmla="*/ 0 w 1056194"/>
              <a:gd name="T5" fmla="*/ 0 h 1212234"/>
              <a:gd name="T6" fmla="*/ 0 w 1056194"/>
              <a:gd name="T7" fmla="*/ 0 h 1212234"/>
              <a:gd name="T8" fmla="*/ 0 w 1056194"/>
              <a:gd name="T9" fmla="*/ 0 h 1212234"/>
              <a:gd name="T10" fmla="*/ 0 w 1056194"/>
              <a:gd name="T11" fmla="*/ 0 h 1212234"/>
              <a:gd name="T12" fmla="*/ 0 w 1056194"/>
              <a:gd name="T13" fmla="*/ 0 h 1212234"/>
              <a:gd name="T14" fmla="*/ 0 w 1056194"/>
              <a:gd name="T15" fmla="*/ 0 h 1212234"/>
              <a:gd name="T16" fmla="*/ 0 w 1056194"/>
              <a:gd name="T17" fmla="*/ 0 h 1212234"/>
              <a:gd name="T18" fmla="*/ 0 w 1056194"/>
              <a:gd name="T19" fmla="*/ 0 h 1212234"/>
              <a:gd name="T20" fmla="*/ 0 w 1056194"/>
              <a:gd name="T21" fmla="*/ 0 h 1212234"/>
              <a:gd name="T22" fmla="*/ 0 w 1056194"/>
              <a:gd name="T23" fmla="*/ 0 h 1212234"/>
              <a:gd name="T24" fmla="*/ 0 w 1056194"/>
              <a:gd name="T25" fmla="*/ 0 h 1212234"/>
              <a:gd name="T26" fmla="*/ 0 w 1056194"/>
              <a:gd name="T27" fmla="*/ 0 h 1212234"/>
              <a:gd name="T28" fmla="*/ 0 w 1056194"/>
              <a:gd name="T29" fmla="*/ 0 h 1212234"/>
              <a:gd name="T30" fmla="*/ 0 w 1056194"/>
              <a:gd name="T31" fmla="*/ 0 h 1212234"/>
              <a:gd name="T32" fmla="*/ 0 w 1056194"/>
              <a:gd name="T33" fmla="*/ 0 h 1212234"/>
              <a:gd name="T34" fmla="*/ 0 w 1056194"/>
              <a:gd name="T35" fmla="*/ 0 h 1212234"/>
              <a:gd name="T36" fmla="*/ 0 w 1056194"/>
              <a:gd name="T37" fmla="*/ 0 h 1212234"/>
              <a:gd name="T38" fmla="*/ 0 w 1056194"/>
              <a:gd name="T39" fmla="*/ 0 h 1212234"/>
              <a:gd name="T40" fmla="*/ 0 w 1056194"/>
              <a:gd name="T41" fmla="*/ 0 h 1212234"/>
              <a:gd name="T42" fmla="*/ 0 w 1056194"/>
              <a:gd name="T43" fmla="*/ 0 h 1212234"/>
              <a:gd name="T44" fmla="*/ 0 w 1056194"/>
              <a:gd name="T45" fmla="*/ 0 h 1212234"/>
              <a:gd name="T46" fmla="*/ 0 w 1056194"/>
              <a:gd name="T47" fmla="*/ 0 h 1212234"/>
              <a:gd name="T48" fmla="*/ 0 w 1056194"/>
              <a:gd name="T49" fmla="*/ 0 h 1212234"/>
              <a:gd name="T50" fmla="*/ 0 w 1056194"/>
              <a:gd name="T51" fmla="*/ 0 h 1212234"/>
              <a:gd name="T52" fmla="*/ 0 w 1056194"/>
              <a:gd name="T53" fmla="*/ 0 h 1212234"/>
              <a:gd name="T54" fmla="*/ 0 w 1056194"/>
              <a:gd name="T55" fmla="*/ 0 h 1212234"/>
              <a:gd name="T56" fmla="*/ 0 w 1056194"/>
              <a:gd name="T57" fmla="*/ 0 h 1212234"/>
              <a:gd name="T58" fmla="*/ 0 w 1056194"/>
              <a:gd name="T59" fmla="*/ 0 h 1212234"/>
              <a:gd name="T60" fmla="*/ 0 w 1056194"/>
              <a:gd name="T61" fmla="*/ 0 h 1212234"/>
              <a:gd name="T62" fmla="*/ 0 w 1056194"/>
              <a:gd name="T63" fmla="*/ 0 h 1212234"/>
              <a:gd name="T64" fmla="*/ 0 w 1056194"/>
              <a:gd name="T65" fmla="*/ 0 h 1212234"/>
              <a:gd name="T66" fmla="*/ 0 w 1056194"/>
              <a:gd name="T67" fmla="*/ 0 h 1212234"/>
              <a:gd name="T68" fmla="*/ 0 w 1056194"/>
              <a:gd name="T69" fmla="*/ 0 h 1212234"/>
              <a:gd name="T70" fmla="*/ 0 w 1056194"/>
              <a:gd name="T71" fmla="*/ 0 h 1212234"/>
              <a:gd name="T72" fmla="*/ 0 w 1056194"/>
              <a:gd name="T73" fmla="*/ 0 h 1212234"/>
              <a:gd name="T74" fmla="*/ 0 w 1056194"/>
              <a:gd name="T75" fmla="*/ 0 h 12122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6194"/>
              <a:gd name="T115" fmla="*/ 0 h 1212234"/>
              <a:gd name="T116" fmla="*/ 1056194 w 1056194"/>
              <a:gd name="T117" fmla="*/ 1212234 h 12122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6194" h="1212234">
                <a:moveTo>
                  <a:pt x="25680" y="118533"/>
                </a:moveTo>
                <a:cubicBezTo>
                  <a:pt x="23261" y="237066"/>
                  <a:pt x="0" y="239088"/>
                  <a:pt x="25680" y="829733"/>
                </a:cubicBezTo>
                <a:cubicBezTo>
                  <a:pt x="26345" y="845018"/>
                  <a:pt x="35356" y="858762"/>
                  <a:pt x="40194" y="873276"/>
                </a:cubicBezTo>
                <a:cubicBezTo>
                  <a:pt x="45032" y="911981"/>
                  <a:pt x="35055" y="955698"/>
                  <a:pt x="54709" y="989390"/>
                </a:cubicBezTo>
                <a:cubicBezTo>
                  <a:pt x="69133" y="1014116"/>
                  <a:pt x="166817" y="1059959"/>
                  <a:pt x="199851" y="1076476"/>
                </a:cubicBezTo>
                <a:cubicBezTo>
                  <a:pt x="209527" y="1090990"/>
                  <a:pt x="215258" y="1109122"/>
                  <a:pt x="228880" y="1120019"/>
                </a:cubicBezTo>
                <a:cubicBezTo>
                  <a:pt x="240827" y="1129576"/>
                  <a:pt x="257712" y="1130330"/>
                  <a:pt x="272423" y="1134533"/>
                </a:cubicBezTo>
                <a:cubicBezTo>
                  <a:pt x="352414" y="1157387"/>
                  <a:pt x="355828" y="1151863"/>
                  <a:pt x="461109" y="1163561"/>
                </a:cubicBezTo>
                <a:cubicBezTo>
                  <a:pt x="480461" y="1168399"/>
                  <a:pt x="499986" y="1172596"/>
                  <a:pt x="519166" y="1178076"/>
                </a:cubicBezTo>
                <a:cubicBezTo>
                  <a:pt x="533877" y="1182279"/>
                  <a:pt x="547410" y="1192590"/>
                  <a:pt x="562709" y="1192590"/>
                </a:cubicBezTo>
                <a:cubicBezTo>
                  <a:pt x="683758" y="1192590"/>
                  <a:pt x="804614" y="1182914"/>
                  <a:pt x="925566" y="1178076"/>
                </a:cubicBezTo>
                <a:cubicBezTo>
                  <a:pt x="1052778" y="1050864"/>
                  <a:pt x="897101" y="1212234"/>
                  <a:pt x="998137" y="1090990"/>
                </a:cubicBezTo>
                <a:cubicBezTo>
                  <a:pt x="1011278" y="1075221"/>
                  <a:pt x="1027166" y="1061961"/>
                  <a:pt x="1041680" y="1047447"/>
                </a:cubicBezTo>
                <a:cubicBezTo>
                  <a:pt x="1046518" y="1028095"/>
                  <a:pt x="1056194" y="1009338"/>
                  <a:pt x="1056194" y="989390"/>
                </a:cubicBezTo>
                <a:cubicBezTo>
                  <a:pt x="1056194" y="781296"/>
                  <a:pt x="1048730" y="573251"/>
                  <a:pt x="1041680" y="365276"/>
                </a:cubicBezTo>
                <a:cubicBezTo>
                  <a:pt x="1039052" y="287760"/>
                  <a:pt x="1043991" y="208761"/>
                  <a:pt x="1027166" y="133047"/>
                </a:cubicBezTo>
                <a:cubicBezTo>
                  <a:pt x="1022665" y="112790"/>
                  <a:pt x="954764" y="94399"/>
                  <a:pt x="940080" y="89504"/>
                </a:cubicBezTo>
                <a:cubicBezTo>
                  <a:pt x="925566" y="94342"/>
                  <a:pt x="905024" y="91289"/>
                  <a:pt x="896537" y="104019"/>
                </a:cubicBezTo>
                <a:cubicBezTo>
                  <a:pt x="882853" y="124545"/>
                  <a:pt x="888006" y="152657"/>
                  <a:pt x="882023" y="176590"/>
                </a:cubicBezTo>
                <a:cubicBezTo>
                  <a:pt x="878312" y="191433"/>
                  <a:pt x="871220" y="205290"/>
                  <a:pt x="867509" y="220133"/>
                </a:cubicBezTo>
                <a:cubicBezTo>
                  <a:pt x="863378" y="236657"/>
                  <a:pt x="847417" y="329908"/>
                  <a:pt x="838480" y="350761"/>
                </a:cubicBezTo>
                <a:cubicBezTo>
                  <a:pt x="831608" y="366795"/>
                  <a:pt x="819127" y="379790"/>
                  <a:pt x="809451" y="394304"/>
                </a:cubicBezTo>
                <a:cubicBezTo>
                  <a:pt x="815240" y="440612"/>
                  <a:pt x="838480" y="618762"/>
                  <a:pt x="838480" y="655561"/>
                </a:cubicBezTo>
                <a:cubicBezTo>
                  <a:pt x="838480" y="709000"/>
                  <a:pt x="849301" y="768168"/>
                  <a:pt x="823966" y="815219"/>
                </a:cubicBezTo>
                <a:cubicBezTo>
                  <a:pt x="809459" y="842160"/>
                  <a:pt x="767353" y="841477"/>
                  <a:pt x="736880" y="844247"/>
                </a:cubicBezTo>
                <a:lnTo>
                  <a:pt x="577223" y="858761"/>
                </a:lnTo>
                <a:cubicBezTo>
                  <a:pt x="548194" y="868437"/>
                  <a:pt x="519166" y="897466"/>
                  <a:pt x="490137" y="887790"/>
                </a:cubicBezTo>
                <a:cubicBezTo>
                  <a:pt x="361489" y="844907"/>
                  <a:pt x="433463" y="862140"/>
                  <a:pt x="272423" y="844247"/>
                </a:cubicBezTo>
                <a:lnTo>
                  <a:pt x="228880" y="713619"/>
                </a:lnTo>
                <a:cubicBezTo>
                  <a:pt x="224042" y="699105"/>
                  <a:pt x="222853" y="682806"/>
                  <a:pt x="214366" y="670076"/>
                </a:cubicBezTo>
                <a:lnTo>
                  <a:pt x="185337" y="626533"/>
                </a:lnTo>
                <a:cubicBezTo>
                  <a:pt x="190175" y="495904"/>
                  <a:pt x="191156" y="365076"/>
                  <a:pt x="199851" y="234647"/>
                </a:cubicBezTo>
                <a:cubicBezTo>
                  <a:pt x="200869" y="219381"/>
                  <a:pt x="214366" y="206404"/>
                  <a:pt x="214366" y="191104"/>
                </a:cubicBezTo>
                <a:cubicBezTo>
                  <a:pt x="214366" y="188499"/>
                  <a:pt x="192180" y="98058"/>
                  <a:pt x="185337" y="89504"/>
                </a:cubicBezTo>
                <a:cubicBezTo>
                  <a:pt x="174440" y="75883"/>
                  <a:pt x="156308" y="70152"/>
                  <a:pt x="141794" y="60476"/>
                </a:cubicBezTo>
                <a:cubicBezTo>
                  <a:pt x="117604" y="65314"/>
                  <a:pt x="90642" y="62751"/>
                  <a:pt x="69223" y="74990"/>
                </a:cubicBezTo>
                <a:cubicBezTo>
                  <a:pt x="54077" y="83645"/>
                  <a:pt x="50661" y="104578"/>
                  <a:pt x="40194" y="118533"/>
                </a:cubicBezTo>
                <a:cubicBezTo>
                  <a:pt x="36089" y="124007"/>
                  <a:pt x="28099" y="0"/>
                  <a:pt x="25680" y="118533"/>
                </a:cubicBezTo>
                <a:close/>
              </a:path>
            </a:pathLst>
          </a:custGeom>
          <a:solidFill>
            <a:srgbClr val="FFC000"/>
          </a:solidFill>
          <a:ln w="25400" cap="flat" cmpd="sng" algn="ctr">
            <a:noFill/>
            <a:prstDash val="solid"/>
            <a:round/>
            <a:headEnd/>
            <a:tailEnd/>
          </a:ln>
        </p:spPr>
        <p:txBody>
          <a:bodyPr anchor="ctr"/>
          <a:lstStyle/>
          <a:p>
            <a:endParaRPr lang="es-ES"/>
          </a:p>
        </p:txBody>
      </p:sp>
      <p:sp>
        <p:nvSpPr>
          <p:cNvPr id="25" name="24 Rectángulo redondeado"/>
          <p:cNvSpPr>
            <a:spLocks noChangeArrowheads="1"/>
          </p:cNvSpPr>
          <p:nvPr/>
        </p:nvSpPr>
        <p:spPr bwMode="auto">
          <a:xfrm rot="590529">
            <a:off x="2957373" y="2651650"/>
            <a:ext cx="215900" cy="504825"/>
          </a:xfrm>
          <a:prstGeom prst="roundRect">
            <a:avLst>
              <a:gd name="adj" fmla="val 16667"/>
            </a:avLst>
          </a:prstGeom>
          <a:solidFill>
            <a:srgbClr val="92D050"/>
          </a:solidFill>
          <a:ln w="25400" algn="ctr">
            <a:noFill/>
            <a:round/>
            <a:headEnd/>
            <a:tailEnd/>
          </a:ln>
          <a:effectLst>
            <a:prstShdw prst="shdw17" dist="17961" dir="2700000">
              <a:srgbClr val="FFC000">
                <a:gamma/>
                <a:shade val="60000"/>
                <a:invGamma/>
              </a:srgbClr>
            </a:prstShdw>
          </a:effectLst>
        </p:spPr>
        <p:txBody>
          <a:bodyPr anchor="ctr"/>
          <a:lstStyle/>
          <a:p>
            <a:pPr algn="ctr">
              <a:defRPr/>
            </a:pPr>
            <a:endParaRPr lang="es-ES">
              <a:solidFill>
                <a:schemeClr val="lt1"/>
              </a:solidFill>
              <a:latin typeface="+mn-lt"/>
            </a:endParaRPr>
          </a:p>
        </p:txBody>
      </p:sp>
      <p:sp>
        <p:nvSpPr>
          <p:cNvPr id="26" name="25 Rectángulo redondeado"/>
          <p:cNvSpPr>
            <a:spLocks noChangeArrowheads="1"/>
          </p:cNvSpPr>
          <p:nvPr/>
        </p:nvSpPr>
        <p:spPr bwMode="auto">
          <a:xfrm rot="-660000">
            <a:off x="6341749" y="2651650"/>
            <a:ext cx="215900" cy="504825"/>
          </a:xfrm>
          <a:prstGeom prst="roundRect">
            <a:avLst>
              <a:gd name="adj" fmla="val 16667"/>
            </a:avLst>
          </a:prstGeom>
          <a:solidFill>
            <a:srgbClr val="92D050"/>
          </a:solidFill>
          <a:ln w="25400" algn="ctr">
            <a:noFill/>
            <a:round/>
            <a:headEnd/>
            <a:tailEnd/>
          </a:ln>
          <a:effectLst>
            <a:prstShdw prst="shdw17" dist="17961" dir="2700000">
              <a:srgbClr val="FFC000">
                <a:gamma/>
                <a:shade val="60000"/>
                <a:invGamma/>
              </a:srgbClr>
            </a:prstShdw>
          </a:effectLst>
        </p:spPr>
        <p:txBody>
          <a:bodyPr anchor="ctr"/>
          <a:lstStyle/>
          <a:p>
            <a:pPr algn="ctr">
              <a:defRPr/>
            </a:pPr>
            <a:endParaRPr lang="es-ES">
              <a:solidFill>
                <a:schemeClr val="lt1"/>
              </a:solidFill>
              <a:latin typeface="+mn-lt"/>
            </a:endParaRPr>
          </a:p>
        </p:txBody>
      </p:sp>
      <p:sp>
        <p:nvSpPr>
          <p:cNvPr id="27" name="26 CuadroTexto"/>
          <p:cNvSpPr txBox="1"/>
          <p:nvPr/>
        </p:nvSpPr>
        <p:spPr>
          <a:xfrm>
            <a:off x="1403648" y="2636912"/>
            <a:ext cx="648072" cy="369332"/>
          </a:xfrm>
          <a:prstGeom prst="rect">
            <a:avLst/>
          </a:prstGeom>
          <a:noFill/>
        </p:spPr>
        <p:txBody>
          <a:bodyPr wrap="square" rtlCol="0">
            <a:spAutoFit/>
          </a:bodyPr>
          <a:lstStyle/>
          <a:p>
            <a:r>
              <a:rPr lang="es-ES" dirty="0" smtClean="0"/>
              <a:t>MHC</a:t>
            </a:r>
            <a:endParaRPr lang="es-ES" dirty="0"/>
          </a:p>
        </p:txBody>
      </p:sp>
      <p:sp>
        <p:nvSpPr>
          <p:cNvPr id="28" name="27 CuadroTexto"/>
          <p:cNvSpPr txBox="1"/>
          <p:nvPr/>
        </p:nvSpPr>
        <p:spPr>
          <a:xfrm>
            <a:off x="7596336" y="2780928"/>
            <a:ext cx="648072" cy="369332"/>
          </a:xfrm>
          <a:prstGeom prst="rect">
            <a:avLst/>
          </a:prstGeom>
          <a:noFill/>
        </p:spPr>
        <p:txBody>
          <a:bodyPr wrap="square" rtlCol="0">
            <a:spAutoFit/>
          </a:bodyPr>
          <a:lstStyle/>
          <a:p>
            <a:r>
              <a:rPr lang="es-ES" dirty="0" smtClean="0"/>
              <a:t>MHC</a:t>
            </a:r>
            <a:endParaRPr lang="es-ES" dirty="0"/>
          </a:p>
        </p:txBody>
      </p:sp>
      <p:sp>
        <p:nvSpPr>
          <p:cNvPr id="29" name="28 CuadroTexto"/>
          <p:cNvSpPr txBox="1"/>
          <p:nvPr/>
        </p:nvSpPr>
        <p:spPr>
          <a:xfrm>
            <a:off x="1619672" y="3356992"/>
            <a:ext cx="648072" cy="369332"/>
          </a:xfrm>
          <a:prstGeom prst="rect">
            <a:avLst/>
          </a:prstGeom>
          <a:noFill/>
        </p:spPr>
        <p:txBody>
          <a:bodyPr wrap="square" rtlCol="0">
            <a:spAutoFit/>
          </a:bodyPr>
          <a:lstStyle/>
          <a:p>
            <a:r>
              <a:rPr lang="es-ES" dirty="0" smtClean="0"/>
              <a:t>TCR</a:t>
            </a:r>
            <a:endParaRPr lang="es-ES" dirty="0"/>
          </a:p>
        </p:txBody>
      </p:sp>
      <p:sp>
        <p:nvSpPr>
          <p:cNvPr id="30" name="29 CuadroTexto"/>
          <p:cNvSpPr txBox="1"/>
          <p:nvPr/>
        </p:nvSpPr>
        <p:spPr>
          <a:xfrm>
            <a:off x="7308304" y="3284984"/>
            <a:ext cx="648072" cy="369332"/>
          </a:xfrm>
          <a:prstGeom prst="rect">
            <a:avLst/>
          </a:prstGeom>
          <a:noFill/>
        </p:spPr>
        <p:txBody>
          <a:bodyPr wrap="square" rtlCol="0">
            <a:spAutoFit/>
          </a:bodyPr>
          <a:lstStyle/>
          <a:p>
            <a:r>
              <a:rPr lang="es-ES" dirty="0" smtClean="0"/>
              <a:t>TCR</a:t>
            </a:r>
            <a:endParaRPr lang="es-ES" dirty="0"/>
          </a:p>
        </p:txBody>
      </p:sp>
      <p:sp>
        <p:nvSpPr>
          <p:cNvPr id="31" name="30 CuadroTexto"/>
          <p:cNvSpPr txBox="1"/>
          <p:nvPr/>
        </p:nvSpPr>
        <p:spPr>
          <a:xfrm>
            <a:off x="3275856" y="2780928"/>
            <a:ext cx="1368152" cy="369332"/>
          </a:xfrm>
          <a:prstGeom prst="rect">
            <a:avLst/>
          </a:prstGeom>
          <a:noFill/>
        </p:spPr>
        <p:txBody>
          <a:bodyPr wrap="square" rtlCol="0">
            <a:spAutoFit/>
          </a:bodyPr>
          <a:lstStyle/>
          <a:p>
            <a:r>
              <a:rPr lang="es-ES" dirty="0" smtClean="0"/>
              <a:t>CD80/CD86</a:t>
            </a:r>
            <a:endParaRPr lang="es-ES" dirty="0"/>
          </a:p>
        </p:txBody>
      </p:sp>
      <p:sp>
        <p:nvSpPr>
          <p:cNvPr id="32" name="31 CuadroTexto"/>
          <p:cNvSpPr txBox="1"/>
          <p:nvPr/>
        </p:nvSpPr>
        <p:spPr>
          <a:xfrm>
            <a:off x="5220072" y="2708920"/>
            <a:ext cx="1368152" cy="369332"/>
          </a:xfrm>
          <a:prstGeom prst="rect">
            <a:avLst/>
          </a:prstGeom>
          <a:noFill/>
        </p:spPr>
        <p:txBody>
          <a:bodyPr wrap="square" rtlCol="0">
            <a:spAutoFit/>
          </a:bodyPr>
          <a:lstStyle/>
          <a:p>
            <a:r>
              <a:rPr lang="es-ES" dirty="0" smtClean="0"/>
              <a:t>CD80/CD86</a:t>
            </a:r>
            <a:endParaRPr lang="es-ES" dirty="0"/>
          </a:p>
        </p:txBody>
      </p:sp>
      <p:sp>
        <p:nvSpPr>
          <p:cNvPr id="33" name="32 CuadroTexto"/>
          <p:cNvSpPr txBox="1"/>
          <p:nvPr/>
        </p:nvSpPr>
        <p:spPr>
          <a:xfrm>
            <a:off x="3203848" y="3284984"/>
            <a:ext cx="936104" cy="369332"/>
          </a:xfrm>
          <a:prstGeom prst="rect">
            <a:avLst/>
          </a:prstGeom>
          <a:noFill/>
        </p:spPr>
        <p:txBody>
          <a:bodyPr wrap="square" rtlCol="0">
            <a:spAutoFit/>
          </a:bodyPr>
          <a:lstStyle/>
          <a:p>
            <a:r>
              <a:rPr lang="es-ES" dirty="0" smtClean="0"/>
              <a:t>CD28</a:t>
            </a:r>
            <a:endParaRPr lang="es-ES" dirty="0"/>
          </a:p>
        </p:txBody>
      </p:sp>
      <p:sp>
        <p:nvSpPr>
          <p:cNvPr id="34" name="33 CuadroTexto"/>
          <p:cNvSpPr txBox="1"/>
          <p:nvPr/>
        </p:nvSpPr>
        <p:spPr>
          <a:xfrm>
            <a:off x="5724128" y="3284984"/>
            <a:ext cx="936104" cy="369332"/>
          </a:xfrm>
          <a:prstGeom prst="rect">
            <a:avLst/>
          </a:prstGeom>
          <a:noFill/>
        </p:spPr>
        <p:txBody>
          <a:bodyPr wrap="square" rtlCol="0">
            <a:spAutoFit/>
          </a:bodyPr>
          <a:lstStyle/>
          <a:p>
            <a:r>
              <a:rPr lang="es-ES" dirty="0" smtClean="0"/>
              <a:t>CD28</a:t>
            </a:r>
            <a:endParaRPr lang="es-ES" dirty="0"/>
          </a:p>
        </p:txBody>
      </p:sp>
      <p:sp>
        <p:nvSpPr>
          <p:cNvPr id="35" name="47 CuadroTexto"/>
          <p:cNvSpPr txBox="1">
            <a:spLocks noChangeArrowheads="1"/>
          </p:cNvSpPr>
          <p:nvPr/>
        </p:nvSpPr>
        <p:spPr bwMode="auto">
          <a:xfrm>
            <a:off x="3695074" y="3914354"/>
            <a:ext cx="647700" cy="244475"/>
          </a:xfrm>
          <a:prstGeom prst="rect">
            <a:avLst/>
          </a:prstGeom>
          <a:solidFill>
            <a:schemeClr val="accent1">
              <a:lumMod val="20000"/>
              <a:lumOff val="80000"/>
            </a:schemeClr>
          </a:solidFill>
          <a:ln w="9525">
            <a:noFill/>
            <a:miter lim="800000"/>
            <a:headEnd/>
            <a:tailEnd/>
          </a:ln>
          <a:effectLst>
            <a:prstShdw prst="shdw17" dist="17961" dir="2700000">
              <a:srgbClr val="92D050">
                <a:gamma/>
                <a:shade val="60000"/>
                <a:invGamma/>
              </a:srgbClr>
            </a:prstShdw>
          </a:effectLst>
        </p:spPr>
        <p:txBody>
          <a:bodyPr>
            <a:spAutoFit/>
          </a:bodyPr>
          <a:lstStyle/>
          <a:p>
            <a:pPr algn="ctr">
              <a:defRPr/>
            </a:pPr>
            <a:r>
              <a:rPr lang="es-ES" sz="1000" b="1" dirty="0" smtClean="0">
                <a:effectLst>
                  <a:outerShdw blurRad="38100" dist="38100" dir="2700000" algn="tl">
                    <a:srgbClr val="FFFFFF"/>
                  </a:outerShdw>
                </a:effectLst>
                <a:latin typeface="Arial" charset="0"/>
              </a:rPr>
              <a:t>CTLA4</a:t>
            </a:r>
            <a:endParaRPr lang="es-ES" sz="1000" b="1" dirty="0">
              <a:effectLst>
                <a:outerShdw blurRad="38100" dist="38100" dir="2700000" algn="tl">
                  <a:srgbClr val="FFFFFF"/>
                </a:outerShdw>
              </a:effectLst>
              <a:latin typeface="Arial" charset="0"/>
            </a:endParaRPr>
          </a:p>
        </p:txBody>
      </p:sp>
      <p:sp>
        <p:nvSpPr>
          <p:cNvPr id="36" name="47 CuadroTexto"/>
          <p:cNvSpPr txBox="1">
            <a:spLocks noChangeArrowheads="1"/>
          </p:cNvSpPr>
          <p:nvPr/>
        </p:nvSpPr>
        <p:spPr bwMode="auto">
          <a:xfrm>
            <a:off x="5292080" y="3933056"/>
            <a:ext cx="647700" cy="244475"/>
          </a:xfrm>
          <a:prstGeom prst="rect">
            <a:avLst/>
          </a:prstGeom>
          <a:solidFill>
            <a:schemeClr val="accent1">
              <a:lumMod val="20000"/>
              <a:lumOff val="80000"/>
            </a:schemeClr>
          </a:solidFill>
          <a:ln w="9525">
            <a:noFill/>
            <a:miter lim="800000"/>
            <a:headEnd/>
            <a:tailEnd/>
          </a:ln>
          <a:effectLst>
            <a:prstShdw prst="shdw17" dist="17961" dir="2700000">
              <a:srgbClr val="92D050">
                <a:gamma/>
                <a:shade val="60000"/>
                <a:invGamma/>
              </a:srgbClr>
            </a:prstShdw>
          </a:effectLst>
        </p:spPr>
        <p:txBody>
          <a:bodyPr>
            <a:spAutoFit/>
          </a:bodyPr>
          <a:lstStyle/>
          <a:p>
            <a:pPr algn="ctr">
              <a:defRPr/>
            </a:pPr>
            <a:r>
              <a:rPr lang="es-ES" sz="1000" b="1" dirty="0" smtClean="0">
                <a:effectLst>
                  <a:outerShdw blurRad="38100" dist="38100" dir="2700000" algn="tl">
                    <a:srgbClr val="FFFFFF"/>
                  </a:outerShdw>
                </a:effectLst>
                <a:latin typeface="Arial" charset="0"/>
              </a:rPr>
              <a:t>CTLA4</a:t>
            </a:r>
            <a:endParaRPr lang="es-ES" sz="1000" b="1" dirty="0">
              <a:effectLst>
                <a:outerShdw blurRad="38100" dist="38100" dir="2700000" algn="tl">
                  <a:srgbClr val="FFFFFF"/>
                </a:outerShdw>
              </a:effectLst>
              <a:latin typeface="Arial" charset="0"/>
            </a:endParaRPr>
          </a:p>
        </p:txBody>
      </p:sp>
      <p:cxnSp>
        <p:nvCxnSpPr>
          <p:cNvPr id="38" name="37 Conector recto de flecha"/>
          <p:cNvCxnSpPr/>
          <p:nvPr/>
        </p:nvCxnSpPr>
        <p:spPr>
          <a:xfrm>
            <a:off x="2771800" y="4725144"/>
            <a:ext cx="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H="1">
            <a:off x="1835696" y="4653136"/>
            <a:ext cx="50405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p:nvPr/>
        </p:nvCxnSpPr>
        <p:spPr>
          <a:xfrm flipH="1">
            <a:off x="5868144" y="4653136"/>
            <a:ext cx="50405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a:off x="3275856" y="4653136"/>
            <a:ext cx="504056"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a:off x="7380312" y="4653136"/>
            <a:ext cx="576064"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47 Rectángulo redondeado"/>
          <p:cNvSpPr/>
          <p:nvPr/>
        </p:nvSpPr>
        <p:spPr>
          <a:xfrm>
            <a:off x="1259632" y="5373216"/>
            <a:ext cx="936104" cy="72008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solidFill>
                  <a:schemeClr val="tx1"/>
                </a:solidFill>
              </a:rPr>
              <a:t>IL17</a:t>
            </a:r>
            <a:endParaRPr lang="es-ES" sz="2800" b="1" dirty="0">
              <a:solidFill>
                <a:schemeClr val="tx1"/>
              </a:solidFill>
            </a:endParaRPr>
          </a:p>
        </p:txBody>
      </p:sp>
      <p:sp>
        <p:nvSpPr>
          <p:cNvPr id="49" name="48 Rectángulo redondeado"/>
          <p:cNvSpPr/>
          <p:nvPr/>
        </p:nvSpPr>
        <p:spPr>
          <a:xfrm>
            <a:off x="2411760" y="5517232"/>
            <a:ext cx="648072" cy="36004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IL21</a:t>
            </a:r>
            <a:endParaRPr lang="es-ES" dirty="0">
              <a:solidFill>
                <a:schemeClr val="tx1"/>
              </a:solidFill>
            </a:endParaRPr>
          </a:p>
        </p:txBody>
      </p:sp>
      <p:sp>
        <p:nvSpPr>
          <p:cNvPr id="50" name="49 Rectángulo redondeado"/>
          <p:cNvSpPr/>
          <p:nvPr/>
        </p:nvSpPr>
        <p:spPr>
          <a:xfrm>
            <a:off x="3419872" y="5445224"/>
            <a:ext cx="648072" cy="36004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IL22</a:t>
            </a:r>
            <a:endParaRPr lang="es-ES" dirty="0">
              <a:solidFill>
                <a:schemeClr val="tx1"/>
              </a:solidFill>
            </a:endParaRPr>
          </a:p>
        </p:txBody>
      </p:sp>
      <p:sp>
        <p:nvSpPr>
          <p:cNvPr id="51" name="50 Rectángulo redondeado"/>
          <p:cNvSpPr/>
          <p:nvPr/>
        </p:nvSpPr>
        <p:spPr>
          <a:xfrm>
            <a:off x="5580112" y="5373216"/>
            <a:ext cx="648072" cy="36004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IL2</a:t>
            </a:r>
            <a:endParaRPr lang="es-ES" dirty="0">
              <a:solidFill>
                <a:schemeClr val="tx1"/>
              </a:solidFill>
            </a:endParaRPr>
          </a:p>
        </p:txBody>
      </p:sp>
      <p:sp>
        <p:nvSpPr>
          <p:cNvPr id="52" name="51 Rectángulo redondeado"/>
          <p:cNvSpPr/>
          <p:nvPr/>
        </p:nvSpPr>
        <p:spPr>
          <a:xfrm>
            <a:off x="7668344" y="5445224"/>
            <a:ext cx="936104" cy="57606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solidFill>
                  <a:schemeClr val="tx1"/>
                </a:solidFill>
              </a:rPr>
              <a:t>IFN</a:t>
            </a:r>
            <a:r>
              <a:rPr lang="el-GR" sz="2800" b="1" dirty="0" smtClean="0">
                <a:solidFill>
                  <a:schemeClr val="tx1"/>
                </a:solidFill>
              </a:rPr>
              <a:t>γ</a:t>
            </a:r>
            <a:endParaRPr lang="es-ES" sz="2800" b="1" dirty="0">
              <a:solidFill>
                <a:schemeClr val="tx1"/>
              </a:solidFill>
            </a:endParaRPr>
          </a:p>
        </p:txBody>
      </p:sp>
      <p:sp>
        <p:nvSpPr>
          <p:cNvPr id="53" name="52 CuadroTexto"/>
          <p:cNvSpPr txBox="1"/>
          <p:nvPr/>
        </p:nvSpPr>
        <p:spPr>
          <a:xfrm>
            <a:off x="395536" y="2636912"/>
            <a:ext cx="936104" cy="1354217"/>
          </a:xfrm>
          <a:prstGeom prst="rect">
            <a:avLst/>
          </a:prstGeom>
          <a:noFill/>
        </p:spPr>
        <p:txBody>
          <a:bodyPr wrap="square" rtlCol="0">
            <a:spAutoFit/>
          </a:bodyPr>
          <a:lstStyle/>
          <a:p>
            <a:r>
              <a:rPr lang="es-ES" dirty="0" smtClean="0"/>
              <a:t>IL-1</a:t>
            </a:r>
            <a:r>
              <a:rPr lang="el-GR" dirty="0" smtClean="0"/>
              <a:t>β</a:t>
            </a:r>
            <a:endParaRPr lang="es-ES" dirty="0" smtClean="0"/>
          </a:p>
          <a:p>
            <a:r>
              <a:rPr lang="es-ES" dirty="0" smtClean="0"/>
              <a:t>IL-6</a:t>
            </a:r>
          </a:p>
          <a:p>
            <a:r>
              <a:rPr lang="es-ES" dirty="0" smtClean="0"/>
              <a:t>IL-21</a:t>
            </a:r>
          </a:p>
          <a:p>
            <a:r>
              <a:rPr lang="es-ES" sz="2800" b="1" dirty="0" smtClean="0"/>
              <a:t>IL-23</a:t>
            </a:r>
            <a:endParaRPr lang="es-ES" sz="2800" b="1" dirty="0"/>
          </a:p>
        </p:txBody>
      </p:sp>
      <p:sp>
        <p:nvSpPr>
          <p:cNvPr id="54" name="53 CuadroTexto"/>
          <p:cNvSpPr txBox="1"/>
          <p:nvPr/>
        </p:nvSpPr>
        <p:spPr>
          <a:xfrm>
            <a:off x="8172400" y="2924944"/>
            <a:ext cx="971600" cy="800219"/>
          </a:xfrm>
          <a:prstGeom prst="rect">
            <a:avLst/>
          </a:prstGeom>
          <a:noFill/>
        </p:spPr>
        <p:txBody>
          <a:bodyPr wrap="square" rtlCol="0">
            <a:spAutoFit/>
          </a:bodyPr>
          <a:lstStyle/>
          <a:p>
            <a:r>
              <a:rPr lang="es-ES" dirty="0" smtClean="0"/>
              <a:t>IL-18</a:t>
            </a:r>
          </a:p>
          <a:p>
            <a:r>
              <a:rPr lang="es-ES" sz="2800" b="1" dirty="0" smtClean="0"/>
              <a:t>IL-12</a:t>
            </a:r>
            <a:endParaRPr lang="es-ES" sz="2800" b="1" dirty="0"/>
          </a:p>
        </p:txBody>
      </p:sp>
      <p:sp>
        <p:nvSpPr>
          <p:cNvPr id="46" name="Text Box 12"/>
          <p:cNvSpPr txBox="1">
            <a:spLocks noChangeArrowheads="1"/>
          </p:cNvSpPr>
          <p:nvPr/>
        </p:nvSpPr>
        <p:spPr bwMode="auto">
          <a:xfrm>
            <a:off x="4249070" y="6519446"/>
            <a:ext cx="4894930" cy="338554"/>
          </a:xfrm>
          <a:prstGeom prst="rect">
            <a:avLst/>
          </a:prstGeom>
          <a:noFill/>
          <a:ln w="9525">
            <a:noFill/>
            <a:miter lim="800000"/>
            <a:headEnd/>
            <a:tailEnd/>
          </a:ln>
        </p:spPr>
        <p:txBody>
          <a:bodyPr wrap="none">
            <a:spAutoFit/>
          </a:bodyPr>
          <a:lstStyle/>
          <a:p>
            <a:pPr algn="r" defTabSz="914400"/>
            <a:r>
              <a:rPr lang="es-ES" sz="1600" noProof="1" smtClean="0">
                <a:solidFill>
                  <a:srgbClr val="1C1C6E"/>
                </a:solidFill>
                <a:latin typeface="Calibri" pitchFamily="34" charset="0"/>
              </a:rPr>
              <a:t>Modificado de Weyand et al. Curr Opin Rheumatol. 2011</a:t>
            </a:r>
            <a:endParaRPr lang="es-ES" sz="1600" noProof="1">
              <a:solidFill>
                <a:srgbClr val="1C1C6E"/>
              </a:solidFill>
              <a:latin typeface="Calibri"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8"/>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pic>
        <p:nvPicPr>
          <p:cNvPr id="27"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18" name="Rectangle 19"/>
          <p:cNvSpPr>
            <a:spLocks noChangeArrowheads="1"/>
          </p:cNvSpPr>
          <p:nvPr/>
        </p:nvSpPr>
        <p:spPr bwMode="auto">
          <a:xfrm>
            <a:off x="1331640" y="836712"/>
            <a:ext cx="6551613" cy="297004"/>
          </a:xfrm>
          <a:prstGeom prst="rect">
            <a:avLst/>
          </a:prstGeom>
          <a:noFill/>
          <a:ln w="9525" algn="ctr">
            <a:noFill/>
            <a:miter lim="800000"/>
            <a:headEnd/>
            <a:tailEnd/>
          </a:ln>
          <a:effectLst/>
        </p:spPr>
        <p:txBody>
          <a:bodyPr>
            <a:spAutoFit/>
          </a:bodyPr>
          <a:lstStyle/>
          <a:p>
            <a:pPr algn="ctr" defTabSz="914400" eaLnBrk="0" hangingPunct="0">
              <a:lnSpc>
                <a:spcPct val="95000"/>
              </a:lnSpc>
            </a:pPr>
            <a:r>
              <a:rPr lang="es-ES_tradnl" sz="1400" dirty="0" smtClean="0">
                <a:solidFill>
                  <a:srgbClr val="000066"/>
                </a:solidFill>
                <a:latin typeface="Century Gothic" pitchFamily="34" charset="0"/>
                <a:ea typeface="MS PGothic" pitchFamily="34" charset="-128"/>
              </a:rPr>
              <a:t>Abierto, prospectivo</a:t>
            </a:r>
            <a:endParaRPr lang="es-ES_tradnl" sz="1400" dirty="0">
              <a:solidFill>
                <a:srgbClr val="000066"/>
              </a:solidFill>
              <a:latin typeface="Century Gothic" pitchFamily="34" charset="0"/>
              <a:ea typeface="MS PGothic" pitchFamily="34" charset="-128"/>
            </a:endParaRPr>
          </a:p>
        </p:txBody>
      </p:sp>
      <p:sp>
        <p:nvSpPr>
          <p:cNvPr id="9" name="Text Box 12"/>
          <p:cNvSpPr txBox="1">
            <a:spLocks noChangeArrowheads="1"/>
          </p:cNvSpPr>
          <p:nvPr/>
        </p:nvSpPr>
        <p:spPr bwMode="auto">
          <a:xfrm>
            <a:off x="6010385" y="6519446"/>
            <a:ext cx="3133615" cy="338554"/>
          </a:xfrm>
          <a:prstGeom prst="rect">
            <a:avLst/>
          </a:prstGeom>
          <a:noFill/>
          <a:ln w="9525">
            <a:noFill/>
            <a:miter lim="800000"/>
            <a:headEnd/>
            <a:tailEnd/>
          </a:ln>
        </p:spPr>
        <p:txBody>
          <a:bodyPr wrap="none">
            <a:spAutoFit/>
          </a:bodyPr>
          <a:lstStyle/>
          <a:p>
            <a:pPr algn="r" defTabSz="914400"/>
            <a:r>
              <a:rPr lang="es-ES" sz="1600" noProof="1" smtClean="0">
                <a:solidFill>
                  <a:srgbClr val="1C1C6E"/>
                </a:solidFill>
                <a:latin typeface="Calibri" pitchFamily="34" charset="0"/>
              </a:rPr>
              <a:t>Conway et al. Ann Rheum Dis. 2016</a:t>
            </a:r>
            <a:endParaRPr lang="es-ES" sz="1600" noProof="1">
              <a:solidFill>
                <a:srgbClr val="1C1C6E"/>
              </a:solidFill>
              <a:latin typeface="Calibri" pitchFamily="34" charset="0"/>
            </a:endParaRPr>
          </a:p>
        </p:txBody>
      </p:sp>
      <p:sp>
        <p:nvSpPr>
          <p:cNvPr id="10"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USTEKINUMAB</a:t>
            </a:r>
            <a:endParaRPr lang="es-ES" sz="1600" b="1" dirty="0">
              <a:solidFill>
                <a:srgbClr val="000099"/>
              </a:solidFill>
              <a:ea typeface="ＭＳ Ｐゴシック" pitchFamily="34" charset="-128"/>
            </a:endParaRPr>
          </a:p>
        </p:txBody>
      </p:sp>
      <p:sp>
        <p:nvSpPr>
          <p:cNvPr id="12"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pic>
        <p:nvPicPr>
          <p:cNvPr id="244737" name="Picture 1"/>
          <p:cNvPicPr>
            <a:picLocks noChangeAspect="1" noChangeArrowheads="1"/>
          </p:cNvPicPr>
          <p:nvPr/>
        </p:nvPicPr>
        <p:blipFill>
          <a:blip r:embed="rId4" cstate="print"/>
          <a:srcRect/>
          <a:stretch>
            <a:fillRect/>
          </a:stretch>
        </p:blipFill>
        <p:spPr bwMode="auto">
          <a:xfrm>
            <a:off x="0" y="1268760"/>
            <a:ext cx="9236411" cy="1656184"/>
          </a:xfrm>
          <a:prstGeom prst="rect">
            <a:avLst/>
          </a:prstGeom>
          <a:noFill/>
          <a:ln w="9525">
            <a:noFill/>
            <a:miter lim="800000"/>
            <a:headEnd/>
            <a:tailEnd/>
          </a:ln>
        </p:spPr>
      </p:pic>
      <p:sp>
        <p:nvSpPr>
          <p:cNvPr id="11" name="Rectangle 2"/>
          <p:cNvSpPr>
            <a:spLocks noChangeArrowheads="1"/>
          </p:cNvSpPr>
          <p:nvPr/>
        </p:nvSpPr>
        <p:spPr bwMode="auto">
          <a:xfrm>
            <a:off x="467544" y="3140968"/>
            <a:ext cx="8207375" cy="1477328"/>
          </a:xfrm>
          <a:prstGeom prst="rect">
            <a:avLst/>
          </a:prstGeom>
          <a:noFill/>
          <a:ln w="9525">
            <a:noFill/>
            <a:miter lim="800000"/>
            <a:headEnd/>
            <a:tailEnd/>
          </a:ln>
        </p:spPr>
        <p:txBody>
          <a:bodyPr lIns="0" tIns="0" rIns="0" bIns="0">
            <a:spAutoFit/>
          </a:bodyPr>
          <a:lstStyle/>
          <a:p>
            <a:pPr marL="495300" indent="-495300">
              <a:lnSpc>
                <a:spcPct val="90000"/>
              </a:lnSpc>
              <a:spcBef>
                <a:spcPct val="50000"/>
              </a:spcBef>
              <a:buFontTx/>
              <a:buChar char="•"/>
            </a:pPr>
            <a:r>
              <a:rPr lang="es-ES_tradnl" sz="1600" dirty="0" smtClean="0">
                <a:latin typeface="Arial" pitchFamily="34" charset="0"/>
                <a:cs typeface="Arial" pitchFamily="34" charset="0"/>
              </a:rPr>
              <a:t>N= 14</a:t>
            </a:r>
          </a:p>
          <a:p>
            <a:pPr marL="495300" indent="-495300">
              <a:lnSpc>
                <a:spcPct val="90000"/>
              </a:lnSpc>
              <a:spcBef>
                <a:spcPct val="50000"/>
              </a:spcBef>
              <a:buFontTx/>
              <a:buChar char="•"/>
            </a:pPr>
            <a:r>
              <a:rPr lang="es-ES_tradnl" sz="1600" dirty="0" smtClean="0">
                <a:latin typeface="Arial" pitchFamily="34" charset="0"/>
                <a:cs typeface="Arial" pitchFamily="34" charset="0"/>
              </a:rPr>
              <a:t>Criterios ACR</a:t>
            </a:r>
          </a:p>
          <a:p>
            <a:pPr marL="495300" indent="-495300">
              <a:lnSpc>
                <a:spcPct val="90000"/>
              </a:lnSpc>
              <a:spcBef>
                <a:spcPct val="50000"/>
              </a:spcBef>
              <a:buFontTx/>
              <a:buChar char="•"/>
            </a:pPr>
            <a:r>
              <a:rPr lang="es-ES_tradnl" sz="1600" dirty="0" smtClean="0">
                <a:latin typeface="Arial" pitchFamily="34" charset="0"/>
                <a:cs typeface="Arial" pitchFamily="34" charset="0"/>
              </a:rPr>
              <a:t>ACG refractaria (imposibilidad para disminuir la dosis de </a:t>
            </a:r>
            <a:r>
              <a:rPr lang="es-ES_tradnl" sz="1600" dirty="0" err="1" smtClean="0">
                <a:latin typeface="Arial" pitchFamily="34" charset="0"/>
                <a:cs typeface="Arial" pitchFamily="34" charset="0"/>
              </a:rPr>
              <a:t>prednisona</a:t>
            </a:r>
            <a:r>
              <a:rPr lang="es-ES_tradnl" sz="1600" dirty="0" smtClean="0">
                <a:latin typeface="Arial" pitchFamily="34" charset="0"/>
                <a:cs typeface="Arial" pitchFamily="34" charset="0"/>
              </a:rPr>
              <a:t> &lt; 10 mg/día, mínimo 2 recaídas)</a:t>
            </a:r>
          </a:p>
          <a:p>
            <a:pPr marL="495300" indent="-495300">
              <a:lnSpc>
                <a:spcPct val="90000"/>
              </a:lnSpc>
              <a:spcBef>
                <a:spcPct val="50000"/>
              </a:spcBef>
              <a:buFontTx/>
              <a:buChar char="•"/>
            </a:pPr>
            <a:r>
              <a:rPr lang="es-ES_tradnl" sz="1600" dirty="0" err="1" smtClean="0">
                <a:latin typeface="Arial" pitchFamily="34" charset="0"/>
                <a:cs typeface="Arial" pitchFamily="34" charset="0"/>
              </a:rPr>
              <a:t>Ustekinumab</a:t>
            </a:r>
            <a:r>
              <a:rPr lang="es-ES_tradnl" sz="1600" dirty="0" smtClean="0">
                <a:latin typeface="Arial" pitchFamily="34" charset="0"/>
                <a:cs typeface="Arial" pitchFamily="34" charset="0"/>
              </a:rPr>
              <a:t> 90 mg SC en </a:t>
            </a:r>
            <a:r>
              <a:rPr lang="es-ES_tradnl" sz="1600" dirty="0" err="1" smtClean="0">
                <a:latin typeface="Arial" pitchFamily="34" charset="0"/>
                <a:cs typeface="Arial" pitchFamily="34" charset="0"/>
              </a:rPr>
              <a:t>sem</a:t>
            </a:r>
            <a:r>
              <a:rPr lang="es-ES_tradnl" sz="1600" dirty="0" smtClean="0">
                <a:latin typeface="Arial" pitchFamily="34" charset="0"/>
                <a:cs typeface="Arial" pitchFamily="34" charset="0"/>
              </a:rPr>
              <a:t> 0, 4 y cada 12</a:t>
            </a:r>
            <a:endParaRPr lang="es-ES_tradnl"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8"/>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pic>
        <p:nvPicPr>
          <p:cNvPr id="27"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18" name="Rectangle 19"/>
          <p:cNvSpPr>
            <a:spLocks noChangeArrowheads="1"/>
          </p:cNvSpPr>
          <p:nvPr/>
        </p:nvSpPr>
        <p:spPr bwMode="auto">
          <a:xfrm>
            <a:off x="1331640" y="836712"/>
            <a:ext cx="6551613" cy="297004"/>
          </a:xfrm>
          <a:prstGeom prst="rect">
            <a:avLst/>
          </a:prstGeom>
          <a:noFill/>
          <a:ln w="9525" algn="ctr">
            <a:noFill/>
            <a:miter lim="800000"/>
            <a:headEnd/>
            <a:tailEnd/>
          </a:ln>
          <a:effectLst/>
        </p:spPr>
        <p:txBody>
          <a:bodyPr>
            <a:spAutoFit/>
          </a:bodyPr>
          <a:lstStyle/>
          <a:p>
            <a:pPr algn="ctr" defTabSz="914400" eaLnBrk="0" hangingPunct="0">
              <a:lnSpc>
                <a:spcPct val="95000"/>
              </a:lnSpc>
            </a:pPr>
            <a:r>
              <a:rPr lang="es-ES_tradnl" sz="1400" dirty="0" smtClean="0">
                <a:solidFill>
                  <a:srgbClr val="000066"/>
                </a:solidFill>
                <a:latin typeface="Century Gothic" pitchFamily="34" charset="0"/>
                <a:ea typeface="MS PGothic" pitchFamily="34" charset="-128"/>
              </a:rPr>
              <a:t>Abierto, prospectivo</a:t>
            </a:r>
            <a:endParaRPr lang="es-ES_tradnl" sz="1400" dirty="0">
              <a:solidFill>
                <a:srgbClr val="000066"/>
              </a:solidFill>
              <a:latin typeface="Century Gothic" pitchFamily="34" charset="0"/>
              <a:ea typeface="MS PGothic" pitchFamily="34" charset="-128"/>
            </a:endParaRPr>
          </a:p>
        </p:txBody>
      </p:sp>
      <p:sp>
        <p:nvSpPr>
          <p:cNvPr id="9" name="Text Box 12"/>
          <p:cNvSpPr txBox="1">
            <a:spLocks noChangeArrowheads="1"/>
          </p:cNvSpPr>
          <p:nvPr/>
        </p:nvSpPr>
        <p:spPr bwMode="auto">
          <a:xfrm>
            <a:off x="6010385" y="6519446"/>
            <a:ext cx="3133615" cy="338554"/>
          </a:xfrm>
          <a:prstGeom prst="rect">
            <a:avLst/>
          </a:prstGeom>
          <a:noFill/>
          <a:ln w="9525">
            <a:noFill/>
            <a:miter lim="800000"/>
            <a:headEnd/>
            <a:tailEnd/>
          </a:ln>
        </p:spPr>
        <p:txBody>
          <a:bodyPr wrap="none">
            <a:spAutoFit/>
          </a:bodyPr>
          <a:lstStyle/>
          <a:p>
            <a:pPr algn="r" defTabSz="914400"/>
            <a:r>
              <a:rPr lang="es-ES" sz="1600" noProof="1" smtClean="0">
                <a:solidFill>
                  <a:srgbClr val="1C1C6E"/>
                </a:solidFill>
                <a:latin typeface="Calibri" pitchFamily="34" charset="0"/>
              </a:rPr>
              <a:t>Conway et al. Ann Rheum Dis. 2016</a:t>
            </a:r>
            <a:endParaRPr lang="es-ES" sz="1600" noProof="1">
              <a:solidFill>
                <a:srgbClr val="1C1C6E"/>
              </a:solidFill>
              <a:latin typeface="Calibri" pitchFamily="34" charset="0"/>
            </a:endParaRPr>
          </a:p>
        </p:txBody>
      </p:sp>
      <p:sp>
        <p:nvSpPr>
          <p:cNvPr id="10"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USTEKINUMAB</a:t>
            </a:r>
            <a:endParaRPr lang="es-ES" sz="1600" b="1" dirty="0">
              <a:solidFill>
                <a:srgbClr val="000099"/>
              </a:solidFill>
              <a:ea typeface="ＭＳ Ｐゴシック" pitchFamily="34" charset="-128"/>
            </a:endParaRPr>
          </a:p>
        </p:txBody>
      </p:sp>
      <p:sp>
        <p:nvSpPr>
          <p:cNvPr id="12"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pic>
        <p:nvPicPr>
          <p:cNvPr id="279554" name="Picture 2"/>
          <p:cNvPicPr>
            <a:picLocks noChangeAspect="1" noChangeArrowheads="1"/>
          </p:cNvPicPr>
          <p:nvPr/>
        </p:nvPicPr>
        <p:blipFill>
          <a:blip r:embed="rId4" cstate="print"/>
          <a:srcRect/>
          <a:stretch>
            <a:fillRect/>
          </a:stretch>
        </p:blipFill>
        <p:spPr bwMode="auto">
          <a:xfrm>
            <a:off x="1043608" y="1340768"/>
            <a:ext cx="6925742" cy="45581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8"/>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pic>
        <p:nvPicPr>
          <p:cNvPr id="27"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18" name="Rectangle 19"/>
          <p:cNvSpPr>
            <a:spLocks noChangeArrowheads="1"/>
          </p:cNvSpPr>
          <p:nvPr/>
        </p:nvSpPr>
        <p:spPr bwMode="auto">
          <a:xfrm>
            <a:off x="1331640" y="836712"/>
            <a:ext cx="6551613" cy="297004"/>
          </a:xfrm>
          <a:prstGeom prst="rect">
            <a:avLst/>
          </a:prstGeom>
          <a:noFill/>
          <a:ln w="9525" algn="ctr">
            <a:noFill/>
            <a:miter lim="800000"/>
            <a:headEnd/>
            <a:tailEnd/>
          </a:ln>
          <a:effectLst/>
        </p:spPr>
        <p:txBody>
          <a:bodyPr>
            <a:spAutoFit/>
          </a:bodyPr>
          <a:lstStyle/>
          <a:p>
            <a:pPr algn="ctr" defTabSz="914400" eaLnBrk="0" hangingPunct="0">
              <a:lnSpc>
                <a:spcPct val="95000"/>
              </a:lnSpc>
            </a:pPr>
            <a:r>
              <a:rPr lang="es-ES_tradnl" sz="1400" dirty="0" smtClean="0">
                <a:solidFill>
                  <a:srgbClr val="000066"/>
                </a:solidFill>
                <a:latin typeface="Century Gothic" pitchFamily="34" charset="0"/>
                <a:ea typeface="MS PGothic" pitchFamily="34" charset="-128"/>
              </a:rPr>
              <a:t>Abierto, prospectivo</a:t>
            </a:r>
            <a:endParaRPr lang="es-ES_tradnl" sz="1400" dirty="0">
              <a:solidFill>
                <a:srgbClr val="000066"/>
              </a:solidFill>
              <a:latin typeface="Century Gothic" pitchFamily="34" charset="0"/>
              <a:ea typeface="MS PGothic" pitchFamily="34" charset="-128"/>
            </a:endParaRPr>
          </a:p>
        </p:txBody>
      </p:sp>
      <p:sp>
        <p:nvSpPr>
          <p:cNvPr id="9" name="Text Box 12"/>
          <p:cNvSpPr txBox="1">
            <a:spLocks noChangeArrowheads="1"/>
          </p:cNvSpPr>
          <p:nvPr/>
        </p:nvSpPr>
        <p:spPr bwMode="auto">
          <a:xfrm>
            <a:off x="6010385" y="6519446"/>
            <a:ext cx="3133615" cy="338554"/>
          </a:xfrm>
          <a:prstGeom prst="rect">
            <a:avLst/>
          </a:prstGeom>
          <a:noFill/>
          <a:ln w="9525">
            <a:noFill/>
            <a:miter lim="800000"/>
            <a:headEnd/>
            <a:tailEnd/>
          </a:ln>
        </p:spPr>
        <p:txBody>
          <a:bodyPr wrap="none">
            <a:spAutoFit/>
          </a:bodyPr>
          <a:lstStyle/>
          <a:p>
            <a:pPr algn="r" defTabSz="914400"/>
            <a:r>
              <a:rPr lang="es-ES" sz="1600" noProof="1" smtClean="0">
                <a:solidFill>
                  <a:srgbClr val="1C1C6E"/>
                </a:solidFill>
                <a:latin typeface="Calibri" pitchFamily="34" charset="0"/>
              </a:rPr>
              <a:t>Conway et al. Ann Rheum Dis. 2016</a:t>
            </a:r>
            <a:endParaRPr lang="es-ES" sz="1600" noProof="1">
              <a:solidFill>
                <a:srgbClr val="1C1C6E"/>
              </a:solidFill>
              <a:latin typeface="Calibri" pitchFamily="34" charset="0"/>
            </a:endParaRPr>
          </a:p>
        </p:txBody>
      </p:sp>
      <p:sp>
        <p:nvSpPr>
          <p:cNvPr id="10"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USTEKINUMAB</a:t>
            </a:r>
            <a:endParaRPr lang="es-ES" sz="1600" b="1" dirty="0">
              <a:solidFill>
                <a:srgbClr val="000099"/>
              </a:solidFill>
              <a:ea typeface="ＭＳ Ｐゴシック" pitchFamily="34" charset="-128"/>
            </a:endParaRPr>
          </a:p>
        </p:txBody>
      </p:sp>
      <p:sp>
        <p:nvSpPr>
          <p:cNvPr id="12"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pic>
        <p:nvPicPr>
          <p:cNvPr id="279554" name="Picture 2"/>
          <p:cNvPicPr>
            <a:picLocks noChangeAspect="1" noChangeArrowheads="1"/>
          </p:cNvPicPr>
          <p:nvPr/>
        </p:nvPicPr>
        <p:blipFill>
          <a:blip r:embed="rId4" cstate="print"/>
          <a:srcRect/>
          <a:stretch>
            <a:fillRect/>
          </a:stretch>
        </p:blipFill>
        <p:spPr bwMode="auto">
          <a:xfrm>
            <a:off x="1043608" y="1340768"/>
            <a:ext cx="6925742" cy="4558105"/>
          </a:xfrm>
          <a:prstGeom prst="rect">
            <a:avLst/>
          </a:prstGeom>
          <a:noFill/>
          <a:ln w="9525">
            <a:noFill/>
            <a:miter lim="800000"/>
            <a:headEnd/>
            <a:tailEnd/>
          </a:ln>
        </p:spPr>
      </p:pic>
      <p:sp>
        <p:nvSpPr>
          <p:cNvPr id="11" name="10 Rectángulo"/>
          <p:cNvSpPr/>
          <p:nvPr/>
        </p:nvSpPr>
        <p:spPr>
          <a:xfrm>
            <a:off x="1187624" y="3140968"/>
            <a:ext cx="6696744"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1187624" y="4365104"/>
            <a:ext cx="6696744" cy="28803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p:cNvSpPr/>
          <p:nvPr/>
        </p:nvSpPr>
        <p:spPr>
          <a:xfrm>
            <a:off x="1187624" y="4725144"/>
            <a:ext cx="6696744" cy="28803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2"/>
          <p:cNvSpPr>
            <a:spLocks noChangeArrowheads="1"/>
          </p:cNvSpPr>
          <p:nvPr/>
        </p:nvSpPr>
        <p:spPr bwMode="auto">
          <a:xfrm>
            <a:off x="468313" y="2098675"/>
            <a:ext cx="8207375" cy="2905411"/>
          </a:xfrm>
          <a:prstGeom prst="rect">
            <a:avLst/>
          </a:prstGeom>
          <a:noFill/>
          <a:ln w="9525">
            <a:noFill/>
            <a:miter lim="800000"/>
            <a:headEnd/>
            <a:tailEnd/>
          </a:ln>
        </p:spPr>
        <p:txBody>
          <a:bodyPr lIns="0" tIns="0" rIns="0" bIns="0">
            <a:spAutoFit/>
          </a:bodyPr>
          <a:lstStyle/>
          <a:p>
            <a:pPr marL="261938" indent="-261938">
              <a:lnSpc>
                <a:spcPct val="90000"/>
              </a:lnSpc>
              <a:spcBef>
                <a:spcPct val="50000"/>
              </a:spcBef>
              <a:buFontTx/>
              <a:buChar char="•"/>
            </a:pPr>
            <a:r>
              <a:rPr lang="es-ES_tradnl" sz="3200" b="0" dirty="0" smtClean="0">
                <a:solidFill>
                  <a:srgbClr val="808080"/>
                </a:solidFill>
              </a:rPr>
              <a:t>Corticoides</a:t>
            </a:r>
            <a:endParaRPr lang="es-ES_tradnl" sz="3200" b="0" dirty="0">
              <a:solidFill>
                <a:srgbClr val="808080"/>
              </a:solidFill>
            </a:endParaRPr>
          </a:p>
          <a:p>
            <a:pPr marL="261938" indent="-261938">
              <a:lnSpc>
                <a:spcPct val="90000"/>
              </a:lnSpc>
              <a:spcBef>
                <a:spcPct val="50000"/>
              </a:spcBef>
              <a:buFontTx/>
              <a:buChar char="•"/>
            </a:pPr>
            <a:r>
              <a:rPr lang="es-ES_tradnl" sz="3200" b="0" dirty="0" smtClean="0">
                <a:solidFill>
                  <a:srgbClr val="808080"/>
                </a:solidFill>
              </a:rPr>
              <a:t>Inmunosupresores </a:t>
            </a:r>
            <a:endParaRPr lang="es-ES_tradnl" sz="3200" b="0" dirty="0">
              <a:solidFill>
                <a:srgbClr val="808080"/>
              </a:solidFill>
            </a:endParaRPr>
          </a:p>
          <a:p>
            <a:pPr marL="1885950" lvl="2" indent="-495300">
              <a:lnSpc>
                <a:spcPct val="60000"/>
              </a:lnSpc>
              <a:spcBef>
                <a:spcPct val="50000"/>
              </a:spcBef>
              <a:buFontTx/>
              <a:buChar char="•"/>
            </a:pPr>
            <a:r>
              <a:rPr lang="es-ES_tradnl" sz="3200" b="0" dirty="0">
                <a:solidFill>
                  <a:srgbClr val="808080"/>
                </a:solidFill>
              </a:rPr>
              <a:t>MTX</a:t>
            </a:r>
          </a:p>
          <a:p>
            <a:pPr marL="1885950" lvl="2" indent="-495300">
              <a:lnSpc>
                <a:spcPct val="60000"/>
              </a:lnSpc>
              <a:spcBef>
                <a:spcPct val="50000"/>
              </a:spcBef>
              <a:buFontTx/>
              <a:buChar char="•"/>
            </a:pPr>
            <a:r>
              <a:rPr lang="es-ES_tradnl" sz="3200" b="0" dirty="0">
                <a:solidFill>
                  <a:srgbClr val="808080"/>
                </a:solidFill>
              </a:rPr>
              <a:t>terapia biológica </a:t>
            </a:r>
          </a:p>
          <a:p>
            <a:pPr marL="261938" indent="-261938">
              <a:lnSpc>
                <a:spcPct val="90000"/>
              </a:lnSpc>
              <a:spcBef>
                <a:spcPct val="50000"/>
              </a:spcBef>
              <a:buFontTx/>
              <a:buChar char="•"/>
            </a:pPr>
            <a:r>
              <a:rPr lang="es-ES_tradnl" sz="3200" b="1" dirty="0" smtClean="0"/>
              <a:t>Fármacos coadyuvantes</a:t>
            </a:r>
            <a:endParaRPr lang="es-ES_tradnl" sz="3200" b="1" dirty="0"/>
          </a:p>
        </p:txBody>
      </p:sp>
      <p:pic>
        <p:nvPicPr>
          <p:cNvPr id="1010691" name="Picture 4" descr="SIM VAL AZUL"/>
          <p:cNvPicPr>
            <a:picLocks noChangeAspect="1" noChangeArrowheads="1"/>
          </p:cNvPicPr>
          <p:nvPr/>
        </p:nvPicPr>
        <p:blipFill>
          <a:blip r:embed="rId2"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1010693" name="Line 5"/>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sp>
        <p:nvSpPr>
          <p:cNvPr id="7"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TRATAMIENTO DE LA ACG</a:t>
            </a:r>
            <a:endParaRPr lang="es-ES" sz="1600" b="1" dirty="0">
              <a:solidFill>
                <a:srgbClr val="000099"/>
              </a:solidFill>
              <a:ea typeface="ＭＳ Ｐゴシック" pitchFamily="34" charset="-128"/>
            </a:endParaRPr>
          </a:p>
        </p:txBody>
      </p:sp>
      <p:sp>
        <p:nvSpPr>
          <p:cNvPr id="8"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8"/>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pic>
        <p:nvPicPr>
          <p:cNvPr id="27"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14" name="13 Marcador de contenido"/>
          <p:cNvSpPr>
            <a:spLocks noGrp="1"/>
          </p:cNvSpPr>
          <p:nvPr>
            <p:ph idx="1"/>
          </p:nvPr>
        </p:nvSpPr>
        <p:spPr>
          <a:xfrm>
            <a:off x="467544" y="2332037"/>
            <a:ext cx="8229600" cy="4525963"/>
          </a:xfrm>
        </p:spPr>
        <p:txBody>
          <a:bodyPr/>
          <a:lstStyle/>
          <a:p>
            <a:r>
              <a:rPr lang="es-ES" dirty="0" err="1" smtClean="0"/>
              <a:t>Antiagregantes</a:t>
            </a:r>
            <a:endParaRPr lang="es-ES" dirty="0" smtClean="0"/>
          </a:p>
          <a:p>
            <a:r>
              <a:rPr lang="es-ES" dirty="0" err="1" smtClean="0"/>
              <a:t>Estatinas</a:t>
            </a:r>
            <a:endParaRPr lang="es-ES" dirty="0" smtClean="0"/>
          </a:p>
          <a:p>
            <a:r>
              <a:rPr lang="es-ES" dirty="0" smtClean="0"/>
              <a:t>Protección ósea</a:t>
            </a:r>
          </a:p>
          <a:p>
            <a:r>
              <a:rPr lang="es-ES" dirty="0" smtClean="0"/>
              <a:t>Protección gastrointestinal</a:t>
            </a:r>
            <a:endParaRPr lang="es-ES" dirty="0"/>
          </a:p>
        </p:txBody>
      </p:sp>
      <p:sp>
        <p:nvSpPr>
          <p:cNvPr id="7"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TRATAMIENTOS  COADYUVANTES</a:t>
            </a:r>
            <a:endParaRPr lang="es-ES" sz="1600" b="1" dirty="0">
              <a:solidFill>
                <a:srgbClr val="000099"/>
              </a:solidFill>
              <a:ea typeface="ＭＳ Ｐゴシック" pitchFamily="34" charset="-128"/>
            </a:endParaRPr>
          </a:p>
        </p:txBody>
      </p:sp>
      <p:sp>
        <p:nvSpPr>
          <p:cNvPr id="8" name="Text Box 12"/>
          <p:cNvSpPr txBox="1">
            <a:spLocks noChangeArrowheads="1"/>
          </p:cNvSpPr>
          <p:nvPr/>
        </p:nvSpPr>
        <p:spPr bwMode="auto">
          <a:xfrm>
            <a:off x="5874772" y="6273225"/>
            <a:ext cx="3269228" cy="584775"/>
          </a:xfrm>
          <a:prstGeom prst="rect">
            <a:avLst/>
          </a:prstGeom>
          <a:noFill/>
          <a:ln w="9525">
            <a:noFill/>
            <a:miter lim="800000"/>
            <a:headEnd/>
            <a:tailEnd/>
          </a:ln>
        </p:spPr>
        <p:txBody>
          <a:bodyPr wrap="none">
            <a:spAutoFit/>
          </a:bodyPr>
          <a:lstStyle/>
          <a:p>
            <a:pPr algn="r" defTabSz="914400"/>
            <a:r>
              <a:rPr lang="es-ES" sz="1600" noProof="1" smtClean="0">
                <a:solidFill>
                  <a:srgbClr val="1C1C6E"/>
                </a:solidFill>
                <a:latin typeface="Calibri" pitchFamily="34" charset="0"/>
              </a:rPr>
              <a:t>Mukhtyar, et al Ann Rheum Dis. 2009</a:t>
            </a:r>
          </a:p>
          <a:p>
            <a:pPr algn="r" defTabSz="914400"/>
            <a:r>
              <a:rPr lang="es-ES" sz="1600" noProof="1" smtClean="0">
                <a:solidFill>
                  <a:srgbClr val="1C1C6E"/>
                </a:solidFill>
                <a:latin typeface="Calibri" pitchFamily="34" charset="0"/>
              </a:rPr>
              <a:t>Duru, et al. Ann Rheum Dis. 2013</a:t>
            </a:r>
            <a:endParaRPr lang="es-ES" sz="1600" noProof="1">
              <a:solidFill>
                <a:srgbClr val="1C1C6E"/>
              </a:solidFill>
              <a:latin typeface="Calibri" pitchFamily="34" charset="0"/>
            </a:endParaRPr>
          </a:p>
        </p:txBody>
      </p:sp>
      <p:sp>
        <p:nvSpPr>
          <p:cNvPr id="9"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8" name="Picture 4"/>
          <p:cNvPicPr>
            <a:picLocks noChangeAspect="1" noChangeArrowheads="1"/>
          </p:cNvPicPr>
          <p:nvPr/>
        </p:nvPicPr>
        <p:blipFill>
          <a:blip r:embed="rId3" cstate="email"/>
          <a:srcRect/>
          <a:stretch>
            <a:fillRect/>
          </a:stretch>
        </p:blipFill>
        <p:spPr bwMode="auto">
          <a:xfrm>
            <a:off x="395536" y="3645024"/>
            <a:ext cx="8439150" cy="2914650"/>
          </a:xfrm>
          <a:prstGeom prst="rect">
            <a:avLst/>
          </a:prstGeom>
          <a:noFill/>
          <a:ln w="9525">
            <a:noFill/>
            <a:miter lim="800000"/>
            <a:headEnd/>
            <a:tailEnd/>
          </a:ln>
        </p:spPr>
      </p:pic>
      <p:sp>
        <p:nvSpPr>
          <p:cNvPr id="25" name="Line 8"/>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pic>
        <p:nvPicPr>
          <p:cNvPr id="27" name="Picture 4" descr="SIM VAL AZUL"/>
          <p:cNvPicPr>
            <a:picLocks noChangeAspect="1" noChangeArrowheads="1"/>
          </p:cNvPicPr>
          <p:nvPr/>
        </p:nvPicPr>
        <p:blipFill>
          <a:blip r:embed="rId4"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7"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ANTIAGREGANTES</a:t>
            </a:r>
            <a:endParaRPr lang="es-ES" sz="1600" b="1" dirty="0">
              <a:solidFill>
                <a:srgbClr val="000099"/>
              </a:solidFill>
              <a:ea typeface="ＭＳ Ｐゴシック" pitchFamily="34" charset="-128"/>
            </a:endParaRPr>
          </a:p>
        </p:txBody>
      </p:sp>
      <p:pic>
        <p:nvPicPr>
          <p:cNvPr id="195587" name="Picture 3"/>
          <p:cNvPicPr>
            <a:picLocks noChangeAspect="1" noChangeArrowheads="1"/>
          </p:cNvPicPr>
          <p:nvPr/>
        </p:nvPicPr>
        <p:blipFill>
          <a:blip r:embed="rId5" cstate="email"/>
          <a:srcRect/>
          <a:stretch>
            <a:fillRect/>
          </a:stretch>
        </p:blipFill>
        <p:spPr bwMode="auto">
          <a:xfrm>
            <a:off x="539552" y="692696"/>
            <a:ext cx="8305800" cy="2754437"/>
          </a:xfrm>
          <a:prstGeom prst="rect">
            <a:avLst/>
          </a:prstGeom>
          <a:noFill/>
          <a:ln w="9525">
            <a:noFill/>
            <a:miter lim="800000"/>
            <a:headEnd/>
            <a:tailEnd/>
          </a:ln>
        </p:spPr>
      </p:pic>
      <p:sp>
        <p:nvSpPr>
          <p:cNvPr id="11" name="10 Rectángulo"/>
          <p:cNvSpPr/>
          <p:nvPr/>
        </p:nvSpPr>
        <p:spPr>
          <a:xfrm>
            <a:off x="395536" y="3573016"/>
            <a:ext cx="8496944" cy="30243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395536" y="548680"/>
            <a:ext cx="8496944" cy="2907704"/>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8"/>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pic>
        <p:nvPicPr>
          <p:cNvPr id="27"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7"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ESTATINAS</a:t>
            </a:r>
            <a:endParaRPr lang="es-ES" sz="1600" b="1" dirty="0">
              <a:solidFill>
                <a:srgbClr val="000099"/>
              </a:solidFill>
              <a:ea typeface="ＭＳ Ｐゴシック" pitchFamily="34" charset="-128"/>
            </a:endParaRPr>
          </a:p>
        </p:txBody>
      </p:sp>
      <p:sp>
        <p:nvSpPr>
          <p:cNvPr id="11" name="10 Rectángulo"/>
          <p:cNvSpPr/>
          <p:nvPr/>
        </p:nvSpPr>
        <p:spPr>
          <a:xfrm>
            <a:off x="395536" y="3689648"/>
            <a:ext cx="8496944" cy="2907704"/>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395536" y="548680"/>
            <a:ext cx="8496944" cy="2907704"/>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96610" name="Picture 2"/>
          <p:cNvPicPr>
            <a:picLocks noChangeAspect="1" noChangeArrowheads="1"/>
          </p:cNvPicPr>
          <p:nvPr/>
        </p:nvPicPr>
        <p:blipFill>
          <a:blip r:embed="rId4" cstate="print"/>
          <a:srcRect/>
          <a:stretch>
            <a:fillRect/>
          </a:stretch>
        </p:blipFill>
        <p:spPr bwMode="auto">
          <a:xfrm>
            <a:off x="437207" y="620688"/>
            <a:ext cx="8416733" cy="2664296"/>
          </a:xfrm>
          <a:prstGeom prst="rect">
            <a:avLst/>
          </a:prstGeom>
          <a:noFill/>
          <a:ln w="9525">
            <a:noFill/>
            <a:miter lim="800000"/>
            <a:headEnd/>
            <a:tailEnd/>
          </a:ln>
        </p:spPr>
      </p:pic>
      <p:pic>
        <p:nvPicPr>
          <p:cNvPr id="196611" name="Picture 3"/>
          <p:cNvPicPr>
            <a:picLocks noChangeAspect="1" noChangeArrowheads="1"/>
          </p:cNvPicPr>
          <p:nvPr/>
        </p:nvPicPr>
        <p:blipFill>
          <a:blip r:embed="rId5" cstate="print"/>
          <a:srcRect/>
          <a:stretch>
            <a:fillRect/>
          </a:stretch>
        </p:blipFill>
        <p:spPr bwMode="auto">
          <a:xfrm>
            <a:off x="522920" y="4077072"/>
            <a:ext cx="8258544" cy="2088232"/>
          </a:xfrm>
          <a:prstGeom prst="rect">
            <a:avLst/>
          </a:prstGeom>
          <a:noFill/>
          <a:ln w="9525">
            <a:noFill/>
            <a:miter lim="800000"/>
            <a:headEnd/>
            <a:tailEnd/>
          </a:ln>
        </p:spPr>
      </p:pic>
      <p:sp>
        <p:nvSpPr>
          <p:cNvPr id="12" name="11 CuadroTexto"/>
          <p:cNvSpPr txBox="1"/>
          <p:nvPr/>
        </p:nvSpPr>
        <p:spPr>
          <a:xfrm>
            <a:off x="5868144" y="3140968"/>
            <a:ext cx="2952328" cy="276999"/>
          </a:xfrm>
          <a:prstGeom prst="rect">
            <a:avLst/>
          </a:prstGeom>
          <a:noFill/>
        </p:spPr>
        <p:txBody>
          <a:bodyPr wrap="square" rtlCol="0">
            <a:spAutoFit/>
          </a:bodyPr>
          <a:lstStyle/>
          <a:p>
            <a:pPr algn="r"/>
            <a:r>
              <a:rPr lang="es-ES" sz="1200" dirty="0" err="1" smtClean="0"/>
              <a:t>Semin</a:t>
            </a:r>
            <a:r>
              <a:rPr lang="es-ES" sz="1200" dirty="0" smtClean="0"/>
              <a:t> </a:t>
            </a:r>
            <a:r>
              <a:rPr lang="es-ES" sz="1200" dirty="0" err="1" smtClean="0"/>
              <a:t>Arthritis</a:t>
            </a:r>
            <a:r>
              <a:rPr lang="es-ES" sz="1200" dirty="0" smtClean="0"/>
              <a:t> </a:t>
            </a:r>
            <a:r>
              <a:rPr lang="es-ES" sz="1200" dirty="0" err="1" smtClean="0"/>
              <a:t>Rheum</a:t>
            </a:r>
            <a:r>
              <a:rPr lang="es-ES" sz="1200" dirty="0" smtClean="0"/>
              <a:t>. 2007</a:t>
            </a:r>
            <a:endParaRPr lang="es-ES" sz="1200" dirty="0"/>
          </a:p>
        </p:txBody>
      </p:sp>
      <p:sp>
        <p:nvSpPr>
          <p:cNvPr id="14"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8"/>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pic>
        <p:nvPicPr>
          <p:cNvPr id="27"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14" name="13 Marcador de contenido"/>
          <p:cNvSpPr>
            <a:spLocks noGrp="1"/>
          </p:cNvSpPr>
          <p:nvPr>
            <p:ph idx="1"/>
          </p:nvPr>
        </p:nvSpPr>
        <p:spPr>
          <a:xfrm>
            <a:off x="467544" y="1124744"/>
            <a:ext cx="8229600" cy="4525963"/>
          </a:xfrm>
        </p:spPr>
        <p:txBody>
          <a:bodyPr/>
          <a:lstStyle/>
          <a:p>
            <a:r>
              <a:rPr lang="es-ES" sz="2800" dirty="0" smtClean="0"/>
              <a:t>86% de pacientes presenta al menos un efecto adverso de la </a:t>
            </a:r>
            <a:r>
              <a:rPr lang="es-ES" sz="2800" dirty="0" err="1" smtClean="0"/>
              <a:t>corticoterapia</a:t>
            </a:r>
            <a:endParaRPr lang="es-ES" sz="2800" dirty="0" smtClean="0"/>
          </a:p>
          <a:p>
            <a:pPr>
              <a:buNone/>
            </a:pPr>
            <a:endParaRPr lang="es-ES" sz="2800" dirty="0" smtClean="0"/>
          </a:p>
          <a:p>
            <a:pPr lvl="1"/>
            <a:r>
              <a:rPr lang="es-ES" sz="2400" dirty="0" smtClean="0"/>
              <a:t>Administrar de forma sistemática profilaxis de osteoporosis inducida por corticoides</a:t>
            </a:r>
          </a:p>
          <a:p>
            <a:pPr lvl="1"/>
            <a:endParaRPr lang="es-ES" sz="2400" dirty="0" smtClean="0"/>
          </a:p>
          <a:p>
            <a:pPr lvl="1"/>
            <a:endParaRPr lang="es-ES" sz="2400" dirty="0" smtClean="0"/>
          </a:p>
          <a:p>
            <a:pPr lvl="1"/>
            <a:r>
              <a:rPr lang="es-ES" sz="2400" dirty="0" smtClean="0"/>
              <a:t>Dada la edad avanzada de los pacientes y el tratamiento con corticoides, se recomienda administrar un IBP</a:t>
            </a:r>
            <a:endParaRPr lang="es-ES" sz="2400" dirty="0"/>
          </a:p>
        </p:txBody>
      </p:sp>
      <p:sp>
        <p:nvSpPr>
          <p:cNvPr id="7"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PROTECCIÓN ÓSEA Y GASTROINTESTINAL</a:t>
            </a:r>
            <a:endParaRPr lang="es-ES" sz="1600" b="1" dirty="0">
              <a:solidFill>
                <a:srgbClr val="000099"/>
              </a:solidFill>
              <a:ea typeface="ＭＳ Ｐゴシック" pitchFamily="34" charset="-128"/>
            </a:endParaRPr>
          </a:p>
        </p:txBody>
      </p:sp>
      <p:sp>
        <p:nvSpPr>
          <p:cNvPr id="8" name="7 CuadroTexto"/>
          <p:cNvSpPr txBox="1"/>
          <p:nvPr/>
        </p:nvSpPr>
        <p:spPr>
          <a:xfrm>
            <a:off x="3707904" y="3501008"/>
            <a:ext cx="5112568" cy="584775"/>
          </a:xfrm>
          <a:prstGeom prst="rect">
            <a:avLst/>
          </a:prstGeom>
          <a:noFill/>
        </p:spPr>
        <p:txBody>
          <a:bodyPr wrap="square" rtlCol="0">
            <a:spAutoFit/>
          </a:bodyPr>
          <a:lstStyle/>
          <a:p>
            <a:pPr algn="r"/>
            <a:r>
              <a:rPr lang="es-ES" sz="1600" dirty="0" err="1" smtClean="0">
                <a:solidFill>
                  <a:srgbClr val="0000FF"/>
                </a:solidFill>
              </a:rPr>
              <a:t>Richy</a:t>
            </a:r>
            <a:r>
              <a:rPr lang="es-ES" sz="1600" dirty="0" smtClean="0">
                <a:solidFill>
                  <a:srgbClr val="0000FF"/>
                </a:solidFill>
              </a:rPr>
              <a:t>  et al. </a:t>
            </a:r>
            <a:r>
              <a:rPr lang="es-ES" sz="1600" dirty="0" err="1" smtClean="0">
                <a:solidFill>
                  <a:srgbClr val="0000FF"/>
                </a:solidFill>
              </a:rPr>
              <a:t>Osteoporos</a:t>
            </a:r>
            <a:r>
              <a:rPr lang="es-ES" sz="1600" dirty="0" smtClean="0">
                <a:solidFill>
                  <a:srgbClr val="0000FF"/>
                </a:solidFill>
              </a:rPr>
              <a:t> </a:t>
            </a:r>
            <a:r>
              <a:rPr lang="es-ES" sz="1600" dirty="0" err="1" smtClean="0">
                <a:solidFill>
                  <a:srgbClr val="0000FF"/>
                </a:solidFill>
              </a:rPr>
              <a:t>Int</a:t>
            </a:r>
            <a:r>
              <a:rPr lang="es-ES" sz="1600" dirty="0" smtClean="0">
                <a:solidFill>
                  <a:srgbClr val="0000FF"/>
                </a:solidFill>
              </a:rPr>
              <a:t>. 2004</a:t>
            </a:r>
          </a:p>
          <a:p>
            <a:pPr algn="r"/>
            <a:r>
              <a:rPr lang="es-ES" sz="1600" dirty="0" smtClean="0">
                <a:solidFill>
                  <a:srgbClr val="0000FF"/>
                </a:solidFill>
              </a:rPr>
              <a:t>Grossman et al. </a:t>
            </a:r>
            <a:r>
              <a:rPr lang="es-ES" sz="1600" dirty="0" err="1" smtClean="0">
                <a:solidFill>
                  <a:srgbClr val="0000FF"/>
                </a:solidFill>
              </a:rPr>
              <a:t>Arthritis</a:t>
            </a:r>
            <a:r>
              <a:rPr lang="es-ES" sz="1600" dirty="0" smtClean="0">
                <a:solidFill>
                  <a:srgbClr val="0000FF"/>
                </a:solidFill>
              </a:rPr>
              <a:t> </a:t>
            </a:r>
            <a:r>
              <a:rPr lang="es-ES" sz="1600" dirty="0" err="1" smtClean="0">
                <a:solidFill>
                  <a:srgbClr val="0000FF"/>
                </a:solidFill>
              </a:rPr>
              <a:t>Care</a:t>
            </a:r>
            <a:r>
              <a:rPr lang="es-ES" sz="1600" dirty="0" smtClean="0">
                <a:solidFill>
                  <a:srgbClr val="0000FF"/>
                </a:solidFill>
              </a:rPr>
              <a:t> Res (</a:t>
            </a:r>
            <a:r>
              <a:rPr lang="es-ES" sz="1600" dirty="0" err="1" smtClean="0">
                <a:solidFill>
                  <a:srgbClr val="0000FF"/>
                </a:solidFill>
              </a:rPr>
              <a:t>Hoboken</a:t>
            </a:r>
            <a:r>
              <a:rPr lang="es-ES" sz="1600" dirty="0" smtClean="0">
                <a:solidFill>
                  <a:srgbClr val="0000FF"/>
                </a:solidFill>
              </a:rPr>
              <a:t>). 2010</a:t>
            </a:r>
            <a:endParaRPr lang="es-ES" sz="1600" dirty="0">
              <a:solidFill>
                <a:srgbClr val="0000FF"/>
              </a:solidFill>
            </a:endParaRPr>
          </a:p>
        </p:txBody>
      </p:sp>
      <p:sp>
        <p:nvSpPr>
          <p:cNvPr id="9" name="8 CuadroTexto"/>
          <p:cNvSpPr txBox="1"/>
          <p:nvPr/>
        </p:nvSpPr>
        <p:spPr>
          <a:xfrm>
            <a:off x="3779912" y="5805264"/>
            <a:ext cx="5112568" cy="338554"/>
          </a:xfrm>
          <a:prstGeom prst="rect">
            <a:avLst/>
          </a:prstGeom>
          <a:noFill/>
        </p:spPr>
        <p:txBody>
          <a:bodyPr wrap="square" rtlCol="0">
            <a:spAutoFit/>
          </a:bodyPr>
          <a:lstStyle/>
          <a:p>
            <a:pPr algn="r"/>
            <a:r>
              <a:rPr lang="es-ES" sz="1600" dirty="0" err="1" smtClean="0">
                <a:solidFill>
                  <a:srgbClr val="0000FF"/>
                </a:solidFill>
              </a:rPr>
              <a:t>Duru</a:t>
            </a:r>
            <a:r>
              <a:rPr lang="es-ES" sz="1600" dirty="0" smtClean="0">
                <a:solidFill>
                  <a:srgbClr val="0000FF"/>
                </a:solidFill>
              </a:rPr>
              <a:t> et al. Ann </a:t>
            </a:r>
            <a:r>
              <a:rPr lang="es-ES" sz="1600" dirty="0" err="1" smtClean="0">
                <a:solidFill>
                  <a:srgbClr val="0000FF"/>
                </a:solidFill>
              </a:rPr>
              <a:t>Rheum</a:t>
            </a:r>
            <a:r>
              <a:rPr lang="es-ES" sz="1600" dirty="0" smtClean="0">
                <a:solidFill>
                  <a:srgbClr val="0000FF"/>
                </a:solidFill>
              </a:rPr>
              <a:t> </a:t>
            </a:r>
            <a:r>
              <a:rPr lang="es-ES" sz="1600" dirty="0" err="1" smtClean="0">
                <a:solidFill>
                  <a:srgbClr val="0000FF"/>
                </a:solidFill>
              </a:rPr>
              <a:t>Dis</a:t>
            </a:r>
            <a:r>
              <a:rPr lang="es-ES" sz="1600" dirty="0" smtClean="0">
                <a:solidFill>
                  <a:srgbClr val="0000FF"/>
                </a:solidFill>
              </a:rPr>
              <a:t>. 2013</a:t>
            </a:r>
            <a:endParaRPr lang="es-ES" sz="1600" dirty="0">
              <a:solidFill>
                <a:srgbClr val="0000FF"/>
              </a:solidFill>
            </a:endParaRPr>
          </a:p>
        </p:txBody>
      </p:sp>
      <p:sp>
        <p:nvSpPr>
          <p:cNvPr id="10"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644008" y="2564904"/>
            <a:ext cx="2016125" cy="369332"/>
          </a:xfrm>
          <a:prstGeom prst="rect">
            <a:avLst/>
          </a:prstGeom>
          <a:solidFill>
            <a:srgbClr val="DDDDDD"/>
          </a:solidFill>
          <a:ln w="9525" algn="ctr">
            <a:noFill/>
            <a:miter lim="800000"/>
            <a:headEnd/>
            <a:tailEnd/>
          </a:ln>
          <a:effectLst>
            <a:prstShdw prst="shdw17" dist="17961" dir="2700000">
              <a:schemeClr val="bg1">
                <a:gamma/>
                <a:shade val="60000"/>
                <a:invGamma/>
              </a:schemeClr>
            </a:prstShdw>
          </a:effectLst>
        </p:spPr>
        <p:txBody>
          <a:bodyPr lIns="54000" rIns="54000">
            <a:spAutoFit/>
          </a:bodyPr>
          <a:lstStyle/>
          <a:p>
            <a:pPr algn="ctr" eaLnBrk="0" hangingPunct="0">
              <a:defRPr/>
            </a:pPr>
            <a:r>
              <a:rPr lang="en-US" altLang="en-US" b="1" dirty="0">
                <a:latin typeface="Century Gothic" pitchFamily="34" charset="0"/>
                <a:ea typeface="ＭＳ Ｐゴシック" pitchFamily="34" charset="-128"/>
                <a:cs typeface="Arial" pitchFamily="34" charset="0"/>
              </a:rPr>
              <a:t>anti-TNF</a:t>
            </a:r>
            <a:r>
              <a:rPr lang="el-GR" altLang="en-US" b="1" dirty="0">
                <a:latin typeface="Century Gothic" pitchFamily="34" charset="0"/>
                <a:ea typeface="ＭＳ Ｐゴシック" pitchFamily="34" charset="-128"/>
                <a:cs typeface="Arial" pitchFamily="34" charset="0"/>
              </a:rPr>
              <a:t>α</a:t>
            </a:r>
          </a:p>
        </p:txBody>
      </p:sp>
      <p:sp>
        <p:nvSpPr>
          <p:cNvPr id="43012" name="Rectangle 4"/>
          <p:cNvSpPr>
            <a:spLocks noChangeArrowheads="1"/>
          </p:cNvSpPr>
          <p:nvPr/>
        </p:nvSpPr>
        <p:spPr bwMode="auto">
          <a:xfrm>
            <a:off x="6804248" y="1556792"/>
            <a:ext cx="2016125" cy="1354217"/>
          </a:xfrm>
          <a:prstGeom prst="rect">
            <a:avLst/>
          </a:prstGeom>
          <a:solidFill>
            <a:srgbClr val="DDDDDD"/>
          </a:solidFill>
          <a:ln w="9525" algn="ctr">
            <a:noFill/>
            <a:miter lim="800000"/>
            <a:headEnd/>
            <a:tailEnd/>
          </a:ln>
          <a:effectLst>
            <a:prstShdw prst="shdw17" dist="17961" dir="2700000">
              <a:schemeClr val="bg1">
                <a:gamma/>
                <a:shade val="60000"/>
                <a:invGamma/>
              </a:schemeClr>
            </a:prstShdw>
          </a:effectLst>
        </p:spPr>
        <p:txBody>
          <a:bodyPr lIns="54000" rIns="54000">
            <a:spAutoFit/>
          </a:bodyPr>
          <a:lstStyle/>
          <a:p>
            <a:pPr algn="ctr" eaLnBrk="0" hangingPunct="0">
              <a:defRPr/>
            </a:pPr>
            <a:r>
              <a:rPr lang="en-US" altLang="en-US" sz="2800" b="1" dirty="0">
                <a:latin typeface="Century Gothic" pitchFamily="34" charset="0"/>
                <a:ea typeface="ＭＳ Ｐゴシック" pitchFamily="34" charset="-128"/>
                <a:cs typeface="Arial" pitchFamily="34" charset="0"/>
              </a:rPr>
              <a:t>TCZ</a:t>
            </a:r>
            <a:r>
              <a:rPr lang="en-US" altLang="en-US" sz="2400" b="1" dirty="0">
                <a:latin typeface="Century Gothic" pitchFamily="34" charset="0"/>
                <a:ea typeface="ＭＳ Ｐゴシック" pitchFamily="34" charset="-128"/>
                <a:cs typeface="Arial" pitchFamily="34" charset="0"/>
              </a:rPr>
              <a:t> </a:t>
            </a:r>
            <a:endParaRPr lang="en-US" altLang="en-US" sz="2400" b="1" dirty="0" smtClean="0">
              <a:latin typeface="Century Gothic" pitchFamily="34" charset="0"/>
              <a:ea typeface="ＭＳ Ｐゴシック" pitchFamily="34" charset="-128"/>
              <a:cs typeface="Arial" pitchFamily="34" charset="0"/>
            </a:endParaRPr>
          </a:p>
          <a:p>
            <a:pPr algn="ctr" eaLnBrk="0" hangingPunct="0">
              <a:defRPr/>
            </a:pPr>
            <a:r>
              <a:rPr lang="en-US" altLang="en-US" b="1" dirty="0" smtClean="0">
                <a:latin typeface="Century Gothic" pitchFamily="34" charset="0"/>
                <a:ea typeface="ＭＳ Ｐゴシック" pitchFamily="34" charset="-128"/>
                <a:cs typeface="Arial" pitchFamily="34" charset="0"/>
              </a:rPr>
              <a:t>RTX</a:t>
            </a:r>
            <a:endParaRPr lang="en-US" altLang="en-US" b="1" dirty="0">
              <a:latin typeface="Century Gothic" pitchFamily="34" charset="0"/>
              <a:ea typeface="ＭＳ Ｐゴシック" pitchFamily="34" charset="-128"/>
              <a:cs typeface="Arial" pitchFamily="34" charset="0"/>
            </a:endParaRPr>
          </a:p>
          <a:p>
            <a:pPr algn="ctr" eaLnBrk="0" hangingPunct="0">
              <a:defRPr/>
            </a:pPr>
            <a:r>
              <a:rPr lang="en-US" altLang="en-US" b="1" dirty="0" smtClean="0">
                <a:latin typeface="Century Gothic" pitchFamily="34" charset="0"/>
                <a:ea typeface="ＭＳ Ｐゴシック" pitchFamily="34" charset="-128"/>
                <a:cs typeface="Arial" pitchFamily="34" charset="0"/>
              </a:rPr>
              <a:t>ABA</a:t>
            </a:r>
          </a:p>
          <a:p>
            <a:pPr algn="ctr" eaLnBrk="0" hangingPunct="0">
              <a:defRPr/>
            </a:pPr>
            <a:r>
              <a:rPr lang="en-US" altLang="en-US" b="1" dirty="0" err="1" smtClean="0">
                <a:latin typeface="Century Gothic" pitchFamily="34" charset="0"/>
                <a:ea typeface="ＭＳ Ｐゴシック" pitchFamily="34" charset="-128"/>
                <a:cs typeface="Arial" pitchFamily="34" charset="0"/>
              </a:rPr>
              <a:t>Ustekinumab</a:t>
            </a:r>
            <a:endParaRPr lang="en-US" altLang="en-US" b="1" dirty="0">
              <a:latin typeface="Century Gothic" pitchFamily="34" charset="0"/>
              <a:ea typeface="ＭＳ Ｐゴシック" pitchFamily="34" charset="-128"/>
              <a:cs typeface="Arial" pitchFamily="34" charset="0"/>
            </a:endParaRPr>
          </a:p>
        </p:txBody>
      </p:sp>
      <p:sp>
        <p:nvSpPr>
          <p:cNvPr id="43013" name="Rectangle 5"/>
          <p:cNvSpPr>
            <a:spLocks noChangeArrowheads="1"/>
          </p:cNvSpPr>
          <p:nvPr/>
        </p:nvSpPr>
        <p:spPr bwMode="auto">
          <a:xfrm>
            <a:off x="323850" y="4365625"/>
            <a:ext cx="2016125" cy="523220"/>
          </a:xfrm>
          <a:prstGeom prst="rect">
            <a:avLst/>
          </a:prstGeom>
          <a:solidFill>
            <a:srgbClr val="DDDDDD"/>
          </a:solidFill>
          <a:ln w="9525" algn="ctr">
            <a:noFill/>
            <a:miter lim="800000"/>
            <a:headEnd/>
            <a:tailEnd/>
          </a:ln>
          <a:effectLst>
            <a:prstShdw prst="shdw17" dist="17961" dir="2700000">
              <a:schemeClr val="bg1">
                <a:gamma/>
                <a:shade val="60000"/>
                <a:invGamma/>
              </a:schemeClr>
            </a:prstShdw>
          </a:effectLst>
        </p:spPr>
        <p:txBody>
          <a:bodyPr lIns="54000" rIns="54000">
            <a:spAutoFit/>
          </a:bodyPr>
          <a:lstStyle/>
          <a:p>
            <a:pPr algn="ctr" eaLnBrk="0" hangingPunct="0">
              <a:defRPr/>
            </a:pPr>
            <a:r>
              <a:rPr lang="en-US" altLang="en-US" sz="2800" b="1" dirty="0" err="1">
                <a:latin typeface="Century Gothic" pitchFamily="34" charset="0"/>
                <a:ea typeface="MS PGothic" charset="-128"/>
              </a:rPr>
              <a:t>esteroides</a:t>
            </a:r>
            <a:endParaRPr lang="en-US" altLang="en-US" sz="2800" b="1" dirty="0">
              <a:latin typeface="Century Gothic" pitchFamily="34" charset="0"/>
              <a:ea typeface="MS PGothic" charset="-128"/>
            </a:endParaRPr>
          </a:p>
        </p:txBody>
      </p:sp>
      <p:sp>
        <p:nvSpPr>
          <p:cNvPr id="43014" name="Rectangle 6"/>
          <p:cNvSpPr>
            <a:spLocks noChangeArrowheads="1"/>
          </p:cNvSpPr>
          <p:nvPr/>
        </p:nvSpPr>
        <p:spPr bwMode="auto">
          <a:xfrm>
            <a:off x="274638" y="4883150"/>
            <a:ext cx="2087562" cy="866775"/>
          </a:xfrm>
          <a:prstGeom prst="rect">
            <a:avLst/>
          </a:prstGeom>
          <a:solidFill>
            <a:srgbClr val="3399FF"/>
          </a:solidFill>
          <a:ln>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43015" name="Rectangle 7"/>
          <p:cNvSpPr>
            <a:spLocks noChangeArrowheads="1"/>
          </p:cNvSpPr>
          <p:nvPr/>
        </p:nvSpPr>
        <p:spPr bwMode="auto">
          <a:xfrm>
            <a:off x="2435225" y="4883150"/>
            <a:ext cx="2087563" cy="866775"/>
          </a:xfrm>
          <a:prstGeom prst="rect">
            <a:avLst/>
          </a:prstGeom>
          <a:solidFill>
            <a:srgbClr val="0066FF"/>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43016" name="Rectangle 8"/>
          <p:cNvSpPr>
            <a:spLocks noChangeArrowheads="1"/>
          </p:cNvSpPr>
          <p:nvPr/>
        </p:nvSpPr>
        <p:spPr bwMode="auto">
          <a:xfrm>
            <a:off x="4595813" y="4883150"/>
            <a:ext cx="2087562" cy="866775"/>
          </a:xfrm>
          <a:prstGeom prst="rect">
            <a:avLst/>
          </a:prstGeom>
          <a:solidFill>
            <a:srgbClr val="0033CC"/>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43017" name="Rectangle 9"/>
          <p:cNvSpPr>
            <a:spLocks noChangeArrowheads="1"/>
          </p:cNvSpPr>
          <p:nvPr/>
        </p:nvSpPr>
        <p:spPr bwMode="auto">
          <a:xfrm>
            <a:off x="6770688" y="4883150"/>
            <a:ext cx="2087562" cy="866775"/>
          </a:xfrm>
          <a:prstGeom prst="rect">
            <a:avLst/>
          </a:prstGeom>
          <a:solidFill>
            <a:srgbClr val="000099"/>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43018" name="Rectangle 10"/>
          <p:cNvSpPr>
            <a:spLocks noChangeArrowheads="1"/>
          </p:cNvSpPr>
          <p:nvPr/>
        </p:nvSpPr>
        <p:spPr bwMode="auto">
          <a:xfrm>
            <a:off x="2435225" y="3946525"/>
            <a:ext cx="2087563" cy="866775"/>
          </a:xfrm>
          <a:prstGeom prst="rect">
            <a:avLst/>
          </a:prstGeom>
          <a:solidFill>
            <a:srgbClr val="0066FF"/>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43019" name="Rectangle 11"/>
          <p:cNvSpPr>
            <a:spLocks noChangeArrowheads="1"/>
          </p:cNvSpPr>
          <p:nvPr/>
        </p:nvSpPr>
        <p:spPr bwMode="auto">
          <a:xfrm>
            <a:off x="4595813" y="3946525"/>
            <a:ext cx="2087562" cy="866775"/>
          </a:xfrm>
          <a:prstGeom prst="rect">
            <a:avLst/>
          </a:prstGeom>
          <a:solidFill>
            <a:srgbClr val="0033CC"/>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43020" name="Rectangle 12"/>
          <p:cNvSpPr>
            <a:spLocks noChangeArrowheads="1"/>
          </p:cNvSpPr>
          <p:nvPr/>
        </p:nvSpPr>
        <p:spPr bwMode="auto">
          <a:xfrm>
            <a:off x="6770688" y="3946525"/>
            <a:ext cx="2087562" cy="866775"/>
          </a:xfrm>
          <a:prstGeom prst="rect">
            <a:avLst/>
          </a:prstGeom>
          <a:solidFill>
            <a:srgbClr val="000099"/>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43021" name="Rectangle 13"/>
          <p:cNvSpPr>
            <a:spLocks noChangeArrowheads="1"/>
          </p:cNvSpPr>
          <p:nvPr/>
        </p:nvSpPr>
        <p:spPr bwMode="auto">
          <a:xfrm>
            <a:off x="4594225" y="3009900"/>
            <a:ext cx="2087563" cy="866775"/>
          </a:xfrm>
          <a:prstGeom prst="rect">
            <a:avLst/>
          </a:prstGeom>
          <a:solidFill>
            <a:srgbClr val="0033CC"/>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43022" name="Rectangle 14"/>
          <p:cNvSpPr>
            <a:spLocks noChangeArrowheads="1"/>
          </p:cNvSpPr>
          <p:nvPr/>
        </p:nvSpPr>
        <p:spPr bwMode="auto">
          <a:xfrm>
            <a:off x="6769101" y="3009900"/>
            <a:ext cx="2087561" cy="866775"/>
          </a:xfrm>
          <a:prstGeom prst="rect">
            <a:avLst/>
          </a:prstGeom>
          <a:solidFill>
            <a:srgbClr val="000099"/>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17441" name="Line 19"/>
          <p:cNvSpPr>
            <a:spLocks noChangeShapeType="1"/>
          </p:cNvSpPr>
          <p:nvPr/>
        </p:nvSpPr>
        <p:spPr bwMode="auto">
          <a:xfrm>
            <a:off x="4643438" y="6165850"/>
            <a:ext cx="4249737" cy="0"/>
          </a:xfrm>
          <a:prstGeom prst="line">
            <a:avLst/>
          </a:prstGeom>
          <a:noFill/>
          <a:ln w="76200">
            <a:solidFill>
              <a:srgbClr val="DDDDDD"/>
            </a:solidFill>
            <a:round/>
            <a:headEnd type="triangle" w="med" len="med"/>
            <a:tailEnd type="triangle" w="med" len="med"/>
          </a:ln>
          <a:effectLst>
            <a:prstShdw prst="shdw17" dist="17961" dir="2700000">
              <a:srgbClr val="858585"/>
            </a:prstShdw>
          </a:effectLst>
        </p:spPr>
        <p:txBody>
          <a:bodyPr/>
          <a:lstStyle/>
          <a:p>
            <a:endParaRPr lang="es-ES"/>
          </a:p>
        </p:txBody>
      </p:sp>
      <p:sp>
        <p:nvSpPr>
          <p:cNvPr id="17442" name="Rectangle 20"/>
          <p:cNvSpPr>
            <a:spLocks noChangeArrowheads="1"/>
          </p:cNvSpPr>
          <p:nvPr/>
        </p:nvSpPr>
        <p:spPr bwMode="auto">
          <a:xfrm>
            <a:off x="5954713" y="5919788"/>
            <a:ext cx="1720850" cy="457200"/>
          </a:xfrm>
          <a:prstGeom prst="rect">
            <a:avLst/>
          </a:prstGeom>
          <a:solidFill>
            <a:schemeClr val="bg1"/>
          </a:solidFill>
          <a:ln w="9525" algn="ctr">
            <a:noFill/>
            <a:miter lim="800000"/>
            <a:headEnd/>
            <a:tailEnd/>
          </a:ln>
        </p:spPr>
        <p:txBody>
          <a:bodyPr wrap="none">
            <a:spAutoFit/>
          </a:bodyPr>
          <a:lstStyle/>
          <a:p>
            <a:pPr algn="ctr" eaLnBrk="0" hangingPunct="0"/>
            <a:r>
              <a:rPr lang="en-US" altLang="en-US" sz="2400" b="1">
                <a:latin typeface="Century Gothic" pitchFamily="34" charset="0"/>
                <a:ea typeface="ＭＳ Ｐゴシック" pitchFamily="34" charset="-128"/>
              </a:rPr>
              <a:t>biológicos</a:t>
            </a:r>
          </a:p>
        </p:txBody>
      </p:sp>
      <p:sp>
        <p:nvSpPr>
          <p:cNvPr id="17449"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PIRÁMIDE TERAPÉUTICA</a:t>
            </a:r>
            <a:endParaRPr lang="es-ES" sz="1600" b="1" dirty="0">
              <a:solidFill>
                <a:srgbClr val="000099"/>
              </a:solidFill>
              <a:ea typeface="ＭＳ Ｐゴシック" pitchFamily="34" charset="-128"/>
            </a:endParaRPr>
          </a:p>
        </p:txBody>
      </p:sp>
      <p:sp>
        <p:nvSpPr>
          <p:cNvPr id="22" name="Line 22"/>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pic>
        <p:nvPicPr>
          <p:cNvPr id="24"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21"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
        <p:nvSpPr>
          <p:cNvPr id="23" name="Rectangle 3"/>
          <p:cNvSpPr>
            <a:spLocks noChangeArrowheads="1"/>
          </p:cNvSpPr>
          <p:nvPr/>
        </p:nvSpPr>
        <p:spPr bwMode="auto">
          <a:xfrm>
            <a:off x="2484438" y="3068638"/>
            <a:ext cx="2016125" cy="800219"/>
          </a:xfrm>
          <a:prstGeom prst="rect">
            <a:avLst/>
          </a:prstGeom>
          <a:solidFill>
            <a:srgbClr val="DDDDDD"/>
          </a:solidFill>
          <a:ln w="9525" algn="ctr">
            <a:noFill/>
            <a:miter lim="800000"/>
            <a:headEnd/>
            <a:tailEnd/>
          </a:ln>
          <a:effectLst>
            <a:prstShdw prst="shdw17" dist="17961" dir="2700000">
              <a:schemeClr val="bg1">
                <a:gamma/>
                <a:shade val="60000"/>
                <a:invGamma/>
              </a:schemeClr>
            </a:prstShdw>
          </a:effectLst>
        </p:spPr>
        <p:txBody>
          <a:bodyPr lIns="54000" rIns="54000">
            <a:spAutoFit/>
          </a:bodyPr>
          <a:lstStyle/>
          <a:p>
            <a:pPr algn="ctr" eaLnBrk="0" hangingPunct="0">
              <a:defRPr/>
            </a:pPr>
            <a:r>
              <a:rPr lang="en-US" altLang="en-US" sz="2800" b="1" dirty="0" smtClean="0">
                <a:latin typeface="Century Gothic" pitchFamily="34" charset="0"/>
                <a:ea typeface="ＭＳ Ｐゴシック" pitchFamily="34" charset="-128"/>
                <a:cs typeface="Arial" pitchFamily="34" charset="0"/>
              </a:rPr>
              <a:t>MTX, </a:t>
            </a:r>
            <a:r>
              <a:rPr lang="en-US" altLang="en-US" b="1" dirty="0" smtClean="0">
                <a:latin typeface="Century Gothic" pitchFamily="34" charset="0"/>
                <a:ea typeface="ＭＳ Ｐゴシック" pitchFamily="34" charset="-128"/>
                <a:cs typeface="Arial" pitchFamily="34" charset="0"/>
              </a:rPr>
              <a:t>LFN, AZA, MM, CFM</a:t>
            </a:r>
            <a:endParaRPr lang="en-US" altLang="en-US" b="1" dirty="0">
              <a:latin typeface="Century Gothic" pitchFamily="34" charset="0"/>
              <a:ea typeface="ＭＳ Ｐゴシック" pitchFamily="34" charset="-128"/>
              <a:cs typeface="Arial"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2914" name="Picture 2" descr="Resultado de imagen de Córdoba">
            <a:hlinkClick r:id="rId2"/>
          </p:cNvPr>
          <p:cNvPicPr>
            <a:picLocks noChangeAspect="1" noChangeArrowheads="1"/>
          </p:cNvPicPr>
          <p:nvPr/>
        </p:nvPicPr>
        <p:blipFill>
          <a:blip r:embed="rId3" cstate="email"/>
          <a:srcRect/>
          <a:stretch>
            <a:fillRect/>
          </a:stretch>
        </p:blipFill>
        <p:spPr bwMode="auto">
          <a:xfrm>
            <a:off x="539552" y="404664"/>
            <a:ext cx="8066349" cy="6049762"/>
          </a:xfrm>
          <a:prstGeom prst="rect">
            <a:avLst/>
          </a:prstGeom>
          <a:noFill/>
          <a:ln w="38100">
            <a:solidFill>
              <a:srgbClr val="0000FF"/>
            </a:solidFill>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2 Marcador de contenido"/>
          <p:cNvSpPr txBox="1">
            <a:spLocks/>
          </p:cNvSpPr>
          <p:nvPr/>
        </p:nvSpPr>
        <p:spPr bwMode="auto">
          <a:xfrm>
            <a:off x="677863" y="1773238"/>
            <a:ext cx="7788275" cy="3816350"/>
          </a:xfrm>
          <a:prstGeom prst="rect">
            <a:avLst/>
          </a:prstGeom>
          <a:noFill/>
          <a:ln w="9525">
            <a:noFill/>
            <a:miter lim="800000"/>
            <a:headEnd/>
            <a:tailEnd/>
          </a:ln>
        </p:spPr>
        <p:txBody>
          <a:bodyPr/>
          <a:lstStyle/>
          <a:p>
            <a:pPr marL="342900" indent="-342900" algn="ctr" defTabSz="457200">
              <a:lnSpc>
                <a:spcPct val="150000"/>
              </a:lnSpc>
              <a:spcBef>
                <a:spcPct val="20000"/>
              </a:spcBef>
              <a:buFont typeface="Arial" charset="0"/>
              <a:buNone/>
            </a:pPr>
            <a:endParaRPr lang="es-ES" sz="2400">
              <a:latin typeface="Century Gothic" pitchFamily="34" charset="0"/>
              <a:cs typeface="Arial" charset="0"/>
            </a:endParaRPr>
          </a:p>
        </p:txBody>
      </p:sp>
      <p:sp>
        <p:nvSpPr>
          <p:cNvPr id="4101" name="9 Marcador de contenido"/>
          <p:cNvSpPr>
            <a:spLocks noGrp="1"/>
          </p:cNvSpPr>
          <p:nvPr>
            <p:ph idx="4294967295"/>
          </p:nvPr>
        </p:nvSpPr>
        <p:spPr>
          <a:xfrm>
            <a:off x="250825" y="1268760"/>
            <a:ext cx="8893175" cy="2879725"/>
          </a:xfrm>
        </p:spPr>
        <p:txBody>
          <a:bodyPr anchor="ctr">
            <a:normAutofit/>
          </a:bodyPr>
          <a:lstStyle/>
          <a:p>
            <a:pPr marL="177800" indent="-177800">
              <a:spcBef>
                <a:spcPct val="30000"/>
              </a:spcBef>
              <a:spcAft>
                <a:spcPct val="30000"/>
              </a:spcAft>
              <a:buNone/>
            </a:pPr>
            <a:endParaRPr lang="es-ES" sz="2400" dirty="0" smtClean="0">
              <a:latin typeface="Century Gothic" pitchFamily="34" charset="0"/>
            </a:endParaRPr>
          </a:p>
          <a:p>
            <a:pPr marL="177800" indent="-177800">
              <a:spcBef>
                <a:spcPct val="30000"/>
              </a:spcBef>
              <a:spcAft>
                <a:spcPct val="30000"/>
              </a:spcAft>
              <a:buNone/>
            </a:pPr>
            <a:endParaRPr lang="es-ES" sz="2400" dirty="0" smtClean="0">
              <a:latin typeface="Century Gothic" pitchFamily="34" charset="0"/>
            </a:endParaRPr>
          </a:p>
          <a:p>
            <a:pPr marL="177800" indent="-177800">
              <a:spcBef>
                <a:spcPct val="30000"/>
              </a:spcBef>
              <a:spcAft>
                <a:spcPct val="30000"/>
              </a:spcAft>
            </a:pPr>
            <a:endParaRPr lang="es-ES" sz="2400" dirty="0" smtClean="0">
              <a:latin typeface="Century Gothic" pitchFamily="34" charset="0"/>
            </a:endParaRPr>
          </a:p>
          <a:p>
            <a:pPr marL="177800" indent="-177800">
              <a:spcBef>
                <a:spcPct val="30000"/>
              </a:spcBef>
              <a:spcAft>
                <a:spcPct val="30000"/>
              </a:spcAft>
            </a:pPr>
            <a:endParaRPr lang="es-ES" sz="2400" dirty="0" smtClean="0">
              <a:latin typeface="Century Gothic" pitchFamily="34" charset="0"/>
            </a:endParaRPr>
          </a:p>
          <a:p>
            <a:pPr marL="177800" indent="-177800">
              <a:spcBef>
                <a:spcPct val="30000"/>
              </a:spcBef>
              <a:spcAft>
                <a:spcPct val="30000"/>
              </a:spcAft>
            </a:pPr>
            <a:endParaRPr lang="es-ES" sz="2400" dirty="0" smtClean="0">
              <a:latin typeface="Century Gothic" pitchFamily="34" charset="0"/>
            </a:endParaRPr>
          </a:p>
        </p:txBody>
      </p:sp>
      <p:sp>
        <p:nvSpPr>
          <p:cNvPr id="4102"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defTabSz="457200" eaLnBrk="0" hangingPunct="0">
              <a:lnSpc>
                <a:spcPct val="95000"/>
              </a:lnSpc>
            </a:pPr>
            <a:r>
              <a:rPr lang="es-ES" altLang="en-US" sz="1600" b="1" dirty="0" smtClean="0">
                <a:solidFill>
                  <a:srgbClr val="000099"/>
                </a:solidFill>
                <a:latin typeface="Calibri" pitchFamily="34" charset="0"/>
                <a:ea typeface="MS PGothic" pitchFamily="34" charset="-128"/>
                <a:cs typeface="Arial" charset="0"/>
              </a:rPr>
              <a:t>ARTERITIS DE TAKAYASU</a:t>
            </a:r>
            <a:endParaRPr lang="es-ES" altLang="en-US" sz="1600" b="1" dirty="0">
              <a:solidFill>
                <a:srgbClr val="000099"/>
              </a:solidFill>
              <a:latin typeface="Calibri" pitchFamily="34" charset="0"/>
              <a:ea typeface="MS PGothic" pitchFamily="34" charset="-128"/>
              <a:cs typeface="Arial" charset="0"/>
            </a:endParaRPr>
          </a:p>
        </p:txBody>
      </p:sp>
      <p:sp>
        <p:nvSpPr>
          <p:cNvPr id="7" name="Rectangle 4"/>
          <p:cNvSpPr>
            <a:spLocks noChangeArrowheads="1"/>
          </p:cNvSpPr>
          <p:nvPr/>
        </p:nvSpPr>
        <p:spPr bwMode="auto">
          <a:xfrm>
            <a:off x="395536" y="1556792"/>
            <a:ext cx="8207375" cy="4567404"/>
          </a:xfrm>
          <a:prstGeom prst="rect">
            <a:avLst/>
          </a:prstGeom>
          <a:noFill/>
          <a:ln w="9525">
            <a:noFill/>
            <a:miter lim="800000"/>
            <a:headEnd/>
            <a:tailEnd/>
          </a:ln>
        </p:spPr>
        <p:txBody>
          <a:bodyPr lIns="0" tIns="0" rIns="0" bIns="0">
            <a:spAutoFit/>
          </a:bodyPr>
          <a:lstStyle/>
          <a:p>
            <a:pPr marL="495300" indent="-495300">
              <a:lnSpc>
                <a:spcPct val="90000"/>
              </a:lnSpc>
              <a:spcBef>
                <a:spcPct val="50000"/>
              </a:spcBef>
              <a:buFontTx/>
              <a:buChar char="•"/>
            </a:pPr>
            <a:r>
              <a:rPr lang="es-ES_tradnl" sz="2800" dirty="0" smtClean="0">
                <a:cs typeface="Arial" pitchFamily="34" charset="0"/>
              </a:rPr>
              <a:t>Vasculitis </a:t>
            </a:r>
            <a:r>
              <a:rPr lang="es-ES_tradnl" sz="2800" dirty="0" err="1" smtClean="0">
                <a:cs typeface="Arial" pitchFamily="34" charset="0"/>
              </a:rPr>
              <a:t>granulomatosa</a:t>
            </a:r>
            <a:r>
              <a:rPr lang="es-ES_tradnl" sz="2800" dirty="0" smtClean="0">
                <a:cs typeface="Arial" pitchFamily="34" charset="0"/>
              </a:rPr>
              <a:t> que afecta fundamentalmente a la aorta y/o sus ramas principales</a:t>
            </a:r>
          </a:p>
          <a:p>
            <a:pPr marL="495300" indent="-495300">
              <a:lnSpc>
                <a:spcPct val="90000"/>
              </a:lnSpc>
              <a:spcBef>
                <a:spcPct val="50000"/>
              </a:spcBef>
              <a:buFontTx/>
              <a:buChar char="•"/>
            </a:pPr>
            <a:r>
              <a:rPr lang="es-ES_tradnl" sz="2800" b="0" dirty="0" smtClean="0">
                <a:cs typeface="Arial" pitchFamily="34" charset="0"/>
              </a:rPr>
              <a:t>Predomina en mujeres jóvenes</a:t>
            </a:r>
          </a:p>
          <a:p>
            <a:pPr marL="495300" indent="-495300">
              <a:lnSpc>
                <a:spcPct val="90000"/>
              </a:lnSpc>
              <a:spcBef>
                <a:spcPct val="50000"/>
              </a:spcBef>
              <a:buFontTx/>
              <a:buChar char="•"/>
            </a:pPr>
            <a:r>
              <a:rPr lang="es-ES_tradnl" sz="2800" dirty="0" smtClean="0">
                <a:cs typeface="Arial" pitchFamily="34" charset="0"/>
              </a:rPr>
              <a:t>Descrito en todas las razas</a:t>
            </a:r>
          </a:p>
          <a:p>
            <a:pPr marL="495300" indent="-495300">
              <a:lnSpc>
                <a:spcPct val="90000"/>
              </a:lnSpc>
              <a:spcBef>
                <a:spcPct val="50000"/>
              </a:spcBef>
              <a:buFontTx/>
              <a:buChar char="•"/>
            </a:pPr>
            <a:r>
              <a:rPr lang="es-ES_tradnl" sz="2800" b="0" dirty="0" smtClean="0">
                <a:cs typeface="Arial" pitchFamily="34" charset="0"/>
              </a:rPr>
              <a:t>Común en pacientes con ascendencia asiática</a:t>
            </a:r>
          </a:p>
          <a:p>
            <a:pPr marL="495300" indent="-495300">
              <a:lnSpc>
                <a:spcPct val="90000"/>
              </a:lnSpc>
              <a:spcBef>
                <a:spcPct val="50000"/>
              </a:spcBef>
              <a:buFontTx/>
              <a:buChar char="•"/>
            </a:pPr>
            <a:r>
              <a:rPr lang="es-ES_tradnl" sz="2800" dirty="0" smtClean="0">
                <a:cs typeface="Arial" pitchFamily="34" charset="0"/>
              </a:rPr>
              <a:t>Incidencia en raza blanca: 2.6 casos nuevos/1000000 habitantes por año</a:t>
            </a:r>
          </a:p>
          <a:p>
            <a:pPr marL="495300" indent="-495300">
              <a:lnSpc>
                <a:spcPct val="90000"/>
              </a:lnSpc>
              <a:spcBef>
                <a:spcPct val="50000"/>
              </a:spcBef>
            </a:pPr>
            <a:endParaRPr lang="es-ES_tradnl" sz="2800" b="0" dirty="0">
              <a:cs typeface="Arial" pitchFamily="34" charset="0"/>
            </a:endParaRPr>
          </a:p>
        </p:txBody>
      </p:sp>
      <p:sp>
        <p:nvSpPr>
          <p:cNvPr id="8" name="Line 22"/>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pic>
        <p:nvPicPr>
          <p:cNvPr id="10"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11" name="Rectangle 11"/>
          <p:cNvSpPr>
            <a:spLocks noChangeArrowheads="1"/>
          </p:cNvSpPr>
          <p:nvPr/>
        </p:nvSpPr>
        <p:spPr bwMode="auto">
          <a:xfrm>
            <a:off x="3131840" y="5988050"/>
            <a:ext cx="5977235" cy="830997"/>
          </a:xfrm>
          <a:prstGeom prst="rect">
            <a:avLst/>
          </a:prstGeom>
          <a:noFill/>
          <a:ln w="12700" algn="ctr">
            <a:noFill/>
            <a:miter lim="800000"/>
            <a:headEnd/>
            <a:tailEnd/>
          </a:ln>
          <a:effectLst/>
        </p:spPr>
        <p:txBody>
          <a:bodyPr wrap="square">
            <a:spAutoFit/>
          </a:bodyPr>
          <a:lstStyle/>
          <a:p>
            <a:pPr algn="r"/>
            <a:r>
              <a:rPr lang="es-ES" sz="1600" dirty="0" smtClean="0">
                <a:solidFill>
                  <a:srgbClr val="000066"/>
                </a:solidFill>
                <a:latin typeface="Calibri" pitchFamily="34" charset="0"/>
              </a:rPr>
              <a:t>Pérez-Esteban et al. </a:t>
            </a:r>
            <a:r>
              <a:rPr lang="es-ES" sz="1600" dirty="0" err="1" smtClean="0">
                <a:solidFill>
                  <a:srgbClr val="000066"/>
                </a:solidFill>
                <a:latin typeface="Calibri" pitchFamily="34" charset="0"/>
              </a:rPr>
              <a:t>Rev</a:t>
            </a:r>
            <a:r>
              <a:rPr lang="es-ES" sz="1600" dirty="0" smtClean="0">
                <a:solidFill>
                  <a:srgbClr val="000066"/>
                </a:solidFill>
                <a:latin typeface="Calibri" pitchFamily="34" charset="0"/>
              </a:rPr>
              <a:t> </a:t>
            </a:r>
            <a:r>
              <a:rPr lang="es-ES" sz="1600" dirty="0" err="1" smtClean="0">
                <a:solidFill>
                  <a:srgbClr val="000066"/>
                </a:solidFill>
                <a:latin typeface="Calibri" pitchFamily="34" charset="0"/>
              </a:rPr>
              <a:t>Clin</a:t>
            </a:r>
            <a:r>
              <a:rPr lang="es-ES" sz="1600" dirty="0" smtClean="0">
                <a:solidFill>
                  <a:srgbClr val="000066"/>
                </a:solidFill>
                <a:latin typeface="Calibri" pitchFamily="34" charset="0"/>
              </a:rPr>
              <a:t> </a:t>
            </a:r>
            <a:r>
              <a:rPr lang="es-ES" sz="1600" dirty="0" err="1" smtClean="0">
                <a:solidFill>
                  <a:srgbClr val="000066"/>
                </a:solidFill>
                <a:latin typeface="Calibri" pitchFamily="34" charset="0"/>
              </a:rPr>
              <a:t>Esp</a:t>
            </a:r>
            <a:r>
              <a:rPr lang="es-ES" sz="1600" dirty="0" smtClean="0">
                <a:solidFill>
                  <a:srgbClr val="000066"/>
                </a:solidFill>
                <a:latin typeface="Calibri" pitchFamily="34" charset="0"/>
              </a:rPr>
              <a:t>. 2013</a:t>
            </a:r>
          </a:p>
          <a:p>
            <a:pPr algn="r"/>
            <a:r>
              <a:rPr lang="es-ES" sz="1600" dirty="0" smtClean="0">
                <a:solidFill>
                  <a:srgbClr val="000066"/>
                </a:solidFill>
                <a:latin typeface="Calibri" pitchFamily="34" charset="0"/>
              </a:rPr>
              <a:t>Mason JC. </a:t>
            </a:r>
            <a:r>
              <a:rPr lang="es-ES" sz="1600" dirty="0" err="1" smtClean="0">
                <a:solidFill>
                  <a:srgbClr val="000066"/>
                </a:solidFill>
                <a:latin typeface="Calibri" pitchFamily="34" charset="0"/>
              </a:rPr>
              <a:t>Nat</a:t>
            </a:r>
            <a:r>
              <a:rPr lang="es-ES" sz="1600" dirty="0" smtClean="0">
                <a:solidFill>
                  <a:srgbClr val="000066"/>
                </a:solidFill>
                <a:latin typeface="Calibri" pitchFamily="34" charset="0"/>
              </a:rPr>
              <a:t> </a:t>
            </a:r>
            <a:r>
              <a:rPr lang="es-ES" sz="1600" dirty="0" err="1" smtClean="0">
                <a:solidFill>
                  <a:srgbClr val="000066"/>
                </a:solidFill>
                <a:latin typeface="Calibri" pitchFamily="34" charset="0"/>
              </a:rPr>
              <a:t>Rev</a:t>
            </a:r>
            <a:r>
              <a:rPr lang="es-ES" sz="1600" dirty="0" smtClean="0">
                <a:solidFill>
                  <a:srgbClr val="000066"/>
                </a:solidFill>
                <a:latin typeface="Calibri" pitchFamily="34" charset="0"/>
              </a:rPr>
              <a:t> </a:t>
            </a:r>
            <a:r>
              <a:rPr lang="es-ES" sz="1600" dirty="0" err="1" smtClean="0">
                <a:solidFill>
                  <a:srgbClr val="000066"/>
                </a:solidFill>
                <a:latin typeface="Calibri" pitchFamily="34" charset="0"/>
              </a:rPr>
              <a:t>Rheumatol</a:t>
            </a:r>
            <a:r>
              <a:rPr lang="es-ES" sz="1600" dirty="0" smtClean="0">
                <a:solidFill>
                  <a:srgbClr val="000066"/>
                </a:solidFill>
                <a:latin typeface="Calibri" pitchFamily="34" charset="0"/>
              </a:rPr>
              <a:t>. 2010</a:t>
            </a:r>
          </a:p>
          <a:p>
            <a:pPr algn="r"/>
            <a:r>
              <a:rPr lang="es-ES" sz="1600" dirty="0" smtClean="0">
                <a:solidFill>
                  <a:srgbClr val="000066"/>
                </a:solidFill>
                <a:latin typeface="Calibri" pitchFamily="34" charset="0"/>
              </a:rPr>
              <a:t>González-Gay MA, García-Porrúa C. </a:t>
            </a:r>
            <a:r>
              <a:rPr lang="es-ES" sz="1600" dirty="0" err="1" smtClean="0">
                <a:solidFill>
                  <a:srgbClr val="000066"/>
                </a:solidFill>
                <a:latin typeface="Calibri" pitchFamily="34" charset="0"/>
              </a:rPr>
              <a:t>Rheum</a:t>
            </a:r>
            <a:r>
              <a:rPr lang="es-ES" sz="1600" dirty="0" smtClean="0">
                <a:solidFill>
                  <a:srgbClr val="000066"/>
                </a:solidFill>
                <a:latin typeface="Calibri" pitchFamily="34" charset="0"/>
              </a:rPr>
              <a:t> </a:t>
            </a:r>
            <a:r>
              <a:rPr lang="es-ES" sz="1600" dirty="0" err="1" smtClean="0">
                <a:solidFill>
                  <a:srgbClr val="000066"/>
                </a:solidFill>
                <a:latin typeface="Calibri" pitchFamily="34" charset="0"/>
              </a:rPr>
              <a:t>Dis</a:t>
            </a:r>
            <a:r>
              <a:rPr lang="es-ES" sz="1600" dirty="0" smtClean="0">
                <a:solidFill>
                  <a:srgbClr val="000066"/>
                </a:solidFill>
                <a:latin typeface="Calibri" pitchFamily="34" charset="0"/>
              </a:rPr>
              <a:t> </a:t>
            </a:r>
            <a:r>
              <a:rPr lang="es-ES" sz="1600" dirty="0" err="1" smtClean="0">
                <a:solidFill>
                  <a:srgbClr val="000066"/>
                </a:solidFill>
                <a:latin typeface="Calibri" pitchFamily="34" charset="0"/>
              </a:rPr>
              <a:t>Clin</a:t>
            </a:r>
            <a:r>
              <a:rPr lang="es-ES" sz="1600" dirty="0" smtClean="0">
                <a:solidFill>
                  <a:srgbClr val="000066"/>
                </a:solidFill>
                <a:latin typeface="Calibri" pitchFamily="34" charset="0"/>
              </a:rPr>
              <a:t> North </a:t>
            </a:r>
            <a:r>
              <a:rPr lang="es-ES" sz="1600" dirty="0" err="1" smtClean="0">
                <a:solidFill>
                  <a:srgbClr val="000066"/>
                </a:solidFill>
                <a:latin typeface="Calibri" pitchFamily="34" charset="0"/>
              </a:rPr>
              <a:t>Am.</a:t>
            </a:r>
            <a:r>
              <a:rPr lang="es-ES" sz="1600" dirty="0" smtClean="0">
                <a:solidFill>
                  <a:srgbClr val="000066"/>
                </a:solidFill>
                <a:latin typeface="Calibri" pitchFamily="34" charset="0"/>
              </a:rPr>
              <a:t> 2001 </a:t>
            </a:r>
            <a:endParaRPr lang="es-ES" sz="1600" dirty="0">
              <a:solidFill>
                <a:srgbClr val="000066"/>
              </a:solidFill>
              <a:latin typeface="Calibri" pitchFamily="34" charset="0"/>
            </a:endParaRPr>
          </a:p>
        </p:txBody>
      </p:sp>
      <p:sp>
        <p:nvSpPr>
          <p:cNvPr id="12"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572000" y="2492375"/>
            <a:ext cx="2087563" cy="461963"/>
          </a:xfrm>
          <a:prstGeom prst="rect">
            <a:avLst/>
          </a:prstGeom>
          <a:solidFill>
            <a:srgbClr val="DDDDDD"/>
          </a:solidFill>
          <a:ln w="9525" algn="ctr">
            <a:noFill/>
            <a:miter lim="800000"/>
            <a:headEnd/>
            <a:tailEnd/>
          </a:ln>
          <a:effectLst>
            <a:prstShdw prst="shdw17" dist="17961" dir="2700000">
              <a:schemeClr val="bg1">
                <a:gamma/>
                <a:shade val="60000"/>
                <a:invGamma/>
              </a:schemeClr>
            </a:prstShdw>
          </a:effectLst>
        </p:spPr>
        <p:txBody>
          <a:bodyPr lIns="54000" rIns="54000">
            <a:spAutoFit/>
          </a:bodyPr>
          <a:lstStyle/>
          <a:p>
            <a:pPr algn="ctr" eaLnBrk="0" hangingPunct="0">
              <a:defRPr/>
            </a:pPr>
            <a:r>
              <a:rPr lang="en-US" altLang="en-US" sz="2400" b="1">
                <a:latin typeface="Century Gothic" pitchFamily="34" charset="0"/>
                <a:ea typeface="ＭＳ Ｐゴシック" pitchFamily="34" charset="-128"/>
                <a:cs typeface="Arial" pitchFamily="34" charset="0"/>
              </a:rPr>
              <a:t>anti-TNF</a:t>
            </a:r>
            <a:r>
              <a:rPr lang="el-GR" altLang="en-US" sz="2400" b="1">
                <a:latin typeface="Century Gothic" pitchFamily="34" charset="0"/>
                <a:ea typeface="ＭＳ Ｐゴシック" pitchFamily="34" charset="-128"/>
                <a:cs typeface="Arial" pitchFamily="34" charset="0"/>
              </a:rPr>
              <a:t>α</a:t>
            </a:r>
          </a:p>
        </p:txBody>
      </p:sp>
      <p:sp>
        <p:nvSpPr>
          <p:cNvPr id="43012" name="Rectangle 4"/>
          <p:cNvSpPr>
            <a:spLocks noChangeArrowheads="1"/>
          </p:cNvSpPr>
          <p:nvPr/>
        </p:nvSpPr>
        <p:spPr bwMode="auto">
          <a:xfrm>
            <a:off x="6732588" y="765175"/>
            <a:ext cx="2016125" cy="1200150"/>
          </a:xfrm>
          <a:prstGeom prst="rect">
            <a:avLst/>
          </a:prstGeom>
          <a:solidFill>
            <a:srgbClr val="DDDDDD"/>
          </a:solidFill>
          <a:ln w="9525" algn="ctr">
            <a:noFill/>
            <a:miter lim="800000"/>
            <a:headEnd/>
            <a:tailEnd/>
          </a:ln>
          <a:effectLst>
            <a:prstShdw prst="shdw17" dist="17961" dir="2700000">
              <a:schemeClr val="bg1">
                <a:gamma/>
                <a:shade val="60000"/>
                <a:invGamma/>
              </a:schemeClr>
            </a:prstShdw>
          </a:effectLst>
        </p:spPr>
        <p:txBody>
          <a:bodyPr lIns="54000" rIns="54000">
            <a:spAutoFit/>
          </a:bodyPr>
          <a:lstStyle/>
          <a:p>
            <a:pPr algn="ctr" eaLnBrk="0" hangingPunct="0">
              <a:defRPr/>
            </a:pPr>
            <a:r>
              <a:rPr lang="en-US" altLang="en-US" b="1" dirty="0">
                <a:latin typeface="Century Gothic" pitchFamily="34" charset="0"/>
                <a:ea typeface="MS PGothic" pitchFamily="34" charset="-128"/>
              </a:rPr>
              <a:t>RTX ?</a:t>
            </a:r>
          </a:p>
          <a:p>
            <a:pPr algn="ctr" eaLnBrk="0" hangingPunct="0">
              <a:defRPr/>
            </a:pPr>
            <a:r>
              <a:rPr lang="en-US" altLang="en-US" b="1" dirty="0">
                <a:latin typeface="Century Gothic" pitchFamily="34" charset="0"/>
                <a:ea typeface="MS PGothic" pitchFamily="34" charset="-128"/>
              </a:rPr>
              <a:t>TCZ ?</a:t>
            </a:r>
          </a:p>
          <a:p>
            <a:pPr algn="ctr" eaLnBrk="0" hangingPunct="0">
              <a:defRPr/>
            </a:pPr>
            <a:r>
              <a:rPr lang="en-US" altLang="en-US" b="1" dirty="0">
                <a:latin typeface="Century Gothic" pitchFamily="34" charset="0"/>
                <a:ea typeface="MS PGothic" pitchFamily="34" charset="-128"/>
              </a:rPr>
              <a:t>ABA ?</a:t>
            </a:r>
          </a:p>
          <a:p>
            <a:pPr algn="ctr" eaLnBrk="0" hangingPunct="0">
              <a:defRPr/>
            </a:pPr>
            <a:r>
              <a:rPr lang="en-US" altLang="en-US" b="1" dirty="0">
                <a:latin typeface="Century Gothic" pitchFamily="34" charset="0"/>
                <a:ea typeface="MS PGothic" pitchFamily="34" charset="-128"/>
              </a:rPr>
              <a:t>anti-IL17 ?</a:t>
            </a:r>
          </a:p>
        </p:txBody>
      </p:sp>
      <p:sp>
        <p:nvSpPr>
          <p:cNvPr id="43016" name="Rectangle 8"/>
          <p:cNvSpPr>
            <a:spLocks noChangeArrowheads="1"/>
          </p:cNvSpPr>
          <p:nvPr/>
        </p:nvSpPr>
        <p:spPr bwMode="auto">
          <a:xfrm>
            <a:off x="4595813" y="4883150"/>
            <a:ext cx="2087562" cy="866775"/>
          </a:xfrm>
          <a:prstGeom prst="rect">
            <a:avLst/>
          </a:prstGeom>
          <a:solidFill>
            <a:srgbClr val="0033CC"/>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43017" name="Rectangle 9"/>
          <p:cNvSpPr>
            <a:spLocks noChangeArrowheads="1"/>
          </p:cNvSpPr>
          <p:nvPr/>
        </p:nvSpPr>
        <p:spPr bwMode="auto">
          <a:xfrm>
            <a:off x="6756400" y="4883150"/>
            <a:ext cx="2087563" cy="866775"/>
          </a:xfrm>
          <a:prstGeom prst="rect">
            <a:avLst/>
          </a:prstGeom>
          <a:solidFill>
            <a:srgbClr val="000099"/>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43019" name="Rectangle 11"/>
          <p:cNvSpPr>
            <a:spLocks noChangeArrowheads="1"/>
          </p:cNvSpPr>
          <p:nvPr/>
        </p:nvSpPr>
        <p:spPr bwMode="auto">
          <a:xfrm>
            <a:off x="4595813" y="3946525"/>
            <a:ext cx="2087562" cy="866775"/>
          </a:xfrm>
          <a:prstGeom prst="rect">
            <a:avLst/>
          </a:prstGeom>
          <a:solidFill>
            <a:srgbClr val="0033CC"/>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43020" name="Rectangle 12"/>
          <p:cNvSpPr>
            <a:spLocks noChangeArrowheads="1"/>
          </p:cNvSpPr>
          <p:nvPr/>
        </p:nvSpPr>
        <p:spPr bwMode="auto">
          <a:xfrm>
            <a:off x="6756400" y="3946525"/>
            <a:ext cx="2087563" cy="866775"/>
          </a:xfrm>
          <a:prstGeom prst="rect">
            <a:avLst/>
          </a:prstGeom>
          <a:solidFill>
            <a:srgbClr val="000099"/>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43021" name="Rectangle 13"/>
          <p:cNvSpPr>
            <a:spLocks noChangeArrowheads="1"/>
          </p:cNvSpPr>
          <p:nvPr/>
        </p:nvSpPr>
        <p:spPr bwMode="auto">
          <a:xfrm>
            <a:off x="4594225" y="3009900"/>
            <a:ext cx="2087563" cy="866775"/>
          </a:xfrm>
          <a:prstGeom prst="rect">
            <a:avLst/>
          </a:prstGeom>
          <a:solidFill>
            <a:srgbClr val="0033CC"/>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43022" name="Rectangle 14"/>
          <p:cNvSpPr>
            <a:spLocks noChangeArrowheads="1"/>
          </p:cNvSpPr>
          <p:nvPr/>
        </p:nvSpPr>
        <p:spPr bwMode="auto">
          <a:xfrm>
            <a:off x="6754813" y="3009900"/>
            <a:ext cx="2087562" cy="866775"/>
          </a:xfrm>
          <a:prstGeom prst="rect">
            <a:avLst/>
          </a:prstGeom>
          <a:solidFill>
            <a:srgbClr val="000099"/>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43023" name="Rectangle 15"/>
          <p:cNvSpPr>
            <a:spLocks noChangeArrowheads="1"/>
          </p:cNvSpPr>
          <p:nvPr/>
        </p:nvSpPr>
        <p:spPr bwMode="auto">
          <a:xfrm>
            <a:off x="6732240" y="2074863"/>
            <a:ext cx="2087562" cy="866775"/>
          </a:xfrm>
          <a:prstGeom prst="rect">
            <a:avLst/>
          </a:prstGeom>
          <a:solidFill>
            <a:srgbClr val="000099"/>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16410" name="Line 19"/>
          <p:cNvSpPr>
            <a:spLocks noChangeShapeType="1"/>
          </p:cNvSpPr>
          <p:nvPr/>
        </p:nvSpPr>
        <p:spPr bwMode="auto">
          <a:xfrm>
            <a:off x="4643438" y="6165850"/>
            <a:ext cx="4249737" cy="0"/>
          </a:xfrm>
          <a:prstGeom prst="line">
            <a:avLst/>
          </a:prstGeom>
          <a:noFill/>
          <a:ln w="76200">
            <a:solidFill>
              <a:srgbClr val="DDDDDD"/>
            </a:solidFill>
            <a:round/>
            <a:headEnd type="triangle" w="med" len="med"/>
            <a:tailEnd type="triangle" w="med" len="med"/>
          </a:ln>
          <a:effectLst>
            <a:prstShdw prst="shdw17" dist="17961" dir="2700000">
              <a:srgbClr val="858585"/>
            </a:prstShdw>
          </a:effectLst>
        </p:spPr>
        <p:txBody>
          <a:bodyPr/>
          <a:lstStyle/>
          <a:p>
            <a:endParaRPr lang="es-ES"/>
          </a:p>
        </p:txBody>
      </p:sp>
      <p:sp>
        <p:nvSpPr>
          <p:cNvPr id="16411" name="Rectangle 20"/>
          <p:cNvSpPr>
            <a:spLocks noChangeArrowheads="1"/>
          </p:cNvSpPr>
          <p:nvPr/>
        </p:nvSpPr>
        <p:spPr bwMode="auto">
          <a:xfrm>
            <a:off x="5954713" y="5919788"/>
            <a:ext cx="1720850" cy="457200"/>
          </a:xfrm>
          <a:prstGeom prst="rect">
            <a:avLst/>
          </a:prstGeom>
          <a:solidFill>
            <a:schemeClr val="bg1"/>
          </a:solidFill>
          <a:ln w="9525" algn="ctr">
            <a:noFill/>
            <a:miter lim="800000"/>
            <a:headEnd/>
            <a:tailEnd/>
          </a:ln>
        </p:spPr>
        <p:txBody>
          <a:bodyPr wrap="none">
            <a:spAutoFit/>
          </a:bodyPr>
          <a:lstStyle/>
          <a:p>
            <a:pPr algn="ctr" eaLnBrk="0" hangingPunct="0"/>
            <a:r>
              <a:rPr lang="en-US" altLang="en-US" sz="2400" b="1">
                <a:latin typeface="Century Gothic" pitchFamily="34" charset="0"/>
                <a:ea typeface="ＭＳ Ｐゴシック" pitchFamily="34" charset="-128"/>
              </a:rPr>
              <a:t>biológicos</a:t>
            </a:r>
          </a:p>
        </p:txBody>
      </p:sp>
      <p:sp>
        <p:nvSpPr>
          <p:cNvPr id="16412" name="Rectangle 26"/>
          <p:cNvSpPr>
            <a:spLocks noChangeArrowheads="1"/>
          </p:cNvSpPr>
          <p:nvPr/>
        </p:nvSpPr>
        <p:spPr bwMode="auto">
          <a:xfrm>
            <a:off x="4572000" y="1268413"/>
            <a:ext cx="4572000" cy="5256212"/>
          </a:xfrm>
          <a:prstGeom prst="rect">
            <a:avLst/>
          </a:prstGeom>
          <a:solidFill>
            <a:schemeClr val="bg1"/>
          </a:solidFill>
          <a:ln w="9525">
            <a:noFill/>
            <a:miter lim="800000"/>
            <a:headEnd/>
            <a:tailEnd/>
          </a:ln>
        </p:spPr>
        <p:txBody>
          <a:bodyPr wrap="none" anchor="ctr"/>
          <a:lstStyle/>
          <a:p>
            <a:endParaRPr lang="es-ES"/>
          </a:p>
        </p:txBody>
      </p:sp>
      <p:sp>
        <p:nvSpPr>
          <p:cNvPr id="16413" name="Rectangle 27"/>
          <p:cNvSpPr>
            <a:spLocks noChangeArrowheads="1"/>
          </p:cNvSpPr>
          <p:nvPr/>
        </p:nvSpPr>
        <p:spPr bwMode="auto">
          <a:xfrm>
            <a:off x="6156325" y="692150"/>
            <a:ext cx="2916238" cy="5111750"/>
          </a:xfrm>
          <a:prstGeom prst="rect">
            <a:avLst/>
          </a:prstGeom>
          <a:solidFill>
            <a:schemeClr val="bg1"/>
          </a:solidFill>
          <a:ln w="9525">
            <a:noFill/>
            <a:miter lim="800000"/>
            <a:headEnd/>
            <a:tailEnd/>
          </a:ln>
        </p:spPr>
        <p:txBody>
          <a:bodyPr wrap="none" anchor="ctr"/>
          <a:lstStyle/>
          <a:p>
            <a:endParaRPr lang="es-ES"/>
          </a:p>
        </p:txBody>
      </p:sp>
      <p:sp>
        <p:nvSpPr>
          <p:cNvPr id="43013" name="Rectangle 5"/>
          <p:cNvSpPr>
            <a:spLocks noChangeArrowheads="1"/>
          </p:cNvSpPr>
          <p:nvPr/>
        </p:nvSpPr>
        <p:spPr bwMode="auto">
          <a:xfrm>
            <a:off x="323850" y="4365625"/>
            <a:ext cx="2016125" cy="523220"/>
          </a:xfrm>
          <a:prstGeom prst="rect">
            <a:avLst/>
          </a:prstGeom>
          <a:solidFill>
            <a:srgbClr val="DDDDDD"/>
          </a:solidFill>
          <a:ln w="9525" algn="ctr">
            <a:noFill/>
            <a:miter lim="800000"/>
            <a:headEnd/>
            <a:tailEnd/>
          </a:ln>
          <a:effectLst>
            <a:prstShdw prst="shdw17" dist="17961" dir="2700000">
              <a:schemeClr val="bg1">
                <a:gamma/>
                <a:shade val="60000"/>
                <a:invGamma/>
              </a:schemeClr>
            </a:prstShdw>
          </a:effectLst>
        </p:spPr>
        <p:txBody>
          <a:bodyPr lIns="54000" rIns="54000">
            <a:spAutoFit/>
          </a:bodyPr>
          <a:lstStyle/>
          <a:p>
            <a:pPr algn="ctr" eaLnBrk="0" hangingPunct="0">
              <a:defRPr/>
            </a:pPr>
            <a:r>
              <a:rPr lang="en-US" altLang="en-US" sz="2800" b="1" dirty="0" err="1">
                <a:latin typeface="Century Gothic" pitchFamily="34" charset="0"/>
                <a:ea typeface="MS PGothic" charset="-128"/>
              </a:rPr>
              <a:t>esteroides</a:t>
            </a:r>
            <a:endParaRPr lang="en-US" altLang="en-US" sz="2800" b="1" dirty="0">
              <a:latin typeface="Century Gothic" pitchFamily="34" charset="0"/>
              <a:ea typeface="MS PGothic" charset="-128"/>
            </a:endParaRPr>
          </a:p>
        </p:txBody>
      </p:sp>
      <p:sp>
        <p:nvSpPr>
          <p:cNvPr id="43014" name="Rectangle 6"/>
          <p:cNvSpPr>
            <a:spLocks noChangeArrowheads="1"/>
          </p:cNvSpPr>
          <p:nvPr/>
        </p:nvSpPr>
        <p:spPr bwMode="auto">
          <a:xfrm>
            <a:off x="274638" y="4883150"/>
            <a:ext cx="2087562" cy="866775"/>
          </a:xfrm>
          <a:prstGeom prst="rect">
            <a:avLst/>
          </a:prstGeom>
          <a:solidFill>
            <a:srgbClr val="3399FF"/>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43015" name="Rectangle 7"/>
          <p:cNvSpPr>
            <a:spLocks noChangeArrowheads="1"/>
          </p:cNvSpPr>
          <p:nvPr/>
        </p:nvSpPr>
        <p:spPr bwMode="auto">
          <a:xfrm>
            <a:off x="2435225" y="4883150"/>
            <a:ext cx="2087563" cy="866775"/>
          </a:xfrm>
          <a:prstGeom prst="rect">
            <a:avLst/>
          </a:prstGeom>
          <a:solidFill>
            <a:srgbClr val="0066FF"/>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43018" name="Rectangle 10"/>
          <p:cNvSpPr>
            <a:spLocks noChangeArrowheads="1"/>
          </p:cNvSpPr>
          <p:nvPr/>
        </p:nvSpPr>
        <p:spPr bwMode="auto">
          <a:xfrm>
            <a:off x="2435225" y="3946525"/>
            <a:ext cx="2087563" cy="866775"/>
          </a:xfrm>
          <a:prstGeom prst="rect">
            <a:avLst/>
          </a:prstGeom>
          <a:solidFill>
            <a:srgbClr val="0066FF"/>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16427"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PIRÁMIDE TERAPÉUTICA</a:t>
            </a:r>
            <a:endParaRPr lang="es-ES" sz="1600" b="1" dirty="0">
              <a:solidFill>
                <a:srgbClr val="000099"/>
              </a:solidFill>
              <a:ea typeface="ＭＳ Ｐゴシック" pitchFamily="34" charset="-128"/>
            </a:endParaRPr>
          </a:p>
        </p:txBody>
      </p:sp>
      <p:sp>
        <p:nvSpPr>
          <p:cNvPr id="25" name="Line 22"/>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pic>
        <p:nvPicPr>
          <p:cNvPr id="27"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28" name="Rectangle 3"/>
          <p:cNvSpPr>
            <a:spLocks noChangeArrowheads="1"/>
          </p:cNvSpPr>
          <p:nvPr/>
        </p:nvSpPr>
        <p:spPr bwMode="auto">
          <a:xfrm>
            <a:off x="2484438" y="3068638"/>
            <a:ext cx="2016125" cy="830997"/>
          </a:xfrm>
          <a:prstGeom prst="rect">
            <a:avLst/>
          </a:prstGeom>
          <a:solidFill>
            <a:srgbClr val="DDDDDD"/>
          </a:solidFill>
          <a:ln w="9525" algn="ctr">
            <a:noFill/>
            <a:miter lim="800000"/>
            <a:headEnd/>
            <a:tailEnd/>
          </a:ln>
          <a:effectLst>
            <a:prstShdw prst="shdw17" dist="17961" dir="2700000">
              <a:schemeClr val="bg1">
                <a:gamma/>
                <a:shade val="60000"/>
                <a:invGamma/>
              </a:schemeClr>
            </a:prstShdw>
          </a:effectLst>
        </p:spPr>
        <p:txBody>
          <a:bodyPr lIns="54000" rIns="54000">
            <a:spAutoFit/>
          </a:bodyPr>
          <a:lstStyle/>
          <a:p>
            <a:pPr algn="ctr" eaLnBrk="0" hangingPunct="0">
              <a:defRPr/>
            </a:pPr>
            <a:r>
              <a:rPr lang="en-US" altLang="en-US" sz="2400" b="1" dirty="0" smtClean="0">
                <a:latin typeface="Century Gothic" pitchFamily="34" charset="0"/>
                <a:ea typeface="ＭＳ Ｐゴシック" pitchFamily="34" charset="-128"/>
                <a:cs typeface="Arial" pitchFamily="34" charset="0"/>
              </a:rPr>
              <a:t>MTX, AZA, MM, CFM</a:t>
            </a:r>
            <a:endParaRPr lang="en-US" altLang="en-US" sz="2400" b="1" dirty="0">
              <a:latin typeface="Century Gothic" pitchFamily="34" charset="0"/>
              <a:ea typeface="ＭＳ Ｐゴシック" pitchFamily="34" charset="-128"/>
              <a:cs typeface="Arial" pitchFamily="34" charset="0"/>
            </a:endParaRPr>
          </a:p>
        </p:txBody>
      </p:sp>
      <p:sp>
        <p:nvSpPr>
          <p:cNvPr id="24"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644008" y="2564904"/>
            <a:ext cx="2016125" cy="461665"/>
          </a:xfrm>
          <a:prstGeom prst="rect">
            <a:avLst/>
          </a:prstGeom>
          <a:solidFill>
            <a:srgbClr val="DDDDDD"/>
          </a:solidFill>
          <a:ln w="9525" algn="ctr">
            <a:noFill/>
            <a:miter lim="800000"/>
            <a:headEnd/>
            <a:tailEnd/>
          </a:ln>
          <a:effectLst>
            <a:prstShdw prst="shdw17" dist="17961" dir="2700000">
              <a:schemeClr val="bg1">
                <a:gamma/>
                <a:shade val="60000"/>
                <a:invGamma/>
              </a:schemeClr>
            </a:prstShdw>
          </a:effectLst>
        </p:spPr>
        <p:txBody>
          <a:bodyPr lIns="54000" rIns="54000">
            <a:spAutoFit/>
          </a:bodyPr>
          <a:lstStyle/>
          <a:p>
            <a:pPr algn="ctr" eaLnBrk="0" hangingPunct="0">
              <a:defRPr/>
            </a:pPr>
            <a:r>
              <a:rPr lang="en-US" altLang="en-US" sz="2400" b="1" dirty="0">
                <a:latin typeface="Century Gothic" pitchFamily="34" charset="0"/>
                <a:ea typeface="ＭＳ Ｐゴシック" pitchFamily="34" charset="-128"/>
                <a:cs typeface="Arial" pitchFamily="34" charset="0"/>
              </a:rPr>
              <a:t>anti-TNF</a:t>
            </a:r>
            <a:r>
              <a:rPr lang="el-GR" altLang="en-US" sz="2400" b="1" dirty="0">
                <a:latin typeface="Century Gothic" pitchFamily="34" charset="0"/>
                <a:ea typeface="ＭＳ Ｐゴシック" pitchFamily="34" charset="-128"/>
                <a:cs typeface="Arial" pitchFamily="34" charset="0"/>
              </a:rPr>
              <a:t>α</a:t>
            </a:r>
          </a:p>
        </p:txBody>
      </p:sp>
      <p:sp>
        <p:nvSpPr>
          <p:cNvPr id="43012" name="Rectangle 4"/>
          <p:cNvSpPr>
            <a:spLocks noChangeArrowheads="1"/>
          </p:cNvSpPr>
          <p:nvPr/>
        </p:nvSpPr>
        <p:spPr bwMode="auto">
          <a:xfrm>
            <a:off x="6804248" y="2132856"/>
            <a:ext cx="2016125" cy="800219"/>
          </a:xfrm>
          <a:prstGeom prst="rect">
            <a:avLst/>
          </a:prstGeom>
          <a:solidFill>
            <a:srgbClr val="DDDDDD"/>
          </a:solidFill>
          <a:ln w="9525" algn="ctr">
            <a:noFill/>
            <a:miter lim="800000"/>
            <a:headEnd/>
            <a:tailEnd/>
          </a:ln>
          <a:effectLst>
            <a:prstShdw prst="shdw17" dist="17961" dir="2700000">
              <a:schemeClr val="bg1">
                <a:gamma/>
                <a:shade val="60000"/>
                <a:invGamma/>
              </a:schemeClr>
            </a:prstShdw>
          </a:effectLst>
        </p:spPr>
        <p:txBody>
          <a:bodyPr lIns="54000" rIns="54000">
            <a:spAutoFit/>
          </a:bodyPr>
          <a:lstStyle/>
          <a:p>
            <a:pPr algn="ctr" eaLnBrk="0" hangingPunct="0">
              <a:defRPr/>
            </a:pPr>
            <a:r>
              <a:rPr lang="en-US" altLang="en-US" sz="2800" b="1" dirty="0">
                <a:latin typeface="Century Gothic" pitchFamily="34" charset="0"/>
                <a:ea typeface="ＭＳ Ｐゴシック" pitchFamily="34" charset="-128"/>
                <a:cs typeface="Arial" pitchFamily="34" charset="0"/>
              </a:rPr>
              <a:t>TCZ</a:t>
            </a:r>
            <a:r>
              <a:rPr lang="en-US" altLang="en-US" sz="2400" b="1" dirty="0">
                <a:latin typeface="Century Gothic" pitchFamily="34" charset="0"/>
                <a:ea typeface="ＭＳ Ｐゴシック" pitchFamily="34" charset="-128"/>
                <a:cs typeface="Arial" pitchFamily="34" charset="0"/>
              </a:rPr>
              <a:t> </a:t>
            </a:r>
            <a:endParaRPr lang="en-US" altLang="en-US" sz="2400" b="1" dirty="0" smtClean="0">
              <a:latin typeface="Century Gothic" pitchFamily="34" charset="0"/>
              <a:ea typeface="ＭＳ Ｐゴシック" pitchFamily="34" charset="-128"/>
              <a:cs typeface="Arial" pitchFamily="34" charset="0"/>
            </a:endParaRPr>
          </a:p>
          <a:p>
            <a:pPr algn="ctr" eaLnBrk="0" hangingPunct="0">
              <a:defRPr/>
            </a:pPr>
            <a:r>
              <a:rPr lang="en-US" altLang="en-US" b="1" dirty="0" smtClean="0">
                <a:latin typeface="Century Gothic" pitchFamily="34" charset="0"/>
                <a:ea typeface="ＭＳ Ｐゴシック" pitchFamily="34" charset="-128"/>
                <a:cs typeface="Arial" pitchFamily="34" charset="0"/>
              </a:rPr>
              <a:t>RTX</a:t>
            </a:r>
            <a:endParaRPr lang="en-US" altLang="en-US" b="1" dirty="0">
              <a:latin typeface="Century Gothic" pitchFamily="34" charset="0"/>
              <a:ea typeface="ＭＳ Ｐゴシック" pitchFamily="34" charset="-128"/>
              <a:cs typeface="Arial" pitchFamily="34" charset="0"/>
            </a:endParaRPr>
          </a:p>
        </p:txBody>
      </p:sp>
      <p:sp>
        <p:nvSpPr>
          <p:cNvPr id="43013" name="Rectangle 5"/>
          <p:cNvSpPr>
            <a:spLocks noChangeArrowheads="1"/>
          </p:cNvSpPr>
          <p:nvPr/>
        </p:nvSpPr>
        <p:spPr bwMode="auto">
          <a:xfrm>
            <a:off x="323850" y="4365625"/>
            <a:ext cx="2016125" cy="523220"/>
          </a:xfrm>
          <a:prstGeom prst="rect">
            <a:avLst/>
          </a:prstGeom>
          <a:solidFill>
            <a:srgbClr val="DDDDDD"/>
          </a:solidFill>
          <a:ln w="9525" algn="ctr">
            <a:noFill/>
            <a:miter lim="800000"/>
            <a:headEnd/>
            <a:tailEnd/>
          </a:ln>
          <a:effectLst>
            <a:prstShdw prst="shdw17" dist="17961" dir="2700000">
              <a:schemeClr val="bg1">
                <a:gamma/>
                <a:shade val="60000"/>
                <a:invGamma/>
              </a:schemeClr>
            </a:prstShdw>
          </a:effectLst>
        </p:spPr>
        <p:txBody>
          <a:bodyPr lIns="54000" rIns="54000">
            <a:spAutoFit/>
          </a:bodyPr>
          <a:lstStyle/>
          <a:p>
            <a:pPr algn="ctr" eaLnBrk="0" hangingPunct="0">
              <a:defRPr/>
            </a:pPr>
            <a:r>
              <a:rPr lang="en-US" altLang="en-US" sz="2800" b="1" dirty="0" err="1">
                <a:latin typeface="Century Gothic" pitchFamily="34" charset="0"/>
                <a:ea typeface="MS PGothic" charset="-128"/>
              </a:rPr>
              <a:t>esteroides</a:t>
            </a:r>
            <a:endParaRPr lang="en-US" altLang="en-US" sz="2800" b="1" dirty="0">
              <a:latin typeface="Century Gothic" pitchFamily="34" charset="0"/>
              <a:ea typeface="MS PGothic" charset="-128"/>
            </a:endParaRPr>
          </a:p>
        </p:txBody>
      </p:sp>
      <p:sp>
        <p:nvSpPr>
          <p:cNvPr id="43014" name="Rectangle 6"/>
          <p:cNvSpPr>
            <a:spLocks noChangeArrowheads="1"/>
          </p:cNvSpPr>
          <p:nvPr/>
        </p:nvSpPr>
        <p:spPr bwMode="auto">
          <a:xfrm>
            <a:off x="274638" y="4883150"/>
            <a:ext cx="2087562" cy="866775"/>
          </a:xfrm>
          <a:prstGeom prst="rect">
            <a:avLst/>
          </a:prstGeom>
          <a:solidFill>
            <a:srgbClr val="3399FF"/>
          </a:solidFill>
          <a:ln>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43015" name="Rectangle 7"/>
          <p:cNvSpPr>
            <a:spLocks noChangeArrowheads="1"/>
          </p:cNvSpPr>
          <p:nvPr/>
        </p:nvSpPr>
        <p:spPr bwMode="auto">
          <a:xfrm>
            <a:off x="2435225" y="4883150"/>
            <a:ext cx="2087563" cy="866775"/>
          </a:xfrm>
          <a:prstGeom prst="rect">
            <a:avLst/>
          </a:prstGeom>
          <a:solidFill>
            <a:srgbClr val="0066FF"/>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43016" name="Rectangle 8"/>
          <p:cNvSpPr>
            <a:spLocks noChangeArrowheads="1"/>
          </p:cNvSpPr>
          <p:nvPr/>
        </p:nvSpPr>
        <p:spPr bwMode="auto">
          <a:xfrm>
            <a:off x="4595813" y="4883150"/>
            <a:ext cx="2087562" cy="866775"/>
          </a:xfrm>
          <a:prstGeom prst="rect">
            <a:avLst/>
          </a:prstGeom>
          <a:solidFill>
            <a:srgbClr val="0033CC"/>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43017" name="Rectangle 9"/>
          <p:cNvSpPr>
            <a:spLocks noChangeArrowheads="1"/>
          </p:cNvSpPr>
          <p:nvPr/>
        </p:nvSpPr>
        <p:spPr bwMode="auto">
          <a:xfrm>
            <a:off x="6770688" y="4883150"/>
            <a:ext cx="2087562" cy="866775"/>
          </a:xfrm>
          <a:prstGeom prst="rect">
            <a:avLst/>
          </a:prstGeom>
          <a:solidFill>
            <a:srgbClr val="000099"/>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43018" name="Rectangle 10"/>
          <p:cNvSpPr>
            <a:spLocks noChangeArrowheads="1"/>
          </p:cNvSpPr>
          <p:nvPr/>
        </p:nvSpPr>
        <p:spPr bwMode="auto">
          <a:xfrm>
            <a:off x="2435225" y="3946525"/>
            <a:ext cx="2087563" cy="866775"/>
          </a:xfrm>
          <a:prstGeom prst="rect">
            <a:avLst/>
          </a:prstGeom>
          <a:solidFill>
            <a:srgbClr val="0066FF"/>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43019" name="Rectangle 11"/>
          <p:cNvSpPr>
            <a:spLocks noChangeArrowheads="1"/>
          </p:cNvSpPr>
          <p:nvPr/>
        </p:nvSpPr>
        <p:spPr bwMode="auto">
          <a:xfrm>
            <a:off x="4595813" y="3946525"/>
            <a:ext cx="2087562" cy="866775"/>
          </a:xfrm>
          <a:prstGeom prst="rect">
            <a:avLst/>
          </a:prstGeom>
          <a:solidFill>
            <a:srgbClr val="0033CC"/>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43020" name="Rectangle 12"/>
          <p:cNvSpPr>
            <a:spLocks noChangeArrowheads="1"/>
          </p:cNvSpPr>
          <p:nvPr/>
        </p:nvSpPr>
        <p:spPr bwMode="auto">
          <a:xfrm>
            <a:off x="6770688" y="3946525"/>
            <a:ext cx="2087562" cy="866775"/>
          </a:xfrm>
          <a:prstGeom prst="rect">
            <a:avLst/>
          </a:prstGeom>
          <a:solidFill>
            <a:srgbClr val="000099"/>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43021" name="Rectangle 13"/>
          <p:cNvSpPr>
            <a:spLocks noChangeArrowheads="1"/>
          </p:cNvSpPr>
          <p:nvPr/>
        </p:nvSpPr>
        <p:spPr bwMode="auto">
          <a:xfrm>
            <a:off x="4594225" y="3009900"/>
            <a:ext cx="2087563" cy="866775"/>
          </a:xfrm>
          <a:prstGeom prst="rect">
            <a:avLst/>
          </a:prstGeom>
          <a:solidFill>
            <a:srgbClr val="0033CC"/>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43022" name="Rectangle 14"/>
          <p:cNvSpPr>
            <a:spLocks noChangeArrowheads="1"/>
          </p:cNvSpPr>
          <p:nvPr/>
        </p:nvSpPr>
        <p:spPr bwMode="auto">
          <a:xfrm>
            <a:off x="6769101" y="3009900"/>
            <a:ext cx="2087561" cy="866775"/>
          </a:xfrm>
          <a:prstGeom prst="rect">
            <a:avLst/>
          </a:prstGeom>
          <a:solidFill>
            <a:srgbClr val="000099"/>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s-ES"/>
          </a:p>
        </p:txBody>
      </p:sp>
      <p:sp>
        <p:nvSpPr>
          <p:cNvPr id="17441" name="Line 19"/>
          <p:cNvSpPr>
            <a:spLocks noChangeShapeType="1"/>
          </p:cNvSpPr>
          <p:nvPr/>
        </p:nvSpPr>
        <p:spPr bwMode="auto">
          <a:xfrm>
            <a:off x="4643438" y="6165850"/>
            <a:ext cx="4249737" cy="0"/>
          </a:xfrm>
          <a:prstGeom prst="line">
            <a:avLst/>
          </a:prstGeom>
          <a:noFill/>
          <a:ln w="76200">
            <a:solidFill>
              <a:srgbClr val="DDDDDD"/>
            </a:solidFill>
            <a:round/>
            <a:headEnd type="triangle" w="med" len="med"/>
            <a:tailEnd type="triangle" w="med" len="med"/>
          </a:ln>
          <a:effectLst>
            <a:prstShdw prst="shdw17" dist="17961" dir="2700000">
              <a:srgbClr val="858585"/>
            </a:prstShdw>
          </a:effectLst>
        </p:spPr>
        <p:txBody>
          <a:bodyPr/>
          <a:lstStyle/>
          <a:p>
            <a:endParaRPr lang="es-ES"/>
          </a:p>
        </p:txBody>
      </p:sp>
      <p:sp>
        <p:nvSpPr>
          <p:cNvPr id="17442" name="Rectangle 20"/>
          <p:cNvSpPr>
            <a:spLocks noChangeArrowheads="1"/>
          </p:cNvSpPr>
          <p:nvPr/>
        </p:nvSpPr>
        <p:spPr bwMode="auto">
          <a:xfrm>
            <a:off x="5954713" y="5919788"/>
            <a:ext cx="1720850" cy="457200"/>
          </a:xfrm>
          <a:prstGeom prst="rect">
            <a:avLst/>
          </a:prstGeom>
          <a:solidFill>
            <a:schemeClr val="bg1"/>
          </a:solidFill>
          <a:ln w="9525" algn="ctr">
            <a:noFill/>
            <a:miter lim="800000"/>
            <a:headEnd/>
            <a:tailEnd/>
          </a:ln>
        </p:spPr>
        <p:txBody>
          <a:bodyPr wrap="none">
            <a:spAutoFit/>
          </a:bodyPr>
          <a:lstStyle/>
          <a:p>
            <a:pPr algn="ctr" eaLnBrk="0" hangingPunct="0"/>
            <a:r>
              <a:rPr lang="en-US" altLang="en-US" sz="2400" b="1">
                <a:latin typeface="Century Gothic" pitchFamily="34" charset="0"/>
                <a:ea typeface="ＭＳ Ｐゴシック" pitchFamily="34" charset="-128"/>
              </a:rPr>
              <a:t>biológicos</a:t>
            </a:r>
          </a:p>
        </p:txBody>
      </p:sp>
      <p:sp>
        <p:nvSpPr>
          <p:cNvPr id="17449"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PIRÁMIDE TERAPÉUTICA</a:t>
            </a:r>
            <a:endParaRPr lang="es-ES" sz="1600" b="1" dirty="0">
              <a:solidFill>
                <a:srgbClr val="000099"/>
              </a:solidFill>
              <a:ea typeface="ＭＳ Ｐゴシック" pitchFamily="34" charset="-128"/>
            </a:endParaRPr>
          </a:p>
        </p:txBody>
      </p:sp>
      <p:sp>
        <p:nvSpPr>
          <p:cNvPr id="22" name="Line 22"/>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pic>
        <p:nvPicPr>
          <p:cNvPr id="24"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21"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
        <p:nvSpPr>
          <p:cNvPr id="23" name="Rectangle 3"/>
          <p:cNvSpPr>
            <a:spLocks noChangeArrowheads="1"/>
          </p:cNvSpPr>
          <p:nvPr/>
        </p:nvSpPr>
        <p:spPr bwMode="auto">
          <a:xfrm>
            <a:off x="2484438" y="3068638"/>
            <a:ext cx="2016125" cy="830997"/>
          </a:xfrm>
          <a:prstGeom prst="rect">
            <a:avLst/>
          </a:prstGeom>
          <a:solidFill>
            <a:srgbClr val="DDDDDD"/>
          </a:solidFill>
          <a:ln w="9525" algn="ctr">
            <a:noFill/>
            <a:miter lim="800000"/>
            <a:headEnd/>
            <a:tailEnd/>
          </a:ln>
          <a:effectLst>
            <a:prstShdw prst="shdw17" dist="17961" dir="2700000">
              <a:schemeClr val="bg1">
                <a:gamma/>
                <a:shade val="60000"/>
                <a:invGamma/>
              </a:schemeClr>
            </a:prstShdw>
          </a:effectLst>
        </p:spPr>
        <p:txBody>
          <a:bodyPr lIns="54000" rIns="54000">
            <a:spAutoFit/>
          </a:bodyPr>
          <a:lstStyle/>
          <a:p>
            <a:pPr algn="ctr" eaLnBrk="0" hangingPunct="0">
              <a:defRPr/>
            </a:pPr>
            <a:r>
              <a:rPr lang="en-US" altLang="en-US" sz="2400" b="1" dirty="0" smtClean="0">
                <a:latin typeface="Century Gothic" pitchFamily="34" charset="0"/>
                <a:ea typeface="ＭＳ Ｐゴシック" pitchFamily="34" charset="-128"/>
                <a:cs typeface="Arial" pitchFamily="34" charset="0"/>
              </a:rPr>
              <a:t>MTX, AZA, MM, CFM</a:t>
            </a:r>
            <a:endParaRPr lang="en-US" altLang="en-US" sz="2400" b="1" dirty="0">
              <a:latin typeface="Century Gothic" pitchFamily="34" charset="0"/>
              <a:ea typeface="ＭＳ Ｐゴシック" pitchFamily="34" charset="-128"/>
              <a:cs typeface="Arial" pitchFamily="34"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22"/>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sp>
        <p:nvSpPr>
          <p:cNvPr id="4"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pic>
        <p:nvPicPr>
          <p:cNvPr id="5"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6" name="Rectangle 5"/>
          <p:cNvSpPr>
            <a:spLocks noChangeArrowheads="1"/>
          </p:cNvSpPr>
          <p:nvPr/>
        </p:nvSpPr>
        <p:spPr bwMode="auto">
          <a:xfrm>
            <a:off x="2219325"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TERAPIA BIOLÓGICA</a:t>
            </a:r>
            <a:endParaRPr lang="es-ES" sz="1600" b="1" dirty="0">
              <a:solidFill>
                <a:srgbClr val="000099"/>
              </a:solidFill>
              <a:ea typeface="ＭＳ Ｐゴシック" pitchFamily="34" charset="-128"/>
            </a:endParaRPr>
          </a:p>
        </p:txBody>
      </p:sp>
      <p:sp>
        <p:nvSpPr>
          <p:cNvPr id="7" name="Text Box 12"/>
          <p:cNvSpPr txBox="1">
            <a:spLocks noChangeArrowheads="1"/>
          </p:cNvSpPr>
          <p:nvPr/>
        </p:nvSpPr>
        <p:spPr bwMode="auto">
          <a:xfrm>
            <a:off x="5659969" y="6519446"/>
            <a:ext cx="3484031" cy="338554"/>
          </a:xfrm>
          <a:prstGeom prst="rect">
            <a:avLst/>
          </a:prstGeom>
          <a:noFill/>
          <a:ln w="9525">
            <a:noFill/>
            <a:miter lim="800000"/>
            <a:headEnd/>
            <a:tailEnd/>
          </a:ln>
        </p:spPr>
        <p:txBody>
          <a:bodyPr wrap="none">
            <a:spAutoFit/>
          </a:bodyPr>
          <a:lstStyle/>
          <a:p>
            <a:pPr algn="r" defTabSz="914400"/>
            <a:r>
              <a:rPr lang="es-ES" sz="1600" noProof="1" smtClean="0">
                <a:solidFill>
                  <a:srgbClr val="1C1C6E"/>
                </a:solidFill>
                <a:latin typeface="Calibri" pitchFamily="34" charset="0"/>
              </a:rPr>
              <a:t>Loricera et al. Clin Exp Rheumatol. 2015</a:t>
            </a:r>
            <a:endParaRPr lang="es-ES" sz="1600" noProof="1">
              <a:solidFill>
                <a:srgbClr val="1C1C6E"/>
              </a:solidFill>
              <a:latin typeface="Calibri" pitchFamily="34" charset="0"/>
            </a:endParaRPr>
          </a:p>
        </p:txBody>
      </p:sp>
      <p:pic>
        <p:nvPicPr>
          <p:cNvPr id="9" name="Picture 3"/>
          <p:cNvPicPr>
            <a:picLocks noChangeAspect="1" noChangeArrowheads="1"/>
          </p:cNvPicPr>
          <p:nvPr/>
        </p:nvPicPr>
        <p:blipFill>
          <a:blip r:embed="rId4" cstate="email"/>
          <a:srcRect/>
          <a:stretch>
            <a:fillRect/>
          </a:stretch>
        </p:blipFill>
        <p:spPr bwMode="auto">
          <a:xfrm>
            <a:off x="357188" y="1109663"/>
            <a:ext cx="8429625" cy="4638675"/>
          </a:xfrm>
          <a:prstGeom prst="rect">
            <a:avLst/>
          </a:prstGeom>
          <a:noFill/>
          <a:ln w="9525">
            <a:noFill/>
            <a:miter lim="800000"/>
            <a:headEnd/>
            <a:tailEnd/>
          </a:ln>
        </p:spPr>
      </p:pic>
      <p:sp>
        <p:nvSpPr>
          <p:cNvPr id="8" name="Text Box 48"/>
          <p:cNvSpPr txBox="1">
            <a:spLocks noChangeArrowheads="1"/>
          </p:cNvSpPr>
          <p:nvPr/>
        </p:nvSpPr>
        <p:spPr bwMode="auto">
          <a:xfrm>
            <a:off x="2051720" y="620688"/>
            <a:ext cx="4979987" cy="581025"/>
          </a:xfrm>
          <a:prstGeom prst="rect">
            <a:avLst/>
          </a:prstGeom>
          <a:noFill/>
          <a:ln w="9525" algn="ctr">
            <a:noFill/>
            <a:miter lim="800000"/>
            <a:headEnd/>
            <a:tailEnd/>
          </a:ln>
        </p:spPr>
        <p:txBody>
          <a:bodyPr>
            <a:spAutoFit/>
          </a:bodyPr>
          <a:lstStyle/>
          <a:p>
            <a:pPr algn="ctr"/>
            <a:r>
              <a:rPr lang="en-US" sz="1600" dirty="0" err="1" smtClean="0">
                <a:solidFill>
                  <a:srgbClr val="000066"/>
                </a:solidFill>
                <a:latin typeface="Century Gothic" pitchFamily="34" charset="0"/>
                <a:ea typeface="MS PGothic" pitchFamily="34" charset="-128"/>
              </a:rPr>
              <a:t>antiTNF</a:t>
            </a:r>
            <a:endParaRPr lang="en-US" sz="1600" dirty="0">
              <a:solidFill>
                <a:srgbClr val="000066"/>
              </a:solidFill>
              <a:latin typeface="Century Gothic" pitchFamily="34" charset="0"/>
              <a:ea typeface="MS PGothic" pitchFamily="34" charset="-128"/>
            </a:endParaRPr>
          </a:p>
          <a:p>
            <a:pPr algn="ctr"/>
            <a:endParaRPr lang="es-ES_tradnl" sz="1600" dirty="0">
              <a:solidFill>
                <a:srgbClr val="000066"/>
              </a:solidFill>
              <a:latin typeface="Century Gothic" pitchFamily="34" charset="0"/>
              <a:ea typeface="MS PGothic" pitchFamily="34" charset="-128"/>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22"/>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sp>
        <p:nvSpPr>
          <p:cNvPr id="4"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pic>
        <p:nvPicPr>
          <p:cNvPr id="5"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6" name="Rectangle 5"/>
          <p:cNvSpPr>
            <a:spLocks noChangeArrowheads="1"/>
          </p:cNvSpPr>
          <p:nvPr/>
        </p:nvSpPr>
        <p:spPr bwMode="auto">
          <a:xfrm>
            <a:off x="2219325"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TERAPIA BIOLÓGICA</a:t>
            </a:r>
            <a:endParaRPr lang="es-ES" sz="1600" b="1" dirty="0">
              <a:solidFill>
                <a:srgbClr val="000099"/>
              </a:solidFill>
              <a:ea typeface="ＭＳ Ｐゴシック" pitchFamily="34" charset="-128"/>
            </a:endParaRPr>
          </a:p>
        </p:txBody>
      </p:sp>
      <p:sp>
        <p:nvSpPr>
          <p:cNvPr id="7" name="Text Box 12"/>
          <p:cNvSpPr txBox="1">
            <a:spLocks noChangeArrowheads="1"/>
          </p:cNvSpPr>
          <p:nvPr/>
        </p:nvSpPr>
        <p:spPr bwMode="auto">
          <a:xfrm>
            <a:off x="5659969" y="6519446"/>
            <a:ext cx="3484031" cy="338554"/>
          </a:xfrm>
          <a:prstGeom prst="rect">
            <a:avLst/>
          </a:prstGeom>
          <a:noFill/>
          <a:ln w="9525">
            <a:noFill/>
            <a:miter lim="800000"/>
            <a:headEnd/>
            <a:tailEnd/>
          </a:ln>
        </p:spPr>
        <p:txBody>
          <a:bodyPr wrap="none">
            <a:spAutoFit/>
          </a:bodyPr>
          <a:lstStyle/>
          <a:p>
            <a:pPr algn="r" defTabSz="914400"/>
            <a:r>
              <a:rPr lang="es-ES" sz="1600" noProof="1" smtClean="0">
                <a:solidFill>
                  <a:srgbClr val="1C1C6E"/>
                </a:solidFill>
                <a:latin typeface="Calibri" pitchFamily="34" charset="0"/>
              </a:rPr>
              <a:t>Loricera et al. Clin Exp Rheumatol. 2015</a:t>
            </a:r>
            <a:endParaRPr lang="es-ES" sz="1600" noProof="1">
              <a:solidFill>
                <a:srgbClr val="1C1C6E"/>
              </a:solidFill>
              <a:latin typeface="Calibri" pitchFamily="34" charset="0"/>
            </a:endParaRPr>
          </a:p>
        </p:txBody>
      </p:sp>
      <p:sp>
        <p:nvSpPr>
          <p:cNvPr id="10" name="Text Box 48"/>
          <p:cNvSpPr txBox="1">
            <a:spLocks noChangeArrowheads="1"/>
          </p:cNvSpPr>
          <p:nvPr/>
        </p:nvSpPr>
        <p:spPr bwMode="auto">
          <a:xfrm>
            <a:off x="2081213" y="979488"/>
            <a:ext cx="4979987" cy="581025"/>
          </a:xfrm>
          <a:prstGeom prst="rect">
            <a:avLst/>
          </a:prstGeom>
          <a:noFill/>
          <a:ln w="9525" algn="ctr">
            <a:noFill/>
            <a:miter lim="800000"/>
            <a:headEnd/>
            <a:tailEnd/>
          </a:ln>
        </p:spPr>
        <p:txBody>
          <a:bodyPr>
            <a:spAutoFit/>
          </a:bodyPr>
          <a:lstStyle/>
          <a:p>
            <a:pPr algn="ctr"/>
            <a:r>
              <a:rPr lang="en-US" sz="1600" dirty="0">
                <a:solidFill>
                  <a:srgbClr val="000066"/>
                </a:solidFill>
                <a:latin typeface="Century Gothic" pitchFamily="34" charset="0"/>
                <a:ea typeface="MS PGothic" pitchFamily="34" charset="-128"/>
              </a:rPr>
              <a:t>TCZ</a:t>
            </a:r>
          </a:p>
          <a:p>
            <a:pPr algn="ctr"/>
            <a:r>
              <a:rPr lang="en-US" sz="1600" dirty="0">
                <a:solidFill>
                  <a:srgbClr val="000066"/>
                </a:solidFill>
                <a:latin typeface="Century Gothic" pitchFamily="34" charset="0"/>
                <a:ea typeface="MS PGothic" pitchFamily="34" charset="-128"/>
              </a:rPr>
              <a:t>n=8</a:t>
            </a:r>
            <a:endParaRPr lang="es-ES_tradnl" sz="1600" dirty="0">
              <a:solidFill>
                <a:srgbClr val="000066"/>
              </a:solidFill>
              <a:latin typeface="Century Gothic" pitchFamily="34" charset="0"/>
              <a:ea typeface="MS PGothic" pitchFamily="34" charset="-128"/>
            </a:endParaRPr>
          </a:p>
        </p:txBody>
      </p:sp>
      <p:pic>
        <p:nvPicPr>
          <p:cNvPr id="11" name="Picture 2"/>
          <p:cNvPicPr>
            <a:picLocks noChangeAspect="1" noChangeArrowheads="1"/>
          </p:cNvPicPr>
          <p:nvPr/>
        </p:nvPicPr>
        <p:blipFill>
          <a:blip r:embed="rId4" cstate="email"/>
          <a:srcRect/>
          <a:stretch>
            <a:fillRect/>
          </a:stretch>
        </p:blipFill>
        <p:spPr bwMode="auto">
          <a:xfrm>
            <a:off x="179388" y="1790700"/>
            <a:ext cx="8515350" cy="217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22"/>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sp>
        <p:nvSpPr>
          <p:cNvPr id="4"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pic>
        <p:nvPicPr>
          <p:cNvPr id="5" name="Picture 4" descr="SIM VAL AZUL"/>
          <p:cNvPicPr>
            <a:picLocks noChangeAspect="1" noChangeArrowheads="1"/>
          </p:cNvPicPr>
          <p:nvPr/>
        </p:nvPicPr>
        <p:blipFill>
          <a:blip r:embed="rId5"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6" name="Rectangle 5"/>
          <p:cNvSpPr>
            <a:spLocks noChangeArrowheads="1"/>
          </p:cNvSpPr>
          <p:nvPr/>
        </p:nvSpPr>
        <p:spPr bwMode="auto">
          <a:xfrm>
            <a:off x="2219325"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TERAPIA BIOLÓGICA</a:t>
            </a:r>
            <a:endParaRPr lang="es-ES" sz="1600" b="1" dirty="0">
              <a:solidFill>
                <a:srgbClr val="000099"/>
              </a:solidFill>
              <a:ea typeface="ＭＳ Ｐゴシック" pitchFamily="34" charset="-128"/>
            </a:endParaRPr>
          </a:p>
        </p:txBody>
      </p:sp>
      <p:sp>
        <p:nvSpPr>
          <p:cNvPr id="7" name="Text Box 12"/>
          <p:cNvSpPr txBox="1">
            <a:spLocks noChangeArrowheads="1"/>
          </p:cNvSpPr>
          <p:nvPr/>
        </p:nvSpPr>
        <p:spPr bwMode="auto">
          <a:xfrm>
            <a:off x="5659969" y="6519446"/>
            <a:ext cx="3484031" cy="338554"/>
          </a:xfrm>
          <a:prstGeom prst="rect">
            <a:avLst/>
          </a:prstGeom>
          <a:noFill/>
          <a:ln w="9525">
            <a:noFill/>
            <a:miter lim="800000"/>
            <a:headEnd/>
            <a:tailEnd/>
          </a:ln>
        </p:spPr>
        <p:txBody>
          <a:bodyPr wrap="none">
            <a:spAutoFit/>
          </a:bodyPr>
          <a:lstStyle/>
          <a:p>
            <a:pPr algn="r" defTabSz="914400"/>
            <a:r>
              <a:rPr lang="es-ES" sz="1600" noProof="1" smtClean="0">
                <a:solidFill>
                  <a:srgbClr val="1C1C6E"/>
                </a:solidFill>
                <a:latin typeface="Calibri" pitchFamily="34" charset="0"/>
              </a:rPr>
              <a:t>Loricera et al. Clin Exp Rheumatol. 2015</a:t>
            </a:r>
            <a:endParaRPr lang="es-ES" sz="1600" noProof="1">
              <a:solidFill>
                <a:srgbClr val="1C1C6E"/>
              </a:solidFill>
              <a:latin typeface="Calibri" pitchFamily="34" charset="0"/>
            </a:endParaRPr>
          </a:p>
        </p:txBody>
      </p:sp>
      <p:sp>
        <p:nvSpPr>
          <p:cNvPr id="10" name="Text Box 48"/>
          <p:cNvSpPr txBox="1">
            <a:spLocks noChangeArrowheads="1"/>
          </p:cNvSpPr>
          <p:nvPr/>
        </p:nvSpPr>
        <p:spPr bwMode="auto">
          <a:xfrm>
            <a:off x="2081213" y="979488"/>
            <a:ext cx="4979987" cy="581025"/>
          </a:xfrm>
          <a:prstGeom prst="rect">
            <a:avLst/>
          </a:prstGeom>
          <a:noFill/>
          <a:ln w="9525" algn="ctr">
            <a:noFill/>
            <a:miter lim="800000"/>
            <a:headEnd/>
            <a:tailEnd/>
          </a:ln>
        </p:spPr>
        <p:txBody>
          <a:bodyPr>
            <a:spAutoFit/>
          </a:bodyPr>
          <a:lstStyle/>
          <a:p>
            <a:pPr algn="ctr"/>
            <a:r>
              <a:rPr lang="en-US" sz="1600" dirty="0">
                <a:solidFill>
                  <a:srgbClr val="000066"/>
                </a:solidFill>
                <a:latin typeface="Century Gothic" pitchFamily="34" charset="0"/>
                <a:ea typeface="MS PGothic" pitchFamily="34" charset="-128"/>
              </a:rPr>
              <a:t>TCZ</a:t>
            </a:r>
          </a:p>
          <a:p>
            <a:pPr algn="ctr"/>
            <a:r>
              <a:rPr lang="en-US" sz="1600" dirty="0">
                <a:solidFill>
                  <a:srgbClr val="000066"/>
                </a:solidFill>
                <a:latin typeface="Century Gothic" pitchFamily="34" charset="0"/>
                <a:ea typeface="MS PGothic" pitchFamily="34" charset="-128"/>
              </a:rPr>
              <a:t>n=8</a:t>
            </a:r>
            <a:endParaRPr lang="es-ES_tradnl" sz="1600" dirty="0">
              <a:solidFill>
                <a:srgbClr val="000066"/>
              </a:solidFill>
              <a:latin typeface="Century Gothic" pitchFamily="34" charset="0"/>
              <a:ea typeface="MS PGothic" pitchFamily="34" charset="-128"/>
            </a:endParaRPr>
          </a:p>
        </p:txBody>
      </p:sp>
      <p:graphicFrame>
        <p:nvGraphicFramePr>
          <p:cNvPr id="9" name="8 Tabla"/>
          <p:cNvGraphicFramePr>
            <a:graphicFrameLocks noGrp="1"/>
          </p:cNvGraphicFramePr>
          <p:nvPr/>
        </p:nvGraphicFramePr>
        <p:xfrm>
          <a:off x="755650" y="1560513"/>
          <a:ext cx="8007425" cy="4604792"/>
        </p:xfrm>
        <a:graphic>
          <a:graphicData uri="http://schemas.openxmlformats.org/drawingml/2006/table">
            <a:tbl>
              <a:tblPr/>
              <a:tblGrid>
                <a:gridCol w="2561285"/>
                <a:gridCol w="1089228"/>
                <a:gridCol w="1089228"/>
                <a:gridCol w="1089228"/>
                <a:gridCol w="1089228"/>
                <a:gridCol w="1089228"/>
              </a:tblGrid>
              <a:tr h="435574">
                <a:tc>
                  <a:txBody>
                    <a:bodyPr/>
                    <a:lstStyle/>
                    <a:p>
                      <a:pPr algn="l">
                        <a:lnSpc>
                          <a:spcPct val="150000"/>
                        </a:lnSpc>
                        <a:spcAft>
                          <a:spcPts val="0"/>
                        </a:spcAft>
                      </a:pPr>
                      <a:endParaRPr lang="es-ES" sz="1000" dirty="0">
                        <a:latin typeface="Calibri"/>
                        <a:ea typeface="Calibri"/>
                        <a:cs typeface="Times New Roman"/>
                      </a:endParaRPr>
                    </a:p>
                  </a:txBody>
                  <a:tcPr marL="55714" marR="55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r>
                        <a:rPr lang="en-US" sz="1000" b="1">
                          <a:latin typeface="Arial"/>
                          <a:ea typeface="Calibri"/>
                          <a:cs typeface="Times New Roman"/>
                        </a:rPr>
                        <a:t>Basal</a:t>
                      </a:r>
                      <a:endParaRPr lang="es-ES" sz="1000">
                        <a:latin typeface="Calibri"/>
                        <a:ea typeface="Calibri"/>
                        <a:cs typeface="Times New Roman"/>
                      </a:endParaRPr>
                    </a:p>
                  </a:txBody>
                  <a:tcPr marL="55714" marR="55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r>
                        <a:rPr lang="en-US" sz="1000" b="1">
                          <a:latin typeface="Arial"/>
                          <a:ea typeface="Calibri"/>
                          <a:cs typeface="Times New Roman"/>
                        </a:rPr>
                        <a:t>Mes 1</a:t>
                      </a:r>
                      <a:endParaRPr lang="es-ES" sz="1000">
                        <a:latin typeface="Calibri"/>
                        <a:ea typeface="Calibri"/>
                        <a:cs typeface="Times New Roman"/>
                      </a:endParaRPr>
                    </a:p>
                  </a:txBody>
                  <a:tcPr marL="55714" marR="55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r>
                        <a:rPr lang="en-US" sz="1000" b="1">
                          <a:latin typeface="Arial"/>
                          <a:ea typeface="Calibri"/>
                          <a:cs typeface="Times New Roman"/>
                        </a:rPr>
                        <a:t>Mes 3</a:t>
                      </a:r>
                      <a:endParaRPr lang="es-ES" sz="1000">
                        <a:latin typeface="Calibri"/>
                        <a:ea typeface="Calibri"/>
                        <a:cs typeface="Times New Roman"/>
                      </a:endParaRPr>
                    </a:p>
                  </a:txBody>
                  <a:tcPr marL="55714" marR="55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r>
                        <a:rPr lang="en-US" sz="1000" b="1">
                          <a:latin typeface="Arial"/>
                          <a:ea typeface="Calibri"/>
                          <a:cs typeface="Times New Roman"/>
                        </a:rPr>
                        <a:t>Mes 6</a:t>
                      </a:r>
                      <a:endParaRPr lang="es-ES" sz="1000">
                        <a:latin typeface="Calibri"/>
                        <a:ea typeface="Calibri"/>
                        <a:cs typeface="Times New Roman"/>
                      </a:endParaRPr>
                    </a:p>
                  </a:txBody>
                  <a:tcPr marL="55714" marR="55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r>
                        <a:rPr lang="en-US" sz="1000" b="1">
                          <a:latin typeface="Arial"/>
                          <a:ea typeface="Calibri"/>
                          <a:cs typeface="Times New Roman"/>
                        </a:rPr>
                        <a:t>Mes 12</a:t>
                      </a:r>
                      <a:endParaRPr lang="es-ES" sz="1000">
                        <a:latin typeface="Calibri"/>
                        <a:ea typeface="Calibri"/>
                        <a:cs typeface="Times New Roman"/>
                      </a:endParaRPr>
                    </a:p>
                  </a:txBody>
                  <a:tcPr marL="55714" marR="55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4870">
                <a:tc>
                  <a:txBody>
                    <a:bodyPr/>
                    <a:lstStyle/>
                    <a:p>
                      <a:pPr algn="l">
                        <a:lnSpc>
                          <a:spcPct val="150000"/>
                        </a:lnSpc>
                        <a:spcAft>
                          <a:spcPts val="0"/>
                        </a:spcAft>
                      </a:pPr>
                      <a:r>
                        <a:rPr lang="es-ES" sz="1000" b="1">
                          <a:latin typeface="Arial"/>
                          <a:ea typeface="Calibri"/>
                          <a:cs typeface="Times New Roman"/>
                        </a:rPr>
                        <a:t>Mejoría clínica parcial#, %</a:t>
                      </a:r>
                      <a:r>
                        <a:rPr lang="es-ES" sz="1000">
                          <a:latin typeface="Arial"/>
                          <a:ea typeface="Calibri"/>
                          <a:cs typeface="Times New Roman"/>
                        </a:rPr>
                        <a:t> </a:t>
                      </a:r>
                      <a:endParaRPr lang="es-ES" sz="1000">
                        <a:latin typeface="Calibri"/>
                        <a:ea typeface="Calibri"/>
                        <a:cs typeface="Times New Roman"/>
                      </a:endParaRPr>
                    </a:p>
                    <a:p>
                      <a:pPr algn="l">
                        <a:lnSpc>
                          <a:spcPct val="150000"/>
                        </a:lnSpc>
                        <a:spcAft>
                          <a:spcPts val="0"/>
                        </a:spcAft>
                      </a:pPr>
                      <a:r>
                        <a:rPr lang="es-ES" sz="1000">
                          <a:latin typeface="Arial"/>
                          <a:ea typeface="Calibri"/>
                          <a:cs typeface="Times New Roman"/>
                        </a:rPr>
                        <a:t>(número de pacientes con dato disponible)</a:t>
                      </a:r>
                      <a:endParaRPr lang="es-ES" sz="1000">
                        <a:latin typeface="Calibri"/>
                        <a:ea typeface="Calibri"/>
                        <a:cs typeface="Times New Roman"/>
                      </a:endParaRPr>
                    </a:p>
                  </a:txBody>
                  <a:tcPr marL="55714" marR="55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endParaRPr lang="es-ES" sz="1000">
                        <a:latin typeface="Calibri"/>
                        <a:ea typeface="Calibri"/>
                        <a:cs typeface="Times New Roman"/>
                      </a:endParaRPr>
                    </a:p>
                  </a:txBody>
                  <a:tcPr marL="55714" marR="55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r>
                        <a:rPr lang="es-ES" sz="1000">
                          <a:latin typeface="Arial"/>
                          <a:ea typeface="Calibri"/>
                          <a:cs typeface="Times New Roman"/>
                        </a:rPr>
                        <a:t>5/6 (83%)*</a:t>
                      </a:r>
                      <a:endParaRPr lang="es-ES" sz="1000">
                        <a:latin typeface="Calibri"/>
                        <a:ea typeface="Calibri"/>
                        <a:cs typeface="Times New Roman"/>
                      </a:endParaRPr>
                    </a:p>
                  </a:txBody>
                  <a:tcPr marL="55714" marR="55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r>
                        <a:rPr lang="es-ES" sz="1000">
                          <a:latin typeface="Arial"/>
                          <a:ea typeface="Calibri"/>
                          <a:cs typeface="Times New Roman"/>
                        </a:rPr>
                        <a:t>7/8 (87%)*</a:t>
                      </a:r>
                      <a:endParaRPr lang="es-ES" sz="1000">
                        <a:latin typeface="Calibri"/>
                        <a:ea typeface="Calibri"/>
                        <a:cs typeface="Times New Roman"/>
                      </a:endParaRPr>
                    </a:p>
                  </a:txBody>
                  <a:tcPr marL="55714" marR="55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r>
                        <a:rPr lang="es-ES" sz="1000">
                          <a:latin typeface="Arial"/>
                          <a:ea typeface="Calibri"/>
                          <a:cs typeface="Times New Roman"/>
                        </a:rPr>
                        <a:t>7/8 (87%)*</a:t>
                      </a:r>
                      <a:endParaRPr lang="es-ES" sz="1000">
                        <a:latin typeface="Calibri"/>
                        <a:ea typeface="Calibri"/>
                        <a:cs typeface="Times New Roman"/>
                      </a:endParaRPr>
                    </a:p>
                  </a:txBody>
                  <a:tcPr marL="55714" marR="55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r>
                        <a:rPr lang="es-ES" sz="1000">
                          <a:latin typeface="Arial"/>
                          <a:ea typeface="Calibri"/>
                          <a:cs typeface="Times New Roman"/>
                        </a:rPr>
                        <a:t>7/7 (100%)*</a:t>
                      </a:r>
                      <a:endParaRPr lang="es-ES" sz="1000">
                        <a:latin typeface="Calibri"/>
                        <a:ea typeface="Calibri"/>
                        <a:cs typeface="Times New Roman"/>
                      </a:endParaRPr>
                    </a:p>
                  </a:txBody>
                  <a:tcPr marL="55714" marR="55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6493">
                <a:tc>
                  <a:txBody>
                    <a:bodyPr/>
                    <a:lstStyle/>
                    <a:p>
                      <a:pPr algn="l">
                        <a:lnSpc>
                          <a:spcPct val="150000"/>
                        </a:lnSpc>
                        <a:spcAft>
                          <a:spcPts val="0"/>
                        </a:spcAft>
                      </a:pPr>
                      <a:r>
                        <a:rPr lang="es-ES" sz="1000" b="1">
                          <a:latin typeface="Arial"/>
                          <a:ea typeface="Calibri"/>
                          <a:cs typeface="Times New Roman"/>
                        </a:rPr>
                        <a:t>Parámetros analíticos, mediana [IQR]</a:t>
                      </a:r>
                      <a:endParaRPr lang="es-ES" sz="1000">
                        <a:latin typeface="Calibri"/>
                        <a:ea typeface="Calibri"/>
                        <a:cs typeface="Times New Roman"/>
                      </a:endParaRPr>
                    </a:p>
                    <a:p>
                      <a:pPr algn="l">
                        <a:lnSpc>
                          <a:spcPct val="150000"/>
                        </a:lnSpc>
                        <a:spcAft>
                          <a:spcPts val="0"/>
                        </a:spcAft>
                      </a:pPr>
                      <a:r>
                        <a:rPr lang="es-ES" sz="1000">
                          <a:latin typeface="Arial"/>
                          <a:ea typeface="Calibri"/>
                          <a:cs typeface="Times New Roman"/>
                        </a:rPr>
                        <a:t>(número de pacientes con dato disponible)</a:t>
                      </a:r>
                      <a:endParaRPr lang="es-ES" sz="1000">
                        <a:latin typeface="Calibri"/>
                        <a:ea typeface="Calibri"/>
                        <a:cs typeface="Times New Roman"/>
                      </a:endParaRPr>
                    </a:p>
                  </a:txBody>
                  <a:tcPr marL="14444" marR="14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endParaRPr lang="es-ES" sz="1000">
                        <a:solidFill>
                          <a:srgbClr val="000000"/>
                        </a:solidFill>
                        <a:latin typeface="Arial"/>
                        <a:ea typeface="Calibri"/>
                        <a:cs typeface="Times New Roman"/>
                      </a:endParaRPr>
                    </a:p>
                  </a:txBody>
                  <a:tcPr marL="14444" marR="14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endParaRPr lang="es-ES" sz="1000">
                        <a:solidFill>
                          <a:srgbClr val="000000"/>
                        </a:solidFill>
                        <a:latin typeface="Arial"/>
                        <a:ea typeface="Calibri"/>
                        <a:cs typeface="Times New Roman"/>
                      </a:endParaRPr>
                    </a:p>
                  </a:txBody>
                  <a:tcPr marL="14444" marR="14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endParaRPr lang="es-ES" sz="1000">
                        <a:solidFill>
                          <a:srgbClr val="000000"/>
                        </a:solidFill>
                        <a:latin typeface="Arial"/>
                        <a:ea typeface="Calibri"/>
                        <a:cs typeface="Times New Roman"/>
                      </a:endParaRPr>
                    </a:p>
                  </a:txBody>
                  <a:tcPr marL="14444" marR="14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endParaRPr lang="es-ES" sz="1000">
                        <a:solidFill>
                          <a:srgbClr val="000000"/>
                        </a:solidFill>
                        <a:latin typeface="Arial"/>
                        <a:ea typeface="Calibri"/>
                        <a:cs typeface="Times New Roman"/>
                      </a:endParaRPr>
                    </a:p>
                  </a:txBody>
                  <a:tcPr marL="14444" marR="14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endParaRPr lang="es-ES" sz="1000">
                        <a:solidFill>
                          <a:srgbClr val="000000"/>
                        </a:solidFill>
                        <a:latin typeface="Arial"/>
                        <a:ea typeface="Calibri"/>
                        <a:cs typeface="Times New Roman"/>
                      </a:endParaRPr>
                    </a:p>
                  </a:txBody>
                  <a:tcPr marL="55714" marR="55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246">
                <a:tc>
                  <a:txBody>
                    <a:bodyPr/>
                    <a:lstStyle/>
                    <a:p>
                      <a:pPr algn="l">
                        <a:lnSpc>
                          <a:spcPct val="150000"/>
                        </a:lnSpc>
                        <a:spcBef>
                          <a:spcPts val="600"/>
                        </a:spcBef>
                        <a:spcAft>
                          <a:spcPts val="0"/>
                        </a:spcAft>
                      </a:pPr>
                      <a:r>
                        <a:rPr lang="es-ES" sz="1000">
                          <a:latin typeface="Arial"/>
                          <a:ea typeface="Calibri"/>
                          <a:cs typeface="Times New Roman"/>
                        </a:rPr>
                        <a:t>      </a:t>
                      </a:r>
                      <a:r>
                        <a:rPr lang="en-US" sz="1000">
                          <a:latin typeface="Arial"/>
                          <a:ea typeface="Calibri"/>
                          <a:cs typeface="Times New Roman"/>
                        </a:rPr>
                        <a:t>VSG</a:t>
                      </a:r>
                      <a:endParaRPr lang="es-ES" sz="1000">
                        <a:latin typeface="Calibri"/>
                        <a:ea typeface="Calibri"/>
                        <a:cs typeface="Times New Roman"/>
                      </a:endParaRPr>
                    </a:p>
                  </a:txBody>
                  <a:tcPr marL="14444" marR="14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r>
                        <a:rPr lang="en-GB" sz="1000">
                          <a:solidFill>
                            <a:srgbClr val="000000"/>
                          </a:solidFill>
                          <a:latin typeface="Arial"/>
                          <a:ea typeface="Calibri"/>
                          <a:cs typeface="Times New Roman"/>
                        </a:rPr>
                        <a:t>40 [28-72] (8)</a:t>
                      </a:r>
                      <a:endParaRPr lang="es-ES" sz="1000">
                        <a:latin typeface="Calibri"/>
                        <a:ea typeface="Calibri"/>
                        <a:cs typeface="Times New Roman"/>
                      </a:endParaRPr>
                    </a:p>
                  </a:txBody>
                  <a:tcPr marL="14444" marR="14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r>
                        <a:rPr lang="en-GB" sz="1000">
                          <a:solidFill>
                            <a:srgbClr val="000000"/>
                          </a:solidFill>
                          <a:latin typeface="Arial"/>
                          <a:ea typeface="Calibri"/>
                          <a:cs typeface="Times New Roman"/>
                        </a:rPr>
                        <a:t>9 [7-9] (5)</a:t>
                      </a:r>
                      <a:endParaRPr lang="es-ES" sz="1000">
                        <a:latin typeface="Calibri"/>
                        <a:ea typeface="Calibri"/>
                        <a:cs typeface="Times New Roman"/>
                      </a:endParaRPr>
                    </a:p>
                  </a:txBody>
                  <a:tcPr marL="14444" marR="14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r>
                        <a:rPr lang="en-GB" sz="1000">
                          <a:solidFill>
                            <a:srgbClr val="000000"/>
                          </a:solidFill>
                          <a:latin typeface="Arial"/>
                          <a:ea typeface="Calibri"/>
                          <a:cs typeface="Times New Roman"/>
                        </a:rPr>
                        <a:t>7.5 [5-10] (8)*</a:t>
                      </a:r>
                      <a:endParaRPr lang="es-ES" sz="1000">
                        <a:latin typeface="Calibri"/>
                        <a:ea typeface="Calibri"/>
                        <a:cs typeface="Times New Roman"/>
                      </a:endParaRPr>
                    </a:p>
                  </a:txBody>
                  <a:tcPr marL="14444" marR="14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r>
                        <a:rPr lang="en-GB" sz="1000">
                          <a:solidFill>
                            <a:srgbClr val="000000"/>
                          </a:solidFill>
                          <a:latin typeface="Arial"/>
                          <a:ea typeface="Calibri"/>
                          <a:cs typeface="Times New Roman"/>
                        </a:rPr>
                        <a:t>5.5 [3-7] (6)*</a:t>
                      </a:r>
                      <a:endParaRPr lang="es-ES" sz="1000">
                        <a:latin typeface="Calibri"/>
                        <a:ea typeface="Calibri"/>
                        <a:cs typeface="Times New Roman"/>
                      </a:endParaRPr>
                    </a:p>
                  </a:txBody>
                  <a:tcPr marL="14444" marR="14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r>
                        <a:rPr lang="en-GB" sz="1000">
                          <a:solidFill>
                            <a:srgbClr val="000000"/>
                          </a:solidFill>
                          <a:latin typeface="Arial"/>
                          <a:ea typeface="Calibri"/>
                          <a:cs typeface="Times New Roman"/>
                        </a:rPr>
                        <a:t>6 [3-7] (5)*</a:t>
                      </a:r>
                      <a:endParaRPr lang="es-ES" sz="1000">
                        <a:latin typeface="Calibri"/>
                        <a:ea typeface="Calibri"/>
                        <a:cs typeface="Times New Roman"/>
                      </a:endParaRPr>
                    </a:p>
                  </a:txBody>
                  <a:tcPr marL="55714" marR="55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246">
                <a:tc>
                  <a:txBody>
                    <a:bodyPr/>
                    <a:lstStyle/>
                    <a:p>
                      <a:pPr algn="l">
                        <a:lnSpc>
                          <a:spcPct val="150000"/>
                        </a:lnSpc>
                        <a:spcBef>
                          <a:spcPts val="600"/>
                        </a:spcBef>
                        <a:spcAft>
                          <a:spcPts val="0"/>
                        </a:spcAft>
                      </a:pPr>
                      <a:r>
                        <a:rPr lang="es-ES" sz="1000">
                          <a:latin typeface="Arial"/>
                          <a:ea typeface="Calibri"/>
                          <a:cs typeface="Times New Roman"/>
                        </a:rPr>
                        <a:t>      PCR</a:t>
                      </a:r>
                      <a:endParaRPr lang="es-ES" sz="1000">
                        <a:latin typeface="Calibri"/>
                        <a:ea typeface="Calibri"/>
                        <a:cs typeface="Times New Roman"/>
                      </a:endParaRPr>
                    </a:p>
                  </a:txBody>
                  <a:tcPr marL="14444" marR="14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r>
                        <a:rPr lang="es-ES" sz="1000">
                          <a:solidFill>
                            <a:srgbClr val="000000"/>
                          </a:solidFill>
                          <a:latin typeface="Arial"/>
                          <a:ea typeface="Calibri"/>
                          <a:cs typeface="Times New Roman"/>
                        </a:rPr>
                        <a:t>3.09 [0.5-12] (8)</a:t>
                      </a:r>
                      <a:endParaRPr lang="es-ES" sz="1000">
                        <a:latin typeface="Calibri"/>
                        <a:ea typeface="Calibri"/>
                        <a:cs typeface="Times New Roman"/>
                      </a:endParaRPr>
                    </a:p>
                  </a:txBody>
                  <a:tcPr marL="14444" marR="14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r>
                        <a:rPr lang="en-GB" sz="1000">
                          <a:solidFill>
                            <a:srgbClr val="000000"/>
                          </a:solidFill>
                          <a:latin typeface="Arial"/>
                          <a:ea typeface="Calibri"/>
                          <a:cs typeface="Times New Roman"/>
                        </a:rPr>
                        <a:t>0.2 [0.1-0.2] (5)</a:t>
                      </a:r>
                      <a:endParaRPr lang="es-ES" sz="1000">
                        <a:latin typeface="Calibri"/>
                        <a:ea typeface="Calibri"/>
                        <a:cs typeface="Times New Roman"/>
                      </a:endParaRPr>
                    </a:p>
                  </a:txBody>
                  <a:tcPr marL="14444" marR="14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r>
                        <a:rPr lang="en-GB" sz="1000">
                          <a:solidFill>
                            <a:srgbClr val="000000"/>
                          </a:solidFill>
                          <a:latin typeface="Arial"/>
                          <a:ea typeface="Calibri"/>
                          <a:cs typeface="Times New Roman"/>
                        </a:rPr>
                        <a:t>0.25 [0.1-0.4] (8)*</a:t>
                      </a:r>
                      <a:endParaRPr lang="es-ES" sz="1000">
                        <a:latin typeface="Calibri"/>
                        <a:ea typeface="Calibri"/>
                        <a:cs typeface="Times New Roman"/>
                      </a:endParaRPr>
                    </a:p>
                  </a:txBody>
                  <a:tcPr marL="14444" marR="14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r>
                        <a:rPr lang="en-GB" sz="1000">
                          <a:solidFill>
                            <a:srgbClr val="000000"/>
                          </a:solidFill>
                          <a:latin typeface="Arial"/>
                          <a:ea typeface="Calibri"/>
                          <a:cs typeface="Times New Roman"/>
                        </a:rPr>
                        <a:t>0.2 [0.1-0.5] (8)*</a:t>
                      </a:r>
                      <a:endParaRPr lang="es-ES" sz="1000">
                        <a:latin typeface="Calibri"/>
                        <a:ea typeface="Calibri"/>
                        <a:cs typeface="Times New Roman"/>
                      </a:endParaRPr>
                    </a:p>
                  </a:txBody>
                  <a:tcPr marL="14444" marR="14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r>
                        <a:rPr lang="es-ES" sz="1000">
                          <a:solidFill>
                            <a:srgbClr val="000000"/>
                          </a:solidFill>
                          <a:latin typeface="Arial"/>
                          <a:ea typeface="Calibri"/>
                          <a:cs typeface="Times New Roman"/>
                        </a:rPr>
                        <a:t>0.1 [0.1-0.2] (6)*</a:t>
                      </a:r>
                      <a:endParaRPr lang="es-ES" sz="1000">
                        <a:latin typeface="Calibri"/>
                        <a:ea typeface="Calibri"/>
                        <a:cs typeface="Times New Roman"/>
                      </a:endParaRPr>
                    </a:p>
                  </a:txBody>
                  <a:tcPr marL="55714" marR="55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6493">
                <a:tc>
                  <a:txBody>
                    <a:bodyPr/>
                    <a:lstStyle/>
                    <a:p>
                      <a:pPr algn="l">
                        <a:lnSpc>
                          <a:spcPct val="150000"/>
                        </a:lnSpc>
                        <a:spcAft>
                          <a:spcPts val="0"/>
                        </a:spcAft>
                      </a:pPr>
                      <a:r>
                        <a:rPr lang="es-ES" sz="1000" b="1">
                          <a:latin typeface="Arial"/>
                          <a:ea typeface="Calibri"/>
                          <a:cs typeface="Times New Roman"/>
                        </a:rPr>
                        <a:t>Dosis de corticoides, mediana [IQR]</a:t>
                      </a:r>
                      <a:endParaRPr lang="es-ES" sz="1000">
                        <a:latin typeface="Calibri"/>
                        <a:ea typeface="Calibri"/>
                        <a:cs typeface="Times New Roman"/>
                      </a:endParaRPr>
                    </a:p>
                    <a:p>
                      <a:pPr algn="l">
                        <a:lnSpc>
                          <a:spcPct val="150000"/>
                        </a:lnSpc>
                        <a:spcAft>
                          <a:spcPts val="0"/>
                        </a:spcAft>
                      </a:pPr>
                      <a:r>
                        <a:rPr lang="es-ES" sz="1000">
                          <a:latin typeface="Arial"/>
                          <a:ea typeface="Calibri"/>
                          <a:cs typeface="Times New Roman"/>
                        </a:rPr>
                        <a:t>(número de pacientes con dato disponible)</a:t>
                      </a:r>
                      <a:endParaRPr lang="es-ES" sz="1000">
                        <a:latin typeface="Calibri"/>
                        <a:ea typeface="Calibri"/>
                        <a:cs typeface="Times New Roman"/>
                      </a:endParaRPr>
                    </a:p>
                  </a:txBody>
                  <a:tcPr marL="14444" marR="14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r>
                        <a:rPr lang="es-ES" sz="1000">
                          <a:solidFill>
                            <a:srgbClr val="000000"/>
                          </a:solidFill>
                          <a:latin typeface="Arial"/>
                          <a:ea typeface="Calibri"/>
                          <a:cs typeface="Times New Roman"/>
                        </a:rPr>
                        <a:t>42.5 [25-50] (8)</a:t>
                      </a:r>
                      <a:endParaRPr lang="es-ES" sz="1000">
                        <a:latin typeface="Calibri"/>
                        <a:ea typeface="Calibri"/>
                        <a:cs typeface="Times New Roman"/>
                      </a:endParaRPr>
                    </a:p>
                  </a:txBody>
                  <a:tcPr marL="14444" marR="14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r>
                        <a:rPr lang="es-ES" sz="1000">
                          <a:solidFill>
                            <a:srgbClr val="000000"/>
                          </a:solidFill>
                          <a:latin typeface="Arial"/>
                          <a:ea typeface="Calibri"/>
                          <a:cs typeface="Times New Roman"/>
                        </a:rPr>
                        <a:t>45 [20-50] (5)</a:t>
                      </a:r>
                      <a:endParaRPr lang="es-ES" sz="1000">
                        <a:latin typeface="Calibri"/>
                        <a:ea typeface="Calibri"/>
                        <a:cs typeface="Times New Roman"/>
                      </a:endParaRPr>
                    </a:p>
                  </a:txBody>
                  <a:tcPr marL="14444" marR="14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r>
                        <a:rPr lang="es-ES" sz="1000">
                          <a:solidFill>
                            <a:srgbClr val="000000"/>
                          </a:solidFill>
                          <a:latin typeface="Arial"/>
                          <a:ea typeface="Calibri"/>
                          <a:cs typeface="Times New Roman"/>
                        </a:rPr>
                        <a:t>15 [10-30] (8)*</a:t>
                      </a:r>
                      <a:endParaRPr lang="es-ES" sz="1000">
                        <a:latin typeface="Calibri"/>
                        <a:ea typeface="Calibri"/>
                        <a:cs typeface="Times New Roman"/>
                      </a:endParaRPr>
                    </a:p>
                  </a:txBody>
                  <a:tcPr marL="14444" marR="14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r>
                        <a:rPr lang="es-ES" sz="1000">
                          <a:solidFill>
                            <a:srgbClr val="000000"/>
                          </a:solidFill>
                          <a:latin typeface="Arial"/>
                          <a:ea typeface="Calibri"/>
                          <a:cs typeface="Times New Roman"/>
                        </a:rPr>
                        <a:t>8</a:t>
                      </a:r>
                      <a:r>
                        <a:rPr lang="en-GB" sz="1000">
                          <a:solidFill>
                            <a:srgbClr val="000000"/>
                          </a:solidFill>
                          <a:latin typeface="Arial"/>
                          <a:ea typeface="Calibri"/>
                          <a:cs typeface="Times New Roman"/>
                        </a:rPr>
                        <a:t>.75 [2.5-15] (8)*</a:t>
                      </a:r>
                      <a:endParaRPr lang="es-ES" sz="1000">
                        <a:latin typeface="Calibri"/>
                        <a:ea typeface="Calibri"/>
                        <a:cs typeface="Times New Roman"/>
                      </a:endParaRPr>
                    </a:p>
                  </a:txBody>
                  <a:tcPr marL="14444" marR="14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r>
                        <a:rPr lang="en-GB" sz="1000">
                          <a:solidFill>
                            <a:srgbClr val="000000"/>
                          </a:solidFill>
                          <a:latin typeface="Arial"/>
                          <a:ea typeface="Calibri"/>
                          <a:cs typeface="Times New Roman"/>
                        </a:rPr>
                        <a:t>5 [0-7.5] (7)*</a:t>
                      </a:r>
                      <a:endParaRPr lang="es-ES" sz="1000">
                        <a:latin typeface="Calibri"/>
                        <a:ea typeface="Calibri"/>
                        <a:cs typeface="Times New Roman"/>
                      </a:endParaRPr>
                    </a:p>
                  </a:txBody>
                  <a:tcPr marL="55714" marR="55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4870">
                <a:tc>
                  <a:txBody>
                    <a:bodyPr/>
                    <a:lstStyle/>
                    <a:p>
                      <a:pPr algn="l">
                        <a:lnSpc>
                          <a:spcPct val="150000"/>
                        </a:lnSpc>
                        <a:spcBef>
                          <a:spcPts val="600"/>
                        </a:spcBef>
                        <a:spcAft>
                          <a:spcPts val="0"/>
                        </a:spcAft>
                      </a:pPr>
                      <a:r>
                        <a:rPr lang="es-ES" sz="1000" b="1">
                          <a:latin typeface="Arial"/>
                          <a:ea typeface="Calibri"/>
                          <a:cs typeface="Times New Roman"/>
                        </a:rPr>
                        <a:t>Mejoría observada por técnicas de imagen durante los primeros 6 meses, (%)</a:t>
                      </a:r>
                      <a:endParaRPr lang="es-ES" sz="1000">
                        <a:latin typeface="Calibri"/>
                        <a:ea typeface="Calibri"/>
                        <a:cs typeface="Times New Roman"/>
                      </a:endParaRPr>
                    </a:p>
                  </a:txBody>
                  <a:tcPr marL="14444" marR="14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a:lnSpc>
                          <a:spcPct val="150000"/>
                        </a:lnSpc>
                        <a:spcBef>
                          <a:spcPts val="600"/>
                        </a:spcBef>
                        <a:spcAft>
                          <a:spcPts val="0"/>
                        </a:spcAft>
                      </a:pPr>
                      <a:r>
                        <a:rPr lang="es-ES" sz="1000" dirty="0">
                          <a:solidFill>
                            <a:srgbClr val="000000"/>
                          </a:solidFill>
                          <a:latin typeface="Arial"/>
                          <a:ea typeface="Calibri"/>
                          <a:cs typeface="Times New Roman"/>
                        </a:rPr>
                        <a:t>4/6 (67%)</a:t>
                      </a:r>
                      <a:endParaRPr lang="es-ES" sz="1000" dirty="0">
                        <a:latin typeface="Calibri"/>
                        <a:ea typeface="Calibri"/>
                        <a:cs typeface="Times New Roman"/>
                      </a:endParaRPr>
                    </a:p>
                  </a:txBody>
                  <a:tcPr marL="14444" marR="14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12" name="Freeform 30"/>
          <p:cNvSpPr>
            <a:spLocks/>
          </p:cNvSpPr>
          <p:nvPr>
            <p:custDataLst>
              <p:tags r:id="rId1"/>
            </p:custDataLst>
          </p:nvPr>
        </p:nvSpPr>
        <p:spPr bwMode="gray">
          <a:xfrm rot="-5400000">
            <a:off x="3810794" y="1415256"/>
            <a:ext cx="1419225" cy="1223963"/>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FF0000"/>
          </a:solidFill>
          <a:ln w="254" cmpd="sng">
            <a:noFill/>
            <a:round/>
            <a:headEnd/>
            <a:tailEnd/>
          </a:ln>
          <a:effectLst>
            <a:prstShdw prst="shdw17" dist="17961" dir="2700000">
              <a:srgbClr val="990000"/>
            </a:prstShdw>
          </a:effectLst>
        </p:spPr>
        <p:txBody>
          <a:bodyPr tIns="91440" bIns="91440" anchor="ctr"/>
          <a:lstStyle/>
          <a:p>
            <a:endParaRPr lang="es-ES"/>
          </a:p>
        </p:txBody>
      </p:sp>
      <p:sp>
        <p:nvSpPr>
          <p:cNvPr id="13" name="Freeform 30"/>
          <p:cNvSpPr>
            <a:spLocks/>
          </p:cNvSpPr>
          <p:nvPr>
            <p:custDataLst>
              <p:tags r:id="rId2"/>
            </p:custDataLst>
          </p:nvPr>
        </p:nvSpPr>
        <p:spPr bwMode="gray">
          <a:xfrm rot="-5400000">
            <a:off x="3724276" y="2725737"/>
            <a:ext cx="4343400" cy="1527176"/>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FF0000"/>
          </a:solidFill>
          <a:ln w="254" cmpd="sng">
            <a:noFill/>
            <a:round/>
            <a:headEnd/>
            <a:tailEnd/>
          </a:ln>
          <a:effectLst>
            <a:prstShdw prst="shdw17" dist="17961" dir="2700000">
              <a:srgbClr val="990000"/>
            </a:prstShdw>
          </a:effectLst>
        </p:spPr>
        <p:txBody>
          <a:bodyPr tIns="91440" bIns="91440" anchor="ct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22"/>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sp>
        <p:nvSpPr>
          <p:cNvPr id="4"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pic>
        <p:nvPicPr>
          <p:cNvPr id="5"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6" name="Rectangle 5"/>
          <p:cNvSpPr>
            <a:spLocks noChangeArrowheads="1"/>
          </p:cNvSpPr>
          <p:nvPr/>
        </p:nvSpPr>
        <p:spPr bwMode="auto">
          <a:xfrm>
            <a:off x="2219325"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TERAPIA BIOLÓGICA</a:t>
            </a:r>
            <a:endParaRPr lang="es-ES" sz="1600" b="1" dirty="0">
              <a:solidFill>
                <a:srgbClr val="000099"/>
              </a:solidFill>
              <a:ea typeface="ＭＳ Ｐゴシック" pitchFamily="34" charset="-128"/>
            </a:endParaRPr>
          </a:p>
        </p:txBody>
      </p:sp>
      <p:sp>
        <p:nvSpPr>
          <p:cNvPr id="7" name="Text Box 12"/>
          <p:cNvSpPr txBox="1">
            <a:spLocks noChangeArrowheads="1"/>
          </p:cNvSpPr>
          <p:nvPr/>
        </p:nvSpPr>
        <p:spPr bwMode="auto">
          <a:xfrm>
            <a:off x="5952229" y="6519446"/>
            <a:ext cx="3191771" cy="338554"/>
          </a:xfrm>
          <a:prstGeom prst="rect">
            <a:avLst/>
          </a:prstGeom>
          <a:noFill/>
          <a:ln w="9525">
            <a:noFill/>
            <a:miter lim="800000"/>
            <a:headEnd/>
            <a:tailEnd/>
          </a:ln>
        </p:spPr>
        <p:txBody>
          <a:bodyPr wrap="none">
            <a:spAutoFit/>
          </a:bodyPr>
          <a:lstStyle/>
          <a:p>
            <a:pPr algn="r" defTabSz="914400"/>
            <a:r>
              <a:rPr lang="es-ES" sz="1600" noProof="1" smtClean="0">
                <a:solidFill>
                  <a:srgbClr val="1C1C6E"/>
                </a:solidFill>
                <a:latin typeface="Calibri" pitchFamily="34" charset="0"/>
              </a:rPr>
              <a:t>Nakaoka et al. Ann Rheum Dis. 2017</a:t>
            </a:r>
            <a:endParaRPr lang="es-ES" sz="1600" noProof="1">
              <a:solidFill>
                <a:srgbClr val="1C1C6E"/>
              </a:solidFill>
              <a:latin typeface="Calibri" pitchFamily="34" charset="0"/>
            </a:endParaRPr>
          </a:p>
        </p:txBody>
      </p:sp>
      <p:pic>
        <p:nvPicPr>
          <p:cNvPr id="272386" name="Picture 2"/>
          <p:cNvPicPr>
            <a:picLocks noChangeAspect="1" noChangeArrowheads="1"/>
          </p:cNvPicPr>
          <p:nvPr/>
        </p:nvPicPr>
        <p:blipFill>
          <a:blip r:embed="rId4" cstate="email"/>
          <a:srcRect/>
          <a:stretch>
            <a:fillRect/>
          </a:stretch>
        </p:blipFill>
        <p:spPr bwMode="auto">
          <a:xfrm>
            <a:off x="371475" y="1957388"/>
            <a:ext cx="8401050" cy="2943225"/>
          </a:xfrm>
          <a:prstGeom prst="rect">
            <a:avLst/>
          </a:prstGeom>
          <a:noFill/>
          <a:ln w="9525">
            <a:noFill/>
            <a:miter lim="800000"/>
            <a:headEnd/>
            <a:tailEnd/>
          </a:ln>
        </p:spPr>
      </p:pic>
      <p:sp>
        <p:nvSpPr>
          <p:cNvPr id="8" name="Text Box 48"/>
          <p:cNvSpPr txBox="1">
            <a:spLocks noChangeArrowheads="1"/>
          </p:cNvSpPr>
          <p:nvPr/>
        </p:nvSpPr>
        <p:spPr bwMode="auto">
          <a:xfrm>
            <a:off x="2051720" y="620688"/>
            <a:ext cx="4979987" cy="830997"/>
          </a:xfrm>
          <a:prstGeom prst="rect">
            <a:avLst/>
          </a:prstGeom>
          <a:noFill/>
          <a:ln w="9525" algn="ctr">
            <a:noFill/>
            <a:miter lim="800000"/>
            <a:headEnd/>
            <a:tailEnd/>
          </a:ln>
        </p:spPr>
        <p:txBody>
          <a:bodyPr>
            <a:spAutoFit/>
          </a:bodyPr>
          <a:lstStyle/>
          <a:p>
            <a:pPr algn="ctr"/>
            <a:r>
              <a:rPr lang="en-US" sz="1600" dirty="0" smtClean="0">
                <a:solidFill>
                  <a:srgbClr val="000066"/>
                </a:solidFill>
                <a:latin typeface="Century Gothic" pitchFamily="34" charset="0"/>
                <a:ea typeface="MS PGothic" pitchFamily="34" charset="-128"/>
              </a:rPr>
              <a:t>TCZ</a:t>
            </a:r>
          </a:p>
          <a:p>
            <a:pPr algn="ctr"/>
            <a:r>
              <a:rPr lang="en-US" sz="1600" dirty="0" smtClean="0">
                <a:solidFill>
                  <a:srgbClr val="000066"/>
                </a:solidFill>
                <a:latin typeface="Century Gothic" pitchFamily="34" charset="0"/>
                <a:ea typeface="MS PGothic" pitchFamily="34" charset="-128"/>
              </a:rPr>
              <a:t>n= 18</a:t>
            </a:r>
            <a:endParaRPr lang="en-US" sz="1600" dirty="0">
              <a:solidFill>
                <a:srgbClr val="000066"/>
              </a:solidFill>
              <a:latin typeface="Century Gothic" pitchFamily="34" charset="0"/>
              <a:ea typeface="MS PGothic" pitchFamily="34" charset="-128"/>
            </a:endParaRPr>
          </a:p>
          <a:p>
            <a:pPr algn="ctr"/>
            <a:endParaRPr lang="es-ES_tradnl" sz="1600" dirty="0">
              <a:solidFill>
                <a:srgbClr val="000066"/>
              </a:solidFill>
              <a:latin typeface="Century Gothic" pitchFamily="34" charset="0"/>
              <a:ea typeface="MS PGothic" pitchFamily="34" charset="-128"/>
            </a:endParaRPr>
          </a:p>
        </p:txBody>
      </p:sp>
      <p:pic>
        <p:nvPicPr>
          <p:cNvPr id="315394" name="Picture 2"/>
          <p:cNvPicPr>
            <a:picLocks noChangeAspect="1" noChangeArrowheads="1"/>
          </p:cNvPicPr>
          <p:nvPr/>
        </p:nvPicPr>
        <p:blipFill>
          <a:blip r:embed="rId5" cstate="print"/>
          <a:srcRect/>
          <a:stretch>
            <a:fillRect/>
          </a:stretch>
        </p:blipFill>
        <p:spPr bwMode="auto">
          <a:xfrm>
            <a:off x="2123728" y="5013176"/>
            <a:ext cx="5760640" cy="109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22"/>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sp>
        <p:nvSpPr>
          <p:cNvPr id="4"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pic>
        <p:nvPicPr>
          <p:cNvPr id="5"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6" name="Rectangle 5"/>
          <p:cNvSpPr>
            <a:spLocks noChangeArrowheads="1"/>
          </p:cNvSpPr>
          <p:nvPr/>
        </p:nvSpPr>
        <p:spPr bwMode="auto">
          <a:xfrm>
            <a:off x="2219325"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TERAPIA BIOLÓGICA</a:t>
            </a:r>
            <a:endParaRPr lang="es-ES" sz="1600" b="1" dirty="0">
              <a:solidFill>
                <a:srgbClr val="000099"/>
              </a:solidFill>
              <a:ea typeface="ＭＳ Ｐゴシック" pitchFamily="34" charset="-128"/>
            </a:endParaRPr>
          </a:p>
        </p:txBody>
      </p:sp>
      <p:sp>
        <p:nvSpPr>
          <p:cNvPr id="7" name="Text Box 12"/>
          <p:cNvSpPr txBox="1">
            <a:spLocks noChangeArrowheads="1"/>
          </p:cNvSpPr>
          <p:nvPr/>
        </p:nvSpPr>
        <p:spPr bwMode="auto">
          <a:xfrm>
            <a:off x="5952229" y="6519446"/>
            <a:ext cx="3191771" cy="338554"/>
          </a:xfrm>
          <a:prstGeom prst="rect">
            <a:avLst/>
          </a:prstGeom>
          <a:noFill/>
          <a:ln w="9525">
            <a:noFill/>
            <a:miter lim="800000"/>
            <a:headEnd/>
            <a:tailEnd/>
          </a:ln>
        </p:spPr>
        <p:txBody>
          <a:bodyPr wrap="none">
            <a:spAutoFit/>
          </a:bodyPr>
          <a:lstStyle/>
          <a:p>
            <a:pPr algn="r" defTabSz="914400"/>
            <a:r>
              <a:rPr lang="es-ES" sz="1600" noProof="1" smtClean="0">
                <a:solidFill>
                  <a:srgbClr val="1C1C6E"/>
                </a:solidFill>
                <a:latin typeface="Calibri" pitchFamily="34" charset="0"/>
              </a:rPr>
              <a:t>Nakaoka et al. Ann Rheum Dis. 2017</a:t>
            </a:r>
            <a:endParaRPr lang="es-ES" sz="1600" noProof="1">
              <a:solidFill>
                <a:srgbClr val="1C1C6E"/>
              </a:solidFill>
              <a:latin typeface="Calibri" pitchFamily="34" charset="0"/>
            </a:endParaRPr>
          </a:p>
        </p:txBody>
      </p:sp>
      <p:sp>
        <p:nvSpPr>
          <p:cNvPr id="8" name="Text Box 48"/>
          <p:cNvSpPr txBox="1">
            <a:spLocks noChangeArrowheads="1"/>
          </p:cNvSpPr>
          <p:nvPr/>
        </p:nvSpPr>
        <p:spPr bwMode="auto">
          <a:xfrm>
            <a:off x="2051720" y="620688"/>
            <a:ext cx="4979987" cy="581025"/>
          </a:xfrm>
          <a:prstGeom prst="rect">
            <a:avLst/>
          </a:prstGeom>
          <a:noFill/>
          <a:ln w="9525" algn="ctr">
            <a:noFill/>
            <a:miter lim="800000"/>
            <a:headEnd/>
            <a:tailEnd/>
          </a:ln>
        </p:spPr>
        <p:txBody>
          <a:bodyPr>
            <a:spAutoFit/>
          </a:bodyPr>
          <a:lstStyle/>
          <a:p>
            <a:pPr algn="ctr"/>
            <a:r>
              <a:rPr lang="en-US" sz="1600" dirty="0" smtClean="0">
                <a:solidFill>
                  <a:srgbClr val="000066"/>
                </a:solidFill>
                <a:latin typeface="Century Gothic" pitchFamily="34" charset="0"/>
                <a:ea typeface="MS PGothic" pitchFamily="34" charset="-128"/>
              </a:rPr>
              <a:t>TCZ</a:t>
            </a:r>
            <a:endParaRPr lang="en-US" sz="1600" dirty="0">
              <a:solidFill>
                <a:srgbClr val="000066"/>
              </a:solidFill>
              <a:latin typeface="Century Gothic" pitchFamily="34" charset="0"/>
              <a:ea typeface="MS PGothic" pitchFamily="34" charset="-128"/>
            </a:endParaRPr>
          </a:p>
          <a:p>
            <a:pPr algn="ctr"/>
            <a:endParaRPr lang="es-ES_tradnl" sz="1600" dirty="0">
              <a:solidFill>
                <a:srgbClr val="000066"/>
              </a:solidFill>
              <a:latin typeface="Century Gothic" pitchFamily="34" charset="0"/>
              <a:ea typeface="MS PGothic" pitchFamily="34" charset="-128"/>
            </a:endParaRPr>
          </a:p>
        </p:txBody>
      </p:sp>
      <p:pic>
        <p:nvPicPr>
          <p:cNvPr id="281602" name="Picture 2"/>
          <p:cNvPicPr>
            <a:picLocks noChangeAspect="1" noChangeArrowheads="1"/>
          </p:cNvPicPr>
          <p:nvPr/>
        </p:nvPicPr>
        <p:blipFill>
          <a:blip r:embed="rId4" cstate="print"/>
          <a:srcRect/>
          <a:stretch>
            <a:fillRect/>
          </a:stretch>
        </p:blipFill>
        <p:spPr bwMode="auto">
          <a:xfrm>
            <a:off x="1" y="1340769"/>
            <a:ext cx="9144000" cy="4464496"/>
          </a:xfrm>
          <a:prstGeom prst="rect">
            <a:avLst/>
          </a:prstGeom>
          <a:noFill/>
          <a:ln w="9525">
            <a:noFill/>
            <a:miter lim="800000"/>
            <a:headEnd/>
            <a:tailEnd/>
          </a:ln>
        </p:spPr>
      </p:pic>
      <p:sp>
        <p:nvSpPr>
          <p:cNvPr id="10" name="9 CuadroTexto"/>
          <p:cNvSpPr txBox="1"/>
          <p:nvPr/>
        </p:nvSpPr>
        <p:spPr>
          <a:xfrm>
            <a:off x="1547664" y="980728"/>
            <a:ext cx="2448272" cy="369332"/>
          </a:xfrm>
          <a:prstGeom prst="rect">
            <a:avLst/>
          </a:prstGeom>
          <a:noFill/>
        </p:spPr>
        <p:txBody>
          <a:bodyPr wrap="square" rtlCol="0">
            <a:spAutoFit/>
          </a:bodyPr>
          <a:lstStyle/>
          <a:p>
            <a:r>
              <a:rPr lang="es-ES" dirty="0" smtClean="0"/>
              <a:t>Por intención de tratar</a:t>
            </a:r>
            <a:endParaRPr lang="es-ES" dirty="0"/>
          </a:p>
        </p:txBody>
      </p:sp>
      <p:sp>
        <p:nvSpPr>
          <p:cNvPr id="11" name="10 CuadroTexto"/>
          <p:cNvSpPr txBox="1"/>
          <p:nvPr/>
        </p:nvSpPr>
        <p:spPr>
          <a:xfrm>
            <a:off x="6012160" y="980728"/>
            <a:ext cx="2448272" cy="369332"/>
          </a:xfrm>
          <a:prstGeom prst="rect">
            <a:avLst/>
          </a:prstGeom>
          <a:noFill/>
        </p:spPr>
        <p:txBody>
          <a:bodyPr wrap="square" rtlCol="0">
            <a:spAutoFit/>
          </a:bodyPr>
          <a:lstStyle/>
          <a:p>
            <a:r>
              <a:rPr lang="es-ES" dirty="0" smtClean="0"/>
              <a:t>Por protocolo</a:t>
            </a:r>
            <a:endParaRPr lang="es-E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22"/>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sp>
        <p:nvSpPr>
          <p:cNvPr id="4"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pic>
        <p:nvPicPr>
          <p:cNvPr id="5"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6" name="Rectangle 5"/>
          <p:cNvSpPr>
            <a:spLocks noChangeArrowheads="1"/>
          </p:cNvSpPr>
          <p:nvPr/>
        </p:nvSpPr>
        <p:spPr bwMode="auto">
          <a:xfrm>
            <a:off x="2219325"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TERAPIA BIOLÓGICA</a:t>
            </a:r>
            <a:endParaRPr lang="es-ES" sz="1600" b="1" dirty="0">
              <a:solidFill>
                <a:srgbClr val="000099"/>
              </a:solidFill>
              <a:ea typeface="ＭＳ Ｐゴシック" pitchFamily="34" charset="-128"/>
            </a:endParaRPr>
          </a:p>
        </p:txBody>
      </p:sp>
      <p:sp>
        <p:nvSpPr>
          <p:cNvPr id="7" name="Text Box 12"/>
          <p:cNvSpPr txBox="1">
            <a:spLocks noChangeArrowheads="1"/>
          </p:cNvSpPr>
          <p:nvPr/>
        </p:nvSpPr>
        <p:spPr bwMode="auto">
          <a:xfrm>
            <a:off x="5886570" y="6519446"/>
            <a:ext cx="3257430" cy="338554"/>
          </a:xfrm>
          <a:prstGeom prst="rect">
            <a:avLst/>
          </a:prstGeom>
          <a:noFill/>
          <a:ln w="9525">
            <a:noFill/>
            <a:miter lim="800000"/>
            <a:headEnd/>
            <a:tailEnd/>
          </a:ln>
        </p:spPr>
        <p:txBody>
          <a:bodyPr wrap="none">
            <a:spAutoFit/>
          </a:bodyPr>
          <a:lstStyle/>
          <a:p>
            <a:pPr algn="r" defTabSz="914400"/>
            <a:r>
              <a:rPr lang="es-ES" sz="1600" noProof="1" smtClean="0">
                <a:solidFill>
                  <a:srgbClr val="1C1C6E"/>
                </a:solidFill>
                <a:latin typeface="Calibri" pitchFamily="34" charset="0"/>
              </a:rPr>
              <a:t>Langford et al. Arthritis Rheum. 2017</a:t>
            </a:r>
            <a:endParaRPr lang="es-ES" sz="1600" noProof="1">
              <a:solidFill>
                <a:srgbClr val="1C1C6E"/>
              </a:solidFill>
              <a:latin typeface="Calibri" pitchFamily="34" charset="0"/>
            </a:endParaRPr>
          </a:p>
        </p:txBody>
      </p:sp>
      <p:sp>
        <p:nvSpPr>
          <p:cNvPr id="8" name="Text Box 48"/>
          <p:cNvSpPr txBox="1">
            <a:spLocks noChangeArrowheads="1"/>
          </p:cNvSpPr>
          <p:nvPr/>
        </p:nvSpPr>
        <p:spPr bwMode="auto">
          <a:xfrm>
            <a:off x="2051720" y="620688"/>
            <a:ext cx="4979987" cy="338554"/>
          </a:xfrm>
          <a:prstGeom prst="rect">
            <a:avLst/>
          </a:prstGeom>
          <a:noFill/>
          <a:ln w="9525" algn="ctr">
            <a:noFill/>
            <a:miter lim="800000"/>
            <a:headEnd/>
            <a:tailEnd/>
          </a:ln>
        </p:spPr>
        <p:txBody>
          <a:bodyPr>
            <a:spAutoFit/>
          </a:bodyPr>
          <a:lstStyle/>
          <a:p>
            <a:pPr algn="ctr"/>
            <a:r>
              <a:rPr lang="en-US" sz="1600" dirty="0" smtClean="0">
                <a:solidFill>
                  <a:srgbClr val="000066"/>
                </a:solidFill>
                <a:latin typeface="Century Gothic" pitchFamily="34" charset="0"/>
                <a:ea typeface="MS PGothic" pitchFamily="34" charset="-128"/>
              </a:rPr>
              <a:t>ABA</a:t>
            </a:r>
            <a:endParaRPr lang="es-ES_tradnl" sz="1600" dirty="0">
              <a:solidFill>
                <a:srgbClr val="000066"/>
              </a:solidFill>
              <a:latin typeface="Century Gothic" pitchFamily="34" charset="0"/>
              <a:ea typeface="MS PGothic" pitchFamily="34" charset="-128"/>
            </a:endParaRPr>
          </a:p>
        </p:txBody>
      </p:sp>
      <p:pic>
        <p:nvPicPr>
          <p:cNvPr id="280578" name="Picture 2"/>
          <p:cNvPicPr>
            <a:picLocks noChangeAspect="1" noChangeArrowheads="1"/>
          </p:cNvPicPr>
          <p:nvPr/>
        </p:nvPicPr>
        <p:blipFill>
          <a:blip r:embed="rId4" cstate="print"/>
          <a:srcRect/>
          <a:stretch>
            <a:fillRect/>
          </a:stretch>
        </p:blipFill>
        <p:spPr bwMode="auto">
          <a:xfrm>
            <a:off x="323528" y="1052736"/>
            <a:ext cx="8532440" cy="41855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468313" y="2098675"/>
            <a:ext cx="8207375" cy="2520950"/>
          </a:xfrm>
          <a:prstGeom prst="rect">
            <a:avLst/>
          </a:prstGeom>
          <a:noFill/>
          <a:ln w="9525">
            <a:noFill/>
            <a:miter lim="800000"/>
            <a:headEnd/>
            <a:tailEnd/>
          </a:ln>
        </p:spPr>
        <p:txBody>
          <a:bodyPr lIns="0" tIns="0" rIns="0" bIns="0">
            <a:spAutoFit/>
          </a:bodyPr>
          <a:lstStyle/>
          <a:p>
            <a:pPr marL="495300" indent="-495300">
              <a:lnSpc>
                <a:spcPct val="90000"/>
              </a:lnSpc>
              <a:spcBef>
                <a:spcPct val="50000"/>
              </a:spcBef>
              <a:buFontTx/>
              <a:buChar char="•"/>
            </a:pPr>
            <a:r>
              <a:rPr lang="es-ES_tradnl" sz="2800">
                <a:solidFill>
                  <a:srgbClr val="4D4D4D"/>
                </a:solidFill>
                <a:latin typeface="Calibri" pitchFamily="34" charset="0"/>
              </a:rPr>
              <a:t>Corticoides</a:t>
            </a:r>
          </a:p>
          <a:p>
            <a:pPr marL="495300" indent="-495300">
              <a:lnSpc>
                <a:spcPct val="90000"/>
              </a:lnSpc>
              <a:spcBef>
                <a:spcPct val="50000"/>
              </a:spcBef>
              <a:buFontTx/>
              <a:buChar char="•"/>
            </a:pPr>
            <a:r>
              <a:rPr lang="es-ES_tradnl" sz="2800">
                <a:solidFill>
                  <a:srgbClr val="4D4D4D"/>
                </a:solidFill>
                <a:latin typeface="Calibri" pitchFamily="34" charset="0"/>
              </a:rPr>
              <a:t>Inmunosupresores</a:t>
            </a:r>
            <a:r>
              <a:rPr lang="es-ES_tradnl" sz="700">
                <a:solidFill>
                  <a:srgbClr val="4D4D4D"/>
                </a:solidFill>
                <a:latin typeface="Calibri" pitchFamily="34" charset="0"/>
              </a:rPr>
              <a:t>	</a:t>
            </a:r>
          </a:p>
          <a:p>
            <a:pPr marL="1755775" lvl="2" indent="-495300">
              <a:lnSpc>
                <a:spcPct val="60000"/>
              </a:lnSpc>
              <a:spcBef>
                <a:spcPct val="50000"/>
              </a:spcBef>
              <a:buFontTx/>
              <a:buChar char="•"/>
            </a:pPr>
            <a:r>
              <a:rPr lang="es-ES_tradnl" sz="2800">
                <a:solidFill>
                  <a:srgbClr val="4D4D4D"/>
                </a:solidFill>
                <a:latin typeface="Calibri" pitchFamily="34" charset="0"/>
              </a:rPr>
              <a:t>MTX</a:t>
            </a:r>
          </a:p>
          <a:p>
            <a:pPr marL="1755775" lvl="2" indent="-495300">
              <a:lnSpc>
                <a:spcPct val="60000"/>
              </a:lnSpc>
              <a:spcBef>
                <a:spcPct val="50000"/>
              </a:spcBef>
              <a:buFontTx/>
              <a:buChar char="•"/>
            </a:pPr>
            <a:r>
              <a:rPr lang="es-ES_tradnl" sz="2800">
                <a:solidFill>
                  <a:srgbClr val="4D4D4D"/>
                </a:solidFill>
                <a:latin typeface="Calibri" pitchFamily="34" charset="0"/>
              </a:rPr>
              <a:t>terapia biológica </a:t>
            </a:r>
          </a:p>
          <a:p>
            <a:pPr marL="495300" indent="-495300">
              <a:lnSpc>
                <a:spcPct val="90000"/>
              </a:lnSpc>
              <a:spcBef>
                <a:spcPct val="50000"/>
              </a:spcBef>
              <a:buFontTx/>
              <a:buChar char="•"/>
            </a:pPr>
            <a:r>
              <a:rPr lang="es-ES_tradnl" sz="2800">
                <a:solidFill>
                  <a:srgbClr val="4D4D4D"/>
                </a:solidFill>
                <a:latin typeface="Calibri" pitchFamily="34" charset="0"/>
              </a:rPr>
              <a:t>Fármacos coadyuvantes</a:t>
            </a:r>
          </a:p>
        </p:txBody>
      </p:sp>
      <p:pic>
        <p:nvPicPr>
          <p:cNvPr id="12291"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12293" name="Line 22"/>
          <p:cNvSpPr>
            <a:spLocks noChangeShapeType="1"/>
          </p:cNvSpPr>
          <p:nvPr/>
        </p:nvSpPr>
        <p:spPr bwMode="auto">
          <a:xfrm>
            <a:off x="1588" y="476250"/>
            <a:ext cx="9107487" cy="0"/>
          </a:xfrm>
          <a:prstGeom prst="line">
            <a:avLst/>
          </a:prstGeom>
          <a:noFill/>
          <a:ln w="3175">
            <a:solidFill>
              <a:srgbClr val="DDDDDD"/>
            </a:solidFill>
            <a:round/>
            <a:headEnd/>
            <a:tailEnd/>
          </a:ln>
        </p:spPr>
        <p:txBody>
          <a:bodyPr/>
          <a:lstStyle/>
          <a:p>
            <a:endParaRPr lang="es-ES"/>
          </a:p>
        </p:txBody>
      </p:sp>
      <p:sp>
        <p:nvSpPr>
          <p:cNvPr id="12294"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a:solidFill>
                  <a:srgbClr val="000099"/>
                </a:solidFill>
                <a:latin typeface="Calibri" pitchFamily="34" charset="0"/>
                <a:ea typeface="MS PGothic" pitchFamily="34" charset="-128"/>
              </a:rPr>
              <a:t>TRATAMIENTO DE LA ACG</a:t>
            </a:r>
          </a:p>
        </p:txBody>
      </p:sp>
      <p:sp>
        <p:nvSpPr>
          <p:cNvPr id="7"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p:cNvPicPr>
            <a:picLocks noChangeAspect="1" noChangeArrowheads="1"/>
          </p:cNvPicPr>
          <p:nvPr/>
        </p:nvPicPr>
        <p:blipFill>
          <a:blip r:embed="rId3" cstate="print"/>
          <a:srcRect/>
          <a:stretch>
            <a:fillRect/>
          </a:stretch>
        </p:blipFill>
        <p:spPr bwMode="auto">
          <a:xfrm>
            <a:off x="1331640" y="1196752"/>
            <a:ext cx="6480719" cy="5005322"/>
          </a:xfrm>
          <a:prstGeom prst="rect">
            <a:avLst/>
          </a:prstGeom>
          <a:noFill/>
          <a:ln w="9525">
            <a:noFill/>
            <a:miter lim="800000"/>
            <a:headEnd/>
            <a:tailEnd/>
          </a:ln>
        </p:spPr>
      </p:pic>
      <p:sp>
        <p:nvSpPr>
          <p:cNvPr id="3" name="Line 22"/>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sp>
        <p:nvSpPr>
          <p:cNvPr id="4"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pic>
        <p:nvPicPr>
          <p:cNvPr id="5" name="Picture 4" descr="SIM VAL AZUL"/>
          <p:cNvPicPr>
            <a:picLocks noChangeAspect="1" noChangeArrowheads="1"/>
          </p:cNvPicPr>
          <p:nvPr/>
        </p:nvPicPr>
        <p:blipFill>
          <a:blip r:embed="rId4"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6" name="Rectangle 5"/>
          <p:cNvSpPr>
            <a:spLocks noChangeArrowheads="1"/>
          </p:cNvSpPr>
          <p:nvPr/>
        </p:nvSpPr>
        <p:spPr bwMode="auto">
          <a:xfrm>
            <a:off x="2219325"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TERAPIA BIOLÓGICA</a:t>
            </a:r>
            <a:endParaRPr lang="es-ES" sz="1600" b="1" dirty="0">
              <a:solidFill>
                <a:srgbClr val="000099"/>
              </a:solidFill>
              <a:ea typeface="ＭＳ Ｐゴシック" pitchFamily="34" charset="-128"/>
            </a:endParaRPr>
          </a:p>
        </p:txBody>
      </p:sp>
      <p:sp>
        <p:nvSpPr>
          <p:cNvPr id="7" name="Text Box 48"/>
          <p:cNvSpPr txBox="1">
            <a:spLocks noChangeArrowheads="1"/>
          </p:cNvSpPr>
          <p:nvPr/>
        </p:nvSpPr>
        <p:spPr bwMode="auto">
          <a:xfrm>
            <a:off x="2051720" y="620688"/>
            <a:ext cx="4979987" cy="338554"/>
          </a:xfrm>
          <a:prstGeom prst="rect">
            <a:avLst/>
          </a:prstGeom>
          <a:noFill/>
          <a:ln w="9525" algn="ctr">
            <a:noFill/>
            <a:miter lim="800000"/>
            <a:headEnd/>
            <a:tailEnd/>
          </a:ln>
        </p:spPr>
        <p:txBody>
          <a:bodyPr>
            <a:spAutoFit/>
          </a:bodyPr>
          <a:lstStyle/>
          <a:p>
            <a:pPr algn="ctr"/>
            <a:r>
              <a:rPr lang="en-US" sz="1600" dirty="0" smtClean="0">
                <a:solidFill>
                  <a:srgbClr val="000066"/>
                </a:solidFill>
                <a:latin typeface="Century Gothic" pitchFamily="34" charset="0"/>
                <a:ea typeface="MS PGothic" pitchFamily="34" charset="-128"/>
              </a:rPr>
              <a:t>ABA</a:t>
            </a:r>
            <a:endParaRPr lang="es-ES_tradnl" sz="1600" dirty="0">
              <a:solidFill>
                <a:srgbClr val="000066"/>
              </a:solidFill>
              <a:latin typeface="Century Gothic" pitchFamily="34" charset="0"/>
              <a:ea typeface="MS PGothic" pitchFamily="34" charset="-128"/>
            </a:endParaRPr>
          </a:p>
        </p:txBody>
      </p:sp>
      <p:sp>
        <p:nvSpPr>
          <p:cNvPr id="8" name="Text Box 12"/>
          <p:cNvSpPr txBox="1">
            <a:spLocks noChangeArrowheads="1"/>
          </p:cNvSpPr>
          <p:nvPr/>
        </p:nvSpPr>
        <p:spPr bwMode="auto">
          <a:xfrm>
            <a:off x="5886570" y="6519446"/>
            <a:ext cx="3257430" cy="338554"/>
          </a:xfrm>
          <a:prstGeom prst="rect">
            <a:avLst/>
          </a:prstGeom>
          <a:noFill/>
          <a:ln w="9525">
            <a:noFill/>
            <a:miter lim="800000"/>
            <a:headEnd/>
            <a:tailEnd/>
          </a:ln>
        </p:spPr>
        <p:txBody>
          <a:bodyPr wrap="none">
            <a:spAutoFit/>
          </a:bodyPr>
          <a:lstStyle/>
          <a:p>
            <a:pPr algn="r" defTabSz="914400"/>
            <a:r>
              <a:rPr lang="es-ES" sz="1600" noProof="1" smtClean="0">
                <a:solidFill>
                  <a:srgbClr val="1C1C6E"/>
                </a:solidFill>
                <a:latin typeface="Calibri" pitchFamily="34" charset="0"/>
              </a:rPr>
              <a:t>Langford et al. Arthritis Rheum. 2017</a:t>
            </a:r>
            <a:endParaRPr lang="es-ES" sz="1600" noProof="1">
              <a:solidFill>
                <a:srgbClr val="1C1C6E"/>
              </a:solidFill>
              <a:latin typeface="Calibri"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Line 8"/>
          <p:cNvSpPr>
            <a:spLocks noChangeShapeType="1"/>
          </p:cNvSpPr>
          <p:nvPr/>
        </p:nvSpPr>
        <p:spPr bwMode="auto">
          <a:xfrm>
            <a:off x="1588" y="476250"/>
            <a:ext cx="9107487" cy="0"/>
          </a:xfrm>
          <a:prstGeom prst="line">
            <a:avLst/>
          </a:prstGeom>
          <a:noFill/>
          <a:ln w="3175">
            <a:solidFill>
              <a:srgbClr val="DDDDDD"/>
            </a:solidFill>
            <a:round/>
            <a:headEnd/>
            <a:tailEnd/>
          </a:ln>
        </p:spPr>
        <p:txBody>
          <a:bodyPr/>
          <a:lstStyle/>
          <a:p>
            <a:endParaRPr lang="es-ES"/>
          </a:p>
        </p:txBody>
      </p:sp>
      <p:pic>
        <p:nvPicPr>
          <p:cNvPr id="55300"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55301"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latin typeface="Calibri" pitchFamily="34" charset="0"/>
                <a:ea typeface="MS PGothic" pitchFamily="34" charset="-128"/>
              </a:rPr>
              <a:t>REVASCULARIZACIÓN</a:t>
            </a:r>
            <a:endParaRPr lang="es-ES" sz="1600" b="1" dirty="0">
              <a:solidFill>
                <a:srgbClr val="000099"/>
              </a:solidFill>
              <a:latin typeface="Calibri" pitchFamily="34" charset="0"/>
              <a:ea typeface="MS PGothic" pitchFamily="34" charset="-128"/>
            </a:endParaRPr>
          </a:p>
        </p:txBody>
      </p:sp>
      <p:sp>
        <p:nvSpPr>
          <p:cNvPr id="8" name="13 Marcador de contenido"/>
          <p:cNvSpPr txBox="1">
            <a:spLocks/>
          </p:cNvSpPr>
          <p:nvPr/>
        </p:nvSpPr>
        <p:spPr bwMode="auto">
          <a:xfrm>
            <a:off x="395288" y="1196975"/>
            <a:ext cx="8424862" cy="5040313"/>
          </a:xfrm>
          <a:prstGeom prst="rect">
            <a:avLst/>
          </a:prstGeom>
          <a:noFill/>
          <a:ln w="9525">
            <a:noFill/>
            <a:miter lim="800000"/>
            <a:headEnd/>
            <a:tailEnd/>
          </a:ln>
        </p:spPr>
        <p:txBody>
          <a:bodyPr anchor="ctr"/>
          <a:lstStyle/>
          <a:p>
            <a:pPr marL="174625" indent="-174625">
              <a:spcBef>
                <a:spcPct val="20000"/>
              </a:spcBef>
              <a:buFont typeface="Arial" charset="0"/>
              <a:buChar char="•"/>
            </a:pPr>
            <a:r>
              <a:rPr lang="es-ES" sz="2400" dirty="0" smtClean="0">
                <a:latin typeface="Calibri" pitchFamily="34" charset="0"/>
              </a:rPr>
              <a:t>50% precisan de revascularización </a:t>
            </a:r>
            <a:r>
              <a:rPr lang="es-ES" sz="2400" dirty="0" err="1" smtClean="0">
                <a:latin typeface="Calibri" pitchFamily="34" charset="0"/>
              </a:rPr>
              <a:t>endovascular</a:t>
            </a:r>
            <a:r>
              <a:rPr lang="es-ES" sz="2400" dirty="0" smtClean="0">
                <a:latin typeface="Calibri" pitchFamily="34" charset="0"/>
              </a:rPr>
              <a:t> o quirúrgica</a:t>
            </a:r>
          </a:p>
          <a:p>
            <a:pPr marL="174625" indent="-174625">
              <a:spcBef>
                <a:spcPct val="20000"/>
              </a:spcBef>
              <a:buFont typeface="Arial" charset="0"/>
              <a:buChar char="•"/>
            </a:pPr>
            <a:r>
              <a:rPr lang="es-ES" sz="2400" dirty="0" smtClean="0">
                <a:latin typeface="Calibri" pitchFamily="34" charset="0"/>
              </a:rPr>
              <a:t>Realizar en fases de inactividad y en centros de experiencia</a:t>
            </a:r>
          </a:p>
          <a:p>
            <a:pPr marL="174625" indent="-174625">
              <a:spcBef>
                <a:spcPct val="20000"/>
              </a:spcBef>
              <a:buFont typeface="Arial" charset="0"/>
              <a:buChar char="•"/>
            </a:pPr>
            <a:r>
              <a:rPr lang="es-ES" sz="2400" dirty="0" smtClean="0">
                <a:latin typeface="Calibri" pitchFamily="34" charset="0"/>
              </a:rPr>
              <a:t>Índice de </a:t>
            </a:r>
            <a:r>
              <a:rPr lang="es-ES" sz="2400" dirty="0" err="1" smtClean="0">
                <a:latin typeface="Calibri" pitchFamily="34" charset="0"/>
              </a:rPr>
              <a:t>reestenosis</a:t>
            </a:r>
            <a:r>
              <a:rPr lang="es-ES" sz="2400" dirty="0" smtClean="0">
                <a:latin typeface="Calibri" pitchFamily="34" charset="0"/>
              </a:rPr>
              <a:t> superior al observado en revascularizaciones realizadas por arteriosclerosis</a:t>
            </a:r>
          </a:p>
          <a:p>
            <a:pPr marL="174625" indent="-174625">
              <a:spcBef>
                <a:spcPct val="20000"/>
              </a:spcBef>
              <a:buFont typeface="Arial" charset="0"/>
              <a:buChar char="•"/>
            </a:pPr>
            <a:r>
              <a:rPr lang="es-ES" sz="2400" dirty="0" smtClean="0">
                <a:latin typeface="Calibri" pitchFamily="34" charset="0"/>
              </a:rPr>
              <a:t>Seguimiento indefinido con evaluación periódica mediante pruebas de imagen (PET/TAC, </a:t>
            </a:r>
            <a:r>
              <a:rPr lang="es-ES" sz="2400" dirty="0" err="1" smtClean="0">
                <a:latin typeface="Calibri" pitchFamily="34" charset="0"/>
              </a:rPr>
              <a:t>angio</a:t>
            </a:r>
            <a:r>
              <a:rPr lang="es-ES" sz="2400" dirty="0" smtClean="0">
                <a:latin typeface="Calibri" pitchFamily="34" charset="0"/>
              </a:rPr>
              <a:t>-RMN)</a:t>
            </a:r>
            <a:endParaRPr lang="es-ES" sz="2400" dirty="0">
              <a:latin typeface="Calibri" pitchFamily="34" charset="0"/>
            </a:endParaRPr>
          </a:p>
        </p:txBody>
      </p:sp>
      <p:sp>
        <p:nvSpPr>
          <p:cNvPr id="7"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4" name="Picture 2" descr="Resultado de imagen de Córdoba">
            <a:hlinkClick r:id="rId2"/>
          </p:cNvPr>
          <p:cNvPicPr>
            <a:picLocks noChangeAspect="1" noChangeArrowheads="1"/>
          </p:cNvPicPr>
          <p:nvPr/>
        </p:nvPicPr>
        <p:blipFill>
          <a:blip r:embed="rId3" cstate="print"/>
          <a:srcRect/>
          <a:stretch>
            <a:fillRect/>
          </a:stretch>
        </p:blipFill>
        <p:spPr bwMode="auto">
          <a:xfrm>
            <a:off x="0" y="0"/>
            <a:ext cx="9143999" cy="6858000"/>
          </a:xfrm>
          <a:prstGeom prst="rect">
            <a:avLst/>
          </a:prstGeom>
          <a:noFill/>
        </p:spPr>
      </p:pic>
      <p:sp>
        <p:nvSpPr>
          <p:cNvPr id="8" name="7 CuadroTexto"/>
          <p:cNvSpPr txBox="1"/>
          <p:nvPr/>
        </p:nvSpPr>
        <p:spPr>
          <a:xfrm>
            <a:off x="5220072" y="332656"/>
            <a:ext cx="3528392" cy="461665"/>
          </a:xfrm>
          <a:prstGeom prst="rect">
            <a:avLst/>
          </a:prstGeom>
          <a:noFill/>
        </p:spPr>
        <p:txBody>
          <a:bodyPr wrap="square" rtlCol="0">
            <a:spAutoFit/>
          </a:bodyPr>
          <a:lstStyle/>
          <a:p>
            <a:r>
              <a:rPr lang="es-ES" sz="2400" b="1" dirty="0" smtClean="0">
                <a:solidFill>
                  <a:schemeClr val="bg1"/>
                </a:solidFill>
                <a:latin typeface="Monotype Corsiva" pitchFamily="66" charset="0"/>
              </a:rPr>
              <a:t>MUCHAS GRACIAS</a:t>
            </a:r>
            <a:endParaRPr lang="es-ES" sz="2400" b="1" dirty="0">
              <a:solidFill>
                <a:schemeClr val="bg1"/>
              </a:solidFill>
              <a:latin typeface="Monotype Corsiva" pitchFamily="66" charset="0"/>
            </a:endParaRPr>
          </a:p>
        </p:txBody>
      </p:sp>
      <p:sp>
        <p:nvSpPr>
          <p:cNvPr id="10" name="9 CuadroTexto"/>
          <p:cNvSpPr txBox="1"/>
          <p:nvPr/>
        </p:nvSpPr>
        <p:spPr>
          <a:xfrm>
            <a:off x="395536" y="4941168"/>
            <a:ext cx="4392488" cy="1569660"/>
          </a:xfrm>
          <a:prstGeom prst="rect">
            <a:avLst/>
          </a:prstGeom>
          <a:noFill/>
        </p:spPr>
        <p:txBody>
          <a:bodyPr wrap="square" rtlCol="0">
            <a:spAutoFit/>
          </a:bodyPr>
          <a:lstStyle/>
          <a:p>
            <a:r>
              <a:rPr lang="es-ES" sz="2400" b="1" dirty="0" smtClean="0">
                <a:solidFill>
                  <a:schemeClr val="bg1"/>
                </a:solidFill>
                <a:latin typeface="French Script MT" pitchFamily="66" charset="0"/>
              </a:rPr>
              <a:t>… Ilumina mi mente para que reconozca lo que se presente a mis ojos y para que sepa discernir lo que está ausente y escondido,…</a:t>
            </a:r>
          </a:p>
          <a:p>
            <a:r>
              <a:rPr lang="es-ES" sz="2400" b="1" dirty="0" smtClean="0">
                <a:solidFill>
                  <a:schemeClr val="bg1"/>
                </a:solidFill>
                <a:latin typeface="French Script MT" pitchFamily="66" charset="0"/>
              </a:rPr>
              <a:t>                      Oración de </a:t>
            </a:r>
            <a:r>
              <a:rPr lang="es-ES" sz="2400" b="1" dirty="0" err="1" smtClean="0">
                <a:solidFill>
                  <a:schemeClr val="bg1"/>
                </a:solidFill>
                <a:latin typeface="French Script MT" pitchFamily="66" charset="0"/>
              </a:rPr>
              <a:t>Maimónides</a:t>
            </a:r>
            <a:endParaRPr lang="es-ES" sz="2400" b="1" dirty="0">
              <a:solidFill>
                <a:schemeClr val="bg1"/>
              </a:solidFill>
              <a:latin typeface="French Script MT"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2"/>
          <p:cNvSpPr>
            <a:spLocks noChangeArrowheads="1"/>
          </p:cNvSpPr>
          <p:nvPr/>
        </p:nvSpPr>
        <p:spPr bwMode="auto">
          <a:xfrm>
            <a:off x="468313" y="2098675"/>
            <a:ext cx="8207375" cy="3016210"/>
          </a:xfrm>
          <a:prstGeom prst="rect">
            <a:avLst/>
          </a:prstGeom>
          <a:noFill/>
          <a:ln w="9525">
            <a:noFill/>
            <a:miter lim="800000"/>
            <a:headEnd/>
            <a:tailEnd/>
          </a:ln>
        </p:spPr>
        <p:txBody>
          <a:bodyPr lIns="0" tIns="0" rIns="0" bIns="0">
            <a:spAutoFit/>
          </a:bodyPr>
          <a:lstStyle/>
          <a:p>
            <a:pPr marL="495300" indent="-495300">
              <a:lnSpc>
                <a:spcPct val="90000"/>
              </a:lnSpc>
              <a:spcBef>
                <a:spcPct val="50000"/>
              </a:spcBef>
              <a:buFontTx/>
              <a:buChar char="•"/>
            </a:pPr>
            <a:r>
              <a:rPr lang="es-ES_tradnl" sz="3200" b="1" dirty="0" smtClean="0">
                <a:solidFill>
                  <a:schemeClr val="tx1"/>
                </a:solidFill>
                <a:cs typeface="Arial" pitchFamily="34" charset="0"/>
              </a:rPr>
              <a:t>Corticoides</a:t>
            </a:r>
            <a:endParaRPr lang="es-ES_tradnl" sz="3200" b="1" dirty="0">
              <a:solidFill>
                <a:schemeClr val="tx1"/>
              </a:solidFill>
              <a:cs typeface="Arial" pitchFamily="34" charset="0"/>
            </a:endParaRPr>
          </a:p>
          <a:p>
            <a:pPr marL="495300" indent="-495300">
              <a:lnSpc>
                <a:spcPct val="90000"/>
              </a:lnSpc>
              <a:spcBef>
                <a:spcPct val="50000"/>
              </a:spcBef>
              <a:buFontTx/>
              <a:buChar char="•"/>
            </a:pPr>
            <a:r>
              <a:rPr lang="es-ES_tradnl" sz="3200" b="0" dirty="0" smtClean="0">
                <a:solidFill>
                  <a:srgbClr val="DDDDDD"/>
                </a:solidFill>
                <a:cs typeface="Arial" pitchFamily="34" charset="0"/>
              </a:rPr>
              <a:t>Inmunosupresores</a:t>
            </a:r>
            <a:r>
              <a:rPr lang="es-ES_tradnl" sz="800" b="0" dirty="0">
                <a:solidFill>
                  <a:srgbClr val="DDDDDD"/>
                </a:solidFill>
                <a:cs typeface="Arial" pitchFamily="34" charset="0"/>
              </a:rPr>
              <a:t>	</a:t>
            </a:r>
          </a:p>
          <a:p>
            <a:pPr marL="1755775" lvl="2" indent="-495300">
              <a:lnSpc>
                <a:spcPct val="60000"/>
              </a:lnSpc>
              <a:spcBef>
                <a:spcPct val="50000"/>
              </a:spcBef>
              <a:buFontTx/>
              <a:buChar char="•"/>
            </a:pPr>
            <a:r>
              <a:rPr lang="es-ES_tradnl" sz="3200" b="0" dirty="0">
                <a:solidFill>
                  <a:srgbClr val="DDDDDD"/>
                </a:solidFill>
                <a:cs typeface="Arial" pitchFamily="34" charset="0"/>
              </a:rPr>
              <a:t>MTX</a:t>
            </a:r>
          </a:p>
          <a:p>
            <a:pPr marL="1755775" lvl="2" indent="-495300">
              <a:lnSpc>
                <a:spcPct val="60000"/>
              </a:lnSpc>
              <a:spcBef>
                <a:spcPct val="50000"/>
              </a:spcBef>
              <a:buFontTx/>
              <a:buChar char="•"/>
            </a:pPr>
            <a:r>
              <a:rPr lang="es-ES_tradnl" sz="3200" b="0" dirty="0">
                <a:solidFill>
                  <a:srgbClr val="DDDDDD"/>
                </a:solidFill>
                <a:cs typeface="Arial" pitchFamily="34" charset="0"/>
              </a:rPr>
              <a:t>terapia biológica </a:t>
            </a:r>
          </a:p>
          <a:p>
            <a:pPr marL="495300" indent="-495300">
              <a:lnSpc>
                <a:spcPct val="90000"/>
              </a:lnSpc>
              <a:spcBef>
                <a:spcPct val="50000"/>
              </a:spcBef>
              <a:buFontTx/>
              <a:buChar char="•"/>
            </a:pPr>
            <a:r>
              <a:rPr lang="es-ES_tradnl" sz="3200" dirty="0" smtClean="0">
                <a:solidFill>
                  <a:srgbClr val="DDDDDD"/>
                </a:solidFill>
                <a:cs typeface="Arial" pitchFamily="34" charset="0"/>
              </a:rPr>
              <a:t>Fármacos coadyuvantes</a:t>
            </a:r>
            <a:endParaRPr lang="es-ES_tradnl" sz="3200" b="0" dirty="0">
              <a:solidFill>
                <a:srgbClr val="DDDDDD"/>
              </a:solidFill>
              <a:cs typeface="Arial" pitchFamily="34" charset="0"/>
            </a:endParaRPr>
          </a:p>
        </p:txBody>
      </p:sp>
      <p:pic>
        <p:nvPicPr>
          <p:cNvPr id="1003523"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1003525" name="Line 5"/>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sp>
        <p:nvSpPr>
          <p:cNvPr id="7"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TRATAMIENTO DE LA ACG</a:t>
            </a:r>
            <a:endParaRPr lang="es-ES" sz="1600" b="1" dirty="0">
              <a:solidFill>
                <a:srgbClr val="000099"/>
              </a:solidFill>
              <a:ea typeface="ＭＳ Ｐゴシック" pitchFamily="34" charset="-128"/>
            </a:endParaRPr>
          </a:p>
        </p:txBody>
      </p:sp>
      <p:sp>
        <p:nvSpPr>
          <p:cNvPr id="8"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23" name="Picture 4" descr="SIM VAL AZUL"/>
          <p:cNvPicPr>
            <a:picLocks noChangeAspect="1" noChangeArrowheads="1"/>
          </p:cNvPicPr>
          <p:nvPr/>
        </p:nvPicPr>
        <p:blipFill>
          <a:blip r:embed="rId3" cstate="email">
            <a:lum bright="6000" contrast="30000"/>
          </a:blip>
          <a:srcRect t="-1563"/>
          <a:stretch>
            <a:fillRect/>
          </a:stretch>
        </p:blipFill>
        <p:spPr bwMode="auto">
          <a:xfrm>
            <a:off x="34925" y="44450"/>
            <a:ext cx="360363" cy="311150"/>
          </a:xfrm>
          <a:prstGeom prst="rect">
            <a:avLst/>
          </a:prstGeom>
          <a:noFill/>
          <a:ln w="9525">
            <a:noFill/>
            <a:miter lim="800000"/>
            <a:headEnd/>
            <a:tailEnd/>
          </a:ln>
        </p:spPr>
      </p:pic>
      <p:sp>
        <p:nvSpPr>
          <p:cNvPr id="1003525" name="Line 5"/>
          <p:cNvSpPr>
            <a:spLocks noChangeShapeType="1"/>
          </p:cNvSpPr>
          <p:nvPr/>
        </p:nvSpPr>
        <p:spPr bwMode="auto">
          <a:xfrm>
            <a:off x="1588" y="476250"/>
            <a:ext cx="9107487" cy="0"/>
          </a:xfrm>
          <a:prstGeom prst="line">
            <a:avLst/>
          </a:prstGeom>
          <a:noFill/>
          <a:ln w="3175">
            <a:solidFill>
              <a:srgbClr val="DDDDDD"/>
            </a:solidFill>
            <a:round/>
            <a:headEnd/>
            <a:tailEnd/>
          </a:ln>
          <a:effectLst/>
        </p:spPr>
        <p:txBody>
          <a:bodyPr/>
          <a:lstStyle/>
          <a:p>
            <a:endParaRPr lang="es-ES"/>
          </a:p>
        </p:txBody>
      </p:sp>
      <p:sp>
        <p:nvSpPr>
          <p:cNvPr id="8" name="Text Box 6"/>
          <p:cNvSpPr txBox="1">
            <a:spLocks noChangeArrowheads="1"/>
          </p:cNvSpPr>
          <p:nvPr/>
        </p:nvSpPr>
        <p:spPr bwMode="auto">
          <a:xfrm>
            <a:off x="374650" y="1057275"/>
            <a:ext cx="8388350" cy="5155257"/>
          </a:xfrm>
          <a:prstGeom prst="rect">
            <a:avLst/>
          </a:prstGeom>
          <a:noFill/>
          <a:ln w="9525">
            <a:noFill/>
            <a:miter lim="800000"/>
            <a:headEnd/>
            <a:tailEnd/>
          </a:ln>
        </p:spPr>
        <p:txBody>
          <a:bodyPr>
            <a:spAutoFit/>
          </a:bodyPr>
          <a:lstStyle/>
          <a:p>
            <a:pPr defTabSz="914400">
              <a:lnSpc>
                <a:spcPct val="105000"/>
              </a:lnSpc>
              <a:spcBef>
                <a:spcPct val="50000"/>
              </a:spcBef>
              <a:buClr>
                <a:srgbClr val="262696"/>
              </a:buClr>
              <a:buFontTx/>
              <a:buChar char="•"/>
            </a:pPr>
            <a:r>
              <a:rPr kumimoji="0" lang="es-ES" sz="2800" dirty="0" smtClean="0"/>
              <a:t> </a:t>
            </a:r>
            <a:r>
              <a:rPr kumimoji="0" lang="es-ES" sz="2800" noProof="1" smtClean="0"/>
              <a:t>Remisión rápida </a:t>
            </a:r>
            <a:r>
              <a:rPr kumimoji="0" lang="es-ES" sz="2800" noProof="1"/>
              <a:t>y completa de los </a:t>
            </a:r>
            <a:r>
              <a:rPr kumimoji="0" lang="es-ES" sz="2800" noProof="1" smtClean="0"/>
              <a:t>síntomas (1).</a:t>
            </a:r>
            <a:endParaRPr kumimoji="0" lang="es-ES" sz="2800" noProof="1"/>
          </a:p>
          <a:p>
            <a:pPr defTabSz="914400">
              <a:lnSpc>
                <a:spcPct val="105000"/>
              </a:lnSpc>
              <a:spcBef>
                <a:spcPct val="50000"/>
              </a:spcBef>
              <a:buClr>
                <a:srgbClr val="262696"/>
              </a:buClr>
              <a:buFontTx/>
              <a:buChar char="•"/>
            </a:pPr>
            <a:r>
              <a:rPr kumimoji="0" lang="es-ES" sz="2800" dirty="0"/>
              <a:t> </a:t>
            </a:r>
            <a:r>
              <a:rPr kumimoji="0" lang="es-ES" sz="2800" noProof="1"/>
              <a:t>Previenen la aparición de complicaciones </a:t>
            </a:r>
            <a:r>
              <a:rPr kumimoji="0" lang="es-ES" sz="2800" noProof="1" smtClean="0"/>
              <a:t>isquémicas (2)</a:t>
            </a:r>
            <a:r>
              <a:rPr kumimoji="0" lang="es-ES" sz="2800" dirty="0" smtClean="0"/>
              <a:t>.</a:t>
            </a:r>
            <a:endParaRPr kumimoji="0" lang="es-ES" sz="2800" dirty="0"/>
          </a:p>
          <a:p>
            <a:pPr defTabSz="914400">
              <a:lnSpc>
                <a:spcPct val="105000"/>
              </a:lnSpc>
              <a:spcBef>
                <a:spcPct val="50000"/>
              </a:spcBef>
              <a:buClr>
                <a:srgbClr val="262696"/>
              </a:buClr>
              <a:buFontTx/>
              <a:buChar char="•"/>
            </a:pPr>
            <a:r>
              <a:rPr kumimoji="0" lang="es-ES" sz="2800" dirty="0"/>
              <a:t> </a:t>
            </a:r>
            <a:r>
              <a:rPr kumimoji="0" lang="es-ES" sz="2800" b="1" dirty="0"/>
              <a:t>Dosis:  </a:t>
            </a:r>
          </a:p>
          <a:p>
            <a:pPr lvl="1" defTabSz="914400">
              <a:lnSpc>
                <a:spcPct val="105000"/>
              </a:lnSpc>
              <a:spcBef>
                <a:spcPct val="50000"/>
              </a:spcBef>
              <a:buClr>
                <a:srgbClr val="262696"/>
              </a:buClr>
            </a:pPr>
            <a:r>
              <a:rPr kumimoji="0" lang="es-ES" sz="2800" dirty="0" smtClean="0"/>
              <a:t>40-60 </a:t>
            </a:r>
            <a:r>
              <a:rPr kumimoji="0" lang="es-ES" sz="2800" dirty="0"/>
              <a:t>mg/día de </a:t>
            </a:r>
            <a:r>
              <a:rPr kumimoji="0" lang="es-ES" sz="2800" dirty="0" err="1"/>
              <a:t>prednisona</a:t>
            </a:r>
            <a:r>
              <a:rPr kumimoji="0" lang="es-ES" sz="2800" dirty="0"/>
              <a:t> (o equivalente).</a:t>
            </a:r>
          </a:p>
          <a:p>
            <a:pPr lvl="1" algn="just" defTabSz="914400">
              <a:buClr>
                <a:srgbClr val="262696"/>
              </a:buClr>
            </a:pPr>
            <a:r>
              <a:rPr kumimoji="0" lang="es-ES_tradnl" sz="2800" dirty="0"/>
              <a:t> </a:t>
            </a:r>
            <a:r>
              <a:rPr kumimoji="0" lang="es-ES_tradnl" sz="2800" dirty="0" smtClean="0"/>
              <a:t>Dosis diaria, no días alternos (3).</a:t>
            </a:r>
            <a:endParaRPr kumimoji="0" lang="es-ES_tradnl" sz="2800" dirty="0"/>
          </a:p>
          <a:p>
            <a:pPr algn="just" defTabSz="914400">
              <a:buClr>
                <a:srgbClr val="262696"/>
              </a:buClr>
            </a:pPr>
            <a:endParaRPr kumimoji="0" lang="es-ES_tradnl" sz="2800" dirty="0"/>
          </a:p>
          <a:p>
            <a:pPr defTabSz="914400">
              <a:buClr>
                <a:srgbClr val="1C1C6E"/>
              </a:buClr>
            </a:pPr>
            <a:endParaRPr kumimoji="0" lang="es-ES" sz="2800" b="1" dirty="0"/>
          </a:p>
          <a:p>
            <a:pPr defTabSz="914400"/>
            <a:endParaRPr kumimoji="0" lang="es-ES_tradnl" sz="2800" dirty="0"/>
          </a:p>
          <a:p>
            <a:pPr defTabSz="914400">
              <a:buClr>
                <a:srgbClr val="262696"/>
              </a:buClr>
              <a:buFontTx/>
              <a:buChar char="•"/>
            </a:pPr>
            <a:endParaRPr lang="es-ES_tradnl" sz="2800" dirty="0">
              <a:solidFill>
                <a:schemeClr val="tx2"/>
              </a:solidFill>
            </a:endParaRPr>
          </a:p>
        </p:txBody>
      </p:sp>
      <p:sp>
        <p:nvSpPr>
          <p:cNvPr id="9" name="Rectangle 5"/>
          <p:cNvSpPr>
            <a:spLocks noChangeArrowheads="1"/>
          </p:cNvSpPr>
          <p:nvPr/>
        </p:nvSpPr>
        <p:spPr bwMode="auto">
          <a:xfrm>
            <a:off x="2209800" y="152400"/>
            <a:ext cx="4705350" cy="323850"/>
          </a:xfrm>
          <a:prstGeom prst="rect">
            <a:avLst/>
          </a:prstGeom>
          <a:noFill/>
          <a:ln w="9525" algn="ctr">
            <a:noFill/>
            <a:miter lim="800000"/>
            <a:headEnd/>
            <a:tailEnd/>
          </a:ln>
        </p:spPr>
        <p:txBody>
          <a:bodyPr>
            <a:spAutoFit/>
          </a:bodyPr>
          <a:lstStyle/>
          <a:p>
            <a:pPr algn="ctr" eaLnBrk="0" hangingPunct="0">
              <a:lnSpc>
                <a:spcPct val="95000"/>
              </a:lnSpc>
            </a:pPr>
            <a:r>
              <a:rPr lang="es-ES" sz="1600" b="1" dirty="0" smtClean="0">
                <a:solidFill>
                  <a:srgbClr val="000099"/>
                </a:solidFill>
                <a:ea typeface="ＭＳ Ｐゴシック" pitchFamily="34" charset="-128"/>
              </a:rPr>
              <a:t>CORTICOIDES</a:t>
            </a:r>
            <a:endParaRPr lang="es-ES" sz="1600" b="1" dirty="0">
              <a:solidFill>
                <a:srgbClr val="000099"/>
              </a:solidFill>
              <a:ea typeface="ＭＳ Ｐゴシック" pitchFamily="34" charset="-128"/>
            </a:endParaRPr>
          </a:p>
        </p:txBody>
      </p:sp>
      <p:sp>
        <p:nvSpPr>
          <p:cNvPr id="11" name="Rectangle 9"/>
          <p:cNvSpPr>
            <a:spLocks noChangeArrowheads="1"/>
          </p:cNvSpPr>
          <p:nvPr/>
        </p:nvSpPr>
        <p:spPr bwMode="auto">
          <a:xfrm>
            <a:off x="4679957" y="5949950"/>
            <a:ext cx="4411656" cy="830997"/>
          </a:xfrm>
          <a:prstGeom prst="rect">
            <a:avLst/>
          </a:prstGeom>
          <a:noFill/>
          <a:ln w="12700" algn="ctr">
            <a:noFill/>
            <a:miter lim="800000"/>
            <a:headEnd/>
            <a:tailEnd/>
          </a:ln>
          <a:effectLst/>
        </p:spPr>
        <p:txBody>
          <a:bodyPr wrap="none">
            <a:spAutoFit/>
          </a:bodyPr>
          <a:lstStyle/>
          <a:p>
            <a:pPr algn="r"/>
            <a:r>
              <a:rPr lang="es-ES" sz="1600" dirty="0">
                <a:solidFill>
                  <a:srgbClr val="000066"/>
                </a:solidFill>
                <a:latin typeface="Calibri" pitchFamily="34" charset="0"/>
                <a:ea typeface="MS PGothic" pitchFamily="34" charset="-128"/>
              </a:rPr>
              <a:t> 1. </a:t>
            </a:r>
            <a:r>
              <a:rPr lang="es-ES_tradnl" sz="1600" dirty="0" err="1">
                <a:solidFill>
                  <a:srgbClr val="000066"/>
                </a:solidFill>
                <a:latin typeface="Calibri" pitchFamily="34" charset="0"/>
              </a:rPr>
              <a:t>Gonzalez</a:t>
            </a:r>
            <a:r>
              <a:rPr lang="es-ES_tradnl" sz="1600" dirty="0">
                <a:solidFill>
                  <a:srgbClr val="000066"/>
                </a:solidFill>
                <a:latin typeface="Calibri" pitchFamily="34" charset="0"/>
              </a:rPr>
              <a:t>-Gay </a:t>
            </a:r>
            <a:r>
              <a:rPr lang="es-ES_tradnl" sz="1600" dirty="0" smtClean="0">
                <a:solidFill>
                  <a:srgbClr val="000066"/>
                </a:solidFill>
                <a:latin typeface="Calibri" pitchFamily="34" charset="0"/>
              </a:rPr>
              <a:t> </a:t>
            </a:r>
            <a:r>
              <a:rPr lang="es-ES_tradnl" sz="1600" dirty="0">
                <a:solidFill>
                  <a:srgbClr val="000066"/>
                </a:solidFill>
                <a:latin typeface="Calibri" pitchFamily="34" charset="0"/>
              </a:rPr>
              <a:t>et al.  </a:t>
            </a:r>
            <a:r>
              <a:rPr lang="es-ES_tradnl" sz="1600" dirty="0" err="1">
                <a:solidFill>
                  <a:srgbClr val="000066"/>
                </a:solidFill>
                <a:latin typeface="Calibri" pitchFamily="34" charset="0"/>
              </a:rPr>
              <a:t>Curr</a:t>
            </a:r>
            <a:r>
              <a:rPr lang="es-ES_tradnl" sz="1600" dirty="0">
                <a:solidFill>
                  <a:srgbClr val="000066"/>
                </a:solidFill>
                <a:latin typeface="Calibri" pitchFamily="34" charset="0"/>
              </a:rPr>
              <a:t> </a:t>
            </a:r>
            <a:r>
              <a:rPr lang="es-ES_tradnl" sz="1600" dirty="0" err="1">
                <a:solidFill>
                  <a:srgbClr val="000066"/>
                </a:solidFill>
                <a:latin typeface="Calibri" pitchFamily="34" charset="0"/>
              </a:rPr>
              <a:t>Rheumatol</a:t>
            </a:r>
            <a:r>
              <a:rPr lang="es-ES_tradnl" sz="1600" dirty="0">
                <a:solidFill>
                  <a:srgbClr val="000066"/>
                </a:solidFill>
                <a:latin typeface="Calibri" pitchFamily="34" charset="0"/>
              </a:rPr>
              <a:t> Rep. </a:t>
            </a:r>
            <a:r>
              <a:rPr lang="es-ES_tradnl" sz="1600" dirty="0" smtClean="0">
                <a:solidFill>
                  <a:srgbClr val="000066"/>
                </a:solidFill>
                <a:latin typeface="Calibri" pitchFamily="34" charset="0"/>
              </a:rPr>
              <a:t>2010</a:t>
            </a:r>
            <a:endParaRPr lang="es-ES" sz="1600" dirty="0">
              <a:solidFill>
                <a:srgbClr val="000066"/>
              </a:solidFill>
              <a:latin typeface="Calibri" pitchFamily="34" charset="0"/>
            </a:endParaRPr>
          </a:p>
          <a:p>
            <a:pPr algn="r"/>
            <a:r>
              <a:rPr lang="es-ES" sz="1600" dirty="0">
                <a:solidFill>
                  <a:srgbClr val="000066"/>
                </a:solidFill>
                <a:latin typeface="Calibri" pitchFamily="34" charset="0"/>
                <a:ea typeface="MS PGothic" pitchFamily="34" charset="-128"/>
              </a:rPr>
              <a:t>2. </a:t>
            </a:r>
            <a:r>
              <a:rPr lang="es-ES" sz="1600" dirty="0" err="1">
                <a:solidFill>
                  <a:srgbClr val="000066"/>
                </a:solidFill>
                <a:latin typeface="Calibri" pitchFamily="34" charset="0"/>
                <a:ea typeface="MS PGothic" pitchFamily="34" charset="-128"/>
              </a:rPr>
              <a:t>Achkar</a:t>
            </a:r>
            <a:r>
              <a:rPr lang="es-ES" sz="1600" dirty="0">
                <a:solidFill>
                  <a:srgbClr val="000066"/>
                </a:solidFill>
                <a:latin typeface="Calibri" pitchFamily="34" charset="0"/>
                <a:ea typeface="MS PGothic" pitchFamily="34" charset="-128"/>
              </a:rPr>
              <a:t> </a:t>
            </a:r>
            <a:r>
              <a:rPr lang="es-ES" sz="1600" dirty="0" smtClean="0">
                <a:solidFill>
                  <a:srgbClr val="000066"/>
                </a:solidFill>
                <a:latin typeface="Calibri" pitchFamily="34" charset="0"/>
                <a:ea typeface="MS PGothic" pitchFamily="34" charset="-128"/>
              </a:rPr>
              <a:t> </a:t>
            </a:r>
            <a:r>
              <a:rPr lang="es-ES" sz="1600" dirty="0">
                <a:solidFill>
                  <a:srgbClr val="000066"/>
                </a:solidFill>
                <a:latin typeface="Calibri" pitchFamily="34" charset="0"/>
                <a:ea typeface="MS PGothic" pitchFamily="34" charset="-128"/>
              </a:rPr>
              <a:t>et al. Ann </a:t>
            </a:r>
            <a:r>
              <a:rPr lang="es-ES" sz="1600" dirty="0" err="1">
                <a:solidFill>
                  <a:srgbClr val="000066"/>
                </a:solidFill>
                <a:latin typeface="Calibri" pitchFamily="34" charset="0"/>
                <a:ea typeface="MS PGothic" pitchFamily="34" charset="-128"/>
              </a:rPr>
              <a:t>Intern</a:t>
            </a:r>
            <a:r>
              <a:rPr lang="es-ES" sz="1600" dirty="0">
                <a:solidFill>
                  <a:srgbClr val="000066"/>
                </a:solidFill>
                <a:latin typeface="Calibri" pitchFamily="34" charset="0"/>
                <a:ea typeface="MS PGothic" pitchFamily="34" charset="-128"/>
              </a:rPr>
              <a:t> </a:t>
            </a:r>
            <a:r>
              <a:rPr lang="es-ES" sz="1600" dirty="0" err="1">
                <a:solidFill>
                  <a:srgbClr val="000066"/>
                </a:solidFill>
                <a:latin typeface="Calibri" pitchFamily="34" charset="0"/>
                <a:ea typeface="MS PGothic" pitchFamily="34" charset="-128"/>
              </a:rPr>
              <a:t>Med</a:t>
            </a:r>
            <a:r>
              <a:rPr lang="es-ES" sz="1600" dirty="0">
                <a:solidFill>
                  <a:srgbClr val="000066"/>
                </a:solidFill>
                <a:latin typeface="Calibri" pitchFamily="34" charset="0"/>
                <a:ea typeface="MS PGothic" pitchFamily="34" charset="-128"/>
              </a:rPr>
              <a:t>. </a:t>
            </a:r>
            <a:r>
              <a:rPr lang="es-ES" sz="1600" dirty="0" smtClean="0">
                <a:solidFill>
                  <a:srgbClr val="000066"/>
                </a:solidFill>
                <a:latin typeface="Calibri" pitchFamily="34" charset="0"/>
                <a:ea typeface="MS PGothic" pitchFamily="34" charset="-128"/>
              </a:rPr>
              <a:t>1994</a:t>
            </a:r>
            <a:endParaRPr lang="es-ES" sz="1600" dirty="0">
              <a:solidFill>
                <a:srgbClr val="000066"/>
              </a:solidFill>
              <a:latin typeface="Calibri" pitchFamily="34" charset="0"/>
              <a:ea typeface="MS PGothic" pitchFamily="34" charset="-128"/>
            </a:endParaRPr>
          </a:p>
          <a:p>
            <a:pPr algn="r"/>
            <a:r>
              <a:rPr lang="en-US" sz="1600" dirty="0">
                <a:solidFill>
                  <a:srgbClr val="000066"/>
                </a:solidFill>
                <a:latin typeface="Calibri" pitchFamily="34" charset="0"/>
              </a:rPr>
              <a:t>3. </a:t>
            </a:r>
            <a:r>
              <a:rPr lang="en-US" sz="1600" dirty="0" err="1">
                <a:solidFill>
                  <a:srgbClr val="000066"/>
                </a:solidFill>
                <a:latin typeface="Calibri" pitchFamily="34" charset="0"/>
              </a:rPr>
              <a:t>Hunder</a:t>
            </a:r>
            <a:r>
              <a:rPr lang="en-US" sz="1600" dirty="0">
                <a:solidFill>
                  <a:srgbClr val="000066"/>
                </a:solidFill>
                <a:latin typeface="Calibri" pitchFamily="34" charset="0"/>
              </a:rPr>
              <a:t> et al. Ann Intern Med. </a:t>
            </a:r>
            <a:r>
              <a:rPr lang="en-US" sz="1600" dirty="0" smtClean="0">
                <a:solidFill>
                  <a:srgbClr val="000066"/>
                </a:solidFill>
                <a:latin typeface="Calibri" pitchFamily="34" charset="0"/>
              </a:rPr>
              <a:t>1975</a:t>
            </a:r>
            <a:endParaRPr lang="es-ES" sz="1600" dirty="0">
              <a:solidFill>
                <a:srgbClr val="000066"/>
              </a:solidFill>
              <a:latin typeface="Calibri" pitchFamily="34" charset="0"/>
            </a:endParaRPr>
          </a:p>
        </p:txBody>
      </p:sp>
      <p:sp>
        <p:nvSpPr>
          <p:cNvPr id="10" name="Rectangle 7"/>
          <p:cNvSpPr>
            <a:spLocks noChangeArrowheads="1"/>
          </p:cNvSpPr>
          <p:nvPr/>
        </p:nvSpPr>
        <p:spPr bwMode="auto">
          <a:xfrm>
            <a:off x="395288" y="-26988"/>
            <a:ext cx="1223962" cy="431801"/>
          </a:xfrm>
          <a:prstGeom prst="rect">
            <a:avLst/>
          </a:prstGeom>
          <a:noFill/>
          <a:ln w="9525" cap="flat" cmpd="sng">
            <a:noFill/>
            <a:prstDash val="solid"/>
            <a:miter lim="800000"/>
            <a:headEnd/>
            <a:tailEnd/>
          </a:ln>
          <a:effectLst/>
        </p:spPr>
        <p:txBody>
          <a:bodyPr lIns="0" tIns="0" rIns="0" bIns="0" anchor="b"/>
          <a:lstStyle/>
          <a:p>
            <a:pPr eaLnBrk="1" hangingPunct="1">
              <a:lnSpc>
                <a:spcPct val="90000"/>
              </a:lnSpc>
            </a:pPr>
            <a:r>
              <a:rPr lang="es-ES_tradnl" altLang="es-ES_tradnl" sz="1400" b="0" dirty="0" smtClean="0">
                <a:solidFill>
                  <a:srgbClr val="000066"/>
                </a:solidFill>
                <a:latin typeface="Helvetica" charset="0"/>
              </a:rPr>
              <a:t>VVG</a:t>
            </a:r>
            <a:endParaRPr lang="es-ES_tradnl" altLang="es-ES_tradnl" sz="1400" b="0" dirty="0">
              <a:solidFill>
                <a:srgbClr val="000066"/>
              </a:solidFill>
              <a:latin typeface="Helvetica" charset="0"/>
            </a:endParaRPr>
          </a:p>
          <a:p>
            <a:pPr eaLnBrk="1" hangingPunct="1">
              <a:lnSpc>
                <a:spcPct val="90000"/>
              </a:lnSpc>
            </a:pPr>
            <a:r>
              <a:rPr lang="es-ES_tradnl" sz="1400" b="0" dirty="0">
                <a:solidFill>
                  <a:srgbClr val="003399"/>
                </a:solidFill>
                <a:latin typeface="Helvetica" charset="0"/>
              </a:rPr>
              <a:t>actualización</a:t>
            </a:r>
            <a:r>
              <a:rPr lang="es-ES_tradnl" sz="1400" b="0" dirty="0">
                <a:solidFill>
                  <a:schemeClr val="bg2"/>
                </a:solidFill>
                <a:effectLst>
                  <a:outerShdw blurRad="38100" dist="38100" dir="2700000" algn="tl">
                    <a:srgbClr val="C0C0C0"/>
                  </a:outerShdw>
                </a:effectLst>
                <a:latin typeface="Helvetica" charset="0"/>
              </a:rPr>
              <a:t> </a:t>
            </a:r>
            <a:endParaRPr lang="en-US" sz="1400" b="0" dirty="0">
              <a:solidFill>
                <a:schemeClr val="bg2"/>
              </a:solidFill>
              <a:effectLst>
                <a:outerShdw blurRad="38100" dist="38100" dir="2700000" algn="tl">
                  <a:srgbClr val="C0C0C0"/>
                </a:outerShdw>
              </a:effectLst>
              <a:latin typeface="Helvetica" charset="0"/>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Qf4IAXgPX0CmRUkJAu2e4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f4IAXgPX0CmRUkJAu2e4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Qf4IAXgPX0CmRUkJAu2e4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Qf4IAXgPX0CmRUkJAu2e4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Qf4IAXgPX0CmRUkJAu2e4g"/>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5018</TotalTime>
  <Words>7649</Words>
  <Application>Microsoft Office PowerPoint</Application>
  <PresentationFormat>Presentación en pantalla (4:3)</PresentationFormat>
  <Paragraphs>1172</Paragraphs>
  <Slides>72</Slides>
  <Notes>67</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72</vt:i4>
      </vt:variant>
    </vt:vector>
  </HeadingPairs>
  <TitlesOfParts>
    <vt:vector size="75" baseType="lpstr">
      <vt:lpstr>Tema de Office</vt:lpstr>
      <vt:lpstr>Gráfico</vt:lpstr>
      <vt:lpstr>Hoja de cálculo de Microsoft Office Excel 97-2003</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Julio</cp:lastModifiedBy>
  <cp:revision>465</cp:revision>
  <dcterms:created xsi:type="dcterms:W3CDTF">2016-04-15T16:12:31Z</dcterms:created>
  <dcterms:modified xsi:type="dcterms:W3CDTF">2018-02-22T15:46:52Z</dcterms:modified>
</cp:coreProperties>
</file>