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621" r:id="rId3"/>
    <p:sldId id="617" r:id="rId4"/>
    <p:sldId id="505" r:id="rId5"/>
    <p:sldId id="651" r:id="rId6"/>
    <p:sldId id="655" r:id="rId7"/>
    <p:sldId id="554" r:id="rId8"/>
    <p:sldId id="555" r:id="rId9"/>
    <p:sldId id="628" r:id="rId10"/>
    <p:sldId id="533" r:id="rId11"/>
    <p:sldId id="622" r:id="rId12"/>
    <p:sldId id="629" r:id="rId13"/>
    <p:sldId id="471" r:id="rId14"/>
    <p:sldId id="639" r:id="rId15"/>
    <p:sldId id="638" r:id="rId16"/>
    <p:sldId id="501" r:id="rId17"/>
    <p:sldId id="481" r:id="rId18"/>
    <p:sldId id="630" r:id="rId19"/>
    <p:sldId id="623" r:id="rId20"/>
    <p:sldId id="642" r:id="rId21"/>
    <p:sldId id="625" r:id="rId22"/>
    <p:sldId id="626" r:id="rId23"/>
    <p:sldId id="605" r:id="rId24"/>
    <p:sldId id="644" r:id="rId25"/>
    <p:sldId id="653" r:id="rId26"/>
    <p:sldId id="652" r:id="rId27"/>
    <p:sldId id="647" r:id="rId28"/>
    <p:sldId id="645" r:id="rId29"/>
    <p:sldId id="632" r:id="rId30"/>
    <p:sldId id="648" r:id="rId31"/>
    <p:sldId id="656" r:id="rId32"/>
    <p:sldId id="635" r:id="rId33"/>
    <p:sldId id="564" r:id="rId34"/>
    <p:sldId id="600" r:id="rId35"/>
    <p:sldId id="488" r:id="rId3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153"/>
    <a:srgbClr val="F89D52"/>
    <a:srgbClr val="993366"/>
    <a:srgbClr val="9966FF"/>
    <a:srgbClr val="7B2323"/>
    <a:srgbClr val="000000"/>
    <a:srgbClr val="0E1107"/>
    <a:srgbClr val="212911"/>
    <a:srgbClr val="571919"/>
    <a:srgbClr val="FF71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79198" autoAdjust="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29" tIns="49515" rIns="99029" bIns="49515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29" tIns="49515" rIns="99029" bIns="49515" rtlCol="0"/>
          <a:lstStyle>
            <a:lvl1pPr algn="r">
              <a:defRPr sz="1300"/>
            </a:lvl1pPr>
          </a:lstStyle>
          <a:p>
            <a:fld id="{D72413B2-DD87-4D96-9E87-13268A09F1C4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9" tIns="49515" rIns="99029" bIns="4951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29" tIns="49515" rIns="99029" bIns="495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29" tIns="49515" rIns="99029" bIns="49515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29" tIns="49515" rIns="99029" bIns="49515" rtlCol="0" anchor="b"/>
          <a:lstStyle>
            <a:lvl1pPr algn="r">
              <a:defRPr sz="1300"/>
            </a:lvl1pPr>
          </a:lstStyle>
          <a:p>
            <a:fld id="{2AD5076E-5B56-4E1F-9985-83606E6A02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6"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718E5E-3BB5-46DC-96AA-1A0939A329D9}" type="slidenum">
              <a:rPr lang="es-E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endParaRPr lang="es-ES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 smtClean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C2DB5-1445-4955-8880-963347EA92B1}" type="slidenum">
              <a:rPr lang="es-AR" smtClean="0"/>
              <a:pPr>
                <a:defRPr/>
              </a:pPr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26E5C-8440-45BD-8E84-97E05B5DD537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12DB01-B9AF-40C1-AEF6-5979BA247743}" type="slidenum">
              <a:rPr lang="es-E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1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6">
              <a:defRPr/>
            </a:pPr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 smtClean="0">
              <a:latin typeface="Century Gothic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076E-5B56-4E1F-9985-83606E6A029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4982-B4D6-4291-8DA9-DB96DE30566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CF49-3804-47D0-96AD-81CE13C3F6A8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7ADE-62D0-456F-A92D-4F6A4953F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tiff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57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a-colorful-dna-stra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" y="-71462"/>
            <a:ext cx="9144000" cy="6949440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3000364" y="2857496"/>
            <a:ext cx="5857884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r">
              <a:lnSpc>
                <a:spcPct val="125000"/>
              </a:lnSpc>
              <a:spcBef>
                <a:spcPct val="0"/>
              </a:spcBef>
            </a:pP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Deciphering the genetic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compoment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of giant cell arteritis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5500694" y="5786454"/>
            <a:ext cx="33718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Ana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Márquez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Ortiz</a:t>
            </a:r>
          </a:p>
          <a:p>
            <a:pPr marL="0" marR="0" lvl="0" indent="0" algn="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Córdoba,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2018</a:t>
            </a:r>
          </a:p>
        </p:txBody>
      </p:sp>
      <p:pic>
        <p:nvPicPr>
          <p:cNvPr id="8" name="7 Imagen" descr="CSIC_lo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5" y="1097317"/>
            <a:ext cx="1496321" cy="453647"/>
          </a:xfrm>
          <a:prstGeom prst="rect">
            <a:avLst/>
          </a:prstGeom>
        </p:spPr>
      </p:pic>
      <p:pic>
        <p:nvPicPr>
          <p:cNvPr id="9" name="8 Imagen" descr="MinecoLog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76" y="1668822"/>
            <a:ext cx="1500166" cy="402856"/>
          </a:xfrm>
          <a:prstGeom prst="rect">
            <a:avLst/>
          </a:prstGeom>
        </p:spPr>
      </p:pic>
      <p:pic>
        <p:nvPicPr>
          <p:cNvPr id="10" name="9 Imagen" descr="AADEA_logo.T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8" y="0"/>
            <a:ext cx="1571604" cy="923803"/>
          </a:xfrm>
          <a:prstGeom prst="rect">
            <a:avLst/>
          </a:prstGeom>
        </p:spPr>
      </p:pic>
      <p:pic>
        <p:nvPicPr>
          <p:cNvPr id="80898" name="Picture 2" descr="http://www.ibsgranada.es/static/img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42701"/>
            <a:ext cx="2066923" cy="343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85720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The Immunochip (</a:t>
            </a:r>
            <a:r>
              <a:rPr lang="en-GB" b="1" dirty="0" err="1" smtClean="0">
                <a:solidFill>
                  <a:srgbClr val="002060"/>
                </a:solidFill>
                <a:latin typeface="+mn-lt"/>
              </a:rPr>
              <a:t>iChip</a:t>
            </a:r>
            <a:r>
              <a:rPr lang="en-GB" b="1" dirty="0" smtClean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2196756" y="1643050"/>
            <a:ext cx="119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</a:rPr>
              <a:t>Rheumatoid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smtClean="0">
                <a:solidFill>
                  <a:srgbClr val="002060"/>
                </a:solidFill>
              </a:rPr>
              <a:t>arthritis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3522636" y="3068638"/>
            <a:ext cx="1190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</a:rPr>
              <a:t>Type 1 </a:t>
            </a:r>
          </a:p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diabetes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714348" y="1824327"/>
            <a:ext cx="1298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</a:rPr>
              <a:t>Systemic </a:t>
            </a:r>
            <a:r>
              <a:rPr lang="en-GB" sz="1200" dirty="0" smtClean="0">
                <a:solidFill>
                  <a:srgbClr val="002060"/>
                </a:solidFill>
              </a:rPr>
              <a:t>lupus erythematosus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3378173" y="5661025"/>
            <a:ext cx="1190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002060"/>
                </a:solidFill>
              </a:rPr>
              <a:t>Psoriasis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930248" y="2997199"/>
            <a:ext cx="1190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 err="1">
                <a:solidFill>
                  <a:srgbClr val="002060"/>
                </a:solidFill>
              </a:rPr>
              <a:t>Coeliac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smtClean="0">
                <a:solidFill>
                  <a:srgbClr val="002060"/>
                </a:solidFill>
              </a:rPr>
              <a:t>disease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1001686" y="5589588"/>
            <a:ext cx="1190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</a:rPr>
              <a:t>Multiple </a:t>
            </a:r>
            <a:r>
              <a:rPr lang="en-GB" sz="1200" dirty="0" smtClean="0">
                <a:solidFill>
                  <a:srgbClr val="002060"/>
                </a:solidFill>
              </a:rPr>
              <a:t>sclerosis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3522636" y="4364039"/>
            <a:ext cx="1190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002060"/>
                </a:solidFill>
              </a:rPr>
              <a:t>Ulcerative colitis</a:t>
            </a: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858811" y="4292600"/>
            <a:ext cx="1190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002060"/>
                </a:solidFill>
              </a:rPr>
              <a:t>Autoimmune thyroid disease</a:t>
            </a:r>
          </a:p>
        </p:txBody>
      </p:sp>
      <p:pic>
        <p:nvPicPr>
          <p:cNvPr id="20" name="Picture 2" descr="http://www.biosciencetechnology.com/uploadedImages/BST/Products/2010/03/bt1004illuminabio.jpg?n=32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2601" y="2924439"/>
            <a:ext cx="720106" cy="2086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858811" y="3644900"/>
            <a:ext cx="1189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 err="1">
                <a:solidFill>
                  <a:srgbClr val="002060"/>
                </a:solidFill>
              </a:rPr>
              <a:t>Ankylosing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1200" dirty="0" err="1" smtClean="0">
                <a:solidFill>
                  <a:srgbClr val="002060"/>
                </a:solidFill>
              </a:rPr>
              <a:t>spondylitis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665512" y="3794943"/>
            <a:ext cx="1190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 err="1">
                <a:solidFill>
                  <a:srgbClr val="002060"/>
                </a:solidFill>
              </a:rPr>
              <a:t>IgA</a:t>
            </a:r>
            <a:r>
              <a:rPr lang="en-GB" sz="1200" dirty="0">
                <a:solidFill>
                  <a:srgbClr val="002060"/>
                </a:solidFill>
              </a:rPr>
              <a:t> deficiency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206272" y="5824855"/>
            <a:ext cx="1190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</a:rPr>
              <a:t>Primary </a:t>
            </a:r>
            <a:r>
              <a:rPr lang="en-GB" sz="1200" dirty="0" err="1">
                <a:solidFill>
                  <a:srgbClr val="002060"/>
                </a:solidFill>
              </a:rPr>
              <a:t>biliary</a:t>
            </a:r>
            <a:r>
              <a:rPr lang="en-GB" sz="1200" dirty="0">
                <a:solidFill>
                  <a:srgbClr val="002060"/>
                </a:solidFill>
              </a:rPr>
              <a:t> cirrhosis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3522636" y="1916113"/>
            <a:ext cx="1190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 err="1">
                <a:solidFill>
                  <a:srgbClr val="002060"/>
                </a:solidFill>
              </a:rPr>
              <a:t>Crohn’s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smtClean="0">
                <a:solidFill>
                  <a:srgbClr val="002060"/>
                </a:solidFill>
              </a:rPr>
              <a:t>disease</a:t>
            </a:r>
            <a:endParaRPr lang="en-GB" sz="1200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48"/>
          <p:cNvCxnSpPr/>
          <p:nvPr/>
        </p:nvCxnSpPr>
        <p:spPr>
          <a:xfrm flipH="1">
            <a:off x="3162273" y="3933825"/>
            <a:ext cx="504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2"/>
          <p:cNvCxnSpPr/>
          <p:nvPr/>
        </p:nvCxnSpPr>
        <p:spPr>
          <a:xfrm flipH="1">
            <a:off x="3162273" y="3284538"/>
            <a:ext cx="504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3"/>
          <p:cNvCxnSpPr/>
          <p:nvPr/>
        </p:nvCxnSpPr>
        <p:spPr>
          <a:xfrm flipH="1">
            <a:off x="3162273" y="4508500"/>
            <a:ext cx="504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4"/>
          <p:cNvCxnSpPr/>
          <p:nvPr/>
        </p:nvCxnSpPr>
        <p:spPr>
          <a:xfrm flipH="1">
            <a:off x="1938311" y="3284538"/>
            <a:ext cx="504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5"/>
          <p:cNvCxnSpPr/>
          <p:nvPr/>
        </p:nvCxnSpPr>
        <p:spPr>
          <a:xfrm flipH="1">
            <a:off x="1938311" y="3933825"/>
            <a:ext cx="504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6"/>
          <p:cNvCxnSpPr/>
          <p:nvPr/>
        </p:nvCxnSpPr>
        <p:spPr>
          <a:xfrm flipH="1">
            <a:off x="1938311" y="4508500"/>
            <a:ext cx="504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3"/>
          <p:cNvCxnSpPr/>
          <p:nvPr/>
        </p:nvCxnSpPr>
        <p:spPr>
          <a:xfrm flipH="1">
            <a:off x="3162273" y="2349500"/>
            <a:ext cx="647700" cy="574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5"/>
          <p:cNvCxnSpPr/>
          <p:nvPr/>
        </p:nvCxnSpPr>
        <p:spPr>
          <a:xfrm flipH="1">
            <a:off x="1793848" y="5013325"/>
            <a:ext cx="649288" cy="576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6"/>
          <p:cNvCxnSpPr/>
          <p:nvPr/>
        </p:nvCxnSpPr>
        <p:spPr>
          <a:xfrm>
            <a:off x="3162273" y="5013325"/>
            <a:ext cx="647700" cy="647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1"/>
          <p:cNvCxnSpPr/>
          <p:nvPr/>
        </p:nvCxnSpPr>
        <p:spPr>
          <a:xfrm>
            <a:off x="1793848" y="2276475"/>
            <a:ext cx="649288" cy="647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2"/>
          <p:cNvCxnSpPr>
            <a:stCxn id="10" idx="2"/>
          </p:cNvCxnSpPr>
          <p:nvPr/>
        </p:nvCxnSpPr>
        <p:spPr>
          <a:xfrm rot="5400000">
            <a:off x="2382488" y="2514594"/>
            <a:ext cx="81916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5"/>
          <p:cNvCxnSpPr>
            <a:endCxn id="23" idx="0"/>
          </p:cNvCxnSpPr>
          <p:nvPr/>
        </p:nvCxnSpPr>
        <p:spPr>
          <a:xfrm rot="16200000" flipH="1">
            <a:off x="2395819" y="5419089"/>
            <a:ext cx="81153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1"/>
          <p:cNvSpPr txBox="1">
            <a:spLocks/>
          </p:cNvSpPr>
          <p:nvPr/>
        </p:nvSpPr>
        <p:spPr bwMode="auto">
          <a:xfrm>
            <a:off x="5249040" y="1643081"/>
            <a:ext cx="353780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just">
              <a:lnSpc>
                <a:spcPct val="125000"/>
              </a:lnSpc>
              <a:spcBef>
                <a:spcPts val="1800"/>
              </a:spcBef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Segoe UI" pitchFamily="34" charset="0"/>
              </a:rPr>
              <a:t>Custom </a:t>
            </a:r>
            <a:r>
              <a:rPr lang="en-US" dirty="0" err="1" smtClean="0">
                <a:solidFill>
                  <a:srgbClr val="002060"/>
                </a:solidFill>
                <a:cs typeface="Segoe UI" pitchFamily="34" charset="0"/>
              </a:rPr>
              <a:t>Illumina</a:t>
            </a:r>
            <a:r>
              <a:rPr lang="en-US" dirty="0" smtClean="0">
                <a:solidFill>
                  <a:srgbClr val="002060"/>
                </a:solidFill>
                <a:cs typeface="Segoe UI" pitchFamily="34" charset="0"/>
              </a:rPr>
              <a:t> array</a:t>
            </a:r>
            <a:endParaRPr lang="en-US" dirty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25000"/>
              </a:lnSpc>
              <a:spcBef>
                <a:spcPts val="1800"/>
              </a:spcBef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  <a:cs typeface="Segoe UI" pitchFamily="34" charset="0"/>
              </a:rPr>
              <a:t>186 GWAS hits and fine mapping of immune-related </a:t>
            </a:r>
            <a:r>
              <a:rPr lang="en-US" i="1" dirty="0" smtClean="0">
                <a:solidFill>
                  <a:srgbClr val="002060"/>
                </a:solidFill>
                <a:cs typeface="Segoe UI" pitchFamily="34" charset="0"/>
              </a:rPr>
              <a:t>loci</a:t>
            </a:r>
            <a:endParaRPr lang="en-US" dirty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25000"/>
              </a:lnSpc>
              <a:spcBef>
                <a:spcPts val="1800"/>
              </a:spcBef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  <a:cs typeface="Segoe UI" pitchFamily="34" charset="0"/>
              </a:rPr>
              <a:t>196,524 </a:t>
            </a:r>
            <a:r>
              <a:rPr lang="en-US" dirty="0" smtClean="0">
                <a:solidFill>
                  <a:srgbClr val="002060"/>
                </a:solidFill>
                <a:cs typeface="Segoe UI" pitchFamily="34" charset="0"/>
              </a:rPr>
              <a:t>polymorphisms</a:t>
            </a:r>
            <a:endParaRPr lang="en-US" dirty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25000"/>
              </a:lnSpc>
              <a:spcBef>
                <a:spcPts val="1800"/>
              </a:spcBef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  <a:cs typeface="Segoe UI" pitchFamily="34" charset="0"/>
              </a:rPr>
              <a:t>Dense HLA set</a:t>
            </a:r>
          </a:p>
          <a:p>
            <a:pPr marL="173038" indent="-173038" algn="just">
              <a:lnSpc>
                <a:spcPct val="125000"/>
              </a:lnSpc>
              <a:spcBef>
                <a:spcPts val="1800"/>
              </a:spcBef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Segoe UI" pitchFamily="34" charset="0"/>
              </a:rPr>
              <a:t>Multi disease project makes identification of overlapping </a:t>
            </a:r>
            <a:r>
              <a:rPr lang="en-US" i="1" dirty="0" smtClean="0">
                <a:solidFill>
                  <a:srgbClr val="002060"/>
                </a:solidFill>
                <a:cs typeface="Segoe UI" pitchFamily="34" charset="0"/>
              </a:rPr>
              <a:t>loci</a:t>
            </a:r>
            <a:r>
              <a:rPr lang="en-US" dirty="0" smtClean="0">
                <a:solidFill>
                  <a:srgbClr val="002060"/>
                </a:solidFill>
                <a:cs typeface="Segoe UI" pitchFamily="34" charset="0"/>
              </a:rPr>
              <a:t> feasible.</a:t>
            </a:r>
            <a:endParaRPr lang="en-US" dirty="0">
              <a:solidFill>
                <a:srgbClr val="002060"/>
              </a:solidFill>
              <a:cs typeface="Segoe UI" pitchFamily="34" charset="0"/>
            </a:endParaRPr>
          </a:p>
        </p:txBody>
      </p:sp>
      <p:pic>
        <p:nvPicPr>
          <p:cNvPr id="43" name="3 Imagen" descr="WTCCC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7949" y="6215082"/>
            <a:ext cx="32400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36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468313" y="236538"/>
            <a:ext cx="8229600" cy="6397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153153"/>
                </a:solidFill>
                <a:latin typeface="Century Gothic" pitchFamily="34" charset="0"/>
              </a:rPr>
              <a:t>GCA genetics – GWAS and </a:t>
            </a:r>
            <a:r>
              <a:rPr lang="en-US" sz="4000" b="1" i="1" dirty="0" err="1" smtClean="0">
                <a:solidFill>
                  <a:srgbClr val="153153"/>
                </a:solidFill>
                <a:latin typeface="Century Gothic" pitchFamily="34" charset="0"/>
              </a:rPr>
              <a:t>Immunochip</a:t>
            </a:r>
            <a:endParaRPr lang="en-US" sz="4000" b="1" i="1" dirty="0" smtClean="0">
              <a:solidFill>
                <a:srgbClr val="153153"/>
              </a:solidFill>
              <a:latin typeface="Century Gothic" pitchFamily="34" charset="0"/>
            </a:endParaRPr>
          </a:p>
        </p:txBody>
      </p:sp>
      <p:grpSp>
        <p:nvGrpSpPr>
          <p:cNvPr id="5" name="1 Grupo"/>
          <p:cNvGrpSpPr/>
          <p:nvPr/>
        </p:nvGrpSpPr>
        <p:grpSpPr>
          <a:xfrm>
            <a:off x="427451" y="961044"/>
            <a:ext cx="4759829" cy="3204118"/>
            <a:chOff x="468313" y="980728"/>
            <a:chExt cx="5339327" cy="3348134"/>
          </a:xfrm>
        </p:grpSpPr>
        <p:pic>
          <p:nvPicPr>
            <p:cNvPr id="256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980728"/>
              <a:ext cx="5339327" cy="318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4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4111109"/>
              <a:ext cx="3096344" cy="21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6 Grupo"/>
          <p:cNvGrpSpPr/>
          <p:nvPr/>
        </p:nvGrpSpPr>
        <p:grpSpPr>
          <a:xfrm>
            <a:off x="2627784" y="3349494"/>
            <a:ext cx="6192688" cy="3096344"/>
            <a:chOff x="2627784" y="3501008"/>
            <a:chExt cx="5688632" cy="287708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227" y="6261783"/>
              <a:ext cx="2779287" cy="116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12 Grupo"/>
            <p:cNvGrpSpPr/>
            <p:nvPr/>
          </p:nvGrpSpPr>
          <p:grpSpPr>
            <a:xfrm>
              <a:off x="2627784" y="3501008"/>
              <a:ext cx="5688632" cy="2736304"/>
              <a:chOff x="1581045" y="2204864"/>
              <a:chExt cx="4820717" cy="226857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045" y="2204864"/>
                <a:ext cx="4526269" cy="1576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69" y="3718088"/>
                <a:ext cx="4782093" cy="755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13" name="12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7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14366" y="21748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 smtClean="0">
                <a:solidFill>
                  <a:srgbClr val="153153"/>
                </a:solidFill>
                <a:latin typeface="+mn-lt"/>
              </a:rPr>
              <a:t>Giant Cell </a:t>
            </a:r>
            <a:r>
              <a:rPr lang="en-GB" sz="4000" b="1" dirty="0" err="1" smtClean="0">
                <a:solidFill>
                  <a:srgbClr val="153153"/>
                </a:solidFill>
                <a:latin typeface="+mn-lt"/>
              </a:rPr>
              <a:t>Arterits</a:t>
            </a:r>
            <a:r>
              <a:rPr lang="en-GB" sz="4000" b="1" dirty="0" smtClean="0">
                <a:solidFill>
                  <a:srgbClr val="153153"/>
                </a:solidFill>
                <a:latin typeface="+mn-lt"/>
              </a:rPr>
              <a:t> - </a:t>
            </a:r>
            <a:r>
              <a:rPr lang="en-GB" sz="4000" b="1" dirty="0" err="1" smtClean="0">
                <a:solidFill>
                  <a:srgbClr val="153153"/>
                </a:solidFill>
                <a:latin typeface="+mn-lt"/>
              </a:rPr>
              <a:t>ImmunoChip</a:t>
            </a:r>
            <a:r>
              <a:rPr lang="en-GB" sz="4000" b="1" dirty="0" smtClean="0">
                <a:solidFill>
                  <a:srgbClr val="153153"/>
                </a:solidFill>
                <a:latin typeface="+mn-lt"/>
              </a:rPr>
              <a:t> 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367078" y="1182067"/>
            <a:ext cx="3960440" cy="80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2A0A42"/>
              </a:buClr>
              <a:buSzPct val="70000"/>
            </a:pPr>
            <a:r>
              <a:rPr lang="en-US" b="1" dirty="0">
                <a:solidFill>
                  <a:srgbClr val="C00000"/>
                </a:solidFill>
                <a:latin typeface="Century Gothic" pitchFamily="34" charset="0"/>
                <a:cs typeface="Segoe UI" pitchFamily="34" charset="0"/>
              </a:rPr>
              <a:t>1,651 </a:t>
            </a:r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  <a:cs typeface="Segoe UI" pitchFamily="34" charset="0"/>
              </a:rPr>
              <a:t>GCA cases</a:t>
            </a:r>
          </a:p>
          <a:p>
            <a:pPr algn="ctr" eaLnBrk="1" hangingPunct="1">
              <a:buClr>
                <a:srgbClr val="2A0A42"/>
              </a:buClr>
              <a:buSzPct val="70000"/>
            </a:pPr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  <a:cs typeface="Segoe U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entury Gothic" pitchFamily="34" charset="0"/>
                <a:cs typeface="Segoe UI" pitchFamily="34" charset="0"/>
              </a:rPr>
              <a:t>and 15,306 controls </a:t>
            </a:r>
          </a:p>
        </p:txBody>
      </p:sp>
      <p:grpSp>
        <p:nvGrpSpPr>
          <p:cNvPr id="2" name="12 Grupo"/>
          <p:cNvGrpSpPr/>
          <p:nvPr/>
        </p:nvGrpSpPr>
        <p:grpSpPr>
          <a:xfrm>
            <a:off x="360220" y="1246315"/>
            <a:ext cx="5040560" cy="719422"/>
            <a:chOff x="1095375" y="1238250"/>
            <a:chExt cx="7477125" cy="1333500"/>
          </a:xfrm>
        </p:grpSpPr>
        <p:pic>
          <p:nvPicPr>
            <p:cNvPr id="14" name="Picture 2" descr="http://flagspictures.org/photo/icons/normal/300/the_United_Kingdom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24100" y="1238250"/>
              <a:ext cx="1333500" cy="10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http://flagspictures.org/photo/icons/normal/300/Spai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" y="1238250"/>
              <a:ext cx="13335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http://flagspictures.org/photo/icons/normal/300/Germany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3264"/>
            <a:stretch/>
          </p:blipFill>
          <p:spPr bwMode="auto">
            <a:xfrm>
              <a:off x="6010275" y="1238250"/>
              <a:ext cx="1333500" cy="10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http://flagspictures.org/photo/icons/normal/300/Norway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39000" y="1238250"/>
              <a:ext cx="1333500" cy="10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 descr="http://flagspictures.org/photo/icons/normal/300/Italy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52824" y="1238250"/>
              <a:ext cx="1333500" cy="10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 descr="http://flagspictures.org/photo/icons/normal/300/the_United_States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81550" y="1238250"/>
              <a:ext cx="1333500" cy="10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3 Grupo"/>
          <p:cNvGrpSpPr/>
          <p:nvPr/>
        </p:nvGrpSpPr>
        <p:grpSpPr>
          <a:xfrm>
            <a:off x="251521" y="1986539"/>
            <a:ext cx="8520152" cy="4766742"/>
            <a:chOff x="495061" y="2413833"/>
            <a:chExt cx="8276611" cy="4339448"/>
          </a:xfrm>
        </p:grpSpPr>
        <p:grpSp>
          <p:nvGrpSpPr>
            <p:cNvPr id="4" name="7 Grupo"/>
            <p:cNvGrpSpPr>
              <a:grpSpLocks/>
            </p:cNvGrpSpPr>
            <p:nvPr/>
          </p:nvGrpSpPr>
          <p:grpSpPr bwMode="auto">
            <a:xfrm>
              <a:off x="495061" y="2413833"/>
              <a:ext cx="8275137" cy="3744416"/>
              <a:chOff x="1214414" y="1785926"/>
              <a:chExt cx="7876041" cy="3500462"/>
            </a:xfrm>
          </p:grpSpPr>
          <p:pic>
            <p:nvPicPr>
              <p:cNvPr id="30750" name="4 Imagen" descr="Figure_01.tif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414" y="1785926"/>
                <a:ext cx="7876041" cy="3500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5 Rectángulo"/>
              <p:cNvSpPr/>
              <p:nvPr/>
            </p:nvSpPr>
            <p:spPr>
              <a:xfrm>
                <a:off x="2428921" y="2947984"/>
                <a:ext cx="500092" cy="928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21" name="Content Placeholder 1"/>
            <p:cNvSpPr txBox="1">
              <a:spLocks/>
            </p:cNvSpPr>
            <p:nvPr/>
          </p:nvSpPr>
          <p:spPr bwMode="auto">
            <a:xfrm>
              <a:off x="4625122" y="6348469"/>
              <a:ext cx="414655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3038" indent="-173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ts val="300"/>
                </a:spcBef>
                <a:buClr>
                  <a:srgbClr val="2A0A42"/>
                </a:buClr>
                <a:buSzPct val="70000"/>
              </a:pP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</a:rPr>
                <a:t>Carmona 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 FD 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</a:rPr>
                <a:t>et al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., AJHG, 2015.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2" name="21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31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57158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HLA region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2443" y="1571612"/>
            <a:ext cx="6857143" cy="385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03110" y="6308608"/>
            <a:ext cx="4268563" cy="4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., AJHG, 2015.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85720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Step-wise analysis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129443"/>
            <a:ext cx="5140001" cy="5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5357818" y="1214422"/>
            <a:ext cx="150019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714744" y="3071810"/>
            <a:ext cx="150019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857752" y="6556227"/>
            <a:ext cx="4268563" cy="4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., AJHG, 2015.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71490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Amino acid positions</a:t>
            </a:r>
          </a:p>
        </p:txBody>
      </p:sp>
      <p:pic>
        <p:nvPicPr>
          <p:cNvPr id="6" name="5 Imagen" descr="HLA_AminoAcids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6290" y="1428736"/>
            <a:ext cx="7924800" cy="4876800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03110" y="6413351"/>
            <a:ext cx="4268563" cy="4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., AJHG, 2015.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85720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Non-HLA region</a:t>
            </a:r>
          </a:p>
        </p:txBody>
      </p:sp>
      <p:grpSp>
        <p:nvGrpSpPr>
          <p:cNvPr id="2" name="7 Grupo"/>
          <p:cNvGrpSpPr/>
          <p:nvPr/>
        </p:nvGrpSpPr>
        <p:grpSpPr>
          <a:xfrm>
            <a:off x="625049" y="1214422"/>
            <a:ext cx="7876041" cy="3500462"/>
            <a:chOff x="1214414" y="1785926"/>
            <a:chExt cx="7876041" cy="3500462"/>
          </a:xfrm>
        </p:grpSpPr>
        <p:pic>
          <p:nvPicPr>
            <p:cNvPr id="5" name="4 Imagen" descr="Figure_01.t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14414" y="1785926"/>
              <a:ext cx="7876041" cy="3500462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2428860" y="2947984"/>
              <a:ext cx="500066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14348" y="5000636"/>
          <a:ext cx="7667699" cy="1428760"/>
        </p:xfrm>
        <a:graphic>
          <a:graphicData uri="http://schemas.openxmlformats.org/drawingml/2006/table">
            <a:tbl>
              <a:tblPr/>
              <a:tblGrid>
                <a:gridCol w="393776"/>
                <a:gridCol w="1164921"/>
                <a:gridCol w="1443847"/>
                <a:gridCol w="1135558"/>
                <a:gridCol w="862558"/>
                <a:gridCol w="1109136"/>
                <a:gridCol w="1557903"/>
              </a:tblGrid>
              <a:tr h="5094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Chr</a:t>
                      </a:r>
                      <a:endParaRPr lang="es-ES" sz="16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rs</a:t>
                      </a:r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 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Position (GRCh36)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1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Locus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1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P</a:t>
                      </a:r>
                      <a:r>
                        <a:rPr lang="es-ES" sz="1600" b="0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-value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OR [95% CI]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rs2476601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114,179,091</a:t>
                      </a:r>
                      <a:endParaRPr lang="es-ES" sz="16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1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PTPN22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A&lt;G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1.73E-06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1.38 [1.21-1.58]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6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rs10160518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75,974,319</a:t>
                      </a:r>
                      <a:endParaRPr lang="es-ES" sz="16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1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LRRC32</a:t>
                      </a:r>
                      <a:endParaRPr lang="es-ES" sz="1600" b="0" i="1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A&lt;G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4.39E-06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1.20 [1.11-1.29]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503110" y="6500834"/>
            <a:ext cx="4268563" cy="4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., AJHG, 2015.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42928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2060"/>
                </a:solidFill>
                <a:latin typeface="+mn-lt"/>
              </a:rPr>
              <a:t>LRRC32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71538" y="1285860"/>
            <a:ext cx="6000792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lvl="0" indent="-174625">
              <a:lnSpc>
                <a:spcPct val="120000"/>
              </a:lnSpc>
              <a:spcBef>
                <a:spcPts val="18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High and specific expression on T </a:t>
            </a:r>
            <a:r>
              <a:rPr lang="en-US" dirty="0" err="1" smtClean="0">
                <a:solidFill>
                  <a:srgbClr val="002060"/>
                </a:solidFill>
              </a:rPr>
              <a:t>regs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174625" lvl="0" indent="-174625">
              <a:lnSpc>
                <a:spcPct val="120000"/>
              </a:lnSpc>
              <a:spcBef>
                <a:spcPts val="18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Alters the surface expression of T cell activation markers.</a:t>
            </a:r>
          </a:p>
          <a:p>
            <a:pPr marL="174625" lvl="0" indent="-174625">
              <a:lnSpc>
                <a:spcPct val="120000"/>
              </a:lnSpc>
              <a:spcBef>
                <a:spcPts val="18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Associated with atopic dermatitis and allergic rhinitis.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0170" y="4967405"/>
            <a:ext cx="3820234" cy="153290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6384" y="4857760"/>
            <a:ext cx="3801830" cy="153345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3252870"/>
            <a:ext cx="5715040" cy="156643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8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42844" y="217488"/>
            <a:ext cx="8229600" cy="63976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153153"/>
                </a:solidFill>
              </a:rPr>
              <a:t>Giant Cell Arteritis - GWAS </a:t>
            </a:r>
          </a:p>
        </p:txBody>
      </p:sp>
      <p:pic>
        <p:nvPicPr>
          <p:cNvPr id="27" name="Picture 2" descr="C:\Users\JAVIER~1\AppData\Local\Temp\Figure_0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5" y="1809286"/>
            <a:ext cx="8261385" cy="387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84540" y="1110296"/>
            <a:ext cx="5792270" cy="5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2A0A42"/>
              </a:buClr>
              <a:buSzPct val="70000"/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cs typeface="Segoe UI" pitchFamily="34" charset="0"/>
              </a:rPr>
              <a:t>2,141 GCA cases 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  <a:cs typeface="Segoe UI" pitchFamily="34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cs typeface="Segoe UI" pitchFamily="34" charset="0"/>
              </a:rPr>
              <a:t>9,125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  <a:cs typeface="Segoe UI" pitchFamily="34" charset="0"/>
              </a:rPr>
              <a:t>controls </a:t>
            </a:r>
          </a:p>
        </p:txBody>
      </p:sp>
      <p:grpSp>
        <p:nvGrpSpPr>
          <p:cNvPr id="4" name="10 Grupo"/>
          <p:cNvGrpSpPr/>
          <p:nvPr/>
        </p:nvGrpSpPr>
        <p:grpSpPr>
          <a:xfrm>
            <a:off x="297322" y="1110296"/>
            <a:ext cx="565217" cy="4599591"/>
            <a:chOff x="2143108" y="1500174"/>
            <a:chExt cx="565217" cy="4599591"/>
          </a:xfrm>
        </p:grpSpPr>
        <p:pic>
          <p:nvPicPr>
            <p:cNvPr id="14" name="Picture 4" descr="http://img.freeflagicons.com/thumb/round_icon/netherlands/netherlands_64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43108" y="3819857"/>
              <a:ext cx="565217" cy="423913"/>
            </a:xfrm>
            <a:prstGeom prst="rect">
              <a:avLst/>
            </a:prstGeom>
            <a:noFill/>
          </p:spPr>
        </p:pic>
        <p:pic>
          <p:nvPicPr>
            <p:cNvPr id="16" name="Picture 6" descr="http://img.freeflagicons.com/thumb/round_icon/ireland/ireland_64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43108" y="5675852"/>
              <a:ext cx="565217" cy="423913"/>
            </a:xfrm>
            <a:prstGeom prst="rect">
              <a:avLst/>
            </a:prstGeom>
            <a:noFill/>
          </p:spPr>
        </p:pic>
        <p:pic>
          <p:nvPicPr>
            <p:cNvPr id="17" name="Picture 8" descr="http://img.freeflagicons.com/thumb/round_icon/france/france_640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43108" y="4747996"/>
              <a:ext cx="565217" cy="423913"/>
            </a:xfrm>
            <a:prstGeom prst="rect">
              <a:avLst/>
            </a:prstGeom>
            <a:noFill/>
          </p:spPr>
        </p:pic>
        <p:pic>
          <p:nvPicPr>
            <p:cNvPr id="18" name="Picture 10" descr="http://www.veryicon.com/icon/png/Flag/Rounded%20World%20Flags/Switzerland%20Flag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13520" y="5211684"/>
              <a:ext cx="424393" cy="424393"/>
            </a:xfrm>
            <a:prstGeom prst="rect">
              <a:avLst/>
            </a:prstGeom>
            <a:noFill/>
          </p:spPr>
        </p:pic>
        <p:pic>
          <p:nvPicPr>
            <p:cNvPr id="19" name="Picture 16" descr="https://www.railpol.eu/RailPol/fs3_site.nsf/fck_images/069634987717D7A8C1257A83004C7C92/$FILE/United%20Kingdom%20Flag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213378" y="1964342"/>
              <a:ext cx="424676" cy="424676"/>
            </a:xfrm>
            <a:prstGeom prst="rect">
              <a:avLst/>
            </a:prstGeom>
            <a:noFill/>
          </p:spPr>
        </p:pic>
        <p:pic>
          <p:nvPicPr>
            <p:cNvPr id="20" name="Picture 18" descr="http://img.freeflagicons.com/thumb/round_icon/italy/italy_640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143108" y="2428793"/>
              <a:ext cx="565217" cy="423913"/>
            </a:xfrm>
            <a:prstGeom prst="rect">
              <a:avLst/>
            </a:prstGeom>
            <a:noFill/>
          </p:spPr>
        </p:pic>
        <p:pic>
          <p:nvPicPr>
            <p:cNvPr id="22" name="Picture 22" descr="http://icons.iconseeker.com/png/fullsize/rounded-world-flags/norway-flag-2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213378" y="4283545"/>
              <a:ext cx="424676" cy="424676"/>
            </a:xfrm>
            <a:prstGeom prst="rect">
              <a:avLst/>
            </a:prstGeom>
            <a:noFill/>
          </p:spPr>
        </p:pic>
        <p:pic>
          <p:nvPicPr>
            <p:cNvPr id="23" name="Picture 2" descr="http://upload.wikimedia.org/wikipedia/commons/thumb/7/7c/Spain_flag_icon.svg/1024px-Spain_flag_icon.svg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213520" y="1500174"/>
              <a:ext cx="424393" cy="424393"/>
            </a:xfrm>
            <a:prstGeom prst="rect">
              <a:avLst/>
            </a:prstGeom>
            <a:noFill/>
          </p:spPr>
        </p:pic>
        <p:pic>
          <p:nvPicPr>
            <p:cNvPr id="21" name="Picture 20" descr="http://img.freeflagicons.com/thumb/round_icon/germany/germany_64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143108" y="3356169"/>
              <a:ext cx="565217" cy="423913"/>
            </a:xfrm>
            <a:prstGeom prst="rect">
              <a:avLst/>
            </a:prstGeom>
            <a:noFill/>
          </p:spPr>
        </p:pic>
      </p:grp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3923928" y="6323611"/>
            <a:ext cx="460926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Am J Hum Genet 2017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29 Imagen" descr="330px-Flag_of_the_United_States.svg.pn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4008" y="2512338"/>
            <a:ext cx="396000" cy="396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32262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14282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153153"/>
                </a:solidFill>
              </a:rPr>
              <a:t>Plasminogen –PLG</a:t>
            </a:r>
            <a:endParaRPr lang="en-GB" dirty="0" smtClean="0">
              <a:solidFill>
                <a:srgbClr val="153153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39552" y="1412776"/>
            <a:ext cx="7862772" cy="1644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lvl="0" indent="-174625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153153"/>
                </a:solidFill>
                <a:latin typeface="+mj-lt"/>
              </a:rPr>
              <a:t>Plasminogen </a:t>
            </a:r>
            <a:r>
              <a:rPr lang="en-US" b="1" dirty="0">
                <a:solidFill>
                  <a:srgbClr val="153153"/>
                </a:solidFill>
                <a:latin typeface="+mj-lt"/>
              </a:rPr>
              <a:t>is the precursor of the serine protease plasmin, a central enzyme of the </a:t>
            </a:r>
            <a:r>
              <a:rPr lang="en-US" b="1" dirty="0" err="1">
                <a:solidFill>
                  <a:srgbClr val="153153"/>
                </a:solidFill>
                <a:latin typeface="+mj-lt"/>
              </a:rPr>
              <a:t>fibrinolytic</a:t>
            </a:r>
            <a:r>
              <a:rPr lang="en-US" b="1" dirty="0">
                <a:solidFill>
                  <a:srgbClr val="153153"/>
                </a:solidFill>
                <a:latin typeface="+mj-lt"/>
              </a:rPr>
              <a:t> system. </a:t>
            </a:r>
            <a:endParaRPr lang="en-US" b="1" dirty="0" smtClean="0">
              <a:solidFill>
                <a:srgbClr val="153153"/>
              </a:solidFill>
              <a:latin typeface="+mj-lt"/>
            </a:endParaRPr>
          </a:p>
          <a:p>
            <a:pPr marL="174625" lvl="0" indent="-174625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153153"/>
                </a:solidFill>
                <a:latin typeface="+mj-lt"/>
              </a:rPr>
              <a:t>Plasminogen</a:t>
            </a:r>
            <a:r>
              <a:rPr lang="en-US" b="1" dirty="0" smtClean="0">
                <a:solidFill>
                  <a:srgbClr val="153153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153153"/>
                </a:solidFill>
                <a:latin typeface="+mj-lt"/>
              </a:rPr>
              <a:t>is involved in a wide spectrum of physiological processes, some of which are relevant </a:t>
            </a:r>
            <a:r>
              <a:rPr lang="en-US" b="1" dirty="0" smtClean="0">
                <a:solidFill>
                  <a:srgbClr val="153153"/>
                </a:solidFill>
                <a:latin typeface="+mj-lt"/>
              </a:rPr>
              <a:t>for GCA </a:t>
            </a:r>
            <a:r>
              <a:rPr lang="en-US" b="1" dirty="0">
                <a:solidFill>
                  <a:srgbClr val="153153"/>
                </a:solidFill>
                <a:latin typeface="+mj-lt"/>
              </a:rPr>
              <a:t>pathogenesis, such as wound healing, angiogenesis, lymphocyte recruitment </a:t>
            </a:r>
            <a:r>
              <a:rPr lang="en-US" b="1" dirty="0" smtClean="0">
                <a:solidFill>
                  <a:srgbClr val="153153"/>
                </a:solidFill>
                <a:latin typeface="+mj-lt"/>
              </a:rPr>
              <a:t>and inflammation</a:t>
            </a:r>
            <a:endParaRPr lang="en-US" b="1" dirty="0">
              <a:solidFill>
                <a:srgbClr val="153153"/>
              </a:solidFill>
              <a:latin typeface="+mj-lt"/>
            </a:endParaRPr>
          </a:p>
          <a:p>
            <a:pPr marL="174625" lvl="0" indent="-174625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153153"/>
              </a:solidFill>
              <a:latin typeface="+mj-lt"/>
            </a:endParaRPr>
          </a:p>
          <a:p>
            <a:pPr marL="174625" lvl="0" indent="-174625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153153"/>
              </a:solidFill>
              <a:latin typeface="+mj-lt"/>
            </a:endParaRPr>
          </a:p>
        </p:txBody>
      </p:sp>
      <p:pic>
        <p:nvPicPr>
          <p:cNvPr id="1026" name="Picture 2" descr="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764172"/>
            <a:ext cx="3095115" cy="280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923928" y="6323611"/>
            <a:ext cx="460926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Am J Hum Genet 2017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5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428660" y="1643050"/>
            <a:ext cx="9358378" cy="4445817"/>
            <a:chOff x="-176538" y="2055017"/>
            <a:chExt cx="9358378" cy="4445817"/>
          </a:xfrm>
        </p:grpSpPr>
        <p:pic>
          <p:nvPicPr>
            <p:cNvPr id="5" name="4 Imagen" descr="tcell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7397" y="2055017"/>
              <a:ext cx="1379667" cy="1143008"/>
            </a:xfrm>
            <a:prstGeom prst="rect">
              <a:avLst/>
            </a:prstGeom>
          </p:spPr>
        </p:pic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6252882" y="2126455"/>
              <a:ext cx="2928958" cy="6429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buClr>
                  <a:srgbClr val="C00000"/>
                </a:buClr>
                <a:defRPr/>
              </a:pPr>
              <a:r>
                <a:rPr lang="en-US" sz="1600" b="1" i="1" dirty="0" smtClean="0">
                  <a:solidFill>
                    <a:srgbClr val="002060"/>
                  </a:solidFill>
                  <a:latin typeface="Century Gothic" pitchFamily="34" charset="0"/>
                </a:rPr>
                <a:t>Environmental factors</a:t>
              </a:r>
            </a:p>
            <a:p>
              <a:pPr lvl="0" algn="ctr">
                <a:spcBef>
                  <a:spcPts val="600"/>
                </a:spcBef>
                <a:buClr>
                  <a:srgbClr val="C00000"/>
                </a:buClr>
                <a:defRPr/>
              </a:pPr>
              <a:r>
                <a:rPr lang="en-US" sz="1600" dirty="0" smtClean="0">
                  <a:solidFill>
                    <a:srgbClr val="002060"/>
                  </a:solidFill>
                  <a:latin typeface="Century Gothic" pitchFamily="34" charset="0"/>
                </a:rPr>
                <a:t>(viral, bacterial)</a:t>
              </a:r>
            </a:p>
            <a:p>
              <a:pPr lvl="0" algn="ctr">
                <a:buClr>
                  <a:srgbClr val="C00000"/>
                </a:buClr>
                <a:defRPr/>
              </a:pPr>
              <a:endPara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7" name="6 Flecha abajo"/>
            <p:cNvSpPr/>
            <p:nvPr/>
          </p:nvSpPr>
          <p:spPr>
            <a:xfrm rot="16200000">
              <a:off x="3304926" y="2157178"/>
              <a:ext cx="368210" cy="714381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Flecha abajo"/>
            <p:cNvSpPr/>
            <p:nvPr/>
          </p:nvSpPr>
          <p:spPr>
            <a:xfrm rot="5400000">
              <a:off x="5976420" y="2167684"/>
              <a:ext cx="368210" cy="714381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8 Imagen" descr="GCA_artery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6207082" y="4241711"/>
              <a:ext cx="1643073" cy="238251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0" name="9 Flecha abajo"/>
            <p:cNvSpPr/>
            <p:nvPr/>
          </p:nvSpPr>
          <p:spPr>
            <a:xfrm>
              <a:off x="4639061" y="3410384"/>
              <a:ext cx="368210" cy="868407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5148064" y="3315330"/>
              <a:ext cx="1571636" cy="642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lnSpc>
                  <a:spcPct val="110000"/>
                </a:lnSpc>
                <a:buClr>
                  <a:srgbClr val="C00000"/>
                </a:buClr>
                <a:defRPr/>
              </a:pPr>
              <a:r>
                <a:rPr lang="en-US" sz="1200" dirty="0" smtClean="0">
                  <a:solidFill>
                    <a:srgbClr val="002060"/>
                  </a:solidFill>
                  <a:latin typeface="Century Gothic" pitchFamily="34" charset="0"/>
                </a:rPr>
                <a:t>Pro-inflammatory cytokines</a:t>
              </a:r>
              <a:endPara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2186311" y="3315330"/>
              <a:ext cx="223338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r">
                <a:lnSpc>
                  <a:spcPct val="110000"/>
                </a:lnSpc>
                <a:buClr>
                  <a:srgbClr val="C00000"/>
                </a:buClr>
                <a:defRPr/>
              </a:pPr>
              <a:r>
                <a:rPr lang="en-US" sz="1200" dirty="0" smtClean="0">
                  <a:solidFill>
                    <a:srgbClr val="002060"/>
                  </a:solidFill>
                  <a:latin typeface="Century Gothic" pitchFamily="34" charset="0"/>
                </a:rPr>
                <a:t>Anti-endothelial response</a:t>
              </a:r>
              <a:endPara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-176538" y="2226714"/>
              <a:ext cx="4104456" cy="7088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buClr>
                  <a:srgbClr val="C00000"/>
                </a:buClr>
                <a:defRPr/>
              </a:pPr>
              <a:r>
                <a:rPr lang="en-US" sz="2400" b="1" i="1" dirty="0" smtClean="0">
                  <a:solidFill>
                    <a:srgbClr val="FF0000"/>
                  </a:solidFill>
                  <a:latin typeface="Century Gothic" pitchFamily="34" charset="0"/>
                </a:rPr>
                <a:t>Genetic factors</a:t>
              </a: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57290" y="4365104"/>
              <a:ext cx="2835887" cy="213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Flecha abajo"/>
            <p:cNvSpPr/>
            <p:nvPr/>
          </p:nvSpPr>
          <p:spPr>
            <a:xfrm rot="16200000">
              <a:off x="4857753" y="5052884"/>
              <a:ext cx="368210" cy="714381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Title 3"/>
          <p:cNvSpPr>
            <a:spLocks/>
          </p:cNvSpPr>
          <p:nvPr/>
        </p:nvSpPr>
        <p:spPr bwMode="auto">
          <a:xfrm>
            <a:off x="428596" y="217420"/>
            <a:ext cx="8229600" cy="6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Aetiology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of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Vasculitis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071538" y="857232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1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8929688" cy="99980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53153"/>
                </a:solidFill>
              </a:rPr>
              <a:t>Prolyl4-hydroxylase subunit alpha 2 </a:t>
            </a:r>
            <a:r>
              <a:rPr lang="en-US" sz="3200" b="1" dirty="0" smtClean="0">
                <a:solidFill>
                  <a:srgbClr val="153153"/>
                </a:solidFill>
              </a:rPr>
              <a:t>(P4HA2)</a:t>
            </a:r>
            <a:r>
              <a:rPr lang="en-GB" sz="3200" b="1" i="1" dirty="0" smtClean="0">
                <a:solidFill>
                  <a:srgbClr val="153153"/>
                </a:solidFill>
              </a:rPr>
              <a:t>  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9552" y="1500174"/>
            <a:ext cx="8175852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lvl="0" indent="-174625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153153"/>
                </a:solidFill>
              </a:rPr>
              <a:t>P4HA2 is an essential enzyme in collagen synthesis</a:t>
            </a:r>
          </a:p>
          <a:p>
            <a:pPr marL="174625" lvl="0" indent="-174625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153153"/>
              </a:solidFill>
            </a:endParaRPr>
          </a:p>
          <a:p>
            <a:pPr marL="174625" lvl="0" indent="-174625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153153"/>
                </a:solidFill>
              </a:rPr>
              <a:t>P4HA2 expression is induced </a:t>
            </a:r>
            <a:r>
              <a:rPr lang="en-US" b="1" dirty="0" smtClean="0">
                <a:solidFill>
                  <a:srgbClr val="153153"/>
                </a:solidFill>
              </a:rPr>
              <a:t>by hypoxia </a:t>
            </a:r>
            <a:r>
              <a:rPr lang="en-US" b="1" dirty="0">
                <a:solidFill>
                  <a:srgbClr val="153153"/>
                </a:solidFill>
              </a:rPr>
              <a:t>through hypoxia-inducible factor-1 (HIF-1</a:t>
            </a:r>
            <a:r>
              <a:rPr lang="en-US" b="1" dirty="0" smtClean="0">
                <a:solidFill>
                  <a:srgbClr val="153153"/>
                </a:solidFill>
              </a:rPr>
              <a:t>), </a:t>
            </a:r>
            <a:r>
              <a:rPr lang="en-US" b="1" dirty="0">
                <a:solidFill>
                  <a:srgbClr val="153153"/>
                </a:solidFill>
              </a:rPr>
              <a:t>which also induces the </a:t>
            </a:r>
            <a:r>
              <a:rPr lang="en-US" b="1" dirty="0" smtClean="0">
                <a:solidFill>
                  <a:srgbClr val="153153"/>
                </a:solidFill>
              </a:rPr>
              <a:t>expression of </a:t>
            </a:r>
            <a:r>
              <a:rPr lang="en-US" b="1" dirty="0">
                <a:solidFill>
                  <a:srgbClr val="153153"/>
                </a:solidFill>
              </a:rPr>
              <a:t>genes coding for proteins involved in GCA pathogenesis, such as IL-6, MMP9 and VEGF</a:t>
            </a:r>
            <a:endParaRPr lang="en-US" b="1" dirty="0" smtClean="0">
              <a:solidFill>
                <a:srgbClr val="153153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defRPr/>
            </a:pPr>
            <a:endParaRPr lang="en-US" b="1" dirty="0" smtClean="0">
              <a:solidFill>
                <a:srgbClr val="153153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00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VIER~1\AppData\Local\Temp\Network_GC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67" y="1358886"/>
            <a:ext cx="5528565" cy="4927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00562" y="2786058"/>
            <a:ext cx="1042501" cy="7858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391888" y="6453212"/>
            <a:ext cx="460926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Am J Hum Genet 2017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88919" y="1428730"/>
          <a:ext cx="3168635" cy="4929228"/>
        </p:xfrm>
        <a:graphic>
          <a:graphicData uri="http://schemas.openxmlformats.org/drawingml/2006/table">
            <a:tbl>
              <a:tblPr/>
              <a:tblGrid>
                <a:gridCol w="2225929"/>
                <a:gridCol w="942706"/>
              </a:tblGrid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GO </a:t>
                      </a:r>
                      <a:r>
                        <a:rPr lang="es-ES" sz="1400" b="1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biological</a:t>
                      </a:r>
                      <a:r>
                        <a:rPr lang="es-ES" sz="1400" b="1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process</a:t>
                      </a:r>
                      <a:endParaRPr lang="es-ES" sz="1400" b="1" i="0" u="none" strike="noStrike" dirty="0">
                        <a:solidFill>
                          <a:srgbClr val="153153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P-</a:t>
                      </a:r>
                      <a:r>
                        <a:rPr lang="es-ES" sz="1400" b="1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value</a:t>
                      </a:r>
                      <a:endParaRPr lang="es-ES" sz="1400" b="1" i="0" u="none" strike="noStrike" dirty="0">
                        <a:solidFill>
                          <a:srgbClr val="153153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Cytokine</a:t>
                      </a:r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production</a:t>
                      </a:r>
                      <a:endParaRPr lang="es-ES" sz="1400" b="0" i="0" u="none" strike="noStrike" dirty="0">
                        <a:solidFill>
                          <a:srgbClr val="153153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7.74E-08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Response to external stimulus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9.91E-08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Cell-cell</a:t>
                      </a:r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adhesion</a:t>
                      </a:r>
                      <a:endParaRPr lang="es-ES" sz="1400" b="0" i="0" u="none" strike="noStrike" dirty="0">
                        <a:solidFill>
                          <a:srgbClr val="153153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2.12E-07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Response to wounding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2.78E-07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Response to stress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3.35E-07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Cell</a:t>
                      </a:r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activation</a:t>
                      </a:r>
                      <a:endParaRPr lang="es-ES" sz="1400" b="0" i="0" u="none" strike="noStrike" dirty="0">
                        <a:solidFill>
                          <a:srgbClr val="153153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1.06E-06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Response </a:t>
                      </a:r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to</a:t>
                      </a:r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bacterium</a:t>
                      </a:r>
                      <a:endParaRPr lang="es-ES" sz="1400" b="0" i="0" u="none" strike="noStrike" dirty="0">
                        <a:solidFill>
                          <a:srgbClr val="153153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1.24E-06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Interleukin-6 </a:t>
                      </a:r>
                      <a:r>
                        <a:rPr lang="es-ES" sz="1400" b="0" i="0" u="none" strike="noStrike" dirty="0" err="1">
                          <a:solidFill>
                            <a:srgbClr val="153153"/>
                          </a:solidFill>
                          <a:latin typeface="+mj-lt"/>
                        </a:rPr>
                        <a:t>production</a:t>
                      </a:r>
                      <a:endParaRPr lang="es-ES" sz="1400" b="0" i="0" u="none" strike="noStrike" dirty="0">
                        <a:solidFill>
                          <a:srgbClr val="153153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2.98E-05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Leukocyte activation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3.37E-05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Defense response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4.81E-05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153153"/>
                          </a:solidFill>
                          <a:latin typeface="+mj-lt"/>
                        </a:rPr>
                        <a:t>Inflammatory response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153153"/>
                          </a:solidFill>
                          <a:latin typeface="+mj-lt"/>
                        </a:rPr>
                        <a:t>9.95E-05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357158" y="21748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Pathway analysis</a:t>
            </a: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14282" y="4728952"/>
            <a:ext cx="3286148" cy="3571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407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694420" y="1124744"/>
            <a:ext cx="6315000" cy="1618148"/>
            <a:chOff x="683568" y="836712"/>
            <a:chExt cx="7296150" cy="20256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836712"/>
              <a:ext cx="7296150" cy="153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67062"/>
              <a:ext cx="19812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7 Grupo"/>
          <p:cNvGrpSpPr/>
          <p:nvPr/>
        </p:nvGrpSpPr>
        <p:grpSpPr>
          <a:xfrm>
            <a:off x="575556" y="3248979"/>
            <a:ext cx="6552728" cy="1373093"/>
            <a:chOff x="1763688" y="2708920"/>
            <a:chExt cx="6552728" cy="137309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68960"/>
              <a:ext cx="5040560" cy="1013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08920"/>
              <a:ext cx="1944216" cy="571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2928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153153"/>
                </a:solidFill>
              </a:rPr>
              <a:t>Anti -IL6R therapy in GCA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58" b="-4097"/>
          <a:stretch/>
        </p:blipFill>
        <p:spPr bwMode="auto">
          <a:xfrm>
            <a:off x="4228805" y="4972325"/>
            <a:ext cx="4015107" cy="158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5219125"/>
            <a:ext cx="3024336" cy="7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39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9 Marcador de contenido"/>
          <p:cNvSpPr txBox="1">
            <a:spLocks/>
          </p:cNvSpPr>
          <p:nvPr/>
        </p:nvSpPr>
        <p:spPr bwMode="auto">
          <a:xfrm>
            <a:off x="357158" y="1357313"/>
            <a:ext cx="8215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 eaLnBrk="0" hangingPunct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GB" sz="2000" b="1" dirty="0">
                <a:solidFill>
                  <a:srgbClr val="153153"/>
                </a:solidFill>
              </a:rPr>
              <a:t>Difficulty in identifying genetic risk variants with modest </a:t>
            </a:r>
            <a:r>
              <a:rPr lang="en-GB" sz="2000" b="1" dirty="0" smtClean="0">
                <a:solidFill>
                  <a:srgbClr val="153153"/>
                </a:solidFill>
              </a:rPr>
              <a:t>effects</a:t>
            </a:r>
          </a:p>
          <a:p>
            <a:pPr marL="438150" indent="-319088" algn="ctr" eaLnBrk="0" hangingPunct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GB" sz="2000" dirty="0" smtClean="0">
                <a:solidFill>
                  <a:srgbClr val="153153"/>
                </a:solidFill>
              </a:rPr>
              <a:t>Large </a:t>
            </a:r>
            <a:r>
              <a:rPr lang="en-GB" sz="2000" dirty="0">
                <a:solidFill>
                  <a:srgbClr val="153153"/>
                </a:solidFill>
              </a:rPr>
              <a:t>sample size</a:t>
            </a:r>
          </a:p>
          <a:p>
            <a:pPr marL="849313" lvl="1" indent="-319088" algn="ctr" eaLnBrk="0" hangingPunct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GB" sz="2000" dirty="0">
                <a:solidFill>
                  <a:srgbClr val="153153"/>
                </a:solidFill>
              </a:rPr>
              <a:t>Low prevalence of </a:t>
            </a:r>
            <a:r>
              <a:rPr lang="en-GB" sz="2000" dirty="0" smtClean="0">
                <a:solidFill>
                  <a:srgbClr val="153153"/>
                </a:solidFill>
              </a:rPr>
              <a:t>immune-mediated diseases</a:t>
            </a:r>
            <a:endParaRPr lang="en-GB" sz="2000" dirty="0">
              <a:solidFill>
                <a:srgbClr val="153153"/>
              </a:solidFill>
            </a:endParaRPr>
          </a:p>
          <a:p>
            <a:pPr marL="438150" indent="-319088" algn="ctr" eaLnBrk="0" hangingPunct="0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GB" sz="2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1011378" y="1357298"/>
            <a:ext cx="7000924" cy="164307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929058" y="3643314"/>
            <a:ext cx="3168352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rgbClr val="153153"/>
                </a:solidFill>
              </a:rPr>
              <a:t> </a:t>
            </a:r>
            <a:r>
              <a:rPr lang="es-ES" sz="1600" dirty="0" smtClean="0">
                <a:solidFill>
                  <a:srgbClr val="153153"/>
                </a:solidFill>
              </a:rPr>
              <a:t>    </a:t>
            </a:r>
            <a:r>
              <a:rPr lang="es-ES" sz="1600" dirty="0" err="1">
                <a:solidFill>
                  <a:srgbClr val="153153"/>
                </a:solidFill>
              </a:rPr>
              <a:t>Common</a:t>
            </a:r>
            <a:r>
              <a:rPr lang="es-ES" sz="1600" dirty="0">
                <a:solidFill>
                  <a:srgbClr val="153153"/>
                </a:solidFill>
              </a:rPr>
              <a:t> </a:t>
            </a:r>
            <a:r>
              <a:rPr lang="es-ES" sz="1600" dirty="0" err="1" smtClean="0">
                <a:solidFill>
                  <a:srgbClr val="153153"/>
                </a:solidFill>
              </a:rPr>
              <a:t>genetic</a:t>
            </a:r>
            <a:endParaRPr lang="es-ES" sz="1600" dirty="0" smtClean="0">
              <a:solidFill>
                <a:srgbClr val="153153"/>
              </a:solidFill>
            </a:endParaRPr>
          </a:p>
          <a:p>
            <a:pPr algn="ctr">
              <a:defRPr/>
            </a:pPr>
            <a:r>
              <a:rPr lang="es-ES" sz="1600" dirty="0" smtClean="0">
                <a:solidFill>
                  <a:srgbClr val="153153"/>
                </a:solidFill>
              </a:rPr>
              <a:t> </a:t>
            </a:r>
            <a:r>
              <a:rPr lang="es-ES" sz="1600" dirty="0" err="1">
                <a:solidFill>
                  <a:srgbClr val="153153"/>
                </a:solidFill>
              </a:rPr>
              <a:t>background</a:t>
            </a:r>
            <a:endParaRPr lang="es-ES" sz="1600" dirty="0">
              <a:solidFill>
                <a:srgbClr val="153153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Cross-disease</a:t>
            </a:r>
            <a:r>
              <a:rPr kumimoji="0" lang="en-GB" altLang="es-E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meta-analysis</a:t>
            </a:r>
            <a:endParaRPr kumimoji="0" lang="en-GB" altLang="es-E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00298" y="5324789"/>
            <a:ext cx="4020478" cy="1015663"/>
          </a:xfrm>
          <a:prstGeom prst="rect">
            <a:avLst/>
          </a:prstGeom>
          <a:solidFill>
            <a:srgbClr val="FFCC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err="1" smtClean="0">
                <a:solidFill>
                  <a:srgbClr val="153153"/>
                </a:solidFill>
              </a:rPr>
              <a:t>Combining</a:t>
            </a:r>
            <a:r>
              <a:rPr lang="es-ES" sz="2000" b="1" dirty="0" smtClean="0">
                <a:solidFill>
                  <a:srgbClr val="153153"/>
                </a:solidFill>
              </a:rPr>
              <a:t> GWAS/</a:t>
            </a:r>
            <a:r>
              <a:rPr lang="es-ES" sz="2000" b="1" dirty="0" err="1" smtClean="0">
                <a:solidFill>
                  <a:srgbClr val="153153"/>
                </a:solidFill>
              </a:rPr>
              <a:t>Ichip</a:t>
            </a:r>
            <a:r>
              <a:rPr lang="es-ES" sz="2000" b="1" dirty="0" smtClean="0">
                <a:solidFill>
                  <a:srgbClr val="153153"/>
                </a:solidFill>
              </a:rPr>
              <a:t> data </a:t>
            </a:r>
            <a:r>
              <a:rPr lang="es-ES" sz="2000" b="1" dirty="0" err="1" smtClean="0">
                <a:solidFill>
                  <a:srgbClr val="153153"/>
                </a:solidFill>
              </a:rPr>
              <a:t>from</a:t>
            </a:r>
            <a:r>
              <a:rPr lang="es-ES" sz="2000" b="1" dirty="0" smtClean="0">
                <a:solidFill>
                  <a:srgbClr val="153153"/>
                </a:solidFill>
              </a:rPr>
              <a:t> </a:t>
            </a:r>
            <a:r>
              <a:rPr lang="es-ES" sz="2000" b="1" dirty="0" err="1" smtClean="0">
                <a:solidFill>
                  <a:srgbClr val="153153"/>
                </a:solidFill>
              </a:rPr>
              <a:t>different</a:t>
            </a:r>
            <a:r>
              <a:rPr lang="es-ES" sz="2000" b="1" dirty="0" smtClean="0">
                <a:solidFill>
                  <a:srgbClr val="153153"/>
                </a:solidFill>
              </a:rPr>
              <a:t> </a:t>
            </a:r>
            <a:r>
              <a:rPr lang="es-ES" sz="2000" b="1" dirty="0" err="1" smtClean="0">
                <a:solidFill>
                  <a:srgbClr val="153153"/>
                </a:solidFill>
              </a:rPr>
              <a:t>diseases</a:t>
            </a:r>
            <a:r>
              <a:rPr lang="es-ES" sz="2000" b="1" dirty="0" smtClean="0">
                <a:solidFill>
                  <a:srgbClr val="153153"/>
                </a:solidFill>
              </a:rPr>
              <a:t> as a single </a:t>
            </a:r>
            <a:r>
              <a:rPr lang="es-ES" sz="2000" b="1" dirty="0" err="1" smtClean="0">
                <a:solidFill>
                  <a:srgbClr val="153153"/>
                </a:solidFill>
              </a:rPr>
              <a:t>phenotype</a:t>
            </a:r>
            <a:endParaRPr lang="es-ES" sz="2000" b="1" dirty="0" smtClean="0">
              <a:solidFill>
                <a:srgbClr val="153153"/>
              </a:solidFill>
            </a:endParaRPr>
          </a:p>
        </p:txBody>
      </p:sp>
      <p:sp>
        <p:nvSpPr>
          <p:cNvPr id="12" name="11 Flecha a la derecha con bandas"/>
          <p:cNvSpPr/>
          <p:nvPr/>
        </p:nvSpPr>
        <p:spPr>
          <a:xfrm rot="5400000">
            <a:off x="3536159" y="3536155"/>
            <a:ext cx="1928813" cy="11430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4" name="13 Conector recto"/>
          <p:cNvCxnSpPr/>
          <p:nvPr/>
        </p:nvCxnSpPr>
        <p:spPr>
          <a:xfrm>
            <a:off x="285720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143504" y="3143248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  </a:t>
            </a:r>
            <a:r>
              <a:rPr lang="es-ES" sz="1400" dirty="0" err="1" smtClean="0">
                <a:solidFill>
                  <a:srgbClr val="002060"/>
                </a:solidFill>
              </a:rPr>
              <a:t>To</a:t>
            </a:r>
            <a:r>
              <a:rPr lang="es-ES" sz="1400" dirty="0" smtClean="0">
                <a:solidFill>
                  <a:srgbClr val="002060"/>
                </a:solidFill>
              </a:rPr>
              <a:t> </a:t>
            </a:r>
            <a:r>
              <a:rPr lang="es-ES" sz="1400" dirty="0" err="1" smtClean="0">
                <a:solidFill>
                  <a:srgbClr val="002060"/>
                </a:solidFill>
              </a:rPr>
              <a:t>increase</a:t>
            </a:r>
            <a:r>
              <a:rPr lang="es-ES" sz="1400" dirty="0" smtClean="0">
                <a:solidFill>
                  <a:srgbClr val="002060"/>
                </a:solidFill>
              </a:rPr>
              <a:t> </a:t>
            </a:r>
            <a:r>
              <a:rPr lang="es-ES" sz="1400" dirty="0" err="1" smtClean="0">
                <a:solidFill>
                  <a:srgbClr val="002060"/>
                </a:solidFill>
              </a:rPr>
              <a:t>the</a:t>
            </a:r>
            <a:r>
              <a:rPr lang="es-ES" sz="1400" dirty="0" smtClean="0">
                <a:solidFill>
                  <a:srgbClr val="002060"/>
                </a:solidFill>
              </a:rPr>
              <a:t> </a:t>
            </a:r>
            <a:r>
              <a:rPr lang="es-ES" sz="1400" dirty="0" err="1" smtClean="0">
                <a:solidFill>
                  <a:srgbClr val="002060"/>
                </a:solidFill>
              </a:rPr>
              <a:t>statistical</a:t>
            </a:r>
            <a:r>
              <a:rPr lang="es-ES" sz="1400" dirty="0" smtClean="0">
                <a:solidFill>
                  <a:srgbClr val="002060"/>
                </a:solidFill>
              </a:rPr>
              <a:t> </a:t>
            </a:r>
            <a:r>
              <a:rPr lang="es-ES" sz="1400" dirty="0" err="1" smtClean="0">
                <a:solidFill>
                  <a:srgbClr val="002060"/>
                </a:solidFill>
              </a:rPr>
              <a:t>power</a:t>
            </a:r>
            <a:r>
              <a:rPr lang="es-ES" sz="14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Clr>
                <a:srgbClr val="FFC000"/>
              </a:buClr>
              <a:buFont typeface="Arial" pitchFamily="34" charset="0"/>
              <a:buChar char="•"/>
            </a:pPr>
            <a:endParaRPr lang="es-ES" sz="1400" dirty="0" smtClean="0">
              <a:solidFill>
                <a:srgbClr val="002060"/>
              </a:solidFill>
            </a:endParaRPr>
          </a:p>
          <a:p>
            <a:pPr algn="just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 To determine novel shared genetic risk factors.</a:t>
            </a:r>
          </a:p>
          <a:p>
            <a:pPr algn="just">
              <a:buClr>
                <a:srgbClr val="FFC000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2060"/>
              </a:solidFill>
            </a:endParaRPr>
          </a:p>
          <a:p>
            <a:pPr algn="just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 To better understand the </a:t>
            </a:r>
            <a:r>
              <a:rPr lang="en-US" sz="1400" dirty="0" err="1" smtClean="0">
                <a:solidFill>
                  <a:srgbClr val="002060"/>
                </a:solidFill>
              </a:rPr>
              <a:t>pathophysiological</a:t>
            </a:r>
            <a:r>
              <a:rPr lang="en-US" sz="1400" dirty="0" smtClean="0">
                <a:solidFill>
                  <a:srgbClr val="002060"/>
                </a:solidFill>
              </a:rPr>
              <a:t> pathways common to these diseases.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28614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Meta-</a:t>
            </a:r>
            <a:r>
              <a:rPr lang="en-GB" b="1" dirty="0" err="1" smtClean="0">
                <a:solidFill>
                  <a:srgbClr val="002060"/>
                </a:solidFill>
              </a:rPr>
              <a:t>iChip</a:t>
            </a:r>
            <a:r>
              <a:rPr lang="en-GB" b="1" dirty="0" smtClean="0">
                <a:solidFill>
                  <a:srgbClr val="002060"/>
                </a:solidFill>
              </a:rPr>
              <a:t> of LVV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957237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 descr="2-set-venn-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514593"/>
            <a:ext cx="5214974" cy="3128985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-32" y="2598004"/>
            <a:ext cx="25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Giant Cell Arteritis (</a:t>
            </a:r>
            <a:r>
              <a:rPr lang="es-ES_tradnl" sz="2400" b="1" dirty="0" smtClean="0">
                <a:solidFill>
                  <a:srgbClr val="C00000"/>
                </a:solidFill>
              </a:rPr>
              <a:t>GCA</a:t>
            </a:r>
            <a:r>
              <a:rPr lang="es-ES_tradnl" sz="2400" dirty="0" smtClean="0"/>
              <a:t>)</a:t>
            </a:r>
            <a:endParaRPr lang="es-AR" sz="2400" dirty="0"/>
          </a:p>
        </p:txBody>
      </p:sp>
      <p:sp>
        <p:nvSpPr>
          <p:cNvPr id="20" name="TextBox 6"/>
          <p:cNvSpPr txBox="1"/>
          <p:nvPr/>
        </p:nvSpPr>
        <p:spPr>
          <a:xfrm>
            <a:off x="6643702" y="2598004"/>
            <a:ext cx="254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/>
              <a:t>Takayasu</a:t>
            </a:r>
            <a:r>
              <a:rPr lang="es-ES_tradnl" sz="2400" dirty="0" smtClean="0"/>
              <a:t>  </a:t>
            </a:r>
            <a:r>
              <a:rPr lang="es-ES_tradnl" sz="2400" dirty="0"/>
              <a:t>A</a:t>
            </a:r>
            <a:r>
              <a:rPr lang="es-ES_tradnl" sz="2400" dirty="0" smtClean="0"/>
              <a:t>rteritis (</a:t>
            </a:r>
            <a:r>
              <a:rPr lang="es-ES_tradnl" sz="2400" b="1" dirty="0" smtClean="0">
                <a:solidFill>
                  <a:srgbClr val="A40000"/>
                </a:solidFill>
              </a:rPr>
              <a:t>TAK</a:t>
            </a:r>
            <a:r>
              <a:rPr lang="es-ES_tradnl" sz="2400" dirty="0" smtClean="0"/>
              <a:t>)</a:t>
            </a:r>
            <a:endParaRPr lang="es-AR" sz="24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285852" y="1470690"/>
            <a:ext cx="5792270" cy="5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2A0A42"/>
              </a:buClr>
              <a:buSzPct val="70000"/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cs typeface="Segoe UI" pitchFamily="34" charset="0"/>
              </a:rPr>
              <a:t>1,434 cases and 3,814 controls </a:t>
            </a:r>
            <a:endParaRPr lang="en-US" b="1" dirty="0">
              <a:solidFill>
                <a:srgbClr val="FF0000"/>
              </a:solidFill>
              <a:latin typeface="Century Gothic" pitchFamily="34" charset="0"/>
              <a:cs typeface="Segoe U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00496" y="385762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</a:rPr>
              <a:t>IL12B</a:t>
            </a:r>
            <a:endParaRPr lang="es-ES" sz="2000" b="1" i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923928" y="6323611"/>
            <a:ext cx="460926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Carmona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FD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Rep 2017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ytokines promoting the differentiation and effector function of TH1 and TH-17 cells in humans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4379125"/>
            <a:ext cx="5357850" cy="2321735"/>
          </a:xfrm>
          <a:prstGeom prst="rect">
            <a:avLst/>
          </a:prstGeom>
          <a:noFill/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14282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IL12B</a:t>
            </a:r>
          </a:p>
        </p:txBody>
      </p:sp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1571604" y="6429396"/>
            <a:ext cx="29289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Steinman</a:t>
            </a:r>
            <a:r>
              <a: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s-E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et al., </a:t>
            </a:r>
            <a:r>
              <a:rPr lang="es-E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Nat</a:t>
            </a:r>
            <a:r>
              <a:rPr lang="es-E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s-E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Immunol</a:t>
            </a:r>
            <a:r>
              <a: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, 2010</a:t>
            </a:r>
            <a:r>
              <a:rPr lang="es-E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  <a:endParaRPr lang="es-ES" sz="11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2770" name="Picture 2" descr="http://www.nature.com/ni/journal/v11/n1/images_article/ni.1803-F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405517"/>
            <a:ext cx="3929090" cy="2809301"/>
          </a:xfrm>
          <a:prstGeom prst="rect">
            <a:avLst/>
          </a:prstGeom>
          <a:noFill/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5072066" y="1500174"/>
            <a:ext cx="3714776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lvl="0" indent="-174625" algn="just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GB" i="1" dirty="0" smtClean="0">
                <a:solidFill>
                  <a:srgbClr val="002060"/>
                </a:solidFill>
                <a:latin typeface="+mj-lt"/>
              </a:rPr>
              <a:t>IL12B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encodes the P40 subunit.</a:t>
            </a:r>
          </a:p>
          <a:p>
            <a:pPr marL="174625" lvl="0" indent="-174625" algn="just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It is common to IL-12 and IL-23.</a:t>
            </a:r>
          </a:p>
          <a:p>
            <a:pPr marL="174625" lvl="0" indent="-174625" algn="just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They are involved in TH1 and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TH-17 differentiation and function.</a:t>
            </a:r>
            <a:endParaRPr lang="en-GB" dirty="0" smtClean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500034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457200" y="1074771"/>
            <a:ext cx="8229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s-ES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IL12B: Novel therapeutic target in vasculitis</a:t>
            </a:r>
            <a:endParaRPr lang="en-GB" altLang="es-ES" sz="32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65" y="1574465"/>
            <a:ext cx="4703011" cy="28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360151"/>
            <a:ext cx="590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12396" y="1479717"/>
            <a:ext cx="485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CuadroTexto"/>
          <p:cNvSpPr txBox="1"/>
          <p:nvPr/>
        </p:nvSpPr>
        <p:spPr>
          <a:xfrm>
            <a:off x="0" y="4500570"/>
            <a:ext cx="2178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Benson</a:t>
            </a:r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s-ES" sz="10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Nat</a:t>
            </a:r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0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Biotechnol</a:t>
            </a:r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2011</a:t>
            </a:r>
            <a:endParaRPr lang="en-US" sz="10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857760"/>
            <a:ext cx="61702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4786314" y="1643050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Ustekinumab</a:t>
            </a:r>
            <a:r>
              <a:rPr lang="en-US" dirty="0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, a human monoclonal antibody against the shared p40 subunit of IL-12 and IL-23</a:t>
            </a:r>
            <a:endParaRPr lang="es-ES" dirty="0" smtClean="0">
              <a:solidFill>
                <a:srgbClr val="153153"/>
              </a:solidFill>
              <a:cs typeface="Arial" pitchFamily="34" charset="0"/>
              <a:sym typeface="Wingdings" pitchFamily="2" charset="2"/>
            </a:endParaRPr>
          </a:p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</a:pPr>
            <a:endParaRPr lang="es-ES" dirty="0" smtClean="0">
              <a:solidFill>
                <a:srgbClr val="153153"/>
              </a:solidFill>
              <a:cs typeface="Arial" pitchFamily="34" charset="0"/>
              <a:sym typeface="Wingdings" pitchFamily="2" charset="2"/>
            </a:endParaRPr>
          </a:p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es-ES" dirty="0" err="1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Used</a:t>
            </a:r>
            <a:r>
              <a:rPr lang="es-ES" dirty="0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 in </a:t>
            </a:r>
            <a:r>
              <a:rPr lang="es-ES" dirty="0" err="1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psoriatic</a:t>
            </a:r>
            <a:r>
              <a:rPr lang="es-ES" dirty="0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arthritis</a:t>
            </a:r>
            <a:r>
              <a:rPr lang="es-ES" dirty="0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treatment</a:t>
            </a:r>
            <a:endParaRPr lang="es-ES" dirty="0" smtClean="0">
              <a:solidFill>
                <a:srgbClr val="153153"/>
              </a:solidFill>
              <a:cs typeface="Arial" pitchFamily="34" charset="0"/>
              <a:sym typeface="Wingdings" pitchFamily="2" charset="2"/>
            </a:endParaRPr>
          </a:p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</a:pPr>
            <a:endParaRPr lang="es-ES" dirty="0" smtClean="0">
              <a:solidFill>
                <a:srgbClr val="153153"/>
              </a:solidFill>
              <a:cs typeface="Arial" pitchFamily="34" charset="0"/>
              <a:sym typeface="Wingdings" pitchFamily="2" charset="2"/>
            </a:endParaRPr>
          </a:p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153153"/>
                </a:solidFill>
                <a:cs typeface="Arial" pitchFamily="34" charset="0"/>
                <a:sym typeface="Wingdings" pitchFamily="2" charset="2"/>
              </a:rPr>
              <a:t>Very promising for other immune-mediated diseases</a:t>
            </a:r>
            <a:endParaRPr lang="es-ES" dirty="0" smtClean="0">
              <a:solidFill>
                <a:srgbClr val="153153"/>
              </a:solidFill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4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28614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Meta-</a:t>
            </a:r>
            <a:r>
              <a:rPr lang="en-GB" b="1" dirty="0" err="1" smtClean="0">
                <a:solidFill>
                  <a:srgbClr val="002060"/>
                </a:solidFill>
              </a:rPr>
              <a:t>iChip</a:t>
            </a:r>
            <a:r>
              <a:rPr lang="en-GB" b="1" dirty="0" smtClean="0">
                <a:solidFill>
                  <a:srgbClr val="002060"/>
                </a:solidFill>
              </a:rPr>
              <a:t> of LVV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957237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466" y="1571612"/>
            <a:ext cx="7705186" cy="40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313148" y="1909882"/>
            <a:ext cx="254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/>
              <a:t>Takayasu</a:t>
            </a:r>
            <a:r>
              <a:rPr lang="es-ES_tradnl" sz="2400" dirty="0" smtClean="0"/>
              <a:t>  </a:t>
            </a:r>
            <a:r>
              <a:rPr lang="es-ES_tradnl" sz="2400" dirty="0"/>
              <a:t>A</a:t>
            </a:r>
            <a:r>
              <a:rPr lang="es-ES_tradnl" sz="2400" dirty="0" smtClean="0"/>
              <a:t>rteritis (</a:t>
            </a:r>
            <a:r>
              <a:rPr lang="es-ES_tradnl" sz="2400" b="1" dirty="0" smtClean="0">
                <a:solidFill>
                  <a:srgbClr val="A40000"/>
                </a:solidFill>
              </a:rPr>
              <a:t>TAK</a:t>
            </a:r>
            <a:r>
              <a:rPr lang="es-ES_tradnl" sz="2400" dirty="0" smtClean="0"/>
              <a:t>)</a:t>
            </a:r>
            <a:endParaRPr lang="es-AR" sz="2400" dirty="0"/>
          </a:p>
        </p:txBody>
      </p:sp>
      <p:sp>
        <p:nvSpPr>
          <p:cNvPr id="7" name="TextBox 10"/>
          <p:cNvSpPr txBox="1"/>
          <p:nvPr/>
        </p:nvSpPr>
        <p:spPr>
          <a:xfrm>
            <a:off x="6429388" y="5500702"/>
            <a:ext cx="25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Giant Cell Arteritis (</a:t>
            </a:r>
            <a:r>
              <a:rPr lang="es-ES_tradnl" sz="2400" b="1" dirty="0" smtClean="0">
                <a:solidFill>
                  <a:srgbClr val="C00000"/>
                </a:solidFill>
              </a:rPr>
              <a:t>GCA</a:t>
            </a:r>
            <a:r>
              <a:rPr lang="es-ES_tradnl" sz="2400" dirty="0" smtClean="0"/>
              <a:t>)</a:t>
            </a:r>
            <a:endParaRPr lang="es-AR" sz="2400" dirty="0"/>
          </a:p>
        </p:txBody>
      </p:sp>
      <p:sp>
        <p:nvSpPr>
          <p:cNvPr id="8" name="TextBox 12"/>
          <p:cNvSpPr txBox="1"/>
          <p:nvPr/>
        </p:nvSpPr>
        <p:spPr>
          <a:xfrm>
            <a:off x="6407696" y="195506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/>
              <a:t>Henoch-Schönlein</a:t>
            </a:r>
            <a:r>
              <a:rPr lang="es-ES_tradnl" sz="2400" dirty="0" smtClean="0"/>
              <a:t> Purpura (</a:t>
            </a:r>
            <a:r>
              <a:rPr lang="es-ES_tradnl" sz="2400" b="1" dirty="0" err="1" smtClean="0">
                <a:solidFill>
                  <a:srgbClr val="A40000"/>
                </a:solidFill>
              </a:rPr>
              <a:t>IgAV</a:t>
            </a:r>
            <a:r>
              <a:rPr lang="es-ES_tradnl" sz="2400" dirty="0" smtClean="0"/>
              <a:t>)</a:t>
            </a:r>
            <a:endParaRPr lang="es-AR" sz="2400" dirty="0"/>
          </a:p>
        </p:txBody>
      </p:sp>
      <p:sp>
        <p:nvSpPr>
          <p:cNvPr id="9" name="TextBox 10"/>
          <p:cNvSpPr txBox="1"/>
          <p:nvPr/>
        </p:nvSpPr>
        <p:spPr>
          <a:xfrm>
            <a:off x="71406" y="54292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ANCA- </a:t>
            </a:r>
            <a:r>
              <a:rPr lang="es-ES_tradnl" sz="2400" dirty="0" err="1" smtClean="0"/>
              <a:t>Associated</a:t>
            </a:r>
            <a:r>
              <a:rPr lang="es-ES_tradnl" sz="2400" dirty="0" smtClean="0"/>
              <a:t> Vasculitis (</a:t>
            </a:r>
            <a:r>
              <a:rPr lang="es-ES_tradnl" sz="2400" b="1" dirty="0" smtClean="0">
                <a:solidFill>
                  <a:srgbClr val="A40000"/>
                </a:solidFill>
              </a:rPr>
              <a:t>AAV</a:t>
            </a:r>
            <a:r>
              <a:rPr lang="es-ES_tradnl" sz="2400" dirty="0" smtClean="0"/>
              <a:t>)</a:t>
            </a:r>
            <a:endParaRPr lang="es-AR" sz="2400" dirty="0"/>
          </a:p>
        </p:txBody>
      </p:sp>
      <p:pic>
        <p:nvPicPr>
          <p:cNvPr id="17" name="16 Imagen" descr="venn-4set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2608" y="2105909"/>
            <a:ext cx="5381160" cy="4466363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414366" y="2889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Meta-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Ichip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4 vasculitides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851564" y="1285860"/>
            <a:ext cx="5792270" cy="5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2A0A42"/>
              </a:buClr>
              <a:buSzPct val="70000"/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cs typeface="Segoe UI" pitchFamily="34" charset="0"/>
              </a:rPr>
              <a:t>2,465 cases and 4,632 controls </a:t>
            </a:r>
            <a:endParaRPr lang="en-US" b="1" dirty="0">
              <a:solidFill>
                <a:srgbClr val="FF0000"/>
              </a:solidFill>
              <a:latin typeface="Century Gothic" pitchFamily="34" charset="0"/>
              <a:cs typeface="Segoe UI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320450" y="6453212"/>
            <a:ext cx="460926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Ortiz-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Fernández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L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Ann Rheum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Dis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2018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14366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Meta-</a:t>
            </a:r>
            <a:r>
              <a:rPr lang="en-GB" b="1" dirty="0" err="1" smtClean="0">
                <a:solidFill>
                  <a:srgbClr val="002060"/>
                </a:solidFill>
              </a:rPr>
              <a:t>Ichip</a:t>
            </a:r>
            <a:r>
              <a:rPr lang="en-GB" b="1" dirty="0" smtClean="0">
                <a:solidFill>
                  <a:srgbClr val="002060"/>
                </a:solidFill>
              </a:rPr>
              <a:t> of 4 vasculitides 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88201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000100" y="5500702"/>
            <a:ext cx="707236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74625" lvl="0" indent="-174625" algn="ctr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defRPr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KDM4C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 encodes a </a:t>
            </a:r>
            <a:r>
              <a:rPr lang="en-US" sz="1600" dirty="0" err="1" smtClean="0">
                <a:solidFill>
                  <a:srgbClr val="002060"/>
                </a:solidFill>
                <a:latin typeface="+mj-lt"/>
              </a:rPr>
              <a:t>trimethylation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-specific </a:t>
            </a:r>
            <a:r>
              <a:rPr lang="en-US" sz="1600" dirty="0" err="1" smtClean="0">
                <a:solidFill>
                  <a:srgbClr val="002060"/>
                </a:solidFill>
                <a:latin typeface="+mj-lt"/>
              </a:rPr>
              <a:t>demethylase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 that controls the methylation state of histone residues, affecting gene expression and chromatin structure</a:t>
            </a:r>
            <a:endParaRPr lang="en-GB" sz="16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128908" y="5500702"/>
            <a:ext cx="6858048" cy="7858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851564" y="1285860"/>
            <a:ext cx="5792270" cy="5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2A0A42"/>
              </a:buClr>
              <a:buSzPct val="70000"/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cs typeface="Segoe UI" pitchFamily="34" charset="0"/>
              </a:rPr>
              <a:t>2,465 cases and 4,632 controls </a:t>
            </a:r>
            <a:endParaRPr lang="en-US" b="1" dirty="0">
              <a:solidFill>
                <a:srgbClr val="FF0000"/>
              </a:solidFill>
              <a:latin typeface="Century Gothic" pitchFamily="34" charset="0"/>
              <a:cs typeface="Segoe UI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391888" y="6453212"/>
            <a:ext cx="460926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Ortiz-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Fernández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L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Ann Rheum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Dis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2018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59338" y="1989138"/>
            <a:ext cx="4095750" cy="4408487"/>
            <a:chOff x="2736" y="1248"/>
            <a:chExt cx="2580" cy="2777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024" y="1248"/>
              <a:ext cx="2285" cy="1488"/>
              <a:chOff x="3024" y="1248"/>
              <a:chExt cx="2285" cy="1488"/>
            </a:xfrm>
          </p:grpSpPr>
          <p:pic>
            <p:nvPicPr>
              <p:cNvPr id="3094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1248"/>
                <a:ext cx="1178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5" name="Text Box 10"/>
              <p:cNvSpPr txBox="1">
                <a:spLocks noChangeArrowheads="1"/>
              </p:cNvSpPr>
              <p:nvPr/>
            </p:nvSpPr>
            <p:spPr bwMode="auto">
              <a:xfrm>
                <a:off x="4272" y="1632"/>
                <a:ext cx="103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b="1" dirty="0">
                    <a:solidFill>
                      <a:srgbClr val="0070C0"/>
                    </a:solidFill>
                  </a:rPr>
                  <a:t>Biomarkers / </a:t>
                </a:r>
              </a:p>
              <a:p>
                <a:r>
                  <a:rPr lang="en-GB" b="1" dirty="0">
                    <a:solidFill>
                      <a:srgbClr val="0070C0"/>
                    </a:solidFill>
                  </a:rPr>
                  <a:t>Prognosis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736" y="2880"/>
              <a:ext cx="2580" cy="1145"/>
              <a:chOff x="2736" y="2880"/>
              <a:chExt cx="2580" cy="1145"/>
            </a:xfrm>
          </p:grpSpPr>
          <p:pic>
            <p:nvPicPr>
              <p:cNvPr id="3092" name="Picture 1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2880"/>
                <a:ext cx="1344" cy="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3" name="Text Box 13"/>
              <p:cNvSpPr txBox="1">
                <a:spLocks noChangeArrowheads="1"/>
              </p:cNvSpPr>
              <p:nvPr/>
            </p:nvSpPr>
            <p:spPr bwMode="auto">
              <a:xfrm>
                <a:off x="3552" y="3792"/>
                <a:ext cx="176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b="1" dirty="0">
                    <a:solidFill>
                      <a:srgbClr val="0070C0"/>
                    </a:solidFill>
                  </a:rPr>
                  <a:t>New therapeutic targets</a:t>
                </a:r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835150" y="4076700"/>
            <a:ext cx="2274888" cy="2519363"/>
            <a:chOff x="1156" y="2568"/>
            <a:chExt cx="1433" cy="1587"/>
          </a:xfrm>
        </p:grpSpPr>
        <p:pic>
          <p:nvPicPr>
            <p:cNvPr id="3088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568"/>
              <a:ext cx="1344" cy="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9" name="Text Box 16"/>
            <p:cNvSpPr txBox="1">
              <a:spLocks noChangeArrowheads="1"/>
            </p:cNvSpPr>
            <p:nvPr/>
          </p:nvSpPr>
          <p:spPr bwMode="auto">
            <a:xfrm>
              <a:off x="1156" y="3748"/>
              <a:ext cx="143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b="1" dirty="0">
                  <a:solidFill>
                    <a:srgbClr val="FFC000"/>
                  </a:solidFill>
                </a:rPr>
                <a:t>Precision </a:t>
              </a:r>
              <a:r>
                <a:rPr lang="en-GB" b="1" dirty="0" smtClean="0">
                  <a:solidFill>
                    <a:srgbClr val="FFC000"/>
                  </a:solidFill>
                </a:rPr>
                <a:t>Medicine</a:t>
              </a:r>
            </a:p>
            <a:p>
              <a:r>
                <a:rPr lang="en-GB" b="1" dirty="0" smtClean="0">
                  <a:solidFill>
                    <a:srgbClr val="FFC000"/>
                  </a:solidFill>
                </a:rPr>
                <a:t>Stratified Medicine</a:t>
              </a:r>
              <a:endParaRPr lang="en-GB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1042988" y="4005263"/>
            <a:ext cx="6913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285720" y="4005263"/>
            <a:ext cx="850112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153153"/>
                </a:solidFill>
                <a:latin typeface="+mj-lt"/>
              </a:rPr>
              <a:t> Evidence </a:t>
            </a:r>
            <a:r>
              <a:rPr lang="en-GB" dirty="0">
                <a:solidFill>
                  <a:srgbClr val="153153"/>
                </a:solidFill>
                <a:latin typeface="+mj-lt"/>
              </a:rPr>
              <a:t>of change BEFORE disease onset</a:t>
            </a:r>
          </a:p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</a:pPr>
            <a:endParaRPr lang="en-GB" dirty="0">
              <a:solidFill>
                <a:srgbClr val="153153"/>
              </a:solidFill>
              <a:latin typeface="+mj-lt"/>
            </a:endParaRPr>
          </a:p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153153"/>
                </a:solidFill>
                <a:latin typeface="+mj-lt"/>
              </a:rPr>
              <a:t> Discriminate </a:t>
            </a:r>
            <a:r>
              <a:rPr lang="en-GB" dirty="0">
                <a:solidFill>
                  <a:srgbClr val="153153"/>
                </a:solidFill>
                <a:latin typeface="+mj-lt"/>
              </a:rPr>
              <a:t>between pathways and cells that cause disease rather than those that are a consequence of disease</a:t>
            </a:r>
          </a:p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</a:pPr>
            <a:endParaRPr lang="en-GB" dirty="0">
              <a:solidFill>
                <a:srgbClr val="153153"/>
              </a:solidFill>
              <a:latin typeface="+mj-lt"/>
            </a:endParaRPr>
          </a:p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153153"/>
                </a:solidFill>
                <a:latin typeface="+mj-lt"/>
              </a:rPr>
              <a:t> Strong </a:t>
            </a:r>
            <a:r>
              <a:rPr lang="en-GB" dirty="0">
                <a:solidFill>
                  <a:srgbClr val="153153"/>
                </a:solidFill>
                <a:latin typeface="+mj-lt"/>
              </a:rPr>
              <a:t>clues into disease mechanism</a:t>
            </a:r>
          </a:p>
          <a:p>
            <a:pPr algn="just" eaLnBrk="1" hangingPunct="1">
              <a:spcBef>
                <a:spcPct val="5000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s-ES" dirty="0">
              <a:solidFill>
                <a:srgbClr val="153153"/>
              </a:solidFill>
              <a:latin typeface="+mj-lt"/>
            </a:endParaRP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1908175" y="4149725"/>
            <a:ext cx="5976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285721" y="4214818"/>
            <a:ext cx="42148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153153"/>
                </a:solidFill>
                <a:latin typeface="+mj-lt"/>
              </a:rPr>
              <a:t> May </a:t>
            </a:r>
            <a:r>
              <a:rPr lang="en-GB" dirty="0">
                <a:solidFill>
                  <a:srgbClr val="153153"/>
                </a:solidFill>
                <a:latin typeface="+mj-lt"/>
              </a:rPr>
              <a:t>identify biomarkers for </a:t>
            </a:r>
            <a:r>
              <a:rPr lang="en-GB" dirty="0" smtClean="0">
                <a:solidFill>
                  <a:srgbClr val="153153"/>
                </a:solidFill>
                <a:latin typeface="+mj-lt"/>
              </a:rPr>
              <a:t> prognosis </a:t>
            </a:r>
            <a:r>
              <a:rPr lang="en-GB" dirty="0">
                <a:solidFill>
                  <a:srgbClr val="153153"/>
                </a:solidFill>
                <a:latin typeface="+mj-lt"/>
              </a:rPr>
              <a:t>or  </a:t>
            </a:r>
            <a:r>
              <a:rPr lang="en-GB" dirty="0" smtClean="0">
                <a:solidFill>
                  <a:srgbClr val="153153"/>
                </a:solidFill>
                <a:latin typeface="+mj-lt"/>
              </a:rPr>
              <a:t>targets </a:t>
            </a:r>
            <a:r>
              <a:rPr lang="en-GB" dirty="0">
                <a:solidFill>
                  <a:srgbClr val="153153"/>
                </a:solidFill>
                <a:latin typeface="+mj-lt"/>
              </a:rPr>
              <a:t>for  </a:t>
            </a:r>
            <a:r>
              <a:rPr lang="en-GB" dirty="0" smtClean="0">
                <a:solidFill>
                  <a:srgbClr val="153153"/>
                </a:solidFill>
                <a:latin typeface="+mj-lt"/>
              </a:rPr>
              <a:t>therapeutic  intervention</a:t>
            </a:r>
            <a:endParaRPr lang="en-GB" dirty="0">
              <a:solidFill>
                <a:srgbClr val="153153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s-ES" dirty="0">
              <a:solidFill>
                <a:srgbClr val="153153"/>
              </a:solidFill>
              <a:latin typeface="+mj-lt"/>
            </a:endParaRPr>
          </a:p>
        </p:txBody>
      </p:sp>
      <p:sp>
        <p:nvSpPr>
          <p:cNvPr id="3086" name="Title 1"/>
          <p:cNvSpPr>
            <a:spLocks/>
          </p:cNvSpPr>
          <p:nvPr/>
        </p:nvSpPr>
        <p:spPr bwMode="auto">
          <a:xfrm>
            <a:off x="-973818" y="269861"/>
            <a:ext cx="10947256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j-lt"/>
              </a:rPr>
              <a:t>Why to study the genetics </a:t>
            </a:r>
            <a:r>
              <a:rPr lang="en-GB" sz="4000" b="1" dirty="0" smtClean="0">
                <a:solidFill>
                  <a:srgbClr val="002060"/>
                </a:solidFill>
                <a:latin typeface="+mj-lt"/>
              </a:rPr>
              <a:t>of vasculitides</a:t>
            </a:r>
            <a:endParaRPr lang="en-GB" sz="40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GB" sz="40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6" name="2 Grupo"/>
          <p:cNvGrpSpPr>
            <a:grpSpLocks/>
          </p:cNvGrpSpPr>
          <p:nvPr/>
        </p:nvGrpSpPr>
        <p:grpSpPr bwMode="auto">
          <a:xfrm>
            <a:off x="1006475" y="1341438"/>
            <a:ext cx="3819525" cy="2303462"/>
            <a:chOff x="1006971" y="1340768"/>
            <a:chExt cx="3818671" cy="2304362"/>
          </a:xfrm>
        </p:grpSpPr>
        <p:sp>
          <p:nvSpPr>
            <p:cNvPr id="3083" name="Text Box 6"/>
            <p:cNvSpPr txBox="1">
              <a:spLocks noChangeArrowheads="1"/>
            </p:cNvSpPr>
            <p:nvPr/>
          </p:nvSpPr>
          <p:spPr bwMode="auto">
            <a:xfrm>
              <a:off x="1392238" y="1340768"/>
              <a:ext cx="3019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sz="2000" b="1" dirty="0">
                  <a:solidFill>
                    <a:schemeClr val="accent2"/>
                  </a:solidFill>
                </a:rPr>
                <a:t>Mechanisms of disease</a:t>
              </a:r>
            </a:p>
          </p:txBody>
        </p:sp>
        <p:pic>
          <p:nvPicPr>
            <p:cNvPr id="3084" name="Picture 2" descr="http://www.hxbenefit.com/wp-content/uploads/2012/12/Takayasus-Arteritis-Pictur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070" y="1963377"/>
              <a:ext cx="1801572" cy="168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" descr="http://www.bio.davidson.edu/courses/immunology/students/spring2006/schwartz/CGAvnorm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971" y="1902580"/>
              <a:ext cx="1802407" cy="174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21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311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6" grpId="0"/>
      <p:bldP spid="247826" grpId="1"/>
      <p:bldP spid="247828" grpId="0"/>
      <p:bldP spid="24782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414366" y="2889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Meta-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Ichip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4 vasculitides </a:t>
            </a:r>
          </a:p>
        </p:txBody>
      </p:sp>
      <p:grpSp>
        <p:nvGrpSpPr>
          <p:cNvPr id="2" name="11 Grupo"/>
          <p:cNvGrpSpPr/>
          <p:nvPr/>
        </p:nvGrpSpPr>
        <p:grpSpPr>
          <a:xfrm>
            <a:off x="1012825" y="1928802"/>
            <a:ext cx="7118350" cy="3375977"/>
            <a:chOff x="1012825" y="1984375"/>
            <a:chExt cx="7118350" cy="337597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2825" y="1984375"/>
              <a:ext cx="7118350" cy="288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4929198"/>
              <a:ext cx="7034203" cy="43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-428660" y="1643050"/>
            <a:ext cx="9358378" cy="4445817"/>
            <a:chOff x="-176538" y="2055017"/>
            <a:chExt cx="9358378" cy="4445817"/>
          </a:xfrm>
        </p:grpSpPr>
        <p:pic>
          <p:nvPicPr>
            <p:cNvPr id="5" name="4 Imagen" descr="tcell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7397" y="2055017"/>
              <a:ext cx="1379667" cy="1143008"/>
            </a:xfrm>
            <a:prstGeom prst="rect">
              <a:avLst/>
            </a:prstGeom>
          </p:spPr>
        </p:pic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6252882" y="2126455"/>
              <a:ext cx="2928958" cy="6429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buClr>
                  <a:srgbClr val="C00000"/>
                </a:buClr>
                <a:defRPr/>
              </a:pPr>
              <a:r>
                <a:rPr lang="en-US" sz="1600" b="1" i="1" dirty="0" smtClean="0">
                  <a:solidFill>
                    <a:srgbClr val="002060"/>
                  </a:solidFill>
                  <a:latin typeface="Century Gothic" pitchFamily="34" charset="0"/>
                </a:rPr>
                <a:t>Environmental factors</a:t>
              </a:r>
            </a:p>
            <a:p>
              <a:pPr lvl="0" algn="ctr">
                <a:spcBef>
                  <a:spcPts val="600"/>
                </a:spcBef>
                <a:buClr>
                  <a:srgbClr val="C00000"/>
                </a:buClr>
                <a:defRPr/>
              </a:pPr>
              <a:r>
                <a:rPr lang="en-US" sz="1600" dirty="0" smtClean="0">
                  <a:solidFill>
                    <a:srgbClr val="002060"/>
                  </a:solidFill>
                  <a:latin typeface="Century Gothic" pitchFamily="34" charset="0"/>
                </a:rPr>
                <a:t>(viral, bacterial)</a:t>
              </a:r>
            </a:p>
            <a:p>
              <a:pPr lvl="0" algn="ctr">
                <a:buClr>
                  <a:srgbClr val="C00000"/>
                </a:buClr>
                <a:defRPr/>
              </a:pPr>
              <a:endPara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7" name="6 Flecha abajo"/>
            <p:cNvSpPr/>
            <p:nvPr/>
          </p:nvSpPr>
          <p:spPr>
            <a:xfrm rot="16200000">
              <a:off x="3304926" y="2157178"/>
              <a:ext cx="368210" cy="714381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Flecha abajo"/>
            <p:cNvSpPr/>
            <p:nvPr/>
          </p:nvSpPr>
          <p:spPr>
            <a:xfrm rot="5400000">
              <a:off x="5976420" y="2167684"/>
              <a:ext cx="368210" cy="714381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8 Imagen" descr="GCA_artery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6207082" y="4241711"/>
              <a:ext cx="1643073" cy="238251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0" name="9 Flecha abajo"/>
            <p:cNvSpPr/>
            <p:nvPr/>
          </p:nvSpPr>
          <p:spPr>
            <a:xfrm>
              <a:off x="4639061" y="3410384"/>
              <a:ext cx="368210" cy="868407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5148064" y="3315330"/>
              <a:ext cx="1571636" cy="642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lnSpc>
                  <a:spcPct val="110000"/>
                </a:lnSpc>
                <a:buClr>
                  <a:srgbClr val="C00000"/>
                </a:buClr>
                <a:defRPr/>
              </a:pPr>
              <a:r>
                <a:rPr lang="en-US" sz="1200" dirty="0" smtClean="0">
                  <a:solidFill>
                    <a:srgbClr val="002060"/>
                  </a:solidFill>
                  <a:latin typeface="Century Gothic" pitchFamily="34" charset="0"/>
                </a:rPr>
                <a:t>Pro-inflammatory cytokines</a:t>
              </a:r>
              <a:endPara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2186311" y="3315330"/>
              <a:ext cx="223338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r">
                <a:lnSpc>
                  <a:spcPct val="110000"/>
                </a:lnSpc>
                <a:buClr>
                  <a:srgbClr val="C00000"/>
                </a:buClr>
                <a:defRPr/>
              </a:pPr>
              <a:r>
                <a:rPr lang="en-US" sz="1200" dirty="0" smtClean="0">
                  <a:solidFill>
                    <a:srgbClr val="002060"/>
                  </a:solidFill>
                  <a:latin typeface="Century Gothic" pitchFamily="34" charset="0"/>
                </a:rPr>
                <a:t>Anti-endothelial response</a:t>
              </a:r>
              <a:endPara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-176538" y="2226714"/>
              <a:ext cx="4104456" cy="7088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buClr>
                  <a:srgbClr val="C00000"/>
                </a:buClr>
                <a:defRPr/>
              </a:pPr>
              <a:r>
                <a:rPr lang="en-US" sz="2400" b="1" i="1" dirty="0" smtClean="0">
                  <a:solidFill>
                    <a:srgbClr val="FF0000"/>
                  </a:solidFill>
                  <a:latin typeface="Century Gothic" pitchFamily="34" charset="0"/>
                </a:rPr>
                <a:t>Genetic factors</a:t>
              </a: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57290" y="4365104"/>
              <a:ext cx="2835887" cy="213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Flecha abajo"/>
            <p:cNvSpPr/>
            <p:nvPr/>
          </p:nvSpPr>
          <p:spPr>
            <a:xfrm rot="16200000">
              <a:off x="4857753" y="5052884"/>
              <a:ext cx="368210" cy="714381"/>
            </a:xfrm>
            <a:prstGeom prst="downArrow">
              <a:avLst>
                <a:gd name="adj1" fmla="val 50000"/>
                <a:gd name="adj2" fmla="val 78657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Title 3"/>
          <p:cNvSpPr>
            <a:spLocks/>
          </p:cNvSpPr>
          <p:nvPr/>
        </p:nvSpPr>
        <p:spPr bwMode="auto">
          <a:xfrm>
            <a:off x="428596" y="217420"/>
            <a:ext cx="8229600" cy="6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Aetiology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of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Vasculitis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071538" y="857232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714744" y="1142984"/>
            <a:ext cx="166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Epigenetics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05851" y="666072"/>
            <a:ext cx="4152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Integrative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omics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 GCA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2500298" y="4476506"/>
            <a:ext cx="3857652" cy="2167204"/>
            <a:chOff x="2571736" y="4286256"/>
            <a:chExt cx="3857652" cy="2167204"/>
          </a:xfrm>
        </p:grpSpPr>
        <p:sp>
          <p:nvSpPr>
            <p:cNvPr id="11" name="10 Elipse"/>
            <p:cNvSpPr/>
            <p:nvPr/>
          </p:nvSpPr>
          <p:spPr>
            <a:xfrm>
              <a:off x="2571736" y="4286256"/>
              <a:ext cx="3857652" cy="21672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43174" y="4406824"/>
              <a:ext cx="378621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1600" b="1" dirty="0" smtClean="0"/>
            </a:p>
            <a:p>
              <a:pPr algn="ctr"/>
              <a:r>
                <a:rPr lang="es-ES" sz="1600" b="1" dirty="0" err="1" smtClean="0"/>
                <a:t>Insights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into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disease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pathogenesis</a:t>
              </a:r>
              <a:endParaRPr lang="es-ES" sz="1600" b="1" dirty="0" smtClean="0"/>
            </a:p>
            <a:p>
              <a:pPr algn="ctr"/>
              <a:endParaRPr lang="es-ES" sz="1600" b="1" dirty="0" smtClean="0"/>
            </a:p>
            <a:p>
              <a:pPr algn="ctr"/>
              <a:r>
                <a:rPr lang="es-ES" sz="1600" b="1" dirty="0" err="1" smtClean="0"/>
                <a:t>Biomarkers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for</a:t>
              </a:r>
              <a:r>
                <a:rPr lang="es-ES" sz="1600" b="1" dirty="0" smtClean="0"/>
                <a:t> diagnosis and </a:t>
              </a:r>
              <a:r>
                <a:rPr lang="es-ES" sz="1600" b="1" dirty="0" err="1" smtClean="0"/>
                <a:t>treatment</a:t>
              </a:r>
              <a:r>
                <a:rPr lang="es-ES" sz="1600" b="1" dirty="0" smtClean="0"/>
                <a:t> response</a:t>
              </a:r>
            </a:p>
            <a:p>
              <a:pPr algn="ctr"/>
              <a:endParaRPr lang="es-ES" sz="1600" b="1" dirty="0" smtClean="0"/>
            </a:p>
            <a:p>
              <a:pPr algn="ctr"/>
              <a:r>
                <a:rPr lang="es-ES" sz="1600" b="1" dirty="0" smtClean="0"/>
                <a:t>New targets </a:t>
              </a:r>
              <a:r>
                <a:rPr lang="es-ES" sz="1600" b="1" dirty="0" err="1" smtClean="0"/>
                <a:t>for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intervention</a:t>
              </a:r>
              <a:endParaRPr lang="es-ES" sz="1600" b="1" dirty="0" smtClean="0"/>
            </a:p>
          </p:txBody>
        </p:sp>
      </p:grpSp>
      <p:sp>
        <p:nvSpPr>
          <p:cNvPr id="7" name="6 Rectángulo redondeado"/>
          <p:cNvSpPr/>
          <p:nvPr/>
        </p:nvSpPr>
        <p:spPr>
          <a:xfrm>
            <a:off x="3500430" y="2563978"/>
            <a:ext cx="2000264" cy="5715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428992" y="2649675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/>
              <a:t>Transcriptomics</a:t>
            </a:r>
            <a:endParaRPr lang="es-ES" sz="20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29322" y="2579846"/>
            <a:ext cx="2000264" cy="5715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857884" y="2634127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/>
              <a:t>Epigenomics</a:t>
            </a:r>
            <a:endParaRPr lang="es-ES" sz="2000" dirty="0"/>
          </a:p>
        </p:txBody>
      </p:sp>
      <p:grpSp>
        <p:nvGrpSpPr>
          <p:cNvPr id="41" name="40 Grupo"/>
          <p:cNvGrpSpPr/>
          <p:nvPr/>
        </p:nvGrpSpPr>
        <p:grpSpPr>
          <a:xfrm>
            <a:off x="857224" y="3362138"/>
            <a:ext cx="7215238" cy="924118"/>
            <a:chOff x="857224" y="3264099"/>
            <a:chExt cx="7215238" cy="924118"/>
          </a:xfrm>
        </p:grpSpPr>
        <p:sp>
          <p:nvSpPr>
            <p:cNvPr id="56" name="55 Triángulo isósceles"/>
            <p:cNvSpPr/>
            <p:nvPr/>
          </p:nvSpPr>
          <p:spPr>
            <a:xfrm rot="10800000">
              <a:off x="857224" y="3264099"/>
              <a:ext cx="7215238" cy="92411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143240" y="3322266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 smtClean="0"/>
                <a:t>Integrative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analysis</a:t>
              </a:r>
              <a:r>
                <a:rPr lang="es-ES" sz="1600" dirty="0" smtClean="0"/>
                <a:t> of </a:t>
              </a:r>
              <a:r>
                <a:rPr lang="es-ES" sz="1600" dirty="0" err="1" smtClean="0"/>
                <a:t>multi-omic</a:t>
              </a:r>
              <a:r>
                <a:rPr lang="es-ES" sz="1600" dirty="0" smtClean="0"/>
                <a:t> data</a:t>
              </a:r>
              <a:endParaRPr lang="es-ES" sz="1600" dirty="0"/>
            </a:p>
          </p:txBody>
        </p:sp>
      </p:grpSp>
      <p:sp>
        <p:nvSpPr>
          <p:cNvPr id="54" name="53 Rectángulo redondeado"/>
          <p:cNvSpPr/>
          <p:nvPr/>
        </p:nvSpPr>
        <p:spPr>
          <a:xfrm>
            <a:off x="1000100" y="2563978"/>
            <a:ext cx="2000264" cy="5715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CuadroTexto"/>
          <p:cNvSpPr txBox="1"/>
          <p:nvPr/>
        </p:nvSpPr>
        <p:spPr>
          <a:xfrm>
            <a:off x="857224" y="2635607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/>
              <a:t>Genomics</a:t>
            </a:r>
            <a:endParaRPr lang="es-ES" sz="2000" dirty="0"/>
          </a:p>
        </p:txBody>
      </p:sp>
      <p:grpSp>
        <p:nvGrpSpPr>
          <p:cNvPr id="2" name="43 Grupo"/>
          <p:cNvGrpSpPr/>
          <p:nvPr/>
        </p:nvGrpSpPr>
        <p:grpSpPr>
          <a:xfrm>
            <a:off x="5357818" y="1214422"/>
            <a:ext cx="2571768" cy="1143008"/>
            <a:chOff x="4500562" y="1214422"/>
            <a:chExt cx="2571768" cy="1143008"/>
          </a:xfrm>
        </p:grpSpPr>
        <p:grpSp>
          <p:nvGrpSpPr>
            <p:cNvPr id="3" name="62 Grupo"/>
            <p:cNvGrpSpPr/>
            <p:nvPr/>
          </p:nvGrpSpPr>
          <p:grpSpPr>
            <a:xfrm>
              <a:off x="4811978" y="1214422"/>
              <a:ext cx="1071570" cy="1093944"/>
              <a:chOff x="805664" y="2030057"/>
              <a:chExt cx="1071570" cy="1093944"/>
            </a:xfrm>
          </p:grpSpPr>
          <p:pic>
            <p:nvPicPr>
              <p:cNvPr id="64" name="Picture 1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857224" y="2214554"/>
                <a:ext cx="928695" cy="90944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5" name="64 CuadroTexto"/>
              <p:cNvSpPr txBox="1"/>
              <p:nvPr/>
            </p:nvSpPr>
            <p:spPr>
              <a:xfrm>
                <a:off x="805664" y="2030057"/>
                <a:ext cx="107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/>
                  <a:t>CD4+ T </a:t>
                </a:r>
                <a:r>
                  <a:rPr lang="es-ES" sz="1200" dirty="0" err="1" smtClean="0"/>
                  <a:t>cells</a:t>
                </a:r>
                <a:endParaRPr lang="es-ES" sz="1200" dirty="0"/>
              </a:p>
            </p:txBody>
          </p:sp>
        </p:grpSp>
        <p:grpSp>
          <p:nvGrpSpPr>
            <p:cNvPr id="6" name="68 Grupo"/>
            <p:cNvGrpSpPr/>
            <p:nvPr/>
          </p:nvGrpSpPr>
          <p:grpSpPr>
            <a:xfrm>
              <a:off x="5857883" y="1214422"/>
              <a:ext cx="1071570" cy="1077752"/>
              <a:chOff x="357158" y="3286124"/>
              <a:chExt cx="1071570" cy="1077752"/>
            </a:xfrm>
          </p:grpSpPr>
          <p:pic>
            <p:nvPicPr>
              <p:cNvPr id="70" name="Picture 1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00033" y="3571876"/>
                <a:ext cx="772756" cy="792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1" name="70 CuadroTexto"/>
              <p:cNvSpPr txBox="1"/>
              <p:nvPr/>
            </p:nvSpPr>
            <p:spPr>
              <a:xfrm>
                <a:off x="357158" y="3286124"/>
                <a:ext cx="107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err="1" smtClean="0"/>
                  <a:t>Monocytes</a:t>
                </a:r>
                <a:endParaRPr lang="es-ES" sz="1200" dirty="0"/>
              </a:p>
            </p:txBody>
          </p:sp>
        </p:grpSp>
        <p:sp>
          <p:nvSpPr>
            <p:cNvPr id="72" name="71 Rectángulo redondeado"/>
            <p:cNvSpPr/>
            <p:nvPr/>
          </p:nvSpPr>
          <p:spPr>
            <a:xfrm>
              <a:off x="4500562" y="1214422"/>
              <a:ext cx="2571768" cy="1143008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1 Título"/>
          <p:cNvSpPr txBox="1">
            <a:spLocks/>
          </p:cNvSpPr>
          <p:nvPr/>
        </p:nvSpPr>
        <p:spPr>
          <a:xfrm>
            <a:off x="171765" y="0"/>
            <a:ext cx="822960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</a:rPr>
              <a:t>Future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</a:rPr>
              <a:t>Directions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864690" y="664484"/>
            <a:ext cx="7200304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642910" y="1214422"/>
            <a:ext cx="364337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dirty="0" err="1" smtClean="0"/>
              <a:t>Untreated</a:t>
            </a:r>
            <a:r>
              <a:rPr lang="es-ES" sz="1400" dirty="0" smtClean="0"/>
              <a:t> </a:t>
            </a:r>
            <a:r>
              <a:rPr lang="es-ES" sz="1400" dirty="0" err="1" smtClean="0"/>
              <a:t>patients</a:t>
            </a:r>
            <a:r>
              <a:rPr lang="es-ES" sz="1400" dirty="0" smtClean="0"/>
              <a:t> in </a:t>
            </a:r>
            <a:r>
              <a:rPr lang="es-ES" sz="1400" dirty="0" err="1" smtClean="0"/>
              <a:t>remission</a:t>
            </a:r>
            <a:endParaRPr lang="es-ES" sz="1400" dirty="0" smtClean="0"/>
          </a:p>
          <a:p>
            <a:pPr algn="ctr">
              <a:spcAft>
                <a:spcPts val="600"/>
              </a:spcAft>
            </a:pPr>
            <a:r>
              <a:rPr lang="es-ES" sz="1400" dirty="0" err="1" smtClean="0"/>
              <a:t>Treated</a:t>
            </a:r>
            <a:r>
              <a:rPr lang="es-ES" sz="1400" dirty="0" smtClean="0"/>
              <a:t> </a:t>
            </a:r>
            <a:r>
              <a:rPr lang="es-ES" sz="1400" dirty="0" err="1" smtClean="0"/>
              <a:t>patients</a:t>
            </a:r>
            <a:r>
              <a:rPr lang="es-ES" sz="1400" dirty="0" smtClean="0"/>
              <a:t> in </a:t>
            </a:r>
            <a:r>
              <a:rPr lang="es-ES" sz="1400" dirty="0" err="1" smtClean="0"/>
              <a:t>remission</a:t>
            </a:r>
            <a:endParaRPr lang="es-ES" sz="1400" dirty="0" smtClean="0"/>
          </a:p>
          <a:p>
            <a:pPr algn="ctr">
              <a:spcAft>
                <a:spcPts val="600"/>
              </a:spcAft>
            </a:pPr>
            <a:r>
              <a:rPr lang="es-ES" sz="1400" dirty="0" err="1" smtClean="0"/>
              <a:t>Untreated</a:t>
            </a:r>
            <a:r>
              <a:rPr lang="es-ES" sz="1400" dirty="0" smtClean="0"/>
              <a:t> </a:t>
            </a:r>
            <a:r>
              <a:rPr lang="es-ES" sz="1400" dirty="0" err="1" smtClean="0"/>
              <a:t>patients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active </a:t>
            </a:r>
            <a:r>
              <a:rPr lang="es-ES" sz="1400" dirty="0" err="1" smtClean="0"/>
              <a:t>disease</a:t>
            </a:r>
            <a:endParaRPr lang="es-ES" sz="1400" dirty="0" smtClean="0"/>
          </a:p>
          <a:p>
            <a:pPr algn="ctr">
              <a:spcAft>
                <a:spcPts val="600"/>
              </a:spcAft>
            </a:pPr>
            <a:r>
              <a:rPr lang="es-ES" sz="1400" dirty="0" err="1" smtClean="0"/>
              <a:t>Healthy</a:t>
            </a:r>
            <a:r>
              <a:rPr lang="es-ES" sz="1400" dirty="0" smtClean="0"/>
              <a:t> </a:t>
            </a:r>
            <a:r>
              <a:rPr lang="es-ES" sz="1400" dirty="0" err="1" smtClean="0"/>
              <a:t>controls</a:t>
            </a:r>
            <a:endParaRPr lang="es-ES" sz="1400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853930" y="1243656"/>
            <a:ext cx="3240000" cy="11520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Flecha derecha"/>
          <p:cNvSpPr/>
          <p:nvPr/>
        </p:nvSpPr>
        <p:spPr>
          <a:xfrm>
            <a:off x="4214810" y="1643050"/>
            <a:ext cx="1000132" cy="428628"/>
          </a:xfrm>
          <a:prstGeom prst="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>
            <a:off x="71406" y="3714752"/>
            <a:ext cx="2214578" cy="995036"/>
            <a:chOff x="71406" y="4077038"/>
            <a:chExt cx="2214578" cy="995036"/>
          </a:xfrm>
        </p:grpSpPr>
        <p:grpSp>
          <p:nvGrpSpPr>
            <p:cNvPr id="13" name="72 Grupo"/>
            <p:cNvGrpSpPr/>
            <p:nvPr/>
          </p:nvGrpSpPr>
          <p:grpSpPr>
            <a:xfrm>
              <a:off x="428596" y="4077038"/>
              <a:ext cx="1500199" cy="616737"/>
              <a:chOff x="850080" y="1000108"/>
              <a:chExt cx="1950259" cy="756000"/>
            </a:xfrm>
          </p:grpSpPr>
          <p:pic>
            <p:nvPicPr>
              <p:cNvPr id="76" name="Picture 17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850080" y="1000108"/>
                <a:ext cx="642943" cy="740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0" name="Picture 20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263822" y="1000108"/>
                <a:ext cx="536517" cy="7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2" name="91 CuadroTexto"/>
            <p:cNvSpPr txBox="1"/>
            <p:nvPr/>
          </p:nvSpPr>
          <p:spPr>
            <a:xfrm>
              <a:off x="1000100" y="4278434"/>
              <a:ext cx="3571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Vs.</a:t>
              </a:r>
              <a:endParaRPr lang="es-ES" sz="1100" dirty="0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71406" y="4764297"/>
              <a:ext cx="2214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Case/control </a:t>
              </a:r>
              <a:r>
                <a:rPr lang="es-ES" sz="1400" dirty="0" err="1" smtClean="0"/>
                <a:t>study</a:t>
              </a:r>
              <a:endParaRPr lang="es-ES" sz="1400" dirty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6929454" y="3759069"/>
            <a:ext cx="1643074" cy="950719"/>
            <a:chOff x="6929454" y="4121355"/>
            <a:chExt cx="1643074" cy="950719"/>
          </a:xfrm>
        </p:grpSpPr>
        <p:grpSp>
          <p:nvGrpSpPr>
            <p:cNvPr id="14" name="47 Grupo"/>
            <p:cNvGrpSpPr/>
            <p:nvPr/>
          </p:nvGrpSpPr>
          <p:grpSpPr>
            <a:xfrm>
              <a:off x="7072330" y="4121355"/>
              <a:ext cx="1357322" cy="633004"/>
              <a:chOff x="7072330" y="4153318"/>
              <a:chExt cx="1357322" cy="633004"/>
            </a:xfrm>
          </p:grpSpPr>
          <p:grpSp>
            <p:nvGrpSpPr>
              <p:cNvPr id="15" name="81 Grupo"/>
              <p:cNvGrpSpPr/>
              <p:nvPr/>
            </p:nvGrpSpPr>
            <p:grpSpPr>
              <a:xfrm>
                <a:off x="7072330" y="4153318"/>
                <a:ext cx="1357322" cy="633004"/>
                <a:chOff x="942950" y="2285992"/>
                <a:chExt cx="1764518" cy="775940"/>
              </a:xfrm>
            </p:grpSpPr>
            <p:pic>
              <p:nvPicPr>
                <p:cNvPr id="86" name="Picture 18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942950" y="2285992"/>
                  <a:ext cx="571503" cy="7566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8" name="Picture 19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2169695" y="2305931"/>
                  <a:ext cx="537773" cy="756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93" name="92 CuadroTexto"/>
              <p:cNvSpPr txBox="1"/>
              <p:nvPr/>
            </p:nvSpPr>
            <p:spPr>
              <a:xfrm>
                <a:off x="7572396" y="4238960"/>
                <a:ext cx="3571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/>
                  <a:t>Vs.</a:t>
                </a:r>
                <a:endParaRPr lang="es-ES" sz="1100" dirty="0"/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6929454" y="4764297"/>
              <a:ext cx="1643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Case/case </a:t>
              </a:r>
              <a:r>
                <a:rPr lang="es-ES" sz="1400" dirty="0" err="1" smtClean="0"/>
                <a:t>study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816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85720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Collaborators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020783" y="1418627"/>
            <a:ext cx="29082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93663" indent="4763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M.A. </a:t>
            </a:r>
            <a:r>
              <a:rPr lang="en-US" sz="1400" b="1" dirty="0" err="1" smtClean="0">
                <a:solidFill>
                  <a:schemeClr val="tx2"/>
                </a:solidFill>
              </a:rPr>
              <a:t>González</a:t>
            </a:r>
            <a:r>
              <a:rPr lang="en-US" sz="1400" b="1" dirty="0" smtClean="0">
                <a:solidFill>
                  <a:schemeClr val="tx2"/>
                </a:solidFill>
              </a:rPr>
              <a:t>-Gay</a:t>
            </a:r>
          </a:p>
          <a:p>
            <a:pPr marL="93663" indent="4763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M.C. Cid</a:t>
            </a:r>
          </a:p>
          <a:p>
            <a:pPr marL="93663" indent="4763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Pepe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Hernández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93663" indent="4763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 S.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Castañeda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93663" indent="4763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R.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Solans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93663" indent="4763">
              <a:spcBef>
                <a:spcPts val="0"/>
              </a:spcBef>
              <a:buFontTx/>
              <a:buChar char="-"/>
            </a:pPr>
            <a:r>
              <a:rPr lang="en-US" sz="1400" i="1" dirty="0" smtClean="0">
                <a:solidFill>
                  <a:schemeClr val="tx2"/>
                </a:solidFill>
                <a:latin typeface="+mn-lt"/>
              </a:rPr>
              <a:t> Spanish GCA Consortium</a:t>
            </a:r>
          </a:p>
          <a:p>
            <a:pPr marL="93663" indent="4763">
              <a:spcBef>
                <a:spcPts val="0"/>
              </a:spcBef>
              <a:buFontTx/>
              <a:buChar char="-"/>
            </a:pPr>
            <a:endParaRPr lang="en-US" sz="1400" i="1" dirty="0" smtClean="0">
              <a:solidFill>
                <a:schemeClr val="tx2"/>
              </a:solidFill>
            </a:endParaRPr>
          </a:p>
          <a:p>
            <a:pPr marL="93663" indent="4763">
              <a:spcBef>
                <a:spcPts val="0"/>
              </a:spcBef>
              <a:buFontTx/>
              <a:buChar char="-"/>
            </a:pPr>
            <a:endParaRPr lang="en-US" sz="1400" i="1" dirty="0" smtClean="0">
              <a:solidFill>
                <a:schemeClr val="tx2"/>
              </a:solidFill>
              <a:latin typeface="+mn-lt"/>
            </a:endParaRPr>
          </a:p>
          <a:p>
            <a:pPr marL="93663" indent="4763">
              <a:spcBef>
                <a:spcPts val="0"/>
              </a:spcBef>
              <a:buFontTx/>
              <a:buChar char="-"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240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C.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Salvarani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 L. Beretta</a:t>
            </a: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M.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Cimmino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</a:t>
            </a:r>
            <a:r>
              <a:rPr lang="en-US" sz="1400" i="1" dirty="0" smtClean="0">
                <a:solidFill>
                  <a:schemeClr val="tx2"/>
                </a:solidFill>
              </a:rPr>
              <a:t>Italian GCA Consortium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A.W. Morgan</a:t>
            </a:r>
          </a:p>
          <a:p>
            <a:pPr marL="88900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 S. L. Mackie</a:t>
            </a: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</a:t>
            </a:r>
            <a:r>
              <a:rPr lang="en-US" sz="1400" i="1" dirty="0" smtClean="0">
                <a:solidFill>
                  <a:schemeClr val="tx2"/>
                </a:solidFill>
                <a:latin typeface="+mn-lt"/>
              </a:rPr>
              <a:t>UK GCA Consortium</a:t>
            </a:r>
          </a:p>
          <a:p>
            <a:pPr marL="88900">
              <a:spcBef>
                <a:spcPts val="0"/>
              </a:spcBef>
              <a:buFontTx/>
              <a:buChar char="-"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235493" y="3279063"/>
            <a:ext cx="290827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8900">
              <a:spcBef>
                <a:spcPts val="240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T. Witte</a:t>
            </a: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J.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Holle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F.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Moosig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V.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Schönau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  <a:buFontTx/>
              <a:buChar char="-"/>
            </a:pPr>
            <a:r>
              <a:rPr lang="en-US" sz="1400" i="1" dirty="0" smtClean="0">
                <a:solidFill>
                  <a:schemeClr val="tx2"/>
                </a:solidFill>
              </a:rPr>
              <a:t> </a:t>
            </a:r>
            <a:r>
              <a:rPr lang="en-US" sz="1400" i="1" dirty="0" err="1" smtClean="0">
                <a:solidFill>
                  <a:schemeClr val="tx2"/>
                </a:solidFill>
              </a:rPr>
              <a:t>GermanGCA</a:t>
            </a:r>
            <a:r>
              <a:rPr lang="en-US" sz="1400" i="1" dirty="0" smtClean="0">
                <a:solidFill>
                  <a:schemeClr val="tx2"/>
                </a:solidFill>
              </a:rPr>
              <a:t> Consortium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240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Ø.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Molberg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 / Ø. Palm</a:t>
            </a: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A. Diamantopoulos</a:t>
            </a:r>
          </a:p>
          <a:p>
            <a:pPr marL="88900">
              <a:spcBef>
                <a:spcPts val="240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Thomas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Papo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J.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Haroche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L.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Mouthon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A.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Mahr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7164451" y="2214554"/>
            <a:ext cx="2908275" cy="38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E. Molloy / P. Gallagher</a:t>
            </a:r>
          </a:p>
          <a:p>
            <a:pPr>
              <a:spcBef>
                <a:spcPts val="1200"/>
              </a:spcBef>
            </a:pPr>
            <a:endParaRPr lang="en-US" sz="1400" b="1" i="1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E.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Brouwer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A.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Voskuyl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endParaRPr lang="en-US" sz="1400" b="1" i="1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T.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Daikeler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 / C. Berger</a:t>
            </a:r>
          </a:p>
          <a:p>
            <a:pPr>
              <a:spcBef>
                <a:spcPts val="1200"/>
              </a:spcBef>
            </a:pPr>
            <a:endParaRPr lang="en-US" sz="1400" b="1" i="1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D.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Blockmans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endParaRPr lang="en-US" sz="1400" b="1" i="1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- M.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Milchert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 / K. Fischer</a:t>
            </a:r>
          </a:p>
        </p:txBody>
      </p:sp>
      <p:pic>
        <p:nvPicPr>
          <p:cNvPr id="36" name="Picture 4" descr="http://img.freeflagicons.com/thumb/round_icon/netherlands/netherlands_64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8633" y="3104300"/>
            <a:ext cx="951429" cy="713572"/>
          </a:xfrm>
          <a:prstGeom prst="rect">
            <a:avLst/>
          </a:prstGeom>
          <a:noFill/>
        </p:spPr>
      </p:pic>
      <p:pic>
        <p:nvPicPr>
          <p:cNvPr id="37" name="Picture 6" descr="http://img.freeflagicons.com/thumb/round_icon/ireland/ireland_6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8633" y="2237917"/>
            <a:ext cx="951429" cy="713572"/>
          </a:xfrm>
          <a:prstGeom prst="rect">
            <a:avLst/>
          </a:prstGeom>
          <a:noFill/>
        </p:spPr>
      </p:pic>
      <p:pic>
        <p:nvPicPr>
          <p:cNvPr id="38" name="Picture 8" descr="http://img.freeflagicons.com/thumb/round_icon/france/france_64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46716" y="5486150"/>
            <a:ext cx="951429" cy="713572"/>
          </a:xfrm>
          <a:prstGeom prst="rect">
            <a:avLst/>
          </a:prstGeom>
          <a:noFill/>
        </p:spPr>
      </p:pic>
      <p:pic>
        <p:nvPicPr>
          <p:cNvPr id="39" name="Picture 10" descr="http://www.veryicon.com/icon/png/Flag/Rounded%20World%20Flags/Switzerland%20Fla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1509" y="3861741"/>
            <a:ext cx="714380" cy="714380"/>
          </a:xfrm>
          <a:prstGeom prst="rect">
            <a:avLst/>
          </a:prstGeom>
          <a:noFill/>
        </p:spPr>
      </p:pic>
      <p:pic>
        <p:nvPicPr>
          <p:cNvPr id="40" name="Picture 12" descr="http://img.freeflagicons.com/thumb/round_icon/belgium/belgium_64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6653" y="4675128"/>
            <a:ext cx="951429" cy="713572"/>
          </a:xfrm>
          <a:prstGeom prst="rect">
            <a:avLst/>
          </a:prstGeom>
          <a:noFill/>
        </p:spPr>
      </p:pic>
      <p:pic>
        <p:nvPicPr>
          <p:cNvPr id="41" name="Picture 14" descr="http://www.veryicon.com/icon/png/Flag/Rounded%20World%20Flags/Poland%20Fla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32660" y="5531907"/>
            <a:ext cx="714857" cy="714857"/>
          </a:xfrm>
          <a:prstGeom prst="rect">
            <a:avLst/>
          </a:prstGeom>
          <a:noFill/>
        </p:spPr>
      </p:pic>
      <p:pic>
        <p:nvPicPr>
          <p:cNvPr id="42" name="Picture 16" descr="https://www.railpol.eu/RailPol/fs3_site.nsf/fck_images/069634987717D7A8C1257A83004C7C92/$FILE/United%20Kingdom%20Fla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6007" y="5428787"/>
            <a:ext cx="714857" cy="714857"/>
          </a:xfrm>
          <a:prstGeom prst="rect">
            <a:avLst/>
          </a:prstGeom>
          <a:noFill/>
        </p:spPr>
      </p:pic>
      <p:pic>
        <p:nvPicPr>
          <p:cNvPr id="43" name="Picture 18" descr="http://img.freeflagicons.com/thumb/round_icon/italy/italy_64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282" y="3644122"/>
            <a:ext cx="951429" cy="713572"/>
          </a:xfrm>
          <a:prstGeom prst="rect">
            <a:avLst/>
          </a:prstGeom>
          <a:noFill/>
        </p:spPr>
      </p:pic>
      <p:pic>
        <p:nvPicPr>
          <p:cNvPr id="45" name="Picture 20" descr="http://img.freeflagicons.com/thumb/round_icon/germany/germany_640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28992" y="3511313"/>
            <a:ext cx="951429" cy="713572"/>
          </a:xfrm>
          <a:prstGeom prst="rect">
            <a:avLst/>
          </a:prstGeom>
          <a:noFill/>
        </p:spPr>
      </p:pic>
      <p:pic>
        <p:nvPicPr>
          <p:cNvPr id="46" name="Picture 22" descr="http://icons.iconseeker.com/png/fullsize/rounded-world-flags/norway-flag-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49566" y="4553200"/>
            <a:ext cx="714857" cy="714857"/>
          </a:xfrm>
          <a:prstGeom prst="rect">
            <a:avLst/>
          </a:prstGeom>
          <a:noFill/>
        </p:spPr>
      </p:pic>
      <p:pic>
        <p:nvPicPr>
          <p:cNvPr id="47" name="Picture 2" descr="http://upload.wikimedia.org/wikipedia/commons/thumb/7/7c/Spain_flag_icon.svg/1024px-Spain_flag_icon.svg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7158" y="1714488"/>
            <a:ext cx="714380" cy="714380"/>
          </a:xfrm>
          <a:prstGeom prst="rect">
            <a:avLst/>
          </a:prstGeom>
          <a:noFill/>
        </p:spPr>
      </p:pic>
      <p:cxnSp>
        <p:nvCxnSpPr>
          <p:cNvPr id="23" name="22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GonzalezGay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357554" y="1491744"/>
            <a:ext cx="979155" cy="1080000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7000892" y="1214422"/>
            <a:ext cx="1571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P.A. Merkel</a:t>
            </a:r>
          </a:p>
          <a:p>
            <a:pPr marL="88900"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A.H. </a:t>
            </a:r>
            <a:r>
              <a:rPr lang="en-US" sz="1400" dirty="0" err="1" smtClean="0">
                <a:solidFill>
                  <a:schemeClr val="tx2"/>
                </a:solidFill>
              </a:rPr>
              <a:t>Sawalha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88900">
              <a:spcBef>
                <a:spcPts val="0"/>
              </a:spcBef>
              <a:buFontTx/>
              <a:buChar char="-"/>
            </a:pPr>
            <a:r>
              <a:rPr lang="en-US" sz="1400" i="1" dirty="0" smtClean="0">
                <a:solidFill>
                  <a:schemeClr val="tx2"/>
                </a:solidFill>
              </a:rPr>
              <a:t> VCRC</a:t>
            </a:r>
          </a:p>
        </p:txBody>
      </p:sp>
      <p:pic>
        <p:nvPicPr>
          <p:cNvPr id="21" name="20 Imagen" descr="330px-Flag_of_the_United_States.svg.png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24544" y="1324470"/>
            <a:ext cx="684000" cy="684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85720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Javier Martin’s group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JAVIER~1\AppData\Local\Temp\FOTO LAB 206 2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157306"/>
            <a:ext cx="76993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5343750" y="2000240"/>
            <a:ext cx="798788" cy="7143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471196" y="3429000"/>
            <a:ext cx="857256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785786" y="1500174"/>
            <a:ext cx="76438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002060"/>
                </a:solidFill>
                <a:latin typeface="+mj-lt"/>
              </a:rPr>
              <a:t>Thanks so much for</a:t>
            </a:r>
          </a:p>
          <a:p>
            <a:pPr algn="ctr"/>
            <a:r>
              <a:rPr lang="en-GB" sz="8000" dirty="0">
                <a:solidFill>
                  <a:srgbClr val="002060"/>
                </a:solidFill>
                <a:latin typeface="+mj-lt"/>
              </a:rPr>
              <a:t>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28596" y="1714488"/>
            <a:ext cx="84296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HLA region (HLA-DRB1*04)</a:t>
            </a: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endParaRPr lang="en-US" sz="2000" dirty="0" smtClean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Cytokines and their receptors (IL10, IL6, IFGN, IL12RB2, …)</a:t>
            </a: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endParaRPr lang="en-US" sz="2000" dirty="0" smtClean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Molecules involved in the endothelial function (ICAM1, VEGF, NOS2A, …)</a:t>
            </a: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endParaRPr lang="en-US" sz="2000" dirty="0" smtClean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Genes of the innate immunity (TLR4, FCGR2A/3A, …)</a:t>
            </a:r>
            <a:endParaRPr lang="en-US" sz="2000" dirty="0">
              <a:solidFill>
                <a:srgbClr val="002060"/>
              </a:solidFill>
              <a:cs typeface="Segoe UI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GCA genetics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28596" y="1714488"/>
            <a:ext cx="84296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HLA region (HLA-DRB1*04)</a:t>
            </a: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endParaRPr lang="en-US" sz="2000" dirty="0" smtClean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Cytokines and their receptors (IL10, IL6, IFGN, IL12RB2, …)</a:t>
            </a: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endParaRPr lang="en-US" sz="2000" dirty="0" smtClean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Molecules involved in the endothelial function (ICAM1, VEGF, NOS2A, …)</a:t>
            </a: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endParaRPr lang="en-US" sz="2000" dirty="0" smtClean="0">
              <a:solidFill>
                <a:srgbClr val="002060"/>
              </a:solidFill>
              <a:cs typeface="Segoe UI" pitchFamily="34" charset="0"/>
            </a:endParaRPr>
          </a:p>
          <a:p>
            <a:pPr marL="173038" indent="-173038" algn="just">
              <a:lnSpc>
                <a:spcPct val="150000"/>
              </a:lnSpc>
              <a:buClr>
                <a:srgbClr val="FFC000"/>
              </a:buClr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cs typeface="Segoe UI" pitchFamily="34" charset="0"/>
              </a:rPr>
              <a:t>Genes of the innate immunity (TLR4, FCGR2A/3A, …)</a:t>
            </a:r>
            <a:endParaRPr lang="en-US" sz="2000" dirty="0">
              <a:solidFill>
                <a:srgbClr val="002060"/>
              </a:solidFill>
              <a:cs typeface="Segoe UI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GCA genetics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 rot="19582015">
            <a:off x="810222" y="2853687"/>
            <a:ext cx="7500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solidFill>
                  <a:srgbClr val="C00000"/>
                </a:solidFill>
              </a:rPr>
              <a:t>UNDERPOWERED</a:t>
            </a:r>
            <a:endParaRPr lang="es-E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GCA genetics</a:t>
            </a:r>
          </a:p>
        </p:txBody>
      </p:sp>
      <p:grpSp>
        <p:nvGrpSpPr>
          <p:cNvPr id="2" name="32 Grupo"/>
          <p:cNvGrpSpPr/>
          <p:nvPr/>
        </p:nvGrpSpPr>
        <p:grpSpPr>
          <a:xfrm>
            <a:off x="66671" y="3985025"/>
            <a:ext cx="5005395" cy="2626727"/>
            <a:chOff x="3924323" y="3985025"/>
            <a:chExt cx="5148271" cy="262672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24323" y="3985025"/>
              <a:ext cx="5148271" cy="240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06131" y="6298552"/>
              <a:ext cx="4966463" cy="31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25 Grupo"/>
          <p:cNvGrpSpPr/>
          <p:nvPr/>
        </p:nvGrpSpPr>
        <p:grpSpPr>
          <a:xfrm>
            <a:off x="71406" y="1071546"/>
            <a:ext cx="5035726" cy="2681454"/>
            <a:chOff x="109286" y="1071546"/>
            <a:chExt cx="5035726" cy="268145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2844" y="1071546"/>
              <a:ext cx="4857756" cy="2355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9286" y="3429000"/>
              <a:ext cx="5035726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1" name="10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5429255" y="2357430"/>
          <a:ext cx="3500463" cy="250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597"/>
                <a:gridCol w="1196138"/>
                <a:gridCol w="1213728"/>
              </a:tblGrid>
              <a:tr h="357190"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/>
                        <a:t>GCA cases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err="1"/>
                        <a:t>Controls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err="1"/>
                        <a:t>Spain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931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/>
                        <a:t>1845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err="1"/>
                        <a:t>Italy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178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1175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/>
                        <a:t>UK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156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5199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err="1"/>
                        <a:t>Norway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83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279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err="1"/>
                        <a:t>Germany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74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480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</a:rPr>
                        <a:t>1,422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</a:rPr>
                        <a:t>8,978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57158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2060"/>
                </a:solidFill>
                <a:latin typeface="+mn-lt"/>
              </a:rPr>
              <a:t>PTPN22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000628" y="2285992"/>
            <a:ext cx="3929090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lvl="0" indent="-174625" algn="just">
              <a:lnSpc>
                <a:spcPct val="120000"/>
              </a:lnSpc>
              <a:spcBef>
                <a:spcPts val="18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Lymphoid tyrosine phosphatase (LYP).</a:t>
            </a:r>
          </a:p>
          <a:p>
            <a:pPr marL="174625" lvl="0" indent="-174625" algn="just">
              <a:lnSpc>
                <a:spcPct val="120000"/>
              </a:lnSpc>
              <a:spcBef>
                <a:spcPts val="18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Critical regulator of signalling in T and B lymphocytes.</a:t>
            </a:r>
          </a:p>
        </p:txBody>
      </p:sp>
      <p:grpSp>
        <p:nvGrpSpPr>
          <p:cNvPr id="3" name="17 Grupo"/>
          <p:cNvGrpSpPr/>
          <p:nvPr/>
        </p:nvGrpSpPr>
        <p:grpSpPr>
          <a:xfrm>
            <a:off x="500034" y="1357297"/>
            <a:ext cx="4429156" cy="4357719"/>
            <a:chOff x="1142977" y="1357297"/>
            <a:chExt cx="4429156" cy="435771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2977" y="1357297"/>
              <a:ext cx="4429156" cy="435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Elipse"/>
            <p:cNvSpPr/>
            <p:nvPr/>
          </p:nvSpPr>
          <p:spPr>
            <a:xfrm>
              <a:off x="2987206" y="3217632"/>
              <a:ext cx="349875" cy="3847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2989478" y="4034624"/>
              <a:ext cx="349875" cy="3847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Content Placeholder 1"/>
          <p:cNvSpPr txBox="1">
            <a:spLocks/>
          </p:cNvSpPr>
          <p:nvPr/>
        </p:nvSpPr>
        <p:spPr>
          <a:xfrm>
            <a:off x="285720" y="6357958"/>
            <a:ext cx="385765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indent="-173038">
              <a:spcBef>
                <a:spcPts val="300"/>
              </a:spcBef>
              <a:buClr>
                <a:srgbClr val="2A0A42"/>
              </a:buClr>
              <a:buSzPct val="70000"/>
            </a:pPr>
            <a:r>
              <a:rPr lang="en-US" sz="1200" dirty="0" err="1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Vang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., </a:t>
            </a:r>
            <a:r>
              <a:rPr lang="en-US" sz="1200" i="1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Nat </a:t>
            </a:r>
            <a:r>
              <a:rPr lang="en-US" sz="1200" i="1" dirty="0" err="1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Chem</a:t>
            </a:r>
            <a:r>
              <a:rPr lang="en-US" sz="1200" i="1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 </a:t>
            </a:r>
            <a:r>
              <a:rPr lang="en-US" sz="1200" i="1" dirty="0" err="1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Biol</a:t>
            </a:r>
            <a:r>
              <a:rPr lang="en-US" sz="1200" i="1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,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 2012; 8:437-46.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85720" y="2174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2060"/>
                </a:solidFill>
                <a:latin typeface="+mn-lt"/>
              </a:rPr>
              <a:t>IL17A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295" y="4678363"/>
            <a:ext cx="4073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8 Grupo"/>
          <p:cNvGrpSpPr>
            <a:grpSpLocks/>
          </p:cNvGrpSpPr>
          <p:nvPr/>
        </p:nvGrpSpPr>
        <p:grpSpPr bwMode="auto">
          <a:xfrm>
            <a:off x="1000100" y="2741618"/>
            <a:ext cx="3062287" cy="1473200"/>
            <a:chOff x="574675" y="1797050"/>
            <a:chExt cx="6589613" cy="309565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4675" y="1797050"/>
              <a:ext cx="6589613" cy="309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88319" y="1797050"/>
              <a:ext cx="2743722" cy="38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5000628" y="6254613"/>
            <a:ext cx="3403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 smtClean="0">
                <a:solidFill>
                  <a:srgbClr val="002060"/>
                </a:solidFill>
                <a:cs typeface="Arial" pitchFamily="34" charset="0"/>
              </a:rPr>
              <a:t>Weyand</a:t>
            </a:r>
            <a:r>
              <a:rPr lang="fr-FR" sz="1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sz="1200" i="1" dirty="0" smtClean="0">
                <a:solidFill>
                  <a:srgbClr val="002060"/>
                </a:solidFill>
                <a:cs typeface="Arial" pitchFamily="34" charset="0"/>
              </a:rPr>
              <a:t>et al</a:t>
            </a:r>
            <a:r>
              <a:rPr lang="fr-FR" sz="12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fr-FR" sz="1200" i="1" dirty="0" err="1" smtClean="0">
                <a:solidFill>
                  <a:srgbClr val="002060"/>
                </a:solidFill>
                <a:cs typeface="Arial" pitchFamily="34" charset="0"/>
              </a:rPr>
              <a:t>Curr</a:t>
            </a:r>
            <a:r>
              <a:rPr lang="fr-FR" sz="1200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sz="1200" i="1" dirty="0" err="1" smtClean="0">
                <a:solidFill>
                  <a:srgbClr val="002060"/>
                </a:solidFill>
                <a:cs typeface="Arial" pitchFamily="34" charset="0"/>
              </a:rPr>
              <a:t>Opin</a:t>
            </a:r>
            <a:r>
              <a:rPr lang="fr-FR" sz="1200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sz="1200" i="1" dirty="0" err="1" smtClean="0">
                <a:solidFill>
                  <a:srgbClr val="002060"/>
                </a:solidFill>
                <a:cs typeface="Arial" pitchFamily="34" charset="0"/>
              </a:rPr>
              <a:t>Rheumatol</a:t>
            </a:r>
            <a:r>
              <a:rPr lang="fr-FR" sz="1200" dirty="0" smtClean="0">
                <a:solidFill>
                  <a:srgbClr val="002060"/>
                </a:solidFill>
                <a:cs typeface="Arial" pitchFamily="34" charset="0"/>
              </a:rPr>
              <a:t>, 2011; 23:43-9</a:t>
            </a:r>
            <a:r>
              <a:rPr lang="es-ES" sz="12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es-ES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571472" y="1315882"/>
            <a:ext cx="4932362" cy="970110"/>
            <a:chOff x="1433550" y="1133475"/>
            <a:chExt cx="4932362" cy="97011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33550" y="1133475"/>
              <a:ext cx="4932362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11 CuadroTexto"/>
            <p:cNvSpPr txBox="1">
              <a:spLocks noChangeArrowheads="1"/>
            </p:cNvSpPr>
            <p:nvPr/>
          </p:nvSpPr>
          <p:spPr bwMode="auto">
            <a:xfrm>
              <a:off x="1785918" y="1857364"/>
              <a:ext cx="1176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Circulation. 2010</a:t>
              </a:r>
              <a:r>
                <a:rPr lang="es-ES" sz="1000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ES" sz="1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5270" y="2046149"/>
            <a:ext cx="3076575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913356" y="1222777"/>
            <a:ext cx="7796223" cy="4715341"/>
            <a:chOff x="1137204" y="1592283"/>
            <a:chExt cx="7796223" cy="4715341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1137204" y="4077072"/>
              <a:ext cx="7572375" cy="54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1800"/>
                </a:spcBef>
                <a:buClr>
                  <a:srgbClr val="FFC000"/>
                </a:buCl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153153"/>
                  </a:solidFill>
                  <a:latin typeface="+mn-lt"/>
                  <a:cs typeface="Arial" pitchFamily="34" charset="0"/>
                </a:rPr>
                <a:t>Genetic </a:t>
              </a:r>
              <a:r>
                <a:rPr lang="en-US" dirty="0">
                  <a:solidFill>
                    <a:srgbClr val="153153"/>
                  </a:solidFill>
                  <a:latin typeface="+mn-lt"/>
                  <a:cs typeface="Arial" pitchFamily="34" charset="0"/>
                </a:rPr>
                <a:t>markers across the whole genome </a:t>
              </a:r>
              <a:r>
                <a:rPr lang="en-US" dirty="0" smtClean="0">
                  <a:solidFill>
                    <a:srgbClr val="153153"/>
                  </a:solidFill>
                  <a:latin typeface="+mn-lt"/>
                  <a:cs typeface="Arial" pitchFamily="34" charset="0"/>
                </a:rPr>
                <a:t>/ Common </a:t>
              </a:r>
              <a:r>
                <a:rPr lang="en-US" dirty="0">
                  <a:solidFill>
                    <a:srgbClr val="153153"/>
                  </a:solidFill>
                  <a:latin typeface="+mn-lt"/>
                  <a:cs typeface="Arial" pitchFamily="34" charset="0"/>
                </a:rPr>
                <a:t>variants &gt; 5</a:t>
              </a:r>
              <a:r>
                <a:rPr lang="en-US" dirty="0" smtClean="0">
                  <a:solidFill>
                    <a:srgbClr val="153153"/>
                  </a:solidFill>
                  <a:latin typeface="+mn-lt"/>
                  <a:cs typeface="Arial" pitchFamily="34" charset="0"/>
                </a:rPr>
                <a:t>%</a:t>
              </a:r>
            </a:p>
            <a:p>
              <a:pPr eaLnBrk="1" hangingPunct="1">
                <a:lnSpc>
                  <a:spcPct val="120000"/>
                </a:lnSpc>
                <a:spcBef>
                  <a:spcPts val="1800"/>
                </a:spcBef>
                <a:buClr>
                  <a:srgbClr val="FFC000"/>
                </a:buClr>
                <a:buFont typeface="Arial" pitchFamily="34" charset="0"/>
                <a:buChar char="•"/>
              </a:pPr>
              <a:endParaRPr lang="en-US" dirty="0">
                <a:solidFill>
                  <a:srgbClr val="153153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7" name="Picture 6" descr="GWAS_worflow_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496" y="1592283"/>
              <a:ext cx="6031646" cy="206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7 Grupo"/>
            <p:cNvGrpSpPr/>
            <p:nvPr/>
          </p:nvGrpSpPr>
          <p:grpSpPr>
            <a:xfrm>
              <a:off x="1152510" y="4584324"/>
              <a:ext cx="7780917" cy="1723300"/>
              <a:chOff x="1152510" y="4584324"/>
              <a:chExt cx="7780917" cy="1723300"/>
            </a:xfrm>
          </p:grpSpPr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1152510" y="4584324"/>
                <a:ext cx="5456237" cy="9969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4625" indent="-174625" fontAlgn="auto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FFC000"/>
                  </a:buClr>
                  <a:buFont typeface="Arial" pitchFamily="34" charset="0"/>
                  <a:buChar char="•"/>
                  <a:defRPr/>
                </a:pPr>
                <a:r>
                  <a:rPr lang="en-GB" dirty="0">
                    <a:solidFill>
                      <a:srgbClr val="153153"/>
                    </a:solidFill>
                    <a:latin typeface="+mj-lt"/>
                  </a:rPr>
                  <a:t>Non-hypothesis-driven </a:t>
                </a:r>
                <a:r>
                  <a:rPr lang="en-GB" dirty="0" smtClean="0">
                    <a:solidFill>
                      <a:srgbClr val="153153"/>
                    </a:solidFill>
                    <a:latin typeface="+mj-lt"/>
                  </a:rPr>
                  <a:t>analysis</a:t>
                </a:r>
                <a:endParaRPr lang="en-GB" dirty="0">
                  <a:solidFill>
                    <a:srgbClr val="153153"/>
                  </a:solidFill>
                  <a:latin typeface="+mj-lt"/>
                </a:endParaRPr>
              </a:p>
              <a:p>
                <a:pPr marL="174625" indent="-174625" fontAlgn="auto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FFC000"/>
                  </a:buClr>
                  <a:buFont typeface="Arial" pitchFamily="34" charset="0"/>
                  <a:buChar char="•"/>
                  <a:defRPr/>
                </a:pPr>
                <a:r>
                  <a:rPr lang="en-GB" dirty="0">
                    <a:solidFill>
                      <a:srgbClr val="153153"/>
                    </a:solidFill>
                    <a:latin typeface="+mj-lt"/>
                  </a:rPr>
                  <a:t>Hypothesis generating </a:t>
                </a:r>
                <a:r>
                  <a:rPr lang="en-GB" dirty="0" smtClean="0">
                    <a:solidFill>
                      <a:srgbClr val="153153"/>
                    </a:solidFill>
                    <a:latin typeface="+mj-lt"/>
                  </a:rPr>
                  <a:t>approach</a:t>
                </a:r>
                <a:endParaRPr lang="en-GB" dirty="0">
                  <a:solidFill>
                    <a:srgbClr val="153153"/>
                  </a:solidFill>
                  <a:latin typeface="+mj-lt"/>
                </a:endParaRPr>
              </a:p>
            </p:txBody>
          </p:sp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8164" y="5254888"/>
                <a:ext cx="2395263" cy="1052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10 Conector recto de flecha"/>
              <p:cNvCxnSpPr>
                <a:endCxn id="10" idx="1"/>
              </p:cNvCxnSpPr>
              <p:nvPr/>
            </p:nvCxnSpPr>
            <p:spPr>
              <a:xfrm flipV="1">
                <a:off x="6048672" y="5781256"/>
                <a:ext cx="489492" cy="56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2 Marcador de contenido"/>
          <p:cNvSpPr txBox="1">
            <a:spLocks/>
          </p:cNvSpPr>
          <p:nvPr/>
        </p:nvSpPr>
        <p:spPr>
          <a:xfrm>
            <a:off x="950834" y="80114"/>
            <a:ext cx="79248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pPr marL="0" indent="0">
              <a:buFont typeface="Arial" pitchFamily="34" charset="0"/>
              <a:buNone/>
            </a:pPr>
            <a:endParaRPr lang="es-ES" sz="2400" b="1" dirty="0" smtClean="0"/>
          </a:p>
          <a:p>
            <a:pPr marL="0" indent="0">
              <a:buFont typeface="Arial" pitchFamily="34" charset="0"/>
              <a:buNone/>
            </a:pPr>
            <a:endParaRPr lang="es-ES" sz="2400" dirty="0"/>
          </a:p>
        </p:txBody>
      </p:sp>
      <p:sp>
        <p:nvSpPr>
          <p:cNvPr id="14" name="13 Rectángulo"/>
          <p:cNvSpPr/>
          <p:nvPr/>
        </p:nvSpPr>
        <p:spPr>
          <a:xfrm>
            <a:off x="432183" y="331753"/>
            <a:ext cx="9283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err="1">
                <a:solidFill>
                  <a:srgbClr val="153153"/>
                </a:solidFill>
                <a:latin typeface="+mj-lt"/>
              </a:rPr>
              <a:t>The</a:t>
            </a:r>
            <a:r>
              <a:rPr lang="es-ES" sz="2800" b="1" dirty="0">
                <a:solidFill>
                  <a:srgbClr val="153153"/>
                </a:solidFill>
                <a:latin typeface="+mj-lt"/>
              </a:rPr>
              <a:t> era of </a:t>
            </a:r>
            <a:r>
              <a:rPr lang="es-ES" sz="2800" b="1" dirty="0" err="1">
                <a:solidFill>
                  <a:srgbClr val="153153"/>
                </a:solidFill>
                <a:latin typeface="+mj-lt"/>
              </a:rPr>
              <a:t>Genome</a:t>
            </a:r>
            <a:r>
              <a:rPr lang="es-ES" sz="2800" b="1" dirty="0">
                <a:solidFill>
                  <a:srgbClr val="153153"/>
                </a:solidFill>
                <a:latin typeface="+mj-lt"/>
              </a:rPr>
              <a:t> Wide </a:t>
            </a:r>
            <a:r>
              <a:rPr lang="es-ES" sz="2800" b="1" dirty="0" err="1">
                <a:solidFill>
                  <a:srgbClr val="153153"/>
                </a:solidFill>
                <a:latin typeface="+mj-lt"/>
              </a:rPr>
              <a:t>Association</a:t>
            </a:r>
            <a:r>
              <a:rPr lang="es-ES" sz="2800" b="1" dirty="0">
                <a:solidFill>
                  <a:srgbClr val="153153"/>
                </a:solidFill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153153"/>
                </a:solidFill>
                <a:latin typeface="+mj-lt"/>
              </a:rPr>
              <a:t>Studies</a:t>
            </a:r>
            <a:r>
              <a:rPr lang="es-ES" sz="2800" b="1" dirty="0" smtClean="0">
                <a:solidFill>
                  <a:srgbClr val="153153"/>
                </a:solidFill>
                <a:latin typeface="+mj-lt"/>
              </a:rPr>
              <a:t> – GWAS</a:t>
            </a:r>
            <a:endParaRPr lang="es-ES" sz="2800" b="1" dirty="0">
              <a:solidFill>
                <a:srgbClr val="153153"/>
              </a:solidFill>
              <a:latin typeface="+mj-lt"/>
            </a:endParaRPr>
          </a:p>
          <a:p>
            <a:endParaRPr lang="es-ES" sz="2800" b="1" dirty="0">
              <a:solidFill>
                <a:srgbClr val="153153"/>
              </a:solidFill>
              <a:latin typeface="+mj-lt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1071538" y="928670"/>
            <a:ext cx="685804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41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12542</TotalTime>
  <Words>1179</Words>
  <Application>Microsoft Office PowerPoint</Application>
  <PresentationFormat>Presentación en pantalla (4:3)</PresentationFormat>
  <Paragraphs>326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Diapositiva 2</vt:lpstr>
      <vt:lpstr>Diapositiva 3</vt:lpstr>
      <vt:lpstr>GCA genetics</vt:lpstr>
      <vt:lpstr>GCA genetics</vt:lpstr>
      <vt:lpstr>GCA genetics</vt:lpstr>
      <vt:lpstr>PTPN22</vt:lpstr>
      <vt:lpstr>IL17A</vt:lpstr>
      <vt:lpstr>Diapositiva 9</vt:lpstr>
      <vt:lpstr>The Immunochip (iChip)</vt:lpstr>
      <vt:lpstr>Diapositiva 11</vt:lpstr>
      <vt:lpstr>Giant Cell Arterits - ImmunoChip  </vt:lpstr>
      <vt:lpstr>HLA region</vt:lpstr>
      <vt:lpstr>Step-wise analysis</vt:lpstr>
      <vt:lpstr>Amino acid positions</vt:lpstr>
      <vt:lpstr>Non-HLA region</vt:lpstr>
      <vt:lpstr>LRRC32</vt:lpstr>
      <vt:lpstr>Giant Cell Arteritis - GWAS </vt:lpstr>
      <vt:lpstr>Plasminogen –PLG</vt:lpstr>
      <vt:lpstr>Prolyl4-hydroxylase subunit alpha 2 (P4HA2)   </vt:lpstr>
      <vt:lpstr>Diapositiva 21</vt:lpstr>
      <vt:lpstr>Anti -IL6R therapy in GCA</vt:lpstr>
      <vt:lpstr>Diapositiva 23</vt:lpstr>
      <vt:lpstr>Meta-iChip of LVV</vt:lpstr>
      <vt:lpstr>IL12B</vt:lpstr>
      <vt:lpstr>IL12B: Novel therapeutic target in vasculitis</vt:lpstr>
      <vt:lpstr>Meta-iChip of LVV</vt:lpstr>
      <vt:lpstr>Diapositiva 28</vt:lpstr>
      <vt:lpstr>Meta-Ichip of 4 vasculitides </vt:lpstr>
      <vt:lpstr>Diapositiva 30</vt:lpstr>
      <vt:lpstr>Diapositiva 31</vt:lpstr>
      <vt:lpstr>Diapositiva 32</vt:lpstr>
      <vt:lpstr>Collaborators</vt:lpstr>
      <vt:lpstr>Javier Martin’s group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dcarmona</dc:creator>
  <cp:lastModifiedBy>Julio</cp:lastModifiedBy>
  <cp:revision>1299</cp:revision>
  <dcterms:created xsi:type="dcterms:W3CDTF">2012-06-07T09:23:59Z</dcterms:created>
  <dcterms:modified xsi:type="dcterms:W3CDTF">2018-02-22T15:49:17Z</dcterms:modified>
</cp:coreProperties>
</file>