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331" r:id="rId2"/>
    <p:sldId id="337" r:id="rId3"/>
    <p:sldId id="339" r:id="rId4"/>
    <p:sldId id="338" r:id="rId5"/>
    <p:sldId id="332" r:id="rId6"/>
    <p:sldId id="342" r:id="rId7"/>
    <p:sldId id="343" r:id="rId8"/>
    <p:sldId id="305" r:id="rId9"/>
    <p:sldId id="310" r:id="rId10"/>
    <p:sldId id="314" r:id="rId11"/>
    <p:sldId id="325" r:id="rId12"/>
    <p:sldId id="324" r:id="rId13"/>
    <p:sldId id="317" r:id="rId14"/>
    <p:sldId id="330" r:id="rId15"/>
    <p:sldId id="319" r:id="rId16"/>
    <p:sldId id="326" r:id="rId17"/>
    <p:sldId id="328" r:id="rId18"/>
    <p:sldId id="334" r:id="rId19"/>
    <p:sldId id="347" r:id="rId20"/>
    <p:sldId id="350" r:id="rId21"/>
    <p:sldId id="335" r:id="rId22"/>
  </p:sldIdLst>
  <p:sldSz cx="9144000" cy="6858000" type="screen4x3"/>
  <p:notesSz cx="6858000" cy="9144000"/>
  <p:defaultTextStyle>
    <a:defPPr>
      <a:defRPr lang="es-ES_tradnl"/>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000000"/>
        </p14:laserClr>
      </p:ext>
      <p:ext uri="{2FDB2607-1784-4EEB-B798-7EB5836EED8A}">
        <p14:showMediaCtrls xmlns:p14="http://schemas.microsoft.com/office/powerpoint/2010/main" xmlns="" val="1"/>
      </p:ext>
    </p:extLst>
  </p:showPr>
  <p:clrMru>
    <a:srgbClr val="9C77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2788"/>
    <p:restoredTop sz="89250" autoAdjust="0"/>
  </p:normalViewPr>
  <p:slideViewPr>
    <p:cSldViewPr snapToGrid="0" snapToObjects="1">
      <p:cViewPr varScale="1">
        <p:scale>
          <a:sx n="45" d="100"/>
          <a:sy n="45" d="100"/>
        </p:scale>
        <p:origin x="-1020"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image" Target="../media/image7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0CD5E77-DEED-DA41-A641-71E05E4B34F4}" type="datetimeFigureOut">
              <a:rPr lang="es-ES_tradnl"/>
              <a:pPr>
                <a:defRPr/>
              </a:pPr>
              <a:t>23/02/2018</a:t>
            </a:fld>
            <a:endParaRPr lang="es-ES_tradnl"/>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s-ES_tradnl"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_tradnl" noProof="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108C93A-2AB0-6E49-AAAD-9A73868086EF}" type="slidenum">
              <a:rPr lang="es-ES_tradnl"/>
              <a:pPr>
                <a:defRPr/>
              </a:pPr>
              <a:t>‹Nº›</a:t>
            </a:fld>
            <a:endParaRPr lang="es-ES_tradnl"/>
          </a:p>
        </p:txBody>
      </p:sp>
    </p:spTree>
    <p:extLst>
      <p:ext uri="{BB962C8B-B14F-4D97-AF65-F5344CB8AC3E}">
        <p14:creationId xmlns:p14="http://schemas.microsoft.com/office/powerpoint/2010/main" xmlns="" val="3028714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4"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s-ES_tradnl" altLang="es-ES_tradnl" dirty="0"/>
          </a:p>
        </p:txBody>
      </p:sp>
      <p:sp>
        <p:nvSpPr>
          <p:cNvPr id="4" name="Marcador de número de diapositiva 3"/>
          <p:cNvSpPr>
            <a:spLocks noGrp="1"/>
          </p:cNvSpPr>
          <p:nvPr>
            <p:ph type="sldNum" sz="quarter" idx="5"/>
          </p:nvPr>
        </p:nvSpPr>
        <p:spPr/>
        <p:txBody>
          <a:bodyPr/>
          <a:lstStyle/>
          <a:p>
            <a:pPr>
              <a:defRPr/>
            </a:pPr>
            <a:fld id="{6EDC57E8-3642-BF4E-9617-26B0C2E8ED50}" type="slidenum">
              <a:rPr lang="es-ES_tradnl" smtClean="0"/>
              <a:pPr>
                <a:defRPr/>
              </a:pPr>
              <a:t>1</a:t>
            </a:fld>
            <a:endParaRPr lang="es-ES_tradnl"/>
          </a:p>
        </p:txBody>
      </p:sp>
    </p:spTree>
    <p:extLst>
      <p:ext uri="{BB962C8B-B14F-4D97-AF65-F5344CB8AC3E}">
        <p14:creationId xmlns:p14="http://schemas.microsoft.com/office/powerpoint/2010/main" xmlns="" val="823813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530"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s-ES_tradnl" dirty="0" smtClean="0"/>
              <a:t>En primer </a:t>
            </a:r>
            <a:r>
              <a:rPr lang="en-US" altLang="es-ES_tradnl" dirty="0" err="1"/>
              <a:t>lugar</a:t>
            </a:r>
            <a:r>
              <a:rPr lang="en-US" altLang="es-ES_tradnl" dirty="0"/>
              <a:t> </a:t>
            </a:r>
            <a:r>
              <a:rPr lang="en-US" altLang="es-ES_tradnl" dirty="0" err="1"/>
              <a:t>confirmamos</a:t>
            </a:r>
            <a:r>
              <a:rPr lang="en-US" altLang="es-ES_tradnl" dirty="0"/>
              <a:t> </a:t>
            </a:r>
            <a:r>
              <a:rPr lang="en-US" altLang="es-ES_tradnl" dirty="0" err="1"/>
              <a:t>que</a:t>
            </a:r>
            <a:r>
              <a:rPr lang="en-US" altLang="es-ES_tradnl" dirty="0"/>
              <a:t> los </a:t>
            </a:r>
            <a:r>
              <a:rPr lang="en-US" altLang="es-ES_tradnl" dirty="0" err="1"/>
              <a:t>pacientes</a:t>
            </a:r>
            <a:r>
              <a:rPr lang="en-US" altLang="es-ES_tradnl" dirty="0"/>
              <a:t> con AR </a:t>
            </a:r>
            <a:r>
              <a:rPr lang="en-US" altLang="es-ES_tradnl" dirty="0" err="1"/>
              <a:t>presentaban</a:t>
            </a:r>
            <a:r>
              <a:rPr lang="en-US" altLang="es-ES_tradnl" dirty="0"/>
              <a:t> un </a:t>
            </a:r>
            <a:r>
              <a:rPr lang="en-US" altLang="es-ES_tradnl" dirty="0" err="1"/>
              <a:t>incremento</a:t>
            </a:r>
            <a:r>
              <a:rPr lang="en-US" altLang="es-ES_tradnl" dirty="0"/>
              <a:t> de </a:t>
            </a:r>
            <a:r>
              <a:rPr lang="en-US" altLang="es-ES_tradnl" dirty="0" err="1"/>
              <a:t>netosis</a:t>
            </a:r>
            <a:r>
              <a:rPr lang="en-US" altLang="es-ES_tradnl" dirty="0"/>
              <a:t> </a:t>
            </a:r>
            <a:r>
              <a:rPr lang="en-US" altLang="es-ES_tradnl" dirty="0" err="1"/>
              <a:t>respecto</a:t>
            </a:r>
            <a:r>
              <a:rPr lang="en-US" altLang="es-ES_tradnl" dirty="0"/>
              <a:t> a </a:t>
            </a:r>
            <a:r>
              <a:rPr lang="en-US" altLang="es-ES_tradnl" dirty="0" err="1"/>
              <a:t>donantes</a:t>
            </a:r>
            <a:r>
              <a:rPr lang="en-US" altLang="es-ES_tradnl" dirty="0"/>
              <a:t> </a:t>
            </a:r>
            <a:r>
              <a:rPr lang="en-US" altLang="es-ES_tradnl" dirty="0" err="1" smtClean="0"/>
              <a:t>sanos</a:t>
            </a:r>
            <a:r>
              <a:rPr lang="en-US" altLang="es-ES_tradnl" dirty="0" smtClean="0"/>
              <a:t> </a:t>
            </a:r>
            <a:r>
              <a:rPr lang="en-US" altLang="es-ES_tradnl" dirty="0" err="1" smtClean="0"/>
              <a:t>mediante</a:t>
            </a:r>
            <a:r>
              <a:rPr lang="en-US" altLang="es-ES_tradnl" dirty="0" smtClean="0"/>
              <a:t> </a:t>
            </a:r>
            <a:r>
              <a:rPr lang="en-US" altLang="es-ES_tradnl" dirty="0" err="1" smtClean="0"/>
              <a:t>microscop</a:t>
            </a:r>
            <a:r>
              <a:rPr lang="es-ES" altLang="es-ES_tradnl" dirty="0" err="1" smtClean="0"/>
              <a:t>ía</a:t>
            </a:r>
            <a:r>
              <a:rPr lang="en-US" altLang="es-ES_tradnl" dirty="0" smtClean="0"/>
              <a:t>,</a:t>
            </a:r>
            <a:r>
              <a:rPr lang="en-US" altLang="es-ES_tradnl" baseline="0" dirty="0" smtClean="0"/>
              <a:t> e </a:t>
            </a:r>
            <a:r>
              <a:rPr lang="en-US" altLang="es-ES_tradnl" baseline="0" dirty="0" err="1" smtClean="0"/>
              <a:t>igualmente</a:t>
            </a:r>
            <a:r>
              <a:rPr lang="en-US" altLang="es-ES_tradnl" baseline="0" dirty="0" smtClean="0"/>
              <a:t>, </a:t>
            </a:r>
            <a:r>
              <a:rPr lang="en-US" altLang="es-ES_tradnl" baseline="0" dirty="0" err="1" smtClean="0"/>
              <a:t>productos</a:t>
            </a:r>
            <a:r>
              <a:rPr lang="en-US" altLang="es-ES_tradnl" baseline="0" dirty="0" smtClean="0"/>
              <a:t> </a:t>
            </a:r>
            <a:r>
              <a:rPr lang="en-US" altLang="es-ES_tradnl" baseline="0" dirty="0" err="1" smtClean="0"/>
              <a:t>derivados</a:t>
            </a:r>
            <a:r>
              <a:rPr lang="en-US" altLang="es-ES_tradnl" baseline="0" dirty="0" smtClean="0"/>
              <a:t> de </a:t>
            </a:r>
            <a:r>
              <a:rPr lang="en-US" altLang="es-ES_tradnl" baseline="0" dirty="0" err="1" smtClean="0"/>
              <a:t>netosis</a:t>
            </a:r>
            <a:r>
              <a:rPr lang="en-US" altLang="es-ES_tradnl" baseline="0" dirty="0" smtClean="0"/>
              <a:t> </a:t>
            </a:r>
            <a:r>
              <a:rPr lang="en-US" altLang="es-ES_tradnl" baseline="0" dirty="0" err="1" smtClean="0"/>
              <a:t>como</a:t>
            </a:r>
            <a:r>
              <a:rPr lang="en-US" altLang="es-ES_tradnl" baseline="0" dirty="0" smtClean="0"/>
              <a:t> los </a:t>
            </a:r>
            <a:r>
              <a:rPr lang="en-US" altLang="es-ES_tradnl" baseline="0" dirty="0" err="1" smtClean="0"/>
              <a:t>nucleosomas</a:t>
            </a:r>
            <a:r>
              <a:rPr lang="en-US" altLang="es-ES_tradnl" baseline="0" dirty="0" smtClean="0"/>
              <a:t> o la </a:t>
            </a:r>
            <a:r>
              <a:rPr lang="en-US" altLang="es-ES_tradnl" baseline="0" dirty="0" err="1" smtClean="0"/>
              <a:t>elasta</a:t>
            </a:r>
            <a:r>
              <a:rPr lang="en-US" altLang="es-ES_tradnl" baseline="0" dirty="0" smtClean="0"/>
              <a:t> en plasma, </a:t>
            </a:r>
            <a:r>
              <a:rPr lang="en-US" altLang="es-ES_tradnl" baseline="0" dirty="0" err="1" smtClean="0"/>
              <a:t>tambi</a:t>
            </a:r>
            <a:r>
              <a:rPr lang="es-ES" altLang="es-ES_tradnl" baseline="0" dirty="0" err="1" smtClean="0"/>
              <a:t>én</a:t>
            </a:r>
            <a:r>
              <a:rPr lang="es-ES" altLang="es-ES_tradnl" baseline="0" dirty="0" smtClean="0"/>
              <a:t> se encontraban significativamente incrementados en los pacientes AR.</a:t>
            </a:r>
          </a:p>
          <a:p>
            <a:pPr eaLnBrk="1" hangingPunct="1">
              <a:spcBef>
                <a:spcPct val="0"/>
              </a:spcBef>
            </a:pPr>
            <a:endParaRPr lang="es-ES" altLang="es-ES_tradnl" baseline="0" dirty="0" smtClean="0"/>
          </a:p>
          <a:p>
            <a:pPr eaLnBrk="1" hangingPunct="1">
              <a:spcBef>
                <a:spcPct val="0"/>
              </a:spcBef>
            </a:pPr>
            <a:r>
              <a:rPr lang="es-ES" altLang="es-ES_tradnl" baseline="0" dirty="0" smtClean="0"/>
              <a:t>Asimismo, los productos derivados de la </a:t>
            </a:r>
            <a:r>
              <a:rPr lang="es-ES" altLang="es-ES_tradnl" baseline="0" dirty="0" err="1" smtClean="0"/>
              <a:t>netosis</a:t>
            </a:r>
            <a:r>
              <a:rPr lang="es-ES" altLang="es-ES_tradnl" baseline="0" dirty="0" smtClean="0"/>
              <a:t> se encontraban asociados a parámetros de autoinmunidad como los títulos de anticuerpos anti-</a:t>
            </a:r>
            <a:r>
              <a:rPr lang="es-ES" altLang="es-ES_tradnl" baseline="0" dirty="0" err="1" smtClean="0"/>
              <a:t>CCPs</a:t>
            </a:r>
            <a:r>
              <a:rPr lang="es-ES" altLang="es-ES_tradnl" baseline="0" dirty="0" smtClean="0"/>
              <a:t> y de factor reumatoide. Es decir aquellos pacientes que presentaban positividad para estos </a:t>
            </a:r>
            <a:r>
              <a:rPr lang="es-ES" altLang="es-ES_tradnl" baseline="0" dirty="0" err="1" smtClean="0"/>
              <a:t>autoanticuerpos</a:t>
            </a:r>
            <a:r>
              <a:rPr lang="es-ES" altLang="es-ES_tradnl" baseline="0" dirty="0" smtClean="0"/>
              <a:t>, mostraban mayores niveles de productos de </a:t>
            </a:r>
            <a:r>
              <a:rPr lang="es-ES" altLang="es-ES_tradnl" baseline="0" dirty="0" err="1" smtClean="0"/>
              <a:t>netosis</a:t>
            </a:r>
            <a:r>
              <a:rPr lang="es-ES" altLang="es-ES_tradnl" baseline="0" dirty="0" smtClean="0"/>
              <a:t> respecto a los que no.</a:t>
            </a:r>
          </a:p>
          <a:p>
            <a:pPr eaLnBrk="1" hangingPunct="1">
              <a:spcBef>
                <a:spcPct val="0"/>
              </a:spcBef>
            </a:pPr>
            <a:endParaRPr lang="es-ES" altLang="es-ES_tradnl" baseline="0" dirty="0" smtClean="0"/>
          </a:p>
          <a:p>
            <a:pPr eaLnBrk="1" hangingPunct="1">
              <a:spcBef>
                <a:spcPct val="0"/>
              </a:spcBef>
            </a:pPr>
            <a:r>
              <a:rPr lang="es-ES" altLang="es-ES_tradnl" baseline="0" dirty="0" smtClean="0"/>
              <a:t>Observamos también una asociación significativa con la actividad de la enfermedad, de forma que pacientes con alta actividad, definida por un DAS28 mayor de 5.1 presentaban mayores niveles de productos derivados de </a:t>
            </a:r>
            <a:r>
              <a:rPr lang="es-ES" altLang="es-ES_tradnl" baseline="0" dirty="0" err="1" smtClean="0"/>
              <a:t>netosis</a:t>
            </a:r>
            <a:r>
              <a:rPr lang="es-ES" altLang="es-ES_tradnl" baseline="0" dirty="0" smtClean="0"/>
              <a:t>.</a:t>
            </a:r>
          </a:p>
          <a:p>
            <a:pPr eaLnBrk="1" hangingPunct="1">
              <a:spcBef>
                <a:spcPct val="0"/>
              </a:spcBef>
            </a:pPr>
            <a:endParaRPr lang="es-ES" altLang="es-ES_tradnl" baseline="0" dirty="0" smtClean="0"/>
          </a:p>
          <a:p>
            <a:pPr eaLnBrk="1" hangingPunct="1">
              <a:spcBef>
                <a:spcPct val="0"/>
              </a:spcBef>
            </a:pPr>
            <a:r>
              <a:rPr lang="es-ES" altLang="es-ES_tradnl" baseline="0" dirty="0" smtClean="0"/>
              <a:t>En cuanto al riesgo cardiovascular, observamos que los pacientes que presentaban un engrosamiento patológico de la íntima media </a:t>
            </a:r>
            <a:r>
              <a:rPr lang="es-ES" altLang="es-ES_tradnl" baseline="0" dirty="0" err="1" smtClean="0"/>
              <a:t>carotídea</a:t>
            </a:r>
            <a:r>
              <a:rPr lang="es-ES" altLang="es-ES_tradnl" baseline="0" dirty="0" smtClean="0"/>
              <a:t>, medida por </a:t>
            </a:r>
            <a:r>
              <a:rPr lang="es-ES" altLang="es-ES_tradnl" baseline="0" dirty="0" err="1" smtClean="0"/>
              <a:t>ecodopler</a:t>
            </a:r>
            <a:r>
              <a:rPr lang="es-ES" altLang="es-ES_tradnl" baseline="0" dirty="0" smtClean="0"/>
              <a:t>, también presentaban unos mayores niveles de productos derivados de </a:t>
            </a:r>
            <a:r>
              <a:rPr lang="es-ES" altLang="es-ES_tradnl" baseline="0" dirty="0" err="1" smtClean="0"/>
              <a:t>netosis</a:t>
            </a:r>
            <a:r>
              <a:rPr lang="es-ES" altLang="es-ES_tradnl" baseline="0" dirty="0" smtClean="0"/>
              <a:t> respecto a los que tenían un grosor normal.</a:t>
            </a:r>
          </a:p>
          <a:p>
            <a:pPr eaLnBrk="1" hangingPunct="1">
              <a:spcBef>
                <a:spcPct val="0"/>
              </a:spcBef>
            </a:pPr>
            <a:endParaRPr lang="es-ES" altLang="es-ES_tradnl" baseline="0" dirty="0" smtClean="0"/>
          </a:p>
          <a:p>
            <a:pPr eaLnBrk="1" hangingPunct="1">
              <a:spcBef>
                <a:spcPct val="0"/>
              </a:spcBef>
            </a:pPr>
            <a:r>
              <a:rPr lang="es-ES" altLang="es-ES_tradnl" baseline="0" dirty="0" smtClean="0"/>
              <a:t>Decidimos realizar también un análisis de curvas ROC, donde identificamos que los productos derivados de la </a:t>
            </a:r>
            <a:r>
              <a:rPr lang="es-ES" altLang="es-ES_tradnl" baseline="0" dirty="0" err="1" smtClean="0"/>
              <a:t>netosis</a:t>
            </a:r>
            <a:r>
              <a:rPr lang="es-ES" altLang="es-ES_tradnl" baseline="0" dirty="0" smtClean="0"/>
              <a:t> podrían actuar tanto como potenciales </a:t>
            </a:r>
            <a:r>
              <a:rPr lang="es-ES" altLang="es-ES_tradnl" baseline="0" dirty="0" err="1" smtClean="0"/>
              <a:t>biomarcadores</a:t>
            </a:r>
            <a:r>
              <a:rPr lang="es-ES" altLang="es-ES_tradnl" baseline="0" dirty="0" smtClean="0"/>
              <a:t> para identificar a aquellos pacientes con alta actividad de la enfermedad, como pacientes con riesgo cardiovascular.</a:t>
            </a:r>
            <a:endParaRPr lang="en-US" altLang="es-ES_tradnl" dirty="0" smtClean="0"/>
          </a:p>
          <a:p>
            <a:pPr eaLnBrk="1" hangingPunct="1">
              <a:spcBef>
                <a:spcPct val="0"/>
              </a:spcBef>
            </a:pPr>
            <a:endParaRPr lang="en-US" altLang="es-ES_tradnl" dirty="0" smtClean="0"/>
          </a:p>
        </p:txBody>
      </p:sp>
      <p:sp>
        <p:nvSpPr>
          <p:cNvPr id="22531" name="3 Marcador de número de diapositiva"/>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0D5A86BA-E9BA-6945-A184-C2DAAB3D9D84}" type="slidenum">
              <a:rPr lang="es-ES" altLang="es-ES_tradnl"/>
              <a:pPr fontAlgn="base">
                <a:spcBef>
                  <a:spcPct val="0"/>
                </a:spcBef>
                <a:spcAft>
                  <a:spcPct val="0"/>
                </a:spcAft>
              </a:pPr>
              <a:t>10</a:t>
            </a:fld>
            <a:endParaRPr lang="es-ES" altLang="es-ES_tradnl"/>
          </a:p>
        </p:txBody>
      </p:sp>
    </p:spTree>
    <p:extLst>
      <p:ext uri="{BB962C8B-B14F-4D97-AF65-F5344CB8AC3E}">
        <p14:creationId xmlns:p14="http://schemas.microsoft.com/office/powerpoint/2010/main" xmlns="" val="1978056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s-ES_tradnl" dirty="0" err="1" smtClean="0"/>
              <a:t>En</a:t>
            </a:r>
            <a:r>
              <a:rPr lang="en-US" altLang="es-ES_tradnl" dirty="0" smtClean="0"/>
              <a:t> </a:t>
            </a:r>
            <a:r>
              <a:rPr lang="en-US" altLang="es-ES_tradnl" dirty="0" err="1" smtClean="0"/>
              <a:t>condiciones</a:t>
            </a:r>
            <a:r>
              <a:rPr lang="en-US" altLang="es-ES_tradnl" dirty="0" smtClean="0"/>
              <a:t> </a:t>
            </a:r>
            <a:r>
              <a:rPr lang="en-US" altLang="es-ES_tradnl" dirty="0" err="1" smtClean="0"/>
              <a:t>fisiológicas</a:t>
            </a:r>
            <a:r>
              <a:rPr lang="en-US" altLang="es-ES_tradnl" dirty="0" smtClean="0"/>
              <a:t> </a:t>
            </a:r>
            <a:r>
              <a:rPr lang="en-US" altLang="es-ES_tradnl" dirty="0" err="1" smtClean="0"/>
              <a:t>normales</a:t>
            </a:r>
            <a:r>
              <a:rPr lang="en-US" altLang="es-ES_tradnl" dirty="0" smtClean="0"/>
              <a:t>, </a:t>
            </a:r>
            <a:r>
              <a:rPr lang="en-US" altLang="es-ES_tradnl" baseline="0" dirty="0" smtClean="0"/>
              <a:t>el </a:t>
            </a:r>
            <a:r>
              <a:rPr lang="en-US" altLang="es-ES_tradnl" baseline="0" dirty="0" err="1" smtClean="0"/>
              <a:t>organismo</a:t>
            </a:r>
            <a:r>
              <a:rPr lang="en-US" altLang="es-ES_tradnl" baseline="0" dirty="0" smtClean="0"/>
              <a:t> dispone de </a:t>
            </a:r>
            <a:r>
              <a:rPr lang="en-US" altLang="es-ES_tradnl" baseline="0" dirty="0" err="1" smtClean="0"/>
              <a:t>sistemas</a:t>
            </a:r>
            <a:r>
              <a:rPr lang="en-US" altLang="es-ES_tradnl" baseline="0" dirty="0" smtClean="0"/>
              <a:t> </a:t>
            </a:r>
            <a:r>
              <a:rPr lang="en-US" altLang="es-ES_tradnl" baseline="0" dirty="0" err="1" smtClean="0"/>
              <a:t>encargados</a:t>
            </a:r>
            <a:r>
              <a:rPr lang="en-US" altLang="es-ES_tradnl" baseline="0" dirty="0" smtClean="0"/>
              <a:t> de </a:t>
            </a:r>
            <a:r>
              <a:rPr lang="en-US" altLang="es-ES_tradnl" baseline="0" dirty="0" err="1" smtClean="0"/>
              <a:t>retirar</a:t>
            </a:r>
            <a:r>
              <a:rPr lang="en-US" altLang="es-ES_tradnl" baseline="0" dirty="0" smtClean="0"/>
              <a:t> los </a:t>
            </a:r>
            <a:r>
              <a:rPr lang="en-US" altLang="es-ES_tradnl" baseline="0" dirty="0" err="1" smtClean="0"/>
              <a:t>productos</a:t>
            </a:r>
            <a:r>
              <a:rPr lang="en-US" altLang="es-ES_tradnl" baseline="0" dirty="0" smtClean="0"/>
              <a:t> que se </a:t>
            </a:r>
            <a:r>
              <a:rPr lang="en-US" altLang="es-ES_tradnl" baseline="0" dirty="0" err="1" smtClean="0"/>
              <a:t>liberan</a:t>
            </a:r>
            <a:r>
              <a:rPr lang="en-US" altLang="es-ES_tradnl" baseline="0" dirty="0" smtClean="0"/>
              <a:t> </a:t>
            </a:r>
            <a:r>
              <a:rPr lang="en-US" altLang="es-ES_tradnl" baseline="0" dirty="0" err="1" smtClean="0"/>
              <a:t>durante</a:t>
            </a:r>
            <a:r>
              <a:rPr lang="en-US" altLang="es-ES_tradnl" baseline="0" dirty="0" smtClean="0"/>
              <a:t> la </a:t>
            </a:r>
            <a:r>
              <a:rPr lang="en-US" altLang="es-ES_tradnl" baseline="0" dirty="0" err="1" smtClean="0"/>
              <a:t>netosis</a:t>
            </a:r>
            <a:r>
              <a:rPr lang="en-US" altLang="es-ES_tradnl" baseline="0" dirty="0" smtClean="0"/>
              <a:t>. As</a:t>
            </a:r>
            <a:r>
              <a:rPr lang="es-ES" altLang="es-ES_tradnl" baseline="0" dirty="0" smtClean="0"/>
              <a:t>í existe una enzima, denominada </a:t>
            </a:r>
            <a:r>
              <a:rPr lang="es-ES" altLang="es-ES_tradnl" baseline="0" dirty="0" err="1" smtClean="0"/>
              <a:t>DNAsa</a:t>
            </a:r>
            <a:r>
              <a:rPr lang="es-ES" altLang="es-ES_tradnl" baseline="0" dirty="0" smtClean="0"/>
              <a:t>, que se encarga de degradar el ADN que se libera a la sangre durante la </a:t>
            </a:r>
            <a:r>
              <a:rPr lang="es-ES" altLang="es-ES_tradnl" baseline="0" dirty="0" err="1" smtClean="0"/>
              <a:t>netosis</a:t>
            </a:r>
            <a:r>
              <a:rPr lang="es-ES" altLang="es-ES_tradnl" baseline="0" dirty="0" smtClean="0"/>
              <a:t>.</a:t>
            </a:r>
          </a:p>
          <a:p>
            <a:pPr eaLnBrk="1" hangingPunct="1">
              <a:spcBef>
                <a:spcPct val="0"/>
              </a:spcBef>
            </a:pPr>
            <a:endParaRPr lang="es-ES" altLang="es-ES_tradnl" baseline="0" dirty="0" smtClean="0"/>
          </a:p>
          <a:p>
            <a:pPr eaLnBrk="1" hangingPunct="1">
              <a:spcBef>
                <a:spcPct val="0"/>
              </a:spcBef>
            </a:pPr>
            <a:r>
              <a:rPr lang="es-ES" altLang="es-ES_tradnl" baseline="0" dirty="0" smtClean="0"/>
              <a:t>En pacientes AR, observamos que no </a:t>
            </a:r>
            <a:r>
              <a:rPr lang="es-ES" altLang="es-ES_tradnl" baseline="0" dirty="0" err="1" smtClean="0"/>
              <a:t>existian</a:t>
            </a:r>
            <a:r>
              <a:rPr lang="es-ES" altLang="es-ES_tradnl" baseline="0" dirty="0" smtClean="0"/>
              <a:t> diferencias en los niveles circulantes de </a:t>
            </a:r>
            <a:r>
              <a:rPr lang="es-ES" altLang="es-ES_tradnl" baseline="0" dirty="0" err="1" smtClean="0"/>
              <a:t>DNAsa</a:t>
            </a:r>
            <a:r>
              <a:rPr lang="es-ES" altLang="es-ES_tradnl" baseline="0" dirty="0" smtClean="0"/>
              <a:t> en relación a donantes sanos. </a:t>
            </a:r>
          </a:p>
          <a:p>
            <a:pPr eaLnBrk="1" hangingPunct="1">
              <a:spcBef>
                <a:spcPct val="0"/>
              </a:spcBef>
            </a:pPr>
            <a:r>
              <a:rPr lang="es-ES" altLang="es-ES_tradnl" baseline="0" dirty="0" smtClean="0"/>
              <a:t>Sin embargo, cuando analizamos su actividad, es decir, su capacidad de degradar el ADN, observamos que los pacientes AR presentan una menor capacidad de degradar este ADN liberado. Por lo tanto los pacientes con AR, no solo presentan mas </a:t>
            </a:r>
            <a:r>
              <a:rPr lang="es-ES" altLang="es-ES_tradnl" baseline="0" dirty="0" err="1" smtClean="0"/>
              <a:t>netosis</a:t>
            </a:r>
            <a:r>
              <a:rPr lang="es-ES" altLang="es-ES_tradnl" baseline="0" dirty="0" smtClean="0"/>
              <a:t>, si no que tienen una menor capacidad de eliminar sus productos del torrente circulatorio una vez producida.</a:t>
            </a:r>
            <a:endParaRPr lang="en-US" altLang="es-ES_tradnl" dirty="0" smtClean="0"/>
          </a:p>
          <a:p>
            <a:pPr eaLnBrk="1" hangingPunct="1">
              <a:spcBef>
                <a:spcPct val="0"/>
              </a:spcBef>
            </a:pPr>
            <a:endParaRPr lang="en-US" altLang="es-ES_tradnl" dirty="0" smtClean="0"/>
          </a:p>
          <a:p>
            <a:pPr eaLnBrk="1" hangingPunct="1">
              <a:spcBef>
                <a:spcPct val="0"/>
              </a:spcBef>
            </a:pPr>
            <a:r>
              <a:rPr lang="en-US" altLang="es-ES_tradnl" dirty="0" err="1" smtClean="0"/>
              <a:t>Esta</a:t>
            </a:r>
            <a:r>
              <a:rPr lang="en-US" altLang="es-ES_tradnl" baseline="0" dirty="0" smtClean="0"/>
              <a:t> </a:t>
            </a:r>
            <a:r>
              <a:rPr lang="en-US" altLang="es-ES_tradnl" baseline="0" dirty="0" err="1" smtClean="0"/>
              <a:t>menor</a:t>
            </a:r>
            <a:r>
              <a:rPr lang="en-US" altLang="es-ES_tradnl" baseline="0" dirty="0" smtClean="0"/>
              <a:t> </a:t>
            </a:r>
            <a:r>
              <a:rPr lang="en-US" altLang="es-ES_tradnl" baseline="0" dirty="0" err="1" smtClean="0"/>
              <a:t>capacidad</a:t>
            </a:r>
            <a:r>
              <a:rPr lang="en-US" altLang="es-ES_tradnl" baseline="0" dirty="0" smtClean="0"/>
              <a:t> de </a:t>
            </a:r>
            <a:r>
              <a:rPr lang="en-US" altLang="es-ES_tradnl" baseline="0" dirty="0" err="1" smtClean="0"/>
              <a:t>degradar</a:t>
            </a:r>
            <a:r>
              <a:rPr lang="en-US" altLang="es-ES_tradnl" baseline="0" dirty="0" smtClean="0"/>
              <a:t> el ADN </a:t>
            </a:r>
            <a:r>
              <a:rPr lang="en-US" altLang="es-ES_tradnl" dirty="0" err="1" smtClean="0"/>
              <a:t>producido</a:t>
            </a:r>
            <a:r>
              <a:rPr lang="en-US" altLang="es-ES_tradnl" dirty="0" smtClean="0"/>
              <a:t> </a:t>
            </a:r>
            <a:r>
              <a:rPr lang="en-US" altLang="es-ES_tradnl" dirty="0" err="1" smtClean="0"/>
              <a:t>por</a:t>
            </a:r>
            <a:r>
              <a:rPr lang="en-US" altLang="es-ES_tradnl" dirty="0" smtClean="0"/>
              <a:t> la </a:t>
            </a:r>
            <a:r>
              <a:rPr lang="en-US" altLang="es-ES_tradnl" dirty="0" err="1" smtClean="0"/>
              <a:t>netosis</a:t>
            </a:r>
            <a:r>
              <a:rPr lang="en-US" altLang="es-ES_tradnl" dirty="0" smtClean="0"/>
              <a:t>, </a:t>
            </a:r>
            <a:r>
              <a:rPr lang="en-US" altLang="es-ES_tradnl" dirty="0" err="1" smtClean="0"/>
              <a:t>tambi</a:t>
            </a:r>
            <a:r>
              <a:rPr lang="es-ES" altLang="es-ES_tradnl" dirty="0" err="1" smtClean="0"/>
              <a:t>én</a:t>
            </a:r>
            <a:r>
              <a:rPr lang="es-ES" altLang="es-ES_tradnl" dirty="0" smtClean="0"/>
              <a:t> se </a:t>
            </a:r>
            <a:r>
              <a:rPr lang="es-ES" altLang="es-ES_tradnl" dirty="0" err="1" smtClean="0"/>
              <a:t>vió</a:t>
            </a:r>
            <a:r>
              <a:rPr lang="es-ES" altLang="es-ES_tradnl" dirty="0" smtClean="0"/>
              <a:t> asociado a la</a:t>
            </a:r>
            <a:r>
              <a:rPr lang="es-ES" altLang="es-ES_tradnl" baseline="0" dirty="0" smtClean="0"/>
              <a:t> presencia de aterosclerosis temprana y a una alta actividad de la enfermedad en los pacientes con AR.</a:t>
            </a:r>
            <a:endParaRPr lang="en-US" altLang="es-ES_tradnl" dirty="0" smtClean="0"/>
          </a:p>
          <a:p>
            <a:pPr eaLnBrk="1" hangingPunct="1">
              <a:spcBef>
                <a:spcPct val="0"/>
              </a:spcBef>
            </a:pPr>
            <a:endParaRPr lang="en-US" altLang="es-ES_tradnl" dirty="0" smtClean="0"/>
          </a:p>
        </p:txBody>
      </p:sp>
      <p:sp>
        <p:nvSpPr>
          <p:cNvPr id="28675" name="3 Marcador de número de diapositiva"/>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D78229E9-68AD-4348-985E-150014B27092}" type="slidenum">
              <a:rPr lang="es-ES" altLang="es-ES_tradnl"/>
              <a:pPr fontAlgn="base">
                <a:spcBef>
                  <a:spcPct val="0"/>
                </a:spcBef>
                <a:spcAft>
                  <a:spcPct val="0"/>
                </a:spcAft>
              </a:pPr>
              <a:t>11</a:t>
            </a:fld>
            <a:endParaRPr lang="es-ES" altLang="es-ES_tradnl"/>
          </a:p>
        </p:txBody>
      </p:sp>
    </p:spTree>
    <p:extLst>
      <p:ext uri="{BB962C8B-B14F-4D97-AF65-F5344CB8AC3E}">
        <p14:creationId xmlns:p14="http://schemas.microsoft.com/office/powerpoint/2010/main" xmlns="" val="1844675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22"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_tradnl" altLang="es-ES_tradnl" dirty="0"/>
              <a:t>Por otro lado, para llevar a cabo el segundo de los objetivos, </a:t>
            </a:r>
            <a:r>
              <a:rPr lang="es-ES_tradnl" altLang="es-ES_tradnl" dirty="0" smtClean="0"/>
              <a:t>que pretendía</a:t>
            </a:r>
            <a:r>
              <a:rPr lang="es-ES" altLang="es-ES_tradnl" dirty="0" smtClean="0"/>
              <a:t> </a:t>
            </a:r>
            <a:r>
              <a:rPr lang="es-ES" altLang="es-ES_tradnl" dirty="0"/>
              <a:t>evaluar el efecto de terapias biológicas como </a:t>
            </a:r>
            <a:r>
              <a:rPr lang="es-ES" altLang="es-ES_tradnl" dirty="0" err="1"/>
              <a:t>lFX</a:t>
            </a:r>
            <a:r>
              <a:rPr lang="es-ES" altLang="es-ES_tradnl" dirty="0"/>
              <a:t> y TCZ sobre la </a:t>
            </a:r>
            <a:r>
              <a:rPr lang="es-ES" altLang="es-ES_tradnl" dirty="0" err="1"/>
              <a:t>netosis</a:t>
            </a:r>
            <a:r>
              <a:rPr lang="es-ES" altLang="es-ES_tradnl" dirty="0"/>
              <a:t>, realizamos estudios in vivo e in vitro.</a:t>
            </a:r>
            <a:endParaRPr lang="es-ES_tradnl" altLang="es-ES_tradnl" dirty="0"/>
          </a:p>
          <a:p>
            <a:pPr eaLnBrk="1" hangingPunct="1">
              <a:spcBef>
                <a:spcPct val="0"/>
              </a:spcBef>
            </a:pPr>
            <a:endParaRPr lang="es-ES_tradnl" altLang="es-ES_tradnl" dirty="0"/>
          </a:p>
          <a:p>
            <a:pPr eaLnBrk="1" hangingPunct="1">
              <a:spcBef>
                <a:spcPct val="0"/>
              </a:spcBef>
            </a:pPr>
            <a:endParaRPr lang="es-ES_tradnl" altLang="es-ES_tradnl" dirty="0"/>
          </a:p>
        </p:txBody>
      </p:sp>
      <p:sp>
        <p:nvSpPr>
          <p:cNvPr id="30723"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41448A2B-6BF7-1E4B-A509-445949226118}" type="slidenum">
              <a:rPr lang="es-ES_tradnl" altLang="es-ES_tradnl"/>
              <a:pPr fontAlgn="base">
                <a:spcBef>
                  <a:spcPct val="0"/>
                </a:spcBef>
                <a:spcAft>
                  <a:spcPct val="0"/>
                </a:spcAft>
              </a:pPr>
              <a:t>12</a:t>
            </a:fld>
            <a:endParaRPr lang="es-ES_tradnl" altLang="es-ES_tradnl"/>
          </a:p>
        </p:txBody>
      </p:sp>
    </p:spTree>
    <p:extLst>
      <p:ext uri="{BB962C8B-B14F-4D97-AF65-F5344CB8AC3E}">
        <p14:creationId xmlns:p14="http://schemas.microsoft.com/office/powerpoint/2010/main" xmlns="" val="241397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2770"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s-ES_tradnl" dirty="0" smtClean="0"/>
              <a:t>En</a:t>
            </a:r>
            <a:r>
              <a:rPr lang="en-US" altLang="es-ES_tradnl" baseline="0" dirty="0" smtClean="0"/>
              <a:t> </a:t>
            </a:r>
            <a:r>
              <a:rPr lang="en-US" altLang="es-ES_tradnl" baseline="0" dirty="0" err="1" smtClean="0"/>
              <a:t>cuanto</a:t>
            </a:r>
            <a:r>
              <a:rPr lang="en-US" altLang="es-ES_tradnl" baseline="0" dirty="0" smtClean="0"/>
              <a:t> al </a:t>
            </a:r>
            <a:r>
              <a:rPr lang="en-US" altLang="es-ES_tradnl" baseline="0" dirty="0" err="1" smtClean="0"/>
              <a:t>estudio</a:t>
            </a:r>
            <a:r>
              <a:rPr lang="en-US" altLang="es-ES_tradnl" baseline="0" dirty="0" smtClean="0"/>
              <a:t> in vivo, </a:t>
            </a:r>
            <a:r>
              <a:rPr lang="en-US" altLang="es-ES_tradnl" baseline="0" dirty="0" err="1" smtClean="0"/>
              <a:t>incluimos</a:t>
            </a:r>
            <a:r>
              <a:rPr lang="en-US" altLang="es-ES_tradnl" baseline="0" dirty="0" smtClean="0"/>
              <a:t> dos </a:t>
            </a:r>
            <a:r>
              <a:rPr lang="en-US" altLang="es-ES_tradnl" baseline="0" dirty="0" err="1" smtClean="0"/>
              <a:t>nuevas</a:t>
            </a:r>
            <a:r>
              <a:rPr lang="en-US" altLang="es-ES_tradnl" baseline="0" dirty="0" smtClean="0"/>
              <a:t> </a:t>
            </a:r>
            <a:r>
              <a:rPr lang="en-US" altLang="es-ES_tradnl" baseline="0" dirty="0" err="1" smtClean="0"/>
              <a:t>cohortes</a:t>
            </a:r>
            <a:r>
              <a:rPr lang="en-US" altLang="es-ES_tradnl" baseline="0" dirty="0" smtClean="0"/>
              <a:t> de </a:t>
            </a:r>
            <a:r>
              <a:rPr lang="en-US" altLang="es-ES_tradnl" baseline="0" dirty="0" err="1" smtClean="0"/>
              <a:t>pacientes</a:t>
            </a:r>
            <a:r>
              <a:rPr lang="en-US" altLang="es-ES_tradnl" baseline="0" dirty="0" smtClean="0"/>
              <a:t>. </a:t>
            </a:r>
            <a:r>
              <a:rPr lang="en-US" altLang="es-ES_tradnl" baseline="0" dirty="0" err="1" smtClean="0"/>
              <a:t>Por</a:t>
            </a:r>
            <a:r>
              <a:rPr lang="en-US" altLang="es-ES_tradnl" baseline="0" dirty="0" smtClean="0"/>
              <a:t> un </a:t>
            </a:r>
            <a:r>
              <a:rPr lang="en-US" altLang="es-ES_tradnl" baseline="0" dirty="0" err="1" smtClean="0"/>
              <a:t>lado</a:t>
            </a:r>
            <a:r>
              <a:rPr lang="en-US" altLang="es-ES_tradnl" baseline="0" dirty="0" smtClean="0"/>
              <a:t> </a:t>
            </a:r>
            <a:r>
              <a:rPr lang="en-US" altLang="es-ES_tradnl" baseline="0" dirty="0" err="1" smtClean="0"/>
              <a:t>estudiamos</a:t>
            </a:r>
            <a:r>
              <a:rPr lang="es-ES" altLang="es-ES_tradnl" baseline="0" dirty="0" smtClean="0"/>
              <a:t> 55 pacientes con AR tratados con </a:t>
            </a:r>
            <a:r>
              <a:rPr lang="es-ES" altLang="es-ES_tradnl" baseline="0" dirty="0" err="1" smtClean="0"/>
              <a:t>Infliximab</a:t>
            </a:r>
            <a:r>
              <a:rPr lang="es-ES" altLang="es-ES_tradnl" baseline="0" dirty="0" smtClean="0"/>
              <a:t>, y por otro lado 20 pacientes tratados con </a:t>
            </a:r>
            <a:r>
              <a:rPr lang="es-ES" altLang="es-ES_tradnl" baseline="0" dirty="0" err="1" smtClean="0"/>
              <a:t>tocilizumab</a:t>
            </a:r>
            <a:r>
              <a:rPr lang="es-ES" altLang="es-ES_tradnl" baseline="0" dirty="0" smtClean="0"/>
              <a:t>. En ambas cohortes evaluamos los cambios promovidos en su perfil clínico, junto a parámetros relacionados con la </a:t>
            </a:r>
            <a:r>
              <a:rPr lang="es-ES" altLang="es-ES_tradnl" baseline="0" dirty="0" err="1" smtClean="0"/>
              <a:t>netosis</a:t>
            </a:r>
            <a:r>
              <a:rPr lang="es-ES" altLang="es-ES_tradnl" baseline="0" dirty="0" smtClean="0"/>
              <a:t> de forma previa y tras 6 meses de tratamiento con las terapias biológicas.</a:t>
            </a:r>
          </a:p>
          <a:p>
            <a:pPr eaLnBrk="1" hangingPunct="1">
              <a:spcBef>
                <a:spcPct val="0"/>
              </a:spcBef>
            </a:pPr>
            <a:endParaRPr lang="es-ES" altLang="es-ES_tradnl" baseline="0" dirty="0" smtClean="0"/>
          </a:p>
          <a:p>
            <a:pPr eaLnBrk="1" hangingPunct="1">
              <a:spcBef>
                <a:spcPct val="0"/>
              </a:spcBef>
            </a:pPr>
            <a:r>
              <a:rPr lang="es-ES" altLang="es-ES_tradnl" baseline="0" dirty="0" smtClean="0"/>
              <a:t>En primer lugar observamos un descenso significativo de la actividad de la enfermedad, medida por el DAS28 en ambos grupos, junto a un descenso de marcadores inflamatorios con la proteína c reactiva y la velocidad de sedimentación globular. Paralelamente a esta mejoría clínica observamos que tras 6 meses de tratamiento ambas terapias reducían significativamente productos derivados de la </a:t>
            </a:r>
            <a:r>
              <a:rPr lang="es-ES" altLang="es-ES_tradnl" baseline="0" dirty="0" err="1" smtClean="0"/>
              <a:t>netosis</a:t>
            </a:r>
            <a:r>
              <a:rPr lang="es-ES" altLang="es-ES_tradnl" baseline="0" dirty="0" smtClean="0"/>
              <a:t> en el plasma, tales como los </a:t>
            </a:r>
            <a:r>
              <a:rPr lang="es-ES" altLang="es-ES_tradnl" baseline="0" dirty="0" err="1" smtClean="0"/>
              <a:t>nucleosomas</a:t>
            </a:r>
            <a:r>
              <a:rPr lang="es-ES" altLang="es-ES_tradnl" baseline="0" dirty="0" smtClean="0"/>
              <a:t> y la </a:t>
            </a:r>
            <a:r>
              <a:rPr lang="es-ES" altLang="es-ES_tradnl" baseline="0" dirty="0" err="1" smtClean="0"/>
              <a:t>elastasa</a:t>
            </a:r>
            <a:r>
              <a:rPr lang="es-ES" altLang="es-ES_tradnl" baseline="0" dirty="0" smtClean="0"/>
              <a:t> circulante. Así obtuvimos por primera vez datos in vivo que indicaban que ambas terapias biológicas reducían la </a:t>
            </a:r>
            <a:r>
              <a:rPr lang="es-ES" altLang="es-ES_tradnl" baseline="0" dirty="0" err="1" smtClean="0"/>
              <a:t>netosis</a:t>
            </a:r>
            <a:r>
              <a:rPr lang="es-ES" altLang="es-ES_tradnl" baseline="0" dirty="0" smtClean="0"/>
              <a:t> en pacientes con artritis reumatoide, revelando un mecanismo </a:t>
            </a:r>
            <a:r>
              <a:rPr lang="es-ES" altLang="es-ES_tradnl" baseline="0" dirty="0" err="1" smtClean="0"/>
              <a:t>terapeutico</a:t>
            </a:r>
            <a:r>
              <a:rPr lang="es-ES" altLang="es-ES_tradnl" baseline="0" dirty="0" smtClean="0"/>
              <a:t> adicional de estos fármacos a los conocidos hasta la fecha.</a:t>
            </a:r>
            <a:endParaRPr lang="en-US" altLang="es-ES_tradnl" dirty="0" smtClean="0"/>
          </a:p>
          <a:p>
            <a:pPr eaLnBrk="1" hangingPunct="1">
              <a:spcBef>
                <a:spcPct val="0"/>
              </a:spcBef>
            </a:pPr>
            <a:endParaRPr lang="en-US" altLang="es-ES_tradnl" dirty="0" smtClean="0"/>
          </a:p>
        </p:txBody>
      </p:sp>
      <p:sp>
        <p:nvSpPr>
          <p:cNvPr id="32771"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D4023E30-D433-B14E-99D3-57976CE8CB7B}" type="slidenum">
              <a:rPr lang="es-ES_tradnl" altLang="es-ES_tradnl"/>
              <a:pPr fontAlgn="base">
                <a:spcBef>
                  <a:spcPct val="0"/>
                </a:spcBef>
                <a:spcAft>
                  <a:spcPct val="0"/>
                </a:spcAft>
              </a:pPr>
              <a:t>13</a:t>
            </a:fld>
            <a:endParaRPr lang="es-ES_tradnl" altLang="es-ES_tradnl"/>
          </a:p>
        </p:txBody>
      </p:sp>
    </p:spTree>
    <p:extLst>
      <p:ext uri="{BB962C8B-B14F-4D97-AF65-F5344CB8AC3E}">
        <p14:creationId xmlns:p14="http://schemas.microsoft.com/office/powerpoint/2010/main" xmlns="" val="570517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18"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s-ES_tradnl" altLang="es-ES_tradnl" dirty="0"/>
              <a:t>Para analizar la especificidad del efecto </a:t>
            </a:r>
            <a:r>
              <a:rPr lang="es-ES_tradnl" altLang="es-ES_tradnl" dirty="0" smtClean="0"/>
              <a:t>de estas terapias, llevamos a cabo una serie de estudios in vitro, en los que tratamos </a:t>
            </a:r>
            <a:r>
              <a:rPr lang="es-ES_tradnl" altLang="es-ES_tradnl" dirty="0" err="1" smtClean="0"/>
              <a:t>neutr</a:t>
            </a:r>
            <a:r>
              <a:rPr lang="es-ES" altLang="es-ES_tradnl" dirty="0" err="1" smtClean="0"/>
              <a:t>ófilos</a:t>
            </a:r>
            <a:r>
              <a:rPr lang="es-ES" altLang="es-ES_tradnl" dirty="0" smtClean="0"/>
              <a:t> de donantes sanos con suero de pacientes con AR y suero de donantes sanos</a:t>
            </a:r>
            <a:r>
              <a:rPr lang="es-ES" altLang="es-ES_tradnl" baseline="0" dirty="0" smtClean="0"/>
              <a:t> y </a:t>
            </a:r>
            <a:r>
              <a:rPr lang="es-ES" altLang="es-ES_tradnl" dirty="0" smtClean="0"/>
              <a:t>tras 6 h de tratamiento analizamos la producción de </a:t>
            </a:r>
            <a:r>
              <a:rPr lang="es-ES" altLang="es-ES_tradnl" dirty="0" err="1" smtClean="0"/>
              <a:t>netosis</a:t>
            </a:r>
            <a:r>
              <a:rPr lang="es-ES" altLang="es-ES_tradnl" baseline="0" dirty="0" smtClean="0"/>
              <a:t> en presencia o ausencia de </a:t>
            </a:r>
            <a:r>
              <a:rPr lang="es-ES" altLang="es-ES_tradnl" baseline="0" dirty="0" err="1" smtClean="0"/>
              <a:t>infliximab</a:t>
            </a:r>
            <a:r>
              <a:rPr lang="es-ES" altLang="es-ES_tradnl" baseline="0" dirty="0" smtClean="0"/>
              <a:t> y </a:t>
            </a:r>
            <a:r>
              <a:rPr lang="es-ES" altLang="es-ES_tradnl" baseline="0" dirty="0" err="1" smtClean="0"/>
              <a:t>tocilizumab</a:t>
            </a:r>
            <a:r>
              <a:rPr lang="es-ES" altLang="es-ES_tradnl" baseline="0" dirty="0" smtClean="0"/>
              <a:t>.</a:t>
            </a:r>
            <a:endParaRPr lang="es-ES_tradnl" altLang="es-ES_tradnl" dirty="0"/>
          </a:p>
        </p:txBody>
      </p:sp>
      <p:sp>
        <p:nvSpPr>
          <p:cNvPr id="4" name="Marcador de número de diapositiva 3"/>
          <p:cNvSpPr>
            <a:spLocks noGrp="1"/>
          </p:cNvSpPr>
          <p:nvPr>
            <p:ph type="sldNum" sz="quarter" idx="5"/>
          </p:nvPr>
        </p:nvSpPr>
        <p:spPr/>
        <p:txBody>
          <a:bodyPr/>
          <a:lstStyle/>
          <a:p>
            <a:pPr>
              <a:defRPr/>
            </a:pPr>
            <a:fld id="{6DCE3D66-E803-E044-853E-A2E301C9FEB8}" type="slidenum">
              <a:rPr lang="es-ES_tradnl" smtClean="0"/>
              <a:pPr>
                <a:defRPr/>
              </a:pPr>
              <a:t>14</a:t>
            </a:fld>
            <a:endParaRPr lang="es-ES_tradnl"/>
          </a:p>
        </p:txBody>
      </p:sp>
    </p:spTree>
    <p:extLst>
      <p:ext uri="{BB962C8B-B14F-4D97-AF65-F5344CB8AC3E}">
        <p14:creationId xmlns:p14="http://schemas.microsoft.com/office/powerpoint/2010/main" xmlns="" val="178920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6866"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s-ES_tradnl" dirty="0" err="1" smtClean="0"/>
              <a:t>Cuando</a:t>
            </a:r>
            <a:r>
              <a:rPr lang="en-US" altLang="es-ES_tradnl" dirty="0" smtClean="0"/>
              <a:t> </a:t>
            </a:r>
            <a:r>
              <a:rPr lang="en-US" altLang="es-ES_tradnl" dirty="0" err="1" smtClean="0"/>
              <a:t>analizamos</a:t>
            </a:r>
            <a:r>
              <a:rPr lang="en-US" altLang="es-ES_tradnl" dirty="0" smtClean="0"/>
              <a:t> los </a:t>
            </a:r>
            <a:r>
              <a:rPr lang="en-US" altLang="es-ES_tradnl" dirty="0" err="1" smtClean="0"/>
              <a:t>resultados</a:t>
            </a:r>
            <a:r>
              <a:rPr lang="en-US" altLang="es-ES_tradnl" dirty="0" smtClean="0"/>
              <a:t> </a:t>
            </a:r>
            <a:r>
              <a:rPr lang="en-US" altLang="es-ES_tradnl" dirty="0" err="1" smtClean="0"/>
              <a:t>mediante</a:t>
            </a:r>
            <a:r>
              <a:rPr lang="en-US" altLang="es-ES_tradnl" dirty="0" smtClean="0"/>
              <a:t> </a:t>
            </a:r>
            <a:r>
              <a:rPr lang="en-US" altLang="es-ES_tradnl" dirty="0" err="1" smtClean="0"/>
              <a:t>microscop</a:t>
            </a:r>
            <a:r>
              <a:rPr lang="es-ES" altLang="es-ES_tradnl" dirty="0" err="1" smtClean="0"/>
              <a:t>ía</a:t>
            </a:r>
            <a:r>
              <a:rPr lang="es-ES" altLang="es-ES_tradnl" dirty="0" smtClean="0"/>
              <a:t> electrónica y</a:t>
            </a:r>
            <a:r>
              <a:rPr lang="es-ES" altLang="es-ES_tradnl" baseline="0" dirty="0" smtClean="0"/>
              <a:t> de fluorescencia marcando en verde </a:t>
            </a:r>
            <a:r>
              <a:rPr lang="es-ES" altLang="es-ES_tradnl" baseline="0" dirty="0" err="1" smtClean="0"/>
              <a:t>elastasa</a:t>
            </a:r>
            <a:r>
              <a:rPr lang="es-ES" altLang="es-ES_tradnl" baseline="0" dirty="0" smtClean="0"/>
              <a:t> y en azul el DNA de los neutrófilos, observamos que el suero de pacientes AR inducía </a:t>
            </a:r>
            <a:r>
              <a:rPr lang="es-ES" altLang="es-ES_tradnl" baseline="0" dirty="0" err="1" smtClean="0"/>
              <a:t>netosis</a:t>
            </a:r>
            <a:r>
              <a:rPr lang="es-ES" altLang="es-ES_tradnl" baseline="0" dirty="0" smtClean="0"/>
              <a:t> mientras que no se observó este proceso tras tratamiento con el suero de donantes sanos.</a:t>
            </a:r>
          </a:p>
          <a:p>
            <a:pPr eaLnBrk="1" hangingPunct="1">
              <a:spcBef>
                <a:spcPct val="0"/>
              </a:spcBef>
            </a:pPr>
            <a:endParaRPr lang="es-ES" altLang="es-ES_tradnl" baseline="0" dirty="0" smtClean="0"/>
          </a:p>
          <a:p>
            <a:pPr eaLnBrk="1" hangingPunct="1">
              <a:spcBef>
                <a:spcPct val="0"/>
              </a:spcBef>
            </a:pPr>
            <a:r>
              <a:rPr lang="es-ES" altLang="es-ES_tradnl" baseline="0" dirty="0" smtClean="0"/>
              <a:t>Además, la adición de </a:t>
            </a:r>
            <a:r>
              <a:rPr lang="es-ES" altLang="es-ES_tradnl" baseline="0" dirty="0" err="1" smtClean="0"/>
              <a:t>infliximab</a:t>
            </a:r>
            <a:r>
              <a:rPr lang="es-ES" altLang="es-ES_tradnl" baseline="0" dirty="0" smtClean="0"/>
              <a:t> o </a:t>
            </a:r>
            <a:r>
              <a:rPr lang="es-ES" altLang="es-ES_tradnl" baseline="0" dirty="0" err="1" smtClean="0"/>
              <a:t>tocilizumab</a:t>
            </a:r>
            <a:r>
              <a:rPr lang="es-ES" altLang="es-ES_tradnl" baseline="0" dirty="0" smtClean="0"/>
              <a:t> al tratamiento con el suero de pacientes AR redujo la </a:t>
            </a:r>
            <a:r>
              <a:rPr lang="es-ES" altLang="es-ES_tradnl" baseline="0" dirty="0" err="1" smtClean="0"/>
              <a:t>netosis</a:t>
            </a:r>
            <a:r>
              <a:rPr lang="es-ES" altLang="es-ES_tradnl" baseline="0" dirty="0" smtClean="0"/>
              <a:t>, así como los productos derivados de la misma.</a:t>
            </a:r>
            <a:endParaRPr lang="en-US" altLang="es-ES_tradnl" dirty="0" smtClean="0"/>
          </a:p>
          <a:p>
            <a:pPr eaLnBrk="1" hangingPunct="1">
              <a:spcBef>
                <a:spcPct val="0"/>
              </a:spcBef>
            </a:pPr>
            <a:endParaRPr lang="en-US" altLang="es-ES_tradnl" dirty="0" smtClean="0"/>
          </a:p>
          <a:p>
            <a:pPr eaLnBrk="1" hangingPunct="1">
              <a:spcBef>
                <a:spcPct val="0"/>
              </a:spcBef>
            </a:pPr>
            <a:r>
              <a:rPr lang="en-US" altLang="es-ES_tradnl" dirty="0" err="1" smtClean="0"/>
              <a:t>Por</a:t>
            </a:r>
            <a:r>
              <a:rPr lang="en-US" altLang="es-ES_tradnl" baseline="0" dirty="0" smtClean="0"/>
              <a:t> lo </a:t>
            </a:r>
            <a:r>
              <a:rPr lang="en-US" altLang="es-ES_tradnl" baseline="0" dirty="0" err="1" smtClean="0"/>
              <a:t>tanto</a:t>
            </a:r>
            <a:r>
              <a:rPr lang="en-US" altLang="es-ES_tradnl" baseline="0" dirty="0" smtClean="0"/>
              <a:t> </a:t>
            </a:r>
            <a:r>
              <a:rPr lang="en-US" altLang="es-ES_tradnl" baseline="0" dirty="0" err="1" smtClean="0"/>
              <a:t>ambas</a:t>
            </a:r>
            <a:r>
              <a:rPr lang="en-US" altLang="es-ES_tradnl" baseline="0" dirty="0" smtClean="0"/>
              <a:t> </a:t>
            </a:r>
            <a:r>
              <a:rPr lang="en-US" altLang="es-ES_tradnl" baseline="0" dirty="0" err="1" smtClean="0"/>
              <a:t>terapias</a:t>
            </a:r>
            <a:r>
              <a:rPr lang="en-US" altLang="es-ES_tradnl" baseline="0" dirty="0" smtClean="0"/>
              <a:t> </a:t>
            </a:r>
            <a:r>
              <a:rPr lang="en-US" altLang="es-ES_tradnl" baseline="0" dirty="0" err="1" smtClean="0"/>
              <a:t>biol</a:t>
            </a:r>
            <a:r>
              <a:rPr lang="es-ES" altLang="es-ES_tradnl" baseline="0" dirty="0" err="1" smtClean="0"/>
              <a:t>ógicas</a:t>
            </a:r>
            <a:r>
              <a:rPr lang="es-ES" altLang="es-ES_tradnl" baseline="0" dirty="0" smtClean="0"/>
              <a:t> reducían la </a:t>
            </a:r>
            <a:r>
              <a:rPr lang="es-ES" altLang="es-ES_tradnl" baseline="0" dirty="0" err="1" smtClean="0"/>
              <a:t>netosis</a:t>
            </a:r>
            <a:r>
              <a:rPr lang="es-ES" altLang="es-ES_tradnl" baseline="0" dirty="0" smtClean="0"/>
              <a:t> tanto in vitro como in vivo.</a:t>
            </a:r>
            <a:endParaRPr lang="es-ES" altLang="es-ES_tradnl" dirty="0"/>
          </a:p>
          <a:p>
            <a:pPr eaLnBrk="1" hangingPunct="1">
              <a:spcBef>
                <a:spcPct val="0"/>
              </a:spcBef>
            </a:pPr>
            <a:endParaRPr lang="es-ES" altLang="es-ES_tradnl" dirty="0"/>
          </a:p>
        </p:txBody>
      </p:sp>
      <p:sp>
        <p:nvSpPr>
          <p:cNvPr id="36867" name="3 Marcador de número de diapositiva"/>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24E07D3B-9B9D-F647-B46F-EFB300B88103}" type="slidenum">
              <a:rPr lang="es-ES" altLang="es-ES_tradnl"/>
              <a:pPr fontAlgn="base">
                <a:spcBef>
                  <a:spcPct val="0"/>
                </a:spcBef>
                <a:spcAft>
                  <a:spcPct val="0"/>
                </a:spcAft>
              </a:pPr>
              <a:t>15</a:t>
            </a:fld>
            <a:endParaRPr lang="es-ES" altLang="es-ES_tradnl"/>
          </a:p>
        </p:txBody>
      </p:sp>
    </p:spTree>
    <p:extLst>
      <p:ext uri="{BB962C8B-B14F-4D97-AF65-F5344CB8AC3E}">
        <p14:creationId xmlns:p14="http://schemas.microsoft.com/office/powerpoint/2010/main" xmlns="" val="635586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Finalmente, </a:t>
            </a:r>
            <a:r>
              <a:rPr lang="es-ES" baseline="0" dirty="0" smtClean="0"/>
              <a:t>evaluamos la influencia de la </a:t>
            </a:r>
            <a:r>
              <a:rPr lang="es-ES" baseline="0" dirty="0" err="1" smtClean="0"/>
              <a:t>netosis</a:t>
            </a:r>
            <a:r>
              <a:rPr lang="es-ES" baseline="0" dirty="0" smtClean="0"/>
              <a:t> sobre otros tipos celulares del sistema inmune. De nuevo estimulamos la producción de </a:t>
            </a:r>
            <a:r>
              <a:rPr lang="es-ES" baseline="0" dirty="0" err="1" smtClean="0"/>
              <a:t>netosis</a:t>
            </a:r>
            <a:r>
              <a:rPr lang="es-ES" baseline="0" dirty="0" smtClean="0"/>
              <a:t> en neutrófilos sanos mediante incubación con el suero de pacientes AR. Posteriormente, incubamos linfocitos, monocitos y células endoteliales con los productos derivados de esta </a:t>
            </a:r>
            <a:r>
              <a:rPr lang="es-ES" baseline="0" dirty="0" err="1" smtClean="0"/>
              <a:t>netosis</a:t>
            </a:r>
            <a:r>
              <a:rPr lang="es-ES" baseline="0" dirty="0" smtClean="0"/>
              <a:t> inducida. También evaluamos el efecto in vitro de </a:t>
            </a:r>
            <a:r>
              <a:rPr lang="es-ES" baseline="0" dirty="0" err="1" smtClean="0"/>
              <a:t>inflixi</a:t>
            </a:r>
            <a:r>
              <a:rPr lang="es-ES" baseline="0" dirty="0" smtClean="0"/>
              <a:t> y </a:t>
            </a:r>
            <a:r>
              <a:rPr lang="es-ES" baseline="0" dirty="0" err="1" smtClean="0"/>
              <a:t>toci</a:t>
            </a:r>
            <a:r>
              <a:rPr lang="es-ES" baseline="0" dirty="0" smtClean="0"/>
              <a:t> sobre dichas </a:t>
            </a:r>
            <a:r>
              <a:rPr lang="es-ES" baseline="0" dirty="0" err="1" smtClean="0"/>
              <a:t>celulas</a:t>
            </a:r>
            <a:endParaRPr lang="es-ES_tradnl" dirty="0"/>
          </a:p>
        </p:txBody>
      </p:sp>
      <p:sp>
        <p:nvSpPr>
          <p:cNvPr id="4" name="Marcador de número de diapositiva 3"/>
          <p:cNvSpPr>
            <a:spLocks noGrp="1"/>
          </p:cNvSpPr>
          <p:nvPr>
            <p:ph type="sldNum" sz="quarter" idx="10"/>
          </p:nvPr>
        </p:nvSpPr>
        <p:spPr/>
        <p:txBody>
          <a:bodyPr/>
          <a:lstStyle/>
          <a:p>
            <a:pPr>
              <a:defRPr/>
            </a:pPr>
            <a:fld id="{2108C93A-2AB0-6E49-AAAD-9A73868086EF}" type="slidenum">
              <a:rPr lang="es-ES_tradnl" smtClean="0"/>
              <a:pPr>
                <a:defRPr/>
              </a:pPr>
              <a:t>16</a:t>
            </a:fld>
            <a:endParaRPr lang="es-ES_tradnl"/>
          </a:p>
        </p:txBody>
      </p:sp>
    </p:spTree>
    <p:extLst>
      <p:ext uri="{BB962C8B-B14F-4D97-AF65-F5344CB8AC3E}">
        <p14:creationId xmlns:p14="http://schemas.microsoft.com/office/powerpoint/2010/main" xmlns="" val="1647218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9938"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s-ES_tradnl" dirty="0" smtClean="0"/>
              <a:t>Los </a:t>
            </a:r>
            <a:r>
              <a:rPr lang="en-US" altLang="es-ES_tradnl" dirty="0" err="1" smtClean="0"/>
              <a:t>productos</a:t>
            </a:r>
            <a:r>
              <a:rPr lang="en-US" altLang="es-ES_tradnl" dirty="0" smtClean="0"/>
              <a:t> </a:t>
            </a:r>
            <a:r>
              <a:rPr lang="en-US" altLang="es-ES_tradnl" dirty="0" err="1" smtClean="0"/>
              <a:t>derivados</a:t>
            </a:r>
            <a:r>
              <a:rPr lang="en-US" altLang="es-ES_tradnl" dirty="0" smtClean="0"/>
              <a:t> de la </a:t>
            </a:r>
            <a:r>
              <a:rPr lang="en-US" altLang="es-ES_tradnl" dirty="0" err="1" smtClean="0"/>
              <a:t>netosis</a:t>
            </a:r>
            <a:r>
              <a:rPr lang="en-US" altLang="es-ES_tradnl" baseline="0" dirty="0" smtClean="0"/>
              <a:t> </a:t>
            </a:r>
            <a:r>
              <a:rPr lang="en-US" altLang="es-ES_tradnl" dirty="0" err="1" smtClean="0"/>
              <a:t>promovieron</a:t>
            </a:r>
            <a:r>
              <a:rPr lang="en-US" altLang="es-ES_tradnl" dirty="0" smtClean="0"/>
              <a:t> la</a:t>
            </a:r>
            <a:r>
              <a:rPr lang="en-US" altLang="es-ES_tradnl" baseline="0" dirty="0" smtClean="0"/>
              <a:t> </a:t>
            </a:r>
            <a:r>
              <a:rPr lang="en-US" altLang="es-ES_tradnl" baseline="0" dirty="0" err="1" smtClean="0"/>
              <a:t>sobreexpresi</a:t>
            </a:r>
            <a:r>
              <a:rPr lang="es-ES" altLang="es-ES_tradnl" baseline="0" dirty="0" err="1" smtClean="0"/>
              <a:t>ón</a:t>
            </a:r>
            <a:r>
              <a:rPr lang="es-ES" altLang="es-ES_tradnl" baseline="0" dirty="0" smtClean="0"/>
              <a:t> de moléculas de adhesión y mediadores </a:t>
            </a:r>
            <a:r>
              <a:rPr lang="es-ES" altLang="es-ES_tradnl" baseline="0" dirty="0" err="1" smtClean="0"/>
              <a:t>protrombóticos</a:t>
            </a:r>
            <a:r>
              <a:rPr lang="es-ES" altLang="es-ES_tradnl" baseline="0" dirty="0" smtClean="0"/>
              <a:t> y </a:t>
            </a:r>
            <a:r>
              <a:rPr lang="es-ES" altLang="es-ES_tradnl" baseline="0" dirty="0" err="1" smtClean="0"/>
              <a:t>proinflamatorios</a:t>
            </a:r>
            <a:r>
              <a:rPr lang="es-ES" altLang="es-ES_tradnl" baseline="0" dirty="0" smtClean="0"/>
              <a:t> tanto en </a:t>
            </a:r>
            <a:r>
              <a:rPr lang="es-ES" altLang="es-ES_tradnl" baseline="0" dirty="0" err="1" smtClean="0"/>
              <a:t>celulas</a:t>
            </a:r>
            <a:r>
              <a:rPr lang="es-ES" altLang="es-ES_tradnl" baseline="0" dirty="0" smtClean="0"/>
              <a:t> endoteliales como en células mononucleares.</a:t>
            </a:r>
          </a:p>
          <a:p>
            <a:pPr eaLnBrk="1" hangingPunct="1">
              <a:spcBef>
                <a:spcPct val="0"/>
              </a:spcBef>
            </a:pPr>
            <a:r>
              <a:rPr lang="es-ES" altLang="es-ES_tradnl" baseline="0" dirty="0" smtClean="0"/>
              <a:t>La adición de </a:t>
            </a:r>
            <a:r>
              <a:rPr lang="es-ES" altLang="es-ES_tradnl" baseline="0" dirty="0" err="1" smtClean="0"/>
              <a:t>infliximab</a:t>
            </a:r>
            <a:r>
              <a:rPr lang="es-ES" altLang="es-ES_tradnl" baseline="0" dirty="0" smtClean="0"/>
              <a:t> o </a:t>
            </a:r>
            <a:r>
              <a:rPr lang="es-ES" altLang="es-ES_tradnl" baseline="0" dirty="0" err="1" smtClean="0"/>
              <a:t>tocilizumab</a:t>
            </a:r>
            <a:r>
              <a:rPr lang="es-ES" altLang="es-ES_tradnl" baseline="0" dirty="0" smtClean="0"/>
              <a:t> promovió una reducción de dichos efectos, normalizando las actividades de las células del endotelio vascular y del sistema inmune.</a:t>
            </a:r>
            <a:endParaRPr lang="en-US" altLang="es-ES_tradnl" dirty="0" smtClean="0"/>
          </a:p>
          <a:p>
            <a:pPr eaLnBrk="1" hangingPunct="1">
              <a:spcBef>
                <a:spcPct val="0"/>
              </a:spcBef>
            </a:pPr>
            <a:endParaRPr lang="en-US" altLang="es-ES_tradnl" dirty="0" smtClean="0"/>
          </a:p>
        </p:txBody>
      </p:sp>
      <p:sp>
        <p:nvSpPr>
          <p:cNvPr id="39939" name="3 Marcador de número de diapositiva"/>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6F10525C-DC8B-9946-A131-8807650BE15C}" type="slidenum">
              <a:rPr lang="es-ES" altLang="es-ES_tradnl"/>
              <a:pPr fontAlgn="base">
                <a:spcBef>
                  <a:spcPct val="0"/>
                </a:spcBef>
                <a:spcAft>
                  <a:spcPct val="0"/>
                </a:spcAft>
              </a:pPr>
              <a:t>17</a:t>
            </a:fld>
            <a:endParaRPr lang="es-ES" altLang="es-ES_tradnl"/>
          </a:p>
        </p:txBody>
      </p:sp>
    </p:spTree>
    <p:extLst>
      <p:ext uri="{BB962C8B-B14F-4D97-AF65-F5344CB8AC3E}">
        <p14:creationId xmlns:p14="http://schemas.microsoft.com/office/powerpoint/2010/main" xmlns="" val="716477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b="0" dirty="0" smtClean="0"/>
              <a:t>En suma, los resultados</a:t>
            </a:r>
            <a:r>
              <a:rPr lang="es-ES_tradnl" b="0" baseline="0" dirty="0" smtClean="0"/>
              <a:t> de este estudio demostraron que </a:t>
            </a:r>
            <a:r>
              <a:rPr lang="en-US" sz="1200" b="0" baseline="0" dirty="0" err="1" smtClean="0">
                <a:latin typeface="+mn-lt"/>
              </a:rPr>
              <a:t>l</a:t>
            </a:r>
            <a:r>
              <a:rPr lang="en-US" sz="1200" b="0" dirty="0" err="1" smtClean="0">
                <a:latin typeface="+mn-lt"/>
              </a:rPr>
              <a:t>os</a:t>
            </a:r>
            <a:r>
              <a:rPr lang="en-US" sz="1200" b="0" dirty="0" smtClean="0">
                <a:latin typeface="+mn-lt"/>
              </a:rPr>
              <a:t> </a:t>
            </a:r>
            <a:r>
              <a:rPr lang="en-US" sz="1200" b="0" dirty="0" err="1" smtClean="0">
                <a:latin typeface="+mn-lt"/>
              </a:rPr>
              <a:t>productos</a:t>
            </a:r>
            <a:r>
              <a:rPr lang="en-US" sz="1200" b="0" dirty="0" smtClean="0">
                <a:latin typeface="+mn-lt"/>
              </a:rPr>
              <a:t> </a:t>
            </a:r>
            <a:r>
              <a:rPr lang="en-US" sz="1200" b="0" dirty="0" err="1" smtClean="0">
                <a:latin typeface="+mn-lt"/>
              </a:rPr>
              <a:t>derivados</a:t>
            </a:r>
            <a:r>
              <a:rPr lang="en-US" sz="1200" b="0" dirty="0" smtClean="0">
                <a:latin typeface="+mn-lt"/>
              </a:rPr>
              <a:t> de la </a:t>
            </a:r>
            <a:r>
              <a:rPr lang="en-US" sz="1200" b="0" dirty="0" err="1" smtClean="0">
                <a:latin typeface="+mn-lt"/>
              </a:rPr>
              <a:t>netosis</a:t>
            </a:r>
            <a:r>
              <a:rPr lang="en-US" sz="1200" b="0" dirty="0" smtClean="0">
                <a:latin typeface="+mn-lt"/>
              </a:rPr>
              <a:t> </a:t>
            </a:r>
            <a:r>
              <a:rPr lang="en-US" sz="1200" b="0" dirty="0" err="1" smtClean="0">
                <a:latin typeface="+mn-lt"/>
              </a:rPr>
              <a:t>podr</a:t>
            </a:r>
            <a:r>
              <a:rPr lang="es-ES" sz="1200" b="0" dirty="0" err="1" smtClean="0">
                <a:latin typeface="+mn-lt"/>
              </a:rPr>
              <a:t>ían</a:t>
            </a:r>
            <a:r>
              <a:rPr lang="es-ES" sz="1200" b="0" dirty="0" smtClean="0">
                <a:latin typeface="+mn-lt"/>
              </a:rPr>
              <a:t> ser potenciales </a:t>
            </a:r>
            <a:r>
              <a:rPr lang="es-ES" sz="1200" b="0" dirty="0" err="1" smtClean="0">
                <a:latin typeface="+mn-lt"/>
              </a:rPr>
              <a:t>biomarcadores</a:t>
            </a:r>
            <a:r>
              <a:rPr lang="es-ES" sz="1200" b="0" dirty="0" smtClean="0">
                <a:latin typeface="+mn-lt"/>
              </a:rPr>
              <a:t> para la identificación de subpoblaciones de pacientes</a:t>
            </a:r>
            <a:r>
              <a:rPr lang="es-ES" sz="1200" b="0" baseline="0" dirty="0" smtClean="0">
                <a:latin typeface="+mn-lt"/>
              </a:rPr>
              <a:t> con AR que presentan una alta actividad de la enfermedad, así como la presencia de aterosclerosis temprana. De igual forma podrían ser considerados potenciales </a:t>
            </a:r>
            <a:r>
              <a:rPr lang="es-ES" sz="1200" b="0" baseline="0" dirty="0" err="1" smtClean="0">
                <a:latin typeface="+mn-lt"/>
              </a:rPr>
              <a:t>biomarcadores</a:t>
            </a:r>
            <a:r>
              <a:rPr lang="es-ES" sz="1200" b="0" baseline="0" dirty="0" smtClean="0">
                <a:latin typeface="+mn-lt"/>
              </a:rPr>
              <a:t> para monitorizar la respuesta </a:t>
            </a:r>
            <a:r>
              <a:rPr lang="es-ES" sz="1200" b="0" baseline="0" dirty="0" err="1" smtClean="0">
                <a:latin typeface="+mn-lt"/>
              </a:rPr>
              <a:t>terapeutica</a:t>
            </a:r>
            <a:r>
              <a:rPr lang="es-ES" sz="1200" b="0" baseline="0" dirty="0" smtClean="0">
                <a:latin typeface="+mn-lt"/>
              </a:rPr>
              <a:t> a </a:t>
            </a:r>
            <a:r>
              <a:rPr lang="es-ES" sz="1200" b="0" baseline="0" dirty="0" err="1" smtClean="0">
                <a:latin typeface="+mn-lt"/>
              </a:rPr>
              <a:t>farmacos</a:t>
            </a:r>
            <a:r>
              <a:rPr lang="es-ES" sz="1200" b="0" baseline="0" dirty="0" smtClean="0">
                <a:latin typeface="+mn-lt"/>
              </a:rPr>
              <a:t> </a:t>
            </a:r>
            <a:r>
              <a:rPr lang="es-ES" sz="1200" b="0" baseline="0" dirty="0" err="1" smtClean="0">
                <a:latin typeface="+mn-lt"/>
              </a:rPr>
              <a:t>biologicos</a:t>
            </a:r>
            <a:endParaRPr lang="es-ES_tradnl" b="0" dirty="0"/>
          </a:p>
        </p:txBody>
      </p:sp>
      <p:sp>
        <p:nvSpPr>
          <p:cNvPr id="4" name="Marcador de número de diapositiva 3"/>
          <p:cNvSpPr>
            <a:spLocks noGrp="1"/>
          </p:cNvSpPr>
          <p:nvPr>
            <p:ph type="sldNum" sz="quarter" idx="10"/>
          </p:nvPr>
        </p:nvSpPr>
        <p:spPr/>
        <p:txBody>
          <a:bodyPr/>
          <a:lstStyle/>
          <a:p>
            <a:pPr>
              <a:defRPr/>
            </a:pPr>
            <a:fld id="{2108C93A-2AB0-6E49-AAAD-9A73868086EF}" type="slidenum">
              <a:rPr lang="es-ES_tradnl" smtClean="0"/>
              <a:pPr>
                <a:defRPr/>
              </a:pPr>
              <a:t>18</a:t>
            </a:fld>
            <a:endParaRPr lang="es-ES_tradnl"/>
          </a:p>
        </p:txBody>
      </p:sp>
    </p:spTree>
    <p:extLst>
      <p:ext uri="{BB962C8B-B14F-4D97-AF65-F5344CB8AC3E}">
        <p14:creationId xmlns:p14="http://schemas.microsoft.com/office/powerpoint/2010/main" xmlns="" val="143821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Por </a:t>
            </a:r>
            <a:r>
              <a:rPr lang="es-ES" dirty="0" smtClean="0"/>
              <a:t>último y para finalizar me gustaría comentar que gracias al</a:t>
            </a:r>
            <a:r>
              <a:rPr lang="es-ES" baseline="0" dirty="0" smtClean="0"/>
              <a:t> conocimiento de los mecanismos de este proceso de </a:t>
            </a:r>
            <a:r>
              <a:rPr lang="es-ES" baseline="0" dirty="0" err="1" smtClean="0"/>
              <a:t>netosis</a:t>
            </a:r>
            <a:r>
              <a:rPr lang="es-ES" baseline="0" dirty="0" smtClean="0"/>
              <a:t>, actualmente existen diferentes dianas que podrían ser abordadas farmacológicamente a modo de terapia para detener la producción incrementada de NETS en AR y en otras patologías.</a:t>
            </a:r>
          </a:p>
          <a:p>
            <a:endParaRPr lang="es-ES" baseline="0" dirty="0" smtClean="0"/>
          </a:p>
          <a:p>
            <a:r>
              <a:rPr lang="es-ES" baseline="0" dirty="0" smtClean="0"/>
              <a:t>Así, </a:t>
            </a:r>
            <a:r>
              <a:rPr lang="es-ES" baseline="0" dirty="0" err="1" smtClean="0"/>
              <a:t>terapías</a:t>
            </a:r>
            <a:r>
              <a:rPr lang="es-ES" baseline="0" dirty="0" smtClean="0"/>
              <a:t> biológicas que bloqueen los inductores de </a:t>
            </a:r>
            <a:r>
              <a:rPr lang="es-ES" baseline="0" dirty="0" err="1" smtClean="0"/>
              <a:t>netosis</a:t>
            </a:r>
            <a:r>
              <a:rPr lang="es-ES" baseline="0" dirty="0" smtClean="0"/>
              <a:t> descritos, tales como la producción de anticuerpos en el caso de </a:t>
            </a:r>
            <a:r>
              <a:rPr lang="es-ES" baseline="0" dirty="0" err="1" smtClean="0"/>
              <a:t>rituximab</a:t>
            </a:r>
            <a:r>
              <a:rPr lang="es-ES" baseline="0" dirty="0" smtClean="0"/>
              <a:t> o los niveles de citoquinas inflamatorias como </a:t>
            </a:r>
            <a:r>
              <a:rPr lang="es-ES" baseline="0" dirty="0" err="1" smtClean="0"/>
              <a:t>infliximab</a:t>
            </a:r>
            <a:r>
              <a:rPr lang="es-ES" baseline="0" dirty="0" smtClean="0"/>
              <a:t> y </a:t>
            </a:r>
            <a:r>
              <a:rPr lang="es-ES" baseline="0" dirty="0" err="1" smtClean="0"/>
              <a:t>toci</a:t>
            </a:r>
            <a:r>
              <a:rPr lang="es-ES" baseline="0" dirty="0" smtClean="0"/>
              <a:t>, podrían ser consideradas estrategias apropiadas. De igual modo, antioxidantes inhibidores de las especies reactivas de oxígeno, han mostrado capacidad de reducir la </a:t>
            </a:r>
            <a:r>
              <a:rPr lang="es-ES" baseline="0" dirty="0" err="1" smtClean="0"/>
              <a:t>netosis</a:t>
            </a:r>
            <a:r>
              <a:rPr lang="es-ES" baseline="0" dirty="0" smtClean="0"/>
              <a:t> in vitro e in vivo. Además inhibidores de las enzimas responsables de la formación de NETS como MPO y PAD4, así como inhibidores de las rutas intracelulares que dan lugar a su formación también han demostrado ser eficaces en modelos </a:t>
            </a:r>
            <a:r>
              <a:rPr lang="es-ES" baseline="0" dirty="0" err="1" smtClean="0"/>
              <a:t>murinos</a:t>
            </a:r>
            <a:r>
              <a:rPr lang="es-ES" baseline="0" dirty="0" smtClean="0"/>
              <a:t>.  </a:t>
            </a:r>
          </a:p>
          <a:p>
            <a:r>
              <a:rPr lang="es-ES" baseline="0" dirty="0" smtClean="0"/>
              <a:t>Por último también se han observado resultados positivos tras el tratamiento en roedores de la enzima </a:t>
            </a:r>
            <a:r>
              <a:rPr lang="es-ES" baseline="0" dirty="0" err="1" smtClean="0"/>
              <a:t>DNAsa</a:t>
            </a:r>
            <a:r>
              <a:rPr lang="es-ES" baseline="0" dirty="0" smtClean="0"/>
              <a:t>, encargada de eliminar los productos de </a:t>
            </a:r>
            <a:r>
              <a:rPr lang="es-ES" baseline="0" dirty="0" err="1" smtClean="0"/>
              <a:t>netosis</a:t>
            </a:r>
            <a:r>
              <a:rPr lang="es-ES" baseline="0" dirty="0" smtClean="0"/>
              <a:t>.</a:t>
            </a:r>
            <a:endParaRPr lang="es-ES_tradnl" dirty="0"/>
          </a:p>
        </p:txBody>
      </p:sp>
      <p:sp>
        <p:nvSpPr>
          <p:cNvPr id="4" name="Marcador de número de diapositiva 3"/>
          <p:cNvSpPr>
            <a:spLocks noGrp="1"/>
          </p:cNvSpPr>
          <p:nvPr>
            <p:ph type="sldNum" sz="quarter" idx="10"/>
          </p:nvPr>
        </p:nvSpPr>
        <p:spPr/>
        <p:txBody>
          <a:bodyPr/>
          <a:lstStyle/>
          <a:p>
            <a:pPr>
              <a:defRPr/>
            </a:pPr>
            <a:fld id="{2108C93A-2AB0-6E49-AAAD-9A73868086EF}" type="slidenum">
              <a:rPr lang="es-ES_tradnl" smtClean="0"/>
              <a:pPr>
                <a:defRPr/>
              </a:pPr>
              <a:t>19</a:t>
            </a:fld>
            <a:endParaRPr lang="es-ES_tradnl"/>
          </a:p>
        </p:txBody>
      </p:sp>
    </p:spTree>
    <p:extLst>
      <p:ext uri="{BB962C8B-B14F-4D97-AF65-F5344CB8AC3E}">
        <p14:creationId xmlns:p14="http://schemas.microsoft.com/office/powerpoint/2010/main" xmlns="" val="1813608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Me gustar</a:t>
            </a:r>
            <a:r>
              <a:rPr lang="es-ES" dirty="0" err="1" smtClean="0"/>
              <a:t>ía</a:t>
            </a:r>
            <a:r>
              <a:rPr lang="es-ES" dirty="0" smtClean="0"/>
              <a:t> comenzar definiendo que es la </a:t>
            </a:r>
            <a:r>
              <a:rPr lang="es-ES" dirty="0" err="1" smtClean="0"/>
              <a:t>netosis</a:t>
            </a:r>
            <a:r>
              <a:rPr lang="es-ES" dirty="0" smtClean="0"/>
              <a:t>. Así,</a:t>
            </a:r>
            <a:r>
              <a:rPr lang="es-ES" baseline="0" dirty="0" smtClean="0"/>
              <a:t> podemos definirla como </a:t>
            </a:r>
            <a:r>
              <a:rPr lang="es-ES" dirty="0" smtClean="0"/>
              <a:t>aquel proceso de muerte celular que sufre el neutrófilo caracterizada por la liberación al espacio extracelular de la cromatina o ADN </a:t>
            </a:r>
            <a:r>
              <a:rPr lang="es-ES" dirty="0" err="1" smtClean="0"/>
              <a:t>descondensado</a:t>
            </a:r>
            <a:r>
              <a:rPr lang="es-ES" dirty="0" smtClean="0"/>
              <a:t>, junto al</a:t>
            </a:r>
            <a:r>
              <a:rPr lang="es-ES" baseline="0" dirty="0" smtClean="0"/>
              <a:t> contenido que presenta el neutrófilo en sus gránulos.</a:t>
            </a:r>
          </a:p>
          <a:p>
            <a:r>
              <a:rPr lang="es-ES" dirty="0" smtClean="0"/>
              <a:t>La primera función que se le atribuyó a este proceso fue la de eliminar patógenos. El neutrófilo por tanto</a:t>
            </a:r>
            <a:r>
              <a:rPr lang="es-ES" baseline="0" dirty="0" smtClean="0"/>
              <a:t> eliminaría a los patógenos mediante 3 vías diferentes como son la fagocitosis, la liberación del contenido de sus gránulos y mediante este proceso de </a:t>
            </a:r>
            <a:r>
              <a:rPr lang="es-ES" baseline="0" dirty="0" err="1" smtClean="0"/>
              <a:t>netosis</a:t>
            </a:r>
            <a:r>
              <a:rPr lang="es-ES" baseline="0" dirty="0" smtClean="0"/>
              <a:t>.</a:t>
            </a:r>
            <a:endParaRPr lang="es-ES_tradnl" dirty="0" smtClean="0"/>
          </a:p>
          <a:p>
            <a:endParaRPr lang="es-ES_tradnl" dirty="0" smtClean="0"/>
          </a:p>
          <a:p>
            <a:r>
              <a:rPr lang="es-ES" dirty="0" smtClean="0"/>
              <a:t>En cuanto al mecanismo,</a:t>
            </a:r>
          </a:p>
          <a:p>
            <a:endParaRPr lang="es-ES" dirty="0" smtClean="0"/>
          </a:p>
          <a:p>
            <a:r>
              <a:rPr lang="es-ES" dirty="0" smtClean="0"/>
              <a:t>Bajo un determinado estímulo, como puede ser la presencia de un determinado patógeno, el neutrófilo se activa y comienza a disolver su membrana nuclear.</a:t>
            </a:r>
            <a:r>
              <a:rPr lang="es-ES" baseline="0" dirty="0" smtClean="0"/>
              <a:t> A continuación </a:t>
            </a:r>
            <a:r>
              <a:rPr lang="es-ES" baseline="0" dirty="0" err="1" smtClean="0"/>
              <a:t>descondensa</a:t>
            </a:r>
            <a:r>
              <a:rPr lang="es-ES" baseline="0" dirty="0" smtClean="0"/>
              <a:t> la cromatina, el ADN, gracias a la acción de determinadas enzimas, mezclándose en el citoplasma de la célula, el ADN con distintos gránulos y proteínas. Finalmente la membrana plasmática se hace permeable facilitando la salida al exterior de estas redes de ADN y proteínas. </a:t>
            </a:r>
          </a:p>
          <a:p>
            <a:endParaRPr lang="es-E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s-ES" baseline="0" dirty="0" smtClean="0"/>
              <a:t>En cuanto a los componentes que encontramos en estas agrupaciones moleculares, destacaríamos en primer lugar la presencia de fibras de ADN con histonas, que es lo que se conoce como </a:t>
            </a:r>
            <a:r>
              <a:rPr lang="es-ES" baseline="0" dirty="0" err="1" smtClean="0"/>
              <a:t>nucleosomas</a:t>
            </a:r>
            <a:r>
              <a:rPr lang="es-ES" baseline="0" dirty="0" smtClean="0"/>
              <a:t>. Estas histonas son </a:t>
            </a:r>
            <a:r>
              <a:rPr lang="es-ES" baseline="0" dirty="0" err="1" smtClean="0"/>
              <a:t>citrulinadas</a:t>
            </a:r>
            <a:r>
              <a:rPr lang="es-ES" baseline="0" dirty="0" smtClean="0"/>
              <a:t> durante la </a:t>
            </a:r>
            <a:r>
              <a:rPr lang="es-ES" baseline="0" dirty="0" err="1" smtClean="0"/>
              <a:t>netosis</a:t>
            </a:r>
            <a:r>
              <a:rPr lang="es-ES" baseline="0" dirty="0" smtClean="0"/>
              <a:t> gracias a la acción de la enzima PAD4 o </a:t>
            </a:r>
            <a:r>
              <a:rPr lang="es-ES" baseline="0" dirty="0" err="1" smtClean="0"/>
              <a:t>peptidil</a:t>
            </a:r>
            <a:r>
              <a:rPr lang="es-ES" baseline="0" dirty="0" smtClean="0"/>
              <a:t> arginina </a:t>
            </a:r>
            <a:r>
              <a:rPr lang="es-ES" baseline="0" dirty="0" err="1" smtClean="0"/>
              <a:t>deiminasa</a:t>
            </a:r>
            <a:r>
              <a:rPr lang="es-ES" baseline="0" dirty="0" smtClean="0"/>
              <a:t>. En el caso de la artritis reumatoide esta </a:t>
            </a:r>
            <a:r>
              <a:rPr lang="es-ES" baseline="0" dirty="0" err="1" smtClean="0"/>
              <a:t>citrulinación</a:t>
            </a:r>
            <a:r>
              <a:rPr lang="es-ES" baseline="0" dirty="0" smtClean="0"/>
              <a:t> es especialmente importante, ya que genera nuevos auto-antígenos para la producción de anticuerpos anti-</a:t>
            </a:r>
            <a:r>
              <a:rPr lang="es-ES" baseline="0" dirty="0" err="1" smtClean="0"/>
              <a:t>ccps</a:t>
            </a:r>
            <a:r>
              <a:rPr lang="es-ES" baseline="0" dirty="0" smtClean="0"/>
              <a:t>, como veremos más adelante. Junto a estos componentes también encontramos especies reactivas de oxígeno que se liberan de los gránulos de los neutrófilos, junto con otras enzimas como </a:t>
            </a:r>
            <a:r>
              <a:rPr lang="es-ES" baseline="0" dirty="0" err="1" smtClean="0"/>
              <a:t>elastasa</a:t>
            </a:r>
            <a:r>
              <a:rPr lang="es-ES" baseline="0" dirty="0" smtClean="0"/>
              <a:t> y </a:t>
            </a:r>
            <a:r>
              <a:rPr lang="es-ES" baseline="0" dirty="0" err="1" smtClean="0"/>
              <a:t>mieloperoxidasa</a:t>
            </a:r>
            <a:r>
              <a:rPr lang="es-ES" baseline="0" dirty="0" smtClean="0"/>
              <a:t> que se van a encargar de eliminar al patógeno. </a:t>
            </a:r>
          </a:p>
          <a:p>
            <a:pPr marL="0" marR="0" indent="0" algn="l" defTabSz="914400" rtl="0" eaLnBrk="0" fontAlgn="base" latinLnBrk="0" hangingPunct="0">
              <a:lnSpc>
                <a:spcPct val="100000"/>
              </a:lnSpc>
              <a:spcBef>
                <a:spcPct val="30000"/>
              </a:spcBef>
              <a:spcAft>
                <a:spcPct val="0"/>
              </a:spcAft>
              <a:buClrTx/>
              <a:buSzTx/>
              <a:buFontTx/>
              <a:buNone/>
              <a:tabLst/>
              <a:defRPr/>
            </a:pPr>
            <a:r>
              <a:rPr lang="es-ES" baseline="0" dirty="0" smtClean="0"/>
              <a:t>Estaríamos hablando por tanto de que el neutrófilo libera una especie de red o malla de ADN, donde atrapa al patógeno y lo elimina por medio de las enzimas contenidas en sus gránulos. </a:t>
            </a:r>
            <a:r>
              <a:rPr lang="es-ES" dirty="0" smtClean="0"/>
              <a:t>Entre</a:t>
            </a:r>
            <a:r>
              <a:rPr lang="es-ES" baseline="0" dirty="0" smtClean="0"/>
              <a:t> estos componentes principales también existen otra serie de moléculas, que varían dependiendo del estímulo que induce la formación de NETS.</a:t>
            </a:r>
            <a:endParaRPr lang="es-ES_tradnl" dirty="0" smtClean="0"/>
          </a:p>
          <a:p>
            <a:endParaRPr lang="es-ES" baseline="0" dirty="0" smtClean="0"/>
          </a:p>
          <a:p>
            <a:r>
              <a:rPr lang="es-ES" baseline="0" dirty="0" smtClean="0"/>
              <a:t>La estructura que se libera se denomina </a:t>
            </a:r>
            <a:r>
              <a:rPr lang="es-ES" baseline="0" dirty="0" err="1" smtClean="0"/>
              <a:t>NETs</a:t>
            </a:r>
            <a:r>
              <a:rPr lang="es-ES" baseline="0" dirty="0" smtClean="0"/>
              <a:t>, por sus siglas del ingles, o redes extracelulares de neutrófilos, y al proceso de formación de las </a:t>
            </a:r>
            <a:r>
              <a:rPr lang="es-ES" baseline="0" dirty="0" err="1" smtClean="0"/>
              <a:t>NETs</a:t>
            </a:r>
            <a:r>
              <a:rPr lang="es-ES" baseline="0" dirty="0" smtClean="0"/>
              <a:t> se denomina NETOSIS.</a:t>
            </a:r>
          </a:p>
          <a:p>
            <a:endParaRPr lang="es-ES" baseline="0" dirty="0" smtClean="0"/>
          </a:p>
          <a:p>
            <a:r>
              <a:rPr lang="es-ES" baseline="0" dirty="0" smtClean="0"/>
              <a:t>Aquí os muestro una imagen de microscopía electrónica de barrido realizadas en nuestro laboratorio, donde se aprecia al neutrófilo liberando su contenido, y también les muestro una imagen típica de microscopía de fluorescencia donde se observan las redes de ADN teñidas en rojo.</a:t>
            </a:r>
            <a:endParaRPr lang="es-ES" dirty="0" smtClean="0"/>
          </a:p>
        </p:txBody>
      </p:sp>
      <p:sp>
        <p:nvSpPr>
          <p:cNvPr id="4" name="Marcador de número de diapositiva 3"/>
          <p:cNvSpPr>
            <a:spLocks noGrp="1"/>
          </p:cNvSpPr>
          <p:nvPr>
            <p:ph type="sldNum" sz="quarter" idx="10"/>
          </p:nvPr>
        </p:nvSpPr>
        <p:spPr/>
        <p:txBody>
          <a:bodyPr/>
          <a:lstStyle/>
          <a:p>
            <a:pPr>
              <a:defRPr/>
            </a:pPr>
            <a:fld id="{2108C93A-2AB0-6E49-AAAD-9A73868086EF}" type="slidenum">
              <a:rPr lang="es-ES_tradnl" smtClean="0"/>
              <a:pPr>
                <a:defRPr/>
              </a:pPr>
              <a:t>2</a:t>
            </a:fld>
            <a:endParaRPr lang="es-ES_tradnl"/>
          </a:p>
        </p:txBody>
      </p:sp>
    </p:spTree>
    <p:extLst>
      <p:ext uri="{BB962C8B-B14F-4D97-AF65-F5344CB8AC3E}">
        <p14:creationId xmlns:p14="http://schemas.microsoft.com/office/powerpoint/2010/main" xmlns="" val="804442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En</a:t>
            </a:r>
            <a:r>
              <a:rPr lang="es-ES_tradnl" baseline="0" dirty="0" smtClean="0"/>
              <a:t> base a todas las evidencias y a los trabajos que se han ido publicando hasta la fecha la importancia de la </a:t>
            </a:r>
            <a:r>
              <a:rPr lang="es-ES_tradnl" baseline="0" dirty="0" err="1" smtClean="0"/>
              <a:t>netosis</a:t>
            </a:r>
            <a:r>
              <a:rPr lang="es-ES_tradnl" baseline="0" dirty="0" smtClean="0"/>
              <a:t> en la </a:t>
            </a:r>
            <a:r>
              <a:rPr lang="es-ES_tradnl" baseline="0" dirty="0" err="1" smtClean="0"/>
              <a:t>artirtis</a:t>
            </a:r>
            <a:r>
              <a:rPr lang="es-ES_tradnl" baseline="0" dirty="0" smtClean="0"/>
              <a:t> reumatoide esta </a:t>
            </a:r>
            <a:r>
              <a:rPr lang="es-ES_tradnl" baseline="0" smtClean="0"/>
              <a:t>claramente establecida, por lo tanto  </a:t>
            </a:r>
            <a:r>
              <a:rPr lang="es-ES_tradnl" baseline="0" dirty="0" smtClean="0"/>
              <a:t>me gustar</a:t>
            </a:r>
            <a:r>
              <a:rPr lang="es-ES" baseline="0" dirty="0" err="1" smtClean="0"/>
              <a:t>ía</a:t>
            </a:r>
            <a:r>
              <a:rPr lang="es-ES" baseline="0" dirty="0" smtClean="0"/>
              <a:t> concluir  resaltando algunas ideas clave:</a:t>
            </a:r>
          </a:p>
        </p:txBody>
      </p:sp>
      <p:sp>
        <p:nvSpPr>
          <p:cNvPr id="4" name="Marcador de número de diapositiva 3"/>
          <p:cNvSpPr>
            <a:spLocks noGrp="1"/>
          </p:cNvSpPr>
          <p:nvPr>
            <p:ph type="sldNum" sz="quarter" idx="10"/>
          </p:nvPr>
        </p:nvSpPr>
        <p:spPr/>
        <p:txBody>
          <a:bodyPr/>
          <a:lstStyle/>
          <a:p>
            <a:pPr>
              <a:defRPr/>
            </a:pPr>
            <a:fld id="{2108C93A-2AB0-6E49-AAAD-9A73868086EF}" type="slidenum">
              <a:rPr lang="es-ES_tradnl" smtClean="0"/>
              <a:pPr>
                <a:defRPr/>
              </a:pPr>
              <a:t>20</a:t>
            </a:fld>
            <a:endParaRPr lang="es-ES_tradnl"/>
          </a:p>
        </p:txBody>
      </p:sp>
    </p:spTree>
    <p:extLst>
      <p:ext uri="{BB962C8B-B14F-4D97-AF65-F5344CB8AC3E}">
        <p14:creationId xmlns:p14="http://schemas.microsoft.com/office/powerpoint/2010/main" xmlns="" val="250863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6082"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s-ES_tradnl" altLang="es-ES_tradnl"/>
          </a:p>
        </p:txBody>
      </p:sp>
      <p:sp>
        <p:nvSpPr>
          <p:cNvPr id="4" name="Marcador de número de diapositiva 3"/>
          <p:cNvSpPr>
            <a:spLocks noGrp="1"/>
          </p:cNvSpPr>
          <p:nvPr>
            <p:ph type="sldNum" sz="quarter" idx="5"/>
          </p:nvPr>
        </p:nvSpPr>
        <p:spPr/>
        <p:txBody>
          <a:bodyPr/>
          <a:lstStyle/>
          <a:p>
            <a:pPr>
              <a:defRPr/>
            </a:pPr>
            <a:fld id="{771615B1-B8AD-6947-86A6-20DC03C896C0}" type="slidenum">
              <a:rPr lang="es-ES_tradnl" smtClean="0"/>
              <a:pPr>
                <a:defRPr/>
              </a:pPr>
              <a:t>21</a:t>
            </a:fld>
            <a:endParaRPr lang="es-ES_tradnl"/>
          </a:p>
        </p:txBody>
      </p:sp>
    </p:spTree>
    <p:extLst>
      <p:ext uri="{BB962C8B-B14F-4D97-AF65-F5344CB8AC3E}">
        <p14:creationId xmlns:p14="http://schemas.microsoft.com/office/powerpoint/2010/main" xmlns="" val="891811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La</a:t>
            </a:r>
            <a:r>
              <a:rPr lang="es-ES_tradnl" baseline="0" dirty="0" smtClean="0"/>
              <a:t> </a:t>
            </a:r>
            <a:r>
              <a:rPr lang="es-ES_tradnl" baseline="0" dirty="0" err="1" smtClean="0"/>
              <a:t>netosis</a:t>
            </a:r>
            <a:r>
              <a:rPr lang="es-ES_tradnl" baseline="0" dirty="0" smtClean="0"/>
              <a:t> se </a:t>
            </a:r>
            <a:r>
              <a:rPr lang="es-ES_tradnl" baseline="0" dirty="0" err="1" smtClean="0"/>
              <a:t>describi</a:t>
            </a:r>
            <a:r>
              <a:rPr lang="es-ES" baseline="0" dirty="0" err="1" smtClean="0"/>
              <a:t>ó</a:t>
            </a:r>
            <a:r>
              <a:rPr lang="es-ES" baseline="0" dirty="0" smtClean="0"/>
              <a:t> por primera vez en el año 2004 con un trabajo que aparecía en la portada de la revista </a:t>
            </a:r>
            <a:r>
              <a:rPr lang="es-ES" baseline="0" dirty="0" err="1" smtClean="0"/>
              <a:t>Science</a:t>
            </a:r>
            <a:r>
              <a:rPr lang="es-ES" baseline="0" dirty="0" smtClean="0"/>
              <a:t>, en el que se le atribuía un papel antimicrobiano a este proceso. Sin embargo con el paso de los años, se ha identificado que estas Nets, pueden tener funciones adicionales y pueden ser generadas por otros estímulos diferentes a la mera presencia de determinados patógenos.</a:t>
            </a:r>
          </a:p>
          <a:p>
            <a:endParaRPr lang="es-ES" baseline="0" dirty="0" smtClean="0"/>
          </a:p>
          <a:p>
            <a:r>
              <a:rPr lang="es-ES" baseline="0" dirty="0" smtClean="0"/>
              <a:t>Así, se ha demostrado que la </a:t>
            </a:r>
            <a:r>
              <a:rPr lang="es-ES" baseline="0" dirty="0" err="1" smtClean="0"/>
              <a:t>netosis</a:t>
            </a:r>
            <a:r>
              <a:rPr lang="es-ES" baseline="0" dirty="0" smtClean="0"/>
              <a:t> también puede iniciarse por acción de </a:t>
            </a:r>
            <a:r>
              <a:rPr lang="es-ES" baseline="0" dirty="0" err="1" smtClean="0"/>
              <a:t>autoanticuerpos</a:t>
            </a:r>
            <a:r>
              <a:rPr lang="es-ES" baseline="0" dirty="0" smtClean="0"/>
              <a:t> y complejos inmunes, por la presencia de cristales de urato y colesterol, así como por plaquetas activadas. De igual forma también se ha demostrado que mediadores inflamatorios como el TNF, IL,6, 17 y 8, así como el IFN gamma pueden inducir </a:t>
            </a:r>
            <a:r>
              <a:rPr lang="es-ES" baseline="0" dirty="0" err="1" smtClean="0"/>
              <a:t>netosis</a:t>
            </a:r>
            <a:r>
              <a:rPr lang="es-ES" baseline="0" dirty="0" smtClean="0"/>
              <a:t>. De forma paralela se ha demostrado que otros elementos como las especies reactivas de oxígeno, la nicotina del tabaco, la glucosa en diabéticos, así como el LPS o el PMA pueden también desencadenar este proceso.</a:t>
            </a:r>
          </a:p>
          <a:p>
            <a:endParaRPr lang="es-ES_tradnl" dirty="0" smtClean="0"/>
          </a:p>
          <a:p>
            <a:r>
              <a:rPr lang="es-ES_tradnl" dirty="0" smtClean="0"/>
              <a:t>Por otro lado, </a:t>
            </a:r>
            <a:r>
              <a:rPr lang="es-ES_tradnl" dirty="0" err="1" smtClean="0"/>
              <a:t>tambi</a:t>
            </a:r>
            <a:r>
              <a:rPr lang="es-ES" dirty="0" err="1" smtClean="0"/>
              <a:t>én</a:t>
            </a:r>
            <a:r>
              <a:rPr lang="es-ES" dirty="0" smtClean="0"/>
              <a:t> en los últimos tiempos han incrementado el número de estudios que analizan las vías moleculares por las que se desencadena el proceso de NETOSIS, con el objetivo</a:t>
            </a:r>
            <a:r>
              <a:rPr lang="es-ES" baseline="0" dirty="0" smtClean="0"/>
              <a:t> de identificar nuevas dianas moleculares susceptibles de ser moduladas farmacológicamente para detener el proceso.</a:t>
            </a:r>
          </a:p>
          <a:p>
            <a:endParaRPr lang="es-ES" baseline="0" dirty="0" smtClean="0"/>
          </a:p>
          <a:p>
            <a:r>
              <a:rPr lang="es-ES" baseline="0" dirty="0" smtClean="0"/>
              <a:t>En este sentido se han identificado vías de activación comunes y divergentes dependiendo del origen del estímulo. En cuanto a las vías más comunes encontramos que confluyen en la activación de las rutas de las MAP </a:t>
            </a:r>
            <a:r>
              <a:rPr lang="es-ES" baseline="0" dirty="0" err="1" smtClean="0"/>
              <a:t>Kinasas</a:t>
            </a:r>
            <a:r>
              <a:rPr lang="es-ES" baseline="0" dirty="0" smtClean="0"/>
              <a:t>, las cuales se traducen en una generación excesiva de especies reactivas de oxígeno que van a actuar como segundos mensajeros para por un lado, liberar de los gránulos las enzimas</a:t>
            </a:r>
            <a:r>
              <a:rPr lang="es-ES" dirty="0" smtClean="0"/>
              <a:t> clave de este</a:t>
            </a:r>
            <a:r>
              <a:rPr lang="es-ES" baseline="0" dirty="0" smtClean="0"/>
              <a:t> proceso como NE y MPO, y por otro lado van activar a la enzima PAD4 para que </a:t>
            </a:r>
            <a:r>
              <a:rPr lang="es-ES" baseline="0" dirty="0" err="1" smtClean="0"/>
              <a:t>citruline</a:t>
            </a:r>
            <a:r>
              <a:rPr lang="es-ES" baseline="0" dirty="0" smtClean="0"/>
              <a:t> las histonas. Gracias a este mecanismo y a la acción de dichas enzimas, la cromatina se </a:t>
            </a:r>
            <a:r>
              <a:rPr lang="es-ES" baseline="0" dirty="0" err="1" smtClean="0"/>
              <a:t>descondensa</a:t>
            </a:r>
            <a:r>
              <a:rPr lang="es-ES" baseline="0" dirty="0" smtClean="0"/>
              <a:t> y se expulsa al exterior.</a:t>
            </a:r>
            <a:endParaRPr lang="es-ES_tradnl" dirty="0" smtClean="0"/>
          </a:p>
        </p:txBody>
      </p:sp>
      <p:sp>
        <p:nvSpPr>
          <p:cNvPr id="4" name="Marcador de número de diapositiva 3"/>
          <p:cNvSpPr>
            <a:spLocks noGrp="1"/>
          </p:cNvSpPr>
          <p:nvPr>
            <p:ph type="sldNum" sz="quarter" idx="10"/>
          </p:nvPr>
        </p:nvSpPr>
        <p:spPr/>
        <p:txBody>
          <a:bodyPr/>
          <a:lstStyle/>
          <a:p>
            <a:pPr>
              <a:defRPr/>
            </a:pPr>
            <a:fld id="{2108C93A-2AB0-6E49-AAAD-9A73868086EF}" type="slidenum">
              <a:rPr lang="es-ES_tradnl" smtClean="0"/>
              <a:pPr>
                <a:defRPr/>
              </a:pPr>
              <a:t>3</a:t>
            </a:fld>
            <a:endParaRPr lang="es-ES_tradnl"/>
          </a:p>
        </p:txBody>
      </p:sp>
    </p:spTree>
    <p:extLst>
      <p:ext uri="{BB962C8B-B14F-4D97-AF65-F5344CB8AC3E}">
        <p14:creationId xmlns:p14="http://schemas.microsoft.com/office/powerpoint/2010/main" xmlns="" val="1862363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Como he dicho anteriormente, la </a:t>
            </a:r>
            <a:r>
              <a:rPr lang="es-ES_tradnl" dirty="0" err="1" smtClean="0"/>
              <a:t>netosis</a:t>
            </a:r>
            <a:r>
              <a:rPr lang="es-ES_tradnl" dirty="0" smtClean="0"/>
              <a:t> es un proceso </a:t>
            </a:r>
            <a:r>
              <a:rPr lang="es-ES_tradnl" dirty="0" err="1" smtClean="0"/>
              <a:t>fisiol</a:t>
            </a:r>
            <a:r>
              <a:rPr lang="es-ES" dirty="0" err="1" smtClean="0"/>
              <a:t>ógico</a:t>
            </a:r>
            <a:r>
              <a:rPr lang="es-ES" dirty="0" smtClean="0"/>
              <a:t> normal que utiliza el neutrófilo para eliminar patógenos, sin embargo se ha demostrado que en distintas enfermedades , este proceso está patológicamente</a:t>
            </a:r>
            <a:r>
              <a:rPr lang="es-ES" baseline="0" dirty="0" smtClean="0"/>
              <a:t> incrementado.</a:t>
            </a:r>
          </a:p>
          <a:p>
            <a:endParaRPr lang="es-ES" baseline="0" dirty="0" smtClean="0"/>
          </a:p>
          <a:p>
            <a:r>
              <a:rPr lang="es-ES" baseline="0" dirty="0" smtClean="0"/>
              <a:t>Así, hoy sabemos que la </a:t>
            </a:r>
            <a:r>
              <a:rPr lang="es-ES" baseline="0" dirty="0" err="1" smtClean="0"/>
              <a:t>netosis</a:t>
            </a:r>
            <a:r>
              <a:rPr lang="es-ES" baseline="0" dirty="0" smtClean="0"/>
              <a:t> puede inducir distintos procesos patológicos:</a:t>
            </a:r>
          </a:p>
          <a:p>
            <a:r>
              <a:rPr lang="es-ES" baseline="0" dirty="0" smtClean="0"/>
              <a:t>Las </a:t>
            </a:r>
            <a:r>
              <a:rPr lang="es-ES" baseline="0" dirty="0" err="1" smtClean="0"/>
              <a:t>NETs</a:t>
            </a:r>
            <a:r>
              <a:rPr lang="es-ES" baseline="0" dirty="0" smtClean="0"/>
              <a:t> son capaces de dañar células epiteliales y endoteliales, y producir fibrosis en determinados órganos como el pulmón. También interfiere con el proceso de regeneración de tejidos dañados, retrasando el proceso. Estos mecanismos se han visto principalmente asociados a enfermedades infecciosas y diabetes.</a:t>
            </a:r>
          </a:p>
          <a:p>
            <a:r>
              <a:rPr lang="es-ES" baseline="0" dirty="0" smtClean="0"/>
              <a:t>Por otro lado, las </a:t>
            </a:r>
            <a:r>
              <a:rPr lang="es-ES" baseline="0" dirty="0" err="1" smtClean="0"/>
              <a:t>NETs</a:t>
            </a:r>
            <a:r>
              <a:rPr lang="es-ES" baseline="0" dirty="0" smtClean="0"/>
              <a:t> también son capaces de regular la producción de citoquinas inflamatorias a través de la modulación de otras células del sistema inmune. El papel </a:t>
            </a:r>
            <a:r>
              <a:rPr lang="es-ES" baseline="0" dirty="0" err="1" smtClean="0"/>
              <a:t>proinflamatorio</a:t>
            </a:r>
            <a:r>
              <a:rPr lang="es-ES" baseline="0" dirty="0" smtClean="0"/>
              <a:t> de las </a:t>
            </a:r>
            <a:r>
              <a:rPr lang="es-ES" baseline="0" dirty="0" err="1" smtClean="0"/>
              <a:t>NETs</a:t>
            </a:r>
            <a:r>
              <a:rPr lang="es-ES" baseline="0" dirty="0" smtClean="0"/>
              <a:t> ha sido bien documentado en el inicio y progresión de la placa aterosclerótica, así como en la inflamación asociada a determinados tipos de tumores.</a:t>
            </a:r>
          </a:p>
          <a:p>
            <a:r>
              <a:rPr lang="es-ES" baseline="0" dirty="0" smtClean="0"/>
              <a:t>Las Nets también pueden favorecer el desarrollo de trombosis mediante la liberación de factor tisular, factor </a:t>
            </a:r>
            <a:r>
              <a:rPr lang="es-ES" baseline="0" dirty="0" err="1" smtClean="0"/>
              <a:t>XIIa</a:t>
            </a:r>
            <a:r>
              <a:rPr lang="es-ES" baseline="0" dirty="0" smtClean="0"/>
              <a:t> de la </a:t>
            </a:r>
            <a:r>
              <a:rPr lang="es-ES" baseline="0" dirty="0" err="1" smtClean="0"/>
              <a:t>coagulacioón</a:t>
            </a:r>
            <a:r>
              <a:rPr lang="es-ES" baseline="0" dirty="0" smtClean="0"/>
              <a:t> y el factor de von </a:t>
            </a:r>
            <a:r>
              <a:rPr lang="es-ES" baseline="0" dirty="0" err="1" smtClean="0"/>
              <a:t>Willebrand</a:t>
            </a:r>
            <a:r>
              <a:rPr lang="es-ES" baseline="0" dirty="0" smtClean="0"/>
              <a:t>, además de actuar como una red o o malla donde quedan adheridos eritrocitos y plaquetas favoreciendo la formación del coagulo.</a:t>
            </a:r>
          </a:p>
          <a:p>
            <a:r>
              <a:rPr lang="es-ES" baseline="0" dirty="0" smtClean="0"/>
              <a:t>En cuanto al </a:t>
            </a:r>
            <a:r>
              <a:rPr lang="es-ES" baseline="0" dirty="0" err="1" smtClean="0"/>
              <a:t>cancer</a:t>
            </a:r>
            <a:r>
              <a:rPr lang="es-ES" baseline="0" dirty="0" smtClean="0"/>
              <a:t>, hay datos que indican que la </a:t>
            </a:r>
            <a:r>
              <a:rPr lang="es-ES" baseline="0" dirty="0" err="1" smtClean="0"/>
              <a:t>netosis</a:t>
            </a:r>
            <a:r>
              <a:rPr lang="es-ES" baseline="0" dirty="0" smtClean="0"/>
              <a:t> podría favorecer el crecimiento tumoral a partir de los mediadores secretados y además son estructuras capaces de atrapar células tumorales circulantes, favoreciendo el desarrollo de metástasis.</a:t>
            </a:r>
          </a:p>
          <a:p>
            <a:endParaRPr lang="es-ES" baseline="0" dirty="0" smtClean="0"/>
          </a:p>
          <a:p>
            <a:r>
              <a:rPr lang="es-ES" baseline="0" dirty="0" smtClean="0"/>
              <a:t>Por último, también está claramente establecido el papel que juega la </a:t>
            </a:r>
            <a:r>
              <a:rPr lang="es-ES" baseline="0" dirty="0" err="1" smtClean="0"/>
              <a:t>netosis</a:t>
            </a:r>
            <a:r>
              <a:rPr lang="es-ES" baseline="0" dirty="0" smtClean="0"/>
              <a:t> en autoinmunidad. EL hecho de que el neutrófilo libere al exterior su contenido extracelular, promueve la generación de auto-anticuerpos frente a distintos componentes de las </a:t>
            </a:r>
            <a:r>
              <a:rPr lang="es-ES" baseline="0" dirty="0" err="1" smtClean="0"/>
              <a:t>NETs</a:t>
            </a:r>
            <a:r>
              <a:rPr lang="es-ES" baseline="0" dirty="0" smtClean="0"/>
              <a:t>. De igual forma, el estrés oxidativo que se genera y libera durante el proceso, puede dañar ADN y proteínas, </a:t>
            </a:r>
            <a:r>
              <a:rPr lang="es-ES" baseline="0" dirty="0" err="1" smtClean="0"/>
              <a:t>haciendolos</a:t>
            </a:r>
            <a:r>
              <a:rPr lang="es-ES" baseline="0" dirty="0" smtClean="0"/>
              <a:t> más </a:t>
            </a:r>
            <a:r>
              <a:rPr lang="es-ES" baseline="0" dirty="0" err="1" smtClean="0"/>
              <a:t>inmunogénicos</a:t>
            </a:r>
            <a:r>
              <a:rPr lang="es-ES" baseline="0" dirty="0" smtClean="0"/>
              <a:t>. La </a:t>
            </a:r>
            <a:r>
              <a:rPr lang="es-ES" baseline="0" dirty="0" err="1" smtClean="0"/>
              <a:t>netosis</a:t>
            </a:r>
            <a:r>
              <a:rPr lang="es-ES" baseline="0" dirty="0" smtClean="0"/>
              <a:t> se ha visto incrementada en patologías como el lupus, y la artritis, y también recientemente otras enfermedades relacionadas como el SAF, vasculitis o soriasis.</a:t>
            </a:r>
          </a:p>
          <a:p>
            <a:endParaRPr lang="es-ES" baseline="0" dirty="0" smtClean="0"/>
          </a:p>
          <a:p>
            <a:endParaRPr lang="es-ES" baseline="0" dirty="0" smtClean="0"/>
          </a:p>
        </p:txBody>
      </p:sp>
      <p:sp>
        <p:nvSpPr>
          <p:cNvPr id="4" name="Marcador de número de diapositiva 3"/>
          <p:cNvSpPr>
            <a:spLocks noGrp="1"/>
          </p:cNvSpPr>
          <p:nvPr>
            <p:ph type="sldNum" sz="quarter" idx="10"/>
          </p:nvPr>
        </p:nvSpPr>
        <p:spPr/>
        <p:txBody>
          <a:bodyPr/>
          <a:lstStyle/>
          <a:p>
            <a:pPr>
              <a:defRPr/>
            </a:pPr>
            <a:fld id="{2108C93A-2AB0-6E49-AAAD-9A73868086EF}" type="slidenum">
              <a:rPr lang="es-ES_tradnl" smtClean="0"/>
              <a:pPr>
                <a:defRPr/>
              </a:pPr>
              <a:t>4</a:t>
            </a:fld>
            <a:endParaRPr lang="es-ES_tradnl"/>
          </a:p>
        </p:txBody>
      </p:sp>
    </p:spTree>
    <p:extLst>
      <p:ext uri="{BB962C8B-B14F-4D97-AF65-F5344CB8AC3E}">
        <p14:creationId xmlns:p14="http://schemas.microsoft.com/office/powerpoint/2010/main" xmlns="" val="2065413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smtClean="0"/>
          </a:p>
          <a:p>
            <a:r>
              <a:rPr lang="es-ES_tradnl" dirty="0" smtClean="0"/>
              <a:t>Gracias</a:t>
            </a:r>
            <a:r>
              <a:rPr lang="es-ES_tradnl" baseline="0" dirty="0" smtClean="0"/>
              <a:t> a la caracterización de la </a:t>
            </a:r>
            <a:r>
              <a:rPr lang="es-ES_tradnl" baseline="0" dirty="0" err="1" smtClean="0"/>
              <a:t>netosis</a:t>
            </a:r>
            <a:r>
              <a:rPr lang="es-ES_tradnl" baseline="0" dirty="0" smtClean="0"/>
              <a:t> como una nueva función del neutrófilo ligada a numerosos procesos fisiológicos y fisiopatológicos</a:t>
            </a:r>
            <a:r>
              <a:rPr lang="es-ES" baseline="0" dirty="0" smtClean="0"/>
              <a:t>, el interés por esta célula inmune se ha incrementado en los últimos años, </a:t>
            </a:r>
            <a:r>
              <a:rPr lang="es-ES" baseline="0" dirty="0" err="1" smtClean="0"/>
              <a:t>dejandose</a:t>
            </a:r>
            <a:r>
              <a:rPr lang="es-ES" baseline="0" dirty="0" smtClean="0"/>
              <a:t> atrás la creencia de que su única función era la de defensa del organismo ante una infección por algún patógeno.</a:t>
            </a:r>
          </a:p>
          <a:p>
            <a:r>
              <a:rPr lang="es-ES" baseline="0" dirty="0" smtClean="0"/>
              <a:t>Hoy en día sabemos que los neutrófilos tienen numerosas funciones que van desde el reclutamiento de leucocitos y  la regulación directa de las células T, los elementos clave en el sistema inmune, hasta la inducción de trombosis y autoinmunidad. Los neutrófilos pueden ejercer su efecto mediante el contacto directo con otras células y /o mediante la secreción de diferentes mediadores inflamatorios.</a:t>
            </a:r>
            <a:endParaRPr lang="es-ES_tradnl" baseline="0" dirty="0" smtClean="0"/>
          </a:p>
          <a:p>
            <a:endParaRPr lang="es-ES_tradnl" dirty="0" smtClean="0"/>
          </a:p>
        </p:txBody>
      </p:sp>
      <p:sp>
        <p:nvSpPr>
          <p:cNvPr id="4" name="Marcador de número de diapositiva 3"/>
          <p:cNvSpPr>
            <a:spLocks noGrp="1"/>
          </p:cNvSpPr>
          <p:nvPr>
            <p:ph type="sldNum" sz="quarter" idx="10"/>
          </p:nvPr>
        </p:nvSpPr>
        <p:spPr/>
        <p:txBody>
          <a:bodyPr/>
          <a:lstStyle/>
          <a:p>
            <a:pPr>
              <a:defRPr/>
            </a:pPr>
            <a:fld id="{2108C93A-2AB0-6E49-AAAD-9A73868086EF}" type="slidenum">
              <a:rPr lang="es-ES_tradnl" smtClean="0"/>
              <a:pPr>
                <a:defRPr/>
              </a:pPr>
              <a:t>5</a:t>
            </a:fld>
            <a:endParaRPr lang="es-ES_tradnl"/>
          </a:p>
        </p:txBody>
      </p:sp>
    </p:spTree>
    <p:extLst>
      <p:ext uri="{BB962C8B-B14F-4D97-AF65-F5344CB8AC3E}">
        <p14:creationId xmlns:p14="http://schemas.microsoft.com/office/powerpoint/2010/main" xmlns="" val="1875390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sz="1200" dirty="0" err="1" smtClean="0">
                <a:latin typeface="Trebuchet MS" charset="0"/>
                <a:ea typeface="Trebuchet MS" charset="0"/>
                <a:cs typeface="Trebuchet MS" charset="0"/>
              </a:rPr>
              <a:t>Centrandonos</a:t>
            </a:r>
            <a:r>
              <a:rPr lang="es-ES_tradnl" sz="1200" dirty="0" smtClean="0">
                <a:latin typeface="Trebuchet MS" charset="0"/>
                <a:ea typeface="Trebuchet MS" charset="0"/>
                <a:cs typeface="Trebuchet MS" charset="0"/>
              </a:rPr>
              <a:t> en el papel de los</a:t>
            </a:r>
            <a:r>
              <a:rPr lang="es-ES_tradnl" sz="1200" baseline="0" dirty="0" smtClean="0">
                <a:latin typeface="Trebuchet MS" charset="0"/>
                <a:ea typeface="Trebuchet MS" charset="0"/>
                <a:cs typeface="Trebuchet MS" charset="0"/>
              </a:rPr>
              <a:t> </a:t>
            </a:r>
            <a:r>
              <a:rPr lang="es-ES_tradnl" sz="1200" dirty="0" err="1" smtClean="0">
                <a:latin typeface="Trebuchet MS" charset="0"/>
                <a:ea typeface="Trebuchet MS" charset="0"/>
                <a:cs typeface="Trebuchet MS" charset="0"/>
              </a:rPr>
              <a:t>neutr</a:t>
            </a:r>
            <a:r>
              <a:rPr lang="es-ES" sz="1200" dirty="0" err="1" smtClean="0">
                <a:latin typeface="Trebuchet MS" charset="0"/>
                <a:ea typeface="Trebuchet MS" charset="0"/>
                <a:cs typeface="Trebuchet MS" charset="0"/>
              </a:rPr>
              <a:t>ófilos</a:t>
            </a:r>
            <a:r>
              <a:rPr lang="es-ES" sz="1200" dirty="0" smtClean="0">
                <a:latin typeface="Trebuchet MS" charset="0"/>
                <a:ea typeface="Trebuchet MS" charset="0"/>
                <a:cs typeface="Trebuchet MS" charset="0"/>
              </a:rPr>
              <a:t> en enfermedades autoinmunes sistémicas como</a:t>
            </a:r>
            <a:r>
              <a:rPr lang="es-ES_tradnl" sz="1200" dirty="0" smtClean="0">
                <a:latin typeface="Trebuchet MS" charset="0"/>
                <a:ea typeface="Trebuchet MS" charset="0"/>
                <a:cs typeface="Trebuchet MS" charset="0"/>
              </a:rPr>
              <a:t> </a:t>
            </a:r>
            <a:r>
              <a:rPr lang="es-ES_tradnl" sz="1200" baseline="0" dirty="0" smtClean="0">
                <a:latin typeface="Trebuchet MS" charset="0"/>
                <a:ea typeface="Trebuchet MS" charset="0"/>
                <a:cs typeface="Trebuchet MS" charset="0"/>
              </a:rPr>
              <a:t>la artritis reumatoide, ya se han publicado </a:t>
            </a:r>
            <a:r>
              <a:rPr lang="es-ES" sz="1200" dirty="0" smtClean="0">
                <a:latin typeface="Trebuchet MS" charset="0"/>
                <a:ea typeface="Trebuchet MS" charset="0"/>
                <a:cs typeface="Trebuchet MS" charset="0"/>
              </a:rPr>
              <a:t>diversos  estudios que han reconocido a estas células como importantes elementos en la iniciación y progresión de esta enfermedad. Ejemplo</a:t>
            </a:r>
            <a:r>
              <a:rPr lang="es-ES" sz="1200" baseline="0" dirty="0" smtClean="0">
                <a:latin typeface="Trebuchet MS" charset="0"/>
                <a:ea typeface="Trebuchet MS" charset="0"/>
                <a:cs typeface="Trebuchet MS" charset="0"/>
              </a:rPr>
              <a:t> de ello son una serie de trabajos</a:t>
            </a:r>
            <a:r>
              <a:rPr lang="es-ES" sz="1200" dirty="0" smtClean="0">
                <a:latin typeface="Trebuchet MS" charset="0"/>
                <a:ea typeface="Trebuchet MS" charset="0"/>
                <a:cs typeface="Trebuchet MS" charset="0"/>
              </a:rPr>
              <a:t> realizados en modelos de artritis</a:t>
            </a:r>
            <a:r>
              <a:rPr lang="es-ES" sz="1200" baseline="0" dirty="0" smtClean="0">
                <a:latin typeface="Trebuchet MS" charset="0"/>
                <a:ea typeface="Trebuchet MS" charset="0"/>
                <a:cs typeface="Trebuchet MS" charset="0"/>
              </a:rPr>
              <a:t> de ratón en los que la depleción de los neutrófilos se traducía en una resistencia a desarrollar la enfermedad. Además en ratones que ya presentaban AR, el bloqueo de la activación del neutrófilo promovió un descenso de la inflamación y el daño óseo.</a:t>
            </a:r>
          </a:p>
          <a:p>
            <a:endParaRPr lang="is-IS" sz="1200" dirty="0" smtClean="0">
              <a:latin typeface="Trebuchet MS" charset="0"/>
              <a:ea typeface="Trebuchet MS" charset="0"/>
              <a:cs typeface="Trebuchet MS" charset="0"/>
            </a:endParaRPr>
          </a:p>
          <a:p>
            <a:r>
              <a:rPr lang="es-ES_tradnl" sz="1200" dirty="0" smtClean="0">
                <a:latin typeface="Trebuchet MS" charset="0"/>
                <a:ea typeface="Trebuchet MS" charset="0"/>
                <a:cs typeface="Trebuchet MS" charset="0"/>
              </a:rPr>
              <a:t>Por otro lado, se sabe que en la AR, los Neutrófilos son las células mas abundantes del liquido sinovial, y</a:t>
            </a:r>
            <a:r>
              <a:rPr lang="es-ES_tradnl" sz="1200" baseline="0" dirty="0" smtClean="0">
                <a:latin typeface="Trebuchet MS" charset="0"/>
                <a:ea typeface="Trebuchet MS" charset="0"/>
                <a:cs typeface="Trebuchet MS" charset="0"/>
              </a:rPr>
              <a:t> presentan un fenotipo de c</a:t>
            </a:r>
            <a:r>
              <a:rPr lang="es-ES" sz="1200" baseline="0" dirty="0" err="1" smtClean="0">
                <a:latin typeface="Trebuchet MS" charset="0"/>
                <a:ea typeface="Trebuchet MS" charset="0"/>
                <a:cs typeface="Trebuchet MS" charset="0"/>
              </a:rPr>
              <a:t>élula</a:t>
            </a:r>
            <a:r>
              <a:rPr lang="es-ES" sz="1200" baseline="0" dirty="0" smtClean="0">
                <a:latin typeface="Trebuchet MS" charset="0"/>
                <a:ea typeface="Trebuchet MS" charset="0"/>
                <a:cs typeface="Trebuchet MS" charset="0"/>
              </a:rPr>
              <a:t> activada </a:t>
            </a:r>
            <a:r>
              <a:rPr lang="es-ES" sz="1200" dirty="0" smtClean="0">
                <a:latin typeface="Trebuchet MS" charset="0"/>
                <a:ea typeface="Trebuchet MS" charset="0"/>
                <a:cs typeface="Trebuchet MS" charset="0"/>
              </a:rPr>
              <a:t>con propiedades alteradas</a:t>
            </a:r>
            <a:r>
              <a:rPr lang="is-IS" sz="1200" dirty="0" smtClean="0">
                <a:latin typeface="Trebuchet MS" charset="0"/>
                <a:ea typeface="Trebuchet MS" charset="0"/>
                <a:cs typeface="Trebuchet MS"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is-IS" sz="1200" dirty="0" smtClean="0">
                <a:latin typeface="Trebuchet MS" charset="0"/>
                <a:ea typeface="Trebuchet MS" charset="0"/>
                <a:cs typeface="Trebuchet MS" charset="0"/>
              </a:rPr>
              <a:t>As</a:t>
            </a:r>
            <a:r>
              <a:rPr lang="es-ES" sz="1200" dirty="0" smtClean="0">
                <a:latin typeface="Trebuchet MS" charset="0"/>
                <a:ea typeface="Trebuchet MS" charset="0"/>
                <a:cs typeface="Trebuchet MS" charset="0"/>
              </a:rPr>
              <a:t>í, presentan una mayor capacidad de supervivencia y de capacidad migratoria,</a:t>
            </a:r>
            <a:r>
              <a:rPr lang="es-ES" sz="1200" baseline="0" dirty="0" smtClean="0">
                <a:latin typeface="Trebuchet MS" charset="0"/>
                <a:ea typeface="Trebuchet MS" charset="0"/>
                <a:cs typeface="Trebuchet MS" charset="0"/>
              </a:rPr>
              <a:t> producen una gran cantidad de especies reactivas de oxígeno y proteasas</a:t>
            </a:r>
            <a:r>
              <a:rPr lang="is-IS" sz="1200" baseline="0" dirty="0" smtClean="0">
                <a:latin typeface="Trebuchet MS" charset="0"/>
                <a:ea typeface="Trebuchet MS" charset="0"/>
                <a:cs typeface="Trebuchet MS" charset="0"/>
              </a:rPr>
              <a:t>…</a:t>
            </a:r>
            <a:r>
              <a:rPr lang="es-ES" sz="1200" baseline="0" dirty="0" smtClean="0">
                <a:latin typeface="Trebuchet MS" charset="0"/>
                <a:ea typeface="Trebuchet MS" charset="0"/>
                <a:cs typeface="Trebuchet MS" charset="0"/>
              </a:rPr>
              <a:t> También secretan una gran cantidad de mediadores inflamatorios </a:t>
            </a:r>
            <a:r>
              <a:rPr lang="es-ES" sz="1200" dirty="0" smtClean="0">
                <a:latin typeface="Trebuchet MS" charset="0"/>
                <a:ea typeface="Trebuchet MS" charset="0"/>
                <a:cs typeface="Trebuchet MS" charset="0"/>
              </a:rPr>
              <a:t>(</a:t>
            </a:r>
            <a:r>
              <a:rPr lang="es-ES" sz="1200" dirty="0" err="1" smtClean="0">
                <a:latin typeface="Trebuchet MS" charset="0"/>
                <a:ea typeface="Trebuchet MS" charset="0"/>
                <a:cs typeface="Trebuchet MS" charset="0"/>
              </a:rPr>
              <a:t>quimioquinas</a:t>
            </a:r>
            <a:r>
              <a:rPr lang="es-ES" sz="1200" dirty="0" smtClean="0">
                <a:latin typeface="Trebuchet MS" charset="0"/>
                <a:ea typeface="Trebuchet MS" charset="0"/>
                <a:cs typeface="Trebuchet MS" charset="0"/>
              </a:rPr>
              <a:t> y citoquinas)</a:t>
            </a:r>
            <a:r>
              <a:rPr lang="es-ES" sz="1200" baseline="0" dirty="0" smtClean="0">
                <a:latin typeface="Trebuchet MS" charset="0"/>
                <a:ea typeface="Trebuchet MS" charset="0"/>
                <a:cs typeface="Trebuchet MS" charset="0"/>
              </a:rPr>
              <a:t>, y producen altos niveles de </a:t>
            </a:r>
            <a:r>
              <a:rPr lang="es-ES" sz="1200" baseline="0" dirty="0" err="1" smtClean="0">
                <a:latin typeface="Trebuchet MS" charset="0"/>
                <a:ea typeface="Trebuchet MS" charset="0"/>
                <a:cs typeface="Trebuchet MS" charset="0"/>
              </a:rPr>
              <a:t>NETs</a:t>
            </a:r>
            <a:r>
              <a:rPr lang="es-ES" sz="1200" baseline="0" dirty="0" smtClean="0">
                <a:latin typeface="Trebuchet MS" charset="0"/>
                <a:ea typeface="Trebuchet MS" charset="0"/>
                <a:cs typeface="Trebuchet MS" charset="0"/>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is-IS" sz="1200" dirty="0" smtClean="0">
              <a:latin typeface="Trebuchet MS" charset="0"/>
              <a:ea typeface="Trebuchet MS" charset="0"/>
              <a:cs typeface="Trebuchet MS"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dirty="0" smtClean="0">
                <a:latin typeface="Trebuchet MS" charset="0"/>
                <a:ea typeface="Trebuchet MS" charset="0"/>
                <a:cs typeface="Trebuchet MS" charset="0"/>
              </a:rPr>
              <a:t>Por medio de estos mecanismos los Neutrófilos en AR pueden activar otras células del sistema inmune</a:t>
            </a:r>
            <a:r>
              <a:rPr lang="es-ES" sz="1200" baseline="0" dirty="0" smtClean="0">
                <a:latin typeface="Trebuchet MS" charset="0"/>
                <a:ea typeface="Trebuchet MS" charset="0"/>
                <a:cs typeface="Trebuchet MS" charset="0"/>
              </a:rPr>
              <a:t> m</a:t>
            </a:r>
            <a:r>
              <a:rPr lang="es-ES" sz="1200" dirty="0" smtClean="0">
                <a:latin typeface="Trebuchet MS" charset="0"/>
                <a:ea typeface="Trebuchet MS" charset="0"/>
                <a:cs typeface="Trebuchet MS" charset="0"/>
              </a:rPr>
              <a:t>ediante un complejo sistema de interacciones, perpetuando así la inflamación y conduciendo a una destrucción tanto del cartílago como del hueso de las articulaciones afectadas</a:t>
            </a:r>
            <a:endParaRPr lang="es-ES_tradnl" sz="1200" dirty="0" smtClean="0">
              <a:latin typeface="Trebuchet MS" charset="0"/>
              <a:ea typeface="Trebuchet MS" charset="0"/>
              <a:cs typeface="Trebuchet MS" charset="0"/>
            </a:endParaRPr>
          </a:p>
          <a:p>
            <a:endParaRPr lang="es-ES_tradnl" sz="1200" dirty="0" smtClean="0">
              <a:latin typeface="Trebuchet MS" charset="0"/>
              <a:ea typeface="Trebuchet MS" charset="0"/>
              <a:cs typeface="Trebuchet MS" charset="0"/>
            </a:endParaRPr>
          </a:p>
          <a:p>
            <a:endParaRPr lang="es-ES_tradnl" sz="1200" dirty="0" smtClean="0">
              <a:latin typeface="Trebuchet MS" charset="0"/>
              <a:ea typeface="Trebuchet MS" charset="0"/>
              <a:cs typeface="Trebuchet MS" charset="0"/>
            </a:endParaRPr>
          </a:p>
          <a:p>
            <a:endParaRPr lang="es-ES_tradnl" dirty="0"/>
          </a:p>
        </p:txBody>
      </p:sp>
      <p:sp>
        <p:nvSpPr>
          <p:cNvPr id="4" name="Marcador de número de diapositiva 3"/>
          <p:cNvSpPr>
            <a:spLocks noGrp="1"/>
          </p:cNvSpPr>
          <p:nvPr>
            <p:ph type="sldNum" sz="quarter" idx="10"/>
          </p:nvPr>
        </p:nvSpPr>
        <p:spPr/>
        <p:txBody>
          <a:bodyPr/>
          <a:lstStyle/>
          <a:p>
            <a:pPr>
              <a:defRPr/>
            </a:pPr>
            <a:fld id="{2108C93A-2AB0-6E49-AAAD-9A73868086EF}" type="slidenum">
              <a:rPr lang="es-ES_tradnl" smtClean="0"/>
              <a:pPr>
                <a:defRPr/>
              </a:pPr>
              <a:t>6</a:t>
            </a:fld>
            <a:endParaRPr lang="es-ES_tradnl"/>
          </a:p>
        </p:txBody>
      </p:sp>
    </p:spTree>
    <p:extLst>
      <p:ext uri="{BB962C8B-B14F-4D97-AF65-F5344CB8AC3E}">
        <p14:creationId xmlns:p14="http://schemas.microsoft.com/office/powerpoint/2010/main" xmlns="" val="1479681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smtClean="0"/>
              <a:t>Diversos </a:t>
            </a:r>
            <a:r>
              <a:rPr lang="es-ES_tradnl" baseline="0" dirty="0" smtClean="0"/>
              <a:t>estudios han demostrado que tanto la </a:t>
            </a:r>
            <a:r>
              <a:rPr lang="es-ES_tradnl" baseline="0" dirty="0" err="1" smtClean="0"/>
              <a:t>netosis</a:t>
            </a:r>
            <a:r>
              <a:rPr lang="es-ES_tradnl" baseline="0" dirty="0" smtClean="0"/>
              <a:t> como los productos que derivan de la misma, </a:t>
            </a:r>
            <a:r>
              <a:rPr lang="es-ES_tradnl" baseline="0" dirty="0" err="1" smtClean="0"/>
              <a:t>est</a:t>
            </a:r>
            <a:r>
              <a:rPr lang="es-ES" baseline="0" dirty="0" err="1" smtClean="0"/>
              <a:t>án</a:t>
            </a:r>
            <a:r>
              <a:rPr lang="es-ES" baseline="0" dirty="0" smtClean="0"/>
              <a:t> incrementados tanto en sangre periférica como en </a:t>
            </a:r>
            <a:r>
              <a:rPr lang="es-ES" baseline="0" dirty="0" err="1" smtClean="0"/>
              <a:t>sinovio</a:t>
            </a:r>
            <a:r>
              <a:rPr lang="es-ES" baseline="0" dirty="0" smtClean="0"/>
              <a:t> de pacientes con AR.</a:t>
            </a:r>
          </a:p>
          <a:p>
            <a:endParaRPr lang="es-ES" baseline="0" dirty="0" smtClean="0"/>
          </a:p>
          <a:p>
            <a:r>
              <a:rPr lang="es-ES" baseline="0" dirty="0" smtClean="0"/>
              <a:t>En estos pacientes, también se ha demostrado que las Nets generadas inducen autoinmunidad:</a:t>
            </a:r>
          </a:p>
          <a:p>
            <a:r>
              <a:rPr lang="es-ES" baseline="0" dirty="0" smtClean="0"/>
              <a:t>Por un lado, se han detectado anticuerpos frente a componentes de las NETS, como por ejemplo, anticuerpos frente a </a:t>
            </a:r>
            <a:r>
              <a:rPr lang="es-ES" baseline="0" dirty="0" err="1" smtClean="0"/>
              <a:t>Elastasa</a:t>
            </a:r>
            <a:r>
              <a:rPr lang="es-ES" baseline="0" dirty="0" smtClean="0"/>
              <a:t>, </a:t>
            </a:r>
            <a:r>
              <a:rPr lang="es-ES" baseline="0" dirty="0" err="1" smtClean="0"/>
              <a:t>Mieloperoxidasa</a:t>
            </a:r>
            <a:r>
              <a:rPr lang="es-ES" baseline="0" dirty="0" smtClean="0"/>
              <a:t> o frente a las histonas </a:t>
            </a:r>
            <a:r>
              <a:rPr lang="es-ES" baseline="0" dirty="0" err="1" smtClean="0"/>
              <a:t>citrulinadas</a:t>
            </a:r>
            <a:r>
              <a:rPr lang="es-ES" baseline="0" dirty="0" smtClean="0"/>
              <a:t> entre otras.</a:t>
            </a:r>
          </a:p>
          <a:p>
            <a:r>
              <a:rPr lang="es-ES" baseline="0" dirty="0" smtClean="0"/>
              <a:t>En este sentido, especialmente las Nets son fuente de antígenos </a:t>
            </a:r>
            <a:r>
              <a:rPr lang="es-ES" baseline="0" dirty="0" err="1" smtClean="0"/>
              <a:t>citrulinados</a:t>
            </a:r>
            <a:r>
              <a:rPr lang="es-ES" baseline="0" dirty="0" smtClean="0"/>
              <a:t>. Como he comentado anteriormente, durante la </a:t>
            </a:r>
            <a:r>
              <a:rPr lang="es-ES" baseline="0" dirty="0" err="1" smtClean="0"/>
              <a:t>netosis</a:t>
            </a:r>
            <a:r>
              <a:rPr lang="es-ES" baseline="0" dirty="0" smtClean="0"/>
              <a:t> se produce un mecanismo de </a:t>
            </a:r>
            <a:r>
              <a:rPr lang="es-ES" baseline="0" dirty="0" err="1" smtClean="0"/>
              <a:t>citrulinación</a:t>
            </a:r>
            <a:r>
              <a:rPr lang="es-ES" baseline="0" dirty="0" smtClean="0"/>
              <a:t> de diferentes proteínas, las cuales se liberan a la sangre, constituyendo nuevas dianas para los anticuerpos Anti- CCP (ACPA) . De igual forma durante la </a:t>
            </a:r>
            <a:r>
              <a:rPr lang="es-ES" baseline="0" dirty="0" err="1" smtClean="0"/>
              <a:t>netosis</a:t>
            </a:r>
            <a:r>
              <a:rPr lang="es-ES" baseline="0" dirty="0" smtClean="0"/>
              <a:t> </a:t>
            </a:r>
            <a:r>
              <a:rPr lang="es-ES" baseline="0" dirty="0" err="1" smtClean="0"/>
              <a:t>tb</a:t>
            </a:r>
            <a:r>
              <a:rPr lang="es-ES" baseline="0" dirty="0" smtClean="0"/>
              <a:t> se libera la enzima responsable de la </a:t>
            </a:r>
            <a:r>
              <a:rPr lang="es-ES" baseline="0" dirty="0" err="1" smtClean="0"/>
              <a:t>citrulinación</a:t>
            </a:r>
            <a:r>
              <a:rPr lang="es-ES" baseline="0" dirty="0" smtClean="0"/>
              <a:t> proteica, la PAD-4, que favorece la generación de nuevos antígenos. Con todo ello, se produce un mecanismo de retroalimentación positiva en la que la </a:t>
            </a:r>
            <a:r>
              <a:rPr lang="es-ES" baseline="0" dirty="0" err="1" smtClean="0"/>
              <a:t>netosis</a:t>
            </a:r>
            <a:r>
              <a:rPr lang="es-ES" baseline="0" dirty="0" smtClean="0"/>
              <a:t> generaría anticuerpos, y estos promoverían una respuesta </a:t>
            </a:r>
            <a:r>
              <a:rPr lang="es-ES" baseline="0" dirty="0" err="1" smtClean="0"/>
              <a:t>inflamatoría</a:t>
            </a:r>
            <a:r>
              <a:rPr lang="es-ES" baseline="0" dirty="0" smtClean="0"/>
              <a:t>, que a su vez induciría más </a:t>
            </a:r>
            <a:r>
              <a:rPr lang="es-ES" baseline="0" dirty="0" err="1" smtClean="0"/>
              <a:t>netosis</a:t>
            </a:r>
            <a:r>
              <a:rPr lang="es-ES" baseline="0" dirty="0" smtClean="0"/>
              <a:t>.</a:t>
            </a:r>
          </a:p>
          <a:p>
            <a:endParaRPr lang="es-ES" baseline="0" dirty="0" smtClean="0"/>
          </a:p>
          <a:p>
            <a:r>
              <a:rPr lang="es-ES" baseline="0" dirty="0" smtClean="0"/>
              <a:t>Otro hecho a destacar es que durante la </a:t>
            </a:r>
            <a:r>
              <a:rPr lang="es-ES" baseline="0" dirty="0" err="1" smtClean="0"/>
              <a:t>netosis</a:t>
            </a:r>
            <a:r>
              <a:rPr lang="es-ES" baseline="0" dirty="0" smtClean="0"/>
              <a:t> también se libera el contenido de los gránulos que presentan los neutrófilos en su citoplasma. Estos gránulos están compuestos por diferentes enzimas, las cuales participan activamente en la fisiopatología de la AR, promoviendo principalmente el daño en el cartílago y la inflamación.</a:t>
            </a:r>
          </a:p>
          <a:p>
            <a:endParaRPr lang="es-ES" baseline="0" dirty="0" smtClean="0"/>
          </a:p>
          <a:p>
            <a:r>
              <a:rPr lang="es-ES" baseline="0" dirty="0" smtClean="0"/>
              <a:t>A pesar de todas estas evidencias, en pacientes con Artritis Reumatoide, aun no había sido evaluado el papel que podría jugar la </a:t>
            </a:r>
            <a:r>
              <a:rPr lang="es-ES" baseline="0" dirty="0" err="1" smtClean="0"/>
              <a:t>netosis</a:t>
            </a:r>
            <a:r>
              <a:rPr lang="es-ES" baseline="0" dirty="0" smtClean="0"/>
              <a:t> en el desarrollo de la </a:t>
            </a:r>
            <a:r>
              <a:rPr lang="es-ES" baseline="0" dirty="0" err="1" smtClean="0"/>
              <a:t>pataología</a:t>
            </a:r>
            <a:r>
              <a:rPr lang="es-ES" baseline="0" dirty="0" smtClean="0"/>
              <a:t> cardiovascular asociada, así como su modulación por las terapias biológicas actuales.</a:t>
            </a:r>
          </a:p>
          <a:p>
            <a:endParaRPr lang="es-ES_tradnl" dirty="0" smtClean="0"/>
          </a:p>
          <a:p>
            <a:r>
              <a:rPr lang="is-IS" dirty="0" smtClean="0"/>
              <a:t>(Catepsina proteasa que degrada colageno</a:t>
            </a:r>
          </a:p>
          <a:p>
            <a:r>
              <a:rPr lang="is-IS" dirty="0" smtClean="0"/>
              <a:t>Lactoferrina proteina antiviral)</a:t>
            </a:r>
            <a:endParaRPr lang="es-ES_tradnl" dirty="0"/>
          </a:p>
        </p:txBody>
      </p:sp>
      <p:sp>
        <p:nvSpPr>
          <p:cNvPr id="4" name="Marcador de número de diapositiva 3"/>
          <p:cNvSpPr>
            <a:spLocks noGrp="1"/>
          </p:cNvSpPr>
          <p:nvPr>
            <p:ph type="sldNum" sz="quarter" idx="10"/>
          </p:nvPr>
        </p:nvSpPr>
        <p:spPr/>
        <p:txBody>
          <a:bodyPr/>
          <a:lstStyle/>
          <a:p>
            <a:pPr>
              <a:defRPr/>
            </a:pPr>
            <a:fld id="{2108C93A-2AB0-6E49-AAAD-9A73868086EF}" type="slidenum">
              <a:rPr lang="es-ES_tradnl" smtClean="0"/>
              <a:pPr>
                <a:defRPr/>
              </a:pPr>
              <a:t>7</a:t>
            </a:fld>
            <a:endParaRPr lang="es-ES_tradnl"/>
          </a:p>
        </p:txBody>
      </p:sp>
    </p:spTree>
    <p:extLst>
      <p:ext uri="{BB962C8B-B14F-4D97-AF65-F5344CB8AC3E}">
        <p14:creationId xmlns:p14="http://schemas.microsoft.com/office/powerpoint/2010/main" xmlns="" val="1897895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434"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_tradnl" altLang="es-ES_tradnl" dirty="0" smtClean="0"/>
              <a:t>As</a:t>
            </a:r>
            <a:r>
              <a:rPr lang="es-ES" altLang="es-ES_tradnl" dirty="0" smtClean="0"/>
              <a:t>í, nuestro grupo de investigación ha publicado recientemente un estudio, cuyos objetivos eran precisamente:</a:t>
            </a:r>
            <a:r>
              <a:rPr lang="es-ES" altLang="es-ES_tradnl" baseline="0" dirty="0" smtClean="0"/>
              <a:t> </a:t>
            </a:r>
          </a:p>
          <a:p>
            <a:pPr eaLnBrk="1" hangingPunct="1">
              <a:spcBef>
                <a:spcPct val="0"/>
              </a:spcBef>
            </a:pPr>
            <a:r>
              <a:rPr lang="es-ES" altLang="es-ES_tradnl" baseline="0" dirty="0" smtClean="0"/>
              <a:t>1-</a:t>
            </a:r>
          </a:p>
          <a:p>
            <a:pPr eaLnBrk="1" hangingPunct="1">
              <a:spcBef>
                <a:spcPct val="0"/>
              </a:spcBef>
            </a:pPr>
            <a:r>
              <a:rPr lang="es-ES" altLang="es-ES_tradnl" baseline="0" dirty="0" smtClean="0"/>
              <a:t>2-</a:t>
            </a:r>
            <a:endParaRPr lang="es-ES_tradnl" altLang="es-ES_tradnl" dirty="0"/>
          </a:p>
        </p:txBody>
      </p:sp>
      <p:sp>
        <p:nvSpPr>
          <p:cNvPr id="18435"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89117456-C58C-9F49-B218-040C1BF900F5}" type="slidenum">
              <a:rPr lang="es-ES_tradnl" altLang="es-ES_tradnl"/>
              <a:pPr fontAlgn="base">
                <a:spcBef>
                  <a:spcPct val="0"/>
                </a:spcBef>
                <a:spcAft>
                  <a:spcPct val="0"/>
                </a:spcAft>
              </a:pPr>
              <a:t>8</a:t>
            </a:fld>
            <a:endParaRPr lang="es-ES_tradnl" altLang="es-ES_tradnl"/>
          </a:p>
        </p:txBody>
      </p:sp>
    </p:spTree>
    <p:extLst>
      <p:ext uri="{BB962C8B-B14F-4D97-AF65-F5344CB8AC3E}">
        <p14:creationId xmlns:p14="http://schemas.microsoft.com/office/powerpoint/2010/main" xmlns="" val="915685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482"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s-ES_tradnl" dirty="0"/>
              <a:t>Para </a:t>
            </a:r>
            <a:r>
              <a:rPr lang="en-US" altLang="es-ES_tradnl" dirty="0" err="1"/>
              <a:t>llevar</a:t>
            </a:r>
            <a:r>
              <a:rPr lang="en-US" altLang="es-ES_tradnl" dirty="0"/>
              <a:t> a </a:t>
            </a:r>
            <a:r>
              <a:rPr lang="en-US" altLang="es-ES_tradnl" dirty="0" err="1"/>
              <a:t>cabo</a:t>
            </a:r>
            <a:r>
              <a:rPr lang="en-US" altLang="es-ES_tradnl" dirty="0"/>
              <a:t> </a:t>
            </a:r>
            <a:r>
              <a:rPr lang="en-US" altLang="es-ES_tradnl" dirty="0" err="1"/>
              <a:t>este</a:t>
            </a:r>
            <a:r>
              <a:rPr lang="en-US" altLang="es-ES_tradnl" dirty="0"/>
              <a:t> </a:t>
            </a:r>
            <a:r>
              <a:rPr lang="en-US" altLang="es-ES_tradnl" dirty="0" err="1"/>
              <a:t>estudio</a:t>
            </a:r>
            <a:r>
              <a:rPr lang="en-US" altLang="es-ES_tradnl" dirty="0"/>
              <a:t> </a:t>
            </a:r>
            <a:r>
              <a:rPr lang="en-US" altLang="es-ES_tradnl" dirty="0" err="1"/>
              <a:t>reclutamos</a:t>
            </a:r>
            <a:r>
              <a:rPr lang="en-US" altLang="es-ES_tradnl" dirty="0"/>
              <a:t> 106 </a:t>
            </a:r>
            <a:r>
              <a:rPr lang="en-US" altLang="es-ES_tradnl" dirty="0" err="1"/>
              <a:t>pacientes</a:t>
            </a:r>
            <a:r>
              <a:rPr lang="en-US" altLang="es-ES_tradnl" dirty="0"/>
              <a:t> con AR y 40 </a:t>
            </a:r>
            <a:r>
              <a:rPr lang="en-US" altLang="es-ES_tradnl" dirty="0" err="1"/>
              <a:t>donantes</a:t>
            </a:r>
            <a:r>
              <a:rPr lang="en-US" altLang="es-ES_tradnl" dirty="0"/>
              <a:t> </a:t>
            </a:r>
            <a:r>
              <a:rPr lang="en-US" altLang="es-ES_tradnl" dirty="0" err="1"/>
              <a:t>sanos</a:t>
            </a:r>
            <a:r>
              <a:rPr lang="en-US" altLang="es-ES_tradnl" dirty="0"/>
              <a:t>, </a:t>
            </a:r>
            <a:r>
              <a:rPr lang="en-US" altLang="es-ES_tradnl" dirty="0" err="1"/>
              <a:t>cuyas</a:t>
            </a:r>
            <a:r>
              <a:rPr lang="en-US" altLang="es-ES_tradnl" dirty="0"/>
              <a:t> </a:t>
            </a:r>
            <a:r>
              <a:rPr lang="en-US" altLang="es-ES_tradnl" dirty="0" err="1"/>
              <a:t>caracter</a:t>
            </a:r>
            <a:r>
              <a:rPr lang="es-ES" altLang="es-ES_tradnl" dirty="0" err="1"/>
              <a:t>ísticas</a:t>
            </a:r>
            <a:r>
              <a:rPr lang="es-ES" altLang="es-ES_tradnl" dirty="0"/>
              <a:t> se muestran en la tabla.</a:t>
            </a:r>
          </a:p>
          <a:p>
            <a:pPr eaLnBrk="1" hangingPunct="1">
              <a:spcBef>
                <a:spcPct val="0"/>
              </a:spcBef>
            </a:pPr>
            <a:endParaRPr lang="es-ES" altLang="es-ES_tradnl" dirty="0"/>
          </a:p>
          <a:p>
            <a:pPr eaLnBrk="1" hangingPunct="1">
              <a:spcBef>
                <a:spcPct val="0"/>
              </a:spcBef>
            </a:pPr>
            <a:r>
              <a:rPr lang="en-US" altLang="es-ES_tradnl" dirty="0"/>
              <a:t>Hay que </a:t>
            </a:r>
            <a:r>
              <a:rPr lang="en-US" altLang="es-ES_tradnl" dirty="0" err="1"/>
              <a:t>destacar</a:t>
            </a:r>
            <a:r>
              <a:rPr lang="en-US" altLang="es-ES_tradnl" dirty="0"/>
              <a:t> que los </a:t>
            </a:r>
            <a:r>
              <a:rPr lang="en-US" altLang="es-ES_tradnl" dirty="0" err="1"/>
              <a:t>pacientes</a:t>
            </a:r>
            <a:r>
              <a:rPr lang="en-US" altLang="es-ES_tradnl" dirty="0"/>
              <a:t> </a:t>
            </a:r>
            <a:r>
              <a:rPr lang="en-US" altLang="es-ES_tradnl" dirty="0" err="1"/>
              <a:t>presentaban</a:t>
            </a:r>
            <a:r>
              <a:rPr lang="en-US" altLang="es-ES_tradnl" dirty="0"/>
              <a:t> </a:t>
            </a:r>
            <a:r>
              <a:rPr lang="en-US" altLang="es-ES_tradnl" dirty="0" err="1"/>
              <a:t>una</a:t>
            </a:r>
            <a:r>
              <a:rPr lang="en-US" altLang="es-ES_tradnl" dirty="0"/>
              <a:t> </a:t>
            </a:r>
            <a:r>
              <a:rPr lang="en-US" altLang="es-ES_tradnl" dirty="0" err="1"/>
              <a:t>actividad</a:t>
            </a:r>
            <a:r>
              <a:rPr lang="en-US" altLang="es-ES_tradnl" dirty="0"/>
              <a:t> </a:t>
            </a:r>
            <a:r>
              <a:rPr lang="en-US" altLang="es-ES_tradnl" dirty="0" smtClean="0"/>
              <a:t>de la </a:t>
            </a:r>
            <a:r>
              <a:rPr lang="en-US" altLang="es-ES_tradnl" dirty="0" err="1" smtClean="0"/>
              <a:t>enfermedad</a:t>
            </a:r>
            <a:r>
              <a:rPr lang="en-US" altLang="es-ES_tradnl" dirty="0" smtClean="0"/>
              <a:t> </a:t>
            </a:r>
            <a:r>
              <a:rPr lang="en-US" altLang="es-ES_tradnl" dirty="0" err="1" smtClean="0"/>
              <a:t>moderada</a:t>
            </a:r>
            <a:r>
              <a:rPr lang="en-US" altLang="es-ES_tradnl" dirty="0" smtClean="0"/>
              <a:t> </a:t>
            </a:r>
            <a:r>
              <a:rPr lang="en-US" altLang="es-ES_tradnl" dirty="0"/>
              <a:t>con </a:t>
            </a:r>
            <a:r>
              <a:rPr lang="en-US" altLang="es-ES_tradnl" dirty="0" err="1"/>
              <a:t>una</a:t>
            </a:r>
            <a:r>
              <a:rPr lang="en-US" altLang="es-ES_tradnl" dirty="0"/>
              <a:t> media de </a:t>
            </a:r>
            <a:r>
              <a:rPr lang="en-US" altLang="es-ES_tradnl" dirty="0" smtClean="0"/>
              <a:t>3.4 </a:t>
            </a:r>
            <a:r>
              <a:rPr lang="en-US" altLang="es-ES_tradnl" dirty="0" err="1" smtClean="0"/>
              <a:t>en</a:t>
            </a:r>
            <a:r>
              <a:rPr lang="en-US" altLang="es-ES_tradnl" dirty="0" smtClean="0"/>
              <a:t> el </a:t>
            </a:r>
            <a:r>
              <a:rPr lang="en-US" altLang="es-ES_tradnl" dirty="0" err="1" smtClean="0"/>
              <a:t>índice</a:t>
            </a:r>
            <a:r>
              <a:rPr lang="en-US" altLang="es-ES_tradnl" baseline="0" dirty="0" smtClean="0"/>
              <a:t> </a:t>
            </a:r>
            <a:r>
              <a:rPr lang="en-US" altLang="es-ES_tradnl" dirty="0" smtClean="0"/>
              <a:t>DAS28. </a:t>
            </a:r>
            <a:r>
              <a:rPr lang="en-US" altLang="es-ES_tradnl" dirty="0"/>
              <a:t>(3.2-5.1).</a:t>
            </a:r>
          </a:p>
          <a:p>
            <a:pPr eaLnBrk="1" hangingPunct="1">
              <a:spcBef>
                <a:spcPct val="0"/>
              </a:spcBef>
            </a:pPr>
            <a:endParaRPr lang="en-US" altLang="es-ES_tradnl" dirty="0"/>
          </a:p>
          <a:p>
            <a:pPr eaLnBrk="1" hangingPunct="1">
              <a:spcBef>
                <a:spcPct val="0"/>
              </a:spcBef>
            </a:pPr>
            <a:r>
              <a:rPr lang="en-US" altLang="es-ES_tradnl" dirty="0" err="1"/>
              <a:t>Tambi</a:t>
            </a:r>
            <a:r>
              <a:rPr lang="es-ES" altLang="es-ES_tradnl" dirty="0" err="1"/>
              <a:t>én</a:t>
            </a:r>
            <a:r>
              <a:rPr lang="es-ES" altLang="es-ES_tradnl" dirty="0"/>
              <a:t> se </a:t>
            </a:r>
            <a:r>
              <a:rPr lang="es-ES" altLang="es-ES_tradnl" dirty="0" smtClean="0"/>
              <a:t>midió </a:t>
            </a:r>
            <a:r>
              <a:rPr lang="es-ES" altLang="es-ES_tradnl" dirty="0"/>
              <a:t>el grosor de la intima media carotidea por </a:t>
            </a:r>
            <a:r>
              <a:rPr lang="es-ES" altLang="es-ES_tradnl" dirty="0" err="1"/>
              <a:t>ecodopler</a:t>
            </a:r>
            <a:r>
              <a:rPr lang="es-ES" altLang="es-ES_tradnl" dirty="0"/>
              <a:t> como medida de aterosclerosis temprana </a:t>
            </a:r>
            <a:r>
              <a:rPr lang="es-ES" altLang="es-ES_tradnl" dirty="0" smtClean="0"/>
              <a:t>en </a:t>
            </a:r>
            <a:r>
              <a:rPr lang="es-ES" altLang="es-ES_tradnl" dirty="0"/>
              <a:t>66 pacientes, de los cuales 27 presentaban un grosor patológico, lo que representa un 40% de </a:t>
            </a:r>
            <a:r>
              <a:rPr lang="es-ES" altLang="es-ES_tradnl" dirty="0" smtClean="0"/>
              <a:t>los</a:t>
            </a:r>
            <a:r>
              <a:rPr lang="es-ES" altLang="es-ES_tradnl" baseline="0" dirty="0" smtClean="0"/>
              <a:t> pacientes estudiados</a:t>
            </a:r>
            <a:r>
              <a:rPr lang="es-ES" altLang="es-ES_tradnl" dirty="0" smtClean="0"/>
              <a:t>.</a:t>
            </a:r>
            <a:endParaRPr lang="en-US" altLang="es-ES_tradnl" dirty="0"/>
          </a:p>
          <a:p>
            <a:pPr eaLnBrk="1" hangingPunct="1">
              <a:spcBef>
                <a:spcPct val="0"/>
              </a:spcBef>
            </a:pPr>
            <a:endParaRPr lang="en-US" altLang="es-ES_tradnl" dirty="0"/>
          </a:p>
          <a:p>
            <a:pPr eaLnBrk="1" hangingPunct="1">
              <a:spcBef>
                <a:spcPct val="0"/>
              </a:spcBef>
            </a:pPr>
            <a:r>
              <a:rPr lang="en-US" altLang="es-ES_tradnl" dirty="0"/>
              <a:t>A </a:t>
            </a:r>
            <a:r>
              <a:rPr lang="en-US" altLang="es-ES_tradnl" dirty="0" err="1"/>
              <a:t>todos</a:t>
            </a:r>
            <a:r>
              <a:rPr lang="en-US" altLang="es-ES_tradnl" dirty="0"/>
              <a:t> los </a:t>
            </a:r>
            <a:r>
              <a:rPr lang="en-US" altLang="es-ES_tradnl" dirty="0" err="1"/>
              <a:t>individuos</a:t>
            </a:r>
            <a:r>
              <a:rPr lang="en-US" altLang="es-ES_tradnl" dirty="0"/>
              <a:t>  </a:t>
            </a:r>
            <a:r>
              <a:rPr lang="en-US" altLang="es-ES_tradnl" dirty="0" err="1"/>
              <a:t>integrantes</a:t>
            </a:r>
            <a:r>
              <a:rPr lang="en-US" altLang="es-ES_tradnl" dirty="0"/>
              <a:t> del </a:t>
            </a:r>
            <a:r>
              <a:rPr lang="en-US" altLang="es-ES_tradnl" dirty="0" err="1"/>
              <a:t>estudio</a:t>
            </a:r>
            <a:r>
              <a:rPr lang="en-US" altLang="es-ES_tradnl" dirty="0"/>
              <a:t> se le </a:t>
            </a:r>
            <a:r>
              <a:rPr lang="en-US" altLang="es-ES_tradnl" dirty="0" err="1"/>
              <a:t>realiz</a:t>
            </a:r>
            <a:r>
              <a:rPr lang="es-ES" altLang="es-ES_tradnl" dirty="0" err="1"/>
              <a:t>ó</a:t>
            </a:r>
            <a:r>
              <a:rPr lang="es-ES" altLang="es-ES_tradnl" dirty="0"/>
              <a:t> una extracción </a:t>
            </a:r>
            <a:r>
              <a:rPr lang="es-ES" altLang="es-ES_tradnl" dirty="0" err="1"/>
              <a:t>sanguinea</a:t>
            </a:r>
            <a:r>
              <a:rPr lang="es-ES" altLang="es-ES_tradnl" dirty="0"/>
              <a:t> y aislamos neutrófilos y plasma donde determinamos </a:t>
            </a:r>
            <a:r>
              <a:rPr lang="es-ES" altLang="es-ES_tradnl" dirty="0" smtClean="0"/>
              <a:t>los</a:t>
            </a:r>
            <a:r>
              <a:rPr lang="es-ES" altLang="es-ES_tradnl" baseline="0" dirty="0" smtClean="0"/>
              <a:t> niveles de </a:t>
            </a:r>
            <a:r>
              <a:rPr lang="es-ES" altLang="es-ES_tradnl" baseline="0" dirty="0" err="1" smtClean="0"/>
              <a:t>netosis</a:t>
            </a:r>
            <a:r>
              <a:rPr lang="es-ES" altLang="es-ES_tradnl" baseline="0" dirty="0" smtClean="0"/>
              <a:t> y de todos estos </a:t>
            </a:r>
            <a:r>
              <a:rPr lang="es-ES" altLang="es-ES_tradnl" dirty="0" smtClean="0"/>
              <a:t>productos </a:t>
            </a:r>
            <a:r>
              <a:rPr lang="es-ES" altLang="es-ES_tradnl" dirty="0"/>
              <a:t>derivados de la </a:t>
            </a:r>
            <a:r>
              <a:rPr lang="es-ES" altLang="es-ES_tradnl" dirty="0" smtClean="0"/>
              <a:t>misma.</a:t>
            </a:r>
            <a:endParaRPr lang="en-US" altLang="es-ES_tradnl" dirty="0"/>
          </a:p>
        </p:txBody>
      </p:sp>
      <p:sp>
        <p:nvSpPr>
          <p:cNvPr id="20483"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fontAlgn="base">
              <a:spcBef>
                <a:spcPct val="0"/>
              </a:spcBef>
              <a:spcAft>
                <a:spcPct val="0"/>
              </a:spcAft>
            </a:pPr>
            <a:fld id="{A0DE90CE-D53D-B249-9C28-A0475849A23D}" type="slidenum">
              <a:rPr lang="es-ES_tradnl" altLang="es-ES_tradnl"/>
              <a:pPr fontAlgn="base">
                <a:spcBef>
                  <a:spcPct val="0"/>
                </a:spcBef>
                <a:spcAft>
                  <a:spcPct val="0"/>
                </a:spcAft>
              </a:pPr>
              <a:t>9</a:t>
            </a:fld>
            <a:endParaRPr lang="es-ES_tradnl" altLang="es-ES_tradnl"/>
          </a:p>
        </p:txBody>
      </p:sp>
    </p:spTree>
    <p:extLst>
      <p:ext uri="{BB962C8B-B14F-4D97-AF65-F5344CB8AC3E}">
        <p14:creationId xmlns:p14="http://schemas.microsoft.com/office/powerpoint/2010/main" xmlns="" val="1053863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Clic para editar título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defRPr/>
            </a:lvl1pPr>
          </a:lstStyle>
          <a:p>
            <a:pPr>
              <a:defRPr/>
            </a:pPr>
            <a:fld id="{465C0F5E-73BB-3B47-BD5D-724516E82AA8}" type="datetimeFigureOut">
              <a:rPr lang="es-ES_tradnl"/>
              <a:pPr>
                <a:defRPr/>
              </a:pPr>
              <a:t>23/02/2018</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56C146CD-04EF-4A47-9632-73E56657FC3D}" type="slidenum">
              <a:rPr lang="es-ES_tradnl"/>
              <a:pPr>
                <a:defRPr/>
              </a:pPr>
              <a:t>‹Nº›</a:t>
            </a:fld>
            <a:endParaRPr lang="es-ES_tradnl"/>
          </a:p>
        </p:txBody>
      </p:sp>
    </p:spTree>
    <p:extLst>
      <p:ext uri="{BB962C8B-B14F-4D97-AF65-F5344CB8AC3E}">
        <p14:creationId xmlns:p14="http://schemas.microsoft.com/office/powerpoint/2010/main" xmlns="" val="1379171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A90FB634-8B42-8443-B15F-CDA8045B0D96}" type="datetimeFigureOut">
              <a:rPr lang="es-ES_tradnl"/>
              <a:pPr>
                <a:defRPr/>
              </a:pPr>
              <a:t>23/02/2018</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C274ED0E-4877-2249-BBB7-70DC9DB1FBBE}" type="slidenum">
              <a:rPr lang="es-ES_tradnl"/>
              <a:pPr>
                <a:defRPr/>
              </a:pPr>
              <a:t>‹Nº›</a:t>
            </a:fld>
            <a:endParaRPr lang="es-ES_tradnl"/>
          </a:p>
        </p:txBody>
      </p:sp>
    </p:spTree>
    <p:extLst>
      <p:ext uri="{BB962C8B-B14F-4D97-AF65-F5344CB8AC3E}">
        <p14:creationId xmlns:p14="http://schemas.microsoft.com/office/powerpoint/2010/main" xmlns="" val="2062995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Clic para editar título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EA8B8680-F622-9748-A65E-01A5785F7B41}" type="datetimeFigureOut">
              <a:rPr lang="es-ES_tradnl"/>
              <a:pPr>
                <a:defRPr/>
              </a:pPr>
              <a:t>23/02/2018</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0CEE796A-4259-3540-B3BB-9017EC464426}" type="slidenum">
              <a:rPr lang="es-ES_tradnl"/>
              <a:pPr>
                <a:defRPr/>
              </a:pPr>
              <a:t>‹Nº›</a:t>
            </a:fld>
            <a:endParaRPr lang="es-ES_tradnl"/>
          </a:p>
        </p:txBody>
      </p:sp>
    </p:spTree>
    <p:extLst>
      <p:ext uri="{BB962C8B-B14F-4D97-AF65-F5344CB8AC3E}">
        <p14:creationId xmlns:p14="http://schemas.microsoft.com/office/powerpoint/2010/main" xmlns="" val="1637064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Clic para editar título</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7A57B078-D553-E444-99FF-1A761ACF95A7}" type="datetimeFigureOut">
              <a:rPr lang="es-ES_tradnl"/>
              <a:pPr>
                <a:defRPr/>
              </a:pPr>
              <a:t>23/02/2018</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83FAD790-1085-BC4D-8301-638789070AD2}" type="slidenum">
              <a:rPr lang="es-ES_tradnl"/>
              <a:pPr>
                <a:defRPr/>
              </a:pPr>
              <a:t>‹Nº›</a:t>
            </a:fld>
            <a:endParaRPr lang="es-ES_tradnl"/>
          </a:p>
        </p:txBody>
      </p:sp>
    </p:spTree>
    <p:extLst>
      <p:ext uri="{BB962C8B-B14F-4D97-AF65-F5344CB8AC3E}">
        <p14:creationId xmlns:p14="http://schemas.microsoft.com/office/powerpoint/2010/main" xmlns="" val="1949692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Clic para editar título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578E60E5-503C-174E-99D8-F0B79CC2D29A}" type="datetimeFigureOut">
              <a:rPr lang="es-ES_tradnl"/>
              <a:pPr>
                <a:defRPr/>
              </a:pPr>
              <a:t>23/02/2018</a:t>
            </a:fld>
            <a:endParaRPr lang="es-ES_tradnl"/>
          </a:p>
        </p:txBody>
      </p:sp>
      <p:sp>
        <p:nvSpPr>
          <p:cNvPr id="5" name="Footer Placeholder 4"/>
          <p:cNvSpPr>
            <a:spLocks noGrp="1"/>
          </p:cNvSpPr>
          <p:nvPr>
            <p:ph type="ftr" sz="quarter" idx="11"/>
          </p:nvPr>
        </p:nvSpPr>
        <p:spPr/>
        <p:txBody>
          <a:bodyPr/>
          <a:lstStyle>
            <a:lvl1pPr>
              <a:defRPr/>
            </a:lvl1pPr>
          </a:lstStyle>
          <a:p>
            <a:pPr>
              <a:defRPr/>
            </a:pPr>
            <a:endParaRPr lang="es-ES_tradnl"/>
          </a:p>
        </p:txBody>
      </p:sp>
      <p:sp>
        <p:nvSpPr>
          <p:cNvPr id="6" name="Slide Number Placeholder 5"/>
          <p:cNvSpPr>
            <a:spLocks noGrp="1"/>
          </p:cNvSpPr>
          <p:nvPr>
            <p:ph type="sldNum" sz="quarter" idx="12"/>
          </p:nvPr>
        </p:nvSpPr>
        <p:spPr/>
        <p:txBody>
          <a:bodyPr/>
          <a:lstStyle>
            <a:lvl1pPr>
              <a:defRPr/>
            </a:lvl1pPr>
          </a:lstStyle>
          <a:p>
            <a:pPr>
              <a:defRPr/>
            </a:pPr>
            <a:fld id="{1C23DC1B-E32D-0E48-96DF-FE947D5E64D2}" type="slidenum">
              <a:rPr lang="es-ES_tradnl"/>
              <a:pPr>
                <a:defRPr/>
              </a:pPr>
              <a:t>‹Nº›</a:t>
            </a:fld>
            <a:endParaRPr lang="es-ES_tradnl"/>
          </a:p>
        </p:txBody>
      </p:sp>
    </p:spTree>
    <p:extLst>
      <p:ext uri="{BB962C8B-B14F-4D97-AF65-F5344CB8AC3E}">
        <p14:creationId xmlns:p14="http://schemas.microsoft.com/office/powerpoint/2010/main" xmlns="" val="31130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Clic para editar título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568C349B-376A-F44A-BA45-461C39AD1FFD}" type="datetimeFigureOut">
              <a:rPr lang="es-ES_tradnl"/>
              <a:pPr>
                <a:defRPr/>
              </a:pPr>
              <a:t>23/02/2018</a:t>
            </a:fld>
            <a:endParaRPr lang="es-ES_tradnl"/>
          </a:p>
        </p:txBody>
      </p:sp>
      <p:sp>
        <p:nvSpPr>
          <p:cNvPr id="6" name="Footer Placeholder 4"/>
          <p:cNvSpPr>
            <a:spLocks noGrp="1"/>
          </p:cNvSpPr>
          <p:nvPr>
            <p:ph type="ftr" sz="quarter" idx="11"/>
          </p:nvPr>
        </p:nvSpPr>
        <p:spPr/>
        <p:txBody>
          <a:bodyPr/>
          <a:lstStyle>
            <a:lvl1pPr>
              <a:defRPr/>
            </a:lvl1pPr>
          </a:lstStyle>
          <a:p>
            <a:pPr>
              <a:defRPr/>
            </a:pPr>
            <a:endParaRPr lang="es-ES_tradnl"/>
          </a:p>
        </p:txBody>
      </p:sp>
      <p:sp>
        <p:nvSpPr>
          <p:cNvPr id="7" name="Slide Number Placeholder 5"/>
          <p:cNvSpPr>
            <a:spLocks noGrp="1"/>
          </p:cNvSpPr>
          <p:nvPr>
            <p:ph type="sldNum" sz="quarter" idx="12"/>
          </p:nvPr>
        </p:nvSpPr>
        <p:spPr/>
        <p:txBody>
          <a:bodyPr/>
          <a:lstStyle>
            <a:lvl1pPr>
              <a:defRPr/>
            </a:lvl1pPr>
          </a:lstStyle>
          <a:p>
            <a:pPr>
              <a:defRPr/>
            </a:pPr>
            <a:fld id="{CE60C356-0532-A447-B5E4-DB2BA3CFA40F}" type="slidenum">
              <a:rPr lang="es-ES_tradnl"/>
              <a:pPr>
                <a:defRPr/>
              </a:pPr>
              <a:t>‹Nº›</a:t>
            </a:fld>
            <a:endParaRPr lang="es-ES_tradnl"/>
          </a:p>
        </p:txBody>
      </p:sp>
    </p:spTree>
    <p:extLst>
      <p:ext uri="{BB962C8B-B14F-4D97-AF65-F5344CB8AC3E}">
        <p14:creationId xmlns:p14="http://schemas.microsoft.com/office/powerpoint/2010/main" xmlns="" val="1364476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Clic para editar título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lvl1pPr>
              <a:defRPr/>
            </a:lvl1pPr>
          </a:lstStyle>
          <a:p>
            <a:pPr>
              <a:defRPr/>
            </a:pPr>
            <a:fld id="{6DFF71F9-D616-AC49-80E0-D990E1ADA559}" type="datetimeFigureOut">
              <a:rPr lang="es-ES_tradnl"/>
              <a:pPr>
                <a:defRPr/>
              </a:pPr>
              <a:t>23/02/2018</a:t>
            </a:fld>
            <a:endParaRPr lang="es-ES_tradnl"/>
          </a:p>
        </p:txBody>
      </p:sp>
      <p:sp>
        <p:nvSpPr>
          <p:cNvPr id="8" name="Footer Placeholder 4"/>
          <p:cNvSpPr>
            <a:spLocks noGrp="1"/>
          </p:cNvSpPr>
          <p:nvPr>
            <p:ph type="ftr" sz="quarter" idx="11"/>
          </p:nvPr>
        </p:nvSpPr>
        <p:spPr/>
        <p:txBody>
          <a:bodyPr/>
          <a:lstStyle>
            <a:lvl1pPr>
              <a:defRPr/>
            </a:lvl1pPr>
          </a:lstStyle>
          <a:p>
            <a:pPr>
              <a:defRPr/>
            </a:pPr>
            <a:endParaRPr lang="es-ES_tradnl"/>
          </a:p>
        </p:txBody>
      </p:sp>
      <p:sp>
        <p:nvSpPr>
          <p:cNvPr id="9" name="Slide Number Placeholder 5"/>
          <p:cNvSpPr>
            <a:spLocks noGrp="1"/>
          </p:cNvSpPr>
          <p:nvPr>
            <p:ph type="sldNum" sz="quarter" idx="12"/>
          </p:nvPr>
        </p:nvSpPr>
        <p:spPr/>
        <p:txBody>
          <a:bodyPr/>
          <a:lstStyle>
            <a:lvl1pPr>
              <a:defRPr/>
            </a:lvl1pPr>
          </a:lstStyle>
          <a:p>
            <a:pPr>
              <a:defRPr/>
            </a:pPr>
            <a:fld id="{00A2BC4B-7690-5B42-A039-DCD5F0F70497}" type="slidenum">
              <a:rPr lang="es-ES_tradnl"/>
              <a:pPr>
                <a:defRPr/>
              </a:pPr>
              <a:t>‹Nº›</a:t>
            </a:fld>
            <a:endParaRPr lang="es-ES_tradnl"/>
          </a:p>
        </p:txBody>
      </p:sp>
    </p:spTree>
    <p:extLst>
      <p:ext uri="{BB962C8B-B14F-4D97-AF65-F5344CB8AC3E}">
        <p14:creationId xmlns:p14="http://schemas.microsoft.com/office/powerpoint/2010/main" xmlns="" val="1921682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Clic para editar título</a:t>
            </a:r>
            <a:endParaRPr lang="en-US" dirty="0"/>
          </a:p>
        </p:txBody>
      </p:sp>
      <p:sp>
        <p:nvSpPr>
          <p:cNvPr id="3" name="Date Placeholder 3"/>
          <p:cNvSpPr>
            <a:spLocks noGrp="1"/>
          </p:cNvSpPr>
          <p:nvPr>
            <p:ph type="dt" sz="half" idx="10"/>
          </p:nvPr>
        </p:nvSpPr>
        <p:spPr/>
        <p:txBody>
          <a:bodyPr/>
          <a:lstStyle>
            <a:lvl1pPr>
              <a:defRPr/>
            </a:lvl1pPr>
          </a:lstStyle>
          <a:p>
            <a:pPr>
              <a:defRPr/>
            </a:pPr>
            <a:fld id="{1CF42DFA-EC09-E04D-A766-5774315C0259}" type="datetimeFigureOut">
              <a:rPr lang="es-ES_tradnl"/>
              <a:pPr>
                <a:defRPr/>
              </a:pPr>
              <a:t>23/02/2018</a:t>
            </a:fld>
            <a:endParaRPr lang="es-ES_tradnl"/>
          </a:p>
        </p:txBody>
      </p:sp>
      <p:sp>
        <p:nvSpPr>
          <p:cNvPr id="4" name="Footer Placeholder 4"/>
          <p:cNvSpPr>
            <a:spLocks noGrp="1"/>
          </p:cNvSpPr>
          <p:nvPr>
            <p:ph type="ftr" sz="quarter" idx="11"/>
          </p:nvPr>
        </p:nvSpPr>
        <p:spPr/>
        <p:txBody>
          <a:bodyPr/>
          <a:lstStyle>
            <a:lvl1pPr>
              <a:defRPr/>
            </a:lvl1pPr>
          </a:lstStyle>
          <a:p>
            <a:pPr>
              <a:defRPr/>
            </a:pPr>
            <a:endParaRPr lang="es-ES_tradnl"/>
          </a:p>
        </p:txBody>
      </p:sp>
      <p:sp>
        <p:nvSpPr>
          <p:cNvPr id="5" name="Slide Number Placeholder 5"/>
          <p:cNvSpPr>
            <a:spLocks noGrp="1"/>
          </p:cNvSpPr>
          <p:nvPr>
            <p:ph type="sldNum" sz="quarter" idx="12"/>
          </p:nvPr>
        </p:nvSpPr>
        <p:spPr/>
        <p:txBody>
          <a:bodyPr/>
          <a:lstStyle>
            <a:lvl1pPr>
              <a:defRPr/>
            </a:lvl1pPr>
          </a:lstStyle>
          <a:p>
            <a:pPr>
              <a:defRPr/>
            </a:pPr>
            <a:fld id="{A7411B1C-C72C-9C46-BE7D-687F71C838BC}" type="slidenum">
              <a:rPr lang="es-ES_tradnl"/>
              <a:pPr>
                <a:defRPr/>
              </a:pPr>
              <a:t>‹Nº›</a:t>
            </a:fld>
            <a:endParaRPr lang="es-ES_tradnl"/>
          </a:p>
        </p:txBody>
      </p:sp>
    </p:spTree>
    <p:extLst>
      <p:ext uri="{BB962C8B-B14F-4D97-AF65-F5344CB8AC3E}">
        <p14:creationId xmlns:p14="http://schemas.microsoft.com/office/powerpoint/2010/main" xmlns="" val="1705697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409BAA8-04CD-D64D-A012-576A54DB26B8}" type="datetimeFigureOut">
              <a:rPr lang="es-ES_tradnl"/>
              <a:pPr>
                <a:defRPr/>
              </a:pPr>
              <a:t>23/02/2018</a:t>
            </a:fld>
            <a:endParaRPr lang="es-ES_tradnl"/>
          </a:p>
        </p:txBody>
      </p:sp>
      <p:sp>
        <p:nvSpPr>
          <p:cNvPr id="3" name="Footer Placeholder 4"/>
          <p:cNvSpPr>
            <a:spLocks noGrp="1"/>
          </p:cNvSpPr>
          <p:nvPr>
            <p:ph type="ftr" sz="quarter" idx="11"/>
          </p:nvPr>
        </p:nvSpPr>
        <p:spPr/>
        <p:txBody>
          <a:bodyPr/>
          <a:lstStyle>
            <a:lvl1pPr>
              <a:defRPr/>
            </a:lvl1pPr>
          </a:lstStyle>
          <a:p>
            <a:pPr>
              <a:defRPr/>
            </a:pPr>
            <a:endParaRPr lang="es-ES_tradnl"/>
          </a:p>
        </p:txBody>
      </p:sp>
      <p:sp>
        <p:nvSpPr>
          <p:cNvPr id="4" name="Slide Number Placeholder 5"/>
          <p:cNvSpPr>
            <a:spLocks noGrp="1"/>
          </p:cNvSpPr>
          <p:nvPr>
            <p:ph type="sldNum" sz="quarter" idx="12"/>
          </p:nvPr>
        </p:nvSpPr>
        <p:spPr/>
        <p:txBody>
          <a:bodyPr/>
          <a:lstStyle>
            <a:lvl1pPr>
              <a:defRPr/>
            </a:lvl1pPr>
          </a:lstStyle>
          <a:p>
            <a:pPr>
              <a:defRPr/>
            </a:pPr>
            <a:fld id="{77940BF6-FD6D-234B-9A1C-87B0A69D6FD1}" type="slidenum">
              <a:rPr lang="es-ES_tradnl"/>
              <a:pPr>
                <a:defRPr/>
              </a:pPr>
              <a:t>‹Nº›</a:t>
            </a:fld>
            <a:endParaRPr lang="es-ES_tradnl"/>
          </a:p>
        </p:txBody>
      </p:sp>
    </p:spTree>
    <p:extLst>
      <p:ext uri="{BB962C8B-B14F-4D97-AF65-F5344CB8AC3E}">
        <p14:creationId xmlns:p14="http://schemas.microsoft.com/office/powerpoint/2010/main" xmlns="" val="89987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Clic para editar título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2844ACAB-E8A8-F045-93D6-D0DE5A4750D6}" type="datetimeFigureOut">
              <a:rPr lang="es-ES_tradnl"/>
              <a:pPr>
                <a:defRPr/>
              </a:pPr>
              <a:t>23/02/2018</a:t>
            </a:fld>
            <a:endParaRPr lang="es-ES_tradnl"/>
          </a:p>
        </p:txBody>
      </p:sp>
      <p:sp>
        <p:nvSpPr>
          <p:cNvPr id="6" name="Footer Placeholder 4"/>
          <p:cNvSpPr>
            <a:spLocks noGrp="1"/>
          </p:cNvSpPr>
          <p:nvPr>
            <p:ph type="ftr" sz="quarter" idx="11"/>
          </p:nvPr>
        </p:nvSpPr>
        <p:spPr/>
        <p:txBody>
          <a:bodyPr/>
          <a:lstStyle>
            <a:lvl1pPr>
              <a:defRPr/>
            </a:lvl1pPr>
          </a:lstStyle>
          <a:p>
            <a:pPr>
              <a:defRPr/>
            </a:pPr>
            <a:endParaRPr lang="es-ES_tradnl"/>
          </a:p>
        </p:txBody>
      </p:sp>
      <p:sp>
        <p:nvSpPr>
          <p:cNvPr id="7" name="Slide Number Placeholder 5"/>
          <p:cNvSpPr>
            <a:spLocks noGrp="1"/>
          </p:cNvSpPr>
          <p:nvPr>
            <p:ph type="sldNum" sz="quarter" idx="12"/>
          </p:nvPr>
        </p:nvSpPr>
        <p:spPr/>
        <p:txBody>
          <a:bodyPr/>
          <a:lstStyle>
            <a:lvl1pPr>
              <a:defRPr/>
            </a:lvl1pPr>
          </a:lstStyle>
          <a:p>
            <a:pPr>
              <a:defRPr/>
            </a:pPr>
            <a:fld id="{16D12879-CD35-7843-B1C7-52F768826FAC}" type="slidenum">
              <a:rPr lang="es-ES_tradnl"/>
              <a:pPr>
                <a:defRPr/>
              </a:pPr>
              <a:t>‹Nº›</a:t>
            </a:fld>
            <a:endParaRPr lang="es-ES_tradnl"/>
          </a:p>
        </p:txBody>
      </p:sp>
    </p:spTree>
    <p:extLst>
      <p:ext uri="{BB962C8B-B14F-4D97-AF65-F5344CB8AC3E}">
        <p14:creationId xmlns:p14="http://schemas.microsoft.com/office/powerpoint/2010/main" xmlns="" val="1568760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Clic para editar título</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Arrastre la imagen al marcador de posición o haga clic en el icono para agregar</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F13FE873-6406-BA44-BE82-8C16B3DA8250}" type="datetimeFigureOut">
              <a:rPr lang="es-ES_tradnl"/>
              <a:pPr>
                <a:defRPr/>
              </a:pPr>
              <a:t>23/02/2018</a:t>
            </a:fld>
            <a:endParaRPr lang="es-ES_tradnl"/>
          </a:p>
        </p:txBody>
      </p:sp>
      <p:sp>
        <p:nvSpPr>
          <p:cNvPr id="6" name="Footer Placeholder 4"/>
          <p:cNvSpPr>
            <a:spLocks noGrp="1"/>
          </p:cNvSpPr>
          <p:nvPr>
            <p:ph type="ftr" sz="quarter" idx="11"/>
          </p:nvPr>
        </p:nvSpPr>
        <p:spPr/>
        <p:txBody>
          <a:bodyPr/>
          <a:lstStyle>
            <a:lvl1pPr>
              <a:defRPr/>
            </a:lvl1pPr>
          </a:lstStyle>
          <a:p>
            <a:pPr>
              <a:defRPr/>
            </a:pPr>
            <a:endParaRPr lang="es-ES_tradnl"/>
          </a:p>
        </p:txBody>
      </p:sp>
      <p:sp>
        <p:nvSpPr>
          <p:cNvPr id="7" name="Slide Number Placeholder 5"/>
          <p:cNvSpPr>
            <a:spLocks noGrp="1"/>
          </p:cNvSpPr>
          <p:nvPr>
            <p:ph type="sldNum" sz="quarter" idx="12"/>
          </p:nvPr>
        </p:nvSpPr>
        <p:spPr/>
        <p:txBody>
          <a:bodyPr/>
          <a:lstStyle>
            <a:lvl1pPr>
              <a:defRPr/>
            </a:lvl1pPr>
          </a:lstStyle>
          <a:p>
            <a:pPr>
              <a:defRPr/>
            </a:pPr>
            <a:fld id="{8536C9E3-FA7F-C24F-9BEA-49A9114C5A71}" type="slidenum">
              <a:rPr lang="es-ES_tradnl"/>
              <a:pPr>
                <a:defRPr/>
              </a:pPr>
              <a:t>‹Nº›</a:t>
            </a:fld>
            <a:endParaRPr lang="es-ES_tradnl"/>
          </a:p>
        </p:txBody>
      </p:sp>
    </p:spTree>
    <p:extLst>
      <p:ext uri="{BB962C8B-B14F-4D97-AF65-F5344CB8AC3E}">
        <p14:creationId xmlns:p14="http://schemas.microsoft.com/office/powerpoint/2010/main" xmlns="" val="1509123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s-ES" altLang="es-ES_tradnl"/>
              <a:t>Clic para editar título</a:t>
            </a:r>
            <a:endParaRPr lang="en-US" altLang="es-ES_tradnl"/>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s-ES" altLang="es-ES_tradnl"/>
              <a:t>Haga clic para modificar el estilo de texto del patrón</a:t>
            </a:r>
          </a:p>
          <a:p>
            <a:pPr lvl="1"/>
            <a:r>
              <a:rPr lang="es-ES" altLang="es-ES_tradnl"/>
              <a:t>Segundo nivel</a:t>
            </a:r>
          </a:p>
          <a:p>
            <a:pPr lvl="2"/>
            <a:r>
              <a:rPr lang="es-ES" altLang="es-ES_tradnl"/>
              <a:t>Tercer nivel</a:t>
            </a:r>
          </a:p>
          <a:p>
            <a:pPr lvl="3"/>
            <a:r>
              <a:rPr lang="es-ES" altLang="es-ES_tradnl"/>
              <a:t>Cuarto nivel</a:t>
            </a:r>
          </a:p>
          <a:p>
            <a:pPr lvl="4"/>
            <a:r>
              <a:rPr lang="es-ES" altLang="es-ES_tradnl"/>
              <a:t>Quinto nivel</a:t>
            </a:r>
            <a:endParaRPr lang="en-US" altLang="es-ES_tradnl"/>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4573E05-C2BA-6342-AEAC-7F990F4761D6}" type="datetimeFigureOut">
              <a:rPr lang="es-ES_tradnl"/>
              <a:pPr>
                <a:defRPr/>
              </a:pPr>
              <a:t>23/02/2018</a:t>
            </a:fld>
            <a:endParaRPr lang="es-ES_tradnl"/>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ES_tradnl"/>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AC3E5AE0-D1CA-754C-88EC-B2DDE1E30751}"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jpe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emf"/><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emf"/></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5.emf"/><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33.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15.xml"/><Relationship Id="rId16" Type="http://schemas.openxmlformats.org/officeDocument/2006/relationships/image" Target="../media/image67.jpe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6.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jpeg"/><Relationship Id="rId14" Type="http://schemas.openxmlformats.org/officeDocument/2006/relationships/image" Target="../media/image65.png"/></Relationships>
</file>

<file path=ppt/slides/_rels/slide1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50.jpeg"/><Relationship Id="rId7" Type="http://schemas.openxmlformats.org/officeDocument/2006/relationships/image" Target="../media/image6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68.jpeg"/><Relationship Id="rId10" Type="http://schemas.openxmlformats.org/officeDocument/2006/relationships/image" Target="../media/image54.png"/><Relationship Id="rId4" Type="http://schemas.openxmlformats.org/officeDocument/2006/relationships/image" Target="../media/image51.png"/><Relationship Id="rId9" Type="http://schemas.openxmlformats.org/officeDocument/2006/relationships/image" Target="../media/image71.png"/></Relationships>
</file>

<file path=ppt/slides/_rels/slide17.xml.rels><?xml version="1.0" encoding="UTF-8" standalone="yes"?>
<Relationships xmlns="http://schemas.openxmlformats.org/package/2006/relationships"><Relationship Id="rId8" Type="http://schemas.openxmlformats.org/officeDocument/2006/relationships/image" Target="../media/image76.emf"/><Relationship Id="rId3" Type="http://schemas.openxmlformats.org/officeDocument/2006/relationships/notesSlide" Target="../notesSlides/notesSlide17.xml"/><Relationship Id="rId7" Type="http://schemas.openxmlformats.org/officeDocument/2006/relationships/image" Target="../media/image7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4.png"/><Relationship Id="rId4" Type="http://schemas.openxmlformats.org/officeDocument/2006/relationships/oleObject" Target="../embeddings/oleObject1.bin"/><Relationship Id="rId9" Type="http://schemas.openxmlformats.org/officeDocument/2006/relationships/image" Target="../media/image77.emf"/></Relationships>
</file>

<file path=ppt/slides/_rels/slide1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9.jpeg"/></Relationships>
</file>

<file path=ppt/slides/_rels/slide1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tiff"/><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jpeg"/><Relationship Id="rId7" Type="http://schemas.openxmlformats.org/officeDocument/2006/relationships/image" Target="../media/image8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84.emf"/><Relationship Id="rId5" Type="http://schemas.openxmlformats.org/officeDocument/2006/relationships/image" Target="../media/image83.tiff"/><Relationship Id="rId4" Type="http://schemas.openxmlformats.org/officeDocument/2006/relationships/image" Target="../media/image82.tiff"/><Relationship Id="rId9" Type="http://schemas.openxmlformats.org/officeDocument/2006/relationships/image" Target="../media/image87.tiff"/></Relationships>
</file>

<file path=ppt/slides/_rels/slide21.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jpeg"/><Relationship Id="rId7" Type="http://schemas.openxmlformats.org/officeDocument/2006/relationships/image" Target="../media/image9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91.png"/><Relationship Id="rId11" Type="http://schemas.openxmlformats.org/officeDocument/2006/relationships/image" Target="../media/image6.png"/><Relationship Id="rId5" Type="http://schemas.openxmlformats.org/officeDocument/2006/relationships/image" Target="../media/image90.jpe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tiff"/></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tiff"/><Relationship Id="rId7"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png"/><Relationship Id="rId4" Type="http://schemas.openxmlformats.org/officeDocument/2006/relationships/image" Target="../media/image19.tiff"/></Relationships>
</file>

<file path=ppt/slides/_rels/slide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image" Target="../media/image24.tiff"/></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uadroTexto 3"/>
          <p:cNvSpPr txBox="1">
            <a:spLocks noChangeArrowheads="1"/>
          </p:cNvSpPr>
          <p:nvPr/>
        </p:nvSpPr>
        <p:spPr bwMode="auto">
          <a:xfrm>
            <a:off x="1039813" y="1039813"/>
            <a:ext cx="7205662" cy="157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r>
              <a:rPr lang="es-ES_tradnl" altLang="es-ES_tradnl" sz="3200" b="1"/>
              <a:t>Netosis en Artritis Reumatoide </a:t>
            </a:r>
          </a:p>
          <a:p>
            <a:pPr algn="ctr"/>
            <a:r>
              <a:rPr lang="es-ES_tradnl" altLang="es-ES_tradnl" sz="3200" b="1"/>
              <a:t>y </a:t>
            </a:r>
          </a:p>
          <a:p>
            <a:pPr algn="ctr"/>
            <a:r>
              <a:rPr lang="es-ES_tradnl" altLang="es-ES_tradnl" sz="3200" b="1"/>
              <a:t>Respuesta Terap</a:t>
            </a:r>
            <a:r>
              <a:rPr lang="es-ES" altLang="es-ES_tradnl" sz="3200" b="1"/>
              <a:t>éutica</a:t>
            </a:r>
            <a:endParaRPr lang="es-ES_tradnl" altLang="es-ES_tradnl" sz="3200" b="1"/>
          </a:p>
        </p:txBody>
      </p:sp>
      <p:sp>
        <p:nvSpPr>
          <p:cNvPr id="43010" name="CuadroTexto 4"/>
          <p:cNvSpPr txBox="1">
            <a:spLocks noChangeArrowheads="1"/>
          </p:cNvSpPr>
          <p:nvPr/>
        </p:nvSpPr>
        <p:spPr bwMode="auto">
          <a:xfrm>
            <a:off x="236538" y="3336925"/>
            <a:ext cx="878205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r>
              <a:rPr lang="es-ES" altLang="es-ES_tradnl" sz="2400" dirty="0"/>
              <a:t>Dr. Carlos Pérez </a:t>
            </a:r>
            <a:r>
              <a:rPr lang="es-ES" altLang="es-ES_tradnl" sz="2400" dirty="0" smtClean="0"/>
              <a:t>Sánchez</a:t>
            </a:r>
          </a:p>
          <a:p>
            <a:pPr algn="ctr"/>
            <a:r>
              <a:rPr lang="es-ES" altLang="es-ES_tradnl" dirty="0" smtClean="0"/>
              <a:t>Investigador Postdoctoral </a:t>
            </a:r>
          </a:p>
          <a:p>
            <a:pPr algn="ctr"/>
            <a:r>
              <a:rPr lang="es-ES" altLang="es-ES_tradnl" dirty="0" smtClean="0"/>
              <a:t>Grupo GC05: Enfermedades autoinmunes y artropatías crónicas</a:t>
            </a:r>
            <a:endParaRPr lang="es-ES" altLang="es-ES_tradnl" sz="2400" dirty="0"/>
          </a:p>
          <a:p>
            <a:pPr algn="ctr"/>
            <a:r>
              <a:rPr lang="es-ES" altLang="es-ES_tradnl" dirty="0"/>
              <a:t>IMIBIC (Instituto </a:t>
            </a:r>
            <a:r>
              <a:rPr lang="es-ES" altLang="es-ES_tradnl" dirty="0" err="1"/>
              <a:t>Maimónides</a:t>
            </a:r>
            <a:r>
              <a:rPr lang="es-ES" altLang="es-ES_tradnl" dirty="0"/>
              <a:t> de Investigación Biomédica de Córdoba) </a:t>
            </a:r>
          </a:p>
          <a:p>
            <a:pPr algn="ctr"/>
            <a:r>
              <a:rPr lang="es-ES" altLang="es-ES_tradnl" dirty="0"/>
              <a:t>Hospital Universitario Reina Sofía de Córdoba. UGC de Reumatología</a:t>
            </a:r>
          </a:p>
          <a:p>
            <a:pPr algn="ctr"/>
            <a:r>
              <a:rPr lang="es-ES" altLang="es-ES_tradnl" dirty="0"/>
              <a:t>UCO (Universidad de Córdoba)</a:t>
            </a:r>
          </a:p>
        </p:txBody>
      </p:sp>
      <p:pic>
        <p:nvPicPr>
          <p:cNvPr id="43011" name="Imagen 11"/>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6243638" y="5502275"/>
            <a:ext cx="2695575"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2" name="Imagen 12"/>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219825" y="6022975"/>
            <a:ext cx="1301750"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3" name="Imagen 13"/>
          <p:cNvPicPr>
            <a:picLocks noChangeAspect="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7835900" y="6024563"/>
            <a:ext cx="893763"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4" name="Imagen 16"/>
          <p:cNvPicPr>
            <a:picLocks noChangeAspect="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236538" y="5508625"/>
            <a:ext cx="1460500" cy="1014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5" name="Imagen 17"/>
          <p:cNvPicPr>
            <a:picLocks noChangeAspect="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1616075" y="5527675"/>
            <a:ext cx="1452563" cy="514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6" name="Imagen 18"/>
          <p:cNvPicPr>
            <a:picLocks noChangeAspect="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1754188" y="6061075"/>
            <a:ext cx="90805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Rectángulo 19"/>
          <p:cNvSpPr/>
          <p:nvPr/>
        </p:nvSpPr>
        <p:spPr>
          <a:xfrm>
            <a:off x="173038" y="5518150"/>
            <a:ext cx="2895600" cy="115093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22" name="Rectángulo 21"/>
          <p:cNvSpPr/>
          <p:nvPr/>
        </p:nvSpPr>
        <p:spPr>
          <a:xfrm>
            <a:off x="6092825" y="5486400"/>
            <a:ext cx="2894013" cy="1150938"/>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499101" y="1189038"/>
            <a:ext cx="1511300" cy="1871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07" name="Imagen 2"/>
          <p:cNvPicPr>
            <a:picLocks/>
          </p:cNvPicPr>
          <p:nvPr/>
        </p:nvPicPr>
        <p:blipFill>
          <a:blip r:embed="rId4">
            <a:extLst>
              <a:ext uri="{28A0092B-C50C-407E-A947-70E740481C1C}">
                <a14:useLocalDpi xmlns:a14="http://schemas.microsoft.com/office/drawing/2010/main" xmlns="" val="0"/>
              </a:ext>
            </a:extLst>
          </a:blip>
          <a:srcRect/>
          <a:stretch>
            <a:fillRect/>
          </a:stretch>
        </p:blipFill>
        <p:spPr bwMode="auto">
          <a:xfrm>
            <a:off x="3971925" y="1119188"/>
            <a:ext cx="1408113" cy="190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23 CuadroTexto"/>
          <p:cNvSpPr txBox="1"/>
          <p:nvPr/>
        </p:nvSpPr>
        <p:spPr>
          <a:xfrm>
            <a:off x="611188" y="998275"/>
            <a:ext cx="1071127" cy="24622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pPr eaLnBrk="1" fontAlgn="auto" hangingPunct="1">
              <a:spcBef>
                <a:spcPts val="0"/>
              </a:spcBef>
              <a:spcAft>
                <a:spcPts val="0"/>
              </a:spcAft>
              <a:defRPr/>
            </a:pPr>
            <a:r>
              <a:rPr lang="es-ES" sz="1000" dirty="0">
                <a:effectLst/>
                <a:latin typeface="Trebuchet MS" charset="0"/>
                <a:ea typeface="Trebuchet MS" charset="0"/>
                <a:cs typeface="Trebuchet MS" charset="0"/>
              </a:rPr>
              <a:t>Donantes Sanos</a:t>
            </a:r>
          </a:p>
        </p:txBody>
      </p:sp>
      <p:sp>
        <p:nvSpPr>
          <p:cNvPr id="25" name="24 CuadroTexto"/>
          <p:cNvSpPr txBox="1"/>
          <p:nvPr/>
        </p:nvSpPr>
        <p:spPr>
          <a:xfrm>
            <a:off x="2546158" y="1017606"/>
            <a:ext cx="928459" cy="246221"/>
          </a:xfrm>
          <a:prstGeom prst="rect">
            <a:avLst/>
          </a:prstGeom>
          <a:noFill/>
          <a:ln>
            <a:noFill/>
          </a:ln>
          <a:effectLst>
            <a:outerShdw blurRad="190500" dist="228600" dir="2700000" algn="ctr">
              <a:srgbClr val="000000">
                <a:alpha val="30000"/>
              </a:srgbClr>
            </a:outerShdw>
          </a:effectLst>
        </p:spPr>
        <p:txBody>
          <a:bodyPr wrap="none">
            <a:spAutoFit/>
          </a:bodyPr>
          <a:lstStyle/>
          <a:p>
            <a:pPr eaLnBrk="1" fontAlgn="auto" hangingPunct="1">
              <a:spcBef>
                <a:spcPts val="0"/>
              </a:spcBef>
              <a:spcAft>
                <a:spcPts val="0"/>
              </a:spcAft>
              <a:defRPr/>
            </a:pPr>
            <a:r>
              <a:rPr lang="es-ES" sz="1000" dirty="0">
                <a:effectLst/>
                <a:latin typeface="Trebuchet MS" charset="0"/>
                <a:ea typeface="Trebuchet MS" charset="0"/>
                <a:cs typeface="Trebuchet MS" charset="0"/>
              </a:rPr>
              <a:t>Pacientes AR</a:t>
            </a:r>
          </a:p>
        </p:txBody>
      </p:sp>
      <p:pic>
        <p:nvPicPr>
          <p:cNvPr id="21533" name="Imagen 35"/>
          <p:cNvPicPr>
            <a:picLocks/>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257175" y="1238250"/>
            <a:ext cx="1800225" cy="161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1555" name="Agrupar 7179"/>
          <p:cNvGrpSpPr>
            <a:grpSpLocks/>
          </p:cNvGrpSpPr>
          <p:nvPr/>
        </p:nvGrpSpPr>
        <p:grpSpPr bwMode="auto">
          <a:xfrm>
            <a:off x="257175" y="2743200"/>
            <a:ext cx="923925" cy="169863"/>
            <a:chOff x="257273" y="3923498"/>
            <a:chExt cx="923620" cy="169277"/>
          </a:xfrm>
        </p:grpSpPr>
        <p:pic>
          <p:nvPicPr>
            <p:cNvPr id="21566" name="Imagen 56"/>
            <p:cNvPicPr>
              <a:picLocks noChangeAspect="1"/>
            </p:cNvPicPr>
            <p:nvPr/>
          </p:nvPicPr>
          <p:blipFill>
            <a:blip r:embed="rId6">
              <a:extLst>
                <a:ext uri="{28A0092B-C50C-407E-A947-70E740481C1C}">
                  <a14:useLocalDpi xmlns:a14="http://schemas.microsoft.com/office/drawing/2010/main" xmlns="" val="0"/>
                </a:ext>
              </a:extLst>
            </a:blip>
            <a:srcRect l="46826" t="93645" r="33412" b="3220"/>
            <a:stretch>
              <a:fillRect/>
            </a:stretch>
          </p:blipFill>
          <p:spPr bwMode="auto">
            <a:xfrm>
              <a:off x="257273" y="3988626"/>
              <a:ext cx="357794" cy="47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67" name="CuadroTexto 7178"/>
            <p:cNvSpPr txBox="1">
              <a:spLocks noChangeArrowheads="1"/>
            </p:cNvSpPr>
            <p:nvPr/>
          </p:nvSpPr>
          <p:spPr bwMode="auto">
            <a:xfrm>
              <a:off x="332847" y="3923498"/>
              <a:ext cx="848046"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s-ES_tradnl" altLang="es-ES_tradnl" sz="500" b="1">
                  <a:solidFill>
                    <a:schemeClr val="bg1"/>
                  </a:solidFill>
                </a:rPr>
                <a:t>10µm</a:t>
              </a:r>
            </a:p>
          </p:txBody>
        </p:sp>
      </p:grpSp>
      <p:grpSp>
        <p:nvGrpSpPr>
          <p:cNvPr id="21556" name="Agrupar 7180"/>
          <p:cNvGrpSpPr>
            <a:grpSpLocks/>
          </p:cNvGrpSpPr>
          <p:nvPr/>
        </p:nvGrpSpPr>
        <p:grpSpPr bwMode="auto">
          <a:xfrm>
            <a:off x="2111375" y="1238250"/>
            <a:ext cx="1798638" cy="1679575"/>
            <a:chOff x="2110589" y="2418318"/>
            <a:chExt cx="1800000" cy="1679692"/>
          </a:xfrm>
        </p:grpSpPr>
        <p:pic>
          <p:nvPicPr>
            <p:cNvPr id="21563" name="Imagen 34"/>
            <p:cNvPicPr>
              <a:picLocks/>
            </p:cNvPicPr>
            <p:nvPr/>
          </p:nvPicPr>
          <p:blipFill>
            <a:blip r:embed="rId7" cstate="email">
              <a:lum contrast="18000"/>
              <a:extLst>
                <a:ext uri="{28A0092B-C50C-407E-A947-70E740481C1C}">
                  <a14:useLocalDpi xmlns:a14="http://schemas.microsoft.com/office/drawing/2010/main" xmlns="" val="0"/>
                </a:ext>
              </a:extLst>
            </a:blip>
            <a:srcRect/>
            <a:stretch>
              <a:fillRect/>
            </a:stretch>
          </p:blipFill>
          <p:spPr bwMode="auto">
            <a:xfrm>
              <a:off x="2110589" y="2418318"/>
              <a:ext cx="1800000" cy="162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564" name="Imagen 55"/>
            <p:cNvPicPr>
              <a:picLocks noChangeAspect="1"/>
            </p:cNvPicPr>
            <p:nvPr/>
          </p:nvPicPr>
          <p:blipFill>
            <a:blip r:embed="rId6">
              <a:extLst>
                <a:ext uri="{28A0092B-C50C-407E-A947-70E740481C1C}">
                  <a14:useLocalDpi xmlns:a14="http://schemas.microsoft.com/office/drawing/2010/main" xmlns="" val="0"/>
                </a:ext>
              </a:extLst>
            </a:blip>
            <a:srcRect l="46826" t="93645" r="34766" b="3345"/>
            <a:stretch>
              <a:fillRect/>
            </a:stretch>
          </p:blipFill>
          <p:spPr bwMode="auto">
            <a:xfrm>
              <a:off x="2110590" y="3993512"/>
              <a:ext cx="333278" cy="45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65" name="CuadroTexto 81"/>
            <p:cNvSpPr txBox="1">
              <a:spLocks noChangeArrowheads="1"/>
            </p:cNvSpPr>
            <p:nvPr/>
          </p:nvSpPr>
          <p:spPr bwMode="auto">
            <a:xfrm>
              <a:off x="2183970" y="3928733"/>
              <a:ext cx="848046" cy="1692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s-ES_tradnl" altLang="es-ES_tradnl" sz="500" b="1">
                  <a:solidFill>
                    <a:schemeClr val="bg1"/>
                  </a:solidFill>
                </a:rPr>
                <a:t>10µm</a:t>
              </a:r>
            </a:p>
          </p:txBody>
        </p:sp>
      </p:grpSp>
      <p:pic>
        <p:nvPicPr>
          <p:cNvPr id="12" name="Imagen 11"/>
          <p:cNvPicPr>
            <a:picLocks/>
          </p:cNvPicPr>
          <p:nvPr/>
        </p:nvPicPr>
        <p:blipFill>
          <a:blip r:embed="rId8">
            <a:extLst>
              <a:ext uri="{28A0092B-C50C-407E-A947-70E740481C1C}">
                <a14:useLocalDpi xmlns:a14="http://schemas.microsoft.com/office/drawing/2010/main" xmlns="" val="0"/>
              </a:ext>
            </a:extLst>
          </a:blip>
          <a:srcRect t="13277"/>
          <a:stretch>
            <a:fillRect/>
          </a:stretch>
        </p:blipFill>
        <p:spPr bwMode="auto">
          <a:xfrm>
            <a:off x="7136607" y="1307838"/>
            <a:ext cx="1511300" cy="174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Imagen 16"/>
          <p:cNvPicPr>
            <a:picLocks noChangeAspect="1"/>
          </p:cNvPicPr>
          <p:nvPr/>
        </p:nvPicPr>
        <p:blipFill rotWithShape="1">
          <a:blip r:embed="rId9" cstate="email">
            <a:extLst>
              <a:ext uri="{28A0092B-C50C-407E-A947-70E740481C1C}">
                <a14:useLocalDpi xmlns:a14="http://schemas.microsoft.com/office/drawing/2010/main" xmlns="" val="0"/>
              </a:ext>
            </a:extLst>
          </a:blip>
          <a:srcRect/>
          <a:stretch/>
        </p:blipFill>
        <p:spPr bwMode="auto">
          <a:xfrm>
            <a:off x="3346771" y="3310731"/>
            <a:ext cx="1500188" cy="2010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60" name="756 CuadroTexto"/>
          <p:cNvSpPr txBox="1">
            <a:spLocks noChangeArrowheads="1"/>
          </p:cNvSpPr>
          <p:nvPr/>
        </p:nvSpPr>
        <p:spPr bwMode="auto">
          <a:xfrm>
            <a:off x="463551" y="344908"/>
            <a:ext cx="8293100" cy="523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4" tIns="45717" rIns="91434" bIns="45717">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eaLnBrk="1" hangingPunct="1"/>
            <a:r>
              <a:rPr lang="en-US" altLang="es-ES_tradnl" sz="1400" b="1" dirty="0" smtClean="0">
                <a:latin typeface="Trebuchet MS" charset="0"/>
                <a:ea typeface="Trebuchet MS" charset="0"/>
                <a:cs typeface="Trebuchet MS" charset="0"/>
              </a:rPr>
              <a:t>Los </a:t>
            </a:r>
            <a:r>
              <a:rPr lang="en-US" altLang="es-ES_tradnl" sz="1400" b="1" dirty="0" err="1">
                <a:latin typeface="Trebuchet MS" charset="0"/>
                <a:ea typeface="Trebuchet MS" charset="0"/>
                <a:cs typeface="Trebuchet MS" charset="0"/>
              </a:rPr>
              <a:t>pacientes</a:t>
            </a:r>
            <a:r>
              <a:rPr lang="en-US" altLang="es-ES_tradnl" sz="1400" b="1" dirty="0">
                <a:latin typeface="Trebuchet MS" charset="0"/>
                <a:ea typeface="Trebuchet MS" charset="0"/>
                <a:cs typeface="Trebuchet MS" charset="0"/>
              </a:rPr>
              <a:t> con AR </a:t>
            </a:r>
            <a:r>
              <a:rPr lang="en-US" altLang="es-ES_tradnl" sz="1400" b="1" dirty="0" err="1">
                <a:latin typeface="Trebuchet MS" charset="0"/>
                <a:ea typeface="Trebuchet MS" charset="0"/>
                <a:cs typeface="Trebuchet MS" charset="0"/>
              </a:rPr>
              <a:t>mostraron</a:t>
            </a:r>
            <a:r>
              <a:rPr lang="en-US" altLang="es-ES_tradnl" sz="1400" b="1" dirty="0">
                <a:latin typeface="Trebuchet MS" charset="0"/>
                <a:ea typeface="Trebuchet MS" charset="0"/>
                <a:cs typeface="Trebuchet MS" charset="0"/>
              </a:rPr>
              <a:t> un </a:t>
            </a:r>
            <a:r>
              <a:rPr lang="en-US" altLang="es-ES_tradnl" sz="1400" b="1" dirty="0" err="1">
                <a:latin typeface="Trebuchet MS" charset="0"/>
                <a:ea typeface="Trebuchet MS" charset="0"/>
                <a:cs typeface="Trebuchet MS" charset="0"/>
              </a:rPr>
              <a:t>incremento</a:t>
            </a:r>
            <a:r>
              <a:rPr lang="en-US" altLang="es-ES_tradnl" sz="1400" b="1" dirty="0">
                <a:latin typeface="Trebuchet MS" charset="0"/>
                <a:ea typeface="Trebuchet MS" charset="0"/>
                <a:cs typeface="Trebuchet MS" charset="0"/>
              </a:rPr>
              <a:t> en la </a:t>
            </a:r>
            <a:r>
              <a:rPr lang="en-US" altLang="es-ES_tradnl" sz="1400" b="1" dirty="0" err="1">
                <a:latin typeface="Trebuchet MS" charset="0"/>
                <a:ea typeface="Trebuchet MS" charset="0"/>
                <a:cs typeface="Trebuchet MS" charset="0"/>
              </a:rPr>
              <a:t>generaci</a:t>
            </a:r>
            <a:r>
              <a:rPr lang="es-ES" altLang="es-ES_tradnl" sz="1400" b="1" dirty="0" err="1">
                <a:latin typeface="Trebuchet MS" charset="0"/>
                <a:ea typeface="Trebuchet MS" charset="0"/>
                <a:cs typeface="Trebuchet MS" charset="0"/>
              </a:rPr>
              <a:t>ón</a:t>
            </a:r>
            <a:r>
              <a:rPr lang="es-ES" altLang="es-ES_tradnl" sz="1400" b="1" dirty="0">
                <a:latin typeface="Trebuchet MS" charset="0"/>
                <a:ea typeface="Trebuchet MS" charset="0"/>
                <a:cs typeface="Trebuchet MS" charset="0"/>
              </a:rPr>
              <a:t> de </a:t>
            </a:r>
            <a:r>
              <a:rPr lang="es-ES" altLang="es-ES_tradnl" sz="1400" b="1" dirty="0" err="1" smtClean="0">
                <a:latin typeface="Trebuchet MS" charset="0"/>
                <a:ea typeface="Trebuchet MS" charset="0"/>
                <a:cs typeface="Trebuchet MS" charset="0"/>
              </a:rPr>
              <a:t>NETs</a:t>
            </a:r>
            <a:r>
              <a:rPr lang="es-ES" altLang="es-ES_tradnl" sz="1400" b="1" dirty="0" smtClean="0">
                <a:latin typeface="Trebuchet MS" charset="0"/>
                <a:ea typeface="Trebuchet MS" charset="0"/>
                <a:cs typeface="Trebuchet MS" charset="0"/>
              </a:rPr>
              <a:t> asociado a la actividad de la enfermedad, positividad para </a:t>
            </a:r>
            <a:r>
              <a:rPr lang="es-ES" altLang="es-ES_tradnl" sz="1400" b="1" dirty="0" err="1" smtClean="0">
                <a:latin typeface="Trebuchet MS" charset="0"/>
                <a:ea typeface="Trebuchet MS" charset="0"/>
                <a:cs typeface="Trebuchet MS" charset="0"/>
              </a:rPr>
              <a:t>autoanticuerpos</a:t>
            </a:r>
            <a:r>
              <a:rPr lang="es-ES" altLang="es-ES_tradnl" sz="1400" b="1" dirty="0" smtClean="0">
                <a:latin typeface="Trebuchet MS" charset="0"/>
                <a:ea typeface="Trebuchet MS" charset="0"/>
                <a:cs typeface="Trebuchet MS" charset="0"/>
              </a:rPr>
              <a:t> y presencia de aterosclerosis temprana</a:t>
            </a:r>
            <a:endParaRPr lang="es-ES" altLang="es-ES_tradnl" sz="1400" dirty="0">
              <a:latin typeface="Trebuchet MS" charset="0"/>
              <a:ea typeface="Trebuchet MS" charset="0"/>
              <a:cs typeface="Trebuchet MS" charset="0"/>
            </a:endParaRPr>
          </a:p>
        </p:txBody>
      </p:sp>
      <p:sp>
        <p:nvSpPr>
          <p:cNvPr id="21561" name="Rectángulo 39"/>
          <p:cNvSpPr>
            <a:spLocks noChangeArrowheads="1"/>
          </p:cNvSpPr>
          <p:nvPr/>
        </p:nvSpPr>
        <p:spPr bwMode="auto">
          <a:xfrm>
            <a:off x="325438" y="38100"/>
            <a:ext cx="85629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just" eaLnBrk="1" hangingPunct="1">
              <a:lnSpc>
                <a:spcPct val="100000"/>
              </a:lnSpc>
              <a:spcBef>
                <a:spcPct val="0"/>
              </a:spcBef>
              <a:buFontTx/>
              <a:buNone/>
            </a:pPr>
            <a:r>
              <a:rPr lang="es-ES_tradnl" altLang="es-ES_tradnl" sz="1000">
                <a:solidFill>
                  <a:srgbClr val="251F1C"/>
                </a:solidFill>
                <a:latin typeface="Trebuchet MS" charset="0"/>
                <a:ea typeface="Trebuchet MS" charset="0"/>
                <a:cs typeface="Trebuchet MS" charset="0"/>
              </a:rPr>
              <a:t>Perez-Sanchez et al. </a:t>
            </a:r>
            <a:r>
              <a:rPr lang="es-ES_tradnl" altLang="es-ES_tradnl" sz="1000">
                <a:latin typeface="Trebuchet MS" charset="0"/>
                <a:ea typeface="Trebuchet MS" charset="0"/>
                <a:cs typeface="Trebuchet MS" charset="0"/>
              </a:rPr>
              <a:t>J Autoimmun</a:t>
            </a:r>
            <a:r>
              <a:rPr lang="es-ES_tradnl" altLang="es-ES_tradnl" sz="1000">
                <a:solidFill>
                  <a:srgbClr val="251F1C"/>
                </a:solidFill>
                <a:latin typeface="Trebuchet MS" charset="0"/>
                <a:ea typeface="Trebuchet MS" charset="0"/>
                <a:cs typeface="Trebuchet MS" charset="0"/>
              </a:rPr>
              <a:t>. 2017</a:t>
            </a:r>
          </a:p>
          <a:p>
            <a:pPr algn="just" eaLnBrk="1" hangingPunct="1">
              <a:lnSpc>
                <a:spcPct val="100000"/>
              </a:lnSpc>
              <a:spcBef>
                <a:spcPct val="0"/>
              </a:spcBef>
              <a:buFontTx/>
              <a:buNone/>
            </a:pPr>
            <a:endParaRPr lang="es-ES_tradnl" altLang="es-ES_tradnl" sz="1000">
              <a:latin typeface="Trebuchet MS" charset="0"/>
              <a:ea typeface="Trebuchet MS" charset="0"/>
              <a:cs typeface="Trebuchet MS" charset="0"/>
            </a:endParaRPr>
          </a:p>
        </p:txBody>
      </p:sp>
      <p:cxnSp>
        <p:nvCxnSpPr>
          <p:cNvPr id="41" name="Conector recto 40"/>
          <p:cNvCxnSpPr>
            <a:cxnSpLocks/>
          </p:cNvCxnSpPr>
          <p:nvPr/>
        </p:nvCxnSpPr>
        <p:spPr bwMode="auto">
          <a:xfrm>
            <a:off x="396875" y="282575"/>
            <a:ext cx="8353425" cy="0"/>
          </a:xfrm>
          <a:prstGeom prst="line">
            <a:avLst/>
          </a:prstGeom>
          <a:noFill/>
          <a:ln w="60325">
            <a:solidFill>
              <a:srgbClr val="C00000"/>
            </a:solidFill>
            <a:miter lim="800000"/>
            <a:headEnd/>
            <a:tailEnd/>
          </a:ln>
          <a:effectLst>
            <a:outerShdw blurRad="63500" dist="38099" dir="2700000" algn="tl" rotWithShape="0">
              <a:srgbClr val="000000">
                <a:alpha val="39999"/>
              </a:srgbClr>
            </a:outerShdw>
          </a:effectLst>
          <a:extLst>
            <a:ext uri="{909E8E84-426E-40DD-AFC4-6F175D3DCCD1}">
              <a14:hiddenFill xmlns:a14="http://schemas.microsoft.com/office/drawing/2010/main" xmlns="">
                <a:noFill/>
              </a14:hiddenFill>
            </a:ext>
          </a:extLst>
        </p:spPr>
      </p:cxnSp>
      <p:pic>
        <p:nvPicPr>
          <p:cNvPr id="37" name="Imagen 3"/>
          <p:cNvPicPr>
            <a:picLocks noChangeAspect="1"/>
          </p:cNvPicPr>
          <p:nvPr/>
        </p:nvPicPr>
        <p:blipFill>
          <a:blip r:embed="rId10" cstate="email">
            <a:extLst>
              <a:ext uri="{28A0092B-C50C-407E-A947-70E740481C1C}">
                <a14:useLocalDpi xmlns:a14="http://schemas.microsoft.com/office/drawing/2010/main" xmlns="" val="0"/>
              </a:ext>
            </a:extLst>
          </a:blip>
          <a:srcRect/>
          <a:stretch>
            <a:fillRect/>
          </a:stretch>
        </p:blipFill>
        <p:spPr bwMode="auto">
          <a:xfrm>
            <a:off x="589687" y="3319545"/>
            <a:ext cx="1403638" cy="1848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Imagen 1"/>
          <p:cNvPicPr>
            <a:picLocks/>
          </p:cNvPicPr>
          <p:nvPr/>
        </p:nvPicPr>
        <p:blipFill>
          <a:blip r:embed="rId11" cstate="email">
            <a:extLst>
              <a:ext uri="{28A0092B-C50C-407E-A947-70E740481C1C}">
                <a14:useLocalDpi xmlns:a14="http://schemas.microsoft.com/office/drawing/2010/main" xmlns="" val="0"/>
              </a:ext>
            </a:extLst>
          </a:blip>
          <a:srcRect/>
          <a:stretch>
            <a:fillRect/>
          </a:stretch>
        </p:blipFill>
        <p:spPr bwMode="auto">
          <a:xfrm>
            <a:off x="547688" y="5079165"/>
            <a:ext cx="1471037" cy="1714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 name="Imagen 5"/>
          <p:cNvPicPr>
            <a:picLocks noChangeAspect="1"/>
          </p:cNvPicPr>
          <p:nvPr/>
        </p:nvPicPr>
        <p:blipFill>
          <a:blip r:embed="rId12" cstate="email">
            <a:extLst>
              <a:ext uri="{28A0092B-C50C-407E-A947-70E740481C1C}">
                <a14:useLocalDpi xmlns:a14="http://schemas.microsoft.com/office/drawing/2010/main" xmlns="" val="0"/>
              </a:ext>
            </a:extLst>
          </a:blip>
          <a:srcRect/>
          <a:stretch>
            <a:fillRect/>
          </a:stretch>
        </p:blipFill>
        <p:spPr bwMode="auto">
          <a:xfrm>
            <a:off x="5901726" y="3328289"/>
            <a:ext cx="1627285" cy="20370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 name="13 CuadroTexto"/>
          <p:cNvSpPr txBox="1">
            <a:spLocks noChangeArrowheads="1"/>
          </p:cNvSpPr>
          <p:nvPr/>
        </p:nvSpPr>
        <p:spPr bwMode="auto">
          <a:xfrm>
            <a:off x="7547999" y="4394715"/>
            <a:ext cx="1598451" cy="64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n-US" altLang="es-ES_tradnl" sz="1200" b="1" i="1" dirty="0"/>
              <a:t>CIMT: Carotid intima </a:t>
            </a:r>
          </a:p>
          <a:p>
            <a:pPr algn="ctr" eaLnBrk="1" hangingPunct="1">
              <a:lnSpc>
                <a:spcPct val="100000"/>
              </a:lnSpc>
              <a:spcBef>
                <a:spcPct val="0"/>
              </a:spcBef>
              <a:buFontTx/>
              <a:buNone/>
            </a:pPr>
            <a:r>
              <a:rPr lang="en-US" altLang="es-ES_tradnl" sz="1200" b="1" i="1" dirty="0"/>
              <a:t>media thickness </a:t>
            </a:r>
          </a:p>
          <a:p>
            <a:pPr algn="ctr" eaLnBrk="1" hangingPunct="1">
              <a:lnSpc>
                <a:spcPct val="100000"/>
              </a:lnSpc>
              <a:spcBef>
                <a:spcPct val="0"/>
              </a:spcBef>
              <a:buFontTx/>
              <a:buNone/>
            </a:pPr>
            <a:r>
              <a:rPr lang="es-ES" altLang="es-ES_tradnl" sz="1200" b="1" i="1" dirty="0"/>
              <a:t>(Eco-</a:t>
            </a:r>
            <a:r>
              <a:rPr lang="es-ES" altLang="es-ES_tradnl" sz="1200" b="1" i="1" dirty="0" err="1"/>
              <a:t>doppler</a:t>
            </a:r>
            <a:r>
              <a:rPr lang="es-ES" altLang="es-ES_tradnl" sz="1200" b="1" i="1" dirty="0"/>
              <a:t>)</a:t>
            </a:r>
          </a:p>
        </p:txBody>
      </p:sp>
      <p:pic>
        <p:nvPicPr>
          <p:cNvPr id="49" name="Picture 3" descr="C:\Users\Chary\Desktop\Anatomia-Grosor IMT\584727 Grosor IMT aumentado-placas\export--126938184.jpg"/>
          <p:cNvPicPr>
            <a:picLocks noChangeAspect="1" noChangeArrowheads="1"/>
          </p:cNvPicPr>
          <p:nvPr/>
        </p:nvPicPr>
        <p:blipFill>
          <a:blip r:embed="rId13" cstate="email">
            <a:extLst>
              <a:ext uri="{28A0092B-C50C-407E-A947-70E740481C1C}">
                <a14:useLocalDpi xmlns:a14="http://schemas.microsoft.com/office/drawing/2010/main" xmlns="" val="0"/>
              </a:ext>
            </a:extLst>
          </a:blip>
          <a:srcRect/>
          <a:stretch>
            <a:fillRect/>
          </a:stretch>
        </p:blipFill>
        <p:spPr bwMode="auto">
          <a:xfrm>
            <a:off x="7731585" y="3460867"/>
            <a:ext cx="1186556" cy="864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Imagen 2"/>
          <p:cNvPicPr>
            <a:picLocks noChangeAspect="1"/>
          </p:cNvPicPr>
          <p:nvPr/>
        </p:nvPicPr>
        <p:blipFill>
          <a:blip r:embed="rId14"/>
          <a:stretch>
            <a:fillRect/>
          </a:stretch>
        </p:blipFill>
        <p:spPr>
          <a:xfrm>
            <a:off x="6111339" y="5354882"/>
            <a:ext cx="1495962" cy="1477718"/>
          </a:xfrm>
          <a:prstGeom prst="rect">
            <a:avLst/>
          </a:prstGeom>
        </p:spPr>
      </p:pic>
      <p:pic>
        <p:nvPicPr>
          <p:cNvPr id="5" name="Imagen 4"/>
          <p:cNvPicPr>
            <a:picLocks noChangeAspect="1"/>
          </p:cNvPicPr>
          <p:nvPr/>
        </p:nvPicPr>
        <p:blipFill>
          <a:blip r:embed="rId15"/>
          <a:stretch>
            <a:fillRect/>
          </a:stretch>
        </p:blipFill>
        <p:spPr>
          <a:xfrm>
            <a:off x="3456644" y="5363368"/>
            <a:ext cx="1483276" cy="1493796"/>
          </a:xfrm>
          <a:prstGeom prst="rect">
            <a:avLst/>
          </a:prstGeom>
        </p:spPr>
      </p:pic>
      <p:sp>
        <p:nvSpPr>
          <p:cNvPr id="7" name="CuadroTexto 6"/>
          <p:cNvSpPr txBox="1"/>
          <p:nvPr/>
        </p:nvSpPr>
        <p:spPr>
          <a:xfrm>
            <a:off x="5885680" y="979505"/>
            <a:ext cx="3210462" cy="276999"/>
          </a:xfrm>
          <a:prstGeom prst="rect">
            <a:avLst/>
          </a:prstGeom>
          <a:noFill/>
        </p:spPr>
        <p:txBody>
          <a:bodyPr wrap="square" rtlCol="0">
            <a:spAutoFit/>
          </a:bodyPr>
          <a:lstStyle/>
          <a:p>
            <a:r>
              <a:rPr lang="es-ES_tradnl" sz="1200" b="1" dirty="0" smtClean="0">
                <a:latin typeface="Trebuchet MS" charset="0"/>
                <a:ea typeface="Trebuchet MS" charset="0"/>
                <a:cs typeface="Trebuchet MS" charset="0"/>
              </a:rPr>
              <a:t>Productos derivados de la </a:t>
            </a:r>
            <a:r>
              <a:rPr lang="es-ES_tradnl" sz="1200" b="1" dirty="0" err="1" smtClean="0">
                <a:latin typeface="Trebuchet MS" charset="0"/>
                <a:ea typeface="Trebuchet MS" charset="0"/>
                <a:cs typeface="Trebuchet MS" charset="0"/>
              </a:rPr>
              <a:t>Netosis</a:t>
            </a:r>
            <a:endParaRPr lang="es-ES_tradnl" sz="1200" b="1" dirty="0">
              <a:latin typeface="Trebuchet MS" charset="0"/>
              <a:ea typeface="Trebuchet MS" charset="0"/>
              <a:cs typeface="Trebuchet MS" charset="0"/>
            </a:endParaRPr>
          </a:p>
        </p:txBody>
      </p:sp>
      <p:sp>
        <p:nvSpPr>
          <p:cNvPr id="52" name="CuadroTexto 51"/>
          <p:cNvSpPr txBox="1"/>
          <p:nvPr/>
        </p:nvSpPr>
        <p:spPr>
          <a:xfrm>
            <a:off x="4472249" y="979505"/>
            <a:ext cx="766598" cy="276999"/>
          </a:xfrm>
          <a:prstGeom prst="rect">
            <a:avLst/>
          </a:prstGeom>
          <a:noFill/>
        </p:spPr>
        <p:txBody>
          <a:bodyPr wrap="square" rtlCol="0">
            <a:spAutoFit/>
          </a:bodyPr>
          <a:lstStyle/>
          <a:p>
            <a:r>
              <a:rPr lang="es-ES_tradnl" sz="1200" b="1" dirty="0" err="1" smtClean="0">
                <a:latin typeface="Trebuchet MS" charset="0"/>
                <a:ea typeface="Trebuchet MS" charset="0"/>
                <a:cs typeface="Trebuchet MS" charset="0"/>
              </a:rPr>
              <a:t>Netosis</a:t>
            </a:r>
            <a:endParaRPr lang="es-ES_tradnl" sz="1200" b="1" dirty="0">
              <a:latin typeface="Trebuchet MS" charset="0"/>
              <a:ea typeface="Trebuchet MS" charset="0"/>
              <a:cs typeface="Trebuchet MS" charset="0"/>
            </a:endParaRPr>
          </a:p>
        </p:txBody>
      </p:sp>
      <p:sp>
        <p:nvSpPr>
          <p:cNvPr id="56" name="CuadroTexto 55"/>
          <p:cNvSpPr txBox="1"/>
          <p:nvPr/>
        </p:nvSpPr>
        <p:spPr>
          <a:xfrm>
            <a:off x="768485" y="3090329"/>
            <a:ext cx="1405601" cy="276999"/>
          </a:xfrm>
          <a:prstGeom prst="rect">
            <a:avLst/>
          </a:prstGeom>
          <a:noFill/>
        </p:spPr>
        <p:txBody>
          <a:bodyPr wrap="square" rtlCol="0">
            <a:spAutoFit/>
          </a:bodyPr>
          <a:lstStyle/>
          <a:p>
            <a:r>
              <a:rPr lang="es-ES_tradnl" sz="1200" b="1" dirty="0" smtClean="0">
                <a:latin typeface="Trebuchet MS" charset="0"/>
                <a:ea typeface="Trebuchet MS" charset="0"/>
                <a:cs typeface="Trebuchet MS" charset="0"/>
              </a:rPr>
              <a:t>Autoinmunidad</a:t>
            </a:r>
            <a:endParaRPr lang="es-ES_tradnl" sz="1200" b="1" dirty="0">
              <a:latin typeface="Trebuchet MS" charset="0"/>
              <a:ea typeface="Trebuchet MS" charset="0"/>
              <a:cs typeface="Trebuchet MS" charset="0"/>
            </a:endParaRPr>
          </a:p>
        </p:txBody>
      </p:sp>
      <p:sp>
        <p:nvSpPr>
          <p:cNvPr id="57" name="CuadroTexto 56"/>
          <p:cNvSpPr txBox="1"/>
          <p:nvPr/>
        </p:nvSpPr>
        <p:spPr>
          <a:xfrm>
            <a:off x="3196927" y="3090329"/>
            <a:ext cx="2694737" cy="276999"/>
          </a:xfrm>
          <a:prstGeom prst="rect">
            <a:avLst/>
          </a:prstGeom>
          <a:noFill/>
        </p:spPr>
        <p:txBody>
          <a:bodyPr wrap="square" rtlCol="0">
            <a:spAutoFit/>
          </a:bodyPr>
          <a:lstStyle/>
          <a:p>
            <a:r>
              <a:rPr lang="es-ES_tradnl" sz="1200" b="1" dirty="0" smtClean="0">
                <a:latin typeface="Trebuchet MS" charset="0"/>
                <a:ea typeface="Trebuchet MS" charset="0"/>
                <a:cs typeface="Trebuchet MS" charset="0"/>
              </a:rPr>
              <a:t>Actividad </a:t>
            </a:r>
            <a:r>
              <a:rPr lang="es-ES_tradnl" sz="1200" b="1" smtClean="0">
                <a:latin typeface="Trebuchet MS" charset="0"/>
                <a:ea typeface="Trebuchet MS" charset="0"/>
                <a:cs typeface="Trebuchet MS" charset="0"/>
              </a:rPr>
              <a:t>de la Enfermedad</a:t>
            </a:r>
            <a:endParaRPr lang="es-ES_tradnl" sz="1200" b="1" dirty="0">
              <a:latin typeface="Trebuchet MS" charset="0"/>
              <a:ea typeface="Trebuchet MS" charset="0"/>
              <a:cs typeface="Trebuchet MS" charset="0"/>
            </a:endParaRPr>
          </a:p>
        </p:txBody>
      </p:sp>
      <p:sp>
        <p:nvSpPr>
          <p:cNvPr id="58" name="CuadroTexto 57"/>
          <p:cNvSpPr txBox="1"/>
          <p:nvPr/>
        </p:nvSpPr>
        <p:spPr>
          <a:xfrm>
            <a:off x="6055563" y="3090329"/>
            <a:ext cx="2694737" cy="276999"/>
          </a:xfrm>
          <a:prstGeom prst="rect">
            <a:avLst/>
          </a:prstGeom>
          <a:noFill/>
        </p:spPr>
        <p:txBody>
          <a:bodyPr wrap="square" rtlCol="0">
            <a:spAutoFit/>
          </a:bodyPr>
          <a:lstStyle/>
          <a:p>
            <a:r>
              <a:rPr lang="es-ES_tradnl" sz="1200" b="1" dirty="0" smtClean="0">
                <a:latin typeface="Trebuchet MS" charset="0"/>
                <a:ea typeface="Trebuchet MS" charset="0"/>
                <a:cs typeface="Trebuchet MS" charset="0"/>
              </a:rPr>
              <a:t>Aterosclerosis Temprana</a:t>
            </a:r>
            <a:endParaRPr lang="es-ES_tradnl" sz="1200" b="1" dirty="0">
              <a:latin typeface="Trebuchet MS" charset="0"/>
              <a:ea typeface="Trebuchet MS" charset="0"/>
              <a:cs typeface="Trebuchet MS" charset="0"/>
            </a:endParaRPr>
          </a:p>
        </p:txBody>
      </p:sp>
      <p:sp>
        <p:nvSpPr>
          <p:cNvPr id="10" name="Rectángulo redondeado 9"/>
          <p:cNvSpPr/>
          <p:nvPr/>
        </p:nvSpPr>
        <p:spPr>
          <a:xfrm>
            <a:off x="4076319" y="1008348"/>
            <a:ext cx="1397001" cy="220644"/>
          </a:xfrm>
          <a:prstGeom prst="round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0" name="Rectángulo redondeado 59"/>
          <p:cNvSpPr/>
          <p:nvPr/>
        </p:nvSpPr>
        <p:spPr>
          <a:xfrm>
            <a:off x="5676503" y="992205"/>
            <a:ext cx="3073797" cy="275139"/>
          </a:xfrm>
          <a:prstGeom prst="roundRect">
            <a:avLst/>
          </a:prstGeom>
          <a:solidFill>
            <a:srgbClr val="00B0F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1" name="Rectángulo redondeado 60"/>
          <p:cNvSpPr/>
          <p:nvPr/>
        </p:nvSpPr>
        <p:spPr>
          <a:xfrm>
            <a:off x="466726" y="3142279"/>
            <a:ext cx="1873703" cy="225049"/>
          </a:xfrm>
          <a:prstGeom prst="roundRect">
            <a:avLst/>
          </a:prstGeom>
          <a:solidFill>
            <a:srgbClr val="92D05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2" name="Rectángulo redondeado 61"/>
          <p:cNvSpPr/>
          <p:nvPr/>
        </p:nvSpPr>
        <p:spPr>
          <a:xfrm>
            <a:off x="3096330" y="3115740"/>
            <a:ext cx="2376990" cy="212549"/>
          </a:xfrm>
          <a:prstGeom prst="roundRect">
            <a:avLst/>
          </a:pr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3" name="Rectángulo redondeado 62"/>
          <p:cNvSpPr/>
          <p:nvPr/>
        </p:nvSpPr>
        <p:spPr>
          <a:xfrm>
            <a:off x="5821906" y="3128429"/>
            <a:ext cx="2376990" cy="212549"/>
          </a:xfrm>
          <a:prstGeom prst="roundRect">
            <a:avLst/>
          </a:prstGeom>
          <a:solidFill>
            <a:srgbClr val="C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5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7" grpId="0"/>
      <p:bldP spid="56" grpId="0"/>
      <p:bldP spid="57" grpId="0"/>
      <p:bldP spid="58" grpId="0"/>
      <p:bldP spid="60" grpId="0" animBg="1"/>
      <p:bldP spid="61" grpId="0" animBg="1"/>
      <p:bldP spid="62"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756 CuadroTexto"/>
          <p:cNvSpPr txBox="1">
            <a:spLocks noChangeArrowheads="1"/>
          </p:cNvSpPr>
          <p:nvPr/>
        </p:nvSpPr>
        <p:spPr bwMode="auto">
          <a:xfrm>
            <a:off x="1155700" y="539750"/>
            <a:ext cx="7240588" cy="523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4" tIns="45717" rIns="91434" bIns="45717">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eaLnBrk="1" hangingPunct="1"/>
            <a:r>
              <a:rPr lang="es-ES_tradnl" altLang="es-ES_tradnl" sz="1400" b="1" dirty="0">
                <a:latin typeface="Trebuchet MS" charset="0"/>
                <a:ea typeface="Trebuchet MS" charset="0"/>
                <a:cs typeface="Trebuchet MS" charset="0"/>
              </a:rPr>
              <a:t>La </a:t>
            </a:r>
            <a:r>
              <a:rPr lang="es-ES" altLang="es-ES_tradnl" sz="1400" b="1" dirty="0">
                <a:latin typeface="Trebuchet MS" charset="0"/>
                <a:ea typeface="Trebuchet MS" charset="0"/>
                <a:cs typeface="Trebuchet MS" charset="0"/>
              </a:rPr>
              <a:t>actividad de la enzima </a:t>
            </a:r>
            <a:r>
              <a:rPr lang="es-ES" altLang="es-ES_tradnl" sz="1400" b="1" dirty="0" err="1" smtClean="0">
                <a:latin typeface="Trebuchet MS" charset="0"/>
                <a:ea typeface="Trebuchet MS" charset="0"/>
                <a:cs typeface="Trebuchet MS" charset="0"/>
              </a:rPr>
              <a:t>DNasa</a:t>
            </a:r>
            <a:r>
              <a:rPr lang="es-ES" altLang="es-ES_tradnl" sz="1400" b="1" dirty="0" smtClean="0">
                <a:latin typeface="Trebuchet MS" charset="0"/>
                <a:ea typeface="Trebuchet MS" charset="0"/>
                <a:cs typeface="Trebuchet MS" charset="0"/>
              </a:rPr>
              <a:t> </a:t>
            </a:r>
            <a:r>
              <a:rPr lang="es-ES" altLang="es-ES_tradnl" sz="1400" b="1" dirty="0">
                <a:latin typeface="Trebuchet MS" charset="0"/>
                <a:ea typeface="Trebuchet MS" charset="0"/>
                <a:cs typeface="Trebuchet MS" charset="0"/>
              </a:rPr>
              <a:t>se encontró reducida en pacientes con AR, y asociada a la presencia de alta </a:t>
            </a:r>
            <a:r>
              <a:rPr lang="es-ES" altLang="es-ES_tradnl" sz="1400" b="1" dirty="0" smtClean="0">
                <a:latin typeface="Trebuchet MS" charset="0"/>
                <a:ea typeface="Trebuchet MS" charset="0"/>
                <a:cs typeface="Trebuchet MS" charset="0"/>
              </a:rPr>
              <a:t>actividad </a:t>
            </a:r>
            <a:r>
              <a:rPr lang="es-ES" altLang="es-ES_tradnl" sz="1400" b="1" dirty="0">
                <a:latin typeface="Trebuchet MS" charset="0"/>
                <a:ea typeface="Trebuchet MS" charset="0"/>
                <a:cs typeface="Trebuchet MS" charset="0"/>
              </a:rPr>
              <a:t>de la enfermedad y </a:t>
            </a:r>
            <a:r>
              <a:rPr lang="es-ES" altLang="es-ES_tradnl" sz="1400" b="1" dirty="0" err="1">
                <a:latin typeface="Trebuchet MS" charset="0"/>
                <a:ea typeface="Trebuchet MS" charset="0"/>
                <a:cs typeface="Trebuchet MS" charset="0"/>
              </a:rPr>
              <a:t>ecodoppler</a:t>
            </a:r>
            <a:r>
              <a:rPr lang="es-ES" altLang="es-ES_tradnl" sz="1400" b="1" dirty="0">
                <a:latin typeface="Trebuchet MS" charset="0"/>
                <a:ea typeface="Trebuchet MS" charset="0"/>
                <a:cs typeface="Trebuchet MS" charset="0"/>
              </a:rPr>
              <a:t> patológico</a:t>
            </a:r>
          </a:p>
        </p:txBody>
      </p:sp>
      <p:sp>
        <p:nvSpPr>
          <p:cNvPr id="27650" name="Rectángulo 16"/>
          <p:cNvSpPr>
            <a:spLocks noChangeArrowheads="1"/>
          </p:cNvSpPr>
          <p:nvPr/>
        </p:nvSpPr>
        <p:spPr bwMode="auto">
          <a:xfrm>
            <a:off x="325438" y="38100"/>
            <a:ext cx="85629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just" eaLnBrk="1" hangingPunct="1">
              <a:lnSpc>
                <a:spcPct val="100000"/>
              </a:lnSpc>
              <a:spcBef>
                <a:spcPct val="0"/>
              </a:spcBef>
              <a:buFontTx/>
              <a:buNone/>
            </a:pPr>
            <a:r>
              <a:rPr lang="es-ES_tradnl" altLang="es-ES_tradnl" sz="1000">
                <a:solidFill>
                  <a:srgbClr val="251F1C"/>
                </a:solidFill>
                <a:latin typeface="Trebuchet MS" charset="0"/>
                <a:ea typeface="Trebuchet MS" charset="0"/>
                <a:cs typeface="Trebuchet MS" charset="0"/>
              </a:rPr>
              <a:t>Perez-Sanchez et al. </a:t>
            </a:r>
            <a:r>
              <a:rPr lang="es-ES_tradnl" altLang="es-ES_tradnl" sz="1000">
                <a:latin typeface="Trebuchet MS" charset="0"/>
                <a:ea typeface="Trebuchet MS" charset="0"/>
                <a:cs typeface="Trebuchet MS" charset="0"/>
              </a:rPr>
              <a:t>J Autoimmun</a:t>
            </a:r>
            <a:r>
              <a:rPr lang="es-ES_tradnl" altLang="es-ES_tradnl" sz="1000">
                <a:solidFill>
                  <a:srgbClr val="251F1C"/>
                </a:solidFill>
                <a:latin typeface="Trebuchet MS" charset="0"/>
                <a:ea typeface="Trebuchet MS" charset="0"/>
                <a:cs typeface="Trebuchet MS" charset="0"/>
              </a:rPr>
              <a:t>. 2017</a:t>
            </a:r>
          </a:p>
          <a:p>
            <a:pPr algn="just" eaLnBrk="1" hangingPunct="1">
              <a:lnSpc>
                <a:spcPct val="100000"/>
              </a:lnSpc>
              <a:spcBef>
                <a:spcPct val="0"/>
              </a:spcBef>
              <a:buFontTx/>
              <a:buNone/>
            </a:pPr>
            <a:endParaRPr lang="es-ES_tradnl" altLang="es-ES_tradnl" sz="1000">
              <a:latin typeface="Trebuchet MS" charset="0"/>
              <a:ea typeface="Trebuchet MS" charset="0"/>
              <a:cs typeface="Trebuchet MS" charset="0"/>
            </a:endParaRPr>
          </a:p>
        </p:txBody>
      </p:sp>
      <p:cxnSp>
        <p:nvCxnSpPr>
          <p:cNvPr id="18" name="Conector recto 17"/>
          <p:cNvCxnSpPr>
            <a:cxnSpLocks/>
          </p:cNvCxnSpPr>
          <p:nvPr/>
        </p:nvCxnSpPr>
        <p:spPr bwMode="auto">
          <a:xfrm>
            <a:off x="396875" y="385763"/>
            <a:ext cx="8353425" cy="0"/>
          </a:xfrm>
          <a:prstGeom prst="line">
            <a:avLst/>
          </a:prstGeom>
          <a:noFill/>
          <a:ln w="60325">
            <a:solidFill>
              <a:srgbClr val="C00000"/>
            </a:solidFill>
            <a:miter lim="800000"/>
            <a:headEnd/>
            <a:tailEnd/>
          </a:ln>
          <a:effectLst>
            <a:outerShdw blurRad="63500" dist="38099" dir="2700000" algn="tl" rotWithShape="0">
              <a:srgbClr val="000000">
                <a:alpha val="39999"/>
              </a:srgbClr>
            </a:outerShdw>
          </a:effectLst>
          <a:extLst>
            <a:ext uri="{909E8E84-426E-40DD-AFC4-6F175D3DCCD1}">
              <a14:hiddenFill xmlns:a14="http://schemas.microsoft.com/office/drawing/2010/main" xmlns="">
                <a:noFill/>
              </a14:hiddenFill>
            </a:ext>
          </a:extLst>
        </p:spPr>
      </p:cxnSp>
      <p:pic>
        <p:nvPicPr>
          <p:cNvPr id="27652" name="Imagen 14"/>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076451" y="2305691"/>
            <a:ext cx="5371786" cy="19615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3" name="Imagen 19"/>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228851" y="4690055"/>
            <a:ext cx="5371786" cy="1910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uadroTexto 1"/>
          <p:cNvSpPr txBox="1"/>
          <p:nvPr/>
        </p:nvSpPr>
        <p:spPr>
          <a:xfrm>
            <a:off x="2744787" y="2223702"/>
            <a:ext cx="2184400" cy="276999"/>
          </a:xfrm>
          <a:prstGeom prst="rect">
            <a:avLst/>
          </a:prstGeom>
          <a:noFill/>
        </p:spPr>
        <p:txBody>
          <a:bodyPr wrap="square" rtlCol="0">
            <a:spAutoFit/>
          </a:bodyPr>
          <a:lstStyle/>
          <a:p>
            <a:r>
              <a:rPr lang="es-ES_tradnl" sz="1200" b="1" dirty="0" smtClean="0">
                <a:solidFill>
                  <a:srgbClr val="C00000"/>
                </a:solidFill>
                <a:latin typeface="Trebuchet MS" charset="0"/>
                <a:ea typeface="Trebuchet MS" charset="0"/>
                <a:cs typeface="Trebuchet MS" charset="0"/>
              </a:rPr>
              <a:t>Niveles de </a:t>
            </a:r>
            <a:r>
              <a:rPr lang="es-ES_tradnl" sz="1200" b="1" dirty="0" err="1" smtClean="0">
                <a:solidFill>
                  <a:srgbClr val="C00000"/>
                </a:solidFill>
                <a:latin typeface="Trebuchet MS" charset="0"/>
                <a:ea typeface="Trebuchet MS" charset="0"/>
                <a:cs typeface="Trebuchet MS" charset="0"/>
              </a:rPr>
              <a:t>DNasa</a:t>
            </a:r>
            <a:endParaRPr lang="es-ES_tradnl" sz="1200" b="1" dirty="0">
              <a:solidFill>
                <a:srgbClr val="C00000"/>
              </a:solidFill>
              <a:latin typeface="Trebuchet MS" charset="0"/>
              <a:ea typeface="Trebuchet MS" charset="0"/>
              <a:cs typeface="Trebuchet MS" charset="0"/>
            </a:endParaRPr>
          </a:p>
        </p:txBody>
      </p:sp>
      <p:sp>
        <p:nvSpPr>
          <p:cNvPr id="9" name="CuadroTexto 8"/>
          <p:cNvSpPr txBox="1"/>
          <p:nvPr/>
        </p:nvSpPr>
        <p:spPr>
          <a:xfrm>
            <a:off x="2744787" y="4409250"/>
            <a:ext cx="2184400" cy="276999"/>
          </a:xfrm>
          <a:prstGeom prst="rect">
            <a:avLst/>
          </a:prstGeom>
          <a:noFill/>
        </p:spPr>
        <p:txBody>
          <a:bodyPr wrap="square" rtlCol="0">
            <a:spAutoFit/>
          </a:bodyPr>
          <a:lstStyle/>
          <a:p>
            <a:r>
              <a:rPr lang="es-ES_tradnl" sz="1200" b="1" smtClean="0">
                <a:solidFill>
                  <a:srgbClr val="C00000"/>
                </a:solidFill>
                <a:latin typeface="Trebuchet MS" charset="0"/>
                <a:ea typeface="Trebuchet MS" charset="0"/>
                <a:cs typeface="Trebuchet MS" charset="0"/>
              </a:rPr>
              <a:t>Aterosclerosis Temprana</a:t>
            </a:r>
            <a:endParaRPr lang="es-ES_tradnl" sz="1200" b="1" dirty="0">
              <a:solidFill>
                <a:srgbClr val="C00000"/>
              </a:solidFill>
              <a:latin typeface="Trebuchet MS" charset="0"/>
              <a:ea typeface="Trebuchet MS" charset="0"/>
              <a:cs typeface="Trebuchet MS" charset="0"/>
            </a:endParaRPr>
          </a:p>
        </p:txBody>
      </p:sp>
      <p:pic>
        <p:nvPicPr>
          <p:cNvPr id="7" name="Imagen 6"/>
          <p:cNvPicPr>
            <a:picLocks noChangeAspect="1"/>
          </p:cNvPicPr>
          <p:nvPr/>
        </p:nvPicPr>
        <p:blipFill>
          <a:blip r:embed="rId5"/>
          <a:stretch>
            <a:fillRect/>
          </a:stretch>
        </p:blipFill>
        <p:spPr>
          <a:xfrm>
            <a:off x="1137444" y="1133475"/>
            <a:ext cx="7239000" cy="939800"/>
          </a:xfrm>
          <a:prstGeom prst="rect">
            <a:avLst/>
          </a:prstGeom>
        </p:spPr>
      </p:pic>
      <p:grpSp>
        <p:nvGrpSpPr>
          <p:cNvPr id="19" name="Agrupar 18"/>
          <p:cNvGrpSpPr/>
          <p:nvPr/>
        </p:nvGrpSpPr>
        <p:grpSpPr>
          <a:xfrm>
            <a:off x="5810706" y="2578572"/>
            <a:ext cx="1005840" cy="434897"/>
            <a:chOff x="5810706" y="2578572"/>
            <a:chExt cx="1005840" cy="434897"/>
          </a:xfrm>
        </p:grpSpPr>
        <p:cxnSp>
          <p:nvCxnSpPr>
            <p:cNvPr id="13" name="Conector recto 12"/>
            <p:cNvCxnSpPr/>
            <p:nvPr/>
          </p:nvCxnSpPr>
          <p:spPr>
            <a:xfrm>
              <a:off x="5810706" y="2578572"/>
              <a:ext cx="10058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6812622" y="2581469"/>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flipV="1">
              <a:off x="5817528" y="2580213"/>
              <a:ext cx="0" cy="17441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3" name="Agrupar 22"/>
          <p:cNvGrpSpPr/>
          <p:nvPr/>
        </p:nvGrpSpPr>
        <p:grpSpPr>
          <a:xfrm>
            <a:off x="5576899" y="4409249"/>
            <a:ext cx="2184400" cy="1236190"/>
            <a:chOff x="5576899" y="4409249"/>
            <a:chExt cx="2184400" cy="1236190"/>
          </a:xfrm>
        </p:grpSpPr>
        <p:sp>
          <p:nvSpPr>
            <p:cNvPr id="10" name="CuadroTexto 9"/>
            <p:cNvSpPr txBox="1"/>
            <p:nvPr/>
          </p:nvSpPr>
          <p:spPr>
            <a:xfrm>
              <a:off x="5576899" y="4409249"/>
              <a:ext cx="2184400" cy="276999"/>
            </a:xfrm>
            <a:prstGeom prst="rect">
              <a:avLst/>
            </a:prstGeom>
            <a:noFill/>
          </p:spPr>
          <p:txBody>
            <a:bodyPr wrap="square" rtlCol="0">
              <a:spAutoFit/>
            </a:bodyPr>
            <a:lstStyle/>
            <a:p>
              <a:r>
                <a:rPr lang="es-ES_tradnl" sz="1200" b="1" dirty="0" smtClean="0">
                  <a:solidFill>
                    <a:srgbClr val="C00000"/>
                  </a:solidFill>
                  <a:latin typeface="Trebuchet MS" charset="0"/>
                  <a:ea typeface="Trebuchet MS" charset="0"/>
                  <a:cs typeface="Trebuchet MS" charset="0"/>
                </a:rPr>
                <a:t>Actividad de </a:t>
              </a:r>
              <a:r>
                <a:rPr lang="es-ES_tradnl" sz="1200" b="1" smtClean="0">
                  <a:solidFill>
                    <a:srgbClr val="C00000"/>
                  </a:solidFill>
                  <a:latin typeface="Trebuchet MS" charset="0"/>
                  <a:ea typeface="Trebuchet MS" charset="0"/>
                  <a:cs typeface="Trebuchet MS" charset="0"/>
                </a:rPr>
                <a:t>la Enfermedad</a:t>
              </a:r>
              <a:endParaRPr lang="es-ES_tradnl" sz="1200" b="1" dirty="0">
                <a:solidFill>
                  <a:srgbClr val="C00000"/>
                </a:solidFill>
                <a:latin typeface="Trebuchet MS" charset="0"/>
                <a:ea typeface="Trebuchet MS" charset="0"/>
                <a:cs typeface="Trebuchet MS" charset="0"/>
              </a:endParaRPr>
            </a:p>
          </p:txBody>
        </p:sp>
        <p:cxnSp>
          <p:nvCxnSpPr>
            <p:cNvPr id="25" name="Conector recto 24"/>
            <p:cNvCxnSpPr/>
            <p:nvPr/>
          </p:nvCxnSpPr>
          <p:spPr>
            <a:xfrm>
              <a:off x="5972727" y="4846482"/>
              <a:ext cx="10753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flipH="1">
              <a:off x="7036904" y="4849379"/>
              <a:ext cx="6954" cy="796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flipV="1">
              <a:off x="5980020" y="4848123"/>
              <a:ext cx="0" cy="17441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8" name="Agrupar 27"/>
          <p:cNvGrpSpPr/>
          <p:nvPr/>
        </p:nvGrpSpPr>
        <p:grpSpPr>
          <a:xfrm>
            <a:off x="3198395" y="4847930"/>
            <a:ext cx="1005840" cy="434897"/>
            <a:chOff x="5810706" y="2578572"/>
            <a:chExt cx="1005840" cy="434897"/>
          </a:xfrm>
        </p:grpSpPr>
        <p:cxnSp>
          <p:nvCxnSpPr>
            <p:cNvPr id="29" name="Conector recto 28"/>
            <p:cNvCxnSpPr/>
            <p:nvPr/>
          </p:nvCxnSpPr>
          <p:spPr>
            <a:xfrm>
              <a:off x="5810706" y="2578572"/>
              <a:ext cx="10058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6812622" y="2581469"/>
              <a:ext cx="0" cy="43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flipV="1">
              <a:off x="5817528" y="2580213"/>
              <a:ext cx="0" cy="174417"/>
            </a:xfrm>
            <a:prstGeom prst="line">
              <a:avLst/>
            </a:prstGeom>
          </p:spPr>
          <p:style>
            <a:lnRef idx="1">
              <a:schemeClr val="accent1"/>
            </a:lnRef>
            <a:fillRef idx="0">
              <a:schemeClr val="accent1"/>
            </a:fillRef>
            <a:effectRef idx="0">
              <a:schemeClr val="accent1"/>
            </a:effectRef>
            <a:fontRef idx="minor">
              <a:schemeClr val="tx1"/>
            </a:fontRef>
          </p:style>
        </p:cxnSp>
      </p:grpSp>
      <p:sp>
        <p:nvSpPr>
          <p:cNvPr id="32" name="CuadroTexto 31"/>
          <p:cNvSpPr txBox="1"/>
          <p:nvPr/>
        </p:nvSpPr>
        <p:spPr>
          <a:xfrm>
            <a:off x="5704597" y="2219131"/>
            <a:ext cx="2184400" cy="276999"/>
          </a:xfrm>
          <a:prstGeom prst="rect">
            <a:avLst/>
          </a:prstGeom>
          <a:noFill/>
        </p:spPr>
        <p:txBody>
          <a:bodyPr wrap="square" rtlCol="0">
            <a:spAutoFit/>
          </a:bodyPr>
          <a:lstStyle/>
          <a:p>
            <a:r>
              <a:rPr lang="es-ES_tradnl" sz="1200" b="1" dirty="0" smtClean="0">
                <a:solidFill>
                  <a:srgbClr val="C00000"/>
                </a:solidFill>
                <a:latin typeface="Trebuchet MS" charset="0"/>
                <a:ea typeface="Trebuchet MS" charset="0"/>
                <a:cs typeface="Trebuchet MS" charset="0"/>
              </a:rPr>
              <a:t>Actividad de </a:t>
            </a:r>
            <a:r>
              <a:rPr lang="es-ES_tradnl" sz="1200" b="1" dirty="0" err="1" smtClean="0">
                <a:solidFill>
                  <a:srgbClr val="C00000"/>
                </a:solidFill>
                <a:latin typeface="Trebuchet MS" charset="0"/>
                <a:ea typeface="Trebuchet MS" charset="0"/>
                <a:cs typeface="Trebuchet MS" charset="0"/>
              </a:rPr>
              <a:t>DNasa</a:t>
            </a:r>
            <a:endParaRPr lang="es-ES_tradnl" sz="1200" b="1" dirty="0">
              <a:solidFill>
                <a:srgbClr val="C00000"/>
              </a:solidFill>
              <a:latin typeface="Trebuchet MS" charset="0"/>
              <a:ea typeface="Trebuchet MS" charset="0"/>
              <a:cs typeface="Trebuchet MS"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p:bldP spid="2" grpId="0"/>
      <p:bldP spid="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uadroTexto 1"/>
          <p:cNvSpPr txBox="1">
            <a:spLocks noChangeArrowheads="1"/>
          </p:cNvSpPr>
          <p:nvPr/>
        </p:nvSpPr>
        <p:spPr bwMode="auto">
          <a:xfrm>
            <a:off x="1828800" y="1455738"/>
            <a:ext cx="1735138"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s-ES_tradnl" altLang="es-ES_tradnl" sz="1800" b="1"/>
              <a:t>INFLIXIMAB</a:t>
            </a:r>
          </a:p>
          <a:p>
            <a:pPr algn="ctr" eaLnBrk="1" hangingPunct="1">
              <a:lnSpc>
                <a:spcPct val="100000"/>
              </a:lnSpc>
              <a:spcBef>
                <a:spcPct val="0"/>
              </a:spcBef>
              <a:buFontTx/>
              <a:buNone/>
            </a:pPr>
            <a:endParaRPr lang="es-ES_tradnl" altLang="es-ES_tradnl" sz="1800" b="1"/>
          </a:p>
          <a:p>
            <a:pPr algn="ctr" eaLnBrk="1" hangingPunct="1">
              <a:lnSpc>
                <a:spcPct val="100000"/>
              </a:lnSpc>
              <a:spcBef>
                <a:spcPct val="0"/>
              </a:spcBef>
              <a:buFontTx/>
              <a:buNone/>
            </a:pPr>
            <a:r>
              <a:rPr lang="es-ES_tradnl" altLang="es-ES_tradnl" sz="1800" b="1"/>
              <a:t>ANTI-TNF</a:t>
            </a:r>
          </a:p>
        </p:txBody>
      </p:sp>
      <p:sp>
        <p:nvSpPr>
          <p:cNvPr id="29698" name="CuadroTexto 2"/>
          <p:cNvSpPr txBox="1">
            <a:spLocks noChangeArrowheads="1"/>
          </p:cNvSpPr>
          <p:nvPr/>
        </p:nvSpPr>
        <p:spPr bwMode="auto">
          <a:xfrm>
            <a:off x="5524500" y="1455738"/>
            <a:ext cx="1735138"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s-ES_tradnl" altLang="es-ES_tradnl" sz="1800" b="1"/>
              <a:t>TOCILIZUMAB</a:t>
            </a:r>
          </a:p>
          <a:p>
            <a:pPr algn="ctr" eaLnBrk="1" hangingPunct="1">
              <a:lnSpc>
                <a:spcPct val="100000"/>
              </a:lnSpc>
              <a:spcBef>
                <a:spcPct val="0"/>
              </a:spcBef>
              <a:buFontTx/>
              <a:buNone/>
            </a:pPr>
            <a:endParaRPr lang="es-ES_tradnl" altLang="es-ES_tradnl" sz="1800" b="1"/>
          </a:p>
          <a:p>
            <a:pPr algn="ctr" eaLnBrk="1" hangingPunct="1">
              <a:lnSpc>
                <a:spcPct val="100000"/>
              </a:lnSpc>
              <a:spcBef>
                <a:spcPct val="0"/>
              </a:spcBef>
              <a:buFontTx/>
              <a:buNone/>
            </a:pPr>
            <a:r>
              <a:rPr lang="es-ES_tradnl" altLang="es-ES_tradnl" sz="1800" b="1"/>
              <a:t>ANTI-IL6R</a:t>
            </a:r>
          </a:p>
        </p:txBody>
      </p:sp>
      <p:pic>
        <p:nvPicPr>
          <p:cNvPr id="29699" name="Imagen 3"/>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809750" y="2574925"/>
            <a:ext cx="1878013" cy="170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Imagen 4"/>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524500" y="2574925"/>
            <a:ext cx="2012950" cy="170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1" name="Imagen 5"/>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3738563" y="4422775"/>
            <a:ext cx="1431925"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702" name="Rectángulo 6"/>
          <p:cNvSpPr>
            <a:spLocks noChangeArrowheads="1"/>
          </p:cNvSpPr>
          <p:nvPr/>
        </p:nvSpPr>
        <p:spPr bwMode="auto">
          <a:xfrm>
            <a:off x="325438" y="38100"/>
            <a:ext cx="85629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just" eaLnBrk="1" hangingPunct="1">
              <a:lnSpc>
                <a:spcPct val="100000"/>
              </a:lnSpc>
              <a:spcBef>
                <a:spcPct val="0"/>
              </a:spcBef>
              <a:buFontTx/>
              <a:buNone/>
            </a:pPr>
            <a:r>
              <a:rPr lang="es-ES_tradnl" altLang="es-ES_tradnl" sz="1000">
                <a:solidFill>
                  <a:srgbClr val="251F1C"/>
                </a:solidFill>
                <a:latin typeface="Trebuchet MS" charset="0"/>
                <a:ea typeface="Trebuchet MS" charset="0"/>
                <a:cs typeface="Trebuchet MS" charset="0"/>
              </a:rPr>
              <a:t>Perez-Sanchez et al. </a:t>
            </a:r>
            <a:r>
              <a:rPr lang="es-ES_tradnl" altLang="es-ES_tradnl" sz="1000">
                <a:latin typeface="Trebuchet MS" charset="0"/>
                <a:ea typeface="Trebuchet MS" charset="0"/>
                <a:cs typeface="Trebuchet MS" charset="0"/>
              </a:rPr>
              <a:t>J Autoimmun</a:t>
            </a:r>
            <a:r>
              <a:rPr lang="es-ES_tradnl" altLang="es-ES_tradnl" sz="1000">
                <a:solidFill>
                  <a:srgbClr val="251F1C"/>
                </a:solidFill>
                <a:latin typeface="Trebuchet MS" charset="0"/>
                <a:ea typeface="Trebuchet MS" charset="0"/>
                <a:cs typeface="Trebuchet MS" charset="0"/>
              </a:rPr>
              <a:t>. 2017</a:t>
            </a:r>
          </a:p>
          <a:p>
            <a:pPr algn="just" eaLnBrk="1" hangingPunct="1">
              <a:lnSpc>
                <a:spcPct val="100000"/>
              </a:lnSpc>
              <a:spcBef>
                <a:spcPct val="0"/>
              </a:spcBef>
              <a:buFontTx/>
              <a:buNone/>
            </a:pPr>
            <a:endParaRPr lang="es-ES_tradnl" altLang="es-ES_tradnl" sz="1000">
              <a:latin typeface="Trebuchet MS" charset="0"/>
              <a:ea typeface="Trebuchet MS" charset="0"/>
              <a:cs typeface="Trebuchet MS" charset="0"/>
            </a:endParaRPr>
          </a:p>
        </p:txBody>
      </p:sp>
      <p:cxnSp>
        <p:nvCxnSpPr>
          <p:cNvPr id="8" name="Conector recto 7"/>
          <p:cNvCxnSpPr>
            <a:cxnSpLocks/>
          </p:cNvCxnSpPr>
          <p:nvPr/>
        </p:nvCxnSpPr>
        <p:spPr bwMode="auto">
          <a:xfrm>
            <a:off x="396875" y="385763"/>
            <a:ext cx="8353425" cy="0"/>
          </a:xfrm>
          <a:prstGeom prst="line">
            <a:avLst/>
          </a:prstGeom>
          <a:noFill/>
          <a:ln w="60325">
            <a:solidFill>
              <a:srgbClr val="C00000"/>
            </a:solidFill>
            <a:miter lim="800000"/>
            <a:headEnd/>
            <a:tailEnd/>
          </a:ln>
          <a:effectLst>
            <a:outerShdw blurRad="63500" dist="38099" dir="2700000" algn="tl" rotWithShape="0">
              <a:srgbClr val="000000">
                <a:alpha val="39999"/>
              </a:srgbClr>
            </a:outerShdw>
          </a:effectLst>
          <a:extLst>
            <a:ext uri="{909E8E84-426E-40DD-AFC4-6F175D3DCCD1}">
              <a14:hiddenFill xmlns:a14="http://schemas.microsoft.com/office/drawing/2010/main" xmlns="">
                <a:noFill/>
              </a14:hiddenFill>
            </a:ext>
          </a:extLst>
        </p:spPr>
      </p:cxnSp>
      <p:sp>
        <p:nvSpPr>
          <p:cNvPr id="29704" name="CuadroTexto 8"/>
          <p:cNvSpPr txBox="1">
            <a:spLocks noChangeArrowheads="1"/>
          </p:cNvSpPr>
          <p:nvPr/>
        </p:nvSpPr>
        <p:spPr bwMode="auto">
          <a:xfrm>
            <a:off x="3349625" y="673100"/>
            <a:ext cx="238918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s-ES_tradnl" altLang="es-ES_tradnl" sz="1800" b="1" dirty="0" smtClean="0">
                <a:solidFill>
                  <a:srgbClr val="C00000"/>
                </a:solidFill>
              </a:rPr>
              <a:t>ARTRITIS </a:t>
            </a:r>
          </a:p>
          <a:p>
            <a:pPr algn="ctr" eaLnBrk="1" hangingPunct="1">
              <a:lnSpc>
                <a:spcPct val="100000"/>
              </a:lnSpc>
              <a:spcBef>
                <a:spcPct val="0"/>
              </a:spcBef>
              <a:buFontTx/>
              <a:buNone/>
            </a:pPr>
            <a:r>
              <a:rPr lang="es-ES_tradnl" altLang="es-ES_tradnl" sz="1800" b="1" dirty="0" smtClean="0">
                <a:solidFill>
                  <a:srgbClr val="C00000"/>
                </a:solidFill>
              </a:rPr>
              <a:t>REUMATOIDE</a:t>
            </a:r>
            <a:endParaRPr lang="es-ES_tradnl" altLang="es-ES_tradnl" sz="1800" b="1" dirty="0">
              <a:solidFill>
                <a:srgbClr val="C00000"/>
              </a:solidFill>
            </a:endParaRPr>
          </a:p>
        </p:txBody>
      </p:sp>
      <p:grpSp>
        <p:nvGrpSpPr>
          <p:cNvPr id="29705" name="Agrupar 18"/>
          <p:cNvGrpSpPr>
            <a:grpSpLocks/>
          </p:cNvGrpSpPr>
          <p:nvPr/>
        </p:nvGrpSpPr>
        <p:grpSpPr bwMode="auto">
          <a:xfrm rot="-938414">
            <a:off x="3052763" y="4273550"/>
            <a:ext cx="665162" cy="968375"/>
            <a:chOff x="2898046" y="4275125"/>
            <a:chExt cx="666248" cy="968680"/>
          </a:xfrm>
        </p:grpSpPr>
        <p:cxnSp>
          <p:nvCxnSpPr>
            <p:cNvPr id="16" name="Conector recto 15"/>
            <p:cNvCxnSpPr/>
            <p:nvPr/>
          </p:nvCxnSpPr>
          <p:spPr>
            <a:xfrm>
              <a:off x="2897613" y="4275141"/>
              <a:ext cx="457946" cy="860696"/>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flipH="1">
              <a:off x="3209856" y="5031287"/>
              <a:ext cx="354590" cy="204851"/>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9706" name="Agrupar 20"/>
          <p:cNvGrpSpPr>
            <a:grpSpLocks/>
          </p:cNvGrpSpPr>
          <p:nvPr/>
        </p:nvGrpSpPr>
        <p:grpSpPr bwMode="auto">
          <a:xfrm rot="4261919">
            <a:off x="5403851" y="4410075"/>
            <a:ext cx="666750" cy="968375"/>
            <a:chOff x="2898046" y="4275125"/>
            <a:chExt cx="666248" cy="968680"/>
          </a:xfrm>
        </p:grpSpPr>
        <p:cxnSp>
          <p:nvCxnSpPr>
            <p:cNvPr id="22" name="Conector recto 21"/>
            <p:cNvCxnSpPr/>
            <p:nvPr/>
          </p:nvCxnSpPr>
          <p:spPr>
            <a:xfrm>
              <a:off x="2890369" y="4275341"/>
              <a:ext cx="456856" cy="860696"/>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flipH="1">
              <a:off x="3204589" y="5052416"/>
              <a:ext cx="355332" cy="204851"/>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4" name="Flecha abajo 23"/>
          <p:cNvSpPr/>
          <p:nvPr/>
        </p:nvSpPr>
        <p:spPr>
          <a:xfrm>
            <a:off x="4454525" y="1624013"/>
            <a:ext cx="341313" cy="2798762"/>
          </a:xfrm>
          <a:prstGeom prst="downArrow">
            <a:avLst/>
          </a:prstGeom>
          <a:solidFill>
            <a:srgbClr val="C00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9708" name="CuadroTexto 9"/>
          <p:cNvSpPr txBox="1">
            <a:spLocks noChangeArrowheads="1"/>
          </p:cNvSpPr>
          <p:nvPr/>
        </p:nvSpPr>
        <p:spPr bwMode="auto">
          <a:xfrm>
            <a:off x="6978650" y="5834063"/>
            <a:ext cx="3135313"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s-ES_tradnl" altLang="es-ES_tradnl" sz="1800" b="1"/>
              <a:t>ESTUDIOS </a:t>
            </a:r>
            <a:r>
              <a:rPr lang="es-ES_tradnl" altLang="es-ES_tradnl" sz="1800" b="1" i="1"/>
              <a:t>IN VIVO</a:t>
            </a:r>
          </a:p>
          <a:p>
            <a:pPr eaLnBrk="1" hangingPunct="1">
              <a:lnSpc>
                <a:spcPct val="100000"/>
              </a:lnSpc>
              <a:spcBef>
                <a:spcPct val="0"/>
              </a:spcBef>
              <a:buFontTx/>
              <a:buNone/>
            </a:pPr>
            <a:r>
              <a:rPr lang="es-ES_tradnl" altLang="es-ES_tradnl" sz="1800" b="1"/>
              <a:t>ESTUDIOS </a:t>
            </a:r>
            <a:r>
              <a:rPr lang="es-ES_tradnl" altLang="es-ES_tradnl" sz="1800" b="1" i="1"/>
              <a:t>IN VITRO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Imagen 1"/>
          <p:cNvPicPr>
            <a:picLocks noChangeAspect="1"/>
          </p:cNvPicPr>
          <p:nvPr/>
        </p:nvPicPr>
        <p:blipFill rotWithShape="1">
          <a:blip r:embed="rId3" cstate="email">
            <a:extLst>
              <a:ext uri="{28A0092B-C50C-407E-A947-70E740481C1C}">
                <a14:useLocalDpi xmlns:a14="http://schemas.microsoft.com/office/drawing/2010/main" xmlns="" val="0"/>
              </a:ext>
            </a:extLst>
          </a:blip>
          <a:srcRect/>
          <a:stretch/>
        </p:blipFill>
        <p:spPr bwMode="auto">
          <a:xfrm>
            <a:off x="419100" y="725484"/>
            <a:ext cx="8631238" cy="60182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6" name="Rectángulo 2"/>
          <p:cNvSpPr>
            <a:spLocks noChangeArrowheads="1"/>
          </p:cNvSpPr>
          <p:nvPr/>
        </p:nvSpPr>
        <p:spPr bwMode="auto">
          <a:xfrm>
            <a:off x="325438" y="38100"/>
            <a:ext cx="85629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just" eaLnBrk="1" hangingPunct="1">
              <a:lnSpc>
                <a:spcPct val="100000"/>
              </a:lnSpc>
              <a:spcBef>
                <a:spcPct val="0"/>
              </a:spcBef>
              <a:buFontTx/>
              <a:buNone/>
            </a:pPr>
            <a:r>
              <a:rPr lang="es-ES_tradnl" altLang="es-ES_tradnl" sz="1000">
                <a:solidFill>
                  <a:srgbClr val="251F1C"/>
                </a:solidFill>
                <a:latin typeface="Trebuchet MS" charset="0"/>
                <a:ea typeface="Trebuchet MS" charset="0"/>
                <a:cs typeface="Trebuchet MS" charset="0"/>
              </a:rPr>
              <a:t>Perez-Sanchez et al. </a:t>
            </a:r>
            <a:r>
              <a:rPr lang="es-ES_tradnl" altLang="es-ES_tradnl" sz="1000">
                <a:latin typeface="Trebuchet MS" charset="0"/>
                <a:ea typeface="Trebuchet MS" charset="0"/>
                <a:cs typeface="Trebuchet MS" charset="0"/>
              </a:rPr>
              <a:t>J Autoimmun</a:t>
            </a:r>
            <a:r>
              <a:rPr lang="es-ES_tradnl" altLang="es-ES_tradnl" sz="1000">
                <a:solidFill>
                  <a:srgbClr val="251F1C"/>
                </a:solidFill>
                <a:latin typeface="Trebuchet MS" charset="0"/>
                <a:ea typeface="Trebuchet MS" charset="0"/>
                <a:cs typeface="Trebuchet MS" charset="0"/>
              </a:rPr>
              <a:t>. 2017</a:t>
            </a:r>
          </a:p>
          <a:p>
            <a:pPr algn="just" eaLnBrk="1" hangingPunct="1">
              <a:lnSpc>
                <a:spcPct val="100000"/>
              </a:lnSpc>
              <a:spcBef>
                <a:spcPct val="0"/>
              </a:spcBef>
              <a:buFontTx/>
              <a:buNone/>
            </a:pPr>
            <a:endParaRPr lang="es-ES_tradnl" altLang="es-ES_tradnl" sz="1000">
              <a:latin typeface="Trebuchet MS" charset="0"/>
              <a:ea typeface="Trebuchet MS" charset="0"/>
              <a:cs typeface="Trebuchet MS" charset="0"/>
            </a:endParaRPr>
          </a:p>
        </p:txBody>
      </p:sp>
      <p:cxnSp>
        <p:nvCxnSpPr>
          <p:cNvPr id="4" name="Conector recto 3"/>
          <p:cNvCxnSpPr>
            <a:cxnSpLocks/>
          </p:cNvCxnSpPr>
          <p:nvPr/>
        </p:nvCxnSpPr>
        <p:spPr bwMode="auto">
          <a:xfrm>
            <a:off x="396875" y="292100"/>
            <a:ext cx="8353425" cy="0"/>
          </a:xfrm>
          <a:prstGeom prst="line">
            <a:avLst/>
          </a:prstGeom>
          <a:noFill/>
          <a:ln w="60325">
            <a:solidFill>
              <a:srgbClr val="C00000"/>
            </a:solidFill>
            <a:miter lim="800000"/>
            <a:headEnd/>
            <a:tailEnd/>
          </a:ln>
          <a:effectLst>
            <a:outerShdw blurRad="63500" dist="38099" dir="2700000" algn="tl" rotWithShape="0">
              <a:srgbClr val="000000">
                <a:alpha val="39999"/>
              </a:srgbClr>
            </a:outerShdw>
          </a:effectLst>
          <a:extLst>
            <a:ext uri="{909E8E84-426E-40DD-AFC4-6F175D3DCCD1}">
              <a14:hiddenFill xmlns:a14="http://schemas.microsoft.com/office/drawing/2010/main" xmlns="">
                <a:noFill/>
              </a14:hiddenFill>
            </a:ext>
          </a:extLst>
        </p:spPr>
      </p:cxnSp>
      <p:sp>
        <p:nvSpPr>
          <p:cNvPr id="7" name="Rectángulo 6"/>
          <p:cNvSpPr/>
          <p:nvPr/>
        </p:nvSpPr>
        <p:spPr>
          <a:xfrm rot="16200000">
            <a:off x="-536575" y="2106610"/>
            <a:ext cx="1827212" cy="244475"/>
          </a:xfrm>
          <a:prstGeom prst="rect">
            <a:avLst/>
          </a:prstGeom>
          <a:solidFill>
            <a:schemeClr val="accent4">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8" name="Rectángulo 7"/>
          <p:cNvSpPr/>
          <p:nvPr/>
        </p:nvSpPr>
        <p:spPr>
          <a:xfrm rot="16200000">
            <a:off x="-503235" y="5077218"/>
            <a:ext cx="1812925" cy="184150"/>
          </a:xfrm>
          <a:prstGeom prst="rect">
            <a:avLst/>
          </a:prstGeom>
          <a:solidFill>
            <a:srgbClr val="92D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9" name="Rectángulo 8"/>
          <p:cNvSpPr/>
          <p:nvPr/>
        </p:nvSpPr>
        <p:spPr>
          <a:xfrm>
            <a:off x="6045200" y="1449384"/>
            <a:ext cx="590550" cy="2046288"/>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10" name="Rectángulo 9"/>
          <p:cNvSpPr/>
          <p:nvPr/>
        </p:nvSpPr>
        <p:spPr>
          <a:xfrm>
            <a:off x="7781925" y="1381122"/>
            <a:ext cx="588963" cy="2046287"/>
          </a:xfrm>
          <a:prstGeom prst="rect">
            <a:avLst/>
          </a:prstGeom>
          <a:no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11" name="Rectángulo 10"/>
          <p:cNvSpPr/>
          <p:nvPr/>
        </p:nvSpPr>
        <p:spPr>
          <a:xfrm>
            <a:off x="6059488" y="4190997"/>
            <a:ext cx="588962" cy="2103437"/>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12" name="Rectángulo 11"/>
          <p:cNvSpPr/>
          <p:nvPr/>
        </p:nvSpPr>
        <p:spPr>
          <a:xfrm>
            <a:off x="7764462" y="4190997"/>
            <a:ext cx="606426" cy="2103437"/>
          </a:xfrm>
          <a:prstGeom prst="rect">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31756" name="CuadroTexto 12"/>
          <p:cNvSpPr txBox="1">
            <a:spLocks noChangeArrowheads="1"/>
          </p:cNvSpPr>
          <p:nvPr/>
        </p:nvSpPr>
        <p:spPr bwMode="auto">
          <a:xfrm>
            <a:off x="863600" y="373063"/>
            <a:ext cx="859155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s-ES" altLang="es-ES_tradnl" sz="1600" b="1">
                <a:latin typeface="Trebuchet MS" charset="0"/>
                <a:ea typeface="Trebuchet MS" charset="0"/>
                <a:cs typeface="Trebuchet MS" charset="0"/>
              </a:rPr>
              <a:t>IFX y TCZ reducen la NETOSIS en pacientes con AR tras 6 meses de tratamiento</a:t>
            </a:r>
          </a:p>
        </p:txBody>
      </p:sp>
      <p:sp>
        <p:nvSpPr>
          <p:cNvPr id="14" name="Rectángulo 13"/>
          <p:cNvSpPr/>
          <p:nvPr/>
        </p:nvSpPr>
        <p:spPr>
          <a:xfrm>
            <a:off x="822323" y="2171697"/>
            <a:ext cx="4119562" cy="18732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15" name="Rectángulo 14"/>
          <p:cNvSpPr/>
          <p:nvPr/>
        </p:nvSpPr>
        <p:spPr>
          <a:xfrm>
            <a:off x="808038" y="5178423"/>
            <a:ext cx="4121150" cy="18573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16" name="Rectángulo 15"/>
          <p:cNvSpPr/>
          <p:nvPr/>
        </p:nvSpPr>
        <p:spPr>
          <a:xfrm>
            <a:off x="822323" y="3317872"/>
            <a:ext cx="4119562" cy="3175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17" name="Rectángulo 16"/>
          <p:cNvSpPr/>
          <p:nvPr/>
        </p:nvSpPr>
        <p:spPr>
          <a:xfrm>
            <a:off x="808038" y="6294434"/>
            <a:ext cx="4121150" cy="349339"/>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 name="CuadroTexto 1"/>
          <p:cNvSpPr txBox="1"/>
          <p:nvPr/>
        </p:nvSpPr>
        <p:spPr>
          <a:xfrm rot="16200000">
            <a:off x="-892967" y="1409005"/>
            <a:ext cx="2541588" cy="307777"/>
          </a:xfrm>
          <a:prstGeom prst="rect">
            <a:avLst/>
          </a:prstGeom>
          <a:noFill/>
        </p:spPr>
        <p:txBody>
          <a:bodyPr wrap="square" rtlCol="0">
            <a:spAutoFit/>
          </a:bodyPr>
          <a:lstStyle/>
          <a:p>
            <a:r>
              <a:rPr lang="es-ES_tradnl" sz="1400" b="1" dirty="0" smtClean="0">
                <a:latin typeface="Trebuchet MS" charset="0"/>
                <a:ea typeface="Trebuchet MS" charset="0"/>
                <a:cs typeface="Trebuchet MS" charset="0"/>
              </a:rPr>
              <a:t>INFLIXIMAB</a:t>
            </a:r>
            <a:endParaRPr lang="es-ES_tradnl" sz="1400" b="1" dirty="0">
              <a:latin typeface="Trebuchet MS" charset="0"/>
              <a:ea typeface="Trebuchet MS" charset="0"/>
              <a:cs typeface="Trebuchet MS" charset="0"/>
            </a:endParaRPr>
          </a:p>
        </p:txBody>
      </p:sp>
      <p:sp>
        <p:nvSpPr>
          <p:cNvPr id="19" name="CuadroTexto 18"/>
          <p:cNvSpPr txBox="1"/>
          <p:nvPr/>
        </p:nvSpPr>
        <p:spPr>
          <a:xfrm rot="16200000">
            <a:off x="-867569" y="4434778"/>
            <a:ext cx="2541588" cy="307777"/>
          </a:xfrm>
          <a:prstGeom prst="rect">
            <a:avLst/>
          </a:prstGeom>
          <a:noFill/>
        </p:spPr>
        <p:txBody>
          <a:bodyPr wrap="square" rtlCol="0">
            <a:spAutoFit/>
          </a:bodyPr>
          <a:lstStyle/>
          <a:p>
            <a:r>
              <a:rPr lang="es-ES_tradnl" sz="1400" b="1" dirty="0" smtClean="0">
                <a:latin typeface="Trebuchet MS" charset="0"/>
                <a:ea typeface="Trebuchet MS" charset="0"/>
                <a:cs typeface="Trebuchet MS" charset="0"/>
              </a:rPr>
              <a:t>TOCILIZUMAB</a:t>
            </a:r>
            <a:endParaRPr lang="es-ES_tradnl" sz="1400" b="1" dirty="0">
              <a:latin typeface="Trebuchet MS" charset="0"/>
              <a:ea typeface="Trebuchet MS" charset="0"/>
              <a:cs typeface="Trebuchet MS" charset="0"/>
            </a:endParaRPr>
          </a:p>
        </p:txBody>
      </p:sp>
      <p:sp>
        <p:nvSpPr>
          <p:cNvPr id="13" name="Forma libre 12"/>
          <p:cNvSpPr/>
          <p:nvPr/>
        </p:nvSpPr>
        <p:spPr>
          <a:xfrm>
            <a:off x="6807199" y="992184"/>
            <a:ext cx="406401" cy="294437"/>
          </a:xfrm>
          <a:custGeom>
            <a:avLst/>
            <a:gdLst>
              <a:gd name="connsiteX0" fmla="*/ 393701 w 406401"/>
              <a:gd name="connsiteY0" fmla="*/ 292100 h 294437"/>
              <a:gd name="connsiteX1" fmla="*/ 393701 w 406401"/>
              <a:gd name="connsiteY1" fmla="*/ 292100 h 294437"/>
              <a:gd name="connsiteX2" fmla="*/ 25401 w 406401"/>
              <a:gd name="connsiteY2" fmla="*/ 279400 h 294437"/>
              <a:gd name="connsiteX3" fmla="*/ 1 w 406401"/>
              <a:gd name="connsiteY3" fmla="*/ 203200 h 294437"/>
              <a:gd name="connsiteX4" fmla="*/ 25401 w 406401"/>
              <a:gd name="connsiteY4" fmla="*/ 38100 h 294437"/>
              <a:gd name="connsiteX5" fmla="*/ 50801 w 406401"/>
              <a:gd name="connsiteY5" fmla="*/ 0 h 294437"/>
              <a:gd name="connsiteX6" fmla="*/ 292101 w 406401"/>
              <a:gd name="connsiteY6" fmla="*/ 12700 h 294437"/>
              <a:gd name="connsiteX7" fmla="*/ 330201 w 406401"/>
              <a:gd name="connsiteY7" fmla="*/ 50800 h 294437"/>
              <a:gd name="connsiteX8" fmla="*/ 368301 w 406401"/>
              <a:gd name="connsiteY8" fmla="*/ 76200 h 294437"/>
              <a:gd name="connsiteX9" fmla="*/ 406401 w 406401"/>
              <a:gd name="connsiteY9" fmla="*/ 152400 h 294437"/>
              <a:gd name="connsiteX10" fmla="*/ 393701 w 406401"/>
              <a:gd name="connsiteY10" fmla="*/ 228600 h 294437"/>
              <a:gd name="connsiteX11" fmla="*/ 393701 w 406401"/>
              <a:gd name="connsiteY11" fmla="*/ 292100 h 29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401" h="294437">
                <a:moveTo>
                  <a:pt x="393701" y="292100"/>
                </a:moveTo>
                <a:lnTo>
                  <a:pt x="393701" y="292100"/>
                </a:lnTo>
                <a:cubicBezTo>
                  <a:pt x="270934" y="287867"/>
                  <a:pt x="145224" y="306457"/>
                  <a:pt x="25401" y="279400"/>
                </a:cubicBezTo>
                <a:cubicBezTo>
                  <a:pt x="-715" y="273503"/>
                  <a:pt x="1" y="203200"/>
                  <a:pt x="1" y="203200"/>
                </a:cubicBezTo>
                <a:cubicBezTo>
                  <a:pt x="3643" y="166777"/>
                  <a:pt x="2516" y="83869"/>
                  <a:pt x="25401" y="38100"/>
                </a:cubicBezTo>
                <a:cubicBezTo>
                  <a:pt x="32227" y="24448"/>
                  <a:pt x="42334" y="12700"/>
                  <a:pt x="50801" y="0"/>
                </a:cubicBezTo>
                <a:cubicBezTo>
                  <a:pt x="131234" y="4233"/>
                  <a:pt x="212856" y="-1708"/>
                  <a:pt x="292101" y="12700"/>
                </a:cubicBezTo>
                <a:cubicBezTo>
                  <a:pt x="309772" y="15913"/>
                  <a:pt x="316403" y="39302"/>
                  <a:pt x="330201" y="50800"/>
                </a:cubicBezTo>
                <a:cubicBezTo>
                  <a:pt x="341927" y="60571"/>
                  <a:pt x="355601" y="67733"/>
                  <a:pt x="368301" y="76200"/>
                </a:cubicBezTo>
                <a:cubicBezTo>
                  <a:pt x="381143" y="95463"/>
                  <a:pt x="406401" y="126110"/>
                  <a:pt x="406401" y="152400"/>
                </a:cubicBezTo>
                <a:cubicBezTo>
                  <a:pt x="406401" y="178150"/>
                  <a:pt x="399287" y="203463"/>
                  <a:pt x="393701" y="228600"/>
                </a:cubicBezTo>
                <a:cubicBezTo>
                  <a:pt x="390797" y="241668"/>
                  <a:pt x="393701" y="281517"/>
                  <a:pt x="393701" y="2921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Forma libre 21"/>
          <p:cNvSpPr/>
          <p:nvPr/>
        </p:nvSpPr>
        <p:spPr>
          <a:xfrm>
            <a:off x="5184775" y="992184"/>
            <a:ext cx="406401" cy="294437"/>
          </a:xfrm>
          <a:custGeom>
            <a:avLst/>
            <a:gdLst>
              <a:gd name="connsiteX0" fmla="*/ 393701 w 406401"/>
              <a:gd name="connsiteY0" fmla="*/ 292100 h 294437"/>
              <a:gd name="connsiteX1" fmla="*/ 393701 w 406401"/>
              <a:gd name="connsiteY1" fmla="*/ 292100 h 294437"/>
              <a:gd name="connsiteX2" fmla="*/ 25401 w 406401"/>
              <a:gd name="connsiteY2" fmla="*/ 279400 h 294437"/>
              <a:gd name="connsiteX3" fmla="*/ 1 w 406401"/>
              <a:gd name="connsiteY3" fmla="*/ 203200 h 294437"/>
              <a:gd name="connsiteX4" fmla="*/ 25401 w 406401"/>
              <a:gd name="connsiteY4" fmla="*/ 38100 h 294437"/>
              <a:gd name="connsiteX5" fmla="*/ 50801 w 406401"/>
              <a:gd name="connsiteY5" fmla="*/ 0 h 294437"/>
              <a:gd name="connsiteX6" fmla="*/ 292101 w 406401"/>
              <a:gd name="connsiteY6" fmla="*/ 12700 h 294437"/>
              <a:gd name="connsiteX7" fmla="*/ 330201 w 406401"/>
              <a:gd name="connsiteY7" fmla="*/ 50800 h 294437"/>
              <a:gd name="connsiteX8" fmla="*/ 368301 w 406401"/>
              <a:gd name="connsiteY8" fmla="*/ 76200 h 294437"/>
              <a:gd name="connsiteX9" fmla="*/ 406401 w 406401"/>
              <a:gd name="connsiteY9" fmla="*/ 152400 h 294437"/>
              <a:gd name="connsiteX10" fmla="*/ 393701 w 406401"/>
              <a:gd name="connsiteY10" fmla="*/ 228600 h 294437"/>
              <a:gd name="connsiteX11" fmla="*/ 393701 w 406401"/>
              <a:gd name="connsiteY11" fmla="*/ 292100 h 29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401" h="294437">
                <a:moveTo>
                  <a:pt x="393701" y="292100"/>
                </a:moveTo>
                <a:lnTo>
                  <a:pt x="393701" y="292100"/>
                </a:lnTo>
                <a:cubicBezTo>
                  <a:pt x="270934" y="287867"/>
                  <a:pt x="145224" y="306457"/>
                  <a:pt x="25401" y="279400"/>
                </a:cubicBezTo>
                <a:cubicBezTo>
                  <a:pt x="-715" y="273503"/>
                  <a:pt x="1" y="203200"/>
                  <a:pt x="1" y="203200"/>
                </a:cubicBezTo>
                <a:cubicBezTo>
                  <a:pt x="3643" y="166777"/>
                  <a:pt x="2516" y="83869"/>
                  <a:pt x="25401" y="38100"/>
                </a:cubicBezTo>
                <a:cubicBezTo>
                  <a:pt x="32227" y="24448"/>
                  <a:pt x="42334" y="12700"/>
                  <a:pt x="50801" y="0"/>
                </a:cubicBezTo>
                <a:cubicBezTo>
                  <a:pt x="131234" y="4233"/>
                  <a:pt x="212856" y="-1708"/>
                  <a:pt x="292101" y="12700"/>
                </a:cubicBezTo>
                <a:cubicBezTo>
                  <a:pt x="309772" y="15913"/>
                  <a:pt x="316403" y="39302"/>
                  <a:pt x="330201" y="50800"/>
                </a:cubicBezTo>
                <a:cubicBezTo>
                  <a:pt x="341927" y="60571"/>
                  <a:pt x="355601" y="67733"/>
                  <a:pt x="368301" y="76200"/>
                </a:cubicBezTo>
                <a:cubicBezTo>
                  <a:pt x="381143" y="95463"/>
                  <a:pt x="406401" y="126110"/>
                  <a:pt x="406401" y="152400"/>
                </a:cubicBezTo>
                <a:cubicBezTo>
                  <a:pt x="406401" y="178150"/>
                  <a:pt x="399287" y="203463"/>
                  <a:pt x="393701" y="228600"/>
                </a:cubicBezTo>
                <a:cubicBezTo>
                  <a:pt x="390797" y="241668"/>
                  <a:pt x="393701" y="281517"/>
                  <a:pt x="393701" y="2921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3" name="Forma libre 22"/>
          <p:cNvSpPr/>
          <p:nvPr/>
        </p:nvSpPr>
        <p:spPr>
          <a:xfrm>
            <a:off x="436463" y="612022"/>
            <a:ext cx="406401" cy="294437"/>
          </a:xfrm>
          <a:custGeom>
            <a:avLst/>
            <a:gdLst>
              <a:gd name="connsiteX0" fmla="*/ 393701 w 406401"/>
              <a:gd name="connsiteY0" fmla="*/ 292100 h 294437"/>
              <a:gd name="connsiteX1" fmla="*/ 393701 w 406401"/>
              <a:gd name="connsiteY1" fmla="*/ 292100 h 294437"/>
              <a:gd name="connsiteX2" fmla="*/ 25401 w 406401"/>
              <a:gd name="connsiteY2" fmla="*/ 279400 h 294437"/>
              <a:gd name="connsiteX3" fmla="*/ 1 w 406401"/>
              <a:gd name="connsiteY3" fmla="*/ 203200 h 294437"/>
              <a:gd name="connsiteX4" fmla="*/ 25401 w 406401"/>
              <a:gd name="connsiteY4" fmla="*/ 38100 h 294437"/>
              <a:gd name="connsiteX5" fmla="*/ 50801 w 406401"/>
              <a:gd name="connsiteY5" fmla="*/ 0 h 294437"/>
              <a:gd name="connsiteX6" fmla="*/ 292101 w 406401"/>
              <a:gd name="connsiteY6" fmla="*/ 12700 h 294437"/>
              <a:gd name="connsiteX7" fmla="*/ 330201 w 406401"/>
              <a:gd name="connsiteY7" fmla="*/ 50800 h 294437"/>
              <a:gd name="connsiteX8" fmla="*/ 368301 w 406401"/>
              <a:gd name="connsiteY8" fmla="*/ 76200 h 294437"/>
              <a:gd name="connsiteX9" fmla="*/ 406401 w 406401"/>
              <a:gd name="connsiteY9" fmla="*/ 152400 h 294437"/>
              <a:gd name="connsiteX10" fmla="*/ 393701 w 406401"/>
              <a:gd name="connsiteY10" fmla="*/ 228600 h 294437"/>
              <a:gd name="connsiteX11" fmla="*/ 393701 w 406401"/>
              <a:gd name="connsiteY11" fmla="*/ 292100 h 29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401" h="294437">
                <a:moveTo>
                  <a:pt x="393701" y="292100"/>
                </a:moveTo>
                <a:lnTo>
                  <a:pt x="393701" y="292100"/>
                </a:lnTo>
                <a:cubicBezTo>
                  <a:pt x="270934" y="287867"/>
                  <a:pt x="145224" y="306457"/>
                  <a:pt x="25401" y="279400"/>
                </a:cubicBezTo>
                <a:cubicBezTo>
                  <a:pt x="-715" y="273503"/>
                  <a:pt x="1" y="203200"/>
                  <a:pt x="1" y="203200"/>
                </a:cubicBezTo>
                <a:cubicBezTo>
                  <a:pt x="3643" y="166777"/>
                  <a:pt x="2516" y="83869"/>
                  <a:pt x="25401" y="38100"/>
                </a:cubicBezTo>
                <a:cubicBezTo>
                  <a:pt x="32227" y="24448"/>
                  <a:pt x="42334" y="12700"/>
                  <a:pt x="50801" y="0"/>
                </a:cubicBezTo>
                <a:cubicBezTo>
                  <a:pt x="131234" y="4233"/>
                  <a:pt x="212856" y="-1708"/>
                  <a:pt x="292101" y="12700"/>
                </a:cubicBezTo>
                <a:cubicBezTo>
                  <a:pt x="309772" y="15913"/>
                  <a:pt x="316403" y="39302"/>
                  <a:pt x="330201" y="50800"/>
                </a:cubicBezTo>
                <a:cubicBezTo>
                  <a:pt x="341927" y="60571"/>
                  <a:pt x="355601" y="67733"/>
                  <a:pt x="368301" y="76200"/>
                </a:cubicBezTo>
                <a:cubicBezTo>
                  <a:pt x="381143" y="95463"/>
                  <a:pt x="406401" y="126110"/>
                  <a:pt x="406401" y="152400"/>
                </a:cubicBezTo>
                <a:cubicBezTo>
                  <a:pt x="406401" y="178150"/>
                  <a:pt x="399287" y="203463"/>
                  <a:pt x="393701" y="228600"/>
                </a:cubicBezTo>
                <a:cubicBezTo>
                  <a:pt x="390797" y="241668"/>
                  <a:pt x="393701" y="281517"/>
                  <a:pt x="393701" y="2921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Forma libre 23"/>
          <p:cNvSpPr/>
          <p:nvPr/>
        </p:nvSpPr>
        <p:spPr>
          <a:xfrm>
            <a:off x="322263" y="3749760"/>
            <a:ext cx="406401" cy="294437"/>
          </a:xfrm>
          <a:custGeom>
            <a:avLst/>
            <a:gdLst>
              <a:gd name="connsiteX0" fmla="*/ 393701 w 406401"/>
              <a:gd name="connsiteY0" fmla="*/ 292100 h 294437"/>
              <a:gd name="connsiteX1" fmla="*/ 393701 w 406401"/>
              <a:gd name="connsiteY1" fmla="*/ 292100 h 294437"/>
              <a:gd name="connsiteX2" fmla="*/ 25401 w 406401"/>
              <a:gd name="connsiteY2" fmla="*/ 279400 h 294437"/>
              <a:gd name="connsiteX3" fmla="*/ 1 w 406401"/>
              <a:gd name="connsiteY3" fmla="*/ 203200 h 294437"/>
              <a:gd name="connsiteX4" fmla="*/ 25401 w 406401"/>
              <a:gd name="connsiteY4" fmla="*/ 38100 h 294437"/>
              <a:gd name="connsiteX5" fmla="*/ 50801 w 406401"/>
              <a:gd name="connsiteY5" fmla="*/ 0 h 294437"/>
              <a:gd name="connsiteX6" fmla="*/ 292101 w 406401"/>
              <a:gd name="connsiteY6" fmla="*/ 12700 h 294437"/>
              <a:gd name="connsiteX7" fmla="*/ 330201 w 406401"/>
              <a:gd name="connsiteY7" fmla="*/ 50800 h 294437"/>
              <a:gd name="connsiteX8" fmla="*/ 368301 w 406401"/>
              <a:gd name="connsiteY8" fmla="*/ 76200 h 294437"/>
              <a:gd name="connsiteX9" fmla="*/ 406401 w 406401"/>
              <a:gd name="connsiteY9" fmla="*/ 152400 h 294437"/>
              <a:gd name="connsiteX10" fmla="*/ 393701 w 406401"/>
              <a:gd name="connsiteY10" fmla="*/ 228600 h 294437"/>
              <a:gd name="connsiteX11" fmla="*/ 393701 w 406401"/>
              <a:gd name="connsiteY11" fmla="*/ 292100 h 29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401" h="294437">
                <a:moveTo>
                  <a:pt x="393701" y="292100"/>
                </a:moveTo>
                <a:lnTo>
                  <a:pt x="393701" y="292100"/>
                </a:lnTo>
                <a:cubicBezTo>
                  <a:pt x="270934" y="287867"/>
                  <a:pt x="145224" y="306457"/>
                  <a:pt x="25401" y="279400"/>
                </a:cubicBezTo>
                <a:cubicBezTo>
                  <a:pt x="-715" y="273503"/>
                  <a:pt x="1" y="203200"/>
                  <a:pt x="1" y="203200"/>
                </a:cubicBezTo>
                <a:cubicBezTo>
                  <a:pt x="3643" y="166777"/>
                  <a:pt x="2516" y="83869"/>
                  <a:pt x="25401" y="38100"/>
                </a:cubicBezTo>
                <a:cubicBezTo>
                  <a:pt x="32227" y="24448"/>
                  <a:pt x="42334" y="12700"/>
                  <a:pt x="50801" y="0"/>
                </a:cubicBezTo>
                <a:cubicBezTo>
                  <a:pt x="131234" y="4233"/>
                  <a:pt x="212856" y="-1708"/>
                  <a:pt x="292101" y="12700"/>
                </a:cubicBezTo>
                <a:cubicBezTo>
                  <a:pt x="309772" y="15913"/>
                  <a:pt x="316403" y="39302"/>
                  <a:pt x="330201" y="50800"/>
                </a:cubicBezTo>
                <a:cubicBezTo>
                  <a:pt x="341927" y="60571"/>
                  <a:pt x="355601" y="67733"/>
                  <a:pt x="368301" y="76200"/>
                </a:cubicBezTo>
                <a:cubicBezTo>
                  <a:pt x="381143" y="95463"/>
                  <a:pt x="406401" y="126110"/>
                  <a:pt x="406401" y="152400"/>
                </a:cubicBezTo>
                <a:cubicBezTo>
                  <a:pt x="406401" y="178150"/>
                  <a:pt x="399287" y="203463"/>
                  <a:pt x="393701" y="228600"/>
                </a:cubicBezTo>
                <a:cubicBezTo>
                  <a:pt x="390797" y="241668"/>
                  <a:pt x="393701" y="281517"/>
                  <a:pt x="393701" y="2921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5" name="Forma libre 24"/>
          <p:cNvSpPr/>
          <p:nvPr/>
        </p:nvSpPr>
        <p:spPr>
          <a:xfrm>
            <a:off x="5205216" y="3953709"/>
            <a:ext cx="406401" cy="294437"/>
          </a:xfrm>
          <a:custGeom>
            <a:avLst/>
            <a:gdLst>
              <a:gd name="connsiteX0" fmla="*/ 393701 w 406401"/>
              <a:gd name="connsiteY0" fmla="*/ 292100 h 294437"/>
              <a:gd name="connsiteX1" fmla="*/ 393701 w 406401"/>
              <a:gd name="connsiteY1" fmla="*/ 292100 h 294437"/>
              <a:gd name="connsiteX2" fmla="*/ 25401 w 406401"/>
              <a:gd name="connsiteY2" fmla="*/ 279400 h 294437"/>
              <a:gd name="connsiteX3" fmla="*/ 1 w 406401"/>
              <a:gd name="connsiteY3" fmla="*/ 203200 h 294437"/>
              <a:gd name="connsiteX4" fmla="*/ 25401 w 406401"/>
              <a:gd name="connsiteY4" fmla="*/ 38100 h 294437"/>
              <a:gd name="connsiteX5" fmla="*/ 50801 w 406401"/>
              <a:gd name="connsiteY5" fmla="*/ 0 h 294437"/>
              <a:gd name="connsiteX6" fmla="*/ 292101 w 406401"/>
              <a:gd name="connsiteY6" fmla="*/ 12700 h 294437"/>
              <a:gd name="connsiteX7" fmla="*/ 330201 w 406401"/>
              <a:gd name="connsiteY7" fmla="*/ 50800 h 294437"/>
              <a:gd name="connsiteX8" fmla="*/ 368301 w 406401"/>
              <a:gd name="connsiteY8" fmla="*/ 76200 h 294437"/>
              <a:gd name="connsiteX9" fmla="*/ 406401 w 406401"/>
              <a:gd name="connsiteY9" fmla="*/ 152400 h 294437"/>
              <a:gd name="connsiteX10" fmla="*/ 393701 w 406401"/>
              <a:gd name="connsiteY10" fmla="*/ 228600 h 294437"/>
              <a:gd name="connsiteX11" fmla="*/ 393701 w 406401"/>
              <a:gd name="connsiteY11" fmla="*/ 292100 h 29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401" h="294437">
                <a:moveTo>
                  <a:pt x="393701" y="292100"/>
                </a:moveTo>
                <a:lnTo>
                  <a:pt x="393701" y="292100"/>
                </a:lnTo>
                <a:cubicBezTo>
                  <a:pt x="270934" y="287867"/>
                  <a:pt x="145224" y="306457"/>
                  <a:pt x="25401" y="279400"/>
                </a:cubicBezTo>
                <a:cubicBezTo>
                  <a:pt x="-715" y="273503"/>
                  <a:pt x="1" y="203200"/>
                  <a:pt x="1" y="203200"/>
                </a:cubicBezTo>
                <a:cubicBezTo>
                  <a:pt x="3643" y="166777"/>
                  <a:pt x="2516" y="83869"/>
                  <a:pt x="25401" y="38100"/>
                </a:cubicBezTo>
                <a:cubicBezTo>
                  <a:pt x="32227" y="24448"/>
                  <a:pt x="42334" y="12700"/>
                  <a:pt x="50801" y="0"/>
                </a:cubicBezTo>
                <a:cubicBezTo>
                  <a:pt x="131234" y="4233"/>
                  <a:pt x="212856" y="-1708"/>
                  <a:pt x="292101" y="12700"/>
                </a:cubicBezTo>
                <a:cubicBezTo>
                  <a:pt x="309772" y="15913"/>
                  <a:pt x="316403" y="39302"/>
                  <a:pt x="330201" y="50800"/>
                </a:cubicBezTo>
                <a:cubicBezTo>
                  <a:pt x="341927" y="60571"/>
                  <a:pt x="355601" y="67733"/>
                  <a:pt x="368301" y="76200"/>
                </a:cubicBezTo>
                <a:cubicBezTo>
                  <a:pt x="381143" y="95463"/>
                  <a:pt x="406401" y="126110"/>
                  <a:pt x="406401" y="152400"/>
                </a:cubicBezTo>
                <a:cubicBezTo>
                  <a:pt x="406401" y="178150"/>
                  <a:pt x="399287" y="203463"/>
                  <a:pt x="393701" y="228600"/>
                </a:cubicBezTo>
                <a:cubicBezTo>
                  <a:pt x="390797" y="241668"/>
                  <a:pt x="393701" y="281517"/>
                  <a:pt x="393701" y="2921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6" name="Forma libre 25"/>
          <p:cNvSpPr/>
          <p:nvPr/>
        </p:nvSpPr>
        <p:spPr>
          <a:xfrm>
            <a:off x="6892924" y="3973155"/>
            <a:ext cx="406401" cy="294437"/>
          </a:xfrm>
          <a:custGeom>
            <a:avLst/>
            <a:gdLst>
              <a:gd name="connsiteX0" fmla="*/ 393701 w 406401"/>
              <a:gd name="connsiteY0" fmla="*/ 292100 h 294437"/>
              <a:gd name="connsiteX1" fmla="*/ 393701 w 406401"/>
              <a:gd name="connsiteY1" fmla="*/ 292100 h 294437"/>
              <a:gd name="connsiteX2" fmla="*/ 25401 w 406401"/>
              <a:gd name="connsiteY2" fmla="*/ 279400 h 294437"/>
              <a:gd name="connsiteX3" fmla="*/ 1 w 406401"/>
              <a:gd name="connsiteY3" fmla="*/ 203200 h 294437"/>
              <a:gd name="connsiteX4" fmla="*/ 25401 w 406401"/>
              <a:gd name="connsiteY4" fmla="*/ 38100 h 294437"/>
              <a:gd name="connsiteX5" fmla="*/ 50801 w 406401"/>
              <a:gd name="connsiteY5" fmla="*/ 0 h 294437"/>
              <a:gd name="connsiteX6" fmla="*/ 292101 w 406401"/>
              <a:gd name="connsiteY6" fmla="*/ 12700 h 294437"/>
              <a:gd name="connsiteX7" fmla="*/ 330201 w 406401"/>
              <a:gd name="connsiteY7" fmla="*/ 50800 h 294437"/>
              <a:gd name="connsiteX8" fmla="*/ 368301 w 406401"/>
              <a:gd name="connsiteY8" fmla="*/ 76200 h 294437"/>
              <a:gd name="connsiteX9" fmla="*/ 406401 w 406401"/>
              <a:gd name="connsiteY9" fmla="*/ 152400 h 294437"/>
              <a:gd name="connsiteX10" fmla="*/ 393701 w 406401"/>
              <a:gd name="connsiteY10" fmla="*/ 228600 h 294437"/>
              <a:gd name="connsiteX11" fmla="*/ 393701 w 406401"/>
              <a:gd name="connsiteY11" fmla="*/ 292100 h 29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401" h="294437">
                <a:moveTo>
                  <a:pt x="393701" y="292100"/>
                </a:moveTo>
                <a:lnTo>
                  <a:pt x="393701" y="292100"/>
                </a:lnTo>
                <a:cubicBezTo>
                  <a:pt x="270934" y="287867"/>
                  <a:pt x="145224" y="306457"/>
                  <a:pt x="25401" y="279400"/>
                </a:cubicBezTo>
                <a:cubicBezTo>
                  <a:pt x="-715" y="273503"/>
                  <a:pt x="1" y="203200"/>
                  <a:pt x="1" y="203200"/>
                </a:cubicBezTo>
                <a:cubicBezTo>
                  <a:pt x="3643" y="166777"/>
                  <a:pt x="2516" y="83869"/>
                  <a:pt x="25401" y="38100"/>
                </a:cubicBezTo>
                <a:cubicBezTo>
                  <a:pt x="32227" y="24448"/>
                  <a:pt x="42334" y="12700"/>
                  <a:pt x="50801" y="0"/>
                </a:cubicBezTo>
                <a:cubicBezTo>
                  <a:pt x="131234" y="4233"/>
                  <a:pt x="212856" y="-1708"/>
                  <a:pt x="292101" y="12700"/>
                </a:cubicBezTo>
                <a:cubicBezTo>
                  <a:pt x="309772" y="15913"/>
                  <a:pt x="316403" y="39302"/>
                  <a:pt x="330201" y="50800"/>
                </a:cubicBezTo>
                <a:cubicBezTo>
                  <a:pt x="341927" y="60571"/>
                  <a:pt x="355601" y="67733"/>
                  <a:pt x="368301" y="76200"/>
                </a:cubicBezTo>
                <a:cubicBezTo>
                  <a:pt x="381143" y="95463"/>
                  <a:pt x="406401" y="126110"/>
                  <a:pt x="406401" y="152400"/>
                </a:cubicBezTo>
                <a:cubicBezTo>
                  <a:pt x="406401" y="178150"/>
                  <a:pt x="399287" y="203463"/>
                  <a:pt x="393701" y="228600"/>
                </a:cubicBezTo>
                <a:cubicBezTo>
                  <a:pt x="390797" y="241668"/>
                  <a:pt x="393701" y="281517"/>
                  <a:pt x="393701" y="2921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CuadroTexto 17"/>
          <p:cNvSpPr txBox="1"/>
          <p:nvPr/>
        </p:nvSpPr>
        <p:spPr>
          <a:xfrm>
            <a:off x="3568700" y="1152978"/>
            <a:ext cx="947738" cy="246221"/>
          </a:xfrm>
          <a:prstGeom prst="rect">
            <a:avLst/>
          </a:prstGeom>
          <a:solidFill>
            <a:schemeClr val="bg1">
              <a:lumMod val="85000"/>
            </a:schemeClr>
          </a:solidFill>
        </p:spPr>
        <p:txBody>
          <a:bodyPr wrap="square" rtlCol="0">
            <a:spAutoFit/>
          </a:bodyPr>
          <a:lstStyle/>
          <a:p>
            <a:r>
              <a:rPr lang="es-ES_tradnl" sz="1000" b="1" dirty="0" err="1" smtClean="0">
                <a:latin typeface="Trebuchet MS" charset="0"/>
                <a:ea typeface="Trebuchet MS" charset="0"/>
                <a:cs typeface="Trebuchet MS" charset="0"/>
              </a:rPr>
              <a:t>Six</a:t>
            </a:r>
            <a:r>
              <a:rPr lang="es-ES_tradnl" sz="1000" b="1" dirty="0" err="1">
                <a:latin typeface="Trebuchet MS" charset="0"/>
                <a:ea typeface="Trebuchet MS" charset="0"/>
                <a:cs typeface="Trebuchet MS" charset="0"/>
              </a:rPr>
              <a:t>-</a:t>
            </a:r>
            <a:r>
              <a:rPr lang="es-ES_tradnl" sz="1000" b="1" dirty="0" err="1" smtClean="0">
                <a:latin typeface="Trebuchet MS" charset="0"/>
                <a:ea typeface="Trebuchet MS" charset="0"/>
                <a:cs typeface="Trebuchet MS" charset="0"/>
              </a:rPr>
              <a:t>month</a:t>
            </a:r>
            <a:endParaRPr lang="es-ES_tradnl" sz="1000" b="1" dirty="0">
              <a:latin typeface="Trebuchet MS" charset="0"/>
              <a:ea typeface="Trebuchet MS" charset="0"/>
              <a:cs typeface="Trebuchet MS" charset="0"/>
            </a:endParaRPr>
          </a:p>
        </p:txBody>
      </p:sp>
      <p:sp>
        <p:nvSpPr>
          <p:cNvPr id="20" name="Rectángulo 19"/>
          <p:cNvSpPr/>
          <p:nvPr/>
        </p:nvSpPr>
        <p:spPr>
          <a:xfrm>
            <a:off x="592140" y="852941"/>
            <a:ext cx="4592635" cy="101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Rectángulo 28"/>
          <p:cNvSpPr/>
          <p:nvPr/>
        </p:nvSpPr>
        <p:spPr>
          <a:xfrm>
            <a:off x="721421" y="3900485"/>
            <a:ext cx="4592635" cy="101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Rectángulo 29"/>
          <p:cNvSpPr/>
          <p:nvPr/>
        </p:nvSpPr>
        <p:spPr>
          <a:xfrm>
            <a:off x="3513239" y="1363952"/>
            <a:ext cx="1003199" cy="175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Rectángulo 30"/>
          <p:cNvSpPr/>
          <p:nvPr/>
        </p:nvSpPr>
        <p:spPr>
          <a:xfrm>
            <a:off x="3568700" y="1113826"/>
            <a:ext cx="1003199" cy="82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CuadroTexto 31"/>
          <p:cNvSpPr txBox="1"/>
          <p:nvPr/>
        </p:nvSpPr>
        <p:spPr>
          <a:xfrm>
            <a:off x="3379788" y="4157182"/>
            <a:ext cx="947738" cy="246221"/>
          </a:xfrm>
          <a:prstGeom prst="rect">
            <a:avLst/>
          </a:prstGeom>
          <a:solidFill>
            <a:schemeClr val="bg1">
              <a:lumMod val="85000"/>
            </a:schemeClr>
          </a:solidFill>
        </p:spPr>
        <p:txBody>
          <a:bodyPr wrap="square" rtlCol="0">
            <a:spAutoFit/>
          </a:bodyPr>
          <a:lstStyle/>
          <a:p>
            <a:r>
              <a:rPr lang="es-ES_tradnl" sz="1000" b="1" dirty="0" err="1" smtClean="0">
                <a:latin typeface="Trebuchet MS" charset="0"/>
                <a:ea typeface="Trebuchet MS" charset="0"/>
                <a:cs typeface="Trebuchet MS" charset="0"/>
              </a:rPr>
              <a:t>Six</a:t>
            </a:r>
            <a:r>
              <a:rPr lang="es-ES_tradnl" sz="1000" b="1" dirty="0" err="1">
                <a:latin typeface="Trebuchet MS" charset="0"/>
                <a:ea typeface="Trebuchet MS" charset="0"/>
                <a:cs typeface="Trebuchet MS" charset="0"/>
              </a:rPr>
              <a:t>-</a:t>
            </a:r>
            <a:r>
              <a:rPr lang="es-ES_tradnl" sz="1000" b="1" dirty="0" err="1" smtClean="0">
                <a:latin typeface="Trebuchet MS" charset="0"/>
                <a:ea typeface="Trebuchet MS" charset="0"/>
                <a:cs typeface="Trebuchet MS" charset="0"/>
              </a:rPr>
              <a:t>month</a:t>
            </a:r>
            <a:endParaRPr lang="es-ES_tradnl" sz="1000" b="1" dirty="0">
              <a:latin typeface="Trebuchet MS" charset="0"/>
              <a:ea typeface="Trebuchet MS" charset="0"/>
              <a:cs typeface="Trebuchet MS" charset="0"/>
            </a:endParaRPr>
          </a:p>
        </p:txBody>
      </p:sp>
      <p:sp>
        <p:nvSpPr>
          <p:cNvPr id="33" name="Rectángulo 32"/>
          <p:cNvSpPr/>
          <p:nvPr/>
        </p:nvSpPr>
        <p:spPr>
          <a:xfrm>
            <a:off x="3324327" y="4371543"/>
            <a:ext cx="1003199" cy="175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Rectángulo 33"/>
          <p:cNvSpPr/>
          <p:nvPr/>
        </p:nvSpPr>
        <p:spPr>
          <a:xfrm>
            <a:off x="3379788" y="4124804"/>
            <a:ext cx="1003199" cy="82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6" name="Rectángulo 5"/>
          <p:cNvSpPr/>
          <p:nvPr/>
        </p:nvSpPr>
        <p:spPr>
          <a:xfrm>
            <a:off x="2009971" y="3976235"/>
            <a:ext cx="2373016" cy="177322"/>
          </a:xfrm>
          <a:prstGeom prst="rect">
            <a:avLst/>
          </a:prstGeom>
          <a:solidFill>
            <a:srgbClr val="C0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35" name="Rectángulo 34"/>
          <p:cNvSpPr/>
          <p:nvPr/>
        </p:nvSpPr>
        <p:spPr>
          <a:xfrm>
            <a:off x="2045392" y="936365"/>
            <a:ext cx="2373016" cy="177322"/>
          </a:xfrm>
          <a:prstGeom prst="rect">
            <a:avLst/>
          </a:prstGeom>
          <a:solidFill>
            <a:srgbClr val="C00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36" name="Forma libre 35"/>
          <p:cNvSpPr/>
          <p:nvPr/>
        </p:nvSpPr>
        <p:spPr>
          <a:xfrm>
            <a:off x="7778750" y="6407147"/>
            <a:ext cx="836613" cy="274638"/>
          </a:xfrm>
          <a:custGeom>
            <a:avLst/>
            <a:gdLst>
              <a:gd name="connsiteX0" fmla="*/ 393701 w 406401"/>
              <a:gd name="connsiteY0" fmla="*/ 292100 h 294437"/>
              <a:gd name="connsiteX1" fmla="*/ 393701 w 406401"/>
              <a:gd name="connsiteY1" fmla="*/ 292100 h 294437"/>
              <a:gd name="connsiteX2" fmla="*/ 25401 w 406401"/>
              <a:gd name="connsiteY2" fmla="*/ 279400 h 294437"/>
              <a:gd name="connsiteX3" fmla="*/ 1 w 406401"/>
              <a:gd name="connsiteY3" fmla="*/ 203200 h 294437"/>
              <a:gd name="connsiteX4" fmla="*/ 25401 w 406401"/>
              <a:gd name="connsiteY4" fmla="*/ 38100 h 294437"/>
              <a:gd name="connsiteX5" fmla="*/ 50801 w 406401"/>
              <a:gd name="connsiteY5" fmla="*/ 0 h 294437"/>
              <a:gd name="connsiteX6" fmla="*/ 292101 w 406401"/>
              <a:gd name="connsiteY6" fmla="*/ 12700 h 294437"/>
              <a:gd name="connsiteX7" fmla="*/ 330201 w 406401"/>
              <a:gd name="connsiteY7" fmla="*/ 50800 h 294437"/>
              <a:gd name="connsiteX8" fmla="*/ 368301 w 406401"/>
              <a:gd name="connsiteY8" fmla="*/ 76200 h 294437"/>
              <a:gd name="connsiteX9" fmla="*/ 406401 w 406401"/>
              <a:gd name="connsiteY9" fmla="*/ 152400 h 294437"/>
              <a:gd name="connsiteX10" fmla="*/ 393701 w 406401"/>
              <a:gd name="connsiteY10" fmla="*/ 228600 h 294437"/>
              <a:gd name="connsiteX11" fmla="*/ 393701 w 406401"/>
              <a:gd name="connsiteY11" fmla="*/ 292100 h 29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401" h="294437">
                <a:moveTo>
                  <a:pt x="393701" y="292100"/>
                </a:moveTo>
                <a:lnTo>
                  <a:pt x="393701" y="292100"/>
                </a:lnTo>
                <a:cubicBezTo>
                  <a:pt x="270934" y="287867"/>
                  <a:pt x="145224" y="306457"/>
                  <a:pt x="25401" y="279400"/>
                </a:cubicBezTo>
                <a:cubicBezTo>
                  <a:pt x="-715" y="273503"/>
                  <a:pt x="1" y="203200"/>
                  <a:pt x="1" y="203200"/>
                </a:cubicBezTo>
                <a:cubicBezTo>
                  <a:pt x="3643" y="166777"/>
                  <a:pt x="2516" y="83869"/>
                  <a:pt x="25401" y="38100"/>
                </a:cubicBezTo>
                <a:cubicBezTo>
                  <a:pt x="32227" y="24448"/>
                  <a:pt x="42334" y="12700"/>
                  <a:pt x="50801" y="0"/>
                </a:cubicBezTo>
                <a:cubicBezTo>
                  <a:pt x="131234" y="4233"/>
                  <a:pt x="212856" y="-1708"/>
                  <a:pt x="292101" y="12700"/>
                </a:cubicBezTo>
                <a:cubicBezTo>
                  <a:pt x="309772" y="15913"/>
                  <a:pt x="316403" y="39302"/>
                  <a:pt x="330201" y="50800"/>
                </a:cubicBezTo>
                <a:cubicBezTo>
                  <a:pt x="341927" y="60571"/>
                  <a:pt x="355601" y="67733"/>
                  <a:pt x="368301" y="76200"/>
                </a:cubicBezTo>
                <a:cubicBezTo>
                  <a:pt x="381143" y="95463"/>
                  <a:pt x="406401" y="126110"/>
                  <a:pt x="406401" y="152400"/>
                </a:cubicBezTo>
                <a:cubicBezTo>
                  <a:pt x="406401" y="178150"/>
                  <a:pt x="399287" y="203463"/>
                  <a:pt x="393701" y="228600"/>
                </a:cubicBezTo>
                <a:cubicBezTo>
                  <a:pt x="390797" y="241668"/>
                  <a:pt x="393701" y="281517"/>
                  <a:pt x="393701" y="2921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Rectángulo 20"/>
          <p:cNvSpPr/>
          <p:nvPr/>
        </p:nvSpPr>
        <p:spPr>
          <a:xfrm>
            <a:off x="721421" y="920747"/>
            <a:ext cx="4291904" cy="2714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 name="Rectángulo 37"/>
          <p:cNvSpPr/>
          <p:nvPr/>
        </p:nvSpPr>
        <p:spPr>
          <a:xfrm>
            <a:off x="720878" y="3929148"/>
            <a:ext cx="4250977" cy="27146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5" name="Conector recto 4"/>
          <p:cNvCxnSpPr/>
          <p:nvPr/>
        </p:nvCxnSpPr>
        <p:spPr>
          <a:xfrm>
            <a:off x="2971800" y="1277141"/>
            <a:ext cx="558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2859088" y="4288230"/>
            <a:ext cx="558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4" grpId="0" animBg="1"/>
      <p:bldP spid="15" grpId="0" animBg="1"/>
      <p:bldP spid="16" grpId="0" animBg="1"/>
      <p:bldP spid="17" grpId="0" animBg="1"/>
      <p:bldP spid="6"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Imagen 1"/>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897188" y="4984750"/>
            <a:ext cx="962025"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4" name="Imagen 3"/>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971800" y="1314450"/>
            <a:ext cx="552450"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lecha curvada hacia la derecha 4"/>
          <p:cNvSpPr/>
          <p:nvPr/>
        </p:nvSpPr>
        <p:spPr>
          <a:xfrm>
            <a:off x="2601913" y="1976438"/>
            <a:ext cx="452437" cy="113823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solidFill>
                <a:schemeClr val="tx1"/>
              </a:solidFill>
            </a:endParaRPr>
          </a:p>
        </p:txBody>
      </p:sp>
      <p:sp>
        <p:nvSpPr>
          <p:cNvPr id="33796" name="CuadroTexto 5"/>
          <p:cNvSpPr txBox="1">
            <a:spLocks noChangeArrowheads="1"/>
          </p:cNvSpPr>
          <p:nvPr/>
        </p:nvSpPr>
        <p:spPr bwMode="auto">
          <a:xfrm>
            <a:off x="2827338" y="874713"/>
            <a:ext cx="179228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s-ES_tradnl" altLang="es-ES_tradnl" sz="1800"/>
              <a:t>Suero AR</a:t>
            </a:r>
          </a:p>
        </p:txBody>
      </p:sp>
      <p:sp>
        <p:nvSpPr>
          <p:cNvPr id="33797" name="CuadroTexto 6"/>
          <p:cNvSpPr txBox="1">
            <a:spLocks noChangeArrowheads="1"/>
          </p:cNvSpPr>
          <p:nvPr/>
        </p:nvSpPr>
        <p:spPr bwMode="auto">
          <a:xfrm>
            <a:off x="2481263" y="3584575"/>
            <a:ext cx="1792287"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s-ES_tradnl" altLang="es-ES_tradnl" sz="1800"/>
              <a:t>Neutr</a:t>
            </a:r>
            <a:r>
              <a:rPr lang="es-ES" altLang="es-ES_tradnl" sz="1800"/>
              <a:t>ófilos Sanos</a:t>
            </a:r>
            <a:endParaRPr lang="es-ES_tradnl" altLang="es-ES_tradnl" sz="1800"/>
          </a:p>
        </p:txBody>
      </p:sp>
      <p:sp>
        <p:nvSpPr>
          <p:cNvPr id="9" name="Flecha derecha 8"/>
          <p:cNvSpPr/>
          <p:nvPr/>
        </p:nvSpPr>
        <p:spPr>
          <a:xfrm rot="5400000">
            <a:off x="3165475" y="4521200"/>
            <a:ext cx="504825" cy="244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33799" name="CuadroTexto 9"/>
          <p:cNvSpPr txBox="1">
            <a:spLocks noChangeArrowheads="1"/>
          </p:cNvSpPr>
          <p:nvPr/>
        </p:nvSpPr>
        <p:spPr bwMode="auto">
          <a:xfrm>
            <a:off x="2481263" y="6459538"/>
            <a:ext cx="179228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s-ES" altLang="es-ES_tradnl" sz="1800"/>
              <a:t>NETOSIS</a:t>
            </a:r>
            <a:endParaRPr lang="es-ES_tradnl" altLang="es-ES_tradnl" sz="1800"/>
          </a:p>
        </p:txBody>
      </p:sp>
      <p:pic>
        <p:nvPicPr>
          <p:cNvPr id="33800" name="Imagen 10"/>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721350" y="4984750"/>
            <a:ext cx="962025"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01" name="Imagen 12"/>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889625" y="1352550"/>
            <a:ext cx="552450"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802" name="CuadroTexto 14"/>
          <p:cNvSpPr txBox="1">
            <a:spLocks noChangeArrowheads="1"/>
          </p:cNvSpPr>
          <p:nvPr/>
        </p:nvSpPr>
        <p:spPr bwMode="auto">
          <a:xfrm>
            <a:off x="5186363" y="863600"/>
            <a:ext cx="2824162"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s-ES_tradnl" altLang="es-ES_tradnl" sz="1800"/>
              <a:t>Suero Donantes sanos</a:t>
            </a:r>
          </a:p>
        </p:txBody>
      </p:sp>
      <p:sp>
        <p:nvSpPr>
          <p:cNvPr id="33803" name="CuadroTexto 15"/>
          <p:cNvSpPr txBox="1">
            <a:spLocks noChangeArrowheads="1"/>
          </p:cNvSpPr>
          <p:nvPr/>
        </p:nvSpPr>
        <p:spPr bwMode="auto">
          <a:xfrm>
            <a:off x="5305425" y="3584575"/>
            <a:ext cx="1792288"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s-ES_tradnl" altLang="es-ES_tradnl" sz="1800"/>
              <a:t>Neutr</a:t>
            </a:r>
            <a:r>
              <a:rPr lang="es-ES" altLang="es-ES_tradnl" sz="1800"/>
              <a:t>ófilos Sanos</a:t>
            </a:r>
            <a:endParaRPr lang="es-ES_tradnl" altLang="es-ES_tradnl" sz="1800"/>
          </a:p>
        </p:txBody>
      </p:sp>
      <p:sp>
        <p:nvSpPr>
          <p:cNvPr id="17" name="Flecha derecha 16"/>
          <p:cNvSpPr/>
          <p:nvPr/>
        </p:nvSpPr>
        <p:spPr>
          <a:xfrm rot="5400000">
            <a:off x="5989638" y="4521200"/>
            <a:ext cx="504825" cy="244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33805" name="CuadroTexto 17"/>
          <p:cNvSpPr txBox="1">
            <a:spLocks noChangeArrowheads="1"/>
          </p:cNvSpPr>
          <p:nvPr/>
        </p:nvSpPr>
        <p:spPr bwMode="auto">
          <a:xfrm>
            <a:off x="5305425" y="6459538"/>
            <a:ext cx="179228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s-ES" altLang="es-ES_tradnl" sz="1800"/>
              <a:t>NETOSIS</a:t>
            </a:r>
            <a:endParaRPr lang="es-ES_tradnl" altLang="es-ES_tradnl" sz="1800"/>
          </a:p>
        </p:txBody>
      </p:sp>
      <p:sp>
        <p:nvSpPr>
          <p:cNvPr id="19" name="Flecha curvada hacia la izquierda 18"/>
          <p:cNvSpPr/>
          <p:nvPr/>
        </p:nvSpPr>
        <p:spPr>
          <a:xfrm>
            <a:off x="6683375" y="2003425"/>
            <a:ext cx="498475" cy="117633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solidFill>
                <a:schemeClr val="tx1"/>
              </a:solidFill>
            </a:endParaRPr>
          </a:p>
        </p:txBody>
      </p:sp>
      <p:pic>
        <p:nvPicPr>
          <p:cNvPr id="21" name="Imagen 20"/>
          <p:cNvPicPr>
            <a:picLocks noChangeAspect="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862013" y="2497138"/>
            <a:ext cx="1082675"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Imagen 21"/>
          <p:cNvPicPr>
            <a:picLocks noChangeAspect="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876300" y="4003675"/>
            <a:ext cx="1162050"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CuadroTexto 22"/>
          <p:cNvSpPr txBox="1">
            <a:spLocks noChangeArrowheads="1"/>
          </p:cNvSpPr>
          <p:nvPr/>
        </p:nvSpPr>
        <p:spPr bwMode="auto">
          <a:xfrm>
            <a:off x="912813" y="2195513"/>
            <a:ext cx="110648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s-ES_tradnl" altLang="es-ES_tradnl" sz="1800"/>
              <a:t>Infliximab</a:t>
            </a:r>
          </a:p>
        </p:txBody>
      </p:sp>
      <p:sp>
        <p:nvSpPr>
          <p:cNvPr id="24" name="CuadroTexto 23"/>
          <p:cNvSpPr txBox="1">
            <a:spLocks noChangeArrowheads="1"/>
          </p:cNvSpPr>
          <p:nvPr/>
        </p:nvSpPr>
        <p:spPr bwMode="auto">
          <a:xfrm>
            <a:off x="787400" y="3689350"/>
            <a:ext cx="13398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s-ES_tradnl" altLang="es-ES_tradnl" sz="1800"/>
              <a:t>Tocilizumab</a:t>
            </a:r>
          </a:p>
        </p:txBody>
      </p:sp>
      <p:sp>
        <p:nvSpPr>
          <p:cNvPr id="33811" name="Rectángulo 26"/>
          <p:cNvSpPr>
            <a:spLocks noChangeArrowheads="1"/>
          </p:cNvSpPr>
          <p:nvPr/>
        </p:nvSpPr>
        <p:spPr bwMode="auto">
          <a:xfrm>
            <a:off x="325438" y="38100"/>
            <a:ext cx="85629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just" eaLnBrk="1" hangingPunct="1">
              <a:lnSpc>
                <a:spcPct val="100000"/>
              </a:lnSpc>
              <a:spcBef>
                <a:spcPct val="0"/>
              </a:spcBef>
              <a:buFontTx/>
              <a:buNone/>
            </a:pPr>
            <a:r>
              <a:rPr lang="es-ES_tradnl" altLang="es-ES_tradnl" sz="1000">
                <a:solidFill>
                  <a:srgbClr val="251F1C"/>
                </a:solidFill>
                <a:latin typeface="Trebuchet MS" charset="0"/>
                <a:ea typeface="Trebuchet MS" charset="0"/>
                <a:cs typeface="Trebuchet MS" charset="0"/>
              </a:rPr>
              <a:t>Perez-Sanchez et al. </a:t>
            </a:r>
            <a:r>
              <a:rPr lang="es-ES_tradnl" altLang="es-ES_tradnl" sz="1000">
                <a:latin typeface="Trebuchet MS" charset="0"/>
                <a:ea typeface="Trebuchet MS" charset="0"/>
                <a:cs typeface="Trebuchet MS" charset="0"/>
              </a:rPr>
              <a:t>J Autoimmun</a:t>
            </a:r>
            <a:r>
              <a:rPr lang="es-ES_tradnl" altLang="es-ES_tradnl" sz="1000">
                <a:solidFill>
                  <a:srgbClr val="251F1C"/>
                </a:solidFill>
                <a:latin typeface="Trebuchet MS" charset="0"/>
                <a:ea typeface="Trebuchet MS" charset="0"/>
                <a:cs typeface="Trebuchet MS" charset="0"/>
              </a:rPr>
              <a:t>. 2017</a:t>
            </a:r>
          </a:p>
          <a:p>
            <a:pPr algn="just" eaLnBrk="1" hangingPunct="1">
              <a:lnSpc>
                <a:spcPct val="100000"/>
              </a:lnSpc>
              <a:spcBef>
                <a:spcPct val="0"/>
              </a:spcBef>
              <a:buFontTx/>
              <a:buNone/>
            </a:pPr>
            <a:endParaRPr lang="es-ES_tradnl" altLang="es-ES_tradnl" sz="1000">
              <a:latin typeface="Trebuchet MS" charset="0"/>
              <a:ea typeface="Trebuchet MS" charset="0"/>
              <a:cs typeface="Trebuchet MS" charset="0"/>
            </a:endParaRPr>
          </a:p>
        </p:txBody>
      </p:sp>
      <p:cxnSp>
        <p:nvCxnSpPr>
          <p:cNvPr id="28" name="Conector recto 27"/>
          <p:cNvCxnSpPr>
            <a:cxnSpLocks/>
          </p:cNvCxnSpPr>
          <p:nvPr/>
        </p:nvCxnSpPr>
        <p:spPr bwMode="auto">
          <a:xfrm>
            <a:off x="396875" y="385763"/>
            <a:ext cx="8353425" cy="0"/>
          </a:xfrm>
          <a:prstGeom prst="line">
            <a:avLst/>
          </a:prstGeom>
          <a:noFill/>
          <a:ln w="60325">
            <a:solidFill>
              <a:srgbClr val="C00000"/>
            </a:solidFill>
            <a:miter lim="800000"/>
            <a:headEnd/>
            <a:tailEnd/>
          </a:ln>
          <a:effectLst>
            <a:outerShdw blurRad="63500" dist="38099" dir="2700000" algn="tl" rotWithShape="0">
              <a:srgbClr val="000000">
                <a:alpha val="39999"/>
              </a:srgbClr>
            </a:outerShdw>
          </a:effectLst>
          <a:extLst>
            <a:ext uri="{909E8E84-426E-40DD-AFC4-6F175D3DCCD1}">
              <a14:hiddenFill xmlns:a14="http://schemas.microsoft.com/office/drawing/2010/main" xmlns="">
                <a:noFill/>
              </a14:hiddenFill>
            </a:ext>
          </a:extLst>
        </p:spPr>
      </p:cxnSp>
      <p:sp>
        <p:nvSpPr>
          <p:cNvPr id="33813" name="CuadroTexto 28"/>
          <p:cNvSpPr txBox="1">
            <a:spLocks noChangeArrowheads="1"/>
          </p:cNvSpPr>
          <p:nvPr/>
        </p:nvSpPr>
        <p:spPr bwMode="auto">
          <a:xfrm>
            <a:off x="979488" y="465138"/>
            <a:ext cx="9040812"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r>
              <a:rPr lang="es-ES" altLang="es-ES_tradnl" sz="1600" b="1">
                <a:latin typeface="Trebuchet MS" charset="0"/>
                <a:ea typeface="Trebuchet MS" charset="0"/>
                <a:cs typeface="Trebuchet MS" charset="0"/>
              </a:rPr>
              <a:t>1. Efectos </a:t>
            </a:r>
            <a:r>
              <a:rPr lang="es-ES" altLang="es-ES_tradnl" sz="1600" b="1" i="1">
                <a:latin typeface="Trebuchet MS" charset="0"/>
                <a:ea typeface="Trebuchet MS" charset="0"/>
                <a:cs typeface="Trebuchet MS" charset="0"/>
              </a:rPr>
              <a:t>in vitro </a:t>
            </a:r>
            <a:r>
              <a:rPr lang="es-ES" altLang="es-ES_tradnl" sz="1600" b="1">
                <a:latin typeface="Trebuchet MS" charset="0"/>
                <a:ea typeface="Trebuchet MS" charset="0"/>
                <a:cs typeface="Trebuchet MS" charset="0"/>
              </a:rPr>
              <a:t>de IFX y TCZ sobre la netosis inducida por el suero AR</a:t>
            </a:r>
          </a:p>
        </p:txBody>
      </p:sp>
      <p:pic>
        <p:nvPicPr>
          <p:cNvPr id="33814" name="Imagen 30"/>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3248025" y="2847975"/>
            <a:ext cx="571500"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15" name="Imagen 31"/>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5991225" y="2825750"/>
            <a:ext cx="571500"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79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80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80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79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79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80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80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3796" grpId="0"/>
      <p:bldP spid="9" grpId="0" animBg="1"/>
      <p:bldP spid="33799" grpId="0"/>
      <p:bldP spid="33802" grpId="0"/>
      <p:bldP spid="17" grpId="0" animBg="1"/>
      <p:bldP spid="33805" grpId="0"/>
      <p:bldP spid="19" grpId="0" animBg="1"/>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Imagen 73"/>
          <p:cNvPicPr>
            <a:picLocks/>
          </p:cNvPicPr>
          <p:nvPr/>
        </p:nvPicPr>
        <p:blipFill>
          <a:blip r:embed="rId3">
            <a:extLst>
              <a:ext uri="{28A0092B-C50C-407E-A947-70E740481C1C}">
                <a14:useLocalDpi xmlns:a14="http://schemas.microsoft.com/office/drawing/2010/main" xmlns="" val="0"/>
              </a:ext>
            </a:extLst>
          </a:blip>
          <a:srcRect/>
          <a:stretch>
            <a:fillRect/>
          </a:stretch>
        </p:blipFill>
        <p:spPr bwMode="auto">
          <a:xfrm>
            <a:off x="1916113" y="4141788"/>
            <a:ext cx="1800225" cy="252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2" name="Imagen 64"/>
          <p:cNvPicPr>
            <a:picLocks/>
          </p:cNvPicPr>
          <p:nvPr/>
        </p:nvPicPr>
        <p:blipFill>
          <a:blip r:embed="rId4">
            <a:extLst>
              <a:ext uri="{28A0092B-C50C-407E-A947-70E740481C1C}">
                <a14:useLocalDpi xmlns:a14="http://schemas.microsoft.com/office/drawing/2010/main" xmlns="" val="0"/>
              </a:ext>
            </a:extLst>
          </a:blip>
          <a:srcRect/>
          <a:stretch>
            <a:fillRect/>
          </a:stretch>
        </p:blipFill>
        <p:spPr bwMode="auto">
          <a:xfrm>
            <a:off x="3714750" y="4149725"/>
            <a:ext cx="1800225" cy="2519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3" name="Imagen 65"/>
          <p:cNvPicPr>
            <a:picLocks/>
          </p:cNvPicPr>
          <p:nvPr/>
        </p:nvPicPr>
        <p:blipFill>
          <a:blip r:embed="rId5">
            <a:extLst>
              <a:ext uri="{28A0092B-C50C-407E-A947-70E740481C1C}">
                <a14:useLocalDpi xmlns:a14="http://schemas.microsoft.com/office/drawing/2010/main" xmlns="" val="0"/>
              </a:ext>
            </a:extLst>
          </a:blip>
          <a:srcRect/>
          <a:stretch>
            <a:fillRect/>
          </a:stretch>
        </p:blipFill>
        <p:spPr bwMode="auto">
          <a:xfrm>
            <a:off x="5583238" y="4149725"/>
            <a:ext cx="1800225" cy="2519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4" name="Imagen 66"/>
          <p:cNvPicPr>
            <a:picLocks/>
          </p:cNvPicPr>
          <p:nvPr/>
        </p:nvPicPr>
        <p:blipFill>
          <a:blip r:embed="rId6">
            <a:extLst>
              <a:ext uri="{28A0092B-C50C-407E-A947-70E740481C1C}">
                <a14:useLocalDpi xmlns:a14="http://schemas.microsoft.com/office/drawing/2010/main" xmlns="" val="0"/>
              </a:ext>
            </a:extLst>
          </a:blip>
          <a:srcRect/>
          <a:stretch>
            <a:fillRect/>
          </a:stretch>
        </p:blipFill>
        <p:spPr bwMode="auto">
          <a:xfrm>
            <a:off x="7327900" y="4149725"/>
            <a:ext cx="1800225" cy="2519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5" name="Imagen 74"/>
          <p:cNvPicPr>
            <a:picLocks/>
          </p:cNvPicPr>
          <p:nvPr/>
        </p:nvPicPr>
        <p:blipFill>
          <a:blip r:embed="rId7">
            <a:extLst>
              <a:ext uri="{28A0092B-C50C-407E-A947-70E740481C1C}">
                <a14:useLocalDpi xmlns:a14="http://schemas.microsoft.com/office/drawing/2010/main" xmlns="" val="0"/>
              </a:ext>
            </a:extLst>
          </a:blip>
          <a:srcRect/>
          <a:stretch>
            <a:fillRect/>
          </a:stretch>
        </p:blipFill>
        <p:spPr bwMode="auto">
          <a:xfrm>
            <a:off x="93663" y="4149725"/>
            <a:ext cx="1800225" cy="2519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6" name="CuadroTexto 4"/>
          <p:cNvSpPr txBox="1">
            <a:spLocks noChangeArrowheads="1"/>
          </p:cNvSpPr>
          <p:nvPr/>
        </p:nvSpPr>
        <p:spPr bwMode="auto">
          <a:xfrm>
            <a:off x="493713" y="1020763"/>
            <a:ext cx="1755775"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s-ES_tradnl" altLang="es-ES_tradnl" sz="1200" b="1"/>
              <a:t>Serum Healthy Donors</a:t>
            </a:r>
          </a:p>
        </p:txBody>
      </p:sp>
      <p:pic>
        <p:nvPicPr>
          <p:cNvPr id="35847" name="Imagen 11"/>
          <p:cNvPicPr>
            <a:picLocks/>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4779963" y="1304925"/>
            <a:ext cx="1800225" cy="1439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8" name="Imagen 12"/>
          <p:cNvPicPr>
            <a:picLocks/>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479425" y="1296988"/>
            <a:ext cx="1800225" cy="1439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9" name="Imagen 13"/>
          <p:cNvPicPr>
            <a:picLocks/>
          </p:cNvPicPr>
          <p:nvPr/>
        </p:nvPicPr>
        <p:blipFill>
          <a:blip r:embed="rId10" cstate="email">
            <a:lum bright="-6000"/>
            <a:extLst>
              <a:ext uri="{28A0092B-C50C-407E-A947-70E740481C1C}">
                <a14:useLocalDpi xmlns:a14="http://schemas.microsoft.com/office/drawing/2010/main" xmlns="" val="0"/>
              </a:ext>
            </a:extLst>
          </a:blip>
          <a:srcRect/>
          <a:stretch>
            <a:fillRect/>
          </a:stretch>
        </p:blipFill>
        <p:spPr bwMode="auto">
          <a:xfrm>
            <a:off x="6929438" y="1316038"/>
            <a:ext cx="1800225" cy="1439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50" name="Imagen 14"/>
          <p:cNvPicPr>
            <a:picLocks/>
          </p:cNvPicPr>
          <p:nvPr/>
        </p:nvPicPr>
        <p:blipFill>
          <a:blip r:embed="rId11" cstate="email">
            <a:lum contrast="8000"/>
            <a:extLst>
              <a:ext uri="{28A0092B-C50C-407E-A947-70E740481C1C}">
                <a14:useLocalDpi xmlns:a14="http://schemas.microsoft.com/office/drawing/2010/main" xmlns="" val="0"/>
              </a:ext>
            </a:extLst>
          </a:blip>
          <a:srcRect/>
          <a:stretch>
            <a:fillRect/>
          </a:stretch>
        </p:blipFill>
        <p:spPr bwMode="auto">
          <a:xfrm>
            <a:off x="2636838" y="1296988"/>
            <a:ext cx="1800225" cy="1439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5851" name="Agrupar 28"/>
          <p:cNvGrpSpPr>
            <a:grpSpLocks/>
          </p:cNvGrpSpPr>
          <p:nvPr/>
        </p:nvGrpSpPr>
        <p:grpSpPr bwMode="auto">
          <a:xfrm>
            <a:off x="479425" y="2860675"/>
            <a:ext cx="1800225" cy="1439863"/>
            <a:chOff x="62770" y="1986773"/>
            <a:chExt cx="2121860" cy="1789806"/>
          </a:xfrm>
        </p:grpSpPr>
        <p:pic>
          <p:nvPicPr>
            <p:cNvPr id="35887" name="Imagen 9"/>
            <p:cNvPicPr>
              <a:picLocks/>
            </p:cNvPicPr>
            <p:nvPr/>
          </p:nvPicPr>
          <p:blipFill>
            <a:blip r:embed="rId12" cstate="email">
              <a:extLst>
                <a:ext uri="{28A0092B-C50C-407E-A947-70E740481C1C}">
                  <a14:useLocalDpi xmlns:a14="http://schemas.microsoft.com/office/drawing/2010/main" xmlns="" val="0"/>
                </a:ext>
              </a:extLst>
            </a:blip>
            <a:srcRect/>
            <a:stretch>
              <a:fillRect/>
            </a:stretch>
          </p:blipFill>
          <p:spPr bwMode="auto">
            <a:xfrm>
              <a:off x="62770" y="1986773"/>
              <a:ext cx="2121860" cy="158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5888" name="Agrupar 2"/>
            <p:cNvGrpSpPr>
              <a:grpSpLocks/>
            </p:cNvGrpSpPr>
            <p:nvPr/>
          </p:nvGrpSpPr>
          <p:grpSpPr bwMode="auto">
            <a:xfrm>
              <a:off x="67063" y="3453414"/>
              <a:ext cx="528301" cy="323165"/>
              <a:chOff x="3287485" y="6580777"/>
              <a:chExt cx="528301" cy="323165"/>
            </a:xfrm>
          </p:grpSpPr>
          <p:pic>
            <p:nvPicPr>
              <p:cNvPr id="35889" name="Imagen 15"/>
              <p:cNvPicPr>
                <a:picLocks/>
              </p:cNvPicPr>
              <p:nvPr/>
            </p:nvPicPr>
            <p:blipFill>
              <a:blip r:embed="rId13">
                <a:extLst>
                  <a:ext uri="{28A0092B-C50C-407E-A947-70E740481C1C}">
                    <a14:useLocalDpi xmlns:a14="http://schemas.microsoft.com/office/drawing/2010/main" xmlns="" val="0"/>
                  </a:ext>
                </a:extLst>
              </a:blip>
              <a:srcRect l="46289" t="93820" r="33553" b="3487"/>
              <a:stretch>
                <a:fillRect/>
              </a:stretch>
            </p:blipFill>
            <p:spPr bwMode="auto">
              <a:xfrm>
                <a:off x="3287485" y="6647542"/>
                <a:ext cx="449943" cy="45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90" name="Rectángulo 1"/>
              <p:cNvSpPr>
                <a:spLocks noChangeArrowheads="1"/>
              </p:cNvSpPr>
              <p:nvPr/>
            </p:nvSpPr>
            <p:spPr bwMode="auto">
              <a:xfrm>
                <a:off x="3461399" y="6580777"/>
                <a:ext cx="354387"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s-ES_tradnl" altLang="es-ES_tradnl" sz="500" b="1">
                    <a:solidFill>
                      <a:schemeClr val="bg1"/>
                    </a:solidFill>
                    <a:latin typeface="Arial" charset="0"/>
                  </a:rPr>
                  <a:t>10µm</a:t>
                </a:r>
              </a:p>
              <a:p>
                <a:pPr eaLnBrk="1" hangingPunct="1">
                  <a:lnSpc>
                    <a:spcPct val="100000"/>
                  </a:lnSpc>
                  <a:spcBef>
                    <a:spcPct val="0"/>
                  </a:spcBef>
                  <a:buFontTx/>
                  <a:buNone/>
                </a:pPr>
                <a:r>
                  <a:rPr lang="es-ES_tradnl" altLang="es-ES_tradnl" sz="500" b="1">
                    <a:solidFill>
                      <a:schemeClr val="bg1"/>
                    </a:solidFill>
                  </a:rPr>
                  <a:t/>
                </a:r>
                <a:br>
                  <a:rPr lang="es-ES_tradnl" altLang="es-ES_tradnl" sz="500" b="1">
                    <a:solidFill>
                      <a:schemeClr val="bg1"/>
                    </a:solidFill>
                  </a:rPr>
                </a:br>
                <a:endParaRPr lang="es-ES_tradnl" altLang="es-ES_tradnl" sz="500" b="1">
                  <a:solidFill>
                    <a:schemeClr val="bg1"/>
                  </a:solidFill>
                </a:endParaRPr>
              </a:p>
            </p:txBody>
          </p:sp>
        </p:grpSp>
      </p:grpSp>
      <p:grpSp>
        <p:nvGrpSpPr>
          <p:cNvPr id="35852" name="Agrupar 27"/>
          <p:cNvGrpSpPr>
            <a:grpSpLocks/>
          </p:cNvGrpSpPr>
          <p:nvPr/>
        </p:nvGrpSpPr>
        <p:grpSpPr bwMode="auto">
          <a:xfrm>
            <a:off x="2636838" y="2860675"/>
            <a:ext cx="1800225" cy="1439863"/>
            <a:chOff x="2373826" y="1986773"/>
            <a:chExt cx="2121860" cy="1794291"/>
          </a:xfrm>
        </p:grpSpPr>
        <p:pic>
          <p:nvPicPr>
            <p:cNvPr id="35883" name="Imagen 3"/>
            <p:cNvPicPr>
              <a:picLocks/>
            </p:cNvPicPr>
            <p:nvPr/>
          </p:nvPicPr>
          <p:blipFill>
            <a:blip r:embed="rId14" cstate="email">
              <a:lum bright="6000"/>
              <a:extLst>
                <a:ext uri="{28A0092B-C50C-407E-A947-70E740481C1C}">
                  <a14:useLocalDpi xmlns:a14="http://schemas.microsoft.com/office/drawing/2010/main" xmlns="" val="0"/>
                </a:ext>
              </a:extLst>
            </a:blip>
            <a:srcRect/>
            <a:stretch>
              <a:fillRect/>
            </a:stretch>
          </p:blipFill>
          <p:spPr bwMode="auto">
            <a:xfrm>
              <a:off x="2373826" y="1986773"/>
              <a:ext cx="2121860" cy="158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5884" name="Agrupar 16"/>
            <p:cNvGrpSpPr>
              <a:grpSpLocks/>
            </p:cNvGrpSpPr>
            <p:nvPr/>
          </p:nvGrpSpPr>
          <p:grpSpPr bwMode="auto">
            <a:xfrm>
              <a:off x="2373880" y="3457899"/>
              <a:ext cx="528301" cy="323165"/>
              <a:chOff x="3287485" y="6580777"/>
              <a:chExt cx="528301" cy="323165"/>
            </a:xfrm>
          </p:grpSpPr>
          <p:pic>
            <p:nvPicPr>
              <p:cNvPr id="35885" name="Imagen 17"/>
              <p:cNvPicPr>
                <a:picLocks/>
              </p:cNvPicPr>
              <p:nvPr/>
            </p:nvPicPr>
            <p:blipFill>
              <a:blip r:embed="rId13">
                <a:extLst>
                  <a:ext uri="{28A0092B-C50C-407E-A947-70E740481C1C}">
                    <a14:useLocalDpi xmlns:a14="http://schemas.microsoft.com/office/drawing/2010/main" xmlns="" val="0"/>
                  </a:ext>
                </a:extLst>
              </a:blip>
              <a:srcRect l="46289" t="93820" r="33553" b="3487"/>
              <a:stretch>
                <a:fillRect/>
              </a:stretch>
            </p:blipFill>
            <p:spPr bwMode="auto">
              <a:xfrm>
                <a:off x="3287485" y="6647542"/>
                <a:ext cx="449943" cy="45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86" name="Rectángulo 18"/>
              <p:cNvSpPr>
                <a:spLocks noChangeArrowheads="1"/>
              </p:cNvSpPr>
              <p:nvPr/>
            </p:nvSpPr>
            <p:spPr bwMode="auto">
              <a:xfrm>
                <a:off x="3461399" y="6580777"/>
                <a:ext cx="354387"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s-ES_tradnl" altLang="es-ES_tradnl" sz="500" b="1">
                    <a:solidFill>
                      <a:schemeClr val="bg1"/>
                    </a:solidFill>
                    <a:latin typeface="Arial" charset="0"/>
                  </a:rPr>
                  <a:t>10µm</a:t>
                </a:r>
              </a:p>
              <a:p>
                <a:pPr eaLnBrk="1" hangingPunct="1">
                  <a:lnSpc>
                    <a:spcPct val="100000"/>
                  </a:lnSpc>
                  <a:spcBef>
                    <a:spcPct val="0"/>
                  </a:spcBef>
                  <a:buFontTx/>
                  <a:buNone/>
                </a:pPr>
                <a:r>
                  <a:rPr lang="es-ES_tradnl" altLang="es-ES_tradnl" sz="500" b="1">
                    <a:solidFill>
                      <a:schemeClr val="bg1"/>
                    </a:solidFill>
                  </a:rPr>
                  <a:t/>
                </a:r>
                <a:br>
                  <a:rPr lang="es-ES_tradnl" altLang="es-ES_tradnl" sz="500" b="1">
                    <a:solidFill>
                      <a:schemeClr val="bg1"/>
                    </a:solidFill>
                  </a:rPr>
                </a:br>
                <a:endParaRPr lang="es-ES_tradnl" altLang="es-ES_tradnl" sz="500" b="1">
                  <a:solidFill>
                    <a:schemeClr val="bg1"/>
                  </a:solidFill>
                </a:endParaRPr>
              </a:p>
            </p:txBody>
          </p:sp>
        </p:grpSp>
      </p:grpSp>
      <p:grpSp>
        <p:nvGrpSpPr>
          <p:cNvPr id="35853" name="Agrupar 26"/>
          <p:cNvGrpSpPr>
            <a:grpSpLocks/>
          </p:cNvGrpSpPr>
          <p:nvPr/>
        </p:nvGrpSpPr>
        <p:grpSpPr bwMode="auto">
          <a:xfrm>
            <a:off x="4779963" y="2884488"/>
            <a:ext cx="1800225" cy="1439862"/>
            <a:chOff x="4656250" y="1986773"/>
            <a:chExt cx="2121860" cy="1794290"/>
          </a:xfrm>
        </p:grpSpPr>
        <p:pic>
          <p:nvPicPr>
            <p:cNvPr id="35879" name="Imagen 5"/>
            <p:cNvPicPr>
              <a:picLocks/>
            </p:cNvPicPr>
            <p:nvPr/>
          </p:nvPicPr>
          <p:blipFill>
            <a:blip r:embed="rId15" cstate="email">
              <a:lum bright="-4000"/>
              <a:extLst>
                <a:ext uri="{28A0092B-C50C-407E-A947-70E740481C1C}">
                  <a14:useLocalDpi xmlns:a14="http://schemas.microsoft.com/office/drawing/2010/main" xmlns="" val="0"/>
                </a:ext>
              </a:extLst>
            </a:blip>
            <a:srcRect/>
            <a:stretch>
              <a:fillRect/>
            </a:stretch>
          </p:blipFill>
          <p:spPr bwMode="auto">
            <a:xfrm>
              <a:off x="4656250" y="1986773"/>
              <a:ext cx="2121860" cy="158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5880" name="Agrupar 19"/>
            <p:cNvGrpSpPr>
              <a:grpSpLocks/>
            </p:cNvGrpSpPr>
            <p:nvPr/>
          </p:nvGrpSpPr>
          <p:grpSpPr bwMode="auto">
            <a:xfrm>
              <a:off x="4663757" y="3457898"/>
              <a:ext cx="528301" cy="323165"/>
              <a:chOff x="3287485" y="6580777"/>
              <a:chExt cx="528301" cy="323165"/>
            </a:xfrm>
          </p:grpSpPr>
          <p:pic>
            <p:nvPicPr>
              <p:cNvPr id="35881" name="Imagen 20"/>
              <p:cNvPicPr>
                <a:picLocks/>
              </p:cNvPicPr>
              <p:nvPr/>
            </p:nvPicPr>
            <p:blipFill>
              <a:blip r:embed="rId13">
                <a:extLst>
                  <a:ext uri="{28A0092B-C50C-407E-A947-70E740481C1C}">
                    <a14:useLocalDpi xmlns:a14="http://schemas.microsoft.com/office/drawing/2010/main" xmlns="" val="0"/>
                  </a:ext>
                </a:extLst>
              </a:blip>
              <a:srcRect l="46289" t="93820" r="33553" b="3487"/>
              <a:stretch>
                <a:fillRect/>
              </a:stretch>
            </p:blipFill>
            <p:spPr bwMode="auto">
              <a:xfrm>
                <a:off x="3287485" y="6647542"/>
                <a:ext cx="449943" cy="45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82" name="Rectángulo 21"/>
              <p:cNvSpPr>
                <a:spLocks noChangeArrowheads="1"/>
              </p:cNvSpPr>
              <p:nvPr/>
            </p:nvSpPr>
            <p:spPr bwMode="auto">
              <a:xfrm>
                <a:off x="3461399" y="6580777"/>
                <a:ext cx="354387"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s-ES_tradnl" altLang="es-ES_tradnl" sz="500" b="1">
                    <a:solidFill>
                      <a:schemeClr val="bg1"/>
                    </a:solidFill>
                    <a:latin typeface="Arial" charset="0"/>
                  </a:rPr>
                  <a:t>10µm</a:t>
                </a:r>
              </a:p>
              <a:p>
                <a:pPr eaLnBrk="1" hangingPunct="1">
                  <a:lnSpc>
                    <a:spcPct val="100000"/>
                  </a:lnSpc>
                  <a:spcBef>
                    <a:spcPct val="0"/>
                  </a:spcBef>
                  <a:buFontTx/>
                  <a:buNone/>
                </a:pPr>
                <a:r>
                  <a:rPr lang="es-ES_tradnl" altLang="es-ES_tradnl" sz="500" b="1">
                    <a:solidFill>
                      <a:schemeClr val="bg1"/>
                    </a:solidFill>
                  </a:rPr>
                  <a:t/>
                </a:r>
                <a:br>
                  <a:rPr lang="es-ES_tradnl" altLang="es-ES_tradnl" sz="500" b="1">
                    <a:solidFill>
                      <a:schemeClr val="bg1"/>
                    </a:solidFill>
                  </a:rPr>
                </a:br>
                <a:endParaRPr lang="es-ES_tradnl" altLang="es-ES_tradnl" sz="500" b="1">
                  <a:solidFill>
                    <a:schemeClr val="bg1"/>
                  </a:solidFill>
                </a:endParaRPr>
              </a:p>
            </p:txBody>
          </p:sp>
        </p:grpSp>
      </p:grpSp>
      <p:grpSp>
        <p:nvGrpSpPr>
          <p:cNvPr id="35854" name="Agrupar 25"/>
          <p:cNvGrpSpPr>
            <a:grpSpLocks/>
          </p:cNvGrpSpPr>
          <p:nvPr/>
        </p:nvGrpSpPr>
        <p:grpSpPr bwMode="auto">
          <a:xfrm>
            <a:off x="6923088" y="2884488"/>
            <a:ext cx="1800225" cy="1439862"/>
            <a:chOff x="6921778" y="1986773"/>
            <a:chExt cx="2121860" cy="1793074"/>
          </a:xfrm>
        </p:grpSpPr>
        <p:pic>
          <p:nvPicPr>
            <p:cNvPr id="35875" name="Imagen 6"/>
            <p:cNvPicPr>
              <a:picLocks/>
            </p:cNvPicPr>
            <p:nvPr/>
          </p:nvPicPr>
          <p:blipFill>
            <a:blip r:embed="rId16" cstate="email">
              <a:extLst>
                <a:ext uri="{28A0092B-C50C-407E-A947-70E740481C1C}">
                  <a14:useLocalDpi xmlns:a14="http://schemas.microsoft.com/office/drawing/2010/main" xmlns="" val="0"/>
                </a:ext>
              </a:extLst>
            </a:blip>
            <a:srcRect/>
            <a:stretch>
              <a:fillRect/>
            </a:stretch>
          </p:blipFill>
          <p:spPr bwMode="auto">
            <a:xfrm>
              <a:off x="6921778" y="1986773"/>
              <a:ext cx="2121860" cy="158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5876" name="Agrupar 22"/>
            <p:cNvGrpSpPr>
              <a:grpSpLocks/>
            </p:cNvGrpSpPr>
            <p:nvPr/>
          </p:nvGrpSpPr>
          <p:grpSpPr bwMode="auto">
            <a:xfrm>
              <a:off x="6921778" y="3456682"/>
              <a:ext cx="528301" cy="323165"/>
              <a:chOff x="3287485" y="6580777"/>
              <a:chExt cx="528301" cy="323165"/>
            </a:xfrm>
          </p:grpSpPr>
          <p:pic>
            <p:nvPicPr>
              <p:cNvPr id="35877" name="Imagen 23"/>
              <p:cNvPicPr>
                <a:picLocks/>
              </p:cNvPicPr>
              <p:nvPr/>
            </p:nvPicPr>
            <p:blipFill>
              <a:blip r:embed="rId13">
                <a:extLst>
                  <a:ext uri="{28A0092B-C50C-407E-A947-70E740481C1C}">
                    <a14:useLocalDpi xmlns:a14="http://schemas.microsoft.com/office/drawing/2010/main" xmlns="" val="0"/>
                  </a:ext>
                </a:extLst>
              </a:blip>
              <a:srcRect l="46289" t="93820" r="33553" b="3487"/>
              <a:stretch>
                <a:fillRect/>
              </a:stretch>
            </p:blipFill>
            <p:spPr bwMode="auto">
              <a:xfrm>
                <a:off x="3287485" y="6647542"/>
                <a:ext cx="449943" cy="45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78" name="Rectángulo 24"/>
              <p:cNvSpPr>
                <a:spLocks noChangeArrowheads="1"/>
              </p:cNvSpPr>
              <p:nvPr/>
            </p:nvSpPr>
            <p:spPr bwMode="auto">
              <a:xfrm>
                <a:off x="3461399" y="6580777"/>
                <a:ext cx="354387"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s-ES_tradnl" altLang="es-ES_tradnl" sz="500" b="1">
                    <a:solidFill>
                      <a:schemeClr val="bg1"/>
                    </a:solidFill>
                    <a:latin typeface="Arial" charset="0"/>
                  </a:rPr>
                  <a:t>10µm</a:t>
                </a:r>
              </a:p>
              <a:p>
                <a:pPr eaLnBrk="1" hangingPunct="1">
                  <a:lnSpc>
                    <a:spcPct val="100000"/>
                  </a:lnSpc>
                  <a:spcBef>
                    <a:spcPct val="0"/>
                  </a:spcBef>
                  <a:buFontTx/>
                  <a:buNone/>
                </a:pPr>
                <a:r>
                  <a:rPr lang="es-ES_tradnl" altLang="es-ES_tradnl" sz="500" b="1">
                    <a:solidFill>
                      <a:schemeClr val="bg1"/>
                    </a:solidFill>
                  </a:rPr>
                  <a:t/>
                </a:r>
                <a:br>
                  <a:rPr lang="es-ES_tradnl" altLang="es-ES_tradnl" sz="500" b="1">
                    <a:solidFill>
                      <a:schemeClr val="bg1"/>
                    </a:solidFill>
                  </a:rPr>
                </a:br>
                <a:endParaRPr lang="es-ES_tradnl" altLang="es-ES_tradnl" sz="500" b="1">
                  <a:solidFill>
                    <a:schemeClr val="bg1"/>
                  </a:solidFill>
                </a:endParaRPr>
              </a:p>
            </p:txBody>
          </p:sp>
        </p:grpSp>
      </p:grpSp>
      <p:sp>
        <p:nvSpPr>
          <p:cNvPr id="35855" name="CuadroTexto 29"/>
          <p:cNvSpPr txBox="1">
            <a:spLocks noChangeArrowheads="1"/>
          </p:cNvSpPr>
          <p:nvPr/>
        </p:nvSpPr>
        <p:spPr bwMode="auto">
          <a:xfrm>
            <a:off x="2636838" y="1020763"/>
            <a:ext cx="1755775"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s-ES_tradnl" altLang="es-ES_tradnl" sz="1200" b="1"/>
              <a:t>Serum RA</a:t>
            </a:r>
          </a:p>
        </p:txBody>
      </p:sp>
      <p:sp>
        <p:nvSpPr>
          <p:cNvPr id="35856" name="CuadroTexto 30"/>
          <p:cNvSpPr txBox="1">
            <a:spLocks noChangeArrowheads="1"/>
          </p:cNvSpPr>
          <p:nvPr/>
        </p:nvSpPr>
        <p:spPr bwMode="auto">
          <a:xfrm>
            <a:off x="4794250" y="1049338"/>
            <a:ext cx="1754188"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s-ES_tradnl" altLang="es-ES_tradnl" sz="1200" b="1"/>
              <a:t>Serum RA + IFX</a:t>
            </a:r>
          </a:p>
        </p:txBody>
      </p:sp>
      <p:sp>
        <p:nvSpPr>
          <p:cNvPr id="35857" name="CuadroTexto 31"/>
          <p:cNvSpPr txBox="1">
            <a:spLocks noChangeArrowheads="1"/>
          </p:cNvSpPr>
          <p:nvPr/>
        </p:nvSpPr>
        <p:spPr bwMode="auto">
          <a:xfrm>
            <a:off x="6923088" y="1039813"/>
            <a:ext cx="17557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s-ES_tradnl" altLang="es-ES_tradnl" sz="1200" b="1"/>
              <a:t>Serum RA + TCZ</a:t>
            </a:r>
          </a:p>
        </p:txBody>
      </p:sp>
      <p:sp>
        <p:nvSpPr>
          <p:cNvPr id="35858" name="74 CuadroTexto"/>
          <p:cNvSpPr txBox="1">
            <a:spLocks noChangeArrowheads="1"/>
          </p:cNvSpPr>
          <p:nvPr/>
        </p:nvSpPr>
        <p:spPr bwMode="auto">
          <a:xfrm>
            <a:off x="3768725" y="4206875"/>
            <a:ext cx="185738"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endParaRPr lang="es-ES" altLang="es-ES_tradnl" sz="1600" b="1"/>
          </a:p>
        </p:txBody>
      </p:sp>
      <p:sp>
        <p:nvSpPr>
          <p:cNvPr id="39" name="38 Rectángulo"/>
          <p:cNvSpPr/>
          <p:nvPr/>
        </p:nvSpPr>
        <p:spPr>
          <a:xfrm>
            <a:off x="3032125" y="4289425"/>
            <a:ext cx="642938" cy="1614488"/>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40" name="39 Rectángulo"/>
          <p:cNvSpPr/>
          <p:nvPr/>
        </p:nvSpPr>
        <p:spPr>
          <a:xfrm>
            <a:off x="4841875" y="4289425"/>
            <a:ext cx="642938" cy="1614488"/>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41" name="40 Rectángulo"/>
          <p:cNvSpPr/>
          <p:nvPr/>
        </p:nvSpPr>
        <p:spPr>
          <a:xfrm>
            <a:off x="6699250" y="4289425"/>
            <a:ext cx="642938" cy="1614488"/>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43" name="42 Rectángulo"/>
          <p:cNvSpPr/>
          <p:nvPr/>
        </p:nvSpPr>
        <p:spPr>
          <a:xfrm>
            <a:off x="8437563" y="4289425"/>
            <a:ext cx="642937" cy="1614488"/>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46" name="38 Rectángulo"/>
          <p:cNvSpPr/>
          <p:nvPr/>
        </p:nvSpPr>
        <p:spPr>
          <a:xfrm>
            <a:off x="1193800" y="4289425"/>
            <a:ext cx="642938" cy="1614488"/>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47" name="38 Rectángulo"/>
          <p:cNvSpPr/>
          <p:nvPr/>
        </p:nvSpPr>
        <p:spPr>
          <a:xfrm>
            <a:off x="4660900" y="960438"/>
            <a:ext cx="1984375" cy="3246437"/>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48" name="38 Rectángulo"/>
          <p:cNvSpPr/>
          <p:nvPr/>
        </p:nvSpPr>
        <p:spPr>
          <a:xfrm>
            <a:off x="6818313" y="947738"/>
            <a:ext cx="1984375" cy="3248025"/>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49" name="38 Rectángulo"/>
          <p:cNvSpPr/>
          <p:nvPr/>
        </p:nvSpPr>
        <p:spPr>
          <a:xfrm>
            <a:off x="2522538" y="976313"/>
            <a:ext cx="1984375" cy="32480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51" name="38 Rectángulo"/>
          <p:cNvSpPr/>
          <p:nvPr/>
        </p:nvSpPr>
        <p:spPr>
          <a:xfrm>
            <a:off x="569913" y="4289425"/>
            <a:ext cx="642937" cy="161448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52" name="38 Rectángulo"/>
          <p:cNvSpPr/>
          <p:nvPr/>
        </p:nvSpPr>
        <p:spPr>
          <a:xfrm>
            <a:off x="2403475" y="4278313"/>
            <a:ext cx="642938" cy="161448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53" name="38 Rectángulo"/>
          <p:cNvSpPr/>
          <p:nvPr/>
        </p:nvSpPr>
        <p:spPr>
          <a:xfrm>
            <a:off x="4276725" y="4279900"/>
            <a:ext cx="642938" cy="161448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54" name="38 Rectángulo"/>
          <p:cNvSpPr/>
          <p:nvPr/>
        </p:nvSpPr>
        <p:spPr>
          <a:xfrm>
            <a:off x="6094413" y="4281488"/>
            <a:ext cx="642937" cy="161448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55" name="38 Rectángulo"/>
          <p:cNvSpPr/>
          <p:nvPr/>
        </p:nvSpPr>
        <p:spPr>
          <a:xfrm>
            <a:off x="7800975" y="4270375"/>
            <a:ext cx="642938" cy="16129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35872" name="Rectángulo 55"/>
          <p:cNvSpPr>
            <a:spLocks noChangeArrowheads="1"/>
          </p:cNvSpPr>
          <p:nvPr/>
        </p:nvSpPr>
        <p:spPr bwMode="auto">
          <a:xfrm>
            <a:off x="325438" y="38100"/>
            <a:ext cx="85629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just" eaLnBrk="1" hangingPunct="1">
              <a:lnSpc>
                <a:spcPct val="100000"/>
              </a:lnSpc>
              <a:spcBef>
                <a:spcPct val="0"/>
              </a:spcBef>
              <a:buFontTx/>
              <a:buNone/>
            </a:pPr>
            <a:r>
              <a:rPr lang="es-ES_tradnl" altLang="es-ES_tradnl" sz="1000">
                <a:solidFill>
                  <a:srgbClr val="251F1C"/>
                </a:solidFill>
                <a:latin typeface="Trebuchet MS" charset="0"/>
                <a:ea typeface="Trebuchet MS" charset="0"/>
                <a:cs typeface="Trebuchet MS" charset="0"/>
              </a:rPr>
              <a:t>Perez-Sanchez et al. </a:t>
            </a:r>
            <a:r>
              <a:rPr lang="es-ES_tradnl" altLang="es-ES_tradnl" sz="1000">
                <a:latin typeface="Trebuchet MS" charset="0"/>
                <a:ea typeface="Trebuchet MS" charset="0"/>
                <a:cs typeface="Trebuchet MS" charset="0"/>
              </a:rPr>
              <a:t>J Autoimmun</a:t>
            </a:r>
            <a:r>
              <a:rPr lang="es-ES_tradnl" altLang="es-ES_tradnl" sz="1000">
                <a:solidFill>
                  <a:srgbClr val="251F1C"/>
                </a:solidFill>
                <a:latin typeface="Trebuchet MS" charset="0"/>
                <a:ea typeface="Trebuchet MS" charset="0"/>
                <a:cs typeface="Trebuchet MS" charset="0"/>
              </a:rPr>
              <a:t>. 2017</a:t>
            </a:r>
          </a:p>
          <a:p>
            <a:pPr algn="just" eaLnBrk="1" hangingPunct="1">
              <a:lnSpc>
                <a:spcPct val="100000"/>
              </a:lnSpc>
              <a:spcBef>
                <a:spcPct val="0"/>
              </a:spcBef>
              <a:buFontTx/>
              <a:buNone/>
            </a:pPr>
            <a:endParaRPr lang="es-ES_tradnl" altLang="es-ES_tradnl" sz="1000">
              <a:latin typeface="Trebuchet MS" charset="0"/>
              <a:ea typeface="Trebuchet MS" charset="0"/>
              <a:cs typeface="Trebuchet MS" charset="0"/>
            </a:endParaRPr>
          </a:p>
        </p:txBody>
      </p:sp>
      <p:cxnSp>
        <p:nvCxnSpPr>
          <p:cNvPr id="57" name="Conector recto 56"/>
          <p:cNvCxnSpPr>
            <a:cxnSpLocks/>
          </p:cNvCxnSpPr>
          <p:nvPr/>
        </p:nvCxnSpPr>
        <p:spPr bwMode="auto">
          <a:xfrm>
            <a:off x="396875" y="385763"/>
            <a:ext cx="8353425" cy="0"/>
          </a:xfrm>
          <a:prstGeom prst="line">
            <a:avLst/>
          </a:prstGeom>
          <a:noFill/>
          <a:ln w="60325">
            <a:solidFill>
              <a:srgbClr val="C00000"/>
            </a:solidFill>
            <a:miter lim="800000"/>
            <a:headEnd/>
            <a:tailEnd/>
          </a:ln>
          <a:effectLst>
            <a:outerShdw blurRad="63500" dist="38099" dir="2700000" algn="tl" rotWithShape="0">
              <a:srgbClr val="000000">
                <a:alpha val="39999"/>
              </a:srgbClr>
            </a:outerShdw>
          </a:effectLst>
          <a:extLst>
            <a:ext uri="{909E8E84-426E-40DD-AFC4-6F175D3DCCD1}">
              <a14:hiddenFill xmlns:a14="http://schemas.microsoft.com/office/drawing/2010/main" xmlns="">
                <a:noFill/>
              </a14:hiddenFill>
            </a:ext>
          </a:extLst>
        </p:spPr>
      </p:cxnSp>
      <p:sp>
        <p:nvSpPr>
          <p:cNvPr id="35874" name="CuadroTexto 57"/>
          <p:cNvSpPr txBox="1">
            <a:spLocks noChangeArrowheads="1"/>
          </p:cNvSpPr>
          <p:nvPr/>
        </p:nvSpPr>
        <p:spPr bwMode="auto">
          <a:xfrm>
            <a:off x="354013" y="465138"/>
            <a:ext cx="8510587"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r>
              <a:rPr lang="es-ES" altLang="es-ES_tradnl" sz="1400" b="1">
                <a:latin typeface="Trebuchet MS" charset="0"/>
                <a:ea typeface="Trebuchet MS" charset="0"/>
                <a:cs typeface="Trebuchet MS" charset="0"/>
              </a:rPr>
              <a:t>1. IFX y TCZ reduce in vitro la netosis inducida por el tratamiento de neutrófilos sanos con suero AR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5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52"/>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5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54"/>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55"/>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3" grpId="0" animBg="1"/>
      <p:bldP spid="46" grpId="0" animBg="1"/>
      <p:bldP spid="47" grpId="0" animBg="1"/>
      <p:bldP spid="48" grpId="0" animBg="1"/>
      <p:bldP spid="49" grpId="0" animBg="1"/>
      <p:bldP spid="49"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Imagen 3"/>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855913" y="3587750"/>
            <a:ext cx="960437" cy="1384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0" name="Imagen 5"/>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88988" y="1987550"/>
            <a:ext cx="552450" cy="928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1" name="Imagen 6"/>
          <p:cNvPicPr>
            <a:picLocks noChangeAspect="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4741863" y="3956050"/>
            <a:ext cx="679450" cy="795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Flecha curvada hacia la derecha 7"/>
          <p:cNvSpPr/>
          <p:nvPr/>
        </p:nvSpPr>
        <p:spPr>
          <a:xfrm>
            <a:off x="419100" y="2609850"/>
            <a:ext cx="450850" cy="113823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solidFill>
                <a:schemeClr val="tx1"/>
              </a:solidFill>
            </a:endParaRPr>
          </a:p>
        </p:txBody>
      </p:sp>
      <p:sp>
        <p:nvSpPr>
          <p:cNvPr id="37893" name="CuadroTexto 8"/>
          <p:cNvSpPr txBox="1">
            <a:spLocks noChangeArrowheads="1"/>
          </p:cNvSpPr>
          <p:nvPr/>
        </p:nvSpPr>
        <p:spPr bwMode="auto">
          <a:xfrm>
            <a:off x="1355725" y="2271713"/>
            <a:ext cx="17922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s-ES_tradnl" altLang="es-ES_tradnl" sz="1800"/>
              <a:t>Suero AR</a:t>
            </a:r>
          </a:p>
        </p:txBody>
      </p:sp>
      <p:sp>
        <p:nvSpPr>
          <p:cNvPr id="37894" name="CuadroTexto 9"/>
          <p:cNvSpPr txBox="1">
            <a:spLocks noChangeArrowheads="1"/>
          </p:cNvSpPr>
          <p:nvPr/>
        </p:nvSpPr>
        <p:spPr bwMode="auto">
          <a:xfrm>
            <a:off x="298450" y="4217988"/>
            <a:ext cx="1792288"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s-ES_tradnl" altLang="es-ES_tradnl" sz="1800"/>
              <a:t>Neutr</a:t>
            </a:r>
            <a:r>
              <a:rPr lang="es-ES" altLang="es-ES_tradnl" sz="1800"/>
              <a:t>ófilos Sanos</a:t>
            </a:r>
            <a:endParaRPr lang="es-ES_tradnl" altLang="es-ES_tradnl" sz="1800"/>
          </a:p>
        </p:txBody>
      </p:sp>
      <p:sp>
        <p:nvSpPr>
          <p:cNvPr id="37895" name="CuadroTexto 10"/>
          <p:cNvSpPr txBox="1">
            <a:spLocks noChangeArrowheads="1"/>
          </p:cNvSpPr>
          <p:nvPr/>
        </p:nvSpPr>
        <p:spPr bwMode="auto">
          <a:xfrm>
            <a:off x="2439988" y="5072063"/>
            <a:ext cx="179228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s-ES" altLang="es-ES_tradnl" sz="1800"/>
              <a:t>NETOSIS</a:t>
            </a:r>
            <a:endParaRPr lang="es-ES_tradnl" altLang="es-ES_tradnl" sz="1800"/>
          </a:p>
        </p:txBody>
      </p:sp>
      <p:sp>
        <p:nvSpPr>
          <p:cNvPr id="12" name="Flecha derecha 11"/>
          <p:cNvSpPr/>
          <p:nvPr/>
        </p:nvSpPr>
        <p:spPr>
          <a:xfrm>
            <a:off x="1997075" y="3732213"/>
            <a:ext cx="503238" cy="244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13" name="Flecha derecha 12"/>
          <p:cNvSpPr/>
          <p:nvPr/>
        </p:nvSpPr>
        <p:spPr>
          <a:xfrm>
            <a:off x="3978275" y="3959225"/>
            <a:ext cx="503238" cy="244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37898" name="CuadroTexto 13"/>
          <p:cNvSpPr txBox="1">
            <a:spLocks noChangeArrowheads="1"/>
          </p:cNvSpPr>
          <p:nvPr/>
        </p:nvSpPr>
        <p:spPr bwMode="auto">
          <a:xfrm>
            <a:off x="4229100" y="2936875"/>
            <a:ext cx="1792288"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s-ES" altLang="es-ES_tradnl" sz="1800"/>
              <a:t>Productos derivados de la Netosis</a:t>
            </a:r>
            <a:endParaRPr lang="es-ES_tradnl" altLang="es-ES_tradnl" sz="1800"/>
          </a:p>
        </p:txBody>
      </p:sp>
      <p:sp>
        <p:nvSpPr>
          <p:cNvPr id="16" name="Flecha derecha 15"/>
          <p:cNvSpPr/>
          <p:nvPr/>
        </p:nvSpPr>
        <p:spPr>
          <a:xfrm rot="18798260">
            <a:off x="6021388" y="3956050"/>
            <a:ext cx="566737" cy="2905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18" name="Flecha derecha 17"/>
          <p:cNvSpPr/>
          <p:nvPr/>
        </p:nvSpPr>
        <p:spPr>
          <a:xfrm rot="3266685">
            <a:off x="6042819" y="4499769"/>
            <a:ext cx="566738" cy="292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19" name="CuadroTexto 18"/>
          <p:cNvSpPr txBox="1">
            <a:spLocks noChangeArrowheads="1"/>
          </p:cNvSpPr>
          <p:nvPr/>
        </p:nvSpPr>
        <p:spPr bwMode="auto">
          <a:xfrm>
            <a:off x="6048375" y="2881313"/>
            <a:ext cx="3713163" cy="646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s-ES_tradnl" altLang="es-ES_tradnl" sz="1800"/>
              <a:t>PBMC </a:t>
            </a:r>
          </a:p>
          <a:p>
            <a:pPr algn="ctr" eaLnBrk="1" hangingPunct="1">
              <a:lnSpc>
                <a:spcPct val="100000"/>
              </a:lnSpc>
              <a:spcBef>
                <a:spcPct val="0"/>
              </a:spcBef>
              <a:buFontTx/>
              <a:buNone/>
            </a:pPr>
            <a:r>
              <a:rPr lang="es-ES_tradnl" altLang="es-ES_tradnl" sz="1800"/>
              <a:t>(Linfocitos + Monocitos)</a:t>
            </a:r>
          </a:p>
        </p:txBody>
      </p:sp>
      <p:sp>
        <p:nvSpPr>
          <p:cNvPr id="20" name="CuadroTexto 19"/>
          <p:cNvSpPr txBox="1">
            <a:spLocks noChangeArrowheads="1"/>
          </p:cNvSpPr>
          <p:nvPr/>
        </p:nvSpPr>
        <p:spPr bwMode="auto">
          <a:xfrm>
            <a:off x="6853238" y="4591050"/>
            <a:ext cx="21018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s-ES_tradnl" altLang="es-ES_tradnl" sz="1800"/>
              <a:t>C</a:t>
            </a:r>
            <a:r>
              <a:rPr lang="es-ES" altLang="es-ES_tradnl" sz="1800"/>
              <a:t>élulas endoteliales</a:t>
            </a:r>
            <a:endParaRPr lang="es-ES_tradnl" altLang="es-ES_tradnl" sz="1800"/>
          </a:p>
        </p:txBody>
      </p:sp>
      <p:pic>
        <p:nvPicPr>
          <p:cNvPr id="22" name="Imagen 21"/>
          <p:cNvPicPr>
            <a:picLocks noChangeAspect="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3689350" y="1535113"/>
            <a:ext cx="1084263"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Imagen 22"/>
          <p:cNvPicPr>
            <a:picLocks noChangeAspect="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4911725" y="1562100"/>
            <a:ext cx="1131888"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CuadroTexto 23"/>
          <p:cNvSpPr txBox="1">
            <a:spLocks noChangeArrowheads="1"/>
          </p:cNvSpPr>
          <p:nvPr/>
        </p:nvSpPr>
        <p:spPr bwMode="auto">
          <a:xfrm>
            <a:off x="3586163" y="1319213"/>
            <a:ext cx="11080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s-ES_tradnl" altLang="es-ES_tradnl" sz="1800"/>
              <a:t>Infliximab</a:t>
            </a:r>
          </a:p>
        </p:txBody>
      </p:sp>
      <p:sp>
        <p:nvSpPr>
          <p:cNvPr id="25" name="CuadroTexto 24"/>
          <p:cNvSpPr txBox="1">
            <a:spLocks noChangeArrowheads="1"/>
          </p:cNvSpPr>
          <p:nvPr/>
        </p:nvSpPr>
        <p:spPr bwMode="auto">
          <a:xfrm>
            <a:off x="4829175" y="1325563"/>
            <a:ext cx="13398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s-ES_tradnl" altLang="es-ES_tradnl" sz="1800"/>
              <a:t>Tocilizumab</a:t>
            </a:r>
          </a:p>
        </p:txBody>
      </p:sp>
      <p:pic>
        <p:nvPicPr>
          <p:cNvPr id="26" name="Imagen 25"/>
          <p:cNvPicPr>
            <a:picLocks noChangeAspect="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7080250" y="3587750"/>
            <a:ext cx="1431925" cy="73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Imagen 26"/>
          <p:cNvPicPr>
            <a:picLocks noChangeAspect="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7396163" y="4986338"/>
            <a:ext cx="800100" cy="801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909" name="Rectángulo 27"/>
          <p:cNvSpPr>
            <a:spLocks noChangeArrowheads="1"/>
          </p:cNvSpPr>
          <p:nvPr/>
        </p:nvSpPr>
        <p:spPr bwMode="auto">
          <a:xfrm>
            <a:off x="325438" y="38100"/>
            <a:ext cx="85629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just" eaLnBrk="1" hangingPunct="1">
              <a:lnSpc>
                <a:spcPct val="100000"/>
              </a:lnSpc>
              <a:spcBef>
                <a:spcPct val="0"/>
              </a:spcBef>
              <a:buFontTx/>
              <a:buNone/>
            </a:pPr>
            <a:r>
              <a:rPr lang="es-ES_tradnl" altLang="es-ES_tradnl" sz="1000">
                <a:solidFill>
                  <a:srgbClr val="251F1C"/>
                </a:solidFill>
                <a:latin typeface="Trebuchet MS" charset="0"/>
                <a:ea typeface="Trebuchet MS" charset="0"/>
                <a:cs typeface="Trebuchet MS" charset="0"/>
              </a:rPr>
              <a:t>Perez-Sanchez et al. </a:t>
            </a:r>
            <a:r>
              <a:rPr lang="es-ES_tradnl" altLang="es-ES_tradnl" sz="1000">
                <a:latin typeface="Trebuchet MS" charset="0"/>
                <a:ea typeface="Trebuchet MS" charset="0"/>
                <a:cs typeface="Trebuchet MS" charset="0"/>
              </a:rPr>
              <a:t>J Autoimmun</a:t>
            </a:r>
            <a:r>
              <a:rPr lang="es-ES_tradnl" altLang="es-ES_tradnl" sz="1000">
                <a:solidFill>
                  <a:srgbClr val="251F1C"/>
                </a:solidFill>
                <a:latin typeface="Trebuchet MS" charset="0"/>
                <a:ea typeface="Trebuchet MS" charset="0"/>
                <a:cs typeface="Trebuchet MS" charset="0"/>
              </a:rPr>
              <a:t>. 2017</a:t>
            </a:r>
          </a:p>
          <a:p>
            <a:pPr algn="just" eaLnBrk="1" hangingPunct="1">
              <a:lnSpc>
                <a:spcPct val="100000"/>
              </a:lnSpc>
              <a:spcBef>
                <a:spcPct val="0"/>
              </a:spcBef>
              <a:buFontTx/>
              <a:buNone/>
            </a:pPr>
            <a:endParaRPr lang="es-ES_tradnl" altLang="es-ES_tradnl" sz="1000">
              <a:latin typeface="Trebuchet MS" charset="0"/>
              <a:ea typeface="Trebuchet MS" charset="0"/>
              <a:cs typeface="Trebuchet MS" charset="0"/>
            </a:endParaRPr>
          </a:p>
        </p:txBody>
      </p:sp>
      <p:cxnSp>
        <p:nvCxnSpPr>
          <p:cNvPr id="29" name="Conector recto 28"/>
          <p:cNvCxnSpPr>
            <a:cxnSpLocks/>
          </p:cNvCxnSpPr>
          <p:nvPr/>
        </p:nvCxnSpPr>
        <p:spPr bwMode="auto">
          <a:xfrm>
            <a:off x="396875" y="385763"/>
            <a:ext cx="8353425" cy="0"/>
          </a:xfrm>
          <a:prstGeom prst="line">
            <a:avLst/>
          </a:prstGeom>
          <a:noFill/>
          <a:ln w="60325">
            <a:solidFill>
              <a:srgbClr val="C00000"/>
            </a:solidFill>
            <a:miter lim="800000"/>
            <a:headEnd/>
            <a:tailEnd/>
          </a:ln>
          <a:effectLst>
            <a:outerShdw blurRad="63500" dist="38099" dir="2700000" algn="tl" rotWithShape="0">
              <a:srgbClr val="000000">
                <a:alpha val="39999"/>
              </a:srgbClr>
            </a:outerShdw>
          </a:effectLst>
          <a:extLst>
            <a:ext uri="{909E8E84-426E-40DD-AFC4-6F175D3DCCD1}">
              <a14:hiddenFill xmlns:a14="http://schemas.microsoft.com/office/drawing/2010/main" xmlns="">
                <a:noFill/>
              </a14:hiddenFill>
            </a:ext>
          </a:extLst>
        </p:spPr>
      </p:cxnSp>
      <p:sp>
        <p:nvSpPr>
          <p:cNvPr id="37911" name="CuadroTexto 30"/>
          <p:cNvSpPr txBox="1">
            <a:spLocks noChangeArrowheads="1"/>
          </p:cNvSpPr>
          <p:nvPr/>
        </p:nvSpPr>
        <p:spPr bwMode="auto">
          <a:xfrm>
            <a:off x="423863" y="523875"/>
            <a:ext cx="8326437" cy="30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eaLnBrk="1" hangingPunct="1"/>
            <a:r>
              <a:rPr lang="es-ES" altLang="es-ES_tradnl" sz="1400" b="1">
                <a:latin typeface="Trebuchet MS" charset="0"/>
                <a:ea typeface="Trebuchet MS" charset="0"/>
                <a:cs typeface="Trebuchet MS" charset="0"/>
              </a:rPr>
              <a:t>2. Efectos </a:t>
            </a:r>
            <a:r>
              <a:rPr lang="es-ES" altLang="es-ES_tradnl" sz="1400" b="1" i="1">
                <a:latin typeface="Trebuchet MS" charset="0"/>
                <a:ea typeface="Trebuchet MS" charset="0"/>
                <a:cs typeface="Trebuchet MS" charset="0"/>
              </a:rPr>
              <a:t>in vitro </a:t>
            </a:r>
            <a:r>
              <a:rPr lang="es-ES" altLang="es-ES_tradnl" sz="1400" b="1">
                <a:latin typeface="Trebuchet MS" charset="0"/>
                <a:ea typeface="Trebuchet MS" charset="0"/>
                <a:cs typeface="Trebuchet MS" charset="0"/>
              </a:rPr>
              <a:t>de la inhibición de la netosis por IFX y TCZ sobre células inmunes y vasculares</a:t>
            </a:r>
          </a:p>
        </p:txBody>
      </p:sp>
      <p:pic>
        <p:nvPicPr>
          <p:cNvPr id="37912" name="Imagen 34"/>
          <p:cNvPicPr>
            <a:picLocks noChangeAspect="1"/>
          </p:cNvPicPr>
          <p:nvPr/>
        </p:nvPicPr>
        <p:blipFill>
          <a:blip r:embed="rId10">
            <a:extLst>
              <a:ext uri="{28A0092B-C50C-407E-A947-70E740481C1C}">
                <a14:useLocalDpi xmlns:a14="http://schemas.microsoft.com/office/drawing/2010/main" xmlns="" val="0"/>
              </a:ext>
            </a:extLst>
          </a:blip>
          <a:srcRect/>
          <a:stretch>
            <a:fillRect/>
          </a:stretch>
        </p:blipFill>
        <p:spPr bwMode="auto">
          <a:xfrm>
            <a:off x="1103313" y="3508375"/>
            <a:ext cx="571500" cy="63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p:bldP spid="20"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7 Grupo"/>
          <p:cNvGrpSpPr>
            <a:grpSpLocks/>
          </p:cNvGrpSpPr>
          <p:nvPr/>
        </p:nvGrpSpPr>
        <p:grpSpPr bwMode="auto">
          <a:xfrm>
            <a:off x="2212755" y="1211263"/>
            <a:ext cx="6215062" cy="2619375"/>
            <a:chOff x="-1571668" y="188641"/>
            <a:chExt cx="6671942" cy="3313113"/>
          </a:xfrm>
        </p:grpSpPr>
        <p:graphicFrame>
          <p:nvGraphicFramePr>
            <p:cNvPr id="38949" name="Objeto 4"/>
            <p:cNvGraphicFramePr>
              <a:graphicFrameLocks noChangeAspect="1"/>
            </p:cNvGraphicFramePr>
            <p:nvPr/>
          </p:nvGraphicFramePr>
          <p:xfrm>
            <a:off x="-1571668" y="188641"/>
            <a:ext cx="6630697" cy="3313113"/>
          </p:xfrm>
          <a:graphic>
            <a:graphicData uri="http://schemas.openxmlformats.org/presentationml/2006/ole">
              <p:oleObj spid="_x0000_s39214" name="Prism 6" r:id="rId4" imgW="6025275" imgH="3312727" progId="">
                <p:embed/>
              </p:oleObj>
            </a:graphicData>
          </a:graphic>
        </p:graphicFrame>
        <p:pic>
          <p:nvPicPr>
            <p:cNvPr id="38950" name="Imagen 11"/>
            <p:cNvPicPr>
              <a:picLocks noChangeAspect="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1357354" y="214290"/>
              <a:ext cx="6457628" cy="4905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38914" name="8 Grupo"/>
          <p:cNvGrpSpPr>
            <a:grpSpLocks/>
          </p:cNvGrpSpPr>
          <p:nvPr/>
        </p:nvGrpSpPr>
        <p:grpSpPr bwMode="auto">
          <a:xfrm>
            <a:off x="2069880" y="3808413"/>
            <a:ext cx="6715125" cy="2928937"/>
            <a:chOff x="611560" y="3429000"/>
            <a:chExt cx="7416824" cy="3312368"/>
          </a:xfrm>
        </p:grpSpPr>
        <p:graphicFrame>
          <p:nvGraphicFramePr>
            <p:cNvPr id="38947" name="Objeto 3"/>
            <p:cNvGraphicFramePr>
              <a:graphicFrameLocks noChangeAspect="1"/>
            </p:cNvGraphicFramePr>
            <p:nvPr/>
          </p:nvGraphicFramePr>
          <p:xfrm>
            <a:off x="611560" y="3429000"/>
            <a:ext cx="7416824" cy="3312368"/>
          </p:xfrm>
          <a:graphic>
            <a:graphicData uri="http://schemas.openxmlformats.org/presentationml/2006/ole">
              <p:oleObj spid="_x0000_s39215" name="Prism 6" r:id="rId6" imgW="6683271" imgH="3273131" progId="">
                <p:embed/>
              </p:oleObj>
            </a:graphicData>
          </a:graphic>
        </p:graphicFrame>
        <p:pic>
          <p:nvPicPr>
            <p:cNvPr id="38948" name="Imagen 12"/>
            <p:cNvPicPr>
              <a:picLocks noChangeAspect="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1354732" y="3465558"/>
              <a:ext cx="6457628" cy="4905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5" name="14 Rectángulo"/>
          <p:cNvSpPr/>
          <p:nvPr/>
        </p:nvSpPr>
        <p:spPr>
          <a:xfrm>
            <a:off x="3181130" y="2266950"/>
            <a:ext cx="428625" cy="9286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16" name="15 Rectángulo"/>
          <p:cNvSpPr/>
          <p:nvPr/>
        </p:nvSpPr>
        <p:spPr>
          <a:xfrm>
            <a:off x="4141567" y="2282825"/>
            <a:ext cx="428625" cy="9286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17" name="16 Rectángulo"/>
          <p:cNvSpPr/>
          <p:nvPr/>
        </p:nvSpPr>
        <p:spPr>
          <a:xfrm>
            <a:off x="2998567" y="5237163"/>
            <a:ext cx="357188" cy="9286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dirty="0"/>
              <a:t>v</a:t>
            </a:r>
          </a:p>
        </p:txBody>
      </p:sp>
      <p:sp>
        <p:nvSpPr>
          <p:cNvPr id="18" name="17 Rectángulo"/>
          <p:cNvSpPr/>
          <p:nvPr/>
        </p:nvSpPr>
        <p:spPr>
          <a:xfrm>
            <a:off x="5102005" y="1624013"/>
            <a:ext cx="428625" cy="15716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19" name="18 Rectángulo"/>
          <p:cNvSpPr/>
          <p:nvPr/>
        </p:nvSpPr>
        <p:spPr>
          <a:xfrm>
            <a:off x="6014817" y="1639888"/>
            <a:ext cx="428625" cy="15716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20" name="19 Rectángulo"/>
          <p:cNvSpPr/>
          <p:nvPr/>
        </p:nvSpPr>
        <p:spPr>
          <a:xfrm>
            <a:off x="6983192" y="1624013"/>
            <a:ext cx="428625" cy="15716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21" name="20 Rectángulo"/>
          <p:cNvSpPr/>
          <p:nvPr/>
        </p:nvSpPr>
        <p:spPr>
          <a:xfrm>
            <a:off x="3697067" y="4737100"/>
            <a:ext cx="357188" cy="14287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22" name="21 Rectángulo"/>
          <p:cNvSpPr/>
          <p:nvPr/>
        </p:nvSpPr>
        <p:spPr>
          <a:xfrm>
            <a:off x="4459067" y="5237163"/>
            <a:ext cx="285750" cy="9286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23" name="22 Rectángulo"/>
          <p:cNvSpPr/>
          <p:nvPr/>
        </p:nvSpPr>
        <p:spPr>
          <a:xfrm>
            <a:off x="5824317" y="4594225"/>
            <a:ext cx="357188" cy="15716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24" name="23 Rectángulo"/>
          <p:cNvSpPr/>
          <p:nvPr/>
        </p:nvSpPr>
        <p:spPr>
          <a:xfrm>
            <a:off x="5165505" y="5237163"/>
            <a:ext cx="285750" cy="9286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25" name="24 Rectángulo"/>
          <p:cNvSpPr/>
          <p:nvPr/>
        </p:nvSpPr>
        <p:spPr>
          <a:xfrm>
            <a:off x="6554567" y="4594225"/>
            <a:ext cx="357188" cy="15716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26" name="25 Rectángulo"/>
          <p:cNvSpPr/>
          <p:nvPr/>
        </p:nvSpPr>
        <p:spPr>
          <a:xfrm>
            <a:off x="7300692" y="4999038"/>
            <a:ext cx="285750" cy="1143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27" name="26 Rectángulo"/>
          <p:cNvSpPr/>
          <p:nvPr/>
        </p:nvSpPr>
        <p:spPr>
          <a:xfrm>
            <a:off x="8030942" y="4308475"/>
            <a:ext cx="285750" cy="18573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28" name="27 Rectángulo"/>
          <p:cNvSpPr/>
          <p:nvPr/>
        </p:nvSpPr>
        <p:spPr>
          <a:xfrm>
            <a:off x="3641505" y="2611438"/>
            <a:ext cx="428625" cy="5842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29" name="28 Rectángulo"/>
          <p:cNvSpPr/>
          <p:nvPr/>
        </p:nvSpPr>
        <p:spPr>
          <a:xfrm>
            <a:off x="4570192" y="2627313"/>
            <a:ext cx="428625" cy="5842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30" name="29 Rectángulo"/>
          <p:cNvSpPr/>
          <p:nvPr/>
        </p:nvSpPr>
        <p:spPr>
          <a:xfrm>
            <a:off x="5514755" y="2081213"/>
            <a:ext cx="428625" cy="111442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31" name="30 Rectángulo"/>
          <p:cNvSpPr/>
          <p:nvPr/>
        </p:nvSpPr>
        <p:spPr>
          <a:xfrm>
            <a:off x="6443442" y="2097088"/>
            <a:ext cx="428625" cy="111442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32" name="31 Rectángulo"/>
          <p:cNvSpPr/>
          <p:nvPr/>
        </p:nvSpPr>
        <p:spPr>
          <a:xfrm>
            <a:off x="7427692" y="2097088"/>
            <a:ext cx="428625" cy="111442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33" name="32 Rectángulo"/>
          <p:cNvSpPr/>
          <p:nvPr/>
        </p:nvSpPr>
        <p:spPr>
          <a:xfrm>
            <a:off x="3355755" y="5556250"/>
            <a:ext cx="436562" cy="6096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s-ES" dirty="0"/>
              <a:t>v</a:t>
            </a:r>
          </a:p>
        </p:txBody>
      </p:sp>
      <p:sp>
        <p:nvSpPr>
          <p:cNvPr id="34" name="33 Rectángulo"/>
          <p:cNvSpPr/>
          <p:nvPr/>
        </p:nvSpPr>
        <p:spPr>
          <a:xfrm>
            <a:off x="4054255" y="5003800"/>
            <a:ext cx="349250" cy="116205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35" name="34 Rectángulo"/>
          <p:cNvSpPr/>
          <p:nvPr/>
        </p:nvSpPr>
        <p:spPr>
          <a:xfrm>
            <a:off x="4768630" y="5556250"/>
            <a:ext cx="349250" cy="6096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36" name="35 Rectángulo"/>
          <p:cNvSpPr/>
          <p:nvPr/>
        </p:nvSpPr>
        <p:spPr>
          <a:xfrm>
            <a:off x="5498880" y="5556250"/>
            <a:ext cx="349250" cy="6096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37" name="36 Rectángulo"/>
          <p:cNvSpPr/>
          <p:nvPr/>
        </p:nvSpPr>
        <p:spPr>
          <a:xfrm>
            <a:off x="6157692" y="4887913"/>
            <a:ext cx="349250" cy="127793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38" name="37 Rectángulo"/>
          <p:cNvSpPr/>
          <p:nvPr/>
        </p:nvSpPr>
        <p:spPr>
          <a:xfrm>
            <a:off x="6872067" y="4887913"/>
            <a:ext cx="349250" cy="127793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39" name="38 Rectángulo"/>
          <p:cNvSpPr/>
          <p:nvPr/>
        </p:nvSpPr>
        <p:spPr>
          <a:xfrm>
            <a:off x="7602317" y="5400675"/>
            <a:ext cx="349250" cy="7493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40" name="39 Rectángulo"/>
          <p:cNvSpPr/>
          <p:nvPr/>
        </p:nvSpPr>
        <p:spPr>
          <a:xfrm>
            <a:off x="8324630" y="4630738"/>
            <a:ext cx="311150" cy="151130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dirty="0"/>
          </a:p>
        </p:txBody>
      </p:sp>
      <p:sp>
        <p:nvSpPr>
          <p:cNvPr id="38944" name="Rectángulo 40"/>
          <p:cNvSpPr>
            <a:spLocks noChangeArrowheads="1"/>
          </p:cNvSpPr>
          <p:nvPr/>
        </p:nvSpPr>
        <p:spPr bwMode="auto">
          <a:xfrm>
            <a:off x="325438" y="38100"/>
            <a:ext cx="85629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just" eaLnBrk="1" hangingPunct="1">
              <a:lnSpc>
                <a:spcPct val="100000"/>
              </a:lnSpc>
              <a:spcBef>
                <a:spcPct val="0"/>
              </a:spcBef>
              <a:buFontTx/>
              <a:buNone/>
            </a:pPr>
            <a:r>
              <a:rPr lang="es-ES_tradnl" altLang="es-ES_tradnl" sz="1000">
                <a:solidFill>
                  <a:srgbClr val="251F1C"/>
                </a:solidFill>
                <a:latin typeface="Trebuchet MS" charset="0"/>
                <a:ea typeface="Trebuchet MS" charset="0"/>
                <a:cs typeface="Trebuchet MS" charset="0"/>
              </a:rPr>
              <a:t>Perez-Sanchez et al. </a:t>
            </a:r>
            <a:r>
              <a:rPr lang="es-ES_tradnl" altLang="es-ES_tradnl" sz="1000">
                <a:latin typeface="Trebuchet MS" charset="0"/>
                <a:ea typeface="Trebuchet MS" charset="0"/>
                <a:cs typeface="Trebuchet MS" charset="0"/>
              </a:rPr>
              <a:t>J Autoimmun</a:t>
            </a:r>
            <a:r>
              <a:rPr lang="es-ES_tradnl" altLang="es-ES_tradnl" sz="1000">
                <a:solidFill>
                  <a:srgbClr val="251F1C"/>
                </a:solidFill>
                <a:latin typeface="Trebuchet MS" charset="0"/>
                <a:ea typeface="Trebuchet MS" charset="0"/>
                <a:cs typeface="Trebuchet MS" charset="0"/>
              </a:rPr>
              <a:t>. 2017</a:t>
            </a:r>
          </a:p>
          <a:p>
            <a:pPr algn="just" eaLnBrk="1" hangingPunct="1">
              <a:lnSpc>
                <a:spcPct val="100000"/>
              </a:lnSpc>
              <a:spcBef>
                <a:spcPct val="0"/>
              </a:spcBef>
              <a:buFontTx/>
              <a:buNone/>
            </a:pPr>
            <a:endParaRPr lang="es-ES_tradnl" altLang="es-ES_tradnl" sz="1000">
              <a:latin typeface="Trebuchet MS" charset="0"/>
              <a:ea typeface="Trebuchet MS" charset="0"/>
              <a:cs typeface="Trebuchet MS" charset="0"/>
            </a:endParaRPr>
          </a:p>
        </p:txBody>
      </p:sp>
      <p:cxnSp>
        <p:nvCxnSpPr>
          <p:cNvPr id="42" name="Conector recto 41"/>
          <p:cNvCxnSpPr>
            <a:cxnSpLocks/>
          </p:cNvCxnSpPr>
          <p:nvPr/>
        </p:nvCxnSpPr>
        <p:spPr bwMode="auto">
          <a:xfrm>
            <a:off x="396875" y="385763"/>
            <a:ext cx="8353425" cy="0"/>
          </a:xfrm>
          <a:prstGeom prst="line">
            <a:avLst/>
          </a:prstGeom>
          <a:noFill/>
          <a:ln w="60325">
            <a:solidFill>
              <a:srgbClr val="C00000"/>
            </a:solidFill>
            <a:miter lim="800000"/>
            <a:headEnd/>
            <a:tailEnd/>
          </a:ln>
          <a:effectLst>
            <a:outerShdw blurRad="63500" dist="38099" dir="2700000" algn="tl" rotWithShape="0">
              <a:srgbClr val="000000">
                <a:alpha val="39999"/>
              </a:srgbClr>
            </a:outerShdw>
          </a:effectLst>
          <a:extLst>
            <a:ext uri="{909E8E84-426E-40DD-AFC4-6F175D3DCCD1}">
              <a14:hiddenFill xmlns:a14="http://schemas.microsoft.com/office/drawing/2010/main" xmlns="">
                <a:noFill/>
              </a14:hiddenFill>
            </a:ext>
          </a:extLst>
        </p:spPr>
      </p:cxnSp>
      <p:sp>
        <p:nvSpPr>
          <p:cNvPr id="38946" name="CuadroTexto 42"/>
          <p:cNvSpPr txBox="1">
            <a:spLocks noChangeArrowheads="1"/>
          </p:cNvSpPr>
          <p:nvPr/>
        </p:nvSpPr>
        <p:spPr bwMode="auto">
          <a:xfrm>
            <a:off x="219075" y="466725"/>
            <a:ext cx="8878888"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eaLnBrk="1" hangingPunct="1"/>
            <a:r>
              <a:rPr lang="es-ES" altLang="es-ES_tradnl" sz="1400" b="1">
                <a:latin typeface="Trebuchet MS" charset="0"/>
                <a:ea typeface="Trebuchet MS" charset="0"/>
                <a:cs typeface="Trebuchet MS" charset="0"/>
              </a:rPr>
              <a:t>2. La netosis induce la expresión de moléculas pro-inflamatorias y aterotrombóticas en otras células inmunes y vasculares. La inhibición de la netosis por IFX y TCZ reduce estos efectos.</a:t>
            </a:r>
          </a:p>
        </p:txBody>
      </p:sp>
      <p:pic>
        <p:nvPicPr>
          <p:cNvPr id="6" name="Imagen 5"/>
          <p:cNvPicPr>
            <a:picLocks noChangeAspect="1"/>
          </p:cNvPicPr>
          <p:nvPr/>
        </p:nvPicPr>
        <p:blipFill>
          <a:blip r:embed="rId8"/>
          <a:stretch>
            <a:fillRect/>
          </a:stretch>
        </p:blipFill>
        <p:spPr>
          <a:xfrm>
            <a:off x="366089" y="1547468"/>
            <a:ext cx="2209800" cy="2146300"/>
          </a:xfrm>
          <a:prstGeom prst="rect">
            <a:avLst/>
          </a:prstGeom>
        </p:spPr>
      </p:pic>
      <p:pic>
        <p:nvPicPr>
          <p:cNvPr id="7" name="Imagen 6"/>
          <p:cNvPicPr>
            <a:picLocks noChangeAspect="1"/>
          </p:cNvPicPr>
          <p:nvPr/>
        </p:nvPicPr>
        <p:blipFill>
          <a:blip r:embed="rId9"/>
          <a:stretch>
            <a:fillRect/>
          </a:stretch>
        </p:blipFill>
        <p:spPr>
          <a:xfrm>
            <a:off x="291281" y="4410075"/>
            <a:ext cx="2120900" cy="198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ox(in)">
                                      <p:cBhvr>
                                        <p:cTn id="10" dur="500"/>
                                        <p:tgtEl>
                                          <p:spTgt spid="1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ox(in)">
                                      <p:cBhvr>
                                        <p:cTn id="13" dur="500"/>
                                        <p:tgtEl>
                                          <p:spTgt spid="1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ox(in)">
                                      <p:cBhvr>
                                        <p:cTn id="16" dur="500"/>
                                        <p:tgtEl>
                                          <p:spTgt spid="19"/>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ox(in)">
                                      <p:cBhvr>
                                        <p:cTn id="19" dur="500"/>
                                        <p:tgtEl>
                                          <p:spTgt spid="20"/>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500"/>
                                        <p:tgtEl>
                                          <p:spTgt spid="17"/>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ox(in)">
                                      <p:cBhvr>
                                        <p:cTn id="25" dur="500"/>
                                        <p:tgtEl>
                                          <p:spTgt spid="21"/>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ox(in)">
                                      <p:cBhvr>
                                        <p:cTn id="28" dur="500"/>
                                        <p:tgtEl>
                                          <p:spTgt spid="22"/>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ox(in)">
                                      <p:cBhvr>
                                        <p:cTn id="31" dur="500"/>
                                        <p:tgtEl>
                                          <p:spTgt spid="24"/>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ox(in)">
                                      <p:cBhvr>
                                        <p:cTn id="34" dur="500"/>
                                        <p:tgtEl>
                                          <p:spTgt spid="23"/>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ox(in)">
                                      <p:cBhvr>
                                        <p:cTn id="37" dur="500"/>
                                        <p:tgtEl>
                                          <p:spTgt spid="25"/>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box(in)">
                                      <p:cBhvr>
                                        <p:cTn id="40" dur="500"/>
                                        <p:tgtEl>
                                          <p:spTgt spid="26"/>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ox(in)">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box(in)">
                                      <p:cBhvr>
                                        <p:cTn id="56" dur="500"/>
                                        <p:tgtEl>
                                          <p:spTgt spid="28"/>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box(in)">
                                      <p:cBhvr>
                                        <p:cTn id="59" dur="500"/>
                                        <p:tgtEl>
                                          <p:spTgt spid="29"/>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ox(in)">
                                      <p:cBhvr>
                                        <p:cTn id="62" dur="500"/>
                                        <p:tgtEl>
                                          <p:spTgt spid="30"/>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box(in)">
                                      <p:cBhvr>
                                        <p:cTn id="65" dur="500"/>
                                        <p:tgtEl>
                                          <p:spTgt spid="31"/>
                                        </p:tgtEl>
                                      </p:cBhvr>
                                    </p:animEffect>
                                  </p:childTnLst>
                                </p:cTn>
                              </p:par>
                              <p:par>
                                <p:cTn id="66" presetID="4" presetClass="entr" presetSubtype="16"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box(in)">
                                      <p:cBhvr>
                                        <p:cTn id="68" dur="500"/>
                                        <p:tgtEl>
                                          <p:spTgt spid="32"/>
                                        </p:tgtEl>
                                      </p:cBhvr>
                                    </p:animEffect>
                                  </p:childTnLst>
                                </p:cTn>
                              </p:par>
                              <p:par>
                                <p:cTn id="69" presetID="4" presetClass="entr" presetSubtype="16"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box(in)">
                                      <p:cBhvr>
                                        <p:cTn id="71" dur="500"/>
                                        <p:tgtEl>
                                          <p:spTgt spid="33"/>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box(in)">
                                      <p:cBhvr>
                                        <p:cTn id="74" dur="500"/>
                                        <p:tgtEl>
                                          <p:spTgt spid="34"/>
                                        </p:tgtEl>
                                      </p:cBhvr>
                                    </p:animEffect>
                                  </p:childTnLst>
                                </p:cTn>
                              </p:par>
                              <p:par>
                                <p:cTn id="75" presetID="4" presetClass="entr" presetSubtype="16"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box(in)">
                                      <p:cBhvr>
                                        <p:cTn id="77" dur="500"/>
                                        <p:tgtEl>
                                          <p:spTgt spid="35"/>
                                        </p:tgtEl>
                                      </p:cBhvr>
                                    </p:animEffect>
                                  </p:childTnLst>
                                </p:cTn>
                              </p:par>
                              <p:par>
                                <p:cTn id="78" presetID="4" presetClass="entr" presetSubtype="16"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box(in)">
                                      <p:cBhvr>
                                        <p:cTn id="80" dur="500"/>
                                        <p:tgtEl>
                                          <p:spTgt spid="36"/>
                                        </p:tgtEl>
                                      </p:cBhvr>
                                    </p:animEffect>
                                  </p:childTnLst>
                                </p:cTn>
                              </p:par>
                              <p:par>
                                <p:cTn id="81" presetID="4" presetClass="entr" presetSubtype="16"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box(in)">
                                      <p:cBhvr>
                                        <p:cTn id="83" dur="500"/>
                                        <p:tgtEl>
                                          <p:spTgt spid="37"/>
                                        </p:tgtEl>
                                      </p:cBhvr>
                                    </p:animEffect>
                                  </p:childTnLst>
                                </p:cTn>
                              </p:par>
                              <p:par>
                                <p:cTn id="84" presetID="4" presetClass="entr" presetSubtype="16"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box(in)">
                                      <p:cBhvr>
                                        <p:cTn id="86" dur="500"/>
                                        <p:tgtEl>
                                          <p:spTgt spid="38"/>
                                        </p:tgtEl>
                                      </p:cBhvr>
                                    </p:animEffect>
                                  </p:childTnLst>
                                </p:cTn>
                              </p:par>
                              <p:par>
                                <p:cTn id="87" presetID="4" presetClass="entr" presetSubtype="16"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box(in)">
                                      <p:cBhvr>
                                        <p:cTn id="89" dur="500"/>
                                        <p:tgtEl>
                                          <p:spTgt spid="39"/>
                                        </p:tgtEl>
                                      </p:cBhvr>
                                    </p:animEffect>
                                  </p:childTnLst>
                                </p:cTn>
                              </p:par>
                              <p:par>
                                <p:cTn id="90" presetID="4" presetClass="entr" presetSubtype="16" fill="hold" grpId="0" nodeType="with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box(in)">
                                      <p:cBhvr>
                                        <p:cTn id="9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ángulo 3"/>
          <p:cNvSpPr/>
          <p:nvPr/>
        </p:nvSpPr>
        <p:spPr>
          <a:xfrm>
            <a:off x="423744" y="793770"/>
            <a:ext cx="8393685" cy="830997"/>
          </a:xfrm>
          <a:prstGeom prst="rec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spAutoFit/>
          </a:bodyPr>
          <a:lstStyle/>
          <a:p>
            <a:pPr algn="ctr" eaLnBrk="1" fontAlgn="auto" hangingPunct="1">
              <a:spcBef>
                <a:spcPts val="0"/>
              </a:spcBef>
              <a:spcAft>
                <a:spcPts val="0"/>
              </a:spcAft>
              <a:defRPr/>
            </a:pPr>
            <a:r>
              <a:rPr lang="en-US" sz="1600" b="1" dirty="0">
                <a:latin typeface="+mn-lt"/>
              </a:rPr>
              <a:t>Los </a:t>
            </a:r>
            <a:r>
              <a:rPr lang="en-US" sz="1600" b="1" dirty="0" err="1">
                <a:latin typeface="+mn-lt"/>
              </a:rPr>
              <a:t>productos</a:t>
            </a:r>
            <a:r>
              <a:rPr lang="en-US" sz="1600" b="1" dirty="0">
                <a:latin typeface="+mn-lt"/>
              </a:rPr>
              <a:t> </a:t>
            </a:r>
            <a:r>
              <a:rPr lang="en-US" sz="1600" b="1" dirty="0" err="1">
                <a:latin typeface="+mn-lt"/>
              </a:rPr>
              <a:t>derivados</a:t>
            </a:r>
            <a:r>
              <a:rPr lang="en-US" sz="1600" b="1" dirty="0">
                <a:latin typeface="+mn-lt"/>
              </a:rPr>
              <a:t> de la </a:t>
            </a:r>
            <a:r>
              <a:rPr lang="en-US" sz="1600" b="1" dirty="0" err="1">
                <a:latin typeface="+mn-lt"/>
              </a:rPr>
              <a:t>netosis</a:t>
            </a:r>
            <a:r>
              <a:rPr lang="en-US" sz="1600" b="1" dirty="0">
                <a:latin typeface="+mn-lt"/>
              </a:rPr>
              <a:t> </a:t>
            </a:r>
            <a:r>
              <a:rPr lang="en-US" sz="1600" b="1" dirty="0" err="1">
                <a:latin typeface="+mn-lt"/>
              </a:rPr>
              <a:t>podr</a:t>
            </a:r>
            <a:r>
              <a:rPr lang="es-ES" sz="1600" b="1" dirty="0" err="1">
                <a:latin typeface="+mn-lt"/>
              </a:rPr>
              <a:t>ían</a:t>
            </a:r>
            <a:r>
              <a:rPr lang="es-ES" sz="1600" b="1" dirty="0">
                <a:latin typeface="+mn-lt"/>
              </a:rPr>
              <a:t> ser potenciales </a:t>
            </a:r>
            <a:r>
              <a:rPr lang="es-ES" sz="1600" b="1" dirty="0" err="1">
                <a:latin typeface="+mn-lt"/>
              </a:rPr>
              <a:t>biomarcadores</a:t>
            </a:r>
            <a:r>
              <a:rPr lang="es-ES" sz="1600" b="1" dirty="0">
                <a:latin typeface="+mn-lt"/>
              </a:rPr>
              <a:t> para la actividad de la enfermedad, la aterosclerosis y la monitorización de la respuesta terapéutica a fármacos biológicos en pacientes AR.</a:t>
            </a:r>
            <a:endParaRPr lang="en-US" sz="1600" b="1" dirty="0">
              <a:latin typeface="+mn-lt"/>
            </a:endParaRPr>
          </a:p>
        </p:txBody>
      </p:sp>
      <p:pic>
        <p:nvPicPr>
          <p:cNvPr id="41991" name="Imagen 21"/>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512888" y="2103438"/>
            <a:ext cx="6083300" cy="2217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1992" name="Agrupar 22"/>
          <p:cNvGrpSpPr>
            <a:grpSpLocks/>
          </p:cNvGrpSpPr>
          <p:nvPr/>
        </p:nvGrpSpPr>
        <p:grpSpPr bwMode="auto">
          <a:xfrm>
            <a:off x="1644650" y="4529138"/>
            <a:ext cx="5567363" cy="2328862"/>
            <a:chOff x="1816195" y="4836157"/>
            <a:chExt cx="5150498" cy="1971869"/>
          </a:xfrm>
        </p:grpSpPr>
        <p:pic>
          <p:nvPicPr>
            <p:cNvPr id="41993" name="Imagen 23"/>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1816195" y="4854818"/>
              <a:ext cx="5150498" cy="19532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 name="Rectángulo 24"/>
            <p:cNvSpPr/>
            <p:nvPr/>
          </p:nvSpPr>
          <p:spPr>
            <a:xfrm>
              <a:off x="4574289" y="4836157"/>
              <a:ext cx="631512" cy="165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grpSp>
      <p:sp>
        <p:nvSpPr>
          <p:cNvPr id="9" name="Rectángulo 40"/>
          <p:cNvSpPr>
            <a:spLocks noChangeArrowheads="1"/>
          </p:cNvSpPr>
          <p:nvPr/>
        </p:nvSpPr>
        <p:spPr bwMode="auto">
          <a:xfrm>
            <a:off x="325438" y="38100"/>
            <a:ext cx="85629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just" eaLnBrk="1" hangingPunct="1">
              <a:lnSpc>
                <a:spcPct val="100000"/>
              </a:lnSpc>
              <a:spcBef>
                <a:spcPct val="0"/>
              </a:spcBef>
              <a:buFontTx/>
              <a:buNone/>
            </a:pPr>
            <a:r>
              <a:rPr lang="es-ES_tradnl" altLang="es-ES_tradnl" sz="1000">
                <a:solidFill>
                  <a:srgbClr val="251F1C"/>
                </a:solidFill>
                <a:latin typeface="Trebuchet MS" charset="0"/>
                <a:ea typeface="Trebuchet MS" charset="0"/>
                <a:cs typeface="Trebuchet MS" charset="0"/>
              </a:rPr>
              <a:t>Perez-Sanchez et al. </a:t>
            </a:r>
            <a:r>
              <a:rPr lang="es-ES_tradnl" altLang="es-ES_tradnl" sz="1000">
                <a:latin typeface="Trebuchet MS" charset="0"/>
                <a:ea typeface="Trebuchet MS" charset="0"/>
                <a:cs typeface="Trebuchet MS" charset="0"/>
              </a:rPr>
              <a:t>J Autoimmun</a:t>
            </a:r>
            <a:r>
              <a:rPr lang="es-ES_tradnl" altLang="es-ES_tradnl" sz="1000">
                <a:solidFill>
                  <a:srgbClr val="251F1C"/>
                </a:solidFill>
                <a:latin typeface="Trebuchet MS" charset="0"/>
                <a:ea typeface="Trebuchet MS" charset="0"/>
                <a:cs typeface="Trebuchet MS" charset="0"/>
              </a:rPr>
              <a:t>. 2017</a:t>
            </a:r>
          </a:p>
          <a:p>
            <a:pPr algn="just" eaLnBrk="1" hangingPunct="1">
              <a:lnSpc>
                <a:spcPct val="100000"/>
              </a:lnSpc>
              <a:spcBef>
                <a:spcPct val="0"/>
              </a:spcBef>
              <a:buFontTx/>
              <a:buNone/>
            </a:pPr>
            <a:endParaRPr lang="es-ES_tradnl" altLang="es-ES_tradnl" sz="1000">
              <a:latin typeface="Trebuchet MS" charset="0"/>
              <a:ea typeface="Trebuchet MS" charset="0"/>
              <a:cs typeface="Trebuchet MS" charset="0"/>
            </a:endParaRPr>
          </a:p>
        </p:txBody>
      </p:sp>
      <p:cxnSp>
        <p:nvCxnSpPr>
          <p:cNvPr id="10" name="Conector recto 9"/>
          <p:cNvCxnSpPr>
            <a:cxnSpLocks/>
          </p:cNvCxnSpPr>
          <p:nvPr/>
        </p:nvCxnSpPr>
        <p:spPr bwMode="auto">
          <a:xfrm>
            <a:off x="396875" y="385763"/>
            <a:ext cx="8353425" cy="0"/>
          </a:xfrm>
          <a:prstGeom prst="line">
            <a:avLst/>
          </a:prstGeom>
          <a:noFill/>
          <a:ln w="60325">
            <a:solidFill>
              <a:srgbClr val="C00000"/>
            </a:solidFill>
            <a:miter lim="800000"/>
            <a:headEnd/>
            <a:tailEnd/>
          </a:ln>
          <a:effectLst>
            <a:outerShdw blurRad="63500" dist="38099" dir="2700000" algn="tl" rotWithShape="0">
              <a:srgbClr val="000000">
                <a:alpha val="39999"/>
              </a:srgbClr>
            </a:outerShdw>
          </a:effectLst>
          <a:extLst>
            <a:ext uri="{909E8E84-426E-40DD-AFC4-6F175D3DCCD1}">
              <a14:hiddenFill xmlns:a14="http://schemas.microsoft.com/office/drawing/2010/main" xmlns="">
                <a:noFill/>
              </a14:hiddenFill>
            </a:ext>
          </a:extLst>
        </p:spPr>
      </p:cxnSp>
    </p:spTree>
  </p:cSld>
  <p:clrMapOvr>
    <a:masterClrMapping/>
  </p:clrMapOvr>
  <p:transition>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email"/>
          <a:stretch>
            <a:fillRect/>
          </a:stretch>
        </p:blipFill>
        <p:spPr>
          <a:xfrm>
            <a:off x="2578986" y="580011"/>
            <a:ext cx="3736089" cy="6120826"/>
          </a:xfrm>
          <a:prstGeom prst="rect">
            <a:avLst/>
          </a:prstGeom>
        </p:spPr>
      </p:pic>
      <p:sp>
        <p:nvSpPr>
          <p:cNvPr id="3" name="CuadroTexto 6"/>
          <p:cNvSpPr txBox="1">
            <a:spLocks noChangeArrowheads="1"/>
          </p:cNvSpPr>
          <p:nvPr/>
        </p:nvSpPr>
        <p:spPr bwMode="auto">
          <a:xfrm>
            <a:off x="1975258" y="100013"/>
            <a:ext cx="535423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s-ES" altLang="es-ES_tradnl" sz="1800" b="1" dirty="0" err="1" smtClean="0">
                <a:latin typeface="Trebuchet MS" charset="0"/>
                <a:ea typeface="Trebuchet MS" charset="0"/>
                <a:cs typeface="Trebuchet MS" charset="0"/>
              </a:rPr>
              <a:t>Netosis</a:t>
            </a:r>
            <a:r>
              <a:rPr lang="es-ES" altLang="es-ES_tradnl" sz="1800" b="1" dirty="0" smtClean="0">
                <a:latin typeface="Trebuchet MS" charset="0"/>
                <a:ea typeface="Trebuchet MS" charset="0"/>
                <a:cs typeface="Trebuchet MS" charset="0"/>
              </a:rPr>
              <a:t>: Potenciales Dianas Terapéuticas</a:t>
            </a:r>
            <a:endParaRPr lang="es-ES_tradnl" altLang="es-ES_tradnl" sz="1800" b="1" dirty="0">
              <a:latin typeface="Trebuchet MS" charset="0"/>
              <a:ea typeface="Trebuchet MS" charset="0"/>
              <a:cs typeface="Trebuchet MS" charset="0"/>
            </a:endParaRPr>
          </a:p>
        </p:txBody>
      </p:sp>
      <p:sp>
        <p:nvSpPr>
          <p:cNvPr id="4" name="Rectángulo 3"/>
          <p:cNvSpPr/>
          <p:nvPr/>
        </p:nvSpPr>
        <p:spPr>
          <a:xfrm>
            <a:off x="7443788" y="6300727"/>
            <a:ext cx="2514600" cy="400110"/>
          </a:xfrm>
          <a:prstGeom prst="rect">
            <a:avLst/>
          </a:prstGeom>
        </p:spPr>
        <p:txBody>
          <a:bodyPr wrap="square">
            <a:spAutoFit/>
          </a:bodyPr>
          <a:lstStyle/>
          <a:p>
            <a:r>
              <a:rPr lang="es-ES_tradnl" sz="1000" i="1" dirty="0" err="1">
                <a:solidFill>
                  <a:srgbClr val="000000"/>
                </a:solidFill>
                <a:latin typeface="arial" charset="0"/>
              </a:rPr>
              <a:t>Gupta</a:t>
            </a:r>
            <a:r>
              <a:rPr lang="es-ES_tradnl" sz="1000" i="1" dirty="0">
                <a:solidFill>
                  <a:srgbClr val="000000"/>
                </a:solidFill>
                <a:latin typeface="arial" charset="0"/>
              </a:rPr>
              <a:t> S, Kaplan MJ.</a:t>
            </a:r>
          </a:p>
          <a:p>
            <a:r>
              <a:rPr lang="es-ES_tradnl" sz="1000" i="1" dirty="0" err="1">
                <a:solidFill>
                  <a:srgbClr val="000000"/>
                </a:solidFill>
                <a:latin typeface="arial" charset="0"/>
              </a:rPr>
              <a:t>Nat</a:t>
            </a:r>
            <a:r>
              <a:rPr lang="es-ES_tradnl" sz="1000" i="1" dirty="0">
                <a:solidFill>
                  <a:srgbClr val="000000"/>
                </a:solidFill>
                <a:latin typeface="arial" charset="0"/>
              </a:rPr>
              <a:t> </a:t>
            </a:r>
            <a:r>
              <a:rPr lang="es-ES_tradnl" sz="1000" i="1" dirty="0" err="1">
                <a:solidFill>
                  <a:srgbClr val="000000"/>
                </a:solidFill>
                <a:latin typeface="arial" charset="0"/>
              </a:rPr>
              <a:t>Rev</a:t>
            </a:r>
            <a:r>
              <a:rPr lang="es-ES_tradnl" sz="1000" i="1" dirty="0">
                <a:solidFill>
                  <a:srgbClr val="000000"/>
                </a:solidFill>
                <a:latin typeface="arial" charset="0"/>
              </a:rPr>
              <a:t> </a:t>
            </a:r>
            <a:r>
              <a:rPr lang="es-ES_tradnl" sz="1000" i="1" dirty="0" err="1">
                <a:solidFill>
                  <a:srgbClr val="000000"/>
                </a:solidFill>
                <a:latin typeface="arial" charset="0"/>
              </a:rPr>
              <a:t>Nephrol</a:t>
            </a:r>
            <a:r>
              <a:rPr lang="es-ES_tradnl" sz="1000" i="1" dirty="0">
                <a:solidFill>
                  <a:srgbClr val="000000"/>
                </a:solidFill>
                <a:latin typeface="arial" charset="0"/>
              </a:rPr>
              <a:t>. 2016 </a:t>
            </a:r>
            <a:endParaRPr lang="es-ES_tradnl" sz="1000" b="0" i="1" dirty="0">
              <a:solidFill>
                <a:srgbClr val="000000"/>
              </a:solidFill>
              <a:effectLst/>
              <a:latin typeface="arial" charset="0"/>
            </a:endParaRPr>
          </a:p>
        </p:txBody>
      </p:sp>
      <p:sp>
        <p:nvSpPr>
          <p:cNvPr id="6" name="CuadroTexto 5"/>
          <p:cNvSpPr txBox="1"/>
          <p:nvPr/>
        </p:nvSpPr>
        <p:spPr>
          <a:xfrm>
            <a:off x="6423370" y="954156"/>
            <a:ext cx="1448149" cy="276999"/>
          </a:xfrm>
          <a:prstGeom prst="rect">
            <a:avLst/>
          </a:prstGeom>
          <a:solidFill>
            <a:srgbClr val="C00000">
              <a:alpha val="11000"/>
            </a:srgbClr>
          </a:solidFill>
          <a:ln>
            <a:noFill/>
          </a:ln>
        </p:spPr>
        <p:txBody>
          <a:bodyPr wrap="square" rtlCol="0">
            <a:spAutoFit/>
          </a:bodyPr>
          <a:lstStyle/>
          <a:p>
            <a:r>
              <a:rPr lang="es-ES_tradnl" sz="1200" b="1" dirty="0" smtClean="0"/>
              <a:t>Terapias </a:t>
            </a:r>
            <a:r>
              <a:rPr lang="es-ES_tradnl" sz="1200" b="1" dirty="0" err="1" smtClean="0"/>
              <a:t>biol</a:t>
            </a:r>
            <a:r>
              <a:rPr lang="es-ES" sz="1200" b="1" dirty="0" err="1" smtClean="0"/>
              <a:t>ógicas</a:t>
            </a:r>
            <a:endParaRPr lang="es-ES_tradnl" sz="1200" b="1" dirty="0"/>
          </a:p>
        </p:txBody>
      </p:sp>
      <p:sp>
        <p:nvSpPr>
          <p:cNvPr id="7" name="CuadroTexto 6"/>
          <p:cNvSpPr txBox="1"/>
          <p:nvPr/>
        </p:nvSpPr>
        <p:spPr>
          <a:xfrm>
            <a:off x="1485581" y="3601459"/>
            <a:ext cx="1233868" cy="278296"/>
          </a:xfrm>
          <a:prstGeom prst="rect">
            <a:avLst/>
          </a:prstGeom>
          <a:solidFill>
            <a:srgbClr val="C00000">
              <a:alpha val="11000"/>
            </a:srgbClr>
          </a:solidFill>
          <a:ln>
            <a:noFill/>
          </a:ln>
        </p:spPr>
        <p:txBody>
          <a:bodyPr wrap="square" rtlCol="0">
            <a:spAutoFit/>
          </a:bodyPr>
          <a:lstStyle/>
          <a:p>
            <a:pPr algn="ctr"/>
            <a:r>
              <a:rPr lang="es-ES" sz="1200" b="1" dirty="0" smtClean="0"/>
              <a:t>Antioxidantes</a:t>
            </a:r>
            <a:endParaRPr lang="es-ES_tradnl" sz="1200" b="1" dirty="0"/>
          </a:p>
        </p:txBody>
      </p:sp>
      <p:sp>
        <p:nvSpPr>
          <p:cNvPr id="8" name="CuadroTexto 7"/>
          <p:cNvSpPr txBox="1"/>
          <p:nvPr/>
        </p:nvSpPr>
        <p:spPr>
          <a:xfrm>
            <a:off x="5845360" y="4503131"/>
            <a:ext cx="1734706" cy="276999"/>
          </a:xfrm>
          <a:prstGeom prst="rect">
            <a:avLst/>
          </a:prstGeom>
          <a:solidFill>
            <a:srgbClr val="C00000">
              <a:alpha val="11000"/>
            </a:srgbClr>
          </a:solidFill>
          <a:ln>
            <a:noFill/>
          </a:ln>
        </p:spPr>
        <p:txBody>
          <a:bodyPr wrap="square" rtlCol="0">
            <a:spAutoFit/>
          </a:bodyPr>
          <a:lstStyle/>
          <a:p>
            <a:pPr algn="ctr"/>
            <a:r>
              <a:rPr lang="es-ES" sz="1200" b="1" smtClean="0"/>
              <a:t>Inhibidores de enzimas</a:t>
            </a:r>
            <a:endParaRPr lang="es-ES_tradnl" sz="1200" b="1" dirty="0"/>
          </a:p>
        </p:txBody>
      </p:sp>
      <p:sp>
        <p:nvSpPr>
          <p:cNvPr id="9" name="CuadroTexto 8"/>
          <p:cNvSpPr txBox="1"/>
          <p:nvPr/>
        </p:nvSpPr>
        <p:spPr>
          <a:xfrm>
            <a:off x="5818341" y="5930531"/>
            <a:ext cx="678054" cy="278296"/>
          </a:xfrm>
          <a:prstGeom prst="rect">
            <a:avLst/>
          </a:prstGeom>
          <a:solidFill>
            <a:srgbClr val="C00000">
              <a:alpha val="11000"/>
            </a:srgbClr>
          </a:solidFill>
          <a:ln>
            <a:noFill/>
          </a:ln>
        </p:spPr>
        <p:txBody>
          <a:bodyPr wrap="square" rtlCol="0">
            <a:spAutoFit/>
          </a:bodyPr>
          <a:lstStyle/>
          <a:p>
            <a:pPr algn="ctr"/>
            <a:r>
              <a:rPr lang="es-ES" sz="1200" b="1" dirty="0" err="1" smtClean="0"/>
              <a:t>DNAsa</a:t>
            </a:r>
            <a:endParaRPr lang="es-ES_tradnl" sz="1200" b="1" dirty="0"/>
          </a:p>
        </p:txBody>
      </p:sp>
      <p:sp>
        <p:nvSpPr>
          <p:cNvPr id="10" name="CuadroTexto 9"/>
          <p:cNvSpPr txBox="1"/>
          <p:nvPr/>
        </p:nvSpPr>
        <p:spPr>
          <a:xfrm>
            <a:off x="1258955" y="3026966"/>
            <a:ext cx="1460494" cy="463827"/>
          </a:xfrm>
          <a:prstGeom prst="rect">
            <a:avLst/>
          </a:prstGeom>
          <a:solidFill>
            <a:srgbClr val="C00000">
              <a:alpha val="11000"/>
            </a:srgbClr>
          </a:solidFill>
          <a:ln>
            <a:noFill/>
          </a:ln>
        </p:spPr>
        <p:txBody>
          <a:bodyPr wrap="square" rtlCol="0">
            <a:spAutoFit/>
          </a:bodyPr>
          <a:lstStyle/>
          <a:p>
            <a:pPr algn="ctr"/>
            <a:r>
              <a:rPr lang="es-ES" sz="1200" b="1" dirty="0" smtClean="0"/>
              <a:t>Inhibidores de rutas </a:t>
            </a:r>
          </a:p>
          <a:p>
            <a:pPr algn="ctr"/>
            <a:r>
              <a:rPr lang="es-ES" sz="1200" b="1" dirty="0" smtClean="0"/>
              <a:t>intracelulares</a:t>
            </a:r>
            <a:endParaRPr lang="es-ES_tradnl" sz="1200" b="1" dirty="0"/>
          </a:p>
        </p:txBody>
      </p:sp>
      <p:sp>
        <p:nvSpPr>
          <p:cNvPr id="11" name="CuadroTexto 10"/>
          <p:cNvSpPr txBox="1"/>
          <p:nvPr/>
        </p:nvSpPr>
        <p:spPr>
          <a:xfrm>
            <a:off x="994676" y="4430409"/>
            <a:ext cx="1734706" cy="276999"/>
          </a:xfrm>
          <a:prstGeom prst="rect">
            <a:avLst/>
          </a:prstGeom>
          <a:solidFill>
            <a:srgbClr val="C00000">
              <a:alpha val="11000"/>
            </a:srgbClr>
          </a:solidFill>
          <a:ln>
            <a:noFill/>
          </a:ln>
        </p:spPr>
        <p:txBody>
          <a:bodyPr wrap="square" rtlCol="0">
            <a:spAutoFit/>
          </a:bodyPr>
          <a:lstStyle/>
          <a:p>
            <a:pPr algn="ctr"/>
            <a:r>
              <a:rPr lang="es-ES" sz="1200" b="1" smtClean="0"/>
              <a:t>Inhibidores de enzimas</a:t>
            </a:r>
            <a:endParaRPr lang="es-ES_tradnl" sz="1200" b="1" dirty="0"/>
          </a:p>
        </p:txBody>
      </p:sp>
    </p:spTree>
    <p:extLst>
      <p:ext uri="{BB962C8B-B14F-4D97-AF65-F5344CB8AC3E}">
        <p14:creationId xmlns:p14="http://schemas.microsoft.com/office/powerpoint/2010/main" xmlns="" val="31015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789340" y="195018"/>
            <a:ext cx="1750423" cy="369332"/>
          </a:xfrm>
          <a:prstGeom prst="rect">
            <a:avLst/>
          </a:prstGeom>
          <a:noFill/>
        </p:spPr>
        <p:txBody>
          <a:bodyPr wrap="square" rtlCol="0">
            <a:spAutoFit/>
          </a:bodyPr>
          <a:lstStyle/>
          <a:p>
            <a:pPr algn="ctr"/>
            <a:r>
              <a:rPr lang="es-ES_tradnl" b="1" dirty="0" err="1" smtClean="0">
                <a:latin typeface="Trebuchet MS" charset="0"/>
                <a:ea typeface="Trebuchet MS" charset="0"/>
                <a:cs typeface="Trebuchet MS" charset="0"/>
              </a:rPr>
              <a:t>NETosis</a:t>
            </a:r>
            <a:endParaRPr lang="es-ES_tradnl" b="1" dirty="0">
              <a:latin typeface="Trebuchet MS" charset="0"/>
              <a:ea typeface="Trebuchet MS" charset="0"/>
              <a:cs typeface="Trebuchet MS" charset="0"/>
            </a:endParaRPr>
          </a:p>
        </p:txBody>
      </p:sp>
      <p:sp>
        <p:nvSpPr>
          <p:cNvPr id="5" name="Rectángulo 4"/>
          <p:cNvSpPr/>
          <p:nvPr/>
        </p:nvSpPr>
        <p:spPr>
          <a:xfrm>
            <a:off x="241738" y="659715"/>
            <a:ext cx="8786647" cy="553998"/>
          </a:xfrm>
          <a:prstGeom prst="rect">
            <a:avLst/>
          </a:prstGeom>
        </p:spPr>
        <p:txBody>
          <a:bodyPr wrap="square">
            <a:spAutoFit/>
          </a:bodyPr>
          <a:lstStyle/>
          <a:p>
            <a:pPr algn="just"/>
            <a:r>
              <a:rPr lang="es-ES_tradnl" sz="1600" b="1" i="0" dirty="0" err="1" smtClean="0">
                <a:solidFill>
                  <a:schemeClr val="accent1">
                    <a:lumMod val="75000"/>
                  </a:schemeClr>
                </a:solidFill>
                <a:effectLst/>
                <a:latin typeface="Trebuchet MS" charset="0"/>
                <a:ea typeface="Trebuchet MS" charset="0"/>
                <a:cs typeface="Trebuchet MS" charset="0"/>
              </a:rPr>
              <a:t>Definici</a:t>
            </a:r>
            <a:r>
              <a:rPr lang="es-ES" sz="1600" b="1" i="0" dirty="0" err="1" smtClean="0">
                <a:solidFill>
                  <a:schemeClr val="accent1">
                    <a:lumMod val="75000"/>
                  </a:schemeClr>
                </a:solidFill>
                <a:effectLst/>
                <a:latin typeface="Trebuchet MS" charset="0"/>
                <a:ea typeface="Trebuchet MS" charset="0"/>
                <a:cs typeface="Trebuchet MS" charset="0"/>
              </a:rPr>
              <a:t>ón</a:t>
            </a:r>
            <a:r>
              <a:rPr lang="es-ES" sz="1400" b="1" dirty="0" smtClean="0">
                <a:latin typeface="Trebuchet MS" charset="0"/>
                <a:ea typeface="Trebuchet MS" charset="0"/>
                <a:cs typeface="Trebuchet MS" charset="0"/>
              </a:rPr>
              <a:t>:</a:t>
            </a:r>
            <a:r>
              <a:rPr lang="es-ES" sz="1600" b="1" dirty="0" smtClean="0">
                <a:latin typeface="Trebuchet MS" charset="0"/>
                <a:ea typeface="Trebuchet MS" charset="0"/>
                <a:cs typeface="Trebuchet MS" charset="0"/>
              </a:rPr>
              <a:t> </a:t>
            </a:r>
            <a:r>
              <a:rPr lang="es-ES_tradnl" sz="1400" b="0" i="0" dirty="0" smtClean="0">
                <a:effectLst/>
                <a:latin typeface="Trebuchet MS" charset="0"/>
                <a:ea typeface="Trebuchet MS" charset="0"/>
                <a:cs typeface="Trebuchet MS" charset="0"/>
              </a:rPr>
              <a:t>Muerte celular sufrida por el </a:t>
            </a:r>
            <a:r>
              <a:rPr lang="es-ES_tradnl" sz="1400" b="0" i="0" dirty="0" err="1" smtClean="0">
                <a:effectLst/>
                <a:latin typeface="Trebuchet MS" charset="0"/>
                <a:ea typeface="Trebuchet MS" charset="0"/>
                <a:cs typeface="Trebuchet MS" charset="0"/>
              </a:rPr>
              <a:t>neutr</a:t>
            </a:r>
            <a:r>
              <a:rPr lang="es-ES" sz="1400" b="0" i="0" dirty="0" err="1" smtClean="0">
                <a:effectLst/>
                <a:latin typeface="Trebuchet MS" charset="0"/>
                <a:ea typeface="Trebuchet MS" charset="0"/>
                <a:cs typeface="Trebuchet MS" charset="0"/>
              </a:rPr>
              <a:t>ófilo</a:t>
            </a:r>
            <a:r>
              <a:rPr lang="es-ES" sz="1400" b="0" i="0" dirty="0" smtClean="0">
                <a:effectLst/>
                <a:latin typeface="Trebuchet MS" charset="0"/>
                <a:ea typeface="Trebuchet MS" charset="0"/>
                <a:cs typeface="Trebuchet MS" charset="0"/>
              </a:rPr>
              <a:t> caracterizada por la liberación al espacio extracelular</a:t>
            </a:r>
          </a:p>
          <a:p>
            <a:pPr algn="just"/>
            <a:r>
              <a:rPr lang="es-ES" sz="1400" dirty="0">
                <a:latin typeface="Trebuchet MS" charset="0"/>
                <a:ea typeface="Trebuchet MS" charset="0"/>
                <a:cs typeface="Trebuchet MS" charset="0"/>
              </a:rPr>
              <a:t> </a:t>
            </a:r>
            <a:r>
              <a:rPr lang="es-ES" sz="1400" dirty="0" smtClean="0">
                <a:latin typeface="Trebuchet MS" charset="0"/>
                <a:ea typeface="Trebuchet MS" charset="0"/>
                <a:cs typeface="Trebuchet MS" charset="0"/>
              </a:rPr>
              <a:t>                  </a:t>
            </a:r>
            <a:r>
              <a:rPr lang="es-ES" sz="1400" b="0" i="0" dirty="0" smtClean="0">
                <a:effectLst/>
                <a:latin typeface="Trebuchet MS" charset="0"/>
                <a:ea typeface="Trebuchet MS" charset="0"/>
                <a:cs typeface="Trebuchet MS" charset="0"/>
              </a:rPr>
              <a:t> de la cromatina </a:t>
            </a:r>
            <a:r>
              <a:rPr lang="es-ES" sz="1400" b="0" i="0" dirty="0" err="1" smtClean="0">
                <a:effectLst/>
                <a:latin typeface="Trebuchet MS" charset="0"/>
                <a:ea typeface="Trebuchet MS" charset="0"/>
                <a:cs typeface="Trebuchet MS" charset="0"/>
              </a:rPr>
              <a:t>descondensada</a:t>
            </a:r>
            <a:r>
              <a:rPr lang="es-ES" sz="1400" b="0" i="0" dirty="0" smtClean="0">
                <a:effectLst/>
                <a:latin typeface="Trebuchet MS" charset="0"/>
                <a:ea typeface="Trebuchet MS" charset="0"/>
                <a:cs typeface="Trebuchet MS" charset="0"/>
              </a:rPr>
              <a:t> (ADN) y de su contenido granular.</a:t>
            </a:r>
            <a:endParaRPr lang="es-ES_tradnl" sz="1400" dirty="0">
              <a:latin typeface="Trebuchet MS" charset="0"/>
              <a:ea typeface="Trebuchet MS" charset="0"/>
              <a:cs typeface="Trebuchet MS" charset="0"/>
            </a:endParaRP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30691" y="3769837"/>
            <a:ext cx="6418262" cy="291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5"/>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254966" y="3717449"/>
            <a:ext cx="3521075" cy="2490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14 CuadroTexto"/>
          <p:cNvSpPr txBox="1">
            <a:spLocks noChangeArrowheads="1"/>
          </p:cNvSpPr>
          <p:nvPr/>
        </p:nvSpPr>
        <p:spPr bwMode="auto">
          <a:xfrm>
            <a:off x="4475682" y="3489558"/>
            <a:ext cx="479444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s-ES_tradnl" altLang="es-ES_tradnl" sz="1200" b="1" dirty="0" err="1" smtClean="0">
                <a:solidFill>
                  <a:srgbClr val="C00000"/>
                </a:solidFill>
                <a:latin typeface="Trebuchet MS" charset="0"/>
                <a:ea typeface="Trebuchet MS" charset="0"/>
                <a:cs typeface="Trebuchet MS" charset="0"/>
              </a:rPr>
              <a:t>NETs</a:t>
            </a:r>
            <a:r>
              <a:rPr lang="es-ES_tradnl" altLang="es-ES_tradnl" sz="1200" b="1" dirty="0" smtClean="0">
                <a:solidFill>
                  <a:srgbClr val="C00000"/>
                </a:solidFill>
                <a:latin typeface="Trebuchet MS" charset="0"/>
                <a:ea typeface="Trebuchet MS" charset="0"/>
                <a:cs typeface="Trebuchet MS" charset="0"/>
              </a:rPr>
              <a:t>: </a:t>
            </a:r>
            <a:r>
              <a:rPr lang="es-ES_tradnl" altLang="es-ES_tradnl" sz="1200" b="1" dirty="0" err="1" smtClean="0">
                <a:solidFill>
                  <a:srgbClr val="C00000"/>
                </a:solidFill>
                <a:latin typeface="Trebuchet MS" charset="0"/>
                <a:ea typeface="Trebuchet MS" charset="0"/>
                <a:cs typeface="Trebuchet MS" charset="0"/>
              </a:rPr>
              <a:t>Neutrophil</a:t>
            </a:r>
            <a:r>
              <a:rPr lang="es-ES_tradnl" altLang="es-ES_tradnl" sz="1200" b="1" dirty="0" smtClean="0">
                <a:solidFill>
                  <a:srgbClr val="C00000"/>
                </a:solidFill>
                <a:latin typeface="Trebuchet MS" charset="0"/>
                <a:ea typeface="Trebuchet MS" charset="0"/>
                <a:cs typeface="Trebuchet MS" charset="0"/>
              </a:rPr>
              <a:t> </a:t>
            </a:r>
            <a:r>
              <a:rPr lang="es-ES_tradnl" altLang="es-ES_tradnl" sz="1200" b="1" dirty="0" err="1" smtClean="0">
                <a:solidFill>
                  <a:srgbClr val="C00000"/>
                </a:solidFill>
                <a:latin typeface="Trebuchet MS" charset="0"/>
                <a:ea typeface="Trebuchet MS" charset="0"/>
                <a:cs typeface="Trebuchet MS" charset="0"/>
              </a:rPr>
              <a:t>Extracellular</a:t>
            </a:r>
            <a:r>
              <a:rPr lang="es-ES_tradnl" altLang="es-ES_tradnl" sz="1200" b="1" dirty="0" smtClean="0">
                <a:solidFill>
                  <a:srgbClr val="C00000"/>
                </a:solidFill>
                <a:latin typeface="Trebuchet MS" charset="0"/>
                <a:ea typeface="Trebuchet MS" charset="0"/>
                <a:cs typeface="Trebuchet MS" charset="0"/>
              </a:rPr>
              <a:t> </a:t>
            </a:r>
            <a:r>
              <a:rPr lang="es-ES_tradnl" altLang="es-ES_tradnl" sz="1200" b="1" dirty="0" err="1" smtClean="0">
                <a:solidFill>
                  <a:srgbClr val="C00000"/>
                </a:solidFill>
                <a:latin typeface="Trebuchet MS" charset="0"/>
                <a:ea typeface="Trebuchet MS" charset="0"/>
                <a:cs typeface="Trebuchet MS" charset="0"/>
              </a:rPr>
              <a:t>Traps</a:t>
            </a:r>
            <a:endParaRPr lang="es-ES" altLang="es-ES_tradnl" sz="1200" b="1" dirty="0">
              <a:solidFill>
                <a:srgbClr val="C00000"/>
              </a:solidFill>
              <a:latin typeface="Trebuchet MS" charset="0"/>
              <a:ea typeface="Trebuchet MS" charset="0"/>
              <a:cs typeface="Trebuchet MS" charset="0"/>
            </a:endParaRPr>
          </a:p>
        </p:txBody>
      </p:sp>
      <p:sp>
        <p:nvSpPr>
          <p:cNvPr id="12" name="17 CuadroTexto"/>
          <p:cNvSpPr txBox="1">
            <a:spLocks noChangeArrowheads="1"/>
          </p:cNvSpPr>
          <p:nvPr/>
        </p:nvSpPr>
        <p:spPr bwMode="auto">
          <a:xfrm>
            <a:off x="7440579" y="5320110"/>
            <a:ext cx="21971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s-ES_tradnl" altLang="es-ES_tradnl" sz="1000" b="1" dirty="0" smtClean="0">
                <a:latin typeface="Trebuchet MS" charset="0"/>
                <a:ea typeface="Trebuchet MS" charset="0"/>
                <a:cs typeface="Trebuchet MS" charset="0"/>
              </a:rPr>
              <a:t>: </a:t>
            </a:r>
            <a:r>
              <a:rPr lang="es-ES_tradnl" altLang="es-ES_tradnl" sz="1000" b="1" dirty="0" err="1" smtClean="0">
                <a:latin typeface="Trebuchet MS" charset="0"/>
                <a:ea typeface="Trebuchet MS" charset="0"/>
                <a:cs typeface="Trebuchet MS" charset="0"/>
              </a:rPr>
              <a:t>Elastasa</a:t>
            </a:r>
            <a:endParaRPr lang="es-ES" altLang="es-ES_tradnl" sz="1000" b="1" dirty="0">
              <a:latin typeface="Trebuchet MS" charset="0"/>
              <a:ea typeface="Trebuchet MS" charset="0"/>
              <a:cs typeface="Trebuchet MS" charset="0"/>
            </a:endParaRPr>
          </a:p>
        </p:txBody>
      </p:sp>
      <p:pic>
        <p:nvPicPr>
          <p:cNvPr id="15" name="Picture 4"/>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2051516" y="4846162"/>
            <a:ext cx="2449512" cy="135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19 Rectángulo"/>
          <p:cNvSpPr/>
          <p:nvPr/>
        </p:nvSpPr>
        <p:spPr>
          <a:xfrm>
            <a:off x="1660991" y="3560287"/>
            <a:ext cx="4572000" cy="428625"/>
          </a:xfrm>
          <a:prstGeom prst="rect">
            <a:avLst/>
          </a:prstGeom>
          <a:noFill/>
          <a:ln/>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es-ES" i="1" dirty="0"/>
          </a:p>
        </p:txBody>
      </p:sp>
      <p:sp>
        <p:nvSpPr>
          <p:cNvPr id="17" name="17 CuadroTexto"/>
          <p:cNvSpPr txBox="1">
            <a:spLocks noChangeArrowheads="1"/>
          </p:cNvSpPr>
          <p:nvPr/>
        </p:nvSpPr>
        <p:spPr bwMode="auto">
          <a:xfrm>
            <a:off x="4521666" y="5100162"/>
            <a:ext cx="21971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s-ES_tradnl" altLang="es-ES_tradnl" sz="1000"/>
              <a:t>ADN</a:t>
            </a:r>
            <a:endParaRPr lang="es-ES" altLang="es-ES_tradnl" sz="1000"/>
          </a:p>
        </p:txBody>
      </p:sp>
      <p:cxnSp>
        <p:nvCxnSpPr>
          <p:cNvPr id="18" name="Conector recto 17"/>
          <p:cNvCxnSpPr/>
          <p:nvPr/>
        </p:nvCxnSpPr>
        <p:spPr>
          <a:xfrm flipV="1">
            <a:off x="4862978" y="4909662"/>
            <a:ext cx="585788" cy="31115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9" name="17 CuadroTexto"/>
          <p:cNvSpPr txBox="1">
            <a:spLocks noChangeArrowheads="1"/>
          </p:cNvSpPr>
          <p:nvPr/>
        </p:nvSpPr>
        <p:spPr bwMode="auto">
          <a:xfrm>
            <a:off x="4318026" y="5300086"/>
            <a:ext cx="1031181"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s-ES_tradnl" altLang="es-ES_tradnl" sz="1000" b="1" dirty="0" err="1">
                <a:latin typeface="Trebuchet MS" charset="0"/>
                <a:ea typeface="Trebuchet MS" charset="0"/>
                <a:cs typeface="Trebuchet MS" charset="0"/>
              </a:rPr>
              <a:t>Nucleosomas</a:t>
            </a:r>
            <a:endParaRPr lang="es-ES" altLang="es-ES_tradnl" sz="1000" b="1" dirty="0">
              <a:latin typeface="Trebuchet MS" charset="0"/>
              <a:ea typeface="Trebuchet MS" charset="0"/>
              <a:cs typeface="Trebuchet MS" charset="0"/>
            </a:endParaRPr>
          </a:p>
        </p:txBody>
      </p:sp>
      <p:sp>
        <p:nvSpPr>
          <p:cNvPr id="20" name="Rectángulo 19"/>
          <p:cNvSpPr/>
          <p:nvPr/>
        </p:nvSpPr>
        <p:spPr>
          <a:xfrm>
            <a:off x="4451555" y="4904741"/>
            <a:ext cx="531813" cy="441483"/>
          </a:xfrm>
          <a:prstGeom prst="rect">
            <a:avLst/>
          </a:prstGeom>
          <a:solidFill>
            <a:srgbClr val="C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23" name="Forma libre 22"/>
          <p:cNvSpPr/>
          <p:nvPr/>
        </p:nvSpPr>
        <p:spPr>
          <a:xfrm>
            <a:off x="1204855" y="3903166"/>
            <a:ext cx="1095633" cy="1161535"/>
          </a:xfrm>
          <a:custGeom>
            <a:avLst/>
            <a:gdLst>
              <a:gd name="connsiteX0" fmla="*/ 0 w 1095633"/>
              <a:gd name="connsiteY0" fmla="*/ 41189 h 1161535"/>
              <a:gd name="connsiteX1" fmla="*/ 0 w 1095633"/>
              <a:gd name="connsiteY1" fmla="*/ 41189 h 1161535"/>
              <a:gd name="connsiteX2" fmla="*/ 4119 w 1095633"/>
              <a:gd name="connsiteY2" fmla="*/ 572530 h 1161535"/>
              <a:gd name="connsiteX3" fmla="*/ 12357 w 1095633"/>
              <a:gd name="connsiteY3" fmla="*/ 757881 h 1161535"/>
              <a:gd name="connsiteX4" fmla="*/ 16476 w 1095633"/>
              <a:gd name="connsiteY4" fmla="*/ 770238 h 1161535"/>
              <a:gd name="connsiteX5" fmla="*/ 20595 w 1095633"/>
              <a:gd name="connsiteY5" fmla="*/ 848497 h 1161535"/>
              <a:gd name="connsiteX6" fmla="*/ 28833 w 1095633"/>
              <a:gd name="connsiteY6" fmla="*/ 873211 h 1161535"/>
              <a:gd name="connsiteX7" fmla="*/ 37071 w 1095633"/>
              <a:gd name="connsiteY7" fmla="*/ 906162 h 1161535"/>
              <a:gd name="connsiteX8" fmla="*/ 45308 w 1095633"/>
              <a:gd name="connsiteY8" fmla="*/ 918519 h 1161535"/>
              <a:gd name="connsiteX9" fmla="*/ 57665 w 1095633"/>
              <a:gd name="connsiteY9" fmla="*/ 922638 h 1161535"/>
              <a:gd name="connsiteX10" fmla="*/ 222422 w 1095633"/>
              <a:gd name="connsiteY10" fmla="*/ 918519 h 1161535"/>
              <a:gd name="connsiteX11" fmla="*/ 275968 w 1095633"/>
              <a:gd name="connsiteY11" fmla="*/ 918519 h 1161535"/>
              <a:gd name="connsiteX12" fmla="*/ 300681 w 1095633"/>
              <a:gd name="connsiteY12" fmla="*/ 902043 h 1161535"/>
              <a:gd name="connsiteX13" fmla="*/ 325395 w 1095633"/>
              <a:gd name="connsiteY13" fmla="*/ 889686 h 1161535"/>
              <a:gd name="connsiteX14" fmla="*/ 350108 w 1095633"/>
              <a:gd name="connsiteY14" fmla="*/ 873211 h 1161535"/>
              <a:gd name="connsiteX15" fmla="*/ 378941 w 1095633"/>
              <a:gd name="connsiteY15" fmla="*/ 852616 h 1161535"/>
              <a:gd name="connsiteX16" fmla="*/ 391298 w 1095633"/>
              <a:gd name="connsiteY16" fmla="*/ 848497 h 1161535"/>
              <a:gd name="connsiteX17" fmla="*/ 416011 w 1095633"/>
              <a:gd name="connsiteY17" fmla="*/ 832021 h 1161535"/>
              <a:gd name="connsiteX18" fmla="*/ 457200 w 1095633"/>
              <a:gd name="connsiteY18" fmla="*/ 848497 h 1161535"/>
              <a:gd name="connsiteX19" fmla="*/ 498389 w 1095633"/>
              <a:gd name="connsiteY19" fmla="*/ 873211 h 1161535"/>
              <a:gd name="connsiteX20" fmla="*/ 506627 w 1095633"/>
              <a:gd name="connsiteY20" fmla="*/ 885567 h 1161535"/>
              <a:gd name="connsiteX21" fmla="*/ 535460 w 1095633"/>
              <a:gd name="connsiteY21" fmla="*/ 922638 h 1161535"/>
              <a:gd name="connsiteX22" fmla="*/ 543698 w 1095633"/>
              <a:gd name="connsiteY22" fmla="*/ 951470 h 1161535"/>
              <a:gd name="connsiteX23" fmla="*/ 547816 w 1095633"/>
              <a:gd name="connsiteY23" fmla="*/ 976184 h 1161535"/>
              <a:gd name="connsiteX24" fmla="*/ 560173 w 1095633"/>
              <a:gd name="connsiteY24" fmla="*/ 984421 h 1161535"/>
              <a:gd name="connsiteX25" fmla="*/ 568411 w 1095633"/>
              <a:gd name="connsiteY25" fmla="*/ 996778 h 1161535"/>
              <a:gd name="connsiteX26" fmla="*/ 580768 w 1095633"/>
              <a:gd name="connsiteY26" fmla="*/ 1029730 h 1161535"/>
              <a:gd name="connsiteX27" fmla="*/ 576649 w 1095633"/>
              <a:gd name="connsiteY27" fmla="*/ 1120346 h 1161535"/>
              <a:gd name="connsiteX28" fmla="*/ 580768 w 1095633"/>
              <a:gd name="connsiteY28" fmla="*/ 1136821 h 1161535"/>
              <a:gd name="connsiteX29" fmla="*/ 605481 w 1095633"/>
              <a:gd name="connsiteY29" fmla="*/ 1149178 h 1161535"/>
              <a:gd name="connsiteX30" fmla="*/ 642552 w 1095633"/>
              <a:gd name="connsiteY30" fmla="*/ 1161535 h 1161535"/>
              <a:gd name="connsiteX31" fmla="*/ 704335 w 1095633"/>
              <a:gd name="connsiteY31" fmla="*/ 1157416 h 1161535"/>
              <a:gd name="connsiteX32" fmla="*/ 720811 w 1095633"/>
              <a:gd name="connsiteY32" fmla="*/ 1149178 h 1161535"/>
              <a:gd name="connsiteX33" fmla="*/ 766119 w 1095633"/>
              <a:gd name="connsiteY33" fmla="*/ 1124465 h 1161535"/>
              <a:gd name="connsiteX34" fmla="*/ 774357 w 1095633"/>
              <a:gd name="connsiteY34" fmla="*/ 1107989 h 1161535"/>
              <a:gd name="connsiteX35" fmla="*/ 790833 w 1095633"/>
              <a:gd name="connsiteY35" fmla="*/ 1099751 h 1161535"/>
              <a:gd name="connsiteX36" fmla="*/ 827903 w 1095633"/>
              <a:gd name="connsiteY36" fmla="*/ 1066800 h 1161535"/>
              <a:gd name="connsiteX37" fmla="*/ 844379 w 1095633"/>
              <a:gd name="connsiteY37" fmla="*/ 1046205 h 1161535"/>
              <a:gd name="connsiteX38" fmla="*/ 864973 w 1095633"/>
              <a:gd name="connsiteY38" fmla="*/ 1025611 h 1161535"/>
              <a:gd name="connsiteX39" fmla="*/ 914400 w 1095633"/>
              <a:gd name="connsiteY39" fmla="*/ 947351 h 1161535"/>
              <a:gd name="connsiteX40" fmla="*/ 930876 w 1095633"/>
              <a:gd name="connsiteY40" fmla="*/ 922638 h 1161535"/>
              <a:gd name="connsiteX41" fmla="*/ 943233 w 1095633"/>
              <a:gd name="connsiteY41" fmla="*/ 889686 h 1161535"/>
              <a:gd name="connsiteX42" fmla="*/ 972065 w 1095633"/>
              <a:gd name="connsiteY42" fmla="*/ 844378 h 1161535"/>
              <a:gd name="connsiteX43" fmla="*/ 1017373 w 1095633"/>
              <a:gd name="connsiteY43" fmla="*/ 745524 h 1161535"/>
              <a:gd name="connsiteX44" fmla="*/ 1046206 w 1095633"/>
              <a:gd name="connsiteY44" fmla="*/ 679621 h 1161535"/>
              <a:gd name="connsiteX45" fmla="*/ 1062681 w 1095633"/>
              <a:gd name="connsiteY45" fmla="*/ 638432 h 1161535"/>
              <a:gd name="connsiteX46" fmla="*/ 1070919 w 1095633"/>
              <a:gd name="connsiteY46" fmla="*/ 601362 h 1161535"/>
              <a:gd name="connsiteX47" fmla="*/ 1083276 w 1095633"/>
              <a:gd name="connsiteY47" fmla="*/ 556054 h 1161535"/>
              <a:gd name="connsiteX48" fmla="*/ 1095633 w 1095633"/>
              <a:gd name="connsiteY48" fmla="*/ 510746 h 1161535"/>
              <a:gd name="connsiteX49" fmla="*/ 1083276 w 1095633"/>
              <a:gd name="connsiteY49" fmla="*/ 383059 h 1161535"/>
              <a:gd name="connsiteX50" fmla="*/ 1079157 w 1095633"/>
              <a:gd name="connsiteY50" fmla="*/ 354227 h 1161535"/>
              <a:gd name="connsiteX51" fmla="*/ 1070919 w 1095633"/>
              <a:gd name="connsiteY51" fmla="*/ 337751 h 1161535"/>
              <a:gd name="connsiteX52" fmla="*/ 1062681 w 1095633"/>
              <a:gd name="connsiteY52" fmla="*/ 300681 h 1161535"/>
              <a:gd name="connsiteX53" fmla="*/ 1050325 w 1095633"/>
              <a:gd name="connsiteY53" fmla="*/ 275967 h 1161535"/>
              <a:gd name="connsiteX54" fmla="*/ 1037968 w 1095633"/>
              <a:gd name="connsiteY54" fmla="*/ 247135 h 1161535"/>
              <a:gd name="connsiteX55" fmla="*/ 1000898 w 1095633"/>
              <a:gd name="connsiteY55" fmla="*/ 160638 h 1161535"/>
              <a:gd name="connsiteX56" fmla="*/ 972065 w 1095633"/>
              <a:gd name="connsiteY56" fmla="*/ 102973 h 1161535"/>
              <a:gd name="connsiteX57" fmla="*/ 939114 w 1095633"/>
              <a:gd name="connsiteY57" fmla="*/ 53546 h 1161535"/>
              <a:gd name="connsiteX58" fmla="*/ 910281 w 1095633"/>
              <a:gd name="connsiteY58" fmla="*/ 28832 h 1161535"/>
              <a:gd name="connsiteX59" fmla="*/ 897925 w 1095633"/>
              <a:gd name="connsiteY59" fmla="*/ 16475 h 1161535"/>
              <a:gd name="connsiteX60" fmla="*/ 885568 w 1095633"/>
              <a:gd name="connsiteY60" fmla="*/ 12357 h 1161535"/>
              <a:gd name="connsiteX61" fmla="*/ 687860 w 1095633"/>
              <a:gd name="connsiteY61" fmla="*/ 8238 h 1161535"/>
              <a:gd name="connsiteX62" fmla="*/ 551935 w 1095633"/>
              <a:gd name="connsiteY62" fmla="*/ 4119 h 1161535"/>
              <a:gd name="connsiteX63" fmla="*/ 531341 w 1095633"/>
              <a:gd name="connsiteY63" fmla="*/ 0 h 1161535"/>
              <a:gd name="connsiteX64" fmla="*/ 444844 w 1095633"/>
              <a:gd name="connsiteY64" fmla="*/ 12357 h 1161535"/>
              <a:gd name="connsiteX65" fmla="*/ 416011 w 1095633"/>
              <a:gd name="connsiteY65" fmla="*/ 16475 h 1161535"/>
              <a:gd name="connsiteX66" fmla="*/ 383060 w 1095633"/>
              <a:gd name="connsiteY66" fmla="*/ 20594 h 1161535"/>
              <a:gd name="connsiteX67" fmla="*/ 362465 w 1095633"/>
              <a:gd name="connsiteY67" fmla="*/ 24713 h 1161535"/>
              <a:gd name="connsiteX68" fmla="*/ 313038 w 1095633"/>
              <a:gd name="connsiteY68" fmla="*/ 32951 h 1161535"/>
              <a:gd name="connsiteX69" fmla="*/ 0 w 1095633"/>
              <a:gd name="connsiteY69" fmla="*/ 41189 h 116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095633" h="1161535">
                <a:moveTo>
                  <a:pt x="0" y="41189"/>
                </a:moveTo>
                <a:lnTo>
                  <a:pt x="0" y="41189"/>
                </a:lnTo>
                <a:cubicBezTo>
                  <a:pt x="1373" y="218303"/>
                  <a:pt x="2011" y="395424"/>
                  <a:pt x="4119" y="572530"/>
                </a:cubicBezTo>
                <a:cubicBezTo>
                  <a:pt x="4435" y="599101"/>
                  <a:pt x="59" y="702538"/>
                  <a:pt x="12357" y="757881"/>
                </a:cubicBezTo>
                <a:cubicBezTo>
                  <a:pt x="13299" y="762119"/>
                  <a:pt x="15103" y="766119"/>
                  <a:pt x="16476" y="770238"/>
                </a:cubicBezTo>
                <a:cubicBezTo>
                  <a:pt x="17849" y="796324"/>
                  <a:pt x="17483" y="822561"/>
                  <a:pt x="20595" y="848497"/>
                </a:cubicBezTo>
                <a:cubicBezTo>
                  <a:pt x="21630" y="857119"/>
                  <a:pt x="27130" y="864696"/>
                  <a:pt x="28833" y="873211"/>
                </a:cubicBezTo>
                <a:cubicBezTo>
                  <a:pt x="30400" y="881046"/>
                  <a:pt x="32849" y="897717"/>
                  <a:pt x="37071" y="906162"/>
                </a:cubicBezTo>
                <a:cubicBezTo>
                  <a:pt x="39285" y="910590"/>
                  <a:pt x="41443" y="915427"/>
                  <a:pt x="45308" y="918519"/>
                </a:cubicBezTo>
                <a:cubicBezTo>
                  <a:pt x="48698" y="921231"/>
                  <a:pt x="53546" y="921265"/>
                  <a:pt x="57665" y="922638"/>
                </a:cubicBezTo>
                <a:cubicBezTo>
                  <a:pt x="150695" y="909348"/>
                  <a:pt x="95928" y="913654"/>
                  <a:pt x="222422" y="918519"/>
                </a:cubicBezTo>
                <a:cubicBezTo>
                  <a:pt x="243157" y="925431"/>
                  <a:pt x="245433" y="928061"/>
                  <a:pt x="275968" y="918519"/>
                </a:cubicBezTo>
                <a:cubicBezTo>
                  <a:pt x="285418" y="915566"/>
                  <a:pt x="292443" y="907535"/>
                  <a:pt x="300681" y="902043"/>
                </a:cubicBezTo>
                <a:cubicBezTo>
                  <a:pt x="316650" y="891397"/>
                  <a:pt x="308342" y="895370"/>
                  <a:pt x="325395" y="889686"/>
                </a:cubicBezTo>
                <a:cubicBezTo>
                  <a:pt x="339875" y="867968"/>
                  <a:pt x="325284" y="883850"/>
                  <a:pt x="350108" y="873211"/>
                </a:cubicBezTo>
                <a:cubicBezTo>
                  <a:pt x="356484" y="870478"/>
                  <a:pt x="374720" y="855028"/>
                  <a:pt x="378941" y="852616"/>
                </a:cubicBezTo>
                <a:cubicBezTo>
                  <a:pt x="382711" y="850462"/>
                  <a:pt x="387179" y="849870"/>
                  <a:pt x="391298" y="848497"/>
                </a:cubicBezTo>
                <a:cubicBezTo>
                  <a:pt x="399536" y="843005"/>
                  <a:pt x="406819" y="828344"/>
                  <a:pt x="416011" y="832021"/>
                </a:cubicBezTo>
                <a:cubicBezTo>
                  <a:pt x="429741" y="837513"/>
                  <a:pt x="443820" y="842201"/>
                  <a:pt x="457200" y="848497"/>
                </a:cubicBezTo>
                <a:cubicBezTo>
                  <a:pt x="473297" y="856072"/>
                  <a:pt x="484440" y="863911"/>
                  <a:pt x="498389" y="873211"/>
                </a:cubicBezTo>
                <a:cubicBezTo>
                  <a:pt x="501135" y="877330"/>
                  <a:pt x="503458" y="881764"/>
                  <a:pt x="506627" y="885567"/>
                </a:cubicBezTo>
                <a:cubicBezTo>
                  <a:pt x="518474" y="899783"/>
                  <a:pt x="528519" y="901818"/>
                  <a:pt x="535460" y="922638"/>
                </a:cubicBezTo>
                <a:cubicBezTo>
                  <a:pt x="539386" y="934414"/>
                  <a:pt x="541112" y="938541"/>
                  <a:pt x="543698" y="951470"/>
                </a:cubicBezTo>
                <a:cubicBezTo>
                  <a:pt x="545336" y="959659"/>
                  <a:pt x="544081" y="968714"/>
                  <a:pt x="547816" y="976184"/>
                </a:cubicBezTo>
                <a:cubicBezTo>
                  <a:pt x="550030" y="980612"/>
                  <a:pt x="556054" y="981675"/>
                  <a:pt x="560173" y="984421"/>
                </a:cubicBezTo>
                <a:cubicBezTo>
                  <a:pt x="562919" y="988540"/>
                  <a:pt x="566673" y="992143"/>
                  <a:pt x="568411" y="996778"/>
                </a:cubicBezTo>
                <a:cubicBezTo>
                  <a:pt x="583681" y="1037497"/>
                  <a:pt x="561448" y="1000751"/>
                  <a:pt x="580768" y="1029730"/>
                </a:cubicBezTo>
                <a:cubicBezTo>
                  <a:pt x="572347" y="1084464"/>
                  <a:pt x="569360" y="1072969"/>
                  <a:pt x="576649" y="1120346"/>
                </a:cubicBezTo>
                <a:cubicBezTo>
                  <a:pt x="577510" y="1125941"/>
                  <a:pt x="577628" y="1132111"/>
                  <a:pt x="580768" y="1136821"/>
                </a:cubicBezTo>
                <a:cubicBezTo>
                  <a:pt x="586670" y="1145674"/>
                  <a:pt x="597257" y="1145066"/>
                  <a:pt x="605481" y="1149178"/>
                </a:cubicBezTo>
                <a:cubicBezTo>
                  <a:pt x="634438" y="1163657"/>
                  <a:pt x="596673" y="1153888"/>
                  <a:pt x="642552" y="1161535"/>
                </a:cubicBezTo>
                <a:cubicBezTo>
                  <a:pt x="663146" y="1160162"/>
                  <a:pt x="683948" y="1160635"/>
                  <a:pt x="704335" y="1157416"/>
                </a:cubicBezTo>
                <a:cubicBezTo>
                  <a:pt x="710400" y="1156458"/>
                  <a:pt x="715200" y="1151672"/>
                  <a:pt x="720811" y="1149178"/>
                </a:cubicBezTo>
                <a:cubicBezTo>
                  <a:pt x="756556" y="1133291"/>
                  <a:pt x="727276" y="1150360"/>
                  <a:pt x="766119" y="1124465"/>
                </a:cubicBezTo>
                <a:cubicBezTo>
                  <a:pt x="768865" y="1118973"/>
                  <a:pt x="770015" y="1112331"/>
                  <a:pt x="774357" y="1107989"/>
                </a:cubicBezTo>
                <a:cubicBezTo>
                  <a:pt x="778699" y="1103647"/>
                  <a:pt x="785502" y="1102797"/>
                  <a:pt x="790833" y="1099751"/>
                </a:cubicBezTo>
                <a:cubicBezTo>
                  <a:pt x="805369" y="1091445"/>
                  <a:pt x="817371" y="1079965"/>
                  <a:pt x="827903" y="1066800"/>
                </a:cubicBezTo>
                <a:cubicBezTo>
                  <a:pt x="833395" y="1059935"/>
                  <a:pt x="838498" y="1052740"/>
                  <a:pt x="844379" y="1046205"/>
                </a:cubicBezTo>
                <a:cubicBezTo>
                  <a:pt x="850873" y="1038989"/>
                  <a:pt x="859076" y="1033323"/>
                  <a:pt x="864973" y="1025611"/>
                </a:cubicBezTo>
                <a:cubicBezTo>
                  <a:pt x="898921" y="981217"/>
                  <a:pt x="890977" y="985414"/>
                  <a:pt x="914400" y="947351"/>
                </a:cubicBezTo>
                <a:cubicBezTo>
                  <a:pt x="919589" y="938919"/>
                  <a:pt x="926448" y="931493"/>
                  <a:pt x="930876" y="922638"/>
                </a:cubicBezTo>
                <a:cubicBezTo>
                  <a:pt x="936122" y="912146"/>
                  <a:pt x="937769" y="900067"/>
                  <a:pt x="943233" y="889686"/>
                </a:cubicBezTo>
                <a:cubicBezTo>
                  <a:pt x="951570" y="873845"/>
                  <a:pt x="963878" y="860297"/>
                  <a:pt x="972065" y="844378"/>
                </a:cubicBezTo>
                <a:cubicBezTo>
                  <a:pt x="988643" y="812144"/>
                  <a:pt x="1002498" y="778579"/>
                  <a:pt x="1017373" y="745524"/>
                </a:cubicBezTo>
                <a:cubicBezTo>
                  <a:pt x="1027213" y="723658"/>
                  <a:pt x="1036863" y="701704"/>
                  <a:pt x="1046206" y="679621"/>
                </a:cubicBezTo>
                <a:cubicBezTo>
                  <a:pt x="1051968" y="666002"/>
                  <a:pt x="1059473" y="652867"/>
                  <a:pt x="1062681" y="638432"/>
                </a:cubicBezTo>
                <a:cubicBezTo>
                  <a:pt x="1065427" y="626075"/>
                  <a:pt x="1067849" y="613642"/>
                  <a:pt x="1070919" y="601362"/>
                </a:cubicBezTo>
                <a:cubicBezTo>
                  <a:pt x="1074057" y="588811"/>
                  <a:pt x="1080502" y="569923"/>
                  <a:pt x="1083276" y="556054"/>
                </a:cubicBezTo>
                <a:cubicBezTo>
                  <a:pt x="1090744" y="518713"/>
                  <a:pt x="1082404" y="543816"/>
                  <a:pt x="1095633" y="510746"/>
                </a:cubicBezTo>
                <a:cubicBezTo>
                  <a:pt x="1091514" y="468184"/>
                  <a:pt x="1087753" y="425585"/>
                  <a:pt x="1083276" y="383059"/>
                </a:cubicBezTo>
                <a:cubicBezTo>
                  <a:pt x="1082260" y="373404"/>
                  <a:pt x="1081711" y="363593"/>
                  <a:pt x="1079157" y="354227"/>
                </a:cubicBezTo>
                <a:cubicBezTo>
                  <a:pt x="1077541" y="348303"/>
                  <a:pt x="1073075" y="343500"/>
                  <a:pt x="1070919" y="337751"/>
                </a:cubicBezTo>
                <a:cubicBezTo>
                  <a:pt x="1044044" y="266085"/>
                  <a:pt x="1093951" y="386677"/>
                  <a:pt x="1062681" y="300681"/>
                </a:cubicBezTo>
                <a:cubicBezTo>
                  <a:pt x="1059534" y="292025"/>
                  <a:pt x="1054185" y="284330"/>
                  <a:pt x="1050325" y="275967"/>
                </a:cubicBezTo>
                <a:cubicBezTo>
                  <a:pt x="1045943" y="266473"/>
                  <a:pt x="1041639" y="256925"/>
                  <a:pt x="1037968" y="247135"/>
                </a:cubicBezTo>
                <a:cubicBezTo>
                  <a:pt x="1010694" y="174405"/>
                  <a:pt x="1044294" y="247432"/>
                  <a:pt x="1000898" y="160638"/>
                </a:cubicBezTo>
                <a:lnTo>
                  <a:pt x="972065" y="102973"/>
                </a:lnTo>
                <a:cubicBezTo>
                  <a:pt x="961920" y="82683"/>
                  <a:pt x="958046" y="72478"/>
                  <a:pt x="939114" y="53546"/>
                </a:cubicBezTo>
                <a:cubicBezTo>
                  <a:pt x="889599" y="4031"/>
                  <a:pt x="947927" y="60205"/>
                  <a:pt x="910281" y="28832"/>
                </a:cubicBezTo>
                <a:cubicBezTo>
                  <a:pt x="905806" y="25103"/>
                  <a:pt x="902772" y="19706"/>
                  <a:pt x="897925" y="16475"/>
                </a:cubicBezTo>
                <a:cubicBezTo>
                  <a:pt x="894312" y="14067"/>
                  <a:pt x="889906" y="12527"/>
                  <a:pt x="885568" y="12357"/>
                </a:cubicBezTo>
                <a:cubicBezTo>
                  <a:pt x="819702" y="9774"/>
                  <a:pt x="753757" y="9865"/>
                  <a:pt x="687860" y="8238"/>
                </a:cubicBezTo>
                <a:lnTo>
                  <a:pt x="551935" y="4119"/>
                </a:lnTo>
                <a:cubicBezTo>
                  <a:pt x="545070" y="2746"/>
                  <a:pt x="538342" y="0"/>
                  <a:pt x="531341" y="0"/>
                </a:cubicBezTo>
                <a:cubicBezTo>
                  <a:pt x="511758" y="0"/>
                  <a:pt x="460739" y="10087"/>
                  <a:pt x="444844" y="12357"/>
                </a:cubicBezTo>
                <a:lnTo>
                  <a:pt x="416011" y="16475"/>
                </a:lnTo>
                <a:cubicBezTo>
                  <a:pt x="405039" y="17938"/>
                  <a:pt x="394000" y="18911"/>
                  <a:pt x="383060" y="20594"/>
                </a:cubicBezTo>
                <a:cubicBezTo>
                  <a:pt x="376140" y="21659"/>
                  <a:pt x="369359" y="23496"/>
                  <a:pt x="362465" y="24713"/>
                </a:cubicBezTo>
                <a:cubicBezTo>
                  <a:pt x="346016" y="27616"/>
                  <a:pt x="329739" y="32731"/>
                  <a:pt x="313038" y="32951"/>
                </a:cubicBezTo>
                <a:cubicBezTo>
                  <a:pt x="-1942" y="37096"/>
                  <a:pt x="52173" y="39816"/>
                  <a:pt x="0" y="411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4" name="Imagen 23"/>
          <p:cNvPicPr>
            <a:picLocks noChangeAspect="1"/>
          </p:cNvPicPr>
          <p:nvPr/>
        </p:nvPicPr>
        <p:blipFill rotWithShape="1">
          <a:blip r:embed="rId6" cstate="email"/>
          <a:srcRect/>
          <a:stretch/>
        </p:blipFill>
        <p:spPr>
          <a:xfrm>
            <a:off x="1308363" y="1691649"/>
            <a:ext cx="3035128" cy="1666093"/>
          </a:xfrm>
          <a:prstGeom prst="rect">
            <a:avLst/>
          </a:prstGeom>
        </p:spPr>
      </p:pic>
      <p:sp>
        <p:nvSpPr>
          <p:cNvPr id="25" name="CuadroTexto 24"/>
          <p:cNvSpPr txBox="1"/>
          <p:nvPr/>
        </p:nvSpPr>
        <p:spPr>
          <a:xfrm>
            <a:off x="241738" y="1302539"/>
            <a:ext cx="3275916" cy="338554"/>
          </a:xfrm>
          <a:prstGeom prst="rect">
            <a:avLst/>
          </a:prstGeom>
          <a:noFill/>
        </p:spPr>
        <p:txBody>
          <a:bodyPr wrap="square" rtlCol="0">
            <a:spAutoFit/>
          </a:bodyPr>
          <a:lstStyle/>
          <a:p>
            <a:r>
              <a:rPr lang="es-ES_tradnl" sz="1600" b="1" dirty="0" err="1" smtClean="0">
                <a:solidFill>
                  <a:schemeClr val="accent1">
                    <a:lumMod val="75000"/>
                  </a:schemeClr>
                </a:solidFill>
                <a:latin typeface="Trebuchet MS" charset="0"/>
                <a:ea typeface="Trebuchet MS" charset="0"/>
                <a:cs typeface="Trebuchet MS" charset="0"/>
              </a:rPr>
              <a:t>Funci</a:t>
            </a:r>
            <a:r>
              <a:rPr lang="es-ES" sz="1600" b="1" dirty="0" err="1" smtClean="0">
                <a:solidFill>
                  <a:schemeClr val="accent1">
                    <a:lumMod val="75000"/>
                  </a:schemeClr>
                </a:solidFill>
                <a:latin typeface="Trebuchet MS" charset="0"/>
                <a:ea typeface="Trebuchet MS" charset="0"/>
                <a:cs typeface="Trebuchet MS" charset="0"/>
              </a:rPr>
              <a:t>ón</a:t>
            </a:r>
            <a:r>
              <a:rPr lang="es-ES" sz="1600" b="1" dirty="0" smtClean="0">
                <a:latin typeface="Trebuchet MS" charset="0"/>
                <a:ea typeface="Trebuchet MS" charset="0"/>
                <a:cs typeface="Trebuchet MS" charset="0"/>
              </a:rPr>
              <a:t>: </a:t>
            </a:r>
            <a:r>
              <a:rPr lang="es-ES" sz="1400" dirty="0" smtClean="0">
                <a:latin typeface="Trebuchet MS" charset="0"/>
                <a:ea typeface="Trebuchet MS" charset="0"/>
                <a:cs typeface="Trebuchet MS" charset="0"/>
              </a:rPr>
              <a:t>Eliminar patógenos</a:t>
            </a:r>
            <a:endParaRPr lang="es-ES_tradnl" sz="1400" dirty="0">
              <a:latin typeface="Trebuchet MS" charset="0"/>
              <a:ea typeface="Trebuchet MS" charset="0"/>
              <a:cs typeface="Trebuchet MS" charset="0"/>
            </a:endParaRPr>
          </a:p>
        </p:txBody>
      </p:sp>
      <p:sp>
        <p:nvSpPr>
          <p:cNvPr id="26" name="CuadroTexto 25"/>
          <p:cNvSpPr txBox="1"/>
          <p:nvPr/>
        </p:nvSpPr>
        <p:spPr>
          <a:xfrm>
            <a:off x="2816108" y="1854274"/>
            <a:ext cx="1843769" cy="215444"/>
          </a:xfrm>
          <a:prstGeom prst="rect">
            <a:avLst/>
          </a:prstGeom>
          <a:noFill/>
        </p:spPr>
        <p:txBody>
          <a:bodyPr wrap="square" rtlCol="0">
            <a:spAutoFit/>
          </a:bodyPr>
          <a:lstStyle/>
          <a:p>
            <a:r>
              <a:rPr lang="es-ES_tradnl" sz="800" smtClean="0">
                <a:latin typeface="Trebuchet MS" charset="0"/>
                <a:ea typeface="Trebuchet MS" charset="0"/>
                <a:cs typeface="Trebuchet MS" charset="0"/>
              </a:rPr>
              <a:t>Neutrophils</a:t>
            </a:r>
            <a:endParaRPr lang="es-ES_tradnl" sz="800" dirty="0">
              <a:latin typeface="Trebuchet MS" charset="0"/>
              <a:ea typeface="Trebuchet MS" charset="0"/>
              <a:cs typeface="Trebuchet MS" charset="0"/>
            </a:endParaRPr>
          </a:p>
        </p:txBody>
      </p:sp>
      <p:pic>
        <p:nvPicPr>
          <p:cNvPr id="29" name="Imagen 28"/>
          <p:cNvPicPr>
            <a:picLocks noChangeAspect="1"/>
          </p:cNvPicPr>
          <p:nvPr/>
        </p:nvPicPr>
        <p:blipFill>
          <a:blip r:embed="rId7"/>
          <a:stretch>
            <a:fillRect/>
          </a:stretch>
        </p:blipFill>
        <p:spPr>
          <a:xfrm>
            <a:off x="3141640" y="3169272"/>
            <a:ext cx="647700" cy="254000"/>
          </a:xfrm>
          <a:prstGeom prst="rect">
            <a:avLst/>
          </a:prstGeom>
        </p:spPr>
      </p:pic>
      <p:sp>
        <p:nvSpPr>
          <p:cNvPr id="30" name="CuadroTexto 29"/>
          <p:cNvSpPr txBox="1"/>
          <p:nvPr/>
        </p:nvSpPr>
        <p:spPr>
          <a:xfrm>
            <a:off x="241738" y="3421855"/>
            <a:ext cx="4311699" cy="338554"/>
          </a:xfrm>
          <a:prstGeom prst="rect">
            <a:avLst/>
          </a:prstGeom>
          <a:noFill/>
        </p:spPr>
        <p:txBody>
          <a:bodyPr wrap="square" rtlCol="0">
            <a:spAutoFit/>
          </a:bodyPr>
          <a:lstStyle/>
          <a:p>
            <a:r>
              <a:rPr lang="es-ES" sz="1600" b="1" dirty="0" smtClean="0">
                <a:solidFill>
                  <a:schemeClr val="accent1">
                    <a:lumMod val="75000"/>
                  </a:schemeClr>
                </a:solidFill>
                <a:latin typeface="Trebuchet MS" charset="0"/>
                <a:ea typeface="Trebuchet MS" charset="0"/>
                <a:cs typeface="Trebuchet MS" charset="0"/>
              </a:rPr>
              <a:t>Mecanismo y componentes</a:t>
            </a:r>
            <a:r>
              <a:rPr lang="es-ES" sz="1600" dirty="0" smtClean="0">
                <a:latin typeface="Trebuchet MS" charset="0"/>
                <a:ea typeface="Trebuchet MS" charset="0"/>
                <a:cs typeface="Trebuchet MS" charset="0"/>
              </a:rPr>
              <a:t>:</a:t>
            </a:r>
            <a:endParaRPr lang="es-ES_tradnl" sz="1600" dirty="0">
              <a:latin typeface="Trebuchet MS" charset="0"/>
              <a:ea typeface="Trebuchet MS" charset="0"/>
              <a:cs typeface="Trebuchet MS" charset="0"/>
            </a:endParaRPr>
          </a:p>
        </p:txBody>
      </p:sp>
      <p:sp>
        <p:nvSpPr>
          <p:cNvPr id="31" name="17 CuadroTexto"/>
          <p:cNvSpPr txBox="1">
            <a:spLocks noChangeArrowheads="1"/>
          </p:cNvSpPr>
          <p:nvPr/>
        </p:nvSpPr>
        <p:spPr bwMode="auto">
          <a:xfrm>
            <a:off x="7529168" y="4571847"/>
            <a:ext cx="219710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s-ES_tradnl" altLang="es-ES_tradnl" sz="1000" b="1" dirty="0" smtClean="0">
                <a:latin typeface="Trebuchet MS" charset="0"/>
                <a:ea typeface="Trebuchet MS" charset="0"/>
                <a:cs typeface="Trebuchet MS" charset="0"/>
              </a:rPr>
              <a:t>: </a:t>
            </a:r>
            <a:r>
              <a:rPr lang="es-ES_tradnl" altLang="es-ES_tradnl" sz="1000" b="1" dirty="0" err="1" smtClean="0">
                <a:latin typeface="Trebuchet MS" charset="0"/>
                <a:ea typeface="Trebuchet MS" charset="0"/>
                <a:cs typeface="Trebuchet MS" charset="0"/>
              </a:rPr>
              <a:t>Mieloperoxidasa</a:t>
            </a:r>
            <a:endParaRPr lang="es-ES" altLang="es-ES_tradnl" sz="1000" b="1" dirty="0">
              <a:latin typeface="Trebuchet MS" charset="0"/>
              <a:ea typeface="Trebuchet MS" charset="0"/>
              <a:cs typeface="Trebuchet MS" charset="0"/>
            </a:endParaRPr>
          </a:p>
        </p:txBody>
      </p:sp>
      <p:sp>
        <p:nvSpPr>
          <p:cNvPr id="32" name="17 CuadroTexto"/>
          <p:cNvSpPr txBox="1">
            <a:spLocks noChangeArrowheads="1"/>
          </p:cNvSpPr>
          <p:nvPr/>
        </p:nvSpPr>
        <p:spPr bwMode="auto">
          <a:xfrm>
            <a:off x="7182330" y="4355014"/>
            <a:ext cx="2197100"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s-ES_tradnl" altLang="es-ES_tradnl" sz="900" b="1" dirty="0" smtClean="0">
                <a:latin typeface="Trebuchet MS" charset="0"/>
                <a:ea typeface="Trebuchet MS" charset="0"/>
                <a:cs typeface="Trebuchet MS" charset="0"/>
              </a:rPr>
              <a:t>: Esp. </a:t>
            </a:r>
            <a:r>
              <a:rPr lang="es-ES_tradnl" altLang="es-ES_tradnl" sz="900" b="1" dirty="0" err="1" smtClean="0">
                <a:latin typeface="Trebuchet MS" charset="0"/>
                <a:ea typeface="Trebuchet MS" charset="0"/>
                <a:cs typeface="Trebuchet MS" charset="0"/>
              </a:rPr>
              <a:t>React</a:t>
            </a:r>
            <a:r>
              <a:rPr lang="es-ES_tradnl" altLang="es-ES_tradnl" sz="900" b="1" dirty="0" smtClean="0">
                <a:latin typeface="Trebuchet MS" charset="0"/>
                <a:ea typeface="Trebuchet MS" charset="0"/>
                <a:cs typeface="Trebuchet MS" charset="0"/>
              </a:rPr>
              <a:t>. de </a:t>
            </a:r>
            <a:r>
              <a:rPr lang="es-ES_tradnl" altLang="es-ES_tradnl" sz="900" b="1" dirty="0" err="1" smtClean="0">
                <a:latin typeface="Trebuchet MS" charset="0"/>
                <a:ea typeface="Trebuchet MS" charset="0"/>
                <a:cs typeface="Trebuchet MS" charset="0"/>
              </a:rPr>
              <a:t>Ox</a:t>
            </a:r>
            <a:r>
              <a:rPr lang="es-ES" altLang="es-ES_tradnl" sz="900" b="1" dirty="0" err="1" smtClean="0">
                <a:latin typeface="Trebuchet MS" charset="0"/>
                <a:ea typeface="Trebuchet MS" charset="0"/>
                <a:cs typeface="Trebuchet MS" charset="0"/>
              </a:rPr>
              <a:t>ígeno</a:t>
            </a:r>
            <a:endParaRPr lang="es-ES" altLang="es-ES_tradnl" sz="900" b="1" dirty="0">
              <a:latin typeface="Trebuchet MS" charset="0"/>
              <a:ea typeface="Trebuchet MS" charset="0"/>
              <a:cs typeface="Trebuchet MS" charset="0"/>
            </a:endParaRPr>
          </a:p>
        </p:txBody>
      </p:sp>
      <p:cxnSp>
        <p:nvCxnSpPr>
          <p:cNvPr id="33" name="Conector recto 32"/>
          <p:cNvCxnSpPr/>
          <p:nvPr/>
        </p:nvCxnSpPr>
        <p:spPr>
          <a:xfrm>
            <a:off x="6806681" y="4720489"/>
            <a:ext cx="554512" cy="32476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7" name="Elipse 36"/>
          <p:cNvSpPr/>
          <p:nvPr/>
        </p:nvSpPr>
        <p:spPr>
          <a:xfrm>
            <a:off x="6760192" y="4676349"/>
            <a:ext cx="92978" cy="84190"/>
          </a:xfrm>
          <a:prstGeom prst="ellipse">
            <a:avLst/>
          </a:prstGeom>
          <a:solidFill>
            <a:srgbClr val="9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8" name="Elipse 37"/>
          <p:cNvSpPr/>
          <p:nvPr/>
        </p:nvSpPr>
        <p:spPr>
          <a:xfrm>
            <a:off x="5819516" y="4975892"/>
            <a:ext cx="92978" cy="84190"/>
          </a:xfrm>
          <a:prstGeom prst="ellipse">
            <a:avLst/>
          </a:prstGeom>
          <a:solidFill>
            <a:srgbClr val="9C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0" name="17 CuadroTexto"/>
          <p:cNvSpPr txBox="1">
            <a:spLocks noChangeArrowheads="1"/>
          </p:cNvSpPr>
          <p:nvPr/>
        </p:nvSpPr>
        <p:spPr bwMode="auto">
          <a:xfrm>
            <a:off x="7310902" y="4956352"/>
            <a:ext cx="241536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s-ES_tradnl" altLang="es-ES_tradnl" sz="1000" b="1" dirty="0" smtClean="0">
                <a:solidFill>
                  <a:schemeClr val="tx1">
                    <a:lumMod val="85000"/>
                    <a:lumOff val="15000"/>
                  </a:schemeClr>
                </a:solidFill>
                <a:latin typeface="Trebuchet MS" charset="0"/>
                <a:ea typeface="Trebuchet MS" charset="0"/>
                <a:cs typeface="Trebuchet MS" charset="0"/>
              </a:rPr>
              <a:t>PAD-4</a:t>
            </a:r>
            <a:r>
              <a:rPr lang="es-ES_tradnl" altLang="es-ES_tradnl" sz="1000" b="1" dirty="0" smtClean="0">
                <a:latin typeface="Trebuchet MS" charset="0"/>
                <a:ea typeface="Trebuchet MS" charset="0"/>
                <a:cs typeface="Trebuchet MS" charset="0"/>
              </a:rPr>
              <a:t>: </a:t>
            </a:r>
            <a:r>
              <a:rPr lang="es-ES_tradnl" altLang="es-ES_tradnl" sz="1000" b="1" dirty="0" err="1" smtClean="0">
                <a:latin typeface="Trebuchet MS" charset="0"/>
                <a:ea typeface="Trebuchet MS" charset="0"/>
                <a:cs typeface="Trebuchet MS" charset="0"/>
              </a:rPr>
              <a:t>Peptidil</a:t>
            </a:r>
            <a:r>
              <a:rPr lang="es-ES_tradnl" altLang="es-ES_tradnl" sz="1000" b="1" dirty="0" smtClean="0">
                <a:latin typeface="Trebuchet MS" charset="0"/>
                <a:ea typeface="Trebuchet MS" charset="0"/>
                <a:cs typeface="Trebuchet MS" charset="0"/>
              </a:rPr>
              <a:t> arginina </a:t>
            </a:r>
          </a:p>
          <a:p>
            <a:pPr eaLnBrk="1" hangingPunct="1">
              <a:lnSpc>
                <a:spcPct val="100000"/>
              </a:lnSpc>
              <a:spcBef>
                <a:spcPct val="0"/>
              </a:spcBef>
              <a:buFontTx/>
              <a:buNone/>
            </a:pPr>
            <a:r>
              <a:rPr lang="es-ES_tradnl" altLang="es-ES_tradnl" sz="1000" b="1" dirty="0">
                <a:latin typeface="Trebuchet MS" charset="0"/>
                <a:ea typeface="Trebuchet MS" charset="0"/>
                <a:cs typeface="Trebuchet MS" charset="0"/>
              </a:rPr>
              <a:t> </a:t>
            </a:r>
            <a:r>
              <a:rPr lang="es-ES_tradnl" altLang="es-ES_tradnl" sz="1000" b="1" dirty="0" smtClean="0">
                <a:latin typeface="Trebuchet MS" charset="0"/>
                <a:ea typeface="Trebuchet MS" charset="0"/>
                <a:cs typeface="Trebuchet MS" charset="0"/>
              </a:rPr>
              <a:t>           </a:t>
            </a:r>
            <a:r>
              <a:rPr lang="es-ES_tradnl" altLang="es-ES_tradnl" sz="1000" b="1" dirty="0" err="1" smtClean="0">
                <a:latin typeface="Trebuchet MS" charset="0"/>
                <a:ea typeface="Trebuchet MS" charset="0"/>
                <a:cs typeface="Trebuchet MS" charset="0"/>
              </a:rPr>
              <a:t>deiminasa</a:t>
            </a:r>
            <a:endParaRPr lang="es-ES" altLang="es-ES_tradnl" sz="1000" b="1" dirty="0">
              <a:latin typeface="Trebuchet MS" charset="0"/>
              <a:ea typeface="Trebuchet MS" charset="0"/>
              <a:cs typeface="Trebuchet MS" charset="0"/>
            </a:endParaRPr>
          </a:p>
        </p:txBody>
      </p:sp>
      <p:sp>
        <p:nvSpPr>
          <p:cNvPr id="44" name="Rectángulo 43"/>
          <p:cNvSpPr/>
          <p:nvPr/>
        </p:nvSpPr>
        <p:spPr>
          <a:xfrm>
            <a:off x="7352168" y="4402236"/>
            <a:ext cx="270949" cy="184254"/>
          </a:xfrm>
          <a:prstGeom prst="rect">
            <a:avLst/>
          </a:prstGeom>
          <a:solidFill>
            <a:srgbClr val="C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45" name="Rectángulo 44"/>
          <p:cNvSpPr/>
          <p:nvPr/>
        </p:nvSpPr>
        <p:spPr>
          <a:xfrm>
            <a:off x="7352168" y="4618790"/>
            <a:ext cx="270949" cy="199308"/>
          </a:xfrm>
          <a:prstGeom prst="rect">
            <a:avLst/>
          </a:prstGeom>
          <a:solidFill>
            <a:srgbClr val="C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46" name="Rectángulo 45"/>
          <p:cNvSpPr/>
          <p:nvPr/>
        </p:nvSpPr>
        <p:spPr>
          <a:xfrm>
            <a:off x="7396071" y="4993683"/>
            <a:ext cx="379970" cy="189951"/>
          </a:xfrm>
          <a:prstGeom prst="rect">
            <a:avLst/>
          </a:prstGeom>
          <a:solidFill>
            <a:srgbClr val="C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48" name="Rectángulo redondeado 47"/>
          <p:cNvSpPr/>
          <p:nvPr/>
        </p:nvSpPr>
        <p:spPr>
          <a:xfrm>
            <a:off x="4574787" y="4527967"/>
            <a:ext cx="554831" cy="232572"/>
          </a:xfrm>
          <a:prstGeom prst="round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9" name="Rectángulo 48"/>
          <p:cNvSpPr/>
          <p:nvPr/>
        </p:nvSpPr>
        <p:spPr>
          <a:xfrm>
            <a:off x="4360066" y="3802839"/>
            <a:ext cx="4668319" cy="23894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50" name="Imagen 49"/>
          <p:cNvPicPr>
            <a:picLocks noChangeAspect="1"/>
          </p:cNvPicPr>
          <p:nvPr/>
        </p:nvPicPr>
        <p:blipFill rotWithShape="1">
          <a:blip r:embed="rId8">
            <a:extLst>
              <a:ext uri="{28A0092B-C50C-407E-A947-70E740481C1C}">
                <a14:useLocalDpi xmlns:a14="http://schemas.microsoft.com/office/drawing/2010/main" xmlns="" val="0"/>
              </a:ext>
            </a:extLst>
          </a:blip>
          <a:srcRect l="12362" b="9476"/>
          <a:stretch/>
        </p:blipFill>
        <p:spPr>
          <a:xfrm>
            <a:off x="4997536" y="1786191"/>
            <a:ext cx="1788481" cy="1477906"/>
          </a:xfrm>
          <a:prstGeom prst="rect">
            <a:avLst/>
          </a:prstGeom>
        </p:spPr>
      </p:pic>
      <p:sp>
        <p:nvSpPr>
          <p:cNvPr id="51" name="Elipse 50"/>
          <p:cNvSpPr/>
          <p:nvPr/>
        </p:nvSpPr>
        <p:spPr>
          <a:xfrm>
            <a:off x="126125" y="775748"/>
            <a:ext cx="115614" cy="1358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2" name="Elipse 51"/>
          <p:cNvSpPr/>
          <p:nvPr/>
        </p:nvSpPr>
        <p:spPr>
          <a:xfrm>
            <a:off x="126125" y="1422136"/>
            <a:ext cx="115614" cy="1358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3" name="Elipse 52"/>
          <p:cNvSpPr/>
          <p:nvPr/>
        </p:nvSpPr>
        <p:spPr>
          <a:xfrm>
            <a:off x="126125" y="3529457"/>
            <a:ext cx="115614" cy="1358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7" name="11 CuadroTexto"/>
          <p:cNvSpPr txBox="1">
            <a:spLocks noChangeArrowheads="1"/>
          </p:cNvSpPr>
          <p:nvPr/>
        </p:nvSpPr>
        <p:spPr bwMode="auto">
          <a:xfrm>
            <a:off x="-607623" y="6438425"/>
            <a:ext cx="4537227"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s-ES_tradnl" altLang="es-ES_tradnl" sz="1000" i="1" dirty="0" err="1"/>
              <a:t>Marcin</a:t>
            </a:r>
            <a:r>
              <a:rPr lang="es-ES_tradnl" altLang="es-ES_tradnl" sz="1000" i="1" dirty="0"/>
              <a:t> </a:t>
            </a:r>
            <a:r>
              <a:rPr lang="es-ES_tradnl" altLang="es-ES_tradnl" sz="1000" i="1" dirty="0" err="1"/>
              <a:t>Zawrotniak</a:t>
            </a:r>
            <a:r>
              <a:rPr lang="es-ES_tradnl" altLang="es-ES_tradnl" sz="1000" i="1" dirty="0"/>
              <a:t> et al. 2013. ABP</a:t>
            </a:r>
          </a:p>
        </p:txBody>
      </p:sp>
      <p:sp>
        <p:nvSpPr>
          <p:cNvPr id="60" name="CuadroTexto 59"/>
          <p:cNvSpPr txBox="1"/>
          <p:nvPr/>
        </p:nvSpPr>
        <p:spPr>
          <a:xfrm>
            <a:off x="5070244" y="1522792"/>
            <a:ext cx="2617502" cy="246221"/>
          </a:xfrm>
          <a:prstGeom prst="rect">
            <a:avLst/>
          </a:prstGeom>
          <a:noFill/>
        </p:spPr>
        <p:txBody>
          <a:bodyPr wrap="square" rtlCol="0">
            <a:spAutoFit/>
          </a:bodyPr>
          <a:lstStyle/>
          <a:p>
            <a:r>
              <a:rPr lang="es-ES_tradnl" sz="1000" dirty="0" err="1" smtClean="0">
                <a:latin typeface="Trebuchet MS" charset="0"/>
                <a:ea typeface="Trebuchet MS" charset="0"/>
                <a:cs typeface="Trebuchet MS" charset="0"/>
              </a:rPr>
              <a:t>Microscop</a:t>
            </a:r>
            <a:r>
              <a:rPr lang="es-ES" sz="1000" dirty="0" err="1" smtClean="0">
                <a:latin typeface="Trebuchet MS" charset="0"/>
                <a:ea typeface="Trebuchet MS" charset="0"/>
                <a:cs typeface="Trebuchet MS" charset="0"/>
              </a:rPr>
              <a:t>ía</a:t>
            </a:r>
            <a:r>
              <a:rPr lang="es-ES" sz="1000" dirty="0" smtClean="0">
                <a:latin typeface="Trebuchet MS" charset="0"/>
                <a:ea typeface="Trebuchet MS" charset="0"/>
                <a:cs typeface="Trebuchet MS" charset="0"/>
              </a:rPr>
              <a:t> Electrónica</a:t>
            </a:r>
            <a:endParaRPr lang="es-ES_tradnl" sz="1000" dirty="0">
              <a:latin typeface="Trebuchet MS" charset="0"/>
              <a:ea typeface="Trebuchet MS" charset="0"/>
              <a:cs typeface="Trebuchet MS" charset="0"/>
            </a:endParaRPr>
          </a:p>
        </p:txBody>
      </p:sp>
      <p:sp>
        <p:nvSpPr>
          <p:cNvPr id="61" name="CuadroTexto 60"/>
          <p:cNvSpPr txBox="1"/>
          <p:nvPr/>
        </p:nvSpPr>
        <p:spPr>
          <a:xfrm>
            <a:off x="6918792" y="1522792"/>
            <a:ext cx="2617502" cy="246221"/>
          </a:xfrm>
          <a:prstGeom prst="rect">
            <a:avLst/>
          </a:prstGeom>
          <a:noFill/>
        </p:spPr>
        <p:txBody>
          <a:bodyPr wrap="square" rtlCol="0">
            <a:spAutoFit/>
          </a:bodyPr>
          <a:lstStyle/>
          <a:p>
            <a:r>
              <a:rPr lang="es-ES_tradnl" sz="1000" dirty="0" err="1" smtClean="0">
                <a:latin typeface="Trebuchet MS" charset="0"/>
                <a:ea typeface="Trebuchet MS" charset="0"/>
                <a:cs typeface="Trebuchet MS" charset="0"/>
              </a:rPr>
              <a:t>Microscop</a:t>
            </a:r>
            <a:r>
              <a:rPr lang="es-ES" sz="1000" dirty="0" err="1" smtClean="0">
                <a:latin typeface="Trebuchet MS" charset="0"/>
                <a:ea typeface="Trebuchet MS" charset="0"/>
                <a:cs typeface="Trebuchet MS" charset="0"/>
              </a:rPr>
              <a:t>ía</a:t>
            </a:r>
            <a:r>
              <a:rPr lang="es-ES" sz="1000" dirty="0" smtClean="0">
                <a:latin typeface="Trebuchet MS" charset="0"/>
                <a:ea typeface="Trebuchet MS" charset="0"/>
                <a:cs typeface="Trebuchet MS" charset="0"/>
              </a:rPr>
              <a:t> de Fluorescencia</a:t>
            </a:r>
            <a:endParaRPr lang="es-ES_tradnl" sz="1000" dirty="0">
              <a:latin typeface="Trebuchet MS" charset="0"/>
              <a:ea typeface="Trebuchet MS" charset="0"/>
              <a:cs typeface="Trebuchet MS" charset="0"/>
            </a:endParaRPr>
          </a:p>
        </p:txBody>
      </p:sp>
      <p:pic>
        <p:nvPicPr>
          <p:cNvPr id="41" name="Imagen 2"/>
          <p:cNvPicPr>
            <a:picLocks/>
          </p:cNvPicPr>
          <p:nvPr/>
        </p:nvPicPr>
        <p:blipFill>
          <a:blip r:embed="rId9">
            <a:extLst>
              <a:ext uri="{28A0092B-C50C-407E-A947-70E740481C1C}">
                <a14:useLocalDpi xmlns:a14="http://schemas.microsoft.com/office/drawing/2010/main" xmlns="" val="0"/>
              </a:ext>
            </a:extLst>
          </a:blip>
          <a:srcRect/>
          <a:stretch>
            <a:fillRect/>
          </a:stretch>
        </p:blipFill>
        <p:spPr bwMode="auto">
          <a:xfrm>
            <a:off x="6935299" y="1786189"/>
            <a:ext cx="1764000" cy="147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 name="Rectángulo 54"/>
          <p:cNvSpPr/>
          <p:nvPr/>
        </p:nvSpPr>
        <p:spPr>
          <a:xfrm>
            <a:off x="7354472" y="5363409"/>
            <a:ext cx="189985" cy="195815"/>
          </a:xfrm>
          <a:prstGeom prst="rect">
            <a:avLst/>
          </a:prstGeom>
          <a:solidFill>
            <a:srgbClr val="C0000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Tree>
    <p:extLst>
      <p:ext uri="{BB962C8B-B14F-4D97-AF65-F5344CB8AC3E}">
        <p14:creationId xmlns:p14="http://schemas.microsoft.com/office/powerpoint/2010/main" xmlns="" val="203356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1" nodeType="click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2" nodeType="click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par>
                                <p:cTn id="83" presetID="1" presetClass="entr" presetSubtype="0" fill="hold" grpId="1" nodeType="withEffect">
                                  <p:stCondLst>
                                    <p:cond delay="0"/>
                                  </p:stCondLst>
                                  <p:childTnLst>
                                    <p:set>
                                      <p:cBhvr>
                                        <p:cTn id="84" dur="1" fill="hold">
                                          <p:stCondLst>
                                            <p:cond delay="0"/>
                                          </p:stCondLst>
                                        </p:cTn>
                                        <p:tgtEl>
                                          <p:spTgt spid="10"/>
                                        </p:tgtEl>
                                        <p:attrNameLst>
                                          <p:attrName>style.visibility</p:attrName>
                                        </p:attrNameLst>
                                      </p:cBhvr>
                                      <p:to>
                                        <p:strVal val="visible"/>
                                      </p:to>
                                    </p:set>
                                  </p:childTnLst>
                                </p:cTn>
                              </p:par>
                              <p:par>
                                <p:cTn id="85" presetID="1" presetClass="entr" presetSubtype="0" fill="hold" grpId="1" nodeType="withEffect">
                                  <p:stCondLst>
                                    <p:cond delay="0"/>
                                  </p:stCondLst>
                                  <p:childTnLst>
                                    <p:set>
                                      <p:cBhvr>
                                        <p:cTn id="86" dur="1" fill="hold">
                                          <p:stCondLst>
                                            <p:cond delay="0"/>
                                          </p:stCondLst>
                                        </p:cTn>
                                        <p:tgtEl>
                                          <p:spTgt spid="5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0"/>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61"/>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2" grpId="0"/>
      <p:bldP spid="17" grpId="0"/>
      <p:bldP spid="19" grpId="0"/>
      <p:bldP spid="20" grpId="0" animBg="1"/>
      <p:bldP spid="25" grpId="0"/>
      <p:bldP spid="26" grpId="0"/>
      <p:bldP spid="30" grpId="0"/>
      <p:bldP spid="31" grpId="0"/>
      <p:bldP spid="32" grpId="0"/>
      <p:bldP spid="37" grpId="0" animBg="1"/>
      <p:bldP spid="38" grpId="0" animBg="1"/>
      <p:bldP spid="40" grpId="0"/>
      <p:bldP spid="44" grpId="0" animBg="1"/>
      <p:bldP spid="45" grpId="0" animBg="1"/>
      <p:bldP spid="46" grpId="0" animBg="1"/>
      <p:bldP spid="48" grpId="0" animBg="1"/>
      <p:bldP spid="49" grpId="1" animBg="1"/>
      <p:bldP spid="49" grpId="2" animBg="1"/>
      <p:bldP spid="52" grpId="0" animBg="1"/>
      <p:bldP spid="53" grpId="0" animBg="1"/>
      <p:bldP spid="57" grpId="0"/>
      <p:bldP spid="57" grpId="1"/>
      <p:bldP spid="60" grpId="0"/>
      <p:bldP spid="61" grpId="0"/>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9" name="Picture 2" descr="Resultado de imagen de conclusions icon"/>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870200" y="271701"/>
            <a:ext cx="717550" cy="531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90" name="CuadroTexto 16"/>
          <p:cNvSpPr txBox="1">
            <a:spLocks noChangeArrowheads="1"/>
          </p:cNvSpPr>
          <p:nvPr/>
        </p:nvSpPr>
        <p:spPr bwMode="auto">
          <a:xfrm>
            <a:off x="3732213" y="249476"/>
            <a:ext cx="321945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s-ES_tradnl" sz="1800" b="1" dirty="0" err="1"/>
              <a:t>T</a:t>
            </a:r>
            <a:r>
              <a:rPr lang="es-ES_tradnl" sz="1800" b="1" dirty="0" err="1" smtClean="0"/>
              <a:t>ake</a:t>
            </a:r>
            <a:r>
              <a:rPr lang="es-ES_tradnl" sz="1800" b="1" dirty="0" smtClean="0"/>
              <a:t> </a:t>
            </a:r>
            <a:r>
              <a:rPr lang="es-ES_tradnl" sz="1800" b="1" dirty="0"/>
              <a:t>H</a:t>
            </a:r>
            <a:r>
              <a:rPr lang="es-ES_tradnl" sz="1800" b="1" dirty="0" smtClean="0"/>
              <a:t>ome </a:t>
            </a:r>
            <a:r>
              <a:rPr lang="es-ES_tradnl" sz="1800" b="1" dirty="0" err="1" smtClean="0"/>
              <a:t>Messages</a:t>
            </a:r>
            <a:endParaRPr lang="es-ES_tradnl" altLang="es-ES_tradnl" sz="1800" b="1" dirty="0">
              <a:solidFill>
                <a:srgbClr val="C00000"/>
              </a:solidFill>
              <a:latin typeface="Trebuchet MS" charset="0"/>
              <a:ea typeface="Trebuchet MS" charset="0"/>
              <a:cs typeface="Trebuchet MS" charset="0"/>
            </a:endParaRPr>
          </a:p>
        </p:txBody>
      </p:sp>
      <p:pic>
        <p:nvPicPr>
          <p:cNvPr id="5" name="Imagen 4"/>
          <p:cNvPicPr>
            <a:picLocks noChangeAspect="1"/>
          </p:cNvPicPr>
          <p:nvPr/>
        </p:nvPicPr>
        <p:blipFill rotWithShape="1">
          <a:blip r:embed="rId4" cstate="email"/>
          <a:srcRect/>
          <a:stretch/>
        </p:blipFill>
        <p:spPr>
          <a:xfrm>
            <a:off x="5811197" y="992563"/>
            <a:ext cx="933174" cy="935717"/>
          </a:xfrm>
          <a:prstGeom prst="rect">
            <a:avLst/>
          </a:prstGeom>
        </p:spPr>
      </p:pic>
      <p:pic>
        <p:nvPicPr>
          <p:cNvPr id="6" name="Imagen 5"/>
          <p:cNvPicPr>
            <a:picLocks noChangeAspect="1"/>
          </p:cNvPicPr>
          <p:nvPr/>
        </p:nvPicPr>
        <p:blipFill rotWithShape="1">
          <a:blip r:embed="rId5" cstate="email"/>
          <a:srcRect/>
          <a:stretch/>
        </p:blipFill>
        <p:spPr>
          <a:xfrm>
            <a:off x="5671811" y="4740508"/>
            <a:ext cx="1086418" cy="1241136"/>
          </a:xfrm>
          <a:prstGeom prst="rect">
            <a:avLst/>
          </a:prstGeom>
        </p:spPr>
      </p:pic>
      <p:sp>
        <p:nvSpPr>
          <p:cNvPr id="7" name="Forma libre 6"/>
          <p:cNvSpPr/>
          <p:nvPr/>
        </p:nvSpPr>
        <p:spPr>
          <a:xfrm>
            <a:off x="6784768" y="3816627"/>
            <a:ext cx="1232799" cy="887895"/>
          </a:xfrm>
          <a:custGeom>
            <a:avLst/>
            <a:gdLst>
              <a:gd name="connsiteX0" fmla="*/ 1232799 w 1232799"/>
              <a:gd name="connsiteY0" fmla="*/ 596348 h 887895"/>
              <a:gd name="connsiteX1" fmla="*/ 1232799 w 1232799"/>
              <a:gd name="connsiteY1" fmla="*/ 596348 h 887895"/>
              <a:gd name="connsiteX2" fmla="*/ 888242 w 1232799"/>
              <a:gd name="connsiteY2" fmla="*/ 622852 h 887895"/>
              <a:gd name="connsiteX3" fmla="*/ 848485 w 1232799"/>
              <a:gd name="connsiteY3" fmla="*/ 636104 h 887895"/>
              <a:gd name="connsiteX4" fmla="*/ 755720 w 1232799"/>
              <a:gd name="connsiteY4" fmla="*/ 715617 h 887895"/>
              <a:gd name="connsiteX5" fmla="*/ 729216 w 1232799"/>
              <a:gd name="connsiteY5" fmla="*/ 755374 h 887895"/>
              <a:gd name="connsiteX6" fmla="*/ 649703 w 1232799"/>
              <a:gd name="connsiteY6" fmla="*/ 808382 h 887895"/>
              <a:gd name="connsiteX7" fmla="*/ 556938 w 1232799"/>
              <a:gd name="connsiteY7" fmla="*/ 887895 h 887895"/>
              <a:gd name="connsiteX8" fmla="*/ 371407 w 1232799"/>
              <a:gd name="connsiteY8" fmla="*/ 874643 h 887895"/>
              <a:gd name="connsiteX9" fmla="*/ 318399 w 1232799"/>
              <a:gd name="connsiteY9" fmla="*/ 848139 h 887895"/>
              <a:gd name="connsiteX10" fmla="*/ 238885 w 1232799"/>
              <a:gd name="connsiteY10" fmla="*/ 781878 h 887895"/>
              <a:gd name="connsiteX11" fmla="*/ 212381 w 1232799"/>
              <a:gd name="connsiteY11" fmla="*/ 742121 h 887895"/>
              <a:gd name="connsiteX12" fmla="*/ 159372 w 1232799"/>
              <a:gd name="connsiteY12" fmla="*/ 702365 h 887895"/>
              <a:gd name="connsiteX13" fmla="*/ 132868 w 1232799"/>
              <a:gd name="connsiteY13" fmla="*/ 662608 h 887895"/>
              <a:gd name="connsiteX14" fmla="*/ 93112 w 1232799"/>
              <a:gd name="connsiteY14" fmla="*/ 636104 h 887895"/>
              <a:gd name="connsiteX15" fmla="*/ 40103 w 1232799"/>
              <a:gd name="connsiteY15" fmla="*/ 583095 h 887895"/>
              <a:gd name="connsiteX16" fmla="*/ 346 w 1232799"/>
              <a:gd name="connsiteY16" fmla="*/ 463826 h 887895"/>
              <a:gd name="connsiteX17" fmla="*/ 26851 w 1232799"/>
              <a:gd name="connsiteY17" fmla="*/ 198782 h 887895"/>
              <a:gd name="connsiteX18" fmla="*/ 119616 w 1232799"/>
              <a:gd name="connsiteY18" fmla="*/ 106017 h 887895"/>
              <a:gd name="connsiteX19" fmla="*/ 212381 w 1232799"/>
              <a:gd name="connsiteY19" fmla="*/ 26504 h 887895"/>
              <a:gd name="connsiteX20" fmla="*/ 291894 w 1232799"/>
              <a:gd name="connsiteY20" fmla="*/ 0 h 887895"/>
              <a:gd name="connsiteX21" fmla="*/ 662955 w 1232799"/>
              <a:gd name="connsiteY21" fmla="*/ 13252 h 887895"/>
              <a:gd name="connsiteX22" fmla="*/ 729216 w 1232799"/>
              <a:gd name="connsiteY22" fmla="*/ 26504 h 887895"/>
              <a:gd name="connsiteX23" fmla="*/ 782225 w 1232799"/>
              <a:gd name="connsiteY23" fmla="*/ 53008 h 887895"/>
              <a:gd name="connsiteX24" fmla="*/ 901494 w 1232799"/>
              <a:gd name="connsiteY24" fmla="*/ 119269 h 887895"/>
              <a:gd name="connsiteX25" fmla="*/ 967755 w 1232799"/>
              <a:gd name="connsiteY25" fmla="*/ 185530 h 887895"/>
              <a:gd name="connsiteX26" fmla="*/ 994259 w 1232799"/>
              <a:gd name="connsiteY26" fmla="*/ 212035 h 887895"/>
              <a:gd name="connsiteX27" fmla="*/ 1047268 w 1232799"/>
              <a:gd name="connsiteY27" fmla="*/ 318052 h 887895"/>
              <a:gd name="connsiteX28" fmla="*/ 1073772 w 1232799"/>
              <a:gd name="connsiteY28" fmla="*/ 397565 h 887895"/>
              <a:gd name="connsiteX29" fmla="*/ 1087025 w 1232799"/>
              <a:gd name="connsiteY29" fmla="*/ 437321 h 887895"/>
              <a:gd name="connsiteX30" fmla="*/ 1113529 w 1232799"/>
              <a:gd name="connsiteY30" fmla="*/ 477078 h 887895"/>
              <a:gd name="connsiteX31" fmla="*/ 1126781 w 1232799"/>
              <a:gd name="connsiteY31" fmla="*/ 516835 h 887895"/>
              <a:gd name="connsiteX32" fmla="*/ 1232799 w 1232799"/>
              <a:gd name="connsiteY32" fmla="*/ 596348 h 88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32799" h="887895">
                <a:moveTo>
                  <a:pt x="1232799" y="596348"/>
                </a:moveTo>
                <a:lnTo>
                  <a:pt x="1232799" y="596348"/>
                </a:lnTo>
                <a:cubicBezTo>
                  <a:pt x="1118018" y="602087"/>
                  <a:pt x="1001214" y="597747"/>
                  <a:pt x="888242" y="622852"/>
                </a:cubicBezTo>
                <a:cubicBezTo>
                  <a:pt x="874605" y="625882"/>
                  <a:pt x="861737" y="631687"/>
                  <a:pt x="848485" y="636104"/>
                </a:cubicBezTo>
                <a:cubicBezTo>
                  <a:pt x="812516" y="660083"/>
                  <a:pt x="781427" y="677055"/>
                  <a:pt x="755720" y="715617"/>
                </a:cubicBezTo>
                <a:cubicBezTo>
                  <a:pt x="746885" y="728869"/>
                  <a:pt x="741202" y="744886"/>
                  <a:pt x="729216" y="755374"/>
                </a:cubicBezTo>
                <a:cubicBezTo>
                  <a:pt x="705243" y="776350"/>
                  <a:pt x="672227" y="785858"/>
                  <a:pt x="649703" y="808382"/>
                </a:cubicBezTo>
                <a:cubicBezTo>
                  <a:pt x="585432" y="872653"/>
                  <a:pt x="617486" y="847530"/>
                  <a:pt x="556938" y="887895"/>
                </a:cubicBezTo>
                <a:cubicBezTo>
                  <a:pt x="495094" y="883478"/>
                  <a:pt x="432565" y="884836"/>
                  <a:pt x="371407" y="874643"/>
                </a:cubicBezTo>
                <a:cubicBezTo>
                  <a:pt x="351921" y="871395"/>
                  <a:pt x="335151" y="858609"/>
                  <a:pt x="318399" y="848139"/>
                </a:cubicBezTo>
                <a:cubicBezTo>
                  <a:pt x="297786" y="835256"/>
                  <a:pt x="257028" y="804557"/>
                  <a:pt x="238885" y="781878"/>
                </a:cubicBezTo>
                <a:cubicBezTo>
                  <a:pt x="228935" y="769441"/>
                  <a:pt x="223643" y="753383"/>
                  <a:pt x="212381" y="742121"/>
                </a:cubicBezTo>
                <a:cubicBezTo>
                  <a:pt x="196763" y="726503"/>
                  <a:pt x="177042" y="715617"/>
                  <a:pt x="159372" y="702365"/>
                </a:cubicBezTo>
                <a:cubicBezTo>
                  <a:pt x="150537" y="689113"/>
                  <a:pt x="144130" y="673870"/>
                  <a:pt x="132868" y="662608"/>
                </a:cubicBezTo>
                <a:cubicBezTo>
                  <a:pt x="121606" y="651346"/>
                  <a:pt x="103062" y="648541"/>
                  <a:pt x="93112" y="636104"/>
                </a:cubicBezTo>
                <a:cubicBezTo>
                  <a:pt x="41709" y="571851"/>
                  <a:pt x="126844" y="612011"/>
                  <a:pt x="40103" y="583095"/>
                </a:cubicBezTo>
                <a:cubicBezTo>
                  <a:pt x="9641" y="537402"/>
                  <a:pt x="-2251" y="531347"/>
                  <a:pt x="346" y="463826"/>
                </a:cubicBezTo>
                <a:cubicBezTo>
                  <a:pt x="3758" y="375103"/>
                  <a:pt x="-1227" y="283014"/>
                  <a:pt x="26851" y="198782"/>
                </a:cubicBezTo>
                <a:cubicBezTo>
                  <a:pt x="40680" y="157296"/>
                  <a:pt x="88694" y="136939"/>
                  <a:pt x="119616" y="106017"/>
                </a:cubicBezTo>
                <a:cubicBezTo>
                  <a:pt x="145888" y="79745"/>
                  <a:pt x="176053" y="42650"/>
                  <a:pt x="212381" y="26504"/>
                </a:cubicBezTo>
                <a:cubicBezTo>
                  <a:pt x="237911" y="15157"/>
                  <a:pt x="265390" y="8835"/>
                  <a:pt x="291894" y="0"/>
                </a:cubicBezTo>
                <a:cubicBezTo>
                  <a:pt x="415581" y="4417"/>
                  <a:pt x="539416" y="5765"/>
                  <a:pt x="662955" y="13252"/>
                </a:cubicBezTo>
                <a:cubicBezTo>
                  <a:pt x="685438" y="14615"/>
                  <a:pt x="707847" y="19381"/>
                  <a:pt x="729216" y="26504"/>
                </a:cubicBezTo>
                <a:cubicBezTo>
                  <a:pt x="747957" y="32751"/>
                  <a:pt x="764067" y="45226"/>
                  <a:pt x="782225" y="53008"/>
                </a:cubicBezTo>
                <a:cubicBezTo>
                  <a:pt x="840546" y="78003"/>
                  <a:pt x="836933" y="54708"/>
                  <a:pt x="901494" y="119269"/>
                </a:cubicBezTo>
                <a:lnTo>
                  <a:pt x="967755" y="185530"/>
                </a:lnTo>
                <a:lnTo>
                  <a:pt x="994259" y="212035"/>
                </a:lnTo>
                <a:cubicBezTo>
                  <a:pt x="1032636" y="327156"/>
                  <a:pt x="969020" y="145903"/>
                  <a:pt x="1047268" y="318052"/>
                </a:cubicBezTo>
                <a:cubicBezTo>
                  <a:pt x="1058829" y="343486"/>
                  <a:pt x="1064937" y="371061"/>
                  <a:pt x="1073772" y="397565"/>
                </a:cubicBezTo>
                <a:cubicBezTo>
                  <a:pt x="1078189" y="410817"/>
                  <a:pt x="1079277" y="425698"/>
                  <a:pt x="1087025" y="437321"/>
                </a:cubicBezTo>
                <a:cubicBezTo>
                  <a:pt x="1095860" y="450573"/>
                  <a:pt x="1106406" y="462832"/>
                  <a:pt x="1113529" y="477078"/>
                </a:cubicBezTo>
                <a:cubicBezTo>
                  <a:pt x="1119776" y="489572"/>
                  <a:pt x="1116903" y="506957"/>
                  <a:pt x="1126781" y="516835"/>
                </a:cubicBezTo>
                <a:cubicBezTo>
                  <a:pt x="1149305" y="539359"/>
                  <a:pt x="1215129" y="583096"/>
                  <a:pt x="1232799" y="5963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Forma libre 11"/>
          <p:cNvSpPr/>
          <p:nvPr/>
        </p:nvSpPr>
        <p:spPr>
          <a:xfrm>
            <a:off x="6813108" y="5555307"/>
            <a:ext cx="1311965" cy="954157"/>
          </a:xfrm>
          <a:custGeom>
            <a:avLst/>
            <a:gdLst>
              <a:gd name="connsiteX0" fmla="*/ 516835 w 1311965"/>
              <a:gd name="connsiteY0" fmla="*/ 13252 h 954157"/>
              <a:gd name="connsiteX1" fmla="*/ 516835 w 1311965"/>
              <a:gd name="connsiteY1" fmla="*/ 13252 h 954157"/>
              <a:gd name="connsiteX2" fmla="*/ 1245704 w 1311965"/>
              <a:gd name="connsiteY2" fmla="*/ 26505 h 954157"/>
              <a:gd name="connsiteX3" fmla="*/ 1272209 w 1311965"/>
              <a:gd name="connsiteY3" fmla="*/ 92766 h 954157"/>
              <a:gd name="connsiteX4" fmla="*/ 1298713 w 1311965"/>
              <a:gd name="connsiteY4" fmla="*/ 198783 h 954157"/>
              <a:gd name="connsiteX5" fmla="*/ 1311965 w 1311965"/>
              <a:gd name="connsiteY5" fmla="*/ 238539 h 954157"/>
              <a:gd name="connsiteX6" fmla="*/ 1298713 w 1311965"/>
              <a:gd name="connsiteY6" fmla="*/ 675861 h 954157"/>
              <a:gd name="connsiteX7" fmla="*/ 1285461 w 1311965"/>
              <a:gd name="connsiteY7" fmla="*/ 715618 h 954157"/>
              <a:gd name="connsiteX8" fmla="*/ 1272209 w 1311965"/>
              <a:gd name="connsiteY8" fmla="*/ 795131 h 954157"/>
              <a:gd name="connsiteX9" fmla="*/ 1258956 w 1311965"/>
              <a:gd name="connsiteY9" fmla="*/ 940905 h 954157"/>
              <a:gd name="connsiteX10" fmla="*/ 1219200 w 1311965"/>
              <a:gd name="connsiteY10" fmla="*/ 954157 h 954157"/>
              <a:gd name="connsiteX11" fmla="*/ 1139687 w 1311965"/>
              <a:gd name="connsiteY11" fmla="*/ 940905 h 954157"/>
              <a:gd name="connsiteX12" fmla="*/ 901148 w 1311965"/>
              <a:gd name="connsiteY12" fmla="*/ 874644 h 954157"/>
              <a:gd name="connsiteX13" fmla="*/ 636104 w 1311965"/>
              <a:gd name="connsiteY13" fmla="*/ 834887 h 954157"/>
              <a:gd name="connsiteX14" fmla="*/ 583096 w 1311965"/>
              <a:gd name="connsiteY14" fmla="*/ 821635 h 954157"/>
              <a:gd name="connsiteX15" fmla="*/ 543339 w 1311965"/>
              <a:gd name="connsiteY15" fmla="*/ 808383 h 954157"/>
              <a:gd name="connsiteX16" fmla="*/ 450574 w 1311965"/>
              <a:gd name="connsiteY16" fmla="*/ 795131 h 954157"/>
              <a:gd name="connsiteX17" fmla="*/ 384313 w 1311965"/>
              <a:gd name="connsiteY17" fmla="*/ 768626 h 954157"/>
              <a:gd name="connsiteX18" fmla="*/ 304800 w 1311965"/>
              <a:gd name="connsiteY18" fmla="*/ 742122 h 954157"/>
              <a:gd name="connsiteX19" fmla="*/ 265043 w 1311965"/>
              <a:gd name="connsiteY19" fmla="*/ 715618 h 954157"/>
              <a:gd name="connsiteX20" fmla="*/ 145774 w 1311965"/>
              <a:gd name="connsiteY20" fmla="*/ 662609 h 954157"/>
              <a:gd name="connsiteX21" fmla="*/ 53009 w 1311965"/>
              <a:gd name="connsiteY21" fmla="*/ 556592 h 954157"/>
              <a:gd name="connsiteX22" fmla="*/ 13252 w 1311965"/>
              <a:gd name="connsiteY22" fmla="*/ 437322 h 954157"/>
              <a:gd name="connsiteX23" fmla="*/ 0 w 1311965"/>
              <a:gd name="connsiteY23" fmla="*/ 397566 h 954157"/>
              <a:gd name="connsiteX24" fmla="*/ 13252 w 1311965"/>
              <a:gd name="connsiteY24" fmla="*/ 225287 h 954157"/>
              <a:gd name="connsiteX25" fmla="*/ 53009 w 1311965"/>
              <a:gd name="connsiteY25" fmla="*/ 212035 h 954157"/>
              <a:gd name="connsiteX26" fmla="*/ 198783 w 1311965"/>
              <a:gd name="connsiteY26" fmla="*/ 198783 h 954157"/>
              <a:gd name="connsiteX27" fmla="*/ 344556 w 1311965"/>
              <a:gd name="connsiteY27" fmla="*/ 172279 h 954157"/>
              <a:gd name="connsiteX28" fmla="*/ 410817 w 1311965"/>
              <a:gd name="connsiteY28" fmla="*/ 119270 h 954157"/>
              <a:gd name="connsiteX29" fmla="*/ 450574 w 1311965"/>
              <a:gd name="connsiteY29" fmla="*/ 106018 h 954157"/>
              <a:gd name="connsiteX30" fmla="*/ 477078 w 1311965"/>
              <a:gd name="connsiteY30" fmla="*/ 79513 h 954157"/>
              <a:gd name="connsiteX31" fmla="*/ 583096 w 1311965"/>
              <a:gd name="connsiteY31" fmla="*/ 0 h 954157"/>
              <a:gd name="connsiteX32" fmla="*/ 622852 w 1311965"/>
              <a:gd name="connsiteY32" fmla="*/ 53009 h 954157"/>
              <a:gd name="connsiteX33" fmla="*/ 649356 w 1311965"/>
              <a:gd name="connsiteY33" fmla="*/ 92766 h 954157"/>
              <a:gd name="connsiteX34" fmla="*/ 675861 w 1311965"/>
              <a:gd name="connsiteY34" fmla="*/ 119270 h 954157"/>
              <a:gd name="connsiteX35" fmla="*/ 662609 w 1311965"/>
              <a:gd name="connsiteY35" fmla="*/ 66261 h 954157"/>
              <a:gd name="connsiteX36" fmla="*/ 636104 w 1311965"/>
              <a:gd name="connsiteY36" fmla="*/ 39757 h 954157"/>
              <a:gd name="connsiteX37" fmla="*/ 516835 w 1311965"/>
              <a:gd name="connsiteY37" fmla="*/ 13252 h 9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311965" h="954157">
                <a:moveTo>
                  <a:pt x="516835" y="13252"/>
                </a:moveTo>
                <a:lnTo>
                  <a:pt x="516835" y="13252"/>
                </a:lnTo>
                <a:lnTo>
                  <a:pt x="1245704" y="26505"/>
                </a:lnTo>
                <a:cubicBezTo>
                  <a:pt x="1269362" y="28995"/>
                  <a:pt x="1263856" y="70492"/>
                  <a:pt x="1272209" y="92766"/>
                </a:cubicBezTo>
                <a:cubicBezTo>
                  <a:pt x="1294928" y="153348"/>
                  <a:pt x="1278942" y="119699"/>
                  <a:pt x="1298713" y="198783"/>
                </a:cubicBezTo>
                <a:cubicBezTo>
                  <a:pt x="1302101" y="212335"/>
                  <a:pt x="1307548" y="225287"/>
                  <a:pt x="1311965" y="238539"/>
                </a:cubicBezTo>
                <a:cubicBezTo>
                  <a:pt x="1307548" y="384313"/>
                  <a:pt x="1306803" y="530245"/>
                  <a:pt x="1298713" y="675861"/>
                </a:cubicBezTo>
                <a:cubicBezTo>
                  <a:pt x="1297938" y="689809"/>
                  <a:pt x="1288491" y="701981"/>
                  <a:pt x="1285461" y="715618"/>
                </a:cubicBezTo>
                <a:cubicBezTo>
                  <a:pt x="1279632" y="741848"/>
                  <a:pt x="1275349" y="768445"/>
                  <a:pt x="1272209" y="795131"/>
                </a:cubicBezTo>
                <a:cubicBezTo>
                  <a:pt x="1266508" y="843589"/>
                  <a:pt x="1274385" y="894617"/>
                  <a:pt x="1258956" y="940905"/>
                </a:cubicBezTo>
                <a:cubicBezTo>
                  <a:pt x="1254539" y="954157"/>
                  <a:pt x="1232452" y="949740"/>
                  <a:pt x="1219200" y="954157"/>
                </a:cubicBezTo>
                <a:cubicBezTo>
                  <a:pt x="1192696" y="949740"/>
                  <a:pt x="1165755" y="947422"/>
                  <a:pt x="1139687" y="940905"/>
                </a:cubicBezTo>
                <a:cubicBezTo>
                  <a:pt x="928766" y="888175"/>
                  <a:pt x="1086272" y="914313"/>
                  <a:pt x="901148" y="874644"/>
                </a:cubicBezTo>
                <a:cubicBezTo>
                  <a:pt x="845543" y="862729"/>
                  <a:pt x="649382" y="838206"/>
                  <a:pt x="636104" y="834887"/>
                </a:cubicBezTo>
                <a:cubicBezTo>
                  <a:pt x="618435" y="830470"/>
                  <a:pt x="600608" y="826638"/>
                  <a:pt x="583096" y="821635"/>
                </a:cubicBezTo>
                <a:cubicBezTo>
                  <a:pt x="569664" y="817797"/>
                  <a:pt x="557037" y="811123"/>
                  <a:pt x="543339" y="808383"/>
                </a:cubicBezTo>
                <a:cubicBezTo>
                  <a:pt x="512710" y="802257"/>
                  <a:pt x="481496" y="799548"/>
                  <a:pt x="450574" y="795131"/>
                </a:cubicBezTo>
                <a:cubicBezTo>
                  <a:pt x="428487" y="786296"/>
                  <a:pt x="406669" y="776756"/>
                  <a:pt x="384313" y="768626"/>
                </a:cubicBezTo>
                <a:cubicBezTo>
                  <a:pt x="358057" y="759078"/>
                  <a:pt x="328046" y="757619"/>
                  <a:pt x="304800" y="742122"/>
                </a:cubicBezTo>
                <a:cubicBezTo>
                  <a:pt x="291548" y="733287"/>
                  <a:pt x="279597" y="722087"/>
                  <a:pt x="265043" y="715618"/>
                </a:cubicBezTo>
                <a:cubicBezTo>
                  <a:pt x="123112" y="652537"/>
                  <a:pt x="235745" y="722590"/>
                  <a:pt x="145774" y="662609"/>
                </a:cubicBezTo>
                <a:cubicBezTo>
                  <a:pt x="83930" y="569844"/>
                  <a:pt x="119269" y="600766"/>
                  <a:pt x="53009" y="556592"/>
                </a:cubicBezTo>
                <a:lnTo>
                  <a:pt x="13252" y="437322"/>
                </a:lnTo>
                <a:lnTo>
                  <a:pt x="0" y="397566"/>
                </a:lnTo>
                <a:cubicBezTo>
                  <a:pt x="4417" y="340140"/>
                  <a:pt x="-2571" y="280667"/>
                  <a:pt x="13252" y="225287"/>
                </a:cubicBezTo>
                <a:cubicBezTo>
                  <a:pt x="17090" y="211855"/>
                  <a:pt x="39180" y="214011"/>
                  <a:pt x="53009" y="212035"/>
                </a:cubicBezTo>
                <a:cubicBezTo>
                  <a:pt x="101310" y="205135"/>
                  <a:pt x="150325" y="204484"/>
                  <a:pt x="198783" y="198783"/>
                </a:cubicBezTo>
                <a:cubicBezTo>
                  <a:pt x="239961" y="193939"/>
                  <a:pt x="302707" y="180649"/>
                  <a:pt x="344556" y="172279"/>
                </a:cubicBezTo>
                <a:cubicBezTo>
                  <a:pt x="369208" y="147627"/>
                  <a:pt x="377383" y="135987"/>
                  <a:pt x="410817" y="119270"/>
                </a:cubicBezTo>
                <a:cubicBezTo>
                  <a:pt x="423311" y="113023"/>
                  <a:pt x="437322" y="110435"/>
                  <a:pt x="450574" y="106018"/>
                </a:cubicBezTo>
                <a:cubicBezTo>
                  <a:pt x="459409" y="97183"/>
                  <a:pt x="467083" y="87010"/>
                  <a:pt x="477078" y="79513"/>
                </a:cubicBezTo>
                <a:cubicBezTo>
                  <a:pt x="596961" y="-10400"/>
                  <a:pt x="522310" y="60786"/>
                  <a:pt x="583096" y="0"/>
                </a:cubicBezTo>
                <a:cubicBezTo>
                  <a:pt x="558282" y="74440"/>
                  <a:pt x="563855" y="13677"/>
                  <a:pt x="622852" y="53009"/>
                </a:cubicBezTo>
                <a:cubicBezTo>
                  <a:pt x="636104" y="61844"/>
                  <a:pt x="639406" y="80329"/>
                  <a:pt x="649356" y="92766"/>
                </a:cubicBezTo>
                <a:cubicBezTo>
                  <a:pt x="657161" y="102522"/>
                  <a:pt x="667026" y="110435"/>
                  <a:pt x="675861" y="119270"/>
                </a:cubicBezTo>
                <a:cubicBezTo>
                  <a:pt x="671444" y="101600"/>
                  <a:pt x="670754" y="82552"/>
                  <a:pt x="662609" y="66261"/>
                </a:cubicBezTo>
                <a:cubicBezTo>
                  <a:pt x="657021" y="55086"/>
                  <a:pt x="647279" y="45345"/>
                  <a:pt x="636104" y="39757"/>
                </a:cubicBezTo>
                <a:cubicBezTo>
                  <a:pt x="574713" y="9061"/>
                  <a:pt x="569970" y="13252"/>
                  <a:pt x="516835" y="132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7" name="Imagen 16"/>
          <p:cNvPicPr>
            <a:picLocks noChangeAspect="1"/>
          </p:cNvPicPr>
          <p:nvPr/>
        </p:nvPicPr>
        <p:blipFill rotWithShape="1">
          <a:blip r:embed="rId6"/>
          <a:srcRect t="27222" r="6064" b="16786"/>
          <a:stretch/>
        </p:blipFill>
        <p:spPr>
          <a:xfrm>
            <a:off x="5744043" y="2802306"/>
            <a:ext cx="1666631" cy="1071841"/>
          </a:xfrm>
          <a:prstGeom prst="rect">
            <a:avLst/>
          </a:prstGeom>
        </p:spPr>
      </p:pic>
      <p:sp>
        <p:nvSpPr>
          <p:cNvPr id="18" name="CuadroTexto 17"/>
          <p:cNvSpPr txBox="1"/>
          <p:nvPr/>
        </p:nvSpPr>
        <p:spPr>
          <a:xfrm>
            <a:off x="5784693" y="1883414"/>
            <a:ext cx="1618905" cy="307777"/>
          </a:xfrm>
          <a:prstGeom prst="rect">
            <a:avLst/>
          </a:prstGeom>
          <a:noFill/>
        </p:spPr>
        <p:txBody>
          <a:bodyPr wrap="square" rtlCol="0">
            <a:spAutoFit/>
          </a:bodyPr>
          <a:lstStyle/>
          <a:p>
            <a:r>
              <a:rPr lang="es-ES_tradnl" sz="1400" b="1" dirty="0" err="1" smtClean="0"/>
              <a:t>Neutr</a:t>
            </a:r>
            <a:r>
              <a:rPr lang="es-ES" sz="1400" b="1" dirty="0" err="1" smtClean="0"/>
              <a:t>ófilos</a:t>
            </a:r>
            <a:endParaRPr lang="es-ES_tradnl" sz="1400" b="1" dirty="0"/>
          </a:p>
        </p:txBody>
      </p:sp>
      <p:sp>
        <p:nvSpPr>
          <p:cNvPr id="21" name="CuadroTexto 20"/>
          <p:cNvSpPr txBox="1"/>
          <p:nvPr/>
        </p:nvSpPr>
        <p:spPr>
          <a:xfrm>
            <a:off x="5901786" y="3825911"/>
            <a:ext cx="1618905" cy="307777"/>
          </a:xfrm>
          <a:prstGeom prst="rect">
            <a:avLst/>
          </a:prstGeom>
          <a:solidFill>
            <a:schemeClr val="bg1"/>
          </a:solidFill>
        </p:spPr>
        <p:txBody>
          <a:bodyPr wrap="square" rtlCol="0">
            <a:spAutoFit/>
          </a:bodyPr>
          <a:lstStyle/>
          <a:p>
            <a:r>
              <a:rPr lang="es-ES_tradnl" sz="1400" b="1" dirty="0" err="1" smtClean="0"/>
              <a:t>NETosis</a:t>
            </a:r>
            <a:endParaRPr lang="es-ES_tradnl" sz="1400" b="1" dirty="0"/>
          </a:p>
        </p:txBody>
      </p:sp>
      <p:sp>
        <p:nvSpPr>
          <p:cNvPr id="19" name="CuadroTexto 18"/>
          <p:cNvSpPr txBox="1"/>
          <p:nvPr/>
        </p:nvSpPr>
        <p:spPr>
          <a:xfrm>
            <a:off x="5576319" y="5915384"/>
            <a:ext cx="1415100" cy="523220"/>
          </a:xfrm>
          <a:prstGeom prst="rect">
            <a:avLst/>
          </a:prstGeom>
          <a:noFill/>
        </p:spPr>
        <p:txBody>
          <a:bodyPr wrap="square" rtlCol="0">
            <a:spAutoFit/>
          </a:bodyPr>
          <a:lstStyle/>
          <a:p>
            <a:pPr algn="ctr"/>
            <a:r>
              <a:rPr lang="es-ES_tradnl" sz="1400" b="1" dirty="0" smtClean="0"/>
              <a:t>Artritis Reumatoide</a:t>
            </a:r>
            <a:endParaRPr lang="es-ES_tradnl" sz="1400" b="1" dirty="0"/>
          </a:p>
        </p:txBody>
      </p:sp>
      <p:pic>
        <p:nvPicPr>
          <p:cNvPr id="24" name="Imagen 23"/>
          <p:cNvPicPr>
            <a:picLocks noChangeAspect="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3886185" y="2356455"/>
            <a:ext cx="685309" cy="6200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Imagen 24"/>
          <p:cNvPicPr>
            <a:picLocks noChangeAspect="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3926286" y="3242178"/>
            <a:ext cx="715411" cy="603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CuadroTexto 25"/>
          <p:cNvSpPr txBox="1">
            <a:spLocks noChangeArrowheads="1"/>
          </p:cNvSpPr>
          <p:nvPr/>
        </p:nvSpPr>
        <p:spPr bwMode="auto">
          <a:xfrm>
            <a:off x="3782998" y="2084369"/>
            <a:ext cx="11080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s-ES_tradnl" altLang="es-ES_tradnl" sz="1400" b="1"/>
              <a:t>Infliximab</a:t>
            </a:r>
          </a:p>
        </p:txBody>
      </p:sp>
      <p:sp>
        <p:nvSpPr>
          <p:cNvPr id="27" name="CuadroTexto 26"/>
          <p:cNvSpPr txBox="1">
            <a:spLocks noChangeArrowheads="1"/>
          </p:cNvSpPr>
          <p:nvPr/>
        </p:nvSpPr>
        <p:spPr bwMode="auto">
          <a:xfrm>
            <a:off x="3782998" y="2976544"/>
            <a:ext cx="133985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s-ES_tradnl" altLang="es-ES_tradnl" sz="1400" b="1" dirty="0" err="1"/>
              <a:t>Tocilizumab</a:t>
            </a:r>
            <a:endParaRPr lang="es-ES_tradnl" altLang="es-ES_tradnl" sz="1400" b="1" dirty="0"/>
          </a:p>
        </p:txBody>
      </p:sp>
      <p:sp>
        <p:nvSpPr>
          <p:cNvPr id="20" name="CuadroTexto 19"/>
          <p:cNvSpPr txBox="1"/>
          <p:nvPr/>
        </p:nvSpPr>
        <p:spPr>
          <a:xfrm>
            <a:off x="7602189" y="3198420"/>
            <a:ext cx="1363796" cy="738664"/>
          </a:xfrm>
          <a:prstGeom prst="rect">
            <a:avLst/>
          </a:prstGeom>
          <a:noFill/>
        </p:spPr>
        <p:txBody>
          <a:bodyPr wrap="square" rtlCol="0">
            <a:spAutoFit/>
          </a:bodyPr>
          <a:lstStyle/>
          <a:p>
            <a:pPr algn="ctr"/>
            <a:r>
              <a:rPr lang="es-ES_tradnl" sz="1400" b="1" dirty="0" smtClean="0"/>
              <a:t>DAS28</a:t>
            </a:r>
          </a:p>
          <a:p>
            <a:pPr algn="ctr"/>
            <a:r>
              <a:rPr lang="es-ES_tradnl" sz="1400" b="1" dirty="0" smtClean="0"/>
              <a:t>Anti-</a:t>
            </a:r>
            <a:r>
              <a:rPr lang="es-ES_tradnl" sz="1400" b="1" dirty="0" err="1" smtClean="0"/>
              <a:t>CCPs</a:t>
            </a:r>
            <a:r>
              <a:rPr lang="es-ES_tradnl" sz="1400" b="1" dirty="0" smtClean="0"/>
              <a:t> </a:t>
            </a:r>
          </a:p>
          <a:p>
            <a:pPr algn="ctr"/>
            <a:r>
              <a:rPr lang="es-ES_tradnl" sz="1400" b="1" dirty="0" smtClean="0"/>
              <a:t>Aterosclerosis</a:t>
            </a:r>
            <a:endParaRPr lang="es-ES_tradnl" sz="1400" b="1" dirty="0"/>
          </a:p>
        </p:txBody>
      </p:sp>
      <p:pic>
        <p:nvPicPr>
          <p:cNvPr id="23" name="Imagen 22"/>
          <p:cNvPicPr>
            <a:picLocks noChangeAspect="1"/>
          </p:cNvPicPr>
          <p:nvPr/>
        </p:nvPicPr>
        <p:blipFill rotWithShape="1">
          <a:blip r:embed="rId9" cstate="email"/>
          <a:srcRect/>
          <a:stretch/>
        </p:blipFill>
        <p:spPr>
          <a:xfrm>
            <a:off x="3840582" y="3961243"/>
            <a:ext cx="874644" cy="975615"/>
          </a:xfrm>
          <a:prstGeom prst="rect">
            <a:avLst/>
          </a:prstGeom>
        </p:spPr>
      </p:pic>
      <p:sp>
        <p:nvSpPr>
          <p:cNvPr id="31" name="Rectángulo 30"/>
          <p:cNvSpPr>
            <a:spLocks noChangeAspect="1"/>
          </p:cNvSpPr>
          <p:nvPr/>
        </p:nvSpPr>
        <p:spPr>
          <a:xfrm>
            <a:off x="186933" y="874879"/>
            <a:ext cx="3271883" cy="892552"/>
          </a:xfrm>
          <a:prstGeom prst="rect">
            <a:avLst/>
          </a:prstGeom>
        </p:spPr>
        <p:txBody>
          <a:bodyPr wrap="square">
            <a:spAutoFit/>
          </a:bodyPr>
          <a:lstStyle/>
          <a:p>
            <a:pPr marL="285750" lvl="0" indent="-285750" algn="just">
              <a:buClr>
                <a:srgbClr val="C00000"/>
              </a:buClr>
              <a:buFont typeface="Wingdings" charset="2"/>
              <a:buChar char="ü"/>
            </a:pPr>
            <a:r>
              <a:rPr lang="es-ES_tradnl" sz="1300" dirty="0" smtClean="0">
                <a:latin typeface="Trebuchet MS" charset="0"/>
                <a:ea typeface="Trebuchet MS" charset="0"/>
                <a:cs typeface="Trebuchet MS" charset="0"/>
              </a:rPr>
              <a:t>En AR, se </a:t>
            </a:r>
            <a:r>
              <a:rPr lang="es-ES_tradnl" sz="1300" dirty="0">
                <a:latin typeface="Trebuchet MS" charset="0"/>
                <a:ea typeface="Trebuchet MS" charset="0"/>
                <a:cs typeface="Trebuchet MS" charset="0"/>
              </a:rPr>
              <a:t>ha demostrado </a:t>
            </a:r>
            <a:r>
              <a:rPr lang="es-ES_tradnl" sz="1300" dirty="0" smtClean="0">
                <a:latin typeface="Trebuchet MS" charset="0"/>
                <a:ea typeface="Trebuchet MS" charset="0"/>
                <a:cs typeface="Trebuchet MS" charset="0"/>
              </a:rPr>
              <a:t>que los </a:t>
            </a:r>
            <a:r>
              <a:rPr lang="es-ES_tradnl" sz="1300" b="1" dirty="0" err="1" smtClean="0">
                <a:latin typeface="Trebuchet MS" charset="0"/>
                <a:ea typeface="Trebuchet MS" charset="0"/>
                <a:cs typeface="Trebuchet MS" charset="0"/>
              </a:rPr>
              <a:t>neutr</a:t>
            </a:r>
            <a:r>
              <a:rPr lang="es-ES" sz="1300" b="1" dirty="0" err="1" smtClean="0">
                <a:latin typeface="Trebuchet MS" charset="0"/>
                <a:ea typeface="Trebuchet MS" charset="0"/>
                <a:cs typeface="Trebuchet MS" charset="0"/>
              </a:rPr>
              <a:t>ófilos</a:t>
            </a:r>
            <a:r>
              <a:rPr lang="es-ES" sz="1300" b="1" dirty="0" smtClean="0">
                <a:latin typeface="Trebuchet MS" charset="0"/>
                <a:ea typeface="Trebuchet MS" charset="0"/>
                <a:cs typeface="Trebuchet MS" charset="0"/>
              </a:rPr>
              <a:t> </a:t>
            </a:r>
            <a:r>
              <a:rPr lang="es-ES" sz="1300" dirty="0" smtClean="0">
                <a:latin typeface="Trebuchet MS" charset="0"/>
                <a:ea typeface="Trebuchet MS" charset="0"/>
                <a:cs typeface="Trebuchet MS" charset="0"/>
              </a:rPr>
              <a:t>juegan un papel importante </a:t>
            </a:r>
            <a:r>
              <a:rPr lang="es-ES_tradnl" sz="1300" dirty="0" smtClean="0">
                <a:latin typeface="Trebuchet MS" charset="0"/>
                <a:ea typeface="Trebuchet MS" charset="0"/>
                <a:cs typeface="Trebuchet MS" charset="0"/>
              </a:rPr>
              <a:t>en </a:t>
            </a:r>
            <a:r>
              <a:rPr lang="es-ES_tradnl" sz="1300" dirty="0">
                <a:latin typeface="Trebuchet MS" charset="0"/>
                <a:ea typeface="Trebuchet MS" charset="0"/>
                <a:cs typeface="Trebuchet MS" charset="0"/>
              </a:rPr>
              <a:t>la inflamación </a:t>
            </a:r>
            <a:r>
              <a:rPr lang="es-ES_tradnl" sz="1300" dirty="0" smtClean="0">
                <a:latin typeface="Trebuchet MS" charset="0"/>
                <a:ea typeface="Trebuchet MS" charset="0"/>
                <a:cs typeface="Trebuchet MS" charset="0"/>
              </a:rPr>
              <a:t>crónica y en la progresión </a:t>
            </a:r>
            <a:r>
              <a:rPr lang="es-ES_tradnl" sz="1300" dirty="0">
                <a:latin typeface="Trebuchet MS" charset="0"/>
                <a:ea typeface="Trebuchet MS" charset="0"/>
                <a:cs typeface="Trebuchet MS" charset="0"/>
              </a:rPr>
              <a:t>de </a:t>
            </a:r>
            <a:r>
              <a:rPr lang="es-ES_tradnl" sz="1300" dirty="0" smtClean="0">
                <a:latin typeface="Trebuchet MS" charset="0"/>
                <a:ea typeface="Trebuchet MS" charset="0"/>
                <a:cs typeface="Trebuchet MS" charset="0"/>
              </a:rPr>
              <a:t>la enfermedad. </a:t>
            </a:r>
            <a:endParaRPr lang="es-ES_tradnl" sz="1300" dirty="0">
              <a:latin typeface="Trebuchet MS" charset="0"/>
              <a:ea typeface="Trebuchet MS" charset="0"/>
              <a:cs typeface="Trebuchet MS" charset="0"/>
            </a:endParaRPr>
          </a:p>
        </p:txBody>
      </p:sp>
      <p:sp>
        <p:nvSpPr>
          <p:cNvPr id="32" name="Rectángulo 31"/>
          <p:cNvSpPr>
            <a:spLocks noChangeAspect="1"/>
          </p:cNvSpPr>
          <p:nvPr/>
        </p:nvSpPr>
        <p:spPr>
          <a:xfrm>
            <a:off x="186933" y="1939288"/>
            <a:ext cx="3271883" cy="892552"/>
          </a:xfrm>
          <a:prstGeom prst="rect">
            <a:avLst/>
          </a:prstGeom>
        </p:spPr>
        <p:txBody>
          <a:bodyPr wrap="square">
            <a:spAutoFit/>
          </a:bodyPr>
          <a:lstStyle/>
          <a:p>
            <a:pPr marL="285750" lvl="0" indent="-285750" algn="just">
              <a:buClr>
                <a:srgbClr val="C00000"/>
              </a:buClr>
              <a:buFont typeface="Wingdings" charset="2"/>
              <a:buChar char="ü"/>
            </a:pPr>
            <a:r>
              <a:rPr lang="es-ES" sz="1300" dirty="0" smtClean="0">
                <a:latin typeface="Trebuchet MS" charset="0"/>
                <a:ea typeface="Trebuchet MS" charset="0"/>
                <a:cs typeface="Trebuchet MS" charset="0"/>
              </a:rPr>
              <a:t>La </a:t>
            </a:r>
            <a:r>
              <a:rPr lang="es-ES" sz="1300" b="1" dirty="0" err="1" smtClean="0">
                <a:latin typeface="Trebuchet MS" charset="0"/>
                <a:ea typeface="Trebuchet MS" charset="0"/>
                <a:cs typeface="Trebuchet MS" charset="0"/>
              </a:rPr>
              <a:t>Netosis</a:t>
            </a:r>
            <a:r>
              <a:rPr lang="es-ES" sz="1300" dirty="0" smtClean="0">
                <a:latin typeface="Trebuchet MS" charset="0"/>
                <a:ea typeface="Trebuchet MS" charset="0"/>
                <a:cs typeface="Trebuchet MS" charset="0"/>
              </a:rPr>
              <a:t> constituye un mecanismo clave por el que el neutrófilo contribuye a la patogenia de la Artritis Reumatoide.</a:t>
            </a:r>
            <a:endParaRPr lang="es-ES_tradnl" sz="1300" dirty="0">
              <a:latin typeface="Trebuchet MS" charset="0"/>
              <a:ea typeface="Trebuchet MS" charset="0"/>
              <a:cs typeface="Trebuchet MS" charset="0"/>
            </a:endParaRPr>
          </a:p>
        </p:txBody>
      </p:sp>
      <p:sp>
        <p:nvSpPr>
          <p:cNvPr id="33" name="Rectángulo 32"/>
          <p:cNvSpPr>
            <a:spLocks noChangeAspect="1"/>
          </p:cNvSpPr>
          <p:nvPr/>
        </p:nvSpPr>
        <p:spPr>
          <a:xfrm>
            <a:off x="173262" y="3005112"/>
            <a:ext cx="3271873" cy="1292662"/>
          </a:xfrm>
          <a:prstGeom prst="rect">
            <a:avLst/>
          </a:prstGeom>
        </p:spPr>
        <p:txBody>
          <a:bodyPr wrap="square">
            <a:spAutoFit/>
          </a:bodyPr>
          <a:lstStyle/>
          <a:p>
            <a:pPr marL="285750" lvl="0" indent="-285750" algn="just">
              <a:buClr>
                <a:srgbClr val="C00000"/>
              </a:buClr>
              <a:buFont typeface="Wingdings" charset="2"/>
              <a:buChar char="ü"/>
            </a:pPr>
            <a:r>
              <a:rPr lang="es-ES" sz="1300" dirty="0" smtClean="0">
                <a:latin typeface="Trebuchet MS" charset="0"/>
                <a:ea typeface="Trebuchet MS" charset="0"/>
                <a:cs typeface="Trebuchet MS" charset="0"/>
              </a:rPr>
              <a:t>La </a:t>
            </a:r>
            <a:r>
              <a:rPr lang="es-ES" sz="1300" dirty="0" err="1" smtClean="0">
                <a:latin typeface="Trebuchet MS" charset="0"/>
                <a:ea typeface="Trebuchet MS" charset="0"/>
                <a:cs typeface="Trebuchet MS" charset="0"/>
              </a:rPr>
              <a:t>Netosis</a:t>
            </a:r>
            <a:r>
              <a:rPr lang="es-ES" sz="1300" dirty="0" smtClean="0">
                <a:latin typeface="Trebuchet MS" charset="0"/>
                <a:ea typeface="Trebuchet MS" charset="0"/>
                <a:cs typeface="Trebuchet MS" charset="0"/>
              </a:rPr>
              <a:t> en AR se ha asociado a la generación de </a:t>
            </a:r>
            <a:r>
              <a:rPr lang="es-ES" sz="1300" b="1" dirty="0" smtClean="0">
                <a:latin typeface="Trebuchet MS" charset="0"/>
                <a:ea typeface="Trebuchet MS" charset="0"/>
                <a:cs typeface="Trebuchet MS" charset="0"/>
              </a:rPr>
              <a:t>autoinmunidad</a:t>
            </a:r>
            <a:r>
              <a:rPr lang="es-ES" sz="1300" dirty="0" smtClean="0">
                <a:latin typeface="Trebuchet MS" charset="0"/>
                <a:ea typeface="Trebuchet MS" charset="0"/>
                <a:cs typeface="Trebuchet MS" charset="0"/>
              </a:rPr>
              <a:t> (anti-</a:t>
            </a:r>
            <a:r>
              <a:rPr lang="es-ES" sz="1300" dirty="0" err="1" smtClean="0">
                <a:latin typeface="Trebuchet MS" charset="0"/>
                <a:ea typeface="Trebuchet MS" charset="0"/>
                <a:cs typeface="Trebuchet MS" charset="0"/>
              </a:rPr>
              <a:t>CCPs</a:t>
            </a:r>
            <a:r>
              <a:rPr lang="es-ES" sz="1300" dirty="0" smtClean="0">
                <a:latin typeface="Trebuchet MS" charset="0"/>
                <a:ea typeface="Trebuchet MS" charset="0"/>
                <a:cs typeface="Trebuchet MS" charset="0"/>
              </a:rPr>
              <a:t>), a una </a:t>
            </a:r>
            <a:r>
              <a:rPr lang="es-ES" sz="1300" b="1" dirty="0" smtClean="0">
                <a:latin typeface="Trebuchet MS" charset="0"/>
                <a:ea typeface="Trebuchet MS" charset="0"/>
                <a:cs typeface="Trebuchet MS" charset="0"/>
              </a:rPr>
              <a:t>actividad incrementada de la enfermedad </a:t>
            </a:r>
            <a:r>
              <a:rPr lang="es-ES" sz="1300" dirty="0" smtClean="0">
                <a:latin typeface="Trebuchet MS" charset="0"/>
                <a:ea typeface="Trebuchet MS" charset="0"/>
                <a:cs typeface="Trebuchet MS" charset="0"/>
              </a:rPr>
              <a:t>(DAS28) y a la presencia de </a:t>
            </a:r>
            <a:r>
              <a:rPr lang="es-ES" sz="1300" b="1" dirty="0" smtClean="0">
                <a:latin typeface="Trebuchet MS" charset="0"/>
                <a:ea typeface="Trebuchet MS" charset="0"/>
                <a:cs typeface="Trebuchet MS" charset="0"/>
              </a:rPr>
              <a:t>aterosclerosis</a:t>
            </a:r>
            <a:r>
              <a:rPr lang="es-ES" sz="1300" dirty="0" smtClean="0">
                <a:latin typeface="Trebuchet MS" charset="0"/>
                <a:ea typeface="Trebuchet MS" charset="0"/>
                <a:cs typeface="Trebuchet MS" charset="0"/>
              </a:rPr>
              <a:t> temprana.</a:t>
            </a:r>
            <a:endParaRPr lang="es-ES_tradnl" sz="1300" dirty="0">
              <a:latin typeface="Trebuchet MS" charset="0"/>
              <a:ea typeface="Trebuchet MS" charset="0"/>
              <a:cs typeface="Trebuchet MS" charset="0"/>
            </a:endParaRPr>
          </a:p>
        </p:txBody>
      </p:sp>
      <p:sp>
        <p:nvSpPr>
          <p:cNvPr id="34" name="14 Rectángulo"/>
          <p:cNvSpPr>
            <a:spLocks noChangeAspect="1" noChangeArrowheads="1"/>
          </p:cNvSpPr>
          <p:nvPr/>
        </p:nvSpPr>
        <p:spPr bwMode="auto">
          <a:xfrm>
            <a:off x="145761" y="4453624"/>
            <a:ext cx="3271873" cy="10926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just" eaLnBrk="1" hangingPunct="1">
              <a:lnSpc>
                <a:spcPct val="100000"/>
              </a:lnSpc>
              <a:spcBef>
                <a:spcPct val="0"/>
              </a:spcBef>
              <a:buClr>
                <a:srgbClr val="C00000"/>
              </a:buClr>
              <a:buFont typeface="Wingdings" charset="2"/>
              <a:buChar char="ü"/>
            </a:pPr>
            <a:r>
              <a:rPr lang="en-US" altLang="es-ES_tradnl" sz="1300" b="1" dirty="0" err="1" smtClean="0">
                <a:latin typeface="Trebuchet MS" charset="0"/>
                <a:ea typeface="Trebuchet MS" charset="0"/>
                <a:cs typeface="Trebuchet MS" charset="0"/>
              </a:rPr>
              <a:t>Terapias</a:t>
            </a:r>
            <a:r>
              <a:rPr lang="en-US" altLang="es-ES_tradnl" sz="1300" b="1" dirty="0" smtClean="0">
                <a:latin typeface="Trebuchet MS" charset="0"/>
                <a:ea typeface="Trebuchet MS" charset="0"/>
                <a:cs typeface="Trebuchet MS" charset="0"/>
              </a:rPr>
              <a:t> </a:t>
            </a:r>
            <a:r>
              <a:rPr lang="en-US" altLang="es-ES_tradnl" sz="1300" b="1" dirty="0" err="1">
                <a:latin typeface="Trebuchet MS" charset="0"/>
                <a:ea typeface="Trebuchet MS" charset="0"/>
                <a:cs typeface="Trebuchet MS" charset="0"/>
              </a:rPr>
              <a:t>biol</a:t>
            </a:r>
            <a:r>
              <a:rPr lang="es-ES" altLang="es-ES_tradnl" sz="1300" b="1" dirty="0" err="1">
                <a:latin typeface="Trebuchet MS" charset="0"/>
                <a:ea typeface="Trebuchet MS" charset="0"/>
                <a:cs typeface="Trebuchet MS" charset="0"/>
              </a:rPr>
              <a:t>ógicas</a:t>
            </a:r>
            <a:r>
              <a:rPr lang="es-ES" altLang="es-ES_tradnl" sz="1300" b="1" dirty="0">
                <a:latin typeface="Trebuchet MS" charset="0"/>
                <a:ea typeface="Trebuchet MS" charset="0"/>
                <a:cs typeface="Trebuchet MS" charset="0"/>
              </a:rPr>
              <a:t> </a:t>
            </a:r>
            <a:r>
              <a:rPr lang="es-ES" altLang="es-ES_tradnl" sz="1300" dirty="0">
                <a:latin typeface="Trebuchet MS" charset="0"/>
                <a:ea typeface="Trebuchet MS" charset="0"/>
                <a:cs typeface="Trebuchet MS" charset="0"/>
              </a:rPr>
              <a:t>como IFX y TCZ inhiben la </a:t>
            </a:r>
            <a:r>
              <a:rPr lang="es-ES" altLang="es-ES_tradnl" sz="1300" dirty="0" err="1">
                <a:latin typeface="Trebuchet MS" charset="0"/>
                <a:ea typeface="Trebuchet MS" charset="0"/>
                <a:cs typeface="Trebuchet MS" charset="0"/>
              </a:rPr>
              <a:t>netosis</a:t>
            </a:r>
            <a:r>
              <a:rPr lang="es-ES" altLang="es-ES_tradnl" sz="1300" dirty="0">
                <a:latin typeface="Trebuchet MS" charset="0"/>
                <a:ea typeface="Trebuchet MS" charset="0"/>
                <a:cs typeface="Trebuchet MS" charset="0"/>
              </a:rPr>
              <a:t> paralelamente a la reducción de la actividad de la enfermedad y la expresión de marcadores </a:t>
            </a:r>
            <a:r>
              <a:rPr lang="es-ES" altLang="es-ES_tradnl" sz="1300" dirty="0" err="1">
                <a:latin typeface="Trebuchet MS" charset="0"/>
                <a:ea typeface="Trebuchet MS" charset="0"/>
                <a:cs typeface="Trebuchet MS" charset="0"/>
              </a:rPr>
              <a:t>proinflamatorios</a:t>
            </a:r>
            <a:r>
              <a:rPr lang="es-ES" altLang="es-ES_tradnl" sz="1300" dirty="0">
                <a:latin typeface="Trebuchet MS" charset="0"/>
                <a:ea typeface="Trebuchet MS" charset="0"/>
                <a:cs typeface="Trebuchet MS" charset="0"/>
              </a:rPr>
              <a:t>.</a:t>
            </a:r>
          </a:p>
        </p:txBody>
      </p:sp>
      <p:sp>
        <p:nvSpPr>
          <p:cNvPr id="35" name="Rectángulo 34"/>
          <p:cNvSpPr>
            <a:spLocks noChangeAspect="1"/>
          </p:cNvSpPr>
          <p:nvPr/>
        </p:nvSpPr>
        <p:spPr>
          <a:xfrm>
            <a:off x="176171" y="5732135"/>
            <a:ext cx="3233113" cy="892552"/>
          </a:xfrm>
          <a:prstGeom prst="rect">
            <a:avLst/>
          </a:prstGeom>
        </p:spPr>
        <p:txBody>
          <a:bodyPr wrap="square">
            <a:spAutoFit/>
          </a:bodyPr>
          <a:lstStyle/>
          <a:p>
            <a:pPr marL="285750" lvl="0" indent="-285750" algn="just">
              <a:buClr>
                <a:srgbClr val="C00000"/>
              </a:buClr>
              <a:buFont typeface="Wingdings" charset="2"/>
              <a:buChar char="ü"/>
            </a:pPr>
            <a:r>
              <a:rPr lang="es-ES_tradnl" sz="1300" b="1" dirty="0" smtClean="0">
                <a:latin typeface="Trebuchet MS" charset="0"/>
                <a:ea typeface="Trebuchet MS" charset="0"/>
                <a:cs typeface="Trebuchet MS" charset="0"/>
              </a:rPr>
              <a:t>Nuevas estrategias </a:t>
            </a:r>
            <a:r>
              <a:rPr lang="es-ES_tradnl" sz="1300" b="1" dirty="0">
                <a:latin typeface="Trebuchet MS" charset="0"/>
                <a:ea typeface="Trebuchet MS" charset="0"/>
                <a:cs typeface="Trebuchet MS" charset="0"/>
              </a:rPr>
              <a:t>terapéuticas </a:t>
            </a:r>
            <a:r>
              <a:rPr lang="es-ES_tradnl" sz="1300" dirty="0">
                <a:latin typeface="Trebuchet MS" charset="0"/>
                <a:ea typeface="Trebuchet MS" charset="0"/>
                <a:cs typeface="Trebuchet MS" charset="0"/>
              </a:rPr>
              <a:t>basadas en la bloqueo </a:t>
            </a:r>
            <a:r>
              <a:rPr lang="es-ES_tradnl" sz="1300" dirty="0" smtClean="0">
                <a:latin typeface="Trebuchet MS" charset="0"/>
                <a:ea typeface="Trebuchet MS" charset="0"/>
                <a:cs typeface="Trebuchet MS" charset="0"/>
              </a:rPr>
              <a:t>de </a:t>
            </a:r>
            <a:r>
              <a:rPr lang="es-ES_tradnl" sz="1300" dirty="0">
                <a:latin typeface="Trebuchet MS" charset="0"/>
                <a:ea typeface="Trebuchet MS" charset="0"/>
                <a:cs typeface="Trebuchet MS" charset="0"/>
              </a:rPr>
              <a:t>la formación de </a:t>
            </a:r>
            <a:r>
              <a:rPr lang="es-ES_tradnl" sz="1300" dirty="0" err="1" smtClean="0">
                <a:latin typeface="Trebuchet MS" charset="0"/>
                <a:ea typeface="Trebuchet MS" charset="0"/>
                <a:cs typeface="Trebuchet MS" charset="0"/>
              </a:rPr>
              <a:t>NETs</a:t>
            </a:r>
            <a:r>
              <a:rPr lang="es-ES_tradnl" sz="1300" dirty="0" smtClean="0">
                <a:latin typeface="Trebuchet MS" charset="0"/>
                <a:ea typeface="Trebuchet MS" charset="0"/>
                <a:cs typeface="Trebuchet MS" charset="0"/>
              </a:rPr>
              <a:t>, </a:t>
            </a:r>
            <a:r>
              <a:rPr lang="es-ES" sz="1300" dirty="0" smtClean="0">
                <a:latin typeface="Trebuchet MS" charset="0"/>
                <a:ea typeface="Trebuchet MS" charset="0"/>
                <a:cs typeface="Trebuchet MS" charset="0"/>
              </a:rPr>
              <a:t>podrían </a:t>
            </a:r>
            <a:r>
              <a:rPr lang="es-ES_tradnl" sz="1300" dirty="0" smtClean="0">
                <a:latin typeface="Trebuchet MS" charset="0"/>
                <a:ea typeface="Trebuchet MS" charset="0"/>
                <a:cs typeface="Trebuchet MS" charset="0"/>
              </a:rPr>
              <a:t>ser</a:t>
            </a:r>
            <a:r>
              <a:rPr lang="es-ES" sz="1300" dirty="0" smtClean="0">
                <a:latin typeface="Trebuchet MS" charset="0"/>
                <a:ea typeface="Trebuchet MS" charset="0"/>
                <a:cs typeface="Trebuchet MS" charset="0"/>
              </a:rPr>
              <a:t> </a:t>
            </a:r>
            <a:r>
              <a:rPr lang="es-ES_tradnl" sz="1300" dirty="0" smtClean="0">
                <a:latin typeface="Trebuchet MS" charset="0"/>
                <a:ea typeface="Trebuchet MS" charset="0"/>
                <a:cs typeface="Trebuchet MS" charset="0"/>
              </a:rPr>
              <a:t>el </a:t>
            </a:r>
            <a:r>
              <a:rPr lang="es-ES_tradnl" sz="1300" dirty="0">
                <a:latin typeface="Trebuchet MS" charset="0"/>
                <a:ea typeface="Trebuchet MS" charset="0"/>
                <a:cs typeface="Trebuchet MS" charset="0"/>
              </a:rPr>
              <a:t>centro de próximos estudios.</a:t>
            </a:r>
          </a:p>
        </p:txBody>
      </p:sp>
      <p:sp>
        <p:nvSpPr>
          <p:cNvPr id="2" name="Flecha abajo 1"/>
          <p:cNvSpPr/>
          <p:nvPr/>
        </p:nvSpPr>
        <p:spPr>
          <a:xfrm>
            <a:off x="6089556" y="2223366"/>
            <a:ext cx="404023" cy="54247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8" name="Flecha abajo 27"/>
          <p:cNvSpPr/>
          <p:nvPr/>
        </p:nvSpPr>
        <p:spPr>
          <a:xfrm>
            <a:off x="6142779" y="2343203"/>
            <a:ext cx="331306" cy="2281805"/>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9" name="Flecha abajo 28"/>
          <p:cNvSpPr/>
          <p:nvPr/>
        </p:nvSpPr>
        <p:spPr>
          <a:xfrm>
            <a:off x="6123070" y="4177815"/>
            <a:ext cx="404023" cy="54247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Flecha abajo 29"/>
          <p:cNvSpPr/>
          <p:nvPr/>
        </p:nvSpPr>
        <p:spPr>
          <a:xfrm rot="16200000">
            <a:off x="7280487" y="3301267"/>
            <a:ext cx="306880" cy="54247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cxnSp>
        <p:nvCxnSpPr>
          <p:cNvPr id="8" name="Conector recto de flecha 7"/>
          <p:cNvCxnSpPr/>
          <p:nvPr/>
        </p:nvCxnSpPr>
        <p:spPr>
          <a:xfrm flipV="1">
            <a:off x="8899725" y="3170188"/>
            <a:ext cx="0" cy="69547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4715226" y="2597426"/>
            <a:ext cx="956585" cy="3960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4794202" y="3419061"/>
            <a:ext cx="756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flipV="1">
            <a:off x="4911038" y="3849695"/>
            <a:ext cx="685246" cy="66657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flipV="1">
            <a:off x="5580312" y="2855314"/>
            <a:ext cx="144000" cy="2880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flipV="1">
            <a:off x="5550202" y="3284321"/>
            <a:ext cx="0" cy="267262"/>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5511652" y="3738321"/>
            <a:ext cx="193841" cy="21600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44212252"/>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animBg="1"/>
      <p:bldP spid="19" grpId="0"/>
      <p:bldP spid="26" grpId="0"/>
      <p:bldP spid="27" grpId="0"/>
      <p:bldP spid="20" grpId="0"/>
      <p:bldP spid="31" grpId="0"/>
      <p:bldP spid="32" grpId="0"/>
      <p:bldP spid="33" grpId="0"/>
      <p:bldP spid="34" grpId="0"/>
      <p:bldP spid="35" grpId="0"/>
      <p:bldP spid="2" grpId="0" animBg="1"/>
      <p:bldP spid="28" grpId="0" animBg="1"/>
      <p:bldP spid="28" grpId="1" animBg="1"/>
      <p:bldP spid="29" grpId="0" animBg="1"/>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5"/>
          <p:cNvSpPr txBox="1">
            <a:spLocks noChangeArrowheads="1"/>
          </p:cNvSpPr>
          <p:nvPr/>
        </p:nvSpPr>
        <p:spPr bwMode="auto">
          <a:xfrm>
            <a:off x="3581399" y="1069184"/>
            <a:ext cx="1857375" cy="36988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b="1" i="1" dirty="0">
                <a:solidFill>
                  <a:srgbClr val="993300"/>
                </a:solidFill>
                <a:effectLst>
                  <a:outerShdw blurRad="38100" dist="38100" dir="2700000" algn="tl">
                    <a:srgbClr val="C0C0C0"/>
                  </a:outerShdw>
                </a:effectLst>
                <a:latin typeface="Calibri" pitchFamily="34" charset="0"/>
              </a:rPr>
              <a:t>¡</a:t>
            </a:r>
            <a:r>
              <a:rPr lang="en-US" b="1" i="1" dirty="0" err="1">
                <a:solidFill>
                  <a:srgbClr val="993300"/>
                </a:solidFill>
                <a:effectLst>
                  <a:outerShdw blurRad="38100" dist="38100" dir="2700000" algn="tl">
                    <a:srgbClr val="C0C0C0"/>
                  </a:outerShdw>
                </a:effectLst>
                <a:latin typeface="Calibri" pitchFamily="34" charset="0"/>
              </a:rPr>
              <a:t>Muchas</a:t>
            </a:r>
            <a:r>
              <a:rPr lang="en-US" b="1" i="1" dirty="0">
                <a:solidFill>
                  <a:srgbClr val="993300"/>
                </a:solidFill>
                <a:effectLst>
                  <a:outerShdw blurRad="38100" dist="38100" dir="2700000" algn="tl">
                    <a:srgbClr val="C0C0C0"/>
                  </a:outerShdw>
                </a:effectLst>
                <a:latin typeface="Calibri" pitchFamily="34" charset="0"/>
              </a:rPr>
              <a:t> Gracias!</a:t>
            </a:r>
          </a:p>
        </p:txBody>
      </p:sp>
      <p:pic>
        <p:nvPicPr>
          <p:cNvPr id="45058" name="Picture 10" descr="Logotipo Universidad de Córdoba"/>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707063" y="6121400"/>
            <a:ext cx="928687" cy="56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8"/>
          <p:cNvPicPr>
            <a:picLocks noChangeAspect="1" noChangeArrowheads="1"/>
          </p:cNvPicPr>
          <p:nvPr/>
        </p:nvPicPr>
        <p:blipFill>
          <a:blip r:embed="rId4" cstate="email"/>
          <a:srcRect/>
          <a:stretch>
            <a:fillRect/>
          </a:stretch>
        </p:blipFill>
        <p:spPr bwMode="auto">
          <a:xfrm>
            <a:off x="4179888" y="6027738"/>
            <a:ext cx="892175" cy="630237"/>
          </a:xfrm>
          <a:prstGeom prst="rect">
            <a:avLst/>
          </a:prstGeom>
          <a:noFill/>
          <a:ln w="9525">
            <a:noFill/>
            <a:miter lim="800000"/>
            <a:headEnd/>
            <a:tailEnd/>
          </a:ln>
          <a:effectLst>
            <a:outerShdw blurRad="76200" dir="13500000" sy="23000" kx="1200000" algn="br" rotWithShape="0">
              <a:prstClr val="black">
                <a:alpha val="20000"/>
              </a:prstClr>
            </a:outerShdw>
          </a:effectLst>
        </p:spPr>
      </p:pic>
      <p:sp>
        <p:nvSpPr>
          <p:cNvPr id="45060" name="Text Box 261"/>
          <p:cNvSpPr txBox="1">
            <a:spLocks noChangeArrowheads="1"/>
          </p:cNvSpPr>
          <p:nvPr/>
        </p:nvSpPr>
        <p:spPr bwMode="auto">
          <a:xfrm>
            <a:off x="1954213" y="261938"/>
            <a:ext cx="4892675"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18143" tIns="59072" rIns="118143" bIns="59072">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r>
              <a:rPr lang="en-GB" altLang="es-ES_tradnl" sz="1600" b="1">
                <a:latin typeface="Trebuchet MS" charset="0"/>
              </a:rPr>
              <a:t> IMIBIC</a:t>
            </a:r>
          </a:p>
          <a:p>
            <a:pPr algn="ctr"/>
            <a:r>
              <a:rPr lang="en-GB" altLang="es-ES_tradnl" sz="1600" b="1">
                <a:latin typeface="Trebuchet MS" charset="0"/>
              </a:rPr>
              <a:t>Hospital Universitario Reina Sof</a:t>
            </a:r>
            <a:r>
              <a:rPr lang="es-ES" altLang="es-ES_tradnl" sz="1600" b="1">
                <a:latin typeface="Trebuchet MS" charset="0"/>
              </a:rPr>
              <a:t>ía</a:t>
            </a:r>
          </a:p>
          <a:p>
            <a:pPr algn="ctr"/>
            <a:r>
              <a:rPr lang="es-ES" altLang="es-ES_tradnl" sz="1600" b="1">
                <a:latin typeface="Trebuchet MS" charset="0"/>
                <a:ea typeface="Trebuchet MS" charset="0"/>
                <a:cs typeface="Trebuchet MS" charset="0"/>
              </a:rPr>
              <a:t>Córdoba</a:t>
            </a:r>
            <a:endParaRPr lang="en-GB" altLang="es-ES_tradnl" sz="1600" b="1">
              <a:latin typeface="Trebuchet MS" charset="0"/>
              <a:ea typeface="Trebuchet MS" charset="0"/>
              <a:cs typeface="Trebuchet MS" charset="0"/>
            </a:endParaRPr>
          </a:p>
        </p:txBody>
      </p:sp>
      <p:pic>
        <p:nvPicPr>
          <p:cNvPr id="45061" name="Picture 2" descr="Resultado de imagen de IMIBIC"/>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203200" y="165100"/>
            <a:ext cx="2017713" cy="113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5062" name="Agrupar 11"/>
          <p:cNvGrpSpPr>
            <a:grpSpLocks/>
          </p:cNvGrpSpPr>
          <p:nvPr/>
        </p:nvGrpSpPr>
        <p:grpSpPr bwMode="auto">
          <a:xfrm>
            <a:off x="738184" y="1643063"/>
            <a:ext cx="6943725" cy="4257675"/>
            <a:chOff x="1317522" y="1858297"/>
            <a:chExt cx="6980903" cy="4607567"/>
          </a:xfrm>
        </p:grpSpPr>
        <p:pic>
          <p:nvPicPr>
            <p:cNvPr id="45071" name="Imagen 13"/>
            <p:cNvPicPr>
              <a:picLocks noChangeAspect="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1317522" y="3048000"/>
              <a:ext cx="6980903" cy="34178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72" name="Imagen 14"/>
            <p:cNvPicPr>
              <a:picLocks noChangeAspect="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1317522" y="1858297"/>
              <a:ext cx="6980903" cy="1238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45065" name="Imagen 20"/>
          <p:cNvPicPr>
            <a:picLocks noChangeAspect="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2119313" y="6121400"/>
            <a:ext cx="1425575"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7" name="Imagen 15"/>
          <p:cNvPicPr>
            <a:picLocks noChangeAspect="1"/>
          </p:cNvPicPr>
          <p:nvPr/>
        </p:nvPicPr>
        <p:blipFill>
          <a:blip r:embed="rId9" cstate="email">
            <a:extLst>
              <a:ext uri="{28A0092B-C50C-407E-A947-70E740481C1C}">
                <a14:useLocalDpi xmlns:a14="http://schemas.microsoft.com/office/drawing/2010/main" xmlns="" val="0"/>
              </a:ext>
            </a:extLst>
          </a:blip>
          <a:srcRect/>
          <a:stretch>
            <a:fillRect/>
          </a:stretch>
        </p:blipFill>
        <p:spPr bwMode="auto">
          <a:xfrm>
            <a:off x="6257925" y="157163"/>
            <a:ext cx="1460500" cy="1014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8" name="Imagen 16"/>
          <p:cNvPicPr>
            <a:picLocks noChangeAspect="1"/>
          </p:cNvPicPr>
          <p:nvPr/>
        </p:nvPicPr>
        <p:blipFill>
          <a:blip r:embed="rId10" cstate="email">
            <a:extLst>
              <a:ext uri="{28A0092B-C50C-407E-A947-70E740481C1C}">
                <a14:useLocalDpi xmlns:a14="http://schemas.microsoft.com/office/drawing/2010/main" xmlns="" val="0"/>
              </a:ext>
            </a:extLst>
          </a:blip>
          <a:srcRect/>
          <a:stretch>
            <a:fillRect/>
          </a:stretch>
        </p:blipFill>
        <p:spPr bwMode="auto">
          <a:xfrm>
            <a:off x="7637463" y="177800"/>
            <a:ext cx="1452562" cy="51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9" name="Imagen 21"/>
          <p:cNvPicPr>
            <a:picLocks noChangeAspect="1"/>
          </p:cNvPicPr>
          <p:nvPr/>
        </p:nvPicPr>
        <p:blipFill>
          <a:blip r:embed="rId11" cstate="email">
            <a:extLst>
              <a:ext uri="{28A0092B-C50C-407E-A947-70E740481C1C}">
                <a14:useLocalDpi xmlns:a14="http://schemas.microsoft.com/office/drawing/2010/main" xmlns="" val="0"/>
              </a:ext>
            </a:extLst>
          </a:blip>
          <a:srcRect/>
          <a:stretch>
            <a:fillRect/>
          </a:stretch>
        </p:blipFill>
        <p:spPr bwMode="auto">
          <a:xfrm>
            <a:off x="7775575" y="711200"/>
            <a:ext cx="908050" cy="528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ectángulo 22"/>
          <p:cNvSpPr/>
          <p:nvPr/>
        </p:nvSpPr>
        <p:spPr>
          <a:xfrm>
            <a:off x="6194425" y="166688"/>
            <a:ext cx="2895600" cy="1150937"/>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18" name="CuadroTexto 17"/>
          <p:cNvSpPr txBox="1"/>
          <p:nvPr/>
        </p:nvSpPr>
        <p:spPr>
          <a:xfrm>
            <a:off x="774198" y="1411877"/>
            <a:ext cx="7326808" cy="276999"/>
          </a:xfrm>
          <a:prstGeom prst="rect">
            <a:avLst/>
          </a:prstGeom>
          <a:noFill/>
        </p:spPr>
        <p:txBody>
          <a:bodyPr wrap="square" rtlCol="0">
            <a:spAutoFit/>
          </a:bodyPr>
          <a:lstStyle/>
          <a:p>
            <a:pPr algn="ctr"/>
            <a:r>
              <a:rPr lang="es-ES_tradnl" sz="1200" dirty="0" smtClean="0">
                <a:latin typeface="Trebuchet MS" charset="0"/>
                <a:ea typeface="Trebuchet MS" charset="0"/>
                <a:cs typeface="Trebuchet MS" charset="0"/>
              </a:rPr>
              <a:t>Grupo GC05: Enfermedades autoinmunes sistémicas e inflamatorias crónicas </a:t>
            </a:r>
            <a:endParaRPr lang="es-ES_tradnl" sz="1200" dirty="0">
              <a:latin typeface="Trebuchet MS" charset="0"/>
              <a:ea typeface="Trebuchet MS" charset="0"/>
              <a:cs typeface="Trebuchet MS" charset="0"/>
            </a:endParaRPr>
          </a:p>
        </p:txBody>
      </p:sp>
      <p:sp>
        <p:nvSpPr>
          <p:cNvPr id="20" name="Rectangle 1"/>
          <p:cNvSpPr>
            <a:spLocks noChangeArrowheads="1"/>
          </p:cNvSpPr>
          <p:nvPr/>
        </p:nvSpPr>
        <p:spPr bwMode="auto">
          <a:xfrm>
            <a:off x="7680327" y="1979394"/>
            <a:ext cx="22447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50000"/>
              </a:lnSpc>
              <a:spcBef>
                <a:spcPct val="0"/>
              </a:spcBef>
              <a:spcAft>
                <a:spcPct val="0"/>
              </a:spcAft>
              <a:buClrTx/>
              <a:buSzTx/>
              <a:buFontTx/>
              <a:buNone/>
              <a:tabLst/>
            </a:pPr>
            <a:r>
              <a:rPr lang="es-ES_tradnl" sz="1000" dirty="0">
                <a:latin typeface="Trebuchet MS" charset="0"/>
                <a:ea typeface="Trebuchet MS" charset="0"/>
                <a:cs typeface="Trebuchet MS" charset="0"/>
              </a:rPr>
              <a:t>MC </a:t>
            </a:r>
            <a:r>
              <a:rPr lang="es-ES_tradnl" sz="1000" dirty="0" err="1">
                <a:latin typeface="Trebuchet MS" charset="0"/>
                <a:ea typeface="Trebuchet MS" charset="0"/>
                <a:cs typeface="Trebuchet MS" charset="0"/>
              </a:rPr>
              <a:t>Abalos</a:t>
            </a:r>
            <a:endParaRPr lang="es-ES_tradnl" sz="1000" dirty="0">
              <a:latin typeface="Trebuchet MS" charset="0"/>
              <a:ea typeface="Trebuchet MS" charset="0"/>
              <a:cs typeface="Trebuchet MS" charset="0"/>
            </a:endParaRPr>
          </a:p>
          <a:p>
            <a:pPr marL="0" marR="0" lvl="0" indent="0" defTabSz="914400" rtl="0" eaLnBrk="0" fontAlgn="base" latinLnBrk="0" hangingPunct="0">
              <a:lnSpc>
                <a:spcPct val="150000"/>
              </a:lnSpc>
              <a:spcBef>
                <a:spcPct val="0"/>
              </a:spcBef>
              <a:spcAft>
                <a:spcPct val="0"/>
              </a:spcAft>
              <a:buClrTx/>
              <a:buSzTx/>
              <a:buFontTx/>
              <a:buNone/>
              <a:tabLst/>
            </a:pPr>
            <a:r>
              <a:rPr lang="es-ES_tradnl" sz="1000" dirty="0">
                <a:latin typeface="Trebuchet MS" charset="0"/>
                <a:ea typeface="Trebuchet MS" charset="0"/>
                <a:cs typeface="Trebuchet MS" charset="0"/>
              </a:rPr>
              <a:t>P Ruiz-</a:t>
            </a:r>
            <a:r>
              <a:rPr lang="es-ES_tradnl" sz="1000" dirty="0" err="1">
                <a:latin typeface="Trebuchet MS" charset="0"/>
                <a:ea typeface="Trebuchet MS" charset="0"/>
                <a:cs typeface="Trebuchet MS" charset="0"/>
              </a:rPr>
              <a:t>Lim</a:t>
            </a:r>
            <a:r>
              <a:rPr lang="es-ES" sz="1000" dirty="0" err="1">
                <a:latin typeface="Trebuchet MS" charset="0"/>
                <a:ea typeface="Trebuchet MS" charset="0"/>
                <a:cs typeface="Trebuchet MS" charset="0"/>
              </a:rPr>
              <a:t>ón</a:t>
            </a:r>
            <a:endParaRPr lang="es-ES" sz="1000" dirty="0">
              <a:latin typeface="Trebuchet MS" charset="0"/>
              <a:ea typeface="Trebuchet MS" charset="0"/>
              <a:cs typeface="Trebuchet MS" charset="0"/>
            </a:endParaRPr>
          </a:p>
          <a:p>
            <a:pPr marL="0" marR="0" lvl="0" indent="0" defTabSz="914400" rtl="0" eaLnBrk="0" fontAlgn="base" latinLnBrk="0" hangingPunct="0">
              <a:lnSpc>
                <a:spcPct val="150000"/>
              </a:lnSpc>
              <a:spcBef>
                <a:spcPct val="0"/>
              </a:spcBef>
              <a:spcAft>
                <a:spcPct val="0"/>
              </a:spcAft>
              <a:buClrTx/>
              <a:buSzTx/>
              <a:buFontTx/>
              <a:buNone/>
              <a:tabLst/>
            </a:pPr>
            <a:r>
              <a:rPr lang="es-ES" sz="1000" dirty="0" err="1">
                <a:latin typeface="Trebuchet MS" charset="0"/>
                <a:ea typeface="Trebuchet MS" charset="0"/>
                <a:cs typeface="Trebuchet MS" charset="0"/>
              </a:rPr>
              <a:t>C.Perez-Sanchez</a:t>
            </a:r>
            <a:endParaRPr lang="es-ES" sz="1000" dirty="0">
              <a:latin typeface="Trebuchet MS" charset="0"/>
              <a:ea typeface="Trebuchet MS" charset="0"/>
              <a:cs typeface="Trebuchet MS" charset="0"/>
            </a:endParaRPr>
          </a:p>
          <a:p>
            <a:pPr marL="0" marR="0" lvl="0" indent="0" defTabSz="914400" rtl="0" eaLnBrk="0" fontAlgn="base" latinLnBrk="0" hangingPunct="0">
              <a:lnSpc>
                <a:spcPct val="150000"/>
              </a:lnSpc>
              <a:spcBef>
                <a:spcPct val="0"/>
              </a:spcBef>
              <a:spcAft>
                <a:spcPct val="0"/>
              </a:spcAft>
              <a:buClrTx/>
              <a:buSzTx/>
              <a:buFontTx/>
              <a:buNone/>
              <a:tabLst/>
            </a:pPr>
            <a:r>
              <a:rPr lang="es-ES_tradnl" sz="1000" dirty="0">
                <a:latin typeface="Trebuchet MS" charset="0"/>
                <a:ea typeface="Trebuchet MS" charset="0"/>
                <a:cs typeface="Trebuchet MS" charset="0"/>
              </a:rPr>
              <a:t>N. </a:t>
            </a:r>
            <a:r>
              <a:rPr lang="es-ES_tradnl" sz="1000" dirty="0" err="1">
                <a:latin typeface="Trebuchet MS" charset="0"/>
                <a:ea typeface="Trebuchet MS" charset="0"/>
                <a:cs typeface="Trebuchet MS" charset="0"/>
              </a:rPr>
              <a:t>Barbarroja</a:t>
            </a:r>
            <a:r>
              <a:rPr lang="es-ES_tradnl" sz="1000" dirty="0">
                <a:latin typeface="Trebuchet MS" charset="0"/>
                <a:ea typeface="Trebuchet MS" charset="0"/>
                <a:cs typeface="Trebuchet MS" charset="0"/>
              </a:rPr>
              <a:t>, </a:t>
            </a:r>
          </a:p>
          <a:p>
            <a:pPr marR="0" lvl="0" defTabSz="914400" latinLnBrk="0">
              <a:lnSpc>
                <a:spcPct val="150000"/>
              </a:lnSpc>
              <a:buClrTx/>
              <a:buSzTx/>
              <a:tabLst/>
            </a:pPr>
            <a:r>
              <a:rPr lang="es-ES_tradnl" sz="1000" dirty="0" smtClean="0">
                <a:latin typeface="Trebuchet MS" charset="0"/>
                <a:ea typeface="Trebuchet MS" charset="0"/>
                <a:cs typeface="Trebuchet MS" charset="0"/>
              </a:rPr>
              <a:t>I. Arias </a:t>
            </a:r>
            <a:r>
              <a:rPr lang="es-ES_tradnl" sz="1000" dirty="0">
                <a:latin typeface="Trebuchet MS" charset="0"/>
                <a:ea typeface="Trebuchet MS" charset="0"/>
                <a:cs typeface="Trebuchet MS" charset="0"/>
              </a:rPr>
              <a:t>de la Rosa</a:t>
            </a:r>
          </a:p>
          <a:p>
            <a:pPr marR="0" lvl="0" defTabSz="914400" latinLnBrk="0">
              <a:lnSpc>
                <a:spcPct val="150000"/>
              </a:lnSpc>
              <a:buClrTx/>
              <a:buSzTx/>
              <a:tabLst/>
            </a:pPr>
            <a:r>
              <a:rPr lang="es-ES_tradnl" sz="1000" dirty="0" smtClean="0">
                <a:latin typeface="Trebuchet MS" charset="0"/>
                <a:ea typeface="Trebuchet MS" charset="0"/>
                <a:cs typeface="Trebuchet MS" charset="0"/>
              </a:rPr>
              <a:t>A. Escudero</a:t>
            </a:r>
            <a:endParaRPr lang="es-ES_tradnl" sz="1000" dirty="0">
              <a:latin typeface="Trebuchet MS" charset="0"/>
              <a:ea typeface="Trebuchet MS" charset="0"/>
              <a:cs typeface="Trebuchet MS" charset="0"/>
            </a:endParaRPr>
          </a:p>
          <a:p>
            <a:pPr marR="0" lvl="0" defTabSz="914400" latinLnBrk="0">
              <a:lnSpc>
                <a:spcPct val="150000"/>
              </a:lnSpc>
              <a:buClrTx/>
              <a:buSzTx/>
              <a:tabLst/>
            </a:pPr>
            <a:r>
              <a:rPr lang="es-ES_tradnl" sz="1000" dirty="0">
                <a:latin typeface="Trebuchet MS" charset="0"/>
                <a:ea typeface="Trebuchet MS" charset="0"/>
                <a:cs typeface="Trebuchet MS" charset="0"/>
              </a:rPr>
              <a:t>MA. Aguirre</a:t>
            </a:r>
          </a:p>
          <a:p>
            <a:pPr marR="0" lvl="0" defTabSz="914400" latinLnBrk="0">
              <a:lnSpc>
                <a:spcPct val="150000"/>
              </a:lnSpc>
              <a:buClrTx/>
              <a:buSzTx/>
              <a:tabLst/>
            </a:pPr>
            <a:r>
              <a:rPr lang="es-ES_tradnl" sz="1000" dirty="0">
                <a:latin typeface="Trebuchet MS" charset="0"/>
                <a:ea typeface="Trebuchet MS" charset="0"/>
                <a:cs typeface="Trebuchet MS" charset="0"/>
              </a:rPr>
              <a:t>Ch. L</a:t>
            </a:r>
            <a:r>
              <a:rPr lang="es-ES" sz="1000" dirty="0" err="1">
                <a:latin typeface="Trebuchet MS" charset="0"/>
                <a:ea typeface="Trebuchet MS" charset="0"/>
                <a:cs typeface="Trebuchet MS" charset="0"/>
              </a:rPr>
              <a:t>ó</a:t>
            </a:r>
            <a:r>
              <a:rPr lang="es-ES_tradnl" sz="1000" dirty="0">
                <a:latin typeface="Trebuchet MS" charset="0"/>
                <a:ea typeface="Trebuchet MS" charset="0"/>
                <a:cs typeface="Trebuchet MS" charset="0"/>
              </a:rPr>
              <a:t>pez-Pedrera</a:t>
            </a:r>
          </a:p>
          <a:p>
            <a:pPr marR="0" lvl="0" defTabSz="914400" latinLnBrk="0">
              <a:lnSpc>
                <a:spcPct val="150000"/>
              </a:lnSpc>
              <a:buClrTx/>
              <a:buSzTx/>
              <a:tabLst/>
            </a:pPr>
            <a:r>
              <a:rPr lang="es-ES_tradnl" sz="1000" dirty="0">
                <a:latin typeface="Trebuchet MS" charset="0"/>
                <a:ea typeface="Trebuchet MS" charset="0"/>
                <a:cs typeface="Trebuchet MS" charset="0"/>
              </a:rPr>
              <a:t>E. </a:t>
            </a:r>
            <a:r>
              <a:rPr lang="es-ES_tradnl" sz="1000" dirty="0" err="1">
                <a:latin typeface="Trebuchet MS" charset="0"/>
                <a:ea typeface="Trebuchet MS" charset="0"/>
                <a:cs typeface="Trebuchet MS" charset="0"/>
              </a:rPr>
              <a:t>Collantes</a:t>
            </a:r>
            <a:endParaRPr lang="es-ES_tradnl" sz="1000" dirty="0">
              <a:latin typeface="Trebuchet MS" charset="0"/>
              <a:ea typeface="Trebuchet MS" charset="0"/>
              <a:cs typeface="Trebuchet MS" charset="0"/>
            </a:endParaRPr>
          </a:p>
          <a:p>
            <a:pPr marR="0" lvl="0" defTabSz="914400" latinLnBrk="0">
              <a:lnSpc>
                <a:spcPct val="150000"/>
              </a:lnSpc>
              <a:buClrTx/>
              <a:buSzTx/>
              <a:tabLst/>
            </a:pPr>
            <a:r>
              <a:rPr lang="es-ES_tradnl" sz="1000" dirty="0">
                <a:latin typeface="Trebuchet MS" charset="0"/>
                <a:ea typeface="Trebuchet MS" charset="0"/>
                <a:cs typeface="Trebuchet MS" charset="0"/>
              </a:rPr>
              <a:t>Y. Jiménez-G</a:t>
            </a:r>
            <a:r>
              <a:rPr lang="es-ES" sz="1000" dirty="0" err="1">
                <a:latin typeface="Trebuchet MS" charset="0"/>
                <a:ea typeface="Trebuchet MS" charset="0"/>
                <a:cs typeface="Trebuchet MS" charset="0"/>
              </a:rPr>
              <a:t>ó</a:t>
            </a:r>
            <a:r>
              <a:rPr lang="es-ES_tradnl" sz="1000" dirty="0" err="1" smtClean="0">
                <a:latin typeface="Trebuchet MS" charset="0"/>
                <a:ea typeface="Trebuchet MS" charset="0"/>
                <a:cs typeface="Trebuchet MS" charset="0"/>
              </a:rPr>
              <a:t>mez</a:t>
            </a:r>
            <a:r>
              <a:rPr lang="es-ES_tradnl" sz="1000" dirty="0" smtClean="0">
                <a:latin typeface="Trebuchet MS" charset="0"/>
                <a:ea typeface="Trebuchet MS" charset="0"/>
                <a:cs typeface="Trebuchet MS" charset="0"/>
              </a:rPr>
              <a:t>  </a:t>
            </a:r>
            <a:endParaRPr lang="es-ES_tradnl" sz="1000" dirty="0">
              <a:latin typeface="Trebuchet MS" charset="0"/>
              <a:ea typeface="Trebuchet MS" charset="0"/>
              <a:cs typeface="Trebuchet MS" charset="0"/>
            </a:endParaRPr>
          </a:p>
          <a:p>
            <a:pPr marL="0" marR="0" lvl="0" indent="0" defTabSz="914400" latinLnBrk="0">
              <a:lnSpc>
                <a:spcPct val="150000"/>
              </a:lnSpc>
              <a:buClrTx/>
              <a:buSzTx/>
              <a:buFontTx/>
              <a:buNone/>
              <a:tabLst/>
            </a:pPr>
            <a:r>
              <a:rPr lang="es-ES_tradnl" sz="1000" dirty="0">
                <a:latin typeface="Trebuchet MS" charset="0"/>
                <a:ea typeface="Trebuchet MS" charset="0"/>
                <a:cs typeface="Trebuchet MS" charset="0"/>
              </a:rPr>
              <a:t>MC. Castro</a:t>
            </a:r>
          </a:p>
          <a:p>
            <a:pPr marL="0" marR="0" lvl="0" indent="0" defTabSz="914400" latinLnBrk="0">
              <a:lnSpc>
                <a:spcPct val="150000"/>
              </a:lnSpc>
              <a:buClrTx/>
              <a:buSzTx/>
              <a:buFontTx/>
              <a:buNone/>
              <a:tabLst/>
            </a:pPr>
            <a:r>
              <a:rPr lang="es-ES_tradnl" sz="1000" dirty="0">
                <a:latin typeface="Trebuchet MS" charset="0"/>
                <a:ea typeface="Trebuchet MS" charset="0"/>
                <a:cs typeface="Trebuchet MS" charset="0"/>
              </a:rPr>
              <a:t>R. Ortega</a:t>
            </a:r>
          </a:p>
          <a:p>
            <a:pPr marL="0" marR="0" lvl="0" indent="0" defTabSz="914400" latinLnBrk="0">
              <a:lnSpc>
                <a:spcPct val="150000"/>
              </a:lnSpc>
              <a:buClrTx/>
              <a:buSzTx/>
              <a:buFontTx/>
              <a:buNone/>
              <a:tabLst/>
            </a:pPr>
            <a:r>
              <a:rPr lang="es-ES_tradnl" sz="1000" dirty="0">
                <a:latin typeface="Trebuchet MS" charset="0"/>
                <a:ea typeface="Trebuchet MS" charset="0"/>
                <a:cs typeface="Trebuchet MS" charset="0"/>
              </a:rPr>
              <a:t>P. Font </a:t>
            </a:r>
          </a:p>
          <a:p>
            <a:pPr>
              <a:lnSpc>
                <a:spcPct val="150000"/>
              </a:lnSpc>
            </a:pPr>
            <a:r>
              <a:rPr lang="es-ES_tradnl" sz="1000" dirty="0">
                <a:latin typeface="Trebuchet MS" charset="0"/>
                <a:ea typeface="Trebuchet MS" charset="0"/>
                <a:cs typeface="Trebuchet MS" charset="0"/>
              </a:rPr>
              <a:t>I. G</a:t>
            </a:r>
            <a:r>
              <a:rPr lang="es-ES" sz="1000" dirty="0" err="1">
                <a:latin typeface="Trebuchet MS" charset="0"/>
                <a:ea typeface="Trebuchet MS" charset="0"/>
                <a:cs typeface="Trebuchet MS" charset="0"/>
              </a:rPr>
              <a:t>ó</a:t>
            </a:r>
            <a:r>
              <a:rPr lang="es-ES_tradnl" sz="1000" dirty="0" err="1">
                <a:latin typeface="Trebuchet MS" charset="0"/>
                <a:ea typeface="Trebuchet MS" charset="0"/>
                <a:cs typeface="Trebuchet MS" charset="0"/>
              </a:rPr>
              <a:t>mez</a:t>
            </a:r>
            <a:endParaRPr lang="es-ES_tradnl" sz="1000" dirty="0">
              <a:latin typeface="Trebuchet MS" charset="0"/>
              <a:ea typeface="Trebuchet MS" charset="0"/>
              <a:cs typeface="Trebuchet MS" charset="0"/>
            </a:endParaRPr>
          </a:p>
          <a:p>
            <a:pPr indent="0">
              <a:lnSpc>
                <a:spcPct val="150000"/>
              </a:lnSpc>
              <a:buFontTx/>
              <a:buNone/>
            </a:pPr>
            <a:r>
              <a:rPr lang="es-ES_tradnl" sz="1000" dirty="0">
                <a:latin typeface="Trebuchet MS" charset="0"/>
                <a:ea typeface="Trebuchet MS" charset="0"/>
                <a:cs typeface="Trebuchet MS" charset="0"/>
              </a:rPr>
              <a:t>MA. </a:t>
            </a:r>
            <a:r>
              <a:rPr lang="es-ES_tradnl" sz="1000" dirty="0" err="1" smtClean="0">
                <a:latin typeface="Trebuchet MS" charset="0"/>
                <a:ea typeface="Trebuchet MS" charset="0"/>
                <a:cs typeface="Trebuchet MS" charset="0"/>
              </a:rPr>
              <a:t>Caracuel</a:t>
            </a:r>
            <a:endParaRPr lang="es-ES_tradnl" sz="1000" dirty="0" smtClean="0">
              <a:latin typeface="Trebuchet MS" charset="0"/>
              <a:ea typeface="Trebuchet MS" charset="0"/>
              <a:cs typeface="Trebuchet MS" charset="0"/>
            </a:endParaRPr>
          </a:p>
          <a:p>
            <a:pPr indent="0">
              <a:lnSpc>
                <a:spcPct val="150000"/>
              </a:lnSpc>
              <a:buFontTx/>
              <a:buNone/>
            </a:pPr>
            <a:r>
              <a:rPr lang="es-ES_tradnl" sz="1000" dirty="0" smtClean="0">
                <a:latin typeface="Trebuchet MS" charset="0"/>
                <a:ea typeface="Trebuchet MS" charset="0"/>
                <a:cs typeface="Trebuchet MS" charset="0"/>
              </a:rPr>
              <a:t>MJ Cuadrado</a:t>
            </a:r>
            <a:endParaRPr lang="es-ES_tradnl" sz="1000" dirty="0">
              <a:latin typeface="Trebuchet MS" charset="0"/>
              <a:ea typeface="Trebuchet MS" charset="0"/>
              <a:cs typeface="Trebuchet MS"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300458" y="547435"/>
            <a:ext cx="8553611" cy="5762523"/>
          </a:xfrm>
          <a:prstGeom prst="rect">
            <a:avLst/>
          </a:prstGeom>
        </p:spPr>
      </p:pic>
      <p:sp>
        <p:nvSpPr>
          <p:cNvPr id="5" name="CuadroTexto 4"/>
          <p:cNvSpPr txBox="1"/>
          <p:nvPr/>
        </p:nvSpPr>
        <p:spPr>
          <a:xfrm>
            <a:off x="851337" y="189307"/>
            <a:ext cx="7504386" cy="369332"/>
          </a:xfrm>
          <a:prstGeom prst="rect">
            <a:avLst/>
          </a:prstGeom>
          <a:noFill/>
        </p:spPr>
        <p:txBody>
          <a:bodyPr wrap="square" rtlCol="0">
            <a:spAutoFit/>
          </a:bodyPr>
          <a:lstStyle/>
          <a:p>
            <a:pPr algn="ctr"/>
            <a:r>
              <a:rPr lang="es-ES_tradnl" b="1" dirty="0" smtClean="0">
                <a:latin typeface="Trebuchet MS" charset="0"/>
                <a:ea typeface="Trebuchet MS" charset="0"/>
                <a:cs typeface="Trebuchet MS" charset="0"/>
              </a:rPr>
              <a:t>Mecanismos </a:t>
            </a:r>
            <a:r>
              <a:rPr lang="es-ES" b="1" dirty="0" smtClean="0">
                <a:latin typeface="Trebuchet MS" charset="0"/>
                <a:ea typeface="Trebuchet MS" charset="0"/>
                <a:cs typeface="Trebuchet MS" charset="0"/>
              </a:rPr>
              <a:t>Moleculares que regulan la formación de </a:t>
            </a:r>
            <a:r>
              <a:rPr lang="es-ES" b="1" dirty="0" err="1" smtClean="0">
                <a:latin typeface="Trebuchet MS" charset="0"/>
                <a:ea typeface="Trebuchet MS" charset="0"/>
                <a:cs typeface="Trebuchet MS" charset="0"/>
              </a:rPr>
              <a:t>NETs</a:t>
            </a:r>
            <a:endParaRPr lang="es-ES_tradnl" b="1" dirty="0">
              <a:latin typeface="Trebuchet MS" charset="0"/>
              <a:ea typeface="Trebuchet MS" charset="0"/>
              <a:cs typeface="Trebuchet MS" charset="0"/>
            </a:endParaRPr>
          </a:p>
        </p:txBody>
      </p:sp>
      <p:sp>
        <p:nvSpPr>
          <p:cNvPr id="6" name="Rectángulo 5"/>
          <p:cNvSpPr/>
          <p:nvPr/>
        </p:nvSpPr>
        <p:spPr>
          <a:xfrm>
            <a:off x="6096001" y="6359320"/>
            <a:ext cx="2816772" cy="246221"/>
          </a:xfrm>
          <a:prstGeom prst="rect">
            <a:avLst/>
          </a:prstGeom>
        </p:spPr>
        <p:txBody>
          <a:bodyPr wrap="square">
            <a:spAutoFit/>
          </a:bodyPr>
          <a:lstStyle/>
          <a:p>
            <a:r>
              <a:rPr lang="es-ES_tradnl" sz="1000" b="0" i="1" dirty="0" err="1" smtClean="0">
                <a:solidFill>
                  <a:srgbClr val="000000"/>
                </a:solidFill>
                <a:effectLst/>
                <a:latin typeface="Trebuchet MS" charset="0"/>
                <a:ea typeface="Trebuchet MS" charset="0"/>
                <a:cs typeface="Trebuchet MS" charset="0"/>
              </a:rPr>
              <a:t>Papayannopoulos</a:t>
            </a:r>
            <a:r>
              <a:rPr lang="es-ES_tradnl" sz="1000" b="0" i="1" dirty="0" smtClean="0">
                <a:solidFill>
                  <a:srgbClr val="000000"/>
                </a:solidFill>
                <a:effectLst/>
                <a:latin typeface="Trebuchet MS" charset="0"/>
                <a:ea typeface="Trebuchet MS" charset="0"/>
                <a:cs typeface="Trebuchet MS" charset="0"/>
              </a:rPr>
              <a:t> V. </a:t>
            </a:r>
            <a:r>
              <a:rPr lang="es-ES_tradnl" sz="1000" b="0" i="1" dirty="0" err="1" smtClean="0">
                <a:solidFill>
                  <a:srgbClr val="000000"/>
                </a:solidFill>
                <a:effectLst/>
                <a:latin typeface="Trebuchet MS" charset="0"/>
                <a:ea typeface="Trebuchet MS" charset="0"/>
                <a:cs typeface="Trebuchet MS" charset="0"/>
              </a:rPr>
              <a:t>Nat</a:t>
            </a:r>
            <a:r>
              <a:rPr lang="es-ES_tradnl" sz="1000" b="0" i="1" dirty="0" smtClean="0">
                <a:solidFill>
                  <a:srgbClr val="000000"/>
                </a:solidFill>
                <a:effectLst/>
                <a:latin typeface="Trebuchet MS" charset="0"/>
                <a:ea typeface="Trebuchet MS" charset="0"/>
                <a:cs typeface="Trebuchet MS" charset="0"/>
              </a:rPr>
              <a:t> </a:t>
            </a:r>
            <a:r>
              <a:rPr lang="es-ES_tradnl" sz="1000" b="0" i="1" dirty="0" err="1" smtClean="0">
                <a:solidFill>
                  <a:srgbClr val="000000"/>
                </a:solidFill>
                <a:effectLst/>
                <a:latin typeface="Trebuchet MS" charset="0"/>
                <a:ea typeface="Trebuchet MS" charset="0"/>
                <a:cs typeface="Trebuchet MS" charset="0"/>
              </a:rPr>
              <a:t>Rev</a:t>
            </a:r>
            <a:r>
              <a:rPr lang="es-ES_tradnl" sz="1000" b="0" i="1" dirty="0" smtClean="0">
                <a:solidFill>
                  <a:srgbClr val="000000"/>
                </a:solidFill>
                <a:effectLst/>
                <a:latin typeface="Trebuchet MS" charset="0"/>
                <a:ea typeface="Trebuchet MS" charset="0"/>
                <a:cs typeface="Trebuchet MS" charset="0"/>
              </a:rPr>
              <a:t> </a:t>
            </a:r>
            <a:r>
              <a:rPr lang="es-ES_tradnl" sz="1000" b="0" i="1" dirty="0" err="1" smtClean="0">
                <a:solidFill>
                  <a:srgbClr val="000000"/>
                </a:solidFill>
                <a:effectLst/>
                <a:latin typeface="Trebuchet MS" charset="0"/>
                <a:ea typeface="Trebuchet MS" charset="0"/>
                <a:cs typeface="Trebuchet MS" charset="0"/>
              </a:rPr>
              <a:t>Immunol</a:t>
            </a:r>
            <a:r>
              <a:rPr lang="es-ES_tradnl" sz="1000" b="0" i="1" dirty="0" smtClean="0">
                <a:solidFill>
                  <a:srgbClr val="000000"/>
                </a:solidFill>
                <a:effectLst/>
                <a:latin typeface="Trebuchet MS" charset="0"/>
                <a:ea typeface="Trebuchet MS" charset="0"/>
                <a:cs typeface="Trebuchet MS" charset="0"/>
              </a:rPr>
              <a:t>. 2018</a:t>
            </a:r>
            <a:endParaRPr lang="es-ES_tradnl" sz="1000" b="0" i="1" dirty="0">
              <a:solidFill>
                <a:srgbClr val="000000"/>
              </a:solidFill>
              <a:effectLst/>
              <a:latin typeface="Trebuchet MS" charset="0"/>
              <a:ea typeface="Trebuchet MS" charset="0"/>
              <a:cs typeface="Trebuchet MS" charset="0"/>
            </a:endParaRPr>
          </a:p>
        </p:txBody>
      </p:sp>
      <p:sp>
        <p:nvSpPr>
          <p:cNvPr id="3" name="CuadroTexto 2"/>
          <p:cNvSpPr txBox="1"/>
          <p:nvPr/>
        </p:nvSpPr>
        <p:spPr>
          <a:xfrm>
            <a:off x="405106" y="794081"/>
            <a:ext cx="572794" cy="1015663"/>
          </a:xfrm>
          <a:prstGeom prst="rect">
            <a:avLst/>
          </a:prstGeom>
          <a:noFill/>
        </p:spPr>
        <p:txBody>
          <a:bodyPr wrap="square" rtlCol="0">
            <a:spAutoFit/>
          </a:bodyPr>
          <a:lstStyle/>
          <a:p>
            <a:pPr algn="ctr"/>
            <a:r>
              <a:rPr lang="es-ES_tradnl" sz="1200" dirty="0" smtClean="0">
                <a:solidFill>
                  <a:schemeClr val="tx1">
                    <a:lumMod val="85000"/>
                    <a:lumOff val="15000"/>
                  </a:schemeClr>
                </a:solidFill>
              </a:rPr>
              <a:t>TNF</a:t>
            </a:r>
          </a:p>
          <a:p>
            <a:pPr algn="ctr"/>
            <a:r>
              <a:rPr lang="es-ES_tradnl" sz="1200" dirty="0" smtClean="0">
                <a:solidFill>
                  <a:schemeClr val="tx1">
                    <a:lumMod val="85000"/>
                    <a:lumOff val="15000"/>
                  </a:schemeClr>
                </a:solidFill>
              </a:rPr>
              <a:t>IL6</a:t>
            </a:r>
          </a:p>
          <a:p>
            <a:pPr algn="ctr"/>
            <a:r>
              <a:rPr lang="es-ES_tradnl" sz="1200" dirty="0" smtClean="0">
                <a:solidFill>
                  <a:schemeClr val="tx1">
                    <a:lumMod val="85000"/>
                    <a:lumOff val="15000"/>
                  </a:schemeClr>
                </a:solidFill>
              </a:rPr>
              <a:t>IL-17</a:t>
            </a:r>
          </a:p>
          <a:p>
            <a:pPr algn="ctr"/>
            <a:r>
              <a:rPr lang="es-ES_tradnl" sz="1200" dirty="0" smtClean="0">
                <a:solidFill>
                  <a:schemeClr val="tx1">
                    <a:lumMod val="85000"/>
                    <a:lumOff val="15000"/>
                  </a:schemeClr>
                </a:solidFill>
              </a:rPr>
              <a:t>IL-8</a:t>
            </a:r>
          </a:p>
          <a:p>
            <a:pPr algn="ctr"/>
            <a:r>
              <a:rPr lang="es-ES_tradnl" sz="1200" dirty="0" smtClean="0">
                <a:solidFill>
                  <a:schemeClr val="tx1">
                    <a:lumMod val="85000"/>
                    <a:lumOff val="15000"/>
                  </a:schemeClr>
                </a:solidFill>
              </a:rPr>
              <a:t>IFN</a:t>
            </a:r>
          </a:p>
        </p:txBody>
      </p:sp>
      <p:sp>
        <p:nvSpPr>
          <p:cNvPr id="8" name="Rectángulo 7"/>
          <p:cNvSpPr/>
          <p:nvPr/>
        </p:nvSpPr>
        <p:spPr>
          <a:xfrm>
            <a:off x="961158" y="618848"/>
            <a:ext cx="758965" cy="1200329"/>
          </a:xfrm>
          <a:prstGeom prst="rect">
            <a:avLst/>
          </a:prstGeom>
        </p:spPr>
        <p:txBody>
          <a:bodyPr wrap="square">
            <a:spAutoFit/>
          </a:bodyPr>
          <a:lstStyle/>
          <a:p>
            <a:pPr algn="ctr"/>
            <a:endParaRPr lang="es-ES_tradnl" sz="1200" dirty="0" smtClean="0">
              <a:solidFill>
                <a:schemeClr val="tx1">
                  <a:lumMod val="85000"/>
                  <a:lumOff val="15000"/>
                </a:schemeClr>
              </a:solidFill>
            </a:endParaRPr>
          </a:p>
          <a:p>
            <a:pPr algn="ctr"/>
            <a:r>
              <a:rPr lang="es-ES_tradnl" sz="1200" dirty="0">
                <a:solidFill>
                  <a:schemeClr val="tx1">
                    <a:lumMod val="85000"/>
                    <a:lumOff val="15000"/>
                  </a:schemeClr>
                </a:solidFill>
              </a:rPr>
              <a:t>ROS</a:t>
            </a:r>
          </a:p>
          <a:p>
            <a:pPr algn="ctr"/>
            <a:r>
              <a:rPr lang="es-ES_tradnl" sz="1200" dirty="0" smtClean="0">
                <a:solidFill>
                  <a:schemeClr val="tx1">
                    <a:lumMod val="85000"/>
                    <a:lumOff val="15000"/>
                  </a:schemeClr>
                </a:solidFill>
              </a:rPr>
              <a:t>Nicotina</a:t>
            </a:r>
            <a:endParaRPr lang="es-ES_tradnl" sz="1200" dirty="0">
              <a:solidFill>
                <a:schemeClr val="tx1">
                  <a:lumMod val="85000"/>
                  <a:lumOff val="15000"/>
                </a:schemeClr>
              </a:solidFill>
            </a:endParaRPr>
          </a:p>
          <a:p>
            <a:pPr algn="ctr"/>
            <a:r>
              <a:rPr lang="es-ES_tradnl" sz="1200" dirty="0">
                <a:solidFill>
                  <a:schemeClr val="tx1">
                    <a:lumMod val="85000"/>
                    <a:lumOff val="15000"/>
                  </a:schemeClr>
                </a:solidFill>
              </a:rPr>
              <a:t>Glucosa</a:t>
            </a:r>
          </a:p>
          <a:p>
            <a:pPr algn="ctr"/>
            <a:r>
              <a:rPr lang="es-ES_tradnl" sz="1200" dirty="0" smtClean="0">
                <a:solidFill>
                  <a:schemeClr val="tx1">
                    <a:lumMod val="85000"/>
                    <a:lumOff val="15000"/>
                  </a:schemeClr>
                </a:solidFill>
              </a:rPr>
              <a:t>LPS</a:t>
            </a:r>
          </a:p>
          <a:p>
            <a:pPr algn="ctr"/>
            <a:r>
              <a:rPr lang="es-ES_tradnl" sz="1200" dirty="0" smtClean="0">
                <a:solidFill>
                  <a:schemeClr val="tx1">
                    <a:lumMod val="85000"/>
                    <a:lumOff val="15000"/>
                  </a:schemeClr>
                </a:solidFill>
              </a:rPr>
              <a:t>PMA</a:t>
            </a:r>
            <a:endParaRPr lang="es-ES_tradnl" sz="1200" dirty="0">
              <a:solidFill>
                <a:schemeClr val="tx1">
                  <a:lumMod val="85000"/>
                  <a:lumOff val="15000"/>
                </a:schemeClr>
              </a:solidFill>
            </a:endParaRPr>
          </a:p>
        </p:txBody>
      </p:sp>
      <p:sp>
        <p:nvSpPr>
          <p:cNvPr id="9" name="Rectángulo redondeado 8"/>
          <p:cNvSpPr/>
          <p:nvPr/>
        </p:nvSpPr>
        <p:spPr>
          <a:xfrm>
            <a:off x="3261804" y="663558"/>
            <a:ext cx="742178" cy="669942"/>
          </a:xfrm>
          <a:prstGeom prst="roundRect">
            <a:avLst/>
          </a:prstGeom>
          <a:solidFill>
            <a:srgbClr val="FFFF00">
              <a:alpha val="1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Rectángulo redondeado 9"/>
          <p:cNvSpPr/>
          <p:nvPr/>
        </p:nvSpPr>
        <p:spPr>
          <a:xfrm>
            <a:off x="4150730" y="547435"/>
            <a:ext cx="853069" cy="570165"/>
          </a:xfrm>
          <a:prstGeom prst="roundRect">
            <a:avLst/>
          </a:prstGeom>
          <a:solidFill>
            <a:srgbClr val="FFFF00">
              <a:alpha val="1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Rectángulo redondeado 10"/>
          <p:cNvSpPr/>
          <p:nvPr/>
        </p:nvSpPr>
        <p:spPr>
          <a:xfrm>
            <a:off x="7502654" y="618848"/>
            <a:ext cx="1095246" cy="570165"/>
          </a:xfrm>
          <a:prstGeom prst="roundRect">
            <a:avLst/>
          </a:prstGeom>
          <a:solidFill>
            <a:srgbClr val="FFFF00">
              <a:alpha val="1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Rectángulo redondeado 11"/>
          <p:cNvSpPr/>
          <p:nvPr/>
        </p:nvSpPr>
        <p:spPr>
          <a:xfrm>
            <a:off x="5232400" y="794081"/>
            <a:ext cx="711200" cy="1015663"/>
          </a:xfrm>
          <a:prstGeom prst="roundRect">
            <a:avLst/>
          </a:prstGeom>
          <a:solidFill>
            <a:srgbClr val="C00000">
              <a:alpha val="10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Rectángulo redondeado 12"/>
          <p:cNvSpPr/>
          <p:nvPr/>
        </p:nvSpPr>
        <p:spPr>
          <a:xfrm>
            <a:off x="6105656" y="681182"/>
            <a:ext cx="653409" cy="507831"/>
          </a:xfrm>
          <a:prstGeom prst="roundRect">
            <a:avLst/>
          </a:prstGeom>
          <a:solidFill>
            <a:schemeClr val="accent1">
              <a:alpha val="21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Rectángulo redondeado 13"/>
          <p:cNvSpPr/>
          <p:nvPr/>
        </p:nvSpPr>
        <p:spPr>
          <a:xfrm>
            <a:off x="2654300" y="663558"/>
            <a:ext cx="582103" cy="371737"/>
          </a:xfrm>
          <a:prstGeom prst="roundRect">
            <a:avLst/>
          </a:prstGeom>
          <a:solidFill>
            <a:schemeClr val="accent6">
              <a:alpha val="21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Rectángulo redondeado 14"/>
          <p:cNvSpPr/>
          <p:nvPr/>
        </p:nvSpPr>
        <p:spPr>
          <a:xfrm>
            <a:off x="1011521" y="780966"/>
            <a:ext cx="683202" cy="1050911"/>
          </a:xfrm>
          <a:prstGeom prst="roundRect">
            <a:avLst/>
          </a:prstGeom>
          <a:solidFill>
            <a:srgbClr val="7030A0">
              <a:alpha val="5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7" name="Rectángulo redondeado 16"/>
          <p:cNvSpPr/>
          <p:nvPr/>
        </p:nvSpPr>
        <p:spPr>
          <a:xfrm>
            <a:off x="440370" y="758833"/>
            <a:ext cx="478434" cy="1050911"/>
          </a:xfrm>
          <a:prstGeom prst="roundRect">
            <a:avLst/>
          </a:prstGeom>
          <a:solidFill>
            <a:srgbClr val="9C7700">
              <a:alpha val="23000"/>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8" name="Rectángulo redondeado 17"/>
          <p:cNvSpPr/>
          <p:nvPr/>
        </p:nvSpPr>
        <p:spPr>
          <a:xfrm>
            <a:off x="3898901" y="2501276"/>
            <a:ext cx="800100" cy="610224"/>
          </a:xfrm>
          <a:prstGeom prst="round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9" name="Rectángulo redondeado 18"/>
          <p:cNvSpPr/>
          <p:nvPr/>
        </p:nvSpPr>
        <p:spPr>
          <a:xfrm>
            <a:off x="4584700" y="3632200"/>
            <a:ext cx="558800" cy="363683"/>
          </a:xfrm>
          <a:prstGeom prst="round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0" name="Rectángulo redondeado 19"/>
          <p:cNvSpPr/>
          <p:nvPr/>
        </p:nvSpPr>
        <p:spPr>
          <a:xfrm>
            <a:off x="5041900" y="4165600"/>
            <a:ext cx="558800" cy="302485"/>
          </a:xfrm>
          <a:prstGeom prst="round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1" name="Rectángulo redondeado 20"/>
          <p:cNvSpPr/>
          <p:nvPr/>
        </p:nvSpPr>
        <p:spPr>
          <a:xfrm>
            <a:off x="1720123" y="4317999"/>
            <a:ext cx="1158735" cy="1659083"/>
          </a:xfrm>
          <a:prstGeom prst="round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2" name="Rectángulo redondeado 21"/>
          <p:cNvSpPr/>
          <p:nvPr/>
        </p:nvSpPr>
        <p:spPr>
          <a:xfrm>
            <a:off x="5600699" y="2914496"/>
            <a:ext cx="863601" cy="630374"/>
          </a:xfrm>
          <a:prstGeom prst="round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24" name="Rectángulo 23"/>
          <p:cNvSpPr/>
          <p:nvPr/>
        </p:nvSpPr>
        <p:spPr>
          <a:xfrm>
            <a:off x="196630" y="1993080"/>
            <a:ext cx="8813800" cy="4365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7" name="Imagen 6"/>
          <p:cNvPicPr>
            <a:picLocks noChangeAspect="1"/>
          </p:cNvPicPr>
          <p:nvPr/>
        </p:nvPicPr>
        <p:blipFill>
          <a:blip r:embed="rId4"/>
          <a:stretch>
            <a:fillRect/>
          </a:stretch>
        </p:blipFill>
        <p:spPr>
          <a:xfrm>
            <a:off x="3132655" y="1334319"/>
            <a:ext cx="3486440" cy="4695072"/>
          </a:xfrm>
          <a:prstGeom prst="rect">
            <a:avLst/>
          </a:prstGeom>
        </p:spPr>
      </p:pic>
      <p:sp>
        <p:nvSpPr>
          <p:cNvPr id="2" name="Rectángulo 1"/>
          <p:cNvSpPr/>
          <p:nvPr/>
        </p:nvSpPr>
        <p:spPr>
          <a:xfrm>
            <a:off x="3160203" y="5977083"/>
            <a:ext cx="3471591" cy="307777"/>
          </a:xfrm>
          <a:prstGeom prst="rect">
            <a:avLst/>
          </a:prstGeom>
        </p:spPr>
        <p:txBody>
          <a:bodyPr wrap="none">
            <a:spAutoFit/>
          </a:bodyPr>
          <a:lstStyle/>
          <a:p>
            <a:r>
              <a:rPr lang="es-ES_tradnl" sz="1400" b="1" dirty="0" err="1">
                <a:latin typeface="Trebuchet MS" charset="0"/>
                <a:ea typeface="Trebuchet MS" charset="0"/>
                <a:cs typeface="Trebuchet MS" charset="0"/>
              </a:rPr>
              <a:t>Volker</a:t>
            </a:r>
            <a:r>
              <a:rPr lang="es-ES_tradnl" sz="1400" b="1" dirty="0">
                <a:latin typeface="Trebuchet MS" charset="0"/>
                <a:ea typeface="Trebuchet MS" charset="0"/>
                <a:cs typeface="Trebuchet MS" charset="0"/>
              </a:rPr>
              <a:t> </a:t>
            </a:r>
            <a:r>
              <a:rPr lang="es-ES_tradnl" sz="1400" b="1" dirty="0" err="1" smtClean="0">
                <a:latin typeface="Trebuchet MS" charset="0"/>
                <a:ea typeface="Trebuchet MS" charset="0"/>
                <a:cs typeface="Trebuchet MS" charset="0"/>
              </a:rPr>
              <a:t>Brinkmann</a:t>
            </a:r>
            <a:r>
              <a:rPr lang="es-ES_tradnl" sz="1400" b="1" dirty="0" smtClean="0">
                <a:latin typeface="Trebuchet MS" charset="0"/>
                <a:ea typeface="Trebuchet MS" charset="0"/>
                <a:cs typeface="Trebuchet MS" charset="0"/>
              </a:rPr>
              <a:t>, et al. </a:t>
            </a:r>
            <a:r>
              <a:rPr lang="es-ES_tradnl" sz="1400" b="1" dirty="0" err="1" smtClean="0">
                <a:latin typeface="Trebuchet MS" charset="0"/>
                <a:ea typeface="Trebuchet MS" charset="0"/>
                <a:cs typeface="Trebuchet MS" charset="0"/>
              </a:rPr>
              <a:t>Science</a:t>
            </a:r>
            <a:r>
              <a:rPr lang="es-ES_tradnl" sz="1400" b="1" dirty="0" smtClean="0">
                <a:latin typeface="Trebuchet MS" charset="0"/>
                <a:ea typeface="Trebuchet MS" charset="0"/>
                <a:cs typeface="Trebuchet MS" charset="0"/>
              </a:rPr>
              <a:t>. 2004</a:t>
            </a:r>
            <a:endParaRPr lang="es-ES_tradnl" sz="1400" b="1" i="0" dirty="0">
              <a:effectLst/>
              <a:latin typeface="Trebuchet MS" charset="0"/>
              <a:ea typeface="Trebuchet MS" charset="0"/>
              <a:cs typeface="Trebuchet MS" charset="0"/>
            </a:endParaRPr>
          </a:p>
        </p:txBody>
      </p:sp>
    </p:spTree>
    <p:extLst>
      <p:ext uri="{BB962C8B-B14F-4D97-AF65-F5344CB8AC3E}">
        <p14:creationId xmlns:p14="http://schemas.microsoft.com/office/powerpoint/2010/main" xmlns="" val="137220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8" grpId="0"/>
      <p:bldP spid="9" grpId="0" animBg="1"/>
      <p:bldP spid="10" grpId="0" animBg="1"/>
      <p:bldP spid="11" grpId="0" animBg="1"/>
      <p:bldP spid="12" grpId="0" animBg="1"/>
      <p:bldP spid="13" grpId="0" animBg="1"/>
      <p:bldP spid="14" grpId="0" animBg="1"/>
      <p:bldP spid="15" grpId="0" animBg="1"/>
      <p:bldP spid="17" grpId="0" animBg="1"/>
      <p:bldP spid="18" grpId="0" animBg="1"/>
      <p:bldP spid="19" grpId="0" animBg="1"/>
      <p:bldP spid="20" grpId="0" animBg="1"/>
      <p:bldP spid="21" grpId="0" animBg="1"/>
      <p:bldP spid="22" grpId="0" animBg="1"/>
      <p:bldP spid="24"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email"/>
          <a:srcRect/>
          <a:stretch/>
        </p:blipFill>
        <p:spPr>
          <a:xfrm>
            <a:off x="711944" y="869708"/>
            <a:ext cx="7861300" cy="4974046"/>
          </a:xfrm>
          <a:prstGeom prst="rect">
            <a:avLst/>
          </a:prstGeom>
        </p:spPr>
      </p:pic>
      <p:sp>
        <p:nvSpPr>
          <p:cNvPr id="5" name="Rectángulo 4"/>
          <p:cNvSpPr/>
          <p:nvPr/>
        </p:nvSpPr>
        <p:spPr>
          <a:xfrm>
            <a:off x="6474372" y="6059775"/>
            <a:ext cx="2816772" cy="246221"/>
          </a:xfrm>
          <a:prstGeom prst="rect">
            <a:avLst/>
          </a:prstGeom>
        </p:spPr>
        <p:txBody>
          <a:bodyPr wrap="square">
            <a:spAutoFit/>
          </a:bodyPr>
          <a:lstStyle/>
          <a:p>
            <a:r>
              <a:rPr lang="es-ES_tradnl" sz="1000" b="0" i="1" dirty="0" err="1" smtClean="0">
                <a:solidFill>
                  <a:srgbClr val="000000"/>
                </a:solidFill>
                <a:effectLst/>
                <a:latin typeface="Trebuchet MS" charset="0"/>
                <a:ea typeface="Trebuchet MS" charset="0"/>
                <a:cs typeface="Trebuchet MS" charset="0"/>
              </a:rPr>
              <a:t>Papayannopoulos</a:t>
            </a:r>
            <a:r>
              <a:rPr lang="es-ES_tradnl" sz="1000" b="0" i="1" dirty="0" smtClean="0">
                <a:solidFill>
                  <a:srgbClr val="000000"/>
                </a:solidFill>
                <a:effectLst/>
                <a:latin typeface="Trebuchet MS" charset="0"/>
                <a:ea typeface="Trebuchet MS" charset="0"/>
                <a:cs typeface="Trebuchet MS" charset="0"/>
              </a:rPr>
              <a:t> V. </a:t>
            </a:r>
            <a:r>
              <a:rPr lang="es-ES_tradnl" sz="1000" b="0" i="1" dirty="0" err="1" smtClean="0">
                <a:solidFill>
                  <a:srgbClr val="000000"/>
                </a:solidFill>
                <a:effectLst/>
                <a:latin typeface="Trebuchet MS" charset="0"/>
                <a:ea typeface="Trebuchet MS" charset="0"/>
                <a:cs typeface="Trebuchet MS" charset="0"/>
              </a:rPr>
              <a:t>Nat</a:t>
            </a:r>
            <a:r>
              <a:rPr lang="es-ES_tradnl" sz="1000" b="0" i="1" dirty="0" smtClean="0">
                <a:solidFill>
                  <a:srgbClr val="000000"/>
                </a:solidFill>
                <a:effectLst/>
                <a:latin typeface="Trebuchet MS" charset="0"/>
                <a:ea typeface="Trebuchet MS" charset="0"/>
                <a:cs typeface="Trebuchet MS" charset="0"/>
              </a:rPr>
              <a:t> </a:t>
            </a:r>
            <a:r>
              <a:rPr lang="es-ES_tradnl" sz="1000" b="0" i="1" dirty="0" err="1" smtClean="0">
                <a:solidFill>
                  <a:srgbClr val="000000"/>
                </a:solidFill>
                <a:effectLst/>
                <a:latin typeface="Trebuchet MS" charset="0"/>
                <a:ea typeface="Trebuchet MS" charset="0"/>
                <a:cs typeface="Trebuchet MS" charset="0"/>
              </a:rPr>
              <a:t>Rev</a:t>
            </a:r>
            <a:r>
              <a:rPr lang="es-ES_tradnl" sz="1000" b="0" i="1" dirty="0" smtClean="0">
                <a:solidFill>
                  <a:srgbClr val="000000"/>
                </a:solidFill>
                <a:effectLst/>
                <a:latin typeface="Trebuchet MS" charset="0"/>
                <a:ea typeface="Trebuchet MS" charset="0"/>
                <a:cs typeface="Trebuchet MS" charset="0"/>
              </a:rPr>
              <a:t> </a:t>
            </a:r>
            <a:r>
              <a:rPr lang="es-ES_tradnl" sz="1000" b="0" i="1" dirty="0" err="1" smtClean="0">
                <a:solidFill>
                  <a:srgbClr val="000000"/>
                </a:solidFill>
                <a:effectLst/>
                <a:latin typeface="Trebuchet MS" charset="0"/>
                <a:ea typeface="Trebuchet MS" charset="0"/>
                <a:cs typeface="Trebuchet MS" charset="0"/>
              </a:rPr>
              <a:t>Immunol</a:t>
            </a:r>
            <a:r>
              <a:rPr lang="es-ES_tradnl" sz="1000" b="0" i="1" dirty="0" smtClean="0">
                <a:solidFill>
                  <a:srgbClr val="000000"/>
                </a:solidFill>
                <a:effectLst/>
                <a:latin typeface="Trebuchet MS" charset="0"/>
                <a:ea typeface="Trebuchet MS" charset="0"/>
                <a:cs typeface="Trebuchet MS" charset="0"/>
              </a:rPr>
              <a:t>. 2018</a:t>
            </a:r>
            <a:endParaRPr lang="es-ES_tradnl" sz="1000" b="0" i="1" dirty="0">
              <a:solidFill>
                <a:srgbClr val="000000"/>
              </a:solidFill>
              <a:effectLst/>
              <a:latin typeface="Trebuchet MS" charset="0"/>
              <a:ea typeface="Trebuchet MS" charset="0"/>
              <a:cs typeface="Trebuchet MS" charset="0"/>
            </a:endParaRPr>
          </a:p>
        </p:txBody>
      </p:sp>
      <p:sp>
        <p:nvSpPr>
          <p:cNvPr id="6" name="CuadroTexto 5"/>
          <p:cNvSpPr txBox="1"/>
          <p:nvPr/>
        </p:nvSpPr>
        <p:spPr>
          <a:xfrm>
            <a:off x="903889" y="283900"/>
            <a:ext cx="7504386" cy="369332"/>
          </a:xfrm>
          <a:prstGeom prst="rect">
            <a:avLst/>
          </a:prstGeom>
          <a:noFill/>
        </p:spPr>
        <p:txBody>
          <a:bodyPr wrap="square" rtlCol="0">
            <a:spAutoFit/>
          </a:bodyPr>
          <a:lstStyle/>
          <a:p>
            <a:pPr algn="ctr"/>
            <a:r>
              <a:rPr lang="es-ES_tradnl" b="1" dirty="0" smtClean="0">
                <a:latin typeface="Trebuchet MS" charset="0"/>
                <a:ea typeface="Trebuchet MS" charset="0"/>
                <a:cs typeface="Trebuchet MS" charset="0"/>
              </a:rPr>
              <a:t>Mecanismos Patol</a:t>
            </a:r>
            <a:r>
              <a:rPr lang="es-ES" b="1" dirty="0" err="1" smtClean="0">
                <a:latin typeface="Trebuchet MS" charset="0"/>
                <a:ea typeface="Trebuchet MS" charset="0"/>
                <a:cs typeface="Trebuchet MS" charset="0"/>
              </a:rPr>
              <a:t>ógicos</a:t>
            </a:r>
            <a:r>
              <a:rPr lang="es-ES" b="1" dirty="0" smtClean="0">
                <a:latin typeface="Trebuchet MS" charset="0"/>
                <a:ea typeface="Trebuchet MS" charset="0"/>
                <a:cs typeface="Trebuchet MS" charset="0"/>
              </a:rPr>
              <a:t> de las </a:t>
            </a:r>
            <a:r>
              <a:rPr lang="es-ES" b="1" dirty="0" err="1" smtClean="0">
                <a:latin typeface="Trebuchet MS" charset="0"/>
                <a:ea typeface="Trebuchet MS" charset="0"/>
                <a:cs typeface="Trebuchet MS" charset="0"/>
              </a:rPr>
              <a:t>NETs</a:t>
            </a:r>
            <a:endParaRPr lang="es-ES_tradnl" b="1" dirty="0">
              <a:latin typeface="Trebuchet MS" charset="0"/>
              <a:ea typeface="Trebuchet MS" charset="0"/>
              <a:cs typeface="Trebuchet MS" charset="0"/>
            </a:endParaRPr>
          </a:p>
        </p:txBody>
      </p:sp>
      <p:sp>
        <p:nvSpPr>
          <p:cNvPr id="2" name="CuadroTexto 1"/>
          <p:cNvSpPr txBox="1"/>
          <p:nvPr/>
        </p:nvSpPr>
        <p:spPr>
          <a:xfrm>
            <a:off x="7191407" y="5314958"/>
            <a:ext cx="1928812" cy="246221"/>
          </a:xfrm>
          <a:prstGeom prst="rect">
            <a:avLst/>
          </a:prstGeom>
          <a:noFill/>
        </p:spPr>
        <p:txBody>
          <a:bodyPr wrap="square" rtlCol="0">
            <a:spAutoFit/>
          </a:bodyPr>
          <a:lstStyle/>
          <a:p>
            <a:r>
              <a:rPr lang="es-ES_tradnl" sz="1000" dirty="0" smtClean="0">
                <a:solidFill>
                  <a:schemeClr val="tx1">
                    <a:lumMod val="85000"/>
                    <a:lumOff val="15000"/>
                  </a:schemeClr>
                </a:solidFill>
                <a:latin typeface="Trebuchet MS" charset="0"/>
                <a:ea typeface="Trebuchet MS" charset="0"/>
                <a:cs typeface="Trebuchet MS" charset="0"/>
              </a:rPr>
              <a:t>APS</a:t>
            </a:r>
            <a:r>
              <a:rPr lang="es-ES_tradnl" sz="1000" smtClean="0">
                <a:solidFill>
                  <a:schemeClr val="tx1">
                    <a:lumMod val="85000"/>
                    <a:lumOff val="15000"/>
                  </a:schemeClr>
                </a:solidFill>
                <a:latin typeface="Trebuchet MS" charset="0"/>
                <a:ea typeface="Trebuchet MS" charset="0"/>
                <a:cs typeface="Trebuchet MS" charset="0"/>
              </a:rPr>
              <a:t>, Vasculitis, Psoriasis</a:t>
            </a:r>
            <a:endParaRPr lang="es-ES_tradnl" sz="1000" dirty="0">
              <a:solidFill>
                <a:schemeClr val="tx1">
                  <a:lumMod val="85000"/>
                  <a:lumOff val="15000"/>
                </a:schemeClr>
              </a:solidFill>
              <a:latin typeface="Trebuchet MS" charset="0"/>
              <a:ea typeface="Trebuchet MS" charset="0"/>
              <a:cs typeface="Trebuchet MS" charset="0"/>
            </a:endParaRPr>
          </a:p>
        </p:txBody>
      </p:sp>
      <p:sp>
        <p:nvSpPr>
          <p:cNvPr id="3" name="Rectángulo redondeado 2"/>
          <p:cNvSpPr/>
          <p:nvPr/>
        </p:nvSpPr>
        <p:spPr>
          <a:xfrm>
            <a:off x="889744" y="2743200"/>
            <a:ext cx="1155699" cy="3317030"/>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ángulo redondeado 6"/>
          <p:cNvSpPr/>
          <p:nvPr/>
        </p:nvSpPr>
        <p:spPr>
          <a:xfrm>
            <a:off x="2121644" y="2743200"/>
            <a:ext cx="1671309" cy="3287285"/>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ángulo redondeado 7"/>
          <p:cNvSpPr/>
          <p:nvPr/>
        </p:nvSpPr>
        <p:spPr>
          <a:xfrm>
            <a:off x="3856454" y="2716241"/>
            <a:ext cx="1833889" cy="3287285"/>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9" name="Rectángulo redondeado 8"/>
          <p:cNvSpPr/>
          <p:nvPr/>
        </p:nvSpPr>
        <p:spPr>
          <a:xfrm>
            <a:off x="5817344" y="2716241"/>
            <a:ext cx="1368972" cy="3287285"/>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Rectángulo redondeado 9"/>
          <p:cNvSpPr/>
          <p:nvPr/>
        </p:nvSpPr>
        <p:spPr>
          <a:xfrm>
            <a:off x="7237117" y="2716241"/>
            <a:ext cx="1513928" cy="3287285"/>
          </a:xfrm>
          <a:prstGeom prst="round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Forma libre 11"/>
          <p:cNvSpPr/>
          <p:nvPr/>
        </p:nvSpPr>
        <p:spPr>
          <a:xfrm>
            <a:off x="7633444" y="2095500"/>
            <a:ext cx="1190029" cy="393700"/>
          </a:xfrm>
          <a:custGeom>
            <a:avLst/>
            <a:gdLst>
              <a:gd name="connsiteX0" fmla="*/ 0 w 1190029"/>
              <a:gd name="connsiteY0" fmla="*/ 165100 h 393700"/>
              <a:gd name="connsiteX1" fmla="*/ 0 w 1190029"/>
              <a:gd name="connsiteY1" fmla="*/ 165100 h 393700"/>
              <a:gd name="connsiteX2" fmla="*/ 101600 w 1190029"/>
              <a:gd name="connsiteY2" fmla="*/ 203200 h 393700"/>
              <a:gd name="connsiteX3" fmla="*/ 139700 w 1190029"/>
              <a:gd name="connsiteY3" fmla="*/ 215900 h 393700"/>
              <a:gd name="connsiteX4" fmla="*/ 215900 w 1190029"/>
              <a:gd name="connsiteY4" fmla="*/ 266700 h 393700"/>
              <a:gd name="connsiteX5" fmla="*/ 254000 w 1190029"/>
              <a:gd name="connsiteY5" fmla="*/ 304800 h 393700"/>
              <a:gd name="connsiteX6" fmla="*/ 292100 w 1190029"/>
              <a:gd name="connsiteY6" fmla="*/ 317500 h 393700"/>
              <a:gd name="connsiteX7" fmla="*/ 330200 w 1190029"/>
              <a:gd name="connsiteY7" fmla="*/ 342900 h 393700"/>
              <a:gd name="connsiteX8" fmla="*/ 368300 w 1190029"/>
              <a:gd name="connsiteY8" fmla="*/ 355600 h 393700"/>
              <a:gd name="connsiteX9" fmla="*/ 419100 w 1190029"/>
              <a:gd name="connsiteY9" fmla="*/ 381000 h 393700"/>
              <a:gd name="connsiteX10" fmla="*/ 584200 w 1190029"/>
              <a:gd name="connsiteY10" fmla="*/ 393700 h 393700"/>
              <a:gd name="connsiteX11" fmla="*/ 939800 w 1190029"/>
              <a:gd name="connsiteY11" fmla="*/ 381000 h 393700"/>
              <a:gd name="connsiteX12" fmla="*/ 977900 w 1190029"/>
              <a:gd name="connsiteY12" fmla="*/ 368300 h 393700"/>
              <a:gd name="connsiteX13" fmla="*/ 1028700 w 1190029"/>
              <a:gd name="connsiteY13" fmla="*/ 355600 h 393700"/>
              <a:gd name="connsiteX14" fmla="*/ 1117600 w 1190029"/>
              <a:gd name="connsiteY14" fmla="*/ 317500 h 393700"/>
              <a:gd name="connsiteX15" fmla="*/ 1155700 w 1190029"/>
              <a:gd name="connsiteY15" fmla="*/ 279400 h 393700"/>
              <a:gd name="connsiteX16" fmla="*/ 1168400 w 1190029"/>
              <a:gd name="connsiteY16" fmla="*/ 50800 h 393700"/>
              <a:gd name="connsiteX17" fmla="*/ 1104900 w 1190029"/>
              <a:gd name="connsiteY17" fmla="*/ 25400 h 393700"/>
              <a:gd name="connsiteX18" fmla="*/ 1003300 w 1190029"/>
              <a:gd name="connsiteY18" fmla="*/ 0 h 393700"/>
              <a:gd name="connsiteX19" fmla="*/ 596900 w 1190029"/>
              <a:gd name="connsiteY19" fmla="*/ 12700 h 393700"/>
              <a:gd name="connsiteX20" fmla="*/ 533400 w 1190029"/>
              <a:gd name="connsiteY20" fmla="*/ 25400 h 393700"/>
              <a:gd name="connsiteX21" fmla="*/ 393700 w 1190029"/>
              <a:gd name="connsiteY21" fmla="*/ 101600 h 393700"/>
              <a:gd name="connsiteX22" fmla="*/ 355600 w 1190029"/>
              <a:gd name="connsiteY22" fmla="*/ 114300 h 393700"/>
              <a:gd name="connsiteX23" fmla="*/ 279400 w 1190029"/>
              <a:gd name="connsiteY23" fmla="*/ 152400 h 393700"/>
              <a:gd name="connsiteX24" fmla="*/ 0 w 1190029"/>
              <a:gd name="connsiteY24" fmla="*/ 165100 h 39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90029" h="393700">
                <a:moveTo>
                  <a:pt x="0" y="165100"/>
                </a:moveTo>
                <a:lnTo>
                  <a:pt x="0" y="165100"/>
                </a:lnTo>
                <a:lnTo>
                  <a:pt x="101600" y="203200"/>
                </a:lnTo>
                <a:cubicBezTo>
                  <a:pt x="114181" y="207775"/>
                  <a:pt x="127998" y="209399"/>
                  <a:pt x="139700" y="215900"/>
                </a:cubicBezTo>
                <a:cubicBezTo>
                  <a:pt x="166385" y="230725"/>
                  <a:pt x="194314" y="245114"/>
                  <a:pt x="215900" y="266700"/>
                </a:cubicBezTo>
                <a:cubicBezTo>
                  <a:pt x="228600" y="279400"/>
                  <a:pt x="239056" y="294837"/>
                  <a:pt x="254000" y="304800"/>
                </a:cubicBezTo>
                <a:cubicBezTo>
                  <a:pt x="265139" y="312226"/>
                  <a:pt x="280126" y="311513"/>
                  <a:pt x="292100" y="317500"/>
                </a:cubicBezTo>
                <a:cubicBezTo>
                  <a:pt x="305752" y="324326"/>
                  <a:pt x="316548" y="336074"/>
                  <a:pt x="330200" y="342900"/>
                </a:cubicBezTo>
                <a:cubicBezTo>
                  <a:pt x="342174" y="348887"/>
                  <a:pt x="355995" y="350327"/>
                  <a:pt x="368300" y="355600"/>
                </a:cubicBezTo>
                <a:cubicBezTo>
                  <a:pt x="385701" y="363058"/>
                  <a:pt x="400456" y="377710"/>
                  <a:pt x="419100" y="381000"/>
                </a:cubicBezTo>
                <a:cubicBezTo>
                  <a:pt x="473456" y="390592"/>
                  <a:pt x="529167" y="389467"/>
                  <a:pt x="584200" y="393700"/>
                </a:cubicBezTo>
                <a:cubicBezTo>
                  <a:pt x="702733" y="389467"/>
                  <a:pt x="821437" y="388636"/>
                  <a:pt x="939800" y="381000"/>
                </a:cubicBezTo>
                <a:cubicBezTo>
                  <a:pt x="953159" y="380138"/>
                  <a:pt x="965028" y="371978"/>
                  <a:pt x="977900" y="368300"/>
                </a:cubicBezTo>
                <a:cubicBezTo>
                  <a:pt x="994683" y="363505"/>
                  <a:pt x="1011917" y="360395"/>
                  <a:pt x="1028700" y="355600"/>
                </a:cubicBezTo>
                <a:cubicBezTo>
                  <a:pt x="1056338" y="347704"/>
                  <a:pt x="1095022" y="333627"/>
                  <a:pt x="1117600" y="317500"/>
                </a:cubicBezTo>
                <a:cubicBezTo>
                  <a:pt x="1132215" y="307061"/>
                  <a:pt x="1143000" y="292100"/>
                  <a:pt x="1155700" y="279400"/>
                </a:cubicBezTo>
                <a:cubicBezTo>
                  <a:pt x="1183013" y="197460"/>
                  <a:pt x="1210372" y="148735"/>
                  <a:pt x="1168400" y="50800"/>
                </a:cubicBezTo>
                <a:cubicBezTo>
                  <a:pt x="1159420" y="29846"/>
                  <a:pt x="1126246" y="33405"/>
                  <a:pt x="1104900" y="25400"/>
                </a:cubicBezTo>
                <a:cubicBezTo>
                  <a:pt x="1060269" y="8663"/>
                  <a:pt x="1057438" y="10828"/>
                  <a:pt x="1003300" y="0"/>
                </a:cubicBezTo>
                <a:cubicBezTo>
                  <a:pt x="867833" y="4233"/>
                  <a:pt x="732235" y="5385"/>
                  <a:pt x="596900" y="12700"/>
                </a:cubicBezTo>
                <a:cubicBezTo>
                  <a:pt x="575346" y="13865"/>
                  <a:pt x="553547" y="17651"/>
                  <a:pt x="533400" y="25400"/>
                </a:cubicBezTo>
                <a:cubicBezTo>
                  <a:pt x="283990" y="121327"/>
                  <a:pt x="517386" y="39757"/>
                  <a:pt x="393700" y="101600"/>
                </a:cubicBezTo>
                <a:cubicBezTo>
                  <a:pt x="381726" y="107587"/>
                  <a:pt x="367574" y="108313"/>
                  <a:pt x="355600" y="114300"/>
                </a:cubicBezTo>
                <a:cubicBezTo>
                  <a:pt x="326276" y="128962"/>
                  <a:pt x="314514" y="150804"/>
                  <a:pt x="279400" y="152400"/>
                </a:cubicBezTo>
                <a:cubicBezTo>
                  <a:pt x="199050" y="156052"/>
                  <a:pt x="118533" y="152400"/>
                  <a:pt x="0" y="1651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xmlns="" val="181458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Imagen 5"/>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09723" y="822567"/>
            <a:ext cx="7951787" cy="483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8" name="CuadroTexto 6"/>
          <p:cNvSpPr txBox="1">
            <a:spLocks noChangeArrowheads="1"/>
          </p:cNvSpPr>
          <p:nvPr/>
        </p:nvSpPr>
        <p:spPr bwMode="auto">
          <a:xfrm>
            <a:off x="266015" y="176236"/>
            <a:ext cx="8565931"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s-ES_tradnl" altLang="es-ES_tradnl" sz="1800" b="1" dirty="0" err="1">
                <a:latin typeface="Trebuchet MS" charset="0"/>
                <a:ea typeface="Trebuchet MS" charset="0"/>
                <a:cs typeface="Trebuchet MS" charset="0"/>
              </a:rPr>
              <a:t>Neutr</a:t>
            </a:r>
            <a:r>
              <a:rPr lang="es-ES" altLang="es-ES_tradnl" sz="1800" b="1" dirty="0" err="1">
                <a:latin typeface="Trebuchet MS" charset="0"/>
                <a:ea typeface="Trebuchet MS" charset="0"/>
                <a:cs typeface="Trebuchet MS" charset="0"/>
              </a:rPr>
              <a:t>ófilos</a:t>
            </a:r>
            <a:r>
              <a:rPr lang="es-ES" altLang="es-ES_tradnl" sz="1800" b="1" dirty="0">
                <a:latin typeface="Trebuchet MS" charset="0"/>
                <a:ea typeface="Trebuchet MS" charset="0"/>
                <a:cs typeface="Trebuchet MS" charset="0"/>
              </a:rPr>
              <a:t>: </a:t>
            </a:r>
            <a:endParaRPr lang="es-ES" altLang="es-ES_tradnl" sz="1800" b="1" dirty="0" smtClean="0">
              <a:latin typeface="Trebuchet MS" charset="0"/>
              <a:ea typeface="Trebuchet MS" charset="0"/>
              <a:cs typeface="Trebuchet MS" charset="0"/>
            </a:endParaRPr>
          </a:p>
          <a:p>
            <a:pPr algn="ctr" eaLnBrk="1" hangingPunct="1">
              <a:lnSpc>
                <a:spcPct val="100000"/>
              </a:lnSpc>
              <a:spcBef>
                <a:spcPct val="0"/>
              </a:spcBef>
              <a:buFontTx/>
              <a:buNone/>
            </a:pPr>
            <a:r>
              <a:rPr lang="es-ES" altLang="es-ES_tradnl" sz="1800" b="1" dirty="0" smtClean="0">
                <a:latin typeface="Trebuchet MS" charset="0"/>
                <a:ea typeface="Trebuchet MS" charset="0"/>
                <a:cs typeface="Trebuchet MS" charset="0"/>
              </a:rPr>
              <a:t>Mediadores </a:t>
            </a:r>
            <a:r>
              <a:rPr lang="es-ES" altLang="es-ES_tradnl" sz="1800" b="1" dirty="0">
                <a:latin typeface="Trebuchet MS" charset="0"/>
                <a:ea typeface="Trebuchet MS" charset="0"/>
                <a:cs typeface="Trebuchet MS" charset="0"/>
              </a:rPr>
              <a:t>clave de la respuesta </a:t>
            </a:r>
            <a:r>
              <a:rPr lang="es-ES" altLang="es-ES_tradnl" sz="1800" b="1" dirty="0" smtClean="0">
                <a:latin typeface="Trebuchet MS" charset="0"/>
                <a:ea typeface="Trebuchet MS" charset="0"/>
                <a:cs typeface="Trebuchet MS" charset="0"/>
              </a:rPr>
              <a:t>inmune</a:t>
            </a:r>
            <a:endParaRPr lang="es-ES_tradnl" altLang="es-ES_tradnl" sz="1800" b="1" dirty="0">
              <a:latin typeface="Trebuchet MS" charset="0"/>
              <a:ea typeface="Trebuchet MS" charset="0"/>
              <a:cs typeface="Trebuchet MS" charset="0"/>
            </a:endParaRPr>
          </a:p>
        </p:txBody>
      </p:sp>
      <p:sp>
        <p:nvSpPr>
          <p:cNvPr id="14339" name="13 CuadroTexto"/>
          <p:cNvSpPr txBox="1">
            <a:spLocks noChangeArrowheads="1"/>
          </p:cNvSpPr>
          <p:nvPr/>
        </p:nvSpPr>
        <p:spPr bwMode="auto">
          <a:xfrm>
            <a:off x="6151166" y="5660578"/>
            <a:ext cx="2526654" cy="24622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r>
              <a:rPr lang="es-ES" altLang="es-ES_tradnl" sz="1000" i="1" dirty="0">
                <a:latin typeface="Trebuchet MS" charset="0"/>
                <a:ea typeface="Trebuchet MS" charset="0"/>
                <a:cs typeface="Trebuchet MS" charset="0"/>
              </a:rPr>
              <a:t>Mayadas TN et al., </a:t>
            </a:r>
            <a:r>
              <a:rPr lang="es-ES" altLang="es-ES_tradnl" sz="1000" i="1" dirty="0" err="1">
                <a:latin typeface="Trebuchet MS" charset="0"/>
                <a:ea typeface="Trebuchet MS" charset="0"/>
                <a:cs typeface="Trebuchet MS" charset="0"/>
              </a:rPr>
              <a:t>Trends</a:t>
            </a:r>
            <a:r>
              <a:rPr lang="es-ES" altLang="es-ES_tradnl" sz="1000" i="1" dirty="0">
                <a:latin typeface="Trebuchet MS" charset="0"/>
                <a:ea typeface="Trebuchet MS" charset="0"/>
                <a:cs typeface="Trebuchet MS" charset="0"/>
              </a:rPr>
              <a:t> Mol </a:t>
            </a:r>
            <a:r>
              <a:rPr lang="es-ES" altLang="es-ES_tradnl" sz="1000" i="1" dirty="0" err="1">
                <a:latin typeface="Trebuchet MS" charset="0"/>
                <a:ea typeface="Trebuchet MS" charset="0"/>
                <a:cs typeface="Trebuchet MS" charset="0"/>
              </a:rPr>
              <a:t>Med</a:t>
            </a:r>
            <a:r>
              <a:rPr lang="es-ES" altLang="es-ES_tradnl" sz="1000" i="1" dirty="0">
                <a:latin typeface="Trebuchet MS" charset="0"/>
                <a:ea typeface="Trebuchet MS" charset="0"/>
                <a:cs typeface="Trebuchet MS" charset="0"/>
              </a:rPr>
              <a:t> 2010</a:t>
            </a:r>
          </a:p>
        </p:txBody>
      </p:sp>
      <p:sp>
        <p:nvSpPr>
          <p:cNvPr id="9" name="Rectángulo redondeado 8"/>
          <p:cNvSpPr/>
          <p:nvPr/>
        </p:nvSpPr>
        <p:spPr>
          <a:xfrm>
            <a:off x="2093420" y="2323115"/>
            <a:ext cx="1319213" cy="11239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2" name="Rectángulo redondeado 1"/>
          <p:cNvSpPr/>
          <p:nvPr/>
        </p:nvSpPr>
        <p:spPr>
          <a:xfrm>
            <a:off x="5910470" y="862323"/>
            <a:ext cx="2001078" cy="383381"/>
          </a:xfrm>
          <a:prstGeom prst="roundRect">
            <a:avLst/>
          </a:prstGeom>
          <a:solidFill>
            <a:srgbClr val="FFFF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Rectángulo redondeado 6"/>
          <p:cNvSpPr/>
          <p:nvPr/>
        </p:nvSpPr>
        <p:spPr>
          <a:xfrm rot="19778480">
            <a:off x="4962093" y="2184364"/>
            <a:ext cx="924872" cy="327309"/>
          </a:xfrm>
          <a:prstGeom prst="roundRect">
            <a:avLst/>
          </a:prstGeom>
          <a:solidFill>
            <a:srgbClr val="FFFF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Rectángulo redondeado 7"/>
          <p:cNvSpPr/>
          <p:nvPr/>
        </p:nvSpPr>
        <p:spPr>
          <a:xfrm>
            <a:off x="6704752" y="4483617"/>
            <a:ext cx="1206795" cy="327309"/>
          </a:xfrm>
          <a:prstGeom prst="roundRect">
            <a:avLst/>
          </a:prstGeom>
          <a:solidFill>
            <a:srgbClr val="FFFF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0" name="Rectángulo redondeado 9"/>
          <p:cNvSpPr/>
          <p:nvPr/>
        </p:nvSpPr>
        <p:spPr>
          <a:xfrm>
            <a:off x="4797287" y="4980573"/>
            <a:ext cx="808384" cy="327309"/>
          </a:xfrm>
          <a:prstGeom prst="roundRect">
            <a:avLst/>
          </a:prstGeom>
          <a:solidFill>
            <a:srgbClr val="FFFF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 name="Rectángulo redondeado 10"/>
          <p:cNvSpPr/>
          <p:nvPr/>
        </p:nvSpPr>
        <p:spPr>
          <a:xfrm>
            <a:off x="1411357" y="3595721"/>
            <a:ext cx="2001276" cy="327309"/>
          </a:xfrm>
          <a:prstGeom prst="roundRect">
            <a:avLst/>
          </a:prstGeom>
          <a:solidFill>
            <a:srgbClr val="FFFF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Rectángulo redondeado 11"/>
          <p:cNvSpPr/>
          <p:nvPr/>
        </p:nvSpPr>
        <p:spPr>
          <a:xfrm>
            <a:off x="1411357" y="890358"/>
            <a:ext cx="1570382" cy="327309"/>
          </a:xfrm>
          <a:prstGeom prst="roundRect">
            <a:avLst/>
          </a:prstGeom>
          <a:solidFill>
            <a:srgbClr val="FFFF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Rectángulo redondeado 12"/>
          <p:cNvSpPr/>
          <p:nvPr/>
        </p:nvSpPr>
        <p:spPr>
          <a:xfrm>
            <a:off x="3988903" y="906862"/>
            <a:ext cx="1481903" cy="327309"/>
          </a:xfrm>
          <a:prstGeom prst="roundRect">
            <a:avLst/>
          </a:prstGeom>
          <a:solidFill>
            <a:srgbClr val="FFFF00">
              <a:alpha val="1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2" grpId="1" animBg="1"/>
      <p:bldP spid="7" grpId="0" animBg="1"/>
      <p:bldP spid="7" grpId="1" animBg="1"/>
      <p:bldP spid="8" grpId="0" animBg="1"/>
      <p:bldP spid="10" grpId="0" animBg="1"/>
      <p:bldP spid="10" grpId="1" animBg="1"/>
      <p:bldP spid="11" grpId="0" animBg="1"/>
      <p:bldP spid="11" grpId="1"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6"/>
          <p:cNvSpPr txBox="1">
            <a:spLocks noChangeArrowheads="1"/>
          </p:cNvSpPr>
          <p:nvPr/>
        </p:nvSpPr>
        <p:spPr bwMode="auto">
          <a:xfrm>
            <a:off x="266015" y="176236"/>
            <a:ext cx="85659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s-ES" altLang="es-ES_tradnl" sz="1800" b="1" dirty="0" smtClean="0">
                <a:latin typeface="Trebuchet MS" charset="0"/>
                <a:ea typeface="Trebuchet MS" charset="0"/>
                <a:cs typeface="Trebuchet MS" charset="0"/>
              </a:rPr>
              <a:t>Neutrófilos y Artritis Reumatoide </a:t>
            </a:r>
            <a:endParaRPr lang="es-ES_tradnl" altLang="es-ES_tradnl" sz="1800" b="1" dirty="0">
              <a:latin typeface="Trebuchet MS" charset="0"/>
              <a:ea typeface="Trebuchet MS" charset="0"/>
              <a:cs typeface="Trebuchet MS" charset="0"/>
            </a:endParaRPr>
          </a:p>
        </p:txBody>
      </p:sp>
      <p:pic>
        <p:nvPicPr>
          <p:cNvPr id="5" name="Imagen 4"/>
          <p:cNvPicPr>
            <a:picLocks noChangeAspect="1"/>
          </p:cNvPicPr>
          <p:nvPr/>
        </p:nvPicPr>
        <p:blipFill>
          <a:blip r:embed="rId3" cstate="email"/>
          <a:stretch>
            <a:fillRect/>
          </a:stretch>
        </p:blipFill>
        <p:spPr>
          <a:xfrm>
            <a:off x="2160321" y="126338"/>
            <a:ext cx="517971" cy="501490"/>
          </a:xfrm>
          <a:prstGeom prst="rect">
            <a:avLst/>
          </a:prstGeom>
        </p:spPr>
      </p:pic>
      <p:pic>
        <p:nvPicPr>
          <p:cNvPr id="6" name="Imagen 5"/>
          <p:cNvPicPr>
            <a:picLocks noChangeAspect="1"/>
          </p:cNvPicPr>
          <p:nvPr/>
        </p:nvPicPr>
        <p:blipFill>
          <a:blip r:embed="rId4" cstate="email"/>
          <a:stretch>
            <a:fillRect/>
          </a:stretch>
        </p:blipFill>
        <p:spPr>
          <a:xfrm>
            <a:off x="6429955" y="176236"/>
            <a:ext cx="434368" cy="434368"/>
          </a:xfrm>
          <a:prstGeom prst="rect">
            <a:avLst/>
          </a:prstGeom>
        </p:spPr>
      </p:pic>
      <p:pic>
        <p:nvPicPr>
          <p:cNvPr id="8" name="Imagen 7"/>
          <p:cNvPicPr>
            <a:picLocks noChangeAspect="1"/>
          </p:cNvPicPr>
          <p:nvPr/>
        </p:nvPicPr>
        <p:blipFill rotWithShape="1">
          <a:blip r:embed="rId5" cstate="email"/>
          <a:srcRect/>
          <a:stretch/>
        </p:blipFill>
        <p:spPr>
          <a:xfrm>
            <a:off x="4765362" y="2032387"/>
            <a:ext cx="4302438" cy="3037308"/>
          </a:xfrm>
          <a:prstGeom prst="rect">
            <a:avLst/>
          </a:prstGeom>
        </p:spPr>
      </p:pic>
      <p:sp>
        <p:nvSpPr>
          <p:cNvPr id="9" name="Rectángulo 8"/>
          <p:cNvSpPr/>
          <p:nvPr/>
        </p:nvSpPr>
        <p:spPr>
          <a:xfrm>
            <a:off x="6864323" y="4911664"/>
            <a:ext cx="4572000" cy="215444"/>
          </a:xfrm>
          <a:prstGeom prst="rect">
            <a:avLst/>
          </a:prstGeom>
        </p:spPr>
        <p:txBody>
          <a:bodyPr>
            <a:spAutoFit/>
          </a:bodyPr>
          <a:lstStyle/>
          <a:p>
            <a:r>
              <a:rPr lang="es-ES_tradnl" sz="800" b="0" i="1" dirty="0" smtClean="0">
                <a:solidFill>
                  <a:srgbClr val="000000"/>
                </a:solidFill>
                <a:effectLst/>
                <a:latin typeface="Trebuchet MS" charset="0"/>
                <a:ea typeface="Trebuchet MS" charset="0"/>
                <a:cs typeface="Trebuchet MS" charset="0"/>
              </a:rPr>
              <a:t>Wright HL, et al.</a:t>
            </a:r>
            <a:r>
              <a:rPr lang="es-ES_tradnl" sz="800" i="1" dirty="0">
                <a:solidFill>
                  <a:srgbClr val="000000"/>
                </a:solidFill>
                <a:latin typeface="Trebuchet MS" charset="0"/>
                <a:ea typeface="Trebuchet MS" charset="0"/>
                <a:cs typeface="Trebuchet MS" charset="0"/>
              </a:rPr>
              <a:t> </a:t>
            </a:r>
            <a:r>
              <a:rPr lang="es-ES_tradnl" sz="800" b="0" i="1" dirty="0" err="1" smtClean="0">
                <a:solidFill>
                  <a:srgbClr val="000000"/>
                </a:solidFill>
                <a:effectLst/>
                <a:latin typeface="Trebuchet MS" charset="0"/>
                <a:ea typeface="Trebuchet MS" charset="0"/>
                <a:cs typeface="Trebuchet MS" charset="0"/>
              </a:rPr>
              <a:t>Nat</a:t>
            </a:r>
            <a:r>
              <a:rPr lang="es-ES_tradnl" sz="800" b="0" i="1" dirty="0" smtClean="0">
                <a:solidFill>
                  <a:srgbClr val="000000"/>
                </a:solidFill>
                <a:effectLst/>
                <a:latin typeface="Trebuchet MS" charset="0"/>
                <a:ea typeface="Trebuchet MS" charset="0"/>
                <a:cs typeface="Trebuchet MS" charset="0"/>
              </a:rPr>
              <a:t> </a:t>
            </a:r>
            <a:r>
              <a:rPr lang="es-ES_tradnl" sz="800" b="0" i="1" dirty="0" err="1" smtClean="0">
                <a:solidFill>
                  <a:srgbClr val="000000"/>
                </a:solidFill>
                <a:effectLst/>
                <a:latin typeface="Trebuchet MS" charset="0"/>
                <a:ea typeface="Trebuchet MS" charset="0"/>
                <a:cs typeface="Trebuchet MS" charset="0"/>
              </a:rPr>
              <a:t>Rev</a:t>
            </a:r>
            <a:r>
              <a:rPr lang="es-ES_tradnl" sz="800" b="0" i="1" dirty="0" smtClean="0">
                <a:solidFill>
                  <a:srgbClr val="000000"/>
                </a:solidFill>
                <a:effectLst/>
                <a:latin typeface="Trebuchet MS" charset="0"/>
                <a:ea typeface="Trebuchet MS" charset="0"/>
                <a:cs typeface="Trebuchet MS" charset="0"/>
              </a:rPr>
              <a:t> </a:t>
            </a:r>
            <a:r>
              <a:rPr lang="es-ES_tradnl" sz="800" b="0" i="1" dirty="0" err="1" smtClean="0">
                <a:solidFill>
                  <a:srgbClr val="000000"/>
                </a:solidFill>
                <a:effectLst/>
                <a:latin typeface="Trebuchet MS" charset="0"/>
                <a:ea typeface="Trebuchet MS" charset="0"/>
                <a:cs typeface="Trebuchet MS" charset="0"/>
              </a:rPr>
              <a:t>Rheumatol</a:t>
            </a:r>
            <a:r>
              <a:rPr lang="es-ES_tradnl" sz="800" b="0" i="1" dirty="0" smtClean="0">
                <a:solidFill>
                  <a:srgbClr val="000000"/>
                </a:solidFill>
                <a:effectLst/>
                <a:latin typeface="Trebuchet MS" charset="0"/>
                <a:ea typeface="Trebuchet MS" charset="0"/>
                <a:cs typeface="Trebuchet MS" charset="0"/>
              </a:rPr>
              <a:t>. 2014 </a:t>
            </a:r>
            <a:endParaRPr lang="es-ES_tradnl" sz="800" b="0" i="1" dirty="0">
              <a:solidFill>
                <a:srgbClr val="000000"/>
              </a:solidFill>
              <a:effectLst/>
              <a:latin typeface="Trebuchet MS" charset="0"/>
              <a:ea typeface="Trebuchet MS" charset="0"/>
              <a:cs typeface="Trebuchet MS" charset="0"/>
            </a:endParaRPr>
          </a:p>
        </p:txBody>
      </p:sp>
      <p:sp>
        <p:nvSpPr>
          <p:cNvPr id="22" name="CuadroTexto 21"/>
          <p:cNvSpPr txBox="1"/>
          <p:nvPr/>
        </p:nvSpPr>
        <p:spPr>
          <a:xfrm>
            <a:off x="129336" y="5133195"/>
            <a:ext cx="4684132" cy="1323439"/>
          </a:xfrm>
          <a:prstGeom prst="rect">
            <a:avLst/>
          </a:prstGeom>
          <a:noFill/>
        </p:spPr>
        <p:txBody>
          <a:bodyPr wrap="square" rtlCol="0">
            <a:spAutoFit/>
          </a:bodyPr>
          <a:lstStyle/>
          <a:p>
            <a:r>
              <a:rPr lang="es-ES" sz="1200" dirty="0" smtClean="0">
                <a:latin typeface="Trebuchet MS" charset="0"/>
                <a:ea typeface="Trebuchet MS" charset="0"/>
                <a:cs typeface="Trebuchet MS" charset="0"/>
              </a:rPr>
              <a:t>En AR los neutrófilos son </a:t>
            </a:r>
            <a:r>
              <a:rPr lang="es-ES" sz="1200" b="1" dirty="0" smtClean="0">
                <a:latin typeface="Trebuchet MS" charset="0"/>
                <a:ea typeface="Trebuchet MS" charset="0"/>
                <a:cs typeface="Trebuchet MS" charset="0"/>
              </a:rPr>
              <a:t>células activadas</a:t>
            </a:r>
            <a:r>
              <a:rPr lang="es-ES" sz="1200" dirty="0" smtClean="0">
                <a:latin typeface="Trebuchet MS" charset="0"/>
                <a:ea typeface="Trebuchet MS" charset="0"/>
                <a:cs typeface="Trebuchet MS" charset="0"/>
              </a:rPr>
              <a:t>:</a:t>
            </a:r>
          </a:p>
          <a:p>
            <a:endParaRPr lang="es-ES" sz="800" dirty="0" smtClean="0">
              <a:latin typeface="Trebuchet MS" charset="0"/>
              <a:ea typeface="Trebuchet MS" charset="0"/>
              <a:cs typeface="Trebuchet MS" charset="0"/>
            </a:endParaRPr>
          </a:p>
          <a:p>
            <a:pPr marL="171450" indent="-171450">
              <a:buClr>
                <a:srgbClr val="C00000"/>
              </a:buClr>
              <a:buFont typeface="Wingdings" charset="2"/>
              <a:buChar char="Ø"/>
            </a:pPr>
            <a:r>
              <a:rPr lang="es-ES" sz="1200" dirty="0" smtClean="0">
                <a:latin typeface="Trebuchet MS" charset="0"/>
                <a:ea typeface="Trebuchet MS" charset="0"/>
                <a:cs typeface="Trebuchet MS" charset="0"/>
              </a:rPr>
              <a:t>Mayor capacidad de supervivencia</a:t>
            </a:r>
          </a:p>
          <a:p>
            <a:pPr marL="171450" indent="-171450">
              <a:buClr>
                <a:srgbClr val="C00000"/>
              </a:buClr>
              <a:buFont typeface="Wingdings" charset="2"/>
              <a:buChar char="Ø"/>
            </a:pPr>
            <a:r>
              <a:rPr lang="es-ES" sz="1200" dirty="0" smtClean="0">
                <a:latin typeface="Trebuchet MS" charset="0"/>
                <a:ea typeface="Trebuchet MS" charset="0"/>
                <a:cs typeface="Trebuchet MS" charset="0"/>
              </a:rPr>
              <a:t>Mayor capacidad migratoria</a:t>
            </a:r>
          </a:p>
          <a:p>
            <a:pPr marL="171450" indent="-171450">
              <a:buClr>
                <a:srgbClr val="C00000"/>
              </a:buClr>
              <a:buFont typeface="Wingdings" charset="2"/>
              <a:buChar char="Ø"/>
            </a:pPr>
            <a:r>
              <a:rPr lang="es-ES" sz="1200" dirty="0" smtClean="0">
                <a:latin typeface="Trebuchet MS" charset="0"/>
                <a:ea typeface="Trebuchet MS" charset="0"/>
                <a:cs typeface="Trebuchet MS" charset="0"/>
              </a:rPr>
              <a:t>Generan </a:t>
            </a:r>
            <a:r>
              <a:rPr lang="es-ES" sz="1200" dirty="0">
                <a:latin typeface="Trebuchet MS" charset="0"/>
                <a:ea typeface="Trebuchet MS" charset="0"/>
                <a:cs typeface="Trebuchet MS" charset="0"/>
              </a:rPr>
              <a:t>niveles elevados </a:t>
            </a:r>
            <a:r>
              <a:rPr lang="es-ES" sz="1200" dirty="0" smtClean="0">
                <a:latin typeface="Trebuchet MS" charset="0"/>
                <a:ea typeface="Trebuchet MS" charset="0"/>
                <a:cs typeface="Trebuchet MS" charset="0"/>
              </a:rPr>
              <a:t>de estrés oxidativo y proteasas</a:t>
            </a:r>
          </a:p>
          <a:p>
            <a:pPr marL="171450" indent="-171450">
              <a:buClr>
                <a:srgbClr val="C00000"/>
              </a:buClr>
              <a:buFont typeface="Wingdings" charset="2"/>
              <a:buChar char="Ø"/>
            </a:pPr>
            <a:r>
              <a:rPr lang="es-ES" sz="1200" dirty="0" smtClean="0">
                <a:latin typeface="Trebuchet MS" charset="0"/>
                <a:ea typeface="Trebuchet MS" charset="0"/>
                <a:cs typeface="Trebuchet MS" charset="0"/>
              </a:rPr>
              <a:t>Secretan una gran cantidad de mediadores inflamatorios </a:t>
            </a:r>
          </a:p>
          <a:p>
            <a:pPr marL="171450" indent="-171450">
              <a:buClr>
                <a:srgbClr val="C00000"/>
              </a:buClr>
              <a:buFont typeface="Wingdings" charset="2"/>
              <a:buChar char="Ø"/>
            </a:pPr>
            <a:r>
              <a:rPr lang="es-ES" sz="1200" dirty="0" smtClean="0">
                <a:latin typeface="Trebuchet MS" charset="0"/>
                <a:ea typeface="Trebuchet MS" charset="0"/>
                <a:cs typeface="Trebuchet MS" charset="0"/>
              </a:rPr>
              <a:t>Producen altos niveles de </a:t>
            </a:r>
            <a:r>
              <a:rPr lang="es-ES" sz="1200" dirty="0" err="1" smtClean="0">
                <a:latin typeface="Trebuchet MS" charset="0"/>
                <a:ea typeface="Trebuchet MS" charset="0"/>
                <a:cs typeface="Trebuchet MS" charset="0"/>
              </a:rPr>
              <a:t>NETs</a:t>
            </a:r>
            <a:endParaRPr lang="es-ES" sz="1200" dirty="0">
              <a:latin typeface="Trebuchet MS" charset="0"/>
              <a:ea typeface="Trebuchet MS" charset="0"/>
              <a:cs typeface="Trebuchet MS" charset="0"/>
            </a:endParaRPr>
          </a:p>
        </p:txBody>
      </p:sp>
      <p:sp>
        <p:nvSpPr>
          <p:cNvPr id="23" name="CuadroTexto 22"/>
          <p:cNvSpPr txBox="1"/>
          <p:nvPr/>
        </p:nvSpPr>
        <p:spPr>
          <a:xfrm>
            <a:off x="5120883" y="5369857"/>
            <a:ext cx="3723763" cy="830997"/>
          </a:xfrm>
          <a:prstGeom prst="rect">
            <a:avLst/>
          </a:prstGeom>
          <a:noFill/>
        </p:spPr>
        <p:txBody>
          <a:bodyPr wrap="square" rtlCol="0">
            <a:spAutoFit/>
          </a:bodyPr>
          <a:lstStyle/>
          <a:p>
            <a:pPr algn="ctr"/>
            <a:r>
              <a:rPr lang="es-ES" sz="1200" dirty="0">
                <a:latin typeface="Trebuchet MS" charset="0"/>
                <a:ea typeface="Trebuchet MS" charset="0"/>
                <a:cs typeface="Trebuchet MS" charset="0"/>
              </a:rPr>
              <a:t>L</a:t>
            </a:r>
            <a:r>
              <a:rPr lang="es-ES" sz="1200" dirty="0" smtClean="0">
                <a:latin typeface="Trebuchet MS" charset="0"/>
                <a:ea typeface="Trebuchet MS" charset="0"/>
                <a:cs typeface="Trebuchet MS" charset="0"/>
              </a:rPr>
              <a:t>os Neutrófilos en AR pueden </a:t>
            </a:r>
            <a:r>
              <a:rPr lang="es-ES" sz="1200" b="1" dirty="0" smtClean="0">
                <a:latin typeface="Trebuchet MS" charset="0"/>
                <a:ea typeface="Trebuchet MS" charset="0"/>
                <a:cs typeface="Trebuchet MS" charset="0"/>
              </a:rPr>
              <a:t>activar otras células del sistema inmune </a:t>
            </a:r>
            <a:r>
              <a:rPr lang="es-ES" sz="1200" dirty="0" smtClean="0">
                <a:latin typeface="Trebuchet MS" charset="0"/>
                <a:ea typeface="Trebuchet MS" charset="0"/>
                <a:cs typeface="Trebuchet MS" charset="0"/>
              </a:rPr>
              <a:t>perpetuando la inflamación y conduciendo a la destrucción del cartílago y hueso de las articulaciones afectadas</a:t>
            </a:r>
            <a:endParaRPr lang="es-ES_tradnl" sz="1200" dirty="0">
              <a:latin typeface="Trebuchet MS" charset="0"/>
              <a:ea typeface="Trebuchet MS" charset="0"/>
              <a:cs typeface="Trebuchet MS" charset="0"/>
            </a:endParaRPr>
          </a:p>
        </p:txBody>
      </p:sp>
      <p:pic>
        <p:nvPicPr>
          <p:cNvPr id="37" name="Imagen 36"/>
          <p:cNvPicPr>
            <a:picLocks noChangeAspect="1"/>
          </p:cNvPicPr>
          <p:nvPr/>
        </p:nvPicPr>
        <p:blipFill>
          <a:blip r:embed="rId6"/>
          <a:stretch>
            <a:fillRect/>
          </a:stretch>
        </p:blipFill>
        <p:spPr>
          <a:xfrm>
            <a:off x="695117" y="2069658"/>
            <a:ext cx="3163890" cy="2941863"/>
          </a:xfrm>
          <a:prstGeom prst="rect">
            <a:avLst/>
          </a:prstGeom>
        </p:spPr>
      </p:pic>
      <p:sp>
        <p:nvSpPr>
          <p:cNvPr id="39" name="CuadroTexto 38"/>
          <p:cNvSpPr txBox="1"/>
          <p:nvPr/>
        </p:nvSpPr>
        <p:spPr>
          <a:xfrm>
            <a:off x="2663326" y="910323"/>
            <a:ext cx="2400332" cy="276999"/>
          </a:xfrm>
          <a:prstGeom prst="rect">
            <a:avLst/>
          </a:prstGeom>
          <a:noFill/>
        </p:spPr>
        <p:txBody>
          <a:bodyPr wrap="square" rtlCol="0">
            <a:spAutoFit/>
          </a:bodyPr>
          <a:lstStyle/>
          <a:p>
            <a:pPr algn="ctr"/>
            <a:r>
              <a:rPr lang="es-ES_tradnl" sz="1200" dirty="0" err="1">
                <a:latin typeface="Trebuchet MS" charset="0"/>
                <a:ea typeface="Trebuchet MS" charset="0"/>
                <a:cs typeface="Trebuchet MS" charset="0"/>
              </a:rPr>
              <a:t>Depleci</a:t>
            </a:r>
            <a:r>
              <a:rPr lang="es-ES" sz="1200" dirty="0" err="1">
                <a:latin typeface="Trebuchet MS" charset="0"/>
                <a:ea typeface="Trebuchet MS" charset="0"/>
                <a:cs typeface="Trebuchet MS" charset="0"/>
              </a:rPr>
              <a:t>ón</a:t>
            </a:r>
            <a:r>
              <a:rPr lang="es-ES" sz="1200" dirty="0">
                <a:latin typeface="Trebuchet MS" charset="0"/>
                <a:ea typeface="Trebuchet MS" charset="0"/>
                <a:cs typeface="Trebuchet MS" charset="0"/>
              </a:rPr>
              <a:t> de Neutrófilos</a:t>
            </a:r>
            <a:endParaRPr lang="es-ES_tradnl" sz="1200" dirty="0">
              <a:latin typeface="Trebuchet MS" charset="0"/>
              <a:ea typeface="Trebuchet MS" charset="0"/>
              <a:cs typeface="Trebuchet MS" charset="0"/>
            </a:endParaRPr>
          </a:p>
        </p:txBody>
      </p:sp>
      <p:sp>
        <p:nvSpPr>
          <p:cNvPr id="40" name="CuadroTexto 39"/>
          <p:cNvSpPr txBox="1"/>
          <p:nvPr/>
        </p:nvSpPr>
        <p:spPr>
          <a:xfrm>
            <a:off x="5618041" y="919141"/>
            <a:ext cx="3678854" cy="276999"/>
          </a:xfrm>
          <a:prstGeom prst="rect">
            <a:avLst/>
          </a:prstGeom>
          <a:noFill/>
        </p:spPr>
        <p:txBody>
          <a:bodyPr wrap="square" rtlCol="0">
            <a:spAutoFit/>
          </a:bodyPr>
          <a:lstStyle/>
          <a:p>
            <a:pPr algn="ctr"/>
            <a:r>
              <a:rPr lang="es-ES" sz="1200" dirty="0" smtClean="0">
                <a:latin typeface="Trebuchet MS" charset="0"/>
                <a:ea typeface="Trebuchet MS" charset="0"/>
                <a:cs typeface="Trebuchet MS" charset="0"/>
              </a:rPr>
              <a:t>Resistencia a desarrollar </a:t>
            </a:r>
            <a:r>
              <a:rPr lang="es-ES" sz="1200" smtClean="0">
                <a:latin typeface="Trebuchet MS" charset="0"/>
                <a:ea typeface="Trebuchet MS" charset="0"/>
                <a:cs typeface="Trebuchet MS" charset="0"/>
              </a:rPr>
              <a:t>la enfermedad</a:t>
            </a:r>
            <a:endParaRPr lang="es-ES_tradnl" sz="1200" dirty="0">
              <a:latin typeface="Trebuchet MS" charset="0"/>
              <a:ea typeface="Trebuchet MS" charset="0"/>
              <a:cs typeface="Trebuchet MS" charset="0"/>
            </a:endParaRPr>
          </a:p>
        </p:txBody>
      </p:sp>
      <p:sp>
        <p:nvSpPr>
          <p:cNvPr id="41" name="CuadroTexto 40"/>
          <p:cNvSpPr txBox="1"/>
          <p:nvPr/>
        </p:nvSpPr>
        <p:spPr>
          <a:xfrm>
            <a:off x="2296825" y="1319113"/>
            <a:ext cx="3153274" cy="461665"/>
          </a:xfrm>
          <a:prstGeom prst="rect">
            <a:avLst/>
          </a:prstGeom>
          <a:noFill/>
        </p:spPr>
        <p:txBody>
          <a:bodyPr wrap="square" rtlCol="0">
            <a:spAutoFit/>
          </a:bodyPr>
          <a:lstStyle/>
          <a:p>
            <a:pPr algn="ctr"/>
            <a:r>
              <a:rPr lang="es-ES" sz="1200" dirty="0" smtClean="0">
                <a:latin typeface="Trebuchet MS" charset="0"/>
                <a:ea typeface="Trebuchet MS" charset="0"/>
                <a:cs typeface="Trebuchet MS" charset="0"/>
              </a:rPr>
              <a:t>Bloqueo de la </a:t>
            </a:r>
            <a:r>
              <a:rPr lang="es-ES" sz="1200" smtClean="0">
                <a:latin typeface="Trebuchet MS" charset="0"/>
                <a:ea typeface="Trebuchet MS" charset="0"/>
                <a:cs typeface="Trebuchet MS" charset="0"/>
              </a:rPr>
              <a:t>activación </a:t>
            </a:r>
          </a:p>
          <a:p>
            <a:pPr algn="ctr"/>
            <a:r>
              <a:rPr lang="es-ES" sz="1200" dirty="0" smtClean="0">
                <a:latin typeface="Trebuchet MS" charset="0"/>
                <a:ea typeface="Trebuchet MS" charset="0"/>
                <a:cs typeface="Trebuchet MS" charset="0"/>
              </a:rPr>
              <a:t>de Neutrófilos</a:t>
            </a:r>
            <a:endParaRPr lang="es-ES_tradnl" sz="1200" dirty="0">
              <a:latin typeface="Trebuchet MS" charset="0"/>
              <a:ea typeface="Trebuchet MS" charset="0"/>
              <a:cs typeface="Trebuchet MS" charset="0"/>
            </a:endParaRPr>
          </a:p>
        </p:txBody>
      </p:sp>
      <p:sp>
        <p:nvSpPr>
          <p:cNvPr id="42" name="CuadroTexto 41"/>
          <p:cNvSpPr txBox="1"/>
          <p:nvPr/>
        </p:nvSpPr>
        <p:spPr>
          <a:xfrm>
            <a:off x="5661092" y="1391730"/>
            <a:ext cx="3678854" cy="276999"/>
          </a:xfrm>
          <a:prstGeom prst="rect">
            <a:avLst/>
          </a:prstGeom>
          <a:noFill/>
        </p:spPr>
        <p:txBody>
          <a:bodyPr wrap="square" rtlCol="0">
            <a:spAutoFit/>
          </a:bodyPr>
          <a:lstStyle/>
          <a:p>
            <a:pPr algn="ctr"/>
            <a:r>
              <a:rPr lang="es-ES" sz="1200" dirty="0" smtClean="0">
                <a:latin typeface="Trebuchet MS" charset="0"/>
                <a:ea typeface="Trebuchet MS" charset="0"/>
                <a:cs typeface="Trebuchet MS" charset="0"/>
              </a:rPr>
              <a:t>Reducción de la inflamación y daño óseo</a:t>
            </a:r>
            <a:endParaRPr lang="es-ES_tradnl" sz="1200" dirty="0">
              <a:latin typeface="Trebuchet MS" charset="0"/>
              <a:ea typeface="Trebuchet MS" charset="0"/>
              <a:cs typeface="Trebuchet MS" charset="0"/>
            </a:endParaRPr>
          </a:p>
        </p:txBody>
      </p:sp>
      <p:sp>
        <p:nvSpPr>
          <p:cNvPr id="45" name="Flecha derecha 44"/>
          <p:cNvSpPr/>
          <p:nvPr/>
        </p:nvSpPr>
        <p:spPr>
          <a:xfrm>
            <a:off x="5077043" y="962155"/>
            <a:ext cx="904657" cy="218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7" name="Cheurón 46"/>
          <p:cNvSpPr/>
          <p:nvPr/>
        </p:nvSpPr>
        <p:spPr>
          <a:xfrm>
            <a:off x="2193916" y="1162945"/>
            <a:ext cx="442701" cy="20115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48" name="Flecha derecha 47"/>
          <p:cNvSpPr/>
          <p:nvPr/>
        </p:nvSpPr>
        <p:spPr>
          <a:xfrm>
            <a:off x="5102443" y="1432055"/>
            <a:ext cx="904657" cy="218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9" name="Rectángulo redondeado 48"/>
          <p:cNvSpPr/>
          <p:nvPr/>
        </p:nvSpPr>
        <p:spPr>
          <a:xfrm>
            <a:off x="2814785" y="934568"/>
            <a:ext cx="2068461" cy="274731"/>
          </a:xfrm>
          <a:prstGeom prst="roundRect">
            <a:avLst/>
          </a:prstGeom>
          <a:solidFill>
            <a:srgbClr val="FFFF00">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0" name="Rectángulo redondeado 49"/>
          <p:cNvSpPr/>
          <p:nvPr/>
        </p:nvSpPr>
        <p:spPr>
          <a:xfrm>
            <a:off x="2829284" y="1354178"/>
            <a:ext cx="2059445" cy="414535"/>
          </a:xfrm>
          <a:prstGeom prst="roundRect">
            <a:avLst/>
          </a:prstGeom>
          <a:solidFill>
            <a:srgbClr val="FFFF00">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1" name="Rectángulo 50"/>
          <p:cNvSpPr/>
          <p:nvPr/>
        </p:nvSpPr>
        <p:spPr>
          <a:xfrm>
            <a:off x="154736" y="5133195"/>
            <a:ext cx="4610626" cy="1323439"/>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2" name="Rectángulo 51"/>
          <p:cNvSpPr/>
          <p:nvPr/>
        </p:nvSpPr>
        <p:spPr>
          <a:xfrm>
            <a:off x="4921594" y="5133195"/>
            <a:ext cx="4133506" cy="1323439"/>
          </a:xfrm>
          <a:prstGeom prst="rect">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3" name="CuadroTexto 52"/>
          <p:cNvSpPr txBox="1"/>
          <p:nvPr/>
        </p:nvSpPr>
        <p:spPr>
          <a:xfrm>
            <a:off x="6133547" y="3731859"/>
            <a:ext cx="1197040" cy="246221"/>
          </a:xfrm>
          <a:prstGeom prst="rect">
            <a:avLst/>
          </a:prstGeom>
          <a:noFill/>
        </p:spPr>
        <p:txBody>
          <a:bodyPr wrap="square" rtlCol="0">
            <a:spAutoFit/>
          </a:bodyPr>
          <a:lstStyle/>
          <a:p>
            <a:r>
              <a:rPr lang="es-ES_tradnl" sz="1000" b="1" smtClean="0">
                <a:latin typeface="Trebuchet MS" charset="0"/>
                <a:ea typeface="Trebuchet MS" charset="0"/>
                <a:cs typeface="Trebuchet MS" charset="0"/>
              </a:rPr>
              <a:t>Neutrophils</a:t>
            </a:r>
            <a:endParaRPr lang="es-ES_tradnl" sz="1000" b="1" dirty="0">
              <a:latin typeface="Trebuchet MS" charset="0"/>
              <a:ea typeface="Trebuchet MS" charset="0"/>
              <a:cs typeface="Trebuchet MS" charset="0"/>
            </a:endParaRPr>
          </a:p>
        </p:txBody>
      </p:sp>
      <p:sp>
        <p:nvSpPr>
          <p:cNvPr id="55" name="Rectángulo redondeado 54"/>
          <p:cNvSpPr/>
          <p:nvPr/>
        </p:nvSpPr>
        <p:spPr>
          <a:xfrm>
            <a:off x="6032500" y="957241"/>
            <a:ext cx="2837546" cy="243804"/>
          </a:xfrm>
          <a:prstGeom prst="roundRect">
            <a:avLst/>
          </a:prstGeom>
          <a:solidFill>
            <a:srgbClr val="92D05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6" name="Rectángulo redondeado 55"/>
          <p:cNvSpPr/>
          <p:nvPr/>
        </p:nvSpPr>
        <p:spPr>
          <a:xfrm>
            <a:off x="6083300" y="1401741"/>
            <a:ext cx="2837546" cy="243804"/>
          </a:xfrm>
          <a:prstGeom prst="roundRect">
            <a:avLst/>
          </a:prstGeom>
          <a:solidFill>
            <a:srgbClr val="92D05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2" name="Imagen 1"/>
          <p:cNvPicPr>
            <a:picLocks noChangeAspect="1"/>
          </p:cNvPicPr>
          <p:nvPr/>
        </p:nvPicPr>
        <p:blipFill>
          <a:blip r:embed="rId7"/>
          <a:stretch>
            <a:fillRect/>
          </a:stretch>
        </p:blipFill>
        <p:spPr>
          <a:xfrm>
            <a:off x="392329" y="729763"/>
            <a:ext cx="2082800" cy="1155700"/>
          </a:xfrm>
          <a:prstGeom prst="rect">
            <a:avLst/>
          </a:prstGeom>
        </p:spPr>
      </p:pic>
    </p:spTree>
    <p:extLst>
      <p:ext uri="{BB962C8B-B14F-4D97-AF65-F5344CB8AC3E}">
        <p14:creationId xmlns:p14="http://schemas.microsoft.com/office/powerpoint/2010/main" xmlns="" val="179541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23" grpId="0"/>
      <p:bldP spid="39" grpId="0"/>
      <p:bldP spid="40" grpId="0"/>
      <p:bldP spid="41" grpId="0"/>
      <p:bldP spid="42" grpId="0"/>
      <p:bldP spid="45" grpId="0" animBg="1"/>
      <p:bldP spid="47" grpId="0" animBg="1"/>
      <p:bldP spid="48" grpId="0" animBg="1"/>
      <p:bldP spid="49" grpId="0" animBg="1"/>
      <p:bldP spid="50" grpId="0" animBg="1"/>
      <p:bldP spid="51" grpId="0" animBg="1"/>
      <p:bldP spid="52" grpId="0" animBg="1"/>
      <p:bldP spid="53" grpId="0"/>
      <p:bldP spid="55" grpId="0" animBg="1"/>
      <p:bldP spid="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6"/>
          <p:cNvSpPr txBox="1">
            <a:spLocks noChangeArrowheads="1"/>
          </p:cNvSpPr>
          <p:nvPr/>
        </p:nvSpPr>
        <p:spPr bwMode="auto">
          <a:xfrm>
            <a:off x="266015" y="176236"/>
            <a:ext cx="85659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s-ES" altLang="es-ES_tradnl" sz="1800" b="1" dirty="0" err="1" smtClean="0">
                <a:latin typeface="Trebuchet MS" charset="0"/>
                <a:ea typeface="Trebuchet MS" charset="0"/>
                <a:cs typeface="Trebuchet MS" charset="0"/>
              </a:rPr>
              <a:t>Netosis</a:t>
            </a:r>
            <a:r>
              <a:rPr lang="es-ES" altLang="es-ES_tradnl" sz="1800" b="1" dirty="0" smtClean="0">
                <a:latin typeface="Trebuchet MS" charset="0"/>
                <a:ea typeface="Trebuchet MS" charset="0"/>
                <a:cs typeface="Trebuchet MS" charset="0"/>
              </a:rPr>
              <a:t> y Artritis Reumatoide </a:t>
            </a:r>
            <a:endParaRPr lang="es-ES_tradnl" altLang="es-ES_tradnl" sz="1800" b="1" dirty="0">
              <a:latin typeface="Trebuchet MS" charset="0"/>
              <a:ea typeface="Trebuchet MS" charset="0"/>
              <a:cs typeface="Trebuchet MS" charset="0"/>
            </a:endParaRPr>
          </a:p>
        </p:txBody>
      </p:sp>
      <p:sp>
        <p:nvSpPr>
          <p:cNvPr id="2" name="CuadroTexto 1"/>
          <p:cNvSpPr txBox="1"/>
          <p:nvPr/>
        </p:nvSpPr>
        <p:spPr>
          <a:xfrm>
            <a:off x="318568" y="668677"/>
            <a:ext cx="3726391" cy="646331"/>
          </a:xfrm>
          <a:prstGeom prst="rect">
            <a:avLst/>
          </a:prstGeom>
          <a:noFill/>
        </p:spPr>
        <p:txBody>
          <a:bodyPr wrap="square" rtlCol="0">
            <a:spAutoFit/>
          </a:bodyPr>
          <a:lstStyle/>
          <a:p>
            <a:pPr algn="ctr"/>
            <a:r>
              <a:rPr lang="es-ES_tradnl" sz="1200" dirty="0" smtClean="0">
                <a:latin typeface="Trebuchet MS" charset="0"/>
                <a:ea typeface="Trebuchet MS" charset="0"/>
                <a:cs typeface="Trebuchet MS" charset="0"/>
              </a:rPr>
              <a:t>La </a:t>
            </a:r>
            <a:r>
              <a:rPr lang="es-ES_tradnl" sz="1200" b="1" dirty="0" err="1" smtClean="0">
                <a:solidFill>
                  <a:srgbClr val="0070C0"/>
                </a:solidFill>
                <a:latin typeface="Trebuchet MS" charset="0"/>
                <a:ea typeface="Trebuchet MS" charset="0"/>
                <a:cs typeface="Trebuchet MS" charset="0"/>
              </a:rPr>
              <a:t>Netosis</a:t>
            </a:r>
            <a:r>
              <a:rPr lang="es-ES_tradnl" sz="1200" b="1" dirty="0" smtClean="0">
                <a:solidFill>
                  <a:srgbClr val="0070C0"/>
                </a:solidFill>
                <a:latin typeface="Trebuchet MS" charset="0"/>
                <a:ea typeface="Trebuchet MS" charset="0"/>
                <a:cs typeface="Trebuchet MS" charset="0"/>
              </a:rPr>
              <a:t> y los productos derivados de la misma</a:t>
            </a:r>
            <a:r>
              <a:rPr lang="es-ES_tradnl" sz="1200" b="1" dirty="0" smtClean="0">
                <a:solidFill>
                  <a:schemeClr val="tx2"/>
                </a:solidFill>
                <a:latin typeface="Trebuchet MS" charset="0"/>
                <a:ea typeface="Trebuchet MS" charset="0"/>
                <a:cs typeface="Trebuchet MS" charset="0"/>
              </a:rPr>
              <a:t> </a:t>
            </a:r>
            <a:r>
              <a:rPr lang="es-ES_tradnl" sz="1200" dirty="0" smtClean="0">
                <a:latin typeface="Trebuchet MS" charset="0"/>
                <a:ea typeface="Trebuchet MS" charset="0"/>
                <a:cs typeface="Trebuchet MS" charset="0"/>
              </a:rPr>
              <a:t>se encuentran incrementados en sangre </a:t>
            </a:r>
            <a:r>
              <a:rPr lang="es-ES_tradnl" sz="1200" dirty="0" err="1" smtClean="0">
                <a:latin typeface="Trebuchet MS" charset="0"/>
                <a:ea typeface="Trebuchet MS" charset="0"/>
                <a:cs typeface="Trebuchet MS" charset="0"/>
              </a:rPr>
              <a:t>perif</a:t>
            </a:r>
            <a:r>
              <a:rPr lang="es-ES" sz="1200" dirty="0" err="1" smtClean="0">
                <a:latin typeface="Trebuchet MS" charset="0"/>
                <a:ea typeface="Trebuchet MS" charset="0"/>
                <a:cs typeface="Trebuchet MS" charset="0"/>
              </a:rPr>
              <a:t>érica</a:t>
            </a:r>
            <a:r>
              <a:rPr lang="es-ES" sz="1200" dirty="0" smtClean="0">
                <a:latin typeface="Trebuchet MS" charset="0"/>
                <a:ea typeface="Trebuchet MS" charset="0"/>
                <a:cs typeface="Trebuchet MS" charset="0"/>
              </a:rPr>
              <a:t> y </a:t>
            </a:r>
            <a:r>
              <a:rPr lang="es-ES" sz="1200" dirty="0" err="1" smtClean="0">
                <a:latin typeface="Trebuchet MS" charset="0"/>
                <a:ea typeface="Trebuchet MS" charset="0"/>
                <a:cs typeface="Trebuchet MS" charset="0"/>
              </a:rPr>
              <a:t>sinovio</a:t>
            </a:r>
            <a:r>
              <a:rPr lang="es-ES" sz="1200" dirty="0" smtClean="0">
                <a:latin typeface="Trebuchet MS" charset="0"/>
                <a:ea typeface="Trebuchet MS" charset="0"/>
                <a:cs typeface="Trebuchet MS" charset="0"/>
              </a:rPr>
              <a:t> de pacientes con </a:t>
            </a:r>
            <a:r>
              <a:rPr lang="es-ES" sz="1200" b="1" dirty="0" smtClean="0">
                <a:latin typeface="Trebuchet MS" charset="0"/>
                <a:ea typeface="Trebuchet MS" charset="0"/>
                <a:cs typeface="Trebuchet MS" charset="0"/>
              </a:rPr>
              <a:t>Artritis Reumatoide</a:t>
            </a:r>
          </a:p>
        </p:txBody>
      </p:sp>
      <p:pic>
        <p:nvPicPr>
          <p:cNvPr id="15" name="Imagen 14"/>
          <p:cNvPicPr>
            <a:picLocks noChangeAspect="1"/>
          </p:cNvPicPr>
          <p:nvPr/>
        </p:nvPicPr>
        <p:blipFill rotWithShape="1">
          <a:blip r:embed="rId3"/>
          <a:srcRect l="1924" t="10540"/>
          <a:stretch/>
        </p:blipFill>
        <p:spPr>
          <a:xfrm>
            <a:off x="5143007" y="4424551"/>
            <a:ext cx="3367404" cy="1961895"/>
          </a:xfrm>
          <a:prstGeom prst="rect">
            <a:avLst/>
          </a:prstGeom>
        </p:spPr>
      </p:pic>
      <p:sp>
        <p:nvSpPr>
          <p:cNvPr id="16" name="CuadroTexto 15"/>
          <p:cNvSpPr txBox="1"/>
          <p:nvPr/>
        </p:nvSpPr>
        <p:spPr>
          <a:xfrm>
            <a:off x="5049252" y="3269219"/>
            <a:ext cx="3671738" cy="276999"/>
          </a:xfrm>
          <a:prstGeom prst="rect">
            <a:avLst/>
          </a:prstGeom>
          <a:noFill/>
        </p:spPr>
        <p:txBody>
          <a:bodyPr wrap="square" rtlCol="0">
            <a:spAutoFit/>
          </a:bodyPr>
          <a:lstStyle/>
          <a:p>
            <a:r>
              <a:rPr lang="es-ES_tradnl" sz="1200" dirty="0" smtClean="0">
                <a:latin typeface="Trebuchet MS" charset="0"/>
                <a:ea typeface="Trebuchet MS" charset="0"/>
                <a:cs typeface="Trebuchet MS" charset="0"/>
              </a:rPr>
              <a:t>Las </a:t>
            </a:r>
            <a:r>
              <a:rPr lang="es-ES_tradnl" sz="1200" dirty="0" err="1" smtClean="0">
                <a:latin typeface="Trebuchet MS" charset="0"/>
                <a:ea typeface="Trebuchet MS" charset="0"/>
                <a:cs typeface="Trebuchet MS" charset="0"/>
              </a:rPr>
              <a:t>NETs</a:t>
            </a:r>
            <a:r>
              <a:rPr lang="es-ES_tradnl" sz="1200" dirty="0" smtClean="0">
                <a:latin typeface="Trebuchet MS" charset="0"/>
                <a:ea typeface="Trebuchet MS" charset="0"/>
                <a:cs typeface="Trebuchet MS" charset="0"/>
              </a:rPr>
              <a:t> son </a:t>
            </a:r>
            <a:r>
              <a:rPr lang="es-ES_tradnl" sz="1200" b="1" dirty="0" smtClean="0">
                <a:solidFill>
                  <a:srgbClr val="0070C0"/>
                </a:solidFill>
                <a:latin typeface="Trebuchet MS" charset="0"/>
                <a:ea typeface="Trebuchet MS" charset="0"/>
                <a:cs typeface="Trebuchet MS" charset="0"/>
              </a:rPr>
              <a:t>fuente de </a:t>
            </a:r>
            <a:r>
              <a:rPr lang="es-ES_tradnl" sz="1200" b="1" dirty="0" err="1" smtClean="0">
                <a:solidFill>
                  <a:srgbClr val="0070C0"/>
                </a:solidFill>
                <a:latin typeface="Trebuchet MS" charset="0"/>
                <a:ea typeface="Trebuchet MS" charset="0"/>
                <a:cs typeface="Trebuchet MS" charset="0"/>
              </a:rPr>
              <a:t>ant</a:t>
            </a:r>
            <a:r>
              <a:rPr lang="es-ES" sz="1200" b="1" dirty="0" err="1" smtClean="0">
                <a:solidFill>
                  <a:srgbClr val="0070C0"/>
                </a:solidFill>
                <a:latin typeface="Trebuchet MS" charset="0"/>
                <a:ea typeface="Trebuchet MS" charset="0"/>
                <a:cs typeface="Trebuchet MS" charset="0"/>
              </a:rPr>
              <a:t>ígenos</a:t>
            </a:r>
            <a:r>
              <a:rPr lang="es-ES" sz="1200" b="1" dirty="0" smtClean="0">
                <a:solidFill>
                  <a:srgbClr val="0070C0"/>
                </a:solidFill>
                <a:latin typeface="Trebuchet MS" charset="0"/>
                <a:ea typeface="Trebuchet MS" charset="0"/>
                <a:cs typeface="Trebuchet MS" charset="0"/>
              </a:rPr>
              <a:t> </a:t>
            </a:r>
            <a:r>
              <a:rPr lang="es-ES" sz="1200" b="1" dirty="0" err="1" smtClean="0">
                <a:solidFill>
                  <a:srgbClr val="0070C0"/>
                </a:solidFill>
                <a:latin typeface="Trebuchet MS" charset="0"/>
                <a:ea typeface="Trebuchet MS" charset="0"/>
                <a:cs typeface="Trebuchet MS" charset="0"/>
              </a:rPr>
              <a:t>citrulinados</a:t>
            </a:r>
            <a:r>
              <a:rPr lang="es-ES" sz="1200" dirty="0" smtClean="0">
                <a:latin typeface="Trebuchet MS" charset="0"/>
                <a:ea typeface="Trebuchet MS" charset="0"/>
                <a:cs typeface="Trebuchet MS" charset="0"/>
              </a:rPr>
              <a:t>:</a:t>
            </a:r>
            <a:endParaRPr lang="es-ES_tradnl" sz="1200" dirty="0">
              <a:latin typeface="Trebuchet MS" charset="0"/>
              <a:ea typeface="Trebuchet MS" charset="0"/>
              <a:cs typeface="Trebuchet MS" charset="0"/>
            </a:endParaRPr>
          </a:p>
        </p:txBody>
      </p:sp>
      <p:sp>
        <p:nvSpPr>
          <p:cNvPr id="17" name="CuadroTexto 16"/>
          <p:cNvSpPr txBox="1"/>
          <p:nvPr/>
        </p:nvSpPr>
        <p:spPr>
          <a:xfrm>
            <a:off x="5052882" y="1132671"/>
            <a:ext cx="3534074" cy="646331"/>
          </a:xfrm>
          <a:prstGeom prst="rect">
            <a:avLst/>
          </a:prstGeom>
          <a:noFill/>
        </p:spPr>
        <p:txBody>
          <a:bodyPr wrap="square" rtlCol="0">
            <a:spAutoFit/>
          </a:bodyPr>
          <a:lstStyle/>
          <a:p>
            <a:r>
              <a:rPr lang="es-ES_tradnl" sz="1200" b="1" dirty="0" smtClean="0">
                <a:solidFill>
                  <a:srgbClr val="0070C0"/>
                </a:solidFill>
                <a:latin typeface="Trebuchet MS" charset="0"/>
                <a:ea typeface="Trebuchet MS" charset="0"/>
                <a:cs typeface="Trebuchet MS" charset="0"/>
              </a:rPr>
              <a:t>Anticuerpos</a:t>
            </a:r>
            <a:r>
              <a:rPr lang="es-ES_tradnl" sz="1200" dirty="0" smtClean="0">
                <a:latin typeface="Trebuchet MS" charset="0"/>
                <a:ea typeface="Trebuchet MS" charset="0"/>
                <a:cs typeface="Trebuchet MS" charset="0"/>
              </a:rPr>
              <a:t> frente a los componentes de las </a:t>
            </a:r>
            <a:r>
              <a:rPr lang="es-ES_tradnl" sz="1200" dirty="0" err="1" smtClean="0">
                <a:latin typeface="Trebuchet MS" charset="0"/>
                <a:ea typeface="Trebuchet MS" charset="0"/>
                <a:cs typeface="Trebuchet MS" charset="0"/>
              </a:rPr>
              <a:t>NETs</a:t>
            </a:r>
            <a:r>
              <a:rPr lang="es-ES_tradnl" sz="1200" dirty="0" smtClean="0">
                <a:latin typeface="Trebuchet MS" charset="0"/>
                <a:ea typeface="Trebuchet MS" charset="0"/>
                <a:cs typeface="Trebuchet MS" charset="0"/>
              </a:rPr>
              <a:t> presentes en Artritis Reumatoide:</a:t>
            </a:r>
          </a:p>
          <a:p>
            <a:endParaRPr lang="es-ES_tradnl" sz="1200" dirty="0">
              <a:latin typeface="Trebuchet MS" charset="0"/>
              <a:ea typeface="Trebuchet MS" charset="0"/>
              <a:cs typeface="Trebuchet MS" charset="0"/>
            </a:endParaRPr>
          </a:p>
        </p:txBody>
      </p:sp>
      <p:sp>
        <p:nvSpPr>
          <p:cNvPr id="19" name="CuadroTexto 18"/>
          <p:cNvSpPr txBox="1"/>
          <p:nvPr/>
        </p:nvSpPr>
        <p:spPr>
          <a:xfrm>
            <a:off x="5294618" y="1697188"/>
            <a:ext cx="3514083" cy="1600438"/>
          </a:xfrm>
          <a:prstGeom prst="rect">
            <a:avLst/>
          </a:prstGeom>
          <a:noFill/>
        </p:spPr>
        <p:txBody>
          <a:bodyPr wrap="square" rtlCol="0">
            <a:spAutoFit/>
          </a:bodyPr>
          <a:lstStyle/>
          <a:p>
            <a:pPr marL="171450" indent="-171450">
              <a:buClr>
                <a:srgbClr val="C00000"/>
              </a:buClr>
              <a:buFont typeface="Wingdings" charset="2"/>
              <a:buChar char="§"/>
            </a:pPr>
            <a:r>
              <a:rPr lang="es-ES_tradnl" sz="1200" dirty="0" smtClean="0">
                <a:latin typeface="Trebuchet MS" charset="0"/>
                <a:ea typeface="Trebuchet MS" charset="0"/>
                <a:cs typeface="Trebuchet MS" charset="0"/>
              </a:rPr>
              <a:t>Anti-NE (</a:t>
            </a:r>
            <a:r>
              <a:rPr lang="es-ES_tradnl" sz="1200" dirty="0" err="1" smtClean="0">
                <a:latin typeface="Trebuchet MS" charset="0"/>
                <a:ea typeface="Trebuchet MS" charset="0"/>
                <a:cs typeface="Trebuchet MS" charset="0"/>
              </a:rPr>
              <a:t>Elastase</a:t>
            </a:r>
            <a:r>
              <a:rPr lang="es-ES_tradnl" sz="1200" dirty="0" smtClean="0">
                <a:latin typeface="Trebuchet MS" charset="0"/>
                <a:ea typeface="Trebuchet MS" charset="0"/>
                <a:cs typeface="Trebuchet MS" charset="0"/>
              </a:rPr>
              <a:t>)</a:t>
            </a:r>
          </a:p>
          <a:p>
            <a:pPr marL="171450" indent="-171450">
              <a:buClr>
                <a:srgbClr val="C00000"/>
              </a:buClr>
              <a:buFont typeface="Wingdings" charset="2"/>
              <a:buChar char="§"/>
            </a:pPr>
            <a:r>
              <a:rPr lang="es-ES_tradnl" sz="1200" dirty="0" smtClean="0">
                <a:latin typeface="Trebuchet MS" charset="0"/>
                <a:ea typeface="Trebuchet MS" charset="0"/>
                <a:cs typeface="Trebuchet MS" charset="0"/>
              </a:rPr>
              <a:t>Anti-MPO (</a:t>
            </a:r>
            <a:r>
              <a:rPr lang="es-ES_tradnl" sz="1200" dirty="0" err="1" smtClean="0">
                <a:latin typeface="Trebuchet MS" charset="0"/>
                <a:ea typeface="Trebuchet MS" charset="0"/>
                <a:cs typeface="Trebuchet MS" charset="0"/>
              </a:rPr>
              <a:t>Myeloperoxidase</a:t>
            </a:r>
            <a:r>
              <a:rPr lang="es-ES_tradnl" sz="1200" dirty="0" smtClean="0">
                <a:latin typeface="Trebuchet MS" charset="0"/>
                <a:ea typeface="Trebuchet MS" charset="0"/>
                <a:cs typeface="Trebuchet MS" charset="0"/>
              </a:rPr>
              <a:t>)</a:t>
            </a:r>
          </a:p>
          <a:p>
            <a:pPr marL="171450" indent="-171450">
              <a:buClr>
                <a:srgbClr val="C00000"/>
              </a:buClr>
              <a:buFont typeface="Wingdings" charset="2"/>
              <a:buChar char="§"/>
            </a:pPr>
            <a:r>
              <a:rPr lang="es-ES_tradnl" sz="1200" dirty="0" smtClean="0">
                <a:latin typeface="Trebuchet MS" charset="0"/>
                <a:ea typeface="Trebuchet MS" charset="0"/>
                <a:cs typeface="Trebuchet MS" charset="0"/>
              </a:rPr>
              <a:t>Anti-PR3 (Proteinase-3)</a:t>
            </a:r>
          </a:p>
          <a:p>
            <a:pPr marL="171450" indent="-171450">
              <a:buClr>
                <a:srgbClr val="C00000"/>
              </a:buClr>
              <a:buFont typeface="Wingdings" charset="2"/>
              <a:buChar char="§"/>
            </a:pPr>
            <a:r>
              <a:rPr lang="es-ES_tradnl" sz="1200" dirty="0" smtClean="0">
                <a:latin typeface="Trebuchet MS" charset="0"/>
                <a:ea typeface="Trebuchet MS" charset="0"/>
                <a:cs typeface="Trebuchet MS" charset="0"/>
              </a:rPr>
              <a:t>Anti-BPI (</a:t>
            </a:r>
            <a:r>
              <a:rPr lang="es-ES_tradnl" sz="1200" dirty="0" err="1" smtClean="0">
                <a:latin typeface="Trebuchet MS" charset="0"/>
                <a:ea typeface="Trebuchet MS" charset="0"/>
                <a:cs typeface="Trebuchet MS" charset="0"/>
              </a:rPr>
              <a:t>Bactericidal-increasing</a:t>
            </a:r>
            <a:r>
              <a:rPr lang="es-ES_tradnl" sz="1200" dirty="0" smtClean="0">
                <a:latin typeface="Trebuchet MS" charset="0"/>
                <a:ea typeface="Trebuchet MS" charset="0"/>
                <a:cs typeface="Trebuchet MS" charset="0"/>
              </a:rPr>
              <a:t> </a:t>
            </a:r>
            <a:r>
              <a:rPr lang="es-ES_tradnl" sz="1200" dirty="0" err="1" smtClean="0">
                <a:latin typeface="Trebuchet MS" charset="0"/>
                <a:ea typeface="Trebuchet MS" charset="0"/>
                <a:cs typeface="Trebuchet MS" charset="0"/>
              </a:rPr>
              <a:t>Protein</a:t>
            </a:r>
            <a:r>
              <a:rPr lang="es-ES_tradnl" sz="1200" dirty="0" smtClean="0">
                <a:latin typeface="Trebuchet MS" charset="0"/>
                <a:ea typeface="Trebuchet MS" charset="0"/>
                <a:cs typeface="Trebuchet MS" charset="0"/>
              </a:rPr>
              <a:t>)</a:t>
            </a:r>
          </a:p>
          <a:p>
            <a:pPr marL="171450" indent="-171450">
              <a:buClr>
                <a:srgbClr val="C00000"/>
              </a:buClr>
              <a:buFont typeface="Wingdings" charset="2"/>
              <a:buChar char="§"/>
            </a:pPr>
            <a:r>
              <a:rPr lang="es-ES_tradnl" sz="1200" dirty="0" smtClean="0">
                <a:latin typeface="Trebuchet MS" charset="0"/>
                <a:ea typeface="Trebuchet MS" charset="0"/>
                <a:cs typeface="Trebuchet MS" charset="0"/>
              </a:rPr>
              <a:t>Anti-CG (</a:t>
            </a:r>
            <a:r>
              <a:rPr lang="es-ES_tradnl" sz="1200" dirty="0" err="1" smtClean="0">
                <a:latin typeface="Trebuchet MS" charset="0"/>
                <a:ea typeface="Trebuchet MS" charset="0"/>
                <a:cs typeface="Trebuchet MS" charset="0"/>
              </a:rPr>
              <a:t>Cathepsin</a:t>
            </a:r>
            <a:r>
              <a:rPr lang="es-ES_tradnl" sz="1200" dirty="0" smtClean="0">
                <a:latin typeface="Trebuchet MS" charset="0"/>
                <a:ea typeface="Trebuchet MS" charset="0"/>
                <a:cs typeface="Trebuchet MS" charset="0"/>
              </a:rPr>
              <a:t>)</a:t>
            </a:r>
          </a:p>
          <a:p>
            <a:pPr marL="171450" indent="-171450">
              <a:buClr>
                <a:srgbClr val="C00000"/>
              </a:buClr>
              <a:buFont typeface="Wingdings" charset="2"/>
              <a:buChar char="§"/>
            </a:pPr>
            <a:r>
              <a:rPr lang="es-ES_tradnl" sz="1200" dirty="0" smtClean="0">
                <a:latin typeface="Trebuchet MS" charset="0"/>
                <a:ea typeface="Trebuchet MS" charset="0"/>
                <a:cs typeface="Trebuchet MS" charset="0"/>
              </a:rPr>
              <a:t>Anti-LF (</a:t>
            </a:r>
            <a:r>
              <a:rPr lang="es-ES_tradnl" sz="1200" dirty="0" err="1" smtClean="0">
                <a:latin typeface="Trebuchet MS" charset="0"/>
                <a:ea typeface="Trebuchet MS" charset="0"/>
                <a:cs typeface="Trebuchet MS" charset="0"/>
              </a:rPr>
              <a:t>Lactoferrin</a:t>
            </a:r>
            <a:r>
              <a:rPr lang="es-ES_tradnl" sz="1200" dirty="0" smtClean="0">
                <a:latin typeface="Trebuchet MS" charset="0"/>
                <a:ea typeface="Trebuchet MS" charset="0"/>
                <a:cs typeface="Trebuchet MS" charset="0"/>
              </a:rPr>
              <a:t>)</a:t>
            </a:r>
          </a:p>
          <a:p>
            <a:pPr marL="171450" indent="-171450">
              <a:buClr>
                <a:srgbClr val="C00000"/>
              </a:buClr>
              <a:buFont typeface="Wingdings" charset="2"/>
              <a:buChar char="§"/>
            </a:pPr>
            <a:r>
              <a:rPr lang="es-ES_tradnl" sz="1200" dirty="0" smtClean="0">
                <a:latin typeface="Trebuchet MS" charset="0"/>
                <a:ea typeface="Trebuchet MS" charset="0"/>
                <a:cs typeface="Trebuchet MS" charset="0"/>
              </a:rPr>
              <a:t>Anti-</a:t>
            </a:r>
            <a:r>
              <a:rPr lang="es-ES_tradnl" sz="1200" dirty="0" err="1" smtClean="0">
                <a:latin typeface="Trebuchet MS" charset="0"/>
                <a:ea typeface="Trebuchet MS" charset="0"/>
                <a:cs typeface="Trebuchet MS" charset="0"/>
              </a:rPr>
              <a:t>CCPs</a:t>
            </a:r>
            <a:r>
              <a:rPr lang="es-ES_tradnl" sz="1200" dirty="0" smtClean="0">
                <a:latin typeface="Trebuchet MS" charset="0"/>
                <a:ea typeface="Trebuchet MS" charset="0"/>
                <a:cs typeface="Trebuchet MS" charset="0"/>
              </a:rPr>
              <a:t> (</a:t>
            </a:r>
            <a:r>
              <a:rPr lang="es-ES" sz="1200" dirty="0" smtClean="0">
                <a:latin typeface="Trebuchet MS" charset="0"/>
                <a:ea typeface="Trebuchet MS" charset="0"/>
                <a:cs typeface="Trebuchet MS" charset="0"/>
              </a:rPr>
              <a:t>Histonas </a:t>
            </a:r>
            <a:r>
              <a:rPr lang="es-ES" sz="1200" dirty="0" err="1" smtClean="0">
                <a:latin typeface="Trebuchet MS" charset="0"/>
                <a:ea typeface="Trebuchet MS" charset="0"/>
                <a:cs typeface="Trebuchet MS" charset="0"/>
              </a:rPr>
              <a:t>citrulinadas</a:t>
            </a:r>
            <a:r>
              <a:rPr lang="es-ES_tradnl" sz="1200" dirty="0" smtClean="0">
                <a:latin typeface="Trebuchet MS" charset="0"/>
                <a:ea typeface="Trebuchet MS" charset="0"/>
                <a:cs typeface="Trebuchet MS" charset="0"/>
              </a:rPr>
              <a:t>)</a:t>
            </a:r>
          </a:p>
          <a:p>
            <a:pPr>
              <a:buClr>
                <a:srgbClr val="C00000"/>
              </a:buClr>
            </a:pPr>
            <a:endParaRPr lang="es-ES_tradnl" sz="1400" dirty="0">
              <a:latin typeface="Trebuchet MS" charset="0"/>
              <a:ea typeface="Trebuchet MS" charset="0"/>
              <a:cs typeface="Trebuchet MS" charset="0"/>
            </a:endParaRPr>
          </a:p>
        </p:txBody>
      </p:sp>
      <p:sp>
        <p:nvSpPr>
          <p:cNvPr id="20" name="Rectángulo 19"/>
          <p:cNvSpPr/>
          <p:nvPr/>
        </p:nvSpPr>
        <p:spPr>
          <a:xfrm>
            <a:off x="5304576" y="668677"/>
            <a:ext cx="2962991" cy="276999"/>
          </a:xfrm>
          <a:prstGeom prst="rect">
            <a:avLst/>
          </a:prstGeom>
        </p:spPr>
        <p:txBody>
          <a:bodyPr wrap="none">
            <a:spAutoFit/>
          </a:bodyPr>
          <a:lstStyle/>
          <a:p>
            <a:r>
              <a:rPr lang="es-ES_tradnl" sz="1200" dirty="0" smtClean="0">
                <a:latin typeface="Trebuchet MS" charset="0"/>
                <a:ea typeface="Trebuchet MS" charset="0"/>
                <a:cs typeface="Trebuchet MS" charset="0"/>
              </a:rPr>
              <a:t>Las </a:t>
            </a:r>
            <a:r>
              <a:rPr lang="es-ES_tradnl" sz="1200" dirty="0" err="1" smtClean="0">
                <a:latin typeface="Trebuchet MS" charset="0"/>
                <a:ea typeface="Trebuchet MS" charset="0"/>
                <a:cs typeface="Trebuchet MS" charset="0"/>
              </a:rPr>
              <a:t>NETs</a:t>
            </a:r>
            <a:r>
              <a:rPr lang="es-ES_tradnl" sz="1200" dirty="0" smtClean="0">
                <a:latin typeface="Trebuchet MS" charset="0"/>
                <a:ea typeface="Trebuchet MS" charset="0"/>
                <a:cs typeface="Trebuchet MS" charset="0"/>
              </a:rPr>
              <a:t> generan </a:t>
            </a:r>
            <a:r>
              <a:rPr lang="es-ES_tradnl" sz="1200" b="1" dirty="0" smtClean="0">
                <a:latin typeface="Trebuchet MS" charset="0"/>
                <a:ea typeface="Trebuchet MS" charset="0"/>
                <a:cs typeface="Trebuchet MS" charset="0"/>
              </a:rPr>
              <a:t>Autoinmunidad en AR</a:t>
            </a:r>
            <a:endParaRPr lang="es-ES_tradnl" sz="1200" b="1" dirty="0">
              <a:latin typeface="Trebuchet MS" charset="0"/>
              <a:ea typeface="Trebuchet MS" charset="0"/>
              <a:cs typeface="Trebuchet MS" charset="0"/>
            </a:endParaRPr>
          </a:p>
        </p:txBody>
      </p:sp>
      <p:sp>
        <p:nvSpPr>
          <p:cNvPr id="21" name="CuadroTexto 20"/>
          <p:cNvSpPr txBox="1"/>
          <p:nvPr/>
        </p:nvSpPr>
        <p:spPr>
          <a:xfrm>
            <a:off x="5294618" y="3744633"/>
            <a:ext cx="4842774" cy="461665"/>
          </a:xfrm>
          <a:prstGeom prst="rect">
            <a:avLst/>
          </a:prstGeom>
          <a:noFill/>
        </p:spPr>
        <p:txBody>
          <a:bodyPr wrap="square" rtlCol="0">
            <a:spAutoFit/>
          </a:bodyPr>
          <a:lstStyle/>
          <a:p>
            <a:pPr marL="171450" indent="-171450">
              <a:buClr>
                <a:srgbClr val="C00000"/>
              </a:buClr>
              <a:buFont typeface="Wingdings" charset="2"/>
              <a:buChar char="§"/>
            </a:pPr>
            <a:r>
              <a:rPr lang="es-ES_tradnl" sz="1200" dirty="0" smtClean="0">
                <a:latin typeface="Trebuchet MS" charset="0"/>
                <a:ea typeface="Trebuchet MS" charset="0"/>
                <a:cs typeface="Trebuchet MS" charset="0"/>
              </a:rPr>
              <a:t>Se liberan </a:t>
            </a:r>
            <a:r>
              <a:rPr lang="es-ES_tradnl" sz="1200" dirty="0" err="1" smtClean="0">
                <a:latin typeface="Trebuchet MS" charset="0"/>
                <a:ea typeface="Trebuchet MS" charset="0"/>
                <a:cs typeface="Trebuchet MS" charset="0"/>
              </a:rPr>
              <a:t>prote</a:t>
            </a:r>
            <a:r>
              <a:rPr lang="es-ES" sz="1200" dirty="0" err="1" smtClean="0">
                <a:latin typeface="Trebuchet MS" charset="0"/>
                <a:ea typeface="Trebuchet MS" charset="0"/>
                <a:cs typeface="Trebuchet MS" charset="0"/>
              </a:rPr>
              <a:t>ínas</a:t>
            </a:r>
            <a:r>
              <a:rPr lang="es-ES" sz="1200" dirty="0" smtClean="0">
                <a:latin typeface="Trebuchet MS" charset="0"/>
                <a:ea typeface="Trebuchet MS" charset="0"/>
                <a:cs typeface="Trebuchet MS" charset="0"/>
              </a:rPr>
              <a:t> </a:t>
            </a:r>
            <a:r>
              <a:rPr lang="es-ES" sz="1200" dirty="0" err="1" smtClean="0">
                <a:latin typeface="Trebuchet MS" charset="0"/>
                <a:ea typeface="Trebuchet MS" charset="0"/>
                <a:cs typeface="Trebuchet MS" charset="0"/>
              </a:rPr>
              <a:t>citrulinadas</a:t>
            </a:r>
            <a:endParaRPr lang="es-ES" sz="1200" dirty="0" smtClean="0">
              <a:latin typeface="Trebuchet MS" charset="0"/>
              <a:ea typeface="Trebuchet MS" charset="0"/>
              <a:cs typeface="Trebuchet MS" charset="0"/>
            </a:endParaRPr>
          </a:p>
          <a:p>
            <a:pPr marL="171450" indent="-171450">
              <a:buClr>
                <a:srgbClr val="C00000"/>
              </a:buClr>
              <a:buFont typeface="Wingdings" charset="2"/>
              <a:buChar char="§"/>
            </a:pPr>
            <a:r>
              <a:rPr lang="es-ES" sz="1200" dirty="0" smtClean="0">
                <a:latin typeface="Trebuchet MS" charset="0"/>
                <a:ea typeface="Trebuchet MS" charset="0"/>
                <a:cs typeface="Trebuchet MS" charset="0"/>
              </a:rPr>
              <a:t>Se libera PAD-4, enzima que </a:t>
            </a:r>
            <a:r>
              <a:rPr lang="es-ES" sz="1200" dirty="0" err="1" smtClean="0">
                <a:latin typeface="Trebuchet MS" charset="0"/>
                <a:ea typeface="Trebuchet MS" charset="0"/>
                <a:cs typeface="Trebuchet MS" charset="0"/>
              </a:rPr>
              <a:t>citrulina</a:t>
            </a:r>
            <a:r>
              <a:rPr lang="es-ES" sz="1200" dirty="0" smtClean="0">
                <a:latin typeface="Trebuchet MS" charset="0"/>
                <a:ea typeface="Trebuchet MS" charset="0"/>
                <a:cs typeface="Trebuchet MS" charset="0"/>
              </a:rPr>
              <a:t> proteínas</a:t>
            </a:r>
            <a:endParaRPr lang="es-ES_tradnl" sz="1200" dirty="0">
              <a:latin typeface="Trebuchet MS" charset="0"/>
              <a:ea typeface="Trebuchet MS" charset="0"/>
              <a:cs typeface="Trebuchet MS" charset="0"/>
            </a:endParaRPr>
          </a:p>
        </p:txBody>
      </p:sp>
      <p:pic>
        <p:nvPicPr>
          <p:cNvPr id="25" name="Imagen 24"/>
          <p:cNvPicPr>
            <a:picLocks noChangeAspect="1"/>
          </p:cNvPicPr>
          <p:nvPr/>
        </p:nvPicPr>
        <p:blipFill rotWithShape="1">
          <a:blip r:embed="rId4" cstate="email"/>
          <a:srcRect r="-1"/>
          <a:stretch/>
        </p:blipFill>
        <p:spPr>
          <a:xfrm>
            <a:off x="569289" y="1598207"/>
            <a:ext cx="3403219" cy="1287780"/>
          </a:xfrm>
          <a:prstGeom prst="rect">
            <a:avLst/>
          </a:prstGeom>
        </p:spPr>
      </p:pic>
      <p:sp>
        <p:nvSpPr>
          <p:cNvPr id="28" name="CuadroTexto 27"/>
          <p:cNvSpPr txBox="1"/>
          <p:nvPr/>
        </p:nvSpPr>
        <p:spPr>
          <a:xfrm>
            <a:off x="1904100" y="2860014"/>
            <a:ext cx="4949929" cy="215444"/>
          </a:xfrm>
          <a:prstGeom prst="rect">
            <a:avLst/>
          </a:prstGeom>
          <a:noFill/>
        </p:spPr>
        <p:txBody>
          <a:bodyPr wrap="square" rtlCol="0">
            <a:spAutoFit/>
          </a:bodyPr>
          <a:lstStyle/>
          <a:p>
            <a:r>
              <a:rPr lang="es-ES_tradnl" sz="800" i="1" dirty="0" err="1" smtClean="0">
                <a:latin typeface="Trebuchet MS" charset="0"/>
                <a:ea typeface="Trebuchet MS" charset="0"/>
                <a:cs typeface="Trebuchet MS" charset="0"/>
              </a:rPr>
              <a:t>Chowdhury</a:t>
            </a:r>
            <a:r>
              <a:rPr lang="es-ES_tradnl" sz="800" i="1" dirty="0" smtClean="0">
                <a:latin typeface="Trebuchet MS" charset="0"/>
                <a:ea typeface="Trebuchet MS" charset="0"/>
                <a:cs typeface="Trebuchet MS" charset="0"/>
              </a:rPr>
              <a:t> et al., </a:t>
            </a:r>
            <a:r>
              <a:rPr lang="es-ES_tradnl" sz="800" i="1" dirty="0" err="1" smtClean="0">
                <a:latin typeface="Trebuchet MS" charset="0"/>
                <a:ea typeface="Trebuchet MS" charset="0"/>
                <a:cs typeface="Trebuchet MS" charset="0"/>
              </a:rPr>
              <a:t>Arthritis</a:t>
            </a:r>
            <a:r>
              <a:rPr lang="es-ES_tradnl" sz="800" i="1" dirty="0" smtClean="0">
                <a:latin typeface="Trebuchet MS" charset="0"/>
                <a:ea typeface="Trebuchet MS" charset="0"/>
                <a:cs typeface="Trebuchet MS" charset="0"/>
              </a:rPr>
              <a:t> Res </a:t>
            </a:r>
            <a:r>
              <a:rPr lang="es-ES_tradnl" sz="800" i="1" dirty="0" err="1" smtClean="0">
                <a:latin typeface="Trebuchet MS" charset="0"/>
                <a:ea typeface="Trebuchet MS" charset="0"/>
                <a:cs typeface="Trebuchet MS" charset="0"/>
              </a:rPr>
              <a:t>Ther</a:t>
            </a:r>
            <a:r>
              <a:rPr lang="es-ES_tradnl" sz="800" i="1" dirty="0" smtClean="0">
                <a:latin typeface="Trebuchet MS" charset="0"/>
                <a:ea typeface="Trebuchet MS" charset="0"/>
                <a:cs typeface="Trebuchet MS" charset="0"/>
              </a:rPr>
              <a:t> 2014</a:t>
            </a:r>
            <a:endParaRPr lang="es-ES_tradnl" sz="800" i="1" dirty="0">
              <a:latin typeface="Trebuchet MS" charset="0"/>
              <a:ea typeface="Trebuchet MS" charset="0"/>
              <a:cs typeface="Trebuchet MS" charset="0"/>
            </a:endParaRPr>
          </a:p>
        </p:txBody>
      </p:sp>
      <p:sp>
        <p:nvSpPr>
          <p:cNvPr id="29" name="CuadroTexto 28"/>
          <p:cNvSpPr txBox="1"/>
          <p:nvPr/>
        </p:nvSpPr>
        <p:spPr>
          <a:xfrm>
            <a:off x="5049252" y="3491457"/>
            <a:ext cx="4832325" cy="215444"/>
          </a:xfrm>
          <a:prstGeom prst="rect">
            <a:avLst/>
          </a:prstGeom>
          <a:noFill/>
        </p:spPr>
        <p:txBody>
          <a:bodyPr wrap="square" rtlCol="0">
            <a:spAutoFit/>
          </a:bodyPr>
          <a:lstStyle/>
          <a:p>
            <a:r>
              <a:rPr lang="es-ES_tradnl" sz="800" i="1" dirty="0" err="1" smtClean="0">
                <a:latin typeface="Trebuchet MS" charset="0"/>
                <a:ea typeface="Trebuchet MS" charset="0"/>
                <a:cs typeface="Trebuchet MS" charset="0"/>
              </a:rPr>
              <a:t>Khandpur</a:t>
            </a:r>
            <a:r>
              <a:rPr lang="es-ES_tradnl" sz="800" i="1" dirty="0" smtClean="0">
                <a:latin typeface="Trebuchet MS" charset="0"/>
                <a:ea typeface="Trebuchet MS" charset="0"/>
                <a:cs typeface="Trebuchet MS" charset="0"/>
              </a:rPr>
              <a:t> et al., </a:t>
            </a:r>
            <a:r>
              <a:rPr lang="es-ES_tradnl" sz="800" i="1" dirty="0" err="1" smtClean="0">
                <a:latin typeface="Trebuchet MS" charset="0"/>
                <a:ea typeface="Trebuchet MS" charset="0"/>
                <a:cs typeface="Trebuchet MS" charset="0"/>
              </a:rPr>
              <a:t>Sci</a:t>
            </a:r>
            <a:r>
              <a:rPr lang="es-ES_tradnl" sz="800" i="1" dirty="0" smtClean="0">
                <a:latin typeface="Trebuchet MS" charset="0"/>
                <a:ea typeface="Trebuchet MS" charset="0"/>
                <a:cs typeface="Trebuchet MS" charset="0"/>
              </a:rPr>
              <a:t> </a:t>
            </a:r>
            <a:r>
              <a:rPr lang="es-ES_tradnl" sz="800" i="1" dirty="0" err="1" smtClean="0">
                <a:latin typeface="Trebuchet MS" charset="0"/>
                <a:ea typeface="Trebuchet MS" charset="0"/>
                <a:cs typeface="Trebuchet MS" charset="0"/>
              </a:rPr>
              <a:t>Transl</a:t>
            </a:r>
            <a:r>
              <a:rPr lang="es-ES_tradnl" sz="800" i="1" dirty="0" smtClean="0">
                <a:latin typeface="Trebuchet MS" charset="0"/>
                <a:ea typeface="Trebuchet MS" charset="0"/>
                <a:cs typeface="Trebuchet MS" charset="0"/>
              </a:rPr>
              <a:t> </a:t>
            </a:r>
            <a:r>
              <a:rPr lang="es-ES_tradnl" sz="800" i="1" dirty="0" err="1" smtClean="0">
                <a:latin typeface="Trebuchet MS" charset="0"/>
                <a:ea typeface="Trebuchet MS" charset="0"/>
                <a:cs typeface="Trebuchet MS" charset="0"/>
              </a:rPr>
              <a:t>Med</a:t>
            </a:r>
            <a:r>
              <a:rPr lang="es-ES_tradnl" sz="800" i="1" dirty="0" smtClean="0">
                <a:latin typeface="Trebuchet MS" charset="0"/>
                <a:ea typeface="Trebuchet MS" charset="0"/>
                <a:cs typeface="Trebuchet MS" charset="0"/>
              </a:rPr>
              <a:t> 2013</a:t>
            </a:r>
            <a:endParaRPr lang="es-ES_tradnl" sz="800" i="1" dirty="0">
              <a:latin typeface="Trebuchet MS" charset="0"/>
              <a:ea typeface="Trebuchet MS" charset="0"/>
              <a:cs typeface="Trebuchet MS" charset="0"/>
            </a:endParaRPr>
          </a:p>
        </p:txBody>
      </p:sp>
      <p:sp>
        <p:nvSpPr>
          <p:cNvPr id="34" name="Rectángulo 33"/>
          <p:cNvSpPr/>
          <p:nvPr/>
        </p:nvSpPr>
        <p:spPr>
          <a:xfrm>
            <a:off x="6571622" y="6462646"/>
            <a:ext cx="4572000" cy="215444"/>
          </a:xfrm>
          <a:prstGeom prst="rect">
            <a:avLst/>
          </a:prstGeom>
        </p:spPr>
        <p:txBody>
          <a:bodyPr>
            <a:spAutoFit/>
          </a:bodyPr>
          <a:lstStyle/>
          <a:p>
            <a:r>
              <a:rPr lang="es-ES_tradnl" sz="800" b="0" i="1" dirty="0" smtClean="0">
                <a:solidFill>
                  <a:srgbClr val="000000"/>
                </a:solidFill>
                <a:effectLst/>
                <a:latin typeface="Trebuchet MS" charset="0"/>
                <a:ea typeface="Trebuchet MS" charset="0"/>
                <a:cs typeface="Trebuchet MS" charset="0"/>
              </a:rPr>
              <a:t>Wright HL, et al.</a:t>
            </a:r>
            <a:r>
              <a:rPr lang="es-ES_tradnl" sz="800" i="1" dirty="0">
                <a:solidFill>
                  <a:srgbClr val="000000"/>
                </a:solidFill>
                <a:latin typeface="Trebuchet MS" charset="0"/>
                <a:ea typeface="Trebuchet MS" charset="0"/>
                <a:cs typeface="Trebuchet MS" charset="0"/>
              </a:rPr>
              <a:t> </a:t>
            </a:r>
            <a:r>
              <a:rPr lang="es-ES_tradnl" sz="800" b="0" i="1" dirty="0" err="1" smtClean="0">
                <a:solidFill>
                  <a:srgbClr val="000000"/>
                </a:solidFill>
                <a:effectLst/>
                <a:latin typeface="Trebuchet MS" charset="0"/>
                <a:ea typeface="Trebuchet MS" charset="0"/>
                <a:cs typeface="Trebuchet MS" charset="0"/>
              </a:rPr>
              <a:t>Nat</a:t>
            </a:r>
            <a:r>
              <a:rPr lang="es-ES_tradnl" sz="800" b="0" i="1" dirty="0" smtClean="0">
                <a:solidFill>
                  <a:srgbClr val="000000"/>
                </a:solidFill>
                <a:effectLst/>
                <a:latin typeface="Trebuchet MS" charset="0"/>
                <a:ea typeface="Trebuchet MS" charset="0"/>
                <a:cs typeface="Trebuchet MS" charset="0"/>
              </a:rPr>
              <a:t> </a:t>
            </a:r>
            <a:r>
              <a:rPr lang="es-ES_tradnl" sz="800" b="0" i="1" dirty="0" err="1" smtClean="0">
                <a:solidFill>
                  <a:srgbClr val="000000"/>
                </a:solidFill>
                <a:effectLst/>
                <a:latin typeface="Trebuchet MS" charset="0"/>
                <a:ea typeface="Trebuchet MS" charset="0"/>
                <a:cs typeface="Trebuchet MS" charset="0"/>
              </a:rPr>
              <a:t>Rev</a:t>
            </a:r>
            <a:r>
              <a:rPr lang="es-ES_tradnl" sz="800" b="0" i="1" dirty="0" smtClean="0">
                <a:solidFill>
                  <a:srgbClr val="000000"/>
                </a:solidFill>
                <a:effectLst/>
                <a:latin typeface="Trebuchet MS" charset="0"/>
                <a:ea typeface="Trebuchet MS" charset="0"/>
                <a:cs typeface="Trebuchet MS" charset="0"/>
              </a:rPr>
              <a:t> </a:t>
            </a:r>
            <a:r>
              <a:rPr lang="es-ES_tradnl" sz="800" b="0" i="1" dirty="0" err="1" smtClean="0">
                <a:solidFill>
                  <a:srgbClr val="000000"/>
                </a:solidFill>
                <a:effectLst/>
                <a:latin typeface="Trebuchet MS" charset="0"/>
                <a:ea typeface="Trebuchet MS" charset="0"/>
                <a:cs typeface="Trebuchet MS" charset="0"/>
              </a:rPr>
              <a:t>Rheumatol</a:t>
            </a:r>
            <a:r>
              <a:rPr lang="es-ES_tradnl" sz="800" b="0" i="1" dirty="0" smtClean="0">
                <a:solidFill>
                  <a:srgbClr val="000000"/>
                </a:solidFill>
                <a:effectLst/>
                <a:latin typeface="Trebuchet MS" charset="0"/>
                <a:ea typeface="Trebuchet MS" charset="0"/>
                <a:cs typeface="Trebuchet MS" charset="0"/>
              </a:rPr>
              <a:t>. 2014 </a:t>
            </a:r>
            <a:endParaRPr lang="es-ES_tradnl" sz="800" b="0" i="1" dirty="0">
              <a:solidFill>
                <a:srgbClr val="000000"/>
              </a:solidFill>
              <a:effectLst/>
              <a:latin typeface="Trebuchet MS" charset="0"/>
              <a:ea typeface="Trebuchet MS" charset="0"/>
              <a:cs typeface="Trebuchet MS" charset="0"/>
            </a:endParaRPr>
          </a:p>
        </p:txBody>
      </p:sp>
      <p:sp>
        <p:nvSpPr>
          <p:cNvPr id="35" name="CuadroTexto 34"/>
          <p:cNvSpPr txBox="1"/>
          <p:nvPr/>
        </p:nvSpPr>
        <p:spPr>
          <a:xfrm>
            <a:off x="868833" y="1411143"/>
            <a:ext cx="1902372" cy="215444"/>
          </a:xfrm>
          <a:prstGeom prst="rect">
            <a:avLst/>
          </a:prstGeom>
          <a:noFill/>
        </p:spPr>
        <p:txBody>
          <a:bodyPr wrap="square" rtlCol="0">
            <a:spAutoFit/>
          </a:bodyPr>
          <a:lstStyle/>
          <a:p>
            <a:r>
              <a:rPr lang="es-ES_tradnl" sz="800" smtClean="0"/>
              <a:t>Donantes Sanos</a:t>
            </a:r>
            <a:endParaRPr lang="es-ES_tradnl" sz="800"/>
          </a:p>
        </p:txBody>
      </p:sp>
      <p:sp>
        <p:nvSpPr>
          <p:cNvPr id="36" name="CuadroTexto 35"/>
          <p:cNvSpPr txBox="1"/>
          <p:nvPr/>
        </p:nvSpPr>
        <p:spPr>
          <a:xfrm>
            <a:off x="2565283" y="1407152"/>
            <a:ext cx="1902372" cy="215444"/>
          </a:xfrm>
          <a:prstGeom prst="rect">
            <a:avLst/>
          </a:prstGeom>
          <a:noFill/>
        </p:spPr>
        <p:txBody>
          <a:bodyPr wrap="square" rtlCol="0">
            <a:spAutoFit/>
          </a:bodyPr>
          <a:lstStyle/>
          <a:p>
            <a:r>
              <a:rPr lang="es-ES_tradnl" sz="800" dirty="0" smtClean="0"/>
              <a:t>Artritis Reumatoide</a:t>
            </a:r>
            <a:endParaRPr lang="es-ES_tradnl" sz="800" dirty="0"/>
          </a:p>
        </p:txBody>
      </p:sp>
      <p:sp>
        <p:nvSpPr>
          <p:cNvPr id="37" name="CuadroTexto 36"/>
          <p:cNvSpPr txBox="1"/>
          <p:nvPr/>
        </p:nvSpPr>
        <p:spPr>
          <a:xfrm>
            <a:off x="5059763" y="1528920"/>
            <a:ext cx="4949929" cy="215444"/>
          </a:xfrm>
          <a:prstGeom prst="rect">
            <a:avLst/>
          </a:prstGeom>
          <a:noFill/>
        </p:spPr>
        <p:txBody>
          <a:bodyPr wrap="square" rtlCol="0">
            <a:spAutoFit/>
          </a:bodyPr>
          <a:lstStyle/>
          <a:p>
            <a:r>
              <a:rPr lang="es-ES_tradnl" sz="800" i="1" dirty="0" err="1" smtClean="0">
                <a:latin typeface="Trebuchet MS" charset="0"/>
                <a:ea typeface="Trebuchet MS" charset="0"/>
                <a:cs typeface="Trebuchet MS" charset="0"/>
              </a:rPr>
              <a:t>Skopelja</a:t>
            </a:r>
            <a:r>
              <a:rPr lang="es-ES_tradnl" sz="800" i="1" dirty="0" smtClean="0">
                <a:latin typeface="Trebuchet MS" charset="0"/>
                <a:ea typeface="Trebuchet MS" charset="0"/>
                <a:cs typeface="Trebuchet MS" charset="0"/>
              </a:rPr>
              <a:t>-Gardner et al., J </a:t>
            </a:r>
            <a:r>
              <a:rPr lang="es-ES_tradnl" sz="800" i="1" dirty="0" err="1" smtClean="0">
                <a:latin typeface="Trebuchet MS" charset="0"/>
                <a:ea typeface="Trebuchet MS" charset="0"/>
                <a:cs typeface="Trebuchet MS" charset="0"/>
              </a:rPr>
              <a:t>Autoimmun</a:t>
            </a:r>
            <a:r>
              <a:rPr lang="es-ES_tradnl" sz="800" i="1" dirty="0" smtClean="0">
                <a:latin typeface="Trebuchet MS" charset="0"/>
                <a:ea typeface="Trebuchet MS" charset="0"/>
                <a:cs typeface="Trebuchet MS" charset="0"/>
              </a:rPr>
              <a:t> 2017</a:t>
            </a:r>
            <a:endParaRPr lang="es-ES_tradnl" sz="800" i="1" dirty="0">
              <a:latin typeface="Trebuchet MS" charset="0"/>
              <a:ea typeface="Trebuchet MS" charset="0"/>
              <a:cs typeface="Trebuchet MS" charset="0"/>
            </a:endParaRPr>
          </a:p>
        </p:txBody>
      </p:sp>
      <p:pic>
        <p:nvPicPr>
          <p:cNvPr id="39" name="Imagen 38"/>
          <p:cNvPicPr>
            <a:picLocks noChangeAspect="1"/>
          </p:cNvPicPr>
          <p:nvPr/>
        </p:nvPicPr>
        <p:blipFill>
          <a:blip r:embed="rId5"/>
          <a:stretch>
            <a:fillRect/>
          </a:stretch>
        </p:blipFill>
        <p:spPr>
          <a:xfrm>
            <a:off x="390613" y="3857005"/>
            <a:ext cx="3707373" cy="2786080"/>
          </a:xfrm>
          <a:prstGeom prst="rect">
            <a:avLst/>
          </a:prstGeom>
        </p:spPr>
      </p:pic>
      <p:sp>
        <p:nvSpPr>
          <p:cNvPr id="40" name="CuadroTexto 39"/>
          <p:cNvSpPr txBox="1"/>
          <p:nvPr/>
        </p:nvSpPr>
        <p:spPr>
          <a:xfrm>
            <a:off x="117345" y="3269219"/>
            <a:ext cx="4149856" cy="461665"/>
          </a:xfrm>
          <a:prstGeom prst="rect">
            <a:avLst/>
          </a:prstGeom>
          <a:noFill/>
        </p:spPr>
        <p:txBody>
          <a:bodyPr wrap="square" rtlCol="0">
            <a:spAutoFit/>
          </a:bodyPr>
          <a:lstStyle/>
          <a:p>
            <a:pPr algn="ctr"/>
            <a:r>
              <a:rPr lang="es-ES" sz="1200" dirty="0" smtClean="0">
                <a:latin typeface="Trebuchet MS" charset="0"/>
                <a:ea typeface="Trebuchet MS" charset="0"/>
                <a:cs typeface="Trebuchet MS" charset="0"/>
              </a:rPr>
              <a:t>Las </a:t>
            </a:r>
            <a:r>
              <a:rPr lang="es-ES" sz="1200" b="1" dirty="0" smtClean="0">
                <a:solidFill>
                  <a:srgbClr val="0070C0"/>
                </a:solidFill>
                <a:latin typeface="Trebuchet MS" charset="0"/>
                <a:ea typeface="Trebuchet MS" charset="0"/>
                <a:cs typeface="Trebuchet MS" charset="0"/>
              </a:rPr>
              <a:t>enzimas</a:t>
            </a:r>
            <a:r>
              <a:rPr lang="es-ES" sz="1200" dirty="0" smtClean="0">
                <a:latin typeface="Trebuchet MS" charset="0"/>
                <a:ea typeface="Trebuchet MS" charset="0"/>
                <a:cs typeface="Trebuchet MS" charset="0"/>
              </a:rPr>
              <a:t> presentes en las </a:t>
            </a:r>
            <a:r>
              <a:rPr lang="es-ES" sz="1200" dirty="0" err="1" smtClean="0">
                <a:latin typeface="Trebuchet MS" charset="0"/>
                <a:ea typeface="Trebuchet MS" charset="0"/>
                <a:cs typeface="Trebuchet MS" charset="0"/>
              </a:rPr>
              <a:t>NETs</a:t>
            </a:r>
            <a:r>
              <a:rPr lang="es-ES" sz="1200" dirty="0" smtClean="0">
                <a:latin typeface="Trebuchet MS" charset="0"/>
                <a:ea typeface="Trebuchet MS" charset="0"/>
                <a:cs typeface="Trebuchet MS" charset="0"/>
              </a:rPr>
              <a:t> participan activamente en la fisiopatología de la Artritis Reumatoide </a:t>
            </a:r>
          </a:p>
        </p:txBody>
      </p:sp>
      <p:sp>
        <p:nvSpPr>
          <p:cNvPr id="43" name="Rectángulo 42"/>
          <p:cNvSpPr/>
          <p:nvPr/>
        </p:nvSpPr>
        <p:spPr>
          <a:xfrm>
            <a:off x="4845269" y="668677"/>
            <a:ext cx="4130565" cy="3162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4" name="Rectángulo 43"/>
          <p:cNvSpPr/>
          <p:nvPr/>
        </p:nvSpPr>
        <p:spPr>
          <a:xfrm>
            <a:off x="158415" y="668677"/>
            <a:ext cx="4108786" cy="6086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5" name="Rectángulo 44"/>
          <p:cNvSpPr/>
          <p:nvPr/>
        </p:nvSpPr>
        <p:spPr>
          <a:xfrm>
            <a:off x="168741" y="3289636"/>
            <a:ext cx="4098460" cy="4549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6" name="Elipse 45"/>
          <p:cNvSpPr/>
          <p:nvPr/>
        </p:nvSpPr>
        <p:spPr>
          <a:xfrm>
            <a:off x="4929349" y="1248286"/>
            <a:ext cx="105103" cy="182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47" name="Elipse 46"/>
          <p:cNvSpPr/>
          <p:nvPr/>
        </p:nvSpPr>
        <p:spPr>
          <a:xfrm>
            <a:off x="4945116" y="3324076"/>
            <a:ext cx="105103" cy="182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 name="Rectángulo redondeado 2"/>
          <p:cNvSpPr/>
          <p:nvPr/>
        </p:nvSpPr>
        <p:spPr>
          <a:xfrm>
            <a:off x="1588770" y="4424551"/>
            <a:ext cx="1828800" cy="221853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xmlns="" val="107238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P spid="19" grpId="0"/>
      <p:bldP spid="20" grpId="0"/>
      <p:bldP spid="21" grpId="0"/>
      <p:bldP spid="28" grpId="0"/>
      <p:bldP spid="29" grpId="0"/>
      <p:bldP spid="34" grpId="0"/>
      <p:bldP spid="35" grpId="0"/>
      <p:bldP spid="36" grpId="0"/>
      <p:bldP spid="37" grpId="0"/>
      <p:bldP spid="40" grpId="0"/>
      <p:bldP spid="43" grpId="0" animBg="1"/>
      <p:bldP spid="44" grpId="0" animBg="1"/>
      <p:bldP spid="45" grpId="0" animBg="1"/>
      <p:bldP spid="46" grpId="0" animBg="1"/>
      <p:bldP spid="47"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Conector recto 38"/>
          <p:cNvCxnSpPr>
            <a:cxnSpLocks/>
          </p:cNvCxnSpPr>
          <p:nvPr/>
        </p:nvCxnSpPr>
        <p:spPr bwMode="auto">
          <a:xfrm>
            <a:off x="396875" y="460375"/>
            <a:ext cx="8353425" cy="0"/>
          </a:xfrm>
          <a:prstGeom prst="line">
            <a:avLst/>
          </a:prstGeom>
          <a:noFill/>
          <a:ln w="60325">
            <a:solidFill>
              <a:srgbClr val="C00000"/>
            </a:solidFill>
            <a:miter lim="800000"/>
            <a:headEnd/>
            <a:tailEnd/>
          </a:ln>
          <a:effectLst>
            <a:outerShdw blurRad="63500" dist="38099" dir="2700000" algn="tl" rotWithShape="0">
              <a:srgbClr val="000000">
                <a:alpha val="39999"/>
              </a:srgbClr>
            </a:outerShdw>
          </a:effectLst>
          <a:extLst>
            <a:ext uri="{909E8E84-426E-40DD-AFC4-6F175D3DCCD1}">
              <a14:hiddenFill xmlns:a14="http://schemas.microsoft.com/office/drawing/2010/main" xmlns="">
                <a:noFill/>
              </a14:hiddenFill>
            </a:ext>
          </a:extLst>
        </p:spPr>
      </p:cxnSp>
      <p:sp>
        <p:nvSpPr>
          <p:cNvPr id="18434" name="CuadroTexto 42"/>
          <p:cNvSpPr txBox="1">
            <a:spLocks noChangeArrowheads="1"/>
          </p:cNvSpPr>
          <p:nvPr/>
        </p:nvSpPr>
        <p:spPr bwMode="auto">
          <a:xfrm>
            <a:off x="3787775" y="3444875"/>
            <a:ext cx="20970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s-ES_tradnl" altLang="es-ES_tradnl" sz="1800" b="1">
                <a:solidFill>
                  <a:srgbClr val="C00000"/>
                </a:solidFill>
                <a:latin typeface="Trebuchet MS" charset="0"/>
                <a:ea typeface="Trebuchet MS" charset="0"/>
                <a:cs typeface="Trebuchet MS" charset="0"/>
              </a:rPr>
              <a:t>OBJETIVOS</a:t>
            </a:r>
          </a:p>
        </p:txBody>
      </p:sp>
      <p:sp>
        <p:nvSpPr>
          <p:cNvPr id="44" name="19 Rectángulo"/>
          <p:cNvSpPr/>
          <p:nvPr/>
        </p:nvSpPr>
        <p:spPr>
          <a:xfrm>
            <a:off x="1455738" y="628650"/>
            <a:ext cx="4572000" cy="428625"/>
          </a:xfrm>
          <a:prstGeom prst="rect">
            <a:avLst/>
          </a:prstGeom>
          <a:noFill/>
          <a:ln/>
        </p:spPr>
        <p:style>
          <a:lnRef idx="0">
            <a:schemeClr val="accent2"/>
          </a:lnRef>
          <a:fillRef idx="3">
            <a:schemeClr val="accent2"/>
          </a:fillRef>
          <a:effectRef idx="3">
            <a:schemeClr val="accent2"/>
          </a:effectRef>
          <a:fontRef idx="minor">
            <a:schemeClr val="lt1"/>
          </a:fontRef>
        </p:style>
        <p:txBody>
          <a:bodyPr anchor="ctr"/>
          <a:lstStyle/>
          <a:p>
            <a:pPr algn="ctr" eaLnBrk="1" fontAlgn="auto" hangingPunct="1">
              <a:spcBef>
                <a:spcPts val="0"/>
              </a:spcBef>
              <a:spcAft>
                <a:spcPts val="0"/>
              </a:spcAft>
              <a:defRPr/>
            </a:pPr>
            <a:endParaRPr lang="es-ES" i="1" dirty="0"/>
          </a:p>
        </p:txBody>
      </p:sp>
      <p:pic>
        <p:nvPicPr>
          <p:cNvPr id="18436" name="Imagen 7"/>
          <p:cNvPicPr>
            <a:picLocks noChangeAspect="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143500" y="3354388"/>
            <a:ext cx="722313" cy="550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ángulo 3"/>
          <p:cNvSpPr/>
          <p:nvPr/>
        </p:nvSpPr>
        <p:spPr>
          <a:xfrm>
            <a:off x="444501" y="4167188"/>
            <a:ext cx="8128000" cy="584200"/>
          </a:xfrm>
          <a:prstGeom prst="rect">
            <a:avLst/>
          </a:prstGeom>
          <a:solidFill>
            <a:srgbClr val="C00000">
              <a:alpha val="6000"/>
            </a:srgbClr>
          </a:solidFill>
        </p:spPr>
        <p:txBody>
          <a:bodyPr wrap="square">
            <a:spAutoFit/>
          </a:bodyPr>
          <a:lstStyle/>
          <a:p>
            <a:pPr algn="just" eaLnBrk="1" fontAlgn="auto" hangingPunct="1">
              <a:spcBef>
                <a:spcPts val="0"/>
              </a:spcBef>
              <a:spcAft>
                <a:spcPts val="0"/>
              </a:spcAft>
              <a:defRPr/>
            </a:pPr>
            <a:r>
              <a:rPr lang="en-US" sz="1600" dirty="0">
                <a:latin typeface="Trebuchet MS" charset="0"/>
                <a:ea typeface="Trebuchet MS" charset="0"/>
                <a:cs typeface="Trebuchet MS" charset="0"/>
              </a:rPr>
              <a:t>1) </a:t>
            </a:r>
            <a:r>
              <a:rPr lang="en-US" sz="1600" dirty="0" err="1">
                <a:latin typeface="Trebuchet MS" charset="0"/>
                <a:ea typeface="Trebuchet MS" charset="0"/>
                <a:cs typeface="Trebuchet MS" charset="0"/>
              </a:rPr>
              <a:t>Analizar</a:t>
            </a:r>
            <a:r>
              <a:rPr lang="en-US" sz="1600" dirty="0">
                <a:latin typeface="Trebuchet MS" charset="0"/>
                <a:ea typeface="Trebuchet MS" charset="0"/>
                <a:cs typeface="Trebuchet MS" charset="0"/>
              </a:rPr>
              <a:t> la </a:t>
            </a:r>
            <a:r>
              <a:rPr lang="en-US" sz="1600" dirty="0" err="1">
                <a:latin typeface="Trebuchet MS" charset="0"/>
                <a:ea typeface="Trebuchet MS" charset="0"/>
                <a:cs typeface="Trebuchet MS" charset="0"/>
              </a:rPr>
              <a:t>asociaci</a:t>
            </a:r>
            <a:r>
              <a:rPr lang="es-ES" sz="1600" dirty="0" err="1">
                <a:latin typeface="Trebuchet MS" charset="0"/>
                <a:ea typeface="Trebuchet MS" charset="0"/>
                <a:cs typeface="Trebuchet MS" charset="0"/>
              </a:rPr>
              <a:t>ón</a:t>
            </a:r>
            <a:r>
              <a:rPr lang="es-ES" sz="1600" dirty="0">
                <a:latin typeface="Trebuchet MS" charset="0"/>
                <a:ea typeface="Trebuchet MS" charset="0"/>
                <a:cs typeface="Trebuchet MS" charset="0"/>
              </a:rPr>
              <a:t> de la </a:t>
            </a:r>
            <a:r>
              <a:rPr lang="es-ES" sz="1600" dirty="0" err="1">
                <a:latin typeface="Trebuchet MS" charset="0"/>
                <a:ea typeface="Trebuchet MS" charset="0"/>
                <a:cs typeface="Trebuchet MS" charset="0"/>
              </a:rPr>
              <a:t>Netosis</a:t>
            </a:r>
            <a:r>
              <a:rPr lang="es-ES" sz="1600" dirty="0">
                <a:latin typeface="Trebuchet MS" charset="0"/>
                <a:ea typeface="Trebuchet MS" charset="0"/>
                <a:cs typeface="Trebuchet MS" charset="0"/>
              </a:rPr>
              <a:t> y los productos derivados de la misma, con la actividad de la enfermedad y el desarrollo de </a:t>
            </a:r>
            <a:r>
              <a:rPr lang="es-ES" sz="1600" b="1" dirty="0">
                <a:latin typeface="Trebuchet MS" charset="0"/>
                <a:ea typeface="Trebuchet MS" charset="0"/>
                <a:cs typeface="Trebuchet MS" charset="0"/>
              </a:rPr>
              <a:t>enfermedad cardiovascular </a:t>
            </a:r>
            <a:r>
              <a:rPr lang="es-ES" sz="1600" dirty="0">
                <a:latin typeface="Trebuchet MS" charset="0"/>
                <a:ea typeface="Trebuchet MS" charset="0"/>
                <a:cs typeface="Trebuchet MS" charset="0"/>
              </a:rPr>
              <a:t>en AR.</a:t>
            </a:r>
            <a:endParaRPr lang="es-ES_tradnl" sz="1600" kern="0" dirty="0">
              <a:latin typeface="Trebuchet MS" charset="0"/>
              <a:ea typeface="Trebuchet MS" charset="0"/>
              <a:cs typeface="Trebuchet MS" charset="0"/>
            </a:endParaRPr>
          </a:p>
        </p:txBody>
      </p:sp>
      <p:sp>
        <p:nvSpPr>
          <p:cNvPr id="8" name="Rectángulo 7"/>
          <p:cNvSpPr>
            <a:spLocks noChangeArrowheads="1"/>
          </p:cNvSpPr>
          <p:nvPr/>
        </p:nvSpPr>
        <p:spPr bwMode="auto">
          <a:xfrm>
            <a:off x="444500" y="5100638"/>
            <a:ext cx="8128001" cy="584200"/>
          </a:xfrm>
          <a:prstGeom prst="rect">
            <a:avLst/>
          </a:prstGeom>
          <a:solidFill>
            <a:srgbClr val="C00000">
              <a:alpha val="588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just" eaLnBrk="1" hangingPunct="1">
              <a:lnSpc>
                <a:spcPct val="100000"/>
              </a:lnSpc>
              <a:spcBef>
                <a:spcPct val="0"/>
              </a:spcBef>
              <a:buFontTx/>
              <a:buNone/>
            </a:pPr>
            <a:r>
              <a:rPr lang="en-US" altLang="es-ES_tradnl" sz="1600" dirty="0">
                <a:latin typeface="Trebuchet MS" charset="0"/>
                <a:ea typeface="Trebuchet MS" charset="0"/>
                <a:cs typeface="Trebuchet MS" charset="0"/>
              </a:rPr>
              <a:t>2) </a:t>
            </a:r>
            <a:r>
              <a:rPr lang="en-US" altLang="es-ES_tradnl" sz="1600" dirty="0" err="1">
                <a:latin typeface="Trebuchet MS" charset="0"/>
                <a:ea typeface="Trebuchet MS" charset="0"/>
                <a:cs typeface="Trebuchet MS" charset="0"/>
              </a:rPr>
              <a:t>Evaluar</a:t>
            </a:r>
            <a:r>
              <a:rPr lang="en-US" altLang="es-ES_tradnl" sz="1600" dirty="0">
                <a:latin typeface="Trebuchet MS" charset="0"/>
                <a:ea typeface="Trebuchet MS" charset="0"/>
                <a:cs typeface="Trebuchet MS" charset="0"/>
              </a:rPr>
              <a:t> el </a:t>
            </a:r>
            <a:r>
              <a:rPr lang="en-US" altLang="es-ES_tradnl" sz="1600" dirty="0" err="1">
                <a:latin typeface="Trebuchet MS" charset="0"/>
                <a:ea typeface="Trebuchet MS" charset="0"/>
                <a:cs typeface="Trebuchet MS" charset="0"/>
              </a:rPr>
              <a:t>efecto</a:t>
            </a:r>
            <a:r>
              <a:rPr lang="en-US" altLang="es-ES_tradnl" sz="1600" dirty="0">
                <a:latin typeface="Trebuchet MS" charset="0"/>
                <a:ea typeface="Trebuchet MS" charset="0"/>
                <a:cs typeface="Trebuchet MS" charset="0"/>
              </a:rPr>
              <a:t> de </a:t>
            </a:r>
            <a:r>
              <a:rPr lang="en-US" altLang="es-ES_tradnl" sz="1600" b="1" dirty="0" err="1">
                <a:latin typeface="Trebuchet MS" charset="0"/>
                <a:ea typeface="Trebuchet MS" charset="0"/>
                <a:cs typeface="Trebuchet MS" charset="0"/>
              </a:rPr>
              <a:t>terapias</a:t>
            </a:r>
            <a:r>
              <a:rPr lang="en-US" altLang="es-ES_tradnl" sz="1600" b="1" dirty="0">
                <a:latin typeface="Trebuchet MS" charset="0"/>
                <a:ea typeface="Trebuchet MS" charset="0"/>
                <a:cs typeface="Trebuchet MS" charset="0"/>
              </a:rPr>
              <a:t> </a:t>
            </a:r>
            <a:r>
              <a:rPr lang="en-US" altLang="es-ES_tradnl" sz="1600" b="1" dirty="0" err="1">
                <a:latin typeface="Trebuchet MS" charset="0"/>
                <a:ea typeface="Trebuchet MS" charset="0"/>
                <a:cs typeface="Trebuchet MS" charset="0"/>
              </a:rPr>
              <a:t>biol</a:t>
            </a:r>
            <a:r>
              <a:rPr lang="es-ES" altLang="es-ES_tradnl" sz="1600" b="1" dirty="0" err="1">
                <a:latin typeface="Trebuchet MS" charset="0"/>
                <a:ea typeface="Trebuchet MS" charset="0"/>
                <a:cs typeface="Trebuchet MS" charset="0"/>
              </a:rPr>
              <a:t>ógicas</a:t>
            </a:r>
            <a:r>
              <a:rPr lang="es-ES" altLang="es-ES_tradnl" sz="1600" b="1" dirty="0">
                <a:latin typeface="Trebuchet MS" charset="0"/>
                <a:ea typeface="Trebuchet MS" charset="0"/>
                <a:cs typeface="Trebuchet MS" charset="0"/>
              </a:rPr>
              <a:t> </a:t>
            </a:r>
            <a:r>
              <a:rPr lang="es-ES" altLang="es-ES_tradnl" sz="1600" dirty="0">
                <a:latin typeface="Trebuchet MS" charset="0"/>
                <a:ea typeface="Trebuchet MS" charset="0"/>
                <a:cs typeface="Trebuchet MS" charset="0"/>
              </a:rPr>
              <a:t>como </a:t>
            </a:r>
            <a:r>
              <a:rPr lang="es-ES" altLang="es-ES_tradnl" sz="1600" dirty="0" err="1">
                <a:latin typeface="Trebuchet MS" charset="0"/>
                <a:ea typeface="Trebuchet MS" charset="0"/>
                <a:cs typeface="Trebuchet MS" charset="0"/>
              </a:rPr>
              <a:t>Infliximab</a:t>
            </a:r>
            <a:r>
              <a:rPr lang="es-ES" altLang="es-ES_tradnl" sz="1600" dirty="0">
                <a:latin typeface="Trebuchet MS" charset="0"/>
                <a:ea typeface="Trebuchet MS" charset="0"/>
                <a:cs typeface="Trebuchet MS" charset="0"/>
              </a:rPr>
              <a:t> (anti-TNF-</a:t>
            </a:r>
            <a:r>
              <a:rPr lang="es-ES" altLang="es-ES_tradnl" sz="1600" dirty="0">
                <a:latin typeface="Symbol" charset="2"/>
                <a:ea typeface="Symbol" charset="2"/>
                <a:cs typeface="Symbol" charset="2"/>
              </a:rPr>
              <a:t>a</a:t>
            </a:r>
            <a:r>
              <a:rPr lang="es-ES" altLang="es-ES_tradnl" sz="1600" dirty="0">
                <a:latin typeface="Trebuchet MS" charset="0"/>
                <a:ea typeface="Trebuchet MS" charset="0"/>
                <a:cs typeface="Trebuchet MS" charset="0"/>
              </a:rPr>
              <a:t>) y </a:t>
            </a:r>
            <a:r>
              <a:rPr lang="es-ES" altLang="es-ES_tradnl" sz="1600" dirty="0" err="1">
                <a:latin typeface="Trebuchet MS" charset="0"/>
                <a:ea typeface="Trebuchet MS" charset="0"/>
                <a:cs typeface="Trebuchet MS" charset="0"/>
              </a:rPr>
              <a:t>Tocilizumab</a:t>
            </a:r>
            <a:r>
              <a:rPr lang="es-ES" altLang="es-ES_tradnl" sz="1600" dirty="0">
                <a:latin typeface="Trebuchet MS" charset="0"/>
                <a:ea typeface="Trebuchet MS" charset="0"/>
                <a:cs typeface="Trebuchet MS" charset="0"/>
              </a:rPr>
              <a:t> (anti-IL6R) sobre la </a:t>
            </a:r>
            <a:r>
              <a:rPr lang="es-ES" altLang="es-ES_tradnl" sz="1600" dirty="0" err="1">
                <a:latin typeface="Trebuchet MS" charset="0"/>
                <a:ea typeface="Trebuchet MS" charset="0"/>
                <a:cs typeface="Trebuchet MS" charset="0"/>
              </a:rPr>
              <a:t>Netosis</a:t>
            </a:r>
            <a:r>
              <a:rPr lang="es-ES" altLang="es-ES_tradnl" sz="1600" dirty="0">
                <a:latin typeface="Trebuchet MS" charset="0"/>
                <a:ea typeface="Trebuchet MS" charset="0"/>
                <a:cs typeface="Trebuchet MS" charset="0"/>
              </a:rPr>
              <a:t>.</a:t>
            </a:r>
            <a:endParaRPr lang="en-US" altLang="es-ES_tradnl" sz="1600" dirty="0">
              <a:latin typeface="Trebuchet MS" charset="0"/>
              <a:ea typeface="Trebuchet MS" charset="0"/>
              <a:cs typeface="Trebuchet MS" charset="0"/>
            </a:endParaRPr>
          </a:p>
        </p:txBody>
      </p:sp>
      <p:sp>
        <p:nvSpPr>
          <p:cNvPr id="17415" name="Rectángulo 12"/>
          <p:cNvSpPr>
            <a:spLocks noChangeArrowheads="1"/>
          </p:cNvSpPr>
          <p:nvPr/>
        </p:nvSpPr>
        <p:spPr bwMode="auto">
          <a:xfrm>
            <a:off x="325438" y="115888"/>
            <a:ext cx="8562975"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just" eaLnBrk="1" hangingPunct="1">
              <a:lnSpc>
                <a:spcPct val="100000"/>
              </a:lnSpc>
              <a:spcBef>
                <a:spcPct val="0"/>
              </a:spcBef>
              <a:buFontTx/>
              <a:buNone/>
            </a:pPr>
            <a:r>
              <a:rPr lang="es-ES_tradnl" altLang="es-ES_tradnl" sz="1000">
                <a:solidFill>
                  <a:srgbClr val="251F1C"/>
                </a:solidFill>
                <a:latin typeface="Trebuchet MS" charset="0"/>
                <a:ea typeface="Trebuchet MS" charset="0"/>
                <a:cs typeface="Trebuchet MS" charset="0"/>
              </a:rPr>
              <a:t>Perez-Sanchez et al. </a:t>
            </a:r>
            <a:r>
              <a:rPr lang="es-ES_tradnl" altLang="es-ES_tradnl" sz="1000">
                <a:latin typeface="Trebuchet MS" charset="0"/>
                <a:ea typeface="Trebuchet MS" charset="0"/>
                <a:cs typeface="Trebuchet MS" charset="0"/>
              </a:rPr>
              <a:t>J Autoimmun</a:t>
            </a:r>
            <a:r>
              <a:rPr lang="es-ES_tradnl" altLang="es-ES_tradnl" sz="1000">
                <a:solidFill>
                  <a:srgbClr val="251F1C"/>
                </a:solidFill>
                <a:latin typeface="Trebuchet MS" charset="0"/>
                <a:ea typeface="Trebuchet MS" charset="0"/>
                <a:cs typeface="Trebuchet MS" charset="0"/>
              </a:rPr>
              <a:t>. 2017</a:t>
            </a:r>
          </a:p>
        </p:txBody>
      </p:sp>
      <p:pic>
        <p:nvPicPr>
          <p:cNvPr id="17416" name="Imagen 3"/>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90513" y="1096963"/>
            <a:ext cx="2133600" cy="172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7" name="Imagen 4"/>
          <p:cNvPicPr>
            <a:picLocks noChangeAspect="1"/>
          </p:cNvPicPr>
          <p:nvPr/>
        </p:nvPicPr>
        <p:blipFill>
          <a:blip r:embed="rId5">
            <a:extLst>
              <a:ext uri="{28A0092B-C50C-407E-A947-70E740481C1C}">
                <a14:useLocalDpi xmlns:a14="http://schemas.microsoft.com/office/drawing/2010/main" xmlns="" val="0"/>
              </a:ext>
            </a:extLst>
          </a:blip>
          <a:srcRect t="45651" r="12268"/>
          <a:stretch>
            <a:fillRect/>
          </a:stretch>
        </p:blipFill>
        <p:spPr bwMode="auto">
          <a:xfrm>
            <a:off x="2570163" y="1093788"/>
            <a:ext cx="6180137" cy="173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8" name="CuadroTexto 1"/>
          <p:cNvSpPr txBox="1">
            <a:spLocks noChangeArrowheads="1"/>
          </p:cNvSpPr>
          <p:nvPr/>
        </p:nvSpPr>
        <p:spPr bwMode="auto">
          <a:xfrm>
            <a:off x="1482725" y="2657475"/>
            <a:ext cx="2500313" cy="214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s-ES_tradnl" altLang="es-ES_tradnl" sz="800"/>
              <a:t>Impact Factor: 7.64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4"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Conector recto 38"/>
          <p:cNvCxnSpPr>
            <a:cxnSpLocks/>
          </p:cNvCxnSpPr>
          <p:nvPr/>
        </p:nvCxnSpPr>
        <p:spPr bwMode="auto">
          <a:xfrm>
            <a:off x="396875" y="414338"/>
            <a:ext cx="8353425" cy="0"/>
          </a:xfrm>
          <a:prstGeom prst="line">
            <a:avLst/>
          </a:prstGeom>
          <a:noFill/>
          <a:ln w="60325">
            <a:solidFill>
              <a:srgbClr val="C00000"/>
            </a:solidFill>
            <a:miter lim="800000"/>
            <a:headEnd/>
            <a:tailEnd/>
          </a:ln>
          <a:effectLst>
            <a:outerShdw blurRad="63500" dist="38099" dir="2700000" algn="tl" rotWithShape="0">
              <a:srgbClr val="000000">
                <a:alpha val="39999"/>
              </a:srgbClr>
            </a:outerShdw>
          </a:effectLst>
          <a:extLst>
            <a:ext uri="{909E8E84-426E-40DD-AFC4-6F175D3DCCD1}">
              <a14:hiddenFill xmlns:a14="http://schemas.microsoft.com/office/drawing/2010/main" xmlns="">
                <a:noFill/>
              </a14:hiddenFill>
            </a:ext>
          </a:extLst>
        </p:spPr>
      </p:cxnSp>
      <p:graphicFrame>
        <p:nvGraphicFramePr>
          <p:cNvPr id="13" name="19 Tabla"/>
          <p:cNvGraphicFramePr>
            <a:graphicFrameLocks noGrp="1"/>
          </p:cNvGraphicFramePr>
          <p:nvPr/>
        </p:nvGraphicFramePr>
        <p:xfrm>
          <a:off x="325438" y="947738"/>
          <a:ext cx="4537075" cy="5889630"/>
        </p:xfrm>
        <a:graphic>
          <a:graphicData uri="http://schemas.openxmlformats.org/drawingml/2006/table">
            <a:tbl>
              <a:tblPr/>
              <a:tblGrid>
                <a:gridCol w="1471641">
                  <a:extLst>
                    <a:ext uri="{9D8B030D-6E8A-4147-A177-3AD203B41FA5}"/>
                  </a:extLst>
                </a:gridCol>
                <a:gridCol w="1256565">
                  <a:extLst>
                    <a:ext uri="{9D8B030D-6E8A-4147-A177-3AD203B41FA5}"/>
                  </a:extLst>
                </a:gridCol>
                <a:gridCol w="1192275">
                  <a:extLst>
                    <a:ext uri="{9D8B030D-6E8A-4147-A177-3AD203B41FA5}"/>
                  </a:extLst>
                </a:gridCol>
                <a:gridCol w="616594">
                  <a:extLst>
                    <a:ext uri="{9D8B030D-6E8A-4147-A177-3AD203B41FA5}"/>
                  </a:extLst>
                </a:gridCol>
              </a:tblGrid>
              <a:tr h="520053">
                <a:tc>
                  <a:txBody>
                    <a:bodyPr/>
                    <a:lstStyle/>
                    <a:p>
                      <a:pPr marL="0" marR="0" algn="ctr">
                        <a:lnSpc>
                          <a:spcPct val="107000"/>
                        </a:lnSpc>
                        <a:spcBef>
                          <a:spcPts val="0"/>
                        </a:spcBef>
                        <a:spcAft>
                          <a:spcPts val="0"/>
                        </a:spcAft>
                      </a:pPr>
                      <a:endParaRPr lang="es-ES" sz="1000" dirty="0">
                        <a:latin typeface="Calibri"/>
                        <a:ea typeface="Calibri"/>
                        <a:cs typeface="Times New Roman"/>
                      </a:endParaRPr>
                    </a:p>
                  </a:txBody>
                  <a:tcPr marL="51800" marR="51800"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latin typeface="Calibri"/>
                          <a:ea typeface="MS Mincho"/>
                          <a:cs typeface="Times New Roman"/>
                        </a:rPr>
                        <a:t>Rheumatoid Arthritis patients</a:t>
                      </a:r>
                      <a:endParaRPr lang="es-ES" sz="1000" dirty="0">
                        <a:latin typeface="Calibri"/>
                        <a:ea typeface="Calibri"/>
                        <a:cs typeface="Times New Roman"/>
                      </a:endParaRPr>
                    </a:p>
                    <a:p>
                      <a:pPr marL="0" marR="0" algn="ctr">
                        <a:lnSpc>
                          <a:spcPct val="107000"/>
                        </a:lnSpc>
                        <a:spcBef>
                          <a:spcPts val="0"/>
                        </a:spcBef>
                        <a:spcAft>
                          <a:spcPts val="0"/>
                        </a:spcAft>
                      </a:pPr>
                      <a:r>
                        <a:rPr lang="en-US" sz="1000" b="1" dirty="0">
                          <a:latin typeface="Calibri"/>
                          <a:ea typeface="MS Mincho"/>
                          <a:cs typeface="Times New Roman"/>
                        </a:rPr>
                        <a:t>(n=106)</a:t>
                      </a:r>
                      <a:endParaRPr lang="es-ES" sz="1000" dirty="0">
                        <a:latin typeface="Calibri"/>
                        <a:ea typeface="Calibri"/>
                        <a:cs typeface="Times New Roman"/>
                      </a:endParaRPr>
                    </a:p>
                  </a:txBody>
                  <a:tcPr marL="51800" marR="51800"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latin typeface="Calibri"/>
                          <a:ea typeface="MS Mincho"/>
                          <a:cs typeface="Times New Roman"/>
                        </a:rPr>
                        <a:t>Healthy donors</a:t>
                      </a:r>
                    </a:p>
                    <a:p>
                      <a:pPr marL="0" marR="0" algn="ctr">
                        <a:lnSpc>
                          <a:spcPct val="107000"/>
                        </a:lnSpc>
                        <a:spcBef>
                          <a:spcPts val="0"/>
                        </a:spcBef>
                        <a:spcAft>
                          <a:spcPts val="0"/>
                        </a:spcAft>
                      </a:pPr>
                      <a:endParaRPr lang="es-ES" sz="1000" dirty="0">
                        <a:latin typeface="Calibri"/>
                        <a:ea typeface="Calibri"/>
                        <a:cs typeface="Times New Roman"/>
                      </a:endParaRPr>
                    </a:p>
                    <a:p>
                      <a:pPr marL="0" marR="0" algn="ctr">
                        <a:lnSpc>
                          <a:spcPct val="107000"/>
                        </a:lnSpc>
                        <a:spcBef>
                          <a:spcPts val="0"/>
                        </a:spcBef>
                        <a:spcAft>
                          <a:spcPts val="0"/>
                        </a:spcAft>
                      </a:pPr>
                      <a:r>
                        <a:rPr lang="en-US" sz="1000" b="1" dirty="0">
                          <a:latin typeface="Calibri"/>
                          <a:ea typeface="MS Mincho"/>
                          <a:cs typeface="Times New Roman"/>
                        </a:rPr>
                        <a:t>(n=40)</a:t>
                      </a:r>
                      <a:endParaRPr lang="es-ES" sz="1000" dirty="0">
                        <a:latin typeface="Calibri"/>
                        <a:ea typeface="Calibri"/>
                        <a:cs typeface="Times New Roman"/>
                      </a:endParaRPr>
                    </a:p>
                  </a:txBody>
                  <a:tcPr marL="51800" marR="5180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a:latin typeface="Calibri"/>
                          <a:ea typeface="MS Mincho"/>
                          <a:cs typeface="Times New Roman"/>
                        </a:rPr>
                        <a:t>p value</a:t>
                      </a:r>
                      <a:endParaRPr lang="es-ES" sz="1000">
                        <a:latin typeface="Calibri"/>
                        <a:ea typeface="Calibri"/>
                        <a:cs typeface="Times New Roman"/>
                      </a:endParaRPr>
                    </a:p>
                  </a:txBody>
                  <a:tcPr marL="51800" marR="51800" marT="0" marB="0">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extLst>
              </a:tr>
              <a:tr h="173352">
                <a:tc>
                  <a:txBody>
                    <a:bodyPr/>
                    <a:lstStyle/>
                    <a:p>
                      <a:pPr marL="0" marR="0" algn="ctr">
                        <a:lnSpc>
                          <a:spcPct val="107000"/>
                        </a:lnSpc>
                        <a:spcBef>
                          <a:spcPts val="0"/>
                        </a:spcBef>
                        <a:spcAft>
                          <a:spcPts val="0"/>
                        </a:spcAft>
                      </a:pPr>
                      <a:r>
                        <a:rPr lang="en-US" sz="1000" b="1">
                          <a:solidFill>
                            <a:srgbClr val="000000"/>
                          </a:solidFill>
                          <a:latin typeface="Calibri"/>
                          <a:ea typeface="MS Mincho"/>
                          <a:cs typeface="Times New Roman"/>
                        </a:rPr>
                        <a:t>Clinical parameters</a:t>
                      </a:r>
                      <a:endParaRPr lang="es-ES" sz="1000">
                        <a:latin typeface="Calibri"/>
                        <a:ea typeface="Calibri"/>
                        <a:cs typeface="Times New Roman"/>
                      </a:endParaRPr>
                    </a:p>
                  </a:txBody>
                  <a:tcPr marL="51800" marR="518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07000"/>
                        </a:lnSpc>
                        <a:spcBef>
                          <a:spcPts val="0"/>
                        </a:spcBef>
                        <a:spcAft>
                          <a:spcPts val="0"/>
                        </a:spcAft>
                      </a:pPr>
                      <a:endParaRPr lang="en-US" sz="1000">
                        <a:solidFill>
                          <a:srgbClr val="000000"/>
                        </a:solidFill>
                        <a:latin typeface="Calibri"/>
                        <a:ea typeface="MS Mincho"/>
                        <a:cs typeface="Times New Roman"/>
                      </a:endParaRPr>
                    </a:p>
                  </a:txBody>
                  <a:tcPr marL="51800" marR="518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07000"/>
                        </a:lnSpc>
                        <a:spcBef>
                          <a:spcPts val="0"/>
                        </a:spcBef>
                        <a:spcAft>
                          <a:spcPts val="0"/>
                        </a:spcAft>
                      </a:pPr>
                      <a:endParaRPr lang="en-US" sz="1000">
                        <a:solidFill>
                          <a:srgbClr val="000000"/>
                        </a:solidFill>
                        <a:latin typeface="Calibri"/>
                        <a:ea typeface="MS Mincho"/>
                        <a:cs typeface="Times New Roman"/>
                      </a:endParaRPr>
                    </a:p>
                  </a:txBody>
                  <a:tcPr marL="51800" marR="51800"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ctr">
                        <a:lnSpc>
                          <a:spcPct val="107000"/>
                        </a:lnSpc>
                        <a:spcBef>
                          <a:spcPts val="0"/>
                        </a:spcBef>
                        <a:spcAft>
                          <a:spcPts val="0"/>
                        </a:spcAft>
                      </a:pPr>
                      <a:endParaRPr lang="en-US" sz="1000">
                        <a:solidFill>
                          <a:srgbClr val="000000"/>
                        </a:solidFill>
                        <a:latin typeface="Calibri"/>
                        <a:ea typeface="MS Mincho"/>
                        <a:cs typeface="Times New Roman"/>
                      </a:endParaRPr>
                    </a:p>
                  </a:txBody>
                  <a:tcPr marL="51800" marR="51800" marT="0" marB="0">
                    <a:lnL>
                      <a:noFill/>
                    </a:lnL>
                    <a:lnR>
                      <a:noFill/>
                    </a:lnR>
                    <a:lnT w="12700" cap="flat" cmpd="sng" algn="ctr">
                      <a:solidFill>
                        <a:srgbClr val="000000"/>
                      </a:solidFill>
                      <a:prstDash val="solid"/>
                      <a:round/>
                      <a:headEnd type="none" w="med" len="med"/>
                      <a:tailEnd type="none" w="med" len="med"/>
                    </a:lnT>
                    <a:lnB>
                      <a:noFill/>
                    </a:lnB>
                    <a:solidFill>
                      <a:srgbClr val="D9D9D9"/>
                    </a:solidFill>
                  </a:tcPr>
                </a:tc>
                <a:extLst>
                  <a:ext uri="{0D108BD9-81ED-4DB2-BD59-A6C34878D82A}"/>
                </a:extLst>
              </a:tr>
              <a:tr h="173352">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Female/male, n/n</a:t>
                      </a:r>
                      <a:endParaRPr lang="es-ES" sz="1000">
                        <a:latin typeface="Calibri"/>
                        <a:ea typeface="Calibri"/>
                        <a:cs typeface="Times New Roman"/>
                      </a:endParaRPr>
                    </a:p>
                  </a:txBody>
                  <a:tcPr marL="51800" marR="518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75/31</a:t>
                      </a:r>
                      <a:endParaRPr lang="es-ES" sz="1000">
                        <a:latin typeface="Calibri"/>
                        <a:ea typeface="Calibri"/>
                        <a:cs typeface="Times New Roman"/>
                      </a:endParaRPr>
                    </a:p>
                  </a:txBody>
                  <a:tcPr marL="51800" marR="51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27/13</a:t>
                      </a:r>
                      <a:endParaRPr lang="es-ES" sz="1000">
                        <a:latin typeface="Calibri"/>
                        <a:ea typeface="Calibri"/>
                        <a:cs typeface="Times New Roman"/>
                      </a:endParaRPr>
                    </a:p>
                  </a:txBody>
                  <a:tcPr marL="51800" marR="51800" marT="0" marB="0">
                    <a:lnL>
                      <a:noFill/>
                    </a:lnL>
                    <a:lnR>
                      <a:noFill/>
                    </a:lnR>
                    <a:lnT>
                      <a:noFill/>
                    </a:lnT>
                    <a:lnB>
                      <a:noFill/>
                    </a:lnB>
                  </a:tcPr>
                </a:tc>
                <a:tc>
                  <a:txBody>
                    <a:bodyPr/>
                    <a:lstStyle/>
                    <a:p>
                      <a:pPr marL="0" marR="0" algn="ctr">
                        <a:lnSpc>
                          <a:spcPct val="107000"/>
                        </a:lnSpc>
                        <a:spcBef>
                          <a:spcPts val="0"/>
                        </a:spcBef>
                        <a:spcAft>
                          <a:spcPts val="0"/>
                        </a:spcAft>
                      </a:pPr>
                      <a:endParaRPr lang="en-US" sz="1000">
                        <a:solidFill>
                          <a:srgbClr val="000000"/>
                        </a:solidFill>
                        <a:latin typeface="Calibri"/>
                        <a:ea typeface="MS Mincho"/>
                        <a:cs typeface="Times New Roman"/>
                      </a:endParaRPr>
                    </a:p>
                  </a:txBody>
                  <a:tcPr marL="51800" marR="51800" marT="0" marB="0">
                    <a:lnL>
                      <a:noFill/>
                    </a:lnL>
                    <a:lnR>
                      <a:noFill/>
                    </a:lnR>
                    <a:lnT>
                      <a:noFill/>
                    </a:lnT>
                    <a:lnB>
                      <a:noFill/>
                    </a:lnB>
                  </a:tcPr>
                </a:tc>
                <a:extLst>
                  <a:ext uri="{0D108BD9-81ED-4DB2-BD59-A6C34878D82A}"/>
                </a:extLst>
              </a:tr>
              <a:tr h="173352">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Age, y</a:t>
                      </a:r>
                      <a:endParaRPr lang="es-ES" sz="1000">
                        <a:latin typeface="Calibri"/>
                        <a:ea typeface="Calibri"/>
                        <a:cs typeface="Times New Roman"/>
                      </a:endParaRPr>
                    </a:p>
                  </a:txBody>
                  <a:tcPr marL="51800" marR="518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57.04±11.88</a:t>
                      </a:r>
                      <a:endParaRPr lang="es-ES" sz="1000">
                        <a:latin typeface="Calibri"/>
                        <a:ea typeface="Calibri"/>
                        <a:cs typeface="Times New Roman"/>
                      </a:endParaRPr>
                    </a:p>
                  </a:txBody>
                  <a:tcPr marL="51800" marR="51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45.37±7.98</a:t>
                      </a:r>
                      <a:endParaRPr lang="es-ES" sz="1000">
                        <a:latin typeface="Calibri"/>
                        <a:ea typeface="Calibri"/>
                        <a:cs typeface="Times New Roman"/>
                      </a:endParaRPr>
                    </a:p>
                  </a:txBody>
                  <a:tcPr marL="51800" marR="51800" marT="0" marB="0">
                    <a:lnL>
                      <a:noFill/>
                    </a:lnL>
                    <a:lnR>
                      <a:noFill/>
                    </a:lnR>
                    <a:lnT>
                      <a:noFill/>
                    </a:lnT>
                    <a:lnB>
                      <a:noFill/>
                    </a:lnB>
                  </a:tcPr>
                </a:tc>
                <a:tc>
                  <a:txBody>
                    <a:bodyPr/>
                    <a:lstStyle/>
                    <a:p>
                      <a:pPr marL="0" marR="0" algn="ctr">
                        <a:lnSpc>
                          <a:spcPct val="107000"/>
                        </a:lnSpc>
                        <a:spcBef>
                          <a:spcPts val="0"/>
                        </a:spcBef>
                        <a:spcAft>
                          <a:spcPts val="0"/>
                        </a:spcAft>
                      </a:pPr>
                      <a:endParaRPr lang="en-US" sz="1000">
                        <a:solidFill>
                          <a:srgbClr val="000000"/>
                        </a:solidFill>
                        <a:latin typeface="Calibri"/>
                        <a:ea typeface="MS Mincho"/>
                        <a:cs typeface="Times New Roman"/>
                      </a:endParaRPr>
                    </a:p>
                  </a:txBody>
                  <a:tcPr marL="51800" marR="51800" marT="0" marB="0">
                    <a:lnL>
                      <a:noFill/>
                    </a:lnL>
                    <a:lnR>
                      <a:noFill/>
                    </a:lnR>
                    <a:lnT>
                      <a:noFill/>
                    </a:lnT>
                    <a:lnB>
                      <a:noFill/>
                    </a:lnB>
                  </a:tcPr>
                </a:tc>
                <a:extLst>
                  <a:ext uri="{0D108BD9-81ED-4DB2-BD59-A6C34878D82A}"/>
                </a:extLst>
              </a:tr>
              <a:tr h="173352">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Evolution time, y</a:t>
                      </a:r>
                      <a:endParaRPr lang="es-ES" sz="1000">
                        <a:latin typeface="Calibri"/>
                        <a:ea typeface="Calibri"/>
                        <a:cs typeface="Times New Roman"/>
                      </a:endParaRPr>
                    </a:p>
                  </a:txBody>
                  <a:tcPr marL="51800" marR="518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12.33±8.93</a:t>
                      </a:r>
                      <a:endParaRPr lang="es-ES" sz="1000">
                        <a:latin typeface="Calibri"/>
                        <a:ea typeface="Calibri"/>
                        <a:cs typeface="Times New Roman"/>
                      </a:endParaRPr>
                    </a:p>
                  </a:txBody>
                  <a:tcPr marL="51800" marR="51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a:t>
                      </a:r>
                      <a:endParaRPr lang="es-ES" sz="1000">
                        <a:latin typeface="Calibri"/>
                        <a:ea typeface="Calibri"/>
                        <a:cs typeface="Times New Roman"/>
                      </a:endParaRPr>
                    </a:p>
                  </a:txBody>
                  <a:tcPr marL="51800" marR="51800" marT="0" marB="0">
                    <a:lnL>
                      <a:noFill/>
                    </a:lnL>
                    <a:lnR>
                      <a:noFill/>
                    </a:lnR>
                    <a:lnT>
                      <a:noFill/>
                    </a:lnT>
                    <a:lnB>
                      <a:noFill/>
                    </a:lnB>
                  </a:tcPr>
                </a:tc>
                <a:tc>
                  <a:txBody>
                    <a:bodyPr/>
                    <a:lstStyle/>
                    <a:p>
                      <a:pPr marL="0" marR="0" algn="ctr">
                        <a:lnSpc>
                          <a:spcPct val="107000"/>
                        </a:lnSpc>
                        <a:spcBef>
                          <a:spcPts val="0"/>
                        </a:spcBef>
                        <a:spcAft>
                          <a:spcPts val="0"/>
                        </a:spcAft>
                      </a:pPr>
                      <a:endParaRPr lang="en-US" sz="1000">
                        <a:solidFill>
                          <a:srgbClr val="000000"/>
                        </a:solidFill>
                        <a:latin typeface="Calibri"/>
                        <a:ea typeface="MS Mincho"/>
                        <a:cs typeface="Times New Roman"/>
                      </a:endParaRPr>
                    </a:p>
                  </a:txBody>
                  <a:tcPr marL="51800" marR="51800" marT="0" marB="0">
                    <a:lnL>
                      <a:noFill/>
                    </a:lnL>
                    <a:lnR>
                      <a:noFill/>
                    </a:lnR>
                    <a:lnT>
                      <a:noFill/>
                    </a:lnT>
                    <a:lnB>
                      <a:noFill/>
                    </a:lnB>
                  </a:tcPr>
                </a:tc>
                <a:extLst>
                  <a:ext uri="{0D108BD9-81ED-4DB2-BD59-A6C34878D82A}"/>
                </a:extLst>
              </a:tr>
              <a:tr h="173352">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DAS28</a:t>
                      </a:r>
                      <a:endParaRPr lang="es-ES" sz="1000">
                        <a:latin typeface="Calibri"/>
                        <a:ea typeface="Calibri"/>
                        <a:cs typeface="Times New Roman"/>
                      </a:endParaRPr>
                    </a:p>
                  </a:txBody>
                  <a:tcPr marL="51800" marR="518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3.49±1.52</a:t>
                      </a:r>
                      <a:endParaRPr lang="es-ES" sz="1000">
                        <a:latin typeface="Calibri"/>
                        <a:ea typeface="Calibri"/>
                        <a:cs typeface="Times New Roman"/>
                      </a:endParaRPr>
                    </a:p>
                  </a:txBody>
                  <a:tcPr marL="51800" marR="51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a:t>
                      </a:r>
                      <a:endParaRPr lang="es-ES" sz="1000">
                        <a:latin typeface="Calibri"/>
                        <a:ea typeface="Calibri"/>
                        <a:cs typeface="Times New Roman"/>
                      </a:endParaRPr>
                    </a:p>
                  </a:txBody>
                  <a:tcPr marL="51800" marR="51800" marT="0" marB="0">
                    <a:lnL>
                      <a:noFill/>
                    </a:lnL>
                    <a:lnR>
                      <a:noFill/>
                    </a:lnR>
                    <a:lnT>
                      <a:noFill/>
                    </a:lnT>
                    <a:lnB>
                      <a:noFill/>
                    </a:lnB>
                  </a:tcPr>
                </a:tc>
                <a:tc>
                  <a:txBody>
                    <a:bodyPr/>
                    <a:lstStyle/>
                    <a:p>
                      <a:pPr marL="0" marR="0" algn="ctr">
                        <a:lnSpc>
                          <a:spcPct val="107000"/>
                        </a:lnSpc>
                        <a:spcBef>
                          <a:spcPts val="0"/>
                        </a:spcBef>
                        <a:spcAft>
                          <a:spcPts val="0"/>
                        </a:spcAft>
                      </a:pPr>
                      <a:endParaRPr lang="en-US" sz="1000">
                        <a:solidFill>
                          <a:srgbClr val="000000"/>
                        </a:solidFill>
                        <a:latin typeface="Calibri"/>
                        <a:ea typeface="MS Mincho"/>
                        <a:cs typeface="Times New Roman"/>
                      </a:endParaRPr>
                    </a:p>
                  </a:txBody>
                  <a:tcPr marL="51800" marR="51800" marT="0" marB="0">
                    <a:lnL>
                      <a:noFill/>
                    </a:lnL>
                    <a:lnR>
                      <a:noFill/>
                    </a:lnR>
                    <a:lnT>
                      <a:noFill/>
                    </a:lnT>
                    <a:lnB>
                      <a:noFill/>
                    </a:lnB>
                  </a:tcPr>
                </a:tc>
                <a:extLst>
                  <a:ext uri="{0D108BD9-81ED-4DB2-BD59-A6C34878D82A}"/>
                </a:extLst>
              </a:tr>
              <a:tr h="346702">
                <a:tc>
                  <a:txBody>
                    <a:bodyPr/>
                    <a:lstStyle/>
                    <a:p>
                      <a:pPr marL="0" marR="0" algn="ctr">
                        <a:lnSpc>
                          <a:spcPct val="107000"/>
                        </a:lnSpc>
                        <a:spcBef>
                          <a:spcPts val="0"/>
                        </a:spcBef>
                        <a:spcAft>
                          <a:spcPts val="0"/>
                        </a:spcAft>
                      </a:pPr>
                      <a:r>
                        <a:rPr lang="en-US" sz="1000" dirty="0">
                          <a:solidFill>
                            <a:srgbClr val="000000"/>
                          </a:solidFill>
                          <a:latin typeface="Calibri"/>
                          <a:ea typeface="MS Mincho"/>
                          <a:cs typeface="Times New Roman"/>
                        </a:rPr>
                        <a:t>Rheumatoid Factor positivity, %</a:t>
                      </a:r>
                      <a:endParaRPr lang="es-ES" sz="1000" dirty="0">
                        <a:latin typeface="Calibri"/>
                        <a:ea typeface="Calibri"/>
                        <a:cs typeface="Times New Roman"/>
                      </a:endParaRPr>
                    </a:p>
                  </a:txBody>
                  <a:tcPr marL="51800" marR="518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dirty="0">
                          <a:solidFill>
                            <a:srgbClr val="000000"/>
                          </a:solidFill>
                          <a:latin typeface="Calibri"/>
                          <a:ea typeface="MS Mincho"/>
                          <a:cs typeface="Times New Roman"/>
                        </a:rPr>
                        <a:t>54.7 %</a:t>
                      </a:r>
                      <a:endParaRPr lang="es-ES" sz="1000" dirty="0">
                        <a:latin typeface="Calibri"/>
                        <a:ea typeface="Calibri"/>
                        <a:cs typeface="Times New Roman"/>
                      </a:endParaRPr>
                    </a:p>
                  </a:txBody>
                  <a:tcPr marL="51800" marR="51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0 %</a:t>
                      </a:r>
                      <a:endParaRPr lang="es-ES" sz="1000">
                        <a:latin typeface="Calibri"/>
                        <a:ea typeface="Calibri"/>
                        <a:cs typeface="Times New Roman"/>
                      </a:endParaRPr>
                    </a:p>
                  </a:txBody>
                  <a:tcPr marL="51800" marR="51800" marT="0" marB="0">
                    <a:lnL>
                      <a:noFill/>
                    </a:lnL>
                    <a:lnR>
                      <a:noFill/>
                    </a:lnR>
                    <a:lnT>
                      <a:noFill/>
                    </a:lnT>
                    <a:lnB>
                      <a:noFill/>
                    </a:lnB>
                  </a:tcPr>
                </a:tc>
                <a:tc>
                  <a:txBody>
                    <a:bodyPr/>
                    <a:lstStyle/>
                    <a:p>
                      <a:pPr marL="0" marR="0" algn="ctr">
                        <a:lnSpc>
                          <a:spcPct val="107000"/>
                        </a:lnSpc>
                        <a:spcBef>
                          <a:spcPts val="0"/>
                        </a:spcBef>
                        <a:spcAft>
                          <a:spcPts val="0"/>
                        </a:spcAft>
                      </a:pPr>
                      <a:endParaRPr lang="en-US" sz="1000">
                        <a:solidFill>
                          <a:srgbClr val="000000"/>
                        </a:solidFill>
                        <a:latin typeface="Calibri"/>
                        <a:ea typeface="MS Mincho"/>
                        <a:cs typeface="Times New Roman"/>
                      </a:endParaRPr>
                    </a:p>
                  </a:txBody>
                  <a:tcPr marL="51800" marR="51800" marT="0" marB="0">
                    <a:lnL>
                      <a:noFill/>
                    </a:lnL>
                    <a:lnR>
                      <a:noFill/>
                    </a:lnR>
                    <a:lnT>
                      <a:noFill/>
                    </a:lnT>
                    <a:lnB>
                      <a:noFill/>
                    </a:lnB>
                  </a:tcPr>
                </a:tc>
                <a:extLst>
                  <a:ext uri="{0D108BD9-81ED-4DB2-BD59-A6C34878D82A}"/>
                </a:extLst>
              </a:tr>
              <a:tr h="346702">
                <a:tc>
                  <a:txBody>
                    <a:bodyPr/>
                    <a:lstStyle/>
                    <a:p>
                      <a:pPr marL="0" marR="0" algn="ctr">
                        <a:lnSpc>
                          <a:spcPct val="107000"/>
                        </a:lnSpc>
                        <a:spcBef>
                          <a:spcPts val="0"/>
                        </a:spcBef>
                        <a:spcAft>
                          <a:spcPts val="0"/>
                        </a:spcAft>
                      </a:pPr>
                      <a:r>
                        <a:rPr lang="es-ES" sz="1000">
                          <a:solidFill>
                            <a:srgbClr val="000000"/>
                          </a:solidFill>
                          <a:latin typeface="Calibri"/>
                          <a:ea typeface="MS Mincho"/>
                          <a:cs typeface="Times New Roman"/>
                        </a:rPr>
                        <a:t>Anti-CCPs antibodies positivity, %</a:t>
                      </a:r>
                      <a:endParaRPr lang="es-ES" sz="1000">
                        <a:latin typeface="Calibri"/>
                        <a:ea typeface="Calibri"/>
                        <a:cs typeface="Times New Roman"/>
                      </a:endParaRPr>
                    </a:p>
                  </a:txBody>
                  <a:tcPr marL="51800" marR="518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s-ES" sz="1000">
                          <a:solidFill>
                            <a:srgbClr val="000000"/>
                          </a:solidFill>
                          <a:latin typeface="Calibri"/>
                          <a:ea typeface="MS Mincho"/>
                          <a:cs typeface="Times New Roman"/>
                        </a:rPr>
                        <a:t>75.4 %</a:t>
                      </a:r>
                      <a:endParaRPr lang="es-ES" sz="1000">
                        <a:latin typeface="Calibri"/>
                        <a:ea typeface="Calibri"/>
                        <a:cs typeface="Times New Roman"/>
                      </a:endParaRPr>
                    </a:p>
                  </a:txBody>
                  <a:tcPr marL="51800" marR="51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s-ES" sz="1000">
                          <a:solidFill>
                            <a:srgbClr val="000000"/>
                          </a:solidFill>
                          <a:latin typeface="Calibri"/>
                          <a:ea typeface="MS Mincho"/>
                          <a:cs typeface="Times New Roman"/>
                        </a:rPr>
                        <a:t>0 %</a:t>
                      </a:r>
                      <a:endParaRPr lang="es-ES" sz="1000">
                        <a:latin typeface="Calibri"/>
                        <a:ea typeface="Calibri"/>
                        <a:cs typeface="Times New Roman"/>
                      </a:endParaRPr>
                    </a:p>
                  </a:txBody>
                  <a:tcPr marL="51800" marR="51800" marT="0" marB="0">
                    <a:lnL>
                      <a:noFill/>
                    </a:lnL>
                    <a:lnR>
                      <a:noFill/>
                    </a:lnR>
                    <a:lnT>
                      <a:noFill/>
                    </a:lnT>
                    <a:lnB>
                      <a:noFill/>
                    </a:lnB>
                  </a:tcPr>
                </a:tc>
                <a:tc>
                  <a:txBody>
                    <a:bodyPr/>
                    <a:lstStyle/>
                    <a:p>
                      <a:pPr marL="0" marR="0" algn="ctr">
                        <a:lnSpc>
                          <a:spcPct val="107000"/>
                        </a:lnSpc>
                        <a:spcBef>
                          <a:spcPts val="0"/>
                        </a:spcBef>
                        <a:spcAft>
                          <a:spcPts val="0"/>
                        </a:spcAft>
                      </a:pPr>
                      <a:endParaRPr lang="es-ES" sz="1000">
                        <a:solidFill>
                          <a:srgbClr val="000000"/>
                        </a:solidFill>
                        <a:latin typeface="Calibri"/>
                        <a:ea typeface="MS Mincho"/>
                        <a:cs typeface="Times New Roman"/>
                      </a:endParaRPr>
                    </a:p>
                  </a:txBody>
                  <a:tcPr marL="51800" marR="51800" marT="0" marB="0">
                    <a:lnL>
                      <a:noFill/>
                    </a:lnL>
                    <a:lnR>
                      <a:noFill/>
                    </a:lnR>
                    <a:lnT>
                      <a:noFill/>
                    </a:lnT>
                    <a:lnB>
                      <a:noFill/>
                    </a:lnB>
                  </a:tcPr>
                </a:tc>
                <a:extLst>
                  <a:ext uri="{0D108BD9-81ED-4DB2-BD59-A6C34878D82A}"/>
                </a:extLst>
              </a:tr>
              <a:tr h="173352">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Pathologic CIMT, %</a:t>
                      </a:r>
                      <a:endParaRPr lang="es-ES" sz="1000">
                        <a:latin typeface="Calibri"/>
                        <a:ea typeface="Calibri"/>
                        <a:cs typeface="Times New Roman"/>
                      </a:endParaRPr>
                    </a:p>
                  </a:txBody>
                  <a:tcPr marL="51800" marR="518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27/66 (40 %)</a:t>
                      </a:r>
                      <a:endParaRPr lang="es-ES" sz="1000">
                        <a:latin typeface="Calibri"/>
                        <a:ea typeface="Calibri"/>
                        <a:cs typeface="Times New Roman"/>
                      </a:endParaRPr>
                    </a:p>
                  </a:txBody>
                  <a:tcPr marL="51800" marR="51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0 %</a:t>
                      </a:r>
                      <a:endParaRPr lang="es-ES" sz="1000">
                        <a:latin typeface="Calibri"/>
                        <a:ea typeface="Calibri"/>
                        <a:cs typeface="Times New Roman"/>
                      </a:endParaRPr>
                    </a:p>
                  </a:txBody>
                  <a:tcPr marL="51800" marR="51800" marT="0" marB="0">
                    <a:lnL>
                      <a:noFill/>
                    </a:lnL>
                    <a:lnR>
                      <a:noFill/>
                    </a:lnR>
                    <a:lnT>
                      <a:noFill/>
                    </a:lnT>
                    <a:lnB>
                      <a:noFill/>
                    </a:lnB>
                  </a:tcPr>
                </a:tc>
                <a:tc>
                  <a:txBody>
                    <a:bodyPr/>
                    <a:lstStyle/>
                    <a:p>
                      <a:pPr marL="0" marR="0" algn="ctr">
                        <a:lnSpc>
                          <a:spcPct val="107000"/>
                        </a:lnSpc>
                        <a:spcBef>
                          <a:spcPts val="0"/>
                        </a:spcBef>
                        <a:spcAft>
                          <a:spcPts val="0"/>
                        </a:spcAft>
                      </a:pPr>
                      <a:endParaRPr lang="en-US" sz="1000">
                        <a:solidFill>
                          <a:srgbClr val="000000"/>
                        </a:solidFill>
                        <a:latin typeface="Calibri"/>
                        <a:ea typeface="MS Mincho"/>
                        <a:cs typeface="Times New Roman"/>
                      </a:endParaRPr>
                    </a:p>
                  </a:txBody>
                  <a:tcPr marL="51800" marR="51800" marT="0" marB="0">
                    <a:lnL>
                      <a:noFill/>
                    </a:lnL>
                    <a:lnR>
                      <a:noFill/>
                    </a:lnR>
                    <a:lnT>
                      <a:noFill/>
                    </a:lnT>
                    <a:lnB>
                      <a:noFill/>
                    </a:lnB>
                  </a:tcPr>
                </a:tc>
                <a:extLst>
                  <a:ext uri="{0D108BD9-81ED-4DB2-BD59-A6C34878D82A}"/>
                </a:extLst>
              </a:tr>
              <a:tr h="173352">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Obesity, %</a:t>
                      </a:r>
                      <a:endParaRPr lang="es-ES" sz="1000">
                        <a:latin typeface="Calibri"/>
                        <a:ea typeface="Calibri"/>
                        <a:cs typeface="Times New Roman"/>
                      </a:endParaRPr>
                    </a:p>
                  </a:txBody>
                  <a:tcPr marL="51800" marR="518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9.3%</a:t>
                      </a:r>
                      <a:endParaRPr lang="es-ES" sz="1000">
                        <a:latin typeface="Calibri"/>
                        <a:ea typeface="Calibri"/>
                        <a:cs typeface="Times New Roman"/>
                      </a:endParaRPr>
                    </a:p>
                  </a:txBody>
                  <a:tcPr marL="51800" marR="51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0 %</a:t>
                      </a:r>
                      <a:endParaRPr lang="es-ES" sz="1000">
                        <a:latin typeface="Calibri"/>
                        <a:ea typeface="Calibri"/>
                        <a:cs typeface="Times New Roman"/>
                      </a:endParaRPr>
                    </a:p>
                  </a:txBody>
                  <a:tcPr marL="51800" marR="51800" marT="0" marB="0">
                    <a:lnL>
                      <a:noFill/>
                    </a:lnL>
                    <a:lnR>
                      <a:noFill/>
                    </a:lnR>
                    <a:lnT>
                      <a:noFill/>
                    </a:lnT>
                    <a:lnB>
                      <a:noFill/>
                    </a:lnB>
                  </a:tcPr>
                </a:tc>
                <a:tc>
                  <a:txBody>
                    <a:bodyPr/>
                    <a:lstStyle/>
                    <a:p>
                      <a:pPr marL="0" marR="0" algn="ctr">
                        <a:lnSpc>
                          <a:spcPct val="107000"/>
                        </a:lnSpc>
                        <a:spcBef>
                          <a:spcPts val="0"/>
                        </a:spcBef>
                        <a:spcAft>
                          <a:spcPts val="0"/>
                        </a:spcAft>
                      </a:pPr>
                      <a:endParaRPr lang="en-US" sz="1000">
                        <a:solidFill>
                          <a:srgbClr val="000000"/>
                        </a:solidFill>
                        <a:latin typeface="Calibri"/>
                        <a:ea typeface="MS Mincho"/>
                        <a:cs typeface="Times New Roman"/>
                      </a:endParaRPr>
                    </a:p>
                  </a:txBody>
                  <a:tcPr marL="51800" marR="51800" marT="0" marB="0">
                    <a:lnL>
                      <a:noFill/>
                    </a:lnL>
                    <a:lnR>
                      <a:noFill/>
                    </a:lnR>
                    <a:lnT>
                      <a:noFill/>
                    </a:lnT>
                    <a:lnB>
                      <a:noFill/>
                    </a:lnB>
                  </a:tcPr>
                </a:tc>
                <a:extLst>
                  <a:ext uri="{0D108BD9-81ED-4DB2-BD59-A6C34878D82A}"/>
                </a:extLst>
              </a:tr>
              <a:tr h="342373">
                <a:tc>
                  <a:txBody>
                    <a:bodyPr/>
                    <a:lstStyle/>
                    <a:p>
                      <a:pPr marL="0" marR="0" algn="ctr">
                        <a:lnSpc>
                          <a:spcPct val="107000"/>
                        </a:lnSpc>
                        <a:spcBef>
                          <a:spcPts val="0"/>
                        </a:spcBef>
                        <a:spcAft>
                          <a:spcPts val="0"/>
                        </a:spcAft>
                      </a:pPr>
                      <a:r>
                        <a:rPr lang="en-US" sz="1000" dirty="0">
                          <a:solidFill>
                            <a:srgbClr val="000000"/>
                          </a:solidFill>
                          <a:latin typeface="Calibri"/>
                          <a:ea typeface="MS Mincho"/>
                          <a:cs typeface="Times New Roman"/>
                        </a:rPr>
                        <a:t>Diabetes mellitus, %</a:t>
                      </a:r>
                    </a:p>
                    <a:p>
                      <a:pPr marL="0" marR="0" algn="ctr">
                        <a:lnSpc>
                          <a:spcPct val="107000"/>
                        </a:lnSpc>
                        <a:spcBef>
                          <a:spcPts val="0"/>
                        </a:spcBef>
                        <a:spcAft>
                          <a:spcPts val="0"/>
                        </a:spcAft>
                      </a:pPr>
                      <a:r>
                        <a:rPr lang="es-ES" sz="1000" dirty="0">
                          <a:latin typeface="+mn-lt"/>
                          <a:ea typeface="Calibri"/>
                          <a:cs typeface="Times New Roman"/>
                        </a:rPr>
                        <a:t>BMI</a:t>
                      </a:r>
                      <a:endParaRPr lang="es-ES" sz="1000" dirty="0">
                        <a:latin typeface="Calibri"/>
                        <a:ea typeface="Calibri"/>
                        <a:cs typeface="Times New Roman"/>
                      </a:endParaRPr>
                    </a:p>
                  </a:txBody>
                  <a:tcPr marL="51800" marR="518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dirty="0">
                          <a:solidFill>
                            <a:srgbClr val="000000"/>
                          </a:solidFill>
                          <a:latin typeface="Calibri"/>
                          <a:ea typeface="MS Mincho"/>
                          <a:cs typeface="Times New Roman"/>
                        </a:rPr>
                        <a:t>9.3%</a:t>
                      </a:r>
                    </a:p>
                    <a:p>
                      <a:pPr marL="0" marR="0" algn="ctr">
                        <a:lnSpc>
                          <a:spcPct val="107000"/>
                        </a:lnSpc>
                        <a:spcBef>
                          <a:spcPts val="0"/>
                        </a:spcBef>
                        <a:spcAft>
                          <a:spcPts val="0"/>
                        </a:spcAft>
                      </a:pPr>
                      <a:r>
                        <a:rPr lang="es-ES" sz="1000" dirty="0">
                          <a:latin typeface="+mn-lt"/>
                          <a:ea typeface="Calibri"/>
                          <a:cs typeface="Times New Roman"/>
                        </a:rPr>
                        <a:t>26.4±4.5</a:t>
                      </a:r>
                      <a:endParaRPr lang="es-ES" sz="1000" dirty="0">
                        <a:latin typeface="Calibri"/>
                        <a:ea typeface="Calibri"/>
                        <a:cs typeface="Times New Roman"/>
                      </a:endParaRPr>
                    </a:p>
                  </a:txBody>
                  <a:tcPr marL="51800" marR="51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dirty="0">
                          <a:solidFill>
                            <a:srgbClr val="000000"/>
                          </a:solidFill>
                          <a:latin typeface="Calibri"/>
                          <a:ea typeface="MS Mincho"/>
                          <a:cs typeface="Times New Roman"/>
                        </a:rPr>
                        <a:t>0 %</a:t>
                      </a:r>
                    </a:p>
                    <a:p>
                      <a:pPr marL="0" marR="0" algn="ctr">
                        <a:lnSpc>
                          <a:spcPct val="107000"/>
                        </a:lnSpc>
                        <a:spcBef>
                          <a:spcPts val="0"/>
                        </a:spcBef>
                        <a:spcAft>
                          <a:spcPts val="0"/>
                        </a:spcAft>
                      </a:pPr>
                      <a:r>
                        <a:rPr lang="es-ES" sz="1000" dirty="0">
                          <a:latin typeface="+mn-lt"/>
                          <a:ea typeface="Calibri"/>
                          <a:cs typeface="Times New Roman"/>
                        </a:rPr>
                        <a:t>24.8±2.8 </a:t>
                      </a:r>
                      <a:endParaRPr lang="es-ES" sz="1000" dirty="0">
                        <a:latin typeface="Calibri"/>
                        <a:ea typeface="Calibri"/>
                        <a:cs typeface="Times New Roman"/>
                      </a:endParaRPr>
                    </a:p>
                  </a:txBody>
                  <a:tcPr marL="51800" marR="51800" marT="0" marB="0">
                    <a:lnL>
                      <a:noFill/>
                    </a:lnL>
                    <a:lnR>
                      <a:noFill/>
                    </a:lnR>
                    <a:lnT>
                      <a:noFill/>
                    </a:lnT>
                    <a:lnB>
                      <a:noFill/>
                    </a:lnB>
                  </a:tcPr>
                </a:tc>
                <a:tc>
                  <a:txBody>
                    <a:bodyPr/>
                    <a:lstStyle/>
                    <a:p>
                      <a:pPr marL="0" marR="0" algn="ctr">
                        <a:lnSpc>
                          <a:spcPct val="107000"/>
                        </a:lnSpc>
                        <a:spcBef>
                          <a:spcPts val="0"/>
                        </a:spcBef>
                        <a:spcAft>
                          <a:spcPts val="0"/>
                        </a:spcAft>
                      </a:pPr>
                      <a:endParaRPr lang="en-US" sz="1000">
                        <a:solidFill>
                          <a:srgbClr val="000000"/>
                        </a:solidFill>
                        <a:latin typeface="Calibri"/>
                        <a:ea typeface="MS Mincho"/>
                        <a:cs typeface="Times New Roman"/>
                      </a:endParaRPr>
                    </a:p>
                  </a:txBody>
                  <a:tcPr marL="51800" marR="51800" marT="0" marB="0">
                    <a:lnL>
                      <a:noFill/>
                    </a:lnL>
                    <a:lnR>
                      <a:noFill/>
                    </a:lnR>
                    <a:lnT>
                      <a:noFill/>
                    </a:lnT>
                    <a:lnB>
                      <a:noFill/>
                    </a:lnB>
                  </a:tcPr>
                </a:tc>
                <a:extLst>
                  <a:ext uri="{0D108BD9-81ED-4DB2-BD59-A6C34878D82A}"/>
                </a:extLst>
              </a:tr>
              <a:tr h="173352">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Hypertension, %</a:t>
                      </a:r>
                      <a:endParaRPr lang="es-ES" sz="1000">
                        <a:latin typeface="Calibri"/>
                        <a:ea typeface="Calibri"/>
                        <a:cs typeface="Times New Roman"/>
                      </a:endParaRPr>
                    </a:p>
                  </a:txBody>
                  <a:tcPr marL="51800" marR="518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dirty="0">
                          <a:solidFill>
                            <a:srgbClr val="000000"/>
                          </a:solidFill>
                          <a:latin typeface="Calibri"/>
                          <a:ea typeface="MS Mincho"/>
                          <a:cs typeface="Times New Roman"/>
                        </a:rPr>
                        <a:t>25.9%</a:t>
                      </a:r>
                      <a:endParaRPr lang="es-ES" sz="1000" dirty="0">
                        <a:latin typeface="Calibri"/>
                        <a:ea typeface="Calibri"/>
                        <a:cs typeface="Times New Roman"/>
                      </a:endParaRPr>
                    </a:p>
                  </a:txBody>
                  <a:tcPr marL="51800" marR="51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dirty="0">
                          <a:solidFill>
                            <a:srgbClr val="000000"/>
                          </a:solidFill>
                          <a:latin typeface="Calibri"/>
                          <a:ea typeface="MS Mincho"/>
                          <a:cs typeface="Times New Roman"/>
                        </a:rPr>
                        <a:t>0 %</a:t>
                      </a:r>
                      <a:endParaRPr lang="es-ES" sz="1000" dirty="0">
                        <a:latin typeface="Calibri"/>
                        <a:ea typeface="Calibri"/>
                        <a:cs typeface="Times New Roman"/>
                      </a:endParaRPr>
                    </a:p>
                  </a:txBody>
                  <a:tcPr marL="51800" marR="51800" marT="0" marB="0">
                    <a:lnL>
                      <a:noFill/>
                    </a:lnL>
                    <a:lnR>
                      <a:noFill/>
                    </a:lnR>
                    <a:lnT>
                      <a:noFill/>
                    </a:lnT>
                    <a:lnB>
                      <a:noFill/>
                    </a:lnB>
                  </a:tcPr>
                </a:tc>
                <a:tc>
                  <a:txBody>
                    <a:bodyPr/>
                    <a:lstStyle/>
                    <a:p>
                      <a:pPr marL="0" marR="0" algn="ctr">
                        <a:lnSpc>
                          <a:spcPct val="107000"/>
                        </a:lnSpc>
                        <a:spcBef>
                          <a:spcPts val="0"/>
                        </a:spcBef>
                        <a:spcAft>
                          <a:spcPts val="0"/>
                        </a:spcAft>
                      </a:pPr>
                      <a:endParaRPr lang="en-US" sz="1000" dirty="0">
                        <a:solidFill>
                          <a:srgbClr val="000000"/>
                        </a:solidFill>
                        <a:latin typeface="Calibri"/>
                        <a:ea typeface="MS Mincho"/>
                        <a:cs typeface="Times New Roman"/>
                      </a:endParaRPr>
                    </a:p>
                  </a:txBody>
                  <a:tcPr marL="51800" marR="51800" marT="0" marB="0">
                    <a:lnL>
                      <a:noFill/>
                    </a:lnL>
                    <a:lnR>
                      <a:noFill/>
                    </a:lnR>
                    <a:lnT>
                      <a:noFill/>
                    </a:lnT>
                    <a:lnB>
                      <a:noFill/>
                    </a:lnB>
                  </a:tcPr>
                </a:tc>
                <a:extLst>
                  <a:ext uri="{0D108BD9-81ED-4DB2-BD59-A6C34878D82A}"/>
                </a:extLst>
              </a:tr>
              <a:tr h="173352">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Menopause, %</a:t>
                      </a:r>
                      <a:endParaRPr lang="es-ES" sz="1000">
                        <a:latin typeface="Calibri"/>
                        <a:ea typeface="Calibri"/>
                        <a:cs typeface="Times New Roman"/>
                      </a:endParaRPr>
                    </a:p>
                  </a:txBody>
                  <a:tcPr marL="51800" marR="518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56.6%</a:t>
                      </a:r>
                      <a:endParaRPr lang="es-ES" sz="1000">
                        <a:latin typeface="Calibri"/>
                        <a:ea typeface="Calibri"/>
                        <a:cs typeface="Times New Roman"/>
                      </a:endParaRPr>
                    </a:p>
                  </a:txBody>
                  <a:tcPr marL="51800" marR="51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17%</a:t>
                      </a:r>
                      <a:endParaRPr lang="es-ES" sz="1000">
                        <a:latin typeface="Calibri"/>
                        <a:ea typeface="Calibri"/>
                        <a:cs typeface="Times New Roman"/>
                      </a:endParaRPr>
                    </a:p>
                  </a:txBody>
                  <a:tcPr marL="51800" marR="51800" marT="0" marB="0">
                    <a:lnL>
                      <a:noFill/>
                    </a:lnL>
                    <a:lnR>
                      <a:noFill/>
                    </a:lnR>
                    <a:lnT>
                      <a:noFill/>
                    </a:lnT>
                    <a:lnB>
                      <a:noFill/>
                    </a:lnB>
                  </a:tcPr>
                </a:tc>
                <a:tc>
                  <a:txBody>
                    <a:bodyPr/>
                    <a:lstStyle/>
                    <a:p>
                      <a:pPr marL="0" marR="0" algn="ctr">
                        <a:lnSpc>
                          <a:spcPct val="107000"/>
                        </a:lnSpc>
                        <a:spcBef>
                          <a:spcPts val="0"/>
                        </a:spcBef>
                        <a:spcAft>
                          <a:spcPts val="0"/>
                        </a:spcAft>
                      </a:pPr>
                      <a:endParaRPr lang="en-US" sz="1000">
                        <a:solidFill>
                          <a:srgbClr val="000000"/>
                        </a:solidFill>
                        <a:latin typeface="Calibri"/>
                        <a:ea typeface="MS Mincho"/>
                        <a:cs typeface="Times New Roman"/>
                      </a:endParaRPr>
                    </a:p>
                  </a:txBody>
                  <a:tcPr marL="51800" marR="51800" marT="0" marB="0">
                    <a:lnL>
                      <a:noFill/>
                    </a:lnL>
                    <a:lnR>
                      <a:noFill/>
                    </a:lnR>
                    <a:lnT>
                      <a:noFill/>
                    </a:lnT>
                    <a:lnB>
                      <a:noFill/>
                    </a:lnB>
                  </a:tcPr>
                </a:tc>
                <a:extLst>
                  <a:ext uri="{0D108BD9-81ED-4DB2-BD59-A6C34878D82A}"/>
                </a:extLst>
              </a:tr>
              <a:tr h="173352">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Smoker, %</a:t>
                      </a:r>
                      <a:endParaRPr lang="es-ES" sz="1000">
                        <a:latin typeface="Calibri"/>
                        <a:ea typeface="Calibri"/>
                        <a:cs typeface="Times New Roman"/>
                      </a:endParaRPr>
                    </a:p>
                  </a:txBody>
                  <a:tcPr marL="51800" marR="518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21.3%</a:t>
                      </a:r>
                      <a:endParaRPr lang="es-ES" sz="1000">
                        <a:latin typeface="Calibri"/>
                        <a:ea typeface="Calibri"/>
                        <a:cs typeface="Times New Roman"/>
                      </a:endParaRPr>
                    </a:p>
                  </a:txBody>
                  <a:tcPr marL="51800" marR="51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13.3%</a:t>
                      </a:r>
                      <a:endParaRPr lang="es-ES" sz="1000">
                        <a:latin typeface="Calibri"/>
                        <a:ea typeface="Calibri"/>
                        <a:cs typeface="Times New Roman"/>
                      </a:endParaRPr>
                    </a:p>
                  </a:txBody>
                  <a:tcPr marL="51800" marR="51800" marT="0" marB="0">
                    <a:lnL>
                      <a:noFill/>
                    </a:lnL>
                    <a:lnR>
                      <a:noFill/>
                    </a:lnR>
                    <a:lnT>
                      <a:noFill/>
                    </a:lnT>
                    <a:lnB>
                      <a:noFill/>
                    </a:lnB>
                  </a:tcPr>
                </a:tc>
                <a:tc>
                  <a:txBody>
                    <a:bodyPr/>
                    <a:lstStyle/>
                    <a:p>
                      <a:pPr marL="0" marR="0" algn="ctr">
                        <a:lnSpc>
                          <a:spcPct val="107000"/>
                        </a:lnSpc>
                        <a:spcBef>
                          <a:spcPts val="0"/>
                        </a:spcBef>
                        <a:spcAft>
                          <a:spcPts val="0"/>
                        </a:spcAft>
                      </a:pPr>
                      <a:endParaRPr lang="en-US" sz="1000">
                        <a:solidFill>
                          <a:srgbClr val="000000"/>
                        </a:solidFill>
                        <a:latin typeface="Calibri"/>
                        <a:ea typeface="MS Mincho"/>
                        <a:cs typeface="Times New Roman"/>
                      </a:endParaRPr>
                    </a:p>
                  </a:txBody>
                  <a:tcPr marL="51800" marR="51800" marT="0" marB="0">
                    <a:lnL>
                      <a:noFill/>
                    </a:lnL>
                    <a:lnR>
                      <a:noFill/>
                    </a:lnR>
                    <a:lnT>
                      <a:noFill/>
                    </a:lnT>
                    <a:lnB>
                      <a:noFill/>
                    </a:lnB>
                  </a:tcPr>
                </a:tc>
                <a:extLst>
                  <a:ext uri="{0D108BD9-81ED-4DB2-BD59-A6C34878D82A}"/>
                </a:extLst>
              </a:tr>
              <a:tr h="173352">
                <a:tc>
                  <a:txBody>
                    <a:bodyPr/>
                    <a:lstStyle/>
                    <a:p>
                      <a:pPr marL="0" marR="0" algn="ctr">
                        <a:lnSpc>
                          <a:spcPct val="107000"/>
                        </a:lnSpc>
                        <a:spcBef>
                          <a:spcPts val="0"/>
                        </a:spcBef>
                        <a:spcAft>
                          <a:spcPts val="0"/>
                        </a:spcAft>
                      </a:pPr>
                      <a:r>
                        <a:rPr lang="en-US" sz="1000" b="1">
                          <a:solidFill>
                            <a:srgbClr val="000000"/>
                          </a:solidFill>
                          <a:latin typeface="Calibri"/>
                          <a:ea typeface="MS Mincho"/>
                          <a:cs typeface="Times New Roman"/>
                        </a:rPr>
                        <a:t>Laboratory parameters</a:t>
                      </a:r>
                      <a:endParaRPr lang="es-ES" sz="1000">
                        <a:latin typeface="Calibri"/>
                        <a:ea typeface="Calibri"/>
                        <a:cs typeface="Times New Roman"/>
                      </a:endParaRPr>
                    </a:p>
                  </a:txBody>
                  <a:tcPr marL="51800" marR="51800" marT="0" marB="0">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endParaRPr lang="en-US" sz="1000">
                        <a:solidFill>
                          <a:srgbClr val="000000"/>
                        </a:solidFill>
                        <a:latin typeface="Calibri"/>
                        <a:ea typeface="MS Mincho"/>
                        <a:cs typeface="Times New Roman"/>
                      </a:endParaRPr>
                    </a:p>
                  </a:txBody>
                  <a:tcPr marL="51800" marR="51800" marT="0" marB="0">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endParaRPr lang="en-US" sz="1000">
                        <a:solidFill>
                          <a:srgbClr val="000000"/>
                        </a:solidFill>
                        <a:latin typeface="Calibri"/>
                        <a:ea typeface="MS Mincho"/>
                        <a:cs typeface="Times New Roman"/>
                      </a:endParaRPr>
                    </a:p>
                  </a:txBody>
                  <a:tcPr marL="51800" marR="51800" marT="0" marB="0">
                    <a:lnL>
                      <a:noFill/>
                    </a:lnL>
                    <a:lnR>
                      <a:noFill/>
                    </a:lnR>
                    <a:lnT>
                      <a:noFill/>
                    </a:lnT>
                    <a:lnB>
                      <a:noFill/>
                    </a:lnB>
                    <a:solidFill>
                      <a:srgbClr val="D9D9D9"/>
                    </a:solidFill>
                  </a:tcPr>
                </a:tc>
                <a:tc>
                  <a:txBody>
                    <a:bodyPr/>
                    <a:lstStyle/>
                    <a:p>
                      <a:pPr marL="0" marR="0" algn="ctr">
                        <a:lnSpc>
                          <a:spcPct val="107000"/>
                        </a:lnSpc>
                        <a:spcBef>
                          <a:spcPts val="0"/>
                        </a:spcBef>
                        <a:spcAft>
                          <a:spcPts val="0"/>
                        </a:spcAft>
                      </a:pPr>
                      <a:endParaRPr lang="en-US" sz="1000">
                        <a:solidFill>
                          <a:srgbClr val="000000"/>
                        </a:solidFill>
                        <a:latin typeface="Calibri"/>
                        <a:ea typeface="MS Mincho"/>
                        <a:cs typeface="Times New Roman"/>
                      </a:endParaRPr>
                    </a:p>
                  </a:txBody>
                  <a:tcPr marL="51800" marR="51800" marT="0" marB="0">
                    <a:lnL>
                      <a:noFill/>
                    </a:lnL>
                    <a:lnR>
                      <a:noFill/>
                    </a:lnR>
                    <a:lnT>
                      <a:noFill/>
                    </a:lnT>
                    <a:lnB>
                      <a:noFill/>
                    </a:lnB>
                    <a:solidFill>
                      <a:srgbClr val="D9D9D9"/>
                    </a:solidFill>
                  </a:tcPr>
                </a:tc>
                <a:extLst>
                  <a:ext uri="{0D108BD9-81ED-4DB2-BD59-A6C34878D82A}"/>
                </a:extLst>
              </a:tr>
              <a:tr h="173352">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Total cholesterol, mg/dL</a:t>
                      </a:r>
                      <a:endParaRPr lang="es-ES" sz="1000">
                        <a:latin typeface="Calibri"/>
                        <a:ea typeface="Calibri"/>
                        <a:cs typeface="Times New Roman"/>
                      </a:endParaRPr>
                    </a:p>
                  </a:txBody>
                  <a:tcPr marL="51800" marR="518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206.2±35.49</a:t>
                      </a:r>
                      <a:endParaRPr lang="es-ES" sz="1000">
                        <a:latin typeface="Calibri"/>
                        <a:ea typeface="Calibri"/>
                        <a:cs typeface="Times New Roman"/>
                      </a:endParaRPr>
                    </a:p>
                  </a:txBody>
                  <a:tcPr marL="51800" marR="51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201±29.9</a:t>
                      </a:r>
                      <a:endParaRPr lang="es-ES" sz="1000">
                        <a:latin typeface="Calibri"/>
                        <a:ea typeface="Calibri"/>
                        <a:cs typeface="Times New Roman"/>
                      </a:endParaRPr>
                    </a:p>
                  </a:txBody>
                  <a:tcPr marL="51800" marR="51800" marT="0" marB="0">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0.519</a:t>
                      </a:r>
                      <a:endParaRPr lang="es-ES" sz="1000">
                        <a:latin typeface="Calibri"/>
                        <a:ea typeface="Calibri"/>
                        <a:cs typeface="Times New Roman"/>
                      </a:endParaRPr>
                    </a:p>
                  </a:txBody>
                  <a:tcPr marL="51800" marR="51800" marT="0" marB="0">
                    <a:lnL>
                      <a:noFill/>
                    </a:lnL>
                    <a:lnR>
                      <a:noFill/>
                    </a:lnR>
                    <a:lnT>
                      <a:noFill/>
                    </a:lnT>
                    <a:lnB>
                      <a:noFill/>
                    </a:lnB>
                  </a:tcPr>
                </a:tc>
                <a:extLst>
                  <a:ext uri="{0D108BD9-81ED-4DB2-BD59-A6C34878D82A}"/>
                </a:extLst>
              </a:tr>
              <a:tr h="173352">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HDL-cholesterol, mg/dL</a:t>
                      </a:r>
                      <a:endParaRPr lang="es-ES" sz="1000">
                        <a:latin typeface="Calibri"/>
                        <a:ea typeface="Calibri"/>
                        <a:cs typeface="Times New Roman"/>
                      </a:endParaRPr>
                    </a:p>
                  </a:txBody>
                  <a:tcPr marL="51800" marR="518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53.96±15.59</a:t>
                      </a:r>
                      <a:endParaRPr lang="es-ES" sz="1000">
                        <a:latin typeface="Calibri"/>
                        <a:ea typeface="Calibri"/>
                        <a:cs typeface="Times New Roman"/>
                      </a:endParaRPr>
                    </a:p>
                  </a:txBody>
                  <a:tcPr marL="51800" marR="51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59.83±14.88</a:t>
                      </a:r>
                      <a:endParaRPr lang="es-ES" sz="1000">
                        <a:latin typeface="Calibri"/>
                        <a:ea typeface="Calibri"/>
                        <a:cs typeface="Times New Roman"/>
                      </a:endParaRPr>
                    </a:p>
                  </a:txBody>
                  <a:tcPr marL="51800" marR="51800" marT="0" marB="0">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0.108</a:t>
                      </a:r>
                      <a:endParaRPr lang="es-ES" sz="1000">
                        <a:latin typeface="Calibri"/>
                        <a:ea typeface="Calibri"/>
                        <a:cs typeface="Times New Roman"/>
                      </a:endParaRPr>
                    </a:p>
                  </a:txBody>
                  <a:tcPr marL="51800" marR="51800" marT="0" marB="0">
                    <a:lnL>
                      <a:noFill/>
                    </a:lnL>
                    <a:lnR>
                      <a:noFill/>
                    </a:lnR>
                    <a:lnT>
                      <a:noFill/>
                    </a:lnT>
                    <a:lnB>
                      <a:noFill/>
                    </a:lnB>
                  </a:tcPr>
                </a:tc>
                <a:extLst>
                  <a:ext uri="{0D108BD9-81ED-4DB2-BD59-A6C34878D82A}"/>
                </a:extLst>
              </a:tr>
              <a:tr h="173352">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Triglicerides, mg/dL</a:t>
                      </a:r>
                      <a:endParaRPr lang="es-ES" sz="1000">
                        <a:latin typeface="Calibri"/>
                        <a:ea typeface="Calibri"/>
                        <a:cs typeface="Times New Roman"/>
                      </a:endParaRPr>
                    </a:p>
                  </a:txBody>
                  <a:tcPr marL="51800" marR="518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122.57±62.85</a:t>
                      </a:r>
                      <a:endParaRPr lang="es-ES" sz="1000">
                        <a:latin typeface="Calibri"/>
                        <a:ea typeface="Calibri"/>
                        <a:cs typeface="Times New Roman"/>
                      </a:endParaRPr>
                    </a:p>
                  </a:txBody>
                  <a:tcPr marL="51800" marR="51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83±40.19</a:t>
                      </a:r>
                      <a:endParaRPr lang="es-ES" sz="1000">
                        <a:latin typeface="Calibri"/>
                        <a:ea typeface="Calibri"/>
                        <a:cs typeface="Times New Roman"/>
                      </a:endParaRPr>
                    </a:p>
                  </a:txBody>
                  <a:tcPr marL="51800" marR="51800" marT="0" marB="0">
                    <a:lnL>
                      <a:noFill/>
                    </a:lnL>
                    <a:lnR>
                      <a:noFill/>
                    </a:lnR>
                    <a:lnT>
                      <a:noFill/>
                    </a:lnT>
                    <a:lnB>
                      <a:noFill/>
                    </a:lnB>
                  </a:tcPr>
                </a:tc>
                <a:tc>
                  <a:txBody>
                    <a:bodyPr/>
                    <a:lstStyle/>
                    <a:p>
                      <a:pPr marL="0" marR="0" algn="ctr">
                        <a:lnSpc>
                          <a:spcPct val="107000"/>
                        </a:lnSpc>
                        <a:spcBef>
                          <a:spcPts val="0"/>
                        </a:spcBef>
                        <a:spcAft>
                          <a:spcPts val="0"/>
                        </a:spcAft>
                      </a:pPr>
                      <a:r>
                        <a:rPr lang="en-US" sz="1000" i="1">
                          <a:solidFill>
                            <a:srgbClr val="000000"/>
                          </a:solidFill>
                          <a:latin typeface="Calibri"/>
                          <a:ea typeface="MS Mincho"/>
                          <a:cs typeface="Times New Roman"/>
                        </a:rPr>
                        <a:t>0.005 *</a:t>
                      </a:r>
                      <a:endParaRPr lang="es-ES" sz="1000">
                        <a:latin typeface="Calibri"/>
                        <a:ea typeface="Calibri"/>
                        <a:cs typeface="Times New Roman"/>
                      </a:endParaRPr>
                    </a:p>
                  </a:txBody>
                  <a:tcPr marL="51800" marR="51800" marT="0" marB="0">
                    <a:lnL>
                      <a:noFill/>
                    </a:lnL>
                    <a:lnR>
                      <a:noFill/>
                    </a:lnR>
                    <a:lnT>
                      <a:noFill/>
                    </a:lnT>
                    <a:lnB>
                      <a:noFill/>
                    </a:lnB>
                  </a:tcPr>
                </a:tc>
                <a:extLst>
                  <a:ext uri="{0D108BD9-81ED-4DB2-BD59-A6C34878D82A}"/>
                </a:extLst>
              </a:tr>
              <a:tr h="173352">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Apolipoprotein A, g/L</a:t>
                      </a:r>
                      <a:endParaRPr lang="es-ES" sz="1000">
                        <a:latin typeface="Calibri"/>
                        <a:ea typeface="Calibri"/>
                        <a:cs typeface="Times New Roman"/>
                      </a:endParaRPr>
                    </a:p>
                  </a:txBody>
                  <a:tcPr marL="51800" marR="518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146.29±29.33</a:t>
                      </a:r>
                      <a:endParaRPr lang="es-ES" sz="1000">
                        <a:latin typeface="Calibri"/>
                        <a:ea typeface="Calibri"/>
                        <a:cs typeface="Times New Roman"/>
                      </a:endParaRPr>
                    </a:p>
                  </a:txBody>
                  <a:tcPr marL="51800" marR="51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155.71±29.45</a:t>
                      </a:r>
                      <a:endParaRPr lang="es-ES" sz="1000">
                        <a:latin typeface="Calibri"/>
                        <a:ea typeface="Calibri"/>
                        <a:cs typeface="Times New Roman"/>
                      </a:endParaRPr>
                    </a:p>
                  </a:txBody>
                  <a:tcPr marL="51800" marR="51800" marT="0" marB="0">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0.203</a:t>
                      </a:r>
                      <a:endParaRPr lang="es-ES" sz="1000">
                        <a:latin typeface="Calibri"/>
                        <a:ea typeface="Calibri"/>
                        <a:cs typeface="Times New Roman"/>
                      </a:endParaRPr>
                    </a:p>
                  </a:txBody>
                  <a:tcPr marL="51800" marR="51800" marT="0" marB="0">
                    <a:lnL>
                      <a:noFill/>
                    </a:lnL>
                    <a:lnR>
                      <a:noFill/>
                    </a:lnR>
                    <a:lnT>
                      <a:noFill/>
                    </a:lnT>
                    <a:lnB>
                      <a:noFill/>
                    </a:lnB>
                  </a:tcPr>
                </a:tc>
                <a:extLst>
                  <a:ext uri="{0D108BD9-81ED-4DB2-BD59-A6C34878D82A}"/>
                </a:extLst>
              </a:tr>
              <a:tr h="173352">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Apolipoprotein B, g/L</a:t>
                      </a:r>
                      <a:endParaRPr lang="es-ES" sz="1000">
                        <a:latin typeface="Calibri"/>
                        <a:ea typeface="Calibri"/>
                        <a:cs typeface="Times New Roman"/>
                      </a:endParaRPr>
                    </a:p>
                  </a:txBody>
                  <a:tcPr marL="51800" marR="518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88.76±23.37</a:t>
                      </a:r>
                      <a:endParaRPr lang="es-ES" sz="1000">
                        <a:latin typeface="Calibri"/>
                        <a:ea typeface="Calibri"/>
                        <a:cs typeface="Times New Roman"/>
                      </a:endParaRPr>
                    </a:p>
                  </a:txBody>
                  <a:tcPr marL="51800" marR="51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81.76±19.62</a:t>
                      </a:r>
                      <a:endParaRPr lang="es-ES" sz="1000">
                        <a:latin typeface="Calibri"/>
                        <a:ea typeface="Calibri"/>
                        <a:cs typeface="Times New Roman"/>
                      </a:endParaRPr>
                    </a:p>
                  </a:txBody>
                  <a:tcPr marL="51800" marR="51800" marT="0" marB="0">
                    <a:lnL>
                      <a:noFill/>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0.218</a:t>
                      </a:r>
                      <a:endParaRPr lang="es-ES" sz="1000">
                        <a:latin typeface="Calibri"/>
                        <a:ea typeface="Calibri"/>
                        <a:cs typeface="Times New Roman"/>
                      </a:endParaRPr>
                    </a:p>
                  </a:txBody>
                  <a:tcPr marL="51800" marR="51800" marT="0" marB="0">
                    <a:lnL>
                      <a:noFill/>
                    </a:lnL>
                    <a:lnR>
                      <a:noFill/>
                    </a:lnR>
                    <a:lnT>
                      <a:noFill/>
                    </a:lnT>
                    <a:lnB>
                      <a:noFill/>
                    </a:lnB>
                  </a:tcPr>
                </a:tc>
                <a:extLst>
                  <a:ext uri="{0D108BD9-81ED-4DB2-BD59-A6C34878D82A}"/>
                </a:extLst>
              </a:tr>
              <a:tr h="173352">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CRP, mg/dL</a:t>
                      </a:r>
                      <a:endParaRPr lang="es-ES" sz="1000">
                        <a:latin typeface="Calibri"/>
                        <a:ea typeface="Calibri"/>
                        <a:cs typeface="Times New Roman"/>
                      </a:endParaRPr>
                    </a:p>
                  </a:txBody>
                  <a:tcPr marL="51800" marR="518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i="1">
                          <a:solidFill>
                            <a:srgbClr val="000000"/>
                          </a:solidFill>
                          <a:latin typeface="Calibri"/>
                          <a:ea typeface="MS Mincho"/>
                          <a:cs typeface="Times New Roman"/>
                        </a:rPr>
                        <a:t>14.33±22.53</a:t>
                      </a:r>
                      <a:endParaRPr lang="es-ES" sz="1000">
                        <a:latin typeface="Calibri"/>
                        <a:ea typeface="Calibri"/>
                        <a:cs typeface="Times New Roman"/>
                      </a:endParaRPr>
                    </a:p>
                  </a:txBody>
                  <a:tcPr marL="51800" marR="51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i="1">
                          <a:solidFill>
                            <a:srgbClr val="000000"/>
                          </a:solidFill>
                          <a:latin typeface="Calibri"/>
                          <a:ea typeface="MS Mincho"/>
                          <a:cs typeface="Times New Roman"/>
                        </a:rPr>
                        <a:t>1.15±1.4</a:t>
                      </a:r>
                      <a:endParaRPr lang="es-ES" sz="1000">
                        <a:latin typeface="Calibri"/>
                        <a:ea typeface="Calibri"/>
                        <a:cs typeface="Times New Roman"/>
                      </a:endParaRPr>
                    </a:p>
                  </a:txBody>
                  <a:tcPr marL="51800" marR="51800" marT="0" marB="0">
                    <a:lnL>
                      <a:noFill/>
                    </a:lnL>
                    <a:lnR>
                      <a:noFill/>
                    </a:lnR>
                    <a:lnT>
                      <a:noFill/>
                    </a:lnT>
                    <a:lnB>
                      <a:noFill/>
                    </a:lnB>
                  </a:tcPr>
                </a:tc>
                <a:tc>
                  <a:txBody>
                    <a:bodyPr/>
                    <a:lstStyle/>
                    <a:p>
                      <a:pPr marL="0" marR="0" algn="ctr">
                        <a:lnSpc>
                          <a:spcPct val="107000"/>
                        </a:lnSpc>
                        <a:spcBef>
                          <a:spcPts val="0"/>
                        </a:spcBef>
                        <a:spcAft>
                          <a:spcPts val="0"/>
                        </a:spcAft>
                      </a:pPr>
                      <a:r>
                        <a:rPr lang="en-US" sz="1000" i="1" dirty="0">
                          <a:solidFill>
                            <a:srgbClr val="000000"/>
                          </a:solidFill>
                          <a:latin typeface="Calibri"/>
                          <a:ea typeface="MS Mincho"/>
                          <a:cs typeface="Times New Roman"/>
                        </a:rPr>
                        <a:t>0.001 *</a:t>
                      </a:r>
                      <a:endParaRPr lang="es-ES" sz="1000" dirty="0">
                        <a:latin typeface="Calibri"/>
                        <a:ea typeface="Calibri"/>
                        <a:cs typeface="Times New Roman"/>
                      </a:endParaRPr>
                    </a:p>
                  </a:txBody>
                  <a:tcPr marL="51800" marR="51800" marT="0" marB="0">
                    <a:lnL>
                      <a:noFill/>
                    </a:lnL>
                    <a:lnR>
                      <a:noFill/>
                    </a:lnR>
                    <a:lnT>
                      <a:noFill/>
                    </a:lnT>
                    <a:lnB>
                      <a:noFill/>
                    </a:lnB>
                  </a:tcPr>
                </a:tc>
                <a:extLst>
                  <a:ext uri="{0D108BD9-81ED-4DB2-BD59-A6C34878D82A}"/>
                </a:extLst>
              </a:tr>
              <a:tr h="173352">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ESR</a:t>
                      </a:r>
                      <a:endParaRPr lang="es-ES" sz="1000">
                        <a:latin typeface="Calibri"/>
                        <a:ea typeface="Calibri"/>
                        <a:cs typeface="Times New Roman"/>
                      </a:endParaRPr>
                    </a:p>
                  </a:txBody>
                  <a:tcPr marL="51800" marR="518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i="1">
                          <a:solidFill>
                            <a:srgbClr val="000000"/>
                          </a:solidFill>
                          <a:latin typeface="Calibri"/>
                          <a:ea typeface="MS Mincho"/>
                          <a:cs typeface="Times New Roman"/>
                        </a:rPr>
                        <a:t>24.36±15.19</a:t>
                      </a:r>
                      <a:endParaRPr lang="es-ES" sz="1000">
                        <a:latin typeface="Calibri"/>
                        <a:ea typeface="Calibri"/>
                        <a:cs typeface="Times New Roman"/>
                      </a:endParaRPr>
                    </a:p>
                  </a:txBody>
                  <a:tcPr marL="51800" marR="51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i="1">
                          <a:solidFill>
                            <a:srgbClr val="000000"/>
                          </a:solidFill>
                          <a:latin typeface="Calibri"/>
                          <a:ea typeface="MS Mincho"/>
                          <a:cs typeface="Times New Roman"/>
                        </a:rPr>
                        <a:t>9.25±6.74</a:t>
                      </a:r>
                      <a:endParaRPr lang="es-ES" sz="1000">
                        <a:latin typeface="Calibri"/>
                        <a:ea typeface="Calibri"/>
                        <a:cs typeface="Times New Roman"/>
                      </a:endParaRPr>
                    </a:p>
                  </a:txBody>
                  <a:tcPr marL="51800" marR="51800" marT="0" marB="0">
                    <a:lnL>
                      <a:noFill/>
                    </a:lnL>
                    <a:lnR>
                      <a:noFill/>
                    </a:lnR>
                    <a:lnT>
                      <a:noFill/>
                    </a:lnT>
                    <a:lnB>
                      <a:noFill/>
                    </a:lnB>
                  </a:tcPr>
                </a:tc>
                <a:tc>
                  <a:txBody>
                    <a:bodyPr/>
                    <a:lstStyle/>
                    <a:p>
                      <a:pPr marL="0" marR="0" algn="ctr">
                        <a:lnSpc>
                          <a:spcPct val="107000"/>
                        </a:lnSpc>
                        <a:spcBef>
                          <a:spcPts val="0"/>
                        </a:spcBef>
                        <a:spcAft>
                          <a:spcPts val="0"/>
                        </a:spcAft>
                      </a:pPr>
                      <a:r>
                        <a:rPr lang="en-US" sz="1000" i="1" dirty="0">
                          <a:solidFill>
                            <a:srgbClr val="000000"/>
                          </a:solidFill>
                          <a:latin typeface="Calibri"/>
                          <a:ea typeface="MS Mincho"/>
                          <a:cs typeface="Times New Roman"/>
                        </a:rPr>
                        <a:t>0.001 *</a:t>
                      </a:r>
                      <a:endParaRPr lang="es-ES" sz="1000" dirty="0">
                        <a:latin typeface="Calibri"/>
                        <a:ea typeface="Calibri"/>
                        <a:cs typeface="Times New Roman"/>
                      </a:endParaRPr>
                    </a:p>
                  </a:txBody>
                  <a:tcPr marL="51800" marR="51800" marT="0" marB="0">
                    <a:lnL>
                      <a:noFill/>
                    </a:lnL>
                    <a:lnR>
                      <a:noFill/>
                    </a:lnR>
                    <a:lnT>
                      <a:noFill/>
                    </a:lnT>
                    <a:lnB>
                      <a:noFill/>
                    </a:lnB>
                  </a:tcPr>
                </a:tc>
                <a:extLst>
                  <a:ext uri="{0D108BD9-81ED-4DB2-BD59-A6C34878D82A}"/>
                </a:extLst>
              </a:tr>
              <a:tr h="173352">
                <a:tc>
                  <a:txBody>
                    <a:bodyPr/>
                    <a:lstStyle/>
                    <a:p>
                      <a:pPr marL="0" marR="0" algn="ctr">
                        <a:lnSpc>
                          <a:spcPct val="107000"/>
                        </a:lnSpc>
                        <a:spcBef>
                          <a:spcPts val="0"/>
                        </a:spcBef>
                        <a:spcAft>
                          <a:spcPts val="0"/>
                        </a:spcAft>
                      </a:pPr>
                      <a:r>
                        <a:rPr lang="en-US" sz="1000" b="1">
                          <a:solidFill>
                            <a:srgbClr val="000000"/>
                          </a:solidFill>
                          <a:latin typeface="Calibri"/>
                          <a:ea typeface="MS Mincho"/>
                          <a:cs typeface="Times New Roman"/>
                        </a:rPr>
                        <a:t>Treatments</a:t>
                      </a:r>
                      <a:endParaRPr lang="es-ES" sz="1000">
                        <a:latin typeface="Calibri"/>
                        <a:ea typeface="Calibri"/>
                        <a:cs typeface="Times New Roman"/>
                      </a:endParaRPr>
                    </a:p>
                  </a:txBody>
                  <a:tcPr marL="51800" marR="51800" marT="0" marB="0">
                    <a:lnL>
                      <a:noFill/>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ctr">
                        <a:lnSpc>
                          <a:spcPct val="107000"/>
                        </a:lnSpc>
                        <a:spcBef>
                          <a:spcPts val="0"/>
                        </a:spcBef>
                        <a:spcAft>
                          <a:spcPts val="0"/>
                        </a:spcAft>
                      </a:pPr>
                      <a:endParaRPr lang="en-US" sz="1000">
                        <a:solidFill>
                          <a:srgbClr val="000000"/>
                        </a:solidFill>
                        <a:latin typeface="Calibri"/>
                        <a:ea typeface="MS Mincho"/>
                        <a:cs typeface="Times New Roman"/>
                      </a:endParaRPr>
                    </a:p>
                  </a:txBody>
                  <a:tcPr marL="51800" marR="51800" marT="0" marB="0">
                    <a:lnL w="12700" cap="flat" cmpd="sng" algn="ctr">
                      <a:solidFill>
                        <a:srgbClr val="000000"/>
                      </a:solidFill>
                      <a:prstDash val="solid"/>
                      <a:round/>
                      <a:headEnd type="none" w="med" len="med"/>
                      <a:tailEnd type="none" w="med" len="med"/>
                    </a:lnL>
                    <a:lnR>
                      <a:noFill/>
                    </a:lnR>
                    <a:lnT>
                      <a:noFill/>
                    </a:lnT>
                    <a:lnB>
                      <a:noFill/>
                    </a:lnB>
                    <a:solidFill>
                      <a:srgbClr val="D9D9D9"/>
                    </a:solidFill>
                  </a:tcPr>
                </a:tc>
                <a:tc>
                  <a:txBody>
                    <a:bodyPr/>
                    <a:lstStyle/>
                    <a:p>
                      <a:pPr marL="0" marR="0" algn="ctr">
                        <a:lnSpc>
                          <a:spcPct val="107000"/>
                        </a:lnSpc>
                        <a:spcBef>
                          <a:spcPts val="0"/>
                        </a:spcBef>
                        <a:spcAft>
                          <a:spcPts val="0"/>
                        </a:spcAft>
                      </a:pPr>
                      <a:endParaRPr lang="en-US" sz="1000">
                        <a:solidFill>
                          <a:srgbClr val="000000"/>
                        </a:solidFill>
                        <a:latin typeface="Calibri"/>
                        <a:ea typeface="MS Mincho"/>
                        <a:cs typeface="Times New Roman"/>
                      </a:endParaRPr>
                    </a:p>
                  </a:txBody>
                  <a:tcPr marL="51800" marR="51800" marT="0" marB="0">
                    <a:lnL>
                      <a:noFill/>
                    </a:lnL>
                    <a:lnR>
                      <a:noFill/>
                    </a:lnR>
                    <a:lnT>
                      <a:noFill/>
                    </a:lnT>
                    <a:lnB>
                      <a:noFill/>
                    </a:lnB>
                    <a:solidFill>
                      <a:srgbClr val="D9D9D9"/>
                    </a:solidFill>
                  </a:tcPr>
                </a:tc>
                <a:tc>
                  <a:txBody>
                    <a:bodyPr/>
                    <a:lstStyle/>
                    <a:p>
                      <a:pPr marL="0" marR="0" algn="ctr">
                        <a:lnSpc>
                          <a:spcPct val="107000"/>
                        </a:lnSpc>
                        <a:spcBef>
                          <a:spcPts val="0"/>
                        </a:spcBef>
                        <a:spcAft>
                          <a:spcPts val="0"/>
                        </a:spcAft>
                      </a:pPr>
                      <a:endParaRPr lang="en-US" sz="1000">
                        <a:solidFill>
                          <a:srgbClr val="000000"/>
                        </a:solidFill>
                        <a:latin typeface="Calibri"/>
                        <a:ea typeface="MS Mincho"/>
                        <a:cs typeface="Times New Roman"/>
                      </a:endParaRPr>
                    </a:p>
                  </a:txBody>
                  <a:tcPr marL="51800" marR="51800" marT="0" marB="0">
                    <a:lnL>
                      <a:noFill/>
                    </a:lnL>
                    <a:lnR>
                      <a:noFill/>
                    </a:lnR>
                    <a:lnT>
                      <a:noFill/>
                    </a:lnT>
                    <a:lnB>
                      <a:noFill/>
                    </a:lnB>
                    <a:solidFill>
                      <a:srgbClr val="D9D9D9"/>
                    </a:solidFill>
                  </a:tcPr>
                </a:tc>
                <a:extLst>
                  <a:ext uri="{0D108BD9-81ED-4DB2-BD59-A6C34878D82A}"/>
                </a:extLst>
              </a:tr>
              <a:tr h="173352">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Corticosteroids, %</a:t>
                      </a:r>
                      <a:endParaRPr lang="es-ES" sz="1000">
                        <a:latin typeface="Calibri"/>
                        <a:ea typeface="Calibri"/>
                        <a:cs typeface="Times New Roman"/>
                      </a:endParaRPr>
                    </a:p>
                  </a:txBody>
                  <a:tcPr marL="51800" marR="518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54.6%</a:t>
                      </a:r>
                      <a:endParaRPr lang="es-ES" sz="1000">
                        <a:latin typeface="Calibri"/>
                        <a:ea typeface="Calibri"/>
                        <a:cs typeface="Times New Roman"/>
                      </a:endParaRPr>
                    </a:p>
                  </a:txBody>
                  <a:tcPr marL="51800" marR="51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0%</a:t>
                      </a:r>
                      <a:endParaRPr lang="es-ES" sz="1000">
                        <a:latin typeface="Calibri"/>
                        <a:ea typeface="Calibri"/>
                        <a:cs typeface="Times New Roman"/>
                      </a:endParaRPr>
                    </a:p>
                  </a:txBody>
                  <a:tcPr marL="51800" marR="51800" marT="0" marB="0">
                    <a:lnL>
                      <a:noFill/>
                    </a:lnL>
                    <a:lnR>
                      <a:noFill/>
                    </a:lnR>
                    <a:lnT>
                      <a:noFill/>
                    </a:lnT>
                    <a:lnB>
                      <a:noFill/>
                    </a:lnB>
                  </a:tcPr>
                </a:tc>
                <a:tc>
                  <a:txBody>
                    <a:bodyPr/>
                    <a:lstStyle/>
                    <a:p>
                      <a:pPr marL="0" marR="0" algn="ctr">
                        <a:lnSpc>
                          <a:spcPct val="107000"/>
                        </a:lnSpc>
                        <a:spcBef>
                          <a:spcPts val="0"/>
                        </a:spcBef>
                        <a:spcAft>
                          <a:spcPts val="0"/>
                        </a:spcAft>
                      </a:pPr>
                      <a:endParaRPr lang="en-US" sz="1000">
                        <a:solidFill>
                          <a:srgbClr val="000000"/>
                        </a:solidFill>
                        <a:latin typeface="Calibri"/>
                        <a:ea typeface="MS Mincho"/>
                        <a:cs typeface="Times New Roman"/>
                      </a:endParaRPr>
                    </a:p>
                  </a:txBody>
                  <a:tcPr marL="51800" marR="51800" marT="0" marB="0">
                    <a:lnL>
                      <a:noFill/>
                    </a:lnL>
                    <a:lnR>
                      <a:noFill/>
                    </a:lnR>
                    <a:lnT>
                      <a:noFill/>
                    </a:lnT>
                    <a:lnB>
                      <a:noFill/>
                    </a:lnB>
                  </a:tcPr>
                </a:tc>
                <a:extLst>
                  <a:ext uri="{0D108BD9-81ED-4DB2-BD59-A6C34878D82A}"/>
                </a:extLst>
              </a:tr>
              <a:tr h="173352">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Antimalarials,%</a:t>
                      </a:r>
                      <a:endParaRPr lang="es-ES" sz="1000">
                        <a:latin typeface="Calibri"/>
                        <a:ea typeface="Calibri"/>
                        <a:cs typeface="Times New Roman"/>
                      </a:endParaRPr>
                    </a:p>
                  </a:txBody>
                  <a:tcPr marL="51800" marR="518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16%</a:t>
                      </a:r>
                      <a:endParaRPr lang="es-ES" sz="1000">
                        <a:latin typeface="Calibri"/>
                        <a:ea typeface="Calibri"/>
                        <a:cs typeface="Times New Roman"/>
                      </a:endParaRPr>
                    </a:p>
                  </a:txBody>
                  <a:tcPr marL="51800" marR="51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0%</a:t>
                      </a:r>
                      <a:endParaRPr lang="es-ES" sz="1000">
                        <a:latin typeface="Calibri"/>
                        <a:ea typeface="Calibri"/>
                        <a:cs typeface="Times New Roman"/>
                      </a:endParaRPr>
                    </a:p>
                  </a:txBody>
                  <a:tcPr marL="51800" marR="51800" marT="0" marB="0">
                    <a:lnL>
                      <a:noFill/>
                    </a:lnL>
                    <a:lnR>
                      <a:noFill/>
                    </a:lnR>
                    <a:lnT>
                      <a:noFill/>
                    </a:lnT>
                    <a:lnB>
                      <a:noFill/>
                    </a:lnB>
                  </a:tcPr>
                </a:tc>
                <a:tc>
                  <a:txBody>
                    <a:bodyPr/>
                    <a:lstStyle/>
                    <a:p>
                      <a:pPr marL="0" marR="0" algn="ctr">
                        <a:lnSpc>
                          <a:spcPct val="107000"/>
                        </a:lnSpc>
                        <a:spcBef>
                          <a:spcPts val="0"/>
                        </a:spcBef>
                        <a:spcAft>
                          <a:spcPts val="0"/>
                        </a:spcAft>
                      </a:pPr>
                      <a:endParaRPr lang="en-US" sz="1000">
                        <a:solidFill>
                          <a:srgbClr val="000000"/>
                        </a:solidFill>
                        <a:latin typeface="Calibri"/>
                        <a:ea typeface="MS Mincho"/>
                        <a:cs typeface="Times New Roman"/>
                      </a:endParaRPr>
                    </a:p>
                  </a:txBody>
                  <a:tcPr marL="51800" marR="51800" marT="0" marB="0">
                    <a:lnL>
                      <a:noFill/>
                    </a:lnL>
                    <a:lnR>
                      <a:noFill/>
                    </a:lnR>
                    <a:lnT>
                      <a:noFill/>
                    </a:lnT>
                    <a:lnB>
                      <a:noFill/>
                    </a:lnB>
                  </a:tcPr>
                </a:tc>
                <a:extLst>
                  <a:ext uri="{0D108BD9-81ED-4DB2-BD59-A6C34878D82A}"/>
                </a:extLst>
              </a:tr>
              <a:tr h="173352">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NSAIDS, %</a:t>
                      </a:r>
                      <a:endParaRPr lang="es-ES" sz="1000">
                        <a:latin typeface="Calibri"/>
                        <a:ea typeface="Calibri"/>
                        <a:cs typeface="Times New Roman"/>
                      </a:endParaRPr>
                    </a:p>
                  </a:txBody>
                  <a:tcPr marL="51800" marR="518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96%</a:t>
                      </a:r>
                      <a:endParaRPr lang="es-ES" sz="1000">
                        <a:latin typeface="Calibri"/>
                        <a:ea typeface="Calibri"/>
                        <a:cs typeface="Times New Roman"/>
                      </a:endParaRPr>
                    </a:p>
                  </a:txBody>
                  <a:tcPr marL="51800" marR="51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0%</a:t>
                      </a:r>
                      <a:endParaRPr lang="es-ES" sz="1000">
                        <a:latin typeface="Calibri"/>
                        <a:ea typeface="Calibri"/>
                        <a:cs typeface="Times New Roman"/>
                      </a:endParaRPr>
                    </a:p>
                  </a:txBody>
                  <a:tcPr marL="51800" marR="51800" marT="0" marB="0">
                    <a:lnL>
                      <a:noFill/>
                    </a:lnL>
                    <a:lnR>
                      <a:noFill/>
                    </a:lnR>
                    <a:lnT>
                      <a:noFill/>
                    </a:lnT>
                    <a:lnB>
                      <a:noFill/>
                    </a:lnB>
                  </a:tcPr>
                </a:tc>
                <a:tc>
                  <a:txBody>
                    <a:bodyPr/>
                    <a:lstStyle/>
                    <a:p>
                      <a:pPr marL="0" marR="0" algn="ctr">
                        <a:lnSpc>
                          <a:spcPct val="107000"/>
                        </a:lnSpc>
                        <a:spcBef>
                          <a:spcPts val="0"/>
                        </a:spcBef>
                        <a:spcAft>
                          <a:spcPts val="0"/>
                        </a:spcAft>
                      </a:pPr>
                      <a:endParaRPr lang="en-US" sz="1000">
                        <a:solidFill>
                          <a:srgbClr val="000000"/>
                        </a:solidFill>
                        <a:latin typeface="Calibri"/>
                        <a:ea typeface="MS Mincho"/>
                        <a:cs typeface="Times New Roman"/>
                      </a:endParaRPr>
                    </a:p>
                  </a:txBody>
                  <a:tcPr marL="51800" marR="51800" marT="0" marB="0">
                    <a:lnL>
                      <a:noFill/>
                    </a:lnL>
                    <a:lnR>
                      <a:noFill/>
                    </a:lnR>
                    <a:lnT>
                      <a:noFill/>
                    </a:lnT>
                    <a:lnB>
                      <a:noFill/>
                    </a:lnB>
                  </a:tcPr>
                </a:tc>
                <a:extLst>
                  <a:ext uri="{0D108BD9-81ED-4DB2-BD59-A6C34878D82A}"/>
                </a:extLst>
              </a:tr>
              <a:tr h="173352">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Metotrexate, %</a:t>
                      </a:r>
                      <a:endParaRPr lang="es-ES" sz="1000">
                        <a:latin typeface="Calibri"/>
                        <a:ea typeface="Calibri"/>
                        <a:cs typeface="Times New Roman"/>
                      </a:endParaRPr>
                    </a:p>
                  </a:txBody>
                  <a:tcPr marL="51800" marR="518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81.3%</a:t>
                      </a:r>
                      <a:endParaRPr lang="es-ES" sz="1000">
                        <a:latin typeface="Calibri"/>
                        <a:ea typeface="Calibri"/>
                        <a:cs typeface="Times New Roman"/>
                      </a:endParaRPr>
                    </a:p>
                  </a:txBody>
                  <a:tcPr marL="51800" marR="51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0%</a:t>
                      </a:r>
                      <a:endParaRPr lang="es-ES" sz="1000">
                        <a:latin typeface="Calibri"/>
                        <a:ea typeface="Calibri"/>
                        <a:cs typeface="Times New Roman"/>
                      </a:endParaRPr>
                    </a:p>
                  </a:txBody>
                  <a:tcPr marL="51800" marR="51800" marT="0" marB="0">
                    <a:lnL>
                      <a:noFill/>
                    </a:lnL>
                    <a:lnR>
                      <a:noFill/>
                    </a:lnR>
                    <a:lnT>
                      <a:noFill/>
                    </a:lnT>
                    <a:lnB>
                      <a:noFill/>
                    </a:lnB>
                  </a:tcPr>
                </a:tc>
                <a:tc>
                  <a:txBody>
                    <a:bodyPr/>
                    <a:lstStyle/>
                    <a:p>
                      <a:pPr marL="0" marR="0" algn="ctr">
                        <a:lnSpc>
                          <a:spcPct val="107000"/>
                        </a:lnSpc>
                        <a:spcBef>
                          <a:spcPts val="0"/>
                        </a:spcBef>
                        <a:spcAft>
                          <a:spcPts val="0"/>
                        </a:spcAft>
                      </a:pPr>
                      <a:endParaRPr lang="en-US" sz="1000">
                        <a:solidFill>
                          <a:srgbClr val="000000"/>
                        </a:solidFill>
                        <a:latin typeface="Calibri"/>
                        <a:ea typeface="MS Mincho"/>
                        <a:cs typeface="Times New Roman"/>
                      </a:endParaRPr>
                    </a:p>
                  </a:txBody>
                  <a:tcPr marL="51800" marR="51800" marT="0" marB="0">
                    <a:lnL>
                      <a:noFill/>
                    </a:lnL>
                    <a:lnR>
                      <a:noFill/>
                    </a:lnR>
                    <a:lnT>
                      <a:noFill/>
                    </a:lnT>
                    <a:lnB>
                      <a:noFill/>
                    </a:lnB>
                  </a:tcPr>
                </a:tc>
                <a:extLst>
                  <a:ext uri="{0D108BD9-81ED-4DB2-BD59-A6C34878D82A}"/>
                </a:extLst>
              </a:tr>
              <a:tr h="173352">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Leflunomide</a:t>
                      </a:r>
                      <a:endParaRPr lang="es-ES" sz="1000">
                        <a:latin typeface="Calibri"/>
                        <a:ea typeface="Calibri"/>
                        <a:cs typeface="Times New Roman"/>
                      </a:endParaRPr>
                    </a:p>
                  </a:txBody>
                  <a:tcPr marL="51800" marR="518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26.6%</a:t>
                      </a:r>
                      <a:endParaRPr lang="es-ES" sz="1000">
                        <a:latin typeface="Calibri"/>
                        <a:ea typeface="Calibri"/>
                        <a:cs typeface="Times New Roman"/>
                      </a:endParaRPr>
                    </a:p>
                  </a:txBody>
                  <a:tcPr marL="51800" marR="518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0%</a:t>
                      </a:r>
                      <a:endParaRPr lang="es-ES" sz="1000">
                        <a:latin typeface="Calibri"/>
                        <a:ea typeface="Calibri"/>
                        <a:cs typeface="Times New Roman"/>
                      </a:endParaRPr>
                    </a:p>
                  </a:txBody>
                  <a:tcPr marL="51800" marR="51800" marT="0" marB="0">
                    <a:lnL>
                      <a:noFill/>
                    </a:lnL>
                    <a:lnR>
                      <a:noFill/>
                    </a:lnR>
                    <a:lnT>
                      <a:noFill/>
                    </a:lnT>
                    <a:lnB>
                      <a:noFill/>
                    </a:lnB>
                  </a:tcPr>
                </a:tc>
                <a:tc>
                  <a:txBody>
                    <a:bodyPr/>
                    <a:lstStyle/>
                    <a:p>
                      <a:pPr marL="0" marR="0" algn="ctr">
                        <a:lnSpc>
                          <a:spcPct val="107000"/>
                        </a:lnSpc>
                        <a:spcBef>
                          <a:spcPts val="0"/>
                        </a:spcBef>
                        <a:spcAft>
                          <a:spcPts val="0"/>
                        </a:spcAft>
                      </a:pPr>
                      <a:endParaRPr lang="en-US" sz="1000">
                        <a:solidFill>
                          <a:srgbClr val="000000"/>
                        </a:solidFill>
                        <a:latin typeface="Calibri"/>
                        <a:ea typeface="MS Mincho"/>
                        <a:cs typeface="Times New Roman"/>
                      </a:endParaRPr>
                    </a:p>
                  </a:txBody>
                  <a:tcPr marL="51800" marR="51800" marT="0" marB="0">
                    <a:lnL>
                      <a:noFill/>
                    </a:lnL>
                    <a:lnR>
                      <a:noFill/>
                    </a:lnR>
                    <a:lnT>
                      <a:noFill/>
                    </a:lnT>
                    <a:lnB>
                      <a:noFill/>
                    </a:lnB>
                  </a:tcPr>
                </a:tc>
                <a:extLst>
                  <a:ext uri="{0D108BD9-81ED-4DB2-BD59-A6C34878D82A}"/>
                </a:extLst>
              </a:tr>
              <a:tr h="173352">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Vitamin D</a:t>
                      </a:r>
                      <a:endParaRPr lang="es-ES" sz="1000">
                        <a:latin typeface="Calibri"/>
                        <a:ea typeface="Calibri"/>
                        <a:cs typeface="Times New Roman"/>
                      </a:endParaRPr>
                    </a:p>
                  </a:txBody>
                  <a:tcPr marL="51800" marR="51800"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62.6%</a:t>
                      </a:r>
                      <a:endParaRPr lang="es-ES" sz="1000">
                        <a:latin typeface="Calibri"/>
                        <a:ea typeface="Calibri"/>
                        <a:cs typeface="Times New Roman"/>
                      </a:endParaRPr>
                    </a:p>
                  </a:txBody>
                  <a:tcPr marL="51800" marR="51800"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a:solidFill>
                            <a:srgbClr val="000000"/>
                          </a:solidFill>
                          <a:latin typeface="Calibri"/>
                          <a:ea typeface="MS Mincho"/>
                          <a:cs typeface="Times New Roman"/>
                        </a:rPr>
                        <a:t>0%</a:t>
                      </a:r>
                      <a:endParaRPr lang="es-ES" sz="1000">
                        <a:latin typeface="Calibri"/>
                        <a:ea typeface="Calibri"/>
                        <a:cs typeface="Times New Roman"/>
                      </a:endParaRPr>
                    </a:p>
                  </a:txBody>
                  <a:tcPr marL="51800" marR="5180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000" dirty="0">
                        <a:solidFill>
                          <a:srgbClr val="000000"/>
                        </a:solidFill>
                        <a:latin typeface="Calibri"/>
                        <a:ea typeface="MS Mincho"/>
                        <a:cs typeface="Times New Roman"/>
                      </a:endParaRPr>
                    </a:p>
                  </a:txBody>
                  <a:tcPr marL="51800" marR="51800" marT="0" marB="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extLst>
              </a:tr>
            </a:tbl>
          </a:graphicData>
        </a:graphic>
      </p:graphicFrame>
      <p:pic>
        <p:nvPicPr>
          <p:cNvPr id="19579" name="Imagen 14"/>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6288088" y="671513"/>
            <a:ext cx="1557337" cy="273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580" name="CuadroTexto 1"/>
          <p:cNvSpPr txBox="1">
            <a:spLocks noChangeArrowheads="1"/>
          </p:cNvSpPr>
          <p:nvPr/>
        </p:nvSpPr>
        <p:spPr bwMode="auto">
          <a:xfrm>
            <a:off x="5873750" y="4365625"/>
            <a:ext cx="274002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s-ES_tradnl" altLang="es-ES_tradnl" sz="1800"/>
              <a:t>% NETs formation</a:t>
            </a:r>
          </a:p>
          <a:p>
            <a:pPr algn="ctr" eaLnBrk="1" hangingPunct="1">
              <a:lnSpc>
                <a:spcPct val="100000"/>
              </a:lnSpc>
              <a:spcBef>
                <a:spcPct val="0"/>
              </a:spcBef>
              <a:buFontTx/>
              <a:buNone/>
            </a:pPr>
            <a:r>
              <a:rPr lang="es-ES_tradnl" altLang="es-ES_tradnl" sz="1800"/>
              <a:t>Neutrophil Elastase (NE)</a:t>
            </a:r>
          </a:p>
          <a:p>
            <a:pPr algn="ctr" eaLnBrk="1" hangingPunct="1">
              <a:lnSpc>
                <a:spcPct val="100000"/>
              </a:lnSpc>
              <a:spcBef>
                <a:spcPct val="0"/>
              </a:spcBef>
              <a:buFontTx/>
              <a:buNone/>
            </a:pPr>
            <a:r>
              <a:rPr lang="es-ES_tradnl" altLang="es-ES_tradnl" sz="1800"/>
              <a:t>Mieloperoxidase (MPO)</a:t>
            </a:r>
          </a:p>
        </p:txBody>
      </p:sp>
      <p:sp>
        <p:nvSpPr>
          <p:cNvPr id="19581" name="CuadroTexto 16"/>
          <p:cNvSpPr txBox="1">
            <a:spLocks noChangeArrowheads="1"/>
          </p:cNvSpPr>
          <p:nvPr/>
        </p:nvSpPr>
        <p:spPr bwMode="auto">
          <a:xfrm>
            <a:off x="5930900" y="5686425"/>
            <a:ext cx="2741613"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ctr" eaLnBrk="1" hangingPunct="1">
              <a:lnSpc>
                <a:spcPct val="100000"/>
              </a:lnSpc>
              <a:spcBef>
                <a:spcPct val="0"/>
              </a:spcBef>
              <a:buFontTx/>
              <a:buNone/>
            </a:pPr>
            <a:r>
              <a:rPr lang="es-ES_tradnl" altLang="es-ES_tradnl" sz="1800"/>
              <a:t>Cell-free Nucleosomes</a:t>
            </a:r>
          </a:p>
          <a:p>
            <a:pPr algn="ctr" eaLnBrk="1" hangingPunct="1">
              <a:lnSpc>
                <a:spcPct val="100000"/>
              </a:lnSpc>
              <a:spcBef>
                <a:spcPct val="0"/>
              </a:spcBef>
              <a:buFontTx/>
              <a:buNone/>
            </a:pPr>
            <a:r>
              <a:rPr lang="es-ES_tradnl" altLang="es-ES_tradnl" sz="1800"/>
              <a:t>Cell-free Elastase </a:t>
            </a:r>
          </a:p>
        </p:txBody>
      </p:sp>
      <p:sp>
        <p:nvSpPr>
          <p:cNvPr id="19582" name="CuadroTexto 2"/>
          <p:cNvSpPr txBox="1">
            <a:spLocks noChangeArrowheads="1"/>
          </p:cNvSpPr>
          <p:nvPr/>
        </p:nvSpPr>
        <p:spPr bwMode="auto">
          <a:xfrm>
            <a:off x="6611938" y="3997325"/>
            <a:ext cx="1736725"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s-ES_tradnl" altLang="es-ES_tradnl" sz="1800" b="1">
                <a:solidFill>
                  <a:srgbClr val="C00000"/>
                </a:solidFill>
              </a:rPr>
              <a:t>Neutr</a:t>
            </a:r>
            <a:r>
              <a:rPr lang="es-ES" altLang="es-ES_tradnl" sz="1800" b="1">
                <a:solidFill>
                  <a:srgbClr val="C00000"/>
                </a:solidFill>
              </a:rPr>
              <a:t>ófilos</a:t>
            </a:r>
            <a:endParaRPr lang="es-ES_tradnl" altLang="es-ES_tradnl" sz="1800" b="1">
              <a:solidFill>
                <a:srgbClr val="C00000"/>
              </a:solidFill>
            </a:endParaRPr>
          </a:p>
        </p:txBody>
      </p:sp>
      <p:sp>
        <p:nvSpPr>
          <p:cNvPr id="19583" name="CuadroTexto 18"/>
          <p:cNvSpPr txBox="1">
            <a:spLocks noChangeArrowheads="1"/>
          </p:cNvSpPr>
          <p:nvPr/>
        </p:nvSpPr>
        <p:spPr bwMode="auto">
          <a:xfrm>
            <a:off x="6804025" y="5389563"/>
            <a:ext cx="173513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s-ES_tradnl" altLang="es-ES_tradnl" sz="1800" b="1">
                <a:solidFill>
                  <a:srgbClr val="C00000"/>
                </a:solidFill>
              </a:rPr>
              <a:t>Plasma</a:t>
            </a:r>
          </a:p>
        </p:txBody>
      </p:sp>
      <p:sp>
        <p:nvSpPr>
          <p:cNvPr id="9" name="Cerrar llave 8"/>
          <p:cNvSpPr/>
          <p:nvPr/>
        </p:nvSpPr>
        <p:spPr>
          <a:xfrm rot="5400000">
            <a:off x="7054850" y="2790825"/>
            <a:ext cx="285750" cy="18415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s-ES_tradnl"/>
          </a:p>
        </p:txBody>
      </p:sp>
      <p:sp>
        <p:nvSpPr>
          <p:cNvPr id="19585" name="CuadroTexto 20"/>
          <p:cNvSpPr txBox="1">
            <a:spLocks noChangeArrowheads="1"/>
          </p:cNvSpPr>
          <p:nvPr/>
        </p:nvSpPr>
        <p:spPr bwMode="auto">
          <a:xfrm>
            <a:off x="288925" y="508000"/>
            <a:ext cx="32194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es-ES_tradnl" altLang="es-ES_tradnl" sz="1800" b="1">
                <a:solidFill>
                  <a:srgbClr val="C00000"/>
                </a:solidFill>
                <a:latin typeface="Trebuchet MS" charset="0"/>
                <a:ea typeface="Trebuchet MS" charset="0"/>
                <a:cs typeface="Trebuchet MS" charset="0"/>
              </a:rPr>
              <a:t>Pacientes y M</a:t>
            </a:r>
            <a:r>
              <a:rPr lang="es-ES" altLang="es-ES_tradnl" sz="1800" b="1">
                <a:solidFill>
                  <a:srgbClr val="C00000"/>
                </a:solidFill>
                <a:latin typeface="Trebuchet MS" charset="0"/>
                <a:ea typeface="Trebuchet MS" charset="0"/>
                <a:cs typeface="Trebuchet MS" charset="0"/>
              </a:rPr>
              <a:t>étodos</a:t>
            </a:r>
            <a:endParaRPr lang="es-ES_tradnl" altLang="es-ES_tradnl" sz="1800" b="1">
              <a:solidFill>
                <a:srgbClr val="C00000"/>
              </a:solidFill>
              <a:latin typeface="Trebuchet MS" charset="0"/>
              <a:ea typeface="Trebuchet MS" charset="0"/>
              <a:cs typeface="Trebuchet MS" charset="0"/>
            </a:endParaRPr>
          </a:p>
        </p:txBody>
      </p:sp>
      <p:sp>
        <p:nvSpPr>
          <p:cNvPr id="4" name="Rectángulo 3"/>
          <p:cNvSpPr/>
          <p:nvPr/>
        </p:nvSpPr>
        <p:spPr>
          <a:xfrm>
            <a:off x="1851025" y="855663"/>
            <a:ext cx="2252663" cy="6731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19587" name="Rectángulo 13"/>
          <p:cNvSpPr>
            <a:spLocks noChangeArrowheads="1"/>
          </p:cNvSpPr>
          <p:nvPr/>
        </p:nvSpPr>
        <p:spPr bwMode="auto">
          <a:xfrm>
            <a:off x="325438" y="38100"/>
            <a:ext cx="85629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gn="just" eaLnBrk="1" hangingPunct="1">
              <a:lnSpc>
                <a:spcPct val="100000"/>
              </a:lnSpc>
              <a:spcBef>
                <a:spcPct val="0"/>
              </a:spcBef>
              <a:buFontTx/>
              <a:buNone/>
            </a:pPr>
            <a:r>
              <a:rPr lang="es-ES_tradnl" altLang="es-ES_tradnl" sz="1000">
                <a:solidFill>
                  <a:srgbClr val="251F1C"/>
                </a:solidFill>
                <a:latin typeface="Trebuchet MS" charset="0"/>
                <a:ea typeface="Trebuchet MS" charset="0"/>
                <a:cs typeface="Trebuchet MS" charset="0"/>
              </a:rPr>
              <a:t>Perez-Sanchez et al. </a:t>
            </a:r>
            <a:r>
              <a:rPr lang="es-ES_tradnl" altLang="es-ES_tradnl" sz="1000">
                <a:latin typeface="Trebuchet MS" charset="0"/>
                <a:ea typeface="Trebuchet MS" charset="0"/>
                <a:cs typeface="Trebuchet MS" charset="0"/>
              </a:rPr>
              <a:t>J Autoimmun</a:t>
            </a:r>
            <a:r>
              <a:rPr lang="es-ES_tradnl" altLang="es-ES_tradnl" sz="1000">
                <a:solidFill>
                  <a:srgbClr val="251F1C"/>
                </a:solidFill>
                <a:latin typeface="Trebuchet MS" charset="0"/>
                <a:ea typeface="Trebuchet MS" charset="0"/>
                <a:cs typeface="Trebuchet MS" charset="0"/>
              </a:rPr>
              <a:t>. 2017</a:t>
            </a:r>
          </a:p>
          <a:p>
            <a:pPr algn="just" eaLnBrk="1" hangingPunct="1">
              <a:lnSpc>
                <a:spcPct val="100000"/>
              </a:lnSpc>
              <a:spcBef>
                <a:spcPct val="0"/>
              </a:spcBef>
              <a:buFontTx/>
              <a:buNone/>
            </a:pPr>
            <a:endParaRPr lang="es-ES_tradnl" altLang="es-ES_tradnl" sz="1000">
              <a:latin typeface="Trebuchet MS" charset="0"/>
              <a:ea typeface="Trebuchet MS" charset="0"/>
              <a:cs typeface="Trebuchet MS" charset="0"/>
            </a:endParaRPr>
          </a:p>
        </p:txBody>
      </p:sp>
      <p:sp>
        <p:nvSpPr>
          <p:cNvPr id="16" name="Rectángulo 15"/>
          <p:cNvSpPr/>
          <p:nvPr/>
        </p:nvSpPr>
        <p:spPr>
          <a:xfrm>
            <a:off x="341313" y="2165350"/>
            <a:ext cx="2482850" cy="161925"/>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
        <p:nvSpPr>
          <p:cNvPr id="18" name="Rectángulo 17"/>
          <p:cNvSpPr/>
          <p:nvPr/>
        </p:nvSpPr>
        <p:spPr>
          <a:xfrm>
            <a:off x="325438" y="3028950"/>
            <a:ext cx="2482850" cy="16033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animBg="1"/>
      <p:bldP spid="18" grpId="0" animBg="1"/>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4307</TotalTime>
  <Words>4484</Words>
  <Application>Microsoft Macintosh PowerPoint</Application>
  <PresentationFormat>Presentación en pantalla (4:3)</PresentationFormat>
  <Paragraphs>430</Paragraphs>
  <Slides>21</Slides>
  <Notes>21</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21</vt:i4>
      </vt:variant>
    </vt:vector>
  </HeadingPairs>
  <TitlesOfParts>
    <vt:vector size="23" baseType="lpstr">
      <vt:lpstr>Tema de Office</vt:lpstr>
      <vt:lpstr>Prism 6</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Julio</cp:lastModifiedBy>
  <cp:revision>143</cp:revision>
  <dcterms:created xsi:type="dcterms:W3CDTF">2018-02-10T11:57:30Z</dcterms:created>
  <dcterms:modified xsi:type="dcterms:W3CDTF">2018-02-23T16:31:20Z</dcterms:modified>
</cp:coreProperties>
</file>