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10" r:id="rId3"/>
    <p:sldId id="257" r:id="rId4"/>
    <p:sldId id="281" r:id="rId5"/>
    <p:sldId id="315" r:id="rId6"/>
    <p:sldId id="304" r:id="rId7"/>
    <p:sldId id="266" r:id="rId8"/>
    <p:sldId id="267" r:id="rId9"/>
    <p:sldId id="297" r:id="rId10"/>
    <p:sldId id="276" r:id="rId11"/>
    <p:sldId id="342" r:id="rId12"/>
    <p:sldId id="270" r:id="rId13"/>
    <p:sldId id="268" r:id="rId14"/>
    <p:sldId id="294" r:id="rId15"/>
    <p:sldId id="314" r:id="rId16"/>
    <p:sldId id="321" r:id="rId17"/>
    <p:sldId id="323" r:id="rId18"/>
    <p:sldId id="324" r:id="rId19"/>
    <p:sldId id="346" r:id="rId20"/>
    <p:sldId id="325" r:id="rId21"/>
    <p:sldId id="322" r:id="rId22"/>
    <p:sldId id="333" r:id="rId23"/>
    <p:sldId id="330" r:id="rId24"/>
    <p:sldId id="332" r:id="rId25"/>
    <p:sldId id="316" r:id="rId26"/>
    <p:sldId id="317" r:id="rId27"/>
    <p:sldId id="318" r:id="rId28"/>
    <p:sldId id="319" r:id="rId29"/>
    <p:sldId id="320" r:id="rId30"/>
    <p:sldId id="303" r:id="rId31"/>
    <p:sldId id="306" r:id="rId32"/>
    <p:sldId id="279" r:id="rId33"/>
    <p:sldId id="280" r:id="rId34"/>
    <p:sldId id="273" r:id="rId35"/>
    <p:sldId id="344" r:id="rId36"/>
    <p:sldId id="274" r:id="rId37"/>
    <p:sldId id="263" r:id="rId38"/>
    <p:sldId id="334" r:id="rId39"/>
    <p:sldId id="335" r:id="rId40"/>
    <p:sldId id="336" r:id="rId41"/>
    <p:sldId id="337" r:id="rId42"/>
    <p:sldId id="338" r:id="rId43"/>
    <p:sldId id="339" r:id="rId44"/>
    <p:sldId id="340" r:id="rId45"/>
    <p:sldId id="341" r:id="rId46"/>
    <p:sldId id="347" r:id="rId47"/>
    <p:sldId id="348" r:id="rId48"/>
    <p:sldId id="345" r:id="rId4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243"/>
    <p:restoredTop sz="97000" autoAdjust="0"/>
  </p:normalViewPr>
  <p:slideViewPr>
    <p:cSldViewPr snapToGrid="0" snapToObjects="1">
      <p:cViewPr varScale="1">
        <p:scale>
          <a:sx n="50" d="100"/>
          <a:sy n="50" d="100"/>
        </p:scale>
        <p:origin x="-834"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1DE30-FD72-354E-ABC3-899E5AD414D9}" type="datetimeFigureOut">
              <a:rPr lang="es-ES" smtClean="0"/>
              <a:pPr/>
              <a:t>23/02/2018</a:t>
            </a:fld>
            <a:endParaRPr lang="es-ES"/>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9CD1E-99B4-C848-9E8A-0A1BE5B848CB}" type="slidenum">
              <a:rPr lang="es-ES" smtClean="0"/>
              <a:pPr/>
              <a:t>‹Nº›</a:t>
            </a:fld>
            <a:endParaRPr lang="es-ES"/>
          </a:p>
        </p:txBody>
      </p:sp>
    </p:spTree>
    <p:extLst>
      <p:ext uri="{BB962C8B-B14F-4D97-AF65-F5344CB8AC3E}">
        <p14:creationId xmlns:p14="http://schemas.microsoft.com/office/powerpoint/2010/main" xmlns="" val="292667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xmlns="" id="{BD2D9F86-7F42-5548-978D-0EA8BBE2C73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s-ES"/>
          </a:p>
        </p:txBody>
      </p:sp>
      <p:sp>
        <p:nvSpPr>
          <p:cNvPr id="4098" name="Text Box 2">
            <a:extLst>
              <a:ext uri="{FF2B5EF4-FFF2-40B4-BE49-F238E27FC236}">
                <a16:creationId xmlns:a16="http://schemas.microsoft.com/office/drawing/2014/main" xmlns="" id="{0FBB3EF3-D7EE-244D-9407-D66BB6F4666D}"/>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s-ES">
                <a:latin typeface="Arial" panose="020B0604020202020204" pitchFamily="34" charset="0"/>
                <a:ea typeface="msgothic" charset="0"/>
                <a:cs typeface="msgothic" charset="0"/>
              </a:rPr>
              <a:t>Incidence rates* of hospitalised infections, MI and CHD events by quartile of MBDA. Error bars represent the 95% CIs around the incidence rate. *Rates per 100 patient-years. **Primary or Secondary. CHD, coronary heart disease; MBDA, multibiomarker disease activity; MI, myocardial infarction; SIE, serious infection event.</a:t>
            </a:r>
          </a:p>
        </p:txBody>
      </p:sp>
    </p:spTree>
    <p:extLst>
      <p:ext uri="{BB962C8B-B14F-4D97-AF65-F5344CB8AC3E}">
        <p14:creationId xmlns:p14="http://schemas.microsoft.com/office/powerpoint/2010/main" xmlns="" val="394627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A2F41-C623-4510-B9B6-E8A3ADF9D148}" type="slidenum">
              <a:rPr lang="en-US"/>
              <a:pPr/>
              <a:t>41</a:t>
            </a:fld>
            <a:endParaRPr lang="en-US"/>
          </a:p>
        </p:txBody>
      </p:sp>
      <p:sp>
        <p:nvSpPr>
          <p:cNvPr id="1881090" name="Rectangle 2"/>
          <p:cNvSpPr>
            <a:spLocks noGrp="1" noRot="1" noChangeAspect="1" noChangeArrowheads="1" noTextEdit="1"/>
          </p:cNvSpPr>
          <p:nvPr>
            <p:ph type="sldImg"/>
          </p:nvPr>
        </p:nvSpPr>
        <p:spPr>
          <a:ln/>
        </p:spPr>
      </p:sp>
      <p:sp>
        <p:nvSpPr>
          <p:cNvPr id="1881091" name="Rectangle 3"/>
          <p:cNvSpPr>
            <a:spLocks noGrp="1" noChangeArrowheads="1"/>
          </p:cNvSpPr>
          <p:nvPr>
            <p:ph type="body" idx="1"/>
          </p:nvPr>
        </p:nvSpPr>
        <p:spPr/>
        <p:txBody>
          <a:bodyPr/>
          <a:lstStyle/>
          <a:p>
            <a:pPr>
              <a:lnSpc>
                <a:spcPct val="90000"/>
              </a:lnSpc>
              <a:buFontTx/>
              <a:buNone/>
            </a:pPr>
            <a:r>
              <a:rPr lang="en-US" sz="1000" dirty="0"/>
              <a:t>Example of challenges with comparing across registries:</a:t>
            </a:r>
          </a:p>
          <a:p>
            <a:pPr lvl="1">
              <a:lnSpc>
                <a:spcPct val="90000"/>
              </a:lnSpc>
              <a:buFontTx/>
              <a:buChar char="•"/>
            </a:pPr>
            <a:r>
              <a:rPr lang="en-US" sz="1000" dirty="0"/>
              <a:t>Different measures</a:t>
            </a:r>
          </a:p>
          <a:p>
            <a:pPr lvl="1">
              <a:lnSpc>
                <a:spcPct val="90000"/>
              </a:lnSpc>
              <a:buFontTx/>
              <a:buChar char="•"/>
            </a:pPr>
            <a:r>
              <a:rPr lang="en-US" sz="1000" dirty="0"/>
              <a:t>Different comparators</a:t>
            </a:r>
          </a:p>
          <a:p>
            <a:pPr lvl="1">
              <a:lnSpc>
                <a:spcPct val="90000"/>
              </a:lnSpc>
              <a:buFontTx/>
              <a:buChar char="•"/>
            </a:pPr>
            <a:r>
              <a:rPr lang="en-US" sz="1000" dirty="0"/>
              <a:t>Different breakdowns by treatment</a:t>
            </a:r>
          </a:p>
          <a:p>
            <a:pPr lvl="1">
              <a:lnSpc>
                <a:spcPct val="90000"/>
              </a:lnSpc>
              <a:buFontTx/>
              <a:buChar char="•"/>
            </a:pPr>
            <a:r>
              <a:rPr lang="en-US" sz="1000" dirty="0"/>
              <a:t>Different screening and treatment practices</a:t>
            </a:r>
          </a:p>
          <a:p>
            <a:pPr lvl="1">
              <a:lnSpc>
                <a:spcPct val="90000"/>
              </a:lnSpc>
              <a:buFontTx/>
              <a:buChar char="•"/>
            </a:pPr>
            <a:r>
              <a:rPr lang="en-US" sz="1000" dirty="0"/>
              <a:t>Different TB incidences in the respective countries</a:t>
            </a:r>
          </a:p>
        </p:txBody>
      </p:sp>
    </p:spTree>
    <p:extLst>
      <p:ext uri="{BB962C8B-B14F-4D97-AF65-F5344CB8AC3E}">
        <p14:creationId xmlns:p14="http://schemas.microsoft.com/office/powerpoint/2010/main" xmlns="" val="39317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xmlns="" id="{CDA44F67-5BB5-4D48-AEE8-4F51883DAF03}"/>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s-ES" altLang="es-ES"/>
          </a:p>
        </p:txBody>
      </p:sp>
      <p:sp>
        <p:nvSpPr>
          <p:cNvPr id="27651" name="Text Box 2">
            <a:extLst>
              <a:ext uri="{FF2B5EF4-FFF2-40B4-BE49-F238E27FC236}">
                <a16:creationId xmlns:a16="http://schemas.microsoft.com/office/drawing/2014/main" xmlns="" id="{D08481CB-22A2-D343-86AF-3398C761BB4D}"/>
              </a:ext>
            </a:extLst>
          </p:cNvPr>
          <p:cNvSpPr>
            <a:spLocks noGrp="1" noChangeArrowheads="1"/>
          </p:cNvSpPr>
          <p:nvPr>
            <p:ph type="body"/>
          </p:nvPr>
        </p:nvSpPr>
        <p:spPr>
          <a:xfrm>
            <a:off x="1046163" y="4352925"/>
            <a:ext cx="4770437" cy="3478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s-ES">
                <a:solidFill>
                  <a:srgbClr val="000000"/>
                </a:solidFill>
                <a:latin typeface="Arial" panose="020B0604020202020204" pitchFamily="34" charset="0"/>
                <a:ea typeface="ＭＳ Ｐゴシック" panose="020B0600070205080204" pitchFamily="34" charset="-128"/>
              </a:rPr>
              <a:t>Hazard for soft tissue infections (SSI) and shingles over time in anti-tumour necrosis factor (TNF)-treated cohort. Demonstration of the time-varying risk of events in the anti-TNF cohort. Event rates were higher earlier on during treatment in both cohorts.</a:t>
            </a:r>
          </a:p>
        </p:txBody>
      </p:sp>
    </p:spTree>
    <p:extLst>
      <p:ext uri="{BB962C8B-B14F-4D97-AF65-F5344CB8AC3E}">
        <p14:creationId xmlns:p14="http://schemas.microsoft.com/office/powerpoint/2010/main" xmlns="" val="94754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1709CD1E-99B4-C848-9E8A-0A1BE5B848CB}" type="slidenum">
              <a:rPr lang="es-ES" smtClean="0"/>
              <a:pPr/>
              <a:t>47</a:t>
            </a:fld>
            <a:endParaRPr lang="es-ES"/>
          </a:p>
        </p:txBody>
      </p:sp>
    </p:spTree>
    <p:extLst>
      <p:ext uri="{BB962C8B-B14F-4D97-AF65-F5344CB8AC3E}">
        <p14:creationId xmlns:p14="http://schemas.microsoft.com/office/powerpoint/2010/main" xmlns="" val="136609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1709CD1E-99B4-C848-9E8A-0A1BE5B848CB}" type="slidenum">
              <a:rPr lang="es-ES" smtClean="0"/>
              <a:pPr/>
              <a:t>48</a:t>
            </a:fld>
            <a:endParaRPr lang="es-ES"/>
          </a:p>
        </p:txBody>
      </p:sp>
    </p:spTree>
    <p:extLst>
      <p:ext uri="{BB962C8B-B14F-4D97-AF65-F5344CB8AC3E}">
        <p14:creationId xmlns:p14="http://schemas.microsoft.com/office/powerpoint/2010/main" xmlns="" val="112685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1709CD1E-99B4-C848-9E8A-0A1BE5B848CB}" type="slidenum">
              <a:rPr lang="es-ES" smtClean="0"/>
              <a:pPr/>
              <a:t>12</a:t>
            </a:fld>
            <a:endParaRPr lang="es-ES"/>
          </a:p>
        </p:txBody>
      </p:sp>
    </p:spTree>
    <p:extLst>
      <p:ext uri="{BB962C8B-B14F-4D97-AF65-F5344CB8AC3E}">
        <p14:creationId xmlns:p14="http://schemas.microsoft.com/office/powerpoint/2010/main" xmlns="" val="231829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779A25-A97B-4DD1-9BAA-383740F44F2F}" type="slidenum">
              <a:rPr lang="en-US" altLang="es-ES" smtClean="0"/>
              <a:pPr eaLnBrk="1" hangingPunct="1"/>
              <a:t>13</a:t>
            </a:fld>
            <a:endParaRPr lang="en-US" altLang="es-ES"/>
          </a:p>
        </p:txBody>
      </p:sp>
      <p:sp>
        <p:nvSpPr>
          <p:cNvPr id="45059" name="Rectangle 2"/>
          <p:cNvSpPr>
            <a:spLocks noGrp="1" noRot="1" noChangeAspect="1" noChangeArrowheads="1" noTextEdit="1"/>
          </p:cNvSpPr>
          <p:nvPr>
            <p:ph type="sldImg"/>
          </p:nvPr>
        </p:nvSpPr>
        <p:spPr bwMode="auto">
          <a:xfrm>
            <a:off x="384175" y="687388"/>
            <a:ext cx="6091238" cy="34274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s-ES" dirty="0"/>
              <a:t>If all the publications in the field are ordered according to the average length of time on the drug then another reason for the differences  emerges. The risk is increased early after starting the drug but then plateaus as the highest risk patients stop taking the drug.  One registry might eventually have hit on this explanation but it emerged much more quickly because of investigators trying to understand the underlying pattern</a:t>
            </a:r>
            <a:endParaRPr lang="en-US" altLang="es-ES" dirty="0"/>
          </a:p>
        </p:txBody>
      </p:sp>
    </p:spTree>
    <p:extLst>
      <p:ext uri="{BB962C8B-B14F-4D97-AF65-F5344CB8AC3E}">
        <p14:creationId xmlns:p14="http://schemas.microsoft.com/office/powerpoint/2010/main" xmlns="" val="30639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860EAAA-4A70-470B-ABE6-1E64A4A17928}" type="slidenum">
              <a:rPr lang="es-ES" smtClean="0"/>
              <a:pPr/>
              <a:t>20</a:t>
            </a:fld>
            <a:endParaRPr lang="es-ES"/>
          </a:p>
        </p:txBody>
      </p:sp>
    </p:spTree>
    <p:extLst>
      <p:ext uri="{BB962C8B-B14F-4D97-AF65-F5344CB8AC3E}">
        <p14:creationId xmlns:p14="http://schemas.microsoft.com/office/powerpoint/2010/main" xmlns="" val="362766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a:lstStyle/>
          <a:p>
            <a:endParaRPr lang="es-ES" dirty="0"/>
          </a:p>
        </p:txBody>
      </p:sp>
      <p:sp>
        <p:nvSpPr>
          <p:cNvPr id="4" name="Marcador de posición de número de diapositiva 3"/>
          <p:cNvSpPr>
            <a:spLocks noGrp="1"/>
          </p:cNvSpPr>
          <p:nvPr>
            <p:ph type="sldNum" sz="quarter" idx="10"/>
          </p:nvPr>
        </p:nvSpPr>
        <p:spPr/>
        <p:txBody>
          <a:bodyPr/>
          <a:lstStyle/>
          <a:p>
            <a:fld id="{1709CD1E-99B4-C848-9E8A-0A1BE5B848CB}" type="slidenum">
              <a:rPr lang="es-ES" smtClean="0"/>
              <a:pPr/>
              <a:t>24</a:t>
            </a:fld>
            <a:endParaRPr lang="es-ES"/>
          </a:p>
        </p:txBody>
      </p:sp>
    </p:spTree>
    <p:extLst>
      <p:ext uri="{BB962C8B-B14F-4D97-AF65-F5344CB8AC3E}">
        <p14:creationId xmlns:p14="http://schemas.microsoft.com/office/powerpoint/2010/main" xmlns="" val="323334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2DB79C-A2BF-4005-A8CC-99CD8F2D741C}" type="slidenum">
              <a:rPr lang="es-ES" smtClean="0"/>
              <a:pPr/>
              <a:t>30</a:t>
            </a:fld>
            <a:endParaRPr lang="es-ES"/>
          </a:p>
        </p:txBody>
      </p:sp>
    </p:spTree>
    <p:extLst>
      <p:ext uri="{BB962C8B-B14F-4D97-AF65-F5344CB8AC3E}">
        <p14:creationId xmlns:p14="http://schemas.microsoft.com/office/powerpoint/2010/main" xmlns="" val="350794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32DB79C-A2BF-4005-A8CC-99CD8F2D741C}" type="slidenum">
              <a:rPr lang="es-ES" smtClean="0"/>
              <a:pPr/>
              <a:t>36</a:t>
            </a:fld>
            <a:endParaRPr lang="es-ES"/>
          </a:p>
        </p:txBody>
      </p:sp>
    </p:spTree>
    <p:extLst>
      <p:ext uri="{BB962C8B-B14F-4D97-AF65-F5344CB8AC3E}">
        <p14:creationId xmlns:p14="http://schemas.microsoft.com/office/powerpoint/2010/main" xmlns="" val="161818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C7039-A39A-CF4D-B691-066DA60E1E91}" type="slidenum">
              <a:rPr lang="en-US" altLang="x-none"/>
              <a:pPr/>
              <a:t>39</a:t>
            </a:fld>
            <a:endParaRPr lang="en-US" altLang="x-none"/>
          </a:p>
        </p:txBody>
      </p:sp>
      <p:sp>
        <p:nvSpPr>
          <p:cNvPr id="3325954" name="Rectangle 2"/>
          <p:cNvSpPr>
            <a:spLocks noGrp="1" noRot="1" noChangeAspect="1" noChangeArrowheads="1" noTextEdit="1"/>
          </p:cNvSpPr>
          <p:nvPr>
            <p:ph type="sldImg"/>
          </p:nvPr>
        </p:nvSpPr>
        <p:spPr>
          <a:xfrm>
            <a:off x="92075" y="744538"/>
            <a:ext cx="6615113" cy="3722687"/>
          </a:xfrm>
          <a:ln/>
        </p:spPr>
      </p:sp>
      <p:sp>
        <p:nvSpPr>
          <p:cNvPr id="3325955" name="Rectangle 3"/>
          <p:cNvSpPr>
            <a:spLocks noGrp="1" noChangeArrowheads="1"/>
          </p:cNvSpPr>
          <p:nvPr>
            <p:ph type="body" idx="1"/>
          </p:nvPr>
        </p:nvSpPr>
        <p:spPr>
          <a:xfrm>
            <a:off x="906463" y="4714875"/>
            <a:ext cx="4984750" cy="4467225"/>
          </a:xfrm>
        </p:spPr>
        <p:txBody>
          <a:bodyPr/>
          <a:lstStyle/>
          <a:p>
            <a:r>
              <a:rPr lang="es-ES" altLang="x-none" sz="1800"/>
              <a:t>El riesgo de infección seria aumentó aproximadamente durante los 6 primeros meses de terapia anti-TNF, pero posteriormente disminuyó de forma progresiva hasta equipararse con el asociado a los FAMEs.</a:t>
            </a:r>
          </a:p>
        </p:txBody>
      </p:sp>
    </p:spTree>
    <p:extLst>
      <p:ext uri="{BB962C8B-B14F-4D97-AF65-F5344CB8AC3E}">
        <p14:creationId xmlns:p14="http://schemas.microsoft.com/office/powerpoint/2010/main" xmlns="" val="80839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GB">
              <a:latin typeface="Arial" pitchFamily="34" charset="0"/>
            </a:endParaRPr>
          </a:p>
        </p:txBody>
      </p:sp>
      <p:sp>
        <p:nvSpPr>
          <p:cNvPr id="45060" name="Slide Number Placeholder 3"/>
          <p:cNvSpPr>
            <a:spLocks noGrp="1"/>
          </p:cNvSpPr>
          <p:nvPr>
            <p:ph type="sldNum" sz="quarter" idx="5"/>
          </p:nvPr>
        </p:nvSpPr>
        <p:spPr>
          <a:noFill/>
        </p:spPr>
        <p:txBody>
          <a:bodyPr/>
          <a:lstStyle/>
          <a:p>
            <a:fld id="{F2B18185-B6CD-44F6-8C8A-9F0532D0D09D}" type="slidenum">
              <a:rPr lang="es-ES" smtClean="0">
                <a:latin typeface="Arial" pitchFamily="34" charset="0"/>
              </a:rPr>
              <a:pPr/>
              <a:t>40</a:t>
            </a:fld>
            <a:endParaRPr lang="es-ES">
              <a:latin typeface="Arial" pitchFamily="34" charset="0"/>
            </a:endParaRPr>
          </a:p>
        </p:txBody>
      </p:sp>
    </p:spTree>
    <p:extLst>
      <p:ext uri="{BB962C8B-B14F-4D97-AF65-F5344CB8AC3E}">
        <p14:creationId xmlns:p14="http://schemas.microsoft.com/office/powerpoint/2010/main" xmlns="" val="149842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66F82F-B683-1241-9591-447A90A0E8A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1619207-6159-B047-844D-2A46D1DBF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posición de fecha 3">
            <a:extLst>
              <a:ext uri="{FF2B5EF4-FFF2-40B4-BE49-F238E27FC236}">
                <a16:creationId xmlns:a16="http://schemas.microsoft.com/office/drawing/2014/main" xmlns="" id="{F5BB2466-1826-DB45-9AA5-95EF9615CC59}"/>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5" name="Marcador de posición de pie de página 4">
            <a:extLst>
              <a:ext uri="{FF2B5EF4-FFF2-40B4-BE49-F238E27FC236}">
                <a16:creationId xmlns:a16="http://schemas.microsoft.com/office/drawing/2014/main" xmlns="" id="{24A96AE2-CBAB-364D-A238-6F50D4C53B2E}"/>
              </a:ext>
            </a:extLst>
          </p:cNvPr>
          <p:cNvSpPr>
            <a:spLocks noGrp="1"/>
          </p:cNvSpPr>
          <p:nvPr>
            <p:ph type="ftr" sz="quarter" idx="11"/>
          </p:nvPr>
        </p:nvSpPr>
        <p:spPr/>
        <p:txBody>
          <a:bodyPr/>
          <a:lstStyle/>
          <a:p>
            <a:endParaRPr lang="es-ES"/>
          </a:p>
        </p:txBody>
      </p:sp>
      <p:sp>
        <p:nvSpPr>
          <p:cNvPr id="6" name="Marcador de posición de número de diapositiva 5">
            <a:extLst>
              <a:ext uri="{FF2B5EF4-FFF2-40B4-BE49-F238E27FC236}">
                <a16:creationId xmlns:a16="http://schemas.microsoft.com/office/drawing/2014/main" xmlns="" id="{13B2D2DF-07C8-E043-8B3C-CB23493985D5}"/>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346999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B453ED-0262-6B44-BA86-7DF07E8C0D37}"/>
              </a:ext>
            </a:extLst>
          </p:cNvPr>
          <p:cNvSpPr>
            <a:spLocks noGrp="1"/>
          </p:cNvSpPr>
          <p:nvPr>
            <p:ph type="title"/>
          </p:nvPr>
        </p:nvSpPr>
        <p:spPr/>
        <p:txBody>
          <a:bodyPr/>
          <a:lstStyle/>
          <a:p>
            <a:r>
              <a:rPr lang="es-ES"/>
              <a:t>Haga clic para modificar el estilo de título del patrón</a:t>
            </a:r>
          </a:p>
        </p:txBody>
      </p:sp>
      <p:sp>
        <p:nvSpPr>
          <p:cNvPr id="3" name="Marcador de posición de texto vertical 2">
            <a:extLst>
              <a:ext uri="{FF2B5EF4-FFF2-40B4-BE49-F238E27FC236}">
                <a16:creationId xmlns:a16="http://schemas.microsoft.com/office/drawing/2014/main" xmlns="" id="{5D3D6D45-6C98-794F-8516-5C9589C827D1}"/>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a:extLst>
              <a:ext uri="{FF2B5EF4-FFF2-40B4-BE49-F238E27FC236}">
                <a16:creationId xmlns:a16="http://schemas.microsoft.com/office/drawing/2014/main" xmlns="" id="{BB4C1806-B6EB-054A-A06D-373187AEA45C}"/>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5" name="Marcador de posición de pie de página 4">
            <a:extLst>
              <a:ext uri="{FF2B5EF4-FFF2-40B4-BE49-F238E27FC236}">
                <a16:creationId xmlns:a16="http://schemas.microsoft.com/office/drawing/2014/main" xmlns="" id="{AEB830C8-1E90-9E43-96F8-329ACC802610}"/>
              </a:ext>
            </a:extLst>
          </p:cNvPr>
          <p:cNvSpPr>
            <a:spLocks noGrp="1"/>
          </p:cNvSpPr>
          <p:nvPr>
            <p:ph type="ftr" sz="quarter" idx="11"/>
          </p:nvPr>
        </p:nvSpPr>
        <p:spPr/>
        <p:txBody>
          <a:bodyPr/>
          <a:lstStyle/>
          <a:p>
            <a:endParaRPr lang="es-ES"/>
          </a:p>
        </p:txBody>
      </p:sp>
      <p:sp>
        <p:nvSpPr>
          <p:cNvPr id="6" name="Marcador de posición de número de diapositiva 5">
            <a:extLst>
              <a:ext uri="{FF2B5EF4-FFF2-40B4-BE49-F238E27FC236}">
                <a16:creationId xmlns:a16="http://schemas.microsoft.com/office/drawing/2014/main" xmlns="" id="{4754791F-9CF0-9746-AB42-71E3EEEA14F2}"/>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153698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2AC99A3-2D01-7047-9461-DA6684FDD65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posición de texto vertical 2">
            <a:extLst>
              <a:ext uri="{FF2B5EF4-FFF2-40B4-BE49-F238E27FC236}">
                <a16:creationId xmlns:a16="http://schemas.microsoft.com/office/drawing/2014/main" xmlns="" id="{F505C696-A255-A24C-BB00-E0FC6634F4CC}"/>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a:extLst>
              <a:ext uri="{FF2B5EF4-FFF2-40B4-BE49-F238E27FC236}">
                <a16:creationId xmlns:a16="http://schemas.microsoft.com/office/drawing/2014/main" xmlns="" id="{69596F3F-3734-5B4A-A2AA-FA6FB8816D86}"/>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5" name="Marcador de posición de pie de página 4">
            <a:extLst>
              <a:ext uri="{FF2B5EF4-FFF2-40B4-BE49-F238E27FC236}">
                <a16:creationId xmlns:a16="http://schemas.microsoft.com/office/drawing/2014/main" xmlns="" id="{BCE4205A-10C8-DF47-8361-8A06AB3180A9}"/>
              </a:ext>
            </a:extLst>
          </p:cNvPr>
          <p:cNvSpPr>
            <a:spLocks noGrp="1"/>
          </p:cNvSpPr>
          <p:nvPr>
            <p:ph type="ftr" sz="quarter" idx="11"/>
          </p:nvPr>
        </p:nvSpPr>
        <p:spPr/>
        <p:txBody>
          <a:bodyPr/>
          <a:lstStyle/>
          <a:p>
            <a:endParaRPr lang="es-ES"/>
          </a:p>
        </p:txBody>
      </p:sp>
      <p:sp>
        <p:nvSpPr>
          <p:cNvPr id="6" name="Marcador de posición de número de diapositiva 5">
            <a:extLst>
              <a:ext uri="{FF2B5EF4-FFF2-40B4-BE49-F238E27FC236}">
                <a16:creationId xmlns:a16="http://schemas.microsoft.com/office/drawing/2014/main" xmlns="" id="{D58E9B4E-3BB2-D745-9014-E4E42F2E7546}"/>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35600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A061CE-1B19-B646-85C5-D25C299717F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998C789-24E4-654B-BCEE-0CFF46A2308F}"/>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a:extLst>
              <a:ext uri="{FF2B5EF4-FFF2-40B4-BE49-F238E27FC236}">
                <a16:creationId xmlns:a16="http://schemas.microsoft.com/office/drawing/2014/main" xmlns="" id="{A9E6D924-96DE-4E42-83BE-288295D5D321}"/>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5" name="Marcador de posición de pie de página 4">
            <a:extLst>
              <a:ext uri="{FF2B5EF4-FFF2-40B4-BE49-F238E27FC236}">
                <a16:creationId xmlns:a16="http://schemas.microsoft.com/office/drawing/2014/main" xmlns="" id="{7458632B-FBE5-4744-9A39-7033F55697A7}"/>
              </a:ext>
            </a:extLst>
          </p:cNvPr>
          <p:cNvSpPr>
            <a:spLocks noGrp="1"/>
          </p:cNvSpPr>
          <p:nvPr>
            <p:ph type="ftr" sz="quarter" idx="11"/>
          </p:nvPr>
        </p:nvSpPr>
        <p:spPr/>
        <p:txBody>
          <a:bodyPr/>
          <a:lstStyle/>
          <a:p>
            <a:endParaRPr lang="es-ES"/>
          </a:p>
        </p:txBody>
      </p:sp>
      <p:sp>
        <p:nvSpPr>
          <p:cNvPr id="6" name="Marcador de posición de número de diapositiva 5">
            <a:extLst>
              <a:ext uri="{FF2B5EF4-FFF2-40B4-BE49-F238E27FC236}">
                <a16:creationId xmlns:a16="http://schemas.microsoft.com/office/drawing/2014/main" xmlns="" id="{2A5E2B89-7894-9A42-BB50-B09A513927AF}"/>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381120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9A6ABB-D793-B64A-8128-A778B44EE4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posición de texto 2">
            <a:extLst>
              <a:ext uri="{FF2B5EF4-FFF2-40B4-BE49-F238E27FC236}">
                <a16:creationId xmlns:a16="http://schemas.microsoft.com/office/drawing/2014/main" xmlns="" id="{2FA7945A-54B3-C14F-8947-EA206E3E3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xmlns="" id="{CD77722B-5523-4C43-A076-9BEE0A650CB7}"/>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5" name="Marcador de posición de pie de página 4">
            <a:extLst>
              <a:ext uri="{FF2B5EF4-FFF2-40B4-BE49-F238E27FC236}">
                <a16:creationId xmlns:a16="http://schemas.microsoft.com/office/drawing/2014/main" xmlns="" id="{60E91947-3000-404A-BFB9-2F071DD9F1F1}"/>
              </a:ext>
            </a:extLst>
          </p:cNvPr>
          <p:cNvSpPr>
            <a:spLocks noGrp="1"/>
          </p:cNvSpPr>
          <p:nvPr>
            <p:ph type="ftr" sz="quarter" idx="11"/>
          </p:nvPr>
        </p:nvSpPr>
        <p:spPr/>
        <p:txBody>
          <a:bodyPr/>
          <a:lstStyle/>
          <a:p>
            <a:endParaRPr lang="es-ES"/>
          </a:p>
        </p:txBody>
      </p:sp>
      <p:sp>
        <p:nvSpPr>
          <p:cNvPr id="6" name="Marcador de posición de número de diapositiva 5">
            <a:extLst>
              <a:ext uri="{FF2B5EF4-FFF2-40B4-BE49-F238E27FC236}">
                <a16:creationId xmlns:a16="http://schemas.microsoft.com/office/drawing/2014/main" xmlns="" id="{714E1E01-AAB5-5E45-B599-73C5E6F8D5B8}"/>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234448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71E7A5-3619-404C-8514-F0385C123F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4623719-9994-064E-A2BB-FF1633A40759}"/>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6BF870D7-8927-7742-ADFA-4FF8385BC74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a:extLst>
              <a:ext uri="{FF2B5EF4-FFF2-40B4-BE49-F238E27FC236}">
                <a16:creationId xmlns:a16="http://schemas.microsoft.com/office/drawing/2014/main" xmlns="" id="{ED41DB26-8E1C-C248-B11F-1E1F82363F1B}"/>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6" name="Marcador de posición de pie de página 5">
            <a:extLst>
              <a:ext uri="{FF2B5EF4-FFF2-40B4-BE49-F238E27FC236}">
                <a16:creationId xmlns:a16="http://schemas.microsoft.com/office/drawing/2014/main" xmlns="" id="{81D2D217-513D-9C43-AB32-E029916B600F}"/>
              </a:ext>
            </a:extLst>
          </p:cNvPr>
          <p:cNvSpPr>
            <a:spLocks noGrp="1"/>
          </p:cNvSpPr>
          <p:nvPr>
            <p:ph type="ftr" sz="quarter" idx="11"/>
          </p:nvPr>
        </p:nvSpPr>
        <p:spPr/>
        <p:txBody>
          <a:bodyPr/>
          <a:lstStyle/>
          <a:p>
            <a:endParaRPr lang="es-ES"/>
          </a:p>
        </p:txBody>
      </p:sp>
      <p:sp>
        <p:nvSpPr>
          <p:cNvPr id="7" name="Marcador de posición de número de diapositiva 6">
            <a:extLst>
              <a:ext uri="{FF2B5EF4-FFF2-40B4-BE49-F238E27FC236}">
                <a16:creationId xmlns:a16="http://schemas.microsoft.com/office/drawing/2014/main" xmlns="" id="{9A9DC19E-770A-BB44-82E4-67994E7668C3}"/>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336999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074036-0E1E-6F44-811C-CFDBC95017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posición de texto 2">
            <a:extLst>
              <a:ext uri="{FF2B5EF4-FFF2-40B4-BE49-F238E27FC236}">
                <a16:creationId xmlns:a16="http://schemas.microsoft.com/office/drawing/2014/main" xmlns="" id="{02AF5B57-E519-E84F-B0BB-32E778AE5F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8721BC08-EA8D-AA4F-8C7F-60FE75596B44}"/>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a:extLst>
              <a:ext uri="{FF2B5EF4-FFF2-40B4-BE49-F238E27FC236}">
                <a16:creationId xmlns:a16="http://schemas.microsoft.com/office/drawing/2014/main" xmlns="" id="{FFE7DEBE-6AD9-304B-9AE2-C230C124C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AA6DD778-D00D-1948-B777-2D5114888961}"/>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a:extLst>
              <a:ext uri="{FF2B5EF4-FFF2-40B4-BE49-F238E27FC236}">
                <a16:creationId xmlns:a16="http://schemas.microsoft.com/office/drawing/2014/main" xmlns="" id="{94670A18-FF60-4E4B-A54D-6D4A71565258}"/>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8" name="Marcador de posición de pie de página 7">
            <a:extLst>
              <a:ext uri="{FF2B5EF4-FFF2-40B4-BE49-F238E27FC236}">
                <a16:creationId xmlns:a16="http://schemas.microsoft.com/office/drawing/2014/main" xmlns="" id="{7EFD261A-5AA7-F541-B94F-42B786B32435}"/>
              </a:ext>
            </a:extLst>
          </p:cNvPr>
          <p:cNvSpPr>
            <a:spLocks noGrp="1"/>
          </p:cNvSpPr>
          <p:nvPr>
            <p:ph type="ftr" sz="quarter" idx="11"/>
          </p:nvPr>
        </p:nvSpPr>
        <p:spPr/>
        <p:txBody>
          <a:bodyPr/>
          <a:lstStyle/>
          <a:p>
            <a:endParaRPr lang="es-ES"/>
          </a:p>
        </p:txBody>
      </p:sp>
      <p:sp>
        <p:nvSpPr>
          <p:cNvPr id="9" name="Marcador de posición de número de diapositiva 8">
            <a:extLst>
              <a:ext uri="{FF2B5EF4-FFF2-40B4-BE49-F238E27FC236}">
                <a16:creationId xmlns:a16="http://schemas.microsoft.com/office/drawing/2014/main" xmlns="" id="{4E223B57-0EA7-6749-8125-F96074E5B709}"/>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279540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81B96C-7ACF-FB4D-8642-06A0DF4360C5}"/>
              </a:ext>
            </a:extLst>
          </p:cNvPr>
          <p:cNvSpPr>
            <a:spLocks noGrp="1"/>
          </p:cNvSpPr>
          <p:nvPr>
            <p:ph type="title"/>
          </p:nvPr>
        </p:nvSpPr>
        <p:spPr/>
        <p:txBody>
          <a:bodyPr/>
          <a:lstStyle/>
          <a:p>
            <a:r>
              <a:rPr lang="es-ES"/>
              <a:t>Haga clic para modificar el estilo de título del patrón</a:t>
            </a:r>
          </a:p>
        </p:txBody>
      </p:sp>
      <p:sp>
        <p:nvSpPr>
          <p:cNvPr id="3" name="Marcador de posición de fecha 2">
            <a:extLst>
              <a:ext uri="{FF2B5EF4-FFF2-40B4-BE49-F238E27FC236}">
                <a16:creationId xmlns:a16="http://schemas.microsoft.com/office/drawing/2014/main" xmlns="" id="{AE890E9D-FB88-C142-A670-745180F9AC2B}"/>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4" name="Marcador de posición de pie de página 3">
            <a:extLst>
              <a:ext uri="{FF2B5EF4-FFF2-40B4-BE49-F238E27FC236}">
                <a16:creationId xmlns:a16="http://schemas.microsoft.com/office/drawing/2014/main" xmlns="" id="{122063B4-3FC5-BA4A-A6CE-79E0956E4EC9}"/>
              </a:ext>
            </a:extLst>
          </p:cNvPr>
          <p:cNvSpPr>
            <a:spLocks noGrp="1"/>
          </p:cNvSpPr>
          <p:nvPr>
            <p:ph type="ftr" sz="quarter" idx="11"/>
          </p:nvPr>
        </p:nvSpPr>
        <p:spPr/>
        <p:txBody>
          <a:bodyPr/>
          <a:lstStyle/>
          <a:p>
            <a:endParaRPr lang="es-ES"/>
          </a:p>
        </p:txBody>
      </p:sp>
      <p:sp>
        <p:nvSpPr>
          <p:cNvPr id="5" name="Marcador de posición de número de diapositiva 4">
            <a:extLst>
              <a:ext uri="{FF2B5EF4-FFF2-40B4-BE49-F238E27FC236}">
                <a16:creationId xmlns:a16="http://schemas.microsoft.com/office/drawing/2014/main" xmlns="" id="{4261799C-BB1D-BD4C-80AE-2FFCC270F1F7}"/>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167002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xmlns="" id="{B34BF97B-3C8A-CA44-9AA8-CC6C2AECE18A}"/>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3" name="Marcador de posición de pie de página 2">
            <a:extLst>
              <a:ext uri="{FF2B5EF4-FFF2-40B4-BE49-F238E27FC236}">
                <a16:creationId xmlns:a16="http://schemas.microsoft.com/office/drawing/2014/main" xmlns="" id="{66E8C6DB-3110-6342-A50A-2E455CCC65CB}"/>
              </a:ext>
            </a:extLst>
          </p:cNvPr>
          <p:cNvSpPr>
            <a:spLocks noGrp="1"/>
          </p:cNvSpPr>
          <p:nvPr>
            <p:ph type="ftr" sz="quarter" idx="11"/>
          </p:nvPr>
        </p:nvSpPr>
        <p:spPr/>
        <p:txBody>
          <a:bodyPr/>
          <a:lstStyle/>
          <a:p>
            <a:endParaRPr lang="es-ES"/>
          </a:p>
        </p:txBody>
      </p:sp>
      <p:sp>
        <p:nvSpPr>
          <p:cNvPr id="4" name="Marcador de posición de número de diapositiva 3">
            <a:extLst>
              <a:ext uri="{FF2B5EF4-FFF2-40B4-BE49-F238E27FC236}">
                <a16:creationId xmlns:a16="http://schemas.microsoft.com/office/drawing/2014/main" xmlns="" id="{DBC78C52-973F-0343-9B5A-FE4406D91FD2}"/>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6378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D0B615-E71C-714C-8CEF-23E329A895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90C4F80-6AE9-9A4A-A614-B19909BCC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a:extLst>
              <a:ext uri="{FF2B5EF4-FFF2-40B4-BE49-F238E27FC236}">
                <a16:creationId xmlns:a16="http://schemas.microsoft.com/office/drawing/2014/main" xmlns="" id="{A56A54BB-D726-B94E-B802-C914B8216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xmlns="" id="{481C667F-E2CF-AB45-AD12-DBF104BCFC80}"/>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6" name="Marcador de posición de pie de página 5">
            <a:extLst>
              <a:ext uri="{FF2B5EF4-FFF2-40B4-BE49-F238E27FC236}">
                <a16:creationId xmlns:a16="http://schemas.microsoft.com/office/drawing/2014/main" xmlns="" id="{7CB2CF6A-22AB-B74F-8E30-3D35C6E72735}"/>
              </a:ext>
            </a:extLst>
          </p:cNvPr>
          <p:cNvSpPr>
            <a:spLocks noGrp="1"/>
          </p:cNvSpPr>
          <p:nvPr>
            <p:ph type="ftr" sz="quarter" idx="11"/>
          </p:nvPr>
        </p:nvSpPr>
        <p:spPr/>
        <p:txBody>
          <a:bodyPr/>
          <a:lstStyle/>
          <a:p>
            <a:endParaRPr lang="es-ES"/>
          </a:p>
        </p:txBody>
      </p:sp>
      <p:sp>
        <p:nvSpPr>
          <p:cNvPr id="7" name="Marcador de posición de número de diapositiva 6">
            <a:extLst>
              <a:ext uri="{FF2B5EF4-FFF2-40B4-BE49-F238E27FC236}">
                <a16:creationId xmlns:a16="http://schemas.microsoft.com/office/drawing/2014/main" xmlns="" id="{39A7F482-F1BB-A643-86A2-BF9CF6E37628}"/>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83683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BF81B1-F03F-7D45-B7EF-89992F8A04C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56C0C137-56EF-7643-99A6-93443046E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posición de texto 3">
            <a:extLst>
              <a:ext uri="{FF2B5EF4-FFF2-40B4-BE49-F238E27FC236}">
                <a16:creationId xmlns:a16="http://schemas.microsoft.com/office/drawing/2014/main" xmlns="" id="{8785D580-B64B-5B47-8227-D4897F668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xmlns="" id="{994ABB55-9C6B-804E-BD7B-AB8077DCDB33}"/>
              </a:ext>
            </a:extLst>
          </p:cNvPr>
          <p:cNvSpPr>
            <a:spLocks noGrp="1"/>
          </p:cNvSpPr>
          <p:nvPr>
            <p:ph type="dt" sz="half" idx="10"/>
          </p:nvPr>
        </p:nvSpPr>
        <p:spPr/>
        <p:txBody>
          <a:bodyPr/>
          <a:lstStyle/>
          <a:p>
            <a:fld id="{55164EB5-C5A2-8045-BEC4-72E67BD832A2}" type="datetimeFigureOut">
              <a:rPr lang="es-ES" smtClean="0"/>
              <a:pPr/>
              <a:t>23/02/2018</a:t>
            </a:fld>
            <a:endParaRPr lang="es-ES"/>
          </a:p>
        </p:txBody>
      </p:sp>
      <p:sp>
        <p:nvSpPr>
          <p:cNvPr id="6" name="Marcador de posición de pie de página 5">
            <a:extLst>
              <a:ext uri="{FF2B5EF4-FFF2-40B4-BE49-F238E27FC236}">
                <a16:creationId xmlns:a16="http://schemas.microsoft.com/office/drawing/2014/main" xmlns="" id="{854256B7-55A3-FB4F-AC6E-CB359A23E638}"/>
              </a:ext>
            </a:extLst>
          </p:cNvPr>
          <p:cNvSpPr>
            <a:spLocks noGrp="1"/>
          </p:cNvSpPr>
          <p:nvPr>
            <p:ph type="ftr" sz="quarter" idx="11"/>
          </p:nvPr>
        </p:nvSpPr>
        <p:spPr/>
        <p:txBody>
          <a:bodyPr/>
          <a:lstStyle/>
          <a:p>
            <a:endParaRPr lang="es-ES"/>
          </a:p>
        </p:txBody>
      </p:sp>
      <p:sp>
        <p:nvSpPr>
          <p:cNvPr id="7" name="Marcador de posición de número de diapositiva 6">
            <a:extLst>
              <a:ext uri="{FF2B5EF4-FFF2-40B4-BE49-F238E27FC236}">
                <a16:creationId xmlns:a16="http://schemas.microsoft.com/office/drawing/2014/main" xmlns="" id="{0B722971-49E0-DA45-99FF-65D4469B2808}"/>
              </a:ext>
            </a:extLst>
          </p:cNvPr>
          <p:cNvSpPr>
            <a:spLocks noGrp="1"/>
          </p:cNvSpPr>
          <p:nvPr>
            <p:ph type="sldNum" sz="quarter" idx="12"/>
          </p:nvPr>
        </p:nvSpPr>
        <p:spPr/>
        <p:txBody>
          <a:body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259685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C50D8702-410C-F849-8EDC-93440ABBB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posición de texto 2">
            <a:extLst>
              <a:ext uri="{FF2B5EF4-FFF2-40B4-BE49-F238E27FC236}">
                <a16:creationId xmlns:a16="http://schemas.microsoft.com/office/drawing/2014/main" xmlns="" id="{DEFB5B61-D4CD-8E49-BBAD-44E6A5D5A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a:extLst>
              <a:ext uri="{FF2B5EF4-FFF2-40B4-BE49-F238E27FC236}">
                <a16:creationId xmlns:a16="http://schemas.microsoft.com/office/drawing/2014/main" xmlns="" id="{6832B460-565B-3949-9731-D82402544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64EB5-C5A2-8045-BEC4-72E67BD832A2}" type="datetimeFigureOut">
              <a:rPr lang="es-ES" smtClean="0"/>
              <a:pPr/>
              <a:t>23/02/2018</a:t>
            </a:fld>
            <a:endParaRPr lang="es-ES"/>
          </a:p>
        </p:txBody>
      </p:sp>
      <p:sp>
        <p:nvSpPr>
          <p:cNvPr id="5" name="Marcador de posición de pie de página 4">
            <a:extLst>
              <a:ext uri="{FF2B5EF4-FFF2-40B4-BE49-F238E27FC236}">
                <a16:creationId xmlns:a16="http://schemas.microsoft.com/office/drawing/2014/main" xmlns="" id="{EC69D323-4A70-494B-867C-740012AA97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posición de número de diapositiva 5">
            <a:extLst>
              <a:ext uri="{FF2B5EF4-FFF2-40B4-BE49-F238E27FC236}">
                <a16:creationId xmlns:a16="http://schemas.microsoft.com/office/drawing/2014/main" xmlns="" id="{5832970B-79E6-4647-9123-937204DBD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17077-7D0A-FF48-8B3B-F86B9D49AFFD}" type="slidenum">
              <a:rPr lang="es-ES" smtClean="0"/>
              <a:pPr/>
              <a:t>‹Nº›</a:t>
            </a:fld>
            <a:endParaRPr lang="es-ES"/>
          </a:p>
        </p:txBody>
      </p:sp>
    </p:spTree>
    <p:extLst>
      <p:ext uri="{BB962C8B-B14F-4D97-AF65-F5344CB8AC3E}">
        <p14:creationId xmlns:p14="http://schemas.microsoft.com/office/powerpoint/2010/main" xmlns="" val="263885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disantiago.es/"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fundacionramondominguez.es/"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onlinelibrary.wiley.com/doi/10.1002/acr.22470/ful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onlinelibrary.wiley.com/doi/10.1002/art.22808/fu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hyperlink" Target="https://www.ncbi.nlm.nih.gov/pmc/articles/PMC5074790/table/t3-oarrr-5-021/"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8C516C-F9D3-1347-AA1D-1F7ADF0491F8}"/>
              </a:ext>
            </a:extLst>
          </p:cNvPr>
          <p:cNvSpPr>
            <a:spLocks noGrp="1"/>
          </p:cNvSpPr>
          <p:nvPr>
            <p:ph type="ctrTitle"/>
          </p:nvPr>
        </p:nvSpPr>
        <p:spPr/>
        <p:txBody>
          <a:bodyPr>
            <a:normAutofit/>
          </a:bodyPr>
          <a:lstStyle/>
          <a:p>
            <a:r>
              <a:rPr lang="es-ES" sz="4000" b="1" dirty="0">
                <a:latin typeface="+mn-lt"/>
              </a:rPr>
              <a:t>Seguridad de los tratamientos </a:t>
            </a:r>
            <a:r>
              <a:rPr lang="es-ES" sz="4000" b="1" dirty="0" err="1">
                <a:latin typeface="+mn-lt"/>
              </a:rPr>
              <a:t>biológicos</a:t>
            </a:r>
            <a:r>
              <a:rPr lang="es-ES" sz="4000" b="1" dirty="0">
                <a:latin typeface="+mn-lt"/>
              </a:rPr>
              <a:t/>
            </a:r>
            <a:br>
              <a:rPr lang="es-ES" sz="4000" b="1" dirty="0">
                <a:latin typeface="+mn-lt"/>
              </a:rPr>
            </a:br>
            <a:endParaRPr lang="es-ES" sz="1800" b="1" dirty="0">
              <a:latin typeface="+mn-lt"/>
            </a:endParaRPr>
          </a:p>
        </p:txBody>
      </p:sp>
      <p:sp>
        <p:nvSpPr>
          <p:cNvPr id="3" name="Subtítulo 2">
            <a:extLst>
              <a:ext uri="{FF2B5EF4-FFF2-40B4-BE49-F238E27FC236}">
                <a16:creationId xmlns:a16="http://schemas.microsoft.com/office/drawing/2014/main" xmlns="" id="{F7736E42-CF3F-F047-B864-8F7DD722FF32}"/>
              </a:ext>
            </a:extLst>
          </p:cNvPr>
          <p:cNvSpPr>
            <a:spLocks noGrp="1"/>
          </p:cNvSpPr>
          <p:nvPr>
            <p:ph type="subTitle" idx="1"/>
          </p:nvPr>
        </p:nvSpPr>
        <p:spPr/>
        <p:txBody>
          <a:bodyPr>
            <a:normAutofit fontScale="85000" lnSpcReduction="20000"/>
          </a:bodyPr>
          <a:lstStyle/>
          <a:p>
            <a:r>
              <a:rPr lang="es-ES" sz="3000" dirty="0"/>
              <a:t>Juan J Gomez-Reino</a:t>
            </a:r>
          </a:p>
          <a:p>
            <a:r>
              <a:rPr lang="es-ES" sz="3300" dirty="0"/>
              <a:t>Fundación Ramón Domínguez, IDIS</a:t>
            </a:r>
          </a:p>
          <a:p>
            <a:r>
              <a:rPr lang="es-ES" sz="3300" dirty="0"/>
              <a:t>Hospital Clínico Universitario</a:t>
            </a:r>
          </a:p>
          <a:p>
            <a:r>
              <a:rPr lang="es-ES" sz="3300" dirty="0"/>
              <a:t>Santiago de Compostela</a:t>
            </a:r>
          </a:p>
        </p:txBody>
      </p:sp>
      <p:pic>
        <p:nvPicPr>
          <p:cNvPr id="4" name="Picture 2" descr="nstituto de Investigación Sanitaria de Santiago de Compostela">
            <a:hlinkClick r:id="rId2"/>
            <a:extLst>
              <a:ext uri="{FF2B5EF4-FFF2-40B4-BE49-F238E27FC236}">
                <a16:creationId xmlns:a16="http://schemas.microsoft.com/office/drawing/2014/main" xmlns="" id="{31C35D40-5254-234E-9A7B-F4B60812F346}"/>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3027" y="86669"/>
            <a:ext cx="2381250" cy="82867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undación Ramón Domínguez">
            <a:hlinkClick r:id="rId4"/>
            <a:extLst>
              <a:ext uri="{FF2B5EF4-FFF2-40B4-BE49-F238E27FC236}">
                <a16:creationId xmlns:a16="http://schemas.microsoft.com/office/drawing/2014/main" xmlns="" id="{06ABA59B-FA2F-8A4F-8420-E938C8E7D8BF}"/>
              </a:ext>
            </a:extLst>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035455" y="96641"/>
            <a:ext cx="2009775" cy="561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086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Título"/>
          <p:cNvSpPr>
            <a:spLocks noGrp="1"/>
          </p:cNvSpPr>
          <p:nvPr>
            <p:ph type="title"/>
          </p:nvPr>
        </p:nvSpPr>
        <p:spPr/>
        <p:txBody>
          <a:bodyPr>
            <a:normAutofit/>
          </a:bodyPr>
          <a:lstStyle/>
          <a:p>
            <a:pPr algn="ctr"/>
            <a:r>
              <a:rPr lang="en-US" sz="2800" b="1" dirty="0">
                <a:latin typeface="+mn-lt"/>
              </a:rPr>
              <a:t>Mean baseline DAS28 scores from the Canadian (OH, OBRI, REACH) and 10 </a:t>
            </a:r>
            <a:r>
              <a:rPr lang="es-ES" sz="2800" b="1" dirty="0" err="1">
                <a:latin typeface="+mn-lt"/>
              </a:rPr>
              <a:t>European</a:t>
            </a:r>
            <a:r>
              <a:rPr lang="es-ES" sz="2800" b="1" dirty="0">
                <a:latin typeface="+mn-lt"/>
              </a:rPr>
              <a:t> RA </a:t>
            </a:r>
            <a:r>
              <a:rPr lang="es-ES" sz="2800" b="1" dirty="0" err="1">
                <a:latin typeface="+mn-lt"/>
              </a:rPr>
              <a:t>registries</a:t>
            </a:r>
            <a:endParaRPr lang="es-ES" sz="2800" b="1" dirty="0">
              <a:latin typeface="+mn-lt"/>
            </a:endParaRPr>
          </a:p>
        </p:txBody>
      </p:sp>
      <p:pic>
        <p:nvPicPr>
          <p:cNvPr id="18435"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002094" y="1535114"/>
            <a:ext cx="6133606" cy="5210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Rectángulo"/>
          <p:cNvSpPr/>
          <p:nvPr/>
        </p:nvSpPr>
        <p:spPr>
          <a:xfrm>
            <a:off x="7810904" y="6597650"/>
            <a:ext cx="4356100" cy="2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S" sz="900" b="1" dirty="0" err="1">
                <a:solidFill>
                  <a:schemeClr val="tx1"/>
                </a:solidFill>
              </a:rPr>
              <a:t>Pease</a:t>
            </a:r>
            <a:r>
              <a:rPr lang="es-ES" sz="900" b="1" dirty="0">
                <a:solidFill>
                  <a:schemeClr val="tx1"/>
                </a:solidFill>
              </a:rPr>
              <a:t> C et al. et al. </a:t>
            </a:r>
            <a:r>
              <a:rPr lang="es-ES" sz="900" b="1" dirty="0" err="1">
                <a:solidFill>
                  <a:schemeClr val="tx1"/>
                </a:solidFill>
              </a:rPr>
              <a:t>Semin</a:t>
            </a:r>
            <a:r>
              <a:rPr lang="es-ES" sz="900" b="1" dirty="0">
                <a:solidFill>
                  <a:schemeClr val="tx1"/>
                </a:solidFill>
              </a:rPr>
              <a:t> </a:t>
            </a:r>
            <a:r>
              <a:rPr lang="es-ES" sz="900" b="1" dirty="0" err="1">
                <a:solidFill>
                  <a:schemeClr val="tx1"/>
                </a:solidFill>
              </a:rPr>
              <a:t>Arthritis</a:t>
            </a:r>
            <a:r>
              <a:rPr lang="es-ES" sz="900" b="1" dirty="0">
                <a:solidFill>
                  <a:schemeClr val="tx1"/>
                </a:solidFill>
              </a:rPr>
              <a:t> </a:t>
            </a:r>
            <a:r>
              <a:rPr lang="es-ES" sz="900" b="1" dirty="0" err="1">
                <a:solidFill>
                  <a:schemeClr val="tx1"/>
                </a:solidFill>
              </a:rPr>
              <a:t>Rheum</a:t>
            </a:r>
            <a:r>
              <a:rPr lang="es-ES" sz="900" b="1" dirty="0">
                <a:solidFill>
                  <a:schemeClr val="tx1"/>
                </a:solidFill>
              </a:rPr>
              <a:t> 2011;41:81-9</a:t>
            </a:r>
          </a:p>
        </p:txBody>
      </p:sp>
    </p:spTree>
    <p:extLst>
      <p:ext uri="{BB962C8B-B14F-4D97-AF65-F5344CB8AC3E}">
        <p14:creationId xmlns:p14="http://schemas.microsoft.com/office/powerpoint/2010/main" xmlns="" val="327490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xmlns="" id="{B8359327-9CBC-A444-9490-D035B5749B4A}"/>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14453" y="1438791"/>
            <a:ext cx="9432917" cy="5254239"/>
          </a:xfrm>
          <a:prstGeom prst="rect">
            <a:avLst/>
          </a:prstGeom>
          <a:noFill/>
          <a:ln w="9525">
            <a:noFill/>
            <a:round/>
            <a:headEnd/>
            <a:tailEnd/>
          </a:ln>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xmlns="" id="{0E914130-840A-6A40-A59B-F1436AF94DEC}"/>
              </a:ext>
            </a:extLst>
          </p:cNvPr>
          <p:cNvSpPr txBox="1">
            <a:spLocks noChangeArrowheads="1"/>
          </p:cNvSpPr>
          <p:nvPr/>
        </p:nvSpPr>
        <p:spPr bwMode="auto">
          <a:xfrm>
            <a:off x="6939174" y="6693030"/>
            <a:ext cx="5207856" cy="1349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algn="r"/>
            <a:r>
              <a:rPr lang="en-GB" altLang="es-ES" sz="900" b="1" dirty="0">
                <a:latin typeface="+mn-lt"/>
              </a:rPr>
              <a:t>Jeffrey R Curtis et al. Ann Rheum Dis doi:10.1136/annrheumdis-2017-211727</a:t>
            </a:r>
          </a:p>
        </p:txBody>
      </p:sp>
      <p:sp>
        <p:nvSpPr>
          <p:cNvPr id="2" name="Título 1">
            <a:extLst>
              <a:ext uri="{FF2B5EF4-FFF2-40B4-BE49-F238E27FC236}">
                <a16:creationId xmlns:a16="http://schemas.microsoft.com/office/drawing/2014/main" xmlns="" id="{183A4085-61B6-5141-A59D-884A292D590B}"/>
              </a:ext>
            </a:extLst>
          </p:cNvPr>
          <p:cNvSpPr>
            <a:spLocks noGrp="1"/>
          </p:cNvSpPr>
          <p:nvPr>
            <p:ph type="title"/>
          </p:nvPr>
        </p:nvSpPr>
        <p:spPr/>
        <p:txBody>
          <a:bodyPr>
            <a:normAutofit fontScale="90000"/>
          </a:bodyPr>
          <a:lstStyle/>
          <a:p>
            <a:pPr algn="ctr"/>
            <a:r>
              <a:rPr lang="en-GB" altLang="es-ES" sz="2800" b="1" dirty="0">
                <a:latin typeface="Arial" panose="020B0604020202020204" pitchFamily="34" charset="0"/>
              </a:rPr>
              <a:t/>
            </a:r>
            <a:br>
              <a:rPr lang="en-GB" altLang="es-ES" sz="2800" b="1" dirty="0">
                <a:latin typeface="Arial" panose="020B0604020202020204" pitchFamily="34" charset="0"/>
              </a:rPr>
            </a:br>
            <a:r>
              <a:rPr lang="en-GB" altLang="es-ES" sz="3100" b="1" dirty="0">
                <a:latin typeface="+mn-lt"/>
              </a:rPr>
              <a:t>Incidence rates of hospitalised infections, MI and CHD events by quartile of MBDA</a:t>
            </a:r>
            <a:r>
              <a:rPr lang="en-GB" altLang="es-ES" sz="2800" b="1" dirty="0">
                <a:latin typeface="Arial" panose="020B0604020202020204" pitchFamily="34" charset="0"/>
              </a:rPr>
              <a:t/>
            </a:r>
            <a:br>
              <a:rPr lang="en-GB" altLang="es-ES" sz="2800" b="1" dirty="0">
                <a:latin typeface="Arial" panose="020B0604020202020204" pitchFamily="34" charset="0"/>
              </a:rPr>
            </a:br>
            <a:endParaRPr lang="es-ES" sz="2800" dirty="0">
              <a:latin typeface="+mn-lt"/>
            </a:endParaRPr>
          </a:p>
        </p:txBody>
      </p:sp>
      <p:sp>
        <p:nvSpPr>
          <p:cNvPr id="3" name="Rectángulo 2">
            <a:extLst>
              <a:ext uri="{FF2B5EF4-FFF2-40B4-BE49-F238E27FC236}">
                <a16:creationId xmlns:a16="http://schemas.microsoft.com/office/drawing/2014/main" xmlns="" id="{5BC8C907-6F61-E94B-8A3A-154752F6A5AE}"/>
              </a:ext>
            </a:extLst>
          </p:cNvPr>
          <p:cNvSpPr/>
          <p:nvPr/>
        </p:nvSpPr>
        <p:spPr>
          <a:xfrm>
            <a:off x="4186022" y="1573517"/>
            <a:ext cx="3819956" cy="369332"/>
          </a:xfrm>
          <a:prstGeom prst="rect">
            <a:avLst/>
          </a:prstGeom>
        </p:spPr>
        <p:txBody>
          <a:bodyPr wrap="none">
            <a:spAutoFit/>
          </a:bodyPr>
          <a:lstStyle/>
          <a:p>
            <a:r>
              <a:rPr lang="es-ES" dirty="0">
                <a:ln w="0"/>
                <a:effectLst>
                  <a:outerShdw blurRad="38100" dist="19050" dir="2700000" algn="tl" rotWithShape="0">
                    <a:schemeClr val="dk1">
                      <a:alpha val="40000"/>
                    </a:schemeClr>
                  </a:outerShdw>
                </a:effectLst>
              </a:rPr>
              <a:t>a </a:t>
            </a:r>
            <a:r>
              <a:rPr lang="es-ES" dirty="0" err="1">
                <a:ln w="0"/>
                <a:effectLst>
                  <a:outerShdw blurRad="38100" dist="19050" dir="2700000" algn="tl" rotWithShape="0">
                    <a:schemeClr val="dk1">
                      <a:alpha val="40000"/>
                    </a:schemeClr>
                  </a:outerShdw>
                </a:effectLst>
              </a:rPr>
              <a:t>validated</a:t>
            </a:r>
            <a:r>
              <a:rPr lang="es-ES" dirty="0">
                <a:ln w="0"/>
                <a:effectLst>
                  <a:outerShdw blurRad="38100" dist="19050" dir="2700000" algn="tl" rotWithShape="0">
                    <a:schemeClr val="dk1">
                      <a:alpha val="40000"/>
                    </a:schemeClr>
                  </a:outerShdw>
                </a:effectLst>
              </a:rPr>
              <a:t> 12-protein </a:t>
            </a:r>
            <a:r>
              <a:rPr lang="es-ES" dirty="0" err="1">
                <a:ln w="0"/>
                <a:effectLst>
                  <a:outerShdw blurRad="38100" dist="19050" dir="2700000" algn="tl" rotWithShape="0">
                    <a:schemeClr val="dk1">
                      <a:alpha val="40000"/>
                    </a:schemeClr>
                  </a:outerShdw>
                </a:effectLst>
              </a:rPr>
              <a:t>biomarker</a:t>
            </a:r>
            <a:r>
              <a:rPr lang="es-ES" dirty="0">
                <a:ln w="0"/>
                <a:effectLst>
                  <a:outerShdw blurRad="38100" dist="19050" dir="2700000" algn="tl" rotWithShape="0">
                    <a:schemeClr val="dk1">
                      <a:alpha val="40000"/>
                    </a:schemeClr>
                  </a:outerShdw>
                </a:effectLst>
              </a:rPr>
              <a:t> </a:t>
            </a:r>
            <a:r>
              <a:rPr lang="es-ES" dirty="0" err="1">
                <a:ln w="0"/>
                <a:effectLst>
                  <a:outerShdw blurRad="38100" dist="19050" dir="2700000" algn="tl" rotWithShape="0">
                    <a:schemeClr val="dk1">
                      <a:alpha val="40000"/>
                    </a:schemeClr>
                  </a:outerShdw>
                </a:effectLst>
              </a:rPr>
              <a:t>assay</a:t>
            </a:r>
            <a:endParaRPr lang="es-E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221498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a:latin typeface="+mn-lt"/>
              </a:rPr>
              <a:t>Estimated</a:t>
            </a:r>
            <a:r>
              <a:rPr lang="es-ES_tradnl" sz="2800" b="1" dirty="0">
                <a:latin typeface="+mn-lt"/>
              </a:rPr>
              <a:t> </a:t>
            </a:r>
            <a:r>
              <a:rPr lang="es-ES_tradnl" sz="2800" b="1" dirty="0" err="1">
                <a:latin typeface="+mn-lt"/>
              </a:rPr>
              <a:t>incidences</a:t>
            </a:r>
            <a:r>
              <a:rPr lang="es-ES_tradnl" sz="2800" b="1" dirty="0">
                <a:latin typeface="+mn-lt"/>
              </a:rPr>
              <a:t> of </a:t>
            </a:r>
            <a:r>
              <a:rPr lang="es-ES_tradnl" sz="2800" b="1" dirty="0" err="1">
                <a:latin typeface="+mn-lt"/>
              </a:rPr>
              <a:t>serious</a:t>
            </a:r>
            <a:r>
              <a:rPr lang="es-ES_tradnl" sz="2800" b="1" dirty="0">
                <a:latin typeface="+mn-lt"/>
              </a:rPr>
              <a:t> </a:t>
            </a:r>
            <a:r>
              <a:rPr lang="es-ES_tradnl" sz="2800" b="1" dirty="0" err="1">
                <a:latin typeface="+mn-lt"/>
              </a:rPr>
              <a:t>infections</a:t>
            </a:r>
            <a:r>
              <a:rPr lang="es-ES_tradnl" sz="2800" b="1" dirty="0">
                <a:latin typeface="+mn-lt"/>
              </a:rPr>
              <a:t> in 100 </a:t>
            </a:r>
            <a:r>
              <a:rPr lang="es-ES_tradnl" sz="2800" b="1" dirty="0" err="1">
                <a:latin typeface="+mn-lt"/>
              </a:rPr>
              <a:t>patients</a:t>
            </a:r>
            <a:r>
              <a:rPr lang="es-ES_tradnl" sz="2800" b="1" dirty="0">
                <a:latin typeface="+mn-lt"/>
              </a:rPr>
              <a:t> per </a:t>
            </a:r>
            <a:r>
              <a:rPr lang="es-ES_tradnl" sz="2800" b="1" dirty="0" err="1">
                <a:latin typeface="+mn-lt"/>
              </a:rPr>
              <a:t>year</a:t>
            </a:r>
            <a:r>
              <a:rPr lang="es-ES_tradnl" sz="2800" b="1" dirty="0">
                <a:latin typeface="+mn-lt"/>
              </a:rPr>
              <a:t> </a:t>
            </a:r>
            <a:r>
              <a:rPr lang="es-ES_tradnl" sz="2800" b="1" dirty="0" err="1">
                <a:latin typeface="+mn-lt"/>
              </a:rPr>
              <a:t>by</a:t>
            </a:r>
            <a:r>
              <a:rPr lang="es-ES_tradnl" sz="2800" b="1" dirty="0">
                <a:latin typeface="+mn-lt"/>
              </a:rPr>
              <a:t> </a:t>
            </a:r>
            <a:r>
              <a:rPr lang="es-ES_tradnl" sz="2800" b="1" dirty="0" err="1">
                <a:latin typeface="+mn-lt"/>
              </a:rPr>
              <a:t>treatment</a:t>
            </a:r>
            <a:r>
              <a:rPr lang="es-ES_tradnl" sz="2800" b="1" dirty="0">
                <a:latin typeface="+mn-lt"/>
              </a:rPr>
              <a:t> and </a:t>
            </a:r>
            <a:r>
              <a:rPr lang="es-ES_tradnl" sz="2800" b="1" dirty="0" err="1">
                <a:latin typeface="+mn-lt"/>
              </a:rPr>
              <a:t>risk</a:t>
            </a:r>
            <a:r>
              <a:rPr lang="es-ES_tradnl" sz="2800" b="1" dirty="0">
                <a:latin typeface="+mn-lt"/>
              </a:rPr>
              <a:t> </a:t>
            </a:r>
            <a:r>
              <a:rPr lang="es-ES_tradnl" sz="2800" b="1" dirty="0" err="1">
                <a:latin typeface="+mn-lt"/>
              </a:rPr>
              <a:t>profile</a:t>
            </a:r>
            <a:r>
              <a:rPr lang="es-ES_tradnl" sz="2800" b="1" dirty="0">
                <a:latin typeface="+mn-lt"/>
              </a:rPr>
              <a:t>.</a:t>
            </a:r>
          </a:p>
        </p:txBody>
      </p:sp>
      <p:sp>
        <p:nvSpPr>
          <p:cNvPr id="3" name="Rectángulo 2"/>
          <p:cNvSpPr/>
          <p:nvPr/>
        </p:nvSpPr>
        <p:spPr>
          <a:xfrm>
            <a:off x="1143000" y="5705459"/>
            <a:ext cx="10109200" cy="738664"/>
          </a:xfrm>
          <a:prstGeom prst="rect">
            <a:avLst/>
          </a:prstGeom>
        </p:spPr>
        <p:txBody>
          <a:bodyPr wrap="square">
            <a:spAutoFit/>
          </a:bodyPr>
          <a:lstStyle/>
          <a:p>
            <a:pPr algn="ctr"/>
            <a:r>
              <a:rPr lang="es-ES_tradnl" sz="1400" dirty="0" err="1">
                <a:latin typeface="Helvetica" charset="0"/>
              </a:rPr>
              <a:t>Additional</a:t>
            </a:r>
            <a:r>
              <a:rPr lang="es-ES_tradnl" sz="1400" dirty="0">
                <a:latin typeface="Helvetica" charset="0"/>
              </a:rPr>
              <a:t> </a:t>
            </a:r>
            <a:r>
              <a:rPr lang="es-ES_tradnl" sz="1400" dirty="0" err="1">
                <a:latin typeface="Helvetica" charset="0"/>
              </a:rPr>
              <a:t>risk</a:t>
            </a:r>
            <a:r>
              <a:rPr lang="es-ES_tradnl" sz="1400" dirty="0">
                <a:latin typeface="Helvetica" charset="0"/>
              </a:rPr>
              <a:t> </a:t>
            </a:r>
            <a:r>
              <a:rPr lang="es-ES_tradnl" sz="1400" dirty="0" err="1">
                <a:latin typeface="Helvetica" charset="0"/>
              </a:rPr>
              <a:t>factors</a:t>
            </a:r>
            <a:r>
              <a:rPr lang="es-ES_tradnl" sz="1400" dirty="0">
                <a:latin typeface="Helvetica" charset="0"/>
              </a:rPr>
              <a:t> are </a:t>
            </a:r>
            <a:r>
              <a:rPr lang="es-ES_tradnl" sz="1400" dirty="0" err="1">
                <a:latin typeface="Helvetica" charset="0"/>
              </a:rPr>
              <a:t>one</a:t>
            </a:r>
            <a:r>
              <a:rPr lang="es-ES_tradnl" sz="1400" dirty="0">
                <a:latin typeface="Helvetica" charset="0"/>
              </a:rPr>
              <a:t> </a:t>
            </a:r>
            <a:r>
              <a:rPr lang="es-ES_tradnl" sz="1400" dirty="0" err="1">
                <a:latin typeface="Helvetica" charset="0"/>
              </a:rPr>
              <a:t>or</a:t>
            </a:r>
            <a:r>
              <a:rPr lang="es-ES_tradnl" sz="1400" dirty="0">
                <a:latin typeface="Helvetica" charset="0"/>
              </a:rPr>
              <a:t> </a:t>
            </a:r>
            <a:r>
              <a:rPr lang="es-ES_tradnl" sz="1400" dirty="0" err="1">
                <a:latin typeface="Helvetica" charset="0"/>
              </a:rPr>
              <a:t>two</a:t>
            </a:r>
            <a:r>
              <a:rPr lang="es-ES_tradnl" sz="1400" dirty="0">
                <a:latin typeface="Helvetica" charset="0"/>
              </a:rPr>
              <a:t> of </a:t>
            </a:r>
            <a:r>
              <a:rPr lang="es-ES_tradnl" sz="1400" dirty="0" err="1">
                <a:latin typeface="Helvetica" charset="0"/>
              </a:rPr>
              <a:t>the</a:t>
            </a:r>
            <a:r>
              <a:rPr lang="es-ES_tradnl" sz="1400" dirty="0">
                <a:latin typeface="Helvetica" charset="0"/>
              </a:rPr>
              <a:t> </a:t>
            </a:r>
            <a:r>
              <a:rPr lang="es-ES_tradnl" sz="1400" dirty="0" err="1">
                <a:latin typeface="Helvetica" charset="0"/>
              </a:rPr>
              <a:t>following</a:t>
            </a:r>
            <a:r>
              <a:rPr lang="es-ES_tradnl" sz="1400" dirty="0">
                <a:latin typeface="Helvetica" charset="0"/>
              </a:rPr>
              <a:t>: </a:t>
            </a:r>
            <a:r>
              <a:rPr lang="es-ES_tradnl" sz="1400" dirty="0" err="1">
                <a:latin typeface="Helvetica" charset="0"/>
              </a:rPr>
              <a:t>age</a:t>
            </a:r>
            <a:r>
              <a:rPr lang="es-ES_tradnl" sz="1400" dirty="0">
                <a:latin typeface="Helvetica" charset="0"/>
              </a:rPr>
              <a:t> &gt;60 </a:t>
            </a:r>
            <a:r>
              <a:rPr lang="es-ES_tradnl" sz="1400" dirty="0" err="1">
                <a:latin typeface="Helvetica" charset="0"/>
              </a:rPr>
              <a:t>years</a:t>
            </a:r>
            <a:r>
              <a:rPr lang="es-ES_tradnl" sz="1400" dirty="0">
                <a:latin typeface="Helvetica" charset="0"/>
              </a:rPr>
              <a:t>, </a:t>
            </a:r>
            <a:r>
              <a:rPr lang="es-ES_tradnl" sz="1400" dirty="0" err="1">
                <a:latin typeface="Helvetica" charset="0"/>
              </a:rPr>
              <a:t>chronic</a:t>
            </a:r>
            <a:r>
              <a:rPr lang="es-ES_tradnl" sz="1400" dirty="0">
                <a:latin typeface="Helvetica" charset="0"/>
              </a:rPr>
              <a:t> </a:t>
            </a:r>
            <a:r>
              <a:rPr lang="es-ES_tradnl" sz="1400" dirty="0" err="1">
                <a:latin typeface="Helvetica" charset="0"/>
              </a:rPr>
              <a:t>lung</a:t>
            </a:r>
            <a:r>
              <a:rPr lang="es-ES_tradnl" sz="1400" dirty="0">
                <a:latin typeface="Helvetica" charset="0"/>
              </a:rPr>
              <a:t> </a:t>
            </a:r>
            <a:r>
              <a:rPr lang="es-ES_tradnl" sz="1400" dirty="0" err="1">
                <a:latin typeface="Helvetica" charset="0"/>
              </a:rPr>
              <a:t>disease</a:t>
            </a:r>
            <a:r>
              <a:rPr lang="es-ES_tradnl" sz="1400" dirty="0">
                <a:latin typeface="Helvetica" charset="0"/>
              </a:rPr>
              <a:t>, </a:t>
            </a:r>
            <a:r>
              <a:rPr lang="es-ES_tradnl" sz="1400" dirty="0" err="1">
                <a:latin typeface="Helvetica" charset="0"/>
              </a:rPr>
              <a:t>chronic</a:t>
            </a:r>
            <a:r>
              <a:rPr lang="es-ES_tradnl" sz="1400" dirty="0">
                <a:latin typeface="Helvetica" charset="0"/>
              </a:rPr>
              <a:t> renal </a:t>
            </a:r>
            <a:r>
              <a:rPr lang="es-ES_tradnl" sz="1400" dirty="0" err="1">
                <a:latin typeface="Helvetica" charset="0"/>
              </a:rPr>
              <a:t>disease</a:t>
            </a:r>
            <a:r>
              <a:rPr lang="es-ES_tradnl" sz="1400" dirty="0">
                <a:latin typeface="Helvetica" charset="0"/>
              </a:rPr>
              <a:t> </a:t>
            </a:r>
            <a:r>
              <a:rPr lang="es-ES_tradnl" sz="1400" dirty="0" err="1">
                <a:latin typeface="Helvetica" charset="0"/>
              </a:rPr>
              <a:t>or</a:t>
            </a:r>
            <a:r>
              <a:rPr lang="es-ES_tradnl" sz="1400" dirty="0">
                <a:latin typeface="Helvetica" charset="0"/>
              </a:rPr>
              <a:t> </a:t>
            </a:r>
            <a:r>
              <a:rPr lang="es-ES_tradnl" sz="1400" dirty="0" err="1">
                <a:latin typeface="Helvetica" charset="0"/>
              </a:rPr>
              <a:t>high</a:t>
            </a:r>
            <a:r>
              <a:rPr lang="es-ES_tradnl" sz="1400" dirty="0">
                <a:latin typeface="Helvetica" charset="0"/>
              </a:rPr>
              <a:t> </a:t>
            </a:r>
            <a:r>
              <a:rPr lang="es-ES_tradnl" sz="1400" dirty="0" err="1">
                <a:latin typeface="Helvetica" charset="0"/>
              </a:rPr>
              <a:t>number</a:t>
            </a:r>
            <a:r>
              <a:rPr lang="es-ES_tradnl" sz="1400" dirty="0">
                <a:latin typeface="Helvetica" charset="0"/>
              </a:rPr>
              <a:t> of </a:t>
            </a:r>
            <a:r>
              <a:rPr lang="es-ES_tradnl" sz="1400" dirty="0" err="1">
                <a:latin typeface="Helvetica" charset="0"/>
              </a:rPr>
              <a:t>treatment</a:t>
            </a:r>
            <a:r>
              <a:rPr lang="es-ES_tradnl" sz="1400" dirty="0">
                <a:latin typeface="Helvetica" charset="0"/>
              </a:rPr>
              <a:t> </a:t>
            </a:r>
            <a:r>
              <a:rPr lang="es-ES_tradnl" sz="1400" dirty="0" err="1">
                <a:latin typeface="Helvetica" charset="0"/>
              </a:rPr>
              <a:t>failures</a:t>
            </a:r>
            <a:r>
              <a:rPr lang="es-ES_tradnl" sz="1400" dirty="0">
                <a:latin typeface="Helvetica" charset="0"/>
              </a:rPr>
              <a:t>; </a:t>
            </a:r>
            <a:r>
              <a:rPr lang="es-ES_tradnl" sz="1400" dirty="0" err="1">
                <a:latin typeface="Helvetica" charset="0"/>
              </a:rPr>
              <a:t>three</a:t>
            </a:r>
            <a:r>
              <a:rPr lang="es-ES_tradnl" sz="1400" dirty="0">
                <a:latin typeface="Helvetica" charset="0"/>
              </a:rPr>
              <a:t> </a:t>
            </a:r>
            <a:r>
              <a:rPr lang="es-ES_tradnl" sz="1400" dirty="0" err="1">
                <a:latin typeface="Helvetica" charset="0"/>
              </a:rPr>
              <a:t>risk</a:t>
            </a:r>
            <a:r>
              <a:rPr lang="es-ES_tradnl" sz="1400" dirty="0">
                <a:latin typeface="Helvetica" charset="0"/>
              </a:rPr>
              <a:t> </a:t>
            </a:r>
            <a:r>
              <a:rPr lang="es-ES_tradnl" sz="1400" dirty="0" err="1">
                <a:latin typeface="Helvetica" charset="0"/>
              </a:rPr>
              <a:t>factors</a:t>
            </a:r>
            <a:r>
              <a:rPr lang="es-ES_tradnl" sz="1400" dirty="0">
                <a:latin typeface="Helvetica" charset="0"/>
              </a:rPr>
              <a:t>: </a:t>
            </a:r>
            <a:r>
              <a:rPr lang="es-ES_tradnl" sz="1400" dirty="0" err="1">
                <a:latin typeface="Helvetica" charset="0"/>
              </a:rPr>
              <a:t>two</a:t>
            </a:r>
            <a:r>
              <a:rPr lang="es-ES_tradnl" sz="1400" dirty="0">
                <a:latin typeface="Helvetica" charset="0"/>
              </a:rPr>
              <a:t> of </a:t>
            </a:r>
            <a:r>
              <a:rPr lang="es-ES_tradnl" sz="1400" dirty="0" err="1">
                <a:latin typeface="Helvetica" charset="0"/>
              </a:rPr>
              <a:t>the</a:t>
            </a:r>
            <a:r>
              <a:rPr lang="es-ES_tradnl" sz="1400" dirty="0">
                <a:latin typeface="Helvetica" charset="0"/>
              </a:rPr>
              <a:t> </a:t>
            </a:r>
            <a:r>
              <a:rPr lang="es-ES_tradnl" sz="1400" dirty="0" err="1">
                <a:latin typeface="Helvetica" charset="0"/>
              </a:rPr>
              <a:t>above</a:t>
            </a:r>
            <a:r>
              <a:rPr lang="es-ES_tradnl" sz="1400" dirty="0">
                <a:latin typeface="Helvetica" charset="0"/>
              </a:rPr>
              <a:t> </a:t>
            </a:r>
            <a:r>
              <a:rPr lang="es-ES_tradnl" sz="1400" dirty="0" err="1">
                <a:latin typeface="Helvetica" charset="0"/>
              </a:rPr>
              <a:t>risk</a:t>
            </a:r>
            <a:r>
              <a:rPr lang="es-ES_tradnl" sz="1400" dirty="0">
                <a:latin typeface="Helvetica" charset="0"/>
              </a:rPr>
              <a:t> </a:t>
            </a:r>
            <a:r>
              <a:rPr lang="es-ES_tradnl" sz="1400" dirty="0" err="1">
                <a:latin typeface="Helvetica" charset="0"/>
              </a:rPr>
              <a:t>factors</a:t>
            </a:r>
            <a:r>
              <a:rPr lang="es-ES_tradnl" sz="1400" dirty="0">
                <a:latin typeface="Helvetica" charset="0"/>
              </a:rPr>
              <a:t> plus prior </a:t>
            </a:r>
            <a:r>
              <a:rPr lang="es-ES_tradnl" sz="1400" dirty="0" err="1">
                <a:latin typeface="Helvetica" charset="0"/>
              </a:rPr>
              <a:t>serious</a:t>
            </a:r>
            <a:r>
              <a:rPr lang="es-ES_tradnl" sz="1400" dirty="0">
                <a:latin typeface="Helvetica" charset="0"/>
              </a:rPr>
              <a:t> </a:t>
            </a:r>
            <a:r>
              <a:rPr lang="es-ES_tradnl" sz="1400" dirty="0" err="1">
                <a:latin typeface="Helvetica" charset="0"/>
              </a:rPr>
              <a:t>infections</a:t>
            </a:r>
            <a:r>
              <a:rPr lang="es-ES_tradnl" sz="1400" dirty="0">
                <a:latin typeface="Helvetica" charset="0"/>
              </a:rPr>
              <a:t>. DMARD, </a:t>
            </a:r>
            <a:r>
              <a:rPr lang="es-ES_tradnl" sz="1400" dirty="0" err="1">
                <a:latin typeface="Helvetica" charset="0"/>
              </a:rPr>
              <a:t>disease-modifying</a:t>
            </a:r>
            <a:r>
              <a:rPr lang="es-ES_tradnl" sz="1400" dirty="0">
                <a:latin typeface="Helvetica" charset="0"/>
              </a:rPr>
              <a:t> </a:t>
            </a:r>
            <a:r>
              <a:rPr lang="es-ES_tradnl" sz="1400" dirty="0" err="1">
                <a:latin typeface="Helvetica" charset="0"/>
              </a:rPr>
              <a:t>antirheumatic</a:t>
            </a:r>
            <a:r>
              <a:rPr lang="es-ES_tradnl" sz="1400" dirty="0">
                <a:latin typeface="Helvetica" charset="0"/>
              </a:rPr>
              <a:t> </a:t>
            </a:r>
            <a:r>
              <a:rPr lang="es-ES_tradnl" sz="1400" dirty="0" err="1">
                <a:latin typeface="Helvetica" charset="0"/>
              </a:rPr>
              <a:t>drug</a:t>
            </a:r>
            <a:r>
              <a:rPr lang="es-ES_tradnl" sz="1400" dirty="0">
                <a:latin typeface="Helvetica" charset="0"/>
              </a:rPr>
              <a:t>; </a:t>
            </a:r>
            <a:r>
              <a:rPr lang="es-ES_tradnl" sz="1400" dirty="0" err="1">
                <a:latin typeface="Helvetica" charset="0"/>
              </a:rPr>
              <a:t>TNFi</a:t>
            </a:r>
            <a:r>
              <a:rPr lang="es-ES_tradnl" sz="1400" dirty="0">
                <a:latin typeface="Helvetica" charset="0"/>
              </a:rPr>
              <a:t>, </a:t>
            </a:r>
            <a:r>
              <a:rPr lang="es-ES_tradnl" sz="1400" dirty="0" err="1">
                <a:latin typeface="Helvetica" charset="0"/>
              </a:rPr>
              <a:t>tumour</a:t>
            </a:r>
            <a:r>
              <a:rPr lang="es-ES_tradnl" sz="1400" dirty="0">
                <a:latin typeface="Helvetica" charset="0"/>
              </a:rPr>
              <a:t> necrosis factor </a:t>
            </a:r>
            <a:r>
              <a:rPr lang="es-ES_tradnl" sz="1400" dirty="0" err="1">
                <a:latin typeface="Helvetica" charset="0"/>
              </a:rPr>
              <a:t>inhibitor</a:t>
            </a:r>
            <a:r>
              <a:rPr lang="es-ES_tradnl" sz="1400" dirty="0">
                <a:latin typeface="Helvetica" charset="0"/>
              </a:rPr>
              <a:t>.</a:t>
            </a:r>
          </a:p>
        </p:txBody>
      </p:sp>
      <p:pic>
        <p:nvPicPr>
          <p:cNvPr id="5" name="Imagen 4"/>
          <p:cNvPicPr>
            <a:picLocks noChangeAspect="1"/>
          </p:cNvPicPr>
          <p:nvPr/>
        </p:nvPicPr>
        <p:blipFill>
          <a:blip r:embed="rId3" cstate="email"/>
          <a:stretch>
            <a:fillRect/>
          </a:stretch>
        </p:blipFill>
        <p:spPr>
          <a:xfrm>
            <a:off x="3035300" y="1747841"/>
            <a:ext cx="6148805" cy="3927037"/>
          </a:xfrm>
          <a:prstGeom prst="rect">
            <a:avLst/>
          </a:prstGeom>
        </p:spPr>
      </p:pic>
      <p:sp>
        <p:nvSpPr>
          <p:cNvPr id="6" name="Rectángulo 5"/>
          <p:cNvSpPr/>
          <p:nvPr/>
        </p:nvSpPr>
        <p:spPr>
          <a:xfrm>
            <a:off x="6653242" y="6625272"/>
            <a:ext cx="5486400" cy="230832"/>
          </a:xfrm>
          <a:prstGeom prst="rect">
            <a:avLst/>
          </a:prstGeom>
        </p:spPr>
        <p:txBody>
          <a:bodyPr wrap="square">
            <a:spAutoFit/>
          </a:bodyPr>
          <a:lstStyle/>
          <a:p>
            <a:pPr algn="r"/>
            <a:r>
              <a:rPr lang="nb-NO" sz="900" b="1" dirty="0" err="1"/>
              <a:t>Strangfeld</a:t>
            </a:r>
            <a:r>
              <a:rPr lang="nb-NO" sz="900" b="1" dirty="0"/>
              <a:t> A et al. Ann </a:t>
            </a:r>
            <a:r>
              <a:rPr lang="nb-NO" sz="900" b="1" dirty="0" err="1"/>
              <a:t>Rheum</a:t>
            </a:r>
            <a:r>
              <a:rPr lang="nb-NO" sz="900" b="1" dirty="0"/>
              <a:t> Dis. 2011;70:1914-20</a:t>
            </a:r>
          </a:p>
        </p:txBody>
      </p:sp>
    </p:spTree>
    <p:extLst>
      <p:ext uri="{BB962C8B-B14F-4D97-AF65-F5344CB8AC3E}">
        <p14:creationId xmlns:p14="http://schemas.microsoft.com/office/powerpoint/2010/main" xmlns="" val="560508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3798305" y="1974827"/>
            <a:ext cx="414935"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15" name="Line 3"/>
          <p:cNvSpPr>
            <a:spLocks noChangeShapeType="1"/>
          </p:cNvSpPr>
          <p:nvPr/>
        </p:nvSpPr>
        <p:spPr bwMode="auto">
          <a:xfrm>
            <a:off x="3798304" y="4618039"/>
            <a:ext cx="2315082"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16" name="Line 4"/>
          <p:cNvSpPr>
            <a:spLocks noChangeShapeType="1"/>
          </p:cNvSpPr>
          <p:nvPr/>
        </p:nvSpPr>
        <p:spPr bwMode="auto">
          <a:xfrm>
            <a:off x="3801772" y="1556792"/>
            <a:ext cx="0" cy="465285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17" name="Line 5"/>
          <p:cNvSpPr>
            <a:spLocks noChangeShapeType="1"/>
          </p:cNvSpPr>
          <p:nvPr/>
        </p:nvSpPr>
        <p:spPr bwMode="auto">
          <a:xfrm flipV="1">
            <a:off x="3785592" y="5217261"/>
            <a:ext cx="5190729" cy="0"/>
          </a:xfrm>
          <a:prstGeom prst="line">
            <a:avLst/>
          </a:prstGeom>
          <a:noFill/>
          <a:ln w="28575">
            <a:solidFill>
              <a:srgbClr val="6D009D"/>
            </a:solidFill>
            <a:round/>
            <a:headEn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18" name="Text Box 6"/>
          <p:cNvSpPr txBox="1">
            <a:spLocks noChangeArrowheads="1"/>
          </p:cNvSpPr>
          <p:nvPr/>
        </p:nvSpPr>
        <p:spPr bwMode="auto">
          <a:xfrm>
            <a:off x="3293081" y="2147726"/>
            <a:ext cx="505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4.0</a:t>
            </a:r>
          </a:p>
        </p:txBody>
      </p:sp>
      <p:sp>
        <p:nvSpPr>
          <p:cNvPr id="13319" name="Text Box 7"/>
          <p:cNvSpPr txBox="1">
            <a:spLocks noChangeArrowheads="1"/>
          </p:cNvSpPr>
          <p:nvPr/>
        </p:nvSpPr>
        <p:spPr bwMode="auto">
          <a:xfrm>
            <a:off x="3293081" y="2730369"/>
            <a:ext cx="505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3.0</a:t>
            </a:r>
          </a:p>
        </p:txBody>
      </p:sp>
      <p:sp>
        <p:nvSpPr>
          <p:cNvPr id="13320" name="Text Box 8"/>
          <p:cNvSpPr txBox="1">
            <a:spLocks noChangeArrowheads="1"/>
          </p:cNvSpPr>
          <p:nvPr/>
        </p:nvSpPr>
        <p:spPr bwMode="auto">
          <a:xfrm>
            <a:off x="3295393" y="3598412"/>
            <a:ext cx="505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2.0</a:t>
            </a:r>
          </a:p>
        </p:txBody>
      </p:sp>
      <p:sp>
        <p:nvSpPr>
          <p:cNvPr id="13321" name="Text Box 9"/>
          <p:cNvSpPr txBox="1">
            <a:spLocks noChangeArrowheads="1"/>
          </p:cNvSpPr>
          <p:nvPr/>
        </p:nvSpPr>
        <p:spPr bwMode="auto">
          <a:xfrm rot="16200000">
            <a:off x="1298308" y="3318940"/>
            <a:ext cx="32752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s-ES" b="1" dirty="0"/>
              <a:t>Incidence rate ratio (95% CI)</a:t>
            </a:r>
          </a:p>
        </p:txBody>
      </p:sp>
      <p:sp>
        <p:nvSpPr>
          <p:cNvPr id="13322" name="Line 11"/>
          <p:cNvSpPr>
            <a:spLocks noChangeShapeType="1"/>
          </p:cNvSpPr>
          <p:nvPr/>
        </p:nvSpPr>
        <p:spPr bwMode="auto">
          <a:xfrm>
            <a:off x="5410655" y="5124892"/>
            <a:ext cx="0" cy="97108"/>
          </a:xfrm>
          <a:prstGeom prst="line">
            <a:avLst/>
          </a:prstGeom>
          <a:noFill/>
          <a:ln w="952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23" name="Text Box 12"/>
          <p:cNvSpPr txBox="1">
            <a:spLocks noChangeArrowheads="1"/>
          </p:cNvSpPr>
          <p:nvPr/>
        </p:nvSpPr>
        <p:spPr bwMode="auto">
          <a:xfrm>
            <a:off x="3287689" y="5045604"/>
            <a:ext cx="505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dirty="0"/>
              <a:t>1.0</a:t>
            </a:r>
          </a:p>
        </p:txBody>
      </p:sp>
      <p:sp>
        <p:nvSpPr>
          <p:cNvPr id="13324" name="Line 13"/>
          <p:cNvSpPr>
            <a:spLocks noChangeShapeType="1"/>
          </p:cNvSpPr>
          <p:nvPr/>
        </p:nvSpPr>
        <p:spPr bwMode="auto">
          <a:xfrm>
            <a:off x="3979766" y="1610084"/>
            <a:ext cx="18493" cy="2257151"/>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25" name="Rectangle 14"/>
          <p:cNvSpPr>
            <a:spLocks noChangeArrowheads="1"/>
          </p:cNvSpPr>
          <p:nvPr/>
        </p:nvSpPr>
        <p:spPr bwMode="auto">
          <a:xfrm>
            <a:off x="3918509" y="1903774"/>
            <a:ext cx="142163" cy="144477"/>
          </a:xfrm>
          <a:prstGeom prst="rect">
            <a:avLst/>
          </a:prstGeom>
          <a:solidFill>
            <a:srgbClr val="FF00FF"/>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326" name="Line 15"/>
          <p:cNvSpPr>
            <a:spLocks noChangeShapeType="1"/>
          </p:cNvSpPr>
          <p:nvPr/>
        </p:nvSpPr>
        <p:spPr bwMode="auto">
          <a:xfrm>
            <a:off x="3918509" y="3867234"/>
            <a:ext cx="14216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27" name="Line 16"/>
          <p:cNvSpPr>
            <a:spLocks noChangeShapeType="1"/>
          </p:cNvSpPr>
          <p:nvPr/>
        </p:nvSpPr>
        <p:spPr bwMode="auto">
          <a:xfrm>
            <a:off x="5166779" y="3973815"/>
            <a:ext cx="0" cy="1342922"/>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28" name="Rectangle 17"/>
          <p:cNvSpPr>
            <a:spLocks noChangeArrowheads="1"/>
          </p:cNvSpPr>
          <p:nvPr/>
        </p:nvSpPr>
        <p:spPr bwMode="auto">
          <a:xfrm>
            <a:off x="5096276" y="4539881"/>
            <a:ext cx="142164" cy="144477"/>
          </a:xfrm>
          <a:prstGeom prst="rect">
            <a:avLst/>
          </a:prstGeom>
          <a:solidFill>
            <a:srgbClr val="FF00FF"/>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329" name="Line 18"/>
          <p:cNvSpPr>
            <a:spLocks noChangeShapeType="1"/>
          </p:cNvSpPr>
          <p:nvPr/>
        </p:nvSpPr>
        <p:spPr bwMode="auto">
          <a:xfrm>
            <a:off x="5096276" y="5316737"/>
            <a:ext cx="142164"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30" name="Line 19"/>
          <p:cNvSpPr>
            <a:spLocks noChangeShapeType="1"/>
          </p:cNvSpPr>
          <p:nvPr/>
        </p:nvSpPr>
        <p:spPr bwMode="auto">
          <a:xfrm>
            <a:off x="5096276" y="3973815"/>
            <a:ext cx="142164"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31" name="Text Box 20"/>
          <p:cNvSpPr txBox="1">
            <a:spLocks noChangeArrowheads="1"/>
          </p:cNvSpPr>
          <p:nvPr/>
        </p:nvSpPr>
        <p:spPr bwMode="auto">
          <a:xfrm>
            <a:off x="3309263" y="5371212"/>
            <a:ext cx="505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0.8</a:t>
            </a:r>
          </a:p>
        </p:txBody>
      </p:sp>
      <p:sp>
        <p:nvSpPr>
          <p:cNvPr id="13332" name="Text Box 21"/>
          <p:cNvSpPr txBox="1">
            <a:spLocks noChangeArrowheads="1"/>
          </p:cNvSpPr>
          <p:nvPr/>
        </p:nvSpPr>
        <p:spPr bwMode="auto">
          <a:xfrm>
            <a:off x="3323133" y="5985830"/>
            <a:ext cx="505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0.6</a:t>
            </a:r>
          </a:p>
        </p:txBody>
      </p:sp>
      <p:sp>
        <p:nvSpPr>
          <p:cNvPr id="13333" name="Text Box 22"/>
          <p:cNvSpPr txBox="1">
            <a:spLocks noChangeArrowheads="1"/>
          </p:cNvSpPr>
          <p:nvPr/>
        </p:nvSpPr>
        <p:spPr bwMode="auto">
          <a:xfrm>
            <a:off x="3293081" y="1713111"/>
            <a:ext cx="5052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5.0</a:t>
            </a:r>
          </a:p>
        </p:txBody>
      </p:sp>
      <p:sp>
        <p:nvSpPr>
          <p:cNvPr id="13334" name="Line 23"/>
          <p:cNvSpPr>
            <a:spLocks noChangeShapeType="1"/>
          </p:cNvSpPr>
          <p:nvPr/>
        </p:nvSpPr>
        <p:spPr bwMode="auto">
          <a:xfrm>
            <a:off x="6983709" y="5113048"/>
            <a:ext cx="0" cy="97108"/>
          </a:xfrm>
          <a:prstGeom prst="line">
            <a:avLst/>
          </a:prstGeom>
          <a:noFill/>
          <a:ln w="952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35" name="Line 24"/>
          <p:cNvSpPr>
            <a:spLocks noChangeShapeType="1"/>
          </p:cNvSpPr>
          <p:nvPr/>
        </p:nvSpPr>
        <p:spPr bwMode="auto">
          <a:xfrm>
            <a:off x="8556762" y="5102391"/>
            <a:ext cx="0" cy="97108"/>
          </a:xfrm>
          <a:prstGeom prst="line">
            <a:avLst/>
          </a:prstGeom>
          <a:noFill/>
          <a:ln w="952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36" name="Text Box 25"/>
          <p:cNvSpPr txBox="1">
            <a:spLocks noChangeArrowheads="1"/>
          </p:cNvSpPr>
          <p:nvPr/>
        </p:nvSpPr>
        <p:spPr bwMode="auto">
          <a:xfrm>
            <a:off x="5289295" y="5208972"/>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1</a:t>
            </a:r>
          </a:p>
        </p:txBody>
      </p:sp>
      <p:sp>
        <p:nvSpPr>
          <p:cNvPr id="13337" name="Text Box 26"/>
          <p:cNvSpPr txBox="1">
            <a:spLocks noChangeArrowheads="1"/>
          </p:cNvSpPr>
          <p:nvPr/>
        </p:nvSpPr>
        <p:spPr bwMode="auto">
          <a:xfrm>
            <a:off x="6862348" y="5208972"/>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a:t>2</a:t>
            </a:r>
          </a:p>
        </p:txBody>
      </p:sp>
      <p:sp>
        <p:nvSpPr>
          <p:cNvPr id="13338" name="Text Box 27"/>
          <p:cNvSpPr txBox="1">
            <a:spLocks noChangeArrowheads="1"/>
          </p:cNvSpPr>
          <p:nvPr/>
        </p:nvSpPr>
        <p:spPr bwMode="auto">
          <a:xfrm>
            <a:off x="8435403" y="5208972"/>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dirty="0"/>
              <a:t>3</a:t>
            </a:r>
          </a:p>
        </p:txBody>
      </p:sp>
      <p:sp>
        <p:nvSpPr>
          <p:cNvPr id="13339" name="Line 28"/>
          <p:cNvSpPr>
            <a:spLocks noChangeShapeType="1"/>
          </p:cNvSpPr>
          <p:nvPr/>
        </p:nvSpPr>
        <p:spPr bwMode="auto">
          <a:xfrm flipV="1">
            <a:off x="3906950" y="1565083"/>
            <a:ext cx="157190" cy="107765"/>
          </a:xfrm>
          <a:prstGeom prst="line">
            <a:avLst/>
          </a:prstGeom>
          <a:noFill/>
          <a:ln w="38100" cmpd="dbl">
            <a:solidFill>
              <a:schemeClr val="bg1"/>
            </a:solidFill>
            <a:round/>
            <a:headEnd/>
            <a:tailEnd/>
          </a:ln>
          <a:extLst>
            <a:ext uri="{909E8E84-426E-40dd-AFC4-6F175D3DCCD1}">
              <a14:hiddenFill xmlns="" xmlns:a14="http://schemas.microsoft.com/office/drawing/2010/main">
                <a:noFill/>
              </a14:hiddenFill>
            </a:ext>
          </a:extLst>
        </p:spPr>
        <p:txBody>
          <a:bodyPr/>
          <a:lstStyle/>
          <a:p>
            <a:endParaRPr lang="es-ES"/>
          </a:p>
        </p:txBody>
      </p:sp>
      <p:grpSp>
        <p:nvGrpSpPr>
          <p:cNvPr id="13340" name="Group 29"/>
          <p:cNvGrpSpPr>
            <a:grpSpLocks/>
          </p:cNvGrpSpPr>
          <p:nvPr/>
        </p:nvGrpSpPr>
        <p:grpSpPr bwMode="auto">
          <a:xfrm>
            <a:off x="3798305" y="3912236"/>
            <a:ext cx="1573053" cy="760279"/>
            <a:chOff x="1167" y="2153"/>
            <a:chExt cx="1361" cy="642"/>
          </a:xfrm>
        </p:grpSpPr>
        <p:sp>
          <p:nvSpPr>
            <p:cNvPr id="13397" name="Line 30"/>
            <p:cNvSpPr>
              <a:spLocks noChangeShapeType="1"/>
            </p:cNvSpPr>
            <p:nvPr/>
          </p:nvSpPr>
          <p:spPr bwMode="auto">
            <a:xfrm>
              <a:off x="1167" y="2446"/>
              <a:ext cx="1361"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98" name="Line 31" descr="Wide upward diagonal"/>
            <p:cNvSpPr>
              <a:spLocks noChangeShapeType="1"/>
            </p:cNvSpPr>
            <p:nvPr/>
          </p:nvSpPr>
          <p:spPr bwMode="auto">
            <a:xfrm flipH="1">
              <a:off x="1859" y="2160"/>
              <a:ext cx="0" cy="635"/>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99" name="Rectangle 32"/>
            <p:cNvSpPr>
              <a:spLocks noChangeArrowheads="1"/>
            </p:cNvSpPr>
            <p:nvPr/>
          </p:nvSpPr>
          <p:spPr bwMode="auto">
            <a:xfrm>
              <a:off x="1798" y="2388"/>
              <a:ext cx="123" cy="122"/>
            </a:xfrm>
            <a:prstGeom prst="rect">
              <a:avLst/>
            </a:prstGeom>
            <a:solidFill>
              <a:srgbClr val="00FFFF"/>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400" name="Line 33" descr="Wide upward diagonal"/>
            <p:cNvSpPr>
              <a:spLocks noChangeShapeType="1"/>
            </p:cNvSpPr>
            <p:nvPr/>
          </p:nvSpPr>
          <p:spPr bwMode="auto">
            <a:xfrm>
              <a:off x="1798" y="2795"/>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401" name="Line 34" descr="Wide upward diagonal"/>
            <p:cNvSpPr>
              <a:spLocks noChangeShapeType="1"/>
            </p:cNvSpPr>
            <p:nvPr/>
          </p:nvSpPr>
          <p:spPr bwMode="auto">
            <a:xfrm>
              <a:off x="1798" y="2153"/>
              <a:ext cx="123" cy="0"/>
            </a:xfrm>
            <a:prstGeom prst="line">
              <a:avLst/>
            </a:prstGeom>
            <a:noFill/>
            <a:ln w="38100">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grpSp>
      <p:grpSp>
        <p:nvGrpSpPr>
          <p:cNvPr id="13341" name="Group 35"/>
          <p:cNvGrpSpPr>
            <a:grpSpLocks/>
          </p:cNvGrpSpPr>
          <p:nvPr/>
        </p:nvGrpSpPr>
        <p:grpSpPr bwMode="auto">
          <a:xfrm>
            <a:off x="5410655" y="4189346"/>
            <a:ext cx="1573054" cy="1181866"/>
            <a:chOff x="2562" y="2387"/>
            <a:chExt cx="1361" cy="998"/>
          </a:xfrm>
        </p:grpSpPr>
        <p:sp>
          <p:nvSpPr>
            <p:cNvPr id="13392" name="Line 36"/>
            <p:cNvSpPr>
              <a:spLocks noChangeShapeType="1"/>
            </p:cNvSpPr>
            <p:nvPr/>
          </p:nvSpPr>
          <p:spPr bwMode="auto">
            <a:xfrm>
              <a:off x="2562" y="2900"/>
              <a:ext cx="1361"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93" name="Line 37" descr="Wide upward diagonal"/>
            <p:cNvSpPr>
              <a:spLocks noChangeShapeType="1"/>
            </p:cNvSpPr>
            <p:nvPr/>
          </p:nvSpPr>
          <p:spPr bwMode="auto">
            <a:xfrm>
              <a:off x="3226" y="2387"/>
              <a:ext cx="0" cy="998"/>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94" name="Rectangle 38"/>
            <p:cNvSpPr>
              <a:spLocks noChangeArrowheads="1"/>
            </p:cNvSpPr>
            <p:nvPr/>
          </p:nvSpPr>
          <p:spPr bwMode="auto">
            <a:xfrm>
              <a:off x="3165" y="2841"/>
              <a:ext cx="123" cy="122"/>
            </a:xfrm>
            <a:prstGeom prst="rect">
              <a:avLst/>
            </a:prstGeom>
            <a:solidFill>
              <a:srgbClr val="00FFFF"/>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395" name="Line 39" descr="Wide upward diagonal"/>
            <p:cNvSpPr>
              <a:spLocks noChangeShapeType="1"/>
            </p:cNvSpPr>
            <p:nvPr/>
          </p:nvSpPr>
          <p:spPr bwMode="auto">
            <a:xfrm>
              <a:off x="3165" y="3385"/>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96" name="Line 40" descr="Wide upward diagonal"/>
            <p:cNvSpPr>
              <a:spLocks noChangeShapeType="1"/>
            </p:cNvSpPr>
            <p:nvPr/>
          </p:nvSpPr>
          <p:spPr bwMode="auto">
            <a:xfrm>
              <a:off x="3165" y="2387"/>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grpSp>
      <p:grpSp>
        <p:nvGrpSpPr>
          <p:cNvPr id="13342" name="Group 41"/>
          <p:cNvGrpSpPr>
            <a:grpSpLocks/>
          </p:cNvGrpSpPr>
          <p:nvPr/>
        </p:nvGrpSpPr>
        <p:grpSpPr bwMode="auto">
          <a:xfrm>
            <a:off x="6983710" y="4994625"/>
            <a:ext cx="1573053" cy="1074100"/>
            <a:chOff x="3923" y="3067"/>
            <a:chExt cx="1361" cy="907"/>
          </a:xfrm>
        </p:grpSpPr>
        <p:sp>
          <p:nvSpPr>
            <p:cNvPr id="13387" name="Line 42"/>
            <p:cNvSpPr>
              <a:spLocks noChangeShapeType="1"/>
            </p:cNvSpPr>
            <p:nvPr/>
          </p:nvSpPr>
          <p:spPr bwMode="auto">
            <a:xfrm>
              <a:off x="3923" y="3503"/>
              <a:ext cx="1361"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88" name="Line 43" descr="Wide upward diagonal"/>
            <p:cNvSpPr>
              <a:spLocks noChangeShapeType="1"/>
            </p:cNvSpPr>
            <p:nvPr/>
          </p:nvSpPr>
          <p:spPr bwMode="auto">
            <a:xfrm>
              <a:off x="4633" y="3067"/>
              <a:ext cx="0" cy="907"/>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89" name="Rectangle 44"/>
            <p:cNvSpPr>
              <a:spLocks noChangeArrowheads="1"/>
            </p:cNvSpPr>
            <p:nvPr/>
          </p:nvSpPr>
          <p:spPr bwMode="auto">
            <a:xfrm>
              <a:off x="4571" y="3444"/>
              <a:ext cx="123" cy="122"/>
            </a:xfrm>
            <a:prstGeom prst="rect">
              <a:avLst/>
            </a:prstGeom>
            <a:solidFill>
              <a:srgbClr val="00FFFF"/>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390" name="Line 45" descr="Wide upward diagonal"/>
            <p:cNvSpPr>
              <a:spLocks noChangeShapeType="1"/>
            </p:cNvSpPr>
            <p:nvPr/>
          </p:nvSpPr>
          <p:spPr bwMode="auto">
            <a:xfrm>
              <a:off x="4571" y="3974"/>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91" name="Line 46" descr="Wide upward diagonal"/>
            <p:cNvSpPr>
              <a:spLocks noChangeShapeType="1"/>
            </p:cNvSpPr>
            <p:nvPr/>
          </p:nvSpPr>
          <p:spPr bwMode="auto">
            <a:xfrm>
              <a:off x="4571" y="3067"/>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grpSp>
      <p:grpSp>
        <p:nvGrpSpPr>
          <p:cNvPr id="13343" name="Group 47"/>
          <p:cNvGrpSpPr>
            <a:grpSpLocks/>
          </p:cNvGrpSpPr>
          <p:nvPr/>
        </p:nvGrpSpPr>
        <p:grpSpPr bwMode="auto">
          <a:xfrm>
            <a:off x="3798304" y="1557976"/>
            <a:ext cx="822934" cy="2201492"/>
            <a:chOff x="1167" y="165"/>
            <a:chExt cx="712" cy="1859"/>
          </a:xfrm>
        </p:grpSpPr>
        <p:sp>
          <p:nvSpPr>
            <p:cNvPr id="13382" name="Line 48"/>
            <p:cNvSpPr>
              <a:spLocks noChangeShapeType="1"/>
            </p:cNvSpPr>
            <p:nvPr/>
          </p:nvSpPr>
          <p:spPr bwMode="auto">
            <a:xfrm flipH="1">
              <a:off x="1542" y="210"/>
              <a:ext cx="0" cy="181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83" name="Line 49"/>
            <p:cNvSpPr>
              <a:spLocks noChangeShapeType="1"/>
            </p:cNvSpPr>
            <p:nvPr/>
          </p:nvSpPr>
          <p:spPr bwMode="auto">
            <a:xfrm>
              <a:off x="1481" y="2024"/>
              <a:ext cx="123"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84" name="Line 50"/>
            <p:cNvSpPr>
              <a:spLocks noChangeShapeType="1"/>
            </p:cNvSpPr>
            <p:nvPr/>
          </p:nvSpPr>
          <p:spPr bwMode="auto">
            <a:xfrm flipV="1">
              <a:off x="1474" y="165"/>
              <a:ext cx="136" cy="91"/>
            </a:xfrm>
            <a:prstGeom prst="line">
              <a:avLst/>
            </a:prstGeom>
            <a:noFill/>
            <a:ln w="38100" cmpd="dbl">
              <a:solidFill>
                <a:schemeClr val="bg1"/>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85" name="Line 51"/>
            <p:cNvSpPr>
              <a:spLocks noChangeShapeType="1"/>
            </p:cNvSpPr>
            <p:nvPr/>
          </p:nvSpPr>
          <p:spPr bwMode="auto">
            <a:xfrm>
              <a:off x="1167" y="646"/>
              <a:ext cx="712" cy="0"/>
            </a:xfrm>
            <a:prstGeom prst="line">
              <a:avLst/>
            </a:prstGeom>
            <a:noFill/>
            <a:ln w="12700">
              <a:solidFill>
                <a:schemeClr val="tx1"/>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86" name="Rectangle 52" descr="Dark horizontal"/>
            <p:cNvSpPr>
              <a:spLocks noChangeArrowheads="1"/>
            </p:cNvSpPr>
            <p:nvPr/>
          </p:nvSpPr>
          <p:spPr bwMode="auto">
            <a:xfrm>
              <a:off x="1481" y="595"/>
              <a:ext cx="123" cy="122"/>
            </a:xfrm>
            <a:prstGeom prst="rect">
              <a:avLst/>
            </a:prstGeom>
            <a:pattFill prst="dkHorz">
              <a:fgClr>
                <a:schemeClr val="tx1"/>
              </a:fgClr>
              <a:bgClr>
                <a:srgbClr val="FF0066"/>
              </a:bgClr>
            </a:pattFill>
            <a:ln w="38100">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grpSp>
      <p:grpSp>
        <p:nvGrpSpPr>
          <p:cNvPr id="13344" name="Group 53"/>
          <p:cNvGrpSpPr>
            <a:grpSpLocks/>
          </p:cNvGrpSpPr>
          <p:nvPr/>
        </p:nvGrpSpPr>
        <p:grpSpPr bwMode="auto">
          <a:xfrm>
            <a:off x="3798304" y="3069061"/>
            <a:ext cx="2315082" cy="1450687"/>
            <a:chOff x="1167" y="1441"/>
            <a:chExt cx="2003" cy="1225"/>
          </a:xfrm>
        </p:grpSpPr>
        <p:sp>
          <p:nvSpPr>
            <p:cNvPr id="13377" name="Line 54"/>
            <p:cNvSpPr>
              <a:spLocks noChangeShapeType="1"/>
            </p:cNvSpPr>
            <p:nvPr/>
          </p:nvSpPr>
          <p:spPr bwMode="auto">
            <a:xfrm>
              <a:off x="1167" y="2052"/>
              <a:ext cx="2003"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78" name="Line 55"/>
            <p:cNvSpPr>
              <a:spLocks noChangeShapeType="1"/>
            </p:cNvSpPr>
            <p:nvPr/>
          </p:nvSpPr>
          <p:spPr bwMode="auto">
            <a:xfrm>
              <a:off x="2261" y="1441"/>
              <a:ext cx="0" cy="1225"/>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79" name="Rectangle 56" descr="Dark horizontal"/>
            <p:cNvSpPr>
              <a:spLocks noChangeArrowheads="1"/>
            </p:cNvSpPr>
            <p:nvPr/>
          </p:nvSpPr>
          <p:spPr bwMode="auto">
            <a:xfrm>
              <a:off x="2200" y="1978"/>
              <a:ext cx="123" cy="122"/>
            </a:xfrm>
            <a:prstGeom prst="rect">
              <a:avLst/>
            </a:prstGeom>
            <a:pattFill prst="dkHorz">
              <a:fgClr>
                <a:schemeClr val="tx1"/>
              </a:fgClr>
              <a:bgClr>
                <a:srgbClr val="FF0066"/>
              </a:bgClr>
            </a:patt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380" name="Line 57"/>
            <p:cNvSpPr>
              <a:spLocks noChangeShapeType="1"/>
            </p:cNvSpPr>
            <p:nvPr/>
          </p:nvSpPr>
          <p:spPr bwMode="auto">
            <a:xfrm>
              <a:off x="2200" y="2666"/>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81" name="Line 58"/>
            <p:cNvSpPr>
              <a:spLocks noChangeShapeType="1"/>
            </p:cNvSpPr>
            <p:nvPr/>
          </p:nvSpPr>
          <p:spPr bwMode="auto">
            <a:xfrm>
              <a:off x="2200" y="1441"/>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grpSp>
      <p:grpSp>
        <p:nvGrpSpPr>
          <p:cNvPr id="13345" name="Group 59"/>
          <p:cNvGrpSpPr>
            <a:grpSpLocks/>
          </p:cNvGrpSpPr>
          <p:nvPr/>
        </p:nvGrpSpPr>
        <p:grpSpPr bwMode="auto">
          <a:xfrm>
            <a:off x="3798305" y="1664558"/>
            <a:ext cx="1573053" cy="3813235"/>
            <a:chOff x="1167" y="255"/>
            <a:chExt cx="1361" cy="3220"/>
          </a:xfrm>
        </p:grpSpPr>
        <p:sp>
          <p:nvSpPr>
            <p:cNvPr id="13372" name="Line 60"/>
            <p:cNvSpPr>
              <a:spLocks noChangeShapeType="1"/>
            </p:cNvSpPr>
            <p:nvPr/>
          </p:nvSpPr>
          <p:spPr bwMode="auto">
            <a:xfrm>
              <a:off x="1167" y="1905"/>
              <a:ext cx="1361"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73" name="Line 61"/>
            <p:cNvSpPr>
              <a:spLocks noChangeShapeType="1"/>
            </p:cNvSpPr>
            <p:nvPr/>
          </p:nvSpPr>
          <p:spPr bwMode="auto">
            <a:xfrm>
              <a:off x="1784" y="255"/>
              <a:ext cx="0" cy="322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74" name="Rectangle 62"/>
            <p:cNvSpPr>
              <a:spLocks noChangeArrowheads="1"/>
            </p:cNvSpPr>
            <p:nvPr/>
          </p:nvSpPr>
          <p:spPr bwMode="auto">
            <a:xfrm>
              <a:off x="1725" y="1835"/>
              <a:ext cx="123" cy="122"/>
            </a:xfrm>
            <a:prstGeom prst="rect">
              <a:avLst/>
            </a:prstGeom>
            <a:solidFill>
              <a:schemeClr val="bg2"/>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375" name="Line 63"/>
            <p:cNvSpPr>
              <a:spLocks noChangeShapeType="1"/>
            </p:cNvSpPr>
            <p:nvPr/>
          </p:nvSpPr>
          <p:spPr bwMode="auto">
            <a:xfrm>
              <a:off x="1725" y="3475"/>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76" name="Line 64"/>
            <p:cNvSpPr>
              <a:spLocks noChangeShapeType="1"/>
            </p:cNvSpPr>
            <p:nvPr/>
          </p:nvSpPr>
          <p:spPr bwMode="auto">
            <a:xfrm>
              <a:off x="1725" y="255"/>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grpSp>
      <p:grpSp>
        <p:nvGrpSpPr>
          <p:cNvPr id="13346" name="Group 65"/>
          <p:cNvGrpSpPr>
            <a:grpSpLocks/>
          </p:cNvGrpSpPr>
          <p:nvPr/>
        </p:nvGrpSpPr>
        <p:grpSpPr bwMode="auto">
          <a:xfrm>
            <a:off x="3798305" y="1681137"/>
            <a:ext cx="1573053" cy="3652180"/>
            <a:chOff x="1167" y="269"/>
            <a:chExt cx="1361" cy="3084"/>
          </a:xfrm>
        </p:grpSpPr>
        <p:sp>
          <p:nvSpPr>
            <p:cNvPr id="13367" name="Line 66"/>
            <p:cNvSpPr>
              <a:spLocks noChangeShapeType="1"/>
            </p:cNvSpPr>
            <p:nvPr/>
          </p:nvSpPr>
          <p:spPr bwMode="auto">
            <a:xfrm>
              <a:off x="1167" y="1818"/>
              <a:ext cx="1361"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68" name="Line 67"/>
            <p:cNvSpPr>
              <a:spLocks noChangeShapeType="1"/>
            </p:cNvSpPr>
            <p:nvPr/>
          </p:nvSpPr>
          <p:spPr bwMode="auto">
            <a:xfrm flipH="1">
              <a:off x="1958" y="269"/>
              <a:ext cx="8" cy="3084"/>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69" name="Rectangle 68"/>
            <p:cNvSpPr>
              <a:spLocks noChangeArrowheads="1"/>
            </p:cNvSpPr>
            <p:nvPr/>
          </p:nvSpPr>
          <p:spPr bwMode="auto">
            <a:xfrm>
              <a:off x="1906" y="1766"/>
              <a:ext cx="123" cy="122"/>
            </a:xfrm>
            <a:prstGeom prst="rect">
              <a:avLst/>
            </a:prstGeom>
            <a:solidFill>
              <a:schemeClr val="bg2"/>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sp>
          <p:nvSpPr>
            <p:cNvPr id="13370" name="Line 69"/>
            <p:cNvSpPr>
              <a:spLocks noChangeShapeType="1"/>
            </p:cNvSpPr>
            <p:nvPr/>
          </p:nvSpPr>
          <p:spPr bwMode="auto">
            <a:xfrm>
              <a:off x="1899" y="3346"/>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71" name="Line 70"/>
            <p:cNvSpPr>
              <a:spLocks noChangeShapeType="1"/>
            </p:cNvSpPr>
            <p:nvPr/>
          </p:nvSpPr>
          <p:spPr bwMode="auto">
            <a:xfrm>
              <a:off x="1906" y="269"/>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grpSp>
      <p:sp>
        <p:nvSpPr>
          <p:cNvPr id="13347" name="Rectangle 71"/>
          <p:cNvSpPr>
            <a:spLocks noChangeArrowheads="1"/>
          </p:cNvSpPr>
          <p:nvPr/>
        </p:nvSpPr>
        <p:spPr bwMode="auto">
          <a:xfrm>
            <a:off x="6593047" y="3292881"/>
            <a:ext cx="142163" cy="144477"/>
          </a:xfrm>
          <a:prstGeom prst="rect">
            <a:avLst/>
          </a:prstGeom>
          <a:solidFill>
            <a:srgbClr val="00FFFF"/>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ln w="0"/>
              <a:effectLst>
                <a:outerShdw blurRad="38100" dist="19050" dir="2700000" algn="tl" rotWithShape="0">
                  <a:schemeClr val="dk1">
                    <a:alpha val="40000"/>
                  </a:schemeClr>
                </a:outerShdw>
              </a:effectLst>
            </a:endParaRPr>
          </a:p>
        </p:txBody>
      </p:sp>
      <p:sp>
        <p:nvSpPr>
          <p:cNvPr id="13348" name="Rectangle 72"/>
          <p:cNvSpPr>
            <a:spLocks noChangeArrowheads="1"/>
          </p:cNvSpPr>
          <p:nvPr/>
        </p:nvSpPr>
        <p:spPr bwMode="auto">
          <a:xfrm>
            <a:off x="6593047" y="2953006"/>
            <a:ext cx="142163" cy="144477"/>
          </a:xfrm>
          <a:prstGeom prst="rect">
            <a:avLst/>
          </a:prstGeom>
          <a:solidFill>
            <a:srgbClr val="00FF00"/>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ln w="0"/>
              <a:effectLst>
                <a:outerShdw blurRad="38100" dist="19050" dir="2700000" algn="tl" rotWithShape="0">
                  <a:schemeClr val="dk1">
                    <a:alpha val="40000"/>
                  </a:schemeClr>
                </a:outerShdw>
              </a:effectLst>
            </a:endParaRPr>
          </a:p>
        </p:txBody>
      </p:sp>
      <p:sp>
        <p:nvSpPr>
          <p:cNvPr id="13349" name="Rectangle 73" descr="Dark horizontal"/>
          <p:cNvSpPr>
            <a:spLocks noChangeArrowheads="1"/>
          </p:cNvSpPr>
          <p:nvPr/>
        </p:nvSpPr>
        <p:spPr bwMode="auto">
          <a:xfrm>
            <a:off x="6593047" y="2630894"/>
            <a:ext cx="142163" cy="144477"/>
          </a:xfrm>
          <a:prstGeom prst="rect">
            <a:avLst/>
          </a:prstGeom>
          <a:pattFill prst="dkHorz">
            <a:fgClr>
              <a:schemeClr val="tx1"/>
            </a:fgClr>
            <a:bgClr>
              <a:srgbClr val="FF0066"/>
            </a:bgClr>
          </a:patt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ln w="0"/>
              <a:effectLst>
                <a:outerShdw blurRad="38100" dist="19050" dir="2700000" algn="tl" rotWithShape="0">
                  <a:schemeClr val="dk1">
                    <a:alpha val="40000"/>
                  </a:schemeClr>
                </a:outerShdw>
              </a:effectLst>
            </a:endParaRPr>
          </a:p>
        </p:txBody>
      </p:sp>
      <p:sp>
        <p:nvSpPr>
          <p:cNvPr id="13350" name="Rectangle 74"/>
          <p:cNvSpPr>
            <a:spLocks noChangeArrowheads="1"/>
          </p:cNvSpPr>
          <p:nvPr/>
        </p:nvSpPr>
        <p:spPr bwMode="auto">
          <a:xfrm>
            <a:off x="6593047" y="2308782"/>
            <a:ext cx="142163" cy="144477"/>
          </a:xfrm>
          <a:prstGeom prst="rect">
            <a:avLst/>
          </a:prstGeom>
          <a:solidFill>
            <a:srgbClr val="FF00FF"/>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ln w="0"/>
              <a:effectLst>
                <a:outerShdw blurRad="38100" dist="19050" dir="2700000" algn="tl" rotWithShape="0">
                  <a:schemeClr val="dk1">
                    <a:alpha val="40000"/>
                  </a:schemeClr>
                </a:outerShdw>
              </a:effectLst>
            </a:endParaRPr>
          </a:p>
        </p:txBody>
      </p:sp>
      <p:sp>
        <p:nvSpPr>
          <p:cNvPr id="13351" name="Line 75"/>
          <p:cNvSpPr>
            <a:spLocks noChangeShapeType="1"/>
          </p:cNvSpPr>
          <p:nvPr/>
        </p:nvSpPr>
        <p:spPr bwMode="auto">
          <a:xfrm>
            <a:off x="6460127" y="2069566"/>
            <a:ext cx="414936" cy="0"/>
          </a:xfrm>
          <a:prstGeom prst="line">
            <a:avLst/>
          </a:prstGeom>
          <a:noFill/>
          <a:ln w="1905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ln w="0"/>
              <a:effectLst>
                <a:outerShdw blurRad="38100" dist="19050" dir="2700000" algn="tl" rotWithShape="0">
                  <a:schemeClr val="dk1">
                    <a:alpha val="40000"/>
                  </a:schemeClr>
                </a:outerShdw>
              </a:effectLst>
            </a:endParaRPr>
          </a:p>
        </p:txBody>
      </p:sp>
      <p:sp>
        <p:nvSpPr>
          <p:cNvPr id="13352" name="Text Box 76"/>
          <p:cNvSpPr txBox="1">
            <a:spLocks noChangeArrowheads="1"/>
          </p:cNvSpPr>
          <p:nvPr/>
        </p:nvSpPr>
        <p:spPr bwMode="auto">
          <a:xfrm>
            <a:off x="6920139" y="1948774"/>
            <a:ext cx="276069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sz="1400">
                <a:ln w="0"/>
                <a:effectLst>
                  <a:outerShdw blurRad="38100" dist="19050" dir="2700000" algn="tl" rotWithShape="0">
                    <a:schemeClr val="dk1">
                      <a:alpha val="40000"/>
                    </a:schemeClr>
                  </a:outerShdw>
                </a:effectLst>
              </a:rPr>
              <a:t>Follow-up period of risk estimate</a:t>
            </a:r>
          </a:p>
        </p:txBody>
      </p:sp>
      <p:grpSp>
        <p:nvGrpSpPr>
          <p:cNvPr id="13353" name="Group 77"/>
          <p:cNvGrpSpPr>
            <a:grpSpLocks/>
          </p:cNvGrpSpPr>
          <p:nvPr/>
        </p:nvGrpSpPr>
        <p:grpSpPr bwMode="auto">
          <a:xfrm>
            <a:off x="3798304" y="2791949"/>
            <a:ext cx="1064498" cy="1665034"/>
            <a:chOff x="1167" y="1207"/>
            <a:chExt cx="921" cy="1406"/>
          </a:xfrm>
        </p:grpSpPr>
        <p:sp>
          <p:nvSpPr>
            <p:cNvPr id="13362" name="Line 78"/>
            <p:cNvSpPr>
              <a:spLocks noChangeShapeType="1"/>
            </p:cNvSpPr>
            <p:nvPr/>
          </p:nvSpPr>
          <p:spPr bwMode="auto">
            <a:xfrm>
              <a:off x="1167" y="1999"/>
              <a:ext cx="921" cy="0"/>
            </a:xfrm>
            <a:prstGeom prst="line">
              <a:avLst/>
            </a:prstGeom>
            <a:noFill/>
            <a:ln w="12700">
              <a:solidFill>
                <a:srgbClr val="6D009D"/>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s-ES"/>
            </a:p>
          </p:txBody>
        </p:sp>
        <p:sp>
          <p:nvSpPr>
            <p:cNvPr id="13363" name="Line 79" descr="Wide upward diagonal"/>
            <p:cNvSpPr>
              <a:spLocks noChangeShapeType="1"/>
            </p:cNvSpPr>
            <p:nvPr/>
          </p:nvSpPr>
          <p:spPr bwMode="auto">
            <a:xfrm>
              <a:off x="1673" y="1207"/>
              <a:ext cx="0" cy="1406"/>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64" name="Line 80" descr="Wide upward diagonal"/>
            <p:cNvSpPr>
              <a:spLocks noChangeShapeType="1"/>
            </p:cNvSpPr>
            <p:nvPr/>
          </p:nvSpPr>
          <p:spPr bwMode="auto">
            <a:xfrm>
              <a:off x="1610" y="2613"/>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65" name="Line 81" descr="Wide upward diagonal"/>
            <p:cNvSpPr>
              <a:spLocks noChangeShapeType="1"/>
            </p:cNvSpPr>
            <p:nvPr/>
          </p:nvSpPr>
          <p:spPr bwMode="auto">
            <a:xfrm>
              <a:off x="1623" y="1207"/>
              <a:ext cx="123" cy="0"/>
            </a:xfrm>
            <a:prstGeom prst="line">
              <a:avLst/>
            </a:prstGeom>
            <a:noFill/>
            <a:ln w="28575">
              <a:solidFill>
                <a:srgbClr val="6D009D"/>
              </a:solidFill>
              <a:round/>
              <a:headEnd/>
              <a:tailEnd/>
            </a:ln>
            <a:extLst>
              <a:ext uri="{909E8E84-426E-40dd-AFC4-6F175D3DCCD1}">
                <a14:hiddenFill xmlns="" xmlns:a14="http://schemas.microsoft.com/office/drawing/2010/main">
                  <a:noFill/>
                </a14:hiddenFill>
              </a:ext>
            </a:extLst>
          </p:spPr>
          <p:txBody>
            <a:bodyPr/>
            <a:lstStyle/>
            <a:p>
              <a:endParaRPr lang="es-ES"/>
            </a:p>
          </p:txBody>
        </p:sp>
        <p:sp>
          <p:nvSpPr>
            <p:cNvPr id="13366" name="Rectangle 82"/>
            <p:cNvSpPr>
              <a:spLocks noChangeArrowheads="1"/>
            </p:cNvSpPr>
            <p:nvPr/>
          </p:nvSpPr>
          <p:spPr bwMode="auto">
            <a:xfrm>
              <a:off x="1616" y="1940"/>
              <a:ext cx="123" cy="122"/>
            </a:xfrm>
            <a:prstGeom prst="rect">
              <a:avLst/>
            </a:prstGeom>
            <a:solidFill>
              <a:srgbClr val="99FF33"/>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p>
          </p:txBody>
        </p:sp>
      </p:grpSp>
      <p:sp>
        <p:nvSpPr>
          <p:cNvPr id="13354" name="Rectangle 83"/>
          <p:cNvSpPr>
            <a:spLocks noChangeArrowheads="1"/>
          </p:cNvSpPr>
          <p:nvPr/>
        </p:nvSpPr>
        <p:spPr bwMode="auto">
          <a:xfrm>
            <a:off x="6596512" y="3614993"/>
            <a:ext cx="142164" cy="144477"/>
          </a:xfrm>
          <a:prstGeom prst="rect">
            <a:avLst/>
          </a:prstGeom>
          <a:solidFill>
            <a:schemeClr val="bg2"/>
          </a:solidFill>
          <a:ln w="38100">
            <a:solidFill>
              <a:srgbClr val="6D009D"/>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altLang="es-ES">
              <a:ln w="0"/>
              <a:effectLst>
                <a:outerShdw blurRad="38100" dist="19050" dir="2700000" algn="tl" rotWithShape="0">
                  <a:schemeClr val="dk1">
                    <a:alpha val="40000"/>
                  </a:schemeClr>
                </a:outerShdw>
              </a:effectLst>
            </a:endParaRPr>
          </a:p>
        </p:txBody>
      </p:sp>
      <p:sp>
        <p:nvSpPr>
          <p:cNvPr id="13355" name="Text Box 84"/>
          <p:cNvSpPr txBox="1">
            <a:spLocks noChangeArrowheads="1"/>
          </p:cNvSpPr>
          <p:nvPr/>
        </p:nvSpPr>
        <p:spPr bwMode="auto">
          <a:xfrm>
            <a:off x="6931696" y="2255491"/>
            <a:ext cx="17572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sz="1400">
                <a:ln w="0"/>
                <a:effectLst>
                  <a:outerShdw blurRad="38100" dist="19050" dir="2700000" algn="tl" rotWithShape="0">
                    <a:schemeClr val="dk1">
                      <a:alpha val="40000"/>
                    </a:schemeClr>
                  </a:outerShdw>
                </a:effectLst>
              </a:rPr>
              <a:t>UK national register</a:t>
            </a:r>
          </a:p>
        </p:txBody>
      </p:sp>
      <p:sp>
        <p:nvSpPr>
          <p:cNvPr id="13356" name="Text Box 85"/>
          <p:cNvSpPr txBox="1">
            <a:spLocks noChangeArrowheads="1"/>
          </p:cNvSpPr>
          <p:nvPr/>
        </p:nvSpPr>
        <p:spPr bwMode="auto">
          <a:xfrm>
            <a:off x="6931696" y="2577603"/>
            <a:ext cx="13901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sz="1400">
                <a:ln w="0"/>
                <a:effectLst>
                  <a:outerShdw blurRad="38100" dist="19050" dir="2700000" algn="tl" rotWithShape="0">
                    <a:schemeClr val="dk1">
                      <a:alpha val="40000"/>
                    </a:schemeClr>
                  </a:outerShdw>
                </a:effectLst>
              </a:rPr>
              <a:t>US claims data</a:t>
            </a:r>
          </a:p>
        </p:txBody>
      </p:sp>
      <p:sp>
        <p:nvSpPr>
          <p:cNvPr id="13357" name="Text Box 86"/>
          <p:cNvSpPr txBox="1">
            <a:spLocks noChangeArrowheads="1"/>
          </p:cNvSpPr>
          <p:nvPr/>
        </p:nvSpPr>
        <p:spPr bwMode="auto">
          <a:xfrm>
            <a:off x="6931696" y="3585387"/>
            <a:ext cx="215315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sz="1400">
                <a:ln w="0"/>
                <a:effectLst>
                  <a:outerShdw blurRad="38100" dist="19050" dir="2700000" algn="tl" rotWithShape="0">
                    <a:schemeClr val="dk1">
                      <a:alpha val="40000"/>
                    </a:schemeClr>
                  </a:outerShdw>
                </a:effectLst>
              </a:rPr>
              <a:t>German national register</a:t>
            </a:r>
          </a:p>
        </p:txBody>
      </p:sp>
      <p:sp>
        <p:nvSpPr>
          <p:cNvPr id="13358" name="Text Box 87"/>
          <p:cNvSpPr txBox="1">
            <a:spLocks noChangeArrowheads="1"/>
          </p:cNvSpPr>
          <p:nvPr/>
        </p:nvSpPr>
        <p:spPr bwMode="auto">
          <a:xfrm>
            <a:off x="6931696" y="3238406"/>
            <a:ext cx="218521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sz="1400">
                <a:ln w="0"/>
                <a:effectLst>
                  <a:outerShdw blurRad="38100" dist="19050" dir="2700000" algn="tl" rotWithShape="0">
                    <a:schemeClr val="dk1">
                      <a:alpha val="40000"/>
                    </a:schemeClr>
                  </a:outerShdw>
                </a:effectLst>
              </a:rPr>
              <a:t>Swedish national register</a:t>
            </a:r>
          </a:p>
        </p:txBody>
      </p:sp>
      <p:sp>
        <p:nvSpPr>
          <p:cNvPr id="13359" name="Text Box 88"/>
          <p:cNvSpPr txBox="1">
            <a:spLocks noChangeArrowheads="1"/>
          </p:cNvSpPr>
          <p:nvPr/>
        </p:nvSpPr>
        <p:spPr bwMode="auto">
          <a:xfrm>
            <a:off x="6931697" y="2899715"/>
            <a:ext cx="17042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sz="1400">
                <a:ln w="0"/>
                <a:effectLst>
                  <a:outerShdw blurRad="38100" dist="19050" dir="2700000" algn="tl" rotWithShape="0">
                    <a:schemeClr val="dk1">
                      <a:alpha val="40000"/>
                    </a:schemeClr>
                  </a:outerShdw>
                </a:effectLst>
              </a:rPr>
              <a:t>RCT meta-analysis</a:t>
            </a:r>
          </a:p>
        </p:txBody>
      </p:sp>
      <p:sp>
        <p:nvSpPr>
          <p:cNvPr id="13360" name="Text Box 89"/>
          <p:cNvSpPr txBox="1">
            <a:spLocks noChangeArrowheads="1"/>
          </p:cNvSpPr>
          <p:nvPr/>
        </p:nvSpPr>
        <p:spPr bwMode="auto">
          <a:xfrm>
            <a:off x="3972044" y="6035762"/>
            <a:ext cx="44508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s-ES" b="1" dirty="0"/>
              <a:t>Time period of risk assessment (years)</a:t>
            </a:r>
            <a:endParaRPr lang="en-US" altLang="es-ES" b="1" dirty="0"/>
          </a:p>
        </p:txBody>
      </p:sp>
      <p:cxnSp>
        <p:nvCxnSpPr>
          <p:cNvPr id="4" name="3 Conector curvado"/>
          <p:cNvCxnSpPr>
            <a:stCxn id="13325" idx="2"/>
            <a:endCxn id="13389" idx="1"/>
          </p:cNvCxnSpPr>
          <p:nvPr/>
        </p:nvCxnSpPr>
        <p:spPr>
          <a:xfrm rot="16200000" flipH="1">
            <a:off x="4128595" y="1909245"/>
            <a:ext cx="3465070" cy="3743081"/>
          </a:xfrm>
          <a:prstGeom prst="curvedConnector2">
            <a:avLst/>
          </a:prstGeom>
          <a:ln w="38100">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1" name="Text Box 40"/>
          <p:cNvSpPr txBox="1">
            <a:spLocks noChangeArrowheads="1"/>
          </p:cNvSpPr>
          <p:nvPr/>
        </p:nvSpPr>
        <p:spPr bwMode="auto">
          <a:xfrm>
            <a:off x="8584644" y="6601411"/>
            <a:ext cx="359265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de-DE" sz="900" b="1" dirty="0">
                <a:solidFill>
                  <a:srgbClr val="000000"/>
                </a:solidFill>
                <a:latin typeface="+mn-lt"/>
              </a:rPr>
              <a:t>modified from: Askling &amp; Dixon, Curr Opin Rheumatol, 2008; 20:138-44</a:t>
            </a:r>
          </a:p>
        </p:txBody>
      </p:sp>
      <p:sp>
        <p:nvSpPr>
          <p:cNvPr id="3" name="2 Título"/>
          <p:cNvSpPr>
            <a:spLocks noGrp="1"/>
          </p:cNvSpPr>
          <p:nvPr>
            <p:ph type="title"/>
          </p:nvPr>
        </p:nvSpPr>
        <p:spPr/>
        <p:txBody>
          <a:bodyPr>
            <a:noAutofit/>
          </a:bodyPr>
          <a:lstStyle/>
          <a:p>
            <a:pPr algn="ctr"/>
            <a:r>
              <a:rPr lang="en-GB" altLang="es-ES" sz="2800" b="1" dirty="0">
                <a:latin typeface="+mn-lt"/>
              </a:rPr>
              <a:t>Incidence of serious infections with anti-TNF therapy in registries</a:t>
            </a:r>
            <a:endParaRPr lang="es-ES" sz="2800" b="1" dirty="0">
              <a:latin typeface="+mn-lt"/>
            </a:endParaRPr>
          </a:p>
        </p:txBody>
      </p:sp>
    </p:spTree>
    <p:extLst>
      <p:ext uri="{BB962C8B-B14F-4D97-AF65-F5344CB8AC3E}">
        <p14:creationId xmlns:p14="http://schemas.microsoft.com/office/powerpoint/2010/main" xmlns="" val="35610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22" grpId="0" animBg="1"/>
      <p:bldP spid="13329" grpId="0" animBg="1"/>
      <p:bldP spid="13334" grpId="0" animBg="1"/>
      <p:bldP spid="13335" grpId="0" animBg="1"/>
      <p:bldP spid="13336" grpId="0"/>
      <p:bldP spid="13337" grpId="0"/>
      <p:bldP spid="13338" grpId="0"/>
      <p:bldP spid="133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a:latin typeface="+mn-lt"/>
              </a:rPr>
              <a:t>Crude</a:t>
            </a:r>
            <a:r>
              <a:rPr lang="es-ES_tradnl" sz="2800" b="1" dirty="0">
                <a:latin typeface="+mn-lt"/>
              </a:rPr>
              <a:t> </a:t>
            </a:r>
            <a:r>
              <a:rPr lang="es-ES_tradnl" sz="2800" b="1" dirty="0" err="1">
                <a:latin typeface="+mn-lt"/>
              </a:rPr>
              <a:t>rates</a:t>
            </a:r>
            <a:r>
              <a:rPr lang="es-ES_tradnl" sz="2800" b="1" dirty="0">
                <a:latin typeface="+mn-lt"/>
              </a:rPr>
              <a:t> of </a:t>
            </a:r>
            <a:r>
              <a:rPr lang="es-ES_tradnl" sz="2800" b="1" dirty="0" err="1">
                <a:latin typeface="+mn-lt"/>
              </a:rPr>
              <a:t>serious</a:t>
            </a:r>
            <a:r>
              <a:rPr lang="es-ES_tradnl" sz="2800" b="1" dirty="0">
                <a:latin typeface="+mn-lt"/>
              </a:rPr>
              <a:t> </a:t>
            </a:r>
            <a:r>
              <a:rPr lang="es-ES_tradnl" sz="2800" b="1" dirty="0" err="1">
                <a:latin typeface="+mn-lt"/>
              </a:rPr>
              <a:t>infections</a:t>
            </a:r>
            <a:r>
              <a:rPr lang="es-ES_tradnl" sz="2800" b="1" dirty="0">
                <a:latin typeface="+mn-lt"/>
              </a:rPr>
              <a:t> per 100 </a:t>
            </a:r>
            <a:r>
              <a:rPr lang="es-ES_tradnl" sz="2800" b="1" dirty="0" err="1">
                <a:latin typeface="+mn-lt"/>
              </a:rPr>
              <a:t>patient-years</a:t>
            </a:r>
            <a:r>
              <a:rPr lang="es-ES_tradnl" sz="2800" b="1" dirty="0">
                <a:latin typeface="+mn-lt"/>
              </a:rPr>
              <a:t> (</a:t>
            </a:r>
            <a:r>
              <a:rPr lang="es-ES_tradnl" sz="2800" b="1" dirty="0" err="1">
                <a:latin typeface="+mn-lt"/>
              </a:rPr>
              <a:t>pyrs</a:t>
            </a:r>
            <a:r>
              <a:rPr lang="es-ES_tradnl" sz="2800" b="1" dirty="0">
                <a:latin typeface="+mn-lt"/>
              </a:rPr>
              <a:t>): RABBIT</a:t>
            </a:r>
          </a:p>
        </p:txBody>
      </p:sp>
      <p:graphicFrame>
        <p:nvGraphicFramePr>
          <p:cNvPr id="3" name="Tabla 2"/>
          <p:cNvGraphicFramePr>
            <a:graphicFrameLocks noGrp="1"/>
          </p:cNvGraphicFramePr>
          <p:nvPr>
            <p:extLst>
              <p:ext uri="{D42A27DB-BD31-4B8C-83A1-F6EECF244321}">
                <p14:modId xmlns:p14="http://schemas.microsoft.com/office/powerpoint/2010/main" xmlns="" val="4145592270"/>
              </p:ext>
            </p:extLst>
          </p:nvPr>
        </p:nvGraphicFramePr>
        <p:xfrm>
          <a:off x="939801" y="1764028"/>
          <a:ext cx="10210800" cy="4297500"/>
        </p:xfrm>
        <a:graphic>
          <a:graphicData uri="http://schemas.openxmlformats.org/drawingml/2006/table">
            <a:tbl>
              <a:tblPr firstRow="1" bandRow="1">
                <a:tableStyleId>{5C22544A-7EE6-4342-B048-85BDC9FD1C3A}</a:tableStyleId>
              </a:tblPr>
              <a:tblGrid>
                <a:gridCol w="2571198">
                  <a:extLst>
                    <a:ext uri="{9D8B030D-6E8A-4147-A177-3AD203B41FA5}">
                      <a16:colId xmlns:a16="http://schemas.microsoft.com/office/drawing/2014/main" xmlns="" val="20000"/>
                    </a:ext>
                  </a:extLst>
                </a:gridCol>
                <a:gridCol w="2127249">
                  <a:extLst>
                    <a:ext uri="{9D8B030D-6E8A-4147-A177-3AD203B41FA5}">
                      <a16:colId xmlns:a16="http://schemas.microsoft.com/office/drawing/2014/main" xmlns="" val="20001"/>
                    </a:ext>
                  </a:extLst>
                </a:gridCol>
                <a:gridCol w="739914">
                  <a:extLst>
                    <a:ext uri="{9D8B030D-6E8A-4147-A177-3AD203B41FA5}">
                      <a16:colId xmlns:a16="http://schemas.microsoft.com/office/drawing/2014/main" xmlns="" val="20002"/>
                    </a:ext>
                  </a:extLst>
                </a:gridCol>
                <a:gridCol w="1794288">
                  <a:extLst>
                    <a:ext uri="{9D8B030D-6E8A-4147-A177-3AD203B41FA5}">
                      <a16:colId xmlns:a16="http://schemas.microsoft.com/office/drawing/2014/main" xmlns="" val="20003"/>
                    </a:ext>
                  </a:extLst>
                </a:gridCol>
                <a:gridCol w="1479826">
                  <a:extLst>
                    <a:ext uri="{9D8B030D-6E8A-4147-A177-3AD203B41FA5}">
                      <a16:colId xmlns:a16="http://schemas.microsoft.com/office/drawing/2014/main" xmlns="" val="20004"/>
                    </a:ext>
                  </a:extLst>
                </a:gridCol>
                <a:gridCol w="1498325">
                  <a:extLst>
                    <a:ext uri="{9D8B030D-6E8A-4147-A177-3AD203B41FA5}">
                      <a16:colId xmlns:a16="http://schemas.microsoft.com/office/drawing/2014/main" xmlns="" val="20005"/>
                    </a:ext>
                  </a:extLst>
                </a:gridCol>
              </a:tblGrid>
              <a:tr h="939385">
                <a:tc>
                  <a:txBody>
                    <a:bodyPr/>
                    <a:lstStyle/>
                    <a:p>
                      <a:pPr algn="l"/>
                      <a:endParaRPr lang="es-ES_tradnl" sz="2000" b="0" cap="none" spc="0" dirty="0">
                        <a:ln w="0"/>
                        <a:solidFill>
                          <a:schemeClr val="bg1"/>
                        </a:solidFill>
                        <a:effectLst>
                          <a:outerShdw blurRad="38100" dist="19050" dir="2700000" algn="tl" rotWithShape="0">
                            <a:schemeClr val="dk1">
                              <a:alpha val="40000"/>
                            </a:schemeClr>
                          </a:outerShdw>
                        </a:effectLst>
                        <a:latin typeface="+mn-lt"/>
                      </a:endParaRPr>
                    </a:p>
                  </a:txBody>
                  <a:tcPr marL="63990" marR="63990" marT="31995" marB="31995" anchor="ctr"/>
                </a:tc>
                <a:tc>
                  <a:txBody>
                    <a:bodyPr/>
                    <a:lstStyle/>
                    <a:p>
                      <a:pPr algn="ctr"/>
                      <a:r>
                        <a:rPr lang="es-ES_tradnl" sz="2000" b="0" cap="none" spc="0" dirty="0" err="1">
                          <a:ln w="0"/>
                          <a:solidFill>
                            <a:schemeClr val="bg1"/>
                          </a:solidFill>
                          <a:effectLst>
                            <a:outerShdw blurRad="38100" dist="19050" dir="2700000" algn="tl" rotWithShape="0">
                              <a:schemeClr val="dk1">
                                <a:alpha val="40000"/>
                              </a:schemeClr>
                            </a:outerShdw>
                          </a:effectLst>
                          <a:latin typeface="+mn-lt"/>
                        </a:rPr>
                        <a:t>Exposure</a:t>
                      </a:r>
                      <a:r>
                        <a:rPr lang="es-ES_tradnl" sz="2000" b="0" cap="none" spc="0" dirty="0">
                          <a:ln w="0"/>
                          <a:solidFill>
                            <a:schemeClr val="bg1"/>
                          </a:solidFill>
                          <a:effectLst>
                            <a:outerShdw blurRad="38100" dist="19050" dir="2700000" algn="tl" rotWithShape="0">
                              <a:schemeClr val="dk1">
                                <a:alpha val="40000"/>
                              </a:schemeClr>
                            </a:outerShdw>
                          </a:effectLst>
                          <a:latin typeface="+mn-lt"/>
                        </a:rPr>
                        <a:t> time (</a:t>
                      </a:r>
                      <a:r>
                        <a:rPr lang="es-ES_tradnl" sz="2000" b="0" cap="none" spc="0" dirty="0" err="1">
                          <a:ln w="0"/>
                          <a:solidFill>
                            <a:schemeClr val="bg1"/>
                          </a:solidFill>
                          <a:effectLst>
                            <a:outerShdw blurRad="38100" dist="19050" dir="2700000" algn="tl" rotWithShape="0">
                              <a:schemeClr val="dk1">
                                <a:alpha val="40000"/>
                              </a:schemeClr>
                            </a:outerShdw>
                          </a:effectLst>
                          <a:latin typeface="+mn-lt"/>
                        </a:rPr>
                        <a:t>pyrs</a:t>
                      </a:r>
                      <a:r>
                        <a:rPr lang="es-ES_tradnl" sz="2000" b="0" cap="none" spc="0" dirty="0">
                          <a:ln w="0"/>
                          <a:solidFill>
                            <a:schemeClr val="bg1"/>
                          </a:solidFill>
                          <a:effectLst>
                            <a:outerShdw blurRad="38100" dist="19050" dir="2700000" algn="tl" rotWithShape="0">
                              <a:schemeClr val="dk1">
                                <a:alpha val="40000"/>
                              </a:schemeClr>
                            </a:outerShdw>
                          </a:effectLst>
                          <a:latin typeface="+mn-lt"/>
                        </a:rPr>
                        <a:t>)</a:t>
                      </a:r>
                    </a:p>
                  </a:txBody>
                  <a:tcPr marL="63990" marR="63990" marT="31995" marB="31995" anchor="ctr"/>
                </a:tc>
                <a:tc>
                  <a:txBody>
                    <a:bodyPr/>
                    <a:lstStyle/>
                    <a:p>
                      <a:pPr algn="ctr"/>
                      <a:r>
                        <a:rPr lang="es-ES_tradnl" sz="2000" b="0" cap="none" spc="0" dirty="0">
                          <a:ln w="0"/>
                          <a:solidFill>
                            <a:schemeClr val="bg1"/>
                          </a:solidFill>
                          <a:effectLst>
                            <a:outerShdw blurRad="38100" dist="19050" dir="2700000" algn="tl" rotWithShape="0">
                              <a:schemeClr val="dk1">
                                <a:alpha val="40000"/>
                              </a:schemeClr>
                            </a:outerShdw>
                          </a:effectLst>
                          <a:latin typeface="+mn-lt"/>
                        </a:rPr>
                        <a:t>n</a:t>
                      </a:r>
                    </a:p>
                  </a:txBody>
                  <a:tcPr marL="63990" marR="63990" marT="31995" marB="31995" anchor="ctr"/>
                </a:tc>
                <a:tc>
                  <a:txBody>
                    <a:bodyPr/>
                    <a:lstStyle/>
                    <a:p>
                      <a:pPr algn="ctr"/>
                      <a:r>
                        <a:rPr lang="es-ES_tradnl" sz="2000" b="0" cap="none" spc="0" dirty="0">
                          <a:ln w="0"/>
                          <a:solidFill>
                            <a:schemeClr val="bg1"/>
                          </a:solidFill>
                          <a:effectLst>
                            <a:outerShdw blurRad="38100" dist="19050" dir="2700000" algn="tl" rotWithShape="0">
                              <a:schemeClr val="dk1">
                                <a:alpha val="40000"/>
                              </a:schemeClr>
                            </a:outerShdw>
                          </a:effectLst>
                          <a:latin typeface="+mn-lt"/>
                        </a:rPr>
                        <a:t>Per 100 </a:t>
                      </a:r>
                      <a:r>
                        <a:rPr lang="es-ES_tradnl" sz="2000" b="0" cap="none" spc="0" dirty="0" err="1">
                          <a:ln w="0"/>
                          <a:solidFill>
                            <a:schemeClr val="bg1"/>
                          </a:solidFill>
                          <a:effectLst>
                            <a:outerShdw blurRad="38100" dist="19050" dir="2700000" algn="tl" rotWithShape="0">
                              <a:schemeClr val="dk1">
                                <a:alpha val="40000"/>
                              </a:schemeClr>
                            </a:outerShdw>
                          </a:effectLst>
                          <a:latin typeface="+mn-lt"/>
                        </a:rPr>
                        <a:t>pyrs</a:t>
                      </a:r>
                      <a:endParaRPr lang="es-ES_tradnl" sz="2000" b="0" cap="none" spc="0" dirty="0">
                        <a:ln w="0"/>
                        <a:solidFill>
                          <a:schemeClr val="bg1"/>
                        </a:solidFill>
                        <a:effectLst>
                          <a:outerShdw blurRad="38100" dist="19050" dir="2700000" algn="tl" rotWithShape="0">
                            <a:schemeClr val="dk1">
                              <a:alpha val="40000"/>
                            </a:schemeClr>
                          </a:outerShdw>
                        </a:effectLst>
                        <a:latin typeface="+mn-lt"/>
                      </a:endParaRPr>
                    </a:p>
                  </a:txBody>
                  <a:tcPr marL="63990" marR="63990" marT="31995" marB="31995" anchor="ctr"/>
                </a:tc>
                <a:tc>
                  <a:txBody>
                    <a:bodyPr/>
                    <a:lstStyle/>
                    <a:p>
                      <a:pPr algn="ctr"/>
                      <a:r>
                        <a:rPr lang="mr-IN" sz="2000" b="0" cap="none" spc="0" dirty="0">
                          <a:ln w="0"/>
                          <a:solidFill>
                            <a:schemeClr val="bg1"/>
                          </a:solidFill>
                          <a:effectLst>
                            <a:outerShdw blurRad="38100" dist="19050" dir="2700000" algn="tl" rotWithShape="0">
                              <a:schemeClr val="dk1">
                                <a:alpha val="40000"/>
                              </a:schemeClr>
                            </a:outerShdw>
                          </a:effectLst>
                          <a:latin typeface="+mn-lt"/>
                        </a:rPr>
                        <a:t>95% CI</a:t>
                      </a:r>
                    </a:p>
                  </a:txBody>
                  <a:tcPr marL="63990" marR="63990" marT="31995" marB="31995" anchor="ctr"/>
                </a:tc>
                <a:tc>
                  <a:txBody>
                    <a:bodyPr/>
                    <a:lstStyle/>
                    <a:p>
                      <a:pPr algn="ctr"/>
                      <a:r>
                        <a:rPr lang="es-ES_tradnl" sz="2000" b="0" cap="none" spc="0" dirty="0" err="1">
                          <a:ln w="0"/>
                          <a:solidFill>
                            <a:schemeClr val="bg1"/>
                          </a:solidFill>
                          <a:effectLst>
                            <a:outerShdw blurRad="38100" dist="19050" dir="2700000" algn="tl" rotWithShape="0">
                              <a:schemeClr val="dk1">
                                <a:alpha val="40000"/>
                              </a:schemeClr>
                            </a:outerShdw>
                          </a:effectLst>
                          <a:latin typeface="+mn-lt"/>
                        </a:rPr>
                        <a:t>Incidence</a:t>
                      </a:r>
                      <a:r>
                        <a:rPr lang="es-ES_tradnl" sz="2000" b="0" cap="none" spc="0" dirty="0">
                          <a:ln w="0"/>
                          <a:solidFill>
                            <a:schemeClr val="bg1"/>
                          </a:solidFill>
                          <a:effectLst>
                            <a:outerShdw blurRad="38100" dist="19050" dir="2700000" algn="tl" rotWithShape="0">
                              <a:schemeClr val="dk1">
                                <a:alpha val="40000"/>
                              </a:schemeClr>
                            </a:outerShdw>
                          </a:effectLst>
                          <a:latin typeface="+mn-lt"/>
                        </a:rPr>
                        <a:t> </a:t>
                      </a:r>
                      <a:r>
                        <a:rPr lang="es-ES_tradnl" sz="2000" b="0" cap="none" spc="0" dirty="0" err="1">
                          <a:ln w="0"/>
                          <a:solidFill>
                            <a:schemeClr val="bg1"/>
                          </a:solidFill>
                          <a:effectLst>
                            <a:outerShdw blurRad="38100" dist="19050" dir="2700000" algn="tl" rotWithShape="0">
                              <a:schemeClr val="dk1">
                                <a:alpha val="40000"/>
                              </a:schemeClr>
                            </a:outerShdw>
                          </a:effectLst>
                          <a:latin typeface="+mn-lt"/>
                        </a:rPr>
                        <a:t>rate</a:t>
                      </a:r>
                      <a:r>
                        <a:rPr lang="es-ES_tradnl" sz="2000" b="0" cap="none" spc="0" dirty="0">
                          <a:ln w="0"/>
                          <a:solidFill>
                            <a:schemeClr val="bg1"/>
                          </a:solidFill>
                          <a:effectLst>
                            <a:outerShdw blurRad="38100" dist="19050" dir="2700000" algn="tl" rotWithShape="0">
                              <a:schemeClr val="dk1">
                                <a:alpha val="40000"/>
                              </a:schemeClr>
                            </a:outerShdw>
                          </a:effectLst>
                          <a:latin typeface="+mn-lt"/>
                        </a:rPr>
                        <a:t> ratio (IRR)</a:t>
                      </a:r>
                    </a:p>
                  </a:txBody>
                  <a:tcPr marL="63990" marR="63990" marT="31995" marB="31995" anchor="ctr"/>
                </a:tc>
                <a:extLst>
                  <a:ext uri="{0D108BD9-81ED-4DB2-BD59-A6C34878D82A}">
                    <a16:rowId xmlns:a16="http://schemas.microsoft.com/office/drawing/2014/main" xmlns="" val="10000"/>
                  </a:ext>
                </a:extLst>
              </a:tr>
              <a:tr h="358310">
                <a:tc gridSpan="6">
                  <a:txBody>
                    <a:bodyPr/>
                    <a:lstStyle/>
                    <a:p>
                      <a:pPr algn="l"/>
                      <a:r>
                        <a:rPr lang="es-ES_tradnl" sz="2000" b="0" cap="none" spc="0" dirty="0" err="1">
                          <a:ln w="0"/>
                          <a:solidFill>
                            <a:schemeClr val="tx1"/>
                          </a:solidFill>
                          <a:effectLst>
                            <a:outerShdw blurRad="38100" dist="19050" dir="2700000" algn="tl" rotWithShape="0">
                              <a:schemeClr val="dk1">
                                <a:alpha val="40000"/>
                              </a:schemeClr>
                            </a:outerShdw>
                          </a:effectLst>
                          <a:latin typeface="+mn-lt"/>
                        </a:rPr>
                        <a:t>Year</a:t>
                      </a:r>
                      <a:r>
                        <a:rPr lang="es-ES_tradnl" sz="2000" b="0" cap="none" spc="0" dirty="0">
                          <a:ln w="0"/>
                          <a:solidFill>
                            <a:schemeClr val="tx1"/>
                          </a:solidFill>
                          <a:effectLst>
                            <a:outerShdw blurRad="38100" dist="19050" dir="2700000" algn="tl" rotWithShape="0">
                              <a:schemeClr val="dk1">
                                <a:alpha val="40000"/>
                              </a:schemeClr>
                            </a:outerShdw>
                          </a:effectLst>
                          <a:latin typeface="+mn-lt"/>
                        </a:rPr>
                        <a:t> 1</a:t>
                      </a:r>
                    </a:p>
                  </a:txBody>
                  <a:tcPr marL="63990" marR="63990" marT="31995" marB="31995"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1"/>
                  </a:ext>
                </a:extLst>
              </a:tr>
              <a:tr h="241592">
                <a:tc>
                  <a:txBody>
                    <a:bodyPr/>
                    <a:lstStyle/>
                    <a:p>
                      <a:pPr algn="l"/>
                      <a:r>
                        <a:rPr lang="es-ES_tradnl" sz="2000" b="0" cap="none" spc="0">
                          <a:ln w="0"/>
                          <a:solidFill>
                            <a:schemeClr val="tx1"/>
                          </a:solidFill>
                          <a:effectLst>
                            <a:outerShdw blurRad="38100" dist="19050" dir="2700000" algn="tl" rotWithShape="0">
                              <a:schemeClr val="dk1">
                                <a:alpha val="40000"/>
                              </a:schemeClr>
                            </a:outerShdw>
                          </a:effectLst>
                          <a:latin typeface="+mn-lt"/>
                        </a:rPr>
                        <a:t>DMARD treatment</a:t>
                      </a:r>
                    </a:p>
                  </a:txBody>
                  <a:tcPr marL="63990" marR="63990" marT="31995" marB="31995" anchor="ctr"/>
                </a:tc>
                <a:tc>
                  <a:txBody>
                    <a:bodyPr/>
                    <a:lstStyle/>
                    <a:p>
                      <a:pPr algn="ctr"/>
                      <a:r>
                        <a:rPr lang="es-ES_tradnl" sz="2000" b="0" cap="none" spc="0" dirty="0">
                          <a:ln w="0"/>
                          <a:solidFill>
                            <a:schemeClr val="tx1"/>
                          </a:solidFill>
                          <a:effectLst>
                            <a:outerShdw blurRad="38100" dist="19050" dir="2700000" algn="tl" rotWithShape="0">
                              <a:schemeClr val="dk1">
                                <a:alpha val="40000"/>
                              </a:schemeClr>
                            </a:outerShdw>
                          </a:effectLst>
                          <a:latin typeface="+mn-lt"/>
                        </a:rPr>
                        <a:t>1765</a:t>
                      </a:r>
                    </a:p>
                  </a:txBody>
                  <a:tcPr marL="63990" marR="63990" marT="31995" marB="31995" anchor="ctr"/>
                </a:tc>
                <a:tc>
                  <a:txBody>
                    <a:bodyPr/>
                    <a:lstStyle/>
                    <a:p>
                      <a:pPr algn="ctr"/>
                      <a:r>
                        <a:rPr lang="es-ES_tradnl" sz="2000" b="0" cap="none" spc="0">
                          <a:ln w="0"/>
                          <a:solidFill>
                            <a:schemeClr val="tx1"/>
                          </a:solidFill>
                          <a:effectLst>
                            <a:outerShdw blurRad="38100" dist="19050" dir="2700000" algn="tl" rotWithShape="0">
                              <a:schemeClr val="dk1">
                                <a:alpha val="40000"/>
                              </a:schemeClr>
                            </a:outerShdw>
                          </a:effectLst>
                          <a:latin typeface="+mn-lt"/>
                        </a:rPr>
                        <a:t>40</a:t>
                      </a:r>
                    </a:p>
                  </a:txBody>
                  <a:tcPr marL="63990" marR="63990" marT="31995" marB="31995" anchor="ctr"/>
                </a:tc>
                <a:tc>
                  <a:txBody>
                    <a:bodyPr/>
                    <a:lstStyle/>
                    <a:p>
                      <a:pPr algn="ctr"/>
                      <a:r>
                        <a:rPr lang="hr-HR" sz="2000" b="0" cap="none" spc="0">
                          <a:ln w="0"/>
                          <a:solidFill>
                            <a:schemeClr val="tx1"/>
                          </a:solidFill>
                          <a:effectLst>
                            <a:outerShdw blurRad="38100" dist="19050" dir="2700000" algn="tl" rotWithShape="0">
                              <a:schemeClr val="dk1">
                                <a:alpha val="40000"/>
                              </a:schemeClr>
                            </a:outerShdw>
                          </a:effectLst>
                          <a:latin typeface="+mn-lt"/>
                        </a:rPr>
                        <a:t>2.3</a:t>
                      </a:r>
                    </a:p>
                  </a:txBody>
                  <a:tcPr marL="63990" marR="63990" marT="31995" marB="31995" anchor="ctr"/>
                </a:tc>
                <a:tc>
                  <a:txBody>
                    <a:bodyPr/>
                    <a:lstStyle/>
                    <a:p>
                      <a:pPr algn="ctr"/>
                      <a:r>
                        <a:rPr lang="hr-HR" sz="2000" b="0" cap="none" spc="0" dirty="0">
                          <a:ln w="0"/>
                          <a:solidFill>
                            <a:schemeClr val="tx1"/>
                          </a:solidFill>
                          <a:effectLst>
                            <a:outerShdw blurRad="38100" dist="19050" dir="2700000" algn="tl" rotWithShape="0">
                              <a:schemeClr val="dk1">
                                <a:alpha val="40000"/>
                              </a:schemeClr>
                            </a:outerShdw>
                          </a:effectLst>
                          <a:latin typeface="+mn-lt"/>
                        </a:rPr>
                        <a:t>1.6 to 3.1</a:t>
                      </a:r>
                    </a:p>
                  </a:txBody>
                  <a:tcPr marL="63990" marR="63990" marT="31995" marB="31995" anchor="ctr"/>
                </a:tc>
                <a:tc rowSpan="2">
                  <a:txBody>
                    <a:bodyPr/>
                    <a:lstStyle/>
                    <a:p>
                      <a:pPr algn="ctr"/>
                      <a:r>
                        <a:rPr lang="hr-HR" sz="2000" b="0" cap="none" spc="0" dirty="0">
                          <a:ln w="0"/>
                          <a:solidFill>
                            <a:schemeClr val="tx1"/>
                          </a:solidFill>
                          <a:effectLst>
                            <a:outerShdw blurRad="38100" dist="19050" dir="2700000" algn="tl" rotWithShape="0">
                              <a:schemeClr val="dk1">
                                <a:alpha val="40000"/>
                              </a:schemeClr>
                            </a:outerShdw>
                          </a:effectLst>
                          <a:latin typeface="+mn-lt"/>
                        </a:rPr>
                        <a:t>2.13</a:t>
                      </a:r>
                    </a:p>
                  </a:txBody>
                  <a:tcPr marL="63990" marR="63990" marT="31995" marB="31995" anchor="ctr">
                    <a:solidFill>
                      <a:schemeClr val="accent1">
                        <a:lumMod val="20000"/>
                        <a:lumOff val="80000"/>
                      </a:schemeClr>
                    </a:solidFill>
                  </a:tcPr>
                </a:tc>
                <a:extLst>
                  <a:ext uri="{0D108BD9-81ED-4DB2-BD59-A6C34878D82A}">
                    <a16:rowId xmlns:a16="http://schemas.microsoft.com/office/drawing/2014/main" xmlns="" val="10002"/>
                  </a:ext>
                </a:extLst>
              </a:tr>
              <a:tr h="355402">
                <a:tc>
                  <a:txBody>
                    <a:bodyPr/>
                    <a:lstStyle/>
                    <a:p>
                      <a:pPr algn="l"/>
                      <a:r>
                        <a:rPr lang="es-ES_tradnl" sz="2000" b="0" cap="none" spc="0">
                          <a:ln w="0"/>
                          <a:solidFill>
                            <a:schemeClr val="tx1"/>
                          </a:solidFill>
                          <a:effectLst>
                            <a:outerShdw blurRad="38100" dist="19050" dir="2700000" algn="tl" rotWithShape="0">
                              <a:schemeClr val="dk1">
                                <a:alpha val="40000"/>
                              </a:schemeClr>
                            </a:outerShdw>
                          </a:effectLst>
                          <a:latin typeface="+mn-lt"/>
                        </a:rPr>
                        <a:t>Anti-TNF agents</a:t>
                      </a:r>
                    </a:p>
                  </a:txBody>
                  <a:tcPr marL="63990" marR="63990" marT="31995" marB="31995" anchor="ctr"/>
                </a:tc>
                <a:tc>
                  <a:txBody>
                    <a:bodyPr/>
                    <a:lstStyle/>
                    <a:p>
                      <a:pPr algn="ctr"/>
                      <a:r>
                        <a:rPr lang="is-IS" sz="2000" b="0" cap="none" spc="0">
                          <a:ln w="0"/>
                          <a:solidFill>
                            <a:schemeClr val="tx1"/>
                          </a:solidFill>
                          <a:effectLst>
                            <a:outerShdw blurRad="38100" dist="19050" dir="2700000" algn="tl" rotWithShape="0">
                              <a:schemeClr val="dk1">
                                <a:alpha val="40000"/>
                              </a:schemeClr>
                            </a:outerShdw>
                          </a:effectLst>
                          <a:latin typeface="+mn-lt"/>
                        </a:rPr>
                        <a:t>3041</a:t>
                      </a:r>
                    </a:p>
                  </a:txBody>
                  <a:tcPr marL="63990" marR="63990" marT="31995" marB="31995" anchor="ctr"/>
                </a:tc>
                <a:tc>
                  <a:txBody>
                    <a:bodyPr/>
                    <a:lstStyle/>
                    <a:p>
                      <a:pPr algn="ctr"/>
                      <a:r>
                        <a:rPr lang="es-ES_tradnl" sz="2000" b="0" cap="none" spc="0" dirty="0">
                          <a:ln w="0"/>
                          <a:solidFill>
                            <a:schemeClr val="tx1"/>
                          </a:solidFill>
                          <a:effectLst>
                            <a:outerShdw blurRad="38100" dist="19050" dir="2700000" algn="tl" rotWithShape="0">
                              <a:schemeClr val="dk1">
                                <a:alpha val="40000"/>
                              </a:schemeClr>
                            </a:outerShdw>
                          </a:effectLst>
                          <a:latin typeface="+mn-lt"/>
                        </a:rPr>
                        <a:t>147</a:t>
                      </a:r>
                    </a:p>
                  </a:txBody>
                  <a:tcPr marL="63990" marR="63990" marT="31995" marB="31995" anchor="ctr"/>
                </a:tc>
                <a:tc>
                  <a:txBody>
                    <a:bodyPr/>
                    <a:lstStyle/>
                    <a:p>
                      <a:pPr algn="ctr"/>
                      <a:r>
                        <a:rPr lang="hr-HR" sz="2000" b="0" cap="none" spc="0" dirty="0">
                          <a:ln w="0"/>
                          <a:solidFill>
                            <a:schemeClr val="tx1"/>
                          </a:solidFill>
                          <a:effectLst>
                            <a:outerShdw blurRad="38100" dist="19050" dir="2700000" algn="tl" rotWithShape="0">
                              <a:schemeClr val="dk1">
                                <a:alpha val="40000"/>
                              </a:schemeClr>
                            </a:outerShdw>
                          </a:effectLst>
                          <a:latin typeface="+mn-lt"/>
                        </a:rPr>
                        <a:t>4.8</a:t>
                      </a:r>
                    </a:p>
                  </a:txBody>
                  <a:tcPr marL="63990" marR="63990" marT="31995" marB="31995" anchor="ctr"/>
                </a:tc>
                <a:tc>
                  <a:txBody>
                    <a:bodyPr/>
                    <a:lstStyle/>
                    <a:p>
                      <a:pPr algn="ctr"/>
                      <a:r>
                        <a:rPr lang="pl-PL" sz="2000" b="0" cap="none" spc="0" dirty="0">
                          <a:ln w="0"/>
                          <a:solidFill>
                            <a:schemeClr val="tx1"/>
                          </a:solidFill>
                          <a:effectLst>
                            <a:outerShdw blurRad="38100" dist="19050" dir="2700000" algn="tl" rotWithShape="0">
                              <a:schemeClr val="dk1">
                                <a:alpha val="40000"/>
                              </a:schemeClr>
                            </a:outerShdw>
                          </a:effectLst>
                          <a:latin typeface="+mn-lt"/>
                        </a:rPr>
                        <a:t>4.1 to 5.7</a:t>
                      </a:r>
                    </a:p>
                  </a:txBody>
                  <a:tcPr marL="63990" marR="63990" marT="31995" marB="31995" anchor="ctr"/>
                </a:tc>
                <a:tc vMerge="1">
                  <a:txBody>
                    <a:bodyPr/>
                    <a:lstStyle/>
                    <a:p>
                      <a:endParaRPr lang="es-ES_tradnl"/>
                    </a:p>
                  </a:txBody>
                  <a:tcPr/>
                </a:tc>
                <a:extLst>
                  <a:ext uri="{0D108BD9-81ED-4DB2-BD59-A6C34878D82A}">
                    <a16:rowId xmlns:a16="http://schemas.microsoft.com/office/drawing/2014/main" xmlns="" val="10003"/>
                  </a:ext>
                </a:extLst>
              </a:tr>
              <a:tr h="242832">
                <a:tc gridSpan="6">
                  <a:txBody>
                    <a:bodyPr/>
                    <a:lstStyle/>
                    <a:p>
                      <a:pPr algn="l"/>
                      <a:r>
                        <a:rPr lang="es-ES_tradnl" sz="2000" b="0" cap="none" spc="0" dirty="0" err="1">
                          <a:ln w="0"/>
                          <a:solidFill>
                            <a:schemeClr val="tx1"/>
                          </a:solidFill>
                          <a:effectLst>
                            <a:outerShdw blurRad="38100" dist="19050" dir="2700000" algn="tl" rotWithShape="0">
                              <a:schemeClr val="dk1">
                                <a:alpha val="40000"/>
                              </a:schemeClr>
                            </a:outerShdw>
                          </a:effectLst>
                          <a:latin typeface="+mn-lt"/>
                        </a:rPr>
                        <a:t>Year</a:t>
                      </a:r>
                      <a:r>
                        <a:rPr lang="es-ES_tradnl" sz="2000" b="0" cap="none" spc="0" dirty="0">
                          <a:ln w="0"/>
                          <a:solidFill>
                            <a:schemeClr val="tx1"/>
                          </a:solidFill>
                          <a:effectLst>
                            <a:outerShdw blurRad="38100" dist="19050" dir="2700000" algn="tl" rotWithShape="0">
                              <a:schemeClr val="dk1">
                                <a:alpha val="40000"/>
                              </a:schemeClr>
                            </a:outerShdw>
                          </a:effectLst>
                          <a:latin typeface="+mn-lt"/>
                        </a:rPr>
                        <a:t> 2</a:t>
                      </a:r>
                    </a:p>
                  </a:txBody>
                  <a:tcPr marL="63990" marR="63990" marT="31995" marB="31995"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4"/>
                  </a:ext>
                </a:extLst>
              </a:tr>
              <a:tr h="341722">
                <a:tc>
                  <a:txBody>
                    <a:bodyPr/>
                    <a:lstStyle/>
                    <a:p>
                      <a:pPr algn="l"/>
                      <a:r>
                        <a:rPr lang="es-ES_tradnl" sz="2000" b="0" cap="none" spc="0">
                          <a:ln w="0"/>
                          <a:solidFill>
                            <a:schemeClr val="tx1"/>
                          </a:solidFill>
                          <a:effectLst>
                            <a:outerShdw blurRad="38100" dist="19050" dir="2700000" algn="tl" rotWithShape="0">
                              <a:schemeClr val="dk1">
                                <a:alpha val="40000"/>
                              </a:schemeClr>
                            </a:outerShdw>
                          </a:effectLst>
                          <a:latin typeface="+mn-lt"/>
                        </a:rPr>
                        <a:t>DMARD treatment</a:t>
                      </a:r>
                    </a:p>
                  </a:txBody>
                  <a:tcPr marL="63990" marR="63990" marT="31995" marB="31995" anchor="ctr"/>
                </a:tc>
                <a:tc>
                  <a:txBody>
                    <a:bodyPr/>
                    <a:lstStyle/>
                    <a:p>
                      <a:pPr algn="ctr"/>
                      <a:r>
                        <a:rPr lang="is-IS" sz="2000" b="0" cap="none" spc="0" dirty="0">
                          <a:ln w="0"/>
                          <a:solidFill>
                            <a:schemeClr val="tx1"/>
                          </a:solidFill>
                          <a:effectLst>
                            <a:outerShdw blurRad="38100" dist="19050" dir="2700000" algn="tl" rotWithShape="0">
                              <a:schemeClr val="dk1">
                                <a:alpha val="40000"/>
                              </a:schemeClr>
                            </a:outerShdw>
                          </a:effectLst>
                          <a:latin typeface="+mn-lt"/>
                        </a:rPr>
                        <a:t>1696</a:t>
                      </a:r>
                    </a:p>
                  </a:txBody>
                  <a:tcPr marL="63990" marR="63990" marT="31995" marB="31995" anchor="ctr"/>
                </a:tc>
                <a:tc>
                  <a:txBody>
                    <a:bodyPr/>
                    <a:lstStyle/>
                    <a:p>
                      <a:pPr algn="ctr"/>
                      <a:r>
                        <a:rPr lang="es-ES_tradnl" sz="2000" b="0" cap="none" spc="0" dirty="0">
                          <a:ln w="0"/>
                          <a:solidFill>
                            <a:schemeClr val="tx1"/>
                          </a:solidFill>
                          <a:effectLst>
                            <a:outerShdw blurRad="38100" dist="19050" dir="2700000" algn="tl" rotWithShape="0">
                              <a:schemeClr val="dk1">
                                <a:alpha val="40000"/>
                              </a:schemeClr>
                            </a:outerShdw>
                          </a:effectLst>
                          <a:latin typeface="+mn-lt"/>
                        </a:rPr>
                        <a:t>40</a:t>
                      </a:r>
                    </a:p>
                  </a:txBody>
                  <a:tcPr marL="63990" marR="63990" marT="31995" marB="31995" anchor="ctr"/>
                </a:tc>
                <a:tc>
                  <a:txBody>
                    <a:bodyPr/>
                    <a:lstStyle/>
                    <a:p>
                      <a:pPr algn="ctr"/>
                      <a:r>
                        <a:rPr lang="hr-HR" sz="2000" b="0" cap="none" spc="0" dirty="0">
                          <a:ln w="0"/>
                          <a:solidFill>
                            <a:schemeClr val="tx1"/>
                          </a:solidFill>
                          <a:effectLst>
                            <a:outerShdw blurRad="38100" dist="19050" dir="2700000" algn="tl" rotWithShape="0">
                              <a:schemeClr val="dk1">
                                <a:alpha val="40000"/>
                              </a:schemeClr>
                            </a:outerShdw>
                          </a:effectLst>
                          <a:latin typeface="+mn-lt"/>
                        </a:rPr>
                        <a:t>2.4</a:t>
                      </a:r>
                    </a:p>
                  </a:txBody>
                  <a:tcPr marL="63990" marR="63990" marT="31995" marB="31995" anchor="ctr"/>
                </a:tc>
                <a:tc>
                  <a:txBody>
                    <a:bodyPr/>
                    <a:lstStyle/>
                    <a:p>
                      <a:pPr algn="ctr"/>
                      <a:r>
                        <a:rPr lang="hr-HR" sz="2000" b="0" cap="none" spc="0" dirty="0">
                          <a:ln w="0"/>
                          <a:solidFill>
                            <a:schemeClr val="tx1"/>
                          </a:solidFill>
                          <a:effectLst>
                            <a:outerShdw blurRad="38100" dist="19050" dir="2700000" algn="tl" rotWithShape="0">
                              <a:schemeClr val="dk1">
                                <a:alpha val="40000"/>
                              </a:schemeClr>
                            </a:outerShdw>
                          </a:effectLst>
                          <a:latin typeface="+mn-lt"/>
                        </a:rPr>
                        <a:t>1.7 to 3.2</a:t>
                      </a:r>
                    </a:p>
                  </a:txBody>
                  <a:tcPr marL="63990" marR="63990" marT="31995" marB="31995" anchor="ctr"/>
                </a:tc>
                <a:tc rowSpan="2">
                  <a:txBody>
                    <a:bodyPr/>
                    <a:lstStyle/>
                    <a:p>
                      <a:pPr algn="ctr"/>
                      <a:r>
                        <a:rPr lang="nb-NO" sz="2000" b="0" cap="none" spc="0" dirty="0">
                          <a:ln w="0"/>
                          <a:solidFill>
                            <a:schemeClr val="tx1"/>
                          </a:solidFill>
                          <a:effectLst>
                            <a:outerShdw blurRad="38100" dist="19050" dir="2700000" algn="tl" rotWithShape="0">
                              <a:schemeClr val="dk1">
                                <a:alpha val="40000"/>
                              </a:schemeClr>
                            </a:outerShdw>
                          </a:effectLst>
                          <a:latin typeface="+mn-lt"/>
                        </a:rPr>
                        <a:t>1.36</a:t>
                      </a:r>
                    </a:p>
                  </a:txBody>
                  <a:tcPr marL="63990" marR="63990" marT="31995" marB="31995" anchor="ctr">
                    <a:solidFill>
                      <a:schemeClr val="accent1">
                        <a:lumMod val="20000"/>
                        <a:lumOff val="80000"/>
                      </a:schemeClr>
                    </a:solidFill>
                  </a:tcPr>
                </a:tc>
                <a:extLst>
                  <a:ext uri="{0D108BD9-81ED-4DB2-BD59-A6C34878D82A}">
                    <a16:rowId xmlns:a16="http://schemas.microsoft.com/office/drawing/2014/main" xmlns="" val="10005"/>
                  </a:ext>
                </a:extLst>
              </a:tr>
              <a:tr h="290432">
                <a:tc>
                  <a:txBody>
                    <a:bodyPr/>
                    <a:lstStyle/>
                    <a:p>
                      <a:pPr algn="l"/>
                      <a:r>
                        <a:rPr lang="es-ES_tradnl" sz="2000" b="0" cap="none" spc="0">
                          <a:ln w="0"/>
                          <a:solidFill>
                            <a:schemeClr val="tx1"/>
                          </a:solidFill>
                          <a:effectLst>
                            <a:outerShdw blurRad="38100" dist="19050" dir="2700000" algn="tl" rotWithShape="0">
                              <a:schemeClr val="dk1">
                                <a:alpha val="40000"/>
                              </a:schemeClr>
                            </a:outerShdw>
                          </a:effectLst>
                          <a:latin typeface="+mn-lt"/>
                        </a:rPr>
                        <a:t>Anti-TNF agents</a:t>
                      </a:r>
                    </a:p>
                  </a:txBody>
                  <a:tcPr marL="63990" marR="63990" marT="31995" marB="31995" anchor="ctr"/>
                </a:tc>
                <a:tc>
                  <a:txBody>
                    <a:bodyPr/>
                    <a:lstStyle/>
                    <a:p>
                      <a:pPr algn="ctr"/>
                      <a:r>
                        <a:rPr lang="is-IS" sz="2000" b="0" cap="none" spc="0">
                          <a:ln w="0"/>
                          <a:solidFill>
                            <a:schemeClr val="tx1"/>
                          </a:solidFill>
                          <a:effectLst>
                            <a:outerShdw blurRad="38100" dist="19050" dir="2700000" algn="tl" rotWithShape="0">
                              <a:schemeClr val="dk1">
                                <a:alpha val="40000"/>
                              </a:schemeClr>
                            </a:outerShdw>
                          </a:effectLst>
                          <a:latin typeface="+mn-lt"/>
                        </a:rPr>
                        <a:t>2564</a:t>
                      </a:r>
                    </a:p>
                  </a:txBody>
                  <a:tcPr marL="63990" marR="63990" marT="31995" marB="31995" anchor="ctr"/>
                </a:tc>
                <a:tc>
                  <a:txBody>
                    <a:bodyPr/>
                    <a:lstStyle/>
                    <a:p>
                      <a:pPr algn="ctr"/>
                      <a:r>
                        <a:rPr lang="is-IS" sz="2000" b="0" cap="none" spc="0" dirty="0">
                          <a:ln w="0"/>
                          <a:solidFill>
                            <a:schemeClr val="tx1"/>
                          </a:solidFill>
                          <a:effectLst>
                            <a:outerShdw blurRad="38100" dist="19050" dir="2700000" algn="tl" rotWithShape="0">
                              <a:schemeClr val="dk1">
                                <a:alpha val="40000"/>
                              </a:schemeClr>
                            </a:outerShdw>
                          </a:effectLst>
                          <a:latin typeface="+mn-lt"/>
                        </a:rPr>
                        <a:t>82</a:t>
                      </a:r>
                    </a:p>
                  </a:txBody>
                  <a:tcPr marL="63990" marR="63990" marT="31995" marB="31995" anchor="ctr"/>
                </a:tc>
                <a:tc>
                  <a:txBody>
                    <a:bodyPr/>
                    <a:lstStyle/>
                    <a:p>
                      <a:pPr algn="ctr"/>
                      <a:r>
                        <a:rPr lang="hr-HR" sz="2000" b="0" cap="none" spc="0" dirty="0">
                          <a:ln w="0"/>
                          <a:solidFill>
                            <a:schemeClr val="tx1"/>
                          </a:solidFill>
                          <a:effectLst>
                            <a:outerShdw blurRad="38100" dist="19050" dir="2700000" algn="tl" rotWithShape="0">
                              <a:schemeClr val="dk1">
                                <a:alpha val="40000"/>
                              </a:schemeClr>
                            </a:outerShdw>
                          </a:effectLst>
                          <a:latin typeface="+mn-lt"/>
                        </a:rPr>
                        <a:t>3.2</a:t>
                      </a:r>
                    </a:p>
                  </a:txBody>
                  <a:tcPr marL="63990" marR="63990" marT="31995" marB="31995" anchor="ctr"/>
                </a:tc>
                <a:tc>
                  <a:txBody>
                    <a:bodyPr/>
                    <a:lstStyle/>
                    <a:p>
                      <a:pPr algn="ctr"/>
                      <a:r>
                        <a:rPr lang="pl-PL" sz="2000" b="0" cap="none" spc="0" dirty="0">
                          <a:ln w="0"/>
                          <a:solidFill>
                            <a:schemeClr val="tx1"/>
                          </a:solidFill>
                          <a:effectLst>
                            <a:outerShdw blurRad="38100" dist="19050" dir="2700000" algn="tl" rotWithShape="0">
                              <a:schemeClr val="dk1">
                                <a:alpha val="40000"/>
                              </a:schemeClr>
                            </a:outerShdw>
                          </a:effectLst>
                          <a:latin typeface="+mn-lt"/>
                        </a:rPr>
                        <a:t>2.9 to 4.0</a:t>
                      </a:r>
                    </a:p>
                  </a:txBody>
                  <a:tcPr marL="63990" marR="63990" marT="31995" marB="31995" anchor="ctr"/>
                </a:tc>
                <a:tc vMerge="1">
                  <a:txBody>
                    <a:bodyPr/>
                    <a:lstStyle/>
                    <a:p>
                      <a:endParaRPr lang="es-ES_tradnl"/>
                    </a:p>
                  </a:txBody>
                  <a:tcPr/>
                </a:tc>
                <a:extLst>
                  <a:ext uri="{0D108BD9-81ED-4DB2-BD59-A6C34878D82A}">
                    <a16:rowId xmlns:a16="http://schemas.microsoft.com/office/drawing/2014/main" xmlns="" val="10006"/>
                  </a:ext>
                </a:extLst>
              </a:tr>
              <a:tr h="254062">
                <a:tc gridSpan="6">
                  <a:txBody>
                    <a:bodyPr/>
                    <a:lstStyle/>
                    <a:p>
                      <a:pPr algn="l"/>
                      <a:r>
                        <a:rPr lang="es-ES_tradnl" sz="2000" b="0" cap="none" spc="0" dirty="0" err="1">
                          <a:ln w="0"/>
                          <a:solidFill>
                            <a:schemeClr val="tx1"/>
                          </a:solidFill>
                          <a:effectLst>
                            <a:outerShdw blurRad="38100" dist="19050" dir="2700000" algn="tl" rotWithShape="0">
                              <a:schemeClr val="dk1">
                                <a:alpha val="40000"/>
                              </a:schemeClr>
                            </a:outerShdw>
                          </a:effectLst>
                          <a:latin typeface="+mn-lt"/>
                        </a:rPr>
                        <a:t>Year</a:t>
                      </a:r>
                      <a:r>
                        <a:rPr lang="es-ES_tradnl" sz="2000" b="0" cap="none" spc="0" dirty="0">
                          <a:ln w="0"/>
                          <a:solidFill>
                            <a:schemeClr val="tx1"/>
                          </a:solidFill>
                          <a:effectLst>
                            <a:outerShdw blurRad="38100" dist="19050" dir="2700000" algn="tl" rotWithShape="0">
                              <a:schemeClr val="dk1">
                                <a:alpha val="40000"/>
                              </a:schemeClr>
                            </a:outerShdw>
                          </a:effectLst>
                          <a:latin typeface="+mn-lt"/>
                        </a:rPr>
                        <a:t> 3</a:t>
                      </a:r>
                    </a:p>
                  </a:txBody>
                  <a:tcPr marL="63990" marR="63990" marT="31995" marB="31995"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7"/>
                  </a:ext>
                </a:extLst>
              </a:tr>
              <a:tr h="213252">
                <a:tc>
                  <a:txBody>
                    <a:bodyPr/>
                    <a:lstStyle/>
                    <a:p>
                      <a:pPr algn="l"/>
                      <a:r>
                        <a:rPr lang="es-ES_tradnl" sz="2000" b="0" cap="none" spc="0" dirty="0">
                          <a:ln w="0"/>
                          <a:solidFill>
                            <a:schemeClr val="tx1"/>
                          </a:solidFill>
                          <a:effectLst>
                            <a:outerShdw blurRad="38100" dist="19050" dir="2700000" algn="tl" rotWithShape="0">
                              <a:schemeClr val="dk1">
                                <a:alpha val="40000"/>
                              </a:schemeClr>
                            </a:outerShdw>
                          </a:effectLst>
                          <a:latin typeface="+mn-lt"/>
                        </a:rPr>
                        <a:t>DMARD </a:t>
                      </a:r>
                      <a:r>
                        <a:rPr lang="es-ES_tradnl" sz="2000" b="0" cap="none" spc="0" dirty="0" err="1">
                          <a:ln w="0"/>
                          <a:solidFill>
                            <a:schemeClr val="tx1"/>
                          </a:solidFill>
                          <a:effectLst>
                            <a:outerShdw blurRad="38100" dist="19050" dir="2700000" algn="tl" rotWithShape="0">
                              <a:schemeClr val="dk1">
                                <a:alpha val="40000"/>
                              </a:schemeClr>
                            </a:outerShdw>
                          </a:effectLst>
                          <a:latin typeface="+mn-lt"/>
                        </a:rPr>
                        <a:t>treatment</a:t>
                      </a:r>
                      <a:endParaRPr lang="es-ES_tradnl" sz="2000" b="0" cap="none" spc="0" dirty="0">
                        <a:ln w="0"/>
                        <a:solidFill>
                          <a:schemeClr val="tx1"/>
                        </a:solidFill>
                        <a:effectLst>
                          <a:outerShdw blurRad="38100" dist="19050" dir="2700000" algn="tl" rotWithShape="0">
                            <a:schemeClr val="dk1">
                              <a:alpha val="40000"/>
                            </a:schemeClr>
                          </a:outerShdw>
                        </a:effectLst>
                        <a:latin typeface="+mn-lt"/>
                      </a:endParaRPr>
                    </a:p>
                  </a:txBody>
                  <a:tcPr marL="63990" marR="63990" marT="31995" marB="31995" anchor="ctr"/>
                </a:tc>
                <a:tc>
                  <a:txBody>
                    <a:bodyPr/>
                    <a:lstStyle/>
                    <a:p>
                      <a:pPr algn="ctr"/>
                      <a:r>
                        <a:rPr lang="cs-CZ" sz="2000" b="0" cap="none" spc="0" dirty="0">
                          <a:ln w="0"/>
                          <a:solidFill>
                            <a:schemeClr val="tx1"/>
                          </a:solidFill>
                          <a:effectLst>
                            <a:outerShdw blurRad="38100" dist="19050" dir="2700000" algn="tl" rotWithShape="0">
                              <a:schemeClr val="dk1">
                                <a:alpha val="40000"/>
                              </a:schemeClr>
                            </a:outerShdw>
                          </a:effectLst>
                          <a:latin typeface="+mn-lt"/>
                        </a:rPr>
                        <a:t>1397</a:t>
                      </a:r>
                    </a:p>
                  </a:txBody>
                  <a:tcPr marL="63990" marR="63990" marT="31995" marB="31995" anchor="ctr"/>
                </a:tc>
                <a:tc>
                  <a:txBody>
                    <a:bodyPr/>
                    <a:lstStyle/>
                    <a:p>
                      <a:pPr algn="ctr"/>
                      <a:r>
                        <a:rPr lang="es-ES_tradnl" sz="2000" b="0" cap="none" spc="0" dirty="0">
                          <a:ln w="0"/>
                          <a:solidFill>
                            <a:schemeClr val="tx1"/>
                          </a:solidFill>
                          <a:effectLst>
                            <a:outerShdw blurRad="38100" dist="19050" dir="2700000" algn="tl" rotWithShape="0">
                              <a:schemeClr val="dk1">
                                <a:alpha val="40000"/>
                              </a:schemeClr>
                            </a:outerShdw>
                          </a:effectLst>
                          <a:latin typeface="+mn-lt"/>
                        </a:rPr>
                        <a:t>35</a:t>
                      </a:r>
                    </a:p>
                  </a:txBody>
                  <a:tcPr marL="63990" marR="63990" marT="31995" marB="31995" anchor="ctr"/>
                </a:tc>
                <a:tc>
                  <a:txBody>
                    <a:bodyPr/>
                    <a:lstStyle/>
                    <a:p>
                      <a:pPr algn="ctr"/>
                      <a:r>
                        <a:rPr lang="hr-HR" sz="2000" b="0" cap="none" spc="0">
                          <a:ln w="0"/>
                          <a:solidFill>
                            <a:schemeClr val="tx1"/>
                          </a:solidFill>
                          <a:effectLst>
                            <a:outerShdw blurRad="38100" dist="19050" dir="2700000" algn="tl" rotWithShape="0">
                              <a:schemeClr val="dk1">
                                <a:alpha val="40000"/>
                              </a:schemeClr>
                            </a:outerShdw>
                          </a:effectLst>
                          <a:latin typeface="+mn-lt"/>
                        </a:rPr>
                        <a:t>2.5</a:t>
                      </a:r>
                    </a:p>
                  </a:txBody>
                  <a:tcPr marL="63990" marR="63990" marT="31995" marB="31995" anchor="ctr"/>
                </a:tc>
                <a:tc>
                  <a:txBody>
                    <a:bodyPr/>
                    <a:lstStyle/>
                    <a:p>
                      <a:pPr algn="ctr"/>
                      <a:r>
                        <a:rPr lang="hr-HR" sz="2000" b="0" cap="none" spc="0">
                          <a:ln w="0"/>
                          <a:solidFill>
                            <a:schemeClr val="tx1"/>
                          </a:solidFill>
                          <a:effectLst>
                            <a:outerShdw blurRad="38100" dist="19050" dir="2700000" algn="tl" rotWithShape="0">
                              <a:schemeClr val="dk1">
                                <a:alpha val="40000"/>
                              </a:schemeClr>
                            </a:outerShdw>
                          </a:effectLst>
                          <a:latin typeface="+mn-lt"/>
                        </a:rPr>
                        <a:t>1.8 to 3.5</a:t>
                      </a:r>
                    </a:p>
                  </a:txBody>
                  <a:tcPr marL="63990" marR="63990" marT="31995" marB="31995" anchor="ctr"/>
                </a:tc>
                <a:tc rowSpan="2">
                  <a:txBody>
                    <a:bodyPr/>
                    <a:lstStyle/>
                    <a:p>
                      <a:pPr algn="ctr"/>
                      <a:r>
                        <a:rPr lang="nb-NO" sz="2000" b="0" cap="none" spc="0" dirty="0">
                          <a:ln w="0"/>
                          <a:solidFill>
                            <a:schemeClr val="tx1"/>
                          </a:solidFill>
                          <a:effectLst>
                            <a:outerShdw blurRad="38100" dist="19050" dir="2700000" algn="tl" rotWithShape="0">
                              <a:schemeClr val="dk1">
                                <a:alpha val="40000"/>
                              </a:schemeClr>
                            </a:outerShdw>
                          </a:effectLst>
                          <a:latin typeface="+mn-lt"/>
                        </a:rPr>
                        <a:t>0.88</a:t>
                      </a:r>
                    </a:p>
                  </a:txBody>
                  <a:tcPr marL="63990" marR="63990" marT="31995" marB="31995" anchor="ctr">
                    <a:solidFill>
                      <a:schemeClr val="accent1">
                        <a:lumMod val="20000"/>
                        <a:lumOff val="80000"/>
                      </a:schemeClr>
                    </a:solidFill>
                  </a:tcPr>
                </a:tc>
                <a:extLst>
                  <a:ext uri="{0D108BD9-81ED-4DB2-BD59-A6C34878D82A}">
                    <a16:rowId xmlns:a16="http://schemas.microsoft.com/office/drawing/2014/main" xmlns="" val="10008"/>
                  </a:ext>
                </a:extLst>
              </a:tr>
              <a:tr h="276262">
                <a:tc>
                  <a:txBody>
                    <a:bodyPr/>
                    <a:lstStyle/>
                    <a:p>
                      <a:pPr algn="l"/>
                      <a:r>
                        <a:rPr lang="es-ES_tradnl" sz="2000" b="0" cap="none" spc="0">
                          <a:ln w="0"/>
                          <a:solidFill>
                            <a:schemeClr val="tx1"/>
                          </a:solidFill>
                          <a:effectLst>
                            <a:outerShdw blurRad="38100" dist="19050" dir="2700000" algn="tl" rotWithShape="0">
                              <a:schemeClr val="dk1">
                                <a:alpha val="40000"/>
                              </a:schemeClr>
                            </a:outerShdw>
                          </a:effectLst>
                          <a:latin typeface="+mn-lt"/>
                        </a:rPr>
                        <a:t>Anti-TNF agents</a:t>
                      </a:r>
                    </a:p>
                  </a:txBody>
                  <a:tcPr marL="63990" marR="63990" marT="31995" marB="31995" anchor="ctr"/>
                </a:tc>
                <a:tc>
                  <a:txBody>
                    <a:bodyPr/>
                    <a:lstStyle/>
                    <a:p>
                      <a:pPr algn="ctr"/>
                      <a:r>
                        <a:rPr lang="is-IS" sz="2000" b="0" cap="none" spc="0">
                          <a:ln w="0"/>
                          <a:solidFill>
                            <a:schemeClr val="tx1"/>
                          </a:solidFill>
                          <a:effectLst>
                            <a:outerShdw blurRad="38100" dist="19050" dir="2700000" algn="tl" rotWithShape="0">
                              <a:schemeClr val="dk1">
                                <a:alpha val="40000"/>
                              </a:schemeClr>
                            </a:outerShdw>
                          </a:effectLst>
                          <a:latin typeface="+mn-lt"/>
                        </a:rPr>
                        <a:t>2186</a:t>
                      </a:r>
                    </a:p>
                  </a:txBody>
                  <a:tcPr marL="63990" marR="63990" marT="31995" marB="31995" anchor="ctr"/>
                </a:tc>
                <a:tc>
                  <a:txBody>
                    <a:bodyPr/>
                    <a:lstStyle/>
                    <a:p>
                      <a:pPr algn="ctr"/>
                      <a:r>
                        <a:rPr lang="is-IS" sz="2000" b="0" cap="none" spc="0" dirty="0">
                          <a:ln w="0"/>
                          <a:solidFill>
                            <a:schemeClr val="tx1"/>
                          </a:solidFill>
                          <a:effectLst>
                            <a:outerShdw blurRad="38100" dist="19050" dir="2700000" algn="tl" rotWithShape="0">
                              <a:schemeClr val="dk1">
                                <a:alpha val="40000"/>
                              </a:schemeClr>
                            </a:outerShdw>
                          </a:effectLst>
                          <a:latin typeface="+mn-lt"/>
                        </a:rPr>
                        <a:t>48</a:t>
                      </a:r>
                    </a:p>
                  </a:txBody>
                  <a:tcPr marL="63990" marR="63990" marT="31995" marB="31995" anchor="ctr"/>
                </a:tc>
                <a:tc>
                  <a:txBody>
                    <a:bodyPr/>
                    <a:lstStyle/>
                    <a:p>
                      <a:pPr algn="ctr"/>
                      <a:r>
                        <a:rPr lang="hr-HR" sz="2000" b="0" cap="none" spc="0" dirty="0">
                          <a:ln w="0"/>
                          <a:solidFill>
                            <a:schemeClr val="tx1"/>
                          </a:solidFill>
                          <a:effectLst>
                            <a:outerShdw blurRad="38100" dist="19050" dir="2700000" algn="tl" rotWithShape="0">
                              <a:schemeClr val="dk1">
                                <a:alpha val="40000"/>
                              </a:schemeClr>
                            </a:outerShdw>
                          </a:effectLst>
                          <a:latin typeface="+mn-lt"/>
                        </a:rPr>
                        <a:t>2.2</a:t>
                      </a:r>
                    </a:p>
                  </a:txBody>
                  <a:tcPr marL="63990" marR="63990" marT="31995" marB="31995" anchor="ctr"/>
                </a:tc>
                <a:tc>
                  <a:txBody>
                    <a:bodyPr/>
                    <a:lstStyle/>
                    <a:p>
                      <a:pPr algn="ctr"/>
                      <a:r>
                        <a:rPr lang="pl-PL" sz="2000" b="0" cap="none" spc="0" dirty="0">
                          <a:ln w="0"/>
                          <a:solidFill>
                            <a:schemeClr val="tx1"/>
                          </a:solidFill>
                          <a:effectLst>
                            <a:outerShdw blurRad="38100" dist="19050" dir="2700000" algn="tl" rotWithShape="0">
                              <a:schemeClr val="dk1">
                                <a:alpha val="40000"/>
                              </a:schemeClr>
                            </a:outerShdw>
                          </a:effectLst>
                          <a:latin typeface="+mn-lt"/>
                        </a:rPr>
                        <a:t>1.6 to 2.9</a:t>
                      </a:r>
                    </a:p>
                  </a:txBody>
                  <a:tcPr marL="63990" marR="63990" marT="31995" marB="31995" anchor="ctr"/>
                </a:tc>
                <a:tc vMerge="1">
                  <a:txBody>
                    <a:bodyPr/>
                    <a:lstStyle/>
                    <a:p>
                      <a:endParaRPr lang="es-ES_tradnl"/>
                    </a:p>
                  </a:txBody>
                  <a:tcPr/>
                </a:tc>
                <a:extLst>
                  <a:ext uri="{0D108BD9-81ED-4DB2-BD59-A6C34878D82A}">
                    <a16:rowId xmlns:a16="http://schemas.microsoft.com/office/drawing/2014/main" xmlns="" val="10009"/>
                  </a:ext>
                </a:extLst>
              </a:tr>
            </a:tbl>
          </a:graphicData>
        </a:graphic>
      </p:graphicFrame>
      <p:sp>
        <p:nvSpPr>
          <p:cNvPr id="6" name="Rectángulo 5"/>
          <p:cNvSpPr/>
          <p:nvPr/>
        </p:nvSpPr>
        <p:spPr>
          <a:xfrm>
            <a:off x="6680613" y="6603223"/>
            <a:ext cx="5486400" cy="230832"/>
          </a:xfrm>
          <a:prstGeom prst="rect">
            <a:avLst/>
          </a:prstGeom>
        </p:spPr>
        <p:txBody>
          <a:bodyPr wrap="square">
            <a:spAutoFit/>
          </a:bodyPr>
          <a:lstStyle/>
          <a:p>
            <a:pPr algn="r"/>
            <a:r>
              <a:rPr lang="nb-NO" sz="900" b="1" dirty="0" err="1"/>
              <a:t>Strangfeld</a:t>
            </a:r>
            <a:r>
              <a:rPr lang="nb-NO" sz="900" b="1" dirty="0"/>
              <a:t> A et al. Ann </a:t>
            </a:r>
            <a:r>
              <a:rPr lang="nb-NO" sz="900" b="1" dirty="0" err="1"/>
              <a:t>Rheum</a:t>
            </a:r>
            <a:r>
              <a:rPr lang="nb-NO" sz="900" b="1" dirty="0"/>
              <a:t> Dis. 2011;70:1914-20</a:t>
            </a:r>
          </a:p>
        </p:txBody>
      </p:sp>
    </p:spTree>
    <p:extLst>
      <p:ext uri="{BB962C8B-B14F-4D97-AF65-F5344CB8AC3E}">
        <p14:creationId xmlns:p14="http://schemas.microsoft.com/office/powerpoint/2010/main" xmlns="" val="293415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_tradnl" sz="2800" b="1" dirty="0">
                <a:latin typeface="+mn-lt"/>
              </a:rPr>
              <a:t/>
            </a:r>
            <a:br>
              <a:rPr lang="es-ES_tradnl" sz="2800" b="1" dirty="0">
                <a:latin typeface="+mn-lt"/>
              </a:rPr>
            </a:br>
            <a:r>
              <a:rPr lang="es-ES_tradnl" sz="2800" b="1" dirty="0" err="1">
                <a:latin typeface="+mn-lt"/>
              </a:rPr>
              <a:t>One</a:t>
            </a:r>
            <a:r>
              <a:rPr lang="es-ES_tradnl" sz="2800" b="1" dirty="0">
                <a:latin typeface="+mn-lt"/>
              </a:rPr>
              <a:t> </a:t>
            </a:r>
            <a:r>
              <a:rPr lang="es-ES_tradnl" sz="2800" b="1" dirty="0" err="1">
                <a:latin typeface="+mn-lt"/>
              </a:rPr>
              <a:t>year</a:t>
            </a:r>
            <a:r>
              <a:rPr lang="es-ES_tradnl" sz="2800" b="1" dirty="0">
                <a:latin typeface="+mn-lt"/>
              </a:rPr>
              <a:t> </a:t>
            </a:r>
            <a:r>
              <a:rPr lang="es-ES_tradnl" sz="2800" b="1" dirty="0" err="1">
                <a:latin typeface="+mn-lt"/>
              </a:rPr>
              <a:t>infection</a:t>
            </a:r>
            <a:r>
              <a:rPr lang="es-ES_tradnl" sz="2800" b="1" dirty="0">
                <a:latin typeface="+mn-lt"/>
              </a:rPr>
              <a:t> </a:t>
            </a:r>
            <a:r>
              <a:rPr lang="es-ES_tradnl" sz="2800" b="1" dirty="0" err="1">
                <a:latin typeface="+mn-lt"/>
              </a:rPr>
              <a:t>risk</a:t>
            </a:r>
            <a:r>
              <a:rPr lang="es-ES_tradnl" sz="2800" b="1" dirty="0">
                <a:latin typeface="+mn-lt"/>
              </a:rPr>
              <a:t> </a:t>
            </a:r>
            <a:r>
              <a:rPr lang="es-ES_tradnl" sz="2800" b="1" dirty="0" err="1">
                <a:latin typeface="+mn-lt"/>
              </a:rPr>
              <a:t>difference</a:t>
            </a:r>
            <a:r>
              <a:rPr lang="es-ES_tradnl" sz="2800" b="1" dirty="0">
                <a:latin typeface="+mn-lt"/>
              </a:rPr>
              <a:t> </a:t>
            </a:r>
            <a:r>
              <a:rPr lang="es-ES_tradnl" sz="2800" b="1" dirty="0" err="1">
                <a:latin typeface="+mn-lt"/>
              </a:rPr>
              <a:t>between</a:t>
            </a:r>
            <a:r>
              <a:rPr lang="es-ES_tradnl" sz="2800" b="1" dirty="0">
                <a:latin typeface="+mn-lt"/>
              </a:rPr>
              <a:t> </a:t>
            </a:r>
            <a:r>
              <a:rPr lang="es-ES_tradnl" sz="2800" b="1" dirty="0" err="1">
                <a:latin typeface="+mn-lt"/>
              </a:rPr>
              <a:t>various</a:t>
            </a:r>
            <a:r>
              <a:rPr lang="es-ES_tradnl" sz="2800" b="1" dirty="0">
                <a:latin typeface="+mn-lt"/>
              </a:rPr>
              <a:t> </a:t>
            </a:r>
            <a:r>
              <a:rPr lang="es-ES_tradnl" sz="2800" b="1" dirty="0" err="1">
                <a:latin typeface="+mn-lt"/>
              </a:rPr>
              <a:t>biologics</a:t>
            </a:r>
            <a:r>
              <a:rPr lang="es-ES_tradnl" sz="2800" b="1" dirty="0">
                <a:latin typeface="+mn-lt"/>
              </a:rPr>
              <a:t> </a:t>
            </a:r>
            <a:r>
              <a:rPr lang="es-ES_tradnl" sz="2800" b="1" dirty="0" err="1">
                <a:latin typeface="+mn-lt"/>
              </a:rPr>
              <a:t>referent</a:t>
            </a:r>
            <a:r>
              <a:rPr lang="es-ES_tradnl" sz="2800" b="1" dirty="0">
                <a:latin typeface="+mn-lt"/>
              </a:rPr>
              <a:t> to </a:t>
            </a:r>
            <a:r>
              <a:rPr lang="es-ES_tradnl" sz="2800" b="1" dirty="0" err="1">
                <a:latin typeface="+mn-lt"/>
              </a:rPr>
              <a:t>abatacept</a:t>
            </a:r>
            <a:r>
              <a:rPr lang="es-ES_tradnl" sz="2800" b="1" dirty="0">
                <a:latin typeface="+mn-lt"/>
              </a:rPr>
              <a:t>: Medicare data</a:t>
            </a:r>
            <a:br>
              <a:rPr lang="es-ES_tradnl" sz="2800" b="1" dirty="0">
                <a:latin typeface="+mn-lt"/>
              </a:rPr>
            </a:br>
            <a:endParaRPr lang="es-ES_tradnl" sz="2800" b="1" dirty="0">
              <a:latin typeface="+mn-lt"/>
            </a:endParaRPr>
          </a:p>
        </p:txBody>
      </p:sp>
      <p:pic>
        <p:nvPicPr>
          <p:cNvPr id="4" name="Imagen 3"/>
          <p:cNvPicPr>
            <a:picLocks noChangeAspect="1"/>
          </p:cNvPicPr>
          <p:nvPr/>
        </p:nvPicPr>
        <p:blipFill>
          <a:blip r:embed="rId2" cstate="email"/>
          <a:stretch>
            <a:fillRect/>
          </a:stretch>
        </p:blipFill>
        <p:spPr>
          <a:xfrm>
            <a:off x="2895603" y="1690688"/>
            <a:ext cx="6666868" cy="4031635"/>
          </a:xfrm>
          <a:prstGeom prst="rect">
            <a:avLst/>
          </a:prstGeom>
        </p:spPr>
      </p:pic>
      <p:sp>
        <p:nvSpPr>
          <p:cNvPr id="5" name="Rectángulo 4"/>
          <p:cNvSpPr/>
          <p:nvPr/>
        </p:nvSpPr>
        <p:spPr>
          <a:xfrm>
            <a:off x="2581276" y="6133515"/>
            <a:ext cx="7615237" cy="523220"/>
          </a:xfrm>
          <a:prstGeom prst="rect">
            <a:avLst/>
          </a:prstGeom>
        </p:spPr>
        <p:txBody>
          <a:bodyPr wrap="square">
            <a:spAutoFit/>
          </a:bodyPr>
          <a:lstStyle/>
          <a:p>
            <a:pPr algn="ctr"/>
            <a:r>
              <a:rPr lang="es-ES_tradnl" sz="1400" dirty="0" err="1"/>
              <a:t>Comparing</a:t>
            </a:r>
            <a:r>
              <a:rPr lang="es-ES_tradnl" sz="1400" dirty="0"/>
              <a:t> individual </a:t>
            </a:r>
            <a:r>
              <a:rPr lang="es-ES_tradnl" sz="1400" dirty="0" err="1"/>
              <a:t>biologics</a:t>
            </a:r>
            <a:r>
              <a:rPr lang="es-ES_tradnl" sz="1400" dirty="0"/>
              <a:t>, </a:t>
            </a:r>
            <a:r>
              <a:rPr lang="es-ES_tradnl" sz="1400" dirty="0" err="1"/>
              <a:t>abatacept</a:t>
            </a:r>
            <a:r>
              <a:rPr lang="es-ES_tradnl" sz="1400" dirty="0"/>
              <a:t> and </a:t>
            </a:r>
            <a:r>
              <a:rPr lang="es-ES_tradnl" sz="1400" dirty="0" err="1"/>
              <a:t>etanercept</a:t>
            </a:r>
            <a:r>
              <a:rPr lang="es-ES_tradnl" sz="1400" dirty="0"/>
              <a:t> </a:t>
            </a:r>
            <a:r>
              <a:rPr lang="es-ES_tradnl" sz="1400" dirty="0" err="1"/>
              <a:t>had</a:t>
            </a:r>
            <a:r>
              <a:rPr lang="es-ES_tradnl" sz="1400" dirty="0"/>
              <a:t> </a:t>
            </a:r>
            <a:r>
              <a:rPr lang="es-ES_tradnl" sz="1400" dirty="0" err="1"/>
              <a:t>the</a:t>
            </a:r>
            <a:r>
              <a:rPr lang="es-ES_tradnl" sz="1400" dirty="0"/>
              <a:t> </a:t>
            </a:r>
            <a:r>
              <a:rPr lang="es-ES_tradnl" sz="1400" dirty="0" err="1"/>
              <a:t>lowest</a:t>
            </a:r>
            <a:r>
              <a:rPr lang="es-ES_tradnl" sz="1400" dirty="0"/>
              <a:t> </a:t>
            </a:r>
            <a:r>
              <a:rPr lang="es-ES_tradnl" sz="1400" dirty="0" err="1"/>
              <a:t>rate</a:t>
            </a:r>
            <a:r>
              <a:rPr lang="es-ES_tradnl" sz="1400" dirty="0"/>
              <a:t> of </a:t>
            </a:r>
            <a:r>
              <a:rPr lang="es-ES_tradnl" sz="1400" dirty="0" err="1"/>
              <a:t>subsequent</a:t>
            </a:r>
            <a:r>
              <a:rPr lang="es-ES_tradnl" sz="1400" dirty="0"/>
              <a:t> </a:t>
            </a:r>
            <a:r>
              <a:rPr lang="es-ES_tradnl" sz="1400" dirty="0" err="1"/>
              <a:t>hospitalized</a:t>
            </a:r>
            <a:r>
              <a:rPr lang="es-ES_tradnl" sz="1400" dirty="0"/>
              <a:t> </a:t>
            </a:r>
            <a:r>
              <a:rPr lang="es-ES_tradnl" sz="1400" dirty="0" err="1"/>
              <a:t>infection</a:t>
            </a:r>
            <a:r>
              <a:rPr lang="es-ES_tradnl" sz="1400" dirty="0"/>
              <a:t> </a:t>
            </a:r>
          </a:p>
        </p:txBody>
      </p:sp>
      <p:sp>
        <p:nvSpPr>
          <p:cNvPr id="6" name="Rectángulo 5"/>
          <p:cNvSpPr/>
          <p:nvPr/>
        </p:nvSpPr>
        <p:spPr>
          <a:xfrm>
            <a:off x="5619750" y="6625971"/>
            <a:ext cx="6572250" cy="230832"/>
          </a:xfrm>
          <a:prstGeom prst="rect">
            <a:avLst/>
          </a:prstGeom>
        </p:spPr>
        <p:txBody>
          <a:bodyPr wrap="square">
            <a:spAutoFit/>
          </a:bodyPr>
          <a:lstStyle/>
          <a:p>
            <a:pPr algn="r"/>
            <a:r>
              <a:rPr lang="de-DE" sz="900" b="1" dirty="0"/>
              <a:t>Yun H, et al.  Ann </a:t>
            </a:r>
            <a:r>
              <a:rPr lang="de-DE" sz="900" b="1" dirty="0" err="1"/>
              <a:t>Rheum</a:t>
            </a:r>
            <a:r>
              <a:rPr lang="de-DE" sz="900" b="1" dirty="0"/>
              <a:t> Dis. 2015; 74: 1065–1071</a:t>
            </a:r>
          </a:p>
        </p:txBody>
      </p:sp>
      <p:cxnSp>
        <p:nvCxnSpPr>
          <p:cNvPr id="7" name="Conector recto de flecha 6"/>
          <p:cNvCxnSpPr/>
          <p:nvPr/>
        </p:nvCxnSpPr>
        <p:spPr>
          <a:xfrm flipV="1">
            <a:off x="3852866" y="5381232"/>
            <a:ext cx="457200" cy="816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2454730" y="5381232"/>
            <a:ext cx="1398137" cy="2194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err="1">
                <a:solidFill>
                  <a:schemeClr val="tx1"/>
                </a:solidFill>
              </a:rPr>
              <a:t>Risk</a:t>
            </a:r>
            <a:r>
              <a:rPr lang="es-ES_tradnl" sz="1600" b="1" dirty="0">
                <a:solidFill>
                  <a:schemeClr val="tx1"/>
                </a:solidFill>
              </a:rPr>
              <a:t> score</a:t>
            </a:r>
          </a:p>
        </p:txBody>
      </p:sp>
    </p:spTree>
    <p:extLst>
      <p:ext uri="{BB962C8B-B14F-4D97-AF65-F5344CB8AC3E}">
        <p14:creationId xmlns:p14="http://schemas.microsoft.com/office/powerpoint/2010/main" xmlns="" val="837703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105C600-11E4-954A-BD3A-16A5D4E75EA0}"/>
              </a:ext>
            </a:extLst>
          </p:cNvPr>
          <p:cNvSpPr>
            <a:spLocks noGrp="1"/>
          </p:cNvSpPr>
          <p:nvPr>
            <p:ph type="title"/>
          </p:nvPr>
        </p:nvSpPr>
        <p:spPr/>
        <p:txBody>
          <a:bodyPr>
            <a:normAutofit/>
          </a:bodyPr>
          <a:lstStyle/>
          <a:p>
            <a:pPr algn="ctr"/>
            <a:r>
              <a:rPr lang="es-ES" sz="3200" b="1" dirty="0">
                <a:latin typeface="+mn-lt"/>
              </a:rPr>
              <a:t>Active tuberculosis and </a:t>
            </a:r>
            <a:r>
              <a:rPr lang="es-ES" sz="3200" b="1" dirty="0" err="1">
                <a:latin typeface="+mn-lt"/>
              </a:rPr>
              <a:t>bDMARD</a:t>
            </a:r>
            <a:endParaRPr lang="es-ES" sz="3200" b="1" dirty="0">
              <a:latin typeface="+mn-lt"/>
            </a:endParaRPr>
          </a:p>
        </p:txBody>
      </p:sp>
    </p:spTree>
    <p:extLst>
      <p:ext uri="{BB962C8B-B14F-4D97-AF65-F5344CB8AC3E}">
        <p14:creationId xmlns:p14="http://schemas.microsoft.com/office/powerpoint/2010/main" xmlns="" val="9180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7" name="Group 43"/>
          <p:cNvGraphicFramePr>
            <a:graphicFrameLocks noGrp="1"/>
          </p:cNvGraphicFramePr>
          <p:nvPr>
            <p:extLst>
              <p:ext uri="{D42A27DB-BD31-4B8C-83A1-F6EECF244321}">
                <p14:modId xmlns:p14="http://schemas.microsoft.com/office/powerpoint/2010/main" xmlns="" val="2671814530"/>
              </p:ext>
            </p:extLst>
          </p:nvPr>
        </p:nvGraphicFramePr>
        <p:xfrm>
          <a:off x="1379095" y="1514007"/>
          <a:ext cx="9293902" cy="4565412"/>
        </p:xfrm>
        <a:graphic>
          <a:graphicData uri="http://schemas.openxmlformats.org/drawingml/2006/table">
            <a:tbl>
              <a:tblPr firstRow="1" bandRow="1">
                <a:tableStyleId>{5C22544A-7EE6-4342-B048-85BDC9FD1C3A}</a:tableStyleId>
              </a:tblPr>
              <a:tblGrid>
                <a:gridCol w="2103520">
                  <a:extLst>
                    <a:ext uri="{9D8B030D-6E8A-4147-A177-3AD203B41FA5}">
                      <a16:colId xmlns:a16="http://schemas.microsoft.com/office/drawing/2014/main" xmlns="" val="20000"/>
                    </a:ext>
                  </a:extLst>
                </a:gridCol>
                <a:gridCol w="1296751">
                  <a:extLst>
                    <a:ext uri="{9D8B030D-6E8A-4147-A177-3AD203B41FA5}">
                      <a16:colId xmlns:a16="http://schemas.microsoft.com/office/drawing/2014/main" xmlns="" val="20001"/>
                    </a:ext>
                  </a:extLst>
                </a:gridCol>
                <a:gridCol w="3512694">
                  <a:extLst>
                    <a:ext uri="{9D8B030D-6E8A-4147-A177-3AD203B41FA5}">
                      <a16:colId xmlns:a16="http://schemas.microsoft.com/office/drawing/2014/main" xmlns="" val="20002"/>
                    </a:ext>
                  </a:extLst>
                </a:gridCol>
                <a:gridCol w="2380937">
                  <a:extLst>
                    <a:ext uri="{9D8B030D-6E8A-4147-A177-3AD203B41FA5}">
                      <a16:colId xmlns:a16="http://schemas.microsoft.com/office/drawing/2014/main" xmlns="" val="20003"/>
                    </a:ext>
                  </a:extLst>
                </a:gridCol>
              </a:tblGrid>
              <a:tr h="5955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effectLst/>
                          <a:latin typeface="Calibri" panose="020F0502020204030204" pitchFamily="34" charset="0"/>
                          <a:cs typeface="Calibri" panose="020F0502020204030204" pitchFamily="34" charset="0"/>
                        </a:rPr>
                        <a:t>Country</a:t>
                      </a:r>
                      <a:endPar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effectLst/>
                          <a:latin typeface="Calibri" panose="020F0502020204030204" pitchFamily="34" charset="0"/>
                          <a:cs typeface="Calibri" panose="020F0502020204030204" pitchFamily="34" charset="0"/>
                        </a:rPr>
                        <a:t>Type of study</a:t>
                      </a:r>
                      <a:endPar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effectLst/>
                          <a:latin typeface="Calibri" panose="020F0502020204030204" pitchFamily="34" charset="0"/>
                          <a:cs typeface="Calibri" panose="020F0502020204030204" pitchFamily="34" charset="0"/>
                        </a:rPr>
                        <a:t>Risk</a:t>
                      </a:r>
                      <a:endParaRPr kumimoji="0" lang="en-GB"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xmlns="" val="10000"/>
                  </a:ext>
                </a:extLst>
              </a:tr>
              <a:tr h="6939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Brassard et al. </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Canada</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Billing and hospitalization databases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IR 45/100,000</a:t>
                      </a:r>
                    </a:p>
                  </a:txBody>
                  <a:tcPr horzOverflow="overflow"/>
                </a:tc>
                <a:extLst>
                  <a:ext uri="{0D108BD9-81ED-4DB2-BD59-A6C34878D82A}">
                    <a16:rowId xmlns:a16="http://schemas.microsoft.com/office/drawing/2014/main" xmlns="" val="10001"/>
                  </a:ext>
                </a:extLst>
              </a:tr>
              <a:tr h="693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Yamada et al.</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Japan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Database from a single institution</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IR 42/100,000</a:t>
                      </a:r>
                    </a:p>
                  </a:txBody>
                  <a:tcPr horzOverflow="overflow"/>
                </a:tc>
                <a:extLst>
                  <a:ext uri="{0D108BD9-81ED-4DB2-BD59-A6C34878D82A}">
                    <a16:rowId xmlns:a16="http://schemas.microsoft.com/office/drawing/2014/main" xmlns="" val="10002"/>
                  </a:ext>
                </a:extLst>
              </a:tr>
              <a:tr h="464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Carmona et al.</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Spain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Data from registries</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IR  176/100,000</a:t>
                      </a:r>
                    </a:p>
                  </a:txBody>
                  <a:tcPr horzOverflow="overflow"/>
                </a:tc>
                <a:extLst>
                  <a:ext uri="{0D108BD9-81ED-4DB2-BD59-A6C34878D82A}">
                    <a16:rowId xmlns:a16="http://schemas.microsoft.com/office/drawing/2014/main" xmlns="" val="10003"/>
                  </a:ext>
                </a:extLst>
              </a:tr>
              <a:tr h="6939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Seong</a:t>
                      </a: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et al. </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Korea</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Data from Korean National Tuberculosis Association</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IR  134/100,000</a:t>
                      </a:r>
                    </a:p>
                  </a:txBody>
                  <a:tcPr horzOverflow="overflow"/>
                </a:tc>
                <a:extLst>
                  <a:ext uri="{0D108BD9-81ED-4DB2-BD59-A6C34878D82A}">
                    <a16:rowId xmlns:a16="http://schemas.microsoft.com/office/drawing/2014/main" xmlns="" val="10004"/>
                  </a:ext>
                </a:extLst>
              </a:tr>
              <a:tr h="6939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Askling</a:t>
                      </a: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J et al.</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Sweden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Data from population-based registries</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IR  49/100,000</a:t>
                      </a:r>
                    </a:p>
                  </a:txBody>
                  <a:tcPr horzOverflow="overflow"/>
                </a:tc>
                <a:extLst>
                  <a:ext uri="{0D108BD9-81ED-4DB2-BD59-A6C34878D82A}">
                    <a16:rowId xmlns:a16="http://schemas.microsoft.com/office/drawing/2014/main" xmlns="" val="10005"/>
                  </a:ext>
                </a:extLst>
              </a:tr>
              <a:tr h="6939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Wolfe F et al. </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USA</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0" i="0" kern="120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National Data Bank for Rheumatic Diseases</a:t>
                      </a:r>
                      <a:endPar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txBody>
                  <a:tcPr horzOverflow="overflow"/>
                </a:tc>
                <a:tc>
                  <a:txBody>
                    <a:bodyPr/>
                    <a:lstStyle/>
                    <a:p>
                      <a:pPr algn="ctr"/>
                      <a:r>
                        <a:rPr lang="es-ES" sz="2000" b="0" i="0" kern="120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IR  6.2/100,000</a:t>
                      </a:r>
                      <a:endParaRPr kumimoji="0" lang="en-GB" sz="2000" b="0" i="0" u="none" strike="noStrike" cap="none" spc="0" normalizeH="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xmlns="" val="10006"/>
                  </a:ext>
                </a:extLst>
              </a:tr>
            </a:tbl>
          </a:graphicData>
        </a:graphic>
      </p:graphicFrame>
      <p:sp>
        <p:nvSpPr>
          <p:cNvPr id="27682" name="Rectangle 73"/>
          <p:cNvSpPr>
            <a:spLocks noGrp="1" noChangeArrowheads="1"/>
          </p:cNvSpPr>
          <p:nvPr>
            <p:ph type="title"/>
          </p:nvPr>
        </p:nvSpPr>
        <p:spPr/>
        <p:txBody>
          <a:bodyPr/>
          <a:lstStyle/>
          <a:p>
            <a:pPr algn="ctr" eaLnBrk="1" hangingPunct="1"/>
            <a:r>
              <a:rPr lang="en-US" sz="2800" b="1" dirty="0">
                <a:latin typeface="Calibri" pitchFamily="34" charset="0"/>
              </a:rPr>
              <a:t>Risk of active tuberculosis in RA patients never exposed to TNF antagonists</a:t>
            </a:r>
          </a:p>
        </p:txBody>
      </p:sp>
      <p:sp>
        <p:nvSpPr>
          <p:cNvPr id="4" name="3 Rectángulo"/>
          <p:cNvSpPr/>
          <p:nvPr/>
        </p:nvSpPr>
        <p:spPr>
          <a:xfrm>
            <a:off x="5166160" y="6501534"/>
            <a:ext cx="7000875" cy="37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900" b="1" dirty="0">
                <a:solidFill>
                  <a:schemeClr val="tx1"/>
                </a:solidFill>
                <a:latin typeface="Calibri" pitchFamily="34" charset="0"/>
                <a:cs typeface="Calibri" pitchFamily="34" charset="0"/>
              </a:rPr>
              <a:t>Brassard P, et al. Arthritis Rheum 2009: 61: 300; Yamada T , et al.  Ann Rheum </a:t>
            </a:r>
            <a:r>
              <a:rPr lang="en-GB" sz="900" b="1" dirty="0" err="1">
                <a:solidFill>
                  <a:schemeClr val="tx1"/>
                </a:solidFill>
                <a:latin typeface="Calibri" pitchFamily="34" charset="0"/>
                <a:cs typeface="Calibri" pitchFamily="34" charset="0"/>
              </a:rPr>
              <a:t>Dis</a:t>
            </a:r>
            <a:r>
              <a:rPr lang="en-GB" sz="900" b="1" dirty="0">
                <a:solidFill>
                  <a:schemeClr val="tx1"/>
                </a:solidFill>
                <a:latin typeface="Calibri" pitchFamily="34" charset="0"/>
                <a:cs typeface="Calibri" pitchFamily="34" charset="0"/>
              </a:rPr>
              <a:t> 2006: 65: 1661; Carmona L, et al. J </a:t>
            </a:r>
            <a:r>
              <a:rPr lang="en-GB" sz="900" b="1" dirty="0" err="1">
                <a:solidFill>
                  <a:schemeClr val="tx1"/>
                </a:solidFill>
                <a:latin typeface="Calibri" pitchFamily="34" charset="0"/>
                <a:cs typeface="Calibri" pitchFamily="34" charset="0"/>
              </a:rPr>
              <a:t>Rheumatol</a:t>
            </a:r>
            <a:r>
              <a:rPr lang="en-GB" sz="900" b="1" dirty="0">
                <a:solidFill>
                  <a:schemeClr val="tx1"/>
                </a:solidFill>
                <a:latin typeface="Calibri" pitchFamily="34" charset="0"/>
                <a:cs typeface="Calibri" pitchFamily="34" charset="0"/>
              </a:rPr>
              <a:t> 2003: 30: 1436; </a:t>
            </a:r>
            <a:r>
              <a:rPr lang="en-GB" sz="900" b="1" dirty="0" err="1">
                <a:solidFill>
                  <a:schemeClr val="tx1"/>
                </a:solidFill>
                <a:latin typeface="Calibri" pitchFamily="34" charset="0"/>
                <a:cs typeface="Calibri" pitchFamily="34" charset="0"/>
              </a:rPr>
              <a:t>Seong</a:t>
            </a:r>
            <a:r>
              <a:rPr lang="en-GB" sz="900" b="1" dirty="0">
                <a:solidFill>
                  <a:schemeClr val="tx1"/>
                </a:solidFill>
                <a:latin typeface="Calibri" pitchFamily="34" charset="0"/>
                <a:cs typeface="Calibri" pitchFamily="34" charset="0"/>
              </a:rPr>
              <a:t> SS, et al. J </a:t>
            </a:r>
            <a:r>
              <a:rPr lang="en-GB" sz="900" b="1" dirty="0" err="1">
                <a:solidFill>
                  <a:schemeClr val="tx1"/>
                </a:solidFill>
                <a:latin typeface="Calibri" pitchFamily="34" charset="0"/>
                <a:cs typeface="Calibri" pitchFamily="34" charset="0"/>
              </a:rPr>
              <a:t>Rheumatol</a:t>
            </a:r>
            <a:r>
              <a:rPr lang="en-GB" sz="900" b="1" dirty="0">
                <a:solidFill>
                  <a:schemeClr val="tx1"/>
                </a:solidFill>
                <a:latin typeface="Calibri" pitchFamily="34" charset="0"/>
                <a:cs typeface="Calibri" pitchFamily="34" charset="0"/>
              </a:rPr>
              <a:t> 2007: 34: 706; </a:t>
            </a:r>
            <a:r>
              <a:rPr lang="en-GB" sz="900" b="1" dirty="0" err="1">
                <a:solidFill>
                  <a:schemeClr val="tx1"/>
                </a:solidFill>
                <a:latin typeface="Calibri" pitchFamily="34" charset="0"/>
                <a:cs typeface="Calibri" pitchFamily="34" charset="0"/>
              </a:rPr>
              <a:t>Askling</a:t>
            </a:r>
            <a:r>
              <a:rPr lang="en-GB" sz="900" b="1" dirty="0">
                <a:solidFill>
                  <a:schemeClr val="tx1"/>
                </a:solidFill>
                <a:latin typeface="Calibri" pitchFamily="34" charset="0"/>
                <a:cs typeface="Calibri" pitchFamily="34" charset="0"/>
              </a:rPr>
              <a:t> J, et al. Arthritis  Rheum 2005: 52: 1986 Wolfe F, et al. Arthritis Rheum  2004: 50: 372-379</a:t>
            </a:r>
            <a:endParaRPr lang="es-ES" sz="9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xmlns="" val="6138596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err="1">
                <a:latin typeface="+mn-lt"/>
              </a:rPr>
              <a:t>Incidence</a:t>
            </a:r>
            <a:r>
              <a:rPr lang="es-ES" sz="2800" b="1" dirty="0">
                <a:latin typeface="+mn-lt"/>
              </a:rPr>
              <a:t> </a:t>
            </a:r>
            <a:r>
              <a:rPr lang="es-ES" sz="2800" b="1" dirty="0" err="1">
                <a:latin typeface="+mn-lt"/>
              </a:rPr>
              <a:t>rate</a:t>
            </a:r>
            <a:r>
              <a:rPr lang="es-ES" sz="2800" b="1" dirty="0">
                <a:latin typeface="+mn-lt"/>
              </a:rPr>
              <a:t> of active tuberculosis in LTE </a:t>
            </a:r>
            <a:r>
              <a:rPr lang="es-ES" sz="2800" b="1" dirty="0" err="1">
                <a:latin typeface="+mn-lt"/>
              </a:rPr>
              <a:t>clinical</a:t>
            </a:r>
            <a:r>
              <a:rPr lang="es-ES" sz="2800" b="1" dirty="0">
                <a:latin typeface="+mn-lt"/>
              </a:rPr>
              <a:t> </a:t>
            </a:r>
            <a:r>
              <a:rPr lang="es-ES" sz="2800" b="1" dirty="0" err="1">
                <a:latin typeface="+mn-lt"/>
              </a:rPr>
              <a:t>trials</a:t>
            </a:r>
            <a:r>
              <a:rPr lang="es-ES" sz="2800" b="1" dirty="0">
                <a:latin typeface="+mn-lt"/>
              </a:rPr>
              <a:t> </a:t>
            </a:r>
            <a:r>
              <a:rPr lang="es-ES" sz="2800" b="1" dirty="0" err="1">
                <a:latin typeface="+mn-lt"/>
              </a:rPr>
              <a:t>with</a:t>
            </a:r>
            <a:r>
              <a:rPr lang="es-ES" sz="2800" b="1" dirty="0">
                <a:latin typeface="+mn-lt"/>
              </a:rPr>
              <a:t> </a:t>
            </a:r>
            <a:r>
              <a:rPr lang="es-ES" sz="2800" b="1" dirty="0" err="1">
                <a:latin typeface="+mn-lt"/>
              </a:rPr>
              <a:t>biologics</a:t>
            </a:r>
            <a:endParaRPr lang="es-ES" sz="2800" dirty="0">
              <a:latin typeface="+mn-lt"/>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2748367" y="1412776"/>
            <a:ext cx="6695268" cy="5240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ángulo 4">
            <a:extLst>
              <a:ext uri="{FF2B5EF4-FFF2-40B4-BE49-F238E27FC236}">
                <a16:creationId xmlns:a16="http://schemas.microsoft.com/office/drawing/2014/main" xmlns="" id="{BB4AE717-90A3-334F-9AB3-C3AD965F1524}"/>
              </a:ext>
            </a:extLst>
          </p:cNvPr>
          <p:cNvSpPr/>
          <p:nvPr/>
        </p:nvSpPr>
        <p:spPr>
          <a:xfrm>
            <a:off x="9743893" y="6625340"/>
            <a:ext cx="2448107" cy="230832"/>
          </a:xfrm>
          <a:prstGeom prst="rect">
            <a:avLst/>
          </a:prstGeom>
        </p:spPr>
        <p:txBody>
          <a:bodyPr wrap="none">
            <a:spAutoFit/>
          </a:bodyPr>
          <a:lstStyle/>
          <a:p>
            <a:pPr algn="r"/>
            <a:r>
              <a:rPr lang="en-GB" sz="900" b="1" dirty="0" err="1">
                <a:solidFill>
                  <a:srgbClr val="000000"/>
                </a:solidFill>
                <a:ea typeface="Tahoma" pitchFamily="34" charset="0"/>
                <a:cs typeface="Tahoma" pitchFamily="34" charset="0"/>
              </a:rPr>
              <a:t>Souto</a:t>
            </a:r>
            <a:r>
              <a:rPr lang="en-GB" sz="900" b="1" dirty="0">
                <a:solidFill>
                  <a:srgbClr val="000000"/>
                </a:solidFill>
                <a:ea typeface="Tahoma" pitchFamily="34" charset="0"/>
                <a:cs typeface="Tahoma" pitchFamily="34" charset="0"/>
              </a:rPr>
              <a:t> et al. Rheumatology 2014;53:1872–1885.</a:t>
            </a:r>
            <a:endParaRPr lang="es-ES" sz="900" b="1" dirty="0"/>
          </a:p>
        </p:txBody>
      </p:sp>
    </p:spTree>
    <p:extLst>
      <p:ext uri="{BB962C8B-B14F-4D97-AF65-F5344CB8AC3E}">
        <p14:creationId xmlns:p14="http://schemas.microsoft.com/office/powerpoint/2010/main" xmlns="" val="4035949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2800" b="1" dirty="0">
                <a:latin typeface="+mn-lt"/>
              </a:rPr>
              <a:t>Active tuberculosis in LTE </a:t>
            </a:r>
            <a:r>
              <a:rPr lang="es-ES" sz="2800" b="1" dirty="0" err="1">
                <a:latin typeface="+mn-lt"/>
              </a:rPr>
              <a:t>clinical</a:t>
            </a:r>
            <a:r>
              <a:rPr lang="es-ES" sz="2800" b="1" dirty="0">
                <a:latin typeface="+mn-lt"/>
              </a:rPr>
              <a:t> </a:t>
            </a:r>
            <a:r>
              <a:rPr lang="es-ES" sz="2800" b="1" dirty="0" err="1">
                <a:latin typeface="+mn-lt"/>
              </a:rPr>
              <a:t>trials</a:t>
            </a:r>
            <a:r>
              <a:rPr lang="es-ES" sz="2800" b="1" dirty="0">
                <a:latin typeface="+mn-lt"/>
              </a:rPr>
              <a:t> </a:t>
            </a:r>
            <a:r>
              <a:rPr lang="es-ES" sz="2800" b="1" dirty="0" err="1">
                <a:latin typeface="+mn-lt"/>
              </a:rPr>
              <a:t>with</a:t>
            </a:r>
            <a:r>
              <a:rPr lang="es-ES" sz="2800" b="1" dirty="0">
                <a:latin typeface="+mn-lt"/>
              </a:rPr>
              <a:t> </a:t>
            </a:r>
            <a:r>
              <a:rPr lang="es-ES" sz="2800" b="1" dirty="0" err="1">
                <a:latin typeface="+mn-lt"/>
              </a:rPr>
              <a:t>biologics</a:t>
            </a:r>
            <a:r>
              <a:rPr lang="es-ES" sz="2800" b="1" dirty="0">
                <a:latin typeface="+mn-lt"/>
              </a:rPr>
              <a:t> </a:t>
            </a:r>
            <a:r>
              <a:rPr lang="es-ES" sz="2800" b="1" dirty="0" err="1">
                <a:latin typeface="+mn-lt"/>
              </a:rPr>
              <a:t>by</a:t>
            </a:r>
            <a:r>
              <a:rPr lang="es-ES" sz="2800" b="1" dirty="0">
                <a:latin typeface="+mn-lt"/>
              </a:rPr>
              <a:t> </a:t>
            </a:r>
            <a:r>
              <a:rPr lang="es-ES" sz="2800" b="1" dirty="0" err="1">
                <a:latin typeface="+mn-lt"/>
              </a:rPr>
              <a:t>disease</a:t>
            </a:r>
            <a:endParaRPr lang="es-ES" sz="2800" dirty="0">
              <a:latin typeface="+mn-lt"/>
            </a:endParaRP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934347" y="1544650"/>
            <a:ext cx="6323308" cy="50527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ángulo 5">
            <a:extLst>
              <a:ext uri="{FF2B5EF4-FFF2-40B4-BE49-F238E27FC236}">
                <a16:creationId xmlns:a16="http://schemas.microsoft.com/office/drawing/2014/main" xmlns="" id="{B5106F15-F134-A649-8B3C-CFF200133049}"/>
              </a:ext>
            </a:extLst>
          </p:cNvPr>
          <p:cNvSpPr/>
          <p:nvPr/>
        </p:nvSpPr>
        <p:spPr>
          <a:xfrm>
            <a:off x="9743893" y="6625340"/>
            <a:ext cx="2448107" cy="230832"/>
          </a:xfrm>
          <a:prstGeom prst="rect">
            <a:avLst/>
          </a:prstGeom>
        </p:spPr>
        <p:txBody>
          <a:bodyPr wrap="none">
            <a:spAutoFit/>
          </a:bodyPr>
          <a:lstStyle/>
          <a:p>
            <a:pPr algn="r"/>
            <a:r>
              <a:rPr lang="en-GB" sz="900" b="1" dirty="0" err="1">
                <a:solidFill>
                  <a:srgbClr val="000000"/>
                </a:solidFill>
                <a:ea typeface="Tahoma" pitchFamily="34" charset="0"/>
                <a:cs typeface="Tahoma" pitchFamily="34" charset="0"/>
              </a:rPr>
              <a:t>Souto</a:t>
            </a:r>
            <a:r>
              <a:rPr lang="en-GB" sz="900" b="1" dirty="0">
                <a:solidFill>
                  <a:srgbClr val="000000"/>
                </a:solidFill>
                <a:ea typeface="Tahoma" pitchFamily="34" charset="0"/>
                <a:cs typeface="Tahoma" pitchFamily="34" charset="0"/>
              </a:rPr>
              <a:t> et al. Rheumatology 2014;53:1872–1885.</a:t>
            </a:r>
            <a:endParaRPr lang="es-ES" sz="900" b="1" dirty="0"/>
          </a:p>
        </p:txBody>
      </p:sp>
    </p:spTree>
    <p:extLst>
      <p:ext uri="{BB962C8B-B14F-4D97-AF65-F5344CB8AC3E}">
        <p14:creationId xmlns:p14="http://schemas.microsoft.com/office/powerpoint/2010/main" xmlns="" val="118462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12615D-25C0-3C46-AC34-689B37983D61}"/>
              </a:ext>
            </a:extLst>
          </p:cNvPr>
          <p:cNvSpPr>
            <a:spLocks noGrp="1"/>
          </p:cNvSpPr>
          <p:nvPr>
            <p:ph type="title"/>
          </p:nvPr>
        </p:nvSpPr>
        <p:spPr/>
        <p:txBody>
          <a:bodyPr>
            <a:normAutofit/>
          </a:bodyPr>
          <a:lstStyle/>
          <a:p>
            <a:pPr algn="ctr"/>
            <a:r>
              <a:rPr lang="es-ES" sz="2540" b="1" dirty="0" err="1">
                <a:latin typeface="+mn-lt"/>
              </a:rPr>
              <a:t>Cellular</a:t>
            </a:r>
            <a:r>
              <a:rPr lang="es-ES" sz="2540" b="1" dirty="0">
                <a:latin typeface="+mn-lt"/>
              </a:rPr>
              <a:t> and molecular </a:t>
            </a:r>
            <a:r>
              <a:rPr lang="es-ES" sz="2540" b="1" dirty="0" err="1">
                <a:latin typeface="+mn-lt"/>
              </a:rPr>
              <a:t>players</a:t>
            </a:r>
            <a:r>
              <a:rPr lang="es-ES" sz="2540" b="1" dirty="0">
                <a:latin typeface="+mn-lt"/>
              </a:rPr>
              <a:t> of </a:t>
            </a:r>
            <a:r>
              <a:rPr lang="es-ES" sz="2540" b="1" dirty="0" err="1">
                <a:latin typeface="+mn-lt"/>
              </a:rPr>
              <a:t>rheumatoid</a:t>
            </a:r>
            <a:r>
              <a:rPr lang="es-ES" sz="2540" b="1" dirty="0">
                <a:latin typeface="+mn-lt"/>
              </a:rPr>
              <a:t> </a:t>
            </a:r>
            <a:r>
              <a:rPr lang="es-ES" sz="2540" b="1" dirty="0" err="1">
                <a:latin typeface="+mn-lt"/>
              </a:rPr>
              <a:t>synovitis</a:t>
            </a:r>
            <a:r>
              <a:rPr lang="es-ES" sz="2540" b="1" dirty="0">
                <a:latin typeface="+mn-lt"/>
              </a:rPr>
              <a:t>: Novel </a:t>
            </a:r>
            <a:r>
              <a:rPr lang="es-ES" sz="2540" b="1" dirty="0" err="1">
                <a:latin typeface="+mn-lt"/>
              </a:rPr>
              <a:t>treatments</a:t>
            </a:r>
            <a:r>
              <a:rPr lang="es-ES" sz="2540" b="1" dirty="0">
                <a:latin typeface="+mn-lt"/>
              </a:rPr>
              <a:t/>
            </a:r>
            <a:br>
              <a:rPr lang="es-ES" sz="2540" b="1" dirty="0">
                <a:latin typeface="+mn-lt"/>
              </a:rPr>
            </a:br>
            <a:r>
              <a:rPr lang="es-ES" sz="2540" b="1" dirty="0">
                <a:latin typeface="+mn-lt"/>
              </a:rPr>
              <a:t/>
            </a:r>
            <a:br>
              <a:rPr lang="es-ES" sz="2540" b="1" dirty="0">
                <a:latin typeface="+mn-lt"/>
              </a:rPr>
            </a:br>
            <a:endParaRPr lang="es-ES" sz="1270" b="1" dirty="0">
              <a:latin typeface="+mn-lt"/>
            </a:endParaRPr>
          </a:p>
        </p:txBody>
      </p:sp>
      <p:pic>
        <p:nvPicPr>
          <p:cNvPr id="3" name="Imagen 2">
            <a:extLst>
              <a:ext uri="{FF2B5EF4-FFF2-40B4-BE49-F238E27FC236}">
                <a16:creationId xmlns:a16="http://schemas.microsoft.com/office/drawing/2014/main" xmlns="" id="{6E24BB90-8BC2-A64A-8474-8D36D0ECA580}"/>
              </a:ext>
            </a:extLst>
          </p:cNvPr>
          <p:cNvPicPr>
            <a:picLocks noChangeAspect="1"/>
          </p:cNvPicPr>
          <p:nvPr/>
        </p:nvPicPr>
        <p:blipFill>
          <a:blip r:embed="rId2"/>
          <a:stretch>
            <a:fillRect/>
          </a:stretch>
        </p:blipFill>
        <p:spPr>
          <a:xfrm>
            <a:off x="2503256" y="881417"/>
            <a:ext cx="7316135" cy="5630958"/>
          </a:xfrm>
          <a:prstGeom prst="rect">
            <a:avLst/>
          </a:prstGeom>
        </p:spPr>
      </p:pic>
      <p:sp>
        <p:nvSpPr>
          <p:cNvPr id="4" name="Rectángulo 3">
            <a:extLst>
              <a:ext uri="{FF2B5EF4-FFF2-40B4-BE49-F238E27FC236}">
                <a16:creationId xmlns:a16="http://schemas.microsoft.com/office/drawing/2014/main" xmlns="" id="{456A0390-3979-094D-A5D7-B02EF7029F84}"/>
              </a:ext>
            </a:extLst>
          </p:cNvPr>
          <p:cNvSpPr/>
          <p:nvPr/>
        </p:nvSpPr>
        <p:spPr>
          <a:xfrm>
            <a:off x="9335557" y="6608959"/>
            <a:ext cx="2823210" cy="230832"/>
          </a:xfrm>
          <a:prstGeom prst="rect">
            <a:avLst/>
          </a:prstGeom>
        </p:spPr>
        <p:txBody>
          <a:bodyPr wrap="none">
            <a:spAutoFit/>
          </a:bodyPr>
          <a:lstStyle/>
          <a:p>
            <a:pPr algn="r"/>
            <a:r>
              <a:rPr lang="es-ES" sz="900" b="1" dirty="0" err="1"/>
              <a:t>Semerano</a:t>
            </a:r>
            <a:r>
              <a:rPr lang="es-ES" sz="900" b="1" dirty="0"/>
              <a:t> L et al. </a:t>
            </a:r>
            <a:r>
              <a:rPr lang="es-ES" sz="900" b="1" dirty="0" err="1"/>
              <a:t>Trends</a:t>
            </a:r>
            <a:r>
              <a:rPr lang="es-ES" sz="900" b="1" dirty="0"/>
              <a:t> Mol Med.2016 Mar;22:214-29</a:t>
            </a:r>
          </a:p>
        </p:txBody>
      </p:sp>
    </p:spTree>
    <p:extLst>
      <p:ext uri="{BB962C8B-B14F-4D97-AF65-F5344CB8AC3E}">
        <p14:creationId xmlns:p14="http://schemas.microsoft.com/office/powerpoint/2010/main" xmlns="" val="4068669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n-US" sz="2800" b="1" dirty="0">
                <a:latin typeface="+mn-lt"/>
              </a:rPr>
              <a:t>Incidence rate of active TB in RCT by background  TB infection incidence rate in RA </a:t>
            </a:r>
          </a:p>
        </p:txBody>
      </p:sp>
      <p:graphicFrame>
        <p:nvGraphicFramePr>
          <p:cNvPr id="3" name="2 Tabla"/>
          <p:cNvGraphicFramePr>
            <a:graphicFrameLocks noGrp="1"/>
          </p:cNvGraphicFramePr>
          <p:nvPr>
            <p:extLst>
              <p:ext uri="{D42A27DB-BD31-4B8C-83A1-F6EECF244321}">
                <p14:modId xmlns:p14="http://schemas.microsoft.com/office/powerpoint/2010/main" xmlns="" val="2758387857"/>
              </p:ext>
            </p:extLst>
          </p:nvPr>
        </p:nvGraphicFramePr>
        <p:xfrm>
          <a:off x="1574800" y="4631536"/>
          <a:ext cx="9067798" cy="1010920"/>
        </p:xfrm>
        <a:graphic>
          <a:graphicData uri="http://schemas.openxmlformats.org/drawingml/2006/table">
            <a:tbl>
              <a:tblPr firstRow="1" bandRow="1">
                <a:tableStyleId>{5C22544A-7EE6-4342-B048-85BDC9FD1C3A}</a:tableStyleId>
              </a:tblPr>
              <a:tblGrid>
                <a:gridCol w="2266949">
                  <a:extLst>
                    <a:ext uri="{9D8B030D-6E8A-4147-A177-3AD203B41FA5}">
                      <a16:colId xmlns:a16="http://schemas.microsoft.com/office/drawing/2014/main" xmlns="" val="20000"/>
                    </a:ext>
                  </a:extLst>
                </a:gridCol>
                <a:gridCol w="2266949">
                  <a:extLst>
                    <a:ext uri="{9D8B030D-6E8A-4147-A177-3AD203B41FA5}">
                      <a16:colId xmlns:a16="http://schemas.microsoft.com/office/drawing/2014/main" xmlns="" val="20001"/>
                    </a:ext>
                  </a:extLst>
                </a:gridCol>
                <a:gridCol w="2290321">
                  <a:extLst>
                    <a:ext uri="{9D8B030D-6E8A-4147-A177-3AD203B41FA5}">
                      <a16:colId xmlns:a16="http://schemas.microsoft.com/office/drawing/2014/main" xmlns="" val="20002"/>
                    </a:ext>
                  </a:extLst>
                </a:gridCol>
                <a:gridCol w="2243579">
                  <a:extLst>
                    <a:ext uri="{9D8B030D-6E8A-4147-A177-3AD203B41FA5}">
                      <a16:colId xmlns:a16="http://schemas.microsoft.com/office/drawing/2014/main" xmlns="" val="20003"/>
                    </a:ext>
                  </a:extLst>
                </a:gridCol>
              </a:tblGrid>
              <a:tr h="370840">
                <a:tc>
                  <a:txBody>
                    <a:bodyPr/>
                    <a:lstStyle/>
                    <a:p>
                      <a:pPr algn="ctr"/>
                      <a:r>
                        <a:rPr lang="es-ES" dirty="0" err="1"/>
                        <a:t>Background</a:t>
                      </a:r>
                      <a:endParaRPr lang="es-ES" dirty="0"/>
                    </a:p>
                    <a:p>
                      <a:pPr algn="ctr"/>
                      <a:r>
                        <a:rPr lang="es-ES" dirty="0" err="1"/>
                        <a:t>rate</a:t>
                      </a:r>
                      <a:endParaRPr lang="es-ES" b="0" dirty="0"/>
                    </a:p>
                  </a:txBody>
                  <a:tcPr/>
                </a:tc>
                <a:tc>
                  <a:txBody>
                    <a:bodyPr/>
                    <a:lstStyle/>
                    <a:p>
                      <a:pPr algn="ctr"/>
                      <a:r>
                        <a:rPr lang="es-ES" dirty="0" err="1"/>
                        <a:t>Low</a:t>
                      </a:r>
                      <a:r>
                        <a:rPr lang="es-ES" dirty="0"/>
                        <a:t> </a:t>
                      </a:r>
                      <a:r>
                        <a:rPr lang="es-ES" dirty="0" err="1"/>
                        <a:t>rate</a:t>
                      </a:r>
                      <a:r>
                        <a:rPr lang="es-ES" dirty="0"/>
                        <a:t> TB</a:t>
                      </a:r>
                      <a:endParaRPr lang="es-ES" b="0" dirty="0"/>
                    </a:p>
                  </a:txBody>
                  <a:tcPr/>
                </a:tc>
                <a:tc>
                  <a:txBody>
                    <a:bodyPr/>
                    <a:lstStyle/>
                    <a:p>
                      <a:pPr algn="ctr"/>
                      <a:r>
                        <a:rPr lang="es-ES" dirty="0"/>
                        <a:t>Medium </a:t>
                      </a:r>
                      <a:r>
                        <a:rPr lang="es-ES" dirty="0" err="1"/>
                        <a:t>rate</a:t>
                      </a:r>
                      <a:r>
                        <a:rPr lang="es-ES" dirty="0"/>
                        <a:t> TB</a:t>
                      </a:r>
                      <a:endParaRPr lang="es-ES" b="0" dirty="0"/>
                    </a:p>
                  </a:txBody>
                  <a:tcPr/>
                </a:tc>
                <a:tc>
                  <a:txBody>
                    <a:bodyPr/>
                    <a:lstStyle/>
                    <a:p>
                      <a:pPr algn="ctr"/>
                      <a:r>
                        <a:rPr lang="es-ES" dirty="0"/>
                        <a:t>High </a:t>
                      </a:r>
                      <a:r>
                        <a:rPr lang="es-ES" dirty="0" err="1"/>
                        <a:t>rate</a:t>
                      </a:r>
                      <a:r>
                        <a:rPr lang="es-ES" dirty="0"/>
                        <a:t> TB</a:t>
                      </a:r>
                      <a:endParaRPr lang="es-ES" b="0" dirty="0"/>
                    </a:p>
                  </a:txBody>
                  <a:tcPr/>
                </a:tc>
                <a:extLst>
                  <a:ext uri="{0D108BD9-81ED-4DB2-BD59-A6C34878D82A}">
                    <a16:rowId xmlns:a16="http://schemas.microsoft.com/office/drawing/2014/main" xmlns="" val="10000"/>
                  </a:ext>
                </a:extLst>
              </a:tr>
              <a:tr h="370840">
                <a:tc>
                  <a:txBody>
                    <a:bodyPr/>
                    <a:lstStyle/>
                    <a:p>
                      <a:pPr algn="ctr"/>
                      <a:r>
                        <a:rPr lang="es-ES" b="0" cap="none" spc="0" dirty="0" err="1">
                          <a:ln w="0"/>
                          <a:solidFill>
                            <a:schemeClr val="tx1"/>
                          </a:solidFill>
                          <a:effectLst>
                            <a:outerShdw blurRad="38100" dist="19050" dir="2700000" algn="tl" rotWithShape="0">
                              <a:schemeClr val="dk1">
                                <a:alpha val="40000"/>
                              </a:schemeClr>
                            </a:outerShdw>
                          </a:effectLst>
                        </a:rPr>
                        <a:t>Rate</a:t>
                      </a:r>
                      <a:r>
                        <a:rPr lang="es-ES" b="0" cap="none" spc="0" dirty="0">
                          <a:ln w="0"/>
                          <a:solidFill>
                            <a:schemeClr val="tx1"/>
                          </a:solidFill>
                          <a:effectLst>
                            <a:outerShdw blurRad="38100" dist="19050" dir="2700000" algn="tl" rotWithShape="0">
                              <a:schemeClr val="dk1">
                                <a:alpha val="40000"/>
                              </a:schemeClr>
                            </a:outerShdw>
                          </a:effectLst>
                        </a:rPr>
                        <a:t> in RCT</a:t>
                      </a:r>
                    </a:p>
                  </a:txBody>
                  <a:tcPr/>
                </a:tc>
                <a:tc>
                  <a:txBody>
                    <a:bodyPr/>
                    <a:lstStyle/>
                    <a:p>
                      <a:pPr algn="ctr"/>
                      <a:r>
                        <a:rPr lang="es-ES" b="0" cap="none" spc="0" dirty="0">
                          <a:ln w="0"/>
                          <a:solidFill>
                            <a:schemeClr val="tx1"/>
                          </a:solidFill>
                          <a:effectLst>
                            <a:outerShdw blurRad="38100" dist="19050" dir="2700000" algn="tl" rotWithShape="0">
                              <a:schemeClr val="dk1">
                                <a:alpha val="40000"/>
                              </a:schemeClr>
                            </a:outerShdw>
                          </a:effectLst>
                        </a:rPr>
                        <a:t>37/100000</a:t>
                      </a:r>
                    </a:p>
                  </a:txBody>
                  <a:tcPr/>
                </a:tc>
                <a:tc>
                  <a:txBody>
                    <a:bodyPr/>
                    <a:lstStyle/>
                    <a:p>
                      <a:pPr algn="ctr"/>
                      <a:r>
                        <a:rPr lang="es-ES" b="0" cap="none" spc="0" dirty="0">
                          <a:ln w="0"/>
                          <a:solidFill>
                            <a:schemeClr val="tx1"/>
                          </a:solidFill>
                          <a:effectLst>
                            <a:outerShdw blurRad="38100" dist="19050" dir="2700000" algn="tl" rotWithShape="0">
                              <a:schemeClr val="dk1">
                                <a:alpha val="40000"/>
                              </a:schemeClr>
                            </a:outerShdw>
                          </a:effectLst>
                        </a:rPr>
                        <a:t>34/100000</a:t>
                      </a:r>
                    </a:p>
                  </a:txBody>
                  <a:tcPr/>
                </a:tc>
                <a:tc>
                  <a:txBody>
                    <a:bodyPr/>
                    <a:lstStyle/>
                    <a:p>
                      <a:pPr algn="ctr"/>
                      <a:r>
                        <a:rPr lang="es-ES" b="0" cap="none" spc="0" dirty="0">
                          <a:ln w="0"/>
                          <a:solidFill>
                            <a:schemeClr val="tx1"/>
                          </a:solidFill>
                          <a:effectLst>
                            <a:outerShdw blurRad="38100" dist="19050" dir="2700000" algn="tl" rotWithShape="0">
                              <a:schemeClr val="dk1">
                                <a:alpha val="40000"/>
                              </a:schemeClr>
                            </a:outerShdw>
                          </a:effectLst>
                        </a:rPr>
                        <a:t>781/100000</a:t>
                      </a:r>
                    </a:p>
                  </a:txBody>
                  <a:tcPr/>
                </a:tc>
                <a:extLst>
                  <a:ext uri="{0D108BD9-81ED-4DB2-BD59-A6C34878D82A}">
                    <a16:rowId xmlns:a16="http://schemas.microsoft.com/office/drawing/2014/main" xmlns="" val="10001"/>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2057840116"/>
              </p:ext>
            </p:extLst>
          </p:nvPr>
        </p:nvGraphicFramePr>
        <p:xfrm>
          <a:off x="1574800" y="2471296"/>
          <a:ext cx="9067799" cy="1010920"/>
        </p:xfrm>
        <a:graphic>
          <a:graphicData uri="http://schemas.openxmlformats.org/drawingml/2006/table">
            <a:tbl>
              <a:tblPr firstRow="1" bandRow="1">
                <a:tableStyleId>{5C22544A-7EE6-4342-B048-85BDC9FD1C3A}</a:tableStyleId>
              </a:tblPr>
              <a:tblGrid>
                <a:gridCol w="1662094">
                  <a:extLst>
                    <a:ext uri="{9D8B030D-6E8A-4147-A177-3AD203B41FA5}">
                      <a16:colId xmlns:a16="http://schemas.microsoft.com/office/drawing/2014/main" xmlns="" val="20000"/>
                    </a:ext>
                  </a:extLst>
                </a:gridCol>
                <a:gridCol w="1662094">
                  <a:extLst>
                    <a:ext uri="{9D8B030D-6E8A-4147-A177-3AD203B41FA5}">
                      <a16:colId xmlns:a16="http://schemas.microsoft.com/office/drawing/2014/main" xmlns="" val="20001"/>
                    </a:ext>
                  </a:extLst>
                </a:gridCol>
                <a:gridCol w="2040759">
                  <a:extLst>
                    <a:ext uri="{9D8B030D-6E8A-4147-A177-3AD203B41FA5}">
                      <a16:colId xmlns:a16="http://schemas.microsoft.com/office/drawing/2014/main" xmlns="" val="20002"/>
                    </a:ext>
                  </a:extLst>
                </a:gridCol>
                <a:gridCol w="1851426">
                  <a:extLst>
                    <a:ext uri="{9D8B030D-6E8A-4147-A177-3AD203B41FA5}">
                      <a16:colId xmlns:a16="http://schemas.microsoft.com/office/drawing/2014/main" xmlns="" val="20003"/>
                    </a:ext>
                  </a:extLst>
                </a:gridCol>
                <a:gridCol w="1851426">
                  <a:extLst>
                    <a:ext uri="{9D8B030D-6E8A-4147-A177-3AD203B41FA5}">
                      <a16:colId xmlns:a16="http://schemas.microsoft.com/office/drawing/2014/main" xmlns="" val="20004"/>
                    </a:ext>
                  </a:extLst>
                </a:gridCol>
              </a:tblGrid>
              <a:tr h="370840">
                <a:tc>
                  <a:txBody>
                    <a:bodyPr/>
                    <a:lstStyle/>
                    <a:p>
                      <a:pPr algn="ctr"/>
                      <a:r>
                        <a:rPr lang="es-ES" dirty="0" err="1"/>
                        <a:t>Background</a:t>
                      </a:r>
                      <a:r>
                        <a:rPr lang="es-ES" dirty="0"/>
                        <a:t> </a:t>
                      </a:r>
                      <a:r>
                        <a:rPr lang="es-ES" dirty="0" err="1"/>
                        <a:t>rate</a:t>
                      </a:r>
                      <a:endParaRPr lang="es-ES" b="0" dirty="0">
                        <a:solidFill>
                          <a:schemeClr val="tx1"/>
                        </a:solidFill>
                      </a:endParaRPr>
                    </a:p>
                  </a:txBody>
                  <a:tcPr/>
                </a:tc>
                <a:tc>
                  <a:txBody>
                    <a:bodyPr/>
                    <a:lstStyle/>
                    <a:p>
                      <a:pPr algn="ctr"/>
                      <a:r>
                        <a:rPr lang="es-ES" dirty="0"/>
                        <a:t>USA</a:t>
                      </a:r>
                      <a:endParaRPr lang="es-ES" b="0" dirty="0">
                        <a:solidFill>
                          <a:schemeClr val="tx1"/>
                        </a:solidFill>
                      </a:endParaRPr>
                    </a:p>
                  </a:txBody>
                  <a:tcPr/>
                </a:tc>
                <a:tc>
                  <a:txBody>
                    <a:bodyPr/>
                    <a:lstStyle/>
                    <a:p>
                      <a:pPr algn="ctr"/>
                      <a:r>
                        <a:rPr lang="es-ES" dirty="0"/>
                        <a:t>Western </a:t>
                      </a:r>
                      <a:r>
                        <a:rPr lang="es-ES" dirty="0" err="1"/>
                        <a:t>Europe</a:t>
                      </a:r>
                      <a:endParaRPr lang="es-ES" b="0" dirty="0">
                        <a:solidFill>
                          <a:schemeClr val="tx1"/>
                        </a:solidFill>
                      </a:endParaRPr>
                    </a:p>
                  </a:txBody>
                  <a:tcPr/>
                </a:tc>
                <a:tc>
                  <a:txBody>
                    <a:bodyPr/>
                    <a:lstStyle/>
                    <a:p>
                      <a:pPr algn="ctr"/>
                      <a:r>
                        <a:rPr lang="es-ES" dirty="0"/>
                        <a:t>Central </a:t>
                      </a:r>
                      <a:r>
                        <a:rPr lang="es-ES" dirty="0" err="1"/>
                        <a:t>Europe</a:t>
                      </a:r>
                      <a:endParaRPr lang="es-ES" b="0" dirty="0">
                        <a:solidFill>
                          <a:schemeClr val="tx1"/>
                        </a:solidFill>
                      </a:endParaRPr>
                    </a:p>
                  </a:txBody>
                  <a:tcPr/>
                </a:tc>
                <a:tc>
                  <a:txBody>
                    <a:bodyPr/>
                    <a:lstStyle/>
                    <a:p>
                      <a:pPr algn="ctr"/>
                      <a:r>
                        <a:rPr lang="es-ES" dirty="0"/>
                        <a:t>Eastern </a:t>
                      </a:r>
                      <a:r>
                        <a:rPr lang="es-ES" dirty="0" err="1"/>
                        <a:t>Europe</a:t>
                      </a:r>
                      <a:endParaRPr lang="es-ES" b="0" dirty="0">
                        <a:solidFill>
                          <a:schemeClr val="tx1"/>
                        </a:solidFill>
                      </a:endParaRPr>
                    </a:p>
                  </a:txBody>
                  <a:tcPr/>
                </a:tc>
                <a:extLst>
                  <a:ext uri="{0D108BD9-81ED-4DB2-BD59-A6C34878D82A}">
                    <a16:rowId xmlns:a16="http://schemas.microsoft.com/office/drawing/2014/main" xmlns="" val="10000"/>
                  </a:ext>
                </a:extLst>
              </a:tr>
              <a:tr h="370840">
                <a:tc>
                  <a:txBody>
                    <a:bodyPr/>
                    <a:lstStyle/>
                    <a:p>
                      <a:pPr algn="ctr"/>
                      <a:r>
                        <a:rPr lang="es-ES" b="0" cap="none" spc="0" dirty="0" err="1">
                          <a:ln w="0"/>
                          <a:solidFill>
                            <a:schemeClr val="tx1"/>
                          </a:solidFill>
                          <a:effectLst>
                            <a:outerShdw blurRad="38100" dist="19050" dir="2700000" algn="tl" rotWithShape="0">
                              <a:schemeClr val="dk1">
                                <a:alpha val="40000"/>
                              </a:schemeClr>
                            </a:outerShdw>
                          </a:effectLst>
                        </a:rPr>
                        <a:t>Rate</a:t>
                      </a:r>
                      <a:r>
                        <a:rPr lang="es-ES" b="0" cap="none" spc="0" dirty="0">
                          <a:ln w="0"/>
                          <a:solidFill>
                            <a:schemeClr val="tx1"/>
                          </a:solidFill>
                          <a:effectLst>
                            <a:outerShdw blurRad="38100" dist="19050" dir="2700000" algn="tl" rotWithShape="0">
                              <a:schemeClr val="dk1">
                                <a:alpha val="40000"/>
                              </a:schemeClr>
                            </a:outerShdw>
                          </a:effectLst>
                        </a:rPr>
                        <a:t> in RCT</a:t>
                      </a:r>
                    </a:p>
                  </a:txBody>
                  <a:tcPr/>
                </a:tc>
                <a:tc>
                  <a:txBody>
                    <a:bodyPr/>
                    <a:lstStyle/>
                    <a:p>
                      <a:pPr algn="ctr"/>
                      <a:r>
                        <a:rPr lang="en-US" b="0" cap="none" spc="0" dirty="0">
                          <a:ln w="0"/>
                          <a:solidFill>
                            <a:schemeClr val="tx1"/>
                          </a:solidFill>
                          <a:effectLst>
                            <a:outerShdw blurRad="38100" dist="19050" dir="2700000" algn="tl" rotWithShape="0">
                              <a:schemeClr val="dk1">
                                <a:alpha val="40000"/>
                              </a:schemeClr>
                            </a:outerShdw>
                          </a:effectLst>
                        </a:rPr>
                        <a:t>50/100000</a:t>
                      </a:r>
                      <a:endParaRPr lang="es-ES"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r>
                        <a:rPr lang="en-US" b="0" cap="none" spc="0" dirty="0">
                          <a:ln w="0"/>
                          <a:solidFill>
                            <a:schemeClr val="tx1"/>
                          </a:solidFill>
                          <a:effectLst>
                            <a:outerShdw blurRad="38100" dist="19050" dir="2700000" algn="tl" rotWithShape="0">
                              <a:schemeClr val="dk1">
                                <a:alpha val="40000"/>
                              </a:schemeClr>
                            </a:outerShdw>
                          </a:effectLst>
                        </a:rPr>
                        <a:t>230/100000</a:t>
                      </a:r>
                      <a:endParaRPr lang="es-ES"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r>
                        <a:rPr lang="en-US" b="0" cap="none" spc="0" dirty="0">
                          <a:ln w="0"/>
                          <a:solidFill>
                            <a:schemeClr val="tx1"/>
                          </a:solidFill>
                          <a:effectLst>
                            <a:outerShdw blurRad="38100" dist="19050" dir="2700000" algn="tl" rotWithShape="0">
                              <a:schemeClr val="dk1">
                                <a:alpha val="40000"/>
                              </a:schemeClr>
                            </a:outerShdw>
                          </a:effectLst>
                        </a:rPr>
                        <a:t>580/100000</a:t>
                      </a:r>
                      <a:endParaRPr lang="es-ES"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cap="none" spc="0" dirty="0">
                          <a:ln w="0"/>
                          <a:solidFill>
                            <a:schemeClr val="tx1"/>
                          </a:solidFill>
                          <a:effectLst>
                            <a:outerShdw blurRad="38100" dist="19050" dir="2700000" algn="tl" rotWithShape="0">
                              <a:schemeClr val="dk1">
                                <a:alpha val="40000"/>
                              </a:schemeClr>
                            </a:outerShdw>
                          </a:effectLst>
                        </a:rPr>
                        <a:t>1020 /100000</a:t>
                      </a:r>
                      <a:endParaRPr lang="es-ES" b="0" cap="none" spc="0" dirty="0">
                        <a:ln w="0"/>
                        <a:solidFill>
                          <a:schemeClr val="tx1"/>
                        </a:solidFill>
                        <a:effectLst>
                          <a:outerShdw blurRad="38100" dist="19050" dir="2700000" algn="tl" rotWithShape="0">
                            <a:schemeClr val="dk1">
                              <a:alpha val="40000"/>
                            </a:schemeClr>
                          </a:outerShdw>
                        </a:effectLst>
                      </a:endParaRPr>
                    </a:p>
                  </a:txBody>
                  <a:tcPr/>
                </a:tc>
                <a:extLst>
                  <a:ext uri="{0D108BD9-81ED-4DB2-BD59-A6C34878D82A}">
                    <a16:rowId xmlns:a16="http://schemas.microsoft.com/office/drawing/2014/main" xmlns="" val="10001"/>
                  </a:ext>
                </a:extLst>
              </a:tr>
            </a:tbl>
          </a:graphicData>
        </a:graphic>
      </p:graphicFrame>
      <p:sp>
        <p:nvSpPr>
          <p:cNvPr id="6" name="5 Rectángulo"/>
          <p:cNvSpPr/>
          <p:nvPr/>
        </p:nvSpPr>
        <p:spPr>
          <a:xfrm>
            <a:off x="4835861" y="1916832"/>
            <a:ext cx="25922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tx1"/>
                </a:solidFill>
              </a:rPr>
              <a:t>Certolizumab</a:t>
            </a:r>
            <a:endParaRPr lang="es-ES" sz="2400" dirty="0">
              <a:solidFill>
                <a:schemeClr val="tx1"/>
              </a:solidFill>
            </a:endParaRPr>
          </a:p>
        </p:txBody>
      </p:sp>
      <p:sp>
        <p:nvSpPr>
          <p:cNvPr id="7" name="6 Rectángulo"/>
          <p:cNvSpPr/>
          <p:nvPr/>
        </p:nvSpPr>
        <p:spPr>
          <a:xfrm>
            <a:off x="4835861" y="4077072"/>
            <a:ext cx="25922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tx1"/>
                </a:solidFill>
              </a:rPr>
              <a:t>Tofacitinib</a:t>
            </a:r>
            <a:endParaRPr lang="es-ES" sz="2400" dirty="0">
              <a:solidFill>
                <a:schemeClr val="tx1"/>
              </a:solidFill>
            </a:endParaRPr>
          </a:p>
        </p:txBody>
      </p:sp>
      <p:sp>
        <p:nvSpPr>
          <p:cNvPr id="8" name="7 Rectángulo"/>
          <p:cNvSpPr/>
          <p:nvPr/>
        </p:nvSpPr>
        <p:spPr>
          <a:xfrm>
            <a:off x="7611880" y="6506790"/>
            <a:ext cx="4572000" cy="369332"/>
          </a:xfrm>
          <a:prstGeom prst="rect">
            <a:avLst/>
          </a:prstGeom>
        </p:spPr>
        <p:txBody>
          <a:bodyPr>
            <a:spAutoFit/>
          </a:bodyPr>
          <a:lstStyle/>
          <a:p>
            <a:pPr algn="r"/>
            <a:r>
              <a:rPr lang="en-GB" sz="900" b="1" dirty="0"/>
              <a:t>Winthrop K, et al. Arthritis Rheum 2012; 2012;64,(</a:t>
            </a:r>
            <a:r>
              <a:rPr lang="en-GB" sz="900" b="1" dirty="0" err="1"/>
              <a:t>Suppl</a:t>
            </a:r>
            <a:r>
              <a:rPr lang="en-GB" sz="900" b="1" dirty="0"/>
              <a:t> 10 ):1268</a:t>
            </a:r>
          </a:p>
          <a:p>
            <a:pPr algn="r"/>
            <a:r>
              <a:rPr lang="en-GB" sz="900" b="1" dirty="0"/>
              <a:t>Vencovsky J, et al. Ann Rheum Dis 2013;72(</a:t>
            </a:r>
            <a:r>
              <a:rPr lang="en-GB" sz="900" b="1" dirty="0" err="1"/>
              <a:t>Suppls</a:t>
            </a:r>
            <a:r>
              <a:rPr lang="en-GB" sz="900" b="1" dirty="0"/>
              <a:t> 3):233</a:t>
            </a:r>
            <a:endParaRPr lang="es-ES" sz="900" b="1" dirty="0"/>
          </a:p>
        </p:txBody>
      </p:sp>
    </p:spTree>
    <p:extLst>
      <p:ext uri="{BB962C8B-B14F-4D97-AF65-F5344CB8AC3E}">
        <p14:creationId xmlns:p14="http://schemas.microsoft.com/office/powerpoint/2010/main" xmlns="" val="3512800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440075FA-67B2-434D-9B0B-7B96F2837C33}"/>
              </a:ext>
            </a:extLst>
          </p:cNvPr>
          <p:cNvSpPr>
            <a:spLocks noGrp="1"/>
          </p:cNvSpPr>
          <p:nvPr>
            <p:ph type="title"/>
          </p:nvPr>
        </p:nvSpPr>
        <p:spPr/>
        <p:txBody>
          <a:bodyPr>
            <a:normAutofit/>
          </a:bodyPr>
          <a:lstStyle/>
          <a:p>
            <a:pPr algn="ctr"/>
            <a:r>
              <a:rPr lang="es-ES" sz="3200" b="1" dirty="0">
                <a:latin typeface="+mn-lt"/>
              </a:rPr>
              <a:t>Herpes zoster and </a:t>
            </a:r>
            <a:r>
              <a:rPr lang="es-ES" sz="3200" b="1" dirty="0" err="1">
                <a:latin typeface="+mn-lt"/>
              </a:rPr>
              <a:t>bDMARD</a:t>
            </a:r>
            <a:endParaRPr lang="es-ES" sz="3200" b="1" dirty="0">
              <a:latin typeface="+mn-lt"/>
            </a:endParaRPr>
          </a:p>
        </p:txBody>
      </p:sp>
    </p:spTree>
    <p:extLst>
      <p:ext uri="{BB962C8B-B14F-4D97-AF65-F5344CB8AC3E}">
        <p14:creationId xmlns:p14="http://schemas.microsoft.com/office/powerpoint/2010/main" xmlns="" val="1752773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Título">
            <a:extLst>
              <a:ext uri="{FF2B5EF4-FFF2-40B4-BE49-F238E27FC236}">
                <a16:creationId xmlns:a16="http://schemas.microsoft.com/office/drawing/2014/main" xmlns="" id="{E9972DC2-1997-864C-907E-60983C0A8E04}"/>
              </a:ext>
            </a:extLst>
          </p:cNvPr>
          <p:cNvSpPr>
            <a:spLocks noGrp="1"/>
          </p:cNvSpPr>
          <p:nvPr>
            <p:ph type="title"/>
          </p:nvPr>
        </p:nvSpPr>
        <p:spPr/>
        <p:txBody>
          <a:bodyPr/>
          <a:lstStyle/>
          <a:p>
            <a:pPr algn="ctr"/>
            <a:r>
              <a:rPr lang="es-ES" altLang="es-ES" sz="3200" b="1" dirty="0">
                <a:latin typeface="Calibri" panose="020F0502020204030204" pitchFamily="34" charset="0"/>
              </a:rPr>
              <a:t>Herpes zoster </a:t>
            </a:r>
            <a:r>
              <a:rPr lang="es-ES" altLang="es-ES" sz="3200" b="1" dirty="0" err="1">
                <a:latin typeface="Calibri" panose="020F0502020204030204" pitchFamily="34" charset="0"/>
              </a:rPr>
              <a:t>incidence</a:t>
            </a:r>
            <a:endParaRPr lang="es-ES" altLang="es-ES" sz="3200" b="1" dirty="0">
              <a:latin typeface="Calibri" panose="020F0502020204030204" pitchFamily="34" charset="0"/>
            </a:endParaRPr>
          </a:p>
        </p:txBody>
      </p:sp>
      <p:pic>
        <p:nvPicPr>
          <p:cNvPr id="16387" name="Picture 2">
            <a:extLst>
              <a:ext uri="{FF2B5EF4-FFF2-40B4-BE49-F238E27FC236}">
                <a16:creationId xmlns:a16="http://schemas.microsoft.com/office/drawing/2014/main" xmlns="" id="{4C92554E-7A66-0048-AAE0-3C27EC6A496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28094" y="1327724"/>
            <a:ext cx="6671506" cy="5318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a:extLst>
              <a:ext uri="{FF2B5EF4-FFF2-40B4-BE49-F238E27FC236}">
                <a16:creationId xmlns:a16="http://schemas.microsoft.com/office/drawing/2014/main" xmlns="" id="{77F76481-FF1E-264A-AF00-6EEA42D5007D}"/>
              </a:ext>
            </a:extLst>
          </p:cNvPr>
          <p:cNvSpPr/>
          <p:nvPr/>
        </p:nvSpPr>
        <p:spPr>
          <a:xfrm>
            <a:off x="8200554" y="6611756"/>
            <a:ext cx="3981450"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da-DK" sz="900" b="1" dirty="0" err="1">
                <a:solidFill>
                  <a:schemeClr val="tx1"/>
                </a:solidFill>
                <a:latin typeface="Calibri" pitchFamily="34" charset="0"/>
              </a:rPr>
              <a:t>Adapted</a:t>
            </a:r>
            <a:r>
              <a:rPr lang="da-DK" sz="900" b="1" dirty="0">
                <a:solidFill>
                  <a:schemeClr val="tx1"/>
                </a:solidFill>
                <a:latin typeface="Calibri" pitchFamily="34" charset="0"/>
              </a:rPr>
              <a:t> from Hope-</a:t>
            </a:r>
            <a:r>
              <a:rPr lang="da-DK" sz="900" b="1" dirty="0" err="1">
                <a:solidFill>
                  <a:schemeClr val="tx1"/>
                </a:solidFill>
                <a:latin typeface="Calibri" pitchFamily="34" charset="0"/>
              </a:rPr>
              <a:t>Simpsom</a:t>
            </a:r>
            <a:r>
              <a:rPr lang="da-DK" sz="900" b="1" dirty="0">
                <a:solidFill>
                  <a:schemeClr val="tx1"/>
                </a:solidFill>
                <a:latin typeface="Calibri" pitchFamily="34" charset="0"/>
              </a:rPr>
              <a:t> RE. Proc Royal Soc Med 1965;  58:9-20</a:t>
            </a:r>
            <a:endParaRPr lang="es-ES" sz="900" b="1" dirty="0">
              <a:solidFill>
                <a:schemeClr val="tx1"/>
              </a:solidFill>
              <a:latin typeface="Calibri" pitchFamily="34" charset="0"/>
            </a:endParaRPr>
          </a:p>
        </p:txBody>
      </p:sp>
    </p:spTree>
    <p:extLst>
      <p:ext uri="{BB962C8B-B14F-4D97-AF65-F5344CB8AC3E}">
        <p14:creationId xmlns:p14="http://schemas.microsoft.com/office/powerpoint/2010/main" xmlns="" val="257484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a:latin typeface="+mn-lt"/>
              </a:rPr>
              <a:t>Serious</a:t>
            </a:r>
            <a:r>
              <a:rPr lang="es-ES_tradnl" sz="2800" b="1" dirty="0">
                <a:latin typeface="+mn-lt"/>
              </a:rPr>
              <a:t> </a:t>
            </a:r>
            <a:r>
              <a:rPr lang="es-ES_tradnl" sz="2800" b="1" dirty="0" err="1">
                <a:latin typeface="+mn-lt"/>
              </a:rPr>
              <a:t>infections</a:t>
            </a:r>
            <a:r>
              <a:rPr lang="es-ES_tradnl" sz="2800" b="1" dirty="0">
                <a:latin typeface="+mn-lt"/>
              </a:rPr>
              <a:t> in </a:t>
            </a:r>
            <a:r>
              <a:rPr lang="es-ES_tradnl" sz="2800" b="1" dirty="0" err="1">
                <a:latin typeface="+mn-lt"/>
              </a:rPr>
              <a:t>patients</a:t>
            </a:r>
            <a:r>
              <a:rPr lang="es-ES_tradnl" sz="2800" b="1" dirty="0">
                <a:latin typeface="+mn-lt"/>
              </a:rPr>
              <a:t> </a:t>
            </a:r>
            <a:r>
              <a:rPr lang="es-ES_tradnl" sz="2800" b="1" dirty="0" err="1">
                <a:latin typeface="+mn-lt"/>
              </a:rPr>
              <a:t>on</a:t>
            </a:r>
            <a:r>
              <a:rPr lang="es-ES_tradnl" sz="2800" b="1" dirty="0">
                <a:latin typeface="+mn-lt"/>
              </a:rPr>
              <a:t> </a:t>
            </a:r>
            <a:r>
              <a:rPr lang="es-ES_tradnl" sz="2800" b="1" dirty="0" err="1">
                <a:latin typeface="+mn-lt"/>
              </a:rPr>
              <a:t>biologics</a:t>
            </a:r>
            <a:r>
              <a:rPr lang="es-ES_tradnl" sz="2800" b="1" dirty="0">
                <a:latin typeface="+mn-lt"/>
              </a:rPr>
              <a:t> (</a:t>
            </a:r>
            <a:r>
              <a:rPr lang="es-ES_tradnl" sz="2800" b="1" dirty="0" err="1">
                <a:latin typeface="+mn-lt"/>
              </a:rPr>
              <a:t>observational</a:t>
            </a:r>
            <a:r>
              <a:rPr lang="es-ES_tradnl" sz="2800" b="1" dirty="0">
                <a:latin typeface="+mn-lt"/>
              </a:rPr>
              <a:t> </a:t>
            </a:r>
            <a:r>
              <a:rPr lang="es-ES_tradnl" sz="2800" b="1" dirty="0" err="1">
                <a:latin typeface="+mn-lt"/>
              </a:rPr>
              <a:t>studies</a:t>
            </a:r>
            <a:r>
              <a:rPr lang="es-ES_tradnl" sz="2800" b="1" dirty="0">
                <a:latin typeface="+mn-lt"/>
              </a:rPr>
              <a:t>): Herpes zoster</a:t>
            </a:r>
            <a:endParaRPr lang="es-ES_tradnl" sz="2800" dirty="0"/>
          </a:p>
        </p:txBody>
      </p:sp>
      <p:graphicFrame>
        <p:nvGraphicFramePr>
          <p:cNvPr id="3" name="Tabla 2"/>
          <p:cNvGraphicFramePr>
            <a:graphicFrameLocks noGrp="1"/>
          </p:cNvGraphicFramePr>
          <p:nvPr>
            <p:extLst>
              <p:ext uri="{D42A27DB-BD31-4B8C-83A1-F6EECF244321}">
                <p14:modId xmlns:p14="http://schemas.microsoft.com/office/powerpoint/2010/main" xmlns="" val="624774537"/>
              </p:ext>
            </p:extLst>
          </p:nvPr>
        </p:nvGraphicFramePr>
        <p:xfrm>
          <a:off x="1244183" y="1780628"/>
          <a:ext cx="9668658" cy="4230945"/>
        </p:xfrm>
        <a:graphic>
          <a:graphicData uri="http://schemas.openxmlformats.org/drawingml/2006/table">
            <a:tbl>
              <a:tblPr firstRow="1" bandRow="1">
                <a:tableStyleId>{5C22544A-7EE6-4342-B048-85BDC9FD1C3A}</a:tableStyleId>
              </a:tblPr>
              <a:tblGrid>
                <a:gridCol w="1611443">
                  <a:extLst>
                    <a:ext uri="{9D8B030D-6E8A-4147-A177-3AD203B41FA5}">
                      <a16:colId xmlns:a16="http://schemas.microsoft.com/office/drawing/2014/main" xmlns="" val="20000"/>
                    </a:ext>
                  </a:extLst>
                </a:gridCol>
                <a:gridCol w="1611443">
                  <a:extLst>
                    <a:ext uri="{9D8B030D-6E8A-4147-A177-3AD203B41FA5}">
                      <a16:colId xmlns:a16="http://schemas.microsoft.com/office/drawing/2014/main" xmlns="" val="20001"/>
                    </a:ext>
                  </a:extLst>
                </a:gridCol>
                <a:gridCol w="1364105">
                  <a:extLst>
                    <a:ext uri="{9D8B030D-6E8A-4147-A177-3AD203B41FA5}">
                      <a16:colId xmlns:a16="http://schemas.microsoft.com/office/drawing/2014/main" xmlns="" val="20002"/>
                    </a:ext>
                  </a:extLst>
                </a:gridCol>
                <a:gridCol w="1259174">
                  <a:extLst>
                    <a:ext uri="{9D8B030D-6E8A-4147-A177-3AD203B41FA5}">
                      <a16:colId xmlns:a16="http://schemas.microsoft.com/office/drawing/2014/main" xmlns="" val="20003"/>
                    </a:ext>
                  </a:extLst>
                </a:gridCol>
                <a:gridCol w="2668249">
                  <a:extLst>
                    <a:ext uri="{9D8B030D-6E8A-4147-A177-3AD203B41FA5}">
                      <a16:colId xmlns:a16="http://schemas.microsoft.com/office/drawing/2014/main" xmlns="" val="20004"/>
                    </a:ext>
                  </a:extLst>
                </a:gridCol>
                <a:gridCol w="1154244">
                  <a:extLst>
                    <a:ext uri="{9D8B030D-6E8A-4147-A177-3AD203B41FA5}">
                      <a16:colId xmlns:a16="http://schemas.microsoft.com/office/drawing/2014/main" xmlns="" val="20005"/>
                    </a:ext>
                  </a:extLst>
                </a:gridCol>
              </a:tblGrid>
              <a:tr h="850919">
                <a:tc>
                  <a:txBody>
                    <a:bodyPr/>
                    <a:lstStyle/>
                    <a:p>
                      <a:pPr algn="l"/>
                      <a:r>
                        <a:rPr lang="es-ES_tradnl" sz="1800" b="1" i="0" dirty="0" err="1">
                          <a:latin typeface="Calibri" panose="020F0502020204030204" pitchFamily="34" charset="0"/>
                          <a:cs typeface="Calibri" panose="020F0502020204030204" pitchFamily="34" charset="0"/>
                        </a:rPr>
                        <a:t>Study</a:t>
                      </a:r>
                      <a:r>
                        <a:rPr lang="es-ES_tradnl" sz="1800" b="1" i="0" dirty="0">
                          <a:latin typeface="Calibri" panose="020F0502020204030204" pitchFamily="34" charset="0"/>
                          <a:cs typeface="Calibri" panose="020F0502020204030204" pitchFamily="34" charset="0"/>
                        </a:rPr>
                        <a:t> ID</a:t>
                      </a:r>
                      <a:endParaRPr lang="es-ES_tradnl" sz="1800" b="1" i="0" dirty="0">
                        <a:latin typeface="Calibri" panose="020F0502020204030204" pitchFamily="34" charset="0"/>
                        <a:ea typeface="Calibri" charset="0"/>
                        <a:cs typeface="Calibri" panose="020F0502020204030204" pitchFamily="34" charset="0"/>
                      </a:endParaRPr>
                    </a:p>
                  </a:txBody>
                  <a:tcPr marL="34811" marR="34811" marT="17405" marB="17405" anchor="ctr"/>
                </a:tc>
                <a:tc>
                  <a:txBody>
                    <a:bodyPr/>
                    <a:lstStyle/>
                    <a:p>
                      <a:pPr algn="ctr"/>
                      <a:r>
                        <a:rPr lang="es-ES_tradnl" sz="1800" b="1" i="0" dirty="0" err="1">
                          <a:latin typeface="Calibri" panose="020F0502020204030204" pitchFamily="34" charset="0"/>
                          <a:cs typeface="Calibri" panose="020F0502020204030204" pitchFamily="34" charset="0"/>
                        </a:rPr>
                        <a:t>Registry</a:t>
                      </a:r>
                      <a:endParaRPr lang="es-ES_tradnl" sz="1800" b="1" i="0" dirty="0">
                        <a:latin typeface="Calibri" panose="020F0502020204030204" pitchFamily="34" charset="0"/>
                        <a:ea typeface="Calibri" charset="0"/>
                        <a:cs typeface="Calibri" panose="020F0502020204030204" pitchFamily="34" charset="0"/>
                      </a:endParaRPr>
                    </a:p>
                  </a:txBody>
                  <a:tcPr marL="34811" marR="34811" marT="17405" marB="17405" anchor="ctr"/>
                </a:tc>
                <a:tc>
                  <a:txBody>
                    <a:bodyPr/>
                    <a:lstStyle/>
                    <a:p>
                      <a:pPr algn="ctr"/>
                      <a:r>
                        <a:rPr lang="es-ES_tradnl" sz="1800" b="1" i="0" dirty="0" err="1">
                          <a:latin typeface="Calibri" panose="020F0502020204030204" pitchFamily="34" charset="0"/>
                          <a:cs typeface="Calibri" panose="020F0502020204030204" pitchFamily="34" charset="0"/>
                        </a:rPr>
                        <a:t>Intervention</a:t>
                      </a:r>
                      <a:endParaRPr lang="es-ES_tradnl" sz="1800" b="1" i="0" dirty="0">
                        <a:latin typeface="Calibri" panose="020F0502020204030204" pitchFamily="34" charset="0"/>
                        <a:ea typeface="Calibri" charset="0"/>
                        <a:cs typeface="Calibri" panose="020F0502020204030204" pitchFamily="34" charset="0"/>
                      </a:endParaRPr>
                    </a:p>
                  </a:txBody>
                  <a:tcPr marL="34811" marR="34811" marT="17405" marB="17405" anchor="ctr"/>
                </a:tc>
                <a:tc>
                  <a:txBody>
                    <a:bodyPr/>
                    <a:lstStyle/>
                    <a:p>
                      <a:pPr algn="ctr"/>
                      <a:r>
                        <a:rPr lang="es-ES_tradnl" sz="1800" b="1" i="0" dirty="0">
                          <a:latin typeface="Calibri" panose="020F0502020204030204" pitchFamily="34" charset="0"/>
                          <a:cs typeface="Calibri" panose="020F0502020204030204" pitchFamily="34" charset="0"/>
                        </a:rPr>
                        <a:t>Control</a:t>
                      </a:r>
                      <a:endParaRPr lang="es-ES_tradnl" sz="1800" b="1" i="0" dirty="0">
                        <a:latin typeface="Calibri" panose="020F0502020204030204" pitchFamily="34" charset="0"/>
                        <a:ea typeface="Calibri" charset="0"/>
                        <a:cs typeface="Calibri" panose="020F0502020204030204" pitchFamily="34" charset="0"/>
                      </a:endParaRPr>
                    </a:p>
                  </a:txBody>
                  <a:tcPr marL="34811" marR="34811" marT="17405" marB="17405" anchor="ctr"/>
                </a:tc>
                <a:tc>
                  <a:txBody>
                    <a:bodyPr/>
                    <a:lstStyle/>
                    <a:p>
                      <a:pPr algn="ctr"/>
                      <a:r>
                        <a:rPr lang="es-ES_tradnl" sz="1800" b="1" i="0" dirty="0" err="1">
                          <a:latin typeface="Calibri" panose="020F0502020204030204" pitchFamily="34" charset="0"/>
                          <a:cs typeface="Calibri" panose="020F0502020204030204" pitchFamily="34" charset="0"/>
                        </a:rPr>
                        <a:t>aHR</a:t>
                      </a:r>
                      <a:r>
                        <a:rPr lang="es-ES_tradnl" sz="1800" b="1" i="0" dirty="0">
                          <a:latin typeface="Calibri" panose="020F0502020204030204" pitchFamily="34" charset="0"/>
                          <a:cs typeface="Calibri" panose="020F0502020204030204" pitchFamily="34" charset="0"/>
                        </a:rPr>
                        <a:t> (</a:t>
                      </a:r>
                      <a:r>
                        <a:rPr lang="es-ES_tradnl" sz="1800" b="1" i="0" dirty="0" err="1">
                          <a:latin typeface="Calibri" panose="020F0502020204030204" pitchFamily="34" charset="0"/>
                          <a:cs typeface="Calibri" panose="020F0502020204030204" pitchFamily="34" charset="0"/>
                        </a:rPr>
                        <a:t>Intervention</a:t>
                      </a:r>
                      <a:r>
                        <a:rPr lang="es-ES_tradnl" sz="1800" b="1" i="0" dirty="0">
                          <a:latin typeface="Calibri" panose="020F0502020204030204" pitchFamily="34" charset="0"/>
                          <a:cs typeface="Calibri" panose="020F0502020204030204" pitchFamily="34" charset="0"/>
                        </a:rPr>
                        <a:t> vs </a:t>
                      </a:r>
                      <a:r>
                        <a:rPr lang="es-ES_tradnl" sz="1800" b="1" i="0" dirty="0" err="1">
                          <a:latin typeface="Calibri" panose="020F0502020204030204" pitchFamily="34" charset="0"/>
                          <a:cs typeface="Calibri" panose="020F0502020204030204" pitchFamily="34" charset="0"/>
                        </a:rPr>
                        <a:t>comp</a:t>
                      </a:r>
                      <a:r>
                        <a:rPr lang="es-ES_tradnl" sz="1800" b="1" i="0" dirty="0">
                          <a:latin typeface="Calibri" panose="020F0502020204030204" pitchFamily="34" charset="0"/>
                          <a:cs typeface="Calibri" panose="020F0502020204030204" pitchFamily="34" charset="0"/>
                        </a:rPr>
                        <a:t>/control)</a:t>
                      </a:r>
                      <a:endParaRPr lang="es-ES_tradnl" sz="1800" b="1" i="0" dirty="0">
                        <a:latin typeface="Calibri" panose="020F0502020204030204" pitchFamily="34" charset="0"/>
                        <a:ea typeface="Calibri" charset="0"/>
                        <a:cs typeface="Calibri" panose="020F0502020204030204" pitchFamily="34" charset="0"/>
                      </a:endParaRPr>
                    </a:p>
                  </a:txBody>
                  <a:tcPr marL="34811" marR="34811" marT="17405" marB="17405" anchor="ctr"/>
                </a:tc>
                <a:tc>
                  <a:txBody>
                    <a:bodyPr/>
                    <a:lstStyle/>
                    <a:p>
                      <a:pPr algn="ctr"/>
                      <a:r>
                        <a:rPr lang="es-ES_tradnl" sz="1800" b="1" i="0" dirty="0" err="1">
                          <a:latin typeface="Calibri" panose="020F0502020204030204" pitchFamily="34" charset="0"/>
                          <a:cs typeface="Calibri" panose="020F0502020204030204" pitchFamily="34" charset="0"/>
                        </a:rPr>
                        <a:t>Risk</a:t>
                      </a:r>
                      <a:r>
                        <a:rPr lang="es-ES_tradnl" sz="1800" b="1" i="0" dirty="0">
                          <a:latin typeface="Calibri" panose="020F0502020204030204" pitchFamily="34" charset="0"/>
                          <a:cs typeface="Calibri" panose="020F0502020204030204" pitchFamily="34" charset="0"/>
                        </a:rPr>
                        <a:t> of </a:t>
                      </a:r>
                      <a:r>
                        <a:rPr lang="es-ES_tradnl" sz="1800" b="1" i="0" dirty="0" err="1">
                          <a:latin typeface="Calibri" panose="020F0502020204030204" pitchFamily="34" charset="0"/>
                          <a:cs typeface="Calibri" panose="020F0502020204030204" pitchFamily="34" charset="0"/>
                        </a:rPr>
                        <a:t>bias</a:t>
                      </a:r>
                      <a:endParaRPr lang="es-ES_tradnl" sz="1800" b="1" i="0" dirty="0">
                        <a:latin typeface="Calibri" panose="020F0502020204030204" pitchFamily="34" charset="0"/>
                        <a:ea typeface="Calibri" charset="0"/>
                        <a:cs typeface="Calibri" panose="020F0502020204030204" pitchFamily="34" charset="0"/>
                      </a:endParaRPr>
                    </a:p>
                  </a:txBody>
                  <a:tcPr marL="34811" marR="34811" marT="17405" marB="17405" anchor="ctr"/>
                </a:tc>
                <a:extLst>
                  <a:ext uri="{0D108BD9-81ED-4DB2-BD59-A6C34878D82A}">
                    <a16:rowId xmlns:a16="http://schemas.microsoft.com/office/drawing/2014/main" xmlns="" val="10000"/>
                  </a:ext>
                </a:extLst>
              </a:tr>
              <a:tr h="621316">
                <a:tc>
                  <a:txBody>
                    <a:bodyPr/>
                    <a:lstStyle/>
                    <a:p>
                      <a:r>
                        <a:rPr lang="en-US"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Galloway     (2010) ARD</a:t>
                      </a:r>
                      <a:endParaRPr lang="en-US"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BSRBR</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TNFi</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csDMARDs</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n-US"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1.7 (1.1, 2.7); adjusted for drop-outs 1.5 (1.0, 2.4)</a:t>
                      </a:r>
                      <a:endParaRPr lang="en-US" sz="1800" b="0" i="0" cap="none" spc="0" dirty="0">
                        <a:ln w="0"/>
                        <a:solidFill>
                          <a:schemeClr val="tx1"/>
                        </a:solidFill>
                        <a:effectLst>
                          <a:outerShdw blurRad="38100" dist="19050" dir="2700000" algn="tl" rotWithShape="0">
                            <a:schemeClr val="dk1">
                              <a:alpha val="40000"/>
                            </a:schemeClr>
                          </a:outerShdw>
                        </a:effectLst>
                        <a:latin typeface="+mn-lt"/>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Low</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extLst>
                  <a:ext uri="{0D108BD9-81ED-4DB2-BD59-A6C34878D82A}">
                    <a16:rowId xmlns:a16="http://schemas.microsoft.com/office/drawing/2014/main" xmlns="" val="10001"/>
                  </a:ext>
                </a:extLst>
              </a:tr>
              <a:tr h="891435">
                <a:tc>
                  <a:txBody>
                    <a:bodyPr/>
                    <a:lstStyle/>
                    <a:p>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McDonald (2009)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Clin</a:t>
                      </a: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Inf</a:t>
                      </a: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Diseases</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Claim</a:t>
                      </a: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Database</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TNFi</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csDMARDs</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it-IT"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1.4 (1.1, 1.8)</a:t>
                      </a:r>
                      <a:endParaRPr lang="it-IT" sz="1800" b="0" i="0" cap="none" spc="0" dirty="0">
                        <a:ln w="0"/>
                        <a:solidFill>
                          <a:schemeClr val="tx1"/>
                        </a:solidFill>
                        <a:effectLst>
                          <a:outerShdw blurRad="38100" dist="19050" dir="2700000" algn="tl" rotWithShape="0">
                            <a:schemeClr val="dk1">
                              <a:alpha val="40000"/>
                            </a:schemeClr>
                          </a:outerShdw>
                        </a:effectLst>
                        <a:latin typeface="+mn-lt"/>
                        <a:ea typeface="Calibri" charset="0"/>
                        <a:cs typeface="Calibri" panose="020F0502020204030204" pitchFamily="34" charset="0"/>
                      </a:endParaRPr>
                    </a:p>
                  </a:txBody>
                  <a:tcPr marL="66944" marR="66944" marT="33472" marB="33472"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Moderate</a:t>
                      </a:r>
                      <a:endPar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extLst>
                  <a:ext uri="{0D108BD9-81ED-4DB2-BD59-A6C34878D82A}">
                    <a16:rowId xmlns:a16="http://schemas.microsoft.com/office/drawing/2014/main" xmlns="" val="10002"/>
                  </a:ext>
                </a:extLst>
              </a:tr>
              <a:tr h="622425">
                <a:tc>
                  <a:txBody>
                    <a:bodyPr/>
                    <a:lstStyle/>
                    <a:p>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Strangfeld</a:t>
                      </a: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(2009) JAMA</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RABBIT</a:t>
                      </a:r>
                      <a:endPar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TNFi</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csDMARDs</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 sz="1800" b="0" i="0" cap="none" spc="0" dirty="0">
                          <a:ln w="0"/>
                          <a:solidFill>
                            <a:schemeClr val="tx1"/>
                          </a:solidFill>
                          <a:effectLst>
                            <a:outerShdw blurRad="38100" dist="19050" dir="2700000" algn="tl" rotWithShape="0">
                              <a:schemeClr val="dk1">
                                <a:alpha val="40000"/>
                              </a:schemeClr>
                            </a:outerShdw>
                          </a:effectLst>
                          <a:latin typeface="+mn-lt"/>
                        </a:rPr>
                        <a:t>1.6</a:t>
                      </a:r>
                      <a:r>
                        <a:rPr lang="mr-IN" sz="1800" b="0" i="0" cap="none" spc="0" dirty="0">
                          <a:ln w="0"/>
                          <a:solidFill>
                            <a:schemeClr val="tx1"/>
                          </a:solidFill>
                          <a:effectLst>
                            <a:outerShdw blurRad="38100" dist="19050" dir="2700000" algn="tl" rotWithShape="0">
                              <a:schemeClr val="dk1">
                                <a:alpha val="40000"/>
                              </a:schemeClr>
                            </a:outerShdw>
                          </a:effectLst>
                          <a:latin typeface="+mn-lt"/>
                        </a:rPr>
                        <a:t> (</a:t>
                      </a:r>
                      <a:r>
                        <a:rPr lang="es-ES" sz="1800" b="0" i="0" cap="none" spc="0" dirty="0">
                          <a:ln w="0"/>
                          <a:solidFill>
                            <a:schemeClr val="tx1"/>
                          </a:solidFill>
                          <a:effectLst>
                            <a:outerShdw blurRad="38100" dist="19050" dir="2700000" algn="tl" rotWithShape="0">
                              <a:schemeClr val="dk1">
                                <a:alpha val="40000"/>
                              </a:schemeClr>
                            </a:outerShdw>
                          </a:effectLst>
                          <a:latin typeface="+mn-lt"/>
                        </a:rPr>
                        <a:t>1.0</a:t>
                      </a:r>
                      <a:r>
                        <a:rPr lang="mr-IN" sz="1800" b="0" i="0" cap="none" spc="0" dirty="0">
                          <a:ln w="0"/>
                          <a:solidFill>
                            <a:schemeClr val="tx1"/>
                          </a:solidFill>
                          <a:effectLst>
                            <a:outerShdw blurRad="38100" dist="19050" dir="2700000" algn="tl" rotWithShape="0">
                              <a:schemeClr val="dk1">
                                <a:alpha val="40000"/>
                              </a:schemeClr>
                            </a:outerShdw>
                          </a:effectLst>
                          <a:latin typeface="+mn-lt"/>
                        </a:rPr>
                        <a:t>, </a:t>
                      </a:r>
                      <a:r>
                        <a:rPr lang="es-ES" sz="1800" b="0" i="0" cap="none" spc="0" dirty="0">
                          <a:ln w="0"/>
                          <a:solidFill>
                            <a:schemeClr val="tx1"/>
                          </a:solidFill>
                          <a:effectLst>
                            <a:outerShdw blurRad="38100" dist="19050" dir="2700000" algn="tl" rotWithShape="0">
                              <a:schemeClr val="dk1">
                                <a:alpha val="40000"/>
                              </a:schemeClr>
                            </a:outerShdw>
                          </a:effectLst>
                          <a:latin typeface="+mn-lt"/>
                        </a:rPr>
                        <a:t>2.7</a:t>
                      </a:r>
                      <a:r>
                        <a:rPr lang="mr-IN" sz="1800" b="0" i="0" cap="none" spc="0" dirty="0">
                          <a:ln w="0"/>
                          <a:solidFill>
                            <a:schemeClr val="tx1"/>
                          </a:solidFill>
                          <a:effectLst>
                            <a:outerShdw blurRad="38100" dist="19050" dir="2700000" algn="tl" rotWithShape="0">
                              <a:schemeClr val="dk1">
                                <a:alpha val="40000"/>
                              </a:schemeClr>
                            </a:outerShdw>
                          </a:effectLst>
                          <a:latin typeface="+mn-lt"/>
                        </a:rPr>
                        <a:t>)</a:t>
                      </a:r>
                      <a:endParaRPr lang="mr-IN" sz="1800" b="0" i="0" cap="none" spc="0" dirty="0">
                        <a:ln w="0"/>
                        <a:solidFill>
                          <a:schemeClr val="tx1"/>
                        </a:solidFill>
                        <a:effectLst>
                          <a:outerShdw blurRad="38100" dist="19050" dir="2700000" algn="tl" rotWithShape="0">
                            <a:schemeClr val="dk1">
                              <a:alpha val="40000"/>
                            </a:schemeClr>
                          </a:outerShdw>
                        </a:effectLst>
                        <a:latin typeface="+mn-lt"/>
                        <a:ea typeface="Calibri" charset="0"/>
                        <a:cs typeface="Calibri"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Low</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extLst>
                  <a:ext uri="{0D108BD9-81ED-4DB2-BD59-A6C34878D82A}">
                    <a16:rowId xmlns:a16="http://schemas.microsoft.com/office/drawing/2014/main" xmlns="" val="10003"/>
                  </a:ext>
                </a:extLst>
              </a:tr>
              <a:tr h="622425">
                <a:tc>
                  <a:txBody>
                    <a:bodyPr/>
                    <a:lstStyle/>
                    <a:p>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Garcia-Doval</a:t>
                      </a: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(2010) ARD</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BIOBADASER</a:t>
                      </a:r>
                      <a:endPar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mr-IN"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TNFi</a:t>
                      </a:r>
                      <a:r>
                        <a:rPr lang="mr-IN"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(3?)</a:t>
                      </a:r>
                      <a:endParaRPr lang="mr-IN"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charset="0"/>
                      </a:endParaRPr>
                    </a:p>
                  </a:txBody>
                  <a:tcPr marL="66944" marR="66944" marT="33472" marB="33472"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General </a:t>
                      </a: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population</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 sz="1800" b="0" i="0" cap="none" spc="0" dirty="0">
                          <a:ln w="0"/>
                          <a:solidFill>
                            <a:schemeClr val="tx1"/>
                          </a:solidFill>
                          <a:effectLst>
                            <a:outerShdw blurRad="38100" dist="19050" dir="2700000" algn="tl" rotWithShape="0">
                              <a:schemeClr val="dk1">
                                <a:alpha val="40000"/>
                              </a:schemeClr>
                            </a:outerShdw>
                          </a:effectLst>
                          <a:latin typeface="+mn-lt"/>
                        </a:rPr>
                        <a:t>10</a:t>
                      </a:r>
                      <a:r>
                        <a:rPr lang="mr-IN" sz="1800" b="0" i="0" cap="none" spc="0" dirty="0">
                          <a:ln w="0"/>
                          <a:solidFill>
                            <a:schemeClr val="tx1"/>
                          </a:solidFill>
                          <a:effectLst>
                            <a:outerShdw blurRad="38100" dist="19050" dir="2700000" algn="tl" rotWithShape="0">
                              <a:schemeClr val="dk1">
                                <a:alpha val="40000"/>
                              </a:schemeClr>
                            </a:outerShdw>
                          </a:effectLst>
                          <a:latin typeface="+mn-lt"/>
                        </a:rPr>
                        <a:t> (</a:t>
                      </a:r>
                      <a:r>
                        <a:rPr lang="es-ES" sz="1800" b="0" i="0" cap="none" spc="0" dirty="0">
                          <a:ln w="0"/>
                          <a:solidFill>
                            <a:schemeClr val="tx1"/>
                          </a:solidFill>
                          <a:effectLst>
                            <a:outerShdw blurRad="38100" dist="19050" dir="2700000" algn="tl" rotWithShape="0">
                              <a:schemeClr val="dk1">
                                <a:alpha val="40000"/>
                              </a:schemeClr>
                            </a:outerShdw>
                          </a:effectLst>
                          <a:latin typeface="+mn-lt"/>
                        </a:rPr>
                        <a:t>3</a:t>
                      </a:r>
                      <a:r>
                        <a:rPr lang="mr-IN" sz="1800" b="0" i="0" cap="none" spc="0" dirty="0">
                          <a:ln w="0"/>
                          <a:solidFill>
                            <a:schemeClr val="tx1"/>
                          </a:solidFill>
                          <a:effectLst>
                            <a:outerShdw blurRad="38100" dist="19050" dir="2700000" algn="tl" rotWithShape="0">
                              <a:schemeClr val="dk1">
                                <a:alpha val="40000"/>
                              </a:schemeClr>
                            </a:outerShdw>
                          </a:effectLst>
                          <a:latin typeface="+mn-lt"/>
                        </a:rPr>
                        <a:t>, </a:t>
                      </a:r>
                      <a:r>
                        <a:rPr lang="es-ES" sz="1800" b="0" i="0" cap="none" spc="0" dirty="0">
                          <a:ln w="0"/>
                          <a:solidFill>
                            <a:schemeClr val="tx1"/>
                          </a:solidFill>
                          <a:effectLst>
                            <a:outerShdw blurRad="38100" dist="19050" dir="2700000" algn="tl" rotWithShape="0">
                              <a:schemeClr val="dk1">
                                <a:alpha val="40000"/>
                              </a:schemeClr>
                            </a:outerShdw>
                          </a:effectLst>
                          <a:latin typeface="+mn-lt"/>
                        </a:rPr>
                        <a:t>26</a:t>
                      </a:r>
                      <a:r>
                        <a:rPr lang="mr-IN" sz="1800" b="0" i="0" cap="none" spc="0" dirty="0">
                          <a:ln w="0"/>
                          <a:solidFill>
                            <a:schemeClr val="tx1"/>
                          </a:solidFill>
                          <a:effectLst>
                            <a:outerShdw blurRad="38100" dist="19050" dir="2700000" algn="tl" rotWithShape="0">
                              <a:schemeClr val="dk1">
                                <a:alpha val="40000"/>
                              </a:schemeClr>
                            </a:outerShdw>
                          </a:effectLst>
                          <a:latin typeface="+mn-lt"/>
                        </a:rPr>
                        <a:t>)</a:t>
                      </a:r>
                      <a:endParaRPr lang="mr-IN" sz="1800" b="0" i="0" cap="none" spc="0" dirty="0">
                        <a:ln w="0"/>
                        <a:solidFill>
                          <a:schemeClr val="tx1"/>
                        </a:solidFill>
                        <a:effectLst>
                          <a:outerShdw blurRad="38100" dist="19050" dir="2700000" algn="tl" rotWithShape="0">
                            <a:schemeClr val="dk1">
                              <a:alpha val="40000"/>
                            </a:schemeClr>
                          </a:outerShdw>
                        </a:effectLst>
                        <a:latin typeface="+mn-lt"/>
                        <a:ea typeface="Calibri" charset="0"/>
                        <a:cs typeface="Calibri"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Low</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extLst>
                  <a:ext uri="{0D108BD9-81ED-4DB2-BD59-A6C34878D82A}">
                    <a16:rowId xmlns:a16="http://schemas.microsoft.com/office/drawing/2014/main" xmlns="" val="10004"/>
                  </a:ext>
                </a:extLst>
              </a:tr>
              <a:tr h="622425">
                <a:tc>
                  <a:txBody>
                    <a:bodyPr/>
                    <a:lstStyle/>
                    <a:p>
                      <a:r>
                        <a:rPr lang="en-US"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Winthrop (2013) JAMA</a:t>
                      </a:r>
                      <a:endParaRPr lang="en-US"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Claim Dabatase</a:t>
                      </a:r>
                      <a:endPar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 TNFi</a:t>
                      </a:r>
                      <a:endPar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csDMARDs</a:t>
                      </a:r>
                      <a:endParaRPr lang="es-ES_tradnl" sz="18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tc>
                  <a:txBody>
                    <a:bodyPr/>
                    <a:lstStyle/>
                    <a:p>
                      <a:pPr algn="ctr"/>
                      <a:r>
                        <a:rPr lang="es-ES" sz="1800" b="0" i="0" cap="none" spc="0" dirty="0">
                          <a:ln w="0"/>
                          <a:solidFill>
                            <a:schemeClr val="tx1"/>
                          </a:solidFill>
                          <a:effectLst>
                            <a:outerShdw blurRad="38100" dist="19050" dir="2700000" algn="tl" rotWithShape="0">
                              <a:schemeClr val="dk1">
                                <a:alpha val="40000"/>
                              </a:schemeClr>
                            </a:outerShdw>
                          </a:effectLst>
                          <a:latin typeface="+mn-lt"/>
                        </a:rPr>
                        <a:t>1.0</a:t>
                      </a:r>
                      <a:r>
                        <a:rPr lang="mr-IN" sz="1800" b="0" i="0" cap="none" spc="0" dirty="0">
                          <a:ln w="0"/>
                          <a:solidFill>
                            <a:schemeClr val="tx1"/>
                          </a:solidFill>
                          <a:effectLst>
                            <a:outerShdw blurRad="38100" dist="19050" dir="2700000" algn="tl" rotWithShape="0">
                              <a:schemeClr val="dk1">
                                <a:alpha val="40000"/>
                              </a:schemeClr>
                            </a:outerShdw>
                          </a:effectLst>
                          <a:latin typeface="+mn-lt"/>
                        </a:rPr>
                        <a:t> (</a:t>
                      </a:r>
                      <a:r>
                        <a:rPr lang="es-ES" sz="1800" b="0" i="0" cap="none" spc="0" dirty="0">
                          <a:ln w="0"/>
                          <a:solidFill>
                            <a:schemeClr val="tx1"/>
                          </a:solidFill>
                          <a:effectLst>
                            <a:outerShdw blurRad="38100" dist="19050" dir="2700000" algn="tl" rotWithShape="0">
                              <a:schemeClr val="dk1">
                                <a:alpha val="40000"/>
                              </a:schemeClr>
                            </a:outerShdw>
                          </a:effectLst>
                          <a:latin typeface="+mn-lt"/>
                        </a:rPr>
                        <a:t>0.8</a:t>
                      </a:r>
                      <a:r>
                        <a:rPr lang="mr-IN" sz="1800" b="0" i="0" cap="none" spc="0" dirty="0">
                          <a:ln w="0"/>
                          <a:solidFill>
                            <a:schemeClr val="tx1"/>
                          </a:solidFill>
                          <a:effectLst>
                            <a:outerShdw blurRad="38100" dist="19050" dir="2700000" algn="tl" rotWithShape="0">
                              <a:schemeClr val="dk1">
                                <a:alpha val="40000"/>
                              </a:schemeClr>
                            </a:outerShdw>
                          </a:effectLst>
                          <a:latin typeface="+mn-lt"/>
                        </a:rPr>
                        <a:t>, </a:t>
                      </a:r>
                      <a:r>
                        <a:rPr lang="es-ES" sz="1800" b="0" i="0" cap="none" spc="0" dirty="0">
                          <a:ln w="0"/>
                          <a:solidFill>
                            <a:schemeClr val="tx1"/>
                          </a:solidFill>
                          <a:effectLst>
                            <a:outerShdw blurRad="38100" dist="19050" dir="2700000" algn="tl" rotWithShape="0">
                              <a:schemeClr val="dk1">
                                <a:alpha val="40000"/>
                              </a:schemeClr>
                            </a:outerShdw>
                          </a:effectLst>
                          <a:latin typeface="+mn-lt"/>
                        </a:rPr>
                        <a:t>1.3</a:t>
                      </a:r>
                      <a:r>
                        <a:rPr lang="mr-IN" sz="1800" b="0" i="0" cap="none" spc="0" dirty="0">
                          <a:ln w="0"/>
                          <a:solidFill>
                            <a:schemeClr val="tx1"/>
                          </a:solidFill>
                          <a:effectLst>
                            <a:outerShdw blurRad="38100" dist="19050" dir="2700000" algn="tl" rotWithShape="0">
                              <a:schemeClr val="dk1">
                                <a:alpha val="40000"/>
                              </a:schemeClr>
                            </a:outerShdw>
                          </a:effectLst>
                          <a:latin typeface="+mn-lt"/>
                        </a:rPr>
                        <a:t>)</a:t>
                      </a:r>
                      <a:endParaRPr lang="mr-IN" sz="1800" b="0" i="0" cap="none" spc="0" dirty="0">
                        <a:ln w="0"/>
                        <a:solidFill>
                          <a:schemeClr val="tx1"/>
                        </a:solidFill>
                        <a:effectLst>
                          <a:outerShdw blurRad="38100" dist="19050" dir="2700000" algn="tl" rotWithShape="0">
                            <a:schemeClr val="dk1">
                              <a:alpha val="40000"/>
                            </a:schemeClr>
                          </a:outerShdw>
                        </a:effectLst>
                        <a:latin typeface="+mn-lt"/>
                        <a:ea typeface="Calibri" charset="0"/>
                        <a:cs typeface="Calibri" charset="0"/>
                      </a:endParaRPr>
                    </a:p>
                  </a:txBody>
                  <a:tcPr marL="66944" marR="66944" marT="33472" marB="33472" anchor="ctr"/>
                </a:tc>
                <a:tc>
                  <a:txBody>
                    <a:bodyPr/>
                    <a:lstStyle/>
                    <a:p>
                      <a:pPr algn="ctr"/>
                      <a:r>
                        <a:rPr lang="es-ES_tradnl" sz="18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Moderate</a:t>
                      </a:r>
                      <a:endParaRPr lang="es-ES_tradnl" sz="18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charset="0"/>
                        <a:cs typeface="Calibri" panose="020F0502020204030204" pitchFamily="34" charset="0"/>
                      </a:endParaRPr>
                    </a:p>
                  </a:txBody>
                  <a:tcPr marL="66944" marR="66944" marT="33472" marB="33472" anchor="ctr"/>
                </a:tc>
                <a:extLst>
                  <a:ext uri="{0D108BD9-81ED-4DB2-BD59-A6C34878D82A}">
                    <a16:rowId xmlns:a16="http://schemas.microsoft.com/office/drawing/2014/main" xmlns="" val="10005"/>
                  </a:ext>
                </a:extLst>
              </a:tr>
            </a:tbl>
          </a:graphicData>
        </a:graphic>
      </p:graphicFrame>
      <p:sp>
        <p:nvSpPr>
          <p:cNvPr id="4" name="Rectángulo 3"/>
          <p:cNvSpPr/>
          <p:nvPr/>
        </p:nvSpPr>
        <p:spPr>
          <a:xfrm>
            <a:off x="7626378" y="6612386"/>
            <a:ext cx="4572000" cy="230832"/>
          </a:xfrm>
          <a:prstGeom prst="rect">
            <a:avLst/>
          </a:prstGeom>
        </p:spPr>
        <p:txBody>
          <a:bodyPr>
            <a:spAutoFit/>
          </a:bodyPr>
          <a:lstStyle/>
          <a:p>
            <a:pPr algn="r"/>
            <a:r>
              <a:rPr lang="en-US" sz="900" b="1" dirty="0">
                <a:latin typeface="Calibri" charset="0"/>
                <a:ea typeface="Calibri" charset="0"/>
                <a:cs typeface="Times New Roman" charset="0"/>
              </a:rPr>
              <a:t>Ramiro S, et al. Ann Rheum Dis. 2014 Mar;73:529-35. </a:t>
            </a:r>
            <a:endParaRPr lang="es-ES_tradnl" sz="900" b="1" dirty="0">
              <a:latin typeface="Calibri" charset="0"/>
              <a:ea typeface="Calibri" charset="0"/>
              <a:cs typeface="Times New Roman" charset="0"/>
            </a:endParaRPr>
          </a:p>
        </p:txBody>
      </p:sp>
    </p:spTree>
    <p:extLst>
      <p:ext uri="{BB962C8B-B14F-4D97-AF65-F5344CB8AC3E}">
        <p14:creationId xmlns:p14="http://schemas.microsoft.com/office/powerpoint/2010/main" xmlns="" val="376131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a:latin typeface="+mn-lt"/>
              </a:rPr>
              <a:t>Absolute</a:t>
            </a:r>
            <a:r>
              <a:rPr lang="es-ES_tradnl" sz="2800" b="1" dirty="0">
                <a:latin typeface="+mn-lt"/>
              </a:rPr>
              <a:t> IR and </a:t>
            </a:r>
            <a:r>
              <a:rPr lang="es-ES_tradnl" sz="2800" b="1" dirty="0" err="1">
                <a:latin typeface="+mn-lt"/>
              </a:rPr>
              <a:t>adjusted</a:t>
            </a:r>
            <a:r>
              <a:rPr lang="es-ES_tradnl" sz="2800" b="1" dirty="0">
                <a:latin typeface="+mn-lt"/>
              </a:rPr>
              <a:t> HR of herpes zoster </a:t>
            </a:r>
            <a:r>
              <a:rPr lang="es-ES_tradnl" sz="2800" b="1" dirty="0" err="1">
                <a:latin typeface="+mn-lt"/>
              </a:rPr>
              <a:t>by</a:t>
            </a:r>
            <a:r>
              <a:rPr lang="es-ES_tradnl" sz="2800" b="1" dirty="0">
                <a:latin typeface="+mn-lt"/>
              </a:rPr>
              <a:t> </a:t>
            </a:r>
            <a:r>
              <a:rPr lang="es-ES_tradnl" sz="2800" b="1" dirty="0" err="1">
                <a:latin typeface="+mn-lt"/>
              </a:rPr>
              <a:t>biologic</a:t>
            </a:r>
            <a:r>
              <a:rPr lang="es-ES_tradnl" sz="2800" b="1" dirty="0">
                <a:latin typeface="+mn-lt"/>
              </a:rPr>
              <a:t> </a:t>
            </a:r>
            <a:r>
              <a:rPr lang="es-ES_tradnl" sz="2800" b="1" dirty="0" err="1">
                <a:latin typeface="+mn-lt"/>
              </a:rPr>
              <a:t>agents</a:t>
            </a:r>
            <a:r>
              <a:rPr lang="es-ES_tradnl" sz="2800" b="1" dirty="0">
                <a:latin typeface="+mn-lt"/>
              </a:rPr>
              <a:t> and </a:t>
            </a:r>
            <a:r>
              <a:rPr lang="es-ES_tradnl" sz="2800" b="1" dirty="0" err="1">
                <a:latin typeface="+mn-lt"/>
              </a:rPr>
              <a:t>other</a:t>
            </a:r>
            <a:r>
              <a:rPr lang="es-ES_tradnl" sz="2800" b="1" dirty="0">
                <a:latin typeface="+mn-lt"/>
              </a:rPr>
              <a:t> RA </a:t>
            </a:r>
            <a:r>
              <a:rPr lang="es-ES_tradnl" sz="2800" b="1" dirty="0" err="1">
                <a:latin typeface="+mn-lt"/>
              </a:rPr>
              <a:t>medications</a:t>
            </a:r>
            <a:r>
              <a:rPr lang="es-ES_tradnl" sz="2800" b="1" dirty="0">
                <a:latin typeface="+mn-lt"/>
              </a:rPr>
              <a:t>-Medicare data</a:t>
            </a:r>
          </a:p>
        </p:txBody>
      </p:sp>
      <p:graphicFrame>
        <p:nvGraphicFramePr>
          <p:cNvPr id="4" name="Tabla 3"/>
          <p:cNvGraphicFramePr>
            <a:graphicFrameLocks noGrp="1"/>
          </p:cNvGraphicFramePr>
          <p:nvPr>
            <p:extLst>
              <p:ext uri="{D42A27DB-BD31-4B8C-83A1-F6EECF244321}">
                <p14:modId xmlns:p14="http://schemas.microsoft.com/office/powerpoint/2010/main" xmlns="" val="2882378483"/>
              </p:ext>
            </p:extLst>
          </p:nvPr>
        </p:nvGraphicFramePr>
        <p:xfrm>
          <a:off x="1054100" y="1403885"/>
          <a:ext cx="10023630" cy="5205775"/>
        </p:xfrm>
        <a:graphic>
          <a:graphicData uri="http://schemas.openxmlformats.org/drawingml/2006/table">
            <a:tbl>
              <a:tblPr firstRow="1" bandRow="1">
                <a:tableStyleId>{5C22544A-7EE6-4342-B048-85BDC9FD1C3A}</a:tableStyleId>
              </a:tblPr>
              <a:tblGrid>
                <a:gridCol w="4318000">
                  <a:extLst>
                    <a:ext uri="{9D8B030D-6E8A-4147-A177-3AD203B41FA5}">
                      <a16:colId xmlns:a16="http://schemas.microsoft.com/office/drawing/2014/main" xmlns="" val="20000"/>
                    </a:ext>
                  </a:extLst>
                </a:gridCol>
                <a:gridCol w="1041400">
                  <a:extLst>
                    <a:ext uri="{9D8B030D-6E8A-4147-A177-3AD203B41FA5}">
                      <a16:colId xmlns:a16="http://schemas.microsoft.com/office/drawing/2014/main" xmlns="" val="25734046"/>
                    </a:ext>
                  </a:extLst>
                </a:gridCol>
                <a:gridCol w="1295400">
                  <a:extLst>
                    <a:ext uri="{9D8B030D-6E8A-4147-A177-3AD203B41FA5}">
                      <a16:colId xmlns:a16="http://schemas.microsoft.com/office/drawing/2014/main" xmlns="" val="770966263"/>
                    </a:ext>
                  </a:extLst>
                </a:gridCol>
                <a:gridCol w="1498600">
                  <a:extLst>
                    <a:ext uri="{9D8B030D-6E8A-4147-A177-3AD203B41FA5}">
                      <a16:colId xmlns:a16="http://schemas.microsoft.com/office/drawing/2014/main" xmlns="" val="798152451"/>
                    </a:ext>
                  </a:extLst>
                </a:gridCol>
                <a:gridCol w="1870230">
                  <a:extLst>
                    <a:ext uri="{9D8B030D-6E8A-4147-A177-3AD203B41FA5}">
                      <a16:colId xmlns:a16="http://schemas.microsoft.com/office/drawing/2014/main" xmlns="" val="3603017666"/>
                    </a:ext>
                  </a:extLst>
                </a:gridCol>
              </a:tblGrid>
              <a:tr h="411626">
                <a:tc>
                  <a:txBody>
                    <a:bodyPr/>
                    <a:lstStyle/>
                    <a:p>
                      <a:pPr algn="ctr">
                        <a:spcAft>
                          <a:spcPts val="0"/>
                        </a:spcAft>
                      </a:pPr>
                      <a:r>
                        <a:rPr lang="es-ES_tradnl" sz="1500" b="0" cap="none" spc="0" dirty="0">
                          <a:ln w="0"/>
                          <a:solidFill>
                            <a:schemeClr val="bg1"/>
                          </a:solidFill>
                          <a:effectLst>
                            <a:outerShdw blurRad="38100" dist="19050" dir="2700000" algn="tl" rotWithShape="0">
                              <a:schemeClr val="dk1">
                                <a:alpha val="40000"/>
                              </a:schemeClr>
                            </a:outerShdw>
                          </a:effectLst>
                          <a:latin typeface="+mn-lt"/>
                        </a:rPr>
                        <a:t> </a:t>
                      </a:r>
                      <a:endParaRPr lang="es-ES_tradnl" sz="1500" b="0" cap="none" spc="0" dirty="0">
                        <a:ln w="0"/>
                        <a:solidFill>
                          <a:schemeClr val="bg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a:ln w="0"/>
                          <a:solidFill>
                            <a:schemeClr val="bg1"/>
                          </a:solidFill>
                          <a:effectLst>
                            <a:outerShdw blurRad="38100" dist="19050" dir="2700000" algn="tl" rotWithShape="0">
                              <a:schemeClr val="dk1">
                                <a:alpha val="40000"/>
                              </a:schemeClr>
                            </a:outerShdw>
                          </a:effectLst>
                          <a:latin typeface="+mn-lt"/>
                        </a:rPr>
                        <a:t>N</a:t>
                      </a:r>
                      <a:endParaRPr lang="es-ES_tradnl" sz="1500" b="0" cap="none" spc="0" dirty="0">
                        <a:ln w="0"/>
                        <a:solidFill>
                          <a:schemeClr val="bg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err="1">
                          <a:ln w="0"/>
                          <a:solidFill>
                            <a:schemeClr val="bg1"/>
                          </a:solidFill>
                          <a:effectLst>
                            <a:outerShdw blurRad="38100" dist="19050" dir="2700000" algn="tl" rotWithShape="0">
                              <a:schemeClr val="dk1">
                                <a:alpha val="40000"/>
                              </a:schemeClr>
                            </a:outerShdw>
                          </a:effectLst>
                          <a:latin typeface="+mn-lt"/>
                        </a:rPr>
                        <a:t>PYs</a:t>
                      </a:r>
                      <a:endParaRPr lang="es-ES_tradnl" sz="1500" b="0" cap="none" spc="0" dirty="0">
                        <a:ln w="0"/>
                        <a:solidFill>
                          <a:schemeClr val="bg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dirty="0" err="1">
                          <a:ln w="0"/>
                          <a:solidFill>
                            <a:schemeClr val="bg1"/>
                          </a:solidFill>
                          <a:effectLst>
                            <a:outerShdw blurRad="38100" dist="19050" dir="2700000" algn="tl" rotWithShape="0">
                              <a:schemeClr val="dk1">
                                <a:alpha val="40000"/>
                              </a:schemeClr>
                            </a:outerShdw>
                          </a:effectLst>
                          <a:latin typeface="+mn-lt"/>
                        </a:rPr>
                        <a:t>Absolute</a:t>
                      </a:r>
                      <a:r>
                        <a:rPr lang="es-ES_tradnl" sz="1500" b="0" cap="none" spc="0" dirty="0">
                          <a:ln w="0"/>
                          <a:solidFill>
                            <a:schemeClr val="bg1"/>
                          </a:solidFill>
                          <a:effectLst>
                            <a:outerShdw blurRad="38100" dist="19050" dir="2700000" algn="tl" rotWithShape="0">
                              <a:schemeClr val="dk1">
                                <a:alpha val="40000"/>
                              </a:schemeClr>
                            </a:outerShdw>
                          </a:effectLst>
                          <a:latin typeface="+mn-lt"/>
                        </a:rPr>
                        <a:t> IR per 100 </a:t>
                      </a:r>
                      <a:r>
                        <a:rPr lang="es-ES_tradnl" sz="1500" b="0" cap="none" spc="0" dirty="0" err="1">
                          <a:ln w="0"/>
                          <a:solidFill>
                            <a:schemeClr val="bg1"/>
                          </a:solidFill>
                          <a:effectLst>
                            <a:outerShdw blurRad="38100" dist="19050" dir="2700000" algn="tl" rotWithShape="0">
                              <a:schemeClr val="dk1">
                                <a:alpha val="40000"/>
                              </a:schemeClr>
                            </a:outerShdw>
                          </a:effectLst>
                          <a:latin typeface="+mn-lt"/>
                        </a:rPr>
                        <a:t>PYs</a:t>
                      </a:r>
                      <a:r>
                        <a:rPr lang="es-ES_tradnl" sz="1500" b="0" cap="none" spc="0" dirty="0">
                          <a:ln w="0"/>
                          <a:solidFill>
                            <a:schemeClr val="bg1"/>
                          </a:solidFill>
                          <a:effectLst>
                            <a:outerShdw blurRad="38100" dist="19050" dir="2700000" algn="tl" rotWithShape="0">
                              <a:schemeClr val="dk1">
                                <a:alpha val="40000"/>
                              </a:schemeClr>
                            </a:outerShdw>
                          </a:effectLst>
                          <a:latin typeface="+mn-lt"/>
                        </a:rPr>
                        <a:t> (95% CI)</a:t>
                      </a:r>
                      <a:endParaRPr lang="es-ES" sz="1500" b="0" cap="none" spc="0" dirty="0">
                        <a:ln w="0"/>
                        <a:solidFill>
                          <a:schemeClr val="bg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dirty="0" err="1">
                          <a:ln w="0"/>
                          <a:solidFill>
                            <a:schemeClr val="bg1"/>
                          </a:solidFill>
                          <a:effectLst>
                            <a:outerShdw blurRad="38100" dist="19050" dir="2700000" algn="tl" rotWithShape="0">
                              <a:schemeClr val="dk1">
                                <a:alpha val="40000"/>
                              </a:schemeClr>
                            </a:outerShdw>
                          </a:effectLst>
                          <a:latin typeface="+mn-lt"/>
                        </a:rPr>
                        <a:t>Adjusted</a:t>
                      </a:r>
                      <a:r>
                        <a:rPr lang="es-ES_tradnl" sz="1500" b="0" cap="none" spc="0" dirty="0">
                          <a:ln w="0"/>
                          <a:solidFill>
                            <a:schemeClr val="bg1"/>
                          </a:solidFill>
                          <a:effectLst>
                            <a:outerShdw blurRad="38100" dist="19050" dir="2700000" algn="tl" rotWithShape="0">
                              <a:schemeClr val="dk1">
                                <a:alpha val="40000"/>
                              </a:schemeClr>
                            </a:outerShdw>
                          </a:effectLst>
                          <a:latin typeface="+mn-lt"/>
                        </a:rPr>
                        <a:t> HR (95% CI)</a:t>
                      </a:r>
                      <a:r>
                        <a:rPr lang="es-ES_tradnl" sz="1500" b="0" cap="none" spc="0" dirty="0">
                          <a:ln w="0"/>
                          <a:solidFill>
                            <a:schemeClr val="bg1"/>
                          </a:solidFill>
                          <a:effectLst>
                            <a:outerShdw blurRad="38100" dist="19050" dir="2700000" algn="tl" rotWithShape="0">
                              <a:schemeClr val="dk1">
                                <a:alpha val="40000"/>
                              </a:schemeClr>
                            </a:outerShdw>
                          </a:effectLst>
                          <a:latin typeface="+mn-lt"/>
                          <a:hlinkClick r:id="rId3" tooltip="Link to note"/>
                        </a:rPr>
                        <a:t>b</a:t>
                      </a:r>
                      <a:endParaRPr lang="es-ES_tradnl" sz="1500" b="0" cap="none" spc="0" dirty="0">
                        <a:ln w="0"/>
                        <a:solidFill>
                          <a:schemeClr val="bg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00"/>
                  </a:ext>
                </a:extLst>
              </a:tr>
              <a:tr h="215145">
                <a:tc>
                  <a:txBody>
                    <a:bodyPr/>
                    <a:lstStyle/>
                    <a:p>
                      <a:pPr>
                        <a:spcAft>
                          <a:spcPts val="0"/>
                        </a:spcAft>
                      </a:pPr>
                      <a:r>
                        <a:rPr lang="es-ES_tradnl" sz="1500" b="0" cap="none" spc="0" dirty="0" err="1">
                          <a:ln w="0"/>
                          <a:solidFill>
                            <a:schemeClr val="tx1"/>
                          </a:solidFill>
                          <a:effectLst>
                            <a:outerShdw blurRad="38100" dist="19050" dir="2700000" algn="tl" rotWithShape="0">
                              <a:schemeClr val="dk1">
                                <a:alpha val="40000"/>
                              </a:schemeClr>
                            </a:outerShdw>
                          </a:effectLst>
                          <a:latin typeface="+mn-lt"/>
                        </a:rPr>
                        <a:t>Biologic</a:t>
                      </a:r>
                      <a:r>
                        <a:rPr lang="es-ES_tradnl" sz="1500" b="0" cap="none" spc="0" dirty="0">
                          <a:ln w="0"/>
                          <a:solidFill>
                            <a:schemeClr val="tx1"/>
                          </a:solidFill>
                          <a:effectLst>
                            <a:outerShdw blurRad="38100" dist="19050" dir="2700000" algn="tl" rotWithShape="0">
                              <a:schemeClr val="dk1">
                                <a:alpha val="40000"/>
                              </a:schemeClr>
                            </a:outerShdw>
                          </a:effectLst>
                          <a:latin typeface="+mn-lt"/>
                        </a:rPr>
                        <a:t> </a:t>
                      </a:r>
                      <a:r>
                        <a:rPr lang="es-ES_tradnl" sz="1500" b="0" cap="none" spc="0" dirty="0" err="1">
                          <a:ln w="0"/>
                          <a:solidFill>
                            <a:schemeClr val="tx1"/>
                          </a:solidFill>
                          <a:effectLst>
                            <a:outerShdw blurRad="38100" dist="19050" dir="2700000" algn="tl" rotWithShape="0">
                              <a:schemeClr val="dk1">
                                <a:alpha val="40000"/>
                              </a:schemeClr>
                            </a:outerShdw>
                          </a:effectLst>
                          <a:latin typeface="+mn-lt"/>
                        </a:rPr>
                        <a:t>agent</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pPr algn="ct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extLst>
                  <a:ext uri="{0D108BD9-81ED-4DB2-BD59-A6C34878D82A}">
                    <a16:rowId xmlns:a16="http://schemas.microsoft.com/office/drawing/2014/main" xmlns="" val="10001"/>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Non–anti-TNF MOA</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pPr algn="ctr"/>
                      <a:endParaRPr lang="es-ES" sz="1500" b="0" cap="none" spc="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extLst>
                  <a:ext uri="{0D108BD9-81ED-4DB2-BD59-A6C34878D82A}">
                    <a16:rowId xmlns:a16="http://schemas.microsoft.com/office/drawing/2014/main" xmlns="" val="10002"/>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Abatacept</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142</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7,614</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a:ln w="0"/>
                          <a:solidFill>
                            <a:schemeClr val="tx1"/>
                          </a:solidFill>
                          <a:effectLst>
                            <a:outerShdw blurRad="38100" dist="19050" dir="2700000" algn="tl" rotWithShape="0">
                              <a:schemeClr val="dk1">
                                <a:alpha val="40000"/>
                              </a:schemeClr>
                            </a:outerShdw>
                          </a:effectLst>
                          <a:latin typeface="+mn-lt"/>
                        </a:rPr>
                        <a:t>1.87 (1.58–2.20)</a:t>
                      </a:r>
                      <a:endParaRPr lang="es-ES" sz="1500" b="0" cap="none" spc="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1.00 (ref)</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03"/>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Rituximab</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82</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3,611</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dirty="0">
                          <a:ln w="0"/>
                          <a:solidFill>
                            <a:schemeClr val="tx1"/>
                          </a:solidFill>
                          <a:effectLst>
                            <a:outerShdw blurRad="38100" dist="19050" dir="2700000" algn="tl" rotWithShape="0">
                              <a:schemeClr val="dk1">
                                <a:alpha val="40000"/>
                              </a:schemeClr>
                            </a:outerShdw>
                          </a:effectLst>
                          <a:latin typeface="+mn-lt"/>
                        </a:rPr>
                        <a:t>2.27 (1.83–2.82)</a:t>
                      </a: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1.20 (0.88–1.63)</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04"/>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Tocilizumab</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18</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839</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dirty="0">
                          <a:ln w="0"/>
                          <a:solidFill>
                            <a:schemeClr val="tx1"/>
                          </a:solidFill>
                          <a:effectLst>
                            <a:outerShdw blurRad="38100" dist="19050" dir="2700000" algn="tl" rotWithShape="0">
                              <a:schemeClr val="dk1">
                                <a:alpha val="40000"/>
                              </a:schemeClr>
                            </a:outerShdw>
                          </a:effectLst>
                          <a:latin typeface="+mn-lt"/>
                        </a:rPr>
                        <a:t>2.15 (1.35–3.40)</a:t>
                      </a: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1.05 (0.60–1.84)</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05"/>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Anti-TNF MOA</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pPr algn="ct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extLst>
                  <a:ext uri="{0D108BD9-81ED-4DB2-BD59-A6C34878D82A}">
                    <a16:rowId xmlns:a16="http://schemas.microsoft.com/office/drawing/2014/main" xmlns="" val="10006"/>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Adalimumab</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46</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2,638</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dirty="0">
                          <a:ln w="0"/>
                          <a:solidFill>
                            <a:schemeClr val="tx1"/>
                          </a:solidFill>
                          <a:effectLst>
                            <a:outerShdw blurRad="38100" dist="19050" dir="2700000" algn="tl" rotWithShape="0">
                              <a:schemeClr val="dk1">
                                <a:alpha val="40000"/>
                              </a:schemeClr>
                            </a:outerShdw>
                          </a:effectLst>
                          <a:latin typeface="+mn-lt"/>
                        </a:rPr>
                        <a:t>1.74 (1.31–2.33)</a:t>
                      </a: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1.04 (0.72–1.51)</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07"/>
                  </a:ext>
                </a:extLst>
              </a:tr>
              <a:tr h="215145">
                <a:tc>
                  <a:txBody>
                    <a:bodyPr/>
                    <a:lstStyle/>
                    <a:p>
                      <a:pPr>
                        <a:spcAft>
                          <a:spcPts val="0"/>
                        </a:spcAft>
                      </a:pPr>
                      <a:r>
                        <a:rPr lang="es-ES_tradnl" sz="1500" b="0" cap="none" spc="0" dirty="0" err="1">
                          <a:ln w="0"/>
                          <a:solidFill>
                            <a:schemeClr val="tx1"/>
                          </a:solidFill>
                          <a:effectLst>
                            <a:outerShdw blurRad="38100" dist="19050" dir="2700000" algn="tl" rotWithShape="0">
                              <a:schemeClr val="dk1">
                                <a:alpha val="40000"/>
                              </a:schemeClr>
                            </a:outerShdw>
                          </a:effectLst>
                          <a:latin typeface="+mn-lt"/>
                        </a:rPr>
                        <a:t>Certolizumab</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19</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774</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a:ln w="0"/>
                          <a:solidFill>
                            <a:schemeClr val="tx1"/>
                          </a:solidFill>
                          <a:effectLst>
                            <a:outerShdw blurRad="38100" dist="19050" dir="2700000" algn="tl" rotWithShape="0">
                              <a:schemeClr val="dk1">
                                <a:alpha val="40000"/>
                              </a:schemeClr>
                            </a:outerShdw>
                          </a:effectLst>
                          <a:latin typeface="+mn-lt"/>
                        </a:rPr>
                        <a:t>2.45 (1.57–3.85)</a:t>
                      </a:r>
                      <a:endParaRPr lang="es-ES" sz="1500" b="0" cap="none" spc="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1.30 (0.77–2.23)</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08"/>
                  </a:ext>
                </a:extLst>
              </a:tr>
              <a:tr h="215145">
                <a:tc>
                  <a:txBody>
                    <a:bodyPr/>
                    <a:lstStyle/>
                    <a:p>
                      <a:pPr>
                        <a:spcAft>
                          <a:spcPts val="0"/>
                        </a:spcAft>
                      </a:pPr>
                      <a:r>
                        <a:rPr lang="es-ES_tradnl" sz="1500" b="0" cap="none" spc="0" dirty="0" err="1">
                          <a:ln w="0"/>
                          <a:solidFill>
                            <a:schemeClr val="tx1"/>
                          </a:solidFill>
                          <a:effectLst>
                            <a:outerShdw blurRad="38100" dist="19050" dir="2700000" algn="tl" rotWithShape="0">
                              <a:schemeClr val="dk1">
                                <a:alpha val="40000"/>
                              </a:schemeClr>
                            </a:outerShdw>
                          </a:effectLst>
                          <a:latin typeface="+mn-lt"/>
                        </a:rPr>
                        <a:t>Etanercept</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48</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2,229</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dirty="0">
                          <a:ln w="0"/>
                          <a:solidFill>
                            <a:schemeClr val="tx1"/>
                          </a:solidFill>
                          <a:effectLst>
                            <a:outerShdw blurRad="38100" dist="19050" dir="2700000" algn="tl" rotWithShape="0">
                              <a:schemeClr val="dk1">
                                <a:alpha val="40000"/>
                              </a:schemeClr>
                            </a:outerShdw>
                          </a:effectLst>
                          <a:latin typeface="+mn-lt"/>
                        </a:rPr>
                        <a:t>2.15 (1.62–2.86)</a:t>
                      </a: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1.26 (0.87–1.81)</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09"/>
                  </a:ext>
                </a:extLst>
              </a:tr>
              <a:tr h="215145">
                <a:tc>
                  <a:txBody>
                    <a:bodyPr/>
                    <a:lstStyle/>
                    <a:p>
                      <a:pPr>
                        <a:spcAft>
                          <a:spcPts val="0"/>
                        </a:spcAft>
                      </a:pPr>
                      <a:r>
                        <a:rPr lang="es-ES_tradnl" sz="1500" b="0" cap="none" spc="0" dirty="0" err="1">
                          <a:ln w="0"/>
                          <a:solidFill>
                            <a:schemeClr val="tx1"/>
                          </a:solidFill>
                          <a:effectLst>
                            <a:outerShdw blurRad="38100" dist="19050" dir="2700000" algn="tl" rotWithShape="0">
                              <a:schemeClr val="dk1">
                                <a:alpha val="40000"/>
                              </a:schemeClr>
                            </a:outerShdw>
                          </a:effectLst>
                          <a:latin typeface="+mn-lt"/>
                        </a:rPr>
                        <a:t>Golimumab</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11</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683</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dirty="0">
                          <a:ln w="0"/>
                          <a:solidFill>
                            <a:schemeClr val="tx1"/>
                          </a:solidFill>
                          <a:effectLst>
                            <a:outerShdw blurRad="38100" dist="19050" dir="2700000" algn="tl" rotWithShape="0">
                              <a:schemeClr val="dk1">
                                <a:alpha val="40000"/>
                              </a:schemeClr>
                            </a:outerShdw>
                          </a:effectLst>
                          <a:latin typeface="+mn-lt"/>
                        </a:rPr>
                        <a:t>1.61 (0.89–2.91)</a:t>
                      </a: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0.91 (0.47–1.76)</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0"/>
                  </a:ext>
                </a:extLst>
              </a:tr>
              <a:tr h="215145">
                <a:tc>
                  <a:txBody>
                    <a:bodyPr/>
                    <a:lstStyle/>
                    <a:p>
                      <a:pPr>
                        <a:spcAft>
                          <a:spcPts val="0"/>
                        </a:spcAft>
                      </a:pPr>
                      <a:r>
                        <a:rPr lang="es-ES_tradnl" sz="1500" b="0" cap="none" spc="0" dirty="0" err="1">
                          <a:ln w="0"/>
                          <a:solidFill>
                            <a:schemeClr val="tx1"/>
                          </a:solidFill>
                          <a:effectLst>
                            <a:outerShdw blurRad="38100" dist="19050" dir="2700000" algn="tl" rotWithShape="0">
                              <a:schemeClr val="dk1">
                                <a:alpha val="40000"/>
                              </a:schemeClr>
                            </a:outerShdw>
                          </a:effectLst>
                          <a:latin typeface="+mn-lt"/>
                        </a:rPr>
                        <a:t>Infliximab</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a:ln w="0"/>
                          <a:solidFill>
                            <a:schemeClr val="tx1"/>
                          </a:solidFill>
                          <a:effectLst>
                            <a:outerShdw blurRad="38100" dist="19050" dir="2700000" algn="tl" rotWithShape="0">
                              <a:schemeClr val="dk1">
                                <a:alpha val="40000"/>
                              </a:schemeClr>
                            </a:outerShdw>
                          </a:effectLst>
                          <a:latin typeface="+mn-lt"/>
                        </a:rPr>
                        <a:t>57</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a:ln w="0"/>
                          <a:solidFill>
                            <a:schemeClr val="tx1"/>
                          </a:solidFill>
                          <a:effectLst>
                            <a:outerShdw blurRad="38100" dist="19050" dir="2700000" algn="tl" rotWithShape="0">
                              <a:schemeClr val="dk1">
                                <a:alpha val="40000"/>
                              </a:schemeClr>
                            </a:outerShdw>
                          </a:effectLst>
                          <a:latin typeface="+mn-lt"/>
                        </a:rPr>
                        <a:t>3,135</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r>
                        <a:rPr lang="es-ES_tradnl" sz="1500" b="0" cap="none" spc="0" dirty="0">
                          <a:ln w="0"/>
                          <a:solidFill>
                            <a:schemeClr val="tx1"/>
                          </a:solidFill>
                          <a:effectLst>
                            <a:outerShdw blurRad="38100" dist="19050" dir="2700000" algn="tl" rotWithShape="0">
                              <a:schemeClr val="dk1">
                                <a:alpha val="40000"/>
                              </a:schemeClr>
                            </a:outerShdw>
                          </a:effectLst>
                          <a:latin typeface="+mn-lt"/>
                        </a:rPr>
                        <a:t>1.82 (1.40–2.36)</a:t>
                      </a:r>
                      <a:endParaRPr lang="es-ES" sz="1500" b="0" cap="none" spc="0" dirty="0">
                        <a:ln w="0"/>
                        <a:solidFill>
                          <a:schemeClr val="tx1"/>
                        </a:solidFill>
                        <a:effectLst>
                          <a:outerShdw blurRad="38100" dist="19050" dir="2700000" algn="tl" rotWithShape="0">
                            <a:schemeClr val="dk1">
                              <a:alpha val="40000"/>
                            </a:schemeClr>
                          </a:outerShdw>
                        </a:effectLst>
                      </a:endParaRPr>
                    </a:p>
                  </a:txBody>
                  <a:tcPr marL="9410" marR="9410" marT="9410" marB="9410" anchor="ctr"/>
                </a:tc>
                <a:tc>
                  <a:txBody>
                    <a:bodyPr/>
                    <a:lstStyle/>
                    <a:p>
                      <a:pPr algn="ctr">
                        <a:spcAft>
                          <a:spcPts val="0"/>
                        </a:spcAft>
                      </a:pPr>
                      <a:r>
                        <a:rPr lang="es-ES_tradnl" sz="1500" b="0" cap="none" spc="0" dirty="0">
                          <a:ln w="0"/>
                          <a:solidFill>
                            <a:schemeClr val="tx1"/>
                          </a:solidFill>
                          <a:effectLst>
                            <a:outerShdw blurRad="38100" dist="19050" dir="2700000" algn="tl" rotWithShape="0">
                              <a:schemeClr val="dk1">
                                <a:alpha val="40000"/>
                              </a:schemeClr>
                            </a:outerShdw>
                          </a:effectLst>
                          <a:latin typeface="+mn-lt"/>
                        </a:rPr>
                        <a:t>0.98 (0.69–1.39)</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1"/>
                  </a:ext>
                </a:extLst>
              </a:tr>
              <a:tr h="215145">
                <a:tc gridSpan="5">
                  <a:txBody>
                    <a:bodyPr/>
                    <a:lstStyle/>
                    <a:p>
                      <a:pPr>
                        <a:spcAft>
                          <a:spcPts val="0"/>
                        </a:spcAft>
                      </a:pPr>
                      <a:r>
                        <a:rPr lang="es-ES_tradnl" sz="1500" b="0" cap="none" spc="0" dirty="0" err="1">
                          <a:ln w="0"/>
                          <a:solidFill>
                            <a:schemeClr val="tx1"/>
                          </a:solidFill>
                          <a:effectLst>
                            <a:outerShdw blurRad="38100" dist="19050" dir="2700000" algn="tl" rotWithShape="0">
                              <a:schemeClr val="dk1">
                                <a:alpha val="40000"/>
                              </a:schemeClr>
                            </a:outerShdw>
                          </a:effectLst>
                          <a:latin typeface="+mn-lt"/>
                        </a:rPr>
                        <a:t>Other</a:t>
                      </a:r>
                      <a:r>
                        <a:rPr lang="es-ES_tradnl" sz="1500" b="0" cap="none" spc="0" dirty="0">
                          <a:ln w="0"/>
                          <a:solidFill>
                            <a:schemeClr val="tx1"/>
                          </a:solidFill>
                          <a:effectLst>
                            <a:outerShdw blurRad="38100" dist="19050" dir="2700000" algn="tl" rotWithShape="0">
                              <a:schemeClr val="dk1">
                                <a:alpha val="40000"/>
                              </a:schemeClr>
                            </a:outerShdw>
                          </a:effectLst>
                          <a:latin typeface="+mn-lt"/>
                        </a:rPr>
                        <a:t> RA </a:t>
                      </a:r>
                      <a:r>
                        <a:rPr lang="es-ES_tradnl" sz="1500" b="0" cap="none" spc="0" dirty="0" err="1">
                          <a:ln w="0"/>
                          <a:solidFill>
                            <a:schemeClr val="tx1"/>
                          </a:solidFill>
                          <a:effectLst>
                            <a:outerShdw blurRad="38100" dist="19050" dir="2700000" algn="tl" rotWithShape="0">
                              <a:schemeClr val="dk1">
                                <a:alpha val="40000"/>
                              </a:schemeClr>
                            </a:outerShdw>
                          </a:effectLst>
                          <a:latin typeface="+mn-lt"/>
                        </a:rPr>
                        <a:t>medications</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spcAft>
                          <a:spcPts val="0"/>
                        </a:spcAft>
                      </a:pPr>
                      <a:endParaRPr lang="es-ES_tradnl" sz="1800" b="1" dirty="0">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2"/>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Methotrexate</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extLst>
                  <a:ext uri="{0D108BD9-81ED-4DB2-BD59-A6C34878D82A}">
                    <a16:rowId xmlns:a16="http://schemas.microsoft.com/office/drawing/2014/main" xmlns="" val="10013"/>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No</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172</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8,844</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1.94 (1.67–2.26)</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1.00 (ref)</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4"/>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Yes</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251</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12,678</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1.98 (1.75–2.24)</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1.07 (0.88–1.29)</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5"/>
                  </a:ext>
                </a:extLst>
              </a:tr>
              <a:tr h="276195">
                <a:tc>
                  <a:txBody>
                    <a:bodyPr/>
                    <a:lstStyle/>
                    <a:p>
                      <a:pPr>
                        <a:spcAft>
                          <a:spcPts val="0"/>
                        </a:spcAft>
                      </a:pPr>
                      <a:r>
                        <a:rPr lang="en-US" sz="1500" b="0" cap="none" spc="0" dirty="0">
                          <a:ln w="0"/>
                          <a:solidFill>
                            <a:schemeClr val="tx1"/>
                          </a:solidFill>
                          <a:effectLst>
                            <a:outerShdw blurRad="38100" dist="19050" dir="2700000" algn="tl" rotWithShape="0">
                              <a:schemeClr val="dk1">
                                <a:alpha val="40000"/>
                              </a:schemeClr>
                            </a:outerShdw>
                          </a:effectLst>
                          <a:latin typeface="+mn-lt"/>
                        </a:rPr>
                        <a:t>Prednisone -equivalent dose, mean mg/day</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tc>
                  <a:txBody>
                    <a:bodyPr/>
                    <a:lstStyle/>
                    <a:p>
                      <a:endParaRPr lang="es-ES_tradnl" sz="1500" b="0" cap="none" spc="0">
                        <a:ln w="0"/>
                        <a:solidFill>
                          <a:schemeClr val="tx1"/>
                        </a:solidFill>
                        <a:effectLst>
                          <a:outerShdw blurRad="38100" dist="19050" dir="2700000" algn="tl" rotWithShape="0">
                            <a:schemeClr val="dk1">
                              <a:alpha val="40000"/>
                            </a:schemeClr>
                          </a:outerShdw>
                        </a:effectLst>
                        <a:latin typeface="+mn-lt"/>
                      </a:endParaRPr>
                    </a:p>
                  </a:txBody>
                  <a:tcPr marL="9410" marR="9410" marT="9410" marB="9410" anchor="ctr"/>
                </a:tc>
                <a:extLst>
                  <a:ext uri="{0D108BD9-81ED-4DB2-BD59-A6C34878D82A}">
                    <a16:rowId xmlns:a16="http://schemas.microsoft.com/office/drawing/2014/main" xmlns="" val="10016"/>
                  </a:ext>
                </a:extLst>
              </a:tr>
              <a:tr h="215145">
                <a:tc>
                  <a:txBody>
                    <a:bodyPr/>
                    <a:lstStyle/>
                    <a:p>
                      <a:pPr>
                        <a:spcAft>
                          <a:spcPts val="0"/>
                        </a:spcAft>
                      </a:pPr>
                      <a:r>
                        <a:rPr lang="es-ES_tradnl" sz="1500" b="0" cap="none" spc="0" dirty="0" err="1">
                          <a:ln w="0"/>
                          <a:solidFill>
                            <a:schemeClr val="tx1"/>
                          </a:solidFill>
                          <a:effectLst>
                            <a:outerShdw blurRad="38100" dist="19050" dir="2700000" algn="tl" rotWithShape="0">
                              <a:schemeClr val="dk1">
                                <a:alpha val="40000"/>
                              </a:schemeClr>
                            </a:outerShdw>
                          </a:effectLst>
                          <a:latin typeface="+mn-lt"/>
                        </a:rPr>
                        <a:t>None</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128</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8,548</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1.50 (1.26–1.78)</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1.00 (ref)</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7"/>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≤7.5</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209</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9,841</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2.12 (1.85–2.43)</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1.55 (1.25–1.93)</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8"/>
                  </a:ext>
                </a:extLst>
              </a:tr>
              <a:tr h="215145">
                <a:tc>
                  <a:txBody>
                    <a:bodyPr/>
                    <a:lstStyle/>
                    <a:p>
                      <a:pPr>
                        <a:spcAft>
                          <a:spcPts val="0"/>
                        </a:spcAft>
                      </a:pPr>
                      <a:r>
                        <a:rPr lang="es-ES_tradnl" sz="1500" b="0" cap="none" spc="0">
                          <a:ln w="0"/>
                          <a:solidFill>
                            <a:schemeClr val="tx1"/>
                          </a:solidFill>
                          <a:effectLst>
                            <a:outerShdw blurRad="38100" dist="19050" dir="2700000" algn="tl" rotWithShape="0">
                              <a:schemeClr val="dk1">
                                <a:alpha val="40000"/>
                              </a:schemeClr>
                            </a:outerShdw>
                          </a:effectLst>
                          <a:latin typeface="+mn-lt"/>
                        </a:rPr>
                        <a:t>&gt;7.5</a:t>
                      </a:r>
                      <a:endParaRPr lang="es-ES_tradnl" sz="1500" b="0" cap="none" spc="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a:ln w="0"/>
                          <a:solidFill>
                            <a:schemeClr val="tx1"/>
                          </a:solidFill>
                          <a:effectLst>
                            <a:outerShdw blurRad="38100" dist="19050" dir="2700000" algn="tl" rotWithShape="0">
                              <a:schemeClr val="dk1">
                                <a:alpha val="40000"/>
                              </a:schemeClr>
                            </a:outerShdw>
                          </a:effectLst>
                          <a:latin typeface="+mn-lt"/>
                        </a:rPr>
                        <a:t>86</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a:ln w="0"/>
                          <a:solidFill>
                            <a:schemeClr val="tx1"/>
                          </a:solidFill>
                          <a:effectLst>
                            <a:outerShdw blurRad="38100" dist="19050" dir="2700000" algn="tl" rotWithShape="0">
                              <a:schemeClr val="dk1">
                                <a:alpha val="40000"/>
                              </a:schemeClr>
                            </a:outerShdw>
                          </a:effectLst>
                          <a:latin typeface="+mn-lt"/>
                        </a:rPr>
                        <a:t>3,134</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a:ln w="0"/>
                          <a:solidFill>
                            <a:schemeClr val="tx1"/>
                          </a:solidFill>
                          <a:effectLst>
                            <a:outerShdw blurRad="38100" dist="19050" dir="2700000" algn="tl" rotWithShape="0">
                              <a:schemeClr val="dk1">
                                <a:alpha val="40000"/>
                              </a:schemeClr>
                            </a:outerShdw>
                          </a:effectLst>
                          <a:latin typeface="+mn-lt"/>
                        </a:rPr>
                        <a:t>2.74 (2.22–3.39)</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tc>
                  <a:txBody>
                    <a:bodyPr/>
                    <a:lstStyle/>
                    <a:p>
                      <a:pPr algn="ctr">
                        <a:spcAft>
                          <a:spcPts val="0"/>
                        </a:spcAft>
                      </a:pPr>
                      <a:r>
                        <a:rPr lang="es-ES_tradnl" sz="1500" b="0" cap="none" spc="0" dirty="0">
                          <a:ln w="0"/>
                          <a:solidFill>
                            <a:schemeClr val="tx1"/>
                          </a:solidFill>
                          <a:effectLst>
                            <a:outerShdw blurRad="38100" dist="19050" dir="2700000" algn="tl" rotWithShape="0">
                              <a:schemeClr val="dk1">
                                <a:alpha val="40000"/>
                              </a:schemeClr>
                            </a:outerShdw>
                          </a:effectLst>
                          <a:latin typeface="+mn-lt"/>
                        </a:rPr>
                        <a:t>2.35 (1.81–3.04)</a:t>
                      </a:r>
                      <a:endParaRPr lang="es-ES_tradnl" sz="1500" b="0" cap="none" spc="0" dirty="0">
                        <a:ln w="0"/>
                        <a:solidFill>
                          <a:schemeClr val="tx1"/>
                        </a:solidFill>
                        <a:effectLst>
                          <a:outerShdw blurRad="38100" dist="19050" dir="2700000" algn="tl" rotWithShape="0">
                            <a:schemeClr val="dk1">
                              <a:alpha val="40000"/>
                            </a:schemeClr>
                          </a:outerShdw>
                        </a:effectLst>
                        <a:latin typeface="+mn-lt"/>
                        <a:ea typeface="Calibri" charset="0"/>
                        <a:cs typeface="Times New Roman" charset="0"/>
                      </a:endParaRPr>
                    </a:p>
                  </a:txBody>
                  <a:tcPr marL="9410" marR="9410" marT="9410" marB="9410" anchor="ctr"/>
                </a:tc>
                <a:extLst>
                  <a:ext uri="{0D108BD9-81ED-4DB2-BD59-A6C34878D82A}">
                    <a16:rowId xmlns:a16="http://schemas.microsoft.com/office/drawing/2014/main" xmlns="" val="10019"/>
                  </a:ext>
                </a:extLst>
              </a:tr>
            </a:tbl>
          </a:graphicData>
        </a:graphic>
      </p:graphicFrame>
      <p:sp>
        <p:nvSpPr>
          <p:cNvPr id="5" name="Rectángulo 4"/>
          <p:cNvSpPr/>
          <p:nvPr/>
        </p:nvSpPr>
        <p:spPr>
          <a:xfrm>
            <a:off x="6755562" y="6624105"/>
            <a:ext cx="5448924" cy="230832"/>
          </a:xfrm>
          <a:prstGeom prst="rect">
            <a:avLst/>
          </a:prstGeom>
        </p:spPr>
        <p:txBody>
          <a:bodyPr wrap="square">
            <a:spAutoFit/>
          </a:bodyPr>
          <a:lstStyle/>
          <a:p>
            <a:pPr algn="r"/>
            <a:r>
              <a:rPr lang="es-ES_tradnl" sz="900" b="1" dirty="0" err="1"/>
              <a:t>Yun</a:t>
            </a:r>
            <a:r>
              <a:rPr lang="es-ES_tradnl" sz="900" b="1" dirty="0"/>
              <a:t> H, et al. </a:t>
            </a:r>
            <a:r>
              <a:rPr lang="es-ES_tradnl" sz="900" b="1" dirty="0" err="1"/>
              <a:t>Arthritis</a:t>
            </a:r>
            <a:r>
              <a:rPr lang="es-ES_tradnl" sz="900" b="1" dirty="0"/>
              <a:t> </a:t>
            </a:r>
            <a:r>
              <a:rPr lang="es-ES_tradnl" sz="900" b="1" dirty="0" err="1"/>
              <a:t>Care</a:t>
            </a:r>
            <a:r>
              <a:rPr lang="es-ES_tradnl" sz="900" b="1" dirty="0"/>
              <a:t> Res (</a:t>
            </a:r>
            <a:r>
              <a:rPr lang="es-ES_tradnl" sz="900" b="1" dirty="0" err="1"/>
              <a:t>Hoboken</a:t>
            </a:r>
            <a:r>
              <a:rPr lang="es-ES_tradnl" sz="900" b="1" dirty="0"/>
              <a:t>). 2015;67:731-6</a:t>
            </a:r>
          </a:p>
        </p:txBody>
      </p:sp>
      <p:sp>
        <p:nvSpPr>
          <p:cNvPr id="3" name="Rectángulo 2"/>
          <p:cNvSpPr/>
          <p:nvPr/>
        </p:nvSpPr>
        <p:spPr>
          <a:xfrm>
            <a:off x="9182100" y="2374900"/>
            <a:ext cx="1895630" cy="22097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p:cNvSpPr/>
          <p:nvPr/>
        </p:nvSpPr>
        <p:spPr>
          <a:xfrm>
            <a:off x="9201688" y="5898421"/>
            <a:ext cx="1876042" cy="671554"/>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xmlns="" val="16683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6A6A8C3E-B1C8-6344-9604-9F0778C1A6B2}"/>
              </a:ext>
            </a:extLst>
          </p:cNvPr>
          <p:cNvSpPr>
            <a:spLocks noGrp="1"/>
          </p:cNvSpPr>
          <p:nvPr>
            <p:ph type="title"/>
          </p:nvPr>
        </p:nvSpPr>
        <p:spPr/>
        <p:txBody>
          <a:bodyPr>
            <a:normAutofit/>
          </a:bodyPr>
          <a:lstStyle/>
          <a:p>
            <a:pPr algn="ctr"/>
            <a:r>
              <a:rPr lang="es-ES" sz="3200" b="1" dirty="0" err="1">
                <a:latin typeface="+mn-lt"/>
              </a:rPr>
              <a:t>Malignancies</a:t>
            </a:r>
            <a:r>
              <a:rPr lang="es-ES" sz="3200" b="1" dirty="0">
                <a:latin typeface="+mn-lt"/>
              </a:rPr>
              <a:t> and </a:t>
            </a:r>
            <a:r>
              <a:rPr lang="es-ES" sz="3200" b="1" dirty="0" err="1">
                <a:latin typeface="+mn-lt"/>
              </a:rPr>
              <a:t>bDMARD</a:t>
            </a:r>
            <a:endParaRPr lang="es-ES" sz="3200" b="1" dirty="0">
              <a:latin typeface="+mn-lt"/>
            </a:endParaRPr>
          </a:p>
        </p:txBody>
      </p:sp>
    </p:spTree>
    <p:extLst>
      <p:ext uri="{BB962C8B-B14F-4D97-AF65-F5344CB8AC3E}">
        <p14:creationId xmlns:p14="http://schemas.microsoft.com/office/powerpoint/2010/main" xmlns="" val="3518468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n-US" sz="2800" b="1" dirty="0">
                <a:latin typeface="+mn-lt"/>
              </a:rPr>
              <a:t>Risk of malignancies in patients with rheumatoid arthritis compared with the population</a:t>
            </a:r>
            <a:endParaRPr lang="es-ES" sz="2800" b="1" dirty="0">
              <a:latin typeface="+mn-lt"/>
            </a:endParaRPr>
          </a:p>
        </p:txBody>
      </p:sp>
      <p:sp>
        <p:nvSpPr>
          <p:cNvPr id="4" name="3 Rectángulo"/>
          <p:cNvSpPr/>
          <p:nvPr/>
        </p:nvSpPr>
        <p:spPr>
          <a:xfrm>
            <a:off x="1991544" y="5891333"/>
            <a:ext cx="8352928" cy="738664"/>
          </a:xfrm>
          <a:prstGeom prst="rect">
            <a:avLst/>
          </a:prstGeom>
        </p:spPr>
        <p:txBody>
          <a:bodyPr wrap="square">
            <a:spAutoFit/>
          </a:bodyPr>
          <a:lstStyle/>
          <a:p>
            <a:r>
              <a:rPr lang="es-ES" sz="1400" dirty="0"/>
              <a:t>*</a:t>
            </a:r>
            <a:r>
              <a:rPr lang="es-ES" sz="1400" dirty="0" err="1"/>
              <a:t>Excluding</a:t>
            </a:r>
            <a:r>
              <a:rPr lang="es-ES" sz="1400" dirty="0"/>
              <a:t> non-melanoma skin; </a:t>
            </a:r>
            <a:r>
              <a:rPr lang="es-ES" sz="1400" baseline="30000" dirty="0"/>
              <a:t>†</a:t>
            </a:r>
            <a:r>
              <a:rPr lang="es-ES" sz="1400" dirty="0" err="1"/>
              <a:t>all</a:t>
            </a:r>
            <a:r>
              <a:rPr lang="es-ES" sz="1400" dirty="0"/>
              <a:t> </a:t>
            </a:r>
            <a:r>
              <a:rPr lang="es-ES" sz="1400" dirty="0" err="1"/>
              <a:t>solid</a:t>
            </a:r>
            <a:r>
              <a:rPr lang="es-ES" sz="1400" dirty="0"/>
              <a:t> </a:t>
            </a:r>
            <a:r>
              <a:rPr lang="es-ES" sz="1400" dirty="0" err="1"/>
              <a:t>tumors</a:t>
            </a:r>
            <a:r>
              <a:rPr lang="es-ES" sz="1400" dirty="0"/>
              <a:t>; </a:t>
            </a:r>
            <a:r>
              <a:rPr lang="es-ES" sz="1400" baseline="30000" dirty="0"/>
              <a:t>‡</a:t>
            </a:r>
            <a:r>
              <a:rPr lang="es-ES" sz="1400" dirty="0" err="1"/>
              <a:t>excluding</a:t>
            </a:r>
            <a:r>
              <a:rPr lang="es-ES" sz="1400" dirty="0"/>
              <a:t> </a:t>
            </a:r>
            <a:r>
              <a:rPr lang="es-ES" sz="1400" dirty="0" err="1"/>
              <a:t>lymphatic</a:t>
            </a:r>
            <a:r>
              <a:rPr lang="es-ES" sz="1400" dirty="0"/>
              <a:t> and </a:t>
            </a:r>
            <a:r>
              <a:rPr lang="es-ES" sz="1400" dirty="0" err="1"/>
              <a:t>hematopoetic</a:t>
            </a:r>
            <a:r>
              <a:rPr lang="es-ES" sz="1400" dirty="0"/>
              <a:t>. CI, </a:t>
            </a:r>
            <a:r>
              <a:rPr lang="es-ES" sz="1400" dirty="0" err="1"/>
              <a:t>confidence</a:t>
            </a:r>
            <a:r>
              <a:rPr lang="es-ES" sz="1400" dirty="0"/>
              <a:t> </a:t>
            </a:r>
            <a:r>
              <a:rPr lang="es-ES" sz="1400" dirty="0" err="1"/>
              <a:t>interval</a:t>
            </a:r>
            <a:r>
              <a:rPr lang="es-ES" sz="1400" dirty="0"/>
              <a:t>; </a:t>
            </a:r>
            <a:r>
              <a:rPr lang="es-ES" sz="1400" dirty="0" err="1"/>
              <a:t>DMARDs</a:t>
            </a:r>
            <a:r>
              <a:rPr lang="es-ES" sz="1400" dirty="0"/>
              <a:t>, </a:t>
            </a:r>
            <a:r>
              <a:rPr lang="es-ES" sz="1400" dirty="0" err="1"/>
              <a:t>disease-modifying</a:t>
            </a:r>
            <a:r>
              <a:rPr lang="es-ES" sz="1400" dirty="0"/>
              <a:t> </a:t>
            </a:r>
            <a:r>
              <a:rPr lang="es-ES" sz="1400" dirty="0" err="1"/>
              <a:t>antirheumatic</a:t>
            </a:r>
            <a:r>
              <a:rPr lang="es-ES" sz="1400" dirty="0"/>
              <a:t> </a:t>
            </a:r>
            <a:r>
              <a:rPr lang="es-ES" sz="1400" dirty="0" err="1"/>
              <a:t>drugs</a:t>
            </a:r>
            <a:r>
              <a:rPr lang="es-ES" sz="1400" dirty="0"/>
              <a:t>; MTX, </a:t>
            </a:r>
            <a:r>
              <a:rPr lang="es-ES" sz="1400" dirty="0" err="1"/>
              <a:t>methotrexate</a:t>
            </a:r>
            <a:r>
              <a:rPr lang="es-ES" sz="1400" dirty="0"/>
              <a:t>; n, </a:t>
            </a:r>
            <a:r>
              <a:rPr lang="es-ES" sz="1400" dirty="0" err="1"/>
              <a:t>number</a:t>
            </a:r>
            <a:r>
              <a:rPr lang="es-ES" sz="1400" dirty="0"/>
              <a:t> of </a:t>
            </a:r>
            <a:r>
              <a:rPr lang="es-ES" sz="1400" dirty="0" err="1"/>
              <a:t>malignancies</a:t>
            </a:r>
            <a:r>
              <a:rPr lang="es-ES" sz="1400" dirty="0"/>
              <a:t>; N, </a:t>
            </a:r>
            <a:r>
              <a:rPr lang="es-ES" sz="1400" dirty="0" err="1"/>
              <a:t>population</a:t>
            </a:r>
            <a:r>
              <a:rPr lang="es-ES" sz="1400" dirty="0"/>
              <a:t> </a:t>
            </a:r>
            <a:r>
              <a:rPr lang="es-ES" sz="1400" dirty="0" err="1"/>
              <a:t>size</a:t>
            </a:r>
            <a:r>
              <a:rPr lang="es-ES" sz="1400" dirty="0"/>
              <a:t>; SIR, </a:t>
            </a:r>
            <a:r>
              <a:rPr lang="es-ES" sz="1400" dirty="0" err="1"/>
              <a:t>standardized</a:t>
            </a:r>
            <a:r>
              <a:rPr lang="es-ES" sz="1400" dirty="0"/>
              <a:t> </a:t>
            </a:r>
            <a:r>
              <a:rPr lang="es-ES" sz="1400" dirty="0" err="1"/>
              <a:t>incidence</a:t>
            </a:r>
            <a:r>
              <a:rPr lang="es-ES" sz="1400" dirty="0"/>
              <a:t> ratio; TNF, tumor necrosis factor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5270" y="1539145"/>
            <a:ext cx="8237238" cy="43669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p:cNvSpPr/>
          <p:nvPr/>
        </p:nvSpPr>
        <p:spPr>
          <a:xfrm>
            <a:off x="7595000" y="6612661"/>
            <a:ext cx="4572000" cy="230832"/>
          </a:xfrm>
          <a:prstGeom prst="rect">
            <a:avLst/>
          </a:prstGeom>
        </p:spPr>
        <p:txBody>
          <a:bodyPr>
            <a:spAutoFit/>
          </a:bodyPr>
          <a:lstStyle/>
          <a:p>
            <a:pPr algn="r"/>
            <a:r>
              <a:rPr lang="en-US" sz="900" b="1" dirty="0"/>
              <a:t>Adapted from Smitten et al. Arthritis Research &amp; Therapy 2008 10:R45</a:t>
            </a:r>
            <a:endParaRPr lang="es-ES" sz="900" b="1" dirty="0"/>
          </a:p>
        </p:txBody>
      </p:sp>
    </p:spTree>
    <p:extLst>
      <p:ext uri="{BB962C8B-B14F-4D97-AF65-F5344CB8AC3E}">
        <p14:creationId xmlns:p14="http://schemas.microsoft.com/office/powerpoint/2010/main" xmlns="" val="3111040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3534" y="1855734"/>
            <a:ext cx="8298955" cy="4305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5 Rectángulo">
            <a:extLst>
              <a:ext uri="{FF2B5EF4-FFF2-40B4-BE49-F238E27FC236}">
                <a16:creationId xmlns:a16="http://schemas.microsoft.com/office/drawing/2014/main" xmlns="" id="{B32F18B4-8B73-8546-AAED-9B6433EF648D}"/>
              </a:ext>
            </a:extLst>
          </p:cNvPr>
          <p:cNvSpPr/>
          <p:nvPr/>
        </p:nvSpPr>
        <p:spPr>
          <a:xfrm>
            <a:off x="7595000" y="6612661"/>
            <a:ext cx="4572000" cy="230832"/>
          </a:xfrm>
          <a:prstGeom prst="rect">
            <a:avLst/>
          </a:prstGeom>
        </p:spPr>
        <p:txBody>
          <a:bodyPr>
            <a:spAutoFit/>
          </a:bodyPr>
          <a:lstStyle/>
          <a:p>
            <a:pPr algn="r"/>
            <a:r>
              <a:rPr lang="en-US" sz="900" b="1" dirty="0"/>
              <a:t>Adapted from Smitten et al. Arthritis Research &amp; Therapy 2008 10:R45</a:t>
            </a:r>
            <a:endParaRPr lang="es-ES" sz="900" b="1" dirty="0"/>
          </a:p>
        </p:txBody>
      </p:sp>
      <p:sp>
        <p:nvSpPr>
          <p:cNvPr id="7" name="2 Título">
            <a:extLst>
              <a:ext uri="{FF2B5EF4-FFF2-40B4-BE49-F238E27FC236}">
                <a16:creationId xmlns:a16="http://schemas.microsoft.com/office/drawing/2014/main" xmlns="" id="{BD6C5177-A304-044A-9BEF-BFFC4C862EE6}"/>
              </a:ext>
            </a:extLst>
          </p:cNvPr>
          <p:cNvSpPr>
            <a:spLocks noGrp="1"/>
          </p:cNvSpPr>
          <p:nvPr>
            <p:ph type="title"/>
          </p:nvPr>
        </p:nvSpPr>
        <p:spPr/>
        <p:txBody>
          <a:bodyPr>
            <a:noAutofit/>
          </a:bodyPr>
          <a:lstStyle/>
          <a:p>
            <a:pPr algn="ctr"/>
            <a:r>
              <a:rPr lang="en-US" sz="2800" b="1" dirty="0">
                <a:latin typeface="+mn-lt"/>
              </a:rPr>
              <a:t>Risk of malignancies in patients with rheumatoid arthritis compared with the population</a:t>
            </a:r>
            <a:endParaRPr lang="es-ES" sz="2800" b="1" dirty="0">
              <a:latin typeface="+mn-lt"/>
            </a:endParaRPr>
          </a:p>
        </p:txBody>
      </p:sp>
    </p:spTree>
    <p:extLst>
      <p:ext uri="{BB962C8B-B14F-4D97-AF65-F5344CB8AC3E}">
        <p14:creationId xmlns:p14="http://schemas.microsoft.com/office/powerpoint/2010/main" xmlns="" val="3818655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n-US" sz="2800" b="1" dirty="0">
                <a:latin typeface="+mn-lt"/>
              </a:rPr>
              <a:t>Risk of colon and breast cancer in patients with rheumatoid arthritis compared with the population</a:t>
            </a:r>
            <a:endParaRPr lang="es-ES" sz="2800" dirty="0">
              <a:latin typeface="+mn-lt"/>
            </a:endParaRPr>
          </a:p>
        </p:txBody>
      </p:sp>
      <p:grpSp>
        <p:nvGrpSpPr>
          <p:cNvPr id="8" name="7 Grupo"/>
          <p:cNvGrpSpPr/>
          <p:nvPr/>
        </p:nvGrpSpPr>
        <p:grpSpPr>
          <a:xfrm>
            <a:off x="2990550" y="1412776"/>
            <a:ext cx="5998644" cy="5179378"/>
            <a:chOff x="1331640" y="1412776"/>
            <a:chExt cx="5998644" cy="5179378"/>
          </a:xfrm>
        </p:grpSpPr>
        <p:sp>
          <p:nvSpPr>
            <p:cNvPr id="5" name="4 Rectángulo"/>
            <p:cNvSpPr/>
            <p:nvPr/>
          </p:nvSpPr>
          <p:spPr>
            <a:xfrm>
              <a:off x="2854798" y="4077072"/>
              <a:ext cx="2952328" cy="23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tx1"/>
                  </a:solidFill>
                </a:rPr>
                <a:t>Breast</a:t>
              </a:r>
              <a:r>
                <a:rPr lang="es-ES" sz="1400" b="1" dirty="0">
                  <a:solidFill>
                    <a:schemeClr val="tx1"/>
                  </a:solidFill>
                </a:rPr>
                <a:t> </a:t>
              </a:r>
              <a:r>
                <a:rPr lang="es-ES" sz="1400" b="1" dirty="0" err="1">
                  <a:solidFill>
                    <a:schemeClr val="tx1"/>
                  </a:solidFill>
                </a:rPr>
                <a:t>cancer</a:t>
              </a:r>
              <a:endParaRPr lang="es-ES" sz="1400" b="1" dirty="0">
                <a:solidFill>
                  <a:schemeClr val="tx1"/>
                </a:solidFill>
              </a:endParaRPr>
            </a:p>
          </p:txBody>
        </p:sp>
        <p:sp>
          <p:nvSpPr>
            <p:cNvPr id="9" name="8 Rectángulo"/>
            <p:cNvSpPr/>
            <p:nvPr/>
          </p:nvSpPr>
          <p:spPr>
            <a:xfrm>
              <a:off x="2854798" y="1412776"/>
              <a:ext cx="2952328" cy="23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tx1"/>
                  </a:solidFill>
                </a:rPr>
                <a:t>Colorectal</a:t>
              </a:r>
              <a:r>
                <a:rPr lang="es-ES" sz="1400" b="1" dirty="0">
                  <a:solidFill>
                    <a:schemeClr val="tx1"/>
                  </a:solidFill>
                </a:rPr>
                <a:t> </a:t>
              </a:r>
              <a:r>
                <a:rPr lang="es-ES" sz="1400" b="1" dirty="0" err="1">
                  <a:solidFill>
                    <a:schemeClr val="tx1"/>
                  </a:solidFill>
                </a:rPr>
                <a:t>cancer</a:t>
              </a:r>
              <a:endParaRPr lang="es-ES" sz="1400" b="1" dirty="0">
                <a:solidFill>
                  <a:schemeClr val="tx1"/>
                </a:solidFill>
              </a:endParaRPr>
            </a:p>
          </p:txBody>
        </p:sp>
        <p:pic>
          <p:nvPicPr>
            <p:cNvPr id="13"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19516" y="1700808"/>
              <a:ext cx="5422892" cy="22334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331640" y="4293096"/>
              <a:ext cx="5998644" cy="22990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1" name="5 Rectángulo">
            <a:extLst>
              <a:ext uri="{FF2B5EF4-FFF2-40B4-BE49-F238E27FC236}">
                <a16:creationId xmlns:a16="http://schemas.microsoft.com/office/drawing/2014/main" xmlns="" id="{17DB2D37-F22F-9C46-9986-110864B3BF0F}"/>
              </a:ext>
            </a:extLst>
          </p:cNvPr>
          <p:cNvSpPr/>
          <p:nvPr/>
        </p:nvSpPr>
        <p:spPr>
          <a:xfrm>
            <a:off x="7595000" y="6612661"/>
            <a:ext cx="4572000" cy="230832"/>
          </a:xfrm>
          <a:prstGeom prst="rect">
            <a:avLst/>
          </a:prstGeom>
        </p:spPr>
        <p:txBody>
          <a:bodyPr>
            <a:spAutoFit/>
          </a:bodyPr>
          <a:lstStyle/>
          <a:p>
            <a:pPr algn="r"/>
            <a:r>
              <a:rPr lang="en-US" sz="900" b="1" dirty="0"/>
              <a:t>Adapted from Smitten et al. Arthritis Research &amp; Therapy 2008 10:R45</a:t>
            </a:r>
            <a:endParaRPr lang="es-ES" sz="900" b="1" dirty="0"/>
          </a:p>
        </p:txBody>
      </p:sp>
    </p:spTree>
    <p:extLst>
      <p:ext uri="{BB962C8B-B14F-4D97-AF65-F5344CB8AC3E}">
        <p14:creationId xmlns:p14="http://schemas.microsoft.com/office/powerpoint/2010/main" xmlns="" val="179672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1721" y="2105200"/>
            <a:ext cx="8164934" cy="36360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2 Título">
            <a:extLst>
              <a:ext uri="{FF2B5EF4-FFF2-40B4-BE49-F238E27FC236}">
                <a16:creationId xmlns:a16="http://schemas.microsoft.com/office/drawing/2014/main" xmlns="" id="{5581EC25-FBB2-074F-BC1E-5AE74FD41F62}"/>
              </a:ext>
            </a:extLst>
          </p:cNvPr>
          <p:cNvSpPr>
            <a:spLocks noGrp="1"/>
          </p:cNvSpPr>
          <p:nvPr>
            <p:ph type="title"/>
          </p:nvPr>
        </p:nvSpPr>
        <p:spPr/>
        <p:txBody>
          <a:bodyPr>
            <a:noAutofit/>
          </a:bodyPr>
          <a:lstStyle/>
          <a:p>
            <a:pPr algn="ctr"/>
            <a:r>
              <a:rPr lang="en-US" sz="2800" b="1" dirty="0">
                <a:latin typeface="+mn-lt"/>
              </a:rPr>
              <a:t>Risk of lymphoma in patients with rheumatoid arthritis compared with the population</a:t>
            </a:r>
            <a:endParaRPr lang="es-ES" sz="2800" b="1" dirty="0">
              <a:latin typeface="+mn-lt"/>
            </a:endParaRPr>
          </a:p>
        </p:txBody>
      </p:sp>
      <p:sp>
        <p:nvSpPr>
          <p:cNvPr id="7" name="5 Rectángulo">
            <a:extLst>
              <a:ext uri="{FF2B5EF4-FFF2-40B4-BE49-F238E27FC236}">
                <a16:creationId xmlns:a16="http://schemas.microsoft.com/office/drawing/2014/main" xmlns="" id="{F31001D9-E58F-6344-9976-0D5A56E4450D}"/>
              </a:ext>
            </a:extLst>
          </p:cNvPr>
          <p:cNvSpPr/>
          <p:nvPr/>
        </p:nvSpPr>
        <p:spPr>
          <a:xfrm>
            <a:off x="7595000" y="6612661"/>
            <a:ext cx="4572000" cy="230832"/>
          </a:xfrm>
          <a:prstGeom prst="rect">
            <a:avLst/>
          </a:prstGeom>
        </p:spPr>
        <p:txBody>
          <a:bodyPr>
            <a:spAutoFit/>
          </a:bodyPr>
          <a:lstStyle/>
          <a:p>
            <a:pPr algn="r"/>
            <a:r>
              <a:rPr lang="en-US" sz="900" b="1" dirty="0"/>
              <a:t>Adapted from Smitten et al. Arthritis Research &amp; Therapy 2008 10:R45</a:t>
            </a:r>
            <a:endParaRPr lang="es-ES" sz="900" b="1" dirty="0"/>
          </a:p>
        </p:txBody>
      </p:sp>
    </p:spTree>
    <p:extLst>
      <p:ext uri="{BB962C8B-B14F-4D97-AF65-F5344CB8AC3E}">
        <p14:creationId xmlns:p14="http://schemas.microsoft.com/office/powerpoint/2010/main" xmlns="" val="2261292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BCE364BF-828B-BD42-9A0B-A45498AC4CD1}"/>
              </a:ext>
            </a:extLst>
          </p:cNvPr>
          <p:cNvSpPr>
            <a:spLocks noGrp="1"/>
          </p:cNvSpPr>
          <p:nvPr>
            <p:ph type="title"/>
          </p:nvPr>
        </p:nvSpPr>
        <p:spPr/>
        <p:txBody>
          <a:bodyPr>
            <a:normAutofit/>
          </a:bodyPr>
          <a:lstStyle/>
          <a:p>
            <a:pPr algn="ctr"/>
            <a:r>
              <a:rPr lang="en-US" sz="2800" b="1" dirty="0">
                <a:latin typeface="+mn-lt"/>
              </a:rPr>
              <a:t>Overview of risk </a:t>
            </a:r>
            <a:r>
              <a:rPr lang="en-US" sz="2800" b="1" dirty="0" err="1">
                <a:latin typeface="+mn-lt"/>
              </a:rPr>
              <a:t>characterisation</a:t>
            </a:r>
            <a:r>
              <a:rPr lang="en-US" sz="2800" b="1" dirty="0">
                <a:latin typeface="+mn-lt"/>
              </a:rPr>
              <a:t> model:</a:t>
            </a:r>
            <a:br>
              <a:rPr lang="en-US" sz="2800" b="1" dirty="0">
                <a:latin typeface="+mn-lt"/>
              </a:rPr>
            </a:br>
            <a:r>
              <a:rPr lang="en-US" sz="2800" b="1" dirty="0" err="1">
                <a:latin typeface="+mn-lt"/>
              </a:rPr>
              <a:t>bDMARD</a:t>
            </a:r>
            <a:r>
              <a:rPr lang="en-US" sz="2800" b="1" dirty="0">
                <a:latin typeface="+mn-lt"/>
              </a:rPr>
              <a:t> as comparator</a:t>
            </a:r>
            <a:endParaRPr lang="es-ES" sz="2800" dirty="0">
              <a:latin typeface="+mn-lt"/>
            </a:endParaRPr>
          </a:p>
        </p:txBody>
      </p:sp>
      <p:pic>
        <p:nvPicPr>
          <p:cNvPr id="5" name="Imagen 4">
            <a:extLst>
              <a:ext uri="{FF2B5EF4-FFF2-40B4-BE49-F238E27FC236}">
                <a16:creationId xmlns:a16="http://schemas.microsoft.com/office/drawing/2014/main" xmlns="" id="{21403CAC-4680-B944-97CC-71D6881F6F30}"/>
              </a:ext>
            </a:extLst>
          </p:cNvPr>
          <p:cNvPicPr>
            <a:picLocks noChangeAspect="1"/>
          </p:cNvPicPr>
          <p:nvPr/>
        </p:nvPicPr>
        <p:blipFill>
          <a:blip r:embed="rId2"/>
          <a:stretch>
            <a:fillRect/>
          </a:stretch>
        </p:blipFill>
        <p:spPr>
          <a:xfrm>
            <a:off x="1886090" y="1721684"/>
            <a:ext cx="8500616" cy="4885411"/>
          </a:xfrm>
          <a:prstGeom prst="rect">
            <a:avLst/>
          </a:prstGeom>
        </p:spPr>
      </p:pic>
      <p:sp>
        <p:nvSpPr>
          <p:cNvPr id="6" name="Rectángulo 5">
            <a:extLst>
              <a:ext uri="{FF2B5EF4-FFF2-40B4-BE49-F238E27FC236}">
                <a16:creationId xmlns:a16="http://schemas.microsoft.com/office/drawing/2014/main" xmlns="" id="{44B7D384-546A-3246-B962-A0BF95C9A685}"/>
              </a:ext>
            </a:extLst>
          </p:cNvPr>
          <p:cNvSpPr/>
          <p:nvPr/>
        </p:nvSpPr>
        <p:spPr>
          <a:xfrm>
            <a:off x="9670751" y="6627168"/>
            <a:ext cx="2504212" cy="230832"/>
          </a:xfrm>
          <a:prstGeom prst="rect">
            <a:avLst/>
          </a:prstGeom>
        </p:spPr>
        <p:txBody>
          <a:bodyPr wrap="none">
            <a:spAutoFit/>
          </a:bodyPr>
          <a:lstStyle/>
          <a:p>
            <a:pPr algn="r"/>
            <a:r>
              <a:rPr lang="es-ES" sz="900" b="1" dirty="0"/>
              <a:t>Curtis JR, et al. </a:t>
            </a:r>
            <a:r>
              <a:rPr lang="es-ES" sz="900" b="1" dirty="0" err="1"/>
              <a:t>Clin</a:t>
            </a:r>
            <a:r>
              <a:rPr lang="es-ES" sz="900" b="1" dirty="0"/>
              <a:t> </a:t>
            </a:r>
            <a:r>
              <a:rPr lang="es-ES" sz="900" b="1" dirty="0" err="1"/>
              <a:t>Rheumatol</a:t>
            </a:r>
            <a:r>
              <a:rPr lang="es-ES" sz="900" b="1" dirty="0"/>
              <a:t>. 2017;36:683-688</a:t>
            </a:r>
          </a:p>
        </p:txBody>
      </p:sp>
    </p:spTree>
    <p:extLst>
      <p:ext uri="{BB962C8B-B14F-4D97-AF65-F5344CB8AC3E}">
        <p14:creationId xmlns:p14="http://schemas.microsoft.com/office/powerpoint/2010/main" xmlns="" val="1814080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n-US" sz="2800" b="1" dirty="0">
                <a:latin typeface="+mn-lt"/>
              </a:rPr>
              <a:t>Risk of lymphoma in patients with rheumatoid arthritis related to inflammatory activity and functional class</a:t>
            </a:r>
            <a:endParaRPr lang="es-ES" sz="2800" dirty="0">
              <a:latin typeface="+mn-lt"/>
            </a:endParaRPr>
          </a:p>
        </p:txBody>
      </p:sp>
      <p:sp>
        <p:nvSpPr>
          <p:cNvPr id="6" name="5 Rectángulo"/>
          <p:cNvSpPr/>
          <p:nvPr/>
        </p:nvSpPr>
        <p:spPr>
          <a:xfrm>
            <a:off x="6380413" y="6636159"/>
            <a:ext cx="5796136" cy="230832"/>
          </a:xfrm>
          <a:prstGeom prst="rect">
            <a:avLst/>
          </a:prstGeom>
        </p:spPr>
        <p:txBody>
          <a:bodyPr wrap="square">
            <a:spAutoFit/>
          </a:bodyPr>
          <a:lstStyle/>
          <a:p>
            <a:pPr algn="r"/>
            <a:r>
              <a:rPr lang="de-DE" sz="900" b="1" dirty="0"/>
              <a:t>Baecklund E, et al. Arthritis Rheum. 2006 Mar;54(3):692-701</a:t>
            </a:r>
            <a:endParaRPr lang="es-ES" sz="900" b="1" dirty="0"/>
          </a:p>
        </p:txBody>
      </p:sp>
      <p:graphicFrame>
        <p:nvGraphicFramePr>
          <p:cNvPr id="7" name="6 Tabla"/>
          <p:cNvGraphicFramePr>
            <a:graphicFrameLocks noGrp="1"/>
          </p:cNvGraphicFramePr>
          <p:nvPr>
            <p:extLst>
              <p:ext uri="{D42A27DB-BD31-4B8C-83A1-F6EECF244321}">
                <p14:modId xmlns:p14="http://schemas.microsoft.com/office/powerpoint/2010/main" xmlns="" val="1167595365"/>
              </p:ext>
            </p:extLst>
          </p:nvPr>
        </p:nvGraphicFramePr>
        <p:xfrm>
          <a:off x="1289155" y="1918740"/>
          <a:ext cx="9488776" cy="4215044"/>
        </p:xfrm>
        <a:graphic>
          <a:graphicData uri="http://schemas.openxmlformats.org/drawingml/2006/table">
            <a:tbl>
              <a:tblPr firstRow="1" bandRow="1">
                <a:tableStyleId>{5C22544A-7EE6-4342-B048-85BDC9FD1C3A}</a:tableStyleId>
              </a:tblPr>
              <a:tblGrid>
                <a:gridCol w="3312021">
                  <a:extLst>
                    <a:ext uri="{9D8B030D-6E8A-4147-A177-3AD203B41FA5}">
                      <a16:colId xmlns:a16="http://schemas.microsoft.com/office/drawing/2014/main" xmlns="" val="20000"/>
                    </a:ext>
                  </a:extLst>
                </a:gridCol>
                <a:gridCol w="1996996">
                  <a:extLst>
                    <a:ext uri="{9D8B030D-6E8A-4147-A177-3AD203B41FA5}">
                      <a16:colId xmlns:a16="http://schemas.microsoft.com/office/drawing/2014/main" xmlns="" val="20001"/>
                    </a:ext>
                  </a:extLst>
                </a:gridCol>
                <a:gridCol w="2136320">
                  <a:extLst>
                    <a:ext uri="{9D8B030D-6E8A-4147-A177-3AD203B41FA5}">
                      <a16:colId xmlns:a16="http://schemas.microsoft.com/office/drawing/2014/main" xmlns="" val="20002"/>
                    </a:ext>
                  </a:extLst>
                </a:gridCol>
                <a:gridCol w="2043439">
                  <a:extLst>
                    <a:ext uri="{9D8B030D-6E8A-4147-A177-3AD203B41FA5}">
                      <a16:colId xmlns:a16="http://schemas.microsoft.com/office/drawing/2014/main" xmlns="" val="20003"/>
                    </a:ext>
                  </a:extLst>
                </a:gridCol>
              </a:tblGrid>
              <a:tr h="560394">
                <a:tc>
                  <a:txBody>
                    <a:bodyPr/>
                    <a:lstStyle/>
                    <a:p>
                      <a:endParaRPr lang="es-ES" sz="2800" dirty="0"/>
                    </a:p>
                  </a:txBody>
                  <a:tcPr marL="69630" marR="69630" marT="34815" marB="34815" anchor="ctr"/>
                </a:tc>
                <a:tc>
                  <a:txBody>
                    <a:bodyPr/>
                    <a:lstStyle/>
                    <a:p>
                      <a:pPr algn="ctr"/>
                      <a:r>
                        <a:rPr lang="es-ES" sz="2000" dirty="0"/>
                        <a:t>Cases, no. (%)</a:t>
                      </a:r>
                    </a:p>
                  </a:txBody>
                  <a:tcPr marL="69630" marR="69630" marT="34815" marB="34815" anchor="ctr"/>
                </a:tc>
                <a:tc>
                  <a:txBody>
                    <a:bodyPr/>
                    <a:lstStyle/>
                    <a:p>
                      <a:pPr algn="ctr"/>
                      <a:r>
                        <a:rPr lang="es-ES" sz="2000" dirty="0" err="1"/>
                        <a:t>Controls</a:t>
                      </a:r>
                      <a:r>
                        <a:rPr lang="es-ES" sz="2000" dirty="0"/>
                        <a:t>, no. (%)</a:t>
                      </a:r>
                    </a:p>
                  </a:txBody>
                  <a:tcPr marL="69630" marR="69630" marT="34815" marB="34815" anchor="ctr"/>
                </a:tc>
                <a:tc>
                  <a:txBody>
                    <a:bodyPr/>
                    <a:lstStyle/>
                    <a:p>
                      <a:pPr algn="ctr"/>
                      <a:r>
                        <a:rPr lang="es-ES" sz="2000" dirty="0"/>
                        <a:t>OR (95% CI)</a:t>
                      </a:r>
                    </a:p>
                  </a:txBody>
                  <a:tcPr marL="69630" marR="69630" marT="34815" marB="34815" anchor="ctr"/>
                </a:tc>
                <a:extLst>
                  <a:ext uri="{0D108BD9-81ED-4DB2-BD59-A6C34878D82A}">
                    <a16:rowId xmlns:a16="http://schemas.microsoft.com/office/drawing/2014/main" xmlns="" val="10000"/>
                  </a:ext>
                </a:extLst>
              </a:tr>
              <a:tr h="491034">
                <a:tc>
                  <a:txBody>
                    <a:bodyPr/>
                    <a:lstStyle/>
                    <a:p>
                      <a:r>
                        <a:rPr lang="es-ES" sz="2000" b="0" cap="none" spc="0" dirty="0" err="1">
                          <a:ln w="0"/>
                          <a:solidFill>
                            <a:schemeClr val="tx1"/>
                          </a:solidFill>
                          <a:effectLst>
                            <a:outerShdw blurRad="38100" dist="19050" dir="2700000" algn="tl" rotWithShape="0">
                              <a:schemeClr val="dk1">
                                <a:alpha val="40000"/>
                              </a:schemeClr>
                            </a:outerShdw>
                          </a:effectLst>
                        </a:rPr>
                        <a:t>Inflamatory</a:t>
                      </a:r>
                      <a:r>
                        <a:rPr lang="es-ES" sz="2000" b="0" cap="none" spc="0" dirty="0">
                          <a:ln w="0"/>
                          <a:solidFill>
                            <a:schemeClr val="tx1"/>
                          </a:solidFill>
                          <a:effectLst>
                            <a:outerShdw blurRad="38100" dist="19050" dir="2700000" algn="tl" rotWithShape="0">
                              <a:schemeClr val="dk1">
                                <a:alpha val="40000"/>
                              </a:schemeClr>
                            </a:outerShdw>
                          </a:effectLst>
                        </a:rPr>
                        <a:t> </a:t>
                      </a:r>
                      <a:r>
                        <a:rPr lang="es-ES" sz="2000" b="0" cap="none" spc="0" dirty="0" err="1">
                          <a:ln w="0"/>
                          <a:solidFill>
                            <a:schemeClr val="tx1"/>
                          </a:solidFill>
                          <a:effectLst>
                            <a:outerShdw blurRad="38100" dist="19050" dir="2700000" algn="tl" rotWithShape="0">
                              <a:schemeClr val="dk1">
                                <a:alpha val="40000"/>
                              </a:schemeClr>
                            </a:outerShdw>
                          </a:effectLst>
                        </a:rPr>
                        <a:t>activity</a:t>
                      </a:r>
                      <a:endParaRPr lang="es-ES" sz="2000" b="0" cap="none" spc="0" dirty="0">
                        <a:ln w="0"/>
                        <a:solidFill>
                          <a:schemeClr val="tx1"/>
                        </a:solidFill>
                        <a:effectLst>
                          <a:outerShdw blurRad="38100" dist="19050" dir="2700000" algn="tl" rotWithShape="0">
                            <a:schemeClr val="dk1">
                              <a:alpha val="40000"/>
                            </a:schemeClr>
                          </a:outerShdw>
                        </a:effectLst>
                      </a:endParaRP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 </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 </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 </a:t>
                      </a:r>
                    </a:p>
                  </a:txBody>
                  <a:tcPr marL="69630" marR="69630" marT="34815" marB="34815" anchor="ctr"/>
                </a:tc>
                <a:extLst>
                  <a:ext uri="{0D108BD9-81ED-4DB2-BD59-A6C34878D82A}">
                    <a16:rowId xmlns:a16="http://schemas.microsoft.com/office/drawing/2014/main" xmlns="" val="10001"/>
                  </a:ext>
                </a:extLst>
              </a:tr>
              <a:tr h="395452">
                <a:tc>
                  <a:txBody>
                    <a:bodyPr/>
                    <a:lstStyle/>
                    <a:p>
                      <a:r>
                        <a:rPr lang="es-ES" sz="2000" b="0" cap="none" spc="0" dirty="0">
                          <a:ln w="0"/>
                          <a:solidFill>
                            <a:schemeClr val="tx1"/>
                          </a:solidFill>
                          <a:effectLst>
                            <a:outerShdw blurRad="38100" dist="19050" dir="2700000" algn="tl" rotWithShape="0">
                              <a:schemeClr val="dk1">
                                <a:alpha val="40000"/>
                              </a:schemeClr>
                            </a:outerShdw>
                          </a:effectLst>
                        </a:rPr>
                        <a:t> Baja</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94 (25)</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278 (74)</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1 (</a:t>
                      </a:r>
                      <a:r>
                        <a:rPr lang="es-ES" sz="2000" b="0" cap="none" spc="0" dirty="0" err="1">
                          <a:ln w="0"/>
                          <a:solidFill>
                            <a:schemeClr val="tx1"/>
                          </a:solidFill>
                          <a:effectLst>
                            <a:outerShdw blurRad="38100" dist="19050" dir="2700000" algn="tl" rotWithShape="0">
                              <a:schemeClr val="dk1">
                                <a:alpha val="40000"/>
                              </a:schemeClr>
                            </a:outerShdw>
                          </a:effectLst>
                        </a:rPr>
                        <a:t>reference</a:t>
                      </a:r>
                      <a:r>
                        <a:rPr lang="es-ES" sz="2000" b="0" cap="none" spc="0" dirty="0">
                          <a:ln w="0"/>
                          <a:solidFill>
                            <a:schemeClr val="tx1"/>
                          </a:solidFill>
                          <a:effectLst>
                            <a:outerShdw blurRad="38100" dist="19050" dir="2700000" algn="tl" rotWithShape="0">
                              <a:schemeClr val="dk1">
                                <a:alpha val="40000"/>
                              </a:schemeClr>
                            </a:outerShdw>
                          </a:effectLst>
                        </a:rPr>
                        <a:t>)</a:t>
                      </a:r>
                    </a:p>
                  </a:txBody>
                  <a:tcPr marL="69630" marR="69630" marT="34815" marB="34815" anchor="ctr"/>
                </a:tc>
                <a:extLst>
                  <a:ext uri="{0D108BD9-81ED-4DB2-BD59-A6C34878D82A}">
                    <a16:rowId xmlns:a16="http://schemas.microsoft.com/office/drawing/2014/main" xmlns="" val="10002"/>
                  </a:ext>
                </a:extLst>
              </a:tr>
              <a:tr h="395452">
                <a:tc>
                  <a:txBody>
                    <a:bodyPr/>
                    <a:lstStyle/>
                    <a:p>
                      <a:r>
                        <a:rPr lang="es-ES" sz="2000" b="0" cap="none" spc="0" dirty="0">
                          <a:ln w="0"/>
                          <a:solidFill>
                            <a:schemeClr val="tx1"/>
                          </a:solidFill>
                          <a:effectLst>
                            <a:outerShdw blurRad="38100" dist="19050" dir="2700000" algn="tl" rotWithShape="0">
                              <a:schemeClr val="dk1">
                                <a:alpha val="40000"/>
                              </a:schemeClr>
                            </a:outerShdw>
                          </a:effectLst>
                        </a:rPr>
                        <a:t> Media</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196 (52)</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94 (25)</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7.7 (4.8–12.3)</a:t>
                      </a:r>
                    </a:p>
                  </a:txBody>
                  <a:tcPr marL="69630" marR="69630" marT="34815" marB="34815" anchor="ctr"/>
                </a:tc>
                <a:extLst>
                  <a:ext uri="{0D108BD9-81ED-4DB2-BD59-A6C34878D82A}">
                    <a16:rowId xmlns:a16="http://schemas.microsoft.com/office/drawing/2014/main" xmlns="" val="10003"/>
                  </a:ext>
                </a:extLst>
              </a:tr>
              <a:tr h="395452">
                <a:tc>
                  <a:txBody>
                    <a:bodyPr/>
                    <a:lstStyle/>
                    <a:p>
                      <a:r>
                        <a:rPr lang="es-ES" sz="2000" b="0" cap="none" spc="0" dirty="0">
                          <a:ln w="0"/>
                          <a:solidFill>
                            <a:schemeClr val="tx1"/>
                          </a:solidFill>
                          <a:effectLst>
                            <a:outerShdw blurRad="38100" dist="19050" dir="2700000" algn="tl" rotWithShape="0">
                              <a:schemeClr val="dk1">
                                <a:alpha val="40000"/>
                              </a:schemeClr>
                            </a:outerShdw>
                          </a:effectLst>
                        </a:rPr>
                        <a:t>Alta</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86 (23)</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4 (1)</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71.3 (24.1–211.4)</a:t>
                      </a:r>
                    </a:p>
                  </a:txBody>
                  <a:tcPr marL="69630" marR="69630" marT="34815" marB="34815" anchor="ctr"/>
                </a:tc>
                <a:extLst>
                  <a:ext uri="{0D108BD9-81ED-4DB2-BD59-A6C34878D82A}">
                    <a16:rowId xmlns:a16="http://schemas.microsoft.com/office/drawing/2014/main" xmlns="" val="10004"/>
                  </a:ext>
                </a:extLst>
              </a:tr>
              <a:tr h="395452">
                <a:tc>
                  <a:txBody>
                    <a:bodyPr/>
                    <a:lstStyle/>
                    <a:p>
                      <a:r>
                        <a:rPr lang="es-ES" sz="2000" b="0" cap="none" spc="0" dirty="0" err="1">
                          <a:ln w="0"/>
                          <a:solidFill>
                            <a:schemeClr val="tx1"/>
                          </a:solidFill>
                          <a:effectLst>
                            <a:outerShdw blurRad="38100" dist="19050" dir="2700000" algn="tl" rotWithShape="0">
                              <a:schemeClr val="dk1">
                                <a:alpha val="40000"/>
                              </a:schemeClr>
                            </a:outerShdw>
                          </a:effectLst>
                        </a:rPr>
                        <a:t>Fuctional</a:t>
                      </a:r>
                      <a:r>
                        <a:rPr lang="es-ES" sz="2000" b="0" cap="none" spc="0" dirty="0">
                          <a:ln w="0"/>
                          <a:solidFill>
                            <a:schemeClr val="tx1"/>
                          </a:solidFill>
                          <a:effectLst>
                            <a:outerShdw blurRad="38100" dist="19050" dir="2700000" algn="tl" rotWithShape="0">
                              <a:schemeClr val="dk1">
                                <a:alpha val="40000"/>
                              </a:schemeClr>
                            </a:outerShdw>
                          </a:effectLst>
                        </a:rPr>
                        <a:t> </a:t>
                      </a:r>
                      <a:r>
                        <a:rPr lang="es-ES" sz="2000" b="0" cap="none" spc="0" dirty="0" err="1">
                          <a:ln w="0"/>
                          <a:solidFill>
                            <a:schemeClr val="tx1"/>
                          </a:solidFill>
                          <a:effectLst>
                            <a:outerShdw blurRad="38100" dist="19050" dir="2700000" algn="tl" rotWithShape="0">
                              <a:schemeClr val="dk1">
                                <a:alpha val="40000"/>
                              </a:schemeClr>
                            </a:outerShdw>
                          </a:effectLst>
                        </a:rPr>
                        <a:t>class</a:t>
                      </a:r>
                      <a:endParaRPr lang="es-ES" sz="2000" b="0" cap="none" spc="0" dirty="0">
                        <a:ln w="0"/>
                        <a:solidFill>
                          <a:schemeClr val="tx1"/>
                        </a:solidFill>
                        <a:effectLst>
                          <a:outerShdw blurRad="38100" dist="19050" dir="2700000" algn="tl" rotWithShape="0">
                            <a:schemeClr val="dk1">
                              <a:alpha val="40000"/>
                            </a:schemeClr>
                          </a:outerShdw>
                        </a:effectLst>
                      </a:endParaRP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 </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 </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 </a:t>
                      </a:r>
                    </a:p>
                  </a:txBody>
                  <a:tcPr marL="69630" marR="69630" marT="34815" marB="34815" anchor="ctr"/>
                </a:tc>
                <a:extLst>
                  <a:ext uri="{0D108BD9-81ED-4DB2-BD59-A6C34878D82A}">
                    <a16:rowId xmlns:a16="http://schemas.microsoft.com/office/drawing/2014/main" xmlns="" val="10005"/>
                  </a:ext>
                </a:extLst>
              </a:tr>
              <a:tr h="395452">
                <a:tc>
                  <a:txBody>
                    <a:bodyPr/>
                    <a:lstStyle/>
                    <a:p>
                      <a:r>
                        <a:rPr lang="es-ES" sz="2000" b="0" cap="none" spc="0">
                          <a:ln w="0"/>
                          <a:solidFill>
                            <a:schemeClr val="tx1"/>
                          </a:solidFill>
                          <a:effectLst>
                            <a:outerShdw blurRad="38100" dist="19050" dir="2700000" algn="tl" rotWithShape="0">
                              <a:schemeClr val="dk1">
                                <a:alpha val="40000"/>
                              </a:schemeClr>
                            </a:outerShdw>
                          </a:effectLst>
                        </a:rPr>
                        <a:t> I</a:t>
                      </a:r>
                    </a:p>
                  </a:txBody>
                  <a:tcPr marL="69630" marR="69630" marT="34815" marB="34815" anchor="ctr"/>
                </a:tc>
                <a:tc>
                  <a:txBody>
                    <a:bodyPr/>
                    <a:lstStyle/>
                    <a:p>
                      <a:pPr algn="ctr"/>
                      <a:r>
                        <a:rPr lang="es-ES" sz="2000" b="0" cap="none" spc="0">
                          <a:ln w="0"/>
                          <a:solidFill>
                            <a:schemeClr val="tx1"/>
                          </a:solidFill>
                          <a:effectLst>
                            <a:outerShdw blurRad="38100" dist="19050" dir="2700000" algn="tl" rotWithShape="0">
                              <a:schemeClr val="dk1">
                                <a:alpha val="40000"/>
                              </a:schemeClr>
                            </a:outerShdw>
                          </a:effectLst>
                        </a:rPr>
                        <a:t>34 (9)</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138 (37)</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1 (</a:t>
                      </a:r>
                      <a:r>
                        <a:rPr lang="es-ES" sz="2000" b="0" cap="none" spc="0" dirty="0" err="1">
                          <a:ln w="0"/>
                          <a:solidFill>
                            <a:schemeClr val="tx1"/>
                          </a:solidFill>
                          <a:effectLst>
                            <a:outerShdw blurRad="38100" dist="19050" dir="2700000" algn="tl" rotWithShape="0">
                              <a:schemeClr val="dk1">
                                <a:alpha val="40000"/>
                              </a:schemeClr>
                            </a:outerShdw>
                          </a:effectLst>
                        </a:rPr>
                        <a:t>reference</a:t>
                      </a:r>
                      <a:r>
                        <a:rPr lang="es-ES" sz="2000" b="0" cap="none" spc="0" dirty="0">
                          <a:ln w="0"/>
                          <a:solidFill>
                            <a:schemeClr val="tx1"/>
                          </a:solidFill>
                          <a:effectLst>
                            <a:outerShdw blurRad="38100" dist="19050" dir="2700000" algn="tl" rotWithShape="0">
                              <a:schemeClr val="dk1">
                                <a:alpha val="40000"/>
                              </a:schemeClr>
                            </a:outerShdw>
                          </a:effectLst>
                        </a:rPr>
                        <a:t>)</a:t>
                      </a:r>
                    </a:p>
                  </a:txBody>
                  <a:tcPr marL="69630" marR="69630" marT="34815" marB="34815" anchor="ctr"/>
                </a:tc>
                <a:extLst>
                  <a:ext uri="{0D108BD9-81ED-4DB2-BD59-A6C34878D82A}">
                    <a16:rowId xmlns:a16="http://schemas.microsoft.com/office/drawing/2014/main" xmlns="" val="10006"/>
                  </a:ext>
                </a:extLst>
              </a:tr>
              <a:tr h="395452">
                <a:tc>
                  <a:txBody>
                    <a:bodyPr/>
                    <a:lstStyle/>
                    <a:p>
                      <a:r>
                        <a:rPr lang="es-ES" sz="2000" b="0" cap="none" spc="0">
                          <a:ln w="0"/>
                          <a:solidFill>
                            <a:schemeClr val="tx1"/>
                          </a:solidFill>
                          <a:effectLst>
                            <a:outerShdw blurRad="38100" dist="19050" dir="2700000" algn="tl" rotWithShape="0">
                              <a:schemeClr val="dk1">
                                <a:alpha val="40000"/>
                              </a:schemeClr>
                            </a:outerShdw>
                          </a:effectLst>
                        </a:rPr>
                        <a:t> II</a:t>
                      </a:r>
                    </a:p>
                  </a:txBody>
                  <a:tcPr marL="69630" marR="69630" marT="34815" marB="34815" anchor="ctr"/>
                </a:tc>
                <a:tc>
                  <a:txBody>
                    <a:bodyPr/>
                    <a:lstStyle/>
                    <a:p>
                      <a:pPr algn="ctr"/>
                      <a:r>
                        <a:rPr lang="es-ES" sz="2000" b="0" cap="none" spc="0">
                          <a:ln w="0"/>
                          <a:solidFill>
                            <a:schemeClr val="tx1"/>
                          </a:solidFill>
                          <a:effectLst>
                            <a:outerShdw blurRad="38100" dist="19050" dir="2700000" algn="tl" rotWithShape="0">
                              <a:schemeClr val="dk1">
                                <a:alpha val="40000"/>
                              </a:schemeClr>
                            </a:outerShdw>
                          </a:effectLst>
                        </a:rPr>
                        <a:t>185 (49)</a:t>
                      </a:r>
                    </a:p>
                  </a:txBody>
                  <a:tcPr marL="69630" marR="69630" marT="34815" marB="34815" anchor="ctr"/>
                </a:tc>
                <a:tc>
                  <a:txBody>
                    <a:bodyPr/>
                    <a:lstStyle/>
                    <a:p>
                      <a:pPr algn="ctr"/>
                      <a:r>
                        <a:rPr lang="es-ES" sz="2000" b="0" cap="none" spc="0">
                          <a:ln w="0"/>
                          <a:solidFill>
                            <a:schemeClr val="tx1"/>
                          </a:solidFill>
                          <a:effectLst>
                            <a:outerShdw blurRad="38100" dist="19050" dir="2700000" algn="tl" rotWithShape="0">
                              <a:schemeClr val="dk1">
                                <a:alpha val="40000"/>
                              </a:schemeClr>
                            </a:outerShdw>
                          </a:effectLst>
                        </a:rPr>
                        <a:t>204 (54)</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3.9 (2.4–6.3)</a:t>
                      </a:r>
                    </a:p>
                  </a:txBody>
                  <a:tcPr marL="69630" marR="69630" marT="34815" marB="34815" anchor="ctr"/>
                </a:tc>
                <a:extLst>
                  <a:ext uri="{0D108BD9-81ED-4DB2-BD59-A6C34878D82A}">
                    <a16:rowId xmlns:a16="http://schemas.microsoft.com/office/drawing/2014/main" xmlns="" val="10007"/>
                  </a:ext>
                </a:extLst>
              </a:tr>
              <a:tr h="395452">
                <a:tc>
                  <a:txBody>
                    <a:bodyPr/>
                    <a:lstStyle/>
                    <a:p>
                      <a:r>
                        <a:rPr lang="es-ES" sz="2000" b="0" cap="none" spc="0">
                          <a:ln w="0"/>
                          <a:solidFill>
                            <a:schemeClr val="tx1"/>
                          </a:solidFill>
                          <a:effectLst>
                            <a:outerShdw blurRad="38100" dist="19050" dir="2700000" algn="tl" rotWithShape="0">
                              <a:schemeClr val="dk1">
                                <a:alpha val="40000"/>
                              </a:schemeClr>
                            </a:outerShdw>
                          </a:effectLst>
                        </a:rPr>
                        <a:t> III</a:t>
                      </a:r>
                    </a:p>
                  </a:txBody>
                  <a:tcPr marL="69630" marR="69630" marT="34815" marB="34815" anchor="ctr"/>
                </a:tc>
                <a:tc>
                  <a:txBody>
                    <a:bodyPr/>
                    <a:lstStyle/>
                    <a:p>
                      <a:pPr algn="ctr"/>
                      <a:r>
                        <a:rPr lang="es-ES" sz="2000" b="0" cap="none" spc="0">
                          <a:ln w="0"/>
                          <a:solidFill>
                            <a:schemeClr val="tx1"/>
                          </a:solidFill>
                          <a:effectLst>
                            <a:outerShdw blurRad="38100" dist="19050" dir="2700000" algn="tl" rotWithShape="0">
                              <a:schemeClr val="dk1">
                                <a:alpha val="40000"/>
                              </a:schemeClr>
                            </a:outerShdw>
                          </a:effectLst>
                        </a:rPr>
                        <a:t>105 (28)</a:t>
                      </a:r>
                    </a:p>
                  </a:txBody>
                  <a:tcPr marL="69630" marR="69630" marT="34815" marB="34815" anchor="ctr"/>
                </a:tc>
                <a:tc>
                  <a:txBody>
                    <a:bodyPr/>
                    <a:lstStyle/>
                    <a:p>
                      <a:pPr algn="ctr"/>
                      <a:r>
                        <a:rPr lang="es-ES" sz="2000" b="0" cap="none" spc="0">
                          <a:ln w="0"/>
                          <a:solidFill>
                            <a:schemeClr val="tx1"/>
                          </a:solidFill>
                          <a:effectLst>
                            <a:outerShdw blurRad="38100" dist="19050" dir="2700000" algn="tl" rotWithShape="0">
                              <a:schemeClr val="dk1">
                                <a:alpha val="40000"/>
                              </a:schemeClr>
                            </a:outerShdw>
                          </a:effectLst>
                        </a:rPr>
                        <a:t>31 (8)</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13.8 (7.2–26.2)</a:t>
                      </a:r>
                    </a:p>
                  </a:txBody>
                  <a:tcPr marL="69630" marR="69630" marT="34815" marB="34815" anchor="ctr"/>
                </a:tc>
                <a:extLst>
                  <a:ext uri="{0D108BD9-81ED-4DB2-BD59-A6C34878D82A}">
                    <a16:rowId xmlns:a16="http://schemas.microsoft.com/office/drawing/2014/main" xmlns="" val="10008"/>
                  </a:ext>
                </a:extLst>
              </a:tr>
              <a:tr h="395452">
                <a:tc>
                  <a:txBody>
                    <a:bodyPr/>
                    <a:lstStyle/>
                    <a:p>
                      <a:r>
                        <a:rPr lang="es-ES" sz="2000" b="0" cap="none" spc="0">
                          <a:ln w="0"/>
                          <a:solidFill>
                            <a:schemeClr val="tx1"/>
                          </a:solidFill>
                          <a:effectLst>
                            <a:outerShdw blurRad="38100" dist="19050" dir="2700000" algn="tl" rotWithShape="0">
                              <a:schemeClr val="dk1">
                                <a:alpha val="40000"/>
                              </a:schemeClr>
                            </a:outerShdw>
                          </a:effectLst>
                        </a:rPr>
                        <a:t> IV</a:t>
                      </a:r>
                    </a:p>
                  </a:txBody>
                  <a:tcPr marL="69630" marR="69630" marT="34815" marB="34815" anchor="ctr"/>
                </a:tc>
                <a:tc>
                  <a:txBody>
                    <a:bodyPr/>
                    <a:lstStyle/>
                    <a:p>
                      <a:pPr algn="ctr"/>
                      <a:r>
                        <a:rPr lang="es-ES" sz="2000" b="0" cap="none" spc="0">
                          <a:ln w="0"/>
                          <a:solidFill>
                            <a:schemeClr val="tx1"/>
                          </a:solidFill>
                          <a:effectLst>
                            <a:outerShdw blurRad="38100" dist="19050" dir="2700000" algn="tl" rotWithShape="0">
                              <a:schemeClr val="dk1">
                                <a:alpha val="40000"/>
                              </a:schemeClr>
                            </a:outerShdw>
                          </a:effectLst>
                        </a:rPr>
                        <a:t>52 (14)</a:t>
                      </a:r>
                    </a:p>
                  </a:txBody>
                  <a:tcPr marL="69630" marR="69630" marT="34815" marB="34815" anchor="ctr"/>
                </a:tc>
                <a:tc>
                  <a:txBody>
                    <a:bodyPr/>
                    <a:lstStyle/>
                    <a:p>
                      <a:pPr algn="ctr"/>
                      <a:r>
                        <a:rPr lang="es-ES" sz="2000" b="0" cap="none" spc="0">
                          <a:ln w="0"/>
                          <a:solidFill>
                            <a:schemeClr val="tx1"/>
                          </a:solidFill>
                          <a:effectLst>
                            <a:outerShdw blurRad="38100" dist="19050" dir="2700000" algn="tl" rotWithShape="0">
                              <a:schemeClr val="dk1">
                                <a:alpha val="40000"/>
                              </a:schemeClr>
                            </a:outerShdw>
                          </a:effectLst>
                        </a:rPr>
                        <a:t>3 (1)</a:t>
                      </a:r>
                    </a:p>
                  </a:txBody>
                  <a:tcPr marL="69630" marR="69630" marT="34815" marB="34815" anchor="ct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67.5 (18.9–239.8)</a:t>
                      </a:r>
                    </a:p>
                  </a:txBody>
                  <a:tcPr marL="69630" marR="69630" marT="34815" marB="34815"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4173824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n-US" sz="2800" b="1" dirty="0">
                <a:latin typeface="+mn-lt"/>
              </a:rPr>
              <a:t>Meta-analysis of solid tumors in RCT of rheumatoid arthritis patients treated with </a:t>
            </a:r>
            <a:r>
              <a:rPr lang="en-US" sz="2800" b="1" dirty="0" err="1">
                <a:latin typeface="+mn-lt"/>
              </a:rPr>
              <a:t>bDMARD</a:t>
            </a:r>
            <a:endParaRPr lang="es-ES" sz="2800" b="1" dirty="0">
              <a:latin typeface="+mn-lt"/>
            </a:endParaRPr>
          </a:p>
        </p:txBody>
      </p:sp>
      <p:sp>
        <p:nvSpPr>
          <p:cNvPr id="5" name="4 Rectángulo"/>
          <p:cNvSpPr/>
          <p:nvPr/>
        </p:nvSpPr>
        <p:spPr>
          <a:xfrm>
            <a:off x="2279576" y="6228206"/>
            <a:ext cx="77048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Sixty-three RCTs with 29,423 patients</a:t>
            </a:r>
            <a:endParaRPr lang="es-ES" sz="1600" dirty="0">
              <a:solidFill>
                <a:schemeClr val="tx1"/>
              </a:solidFill>
            </a:endParaRPr>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190750" y="1532697"/>
            <a:ext cx="7810500" cy="481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7 Rectángulo"/>
          <p:cNvSpPr/>
          <p:nvPr/>
        </p:nvSpPr>
        <p:spPr>
          <a:xfrm>
            <a:off x="9156669" y="6640962"/>
            <a:ext cx="3034805" cy="230832"/>
          </a:xfrm>
          <a:prstGeom prst="rect">
            <a:avLst/>
          </a:prstGeom>
        </p:spPr>
        <p:txBody>
          <a:bodyPr wrap="none">
            <a:spAutoFit/>
          </a:bodyPr>
          <a:lstStyle/>
          <a:p>
            <a:pPr algn="r"/>
            <a:r>
              <a:rPr lang="es-ES" sz="900" b="1" dirty="0" err="1"/>
              <a:t>Adapted</a:t>
            </a:r>
            <a:r>
              <a:rPr lang="es-ES" sz="900" b="1" dirty="0"/>
              <a:t> </a:t>
            </a:r>
            <a:r>
              <a:rPr lang="es-ES" sz="900" b="1" dirty="0" err="1"/>
              <a:t>from</a:t>
            </a:r>
            <a:r>
              <a:rPr lang="es-ES" sz="900" b="1" dirty="0"/>
              <a:t> </a:t>
            </a:r>
            <a:r>
              <a:rPr lang="es-ES" sz="900" b="1" dirty="0" err="1"/>
              <a:t>Lopez</a:t>
            </a:r>
            <a:r>
              <a:rPr lang="es-ES" sz="900" b="1" dirty="0"/>
              <a:t>-Olivo M et A. JAMA  2012;308:898-908</a:t>
            </a:r>
          </a:p>
        </p:txBody>
      </p:sp>
    </p:spTree>
    <p:extLst>
      <p:ext uri="{BB962C8B-B14F-4D97-AF65-F5344CB8AC3E}">
        <p14:creationId xmlns:p14="http://schemas.microsoft.com/office/powerpoint/2010/main" xmlns="" val="2199324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9F7028BB-3DBB-3F40-9231-F59FAB141DC9}"/>
              </a:ext>
            </a:extLst>
          </p:cNvPr>
          <p:cNvSpPr>
            <a:spLocks noGrp="1"/>
          </p:cNvSpPr>
          <p:nvPr>
            <p:ph type="title"/>
          </p:nvPr>
        </p:nvSpPr>
        <p:spPr/>
        <p:txBody>
          <a:bodyPr>
            <a:normAutofit/>
          </a:bodyPr>
          <a:lstStyle/>
          <a:p>
            <a:pPr algn="ctr"/>
            <a:r>
              <a:rPr lang="es-ES" sz="2800" b="1" dirty="0">
                <a:latin typeface="+mn-lt"/>
              </a:rPr>
              <a:t>Network meta-</a:t>
            </a:r>
            <a:r>
              <a:rPr lang="es-ES" sz="2800" b="1" dirty="0" err="1">
                <a:latin typeface="+mn-lt"/>
              </a:rPr>
              <a:t>analysis</a:t>
            </a:r>
            <a:r>
              <a:rPr lang="es-ES" sz="2800" b="1" dirty="0">
                <a:latin typeface="+mn-lt"/>
              </a:rPr>
              <a:t> of </a:t>
            </a:r>
            <a:r>
              <a:rPr lang="es-ES" sz="2800" b="1" dirty="0" err="1">
                <a:latin typeface="+mn-lt"/>
              </a:rPr>
              <a:t>overall</a:t>
            </a:r>
            <a:r>
              <a:rPr lang="es-ES" sz="2800" b="1" dirty="0">
                <a:latin typeface="+mn-lt"/>
              </a:rPr>
              <a:t> </a:t>
            </a:r>
            <a:r>
              <a:rPr lang="es-ES" sz="2800" b="1" dirty="0" err="1">
                <a:latin typeface="+mn-lt"/>
              </a:rPr>
              <a:t>malignancies</a:t>
            </a:r>
            <a:endParaRPr lang="es-ES" sz="1800" b="1" dirty="0">
              <a:latin typeface="+mn-lt"/>
            </a:endParaRPr>
          </a:p>
        </p:txBody>
      </p:sp>
      <p:pic>
        <p:nvPicPr>
          <p:cNvPr id="5" name="Imagen 4">
            <a:extLst>
              <a:ext uri="{FF2B5EF4-FFF2-40B4-BE49-F238E27FC236}">
                <a16:creationId xmlns:a16="http://schemas.microsoft.com/office/drawing/2014/main" xmlns="" id="{2D8D2AF7-EED9-6C4F-AA9D-31FE2956A908}"/>
              </a:ext>
            </a:extLst>
          </p:cNvPr>
          <p:cNvPicPr>
            <a:picLocks noChangeAspect="1"/>
          </p:cNvPicPr>
          <p:nvPr/>
        </p:nvPicPr>
        <p:blipFill>
          <a:blip r:embed="rId2"/>
          <a:stretch>
            <a:fillRect/>
          </a:stretch>
        </p:blipFill>
        <p:spPr>
          <a:xfrm>
            <a:off x="886094" y="1883393"/>
            <a:ext cx="4907080" cy="4490114"/>
          </a:xfrm>
          <a:prstGeom prst="rect">
            <a:avLst/>
          </a:prstGeom>
        </p:spPr>
      </p:pic>
      <p:pic>
        <p:nvPicPr>
          <p:cNvPr id="6" name="Imagen 5">
            <a:extLst>
              <a:ext uri="{FF2B5EF4-FFF2-40B4-BE49-F238E27FC236}">
                <a16:creationId xmlns:a16="http://schemas.microsoft.com/office/drawing/2014/main" xmlns="" id="{1B216604-8DEC-1B4F-898F-8D66CA7C0898}"/>
              </a:ext>
            </a:extLst>
          </p:cNvPr>
          <p:cNvPicPr>
            <a:picLocks noChangeAspect="1"/>
          </p:cNvPicPr>
          <p:nvPr/>
        </p:nvPicPr>
        <p:blipFill>
          <a:blip r:embed="rId3"/>
          <a:stretch>
            <a:fillRect/>
          </a:stretch>
        </p:blipFill>
        <p:spPr>
          <a:xfrm>
            <a:off x="5771722" y="1813203"/>
            <a:ext cx="5281289" cy="4871091"/>
          </a:xfrm>
          <a:prstGeom prst="rect">
            <a:avLst/>
          </a:prstGeom>
        </p:spPr>
      </p:pic>
      <p:sp>
        <p:nvSpPr>
          <p:cNvPr id="7" name="Rectángulo 6">
            <a:extLst>
              <a:ext uri="{FF2B5EF4-FFF2-40B4-BE49-F238E27FC236}">
                <a16:creationId xmlns:a16="http://schemas.microsoft.com/office/drawing/2014/main" xmlns="" id="{DEB374B9-E04B-9E40-94D6-904F98A204C7}"/>
              </a:ext>
            </a:extLst>
          </p:cNvPr>
          <p:cNvSpPr/>
          <p:nvPr/>
        </p:nvSpPr>
        <p:spPr>
          <a:xfrm>
            <a:off x="9187299" y="6642556"/>
            <a:ext cx="2969083" cy="230832"/>
          </a:xfrm>
          <a:prstGeom prst="rect">
            <a:avLst/>
          </a:prstGeom>
        </p:spPr>
        <p:txBody>
          <a:bodyPr wrap="none">
            <a:spAutoFit/>
          </a:bodyPr>
          <a:lstStyle/>
          <a:p>
            <a:pPr algn="r"/>
            <a:r>
              <a:rPr lang="es-ES" sz="900" b="1" dirty="0" err="1"/>
              <a:t>Maneiro</a:t>
            </a:r>
            <a:r>
              <a:rPr lang="es-ES" sz="900" b="1" dirty="0"/>
              <a:t> J et al. </a:t>
            </a:r>
            <a:r>
              <a:rPr lang="es-ES" sz="900" b="1" dirty="0" err="1"/>
              <a:t>Semin</a:t>
            </a:r>
            <a:r>
              <a:rPr lang="es-ES" sz="900" b="1" dirty="0"/>
              <a:t> </a:t>
            </a:r>
            <a:r>
              <a:rPr lang="es-ES" sz="900" b="1" dirty="0" err="1"/>
              <a:t>Arthritis</a:t>
            </a:r>
            <a:r>
              <a:rPr lang="es-ES" sz="900" b="1" dirty="0"/>
              <a:t>  </a:t>
            </a:r>
            <a:r>
              <a:rPr lang="es-ES" sz="900" b="1" dirty="0" err="1"/>
              <a:t>Rheum</a:t>
            </a:r>
            <a:r>
              <a:rPr lang="es-ES" sz="900" b="1" dirty="0"/>
              <a:t> 47 (2017) 149–156</a:t>
            </a:r>
            <a:endParaRPr lang="es-ES" sz="2000" b="1" dirty="0"/>
          </a:p>
        </p:txBody>
      </p:sp>
    </p:spTree>
    <p:extLst>
      <p:ext uri="{BB962C8B-B14F-4D97-AF65-F5344CB8AC3E}">
        <p14:creationId xmlns:p14="http://schemas.microsoft.com/office/powerpoint/2010/main" xmlns="" val="4294785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C2B608-3447-1A40-8320-C2A3C52B1C13}"/>
              </a:ext>
            </a:extLst>
          </p:cNvPr>
          <p:cNvSpPr>
            <a:spLocks noGrp="1"/>
          </p:cNvSpPr>
          <p:nvPr>
            <p:ph type="title"/>
          </p:nvPr>
        </p:nvSpPr>
        <p:spPr/>
        <p:txBody>
          <a:bodyPr>
            <a:noAutofit/>
          </a:bodyPr>
          <a:lstStyle/>
          <a:p>
            <a:pPr algn="ctr"/>
            <a:r>
              <a:rPr lang="es-ES" sz="2800" b="1" dirty="0">
                <a:latin typeface="+mn-lt"/>
              </a:rPr>
              <a:t>Network meta-</a:t>
            </a:r>
            <a:r>
              <a:rPr lang="es-ES" sz="2800" b="1" dirty="0" err="1">
                <a:latin typeface="+mn-lt"/>
              </a:rPr>
              <a:t>analysis</a:t>
            </a:r>
            <a:r>
              <a:rPr lang="es-ES" sz="2800" b="1" dirty="0">
                <a:latin typeface="+mn-lt"/>
              </a:rPr>
              <a:t> of </a:t>
            </a:r>
            <a:r>
              <a:rPr lang="es-ES" sz="2800" b="1" dirty="0" err="1">
                <a:latin typeface="+mn-lt"/>
              </a:rPr>
              <a:t>solid</a:t>
            </a:r>
            <a:r>
              <a:rPr lang="es-ES" sz="2800" b="1" dirty="0">
                <a:latin typeface="+mn-lt"/>
              </a:rPr>
              <a:t> </a:t>
            </a:r>
            <a:r>
              <a:rPr lang="es-ES" sz="2800" b="1" dirty="0" err="1">
                <a:latin typeface="+mn-lt"/>
              </a:rPr>
              <a:t>malignancies</a:t>
            </a:r>
            <a:r>
              <a:rPr lang="es-ES" sz="2800" b="1" dirty="0">
                <a:latin typeface="+mn-lt"/>
              </a:rPr>
              <a:t>.</a:t>
            </a:r>
            <a:endParaRPr lang="es-ES" sz="2000" dirty="0">
              <a:latin typeface="+mn-lt"/>
            </a:endParaRPr>
          </a:p>
        </p:txBody>
      </p:sp>
      <p:sp>
        <p:nvSpPr>
          <p:cNvPr id="3" name="Rectángulo 2">
            <a:extLst>
              <a:ext uri="{FF2B5EF4-FFF2-40B4-BE49-F238E27FC236}">
                <a16:creationId xmlns:a16="http://schemas.microsoft.com/office/drawing/2014/main" xmlns="" id="{73007B79-0B91-534C-B607-CE3109ABF331}"/>
              </a:ext>
            </a:extLst>
          </p:cNvPr>
          <p:cNvSpPr/>
          <p:nvPr/>
        </p:nvSpPr>
        <p:spPr>
          <a:xfrm>
            <a:off x="9187299" y="6642556"/>
            <a:ext cx="2969083" cy="230832"/>
          </a:xfrm>
          <a:prstGeom prst="rect">
            <a:avLst/>
          </a:prstGeom>
        </p:spPr>
        <p:txBody>
          <a:bodyPr wrap="none">
            <a:spAutoFit/>
          </a:bodyPr>
          <a:lstStyle/>
          <a:p>
            <a:pPr algn="r"/>
            <a:r>
              <a:rPr lang="es-ES" sz="900" b="1" dirty="0" err="1"/>
              <a:t>Maneiro</a:t>
            </a:r>
            <a:r>
              <a:rPr lang="es-ES" sz="900" b="1" dirty="0"/>
              <a:t> J et al. </a:t>
            </a:r>
            <a:r>
              <a:rPr lang="es-ES" sz="900" b="1" dirty="0" err="1"/>
              <a:t>Semin</a:t>
            </a:r>
            <a:r>
              <a:rPr lang="es-ES" sz="900" b="1" dirty="0"/>
              <a:t> </a:t>
            </a:r>
            <a:r>
              <a:rPr lang="es-ES" sz="900" b="1" dirty="0" err="1"/>
              <a:t>Arthritis</a:t>
            </a:r>
            <a:r>
              <a:rPr lang="es-ES" sz="900" b="1" dirty="0"/>
              <a:t>  </a:t>
            </a:r>
            <a:r>
              <a:rPr lang="es-ES" sz="900" b="1" dirty="0" err="1"/>
              <a:t>Rheum</a:t>
            </a:r>
            <a:r>
              <a:rPr lang="es-ES" sz="900" b="1" dirty="0"/>
              <a:t> 47 (2017) 149–156</a:t>
            </a:r>
            <a:endParaRPr lang="es-ES" sz="2000" b="1" dirty="0"/>
          </a:p>
        </p:txBody>
      </p:sp>
      <p:pic>
        <p:nvPicPr>
          <p:cNvPr id="4" name="Imagen 3">
            <a:extLst>
              <a:ext uri="{FF2B5EF4-FFF2-40B4-BE49-F238E27FC236}">
                <a16:creationId xmlns:a16="http://schemas.microsoft.com/office/drawing/2014/main" xmlns="" id="{AEA5465F-672B-EA41-8183-DB76371B8435}"/>
              </a:ext>
            </a:extLst>
          </p:cNvPr>
          <p:cNvPicPr>
            <a:picLocks noChangeAspect="1"/>
          </p:cNvPicPr>
          <p:nvPr/>
        </p:nvPicPr>
        <p:blipFill>
          <a:blip r:embed="rId2"/>
          <a:stretch>
            <a:fillRect/>
          </a:stretch>
        </p:blipFill>
        <p:spPr>
          <a:xfrm>
            <a:off x="5809389" y="1825997"/>
            <a:ext cx="5303781" cy="4703352"/>
          </a:xfrm>
          <a:prstGeom prst="rect">
            <a:avLst/>
          </a:prstGeom>
        </p:spPr>
      </p:pic>
      <p:pic>
        <p:nvPicPr>
          <p:cNvPr id="5" name="Imagen 4">
            <a:extLst>
              <a:ext uri="{FF2B5EF4-FFF2-40B4-BE49-F238E27FC236}">
                <a16:creationId xmlns:a16="http://schemas.microsoft.com/office/drawing/2014/main" xmlns="" id="{09C0D963-1C30-014E-A430-B9F5F22D8D10}"/>
              </a:ext>
            </a:extLst>
          </p:cNvPr>
          <p:cNvPicPr>
            <a:picLocks noChangeAspect="1"/>
          </p:cNvPicPr>
          <p:nvPr/>
        </p:nvPicPr>
        <p:blipFill>
          <a:blip r:embed="rId3"/>
          <a:stretch>
            <a:fillRect/>
          </a:stretch>
        </p:blipFill>
        <p:spPr>
          <a:xfrm>
            <a:off x="1052846" y="1787581"/>
            <a:ext cx="4740328" cy="3968646"/>
          </a:xfrm>
          <a:prstGeom prst="rect">
            <a:avLst/>
          </a:prstGeom>
        </p:spPr>
      </p:pic>
    </p:spTree>
    <p:extLst>
      <p:ext uri="{BB962C8B-B14F-4D97-AF65-F5344CB8AC3E}">
        <p14:creationId xmlns:p14="http://schemas.microsoft.com/office/powerpoint/2010/main" xmlns="" val="2152354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r>
              <a:rPr lang="en-US" sz="2800" b="1" dirty="0">
                <a:latin typeface="+mn-lt"/>
              </a:rPr>
              <a:t>Incident rate of malignancy in the  </a:t>
            </a:r>
            <a:r>
              <a:rPr lang="en-US" sz="2800" b="1" dirty="0" err="1">
                <a:latin typeface="+mn-lt"/>
              </a:rPr>
              <a:t>TNFi</a:t>
            </a:r>
            <a:r>
              <a:rPr lang="en-US" sz="2800" b="1" dirty="0">
                <a:latin typeface="+mn-lt"/>
              </a:rPr>
              <a:t> treated patients with a prior malignancy in BSRBR</a:t>
            </a:r>
            <a:endParaRPr lang="es-ES" sz="2800" b="1" dirty="0">
              <a:latin typeface="+mn-lt"/>
            </a:endParaRPr>
          </a:p>
        </p:txBody>
      </p:sp>
      <p:pic>
        <p:nvPicPr>
          <p:cNvPr id="1026" name="Picture 2" descr="An external file that holds a picture, illustration, etc.&#10;Object name is acr0062-0755-f2.jpg Object name is acr0062-0755-f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5879" y="2204865"/>
            <a:ext cx="6572250"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508096" y="6631908"/>
            <a:ext cx="7634522" cy="230832"/>
          </a:xfrm>
          <a:prstGeom prst="rect">
            <a:avLst/>
          </a:prstGeom>
        </p:spPr>
        <p:txBody>
          <a:bodyPr wrap="square">
            <a:spAutoFit/>
          </a:bodyPr>
          <a:lstStyle/>
          <a:p>
            <a:pPr algn="r"/>
            <a:r>
              <a:rPr lang="en-US" sz="900" b="1" dirty="0"/>
              <a:t>Dixon WJ et al. Arthritis Care Res (Hoboken). 2010 Oct;62(10):1514</a:t>
            </a:r>
            <a:endParaRPr lang="es-ES" sz="900" b="1" dirty="0"/>
          </a:p>
        </p:txBody>
      </p:sp>
      <p:sp>
        <p:nvSpPr>
          <p:cNvPr id="2" name="1 Rectángulo"/>
          <p:cNvSpPr/>
          <p:nvPr/>
        </p:nvSpPr>
        <p:spPr>
          <a:xfrm>
            <a:off x="1775520" y="5939989"/>
            <a:ext cx="8712968" cy="646331"/>
          </a:xfrm>
          <a:prstGeom prst="rect">
            <a:avLst/>
          </a:prstGeom>
        </p:spPr>
        <p:txBody>
          <a:bodyPr wrap="square">
            <a:spAutoFit/>
          </a:bodyPr>
          <a:lstStyle/>
          <a:p>
            <a:pPr algn="ctr"/>
            <a:r>
              <a:rPr lang="en-US" dirty="0"/>
              <a:t>Incident rate of malignancy was lower in the  TNF inhibitor group, but selection bias  was  possible</a:t>
            </a:r>
            <a:r>
              <a:rPr lang="es-ES" dirty="0"/>
              <a:t> </a:t>
            </a:r>
          </a:p>
        </p:txBody>
      </p:sp>
      <p:sp>
        <p:nvSpPr>
          <p:cNvPr id="3" name="2 Rectángulo"/>
          <p:cNvSpPr/>
          <p:nvPr/>
        </p:nvSpPr>
        <p:spPr>
          <a:xfrm>
            <a:off x="2495600" y="1655372"/>
            <a:ext cx="7272808" cy="369332"/>
          </a:xfrm>
          <a:prstGeom prst="rect">
            <a:avLst/>
          </a:prstGeom>
        </p:spPr>
        <p:txBody>
          <a:bodyPr wrap="square">
            <a:spAutoFit/>
          </a:bodyPr>
          <a:lstStyle/>
          <a:p>
            <a:r>
              <a:rPr lang="en-US" dirty="0"/>
              <a:t>293 patients with prior malignancy from more than 14,000 patients with RA</a:t>
            </a:r>
            <a:endParaRPr lang="es-ES" dirty="0"/>
          </a:p>
        </p:txBody>
      </p:sp>
      <p:sp>
        <p:nvSpPr>
          <p:cNvPr id="6" name="5 Rectángulo"/>
          <p:cNvSpPr/>
          <p:nvPr/>
        </p:nvSpPr>
        <p:spPr>
          <a:xfrm>
            <a:off x="3647728" y="2564905"/>
            <a:ext cx="4572000" cy="646331"/>
          </a:xfrm>
          <a:prstGeom prst="rect">
            <a:avLst/>
          </a:prstGeom>
        </p:spPr>
        <p:txBody>
          <a:bodyPr>
            <a:spAutoFit/>
          </a:bodyPr>
          <a:lstStyle/>
          <a:p>
            <a:r>
              <a:rPr lang="en-US" dirty="0"/>
              <a:t>IRR of 0.58 (0.23–1.43)</a:t>
            </a:r>
          </a:p>
          <a:p>
            <a:r>
              <a:rPr lang="en-US" dirty="0"/>
              <a:t>anti-TNF–treated vs DMARD treated</a:t>
            </a:r>
            <a:endParaRPr lang="es-ES" dirty="0"/>
          </a:p>
        </p:txBody>
      </p:sp>
    </p:spTree>
    <p:extLst>
      <p:ext uri="{BB962C8B-B14F-4D97-AF65-F5344CB8AC3E}">
        <p14:creationId xmlns:p14="http://schemas.microsoft.com/office/powerpoint/2010/main" xmlns="" val="71458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710488E-D2A8-7C40-B2F0-70E42BC65880}"/>
              </a:ext>
            </a:extLst>
          </p:cNvPr>
          <p:cNvSpPr>
            <a:spLocks noGrp="1"/>
          </p:cNvSpPr>
          <p:nvPr>
            <p:ph type="title"/>
          </p:nvPr>
        </p:nvSpPr>
        <p:spPr/>
        <p:txBody>
          <a:bodyPr>
            <a:noAutofit/>
          </a:bodyPr>
          <a:lstStyle/>
          <a:p>
            <a:pPr algn="ctr"/>
            <a:r>
              <a:rPr lang="es-ES" sz="2800" b="1" dirty="0" err="1">
                <a:latin typeface="+mn-lt"/>
              </a:rPr>
              <a:t>Observed</a:t>
            </a:r>
            <a:r>
              <a:rPr lang="es-ES" sz="2800" b="1" dirty="0">
                <a:latin typeface="+mn-lt"/>
              </a:rPr>
              <a:t> </a:t>
            </a:r>
            <a:r>
              <a:rPr lang="es-ES" sz="2800" b="1" dirty="0" err="1">
                <a:latin typeface="+mn-lt"/>
              </a:rPr>
              <a:t>numbers</a:t>
            </a:r>
            <a:r>
              <a:rPr lang="es-ES" sz="2800" b="1" dirty="0">
                <a:latin typeface="+mn-lt"/>
              </a:rPr>
              <a:t> (</a:t>
            </a:r>
            <a:r>
              <a:rPr lang="es-ES" sz="2800" b="1" dirty="0" err="1">
                <a:latin typeface="+mn-lt"/>
              </a:rPr>
              <a:t>Obs</a:t>
            </a:r>
            <a:r>
              <a:rPr lang="es-ES" sz="2800" b="1" dirty="0">
                <a:latin typeface="+mn-lt"/>
              </a:rPr>
              <a:t>) and </a:t>
            </a:r>
            <a:r>
              <a:rPr lang="es-ES" sz="2800" b="1" dirty="0" err="1">
                <a:latin typeface="+mn-lt"/>
              </a:rPr>
              <a:t>HRs</a:t>
            </a:r>
            <a:r>
              <a:rPr lang="es-ES" sz="2800" b="1" dirty="0">
                <a:latin typeface="+mn-lt"/>
              </a:rPr>
              <a:t> of a SMN in </a:t>
            </a:r>
            <a:r>
              <a:rPr lang="es-ES" sz="2800" b="1" dirty="0" err="1">
                <a:latin typeface="+mn-lt"/>
              </a:rPr>
              <a:t>patients</a:t>
            </a:r>
            <a:r>
              <a:rPr lang="es-ES" sz="2800" b="1" dirty="0">
                <a:latin typeface="+mn-lt"/>
              </a:rPr>
              <a:t> </a:t>
            </a:r>
            <a:r>
              <a:rPr lang="es-ES" sz="2800" b="1" dirty="0" err="1">
                <a:latin typeface="+mn-lt"/>
              </a:rPr>
              <a:t>with</a:t>
            </a:r>
            <a:r>
              <a:rPr lang="es-ES" sz="2800" b="1" dirty="0">
                <a:latin typeface="+mn-lt"/>
              </a:rPr>
              <a:t> </a:t>
            </a:r>
            <a:r>
              <a:rPr lang="es-ES" sz="2800" b="1" dirty="0" err="1">
                <a:latin typeface="+mn-lt"/>
              </a:rPr>
              <a:t>rheumatoid</a:t>
            </a:r>
            <a:r>
              <a:rPr lang="es-ES" sz="2800" b="1" dirty="0">
                <a:latin typeface="+mn-lt"/>
              </a:rPr>
              <a:t> </a:t>
            </a:r>
            <a:r>
              <a:rPr lang="es-ES" sz="2800" b="1" dirty="0" err="1">
                <a:latin typeface="+mn-lt"/>
              </a:rPr>
              <a:t>arthritis</a:t>
            </a:r>
            <a:r>
              <a:rPr lang="es-ES" sz="2800" b="1" dirty="0">
                <a:latin typeface="+mn-lt"/>
              </a:rPr>
              <a:t> </a:t>
            </a:r>
            <a:r>
              <a:rPr lang="es-ES" sz="2800" b="1" dirty="0" err="1">
                <a:latin typeface="+mn-lt"/>
              </a:rPr>
              <a:t>according</a:t>
            </a:r>
            <a:r>
              <a:rPr lang="es-ES" sz="2800" b="1" dirty="0">
                <a:latin typeface="+mn-lt"/>
              </a:rPr>
              <a:t> to </a:t>
            </a:r>
            <a:r>
              <a:rPr lang="es-ES" sz="2800" b="1" dirty="0" err="1">
                <a:latin typeface="+mn-lt"/>
              </a:rPr>
              <a:t>bDMARD</a:t>
            </a:r>
            <a:r>
              <a:rPr lang="es-ES" sz="2800" b="1" dirty="0">
                <a:latin typeface="+mn-lt"/>
              </a:rPr>
              <a:t> </a:t>
            </a:r>
            <a:r>
              <a:rPr lang="es-ES" sz="2800" b="1" dirty="0" err="1">
                <a:latin typeface="+mn-lt"/>
              </a:rPr>
              <a:t>treatment</a:t>
            </a:r>
            <a:r>
              <a:rPr lang="es-ES" sz="2800" b="1" dirty="0">
                <a:latin typeface="+mn-lt"/>
              </a:rPr>
              <a:t> in DANBIO</a:t>
            </a:r>
            <a:endParaRPr lang="es-ES" sz="1800" b="1" dirty="0">
              <a:effectLst/>
              <a:latin typeface="+mn-lt"/>
            </a:endParaRPr>
          </a:p>
        </p:txBody>
      </p:sp>
      <p:graphicFrame>
        <p:nvGraphicFramePr>
          <p:cNvPr id="7" name="Tabla 6">
            <a:extLst>
              <a:ext uri="{FF2B5EF4-FFF2-40B4-BE49-F238E27FC236}">
                <a16:creationId xmlns:a16="http://schemas.microsoft.com/office/drawing/2014/main" xmlns="" id="{9A812654-611A-8C49-80ED-F805E5F0B5C4}"/>
              </a:ext>
            </a:extLst>
          </p:cNvPr>
          <p:cNvGraphicFramePr>
            <a:graphicFrameLocks noGrp="1"/>
          </p:cNvGraphicFramePr>
          <p:nvPr>
            <p:extLst>
              <p:ext uri="{D42A27DB-BD31-4B8C-83A1-F6EECF244321}">
                <p14:modId xmlns:p14="http://schemas.microsoft.com/office/powerpoint/2010/main" xmlns="" val="3289708046"/>
              </p:ext>
            </p:extLst>
          </p:nvPr>
        </p:nvGraphicFramePr>
        <p:xfrm>
          <a:off x="1574278" y="1855788"/>
          <a:ext cx="9043444" cy="3495074"/>
        </p:xfrm>
        <a:graphic>
          <a:graphicData uri="http://schemas.openxmlformats.org/drawingml/2006/table">
            <a:tbl>
              <a:tblPr firstRow="1" bandRow="1">
                <a:tableStyleId>{5C22544A-7EE6-4342-B048-85BDC9FD1C3A}</a:tableStyleId>
              </a:tblPr>
              <a:tblGrid>
                <a:gridCol w="3957092">
                  <a:extLst>
                    <a:ext uri="{9D8B030D-6E8A-4147-A177-3AD203B41FA5}">
                      <a16:colId xmlns:a16="http://schemas.microsoft.com/office/drawing/2014/main" xmlns="" val="1643975919"/>
                    </a:ext>
                  </a:extLst>
                </a:gridCol>
                <a:gridCol w="1528997">
                  <a:extLst>
                    <a:ext uri="{9D8B030D-6E8A-4147-A177-3AD203B41FA5}">
                      <a16:colId xmlns:a16="http://schemas.microsoft.com/office/drawing/2014/main" xmlns="" val="356085361"/>
                    </a:ext>
                  </a:extLst>
                </a:gridCol>
                <a:gridCol w="1618938">
                  <a:extLst>
                    <a:ext uri="{9D8B030D-6E8A-4147-A177-3AD203B41FA5}">
                      <a16:colId xmlns:a16="http://schemas.microsoft.com/office/drawing/2014/main" xmlns="" val="2357063957"/>
                    </a:ext>
                  </a:extLst>
                </a:gridCol>
                <a:gridCol w="1938417">
                  <a:extLst>
                    <a:ext uri="{9D8B030D-6E8A-4147-A177-3AD203B41FA5}">
                      <a16:colId xmlns:a16="http://schemas.microsoft.com/office/drawing/2014/main" xmlns="" val="3984006010"/>
                    </a:ext>
                  </a:extLst>
                </a:gridCol>
              </a:tblGrid>
              <a:tr h="531812">
                <a:tc>
                  <a:txBody>
                    <a:bodyPr/>
                    <a:lstStyle/>
                    <a:p>
                      <a:r>
                        <a:rPr lang="es-ES" sz="1800" b="0" cap="none" spc="0" dirty="0" err="1">
                          <a:ln w="0"/>
                          <a:solidFill>
                            <a:schemeClr val="bg1"/>
                          </a:solidFill>
                          <a:effectLst>
                            <a:outerShdw blurRad="38100" dist="19050" dir="2700000" algn="tl" rotWithShape="0">
                              <a:schemeClr val="dk1">
                                <a:alpha val="40000"/>
                              </a:schemeClr>
                            </a:outerShdw>
                          </a:effectLst>
                        </a:rPr>
                        <a:t>Treatment</a:t>
                      </a:r>
                      <a:r>
                        <a:rPr lang="es-ES" sz="1800" b="0" cap="none" spc="0" dirty="0">
                          <a:ln w="0"/>
                          <a:solidFill>
                            <a:schemeClr val="bg1"/>
                          </a:solidFill>
                          <a:effectLst>
                            <a:outerShdw blurRad="38100" dist="19050" dir="2700000" algn="tl" rotWithShape="0">
                              <a:schemeClr val="dk1">
                                <a:alpha val="40000"/>
                              </a:schemeClr>
                            </a:outerShdw>
                          </a:effectLst>
                        </a:rPr>
                        <a:t> </a:t>
                      </a:r>
                      <a:endParaRPr lang="es-ES" sz="4400" b="0" cap="none" spc="0" dirty="0">
                        <a:ln w="0"/>
                        <a:solidFill>
                          <a:schemeClr val="bg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800" b="0" cap="none" spc="0" dirty="0">
                          <a:ln w="0"/>
                          <a:solidFill>
                            <a:schemeClr val="bg1"/>
                          </a:solidFill>
                          <a:effectLst>
                            <a:outerShdw blurRad="38100" dist="19050" dir="2700000" algn="tl" rotWithShape="0">
                              <a:schemeClr val="dk1">
                                <a:alpha val="40000"/>
                              </a:schemeClr>
                            </a:outerShdw>
                          </a:effectLst>
                        </a:rPr>
                        <a:t>SMN, </a:t>
                      </a:r>
                      <a:r>
                        <a:rPr lang="es-ES" sz="1800" b="0" cap="none" spc="0" dirty="0" err="1">
                          <a:ln w="0"/>
                          <a:solidFill>
                            <a:schemeClr val="bg1"/>
                          </a:solidFill>
                          <a:effectLst>
                            <a:outerShdw blurRad="38100" dist="19050" dir="2700000" algn="tl" rotWithShape="0">
                              <a:schemeClr val="dk1">
                                <a:alpha val="40000"/>
                              </a:schemeClr>
                            </a:outerShdw>
                          </a:effectLst>
                        </a:rPr>
                        <a:t>Obs</a:t>
                      </a:r>
                      <a:r>
                        <a:rPr lang="es-ES" sz="1800" b="0" cap="none" spc="0" dirty="0">
                          <a:ln w="0"/>
                          <a:solidFill>
                            <a:schemeClr val="bg1"/>
                          </a:solidFill>
                          <a:effectLst>
                            <a:outerShdw blurRad="38100" dist="19050" dir="2700000" algn="tl" rotWithShape="0">
                              <a:schemeClr val="dk1">
                                <a:alpha val="40000"/>
                              </a:schemeClr>
                            </a:outerShdw>
                          </a:effectLst>
                        </a:rPr>
                        <a:t> </a:t>
                      </a:r>
                      <a:endParaRPr lang="es-ES" sz="4400" b="0" cap="none" spc="0" dirty="0">
                        <a:ln w="0"/>
                        <a:solidFill>
                          <a:schemeClr val="bg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800" b="0" cap="none" spc="0" dirty="0" err="1">
                          <a:ln w="0"/>
                          <a:solidFill>
                            <a:schemeClr val="bg1"/>
                          </a:solidFill>
                          <a:effectLst>
                            <a:outerShdw blurRad="38100" dist="19050" dir="2700000" algn="tl" rotWithShape="0">
                              <a:schemeClr val="dk1">
                                <a:alpha val="40000"/>
                              </a:schemeClr>
                            </a:outerShdw>
                          </a:effectLst>
                        </a:rPr>
                        <a:t>Person</a:t>
                      </a:r>
                      <a:r>
                        <a:rPr lang="es-ES" sz="1800" b="0" cap="none" spc="0" dirty="0">
                          <a:ln w="0"/>
                          <a:solidFill>
                            <a:schemeClr val="bg1"/>
                          </a:solidFill>
                          <a:effectLst>
                            <a:outerShdw blurRad="38100" dist="19050" dir="2700000" algn="tl" rotWithShape="0">
                              <a:schemeClr val="dk1">
                                <a:alpha val="40000"/>
                              </a:schemeClr>
                            </a:outerShdw>
                          </a:effectLst>
                        </a:rPr>
                        <a:t>- </a:t>
                      </a:r>
                      <a:r>
                        <a:rPr lang="es-ES" sz="1800" b="0" cap="none" spc="0" dirty="0" err="1">
                          <a:ln w="0"/>
                          <a:solidFill>
                            <a:schemeClr val="bg1"/>
                          </a:solidFill>
                          <a:effectLst>
                            <a:outerShdw blurRad="38100" dist="19050" dir="2700000" algn="tl" rotWithShape="0">
                              <a:schemeClr val="dk1">
                                <a:alpha val="40000"/>
                              </a:schemeClr>
                            </a:outerShdw>
                          </a:effectLst>
                        </a:rPr>
                        <a:t>years</a:t>
                      </a:r>
                      <a:r>
                        <a:rPr lang="es-ES" sz="1800" b="0" cap="none" spc="0" dirty="0">
                          <a:ln w="0"/>
                          <a:solidFill>
                            <a:schemeClr val="bg1"/>
                          </a:solidFill>
                          <a:effectLst>
                            <a:outerShdw blurRad="38100" dist="19050" dir="2700000" algn="tl" rotWithShape="0">
                              <a:schemeClr val="dk1">
                                <a:alpha val="40000"/>
                              </a:schemeClr>
                            </a:outerShdw>
                          </a:effectLst>
                        </a:rPr>
                        <a:t> </a:t>
                      </a:r>
                      <a:endParaRPr lang="es-ES" sz="4400" b="0" cap="none" spc="0" dirty="0">
                        <a:ln w="0"/>
                        <a:solidFill>
                          <a:schemeClr val="bg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800" b="0" cap="none" spc="0" dirty="0">
                          <a:ln w="0"/>
                          <a:solidFill>
                            <a:schemeClr val="bg1"/>
                          </a:solidFill>
                          <a:effectLst>
                            <a:outerShdw blurRad="38100" dist="19050" dir="2700000" algn="tl" rotWithShape="0">
                              <a:schemeClr val="dk1">
                                <a:alpha val="40000"/>
                              </a:schemeClr>
                            </a:outerShdw>
                          </a:effectLst>
                        </a:rPr>
                        <a:t>HR (95% CI) </a:t>
                      </a:r>
                      <a:endParaRPr lang="es-ES" sz="4400" b="0" cap="none" spc="0" dirty="0">
                        <a:ln w="0"/>
                        <a:solidFill>
                          <a:schemeClr val="bg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3823511777"/>
                  </a:ext>
                </a:extLst>
              </a:tr>
              <a:tr h="183490">
                <a:tc>
                  <a:txBody>
                    <a:bodyPr/>
                    <a:lstStyle/>
                    <a:p>
                      <a:r>
                        <a:rPr lang="es-ES" sz="1600" b="0" cap="none" spc="0" dirty="0">
                          <a:ln w="0"/>
                          <a:solidFill>
                            <a:schemeClr val="tx1"/>
                          </a:solidFill>
                          <a:effectLst>
                            <a:outerShdw blurRad="38100" dist="19050" dir="2700000" algn="tl" rotWithShape="0">
                              <a:schemeClr val="dk1">
                                <a:alpha val="40000"/>
                              </a:schemeClr>
                            </a:outerShdw>
                          </a:effectLst>
                        </a:rPr>
                        <a:t>Non-use of </a:t>
                      </a:r>
                      <a:r>
                        <a:rPr lang="es-ES" sz="1600" b="0" cap="none" spc="0" dirty="0" err="1">
                          <a:ln w="0"/>
                          <a:solidFill>
                            <a:schemeClr val="tx1"/>
                          </a:solidFill>
                          <a:effectLst>
                            <a:outerShdw blurRad="38100" dist="19050" dir="2700000" algn="tl" rotWithShape="0">
                              <a:schemeClr val="dk1">
                                <a:alpha val="40000"/>
                              </a:schemeClr>
                            </a:outerShdw>
                          </a:effectLst>
                        </a:rPr>
                        <a:t>bDMARDs</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70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2461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1 (Ref)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3794001281"/>
                  </a:ext>
                </a:extLst>
              </a:tr>
              <a:tr h="183490">
                <a:tc>
                  <a:txBody>
                    <a:bodyPr/>
                    <a:lstStyle/>
                    <a:p>
                      <a:r>
                        <a:rPr lang="es-ES" sz="1600" b="0" cap="none" spc="0" dirty="0" err="1">
                          <a:ln w="0"/>
                          <a:solidFill>
                            <a:schemeClr val="tx1"/>
                          </a:solidFill>
                          <a:effectLst>
                            <a:outerShdw blurRad="38100" dist="19050" dir="2700000" algn="tl" rotWithShape="0">
                              <a:schemeClr val="dk1">
                                <a:alpha val="40000"/>
                              </a:schemeClr>
                            </a:outerShdw>
                          </a:effectLst>
                        </a:rPr>
                        <a:t>Ever</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bDMARDs</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38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1225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1.11 (0.74 to 1.67)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1741293398"/>
                  </a:ext>
                </a:extLst>
              </a:tr>
              <a:tr h="183490">
                <a:tc>
                  <a:txBody>
                    <a:bodyPr/>
                    <a:lstStyle/>
                    <a:p>
                      <a:r>
                        <a:rPr lang="es-ES" sz="1600" b="0" cap="none" spc="0" dirty="0" err="1">
                          <a:ln w="0"/>
                          <a:solidFill>
                            <a:schemeClr val="tx1"/>
                          </a:solidFill>
                          <a:effectLst>
                            <a:outerShdw blurRad="38100" dist="19050" dir="2700000" algn="tl" rotWithShape="0">
                              <a:schemeClr val="dk1">
                                <a:alpha val="40000"/>
                              </a:schemeClr>
                            </a:outerShdw>
                          </a:effectLst>
                        </a:rPr>
                        <a:t>bDMARDs</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before</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first</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cancer</a:t>
                      </a:r>
                      <a:r>
                        <a:rPr lang="es-ES" sz="1600" b="0" cap="none" spc="0" dirty="0">
                          <a:ln w="0"/>
                          <a:solidFill>
                            <a:schemeClr val="tx1"/>
                          </a:solidFill>
                          <a:effectLst>
                            <a:outerShdw blurRad="38100" dist="19050" dir="2700000" algn="tl" rotWithShape="0">
                              <a:schemeClr val="dk1">
                                <a:alpha val="40000"/>
                              </a:schemeClr>
                            </a:outerShdw>
                          </a:effectLst>
                        </a:rPr>
                        <a:t>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11</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272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1.06 (0.52 to 2.14)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4007431515"/>
                  </a:ext>
                </a:extLst>
              </a:tr>
              <a:tr h="183490">
                <a:tc>
                  <a:txBody>
                    <a:bodyPr/>
                    <a:lstStyle/>
                    <a:p>
                      <a:r>
                        <a:rPr lang="es-ES" sz="1600" b="0" cap="none" spc="0" dirty="0" err="1">
                          <a:ln w="0"/>
                          <a:solidFill>
                            <a:schemeClr val="tx1"/>
                          </a:solidFill>
                          <a:effectLst>
                            <a:outerShdw blurRad="38100" dist="19050" dir="2700000" algn="tl" rotWithShape="0">
                              <a:schemeClr val="dk1">
                                <a:alpha val="40000"/>
                              </a:schemeClr>
                            </a:outerShdw>
                          </a:effectLst>
                        </a:rPr>
                        <a:t>bDMARDs</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after</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first</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cancer</a:t>
                      </a:r>
                      <a:r>
                        <a:rPr lang="es-ES" sz="1600" b="0" cap="none" spc="0" dirty="0">
                          <a:ln w="0"/>
                          <a:solidFill>
                            <a:schemeClr val="tx1"/>
                          </a:solidFill>
                          <a:effectLst>
                            <a:outerShdw blurRad="38100" dist="19050" dir="2700000" algn="tl" rotWithShape="0">
                              <a:schemeClr val="dk1">
                                <a:alpha val="40000"/>
                              </a:schemeClr>
                            </a:outerShdw>
                          </a:effectLst>
                        </a:rPr>
                        <a:t>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27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953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1.13 (0.71 to 1.80)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1323707333"/>
                  </a:ext>
                </a:extLst>
              </a:tr>
              <a:tr h="183490">
                <a:tc>
                  <a:txBody>
                    <a:bodyPr/>
                    <a:lstStyle/>
                    <a:p>
                      <a:r>
                        <a:rPr lang="es-ES" sz="1600" b="0" cap="none" spc="0" dirty="0" err="1">
                          <a:ln w="0"/>
                          <a:solidFill>
                            <a:schemeClr val="tx1"/>
                          </a:solidFill>
                          <a:effectLst>
                            <a:outerShdw blurRad="38100" dist="19050" dir="2700000" algn="tl" rotWithShape="0">
                              <a:schemeClr val="dk1">
                                <a:alpha val="40000"/>
                              </a:schemeClr>
                            </a:outerShdw>
                          </a:effectLst>
                        </a:rPr>
                        <a:t>bDMARDs</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only</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after</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first</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cancer</a:t>
                      </a:r>
                      <a:r>
                        <a:rPr lang="es-ES" sz="1600" b="0" cap="none" spc="0" dirty="0">
                          <a:ln w="0"/>
                          <a:solidFill>
                            <a:schemeClr val="tx1"/>
                          </a:solidFill>
                          <a:effectLst>
                            <a:outerShdw blurRad="38100" dist="19050" dir="2700000" algn="tl" rotWithShape="0">
                              <a:schemeClr val="dk1">
                                <a:alpha val="40000"/>
                              </a:schemeClr>
                            </a:outerShdw>
                          </a:effectLst>
                        </a:rPr>
                        <a:t>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21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760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1.15 (0.68 to 1.95)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1820246455"/>
                  </a:ext>
                </a:extLst>
              </a:tr>
              <a:tr h="183490">
                <a:tc>
                  <a:txBody>
                    <a:bodyPr/>
                    <a:lstStyle/>
                    <a:p>
                      <a:r>
                        <a:rPr lang="es-ES" sz="1600" b="0" cap="none" spc="0" dirty="0" err="1">
                          <a:ln w="0"/>
                          <a:solidFill>
                            <a:schemeClr val="tx1"/>
                          </a:solidFill>
                          <a:effectLst>
                            <a:outerShdw blurRad="38100" dist="19050" dir="2700000" algn="tl" rotWithShape="0">
                              <a:schemeClr val="dk1">
                                <a:alpha val="40000"/>
                              </a:schemeClr>
                            </a:outerShdw>
                          </a:effectLst>
                        </a:rPr>
                        <a:t>bDMARDs</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both</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before</a:t>
                      </a:r>
                      <a:r>
                        <a:rPr lang="es-ES" sz="1600" b="0" cap="none" spc="0" dirty="0">
                          <a:ln w="0"/>
                          <a:solidFill>
                            <a:schemeClr val="tx1"/>
                          </a:solidFill>
                          <a:effectLst>
                            <a:outerShdw blurRad="38100" dist="19050" dir="2700000" algn="tl" rotWithShape="0">
                              <a:schemeClr val="dk1">
                                <a:alpha val="40000"/>
                              </a:schemeClr>
                            </a:outerShdw>
                          </a:effectLst>
                        </a:rPr>
                        <a:t> and </a:t>
                      </a:r>
                      <a:r>
                        <a:rPr lang="es-ES" sz="1600" b="0" cap="none" spc="0" dirty="0" err="1">
                          <a:ln w="0"/>
                          <a:solidFill>
                            <a:schemeClr val="tx1"/>
                          </a:solidFill>
                          <a:effectLst>
                            <a:outerShdw blurRad="38100" dist="19050" dir="2700000" algn="tl" rotWithShape="0">
                              <a:schemeClr val="dk1">
                                <a:alpha val="40000"/>
                              </a:schemeClr>
                            </a:outerShdw>
                          </a:effectLst>
                        </a:rPr>
                        <a:t>after</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first</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cancer</a:t>
                      </a:r>
                      <a:r>
                        <a:rPr lang="es-ES" sz="1600" b="0" cap="none" spc="0" dirty="0">
                          <a:ln w="0"/>
                          <a:solidFill>
                            <a:schemeClr val="tx1"/>
                          </a:solidFill>
                          <a:effectLst>
                            <a:outerShdw blurRad="38100" dist="19050" dir="2700000" algn="tl" rotWithShape="0">
                              <a:schemeClr val="dk1">
                                <a:alpha val="40000"/>
                              </a:schemeClr>
                            </a:outerShdw>
                          </a:effectLst>
                        </a:rPr>
                        <a:t>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6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193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1.09 (0.46 to 2.57)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3262336597"/>
                  </a:ext>
                </a:extLst>
              </a:tr>
              <a:tr h="183490">
                <a:tc gridSpan="4">
                  <a:txBody>
                    <a:bodyPr/>
                    <a:lstStyle/>
                    <a:p>
                      <a:pPr algn="l"/>
                      <a:r>
                        <a:rPr lang="es-ES" sz="1600" b="0" cap="none" spc="0" dirty="0" err="1">
                          <a:ln w="0"/>
                          <a:solidFill>
                            <a:schemeClr val="tx1"/>
                          </a:solidFill>
                          <a:effectLst>
                            <a:outerShdw blurRad="38100" dist="19050" dir="2700000" algn="tl" rotWithShape="0">
                              <a:schemeClr val="dk1">
                                <a:alpha val="40000"/>
                              </a:schemeClr>
                            </a:outerShdw>
                          </a:effectLst>
                        </a:rPr>
                        <a:t>Type</a:t>
                      </a:r>
                      <a:r>
                        <a:rPr lang="es-ES" sz="1600" b="0" cap="none" spc="0" dirty="0">
                          <a:ln w="0"/>
                          <a:solidFill>
                            <a:schemeClr val="tx1"/>
                          </a:solidFill>
                          <a:effectLst>
                            <a:outerShdw blurRad="38100" dist="19050" dir="2700000" algn="tl" rotWithShape="0">
                              <a:schemeClr val="dk1">
                                <a:alpha val="40000"/>
                              </a:schemeClr>
                            </a:outerShdw>
                          </a:effectLst>
                        </a:rPr>
                        <a:t> of </a:t>
                      </a:r>
                      <a:r>
                        <a:rPr lang="es-ES" sz="1600" b="0" cap="none" spc="0" dirty="0" err="1">
                          <a:ln w="0"/>
                          <a:solidFill>
                            <a:schemeClr val="tx1"/>
                          </a:solidFill>
                          <a:effectLst>
                            <a:outerShdw blurRad="38100" dist="19050" dir="2700000" algn="tl" rotWithShape="0">
                              <a:schemeClr val="dk1">
                                <a:alpha val="40000"/>
                              </a:schemeClr>
                            </a:outerShdw>
                          </a:effectLst>
                        </a:rPr>
                        <a:t>bDMARD</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after</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first</a:t>
                      </a:r>
                      <a:r>
                        <a:rPr lang="es-ES" sz="1600" b="0" cap="none" spc="0" dirty="0">
                          <a:ln w="0"/>
                          <a:solidFill>
                            <a:schemeClr val="tx1"/>
                          </a:solidFill>
                          <a:effectLst>
                            <a:outerShdw blurRad="38100" dist="19050" dir="2700000" algn="tl" rotWithShape="0">
                              <a:schemeClr val="dk1">
                                <a:alpha val="40000"/>
                              </a:schemeClr>
                            </a:outerShdw>
                          </a:effectLst>
                        </a:rPr>
                        <a:t> </a:t>
                      </a:r>
                      <a:r>
                        <a:rPr lang="es-ES" sz="1600" b="0" cap="none" spc="0" dirty="0" err="1">
                          <a:ln w="0"/>
                          <a:solidFill>
                            <a:schemeClr val="tx1"/>
                          </a:solidFill>
                          <a:effectLst>
                            <a:outerShdw blurRad="38100" dist="19050" dir="2700000" algn="tl" rotWithShape="0">
                              <a:schemeClr val="dk1">
                                <a:alpha val="40000"/>
                              </a:schemeClr>
                            </a:outerShdw>
                          </a:effectLst>
                        </a:rPr>
                        <a:t>cancer</a:t>
                      </a:r>
                      <a:r>
                        <a:rPr lang="es-ES" sz="1600" b="0" cap="none" spc="0" dirty="0">
                          <a:ln w="0"/>
                          <a:solidFill>
                            <a:schemeClr val="tx1"/>
                          </a:solidFill>
                          <a:effectLst>
                            <a:outerShdw blurRad="38100" dist="19050" dir="2700000" algn="tl" rotWithShape="0">
                              <a:schemeClr val="dk1">
                                <a:alpha val="40000"/>
                              </a:schemeClr>
                            </a:outerShdw>
                          </a:effectLst>
                        </a:rPr>
                        <a:t>**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hMerge="1">
                  <a:txBody>
                    <a:bodyPr/>
                    <a:lstStyle/>
                    <a:p>
                      <a:endParaRPr lang="es-ES"/>
                    </a:p>
                  </a:txBody>
                  <a:tcPr>
                    <a:lnL w="1892" cap="flat" cmpd="sng" algn="ctr">
                      <a:solidFill>
                        <a:srgbClr val="FFFFFC"/>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s-ES"/>
                    </a:p>
                  </a:txBody>
                  <a:tcPr>
                    <a:lnL w="1892" cap="flat" cmpd="sng" algn="ctr">
                      <a:solidFill>
                        <a:srgbClr val="FFFFFC"/>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s-ES" sz="3600" dirty="0">
                        <a:effectLst/>
                        <a:latin typeface="+mn-lt"/>
                      </a:endParaRPr>
                    </a:p>
                  </a:txBody>
                  <a:tcPr marL="78639" marR="78639" marT="39319" marB="39319" anchor="ctr">
                    <a:lnL w="1892" cap="flat" cmpd="sng" algn="ctr">
                      <a:solidFill>
                        <a:srgbClr val="FFFFFC"/>
                      </a:solidFill>
                      <a:prstDash val="solid"/>
                      <a:round/>
                      <a:headEnd type="none" w="med" len="med"/>
                      <a:tailEnd type="none" w="med" len="med"/>
                    </a:lnL>
                    <a:lnR w="1892" cap="flat" cmpd="sng" algn="ctr">
                      <a:solidFill>
                        <a:srgbClr val="FFFFF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D3CE"/>
                    </a:solidFill>
                  </a:tcPr>
                </a:tc>
                <a:extLst>
                  <a:ext uri="{0D108BD9-81ED-4DB2-BD59-A6C34878D82A}">
                    <a16:rowId xmlns:a16="http://schemas.microsoft.com/office/drawing/2014/main" xmlns="" val="3633166908"/>
                  </a:ext>
                </a:extLst>
              </a:tr>
              <a:tr h="0">
                <a:tc>
                  <a:txBody>
                    <a:bodyPr/>
                    <a:lstStyle/>
                    <a:p>
                      <a:r>
                        <a:rPr lang="es-ES" sz="1600" b="0" cap="none" spc="0">
                          <a:ln w="0"/>
                          <a:solidFill>
                            <a:schemeClr val="tx1"/>
                          </a:solidFill>
                          <a:effectLst>
                            <a:outerShdw blurRad="38100" dist="19050" dir="2700000" algn="tl" rotWithShape="0">
                              <a:schemeClr val="dk1">
                                <a:alpha val="40000"/>
                              </a:schemeClr>
                            </a:outerShdw>
                          </a:effectLst>
                        </a:rPr>
                        <a:t>TNF-I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800" b="0" cap="none" spc="0">
                          <a:ln w="0"/>
                          <a:solidFill>
                            <a:schemeClr val="tx1"/>
                          </a:solidFill>
                          <a:effectLst>
                            <a:outerShdw blurRad="38100" dist="19050" dir="2700000" algn="tl" rotWithShape="0">
                              <a:schemeClr val="dk1">
                                <a:alpha val="40000"/>
                              </a:schemeClr>
                            </a:outerShdw>
                          </a:effectLst>
                        </a:rPr>
                        <a:t>21 </a:t>
                      </a:r>
                      <a:endParaRPr lang="es-ES" sz="44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a:ln w="0"/>
                          <a:solidFill>
                            <a:schemeClr val="tx1"/>
                          </a:solidFill>
                          <a:effectLst>
                            <a:outerShdw blurRad="38100" dist="19050" dir="2700000" algn="tl" rotWithShape="0">
                              <a:schemeClr val="dk1">
                                <a:alpha val="40000"/>
                              </a:schemeClr>
                            </a:outerShdw>
                          </a:effectLst>
                        </a:rPr>
                        <a:t>723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1.21 (0.73 to 2.03)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1599737005"/>
                  </a:ext>
                </a:extLst>
              </a:tr>
              <a:tr h="183490">
                <a:tc>
                  <a:txBody>
                    <a:bodyPr/>
                    <a:lstStyle/>
                    <a:p>
                      <a:r>
                        <a:rPr lang="es-ES" sz="1600" b="0" cap="none" spc="0">
                          <a:ln w="0"/>
                          <a:solidFill>
                            <a:schemeClr val="tx1"/>
                          </a:solidFill>
                          <a:effectLst>
                            <a:outerShdw blurRad="38100" dist="19050" dir="2700000" algn="tl" rotWithShape="0">
                              <a:schemeClr val="dk1">
                                <a:alpha val="40000"/>
                              </a:schemeClr>
                            </a:outerShdw>
                          </a:effectLst>
                        </a:rPr>
                        <a:t>Rituximab </a:t>
                      </a:r>
                      <a:endParaRPr lang="es-ES" sz="4000" b="0" cap="none" spc="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800" b="0" cap="none" spc="0" dirty="0">
                          <a:ln w="0"/>
                          <a:solidFill>
                            <a:schemeClr val="tx1"/>
                          </a:solidFill>
                          <a:effectLst>
                            <a:outerShdw blurRad="38100" dist="19050" dir="2700000" algn="tl" rotWithShape="0">
                              <a:schemeClr val="dk1">
                                <a:alpha val="40000"/>
                              </a:schemeClr>
                            </a:outerShdw>
                          </a:effectLst>
                        </a:rPr>
                        <a:t>7 </a:t>
                      </a:r>
                      <a:endParaRPr lang="es-ES" sz="44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235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1.05 (0.47 to 2.34) </a:t>
                      </a:r>
                      <a:endParaRPr lang="es-ES" sz="4000" b="0" cap="none" spc="0" dirty="0">
                        <a:ln w="0"/>
                        <a:solidFill>
                          <a:schemeClr val="tx1"/>
                        </a:solidFill>
                        <a:effectLst>
                          <a:outerShdw blurRad="38100" dist="19050" dir="2700000" algn="tl" rotWithShape="0">
                            <a:schemeClr val="dk1">
                              <a:alpha val="40000"/>
                            </a:schemeClr>
                          </a:outerShdw>
                        </a:effectLst>
                        <a:latin typeface="+mn-lt"/>
                      </a:endParaRPr>
                    </a:p>
                  </a:txBody>
                  <a:tcPr marL="78639" marR="78639" marT="39319" marB="39319" anchor="ctr"/>
                </a:tc>
                <a:extLst>
                  <a:ext uri="{0D108BD9-81ED-4DB2-BD59-A6C34878D82A}">
                    <a16:rowId xmlns:a16="http://schemas.microsoft.com/office/drawing/2014/main" xmlns="" val="3210731402"/>
                  </a:ext>
                </a:extLst>
              </a:tr>
            </a:tbl>
          </a:graphicData>
        </a:graphic>
      </p:graphicFrame>
      <p:sp>
        <p:nvSpPr>
          <p:cNvPr id="2" name="Rectángulo 1">
            <a:extLst>
              <a:ext uri="{FF2B5EF4-FFF2-40B4-BE49-F238E27FC236}">
                <a16:creationId xmlns:a16="http://schemas.microsoft.com/office/drawing/2014/main" xmlns="" id="{BDEE1D03-E75B-A04F-B6A5-D148ACEBFEA8}"/>
              </a:ext>
            </a:extLst>
          </p:cNvPr>
          <p:cNvSpPr/>
          <p:nvPr/>
        </p:nvSpPr>
        <p:spPr>
          <a:xfrm>
            <a:off x="9825176" y="6608588"/>
            <a:ext cx="2329484" cy="246221"/>
          </a:xfrm>
          <a:prstGeom prst="rect">
            <a:avLst/>
          </a:prstGeom>
        </p:spPr>
        <p:txBody>
          <a:bodyPr wrap="none">
            <a:spAutoFit/>
          </a:bodyPr>
          <a:lstStyle/>
          <a:p>
            <a:r>
              <a:rPr lang="es-ES" sz="1000" b="1" dirty="0" err="1"/>
              <a:t>Dreyer</a:t>
            </a:r>
            <a:r>
              <a:rPr lang="es-ES" sz="1000" b="1" dirty="0"/>
              <a:t> </a:t>
            </a:r>
            <a:r>
              <a:rPr lang="es-ES" sz="1000" b="1" dirty="0" err="1"/>
              <a:t>L,et</a:t>
            </a:r>
            <a:r>
              <a:rPr lang="es-ES" sz="1000" b="1" dirty="0"/>
              <a:t> </a:t>
            </a:r>
            <a:r>
              <a:rPr lang="es-ES" sz="1000" b="1" dirty="0" err="1"/>
              <a:t>al.Ann</a:t>
            </a:r>
            <a:r>
              <a:rPr lang="es-ES" sz="1000" b="1" dirty="0"/>
              <a:t> </a:t>
            </a:r>
            <a:r>
              <a:rPr lang="es-ES" sz="1000" b="1" dirty="0" err="1"/>
              <a:t>Rheum</a:t>
            </a:r>
            <a:r>
              <a:rPr lang="es-ES" sz="1000" b="1" dirty="0"/>
              <a:t> Dis2017;0:1–5</a:t>
            </a:r>
          </a:p>
        </p:txBody>
      </p:sp>
    </p:spTree>
    <p:extLst>
      <p:ext uri="{BB962C8B-B14F-4D97-AF65-F5344CB8AC3E}">
        <p14:creationId xmlns:p14="http://schemas.microsoft.com/office/powerpoint/2010/main" xmlns="" val="3158260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n-US" sz="2800" b="1" dirty="0">
                <a:latin typeface="+mn-lt"/>
              </a:rPr>
              <a:t>Incident rate of new malignancy or relapse in the  </a:t>
            </a:r>
            <a:r>
              <a:rPr lang="en-US" sz="2800" b="1" dirty="0" err="1">
                <a:latin typeface="+mn-lt"/>
              </a:rPr>
              <a:t>TNFi</a:t>
            </a:r>
            <a:r>
              <a:rPr lang="en-US" sz="2800" b="1" dirty="0">
                <a:latin typeface="+mn-lt"/>
              </a:rPr>
              <a:t> treated patients with a prior malignancy in three BSRBR, RABBITT and BIOBADASER</a:t>
            </a:r>
            <a:endParaRPr lang="es-ES" sz="2800" b="1" dirty="0">
              <a:latin typeface="+mn-lt"/>
            </a:endParaRPr>
          </a:p>
        </p:txBody>
      </p:sp>
      <p:graphicFrame>
        <p:nvGraphicFramePr>
          <p:cNvPr id="3" name="2 Tabla"/>
          <p:cNvGraphicFramePr>
            <a:graphicFrameLocks noGrp="1"/>
          </p:cNvGraphicFramePr>
          <p:nvPr>
            <p:extLst>
              <p:ext uri="{D42A27DB-BD31-4B8C-83A1-F6EECF244321}">
                <p14:modId xmlns:p14="http://schemas.microsoft.com/office/powerpoint/2010/main" xmlns="" val="1288611990"/>
              </p:ext>
            </p:extLst>
          </p:nvPr>
        </p:nvGraphicFramePr>
        <p:xfrm>
          <a:off x="1528998" y="2284878"/>
          <a:ext cx="9248930" cy="2951792"/>
        </p:xfrm>
        <a:graphic>
          <a:graphicData uri="http://schemas.openxmlformats.org/drawingml/2006/table">
            <a:tbl>
              <a:tblPr firstRow="1" bandRow="1">
                <a:tableStyleId>{5C22544A-7EE6-4342-B048-85BDC9FD1C3A}</a:tableStyleId>
              </a:tblPr>
              <a:tblGrid>
                <a:gridCol w="2207117">
                  <a:extLst>
                    <a:ext uri="{9D8B030D-6E8A-4147-A177-3AD203B41FA5}">
                      <a16:colId xmlns:a16="http://schemas.microsoft.com/office/drawing/2014/main" xmlns="" val="20000"/>
                    </a:ext>
                  </a:extLst>
                </a:gridCol>
                <a:gridCol w="1634900">
                  <a:extLst>
                    <a:ext uri="{9D8B030D-6E8A-4147-A177-3AD203B41FA5}">
                      <a16:colId xmlns:a16="http://schemas.microsoft.com/office/drawing/2014/main" xmlns="" val="20001"/>
                    </a:ext>
                  </a:extLst>
                </a:gridCol>
                <a:gridCol w="3269801">
                  <a:extLst>
                    <a:ext uri="{9D8B030D-6E8A-4147-A177-3AD203B41FA5}">
                      <a16:colId xmlns:a16="http://schemas.microsoft.com/office/drawing/2014/main" xmlns="" val="20002"/>
                    </a:ext>
                  </a:extLst>
                </a:gridCol>
                <a:gridCol w="2137112">
                  <a:extLst>
                    <a:ext uri="{9D8B030D-6E8A-4147-A177-3AD203B41FA5}">
                      <a16:colId xmlns:a16="http://schemas.microsoft.com/office/drawing/2014/main" xmlns="" val="20003"/>
                    </a:ext>
                  </a:extLst>
                </a:gridCol>
              </a:tblGrid>
              <a:tr h="901434">
                <a:tc>
                  <a:txBody>
                    <a:bodyPr/>
                    <a:lstStyle/>
                    <a:p>
                      <a:r>
                        <a:rPr lang="es-ES" sz="2000" dirty="0" err="1"/>
                        <a:t>Registry</a:t>
                      </a:r>
                      <a:endParaRPr lang="es-ES" sz="2000" dirty="0"/>
                    </a:p>
                  </a:txBody>
                  <a:tcPr/>
                </a:tc>
                <a:tc>
                  <a:txBody>
                    <a:bodyPr/>
                    <a:lstStyle/>
                    <a:p>
                      <a:pPr algn="ctr"/>
                      <a:r>
                        <a:rPr lang="es-ES" sz="2000" dirty="0"/>
                        <a:t>N </a:t>
                      </a:r>
                      <a:r>
                        <a:rPr lang="es-ES" sz="2000" dirty="0" err="1"/>
                        <a:t>Patients</a:t>
                      </a:r>
                      <a:r>
                        <a:rPr lang="es-ES" sz="2000" dirty="0"/>
                        <a:t> prior</a:t>
                      </a:r>
                      <a:r>
                        <a:rPr lang="es-ES" sz="2000" baseline="0" dirty="0"/>
                        <a:t> tumor</a:t>
                      </a:r>
                      <a:endParaRPr lang="es-E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err="1"/>
                        <a:t>Recurrent</a:t>
                      </a:r>
                      <a:r>
                        <a:rPr lang="es-ES" sz="2000" dirty="0"/>
                        <a:t>  </a:t>
                      </a:r>
                      <a:r>
                        <a:rPr lang="es-ES" sz="2000" dirty="0" err="1"/>
                        <a:t>or</a:t>
                      </a:r>
                      <a:r>
                        <a:rPr lang="es-ES" sz="2000" dirty="0"/>
                        <a:t> new tumor</a:t>
                      </a:r>
                    </a:p>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t>IR/1000 </a:t>
                      </a:r>
                      <a:r>
                        <a:rPr lang="es-ES" sz="2000" dirty="0" err="1"/>
                        <a:t>pyrs</a:t>
                      </a:r>
                      <a:r>
                        <a:rPr lang="es-ES" sz="2000" dirty="0"/>
                        <a:t> (CI)</a:t>
                      </a:r>
                    </a:p>
                  </a:txBody>
                  <a:tcPr/>
                </a:tc>
                <a:tc>
                  <a:txBody>
                    <a:bodyPr/>
                    <a:lstStyle/>
                    <a:p>
                      <a:pPr algn="ctr"/>
                      <a:r>
                        <a:rPr lang="es-ES" sz="2000" dirty="0"/>
                        <a:t>IRR </a:t>
                      </a:r>
                    </a:p>
                    <a:p>
                      <a:pPr algn="ctr"/>
                      <a:r>
                        <a:rPr lang="es-ES" sz="2000" dirty="0" err="1"/>
                        <a:t>TNFi</a:t>
                      </a:r>
                      <a:r>
                        <a:rPr lang="es-ES" sz="2000" baseline="0" dirty="0"/>
                        <a:t> vs DMARD</a:t>
                      </a:r>
                      <a:endParaRPr lang="es-ES" sz="2000" dirty="0"/>
                    </a:p>
                  </a:txBody>
                  <a:tcPr/>
                </a:tc>
                <a:extLst>
                  <a:ext uri="{0D108BD9-81ED-4DB2-BD59-A6C34878D82A}">
                    <a16:rowId xmlns:a16="http://schemas.microsoft.com/office/drawing/2014/main" xmlns="" val="10000"/>
                  </a:ext>
                </a:extLst>
              </a:tr>
              <a:tr h="522259">
                <a:tc>
                  <a:txBody>
                    <a:bodyPr/>
                    <a:lstStyle/>
                    <a:p>
                      <a:r>
                        <a:rPr lang="es-ES" sz="2000" b="0" cap="none" spc="0" dirty="0">
                          <a:ln w="0"/>
                          <a:solidFill>
                            <a:schemeClr val="tx1"/>
                          </a:solidFill>
                          <a:effectLst>
                            <a:outerShdw blurRad="38100" dist="19050" dir="2700000" algn="tl" rotWithShape="0">
                              <a:schemeClr val="dk1">
                                <a:alpha val="40000"/>
                              </a:schemeClr>
                            </a:outerShdw>
                          </a:effectLst>
                        </a:rPr>
                        <a:t>BSSBR</a:t>
                      </a:r>
                      <a:r>
                        <a:rPr lang="es-ES" sz="2000" b="0" cap="none" spc="0" baseline="0" dirty="0">
                          <a:ln w="0"/>
                          <a:solidFill>
                            <a:schemeClr val="tx1"/>
                          </a:solidFill>
                          <a:effectLst>
                            <a:outerShdw blurRad="38100" dist="19050" dir="2700000" algn="tl" rotWithShape="0">
                              <a:schemeClr val="dk1">
                                <a:alpha val="40000"/>
                              </a:schemeClr>
                            </a:outerShdw>
                          </a:effectLst>
                        </a:rPr>
                        <a:t> </a:t>
                      </a:r>
                      <a:r>
                        <a:rPr lang="es-ES" sz="2000" b="0" cap="none" spc="0" dirty="0">
                          <a:ln w="0"/>
                          <a:solidFill>
                            <a:schemeClr val="tx1"/>
                          </a:solidFill>
                          <a:effectLst>
                            <a:outerShdw blurRad="38100" dist="19050" dir="2700000" algn="tl" rotWithShape="0">
                              <a:schemeClr val="dk1">
                                <a:alpha val="40000"/>
                              </a:schemeClr>
                            </a:outerShdw>
                          </a:effectLst>
                        </a:rPr>
                        <a:t> 2010</a:t>
                      </a:r>
                    </a:p>
                  </a:txBody>
                  <a:tcP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239</a:t>
                      </a:r>
                    </a:p>
                  </a:txBody>
                  <a:tcPr/>
                </a:tc>
                <a:tc>
                  <a:txBody>
                    <a:bodyPr/>
                    <a:lstStyle/>
                    <a:p>
                      <a:pPr algn="ctr"/>
                      <a:r>
                        <a:rPr lang="es-ES" sz="2000" b="0" u="none" strike="noStrike" kern="1200" cap="none" spc="0" baseline="0" dirty="0">
                          <a:ln w="0"/>
                          <a:solidFill>
                            <a:schemeClr val="tx1"/>
                          </a:solidFill>
                          <a:effectLst>
                            <a:outerShdw blurRad="38100" dist="19050" dir="2700000" algn="tl" rotWithShape="0">
                              <a:schemeClr val="dk1">
                                <a:alpha val="40000"/>
                              </a:schemeClr>
                            </a:outerShdw>
                          </a:effectLst>
                        </a:rPr>
                        <a:t>25.3  (13.4–43.2)</a:t>
                      </a:r>
                      <a:endParaRPr lang="es-ES" sz="2000"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0.58 (0.23–1.43)</a:t>
                      </a:r>
                      <a:endParaRPr lang="es-ES" sz="2000" b="0" cap="none" spc="0" dirty="0">
                        <a:ln w="0"/>
                        <a:solidFill>
                          <a:schemeClr val="tx1"/>
                        </a:solidFill>
                        <a:effectLst>
                          <a:outerShdw blurRad="38100" dist="19050" dir="2700000" algn="tl" rotWithShape="0">
                            <a:schemeClr val="dk1">
                              <a:alpha val="40000"/>
                            </a:schemeClr>
                          </a:outerShdw>
                        </a:effectLst>
                      </a:endParaRPr>
                    </a:p>
                  </a:txBody>
                  <a:tcPr/>
                </a:tc>
                <a:extLst>
                  <a:ext uri="{0D108BD9-81ED-4DB2-BD59-A6C34878D82A}">
                    <a16:rowId xmlns:a16="http://schemas.microsoft.com/office/drawing/2014/main" xmlns="" val="10001"/>
                  </a:ext>
                </a:extLst>
              </a:tr>
              <a:tr h="962947">
                <a:tc>
                  <a:txBody>
                    <a:bodyPr/>
                    <a:lstStyle/>
                    <a:p>
                      <a:r>
                        <a:rPr lang="es-ES" sz="2000" b="0" cap="none" spc="0" dirty="0">
                          <a:ln w="0"/>
                          <a:solidFill>
                            <a:schemeClr val="tx1"/>
                          </a:solidFill>
                          <a:effectLst>
                            <a:outerShdw blurRad="38100" dist="19050" dir="2700000" algn="tl" rotWithShape="0">
                              <a:schemeClr val="dk1">
                                <a:alpha val="40000"/>
                              </a:schemeClr>
                            </a:outerShdw>
                          </a:effectLst>
                        </a:rPr>
                        <a:t>RABITT 2010</a:t>
                      </a:r>
                    </a:p>
                  </a:txBody>
                  <a:tcP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122</a:t>
                      </a:r>
                    </a:p>
                  </a:txBody>
                  <a:tcPr/>
                </a:tc>
                <a:tc>
                  <a:txBody>
                    <a:bodyPr/>
                    <a:lstStyle/>
                    <a:p>
                      <a:pPr algn="ctr"/>
                      <a:r>
                        <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IR  45.5 (20.8-86.3)</a:t>
                      </a:r>
                      <a:r>
                        <a:rPr lang="es-ES_tradnl" sz="20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rPr>
                        <a:t> </a:t>
                      </a:r>
                      <a:r>
                        <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TNF-I, </a:t>
                      </a:r>
                    </a:p>
                    <a:p>
                      <a:pPr algn="ctr"/>
                      <a:r>
                        <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IR 32.3 (0.8-179.7)</a:t>
                      </a:r>
                      <a:r>
                        <a:rPr lang="es-ES_tradnl" sz="20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rPr>
                        <a:t> </a:t>
                      </a:r>
                      <a:r>
                        <a:rPr lang="es-ES_tradnl" sz="2000" b="0" kern="1200" cap="none" spc="0" dirty="0" err="1">
                          <a:ln w="0"/>
                          <a:solidFill>
                            <a:schemeClr val="tx1"/>
                          </a:solidFill>
                          <a:effectLst>
                            <a:outerShdw blurRad="38100" dist="19050" dir="2700000" algn="tl" rotWithShape="0">
                              <a:schemeClr val="dk1">
                                <a:alpha val="40000"/>
                              </a:schemeClr>
                            </a:outerShdw>
                          </a:effectLst>
                          <a:latin typeface="+mn-lt"/>
                          <a:ea typeface="+mn-ea"/>
                          <a:cs typeface="+mn-cs"/>
                        </a:rPr>
                        <a:t>anakinra</a:t>
                      </a:r>
                      <a:r>
                        <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 </a:t>
                      </a:r>
                    </a:p>
                    <a:p>
                      <a:pPr algn="ctr"/>
                      <a:r>
                        <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IR 31.4 (10-273.4)</a:t>
                      </a:r>
                      <a:r>
                        <a:rPr lang="es-ES_tradnl" sz="2000" b="0" kern="1200" cap="none" spc="0" baseline="0" dirty="0">
                          <a:ln w="0"/>
                          <a:solidFill>
                            <a:schemeClr val="tx1"/>
                          </a:solidFill>
                          <a:effectLst>
                            <a:outerShdw blurRad="38100" dist="19050" dir="2700000" algn="tl" rotWithShape="0">
                              <a:schemeClr val="dk1">
                                <a:alpha val="40000"/>
                              </a:schemeClr>
                            </a:outerShdw>
                          </a:effectLst>
                          <a:latin typeface="+mn-lt"/>
                          <a:ea typeface="+mn-ea"/>
                          <a:cs typeface="+mn-cs"/>
                        </a:rPr>
                        <a:t> </a:t>
                      </a:r>
                      <a:r>
                        <a:rPr lang="es-ES_tradnl" sz="2000" b="0" kern="1200" cap="none" spc="0" dirty="0" err="1">
                          <a:ln w="0"/>
                          <a:solidFill>
                            <a:schemeClr val="tx1"/>
                          </a:solidFill>
                          <a:effectLst>
                            <a:outerShdw blurRad="38100" dist="19050" dir="2700000" algn="tl" rotWithShape="0">
                              <a:schemeClr val="dk1">
                                <a:alpha val="40000"/>
                              </a:schemeClr>
                            </a:outerShdw>
                          </a:effectLst>
                          <a:latin typeface="+mn-lt"/>
                          <a:ea typeface="+mn-ea"/>
                          <a:cs typeface="+mn-cs"/>
                        </a:rPr>
                        <a:t>csDMARD</a:t>
                      </a:r>
                      <a:r>
                        <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 </a:t>
                      </a:r>
                    </a:p>
                  </a:txBody>
                  <a:tcPr/>
                </a:tc>
                <a:tc>
                  <a:txBody>
                    <a:bodyPr/>
                    <a:lstStyle/>
                    <a:p>
                      <a:pPr algn="ctr"/>
                      <a:r>
                        <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1.4 ( 0.5 to 5.5) </a:t>
                      </a:r>
                    </a:p>
                    <a:p>
                      <a:pPr algn="ctr"/>
                      <a:endParaRPr lang="es-ES_tradnl" sz="20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tc>
                <a:extLst>
                  <a:ext uri="{0D108BD9-81ED-4DB2-BD59-A6C34878D82A}">
                    <a16:rowId xmlns:a16="http://schemas.microsoft.com/office/drawing/2014/main" xmlns="" val="10002"/>
                  </a:ext>
                </a:extLst>
              </a:tr>
              <a:tr h="522259">
                <a:tc>
                  <a:txBody>
                    <a:bodyPr/>
                    <a:lstStyle/>
                    <a:p>
                      <a:r>
                        <a:rPr lang="es-ES" sz="2000" b="0" cap="none" spc="0" dirty="0">
                          <a:ln w="0"/>
                          <a:solidFill>
                            <a:schemeClr val="tx1"/>
                          </a:solidFill>
                          <a:effectLst>
                            <a:outerShdw blurRad="38100" dist="19050" dir="2700000" algn="tl" rotWithShape="0">
                              <a:schemeClr val="dk1">
                                <a:alpha val="40000"/>
                              </a:schemeClr>
                            </a:outerShdw>
                          </a:effectLst>
                        </a:rPr>
                        <a:t>BIOBADASER 2011</a:t>
                      </a:r>
                    </a:p>
                  </a:txBody>
                  <a:tcPr/>
                </a:tc>
                <a:tc>
                  <a:txBody>
                    <a:bodyPr/>
                    <a:lstStyle/>
                    <a:p>
                      <a:pPr algn="ctr"/>
                      <a:r>
                        <a:rPr lang="es-ES" sz="2000" b="0" cap="none" spc="0" dirty="0">
                          <a:ln w="0"/>
                          <a:solidFill>
                            <a:schemeClr val="tx1"/>
                          </a:solidFill>
                          <a:effectLst>
                            <a:outerShdw blurRad="38100" dist="19050" dir="2700000" algn="tl" rotWithShape="0">
                              <a:schemeClr val="dk1">
                                <a:alpha val="40000"/>
                              </a:schemeClr>
                            </a:outerShdw>
                          </a:effectLst>
                        </a:rPr>
                        <a:t>24</a:t>
                      </a:r>
                    </a:p>
                  </a:txBody>
                  <a:tcPr/>
                </a:tc>
                <a:tc>
                  <a:txBody>
                    <a:bodyPr/>
                    <a:lstStyle/>
                    <a:p>
                      <a:pPr algn="ctr"/>
                      <a:r>
                        <a:rPr lang="es-ES" sz="2000" b="0" u="none" strike="noStrike" kern="1200" cap="none" spc="0" baseline="0" dirty="0">
                          <a:ln w="0"/>
                          <a:solidFill>
                            <a:schemeClr val="tx1"/>
                          </a:solidFill>
                          <a:effectLst>
                            <a:outerShdw blurRad="38100" dist="19050" dir="2700000" algn="tl" rotWithShape="0">
                              <a:schemeClr val="dk1">
                                <a:alpha val="40000"/>
                              </a:schemeClr>
                            </a:outerShdw>
                          </a:effectLst>
                        </a:rPr>
                        <a:t>IR 26.4 (4.1-171.5)</a:t>
                      </a:r>
                      <a:endParaRPr lang="es-ES" sz="2000" b="0" cap="none" spc="0" dirty="0">
                        <a:ln w="0"/>
                        <a:solidFill>
                          <a:schemeClr val="tx1"/>
                        </a:solidFill>
                        <a:effectLst>
                          <a:outerShdw blurRad="38100" dist="19050" dir="2700000" algn="tl" rotWithShape="0">
                            <a:schemeClr val="dk1">
                              <a:alpha val="40000"/>
                            </a:schemeClr>
                          </a:outerShdw>
                        </a:effectLst>
                      </a:endParaRPr>
                    </a:p>
                  </a:txBody>
                  <a:tcPr/>
                </a:tc>
                <a:tc>
                  <a:txBody>
                    <a:bodyPr/>
                    <a:lstStyle/>
                    <a:p>
                      <a:pPr algn="ctr"/>
                      <a:endParaRPr lang="es-ES" sz="2000" b="0" cap="none" spc="0" dirty="0">
                        <a:ln w="0"/>
                        <a:solidFill>
                          <a:schemeClr val="tx1"/>
                        </a:solidFill>
                        <a:effectLst>
                          <a:outerShdw blurRad="38100" dist="19050" dir="2700000" algn="tl" rotWithShape="0">
                            <a:schemeClr val="dk1">
                              <a:alpha val="40000"/>
                            </a:schemeClr>
                          </a:outerShdw>
                        </a:effectLst>
                      </a:endParaRPr>
                    </a:p>
                  </a:txBody>
                  <a:tcPr/>
                </a:tc>
                <a:extLst>
                  <a:ext uri="{0D108BD9-81ED-4DB2-BD59-A6C34878D82A}">
                    <a16:rowId xmlns:a16="http://schemas.microsoft.com/office/drawing/2014/main" xmlns="" val="10003"/>
                  </a:ext>
                </a:extLst>
              </a:tr>
            </a:tbl>
          </a:graphicData>
        </a:graphic>
      </p:graphicFrame>
      <p:sp>
        <p:nvSpPr>
          <p:cNvPr id="4" name="3 Rectángulo"/>
          <p:cNvSpPr/>
          <p:nvPr/>
        </p:nvSpPr>
        <p:spPr>
          <a:xfrm>
            <a:off x="4557478" y="6376559"/>
            <a:ext cx="7634522" cy="507831"/>
          </a:xfrm>
          <a:prstGeom prst="rect">
            <a:avLst/>
          </a:prstGeom>
        </p:spPr>
        <p:txBody>
          <a:bodyPr wrap="square">
            <a:spAutoFit/>
          </a:bodyPr>
          <a:lstStyle/>
          <a:p>
            <a:pPr algn="r"/>
            <a:r>
              <a:rPr lang="en-US" sz="900" b="1" dirty="0"/>
              <a:t>Dixon WJ et al. Arthritis Care Res (Hoboken). 2010 Oct;62(10):1514</a:t>
            </a:r>
          </a:p>
          <a:p>
            <a:pPr algn="r"/>
            <a:r>
              <a:rPr lang="en-US" sz="900" b="1" dirty="0" err="1"/>
              <a:t>Strangfeld</a:t>
            </a:r>
            <a:r>
              <a:rPr lang="en-US" sz="900" b="1" dirty="0"/>
              <a:t> A et al. Arthritis Res </a:t>
            </a:r>
            <a:r>
              <a:rPr lang="en-US" sz="900" b="1" dirty="0" err="1"/>
              <a:t>Ther</a:t>
            </a:r>
            <a:r>
              <a:rPr lang="en-US" sz="900" b="1" dirty="0"/>
              <a:t> 2010, 12:R5</a:t>
            </a:r>
            <a:endParaRPr lang="es-ES" sz="900" b="1" dirty="0"/>
          </a:p>
          <a:p>
            <a:pPr algn="r"/>
            <a:r>
              <a:rPr lang="es-ES" sz="900" b="1" dirty="0">
                <a:cs typeface="Arial" pitchFamily="34" charset="0"/>
              </a:rPr>
              <a:t>Carmona L, et al.  </a:t>
            </a:r>
            <a:r>
              <a:rPr lang="en-US" sz="900" b="1" dirty="0" err="1">
                <a:cs typeface="Arial" pitchFamily="34" charset="0"/>
              </a:rPr>
              <a:t>Semin</a:t>
            </a:r>
            <a:r>
              <a:rPr lang="en-US" sz="900" b="1" dirty="0">
                <a:cs typeface="Arial" pitchFamily="34" charset="0"/>
              </a:rPr>
              <a:t> Arthritis Rheum. 2011; </a:t>
            </a:r>
            <a:r>
              <a:rPr lang="es-ES" sz="900" b="1" dirty="0"/>
              <a:t>41:71-80</a:t>
            </a:r>
            <a:r>
              <a:rPr lang="en-US" sz="900" b="1" dirty="0">
                <a:cs typeface="Arial" pitchFamily="34" charset="0"/>
              </a:rPr>
              <a:t> </a:t>
            </a:r>
            <a:endParaRPr lang="es-ES" sz="900" b="1" dirty="0"/>
          </a:p>
        </p:txBody>
      </p:sp>
    </p:spTree>
    <p:extLst>
      <p:ext uri="{BB962C8B-B14F-4D97-AF65-F5344CB8AC3E}">
        <p14:creationId xmlns:p14="http://schemas.microsoft.com/office/powerpoint/2010/main" xmlns="" val="2876546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FBBD156F-FFC4-AB46-BE38-A040E8815A17}"/>
              </a:ext>
            </a:extLst>
          </p:cNvPr>
          <p:cNvSpPr>
            <a:spLocks noGrp="1"/>
          </p:cNvSpPr>
          <p:nvPr>
            <p:ph type="title"/>
          </p:nvPr>
        </p:nvSpPr>
        <p:spPr/>
        <p:txBody>
          <a:bodyPr>
            <a:normAutofit/>
          </a:bodyPr>
          <a:lstStyle/>
          <a:p>
            <a:pPr algn="ctr"/>
            <a:r>
              <a:rPr lang="es-ES" sz="3200" b="1" dirty="0">
                <a:latin typeface="+mn-lt"/>
              </a:rPr>
              <a:t>Conclusiones</a:t>
            </a:r>
          </a:p>
        </p:txBody>
      </p:sp>
      <p:sp>
        <p:nvSpPr>
          <p:cNvPr id="4" name="Marcador de contenido 3">
            <a:extLst>
              <a:ext uri="{FF2B5EF4-FFF2-40B4-BE49-F238E27FC236}">
                <a16:creationId xmlns:a16="http://schemas.microsoft.com/office/drawing/2014/main" xmlns="" id="{E95F1CF1-B96C-F747-99D1-C87A6BF6D0D7}"/>
              </a:ext>
            </a:extLst>
          </p:cNvPr>
          <p:cNvSpPr>
            <a:spLocks noGrp="1"/>
          </p:cNvSpPr>
          <p:nvPr>
            <p:ph idx="1"/>
          </p:nvPr>
        </p:nvSpPr>
        <p:spPr/>
        <p:txBody>
          <a:bodyPr/>
          <a:lstStyle/>
          <a:p>
            <a:r>
              <a:rPr lang="es-ES" dirty="0">
                <a:ln w="0"/>
                <a:effectLst>
                  <a:outerShdw blurRad="38100" dist="19050" dir="2700000" algn="tl" rotWithShape="0">
                    <a:schemeClr val="dk1">
                      <a:alpha val="40000"/>
                    </a:schemeClr>
                  </a:outerShdw>
                </a:effectLst>
              </a:rPr>
              <a:t>Las enfermedades inflamatorias crónicas mediadas por inmunidad se asocian con un mayor riesgo de infecciones serias, y tumores</a:t>
            </a:r>
          </a:p>
          <a:p>
            <a:r>
              <a:rPr lang="es-ES" dirty="0">
                <a:ln w="0"/>
                <a:effectLst>
                  <a:outerShdw blurRad="38100" dist="19050" dir="2700000" algn="tl" rotWithShape="0">
                    <a:schemeClr val="dk1">
                      <a:alpha val="40000"/>
                    </a:schemeClr>
                  </a:outerShdw>
                </a:effectLst>
              </a:rPr>
              <a:t>La actividad de la enfermedad, las comorbilidades y los </a:t>
            </a:r>
            <a:r>
              <a:rPr lang="es-ES" dirty="0" err="1">
                <a:ln w="0"/>
                <a:effectLst>
                  <a:outerShdw blurRad="38100" dist="19050" dir="2700000" algn="tl" rotWithShape="0">
                    <a:schemeClr val="dk1">
                      <a:alpha val="40000"/>
                    </a:schemeClr>
                  </a:outerShdw>
                </a:effectLst>
              </a:rPr>
              <a:t>corticosteroides</a:t>
            </a:r>
            <a:r>
              <a:rPr lang="es-ES" dirty="0">
                <a:ln w="0"/>
                <a:effectLst>
                  <a:outerShdw blurRad="38100" dist="19050" dir="2700000" algn="tl" rotWithShape="0">
                    <a:schemeClr val="dk1">
                      <a:alpha val="40000"/>
                    </a:schemeClr>
                  </a:outerShdw>
                </a:effectLst>
              </a:rPr>
              <a:t> aumentan el riesgo de infecciones serias incluidas la tuberculosis y el herpes zoster</a:t>
            </a:r>
          </a:p>
          <a:p>
            <a:r>
              <a:rPr lang="es-ES" dirty="0" err="1">
                <a:ln w="0"/>
                <a:effectLst>
                  <a:outerShdw blurRad="38100" dist="19050" dir="2700000" algn="tl" rotWithShape="0">
                    <a:schemeClr val="dk1">
                      <a:alpha val="40000"/>
                    </a:schemeClr>
                  </a:outerShdw>
                </a:effectLst>
              </a:rPr>
              <a:t>Lospacientes</a:t>
            </a:r>
            <a:r>
              <a:rPr lang="es-ES" dirty="0">
                <a:ln w="0"/>
                <a:effectLst>
                  <a:outerShdw blurRad="38100" dist="19050" dir="2700000" algn="tl" rotWithShape="0">
                    <a:schemeClr val="dk1">
                      <a:alpha val="40000"/>
                    </a:schemeClr>
                  </a:outerShdw>
                </a:effectLst>
              </a:rPr>
              <a:t> con RA tratados con </a:t>
            </a:r>
            <a:r>
              <a:rPr lang="es-ES" dirty="0" err="1">
                <a:ln w="0"/>
                <a:effectLst>
                  <a:outerShdw blurRad="38100" dist="19050" dir="2700000" algn="tl" rotWithShape="0">
                    <a:schemeClr val="dk1">
                      <a:alpha val="40000"/>
                    </a:schemeClr>
                  </a:outerShdw>
                </a:effectLst>
              </a:rPr>
              <a:t>bDMARD</a:t>
            </a:r>
            <a:r>
              <a:rPr lang="es-ES" dirty="0">
                <a:ln w="0"/>
                <a:effectLst>
                  <a:outerShdw blurRad="38100" dist="19050" dir="2700000" algn="tl" rotWithShape="0">
                    <a:schemeClr val="dk1">
                      <a:alpha val="40000"/>
                    </a:schemeClr>
                  </a:outerShdw>
                </a:effectLst>
              </a:rPr>
              <a:t> tiene un riesgo aumentado de infecciones serias, tuberculosis, y herpes zoster</a:t>
            </a:r>
          </a:p>
          <a:p>
            <a:r>
              <a:rPr lang="es-ES" dirty="0">
                <a:ln w="0"/>
                <a:effectLst>
                  <a:outerShdw blurRad="38100" dist="19050" dir="2700000" algn="tl" rotWithShape="0">
                    <a:schemeClr val="dk1">
                      <a:alpha val="40000"/>
                    </a:schemeClr>
                  </a:outerShdw>
                </a:effectLst>
              </a:rPr>
              <a:t>No hay evidencias actualmente que muestren un aumento del riesgo de tumores malignos en pacientes tratados con </a:t>
            </a:r>
            <a:r>
              <a:rPr lang="es-ES" dirty="0" err="1">
                <a:ln w="0"/>
                <a:effectLst>
                  <a:outerShdw blurRad="38100" dist="19050" dir="2700000" algn="tl" rotWithShape="0">
                    <a:schemeClr val="dk1">
                      <a:alpha val="40000"/>
                    </a:schemeClr>
                  </a:outerShdw>
                </a:effectLst>
              </a:rPr>
              <a:t>bDMARDs</a:t>
            </a:r>
            <a:endParaRPr lang="es-E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739973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n-US" sz="2800" b="1" dirty="0">
                <a:latin typeface="+mn-lt"/>
              </a:rPr>
              <a:t>Incidence rates for serious infections with biologic DMARDs and </a:t>
            </a:r>
            <a:r>
              <a:rPr lang="en-US" sz="2800" b="1" dirty="0" err="1">
                <a:latin typeface="+mn-lt"/>
              </a:rPr>
              <a:t>tofacitinib</a:t>
            </a:r>
            <a:r>
              <a:rPr lang="en-US" sz="2800" b="1" dirty="0">
                <a:latin typeface="+mn-lt"/>
              </a:rPr>
              <a:t> across RCTs* and LTE studies</a:t>
            </a:r>
          </a:p>
        </p:txBody>
      </p:sp>
      <p:sp>
        <p:nvSpPr>
          <p:cNvPr id="3" name="Rectángulo 2"/>
          <p:cNvSpPr/>
          <p:nvPr/>
        </p:nvSpPr>
        <p:spPr>
          <a:xfrm>
            <a:off x="6596129" y="6581001"/>
            <a:ext cx="5595871" cy="230832"/>
          </a:xfrm>
          <a:prstGeom prst="rect">
            <a:avLst/>
          </a:prstGeom>
        </p:spPr>
        <p:txBody>
          <a:bodyPr wrap="square">
            <a:spAutoFit/>
          </a:bodyPr>
          <a:lstStyle/>
          <a:p>
            <a:pPr algn="r"/>
            <a:r>
              <a:rPr lang="es-ES_tradnl" sz="900" b="1" dirty="0" err="1"/>
              <a:t>Adapted</a:t>
            </a:r>
            <a:r>
              <a:rPr lang="es-ES_tradnl" sz="900" b="1" dirty="0"/>
              <a:t> </a:t>
            </a:r>
            <a:r>
              <a:rPr lang="es-ES_tradnl" sz="900" b="1" dirty="0" err="1"/>
              <a:t>from</a:t>
            </a:r>
            <a:r>
              <a:rPr lang="es-ES_tradnl" sz="900" b="1" dirty="0"/>
              <a:t> </a:t>
            </a:r>
            <a:r>
              <a:rPr lang="es-ES_tradnl" sz="900" b="1" dirty="0" err="1"/>
              <a:t>Strand</a:t>
            </a:r>
            <a:r>
              <a:rPr lang="es-ES_tradnl" sz="900" b="1" dirty="0"/>
              <a:t> V, et al. </a:t>
            </a:r>
            <a:r>
              <a:rPr lang="es-ES_tradnl" sz="900" b="1" dirty="0" err="1"/>
              <a:t>Arthritis</a:t>
            </a:r>
            <a:r>
              <a:rPr lang="es-ES_tradnl" sz="900" b="1" dirty="0"/>
              <a:t> Res </a:t>
            </a:r>
            <a:r>
              <a:rPr lang="es-ES_tradnl" sz="900" b="1" dirty="0" err="1"/>
              <a:t>Ther</a:t>
            </a:r>
            <a:r>
              <a:rPr lang="es-ES_tradnl" sz="900" b="1" dirty="0"/>
              <a:t>. 2015 </a:t>
            </a:r>
            <a:r>
              <a:rPr lang="es-ES_tradnl" sz="900" b="1" dirty="0" err="1"/>
              <a:t>Dec</a:t>
            </a:r>
            <a:r>
              <a:rPr lang="es-ES_tradnl" sz="900" b="1" dirty="0"/>
              <a:t> 15;17:362.</a:t>
            </a:r>
          </a:p>
        </p:txBody>
      </p:sp>
      <p:grpSp>
        <p:nvGrpSpPr>
          <p:cNvPr id="6" name="Agrupar 5"/>
          <p:cNvGrpSpPr/>
          <p:nvPr/>
        </p:nvGrpSpPr>
        <p:grpSpPr>
          <a:xfrm>
            <a:off x="1899148" y="2105910"/>
            <a:ext cx="8554663" cy="3099130"/>
            <a:chOff x="570017" y="2101755"/>
            <a:chExt cx="7993875" cy="2582582"/>
          </a:xfrm>
        </p:grpSpPr>
        <p:pic>
          <p:nvPicPr>
            <p:cNvPr id="5" name="Picture 1" descr="ttps://static-content.springer.com/image/art%3A10.1186%2Fs13075-015-0880-2/MediaObjects/13075_2015_880_F"/>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2730"/>
            <a:stretch/>
          </p:blipFill>
          <p:spPr bwMode="auto">
            <a:xfrm>
              <a:off x="570017" y="4436333"/>
              <a:ext cx="7993875" cy="24800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 descr="ttps://static-content.springer.com/image/art%3A10.1186%2Fs13075-015-0880-2/MediaObjects/13075_2015_880_F"/>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33202"/>
            <a:stretch/>
          </p:blipFill>
          <p:spPr bwMode="auto">
            <a:xfrm>
              <a:off x="570017" y="2101755"/>
              <a:ext cx="7993875" cy="227865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9197092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24930" name="Rectangle 2"/>
          <p:cNvSpPr>
            <a:spLocks noGrp="1" noChangeArrowheads="1"/>
          </p:cNvSpPr>
          <p:nvPr>
            <p:ph type="title"/>
          </p:nvPr>
        </p:nvSpPr>
        <p:spPr/>
        <p:txBody>
          <a:bodyPr>
            <a:normAutofit/>
          </a:bodyPr>
          <a:lstStyle/>
          <a:p>
            <a:pPr algn="ctr"/>
            <a:r>
              <a:rPr lang="es-ES_tradnl" sz="2800" b="1" dirty="0" err="1">
                <a:latin typeface="+mn-lt"/>
              </a:rPr>
              <a:t>Risk</a:t>
            </a:r>
            <a:r>
              <a:rPr lang="es-ES_tradnl" sz="2800" b="1" dirty="0">
                <a:latin typeface="+mn-lt"/>
              </a:rPr>
              <a:t> of </a:t>
            </a:r>
            <a:r>
              <a:rPr lang="es-ES_tradnl" sz="2800" b="1" dirty="0" err="1">
                <a:latin typeface="+mn-lt"/>
              </a:rPr>
              <a:t>serious</a:t>
            </a:r>
            <a:r>
              <a:rPr lang="es-ES_tradnl" sz="2800" b="1" dirty="0">
                <a:latin typeface="+mn-lt"/>
              </a:rPr>
              <a:t> </a:t>
            </a:r>
            <a:r>
              <a:rPr lang="es-ES_tradnl" sz="2800" b="1" dirty="0" err="1">
                <a:latin typeface="+mn-lt"/>
              </a:rPr>
              <a:t>infection</a:t>
            </a:r>
            <a:r>
              <a:rPr lang="es-ES_tradnl" sz="2800" b="1" dirty="0">
                <a:latin typeface="+mn-lt"/>
              </a:rPr>
              <a:t>  </a:t>
            </a:r>
            <a:r>
              <a:rPr lang="es-ES_tradnl" sz="2800" b="1" dirty="0" err="1">
                <a:latin typeface="+mn-lt"/>
              </a:rPr>
              <a:t>by</a:t>
            </a:r>
            <a:r>
              <a:rPr lang="es-ES_tradnl" sz="2800" b="1" dirty="0">
                <a:latin typeface="+mn-lt"/>
              </a:rPr>
              <a:t> </a:t>
            </a:r>
            <a:r>
              <a:rPr lang="es-ES_tradnl" sz="2800" b="1" dirty="0" err="1">
                <a:latin typeface="+mn-lt"/>
              </a:rPr>
              <a:t>drug</a:t>
            </a:r>
            <a:r>
              <a:rPr lang="es-ES_tradnl" sz="2800" b="1" dirty="0">
                <a:latin typeface="+mn-lt"/>
              </a:rPr>
              <a:t> in BSRBR</a:t>
            </a:r>
            <a:endParaRPr lang="en-US" altLang="x-none" sz="2800" b="1" dirty="0">
              <a:latin typeface="+mn-lt"/>
            </a:endParaRPr>
          </a:p>
        </p:txBody>
      </p:sp>
      <p:pic>
        <p:nvPicPr>
          <p:cNvPr id="3324932"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9549"/>
          <a:stretch/>
        </p:blipFill>
        <p:spPr bwMode="auto">
          <a:xfrm>
            <a:off x="3085751" y="1876666"/>
            <a:ext cx="6113806" cy="4322656"/>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accent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ext Box 4"/>
          <p:cNvSpPr txBox="1">
            <a:spLocks noChangeArrowheads="1"/>
          </p:cNvSpPr>
          <p:nvPr/>
        </p:nvSpPr>
        <p:spPr bwMode="auto">
          <a:xfrm>
            <a:off x="8628211" y="6606333"/>
            <a:ext cx="3563789" cy="251667"/>
          </a:xfrm>
          <a:prstGeom prst="rect">
            <a:avLst/>
          </a:prstGeom>
          <a:noFill/>
          <a:ln w="9525">
            <a:noFill/>
            <a:round/>
            <a:headEnd/>
            <a:tailEnd/>
          </a:ln>
        </p:spPr>
        <p:txBody>
          <a:bodyPr lIns="90000" tIns="54702" rIns="90000" bIns="45000"/>
          <a:lstStyle/>
          <a:p>
            <a:pPr algn="r">
              <a:tabLst>
                <a:tab pos="723900" algn="l"/>
                <a:tab pos="1447800" algn="l"/>
                <a:tab pos="2171700" algn="l"/>
                <a:tab pos="2895600" algn="l"/>
                <a:tab pos="3619500" algn="l"/>
                <a:tab pos="4343400" algn="l"/>
                <a:tab pos="5067300" algn="l"/>
                <a:tab pos="5791200" algn="l"/>
                <a:tab pos="6515100" algn="l"/>
              </a:tabLst>
            </a:pPr>
            <a:r>
              <a:rPr lang="en-GB" sz="900" b="1" dirty="0">
                <a:solidFill>
                  <a:srgbClr val="000000"/>
                </a:solidFill>
                <a:latin typeface="Calibri" charset="0"/>
                <a:ea typeface="Calibri" charset="0"/>
                <a:cs typeface="Calibri" charset="0"/>
              </a:rPr>
              <a:t>Dixon WG  et al Arthritis Rheum 2007; 56: 2896-2904</a:t>
            </a:r>
            <a:endParaRPr lang="en-GB" sz="900" b="1" dirty="0">
              <a:solidFill>
                <a:srgbClr val="000000"/>
              </a:solidFill>
              <a:latin typeface="Calibri" charset="0"/>
              <a:ea typeface="Calibri" charset="0"/>
              <a:cs typeface="Calibri" charset="0"/>
              <a:hlinkClick r:id="rId4"/>
            </a:endParaRPr>
          </a:p>
        </p:txBody>
      </p:sp>
    </p:spTree>
    <p:extLst>
      <p:ext uri="{BB962C8B-B14F-4D97-AF65-F5344CB8AC3E}">
        <p14:creationId xmlns:p14="http://schemas.microsoft.com/office/powerpoint/2010/main" xmlns="" val="3263137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2CA3AE-E4B8-D047-B574-E9440D1AA2B2}"/>
              </a:ext>
            </a:extLst>
          </p:cNvPr>
          <p:cNvSpPr>
            <a:spLocks noGrp="1"/>
          </p:cNvSpPr>
          <p:nvPr>
            <p:ph type="title"/>
          </p:nvPr>
        </p:nvSpPr>
        <p:spPr>
          <a:xfrm>
            <a:off x="838200" y="22222"/>
            <a:ext cx="10515600" cy="1325563"/>
          </a:xfrm>
        </p:spPr>
        <p:txBody>
          <a:bodyPr>
            <a:normAutofit fontScale="90000"/>
          </a:bodyPr>
          <a:lstStyle/>
          <a:p>
            <a:pPr algn="ctr"/>
            <a:r>
              <a:rPr lang="en-US" sz="2800" b="1" dirty="0">
                <a:latin typeface="+mn-lt"/>
              </a:rPr>
              <a:t/>
            </a:r>
            <a:br>
              <a:rPr lang="en-US" sz="2800" b="1" dirty="0">
                <a:latin typeface="+mn-lt"/>
              </a:rPr>
            </a:br>
            <a:r>
              <a:rPr lang="en-US" sz="2800" b="1" dirty="0">
                <a:latin typeface="+mn-lt"/>
              </a:rPr>
              <a:t/>
            </a:r>
            <a:br>
              <a:rPr lang="en-US" sz="2800" b="1" dirty="0">
                <a:latin typeface="+mn-lt"/>
              </a:rPr>
            </a:br>
            <a:r>
              <a:rPr lang="en-US" sz="3100" b="1" dirty="0">
                <a:latin typeface="+mn-lt"/>
              </a:rPr>
              <a:t>Overview of risk </a:t>
            </a:r>
            <a:r>
              <a:rPr lang="en-US" sz="3100" b="1" dirty="0" err="1">
                <a:latin typeface="+mn-lt"/>
              </a:rPr>
              <a:t>characterisation</a:t>
            </a:r>
            <a:r>
              <a:rPr lang="en-US" sz="3100" b="1" dirty="0">
                <a:latin typeface="+mn-lt"/>
              </a:rPr>
              <a:t> model</a:t>
            </a:r>
            <a:r>
              <a:rPr lang="en-US" sz="2800" b="1" dirty="0">
                <a:latin typeface="+mn-lt"/>
              </a:rPr>
              <a:t/>
            </a:r>
            <a:br>
              <a:rPr lang="en-US" sz="2800" b="1" dirty="0">
                <a:latin typeface="+mn-lt"/>
              </a:rPr>
            </a:br>
            <a:r>
              <a:rPr lang="en-US" sz="2800" b="1" dirty="0">
                <a:latin typeface="+mn-lt"/>
              </a:rPr>
              <a:t/>
            </a:r>
            <a:br>
              <a:rPr lang="en-US" sz="2800" b="1" dirty="0">
                <a:latin typeface="+mn-lt"/>
              </a:rPr>
            </a:br>
            <a:endParaRPr lang="es-ES" sz="2800" dirty="0">
              <a:latin typeface="+mn-lt"/>
            </a:endParaRPr>
          </a:p>
        </p:txBody>
      </p:sp>
      <p:graphicFrame>
        <p:nvGraphicFramePr>
          <p:cNvPr id="3" name="Tabla 2">
            <a:extLst>
              <a:ext uri="{FF2B5EF4-FFF2-40B4-BE49-F238E27FC236}">
                <a16:creationId xmlns:a16="http://schemas.microsoft.com/office/drawing/2014/main" xmlns="" id="{6B13CE92-10C2-FB40-A4B2-34DC0DEAE180}"/>
              </a:ext>
            </a:extLst>
          </p:cNvPr>
          <p:cNvGraphicFramePr>
            <a:graphicFrameLocks noGrp="1"/>
          </p:cNvGraphicFramePr>
          <p:nvPr>
            <p:extLst>
              <p:ext uri="{D42A27DB-BD31-4B8C-83A1-F6EECF244321}">
                <p14:modId xmlns:p14="http://schemas.microsoft.com/office/powerpoint/2010/main" xmlns="" val="1646031706"/>
              </p:ext>
            </p:extLst>
          </p:nvPr>
        </p:nvGraphicFramePr>
        <p:xfrm>
          <a:off x="838200" y="943728"/>
          <a:ext cx="10515600" cy="5673625"/>
        </p:xfrm>
        <a:graphic>
          <a:graphicData uri="http://schemas.openxmlformats.org/drawingml/2006/table">
            <a:tbl>
              <a:tblPr firstRow="1" bandRow="1">
                <a:tableStyleId>{5C22544A-7EE6-4342-B048-85BDC9FD1C3A}</a:tableStyleId>
              </a:tblPr>
              <a:tblGrid>
                <a:gridCol w="1709057">
                  <a:extLst>
                    <a:ext uri="{9D8B030D-6E8A-4147-A177-3AD203B41FA5}">
                      <a16:colId xmlns:a16="http://schemas.microsoft.com/office/drawing/2014/main" xmlns="" val="3203522057"/>
                    </a:ext>
                  </a:extLst>
                </a:gridCol>
                <a:gridCol w="3298372">
                  <a:extLst>
                    <a:ext uri="{9D8B030D-6E8A-4147-A177-3AD203B41FA5}">
                      <a16:colId xmlns:a16="http://schemas.microsoft.com/office/drawing/2014/main" xmlns="" val="937005792"/>
                    </a:ext>
                  </a:extLst>
                </a:gridCol>
                <a:gridCol w="2155371">
                  <a:extLst>
                    <a:ext uri="{9D8B030D-6E8A-4147-A177-3AD203B41FA5}">
                      <a16:colId xmlns:a16="http://schemas.microsoft.com/office/drawing/2014/main" xmlns="" val="3083172899"/>
                    </a:ext>
                  </a:extLst>
                </a:gridCol>
                <a:gridCol w="1796143">
                  <a:extLst>
                    <a:ext uri="{9D8B030D-6E8A-4147-A177-3AD203B41FA5}">
                      <a16:colId xmlns:a16="http://schemas.microsoft.com/office/drawing/2014/main" xmlns="" val="3528459950"/>
                    </a:ext>
                  </a:extLst>
                </a:gridCol>
                <a:gridCol w="1556657">
                  <a:extLst>
                    <a:ext uri="{9D8B030D-6E8A-4147-A177-3AD203B41FA5}">
                      <a16:colId xmlns:a16="http://schemas.microsoft.com/office/drawing/2014/main" xmlns="" val="1398509575"/>
                    </a:ext>
                  </a:extLst>
                </a:gridCol>
              </a:tblGrid>
              <a:tr h="758072">
                <a:tc rowSpan="2">
                  <a:txBody>
                    <a:bodyPr/>
                    <a:lstStyle/>
                    <a:p>
                      <a:r>
                        <a:rPr lang="es-ES" sz="1700" dirty="0" err="1"/>
                        <a:t>Event</a:t>
                      </a:r>
                      <a:endParaRPr lang="es-ES" sz="1700" dirty="0"/>
                    </a:p>
                  </a:txBody>
                  <a:tcPr marL="19689" marR="19689" marT="9845" marB="9845" anchor="ctr"/>
                </a:tc>
                <a:tc rowSpan="2">
                  <a:txBody>
                    <a:bodyPr/>
                    <a:lstStyle/>
                    <a:p>
                      <a:pPr algn="ctr"/>
                      <a:r>
                        <a:rPr lang="es-ES" sz="1700" dirty="0"/>
                        <a:t>IR </a:t>
                      </a:r>
                      <a:r>
                        <a:rPr lang="es-ES" sz="1700" dirty="0" err="1"/>
                        <a:t>reported</a:t>
                      </a:r>
                      <a:r>
                        <a:rPr lang="es-ES" sz="1700" dirty="0"/>
                        <a:t> </a:t>
                      </a:r>
                      <a:r>
                        <a:rPr lang="es-ES" sz="1700" dirty="0" err="1"/>
                        <a:t>for</a:t>
                      </a:r>
                      <a:r>
                        <a:rPr lang="es-ES" sz="1700" dirty="0"/>
                        <a:t> </a:t>
                      </a:r>
                      <a:r>
                        <a:rPr lang="es-ES" sz="1700" dirty="0" err="1"/>
                        <a:t>external</a:t>
                      </a:r>
                      <a:r>
                        <a:rPr lang="es-ES" sz="1700" dirty="0"/>
                        <a:t> </a:t>
                      </a:r>
                      <a:r>
                        <a:rPr lang="es-ES" sz="1700" dirty="0" err="1"/>
                        <a:t>bDMARD</a:t>
                      </a:r>
                      <a:r>
                        <a:rPr lang="es-ES" sz="1700" dirty="0"/>
                        <a:t>    </a:t>
                      </a:r>
                      <a:r>
                        <a:rPr lang="es-ES" sz="1700" dirty="0" err="1"/>
                        <a:t>comparator</a:t>
                      </a:r>
                      <a:r>
                        <a:rPr lang="es-ES" sz="1700" dirty="0"/>
                        <a:t> </a:t>
                      </a:r>
                      <a:r>
                        <a:rPr lang="es-ES" sz="1700" dirty="0" err="1"/>
                        <a:t>population</a:t>
                      </a:r>
                      <a:r>
                        <a:rPr lang="es-ES" sz="1700" dirty="0"/>
                        <a:t> per 100 pt-</a:t>
                      </a:r>
                      <a:r>
                        <a:rPr lang="es-ES" sz="1700" dirty="0" err="1"/>
                        <a:t>yrs</a:t>
                      </a:r>
                      <a:r>
                        <a:rPr lang="es-ES" sz="1700" dirty="0"/>
                        <a:t> </a:t>
                      </a:r>
                    </a:p>
                  </a:txBody>
                  <a:tcPr marL="19689" marR="19689" marT="9845" marB="9845" anchor="ctr"/>
                </a:tc>
                <a:tc gridSpan="3">
                  <a:txBody>
                    <a:bodyPr/>
                    <a:lstStyle/>
                    <a:p>
                      <a:pPr algn="ctr"/>
                      <a:r>
                        <a:rPr lang="es-ES" sz="1700" dirty="0" err="1"/>
                        <a:t>Exposure</a:t>
                      </a:r>
                      <a:r>
                        <a:rPr lang="es-ES" sz="1700" dirty="0"/>
                        <a:t> (pt-</a:t>
                      </a:r>
                      <a:r>
                        <a:rPr lang="es-ES" sz="1700" dirty="0" err="1"/>
                        <a:t>yrs</a:t>
                      </a:r>
                      <a:r>
                        <a:rPr lang="es-ES" sz="1700" dirty="0"/>
                        <a:t>) to </a:t>
                      </a:r>
                      <a:r>
                        <a:rPr lang="es-ES" sz="1700" dirty="0" err="1"/>
                        <a:t>tofacitinib</a:t>
                      </a:r>
                      <a:r>
                        <a:rPr lang="es-ES" sz="1700" dirty="0"/>
                        <a:t> to </a:t>
                      </a:r>
                      <a:r>
                        <a:rPr lang="es-ES" sz="1700" dirty="0" err="1"/>
                        <a:t>detect</a:t>
                      </a:r>
                      <a:r>
                        <a:rPr lang="es-ES" sz="1700" dirty="0"/>
                        <a:t> </a:t>
                      </a:r>
                      <a:r>
                        <a:rPr lang="es-ES" sz="1700" dirty="0" err="1"/>
                        <a:t>an</a:t>
                      </a:r>
                      <a:r>
                        <a:rPr lang="es-ES" sz="1700" dirty="0"/>
                        <a:t> </a:t>
                      </a:r>
                      <a:r>
                        <a:rPr lang="es-ES" sz="1700" dirty="0" err="1"/>
                        <a:t>assumed</a:t>
                      </a:r>
                      <a:r>
                        <a:rPr lang="es-ES" sz="1700" dirty="0"/>
                        <a:t>  </a:t>
                      </a:r>
                      <a:r>
                        <a:rPr lang="es-ES" sz="1700" dirty="0" err="1"/>
                        <a:t>increased</a:t>
                      </a:r>
                      <a:r>
                        <a:rPr lang="es-ES" sz="1700" dirty="0"/>
                        <a:t> </a:t>
                      </a:r>
                      <a:r>
                        <a:rPr lang="es-ES" sz="1700" dirty="0" err="1"/>
                        <a:t>risk</a:t>
                      </a:r>
                      <a:r>
                        <a:rPr lang="es-ES" sz="1700" dirty="0"/>
                        <a:t> </a:t>
                      </a:r>
                      <a:r>
                        <a:rPr lang="es-ES" sz="1700" dirty="0" err="1"/>
                        <a:t>relative</a:t>
                      </a:r>
                      <a:r>
                        <a:rPr lang="es-ES" sz="1700" dirty="0"/>
                        <a:t> to </a:t>
                      </a:r>
                      <a:r>
                        <a:rPr lang="es-ES" sz="1700" dirty="0" err="1"/>
                        <a:t>bDMARDs</a:t>
                      </a:r>
                      <a:r>
                        <a:rPr lang="es-ES" sz="1700" dirty="0"/>
                        <a:t> </a:t>
                      </a:r>
                      <a:r>
                        <a:rPr lang="es-ES" sz="1700" dirty="0" err="1"/>
                        <a:t>with</a:t>
                      </a:r>
                      <a:r>
                        <a:rPr lang="es-ES" sz="1700" dirty="0"/>
                        <a:t> 90 % </a:t>
                      </a:r>
                      <a:r>
                        <a:rPr lang="es-ES" sz="1700" dirty="0" err="1"/>
                        <a:t>power</a:t>
                      </a:r>
                      <a:r>
                        <a:rPr lang="es-ES" sz="1700" dirty="0"/>
                        <a:t> </a:t>
                      </a:r>
                    </a:p>
                  </a:txBody>
                  <a:tcPr marL="19689" marR="19689" marT="9845" marB="9845" anchor="ctr">
                    <a:lnB w="9525" cap="flat" cmpd="sng" algn="ctr">
                      <a:solidFill>
                        <a:schemeClr val="bg1"/>
                      </a:solidFill>
                      <a:prstDash val="solid"/>
                      <a:round/>
                      <a:headEnd type="none" w="med" len="med"/>
                      <a:tailEnd type="none" w="med" len="med"/>
                    </a:lnB>
                    <a:solidFill>
                      <a:schemeClr val="accent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3558716699"/>
                  </a:ext>
                </a:extLst>
              </a:tr>
              <a:tr h="0">
                <a:tc vMerge="1">
                  <a:txBody>
                    <a:bodyPr/>
                    <a:lstStyle/>
                    <a:p>
                      <a:endParaRPr lang="es-ES"/>
                    </a:p>
                  </a:txBody>
                  <a:tcPr/>
                </a:tc>
                <a:tc vMerge="1">
                  <a:txBody>
                    <a:bodyPr/>
                    <a:lstStyle/>
                    <a:p>
                      <a:endParaRPr lang="es-ES"/>
                    </a:p>
                  </a:txBody>
                  <a:tcPr/>
                </a:tc>
                <a:tc>
                  <a:txBody>
                    <a:bodyPr/>
                    <a:lstStyle/>
                    <a:p>
                      <a:pPr algn="ctr"/>
                      <a:r>
                        <a:rPr lang="es-ES" sz="1700" dirty="0">
                          <a:solidFill>
                            <a:schemeClr val="bg1"/>
                          </a:solidFill>
                        </a:rPr>
                        <a:t>1.2×</a:t>
                      </a:r>
                    </a:p>
                  </a:txBody>
                  <a:tcPr marL="19689" marR="19689" marT="9845" marB="9845"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accent1"/>
                    </a:solidFill>
                  </a:tcPr>
                </a:tc>
                <a:tc>
                  <a:txBody>
                    <a:bodyPr/>
                    <a:lstStyle/>
                    <a:p>
                      <a:pPr algn="ctr"/>
                      <a:r>
                        <a:rPr lang="es-ES" sz="1700" dirty="0">
                          <a:solidFill>
                            <a:schemeClr val="bg1"/>
                          </a:solidFill>
                        </a:rPr>
                        <a:t>1.5×</a:t>
                      </a:r>
                    </a:p>
                  </a:txBody>
                  <a:tcPr marL="19689" marR="19689" marT="9845" marB="9845" anchor="ctr">
                    <a:lnT w="9525" cap="flat" cmpd="sng" algn="ctr">
                      <a:solidFill>
                        <a:schemeClr val="bg1"/>
                      </a:solidFill>
                      <a:prstDash val="solid"/>
                      <a:round/>
                      <a:headEnd type="none" w="med" len="med"/>
                      <a:tailEnd type="none" w="med" len="med"/>
                    </a:lnT>
                    <a:solidFill>
                      <a:schemeClr val="accent1"/>
                    </a:solidFill>
                  </a:tcPr>
                </a:tc>
                <a:tc>
                  <a:txBody>
                    <a:bodyPr/>
                    <a:lstStyle/>
                    <a:p>
                      <a:pPr algn="ctr"/>
                      <a:r>
                        <a:rPr lang="es-ES" sz="1700" dirty="0">
                          <a:solidFill>
                            <a:schemeClr val="bg1"/>
                          </a:solidFill>
                        </a:rPr>
                        <a:t>2.0×</a:t>
                      </a:r>
                    </a:p>
                  </a:txBody>
                  <a:tcPr marL="19689" marR="19689" marT="9845" marB="9845" anchor="ctr">
                    <a:lnT w="9525"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xmlns="" val="275971748"/>
                  </a:ext>
                </a:extLst>
              </a:tr>
              <a:tr h="139134">
                <a:tc rowSpan="3">
                  <a:txBody>
                    <a:bodyPr/>
                    <a:lstStyle/>
                    <a:p>
                      <a:r>
                        <a:rPr lang="es-ES" sz="1700" b="0" cap="none" spc="0" dirty="0">
                          <a:ln w="0"/>
                          <a:solidFill>
                            <a:schemeClr val="tx1"/>
                          </a:solidFill>
                          <a:effectLst>
                            <a:outerShdw blurRad="38100" dist="19050" dir="2700000" algn="tl" rotWithShape="0">
                              <a:schemeClr val="dk1">
                                <a:alpha val="40000"/>
                              </a:schemeClr>
                            </a:outerShdw>
                          </a:effectLst>
                        </a:rPr>
                        <a:t>SIE</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Point </a:t>
                      </a:r>
                      <a:r>
                        <a:rPr lang="es-ES" sz="1700" b="0" cap="none" spc="0" dirty="0" err="1">
                          <a:ln w="0"/>
                          <a:solidFill>
                            <a:schemeClr val="tx1"/>
                          </a:solidFill>
                          <a:effectLst>
                            <a:outerShdw blurRad="38100" dist="19050" dir="2700000" algn="tl" rotWithShape="0">
                              <a:schemeClr val="dk1">
                                <a:alpha val="40000"/>
                              </a:schemeClr>
                            </a:outerShdw>
                          </a:effectLst>
                        </a:rPr>
                        <a:t>estimate</a:t>
                      </a:r>
                      <a:r>
                        <a:rPr lang="es-ES" sz="1700" b="0" cap="none" spc="0" dirty="0">
                          <a:ln w="0"/>
                          <a:solidFill>
                            <a:schemeClr val="tx1"/>
                          </a:solidFill>
                          <a:effectLst>
                            <a:outerShdw blurRad="38100" dist="19050" dir="2700000" algn="tl" rotWithShape="0">
                              <a:schemeClr val="dk1">
                                <a:alpha val="40000"/>
                              </a:schemeClr>
                            </a:outerShdw>
                          </a:effectLst>
                        </a:rPr>
                        <a:t> 4.90</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6151</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1076</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311</a:t>
                      </a:r>
                    </a:p>
                  </a:txBody>
                  <a:tcPr marL="19689" marR="19689" marT="9845" marB="9845" anchor="ctr"/>
                </a:tc>
                <a:extLst>
                  <a:ext uri="{0D108BD9-81ED-4DB2-BD59-A6C34878D82A}">
                    <a16:rowId xmlns:a16="http://schemas.microsoft.com/office/drawing/2014/main" xmlns="" val="4057891048"/>
                  </a:ext>
                </a:extLst>
              </a:tr>
              <a:tr h="303979">
                <a:tc vMerge="1">
                  <a:txBody>
                    <a:bodyPr/>
                    <a:lstStyle/>
                    <a:p>
                      <a:endParaRPr lang="es-ES"/>
                    </a:p>
                  </a:txBody>
                  <a:tcPr/>
                </a:tc>
                <a:tc>
                  <a:txBody>
                    <a:bodyPr/>
                    <a:lstStyle/>
                    <a:p>
                      <a:pPr algn="ctr"/>
                      <a:r>
                        <a:rPr lang="es-ES" sz="1700" b="0" cap="none" spc="0" dirty="0" err="1">
                          <a:ln w="0"/>
                          <a:solidFill>
                            <a:schemeClr val="tx1"/>
                          </a:solidFill>
                          <a:effectLst>
                            <a:outerShdw blurRad="38100" dist="19050" dir="2700000" algn="tl" rotWithShape="0">
                              <a:schemeClr val="dk1">
                                <a:alpha val="40000"/>
                              </a:schemeClr>
                            </a:outerShdw>
                          </a:effectLst>
                        </a:rPr>
                        <a:t>Lower</a:t>
                      </a:r>
                      <a:r>
                        <a:rPr lang="es-ES" sz="1700" b="0" cap="none" spc="0" dirty="0">
                          <a:ln w="0"/>
                          <a:solidFill>
                            <a:schemeClr val="tx1"/>
                          </a:solidFill>
                          <a:effectLst>
                            <a:outerShdw blurRad="38100" dist="19050" dir="2700000" algn="tl" rotWithShape="0">
                              <a:schemeClr val="dk1">
                                <a:alpha val="40000"/>
                              </a:schemeClr>
                            </a:outerShdw>
                          </a:effectLst>
                        </a:rPr>
                        <a:t> 95 % CI 4.41</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6568</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1230</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348</a:t>
                      </a:r>
                    </a:p>
                  </a:txBody>
                  <a:tcPr marL="19689" marR="19689" marT="9845" marB="9845" anchor="ctr"/>
                </a:tc>
                <a:extLst>
                  <a:ext uri="{0D108BD9-81ED-4DB2-BD59-A6C34878D82A}">
                    <a16:rowId xmlns:a16="http://schemas.microsoft.com/office/drawing/2014/main" xmlns="" val="1939975481"/>
                  </a:ext>
                </a:extLst>
              </a:tr>
              <a:tr h="192111">
                <a:tc vMerge="1">
                  <a:txBody>
                    <a:bodyPr/>
                    <a:lstStyle/>
                    <a:p>
                      <a:endParaRPr lang="es-ES"/>
                    </a:p>
                  </a:txBody>
                  <a:tcPr/>
                </a:tc>
                <a:tc>
                  <a:txBody>
                    <a:bodyPr/>
                    <a:lstStyle/>
                    <a:p>
                      <a:pPr algn="ctr"/>
                      <a:r>
                        <a:rPr lang="es-ES" sz="1700" b="0" cap="none" spc="0" dirty="0" err="1">
                          <a:ln w="0"/>
                          <a:solidFill>
                            <a:schemeClr val="tx1"/>
                          </a:solidFill>
                          <a:effectLst>
                            <a:outerShdw blurRad="38100" dist="19050" dir="2700000" algn="tl" rotWithShape="0">
                              <a:schemeClr val="dk1">
                                <a:alpha val="40000"/>
                              </a:schemeClr>
                            </a:outerShdw>
                          </a:effectLst>
                        </a:rPr>
                        <a:t>Upper</a:t>
                      </a:r>
                      <a:r>
                        <a:rPr lang="es-ES" sz="1700" b="0" cap="none" spc="0" dirty="0">
                          <a:ln w="0"/>
                          <a:solidFill>
                            <a:schemeClr val="tx1"/>
                          </a:solidFill>
                          <a:effectLst>
                            <a:outerShdw blurRad="38100" dist="19050" dir="2700000" algn="tl" rotWithShape="0">
                              <a:schemeClr val="dk1">
                                <a:alpha val="40000"/>
                              </a:schemeClr>
                            </a:outerShdw>
                          </a:effectLst>
                        </a:rPr>
                        <a:t> 95 % CI 5.44</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5384</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985</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296</a:t>
                      </a:r>
                    </a:p>
                  </a:txBody>
                  <a:tcPr marL="19689" marR="19689" marT="9845" marB="9845" anchor="ctr"/>
                </a:tc>
                <a:extLst>
                  <a:ext uri="{0D108BD9-81ED-4DB2-BD59-A6C34878D82A}">
                    <a16:rowId xmlns:a16="http://schemas.microsoft.com/office/drawing/2014/main" xmlns="" val="1038782449"/>
                  </a:ext>
                </a:extLst>
              </a:tr>
              <a:tr h="303979">
                <a:tc rowSpan="3">
                  <a:txBody>
                    <a:bodyPr/>
                    <a:lstStyle/>
                    <a:p>
                      <a:r>
                        <a:rPr lang="es-ES" sz="1700" b="0" cap="none" spc="0" dirty="0" err="1">
                          <a:ln w="0"/>
                          <a:solidFill>
                            <a:schemeClr val="tx1"/>
                          </a:solidFill>
                          <a:effectLst>
                            <a:outerShdw blurRad="38100" dist="19050" dir="2700000" algn="tl" rotWithShape="0">
                              <a:schemeClr val="dk1">
                                <a:alpha val="40000"/>
                              </a:schemeClr>
                            </a:outerShdw>
                          </a:effectLst>
                        </a:rPr>
                        <a:t>Malignancies</a:t>
                      </a:r>
                      <a:r>
                        <a:rPr lang="es-ES" sz="1700" b="0" cap="none" spc="0" dirty="0">
                          <a:ln w="0"/>
                          <a:solidFill>
                            <a:schemeClr val="tx1"/>
                          </a:solidFill>
                          <a:effectLst>
                            <a:outerShdw blurRad="38100" dist="19050" dir="2700000" algn="tl" rotWithShape="0">
                              <a:schemeClr val="dk1">
                                <a:alpha val="40000"/>
                              </a:schemeClr>
                            </a:outerShdw>
                          </a:effectLst>
                        </a:rPr>
                        <a:t> (</a:t>
                      </a:r>
                      <a:r>
                        <a:rPr lang="es-ES" sz="1700" b="0" cap="none" spc="0" dirty="0" err="1">
                          <a:ln w="0"/>
                          <a:solidFill>
                            <a:schemeClr val="tx1"/>
                          </a:solidFill>
                          <a:effectLst>
                            <a:outerShdw blurRad="38100" dist="19050" dir="2700000" algn="tl" rotWithShape="0">
                              <a:schemeClr val="dk1">
                                <a:alpha val="40000"/>
                              </a:schemeClr>
                            </a:outerShdw>
                          </a:effectLst>
                        </a:rPr>
                        <a:t>excluding</a:t>
                      </a:r>
                      <a:r>
                        <a:rPr lang="es-ES" sz="1700" b="0" cap="none" spc="0" dirty="0">
                          <a:ln w="0"/>
                          <a:solidFill>
                            <a:schemeClr val="tx1"/>
                          </a:solidFill>
                          <a:effectLst>
                            <a:outerShdw blurRad="38100" dist="19050" dir="2700000" algn="tl" rotWithShape="0">
                              <a:schemeClr val="dk1">
                                <a:alpha val="40000"/>
                              </a:schemeClr>
                            </a:outerShdw>
                          </a:effectLst>
                        </a:rPr>
                        <a:t> NMSC)</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Point </a:t>
                      </a:r>
                      <a:r>
                        <a:rPr lang="es-ES" sz="1700" b="0" cap="none" spc="0" dirty="0" err="1">
                          <a:ln w="0"/>
                          <a:solidFill>
                            <a:schemeClr val="tx1"/>
                          </a:solidFill>
                          <a:effectLst>
                            <a:outerShdw blurRad="38100" dist="19050" dir="2700000" algn="tl" rotWithShape="0">
                              <a:schemeClr val="dk1">
                                <a:alpha val="40000"/>
                              </a:schemeClr>
                            </a:outerShdw>
                          </a:effectLst>
                        </a:rPr>
                        <a:t>estimate</a:t>
                      </a:r>
                      <a:r>
                        <a:rPr lang="es-ES" sz="1700" b="0" cap="none" spc="0" dirty="0">
                          <a:ln w="0"/>
                          <a:solidFill>
                            <a:schemeClr val="tx1"/>
                          </a:solidFill>
                          <a:effectLst>
                            <a:outerShdw blurRad="38100" dist="19050" dir="2700000" algn="tl" rotWithShape="0">
                              <a:schemeClr val="dk1">
                                <a:alpha val="40000"/>
                              </a:schemeClr>
                            </a:outerShdw>
                          </a:effectLst>
                        </a:rPr>
                        <a:t> 0.95</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30,945</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5704</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1699</a:t>
                      </a:r>
                    </a:p>
                  </a:txBody>
                  <a:tcPr marL="19689" marR="19689" marT="9845" marB="9845" anchor="ctr"/>
                </a:tc>
                <a:extLst>
                  <a:ext uri="{0D108BD9-81ED-4DB2-BD59-A6C34878D82A}">
                    <a16:rowId xmlns:a16="http://schemas.microsoft.com/office/drawing/2014/main" xmlns="" val="913519585"/>
                  </a:ext>
                </a:extLst>
              </a:tr>
              <a:tr h="163445">
                <a:tc vMerge="1">
                  <a:txBody>
                    <a:bodyPr/>
                    <a:lstStyle/>
                    <a:p>
                      <a:endParaRPr lang="es-ES"/>
                    </a:p>
                  </a:txBody>
                  <a:tcPr/>
                </a:tc>
                <a:tc>
                  <a:txBody>
                    <a:bodyPr/>
                    <a:lstStyle/>
                    <a:p>
                      <a:pPr algn="ctr"/>
                      <a:r>
                        <a:rPr lang="es-ES" sz="1700" b="0" cap="none" spc="0" dirty="0" err="1">
                          <a:ln w="0"/>
                          <a:solidFill>
                            <a:schemeClr val="tx1"/>
                          </a:solidFill>
                          <a:effectLst>
                            <a:outerShdw blurRad="38100" dist="19050" dir="2700000" algn="tl" rotWithShape="0">
                              <a:schemeClr val="dk1">
                                <a:alpha val="40000"/>
                              </a:schemeClr>
                            </a:outerShdw>
                          </a:effectLst>
                        </a:rPr>
                        <a:t>Lower</a:t>
                      </a:r>
                      <a:r>
                        <a:rPr lang="es-ES" sz="1700" b="0" cap="none" spc="0" dirty="0">
                          <a:ln w="0"/>
                          <a:solidFill>
                            <a:schemeClr val="tx1"/>
                          </a:solidFill>
                          <a:effectLst>
                            <a:outerShdw blurRad="38100" dist="19050" dir="2700000" algn="tl" rotWithShape="0">
                              <a:schemeClr val="dk1">
                                <a:alpha val="40000"/>
                              </a:schemeClr>
                            </a:outerShdw>
                          </a:effectLst>
                        </a:rPr>
                        <a:t> 95 % CI 0.79</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38,165</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6872</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2004</a:t>
                      </a:r>
                    </a:p>
                  </a:txBody>
                  <a:tcPr marL="19689" marR="19689" marT="9845" marB="9845" anchor="ctr"/>
                </a:tc>
                <a:extLst>
                  <a:ext uri="{0D108BD9-81ED-4DB2-BD59-A6C34878D82A}">
                    <a16:rowId xmlns:a16="http://schemas.microsoft.com/office/drawing/2014/main" xmlns="" val="633388279"/>
                  </a:ext>
                </a:extLst>
              </a:tr>
              <a:tr h="303979">
                <a:tc vMerge="1">
                  <a:txBody>
                    <a:bodyPr/>
                    <a:lstStyle/>
                    <a:p>
                      <a:endParaRPr lang="es-ES"/>
                    </a:p>
                  </a:txBody>
                  <a:tcP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Upper 95 % CI 1.14</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25,734</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4743</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1413</a:t>
                      </a:r>
                    </a:p>
                  </a:txBody>
                  <a:tcPr marL="19689" marR="19689" marT="9845" marB="9845" anchor="ctr"/>
                </a:tc>
                <a:extLst>
                  <a:ext uri="{0D108BD9-81ED-4DB2-BD59-A6C34878D82A}">
                    <a16:rowId xmlns:a16="http://schemas.microsoft.com/office/drawing/2014/main" xmlns="" val="1375398401"/>
                  </a:ext>
                </a:extLst>
              </a:tr>
              <a:tr h="0">
                <a:tc rowSpan="3">
                  <a:txBody>
                    <a:bodyPr/>
                    <a:lstStyle/>
                    <a:p>
                      <a:r>
                        <a:rPr lang="es-ES" sz="1700" b="0" cap="none" spc="0" dirty="0">
                          <a:ln w="0"/>
                          <a:solidFill>
                            <a:schemeClr val="tx1"/>
                          </a:solidFill>
                          <a:effectLst>
                            <a:outerShdw blurRad="38100" dist="19050" dir="2700000" algn="tl" rotWithShape="0">
                              <a:schemeClr val="dk1">
                                <a:alpha val="40000"/>
                              </a:schemeClr>
                            </a:outerShdw>
                          </a:effectLst>
                        </a:rPr>
                        <a:t>NMSC</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0.35</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84,544</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15,241</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4349</a:t>
                      </a:r>
                    </a:p>
                  </a:txBody>
                  <a:tcPr marL="19689" marR="19689" marT="9845" marB="9845" anchor="ctr"/>
                </a:tc>
                <a:extLst>
                  <a:ext uri="{0D108BD9-81ED-4DB2-BD59-A6C34878D82A}">
                    <a16:rowId xmlns:a16="http://schemas.microsoft.com/office/drawing/2014/main" xmlns="" val="305264247"/>
                  </a:ext>
                </a:extLst>
              </a:tr>
              <a:tr h="76473">
                <a:tc vMerge="1">
                  <a:txBody>
                    <a:bodyPr/>
                    <a:lstStyle/>
                    <a:p>
                      <a:endParaRPr lang="es-ES"/>
                    </a:p>
                  </a:txBody>
                  <a:tcPr/>
                </a:tc>
                <a:tc>
                  <a:txBody>
                    <a:bodyPr/>
                    <a:lstStyle/>
                    <a:p>
                      <a:pPr algn="ctr"/>
                      <a:r>
                        <a:rPr lang="es-ES" sz="1700" b="0" cap="none" spc="0" dirty="0" err="1">
                          <a:ln w="0"/>
                          <a:solidFill>
                            <a:schemeClr val="tx1"/>
                          </a:solidFill>
                          <a:effectLst>
                            <a:outerShdw blurRad="38100" dist="19050" dir="2700000" algn="tl" rotWithShape="0">
                              <a:schemeClr val="dk1">
                                <a:alpha val="40000"/>
                              </a:schemeClr>
                            </a:outerShdw>
                          </a:effectLst>
                        </a:rPr>
                        <a:t>Low</a:t>
                      </a:r>
                      <a:r>
                        <a:rPr lang="es-ES" sz="1700" b="0" cap="none" spc="0" dirty="0">
                          <a:ln w="0"/>
                          <a:solidFill>
                            <a:schemeClr val="tx1"/>
                          </a:solidFill>
                          <a:effectLst>
                            <a:outerShdw blurRad="38100" dist="19050" dir="2700000" algn="tl" rotWithShape="0">
                              <a:schemeClr val="dk1">
                                <a:alpha val="40000"/>
                              </a:schemeClr>
                            </a:outerShdw>
                          </a:effectLst>
                        </a:rPr>
                        <a:t> 0.21</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137,762</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25,444</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7263</a:t>
                      </a:r>
                    </a:p>
                  </a:txBody>
                  <a:tcPr marL="19689" marR="19689" marT="9845" marB="9845" anchor="ctr"/>
                </a:tc>
                <a:extLst>
                  <a:ext uri="{0D108BD9-81ED-4DB2-BD59-A6C34878D82A}">
                    <a16:rowId xmlns:a16="http://schemas.microsoft.com/office/drawing/2014/main" xmlns="" val="145257990"/>
                  </a:ext>
                </a:extLst>
              </a:tr>
              <a:tr h="0">
                <a:tc vMerge="1">
                  <a:txBody>
                    <a:bodyPr/>
                    <a:lstStyle/>
                    <a:p>
                      <a:endParaRPr lang="es-ES"/>
                    </a:p>
                  </a:txBody>
                  <a:tcP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High 1.34</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22,366</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3933</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1146</a:t>
                      </a:r>
                    </a:p>
                  </a:txBody>
                  <a:tcPr marL="19689" marR="19689" marT="9845" marB="9845" anchor="ctr"/>
                </a:tc>
                <a:extLst>
                  <a:ext uri="{0D108BD9-81ED-4DB2-BD59-A6C34878D82A}">
                    <a16:rowId xmlns:a16="http://schemas.microsoft.com/office/drawing/2014/main" xmlns="" val="879617820"/>
                  </a:ext>
                </a:extLst>
              </a:tr>
              <a:tr h="303979">
                <a:tc>
                  <a:txBody>
                    <a:bodyPr/>
                    <a:lstStyle/>
                    <a:p>
                      <a:r>
                        <a:rPr lang="es-ES" sz="1700" b="0" cap="none" spc="0" dirty="0">
                          <a:ln w="0"/>
                          <a:solidFill>
                            <a:schemeClr val="tx1"/>
                          </a:solidFill>
                          <a:effectLst>
                            <a:outerShdw blurRad="38100" dist="19050" dir="2700000" algn="tl" rotWithShape="0">
                              <a:schemeClr val="dk1">
                                <a:alpha val="40000"/>
                              </a:schemeClr>
                            </a:outerShdw>
                          </a:effectLst>
                        </a:rPr>
                        <a:t>MACE</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0.54</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54,684</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10,084</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2942</a:t>
                      </a:r>
                    </a:p>
                  </a:txBody>
                  <a:tcPr marL="19689" marR="19689" marT="9845" marB="9845" anchor="ctr"/>
                </a:tc>
                <a:extLst>
                  <a:ext uri="{0D108BD9-81ED-4DB2-BD59-A6C34878D82A}">
                    <a16:rowId xmlns:a16="http://schemas.microsoft.com/office/drawing/2014/main" xmlns="" val="2513505447"/>
                  </a:ext>
                </a:extLst>
              </a:tr>
              <a:tr h="0">
                <a:tc>
                  <a:txBody>
                    <a:bodyPr/>
                    <a:lstStyle/>
                    <a:p>
                      <a:r>
                        <a:rPr lang="es-ES" sz="1700" b="0" cap="none" spc="0" dirty="0">
                          <a:ln w="0"/>
                          <a:solidFill>
                            <a:schemeClr val="tx1"/>
                          </a:solidFill>
                          <a:effectLst>
                            <a:outerShdw blurRad="38100" dist="19050" dir="2700000" algn="tl" rotWithShape="0">
                              <a:schemeClr val="dk1">
                                <a:alpha val="40000"/>
                              </a:schemeClr>
                            </a:outerShdw>
                          </a:effectLst>
                        </a:rPr>
                        <a:t>OI</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0.25</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118,491</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21,363</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6098</a:t>
                      </a:r>
                    </a:p>
                  </a:txBody>
                  <a:tcPr marL="19689" marR="19689" marT="9845" marB="9845" anchor="ctr"/>
                </a:tc>
                <a:extLst>
                  <a:ext uri="{0D108BD9-81ED-4DB2-BD59-A6C34878D82A}">
                    <a16:rowId xmlns:a16="http://schemas.microsoft.com/office/drawing/2014/main" xmlns="" val="1468084129"/>
                  </a:ext>
                </a:extLst>
              </a:tr>
              <a:tr h="303979">
                <a:tc rowSpan="2">
                  <a:txBody>
                    <a:bodyPr/>
                    <a:lstStyle/>
                    <a:p>
                      <a:r>
                        <a:rPr lang="es-ES" sz="1700" b="0" cap="none" spc="0" dirty="0" err="1">
                          <a:ln w="0"/>
                          <a:solidFill>
                            <a:schemeClr val="tx1"/>
                          </a:solidFill>
                          <a:effectLst>
                            <a:outerShdw blurRad="38100" dist="19050" dir="2700000" algn="tl" rotWithShape="0">
                              <a:schemeClr val="dk1">
                                <a:alpha val="40000"/>
                              </a:schemeClr>
                            </a:outerShdw>
                          </a:effectLst>
                        </a:rPr>
                        <a:t>Lymphoma</a:t>
                      </a:r>
                      <a:endParaRPr lang="es-ES" sz="1700" b="0" cap="none" spc="0" dirty="0">
                        <a:ln w="0"/>
                        <a:solidFill>
                          <a:schemeClr val="tx1"/>
                        </a:solidFill>
                        <a:effectLst>
                          <a:outerShdw blurRad="38100" dist="19050" dir="2700000" algn="tl" rotWithShape="0">
                            <a:schemeClr val="dk1">
                              <a:alpha val="40000"/>
                            </a:schemeClr>
                          </a:outerShdw>
                        </a:effectLst>
                      </a:endParaRP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Low 0.019</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1,562,987</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281,872</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80,494</a:t>
                      </a:r>
                    </a:p>
                  </a:txBody>
                  <a:tcPr marL="19689" marR="19689" marT="9845" marB="9845" anchor="ctr"/>
                </a:tc>
                <a:extLst>
                  <a:ext uri="{0D108BD9-81ED-4DB2-BD59-A6C34878D82A}">
                    <a16:rowId xmlns:a16="http://schemas.microsoft.com/office/drawing/2014/main" xmlns="" val="28791659"/>
                  </a:ext>
                </a:extLst>
              </a:tr>
              <a:tr h="303979">
                <a:tc vMerge="1">
                  <a:txBody>
                    <a:bodyPr/>
                    <a:lstStyle/>
                    <a:p>
                      <a:endParaRPr lang="es-ES"/>
                    </a:p>
                  </a:txBody>
                  <a:tcP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High 0.34</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87,040</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15,691</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4478</a:t>
                      </a:r>
                    </a:p>
                  </a:txBody>
                  <a:tcPr marL="19689" marR="19689" marT="9845" marB="9845" anchor="ctr"/>
                </a:tc>
                <a:extLst>
                  <a:ext uri="{0D108BD9-81ED-4DB2-BD59-A6C34878D82A}">
                    <a16:rowId xmlns:a16="http://schemas.microsoft.com/office/drawing/2014/main" xmlns="" val="977211126"/>
                  </a:ext>
                </a:extLst>
              </a:tr>
              <a:tr h="303979">
                <a:tc rowSpan="3">
                  <a:txBody>
                    <a:bodyPr/>
                    <a:lstStyle/>
                    <a:p>
                      <a:r>
                        <a:rPr lang="es-ES" sz="1700" b="0" cap="none" spc="0" dirty="0">
                          <a:ln w="0"/>
                          <a:solidFill>
                            <a:schemeClr val="tx1"/>
                          </a:solidFill>
                          <a:effectLst>
                            <a:outerShdw blurRad="38100" dist="19050" dir="2700000" algn="tl" rotWithShape="0">
                              <a:schemeClr val="dk1">
                                <a:alpha val="40000"/>
                              </a:schemeClr>
                            </a:outerShdw>
                          </a:effectLst>
                        </a:rPr>
                        <a:t>GI </a:t>
                      </a:r>
                      <a:r>
                        <a:rPr lang="es-ES" sz="1700" b="0" cap="none" spc="0" dirty="0" err="1">
                          <a:ln w="0"/>
                          <a:solidFill>
                            <a:schemeClr val="tx1"/>
                          </a:solidFill>
                          <a:effectLst>
                            <a:outerShdw blurRad="38100" dist="19050" dir="2700000" algn="tl" rotWithShape="0">
                              <a:schemeClr val="dk1">
                                <a:alpha val="40000"/>
                              </a:schemeClr>
                            </a:outerShdw>
                          </a:effectLst>
                        </a:rPr>
                        <a:t>perforation</a:t>
                      </a:r>
                      <a:endParaRPr lang="es-ES" sz="1700" b="0" cap="none" spc="0" dirty="0">
                        <a:ln w="0"/>
                        <a:solidFill>
                          <a:schemeClr val="tx1"/>
                        </a:solidFill>
                        <a:effectLst>
                          <a:outerShdw blurRad="38100" dist="19050" dir="2700000" algn="tl" rotWithShape="0">
                            <a:schemeClr val="dk1">
                              <a:alpha val="40000"/>
                            </a:schemeClr>
                          </a:outerShdw>
                        </a:effectLst>
                      </a:endParaRP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0.13</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228,162</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39,228</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11,746</a:t>
                      </a:r>
                    </a:p>
                  </a:txBody>
                  <a:tcPr marL="19689" marR="19689" marT="9845" marB="9845" anchor="ctr"/>
                </a:tc>
                <a:extLst>
                  <a:ext uri="{0D108BD9-81ED-4DB2-BD59-A6C34878D82A}">
                    <a16:rowId xmlns:a16="http://schemas.microsoft.com/office/drawing/2014/main" xmlns="" val="944624952"/>
                  </a:ext>
                </a:extLst>
              </a:tr>
              <a:tr h="160024">
                <a:tc vMerge="1">
                  <a:txBody>
                    <a:bodyPr/>
                    <a:lstStyle/>
                    <a:p>
                      <a:endParaRPr lang="es-ES"/>
                    </a:p>
                  </a:txBody>
                  <a:tcPr/>
                </a:tc>
                <a:tc>
                  <a:txBody>
                    <a:bodyPr/>
                    <a:lstStyle/>
                    <a:p>
                      <a:pPr algn="ctr"/>
                      <a:r>
                        <a:rPr lang="es-ES" sz="1700" b="0" cap="none" spc="0" dirty="0" err="1">
                          <a:ln w="0"/>
                          <a:solidFill>
                            <a:schemeClr val="tx1"/>
                          </a:solidFill>
                          <a:effectLst>
                            <a:outerShdw blurRad="38100" dist="19050" dir="2700000" algn="tl" rotWithShape="0">
                              <a:schemeClr val="dk1">
                                <a:alpha val="40000"/>
                              </a:schemeClr>
                            </a:outerShdw>
                          </a:effectLst>
                        </a:rPr>
                        <a:t>Lower</a:t>
                      </a:r>
                      <a:r>
                        <a:rPr lang="es-ES" sz="1700" b="0" cap="none" spc="0" dirty="0">
                          <a:ln w="0"/>
                          <a:solidFill>
                            <a:schemeClr val="tx1"/>
                          </a:solidFill>
                          <a:effectLst>
                            <a:outerShdw blurRad="38100" dist="19050" dir="2700000" algn="tl" rotWithShape="0">
                              <a:schemeClr val="dk1">
                                <a:alpha val="40000"/>
                              </a:schemeClr>
                            </a:outerShdw>
                          </a:effectLst>
                        </a:rPr>
                        <a:t> 95 % CI 0.08</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370,964</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66,896</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19,101</a:t>
                      </a:r>
                    </a:p>
                  </a:txBody>
                  <a:tcPr marL="19689" marR="19689" marT="9845" marB="9845" anchor="ctr"/>
                </a:tc>
                <a:extLst>
                  <a:ext uri="{0D108BD9-81ED-4DB2-BD59-A6C34878D82A}">
                    <a16:rowId xmlns:a16="http://schemas.microsoft.com/office/drawing/2014/main" xmlns="" val="3530496288"/>
                  </a:ext>
                </a:extLst>
              </a:tr>
              <a:tr h="125094">
                <a:tc vMerge="1">
                  <a:txBody>
                    <a:bodyPr/>
                    <a:lstStyle/>
                    <a:p>
                      <a:endParaRPr lang="es-ES"/>
                    </a:p>
                  </a:txBody>
                  <a:tcPr/>
                </a:tc>
                <a:tc>
                  <a:txBody>
                    <a:bodyPr/>
                    <a:lstStyle/>
                    <a:p>
                      <a:pPr algn="ctr"/>
                      <a:r>
                        <a:rPr lang="es-ES" sz="1700" b="0" cap="none" spc="0" dirty="0" err="1">
                          <a:ln w="0"/>
                          <a:solidFill>
                            <a:schemeClr val="tx1"/>
                          </a:solidFill>
                          <a:effectLst>
                            <a:outerShdw blurRad="38100" dist="19050" dir="2700000" algn="tl" rotWithShape="0">
                              <a:schemeClr val="dk1">
                                <a:alpha val="40000"/>
                              </a:schemeClr>
                            </a:outerShdw>
                          </a:effectLst>
                        </a:rPr>
                        <a:t>Upper</a:t>
                      </a:r>
                      <a:r>
                        <a:rPr lang="es-ES" sz="1700" b="0" cap="none" spc="0" dirty="0">
                          <a:ln w="0"/>
                          <a:solidFill>
                            <a:schemeClr val="tx1"/>
                          </a:solidFill>
                          <a:effectLst>
                            <a:outerShdw blurRad="38100" dist="19050" dir="2700000" algn="tl" rotWithShape="0">
                              <a:schemeClr val="dk1">
                                <a:alpha val="40000"/>
                              </a:schemeClr>
                            </a:outerShdw>
                          </a:effectLst>
                        </a:rPr>
                        <a:t> 95 % CI 0.19</a:t>
                      </a:r>
                    </a:p>
                  </a:txBody>
                  <a:tcPr marL="19689" marR="19689" marT="9845" marB="9845" anchor="ctr"/>
                </a:tc>
                <a:tc>
                  <a:txBody>
                    <a:bodyPr/>
                    <a:lstStyle/>
                    <a:p>
                      <a:pPr algn="ctr"/>
                      <a:r>
                        <a:rPr lang="es-ES" sz="1700" b="0" cap="none" spc="0">
                          <a:ln w="0"/>
                          <a:solidFill>
                            <a:schemeClr val="tx1"/>
                          </a:solidFill>
                          <a:effectLst>
                            <a:outerShdw blurRad="38100" dist="19050" dir="2700000" algn="tl" rotWithShape="0">
                              <a:schemeClr val="dk1">
                                <a:alpha val="40000"/>
                              </a:schemeClr>
                            </a:outerShdw>
                          </a:effectLst>
                        </a:rPr>
                        <a:t>156,011</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28,129</a:t>
                      </a:r>
                    </a:p>
                  </a:txBody>
                  <a:tcPr marL="19689" marR="19689" marT="9845" marB="9845" anchor="ctr"/>
                </a:tc>
                <a:tc>
                  <a:txBody>
                    <a:bodyPr/>
                    <a:lstStyle/>
                    <a:p>
                      <a:pPr algn="ctr"/>
                      <a:r>
                        <a:rPr lang="es-ES" sz="1700" b="0" cap="none" spc="0" dirty="0">
                          <a:ln w="0"/>
                          <a:solidFill>
                            <a:schemeClr val="tx1"/>
                          </a:solidFill>
                          <a:effectLst>
                            <a:outerShdw blurRad="38100" dist="19050" dir="2700000" algn="tl" rotWithShape="0">
                              <a:schemeClr val="dk1">
                                <a:alpha val="40000"/>
                              </a:schemeClr>
                            </a:outerShdw>
                          </a:effectLst>
                        </a:rPr>
                        <a:t>8030</a:t>
                      </a:r>
                    </a:p>
                  </a:txBody>
                  <a:tcPr marL="19689" marR="19689" marT="9845" marB="9845" anchor="ctr"/>
                </a:tc>
                <a:extLst>
                  <a:ext uri="{0D108BD9-81ED-4DB2-BD59-A6C34878D82A}">
                    <a16:rowId xmlns:a16="http://schemas.microsoft.com/office/drawing/2014/main" xmlns="" val="2604723410"/>
                  </a:ext>
                </a:extLst>
              </a:tr>
            </a:tbl>
          </a:graphicData>
        </a:graphic>
      </p:graphicFrame>
      <p:sp>
        <p:nvSpPr>
          <p:cNvPr id="4" name="Rectángulo 3">
            <a:extLst>
              <a:ext uri="{FF2B5EF4-FFF2-40B4-BE49-F238E27FC236}">
                <a16:creationId xmlns:a16="http://schemas.microsoft.com/office/drawing/2014/main" xmlns="" id="{0B94F0DB-40CD-B741-9815-E6A05C607789}"/>
              </a:ext>
            </a:extLst>
          </p:cNvPr>
          <p:cNvSpPr/>
          <p:nvPr/>
        </p:nvSpPr>
        <p:spPr>
          <a:xfrm>
            <a:off x="8995887" y="6627168"/>
            <a:ext cx="3179076" cy="230832"/>
          </a:xfrm>
          <a:prstGeom prst="rect">
            <a:avLst/>
          </a:prstGeom>
        </p:spPr>
        <p:txBody>
          <a:bodyPr wrap="none">
            <a:spAutoFit/>
          </a:bodyPr>
          <a:lstStyle/>
          <a:p>
            <a:pPr algn="r"/>
            <a:r>
              <a:rPr lang="es-ES" sz="900" b="1" dirty="0" err="1"/>
              <a:t>Adapted</a:t>
            </a:r>
            <a:r>
              <a:rPr lang="es-ES" sz="900" b="1" dirty="0"/>
              <a:t> </a:t>
            </a:r>
            <a:r>
              <a:rPr lang="es-ES" sz="900" b="1" dirty="0" err="1"/>
              <a:t>from</a:t>
            </a:r>
            <a:r>
              <a:rPr lang="es-ES" sz="900" b="1" dirty="0"/>
              <a:t> Curtis JR, et al. </a:t>
            </a:r>
            <a:r>
              <a:rPr lang="es-ES" sz="900" b="1" dirty="0" err="1"/>
              <a:t>Clin</a:t>
            </a:r>
            <a:r>
              <a:rPr lang="es-ES" sz="900" b="1" dirty="0"/>
              <a:t> </a:t>
            </a:r>
            <a:r>
              <a:rPr lang="es-ES" sz="900" b="1" dirty="0" err="1"/>
              <a:t>Rheumatol</a:t>
            </a:r>
            <a:r>
              <a:rPr lang="es-ES" sz="900" b="1" dirty="0"/>
              <a:t>. 2017;36:683-688</a:t>
            </a:r>
          </a:p>
        </p:txBody>
      </p:sp>
      <p:sp>
        <p:nvSpPr>
          <p:cNvPr id="5" name="Rectángulo 4">
            <a:extLst>
              <a:ext uri="{FF2B5EF4-FFF2-40B4-BE49-F238E27FC236}">
                <a16:creationId xmlns:a16="http://schemas.microsoft.com/office/drawing/2014/main" xmlns="" id="{9AB81DC8-CA66-DB42-ABEA-435A75C199BE}"/>
              </a:ext>
            </a:extLst>
          </p:cNvPr>
          <p:cNvSpPr/>
          <p:nvPr/>
        </p:nvSpPr>
        <p:spPr>
          <a:xfrm>
            <a:off x="5845629" y="1968499"/>
            <a:ext cx="2139042" cy="46488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472265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650" name="Group 554"/>
          <p:cNvGraphicFramePr>
            <a:graphicFrameLocks noGrp="1"/>
          </p:cNvGraphicFramePr>
          <p:nvPr>
            <p:extLst/>
          </p:nvPr>
        </p:nvGraphicFramePr>
        <p:xfrm>
          <a:off x="1536700" y="1643064"/>
          <a:ext cx="9115456" cy="4664075"/>
        </p:xfrm>
        <a:graphic>
          <a:graphicData uri="http://schemas.openxmlformats.org/drawingml/2006/table">
            <a:tbl>
              <a:tblPr firstRow="1" bandRow="1">
                <a:tableStyleId>{5C22544A-7EE6-4342-B048-85BDC9FD1C3A}</a:tableStyleId>
              </a:tblPr>
              <a:tblGrid>
                <a:gridCol w="1102648">
                  <a:extLst>
                    <a:ext uri="{9D8B030D-6E8A-4147-A177-3AD203B41FA5}">
                      <a16:colId xmlns:a16="http://schemas.microsoft.com/office/drawing/2014/main" xmlns="" val="20000"/>
                    </a:ext>
                  </a:extLst>
                </a:gridCol>
                <a:gridCol w="808632">
                  <a:extLst>
                    <a:ext uri="{9D8B030D-6E8A-4147-A177-3AD203B41FA5}">
                      <a16:colId xmlns:a16="http://schemas.microsoft.com/office/drawing/2014/main" xmlns="" val="20001"/>
                    </a:ext>
                  </a:extLst>
                </a:gridCol>
                <a:gridCol w="1390203">
                  <a:extLst>
                    <a:ext uri="{9D8B030D-6E8A-4147-A177-3AD203B41FA5}">
                      <a16:colId xmlns:a16="http://schemas.microsoft.com/office/drawing/2014/main" xmlns="" val="20002"/>
                    </a:ext>
                  </a:extLst>
                </a:gridCol>
                <a:gridCol w="1403253">
                  <a:extLst>
                    <a:ext uri="{9D8B030D-6E8A-4147-A177-3AD203B41FA5}">
                      <a16:colId xmlns:a16="http://schemas.microsoft.com/office/drawing/2014/main" xmlns="" val="20003"/>
                    </a:ext>
                  </a:extLst>
                </a:gridCol>
                <a:gridCol w="1249704">
                  <a:extLst>
                    <a:ext uri="{9D8B030D-6E8A-4147-A177-3AD203B41FA5}">
                      <a16:colId xmlns:a16="http://schemas.microsoft.com/office/drawing/2014/main" xmlns="" val="20004"/>
                    </a:ext>
                  </a:extLst>
                </a:gridCol>
                <a:gridCol w="1323216">
                  <a:extLst>
                    <a:ext uri="{9D8B030D-6E8A-4147-A177-3AD203B41FA5}">
                      <a16:colId xmlns:a16="http://schemas.microsoft.com/office/drawing/2014/main" xmlns="" val="20005"/>
                    </a:ext>
                  </a:extLst>
                </a:gridCol>
                <a:gridCol w="1837800">
                  <a:extLst>
                    <a:ext uri="{9D8B030D-6E8A-4147-A177-3AD203B41FA5}">
                      <a16:colId xmlns:a16="http://schemas.microsoft.com/office/drawing/2014/main" xmlns="" val="20006"/>
                    </a:ext>
                  </a:extLst>
                </a:gridCol>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Country</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Type of study</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err="1">
                          <a:ln>
                            <a:noFill/>
                          </a:ln>
                          <a:effectLst/>
                        </a:rPr>
                        <a:t>Adalimumab</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err="1">
                          <a:ln>
                            <a:noFill/>
                          </a:ln>
                          <a:effectLst/>
                        </a:rPr>
                        <a:t>Etanercept</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err="1">
                          <a:ln>
                            <a:noFill/>
                          </a:ln>
                          <a:effectLst/>
                        </a:rPr>
                        <a:t>Infliximab</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Comments</a:t>
                      </a:r>
                      <a:endParaRPr kumimoji="0" lang="en-GB" sz="13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xmlns="" val="10000"/>
                  </a:ext>
                </a:extLst>
              </a:tr>
              <a:tr h="4403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Wallis et al. </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a:ln>
                            <a:noFill/>
                          </a:ln>
                          <a:effectLst/>
                        </a:rPr>
                        <a:t>USA</a:t>
                      </a:r>
                      <a:endParaRPr kumimoji="0" lang="en-GB" sz="1300" b="0" i="0" u="none" strike="noStrike" cap="none" normalizeH="0" baseline="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Cases voluntarily reported to US FDA</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28/100,000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54/100,000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GB" sz="1300" u="none" strike="noStrike" cap="none" normalizeH="0" baseline="0" dirty="0" err="1">
                          <a:ln>
                            <a:noFill/>
                          </a:ln>
                          <a:effectLst/>
                        </a:rPr>
                        <a:t>Etanercept</a:t>
                      </a:r>
                      <a:r>
                        <a:rPr kumimoji="0" lang="en-GB" sz="1300" u="none" strike="noStrike" cap="none" normalizeH="0" baseline="0" dirty="0">
                          <a:ln>
                            <a:noFill/>
                          </a:ln>
                          <a:effectLst/>
                        </a:rPr>
                        <a:t> </a:t>
                      </a:r>
                      <a:r>
                        <a:rPr kumimoji="0" lang="en-GB" sz="1300" u="none" strike="noStrike" cap="none" normalizeH="0" baseline="0" dirty="0" err="1">
                          <a:ln>
                            <a:noFill/>
                          </a:ln>
                          <a:effectLst/>
                        </a:rPr>
                        <a:t>vs</a:t>
                      </a:r>
                      <a:r>
                        <a:rPr kumimoji="0" lang="en-GB" sz="1300" u="none" strike="noStrike" cap="none" normalizeH="0" baseline="0" dirty="0">
                          <a:ln>
                            <a:noFill/>
                          </a:ln>
                          <a:effectLst/>
                        </a:rPr>
                        <a:t> </a:t>
                      </a:r>
                      <a:r>
                        <a:rPr kumimoji="0" lang="en-GB" sz="1300" u="none" strike="noStrike" cap="none" normalizeH="0" baseline="0" dirty="0" err="1">
                          <a:ln>
                            <a:noFill/>
                          </a:ln>
                          <a:effectLst/>
                        </a:rPr>
                        <a:t>infliximab</a:t>
                      </a:r>
                      <a:r>
                        <a:rPr kumimoji="0" lang="en-GB" sz="1300" u="none" strike="noStrike" cap="none" normalizeH="0" baseline="0" dirty="0">
                          <a:ln>
                            <a:noFill/>
                          </a:ln>
                          <a:effectLst/>
                        </a:rPr>
                        <a:t> P&lt;0.0001</a:t>
                      </a:r>
                      <a:endParaRPr kumimoji="0" lang="en-GB" sz="13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xmlns="" val="10001"/>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Brassard et al.</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Canada</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Large pharmacy prescription database</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RR 1.2 (0.9-1.8)</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a:ln>
                            <a:noFill/>
                          </a:ln>
                          <a:effectLst/>
                        </a:rPr>
                        <a:t>RR 1.6 (1.0-2.6)</a:t>
                      </a:r>
                      <a:endParaRPr kumimoji="0" lang="en-GB" sz="1300" b="0" i="0" u="none" strike="noStrike" cap="none" normalizeH="0" baseline="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xmlns="" val="10002"/>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300" u="none" strike="noStrike" cap="none" normalizeH="0" baseline="0">
                          <a:ln>
                            <a:noFill/>
                          </a:ln>
                          <a:effectLst/>
                        </a:rPr>
                        <a:t>Gomez-Reino et al.</a:t>
                      </a:r>
                      <a:endParaRPr kumimoji="0" lang="it-IT" sz="1300" b="0" i="0" u="none" strike="noStrike" cap="none" normalizeH="0" baseline="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Spain</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Data from registry</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176 /100,000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114 /100,000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383 / 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a:ln>
                            <a:noFill/>
                          </a:ln>
                          <a:effectLst/>
                        </a:rPr>
                        <a:t>P= NS. Wide confidence interval</a:t>
                      </a:r>
                      <a:endParaRPr kumimoji="0" lang="en-GB" sz="1300" b="0" i="0" u="none" strike="noStrike" cap="none" normalizeH="0" baseline="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xmlns="" val="10003"/>
                  </a:ext>
                </a:extLst>
              </a:tr>
              <a:tr h="765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a:ln>
                            <a:noFill/>
                          </a:ln>
                          <a:effectLst/>
                        </a:rPr>
                        <a:t>Tubach et al. </a:t>
                      </a:r>
                      <a:endParaRPr kumimoji="0" lang="en-GB" sz="1300" b="0" i="0" u="none" strike="noStrike" cap="none" normalizeH="0" baseline="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a:ln>
                            <a:noFill/>
                          </a:ln>
                          <a:effectLst/>
                        </a:rPr>
                        <a:t>France</a:t>
                      </a:r>
                      <a:endParaRPr kumimoji="0" lang="en-GB" sz="1300" b="0" i="0" u="none" strike="noStrike" cap="none" normalizeH="0" baseline="0">
                        <a:ln>
                          <a:noFill/>
                        </a:ln>
                        <a:solidFill>
                          <a:schemeClr val="tx1"/>
                        </a:solidFill>
                        <a:effectLst/>
                        <a:latin typeface="Calibri"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Data from registry</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215 / 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9.3 /100,000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187/ 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SIR 29.3 for </a:t>
                      </a:r>
                      <a:r>
                        <a:rPr kumimoji="0" lang="en-GB" sz="1300" u="none" strike="noStrike" cap="none" normalizeH="0" baseline="0" dirty="0" err="1">
                          <a:ln>
                            <a:noFill/>
                          </a:ln>
                          <a:effectLst/>
                        </a:rPr>
                        <a:t>adalimumab</a:t>
                      </a:r>
                      <a:r>
                        <a:rPr kumimoji="0" lang="en-GB" sz="1300" u="none" strike="noStrike" cap="none" normalizeH="0" baseline="0" dirty="0">
                          <a:ln>
                            <a:noFill/>
                          </a:ln>
                          <a:effectLst/>
                        </a:rPr>
                        <a:t> </a:t>
                      </a:r>
                      <a:endParaRPr kumimoji="0" lang="es-ES" sz="13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SIR 1.8 for </a:t>
                      </a:r>
                      <a:r>
                        <a:rPr kumimoji="0" lang="en-GB" sz="1300" u="none" strike="noStrike" cap="none" normalizeH="0" baseline="0" dirty="0" err="1">
                          <a:ln>
                            <a:noFill/>
                          </a:ln>
                          <a:effectLst/>
                        </a:rPr>
                        <a:t>etanercept</a:t>
                      </a:r>
                      <a:endParaRPr kumimoji="0" lang="es-ES" sz="13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SIR 18.6 for </a:t>
                      </a:r>
                      <a:r>
                        <a:rPr kumimoji="0" lang="en-GB" sz="1300" u="none" strike="noStrike" cap="none" normalizeH="0" baseline="0" dirty="0" err="1">
                          <a:ln>
                            <a:noFill/>
                          </a:ln>
                          <a:effectLst/>
                        </a:rPr>
                        <a:t>infliximab</a:t>
                      </a:r>
                      <a:r>
                        <a:rPr kumimoji="0" lang="en-GB" sz="1300" u="none" strike="noStrike" cap="none" normalizeH="0" baseline="0" dirty="0">
                          <a:ln>
                            <a:noFill/>
                          </a:ln>
                          <a:effectLst/>
                        </a:rPr>
                        <a:t>. </a:t>
                      </a:r>
                      <a:endParaRPr kumimoji="0" lang="es-ES" sz="1300" u="none" strike="noStrike" cap="none" normalizeH="0" baseline="0" dirty="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P&lt; 0.0001</a:t>
                      </a:r>
                      <a:endParaRPr kumimoji="0" lang="en-GB" sz="13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xmlns="" val="10004"/>
                  </a:ext>
                </a:extLst>
              </a:tr>
              <a:tr h="4575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Fonseca et al.</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Portugal</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Data from registry</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4 cases / 171 pts</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1 case / 333 pts</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8 cases / 456 pts</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Exposure is not provided</a:t>
                      </a:r>
                      <a:endParaRPr kumimoji="0" lang="en-GB" sz="13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xmlns="" val="10005"/>
                  </a:ext>
                </a:extLst>
              </a:tr>
              <a:tr h="4575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Dion et al.</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UK</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Data from registry</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144/100,000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IR 39/100,000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136/100,000</a:t>
                      </a:r>
                      <a:endParaRPr kumimoji="0" lang="en-GB" sz="1300" b="0" i="0" u="none" strike="noStrike" cap="none" normalizeH="0" baseline="0" dirty="0">
                        <a:ln>
                          <a:noFill/>
                        </a:ln>
                        <a:solidFill>
                          <a:schemeClr val="tx1"/>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u="none" strike="noStrike" cap="none" normalizeH="0" baseline="0" dirty="0">
                          <a:ln>
                            <a:noFill/>
                          </a:ln>
                          <a:effectLst/>
                        </a:rPr>
                        <a:t>Included patients collected prior and following TB screening recommendations</a:t>
                      </a:r>
                      <a:endParaRPr kumimoji="0" lang="en-GB" sz="13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xmlns="" val="10006"/>
                  </a:ext>
                </a:extLst>
              </a:tr>
            </a:tbl>
          </a:graphicData>
        </a:graphic>
      </p:graphicFrame>
      <p:sp>
        <p:nvSpPr>
          <p:cNvPr id="21552" name="Rectangle 446"/>
          <p:cNvSpPr>
            <a:spLocks noGrp="1" noChangeArrowheads="1"/>
          </p:cNvSpPr>
          <p:nvPr>
            <p:ph type="title"/>
          </p:nvPr>
        </p:nvSpPr>
        <p:spPr/>
        <p:txBody>
          <a:bodyPr/>
          <a:lstStyle/>
          <a:p>
            <a:pPr algn="ctr" eaLnBrk="1" hangingPunct="1"/>
            <a:r>
              <a:rPr lang="es-ES" sz="2800" b="1" dirty="0" err="1">
                <a:latin typeface="Calibri" pitchFamily="34" charset="0"/>
              </a:rPr>
              <a:t>Rate</a:t>
            </a:r>
            <a:r>
              <a:rPr lang="es-ES" sz="2800" b="1" dirty="0">
                <a:latin typeface="Calibri" pitchFamily="34" charset="0"/>
              </a:rPr>
              <a:t> of active tuberculosis in </a:t>
            </a:r>
            <a:r>
              <a:rPr lang="es-ES" sz="2800" b="1" dirty="0" err="1">
                <a:latin typeface="Calibri" pitchFamily="34" charset="0"/>
              </a:rPr>
              <a:t>patients</a:t>
            </a:r>
            <a:r>
              <a:rPr lang="es-ES" sz="2800" b="1" dirty="0">
                <a:latin typeface="Calibri" pitchFamily="34" charset="0"/>
              </a:rPr>
              <a:t> </a:t>
            </a:r>
            <a:r>
              <a:rPr lang="es-ES" sz="2800" b="1" dirty="0" err="1">
                <a:latin typeface="Calibri" pitchFamily="34" charset="0"/>
              </a:rPr>
              <a:t>treated</a:t>
            </a:r>
            <a:r>
              <a:rPr lang="es-ES" sz="2800" b="1" dirty="0">
                <a:latin typeface="Calibri" pitchFamily="34" charset="0"/>
              </a:rPr>
              <a:t> </a:t>
            </a:r>
            <a:r>
              <a:rPr lang="es-ES" sz="2800" b="1" dirty="0" err="1">
                <a:latin typeface="Calibri" pitchFamily="34" charset="0"/>
              </a:rPr>
              <a:t>with</a:t>
            </a:r>
            <a:r>
              <a:rPr lang="es-ES" sz="2800" b="1" dirty="0">
                <a:latin typeface="Calibri" pitchFamily="34" charset="0"/>
              </a:rPr>
              <a:t> </a:t>
            </a:r>
            <a:r>
              <a:rPr lang="es-ES" sz="2800" b="1" dirty="0" err="1">
                <a:latin typeface="Calibri" pitchFamily="34" charset="0"/>
              </a:rPr>
              <a:t>different</a:t>
            </a:r>
            <a:r>
              <a:rPr lang="es-ES" sz="2800" b="1" dirty="0">
                <a:latin typeface="Calibri" pitchFamily="34" charset="0"/>
              </a:rPr>
              <a:t> TNF </a:t>
            </a:r>
            <a:r>
              <a:rPr lang="es-ES" sz="2800" b="1" dirty="0" err="1">
                <a:latin typeface="Calibri" pitchFamily="34" charset="0"/>
              </a:rPr>
              <a:t>antagonists</a:t>
            </a:r>
            <a:r>
              <a:rPr lang="es-ES" sz="2800" b="1" dirty="0">
                <a:latin typeface="Calibri" pitchFamily="34" charset="0"/>
              </a:rPr>
              <a:t> in </a:t>
            </a:r>
            <a:r>
              <a:rPr lang="es-ES" sz="2800" b="1" dirty="0" err="1">
                <a:latin typeface="Calibri" pitchFamily="34" charset="0"/>
              </a:rPr>
              <a:t>registries</a:t>
            </a:r>
            <a:endParaRPr lang="es-ES" sz="2800" b="1" dirty="0">
              <a:latin typeface="Calibri" pitchFamily="34" charset="0"/>
            </a:endParaRPr>
          </a:p>
        </p:txBody>
      </p:sp>
      <p:sp>
        <p:nvSpPr>
          <p:cNvPr id="6" name="5 Rectángulo"/>
          <p:cNvSpPr/>
          <p:nvPr/>
        </p:nvSpPr>
        <p:spPr>
          <a:xfrm>
            <a:off x="6451592" y="6564334"/>
            <a:ext cx="5715008"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sz="900" b="1" dirty="0">
              <a:solidFill>
                <a:schemeClr val="tx1"/>
              </a:solidFill>
            </a:endParaRPr>
          </a:p>
          <a:p>
            <a:pPr algn="r"/>
            <a:r>
              <a:rPr lang="es-ES" sz="900" b="1" dirty="0">
                <a:solidFill>
                  <a:schemeClr val="tx1"/>
                </a:solidFill>
              </a:rPr>
              <a:t> Salgado E and Gomez-Reino JJ. </a:t>
            </a:r>
            <a:r>
              <a:rPr lang="es-ES" sz="900" b="1" dirty="0" err="1">
                <a:solidFill>
                  <a:schemeClr val="tx1"/>
                </a:solidFill>
              </a:rPr>
              <a:t>Expert</a:t>
            </a:r>
            <a:r>
              <a:rPr lang="es-ES" sz="900" b="1" dirty="0">
                <a:solidFill>
                  <a:schemeClr val="tx1"/>
                </a:solidFill>
              </a:rPr>
              <a:t> Rev. </a:t>
            </a:r>
            <a:r>
              <a:rPr lang="es-ES" sz="900" b="1" dirty="0" err="1">
                <a:solidFill>
                  <a:schemeClr val="tx1"/>
                </a:solidFill>
              </a:rPr>
              <a:t>Clin</a:t>
            </a:r>
            <a:r>
              <a:rPr lang="es-ES" sz="900" b="1" dirty="0">
                <a:solidFill>
                  <a:schemeClr val="tx1"/>
                </a:solidFill>
              </a:rPr>
              <a:t>. </a:t>
            </a:r>
            <a:r>
              <a:rPr lang="es-ES" sz="900" b="1" dirty="0" err="1">
                <a:solidFill>
                  <a:schemeClr val="tx1"/>
                </a:solidFill>
              </a:rPr>
              <a:t>Immunol</a:t>
            </a:r>
            <a:r>
              <a:rPr lang="es-ES" sz="900" b="1" dirty="0">
                <a:solidFill>
                  <a:schemeClr val="tx1"/>
                </a:solidFill>
              </a:rPr>
              <a:t>. 7(3), 329–340 (2011)</a:t>
            </a:r>
          </a:p>
          <a:p>
            <a:pPr algn="r"/>
            <a:r>
              <a:rPr lang="es-ES" sz="900" b="1" dirty="0">
                <a:solidFill>
                  <a:schemeClr val="tx1"/>
                </a:solidFill>
              </a:rPr>
              <a:t> </a:t>
            </a:r>
          </a:p>
        </p:txBody>
      </p:sp>
    </p:spTree>
    <p:extLst>
      <p:ext uri="{BB962C8B-B14F-4D97-AF65-F5344CB8AC3E}">
        <p14:creationId xmlns:p14="http://schemas.microsoft.com/office/powerpoint/2010/main" xmlns="" val="80731662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0067" name="Rectangle 3"/>
          <p:cNvSpPr>
            <a:spLocks noGrp="1" noChangeArrowheads="1"/>
          </p:cNvSpPr>
          <p:nvPr>
            <p:ph type="title"/>
          </p:nvPr>
        </p:nvSpPr>
        <p:spPr/>
        <p:txBody>
          <a:bodyPr>
            <a:noAutofit/>
          </a:bodyPr>
          <a:lstStyle/>
          <a:p>
            <a:pPr algn="ctr"/>
            <a:r>
              <a:rPr lang="pt-BR" sz="2800" b="1" dirty="0">
                <a:latin typeface="+mn-lt"/>
              </a:rPr>
              <a:t>Risk of TB with TNFi may vary across registries</a:t>
            </a:r>
            <a:endParaRPr lang="en-US" sz="2800" b="1" dirty="0">
              <a:latin typeface="+mn-lt"/>
            </a:endParaRPr>
          </a:p>
        </p:txBody>
      </p:sp>
      <p:sp>
        <p:nvSpPr>
          <p:cNvPr id="1880068" name="Text Box 4"/>
          <p:cNvSpPr txBox="1">
            <a:spLocks noChangeArrowheads="1"/>
          </p:cNvSpPr>
          <p:nvPr/>
        </p:nvSpPr>
        <p:spPr bwMode="auto">
          <a:xfrm>
            <a:off x="7475984" y="6286420"/>
            <a:ext cx="4703762" cy="55399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457200" indent="-457200" algn="l">
              <a:spcBef>
                <a:spcPct val="0"/>
              </a:spcBef>
              <a:spcAft>
                <a:spcPct val="0"/>
              </a:spcAft>
              <a:defRPr sz="2400">
                <a:solidFill>
                  <a:schemeClr val="tx1"/>
                </a:solidFill>
                <a:latin typeface="Arial" charset="0"/>
              </a:defRPr>
            </a:lvl1pPr>
            <a:lvl2pPr marL="914400" indent="-457200" algn="l">
              <a:spcBef>
                <a:spcPct val="0"/>
              </a:spcBef>
              <a:spcAft>
                <a:spcPct val="0"/>
              </a:spcAft>
              <a:defRPr sz="2400">
                <a:solidFill>
                  <a:schemeClr val="tx1"/>
                </a:solidFill>
                <a:latin typeface="Arial" charset="0"/>
              </a:defRPr>
            </a:lvl2pPr>
            <a:lvl3pPr marL="1371600" indent="-457200" algn="l">
              <a:spcBef>
                <a:spcPct val="0"/>
              </a:spcBef>
              <a:spcAft>
                <a:spcPct val="0"/>
              </a:spcAft>
              <a:defRPr sz="2400">
                <a:solidFill>
                  <a:schemeClr val="tx1"/>
                </a:solidFill>
                <a:latin typeface="Arial" charset="0"/>
              </a:defRPr>
            </a:lvl3pPr>
            <a:lvl4pPr marL="1828800" indent="-457200" algn="l">
              <a:spcBef>
                <a:spcPct val="0"/>
              </a:spcBef>
              <a:spcAft>
                <a:spcPct val="0"/>
              </a:spcAft>
              <a:defRPr sz="2400">
                <a:solidFill>
                  <a:schemeClr val="tx1"/>
                </a:solidFill>
                <a:latin typeface="Arial" charset="0"/>
              </a:defRPr>
            </a:lvl4pPr>
            <a:lvl5pPr marL="2286000" indent="-457200" algn="l">
              <a:spcBef>
                <a:spcPct val="0"/>
              </a:spcBef>
              <a:spcAft>
                <a:spcPct val="0"/>
              </a:spcAft>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algn="r"/>
            <a:r>
              <a:rPr lang="en-US" sz="900" b="1" dirty="0">
                <a:latin typeface="+mj-lt"/>
              </a:rPr>
              <a:t>Gomez-</a:t>
            </a:r>
            <a:r>
              <a:rPr lang="en-US" sz="900" b="1" dirty="0" err="1">
                <a:latin typeface="+mj-lt"/>
              </a:rPr>
              <a:t>Reino</a:t>
            </a:r>
            <a:r>
              <a:rPr lang="en-US" sz="900" b="1" dirty="0">
                <a:latin typeface="+mj-lt"/>
              </a:rPr>
              <a:t> et al. </a:t>
            </a:r>
            <a:r>
              <a:rPr lang="en-US" sz="900" b="1" dirty="0" err="1">
                <a:latin typeface="+mj-lt"/>
              </a:rPr>
              <a:t>Arth</a:t>
            </a:r>
            <a:r>
              <a:rPr lang="en-US" sz="900" b="1" dirty="0">
                <a:latin typeface="+mj-lt"/>
              </a:rPr>
              <a:t> &amp; Rheum 2007;57(5):756–761 </a:t>
            </a:r>
          </a:p>
          <a:p>
            <a:pPr algn="r"/>
            <a:r>
              <a:rPr lang="en-US" sz="900" b="1" dirty="0" err="1">
                <a:solidFill>
                  <a:srgbClr val="292526"/>
                </a:solidFill>
                <a:latin typeface="+mj-lt"/>
              </a:rPr>
              <a:t>Askling</a:t>
            </a:r>
            <a:r>
              <a:rPr lang="en-US" sz="900" b="1" dirty="0">
                <a:solidFill>
                  <a:srgbClr val="292526"/>
                </a:solidFill>
                <a:latin typeface="+mj-lt"/>
              </a:rPr>
              <a:t> J. Ann Rheum Dis 2009;68(Suppl3):42</a:t>
            </a:r>
          </a:p>
          <a:p>
            <a:pPr algn="r"/>
            <a:r>
              <a:rPr lang="en-US" sz="900" b="1" dirty="0" err="1">
                <a:latin typeface="+mj-lt"/>
              </a:rPr>
              <a:t>Tubach</a:t>
            </a:r>
            <a:r>
              <a:rPr lang="en-US" sz="900" b="1" dirty="0">
                <a:latin typeface="+mj-lt"/>
              </a:rPr>
              <a:t> F. Arthritis &amp; Rheumatism 2009;60(7):1884–1894</a:t>
            </a:r>
          </a:p>
          <a:p>
            <a:pPr algn="r"/>
            <a:r>
              <a:rPr lang="en-US" sz="900" b="1" dirty="0">
                <a:latin typeface="+mj-lt"/>
              </a:rPr>
              <a:t>Dixon WG et al. Ann Rheum Dis 2010 69: 522-528</a:t>
            </a:r>
          </a:p>
        </p:txBody>
      </p:sp>
      <p:sp>
        <p:nvSpPr>
          <p:cNvPr id="1880069" name="Line 7"/>
          <p:cNvSpPr>
            <a:spLocks noChangeShapeType="1"/>
          </p:cNvSpPr>
          <p:nvPr/>
        </p:nvSpPr>
        <p:spPr bwMode="auto">
          <a:xfrm flipV="1">
            <a:off x="2693988" y="3355976"/>
            <a:ext cx="5973762" cy="34925"/>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pt-BR">
              <a:latin typeface="+mj-lt"/>
            </a:endParaRPr>
          </a:p>
        </p:txBody>
      </p:sp>
      <p:cxnSp>
        <p:nvCxnSpPr>
          <p:cNvPr id="1880070" name="Connecteur droit 61"/>
          <p:cNvCxnSpPr>
            <a:cxnSpLocks noChangeShapeType="1"/>
          </p:cNvCxnSpPr>
          <p:nvPr/>
        </p:nvCxnSpPr>
        <p:spPr bwMode="auto">
          <a:xfrm rot="5400000" flipH="1" flipV="1">
            <a:off x="3074988" y="3248025"/>
            <a:ext cx="3213100" cy="63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1880071" name="Text Box 15"/>
          <p:cNvSpPr txBox="1">
            <a:spLocks noChangeArrowheads="1"/>
          </p:cNvSpPr>
          <p:nvPr/>
        </p:nvSpPr>
        <p:spPr bwMode="auto">
          <a:xfrm>
            <a:off x="2781300" y="3452813"/>
            <a:ext cx="23002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nSpc>
                <a:spcPct val="140000"/>
              </a:lnSpc>
            </a:pPr>
            <a:r>
              <a:rPr lang="en-GB" sz="1000">
                <a:latin typeface="+mj-lt"/>
                <a:cs typeface="Times New Roman" pitchFamily="18" charset="0"/>
              </a:rPr>
              <a:t>RATIO</a:t>
            </a:r>
            <a:endParaRPr lang="en-GB" sz="500">
              <a:latin typeface="+mj-lt"/>
              <a:cs typeface="Times New Roman" pitchFamily="18" charset="0"/>
            </a:endParaRPr>
          </a:p>
          <a:p>
            <a:r>
              <a:rPr lang="en-US" sz="1000">
                <a:latin typeface="+mj-lt"/>
                <a:cs typeface="Times New Roman" pitchFamily="18" charset="0"/>
              </a:rPr>
              <a:t>     Tubach, A&amp;R 09</a:t>
            </a:r>
          </a:p>
        </p:txBody>
      </p:sp>
      <p:sp>
        <p:nvSpPr>
          <p:cNvPr id="1880081" name="Text Box 20"/>
          <p:cNvSpPr txBox="1">
            <a:spLocks noChangeArrowheads="1"/>
          </p:cNvSpPr>
          <p:nvPr/>
        </p:nvSpPr>
        <p:spPr bwMode="auto">
          <a:xfrm>
            <a:off x="2794000" y="2644775"/>
            <a:ext cx="233045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ARTIS</a:t>
            </a:r>
          </a:p>
        </p:txBody>
      </p:sp>
      <p:sp>
        <p:nvSpPr>
          <p:cNvPr id="1880082" name="Ellipse 36"/>
          <p:cNvSpPr>
            <a:spLocks noChangeArrowheads="1"/>
          </p:cNvSpPr>
          <p:nvPr/>
        </p:nvSpPr>
        <p:spPr bwMode="auto">
          <a:xfrm>
            <a:off x="5164139" y="2778126"/>
            <a:ext cx="211137" cy="138113"/>
          </a:xfrm>
          <a:prstGeom prst="ellipse">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a:spcBef>
                <a:spcPct val="0"/>
              </a:spcBef>
              <a:spcAft>
                <a:spcPct val="0"/>
              </a:spcAft>
            </a:pPr>
            <a:endParaRPr lang="de-DE" sz="2000">
              <a:latin typeface="+mj-lt"/>
              <a:cs typeface="Times New Roman" pitchFamily="18" charset="0"/>
            </a:endParaRPr>
          </a:p>
        </p:txBody>
      </p:sp>
      <p:cxnSp>
        <p:nvCxnSpPr>
          <p:cNvPr id="1880083" name="Connecteur droit 67"/>
          <p:cNvCxnSpPr>
            <a:cxnSpLocks noChangeShapeType="1"/>
          </p:cNvCxnSpPr>
          <p:nvPr/>
        </p:nvCxnSpPr>
        <p:spPr bwMode="auto">
          <a:xfrm>
            <a:off x="4678364" y="2844800"/>
            <a:ext cx="1487487" cy="0"/>
          </a:xfrm>
          <a:prstGeom prst="line">
            <a:avLst/>
          </a:prstGeom>
          <a:noFill/>
          <a:ln w="19050" algn="ctr">
            <a:solidFill>
              <a:srgbClr val="92D050"/>
            </a:solidFill>
            <a:round/>
            <a:headEnd/>
            <a:tailEnd/>
          </a:ln>
          <a:extLst>
            <a:ext uri="{909E8E84-426E-40DD-AFC4-6F175D3DCCD1}">
              <a14:hiddenFill xmlns:a14="http://schemas.microsoft.com/office/drawing/2010/main" xmlns="">
                <a:noFill/>
              </a14:hiddenFill>
            </a:ext>
          </a:extLst>
        </p:spPr>
      </p:cxnSp>
      <p:sp>
        <p:nvSpPr>
          <p:cNvPr id="1880084" name="Text Box 17"/>
          <p:cNvSpPr txBox="1">
            <a:spLocks noChangeArrowheads="1"/>
          </p:cNvSpPr>
          <p:nvPr/>
        </p:nvSpPr>
        <p:spPr bwMode="auto">
          <a:xfrm>
            <a:off x="2979738" y="2835275"/>
            <a:ext cx="153035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fr-FR" sz="1000">
                <a:latin typeface="+mj-lt"/>
                <a:cs typeface="Times New Roman" pitchFamily="18" charset="0"/>
              </a:rPr>
              <a:t>Askling, EULAR 2009</a:t>
            </a:r>
            <a:endParaRPr lang="en-US" sz="1000">
              <a:latin typeface="+mj-lt"/>
              <a:cs typeface="Times New Roman" pitchFamily="18" charset="0"/>
            </a:endParaRPr>
          </a:p>
        </p:txBody>
      </p:sp>
      <p:sp>
        <p:nvSpPr>
          <p:cNvPr id="1880085" name="Line 7"/>
          <p:cNvSpPr>
            <a:spLocks noChangeShapeType="1"/>
          </p:cNvSpPr>
          <p:nvPr/>
        </p:nvSpPr>
        <p:spPr bwMode="auto">
          <a:xfrm flipV="1">
            <a:off x="2790826" y="4110039"/>
            <a:ext cx="5876925" cy="28575"/>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pt-BR">
              <a:latin typeface="+mj-lt"/>
            </a:endParaRPr>
          </a:p>
        </p:txBody>
      </p:sp>
      <p:cxnSp>
        <p:nvCxnSpPr>
          <p:cNvPr id="1880086" name="Connecteur droit 43"/>
          <p:cNvCxnSpPr>
            <a:cxnSpLocks noChangeShapeType="1"/>
          </p:cNvCxnSpPr>
          <p:nvPr/>
        </p:nvCxnSpPr>
        <p:spPr bwMode="auto">
          <a:xfrm>
            <a:off x="4435476" y="4789488"/>
            <a:ext cx="5776913" cy="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1880087" name="Connecteur droit 45"/>
          <p:cNvCxnSpPr>
            <a:cxnSpLocks noChangeShapeType="1"/>
          </p:cNvCxnSpPr>
          <p:nvPr/>
        </p:nvCxnSpPr>
        <p:spPr bwMode="auto">
          <a:xfrm flipV="1">
            <a:off x="4429125" y="4737100"/>
            <a:ext cx="0"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1880088" name="Connecteur droit 46"/>
          <p:cNvCxnSpPr>
            <a:cxnSpLocks noChangeShapeType="1"/>
          </p:cNvCxnSpPr>
          <p:nvPr/>
        </p:nvCxnSpPr>
        <p:spPr bwMode="auto">
          <a:xfrm flipV="1">
            <a:off x="5694364" y="4737100"/>
            <a:ext cx="1587"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1880089" name="Connecteur droit 47"/>
          <p:cNvCxnSpPr>
            <a:cxnSpLocks noChangeShapeType="1"/>
          </p:cNvCxnSpPr>
          <p:nvPr/>
        </p:nvCxnSpPr>
        <p:spPr bwMode="auto">
          <a:xfrm flipV="1">
            <a:off x="6975475" y="4737100"/>
            <a:ext cx="1588"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1880090" name="Connecteur droit 48"/>
          <p:cNvCxnSpPr>
            <a:cxnSpLocks noChangeShapeType="1"/>
          </p:cNvCxnSpPr>
          <p:nvPr/>
        </p:nvCxnSpPr>
        <p:spPr bwMode="auto">
          <a:xfrm flipV="1">
            <a:off x="8231189" y="4754563"/>
            <a:ext cx="1587"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1880091" name="ZoneTexte 54"/>
          <p:cNvSpPr txBox="1">
            <a:spLocks noChangeArrowheads="1"/>
          </p:cNvSpPr>
          <p:nvPr/>
        </p:nvSpPr>
        <p:spPr bwMode="auto">
          <a:xfrm>
            <a:off x="4119564" y="4851401"/>
            <a:ext cx="60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fr-FR" sz="1200">
                <a:latin typeface="+mj-lt"/>
                <a:cs typeface="Times New Roman" pitchFamily="18" charset="0"/>
              </a:rPr>
              <a:t>0</a:t>
            </a:r>
          </a:p>
        </p:txBody>
      </p:sp>
      <p:sp>
        <p:nvSpPr>
          <p:cNvPr id="1880092" name="ZoneTexte 55"/>
          <p:cNvSpPr txBox="1">
            <a:spLocks noChangeArrowheads="1"/>
          </p:cNvSpPr>
          <p:nvPr/>
        </p:nvSpPr>
        <p:spPr bwMode="auto">
          <a:xfrm>
            <a:off x="5386389" y="4857751"/>
            <a:ext cx="60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fr-FR" sz="1200">
                <a:latin typeface="+mj-lt"/>
                <a:cs typeface="Times New Roman" pitchFamily="18" charset="0"/>
              </a:rPr>
              <a:t>5</a:t>
            </a:r>
          </a:p>
        </p:txBody>
      </p:sp>
      <p:sp>
        <p:nvSpPr>
          <p:cNvPr id="1880093" name="ZoneTexte 56"/>
          <p:cNvSpPr txBox="1">
            <a:spLocks noChangeArrowheads="1"/>
          </p:cNvSpPr>
          <p:nvPr/>
        </p:nvSpPr>
        <p:spPr bwMode="auto">
          <a:xfrm>
            <a:off x="6680201" y="4867276"/>
            <a:ext cx="60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fr-FR" sz="1200">
                <a:latin typeface="+mj-lt"/>
                <a:cs typeface="Times New Roman" pitchFamily="18" charset="0"/>
              </a:rPr>
              <a:t>10</a:t>
            </a:r>
          </a:p>
        </p:txBody>
      </p:sp>
      <p:sp>
        <p:nvSpPr>
          <p:cNvPr id="1880094" name="ZoneTexte 57"/>
          <p:cNvSpPr txBox="1">
            <a:spLocks noChangeArrowheads="1"/>
          </p:cNvSpPr>
          <p:nvPr/>
        </p:nvSpPr>
        <p:spPr bwMode="auto">
          <a:xfrm>
            <a:off x="7934326" y="4875214"/>
            <a:ext cx="60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fr-FR" sz="1200">
                <a:latin typeface="+mj-lt"/>
                <a:cs typeface="Times New Roman" pitchFamily="18" charset="0"/>
              </a:rPr>
              <a:t>15</a:t>
            </a:r>
          </a:p>
        </p:txBody>
      </p:sp>
      <p:sp>
        <p:nvSpPr>
          <p:cNvPr id="1880095" name="ZoneTexte 60"/>
          <p:cNvSpPr txBox="1">
            <a:spLocks noChangeArrowheads="1"/>
          </p:cNvSpPr>
          <p:nvPr/>
        </p:nvSpPr>
        <p:spPr bwMode="auto">
          <a:xfrm>
            <a:off x="4391026" y="4857751"/>
            <a:ext cx="60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fr-FR" sz="1200">
                <a:latin typeface="+mj-lt"/>
                <a:cs typeface="Times New Roman" pitchFamily="18" charset="0"/>
              </a:rPr>
              <a:t>1</a:t>
            </a:r>
          </a:p>
        </p:txBody>
      </p:sp>
      <p:cxnSp>
        <p:nvCxnSpPr>
          <p:cNvPr id="1880096" name="Connecteur droit 73"/>
          <p:cNvCxnSpPr>
            <a:cxnSpLocks noChangeShapeType="1"/>
          </p:cNvCxnSpPr>
          <p:nvPr/>
        </p:nvCxnSpPr>
        <p:spPr bwMode="auto">
          <a:xfrm flipV="1">
            <a:off x="4927601" y="4737100"/>
            <a:ext cx="3175"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1880097" name="Connecteur droit 74"/>
          <p:cNvCxnSpPr>
            <a:cxnSpLocks noChangeShapeType="1"/>
          </p:cNvCxnSpPr>
          <p:nvPr/>
        </p:nvCxnSpPr>
        <p:spPr bwMode="auto">
          <a:xfrm flipV="1">
            <a:off x="5157789" y="4737100"/>
            <a:ext cx="3175"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cxnSp>
        <p:nvCxnSpPr>
          <p:cNvPr id="1880098" name="Connecteur droit 75"/>
          <p:cNvCxnSpPr>
            <a:cxnSpLocks noChangeShapeType="1"/>
          </p:cNvCxnSpPr>
          <p:nvPr/>
        </p:nvCxnSpPr>
        <p:spPr bwMode="auto">
          <a:xfrm flipV="1">
            <a:off x="5399088" y="4737100"/>
            <a:ext cx="4762"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1880101" name="Rectangle 68"/>
          <p:cNvSpPr>
            <a:spLocks noChangeArrowheads="1"/>
          </p:cNvSpPr>
          <p:nvPr/>
        </p:nvSpPr>
        <p:spPr bwMode="auto">
          <a:xfrm>
            <a:off x="2733675" y="4238626"/>
            <a:ext cx="206375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0"/>
              </a:spcBef>
              <a:spcAft>
                <a:spcPct val="0"/>
              </a:spcAft>
            </a:pPr>
            <a:r>
              <a:rPr lang="en-GB" sz="1000">
                <a:latin typeface="+mj-lt"/>
                <a:cs typeface="Times New Roman" pitchFamily="18" charset="0"/>
              </a:rPr>
              <a:t>BSRBR</a:t>
            </a:r>
          </a:p>
        </p:txBody>
      </p:sp>
      <p:sp>
        <p:nvSpPr>
          <p:cNvPr id="1880102" name="Text Box 25"/>
          <p:cNvSpPr txBox="1">
            <a:spLocks noChangeArrowheads="1"/>
          </p:cNvSpPr>
          <p:nvPr/>
        </p:nvSpPr>
        <p:spPr bwMode="auto">
          <a:xfrm>
            <a:off x="7140575" y="4235450"/>
            <a:ext cx="338455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Infliximab (IRR=3.1 [1.0-9.5])</a:t>
            </a:r>
            <a:endParaRPr lang="en-US" sz="1000">
              <a:latin typeface="+mj-lt"/>
              <a:cs typeface="Times New Roman" pitchFamily="18" charset="0"/>
            </a:endParaRPr>
          </a:p>
        </p:txBody>
      </p:sp>
      <p:sp>
        <p:nvSpPr>
          <p:cNvPr id="1880103" name="Ellipse 69"/>
          <p:cNvSpPr>
            <a:spLocks noChangeArrowheads="1"/>
          </p:cNvSpPr>
          <p:nvPr/>
        </p:nvSpPr>
        <p:spPr bwMode="auto">
          <a:xfrm>
            <a:off x="5073650" y="4298950"/>
            <a:ext cx="203200" cy="122238"/>
          </a:xfrm>
          <a:prstGeom prst="ellipse">
            <a:avLst/>
          </a:prstGeom>
          <a:solidFill>
            <a:srgbClr val="FF9900"/>
          </a:solidFill>
          <a:ln w="9525" algn="ctr">
            <a:solidFill>
              <a:srgbClr val="002060"/>
            </a:solidFill>
            <a:round/>
            <a:headEnd/>
            <a:tailEnd/>
          </a:ln>
        </p:spPr>
        <p:txBody>
          <a:bodyPr/>
          <a:lstStyle/>
          <a:p>
            <a:pPr>
              <a:spcBef>
                <a:spcPct val="0"/>
              </a:spcBef>
              <a:spcAft>
                <a:spcPct val="0"/>
              </a:spcAft>
            </a:pPr>
            <a:endParaRPr lang="de-DE" sz="2000">
              <a:latin typeface="+mj-lt"/>
              <a:cs typeface="Times New Roman" pitchFamily="18" charset="0"/>
            </a:endParaRPr>
          </a:p>
        </p:txBody>
      </p:sp>
      <p:cxnSp>
        <p:nvCxnSpPr>
          <p:cNvPr id="1880104" name="Connecteur droit 67"/>
          <p:cNvCxnSpPr>
            <a:cxnSpLocks noChangeShapeType="1"/>
          </p:cNvCxnSpPr>
          <p:nvPr/>
        </p:nvCxnSpPr>
        <p:spPr bwMode="auto">
          <a:xfrm>
            <a:off x="4684713" y="4348163"/>
            <a:ext cx="2189162" cy="0"/>
          </a:xfrm>
          <a:prstGeom prst="line">
            <a:avLst/>
          </a:prstGeom>
          <a:noFill/>
          <a:ln w="19050" algn="ctr">
            <a:solidFill>
              <a:srgbClr val="FF9900"/>
            </a:solidFill>
            <a:round/>
            <a:headEnd/>
            <a:tailEnd/>
          </a:ln>
          <a:extLst>
            <a:ext uri="{909E8E84-426E-40DD-AFC4-6F175D3DCCD1}">
              <a14:hiddenFill xmlns:a14="http://schemas.microsoft.com/office/drawing/2010/main" xmlns="">
                <a:noFill/>
              </a14:hiddenFill>
            </a:ext>
          </a:extLst>
        </p:spPr>
      </p:cxnSp>
      <p:sp>
        <p:nvSpPr>
          <p:cNvPr id="1880105" name="Text Box 17"/>
          <p:cNvSpPr txBox="1">
            <a:spLocks noChangeArrowheads="1"/>
          </p:cNvSpPr>
          <p:nvPr/>
        </p:nvSpPr>
        <p:spPr bwMode="auto">
          <a:xfrm>
            <a:off x="3090863" y="4522788"/>
            <a:ext cx="118110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Dixon, ARD 10</a:t>
            </a:r>
          </a:p>
        </p:txBody>
      </p:sp>
      <p:sp>
        <p:nvSpPr>
          <p:cNvPr id="1880106" name="Ellipse 69"/>
          <p:cNvSpPr>
            <a:spLocks noChangeArrowheads="1"/>
          </p:cNvSpPr>
          <p:nvPr/>
        </p:nvSpPr>
        <p:spPr bwMode="auto">
          <a:xfrm>
            <a:off x="5373688" y="4492625"/>
            <a:ext cx="201612" cy="122238"/>
          </a:xfrm>
          <a:prstGeom prst="ellipse">
            <a:avLst/>
          </a:prstGeom>
          <a:solidFill>
            <a:srgbClr val="FF0066"/>
          </a:solidFill>
          <a:ln w="9525" algn="ctr">
            <a:solidFill>
              <a:srgbClr val="FF0066"/>
            </a:solidFill>
            <a:round/>
            <a:headEnd/>
            <a:tailEnd/>
          </a:ln>
        </p:spPr>
        <p:txBody>
          <a:bodyPr/>
          <a:lstStyle/>
          <a:p>
            <a:pPr>
              <a:spcBef>
                <a:spcPct val="0"/>
              </a:spcBef>
              <a:spcAft>
                <a:spcPct val="0"/>
              </a:spcAft>
            </a:pPr>
            <a:endParaRPr lang="de-DE" sz="2000">
              <a:latin typeface="+mj-lt"/>
              <a:cs typeface="Times New Roman" pitchFamily="18" charset="0"/>
            </a:endParaRPr>
          </a:p>
        </p:txBody>
      </p:sp>
      <p:cxnSp>
        <p:nvCxnSpPr>
          <p:cNvPr id="1880107" name="Connecteur droit 67"/>
          <p:cNvCxnSpPr>
            <a:cxnSpLocks noChangeShapeType="1"/>
          </p:cNvCxnSpPr>
          <p:nvPr/>
        </p:nvCxnSpPr>
        <p:spPr bwMode="auto">
          <a:xfrm>
            <a:off x="5026025" y="4557713"/>
            <a:ext cx="2554288" cy="0"/>
          </a:xfrm>
          <a:prstGeom prst="line">
            <a:avLst/>
          </a:prstGeom>
          <a:noFill/>
          <a:ln w="19050" algn="ctr">
            <a:solidFill>
              <a:srgbClr val="FF0066"/>
            </a:solidFill>
            <a:round/>
            <a:headEnd/>
            <a:tailEnd/>
          </a:ln>
          <a:extLst>
            <a:ext uri="{909E8E84-426E-40DD-AFC4-6F175D3DCCD1}">
              <a14:hiddenFill xmlns:a14="http://schemas.microsoft.com/office/drawing/2010/main" xmlns="">
                <a:noFill/>
              </a14:hiddenFill>
            </a:ext>
          </a:extLst>
        </p:spPr>
      </p:cxnSp>
      <p:sp>
        <p:nvSpPr>
          <p:cNvPr id="1880108" name="Text Box 25"/>
          <p:cNvSpPr txBox="1">
            <a:spLocks noChangeArrowheads="1"/>
          </p:cNvSpPr>
          <p:nvPr/>
        </p:nvSpPr>
        <p:spPr bwMode="auto">
          <a:xfrm>
            <a:off x="7750176" y="4421188"/>
            <a:ext cx="246221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Adalimumab (IRR=4.2 [1.4-12.4])</a:t>
            </a:r>
            <a:endParaRPr lang="en-US" sz="1000">
              <a:latin typeface="+mj-lt"/>
              <a:cs typeface="Times New Roman" pitchFamily="18" charset="0"/>
            </a:endParaRPr>
          </a:p>
        </p:txBody>
      </p:sp>
      <p:sp>
        <p:nvSpPr>
          <p:cNvPr id="1880110" name="Text Box 46"/>
          <p:cNvSpPr txBox="1">
            <a:spLocks noChangeArrowheads="1"/>
          </p:cNvSpPr>
          <p:nvPr/>
        </p:nvSpPr>
        <p:spPr bwMode="auto">
          <a:xfrm rot="10800000">
            <a:off x="1843902" y="1125539"/>
            <a:ext cx="553998" cy="936625"/>
          </a:xfrm>
          <a:prstGeom prst="rect">
            <a:avLst/>
          </a:prstGeom>
          <a:noFill/>
          <a:ln>
            <a:noFill/>
          </a:ln>
          <a:effectLst/>
          <a:extLst>
            <a:ext uri="{909E8E84-426E-40DD-AFC4-6F175D3DCCD1}">
              <a14:hiddenFill xmlns:a14="http://schemas.microsoft.com/office/drawing/2010/main" xmlns="">
                <a:gradFill rotWithShape="0">
                  <a:gsLst>
                    <a:gs pos="0">
                      <a:srgbClr val="FFFF66">
                        <a:gamma/>
                        <a:tint val="0"/>
                        <a:invGamma/>
                      </a:srgbClr>
                    </a:gs>
                    <a:gs pos="100000">
                      <a:srgbClr val="FFFF66"/>
                    </a:gs>
                  </a:gsLst>
                  <a:path path="shape">
                    <a:fillToRect l="50000" t="50000" r="50000" b="50000"/>
                  </a:path>
                </a:gradFill>
              </a14:hiddenFill>
            </a:ext>
            <a:ext uri="{91240B29-F687-4F45-9708-019B960494DF}">
              <a14:hiddenLine xmlns:a14="http://schemas.microsoft.com/office/drawing/2010/main" xmlns="" w="31750">
                <a:solidFill>
                  <a:srgbClr val="000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eaLnBrk="0" hangingPunct="0">
              <a:spcBef>
                <a:spcPct val="0"/>
              </a:spcBef>
              <a:spcAft>
                <a:spcPct val="0"/>
              </a:spcAft>
            </a:pPr>
            <a:r>
              <a:rPr lang="en-US" sz="1200">
                <a:latin typeface="+mj-lt"/>
                <a:cs typeface="Arial" charset="0"/>
              </a:rPr>
              <a:t>Versus </a:t>
            </a:r>
          </a:p>
          <a:p>
            <a:pPr eaLnBrk="0" hangingPunct="0">
              <a:spcBef>
                <a:spcPct val="0"/>
              </a:spcBef>
              <a:spcAft>
                <a:spcPct val="0"/>
              </a:spcAft>
            </a:pPr>
            <a:r>
              <a:rPr lang="en-US" sz="1200">
                <a:latin typeface="+mj-lt"/>
                <a:cs typeface="Arial" charset="0"/>
              </a:rPr>
              <a:t>Population </a:t>
            </a:r>
          </a:p>
        </p:txBody>
      </p:sp>
      <p:sp>
        <p:nvSpPr>
          <p:cNvPr id="1880111" name="Text Box 47"/>
          <p:cNvSpPr txBox="1">
            <a:spLocks noChangeArrowheads="1"/>
          </p:cNvSpPr>
          <p:nvPr/>
        </p:nvSpPr>
        <p:spPr bwMode="auto">
          <a:xfrm rot="10800000">
            <a:off x="1843902" y="3487784"/>
            <a:ext cx="553998" cy="1100137"/>
          </a:xfrm>
          <a:prstGeom prst="rect">
            <a:avLst/>
          </a:prstGeom>
          <a:noFill/>
          <a:ln>
            <a:noFill/>
          </a:ln>
          <a:effectLst/>
          <a:extLst>
            <a:ext uri="{909E8E84-426E-40DD-AFC4-6F175D3DCCD1}">
              <a14:hiddenFill xmlns:a14="http://schemas.microsoft.com/office/drawing/2010/main" xmlns="">
                <a:gradFill rotWithShape="0">
                  <a:gsLst>
                    <a:gs pos="0">
                      <a:srgbClr val="FFFF66">
                        <a:gamma/>
                        <a:tint val="0"/>
                        <a:invGamma/>
                      </a:srgbClr>
                    </a:gs>
                    <a:gs pos="100000">
                      <a:srgbClr val="FFFF66"/>
                    </a:gs>
                  </a:gsLst>
                  <a:path path="shape">
                    <a:fillToRect l="50000" t="50000" r="50000" b="50000"/>
                  </a:path>
                </a:gradFill>
              </a14:hiddenFill>
            </a:ext>
            <a:ext uri="{91240B29-F687-4F45-9708-019B960494DF}">
              <a14:hiddenLine xmlns:a14="http://schemas.microsoft.com/office/drawing/2010/main" xmlns="" w="31750">
                <a:solidFill>
                  <a:srgbClr val="000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eaLnBrk="0" hangingPunct="0">
              <a:spcBef>
                <a:spcPct val="0"/>
              </a:spcBef>
              <a:spcAft>
                <a:spcPct val="0"/>
              </a:spcAft>
            </a:pPr>
            <a:r>
              <a:rPr lang="en-US" sz="1200" dirty="0">
                <a:latin typeface="+mj-lt"/>
                <a:cs typeface="Arial" charset="0"/>
              </a:rPr>
              <a:t>Versus </a:t>
            </a:r>
          </a:p>
          <a:p>
            <a:pPr eaLnBrk="0" hangingPunct="0">
              <a:spcBef>
                <a:spcPct val="0"/>
              </a:spcBef>
              <a:spcAft>
                <a:spcPct val="0"/>
              </a:spcAft>
            </a:pPr>
            <a:r>
              <a:rPr lang="en-US" sz="1200" dirty="0" err="1">
                <a:latin typeface="+mj-lt"/>
                <a:cs typeface="Arial" charset="0"/>
              </a:rPr>
              <a:t>Etanercept</a:t>
            </a:r>
            <a:endParaRPr lang="en-US" sz="1200" dirty="0">
              <a:latin typeface="+mj-lt"/>
              <a:cs typeface="Arial" charset="0"/>
            </a:endParaRPr>
          </a:p>
        </p:txBody>
      </p:sp>
      <p:sp>
        <p:nvSpPr>
          <p:cNvPr id="1880112" name="AutoShape 48"/>
          <p:cNvSpPr>
            <a:spLocks/>
          </p:cNvSpPr>
          <p:nvPr/>
        </p:nvSpPr>
        <p:spPr bwMode="auto">
          <a:xfrm>
            <a:off x="2403475" y="1460888"/>
            <a:ext cx="299304" cy="303788"/>
          </a:xfrm>
          <a:prstGeom prst="leftBrace">
            <a:avLst>
              <a:gd name="adj1" fmla="val 15905"/>
              <a:gd name="adj2" fmla="val 50000"/>
            </a:avLst>
          </a:prstGeom>
          <a:noFill/>
          <a:ln w="28575">
            <a:solidFill>
              <a:schemeClr val="accent1"/>
            </a:solidFill>
            <a:round/>
            <a:headEnd/>
            <a:tailEn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endParaRPr lang="pt-BR">
              <a:latin typeface="+mj-lt"/>
            </a:endParaRPr>
          </a:p>
        </p:txBody>
      </p:sp>
      <p:sp>
        <p:nvSpPr>
          <p:cNvPr id="1880113" name="AutoShape 49"/>
          <p:cNvSpPr>
            <a:spLocks/>
          </p:cNvSpPr>
          <p:nvPr/>
        </p:nvSpPr>
        <p:spPr bwMode="auto">
          <a:xfrm>
            <a:off x="2403476" y="3905111"/>
            <a:ext cx="290513" cy="322540"/>
          </a:xfrm>
          <a:prstGeom prst="leftBrace">
            <a:avLst>
              <a:gd name="adj1" fmla="val 44245"/>
              <a:gd name="adj2" fmla="val 50000"/>
            </a:avLst>
          </a:prstGeom>
          <a:noFill/>
          <a:ln w="28575">
            <a:solidFill>
              <a:schemeClr val="accent1"/>
            </a:solidFill>
            <a:round/>
            <a:headEnd/>
            <a:tailEn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endParaRPr lang="pt-BR">
              <a:latin typeface="+mj-lt"/>
            </a:endParaRPr>
          </a:p>
        </p:txBody>
      </p:sp>
      <p:sp>
        <p:nvSpPr>
          <p:cNvPr id="1880116" name="Text Box 24"/>
          <p:cNvSpPr txBox="1">
            <a:spLocks noChangeArrowheads="1"/>
          </p:cNvSpPr>
          <p:nvPr/>
        </p:nvSpPr>
        <p:spPr bwMode="auto">
          <a:xfrm>
            <a:off x="7910513" y="2700338"/>
            <a:ext cx="171291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Etanercept RR=</a:t>
            </a:r>
            <a:r>
              <a:rPr lang="en-US" sz="1000">
                <a:latin typeface="+mj-lt"/>
              </a:rPr>
              <a:t>2.5 (1.0-6.1) </a:t>
            </a:r>
            <a:endParaRPr lang="en-GB" sz="1000">
              <a:latin typeface="+mj-lt"/>
            </a:endParaRPr>
          </a:p>
        </p:txBody>
      </p:sp>
      <p:cxnSp>
        <p:nvCxnSpPr>
          <p:cNvPr id="1880117" name="Connecteur droit 75"/>
          <p:cNvCxnSpPr>
            <a:cxnSpLocks noChangeShapeType="1"/>
          </p:cNvCxnSpPr>
          <p:nvPr/>
        </p:nvCxnSpPr>
        <p:spPr bwMode="auto">
          <a:xfrm flipV="1">
            <a:off x="9474201" y="4737100"/>
            <a:ext cx="4763" cy="120650"/>
          </a:xfrm>
          <a:prstGeom prst="line">
            <a:avLst/>
          </a:prstGeom>
          <a:noFill/>
          <a:ln w="9525" algn="ctr">
            <a:solidFill>
              <a:schemeClr val="tx1"/>
            </a:solidFill>
            <a:round/>
            <a:headEnd/>
            <a:tailEnd/>
          </a:ln>
          <a:extLst>
            <a:ext uri="{909E8E84-426E-40DD-AFC4-6F175D3DCCD1}">
              <a14:hiddenFill xmlns:a14="http://schemas.microsoft.com/office/drawing/2010/main" xmlns="">
                <a:noFill/>
              </a14:hiddenFill>
            </a:ext>
          </a:extLst>
        </p:spPr>
      </p:cxnSp>
      <p:sp>
        <p:nvSpPr>
          <p:cNvPr id="1880119" name="ZoneTexte 57"/>
          <p:cNvSpPr txBox="1">
            <a:spLocks noChangeArrowheads="1"/>
          </p:cNvSpPr>
          <p:nvPr/>
        </p:nvSpPr>
        <p:spPr bwMode="auto">
          <a:xfrm>
            <a:off x="9159876" y="4868864"/>
            <a:ext cx="6064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fr-FR" sz="1200">
                <a:latin typeface="+mj-lt"/>
                <a:cs typeface="Times New Roman" pitchFamily="18" charset="0"/>
              </a:rPr>
              <a:t>20</a:t>
            </a:r>
          </a:p>
        </p:txBody>
      </p:sp>
      <p:sp>
        <p:nvSpPr>
          <p:cNvPr id="1880120" name="AutoShape 56"/>
          <p:cNvSpPr>
            <a:spLocks/>
          </p:cNvSpPr>
          <p:nvPr/>
        </p:nvSpPr>
        <p:spPr bwMode="auto">
          <a:xfrm>
            <a:off x="2422525" y="2528747"/>
            <a:ext cx="268288" cy="322540"/>
          </a:xfrm>
          <a:prstGeom prst="leftBrace">
            <a:avLst>
              <a:gd name="adj1" fmla="val 42982"/>
              <a:gd name="adj2" fmla="val 50000"/>
            </a:avLst>
          </a:prstGeom>
          <a:noFill/>
          <a:ln w="28575">
            <a:solidFill>
              <a:schemeClr val="accent1"/>
            </a:solidFill>
            <a:round/>
            <a:headEnd/>
            <a:tailEn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spAutoFit/>
          </a:bodyPr>
          <a:lstStyle/>
          <a:p>
            <a:endParaRPr lang="pt-BR">
              <a:latin typeface="+mj-lt"/>
            </a:endParaRPr>
          </a:p>
        </p:txBody>
      </p:sp>
      <p:sp>
        <p:nvSpPr>
          <p:cNvPr id="1880121" name="Text Box 57"/>
          <p:cNvSpPr txBox="1">
            <a:spLocks noChangeArrowheads="1"/>
          </p:cNvSpPr>
          <p:nvPr/>
        </p:nvSpPr>
        <p:spPr bwMode="auto">
          <a:xfrm rot="10800000">
            <a:off x="1699974" y="2259014"/>
            <a:ext cx="738664" cy="936625"/>
          </a:xfrm>
          <a:prstGeom prst="rect">
            <a:avLst/>
          </a:prstGeom>
          <a:noFill/>
          <a:ln>
            <a:noFill/>
          </a:ln>
          <a:effectLst/>
          <a:extLst>
            <a:ext uri="{909E8E84-426E-40DD-AFC4-6F175D3DCCD1}">
              <a14:hiddenFill xmlns:a14="http://schemas.microsoft.com/office/drawing/2010/main" xmlns="">
                <a:gradFill rotWithShape="0">
                  <a:gsLst>
                    <a:gs pos="0">
                      <a:srgbClr val="FFFF66">
                        <a:gamma/>
                        <a:tint val="0"/>
                        <a:invGamma/>
                      </a:srgbClr>
                    </a:gs>
                    <a:gs pos="100000">
                      <a:srgbClr val="FFFF66"/>
                    </a:gs>
                  </a:gsLst>
                  <a:path path="shape">
                    <a:fillToRect l="50000" t="50000" r="50000" b="50000"/>
                  </a:path>
                </a:gradFill>
              </a14:hiddenFill>
            </a:ext>
            <a:ext uri="{91240B29-F687-4F45-9708-019B960494DF}">
              <a14:hiddenLine xmlns:a14="http://schemas.microsoft.com/office/drawing/2010/main" xmlns="" w="31750">
                <a:solidFill>
                  <a:srgbClr val="000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a:spAutoFit/>
          </a:bodyPr>
          <a:lstStyle/>
          <a:p>
            <a:pPr eaLnBrk="0" hangingPunct="0">
              <a:spcBef>
                <a:spcPct val="0"/>
              </a:spcBef>
              <a:spcAft>
                <a:spcPct val="0"/>
              </a:spcAft>
            </a:pPr>
            <a:r>
              <a:rPr lang="en-US" sz="1200">
                <a:latin typeface="+mj-lt"/>
                <a:cs typeface="Arial" charset="0"/>
              </a:rPr>
              <a:t>Versus </a:t>
            </a:r>
          </a:p>
          <a:p>
            <a:pPr eaLnBrk="0" hangingPunct="0">
              <a:spcBef>
                <a:spcPct val="0"/>
              </a:spcBef>
              <a:spcAft>
                <a:spcPct val="0"/>
              </a:spcAft>
            </a:pPr>
            <a:r>
              <a:rPr lang="en-US" sz="1200">
                <a:latin typeface="+mj-lt"/>
                <a:cs typeface="Arial" charset="0"/>
              </a:rPr>
              <a:t>RA without biologics</a:t>
            </a:r>
          </a:p>
        </p:txBody>
      </p:sp>
      <p:sp>
        <p:nvSpPr>
          <p:cNvPr id="1880122" name="Text Box 58"/>
          <p:cNvSpPr txBox="1">
            <a:spLocks noChangeArrowheads="1"/>
          </p:cNvSpPr>
          <p:nvPr/>
        </p:nvSpPr>
        <p:spPr bwMode="auto">
          <a:xfrm>
            <a:off x="1774825" y="5229201"/>
            <a:ext cx="5862639" cy="977191"/>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177800" indent="-177800" algn="l">
              <a:spcBef>
                <a:spcPct val="0"/>
              </a:spcBef>
              <a:spcAft>
                <a:spcPct val="0"/>
              </a:spcAft>
              <a:defRPr sz="2400">
                <a:solidFill>
                  <a:schemeClr val="tx1"/>
                </a:solidFill>
                <a:latin typeface="Arial" charset="0"/>
              </a:defRPr>
            </a:lvl1pPr>
            <a:lvl2pPr algn="l">
              <a:spcBef>
                <a:spcPct val="0"/>
              </a:spcBef>
              <a:spcAft>
                <a:spcPct val="0"/>
              </a:spcAft>
              <a:defRPr sz="2400">
                <a:solidFill>
                  <a:schemeClr val="tx1"/>
                </a:solidFill>
                <a:latin typeface="Arial" charset="0"/>
              </a:defRPr>
            </a:lvl2pPr>
            <a:lvl3pPr algn="l">
              <a:spcBef>
                <a:spcPct val="0"/>
              </a:spcBef>
              <a:spcAft>
                <a:spcPct val="0"/>
              </a:spcAft>
              <a:defRPr sz="2400">
                <a:solidFill>
                  <a:schemeClr val="tx1"/>
                </a:solidFill>
                <a:latin typeface="Arial" charset="0"/>
              </a:defRPr>
            </a:lvl3pPr>
            <a:lvl4pPr algn="l">
              <a:spcBef>
                <a:spcPct val="0"/>
              </a:spcBef>
              <a:spcAft>
                <a:spcPct val="0"/>
              </a:spcAft>
              <a:defRPr sz="2400">
                <a:solidFill>
                  <a:schemeClr val="tx1"/>
                </a:solidFill>
                <a:latin typeface="Arial" charset="0"/>
              </a:defRPr>
            </a:lvl4pPr>
            <a:lvl5pPr algn="l">
              <a:spcBef>
                <a:spcPct val="0"/>
              </a:spcBef>
              <a:spcAft>
                <a:spcPct val="0"/>
              </a:spcAft>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spcBef>
                <a:spcPts val="300"/>
              </a:spcBef>
              <a:buFontTx/>
              <a:buChar char="•"/>
            </a:pPr>
            <a:r>
              <a:rPr lang="en-US" sz="1400" dirty="0">
                <a:latin typeface="+mj-lt"/>
              </a:rPr>
              <a:t>TB </a:t>
            </a:r>
            <a:r>
              <a:rPr lang="en-US" sz="1400" b="1" dirty="0">
                <a:latin typeface="+mj-lt"/>
              </a:rPr>
              <a:t>epidemiology</a:t>
            </a:r>
            <a:r>
              <a:rPr lang="en-US" sz="1400" dirty="0">
                <a:latin typeface="+mj-lt"/>
              </a:rPr>
              <a:t> and local screening recommendations vary among countries</a:t>
            </a:r>
          </a:p>
          <a:p>
            <a:pPr>
              <a:spcBef>
                <a:spcPts val="300"/>
              </a:spcBef>
              <a:buFontTx/>
              <a:buChar char="•"/>
            </a:pPr>
            <a:r>
              <a:rPr lang="en-US" sz="1400" dirty="0">
                <a:latin typeface="+mj-lt"/>
              </a:rPr>
              <a:t>TB </a:t>
            </a:r>
            <a:r>
              <a:rPr lang="en-US" sz="1400" b="1" dirty="0">
                <a:latin typeface="+mj-lt"/>
              </a:rPr>
              <a:t>prophylaxis </a:t>
            </a:r>
            <a:r>
              <a:rPr lang="en-US" sz="1400" dirty="0">
                <a:latin typeface="+mj-lt"/>
              </a:rPr>
              <a:t>was not consistently administered in all registries.</a:t>
            </a:r>
          </a:p>
          <a:p>
            <a:pPr>
              <a:spcBef>
                <a:spcPts val="300"/>
              </a:spcBef>
              <a:buFontTx/>
              <a:buChar char="•"/>
            </a:pPr>
            <a:r>
              <a:rPr lang="en-US" sz="1400" dirty="0">
                <a:latin typeface="+mj-lt"/>
              </a:rPr>
              <a:t>The registries used different </a:t>
            </a:r>
            <a:r>
              <a:rPr lang="en-US" sz="1400" b="1" dirty="0">
                <a:latin typeface="+mj-lt"/>
              </a:rPr>
              <a:t>comparator</a:t>
            </a:r>
            <a:r>
              <a:rPr lang="en-US" sz="1400" dirty="0">
                <a:latin typeface="+mj-lt"/>
              </a:rPr>
              <a:t> populations</a:t>
            </a:r>
          </a:p>
          <a:p>
            <a:pPr>
              <a:spcBef>
                <a:spcPts val="300"/>
              </a:spcBef>
              <a:buFontTx/>
              <a:buChar char="•"/>
            </a:pPr>
            <a:r>
              <a:rPr lang="en-US" sz="1400" dirty="0">
                <a:latin typeface="+mj-lt"/>
              </a:rPr>
              <a:t>The </a:t>
            </a:r>
            <a:r>
              <a:rPr lang="en-US" sz="1400" b="1" dirty="0">
                <a:latin typeface="+mj-lt"/>
              </a:rPr>
              <a:t>number of cases were low</a:t>
            </a:r>
            <a:r>
              <a:rPr lang="en-US" sz="1400" dirty="0">
                <a:latin typeface="+mj-lt"/>
              </a:rPr>
              <a:t>, as seen by the wide confidence intervals</a:t>
            </a:r>
          </a:p>
        </p:txBody>
      </p:sp>
      <p:cxnSp>
        <p:nvCxnSpPr>
          <p:cNvPr id="1880123" name="Connecteur droit 67"/>
          <p:cNvCxnSpPr>
            <a:cxnSpLocks noChangeShapeType="1"/>
          </p:cNvCxnSpPr>
          <p:nvPr/>
        </p:nvCxnSpPr>
        <p:spPr bwMode="auto">
          <a:xfrm>
            <a:off x="4654551" y="2636838"/>
            <a:ext cx="3095625" cy="0"/>
          </a:xfrm>
          <a:prstGeom prst="line">
            <a:avLst/>
          </a:prstGeom>
          <a:noFill/>
          <a:ln w="19050" algn="ctr">
            <a:solidFill>
              <a:srgbClr val="7030A0"/>
            </a:solidFill>
            <a:round/>
            <a:headEnd/>
            <a:tailEnd/>
          </a:ln>
          <a:extLst>
            <a:ext uri="{909E8E84-426E-40DD-AFC4-6F175D3DCCD1}">
              <a14:hiddenFill xmlns:a14="http://schemas.microsoft.com/office/drawing/2010/main" xmlns="">
                <a:noFill/>
              </a14:hiddenFill>
            </a:ext>
          </a:extLst>
        </p:spPr>
      </p:cxnSp>
      <p:sp>
        <p:nvSpPr>
          <p:cNvPr id="1880124" name="Text Box 20"/>
          <p:cNvSpPr txBox="1">
            <a:spLocks noChangeArrowheads="1"/>
          </p:cNvSpPr>
          <p:nvPr/>
        </p:nvSpPr>
        <p:spPr bwMode="auto">
          <a:xfrm>
            <a:off x="2668588" y="1485900"/>
            <a:ext cx="233045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BIOBADASER</a:t>
            </a:r>
          </a:p>
        </p:txBody>
      </p:sp>
      <p:sp>
        <p:nvSpPr>
          <p:cNvPr id="1880125" name="Ellipse 36"/>
          <p:cNvSpPr>
            <a:spLocks noChangeArrowheads="1"/>
          </p:cNvSpPr>
          <p:nvPr/>
        </p:nvSpPr>
        <p:spPr bwMode="auto">
          <a:xfrm>
            <a:off x="5973764" y="1619251"/>
            <a:ext cx="211137" cy="138113"/>
          </a:xfrm>
          <a:prstGeom prst="ellipse">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a:spcBef>
                <a:spcPct val="0"/>
              </a:spcBef>
              <a:spcAft>
                <a:spcPct val="0"/>
              </a:spcAft>
            </a:pPr>
            <a:endParaRPr lang="de-DE" sz="2000">
              <a:latin typeface="+mj-lt"/>
              <a:cs typeface="Times New Roman" pitchFamily="18" charset="0"/>
            </a:endParaRPr>
          </a:p>
        </p:txBody>
      </p:sp>
      <p:cxnSp>
        <p:nvCxnSpPr>
          <p:cNvPr id="1880126" name="Connecteur droit 67"/>
          <p:cNvCxnSpPr>
            <a:cxnSpLocks noChangeShapeType="1"/>
          </p:cNvCxnSpPr>
          <p:nvPr/>
        </p:nvCxnSpPr>
        <p:spPr bwMode="auto">
          <a:xfrm>
            <a:off x="5032375" y="1671638"/>
            <a:ext cx="2592388" cy="4762"/>
          </a:xfrm>
          <a:prstGeom prst="line">
            <a:avLst/>
          </a:prstGeom>
          <a:noFill/>
          <a:ln w="19050" algn="ctr">
            <a:solidFill>
              <a:srgbClr val="92D050"/>
            </a:solidFill>
            <a:round/>
            <a:headEnd/>
            <a:tailEnd/>
          </a:ln>
          <a:extLst>
            <a:ext uri="{909E8E84-426E-40DD-AFC4-6F175D3DCCD1}">
              <a14:hiddenFill xmlns:a14="http://schemas.microsoft.com/office/drawing/2010/main" xmlns="">
                <a:noFill/>
              </a14:hiddenFill>
            </a:ext>
          </a:extLst>
        </p:spPr>
      </p:cxnSp>
      <p:sp>
        <p:nvSpPr>
          <p:cNvPr id="1880127" name="Text Box 17"/>
          <p:cNvSpPr txBox="1">
            <a:spLocks noChangeArrowheads="1"/>
          </p:cNvSpPr>
          <p:nvPr/>
        </p:nvSpPr>
        <p:spPr bwMode="auto">
          <a:xfrm>
            <a:off x="2854325" y="1676400"/>
            <a:ext cx="153035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fr-FR" sz="1000">
                <a:latin typeface="+mj-lt"/>
                <a:cs typeface="Times New Roman" pitchFamily="18" charset="0"/>
              </a:rPr>
              <a:t>Gomez-Reino, A&amp;R 07</a:t>
            </a:r>
            <a:endParaRPr lang="en-US" sz="1000">
              <a:latin typeface="+mj-lt"/>
              <a:cs typeface="Times New Roman" pitchFamily="18" charset="0"/>
            </a:endParaRPr>
          </a:p>
        </p:txBody>
      </p:sp>
      <p:sp>
        <p:nvSpPr>
          <p:cNvPr id="1880128" name="Text Box 24"/>
          <p:cNvSpPr txBox="1">
            <a:spLocks noChangeArrowheads="1"/>
          </p:cNvSpPr>
          <p:nvPr/>
        </p:nvSpPr>
        <p:spPr bwMode="auto">
          <a:xfrm>
            <a:off x="7823201" y="2509838"/>
            <a:ext cx="196691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Anti-TNF RR=</a:t>
            </a:r>
            <a:r>
              <a:rPr lang="en-US" sz="1000">
                <a:latin typeface="+mj-lt"/>
              </a:rPr>
              <a:t>3.1 (0.7-13</a:t>
            </a:r>
            <a:r>
              <a:rPr lang="en-GB" sz="1000">
                <a:latin typeface="+mj-lt"/>
                <a:cs typeface="Times New Roman" pitchFamily="18" charset="0"/>
              </a:rPr>
              <a:t>)</a:t>
            </a:r>
          </a:p>
        </p:txBody>
      </p:sp>
      <p:sp>
        <p:nvSpPr>
          <p:cNvPr id="1880129" name="Ellipse 100"/>
          <p:cNvSpPr>
            <a:spLocks noChangeArrowheads="1"/>
          </p:cNvSpPr>
          <p:nvPr/>
        </p:nvSpPr>
        <p:spPr bwMode="auto">
          <a:xfrm>
            <a:off x="5245101" y="2597150"/>
            <a:ext cx="201613" cy="120650"/>
          </a:xfrm>
          <a:prstGeom prst="ellipse">
            <a:avLst/>
          </a:prstGeom>
          <a:solidFill>
            <a:srgbClr val="7030A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a:spcBef>
                <a:spcPct val="0"/>
              </a:spcBef>
              <a:spcAft>
                <a:spcPct val="0"/>
              </a:spcAft>
            </a:pPr>
            <a:endParaRPr lang="de-DE" sz="2000">
              <a:latin typeface="+mj-lt"/>
              <a:cs typeface="Times New Roman" pitchFamily="18" charset="0"/>
            </a:endParaRPr>
          </a:p>
        </p:txBody>
      </p:sp>
      <p:sp>
        <p:nvSpPr>
          <p:cNvPr id="1880130" name="Line 6"/>
          <p:cNvSpPr>
            <a:spLocks noChangeShapeType="1"/>
          </p:cNvSpPr>
          <p:nvPr/>
        </p:nvSpPr>
        <p:spPr bwMode="auto">
          <a:xfrm flipV="1">
            <a:off x="2565400" y="2489200"/>
            <a:ext cx="5976938" cy="20638"/>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pt-BR">
              <a:latin typeface="+mj-lt"/>
            </a:endParaRPr>
          </a:p>
        </p:txBody>
      </p:sp>
      <p:sp>
        <p:nvSpPr>
          <p:cNvPr id="1880133" name="Text Box 24"/>
          <p:cNvSpPr txBox="1">
            <a:spLocks noChangeArrowheads="1"/>
          </p:cNvSpPr>
          <p:nvPr/>
        </p:nvSpPr>
        <p:spPr bwMode="auto">
          <a:xfrm>
            <a:off x="7785101" y="1541463"/>
            <a:ext cx="171291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Anti-TNF IRR=7 (3 - 13)</a:t>
            </a:r>
          </a:p>
        </p:txBody>
      </p:sp>
      <p:sp>
        <p:nvSpPr>
          <p:cNvPr id="1880134" name="Text Box 24"/>
          <p:cNvSpPr txBox="1">
            <a:spLocks noChangeArrowheads="1"/>
          </p:cNvSpPr>
          <p:nvPr/>
        </p:nvSpPr>
        <p:spPr bwMode="auto">
          <a:xfrm>
            <a:off x="8126413" y="2916238"/>
            <a:ext cx="171291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Adalimumab RR=3.1</a:t>
            </a:r>
            <a:r>
              <a:rPr lang="en-US" sz="1000">
                <a:latin typeface="+mj-lt"/>
              </a:rPr>
              <a:t> (1.1-8) </a:t>
            </a:r>
            <a:endParaRPr lang="en-GB" sz="1000">
              <a:latin typeface="+mj-lt"/>
            </a:endParaRPr>
          </a:p>
        </p:txBody>
      </p:sp>
      <p:sp>
        <p:nvSpPr>
          <p:cNvPr id="1880135" name="Text Box 24"/>
          <p:cNvSpPr txBox="1">
            <a:spLocks noChangeArrowheads="1"/>
          </p:cNvSpPr>
          <p:nvPr/>
        </p:nvSpPr>
        <p:spPr bwMode="auto">
          <a:xfrm>
            <a:off x="8342313" y="3132138"/>
            <a:ext cx="171291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Infliximab RR=5.2</a:t>
            </a:r>
            <a:r>
              <a:rPr lang="en-US" sz="1000">
                <a:latin typeface="+mj-lt"/>
              </a:rPr>
              <a:t> (2.7-11) </a:t>
            </a:r>
            <a:endParaRPr lang="en-GB" sz="1000">
              <a:latin typeface="+mj-lt"/>
            </a:endParaRPr>
          </a:p>
        </p:txBody>
      </p:sp>
      <p:sp>
        <p:nvSpPr>
          <p:cNvPr id="1880136" name="Ellipse 36"/>
          <p:cNvSpPr>
            <a:spLocks noChangeArrowheads="1"/>
          </p:cNvSpPr>
          <p:nvPr/>
        </p:nvSpPr>
        <p:spPr bwMode="auto">
          <a:xfrm>
            <a:off x="5308600" y="2994026"/>
            <a:ext cx="211138" cy="138113"/>
          </a:xfrm>
          <a:prstGeom prst="ellipse">
            <a:avLst/>
          </a:prstGeom>
          <a:solidFill>
            <a:schemeClr val="accent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a:spcBef>
                <a:spcPct val="0"/>
              </a:spcBef>
              <a:spcAft>
                <a:spcPct val="0"/>
              </a:spcAft>
            </a:pPr>
            <a:endParaRPr lang="de-DE" sz="2000">
              <a:latin typeface="+mj-lt"/>
              <a:cs typeface="Times New Roman" pitchFamily="18" charset="0"/>
            </a:endParaRPr>
          </a:p>
        </p:txBody>
      </p:sp>
      <p:cxnSp>
        <p:nvCxnSpPr>
          <p:cNvPr id="1880137" name="Connecteur droit 67"/>
          <p:cNvCxnSpPr>
            <a:cxnSpLocks noChangeShapeType="1"/>
          </p:cNvCxnSpPr>
          <p:nvPr/>
        </p:nvCxnSpPr>
        <p:spPr bwMode="auto">
          <a:xfrm>
            <a:off x="4725988" y="3060700"/>
            <a:ext cx="1758950" cy="0"/>
          </a:xfrm>
          <a:prstGeom prst="line">
            <a:avLst/>
          </a:prstGeom>
          <a:noFill/>
          <a:ln w="19050" algn="ctr">
            <a:solidFill>
              <a:schemeClr val="tx2"/>
            </a:solidFill>
            <a:round/>
            <a:headEnd/>
            <a:tailEnd/>
          </a:ln>
          <a:extLst>
            <a:ext uri="{909E8E84-426E-40DD-AFC4-6F175D3DCCD1}">
              <a14:hiddenFill xmlns:a14="http://schemas.microsoft.com/office/drawing/2010/main" xmlns="">
                <a:noFill/>
              </a14:hiddenFill>
            </a:ext>
          </a:extLst>
        </p:spPr>
      </p:cxnSp>
      <p:sp>
        <p:nvSpPr>
          <p:cNvPr id="1880138" name="Ellipse 36"/>
          <p:cNvSpPr>
            <a:spLocks noChangeArrowheads="1"/>
          </p:cNvSpPr>
          <p:nvPr/>
        </p:nvSpPr>
        <p:spPr bwMode="auto">
          <a:xfrm>
            <a:off x="5524500" y="3138488"/>
            <a:ext cx="211138" cy="138112"/>
          </a:xfrm>
          <a:prstGeom prst="ellipse">
            <a:avLst/>
          </a:prstGeom>
          <a:solidFill>
            <a:schemeClr val="bg2"/>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a:spcBef>
                <a:spcPct val="0"/>
              </a:spcBef>
              <a:spcAft>
                <a:spcPct val="0"/>
              </a:spcAft>
            </a:pPr>
            <a:endParaRPr lang="de-DE" sz="2000">
              <a:latin typeface="+mj-lt"/>
              <a:cs typeface="Times New Roman" pitchFamily="18" charset="0"/>
            </a:endParaRPr>
          </a:p>
        </p:txBody>
      </p:sp>
      <p:cxnSp>
        <p:nvCxnSpPr>
          <p:cNvPr id="1880139" name="Connecteur droit 67"/>
          <p:cNvCxnSpPr>
            <a:cxnSpLocks noChangeShapeType="1"/>
          </p:cNvCxnSpPr>
          <p:nvPr/>
        </p:nvCxnSpPr>
        <p:spPr bwMode="auto">
          <a:xfrm>
            <a:off x="5100639" y="3205163"/>
            <a:ext cx="2185987" cy="0"/>
          </a:xfrm>
          <a:prstGeom prst="line">
            <a:avLst/>
          </a:prstGeom>
          <a:noFill/>
          <a:ln w="19050" algn="ctr">
            <a:solidFill>
              <a:srgbClr val="969696"/>
            </a:solidFill>
            <a:round/>
            <a:headEnd/>
            <a:tailEnd/>
          </a:ln>
          <a:extLst>
            <a:ext uri="{909E8E84-426E-40DD-AFC4-6F175D3DCCD1}">
              <a14:hiddenFill xmlns:a14="http://schemas.microsoft.com/office/drawing/2010/main" xmlns="">
                <a:noFill/>
              </a14:hiddenFill>
            </a:ext>
          </a:extLst>
        </p:spPr>
      </p:cxnSp>
      <p:cxnSp>
        <p:nvCxnSpPr>
          <p:cNvPr id="1880140" name="Connecteur droit 67"/>
          <p:cNvCxnSpPr>
            <a:cxnSpLocks noChangeShapeType="1"/>
          </p:cNvCxnSpPr>
          <p:nvPr/>
        </p:nvCxnSpPr>
        <p:spPr bwMode="auto">
          <a:xfrm>
            <a:off x="4510088" y="2189163"/>
            <a:ext cx="1655762" cy="0"/>
          </a:xfrm>
          <a:prstGeom prst="line">
            <a:avLst/>
          </a:prstGeom>
          <a:noFill/>
          <a:ln w="19050" algn="ctr">
            <a:solidFill>
              <a:srgbClr val="7030A0"/>
            </a:solidFill>
            <a:round/>
            <a:headEnd/>
            <a:tailEnd/>
          </a:ln>
          <a:extLst>
            <a:ext uri="{909E8E84-426E-40DD-AFC4-6F175D3DCCD1}">
              <a14:hiddenFill xmlns:a14="http://schemas.microsoft.com/office/drawing/2010/main" xmlns="">
                <a:noFill/>
              </a14:hiddenFill>
            </a:ext>
          </a:extLst>
        </p:spPr>
      </p:cxnSp>
      <p:sp>
        <p:nvSpPr>
          <p:cNvPr id="1880141" name="Text Box 24"/>
          <p:cNvSpPr txBox="1">
            <a:spLocks noChangeArrowheads="1"/>
          </p:cNvSpPr>
          <p:nvPr/>
        </p:nvSpPr>
        <p:spPr bwMode="auto">
          <a:xfrm>
            <a:off x="6484939" y="2100263"/>
            <a:ext cx="378618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Anti-TNF(IRR=2.4 [0.8-7.2])</a:t>
            </a:r>
          </a:p>
        </p:txBody>
      </p:sp>
      <p:sp>
        <p:nvSpPr>
          <p:cNvPr id="1880142" name="Ellipse 100"/>
          <p:cNvSpPr>
            <a:spLocks noChangeArrowheads="1"/>
          </p:cNvSpPr>
          <p:nvPr/>
        </p:nvSpPr>
        <p:spPr bwMode="auto">
          <a:xfrm>
            <a:off x="5100638" y="2133600"/>
            <a:ext cx="201612" cy="120650"/>
          </a:xfrm>
          <a:prstGeom prst="ellipse">
            <a:avLst/>
          </a:prstGeom>
          <a:solidFill>
            <a:srgbClr val="7030A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pPr>
              <a:spcBef>
                <a:spcPct val="0"/>
              </a:spcBef>
              <a:spcAft>
                <a:spcPct val="0"/>
              </a:spcAft>
            </a:pPr>
            <a:endParaRPr lang="de-DE" sz="2000">
              <a:latin typeface="+mj-lt"/>
              <a:cs typeface="Times New Roman" pitchFamily="18" charset="0"/>
            </a:endParaRPr>
          </a:p>
        </p:txBody>
      </p:sp>
      <p:sp>
        <p:nvSpPr>
          <p:cNvPr id="1880143" name="Line 6"/>
          <p:cNvSpPr>
            <a:spLocks noChangeShapeType="1"/>
          </p:cNvSpPr>
          <p:nvPr/>
        </p:nvSpPr>
        <p:spPr bwMode="auto">
          <a:xfrm flipV="1">
            <a:off x="2690814" y="1930400"/>
            <a:ext cx="5976937" cy="20638"/>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pt-BR">
              <a:latin typeface="+mj-lt"/>
            </a:endParaRPr>
          </a:p>
        </p:txBody>
      </p:sp>
      <p:sp>
        <p:nvSpPr>
          <p:cNvPr id="1880144" name="Text Box 20"/>
          <p:cNvSpPr txBox="1">
            <a:spLocks noChangeArrowheads="1"/>
          </p:cNvSpPr>
          <p:nvPr/>
        </p:nvSpPr>
        <p:spPr bwMode="auto">
          <a:xfrm>
            <a:off x="2854325" y="2006600"/>
            <a:ext cx="162718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GB" sz="1000">
                <a:latin typeface="+mj-lt"/>
                <a:cs typeface="Times New Roman" pitchFamily="18" charset="0"/>
              </a:rPr>
              <a:t>BIOBADASER</a:t>
            </a:r>
          </a:p>
        </p:txBody>
      </p:sp>
      <p:sp>
        <p:nvSpPr>
          <p:cNvPr id="1880145" name="Text Box 17"/>
          <p:cNvSpPr txBox="1">
            <a:spLocks noChangeArrowheads="1"/>
          </p:cNvSpPr>
          <p:nvPr/>
        </p:nvSpPr>
        <p:spPr bwMode="auto">
          <a:xfrm>
            <a:off x="3040064" y="2197100"/>
            <a:ext cx="211613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fr-FR" sz="1000">
                <a:latin typeface="+mj-lt"/>
                <a:cs typeface="Times New Roman" pitchFamily="18" charset="0"/>
              </a:rPr>
              <a:t>Gomez-Reino, A&amp;R 07</a:t>
            </a:r>
            <a:endParaRPr lang="en-US" sz="1000">
              <a:latin typeface="+mj-lt"/>
              <a:cs typeface="Times New Roman" pitchFamily="18" charset="0"/>
            </a:endParaRPr>
          </a:p>
        </p:txBody>
      </p:sp>
      <p:sp>
        <p:nvSpPr>
          <p:cNvPr id="1880147" name="Text Box 25"/>
          <p:cNvSpPr txBox="1">
            <a:spLocks noChangeArrowheads="1"/>
          </p:cNvSpPr>
          <p:nvPr/>
        </p:nvSpPr>
        <p:spPr bwMode="auto">
          <a:xfrm>
            <a:off x="4035425" y="3427414"/>
            <a:ext cx="1549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GB" sz="1000">
                <a:latin typeface="+mj-lt"/>
                <a:cs typeface="Arial" charset="0"/>
              </a:rPr>
              <a:t>Adalimumab </a:t>
            </a:r>
          </a:p>
          <a:p>
            <a:pPr algn="ctr"/>
            <a:r>
              <a:rPr lang="en-GB" sz="1000">
                <a:latin typeface="+mj-lt"/>
                <a:cs typeface="Arial" charset="0"/>
              </a:rPr>
              <a:t>(OR=17.1 [3.6-80.6])</a:t>
            </a:r>
            <a:endParaRPr lang="en-US" sz="1000">
              <a:latin typeface="+mj-lt"/>
              <a:cs typeface="Arial" charset="0"/>
            </a:endParaRPr>
          </a:p>
        </p:txBody>
      </p:sp>
      <p:sp>
        <p:nvSpPr>
          <p:cNvPr id="1880148" name="Ellipse 106"/>
          <p:cNvSpPr>
            <a:spLocks noChangeArrowheads="1"/>
          </p:cNvSpPr>
          <p:nvPr/>
        </p:nvSpPr>
        <p:spPr bwMode="auto">
          <a:xfrm>
            <a:off x="8397875" y="3641725"/>
            <a:ext cx="211138" cy="139700"/>
          </a:xfrm>
          <a:prstGeom prst="ellipse">
            <a:avLst/>
          </a:prstGeom>
          <a:solidFill>
            <a:schemeClr val="tx2"/>
          </a:solidFill>
          <a:ln w="9525" algn="ctr">
            <a:solidFill>
              <a:schemeClr val="tx2"/>
            </a:solidFill>
            <a:round/>
            <a:headEnd/>
            <a:tailEnd/>
          </a:ln>
        </p:spPr>
        <p:txBody>
          <a:bodyPr/>
          <a:lstStyle/>
          <a:p>
            <a:pPr>
              <a:spcBef>
                <a:spcPct val="0"/>
              </a:spcBef>
              <a:spcAft>
                <a:spcPct val="0"/>
              </a:spcAft>
            </a:pPr>
            <a:endParaRPr lang="de-DE" sz="2000">
              <a:latin typeface="+mj-lt"/>
              <a:cs typeface="Times New Roman" pitchFamily="18" charset="0"/>
            </a:endParaRPr>
          </a:p>
        </p:txBody>
      </p:sp>
      <p:sp>
        <p:nvSpPr>
          <p:cNvPr id="1880149" name="Text Box 25"/>
          <p:cNvSpPr txBox="1">
            <a:spLocks noChangeArrowheads="1"/>
          </p:cNvSpPr>
          <p:nvPr/>
        </p:nvSpPr>
        <p:spPr bwMode="auto">
          <a:xfrm>
            <a:off x="3832225" y="3775076"/>
            <a:ext cx="17351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lgn="l">
              <a:spcBef>
                <a:spcPct val="0"/>
              </a:spcBef>
              <a:spcAft>
                <a:spcPct val="0"/>
              </a:spcAft>
              <a:defRPr sz="2400">
                <a:solidFill>
                  <a:schemeClr val="tx1"/>
                </a:solidFill>
                <a:latin typeface="Arial" charset="0"/>
              </a:defRPr>
            </a:lvl1pPr>
            <a:lvl2pPr marL="742950" indent="-285750" algn="l">
              <a:spcBef>
                <a:spcPct val="0"/>
              </a:spcBef>
              <a:spcAft>
                <a:spcPct val="0"/>
              </a:spcAft>
              <a:defRPr sz="2400">
                <a:solidFill>
                  <a:schemeClr val="tx1"/>
                </a:solidFill>
                <a:latin typeface="Arial" charset="0"/>
              </a:defRPr>
            </a:lvl2pPr>
            <a:lvl3pPr marL="1143000" indent="-228600" algn="l">
              <a:spcBef>
                <a:spcPct val="0"/>
              </a:spcBef>
              <a:spcAft>
                <a:spcPct val="0"/>
              </a:spcAft>
              <a:defRPr sz="2400">
                <a:solidFill>
                  <a:schemeClr val="tx1"/>
                </a:solidFill>
                <a:latin typeface="Arial" charset="0"/>
              </a:defRPr>
            </a:lvl3pPr>
            <a:lvl4pPr marL="1600200" indent="-228600" algn="l">
              <a:spcBef>
                <a:spcPct val="0"/>
              </a:spcBef>
              <a:spcAft>
                <a:spcPct val="0"/>
              </a:spcAft>
              <a:defRPr sz="2400">
                <a:solidFill>
                  <a:schemeClr val="tx1"/>
                </a:solidFill>
                <a:latin typeface="Arial" charset="0"/>
              </a:defRPr>
            </a:lvl4pPr>
            <a:lvl5pPr marL="2057400" indent="-228600" algn="l">
              <a:spcBef>
                <a:spcPct val="0"/>
              </a:spcBef>
              <a:spcAft>
                <a:spcPct val="0"/>
              </a:spcAft>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GB" sz="1000">
                <a:latin typeface="+mj-lt"/>
                <a:cs typeface="Arial" charset="0"/>
              </a:rPr>
              <a:t>Infliximab </a:t>
            </a:r>
          </a:p>
          <a:p>
            <a:pPr algn="ctr"/>
            <a:r>
              <a:rPr lang="en-GB" sz="1000">
                <a:latin typeface="+mj-lt"/>
                <a:cs typeface="Arial" charset="0"/>
              </a:rPr>
              <a:t>(OR=13.3 [2.6-69.4])</a:t>
            </a:r>
            <a:endParaRPr lang="en-US" sz="1000">
              <a:latin typeface="+mj-lt"/>
              <a:cs typeface="Arial" charset="0"/>
            </a:endParaRPr>
          </a:p>
        </p:txBody>
      </p:sp>
      <p:sp>
        <p:nvSpPr>
          <p:cNvPr id="1880150" name="Ellipse 108"/>
          <p:cNvSpPr>
            <a:spLocks noChangeArrowheads="1"/>
          </p:cNvSpPr>
          <p:nvPr/>
        </p:nvSpPr>
        <p:spPr bwMode="auto">
          <a:xfrm>
            <a:off x="7637464" y="3838576"/>
            <a:ext cx="211137" cy="138113"/>
          </a:xfrm>
          <a:prstGeom prst="ellipse">
            <a:avLst/>
          </a:prstGeom>
          <a:solidFill>
            <a:srgbClr val="FFC000"/>
          </a:solidFill>
          <a:ln w="9525" algn="ctr">
            <a:solidFill>
              <a:srgbClr val="F6C028"/>
            </a:solidFill>
            <a:round/>
            <a:headEnd/>
            <a:tailEnd/>
          </a:ln>
        </p:spPr>
        <p:txBody>
          <a:bodyPr/>
          <a:lstStyle/>
          <a:p>
            <a:pPr>
              <a:spcBef>
                <a:spcPct val="0"/>
              </a:spcBef>
              <a:spcAft>
                <a:spcPct val="0"/>
              </a:spcAft>
            </a:pPr>
            <a:endParaRPr lang="de-DE" sz="1200">
              <a:latin typeface="+mj-lt"/>
              <a:cs typeface="Times New Roman" pitchFamily="18" charset="0"/>
            </a:endParaRPr>
          </a:p>
        </p:txBody>
      </p:sp>
      <p:cxnSp>
        <p:nvCxnSpPr>
          <p:cNvPr id="1880151" name="Connecteur droit 67"/>
          <p:cNvCxnSpPr>
            <a:cxnSpLocks noChangeShapeType="1"/>
          </p:cNvCxnSpPr>
          <p:nvPr/>
        </p:nvCxnSpPr>
        <p:spPr bwMode="auto">
          <a:xfrm>
            <a:off x="8751889" y="3906839"/>
            <a:ext cx="846137" cy="1587"/>
          </a:xfrm>
          <a:prstGeom prst="line">
            <a:avLst/>
          </a:prstGeom>
          <a:noFill/>
          <a:ln w="19050" algn="ctr">
            <a:solidFill>
              <a:srgbClr val="F6C028"/>
            </a:solidFill>
            <a:round/>
            <a:headEnd/>
            <a:tailEnd/>
          </a:ln>
          <a:extLst>
            <a:ext uri="{909E8E84-426E-40DD-AFC4-6F175D3DCCD1}">
              <a14:hiddenFill xmlns:a14="http://schemas.microsoft.com/office/drawing/2010/main" xmlns="">
                <a:noFill/>
              </a14:hiddenFill>
            </a:ext>
          </a:extLst>
        </p:spPr>
      </p:cxnSp>
      <p:cxnSp>
        <p:nvCxnSpPr>
          <p:cNvPr id="1880152" name="Connecteur droit 115"/>
          <p:cNvCxnSpPr>
            <a:cxnSpLocks noChangeShapeType="1"/>
          </p:cNvCxnSpPr>
          <p:nvPr/>
        </p:nvCxnSpPr>
        <p:spPr bwMode="auto">
          <a:xfrm>
            <a:off x="5437189" y="3694113"/>
            <a:ext cx="4702175" cy="0"/>
          </a:xfrm>
          <a:prstGeom prst="line">
            <a:avLst/>
          </a:prstGeom>
          <a:noFill/>
          <a:ln w="19050" algn="ctr">
            <a:solidFill>
              <a:schemeClr val="tx2"/>
            </a:solidFill>
            <a:round/>
            <a:headEnd/>
            <a:tailEnd type="triangle" w="med" len="med"/>
          </a:ln>
          <a:extLst>
            <a:ext uri="{909E8E84-426E-40DD-AFC4-6F175D3DCCD1}">
              <a14:hiddenFill xmlns:a14="http://schemas.microsoft.com/office/drawing/2010/main" xmlns="">
                <a:noFill/>
              </a14:hiddenFill>
            </a:ext>
          </a:extLst>
        </p:spPr>
      </p:cxnSp>
      <p:sp>
        <p:nvSpPr>
          <p:cNvPr id="1880153" name="Line 7"/>
          <p:cNvSpPr>
            <a:spLocks noChangeShapeType="1"/>
          </p:cNvSpPr>
          <p:nvPr/>
        </p:nvSpPr>
        <p:spPr bwMode="auto">
          <a:xfrm flipV="1">
            <a:off x="2790826" y="4110039"/>
            <a:ext cx="5876925" cy="28575"/>
          </a:xfrm>
          <a:prstGeom prst="line">
            <a:avLst/>
          </a:prstGeom>
          <a:noFill/>
          <a:ln w="19050">
            <a:solidFill>
              <a:schemeClr val="tx1"/>
            </a:solidFill>
            <a:prstDash val="sysDot"/>
            <a:round/>
            <a:headEnd/>
            <a:tailEnd/>
          </a:ln>
          <a:extLst>
            <a:ext uri="{909E8E84-426E-40DD-AFC4-6F175D3DCCD1}">
              <a14:hiddenFill xmlns:a14="http://schemas.microsoft.com/office/drawing/2010/main" xmlns="">
                <a:noFill/>
              </a14:hiddenFill>
            </a:ext>
          </a:extLst>
        </p:spPr>
        <p:txBody>
          <a:bodyPr lIns="0" tIns="0" rIns="0" bIns="0" anchor="ctr">
            <a:spAutoFit/>
          </a:bodyPr>
          <a:lstStyle/>
          <a:p>
            <a:endParaRPr lang="pt-BR">
              <a:latin typeface="+mj-lt"/>
            </a:endParaRPr>
          </a:p>
        </p:txBody>
      </p:sp>
      <p:sp>
        <p:nvSpPr>
          <p:cNvPr id="1880154" name="Line 54"/>
          <p:cNvSpPr>
            <a:spLocks noChangeShapeType="1"/>
          </p:cNvSpPr>
          <p:nvPr/>
        </p:nvSpPr>
        <p:spPr bwMode="auto">
          <a:xfrm flipV="1">
            <a:off x="5360989" y="3908425"/>
            <a:ext cx="4827587" cy="0"/>
          </a:xfrm>
          <a:prstGeom prst="line">
            <a:avLst/>
          </a:prstGeom>
          <a:noFill/>
          <a:ln w="12700">
            <a:solidFill>
              <a:srgbClr val="F6C028"/>
            </a:solidFill>
            <a:round/>
            <a:headEnd/>
            <a:tailEnd type="triangle" w="med" len="med"/>
          </a:ln>
          <a:extLst>
            <a:ext uri="{909E8E84-426E-40DD-AFC4-6F175D3DCCD1}">
              <a14:hiddenFill xmlns:a14="http://schemas.microsoft.com/office/drawing/2010/main" xmlns="">
                <a:noFill/>
              </a14:hiddenFill>
            </a:ext>
          </a:extLst>
        </p:spPr>
        <p:txBody>
          <a:bodyPr lIns="0" tIns="0" rIns="0" bIns="0" anchor="ctr">
            <a:spAutoFit/>
          </a:bodyPr>
          <a:lstStyle/>
          <a:p>
            <a:endParaRPr lang="pt-BR">
              <a:latin typeface="+mj-lt"/>
            </a:endParaRPr>
          </a:p>
        </p:txBody>
      </p:sp>
    </p:spTree>
    <p:extLst>
      <p:ext uri="{BB962C8B-B14F-4D97-AF65-F5344CB8AC3E}">
        <p14:creationId xmlns:p14="http://schemas.microsoft.com/office/powerpoint/2010/main" xmlns="" val="36939340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pPr algn="ctr"/>
            <a:r>
              <a:rPr lang="es-ES" sz="2800" b="1" dirty="0" err="1">
                <a:latin typeface="+mn-lt"/>
              </a:rPr>
              <a:t>Rate</a:t>
            </a:r>
            <a:r>
              <a:rPr lang="es-ES" sz="2800" b="1" dirty="0">
                <a:latin typeface="+mn-lt"/>
              </a:rPr>
              <a:t> of active tuberculosis in </a:t>
            </a:r>
            <a:r>
              <a:rPr lang="es-ES" sz="2800" b="1" dirty="0" err="1">
                <a:latin typeface="+mn-lt"/>
              </a:rPr>
              <a:t>patients</a:t>
            </a:r>
            <a:r>
              <a:rPr lang="es-ES" sz="2800" b="1" dirty="0">
                <a:latin typeface="+mn-lt"/>
              </a:rPr>
              <a:t> </a:t>
            </a:r>
            <a:r>
              <a:rPr lang="es-ES" sz="2800" b="1" dirty="0" err="1">
                <a:latin typeface="+mn-lt"/>
              </a:rPr>
              <a:t>treated</a:t>
            </a:r>
            <a:r>
              <a:rPr lang="es-ES" sz="2800" b="1" dirty="0">
                <a:latin typeface="+mn-lt"/>
              </a:rPr>
              <a:t>  </a:t>
            </a:r>
            <a:r>
              <a:rPr lang="es-ES" sz="2800" b="1" dirty="0" err="1">
                <a:latin typeface="+mn-lt"/>
              </a:rPr>
              <a:t>with</a:t>
            </a:r>
            <a:r>
              <a:rPr lang="es-ES" sz="2800" b="1" dirty="0">
                <a:latin typeface="+mn-lt"/>
              </a:rPr>
              <a:t> </a:t>
            </a:r>
            <a:r>
              <a:rPr lang="es-ES" sz="2800" b="1" dirty="0" err="1">
                <a:latin typeface="+mn-lt"/>
              </a:rPr>
              <a:t>different</a:t>
            </a:r>
            <a:r>
              <a:rPr lang="es-ES" sz="2800" b="1" dirty="0">
                <a:latin typeface="+mn-lt"/>
              </a:rPr>
              <a:t> TNF </a:t>
            </a:r>
            <a:r>
              <a:rPr lang="es-ES" sz="2800" b="1" dirty="0" err="1">
                <a:latin typeface="+mn-lt"/>
              </a:rPr>
              <a:t>antagonists</a:t>
            </a:r>
            <a:r>
              <a:rPr lang="es-ES" sz="2800" b="1" dirty="0">
                <a:latin typeface="+mn-lt"/>
              </a:rPr>
              <a:t> in BIOBADASER</a:t>
            </a:r>
          </a:p>
        </p:txBody>
      </p:sp>
      <p:sp>
        <p:nvSpPr>
          <p:cNvPr id="171050" name="Rectangle 42"/>
          <p:cNvSpPr>
            <a:spLocks noChangeArrowheads="1"/>
          </p:cNvSpPr>
          <p:nvPr/>
        </p:nvSpPr>
        <p:spPr bwMode="auto">
          <a:xfrm>
            <a:off x="9292661" y="6600096"/>
            <a:ext cx="2876108" cy="230832"/>
          </a:xfrm>
          <a:prstGeom prst="rect">
            <a:avLst/>
          </a:prstGeom>
          <a:noFill/>
          <a:ln w="9525" algn="ctr">
            <a:noFill/>
            <a:miter lim="800000"/>
            <a:headEnd/>
            <a:tailEnd/>
          </a:ln>
          <a:effectLst/>
        </p:spPr>
        <p:txBody>
          <a:bodyPr wrap="none" anchor="ctr">
            <a:spAutoFit/>
          </a:bodyPr>
          <a:lstStyle/>
          <a:p>
            <a:pPr algn="r"/>
            <a:r>
              <a:rPr lang="es-ES" sz="900" b="1" dirty="0">
                <a:cs typeface="Arial" charset="0"/>
              </a:rPr>
              <a:t>Gomez-Reino J et al. </a:t>
            </a:r>
            <a:r>
              <a:rPr lang="es-ES" sz="900" b="1" dirty="0" err="1">
                <a:cs typeface="Arial" charset="0"/>
              </a:rPr>
              <a:t>Arthritis</a:t>
            </a:r>
            <a:r>
              <a:rPr lang="es-ES" sz="900" b="1" dirty="0">
                <a:cs typeface="Arial" charset="0"/>
              </a:rPr>
              <a:t> </a:t>
            </a:r>
            <a:r>
              <a:rPr lang="es-ES" sz="900" b="1" dirty="0" err="1">
                <a:cs typeface="Arial" charset="0"/>
              </a:rPr>
              <a:t>Rheum</a:t>
            </a:r>
            <a:r>
              <a:rPr lang="es-ES" sz="900" b="1" dirty="0">
                <a:cs typeface="Arial" charset="0"/>
              </a:rPr>
              <a:t>. 2007;57(5):756-61</a:t>
            </a:r>
            <a:endParaRPr lang="en-GB" sz="900" b="1" dirty="0">
              <a:cs typeface="Arial" charset="0"/>
            </a:endParaRPr>
          </a:p>
        </p:txBody>
      </p:sp>
      <p:grpSp>
        <p:nvGrpSpPr>
          <p:cNvPr id="3" name="2 Grupo"/>
          <p:cNvGrpSpPr/>
          <p:nvPr/>
        </p:nvGrpSpPr>
        <p:grpSpPr>
          <a:xfrm>
            <a:off x="2207568" y="1819276"/>
            <a:ext cx="7776864" cy="4176713"/>
            <a:chOff x="683568" y="1819275"/>
            <a:chExt cx="7776864" cy="4176713"/>
          </a:xfrm>
        </p:grpSpPr>
        <p:sp>
          <p:nvSpPr>
            <p:cNvPr id="171020" name="Rectangle 12"/>
            <p:cNvSpPr>
              <a:spLocks noChangeArrowheads="1"/>
            </p:cNvSpPr>
            <p:nvPr/>
          </p:nvSpPr>
          <p:spPr bwMode="auto">
            <a:xfrm>
              <a:off x="1622008" y="5356225"/>
              <a:ext cx="5444654" cy="639763"/>
            </a:xfrm>
            <a:prstGeom prst="rect">
              <a:avLst/>
            </a:prstGeom>
            <a:noFill/>
            <a:ln w="9525">
              <a:noFill/>
              <a:miter lim="800000"/>
              <a:headEnd/>
              <a:tailEnd/>
            </a:ln>
            <a:effectLst/>
          </p:spPr>
          <p:txBody>
            <a:bodyPr anchor="ctr"/>
            <a:lstStyle/>
            <a:p>
              <a:pPr algn="ctr"/>
              <a:r>
                <a:rPr lang="es-ES" sz="2000" dirty="0">
                  <a:cs typeface="Arial" charset="0"/>
                </a:rPr>
                <a:t>  </a:t>
              </a:r>
              <a:r>
                <a:rPr lang="es-ES" sz="2000" baseline="30000" dirty="0">
                  <a:cs typeface="Arial" charset="0"/>
                </a:rPr>
                <a:t>*</a:t>
              </a:r>
              <a:r>
                <a:rPr lang="es-ES" sz="2000" dirty="0">
                  <a:cs typeface="Arial" charset="0"/>
                </a:rPr>
                <a:t> 95% CI = 95% </a:t>
              </a:r>
              <a:r>
                <a:rPr lang="es-ES" sz="2000" dirty="0" err="1">
                  <a:cs typeface="Arial" charset="0"/>
                </a:rPr>
                <a:t>confidence</a:t>
              </a:r>
              <a:r>
                <a:rPr lang="es-ES" sz="2000" dirty="0">
                  <a:cs typeface="Arial" charset="0"/>
                </a:rPr>
                <a:t> </a:t>
              </a:r>
              <a:r>
                <a:rPr lang="es-ES" sz="2000" dirty="0" err="1">
                  <a:cs typeface="Arial" charset="0"/>
                </a:rPr>
                <a:t>interval</a:t>
              </a:r>
              <a:r>
                <a:rPr lang="es-ES" sz="2000" dirty="0">
                  <a:cs typeface="Arial" charset="0"/>
                </a:rPr>
                <a:t>.</a:t>
              </a:r>
              <a:br>
                <a:rPr lang="es-ES" sz="2000" dirty="0">
                  <a:cs typeface="Arial" charset="0"/>
                </a:rPr>
              </a:br>
              <a:endParaRPr lang="es-ES" sz="2000" dirty="0"/>
            </a:p>
          </p:txBody>
        </p:sp>
        <p:sp>
          <p:nvSpPr>
            <p:cNvPr id="171022" name="Line 14"/>
            <p:cNvSpPr>
              <a:spLocks noChangeShapeType="1"/>
            </p:cNvSpPr>
            <p:nvPr/>
          </p:nvSpPr>
          <p:spPr bwMode="auto">
            <a:xfrm>
              <a:off x="2148595" y="5924550"/>
              <a:ext cx="4572258" cy="0"/>
            </a:xfrm>
            <a:prstGeom prst="line">
              <a:avLst/>
            </a:prstGeom>
            <a:noFill/>
            <a:ln w="9525">
              <a:noFill/>
              <a:round/>
              <a:headEnd/>
              <a:tailEnd/>
            </a:ln>
            <a:effectLst/>
          </p:spPr>
          <p:txBody>
            <a:bodyPr/>
            <a:lstStyle/>
            <a:p>
              <a:endParaRPr lang="es-ES" sz="2000"/>
            </a:p>
          </p:txBody>
        </p:sp>
        <p:sp>
          <p:nvSpPr>
            <p:cNvPr id="171023" name="Line 15"/>
            <p:cNvSpPr>
              <a:spLocks noChangeShapeType="1"/>
            </p:cNvSpPr>
            <p:nvPr/>
          </p:nvSpPr>
          <p:spPr bwMode="auto">
            <a:xfrm>
              <a:off x="2148595" y="5284788"/>
              <a:ext cx="0" cy="639762"/>
            </a:xfrm>
            <a:prstGeom prst="line">
              <a:avLst/>
            </a:prstGeom>
            <a:noFill/>
            <a:ln w="9525">
              <a:noFill/>
              <a:round/>
              <a:headEnd/>
              <a:tailEnd/>
            </a:ln>
            <a:effectLst/>
          </p:spPr>
          <p:txBody>
            <a:bodyPr/>
            <a:lstStyle/>
            <a:p>
              <a:endParaRPr lang="es-ES" sz="2000"/>
            </a:p>
          </p:txBody>
        </p:sp>
        <p:sp>
          <p:nvSpPr>
            <p:cNvPr id="171024" name="Line 16"/>
            <p:cNvSpPr>
              <a:spLocks noChangeShapeType="1"/>
            </p:cNvSpPr>
            <p:nvPr/>
          </p:nvSpPr>
          <p:spPr bwMode="auto">
            <a:xfrm>
              <a:off x="6720853" y="5284788"/>
              <a:ext cx="0" cy="639762"/>
            </a:xfrm>
            <a:prstGeom prst="line">
              <a:avLst/>
            </a:prstGeom>
            <a:noFill/>
            <a:ln w="9525">
              <a:noFill/>
              <a:round/>
              <a:headEnd/>
              <a:tailEnd/>
            </a:ln>
            <a:effectLst/>
          </p:spPr>
          <p:txBody>
            <a:bodyPr/>
            <a:lstStyle/>
            <a:p>
              <a:endParaRPr lang="es-ES" sz="2000"/>
            </a:p>
          </p:txBody>
        </p:sp>
        <p:grpSp>
          <p:nvGrpSpPr>
            <p:cNvPr id="2" name="Group 41"/>
            <p:cNvGrpSpPr>
              <a:grpSpLocks/>
            </p:cNvGrpSpPr>
            <p:nvPr/>
          </p:nvGrpSpPr>
          <p:grpSpPr bwMode="auto">
            <a:xfrm>
              <a:off x="735731" y="1819275"/>
              <a:ext cx="7724701" cy="3465513"/>
              <a:chOff x="612" y="1146"/>
              <a:chExt cx="4445" cy="2183"/>
            </a:xfrm>
          </p:grpSpPr>
          <p:sp>
            <p:nvSpPr>
              <p:cNvPr id="171012" name="Rectangle 4"/>
              <p:cNvSpPr>
                <a:spLocks noChangeArrowheads="1"/>
              </p:cNvSpPr>
              <p:nvPr/>
            </p:nvSpPr>
            <p:spPr bwMode="auto">
              <a:xfrm>
                <a:off x="748" y="2742"/>
                <a:ext cx="4173" cy="230"/>
              </a:xfrm>
              <a:prstGeom prst="rect">
                <a:avLst/>
              </a:prstGeom>
              <a:noFill/>
              <a:ln w="9525">
                <a:noFill/>
                <a:miter lim="800000"/>
                <a:headEnd/>
                <a:tailEnd/>
              </a:ln>
              <a:effectLst/>
            </p:spPr>
            <p:txBody>
              <a:bodyPr anchor="b"/>
              <a:lstStyle/>
              <a:p>
                <a:pPr>
                  <a:spcBef>
                    <a:spcPct val="20000"/>
                  </a:spcBef>
                </a:pPr>
                <a:endParaRPr lang="es-ES" sz="2000" b="1">
                  <a:cs typeface="Arial" charset="0"/>
                </a:endParaRPr>
              </a:p>
            </p:txBody>
          </p:sp>
          <p:sp>
            <p:nvSpPr>
              <p:cNvPr id="171013" name="Rectangle 5"/>
              <p:cNvSpPr>
                <a:spLocks noChangeArrowheads="1"/>
              </p:cNvSpPr>
              <p:nvPr/>
            </p:nvSpPr>
            <p:spPr bwMode="auto">
              <a:xfrm>
                <a:off x="748" y="1952"/>
                <a:ext cx="4173" cy="790"/>
              </a:xfrm>
              <a:prstGeom prst="rect">
                <a:avLst/>
              </a:prstGeom>
              <a:noFill/>
              <a:ln w="9525">
                <a:noFill/>
                <a:miter lim="800000"/>
                <a:headEnd/>
                <a:tailEnd/>
              </a:ln>
              <a:effectLst/>
            </p:spPr>
            <p:txBody>
              <a:bodyPr/>
              <a:lstStyle/>
              <a:p>
                <a:pPr>
                  <a:spcBef>
                    <a:spcPct val="20000"/>
                  </a:spcBef>
                </a:pPr>
                <a:endParaRPr lang="es-ES" sz="2000" b="1">
                  <a:cs typeface="Arial" charset="0"/>
                </a:endParaRPr>
              </a:p>
            </p:txBody>
          </p:sp>
          <p:sp>
            <p:nvSpPr>
              <p:cNvPr id="171014" name="Rectangle 6"/>
              <p:cNvSpPr>
                <a:spLocks noChangeArrowheads="1"/>
              </p:cNvSpPr>
              <p:nvPr/>
            </p:nvSpPr>
            <p:spPr bwMode="auto">
              <a:xfrm>
                <a:off x="748" y="1722"/>
                <a:ext cx="4173" cy="230"/>
              </a:xfrm>
              <a:prstGeom prst="rect">
                <a:avLst/>
              </a:prstGeom>
              <a:noFill/>
              <a:ln w="9525">
                <a:noFill/>
                <a:miter lim="800000"/>
                <a:headEnd/>
                <a:tailEnd/>
              </a:ln>
              <a:effectLst/>
            </p:spPr>
            <p:txBody>
              <a:bodyPr anchor="b"/>
              <a:lstStyle/>
              <a:p>
                <a:pPr>
                  <a:spcBef>
                    <a:spcPct val="20000"/>
                  </a:spcBef>
                </a:pPr>
                <a:endParaRPr lang="es-ES" sz="2000" b="1">
                  <a:cs typeface="Arial" charset="0"/>
                </a:endParaRPr>
              </a:p>
            </p:txBody>
          </p:sp>
          <p:sp>
            <p:nvSpPr>
              <p:cNvPr id="171015" name="Rectangle 7"/>
              <p:cNvSpPr>
                <a:spLocks noChangeArrowheads="1"/>
              </p:cNvSpPr>
              <p:nvPr/>
            </p:nvSpPr>
            <p:spPr bwMode="auto">
              <a:xfrm>
                <a:off x="748" y="1146"/>
                <a:ext cx="4173" cy="576"/>
              </a:xfrm>
              <a:prstGeom prst="rect">
                <a:avLst/>
              </a:prstGeom>
              <a:noFill/>
              <a:ln w="9525">
                <a:noFill/>
                <a:miter lim="800000"/>
                <a:headEnd/>
                <a:tailEnd/>
              </a:ln>
              <a:effectLst/>
            </p:spPr>
            <p:txBody>
              <a:bodyPr anchor="ctr"/>
              <a:lstStyle/>
              <a:p>
                <a:pPr algn="ctr"/>
                <a:r>
                  <a:rPr lang="es-ES" sz="2000" dirty="0" err="1">
                    <a:cs typeface="Arial" charset="0"/>
                  </a:rPr>
                  <a:t>Incidence</a:t>
                </a:r>
                <a:r>
                  <a:rPr lang="es-ES" sz="2000" dirty="0">
                    <a:cs typeface="Arial" charset="0"/>
                  </a:rPr>
                  <a:t> </a:t>
                </a:r>
                <a:r>
                  <a:rPr lang="es-ES" sz="2000" dirty="0" err="1">
                    <a:cs typeface="Arial" charset="0"/>
                  </a:rPr>
                  <a:t>rate</a:t>
                </a:r>
                <a:r>
                  <a:rPr lang="es-ES" sz="2000" dirty="0">
                    <a:cs typeface="Arial" charset="0"/>
                  </a:rPr>
                  <a:t> (IR) of active tuberculosis </a:t>
                </a:r>
                <a:r>
                  <a:rPr lang="es-ES" sz="2000" dirty="0" err="1">
                    <a:cs typeface="Arial" charset="0"/>
                  </a:rPr>
                  <a:t>by</a:t>
                </a:r>
                <a:r>
                  <a:rPr lang="es-ES" sz="2000" dirty="0">
                    <a:cs typeface="Arial" charset="0"/>
                  </a:rPr>
                  <a:t> tumor necrosis factor (TNF) </a:t>
                </a:r>
                <a:r>
                  <a:rPr lang="es-ES" sz="2000" dirty="0" err="1">
                    <a:cs typeface="Arial" charset="0"/>
                  </a:rPr>
                  <a:t>antagonist</a:t>
                </a:r>
                <a:r>
                  <a:rPr lang="es-ES" sz="2000" dirty="0">
                    <a:cs typeface="Arial" charset="0"/>
                  </a:rPr>
                  <a:t> </a:t>
                </a:r>
                <a:r>
                  <a:rPr lang="es-ES" sz="2000" dirty="0" err="1">
                    <a:cs typeface="Arial" charset="0"/>
                  </a:rPr>
                  <a:t>after</a:t>
                </a:r>
                <a:r>
                  <a:rPr lang="es-ES" sz="2000" dirty="0">
                    <a:cs typeface="Arial" charset="0"/>
                  </a:rPr>
                  <a:t> </a:t>
                </a:r>
                <a:r>
                  <a:rPr lang="es-ES" sz="2000" dirty="0" err="1">
                    <a:cs typeface="Arial" charset="0"/>
                  </a:rPr>
                  <a:t>September</a:t>
                </a:r>
                <a:r>
                  <a:rPr lang="es-ES" sz="2000" dirty="0">
                    <a:cs typeface="Arial" charset="0"/>
                  </a:rPr>
                  <a:t> 2003</a:t>
                </a:r>
                <a:endParaRPr lang="es-ES" sz="2000" dirty="0"/>
              </a:p>
            </p:txBody>
          </p:sp>
          <p:sp>
            <p:nvSpPr>
              <p:cNvPr id="171016" name="Line 8"/>
              <p:cNvSpPr>
                <a:spLocks noChangeShapeType="1"/>
              </p:cNvSpPr>
              <p:nvPr/>
            </p:nvSpPr>
            <p:spPr bwMode="auto">
              <a:xfrm>
                <a:off x="748" y="1146"/>
                <a:ext cx="4173" cy="0"/>
              </a:xfrm>
              <a:prstGeom prst="line">
                <a:avLst/>
              </a:prstGeom>
              <a:noFill/>
              <a:ln w="9525">
                <a:noFill/>
                <a:round/>
                <a:headEnd/>
                <a:tailEnd/>
              </a:ln>
              <a:effectLst/>
            </p:spPr>
            <p:txBody>
              <a:bodyPr/>
              <a:lstStyle/>
              <a:p>
                <a:endParaRPr lang="es-ES" sz="2000"/>
              </a:p>
            </p:txBody>
          </p:sp>
          <p:sp>
            <p:nvSpPr>
              <p:cNvPr id="171017" name="Line 9"/>
              <p:cNvSpPr>
                <a:spLocks noChangeShapeType="1"/>
              </p:cNvSpPr>
              <p:nvPr/>
            </p:nvSpPr>
            <p:spPr bwMode="auto">
              <a:xfrm>
                <a:off x="748" y="2972"/>
                <a:ext cx="4173" cy="0"/>
              </a:xfrm>
              <a:prstGeom prst="line">
                <a:avLst/>
              </a:prstGeom>
              <a:noFill/>
              <a:ln w="9525">
                <a:noFill/>
                <a:round/>
                <a:headEnd/>
                <a:tailEnd/>
              </a:ln>
              <a:effectLst/>
            </p:spPr>
            <p:txBody>
              <a:bodyPr/>
              <a:lstStyle/>
              <a:p>
                <a:endParaRPr lang="es-ES" sz="2000"/>
              </a:p>
            </p:txBody>
          </p:sp>
          <p:sp>
            <p:nvSpPr>
              <p:cNvPr id="171018" name="Line 10"/>
              <p:cNvSpPr>
                <a:spLocks noChangeShapeType="1"/>
              </p:cNvSpPr>
              <p:nvPr/>
            </p:nvSpPr>
            <p:spPr bwMode="auto">
              <a:xfrm>
                <a:off x="748" y="1146"/>
                <a:ext cx="0" cy="1826"/>
              </a:xfrm>
              <a:prstGeom prst="line">
                <a:avLst/>
              </a:prstGeom>
              <a:noFill/>
              <a:ln w="9525">
                <a:noFill/>
                <a:round/>
                <a:headEnd/>
                <a:tailEnd/>
              </a:ln>
              <a:effectLst/>
            </p:spPr>
            <p:txBody>
              <a:bodyPr/>
              <a:lstStyle/>
              <a:p>
                <a:endParaRPr lang="es-ES" sz="2000"/>
              </a:p>
            </p:txBody>
          </p:sp>
          <p:sp>
            <p:nvSpPr>
              <p:cNvPr id="171019" name="Line 11"/>
              <p:cNvSpPr>
                <a:spLocks noChangeShapeType="1"/>
              </p:cNvSpPr>
              <p:nvPr/>
            </p:nvSpPr>
            <p:spPr bwMode="auto">
              <a:xfrm>
                <a:off x="4921" y="1146"/>
                <a:ext cx="0" cy="1826"/>
              </a:xfrm>
              <a:prstGeom prst="line">
                <a:avLst/>
              </a:prstGeom>
              <a:noFill/>
              <a:ln w="9525">
                <a:noFill/>
                <a:round/>
                <a:headEnd/>
                <a:tailEnd/>
              </a:ln>
              <a:effectLst/>
            </p:spPr>
            <p:txBody>
              <a:bodyPr/>
              <a:lstStyle/>
              <a:p>
                <a:endParaRPr lang="es-ES" sz="2000"/>
              </a:p>
            </p:txBody>
          </p:sp>
          <p:sp>
            <p:nvSpPr>
              <p:cNvPr id="171021" name="Line 13"/>
              <p:cNvSpPr>
                <a:spLocks noChangeShapeType="1"/>
              </p:cNvSpPr>
              <p:nvPr/>
            </p:nvSpPr>
            <p:spPr bwMode="auto">
              <a:xfrm>
                <a:off x="1473" y="3329"/>
                <a:ext cx="2631" cy="0"/>
              </a:xfrm>
              <a:prstGeom prst="line">
                <a:avLst/>
              </a:prstGeom>
              <a:noFill/>
              <a:ln w="9525">
                <a:noFill/>
                <a:round/>
                <a:headEnd/>
                <a:tailEnd/>
              </a:ln>
              <a:effectLst/>
            </p:spPr>
            <p:txBody>
              <a:bodyPr/>
              <a:lstStyle/>
              <a:p>
                <a:endParaRPr lang="es-ES" sz="2000"/>
              </a:p>
            </p:txBody>
          </p:sp>
          <p:sp>
            <p:nvSpPr>
              <p:cNvPr id="171025" name="Rectangle 17"/>
              <p:cNvSpPr>
                <a:spLocks noChangeArrowheads="1"/>
              </p:cNvSpPr>
              <p:nvPr/>
            </p:nvSpPr>
            <p:spPr bwMode="auto">
              <a:xfrm>
                <a:off x="3455" y="2908"/>
                <a:ext cx="1602" cy="230"/>
              </a:xfrm>
              <a:prstGeom prst="rect">
                <a:avLst/>
              </a:prstGeom>
              <a:noFill/>
              <a:ln w="9525">
                <a:noFill/>
                <a:miter lim="800000"/>
                <a:headEnd/>
                <a:tailEnd/>
              </a:ln>
              <a:effectLst/>
            </p:spPr>
            <p:txBody>
              <a:bodyPr/>
              <a:lstStyle/>
              <a:p>
                <a:r>
                  <a:rPr lang="es-ES" sz="2000" dirty="0">
                    <a:cs typeface="Arial" charset="0"/>
                  </a:rPr>
                  <a:t>        176 (24-1254)</a:t>
                </a:r>
                <a:endParaRPr lang="es-ES" sz="2000" dirty="0"/>
              </a:p>
            </p:txBody>
          </p:sp>
          <p:sp>
            <p:nvSpPr>
              <p:cNvPr id="171026" name="Rectangle 18"/>
              <p:cNvSpPr>
                <a:spLocks noChangeArrowheads="1"/>
              </p:cNvSpPr>
              <p:nvPr/>
            </p:nvSpPr>
            <p:spPr bwMode="auto">
              <a:xfrm>
                <a:off x="2811" y="2908"/>
                <a:ext cx="644" cy="230"/>
              </a:xfrm>
              <a:prstGeom prst="rect">
                <a:avLst/>
              </a:prstGeom>
              <a:noFill/>
              <a:ln w="9525">
                <a:noFill/>
                <a:miter lim="800000"/>
                <a:headEnd/>
                <a:tailEnd/>
              </a:ln>
              <a:effectLst/>
            </p:spPr>
            <p:txBody>
              <a:bodyPr/>
              <a:lstStyle/>
              <a:p>
                <a:pPr algn="ctr"/>
                <a:r>
                  <a:rPr lang="es-ES" sz="2000" dirty="0">
                    <a:cs typeface="Arial" charset="0"/>
                  </a:rPr>
                  <a:t>1</a:t>
                </a:r>
                <a:endParaRPr lang="es-ES" sz="2000" dirty="0"/>
              </a:p>
            </p:txBody>
          </p:sp>
          <p:sp>
            <p:nvSpPr>
              <p:cNvPr id="171027" name="Rectangle 19"/>
              <p:cNvSpPr>
                <a:spLocks noChangeArrowheads="1"/>
              </p:cNvSpPr>
              <p:nvPr/>
            </p:nvSpPr>
            <p:spPr bwMode="auto">
              <a:xfrm>
                <a:off x="1662" y="2880"/>
                <a:ext cx="1043" cy="230"/>
              </a:xfrm>
              <a:prstGeom prst="rect">
                <a:avLst/>
              </a:prstGeom>
              <a:noFill/>
              <a:ln w="9525">
                <a:noFill/>
                <a:miter lim="800000"/>
                <a:headEnd/>
                <a:tailEnd/>
              </a:ln>
              <a:effectLst/>
            </p:spPr>
            <p:txBody>
              <a:bodyPr/>
              <a:lstStyle/>
              <a:p>
                <a:pPr algn="ctr"/>
                <a:r>
                  <a:rPr lang="es-ES" sz="2000" dirty="0">
                    <a:cs typeface="Arial" charset="0"/>
                  </a:rPr>
                  <a:t>      565</a:t>
                </a:r>
                <a:endParaRPr lang="es-ES" sz="2000" dirty="0"/>
              </a:p>
            </p:txBody>
          </p:sp>
          <p:sp>
            <p:nvSpPr>
              <p:cNvPr id="171028" name="Rectangle 20"/>
              <p:cNvSpPr>
                <a:spLocks noChangeArrowheads="1"/>
              </p:cNvSpPr>
              <p:nvPr/>
            </p:nvSpPr>
            <p:spPr bwMode="auto">
              <a:xfrm>
                <a:off x="612" y="2908"/>
                <a:ext cx="1156" cy="230"/>
              </a:xfrm>
              <a:prstGeom prst="rect">
                <a:avLst/>
              </a:prstGeom>
              <a:noFill/>
              <a:ln w="9525">
                <a:noFill/>
                <a:miter lim="800000"/>
                <a:headEnd/>
                <a:tailEnd/>
              </a:ln>
              <a:effectLst/>
            </p:spPr>
            <p:txBody>
              <a:bodyPr/>
              <a:lstStyle/>
              <a:p>
                <a:r>
                  <a:rPr lang="es-ES" sz="2000" dirty="0" err="1">
                    <a:cs typeface="Arial" charset="0"/>
                  </a:rPr>
                  <a:t>Adalimumab</a:t>
                </a:r>
                <a:endParaRPr lang="es-ES" sz="2000" dirty="0"/>
              </a:p>
            </p:txBody>
          </p:sp>
          <p:sp>
            <p:nvSpPr>
              <p:cNvPr id="171029" name="Rectangle 21"/>
              <p:cNvSpPr>
                <a:spLocks noChangeArrowheads="1"/>
              </p:cNvSpPr>
              <p:nvPr/>
            </p:nvSpPr>
            <p:spPr bwMode="auto">
              <a:xfrm>
                <a:off x="3455" y="2678"/>
                <a:ext cx="1602" cy="230"/>
              </a:xfrm>
              <a:prstGeom prst="rect">
                <a:avLst/>
              </a:prstGeom>
              <a:noFill/>
              <a:ln w="9525">
                <a:noFill/>
                <a:miter lim="800000"/>
                <a:headEnd/>
                <a:tailEnd/>
              </a:ln>
              <a:effectLst/>
            </p:spPr>
            <p:txBody>
              <a:bodyPr/>
              <a:lstStyle/>
              <a:p>
                <a:r>
                  <a:rPr lang="es-ES" sz="2000" dirty="0">
                    <a:cs typeface="Arial" charset="0"/>
                  </a:rPr>
                  <a:t>        114 (28-459)</a:t>
                </a:r>
                <a:endParaRPr lang="es-ES" sz="2000" dirty="0"/>
              </a:p>
            </p:txBody>
          </p:sp>
          <p:sp>
            <p:nvSpPr>
              <p:cNvPr id="171030" name="Rectangle 22"/>
              <p:cNvSpPr>
                <a:spLocks noChangeArrowheads="1"/>
              </p:cNvSpPr>
              <p:nvPr/>
            </p:nvSpPr>
            <p:spPr bwMode="auto">
              <a:xfrm>
                <a:off x="2811" y="2678"/>
                <a:ext cx="644" cy="230"/>
              </a:xfrm>
              <a:prstGeom prst="rect">
                <a:avLst/>
              </a:prstGeom>
              <a:noFill/>
              <a:ln w="9525">
                <a:noFill/>
                <a:miter lim="800000"/>
                <a:headEnd/>
                <a:tailEnd/>
              </a:ln>
              <a:effectLst/>
            </p:spPr>
            <p:txBody>
              <a:bodyPr/>
              <a:lstStyle/>
              <a:p>
                <a:pPr algn="ctr"/>
                <a:r>
                  <a:rPr lang="es-ES" sz="2000" dirty="0">
                    <a:cs typeface="Arial" charset="0"/>
                  </a:rPr>
                  <a:t>2</a:t>
                </a:r>
                <a:endParaRPr lang="es-ES" sz="2000" dirty="0"/>
              </a:p>
            </p:txBody>
          </p:sp>
          <p:sp>
            <p:nvSpPr>
              <p:cNvPr id="171031" name="Rectangle 23"/>
              <p:cNvSpPr>
                <a:spLocks noChangeArrowheads="1"/>
              </p:cNvSpPr>
              <p:nvPr/>
            </p:nvSpPr>
            <p:spPr bwMode="auto">
              <a:xfrm>
                <a:off x="1752" y="2655"/>
                <a:ext cx="1043" cy="230"/>
              </a:xfrm>
              <a:prstGeom prst="rect">
                <a:avLst/>
              </a:prstGeom>
              <a:noFill/>
              <a:ln w="9525">
                <a:noFill/>
                <a:miter lim="800000"/>
                <a:headEnd/>
                <a:tailEnd/>
              </a:ln>
              <a:effectLst/>
            </p:spPr>
            <p:txBody>
              <a:bodyPr/>
              <a:lstStyle/>
              <a:p>
                <a:pPr algn="ctr"/>
                <a:r>
                  <a:rPr lang="es-ES" sz="2000" dirty="0">
                    <a:cs typeface="Arial" charset="0"/>
                  </a:rPr>
                  <a:t>1,740</a:t>
                </a:r>
                <a:endParaRPr lang="es-ES" sz="2000" dirty="0"/>
              </a:p>
            </p:txBody>
          </p:sp>
          <p:sp>
            <p:nvSpPr>
              <p:cNvPr id="171032" name="Rectangle 24"/>
              <p:cNvSpPr>
                <a:spLocks noChangeArrowheads="1"/>
              </p:cNvSpPr>
              <p:nvPr/>
            </p:nvSpPr>
            <p:spPr bwMode="auto">
              <a:xfrm>
                <a:off x="612" y="2678"/>
                <a:ext cx="1156" cy="230"/>
              </a:xfrm>
              <a:prstGeom prst="rect">
                <a:avLst/>
              </a:prstGeom>
              <a:noFill/>
              <a:ln w="9525">
                <a:noFill/>
                <a:miter lim="800000"/>
                <a:headEnd/>
                <a:tailEnd/>
              </a:ln>
              <a:effectLst/>
            </p:spPr>
            <p:txBody>
              <a:bodyPr/>
              <a:lstStyle/>
              <a:p>
                <a:r>
                  <a:rPr lang="es-ES" sz="2000" dirty="0" err="1">
                    <a:cs typeface="Arial" charset="0"/>
                  </a:rPr>
                  <a:t>Etanercept</a:t>
                </a:r>
                <a:endParaRPr lang="es-ES" sz="2000" dirty="0"/>
              </a:p>
            </p:txBody>
          </p:sp>
          <p:sp>
            <p:nvSpPr>
              <p:cNvPr id="171033" name="Rectangle 25"/>
              <p:cNvSpPr>
                <a:spLocks noChangeArrowheads="1"/>
              </p:cNvSpPr>
              <p:nvPr/>
            </p:nvSpPr>
            <p:spPr bwMode="auto">
              <a:xfrm>
                <a:off x="3358" y="2448"/>
                <a:ext cx="1602" cy="230"/>
              </a:xfrm>
              <a:prstGeom prst="rect">
                <a:avLst/>
              </a:prstGeom>
              <a:noFill/>
              <a:ln w="9525">
                <a:noFill/>
                <a:miter lim="800000"/>
                <a:headEnd/>
                <a:tailEnd/>
              </a:ln>
              <a:effectLst/>
            </p:spPr>
            <p:txBody>
              <a:bodyPr/>
              <a:lstStyle/>
              <a:p>
                <a:pPr algn="ctr"/>
                <a:r>
                  <a:rPr lang="es-ES" sz="2000" dirty="0">
                    <a:cs typeface="Arial" charset="0"/>
                  </a:rPr>
                  <a:t>383 (159-921)</a:t>
                </a:r>
                <a:endParaRPr lang="es-ES" sz="2000" dirty="0"/>
              </a:p>
            </p:txBody>
          </p:sp>
          <p:sp>
            <p:nvSpPr>
              <p:cNvPr id="171034" name="Rectangle 26"/>
              <p:cNvSpPr>
                <a:spLocks noChangeArrowheads="1"/>
              </p:cNvSpPr>
              <p:nvPr/>
            </p:nvSpPr>
            <p:spPr bwMode="auto">
              <a:xfrm>
                <a:off x="2811" y="2448"/>
                <a:ext cx="644" cy="230"/>
              </a:xfrm>
              <a:prstGeom prst="rect">
                <a:avLst/>
              </a:prstGeom>
              <a:noFill/>
              <a:ln w="9525">
                <a:noFill/>
                <a:miter lim="800000"/>
                <a:headEnd/>
                <a:tailEnd/>
              </a:ln>
              <a:effectLst/>
            </p:spPr>
            <p:txBody>
              <a:bodyPr/>
              <a:lstStyle/>
              <a:p>
                <a:pPr algn="ctr"/>
                <a:r>
                  <a:rPr lang="es-ES" sz="2000" dirty="0">
                    <a:cs typeface="Arial" charset="0"/>
                  </a:rPr>
                  <a:t>5</a:t>
                </a:r>
                <a:endParaRPr lang="es-ES" sz="2000" dirty="0"/>
              </a:p>
            </p:txBody>
          </p:sp>
          <p:sp>
            <p:nvSpPr>
              <p:cNvPr id="171035" name="Rectangle 27"/>
              <p:cNvSpPr>
                <a:spLocks noChangeArrowheads="1"/>
              </p:cNvSpPr>
              <p:nvPr/>
            </p:nvSpPr>
            <p:spPr bwMode="auto">
              <a:xfrm>
                <a:off x="1768" y="2448"/>
                <a:ext cx="1043" cy="230"/>
              </a:xfrm>
              <a:prstGeom prst="rect">
                <a:avLst/>
              </a:prstGeom>
              <a:noFill/>
              <a:ln w="9525">
                <a:noFill/>
                <a:miter lim="800000"/>
                <a:headEnd/>
                <a:tailEnd/>
              </a:ln>
              <a:effectLst/>
            </p:spPr>
            <p:txBody>
              <a:bodyPr/>
              <a:lstStyle/>
              <a:p>
                <a:pPr algn="ctr"/>
                <a:r>
                  <a:rPr lang="es-ES" sz="2000" dirty="0">
                    <a:cs typeface="Arial" charset="0"/>
                  </a:rPr>
                  <a:t>1,303</a:t>
                </a:r>
                <a:endParaRPr lang="es-ES" sz="2000" dirty="0"/>
              </a:p>
            </p:txBody>
          </p:sp>
          <p:sp>
            <p:nvSpPr>
              <p:cNvPr id="171036" name="Rectangle 28"/>
              <p:cNvSpPr>
                <a:spLocks noChangeArrowheads="1"/>
              </p:cNvSpPr>
              <p:nvPr/>
            </p:nvSpPr>
            <p:spPr bwMode="auto">
              <a:xfrm>
                <a:off x="612" y="2448"/>
                <a:ext cx="1156" cy="230"/>
              </a:xfrm>
              <a:prstGeom prst="rect">
                <a:avLst/>
              </a:prstGeom>
              <a:noFill/>
              <a:ln w="9525">
                <a:noFill/>
                <a:miter lim="800000"/>
                <a:headEnd/>
                <a:tailEnd/>
              </a:ln>
              <a:effectLst/>
            </p:spPr>
            <p:txBody>
              <a:bodyPr/>
              <a:lstStyle/>
              <a:p>
                <a:r>
                  <a:rPr lang="es-ES" sz="2000" dirty="0" err="1">
                    <a:cs typeface="Arial" charset="0"/>
                  </a:rPr>
                  <a:t>Infliximab</a:t>
                </a:r>
                <a:endParaRPr lang="es-ES" sz="2000" dirty="0"/>
              </a:p>
            </p:txBody>
          </p:sp>
          <p:sp>
            <p:nvSpPr>
              <p:cNvPr id="171037" name="Rectangle 29"/>
              <p:cNvSpPr>
                <a:spLocks noChangeArrowheads="1"/>
              </p:cNvSpPr>
              <p:nvPr/>
            </p:nvSpPr>
            <p:spPr bwMode="auto">
              <a:xfrm>
                <a:off x="612" y="2218"/>
                <a:ext cx="4445" cy="230"/>
              </a:xfrm>
              <a:prstGeom prst="rect">
                <a:avLst/>
              </a:prstGeom>
              <a:noFill/>
              <a:ln w="9525">
                <a:noFill/>
                <a:miter lim="800000"/>
                <a:headEnd/>
                <a:tailEnd/>
              </a:ln>
              <a:effectLst/>
            </p:spPr>
            <p:txBody>
              <a:bodyPr anchor="ctr"/>
              <a:lstStyle/>
              <a:p>
                <a:pPr>
                  <a:spcBef>
                    <a:spcPct val="20000"/>
                  </a:spcBef>
                </a:pPr>
                <a:endParaRPr lang="es-ES" sz="2000" b="1">
                  <a:cs typeface="Arial" charset="0"/>
                </a:endParaRPr>
              </a:p>
            </p:txBody>
          </p:sp>
          <p:sp>
            <p:nvSpPr>
              <p:cNvPr id="171038" name="Rectangle 30"/>
              <p:cNvSpPr>
                <a:spLocks noChangeArrowheads="1"/>
              </p:cNvSpPr>
              <p:nvPr/>
            </p:nvSpPr>
            <p:spPr bwMode="auto">
              <a:xfrm>
                <a:off x="3455" y="1848"/>
                <a:ext cx="1602" cy="403"/>
              </a:xfrm>
              <a:prstGeom prst="rect">
                <a:avLst/>
              </a:prstGeom>
              <a:noFill/>
              <a:ln w="9525">
                <a:noFill/>
                <a:miter lim="800000"/>
                <a:headEnd/>
                <a:tailEnd/>
              </a:ln>
              <a:effectLst/>
            </p:spPr>
            <p:txBody>
              <a:bodyPr anchor="b"/>
              <a:lstStyle/>
              <a:p>
                <a:pPr algn="ctr"/>
                <a:r>
                  <a:rPr lang="es-ES" sz="2000" dirty="0">
                    <a:cs typeface="Arial" charset="0"/>
                  </a:rPr>
                  <a:t>IR per 100,000               (95% CI)*</a:t>
                </a:r>
                <a:endParaRPr lang="es-ES" sz="2000" dirty="0"/>
              </a:p>
            </p:txBody>
          </p:sp>
          <p:sp>
            <p:nvSpPr>
              <p:cNvPr id="171039" name="Rectangle 31"/>
              <p:cNvSpPr>
                <a:spLocks noChangeArrowheads="1"/>
              </p:cNvSpPr>
              <p:nvPr/>
            </p:nvSpPr>
            <p:spPr bwMode="auto">
              <a:xfrm>
                <a:off x="2811" y="1848"/>
                <a:ext cx="644" cy="403"/>
              </a:xfrm>
              <a:prstGeom prst="rect">
                <a:avLst/>
              </a:prstGeom>
              <a:noFill/>
              <a:ln w="9525">
                <a:noFill/>
                <a:miter lim="800000"/>
                <a:headEnd/>
                <a:tailEnd/>
              </a:ln>
              <a:effectLst/>
            </p:spPr>
            <p:txBody>
              <a:bodyPr anchor="b"/>
              <a:lstStyle/>
              <a:p>
                <a:pPr algn="ctr"/>
                <a:r>
                  <a:rPr lang="es-ES" sz="2000" dirty="0">
                    <a:cs typeface="Arial" charset="0"/>
                  </a:rPr>
                  <a:t>Cases</a:t>
                </a:r>
              </a:p>
              <a:p>
                <a:pPr algn="ctr"/>
                <a:endParaRPr lang="es-ES" sz="2000" dirty="0"/>
              </a:p>
            </p:txBody>
          </p:sp>
          <p:sp>
            <p:nvSpPr>
              <p:cNvPr id="171040" name="Rectangle 32"/>
              <p:cNvSpPr>
                <a:spLocks noChangeArrowheads="1"/>
              </p:cNvSpPr>
              <p:nvPr/>
            </p:nvSpPr>
            <p:spPr bwMode="auto">
              <a:xfrm>
                <a:off x="1768" y="1842"/>
                <a:ext cx="1043" cy="403"/>
              </a:xfrm>
              <a:prstGeom prst="rect">
                <a:avLst/>
              </a:prstGeom>
              <a:noFill/>
              <a:ln w="9525">
                <a:noFill/>
                <a:miter lim="800000"/>
                <a:headEnd/>
                <a:tailEnd/>
              </a:ln>
              <a:effectLst/>
            </p:spPr>
            <p:txBody>
              <a:bodyPr anchor="b"/>
              <a:lstStyle/>
              <a:p>
                <a:pPr algn="ctr"/>
                <a:r>
                  <a:rPr lang="es-ES" sz="2000" dirty="0" err="1">
                    <a:cs typeface="Arial" charset="0"/>
                  </a:rPr>
                  <a:t>Patient-years</a:t>
                </a:r>
                <a:endParaRPr lang="es-ES" sz="2000" dirty="0">
                  <a:cs typeface="Arial" charset="0"/>
                </a:endParaRPr>
              </a:p>
              <a:p>
                <a:pPr algn="ctr"/>
                <a:endParaRPr lang="es-ES" sz="2000" dirty="0"/>
              </a:p>
            </p:txBody>
          </p:sp>
          <p:sp>
            <p:nvSpPr>
              <p:cNvPr id="171041" name="Rectangle 33"/>
              <p:cNvSpPr>
                <a:spLocks noChangeArrowheads="1"/>
              </p:cNvSpPr>
              <p:nvPr/>
            </p:nvSpPr>
            <p:spPr bwMode="auto">
              <a:xfrm>
                <a:off x="612" y="1848"/>
                <a:ext cx="1156" cy="403"/>
              </a:xfrm>
              <a:prstGeom prst="rect">
                <a:avLst/>
              </a:prstGeom>
              <a:noFill/>
              <a:ln w="9525">
                <a:noFill/>
                <a:miter lim="800000"/>
                <a:headEnd/>
                <a:tailEnd/>
              </a:ln>
              <a:effectLst/>
            </p:spPr>
            <p:txBody>
              <a:bodyPr anchor="b"/>
              <a:lstStyle/>
              <a:p>
                <a:pPr algn="ctr"/>
                <a:r>
                  <a:rPr lang="es-ES" sz="2000" dirty="0">
                    <a:cs typeface="Arial" charset="0"/>
                  </a:rPr>
                  <a:t>TNF </a:t>
                </a:r>
                <a:r>
                  <a:rPr lang="es-ES" sz="2000" dirty="0" err="1">
                    <a:cs typeface="Arial" charset="0"/>
                  </a:rPr>
                  <a:t>antagonist</a:t>
                </a:r>
                <a:endParaRPr lang="es-ES" sz="2000" dirty="0"/>
              </a:p>
            </p:txBody>
          </p:sp>
          <p:sp>
            <p:nvSpPr>
              <p:cNvPr id="171042" name="Line 34"/>
              <p:cNvSpPr>
                <a:spLocks noChangeShapeType="1"/>
              </p:cNvSpPr>
              <p:nvPr/>
            </p:nvSpPr>
            <p:spPr bwMode="auto">
              <a:xfrm>
                <a:off x="612" y="1815"/>
                <a:ext cx="4445" cy="0"/>
              </a:xfrm>
              <a:prstGeom prst="line">
                <a:avLst/>
              </a:prstGeom>
              <a:noFill/>
              <a:ln w="9525">
                <a:noFill/>
                <a:round/>
                <a:headEnd/>
                <a:tailEnd/>
              </a:ln>
              <a:effectLst/>
            </p:spPr>
            <p:txBody>
              <a:bodyPr/>
              <a:lstStyle/>
              <a:p>
                <a:endParaRPr lang="es-ES" sz="2000"/>
              </a:p>
            </p:txBody>
          </p:sp>
          <p:sp>
            <p:nvSpPr>
              <p:cNvPr id="171043" name="Line 35"/>
              <p:cNvSpPr>
                <a:spLocks noChangeShapeType="1"/>
              </p:cNvSpPr>
              <p:nvPr/>
            </p:nvSpPr>
            <p:spPr bwMode="auto">
              <a:xfrm>
                <a:off x="612" y="3138"/>
                <a:ext cx="4445" cy="0"/>
              </a:xfrm>
              <a:prstGeom prst="line">
                <a:avLst/>
              </a:prstGeom>
              <a:noFill/>
              <a:ln w="9525">
                <a:noFill/>
                <a:round/>
                <a:headEnd/>
                <a:tailEnd/>
              </a:ln>
              <a:effectLst/>
            </p:spPr>
            <p:txBody>
              <a:bodyPr/>
              <a:lstStyle/>
              <a:p>
                <a:endParaRPr lang="es-ES" sz="2000"/>
              </a:p>
            </p:txBody>
          </p:sp>
          <p:sp>
            <p:nvSpPr>
              <p:cNvPr id="171044" name="Line 36"/>
              <p:cNvSpPr>
                <a:spLocks noChangeShapeType="1"/>
              </p:cNvSpPr>
              <p:nvPr/>
            </p:nvSpPr>
            <p:spPr bwMode="auto">
              <a:xfrm>
                <a:off x="612" y="1815"/>
                <a:ext cx="0" cy="1323"/>
              </a:xfrm>
              <a:prstGeom prst="line">
                <a:avLst/>
              </a:prstGeom>
              <a:noFill/>
              <a:ln w="9525">
                <a:noFill/>
                <a:round/>
                <a:headEnd/>
                <a:tailEnd/>
              </a:ln>
              <a:effectLst/>
            </p:spPr>
            <p:txBody>
              <a:bodyPr/>
              <a:lstStyle/>
              <a:p>
                <a:endParaRPr lang="es-ES" sz="2000"/>
              </a:p>
            </p:txBody>
          </p:sp>
          <p:sp>
            <p:nvSpPr>
              <p:cNvPr id="171045" name="Line 37"/>
              <p:cNvSpPr>
                <a:spLocks noChangeShapeType="1"/>
              </p:cNvSpPr>
              <p:nvPr/>
            </p:nvSpPr>
            <p:spPr bwMode="auto">
              <a:xfrm>
                <a:off x="5057" y="1815"/>
                <a:ext cx="0" cy="1323"/>
              </a:xfrm>
              <a:prstGeom prst="line">
                <a:avLst/>
              </a:prstGeom>
              <a:noFill/>
              <a:ln w="9525">
                <a:noFill/>
                <a:round/>
                <a:headEnd/>
                <a:tailEnd/>
              </a:ln>
              <a:effectLst/>
            </p:spPr>
            <p:txBody>
              <a:bodyPr/>
              <a:lstStyle/>
              <a:p>
                <a:endParaRPr lang="es-ES" sz="2000"/>
              </a:p>
            </p:txBody>
          </p:sp>
          <p:sp>
            <p:nvSpPr>
              <p:cNvPr id="171046" name="Line 38"/>
              <p:cNvSpPr>
                <a:spLocks noChangeShapeType="1"/>
              </p:cNvSpPr>
              <p:nvPr/>
            </p:nvSpPr>
            <p:spPr bwMode="auto">
              <a:xfrm>
                <a:off x="612" y="1781"/>
                <a:ext cx="4264" cy="0"/>
              </a:xfrm>
              <a:prstGeom prst="line">
                <a:avLst/>
              </a:prstGeom>
              <a:noFill/>
              <a:ln w="9525">
                <a:solidFill>
                  <a:schemeClr val="bg1"/>
                </a:solidFill>
                <a:round/>
                <a:headEnd/>
                <a:tailEnd/>
              </a:ln>
              <a:effectLst/>
            </p:spPr>
            <p:txBody>
              <a:bodyPr/>
              <a:lstStyle/>
              <a:p>
                <a:endParaRPr lang="es-ES" sz="2000"/>
              </a:p>
            </p:txBody>
          </p:sp>
          <p:sp>
            <p:nvSpPr>
              <p:cNvPr id="171047" name="Line 39"/>
              <p:cNvSpPr>
                <a:spLocks noChangeShapeType="1"/>
              </p:cNvSpPr>
              <p:nvPr/>
            </p:nvSpPr>
            <p:spPr bwMode="auto">
              <a:xfrm>
                <a:off x="612" y="2272"/>
                <a:ext cx="4264" cy="0"/>
              </a:xfrm>
              <a:prstGeom prst="line">
                <a:avLst/>
              </a:prstGeom>
              <a:noFill/>
              <a:ln w="9525">
                <a:solidFill>
                  <a:schemeClr val="bg1"/>
                </a:solidFill>
                <a:round/>
                <a:headEnd/>
                <a:tailEnd/>
              </a:ln>
              <a:effectLst/>
            </p:spPr>
            <p:txBody>
              <a:bodyPr/>
              <a:lstStyle/>
              <a:p>
                <a:endParaRPr lang="es-ES" sz="2000"/>
              </a:p>
            </p:txBody>
          </p:sp>
        </p:grpSp>
        <p:cxnSp>
          <p:nvCxnSpPr>
            <p:cNvPr id="42" name="41 Conector recto"/>
            <p:cNvCxnSpPr/>
            <p:nvPr/>
          </p:nvCxnSpPr>
          <p:spPr>
            <a:xfrm>
              <a:off x="683568" y="2786058"/>
              <a:ext cx="7585727"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683568" y="3643314"/>
              <a:ext cx="758572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683568" y="5070486"/>
              <a:ext cx="758572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165262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xmlns="" id="{4D385DBE-0A7B-644F-92AE-B6430E0C4FA4}"/>
              </a:ext>
            </a:extLst>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447926" y="1489076"/>
            <a:ext cx="7300913"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1 Rectángulo">
            <a:extLst>
              <a:ext uri="{FF2B5EF4-FFF2-40B4-BE49-F238E27FC236}">
                <a16:creationId xmlns:a16="http://schemas.microsoft.com/office/drawing/2014/main" xmlns="" id="{23743BDC-C285-1D41-84C2-238F5C253905}"/>
              </a:ext>
            </a:extLst>
          </p:cNvPr>
          <p:cNvSpPr/>
          <p:nvPr/>
        </p:nvSpPr>
        <p:spPr>
          <a:xfrm>
            <a:off x="6515100" y="6570663"/>
            <a:ext cx="5664200" cy="260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900" b="1" dirty="0">
                <a:solidFill>
                  <a:srgbClr val="000000"/>
                </a:solidFill>
                <a:ea typeface="msgothic" charset="0"/>
                <a:cs typeface="msgothic" charset="0"/>
              </a:rPr>
              <a:t>Galloway J B et al. Ann Rheum Dis doi:10.1136/annrheumdis-2011-201108</a:t>
            </a:r>
          </a:p>
        </p:txBody>
      </p:sp>
      <p:sp>
        <p:nvSpPr>
          <p:cNvPr id="9220" name="2 Título">
            <a:extLst>
              <a:ext uri="{FF2B5EF4-FFF2-40B4-BE49-F238E27FC236}">
                <a16:creationId xmlns:a16="http://schemas.microsoft.com/office/drawing/2014/main" xmlns="" id="{48671093-F629-8446-BA04-9E6BE4AF95A0}"/>
              </a:ext>
            </a:extLst>
          </p:cNvPr>
          <p:cNvSpPr>
            <a:spLocks noGrp="1"/>
          </p:cNvSpPr>
          <p:nvPr>
            <p:ph type="title"/>
          </p:nvPr>
        </p:nvSpPr>
        <p:spPr/>
        <p:txBody>
          <a:bodyPr/>
          <a:lstStyle/>
          <a:p>
            <a:pPr algn="ctr" eaLnBrk="1" hangingPunct="1"/>
            <a:r>
              <a:rPr lang="en-GB" altLang="es-ES" sz="3200" b="1" dirty="0">
                <a:solidFill>
                  <a:srgbClr val="000000"/>
                </a:solidFill>
                <a:latin typeface="Calibri" panose="020F0502020204030204" pitchFamily="34" charset="0"/>
                <a:ea typeface="msgothic" charset="0"/>
                <a:cs typeface="Calibri" panose="020F0502020204030204" pitchFamily="34" charset="0"/>
              </a:rPr>
              <a:t>Hazard for soft tissue infections and shingles in an anti-TNF treated cohort</a:t>
            </a:r>
          </a:p>
        </p:txBody>
      </p:sp>
    </p:spTree>
    <p:extLst>
      <p:ext uri="{BB962C8B-B14F-4D97-AF65-F5344CB8AC3E}">
        <p14:creationId xmlns:p14="http://schemas.microsoft.com/office/powerpoint/2010/main" xmlns="" val="3396047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200" b="1" dirty="0"/>
              <a:t>REGISTRO FRANCÉS</a:t>
            </a:r>
          </a:p>
        </p:txBody>
      </p:sp>
      <p:sp>
        <p:nvSpPr>
          <p:cNvPr id="3" name="Rectangle 1"/>
          <p:cNvSpPr>
            <a:spLocks noChangeArrowheads="1"/>
          </p:cNvSpPr>
          <p:nvPr/>
        </p:nvSpPr>
        <p:spPr bwMode="auto">
          <a:xfrm>
            <a:off x="1528071" y="6581002"/>
            <a:ext cx="350038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ES" sz="1200" dirty="0" err="1">
                <a:latin typeface="+mj-lt"/>
                <a:cs typeface="Arial" charset="0"/>
              </a:rPr>
              <a:t>Mariette</a:t>
            </a:r>
            <a:r>
              <a:rPr lang="es-ES" sz="1200" dirty="0">
                <a:latin typeface="+mj-lt"/>
                <a:cs typeface="Arial" charset="0"/>
              </a:rPr>
              <a:t> X et al. Ann </a:t>
            </a:r>
            <a:r>
              <a:rPr lang="es-ES" sz="1200" dirty="0" err="1">
                <a:latin typeface="+mj-lt"/>
                <a:cs typeface="Arial" charset="0"/>
              </a:rPr>
              <a:t>Rheum</a:t>
            </a:r>
            <a:r>
              <a:rPr lang="es-ES" sz="1200" dirty="0">
                <a:latin typeface="+mj-lt"/>
                <a:cs typeface="Arial" charset="0"/>
              </a:rPr>
              <a:t> </a:t>
            </a:r>
            <a:r>
              <a:rPr lang="es-ES" sz="1200" dirty="0" err="1">
                <a:latin typeface="+mj-lt"/>
                <a:cs typeface="Arial" charset="0"/>
              </a:rPr>
              <a:t>Dis</a:t>
            </a:r>
            <a:r>
              <a:rPr lang="es-ES" sz="1200" dirty="0">
                <a:latin typeface="+mj-lt"/>
                <a:cs typeface="Arial" charset="0"/>
              </a:rPr>
              <a:t> 2011;70:1895-1904</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82024" y="1769765"/>
            <a:ext cx="6810108" cy="4409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Rectángulo"/>
          <p:cNvSpPr/>
          <p:nvPr/>
        </p:nvSpPr>
        <p:spPr>
          <a:xfrm>
            <a:off x="2567608" y="1628800"/>
            <a:ext cx="57606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311781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289746"/>
            <a:ext cx="8229600" cy="1143000"/>
          </a:xfrm>
        </p:spPr>
        <p:txBody>
          <a:bodyPr>
            <a:noAutofit/>
          </a:bodyPr>
          <a:lstStyle/>
          <a:p>
            <a:r>
              <a:rPr lang="en-US" sz="2800" dirty="0"/>
              <a:t>REGISTRO FRANCÉS.</a:t>
            </a:r>
            <a:endParaRPr lang="es-ES" sz="2800" dirty="0"/>
          </a:p>
        </p:txBody>
      </p:sp>
      <p:grpSp>
        <p:nvGrpSpPr>
          <p:cNvPr id="4" name="3 Grupo"/>
          <p:cNvGrpSpPr/>
          <p:nvPr/>
        </p:nvGrpSpPr>
        <p:grpSpPr>
          <a:xfrm>
            <a:off x="2567609" y="1340768"/>
            <a:ext cx="6788957" cy="5184576"/>
            <a:chOff x="1043608" y="1340768"/>
            <a:chExt cx="6788957" cy="5184576"/>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311437" y="1526598"/>
              <a:ext cx="6521128" cy="4998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Rectángulo"/>
            <p:cNvSpPr/>
            <p:nvPr/>
          </p:nvSpPr>
          <p:spPr>
            <a:xfrm>
              <a:off x="1043608" y="1340768"/>
              <a:ext cx="57606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7" name="Rectangle 1"/>
          <p:cNvSpPr>
            <a:spLocks noChangeArrowheads="1"/>
          </p:cNvSpPr>
          <p:nvPr/>
        </p:nvSpPr>
        <p:spPr bwMode="auto">
          <a:xfrm>
            <a:off x="1528071" y="6581002"/>
            <a:ext cx="350038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s-ES" sz="1200" dirty="0" err="1">
                <a:latin typeface="+mj-lt"/>
                <a:cs typeface="Arial" charset="0"/>
              </a:rPr>
              <a:t>Mariette</a:t>
            </a:r>
            <a:r>
              <a:rPr lang="es-ES" sz="1200" dirty="0">
                <a:latin typeface="+mj-lt"/>
                <a:cs typeface="Arial" charset="0"/>
              </a:rPr>
              <a:t> X et al. Ann </a:t>
            </a:r>
            <a:r>
              <a:rPr lang="es-ES" sz="1200" dirty="0" err="1">
                <a:latin typeface="+mj-lt"/>
                <a:cs typeface="Arial" charset="0"/>
              </a:rPr>
              <a:t>Rheum</a:t>
            </a:r>
            <a:r>
              <a:rPr lang="es-ES" sz="1200" dirty="0">
                <a:latin typeface="+mj-lt"/>
                <a:cs typeface="Arial" charset="0"/>
              </a:rPr>
              <a:t> </a:t>
            </a:r>
            <a:r>
              <a:rPr lang="es-ES" sz="1200" dirty="0" err="1">
                <a:latin typeface="+mj-lt"/>
                <a:cs typeface="Arial" charset="0"/>
              </a:rPr>
              <a:t>Dis</a:t>
            </a:r>
            <a:r>
              <a:rPr lang="es-ES" sz="1200" dirty="0">
                <a:latin typeface="+mj-lt"/>
                <a:cs typeface="Arial" charset="0"/>
              </a:rPr>
              <a:t> 2011;70:1895-1904</a:t>
            </a:r>
          </a:p>
        </p:txBody>
      </p:sp>
    </p:spTree>
    <p:extLst>
      <p:ext uri="{BB962C8B-B14F-4D97-AF65-F5344CB8AC3E}">
        <p14:creationId xmlns:p14="http://schemas.microsoft.com/office/powerpoint/2010/main" xmlns="" val="25250408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defTabSz="1219170" eaLnBrk="0" fontAlgn="base" hangingPunct="0">
              <a:spcAft>
                <a:spcPct val="0"/>
              </a:spcAft>
            </a:pPr>
            <a:r>
              <a:rPr lang="es-ES_tradnl" altLang="es-ES_tradnl" sz="2800" dirty="0">
                <a:latin typeface="+mn-lt"/>
              </a:rPr>
              <a:t/>
            </a:r>
            <a:br>
              <a:rPr lang="es-ES_tradnl" altLang="es-ES_tradnl" sz="2800" dirty="0">
                <a:latin typeface="+mn-lt"/>
              </a:rPr>
            </a:br>
            <a:r>
              <a:rPr lang="es-ES_tradnl" altLang="es-ES_tradnl" sz="2800" dirty="0">
                <a:latin typeface="+mn-lt"/>
              </a:rPr>
              <a:t/>
            </a:r>
            <a:br>
              <a:rPr lang="es-ES_tradnl" altLang="es-ES_tradnl" sz="2800" dirty="0">
                <a:latin typeface="+mn-lt"/>
              </a:rPr>
            </a:br>
            <a:r>
              <a:rPr lang="es-ES_tradnl" altLang="es-ES_tradnl" sz="2800" b="1" dirty="0" err="1">
                <a:latin typeface="+mn-lt"/>
              </a:rPr>
              <a:t>Range</a:t>
            </a:r>
            <a:r>
              <a:rPr lang="es-ES_tradnl" altLang="es-ES_tradnl" sz="2800" b="1" dirty="0">
                <a:latin typeface="+mn-lt"/>
              </a:rPr>
              <a:t> of </a:t>
            </a:r>
            <a:r>
              <a:rPr lang="es-ES_tradnl" altLang="es-ES_tradnl" sz="2800" b="1" dirty="0" err="1">
                <a:latin typeface="+mn-lt"/>
              </a:rPr>
              <a:t>incidence</a:t>
            </a:r>
            <a:r>
              <a:rPr lang="es-ES_tradnl" altLang="es-ES_tradnl" sz="2800" b="1" dirty="0">
                <a:latin typeface="+mn-lt"/>
              </a:rPr>
              <a:t> </a:t>
            </a:r>
            <a:r>
              <a:rPr lang="es-ES_tradnl" altLang="es-ES_tradnl" sz="2800" b="1" dirty="0" err="1">
                <a:latin typeface="+mn-lt"/>
              </a:rPr>
              <a:t>density</a:t>
            </a:r>
            <a:r>
              <a:rPr lang="es-ES_tradnl" altLang="es-ES_tradnl" sz="2800" b="1" dirty="0">
                <a:latin typeface="+mn-lt"/>
              </a:rPr>
              <a:t> of </a:t>
            </a:r>
            <a:r>
              <a:rPr lang="es-ES_tradnl" altLang="es-ES_tradnl" sz="2800" b="1" dirty="0" err="1">
                <a:latin typeface="+mn-lt"/>
              </a:rPr>
              <a:t>SIs</a:t>
            </a:r>
            <a:r>
              <a:rPr lang="es-ES_tradnl" altLang="es-ES_tradnl" sz="2800" b="1" dirty="0">
                <a:latin typeface="+mn-lt"/>
              </a:rPr>
              <a:t>, </a:t>
            </a:r>
            <a:r>
              <a:rPr lang="es-ES_tradnl" altLang="es-ES_tradnl" sz="2800" b="1" dirty="0" err="1">
                <a:latin typeface="+mn-lt"/>
              </a:rPr>
              <a:t>OIs</a:t>
            </a:r>
            <a:r>
              <a:rPr lang="es-ES_tradnl" altLang="es-ES_tradnl" sz="2800" b="1" dirty="0">
                <a:latin typeface="+mn-lt"/>
              </a:rPr>
              <a:t>, and TB in RA </a:t>
            </a:r>
            <a:r>
              <a:rPr lang="es-ES_tradnl" altLang="es-ES_tradnl" sz="2800" b="1" dirty="0" err="1">
                <a:latin typeface="+mn-lt"/>
              </a:rPr>
              <a:t>patients</a:t>
            </a:r>
            <a:r>
              <a:rPr lang="es-ES_tradnl" altLang="es-ES_tradnl" sz="2800" b="1" dirty="0">
                <a:latin typeface="+mn-lt"/>
              </a:rPr>
              <a:t> </a:t>
            </a:r>
            <a:r>
              <a:rPr lang="es-ES_tradnl" altLang="es-ES_tradnl" sz="2800" b="1" dirty="0" err="1">
                <a:latin typeface="+mn-lt"/>
              </a:rPr>
              <a:t>receiving</a:t>
            </a:r>
            <a:r>
              <a:rPr lang="es-ES_tradnl" altLang="es-ES_tradnl" sz="2800" b="1" dirty="0">
                <a:latin typeface="+mn-lt"/>
              </a:rPr>
              <a:t> </a:t>
            </a:r>
            <a:r>
              <a:rPr lang="es-ES_tradnl" altLang="es-ES_tradnl" sz="2800" b="1" dirty="0" err="1">
                <a:latin typeface="+mn-lt"/>
              </a:rPr>
              <a:t>biologic</a:t>
            </a:r>
            <a:r>
              <a:rPr lang="es-ES_tradnl" altLang="es-ES_tradnl" sz="2800" b="1" dirty="0">
                <a:latin typeface="+mn-lt"/>
              </a:rPr>
              <a:t> </a:t>
            </a:r>
            <a:r>
              <a:rPr lang="es-ES_tradnl" altLang="es-ES_tradnl" sz="2800" b="1" dirty="0" err="1">
                <a:latin typeface="+mn-lt"/>
              </a:rPr>
              <a:t>DMARDs</a:t>
            </a:r>
            <a:r>
              <a:rPr lang="es-ES_tradnl" altLang="es-ES_tradnl" sz="2800" b="1" dirty="0">
                <a:latin typeface="+mn-lt"/>
              </a:rPr>
              <a:t> – data </a:t>
            </a:r>
            <a:r>
              <a:rPr lang="es-ES_tradnl" altLang="es-ES_tradnl" sz="2800" b="1" dirty="0" err="1">
                <a:latin typeface="+mn-lt"/>
              </a:rPr>
              <a:t>from</a:t>
            </a:r>
            <a:r>
              <a:rPr lang="es-ES_tradnl" altLang="es-ES_tradnl" sz="2800" b="1" dirty="0">
                <a:latin typeface="+mn-lt"/>
              </a:rPr>
              <a:t> RCT, OLE, and </a:t>
            </a:r>
            <a:r>
              <a:rPr lang="es-ES_tradnl" altLang="es-ES_tradnl" sz="2800" b="1" dirty="0" err="1">
                <a:latin typeface="+mn-lt"/>
              </a:rPr>
              <a:t>observational</a:t>
            </a:r>
            <a:r>
              <a:rPr lang="es-ES_tradnl" altLang="es-ES_tradnl" sz="2800" b="1" dirty="0">
                <a:latin typeface="+mn-lt"/>
              </a:rPr>
              <a:t> </a:t>
            </a:r>
            <a:r>
              <a:rPr lang="es-ES_tradnl" altLang="es-ES_tradnl" sz="2800" b="1" dirty="0" err="1">
                <a:latin typeface="+mn-lt"/>
              </a:rPr>
              <a:t>studies</a:t>
            </a:r>
            <a:r>
              <a:rPr lang="es-ES_tradnl" altLang="es-ES_tradnl" sz="2800" b="1" dirty="0">
                <a:latin typeface="+mn-lt"/>
              </a:rPr>
              <a:t/>
            </a:r>
            <a:br>
              <a:rPr lang="es-ES_tradnl" altLang="es-ES_tradnl" sz="2800" b="1" dirty="0">
                <a:latin typeface="+mn-lt"/>
              </a:rPr>
            </a:br>
            <a:r>
              <a:rPr lang="es-ES_tradnl" altLang="es-ES_tradnl" sz="2800" b="1" dirty="0">
                <a:latin typeface="+mn-lt"/>
              </a:rPr>
              <a:t/>
            </a:r>
            <a:br>
              <a:rPr lang="es-ES_tradnl" altLang="es-ES_tradnl" sz="2800" b="1" dirty="0">
                <a:latin typeface="+mn-lt"/>
              </a:rPr>
            </a:br>
            <a:r>
              <a:rPr lang="es-ES_tradnl" altLang="es-ES_tradnl" sz="2800" b="1" dirty="0">
                <a:latin typeface="+mn-lt"/>
              </a:rPr>
              <a:t/>
            </a:r>
            <a:br>
              <a:rPr lang="es-ES_tradnl" altLang="es-ES_tradnl" sz="2800" b="1" dirty="0">
                <a:latin typeface="+mn-lt"/>
              </a:rPr>
            </a:br>
            <a:r>
              <a:rPr lang="es-ES_tradnl" altLang="es-ES_tradnl" sz="2800" dirty="0">
                <a:latin typeface="+mn-lt"/>
              </a:rPr>
              <a:t/>
            </a:r>
            <a:br>
              <a:rPr lang="es-ES_tradnl" altLang="es-ES_tradnl" sz="2800" dirty="0">
                <a:latin typeface="+mn-lt"/>
              </a:rPr>
            </a:br>
            <a:endParaRPr lang="es-ES_tradnl" sz="2800" dirty="0">
              <a:latin typeface="+mn-lt"/>
            </a:endParaRPr>
          </a:p>
        </p:txBody>
      </p:sp>
      <p:graphicFrame>
        <p:nvGraphicFramePr>
          <p:cNvPr id="3" name="Tabla 2"/>
          <p:cNvGraphicFramePr>
            <a:graphicFrameLocks noGrp="1"/>
          </p:cNvGraphicFramePr>
          <p:nvPr>
            <p:extLst/>
          </p:nvPr>
        </p:nvGraphicFramePr>
        <p:xfrm>
          <a:off x="939800" y="1061936"/>
          <a:ext cx="10210800" cy="5349000"/>
        </p:xfrm>
        <a:graphic>
          <a:graphicData uri="http://schemas.openxmlformats.org/drawingml/2006/table">
            <a:tbl>
              <a:tblPr firstRow="1" bandRow="1">
                <a:tableStyleId>{5C22544A-7EE6-4342-B048-85BDC9FD1C3A}</a:tableStyleId>
              </a:tblPr>
              <a:tblGrid>
                <a:gridCol w="3677487">
                  <a:extLst>
                    <a:ext uri="{9D8B030D-6E8A-4147-A177-3AD203B41FA5}">
                      <a16:colId xmlns:a16="http://schemas.microsoft.com/office/drawing/2014/main" xmlns="" val="20000"/>
                    </a:ext>
                  </a:extLst>
                </a:gridCol>
                <a:gridCol w="2287238">
                  <a:extLst>
                    <a:ext uri="{9D8B030D-6E8A-4147-A177-3AD203B41FA5}">
                      <a16:colId xmlns:a16="http://schemas.microsoft.com/office/drawing/2014/main" xmlns="" val="20001"/>
                    </a:ext>
                  </a:extLst>
                </a:gridCol>
                <a:gridCol w="2325230">
                  <a:extLst>
                    <a:ext uri="{9D8B030D-6E8A-4147-A177-3AD203B41FA5}">
                      <a16:colId xmlns:a16="http://schemas.microsoft.com/office/drawing/2014/main" xmlns="" val="20002"/>
                    </a:ext>
                  </a:extLst>
                </a:gridCol>
                <a:gridCol w="1920845">
                  <a:extLst>
                    <a:ext uri="{9D8B030D-6E8A-4147-A177-3AD203B41FA5}">
                      <a16:colId xmlns:a16="http://schemas.microsoft.com/office/drawing/2014/main" xmlns="" val="20003"/>
                    </a:ext>
                  </a:extLst>
                </a:gridCol>
              </a:tblGrid>
              <a:tr h="326120">
                <a:tc rowSpan="2">
                  <a:txBody>
                    <a:bodyPr/>
                    <a:lstStyle/>
                    <a:p>
                      <a:pPr algn="l"/>
                      <a:r>
                        <a:rPr lang="es-ES_tradnl" sz="1800" dirty="0" err="1">
                          <a:latin typeface="Calibri" charset="0"/>
                          <a:ea typeface="Calibri" charset="0"/>
                          <a:cs typeface="Calibri" charset="0"/>
                        </a:rPr>
                        <a:t>Drugs</a:t>
                      </a:r>
                      <a:endParaRPr lang="es-ES_tradnl" sz="1800" dirty="0">
                        <a:latin typeface="Calibri" charset="0"/>
                        <a:ea typeface="Calibri" charset="0"/>
                        <a:cs typeface="Calibri" charset="0"/>
                      </a:endParaRPr>
                    </a:p>
                  </a:txBody>
                  <a:tcPr marL="82280" marR="82280" marT="41140" marB="41140">
                    <a:lnL w="12700" cmpd="sng">
                      <a:noFill/>
                    </a:lnL>
                    <a:lnR w="12700" cmpd="sng">
                      <a:noFill/>
                    </a:lnR>
                    <a:lnT w="12700" cmpd="sng">
                      <a:noFill/>
                    </a:lnT>
                    <a:lnB w="38100" cmpd="sng">
                      <a:noFill/>
                    </a:lnB>
                    <a:lnTlToBr w="12700" cmpd="sng">
                      <a:noFill/>
                      <a:prstDash val="solid"/>
                    </a:lnTlToBr>
                    <a:lnBlToTr w="12700" cmpd="sng">
                      <a:noFill/>
                      <a:prstDash val="solid"/>
                    </a:lnBlToTr>
                  </a:tcPr>
                </a:tc>
                <a:tc gridSpan="3">
                  <a:txBody>
                    <a:bodyPr/>
                    <a:lstStyle/>
                    <a:p>
                      <a:pPr algn="ctr"/>
                      <a:r>
                        <a:rPr lang="es-ES_tradnl" sz="1800" dirty="0" err="1">
                          <a:latin typeface="Calibri" charset="0"/>
                          <a:ea typeface="Calibri" charset="0"/>
                          <a:cs typeface="Calibri" charset="0"/>
                        </a:rPr>
                        <a:t>Incidence</a:t>
                      </a:r>
                      <a:r>
                        <a:rPr lang="es-ES_tradnl" sz="1800" dirty="0">
                          <a:latin typeface="Calibri" charset="0"/>
                          <a:ea typeface="Calibri" charset="0"/>
                          <a:cs typeface="Calibri" charset="0"/>
                        </a:rPr>
                        <a:t> per 100 PY (</a:t>
                      </a:r>
                      <a:r>
                        <a:rPr lang="es-ES_tradnl" sz="1800" dirty="0" err="1">
                          <a:latin typeface="Calibri" charset="0"/>
                          <a:ea typeface="Calibri" charset="0"/>
                          <a:cs typeface="Calibri" charset="0"/>
                        </a:rPr>
                        <a:t>range</a:t>
                      </a:r>
                      <a:r>
                        <a:rPr lang="es-ES_tradnl" sz="1800" dirty="0">
                          <a:latin typeface="Calibri" charset="0"/>
                          <a:ea typeface="Calibri" charset="0"/>
                          <a:cs typeface="Calibri" charset="0"/>
                        </a:rPr>
                        <a:t>) </a:t>
                      </a:r>
                    </a:p>
                  </a:txBody>
                  <a:tcPr marL="82280" marR="82280" marT="41140" marB="4114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0"/>
                  </a:ext>
                </a:extLst>
              </a:tr>
              <a:tr h="326120">
                <a:tc vMerge="1">
                  <a:txBody>
                    <a:bodyPr/>
                    <a:lstStyle/>
                    <a:p>
                      <a:endParaRPr lang="es-ES_tradnl"/>
                    </a:p>
                  </a:txBody>
                  <a:tcPr/>
                </a:tc>
                <a:tc>
                  <a:txBody>
                    <a:bodyPr/>
                    <a:lstStyle/>
                    <a:p>
                      <a:pPr algn="ctr"/>
                      <a:r>
                        <a:rPr lang="es-ES_tradnl" sz="1800" dirty="0">
                          <a:solidFill>
                            <a:schemeClr val="bg1"/>
                          </a:solidFill>
                          <a:latin typeface="Calibri" charset="0"/>
                          <a:ea typeface="Calibri" charset="0"/>
                          <a:cs typeface="Calibri" charset="0"/>
                        </a:rPr>
                        <a:t>SI</a:t>
                      </a:r>
                    </a:p>
                  </a:txBody>
                  <a:tcPr marL="82280" marR="82280" marT="41140" marB="41140">
                    <a:lnL w="381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s-ES_tradnl" sz="1800" dirty="0">
                          <a:solidFill>
                            <a:schemeClr val="bg1"/>
                          </a:solidFill>
                          <a:latin typeface="Calibri" charset="0"/>
                          <a:ea typeface="Calibri" charset="0"/>
                          <a:cs typeface="Calibri" charset="0"/>
                        </a:rPr>
                        <a:t>OI</a:t>
                      </a:r>
                    </a:p>
                  </a:txBody>
                  <a:tcPr marL="82280" marR="82280" marT="41140" marB="411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s-ES_tradnl" sz="1800" dirty="0">
                          <a:solidFill>
                            <a:schemeClr val="bg1"/>
                          </a:solidFill>
                          <a:latin typeface="Calibri" charset="0"/>
                          <a:ea typeface="Calibri" charset="0"/>
                          <a:cs typeface="Calibri" charset="0"/>
                        </a:rPr>
                        <a:t>TB</a:t>
                      </a:r>
                    </a:p>
                  </a:txBody>
                  <a:tcPr marL="82280" marR="82280" marT="41140" marB="4114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188080">
                <a:tc>
                  <a:txBody>
                    <a:bodyPr/>
                    <a:lstStyle/>
                    <a:p>
                      <a:pPr algn="l"/>
                      <a:r>
                        <a:rPr lang="es-ES_tradnl" sz="1800" b="0" cap="none" spc="0" dirty="0" err="1">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Rituximab</a:t>
                      </a:r>
                      <a:endParaRPr lang="es-ES_tradnl"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a:txBody>
                  <a:tcPr marL="82280" marR="82280" marT="41140" marB="41140">
                    <a:lnT w="38100" cmpd="sng">
                      <a:noFill/>
                    </a:lnT>
                  </a:tcPr>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2.0–5.2</a:t>
                      </a:r>
                    </a:p>
                  </a:txBody>
                  <a:tcPr marL="82280" marR="82280" marT="41140" marB="41140">
                    <a:lnT w="12700" cmpd="sng">
                      <a:noFill/>
                    </a:lnT>
                  </a:tcPr>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lnT w="12700" cmpd="sng">
                      <a:noFill/>
                    </a:lnT>
                  </a:tcPr>
                </a:tc>
                <a:tc>
                  <a:txBody>
                    <a:bodyPr/>
                    <a:lstStyle/>
                    <a:p>
                      <a:pPr algn="ctr"/>
                      <a:r>
                        <a:rPr lang="mr-IN"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lnT w="12700" cmpd="sng">
                      <a:noFill/>
                    </a:lnT>
                  </a:tcPr>
                </a:tc>
                <a:extLst>
                  <a:ext uri="{0D108BD9-81ED-4DB2-BD59-A6C34878D82A}">
                    <a16:rowId xmlns:a16="http://schemas.microsoft.com/office/drawing/2014/main" xmlns="" val="10002"/>
                  </a:ext>
                </a:extLst>
              </a:tr>
              <a:tr h="326120">
                <a:tc>
                  <a:txBody>
                    <a:bodyPr/>
                    <a:lstStyle/>
                    <a:p>
                      <a:pPr algn="l"/>
                      <a:r>
                        <a:rPr lang="es-ES_tradnl" sz="1800" b="0" cap="none" spc="0" dirty="0" err="1">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Etanercept</a:t>
                      </a:r>
                      <a:endParaRPr lang="es-ES_tradnl"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2.6–11.1</a:t>
                      </a:r>
                    </a:p>
                  </a:txBody>
                  <a:tcPr marL="82280" marR="82280" marT="41140" marB="41140"/>
                </a:tc>
                <a:tc>
                  <a:txBody>
                    <a:bodyPr/>
                    <a:lstStyle/>
                    <a:p>
                      <a:pPr algn="ctr"/>
                      <a:r>
                        <a:rPr lang="fi-FI"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0.01–0.12</a:t>
                      </a:r>
                    </a:p>
                  </a:txBody>
                  <a:tcPr marL="82280" marR="82280" marT="41140" marB="41140"/>
                </a:tc>
                <a:tc>
                  <a:txBody>
                    <a:bodyPr/>
                    <a:lstStyle/>
                    <a:p>
                      <a:pPr algn="ctr"/>
                      <a:r>
                        <a:rPr lang="fi-FI"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0.01–0.11</a:t>
                      </a:r>
                    </a:p>
                  </a:txBody>
                  <a:tcPr marL="82280" marR="82280" marT="41140" marB="41140"/>
                </a:tc>
                <a:extLst>
                  <a:ext uri="{0D108BD9-81ED-4DB2-BD59-A6C34878D82A}">
                    <a16:rowId xmlns:a16="http://schemas.microsoft.com/office/drawing/2014/main" xmlns="" val="10003"/>
                  </a:ext>
                </a:extLst>
              </a:tr>
              <a:tr h="149438">
                <a:tc>
                  <a:txBody>
                    <a:bodyPr/>
                    <a:lstStyle/>
                    <a:p>
                      <a:pPr algn="l"/>
                      <a:r>
                        <a:rPr lang="es-ES_tradnl" sz="1800" b="0" cap="none" spc="0" dirty="0" err="1">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Adalimumab</a:t>
                      </a:r>
                      <a:endParaRPr lang="es-ES_tradnl"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2.0–8.7</a:t>
                      </a:r>
                    </a:p>
                  </a:txBody>
                  <a:tcPr marL="82280" marR="82280" marT="41140" marB="41140"/>
                </a:tc>
                <a:tc>
                  <a:txBody>
                    <a:bodyPr/>
                    <a:lstStyle/>
                    <a:p>
                      <a:pPr algn="ctr"/>
                      <a:r>
                        <a:rPr lang="fi-FI"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0.03–1.12</a:t>
                      </a:r>
                    </a:p>
                  </a:txBody>
                  <a:tcPr marL="82280" marR="82280" marT="41140" marB="41140"/>
                </a:tc>
                <a:tc>
                  <a:txBody>
                    <a:bodyPr/>
                    <a:lstStyle/>
                    <a:p>
                      <a:pPr algn="ctr"/>
                      <a:r>
                        <a:rPr lang="fi-FI"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0.08–0.56</a:t>
                      </a:r>
                      <a:r>
                        <a:rPr lang="fi-FI" sz="1800" b="0" cap="none" spc="0" baseline="3000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hlinkClick r:id="rId2"/>
                        </a:rPr>
                        <a:t>a</a:t>
                      </a:r>
                      <a:endParaRPr lang="fi-FI"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a:txBody>
                  <a:tcPr marL="82280" marR="82280" marT="41140" marB="41140"/>
                </a:tc>
                <a:extLst>
                  <a:ext uri="{0D108BD9-81ED-4DB2-BD59-A6C34878D82A}">
                    <a16:rowId xmlns:a16="http://schemas.microsoft.com/office/drawing/2014/main" xmlns="" val="10004"/>
                  </a:ext>
                </a:extLst>
              </a:tr>
              <a:tr h="326120">
                <a:tc>
                  <a:txBody>
                    <a:bodyPr/>
                    <a:lstStyle/>
                    <a:p>
                      <a:pPr algn="l"/>
                      <a:r>
                        <a:rPr lang="es-ES_tradnl" sz="1800" b="0" cap="none" spc="0" dirty="0" err="1">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Abatacept</a:t>
                      </a:r>
                      <a:endParaRPr lang="es-ES_tradnl"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a:txBody>
                  <a:tcPr marL="82280" marR="82280" marT="41140" marB="41140"/>
                </a:tc>
                <a:tc>
                  <a:txBody>
                    <a:bodyPr/>
                    <a:lstStyle/>
                    <a:p>
                      <a:pPr algn="ctr"/>
                      <a:r>
                        <a:rPr lang="mr-IN"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1.6–4.3</a:t>
                      </a:r>
                    </a:p>
                  </a:txBody>
                  <a:tcPr marL="82280" marR="82280" marT="41140" marB="41140"/>
                </a:tc>
                <a:tc>
                  <a:txBody>
                    <a:bodyPr/>
                    <a:lstStyle/>
                    <a:p>
                      <a:pPr algn="ctr"/>
                      <a:r>
                        <a:rPr lang="nb-NO"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0.2</a:t>
                      </a:r>
                    </a:p>
                  </a:txBody>
                  <a:tcPr marL="82280" marR="82280" marT="41140" marB="41140"/>
                </a:tc>
                <a:tc>
                  <a:txBody>
                    <a:bodyPr/>
                    <a:lstStyle/>
                    <a:p>
                      <a:pPr algn="ctr"/>
                      <a:r>
                        <a:rPr lang="nb-NO"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0.18</a:t>
                      </a:r>
                    </a:p>
                  </a:txBody>
                  <a:tcPr marL="82280" marR="82280" marT="41140" marB="41140"/>
                </a:tc>
                <a:extLst>
                  <a:ext uri="{0D108BD9-81ED-4DB2-BD59-A6C34878D82A}">
                    <a16:rowId xmlns:a16="http://schemas.microsoft.com/office/drawing/2014/main" xmlns="" val="10005"/>
                  </a:ext>
                </a:extLst>
              </a:tr>
              <a:tr h="326120">
                <a:tc>
                  <a:txBody>
                    <a:bodyPr/>
                    <a:lstStyle/>
                    <a:p>
                      <a:pPr algn="l"/>
                      <a:r>
                        <a:rPr lang="es-ES_tradnl" sz="1800" b="0" cap="none" spc="0" dirty="0" err="1">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Infliximab</a:t>
                      </a:r>
                      <a:endParaRPr lang="es-ES_tradnl"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3.9–10.3</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0.29–2.6</a:t>
                      </a:r>
                    </a:p>
                  </a:txBody>
                  <a:tcPr marL="82280" marR="82280" marT="41140" marB="41140"/>
                </a:tc>
                <a:tc>
                  <a:txBody>
                    <a:bodyPr/>
                    <a:lstStyle/>
                    <a:p>
                      <a:pPr algn="ctr"/>
                      <a:r>
                        <a:rPr lang="fi-FI"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0.05–2.6</a:t>
                      </a:r>
                    </a:p>
                  </a:txBody>
                  <a:tcPr marL="82280" marR="82280" marT="41140" marB="41140"/>
                </a:tc>
                <a:extLst>
                  <a:ext uri="{0D108BD9-81ED-4DB2-BD59-A6C34878D82A}">
                    <a16:rowId xmlns:a16="http://schemas.microsoft.com/office/drawing/2014/main" xmlns="" val="10006"/>
                  </a:ext>
                </a:extLst>
              </a:tr>
              <a:tr h="326120">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Anakinra</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1.0–5.4</a:t>
                      </a:r>
                    </a:p>
                  </a:txBody>
                  <a:tcPr marL="82280" marR="82280" marT="41140" marB="41140"/>
                </a:tc>
                <a:tc>
                  <a:txBody>
                    <a:bodyPr/>
                    <a:lstStyle/>
                    <a:p>
                      <a:pPr algn="ctr"/>
                      <a:r>
                        <a:rPr lang="hr-HR"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0.13</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extLst>
                  <a:ext uri="{0D108BD9-81ED-4DB2-BD59-A6C34878D82A}">
                    <a16:rowId xmlns:a16="http://schemas.microsoft.com/office/drawing/2014/main" xmlns="" val="10007"/>
                  </a:ext>
                </a:extLst>
              </a:tr>
              <a:tr h="326120">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Certolizumab</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4.0–7.3</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0.7–2.5</a:t>
                      </a:r>
                    </a:p>
                  </a:txBody>
                  <a:tcPr marL="82280" marR="82280" marT="41140" marB="41140"/>
                </a:tc>
                <a:extLst>
                  <a:ext uri="{0D108BD9-81ED-4DB2-BD59-A6C34878D82A}">
                    <a16:rowId xmlns:a16="http://schemas.microsoft.com/office/drawing/2014/main" xmlns="" val="10008"/>
                  </a:ext>
                </a:extLst>
              </a:tr>
              <a:tr h="326120">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Tocilizumab</a:t>
                      </a:r>
                    </a:p>
                  </a:txBody>
                  <a:tcPr marL="82280" marR="82280" marT="41140" marB="41140"/>
                </a:tc>
                <a:tc>
                  <a:txBody>
                    <a:bodyPr/>
                    <a:lstStyle/>
                    <a:p>
                      <a:pPr algn="ctr"/>
                      <a:r>
                        <a:rPr lang="mr-IN"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3.1–9.1</a:t>
                      </a:r>
                    </a:p>
                  </a:txBody>
                  <a:tcPr marL="82280" marR="82280" marT="41140" marB="41140"/>
                </a:tc>
                <a:tc>
                  <a:txBody>
                    <a:bodyPr/>
                    <a:lstStyle/>
                    <a:p>
                      <a:pPr algn="ctr"/>
                      <a:r>
                        <a:rPr lang="fi-FI"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0.15–1.1</a:t>
                      </a:r>
                    </a:p>
                  </a:txBody>
                  <a:tcPr marL="82280" marR="82280" marT="41140" marB="41140"/>
                </a:tc>
                <a:tc>
                  <a:txBody>
                    <a:bodyPr/>
                    <a:lstStyle/>
                    <a:p>
                      <a:pPr algn="ctr"/>
                      <a:r>
                        <a:rPr lang="fi-FI"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0.08–0.09</a:t>
                      </a:r>
                    </a:p>
                  </a:txBody>
                  <a:tcPr marL="82280" marR="82280" marT="41140" marB="41140"/>
                </a:tc>
                <a:extLst>
                  <a:ext uri="{0D108BD9-81ED-4DB2-BD59-A6C34878D82A}">
                    <a16:rowId xmlns:a16="http://schemas.microsoft.com/office/drawing/2014/main" xmlns="" val="10009"/>
                  </a:ext>
                </a:extLst>
              </a:tr>
              <a:tr h="326120">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Golimumab</a:t>
                      </a:r>
                    </a:p>
                  </a:txBody>
                  <a:tcPr marL="82280" marR="82280" marT="41140" marB="41140"/>
                </a:tc>
                <a:tc>
                  <a:txBody>
                    <a:bodyPr/>
                    <a:lstStyle/>
                    <a:p>
                      <a:pPr algn="ctr"/>
                      <a:r>
                        <a:rPr lang="fi-FI"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2.5–10.0</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0.46–1.4</a:t>
                      </a:r>
                    </a:p>
                  </a:txBody>
                  <a:tcPr marL="82280" marR="82280" marT="41140" marB="41140"/>
                </a:tc>
                <a:extLst>
                  <a:ext uri="{0D108BD9-81ED-4DB2-BD59-A6C34878D82A}">
                    <a16:rowId xmlns:a16="http://schemas.microsoft.com/office/drawing/2014/main" xmlns="" val="10010"/>
                  </a:ext>
                </a:extLst>
              </a:tr>
              <a:tr h="326120">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TNF inhibitors</a:t>
                      </a:r>
                    </a:p>
                  </a:txBody>
                  <a:tcPr marL="82280" marR="82280" marT="41140" marB="41140"/>
                </a:tc>
                <a:tc>
                  <a:txBody>
                    <a:bodyPr/>
                    <a:lstStyle/>
                    <a:p>
                      <a:pPr algn="ctr"/>
                      <a:r>
                        <a:rPr lang="fi-FI"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2.2–10.4</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0.15–3.0</a:t>
                      </a:r>
                      <a:r>
                        <a:rPr lang="mr-IN" sz="1800" b="0" cap="none" spc="0" baseline="3000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hlinkClick r:id="rId2"/>
                        </a:rPr>
                        <a:t>a</a:t>
                      </a:r>
                      <a:endPar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endParaRP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extLst>
                  <a:ext uri="{0D108BD9-81ED-4DB2-BD59-A6C34878D82A}">
                    <a16:rowId xmlns:a16="http://schemas.microsoft.com/office/drawing/2014/main" xmlns="" val="10011"/>
                  </a:ext>
                </a:extLst>
              </a:tr>
              <a:tr h="326120">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Biologic DMARDs</a:t>
                      </a:r>
                    </a:p>
                  </a:txBody>
                  <a:tcPr marL="82280" marR="82280" marT="41140" marB="41140"/>
                </a:tc>
                <a:tc>
                  <a:txBody>
                    <a:bodyPr/>
                    <a:lstStyle/>
                    <a:p>
                      <a:pPr algn="ctr"/>
                      <a:r>
                        <a:rPr lang="mr-IN"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4.6–7.0</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extLst>
                  <a:ext uri="{0D108BD9-81ED-4DB2-BD59-A6C34878D82A}">
                    <a16:rowId xmlns:a16="http://schemas.microsoft.com/office/drawing/2014/main" xmlns="" val="10012"/>
                  </a:ext>
                </a:extLst>
              </a:tr>
              <a:tr h="326120">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Methotrexate</a:t>
                      </a:r>
                    </a:p>
                  </a:txBody>
                  <a:tcPr marL="82280" marR="82280" marT="41140" marB="41140"/>
                </a:tc>
                <a:tc>
                  <a:txBody>
                    <a:bodyPr/>
                    <a:lstStyle/>
                    <a:p>
                      <a:pPr algn="ctr"/>
                      <a:r>
                        <a:rPr lang="mr-IN"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1.0–8.8</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extLst>
                  <a:ext uri="{0D108BD9-81ED-4DB2-BD59-A6C34878D82A}">
                    <a16:rowId xmlns:a16="http://schemas.microsoft.com/office/drawing/2014/main" xmlns="" val="10013"/>
                  </a:ext>
                </a:extLst>
              </a:tr>
              <a:tr h="286503">
                <a:tc>
                  <a:txBody>
                    <a:bodyPr/>
                    <a:lstStyle/>
                    <a:p>
                      <a:pPr algn="l"/>
                      <a:r>
                        <a:rPr lang="es-ES_tradnl"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Nonbiologic DMARDs and corticoid</a:t>
                      </a:r>
                    </a:p>
                  </a:txBody>
                  <a:tcPr marL="82280" marR="82280" marT="41140" marB="41140"/>
                </a:tc>
                <a:tc>
                  <a:txBody>
                    <a:bodyPr/>
                    <a:lstStyle/>
                    <a:p>
                      <a:pPr algn="ctr"/>
                      <a:r>
                        <a:rPr lang="mr-IN" sz="1800" b="0" cap="none" spc="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1.3–9.6</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tc>
                  <a:txBody>
                    <a:bodyPr/>
                    <a:lstStyle/>
                    <a:p>
                      <a:pPr algn="ctr"/>
                      <a:r>
                        <a:rPr lang="mr-IN" sz="1800" b="0" cap="none" spc="0" dirty="0">
                          <a:ln w="0"/>
                          <a:solidFill>
                            <a:schemeClr val="tx1"/>
                          </a:solidFill>
                          <a:effectLst>
                            <a:outerShdw blurRad="38100" dist="19050" dir="2700000" algn="tl" rotWithShape="0">
                              <a:schemeClr val="dk1">
                                <a:alpha val="40000"/>
                              </a:schemeClr>
                            </a:outerShdw>
                          </a:effectLst>
                          <a:latin typeface="Calibri" charset="0"/>
                          <a:ea typeface="Calibri" charset="0"/>
                          <a:cs typeface="Calibri" charset="0"/>
                        </a:rPr>
                        <a:t>–</a:t>
                      </a:r>
                    </a:p>
                  </a:txBody>
                  <a:tcPr marL="82280" marR="82280" marT="41140" marB="41140"/>
                </a:tc>
                <a:extLst>
                  <a:ext uri="{0D108BD9-81ED-4DB2-BD59-A6C34878D82A}">
                    <a16:rowId xmlns:a16="http://schemas.microsoft.com/office/drawing/2014/main" xmlns="" val="10014"/>
                  </a:ext>
                </a:extLst>
              </a:tr>
            </a:tbl>
          </a:graphicData>
        </a:graphic>
      </p:graphicFrame>
      <p:sp>
        <p:nvSpPr>
          <p:cNvPr id="5" name="Rectangle 2"/>
          <p:cNvSpPr>
            <a:spLocks noChangeArrowheads="1"/>
          </p:cNvSpPr>
          <p:nvPr/>
        </p:nvSpPr>
        <p:spPr bwMode="auto">
          <a:xfrm>
            <a:off x="2393951" y="1829847"/>
            <a:ext cx="24628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121920" tIns="60960" rIns="121920" bIns="60960" numCol="1" anchor="ctr" anchorCtr="0" compatLnSpc="1">
            <a:prstTxWarp prst="textNoShape">
              <a:avLst/>
            </a:prstTxWarp>
            <a:spAutoFit/>
          </a:bodyPr>
          <a:lstStyle/>
          <a:p>
            <a:endParaRPr lang="es-ES_tradnl" sz="2400"/>
          </a:p>
        </p:txBody>
      </p:sp>
      <p:sp>
        <p:nvSpPr>
          <p:cNvPr id="6" name="Rectángulo 5"/>
          <p:cNvSpPr/>
          <p:nvPr/>
        </p:nvSpPr>
        <p:spPr>
          <a:xfrm>
            <a:off x="9469781" y="6610981"/>
            <a:ext cx="2722219" cy="230832"/>
          </a:xfrm>
          <a:prstGeom prst="rect">
            <a:avLst/>
          </a:prstGeom>
        </p:spPr>
        <p:txBody>
          <a:bodyPr wrap="none">
            <a:spAutoFit/>
          </a:bodyPr>
          <a:lstStyle/>
          <a:p>
            <a:pPr algn="r"/>
            <a:r>
              <a:rPr lang="es-ES_tradnl" sz="900" b="1" dirty="0" err="1"/>
              <a:t>Tran</a:t>
            </a:r>
            <a:r>
              <a:rPr lang="es-ES_tradnl" sz="900" b="1" dirty="0"/>
              <a:t> TN, et al. Open Access </a:t>
            </a:r>
            <a:r>
              <a:rPr lang="es-ES_tradnl" sz="900" b="1" dirty="0" err="1"/>
              <a:t>Rheumatol</a:t>
            </a:r>
            <a:r>
              <a:rPr lang="es-ES_tradnl" sz="900" b="1" dirty="0"/>
              <a:t>. 2013;5:21-32</a:t>
            </a:r>
          </a:p>
        </p:txBody>
      </p:sp>
    </p:spTree>
    <p:extLst>
      <p:ext uri="{BB962C8B-B14F-4D97-AF65-F5344CB8AC3E}">
        <p14:creationId xmlns:p14="http://schemas.microsoft.com/office/powerpoint/2010/main" xmlns="" val="39992979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99411" y="214980"/>
            <a:ext cx="10358202" cy="1325563"/>
          </a:xfrm>
        </p:spPr>
        <p:txBody>
          <a:bodyPr>
            <a:normAutofit/>
          </a:bodyPr>
          <a:lstStyle/>
          <a:p>
            <a:pPr algn="ctr"/>
            <a:r>
              <a:rPr lang="es-ES_tradnl" sz="2800" b="1" dirty="0" err="1">
                <a:latin typeface="+mn-lt"/>
              </a:rPr>
              <a:t>Crude</a:t>
            </a:r>
            <a:r>
              <a:rPr lang="es-ES_tradnl" sz="2800" b="1" dirty="0">
                <a:latin typeface="+mn-lt"/>
              </a:rPr>
              <a:t> </a:t>
            </a:r>
            <a:r>
              <a:rPr lang="es-ES_tradnl" sz="2800" b="1" dirty="0" err="1">
                <a:latin typeface="+mn-lt"/>
              </a:rPr>
              <a:t>incidence</a:t>
            </a:r>
            <a:r>
              <a:rPr lang="es-ES_tradnl" sz="2800" b="1" dirty="0">
                <a:latin typeface="+mn-lt"/>
              </a:rPr>
              <a:t> and </a:t>
            </a:r>
            <a:r>
              <a:rPr lang="es-ES_tradnl" sz="2800" b="1" dirty="0" err="1">
                <a:latin typeface="+mn-lt"/>
              </a:rPr>
              <a:t>risk</a:t>
            </a:r>
            <a:r>
              <a:rPr lang="es-ES_tradnl" sz="2800" b="1" dirty="0">
                <a:latin typeface="+mn-lt"/>
              </a:rPr>
              <a:t> of non-viral OI </a:t>
            </a:r>
            <a:r>
              <a:rPr lang="es-ES_tradnl" sz="2800" b="1" dirty="0" err="1">
                <a:latin typeface="+mn-lt"/>
              </a:rPr>
              <a:t>among</a:t>
            </a:r>
            <a:r>
              <a:rPr lang="es-ES_tradnl" sz="2800" b="1" dirty="0">
                <a:latin typeface="+mn-lt"/>
              </a:rPr>
              <a:t> </a:t>
            </a:r>
            <a:r>
              <a:rPr lang="es-ES_tradnl" sz="2800" b="1" dirty="0" err="1">
                <a:latin typeface="+mn-lt"/>
              </a:rPr>
              <a:t>patients</a:t>
            </a:r>
            <a:r>
              <a:rPr lang="es-ES_tradnl" sz="2800" b="1" dirty="0">
                <a:latin typeface="+mn-lt"/>
              </a:rPr>
              <a:t> </a:t>
            </a:r>
            <a:r>
              <a:rPr lang="es-ES_tradnl" sz="2800" b="1" dirty="0" err="1">
                <a:latin typeface="+mn-lt"/>
              </a:rPr>
              <a:t>who</a:t>
            </a:r>
            <a:r>
              <a:rPr lang="es-ES_tradnl" sz="2800" b="1" dirty="0">
                <a:latin typeface="+mn-lt"/>
              </a:rPr>
              <a:t> </a:t>
            </a:r>
            <a:r>
              <a:rPr lang="es-ES_tradnl" sz="2800" b="1" dirty="0" err="1">
                <a:latin typeface="+mn-lt"/>
              </a:rPr>
              <a:t>were</a:t>
            </a:r>
            <a:r>
              <a:rPr lang="es-ES_tradnl" sz="2800" b="1" dirty="0">
                <a:latin typeface="+mn-lt"/>
              </a:rPr>
              <a:t> new </a:t>
            </a:r>
            <a:r>
              <a:rPr lang="es-ES_tradnl" sz="2800" b="1" dirty="0" err="1">
                <a:latin typeface="+mn-lt"/>
              </a:rPr>
              <a:t>users</a:t>
            </a:r>
            <a:r>
              <a:rPr lang="es-ES_tradnl" sz="2800" b="1" dirty="0">
                <a:latin typeface="+mn-lt"/>
              </a:rPr>
              <a:t> of TNFI </a:t>
            </a:r>
            <a:r>
              <a:rPr lang="es-ES_tradnl" sz="2800" b="1" dirty="0" err="1">
                <a:latin typeface="+mn-lt"/>
              </a:rPr>
              <a:t>or</a:t>
            </a:r>
            <a:r>
              <a:rPr lang="es-ES_tradnl" sz="2800" b="1" dirty="0">
                <a:latin typeface="+mn-lt"/>
              </a:rPr>
              <a:t> non-</a:t>
            </a:r>
            <a:r>
              <a:rPr lang="es-ES_tradnl" sz="2800" b="1" dirty="0" err="1">
                <a:latin typeface="+mn-lt"/>
              </a:rPr>
              <a:t>biological</a:t>
            </a:r>
            <a:r>
              <a:rPr lang="es-ES_tradnl" sz="2800" b="1" dirty="0">
                <a:latin typeface="+mn-lt"/>
              </a:rPr>
              <a:t> DMARD: SABER </a:t>
            </a:r>
            <a:r>
              <a:rPr lang="es-ES_tradnl" sz="2800" b="1" dirty="0" err="1">
                <a:latin typeface="+mn-lt"/>
              </a:rPr>
              <a:t>study</a:t>
            </a:r>
            <a:endParaRPr lang="es-ES_tradnl" sz="2800" b="1" dirty="0">
              <a:latin typeface="+mn-lt"/>
            </a:endParaRPr>
          </a:p>
        </p:txBody>
      </p:sp>
      <p:graphicFrame>
        <p:nvGraphicFramePr>
          <p:cNvPr id="3" name="Tabla 2"/>
          <p:cNvGraphicFramePr>
            <a:graphicFrameLocks noGrp="1"/>
          </p:cNvGraphicFramePr>
          <p:nvPr>
            <p:extLst/>
          </p:nvPr>
        </p:nvGraphicFramePr>
        <p:xfrm>
          <a:off x="1214203" y="1304145"/>
          <a:ext cx="9698634" cy="5293796"/>
        </p:xfrm>
        <a:graphic>
          <a:graphicData uri="http://schemas.openxmlformats.org/drawingml/2006/table">
            <a:tbl>
              <a:tblPr firstRow="1" bandRow="1">
                <a:tableStyleId>{5C22544A-7EE6-4342-B048-85BDC9FD1C3A}</a:tableStyleId>
              </a:tblPr>
              <a:tblGrid>
                <a:gridCol w="1936219">
                  <a:extLst>
                    <a:ext uri="{9D8B030D-6E8A-4147-A177-3AD203B41FA5}">
                      <a16:colId xmlns:a16="http://schemas.microsoft.com/office/drawing/2014/main" xmlns="" val="20000"/>
                    </a:ext>
                  </a:extLst>
                </a:gridCol>
                <a:gridCol w="1936219">
                  <a:extLst>
                    <a:ext uri="{9D8B030D-6E8A-4147-A177-3AD203B41FA5}">
                      <a16:colId xmlns:a16="http://schemas.microsoft.com/office/drawing/2014/main" xmlns="" val="20001"/>
                    </a:ext>
                  </a:extLst>
                </a:gridCol>
                <a:gridCol w="1936219">
                  <a:extLst>
                    <a:ext uri="{9D8B030D-6E8A-4147-A177-3AD203B41FA5}">
                      <a16:colId xmlns:a16="http://schemas.microsoft.com/office/drawing/2014/main" xmlns="" val="20002"/>
                    </a:ext>
                  </a:extLst>
                </a:gridCol>
                <a:gridCol w="1936219">
                  <a:extLst>
                    <a:ext uri="{9D8B030D-6E8A-4147-A177-3AD203B41FA5}">
                      <a16:colId xmlns:a16="http://schemas.microsoft.com/office/drawing/2014/main" xmlns="" val="20003"/>
                    </a:ext>
                  </a:extLst>
                </a:gridCol>
                <a:gridCol w="1953758">
                  <a:extLst>
                    <a:ext uri="{9D8B030D-6E8A-4147-A177-3AD203B41FA5}">
                      <a16:colId xmlns:a16="http://schemas.microsoft.com/office/drawing/2014/main" xmlns="" val="20004"/>
                    </a:ext>
                  </a:extLst>
                </a:gridCol>
              </a:tblGrid>
              <a:tr h="610603">
                <a:tc>
                  <a:txBody>
                    <a:bodyPr/>
                    <a:lstStyle/>
                    <a:p>
                      <a:pPr algn="l"/>
                      <a:r>
                        <a:rPr lang="es-ES_tradnl" sz="1500" b="1" i="0" dirty="0" err="1">
                          <a:latin typeface="Calibri" panose="020F0502020204030204" pitchFamily="34" charset="0"/>
                          <a:cs typeface="Calibri" panose="020F0502020204030204" pitchFamily="34" charset="0"/>
                        </a:rPr>
                        <a:t>Exposures</a:t>
                      </a:r>
                      <a:endParaRPr lang="es-ES_tradnl" sz="1500" b="1" i="0" dirty="0">
                        <a:latin typeface="Calibri" panose="020F0502020204030204" pitchFamily="34" charset="0"/>
                        <a:cs typeface="Calibri" panose="020F0502020204030204" pitchFamily="34" charset="0"/>
                      </a:endParaRPr>
                    </a:p>
                  </a:txBody>
                  <a:tcPr marL="37838" marR="37838" marT="18919" marB="18919" anchor="ctr"/>
                </a:tc>
                <a:tc>
                  <a:txBody>
                    <a:bodyPr/>
                    <a:lstStyle/>
                    <a:p>
                      <a:pPr algn="ctr"/>
                      <a:r>
                        <a:rPr lang="es-ES_tradnl" sz="1500" b="1" i="0" dirty="0" err="1">
                          <a:latin typeface="Calibri" panose="020F0502020204030204" pitchFamily="34" charset="0"/>
                          <a:cs typeface="Calibri" panose="020F0502020204030204" pitchFamily="34" charset="0"/>
                        </a:rPr>
                        <a:t>Events</a:t>
                      </a:r>
                      <a:r>
                        <a:rPr lang="es-ES_tradnl" sz="1500" b="1" i="0" dirty="0">
                          <a:latin typeface="Calibri" panose="020F0502020204030204" pitchFamily="34" charset="0"/>
                          <a:cs typeface="Calibri" panose="020F0502020204030204" pitchFamily="34" charset="0"/>
                        </a:rPr>
                        <a:t>*</a:t>
                      </a:r>
                    </a:p>
                  </a:txBody>
                  <a:tcPr marL="37838" marR="37838" marT="18919" marB="18919" anchor="ctr"/>
                </a:tc>
                <a:tc>
                  <a:txBody>
                    <a:bodyPr/>
                    <a:lstStyle/>
                    <a:p>
                      <a:pPr algn="ctr"/>
                      <a:r>
                        <a:rPr lang="es-ES_tradnl" sz="1500" b="1" i="0">
                          <a:latin typeface="Calibri" panose="020F0502020204030204" pitchFamily="34" charset="0"/>
                          <a:cs typeface="Calibri" panose="020F0502020204030204" pitchFamily="34" charset="0"/>
                        </a:rPr>
                        <a:t>Person-years</a:t>
                      </a:r>
                    </a:p>
                  </a:txBody>
                  <a:tcPr marL="37838" marR="37838" marT="18919" marB="18919" anchor="ctr"/>
                </a:tc>
                <a:tc>
                  <a:txBody>
                    <a:bodyPr/>
                    <a:lstStyle/>
                    <a:p>
                      <a:pPr algn="ctr"/>
                      <a:r>
                        <a:rPr lang="es-ES_tradnl" sz="1500" b="1" i="0" dirty="0" err="1">
                          <a:latin typeface="Calibri" panose="020F0502020204030204" pitchFamily="34" charset="0"/>
                          <a:cs typeface="Calibri" panose="020F0502020204030204" pitchFamily="34" charset="0"/>
                        </a:rPr>
                        <a:t>Crude</a:t>
                      </a:r>
                      <a:r>
                        <a:rPr lang="es-ES_tradnl" sz="1500" b="1" i="0" dirty="0">
                          <a:latin typeface="Calibri" panose="020F0502020204030204" pitchFamily="34" charset="0"/>
                          <a:cs typeface="Calibri" panose="020F0502020204030204" pitchFamily="34" charset="0"/>
                        </a:rPr>
                        <a:t> </a:t>
                      </a:r>
                      <a:r>
                        <a:rPr lang="es-ES_tradnl" sz="1500" b="1" i="0" dirty="0" err="1">
                          <a:latin typeface="Calibri" panose="020F0502020204030204" pitchFamily="34" charset="0"/>
                          <a:cs typeface="Calibri" panose="020F0502020204030204" pitchFamily="34" charset="0"/>
                        </a:rPr>
                        <a:t>rate</a:t>
                      </a:r>
                      <a:r>
                        <a:rPr lang="es-ES_tradnl" sz="1500" b="1" i="0" dirty="0">
                          <a:latin typeface="Calibri" panose="020F0502020204030204" pitchFamily="34" charset="0"/>
                          <a:cs typeface="Calibri" panose="020F0502020204030204" pitchFamily="34" charset="0"/>
                        </a:rPr>
                        <a:t/>
                      </a:r>
                      <a:br>
                        <a:rPr lang="es-ES_tradnl" sz="1500" b="1" i="0" dirty="0">
                          <a:latin typeface="Calibri" panose="020F0502020204030204" pitchFamily="34" charset="0"/>
                          <a:cs typeface="Calibri" panose="020F0502020204030204" pitchFamily="34" charset="0"/>
                        </a:rPr>
                      </a:br>
                      <a:r>
                        <a:rPr lang="es-ES_tradnl" sz="1500" b="1" i="0" dirty="0">
                          <a:latin typeface="Calibri" panose="020F0502020204030204" pitchFamily="34" charset="0"/>
                          <a:cs typeface="Calibri" panose="020F0502020204030204" pitchFamily="34" charset="0"/>
                        </a:rPr>
                        <a:t>(100 </a:t>
                      </a:r>
                      <a:r>
                        <a:rPr lang="es-ES_tradnl" sz="1500" b="1" i="0" dirty="0" err="1">
                          <a:latin typeface="Calibri" panose="020F0502020204030204" pitchFamily="34" charset="0"/>
                          <a:cs typeface="Calibri" panose="020F0502020204030204" pitchFamily="34" charset="0"/>
                        </a:rPr>
                        <a:t>ptys</a:t>
                      </a:r>
                      <a:r>
                        <a:rPr lang="es-ES_tradnl" sz="1500" b="1" i="0" dirty="0">
                          <a:latin typeface="Calibri" panose="020F0502020204030204" pitchFamily="34" charset="0"/>
                          <a:cs typeface="Calibri" panose="020F0502020204030204" pitchFamily="34" charset="0"/>
                        </a:rPr>
                        <a:t>), 95% CI</a:t>
                      </a:r>
                    </a:p>
                  </a:txBody>
                  <a:tcPr marL="37838" marR="37838" marT="18919" marB="18919" anchor="ctr"/>
                </a:tc>
                <a:tc>
                  <a:txBody>
                    <a:bodyPr/>
                    <a:lstStyle/>
                    <a:p>
                      <a:pPr algn="ctr"/>
                      <a:r>
                        <a:rPr lang="es-ES_tradnl" sz="1500" b="1" i="0" dirty="0" err="1">
                          <a:latin typeface="Calibri" panose="020F0502020204030204" pitchFamily="34" charset="0"/>
                          <a:cs typeface="Calibri" panose="020F0502020204030204" pitchFamily="34" charset="0"/>
                        </a:rPr>
                        <a:t>Adjusted</a:t>
                      </a:r>
                      <a:r>
                        <a:rPr lang="es-ES_tradnl" sz="1500" b="1" i="0" dirty="0">
                          <a:latin typeface="Calibri" panose="020F0502020204030204" pitchFamily="34" charset="0"/>
                          <a:cs typeface="Calibri" panose="020F0502020204030204" pitchFamily="34" charset="0"/>
                        </a:rPr>
                        <a:t> HR†</a:t>
                      </a:r>
                    </a:p>
                  </a:txBody>
                  <a:tcPr marL="37838" marR="37838" marT="18919" marB="18919" anchor="ctr"/>
                </a:tc>
                <a:extLst>
                  <a:ext uri="{0D108BD9-81ED-4DB2-BD59-A6C34878D82A}">
                    <a16:rowId xmlns:a16="http://schemas.microsoft.com/office/drawing/2014/main" xmlns="" val="10000"/>
                  </a:ext>
                </a:extLst>
              </a:tr>
              <a:tr h="278624">
                <a:tc gridSpan="5">
                  <a:txBody>
                    <a:bodyPr/>
                    <a:lstStyle/>
                    <a:p>
                      <a:pPr algn="ctr"/>
                      <a:r>
                        <a:rPr lang="es-ES_tradnl" sz="1600" b="1" i="0" dirty="0" err="1">
                          <a:latin typeface="Calibri" panose="020F0502020204030204" pitchFamily="34" charset="0"/>
                          <a:cs typeface="Calibri" panose="020F0502020204030204" pitchFamily="34" charset="0"/>
                        </a:rPr>
                        <a:t>Rheumatoid</a:t>
                      </a:r>
                      <a:r>
                        <a:rPr lang="es-ES_tradnl" sz="1600" b="1" i="0" dirty="0">
                          <a:latin typeface="Calibri" panose="020F0502020204030204" pitchFamily="34" charset="0"/>
                          <a:cs typeface="Calibri" panose="020F0502020204030204" pitchFamily="34" charset="0"/>
                        </a:rPr>
                        <a:t> </a:t>
                      </a:r>
                      <a:r>
                        <a:rPr lang="es-ES_tradnl" sz="1600" b="1" i="0" dirty="0" err="1">
                          <a:latin typeface="Calibri" panose="020F0502020204030204" pitchFamily="34" charset="0"/>
                          <a:cs typeface="Calibri" panose="020F0502020204030204" pitchFamily="34" charset="0"/>
                        </a:rPr>
                        <a:t>arthritis</a:t>
                      </a:r>
                      <a:endParaRPr lang="es-ES_tradnl" sz="1600" b="1" i="0" dirty="0">
                        <a:latin typeface="Calibri" panose="020F0502020204030204" pitchFamily="34" charset="0"/>
                        <a:cs typeface="Calibri" panose="020F0502020204030204" pitchFamily="34" charset="0"/>
                      </a:endParaRPr>
                    </a:p>
                  </a:txBody>
                  <a:tcPr marL="37838" marR="37838" marT="18919" marB="18919"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1"/>
                  </a:ext>
                </a:extLst>
              </a:tr>
              <a:tr h="459522">
                <a:tc>
                  <a:txBody>
                    <a:bodyPr/>
                    <a:lstStyle/>
                    <a:p>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Non-</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biological</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DMARD</a:t>
                      </a:r>
                    </a:p>
                  </a:txBody>
                  <a:tcPr marL="37838" marR="37838" marT="18919" marB="18919" anchor="ctr"/>
                </a:tc>
                <a:tc>
                  <a:txBody>
                    <a:bodyPr/>
                    <a:lstStyle/>
                    <a:p>
                      <a:pPr algn="ctr"/>
                      <a:r>
                        <a:rPr lang="is-I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13</a:t>
                      </a:r>
                    </a:p>
                  </a:txBody>
                  <a:tcPr marL="37838" marR="37838" marT="18919" marB="18919" anchor="ctr"/>
                </a:tc>
                <a:tc>
                  <a:txBody>
                    <a:bodyPr/>
                    <a:lstStyle/>
                    <a:p>
                      <a:pPr algn="ctr"/>
                      <a:r>
                        <a:rPr lang="fi-FI"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7188</a:t>
                      </a:r>
                    </a:p>
                  </a:txBody>
                  <a:tcPr marL="37838" marR="37838" marT="18919" marB="18919" anchor="ctr"/>
                </a:tc>
                <a:tc>
                  <a:txBody>
                    <a:bodyPr/>
                    <a:lstStyle/>
                    <a:p>
                      <a:pPr algn="ctr"/>
                      <a:r>
                        <a:rPr lang="hr-HR" sz="15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1.8 (1.1 to 3.1)</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1.00 (Reference)</a:t>
                      </a:r>
                    </a:p>
                  </a:txBody>
                  <a:tcPr marL="37838" marR="37838" marT="18919" marB="18919" anchor="ctr"/>
                </a:tc>
                <a:extLst>
                  <a:ext uri="{0D108BD9-81ED-4DB2-BD59-A6C34878D82A}">
                    <a16:rowId xmlns:a16="http://schemas.microsoft.com/office/drawing/2014/main" xmlns="" val="10002"/>
                  </a:ext>
                </a:extLst>
              </a:tr>
              <a:tr h="261993">
                <a:tc>
                  <a:txBody>
                    <a:bodyPr/>
                    <a:lstStyle/>
                    <a:p>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New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users</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TNFI</a:t>
                      </a:r>
                    </a:p>
                  </a:txBody>
                  <a:tcPr marL="37838" marR="37838" marT="18919" marB="18919" anchor="ctr"/>
                </a:tc>
                <a:tc>
                  <a:txBody>
                    <a:bodyPr/>
                    <a:lstStyle/>
                    <a:p>
                      <a:pPr algn="ctr"/>
                      <a:r>
                        <a:rPr lang="is-I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67</a:t>
                      </a:r>
                    </a:p>
                  </a:txBody>
                  <a:tcPr marL="37838" marR="37838" marT="18919" marB="18919" anchor="ctr"/>
                </a:tc>
                <a:tc>
                  <a:txBody>
                    <a:bodyPr/>
                    <a:lstStyle/>
                    <a:p>
                      <a:pPr algn="ctr"/>
                      <a:r>
                        <a:rPr lang="is-I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22 213</a:t>
                      </a:r>
                    </a:p>
                  </a:txBody>
                  <a:tcPr marL="37838" marR="37838" marT="18919" marB="18919" anchor="ctr"/>
                </a:tc>
                <a:tc>
                  <a:txBody>
                    <a:bodyPr/>
                    <a:lstStyle/>
                    <a:p>
                      <a:pPr algn="ctr"/>
                      <a:r>
                        <a:rPr lang="hr-HR"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3.0 (2.4 to 3.8)</a:t>
                      </a:r>
                    </a:p>
                  </a:txBody>
                  <a:tcPr marL="37838" marR="37838" marT="18919" marB="18919" anchor="ct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1.6 (0.9 to 3.1</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txBody>
                  <a:tcPr marL="37838" marR="37838" marT="18919" marB="18919" anchor="ctr"/>
                </a:tc>
                <a:extLst>
                  <a:ext uri="{0D108BD9-81ED-4DB2-BD59-A6C34878D82A}">
                    <a16:rowId xmlns:a16="http://schemas.microsoft.com/office/drawing/2014/main" xmlns="" val="10003"/>
                  </a:ext>
                </a:extLst>
              </a:tr>
              <a:tr h="248475">
                <a:tc gridSpan="4">
                  <a:txBody>
                    <a:bodyPr/>
                    <a:lstStyle/>
                    <a:p>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Any</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baseline</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glucocorticoid</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use</a:t>
                      </a:r>
                    </a:p>
                  </a:txBody>
                  <a:tcPr marL="37838" marR="37838" marT="18919" marB="18919"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r>
                        <a:rPr lang="is-I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1.7 (1.0, 2.8)</a:t>
                      </a:r>
                    </a:p>
                  </a:txBody>
                  <a:tcPr marL="37838" marR="37838" marT="18919" marB="18919" anchor="ctr"/>
                </a:tc>
                <a:extLst>
                  <a:ext uri="{0D108BD9-81ED-4DB2-BD59-A6C34878D82A}">
                    <a16:rowId xmlns:a16="http://schemas.microsoft.com/office/drawing/2014/main" xmlns="" val="10004"/>
                  </a:ext>
                </a:extLst>
              </a:tr>
              <a:tr h="248475">
                <a:tc gridSpan="5">
                  <a:txBody>
                    <a:bodyPr/>
                    <a:lstStyle/>
                    <a:p>
                      <a:pPr algn="ctr"/>
                      <a:r>
                        <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IBD</a:t>
                      </a:r>
                    </a:p>
                  </a:txBody>
                  <a:tcPr marL="37838" marR="37838" marT="18919" marB="18919"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5"/>
                  </a:ext>
                </a:extLst>
              </a:tr>
              <a:tr h="261993">
                <a:tc>
                  <a:txBody>
                    <a:bodyPr/>
                    <a:lstStyle/>
                    <a:p>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AZA/6MP</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9</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4595</a:t>
                      </a:r>
                    </a:p>
                  </a:txBody>
                  <a:tcPr marL="37838" marR="37838" marT="18919" marB="18919" anchor="ctr"/>
                </a:tc>
                <a:tc>
                  <a:txBody>
                    <a:bodyPr/>
                    <a:lstStyle/>
                    <a:p>
                      <a:pPr algn="ctr"/>
                      <a:r>
                        <a:rPr lang="pl-P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 (1.0 to 3.8)</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1.00 (Reference)</a:t>
                      </a:r>
                    </a:p>
                  </a:txBody>
                  <a:tcPr marL="37838" marR="37838" marT="18919" marB="18919" anchor="ctr"/>
                </a:tc>
                <a:extLst>
                  <a:ext uri="{0D108BD9-81ED-4DB2-BD59-A6C34878D82A}">
                    <a16:rowId xmlns:a16="http://schemas.microsoft.com/office/drawing/2014/main" xmlns="" val="10006"/>
                  </a:ext>
                </a:extLst>
              </a:tr>
              <a:tr h="486558">
                <a:tc>
                  <a:txBody>
                    <a:bodyPr/>
                    <a:lstStyle/>
                    <a:p>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New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users</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TNFI </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a:t>
                      </a:r>
                    </a:p>
                  </a:txBody>
                  <a:tcPr marL="37838" marR="37838" marT="18919" marB="18919" anchor="ctr"/>
                </a:tc>
                <a:tc>
                  <a:txBody>
                    <a:bodyPr/>
                    <a:lstStyle/>
                    <a:p>
                      <a:pPr algn="ctr"/>
                      <a:r>
                        <a:rPr lang="is-I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2315</a:t>
                      </a:r>
                    </a:p>
                  </a:txBody>
                  <a:tcPr marL="37838" marR="37838" marT="18919" marB="18919" anchor="ctr"/>
                </a:tc>
                <a:tc>
                  <a:txBody>
                    <a:bodyPr/>
                    <a:lstStyle/>
                    <a:p>
                      <a:pPr algn="ctr"/>
                      <a:r>
                        <a:rPr lang="pl-P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2.2 (0.9 to 5.2)</a:t>
                      </a:r>
                    </a:p>
                  </a:txBody>
                  <a:tcPr marL="37838" marR="37838" marT="18919" marB="18919" anchor="ct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0.97 (0.3  to 2.8</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txBody>
                  <a:tcPr marL="37838" marR="37838" marT="18919" marB="18919" anchor="ctr"/>
                </a:tc>
                <a:extLst>
                  <a:ext uri="{0D108BD9-81ED-4DB2-BD59-A6C34878D82A}">
                    <a16:rowId xmlns:a16="http://schemas.microsoft.com/office/drawing/2014/main" xmlns="" val="10007"/>
                  </a:ext>
                </a:extLst>
              </a:tr>
              <a:tr h="278624">
                <a:tc gridSpan="5">
                  <a:txBody>
                    <a:bodyPr/>
                    <a:lstStyle/>
                    <a:p>
                      <a:pPr algn="ctr"/>
                      <a:r>
                        <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Psoriasis, </a:t>
                      </a:r>
                      <a:r>
                        <a:rPr lang="es-ES_tradnl" sz="16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psoriatic</a:t>
                      </a:r>
                      <a:r>
                        <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6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arthritis</a:t>
                      </a:r>
                      <a:r>
                        <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6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ankylosing</a:t>
                      </a:r>
                      <a:r>
                        <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6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spondylitis</a:t>
                      </a:r>
                      <a:endPar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txBody>
                  <a:tcPr marL="37838" marR="37838" marT="18919" marB="18919"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08"/>
                  </a:ext>
                </a:extLst>
              </a:tr>
              <a:tr h="478897">
                <a:tc>
                  <a:txBody>
                    <a:bodyPr/>
                    <a:lstStyle/>
                    <a:p>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Non-</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biological</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DMARD</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5</a:t>
                      </a:r>
                    </a:p>
                  </a:txBody>
                  <a:tcPr marL="37838" marR="37838" marT="18919" marB="18919" anchor="ctr"/>
                </a:tc>
                <a:tc>
                  <a:txBody>
                    <a:bodyPr/>
                    <a:lstStyle/>
                    <a:p>
                      <a:pPr algn="ctr"/>
                      <a:r>
                        <a:rPr lang="uk-UA"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3951</a:t>
                      </a:r>
                    </a:p>
                  </a:txBody>
                  <a:tcPr marL="37838" marR="37838" marT="18919" marB="18919" anchor="ct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1.3  (0.5 to 3.0) </a:t>
                      </a:r>
                      <a:endPar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1.00 (Reference)</a:t>
                      </a:r>
                    </a:p>
                  </a:txBody>
                  <a:tcPr marL="37838" marR="37838" marT="18919" marB="18919" anchor="ctr"/>
                </a:tc>
                <a:extLst>
                  <a:ext uri="{0D108BD9-81ED-4DB2-BD59-A6C34878D82A}">
                    <a16:rowId xmlns:a16="http://schemas.microsoft.com/office/drawing/2014/main" xmlns="" val="10009"/>
                  </a:ext>
                </a:extLst>
              </a:tr>
              <a:tr h="261993">
                <a:tc>
                  <a:txBody>
                    <a:bodyPr/>
                    <a:lstStyle/>
                    <a:p>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New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users</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TNFI</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a:t>
                      </a:r>
                    </a:p>
                  </a:txBody>
                  <a:tcPr marL="37838" marR="37838" marT="18919" marB="18919" anchor="ctr"/>
                </a:tc>
                <a:tc>
                  <a:txBody>
                    <a:bodyPr/>
                    <a:lstStyle/>
                    <a:p>
                      <a:pPr algn="ctr"/>
                      <a:r>
                        <a:rPr lang="cs-CZ"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4116</a:t>
                      </a:r>
                    </a:p>
                  </a:txBody>
                  <a:tcPr marL="37838" marR="37838" marT="18919" marB="18919" anchor="ct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1.5 </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0.7</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to 3.2)</a:t>
                      </a:r>
                    </a:p>
                  </a:txBody>
                  <a:tcPr marL="37838" marR="37838" marT="18919" marB="18919" anchor="ct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1.4 </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a:t>
                      </a: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0.3 to 6.4</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txBody>
                  <a:tcPr marL="37838" marR="37838" marT="18919" marB="18919" anchor="ctr"/>
                </a:tc>
                <a:extLst>
                  <a:ext uri="{0D108BD9-81ED-4DB2-BD59-A6C34878D82A}">
                    <a16:rowId xmlns:a16="http://schemas.microsoft.com/office/drawing/2014/main" xmlns="" val="10010"/>
                  </a:ext>
                </a:extLst>
              </a:tr>
              <a:tr h="261993">
                <a:tc gridSpan="4">
                  <a:txBody>
                    <a:bodyPr/>
                    <a:lstStyle/>
                    <a:p>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Any</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baseline</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glucocorticoid</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use</a:t>
                      </a:r>
                    </a:p>
                  </a:txBody>
                  <a:tcPr marL="37838" marR="37838" marT="18919" marB="18919"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4.7 </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1.2 to 19.6</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txBody>
                  <a:tcPr marL="37838" marR="37838" marT="18919" marB="18919" anchor="ctr"/>
                </a:tc>
                <a:extLst>
                  <a:ext uri="{0D108BD9-81ED-4DB2-BD59-A6C34878D82A}">
                    <a16:rowId xmlns:a16="http://schemas.microsoft.com/office/drawing/2014/main" xmlns="" val="10011"/>
                  </a:ext>
                </a:extLst>
              </a:tr>
              <a:tr h="248475">
                <a:tc gridSpan="5">
                  <a:txBody>
                    <a:bodyPr/>
                    <a:lstStyle/>
                    <a:p>
                      <a:pPr algn="ctr"/>
                      <a:r>
                        <a:rPr lang="es-ES_tradnl" sz="16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All</a:t>
                      </a:r>
                      <a:r>
                        <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6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diseases</a:t>
                      </a:r>
                      <a:endParaRPr lang="es-ES_tradnl" sz="16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txBody>
                  <a:tcPr marL="37838" marR="37838" marT="18919" marB="18919"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xmlns="" val="10012"/>
                  </a:ext>
                </a:extLst>
              </a:tr>
              <a:tr h="261993">
                <a:tc>
                  <a:txBody>
                    <a:bodyPr/>
                    <a:lstStyle/>
                    <a:p>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Comparator</a:t>
                      </a:r>
                      <a:endPar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a:txBody>
                  <a:tcPr marL="37838" marR="37838" marT="18919" marB="18919" anchor="ctr"/>
                </a:tc>
                <a:tc>
                  <a:txBody>
                    <a:bodyPr/>
                    <a:lstStyle/>
                    <a:p>
                      <a:pPr algn="ctr"/>
                      <a:r>
                        <a:rPr lang="is-I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27</a:t>
                      </a:r>
                    </a:p>
                  </a:txBody>
                  <a:tcPr marL="37838" marR="37838" marT="18919" marB="18919" anchor="ctr"/>
                </a:tc>
                <a:tc>
                  <a:txBody>
                    <a:bodyPr/>
                    <a:lstStyle/>
                    <a:p>
                      <a:pPr algn="ctr"/>
                      <a:r>
                        <a:rPr lang="is-I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15 734</a:t>
                      </a:r>
                    </a:p>
                  </a:txBody>
                  <a:tcPr marL="37838" marR="37838" marT="18919" marB="18919" anchor="ctr"/>
                </a:tc>
                <a:tc>
                  <a:txBody>
                    <a:bodyPr/>
                    <a:lstStyle/>
                    <a:p>
                      <a:pPr algn="ctr"/>
                      <a:r>
                        <a:rPr lang="pl-P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1.7 (1.2 to 2.5)</a:t>
                      </a:r>
                    </a:p>
                  </a:txBody>
                  <a:tcPr marL="37838" marR="37838" marT="18919" marB="18919" anchor="ctr"/>
                </a:tc>
                <a:tc>
                  <a:txBody>
                    <a:bodyPr/>
                    <a:lstStyle/>
                    <a:p>
                      <a:pPr algn="ct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1.00 (Reference)</a:t>
                      </a:r>
                    </a:p>
                  </a:txBody>
                  <a:tcPr marL="37838" marR="37838" marT="18919" marB="18919" anchor="ctr"/>
                </a:tc>
                <a:extLst>
                  <a:ext uri="{0D108BD9-81ED-4DB2-BD59-A6C34878D82A}">
                    <a16:rowId xmlns:a16="http://schemas.microsoft.com/office/drawing/2014/main" xmlns="" val="10013"/>
                  </a:ext>
                </a:extLst>
              </a:tr>
              <a:tr h="248475">
                <a:tc>
                  <a:txBody>
                    <a:bodyPr/>
                    <a:lstStyle/>
                    <a:p>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New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users</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of TNFI</a:t>
                      </a:r>
                    </a:p>
                  </a:txBody>
                  <a:tcPr marL="37838" marR="37838" marT="18919" marB="18919" anchor="ctr"/>
                </a:tc>
                <a:tc>
                  <a:txBody>
                    <a:bodyPr/>
                    <a:lstStyle/>
                    <a:p>
                      <a:pPr algn="ctr"/>
                      <a:r>
                        <a:rPr lang="is-IS" sz="1500" b="0" i="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78</a:t>
                      </a:r>
                    </a:p>
                  </a:txBody>
                  <a:tcPr marL="37838" marR="37838" marT="18919" marB="18919" anchor="ctr"/>
                </a:tc>
                <a:tc>
                  <a:txBody>
                    <a:bodyPr/>
                    <a:lstStyle/>
                    <a:p>
                      <a:pPr algn="ctr"/>
                      <a:r>
                        <a:rPr lang="cs-CZ"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28 493</a:t>
                      </a:r>
                    </a:p>
                  </a:txBody>
                  <a:tcPr marL="37838" marR="37838" marT="18919" marB="18919" anchor="ctr"/>
                </a:tc>
                <a:tc>
                  <a:txBody>
                    <a:bodyPr/>
                    <a:lstStyle/>
                    <a:p>
                      <a:pPr algn="ctr"/>
                      <a:r>
                        <a:rPr lang="hr-HR"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2.7 (2.2 to 3.4)</a:t>
                      </a:r>
                    </a:p>
                  </a:txBody>
                  <a:tcPr marL="37838" marR="37838" marT="18919" marB="18919" anchor="ct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1.6 </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1.0 to 2.6</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txBody>
                  <a:tcPr marL="37838" marR="37838" marT="18919" marB="18919" anchor="ctr"/>
                </a:tc>
                <a:extLst>
                  <a:ext uri="{0D108BD9-81ED-4DB2-BD59-A6C34878D82A}">
                    <a16:rowId xmlns:a16="http://schemas.microsoft.com/office/drawing/2014/main" xmlns="" val="10014"/>
                  </a:ext>
                </a:extLst>
              </a:tr>
              <a:tr h="261993">
                <a:tc gridSpan="4">
                  <a:txBody>
                    <a:bodyPr/>
                    <a:lstStyle/>
                    <a:p>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Any</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baseline</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s-ES_tradnl" sz="1500" b="0" i="0" cap="none" spc="0" dirty="0" err="1">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glucocorticoid</a:t>
                      </a:r>
                      <a:r>
                        <a:rPr lang="es-ES_tradnl"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use</a:t>
                      </a:r>
                    </a:p>
                  </a:txBody>
                  <a:tcPr marL="37838" marR="37838" marT="18919" marB="18919" anchor="ct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ct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2.5  </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r>
                        <a:rPr lang="es-ES"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1.5 to 4.0</a:t>
                      </a:r>
                      <a:r>
                        <a:rPr lang="mr-IN" sz="1500" b="0" i="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txBody>
                  <a:tcPr marL="37838" marR="37838" marT="18919" marB="18919" anchor="ctr"/>
                </a:tc>
                <a:extLst>
                  <a:ext uri="{0D108BD9-81ED-4DB2-BD59-A6C34878D82A}">
                    <a16:rowId xmlns:a16="http://schemas.microsoft.com/office/drawing/2014/main" xmlns="" val="10015"/>
                  </a:ext>
                </a:extLst>
              </a:tr>
            </a:tbl>
          </a:graphicData>
        </a:graphic>
      </p:graphicFrame>
      <p:sp>
        <p:nvSpPr>
          <p:cNvPr id="5" name="Rectángulo 4"/>
          <p:cNvSpPr/>
          <p:nvPr/>
        </p:nvSpPr>
        <p:spPr>
          <a:xfrm>
            <a:off x="7615657" y="6617209"/>
            <a:ext cx="4572000" cy="230832"/>
          </a:xfrm>
          <a:prstGeom prst="rect">
            <a:avLst/>
          </a:prstGeom>
        </p:spPr>
        <p:txBody>
          <a:bodyPr>
            <a:spAutoFit/>
          </a:bodyPr>
          <a:lstStyle/>
          <a:p>
            <a:pPr algn="r"/>
            <a:r>
              <a:rPr lang="en-US" sz="900" b="1" dirty="0" err="1">
                <a:latin typeface="Calibri" charset="0"/>
                <a:ea typeface="Calibri" charset="0"/>
                <a:cs typeface="Times New Roman" charset="0"/>
              </a:rPr>
              <a:t>Baddley</a:t>
            </a:r>
            <a:r>
              <a:rPr lang="en-US" sz="900" b="1" dirty="0">
                <a:latin typeface="Calibri" charset="0"/>
                <a:ea typeface="Calibri" charset="0"/>
                <a:cs typeface="Times New Roman" charset="0"/>
              </a:rPr>
              <a:t> JJ et al. Ann Rheum Dis. 2014;73:1942-8</a:t>
            </a:r>
            <a:endParaRPr lang="es-ES_tradnl" sz="900" b="1" dirty="0">
              <a:latin typeface="Calibri" charset="0"/>
              <a:ea typeface="Calibri" charset="0"/>
              <a:cs typeface="Times New Roman" charset="0"/>
            </a:endParaRPr>
          </a:p>
        </p:txBody>
      </p:sp>
    </p:spTree>
    <p:extLst>
      <p:ext uri="{BB962C8B-B14F-4D97-AF65-F5344CB8AC3E}">
        <p14:creationId xmlns:p14="http://schemas.microsoft.com/office/powerpoint/2010/main" xmlns="" val="15407892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D4267D-848C-2D49-848C-279864F9B93E}"/>
              </a:ext>
            </a:extLst>
          </p:cNvPr>
          <p:cNvSpPr>
            <a:spLocks noGrp="1"/>
          </p:cNvSpPr>
          <p:nvPr>
            <p:ph type="title"/>
          </p:nvPr>
        </p:nvSpPr>
        <p:spPr/>
        <p:txBody>
          <a:bodyPr>
            <a:normAutofit/>
          </a:bodyPr>
          <a:lstStyle/>
          <a:p>
            <a:pPr algn="ctr"/>
            <a:r>
              <a:rPr lang="es-ES" sz="2400" b="1" dirty="0" err="1">
                <a:latin typeface="+mn-lt"/>
              </a:rPr>
              <a:t>Association</a:t>
            </a:r>
            <a:r>
              <a:rPr lang="es-ES" sz="2400" b="1" dirty="0">
                <a:latin typeface="+mn-lt"/>
              </a:rPr>
              <a:t> </a:t>
            </a:r>
            <a:r>
              <a:rPr lang="es-ES" sz="2400" b="1" dirty="0" err="1">
                <a:latin typeface="+mn-lt"/>
              </a:rPr>
              <a:t>between</a:t>
            </a:r>
            <a:r>
              <a:rPr lang="es-ES" sz="2400" b="1" dirty="0">
                <a:latin typeface="+mn-lt"/>
              </a:rPr>
              <a:t> </a:t>
            </a:r>
            <a:r>
              <a:rPr lang="es-ES" sz="2400" b="1" dirty="0" err="1">
                <a:latin typeface="+mn-lt"/>
              </a:rPr>
              <a:t>medication</a:t>
            </a:r>
            <a:r>
              <a:rPr lang="es-ES" sz="2400" b="1" dirty="0">
                <a:latin typeface="+mn-lt"/>
              </a:rPr>
              <a:t> use and herpes zoster </a:t>
            </a:r>
            <a:r>
              <a:rPr lang="es-ES" sz="2400" b="1" dirty="0" err="1">
                <a:latin typeface="+mn-lt"/>
              </a:rPr>
              <a:t>among</a:t>
            </a:r>
            <a:r>
              <a:rPr lang="es-ES" sz="2400" b="1" dirty="0">
                <a:latin typeface="+mn-lt"/>
              </a:rPr>
              <a:t> </a:t>
            </a:r>
            <a:r>
              <a:rPr lang="es-ES" sz="2400" b="1" dirty="0" err="1">
                <a:latin typeface="+mn-lt"/>
              </a:rPr>
              <a:t>patients</a:t>
            </a:r>
            <a:r>
              <a:rPr lang="es-ES" sz="2400" b="1" dirty="0">
                <a:latin typeface="+mn-lt"/>
              </a:rPr>
              <a:t> </a:t>
            </a:r>
            <a:r>
              <a:rPr lang="es-ES" sz="2400" b="1" dirty="0" err="1">
                <a:latin typeface="+mn-lt"/>
              </a:rPr>
              <a:t>with</a:t>
            </a:r>
            <a:r>
              <a:rPr lang="es-ES" sz="2400" b="1" dirty="0">
                <a:latin typeface="+mn-lt"/>
              </a:rPr>
              <a:t> </a:t>
            </a:r>
            <a:r>
              <a:rPr lang="es-ES" sz="2400" b="1" dirty="0" err="1">
                <a:latin typeface="+mn-lt"/>
              </a:rPr>
              <a:t>rheumatoid</a:t>
            </a:r>
            <a:r>
              <a:rPr lang="es-ES" sz="2400" b="1" dirty="0">
                <a:latin typeface="+mn-lt"/>
              </a:rPr>
              <a:t> </a:t>
            </a:r>
            <a:r>
              <a:rPr lang="es-ES" sz="2400" b="1" dirty="0" err="1">
                <a:latin typeface="+mn-lt"/>
              </a:rPr>
              <a:t>arthritis</a:t>
            </a:r>
            <a:r>
              <a:rPr lang="es-ES" sz="2400" b="1" dirty="0">
                <a:latin typeface="+mn-lt"/>
              </a:rPr>
              <a:t> in </a:t>
            </a:r>
            <a:r>
              <a:rPr lang="es-ES" sz="2400" b="1" dirty="0" err="1">
                <a:latin typeface="+mn-lt"/>
              </a:rPr>
              <a:t>the</a:t>
            </a:r>
            <a:r>
              <a:rPr lang="es-ES" sz="2400" b="1" dirty="0">
                <a:latin typeface="+mn-lt"/>
              </a:rPr>
              <a:t> US </a:t>
            </a:r>
            <a:r>
              <a:rPr lang="es-ES" sz="2400" b="1" dirty="0" err="1">
                <a:latin typeface="+mn-lt"/>
              </a:rPr>
              <a:t>PharMetrics</a:t>
            </a:r>
            <a:r>
              <a:rPr lang="es-ES" sz="2400" b="1" dirty="0">
                <a:latin typeface="+mn-lt"/>
              </a:rPr>
              <a:t> </a:t>
            </a:r>
            <a:r>
              <a:rPr lang="es-ES" sz="2400" b="1" dirty="0" err="1">
                <a:latin typeface="+mn-lt"/>
              </a:rPr>
              <a:t>claims</a:t>
            </a:r>
            <a:r>
              <a:rPr lang="es-ES" sz="2400" b="1" dirty="0">
                <a:latin typeface="+mn-lt"/>
              </a:rPr>
              <a:t> </a:t>
            </a:r>
            <a:r>
              <a:rPr lang="es-ES" sz="2400" b="1" dirty="0" err="1">
                <a:latin typeface="+mn-lt"/>
              </a:rPr>
              <a:t>database</a:t>
            </a:r>
            <a:r>
              <a:rPr lang="es-ES" sz="2400" b="1" dirty="0">
                <a:latin typeface="+mn-lt"/>
              </a:rPr>
              <a:t/>
            </a:r>
            <a:br>
              <a:rPr lang="es-ES" sz="2400" b="1" dirty="0">
                <a:latin typeface="+mn-lt"/>
              </a:rPr>
            </a:br>
            <a:endParaRPr lang="es-ES" sz="2400" b="1" dirty="0">
              <a:latin typeface="+mn-lt"/>
            </a:endParaRPr>
          </a:p>
        </p:txBody>
      </p:sp>
      <p:graphicFrame>
        <p:nvGraphicFramePr>
          <p:cNvPr id="3" name="Tabla 2">
            <a:extLst>
              <a:ext uri="{FF2B5EF4-FFF2-40B4-BE49-F238E27FC236}">
                <a16:creationId xmlns:a16="http://schemas.microsoft.com/office/drawing/2014/main" xmlns="" id="{EBC3137A-9CBE-C341-B826-54A6137DDEB6}"/>
              </a:ext>
            </a:extLst>
          </p:cNvPr>
          <p:cNvGraphicFramePr>
            <a:graphicFrameLocks noGrp="1"/>
          </p:cNvGraphicFramePr>
          <p:nvPr>
            <p:extLst>
              <p:ext uri="{D42A27DB-BD31-4B8C-83A1-F6EECF244321}">
                <p14:modId xmlns:p14="http://schemas.microsoft.com/office/powerpoint/2010/main" xmlns="" val="248304210"/>
              </p:ext>
            </p:extLst>
          </p:nvPr>
        </p:nvGraphicFramePr>
        <p:xfrm>
          <a:off x="838200" y="1213664"/>
          <a:ext cx="10515600" cy="2366396"/>
        </p:xfrm>
        <a:graphic>
          <a:graphicData uri="http://schemas.openxmlformats.org/drawingml/2006/table">
            <a:tbl>
              <a:tblPr firstRow="1" bandRow="1">
                <a:tableStyleId>{5C22544A-7EE6-4342-B048-85BDC9FD1C3A}</a:tableStyleId>
              </a:tblPr>
              <a:tblGrid>
                <a:gridCol w="3873500">
                  <a:extLst>
                    <a:ext uri="{9D8B030D-6E8A-4147-A177-3AD203B41FA5}">
                      <a16:colId xmlns:a16="http://schemas.microsoft.com/office/drawing/2014/main" xmlns="" val="3116284139"/>
                    </a:ext>
                  </a:extLst>
                </a:gridCol>
                <a:gridCol w="1422400">
                  <a:extLst>
                    <a:ext uri="{9D8B030D-6E8A-4147-A177-3AD203B41FA5}">
                      <a16:colId xmlns:a16="http://schemas.microsoft.com/office/drawing/2014/main" xmlns="" val="231609257"/>
                    </a:ext>
                  </a:extLst>
                </a:gridCol>
                <a:gridCol w="1625600">
                  <a:extLst>
                    <a:ext uri="{9D8B030D-6E8A-4147-A177-3AD203B41FA5}">
                      <a16:colId xmlns:a16="http://schemas.microsoft.com/office/drawing/2014/main" xmlns="" val="2438165524"/>
                    </a:ext>
                  </a:extLst>
                </a:gridCol>
                <a:gridCol w="1930400">
                  <a:extLst>
                    <a:ext uri="{9D8B030D-6E8A-4147-A177-3AD203B41FA5}">
                      <a16:colId xmlns:a16="http://schemas.microsoft.com/office/drawing/2014/main" xmlns="" val="669437546"/>
                    </a:ext>
                  </a:extLst>
                </a:gridCol>
                <a:gridCol w="1663700">
                  <a:extLst>
                    <a:ext uri="{9D8B030D-6E8A-4147-A177-3AD203B41FA5}">
                      <a16:colId xmlns:a16="http://schemas.microsoft.com/office/drawing/2014/main" xmlns="" val="3721706306"/>
                    </a:ext>
                  </a:extLst>
                </a:gridCol>
              </a:tblGrid>
              <a:tr h="304594">
                <a:tc>
                  <a:txBody>
                    <a:bodyPr/>
                    <a:lstStyle/>
                    <a:p>
                      <a:r>
                        <a:rPr lang="es-ES" sz="1400" dirty="0" err="1"/>
                        <a:t>Medication</a:t>
                      </a:r>
                      <a:endParaRPr lang="es-ES" sz="1400" dirty="0"/>
                    </a:p>
                  </a:txBody>
                  <a:tcPr marL="43513" marR="43513" marT="21757" marB="21757" anchor="ctr"/>
                </a:tc>
                <a:tc>
                  <a:txBody>
                    <a:bodyPr/>
                    <a:lstStyle/>
                    <a:p>
                      <a:pPr algn="ctr"/>
                      <a:r>
                        <a:rPr lang="es-ES" sz="1400" dirty="0"/>
                        <a:t>Cases (n = 1,611)</a:t>
                      </a:r>
                    </a:p>
                  </a:txBody>
                  <a:tcPr marL="43513" marR="43513" marT="21757" marB="21757" anchor="ctr"/>
                </a:tc>
                <a:tc>
                  <a:txBody>
                    <a:bodyPr/>
                    <a:lstStyle/>
                    <a:p>
                      <a:pPr algn="ctr"/>
                      <a:r>
                        <a:rPr lang="es-ES" sz="1400"/>
                        <a:t>Controls (n = 11,277)</a:t>
                      </a:r>
                    </a:p>
                  </a:txBody>
                  <a:tcPr marL="43513" marR="43513" marT="21757" marB="21757" anchor="ctr"/>
                </a:tc>
                <a:tc>
                  <a:txBody>
                    <a:bodyPr/>
                    <a:lstStyle/>
                    <a:p>
                      <a:pPr algn="ctr"/>
                      <a:r>
                        <a:rPr lang="es-ES" sz="1400"/>
                        <a:t>Unadjusted OR (95% CI)</a:t>
                      </a:r>
                    </a:p>
                  </a:txBody>
                  <a:tcPr marL="43513" marR="43513" marT="21757" marB="21757" anchor="ctr"/>
                </a:tc>
                <a:tc>
                  <a:txBody>
                    <a:bodyPr/>
                    <a:lstStyle/>
                    <a:p>
                      <a:pPr algn="ctr"/>
                      <a:r>
                        <a:rPr lang="es-ES" sz="1400" dirty="0" err="1"/>
                        <a:t>Adjusted</a:t>
                      </a:r>
                      <a:r>
                        <a:rPr lang="es-ES" sz="1400" dirty="0"/>
                        <a:t> OR (95% CI)</a:t>
                      </a:r>
                    </a:p>
                  </a:txBody>
                  <a:tcPr marL="43513" marR="43513" marT="21757" marB="21757" anchor="ctr"/>
                </a:tc>
                <a:extLst>
                  <a:ext uri="{0D108BD9-81ED-4DB2-BD59-A6C34878D82A}">
                    <a16:rowId xmlns:a16="http://schemas.microsoft.com/office/drawing/2014/main" xmlns="" val="1488602974"/>
                  </a:ext>
                </a:extLst>
              </a:tr>
              <a:tr h="120462">
                <a:tc>
                  <a:txBody>
                    <a:bodyPr/>
                    <a:lstStyle/>
                    <a:p>
                      <a:r>
                        <a:rPr lang="es-ES" sz="1400" b="0" cap="none" spc="0" dirty="0">
                          <a:ln w="0"/>
                          <a:solidFill>
                            <a:schemeClr val="tx1"/>
                          </a:solidFill>
                          <a:effectLst>
                            <a:outerShdw blurRad="38100" dist="19050" dir="2700000" algn="tl" rotWithShape="0">
                              <a:schemeClr val="dk1">
                                <a:alpha val="40000"/>
                              </a:schemeClr>
                            </a:outerShdw>
                          </a:effectLst>
                        </a:rPr>
                        <a:t>No </a:t>
                      </a:r>
                      <a:r>
                        <a:rPr lang="es-ES" sz="1400" b="0" cap="none" spc="0" dirty="0" err="1">
                          <a:ln w="0"/>
                          <a:solidFill>
                            <a:schemeClr val="tx1"/>
                          </a:solidFill>
                          <a:effectLst>
                            <a:outerShdw blurRad="38100" dist="19050" dir="2700000" algn="tl" rotWithShape="0">
                              <a:schemeClr val="dk1">
                                <a:alpha val="40000"/>
                              </a:schemeClr>
                            </a:outerShdw>
                          </a:effectLst>
                        </a:rPr>
                        <a:t>DMARDs</a:t>
                      </a:r>
                      <a:r>
                        <a:rPr lang="es-ES" sz="1400" b="0" cap="none" spc="0" dirty="0">
                          <a:ln w="0"/>
                          <a:solidFill>
                            <a:schemeClr val="tx1"/>
                          </a:solidFill>
                          <a:effectLst>
                            <a:outerShdw blurRad="38100" dist="19050" dir="2700000" algn="tl" rotWithShape="0">
                              <a:schemeClr val="dk1">
                                <a:alpha val="40000"/>
                              </a:schemeClr>
                            </a:outerShdw>
                          </a:effectLst>
                        </a:rPr>
                        <a:t> </a:t>
                      </a:r>
                      <a:r>
                        <a:rPr lang="es-ES" sz="1400" b="0" cap="none" spc="0" dirty="0" err="1">
                          <a:ln w="0"/>
                          <a:solidFill>
                            <a:schemeClr val="tx1"/>
                          </a:solidFill>
                          <a:effectLst>
                            <a:outerShdw blurRad="38100" dist="19050" dir="2700000" algn="tl" rotWithShape="0">
                              <a:schemeClr val="dk1">
                                <a:alpha val="40000"/>
                              </a:schemeClr>
                            </a:outerShdw>
                          </a:effectLst>
                        </a:rPr>
                        <a:t>or</a:t>
                      </a:r>
                      <a:r>
                        <a:rPr lang="es-ES" sz="1400" b="0" cap="none" spc="0" dirty="0">
                          <a:ln w="0"/>
                          <a:solidFill>
                            <a:schemeClr val="tx1"/>
                          </a:solidFill>
                          <a:effectLst>
                            <a:outerShdw blurRad="38100" dist="19050" dir="2700000" algn="tl" rotWithShape="0">
                              <a:schemeClr val="dk1">
                                <a:alpha val="40000"/>
                              </a:schemeClr>
                            </a:outerShdw>
                          </a:effectLst>
                        </a:rPr>
                        <a:t> oral </a:t>
                      </a:r>
                      <a:r>
                        <a:rPr lang="es-ES" sz="1400" b="0" cap="none" spc="0" dirty="0" err="1">
                          <a:ln w="0"/>
                          <a:solidFill>
                            <a:schemeClr val="tx1"/>
                          </a:solidFill>
                          <a:effectLst>
                            <a:outerShdw blurRad="38100" dist="19050" dir="2700000" algn="tl" rotWithShape="0">
                              <a:schemeClr val="dk1">
                                <a:alpha val="40000"/>
                              </a:schemeClr>
                            </a:outerShdw>
                          </a:effectLst>
                        </a:rPr>
                        <a:t>corticosteroids</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877 (54.4)</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7,690 (68.2)</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Reference</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Reference</a:t>
                      </a:r>
                    </a:p>
                  </a:txBody>
                  <a:tcPr marL="43513" marR="43513" marT="21757" marB="21757" anchor="ctr"/>
                </a:tc>
                <a:extLst>
                  <a:ext uri="{0D108BD9-81ED-4DB2-BD59-A6C34878D82A}">
                    <a16:rowId xmlns:a16="http://schemas.microsoft.com/office/drawing/2014/main" xmlns="" val="1921488413"/>
                  </a:ext>
                </a:extLst>
              </a:tr>
              <a:tr h="0">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bDMARDs</a:t>
                      </a:r>
                      <a:r>
                        <a:rPr lang="es-ES" sz="1400" b="0" cap="none" spc="0" dirty="0">
                          <a:ln w="0"/>
                          <a:solidFill>
                            <a:schemeClr val="tx1"/>
                          </a:solidFill>
                          <a:effectLst>
                            <a:outerShdw blurRad="38100" dist="19050" dir="2700000" algn="tl" rotWithShape="0">
                              <a:schemeClr val="dk1">
                                <a:alpha val="40000"/>
                              </a:schemeClr>
                            </a:outerShdw>
                          </a:effectLst>
                        </a:rPr>
                        <a:t> </a:t>
                      </a:r>
                      <a:r>
                        <a:rPr lang="es-ES" sz="1400" b="0" cap="none" spc="0" dirty="0" err="1">
                          <a:ln w="0"/>
                          <a:solidFill>
                            <a:schemeClr val="tx1"/>
                          </a:solidFill>
                          <a:effectLst>
                            <a:outerShdw blurRad="38100" dist="19050" dir="2700000" algn="tl" rotWithShape="0">
                              <a:schemeClr val="dk1">
                                <a:alpha val="40000"/>
                              </a:schemeClr>
                            </a:outerShdw>
                          </a:effectLst>
                        </a:rPr>
                        <a:t>only</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32 (2.0)</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185 (1.6)</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1.52 (1.03–2.23)</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1.54 (1.04–2.29)</a:t>
                      </a:r>
                    </a:p>
                  </a:txBody>
                  <a:tcPr marL="43513" marR="43513" marT="21757" marB="21757" anchor="ctr"/>
                </a:tc>
                <a:extLst>
                  <a:ext uri="{0D108BD9-81ED-4DB2-BD59-A6C34878D82A}">
                    <a16:rowId xmlns:a16="http://schemas.microsoft.com/office/drawing/2014/main" xmlns="" val="2453098004"/>
                  </a:ext>
                </a:extLst>
              </a:tr>
              <a:tr h="168594">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csDMARDs</a:t>
                      </a:r>
                      <a:r>
                        <a:rPr lang="es-ES" sz="1400" b="0" cap="none" spc="0" dirty="0">
                          <a:ln w="0"/>
                          <a:solidFill>
                            <a:schemeClr val="tx1"/>
                          </a:solidFill>
                          <a:effectLst>
                            <a:outerShdw blurRad="38100" dist="19050" dir="2700000" algn="tl" rotWithShape="0">
                              <a:schemeClr val="dk1">
                                <a:alpha val="40000"/>
                              </a:schemeClr>
                            </a:outerShdw>
                          </a:effectLst>
                        </a:rPr>
                        <a:t> </a:t>
                      </a:r>
                      <a:r>
                        <a:rPr lang="es-ES" sz="1400" b="0" cap="none" spc="0" dirty="0" err="1">
                          <a:ln w="0"/>
                          <a:solidFill>
                            <a:schemeClr val="tx1"/>
                          </a:solidFill>
                          <a:effectLst>
                            <a:outerShdw blurRad="38100" dist="19050" dir="2700000" algn="tl" rotWithShape="0">
                              <a:schemeClr val="dk1">
                                <a:alpha val="40000"/>
                              </a:schemeClr>
                            </a:outerShdw>
                          </a:effectLst>
                        </a:rPr>
                        <a:t>only</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306 (19.0)</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2,018 (17.9)</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1.34 (1.17–1.54)</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1.37 (1.18–1.59)</a:t>
                      </a:r>
                    </a:p>
                  </a:txBody>
                  <a:tcPr marL="43513" marR="43513" marT="21757" marB="21757" anchor="ctr"/>
                </a:tc>
                <a:extLst>
                  <a:ext uri="{0D108BD9-81ED-4DB2-BD59-A6C34878D82A}">
                    <a16:rowId xmlns:a16="http://schemas.microsoft.com/office/drawing/2014/main" xmlns="" val="2051489093"/>
                  </a:ext>
                </a:extLst>
              </a:tr>
              <a:tr h="0">
                <a:tc>
                  <a:txBody>
                    <a:bodyPr/>
                    <a:lstStyle/>
                    <a:p>
                      <a:r>
                        <a:rPr lang="es-ES" sz="1400" b="0" cap="none" spc="0">
                          <a:ln w="0"/>
                          <a:solidFill>
                            <a:schemeClr val="tx1"/>
                          </a:solidFill>
                          <a:effectLst>
                            <a:outerShdw blurRad="38100" dist="19050" dir="2700000" algn="tl" rotWithShape="0">
                              <a:schemeClr val="dk1">
                                <a:alpha val="40000"/>
                              </a:schemeClr>
                            </a:outerShdw>
                          </a:effectLst>
                        </a:rPr>
                        <a:t>Oral corticosteroids only</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166 (10.3)</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503 (4.5)</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2.95 (2.44–3.58)</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2.51 (2.05–3.06)</a:t>
                      </a:r>
                    </a:p>
                  </a:txBody>
                  <a:tcPr marL="43513" marR="43513" marT="21757" marB="21757" anchor="ctr"/>
                </a:tc>
                <a:extLst>
                  <a:ext uri="{0D108BD9-81ED-4DB2-BD59-A6C34878D82A}">
                    <a16:rowId xmlns:a16="http://schemas.microsoft.com/office/drawing/2014/main" xmlns="" val="158789224"/>
                  </a:ext>
                </a:extLst>
              </a:tr>
              <a:tr h="216726">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csDMARDs</a:t>
                      </a:r>
                      <a:r>
                        <a:rPr lang="es-ES" sz="1400" b="0" cap="none" spc="0" dirty="0">
                          <a:ln w="0"/>
                          <a:solidFill>
                            <a:schemeClr val="tx1"/>
                          </a:solidFill>
                          <a:effectLst>
                            <a:outerShdw blurRad="38100" dist="19050" dir="2700000" algn="tl" rotWithShape="0">
                              <a:schemeClr val="dk1">
                                <a:alpha val="40000"/>
                              </a:schemeClr>
                            </a:outerShdw>
                          </a:effectLst>
                        </a:rPr>
                        <a:t> and </a:t>
                      </a:r>
                      <a:r>
                        <a:rPr lang="es-ES" sz="1400" b="0" cap="none" spc="0" dirty="0" err="1">
                          <a:ln w="0"/>
                          <a:solidFill>
                            <a:schemeClr val="tx1"/>
                          </a:solidFill>
                          <a:effectLst>
                            <a:outerShdw blurRad="38100" dist="19050" dir="2700000" algn="tl" rotWithShape="0">
                              <a:schemeClr val="dk1">
                                <a:alpha val="40000"/>
                              </a:schemeClr>
                            </a:outerShdw>
                          </a:effectLst>
                        </a:rPr>
                        <a:t>bDMARDs</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19 (1.2)</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129 (1.1)</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1.31 (0.81–2.14)</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1.38 (0.83–2.27)</a:t>
                      </a:r>
                    </a:p>
                  </a:txBody>
                  <a:tcPr marL="43513" marR="43513" marT="21757" marB="21757" anchor="ctr"/>
                </a:tc>
                <a:extLst>
                  <a:ext uri="{0D108BD9-81ED-4DB2-BD59-A6C34878D82A}">
                    <a16:rowId xmlns:a16="http://schemas.microsoft.com/office/drawing/2014/main" xmlns="" val="3256201602"/>
                  </a:ext>
                </a:extLst>
              </a:tr>
              <a:tr h="74930">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bDMARDs</a:t>
                      </a:r>
                      <a:r>
                        <a:rPr lang="es-ES" sz="1400" b="0" cap="none" spc="0" dirty="0">
                          <a:ln w="0"/>
                          <a:solidFill>
                            <a:schemeClr val="tx1"/>
                          </a:solidFill>
                          <a:effectLst>
                            <a:outerShdw blurRad="38100" dist="19050" dir="2700000" algn="tl" rotWithShape="0">
                              <a:schemeClr val="dk1">
                                <a:alpha val="40000"/>
                              </a:schemeClr>
                            </a:outerShdw>
                          </a:effectLst>
                        </a:rPr>
                        <a:t> and oral </a:t>
                      </a:r>
                      <a:r>
                        <a:rPr lang="es-ES" sz="1400" b="0" cap="none" spc="0" dirty="0" err="1">
                          <a:ln w="0"/>
                          <a:solidFill>
                            <a:schemeClr val="tx1"/>
                          </a:solidFill>
                          <a:effectLst>
                            <a:outerShdw blurRad="38100" dist="19050" dir="2700000" algn="tl" rotWithShape="0">
                              <a:schemeClr val="dk1">
                                <a:alpha val="40000"/>
                              </a:schemeClr>
                            </a:outerShdw>
                          </a:effectLst>
                        </a:rPr>
                        <a:t>corticosteroids</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12 (0.7)</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43 (0.4)</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2.49 (1.31–4.76)</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2.44 (1.26–4.73)</a:t>
                      </a:r>
                    </a:p>
                  </a:txBody>
                  <a:tcPr marL="43513" marR="43513" marT="21757" marB="21757" anchor="ctr"/>
                </a:tc>
                <a:extLst>
                  <a:ext uri="{0D108BD9-81ED-4DB2-BD59-A6C34878D82A}">
                    <a16:rowId xmlns:a16="http://schemas.microsoft.com/office/drawing/2014/main" xmlns="" val="1890431366"/>
                  </a:ext>
                </a:extLst>
              </a:tr>
              <a:tr h="122078">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csDMARDs</a:t>
                      </a:r>
                      <a:r>
                        <a:rPr lang="es-ES" sz="1400" b="0" cap="none" spc="0" dirty="0">
                          <a:ln w="0"/>
                          <a:solidFill>
                            <a:schemeClr val="tx1"/>
                          </a:solidFill>
                          <a:effectLst>
                            <a:outerShdw blurRad="38100" dist="19050" dir="2700000" algn="tl" rotWithShape="0">
                              <a:schemeClr val="dk1">
                                <a:alpha val="40000"/>
                              </a:schemeClr>
                            </a:outerShdw>
                          </a:effectLst>
                        </a:rPr>
                        <a:t> and oral </a:t>
                      </a:r>
                      <a:r>
                        <a:rPr lang="es-ES" sz="1400" b="0" cap="none" spc="0" dirty="0" err="1">
                          <a:ln w="0"/>
                          <a:solidFill>
                            <a:schemeClr val="tx1"/>
                          </a:solidFill>
                          <a:effectLst>
                            <a:outerShdw blurRad="38100" dist="19050" dir="2700000" algn="tl" rotWithShape="0">
                              <a:schemeClr val="dk1">
                                <a:alpha val="40000"/>
                              </a:schemeClr>
                            </a:outerShdw>
                          </a:effectLst>
                        </a:rPr>
                        <a:t>corticosteroids</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188 (11.7)</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660 (5.9)</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2.51 (2.11–3.00)</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2.39 (1.99–2.88)</a:t>
                      </a:r>
                    </a:p>
                  </a:txBody>
                  <a:tcPr marL="43513" marR="43513" marT="21757" marB="21757" anchor="ctr"/>
                </a:tc>
                <a:extLst>
                  <a:ext uri="{0D108BD9-81ED-4DB2-BD59-A6C34878D82A}">
                    <a16:rowId xmlns:a16="http://schemas.microsoft.com/office/drawing/2014/main" xmlns="" val="4152817646"/>
                  </a:ext>
                </a:extLst>
              </a:tr>
              <a:tr h="263684">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csDMARDs</a:t>
                      </a:r>
                      <a:r>
                        <a:rPr lang="es-ES" sz="1400" b="0" cap="none" spc="0" dirty="0">
                          <a:ln w="0"/>
                          <a:solidFill>
                            <a:schemeClr val="tx1"/>
                          </a:solidFill>
                          <a:effectLst>
                            <a:outerShdw blurRad="38100" dist="19050" dir="2700000" algn="tl" rotWithShape="0">
                              <a:schemeClr val="dk1">
                                <a:alpha val="40000"/>
                              </a:schemeClr>
                            </a:outerShdw>
                          </a:effectLst>
                        </a:rPr>
                        <a:t>, </a:t>
                      </a:r>
                      <a:r>
                        <a:rPr lang="es-ES" sz="1400" b="0" cap="none" spc="0" dirty="0" err="1">
                          <a:ln w="0"/>
                          <a:solidFill>
                            <a:schemeClr val="tx1"/>
                          </a:solidFill>
                          <a:effectLst>
                            <a:outerShdw blurRad="38100" dist="19050" dir="2700000" algn="tl" rotWithShape="0">
                              <a:schemeClr val="dk1">
                                <a:alpha val="40000"/>
                              </a:schemeClr>
                            </a:outerShdw>
                          </a:effectLst>
                        </a:rPr>
                        <a:t>bDMARDs</a:t>
                      </a:r>
                      <a:r>
                        <a:rPr lang="es-ES" sz="1400" b="0" cap="none" spc="0" dirty="0">
                          <a:ln w="0"/>
                          <a:solidFill>
                            <a:schemeClr val="tx1"/>
                          </a:solidFill>
                          <a:effectLst>
                            <a:outerShdw blurRad="38100" dist="19050" dir="2700000" algn="tl" rotWithShape="0">
                              <a:schemeClr val="dk1">
                                <a:alpha val="40000"/>
                              </a:schemeClr>
                            </a:outerShdw>
                          </a:effectLst>
                        </a:rPr>
                        <a:t>, and oral </a:t>
                      </a:r>
                      <a:r>
                        <a:rPr lang="es-ES" sz="1400" b="0" cap="none" spc="0" dirty="0" err="1">
                          <a:ln w="0"/>
                          <a:solidFill>
                            <a:schemeClr val="tx1"/>
                          </a:solidFill>
                          <a:effectLst>
                            <a:outerShdw blurRad="38100" dist="19050" dir="2700000" algn="tl" rotWithShape="0">
                              <a:schemeClr val="dk1">
                                <a:alpha val="40000"/>
                              </a:schemeClr>
                            </a:outerShdw>
                          </a:effectLst>
                        </a:rPr>
                        <a:t>corticosteroids</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11 (0.7)</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49 (0.4)</a:t>
                      </a:r>
                    </a:p>
                  </a:txBody>
                  <a:tcPr marL="43513" marR="43513" marT="21757" marB="21757"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1.96 (1.02–3.80)</a:t>
                      </a:r>
                    </a:p>
                  </a:txBody>
                  <a:tcPr marL="43513" marR="43513" marT="21757" marB="21757"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1.96 (0.99–3.86)</a:t>
                      </a:r>
                    </a:p>
                  </a:txBody>
                  <a:tcPr marL="43513" marR="43513" marT="21757" marB="21757" anchor="ctr"/>
                </a:tc>
                <a:extLst>
                  <a:ext uri="{0D108BD9-81ED-4DB2-BD59-A6C34878D82A}">
                    <a16:rowId xmlns:a16="http://schemas.microsoft.com/office/drawing/2014/main" xmlns="" val="1903294289"/>
                  </a:ext>
                </a:extLst>
              </a:tr>
            </a:tbl>
          </a:graphicData>
        </a:graphic>
      </p:graphicFrame>
      <p:graphicFrame>
        <p:nvGraphicFramePr>
          <p:cNvPr id="5" name="Tabla 4">
            <a:extLst>
              <a:ext uri="{FF2B5EF4-FFF2-40B4-BE49-F238E27FC236}">
                <a16:creationId xmlns:a16="http://schemas.microsoft.com/office/drawing/2014/main" xmlns="" id="{E6BFEA81-3FF2-9640-98DC-9A722AC43BB7}"/>
              </a:ext>
            </a:extLst>
          </p:cNvPr>
          <p:cNvGraphicFramePr>
            <a:graphicFrameLocks noGrp="1"/>
          </p:cNvGraphicFramePr>
          <p:nvPr>
            <p:extLst>
              <p:ext uri="{D42A27DB-BD31-4B8C-83A1-F6EECF244321}">
                <p14:modId xmlns:p14="http://schemas.microsoft.com/office/powerpoint/2010/main" xmlns="" val="3724869462"/>
              </p:ext>
            </p:extLst>
          </p:nvPr>
        </p:nvGraphicFramePr>
        <p:xfrm>
          <a:off x="838200" y="4562540"/>
          <a:ext cx="10515600" cy="1429410"/>
        </p:xfrm>
        <a:graphic>
          <a:graphicData uri="http://schemas.openxmlformats.org/drawingml/2006/table">
            <a:tbl>
              <a:tblPr firstRow="1" bandRow="1">
                <a:tableStyleId>{5C22544A-7EE6-4342-B048-85BDC9FD1C3A}</a:tableStyleId>
              </a:tblPr>
              <a:tblGrid>
                <a:gridCol w="3873500">
                  <a:extLst>
                    <a:ext uri="{9D8B030D-6E8A-4147-A177-3AD203B41FA5}">
                      <a16:colId xmlns:a16="http://schemas.microsoft.com/office/drawing/2014/main" xmlns="" val="2548335492"/>
                    </a:ext>
                  </a:extLst>
                </a:gridCol>
                <a:gridCol w="1409700">
                  <a:extLst>
                    <a:ext uri="{9D8B030D-6E8A-4147-A177-3AD203B41FA5}">
                      <a16:colId xmlns:a16="http://schemas.microsoft.com/office/drawing/2014/main" xmlns="" val="1483453767"/>
                    </a:ext>
                  </a:extLst>
                </a:gridCol>
                <a:gridCol w="1676400">
                  <a:extLst>
                    <a:ext uri="{9D8B030D-6E8A-4147-A177-3AD203B41FA5}">
                      <a16:colId xmlns:a16="http://schemas.microsoft.com/office/drawing/2014/main" xmlns="" val="2716750510"/>
                    </a:ext>
                  </a:extLst>
                </a:gridCol>
                <a:gridCol w="1866900">
                  <a:extLst>
                    <a:ext uri="{9D8B030D-6E8A-4147-A177-3AD203B41FA5}">
                      <a16:colId xmlns:a16="http://schemas.microsoft.com/office/drawing/2014/main" xmlns="" val="2423647744"/>
                    </a:ext>
                  </a:extLst>
                </a:gridCol>
                <a:gridCol w="1689100">
                  <a:extLst>
                    <a:ext uri="{9D8B030D-6E8A-4147-A177-3AD203B41FA5}">
                      <a16:colId xmlns:a16="http://schemas.microsoft.com/office/drawing/2014/main" xmlns="" val="181320255"/>
                    </a:ext>
                  </a:extLst>
                </a:gridCol>
              </a:tblGrid>
              <a:tr h="280740">
                <a:tc>
                  <a:txBody>
                    <a:bodyPr/>
                    <a:lstStyle/>
                    <a:p>
                      <a:r>
                        <a:rPr lang="es-ES" sz="1400" dirty="0" err="1"/>
                        <a:t>Medication</a:t>
                      </a:r>
                      <a:endParaRPr lang="es-ES" sz="1400" dirty="0"/>
                    </a:p>
                  </a:txBody>
                  <a:tcPr marL="72522" marR="72522" marT="36261" marB="36261" anchor="ctr"/>
                </a:tc>
                <a:tc>
                  <a:txBody>
                    <a:bodyPr/>
                    <a:lstStyle/>
                    <a:p>
                      <a:pPr algn="ctr"/>
                      <a:r>
                        <a:rPr lang="es-ES" sz="1400" dirty="0"/>
                        <a:t>Cases (n = 1,719)</a:t>
                      </a:r>
                    </a:p>
                  </a:txBody>
                  <a:tcPr marL="72522" marR="72522" marT="36261" marB="36261" anchor="ctr"/>
                </a:tc>
                <a:tc>
                  <a:txBody>
                    <a:bodyPr/>
                    <a:lstStyle/>
                    <a:p>
                      <a:pPr algn="ctr"/>
                      <a:r>
                        <a:rPr lang="es-ES" sz="1400" dirty="0" err="1"/>
                        <a:t>Controls</a:t>
                      </a:r>
                      <a:r>
                        <a:rPr lang="es-ES" sz="1400" dirty="0"/>
                        <a:t> (n = 12,033)</a:t>
                      </a:r>
                    </a:p>
                  </a:txBody>
                  <a:tcPr marL="72522" marR="72522" marT="36261" marB="36261" anchor="ctr"/>
                </a:tc>
                <a:tc>
                  <a:txBody>
                    <a:bodyPr/>
                    <a:lstStyle/>
                    <a:p>
                      <a:pPr algn="ctr"/>
                      <a:r>
                        <a:rPr lang="es-ES" sz="1400" dirty="0" err="1"/>
                        <a:t>Unadjusted</a:t>
                      </a:r>
                      <a:r>
                        <a:rPr lang="es-ES" sz="1400" dirty="0"/>
                        <a:t> OR(95% CI)</a:t>
                      </a:r>
                    </a:p>
                  </a:txBody>
                  <a:tcPr marL="72522" marR="72522" marT="36261" marB="36261" anchor="ctr"/>
                </a:tc>
                <a:tc>
                  <a:txBody>
                    <a:bodyPr/>
                    <a:lstStyle/>
                    <a:p>
                      <a:pPr algn="ctr"/>
                      <a:r>
                        <a:rPr lang="es-ES" sz="1400" dirty="0" err="1"/>
                        <a:t>Adjusted</a:t>
                      </a:r>
                      <a:r>
                        <a:rPr lang="es-ES" sz="1400" dirty="0"/>
                        <a:t> OR(95% CI)</a:t>
                      </a:r>
                    </a:p>
                  </a:txBody>
                  <a:tcPr marL="72522" marR="72522" marT="36261" marB="36261" anchor="ctr"/>
                </a:tc>
                <a:extLst>
                  <a:ext uri="{0D108BD9-81ED-4DB2-BD59-A6C34878D82A}">
                    <a16:rowId xmlns:a16="http://schemas.microsoft.com/office/drawing/2014/main" xmlns="" val="447167080"/>
                  </a:ext>
                </a:extLst>
              </a:tr>
              <a:tr h="276798">
                <a:tc>
                  <a:txBody>
                    <a:bodyPr/>
                    <a:lstStyle/>
                    <a:p>
                      <a:r>
                        <a:rPr lang="es-ES" sz="1400" dirty="0"/>
                        <a:t>No </a:t>
                      </a:r>
                      <a:r>
                        <a:rPr lang="es-ES" sz="1400" dirty="0" err="1"/>
                        <a:t>DMARDs</a:t>
                      </a:r>
                      <a:r>
                        <a:rPr lang="es-ES" sz="1400" dirty="0"/>
                        <a:t> </a:t>
                      </a:r>
                      <a:r>
                        <a:rPr lang="es-ES" sz="1400" dirty="0" err="1"/>
                        <a:t>or</a:t>
                      </a:r>
                      <a:r>
                        <a:rPr lang="es-ES" sz="1400" dirty="0"/>
                        <a:t> oral </a:t>
                      </a:r>
                      <a:r>
                        <a:rPr lang="es-ES" sz="1400" dirty="0" err="1"/>
                        <a:t>corticosteroids</a:t>
                      </a:r>
                      <a:endParaRPr lang="es-ES" sz="1400" dirty="0"/>
                    </a:p>
                  </a:txBody>
                  <a:tcPr marL="72522" marR="72522" marT="36261" marB="36261" anchor="ctr"/>
                </a:tc>
                <a:tc>
                  <a:txBody>
                    <a:bodyPr/>
                    <a:lstStyle/>
                    <a:p>
                      <a:pPr algn="ctr"/>
                      <a:r>
                        <a:rPr lang="es-ES" sz="1400" dirty="0"/>
                        <a:t>1,084 (63.1)</a:t>
                      </a:r>
                    </a:p>
                  </a:txBody>
                  <a:tcPr marL="72522" marR="72522" marT="36261" marB="36261" anchor="ctr"/>
                </a:tc>
                <a:tc>
                  <a:txBody>
                    <a:bodyPr/>
                    <a:lstStyle/>
                    <a:p>
                      <a:pPr algn="ctr"/>
                      <a:r>
                        <a:rPr lang="es-ES" sz="1400" dirty="0"/>
                        <a:t>8,869 (73.7)</a:t>
                      </a:r>
                    </a:p>
                  </a:txBody>
                  <a:tcPr marL="72522" marR="72522" marT="36261" marB="36261" anchor="ctr"/>
                </a:tc>
                <a:tc>
                  <a:txBody>
                    <a:bodyPr/>
                    <a:lstStyle/>
                    <a:p>
                      <a:pPr algn="ctr"/>
                      <a:r>
                        <a:rPr lang="es-ES" sz="1400"/>
                        <a:t>Reference</a:t>
                      </a:r>
                    </a:p>
                  </a:txBody>
                  <a:tcPr marL="72522" marR="72522" marT="36261" marB="36261" anchor="ctr"/>
                </a:tc>
                <a:tc>
                  <a:txBody>
                    <a:bodyPr/>
                    <a:lstStyle/>
                    <a:p>
                      <a:pPr algn="ctr"/>
                      <a:r>
                        <a:rPr lang="es-ES" sz="1400" dirty="0"/>
                        <a:t>Reference</a:t>
                      </a:r>
                    </a:p>
                  </a:txBody>
                  <a:tcPr marL="72522" marR="72522" marT="36261" marB="36261" anchor="ctr"/>
                </a:tc>
                <a:extLst>
                  <a:ext uri="{0D108BD9-81ED-4DB2-BD59-A6C34878D82A}">
                    <a16:rowId xmlns:a16="http://schemas.microsoft.com/office/drawing/2014/main" xmlns="" val="81151786"/>
                  </a:ext>
                </a:extLst>
              </a:tr>
              <a:tr h="0">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csDMARDs</a:t>
                      </a:r>
                      <a:r>
                        <a:rPr lang="es-ES" sz="1400" b="0" cap="none" spc="0" dirty="0">
                          <a:ln w="0"/>
                          <a:solidFill>
                            <a:schemeClr val="tx1"/>
                          </a:solidFill>
                          <a:effectLst>
                            <a:outerShdw blurRad="38100" dist="19050" dir="2700000" algn="tl" rotWithShape="0">
                              <a:schemeClr val="dk1">
                                <a:alpha val="40000"/>
                              </a:schemeClr>
                            </a:outerShdw>
                          </a:effectLst>
                        </a:rPr>
                        <a:t> </a:t>
                      </a:r>
                      <a:r>
                        <a:rPr lang="es-ES" sz="1400" b="0" cap="none" spc="0" dirty="0" err="1">
                          <a:ln w="0"/>
                          <a:solidFill>
                            <a:schemeClr val="tx1"/>
                          </a:solidFill>
                          <a:effectLst>
                            <a:outerShdw blurRad="38100" dist="19050" dir="2700000" algn="tl" rotWithShape="0">
                              <a:schemeClr val="dk1">
                                <a:alpha val="40000"/>
                              </a:schemeClr>
                            </a:outerShdw>
                          </a:effectLst>
                        </a:rPr>
                        <a:t>only</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72522" marR="72522" marT="36261" marB="36261"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273 (15.9)</a:t>
                      </a:r>
                    </a:p>
                  </a:txBody>
                  <a:tcPr marL="72522" marR="72522" marT="36261" marB="36261"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1,633 (13.6)</a:t>
                      </a:r>
                    </a:p>
                  </a:txBody>
                  <a:tcPr marL="72522" marR="72522" marT="36261" marB="36261"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1.36 (1.81–1.57)</a:t>
                      </a:r>
                    </a:p>
                  </a:txBody>
                  <a:tcPr marL="72522" marR="72522" marT="36261" marB="36261"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1.27 (1.10–1.48)</a:t>
                      </a:r>
                    </a:p>
                  </a:txBody>
                  <a:tcPr marL="72522" marR="72522" marT="36261" marB="36261" anchor="ctr"/>
                </a:tc>
                <a:extLst>
                  <a:ext uri="{0D108BD9-81ED-4DB2-BD59-A6C34878D82A}">
                    <a16:rowId xmlns:a16="http://schemas.microsoft.com/office/drawing/2014/main" xmlns="" val="4027381307"/>
                  </a:ext>
                </a:extLst>
              </a:tr>
              <a:tr h="248594">
                <a:tc>
                  <a:txBody>
                    <a:bodyPr/>
                    <a:lstStyle/>
                    <a:p>
                      <a:r>
                        <a:rPr lang="es-ES" sz="1400" b="0" cap="none" spc="0" dirty="0">
                          <a:ln w="0"/>
                          <a:solidFill>
                            <a:schemeClr val="tx1"/>
                          </a:solidFill>
                          <a:effectLst>
                            <a:outerShdw blurRad="38100" dist="19050" dir="2700000" algn="tl" rotWithShape="0">
                              <a:schemeClr val="dk1">
                                <a:alpha val="40000"/>
                              </a:schemeClr>
                            </a:outerShdw>
                          </a:effectLst>
                        </a:rPr>
                        <a:t>Oral </a:t>
                      </a:r>
                      <a:r>
                        <a:rPr lang="es-ES" sz="1400" b="0" cap="none" spc="0" dirty="0" err="1">
                          <a:ln w="0"/>
                          <a:solidFill>
                            <a:schemeClr val="tx1"/>
                          </a:solidFill>
                          <a:effectLst>
                            <a:outerShdw blurRad="38100" dist="19050" dir="2700000" algn="tl" rotWithShape="0">
                              <a:schemeClr val="dk1">
                                <a:alpha val="40000"/>
                              </a:schemeClr>
                            </a:outerShdw>
                          </a:effectLst>
                        </a:rPr>
                        <a:t>corticosteroids</a:t>
                      </a:r>
                      <a:r>
                        <a:rPr lang="es-ES" sz="1400" b="0" cap="none" spc="0" dirty="0">
                          <a:ln w="0"/>
                          <a:solidFill>
                            <a:schemeClr val="tx1"/>
                          </a:solidFill>
                          <a:effectLst>
                            <a:outerShdw blurRad="38100" dist="19050" dir="2700000" algn="tl" rotWithShape="0">
                              <a:schemeClr val="dk1">
                                <a:alpha val="40000"/>
                              </a:schemeClr>
                            </a:outerShdw>
                          </a:effectLst>
                        </a:rPr>
                        <a:t> </a:t>
                      </a:r>
                      <a:r>
                        <a:rPr lang="es-ES" sz="1400" b="0" cap="none" spc="0" dirty="0" err="1">
                          <a:ln w="0"/>
                          <a:solidFill>
                            <a:schemeClr val="tx1"/>
                          </a:solidFill>
                          <a:effectLst>
                            <a:outerShdw blurRad="38100" dist="19050" dir="2700000" algn="tl" rotWithShape="0">
                              <a:schemeClr val="dk1">
                                <a:alpha val="40000"/>
                              </a:schemeClr>
                            </a:outerShdw>
                          </a:effectLst>
                        </a:rPr>
                        <a:t>only</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72522" marR="72522" marT="36261" marB="36261"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240 (14.0)</a:t>
                      </a:r>
                    </a:p>
                  </a:txBody>
                  <a:tcPr marL="72522" marR="72522" marT="36261" marB="36261"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1,061 (8.8)</a:t>
                      </a:r>
                    </a:p>
                  </a:txBody>
                  <a:tcPr marL="72522" marR="72522" marT="36261" marB="36261"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1.84 (1.58–2.15)</a:t>
                      </a:r>
                    </a:p>
                  </a:txBody>
                  <a:tcPr marL="72522" marR="72522" marT="36261" marB="36261"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1.46 (1.24–1.70)</a:t>
                      </a:r>
                    </a:p>
                  </a:txBody>
                  <a:tcPr marL="72522" marR="72522" marT="36261" marB="36261" anchor="ctr"/>
                </a:tc>
                <a:extLst>
                  <a:ext uri="{0D108BD9-81ED-4DB2-BD59-A6C34878D82A}">
                    <a16:rowId xmlns:a16="http://schemas.microsoft.com/office/drawing/2014/main" xmlns="" val="1095717620"/>
                  </a:ext>
                </a:extLst>
              </a:tr>
              <a:tr h="134842">
                <a:tc>
                  <a:txBody>
                    <a:bodyPr/>
                    <a:lstStyle/>
                    <a:p>
                      <a:r>
                        <a:rPr lang="es-ES" sz="1400" b="0" cap="none" spc="0" dirty="0" err="1">
                          <a:ln w="0"/>
                          <a:solidFill>
                            <a:schemeClr val="tx1"/>
                          </a:solidFill>
                          <a:effectLst>
                            <a:outerShdw blurRad="38100" dist="19050" dir="2700000" algn="tl" rotWithShape="0">
                              <a:schemeClr val="dk1">
                                <a:alpha val="40000"/>
                              </a:schemeClr>
                            </a:outerShdw>
                          </a:effectLst>
                        </a:rPr>
                        <a:t>csDMARDs</a:t>
                      </a:r>
                      <a:r>
                        <a:rPr lang="es-ES" sz="1400" b="0" cap="none" spc="0" dirty="0">
                          <a:ln w="0"/>
                          <a:solidFill>
                            <a:schemeClr val="tx1"/>
                          </a:solidFill>
                          <a:effectLst>
                            <a:outerShdw blurRad="38100" dist="19050" dir="2700000" algn="tl" rotWithShape="0">
                              <a:schemeClr val="dk1">
                                <a:alpha val="40000"/>
                              </a:schemeClr>
                            </a:outerShdw>
                          </a:effectLst>
                        </a:rPr>
                        <a:t> and oral </a:t>
                      </a:r>
                      <a:r>
                        <a:rPr lang="es-ES" sz="1400" b="0" cap="none" spc="0" dirty="0" err="1">
                          <a:ln w="0"/>
                          <a:solidFill>
                            <a:schemeClr val="tx1"/>
                          </a:solidFill>
                          <a:effectLst>
                            <a:outerShdw blurRad="38100" dist="19050" dir="2700000" algn="tl" rotWithShape="0">
                              <a:schemeClr val="dk1">
                                <a:alpha val="40000"/>
                              </a:schemeClr>
                            </a:outerShdw>
                          </a:effectLst>
                        </a:rPr>
                        <a:t>corticosteroids</a:t>
                      </a:r>
                      <a:endParaRPr lang="es-ES" sz="1400" b="0" cap="none" spc="0" dirty="0">
                        <a:ln w="0"/>
                        <a:solidFill>
                          <a:schemeClr val="tx1"/>
                        </a:solidFill>
                        <a:effectLst>
                          <a:outerShdw blurRad="38100" dist="19050" dir="2700000" algn="tl" rotWithShape="0">
                            <a:schemeClr val="dk1">
                              <a:alpha val="40000"/>
                            </a:schemeClr>
                          </a:outerShdw>
                        </a:effectLst>
                      </a:endParaRPr>
                    </a:p>
                  </a:txBody>
                  <a:tcPr marL="72522" marR="72522" marT="36261" marB="36261"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122 (7.1)</a:t>
                      </a:r>
                    </a:p>
                  </a:txBody>
                  <a:tcPr marL="72522" marR="72522" marT="36261" marB="36261"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470 (3.9)</a:t>
                      </a:r>
                    </a:p>
                  </a:txBody>
                  <a:tcPr marL="72522" marR="72522" marT="36261" marB="36261" anchor="ctr"/>
                </a:tc>
                <a:tc>
                  <a:txBody>
                    <a:bodyPr/>
                    <a:lstStyle/>
                    <a:p>
                      <a:pPr algn="ctr"/>
                      <a:r>
                        <a:rPr lang="es-ES" sz="1400" b="0" cap="none" spc="0">
                          <a:ln w="0"/>
                          <a:solidFill>
                            <a:schemeClr val="tx1"/>
                          </a:solidFill>
                          <a:effectLst>
                            <a:outerShdw blurRad="38100" dist="19050" dir="2700000" algn="tl" rotWithShape="0">
                              <a:schemeClr val="dk1">
                                <a:alpha val="40000"/>
                              </a:schemeClr>
                            </a:outerShdw>
                          </a:effectLst>
                        </a:rPr>
                        <a:t>2.13 (1.73–2.63)</a:t>
                      </a:r>
                    </a:p>
                  </a:txBody>
                  <a:tcPr marL="72522" marR="72522" marT="36261" marB="36261" anchor="ctr"/>
                </a:tc>
                <a:tc>
                  <a:txBody>
                    <a:bodyPr/>
                    <a:lstStyle/>
                    <a:p>
                      <a:pPr algn="ctr"/>
                      <a:r>
                        <a:rPr lang="es-ES" sz="1400" b="0" cap="none" spc="0" dirty="0">
                          <a:ln w="0"/>
                          <a:solidFill>
                            <a:schemeClr val="tx1"/>
                          </a:solidFill>
                          <a:effectLst>
                            <a:outerShdw blurRad="38100" dist="19050" dir="2700000" algn="tl" rotWithShape="0">
                              <a:schemeClr val="dk1">
                                <a:alpha val="40000"/>
                              </a:schemeClr>
                            </a:outerShdw>
                          </a:effectLst>
                        </a:rPr>
                        <a:t>1.82 (1.46–2.26)</a:t>
                      </a:r>
                    </a:p>
                  </a:txBody>
                  <a:tcPr marL="72522" marR="72522" marT="36261" marB="36261" anchor="ctr"/>
                </a:tc>
                <a:extLst>
                  <a:ext uri="{0D108BD9-81ED-4DB2-BD59-A6C34878D82A}">
                    <a16:rowId xmlns:a16="http://schemas.microsoft.com/office/drawing/2014/main" xmlns="" val="2521742489"/>
                  </a:ext>
                </a:extLst>
              </a:tr>
            </a:tbl>
          </a:graphicData>
        </a:graphic>
      </p:graphicFrame>
      <p:sp>
        <p:nvSpPr>
          <p:cNvPr id="6" name="Título 1">
            <a:extLst>
              <a:ext uri="{FF2B5EF4-FFF2-40B4-BE49-F238E27FC236}">
                <a16:creationId xmlns:a16="http://schemas.microsoft.com/office/drawing/2014/main" xmlns="" id="{DF5A4991-63A6-9A4B-88AE-A45EEFD1403A}"/>
              </a:ext>
            </a:extLst>
          </p:cNvPr>
          <p:cNvSpPr txBox="1">
            <a:spLocks/>
          </p:cNvSpPr>
          <p:nvPr/>
        </p:nvSpPr>
        <p:spPr>
          <a:xfrm>
            <a:off x="863600" y="3743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err="1">
                <a:latin typeface="+mn-lt"/>
              </a:rPr>
              <a:t>Association</a:t>
            </a:r>
            <a:r>
              <a:rPr lang="es-ES" sz="2400" b="1" dirty="0">
                <a:latin typeface="+mn-lt"/>
              </a:rPr>
              <a:t> </a:t>
            </a:r>
            <a:r>
              <a:rPr lang="es-ES" sz="2400" b="1" dirty="0" err="1">
                <a:latin typeface="+mn-lt"/>
              </a:rPr>
              <a:t>between</a:t>
            </a:r>
            <a:r>
              <a:rPr lang="es-ES" sz="2400" b="1" dirty="0">
                <a:latin typeface="+mn-lt"/>
              </a:rPr>
              <a:t> </a:t>
            </a:r>
            <a:r>
              <a:rPr lang="es-ES" sz="2400" b="1" dirty="0" err="1">
                <a:latin typeface="+mn-lt"/>
              </a:rPr>
              <a:t>medication</a:t>
            </a:r>
            <a:r>
              <a:rPr lang="es-ES" sz="2400" b="1" dirty="0">
                <a:latin typeface="+mn-lt"/>
              </a:rPr>
              <a:t> use and herpes zoster </a:t>
            </a:r>
            <a:r>
              <a:rPr lang="es-ES" sz="2400" b="1" dirty="0" err="1">
                <a:latin typeface="+mn-lt"/>
              </a:rPr>
              <a:t>among</a:t>
            </a:r>
            <a:r>
              <a:rPr lang="es-ES" sz="2400" b="1" dirty="0">
                <a:latin typeface="+mn-lt"/>
              </a:rPr>
              <a:t> </a:t>
            </a:r>
            <a:r>
              <a:rPr lang="es-ES" sz="2400" b="1" dirty="0" err="1">
                <a:latin typeface="+mn-lt"/>
              </a:rPr>
              <a:t>patients</a:t>
            </a:r>
            <a:r>
              <a:rPr lang="es-ES" sz="2400" b="1" dirty="0">
                <a:latin typeface="+mn-lt"/>
              </a:rPr>
              <a:t> </a:t>
            </a:r>
            <a:r>
              <a:rPr lang="es-ES" sz="2400" b="1" dirty="0" err="1">
                <a:latin typeface="+mn-lt"/>
              </a:rPr>
              <a:t>with</a:t>
            </a:r>
            <a:r>
              <a:rPr lang="es-ES" sz="2400" b="1">
                <a:latin typeface="+mn-lt"/>
              </a:rPr>
              <a:t> rheumatoid</a:t>
            </a:r>
            <a:r>
              <a:rPr lang="es-ES" sz="2400" b="1" dirty="0">
                <a:latin typeface="+mn-lt"/>
              </a:rPr>
              <a:t> </a:t>
            </a:r>
            <a:r>
              <a:rPr lang="es-ES" sz="2400" b="1" dirty="0" err="1">
                <a:latin typeface="+mn-lt"/>
              </a:rPr>
              <a:t>arthritis</a:t>
            </a:r>
            <a:r>
              <a:rPr lang="es-ES" sz="2400" b="1" dirty="0">
                <a:latin typeface="+mn-lt"/>
              </a:rPr>
              <a:t> in </a:t>
            </a:r>
            <a:r>
              <a:rPr lang="es-ES" sz="2400" b="1" dirty="0" err="1">
                <a:latin typeface="+mn-lt"/>
              </a:rPr>
              <a:t>the</a:t>
            </a:r>
            <a:r>
              <a:rPr lang="es-ES" sz="2400" b="1" dirty="0">
                <a:latin typeface="+mn-lt"/>
              </a:rPr>
              <a:t> UK General </a:t>
            </a:r>
            <a:r>
              <a:rPr lang="es-ES" sz="2400" b="1" dirty="0" err="1">
                <a:latin typeface="+mn-lt"/>
              </a:rPr>
              <a:t>Practice</a:t>
            </a:r>
            <a:r>
              <a:rPr lang="es-ES" sz="2400" b="1" dirty="0">
                <a:latin typeface="+mn-lt"/>
              </a:rPr>
              <a:t> </a:t>
            </a:r>
            <a:r>
              <a:rPr lang="es-ES" sz="2400" b="1" dirty="0" err="1">
                <a:latin typeface="+mn-lt"/>
              </a:rPr>
              <a:t>Research</a:t>
            </a:r>
            <a:r>
              <a:rPr lang="es-ES" sz="2400" b="1" dirty="0">
                <a:latin typeface="+mn-lt"/>
              </a:rPr>
              <a:t> </a:t>
            </a:r>
            <a:r>
              <a:rPr lang="es-ES" sz="2400" b="1" dirty="0" err="1">
                <a:latin typeface="+mn-lt"/>
              </a:rPr>
              <a:t>Database</a:t>
            </a:r>
            <a:r>
              <a:rPr lang="es-ES" sz="2400" b="1" dirty="0">
                <a:latin typeface="+mn-lt"/>
              </a:rPr>
              <a:t/>
            </a:r>
            <a:br>
              <a:rPr lang="es-ES" sz="2400" b="1" dirty="0">
                <a:latin typeface="+mn-lt"/>
              </a:rPr>
            </a:br>
            <a:endParaRPr lang="es-ES" sz="2400" b="1" dirty="0">
              <a:latin typeface="+mn-lt"/>
            </a:endParaRPr>
          </a:p>
        </p:txBody>
      </p:sp>
      <p:sp>
        <p:nvSpPr>
          <p:cNvPr id="7" name="1 Rectángulo">
            <a:extLst>
              <a:ext uri="{FF2B5EF4-FFF2-40B4-BE49-F238E27FC236}">
                <a16:creationId xmlns:a16="http://schemas.microsoft.com/office/drawing/2014/main" xmlns="" id="{86A5B2F8-44F5-1A49-B79C-E6F826FA16AC}"/>
              </a:ext>
            </a:extLst>
          </p:cNvPr>
          <p:cNvSpPr/>
          <p:nvPr/>
        </p:nvSpPr>
        <p:spPr>
          <a:xfrm>
            <a:off x="8305322" y="6657090"/>
            <a:ext cx="387667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da-DK" sz="900" b="1" dirty="0" err="1">
                <a:solidFill>
                  <a:schemeClr val="tx1"/>
                </a:solidFill>
                <a:latin typeface="Calibri" pitchFamily="34" charset="0"/>
                <a:cs typeface="Calibri" pitchFamily="34" charset="0"/>
              </a:rPr>
              <a:t>Adapted</a:t>
            </a:r>
            <a:r>
              <a:rPr lang="da-DK" sz="900" b="1" dirty="0">
                <a:solidFill>
                  <a:schemeClr val="tx1"/>
                </a:solidFill>
                <a:latin typeface="Calibri" pitchFamily="34" charset="0"/>
                <a:cs typeface="Calibri" pitchFamily="34" charset="0"/>
              </a:rPr>
              <a:t> from Smitten AL et al. Arthritis Rheum. 2007;57:1431-8</a:t>
            </a:r>
            <a:endParaRPr lang="es-ES" sz="9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xmlns="" val="19995432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F34779-4EB7-F54F-975A-E8B493928AC9}"/>
              </a:ext>
            </a:extLst>
          </p:cNvPr>
          <p:cNvSpPr>
            <a:spLocks noGrp="1"/>
          </p:cNvSpPr>
          <p:nvPr>
            <p:ph type="title"/>
          </p:nvPr>
        </p:nvSpPr>
        <p:spPr/>
        <p:txBody>
          <a:bodyPr>
            <a:normAutofit/>
          </a:bodyPr>
          <a:lstStyle/>
          <a:p>
            <a:pPr algn="ctr"/>
            <a:r>
              <a:rPr lang="es-ES" sz="3200" b="1" dirty="0" err="1">
                <a:latin typeface="+mn-lt"/>
              </a:rPr>
              <a:t>Infections</a:t>
            </a:r>
            <a:r>
              <a:rPr lang="es-ES" sz="3200" b="1" dirty="0">
                <a:latin typeface="+mn-lt"/>
              </a:rPr>
              <a:t> and </a:t>
            </a:r>
            <a:r>
              <a:rPr lang="es-ES" sz="3200" b="1" dirty="0" err="1">
                <a:latin typeface="+mn-lt"/>
              </a:rPr>
              <a:t>bDMARD</a:t>
            </a:r>
            <a:endParaRPr lang="es-ES" sz="3200" b="1" dirty="0">
              <a:latin typeface="+mn-lt"/>
            </a:endParaRPr>
          </a:p>
        </p:txBody>
      </p:sp>
    </p:spTree>
    <p:extLst>
      <p:ext uri="{BB962C8B-B14F-4D97-AF65-F5344CB8AC3E}">
        <p14:creationId xmlns:p14="http://schemas.microsoft.com/office/powerpoint/2010/main" xmlns="" val="10339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a:latin typeface="+mn-lt"/>
              </a:rPr>
              <a:t>Infections</a:t>
            </a:r>
            <a:r>
              <a:rPr lang="es-ES_tradnl" sz="2800" b="1" dirty="0">
                <a:latin typeface="+mn-lt"/>
              </a:rPr>
              <a:t> </a:t>
            </a:r>
            <a:r>
              <a:rPr lang="es-ES_tradnl" sz="2800" b="1" dirty="0" err="1">
                <a:latin typeface="+mn-lt"/>
              </a:rPr>
              <a:t>among</a:t>
            </a:r>
            <a:r>
              <a:rPr lang="es-ES_tradnl" sz="2800" b="1" dirty="0">
                <a:latin typeface="+mn-lt"/>
              </a:rPr>
              <a:t> </a:t>
            </a:r>
            <a:r>
              <a:rPr lang="es-ES_tradnl" sz="2800" b="1" dirty="0" err="1">
                <a:latin typeface="+mn-lt"/>
              </a:rPr>
              <a:t>patients</a:t>
            </a:r>
            <a:r>
              <a:rPr lang="es-ES_tradnl" sz="2800" b="1" dirty="0">
                <a:latin typeface="+mn-lt"/>
              </a:rPr>
              <a:t> </a:t>
            </a:r>
            <a:r>
              <a:rPr lang="es-ES_tradnl" sz="2800" b="1" dirty="0" err="1">
                <a:latin typeface="+mn-lt"/>
              </a:rPr>
              <a:t>with</a:t>
            </a:r>
            <a:r>
              <a:rPr lang="es-ES_tradnl" sz="2800" b="1" dirty="0">
                <a:latin typeface="+mn-lt"/>
              </a:rPr>
              <a:t> RA and </a:t>
            </a:r>
            <a:r>
              <a:rPr lang="es-ES_tradnl" sz="2800" b="1" dirty="0" err="1">
                <a:latin typeface="+mn-lt"/>
              </a:rPr>
              <a:t>healthy</a:t>
            </a:r>
            <a:r>
              <a:rPr lang="es-ES_tradnl" sz="2800" b="1" dirty="0">
                <a:latin typeface="+mn-lt"/>
              </a:rPr>
              <a:t> </a:t>
            </a:r>
            <a:r>
              <a:rPr lang="es-ES_tradnl" sz="2800" b="1" dirty="0" err="1">
                <a:latin typeface="+mn-lt"/>
              </a:rPr>
              <a:t>controls</a:t>
            </a:r>
            <a:r>
              <a:rPr lang="es-ES_tradnl" sz="2800" b="1" dirty="0">
                <a:latin typeface="+mn-lt"/>
              </a:rPr>
              <a:t> </a:t>
            </a:r>
            <a:r>
              <a:rPr lang="es-ES_tradnl" sz="2800" b="1" dirty="0" err="1">
                <a:latin typeface="+mn-lt"/>
              </a:rPr>
              <a:t>from</a:t>
            </a:r>
            <a:r>
              <a:rPr lang="es-ES_tradnl" sz="2800" b="1" dirty="0">
                <a:latin typeface="+mn-lt"/>
              </a:rPr>
              <a:t> </a:t>
            </a:r>
            <a:br>
              <a:rPr lang="es-ES_tradnl" sz="2800" b="1" dirty="0">
                <a:latin typeface="+mn-lt"/>
              </a:rPr>
            </a:br>
            <a:r>
              <a:rPr lang="es-ES_tradnl" sz="2800" b="1" dirty="0">
                <a:latin typeface="+mn-lt"/>
              </a:rPr>
              <a:t>a Minnesota </a:t>
            </a:r>
            <a:r>
              <a:rPr lang="es-ES_tradnl" sz="2800" b="1" dirty="0" err="1">
                <a:latin typeface="+mn-lt"/>
              </a:rPr>
              <a:t>cohort</a:t>
            </a:r>
            <a:r>
              <a:rPr lang="es-ES_tradnl" sz="2800" b="1" dirty="0">
                <a:latin typeface="+mn-lt"/>
              </a:rPr>
              <a:t> in </a:t>
            </a:r>
            <a:r>
              <a:rPr lang="es-ES_tradnl" sz="2800" b="1" dirty="0" err="1">
                <a:latin typeface="+mn-lt"/>
              </a:rPr>
              <a:t>the</a:t>
            </a:r>
            <a:r>
              <a:rPr lang="es-ES_tradnl" sz="2800" b="1" dirty="0">
                <a:latin typeface="+mn-lt"/>
              </a:rPr>
              <a:t> pre-</a:t>
            </a:r>
            <a:r>
              <a:rPr lang="es-ES_tradnl" sz="2800" b="1" dirty="0" err="1">
                <a:latin typeface="+mn-lt"/>
              </a:rPr>
              <a:t>biologic</a:t>
            </a:r>
            <a:r>
              <a:rPr lang="es-ES_tradnl" sz="2800" b="1" dirty="0">
                <a:latin typeface="+mn-lt"/>
              </a:rPr>
              <a:t> era </a:t>
            </a:r>
          </a:p>
        </p:txBody>
      </p:sp>
      <p:graphicFrame>
        <p:nvGraphicFramePr>
          <p:cNvPr id="4" name="Tabla 3"/>
          <p:cNvGraphicFramePr>
            <a:graphicFrameLocks noGrp="1"/>
          </p:cNvGraphicFramePr>
          <p:nvPr>
            <p:extLst>
              <p:ext uri="{D42A27DB-BD31-4B8C-83A1-F6EECF244321}">
                <p14:modId xmlns:p14="http://schemas.microsoft.com/office/powerpoint/2010/main" xmlns="" val="3825287459"/>
              </p:ext>
            </p:extLst>
          </p:nvPr>
        </p:nvGraphicFramePr>
        <p:xfrm>
          <a:off x="991892" y="1706810"/>
          <a:ext cx="10361907" cy="3970126"/>
        </p:xfrm>
        <a:graphic>
          <a:graphicData uri="http://schemas.openxmlformats.org/drawingml/2006/table">
            <a:tbl>
              <a:tblPr firstRow="1" bandRow="1">
                <a:tableStyleId>{5C22544A-7EE6-4342-B048-85BDC9FD1C3A}</a:tableStyleId>
              </a:tblPr>
              <a:tblGrid>
                <a:gridCol w="2589508">
                  <a:extLst>
                    <a:ext uri="{9D8B030D-6E8A-4147-A177-3AD203B41FA5}">
                      <a16:colId xmlns:a16="http://schemas.microsoft.com/office/drawing/2014/main" xmlns="" val="20000"/>
                    </a:ext>
                  </a:extLst>
                </a:gridCol>
                <a:gridCol w="960620">
                  <a:extLst>
                    <a:ext uri="{9D8B030D-6E8A-4147-A177-3AD203B41FA5}">
                      <a16:colId xmlns:a16="http://schemas.microsoft.com/office/drawing/2014/main" xmlns="" val="20001"/>
                    </a:ext>
                  </a:extLst>
                </a:gridCol>
                <a:gridCol w="884419">
                  <a:extLst>
                    <a:ext uri="{9D8B030D-6E8A-4147-A177-3AD203B41FA5}">
                      <a16:colId xmlns:a16="http://schemas.microsoft.com/office/drawing/2014/main" xmlns="" val="20002"/>
                    </a:ext>
                  </a:extLst>
                </a:gridCol>
                <a:gridCol w="989351">
                  <a:extLst>
                    <a:ext uri="{9D8B030D-6E8A-4147-A177-3AD203B41FA5}">
                      <a16:colId xmlns:a16="http://schemas.microsoft.com/office/drawing/2014/main" xmlns="" val="20003"/>
                    </a:ext>
                  </a:extLst>
                </a:gridCol>
                <a:gridCol w="929390">
                  <a:extLst>
                    <a:ext uri="{9D8B030D-6E8A-4147-A177-3AD203B41FA5}">
                      <a16:colId xmlns:a16="http://schemas.microsoft.com/office/drawing/2014/main" xmlns="" val="20004"/>
                    </a:ext>
                  </a:extLst>
                </a:gridCol>
                <a:gridCol w="944381">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892783">
                  <a:extLst>
                    <a:ext uri="{9D8B030D-6E8A-4147-A177-3AD203B41FA5}">
                      <a16:colId xmlns:a16="http://schemas.microsoft.com/office/drawing/2014/main" xmlns="" val="20007"/>
                    </a:ext>
                  </a:extLst>
                </a:gridCol>
                <a:gridCol w="1257055">
                  <a:extLst>
                    <a:ext uri="{9D8B030D-6E8A-4147-A177-3AD203B41FA5}">
                      <a16:colId xmlns:a16="http://schemas.microsoft.com/office/drawing/2014/main" xmlns="" val="20008"/>
                    </a:ext>
                  </a:extLst>
                </a:gridCol>
              </a:tblGrid>
              <a:tr h="821481">
                <a:tc rowSpan="2">
                  <a:txBody>
                    <a:bodyPr/>
                    <a:lstStyle/>
                    <a:p>
                      <a:r>
                        <a:rPr lang="es-ES_tradnl" sz="1800" b="0" cap="none" spc="0" dirty="0" err="1">
                          <a:ln w="0"/>
                          <a:solidFill>
                            <a:schemeClr val="bg1"/>
                          </a:solidFill>
                          <a:effectLst>
                            <a:outerShdw blurRad="38100" dist="19050" dir="2700000" algn="tl" rotWithShape="0">
                              <a:schemeClr val="dk1">
                                <a:alpha val="40000"/>
                              </a:schemeClr>
                            </a:outerShdw>
                          </a:effectLst>
                          <a:latin typeface="+mn-lt"/>
                        </a:rPr>
                        <a:t>Infection</a:t>
                      </a:r>
                      <a:r>
                        <a:rPr lang="es-ES_tradnl" sz="1800" b="0" cap="none" spc="0" dirty="0">
                          <a:ln w="0"/>
                          <a:solidFill>
                            <a:schemeClr val="bg1"/>
                          </a:solidFill>
                          <a:effectLst>
                            <a:outerShdw blurRad="38100" dist="19050" dir="2700000" algn="tl" rotWithShape="0">
                              <a:schemeClr val="dk1">
                                <a:alpha val="40000"/>
                              </a:schemeClr>
                            </a:outerShdw>
                          </a:effectLst>
                          <a:latin typeface="+mn-lt"/>
                        </a:rPr>
                        <a:t> </a:t>
                      </a:r>
                      <a:r>
                        <a:rPr lang="es-ES_tradnl" sz="1800" b="0" cap="none" spc="0" dirty="0" err="1">
                          <a:ln w="0"/>
                          <a:solidFill>
                            <a:schemeClr val="bg1"/>
                          </a:solidFill>
                          <a:effectLst>
                            <a:outerShdw blurRad="38100" dist="19050" dir="2700000" algn="tl" rotWithShape="0">
                              <a:schemeClr val="dk1">
                                <a:alpha val="40000"/>
                              </a:schemeClr>
                            </a:outerShdw>
                          </a:effectLst>
                          <a:latin typeface="+mn-lt"/>
                        </a:rPr>
                        <a:t>type</a:t>
                      </a:r>
                      <a:endParaRPr lang="es-ES_tradnl" sz="1800" b="0" cap="none" spc="0" dirty="0">
                        <a:ln w="0"/>
                        <a:solidFill>
                          <a:schemeClr val="bg1"/>
                        </a:solidFill>
                        <a:effectLst>
                          <a:outerShdw blurRad="38100" dist="19050" dir="2700000" algn="tl" rotWithShape="0">
                            <a:schemeClr val="dk1">
                              <a:alpha val="40000"/>
                            </a:schemeClr>
                          </a:outerShdw>
                        </a:effectLst>
                        <a:latin typeface="+mn-lt"/>
                      </a:endParaRP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s-ES_tradnl" sz="1800" b="0" cap="none" spc="0" dirty="0" err="1">
                          <a:ln w="0"/>
                          <a:solidFill>
                            <a:schemeClr val="bg1"/>
                          </a:solidFill>
                          <a:effectLst>
                            <a:outerShdw blurRad="38100" dist="19050" dir="2700000" algn="tl" rotWithShape="0">
                              <a:schemeClr val="dk1">
                                <a:alpha val="40000"/>
                              </a:schemeClr>
                            </a:outerShdw>
                          </a:effectLst>
                          <a:latin typeface="+mn-lt"/>
                        </a:rPr>
                        <a:t>Patients</a:t>
                      </a:r>
                      <a:r>
                        <a:rPr lang="es-ES_tradnl" sz="1800" b="0" cap="none" spc="0" dirty="0">
                          <a:ln w="0"/>
                          <a:solidFill>
                            <a:schemeClr val="bg1"/>
                          </a:solidFill>
                          <a:effectLst>
                            <a:outerShdw blurRad="38100" dist="19050" dir="2700000" algn="tl" rotWithShape="0">
                              <a:schemeClr val="dk1">
                                <a:alpha val="40000"/>
                              </a:schemeClr>
                            </a:outerShdw>
                          </a:effectLst>
                          <a:latin typeface="+mn-lt"/>
                        </a:rPr>
                        <a:t>, no.</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gridSpan="2">
                  <a:txBody>
                    <a:bodyPr/>
                    <a:lstStyle/>
                    <a:p>
                      <a:pPr algn="ctr"/>
                      <a:r>
                        <a:rPr lang="es-ES_tradnl" sz="1800" b="0" cap="none" spc="0" dirty="0" err="1">
                          <a:ln w="0"/>
                          <a:solidFill>
                            <a:schemeClr val="bg1"/>
                          </a:solidFill>
                          <a:effectLst>
                            <a:outerShdw blurRad="38100" dist="19050" dir="2700000" algn="tl" rotWithShape="0">
                              <a:schemeClr val="dk1">
                                <a:alpha val="40000"/>
                              </a:schemeClr>
                            </a:outerShdw>
                          </a:effectLst>
                          <a:latin typeface="+mn-lt"/>
                        </a:rPr>
                        <a:t>Infections</a:t>
                      </a:r>
                      <a:r>
                        <a:rPr lang="es-ES_tradnl" sz="1800" b="0" cap="none" spc="0" dirty="0">
                          <a:ln w="0"/>
                          <a:solidFill>
                            <a:schemeClr val="bg1"/>
                          </a:solidFill>
                          <a:effectLst>
                            <a:outerShdw blurRad="38100" dist="19050" dir="2700000" algn="tl" rotWithShape="0">
                              <a:schemeClr val="dk1">
                                <a:alpha val="40000"/>
                              </a:schemeClr>
                            </a:outerShdw>
                          </a:effectLst>
                          <a:latin typeface="+mn-lt"/>
                        </a:rPr>
                        <a:t>, no.</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gridSpan="2">
                  <a:txBody>
                    <a:bodyPr/>
                    <a:lstStyle/>
                    <a:p>
                      <a:pPr algn="ctr"/>
                      <a:r>
                        <a:rPr lang="es-ES_tradnl" sz="1800" b="0" cap="none" spc="0" dirty="0" err="1">
                          <a:ln w="0"/>
                          <a:solidFill>
                            <a:schemeClr val="bg1"/>
                          </a:solidFill>
                          <a:effectLst>
                            <a:outerShdw blurRad="38100" dist="19050" dir="2700000" algn="tl" rotWithShape="0">
                              <a:schemeClr val="dk1">
                                <a:alpha val="40000"/>
                              </a:schemeClr>
                            </a:outerShdw>
                          </a:effectLst>
                          <a:latin typeface="+mn-lt"/>
                        </a:rPr>
                        <a:t>Incidence</a:t>
                      </a:r>
                      <a:r>
                        <a:rPr lang="es-ES_tradnl" sz="1800" b="0" cap="none" spc="0" dirty="0">
                          <a:ln w="0"/>
                          <a:solidFill>
                            <a:schemeClr val="bg1"/>
                          </a:solidFill>
                          <a:effectLst>
                            <a:outerShdw blurRad="38100" dist="19050" dir="2700000" algn="tl" rotWithShape="0">
                              <a:schemeClr val="dk1">
                                <a:alpha val="40000"/>
                              </a:schemeClr>
                            </a:outerShdw>
                          </a:effectLst>
                          <a:latin typeface="+mn-lt"/>
                        </a:rPr>
                        <a:t>/100 </a:t>
                      </a:r>
                      <a:r>
                        <a:rPr lang="es-ES_tradnl" sz="1800" b="0" cap="none" spc="0" dirty="0" err="1">
                          <a:ln w="0"/>
                          <a:solidFill>
                            <a:schemeClr val="bg1"/>
                          </a:solidFill>
                          <a:effectLst>
                            <a:outerShdw blurRad="38100" dist="19050" dir="2700000" algn="tl" rotWithShape="0">
                              <a:schemeClr val="dk1">
                                <a:alpha val="40000"/>
                              </a:schemeClr>
                            </a:outerShdw>
                          </a:effectLst>
                          <a:latin typeface="+mn-lt"/>
                        </a:rPr>
                        <a:t>person-years</a:t>
                      </a:r>
                      <a:r>
                        <a:rPr lang="es-ES_tradnl" sz="1800" b="0" cap="none" spc="0" dirty="0">
                          <a:ln w="0"/>
                          <a:solidFill>
                            <a:schemeClr val="bg1"/>
                          </a:solidFill>
                          <a:effectLst>
                            <a:outerShdw blurRad="38100" dist="19050" dir="2700000" algn="tl" rotWithShape="0">
                              <a:schemeClr val="dk1">
                                <a:alpha val="40000"/>
                              </a:schemeClr>
                            </a:outerShdw>
                          </a:effectLst>
                          <a:latin typeface="+mn-lt"/>
                        </a:rPr>
                        <a:t> (</a:t>
                      </a:r>
                      <a:r>
                        <a:rPr lang="es-ES_tradnl" sz="1800" b="0" cap="none" spc="0" dirty="0" err="1">
                          <a:ln w="0"/>
                          <a:solidFill>
                            <a:schemeClr val="bg1"/>
                          </a:solidFill>
                          <a:effectLst>
                            <a:outerShdw blurRad="38100" dist="19050" dir="2700000" algn="tl" rotWithShape="0">
                              <a:schemeClr val="dk1">
                                <a:alpha val="40000"/>
                              </a:schemeClr>
                            </a:outerShdw>
                          </a:effectLst>
                          <a:latin typeface="+mn-lt"/>
                        </a:rPr>
                        <a:t>all</a:t>
                      </a:r>
                      <a:r>
                        <a:rPr lang="es-ES_tradnl" sz="1800" b="0" cap="none" spc="0" dirty="0">
                          <a:ln w="0"/>
                          <a:solidFill>
                            <a:schemeClr val="bg1"/>
                          </a:solidFill>
                          <a:effectLst>
                            <a:outerShdw blurRad="38100" dist="19050" dir="2700000" algn="tl" rotWithShape="0">
                              <a:schemeClr val="dk1">
                                <a:alpha val="40000"/>
                              </a:schemeClr>
                            </a:outerShdw>
                          </a:effectLst>
                          <a:latin typeface="+mn-lt"/>
                        </a:rPr>
                        <a:t> </a:t>
                      </a:r>
                      <a:r>
                        <a:rPr lang="es-ES_tradnl" sz="1800" b="0" cap="none" spc="0" dirty="0" err="1">
                          <a:ln w="0"/>
                          <a:solidFill>
                            <a:schemeClr val="bg1"/>
                          </a:solidFill>
                          <a:effectLst>
                            <a:outerShdw blurRad="38100" dist="19050" dir="2700000" algn="tl" rotWithShape="0">
                              <a:schemeClr val="dk1">
                                <a:alpha val="40000"/>
                              </a:schemeClr>
                            </a:outerShdw>
                          </a:effectLst>
                          <a:latin typeface="+mn-lt"/>
                        </a:rPr>
                        <a:t>events</a:t>
                      </a:r>
                      <a:r>
                        <a:rPr lang="es-ES_tradnl" sz="1800" b="0" cap="none" spc="0" dirty="0">
                          <a:ln w="0"/>
                          <a:solidFill>
                            <a:schemeClr val="bg1"/>
                          </a:solidFill>
                          <a:effectLst>
                            <a:outerShdw blurRad="38100" dist="19050" dir="2700000" algn="tl" rotWithShape="0">
                              <a:schemeClr val="dk1">
                                <a:alpha val="40000"/>
                              </a:schemeClr>
                            </a:outerShdw>
                          </a:effectLst>
                          <a:latin typeface="+mn-lt"/>
                        </a:rPr>
                        <a:t>/</a:t>
                      </a:r>
                      <a:r>
                        <a:rPr lang="es-ES_tradnl" sz="1800" b="0" cap="none" spc="0" dirty="0" err="1">
                          <a:ln w="0"/>
                          <a:solidFill>
                            <a:schemeClr val="bg1"/>
                          </a:solidFill>
                          <a:effectLst>
                            <a:outerShdw blurRad="38100" dist="19050" dir="2700000" algn="tl" rotWithShape="0">
                              <a:schemeClr val="dk1">
                                <a:alpha val="40000"/>
                              </a:schemeClr>
                            </a:outerShdw>
                          </a:effectLst>
                          <a:latin typeface="+mn-lt"/>
                        </a:rPr>
                        <a:t>person</a:t>
                      </a:r>
                      <a:r>
                        <a:rPr lang="es-ES_tradnl" sz="1800" b="0" cap="none" spc="0" dirty="0">
                          <a:ln w="0"/>
                          <a:solidFill>
                            <a:schemeClr val="bg1"/>
                          </a:solidFill>
                          <a:effectLst>
                            <a:outerShdw blurRad="38100" dist="19050" dir="2700000" algn="tl" rotWithShape="0">
                              <a:schemeClr val="dk1">
                                <a:alpha val="40000"/>
                              </a:schemeClr>
                            </a:outerShdw>
                          </a:effectLst>
                          <a:latin typeface="+mn-lt"/>
                        </a:rPr>
                        <a:t>)</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S_tradnl"/>
                    </a:p>
                  </a:txBody>
                  <a:tcPr/>
                </a:tc>
                <a:tc rowSpan="2">
                  <a:txBody>
                    <a:bodyPr/>
                    <a:lstStyle/>
                    <a:p>
                      <a:pPr algn="ctr"/>
                      <a:r>
                        <a:rPr lang="es-ES_tradnl" sz="1800" b="0" cap="none" spc="0" dirty="0" err="1">
                          <a:ln w="0"/>
                          <a:solidFill>
                            <a:schemeClr val="bg1"/>
                          </a:solidFill>
                          <a:effectLst>
                            <a:outerShdw blurRad="38100" dist="19050" dir="2700000" algn="tl" rotWithShape="0">
                              <a:schemeClr val="dk1">
                                <a:alpha val="40000"/>
                              </a:schemeClr>
                            </a:outerShdw>
                          </a:effectLst>
                          <a:latin typeface="+mn-lt"/>
                        </a:rPr>
                        <a:t>Rate</a:t>
                      </a:r>
                      <a:r>
                        <a:rPr lang="es-ES_tradnl" sz="1800" b="0" cap="none" spc="0" dirty="0">
                          <a:ln w="0"/>
                          <a:solidFill>
                            <a:schemeClr val="bg1"/>
                          </a:solidFill>
                          <a:effectLst>
                            <a:outerShdw blurRad="38100" dist="19050" dir="2700000" algn="tl" rotWithShape="0">
                              <a:schemeClr val="dk1">
                                <a:alpha val="40000"/>
                              </a:schemeClr>
                            </a:outerShdw>
                          </a:effectLst>
                          <a:latin typeface="+mn-lt"/>
                        </a:rPr>
                        <a:t> ratio</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s-ES_tradnl" sz="1800" b="0" cap="none" spc="0" dirty="0">
                          <a:ln w="0"/>
                          <a:solidFill>
                            <a:schemeClr val="bg1"/>
                          </a:solidFill>
                          <a:effectLst>
                            <a:outerShdw blurRad="38100" dist="19050" dir="2700000" algn="tl" rotWithShape="0">
                              <a:schemeClr val="dk1">
                                <a:alpha val="40000"/>
                              </a:schemeClr>
                            </a:outerShdw>
                          </a:effectLst>
                          <a:latin typeface="+mn-lt"/>
                        </a:rPr>
                        <a:t>95% </a:t>
                      </a:r>
                      <a:r>
                        <a:rPr lang="es-ES_tradnl" sz="1800" b="0" cap="none" spc="0" dirty="0" err="1">
                          <a:ln w="0"/>
                          <a:solidFill>
                            <a:schemeClr val="bg1"/>
                          </a:solidFill>
                          <a:effectLst>
                            <a:outerShdw blurRad="38100" dist="19050" dir="2700000" algn="tl" rotWithShape="0">
                              <a:schemeClr val="dk1">
                                <a:alpha val="40000"/>
                              </a:schemeClr>
                            </a:outerShdw>
                          </a:effectLst>
                          <a:latin typeface="+mn-lt"/>
                        </a:rPr>
                        <a:t>confidence</a:t>
                      </a:r>
                      <a:r>
                        <a:rPr lang="es-ES_tradnl" sz="1800" b="0" cap="none" spc="0" dirty="0">
                          <a:ln w="0"/>
                          <a:solidFill>
                            <a:schemeClr val="bg1"/>
                          </a:solidFill>
                          <a:effectLst>
                            <a:outerShdw blurRad="38100" dist="19050" dir="2700000" algn="tl" rotWithShape="0">
                              <a:schemeClr val="dk1">
                                <a:alpha val="40000"/>
                              </a:schemeClr>
                            </a:outerShdw>
                          </a:effectLst>
                          <a:latin typeface="+mn-lt"/>
                        </a:rPr>
                        <a:t> </a:t>
                      </a:r>
                      <a:r>
                        <a:rPr lang="es-ES_tradnl" sz="1800" b="0" cap="none" spc="0" dirty="0" err="1">
                          <a:ln w="0"/>
                          <a:solidFill>
                            <a:schemeClr val="bg1"/>
                          </a:solidFill>
                          <a:effectLst>
                            <a:outerShdw blurRad="38100" dist="19050" dir="2700000" algn="tl" rotWithShape="0">
                              <a:schemeClr val="dk1">
                                <a:alpha val="40000"/>
                              </a:schemeClr>
                            </a:outerShdw>
                          </a:effectLst>
                          <a:latin typeface="+mn-lt"/>
                        </a:rPr>
                        <a:t>interval</a:t>
                      </a:r>
                      <a:endParaRPr lang="es-ES_tradnl" sz="1800" b="0" cap="none" spc="0" dirty="0">
                        <a:ln w="0"/>
                        <a:solidFill>
                          <a:schemeClr val="bg1"/>
                        </a:solidFill>
                        <a:effectLst>
                          <a:outerShdw blurRad="38100" dist="19050" dir="2700000" algn="tl" rotWithShape="0">
                            <a:schemeClr val="dk1">
                              <a:alpha val="40000"/>
                            </a:schemeClr>
                          </a:outerShdw>
                        </a:effectLst>
                        <a:latin typeface="+mn-lt"/>
                      </a:endParaRP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96697">
                <a:tc vMerge="1">
                  <a:txBody>
                    <a:bodyPr/>
                    <a:lstStyle/>
                    <a:p>
                      <a:endParaRPr lang="es-ES_tradnl"/>
                    </a:p>
                  </a:txBody>
                  <a:tcPr/>
                </a:tc>
                <a:tc>
                  <a:txBody>
                    <a:bodyPr/>
                    <a:lstStyle/>
                    <a:p>
                      <a:pPr algn="ctr"/>
                      <a:r>
                        <a:rPr lang="es-ES_tradnl" sz="1800" b="0" cap="none" spc="0" dirty="0">
                          <a:ln w="0"/>
                          <a:solidFill>
                            <a:schemeClr val="bg1"/>
                          </a:solidFill>
                          <a:effectLst>
                            <a:outerShdw blurRad="38100" dist="19050" dir="2700000" algn="tl" rotWithShape="0">
                              <a:schemeClr val="dk1">
                                <a:alpha val="40000"/>
                              </a:schemeClr>
                            </a:outerShdw>
                          </a:effectLst>
                          <a:latin typeface="+mn-lt"/>
                        </a:rPr>
                        <a:t>RA</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ES_tradnl" sz="1800" b="0" cap="none" spc="0" dirty="0">
                          <a:ln w="0"/>
                          <a:solidFill>
                            <a:schemeClr val="bg1"/>
                          </a:solidFill>
                          <a:effectLst>
                            <a:outerShdw blurRad="38100" dist="19050" dir="2700000" algn="tl" rotWithShape="0">
                              <a:schemeClr val="dk1">
                                <a:alpha val="40000"/>
                              </a:schemeClr>
                            </a:outerShdw>
                          </a:effectLst>
                          <a:latin typeface="+mn-lt"/>
                        </a:rPr>
                        <a:t>Non-RA</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ES_tradnl" sz="1800" b="0" cap="none" spc="0" dirty="0">
                          <a:ln w="0"/>
                          <a:solidFill>
                            <a:schemeClr val="bg1"/>
                          </a:solidFill>
                          <a:effectLst>
                            <a:outerShdw blurRad="38100" dist="19050" dir="2700000" algn="tl" rotWithShape="0">
                              <a:schemeClr val="dk1">
                                <a:alpha val="40000"/>
                              </a:schemeClr>
                            </a:outerShdw>
                          </a:effectLst>
                          <a:latin typeface="+mn-lt"/>
                        </a:rPr>
                        <a:t>RA</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ES_tradnl" sz="1800" b="0" cap="none" spc="0" dirty="0">
                          <a:ln w="0"/>
                          <a:solidFill>
                            <a:schemeClr val="bg1"/>
                          </a:solidFill>
                          <a:effectLst>
                            <a:outerShdw blurRad="38100" dist="19050" dir="2700000" algn="tl" rotWithShape="0">
                              <a:schemeClr val="dk1">
                                <a:alpha val="40000"/>
                              </a:schemeClr>
                            </a:outerShdw>
                          </a:effectLst>
                          <a:latin typeface="+mn-lt"/>
                        </a:rPr>
                        <a:t>Non-RA</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ES_tradnl" sz="1800" b="0" cap="none" spc="0" dirty="0">
                          <a:ln w="0"/>
                          <a:solidFill>
                            <a:schemeClr val="bg1"/>
                          </a:solidFill>
                          <a:effectLst>
                            <a:outerShdw blurRad="38100" dist="19050" dir="2700000" algn="tl" rotWithShape="0">
                              <a:schemeClr val="dk1">
                                <a:alpha val="40000"/>
                              </a:schemeClr>
                            </a:outerShdw>
                          </a:effectLst>
                          <a:latin typeface="+mn-lt"/>
                        </a:rPr>
                        <a:t>RA</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s-ES_tradnl" sz="1800" b="0" cap="none" spc="0" dirty="0">
                          <a:ln w="0"/>
                          <a:solidFill>
                            <a:schemeClr val="bg1"/>
                          </a:solidFill>
                          <a:effectLst>
                            <a:outerShdw blurRad="38100" dist="19050" dir="2700000" algn="tl" rotWithShape="0">
                              <a:schemeClr val="dk1">
                                <a:alpha val="40000"/>
                              </a:schemeClr>
                            </a:outerShdw>
                          </a:effectLst>
                          <a:latin typeface="+mn-lt"/>
                        </a:rPr>
                        <a:t>Non-RA</a:t>
                      </a:r>
                    </a:p>
                  </a:txBody>
                  <a:tcPr marL="27893" marR="27893" marT="13947" marB="139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s-ES_tradnl"/>
                    </a:p>
                  </a:txBody>
                  <a:tcPr/>
                </a:tc>
                <a:tc vMerge="1">
                  <a:txBody>
                    <a:bodyPr/>
                    <a:lstStyle/>
                    <a:p>
                      <a:endParaRPr lang="es-ES_tradnl"/>
                    </a:p>
                  </a:txBody>
                  <a:tcPr/>
                </a:tc>
                <a:extLst>
                  <a:ext uri="{0D108BD9-81ED-4DB2-BD59-A6C34878D82A}">
                    <a16:rowId xmlns:a16="http://schemas.microsoft.com/office/drawing/2014/main" xmlns="" val="10001"/>
                  </a:ext>
                </a:extLst>
              </a:tr>
              <a:tr h="296697">
                <a:tc>
                  <a:txBody>
                    <a:bodyPr/>
                    <a:lstStyle/>
                    <a:p>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Total</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cs-CZ"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389</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ru-RU"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343</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fi-FI"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1,481</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fi-FI"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1,137</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hr-HR"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19.64</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fi-FI"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12.87</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1.53</a:t>
                      </a:r>
                    </a:p>
                  </a:txBody>
                  <a:tcPr marL="27893" marR="27893" marT="13947" marB="13947" anchor="ctr">
                    <a:lnT w="12700" cap="flat" cmpd="sng" algn="ctr">
                      <a:solidFill>
                        <a:schemeClr val="bg1"/>
                      </a:solidFill>
                      <a:prstDash val="solid"/>
                      <a:round/>
                      <a:headEnd type="none" w="med" len="med"/>
                      <a:tailEnd type="none" w="med" len="med"/>
                    </a:lnT>
                  </a:tcPr>
                </a:tc>
                <a:tc>
                  <a:txBody>
                    <a:bodyPr/>
                    <a:lstStyle/>
                    <a:p>
                      <a:pPr algn="ctr"/>
                      <a:r>
                        <a:rPr lang="fi-FI"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1.41–1.65</a:t>
                      </a:r>
                    </a:p>
                  </a:txBody>
                  <a:tcPr marL="27893" marR="27893" marT="13947" marB="13947"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317708">
                <a:tc>
                  <a:txBody>
                    <a:bodyPr/>
                    <a:lstStyle/>
                    <a:p>
                      <a:r>
                        <a:rPr lang="es-ES_tradnl" sz="1800" b="0" i="0" cap="none" spc="0" dirty="0" err="1">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Bacteremia</a:t>
                      </a: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 septicemia</a:t>
                      </a:r>
                    </a:p>
                  </a:txBody>
                  <a:tcPr marL="27893" marR="27893" marT="13947" marB="13947"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53</a:t>
                      </a:r>
                    </a:p>
                  </a:txBody>
                  <a:tcPr marL="27893" marR="27893" marT="13947" marB="13947" anchor="ctr"/>
                </a:tc>
                <a:tc>
                  <a:txBody>
                    <a:bodyPr/>
                    <a:lstStyle/>
                    <a:p>
                      <a:pPr algn="ctr"/>
                      <a:r>
                        <a:rPr lang="uk-UA"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39</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60</a:t>
                      </a:r>
                    </a:p>
                  </a:txBody>
                  <a:tcPr marL="27893" marR="27893" marT="13947" marB="13947"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47</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0.78</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0.51</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1.50</a:t>
                      </a:r>
                    </a:p>
                  </a:txBody>
                  <a:tcPr marL="27893" marR="27893" marT="13947" marB="13947" anchor="ctr"/>
                </a:tc>
                <a:tc>
                  <a:txBody>
                    <a:bodyPr/>
                    <a:lstStyle/>
                    <a:p>
                      <a:pPr algn="ctr"/>
                      <a:r>
                        <a:rPr lang="nb-NO"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1.10–2.08</a:t>
                      </a:r>
                    </a:p>
                  </a:txBody>
                  <a:tcPr marL="27893" marR="27893" marT="13947" marB="13947" anchor="ctr"/>
                </a:tc>
                <a:extLst>
                  <a:ext uri="{0D108BD9-81ED-4DB2-BD59-A6C34878D82A}">
                    <a16:rowId xmlns:a16="http://schemas.microsoft.com/office/drawing/2014/main" xmlns="" val="10003"/>
                  </a:ext>
                </a:extLst>
              </a:tr>
              <a:tr h="228600">
                <a:tc>
                  <a:txBody>
                    <a:bodyPr/>
                    <a:lstStyle/>
                    <a:p>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Septic arthritis</a:t>
                      </a: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22</a:t>
                      </a:r>
                    </a:p>
                  </a:txBody>
                  <a:tcPr marL="27893" marR="27893" marT="13947" marB="13947" anchor="ctr"/>
                </a:tc>
                <a:tc>
                  <a:txBody>
                    <a:bodyPr/>
                    <a:lstStyle/>
                    <a:p>
                      <a:pPr algn="ctr"/>
                      <a:r>
                        <a:rPr lang="is-IS"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a:t>
                      </a:r>
                    </a:p>
                  </a:txBody>
                  <a:tcPr marL="27893" marR="27893" marT="13947" marB="13947"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31</a:t>
                      </a:r>
                    </a:p>
                  </a:txBody>
                  <a:tcPr marL="27893" marR="27893" marT="13947" marB="13947" anchor="ctr"/>
                </a:tc>
                <a:tc>
                  <a:txBody>
                    <a:bodyPr/>
                    <a:lstStyle/>
                    <a:p>
                      <a:pPr algn="ctr"/>
                      <a:r>
                        <a:rPr lang="is-IS"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0.40</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0.02</a:t>
                      </a:r>
                    </a:p>
                  </a:txBody>
                  <a:tcPr marL="27893" marR="27893" marT="13947" marB="13947" anchor="ctr"/>
                </a:tc>
                <a:tc>
                  <a:txBody>
                    <a:bodyPr/>
                    <a:lstStyle/>
                    <a:p>
                      <a:pPr algn="ctr"/>
                      <a:r>
                        <a:rPr lang="hr-HR"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14.89</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6.12–73.71</a:t>
                      </a:r>
                    </a:p>
                  </a:txBody>
                  <a:tcPr marL="27893" marR="27893" marT="13947" marB="13947" anchor="ctr"/>
                </a:tc>
                <a:extLst>
                  <a:ext uri="{0D108BD9-81ED-4DB2-BD59-A6C34878D82A}">
                    <a16:rowId xmlns:a16="http://schemas.microsoft.com/office/drawing/2014/main" xmlns="" val="10004"/>
                  </a:ext>
                </a:extLst>
              </a:tr>
              <a:tr h="343033">
                <a:tc>
                  <a:txBody>
                    <a:bodyPr/>
                    <a:lstStyle/>
                    <a:p>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Osteomyelitis</a:t>
                      </a:r>
                    </a:p>
                  </a:txBody>
                  <a:tcPr marL="27893" marR="27893" marT="13947" marB="13947" anchor="ctr"/>
                </a:tc>
                <a:tc>
                  <a:txBody>
                    <a:bodyPr/>
                    <a:lstStyle/>
                    <a:p>
                      <a:pPr algn="ctr"/>
                      <a:r>
                        <a:rPr lang="cs-CZ"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11</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a:t>
                      </a:r>
                    </a:p>
                  </a:txBody>
                  <a:tcPr marL="27893" marR="27893" marT="13947" marB="13947" anchor="ctr"/>
                </a:tc>
                <a:tc>
                  <a:txBody>
                    <a:bodyPr/>
                    <a:lstStyle/>
                    <a:p>
                      <a:pPr algn="ctr"/>
                      <a:r>
                        <a:rPr lang="is-IS"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13</a:t>
                      </a:r>
                    </a:p>
                  </a:txBody>
                  <a:tcPr marL="27893" marR="27893" marT="13947" marB="13947"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a:t>
                      </a:r>
                    </a:p>
                  </a:txBody>
                  <a:tcPr marL="27893" marR="27893" marT="13947" marB="13947" anchor="ctr"/>
                </a:tc>
                <a:tc>
                  <a:txBody>
                    <a:bodyPr/>
                    <a:lstStyle/>
                    <a:p>
                      <a:pPr algn="ctr"/>
                      <a:r>
                        <a:rPr lang="nb-NO"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0.17</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0.01</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10.63</a:t>
                      </a:r>
                    </a:p>
                  </a:txBody>
                  <a:tcPr marL="27893" marR="27893" marT="13947" marB="13947" anchor="ctr"/>
                </a:tc>
                <a:tc>
                  <a:txBody>
                    <a:bodyPr/>
                    <a:lstStyle/>
                    <a:p>
                      <a:pPr algn="ctr"/>
                      <a:r>
                        <a:rPr lang="tr-TR"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3.39–126.81</a:t>
                      </a:r>
                    </a:p>
                  </a:txBody>
                  <a:tcPr marL="27893" marR="27893" marT="13947" marB="13947" anchor="ctr"/>
                </a:tc>
                <a:extLst>
                  <a:ext uri="{0D108BD9-81ED-4DB2-BD59-A6C34878D82A}">
                    <a16:rowId xmlns:a16="http://schemas.microsoft.com/office/drawing/2014/main" xmlns="" val="10005"/>
                  </a:ext>
                </a:extLst>
              </a:tr>
              <a:tr h="162036">
                <a:tc>
                  <a:txBody>
                    <a:bodyPr/>
                    <a:lstStyle/>
                    <a:p>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Pneumonia</a:t>
                      </a:r>
                    </a:p>
                  </a:txBody>
                  <a:tcPr marL="27893" marR="27893" marT="13947" marB="13947" anchor="ctr"/>
                </a:tc>
                <a:tc>
                  <a:txBody>
                    <a:bodyPr/>
                    <a:lstStyle/>
                    <a:p>
                      <a:pPr algn="ctr"/>
                      <a:r>
                        <a:rPr lang="fi-FI"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179</a:t>
                      </a: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135</a:t>
                      </a:r>
                    </a:p>
                  </a:txBody>
                  <a:tcPr marL="27893" marR="27893" marT="13947" marB="13947" anchor="ctr"/>
                </a:tc>
                <a:tc>
                  <a:txBody>
                    <a:bodyPr/>
                    <a:lstStyle/>
                    <a:p>
                      <a:pPr algn="ctr"/>
                      <a:r>
                        <a:rPr lang="cs-CZ"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311</a:t>
                      </a: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218</a:t>
                      </a:r>
                    </a:p>
                  </a:txBody>
                  <a:tcPr marL="27893" marR="27893" marT="13947" marB="13947" anchor="ctr"/>
                </a:tc>
                <a:tc>
                  <a:txBody>
                    <a:bodyPr/>
                    <a:lstStyle/>
                    <a:p>
                      <a:pPr algn="ctr"/>
                      <a:r>
                        <a:rPr lang="nb-NO"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4.02</a:t>
                      </a:r>
                    </a:p>
                  </a:txBody>
                  <a:tcPr marL="27893" marR="27893" marT="13947" marB="13947" anchor="ctr"/>
                </a:tc>
                <a:tc>
                  <a:txBody>
                    <a:bodyPr/>
                    <a:lstStyle/>
                    <a:p>
                      <a:pPr algn="ctr"/>
                      <a:r>
                        <a:rPr lang="hr-HR"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2.39</a:t>
                      </a:r>
                    </a:p>
                  </a:txBody>
                  <a:tcPr marL="27893" marR="27893" marT="13947" marB="13947" anchor="ctr"/>
                </a:tc>
                <a:tc>
                  <a:txBody>
                    <a:bodyPr/>
                    <a:lstStyle/>
                    <a:p>
                      <a:pPr algn="ctr"/>
                      <a:r>
                        <a:rPr lang="nb-NO"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1.68</a:t>
                      </a:r>
                    </a:p>
                  </a:txBody>
                  <a:tcPr marL="27893" marR="27893" marT="13947" marB="13947" anchor="ctr"/>
                </a:tc>
                <a:tc>
                  <a:txBody>
                    <a:bodyPr/>
                    <a:lstStyle/>
                    <a:p>
                      <a:pPr algn="ctr"/>
                      <a:r>
                        <a:rPr lang="es-ES"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1.46-1.95</a:t>
                      </a:r>
                      <a:endParaRPr lang="mr-IN" sz="1800" b="0" i="0" cap="none" spc="0" dirty="0">
                        <a:ln w="0"/>
                        <a:solidFill>
                          <a:schemeClr val="tx1"/>
                        </a:solidFill>
                        <a:effectLst>
                          <a:outerShdw blurRad="38100" dist="19050" dir="2700000" algn="tl" rotWithShape="0">
                            <a:schemeClr val="dk1">
                              <a:alpha val="40000"/>
                            </a:schemeClr>
                          </a:outerShdw>
                        </a:effectLst>
                        <a:latin typeface="+mn-lt"/>
                      </a:endParaRPr>
                    </a:p>
                  </a:txBody>
                  <a:tcPr marL="27893" marR="27893" marT="13947" marB="13947" anchor="ctr"/>
                </a:tc>
                <a:extLst>
                  <a:ext uri="{0D108BD9-81ED-4DB2-BD59-A6C34878D82A}">
                    <a16:rowId xmlns:a16="http://schemas.microsoft.com/office/drawing/2014/main" xmlns="" val="10006"/>
                  </a:ext>
                </a:extLst>
              </a:tr>
              <a:tr h="297139">
                <a:tc>
                  <a:txBody>
                    <a:bodyPr/>
                    <a:lstStyle/>
                    <a:p>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Lower respiratory tract</a:t>
                      </a: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52</a:t>
                      </a:r>
                    </a:p>
                  </a:txBody>
                  <a:tcPr marL="27893" marR="27893" marT="13947" marB="13947" anchor="ctr"/>
                </a:tc>
                <a:tc>
                  <a:txBody>
                    <a:bodyPr/>
                    <a:lstStyle/>
                    <a:p>
                      <a:pPr algn="ct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35</a:t>
                      </a:r>
                    </a:p>
                  </a:txBody>
                  <a:tcPr marL="27893" marR="27893" marT="13947" marB="13947" anchor="ctr"/>
                </a:tc>
                <a:tc>
                  <a:txBody>
                    <a:bodyPr/>
                    <a:lstStyle/>
                    <a:p>
                      <a:pPr algn="ctr"/>
                      <a:r>
                        <a:rPr lang="cs-CZ"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83</a:t>
                      </a:r>
                    </a:p>
                  </a:txBody>
                  <a:tcPr marL="27893" marR="27893" marT="13947" marB="13947" anchor="ctr"/>
                </a:tc>
                <a:tc>
                  <a:txBody>
                    <a:bodyPr/>
                    <a:lstStyle/>
                    <a:p>
                      <a:pPr algn="ctr"/>
                      <a:r>
                        <a:rPr lang="is-IS"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52</a:t>
                      </a:r>
                    </a:p>
                  </a:txBody>
                  <a:tcPr marL="27893" marR="27893" marT="13947" marB="13947" anchor="ctr"/>
                </a:tc>
                <a:tc>
                  <a:txBody>
                    <a:bodyPr/>
                    <a:lstStyle/>
                    <a:p>
                      <a:pPr algn="ctr"/>
                      <a:r>
                        <a:rPr lang="hr-HR"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1.07</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0.57</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1.88</a:t>
                      </a:r>
                    </a:p>
                  </a:txBody>
                  <a:tcPr marL="27893" marR="27893" marT="13947" marB="13947" anchor="ctr"/>
                </a:tc>
                <a:tc>
                  <a:txBody>
                    <a:bodyPr/>
                    <a:lstStyle/>
                    <a:p>
                      <a:pPr algn="ctr"/>
                      <a:r>
                        <a:rPr lang="fi-FI"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1.41–2.53</a:t>
                      </a:r>
                    </a:p>
                  </a:txBody>
                  <a:tcPr marL="27893" marR="27893" marT="13947" marB="13947" anchor="ctr"/>
                </a:tc>
                <a:extLst>
                  <a:ext uri="{0D108BD9-81ED-4DB2-BD59-A6C34878D82A}">
                    <a16:rowId xmlns:a16="http://schemas.microsoft.com/office/drawing/2014/main" xmlns="" val="10007"/>
                  </a:ext>
                </a:extLst>
              </a:tr>
              <a:tr h="291985">
                <a:tc>
                  <a:txBody>
                    <a:bodyPr/>
                    <a:lstStyle/>
                    <a:p>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Skin/</a:t>
                      </a:r>
                      <a:r>
                        <a:rPr lang="es-ES_tradnl" sz="1800" b="0" i="0" cap="none" spc="0" dirty="0" err="1">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soft</a:t>
                      </a: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 </a:t>
                      </a:r>
                      <a:r>
                        <a:rPr lang="es-ES_tradnl" sz="1800" b="0" i="0" cap="none" spc="0" dirty="0" err="1">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tissue</a:t>
                      </a:r>
                      <a:endPar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endParaRP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132</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59</a:t>
                      </a: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231</a:t>
                      </a:r>
                    </a:p>
                  </a:txBody>
                  <a:tcPr marL="27893" marR="27893" marT="13947" marB="13947" anchor="ctr"/>
                </a:tc>
                <a:tc>
                  <a:txBody>
                    <a:bodyPr/>
                    <a:lstStyle/>
                    <a:p>
                      <a:pPr algn="ctr"/>
                      <a:r>
                        <a:rPr lang="cs-CZ"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83</a:t>
                      </a:r>
                    </a:p>
                  </a:txBody>
                  <a:tcPr marL="27893" marR="27893" marT="13947" marB="13947" anchor="ctr"/>
                </a:tc>
                <a:tc>
                  <a:txBody>
                    <a:bodyPr/>
                    <a:lstStyle/>
                    <a:p>
                      <a:pPr algn="ctr"/>
                      <a:r>
                        <a:rPr lang="hr-HR"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2.99</a:t>
                      </a:r>
                    </a:p>
                  </a:txBody>
                  <a:tcPr marL="27893" marR="27893" marT="13947" marB="13947" anchor="ctr"/>
                </a:tc>
                <a:tc>
                  <a:txBody>
                    <a:bodyPr/>
                    <a:lstStyle/>
                    <a:p>
                      <a:pPr algn="ctr"/>
                      <a:r>
                        <a:rPr lang="nb-NO"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0.91</a:t>
                      </a:r>
                    </a:p>
                  </a:txBody>
                  <a:tcPr marL="27893" marR="27893" marT="13947" marB="13947" anchor="ctr"/>
                </a:tc>
                <a:tc>
                  <a:txBody>
                    <a:bodyPr/>
                    <a:lstStyle/>
                    <a:p>
                      <a:pPr algn="ctr"/>
                      <a:r>
                        <a:rPr lang="hr-HR"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3.28</a:t>
                      </a:r>
                    </a:p>
                  </a:txBody>
                  <a:tcPr marL="27893" marR="27893" marT="13947" marB="13947" anchor="ctr"/>
                </a:tc>
                <a:tc>
                  <a:txBody>
                    <a:bodyPr/>
                    <a:lstStyle/>
                    <a:p>
                      <a:pPr algn="ctr"/>
                      <a:r>
                        <a:rPr lang="hr-HR"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2.67–4.07</a:t>
                      </a:r>
                    </a:p>
                  </a:txBody>
                  <a:tcPr marL="27893" marR="27893" marT="13947" marB="13947" anchor="ctr"/>
                </a:tc>
                <a:extLst>
                  <a:ext uri="{0D108BD9-81ED-4DB2-BD59-A6C34878D82A}">
                    <a16:rowId xmlns:a16="http://schemas.microsoft.com/office/drawing/2014/main" xmlns="" val="10008"/>
                  </a:ext>
                </a:extLst>
              </a:tr>
              <a:tr h="343033">
                <a:tc>
                  <a:txBody>
                    <a:bodyPr/>
                    <a:lstStyle/>
                    <a:p>
                      <a:r>
                        <a:rPr lang="es-ES_tradnl" sz="1800" b="0" i="0" cap="none" spc="0" dirty="0" err="1">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Intra</a:t>
                      </a:r>
                      <a:r>
                        <a:rPr lang="es-ES_tradnl"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-abdominal</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17</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7</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17</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7</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0.22</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0.08</a:t>
                      </a:r>
                    </a:p>
                  </a:txBody>
                  <a:tcPr marL="27893" marR="27893" marT="13947" marB="13947" anchor="ctr"/>
                </a:tc>
                <a:tc>
                  <a:txBody>
                    <a:bodyPr/>
                    <a:lstStyle/>
                    <a:p>
                      <a:pPr algn="ctr"/>
                      <a:r>
                        <a:rPr lang="hr-HR"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2.76</a:t>
                      </a:r>
                    </a:p>
                  </a:txBody>
                  <a:tcPr marL="27893" marR="27893" marT="13947" marB="13947" anchor="ctr"/>
                </a:tc>
                <a:tc>
                  <a:txBody>
                    <a:bodyPr/>
                    <a:lstStyle/>
                    <a:p>
                      <a:pPr algn="ctr"/>
                      <a:r>
                        <a:rPr lang="mr-IN" sz="1800" b="0" i="0" cap="none" spc="0" dirty="0">
                          <a:ln w="0"/>
                          <a:solidFill>
                            <a:schemeClr val="tx1"/>
                          </a:solidFill>
                          <a:effectLst>
                            <a:outerShdw blurRad="38100" dist="19050" dir="2700000" algn="tl" rotWithShape="0">
                              <a:schemeClr val="dk1">
                                <a:alpha val="40000"/>
                              </a:schemeClr>
                            </a:outerShdw>
                          </a:effectLst>
                          <a:latin typeface="+mn-lt"/>
                        </a:rPr>
                        <a:t>1.39–6.22</a:t>
                      </a:r>
                    </a:p>
                  </a:txBody>
                  <a:tcPr marL="27893" marR="27893" marT="13947" marB="13947" anchor="ctr"/>
                </a:tc>
                <a:extLst>
                  <a:ext uri="{0D108BD9-81ED-4DB2-BD59-A6C34878D82A}">
                    <a16:rowId xmlns:a16="http://schemas.microsoft.com/office/drawing/2014/main" xmlns="" val="10009"/>
                  </a:ext>
                </a:extLst>
              </a:tr>
              <a:tr h="256338">
                <a:tc>
                  <a:txBody>
                    <a:bodyPr/>
                    <a:lstStyle/>
                    <a:p>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Other</a:t>
                      </a: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23</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15</a:t>
                      </a:r>
                    </a:p>
                  </a:txBody>
                  <a:tcPr marL="27893" marR="27893" marT="13947" marB="13947" anchor="ctr"/>
                </a:tc>
                <a:tc>
                  <a:txBody>
                    <a:bodyPr/>
                    <a:lstStyle/>
                    <a:p>
                      <a:pPr algn="ctr"/>
                      <a:r>
                        <a:rPr lang="is-IS"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29</a:t>
                      </a:r>
                    </a:p>
                  </a:txBody>
                  <a:tcPr marL="27893" marR="27893" marT="13947" marB="13947" anchor="ctr"/>
                </a:tc>
                <a:tc>
                  <a:txBody>
                    <a:bodyPr/>
                    <a:lstStyle/>
                    <a:p>
                      <a:pPr algn="ctr"/>
                      <a:r>
                        <a:rPr lang="es-ES_tradnl"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17</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0.38</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0.19</a:t>
                      </a:r>
                    </a:p>
                  </a:txBody>
                  <a:tcPr marL="27893" marR="27893" marT="13947" marB="13947" anchor="ctr"/>
                </a:tc>
                <a:tc>
                  <a:txBody>
                    <a:bodyPr/>
                    <a:lstStyle/>
                    <a:p>
                      <a:pPr algn="ctr"/>
                      <a:r>
                        <a:rPr lang="nb-NO" sz="1800" b="0" i="0" cap="none" spc="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1.99</a:t>
                      </a:r>
                    </a:p>
                  </a:txBody>
                  <a:tcPr marL="27893" marR="27893" marT="13947" marB="13947" anchor="ctr"/>
                </a:tc>
                <a:tc>
                  <a:txBody>
                    <a:bodyPr/>
                    <a:lstStyle/>
                    <a:p>
                      <a:pPr algn="ctr"/>
                      <a:r>
                        <a:rPr lang="fi-FI" sz="1800" b="0" i="0" cap="none" spc="0" dirty="0">
                          <a:ln w="0"/>
                          <a:solidFill>
                            <a:schemeClr val="tx1"/>
                          </a:solidFill>
                          <a:effectLst>
                            <a:outerShdw blurRad="38100" dist="19050" dir="2700000" algn="tl" rotWithShape="0">
                              <a:schemeClr val="dk1">
                                <a:alpha val="40000"/>
                              </a:schemeClr>
                            </a:outerShdw>
                          </a:effectLst>
                          <a:latin typeface="+mn-lt"/>
                          <a:cs typeface="Calibri" panose="020F0502020204030204" pitchFamily="34" charset="0"/>
                        </a:rPr>
                        <a:t>1.22–3.36</a:t>
                      </a:r>
                    </a:p>
                  </a:txBody>
                  <a:tcPr marL="27893" marR="27893" marT="13947" marB="13947" anchor="ctr"/>
                </a:tc>
                <a:extLst>
                  <a:ext uri="{0D108BD9-81ED-4DB2-BD59-A6C34878D82A}">
                    <a16:rowId xmlns:a16="http://schemas.microsoft.com/office/drawing/2014/main" xmlns="" val="10010"/>
                  </a:ext>
                </a:extLst>
              </a:tr>
            </a:tbl>
          </a:graphicData>
        </a:graphic>
      </p:graphicFrame>
      <p:sp>
        <p:nvSpPr>
          <p:cNvPr id="7" name="Rectángulo 6"/>
          <p:cNvSpPr/>
          <p:nvPr/>
        </p:nvSpPr>
        <p:spPr>
          <a:xfrm>
            <a:off x="7620000" y="6581001"/>
            <a:ext cx="4572000" cy="230832"/>
          </a:xfrm>
          <a:prstGeom prst="rect">
            <a:avLst/>
          </a:prstGeom>
        </p:spPr>
        <p:txBody>
          <a:bodyPr>
            <a:spAutoFit/>
          </a:bodyPr>
          <a:lstStyle/>
          <a:p>
            <a:pPr algn="r"/>
            <a:r>
              <a:rPr lang="es-ES_tradnl" sz="900" b="1" dirty="0"/>
              <a:t>Doran MF, et al. </a:t>
            </a:r>
            <a:r>
              <a:rPr lang="es-ES_tradnl" sz="900" b="1" dirty="0" err="1"/>
              <a:t>Arthritis</a:t>
            </a:r>
            <a:r>
              <a:rPr lang="es-ES_tradnl" sz="900" b="1" dirty="0"/>
              <a:t> </a:t>
            </a:r>
            <a:r>
              <a:rPr lang="es-ES_tradnl" sz="900" b="1" dirty="0" err="1"/>
              <a:t>Rheum</a:t>
            </a:r>
            <a:r>
              <a:rPr lang="es-ES_tradnl" sz="900" b="1" dirty="0"/>
              <a:t> 2002;46:2287–93</a:t>
            </a:r>
          </a:p>
        </p:txBody>
      </p:sp>
      <p:sp>
        <p:nvSpPr>
          <p:cNvPr id="3" name="Rectángulo 2">
            <a:extLst>
              <a:ext uri="{FF2B5EF4-FFF2-40B4-BE49-F238E27FC236}">
                <a16:creationId xmlns:a16="http://schemas.microsoft.com/office/drawing/2014/main" xmlns="" id="{06230643-DF1C-A94E-A53B-0D9E77FEA2B3}"/>
              </a:ext>
            </a:extLst>
          </p:cNvPr>
          <p:cNvSpPr/>
          <p:nvPr/>
        </p:nvSpPr>
        <p:spPr>
          <a:xfrm>
            <a:off x="7362461" y="4103140"/>
            <a:ext cx="919810" cy="938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884533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pPr algn="ctr"/>
            <a:r>
              <a:rPr lang="es-ES_tradnl" sz="2800" b="1" dirty="0">
                <a:latin typeface="+mn-lt"/>
              </a:rPr>
              <a:t/>
            </a:r>
            <a:br>
              <a:rPr lang="es-ES_tradnl" sz="2800" b="1" dirty="0">
                <a:latin typeface="+mn-lt"/>
              </a:rPr>
            </a:br>
            <a:r>
              <a:rPr lang="es-ES_tradnl" sz="2800" b="1" dirty="0" err="1">
                <a:latin typeface="+mn-lt"/>
              </a:rPr>
              <a:t>Risk</a:t>
            </a:r>
            <a:r>
              <a:rPr lang="es-ES_tradnl" sz="2800" b="1" dirty="0">
                <a:latin typeface="+mn-lt"/>
              </a:rPr>
              <a:t> of </a:t>
            </a:r>
            <a:r>
              <a:rPr lang="es-ES_tradnl" sz="2800" b="1" dirty="0" err="1">
                <a:latin typeface="+mn-lt"/>
              </a:rPr>
              <a:t>serious</a:t>
            </a:r>
            <a:r>
              <a:rPr lang="es-ES_tradnl" sz="2800" b="1" dirty="0">
                <a:latin typeface="+mn-lt"/>
              </a:rPr>
              <a:t> </a:t>
            </a:r>
            <a:r>
              <a:rPr lang="es-ES_tradnl" sz="2800" b="1" dirty="0" err="1">
                <a:latin typeface="+mn-lt"/>
              </a:rPr>
              <a:t>infection</a:t>
            </a:r>
            <a:r>
              <a:rPr lang="es-ES_tradnl" sz="2800" b="1" dirty="0">
                <a:latin typeface="+mn-lt"/>
              </a:rPr>
              <a:t> in </a:t>
            </a:r>
            <a:r>
              <a:rPr lang="es-ES_tradnl" sz="2800" b="1" dirty="0" err="1">
                <a:latin typeface="+mn-lt"/>
              </a:rPr>
              <a:t>biological</a:t>
            </a:r>
            <a:r>
              <a:rPr lang="es-ES_tradnl" sz="2800" b="1" dirty="0">
                <a:latin typeface="+mn-lt"/>
              </a:rPr>
              <a:t> </a:t>
            </a:r>
            <a:r>
              <a:rPr lang="es-ES_tradnl" sz="2800" b="1" dirty="0" err="1">
                <a:latin typeface="+mn-lt"/>
              </a:rPr>
              <a:t>treatment</a:t>
            </a:r>
            <a:r>
              <a:rPr lang="es-ES_tradnl" sz="2800" b="1" dirty="0">
                <a:latin typeface="+mn-lt"/>
              </a:rPr>
              <a:t> of </a:t>
            </a:r>
            <a:r>
              <a:rPr lang="es-ES_tradnl" sz="2800" b="1" dirty="0" err="1">
                <a:latin typeface="+mn-lt"/>
              </a:rPr>
              <a:t>patients</a:t>
            </a:r>
            <a:r>
              <a:rPr lang="es-ES_tradnl" sz="2800" b="1" dirty="0">
                <a:latin typeface="+mn-lt"/>
              </a:rPr>
              <a:t> </a:t>
            </a:r>
            <a:r>
              <a:rPr lang="es-ES_tradnl" sz="2800" b="1" dirty="0" err="1">
                <a:latin typeface="+mn-lt"/>
              </a:rPr>
              <a:t>with</a:t>
            </a:r>
            <a:r>
              <a:rPr lang="es-ES_tradnl" sz="2800" b="1" dirty="0">
                <a:latin typeface="+mn-lt"/>
              </a:rPr>
              <a:t> </a:t>
            </a:r>
            <a:r>
              <a:rPr lang="es-ES_tradnl" sz="2800" b="1" dirty="0" err="1">
                <a:latin typeface="+mn-lt"/>
              </a:rPr>
              <a:t>rheumatoid</a:t>
            </a:r>
            <a:r>
              <a:rPr lang="es-ES_tradnl" sz="2800" b="1" dirty="0">
                <a:latin typeface="+mn-lt"/>
              </a:rPr>
              <a:t> </a:t>
            </a:r>
            <a:r>
              <a:rPr lang="es-ES_tradnl" sz="2800" b="1" dirty="0" err="1">
                <a:latin typeface="+mn-lt"/>
              </a:rPr>
              <a:t>arthritis</a:t>
            </a:r>
            <a:r>
              <a:rPr lang="es-ES_tradnl" sz="2800" b="1" dirty="0">
                <a:latin typeface="+mn-lt"/>
              </a:rPr>
              <a:t>: meta-</a:t>
            </a:r>
            <a:r>
              <a:rPr lang="es-ES_tradnl" sz="2800" b="1" dirty="0" err="1">
                <a:latin typeface="+mn-lt"/>
              </a:rPr>
              <a:t>analysis</a:t>
            </a:r>
            <a:r>
              <a:rPr lang="es-ES_tradnl" sz="2800" b="1" dirty="0">
                <a:latin typeface="+mn-lt"/>
              </a:rPr>
              <a:t/>
            </a:r>
            <a:br>
              <a:rPr lang="es-ES_tradnl" sz="2800" b="1" dirty="0">
                <a:latin typeface="+mn-lt"/>
              </a:rPr>
            </a:br>
            <a:r>
              <a:rPr lang="es-ES_tradnl" sz="2800" b="1" dirty="0">
                <a:latin typeface="+mn-lt"/>
              </a:rPr>
              <a:t/>
            </a:r>
            <a:br>
              <a:rPr lang="es-ES_tradnl" sz="2800" b="1" dirty="0">
                <a:latin typeface="+mn-lt"/>
              </a:rPr>
            </a:br>
            <a:endParaRPr lang="es-ES_tradnl" sz="2800" b="1" dirty="0">
              <a:latin typeface="+mn-lt"/>
            </a:endParaRPr>
          </a:p>
        </p:txBody>
      </p:sp>
      <p:pic>
        <p:nvPicPr>
          <p:cNvPr id="1027" name="Picture 3" descr="magen a tamaño completo de 'Risk of serious infection in biological trea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4757" y="1168400"/>
            <a:ext cx="7430346" cy="56221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9755593" y="6581001"/>
            <a:ext cx="2367956" cy="230832"/>
          </a:xfrm>
          <a:prstGeom prst="rect">
            <a:avLst/>
          </a:prstGeom>
        </p:spPr>
        <p:txBody>
          <a:bodyPr wrap="none">
            <a:spAutoFit/>
          </a:bodyPr>
          <a:lstStyle/>
          <a:p>
            <a:pPr algn="r"/>
            <a:r>
              <a:rPr lang="es-ES_tradnl" sz="900" b="1" dirty="0"/>
              <a:t>Singh JA, et al. </a:t>
            </a:r>
            <a:r>
              <a:rPr lang="es-ES_tradnl" sz="900" b="1" dirty="0" err="1"/>
              <a:t>Lancet</a:t>
            </a:r>
            <a:r>
              <a:rPr lang="es-ES_tradnl" sz="900" b="1" dirty="0"/>
              <a:t>. 2015;386(9990):258-65</a:t>
            </a:r>
          </a:p>
        </p:txBody>
      </p:sp>
    </p:spTree>
    <p:extLst>
      <p:ext uri="{BB962C8B-B14F-4D97-AF65-F5344CB8AC3E}">
        <p14:creationId xmlns:p14="http://schemas.microsoft.com/office/powerpoint/2010/main" xmlns="" val="222125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_tradnl" sz="2800" b="1" dirty="0" err="1">
                <a:latin typeface="+mn-lt"/>
              </a:rPr>
              <a:t>Histogram</a:t>
            </a:r>
            <a:r>
              <a:rPr lang="es-ES_tradnl" sz="2800" b="1" dirty="0">
                <a:latin typeface="+mn-lt"/>
              </a:rPr>
              <a:t> </a:t>
            </a:r>
            <a:r>
              <a:rPr lang="es-ES_tradnl" sz="2800" b="1" dirty="0" err="1">
                <a:latin typeface="+mn-lt"/>
              </a:rPr>
              <a:t>showing</a:t>
            </a:r>
            <a:r>
              <a:rPr lang="es-ES_tradnl" sz="2800" b="1" dirty="0">
                <a:latin typeface="+mn-lt"/>
              </a:rPr>
              <a:t> </a:t>
            </a:r>
            <a:r>
              <a:rPr lang="es-ES_tradnl" sz="2800" b="1" dirty="0" err="1">
                <a:latin typeface="+mn-lt"/>
              </a:rPr>
              <a:t>percentage</a:t>
            </a:r>
            <a:r>
              <a:rPr lang="es-ES_tradnl" sz="2800" b="1" dirty="0">
                <a:latin typeface="+mn-lt"/>
              </a:rPr>
              <a:t> of </a:t>
            </a:r>
            <a:r>
              <a:rPr lang="es-ES_tradnl" sz="2800" b="1" dirty="0" err="1">
                <a:latin typeface="+mn-lt"/>
              </a:rPr>
              <a:t>patients</a:t>
            </a:r>
            <a:r>
              <a:rPr lang="es-ES_tradnl" sz="2800" b="1" dirty="0">
                <a:latin typeface="+mn-lt"/>
              </a:rPr>
              <a:t> </a:t>
            </a:r>
            <a:r>
              <a:rPr lang="es-ES_tradnl" sz="2800" b="1" dirty="0" err="1">
                <a:latin typeface="+mn-lt"/>
              </a:rPr>
              <a:t>from</a:t>
            </a:r>
            <a:r>
              <a:rPr lang="es-ES_tradnl" sz="2800" b="1" dirty="0">
                <a:latin typeface="+mn-lt"/>
              </a:rPr>
              <a:t> </a:t>
            </a:r>
            <a:r>
              <a:rPr lang="es-ES_tradnl" sz="2800" b="1" dirty="0" err="1">
                <a:latin typeface="+mn-lt"/>
              </a:rPr>
              <a:t>the</a:t>
            </a:r>
            <a:r>
              <a:rPr lang="es-ES_tradnl" sz="2800" b="1" dirty="0">
                <a:latin typeface="+mn-lt"/>
              </a:rPr>
              <a:t> 2 </a:t>
            </a:r>
            <a:r>
              <a:rPr lang="es-ES_tradnl" sz="2800" b="1" dirty="0" err="1">
                <a:latin typeface="+mn-lt"/>
              </a:rPr>
              <a:t>clinical</a:t>
            </a:r>
            <a:r>
              <a:rPr lang="es-ES_tradnl" sz="2800" b="1" dirty="0">
                <a:latin typeface="+mn-lt"/>
              </a:rPr>
              <a:t> RA </a:t>
            </a:r>
            <a:r>
              <a:rPr lang="es-ES_tradnl" sz="2800" b="1" dirty="0" err="1">
                <a:latin typeface="+mn-lt"/>
              </a:rPr>
              <a:t>cohorts</a:t>
            </a:r>
            <a:r>
              <a:rPr lang="es-ES_tradnl" sz="2800" b="1" dirty="0">
                <a:latin typeface="+mn-lt"/>
              </a:rPr>
              <a:t> </a:t>
            </a:r>
            <a:r>
              <a:rPr lang="es-ES_tradnl" sz="2800" b="1" dirty="0" err="1">
                <a:latin typeface="+mn-lt"/>
              </a:rPr>
              <a:t>that</a:t>
            </a:r>
            <a:r>
              <a:rPr lang="es-ES_tradnl" sz="2800" b="1" dirty="0">
                <a:latin typeface="+mn-lt"/>
              </a:rPr>
              <a:t> </a:t>
            </a:r>
            <a:r>
              <a:rPr lang="es-ES_tradnl" sz="2800" b="1" dirty="0" err="1">
                <a:latin typeface="+mn-lt"/>
              </a:rPr>
              <a:t>would</a:t>
            </a:r>
            <a:r>
              <a:rPr lang="es-ES_tradnl" sz="2800" b="1" dirty="0">
                <a:latin typeface="+mn-lt"/>
              </a:rPr>
              <a:t> be </a:t>
            </a:r>
            <a:r>
              <a:rPr lang="es-ES_tradnl" sz="2800" b="1" dirty="0" err="1">
                <a:latin typeface="+mn-lt"/>
              </a:rPr>
              <a:t>ineligible</a:t>
            </a:r>
            <a:r>
              <a:rPr lang="es-ES_tradnl" sz="2800" b="1" dirty="0">
                <a:latin typeface="+mn-lt"/>
              </a:rPr>
              <a:t> </a:t>
            </a:r>
            <a:r>
              <a:rPr lang="es-ES_tradnl" sz="2800" b="1" dirty="0" err="1">
                <a:latin typeface="+mn-lt"/>
              </a:rPr>
              <a:t>for</a:t>
            </a:r>
            <a:r>
              <a:rPr lang="es-ES_tradnl" sz="2800" b="1" dirty="0">
                <a:latin typeface="+mn-lt"/>
              </a:rPr>
              <a:t> </a:t>
            </a:r>
            <a:r>
              <a:rPr lang="es-ES_tradnl" sz="2800" b="1" dirty="0" err="1">
                <a:latin typeface="+mn-lt"/>
              </a:rPr>
              <a:t>the</a:t>
            </a:r>
            <a:r>
              <a:rPr lang="es-ES_tradnl" sz="2800" b="1" dirty="0">
                <a:latin typeface="+mn-lt"/>
              </a:rPr>
              <a:t> 30 </a:t>
            </a:r>
            <a:r>
              <a:rPr lang="es-ES_tradnl" sz="2800" b="1" dirty="0" err="1">
                <a:latin typeface="+mn-lt"/>
              </a:rPr>
              <a:t>biologic</a:t>
            </a:r>
            <a:r>
              <a:rPr lang="es-ES_tradnl" sz="2800" b="1" dirty="0">
                <a:latin typeface="+mn-lt"/>
              </a:rPr>
              <a:t> </a:t>
            </a:r>
            <a:r>
              <a:rPr lang="es-ES_tradnl" sz="2800" b="1" dirty="0" err="1">
                <a:latin typeface="+mn-lt"/>
              </a:rPr>
              <a:t>RCTs</a:t>
            </a:r>
            <a:r>
              <a:rPr lang="es-ES_tradnl" sz="2800" b="1" dirty="0">
                <a:latin typeface="+mn-lt"/>
              </a:rPr>
              <a:t>.</a:t>
            </a:r>
          </a:p>
        </p:txBody>
      </p:sp>
      <p:pic>
        <p:nvPicPr>
          <p:cNvPr id="5" name="Imagen 4"/>
          <p:cNvPicPr>
            <a:picLocks noChangeAspect="1"/>
          </p:cNvPicPr>
          <p:nvPr/>
        </p:nvPicPr>
        <p:blipFill>
          <a:blip r:embed="rId2" cstate="email"/>
          <a:stretch>
            <a:fillRect/>
          </a:stretch>
        </p:blipFill>
        <p:spPr>
          <a:xfrm>
            <a:off x="1824203" y="1604798"/>
            <a:ext cx="8592277" cy="4420305"/>
          </a:xfrm>
          <a:prstGeom prst="rect">
            <a:avLst/>
          </a:prstGeom>
        </p:spPr>
      </p:pic>
      <p:sp>
        <p:nvSpPr>
          <p:cNvPr id="6" name="Rectángulo 5"/>
          <p:cNvSpPr/>
          <p:nvPr/>
        </p:nvSpPr>
        <p:spPr>
          <a:xfrm>
            <a:off x="6066184" y="6605516"/>
            <a:ext cx="6096000" cy="230832"/>
          </a:xfrm>
          <a:prstGeom prst="rect">
            <a:avLst/>
          </a:prstGeom>
        </p:spPr>
        <p:txBody>
          <a:bodyPr>
            <a:spAutoFit/>
          </a:bodyPr>
          <a:lstStyle/>
          <a:p>
            <a:pPr algn="r"/>
            <a:r>
              <a:rPr lang="es-ES_tradnl" sz="900" b="1" dirty="0" err="1"/>
              <a:t>Vashisht</a:t>
            </a:r>
            <a:r>
              <a:rPr lang="es-ES_tradnl" sz="900" b="1" dirty="0"/>
              <a:t> P, et al. </a:t>
            </a:r>
            <a:r>
              <a:rPr lang="es-ES_tradnl" sz="900" b="1" dirty="0" err="1"/>
              <a:t>Arthritis</a:t>
            </a:r>
            <a:r>
              <a:rPr lang="es-ES_tradnl" sz="900" b="1" dirty="0"/>
              <a:t> </a:t>
            </a:r>
            <a:r>
              <a:rPr lang="es-ES_tradnl" sz="900" b="1" dirty="0" err="1"/>
              <a:t>Care</a:t>
            </a:r>
            <a:r>
              <a:rPr lang="es-ES_tradnl" sz="900" b="1" dirty="0"/>
              <a:t> Res (</a:t>
            </a:r>
            <a:r>
              <a:rPr lang="es-ES_tradnl" sz="900" b="1" dirty="0" err="1"/>
              <a:t>Hoboken</a:t>
            </a:r>
            <a:r>
              <a:rPr lang="es-ES_tradnl" sz="900" b="1" dirty="0"/>
              <a:t>). 2016;68:1478-88</a:t>
            </a:r>
          </a:p>
        </p:txBody>
      </p:sp>
    </p:spTree>
    <p:extLst>
      <p:ext uri="{BB962C8B-B14F-4D97-AF65-F5344CB8AC3E}">
        <p14:creationId xmlns:p14="http://schemas.microsoft.com/office/powerpoint/2010/main" xmlns="" val="993272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normAutofit/>
          </a:bodyPr>
          <a:lstStyle/>
          <a:p>
            <a:pPr algn="ctr"/>
            <a:r>
              <a:rPr lang="en-US" sz="2800" b="1" dirty="0">
                <a:latin typeface="+mn-lt"/>
              </a:rPr>
              <a:t>Relevant differences across biologic registries</a:t>
            </a:r>
          </a:p>
        </p:txBody>
      </p:sp>
      <p:sp>
        <p:nvSpPr>
          <p:cNvPr id="3" name="2 Rectángulo"/>
          <p:cNvSpPr/>
          <p:nvPr/>
        </p:nvSpPr>
        <p:spPr>
          <a:xfrm>
            <a:off x="6460761" y="6580682"/>
            <a:ext cx="5691252" cy="29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ES" sz="900" b="1" dirty="0">
                <a:solidFill>
                  <a:schemeClr val="tx1"/>
                </a:solidFill>
              </a:rPr>
              <a:t>Curtis JR et al. et al. </a:t>
            </a:r>
            <a:r>
              <a:rPr lang="es-ES" sz="900" b="1" dirty="0" err="1">
                <a:solidFill>
                  <a:schemeClr val="tx1"/>
                </a:solidFill>
              </a:rPr>
              <a:t>Semin</a:t>
            </a:r>
            <a:r>
              <a:rPr lang="es-ES" sz="900" b="1" dirty="0">
                <a:solidFill>
                  <a:schemeClr val="tx1"/>
                </a:solidFill>
              </a:rPr>
              <a:t> </a:t>
            </a:r>
            <a:r>
              <a:rPr lang="es-ES" sz="900" b="1" dirty="0" err="1">
                <a:solidFill>
                  <a:schemeClr val="tx1"/>
                </a:solidFill>
              </a:rPr>
              <a:t>Arthritis</a:t>
            </a:r>
            <a:r>
              <a:rPr lang="es-ES" sz="900" b="1" dirty="0">
                <a:solidFill>
                  <a:schemeClr val="tx1"/>
                </a:solidFill>
              </a:rPr>
              <a:t> </a:t>
            </a:r>
            <a:r>
              <a:rPr lang="es-ES" sz="900" b="1" dirty="0" err="1">
                <a:solidFill>
                  <a:schemeClr val="tx1"/>
                </a:solidFill>
              </a:rPr>
              <a:t>Rheum</a:t>
            </a:r>
            <a:r>
              <a:rPr lang="es-ES" sz="900" b="1" dirty="0">
                <a:solidFill>
                  <a:schemeClr val="tx1"/>
                </a:solidFill>
              </a:rPr>
              <a:t> 2010 40: 2–14; </a:t>
            </a:r>
            <a:r>
              <a:rPr lang="es-ES" sz="900" b="1" dirty="0" err="1">
                <a:solidFill>
                  <a:schemeClr val="tx1"/>
                </a:solidFill>
              </a:rPr>
              <a:t>Zink</a:t>
            </a:r>
            <a:r>
              <a:rPr lang="es-ES" sz="900" b="1" dirty="0">
                <a:solidFill>
                  <a:schemeClr val="tx1"/>
                </a:solidFill>
              </a:rPr>
              <a:t> et al. Ann </a:t>
            </a:r>
            <a:r>
              <a:rPr lang="es-ES" sz="900" b="1" dirty="0" err="1">
                <a:solidFill>
                  <a:schemeClr val="tx1"/>
                </a:solidFill>
              </a:rPr>
              <a:t>Rheum</a:t>
            </a:r>
            <a:r>
              <a:rPr lang="es-ES" sz="900" b="1" dirty="0">
                <a:solidFill>
                  <a:schemeClr val="tx1"/>
                </a:solidFill>
              </a:rPr>
              <a:t> </a:t>
            </a:r>
            <a:r>
              <a:rPr lang="es-ES" sz="900" b="1" dirty="0" err="1">
                <a:solidFill>
                  <a:schemeClr val="tx1"/>
                </a:solidFill>
              </a:rPr>
              <a:t>Dis</a:t>
            </a:r>
            <a:r>
              <a:rPr lang="es-ES" sz="900" b="1" dirty="0">
                <a:solidFill>
                  <a:schemeClr val="tx1"/>
                </a:solidFill>
              </a:rPr>
              <a:t> 2009;68:1240–1246</a:t>
            </a:r>
          </a:p>
        </p:txBody>
      </p:sp>
      <p:sp>
        <p:nvSpPr>
          <p:cNvPr id="5" name="Marcador de contenido 4">
            <a:extLst>
              <a:ext uri="{FF2B5EF4-FFF2-40B4-BE49-F238E27FC236}">
                <a16:creationId xmlns:a16="http://schemas.microsoft.com/office/drawing/2014/main" xmlns="" id="{7C887C2D-2F74-D748-83CA-5500D8B3B970}"/>
              </a:ext>
            </a:extLst>
          </p:cNvPr>
          <p:cNvSpPr>
            <a:spLocks noGrp="1"/>
          </p:cNvSpPr>
          <p:nvPr>
            <p:ph idx="1"/>
          </p:nvPr>
        </p:nvSpPr>
        <p:spPr/>
        <p:txBody>
          <a:bodyPr>
            <a:noAutofit/>
          </a:bodyPr>
          <a:lstStyle/>
          <a:p>
            <a:pPr marL="355600" indent="-355600">
              <a:defRPr/>
            </a:pPr>
            <a:r>
              <a:rPr lang="en-US" sz="2000" dirty="0">
                <a:ln w="0"/>
                <a:effectLst>
                  <a:outerShdw blurRad="38100" dist="19050" dir="2700000" algn="tl" rotWithShape="0">
                    <a:schemeClr val="dk1">
                      <a:alpha val="40000"/>
                    </a:schemeClr>
                  </a:outerShdw>
                </a:effectLst>
              </a:rPr>
              <a:t>Number and types of clinical variables</a:t>
            </a:r>
          </a:p>
          <a:p>
            <a:pPr marL="355600" indent="-355600">
              <a:defRPr/>
            </a:pPr>
            <a:r>
              <a:rPr lang="en-US" sz="2000" dirty="0">
                <a:ln w="0"/>
                <a:effectLst>
                  <a:outerShdw blurRad="38100" dist="19050" dir="2700000" algn="tl" rotWithShape="0">
                    <a:schemeClr val="dk1">
                      <a:alpha val="40000"/>
                    </a:schemeClr>
                  </a:outerShdw>
                </a:effectLst>
              </a:rPr>
              <a:t>Proportion of patients receiving each agent</a:t>
            </a:r>
          </a:p>
          <a:p>
            <a:pPr marL="355600" indent="-355600">
              <a:defRPr/>
            </a:pPr>
            <a:r>
              <a:rPr lang="en-US" sz="2000" dirty="0">
                <a:ln w="0"/>
                <a:effectLst>
                  <a:outerShdw blurRad="38100" dist="19050" dir="2700000" algn="tl" rotWithShape="0">
                    <a:schemeClr val="dk1">
                      <a:alpha val="40000"/>
                    </a:schemeClr>
                  </a:outerShdw>
                </a:effectLst>
              </a:rPr>
              <a:t>Eligibility criteria, number of patients enrolled, and recruiting methods </a:t>
            </a:r>
          </a:p>
          <a:p>
            <a:pPr marL="355600" indent="-355600">
              <a:defRPr/>
            </a:pPr>
            <a:r>
              <a:rPr lang="en-US" sz="2000" dirty="0">
                <a:ln w="0"/>
                <a:effectLst>
                  <a:outerShdw blurRad="38100" dist="19050" dir="2700000" algn="tl" rotWithShape="0">
                    <a:schemeClr val="dk1">
                      <a:alpha val="40000"/>
                    </a:schemeClr>
                  </a:outerShdw>
                </a:effectLst>
              </a:rPr>
              <a:t>Baseline characteristics of RA patients</a:t>
            </a:r>
          </a:p>
          <a:p>
            <a:pPr marL="355600" indent="-355600">
              <a:defRPr/>
            </a:pPr>
            <a:r>
              <a:rPr lang="en-US" sz="2000" dirty="0">
                <a:ln w="0"/>
                <a:effectLst>
                  <a:outerShdw blurRad="38100" dist="19050" dir="2700000" algn="tl" rotWithShape="0">
                    <a:schemeClr val="dk1">
                      <a:alpha val="40000"/>
                    </a:schemeClr>
                  </a:outerShdw>
                </a:effectLst>
              </a:rPr>
              <a:t>Reimbursement criteria and physician practices/preferences</a:t>
            </a:r>
          </a:p>
          <a:p>
            <a:pPr marL="355600" indent="-355600">
              <a:defRPr/>
            </a:pPr>
            <a:r>
              <a:rPr lang="en-US" sz="2000" dirty="0">
                <a:ln w="0"/>
                <a:effectLst>
                  <a:outerShdw blurRad="38100" dist="19050" dir="2700000" algn="tl" rotWithShape="0">
                    <a:schemeClr val="dk1">
                      <a:alpha val="40000"/>
                    </a:schemeClr>
                  </a:outerShdw>
                </a:effectLst>
              </a:rPr>
              <a:t>Prescribing practices for traditional DMARDs </a:t>
            </a:r>
          </a:p>
          <a:p>
            <a:pPr marL="355600" indent="-355600">
              <a:defRPr/>
            </a:pPr>
            <a:r>
              <a:rPr lang="en-US" sz="2000" dirty="0">
                <a:ln w="0"/>
                <a:effectLst>
                  <a:outerShdw blurRad="38100" dist="19050" dir="2700000" algn="tl" rotWithShape="0">
                    <a:schemeClr val="dk1">
                      <a:alpha val="40000"/>
                    </a:schemeClr>
                  </a:outerShdw>
                </a:effectLst>
              </a:rPr>
              <a:t>Biologic usage, patterns of comorbidity, and socio-demographic and geographic factors (</a:t>
            </a:r>
            <a:r>
              <a:rPr lang="en-US" sz="2000" dirty="0" err="1">
                <a:ln w="0"/>
                <a:effectLst>
                  <a:outerShdw blurRad="38100" dist="19050" dir="2700000" algn="tl" rotWithShape="0">
                    <a:schemeClr val="dk1">
                      <a:alpha val="40000"/>
                    </a:schemeClr>
                  </a:outerShdw>
                </a:effectLst>
              </a:rPr>
              <a:t>eg</a:t>
            </a:r>
            <a:r>
              <a:rPr lang="en-US" sz="2000" dirty="0">
                <a:ln w="0"/>
                <a:effectLst>
                  <a:outerShdw blurRad="38100" dist="19050" dir="2700000" algn="tl" rotWithShape="0">
                    <a:schemeClr val="dk1">
                      <a:alpha val="40000"/>
                    </a:schemeClr>
                  </a:outerShdw>
                </a:effectLst>
              </a:rPr>
              <a:t>, background rates of opportunistic infections)</a:t>
            </a:r>
            <a:endParaRPr lang="en-GB" sz="2000" dirty="0">
              <a:ln w="0"/>
              <a:effectLst>
                <a:outerShdw blurRad="38100" dist="19050" dir="2700000" algn="tl" rotWithShape="0">
                  <a:schemeClr val="dk1">
                    <a:alpha val="40000"/>
                  </a:schemeClr>
                </a:outerShdw>
              </a:effectLst>
            </a:endParaRPr>
          </a:p>
          <a:p>
            <a:pPr marL="355600" indent="-355600">
              <a:defRPr/>
            </a:pPr>
            <a:r>
              <a:rPr lang="en-GB" altLang="es-ES" sz="2000" dirty="0">
                <a:ln w="0"/>
                <a:effectLst>
                  <a:outerShdw blurRad="38100" dist="19050" dir="2700000" algn="tl" rotWithShape="0">
                    <a:schemeClr val="dk1">
                      <a:alpha val="40000"/>
                    </a:schemeClr>
                  </a:outerShdw>
                </a:effectLst>
              </a:rPr>
              <a:t>Heterogeneous efficacy and safety between individual registries can be explained by differences in:</a:t>
            </a:r>
          </a:p>
          <a:p>
            <a:pPr lvl="1"/>
            <a:r>
              <a:rPr lang="en-GB" altLang="es-ES" sz="2000" dirty="0">
                <a:ln w="0"/>
                <a:effectLst>
                  <a:outerShdw blurRad="38100" dist="19050" dir="2700000" algn="tl" rotWithShape="0">
                    <a:schemeClr val="dk1">
                      <a:alpha val="40000"/>
                    </a:schemeClr>
                  </a:outerShdw>
                </a:effectLst>
              </a:rPr>
              <a:t>Recruitment methods and inclusion criteria for both biologic and comparator cohorts</a:t>
            </a:r>
          </a:p>
          <a:p>
            <a:pPr lvl="1"/>
            <a:r>
              <a:rPr lang="en-GB" altLang="es-ES" sz="2000" dirty="0">
                <a:ln w="0"/>
                <a:effectLst>
                  <a:outerShdw blurRad="38100" dist="19050" dir="2700000" algn="tl" rotWithShape="0">
                    <a:schemeClr val="dk1">
                      <a:alpha val="40000"/>
                    </a:schemeClr>
                  </a:outerShdw>
                </a:effectLst>
              </a:rPr>
              <a:t>Patient demographics and comorbidities</a:t>
            </a:r>
          </a:p>
          <a:p>
            <a:pPr lvl="1"/>
            <a:r>
              <a:rPr lang="en-GB" altLang="es-ES" sz="2000" dirty="0">
                <a:ln w="0"/>
                <a:effectLst>
                  <a:outerShdw blurRad="38100" dist="19050" dir="2700000" algn="tl" rotWithShape="0">
                    <a:schemeClr val="dk1">
                      <a:alpha val="40000"/>
                    </a:schemeClr>
                  </a:outerShdw>
                </a:effectLst>
              </a:rPr>
              <a:t>Analytic approaches</a:t>
            </a:r>
          </a:p>
          <a:p>
            <a:pPr marL="0" indent="0">
              <a:buNone/>
            </a:pPr>
            <a:endParaRPr lang="es-E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77247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3651</Words>
  <Application>Microsoft Office PowerPoint</Application>
  <PresentationFormat>Personalizado</PresentationFormat>
  <Paragraphs>921</Paragraphs>
  <Slides>48</Slides>
  <Notes>13</Notes>
  <HiddenSlides>11</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Seguridad de los tratamientos biológicos </vt:lpstr>
      <vt:lpstr>Cellular and molecular players of rheumatoid synovitis: Novel treatments  </vt:lpstr>
      <vt:lpstr>Overview of risk characterisation model: bDMARD as comparator</vt:lpstr>
      <vt:lpstr>  Overview of risk characterisation model  </vt:lpstr>
      <vt:lpstr>Infections and bDMARD</vt:lpstr>
      <vt:lpstr>Infections among patients with RA and healthy controls from  a Minnesota cohort in the pre-biologic era </vt:lpstr>
      <vt:lpstr> Risk of serious infection in biological treatment of patients with rheumatoid arthritis: meta-analysis  </vt:lpstr>
      <vt:lpstr>Histogram showing percentage of patients from the 2 clinical RA cohorts that would be ineligible for the 30 biologic RCTs.</vt:lpstr>
      <vt:lpstr>Relevant differences across biologic registries</vt:lpstr>
      <vt:lpstr>Mean baseline DAS28 scores from the Canadian (OH, OBRI, REACH) and 10 European RA registries</vt:lpstr>
      <vt:lpstr> Incidence rates of hospitalised infections, MI and CHD events by quartile of MBDA </vt:lpstr>
      <vt:lpstr>Estimated incidences of serious infections in 100 patients per year by treatment and risk profile.</vt:lpstr>
      <vt:lpstr>Incidence of serious infections with anti-TNF therapy in registries</vt:lpstr>
      <vt:lpstr>Crude rates of serious infections per 100 patient-years (pyrs): RABBIT</vt:lpstr>
      <vt:lpstr> One year infection risk difference between various biologics referent to abatacept: Medicare data </vt:lpstr>
      <vt:lpstr>Active tuberculosis and bDMARD</vt:lpstr>
      <vt:lpstr>Risk of active tuberculosis in RA patients never exposed to TNF antagonists</vt:lpstr>
      <vt:lpstr>Incidence rate of active tuberculosis in LTE clinical trials with biologics</vt:lpstr>
      <vt:lpstr>Active tuberculosis in LTE clinical trials with biologics by disease</vt:lpstr>
      <vt:lpstr>Incidence rate of active TB in RCT by background  TB infection incidence rate in RA </vt:lpstr>
      <vt:lpstr>Herpes zoster and bDMARD</vt:lpstr>
      <vt:lpstr>Herpes zoster incidence</vt:lpstr>
      <vt:lpstr>Serious infections in patients on biologics (observational studies): Herpes zoster</vt:lpstr>
      <vt:lpstr>Absolute IR and adjusted HR of herpes zoster by biologic agents and other RA medications-Medicare data</vt:lpstr>
      <vt:lpstr>Malignancies and bDMARD</vt:lpstr>
      <vt:lpstr>Risk of malignancies in patients with rheumatoid arthritis compared with the population</vt:lpstr>
      <vt:lpstr>Risk of malignancies in patients with rheumatoid arthritis compared with the population</vt:lpstr>
      <vt:lpstr>Risk of colon and breast cancer in patients with rheumatoid arthritis compared with the population</vt:lpstr>
      <vt:lpstr>Risk of lymphoma in patients with rheumatoid arthritis compared with the population</vt:lpstr>
      <vt:lpstr>Risk of lymphoma in patients with rheumatoid arthritis related to inflammatory activity and functional class</vt:lpstr>
      <vt:lpstr>Meta-analysis of solid tumors in RCT of rheumatoid arthritis patients treated with bDMARD</vt:lpstr>
      <vt:lpstr>Network meta-analysis of overall malignancies</vt:lpstr>
      <vt:lpstr>Network meta-analysis of solid malignancies.</vt:lpstr>
      <vt:lpstr>Incident rate of malignancy in the  TNFi treated patients with a prior malignancy in BSRBR</vt:lpstr>
      <vt:lpstr>Observed numbers (Obs) and HRs of a SMN in patients with rheumatoid arthritis according to bDMARD treatment in DANBIO</vt:lpstr>
      <vt:lpstr>Incident rate of new malignancy or relapse in the  TNFi treated patients with a prior malignancy in three BSRBR, RABBITT and BIOBADASER</vt:lpstr>
      <vt:lpstr>Conclusiones</vt:lpstr>
      <vt:lpstr>Incidence rates for serious infections with biologic DMARDs and tofacitinib across RCTs* and LTE studies</vt:lpstr>
      <vt:lpstr>Risk of serious infection  by drug in BSRBR</vt:lpstr>
      <vt:lpstr>Rate of active tuberculosis in patients treated with different TNF antagonists in registries</vt:lpstr>
      <vt:lpstr>Risk of TB with TNFi may vary across registries</vt:lpstr>
      <vt:lpstr>Rate of active tuberculosis in patients treated  with different TNF antagonists in BIOBADASER</vt:lpstr>
      <vt:lpstr>Hazard for soft tissue infections and shingles in an anti-TNF treated cohort</vt:lpstr>
      <vt:lpstr>REGISTRO FRANCÉS</vt:lpstr>
      <vt:lpstr>REGISTRO FRANCÉS.</vt:lpstr>
      <vt:lpstr>  Range of incidence density of SIs, OIs, and TB in RA patients receiving biologic DMARDs – data from RCT, OLE, and observational studies    </vt:lpstr>
      <vt:lpstr>Crude incidence and risk of non-viral OI among patients who were new users of TNFI or non-biological DMARD: SABER study</vt:lpstr>
      <vt:lpstr>Association between medication use and herpes zoster among patients with rheumatoid arthritis in the US PharMetrics claims database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Gomez-Reino</dc:creator>
  <cp:lastModifiedBy>Julio</cp:lastModifiedBy>
  <cp:revision>63</cp:revision>
  <dcterms:created xsi:type="dcterms:W3CDTF">2018-01-21T10:31:26Z</dcterms:created>
  <dcterms:modified xsi:type="dcterms:W3CDTF">2018-02-23T16:33:04Z</dcterms:modified>
</cp:coreProperties>
</file>