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87"/>
  </p:notesMasterIdLst>
  <p:handoutMasterIdLst>
    <p:handoutMasterId r:id="rId88"/>
  </p:handoutMasterIdLst>
  <p:sldIdLst>
    <p:sldId id="5556" r:id="rId2"/>
    <p:sldId id="6274" r:id="rId3"/>
    <p:sldId id="6287" r:id="rId4"/>
    <p:sldId id="6288" r:id="rId5"/>
    <p:sldId id="6276" r:id="rId6"/>
    <p:sldId id="6027" r:id="rId7"/>
    <p:sldId id="6291" r:id="rId8"/>
    <p:sldId id="6290" r:id="rId9"/>
    <p:sldId id="6292" r:id="rId10"/>
    <p:sldId id="6275" r:id="rId11"/>
    <p:sldId id="6293" r:id="rId12"/>
    <p:sldId id="6110" r:id="rId13"/>
    <p:sldId id="6303" r:id="rId14"/>
    <p:sldId id="6305" r:id="rId15"/>
    <p:sldId id="6335" r:id="rId16"/>
    <p:sldId id="6309" r:id="rId17"/>
    <p:sldId id="6310" r:id="rId18"/>
    <p:sldId id="6311" r:id="rId19"/>
    <p:sldId id="6312" r:id="rId20"/>
    <p:sldId id="6318" r:id="rId21"/>
    <p:sldId id="6319" r:id="rId22"/>
    <p:sldId id="6320" r:id="rId23"/>
    <p:sldId id="6321" r:id="rId24"/>
    <p:sldId id="6322" r:id="rId25"/>
    <p:sldId id="6325" r:id="rId26"/>
    <p:sldId id="6326" r:id="rId27"/>
    <p:sldId id="6327" r:id="rId28"/>
    <p:sldId id="6328" r:id="rId29"/>
    <p:sldId id="6329" r:id="rId30"/>
    <p:sldId id="6330" r:id="rId31"/>
    <p:sldId id="6331" r:id="rId32"/>
    <p:sldId id="6332" r:id="rId33"/>
    <p:sldId id="6294" r:id="rId34"/>
    <p:sldId id="6336" r:id="rId35"/>
    <p:sldId id="6338" r:id="rId36"/>
    <p:sldId id="6339" r:id="rId37"/>
    <p:sldId id="6340" r:id="rId38"/>
    <p:sldId id="6341" r:id="rId39"/>
    <p:sldId id="6343" r:id="rId40"/>
    <p:sldId id="6345" r:id="rId41"/>
    <p:sldId id="6295" r:id="rId42"/>
    <p:sldId id="6384" r:id="rId43"/>
    <p:sldId id="6386" r:id="rId44"/>
    <p:sldId id="6390" r:id="rId45"/>
    <p:sldId id="6391" r:id="rId46"/>
    <p:sldId id="6392" r:id="rId47"/>
    <p:sldId id="6393" r:id="rId48"/>
    <p:sldId id="6394" r:id="rId49"/>
    <p:sldId id="6395" r:id="rId50"/>
    <p:sldId id="6396" r:id="rId51"/>
    <p:sldId id="6397" r:id="rId52"/>
    <p:sldId id="6398" r:id="rId53"/>
    <p:sldId id="6399" r:id="rId54"/>
    <p:sldId id="6400" r:id="rId55"/>
    <p:sldId id="6401" r:id="rId56"/>
    <p:sldId id="6402" r:id="rId57"/>
    <p:sldId id="6404" r:id="rId58"/>
    <p:sldId id="6405" r:id="rId59"/>
    <p:sldId id="6406" r:id="rId60"/>
    <p:sldId id="6407" r:id="rId61"/>
    <p:sldId id="6408" r:id="rId62"/>
    <p:sldId id="6409" r:id="rId63"/>
    <p:sldId id="6410" r:id="rId64"/>
    <p:sldId id="6411" r:id="rId65"/>
    <p:sldId id="6412" r:id="rId66"/>
    <p:sldId id="6413" r:id="rId67"/>
    <p:sldId id="6414" r:id="rId68"/>
    <p:sldId id="6415" r:id="rId69"/>
    <p:sldId id="6416" r:id="rId70"/>
    <p:sldId id="6430" r:id="rId71"/>
    <p:sldId id="6427" r:id="rId72"/>
    <p:sldId id="6428" r:id="rId73"/>
    <p:sldId id="6429" r:id="rId74"/>
    <p:sldId id="6370" r:id="rId75"/>
    <p:sldId id="6371" r:id="rId76"/>
    <p:sldId id="6373" r:id="rId77"/>
    <p:sldId id="6374" r:id="rId78"/>
    <p:sldId id="6375" r:id="rId79"/>
    <p:sldId id="6431" r:id="rId80"/>
    <p:sldId id="6376" r:id="rId81"/>
    <p:sldId id="6378" r:id="rId82"/>
    <p:sldId id="6379" r:id="rId83"/>
    <p:sldId id="6381" r:id="rId84"/>
    <p:sldId id="6382" r:id="rId85"/>
    <p:sldId id="6383" r:id="rId86"/>
  </p:sldIdLst>
  <p:sldSz cx="9144000" cy="6858000" type="screen4x3"/>
  <p:notesSz cx="6797675" cy="987425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ＭＳ Ｐゴシック" pitchFamily="-1" charset="-128"/>
        <a:cs typeface="ＭＳ Ｐゴシック" pitchFamily="-1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A872E"/>
    <a:srgbClr val="990000"/>
    <a:srgbClr val="00A901"/>
    <a:srgbClr val="A61DB2"/>
    <a:srgbClr val="FF9900"/>
    <a:srgbClr val="2144AC"/>
    <a:srgbClr val="A37D11"/>
    <a:srgbClr val="6AFB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15620"/>
    <p:restoredTop sz="50000" autoAdjust="0"/>
  </p:normalViewPr>
  <p:slideViewPr>
    <p:cSldViewPr showGuides="1">
      <p:cViewPr varScale="1">
        <p:scale>
          <a:sx n="51" d="100"/>
          <a:sy n="51" d="100"/>
        </p:scale>
        <p:origin x="-15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_tradnl"/>
          </a:p>
        </p:txBody>
      </p:sp>
      <p:sp>
        <p:nvSpPr>
          <p:cNvPr id="379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79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E7A0F7-8487-3641-A32B-7A8AD66177B3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_tradnl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1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81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81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5E44F5-EFB6-674E-B291-87BF7795C58F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1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144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10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970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66036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12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481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13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521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15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141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prstClr val="black"/>
                </a:solidFill>
              </a:rPr>
              <a:pPr/>
              <a:t>16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719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prstClr val="black"/>
                </a:solidFill>
              </a:rPr>
              <a:pPr/>
              <a:t>17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0168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20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92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27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112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Marcador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482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ECACB-0F48-364A-AC30-F5E340A3B0C2}" type="slidenum">
              <a:rPr lang="es-ES" smtClean="0">
                <a:solidFill>
                  <a:srgbClr val="000000"/>
                </a:solidFill>
              </a:rPr>
              <a:pPr/>
              <a:t>28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361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70066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Marcador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482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ECACB-0F48-364A-AC30-F5E340A3B0C2}" type="slidenum">
              <a:rPr lang="es-ES" smtClean="0">
                <a:solidFill>
                  <a:srgbClr val="000000"/>
                </a:solidFill>
              </a:rPr>
              <a:pPr/>
              <a:t>30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44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Marcador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482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ECACB-0F48-364A-AC30-F5E340A3B0C2}" type="slidenum">
              <a:rPr lang="es-ES" smtClean="0">
                <a:solidFill>
                  <a:srgbClr val="000000"/>
                </a:solidFill>
              </a:rPr>
              <a:pPr/>
              <a:t>31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507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Marcador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482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ECACB-0F48-364A-AC30-F5E340A3B0C2}" type="slidenum">
              <a:rPr lang="es-ES" smtClean="0">
                <a:solidFill>
                  <a:srgbClr val="000000"/>
                </a:solidFill>
              </a:rPr>
              <a:pPr/>
              <a:t>32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15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33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21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1148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87606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41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286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42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218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43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011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45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48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3</a:t>
            </a:fld>
            <a:endParaRPr lang="es-E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482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46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030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48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668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49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864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51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486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53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229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55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7944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58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112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60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460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61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1557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65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66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4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7436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67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4020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68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872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74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8354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75</a:t>
            </a:fld>
            <a:endParaRPr lang="es-E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5308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78</a:t>
            </a:fld>
            <a:endParaRPr lang="es-E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0968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79</a:t>
            </a:fld>
            <a:endParaRPr lang="es-E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2837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80</a:t>
            </a:fld>
            <a:endParaRPr lang="es-E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6446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82</a:t>
            </a:fld>
            <a:endParaRPr lang="es-E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393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84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38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5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4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8F145-E374-4F45-B6EE-BA41B5302738}" type="slidenum">
              <a:rPr lang="es-ES">
                <a:solidFill>
                  <a:srgbClr val="000000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6</a:t>
            </a:fld>
            <a:endParaRPr lang="es-ES">
              <a:solidFill>
                <a:srgbClr val="000000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181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7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409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8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673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38C99-5E8C-2C4D-AFDA-CF796D0ABC9A}" type="slidenum">
              <a:rPr lang="es-ES">
                <a:solidFill>
                  <a:srgbClr val="000000"/>
                </a:solidFill>
              </a:rPr>
              <a:pPr/>
              <a:t>9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62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5CA731-1F71-DE41-B9F6-1F8AB810A6A8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3626B-FF60-AF46-8396-33802972BCC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6661A0-34EE-9443-A0BE-C4BA5F69A8B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0C2E9-A5AB-B941-B2C4-29701E9F805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C4B47-8379-5240-AF7B-32C3B7DF764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CB6FC-0C2D-0741-B8CB-49463BAE94B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178F55-5521-DF44-9AAC-5BD2BEEB20A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F39F7-FA7F-5749-9F05-F15E6B751A31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175D1-CAC4-EC41-8C8B-E769C24D563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C0C54-ED01-EC45-86D0-3AE4053161C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D8BC9-C7C5-784B-B416-3FCF095A701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_tradnl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_tradnl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EA6FDC-D05F-A449-A3BA-B31678141CB9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tif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tiff"/><Relationship Id="rId4" Type="http://schemas.openxmlformats.org/officeDocument/2006/relationships/image" Target="../media/image11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tiff"/><Relationship Id="rId5" Type="http://schemas.openxmlformats.org/officeDocument/2006/relationships/image" Target="../media/image127.tiff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tiff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9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tiff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tiff"/><Relationship Id="rId5" Type="http://schemas.openxmlformats.org/officeDocument/2006/relationships/image" Target="../media/image156.tiff"/><Relationship Id="rId4" Type="http://schemas.openxmlformats.org/officeDocument/2006/relationships/image" Target="../media/image155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iff"/><Relationship Id="rId2" Type="http://schemas.openxmlformats.org/officeDocument/2006/relationships/image" Target="../media/image160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f"/><Relationship Id="rId2" Type="http://schemas.openxmlformats.org/officeDocument/2006/relationships/image" Target="../media/image161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72.png"/><Relationship Id="rId2" Type="http://schemas.openxmlformats.org/officeDocument/2006/relationships/image" Target="../media/image16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tiff"/><Relationship Id="rId5" Type="http://schemas.openxmlformats.org/officeDocument/2006/relationships/image" Target="../media/image176.tiff"/><Relationship Id="rId4" Type="http://schemas.openxmlformats.org/officeDocument/2006/relationships/image" Target="../media/image175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tiff"/><Relationship Id="rId5" Type="http://schemas.openxmlformats.org/officeDocument/2006/relationships/image" Target="../media/image180.tiff"/><Relationship Id="rId4" Type="http://schemas.openxmlformats.org/officeDocument/2006/relationships/image" Target="../media/image179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tif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69348" y="0"/>
            <a:ext cx="9213348" cy="6858000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071203" y="307682"/>
            <a:ext cx="700159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963"/>
              </a:spcBef>
            </a:pPr>
            <a:r>
              <a:rPr lang="es-ES_tradnl" sz="3600" b="1" dirty="0" smtClean="0">
                <a:latin typeface="Trebuchet MS" pitchFamily="-109" charset="0"/>
                <a:ea typeface="Monotype Corsiva" pitchFamily="-109" charset="0"/>
                <a:cs typeface="Monotype Corsiva" pitchFamily="-109" charset="0"/>
              </a:rPr>
              <a:t>¿Cuándo pensar en una enfermedad </a:t>
            </a:r>
            <a:r>
              <a:rPr lang="es-ES_tradnl" sz="3600" b="1" dirty="0" err="1" smtClean="0">
                <a:latin typeface="Trebuchet MS" pitchFamily="-109" charset="0"/>
                <a:ea typeface="Monotype Corsiva" pitchFamily="-109" charset="0"/>
                <a:cs typeface="Monotype Corsiva" pitchFamily="-109" charset="0"/>
              </a:rPr>
              <a:t>autoinflamatoria</a:t>
            </a:r>
            <a:r>
              <a:rPr lang="es-ES_tradnl" sz="3600" b="1" dirty="0" smtClean="0">
                <a:latin typeface="Trebuchet MS" pitchFamily="-109" charset="0"/>
                <a:ea typeface="Monotype Corsiva" pitchFamily="-109" charset="0"/>
                <a:cs typeface="Monotype Corsiva" pitchFamily="-109" charset="0"/>
              </a:rPr>
              <a:t>?</a:t>
            </a:r>
            <a:endParaRPr lang="es-ES" sz="1800" b="1" dirty="0" smtClean="0">
              <a:latin typeface="Trebuchet MS" pitchFamily="-109" charset="0"/>
              <a:ea typeface="Monotype Corsiva" pitchFamily="-109" charset="0"/>
              <a:cs typeface="Monotype Corsiva" pitchFamily="-109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932325" y="6019800"/>
            <a:ext cx="727935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 </a:t>
            </a:r>
            <a:r>
              <a:rPr lang="es-ES" sz="1400" b="1" dirty="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 IX Congreso de la Asociación Andaluza de Enfermedades Autoinmunes</a:t>
            </a:r>
          </a:p>
          <a:p>
            <a:pPr algn="ctr">
              <a:spcBef>
                <a:spcPct val="50000"/>
              </a:spcBef>
            </a:pPr>
            <a:r>
              <a:rPr lang="es-ES" sz="1400" b="1" dirty="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Córdoba</a:t>
            </a:r>
            <a:r>
              <a:rPr lang="es-ES_tradnl" sz="1400" b="1" dirty="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, 16 de Febrero de 2018</a:t>
            </a:r>
            <a:endParaRPr lang="es-ES_tradnl" sz="1400" b="1" dirty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58144" y="1556792"/>
            <a:ext cx="54277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600" b="1" dirty="0" smtClean="0">
                <a:latin typeface="Trebuchet MS" pitchFamily="-109" charset="0"/>
                <a:ea typeface="Monotype Corsiva" pitchFamily="-109" charset="0"/>
                <a:cs typeface="Monotype Corsiva" pitchFamily="-109" charset="0"/>
              </a:rPr>
              <a:t>Juan </a:t>
            </a:r>
            <a:r>
              <a:rPr lang="es-ES" sz="1600" b="1" dirty="0">
                <a:latin typeface="Trebuchet MS" pitchFamily="-109" charset="0"/>
                <a:ea typeface="Monotype Corsiva" pitchFamily="-109" charset="0"/>
                <a:cs typeface="Monotype Corsiva" pitchFamily="-109" charset="0"/>
              </a:rPr>
              <a:t>I. Aróstegui</a:t>
            </a:r>
            <a:endParaRPr lang="es-ES" sz="1600" b="1" dirty="0" smtClean="0">
              <a:latin typeface="Trebuchet MS" pitchFamily="-109" charset="0"/>
              <a:ea typeface="Monotype Corsiva" pitchFamily="-109" charset="0"/>
              <a:cs typeface="Monotype Corsiva" pitchFamily="-109" charset="0"/>
            </a:endParaRPr>
          </a:p>
          <a:p>
            <a:pPr algn="ctr"/>
            <a:r>
              <a:rPr lang="es-ES" sz="1600" b="1" dirty="0" smtClean="0">
                <a:latin typeface="Trebuchet MS" pitchFamily="-109" charset="0"/>
                <a:ea typeface="Monotype Corsiva" pitchFamily="-109" charset="0"/>
                <a:cs typeface="Monotype Corsiva" pitchFamily="-109" charset="0"/>
              </a:rPr>
              <a:t>Servicio de Inmunología</a:t>
            </a:r>
          </a:p>
          <a:p>
            <a:pPr algn="ctr"/>
            <a:r>
              <a:rPr lang="es-ES" sz="1600" b="1" dirty="0">
                <a:latin typeface="Trebuchet MS" pitchFamily="-109" charset="0"/>
                <a:ea typeface="Monotype Corsiva" pitchFamily="-109" charset="0"/>
                <a:cs typeface="Monotype Corsiva" pitchFamily="-109" charset="0"/>
              </a:rPr>
              <a:t>Hospital Clínic-</a:t>
            </a:r>
            <a:r>
              <a:rPr lang="es-ES" sz="1600" b="1" dirty="0" smtClean="0">
                <a:latin typeface="Trebuchet MS" pitchFamily="-109" charset="0"/>
                <a:ea typeface="Monotype Corsiva" pitchFamily="-109" charset="0"/>
                <a:cs typeface="Monotype Corsiva" pitchFamily="-109" charset="0"/>
              </a:rPr>
              <a:t>IDIBAPS</a:t>
            </a:r>
          </a:p>
          <a:p>
            <a:pPr algn="ctr"/>
            <a:r>
              <a:rPr lang="es-ES" sz="1600" b="1" dirty="0" smtClean="0">
                <a:latin typeface="Trebuchet MS" pitchFamily="-109" charset="0"/>
                <a:ea typeface="Monotype Corsiva" pitchFamily="-109" charset="0"/>
                <a:cs typeface="Monotype Corsiva" pitchFamily="-109" charset="0"/>
              </a:rPr>
              <a:t>Barcelona</a:t>
            </a:r>
          </a:p>
        </p:txBody>
      </p:sp>
    </p:spTree>
    <p:extLst>
      <p:ext uri="{BB962C8B-B14F-4D97-AF65-F5344CB8AC3E}">
        <p14:creationId xmlns:p14="http://schemas.microsoft.com/office/powerpoint/2010/main" xmlns="" val="1635613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://1.bp.blogspot.com/_je8jRISklqw/TRn30wSilaI/AAAAAAAAA9k/b_Ig8Vyq1iQ/s1600/Homer+corriend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582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4"/>
          <p:cNvGrpSpPr/>
          <p:nvPr/>
        </p:nvGrpSpPr>
        <p:grpSpPr>
          <a:xfrm>
            <a:off x="771260" y="332656"/>
            <a:ext cx="7601481" cy="1800000"/>
            <a:chOff x="456519" y="4572000"/>
            <a:chExt cx="7601481" cy="1800000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19" y="4572000"/>
              <a:ext cx="3162162" cy="18000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5658000" y="4572000"/>
              <a:ext cx="2400000" cy="1800000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11560" y="2839781"/>
            <a:ext cx="3203804" cy="180214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972742" y="2708998"/>
            <a:ext cx="2400000" cy="193292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383563" y="5248878"/>
            <a:ext cx="2376875" cy="13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6616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/>
          <p:cNvGrpSpPr/>
          <p:nvPr/>
        </p:nvGrpSpPr>
        <p:grpSpPr>
          <a:xfrm>
            <a:off x="290087" y="260648"/>
            <a:ext cx="2430272" cy="457200"/>
            <a:chOff x="110977" y="253002"/>
            <a:chExt cx="1440000" cy="457200"/>
          </a:xfrm>
        </p:grpSpPr>
        <p:sp>
          <p:nvSpPr>
            <p:cNvPr id="45" name="Rectángulo redondeado 44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46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Inflamasomopatías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55" name="Agrupar 54"/>
          <p:cNvGrpSpPr/>
          <p:nvPr/>
        </p:nvGrpSpPr>
        <p:grpSpPr>
          <a:xfrm>
            <a:off x="2884278" y="260648"/>
            <a:ext cx="2430272" cy="457200"/>
            <a:chOff x="110977" y="253002"/>
            <a:chExt cx="1440000" cy="457200"/>
          </a:xfrm>
        </p:grpSpPr>
        <p:sp>
          <p:nvSpPr>
            <p:cNvPr id="56" name="Rectángulo redondeado 55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57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Interferonopatías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58" name="Agrupar 57"/>
          <p:cNvGrpSpPr/>
          <p:nvPr/>
        </p:nvGrpSpPr>
        <p:grpSpPr>
          <a:xfrm>
            <a:off x="5478469" y="260648"/>
            <a:ext cx="3361949" cy="457200"/>
            <a:chOff x="110977" y="253002"/>
            <a:chExt cx="1440000" cy="457200"/>
          </a:xfrm>
        </p:grpSpPr>
        <p:sp>
          <p:nvSpPr>
            <p:cNvPr id="59" name="Rectángulo redondeado 58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60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AID + Inmunodeficiencia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8333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/>
          <p:cNvGrpSpPr/>
          <p:nvPr/>
        </p:nvGrpSpPr>
        <p:grpSpPr>
          <a:xfrm>
            <a:off x="290087" y="260648"/>
            <a:ext cx="2430272" cy="457200"/>
            <a:chOff x="110977" y="253002"/>
            <a:chExt cx="1440000" cy="457200"/>
          </a:xfrm>
        </p:grpSpPr>
        <p:sp>
          <p:nvSpPr>
            <p:cNvPr id="45" name="Rectángulo redondeado 44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46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Inflamasomopatías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0465" y="1456005"/>
            <a:ext cx="4110405" cy="3945989"/>
          </a:xfrm>
          <a:prstGeom prst="rect">
            <a:avLst/>
          </a:prstGeom>
        </p:spPr>
      </p:pic>
      <p:grpSp>
        <p:nvGrpSpPr>
          <p:cNvPr id="12" name="Agrupar 70"/>
          <p:cNvGrpSpPr/>
          <p:nvPr/>
        </p:nvGrpSpPr>
        <p:grpSpPr>
          <a:xfrm>
            <a:off x="4788024" y="2024843"/>
            <a:ext cx="4176464" cy="2808312"/>
            <a:chOff x="0" y="3810000"/>
            <a:chExt cx="3240000" cy="2167892"/>
          </a:xfrm>
        </p:grpSpPr>
        <p:sp>
          <p:nvSpPr>
            <p:cNvPr id="13" name="Text Box 52"/>
            <p:cNvSpPr txBox="1">
              <a:spLocks noChangeArrowheads="1"/>
            </p:cNvSpPr>
            <p:nvPr/>
          </p:nvSpPr>
          <p:spPr bwMode="auto">
            <a:xfrm>
              <a:off x="746773" y="5715000"/>
              <a:ext cx="1746455" cy="262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fontAlgn="auto">
                <a:lnSpc>
                  <a:spcPct val="7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ES" sz="1400" b="1" kern="0" dirty="0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INFLAMMASOME</a:t>
              </a:r>
              <a:endParaRPr lang="es-ES" sz="1400" kern="0" dirty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10000"/>
              <a:ext cx="3240000" cy="1920000"/>
            </a:xfrm>
            <a:prstGeom prst="rect">
              <a:avLst/>
            </a:prstGeom>
            <a:effectLst/>
          </p:spPr>
        </p:pic>
      </p:grpSp>
      <p:sp>
        <p:nvSpPr>
          <p:cNvPr id="15" name="Elipse 14"/>
          <p:cNvSpPr>
            <a:spLocks noChangeAspect="1"/>
          </p:cNvSpPr>
          <p:nvPr/>
        </p:nvSpPr>
        <p:spPr>
          <a:xfrm rot="5400000">
            <a:off x="6484941" y="1084012"/>
            <a:ext cx="1110426" cy="2776067"/>
          </a:xfrm>
          <a:prstGeom prst="ellipse">
            <a:avLst/>
          </a:prstGeom>
          <a:noFill/>
          <a:ln w="25400">
            <a:solidFill>
              <a:srgbClr val="00A90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927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39127" y="813119"/>
            <a:ext cx="3600000" cy="1573529"/>
          </a:xfrm>
          <a:prstGeom prst="rect">
            <a:avLst/>
          </a:prstGeom>
        </p:spPr>
      </p:pic>
      <p:grpSp>
        <p:nvGrpSpPr>
          <p:cNvPr id="26" name="Agrupar 240"/>
          <p:cNvGrpSpPr/>
          <p:nvPr/>
        </p:nvGrpSpPr>
        <p:grpSpPr>
          <a:xfrm>
            <a:off x="323528" y="836712"/>
            <a:ext cx="3505200" cy="2349524"/>
            <a:chOff x="4343400" y="4186238"/>
            <a:chExt cx="3505200" cy="2062162"/>
          </a:xfrm>
        </p:grpSpPr>
        <p:sp>
          <p:nvSpPr>
            <p:cNvPr id="29" name="Text Box 3"/>
            <p:cNvSpPr txBox="1">
              <a:spLocks noChangeArrowheads="1"/>
            </p:cNvSpPr>
            <p:nvPr/>
          </p:nvSpPr>
          <p:spPr bwMode="auto">
            <a:xfrm>
              <a:off x="4343400" y="4626706"/>
              <a:ext cx="11705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_tradnl" sz="1200" b="1" dirty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P</a:t>
              </a:r>
              <a:r>
                <a:rPr lang="es-ES" sz="1200" b="1" dirty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ro</a:t>
              </a:r>
              <a:r>
                <a:rPr lang="es-ES" sz="1200" b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-cytokine</a:t>
              </a:r>
            </a:p>
            <a:p>
              <a:pPr algn="ctr"/>
              <a:r>
                <a:rPr lang="es-ES" sz="1200" b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(inactive)</a:t>
              </a:r>
              <a:endParaRPr lang="es-ES" sz="1200" b="1" dirty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grpSp>
          <p:nvGrpSpPr>
            <p:cNvPr id="30" name="Agrupar 265"/>
            <p:cNvGrpSpPr>
              <a:grpSpLocks/>
            </p:cNvGrpSpPr>
            <p:nvPr/>
          </p:nvGrpSpPr>
          <p:grpSpPr bwMode="auto">
            <a:xfrm>
              <a:off x="4755662" y="4186238"/>
              <a:ext cx="633845" cy="467856"/>
              <a:chOff x="3010024" y="1889647"/>
              <a:chExt cx="829590" cy="612253"/>
            </a:xfrm>
          </p:grpSpPr>
          <p:grpSp>
            <p:nvGrpSpPr>
              <p:cNvPr id="55" name="Agrupar 264"/>
              <p:cNvGrpSpPr>
                <a:grpSpLocks/>
              </p:cNvGrpSpPr>
              <p:nvPr/>
            </p:nvGrpSpPr>
            <p:grpSpPr bwMode="auto">
              <a:xfrm>
                <a:off x="3010024" y="1912327"/>
                <a:ext cx="520834" cy="589573"/>
                <a:chOff x="3010024" y="1836127"/>
                <a:chExt cx="520834" cy="589573"/>
              </a:xfrm>
            </p:grpSpPr>
            <p:sp>
              <p:nvSpPr>
                <p:cNvPr id="65" name="Elipse 64"/>
                <p:cNvSpPr>
                  <a:spLocks noChangeAspect="1"/>
                </p:cNvSpPr>
                <p:nvPr/>
              </p:nvSpPr>
              <p:spPr bwMode="auto">
                <a:xfrm>
                  <a:off x="3010024" y="2022236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Elipse 65"/>
                <p:cNvSpPr>
                  <a:spLocks noChangeAspect="1"/>
                </p:cNvSpPr>
                <p:nvPr/>
              </p:nvSpPr>
              <p:spPr bwMode="auto">
                <a:xfrm>
                  <a:off x="3086229" y="2174631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Elipse 66"/>
                <p:cNvSpPr>
                  <a:spLocks noChangeAspect="1"/>
                </p:cNvSpPr>
                <p:nvPr/>
              </p:nvSpPr>
              <p:spPr bwMode="auto">
                <a:xfrm>
                  <a:off x="3162434" y="2022236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8" name="Elipse 67"/>
                <p:cNvSpPr>
                  <a:spLocks noChangeAspect="1"/>
                </p:cNvSpPr>
                <p:nvPr/>
              </p:nvSpPr>
              <p:spPr bwMode="auto">
                <a:xfrm>
                  <a:off x="3086229" y="1869840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9" name="Elipse 68"/>
                <p:cNvSpPr>
                  <a:spLocks noChangeAspect="1"/>
                </p:cNvSpPr>
                <p:nvPr/>
              </p:nvSpPr>
              <p:spPr bwMode="auto">
                <a:xfrm>
                  <a:off x="3238639" y="1836127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0" name="Elipse 69"/>
                <p:cNvSpPr>
                  <a:spLocks noChangeAspect="1"/>
                </p:cNvSpPr>
                <p:nvPr/>
              </p:nvSpPr>
              <p:spPr bwMode="auto">
                <a:xfrm>
                  <a:off x="3314844" y="1988523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Elipse 70"/>
                <p:cNvSpPr>
                  <a:spLocks noChangeAspect="1"/>
                </p:cNvSpPr>
                <p:nvPr/>
              </p:nvSpPr>
              <p:spPr bwMode="auto">
                <a:xfrm>
                  <a:off x="3292364" y="2140918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Elipse 71"/>
                <p:cNvSpPr>
                  <a:spLocks noChangeAspect="1"/>
                </p:cNvSpPr>
                <p:nvPr/>
              </p:nvSpPr>
              <p:spPr bwMode="auto">
                <a:xfrm>
                  <a:off x="3227399" y="2209706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" name="Agrupar 263"/>
              <p:cNvGrpSpPr>
                <a:grpSpLocks/>
              </p:cNvGrpSpPr>
              <p:nvPr/>
            </p:nvGrpSpPr>
            <p:grpSpPr bwMode="auto">
              <a:xfrm>
                <a:off x="3318780" y="1889647"/>
                <a:ext cx="520834" cy="589573"/>
                <a:chOff x="3657600" y="1988527"/>
                <a:chExt cx="520834" cy="589573"/>
              </a:xfrm>
            </p:grpSpPr>
            <p:sp>
              <p:nvSpPr>
                <p:cNvPr id="57" name="Elipse 56"/>
                <p:cNvSpPr>
                  <a:spLocks noChangeAspect="1"/>
                </p:cNvSpPr>
                <p:nvPr/>
              </p:nvSpPr>
              <p:spPr bwMode="auto">
                <a:xfrm>
                  <a:off x="3657600" y="2174636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76000">
                      <a:srgbClr val="008000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Elipse 57"/>
                <p:cNvSpPr>
                  <a:spLocks noChangeAspect="1"/>
                </p:cNvSpPr>
                <p:nvPr/>
              </p:nvSpPr>
              <p:spPr bwMode="auto">
                <a:xfrm>
                  <a:off x="3733805" y="2327031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76000">
                      <a:srgbClr val="008000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Elipse 58"/>
                <p:cNvSpPr>
                  <a:spLocks noChangeAspect="1"/>
                </p:cNvSpPr>
                <p:nvPr/>
              </p:nvSpPr>
              <p:spPr bwMode="auto">
                <a:xfrm>
                  <a:off x="3810010" y="2174636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76000">
                      <a:srgbClr val="008000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0" name="Elipse 59"/>
                <p:cNvSpPr>
                  <a:spLocks noChangeAspect="1"/>
                </p:cNvSpPr>
                <p:nvPr/>
              </p:nvSpPr>
              <p:spPr bwMode="auto">
                <a:xfrm>
                  <a:off x="3733805" y="2022240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76000">
                      <a:srgbClr val="008000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Elipse 60"/>
                <p:cNvSpPr>
                  <a:spLocks noChangeAspect="1"/>
                </p:cNvSpPr>
                <p:nvPr/>
              </p:nvSpPr>
              <p:spPr bwMode="auto">
                <a:xfrm>
                  <a:off x="3886215" y="1988527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76000">
                      <a:srgbClr val="008000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Elipse 61"/>
                <p:cNvSpPr>
                  <a:spLocks noChangeAspect="1"/>
                </p:cNvSpPr>
                <p:nvPr/>
              </p:nvSpPr>
              <p:spPr bwMode="auto">
                <a:xfrm>
                  <a:off x="3962420" y="2140923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76000">
                      <a:srgbClr val="008000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Elipse 62"/>
                <p:cNvSpPr>
                  <a:spLocks noChangeAspect="1"/>
                </p:cNvSpPr>
                <p:nvPr/>
              </p:nvSpPr>
              <p:spPr bwMode="auto">
                <a:xfrm>
                  <a:off x="3939940" y="2293318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76000">
                      <a:srgbClr val="008000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Elipse 63"/>
                <p:cNvSpPr>
                  <a:spLocks noChangeAspect="1"/>
                </p:cNvSpPr>
                <p:nvPr/>
              </p:nvSpPr>
              <p:spPr bwMode="auto">
                <a:xfrm>
                  <a:off x="3874975" y="2362106"/>
                  <a:ext cx="216014" cy="215994"/>
                </a:xfrm>
                <a:prstGeom prst="ellipse">
                  <a:avLst/>
                </a:prstGeom>
                <a:gradFill flip="none" rotWithShape="1">
                  <a:gsLst>
                    <a:gs pos="76000">
                      <a:srgbClr val="008000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2" name="Agrupar 263"/>
            <p:cNvGrpSpPr>
              <a:grpSpLocks/>
            </p:cNvGrpSpPr>
            <p:nvPr/>
          </p:nvGrpSpPr>
          <p:grpSpPr bwMode="auto">
            <a:xfrm>
              <a:off x="7374459" y="5797795"/>
              <a:ext cx="397941" cy="450605"/>
              <a:chOff x="3657600" y="1988527"/>
              <a:chExt cx="520834" cy="589573"/>
            </a:xfrm>
          </p:grpSpPr>
          <p:sp>
            <p:nvSpPr>
              <p:cNvPr id="47" name="Elipse 46"/>
              <p:cNvSpPr>
                <a:spLocks noChangeAspect="1"/>
              </p:cNvSpPr>
              <p:nvPr/>
            </p:nvSpPr>
            <p:spPr bwMode="auto">
              <a:xfrm>
                <a:off x="3657600" y="2174636"/>
                <a:ext cx="216014" cy="215994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008000"/>
                  </a:gs>
                  <a:gs pos="16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Elipse 47"/>
              <p:cNvSpPr>
                <a:spLocks noChangeAspect="1"/>
              </p:cNvSpPr>
              <p:nvPr/>
            </p:nvSpPr>
            <p:spPr bwMode="auto">
              <a:xfrm>
                <a:off x="3733805" y="2327031"/>
                <a:ext cx="216014" cy="215994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008000"/>
                  </a:gs>
                  <a:gs pos="16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Elipse 48"/>
              <p:cNvSpPr>
                <a:spLocks noChangeAspect="1"/>
              </p:cNvSpPr>
              <p:nvPr/>
            </p:nvSpPr>
            <p:spPr bwMode="auto">
              <a:xfrm>
                <a:off x="3810010" y="2174636"/>
                <a:ext cx="216014" cy="215994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008000"/>
                  </a:gs>
                  <a:gs pos="16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Elipse 49"/>
              <p:cNvSpPr>
                <a:spLocks noChangeAspect="1"/>
              </p:cNvSpPr>
              <p:nvPr/>
            </p:nvSpPr>
            <p:spPr bwMode="auto">
              <a:xfrm>
                <a:off x="3733805" y="2022240"/>
                <a:ext cx="216014" cy="215994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008000"/>
                  </a:gs>
                  <a:gs pos="16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Elipse 50"/>
              <p:cNvSpPr>
                <a:spLocks noChangeAspect="1"/>
              </p:cNvSpPr>
              <p:nvPr/>
            </p:nvSpPr>
            <p:spPr bwMode="auto">
              <a:xfrm>
                <a:off x="3886215" y="1988527"/>
                <a:ext cx="216014" cy="215994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008000"/>
                  </a:gs>
                  <a:gs pos="16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Elipse 51"/>
              <p:cNvSpPr>
                <a:spLocks noChangeAspect="1"/>
              </p:cNvSpPr>
              <p:nvPr/>
            </p:nvSpPr>
            <p:spPr bwMode="auto">
              <a:xfrm>
                <a:off x="3962420" y="2140923"/>
                <a:ext cx="216014" cy="215994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008000"/>
                  </a:gs>
                  <a:gs pos="16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Elipse 52"/>
              <p:cNvSpPr>
                <a:spLocks noChangeAspect="1"/>
              </p:cNvSpPr>
              <p:nvPr/>
            </p:nvSpPr>
            <p:spPr bwMode="auto">
              <a:xfrm>
                <a:off x="3939940" y="2293318"/>
                <a:ext cx="216014" cy="215994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008000"/>
                  </a:gs>
                  <a:gs pos="16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Elipse 53"/>
              <p:cNvSpPr>
                <a:spLocks noChangeAspect="1"/>
              </p:cNvSpPr>
              <p:nvPr/>
            </p:nvSpPr>
            <p:spPr bwMode="auto">
              <a:xfrm>
                <a:off x="3874975" y="2362106"/>
                <a:ext cx="216014" cy="215994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008000"/>
                  </a:gs>
                  <a:gs pos="16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8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3" name="Agrupar 239"/>
            <p:cNvGrpSpPr/>
            <p:nvPr/>
          </p:nvGrpSpPr>
          <p:grpSpPr>
            <a:xfrm>
              <a:off x="6764859" y="4187762"/>
              <a:ext cx="1083741" cy="899140"/>
              <a:chOff x="6764859" y="4187762"/>
              <a:chExt cx="1083741" cy="899140"/>
            </a:xfrm>
          </p:grpSpPr>
          <p:grpSp>
            <p:nvGrpSpPr>
              <p:cNvPr id="36" name="Agrupar 252"/>
              <p:cNvGrpSpPr>
                <a:grpSpLocks/>
              </p:cNvGrpSpPr>
              <p:nvPr/>
            </p:nvGrpSpPr>
            <p:grpSpPr bwMode="auto">
              <a:xfrm>
                <a:off x="7099270" y="4187762"/>
                <a:ext cx="414913" cy="470010"/>
                <a:chOff x="1676402" y="1988536"/>
                <a:chExt cx="520834" cy="589564"/>
              </a:xfrm>
            </p:grpSpPr>
            <p:sp>
              <p:nvSpPr>
                <p:cNvPr id="39" name="Elipse 38"/>
                <p:cNvSpPr>
                  <a:spLocks noChangeAspect="1"/>
                </p:cNvSpPr>
                <p:nvPr/>
              </p:nvSpPr>
              <p:spPr bwMode="auto">
                <a:xfrm>
                  <a:off x="1676402" y="2174646"/>
                  <a:ext cx="216014" cy="215995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Elipse 39"/>
                <p:cNvSpPr>
                  <a:spLocks noChangeAspect="1"/>
                </p:cNvSpPr>
                <p:nvPr/>
              </p:nvSpPr>
              <p:spPr bwMode="auto">
                <a:xfrm>
                  <a:off x="1752607" y="2327041"/>
                  <a:ext cx="216014" cy="215995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" name="Elipse 40"/>
                <p:cNvSpPr>
                  <a:spLocks noChangeAspect="1"/>
                </p:cNvSpPr>
                <p:nvPr/>
              </p:nvSpPr>
              <p:spPr bwMode="auto">
                <a:xfrm>
                  <a:off x="1828813" y="2174646"/>
                  <a:ext cx="216014" cy="215995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" name="Elipse 41"/>
                <p:cNvSpPr>
                  <a:spLocks noChangeAspect="1"/>
                </p:cNvSpPr>
                <p:nvPr/>
              </p:nvSpPr>
              <p:spPr bwMode="auto">
                <a:xfrm>
                  <a:off x="1752607" y="2022250"/>
                  <a:ext cx="216014" cy="215995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3" name="Elipse 42"/>
                <p:cNvSpPr>
                  <a:spLocks noChangeAspect="1"/>
                </p:cNvSpPr>
                <p:nvPr/>
              </p:nvSpPr>
              <p:spPr bwMode="auto">
                <a:xfrm>
                  <a:off x="1905017" y="1988536"/>
                  <a:ext cx="216014" cy="215995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4" name="Elipse 43"/>
                <p:cNvSpPr>
                  <a:spLocks noChangeAspect="1"/>
                </p:cNvSpPr>
                <p:nvPr/>
              </p:nvSpPr>
              <p:spPr bwMode="auto">
                <a:xfrm>
                  <a:off x="1981222" y="2140930"/>
                  <a:ext cx="216014" cy="215995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Elipse 44"/>
                <p:cNvSpPr>
                  <a:spLocks noChangeAspect="1"/>
                </p:cNvSpPr>
                <p:nvPr/>
              </p:nvSpPr>
              <p:spPr bwMode="auto">
                <a:xfrm>
                  <a:off x="1958741" y="2293323"/>
                  <a:ext cx="216014" cy="215995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6" name="Elipse 45"/>
                <p:cNvSpPr>
                  <a:spLocks noChangeAspect="1"/>
                </p:cNvSpPr>
                <p:nvPr/>
              </p:nvSpPr>
              <p:spPr bwMode="auto">
                <a:xfrm>
                  <a:off x="1893775" y="2362105"/>
                  <a:ext cx="216014" cy="215995"/>
                </a:xfrm>
                <a:prstGeom prst="ellipse">
                  <a:avLst/>
                </a:prstGeom>
                <a:gradFill flip="none" rotWithShape="1">
                  <a:gsLst>
                    <a:gs pos="96000">
                      <a:schemeClr val="accent2"/>
                    </a:gs>
                    <a:gs pos="16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_tradnl" sz="18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7" name="Text Box 3"/>
              <p:cNvSpPr txBox="1">
                <a:spLocks noChangeArrowheads="1"/>
              </p:cNvSpPr>
              <p:nvPr/>
            </p:nvSpPr>
            <p:spPr bwMode="auto">
              <a:xfrm>
                <a:off x="6764859" y="4625237"/>
                <a:ext cx="108374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s-ES" sz="1200" b="1" dirty="0" smtClean="0">
                    <a:solidFill>
                      <a:srgbClr val="000000"/>
                    </a:solidFill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cytokine</a:t>
                </a:r>
              </a:p>
              <a:p>
                <a:pPr algn="ctr"/>
                <a:r>
                  <a:rPr lang="es-ES" sz="1200" b="1" dirty="0" smtClean="0">
                    <a:solidFill>
                      <a:srgbClr val="000000"/>
                    </a:solidFill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(active)</a:t>
                </a:r>
                <a:endParaRPr lang="es-ES" sz="1200" b="1" dirty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endParaRPr>
              </a:p>
            </p:txBody>
          </p:sp>
        </p:grpSp>
        <p:cxnSp>
          <p:nvCxnSpPr>
            <p:cNvPr id="34" name="Conector recto de flecha 33"/>
            <p:cNvCxnSpPr/>
            <p:nvPr/>
          </p:nvCxnSpPr>
          <p:spPr bwMode="auto">
            <a:xfrm>
              <a:off x="5545659" y="4544220"/>
              <a:ext cx="12630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Forma 238"/>
            <p:cNvCxnSpPr/>
            <p:nvPr/>
          </p:nvCxnSpPr>
          <p:spPr bwMode="auto">
            <a:xfrm>
              <a:off x="5545659" y="4572000"/>
              <a:ext cx="1911194" cy="1275738"/>
            </a:xfrm>
            <a:prstGeom prst="curvedConnector2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headEnd type="non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 Box 3"/>
          <p:cNvSpPr txBox="1">
            <a:spLocks noChangeArrowheads="1"/>
          </p:cNvSpPr>
          <p:nvPr/>
        </p:nvSpPr>
        <p:spPr bwMode="auto">
          <a:xfrm>
            <a:off x="2906697" y="3429000"/>
            <a:ext cx="1293720" cy="646331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IL-1𝛃</a:t>
            </a:r>
          </a:p>
          <a:p>
            <a:pPr algn="ctr"/>
            <a:r>
              <a:rPr lang="es-ES" sz="1800" dirty="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IL-18</a:t>
            </a:r>
            <a:endParaRPr lang="es-ES" sz="1800" dirty="0">
              <a:solidFill>
                <a:schemeClr val="bg1"/>
              </a:solidFill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pic>
        <p:nvPicPr>
          <p:cNvPr id="14338" name="Picture 2" descr="ttps://media.springernature.com/full/nature-static/assets/v1/image-assets/nature15632-f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039127" y="2806436"/>
            <a:ext cx="4137407" cy="38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90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1461342"/>
            <a:ext cx="9144000" cy="53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1222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81000" y="457200"/>
            <a:ext cx="1643266" cy="923699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152400" y="1976992"/>
            <a:ext cx="2514600" cy="3893508"/>
            <a:chOff x="670719" y="1976992"/>
            <a:chExt cx="2514600" cy="3893508"/>
          </a:xfrm>
        </p:grpSpPr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998538" y="1976992"/>
              <a:ext cx="1858962" cy="738187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defRPr/>
              </a:pPr>
              <a:r>
                <a:rPr lang="es-ES" sz="1400" b="1" dirty="0">
                  <a:solidFill>
                    <a:prstClr val="white"/>
                  </a:solidFill>
                  <a:latin typeface="Trebuchet MS" pitchFamily="-107" charset="0"/>
                  <a:ea typeface="Trebuchet MS" pitchFamily="-107" charset="0"/>
                  <a:cs typeface="Trebuchet MS" pitchFamily="-107" charset="0"/>
                </a:rPr>
                <a:t>Kineret™</a:t>
              </a:r>
            </a:p>
            <a:p>
              <a:pPr algn="ctr" defTabSz="457200">
                <a:defRPr/>
              </a:pPr>
              <a:r>
                <a:rPr lang="es-ES" sz="1400" b="1" dirty="0">
                  <a:solidFill>
                    <a:prstClr val="white"/>
                  </a:solidFill>
                  <a:latin typeface="Trebuchet MS" pitchFamily="-107" charset="0"/>
                  <a:ea typeface="Trebuchet MS" pitchFamily="-107" charset="0"/>
                  <a:cs typeface="Trebuchet MS" pitchFamily="-107" charset="0"/>
                </a:rPr>
                <a:t>Anakinra</a:t>
              </a:r>
            </a:p>
            <a:p>
              <a:pPr algn="ctr" defTabSz="457200">
                <a:defRPr/>
              </a:pPr>
              <a:r>
                <a:rPr lang="es-ES" sz="1400" b="1" dirty="0">
                  <a:solidFill>
                    <a:prstClr val="white"/>
                  </a:solidFill>
                  <a:latin typeface="Trebuchet MS" pitchFamily="-107" charset="0"/>
                  <a:ea typeface="Trebuchet MS" pitchFamily="-107" charset="0"/>
                  <a:cs typeface="Trebuchet MS" pitchFamily="-107" charset="0"/>
                </a:rPr>
                <a:t>hrIL-1Ra</a:t>
              </a: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0719" y="3348591"/>
              <a:ext cx="2514600" cy="2521909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62300" y="833735"/>
            <a:ext cx="28194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marL="92075" lvl="2" algn="ctr" defTabSz="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s-ES" b="1" dirty="0" smtClean="0">
                <a:solidFill>
                  <a:srgbClr val="FF0000"/>
                </a:solidFill>
                <a:latin typeface="Trebuchet MS"/>
                <a:ea typeface="Times New Roman" pitchFamily="-106" charset="0"/>
                <a:cs typeface="Trebuchet MS"/>
              </a:rPr>
              <a:t>Anti-IL-1 drugs</a:t>
            </a:r>
            <a:endParaRPr lang="es-ES" dirty="0">
              <a:solidFill>
                <a:prstClr val="black"/>
              </a:solidFill>
              <a:latin typeface="Trebuchet MS"/>
              <a:ea typeface="Times New Roman" pitchFamily="-106" charset="0"/>
              <a:cs typeface="Trebuchet MS"/>
            </a:endParaRPr>
          </a:p>
        </p:txBody>
      </p:sp>
      <p:grpSp>
        <p:nvGrpSpPr>
          <p:cNvPr id="35" name="Agrupar 34"/>
          <p:cNvGrpSpPr/>
          <p:nvPr/>
        </p:nvGrpSpPr>
        <p:grpSpPr>
          <a:xfrm>
            <a:off x="3200380" y="1976992"/>
            <a:ext cx="2743240" cy="4804808"/>
            <a:chOff x="3200380" y="1976992"/>
            <a:chExt cx="2743240" cy="4804808"/>
          </a:xfrm>
        </p:grpSpPr>
        <p:pic>
          <p:nvPicPr>
            <p:cNvPr id="13" name="Imagen 129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200380" y="4724007"/>
              <a:ext cx="2743240" cy="2057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Agrupar 18"/>
            <p:cNvGrpSpPr>
              <a:grpSpLocks/>
            </p:cNvGrpSpPr>
            <p:nvPr/>
          </p:nvGrpSpPr>
          <p:grpSpPr bwMode="auto">
            <a:xfrm>
              <a:off x="3629025" y="1976992"/>
              <a:ext cx="1857375" cy="2388102"/>
              <a:chOff x="3630613" y="1319213"/>
              <a:chExt cx="1857374" cy="2388102"/>
            </a:xfrm>
          </p:grpSpPr>
          <p:grpSp>
            <p:nvGrpSpPr>
              <p:cNvPr id="23" name="Agrupar 127"/>
              <p:cNvGrpSpPr>
                <a:grpSpLocks/>
              </p:cNvGrpSpPr>
              <p:nvPr/>
            </p:nvGrpSpPr>
            <p:grpSpPr bwMode="auto">
              <a:xfrm>
                <a:off x="4078507" y="2276477"/>
                <a:ext cx="1353918" cy="1430838"/>
                <a:chOff x="4280968" y="2108236"/>
                <a:chExt cx="1354651" cy="1430259"/>
              </a:xfrm>
            </p:grpSpPr>
            <p:grpSp>
              <p:nvGrpSpPr>
                <p:cNvPr id="25" name="Agrupar 186"/>
                <p:cNvGrpSpPr>
                  <a:grpSpLocks/>
                </p:cNvGrpSpPr>
                <p:nvPr/>
              </p:nvGrpSpPr>
              <p:grpSpPr bwMode="auto">
                <a:xfrm>
                  <a:off x="5026019" y="2108236"/>
                  <a:ext cx="609600" cy="460189"/>
                  <a:chOff x="7303214" y="2721011"/>
                  <a:chExt cx="609600" cy="460189"/>
                </a:xfrm>
              </p:grpSpPr>
              <p:sp>
                <p:nvSpPr>
                  <p:cNvPr id="33" name="Pentágono regular 32"/>
                  <p:cNvSpPr/>
                  <p:nvPr/>
                </p:nvSpPr>
                <p:spPr>
                  <a:xfrm rot="10800000">
                    <a:off x="7345772" y="2721011"/>
                    <a:ext cx="503510" cy="460189"/>
                  </a:xfrm>
                  <a:prstGeom prst="pentagon">
                    <a:avLst/>
                  </a:prstGeom>
                  <a:solidFill>
                    <a:srgbClr val="008000">
                      <a:alpha val="61000"/>
                    </a:srgbClr>
                  </a:solidFill>
                  <a:ln w="25400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s-ES_tradnl">
                      <a:solidFill>
                        <a:prstClr val="white"/>
                      </a:solidFill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34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03214" y="2824552"/>
                    <a:ext cx="609600" cy="2462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457200">
                      <a:spcBef>
                        <a:spcPct val="100000"/>
                      </a:spcBef>
                      <a:buSzPct val="165000"/>
                    </a:pPr>
                    <a:r>
                      <a:rPr lang="es-ES_tradnl" sz="1000">
                        <a:solidFill>
                          <a:srgbClr val="000000"/>
                        </a:solidFill>
                        <a:latin typeface="Trebuchet MS" pitchFamily="-108" charset="0"/>
                        <a:ea typeface="Trebuchet MS" pitchFamily="-108" charset="0"/>
                        <a:cs typeface="Trebuchet MS" pitchFamily="-108" charset="0"/>
                      </a:rPr>
                      <a:t>IL-1</a:t>
                    </a:r>
                    <a:r>
                      <a:rPr lang="es-ES_tradnl" sz="1000">
                        <a:solidFill>
                          <a:prstClr val="black"/>
                        </a:solidFill>
                        <a:latin typeface="Trebuchet MS" pitchFamily="-108" charset="0"/>
                        <a:ea typeface="Trebuchet MS" pitchFamily="-108" charset="0"/>
                        <a:cs typeface="Trebuchet MS" pitchFamily="-108" charset="0"/>
                      </a:rPr>
                      <a:t>β</a:t>
                    </a:r>
                    <a:endParaRPr lang="es-ES" sz="1000" baseline="30000">
                      <a:solidFill>
                        <a:srgbClr val="000000"/>
                      </a:solidFill>
                      <a:latin typeface="Trebuchet MS" pitchFamily="-108" charset="0"/>
                      <a:ea typeface="Trebuchet MS" pitchFamily="-108" charset="0"/>
                      <a:cs typeface="Trebuchet MS" pitchFamily="-108" charset="0"/>
                    </a:endParaRPr>
                  </a:p>
                </p:txBody>
              </p:sp>
            </p:grpSp>
            <p:grpSp>
              <p:nvGrpSpPr>
                <p:cNvPr id="26" name="Agrupar 109"/>
                <p:cNvGrpSpPr>
                  <a:grpSpLocks noChangeAspect="1"/>
                </p:cNvGrpSpPr>
                <p:nvPr/>
              </p:nvGrpSpPr>
              <p:grpSpPr bwMode="auto">
                <a:xfrm rot="1074807">
                  <a:off x="4280968" y="2224738"/>
                  <a:ext cx="532758" cy="1313757"/>
                  <a:chOff x="2208592" y="1091144"/>
                  <a:chExt cx="685251" cy="1689853"/>
                </a:xfrm>
              </p:grpSpPr>
              <p:sp>
                <p:nvSpPr>
                  <p:cNvPr id="27" name="Rectángulo redondeado 26"/>
                  <p:cNvSpPr/>
                  <p:nvPr/>
                </p:nvSpPr>
                <p:spPr>
                  <a:xfrm>
                    <a:off x="2493495" y="1597136"/>
                    <a:ext cx="71504" cy="1183861"/>
                  </a:xfrm>
                  <a:prstGeom prst="round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s-ES_tradnl">
                      <a:solidFill>
                        <a:prstClr val="white"/>
                      </a:solidFill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28" name="Rectángulo redondeado 27"/>
                  <p:cNvSpPr/>
                  <p:nvPr/>
                </p:nvSpPr>
                <p:spPr>
                  <a:xfrm>
                    <a:off x="2569604" y="1582056"/>
                    <a:ext cx="67419" cy="1194068"/>
                  </a:xfrm>
                  <a:prstGeom prst="round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s-ES_tradnl">
                      <a:solidFill>
                        <a:prstClr val="white"/>
                      </a:solidFill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29" name="Rectángulo redondeado 28"/>
                  <p:cNvSpPr>
                    <a:spLocks/>
                  </p:cNvSpPr>
                  <p:nvPr/>
                </p:nvSpPr>
                <p:spPr>
                  <a:xfrm rot="2118964" flipH="1">
                    <a:off x="2696975" y="1091144"/>
                    <a:ext cx="87848" cy="551108"/>
                  </a:xfrm>
                  <a:prstGeom prst="round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s-ES_tradnl">
                      <a:solidFill>
                        <a:prstClr val="white"/>
                      </a:solidFill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30" name="Rectángulo redondeado 29"/>
                  <p:cNvSpPr>
                    <a:spLocks noChangeAspect="1"/>
                  </p:cNvSpPr>
                  <p:nvPr/>
                </p:nvSpPr>
                <p:spPr>
                  <a:xfrm rot="19286980" flipH="1">
                    <a:off x="2321164" y="1125725"/>
                    <a:ext cx="89891" cy="567437"/>
                  </a:xfrm>
                  <a:prstGeom prst="round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s-ES_tradnl">
                      <a:solidFill>
                        <a:prstClr val="white"/>
                      </a:solidFill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31" name="Rectángulo redondeado 30"/>
                  <p:cNvSpPr>
                    <a:spLocks/>
                  </p:cNvSpPr>
                  <p:nvPr/>
                </p:nvSpPr>
                <p:spPr>
                  <a:xfrm rot="2118964" flipH="1">
                    <a:off x="2803952" y="1184005"/>
                    <a:ext cx="89891" cy="555190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s-ES_tradnl">
                      <a:solidFill>
                        <a:prstClr val="white"/>
                      </a:solidFill>
                      <a:latin typeface="Trebuchet MS"/>
                      <a:cs typeface="Trebuchet MS"/>
                    </a:endParaRPr>
                  </a:p>
                </p:txBody>
              </p:sp>
              <p:sp>
                <p:nvSpPr>
                  <p:cNvPr id="32" name="Rectángulo redondeado 31"/>
                  <p:cNvSpPr>
                    <a:spLocks noChangeAspect="1"/>
                  </p:cNvSpPr>
                  <p:nvPr/>
                </p:nvSpPr>
                <p:spPr>
                  <a:xfrm rot="19286980" flipH="1">
                    <a:off x="2208592" y="1212385"/>
                    <a:ext cx="93977" cy="547026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s-ES_tradnl">
                      <a:solidFill>
                        <a:prstClr val="white"/>
                      </a:solidFill>
                      <a:latin typeface="Trebuchet MS"/>
                      <a:cs typeface="Trebuchet MS"/>
                    </a:endParaRPr>
                  </a:p>
                </p:txBody>
              </p:sp>
            </p:grpSp>
          </p:grpSp>
          <p:sp>
            <p:nvSpPr>
              <p:cNvPr id="24" name="Text Box 3"/>
              <p:cNvSpPr txBox="1">
                <a:spLocks noChangeArrowheads="1"/>
              </p:cNvSpPr>
              <p:nvPr/>
            </p:nvSpPr>
            <p:spPr bwMode="auto">
              <a:xfrm>
                <a:off x="3630613" y="1319213"/>
                <a:ext cx="1857374" cy="523875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635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defTabSz="457200">
                  <a:defRPr/>
                </a:pPr>
                <a:r>
                  <a:rPr lang="es-ES" sz="1400" b="1" dirty="0">
                    <a:solidFill>
                      <a:srgbClr val="FFFFFF"/>
                    </a:solidFill>
                    <a:latin typeface="Trebuchet MS" pitchFamily="-107" charset="0"/>
                    <a:ea typeface="Trebuchet MS" pitchFamily="-107" charset="0"/>
                    <a:cs typeface="Trebuchet MS" pitchFamily="-107" charset="0"/>
                  </a:rPr>
                  <a:t>Ilaris™</a:t>
                </a:r>
              </a:p>
              <a:p>
                <a:pPr algn="ctr" defTabSz="457200">
                  <a:defRPr/>
                </a:pPr>
                <a:r>
                  <a:rPr lang="es-ES" sz="1400" b="1" dirty="0">
                    <a:solidFill>
                      <a:srgbClr val="FFFFFF"/>
                    </a:solidFill>
                    <a:latin typeface="Trebuchet MS" pitchFamily="-107" charset="0"/>
                    <a:ea typeface="Trebuchet MS" pitchFamily="-107" charset="0"/>
                    <a:cs typeface="Trebuchet MS" pitchFamily="-107" charset="0"/>
                  </a:rPr>
                  <a:t>Canakinumab</a:t>
                </a:r>
              </a:p>
            </p:txBody>
          </p:sp>
        </p:grpSp>
      </p:grpSp>
      <p:grpSp>
        <p:nvGrpSpPr>
          <p:cNvPr id="36" name="Agrupar 276"/>
          <p:cNvGrpSpPr>
            <a:grpSpLocks/>
          </p:cNvGrpSpPr>
          <p:nvPr/>
        </p:nvGrpSpPr>
        <p:grpSpPr bwMode="auto">
          <a:xfrm>
            <a:off x="6147171" y="1395413"/>
            <a:ext cx="2779704" cy="3405187"/>
            <a:chOff x="6135696" y="1319213"/>
            <a:chExt cx="2779704" cy="3405187"/>
          </a:xfrm>
        </p:grpSpPr>
        <p:sp>
          <p:nvSpPr>
            <p:cNvPr id="37" name="Rectángulo redondeado 36"/>
            <p:cNvSpPr/>
            <p:nvPr/>
          </p:nvSpPr>
          <p:spPr bwMode="auto">
            <a:xfrm flipH="1" flipV="1">
              <a:off x="7143750" y="3622675"/>
              <a:ext cx="360363" cy="8636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s-ES_tradnl">
                <a:solidFill>
                  <a:prstClr val="white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8" name="Rectángulo redondeado 37"/>
            <p:cNvSpPr/>
            <p:nvPr/>
          </p:nvSpPr>
          <p:spPr bwMode="auto">
            <a:xfrm flipH="1" flipV="1">
              <a:off x="7543800" y="3630613"/>
              <a:ext cx="360363" cy="86518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s-ES_tradnl">
                <a:solidFill>
                  <a:prstClr val="white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9" name="AutoShape 8"/>
            <p:cNvSpPr>
              <a:spLocks noChangeArrowheads="1"/>
            </p:cNvSpPr>
            <p:nvPr/>
          </p:nvSpPr>
          <p:spPr bwMode="auto">
            <a:xfrm>
              <a:off x="7126288" y="2787650"/>
              <a:ext cx="360362" cy="847725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kern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  <p:sp>
          <p:nvSpPr>
            <p:cNvPr id="40" name="AutoShape 8"/>
            <p:cNvSpPr>
              <a:spLocks noChangeArrowheads="1"/>
            </p:cNvSpPr>
            <p:nvPr/>
          </p:nvSpPr>
          <p:spPr bwMode="auto">
            <a:xfrm>
              <a:off x="7550150" y="2787650"/>
              <a:ext cx="360363" cy="847725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kern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  <p:sp>
          <p:nvSpPr>
            <p:cNvPr id="41" name="Pentágono regular 40"/>
            <p:cNvSpPr/>
            <p:nvPr/>
          </p:nvSpPr>
          <p:spPr bwMode="auto">
            <a:xfrm rot="10800000">
              <a:off x="7259638" y="2514600"/>
              <a:ext cx="503237" cy="46037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s-ES_tradnl">
                <a:solidFill>
                  <a:prstClr val="white"/>
                </a:solidFill>
                <a:latin typeface="Trebuchet MS"/>
                <a:cs typeface="Trebuchet MS"/>
              </a:endParaRPr>
            </a:p>
          </p:txBody>
        </p:sp>
        <p:grpSp>
          <p:nvGrpSpPr>
            <p:cNvPr id="42" name="Agrupar 186"/>
            <p:cNvGrpSpPr>
              <a:grpSpLocks/>
            </p:cNvGrpSpPr>
            <p:nvPr/>
          </p:nvGrpSpPr>
          <p:grpSpPr bwMode="auto">
            <a:xfrm>
              <a:off x="7208838" y="2492375"/>
              <a:ext cx="609600" cy="460375"/>
              <a:chOff x="7303220" y="2819400"/>
              <a:chExt cx="609600" cy="460375"/>
            </a:xfrm>
          </p:grpSpPr>
          <p:sp>
            <p:nvSpPr>
              <p:cNvPr id="53" name="Pentágono regular 52"/>
              <p:cNvSpPr/>
              <p:nvPr/>
            </p:nvSpPr>
            <p:spPr>
              <a:xfrm rot="10800000">
                <a:off x="7346082" y="2819400"/>
                <a:ext cx="503238" cy="460375"/>
              </a:xfrm>
              <a:prstGeom prst="pentagon">
                <a:avLst/>
              </a:prstGeom>
              <a:solidFill>
                <a:srgbClr val="008000">
                  <a:alpha val="61000"/>
                </a:srgbClr>
              </a:solidFill>
              <a:ln w="254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s-ES_tradnl">
                  <a:solidFill>
                    <a:prstClr val="white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54" name="Text Box 11"/>
              <p:cNvSpPr txBox="1">
                <a:spLocks noChangeArrowheads="1"/>
              </p:cNvSpPr>
              <p:nvPr/>
            </p:nvSpPr>
            <p:spPr bwMode="auto">
              <a:xfrm>
                <a:off x="7303220" y="2922215"/>
                <a:ext cx="6096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defTabSz="457200">
                  <a:spcBef>
                    <a:spcPct val="100000"/>
                  </a:spcBef>
                  <a:buSzPct val="165000"/>
                </a:pPr>
                <a:r>
                  <a:rPr lang="es-ES_tradnl" sz="1000">
                    <a:solidFill>
                      <a:srgbClr val="000000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IL-1</a:t>
                </a:r>
                <a:r>
                  <a:rPr lang="es-ES_tradnl" sz="1000">
                    <a:solidFill>
                      <a:prstClr val="black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β</a:t>
                </a:r>
                <a:endParaRPr lang="es-ES" sz="1000" baseline="3000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6327775" y="3074988"/>
              <a:ext cx="868363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_tradnl" sz="12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IL-1RI</a:t>
              </a:r>
              <a:endParaRPr lang="es-ES" sz="1200" b="1" kern="0" dirty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7923213" y="3074988"/>
              <a:ext cx="992187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_tradnl" sz="12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IL-</a:t>
              </a:r>
              <a:r>
                <a:rPr lang="es-ES_tradnl" sz="1200" b="1" kern="0" dirty="0" err="1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1RAcP</a:t>
              </a:r>
              <a:endParaRPr lang="es-ES" sz="1200" b="1" kern="0" dirty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  <p:sp>
          <p:nvSpPr>
            <p:cNvPr id="45" name="Text Box 19"/>
            <p:cNvSpPr txBox="1">
              <a:spLocks noChangeArrowheads="1"/>
            </p:cNvSpPr>
            <p:nvPr/>
          </p:nvSpPr>
          <p:spPr bwMode="auto">
            <a:xfrm>
              <a:off x="7010400" y="4446588"/>
              <a:ext cx="992188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_tradnl" sz="1200" b="1" kern="0" dirty="0" err="1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Fc</a:t>
              </a:r>
              <a:r>
                <a:rPr lang="es-ES_tradnl" sz="12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 </a:t>
              </a:r>
              <a:r>
                <a:rPr lang="es-ES_tradnl" sz="1200" b="1" kern="0" dirty="0" err="1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IgG</a:t>
              </a:r>
              <a:r>
                <a:rPr lang="es-ES_tradnl" sz="1200" b="1" kern="0" baseline="-25000" dirty="0" err="1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1</a:t>
              </a:r>
              <a:endParaRPr lang="es-ES" sz="1200" b="1" kern="0" dirty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  <p:grpSp>
          <p:nvGrpSpPr>
            <p:cNvPr id="46" name="Agrupar 128"/>
            <p:cNvGrpSpPr>
              <a:grpSpLocks/>
            </p:cNvGrpSpPr>
            <p:nvPr/>
          </p:nvGrpSpPr>
          <p:grpSpPr bwMode="auto">
            <a:xfrm>
              <a:off x="6135688" y="1911350"/>
              <a:ext cx="798512" cy="603250"/>
              <a:chOff x="6059479" y="4349750"/>
              <a:chExt cx="798512" cy="603250"/>
            </a:xfrm>
          </p:grpSpPr>
          <p:sp>
            <p:nvSpPr>
              <p:cNvPr id="51" name="Forma libre 50"/>
              <p:cNvSpPr/>
              <p:nvPr/>
            </p:nvSpPr>
            <p:spPr bwMode="auto">
              <a:xfrm>
                <a:off x="6599229" y="4475163"/>
                <a:ext cx="258762" cy="477837"/>
              </a:xfrm>
              <a:custGeom>
                <a:avLst/>
                <a:gdLst>
                  <a:gd name="connsiteX0" fmla="*/ 84667 w 258233"/>
                  <a:gd name="connsiteY0" fmla="*/ 0 h 478367"/>
                  <a:gd name="connsiteX1" fmla="*/ 249767 w 258233"/>
                  <a:gd name="connsiteY1" fmla="*/ 0 h 478367"/>
                  <a:gd name="connsiteX2" fmla="*/ 258233 w 258233"/>
                  <a:gd name="connsiteY2" fmla="*/ 478367 h 478367"/>
                  <a:gd name="connsiteX3" fmla="*/ 0 w 258233"/>
                  <a:gd name="connsiteY3" fmla="*/ 296334 h 478367"/>
                  <a:gd name="connsiteX4" fmla="*/ 84667 w 258233"/>
                  <a:gd name="connsiteY4" fmla="*/ 0 h 47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233" h="478367">
                    <a:moveTo>
                      <a:pt x="84667" y="0"/>
                    </a:moveTo>
                    <a:lnTo>
                      <a:pt x="249767" y="0"/>
                    </a:lnTo>
                    <a:lnTo>
                      <a:pt x="258233" y="478367"/>
                    </a:lnTo>
                    <a:lnTo>
                      <a:pt x="0" y="296334"/>
                    </a:lnTo>
                    <a:lnTo>
                      <a:pt x="84667" y="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sz="1800" kern="0">
                  <a:solidFill>
                    <a:sysClr val="window" lastClr="FFFFFF"/>
                  </a:solidFill>
                  <a:latin typeface="Trebuchet MS"/>
                  <a:ea typeface=""/>
                  <a:cs typeface="Trebuchet MS"/>
                </a:endParaRPr>
              </a:p>
            </p:txBody>
          </p:sp>
          <p:sp>
            <p:nvSpPr>
              <p:cNvPr id="52" name="Text Box 11"/>
              <p:cNvSpPr txBox="1">
                <a:spLocks noChangeArrowheads="1"/>
              </p:cNvSpPr>
              <p:nvPr/>
            </p:nvSpPr>
            <p:spPr bwMode="auto">
              <a:xfrm>
                <a:off x="6059479" y="4349750"/>
                <a:ext cx="611187" cy="246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defTabSz="457200" fontAlgn="auto">
                  <a:spcBef>
                    <a:spcPct val="100000"/>
                  </a:spcBef>
                  <a:spcAft>
                    <a:spcPts val="0"/>
                  </a:spcAft>
                  <a:buSzPct val="165000"/>
                  <a:defRPr/>
                </a:pPr>
                <a:r>
                  <a:rPr lang="es-ES_tradnl" sz="1000" kern="0" dirty="0">
                    <a:solidFill>
                      <a:srgbClr val="000000"/>
                    </a:solidFill>
                    <a:latin typeface="Trebuchet MS"/>
                    <a:ea typeface="ＭＳ Ｐゴシック" pitchFamily="-107" charset="-128"/>
                    <a:cs typeface="Trebuchet MS"/>
                  </a:rPr>
                  <a:t>IL-1Ra</a:t>
                </a:r>
                <a:endParaRPr lang="es-ES" sz="1000" kern="0" baseline="30000" dirty="0">
                  <a:solidFill>
                    <a:srgbClr val="000000"/>
                  </a:solidFill>
                  <a:latin typeface="Trebuchet MS"/>
                  <a:ea typeface="ＭＳ Ｐゴシック" pitchFamily="-107" charset="-128"/>
                  <a:cs typeface="Trebuchet MS"/>
                </a:endParaRPr>
              </a:p>
            </p:txBody>
          </p:sp>
        </p:grpSp>
        <p:sp>
          <p:nvSpPr>
            <p:cNvPr id="47" name="Text Box 3"/>
            <p:cNvSpPr txBox="1">
              <a:spLocks noChangeArrowheads="1"/>
            </p:cNvSpPr>
            <p:nvPr/>
          </p:nvSpPr>
          <p:spPr bwMode="auto">
            <a:xfrm>
              <a:off x="6629400" y="1319213"/>
              <a:ext cx="1858963" cy="523875"/>
            </a:xfrm>
            <a:prstGeom prst="rect">
              <a:avLst/>
            </a:prstGeom>
            <a:solidFill>
              <a:srgbClr val="A61DB2"/>
            </a:solidFill>
            <a:ln w="9525">
              <a:noFill/>
              <a:miter lim="800000"/>
              <a:headEnd/>
              <a:tailEnd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defRPr/>
              </a:pPr>
              <a:r>
                <a:rPr lang="es-ES" sz="1400" b="1" dirty="0">
                  <a:solidFill>
                    <a:srgbClr val="FFFFFF"/>
                  </a:solidFill>
                  <a:latin typeface="Trebuchet MS" pitchFamily="-107" charset="0"/>
                  <a:ea typeface="Trebuchet MS" pitchFamily="-107" charset="0"/>
                  <a:cs typeface="Trebuchet MS" pitchFamily="-107" charset="0"/>
                </a:rPr>
                <a:t>Arcalyst™</a:t>
              </a:r>
            </a:p>
            <a:p>
              <a:pPr algn="ctr" defTabSz="457200">
                <a:defRPr/>
              </a:pPr>
              <a:r>
                <a:rPr lang="es-ES" sz="1400" b="1" dirty="0">
                  <a:solidFill>
                    <a:srgbClr val="FFFFFF"/>
                  </a:solidFill>
                  <a:latin typeface="Trebuchet MS" pitchFamily="-107" charset="0"/>
                  <a:ea typeface="Trebuchet MS" pitchFamily="-107" charset="0"/>
                  <a:cs typeface="Trebuchet MS" pitchFamily="-107" charset="0"/>
                </a:rPr>
                <a:t>Rilonacept</a:t>
              </a:r>
            </a:p>
          </p:txBody>
        </p:sp>
        <p:grpSp>
          <p:nvGrpSpPr>
            <p:cNvPr id="48" name="Agrupar 129"/>
            <p:cNvGrpSpPr>
              <a:grpSpLocks/>
            </p:cNvGrpSpPr>
            <p:nvPr/>
          </p:nvGrpSpPr>
          <p:grpSpPr bwMode="auto">
            <a:xfrm>
              <a:off x="8153400" y="2036763"/>
              <a:ext cx="609600" cy="460375"/>
              <a:chOff x="2819400" y="3044825"/>
              <a:chExt cx="609600" cy="460375"/>
            </a:xfrm>
          </p:grpSpPr>
          <p:sp>
            <p:nvSpPr>
              <p:cNvPr id="49" name="Pentágono regular 48"/>
              <p:cNvSpPr/>
              <p:nvPr/>
            </p:nvSpPr>
            <p:spPr bwMode="auto">
              <a:xfrm rot="10800000">
                <a:off x="2862263" y="3044825"/>
                <a:ext cx="503237" cy="460375"/>
              </a:xfrm>
              <a:prstGeom prst="pentagon">
                <a:avLst/>
              </a:prstGeom>
              <a:solidFill>
                <a:srgbClr val="FF0000">
                  <a:alpha val="55000"/>
                </a:srgbClr>
              </a:solidFill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s-ES_tradnl">
                  <a:solidFill>
                    <a:prstClr val="white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50" name="Text Box 11"/>
              <p:cNvSpPr txBox="1">
                <a:spLocks noChangeArrowheads="1"/>
              </p:cNvSpPr>
              <p:nvPr/>
            </p:nvSpPr>
            <p:spPr bwMode="auto">
              <a:xfrm>
                <a:off x="2819400" y="3147640"/>
                <a:ext cx="6096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defTabSz="457200">
                  <a:spcBef>
                    <a:spcPct val="100000"/>
                  </a:spcBef>
                  <a:buSzPct val="165000"/>
                </a:pPr>
                <a:r>
                  <a:rPr lang="es-ES_tradnl" sz="1000">
                    <a:solidFill>
                      <a:srgbClr val="000000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IL-1α</a:t>
                </a:r>
                <a:endParaRPr lang="es-ES" sz="1000" baseline="3000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</p:grpSp>
      <p:pic>
        <p:nvPicPr>
          <p:cNvPr id="55" name="Imagen 133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24604" y="4953000"/>
            <a:ext cx="242483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678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3" cstate="email"/>
          <a:srcRect l="-12307" t="-14163" r="-17388" b="-2629"/>
          <a:stretch/>
        </p:blipFill>
        <p:spPr>
          <a:xfrm>
            <a:off x="1491855" y="2348880"/>
            <a:ext cx="6160290" cy="3490288"/>
          </a:xfrm>
          <a:prstGeom prst="rect">
            <a:avLst/>
          </a:prstGeom>
        </p:spPr>
      </p:pic>
      <p:sp>
        <p:nvSpPr>
          <p:cNvPr id="32" name="Elipse 31"/>
          <p:cNvSpPr/>
          <p:nvPr/>
        </p:nvSpPr>
        <p:spPr>
          <a:xfrm rot="19858806">
            <a:off x="1770563" y="3799094"/>
            <a:ext cx="1994828" cy="1181093"/>
          </a:xfrm>
          <a:prstGeom prst="ellipse">
            <a:avLst/>
          </a:prstGeom>
          <a:noFill/>
          <a:ln w="25400">
            <a:solidFill>
              <a:srgbClr val="00A90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24" name="5 CuadroTexto"/>
          <p:cNvSpPr txBox="1">
            <a:spLocks noChangeArrowheads="1"/>
          </p:cNvSpPr>
          <p:nvPr/>
        </p:nvSpPr>
        <p:spPr bwMode="auto">
          <a:xfrm>
            <a:off x="1676400" y="1547500"/>
            <a:ext cx="5791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s-ES_tradnl" sz="1800" b="1" dirty="0" err="1" smtClean="0">
                <a:solidFill>
                  <a:srgbClr val="000000"/>
                </a:solidFill>
                <a:latin typeface="Trebuchet MS"/>
                <a:ea typeface="ＭＳ Ｐゴシック" charset="0"/>
                <a:cs typeface="Trebuchet MS"/>
              </a:rPr>
              <a:t>Cryopyrin</a:t>
            </a:r>
            <a:r>
              <a:rPr lang="es-ES_tradnl" sz="1800" b="1" dirty="0" smtClean="0">
                <a:solidFill>
                  <a:srgbClr val="000000"/>
                </a:solidFill>
                <a:latin typeface="Trebuchet MS"/>
                <a:ea typeface="ＭＳ Ｐゴシック" charset="0"/>
                <a:cs typeface="Trebuchet MS"/>
              </a:rPr>
              <a:t>-</a:t>
            </a:r>
            <a:r>
              <a:rPr lang="es-ES_tradnl" sz="1800" b="1" dirty="0" err="1" smtClean="0">
                <a:solidFill>
                  <a:srgbClr val="000000"/>
                </a:solidFill>
                <a:latin typeface="Trebuchet MS"/>
                <a:ea typeface="ＭＳ Ｐゴシック" charset="0"/>
                <a:cs typeface="Trebuchet MS"/>
              </a:rPr>
              <a:t>associated</a:t>
            </a:r>
            <a:r>
              <a:rPr lang="es-ES_tradnl" sz="1800" b="1" dirty="0" smtClean="0">
                <a:solidFill>
                  <a:srgbClr val="000000"/>
                </a:solidFill>
                <a:latin typeface="Trebuchet MS"/>
                <a:ea typeface="ＭＳ Ｐゴシック" charset="0"/>
                <a:cs typeface="Trebuchet MS"/>
              </a:rPr>
              <a:t> </a:t>
            </a:r>
            <a:r>
              <a:rPr lang="es-ES_tradnl" sz="1800" b="1" dirty="0" err="1" smtClean="0">
                <a:solidFill>
                  <a:srgbClr val="000000"/>
                </a:solidFill>
                <a:latin typeface="Trebuchet MS"/>
                <a:ea typeface="ＭＳ Ｐゴシック" charset="0"/>
                <a:cs typeface="Trebuchet MS"/>
              </a:rPr>
              <a:t>periodic</a:t>
            </a:r>
            <a:r>
              <a:rPr lang="es-ES_tradnl" sz="1800" b="1" dirty="0" smtClean="0">
                <a:solidFill>
                  <a:srgbClr val="000000"/>
                </a:solidFill>
                <a:latin typeface="Trebuchet MS"/>
                <a:ea typeface="ＭＳ Ｐゴシック" charset="0"/>
                <a:cs typeface="Trebuchet MS"/>
              </a:rPr>
              <a:t> </a:t>
            </a:r>
            <a:r>
              <a:rPr lang="es-ES_tradnl" sz="1800" b="1" dirty="0" err="1" smtClean="0">
                <a:solidFill>
                  <a:srgbClr val="000000"/>
                </a:solidFill>
                <a:latin typeface="Trebuchet MS"/>
                <a:ea typeface="ＭＳ Ｐゴシック" charset="0"/>
                <a:cs typeface="Trebuchet MS"/>
              </a:rPr>
              <a:t>syndromes</a:t>
            </a:r>
            <a:endParaRPr lang="es-ES_tradnl" sz="1800" b="1" dirty="0" smtClean="0">
              <a:solidFill>
                <a:srgbClr val="000000"/>
              </a:solidFill>
              <a:latin typeface="Trebuchet MS"/>
              <a:ea typeface="ＭＳ Ｐゴシック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651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Imagen 4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14681" y="2362200"/>
            <a:ext cx="2514639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Agrupar 19"/>
          <p:cNvGrpSpPr/>
          <p:nvPr/>
        </p:nvGrpSpPr>
        <p:grpSpPr>
          <a:xfrm>
            <a:off x="1676400" y="188640"/>
            <a:ext cx="5791200" cy="1734699"/>
            <a:chOff x="76200" y="545068"/>
            <a:chExt cx="5791200" cy="1734699"/>
          </a:xfrm>
        </p:grpSpPr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529945" y="1256987"/>
              <a:ext cx="5075185" cy="482791"/>
            </a:xfrm>
            <a:prstGeom prst="rtTriangl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2000" kern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  <p:sp>
          <p:nvSpPr>
            <p:cNvPr id="81" name="Text Box 6"/>
            <p:cNvSpPr txBox="1">
              <a:spLocks noChangeArrowheads="1"/>
            </p:cNvSpPr>
            <p:nvPr/>
          </p:nvSpPr>
          <p:spPr bwMode="auto">
            <a:xfrm>
              <a:off x="342765" y="977782"/>
              <a:ext cx="552810" cy="370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fontAlgn="auto">
                <a:spcBef>
                  <a:spcPct val="5000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800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+</a:t>
              </a: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001888" y="1046614"/>
              <a:ext cx="600332" cy="37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fontAlgn="auto">
                <a:spcBef>
                  <a:spcPct val="5000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800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-</a:t>
              </a:r>
            </a:p>
          </p:txBody>
        </p:sp>
        <p:sp>
          <p:nvSpPr>
            <p:cNvPr id="83" name="Text Box 8"/>
            <p:cNvSpPr txBox="1">
              <a:spLocks noChangeArrowheads="1"/>
            </p:cNvSpPr>
            <p:nvPr/>
          </p:nvSpPr>
          <p:spPr bwMode="auto">
            <a:xfrm>
              <a:off x="190500" y="1757228"/>
              <a:ext cx="1296679" cy="306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fontAlgn="auto">
                <a:spcBef>
                  <a:spcPct val="5000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4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CINCA-NOMID</a:t>
              </a:r>
              <a:r>
                <a:rPr lang="es-ES" sz="1400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 </a:t>
              </a:r>
            </a:p>
          </p:txBody>
        </p:sp>
        <p:sp>
          <p:nvSpPr>
            <p:cNvPr id="84" name="Text Box 9"/>
            <p:cNvSpPr txBox="1">
              <a:spLocks noChangeArrowheads="1"/>
            </p:cNvSpPr>
            <p:nvPr/>
          </p:nvSpPr>
          <p:spPr bwMode="auto">
            <a:xfrm>
              <a:off x="5003828" y="1757228"/>
              <a:ext cx="775874" cy="306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fontAlgn="auto">
                <a:spcBef>
                  <a:spcPct val="5000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400" b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FCAS</a:t>
              </a:r>
            </a:p>
          </p:txBody>
        </p:sp>
        <p:sp>
          <p:nvSpPr>
            <p:cNvPr id="23571" name="Text Box 10"/>
            <p:cNvSpPr txBox="1">
              <a:spLocks noChangeArrowheads="1"/>
            </p:cNvSpPr>
            <p:nvPr/>
          </p:nvSpPr>
          <p:spPr bwMode="auto">
            <a:xfrm>
              <a:off x="2268872" y="1757228"/>
              <a:ext cx="1398513" cy="522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>
                <a:spcBef>
                  <a:spcPct val="50000"/>
                </a:spcBef>
                <a:buSzPct val="165000"/>
              </a:pPr>
              <a:r>
                <a:rPr lang="es-ES" sz="1400" b="1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Muckle-Wells syndrome</a:t>
              </a:r>
            </a:p>
          </p:txBody>
        </p:sp>
        <p:sp>
          <p:nvSpPr>
            <p:cNvPr id="15" name="5 CuadroTexto"/>
            <p:cNvSpPr txBox="1">
              <a:spLocks noChangeArrowheads="1"/>
            </p:cNvSpPr>
            <p:nvPr/>
          </p:nvSpPr>
          <p:spPr bwMode="auto">
            <a:xfrm>
              <a:off x="76200" y="545068"/>
              <a:ext cx="579120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_tradnl" sz="1800" b="1" dirty="0" err="1" smtClean="0">
                  <a:solidFill>
                    <a:srgbClr val="000000"/>
                  </a:solidFill>
                  <a:latin typeface="Trebuchet MS"/>
                  <a:ea typeface="ＭＳ Ｐゴシック" charset="0"/>
                  <a:cs typeface="Trebuchet MS"/>
                </a:rPr>
                <a:t>Cryopyrin</a:t>
              </a:r>
              <a:r>
                <a:rPr lang="es-ES_tradnl" sz="1800" b="1" dirty="0" smtClean="0">
                  <a:solidFill>
                    <a:srgbClr val="000000"/>
                  </a:solidFill>
                  <a:latin typeface="Trebuchet MS"/>
                  <a:ea typeface="ＭＳ Ｐゴシック" charset="0"/>
                  <a:cs typeface="Trebuchet MS"/>
                </a:rPr>
                <a:t>-</a:t>
              </a:r>
              <a:r>
                <a:rPr lang="es-ES_tradnl" sz="1800" b="1" dirty="0" err="1" smtClean="0">
                  <a:solidFill>
                    <a:srgbClr val="000000"/>
                  </a:solidFill>
                  <a:latin typeface="Trebuchet MS"/>
                  <a:ea typeface="ＭＳ Ｐゴシック" charset="0"/>
                  <a:cs typeface="Trebuchet MS"/>
                </a:rPr>
                <a:t>associated</a:t>
              </a:r>
              <a:r>
                <a:rPr lang="es-ES_tradnl" sz="1800" b="1" dirty="0" smtClean="0">
                  <a:solidFill>
                    <a:srgbClr val="000000"/>
                  </a:solidFill>
                  <a:latin typeface="Trebuchet MS"/>
                  <a:ea typeface="ＭＳ Ｐゴシック" charset="0"/>
                  <a:cs typeface="Trebuchet MS"/>
                </a:rPr>
                <a:t> </a:t>
              </a:r>
              <a:r>
                <a:rPr lang="es-ES_tradnl" sz="1800" b="1" dirty="0" err="1" smtClean="0">
                  <a:solidFill>
                    <a:srgbClr val="000000"/>
                  </a:solidFill>
                  <a:latin typeface="Trebuchet MS"/>
                  <a:ea typeface="ＭＳ Ｐゴシック" charset="0"/>
                  <a:cs typeface="Trebuchet MS"/>
                </a:rPr>
                <a:t>periodic</a:t>
              </a:r>
              <a:r>
                <a:rPr lang="es-ES_tradnl" sz="1800" b="1" dirty="0" smtClean="0">
                  <a:solidFill>
                    <a:srgbClr val="000000"/>
                  </a:solidFill>
                  <a:latin typeface="Trebuchet MS"/>
                  <a:ea typeface="ＭＳ Ｐゴシック" charset="0"/>
                  <a:cs typeface="Trebuchet MS"/>
                </a:rPr>
                <a:t> </a:t>
              </a:r>
              <a:r>
                <a:rPr lang="es-ES_tradnl" sz="1800" b="1" dirty="0" err="1" smtClean="0">
                  <a:solidFill>
                    <a:srgbClr val="000000"/>
                  </a:solidFill>
                  <a:latin typeface="Trebuchet MS"/>
                  <a:ea typeface="ＭＳ Ｐゴシック" charset="0"/>
                  <a:cs typeface="Trebuchet MS"/>
                </a:rPr>
                <a:t>syndromes</a:t>
              </a:r>
              <a:endParaRPr lang="es-ES_tradnl" sz="1800" b="1" dirty="0" smtClean="0">
                <a:solidFill>
                  <a:srgbClr val="000000"/>
                </a:solidFill>
                <a:latin typeface="Trebuchet MS"/>
                <a:ea typeface="ＭＳ Ｐゴシック" charset="0"/>
                <a:cs typeface="Trebuchet MS"/>
              </a:endParaRPr>
            </a:p>
          </p:txBody>
        </p:sp>
      </p:grpSp>
      <p:grpSp>
        <p:nvGrpSpPr>
          <p:cNvPr id="3" name="Agrupar 34"/>
          <p:cNvGrpSpPr/>
          <p:nvPr/>
        </p:nvGrpSpPr>
        <p:grpSpPr>
          <a:xfrm>
            <a:off x="4038600" y="4054300"/>
            <a:ext cx="3962400" cy="2772277"/>
            <a:chOff x="4038600" y="4054300"/>
            <a:chExt cx="3962400" cy="277227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571505" y="4054300"/>
              <a:ext cx="1428502" cy="12797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/>
            </p:cNvPicPr>
            <p:nvPr/>
          </p:nvPicPr>
          <p:blipFill>
            <a:blip r:embed="rId4" cstate="email"/>
            <a:stretch>
              <a:fillRect/>
            </a:stretch>
          </p:blipFill>
          <p:spPr bwMode="auto">
            <a:xfrm>
              <a:off x="6570513" y="5486396"/>
              <a:ext cx="1430487" cy="1340181"/>
            </a:xfrm>
            <a:prstGeom prst="rect">
              <a:avLst/>
            </a:prstGeom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 bwMode="auto">
            <a:xfrm>
              <a:off x="4038600" y="4495800"/>
              <a:ext cx="2112962" cy="1036638"/>
            </a:xfrm>
            <a:prstGeom prst="rect">
              <a:avLst/>
            </a:prstGeom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4" name="Imagen 6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85756" y="2362200"/>
            <a:ext cx="1800000" cy="119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Agrupar 35"/>
          <p:cNvGrpSpPr/>
          <p:nvPr/>
        </p:nvGrpSpPr>
        <p:grpSpPr>
          <a:xfrm>
            <a:off x="1981202" y="5444150"/>
            <a:ext cx="3390093" cy="1261450"/>
            <a:chOff x="1981202" y="5444150"/>
            <a:chExt cx="3390093" cy="1261450"/>
          </a:xfrm>
        </p:grpSpPr>
        <p:pic>
          <p:nvPicPr>
            <p:cNvPr id="26" name="Imagen 92"/>
            <p:cNvPicPr>
              <a:picLocks noChangeAspect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981202" y="5444150"/>
              <a:ext cx="1288822" cy="126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Agrupar 29"/>
            <p:cNvGrpSpPr>
              <a:grpSpLocks noChangeAspect="1"/>
            </p:cNvGrpSpPr>
            <p:nvPr/>
          </p:nvGrpSpPr>
          <p:grpSpPr>
            <a:xfrm>
              <a:off x="3772705" y="5625600"/>
              <a:ext cx="1598590" cy="1080000"/>
              <a:chOff x="6585219" y="5105400"/>
              <a:chExt cx="2133600" cy="1441450"/>
            </a:xfrm>
          </p:grpSpPr>
          <p:pic>
            <p:nvPicPr>
              <p:cNvPr id="28" name="Picture 24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6585219" y="5105400"/>
                <a:ext cx="1045677" cy="144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4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7716857" y="5105400"/>
                <a:ext cx="1001962" cy="144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30" name="Imagen 29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 bwMode="auto">
          <a:xfrm>
            <a:off x="3119438" y="4495801"/>
            <a:ext cx="690562" cy="1036637"/>
          </a:xfrm>
          <a:prstGeom prst="rect">
            <a:avLst/>
          </a:prstGeo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grpSp>
        <p:nvGrpSpPr>
          <p:cNvPr id="6" name="Agrupar 36"/>
          <p:cNvGrpSpPr/>
          <p:nvPr/>
        </p:nvGrpSpPr>
        <p:grpSpPr>
          <a:xfrm>
            <a:off x="152400" y="2362200"/>
            <a:ext cx="2467714" cy="4343400"/>
            <a:chOff x="152400" y="2362200"/>
            <a:chExt cx="2467714" cy="4343400"/>
          </a:xfrm>
        </p:grpSpPr>
        <p:pic>
          <p:nvPicPr>
            <p:cNvPr id="31" name="Imagen 4"/>
            <p:cNvPicPr>
              <a:picLocks noChangeAspect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152400" y="4545600"/>
              <a:ext cx="1391671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Agrupar 33"/>
            <p:cNvGrpSpPr>
              <a:grpSpLocks noChangeAspect="1"/>
            </p:cNvGrpSpPr>
            <p:nvPr/>
          </p:nvGrpSpPr>
          <p:grpSpPr>
            <a:xfrm>
              <a:off x="152400" y="2362200"/>
              <a:ext cx="2467714" cy="1800000"/>
              <a:chOff x="2619000" y="2868862"/>
              <a:chExt cx="3906000" cy="2849115"/>
            </a:xfrm>
          </p:grpSpPr>
          <p:pic>
            <p:nvPicPr>
              <p:cNvPr id="33" name="Imagen 32"/>
              <p:cNvPicPr>
                <a:picLocks noChangeAspect="1"/>
              </p:cNvPicPr>
              <p:nvPr/>
            </p:nvPicPr>
            <p:blipFill>
              <a:blip r:embed="rId12" cstate="email"/>
              <a:srcRect/>
              <a:stretch>
                <a:fillRect/>
              </a:stretch>
            </p:blipFill>
            <p:spPr>
              <a:xfrm>
                <a:off x="2619000" y="2868862"/>
                <a:ext cx="3906000" cy="2520000"/>
              </a:xfrm>
              <a:prstGeom prst="rect">
                <a:avLst/>
              </a:prstGeom>
            </p:spPr>
          </p:pic>
          <p:sp>
            <p:nvSpPr>
              <p:cNvPr id="34" name="Text Box 10"/>
              <p:cNvSpPr txBox="1">
                <a:spLocks noChangeArrowheads="1"/>
              </p:cNvSpPr>
              <p:nvPr/>
            </p:nvSpPr>
            <p:spPr bwMode="auto">
              <a:xfrm>
                <a:off x="2810836" y="5410200"/>
                <a:ext cx="352232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457200">
                  <a:spcBef>
                    <a:spcPct val="50000"/>
                  </a:spcBef>
                  <a:buSzPct val="165000"/>
                </a:pPr>
                <a:r>
                  <a:rPr lang="es-ES" sz="1400" b="1" dirty="0" smtClean="0">
                    <a:solidFill>
                      <a:srgbClr val="000000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Recurrent aseptic meningitis</a:t>
                </a:r>
                <a:endParaRPr lang="es-ES" sz="1400" b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</p:grpSp>
      <p:sp>
        <p:nvSpPr>
          <p:cNvPr id="32" name="Elipse 31"/>
          <p:cNvSpPr>
            <a:spLocks noChangeAspect="1"/>
          </p:cNvSpPr>
          <p:nvPr/>
        </p:nvSpPr>
        <p:spPr>
          <a:xfrm rot="5400000">
            <a:off x="6199579" y="1161666"/>
            <a:ext cx="1534483" cy="71923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35" name="Elipse 34"/>
          <p:cNvSpPr>
            <a:spLocks noChangeAspect="1"/>
          </p:cNvSpPr>
          <p:nvPr/>
        </p:nvSpPr>
        <p:spPr>
          <a:xfrm rot="5400000">
            <a:off x="4010288" y="769930"/>
            <a:ext cx="1153483" cy="1493937"/>
          </a:xfrm>
          <a:prstGeom prst="ellipse">
            <a:avLst/>
          </a:prstGeom>
          <a:noFill/>
          <a:ln w="25400">
            <a:solidFill>
              <a:srgbClr val="0000F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37" name="Elipse 36"/>
          <p:cNvSpPr>
            <a:spLocks noChangeAspect="1"/>
          </p:cNvSpPr>
          <p:nvPr/>
        </p:nvSpPr>
        <p:spPr>
          <a:xfrm rot="5400000">
            <a:off x="1846627" y="769930"/>
            <a:ext cx="1153483" cy="1493937"/>
          </a:xfrm>
          <a:prstGeom prst="ellipse">
            <a:avLst/>
          </a:prstGeom>
          <a:noFill/>
          <a:ln w="25400">
            <a:solidFill>
              <a:srgbClr val="00A90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32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5" grpId="0" animBg="1"/>
      <p:bldP spid="35" grpId="1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Agrupar 153"/>
          <p:cNvGrpSpPr/>
          <p:nvPr/>
        </p:nvGrpSpPr>
        <p:grpSpPr>
          <a:xfrm>
            <a:off x="1208946" y="332656"/>
            <a:ext cx="7249254" cy="3251776"/>
            <a:chOff x="1208946" y="634424"/>
            <a:chExt cx="7249254" cy="3251776"/>
          </a:xfrm>
        </p:grpSpPr>
        <p:grpSp>
          <p:nvGrpSpPr>
            <p:cNvPr id="3" name="Agrupar 206"/>
            <p:cNvGrpSpPr/>
            <p:nvPr/>
          </p:nvGrpSpPr>
          <p:grpSpPr>
            <a:xfrm>
              <a:off x="6934743" y="1981523"/>
              <a:ext cx="1523457" cy="1176754"/>
              <a:chOff x="7087143" y="1981200"/>
              <a:chExt cx="1523457" cy="1176754"/>
            </a:xfrm>
          </p:grpSpPr>
          <p:sp>
            <p:nvSpPr>
              <p:cNvPr id="28741" name="Text Box 3"/>
              <p:cNvSpPr txBox="1">
                <a:spLocks noChangeArrowheads="1"/>
              </p:cNvSpPr>
              <p:nvPr/>
            </p:nvSpPr>
            <p:spPr bwMode="auto">
              <a:xfrm>
                <a:off x="7087143" y="2819400"/>
                <a:ext cx="152345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just" defTabSz="457200">
                  <a:spcBef>
                    <a:spcPct val="100000"/>
                  </a:spcBef>
                </a:pPr>
                <a:r>
                  <a:rPr lang="es-ES" sz="1600" dirty="0" smtClean="0">
                    <a:solidFill>
                      <a:prstClr val="black"/>
                    </a:solidFill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Sporadic case</a:t>
                </a:r>
                <a:endParaRPr lang="es-ES" sz="1600" dirty="0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endParaRPr>
              </a:p>
            </p:txBody>
          </p:sp>
          <p:grpSp>
            <p:nvGrpSpPr>
              <p:cNvPr id="4" name="Agrupar 204"/>
              <p:cNvGrpSpPr/>
              <p:nvPr/>
            </p:nvGrpSpPr>
            <p:grpSpPr>
              <a:xfrm>
                <a:off x="7598907" y="1981200"/>
                <a:ext cx="499928" cy="635074"/>
                <a:chOff x="5648872" y="4622726"/>
                <a:chExt cx="499928" cy="635074"/>
              </a:xfrm>
            </p:grpSpPr>
            <p:sp>
              <p:nvSpPr>
                <p:cNvPr id="167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5648872" y="4622726"/>
                  <a:ext cx="178459" cy="17680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169" name="Conector recto 168"/>
                <p:cNvCxnSpPr>
                  <a:stCxn id="167" idx="3"/>
                  <a:endCxn id="179" idx="2"/>
                </p:cNvCxnSpPr>
                <p:nvPr/>
              </p:nvCxnSpPr>
              <p:spPr bwMode="auto">
                <a:xfrm>
                  <a:off x="5828069" y="4711324"/>
                  <a:ext cx="145563" cy="123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ector recto 169"/>
                <p:cNvCxnSpPr/>
                <p:nvPr/>
              </p:nvCxnSpPr>
              <p:spPr bwMode="auto">
                <a:xfrm rot="5400000">
                  <a:off x="5654751" y="4954956"/>
                  <a:ext cx="483564" cy="123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5974001" y="4622726"/>
                  <a:ext cx="174799" cy="176801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83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5808925" y="5080999"/>
                  <a:ext cx="174799" cy="176801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</p:grpSp>
        </p:grpSp>
        <p:grpSp>
          <p:nvGrpSpPr>
            <p:cNvPr id="5" name="Agrupar 207"/>
            <p:cNvGrpSpPr/>
            <p:nvPr/>
          </p:nvGrpSpPr>
          <p:grpSpPr>
            <a:xfrm>
              <a:off x="1208946" y="1253601"/>
              <a:ext cx="4320000" cy="2632599"/>
              <a:chOff x="152943" y="525355"/>
              <a:chExt cx="4320000" cy="2632599"/>
            </a:xfrm>
          </p:grpSpPr>
          <p:grpSp>
            <p:nvGrpSpPr>
              <p:cNvPr id="6" name="Agrupar 101"/>
              <p:cNvGrpSpPr>
                <a:grpSpLocks noChangeAspect="1"/>
              </p:cNvGrpSpPr>
              <p:nvPr/>
            </p:nvGrpSpPr>
            <p:grpSpPr>
              <a:xfrm>
                <a:off x="152943" y="525355"/>
                <a:ext cx="4320000" cy="2090919"/>
                <a:chOff x="152943" y="2033588"/>
                <a:chExt cx="5559425" cy="2690812"/>
              </a:xfrm>
            </p:grpSpPr>
            <p:sp>
              <p:nvSpPr>
                <p:cNvPr id="74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1863363" y="3907121"/>
                  <a:ext cx="229660" cy="227526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75" name="Conector recto 74"/>
                <p:cNvCxnSpPr>
                  <a:stCxn id="83" idx="3"/>
                </p:cNvCxnSpPr>
                <p:nvPr/>
              </p:nvCxnSpPr>
              <p:spPr bwMode="auto">
                <a:xfrm>
                  <a:off x="1634080" y="3413125"/>
                  <a:ext cx="188913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cto 75"/>
                <p:cNvCxnSpPr>
                  <a:stCxn id="74" idx="3"/>
                  <a:endCxn id="96" idx="2"/>
                </p:cNvCxnSpPr>
                <p:nvPr/>
              </p:nvCxnSpPr>
              <p:spPr bwMode="auto">
                <a:xfrm>
                  <a:off x="2092868" y="4021138"/>
                  <a:ext cx="188912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cto 76"/>
                <p:cNvCxnSpPr/>
                <p:nvPr/>
              </p:nvCxnSpPr>
              <p:spPr bwMode="auto">
                <a:xfrm>
                  <a:off x="599030" y="3716338"/>
                  <a:ext cx="21717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cto 77"/>
                <p:cNvCxnSpPr/>
                <p:nvPr/>
              </p:nvCxnSpPr>
              <p:spPr bwMode="auto">
                <a:xfrm rot="5400000">
                  <a:off x="1572962" y="3564731"/>
                  <a:ext cx="3048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cto 78"/>
                <p:cNvCxnSpPr/>
                <p:nvPr/>
              </p:nvCxnSpPr>
              <p:spPr bwMode="auto">
                <a:xfrm rot="16200000" flipH="1">
                  <a:off x="1769018" y="3924300"/>
                  <a:ext cx="419100" cy="31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cto 79"/>
                <p:cNvCxnSpPr>
                  <a:endCxn id="85" idx="2"/>
                </p:cNvCxnSpPr>
                <p:nvPr/>
              </p:nvCxnSpPr>
              <p:spPr bwMode="auto">
                <a:xfrm rot="5400000">
                  <a:off x="1314993" y="3924300"/>
                  <a:ext cx="419100" cy="31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cto 80"/>
                <p:cNvCxnSpPr/>
                <p:nvPr/>
              </p:nvCxnSpPr>
              <p:spPr bwMode="auto">
                <a:xfrm rot="5400000">
                  <a:off x="398212" y="3925094"/>
                  <a:ext cx="4191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recto 81"/>
                <p:cNvCxnSpPr/>
                <p:nvPr/>
              </p:nvCxnSpPr>
              <p:spPr bwMode="auto">
                <a:xfrm rot="5400000">
                  <a:off x="853824" y="3925094"/>
                  <a:ext cx="4191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1405189" y="3297634"/>
                  <a:ext cx="228481" cy="227527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84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951791" y="3907121"/>
                  <a:ext cx="228481" cy="227526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85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1409932" y="3907121"/>
                  <a:ext cx="228481" cy="227526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86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1823285" y="3297634"/>
                  <a:ext cx="224949" cy="227527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87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496866" y="3907121"/>
                  <a:ext cx="228798" cy="228217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88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1863363" y="4496874"/>
                  <a:ext cx="224950" cy="227526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89" name="Conector recto 88"/>
                <p:cNvCxnSpPr/>
                <p:nvPr/>
              </p:nvCxnSpPr>
              <p:spPr bwMode="auto">
                <a:xfrm rot="5400000" flipH="1" flipV="1">
                  <a:off x="1864267" y="4383088"/>
                  <a:ext cx="366713" cy="2682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recto 89"/>
                <p:cNvCxnSpPr/>
                <p:nvPr/>
              </p:nvCxnSpPr>
              <p:spPr bwMode="auto">
                <a:xfrm>
                  <a:off x="259305" y="3108325"/>
                  <a:ext cx="444182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ector recto 90"/>
                <p:cNvCxnSpPr/>
                <p:nvPr/>
              </p:nvCxnSpPr>
              <p:spPr bwMode="auto">
                <a:xfrm rot="16200000" flipH="1">
                  <a:off x="1725361" y="3315494"/>
                  <a:ext cx="417513" cy="31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ector recto 91"/>
                <p:cNvCxnSpPr/>
                <p:nvPr/>
              </p:nvCxnSpPr>
              <p:spPr bwMode="auto">
                <a:xfrm rot="5400000">
                  <a:off x="58486" y="3317082"/>
                  <a:ext cx="417513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152943" y="3297910"/>
                  <a:ext cx="228798" cy="228217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94" name="Conector recto 93"/>
                <p:cNvCxnSpPr/>
                <p:nvPr/>
              </p:nvCxnSpPr>
              <p:spPr bwMode="auto">
                <a:xfrm rot="16200000" flipH="1">
                  <a:off x="2548481" y="3924300"/>
                  <a:ext cx="419100" cy="31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ector recto 94"/>
                <p:cNvCxnSpPr/>
                <p:nvPr/>
              </p:nvCxnSpPr>
              <p:spPr bwMode="auto">
                <a:xfrm rot="5400000">
                  <a:off x="2030162" y="4179094"/>
                  <a:ext cx="31115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2281773" y="3907121"/>
                  <a:ext cx="224950" cy="227526"/>
                </a:xfrm>
                <a:prstGeom prst="ellipse">
                  <a:avLst/>
                </a:prstGeom>
                <a:solidFill>
                  <a:srgbClr val="FFFFFF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97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2644645" y="3907121"/>
                  <a:ext cx="224950" cy="227526"/>
                </a:xfrm>
                <a:prstGeom prst="ellipse">
                  <a:avLst/>
                </a:prstGeom>
                <a:solidFill>
                  <a:srgbClr val="FFFFFF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98" name="Conector recto 97"/>
                <p:cNvCxnSpPr/>
                <p:nvPr/>
              </p:nvCxnSpPr>
              <p:spPr bwMode="auto">
                <a:xfrm rot="16200000" flipH="1">
                  <a:off x="2121733" y="4339034"/>
                  <a:ext cx="384982" cy="31911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  <a:scene3d>
                  <a:camera prst="obliqueTopLeft">
                    <a:rot lat="0" lon="2700000" rev="0"/>
                  </a:camera>
                  <a:lightRig rig="threePt" dir="t"/>
                </a:scene3d>
                <a:sp3d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2281773" y="4496874"/>
                  <a:ext cx="224950" cy="227526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00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5069009" y="3907121"/>
                  <a:ext cx="229660" cy="22752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101" name="Conector recto 100"/>
                <p:cNvCxnSpPr>
                  <a:stCxn id="121" idx="3"/>
                </p:cNvCxnSpPr>
                <p:nvPr/>
              </p:nvCxnSpPr>
              <p:spPr bwMode="auto">
                <a:xfrm>
                  <a:off x="4397918" y="3413125"/>
                  <a:ext cx="1905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ector recto 105"/>
                <p:cNvCxnSpPr>
                  <a:stCxn id="100" idx="3"/>
                  <a:endCxn id="123" idx="2"/>
                </p:cNvCxnSpPr>
                <p:nvPr/>
              </p:nvCxnSpPr>
              <p:spPr bwMode="auto">
                <a:xfrm>
                  <a:off x="5299618" y="4021138"/>
                  <a:ext cx="187325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ector recto 113"/>
                <p:cNvCxnSpPr/>
                <p:nvPr/>
              </p:nvCxnSpPr>
              <p:spPr bwMode="auto">
                <a:xfrm rot="5400000">
                  <a:off x="5076574" y="4334669"/>
                  <a:ext cx="6223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ector recto 114"/>
                <p:cNvCxnSpPr/>
                <p:nvPr/>
              </p:nvCxnSpPr>
              <p:spPr bwMode="auto">
                <a:xfrm>
                  <a:off x="3124743" y="3716338"/>
                  <a:ext cx="2481262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ctor recto 115"/>
                <p:cNvCxnSpPr/>
                <p:nvPr/>
              </p:nvCxnSpPr>
              <p:spPr bwMode="auto">
                <a:xfrm rot="5400000">
                  <a:off x="4338387" y="3564731"/>
                  <a:ext cx="3048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ctor recto 116"/>
                <p:cNvCxnSpPr/>
                <p:nvPr/>
              </p:nvCxnSpPr>
              <p:spPr bwMode="auto">
                <a:xfrm rot="16200000" flipH="1">
                  <a:off x="5390106" y="3924300"/>
                  <a:ext cx="419100" cy="31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ector recto 117"/>
                <p:cNvCxnSpPr>
                  <a:endCxn id="124" idx="2"/>
                </p:cNvCxnSpPr>
                <p:nvPr/>
              </p:nvCxnSpPr>
              <p:spPr bwMode="auto">
                <a:xfrm rot="5400000">
                  <a:off x="3839912" y="3925094"/>
                  <a:ext cx="4191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ector recto 118"/>
                <p:cNvCxnSpPr/>
                <p:nvPr/>
              </p:nvCxnSpPr>
              <p:spPr bwMode="auto">
                <a:xfrm rot="5400000">
                  <a:off x="2922337" y="3925094"/>
                  <a:ext cx="4191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ector recto 119"/>
                <p:cNvCxnSpPr/>
                <p:nvPr/>
              </p:nvCxnSpPr>
              <p:spPr bwMode="auto">
                <a:xfrm rot="5400000">
                  <a:off x="3377949" y="3925094"/>
                  <a:ext cx="4191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4169722" y="3297634"/>
                  <a:ext cx="228481" cy="227527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22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3475931" y="3907121"/>
                  <a:ext cx="228481" cy="22752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23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5487418" y="3907121"/>
                  <a:ext cx="224950" cy="227526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24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3934072" y="3907121"/>
                  <a:ext cx="228481" cy="227526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25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820" y="3297634"/>
                  <a:ext cx="224949" cy="227527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26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3021006" y="3907121"/>
                  <a:ext cx="228798" cy="228217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27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5274982" y="4496874"/>
                  <a:ext cx="224950" cy="227526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128" name="Conector recto 127"/>
                <p:cNvCxnSpPr/>
                <p:nvPr/>
              </p:nvCxnSpPr>
              <p:spPr bwMode="auto">
                <a:xfrm rot="16200000" flipH="1">
                  <a:off x="4278856" y="3924300"/>
                  <a:ext cx="419100" cy="31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376079" y="3907121"/>
                  <a:ext cx="224950" cy="227526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130" name="Conector recto 129"/>
                <p:cNvCxnSpPr/>
                <p:nvPr/>
              </p:nvCxnSpPr>
              <p:spPr bwMode="auto">
                <a:xfrm rot="16200000" flipH="1">
                  <a:off x="4609849" y="3925094"/>
                  <a:ext cx="4191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706774" y="3907121"/>
                  <a:ext cx="224950" cy="227526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132" name="Conector recto 131"/>
                <p:cNvCxnSpPr/>
                <p:nvPr/>
              </p:nvCxnSpPr>
              <p:spPr bwMode="auto">
                <a:xfrm rot="16200000" flipH="1">
                  <a:off x="3181892" y="3316288"/>
                  <a:ext cx="417513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ector recto 132"/>
                <p:cNvCxnSpPr>
                  <a:stCxn id="136" idx="3"/>
                </p:cNvCxnSpPr>
                <p:nvPr/>
              </p:nvCxnSpPr>
              <p:spPr bwMode="auto">
                <a:xfrm>
                  <a:off x="2888205" y="2801938"/>
                  <a:ext cx="188913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ector recto 133"/>
                <p:cNvCxnSpPr/>
                <p:nvPr/>
              </p:nvCxnSpPr>
              <p:spPr bwMode="auto">
                <a:xfrm rot="5400000">
                  <a:off x="2827880" y="2954338"/>
                  <a:ext cx="306387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cto 134"/>
                <p:cNvCxnSpPr/>
                <p:nvPr/>
              </p:nvCxnSpPr>
              <p:spPr bwMode="auto">
                <a:xfrm rot="5400000">
                  <a:off x="2396080" y="3316288"/>
                  <a:ext cx="417513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8845" y="2688422"/>
                  <a:ext cx="228481" cy="227527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37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2492032" y="3297910"/>
                  <a:ext cx="228481" cy="22752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38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3076237" y="2688422"/>
                  <a:ext cx="224949" cy="227527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39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3276845" y="3297910"/>
                  <a:ext cx="224950" cy="227526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140" name="Conector recto 139"/>
                <p:cNvCxnSpPr/>
                <p:nvPr/>
              </p:nvCxnSpPr>
              <p:spPr bwMode="auto">
                <a:xfrm rot="16200000" flipH="1">
                  <a:off x="4493961" y="3315494"/>
                  <a:ext cx="417513" cy="31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1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5207215" y="2688422"/>
                  <a:ext cx="228481" cy="227527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142" name="Conector recto 141"/>
                <p:cNvCxnSpPr>
                  <a:stCxn id="145" idx="3"/>
                </p:cNvCxnSpPr>
                <p:nvPr/>
              </p:nvCxnSpPr>
              <p:spPr bwMode="auto">
                <a:xfrm>
                  <a:off x="4037555" y="2146300"/>
                  <a:ext cx="188913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ctor recto 142"/>
                <p:cNvCxnSpPr/>
                <p:nvPr/>
              </p:nvCxnSpPr>
              <p:spPr bwMode="auto">
                <a:xfrm>
                  <a:off x="2769143" y="2452688"/>
                  <a:ext cx="2554287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cto 143"/>
                <p:cNvCxnSpPr/>
                <p:nvPr/>
              </p:nvCxnSpPr>
              <p:spPr bwMode="auto">
                <a:xfrm rot="5400000">
                  <a:off x="3974849" y="2299494"/>
                  <a:ext cx="307975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3808230" y="2033588"/>
                  <a:ext cx="228481" cy="227527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sp>
              <p:nvSpPr>
                <p:cNvPr id="146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225621" y="2033588"/>
                  <a:ext cx="224949" cy="227527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s-ES_tradnl">
                    <a:solidFill>
                      <a:prstClr val="black"/>
                    </a:solidFill>
                    <a:latin typeface="Calibri" pitchFamily="-109" charset="0"/>
                    <a:ea typeface="Calibri" pitchFamily="-109" charset="0"/>
                    <a:cs typeface="Calibri" pitchFamily="-109" charset="0"/>
                  </a:endParaRPr>
                </a:p>
              </p:txBody>
            </p:sp>
            <p:cxnSp>
              <p:nvCxnSpPr>
                <p:cNvPr id="147" name="Conector recto 146"/>
                <p:cNvCxnSpPr/>
                <p:nvPr/>
              </p:nvCxnSpPr>
              <p:spPr bwMode="auto">
                <a:xfrm rot="16200000" flipH="1">
                  <a:off x="5112293" y="2651125"/>
                  <a:ext cx="419100" cy="31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ctor recto 147"/>
                <p:cNvCxnSpPr/>
                <p:nvPr/>
              </p:nvCxnSpPr>
              <p:spPr bwMode="auto">
                <a:xfrm rot="16200000" flipH="1">
                  <a:off x="2564355" y="2652713"/>
                  <a:ext cx="4191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6" name="Text Box 3"/>
              <p:cNvSpPr txBox="1">
                <a:spLocks noChangeArrowheads="1"/>
              </p:cNvSpPr>
              <p:nvPr/>
            </p:nvSpPr>
            <p:spPr bwMode="auto">
              <a:xfrm>
                <a:off x="1828800" y="2819400"/>
                <a:ext cx="152345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just" defTabSz="457200">
                  <a:spcBef>
                    <a:spcPct val="100000"/>
                  </a:spcBef>
                </a:pPr>
                <a:r>
                  <a:rPr lang="es-ES" sz="1600" dirty="0" smtClean="0">
                    <a:solidFill>
                      <a:prstClr val="black"/>
                    </a:solidFill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Familial cases</a:t>
                </a:r>
                <a:endParaRPr lang="es-ES" sz="1600" dirty="0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endParaRPr>
              </a:p>
            </p:txBody>
          </p:sp>
        </p:grpSp>
        <p:sp>
          <p:nvSpPr>
            <p:cNvPr id="209" name="Text Box 3"/>
            <p:cNvSpPr txBox="1">
              <a:spLocks noChangeArrowheads="1"/>
            </p:cNvSpPr>
            <p:nvPr/>
          </p:nvSpPr>
          <p:spPr bwMode="auto">
            <a:xfrm>
              <a:off x="5638800" y="634424"/>
              <a:ext cx="2362200" cy="58477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>
                <a:defRPr/>
              </a:pPr>
              <a:r>
                <a:rPr lang="es-ES" sz="1600" dirty="0" smtClean="0">
                  <a:solidFill>
                    <a:prstClr val="black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Dominant inheritance pattern</a:t>
              </a:r>
              <a:endParaRPr lang="es-ES" sz="1600" b="1" dirty="0">
                <a:solidFill>
                  <a:prstClr val="black"/>
                </a:solidFill>
                <a:latin typeface="Trebuchet MS" pitchFamily="-102" charset="0"/>
                <a:ea typeface="Trebuchet MS" pitchFamily="-102" charset="0"/>
                <a:cs typeface="Trebuchet MS" pitchFamily="-102" charset="0"/>
              </a:endParaRPr>
            </a:p>
          </p:txBody>
        </p:sp>
      </p:grpSp>
      <p:grpSp>
        <p:nvGrpSpPr>
          <p:cNvPr id="8" name="Agrupar 151"/>
          <p:cNvGrpSpPr/>
          <p:nvPr/>
        </p:nvGrpSpPr>
        <p:grpSpPr>
          <a:xfrm>
            <a:off x="571891" y="4492323"/>
            <a:ext cx="8000219" cy="2137077"/>
            <a:chOff x="0" y="3577923"/>
            <a:chExt cx="8000219" cy="2137077"/>
          </a:xfrm>
        </p:grpSpPr>
        <p:grpSp>
          <p:nvGrpSpPr>
            <p:cNvPr id="9" name="Agrupar 76"/>
            <p:cNvGrpSpPr/>
            <p:nvPr/>
          </p:nvGrpSpPr>
          <p:grpSpPr>
            <a:xfrm>
              <a:off x="1143782" y="3627300"/>
              <a:ext cx="6856437" cy="1603913"/>
              <a:chOff x="269875" y="2851150"/>
              <a:chExt cx="8597901" cy="2011290"/>
            </a:xfrm>
          </p:grpSpPr>
          <p:sp>
            <p:nvSpPr>
              <p:cNvPr id="212" name="Text Box 9"/>
              <p:cNvSpPr txBox="1">
                <a:spLocks noChangeArrowheads="1"/>
              </p:cNvSpPr>
              <p:nvPr/>
            </p:nvSpPr>
            <p:spPr bwMode="auto">
              <a:xfrm>
                <a:off x="269875" y="2851150"/>
                <a:ext cx="2124075" cy="6673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defTabSz="457200">
                  <a:lnSpc>
                    <a:spcPct val="75000"/>
                  </a:lnSpc>
                  <a:spcBef>
                    <a:spcPct val="50000"/>
                  </a:spcBef>
                </a:pPr>
                <a:r>
                  <a:rPr lang="es-ES" sz="1400" b="1" i="1" dirty="0" smtClean="0">
                    <a:solidFill>
                      <a:srgbClr val="000000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NLRP3 </a:t>
                </a:r>
                <a:r>
                  <a:rPr lang="es-ES" sz="1400" b="1" dirty="0" smtClean="0">
                    <a:solidFill>
                      <a:srgbClr val="000000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gene</a:t>
                </a:r>
              </a:p>
              <a:p>
                <a:pPr algn="ctr" defTabSz="457200">
                  <a:lnSpc>
                    <a:spcPct val="75000"/>
                  </a:lnSpc>
                  <a:spcBef>
                    <a:spcPct val="50000"/>
                  </a:spcBef>
                </a:pPr>
                <a:r>
                  <a:rPr lang="es-ES" sz="1400" dirty="0" smtClean="0">
                    <a:solidFill>
                      <a:srgbClr val="000000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Chrom </a:t>
                </a:r>
                <a:r>
                  <a:rPr lang="es-ES" sz="1400" dirty="0">
                    <a:solidFill>
                      <a:srgbClr val="000000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1q44</a:t>
                </a:r>
              </a:p>
            </p:txBody>
          </p:sp>
          <p:sp>
            <p:nvSpPr>
              <p:cNvPr id="213" name="Line 10"/>
              <p:cNvSpPr>
                <a:spLocks noChangeShapeType="1"/>
              </p:cNvSpPr>
              <p:nvPr/>
            </p:nvSpPr>
            <p:spPr bwMode="auto">
              <a:xfrm>
                <a:off x="2608263" y="3097213"/>
                <a:ext cx="6192837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14" name="AutoShape 11"/>
              <p:cNvSpPr>
                <a:spLocks noChangeArrowheads="1"/>
              </p:cNvSpPr>
              <p:nvPr/>
            </p:nvSpPr>
            <p:spPr bwMode="auto">
              <a:xfrm>
                <a:off x="8513763" y="2881313"/>
                <a:ext cx="288925" cy="431800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15" name="AutoShape 12"/>
              <p:cNvSpPr>
                <a:spLocks noChangeArrowheads="1"/>
              </p:cNvSpPr>
              <p:nvPr/>
            </p:nvSpPr>
            <p:spPr bwMode="auto">
              <a:xfrm>
                <a:off x="2465388" y="2881313"/>
                <a:ext cx="215900" cy="431800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16" name="AutoShape 13"/>
              <p:cNvSpPr>
                <a:spLocks noChangeArrowheads="1"/>
              </p:cNvSpPr>
              <p:nvPr/>
            </p:nvSpPr>
            <p:spPr bwMode="auto">
              <a:xfrm>
                <a:off x="6569075" y="2881313"/>
                <a:ext cx="287338" cy="431800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17" name="AutoShape 14"/>
              <p:cNvSpPr>
                <a:spLocks noChangeArrowheads="1"/>
              </p:cNvSpPr>
              <p:nvPr/>
            </p:nvSpPr>
            <p:spPr bwMode="auto">
              <a:xfrm>
                <a:off x="7000875" y="2881313"/>
                <a:ext cx="144463" cy="431800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18" name="AutoShape 15"/>
              <p:cNvSpPr>
                <a:spLocks noChangeArrowheads="1"/>
              </p:cNvSpPr>
              <p:nvPr/>
            </p:nvSpPr>
            <p:spPr bwMode="auto">
              <a:xfrm>
                <a:off x="7289800" y="2881313"/>
                <a:ext cx="144463" cy="431800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19" name="Text Box 16"/>
              <p:cNvSpPr txBox="1">
                <a:spLocks noChangeArrowheads="1"/>
              </p:cNvSpPr>
              <p:nvPr/>
            </p:nvSpPr>
            <p:spPr bwMode="auto">
              <a:xfrm>
                <a:off x="2500313" y="2943225"/>
                <a:ext cx="144462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  <a:spAutoFit/>
              </a:bodyPr>
              <a:lstStyle/>
              <a:p>
                <a:pPr algn="ctr" defTabSz="457200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s-ES" sz="1200" kern="0" dirty="0">
                    <a:solidFill>
                      <a:prstClr val="white"/>
                    </a:solidFill>
                    <a:latin typeface="Trebuchet MS"/>
                    <a:ea typeface="ＭＳ Ｐゴシック" charset="-128"/>
                    <a:cs typeface="Trebuchet MS"/>
                  </a:rPr>
                  <a:t>1</a:t>
                </a:r>
              </a:p>
            </p:txBody>
          </p:sp>
          <p:sp>
            <p:nvSpPr>
              <p:cNvPr id="220" name="Text Box 17"/>
              <p:cNvSpPr txBox="1">
                <a:spLocks noChangeArrowheads="1"/>
              </p:cNvSpPr>
              <p:nvPr/>
            </p:nvSpPr>
            <p:spPr bwMode="auto">
              <a:xfrm>
                <a:off x="7000875" y="2943225"/>
                <a:ext cx="144463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  <a:spAutoFit/>
              </a:bodyPr>
              <a:lstStyle/>
              <a:p>
                <a:pPr algn="ctr" defTabSz="457200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s-ES" sz="1200" kern="0">
                    <a:solidFill>
                      <a:prstClr val="white"/>
                    </a:solidFill>
                    <a:latin typeface="Trebuchet MS"/>
                    <a:ea typeface="ＭＳ Ｐゴシック" charset="-128"/>
                    <a:cs typeface="Trebuchet MS"/>
                  </a:rPr>
                  <a:t>5</a:t>
                </a:r>
              </a:p>
            </p:txBody>
          </p:sp>
          <p:sp>
            <p:nvSpPr>
              <p:cNvPr id="221" name="Text Box 18"/>
              <p:cNvSpPr txBox="1">
                <a:spLocks noChangeArrowheads="1"/>
              </p:cNvSpPr>
              <p:nvPr/>
            </p:nvSpPr>
            <p:spPr bwMode="auto">
              <a:xfrm>
                <a:off x="7289800" y="2943225"/>
                <a:ext cx="144463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  <a:spAutoFit/>
              </a:bodyPr>
              <a:lstStyle/>
              <a:p>
                <a:pPr algn="ctr" defTabSz="457200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s-ES" sz="1200" kern="0">
                    <a:solidFill>
                      <a:prstClr val="white"/>
                    </a:solidFill>
                    <a:latin typeface="Trebuchet MS"/>
                    <a:ea typeface="ＭＳ Ｐゴシック" charset="-128"/>
                    <a:cs typeface="Trebuchet MS"/>
                  </a:rPr>
                  <a:t>6</a:t>
                </a:r>
              </a:p>
            </p:txBody>
          </p:sp>
          <p:sp>
            <p:nvSpPr>
              <p:cNvPr id="222" name="Text Box 19"/>
              <p:cNvSpPr txBox="1">
                <a:spLocks noChangeArrowheads="1"/>
              </p:cNvSpPr>
              <p:nvPr/>
            </p:nvSpPr>
            <p:spPr bwMode="auto">
              <a:xfrm>
                <a:off x="8585200" y="2943225"/>
                <a:ext cx="144463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  <a:spAutoFit/>
              </a:bodyPr>
              <a:lstStyle/>
              <a:p>
                <a:pPr algn="ctr" defTabSz="457200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s-ES" sz="1200" kern="0">
                    <a:solidFill>
                      <a:prstClr val="white"/>
                    </a:solidFill>
                    <a:latin typeface="Trebuchet MS"/>
                    <a:ea typeface="ＭＳ Ｐゴシック" charset="-128"/>
                    <a:cs typeface="Trebuchet MS"/>
                  </a:rPr>
                  <a:t>9</a:t>
                </a:r>
              </a:p>
            </p:txBody>
          </p:sp>
          <p:sp>
            <p:nvSpPr>
              <p:cNvPr id="223" name="AutoShape 20"/>
              <p:cNvSpPr>
                <a:spLocks noChangeArrowheads="1"/>
              </p:cNvSpPr>
              <p:nvPr/>
            </p:nvSpPr>
            <p:spPr bwMode="auto">
              <a:xfrm>
                <a:off x="3473450" y="2881313"/>
                <a:ext cx="2592388" cy="431800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24" name="Text Box 21"/>
              <p:cNvSpPr txBox="1">
                <a:spLocks noChangeArrowheads="1"/>
              </p:cNvSpPr>
              <p:nvPr/>
            </p:nvSpPr>
            <p:spPr bwMode="auto">
              <a:xfrm>
                <a:off x="4622800" y="2943225"/>
                <a:ext cx="144463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  <a:spAutoFit/>
              </a:bodyPr>
              <a:lstStyle/>
              <a:p>
                <a:pPr algn="ctr" defTabSz="457200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s-ES" sz="1200" kern="0">
                    <a:solidFill>
                      <a:prstClr val="white"/>
                    </a:solidFill>
                    <a:latin typeface="Trebuchet MS"/>
                    <a:ea typeface="ＭＳ Ｐゴシック" charset="-128"/>
                    <a:cs typeface="Trebuchet MS"/>
                  </a:rPr>
                  <a:t>3</a:t>
                </a:r>
              </a:p>
            </p:txBody>
          </p:sp>
          <p:sp>
            <p:nvSpPr>
              <p:cNvPr id="225" name="AutoShape 22"/>
              <p:cNvSpPr>
                <a:spLocks noChangeArrowheads="1"/>
              </p:cNvSpPr>
              <p:nvPr/>
            </p:nvSpPr>
            <p:spPr bwMode="auto">
              <a:xfrm>
                <a:off x="8008938" y="2881313"/>
                <a:ext cx="288925" cy="431800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26" name="AutoShape 23"/>
              <p:cNvSpPr>
                <a:spLocks noChangeArrowheads="1"/>
              </p:cNvSpPr>
              <p:nvPr/>
            </p:nvSpPr>
            <p:spPr bwMode="auto">
              <a:xfrm>
                <a:off x="7577138" y="2881313"/>
                <a:ext cx="287337" cy="431800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27" name="AutoShape 24"/>
              <p:cNvSpPr>
                <a:spLocks noChangeArrowheads="1"/>
              </p:cNvSpPr>
              <p:nvPr/>
            </p:nvSpPr>
            <p:spPr bwMode="auto">
              <a:xfrm>
                <a:off x="2824163" y="2881313"/>
                <a:ext cx="215900" cy="431800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28" name="Text Box 25"/>
              <p:cNvSpPr txBox="1">
                <a:spLocks noChangeArrowheads="1"/>
              </p:cNvSpPr>
              <p:nvPr/>
            </p:nvSpPr>
            <p:spPr bwMode="auto">
              <a:xfrm>
                <a:off x="2859088" y="2943225"/>
                <a:ext cx="144462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  <a:spAutoFit/>
              </a:bodyPr>
              <a:lstStyle/>
              <a:p>
                <a:pPr algn="ctr" defTabSz="457200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s-ES" sz="1200" kern="0">
                    <a:solidFill>
                      <a:prstClr val="white"/>
                    </a:solidFill>
                    <a:latin typeface="Trebuchet MS"/>
                    <a:ea typeface="ＭＳ Ｐゴシック" charset="-128"/>
                    <a:cs typeface="Trebuchet MS"/>
                  </a:rPr>
                  <a:t>2</a:t>
                </a:r>
              </a:p>
            </p:txBody>
          </p:sp>
          <p:sp>
            <p:nvSpPr>
              <p:cNvPr id="229" name="Text Box 26"/>
              <p:cNvSpPr txBox="1">
                <a:spLocks noChangeArrowheads="1"/>
              </p:cNvSpPr>
              <p:nvPr/>
            </p:nvSpPr>
            <p:spPr bwMode="auto">
              <a:xfrm>
                <a:off x="8081963" y="2943225"/>
                <a:ext cx="144462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  <a:spAutoFit/>
              </a:bodyPr>
              <a:lstStyle/>
              <a:p>
                <a:pPr algn="ctr" defTabSz="457200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s-ES" sz="1200" kern="0">
                    <a:solidFill>
                      <a:prstClr val="white"/>
                    </a:solidFill>
                    <a:latin typeface="Trebuchet MS"/>
                    <a:ea typeface="ＭＳ Ｐゴシック" charset="-128"/>
                    <a:cs typeface="Trebuchet MS"/>
                  </a:rPr>
                  <a:t>8</a:t>
                </a:r>
              </a:p>
            </p:txBody>
          </p:sp>
          <p:sp>
            <p:nvSpPr>
              <p:cNvPr id="230" name="Text Box 27"/>
              <p:cNvSpPr txBox="1">
                <a:spLocks noChangeArrowheads="1"/>
              </p:cNvSpPr>
              <p:nvPr/>
            </p:nvSpPr>
            <p:spPr bwMode="auto">
              <a:xfrm>
                <a:off x="7648575" y="2943225"/>
                <a:ext cx="144463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  <a:spAutoFit/>
              </a:bodyPr>
              <a:lstStyle/>
              <a:p>
                <a:pPr algn="ctr" defTabSz="457200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s-ES" sz="1200" kern="0">
                    <a:solidFill>
                      <a:prstClr val="white"/>
                    </a:solidFill>
                    <a:latin typeface="Trebuchet MS"/>
                    <a:ea typeface="ＭＳ Ｐゴシック" charset="-128"/>
                    <a:cs typeface="Trebuchet MS"/>
                  </a:rPr>
                  <a:t>7</a:t>
                </a:r>
              </a:p>
            </p:txBody>
          </p:sp>
          <p:sp>
            <p:nvSpPr>
              <p:cNvPr id="231" name="Text Box 28"/>
              <p:cNvSpPr txBox="1">
                <a:spLocks noChangeArrowheads="1"/>
              </p:cNvSpPr>
              <p:nvPr/>
            </p:nvSpPr>
            <p:spPr bwMode="auto">
              <a:xfrm>
                <a:off x="6640513" y="2943225"/>
                <a:ext cx="144462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  <a:spAutoFit/>
              </a:bodyPr>
              <a:lstStyle/>
              <a:p>
                <a:pPr algn="ctr" defTabSz="457200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s-ES" sz="1200" kern="0">
                    <a:solidFill>
                      <a:prstClr val="white"/>
                    </a:solidFill>
                    <a:latin typeface="Trebuchet MS"/>
                    <a:ea typeface="ＭＳ Ｐゴシック" charset="-128"/>
                    <a:cs typeface="Trebuchet MS"/>
                  </a:rPr>
                  <a:t>4</a:t>
                </a:r>
              </a:p>
            </p:txBody>
          </p:sp>
          <p:grpSp>
            <p:nvGrpSpPr>
              <p:cNvPr id="10" name="Agrupar 75"/>
              <p:cNvGrpSpPr/>
              <p:nvPr/>
            </p:nvGrpSpPr>
            <p:grpSpPr>
              <a:xfrm>
                <a:off x="808038" y="3886200"/>
                <a:ext cx="8059738" cy="976240"/>
                <a:chOff x="808038" y="4205367"/>
                <a:chExt cx="8059738" cy="976240"/>
              </a:xfrm>
            </p:grpSpPr>
            <p:grpSp>
              <p:nvGrpSpPr>
                <p:cNvPr id="11" name="Group 30"/>
                <p:cNvGrpSpPr>
                  <a:grpSpLocks/>
                </p:cNvGrpSpPr>
                <p:nvPr/>
              </p:nvGrpSpPr>
              <p:grpSpPr bwMode="auto">
                <a:xfrm>
                  <a:off x="2319338" y="4205367"/>
                  <a:ext cx="6548438" cy="976240"/>
                  <a:chOff x="838" y="3612"/>
                  <a:chExt cx="4125" cy="615"/>
                </a:xfrm>
              </p:grpSpPr>
              <p:grpSp>
                <p:nvGrpSpPr>
                  <p:cNvPr id="12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930" y="3612"/>
                    <a:ext cx="3992" cy="272"/>
                    <a:chOff x="929" y="3339"/>
                    <a:chExt cx="3992" cy="272"/>
                  </a:xfrm>
                </p:grpSpPr>
                <p:sp>
                  <p:nvSpPr>
                    <p:cNvPr id="244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66" y="3475"/>
                      <a:ext cx="3810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45" name="AutoShap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29" y="3339"/>
                      <a:ext cx="272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66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46" name="AutoShap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01" y="3339"/>
                      <a:ext cx="1315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0000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47" name="AutoShap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69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48" name="AutoShap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5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49" name="AutoShap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1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50" name="AutoShap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7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51" name="AutoShap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52" name="AutoShap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0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53" name="AutoShap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86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54" name="AutoShap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2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55" name="AutoShap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58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56" name="AutoShap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94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  <p:sp>
                  <p:nvSpPr>
                    <p:cNvPr id="257" name="AutoShap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30" y="3339"/>
                      <a:ext cx="91" cy="27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99CC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_tradnl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endParaRPr>
                    </a:p>
                  </p:txBody>
                </p:sp>
              </p:grpSp>
              <p:sp>
                <p:nvSpPr>
                  <p:cNvPr id="238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" y="4035"/>
                    <a:ext cx="454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457200" fontAlgn="auto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es-ES" sz="1400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PyD</a:t>
                    </a:r>
                  </a:p>
                </p:txBody>
              </p:sp>
              <p:sp>
                <p:nvSpPr>
                  <p:cNvPr id="239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8" y="4035"/>
                    <a:ext cx="658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457200" fontAlgn="auto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es-ES" sz="1400" kern="0" dirty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NACHT</a:t>
                    </a:r>
                  </a:p>
                </p:txBody>
              </p:sp>
              <p:sp>
                <p:nvSpPr>
                  <p:cNvPr id="240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69" y="4035"/>
                    <a:ext cx="454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defTabSz="457200" fontAlgn="auto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es-ES" sz="1400" kern="0">
                        <a:solidFill>
                          <a:sysClr val="windowText" lastClr="000000"/>
                        </a:solidFill>
                        <a:latin typeface="Trebuchet MS"/>
                        <a:ea typeface="ＭＳ Ｐゴシック" charset="-128"/>
                        <a:cs typeface="Trebuchet MS"/>
                      </a:rPr>
                      <a:t>LRR</a:t>
                    </a:r>
                  </a:p>
                </p:txBody>
              </p:sp>
              <p:sp>
                <p:nvSpPr>
                  <p:cNvPr id="241" name="AutoShape 49"/>
                  <p:cNvSpPr>
                    <a:spLocks/>
                  </p:cNvSpPr>
                  <p:nvPr/>
                </p:nvSpPr>
                <p:spPr bwMode="auto">
                  <a:xfrm rot="-5400000">
                    <a:off x="2287" y="3203"/>
                    <a:ext cx="136" cy="1497"/>
                  </a:xfrm>
                  <a:prstGeom prst="leftBrace">
                    <a:avLst>
                      <a:gd name="adj1" fmla="val 91728"/>
                      <a:gd name="adj2" fmla="val 50000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_tradnl" ker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endParaRPr>
                  </a:p>
                </p:txBody>
              </p:sp>
              <p:sp>
                <p:nvSpPr>
                  <p:cNvPr id="242" name="AutoShape 50"/>
                  <p:cNvSpPr>
                    <a:spLocks/>
                  </p:cNvSpPr>
                  <p:nvPr/>
                </p:nvSpPr>
                <p:spPr bwMode="auto">
                  <a:xfrm rot="-5400000">
                    <a:off x="4124" y="3181"/>
                    <a:ext cx="136" cy="1543"/>
                  </a:xfrm>
                  <a:prstGeom prst="leftBrace">
                    <a:avLst>
                      <a:gd name="adj1" fmla="val 94547"/>
                      <a:gd name="adj2" fmla="val 50000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_tradnl" ker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endParaRPr>
                  </a:p>
                </p:txBody>
              </p:sp>
              <p:sp>
                <p:nvSpPr>
                  <p:cNvPr id="243" name="AutoShape 51"/>
                  <p:cNvSpPr>
                    <a:spLocks/>
                  </p:cNvSpPr>
                  <p:nvPr/>
                </p:nvSpPr>
                <p:spPr bwMode="auto">
                  <a:xfrm rot="-5400000">
                    <a:off x="993" y="3771"/>
                    <a:ext cx="136" cy="363"/>
                  </a:xfrm>
                  <a:prstGeom prst="leftBrace">
                    <a:avLst>
                      <a:gd name="adj1" fmla="val 22243"/>
                      <a:gd name="adj2" fmla="val 50000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_tradnl" ker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endParaRPr>
                  </a:p>
                </p:txBody>
              </p:sp>
            </p:grpSp>
            <p:sp>
              <p:nvSpPr>
                <p:cNvPr id="236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808038" y="4244975"/>
                  <a:ext cx="1512887" cy="263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 defTabSz="457200" fontAlgn="auto">
                    <a:lnSpc>
                      <a:spcPct val="75000"/>
                    </a:lnSpc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s-ES" sz="1400" b="1" kern="0" dirty="0" smtClean="0">
                      <a:solidFill>
                        <a:sysClr val="windowText" lastClr="000000"/>
                      </a:solidFill>
                      <a:latin typeface="Trebuchet MS"/>
                      <a:ea typeface="ＭＳ Ｐゴシック" charset="-128"/>
                      <a:cs typeface="Trebuchet MS"/>
                    </a:rPr>
                    <a:t>Cryopyrin</a:t>
                  </a:r>
                  <a:endParaRPr lang="es-ES" sz="1400" kern="0" dirty="0">
                    <a:solidFill>
                      <a:sysClr val="windowText" lastClr="000000"/>
                    </a:solidFill>
                    <a:latin typeface="Trebuchet MS"/>
                    <a:ea typeface="ＭＳ Ｐゴシック" charset="-128"/>
                    <a:cs typeface="Trebuchet MS"/>
                  </a:endParaRPr>
                </a:p>
              </p:txBody>
            </p:sp>
          </p:grpSp>
          <p:sp>
            <p:nvSpPr>
              <p:cNvPr id="233" name="Line 53"/>
              <p:cNvSpPr>
                <a:spLocks noChangeShapeType="1"/>
              </p:cNvSpPr>
              <p:nvPr/>
            </p:nvSpPr>
            <p:spPr bwMode="auto">
              <a:xfrm flipH="1">
                <a:off x="3255963" y="3095625"/>
                <a:ext cx="217487" cy="10047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  <p:sp>
            <p:nvSpPr>
              <p:cNvPr id="234" name="Line 54"/>
              <p:cNvSpPr>
                <a:spLocks noChangeShapeType="1"/>
              </p:cNvSpPr>
              <p:nvPr/>
            </p:nvSpPr>
            <p:spPr bwMode="auto">
              <a:xfrm>
                <a:off x="6065838" y="3167063"/>
                <a:ext cx="215900" cy="93488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ker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endParaRPr>
              </a:p>
            </p:txBody>
          </p:sp>
        </p:grpSp>
        <p:sp>
          <p:nvSpPr>
            <p:cNvPr id="150" name="Text Box 2"/>
            <p:cNvSpPr txBox="1">
              <a:spLocks noChangeArrowheads="1"/>
            </p:cNvSpPr>
            <p:nvPr/>
          </p:nvSpPr>
          <p:spPr bwMode="auto">
            <a:xfrm>
              <a:off x="0" y="5253335"/>
              <a:ext cx="1466470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 defTabSz="457200">
                <a:buSzPct val="165000"/>
              </a:pPr>
              <a:r>
                <a:rPr lang="es-ES" sz="1200" b="1" i="1" dirty="0">
                  <a:solidFill>
                    <a:prstClr val="black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Hal M. Hoffman</a:t>
              </a:r>
            </a:p>
            <a:p>
              <a:pPr algn="ctr" defTabSz="457200">
                <a:buSzPct val="165000"/>
              </a:pPr>
              <a:r>
                <a:rPr lang="es-ES" sz="1200" b="1" i="1" dirty="0">
                  <a:solidFill>
                    <a:prstClr val="black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UCSD</a:t>
              </a:r>
            </a:p>
          </p:txBody>
        </p:sp>
        <p:pic>
          <p:nvPicPr>
            <p:cNvPr id="151" name="Imagen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941" y="3577923"/>
              <a:ext cx="1312588" cy="1702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22325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569913" y="3962400"/>
            <a:ext cx="3482975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Clr>
                <a:schemeClr val="accent1"/>
              </a:buClr>
              <a:buSzPct val="120000"/>
            </a:pPr>
            <a:r>
              <a:rPr lang="en-US" sz="2000">
                <a:latin typeface="Calibri" pitchFamily="-1" charset="0"/>
              </a:rPr>
              <a:t>Research grants</a:t>
            </a:r>
          </a:p>
          <a:p>
            <a:pPr algn="ctr">
              <a:buClr>
                <a:schemeClr val="accent1"/>
              </a:buClr>
              <a:buSzPct val="120000"/>
            </a:pPr>
            <a:r>
              <a:rPr lang="en-US" sz="2000">
                <a:latin typeface="Calibri" pitchFamily="-1" charset="0"/>
              </a:rPr>
              <a:t>Honorarium for lectures</a:t>
            </a:r>
          </a:p>
          <a:p>
            <a:pPr algn="ctr">
              <a:buClr>
                <a:schemeClr val="accent1"/>
              </a:buClr>
              <a:buSzPct val="120000"/>
            </a:pPr>
            <a:r>
              <a:rPr lang="en-US" sz="2000">
                <a:latin typeface="Calibri" pitchFamily="-1" charset="0"/>
              </a:rPr>
              <a:t>Clinical trial participation </a:t>
            </a:r>
          </a:p>
        </p:txBody>
      </p:sp>
      <p:pic>
        <p:nvPicPr>
          <p:cNvPr id="17412" name="Imagen 5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200" y="1828800"/>
            <a:ext cx="4470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Imagen 7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688012" y="1883569"/>
            <a:ext cx="26670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gray">
          <a:xfrm>
            <a:off x="5889625" y="4116457"/>
            <a:ext cx="2263775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>
                <a:schemeClr val="accent1"/>
              </a:buClr>
              <a:buSzPct val="120000"/>
            </a:pPr>
            <a:r>
              <a:rPr lang="en-US" sz="2000" dirty="0" smtClean="0">
                <a:latin typeface="Calibri" pitchFamily="-1" charset="0"/>
              </a:rPr>
              <a:t>Honorarium </a:t>
            </a:r>
            <a:r>
              <a:rPr lang="en-US" sz="2000" dirty="0">
                <a:latin typeface="Calibri" pitchFamily="-1" charset="0"/>
              </a:rPr>
              <a:t>for </a:t>
            </a:r>
            <a:r>
              <a:rPr lang="en-US" sz="2000" dirty="0" smtClean="0">
                <a:latin typeface="Calibri" pitchFamily="-1" charset="0"/>
              </a:rPr>
              <a:t>lectures </a:t>
            </a:r>
            <a:endParaRPr lang="en-US" sz="2000" dirty="0">
              <a:latin typeface="Calibri" pitchFamily="-1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gray">
          <a:xfrm>
            <a:off x="2686050" y="772180"/>
            <a:ext cx="37719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Clr>
                <a:schemeClr val="accent1"/>
              </a:buClr>
              <a:buSzPct val="120000"/>
            </a:pPr>
            <a:r>
              <a:rPr lang="en-US" sz="2800" dirty="0" smtClean="0">
                <a:latin typeface="Calibri" pitchFamily="-1" charset="0"/>
              </a:rPr>
              <a:t>Personal Disclosures</a:t>
            </a:r>
            <a:endParaRPr lang="en-US" sz="2800" dirty="0">
              <a:latin typeface="Calibri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762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/>
          <p:cNvGrpSpPr/>
          <p:nvPr/>
        </p:nvGrpSpPr>
        <p:grpSpPr>
          <a:xfrm>
            <a:off x="214313" y="1412776"/>
            <a:ext cx="8715375" cy="3267114"/>
            <a:chOff x="123825" y="509588"/>
            <a:chExt cx="8715375" cy="3267114"/>
          </a:xfrm>
        </p:grpSpPr>
        <p:grpSp>
          <p:nvGrpSpPr>
            <p:cNvPr id="20" name="Agrupar 7"/>
            <p:cNvGrpSpPr>
              <a:grpSpLocks noChangeAspect="1"/>
            </p:cNvGrpSpPr>
            <p:nvPr/>
          </p:nvGrpSpPr>
          <p:grpSpPr bwMode="auto">
            <a:xfrm>
              <a:off x="123825" y="509588"/>
              <a:ext cx="2714870" cy="3267114"/>
              <a:chOff x="152400" y="509400"/>
              <a:chExt cx="3382167" cy="4070065"/>
            </a:xfrm>
          </p:grpSpPr>
          <p:pic>
            <p:nvPicPr>
              <p:cNvPr id="27" name="Imagen 3"/>
              <p:cNvPicPr>
                <a:picLocks noChangeAspect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643483" y="509400"/>
                <a:ext cx="2400000" cy="36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 Box 2"/>
              <p:cNvSpPr txBox="1">
                <a:spLocks noChangeArrowheads="1"/>
              </p:cNvSpPr>
              <p:nvPr/>
            </p:nvSpPr>
            <p:spPr bwMode="auto">
              <a:xfrm>
                <a:off x="152400" y="4081021"/>
                <a:ext cx="3382167" cy="498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buSzPct val="165000"/>
                </a:pPr>
                <a:r>
                  <a:rPr lang="es-ES" sz="1000" i="1" dirty="0">
                    <a:solidFill>
                      <a:srgbClr val="000000"/>
                    </a:solidFill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Alexander fighting king Darius III of Persia</a:t>
                </a:r>
              </a:p>
              <a:p>
                <a:pPr algn="ctr">
                  <a:buSzPct val="165000"/>
                </a:pPr>
                <a:r>
                  <a:rPr lang="es-ES" sz="1000" i="1" dirty="0">
                    <a:solidFill>
                      <a:srgbClr val="000000"/>
                    </a:solidFill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Naples National Archaeologic Museum</a:t>
                </a:r>
              </a:p>
            </p:txBody>
          </p:sp>
        </p:grpSp>
        <p:grpSp>
          <p:nvGrpSpPr>
            <p:cNvPr id="21" name="Agrupar 13"/>
            <p:cNvGrpSpPr>
              <a:grpSpLocks/>
            </p:cNvGrpSpPr>
            <p:nvPr/>
          </p:nvGrpSpPr>
          <p:grpSpPr bwMode="auto">
            <a:xfrm>
              <a:off x="3157538" y="1343045"/>
              <a:ext cx="5681662" cy="1600200"/>
              <a:chOff x="3309207" y="1447800"/>
              <a:chExt cx="5682393" cy="1600200"/>
            </a:xfrm>
          </p:grpSpPr>
          <p:pic>
            <p:nvPicPr>
              <p:cNvPr id="23" name="Imagen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9207" y="1485900"/>
                <a:ext cx="5682393" cy="1257300"/>
              </a:xfrm>
              <a:prstGeom prst="rect">
                <a:avLst/>
              </a:prstGeom>
              <a:effectLst>
                <a:outerShdw blurRad="50800" dist="635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4" name="Rectángulo 23"/>
              <p:cNvSpPr/>
              <p:nvPr/>
            </p:nvSpPr>
            <p:spPr>
              <a:xfrm>
                <a:off x="4558730" y="2435225"/>
                <a:ext cx="4356660" cy="2714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ángulo 24"/>
              <p:cNvSpPr/>
              <p:nvPr/>
            </p:nvSpPr>
            <p:spPr>
              <a:xfrm>
                <a:off x="3387004" y="1447800"/>
                <a:ext cx="3373872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 Box 2"/>
              <p:cNvSpPr txBox="1">
                <a:spLocks noChangeArrowheads="1"/>
              </p:cNvSpPr>
              <p:nvPr/>
            </p:nvSpPr>
            <p:spPr bwMode="auto">
              <a:xfrm>
                <a:off x="5609433" y="2786390"/>
                <a:ext cx="338216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r">
                  <a:buSzPct val="165000"/>
                </a:pPr>
                <a:r>
                  <a:rPr lang="es-ES" sz="1100" i="1">
                    <a:solidFill>
                      <a:srgbClr val="000000"/>
                    </a:solidFill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Nat Rev Genet 2013; 4: 307-320</a:t>
                </a:r>
              </a:p>
            </p:txBody>
          </p:sp>
        </p:grp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3157538" y="864470"/>
              <a:ext cx="1676400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s-ES" sz="2000" b="1" dirty="0">
                  <a:solidFill>
                    <a:srgbClr val="FF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Mosaicism</a:t>
              </a:r>
              <a:endParaRPr lang="es-ES" sz="2000" dirty="0">
                <a:solidFill>
                  <a:srgbClr val="FF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3923928" y="4725144"/>
            <a:ext cx="5112568" cy="1856542"/>
            <a:chOff x="3011905" y="4365104"/>
            <a:chExt cx="6191795" cy="221658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3011905" y="4365104"/>
              <a:ext cx="3120190" cy="2216582"/>
            </a:xfrm>
            <a:prstGeom prst="rect">
              <a:avLst/>
            </a:prstGeom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228184" y="4977319"/>
              <a:ext cx="2975516" cy="992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600" b="1" kern="0" dirty="0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Post-</a:t>
              </a:r>
              <a:r>
                <a:rPr lang="es-ES" sz="1600" b="1" kern="0" dirty="0" err="1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zygotic</a:t>
              </a:r>
              <a:endParaRPr lang="es-ES" sz="1600" b="1" kern="0" dirty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600" b="1" kern="0" dirty="0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(</a:t>
              </a:r>
              <a:r>
                <a:rPr lang="es-ES" sz="1600" b="1" kern="0" dirty="0" err="1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somatic</a:t>
              </a:r>
              <a:r>
                <a:rPr lang="es-ES" sz="1600" b="1" kern="0" dirty="0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600" b="1" kern="0" dirty="0" err="1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variants</a:t>
              </a:r>
              <a:r>
                <a:rPr lang="es-ES" sz="1600" b="1" kern="0" dirty="0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/</a:t>
              </a:r>
              <a:r>
                <a:rPr lang="es-ES" sz="1600" b="1" kern="0" dirty="0" err="1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mutations</a:t>
              </a:r>
              <a:endParaRPr lang="es-ES" sz="1600" kern="0" dirty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290087" y="260648"/>
            <a:ext cx="2430272" cy="457200"/>
            <a:chOff x="110977" y="253002"/>
            <a:chExt cx="1440000" cy="457200"/>
          </a:xfrm>
        </p:grpSpPr>
        <p:sp>
          <p:nvSpPr>
            <p:cNvPr id="18" name="Rectángulo redondeado 17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Inflamasomopatías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583759" y="900373"/>
            <a:ext cx="184292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500" dirty="0" err="1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Mosaicismo</a:t>
            </a:r>
            <a:endParaRPr lang="es-ES" sz="1500" dirty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54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28"/>
          <p:cNvGrpSpPr>
            <a:grpSpLocks/>
          </p:cNvGrpSpPr>
          <p:nvPr/>
        </p:nvGrpSpPr>
        <p:grpSpPr bwMode="auto">
          <a:xfrm>
            <a:off x="134938" y="762000"/>
            <a:ext cx="8848725" cy="2765425"/>
            <a:chOff x="152400" y="361948"/>
            <a:chExt cx="8850000" cy="2764951"/>
          </a:xfrm>
        </p:grpSpPr>
        <p:pic>
          <p:nvPicPr>
            <p:cNvPr id="21540" name="Imagen 5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6477000" y="361948"/>
              <a:ext cx="1054100" cy="1247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1" name="Imagen 7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52400" y="2082900"/>
              <a:ext cx="931498" cy="827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2" name="Imagen 9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676400" y="571500"/>
              <a:ext cx="817880" cy="82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3" name="Imagen 11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685130" y="2001599"/>
              <a:ext cx="187417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4" name="Imagen 12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8077200" y="1880099"/>
              <a:ext cx="925200" cy="12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5" name="Imagen 13"/>
            <p:cNvPicPr>
              <a:picLocks noChangeAspect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4912201" y="1866900"/>
              <a:ext cx="1259999" cy="125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Forma 16"/>
            <p:cNvCxnSpPr/>
            <p:nvPr/>
          </p:nvCxnSpPr>
          <p:spPr>
            <a:xfrm>
              <a:off x="2494299" y="985729"/>
              <a:ext cx="1127287" cy="1015826"/>
            </a:xfrm>
            <a:prstGeom prst="curvedConnector2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Forma 18"/>
            <p:cNvCxnSpPr/>
            <p:nvPr/>
          </p:nvCxnSpPr>
          <p:spPr>
            <a:xfrm rot="5400000" flipH="1" flipV="1">
              <a:off x="598725" y="1004608"/>
              <a:ext cx="1096774" cy="1059016"/>
            </a:xfrm>
            <a:prstGeom prst="curvedConnector2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curvado 20"/>
            <p:cNvCxnSpPr/>
            <p:nvPr/>
          </p:nvCxnSpPr>
          <p:spPr>
            <a:xfrm rot="16200000" flipH="1">
              <a:off x="4514706" y="2098866"/>
              <a:ext cx="134914" cy="1921152"/>
            </a:xfrm>
            <a:prstGeom prst="curvedConnector3">
              <a:avLst>
                <a:gd name="adj1" fmla="val 657921"/>
              </a:avLst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Forma 23"/>
            <p:cNvCxnSpPr/>
            <p:nvPr/>
          </p:nvCxnSpPr>
          <p:spPr>
            <a:xfrm rot="5400000" flipH="1" flipV="1">
              <a:off x="5569075" y="959392"/>
              <a:ext cx="880911" cy="933584"/>
            </a:xfrm>
            <a:prstGeom prst="curvedConnector2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Forma 25"/>
            <p:cNvCxnSpPr/>
            <p:nvPr/>
          </p:nvCxnSpPr>
          <p:spPr>
            <a:xfrm>
              <a:off x="7530575" y="985729"/>
              <a:ext cx="1009795" cy="893609"/>
            </a:xfrm>
            <a:prstGeom prst="curvedConnector2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Agrupar 32"/>
          <p:cNvGrpSpPr>
            <a:grpSpLocks/>
          </p:cNvGrpSpPr>
          <p:nvPr/>
        </p:nvGrpSpPr>
        <p:grpSpPr bwMode="auto">
          <a:xfrm>
            <a:off x="33338" y="4005263"/>
            <a:ext cx="9034462" cy="338137"/>
            <a:chOff x="-42692" y="3886192"/>
            <a:chExt cx="9034292" cy="338978"/>
          </a:xfrm>
        </p:grpSpPr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1543190" y="3886192"/>
              <a:ext cx="2622501" cy="338978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>
              <a:outerShdw blurRad="50800" dist="762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600" b="1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Embrionary Development</a:t>
              </a:r>
              <a:endParaRPr lang="es-ES" sz="1600">
                <a:solidFill>
                  <a:prstClr val="black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sp>
          <p:nvSpPr>
            <p:cNvPr id="31" name="Rectangle 15"/>
            <p:cNvSpPr>
              <a:spLocks noChangeArrowheads="1"/>
            </p:cNvSpPr>
            <p:nvPr/>
          </p:nvSpPr>
          <p:spPr bwMode="auto">
            <a:xfrm>
              <a:off x="4310151" y="3886192"/>
              <a:ext cx="4681449" cy="33897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blurRad="50800" dist="762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600" b="1">
                  <a:solidFill>
                    <a:srgbClr val="FFFFFF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Postnatal Life</a:t>
              </a:r>
              <a:endParaRPr lang="es-ES" sz="1600">
                <a:solidFill>
                  <a:srgbClr val="FFFFFF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sp>
          <p:nvSpPr>
            <p:cNvPr id="32" name="Rectangle 15"/>
            <p:cNvSpPr>
              <a:spLocks noChangeArrowheads="1"/>
            </p:cNvSpPr>
            <p:nvPr/>
          </p:nvSpPr>
          <p:spPr bwMode="auto">
            <a:xfrm>
              <a:off x="-42692" y="3886192"/>
              <a:ext cx="1371574" cy="3389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762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600" b="1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Conception</a:t>
              </a:r>
              <a:endParaRPr lang="es-ES" sz="1600">
                <a:solidFill>
                  <a:prstClr val="black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152400" y="116632"/>
            <a:ext cx="2362200" cy="584200"/>
          </a:xfrm>
          <a:prstGeom prst="rect">
            <a:avLst/>
          </a:prstGeom>
          <a:solidFill>
            <a:srgbClr val="A61DB2"/>
          </a:solidFill>
          <a:ln w="9525">
            <a:noFill/>
            <a:miter lim="800000"/>
            <a:headEnd/>
            <a:tailEnd/>
          </a:ln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s-ES" sz="1600" b="1">
                <a:solidFill>
                  <a:prstClr val="white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Germline mutation vs Somatic mutation</a:t>
            </a:r>
            <a:endParaRPr lang="es-ES" sz="1600">
              <a:solidFill>
                <a:prstClr val="white"/>
              </a:solidFill>
              <a:latin typeface="Trebuchet MS" pitchFamily="-84" charset="0"/>
              <a:ea typeface="Trebuchet MS" pitchFamily="-84" charset="0"/>
              <a:cs typeface="Trebuchet MS" pitchFamily="-84" charset="0"/>
            </a:endParaRPr>
          </a:p>
        </p:txBody>
      </p:sp>
      <p:grpSp>
        <p:nvGrpSpPr>
          <p:cNvPr id="4" name="Agrupar 46"/>
          <p:cNvGrpSpPr>
            <a:grpSpLocks/>
          </p:cNvGrpSpPr>
          <p:nvPr/>
        </p:nvGrpSpPr>
        <p:grpSpPr bwMode="auto">
          <a:xfrm>
            <a:off x="2349500" y="4572000"/>
            <a:ext cx="4597347" cy="523875"/>
            <a:chOff x="2349423" y="4572000"/>
            <a:chExt cx="4597400" cy="523875"/>
          </a:xfrm>
        </p:grpSpPr>
        <p:sp>
          <p:nvSpPr>
            <p:cNvPr id="21534" name="Rectangle 15"/>
            <p:cNvSpPr>
              <a:spLocks noChangeArrowheads="1"/>
            </p:cNvSpPr>
            <p:nvPr/>
          </p:nvSpPr>
          <p:spPr bwMode="auto">
            <a:xfrm>
              <a:off x="2349423" y="4572000"/>
              <a:ext cx="1155623" cy="52387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400" b="1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Germline mutation</a:t>
              </a:r>
              <a:endParaRPr lang="es-ES" sz="1400">
                <a:solidFill>
                  <a:prstClr val="black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sp>
          <p:nvSpPr>
            <p:cNvPr id="21535" name="Rectangle 15"/>
            <p:cNvSpPr>
              <a:spLocks noChangeArrowheads="1"/>
            </p:cNvSpPr>
            <p:nvPr/>
          </p:nvSpPr>
          <p:spPr bwMode="auto">
            <a:xfrm>
              <a:off x="5791200" y="4572002"/>
              <a:ext cx="1155623" cy="52387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400" b="1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Germline mutation</a:t>
              </a:r>
              <a:endParaRPr lang="es-ES" sz="1400">
                <a:solidFill>
                  <a:prstClr val="black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  <p:grpSp>
        <p:nvGrpSpPr>
          <p:cNvPr id="5" name="Agrupar 49"/>
          <p:cNvGrpSpPr>
            <a:grpSpLocks/>
          </p:cNvGrpSpPr>
          <p:nvPr/>
        </p:nvGrpSpPr>
        <p:grpSpPr bwMode="auto">
          <a:xfrm>
            <a:off x="173038" y="4572000"/>
            <a:ext cx="1155700" cy="1676400"/>
            <a:chOff x="173038" y="4572000"/>
            <a:chExt cx="1155700" cy="1676401"/>
          </a:xfrm>
        </p:grpSpPr>
        <p:sp>
          <p:nvSpPr>
            <p:cNvPr id="21532" name="Rectangle 15"/>
            <p:cNvSpPr>
              <a:spLocks noChangeArrowheads="1"/>
            </p:cNvSpPr>
            <p:nvPr/>
          </p:nvSpPr>
          <p:spPr bwMode="auto">
            <a:xfrm>
              <a:off x="173038" y="4572000"/>
              <a:ext cx="1155700" cy="52387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400" b="1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Germline mutation</a:t>
              </a:r>
              <a:endParaRPr lang="es-ES" sz="1400">
                <a:solidFill>
                  <a:prstClr val="black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sp>
          <p:nvSpPr>
            <p:cNvPr id="21533" name="Rectangle 15"/>
            <p:cNvSpPr>
              <a:spLocks noChangeArrowheads="1"/>
            </p:cNvSpPr>
            <p:nvPr/>
          </p:nvSpPr>
          <p:spPr bwMode="auto">
            <a:xfrm>
              <a:off x="173038" y="5724526"/>
              <a:ext cx="1155700" cy="523875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400" b="1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No mutation</a:t>
              </a:r>
              <a:endParaRPr lang="es-ES" sz="1400">
                <a:solidFill>
                  <a:prstClr val="black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  <p:grpSp>
        <p:nvGrpSpPr>
          <p:cNvPr id="6" name="Agrupar 47"/>
          <p:cNvGrpSpPr>
            <a:grpSpLocks/>
          </p:cNvGrpSpPr>
          <p:nvPr/>
        </p:nvGrpSpPr>
        <p:grpSpPr bwMode="auto">
          <a:xfrm>
            <a:off x="1328738" y="5343525"/>
            <a:ext cx="5618162" cy="642938"/>
            <a:chOff x="1328738" y="5343527"/>
            <a:chExt cx="5618085" cy="642937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2349423" y="5343527"/>
              <a:ext cx="1155623" cy="52322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8000">
                  <a:srgbClr val="FFFFFF"/>
                </a:gs>
                <a:gs pos="27000">
                  <a:srgbClr val="FFFFFF"/>
                </a:gs>
                <a:gs pos="41000">
                  <a:srgbClr val="FF0000"/>
                </a:gs>
                <a:gs pos="59000">
                  <a:srgbClr val="FF0000"/>
                </a:gs>
                <a:gs pos="71000">
                  <a:schemeClr val="bg1"/>
                </a:gs>
                <a:gs pos="77000">
                  <a:schemeClr val="bg1"/>
                </a:gs>
                <a:gs pos="90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400" b="1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Somatic mutation</a:t>
              </a:r>
              <a:endParaRPr lang="es-ES" sz="1400">
                <a:solidFill>
                  <a:prstClr val="black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sp>
          <p:nvSpPr>
            <p:cNvPr id="33" name="Rectangle 15"/>
            <p:cNvSpPr>
              <a:spLocks noChangeArrowheads="1"/>
            </p:cNvSpPr>
            <p:nvPr/>
          </p:nvSpPr>
          <p:spPr bwMode="auto">
            <a:xfrm>
              <a:off x="5791200" y="5343527"/>
              <a:ext cx="1155623" cy="52322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8000">
                  <a:srgbClr val="FFFFFF"/>
                </a:gs>
                <a:gs pos="27000">
                  <a:srgbClr val="FFFFFF"/>
                </a:gs>
                <a:gs pos="41000">
                  <a:srgbClr val="FF0000"/>
                </a:gs>
                <a:gs pos="59000">
                  <a:srgbClr val="FF0000"/>
                </a:gs>
                <a:gs pos="71000">
                  <a:schemeClr val="bg1"/>
                </a:gs>
                <a:gs pos="77000">
                  <a:schemeClr val="bg1"/>
                </a:gs>
                <a:gs pos="90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400" b="1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Somatic mutation</a:t>
              </a:r>
              <a:endParaRPr lang="es-ES" sz="1400">
                <a:solidFill>
                  <a:prstClr val="black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cxnSp>
          <p:nvCxnSpPr>
            <p:cNvPr id="38" name="Conector recto de flecha 37"/>
            <p:cNvCxnSpPr>
              <a:stCxn id="21533" idx="3"/>
            </p:cNvCxnSpPr>
            <p:nvPr/>
          </p:nvCxnSpPr>
          <p:spPr>
            <a:xfrm flipV="1">
              <a:off x="1328738" y="5605465"/>
              <a:ext cx="1020748" cy="38099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de flecha 42"/>
            <p:cNvCxnSpPr/>
            <p:nvPr/>
          </p:nvCxnSpPr>
          <p:spPr>
            <a:xfrm>
              <a:off x="3505170" y="5605465"/>
              <a:ext cx="2285969" cy="158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Agrupar 48"/>
          <p:cNvGrpSpPr>
            <a:grpSpLocks/>
          </p:cNvGrpSpPr>
          <p:nvPr/>
        </p:nvGrpSpPr>
        <p:grpSpPr bwMode="auto">
          <a:xfrm>
            <a:off x="1328738" y="5986463"/>
            <a:ext cx="5618162" cy="642937"/>
            <a:chOff x="1328738" y="5986464"/>
            <a:chExt cx="5618085" cy="642936"/>
          </a:xfrm>
        </p:grpSpPr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>
              <a:off x="2349423" y="6105525"/>
              <a:ext cx="1155700" cy="523875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400" b="1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No mutation</a:t>
              </a:r>
              <a:endParaRPr lang="es-ES" sz="1400">
                <a:solidFill>
                  <a:prstClr val="black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5791200" y="6106180"/>
              <a:ext cx="1155623" cy="52322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8000">
                  <a:srgbClr val="FFFFFF"/>
                </a:gs>
                <a:gs pos="27000">
                  <a:srgbClr val="FFFFFF"/>
                </a:gs>
                <a:gs pos="41000">
                  <a:srgbClr val="FF0000"/>
                </a:gs>
                <a:gs pos="59000">
                  <a:srgbClr val="FF0000"/>
                </a:gs>
                <a:gs pos="71000">
                  <a:schemeClr val="bg1"/>
                </a:gs>
                <a:gs pos="77000">
                  <a:schemeClr val="bg1"/>
                </a:gs>
                <a:gs pos="90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s-ES" sz="1400" b="1">
                  <a:solidFill>
                    <a:prstClr val="black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Somatic mutation</a:t>
              </a:r>
              <a:endParaRPr lang="es-ES" sz="1400">
                <a:solidFill>
                  <a:prstClr val="black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cxnSp>
          <p:nvCxnSpPr>
            <p:cNvPr id="41" name="Conector recto de flecha 40"/>
            <p:cNvCxnSpPr>
              <a:endCxn id="37" idx="1"/>
            </p:cNvCxnSpPr>
            <p:nvPr/>
          </p:nvCxnSpPr>
          <p:spPr>
            <a:xfrm>
              <a:off x="1328738" y="5986464"/>
              <a:ext cx="1020748" cy="38099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>
              <a:stCxn id="37" idx="3"/>
            </p:cNvCxnSpPr>
            <p:nvPr/>
          </p:nvCxnSpPr>
          <p:spPr>
            <a:xfrm>
              <a:off x="3505170" y="6367463"/>
              <a:ext cx="228596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Imagen 43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696200" y="5334000"/>
            <a:ext cx="1219200" cy="13716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7772400" y="4027744"/>
            <a:ext cx="1295400" cy="13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433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3"/>
          <p:cNvGrpSpPr>
            <a:grpSpLocks noChangeAspect="1"/>
          </p:cNvGrpSpPr>
          <p:nvPr/>
        </p:nvGrpSpPr>
        <p:grpSpPr bwMode="auto">
          <a:xfrm>
            <a:off x="1905000" y="3560092"/>
            <a:ext cx="7162800" cy="2389188"/>
            <a:chOff x="997696" y="4011236"/>
            <a:chExt cx="7806334" cy="2603624"/>
          </a:xfrm>
        </p:grpSpPr>
        <p:pic>
          <p:nvPicPr>
            <p:cNvPr id="27665" name="Imagen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060062" y="4011236"/>
              <a:ext cx="1393999" cy="2090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6" name="Text Box 2"/>
            <p:cNvSpPr txBox="1">
              <a:spLocks noChangeArrowheads="1"/>
            </p:cNvSpPr>
            <p:nvPr/>
          </p:nvSpPr>
          <p:spPr bwMode="auto">
            <a:xfrm>
              <a:off x="6407633" y="6111604"/>
              <a:ext cx="2396397" cy="503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r>
                <a:rPr lang="es-ES" sz="1200" i="1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Raphaela Goldbach-Mansky</a:t>
              </a:r>
            </a:p>
            <a:p>
              <a:pPr algn="ctr">
                <a:buSzPct val="165000"/>
              </a:pPr>
              <a:r>
                <a:rPr lang="es-ES" sz="1200" i="1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NIAMS-NIH</a:t>
              </a:r>
            </a:p>
          </p:txBody>
        </p:sp>
        <p:grpSp>
          <p:nvGrpSpPr>
            <p:cNvPr id="4" name="Agrupar 19"/>
            <p:cNvGrpSpPr>
              <a:grpSpLocks noChangeAspect="1"/>
            </p:cNvGrpSpPr>
            <p:nvPr/>
          </p:nvGrpSpPr>
          <p:grpSpPr bwMode="auto">
            <a:xfrm>
              <a:off x="997696" y="4011243"/>
              <a:ext cx="5868902" cy="2143852"/>
              <a:chOff x="1930146" y="3429005"/>
              <a:chExt cx="6523322" cy="2382904"/>
            </a:xfrm>
          </p:grpSpPr>
          <p:pic>
            <p:nvPicPr>
              <p:cNvPr id="68" name="Picture 6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1930146" y="3428998"/>
                <a:ext cx="6522977" cy="10383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7670" name="Picture 6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1930146" y="4496200"/>
                <a:ext cx="6522977" cy="1315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668" name="Text Box 2"/>
            <p:cNvSpPr txBox="1">
              <a:spLocks noChangeArrowheads="1"/>
            </p:cNvSpPr>
            <p:nvPr/>
          </p:nvSpPr>
          <p:spPr bwMode="auto">
            <a:xfrm>
              <a:off x="1053370" y="6214076"/>
              <a:ext cx="3113392" cy="3019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>
                <a:buSzPct val="165000"/>
              </a:pPr>
              <a:r>
                <a:rPr lang="es-ES" sz="1200" i="1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Arthritis Rheum 2002; 46: 3340-3348</a:t>
              </a:r>
            </a:p>
          </p:txBody>
        </p:sp>
      </p:grpSp>
      <p:grpSp>
        <p:nvGrpSpPr>
          <p:cNvPr id="5" name="Agrupar 18"/>
          <p:cNvGrpSpPr>
            <a:grpSpLocks noChangeAspect="1"/>
          </p:cNvGrpSpPr>
          <p:nvPr/>
        </p:nvGrpSpPr>
        <p:grpSpPr bwMode="auto">
          <a:xfrm>
            <a:off x="90884" y="760735"/>
            <a:ext cx="7937500" cy="2308225"/>
            <a:chOff x="88900" y="393699"/>
            <a:chExt cx="8927410" cy="2595326"/>
          </a:xfrm>
        </p:grpSpPr>
        <p:grpSp>
          <p:nvGrpSpPr>
            <p:cNvPr id="6" name="Agrupar 12"/>
            <p:cNvGrpSpPr>
              <a:grpSpLocks/>
            </p:cNvGrpSpPr>
            <p:nvPr/>
          </p:nvGrpSpPr>
          <p:grpSpPr bwMode="auto">
            <a:xfrm>
              <a:off x="88900" y="393699"/>
              <a:ext cx="2288396" cy="2595326"/>
              <a:chOff x="264430" y="393699"/>
              <a:chExt cx="2288396" cy="2595326"/>
            </a:xfrm>
          </p:grpSpPr>
          <p:pic>
            <p:nvPicPr>
              <p:cNvPr id="27657" name="Imagen 7"/>
              <p:cNvPicPr>
                <a:picLocks noChangeAspect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713447" y="393699"/>
                <a:ext cx="1390362" cy="2087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58" name="Text Box 2"/>
              <p:cNvSpPr txBox="1">
                <a:spLocks noChangeArrowheads="1"/>
              </p:cNvSpPr>
              <p:nvPr/>
            </p:nvSpPr>
            <p:spPr bwMode="auto">
              <a:xfrm>
                <a:off x="264430" y="2485953"/>
                <a:ext cx="2288396" cy="5030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buSzPct val="165000"/>
                </a:pPr>
                <a:r>
                  <a:rPr lang="es-ES" sz="1200" i="1">
                    <a:solidFill>
                      <a:srgbClr val="000000"/>
                    </a:solidFill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Geneviève de Saint Basile</a:t>
                </a:r>
              </a:p>
              <a:p>
                <a:pPr algn="ctr">
                  <a:buSzPct val="165000"/>
                </a:pPr>
                <a:r>
                  <a:rPr lang="es-ES" sz="1200" i="1">
                    <a:solidFill>
                      <a:srgbClr val="000000"/>
                    </a:solidFill>
                    <a:latin typeface="Trebuchet MS" pitchFamily="-84" charset="0"/>
                    <a:ea typeface="Trebuchet MS" pitchFamily="-84" charset="0"/>
                    <a:cs typeface="Trebuchet MS" pitchFamily="-84" charset="0"/>
                  </a:rPr>
                  <a:t>Necker-Enfants Malades</a:t>
                </a:r>
              </a:p>
            </p:txBody>
          </p:sp>
        </p:grpSp>
        <p:pic>
          <p:nvPicPr>
            <p:cNvPr id="59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49346" y="393699"/>
              <a:ext cx="6840181" cy="1313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7656" name="Text Box 2"/>
            <p:cNvSpPr txBox="1">
              <a:spLocks noChangeArrowheads="1"/>
            </p:cNvSpPr>
            <p:nvPr/>
          </p:nvSpPr>
          <p:spPr bwMode="auto">
            <a:xfrm>
              <a:off x="5902918" y="1777388"/>
              <a:ext cx="3113392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r>
                <a:rPr lang="es-ES" sz="1200" i="1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Am J Hum Genet 2002; 71: 198-203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79869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4"/>
          <p:cNvSpPr/>
          <p:nvPr/>
        </p:nvSpPr>
        <p:spPr>
          <a:xfrm>
            <a:off x="3765242" y="750163"/>
            <a:ext cx="1606858" cy="621437"/>
          </a:xfrm>
          <a:prstGeom prst="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" sz="1800" b="1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CINCA/NOMID</a:t>
            </a:r>
          </a:p>
        </p:txBody>
      </p:sp>
      <p:sp>
        <p:nvSpPr>
          <p:cNvPr id="50" name="Rectangle 22"/>
          <p:cNvSpPr/>
          <p:nvPr/>
        </p:nvSpPr>
        <p:spPr>
          <a:xfrm>
            <a:off x="7696200" y="2395538"/>
            <a:ext cx="13716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sysClr val="windowText" lastClr="000000"/>
                </a:solidFill>
                <a:latin typeface="Calibri"/>
                <a:ea typeface="ＭＳ Ｐゴシック" pitchFamily="-106" charset="-128"/>
                <a:cs typeface="Times New Roman"/>
              </a:rPr>
              <a:t>Sanger sequencing</a:t>
            </a:r>
            <a:r>
              <a:rPr lang="es-ES" sz="1600" kern="0" dirty="0">
                <a:solidFill>
                  <a:sysClr val="windowText" lastClr="000000"/>
                </a:solidFill>
                <a:latin typeface="Calibri"/>
                <a:ea typeface="ＭＳ Ｐゴシック" pitchFamily="-106" charset="-128"/>
                <a:cs typeface="Times New Roman"/>
              </a:rPr>
              <a:t> </a:t>
            </a:r>
            <a:endParaRPr lang="es-ES" sz="1600" kern="0" dirty="0">
              <a:solidFill>
                <a:sysClr val="windowText" lastClr="000000"/>
              </a:solidFill>
              <a:latin typeface="Calibri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" name="Agrupar 34"/>
          <p:cNvGrpSpPr>
            <a:grpSpLocks/>
          </p:cNvGrpSpPr>
          <p:nvPr/>
        </p:nvGrpSpPr>
        <p:grpSpPr bwMode="auto">
          <a:xfrm>
            <a:off x="2408238" y="1408113"/>
            <a:ext cx="4319587" cy="5221287"/>
            <a:chOff x="2408238" y="1408113"/>
            <a:chExt cx="4319587" cy="5221287"/>
          </a:xfrm>
        </p:grpSpPr>
        <p:sp>
          <p:nvSpPr>
            <p:cNvPr id="41" name="Rectangle 35"/>
            <p:cNvSpPr/>
            <p:nvPr/>
          </p:nvSpPr>
          <p:spPr>
            <a:xfrm>
              <a:off x="4896037" y="2395287"/>
              <a:ext cx="1809563" cy="65743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s-ES" sz="1800" b="1" i="1">
                  <a:solidFill>
                    <a:srgbClr val="FFFFFF"/>
                  </a:solidFill>
                  <a:latin typeface="Calibri" pitchFamily="-108" charset="0"/>
                  <a:ea typeface="ＭＳ Ｐゴシック" pitchFamily="-108" charset="-128"/>
                  <a:cs typeface="ＭＳ Ｐゴシック" pitchFamily="-108" charset="-128"/>
                </a:rPr>
                <a:t>NLRP3 positive (Germline)</a:t>
              </a:r>
            </a:p>
          </p:txBody>
        </p:sp>
        <p:sp>
          <p:nvSpPr>
            <p:cNvPr id="42" name="Rectangle 36"/>
            <p:cNvSpPr/>
            <p:nvPr/>
          </p:nvSpPr>
          <p:spPr>
            <a:xfrm>
              <a:off x="2420688" y="2395287"/>
              <a:ext cx="1822856" cy="657437"/>
            </a:xfrm>
            <a:prstGeom prst="rect">
              <a:avLst/>
            </a:prstGeom>
            <a:solidFill>
              <a:srgbClr val="21489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s-ES" sz="1800" b="1" i="1">
                  <a:solidFill>
                    <a:srgbClr val="FFFFFF"/>
                  </a:solidFill>
                  <a:latin typeface="Calibri" pitchFamily="-108" charset="0"/>
                  <a:ea typeface="ＭＳ Ｐゴシック" pitchFamily="-108" charset="-128"/>
                  <a:cs typeface="ＭＳ Ｐゴシック" pitchFamily="-108" charset="-128"/>
                </a:rPr>
                <a:t>NLRP3 negative</a:t>
              </a:r>
            </a:p>
          </p:txBody>
        </p:sp>
        <p:cxnSp>
          <p:nvCxnSpPr>
            <p:cNvPr id="31765" name="Straight Arrow Connector 38"/>
            <p:cNvCxnSpPr>
              <a:cxnSpLocks noChangeShapeType="1"/>
            </p:cNvCxnSpPr>
            <p:nvPr/>
          </p:nvCxnSpPr>
          <p:spPr bwMode="auto">
            <a:xfrm rot="5400000">
              <a:off x="3402806" y="1229520"/>
              <a:ext cx="987425" cy="134461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31766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4691062" y="1285876"/>
              <a:ext cx="987425" cy="12319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pic>
          <p:nvPicPr>
            <p:cNvPr id="31767" name="Imagen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08238" y="3509963"/>
              <a:ext cx="4319587" cy="311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53" name="Imagen 1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39000" y="396875"/>
            <a:ext cx="339725" cy="1203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1754" name="Imagen 1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10200" y="304800"/>
            <a:ext cx="12779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907338" y="1524000"/>
            <a:ext cx="949325" cy="339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buSzPct val="165000"/>
              <a:defRPr/>
            </a:pPr>
            <a:r>
              <a:rPr lang="es-ES" sz="1600" dirty="0">
                <a:solidFill>
                  <a:srgbClr val="000000"/>
                </a:solidFill>
                <a:latin typeface="Trebuchet MS" pitchFamily="-83" charset="0"/>
                <a:ea typeface="Trebuchet MS" pitchFamily="-83" charset="0"/>
                <a:cs typeface="Trebuchet MS" pitchFamily="-83" charset="0"/>
              </a:rPr>
              <a:t>gDNA</a:t>
            </a:r>
          </a:p>
        </p:txBody>
      </p:sp>
      <p:cxnSp>
        <p:nvCxnSpPr>
          <p:cNvPr id="19" name="Conector recto de flecha 18"/>
          <p:cNvCxnSpPr>
            <a:stCxn id="16" idx="2"/>
            <a:endCxn id="50" idx="0"/>
          </p:cNvCxnSpPr>
          <p:nvPr/>
        </p:nvCxnSpPr>
        <p:spPr>
          <a:xfrm rot="5400000">
            <a:off x="8116093" y="2129632"/>
            <a:ext cx="53181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6688138" y="990600"/>
            <a:ext cx="550862" cy="793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Forma 33"/>
          <p:cNvCxnSpPr>
            <a:endCxn id="16" idx="0"/>
          </p:cNvCxnSpPr>
          <p:nvPr/>
        </p:nvCxnSpPr>
        <p:spPr>
          <a:xfrm>
            <a:off x="7578725" y="998538"/>
            <a:ext cx="803275" cy="525462"/>
          </a:xfrm>
          <a:prstGeom prst="curvedConnector2">
            <a:avLst/>
          </a:prstGeom>
          <a:ln>
            <a:solidFill>
              <a:schemeClr val="bg1">
                <a:lumMod val="65000"/>
              </a:schemeClr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5714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 noChangeAspect="1"/>
          </p:cNvGrpSpPr>
          <p:nvPr/>
        </p:nvGrpSpPr>
        <p:grpSpPr bwMode="auto">
          <a:xfrm>
            <a:off x="179512" y="332656"/>
            <a:ext cx="6480000" cy="2008854"/>
            <a:chOff x="953403" y="457200"/>
            <a:chExt cx="6561091" cy="2032921"/>
          </a:xfrm>
        </p:grpSpPr>
        <p:sp>
          <p:nvSpPr>
            <p:cNvPr id="32773" name="Rectangle 22"/>
            <p:cNvSpPr>
              <a:spLocks noChangeArrowheads="1"/>
            </p:cNvSpPr>
            <p:nvPr/>
          </p:nvSpPr>
          <p:spPr bwMode="auto">
            <a:xfrm>
              <a:off x="4618639" y="2185322"/>
              <a:ext cx="2895855" cy="3047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46038" rIns="0" bIns="46038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ca-ES" sz="1200" i="1" dirty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Arthritis Rheum 2005; 52: 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3579-85    </a:t>
              </a:r>
              <a:endParaRPr lang="ca-ES" sz="1200" i="1" dirty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pic>
          <p:nvPicPr>
            <p:cNvPr id="14" name="Picture 5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53403" y="457200"/>
              <a:ext cx="6561091" cy="1713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7" name="Agrupar 16"/>
          <p:cNvGrpSpPr/>
          <p:nvPr/>
        </p:nvGrpSpPr>
        <p:grpSpPr>
          <a:xfrm>
            <a:off x="2555776" y="2852936"/>
            <a:ext cx="6480000" cy="1625309"/>
            <a:chOff x="252000" y="3416169"/>
            <a:chExt cx="6480000" cy="1625309"/>
          </a:xfrm>
        </p:grpSpPr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3328815" y="4683092"/>
              <a:ext cx="3403185" cy="3583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46038" rIns="0" bIns="46038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ca-ES" sz="1200" i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Blood 2008; 111: 2132-41    </a:t>
              </a:r>
              <a:endParaRPr lang="ca-ES" sz="1200" i="1" dirty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52000" y="3416169"/>
              <a:ext cx="6480000" cy="1266923"/>
            </a:xfrm>
            <a:prstGeom prst="rect">
              <a:avLst/>
            </a:prstGeom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9" name="Agrupar 9"/>
          <p:cNvGrpSpPr>
            <a:grpSpLocks/>
          </p:cNvGrpSpPr>
          <p:nvPr/>
        </p:nvGrpSpPr>
        <p:grpSpPr bwMode="auto">
          <a:xfrm>
            <a:off x="186255" y="4631285"/>
            <a:ext cx="6480000" cy="2118189"/>
            <a:chOff x="249240" y="1595448"/>
            <a:chExt cx="6480588" cy="211757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>
            <a:xfrm>
              <a:off x="249241" y="1595448"/>
              <a:ext cx="6480587" cy="100113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249240" y="2553154"/>
              <a:ext cx="6480588" cy="87258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4014227" y="3480226"/>
              <a:ext cx="2715600" cy="232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46038" rIns="0" bIns="46038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ca-ES" sz="1200" i="1" dirty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Arthritis Rheum 2010; 62: 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1158-66    </a:t>
              </a:r>
              <a:endParaRPr lang="ca-ES" sz="1200" i="1" dirty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8117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28"/>
          <p:cNvGrpSpPr/>
          <p:nvPr/>
        </p:nvGrpSpPr>
        <p:grpSpPr>
          <a:xfrm>
            <a:off x="76200" y="547876"/>
            <a:ext cx="5047800" cy="2599779"/>
            <a:chOff x="76200" y="547876"/>
            <a:chExt cx="5047800" cy="2599779"/>
          </a:xfrm>
        </p:grpSpPr>
        <p:pic>
          <p:nvPicPr>
            <p:cNvPr id="18" name="Imagen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0" y="547876"/>
              <a:ext cx="3600000" cy="2599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Agrupar 20"/>
            <p:cNvGrpSpPr/>
            <p:nvPr/>
          </p:nvGrpSpPr>
          <p:grpSpPr>
            <a:xfrm>
              <a:off x="76200" y="609600"/>
              <a:ext cx="1606858" cy="2169318"/>
              <a:chOff x="304800" y="3505200"/>
              <a:chExt cx="1606858" cy="2169318"/>
            </a:xfrm>
          </p:grpSpPr>
          <p:sp>
            <p:nvSpPr>
              <p:cNvPr id="20" name="Rectangle 34"/>
              <p:cNvSpPr/>
              <p:nvPr/>
            </p:nvSpPr>
            <p:spPr>
              <a:xfrm>
                <a:off x="304800" y="3505200"/>
                <a:ext cx="1606858" cy="621437"/>
              </a:xfrm>
              <a:prstGeom prst="rect">
                <a:avLst/>
              </a:pr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s-ES" sz="1800" b="1">
                    <a:solidFill>
                      <a:srgbClr val="FFFFFF"/>
                    </a:solidFill>
                    <a:latin typeface="Calibri" charset="0"/>
                    <a:ea typeface="ＭＳ Ｐゴシック" charset="-128"/>
                    <a:cs typeface="ＭＳ Ｐゴシック" charset="-128"/>
                  </a:rPr>
                  <a:t>CINCA/NOMID</a:t>
                </a:r>
              </a:p>
            </p:txBody>
          </p:sp>
          <p:pic>
            <p:nvPicPr>
              <p:cNvPr id="21" name="Imagen 12"/>
              <p:cNvPicPr>
                <a:picLocks noChangeAspect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457200" y="4302918"/>
                <a:ext cx="1277938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Agrupar 11"/>
          <p:cNvGrpSpPr>
            <a:grpSpLocks/>
          </p:cNvGrpSpPr>
          <p:nvPr/>
        </p:nvGrpSpPr>
        <p:grpSpPr bwMode="auto">
          <a:xfrm>
            <a:off x="252413" y="3467100"/>
            <a:ext cx="8639175" cy="3314700"/>
            <a:chOff x="228600" y="457200"/>
            <a:chExt cx="8640763" cy="3314700"/>
          </a:xfrm>
        </p:grpSpPr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8600" y="457200"/>
              <a:ext cx="8640763" cy="863600"/>
            </a:xfrm>
            <a:prstGeom prst="rect">
              <a:avLst/>
            </a:prstGeom>
            <a:ln>
              <a:noFill/>
            </a:ln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5903913" y="3467100"/>
              <a:ext cx="28956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46038" rIns="0" bIns="46038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ca-ES" sz="1200" i="1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Arthritis Rheum 2011; 63: 3625    </a:t>
              </a:r>
            </a:p>
          </p:txBody>
        </p:sp>
        <p:pic>
          <p:nvPicPr>
            <p:cNvPr id="26" name="Picture 1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600" y="1255713"/>
              <a:ext cx="8640763" cy="355600"/>
            </a:xfrm>
            <a:prstGeom prst="rect">
              <a:avLst/>
            </a:prstGeom>
            <a:ln>
              <a:noFill/>
            </a:ln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Picture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8600" y="1600200"/>
              <a:ext cx="8640763" cy="1803400"/>
            </a:xfrm>
            <a:prstGeom prst="rect">
              <a:avLst/>
            </a:prstGeom>
            <a:ln>
              <a:noFill/>
            </a:ln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" name="Agrupar 14"/>
          <p:cNvGrpSpPr/>
          <p:nvPr/>
        </p:nvGrpSpPr>
        <p:grpSpPr>
          <a:xfrm>
            <a:off x="4876800" y="543724"/>
            <a:ext cx="4267200" cy="2608082"/>
            <a:chOff x="4876800" y="543724"/>
            <a:chExt cx="4267200" cy="2608082"/>
          </a:xfrm>
        </p:grpSpPr>
        <p:pic>
          <p:nvPicPr>
            <p:cNvPr id="28" name="Imagen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44000" y="543724"/>
              <a:ext cx="3600000" cy="2608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Flecha derecha 29"/>
            <p:cNvSpPr/>
            <p:nvPr/>
          </p:nvSpPr>
          <p:spPr>
            <a:xfrm>
              <a:off x="4876800" y="1447800"/>
              <a:ext cx="762000" cy="685800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7305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6"/>
          <p:cNvGrpSpPr>
            <a:grpSpLocks/>
          </p:cNvGrpSpPr>
          <p:nvPr/>
        </p:nvGrpSpPr>
        <p:grpSpPr bwMode="auto">
          <a:xfrm>
            <a:off x="971550" y="1041400"/>
            <a:ext cx="7200900" cy="4775200"/>
            <a:chOff x="152400" y="457200"/>
            <a:chExt cx="7200900" cy="4775200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457200"/>
              <a:ext cx="7200900" cy="4413250"/>
            </a:xfrm>
            <a:prstGeom prst="rect">
              <a:avLst/>
            </a:prstGeom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40965" name="Rectangle 22"/>
            <p:cNvSpPr>
              <a:spLocks noChangeArrowheads="1"/>
            </p:cNvSpPr>
            <p:nvPr/>
          </p:nvSpPr>
          <p:spPr bwMode="auto">
            <a:xfrm>
              <a:off x="4457700" y="4927600"/>
              <a:ext cx="28956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46038" rIns="0" bIns="46038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ca-ES" sz="1200" i="1" dirty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Ann Rheum Dis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 2015; 74: 603-10    </a:t>
              </a:r>
              <a:endParaRPr lang="ca-ES" sz="1200" i="1" dirty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2386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3" cstate="email"/>
          <a:srcRect l="-12316" t="-14176" r="-17400" b="-2631"/>
          <a:stretch/>
        </p:blipFill>
        <p:spPr>
          <a:xfrm>
            <a:off x="624888" y="2196662"/>
            <a:ext cx="7894224" cy="4472698"/>
          </a:xfrm>
          <a:prstGeom prst="rect">
            <a:avLst/>
          </a:prstGeom>
        </p:spPr>
      </p:pic>
      <p:sp>
        <p:nvSpPr>
          <p:cNvPr id="32" name="Elipse 31"/>
          <p:cNvSpPr/>
          <p:nvPr/>
        </p:nvSpPr>
        <p:spPr>
          <a:xfrm rot="19858806">
            <a:off x="922633" y="4155121"/>
            <a:ext cx="2788993" cy="1481486"/>
          </a:xfrm>
          <a:prstGeom prst="ellipse">
            <a:avLst/>
          </a:prstGeom>
          <a:noFill/>
          <a:ln w="25400">
            <a:solidFill>
              <a:srgbClr val="00A90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33" name="Elipse 32"/>
          <p:cNvSpPr/>
          <p:nvPr/>
        </p:nvSpPr>
        <p:spPr>
          <a:xfrm rot="16200000">
            <a:off x="3309417" y="2973084"/>
            <a:ext cx="3888828" cy="223087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676400" y="332656"/>
            <a:ext cx="5791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18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Cryopyrin</a:t>
            </a:r>
            <a:r>
              <a:rPr lang="es-ES_tradnl" sz="18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-</a:t>
            </a:r>
            <a:r>
              <a:rPr lang="es-ES_tradnl" sz="18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associated</a:t>
            </a:r>
            <a:r>
              <a:rPr lang="es-ES_tradnl" sz="18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s-ES_tradnl" sz="18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periodic</a:t>
            </a:r>
            <a:r>
              <a:rPr lang="es-ES_tradnl" sz="18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s-ES_tradnl" sz="18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syndromes</a:t>
            </a:r>
            <a:endParaRPr lang="es-ES_tradnl" sz="1800" b="1" dirty="0" smtClean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581398" y="2311712"/>
            <a:ext cx="2190402" cy="1138773"/>
          </a:xfrm>
          <a:prstGeom prst="rect">
            <a:avLst/>
          </a:prstGeom>
          <a:solidFill>
            <a:srgbClr val="00A901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18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Early-onset</a:t>
            </a:r>
            <a:endParaRPr lang="es-ES_tradnl" sz="1800" b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s-ES_tradnl" sz="1800" b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r>
              <a:rPr lang="es-ES_tradnl" sz="16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Germline</a:t>
            </a:r>
            <a:r>
              <a:rPr lang="es-ES_tradnl" sz="16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 and Post-</a:t>
            </a:r>
            <a:r>
              <a:rPr lang="es-ES_tradnl" sz="16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zygotic</a:t>
            </a:r>
            <a:r>
              <a:rPr lang="es-ES_tradnl" sz="16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s-ES_tradnl" sz="16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mutations</a:t>
            </a:r>
            <a:endParaRPr lang="es-ES_tradnl" sz="1600" b="1" dirty="0" smtClean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5364088" y="836712"/>
            <a:ext cx="2910482" cy="113877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18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Late-</a:t>
            </a:r>
            <a:r>
              <a:rPr lang="es-ES_tradnl" sz="18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onset</a:t>
            </a:r>
            <a:endParaRPr lang="es-ES_tradnl" sz="1800" b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s-ES_tradnl" sz="1800" b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r>
              <a:rPr lang="es-ES_tradnl" sz="16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Post-</a:t>
            </a:r>
            <a:r>
              <a:rPr lang="es-ES_tradnl" sz="16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zygotic</a:t>
            </a:r>
            <a:r>
              <a:rPr lang="es-ES_tradnl" sz="16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s-ES_tradnl" sz="16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mutations</a:t>
            </a:r>
            <a:endParaRPr lang="es-ES_tradnl" sz="1600" b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r>
              <a:rPr lang="es-ES_tradnl" sz="16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Mild</a:t>
            </a:r>
            <a:r>
              <a:rPr lang="es-ES_tradnl" sz="16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s-ES_tradnl" sz="16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phenotypes</a:t>
            </a:r>
            <a:endParaRPr lang="es-ES_tradnl" sz="1600" b="1" dirty="0" smtClean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7860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8"/>
          <p:cNvGrpSpPr/>
          <p:nvPr/>
        </p:nvGrpSpPr>
        <p:grpSpPr>
          <a:xfrm>
            <a:off x="252000" y="4044280"/>
            <a:ext cx="8640000" cy="1977008"/>
            <a:chOff x="252000" y="4191000"/>
            <a:chExt cx="8640000" cy="1977008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000" y="4191000"/>
              <a:ext cx="8640000" cy="1548408"/>
            </a:xfrm>
            <a:prstGeom prst="rect">
              <a:avLst/>
            </a:prstGeom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8" name="Rectangle 22"/>
            <p:cNvSpPr>
              <a:spLocks noChangeArrowheads="1"/>
            </p:cNvSpPr>
            <p:nvPr/>
          </p:nvSpPr>
          <p:spPr bwMode="auto">
            <a:xfrm>
              <a:off x="5996400" y="5863208"/>
              <a:ext cx="28956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46038" rIns="0" bIns="46038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ca-ES" sz="1200" i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Arthritis Rheumatol 2015; 67: 2482-86 </a:t>
              </a:r>
              <a:endParaRPr lang="ca-ES" sz="1200" i="1" dirty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975868" y="764704"/>
            <a:ext cx="7192265" cy="1695449"/>
            <a:chOff x="275335" y="438151"/>
            <a:chExt cx="7192265" cy="1695449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335" y="438151"/>
              <a:ext cx="7192265" cy="1314449"/>
            </a:xfrm>
            <a:prstGeom prst="rect">
              <a:avLst/>
            </a:prstGeom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4572000" y="1828800"/>
              <a:ext cx="28956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46038" rIns="0" bIns="46038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ca-ES" sz="1200" i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J Allergy Clin Immunol 2015; 135: 561-4   </a:t>
              </a:r>
              <a:endParaRPr lang="ca-ES" sz="1200" i="1" dirty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1635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93"/>
          <p:cNvGrpSpPr>
            <a:grpSpLocks noChangeAspect="1"/>
          </p:cNvGrpSpPr>
          <p:nvPr/>
        </p:nvGrpSpPr>
        <p:grpSpPr bwMode="auto">
          <a:xfrm>
            <a:off x="712663" y="4415080"/>
            <a:ext cx="3240088" cy="1646237"/>
            <a:chOff x="4701720" y="4619583"/>
            <a:chExt cx="3756480" cy="1907950"/>
          </a:xfrm>
        </p:grpSpPr>
        <p:sp>
          <p:nvSpPr>
            <p:cNvPr id="58" name="Flecha derecha 57"/>
            <p:cNvSpPr>
              <a:spLocks noChangeAspect="1"/>
            </p:cNvSpPr>
            <p:nvPr/>
          </p:nvSpPr>
          <p:spPr bwMode="auto">
            <a:xfrm rot="18854070">
              <a:off x="5899016" y="5821910"/>
              <a:ext cx="257583" cy="18221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s-ES_tradnl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endParaRPr>
            </a:p>
          </p:txBody>
        </p:sp>
        <p:cxnSp>
          <p:nvCxnSpPr>
            <p:cNvPr id="100" name="Conector recto 99"/>
            <p:cNvCxnSpPr>
              <a:stCxn id="13354" idx="3"/>
            </p:cNvCxnSpPr>
            <p:nvPr/>
          </p:nvCxnSpPr>
          <p:spPr bwMode="auto">
            <a:xfrm>
              <a:off x="6337933" y="4847728"/>
              <a:ext cx="6349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106"/>
            <p:cNvCxnSpPr/>
            <p:nvPr/>
          </p:nvCxnSpPr>
          <p:spPr bwMode="auto">
            <a:xfrm>
              <a:off x="4839759" y="5232261"/>
              <a:ext cx="3471200" cy="184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cto 107"/>
            <p:cNvCxnSpPr/>
            <p:nvPr/>
          </p:nvCxnSpPr>
          <p:spPr bwMode="auto">
            <a:xfrm rot="5400000">
              <a:off x="6381252" y="5039994"/>
              <a:ext cx="386374" cy="184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54" name="Rectangle 9"/>
            <p:cNvSpPr>
              <a:spLocks noChangeAspect="1" noChangeArrowheads="1"/>
            </p:cNvSpPr>
            <p:nvPr/>
          </p:nvSpPr>
          <p:spPr bwMode="auto">
            <a:xfrm>
              <a:off x="6047711" y="4701543"/>
              <a:ext cx="289669" cy="28836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10" name="Conector recto 109"/>
            <p:cNvCxnSpPr>
              <a:endCxn id="13356" idx="2"/>
            </p:cNvCxnSpPr>
            <p:nvPr/>
          </p:nvCxnSpPr>
          <p:spPr bwMode="auto">
            <a:xfrm rot="5400000">
              <a:off x="6053666" y="5485243"/>
              <a:ext cx="529884" cy="184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56" name="Rectangle 9"/>
            <p:cNvSpPr>
              <a:spLocks noChangeAspect="1" noChangeArrowheads="1"/>
            </p:cNvSpPr>
            <p:nvPr/>
          </p:nvSpPr>
          <p:spPr bwMode="auto">
            <a:xfrm>
              <a:off x="6172200" y="5462655"/>
              <a:ext cx="289669" cy="288362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sp>
          <p:nvSpPr>
            <p:cNvPr id="13357" name="Oval 8"/>
            <p:cNvSpPr>
              <a:spLocks noChangeAspect="1" noChangeArrowheads="1"/>
            </p:cNvSpPr>
            <p:nvPr/>
          </p:nvSpPr>
          <p:spPr bwMode="auto">
            <a:xfrm>
              <a:off x="6833969" y="4701543"/>
              <a:ext cx="285191" cy="28836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30" name="Conector recto 129"/>
            <p:cNvCxnSpPr/>
            <p:nvPr/>
          </p:nvCxnSpPr>
          <p:spPr bwMode="auto">
            <a:xfrm rot="16200000" flipH="1">
              <a:off x="4580339" y="5484323"/>
              <a:ext cx="529884" cy="368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59" name="Oval 8"/>
            <p:cNvSpPr>
              <a:spLocks noChangeAspect="1" noChangeArrowheads="1"/>
            </p:cNvSpPr>
            <p:nvPr/>
          </p:nvSpPr>
          <p:spPr bwMode="auto">
            <a:xfrm>
              <a:off x="4701720" y="5462655"/>
              <a:ext cx="285192" cy="2883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31" name="Conector recto 130"/>
            <p:cNvCxnSpPr/>
            <p:nvPr/>
          </p:nvCxnSpPr>
          <p:spPr>
            <a:xfrm flipV="1">
              <a:off x="5944064" y="4619583"/>
              <a:ext cx="509820" cy="45812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cto 133"/>
            <p:cNvCxnSpPr/>
            <p:nvPr/>
          </p:nvCxnSpPr>
          <p:spPr>
            <a:xfrm flipV="1">
              <a:off x="6726280" y="4619583"/>
              <a:ext cx="511662" cy="45812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cto 149"/>
            <p:cNvCxnSpPr/>
            <p:nvPr/>
          </p:nvCxnSpPr>
          <p:spPr bwMode="auto">
            <a:xfrm rot="16200000" flipH="1">
              <a:off x="5079116" y="5484323"/>
              <a:ext cx="529884" cy="368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63" name="Oval 8"/>
            <p:cNvSpPr>
              <a:spLocks noChangeAspect="1" noChangeArrowheads="1"/>
            </p:cNvSpPr>
            <p:nvPr/>
          </p:nvSpPr>
          <p:spPr bwMode="auto">
            <a:xfrm>
              <a:off x="5201208" y="5462655"/>
              <a:ext cx="285192" cy="2883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53" name="Conector recto 152"/>
            <p:cNvCxnSpPr/>
            <p:nvPr/>
          </p:nvCxnSpPr>
          <p:spPr bwMode="auto">
            <a:xfrm rot="16200000" flipH="1">
              <a:off x="5534642" y="5485243"/>
              <a:ext cx="529884" cy="184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65" name="Oval 8"/>
            <p:cNvSpPr>
              <a:spLocks noChangeAspect="1" noChangeArrowheads="1"/>
            </p:cNvSpPr>
            <p:nvPr/>
          </p:nvSpPr>
          <p:spPr bwMode="auto">
            <a:xfrm>
              <a:off x="5658408" y="5462655"/>
              <a:ext cx="285192" cy="2883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59" name="Conector recto 158"/>
            <p:cNvCxnSpPr>
              <a:endCxn id="13367" idx="2"/>
            </p:cNvCxnSpPr>
            <p:nvPr/>
          </p:nvCxnSpPr>
          <p:spPr bwMode="auto">
            <a:xfrm rot="5400000">
              <a:off x="7059504" y="5484323"/>
              <a:ext cx="529884" cy="368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67" name="Rectangle 9"/>
            <p:cNvSpPr>
              <a:spLocks noChangeAspect="1" noChangeArrowheads="1"/>
            </p:cNvSpPr>
            <p:nvPr/>
          </p:nvSpPr>
          <p:spPr bwMode="auto">
            <a:xfrm>
              <a:off x="7177931" y="5462655"/>
              <a:ext cx="289669" cy="28836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62" name="Conector recto 161"/>
            <p:cNvCxnSpPr>
              <a:endCxn id="13369" idx="2"/>
            </p:cNvCxnSpPr>
            <p:nvPr/>
          </p:nvCxnSpPr>
          <p:spPr bwMode="auto">
            <a:xfrm rot="5400000">
              <a:off x="7555521" y="5483403"/>
              <a:ext cx="529884" cy="552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69" name="Rectangle 9"/>
            <p:cNvSpPr>
              <a:spLocks noChangeAspect="1" noChangeArrowheads="1"/>
            </p:cNvSpPr>
            <p:nvPr/>
          </p:nvSpPr>
          <p:spPr bwMode="auto">
            <a:xfrm>
              <a:off x="7673520" y="5462655"/>
              <a:ext cx="289669" cy="28836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66" name="Conector recto 165"/>
            <p:cNvCxnSpPr>
              <a:endCxn id="13371" idx="2"/>
            </p:cNvCxnSpPr>
            <p:nvPr/>
          </p:nvCxnSpPr>
          <p:spPr bwMode="auto">
            <a:xfrm rot="5400000">
              <a:off x="8049698" y="5484323"/>
              <a:ext cx="529884" cy="368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71" name="Rectangle 9"/>
            <p:cNvSpPr>
              <a:spLocks noChangeAspect="1" noChangeArrowheads="1"/>
            </p:cNvSpPr>
            <p:nvPr/>
          </p:nvSpPr>
          <p:spPr bwMode="auto">
            <a:xfrm>
              <a:off x="8168531" y="5462655"/>
              <a:ext cx="289669" cy="28836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cxnSp>
          <p:nvCxnSpPr>
            <p:cNvPr id="169" name="Conector recto 168"/>
            <p:cNvCxnSpPr/>
            <p:nvPr/>
          </p:nvCxnSpPr>
          <p:spPr bwMode="auto">
            <a:xfrm rot="5400000">
              <a:off x="6392296" y="5799862"/>
              <a:ext cx="393733" cy="184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cto 176"/>
            <p:cNvCxnSpPr/>
            <p:nvPr/>
          </p:nvCxnSpPr>
          <p:spPr bwMode="auto">
            <a:xfrm>
              <a:off x="6325049" y="6010529"/>
              <a:ext cx="528227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Agrupar 186"/>
            <p:cNvGrpSpPr>
              <a:grpSpLocks/>
            </p:cNvGrpSpPr>
            <p:nvPr/>
          </p:nvGrpSpPr>
          <p:grpSpPr bwMode="auto">
            <a:xfrm>
              <a:off x="6705600" y="5997575"/>
              <a:ext cx="289669" cy="529958"/>
              <a:chOff x="8625731" y="6099442"/>
              <a:chExt cx="289669" cy="529958"/>
            </a:xfrm>
          </p:grpSpPr>
          <p:cxnSp>
            <p:nvCxnSpPr>
              <p:cNvPr id="185" name="Conector recto 184"/>
              <p:cNvCxnSpPr>
                <a:endCxn id="13381" idx="2"/>
              </p:cNvCxnSpPr>
              <p:nvPr/>
            </p:nvCxnSpPr>
            <p:spPr bwMode="auto">
              <a:xfrm rot="5400000">
                <a:off x="8507544" y="6363538"/>
                <a:ext cx="529884" cy="184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81" name="Rectangle 9"/>
              <p:cNvSpPr>
                <a:spLocks noChangeAspect="1" noChangeArrowheads="1"/>
              </p:cNvSpPr>
              <p:nvPr/>
            </p:nvSpPr>
            <p:spPr bwMode="auto">
              <a:xfrm>
                <a:off x="8625731" y="6341037"/>
                <a:ext cx="289669" cy="28836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>
                  <a:solidFill>
                    <a:srgbClr val="000000"/>
                  </a:solidFill>
                  <a:latin typeface="Calibri" pitchFamily="-84" charset="0"/>
                  <a:ea typeface="Calibri" pitchFamily="-84" charset="0"/>
                  <a:cs typeface="Calibri" pitchFamily="-84" charset="0"/>
                </a:endParaRPr>
              </a:p>
            </p:txBody>
          </p:sp>
        </p:grpSp>
        <p:grpSp>
          <p:nvGrpSpPr>
            <p:cNvPr id="4" name="Agrupar 187"/>
            <p:cNvGrpSpPr>
              <a:grpSpLocks/>
            </p:cNvGrpSpPr>
            <p:nvPr/>
          </p:nvGrpSpPr>
          <p:grpSpPr bwMode="auto">
            <a:xfrm>
              <a:off x="6172200" y="5997575"/>
              <a:ext cx="289669" cy="529958"/>
              <a:chOff x="8625731" y="6099442"/>
              <a:chExt cx="289669" cy="529958"/>
            </a:xfrm>
          </p:grpSpPr>
          <p:cxnSp>
            <p:nvCxnSpPr>
              <p:cNvPr id="189" name="Conector recto 188"/>
              <p:cNvCxnSpPr>
                <a:endCxn id="13379" idx="2"/>
              </p:cNvCxnSpPr>
              <p:nvPr/>
            </p:nvCxnSpPr>
            <p:spPr bwMode="auto">
              <a:xfrm rot="5400000">
                <a:off x="8506277" y="6362617"/>
                <a:ext cx="529884" cy="36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79" name="Rectangle 9"/>
              <p:cNvSpPr>
                <a:spLocks noChangeAspect="1" noChangeArrowheads="1"/>
              </p:cNvSpPr>
              <p:nvPr/>
            </p:nvSpPr>
            <p:spPr bwMode="auto">
              <a:xfrm>
                <a:off x="8625731" y="6341037"/>
                <a:ext cx="289669" cy="28836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>
                  <a:solidFill>
                    <a:srgbClr val="000000"/>
                  </a:solidFill>
                  <a:latin typeface="Calibri" pitchFamily="-84" charset="0"/>
                  <a:ea typeface="Calibri" pitchFamily="-84" charset="0"/>
                  <a:cs typeface="Calibri" pitchFamily="-84" charset="0"/>
                </a:endParaRPr>
              </a:p>
            </p:txBody>
          </p:sp>
        </p:grpSp>
        <p:cxnSp>
          <p:nvCxnSpPr>
            <p:cNvPr id="193" name="Conector recto 192"/>
            <p:cNvCxnSpPr/>
            <p:nvPr/>
          </p:nvCxnSpPr>
          <p:spPr bwMode="auto">
            <a:xfrm>
              <a:off x="6325049" y="5603916"/>
              <a:ext cx="528227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77" name="Oval 8"/>
            <p:cNvSpPr>
              <a:spLocks noChangeAspect="1" noChangeArrowheads="1"/>
            </p:cNvSpPr>
            <p:nvPr/>
          </p:nvSpPr>
          <p:spPr bwMode="auto">
            <a:xfrm>
              <a:off x="6710688" y="5462655"/>
              <a:ext cx="285192" cy="2883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</p:grpSp>
      <p:sp>
        <p:nvSpPr>
          <p:cNvPr id="71" name="Rectangle 22"/>
          <p:cNvSpPr/>
          <p:nvPr/>
        </p:nvSpPr>
        <p:spPr>
          <a:xfrm>
            <a:off x="4468688" y="3807037"/>
            <a:ext cx="4495800" cy="2862323"/>
          </a:xfrm>
          <a:prstGeom prst="rect">
            <a:avLst/>
          </a:prstGeom>
          <a:solidFill>
            <a:schemeClr val="bg1"/>
          </a:solidFill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Male 64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years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-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old</a:t>
            </a:r>
            <a:endParaRPr lang="es-ES_tradnl" sz="1800" dirty="0" smtClean="0">
              <a:solidFill>
                <a:srgbClr val="000000"/>
              </a:solidFill>
              <a:latin typeface="Calibri" pitchFamily="-83" charset="0"/>
              <a:ea typeface="Times New Roman" pitchFamily="-83" charset="0"/>
              <a:cs typeface="Times New Roman" pitchFamily="-83" charset="0"/>
            </a:endParaRPr>
          </a:p>
          <a:p>
            <a:pPr algn="ctr">
              <a:defRPr/>
            </a:pP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At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the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age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of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b="1" dirty="0" smtClean="0">
                <a:solidFill>
                  <a:srgbClr val="FF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56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years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started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with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:</a:t>
            </a:r>
          </a:p>
          <a:p>
            <a:pPr algn="ctr">
              <a:defRPr/>
            </a:pP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recurrent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acute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episodes</a:t>
            </a:r>
            <a:endParaRPr lang="es-ES_tradnl" sz="1800" dirty="0" smtClean="0">
              <a:solidFill>
                <a:srgbClr val="000000"/>
              </a:solidFill>
              <a:latin typeface="Calibri" pitchFamily="-83" charset="0"/>
              <a:ea typeface="Times New Roman" pitchFamily="-83" charset="0"/>
              <a:cs typeface="Times New Roman" pitchFamily="-83" charset="0"/>
            </a:endParaRPr>
          </a:p>
          <a:p>
            <a:pPr algn="ctr">
              <a:defRPr/>
            </a:pP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fever</a:t>
            </a:r>
            <a:endParaRPr lang="es-ES_tradnl" sz="1800" dirty="0" smtClean="0">
              <a:solidFill>
                <a:srgbClr val="000000"/>
              </a:solidFill>
              <a:latin typeface="Calibri" pitchFamily="-83" charset="0"/>
              <a:ea typeface="Times New Roman" pitchFamily="-83" charset="0"/>
              <a:cs typeface="Times New Roman" pitchFamily="-83" charset="0"/>
            </a:endParaRPr>
          </a:p>
          <a:p>
            <a:pPr algn="ctr">
              <a:defRPr/>
            </a:pP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conjuctivitis</a:t>
            </a:r>
            <a:endParaRPr lang="es-ES_tradnl" sz="1800" dirty="0" smtClean="0">
              <a:solidFill>
                <a:srgbClr val="000000"/>
              </a:solidFill>
              <a:latin typeface="Calibri" pitchFamily="-83" charset="0"/>
              <a:ea typeface="Times New Roman" pitchFamily="-83" charset="0"/>
              <a:cs typeface="Times New Roman" pitchFamily="-83" charset="0"/>
            </a:endParaRPr>
          </a:p>
          <a:p>
            <a:pPr algn="ctr">
              <a:defRPr/>
            </a:pP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urticaria-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like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skin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rash</a:t>
            </a:r>
            <a:endParaRPr lang="es-ES_tradnl" sz="1800" dirty="0" smtClean="0">
              <a:solidFill>
                <a:srgbClr val="000000"/>
              </a:solidFill>
              <a:latin typeface="Calibri" pitchFamily="-83" charset="0"/>
              <a:ea typeface="Times New Roman" pitchFamily="-83" charset="0"/>
              <a:cs typeface="Times New Roman" pitchFamily="-83" charset="0"/>
            </a:endParaRPr>
          </a:p>
          <a:p>
            <a:pPr algn="ctr">
              <a:defRPr/>
            </a:pP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arthritis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and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arthralgia</a:t>
            </a:r>
            <a:endParaRPr lang="es-ES_tradnl" sz="1800" dirty="0" smtClean="0">
              <a:solidFill>
                <a:srgbClr val="000000"/>
              </a:solidFill>
              <a:latin typeface="Calibri" pitchFamily="-83" charset="0"/>
              <a:ea typeface="Times New Roman" pitchFamily="-83" charset="0"/>
              <a:cs typeface="Times New Roman" pitchFamily="-83" charset="0"/>
            </a:endParaRPr>
          </a:p>
          <a:p>
            <a:pPr algn="ctr">
              <a:defRPr/>
            </a:pP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leukocytosis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and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increased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inflammatory</a:t>
            </a: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markers</a:t>
            </a:r>
            <a:endParaRPr lang="es-ES_tradnl" sz="1800" dirty="0" smtClean="0">
              <a:solidFill>
                <a:srgbClr val="000000"/>
              </a:solidFill>
              <a:latin typeface="Calibri" pitchFamily="-83" charset="0"/>
              <a:ea typeface="Times New Roman" pitchFamily="-83" charset="0"/>
              <a:cs typeface="Times New Roman" pitchFamily="-83" charset="0"/>
            </a:endParaRPr>
          </a:p>
          <a:p>
            <a:pPr algn="ctr">
              <a:defRPr/>
            </a:pPr>
            <a:r>
              <a:rPr lang="es-ES_tradnl" sz="1800" dirty="0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bilateral neurosensorial </a:t>
            </a:r>
            <a:r>
              <a:rPr lang="es-ES_tradnl" sz="1800" dirty="0" err="1" smtClean="0">
                <a:solidFill>
                  <a:srgbClr val="000000"/>
                </a:solidFill>
                <a:latin typeface="Calibri" pitchFamily="-83" charset="0"/>
                <a:ea typeface="Times New Roman" pitchFamily="-83" charset="0"/>
                <a:cs typeface="Times New Roman" pitchFamily="-83" charset="0"/>
              </a:rPr>
              <a:t>deafness</a:t>
            </a:r>
            <a:endParaRPr lang="es-ES_tradnl" sz="1800" dirty="0" smtClean="0">
              <a:solidFill>
                <a:srgbClr val="000000"/>
              </a:solidFill>
              <a:latin typeface="Calibri" pitchFamily="-83" charset="0"/>
              <a:ea typeface="Times New Roman" pitchFamily="-83" charset="0"/>
              <a:cs typeface="Times New Roman" pitchFamily="-83" charset="0"/>
            </a:endParaRPr>
          </a:p>
        </p:txBody>
      </p:sp>
      <p:grpSp>
        <p:nvGrpSpPr>
          <p:cNvPr id="41" name="Agrupar 40"/>
          <p:cNvGrpSpPr/>
          <p:nvPr/>
        </p:nvGrpSpPr>
        <p:grpSpPr>
          <a:xfrm>
            <a:off x="252000" y="476672"/>
            <a:ext cx="8640000" cy="2177008"/>
            <a:chOff x="252000" y="2190751"/>
            <a:chExt cx="8640000" cy="2177008"/>
          </a:xfrm>
        </p:grpSpPr>
        <p:sp>
          <p:nvSpPr>
            <p:cNvPr id="42" name="Rectangle 22"/>
            <p:cNvSpPr>
              <a:spLocks noChangeArrowheads="1"/>
            </p:cNvSpPr>
            <p:nvPr/>
          </p:nvSpPr>
          <p:spPr bwMode="auto">
            <a:xfrm>
              <a:off x="5181600" y="4062959"/>
              <a:ext cx="37104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46038" rIns="0" bIns="46038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ca-ES" sz="1200" i="1" dirty="0" smtClean="0">
                  <a:solidFill>
                    <a:srgbClr val="000000"/>
                  </a:solidFill>
                  <a:latin typeface="Trebuchet MS"/>
                  <a:ea typeface="Trebuchet MS" pitchFamily="-84" charset="0"/>
                  <a:cs typeface="Trebuchet MS"/>
                </a:rPr>
                <a:t>Arthritis Rheumatol 2016; 68: 3035-3041 </a:t>
              </a:r>
              <a:endParaRPr lang="ca-ES" sz="1200" i="1" dirty="0">
                <a:solidFill>
                  <a:srgbClr val="000000"/>
                </a:solidFill>
                <a:latin typeface="Trebuchet MS"/>
                <a:ea typeface="Trebuchet MS" pitchFamily="-84" charset="0"/>
                <a:cs typeface="Trebuchet MS"/>
              </a:endParaRPr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000" y="2190751"/>
              <a:ext cx="8640000" cy="1921095"/>
            </a:xfrm>
            <a:prstGeom prst="rect">
              <a:avLst/>
            </a:prstGeom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23788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12"/>
          <p:cNvGrpSpPr/>
          <p:nvPr/>
        </p:nvGrpSpPr>
        <p:grpSpPr>
          <a:xfrm>
            <a:off x="357374" y="1484784"/>
            <a:ext cx="8429253" cy="1296175"/>
            <a:chOff x="103188" y="3124200"/>
            <a:chExt cx="8937625" cy="1296175"/>
          </a:xfrm>
        </p:grpSpPr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103188" y="3124200"/>
              <a:ext cx="8937625" cy="9604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just">
                <a:spcBef>
                  <a:spcPct val="100000"/>
                </a:spcBef>
                <a:buSzPct val="165000"/>
                <a:defRPr/>
              </a:pPr>
              <a:r>
                <a:rPr lang="es-ES" sz="1800" i="1" dirty="0">
                  <a:solidFill>
                    <a:srgbClr val="00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“the autoinflammatory diseases are clinical disorders marked by </a:t>
              </a:r>
              <a:r>
                <a:rPr lang="es-ES" sz="1800" b="1" i="1" dirty="0">
                  <a:solidFill>
                    <a:srgbClr val="99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abnormally increased inflammation</a:t>
              </a:r>
              <a:r>
                <a:rPr lang="es-ES" sz="1800" i="1" dirty="0">
                  <a:solidFill>
                    <a:srgbClr val="00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, mediated predominantly by the cells and molecules of the </a:t>
              </a:r>
              <a:r>
                <a:rPr lang="es-ES" sz="1800" b="1" i="1" dirty="0">
                  <a:solidFill>
                    <a:srgbClr val="99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innate immune system</a:t>
              </a:r>
              <a:r>
                <a:rPr lang="es-ES" sz="1800" i="1" dirty="0">
                  <a:solidFill>
                    <a:srgbClr val="00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, with a </a:t>
              </a:r>
              <a:r>
                <a:rPr lang="es-ES" sz="1800" b="1" i="1" dirty="0">
                  <a:solidFill>
                    <a:srgbClr val="99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significant host predisposition</a:t>
              </a:r>
              <a:r>
                <a:rPr lang="es-ES_tradnl" sz="1800" i="1" dirty="0">
                  <a:solidFill>
                    <a:srgbClr val="00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….</a:t>
              </a:r>
              <a:r>
                <a:rPr lang="es-ES" sz="1800" i="1" dirty="0">
                  <a:solidFill>
                    <a:srgbClr val="BFBFBF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”</a:t>
              </a: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3362325" y="4143376"/>
              <a:ext cx="5678488" cy="2769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buSzPct val="165000"/>
                <a:defRPr/>
              </a:pPr>
              <a:r>
                <a:rPr lang="es-ES" sz="1200" i="1" kern="0" dirty="0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Cell </a:t>
              </a:r>
              <a:r>
                <a:rPr lang="es-ES" sz="1200" i="1" kern="0" dirty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2010; 140: </a:t>
              </a:r>
              <a:r>
                <a:rPr lang="es-ES" sz="1200" i="1" kern="0" dirty="0" smtClean="0">
                  <a:solidFill>
                    <a:sysClr val="windowText" lastClr="000000"/>
                  </a:solidFill>
                  <a:latin typeface="Trebuchet MS"/>
                  <a:ea typeface="ＭＳ Ｐゴシック" charset="-128"/>
                  <a:cs typeface="Trebuchet MS"/>
                </a:rPr>
                <a:t>784-90</a:t>
              </a:r>
              <a:endParaRPr lang="es-ES" sz="1200" i="1" kern="0" dirty="0">
                <a:solidFill>
                  <a:sysClr val="windowText" lastClr="000000"/>
                </a:solidFill>
                <a:latin typeface="Trebuchet MS"/>
                <a:ea typeface="ＭＳ Ｐゴシック" charset="-128"/>
                <a:cs typeface="Trebuchet MS"/>
              </a:endParaRPr>
            </a:p>
          </p:txBody>
        </p: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8642" y="4447691"/>
            <a:ext cx="1952534" cy="1578298"/>
          </a:xfrm>
          <a:prstGeom prst="rect">
            <a:avLst/>
          </a:prstGeom>
        </p:spPr>
      </p:pic>
      <p:grpSp>
        <p:nvGrpSpPr>
          <p:cNvPr id="30" name="Agrupar 29"/>
          <p:cNvGrpSpPr/>
          <p:nvPr/>
        </p:nvGrpSpPr>
        <p:grpSpPr>
          <a:xfrm>
            <a:off x="2247200" y="3789040"/>
            <a:ext cx="5029200" cy="2895600"/>
            <a:chOff x="2267744" y="3962400"/>
            <a:chExt cx="5029200" cy="2895600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267744" y="3962400"/>
              <a:ext cx="2160000" cy="1263131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4706144" y="3962400"/>
              <a:ext cx="1388316" cy="1243700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 bwMode="auto">
            <a:xfrm>
              <a:off x="2267744" y="5562600"/>
              <a:ext cx="2160000" cy="1059715"/>
            </a:xfrm>
            <a:prstGeom prst="rect">
              <a:avLst/>
            </a:prstGeom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>
            <a:xfrm>
              <a:off x="4934743" y="5334000"/>
              <a:ext cx="2362201" cy="1524000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 bwMode="auto">
            <a:xfrm>
              <a:off x="6458744" y="3962400"/>
              <a:ext cx="838200" cy="1258264"/>
            </a:xfrm>
            <a:prstGeom prst="rect">
              <a:avLst/>
            </a:prstGeom>
            <a:effectLst/>
          </p:spPr>
        </p:pic>
      </p:grpSp>
      <p:grpSp>
        <p:nvGrpSpPr>
          <p:cNvPr id="37" name="Agrupar 36"/>
          <p:cNvGrpSpPr/>
          <p:nvPr/>
        </p:nvGrpSpPr>
        <p:grpSpPr>
          <a:xfrm>
            <a:off x="7757021" y="3955368"/>
            <a:ext cx="991443" cy="2562944"/>
            <a:chOff x="7613005" y="3962400"/>
            <a:chExt cx="783469" cy="2160749"/>
          </a:xfrm>
        </p:grpSpPr>
        <p:pic>
          <p:nvPicPr>
            <p:cNvPr id="38" name="Picture 24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7613005" y="3962400"/>
              <a:ext cx="783469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4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7629382" y="5043149"/>
              <a:ext cx="750715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2920" y="188640"/>
            <a:ext cx="5598160" cy="10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2640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72000" y="1279602"/>
            <a:ext cx="7200000" cy="4298796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8388424" y="4509120"/>
            <a:ext cx="7555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200" dirty="0" smtClean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Normal</a:t>
            </a:r>
          </a:p>
          <a:p>
            <a:pPr algn="ctr"/>
            <a:r>
              <a:rPr lang="es-ES" sz="1200" dirty="0" err="1" smtClean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Range</a:t>
            </a:r>
            <a:endParaRPr lang="es-ES" sz="1200" dirty="0" smtClean="0">
              <a:solidFill>
                <a:srgbClr val="000000"/>
              </a:solidFill>
              <a:latin typeface="Trebuchet MS" pitchFamily="-84" charset="0"/>
              <a:ea typeface="Trebuchet MS" pitchFamily="-84" charset="0"/>
              <a:cs typeface="Trebuchet MS" pitchFamily="-8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3779912" y="1628800"/>
            <a:ext cx="4248472" cy="3456384"/>
            <a:chOff x="3779912" y="1628800"/>
            <a:chExt cx="4248472" cy="3456384"/>
          </a:xfrm>
        </p:grpSpPr>
        <p:sp>
          <p:nvSpPr>
            <p:cNvPr id="5" name="Rectángulo redondeado 4"/>
            <p:cNvSpPr/>
            <p:nvPr/>
          </p:nvSpPr>
          <p:spPr>
            <a:xfrm>
              <a:off x="3779912" y="1628800"/>
              <a:ext cx="4248472" cy="3456384"/>
            </a:xfrm>
            <a:prstGeom prst="roundRect">
              <a:avLst/>
            </a:prstGeom>
            <a:solidFill>
              <a:srgbClr val="A61DB2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3995936" y="1988840"/>
              <a:ext cx="144016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Active</a:t>
              </a:r>
            </a:p>
            <a:p>
              <a:pPr algn="ctr"/>
              <a:r>
                <a:rPr lang="es-ES" sz="1600" b="1" dirty="0" err="1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Disease</a:t>
              </a:r>
              <a:endParaRPr lang="es-ES" sz="1400" b="1" dirty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2123728" y="3447514"/>
            <a:ext cx="11880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A901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No</a:t>
            </a:r>
          </a:p>
          <a:p>
            <a:pPr algn="ctr"/>
            <a:r>
              <a:rPr lang="es-ES" sz="1600" b="1" dirty="0" err="1" smtClean="0">
                <a:solidFill>
                  <a:srgbClr val="00A901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Disease</a:t>
            </a:r>
            <a:endParaRPr lang="es-ES" sz="1400" b="1" dirty="0">
              <a:solidFill>
                <a:srgbClr val="00A901"/>
              </a:solidFill>
              <a:latin typeface="Trebuchet MS" pitchFamily="-84" charset="0"/>
              <a:ea typeface="Trebuchet MS" pitchFamily="-84" charset="0"/>
              <a:cs typeface="Trebuchet M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4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72000" y="1265145"/>
            <a:ext cx="7200000" cy="4327711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3779912" y="1628800"/>
            <a:ext cx="4248472" cy="3456384"/>
            <a:chOff x="3779912" y="1628800"/>
            <a:chExt cx="4248472" cy="3456384"/>
          </a:xfrm>
        </p:grpSpPr>
        <p:sp>
          <p:nvSpPr>
            <p:cNvPr id="5" name="Rectángulo redondeado 4"/>
            <p:cNvSpPr/>
            <p:nvPr/>
          </p:nvSpPr>
          <p:spPr>
            <a:xfrm>
              <a:off x="3779912" y="1628800"/>
              <a:ext cx="4248472" cy="3456384"/>
            </a:xfrm>
            <a:prstGeom prst="roundRect">
              <a:avLst/>
            </a:prstGeom>
            <a:solidFill>
              <a:srgbClr val="A61DB2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3995936" y="1988840"/>
              <a:ext cx="144016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Active</a:t>
              </a:r>
            </a:p>
            <a:p>
              <a:pPr algn="ctr"/>
              <a:r>
                <a:rPr lang="es-ES" sz="1600" b="1" dirty="0" err="1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Disease</a:t>
              </a:r>
              <a:endParaRPr lang="es-ES" sz="1400" b="1" dirty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7452320" y="4221088"/>
            <a:ext cx="1152128" cy="2006288"/>
            <a:chOff x="7452320" y="4221088"/>
            <a:chExt cx="1152128" cy="2006288"/>
          </a:xfrm>
        </p:grpSpPr>
        <p:sp>
          <p:nvSpPr>
            <p:cNvPr id="4" name="Elipse 3"/>
            <p:cNvSpPr/>
            <p:nvPr/>
          </p:nvSpPr>
          <p:spPr>
            <a:xfrm>
              <a:off x="7740352" y="4221088"/>
              <a:ext cx="576064" cy="151216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7452320" y="5858044"/>
              <a:ext cx="11521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800" b="1" smtClean="0">
                  <a:solidFill>
                    <a:srgbClr val="FF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Anakinra</a:t>
              </a:r>
              <a:endParaRPr lang="es-ES" sz="1800" b="1" dirty="0" smtClean="0">
                <a:solidFill>
                  <a:srgbClr val="FF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8388424" y="4509120"/>
            <a:ext cx="7555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200" dirty="0" smtClean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Normal</a:t>
            </a:r>
          </a:p>
          <a:p>
            <a:pPr algn="ctr"/>
            <a:r>
              <a:rPr lang="es-ES" sz="1200" dirty="0" err="1" smtClean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Range</a:t>
            </a:r>
            <a:endParaRPr lang="es-ES" sz="1200" dirty="0" smtClean="0">
              <a:solidFill>
                <a:srgbClr val="000000"/>
              </a:solidFill>
              <a:latin typeface="Trebuchet MS" pitchFamily="-84" charset="0"/>
              <a:ea typeface="Trebuchet MS" pitchFamily="-84" charset="0"/>
              <a:cs typeface="Trebuchet MS" pitchFamily="-8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123728" y="3447514"/>
            <a:ext cx="11880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A901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No</a:t>
            </a:r>
          </a:p>
          <a:p>
            <a:pPr algn="ctr"/>
            <a:r>
              <a:rPr lang="es-ES" sz="1600" b="1" dirty="0" err="1" smtClean="0">
                <a:solidFill>
                  <a:srgbClr val="00A901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Disease</a:t>
            </a:r>
            <a:endParaRPr lang="es-ES" sz="1400" b="1" dirty="0">
              <a:solidFill>
                <a:srgbClr val="00A901"/>
              </a:solidFill>
              <a:latin typeface="Trebuchet MS" pitchFamily="-84" charset="0"/>
              <a:ea typeface="Trebuchet MS" pitchFamily="-84" charset="0"/>
              <a:cs typeface="Trebuchet M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63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971600" y="1692424"/>
            <a:ext cx="7200800" cy="3473152"/>
            <a:chOff x="971600" y="243880"/>
            <a:chExt cx="7200800" cy="347315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971600" y="243880"/>
              <a:ext cx="7200800" cy="3081111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5276800" y="3412232"/>
              <a:ext cx="28956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46038" rIns="0" bIns="46038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ca-ES" sz="1200" i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Front </a:t>
              </a:r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Immunol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 2017; 8: 1410 </a:t>
              </a:r>
              <a:endParaRPr lang="ca-ES" sz="1200" i="1" dirty="0">
                <a:solidFill>
                  <a:srgbClr val="000000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9115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/>
          <p:cNvGrpSpPr/>
          <p:nvPr/>
        </p:nvGrpSpPr>
        <p:grpSpPr>
          <a:xfrm>
            <a:off x="290087" y="260648"/>
            <a:ext cx="2430272" cy="457200"/>
            <a:chOff x="110977" y="253002"/>
            <a:chExt cx="1440000" cy="457200"/>
          </a:xfrm>
        </p:grpSpPr>
        <p:sp>
          <p:nvSpPr>
            <p:cNvPr id="45" name="Rectángulo redondeado 44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6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>
                      <a:lumMod val="75000"/>
                    </a:schemeClr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Inflamasomopatías</a:t>
              </a:r>
              <a:endParaRPr lang="es-ES" sz="1500" dirty="0">
                <a:solidFill>
                  <a:schemeClr val="bg1">
                    <a:lumMod val="7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55" name="Agrupar 54"/>
          <p:cNvGrpSpPr/>
          <p:nvPr/>
        </p:nvGrpSpPr>
        <p:grpSpPr>
          <a:xfrm>
            <a:off x="2884278" y="260648"/>
            <a:ext cx="2430272" cy="457200"/>
            <a:chOff x="110977" y="253002"/>
            <a:chExt cx="1440000" cy="457200"/>
          </a:xfrm>
        </p:grpSpPr>
        <p:sp>
          <p:nvSpPr>
            <p:cNvPr id="56" name="Rectángulo redondeado 55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57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Interferonopatías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3573114" y="900373"/>
            <a:ext cx="10526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500" dirty="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SAVI</a:t>
            </a:r>
            <a:endParaRPr lang="es-ES" sz="1500" dirty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0" y="1300966"/>
            <a:ext cx="9144000" cy="558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06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Agrupar 19"/>
          <p:cNvGrpSpPr/>
          <p:nvPr/>
        </p:nvGrpSpPr>
        <p:grpSpPr>
          <a:xfrm>
            <a:off x="190500" y="332656"/>
            <a:ext cx="8763000" cy="2808000"/>
            <a:chOff x="190500" y="514578"/>
            <a:chExt cx="8763000" cy="2808000"/>
          </a:xfrm>
        </p:grpSpPr>
        <p:grpSp>
          <p:nvGrpSpPr>
            <p:cNvPr id="23" name="Agrupar 5"/>
            <p:cNvGrpSpPr>
              <a:grpSpLocks noChangeAspect="1"/>
            </p:cNvGrpSpPr>
            <p:nvPr/>
          </p:nvGrpSpPr>
          <p:grpSpPr>
            <a:xfrm>
              <a:off x="190500" y="514578"/>
              <a:ext cx="5789282" cy="2808000"/>
              <a:chOff x="252000" y="1496503"/>
              <a:chExt cx="8640000" cy="4190696"/>
            </a:xfrm>
          </p:grpSpPr>
          <p:pic>
            <p:nvPicPr>
              <p:cNvPr id="31" name="Imagen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000" y="1496503"/>
                <a:ext cx="8640000" cy="3864995"/>
              </a:xfrm>
              <a:prstGeom prst="rect">
                <a:avLst/>
              </a:prstGeom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32" name="7 CuadroTexto"/>
              <p:cNvSpPr txBox="1">
                <a:spLocks noChangeArrowheads="1"/>
              </p:cNvSpPr>
              <p:nvPr/>
            </p:nvSpPr>
            <p:spPr bwMode="auto">
              <a:xfrm>
                <a:off x="5339444" y="5410200"/>
                <a:ext cx="355255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ca-ES" sz="1200" i="1" dirty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N Engl J Med 2014; </a:t>
                </a:r>
                <a:r>
                  <a:rPr lang="ca-ES" sz="12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371: 507-18</a:t>
                </a:r>
                <a:endParaRPr lang="ca-ES" sz="12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  <p:grpSp>
          <p:nvGrpSpPr>
            <p:cNvPr id="28" name="Agrupar 34"/>
            <p:cNvGrpSpPr/>
            <p:nvPr/>
          </p:nvGrpSpPr>
          <p:grpSpPr>
            <a:xfrm>
              <a:off x="6743700" y="1274480"/>
              <a:ext cx="2209800" cy="1288197"/>
              <a:chOff x="6705600" y="533400"/>
              <a:chExt cx="2209800" cy="1288197"/>
            </a:xfrm>
          </p:grpSpPr>
          <p:sp>
            <p:nvSpPr>
              <p:cNvPr id="29" name="7 CuadroTexto"/>
              <p:cNvSpPr txBox="1">
                <a:spLocks noChangeArrowheads="1"/>
              </p:cNvSpPr>
              <p:nvPr/>
            </p:nvSpPr>
            <p:spPr bwMode="auto">
              <a:xfrm>
                <a:off x="7326900" y="533400"/>
                <a:ext cx="967200" cy="338554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ca-ES" sz="1600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SAVI</a:t>
                </a:r>
                <a:endParaRPr lang="ca-ES" sz="1600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sp>
            <p:nvSpPr>
              <p:cNvPr id="30" name="7 CuadroTexto"/>
              <p:cNvSpPr txBox="1">
                <a:spLocks noChangeArrowheads="1"/>
              </p:cNvSpPr>
              <p:nvPr/>
            </p:nvSpPr>
            <p:spPr bwMode="auto">
              <a:xfrm>
                <a:off x="6705600" y="990600"/>
                <a:ext cx="22098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ca-ES" sz="1600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STING-associated vasculopathy with onset in infancy</a:t>
                </a:r>
                <a:endParaRPr lang="ca-ES" sz="1600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</p:grpSp>
      <p:grpSp>
        <p:nvGrpSpPr>
          <p:cNvPr id="36" name="Agrupar 41"/>
          <p:cNvGrpSpPr/>
          <p:nvPr/>
        </p:nvGrpSpPr>
        <p:grpSpPr>
          <a:xfrm>
            <a:off x="612000" y="3693368"/>
            <a:ext cx="7920000" cy="3048000"/>
            <a:chOff x="252000" y="3810000"/>
            <a:chExt cx="7920000" cy="3048000"/>
          </a:xfrm>
        </p:grpSpPr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4724400" y="4698000"/>
              <a:ext cx="3420435" cy="2160000"/>
            </a:xfrm>
            <a:prstGeom prst="rect">
              <a:avLst/>
            </a:prstGeom>
          </p:spPr>
        </p:pic>
        <p:grpSp>
          <p:nvGrpSpPr>
            <p:cNvPr id="38" name="Agrupar 33"/>
            <p:cNvGrpSpPr/>
            <p:nvPr/>
          </p:nvGrpSpPr>
          <p:grpSpPr>
            <a:xfrm>
              <a:off x="252000" y="3810000"/>
              <a:ext cx="7920000" cy="1295400"/>
              <a:chOff x="252000" y="1371600"/>
              <a:chExt cx="7920000" cy="1295400"/>
            </a:xfrm>
          </p:grpSpPr>
          <p:sp>
            <p:nvSpPr>
              <p:cNvPr id="39" name="7 CuadroTexto"/>
              <p:cNvSpPr txBox="1">
                <a:spLocks noChangeArrowheads="1"/>
              </p:cNvSpPr>
              <p:nvPr/>
            </p:nvSpPr>
            <p:spPr bwMode="auto">
              <a:xfrm>
                <a:off x="252000" y="2390001"/>
                <a:ext cx="266441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ca-ES" sz="12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J Clin Invest 2014</a:t>
                </a:r>
                <a:r>
                  <a:rPr lang="ca-ES" sz="1200" i="1" dirty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;</a:t>
                </a:r>
                <a:r>
                  <a:rPr lang="ca-ES" sz="12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124: 5516-20</a:t>
                </a:r>
                <a:endParaRPr lang="ca-ES" sz="12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pic>
            <p:nvPicPr>
              <p:cNvPr id="40" name="Imagen 3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000" y="1371600"/>
                <a:ext cx="7920000" cy="958691"/>
              </a:xfrm>
              <a:prstGeom prst="rect">
                <a:avLst/>
              </a:prstGeom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41" name="7 CuadroTexto"/>
          <p:cNvSpPr txBox="1">
            <a:spLocks noChangeArrowheads="1"/>
          </p:cNvSpPr>
          <p:nvPr/>
        </p:nvSpPr>
        <p:spPr bwMode="auto">
          <a:xfrm>
            <a:off x="1230900" y="5934888"/>
            <a:ext cx="1664700" cy="584776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ca-ES" sz="1600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Familial chilblain lupus</a:t>
            </a:r>
            <a:endParaRPr lang="ca-ES" sz="1600" dirty="0"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150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 CuadroTexto"/>
          <p:cNvSpPr txBox="1">
            <a:spLocks noChangeArrowheads="1"/>
          </p:cNvSpPr>
          <p:nvPr/>
        </p:nvSpPr>
        <p:spPr bwMode="auto">
          <a:xfrm>
            <a:off x="4187233" y="6381328"/>
            <a:ext cx="26644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N Engl J Med 2014; </a:t>
            </a:r>
            <a:r>
              <a:rPr lang="ca-ES" sz="1200" i="1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371: 507-18</a:t>
            </a:r>
            <a:endParaRPr lang="ca-ES" sz="1200" i="1" dirty="0"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5496" y="51862"/>
            <a:ext cx="2596765" cy="16489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350" y="1194912"/>
            <a:ext cx="4559300" cy="51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6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57200" y="491836"/>
            <a:ext cx="2438400" cy="35467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" y="4572000"/>
            <a:ext cx="4701000" cy="19930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68700" y="533400"/>
            <a:ext cx="1902232" cy="19930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00800" y="533400"/>
            <a:ext cx="1957800" cy="19930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53000" y="2590800"/>
            <a:ext cx="2079653" cy="18556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72713" y="4640703"/>
            <a:ext cx="2285887" cy="1855611"/>
          </a:xfrm>
          <a:prstGeom prst="rect">
            <a:avLst/>
          </a:prstGeom>
        </p:spPr>
      </p:pic>
      <p:sp>
        <p:nvSpPr>
          <p:cNvPr id="9" name="7 CuadroTexto"/>
          <p:cNvSpPr txBox="1">
            <a:spLocks noChangeArrowheads="1"/>
          </p:cNvSpPr>
          <p:nvPr/>
        </p:nvSpPr>
        <p:spPr bwMode="auto">
          <a:xfrm>
            <a:off x="78783" y="6574051"/>
            <a:ext cx="26644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N Engl J Med 2014; </a:t>
            </a:r>
            <a:r>
              <a:rPr lang="ca-ES" sz="1200" i="1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371: 507-18</a:t>
            </a:r>
            <a:endParaRPr lang="ca-ES" sz="1200" i="1" dirty="0"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5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818431" y="381000"/>
            <a:ext cx="5507138" cy="39841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2000" y="4267200"/>
            <a:ext cx="8640000" cy="2286000"/>
          </a:xfrm>
          <a:prstGeom prst="rect">
            <a:avLst/>
          </a:prstGeom>
        </p:spPr>
      </p:pic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78783" y="6574051"/>
            <a:ext cx="26644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N Engl J Med 2014; </a:t>
            </a:r>
            <a:r>
              <a:rPr lang="ca-ES" sz="1200" i="1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371: 507-18</a:t>
            </a:r>
            <a:endParaRPr lang="ca-ES" sz="1200" i="1" dirty="0"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0271" y="188640"/>
            <a:ext cx="172819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Agrupar 25"/>
          <p:cNvGrpSpPr/>
          <p:nvPr/>
        </p:nvGrpSpPr>
        <p:grpSpPr>
          <a:xfrm>
            <a:off x="611560" y="2492896"/>
            <a:ext cx="2971800" cy="4138141"/>
            <a:chOff x="1376037" y="754866"/>
            <a:chExt cx="2971800" cy="4138141"/>
          </a:xfrm>
        </p:grpSpPr>
        <p:sp>
          <p:nvSpPr>
            <p:cNvPr id="63" name="7 CuadroTexto"/>
            <p:cNvSpPr txBox="1">
              <a:spLocks noChangeArrowheads="1"/>
            </p:cNvSpPr>
            <p:nvPr/>
          </p:nvSpPr>
          <p:spPr bwMode="auto">
            <a:xfrm>
              <a:off x="1376037" y="754866"/>
              <a:ext cx="2971800" cy="584776"/>
            </a:xfrm>
            <a:prstGeom prst="rect">
              <a:avLst/>
            </a:prstGeom>
            <a:solidFill>
              <a:srgbClr val="FF99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Autoanticuerpos circulantes diversos</a:t>
              </a:r>
            </a:p>
          </p:txBody>
        </p:sp>
        <p:sp>
          <p:nvSpPr>
            <p:cNvPr id="64" name="7 CuadroTexto"/>
            <p:cNvSpPr txBox="1">
              <a:spLocks noChangeArrowheads="1"/>
            </p:cNvSpPr>
            <p:nvPr/>
          </p:nvSpPr>
          <p:spPr bwMode="auto">
            <a:xfrm>
              <a:off x="1376037" y="3569568"/>
              <a:ext cx="2971800" cy="132343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Títulos bajos</a:t>
              </a:r>
            </a:p>
            <a:p>
              <a:pPr algn="ctr"/>
              <a:endParaRPr lang="ca-ES" sz="1600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  <a:p>
              <a:pPr algn="ctr"/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Títulos erráticos (se negativizan durante la evolución de la enfermedad)</a:t>
              </a:r>
            </a:p>
          </p:txBody>
        </p:sp>
        <p:sp>
          <p:nvSpPr>
            <p:cNvPr id="66" name="7 CuadroTexto"/>
            <p:cNvSpPr txBox="1">
              <a:spLocks noChangeArrowheads="1"/>
            </p:cNvSpPr>
            <p:nvPr/>
          </p:nvSpPr>
          <p:spPr bwMode="auto">
            <a:xfrm>
              <a:off x="1376037" y="1474946"/>
              <a:ext cx="2971800" cy="156966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ANAs</a:t>
              </a:r>
            </a:p>
            <a:p>
              <a:pPr algn="ctr"/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ANCAs (p-ANCA y c-ANCA)</a:t>
              </a:r>
            </a:p>
            <a:p>
              <a:pPr algn="ctr"/>
              <a:r>
                <a:rPr lang="es-ES_tradnl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</a:t>
              </a:r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nti-cardiolipina</a:t>
              </a:r>
            </a:p>
            <a:p>
              <a:pPr algn="ctr"/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Anti-B2GPI</a:t>
              </a:r>
            </a:p>
            <a:p>
              <a:pPr algn="ctr"/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Factor Reumatoide</a:t>
              </a:r>
            </a:p>
            <a:p>
              <a:pPr algn="ctr"/>
              <a:r>
                <a:rPr lang="ca-ES" sz="1600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Anti-CCP </a:t>
              </a:r>
              <a:endParaRPr lang="ca-ES" sz="1600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5536" y="495667"/>
            <a:ext cx="2153816" cy="1435877"/>
          </a:xfrm>
          <a:prstGeom prst="rect">
            <a:avLst/>
          </a:prstGeom>
        </p:spPr>
      </p:pic>
      <p:grpSp>
        <p:nvGrpSpPr>
          <p:cNvPr id="2" name="Agrupar 1"/>
          <p:cNvGrpSpPr/>
          <p:nvPr/>
        </p:nvGrpSpPr>
        <p:grpSpPr>
          <a:xfrm>
            <a:off x="3907033" y="756913"/>
            <a:ext cx="5040000" cy="4334143"/>
            <a:chOff x="3907033" y="756913"/>
            <a:chExt cx="5040000" cy="4334143"/>
          </a:xfrm>
        </p:grpSpPr>
        <p:grpSp>
          <p:nvGrpSpPr>
            <p:cNvPr id="7" name="Agrupar 6"/>
            <p:cNvGrpSpPr/>
            <p:nvPr/>
          </p:nvGrpSpPr>
          <p:grpSpPr>
            <a:xfrm>
              <a:off x="3907033" y="756913"/>
              <a:ext cx="5040000" cy="913384"/>
              <a:chOff x="3419750" y="4000600"/>
              <a:chExt cx="5040000" cy="913384"/>
            </a:xfrm>
          </p:grpSpPr>
          <p:sp>
            <p:nvSpPr>
              <p:cNvPr id="9" name="7 CuadroTexto"/>
              <p:cNvSpPr txBox="1">
                <a:spLocks noChangeArrowheads="1"/>
              </p:cNvSpPr>
              <p:nvPr/>
            </p:nvSpPr>
            <p:spPr bwMode="auto">
              <a:xfrm>
                <a:off x="5042153" y="4575430"/>
                <a:ext cx="1795195" cy="338554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ca-ES" sz="16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Gen TMEM173</a:t>
                </a:r>
                <a:endParaRPr lang="ca-ES" sz="16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grpSp>
            <p:nvGrpSpPr>
              <p:cNvPr id="10" name="Agrupar 71"/>
              <p:cNvGrpSpPr>
                <a:grpSpLocks/>
              </p:cNvGrpSpPr>
              <p:nvPr/>
            </p:nvGrpSpPr>
            <p:grpSpPr>
              <a:xfrm>
                <a:off x="3419750" y="4000600"/>
                <a:ext cx="5040000" cy="382592"/>
                <a:chOff x="625475" y="1447800"/>
                <a:chExt cx="8518525" cy="382592"/>
              </a:xfrm>
            </p:grpSpPr>
            <p:cxnSp>
              <p:nvCxnSpPr>
                <p:cNvPr id="11" name="Conector recto 28"/>
                <p:cNvCxnSpPr>
                  <a:cxnSpLocks noChangeShapeType="1"/>
                </p:cNvCxnSpPr>
                <p:nvPr/>
              </p:nvCxnSpPr>
              <p:spPr bwMode="auto">
                <a:xfrm rot="10800000" flipH="1">
                  <a:off x="864000" y="1625412"/>
                  <a:ext cx="8280000" cy="27368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sp>
              <p:nvSpPr>
                <p:cNvPr id="12" name="Rectángulo 11"/>
                <p:cNvSpPr>
                  <a:spLocks noChangeArrowheads="1"/>
                </p:cNvSpPr>
                <p:nvPr/>
              </p:nvSpPr>
              <p:spPr bwMode="auto">
                <a:xfrm>
                  <a:off x="2454275" y="1447800"/>
                  <a:ext cx="415925" cy="38259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63500" dist="63500" dir="2880003" algn="br" rotWithShape="0">
                    <a:srgbClr val="000000">
                      <a:alpha val="90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ES_tradnl" sz="1600" kern="0">
                      <a:solidFill>
                        <a:srgbClr val="FFFFFF"/>
                      </a:solidFill>
                      <a:latin typeface="Trebuchet MS"/>
                      <a:ea typeface="ＭＳ Ｐゴシック" charset="-128"/>
                      <a:cs typeface="Trebuchet MS"/>
                    </a:rPr>
                    <a:t>7</a:t>
                  </a:r>
                </a:p>
              </p:txBody>
            </p:sp>
            <p:sp>
              <p:nvSpPr>
                <p:cNvPr id="13" name="Rectángulo 24"/>
                <p:cNvSpPr>
                  <a:spLocks noChangeArrowheads="1"/>
                </p:cNvSpPr>
                <p:nvPr/>
              </p:nvSpPr>
              <p:spPr bwMode="auto">
                <a:xfrm>
                  <a:off x="8204200" y="1447800"/>
                  <a:ext cx="330200" cy="38259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63500" dist="63500" dir="2880003" algn="br" rotWithShape="0">
                    <a:srgbClr val="000000">
                      <a:alpha val="90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ES_tradnl" sz="1600" kern="0" dirty="0">
                      <a:solidFill>
                        <a:srgbClr val="FFFFFF"/>
                      </a:solidFill>
                      <a:latin typeface="Trebuchet MS" pitchFamily="-106" charset="0"/>
                      <a:ea typeface="Trebuchet MS" pitchFamily="-106" charset="0"/>
                      <a:cs typeface="Trebuchet MS" pitchFamily="-106" charset="0"/>
                    </a:rPr>
                    <a:t>2</a:t>
                  </a:r>
                </a:p>
              </p:txBody>
            </p:sp>
            <p:sp>
              <p:nvSpPr>
                <p:cNvPr id="14" name="Rectángulo 24"/>
                <p:cNvSpPr>
                  <a:spLocks noChangeArrowheads="1"/>
                </p:cNvSpPr>
                <p:nvPr/>
              </p:nvSpPr>
              <p:spPr bwMode="auto">
                <a:xfrm>
                  <a:off x="6934200" y="1447800"/>
                  <a:ext cx="685800" cy="38259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63500" dist="63500" dir="2880003" algn="br" rotWithShape="0">
                    <a:srgbClr val="000000">
                      <a:alpha val="90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ES_tradnl" sz="1600" kern="0">
                      <a:solidFill>
                        <a:srgbClr val="FFFFFF"/>
                      </a:solidFill>
                      <a:latin typeface="Trebuchet MS" pitchFamily="-106" charset="0"/>
                      <a:ea typeface="Trebuchet MS" pitchFamily="-106" charset="0"/>
                      <a:cs typeface="Trebuchet MS" pitchFamily="-106" charset="0"/>
                    </a:rPr>
                    <a:t>3</a:t>
                  </a:r>
                </a:p>
              </p:txBody>
            </p:sp>
            <p:sp>
              <p:nvSpPr>
                <p:cNvPr id="15" name="Rectángulo 24"/>
                <p:cNvSpPr>
                  <a:spLocks noChangeArrowheads="1"/>
                </p:cNvSpPr>
                <p:nvPr/>
              </p:nvSpPr>
              <p:spPr bwMode="auto">
                <a:xfrm>
                  <a:off x="6248400" y="1447800"/>
                  <a:ext cx="463550" cy="38259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63500" dist="63500" dir="2880003" algn="br" rotWithShape="0">
                    <a:srgbClr val="000000">
                      <a:alpha val="90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ES_tradnl" sz="1600" kern="0">
                      <a:solidFill>
                        <a:srgbClr val="FFFFFF"/>
                      </a:solidFill>
                      <a:latin typeface="Trebuchet MS" pitchFamily="-106" charset="0"/>
                      <a:ea typeface="Trebuchet MS" pitchFamily="-106" charset="0"/>
                      <a:cs typeface="Trebuchet MS" pitchFamily="-106" charset="0"/>
                    </a:rPr>
                    <a:t>4</a:t>
                  </a:r>
                </a:p>
              </p:txBody>
            </p:sp>
            <p:sp>
              <p:nvSpPr>
                <p:cNvPr id="16" name="Rectángulo 24"/>
                <p:cNvSpPr>
                  <a:spLocks noChangeArrowheads="1"/>
                </p:cNvSpPr>
                <p:nvPr/>
              </p:nvSpPr>
              <p:spPr bwMode="auto">
                <a:xfrm>
                  <a:off x="5562601" y="1447800"/>
                  <a:ext cx="381000" cy="38259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63500" dist="63500" dir="2880003" algn="br" rotWithShape="0">
                    <a:srgbClr val="000000">
                      <a:alpha val="90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ES_tradnl" sz="1600" kern="0">
                      <a:solidFill>
                        <a:srgbClr val="FFFFFF"/>
                      </a:solidFill>
                      <a:latin typeface="Trebuchet MS" pitchFamily="-106" charset="0"/>
                      <a:ea typeface="Trebuchet MS" pitchFamily="-106" charset="0"/>
                      <a:cs typeface="Trebuchet MS" pitchFamily="-106" charset="0"/>
                    </a:rPr>
                    <a:t>5</a:t>
                  </a:r>
                </a:p>
              </p:txBody>
            </p:sp>
            <p:sp>
              <p:nvSpPr>
                <p:cNvPr id="17" name="Rectángulo 24"/>
                <p:cNvSpPr>
                  <a:spLocks noChangeArrowheads="1"/>
                </p:cNvSpPr>
                <p:nvPr/>
              </p:nvSpPr>
              <p:spPr bwMode="auto">
                <a:xfrm>
                  <a:off x="3597275" y="1447800"/>
                  <a:ext cx="441325" cy="38259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63500" dist="63500" dir="2880003" algn="br" rotWithShape="0">
                    <a:srgbClr val="000000">
                      <a:alpha val="90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ES_tradnl" sz="1600" kern="0" dirty="0">
                      <a:solidFill>
                        <a:srgbClr val="FFFFFF"/>
                      </a:solidFill>
                      <a:latin typeface="Trebuchet MS" pitchFamily="-106" charset="0"/>
                      <a:ea typeface="Trebuchet MS" pitchFamily="-106" charset="0"/>
                      <a:cs typeface="Trebuchet MS" pitchFamily="-106" charset="0"/>
                    </a:rPr>
                    <a:t>6</a:t>
                  </a:r>
                </a:p>
              </p:txBody>
            </p:sp>
            <p:sp>
              <p:nvSpPr>
                <p:cNvPr id="18" name="Rectángulo 24"/>
                <p:cNvSpPr>
                  <a:spLocks noChangeArrowheads="1"/>
                </p:cNvSpPr>
                <p:nvPr/>
              </p:nvSpPr>
              <p:spPr bwMode="auto">
                <a:xfrm>
                  <a:off x="625475" y="1447800"/>
                  <a:ext cx="442913" cy="38259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63500" dist="63500" dir="2880003" algn="br" rotWithShape="0">
                    <a:srgbClr val="000000">
                      <a:alpha val="90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ES_tradnl" sz="1600" kern="0">
                      <a:solidFill>
                        <a:srgbClr val="FFFFFF"/>
                      </a:solidFill>
                      <a:latin typeface="Trebuchet MS" pitchFamily="-106" charset="0"/>
                      <a:ea typeface="Trebuchet MS" pitchFamily="-106" charset="0"/>
                      <a:cs typeface="Trebuchet MS" pitchFamily="-106" charset="0"/>
                    </a:rPr>
                    <a:t>8</a:t>
                  </a:r>
                </a:p>
              </p:txBody>
            </p:sp>
            <p:sp>
              <p:nvSpPr>
                <p:cNvPr id="19" name="Rectángulo 24"/>
                <p:cNvSpPr>
                  <a:spLocks noChangeArrowheads="1"/>
                </p:cNvSpPr>
                <p:nvPr/>
              </p:nvSpPr>
              <p:spPr bwMode="auto">
                <a:xfrm>
                  <a:off x="8850313" y="1447802"/>
                  <a:ext cx="293687" cy="38258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63500" dist="63500" dir="2880003" algn="br" rotWithShape="0">
                    <a:srgbClr val="000000">
                      <a:alpha val="90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>
                    <a:defRPr/>
                  </a:pPr>
                  <a:r>
                    <a:rPr lang="es-ES_tradnl" sz="1600">
                      <a:solidFill>
                        <a:srgbClr val="FFFFFF"/>
                      </a:solidFill>
                      <a:latin typeface="Trebuchet MS" pitchFamily="-112" charset="0"/>
                      <a:ea typeface="Trebuchet MS" pitchFamily="-112" charset="0"/>
                      <a:cs typeface="Trebuchet MS" pitchFamily="-112" charset="0"/>
                    </a:rPr>
                    <a:t>1</a:t>
                  </a:r>
                </a:p>
              </p:txBody>
            </p:sp>
          </p:grpSp>
        </p:grpSp>
        <p:grpSp>
          <p:nvGrpSpPr>
            <p:cNvPr id="20" name="Agrupar 19"/>
            <p:cNvGrpSpPr/>
            <p:nvPr/>
          </p:nvGrpSpPr>
          <p:grpSpPr>
            <a:xfrm>
              <a:off x="5292080" y="2348880"/>
              <a:ext cx="3191535" cy="2742176"/>
              <a:chOff x="4057305" y="6529153"/>
              <a:chExt cx="3191535" cy="2742176"/>
            </a:xfrm>
          </p:grpSpPr>
          <p:pic>
            <p:nvPicPr>
              <p:cNvPr id="21" name="Imagen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7978" y="6529153"/>
                <a:ext cx="2830189" cy="1800000"/>
              </a:xfrm>
              <a:prstGeom prst="rect">
                <a:avLst/>
              </a:prstGeom>
            </p:spPr>
          </p:pic>
          <p:sp>
            <p:nvSpPr>
              <p:cNvPr id="22" name="7 CuadroTexto"/>
              <p:cNvSpPr txBox="1">
                <a:spLocks noChangeArrowheads="1"/>
              </p:cNvSpPr>
              <p:nvPr/>
            </p:nvSpPr>
            <p:spPr bwMode="auto">
              <a:xfrm>
                <a:off x="4057305" y="8686553"/>
                <a:ext cx="3191535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ca-ES" sz="16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Proteína STING</a:t>
                </a:r>
              </a:p>
              <a:p>
                <a:pPr algn="ctr"/>
                <a:r>
                  <a:rPr lang="ca-ES" sz="16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(Stimulator of Interferon Genes)</a:t>
                </a:r>
                <a:endParaRPr lang="ca-ES" sz="16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1865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8464" y="724645"/>
            <a:ext cx="8681672" cy="5408709"/>
          </a:xfrm>
          <a:prstGeom prst="rect">
            <a:avLst/>
          </a:prstGeom>
        </p:spPr>
      </p:pic>
      <p:sp>
        <p:nvSpPr>
          <p:cNvPr id="20" name="7 CuadroTexto"/>
          <p:cNvSpPr txBox="1">
            <a:spLocks noChangeArrowheads="1"/>
          </p:cNvSpPr>
          <p:nvPr/>
        </p:nvSpPr>
        <p:spPr bwMode="auto">
          <a:xfrm>
            <a:off x="6235719" y="6150122"/>
            <a:ext cx="26644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ca-ES" sz="1200" i="1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Nat </a:t>
            </a:r>
            <a:r>
              <a:rPr lang="ca-ES" sz="1200" i="1" dirty="0" err="1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Immunol</a:t>
            </a:r>
            <a:r>
              <a:rPr lang="ca-ES" sz="1200" i="1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 2017; 18: 832-842</a:t>
            </a:r>
            <a:endParaRPr lang="ca-ES" sz="1200" i="1" dirty="0"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2483768" y="4807024"/>
            <a:ext cx="648072" cy="1491469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Elipse 4"/>
          <p:cNvSpPr/>
          <p:nvPr/>
        </p:nvSpPr>
        <p:spPr>
          <a:xfrm rot="5400000">
            <a:off x="4608002" y="2024844"/>
            <a:ext cx="504058" cy="129614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859972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032237" y="1151302"/>
            <a:ext cx="5079526" cy="4555397"/>
          </a:xfrm>
          <a:prstGeom prst="rect">
            <a:avLst/>
          </a:prstGeo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sp>
        <p:nvSpPr>
          <p:cNvPr id="4" name="Elipse 3"/>
          <p:cNvSpPr/>
          <p:nvPr/>
        </p:nvSpPr>
        <p:spPr>
          <a:xfrm rot="2092611">
            <a:off x="3352816" y="1889175"/>
            <a:ext cx="2582164" cy="1312183"/>
          </a:xfrm>
          <a:prstGeom prst="ellipse">
            <a:avLst/>
          </a:prstGeom>
          <a:noFill/>
          <a:ln w="25400">
            <a:solidFill>
              <a:srgbClr val="00A90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588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/>
        </p:nvGrpSpPr>
        <p:grpSpPr>
          <a:xfrm>
            <a:off x="76200" y="381000"/>
            <a:ext cx="7200000" cy="2988448"/>
            <a:chOff x="-901700" y="1403351"/>
            <a:chExt cx="7200000" cy="298844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01700" y="1403351"/>
              <a:ext cx="7200000" cy="2664501"/>
            </a:xfrm>
            <a:prstGeom prst="rect">
              <a:avLst/>
            </a:prstGeom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7" name="7 CuadroTexto"/>
            <p:cNvSpPr txBox="1">
              <a:spLocks noChangeArrowheads="1"/>
            </p:cNvSpPr>
            <p:nvPr/>
          </p:nvSpPr>
          <p:spPr bwMode="auto">
            <a:xfrm>
              <a:off x="992875" y="4114800"/>
              <a:ext cx="53054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smtClean="0"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J Allergy Clin Immunol 2016; 138: 1753-5</a:t>
              </a:r>
              <a:endParaRPr lang="ca-ES" sz="1200" i="1" dirty="0"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1676400" y="3990201"/>
            <a:ext cx="7200000" cy="2791599"/>
            <a:chOff x="1676400" y="3733800"/>
            <a:chExt cx="7200000" cy="2791599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400" y="3733800"/>
              <a:ext cx="7200000" cy="2475429"/>
            </a:xfrm>
            <a:prstGeom prst="rect">
              <a:avLst/>
            </a:prstGeom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4" name="7 CuadroTexto"/>
            <p:cNvSpPr txBox="1">
              <a:spLocks noChangeArrowheads="1"/>
            </p:cNvSpPr>
            <p:nvPr/>
          </p:nvSpPr>
          <p:spPr bwMode="auto">
            <a:xfrm>
              <a:off x="3570975" y="6248400"/>
              <a:ext cx="53054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smtClean="0"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J Allergy Clin </a:t>
              </a:r>
              <a:r>
                <a:rPr lang="ca-ES" sz="1200" i="1" dirty="0" err="1" smtClean="0"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Immunol</a:t>
              </a:r>
              <a:r>
                <a:rPr lang="ca-ES" sz="1200" i="1" dirty="0" smtClean="0"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2017; 139:1396-99</a:t>
              </a:r>
              <a:endParaRPr lang="ca-ES" sz="1200" i="1" dirty="0"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199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/>
          <p:cNvGrpSpPr/>
          <p:nvPr/>
        </p:nvGrpSpPr>
        <p:grpSpPr>
          <a:xfrm>
            <a:off x="5868674" y="836712"/>
            <a:ext cx="1079590" cy="457200"/>
            <a:chOff x="110977" y="253002"/>
            <a:chExt cx="1440000" cy="457200"/>
          </a:xfrm>
        </p:grpSpPr>
        <p:sp>
          <p:nvSpPr>
            <p:cNvPr id="39" name="Rectángulo redondeado 38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40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DADA2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58" name="Agrupar 57"/>
          <p:cNvGrpSpPr/>
          <p:nvPr/>
        </p:nvGrpSpPr>
        <p:grpSpPr>
          <a:xfrm>
            <a:off x="5478469" y="260648"/>
            <a:ext cx="3361949" cy="457200"/>
            <a:chOff x="110977" y="253002"/>
            <a:chExt cx="1440000" cy="457200"/>
          </a:xfrm>
        </p:grpSpPr>
        <p:sp>
          <p:nvSpPr>
            <p:cNvPr id="59" name="Rectángulo redondeado 58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60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AID + Inmunodeficiencia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290087" y="260648"/>
            <a:ext cx="2430272" cy="457200"/>
            <a:chOff x="110977" y="253002"/>
            <a:chExt cx="1440000" cy="457200"/>
          </a:xfrm>
        </p:grpSpPr>
        <p:sp>
          <p:nvSpPr>
            <p:cNvPr id="23" name="Rectángulo redondeado 22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>
                      <a:lumMod val="75000"/>
                    </a:schemeClr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Inflamasomopatías</a:t>
              </a:r>
              <a:endParaRPr lang="es-ES" sz="1500" dirty="0">
                <a:solidFill>
                  <a:schemeClr val="bg1">
                    <a:lumMod val="7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2884278" y="260648"/>
            <a:ext cx="2430272" cy="457200"/>
            <a:chOff x="110977" y="253002"/>
            <a:chExt cx="1440000" cy="457200"/>
          </a:xfrm>
        </p:grpSpPr>
        <p:sp>
          <p:nvSpPr>
            <p:cNvPr id="26" name="Rectángulo redondeado 25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7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>
                      <a:lumMod val="75000"/>
                    </a:schemeClr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Interferonopatías</a:t>
              </a:r>
              <a:endParaRPr lang="es-ES" sz="1500" dirty="0">
                <a:solidFill>
                  <a:schemeClr val="bg1">
                    <a:lumMod val="7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35396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10 CuadroTexto"/>
          <p:cNvSpPr txBox="1"/>
          <p:nvPr/>
        </p:nvSpPr>
        <p:spPr bwMode="auto">
          <a:xfrm>
            <a:off x="5479822" y="5008826"/>
            <a:ext cx="2667000" cy="92333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Factor de </a:t>
            </a:r>
            <a:r>
              <a:rPr lang="en-GB" sz="1800" dirty="0" err="1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diferenciación</a:t>
            </a:r>
            <a:r>
              <a:rPr lang="en-GB" sz="1800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 de </a:t>
            </a:r>
            <a:r>
              <a:rPr lang="en-GB" sz="1800" dirty="0" err="1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macrófagos</a:t>
            </a:r>
            <a:endParaRPr lang="en-GB" sz="1800" i="1" dirty="0">
              <a:solidFill>
                <a:srgbClr val="000000"/>
              </a:solidFill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sp>
        <p:nvSpPr>
          <p:cNvPr id="17" name="110 CuadroTexto"/>
          <p:cNvSpPr txBox="1"/>
          <p:nvPr/>
        </p:nvSpPr>
        <p:spPr bwMode="auto">
          <a:xfrm>
            <a:off x="5479822" y="6309320"/>
            <a:ext cx="2667000" cy="369332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Factor de </a:t>
            </a:r>
            <a:r>
              <a:rPr lang="en-GB" sz="1800" dirty="0" err="1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crecimiento</a:t>
            </a:r>
            <a:endParaRPr lang="en-GB" sz="1800" i="1" dirty="0">
              <a:solidFill>
                <a:srgbClr val="000000"/>
              </a:solidFill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grpSp>
        <p:nvGrpSpPr>
          <p:cNvPr id="19" name="Agrupar 18"/>
          <p:cNvGrpSpPr/>
          <p:nvPr/>
        </p:nvGrpSpPr>
        <p:grpSpPr>
          <a:xfrm>
            <a:off x="4590628" y="3262585"/>
            <a:ext cx="4445388" cy="1390551"/>
            <a:chOff x="4590628" y="3131676"/>
            <a:chExt cx="4445388" cy="1390551"/>
          </a:xfrm>
        </p:grpSpPr>
        <p:sp>
          <p:nvSpPr>
            <p:cNvPr id="20" name="110 CuadroTexto"/>
            <p:cNvSpPr txBox="1"/>
            <p:nvPr/>
          </p:nvSpPr>
          <p:spPr bwMode="auto">
            <a:xfrm>
              <a:off x="5479822" y="3131676"/>
              <a:ext cx="2667000" cy="36933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800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Enzima</a:t>
              </a:r>
              <a:endParaRPr lang="en-GB" sz="18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grpSp>
          <p:nvGrpSpPr>
            <p:cNvPr id="21" name="Agrupar 20"/>
            <p:cNvGrpSpPr/>
            <p:nvPr/>
          </p:nvGrpSpPr>
          <p:grpSpPr>
            <a:xfrm>
              <a:off x="4590628" y="3703026"/>
              <a:ext cx="4445388" cy="819201"/>
              <a:chOff x="4590628" y="3703026"/>
              <a:chExt cx="4445388" cy="819201"/>
            </a:xfrm>
          </p:grpSpPr>
          <p:sp>
            <p:nvSpPr>
              <p:cNvPr id="22" name="110 CuadroTexto"/>
              <p:cNvSpPr txBox="1"/>
              <p:nvPr/>
            </p:nvSpPr>
            <p:spPr bwMode="auto">
              <a:xfrm>
                <a:off x="4914664" y="3703026"/>
                <a:ext cx="1421532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1600" dirty="0" err="1" smtClean="0">
                    <a:solidFill>
                      <a:srgbClr val="FFFFFF">
                        <a:lumMod val="65000"/>
                      </a:srgbClr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Adenosina</a:t>
                </a:r>
                <a:endParaRPr lang="en-GB" sz="1600" i="1" dirty="0">
                  <a:solidFill>
                    <a:srgbClr val="FFFFFF">
                      <a:lumMod val="65000"/>
                    </a:srgbClr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sp>
            <p:nvSpPr>
              <p:cNvPr id="25" name="110 CuadroTexto"/>
              <p:cNvSpPr txBox="1"/>
              <p:nvPr/>
            </p:nvSpPr>
            <p:spPr bwMode="auto">
              <a:xfrm>
                <a:off x="4590628" y="4183673"/>
                <a:ext cx="2069604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rgbClr val="FFFFFF">
                        <a:lumMod val="65000"/>
                      </a:srgbClr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2’-Deoxyadenosina</a:t>
                </a:r>
                <a:endParaRPr lang="en-GB" sz="1600" i="1" dirty="0">
                  <a:solidFill>
                    <a:srgbClr val="FFFFFF">
                      <a:lumMod val="65000"/>
                    </a:srgbClr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sp>
            <p:nvSpPr>
              <p:cNvPr id="26" name="110 CuadroTexto"/>
              <p:cNvSpPr txBox="1"/>
              <p:nvPr/>
            </p:nvSpPr>
            <p:spPr bwMode="auto">
              <a:xfrm>
                <a:off x="7522388" y="3703026"/>
                <a:ext cx="1227536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1600" dirty="0" err="1">
                    <a:solidFill>
                      <a:srgbClr val="FFFFFF">
                        <a:lumMod val="65000"/>
                      </a:srgbClr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I</a:t>
                </a:r>
                <a:r>
                  <a:rPr lang="en-GB" sz="1600" dirty="0" err="1" smtClean="0">
                    <a:solidFill>
                      <a:srgbClr val="FFFFFF">
                        <a:lumMod val="65000"/>
                      </a:srgbClr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nosina</a:t>
                </a:r>
                <a:endParaRPr lang="en-GB" sz="1600" i="1" dirty="0">
                  <a:solidFill>
                    <a:srgbClr val="FFFFFF">
                      <a:lumMod val="65000"/>
                    </a:srgbClr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sp>
            <p:nvSpPr>
              <p:cNvPr id="27" name="110 CuadroTexto"/>
              <p:cNvSpPr txBox="1"/>
              <p:nvPr/>
            </p:nvSpPr>
            <p:spPr bwMode="auto">
              <a:xfrm>
                <a:off x="7236296" y="4183673"/>
                <a:ext cx="1799720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rgbClr val="FFFFFF">
                        <a:lumMod val="65000"/>
                      </a:srgbClr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2’-Deoxyinosina</a:t>
                </a:r>
                <a:endParaRPr lang="en-GB" sz="1600" i="1" dirty="0">
                  <a:solidFill>
                    <a:srgbClr val="FFFFFF">
                      <a:lumMod val="65000"/>
                    </a:srgbClr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  <p:cxnSp>
            <p:nvCxnSpPr>
              <p:cNvPr id="28" name="Conector recto de flecha 27"/>
              <p:cNvCxnSpPr/>
              <p:nvPr/>
            </p:nvCxnSpPr>
            <p:spPr>
              <a:xfrm>
                <a:off x="6336196" y="3872303"/>
                <a:ext cx="1186192" cy="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de flecha 28"/>
              <p:cNvCxnSpPr/>
              <p:nvPr/>
            </p:nvCxnSpPr>
            <p:spPr>
              <a:xfrm>
                <a:off x="6660232" y="4352950"/>
                <a:ext cx="576064" cy="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Agrupar 1"/>
          <p:cNvGrpSpPr/>
          <p:nvPr/>
        </p:nvGrpSpPr>
        <p:grpSpPr>
          <a:xfrm>
            <a:off x="752872" y="1681644"/>
            <a:ext cx="7564274" cy="4297940"/>
            <a:chOff x="752872" y="1681644"/>
            <a:chExt cx="7564274" cy="4297940"/>
          </a:xfrm>
        </p:grpSpPr>
        <p:grpSp>
          <p:nvGrpSpPr>
            <p:cNvPr id="13" name="Agrupar 12"/>
            <p:cNvGrpSpPr/>
            <p:nvPr/>
          </p:nvGrpSpPr>
          <p:grpSpPr>
            <a:xfrm>
              <a:off x="752872" y="3961653"/>
              <a:ext cx="2667000" cy="2017931"/>
              <a:chOff x="567834" y="3785592"/>
              <a:chExt cx="2667000" cy="2017931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1080625" y="3785592"/>
                <a:ext cx="1641419" cy="1141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110 CuadroTexto"/>
              <p:cNvSpPr txBox="1"/>
              <p:nvPr/>
            </p:nvSpPr>
            <p:spPr bwMode="auto">
              <a:xfrm>
                <a:off x="567834" y="5157192"/>
                <a:ext cx="2667000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1800" dirty="0" err="1" smtClean="0">
                    <a:solidFill>
                      <a:srgbClr val="000000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Proteína</a:t>
                </a:r>
                <a:endParaRPr lang="en-GB" sz="1800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  <a:p>
                <a:pPr algn="ctr"/>
                <a:r>
                  <a:rPr lang="en-GB" sz="1800" dirty="0" err="1" smtClean="0">
                    <a:solidFill>
                      <a:srgbClr val="000000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Adenosín</a:t>
                </a:r>
                <a:r>
                  <a:rPr lang="en-GB" sz="1800" dirty="0" smtClean="0">
                    <a:solidFill>
                      <a:srgbClr val="000000"/>
                    </a:solidFill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deaminasa-2</a:t>
                </a:r>
                <a:endParaRPr lang="en-GB" sz="1800" i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  <p:sp>
          <p:nvSpPr>
            <p:cNvPr id="30" name="110 CuadroTexto"/>
            <p:cNvSpPr txBox="1"/>
            <p:nvPr/>
          </p:nvSpPr>
          <p:spPr bwMode="auto">
            <a:xfrm>
              <a:off x="826854" y="1681644"/>
              <a:ext cx="7490292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reflection blurRad="495300" stA="63000" endPos="65000" dist="330200" dir="5400000" sy="-100000" algn="bl" rotWithShape="0"/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rgbClr val="000000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DEFICIENCIA DE ADENOSIN DEAMINASA-2</a:t>
              </a:r>
              <a:endParaRPr lang="en-GB" sz="2800" b="1" i="1" dirty="0">
                <a:solidFill>
                  <a:srgbClr val="00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44" name="Agrupar 43"/>
          <p:cNvGrpSpPr/>
          <p:nvPr/>
        </p:nvGrpSpPr>
        <p:grpSpPr>
          <a:xfrm>
            <a:off x="5868674" y="836712"/>
            <a:ext cx="1079590" cy="457200"/>
            <a:chOff x="110977" y="253002"/>
            <a:chExt cx="1440000" cy="457200"/>
          </a:xfrm>
        </p:grpSpPr>
        <p:sp>
          <p:nvSpPr>
            <p:cNvPr id="45" name="Rectángulo redondeado 44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46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DADA2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47" name="Agrupar 46"/>
          <p:cNvGrpSpPr/>
          <p:nvPr/>
        </p:nvGrpSpPr>
        <p:grpSpPr>
          <a:xfrm>
            <a:off x="5478469" y="260648"/>
            <a:ext cx="3361949" cy="457200"/>
            <a:chOff x="110977" y="253002"/>
            <a:chExt cx="1440000" cy="457200"/>
          </a:xfrm>
        </p:grpSpPr>
        <p:sp>
          <p:nvSpPr>
            <p:cNvPr id="48" name="Rectángulo redondeado 47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49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AID + Inmunodeficiencia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50" name="Agrupar 49"/>
          <p:cNvGrpSpPr/>
          <p:nvPr/>
        </p:nvGrpSpPr>
        <p:grpSpPr>
          <a:xfrm>
            <a:off x="290087" y="260648"/>
            <a:ext cx="2430272" cy="457200"/>
            <a:chOff x="110977" y="253002"/>
            <a:chExt cx="1440000" cy="457200"/>
          </a:xfrm>
        </p:grpSpPr>
        <p:sp>
          <p:nvSpPr>
            <p:cNvPr id="51" name="Rectángulo redondeado 50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2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>
                      <a:lumMod val="75000"/>
                    </a:schemeClr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Inflamasomopatías</a:t>
              </a:r>
              <a:endParaRPr lang="es-ES" sz="1500" dirty="0">
                <a:solidFill>
                  <a:schemeClr val="bg1">
                    <a:lumMod val="7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53" name="Agrupar 52"/>
          <p:cNvGrpSpPr/>
          <p:nvPr/>
        </p:nvGrpSpPr>
        <p:grpSpPr>
          <a:xfrm>
            <a:off x="2884278" y="260648"/>
            <a:ext cx="2430272" cy="457200"/>
            <a:chOff x="110977" y="253002"/>
            <a:chExt cx="1440000" cy="457200"/>
          </a:xfrm>
        </p:grpSpPr>
        <p:sp>
          <p:nvSpPr>
            <p:cNvPr id="54" name="Rectángulo redondeado 53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5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>
                      <a:lumMod val="75000"/>
                    </a:schemeClr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Interferonopatías</a:t>
              </a:r>
              <a:endParaRPr lang="es-ES" sz="1500" dirty="0">
                <a:solidFill>
                  <a:schemeClr val="bg1">
                    <a:lumMod val="7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01737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/>
          <a:srcRect l="-12318" t="-14193" r="-17404" b="-2634"/>
          <a:stretch/>
        </p:blipFill>
        <p:spPr>
          <a:xfrm>
            <a:off x="251520" y="116602"/>
            <a:ext cx="3558648" cy="20162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99592" y="1935366"/>
            <a:ext cx="6696744" cy="4880866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1763688" y="2420888"/>
            <a:ext cx="4896544" cy="4395344"/>
            <a:chOff x="1763688" y="2420888"/>
            <a:chExt cx="4896544" cy="4395344"/>
          </a:xfrm>
        </p:grpSpPr>
        <p:sp>
          <p:nvSpPr>
            <p:cNvPr id="3" name="Rectángulo redondeado 2"/>
            <p:cNvSpPr/>
            <p:nvPr/>
          </p:nvSpPr>
          <p:spPr>
            <a:xfrm>
              <a:off x="1763688" y="2420888"/>
              <a:ext cx="2046480" cy="4395344"/>
            </a:xfrm>
            <a:prstGeom prst="roundRect">
              <a:avLst/>
            </a:prstGeom>
            <a:solidFill>
              <a:srgbClr val="C00000">
                <a:alpha val="5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110 CuadroTexto"/>
            <p:cNvSpPr txBox="1"/>
            <p:nvPr/>
          </p:nvSpPr>
          <p:spPr>
            <a:xfrm>
              <a:off x="5538936" y="3075057"/>
              <a:ext cx="1121296" cy="4001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ca-ES" sz="2000" smtClean="0">
                  <a:solidFill>
                    <a:schemeClr val="bg1"/>
                  </a:solidFill>
                  <a:latin typeface="Trebuchet MS"/>
                  <a:cs typeface="Trebuchet MS"/>
                </a:rPr>
                <a:t>85%</a:t>
              </a:r>
              <a:endParaRPr lang="ca-ES" sz="2000" dirty="0">
                <a:solidFill>
                  <a:schemeClr val="bg1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8" name="Conector recto de flecha 7"/>
            <p:cNvCxnSpPr>
              <a:stCxn id="3" idx="3"/>
              <a:endCxn id="6" idx="1"/>
            </p:cNvCxnSpPr>
            <p:nvPr/>
          </p:nvCxnSpPr>
          <p:spPr>
            <a:xfrm flipV="1">
              <a:off x="3810168" y="3275112"/>
              <a:ext cx="1728768" cy="1343448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525450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412000" y="4255346"/>
            <a:ext cx="4320000" cy="2197990"/>
          </a:xfrm>
          <a:prstGeom prst="rect">
            <a:avLst/>
          </a:prstGeom>
        </p:spPr>
      </p:pic>
      <p:grpSp>
        <p:nvGrpSpPr>
          <p:cNvPr id="30" name="Agrupar 45"/>
          <p:cNvGrpSpPr/>
          <p:nvPr/>
        </p:nvGrpSpPr>
        <p:grpSpPr>
          <a:xfrm>
            <a:off x="3203848" y="831241"/>
            <a:ext cx="5256584" cy="2953226"/>
            <a:chOff x="76200" y="721629"/>
            <a:chExt cx="4320000" cy="2287467"/>
          </a:xfrm>
        </p:grpSpPr>
        <p:grpSp>
          <p:nvGrpSpPr>
            <p:cNvPr id="31" name="Agrupar 11"/>
            <p:cNvGrpSpPr>
              <a:grpSpLocks noChangeAspect="1"/>
            </p:cNvGrpSpPr>
            <p:nvPr/>
          </p:nvGrpSpPr>
          <p:grpSpPr>
            <a:xfrm>
              <a:off x="76200" y="721628"/>
              <a:ext cx="4320000" cy="876750"/>
              <a:chOff x="152400" y="381000"/>
              <a:chExt cx="5451475" cy="1106386"/>
            </a:xfrm>
          </p:grpSpPr>
          <p:sp>
            <p:nvSpPr>
              <p:cNvPr id="36" name="7 CuadroTexto"/>
              <p:cNvSpPr txBox="1">
                <a:spLocks noChangeArrowheads="1"/>
              </p:cNvSpPr>
              <p:nvPr/>
            </p:nvSpPr>
            <p:spPr bwMode="auto">
              <a:xfrm>
                <a:off x="2051454" y="1157256"/>
                <a:ext cx="3552421" cy="330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ca-ES" sz="1100" i="1" dirty="0">
                    <a:solidFill>
                      <a:srgbClr val="000000"/>
                    </a:solidFill>
                    <a:latin typeface="Trebuchet MS" pitchFamily="-109" charset="0"/>
                    <a:ea typeface="Trebuchet MS" pitchFamily="-109" charset="0"/>
                    <a:cs typeface="Trebuchet MS" pitchFamily="-109" charset="0"/>
                  </a:rPr>
                  <a:t>N Engl J Med 2014; 370:911-920</a:t>
                </a:r>
              </a:p>
            </p:txBody>
          </p:sp>
          <p:pic>
            <p:nvPicPr>
              <p:cNvPr id="37" name="Imagen 36"/>
              <p:cNvPicPr>
                <a:picLocks noChangeAspect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152400" y="381000"/>
                <a:ext cx="5451475" cy="762000"/>
              </a:xfrm>
              <a:prstGeom prst="rect">
                <a:avLst/>
              </a:prstGeom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</p:spPr>
          </p:pic>
        </p:grpSp>
        <p:grpSp>
          <p:nvGrpSpPr>
            <p:cNvPr id="32" name="Agrupar 12"/>
            <p:cNvGrpSpPr>
              <a:grpSpLocks noChangeAspect="1"/>
            </p:cNvGrpSpPr>
            <p:nvPr/>
          </p:nvGrpSpPr>
          <p:grpSpPr>
            <a:xfrm>
              <a:off x="76200" y="2093226"/>
              <a:ext cx="4320000" cy="915866"/>
              <a:chOff x="3638550" y="3475037"/>
              <a:chExt cx="5461050" cy="1157777"/>
            </a:xfrm>
          </p:grpSpPr>
          <p:sp>
            <p:nvSpPr>
              <p:cNvPr id="33" name="5 CuadroTexto"/>
              <p:cNvSpPr txBox="1">
                <a:spLocks noChangeArrowheads="1"/>
              </p:cNvSpPr>
              <p:nvPr/>
            </p:nvSpPr>
            <p:spPr bwMode="auto">
              <a:xfrm>
                <a:off x="5753407" y="4302104"/>
                <a:ext cx="3346193" cy="3307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ca-ES" sz="1100" i="1" dirty="0">
                    <a:solidFill>
                      <a:srgbClr val="000000"/>
                    </a:solidFill>
                    <a:latin typeface="Trebuchet MS" pitchFamily="-109" charset="0"/>
                    <a:ea typeface="Trebuchet MS" pitchFamily="-109" charset="0"/>
                    <a:cs typeface="Trebuchet MS" pitchFamily="-109" charset="0"/>
                  </a:rPr>
                  <a:t>N Engl J Med 2014; 370:921-931</a:t>
                </a:r>
              </a:p>
            </p:txBody>
          </p:sp>
          <p:pic>
            <p:nvPicPr>
              <p:cNvPr id="34" name="Imagen 33"/>
              <p:cNvPicPr>
                <a:picLocks noChangeAspect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3638550" y="3475037"/>
                <a:ext cx="5461050" cy="808143"/>
              </a:xfrm>
              <a:prstGeom prst="rect">
                <a:avLst/>
              </a:prstGeom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9080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559510"/>
            <a:ext cx="9144000" cy="62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9858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559510"/>
            <a:ext cx="9144000" cy="6298490"/>
          </a:xfrm>
          <a:prstGeom prst="rect">
            <a:avLst/>
          </a:prstGeom>
        </p:spPr>
      </p:pic>
      <p:sp>
        <p:nvSpPr>
          <p:cNvPr id="5" name="110 CuadroTexto"/>
          <p:cNvSpPr txBox="1"/>
          <p:nvPr/>
        </p:nvSpPr>
        <p:spPr>
          <a:xfrm>
            <a:off x="1115616" y="1403484"/>
            <a:ext cx="10081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1800" dirty="0" smtClean="0">
                <a:solidFill>
                  <a:srgbClr val="FF0000"/>
                </a:solidFill>
                <a:latin typeface="Trebuchet MS"/>
                <a:cs typeface="Trebuchet MS"/>
              </a:rPr>
              <a:t>87,8%</a:t>
            </a:r>
            <a:endParaRPr lang="ca-ES" sz="1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072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188640"/>
            <a:ext cx="2592288" cy="266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Agrupar 4"/>
          <p:cNvGrpSpPr/>
          <p:nvPr/>
        </p:nvGrpSpPr>
        <p:grpSpPr>
          <a:xfrm>
            <a:off x="5906516" y="3581400"/>
            <a:ext cx="2409900" cy="3341665"/>
            <a:chOff x="2568678" y="3581400"/>
            <a:chExt cx="2409900" cy="3341665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656820" y="3581400"/>
              <a:ext cx="2233616" cy="2880000"/>
            </a:xfrm>
            <a:prstGeom prst="rect">
              <a:avLst/>
            </a:prstGeom>
          </p:spPr>
        </p:pic>
        <p:sp>
          <p:nvSpPr>
            <p:cNvPr id="25" name="7 CuadroTexto"/>
            <p:cNvSpPr txBox="1">
              <a:spLocks noChangeArrowheads="1"/>
            </p:cNvSpPr>
            <p:nvPr/>
          </p:nvSpPr>
          <p:spPr bwMode="auto">
            <a:xfrm>
              <a:off x="2568678" y="6461400"/>
              <a:ext cx="24099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ca-ES" sz="1200" i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N Engl J Med 2014; 370:911-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920</a:t>
              </a:r>
            </a:p>
            <a:p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N Engl J Med 2014; 370:921-931</a:t>
              </a:r>
              <a:endParaRPr lang="ca-ES" sz="12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5496" y="188640"/>
            <a:ext cx="4985000" cy="2737997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733338" y="3581400"/>
            <a:ext cx="3262598" cy="3148935"/>
            <a:chOff x="733338" y="3581400"/>
            <a:chExt cx="3262598" cy="3148935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33338" y="3581400"/>
              <a:ext cx="3262598" cy="2883716"/>
            </a:xfrm>
            <a:prstGeom prst="rect">
              <a:avLst/>
            </a:prstGeom>
          </p:spPr>
        </p:pic>
        <p:sp>
          <p:nvSpPr>
            <p:cNvPr id="16" name="7 CuadroTexto"/>
            <p:cNvSpPr txBox="1">
              <a:spLocks noChangeArrowheads="1"/>
            </p:cNvSpPr>
            <p:nvPr/>
          </p:nvSpPr>
          <p:spPr bwMode="auto">
            <a:xfrm>
              <a:off x="1159687" y="6453336"/>
              <a:ext cx="24099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Rheumatol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2016; 55: 1145-7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89579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559510"/>
            <a:ext cx="9144000" cy="6298490"/>
          </a:xfrm>
          <a:prstGeom prst="rect">
            <a:avLst/>
          </a:prstGeom>
        </p:spPr>
      </p:pic>
      <p:sp>
        <p:nvSpPr>
          <p:cNvPr id="4" name="110 CuadroTexto"/>
          <p:cNvSpPr txBox="1"/>
          <p:nvPr/>
        </p:nvSpPr>
        <p:spPr>
          <a:xfrm>
            <a:off x="2123728" y="2564904"/>
            <a:ext cx="10081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1800" dirty="0" smtClean="0">
                <a:solidFill>
                  <a:srgbClr val="FF0000"/>
                </a:solidFill>
                <a:latin typeface="Trebuchet MS"/>
                <a:cs typeface="Trebuchet MS"/>
              </a:rPr>
              <a:t>58,5%</a:t>
            </a:r>
            <a:endParaRPr lang="ca-ES" sz="1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5255568" y="1187130"/>
            <a:ext cx="2691533" cy="2521625"/>
          </a:xfrm>
          <a:prstGeom prst="rect">
            <a:avLst/>
          </a:prstGeom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95006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559510"/>
            <a:ext cx="9144000" cy="6298490"/>
          </a:xfrm>
          <a:prstGeom prst="rect">
            <a:avLst/>
          </a:prstGeom>
        </p:spPr>
      </p:pic>
      <p:sp>
        <p:nvSpPr>
          <p:cNvPr id="4" name="110 CuadroTexto"/>
          <p:cNvSpPr txBox="1"/>
          <p:nvPr/>
        </p:nvSpPr>
        <p:spPr>
          <a:xfrm>
            <a:off x="3059832" y="4221088"/>
            <a:ext cx="10081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1800" smtClean="0">
                <a:solidFill>
                  <a:srgbClr val="FF0000"/>
                </a:solidFill>
                <a:latin typeface="Trebuchet MS"/>
                <a:cs typeface="Trebuchet MS"/>
              </a:rPr>
              <a:t>18,3%</a:t>
            </a:r>
            <a:endParaRPr lang="ca-ES" sz="1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5" name="110 CuadroTexto"/>
          <p:cNvSpPr txBox="1"/>
          <p:nvPr/>
        </p:nvSpPr>
        <p:spPr>
          <a:xfrm>
            <a:off x="4055244" y="4405754"/>
            <a:ext cx="10081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1800" dirty="0" smtClean="0">
                <a:solidFill>
                  <a:srgbClr val="FF0000"/>
                </a:solidFill>
                <a:latin typeface="Trebuchet MS"/>
                <a:cs typeface="Trebuchet MS"/>
              </a:rPr>
              <a:t>14,6%</a:t>
            </a:r>
            <a:endParaRPr lang="ca-ES" sz="1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756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77563" y="116632"/>
            <a:ext cx="7788873" cy="637655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5370092" y="6519799"/>
            <a:ext cx="3096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buSzPct val="165000"/>
            </a:pPr>
            <a:r>
              <a:rPr lang="es-ES_tradnl" sz="1200" i="1" dirty="0" err="1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Nat</a:t>
            </a:r>
            <a:r>
              <a:rPr lang="es-ES_tradnl" sz="1200" i="1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 </a:t>
            </a:r>
            <a:r>
              <a:rPr lang="es-ES_tradnl" sz="1200" i="1" dirty="0" err="1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Immunol</a:t>
            </a:r>
            <a:r>
              <a:rPr lang="es-ES_tradnl" sz="1200" i="1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 2017; 18: 832-842</a:t>
            </a:r>
            <a:endParaRPr lang="es-ES_tradnl" sz="1200" i="1" dirty="0">
              <a:solidFill>
                <a:srgbClr val="000000"/>
              </a:solidFill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204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188640"/>
            <a:ext cx="5455941" cy="29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7 CuadroTexto"/>
          <p:cNvSpPr txBox="1"/>
          <p:nvPr/>
        </p:nvSpPr>
        <p:spPr bwMode="auto">
          <a:xfrm>
            <a:off x="2051720" y="3209304"/>
            <a:ext cx="191770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Hepatomegalia</a:t>
            </a:r>
            <a:endParaRPr lang="en-GB" sz="16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28" name="7 CuadroTexto"/>
          <p:cNvSpPr txBox="1"/>
          <p:nvPr/>
        </p:nvSpPr>
        <p:spPr bwMode="auto">
          <a:xfrm>
            <a:off x="5076056" y="3209304"/>
            <a:ext cx="191770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Esplenomegalia</a:t>
            </a:r>
            <a:endParaRPr lang="en-GB" sz="16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grpSp>
        <p:nvGrpSpPr>
          <p:cNvPr id="3" name="Agrupar 30"/>
          <p:cNvGrpSpPr/>
          <p:nvPr/>
        </p:nvGrpSpPr>
        <p:grpSpPr>
          <a:xfrm>
            <a:off x="2030688" y="4033200"/>
            <a:ext cx="5065956" cy="2814885"/>
            <a:chOff x="3849444" y="4033200"/>
            <a:chExt cx="5065956" cy="2814885"/>
          </a:xfrm>
        </p:grpSpPr>
        <p:grpSp>
          <p:nvGrpSpPr>
            <p:cNvPr id="4" name="Agrupar 24"/>
            <p:cNvGrpSpPr/>
            <p:nvPr/>
          </p:nvGrpSpPr>
          <p:grpSpPr>
            <a:xfrm>
              <a:off x="3849444" y="4033200"/>
              <a:ext cx="5065956" cy="2520000"/>
              <a:chOff x="3697044" y="4033200"/>
              <a:chExt cx="5065956" cy="2520000"/>
            </a:xfrm>
          </p:grpSpPr>
          <p:pic>
            <p:nvPicPr>
              <p:cNvPr id="21" name="Imagen 20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5585609" y="4033200"/>
                <a:ext cx="3177391" cy="2520000"/>
              </a:xfrm>
              <a:prstGeom prst="rect">
                <a:avLst/>
              </a:prstGeom>
            </p:spPr>
          </p:pic>
          <p:pic>
            <p:nvPicPr>
              <p:cNvPr id="23" name="Imagen 22"/>
              <p:cNvPicPr>
                <a:picLocks noChangeAspect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>
              <a:xfrm>
                <a:off x="3697044" y="4033200"/>
                <a:ext cx="2269565" cy="2520000"/>
              </a:xfrm>
              <a:prstGeom prst="rect">
                <a:avLst/>
              </a:prstGeom>
            </p:spPr>
          </p:pic>
        </p:grpSp>
        <p:sp>
          <p:nvSpPr>
            <p:cNvPr id="30" name="7 CuadroTexto"/>
            <p:cNvSpPr txBox="1">
              <a:spLocks noChangeArrowheads="1"/>
            </p:cNvSpPr>
            <p:nvPr/>
          </p:nvSpPr>
          <p:spPr bwMode="auto">
            <a:xfrm>
              <a:off x="5516576" y="6540294"/>
              <a:ext cx="3383533" cy="307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400" i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N Engl J Med 2014; 370:911-920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6685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559510"/>
            <a:ext cx="9144000" cy="6298490"/>
          </a:xfrm>
          <a:prstGeom prst="rect">
            <a:avLst/>
          </a:prstGeom>
        </p:spPr>
      </p:pic>
      <p:sp>
        <p:nvSpPr>
          <p:cNvPr id="4" name="110 CuadroTexto"/>
          <p:cNvSpPr txBox="1"/>
          <p:nvPr/>
        </p:nvSpPr>
        <p:spPr>
          <a:xfrm>
            <a:off x="5004048" y="4293096"/>
            <a:ext cx="10081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1800" smtClean="0">
                <a:solidFill>
                  <a:srgbClr val="FF0000"/>
                </a:solidFill>
                <a:latin typeface="Trebuchet MS"/>
                <a:cs typeface="Trebuchet MS"/>
              </a:rPr>
              <a:t>18,3%</a:t>
            </a:r>
            <a:endParaRPr lang="ca-ES" sz="1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5" name="110 CuadroTexto"/>
          <p:cNvSpPr txBox="1"/>
          <p:nvPr/>
        </p:nvSpPr>
        <p:spPr>
          <a:xfrm>
            <a:off x="6012160" y="4662428"/>
            <a:ext cx="10081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1800" dirty="0" smtClean="0">
                <a:solidFill>
                  <a:srgbClr val="FF0000"/>
                </a:solidFill>
                <a:latin typeface="Trebuchet MS"/>
                <a:cs typeface="Trebuchet MS"/>
              </a:rPr>
              <a:t>9,8%</a:t>
            </a:r>
            <a:endParaRPr lang="ca-ES" sz="1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865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033358"/>
            <a:ext cx="3457574" cy="234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33300" y="404664"/>
            <a:ext cx="1969949" cy="2520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772000" y="493042"/>
            <a:ext cx="3600000" cy="2343243"/>
          </a:xfrm>
          <a:prstGeom prst="rect">
            <a:avLst/>
          </a:prstGeom>
        </p:spPr>
      </p:pic>
      <p:sp>
        <p:nvSpPr>
          <p:cNvPr id="25" name="7 CuadroTexto"/>
          <p:cNvSpPr txBox="1">
            <a:spLocks noChangeArrowheads="1"/>
          </p:cNvSpPr>
          <p:nvPr/>
        </p:nvSpPr>
        <p:spPr bwMode="auto">
          <a:xfrm>
            <a:off x="251520" y="2939060"/>
            <a:ext cx="6120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ca-ES" sz="12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N Engl J Med 2014; </a:t>
            </a:r>
            <a:r>
              <a:rPr lang="ca-ES" sz="1200" i="1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370:911-920                                  </a:t>
            </a:r>
            <a:r>
              <a:rPr lang="ca-ES" sz="1200" i="1" dirty="0" err="1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N</a:t>
            </a:r>
            <a:r>
              <a:rPr lang="ca-ES" sz="1200" i="1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 Engl J Med 2014; 370:921-931</a:t>
            </a:r>
            <a:endParaRPr lang="ca-ES" sz="1200" i="1" dirty="0">
              <a:solidFill>
                <a:srgbClr val="000000"/>
              </a:solidFill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6732040" y="493042"/>
            <a:ext cx="2232448" cy="2752720"/>
            <a:chOff x="6656707" y="697925"/>
            <a:chExt cx="2232448" cy="275272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6748729" y="697925"/>
              <a:ext cx="2048405" cy="2475721"/>
            </a:xfrm>
            <a:prstGeom prst="rect">
              <a:avLst/>
            </a:prstGeom>
          </p:spPr>
        </p:pic>
        <p:sp>
          <p:nvSpPr>
            <p:cNvPr id="14" name="7 CuadroTexto"/>
            <p:cNvSpPr txBox="1">
              <a:spLocks noChangeArrowheads="1"/>
            </p:cNvSpPr>
            <p:nvPr/>
          </p:nvSpPr>
          <p:spPr bwMode="auto">
            <a:xfrm>
              <a:off x="6656707" y="3173646"/>
              <a:ext cx="223244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J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Neurol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2016; 263: 818-820</a:t>
              </a:r>
              <a:endParaRPr lang="ca-ES" sz="12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508104" y="3960440"/>
            <a:ext cx="2130752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9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559510"/>
            <a:ext cx="9144000" cy="6298490"/>
          </a:xfrm>
          <a:prstGeom prst="rect">
            <a:avLst/>
          </a:prstGeom>
        </p:spPr>
      </p:pic>
      <p:sp>
        <p:nvSpPr>
          <p:cNvPr id="4" name="110 CuadroTexto"/>
          <p:cNvSpPr txBox="1"/>
          <p:nvPr/>
        </p:nvSpPr>
        <p:spPr>
          <a:xfrm>
            <a:off x="6948264" y="4581128"/>
            <a:ext cx="10081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1800" dirty="0" smtClean="0">
                <a:solidFill>
                  <a:srgbClr val="FF0000"/>
                </a:solidFill>
                <a:latin typeface="Trebuchet MS"/>
                <a:cs typeface="Trebuchet MS"/>
              </a:rPr>
              <a:t>11,0%</a:t>
            </a:r>
            <a:endParaRPr lang="ca-ES" sz="1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5" name="110 CuadroTexto"/>
          <p:cNvSpPr txBox="1"/>
          <p:nvPr/>
        </p:nvSpPr>
        <p:spPr>
          <a:xfrm>
            <a:off x="7894285" y="4795661"/>
            <a:ext cx="100811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1800" dirty="0" smtClean="0">
                <a:solidFill>
                  <a:srgbClr val="FF0000"/>
                </a:solidFill>
                <a:latin typeface="Trebuchet MS"/>
                <a:cs typeface="Trebuchet MS"/>
              </a:rPr>
              <a:t>3,7%</a:t>
            </a:r>
            <a:endParaRPr lang="ca-ES" sz="18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449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 bwMode="auto">
          <a:xfrm>
            <a:off x="566614" y="260648"/>
            <a:ext cx="3789362" cy="89255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Aneurismas</a:t>
            </a:r>
            <a:endParaRPr lang="en-GB" sz="2000" b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>
              <a:defRPr/>
            </a:pPr>
            <a:r>
              <a:rPr lang="en-GB" sz="1600" dirty="0" smtClean="0">
                <a:solidFill>
                  <a:srgbClr val="000000"/>
                </a:solidFill>
                <a:latin typeface="Trebuchet MS"/>
                <a:cs typeface="Trebuchet MS"/>
              </a:rPr>
              <a:t>Renal, </a:t>
            </a:r>
            <a:r>
              <a:rPr lang="en-GB" sz="16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celíaca</a:t>
            </a:r>
            <a:r>
              <a:rPr lang="en-GB" sz="1600" dirty="0" smtClean="0">
                <a:solidFill>
                  <a:srgbClr val="000000"/>
                </a:solidFill>
                <a:latin typeface="Trebuchet MS"/>
                <a:cs typeface="Trebuchet MS"/>
              </a:rPr>
              <a:t>, </a:t>
            </a:r>
            <a:r>
              <a:rPr lang="en-GB" sz="16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mesentérica</a:t>
            </a:r>
            <a:r>
              <a:rPr lang="en-GB" sz="1600" dirty="0" smtClean="0">
                <a:solidFill>
                  <a:srgbClr val="000000"/>
                </a:solidFill>
                <a:latin typeface="Trebuchet MS"/>
                <a:cs typeface="Trebuchet MS"/>
              </a:rPr>
              <a:t>, cerebral, </a:t>
            </a:r>
            <a:r>
              <a:rPr lang="en-GB" sz="16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arteria</a:t>
            </a:r>
            <a:r>
              <a:rPr lang="en-GB" sz="1600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retiniana</a:t>
            </a:r>
            <a:r>
              <a:rPr lang="en-GB" sz="1600" dirty="0" smtClean="0">
                <a:solidFill>
                  <a:srgbClr val="000000"/>
                </a:solidFill>
                <a:latin typeface="Trebuchet MS"/>
                <a:cs typeface="Trebuchet MS"/>
              </a:rPr>
              <a:t>, </a:t>
            </a:r>
            <a:r>
              <a:rPr lang="en-GB" sz="16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coronaria</a:t>
            </a:r>
            <a:r>
              <a:rPr lang="es-ES_tradnl" sz="1600" dirty="0" smtClean="0">
                <a:solidFill>
                  <a:srgbClr val="000000"/>
                </a:solidFill>
                <a:latin typeface="Trebuchet MS"/>
                <a:cs typeface="Trebuchet MS"/>
              </a:rPr>
              <a:t>….</a:t>
            </a:r>
            <a:endParaRPr lang="en-GB" sz="16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pic>
        <p:nvPicPr>
          <p:cNvPr id="7067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0695" y="4751520"/>
            <a:ext cx="1981200" cy="19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1950" y="1549878"/>
            <a:ext cx="1978691" cy="280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Agrupar 15"/>
          <p:cNvGrpSpPr/>
          <p:nvPr/>
        </p:nvGrpSpPr>
        <p:grpSpPr>
          <a:xfrm>
            <a:off x="4427984" y="1772816"/>
            <a:ext cx="4509017" cy="3802379"/>
            <a:chOff x="4038600" y="1382198"/>
            <a:chExt cx="4509017" cy="3802379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038600" y="1382198"/>
              <a:ext cx="4509017" cy="3511550"/>
            </a:xfrm>
            <a:prstGeom prst="rect">
              <a:avLst/>
            </a:prstGeom>
          </p:spPr>
        </p:pic>
        <p:sp>
          <p:nvSpPr>
            <p:cNvPr id="18" name="7 CuadroTexto"/>
            <p:cNvSpPr txBox="1">
              <a:spLocks noChangeArrowheads="1"/>
            </p:cNvSpPr>
            <p:nvPr/>
          </p:nvSpPr>
          <p:spPr bwMode="auto">
            <a:xfrm>
              <a:off x="5150867" y="4876800"/>
              <a:ext cx="33835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4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J Autoimmun </a:t>
              </a:r>
              <a:r>
                <a:rPr lang="ca-ES" sz="14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2014;</a:t>
              </a:r>
              <a:r>
                <a:rPr lang="ca-ES" sz="14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48-49: 84-89</a:t>
              </a:r>
              <a:endParaRPr lang="ca-ES" sz="1400" i="1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810284" y="5949280"/>
            <a:ext cx="3744416" cy="64633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dirty="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Diagnóstico previo de PAN sistémica y síndrome de </a:t>
            </a:r>
            <a:r>
              <a:rPr lang="es-ES" sz="1800" dirty="0" err="1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Sneddon</a:t>
            </a:r>
            <a:endParaRPr lang="es-ES" sz="1800" dirty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 CuadroTexto"/>
          <p:cNvSpPr txBox="1"/>
          <p:nvPr/>
        </p:nvSpPr>
        <p:spPr bwMode="auto">
          <a:xfrm>
            <a:off x="3253383" y="188640"/>
            <a:ext cx="2637234" cy="707886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Otras</a:t>
            </a:r>
            <a:r>
              <a:rPr lang="en-GB" sz="20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n-GB" sz="2000" b="1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manifestaciones</a:t>
            </a:r>
            <a:endParaRPr lang="en-GB" sz="2000" b="1" dirty="0" smtClean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pic>
        <p:nvPicPr>
          <p:cNvPr id="4" name="Imagen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35904"/>
            <a:ext cx="2160240" cy="15121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77659" y="2765043"/>
            <a:ext cx="2788682" cy="1368152"/>
          </a:xfrm>
          <a:prstGeom prst="rect">
            <a:avLst/>
          </a:prstGeom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6948264" y="1235904"/>
            <a:ext cx="1460944" cy="2193096"/>
          </a:xfrm>
          <a:prstGeom prst="rect">
            <a:avLst/>
          </a:prstGeom>
          <a:effectLst/>
        </p:spPr>
      </p:pic>
      <p:grpSp>
        <p:nvGrpSpPr>
          <p:cNvPr id="12" name="Agrupar 11"/>
          <p:cNvGrpSpPr/>
          <p:nvPr/>
        </p:nvGrpSpPr>
        <p:grpSpPr>
          <a:xfrm>
            <a:off x="971600" y="3861048"/>
            <a:ext cx="1296144" cy="2808312"/>
            <a:chOff x="7613005" y="3962400"/>
            <a:chExt cx="783469" cy="2160749"/>
          </a:xfrm>
        </p:grpSpPr>
        <p:pic>
          <p:nvPicPr>
            <p:cNvPr id="13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613005" y="3962400"/>
              <a:ext cx="783469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7629382" y="5043149"/>
              <a:ext cx="750715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756826" y="4562882"/>
            <a:ext cx="3630348" cy="19565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803342" y="5148902"/>
            <a:ext cx="1750788" cy="7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684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2" descr="http://3.bp.blogspot.com/_C-pNJlySIe0/TR36y5hsjKI/AAAAAAAAAUA/AImKLtVQYok/s320/o-que-e-o-tempo-de-protrombin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19925" y="1580629"/>
            <a:ext cx="1836738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Agrupar 16"/>
          <p:cNvGrpSpPr/>
          <p:nvPr/>
        </p:nvGrpSpPr>
        <p:grpSpPr>
          <a:xfrm>
            <a:off x="533400" y="2077516"/>
            <a:ext cx="2362200" cy="2032576"/>
            <a:chOff x="755892" y="4648200"/>
            <a:chExt cx="2362200" cy="2032576"/>
          </a:xfrm>
        </p:grpSpPr>
        <p:sp>
          <p:nvSpPr>
            <p:cNvPr id="19" name="Elipse 4"/>
            <p:cNvSpPr/>
            <p:nvPr/>
          </p:nvSpPr>
          <p:spPr bwMode="auto">
            <a:xfrm>
              <a:off x="841567" y="4648200"/>
              <a:ext cx="2190851" cy="137816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FFFFFF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948102" y="5044894"/>
              <a:ext cx="197778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FFFFFF"/>
                  </a:solidFill>
                  <a:latin typeface="Wingdings"/>
                  <a:ea typeface="Wingdings"/>
                  <a:cs typeface="Wingdings"/>
                </a:rPr>
                <a:t> </a:t>
              </a:r>
              <a:r>
                <a:rPr lang="es-ES" sz="1600" b="1" dirty="0" smtClean="0">
                  <a:solidFill>
                    <a:srgbClr val="FFFFFF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Reactantes de fase aguda</a:t>
              </a:r>
              <a:endParaRPr lang="es-ES" sz="1600" b="1" dirty="0">
                <a:solidFill>
                  <a:srgbClr val="FFFFFF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755892" y="6096000"/>
              <a:ext cx="2362200" cy="5847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Proteína C reactiva</a:t>
              </a:r>
            </a:p>
            <a:p>
              <a:pPr algn="ctr">
                <a:defRPr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SAA-1</a:t>
              </a:r>
              <a:endParaRPr lang="es-ES" sz="1600" b="1" dirty="0">
                <a:solidFill>
                  <a:srgbClr val="000000"/>
                </a:solidFill>
                <a:latin typeface="Trebuchet MS" pitchFamily="-102" charset="0"/>
                <a:ea typeface="Trebuchet MS" pitchFamily="-102" charset="0"/>
                <a:cs typeface="Trebuchet MS" pitchFamily="-102" charset="0"/>
              </a:endParaRPr>
            </a:p>
          </p:txBody>
        </p:sp>
      </p:grpSp>
      <p:grpSp>
        <p:nvGrpSpPr>
          <p:cNvPr id="3" name="Agrupar 26"/>
          <p:cNvGrpSpPr/>
          <p:nvPr/>
        </p:nvGrpSpPr>
        <p:grpSpPr>
          <a:xfrm>
            <a:off x="3657600" y="2077516"/>
            <a:ext cx="2590800" cy="2278797"/>
            <a:chOff x="3657600" y="685800"/>
            <a:chExt cx="2590800" cy="2278797"/>
          </a:xfrm>
        </p:grpSpPr>
        <p:sp>
          <p:nvSpPr>
            <p:cNvPr id="23" name="Elipse 4"/>
            <p:cNvSpPr/>
            <p:nvPr/>
          </p:nvSpPr>
          <p:spPr bwMode="auto">
            <a:xfrm>
              <a:off x="3857575" y="685800"/>
              <a:ext cx="2190851" cy="13781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3964110" y="1205605"/>
              <a:ext cx="19777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Citopenias</a:t>
              </a:r>
              <a:endParaRPr lang="es-ES" sz="1600" b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3657600" y="2133600"/>
              <a:ext cx="25908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Pancitopenia</a:t>
              </a:r>
            </a:p>
            <a:p>
              <a:pPr algn="ctr">
                <a:defRPr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Leucopenias (linfopenia, neutropenia</a:t>
              </a:r>
              <a:r>
                <a:rPr lang="es-ES_tradnl" sz="1600" b="1" dirty="0" smtClean="0">
                  <a:solidFill>
                    <a:srgbClr val="000000"/>
                  </a:solidFill>
                  <a:latin typeface="Trebuchet MS" pitchFamily="-102" charset="0"/>
                  <a:ea typeface="Trebuchet MS" pitchFamily="-102" charset="0"/>
                  <a:cs typeface="Trebuchet MS" pitchFamily="-102" charset="0"/>
                </a:rPr>
                <a:t>…)</a:t>
              </a:r>
            </a:p>
          </p:txBody>
        </p: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332656"/>
            <a:ext cx="2153816" cy="14358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46040" y="4769326"/>
            <a:ext cx="3851920" cy="18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87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10 CuadroTexto"/>
          <p:cNvSpPr txBox="1"/>
          <p:nvPr/>
        </p:nvSpPr>
        <p:spPr>
          <a:xfrm>
            <a:off x="593812" y="1367782"/>
            <a:ext cx="2971800" cy="89255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Infartos cerebrales</a:t>
            </a:r>
          </a:p>
          <a:p>
            <a:pPr algn="ctr">
              <a:defRPr/>
            </a:pPr>
            <a:endParaRPr lang="ca-ES" sz="18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>
              <a:defRPr/>
            </a:pPr>
            <a:r>
              <a:rPr lang="ca-ES" sz="1600" dirty="0" smtClean="0">
                <a:solidFill>
                  <a:srgbClr val="000000"/>
                </a:solidFill>
                <a:latin typeface="Trebuchet MS"/>
                <a:cs typeface="Trebuchet MS"/>
              </a:rPr>
              <a:t>46/82 (56,1%)</a:t>
            </a:r>
            <a:endParaRPr lang="ca-ES" sz="16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grpSp>
        <p:nvGrpSpPr>
          <p:cNvPr id="5" name="Agrupar 18"/>
          <p:cNvGrpSpPr/>
          <p:nvPr/>
        </p:nvGrpSpPr>
        <p:grpSpPr>
          <a:xfrm>
            <a:off x="1775416" y="3351472"/>
            <a:ext cx="5593167" cy="1373672"/>
            <a:chOff x="1775417" y="5328707"/>
            <a:chExt cx="5593167" cy="1373672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775417" y="5328707"/>
              <a:ext cx="5593167" cy="1080000"/>
            </a:xfrm>
            <a:prstGeom prst="rect">
              <a:avLst/>
            </a:prstGeom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7" name="7 CuadroTexto"/>
            <p:cNvSpPr txBox="1">
              <a:spLocks noChangeArrowheads="1"/>
            </p:cNvSpPr>
            <p:nvPr/>
          </p:nvSpPr>
          <p:spPr bwMode="auto">
            <a:xfrm>
              <a:off x="3985051" y="6425380"/>
              <a:ext cx="33835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Neurology 2015; 84: 2092-3</a:t>
              </a:r>
              <a:endParaRPr lang="ca-ES" sz="12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1142746" y="4955198"/>
            <a:ext cx="6858508" cy="1789952"/>
            <a:chOff x="1691680" y="4721875"/>
            <a:chExt cx="6858508" cy="178995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691680" y="4721875"/>
              <a:ext cx="6858508" cy="1437172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7 CuadroTexto"/>
            <p:cNvSpPr txBox="1">
              <a:spLocks noChangeArrowheads="1"/>
            </p:cNvSpPr>
            <p:nvPr/>
          </p:nvSpPr>
          <p:spPr bwMode="auto">
            <a:xfrm>
              <a:off x="5166655" y="6234828"/>
              <a:ext cx="33835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Neuropediatrics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2017; 48: 111-4</a:t>
              </a:r>
              <a:endParaRPr lang="ca-ES" sz="12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54723" y="487148"/>
            <a:ext cx="4881773" cy="265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3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037798" y="188640"/>
            <a:ext cx="3068405" cy="2561031"/>
          </a:xfrm>
          <a:prstGeom prst="rect">
            <a:avLst/>
          </a:prstGeom>
        </p:spPr>
      </p:pic>
      <p:grpSp>
        <p:nvGrpSpPr>
          <p:cNvPr id="4" name="Agrupar 26"/>
          <p:cNvGrpSpPr/>
          <p:nvPr/>
        </p:nvGrpSpPr>
        <p:grpSpPr>
          <a:xfrm>
            <a:off x="179512" y="188640"/>
            <a:ext cx="2590507" cy="3451086"/>
            <a:chOff x="381000" y="2667000"/>
            <a:chExt cx="2590507" cy="345108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381000" y="2667000"/>
              <a:ext cx="2590507" cy="2672745"/>
            </a:xfrm>
            <a:prstGeom prst="rect">
              <a:avLst/>
            </a:prstGeom>
          </p:spPr>
        </p:pic>
        <p:sp>
          <p:nvSpPr>
            <p:cNvPr id="6" name="110 CuadroTexto"/>
            <p:cNvSpPr txBox="1"/>
            <p:nvPr/>
          </p:nvSpPr>
          <p:spPr>
            <a:xfrm>
              <a:off x="647553" y="5410200"/>
              <a:ext cx="2057400" cy="707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ca-ES" sz="2000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Infartos isquémicos</a:t>
              </a:r>
              <a:endParaRPr lang="ca-ES" sz="2000" dirty="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11" name="Agrupar 13"/>
          <p:cNvGrpSpPr/>
          <p:nvPr/>
        </p:nvGrpSpPr>
        <p:grpSpPr>
          <a:xfrm>
            <a:off x="6373982" y="188162"/>
            <a:ext cx="2562306" cy="3478341"/>
            <a:chOff x="6200694" y="1792693"/>
            <a:chExt cx="2562306" cy="3478341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6200694" y="1792693"/>
              <a:ext cx="2562306" cy="2700000"/>
            </a:xfrm>
            <a:prstGeom prst="rect">
              <a:avLst/>
            </a:prstGeom>
          </p:spPr>
        </p:pic>
        <p:sp>
          <p:nvSpPr>
            <p:cNvPr id="13" name="110 CuadroTexto"/>
            <p:cNvSpPr txBox="1"/>
            <p:nvPr/>
          </p:nvSpPr>
          <p:spPr>
            <a:xfrm>
              <a:off x="6453147" y="4563148"/>
              <a:ext cx="2057400" cy="707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ca-ES" sz="2000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Infartos hemorrágicos</a:t>
              </a:r>
              <a:endParaRPr lang="ca-ES" sz="2000" dirty="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14" name="Agrupar 29"/>
          <p:cNvGrpSpPr/>
          <p:nvPr/>
        </p:nvGrpSpPr>
        <p:grpSpPr>
          <a:xfrm>
            <a:off x="2250428" y="4077072"/>
            <a:ext cx="4643145" cy="2520000"/>
            <a:chOff x="985275" y="3797199"/>
            <a:chExt cx="4643145" cy="2520000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3237220" y="3797199"/>
              <a:ext cx="2391200" cy="2520000"/>
            </a:xfrm>
            <a:prstGeom prst="rect">
              <a:avLst/>
            </a:prstGeom>
          </p:spPr>
        </p:pic>
        <p:sp>
          <p:nvSpPr>
            <p:cNvPr id="16" name="110 CuadroTexto"/>
            <p:cNvSpPr txBox="1"/>
            <p:nvPr/>
          </p:nvSpPr>
          <p:spPr>
            <a:xfrm>
              <a:off x="985275" y="4703256"/>
              <a:ext cx="2057400" cy="707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ca-ES" sz="2000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Cavitaciones</a:t>
              </a:r>
            </a:p>
            <a:p>
              <a:pPr algn="ctr">
                <a:defRPr/>
              </a:pPr>
              <a:r>
                <a:rPr lang="ca-ES" sz="2000" dirty="0" smtClean="0">
                  <a:solidFill>
                    <a:srgbClr val="000000"/>
                  </a:solidFill>
                  <a:latin typeface="Trebuchet MS"/>
                  <a:cs typeface="Trebuchet MS"/>
                </a:rPr>
                <a:t>“lacune”</a:t>
              </a:r>
              <a:endParaRPr lang="ca-ES" sz="2000" dirty="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9131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7504" y="188640"/>
            <a:ext cx="1643266" cy="923699"/>
          </a:xfrm>
          <a:prstGeom prst="rect">
            <a:avLst/>
          </a:prstGeom>
        </p:spPr>
      </p:pic>
      <p:grpSp>
        <p:nvGrpSpPr>
          <p:cNvPr id="3" name="Agrupar 24"/>
          <p:cNvGrpSpPr/>
          <p:nvPr/>
        </p:nvGrpSpPr>
        <p:grpSpPr>
          <a:xfrm>
            <a:off x="2087724" y="620688"/>
            <a:ext cx="6372708" cy="3171672"/>
            <a:chOff x="0" y="4292859"/>
            <a:chExt cx="4975180" cy="2260341"/>
          </a:xfrm>
        </p:grpSpPr>
        <p:sp>
          <p:nvSpPr>
            <p:cNvPr id="23" name="Rectángulo 22"/>
            <p:cNvSpPr/>
            <p:nvPr/>
          </p:nvSpPr>
          <p:spPr>
            <a:xfrm>
              <a:off x="152400" y="4419600"/>
              <a:ext cx="3276600" cy="213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  <p:grpSp>
          <p:nvGrpSpPr>
            <p:cNvPr id="4" name="Agrupar 13"/>
            <p:cNvGrpSpPr/>
            <p:nvPr/>
          </p:nvGrpSpPr>
          <p:grpSpPr>
            <a:xfrm>
              <a:off x="0" y="4292859"/>
              <a:ext cx="4975180" cy="1517523"/>
              <a:chOff x="152400" y="559059"/>
              <a:chExt cx="4975180" cy="1517523"/>
            </a:xfrm>
          </p:grpSpPr>
          <p:pic>
            <p:nvPicPr>
              <p:cNvPr id="19" name="Imagen 18"/>
              <p:cNvPicPr>
                <a:picLocks noChangeAspect="1"/>
              </p:cNvPicPr>
              <p:nvPr/>
            </p:nvPicPr>
            <p:blipFill>
              <a:blip r:embed="rId3" cstate="email"/>
              <a:stretch>
                <a:fillRect/>
              </a:stretch>
            </p:blipFill>
            <p:spPr>
              <a:xfrm>
                <a:off x="152400" y="559059"/>
                <a:ext cx="1304317" cy="1517523"/>
              </a:xfrm>
              <a:prstGeom prst="rect">
                <a:avLst/>
              </a:prstGeom>
            </p:spPr>
          </p:pic>
          <p:pic>
            <p:nvPicPr>
              <p:cNvPr id="20" name="Imagen 19"/>
              <p:cNvPicPr>
                <a:picLocks noChangeAspect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2139720" y="559059"/>
                <a:ext cx="1188925" cy="1517523"/>
              </a:xfrm>
              <a:prstGeom prst="rect">
                <a:avLst/>
              </a:prstGeom>
            </p:spPr>
          </p:pic>
          <p:pic>
            <p:nvPicPr>
              <p:cNvPr id="21" name="Imagen 20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4220426" y="559059"/>
                <a:ext cx="907154" cy="1517523"/>
              </a:xfrm>
              <a:prstGeom prst="rect">
                <a:avLst/>
              </a:prstGeom>
            </p:spPr>
          </p:pic>
        </p:grpSp>
      </p:grpSp>
      <p:grpSp>
        <p:nvGrpSpPr>
          <p:cNvPr id="5" name="Agrupar 4"/>
          <p:cNvGrpSpPr/>
          <p:nvPr/>
        </p:nvGrpSpPr>
        <p:grpSpPr>
          <a:xfrm>
            <a:off x="251520" y="3429000"/>
            <a:ext cx="8532440" cy="3413802"/>
            <a:chOff x="251520" y="3429000"/>
            <a:chExt cx="8532440" cy="3413802"/>
          </a:xfrm>
        </p:grpSpPr>
        <p:grpSp>
          <p:nvGrpSpPr>
            <p:cNvPr id="26" name="Agrupar 25"/>
            <p:cNvGrpSpPr/>
            <p:nvPr/>
          </p:nvGrpSpPr>
          <p:grpSpPr>
            <a:xfrm>
              <a:off x="251520" y="3429000"/>
              <a:ext cx="8532440" cy="2987271"/>
              <a:chOff x="305780" y="620688"/>
              <a:chExt cx="8532440" cy="2987271"/>
            </a:xfrm>
          </p:grpSpPr>
          <p:pic>
            <p:nvPicPr>
              <p:cNvPr id="27" name="Imagen 26"/>
              <p:cNvPicPr>
                <a:picLocks noChangeAspect="1"/>
              </p:cNvPicPr>
              <p:nvPr/>
            </p:nvPicPr>
            <p:blipFill>
              <a:blip r:embed="rId6" cstate="email"/>
              <a:stretch>
                <a:fillRect/>
              </a:stretch>
            </p:blipFill>
            <p:spPr>
              <a:xfrm>
                <a:off x="305780" y="620688"/>
                <a:ext cx="8532440" cy="1103213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Imagen 27"/>
              <p:cNvPicPr>
                <a:picLocks noChangeAspect="1"/>
              </p:cNvPicPr>
              <p:nvPr/>
            </p:nvPicPr>
            <p:blipFill>
              <a:blip r:embed="rId7" cstate="email"/>
              <a:stretch>
                <a:fillRect/>
              </a:stretch>
            </p:blipFill>
            <p:spPr>
              <a:xfrm>
                <a:off x="305780" y="1844824"/>
                <a:ext cx="8532440" cy="1763135"/>
              </a:xfrm>
              <a:prstGeom prst="rect">
                <a:avLst/>
              </a:prstGeom>
            </p:spPr>
          </p:pic>
          <p:sp>
            <p:nvSpPr>
              <p:cNvPr id="29" name="Rectángulo 28"/>
              <p:cNvSpPr/>
              <p:nvPr/>
            </p:nvSpPr>
            <p:spPr>
              <a:xfrm>
                <a:off x="4860032" y="2564904"/>
                <a:ext cx="3816424" cy="504056"/>
              </a:xfrm>
              <a:prstGeom prst="rect">
                <a:avLst/>
              </a:prstGeom>
              <a:solidFill>
                <a:srgbClr val="EA872E">
                  <a:alpha val="5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ES_tradnl" i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ángulo 29"/>
              <p:cNvSpPr/>
              <p:nvPr/>
            </p:nvSpPr>
            <p:spPr>
              <a:xfrm>
                <a:off x="323528" y="2780928"/>
                <a:ext cx="4536504" cy="288032"/>
              </a:xfrm>
              <a:prstGeom prst="rect">
                <a:avLst/>
              </a:prstGeom>
              <a:solidFill>
                <a:srgbClr val="EA872E">
                  <a:alpha val="5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ES_tradnl" i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ángulo 30"/>
              <p:cNvSpPr/>
              <p:nvPr/>
            </p:nvSpPr>
            <p:spPr>
              <a:xfrm>
                <a:off x="323528" y="3068960"/>
                <a:ext cx="1377026" cy="216024"/>
              </a:xfrm>
              <a:prstGeom prst="rect">
                <a:avLst/>
              </a:prstGeom>
              <a:solidFill>
                <a:srgbClr val="EA872E">
                  <a:alpha val="5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ES_tradnl" i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2" name="7 CuadroTexto"/>
            <p:cNvSpPr txBox="1">
              <a:spLocks noChangeArrowheads="1"/>
            </p:cNvSpPr>
            <p:nvPr/>
          </p:nvSpPr>
          <p:spPr bwMode="auto">
            <a:xfrm>
              <a:off x="3840456" y="6535025"/>
              <a:ext cx="49435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4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1</a:t>
              </a:r>
              <a:r>
                <a:rPr lang="ca-ES" sz="1400" i="1" baseline="30000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st</a:t>
              </a:r>
              <a:r>
                <a:rPr lang="ca-ES" sz="14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4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Conference</a:t>
              </a:r>
              <a:r>
                <a:rPr lang="ca-ES" sz="14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of DADA2 Foundation</a:t>
              </a:r>
              <a:endParaRPr lang="ca-ES" sz="14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9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341784" y="188640"/>
            <a:ext cx="8460432" cy="2437239"/>
            <a:chOff x="341784" y="404664"/>
            <a:chExt cx="8460432" cy="243723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41784" y="404664"/>
              <a:ext cx="8460432" cy="2099408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5705872" y="2564904"/>
              <a:ext cx="309634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>
                <a:buSzPct val="165000"/>
              </a:pPr>
              <a:r>
                <a:rPr lang="es-ES_tradnl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Nat</a:t>
              </a:r>
              <a:r>
                <a:rPr lang="es-ES_tradnl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es-ES_tradnl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Immunol</a:t>
              </a:r>
              <a:r>
                <a:rPr lang="es-ES_tradnl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2017; 18: 832-842</a:t>
              </a:r>
              <a:endParaRPr lang="es-ES_tradnl" sz="12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0892" y="3429000"/>
            <a:ext cx="8802216" cy="824335"/>
          </a:xfrm>
          <a:prstGeom prst="rect">
            <a:avLst/>
          </a:prstGeom>
        </p:spPr>
      </p:pic>
      <p:pic>
        <p:nvPicPr>
          <p:cNvPr id="1026" name="Picture 2" descr="ttps://img.haikudeck.com/mg/i18GZgoXft_143093187517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22859"/>
            <a:ext cx="3390475" cy="254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8961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6082180" y="1268760"/>
            <a:ext cx="1686795" cy="1020881"/>
            <a:chOff x="5364088" y="1340767"/>
            <a:chExt cx="1686795" cy="1020881"/>
          </a:xfrm>
        </p:grpSpPr>
        <p:sp>
          <p:nvSpPr>
            <p:cNvPr id="11" name="Elipse 4"/>
            <p:cNvSpPr/>
            <p:nvPr/>
          </p:nvSpPr>
          <p:spPr bwMode="auto">
            <a:xfrm>
              <a:off x="5364088" y="1340767"/>
              <a:ext cx="1686795" cy="10208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432660" y="1558820"/>
              <a:ext cx="154964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PAN-</a:t>
              </a:r>
              <a:r>
                <a:rPr lang="es-ES" sz="1600" b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like</a:t>
              </a: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+ </a:t>
              </a:r>
              <a:r>
                <a:rPr lang="es-ES" sz="1600" b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Stroke</a:t>
              </a:r>
              <a:endParaRPr lang="es-ES" sz="1600" b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3061820" y="2420888"/>
            <a:ext cx="3020360" cy="2016224"/>
            <a:chOff x="4427984" y="3140968"/>
            <a:chExt cx="2190851" cy="1378164"/>
          </a:xfrm>
        </p:grpSpPr>
        <p:sp>
          <p:nvSpPr>
            <p:cNvPr id="16" name="Elipse 4"/>
            <p:cNvSpPr/>
            <p:nvPr/>
          </p:nvSpPr>
          <p:spPr bwMode="auto">
            <a:xfrm>
              <a:off x="4427984" y="3140968"/>
              <a:ext cx="2190851" cy="1378164"/>
            </a:xfrm>
            <a:prstGeom prst="ellipse">
              <a:avLst/>
            </a:prstGeom>
            <a:solidFill>
              <a:srgbClr val="00A90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4534519" y="3599218"/>
              <a:ext cx="19777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PAN-</a:t>
              </a:r>
              <a:r>
                <a:rPr lang="es-ES" b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like</a:t>
              </a:r>
              <a:endParaRPr lang="es-ES" b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871101" y="4797152"/>
            <a:ext cx="1686795" cy="1020881"/>
            <a:chOff x="5180629" y="3590407"/>
            <a:chExt cx="1686795" cy="1020881"/>
          </a:xfrm>
        </p:grpSpPr>
        <p:sp>
          <p:nvSpPr>
            <p:cNvPr id="20" name="Elipse 4"/>
            <p:cNvSpPr/>
            <p:nvPr/>
          </p:nvSpPr>
          <p:spPr bwMode="auto">
            <a:xfrm>
              <a:off x="5180629" y="3590407"/>
              <a:ext cx="1686795" cy="102088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5249201" y="3808460"/>
              <a:ext cx="154964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Deficiencia</a:t>
              </a:r>
              <a:r>
                <a:rPr lang="es-ES" sz="1600" b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inmune</a:t>
              </a:r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2557896" y="4703543"/>
            <a:ext cx="2121608" cy="604050"/>
            <a:chOff x="2557896" y="4703543"/>
            <a:chExt cx="2121608" cy="604050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3347864" y="4703543"/>
              <a:ext cx="1331640" cy="5847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Deficiencia humoral</a:t>
              </a:r>
              <a:endParaRPr lang="es-ES" sz="1600" b="1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cxnSp>
          <p:nvCxnSpPr>
            <p:cNvPr id="32" name="Conector recto de flecha 31"/>
            <p:cNvCxnSpPr>
              <a:stCxn id="20" idx="6"/>
              <a:endCxn id="24" idx="1"/>
            </p:cNvCxnSpPr>
            <p:nvPr/>
          </p:nvCxnSpPr>
          <p:spPr>
            <a:xfrm flipV="1">
              <a:off x="2557896" y="4995931"/>
              <a:ext cx="789968" cy="311662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913138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305780" y="343689"/>
            <a:ext cx="8532440" cy="2077199"/>
            <a:chOff x="305780" y="1052736"/>
            <a:chExt cx="8532440" cy="207719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05780" y="1052736"/>
              <a:ext cx="8532440" cy="1716239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7 CuadroTexto"/>
            <p:cNvSpPr txBox="1">
              <a:spLocks noChangeArrowheads="1"/>
            </p:cNvSpPr>
            <p:nvPr/>
          </p:nvSpPr>
          <p:spPr bwMode="auto">
            <a:xfrm>
              <a:off x="5454687" y="2852936"/>
              <a:ext cx="33835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J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Clin </a:t>
              </a:r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Immunol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2016; 36: 179-186</a:t>
              </a:r>
              <a:endParaRPr lang="ca-ES" sz="12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555776" y="3611591"/>
            <a:ext cx="3773748" cy="24804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45791" y="3029300"/>
            <a:ext cx="1892429" cy="36450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29444" y="3328357"/>
            <a:ext cx="2361662" cy="30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751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521804" y="332656"/>
            <a:ext cx="8100392" cy="2909528"/>
            <a:chOff x="521804" y="488688"/>
            <a:chExt cx="8100392" cy="2909528"/>
          </a:xfrm>
        </p:grpSpPr>
        <p:sp>
          <p:nvSpPr>
            <p:cNvPr id="36" name="7 CuadroTexto"/>
            <p:cNvSpPr txBox="1">
              <a:spLocks noChangeArrowheads="1"/>
            </p:cNvSpPr>
            <p:nvPr/>
          </p:nvSpPr>
          <p:spPr bwMode="auto">
            <a:xfrm>
              <a:off x="5238663" y="3121217"/>
              <a:ext cx="33835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Arthritis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Rheumatol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2017; 69: 1689-1700</a:t>
              </a:r>
              <a:endParaRPr lang="ca-ES" sz="12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521804" y="488688"/>
              <a:ext cx="8100392" cy="2587752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18295" y="3789040"/>
            <a:ext cx="473652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648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grupar 25"/>
          <p:cNvGrpSpPr/>
          <p:nvPr/>
        </p:nvGrpSpPr>
        <p:grpSpPr>
          <a:xfrm>
            <a:off x="683568" y="4119650"/>
            <a:ext cx="3312368" cy="2154724"/>
            <a:chOff x="4860032" y="6444216"/>
            <a:chExt cx="3312368" cy="2154724"/>
          </a:xfrm>
        </p:grpSpPr>
        <p:sp>
          <p:nvSpPr>
            <p:cNvPr id="30" name="Text Box 3"/>
            <p:cNvSpPr txBox="1">
              <a:spLocks noChangeArrowheads="1"/>
            </p:cNvSpPr>
            <p:nvPr/>
          </p:nvSpPr>
          <p:spPr bwMode="auto">
            <a:xfrm>
              <a:off x="4860032" y="7952609"/>
              <a:ext cx="3312368" cy="64633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800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11 </a:t>
              </a:r>
              <a:r>
                <a:rPr lang="es-ES" sz="1800" dirty="0" err="1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patients</a:t>
              </a:r>
              <a:r>
                <a:rPr lang="es-ES" sz="1800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with</a:t>
              </a:r>
              <a:r>
                <a:rPr lang="es-ES" sz="1800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biallelic</a:t>
              </a:r>
              <a:r>
                <a:rPr lang="es-ES" sz="1800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i="1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CECR1</a:t>
              </a:r>
              <a:r>
                <a:rPr lang="es-ES" sz="1800" dirty="0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rgbClr val="FFFFFF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mutations</a:t>
              </a:r>
              <a:endParaRPr lang="es-ES" sz="1800" dirty="0">
                <a:solidFill>
                  <a:srgbClr val="FFFFFF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  <p:sp>
          <p:nvSpPr>
            <p:cNvPr id="31" name="Text Box 3"/>
            <p:cNvSpPr txBox="1">
              <a:spLocks noChangeArrowheads="1"/>
            </p:cNvSpPr>
            <p:nvPr/>
          </p:nvSpPr>
          <p:spPr bwMode="auto">
            <a:xfrm>
              <a:off x="4935238" y="6444216"/>
              <a:ext cx="3161956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800" dirty="0" err="1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Cohort</a:t>
              </a:r>
              <a:r>
                <a:rPr lang="es-ES" sz="1800" dirty="0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of 181 </a:t>
              </a:r>
              <a:r>
                <a:rPr lang="es-ES" sz="1800" dirty="0" err="1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patients</a:t>
              </a:r>
              <a:r>
                <a:rPr lang="es-ES" sz="1800" dirty="0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with</a:t>
              </a:r>
              <a:r>
                <a:rPr lang="es-ES" sz="1800" dirty="0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antibody</a:t>
              </a:r>
              <a:r>
                <a:rPr lang="es-ES" sz="1800" dirty="0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deficiency</a:t>
              </a:r>
              <a:endParaRPr lang="es-ES" sz="1800" dirty="0">
                <a:solidFill>
                  <a:srgbClr val="000000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  <p:sp>
          <p:nvSpPr>
            <p:cNvPr id="32" name="Flecha derecha 31"/>
            <p:cNvSpPr/>
            <p:nvPr/>
          </p:nvSpPr>
          <p:spPr>
            <a:xfrm rot="5400000">
              <a:off x="6332822" y="7315427"/>
              <a:ext cx="366787" cy="4763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580112" y="3573016"/>
            <a:ext cx="2664296" cy="3247993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521804" y="332656"/>
            <a:ext cx="8100392" cy="2909528"/>
            <a:chOff x="521804" y="488688"/>
            <a:chExt cx="8100392" cy="2909528"/>
          </a:xfrm>
        </p:grpSpPr>
        <p:sp>
          <p:nvSpPr>
            <p:cNvPr id="12" name="7 CuadroTexto"/>
            <p:cNvSpPr txBox="1">
              <a:spLocks noChangeArrowheads="1"/>
            </p:cNvSpPr>
            <p:nvPr/>
          </p:nvSpPr>
          <p:spPr bwMode="auto">
            <a:xfrm>
              <a:off x="5238663" y="3121217"/>
              <a:ext cx="33835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Arthritis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200" i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Rheumatol</a:t>
              </a:r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2017; 69: 1689-1700</a:t>
              </a:r>
              <a:endParaRPr lang="ca-ES" sz="12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21804" y="488688"/>
              <a:ext cx="8100392" cy="2587752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9110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142746" y="3645024"/>
            <a:ext cx="6858508" cy="3024777"/>
            <a:chOff x="1142746" y="3833223"/>
            <a:chExt cx="6858508" cy="302477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142746" y="3833223"/>
              <a:ext cx="6858508" cy="3024777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2483768" y="4797152"/>
              <a:ext cx="5517486" cy="360040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259632" y="5157192"/>
              <a:ext cx="4176464" cy="360040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43608" y="548733"/>
            <a:ext cx="7056784" cy="252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56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6082180" y="1268760"/>
            <a:ext cx="1686795" cy="1020881"/>
            <a:chOff x="5364088" y="1340767"/>
            <a:chExt cx="1686795" cy="1020881"/>
          </a:xfrm>
        </p:grpSpPr>
        <p:sp>
          <p:nvSpPr>
            <p:cNvPr id="11" name="Elipse 4"/>
            <p:cNvSpPr/>
            <p:nvPr/>
          </p:nvSpPr>
          <p:spPr bwMode="auto">
            <a:xfrm>
              <a:off x="5364088" y="1340767"/>
              <a:ext cx="1686795" cy="10208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432660" y="1558820"/>
              <a:ext cx="154964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PAN-</a:t>
              </a:r>
              <a:r>
                <a:rPr lang="es-ES" sz="1600" b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like</a:t>
              </a: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+ </a:t>
              </a:r>
              <a:r>
                <a:rPr lang="es-ES" sz="1600" b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Stroke</a:t>
              </a:r>
              <a:endParaRPr lang="es-ES" sz="1600" b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3061820" y="2420888"/>
            <a:ext cx="3020360" cy="2016224"/>
            <a:chOff x="4427984" y="3140968"/>
            <a:chExt cx="2190851" cy="1378164"/>
          </a:xfrm>
        </p:grpSpPr>
        <p:sp>
          <p:nvSpPr>
            <p:cNvPr id="16" name="Elipse 4"/>
            <p:cNvSpPr/>
            <p:nvPr/>
          </p:nvSpPr>
          <p:spPr bwMode="auto">
            <a:xfrm>
              <a:off x="4427984" y="3140968"/>
              <a:ext cx="2190851" cy="1378164"/>
            </a:xfrm>
            <a:prstGeom prst="ellipse">
              <a:avLst/>
            </a:prstGeom>
            <a:solidFill>
              <a:srgbClr val="00A90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4534519" y="3599218"/>
              <a:ext cx="19777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PAN-</a:t>
              </a:r>
              <a:r>
                <a:rPr lang="es-ES" b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like</a:t>
              </a:r>
              <a:endParaRPr lang="es-ES" b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871101" y="4797152"/>
            <a:ext cx="1686795" cy="1020881"/>
            <a:chOff x="5180629" y="3590407"/>
            <a:chExt cx="1686795" cy="1020881"/>
          </a:xfrm>
        </p:grpSpPr>
        <p:sp>
          <p:nvSpPr>
            <p:cNvPr id="20" name="Elipse 4"/>
            <p:cNvSpPr/>
            <p:nvPr/>
          </p:nvSpPr>
          <p:spPr bwMode="auto">
            <a:xfrm>
              <a:off x="5180629" y="3590407"/>
              <a:ext cx="1686795" cy="102088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5249201" y="3808460"/>
              <a:ext cx="154964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Deficiencia</a:t>
              </a:r>
              <a:r>
                <a:rPr lang="es-ES" sz="1600" b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inmune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107504" y="5818033"/>
            <a:ext cx="1606996" cy="716022"/>
            <a:chOff x="107504" y="5818033"/>
            <a:chExt cx="1606996" cy="716022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107504" y="5949280"/>
              <a:ext cx="1080120" cy="5847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Fallo medular</a:t>
              </a:r>
            </a:p>
          </p:txBody>
        </p:sp>
        <p:cxnSp>
          <p:nvCxnSpPr>
            <p:cNvPr id="26" name="Conector curvado 25"/>
            <p:cNvCxnSpPr>
              <a:stCxn id="20" idx="4"/>
              <a:endCxn id="23" idx="3"/>
            </p:cNvCxnSpPr>
            <p:nvPr/>
          </p:nvCxnSpPr>
          <p:spPr>
            <a:xfrm rot="5400000">
              <a:off x="1239245" y="5766413"/>
              <a:ext cx="423635" cy="526875"/>
            </a:xfrm>
            <a:prstGeom prst="curvedConnector2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Agrupar 32"/>
          <p:cNvGrpSpPr/>
          <p:nvPr/>
        </p:nvGrpSpPr>
        <p:grpSpPr>
          <a:xfrm>
            <a:off x="2557896" y="4703543"/>
            <a:ext cx="2121608" cy="604050"/>
            <a:chOff x="2557896" y="4703543"/>
            <a:chExt cx="2121608" cy="604050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3347864" y="4703543"/>
              <a:ext cx="133164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Deficiencia humoral</a:t>
              </a:r>
              <a:endParaRPr lang="es-ES" sz="1600" b="1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cxnSp>
          <p:nvCxnSpPr>
            <p:cNvPr id="32" name="Conector recto de flecha 31"/>
            <p:cNvCxnSpPr>
              <a:stCxn id="20" idx="6"/>
              <a:endCxn id="24" idx="1"/>
            </p:cNvCxnSpPr>
            <p:nvPr/>
          </p:nvCxnSpPr>
          <p:spPr>
            <a:xfrm flipV="1">
              <a:off x="2557896" y="4995931"/>
              <a:ext cx="789968" cy="311662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304925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1311638" y="960807"/>
            <a:ext cx="6520724" cy="1964137"/>
            <a:chOff x="2515772" y="1896911"/>
            <a:chExt cx="6520724" cy="196413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2515772" y="1896911"/>
              <a:ext cx="6520724" cy="158146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7 CuadroTexto"/>
            <p:cNvSpPr txBox="1">
              <a:spLocks noChangeArrowheads="1"/>
            </p:cNvSpPr>
            <p:nvPr/>
          </p:nvSpPr>
          <p:spPr bwMode="auto">
            <a:xfrm>
              <a:off x="5652963" y="3584049"/>
              <a:ext cx="33835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err="1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J</a:t>
              </a:r>
              <a:r>
                <a:rPr lang="ca-ES" sz="1200" i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200" i="1" dirty="0" err="1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Pediatr</a:t>
              </a:r>
              <a:r>
                <a:rPr lang="ca-ES" sz="1200" i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200" i="1" dirty="0" err="1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Hematol</a:t>
              </a:r>
              <a:r>
                <a:rPr lang="ca-ES" sz="1200" i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200" i="1" dirty="0" err="1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Oncol</a:t>
              </a:r>
              <a:r>
                <a:rPr lang="ca-ES" sz="1200" i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2017;39:e293–e296 </a:t>
              </a:r>
            </a:p>
          </p:txBody>
        </p:sp>
      </p:grpSp>
      <p:grpSp>
        <p:nvGrpSpPr>
          <p:cNvPr id="23" name="Agrupar 18"/>
          <p:cNvGrpSpPr/>
          <p:nvPr/>
        </p:nvGrpSpPr>
        <p:grpSpPr>
          <a:xfrm>
            <a:off x="355913" y="4437112"/>
            <a:ext cx="8432174" cy="2229758"/>
            <a:chOff x="355913" y="3713842"/>
            <a:chExt cx="8432174" cy="2229758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913" y="3713842"/>
              <a:ext cx="8432174" cy="1840356"/>
            </a:xfrm>
            <a:prstGeom prst="rect">
              <a:avLst/>
            </a:prstGeom>
            <a:effectLst>
              <a:outerShdw blurRad="50800" dist="635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30" name="Rectangle 22"/>
            <p:cNvSpPr>
              <a:spLocks noChangeArrowheads="1"/>
            </p:cNvSpPr>
            <p:nvPr/>
          </p:nvSpPr>
          <p:spPr bwMode="auto">
            <a:xfrm>
              <a:off x="5892487" y="5638800"/>
              <a:ext cx="28956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46038" rIns="0" bIns="46038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ca-ES" sz="1200" i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J Allergy Clin Immunol 2015; 135: 283-7 </a:t>
              </a:r>
              <a:endParaRPr lang="ca-ES" sz="1200" i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113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6082180" y="1268760"/>
            <a:ext cx="1686795" cy="1020881"/>
            <a:chOff x="5364088" y="1340767"/>
            <a:chExt cx="1686795" cy="1020881"/>
          </a:xfrm>
        </p:grpSpPr>
        <p:sp>
          <p:nvSpPr>
            <p:cNvPr id="11" name="Elipse 4"/>
            <p:cNvSpPr/>
            <p:nvPr/>
          </p:nvSpPr>
          <p:spPr bwMode="auto">
            <a:xfrm>
              <a:off x="5364088" y="1340767"/>
              <a:ext cx="1686795" cy="10208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432660" y="1558820"/>
              <a:ext cx="154964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PAN-</a:t>
              </a:r>
              <a:r>
                <a:rPr lang="es-ES" sz="1600" b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like</a:t>
              </a: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+ </a:t>
              </a:r>
              <a:r>
                <a:rPr lang="es-ES" sz="1600" b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Stroke</a:t>
              </a:r>
              <a:endParaRPr lang="es-ES" sz="1600" b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3061820" y="2420888"/>
            <a:ext cx="3020360" cy="2016224"/>
            <a:chOff x="4427984" y="3140968"/>
            <a:chExt cx="2190851" cy="1378164"/>
          </a:xfrm>
        </p:grpSpPr>
        <p:sp>
          <p:nvSpPr>
            <p:cNvPr id="16" name="Elipse 4"/>
            <p:cNvSpPr/>
            <p:nvPr/>
          </p:nvSpPr>
          <p:spPr bwMode="auto">
            <a:xfrm>
              <a:off x="4427984" y="3140968"/>
              <a:ext cx="2190851" cy="1378164"/>
            </a:xfrm>
            <a:prstGeom prst="ellipse">
              <a:avLst/>
            </a:prstGeom>
            <a:solidFill>
              <a:srgbClr val="00A90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4534519" y="3599218"/>
              <a:ext cx="19777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PAN-</a:t>
              </a:r>
              <a:r>
                <a:rPr lang="es-ES" b="1" dirty="0" err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like</a:t>
              </a:r>
              <a:endParaRPr lang="es-ES" b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871101" y="4797152"/>
            <a:ext cx="1686795" cy="1020881"/>
            <a:chOff x="5180629" y="3590407"/>
            <a:chExt cx="1686795" cy="1020881"/>
          </a:xfrm>
        </p:grpSpPr>
        <p:sp>
          <p:nvSpPr>
            <p:cNvPr id="20" name="Elipse 4"/>
            <p:cNvSpPr/>
            <p:nvPr/>
          </p:nvSpPr>
          <p:spPr bwMode="auto">
            <a:xfrm>
              <a:off x="5180629" y="3590407"/>
              <a:ext cx="1686795" cy="102088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5249201" y="3808460"/>
              <a:ext cx="154964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Deficiencia</a:t>
              </a:r>
              <a:r>
                <a:rPr lang="es-ES" sz="1600" b="1" dirty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inmune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107504" y="5818033"/>
            <a:ext cx="1606996" cy="716022"/>
            <a:chOff x="107504" y="5818033"/>
            <a:chExt cx="1606996" cy="716022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107504" y="5949280"/>
              <a:ext cx="108012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Fallo medular</a:t>
              </a:r>
            </a:p>
          </p:txBody>
        </p:sp>
        <p:cxnSp>
          <p:nvCxnSpPr>
            <p:cNvPr id="26" name="Conector curvado 25"/>
            <p:cNvCxnSpPr>
              <a:stCxn id="20" idx="4"/>
              <a:endCxn id="23" idx="3"/>
            </p:cNvCxnSpPr>
            <p:nvPr/>
          </p:nvCxnSpPr>
          <p:spPr>
            <a:xfrm rot="5400000">
              <a:off x="1239245" y="5766413"/>
              <a:ext cx="423635" cy="526875"/>
            </a:xfrm>
            <a:prstGeom prst="curvedConnector2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Agrupar 32"/>
          <p:cNvGrpSpPr/>
          <p:nvPr/>
        </p:nvGrpSpPr>
        <p:grpSpPr>
          <a:xfrm>
            <a:off x="2557896" y="4703543"/>
            <a:ext cx="2121608" cy="604050"/>
            <a:chOff x="2557896" y="4703543"/>
            <a:chExt cx="2121608" cy="604050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3347864" y="4703543"/>
              <a:ext cx="133164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Deficiencia humoral</a:t>
              </a:r>
              <a:endParaRPr lang="es-ES" sz="1600" b="1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  <p:cxnSp>
          <p:nvCxnSpPr>
            <p:cNvPr id="32" name="Conector recto de flecha 31"/>
            <p:cNvCxnSpPr>
              <a:stCxn id="20" idx="6"/>
              <a:endCxn id="24" idx="1"/>
            </p:cNvCxnSpPr>
            <p:nvPr/>
          </p:nvCxnSpPr>
          <p:spPr>
            <a:xfrm flipV="1">
              <a:off x="2557896" y="4995931"/>
              <a:ext cx="789968" cy="311662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Agrupar 2"/>
          <p:cNvGrpSpPr/>
          <p:nvPr/>
        </p:nvGrpSpPr>
        <p:grpSpPr>
          <a:xfrm>
            <a:off x="6444208" y="5307592"/>
            <a:ext cx="1686795" cy="1020881"/>
            <a:chOff x="6444208" y="5307592"/>
            <a:chExt cx="1686795" cy="1020881"/>
          </a:xfrm>
        </p:grpSpPr>
        <p:sp>
          <p:nvSpPr>
            <p:cNvPr id="25" name="Elipse 4"/>
            <p:cNvSpPr/>
            <p:nvPr/>
          </p:nvSpPr>
          <p:spPr bwMode="auto">
            <a:xfrm>
              <a:off x="6444208" y="5307592"/>
              <a:ext cx="1686795" cy="102088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6512780" y="5648755"/>
              <a:ext cx="154964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  <a:buSzPct val="165000"/>
              </a:pPr>
              <a:r>
                <a:rPr lang="es-ES" sz="1600" b="1" dirty="0" smtClean="0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No síntomas</a:t>
              </a:r>
              <a:endParaRPr lang="es-ES" sz="1600" b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41020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/>
          <a:srcRect l="-12318" t="-14193" r="-17404" b="-2634"/>
          <a:stretch/>
        </p:blipFill>
        <p:spPr>
          <a:xfrm>
            <a:off x="251520" y="260618"/>
            <a:ext cx="3558648" cy="20162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99592" y="1935366"/>
            <a:ext cx="6696744" cy="4880866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 rot="5400000">
            <a:off x="5775660" y="4385580"/>
            <a:ext cx="833039" cy="3240360"/>
          </a:xfrm>
          <a:prstGeom prst="roundRect">
            <a:avLst/>
          </a:prstGeom>
          <a:solidFill>
            <a:srgbClr val="00B050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221309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7 CuadroTexto"/>
          <p:cNvSpPr txBox="1">
            <a:spLocks noChangeArrowheads="1"/>
          </p:cNvSpPr>
          <p:nvPr/>
        </p:nvSpPr>
        <p:spPr bwMode="auto">
          <a:xfrm>
            <a:off x="5266478" y="3140968"/>
            <a:ext cx="33835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ca-ES" sz="1200" i="1" dirty="0" smtClean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Arthritis Rheumatol 2016; 68: 2314-22</a:t>
            </a:r>
            <a:endParaRPr lang="ca-ES" sz="1200" i="1" dirty="0">
              <a:solidFill>
                <a:srgbClr val="000000"/>
              </a:solidFill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1887315" y="3873822"/>
            <a:ext cx="5369370" cy="923330"/>
            <a:chOff x="3563888" y="5602014"/>
            <a:chExt cx="5369370" cy="923330"/>
          </a:xfrm>
        </p:grpSpPr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3563888" y="5602014"/>
              <a:ext cx="2341116" cy="923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800" dirty="0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15 individuos mutaciones bialélicas gen </a:t>
              </a:r>
              <a:r>
                <a:rPr lang="es-ES" sz="1800" i="1" dirty="0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CECR1</a:t>
              </a:r>
            </a:p>
          </p:txBody>
        </p:sp>
        <p:sp>
          <p:nvSpPr>
            <p:cNvPr id="34" name="Text Box 3"/>
            <p:cNvSpPr txBox="1">
              <a:spLocks noChangeArrowheads="1"/>
            </p:cNvSpPr>
            <p:nvPr/>
          </p:nvSpPr>
          <p:spPr bwMode="auto">
            <a:xfrm>
              <a:off x="6677065" y="5602014"/>
              <a:ext cx="2256193" cy="9233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800" dirty="0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5 asintomáticos / presintomáticos</a:t>
              </a:r>
            </a:p>
            <a:p>
              <a:pPr algn="ctr"/>
              <a:r>
                <a:rPr lang="es-ES" sz="1800" dirty="0" smtClean="0">
                  <a:solidFill>
                    <a:srgbClr val="000000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rango: 5-42 años</a:t>
              </a:r>
            </a:p>
          </p:txBody>
        </p:sp>
        <p:cxnSp>
          <p:nvCxnSpPr>
            <p:cNvPr id="35" name="Conector recto de flecha 34"/>
            <p:cNvCxnSpPr>
              <a:stCxn id="33" idx="3"/>
              <a:endCxn id="34" idx="1"/>
            </p:cNvCxnSpPr>
            <p:nvPr/>
          </p:nvCxnSpPr>
          <p:spPr>
            <a:xfrm>
              <a:off x="5905004" y="6063679"/>
              <a:ext cx="772061" cy="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93990" y="476672"/>
            <a:ext cx="8156021" cy="25698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50367" y="5517232"/>
            <a:ext cx="1643266" cy="9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24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/>
          <p:cNvGrpSpPr/>
          <p:nvPr/>
        </p:nvGrpSpPr>
        <p:grpSpPr>
          <a:xfrm>
            <a:off x="228600" y="188640"/>
            <a:ext cx="1520597" cy="1443724"/>
            <a:chOff x="6767741" y="5261876"/>
            <a:chExt cx="1520597" cy="1443724"/>
          </a:xfrm>
        </p:grpSpPr>
        <p:pic>
          <p:nvPicPr>
            <p:cNvPr id="8" name="Imagen 13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962378" y="5261876"/>
              <a:ext cx="1132675" cy="121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6767741" y="6482553"/>
              <a:ext cx="1520597" cy="22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buSzPct val="165000"/>
              </a:pPr>
              <a:r>
                <a:rPr lang="es-ES_tradnl" sz="1100" b="1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Daniel L. </a:t>
              </a:r>
              <a:r>
                <a:rPr lang="es-ES_tradnl" sz="1100" b="1" dirty="0" err="1">
                  <a:solidFill>
                    <a:srgbClr val="000000"/>
                  </a:solidFill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Kastner</a:t>
              </a:r>
              <a:endParaRPr lang="es-ES_tradnl" sz="1100" b="1" dirty="0">
                <a:solidFill>
                  <a:srgbClr val="000000"/>
                </a:solidFill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pic>
        <p:nvPicPr>
          <p:cNvPr id="20" name="Imagen 19" descr="IMG_1356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803400" y="1560240"/>
            <a:ext cx="6959600" cy="48006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95736" y="3356992"/>
            <a:ext cx="6336704" cy="864096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543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58626" y="1835532"/>
            <a:ext cx="231317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Genético</a:t>
            </a:r>
            <a:endParaRPr lang="es-ES" sz="1800" dirty="0" smtClean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516216" y="1835532"/>
            <a:ext cx="195561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Bioquímico</a:t>
            </a:r>
            <a:endParaRPr lang="es-ES" sz="1800" dirty="0" smtClean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383601" y="1115452"/>
            <a:ext cx="23767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Diagnóstico</a:t>
            </a:r>
            <a:endParaRPr lang="es-ES" sz="1800" i="1" dirty="0" smtClean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cxnSp>
        <p:nvCxnSpPr>
          <p:cNvPr id="3" name="Conector angular 2"/>
          <p:cNvCxnSpPr>
            <a:stCxn id="11" idx="2"/>
            <a:endCxn id="40" idx="3"/>
          </p:cNvCxnSpPr>
          <p:nvPr/>
        </p:nvCxnSpPr>
        <p:spPr>
          <a:xfrm rot="5400000">
            <a:off x="3404193" y="852391"/>
            <a:ext cx="535414" cy="1800200"/>
          </a:xfrm>
          <a:prstGeom prst="bentConnector2">
            <a:avLst/>
          </a:prstGeom>
          <a:ln>
            <a:solidFill>
              <a:srgbClr val="FF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angular 5"/>
          <p:cNvCxnSpPr>
            <a:stCxn id="11" idx="2"/>
            <a:endCxn id="9" idx="1"/>
          </p:cNvCxnSpPr>
          <p:nvPr/>
        </p:nvCxnSpPr>
        <p:spPr>
          <a:xfrm rot="16200000" flipH="1">
            <a:off x="5276401" y="780383"/>
            <a:ext cx="535414" cy="1944216"/>
          </a:xfrm>
          <a:prstGeom prst="bentConnector2">
            <a:avLst/>
          </a:prstGeom>
          <a:ln>
            <a:solidFill>
              <a:srgbClr val="FF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00" y="144219"/>
            <a:ext cx="1770002" cy="13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20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8626" y="2750440"/>
            <a:ext cx="2313174" cy="646331"/>
          </a:xfrm>
          <a:prstGeom prst="rect">
            <a:avLst/>
          </a:prstGeom>
          <a:solidFill>
            <a:srgbClr val="2144AC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dirty="0" err="1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Biallelic</a:t>
            </a:r>
            <a:r>
              <a:rPr lang="es-ES" sz="1800" dirty="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 </a:t>
            </a:r>
            <a:r>
              <a:rPr lang="es-ES" sz="1800" i="1" dirty="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CECR1</a:t>
            </a:r>
          </a:p>
          <a:p>
            <a:pPr algn="ctr"/>
            <a:r>
              <a:rPr lang="es-ES" sz="1800" dirty="0" err="1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mutations</a:t>
            </a:r>
            <a:endParaRPr lang="es-ES" sz="1800" i="1" dirty="0" smtClean="0">
              <a:solidFill>
                <a:schemeClr val="bg1"/>
              </a:solidFill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9796" y="4971628"/>
            <a:ext cx="8244408" cy="119663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816717" y="2749525"/>
            <a:ext cx="1398997" cy="64633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dirty="0" err="1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Sporadic</a:t>
            </a:r>
            <a:endParaRPr lang="es-ES" sz="1800" dirty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  <a:p>
            <a:pPr algn="ctr"/>
            <a:r>
              <a:rPr lang="es-ES" sz="1800" dirty="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Cases</a:t>
            </a:r>
            <a:endParaRPr lang="es-ES" sz="1800" i="1" dirty="0" smtClean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grpSp>
        <p:nvGrpSpPr>
          <p:cNvPr id="27" name="Agrupar 26"/>
          <p:cNvGrpSpPr/>
          <p:nvPr/>
        </p:nvGrpSpPr>
        <p:grpSpPr>
          <a:xfrm>
            <a:off x="1864080" y="4413979"/>
            <a:ext cx="5561573" cy="1679317"/>
            <a:chOff x="1864080" y="4413979"/>
            <a:chExt cx="5561573" cy="1679317"/>
          </a:xfrm>
        </p:grpSpPr>
        <p:sp>
          <p:nvSpPr>
            <p:cNvPr id="28" name="Rectángulo redondeado 27"/>
            <p:cNvSpPr/>
            <p:nvPr/>
          </p:nvSpPr>
          <p:spPr>
            <a:xfrm>
              <a:off x="4485488" y="4413979"/>
              <a:ext cx="2940165" cy="16793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Rectángulo redondeado 28"/>
            <p:cNvSpPr/>
            <p:nvPr/>
          </p:nvSpPr>
          <p:spPr>
            <a:xfrm>
              <a:off x="1864080" y="4413979"/>
              <a:ext cx="1353506" cy="16793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440877" y="3395856"/>
            <a:ext cx="8217830" cy="2723550"/>
            <a:chOff x="440877" y="3395856"/>
            <a:chExt cx="8217830" cy="2723550"/>
          </a:xfrm>
        </p:grpSpPr>
        <p:sp>
          <p:nvSpPr>
            <p:cNvPr id="7" name="Rectángulo redondeado 6"/>
            <p:cNvSpPr/>
            <p:nvPr/>
          </p:nvSpPr>
          <p:spPr>
            <a:xfrm>
              <a:off x="440877" y="4967406"/>
              <a:ext cx="1233054" cy="1152000"/>
            </a:xfrm>
            <a:prstGeom prst="roundRect">
              <a:avLst/>
            </a:prstGeom>
            <a:solidFill>
              <a:srgbClr val="A61DB2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Rectángulo redondeado 13"/>
            <p:cNvSpPr/>
            <p:nvPr/>
          </p:nvSpPr>
          <p:spPr>
            <a:xfrm>
              <a:off x="3217586" y="4967406"/>
              <a:ext cx="1233054" cy="1152000"/>
            </a:xfrm>
            <a:prstGeom prst="roundRect">
              <a:avLst/>
            </a:prstGeom>
            <a:solidFill>
              <a:srgbClr val="A61DB2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7425653" y="4967406"/>
              <a:ext cx="1233054" cy="1152000"/>
            </a:xfrm>
            <a:prstGeom prst="roundRect">
              <a:avLst/>
            </a:prstGeom>
            <a:solidFill>
              <a:srgbClr val="A61DB2">
                <a:alpha val="5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22" name="Conector recto de flecha 21"/>
            <p:cNvCxnSpPr>
              <a:stCxn id="17" idx="2"/>
              <a:endCxn id="15" idx="0"/>
            </p:cNvCxnSpPr>
            <p:nvPr/>
          </p:nvCxnSpPr>
          <p:spPr>
            <a:xfrm>
              <a:off x="6516216" y="3395856"/>
              <a:ext cx="1525964" cy="157155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/>
            <p:cNvCxnSpPr>
              <a:stCxn id="17" idx="2"/>
              <a:endCxn id="14" idx="0"/>
            </p:cNvCxnSpPr>
            <p:nvPr/>
          </p:nvCxnSpPr>
          <p:spPr>
            <a:xfrm flipH="1">
              <a:off x="3834113" y="3395856"/>
              <a:ext cx="2682103" cy="157155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7"/>
            <p:cNvCxnSpPr>
              <a:stCxn id="17" idx="2"/>
              <a:endCxn id="7" idx="0"/>
            </p:cNvCxnSpPr>
            <p:nvPr/>
          </p:nvCxnSpPr>
          <p:spPr>
            <a:xfrm flipH="1">
              <a:off x="1057404" y="3395856"/>
              <a:ext cx="5458812" cy="1571550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sysDot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58626" y="1835532"/>
            <a:ext cx="2313174" cy="36933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Genético</a:t>
            </a:r>
            <a:endParaRPr lang="es-ES" sz="1800" dirty="0" smtClean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6516216" y="1835532"/>
            <a:ext cx="195561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solidFill>
                  <a:schemeClr val="bg1">
                    <a:lumMod val="8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Bioquímico</a:t>
            </a:r>
            <a:endParaRPr lang="es-ES" sz="1800" dirty="0" smtClean="0">
              <a:solidFill>
                <a:schemeClr val="bg1">
                  <a:lumMod val="85000"/>
                </a:schemeClr>
              </a:solidFill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383601" y="1115452"/>
            <a:ext cx="23767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Diagnóstico</a:t>
            </a:r>
            <a:endParaRPr lang="es-ES" sz="1800" i="1" dirty="0" smtClean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cxnSp>
        <p:nvCxnSpPr>
          <p:cNvPr id="35" name="Conector angular 34"/>
          <p:cNvCxnSpPr/>
          <p:nvPr/>
        </p:nvCxnSpPr>
        <p:spPr>
          <a:xfrm rot="5400000">
            <a:off x="3404193" y="852391"/>
            <a:ext cx="535414" cy="1800200"/>
          </a:xfrm>
          <a:prstGeom prst="bentConnector2">
            <a:avLst/>
          </a:prstGeom>
          <a:ln>
            <a:solidFill>
              <a:srgbClr val="FF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angular 35"/>
          <p:cNvCxnSpPr/>
          <p:nvPr/>
        </p:nvCxnSpPr>
        <p:spPr>
          <a:xfrm rot="16200000" flipH="1">
            <a:off x="5276401" y="780383"/>
            <a:ext cx="535414" cy="1944216"/>
          </a:xfrm>
          <a:prstGeom prst="bentConnector2">
            <a:avLst/>
          </a:prstGeom>
          <a:ln>
            <a:solidFill>
              <a:srgbClr val="FF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agen 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00" y="144219"/>
            <a:ext cx="1770002" cy="13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441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9796" y="4961466"/>
            <a:ext cx="8244408" cy="12067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6103404" y="5013176"/>
            <a:ext cx="1060884" cy="36004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6" name="Agrupar 25"/>
          <p:cNvGrpSpPr/>
          <p:nvPr/>
        </p:nvGrpSpPr>
        <p:grpSpPr>
          <a:xfrm>
            <a:off x="458626" y="4413979"/>
            <a:ext cx="8217830" cy="1679317"/>
            <a:chOff x="458626" y="4413979"/>
            <a:chExt cx="8217830" cy="1679317"/>
          </a:xfrm>
        </p:grpSpPr>
        <p:sp>
          <p:nvSpPr>
            <p:cNvPr id="7" name="Rectángulo redondeado 6"/>
            <p:cNvSpPr/>
            <p:nvPr/>
          </p:nvSpPr>
          <p:spPr>
            <a:xfrm>
              <a:off x="458626" y="4413979"/>
              <a:ext cx="5553534" cy="16793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7443402" y="4413979"/>
              <a:ext cx="1233054" cy="16793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458626" y="2750440"/>
            <a:ext cx="2313174" cy="646331"/>
          </a:xfrm>
          <a:prstGeom prst="rect">
            <a:avLst/>
          </a:prstGeom>
          <a:solidFill>
            <a:srgbClr val="2144AC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dirty="0" err="1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Biallelic</a:t>
            </a:r>
            <a:r>
              <a:rPr lang="es-ES" sz="1800" dirty="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 </a:t>
            </a:r>
            <a:r>
              <a:rPr lang="es-ES" sz="1800" i="1" dirty="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CECR1</a:t>
            </a:r>
          </a:p>
          <a:p>
            <a:pPr algn="ctr"/>
            <a:r>
              <a:rPr lang="es-ES" sz="1800" dirty="0" err="1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mutations</a:t>
            </a:r>
            <a:endParaRPr lang="es-ES" sz="1800" i="1" dirty="0" smtClean="0">
              <a:solidFill>
                <a:schemeClr val="bg1"/>
              </a:solidFill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458626" y="1835532"/>
            <a:ext cx="2313174" cy="36933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Genético</a:t>
            </a:r>
            <a:endParaRPr lang="es-ES" sz="1800" dirty="0" smtClean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6516216" y="1835532"/>
            <a:ext cx="195561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solidFill>
                  <a:schemeClr val="bg1">
                    <a:lumMod val="8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Bioquímico</a:t>
            </a:r>
            <a:endParaRPr lang="es-ES" sz="1800" dirty="0" smtClean="0">
              <a:solidFill>
                <a:schemeClr val="bg1">
                  <a:lumMod val="85000"/>
                </a:schemeClr>
              </a:solidFill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3383601" y="1115452"/>
            <a:ext cx="23767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Diagnóstico</a:t>
            </a:r>
            <a:endParaRPr lang="es-ES" sz="1800" i="1" dirty="0" smtClean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cxnSp>
        <p:nvCxnSpPr>
          <p:cNvPr id="45" name="Conector angular 44"/>
          <p:cNvCxnSpPr/>
          <p:nvPr/>
        </p:nvCxnSpPr>
        <p:spPr>
          <a:xfrm rot="5400000">
            <a:off x="3404193" y="852391"/>
            <a:ext cx="535414" cy="1800200"/>
          </a:xfrm>
          <a:prstGeom prst="bentConnector2">
            <a:avLst/>
          </a:prstGeom>
          <a:ln>
            <a:solidFill>
              <a:srgbClr val="FF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angular 45"/>
          <p:cNvCxnSpPr/>
          <p:nvPr/>
        </p:nvCxnSpPr>
        <p:spPr>
          <a:xfrm rot="16200000" flipH="1">
            <a:off x="5276401" y="780383"/>
            <a:ext cx="535414" cy="1944216"/>
          </a:xfrm>
          <a:prstGeom prst="bentConnector2">
            <a:avLst/>
          </a:prstGeom>
          <a:ln>
            <a:solidFill>
              <a:srgbClr val="FF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Imagen 4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00" y="144219"/>
            <a:ext cx="1770002" cy="1327502"/>
          </a:xfrm>
          <a:prstGeom prst="rect">
            <a:avLst/>
          </a:prstGeom>
        </p:spPr>
      </p:pic>
      <p:grpSp>
        <p:nvGrpSpPr>
          <p:cNvPr id="21" name="Agrupar 20"/>
          <p:cNvGrpSpPr>
            <a:grpSpLocks noChangeAspect="1"/>
          </p:cNvGrpSpPr>
          <p:nvPr/>
        </p:nvGrpSpPr>
        <p:grpSpPr>
          <a:xfrm>
            <a:off x="4932040" y="1723293"/>
            <a:ext cx="3816424" cy="2425787"/>
            <a:chOff x="4208538" y="3429000"/>
            <a:chExt cx="4783062" cy="3040200"/>
          </a:xfrm>
        </p:grpSpPr>
        <p:grpSp>
          <p:nvGrpSpPr>
            <p:cNvPr id="23" name="Agrupar 22"/>
            <p:cNvGrpSpPr/>
            <p:nvPr/>
          </p:nvGrpSpPr>
          <p:grpSpPr>
            <a:xfrm>
              <a:off x="4208538" y="3429000"/>
              <a:ext cx="4783062" cy="1440000"/>
              <a:chOff x="4208538" y="3429000"/>
              <a:chExt cx="4783062" cy="1440000"/>
            </a:xfrm>
          </p:grpSpPr>
          <p:pic>
            <p:nvPicPr>
              <p:cNvPr id="28" name="Imagen 27"/>
              <p:cNvPicPr>
                <a:picLocks noChangeAspect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4208538" y="3429000"/>
                <a:ext cx="2497062" cy="1408500"/>
              </a:xfrm>
              <a:prstGeom prst="rect">
                <a:avLst/>
              </a:prstGeom>
            </p:spPr>
          </p:pic>
          <p:pic>
            <p:nvPicPr>
              <p:cNvPr id="29" name="Imagen 28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6831600" y="3429000"/>
                <a:ext cx="2160000" cy="1440000"/>
              </a:xfrm>
              <a:prstGeom prst="rect">
                <a:avLst/>
              </a:prstGeom>
            </p:spPr>
          </p:pic>
        </p:grpSp>
        <p:grpSp>
          <p:nvGrpSpPr>
            <p:cNvPr id="24" name="Agrupar 23"/>
            <p:cNvGrpSpPr/>
            <p:nvPr/>
          </p:nvGrpSpPr>
          <p:grpSpPr>
            <a:xfrm>
              <a:off x="4314069" y="5029199"/>
              <a:ext cx="4572000" cy="1440001"/>
              <a:chOff x="4419600" y="5029199"/>
              <a:chExt cx="4572000" cy="1440001"/>
            </a:xfrm>
          </p:grpSpPr>
          <p:pic>
            <p:nvPicPr>
              <p:cNvPr id="25" name="Imagen 24"/>
              <p:cNvPicPr>
                <a:picLocks noChangeAspect="1"/>
              </p:cNvPicPr>
              <p:nvPr/>
            </p:nvPicPr>
            <p:blipFill>
              <a:blip r:embed="rId6" cstate="email"/>
              <a:stretch>
                <a:fillRect/>
              </a:stretch>
            </p:blipFill>
            <p:spPr>
              <a:xfrm>
                <a:off x="4419600" y="5029199"/>
                <a:ext cx="2141997" cy="1427997"/>
              </a:xfrm>
              <a:prstGeom prst="rect">
                <a:avLst/>
              </a:prstGeom>
            </p:spPr>
          </p:pic>
          <p:pic>
            <p:nvPicPr>
              <p:cNvPr id="27" name="Imagen 26"/>
              <p:cNvPicPr>
                <a:picLocks noChangeAspect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>
              <a:xfrm>
                <a:off x="6858000" y="5029200"/>
                <a:ext cx="2133600" cy="144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182952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2 Grupo"/>
          <p:cNvGrpSpPr>
            <a:grpSpLocks noChangeAspect="1"/>
          </p:cNvGrpSpPr>
          <p:nvPr/>
        </p:nvGrpSpPr>
        <p:grpSpPr bwMode="auto">
          <a:xfrm>
            <a:off x="1291154" y="2598325"/>
            <a:ext cx="6563171" cy="3894699"/>
            <a:chOff x="3587416" y="2006256"/>
            <a:chExt cx="5092700" cy="319069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87416" y="2006256"/>
              <a:ext cx="5092700" cy="2809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6 CuadroTexto"/>
            <p:cNvSpPr txBox="1">
              <a:spLocks noChangeArrowheads="1"/>
            </p:cNvSpPr>
            <p:nvPr/>
          </p:nvSpPr>
          <p:spPr bwMode="auto">
            <a:xfrm>
              <a:off x="4558123" y="4869160"/>
              <a:ext cx="3151287" cy="327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000" b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ADA2 activity in </a:t>
              </a:r>
              <a:r>
                <a:rPr lang="en-GB" sz="2000" b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plasma </a:t>
              </a:r>
              <a:endParaRPr lang="en-GB" sz="2000" b="1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sp>
        <p:nvSpPr>
          <p:cNvPr id="16" name="Elipse 15"/>
          <p:cNvSpPr/>
          <p:nvPr/>
        </p:nvSpPr>
        <p:spPr>
          <a:xfrm>
            <a:off x="2591539" y="4774274"/>
            <a:ext cx="685800" cy="1371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Elipse 16"/>
          <p:cNvSpPr/>
          <p:nvPr/>
        </p:nvSpPr>
        <p:spPr>
          <a:xfrm rot="1948112">
            <a:off x="5911187" y="2006193"/>
            <a:ext cx="1605167" cy="3448038"/>
          </a:xfrm>
          <a:prstGeom prst="ellipse">
            <a:avLst/>
          </a:prstGeom>
          <a:noFill/>
          <a:ln w="19050">
            <a:solidFill>
              <a:srgbClr val="008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58626" y="1835532"/>
            <a:ext cx="231317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solidFill>
                  <a:schemeClr val="bg1">
                    <a:lumMod val="8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Genético</a:t>
            </a:r>
            <a:endParaRPr lang="es-ES" sz="1800" dirty="0" smtClean="0">
              <a:solidFill>
                <a:schemeClr val="bg1">
                  <a:lumMod val="85000"/>
                </a:schemeClr>
              </a:solidFill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516216" y="1835532"/>
            <a:ext cx="1955614" cy="369332"/>
          </a:xfrm>
          <a:prstGeom prst="rect">
            <a:avLst/>
          </a:prstGeom>
          <a:solidFill>
            <a:srgbClr val="A61DB2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Bioquímico</a:t>
            </a:r>
            <a:endParaRPr lang="es-ES" sz="1800" dirty="0" smtClean="0">
              <a:solidFill>
                <a:schemeClr val="bg1"/>
              </a:solidFill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383601" y="1115452"/>
            <a:ext cx="23767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smtClean="0"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Diagnóstico</a:t>
            </a:r>
            <a:endParaRPr lang="es-ES" sz="1800" i="1" dirty="0" smtClean="0"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cxnSp>
        <p:nvCxnSpPr>
          <p:cNvPr id="21" name="Conector angular 20"/>
          <p:cNvCxnSpPr/>
          <p:nvPr/>
        </p:nvCxnSpPr>
        <p:spPr>
          <a:xfrm rot="5400000">
            <a:off x="3404193" y="852391"/>
            <a:ext cx="535414" cy="1800200"/>
          </a:xfrm>
          <a:prstGeom prst="bentConnector2">
            <a:avLst/>
          </a:prstGeom>
          <a:ln>
            <a:solidFill>
              <a:srgbClr val="FF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21"/>
          <p:cNvCxnSpPr/>
          <p:nvPr/>
        </p:nvCxnSpPr>
        <p:spPr>
          <a:xfrm rot="16200000" flipH="1">
            <a:off x="5276401" y="780383"/>
            <a:ext cx="535414" cy="1944216"/>
          </a:xfrm>
          <a:prstGeom prst="bentConnector2">
            <a:avLst/>
          </a:prstGeom>
          <a:ln>
            <a:solidFill>
              <a:srgbClr val="FF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00" y="144219"/>
            <a:ext cx="1770002" cy="13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978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/>
          <p:cNvGrpSpPr/>
          <p:nvPr/>
        </p:nvGrpSpPr>
        <p:grpSpPr>
          <a:xfrm>
            <a:off x="5868674" y="836712"/>
            <a:ext cx="1079590" cy="457200"/>
            <a:chOff x="110977" y="253002"/>
            <a:chExt cx="1440000" cy="457200"/>
          </a:xfrm>
          <a:solidFill>
            <a:schemeClr val="bg1">
              <a:lumMod val="85000"/>
            </a:schemeClr>
          </a:solidFill>
        </p:grpSpPr>
        <p:sp>
          <p:nvSpPr>
            <p:cNvPr id="39" name="Rectángulo redondeado 38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0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smtClean="0">
                  <a:solidFill>
                    <a:schemeClr val="bg1">
                      <a:lumMod val="75000"/>
                    </a:schemeClr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DADA2</a:t>
              </a:r>
              <a:endParaRPr lang="es-ES" sz="1500" dirty="0">
                <a:solidFill>
                  <a:schemeClr val="bg1">
                    <a:lumMod val="7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58" name="Agrupar 57"/>
          <p:cNvGrpSpPr/>
          <p:nvPr/>
        </p:nvGrpSpPr>
        <p:grpSpPr>
          <a:xfrm>
            <a:off x="5478469" y="260648"/>
            <a:ext cx="3361949" cy="457200"/>
            <a:chOff x="110977" y="253002"/>
            <a:chExt cx="1440000" cy="457200"/>
          </a:xfrm>
        </p:grpSpPr>
        <p:sp>
          <p:nvSpPr>
            <p:cNvPr id="59" name="Rectángulo redondeado 58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60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AID + Inmunodeficiencia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64" name="Agrupar 63"/>
          <p:cNvGrpSpPr/>
          <p:nvPr/>
        </p:nvGrpSpPr>
        <p:grpSpPr>
          <a:xfrm>
            <a:off x="7452850" y="823158"/>
            <a:ext cx="1079590" cy="457200"/>
            <a:chOff x="110977" y="253002"/>
            <a:chExt cx="1440000" cy="457200"/>
          </a:xfrm>
        </p:grpSpPr>
        <p:sp>
          <p:nvSpPr>
            <p:cNvPr id="65" name="Rectángulo redondeado 64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rgbClr val="2144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/>
                </a:solidFill>
              </a:endParaRPr>
            </a:p>
          </p:txBody>
        </p:sp>
        <p:sp>
          <p:nvSpPr>
            <p:cNvPr id="66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PFIT</a:t>
              </a:r>
              <a:endParaRPr lang="es-ES" sz="15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290087" y="260648"/>
            <a:ext cx="2430272" cy="457200"/>
            <a:chOff x="110977" y="253002"/>
            <a:chExt cx="1440000" cy="457200"/>
          </a:xfrm>
        </p:grpSpPr>
        <p:sp>
          <p:nvSpPr>
            <p:cNvPr id="23" name="Rectángulo redondeado 22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>
                      <a:lumMod val="75000"/>
                    </a:schemeClr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Inflamasomopatías</a:t>
              </a:r>
              <a:endParaRPr lang="es-ES" sz="1500" dirty="0">
                <a:solidFill>
                  <a:schemeClr val="bg1">
                    <a:lumMod val="7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2884278" y="260648"/>
            <a:ext cx="2430272" cy="457200"/>
            <a:chOff x="110977" y="253002"/>
            <a:chExt cx="1440000" cy="457200"/>
          </a:xfrm>
        </p:grpSpPr>
        <p:sp>
          <p:nvSpPr>
            <p:cNvPr id="26" name="Rectángulo redondeado 25"/>
            <p:cNvSpPr/>
            <p:nvPr/>
          </p:nvSpPr>
          <p:spPr bwMode="auto">
            <a:xfrm>
              <a:off x="110977" y="253002"/>
              <a:ext cx="1440000" cy="457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5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7" name="Text Box 3"/>
            <p:cNvSpPr txBox="1">
              <a:spLocks noChangeArrowheads="1"/>
            </p:cNvSpPr>
            <p:nvPr/>
          </p:nvSpPr>
          <p:spPr bwMode="auto">
            <a:xfrm>
              <a:off x="128977" y="320020"/>
              <a:ext cx="14040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500" dirty="0" err="1" smtClean="0">
                  <a:solidFill>
                    <a:schemeClr val="bg1">
                      <a:lumMod val="75000"/>
                    </a:schemeClr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Interferonopatías</a:t>
              </a:r>
              <a:endParaRPr lang="es-ES" sz="1500" dirty="0">
                <a:solidFill>
                  <a:schemeClr val="bg1">
                    <a:lumMod val="75000"/>
                  </a:schemeClr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93577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/>
          <p:cNvGrpSpPr/>
          <p:nvPr/>
        </p:nvGrpSpPr>
        <p:grpSpPr>
          <a:xfrm>
            <a:off x="215516" y="659185"/>
            <a:ext cx="8712968" cy="2697807"/>
            <a:chOff x="179512" y="370096"/>
            <a:chExt cx="8712968" cy="2697807"/>
          </a:xfrm>
        </p:grpSpPr>
        <p:grpSp>
          <p:nvGrpSpPr>
            <p:cNvPr id="4" name="Agrupar 3"/>
            <p:cNvGrpSpPr/>
            <p:nvPr/>
          </p:nvGrpSpPr>
          <p:grpSpPr>
            <a:xfrm>
              <a:off x="179512" y="468836"/>
              <a:ext cx="6480720" cy="2346439"/>
              <a:chOff x="1187624" y="423456"/>
              <a:chExt cx="6480720" cy="2346439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3" cstate="email"/>
              <a:stretch>
                <a:fillRect/>
              </a:stretch>
            </p:blipFill>
            <p:spPr>
              <a:xfrm>
                <a:off x="1187624" y="423456"/>
                <a:ext cx="6480720" cy="1997432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7 CuadroTexto"/>
              <p:cNvSpPr txBox="1">
                <a:spLocks noChangeArrowheads="1"/>
              </p:cNvSpPr>
              <p:nvPr/>
            </p:nvSpPr>
            <p:spPr bwMode="auto">
              <a:xfrm>
                <a:off x="5003927" y="2492896"/>
                <a:ext cx="266441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ca-ES" sz="12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J</a:t>
                </a:r>
                <a:r>
                  <a:rPr lang="ca-ES" sz="12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</a:t>
                </a:r>
                <a:r>
                  <a:rPr lang="ca-ES" sz="12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Exp</a:t>
                </a:r>
                <a:r>
                  <a:rPr lang="ca-ES" sz="12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</a:t>
                </a:r>
                <a:r>
                  <a:rPr lang="ca-ES" sz="12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Med</a:t>
                </a:r>
                <a:r>
                  <a:rPr lang="ca-ES" sz="12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2017; 214: 59-71</a:t>
                </a:r>
                <a:endParaRPr lang="ca-ES" sz="12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  <p:grpSp>
          <p:nvGrpSpPr>
            <p:cNvPr id="21" name="Agrupar 20"/>
            <p:cNvGrpSpPr/>
            <p:nvPr/>
          </p:nvGrpSpPr>
          <p:grpSpPr>
            <a:xfrm>
              <a:off x="6804248" y="370096"/>
              <a:ext cx="2088232" cy="2697807"/>
              <a:chOff x="6804248" y="370096"/>
              <a:chExt cx="2088232" cy="2697807"/>
            </a:xfrm>
          </p:grpSpPr>
          <p:pic>
            <p:nvPicPr>
              <p:cNvPr id="12" name="Imagen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86364" y="370096"/>
                <a:ext cx="1524000" cy="2032000"/>
              </a:xfrm>
              <a:prstGeom prst="rect">
                <a:avLst/>
              </a:prstGeom>
            </p:spPr>
          </p:pic>
          <p:sp>
            <p:nvSpPr>
              <p:cNvPr id="22" name="7 CuadroTexto"/>
              <p:cNvSpPr txBox="1">
                <a:spLocks noChangeArrowheads="1"/>
              </p:cNvSpPr>
              <p:nvPr/>
            </p:nvSpPr>
            <p:spPr bwMode="auto">
              <a:xfrm>
                <a:off x="6804248" y="2483128"/>
                <a:ext cx="208823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ca-ES" sz="1200" b="1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Paul </a:t>
                </a:r>
                <a:r>
                  <a:rPr lang="ca-ES" sz="1200" b="1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Brogan</a:t>
                </a:r>
                <a:endParaRPr lang="ca-ES" sz="1200" b="1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  <a:p>
                <a:pPr algn="ctr"/>
                <a:r>
                  <a:rPr lang="ca-ES" sz="10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Great</a:t>
                </a:r>
                <a:r>
                  <a:rPr lang="ca-ES" sz="10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</a:t>
                </a:r>
                <a:r>
                  <a:rPr lang="ca-ES" sz="10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Ormond</a:t>
                </a:r>
                <a:r>
                  <a:rPr lang="ca-ES" sz="10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</a:t>
                </a:r>
                <a:r>
                  <a:rPr lang="ca-ES" sz="10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Street</a:t>
                </a:r>
                <a:r>
                  <a:rPr lang="ca-ES" sz="10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Hospital</a:t>
                </a:r>
              </a:p>
              <a:p>
                <a:pPr algn="ctr"/>
                <a:r>
                  <a:rPr lang="ca-ES" sz="10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London</a:t>
                </a:r>
                <a:endParaRPr lang="ca-ES" sz="10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</p:grpSp>
      <p:grpSp>
        <p:nvGrpSpPr>
          <p:cNvPr id="8" name="Agrupar 7"/>
          <p:cNvGrpSpPr/>
          <p:nvPr/>
        </p:nvGrpSpPr>
        <p:grpSpPr>
          <a:xfrm>
            <a:off x="131079" y="3918039"/>
            <a:ext cx="8881842" cy="2670837"/>
            <a:chOff x="107504" y="3918039"/>
            <a:chExt cx="8881842" cy="2670837"/>
          </a:xfrm>
        </p:grpSpPr>
        <p:grpSp>
          <p:nvGrpSpPr>
            <p:cNvPr id="5" name="Agrupar 4"/>
            <p:cNvGrpSpPr/>
            <p:nvPr/>
          </p:nvGrpSpPr>
          <p:grpSpPr>
            <a:xfrm>
              <a:off x="107504" y="3918039"/>
              <a:ext cx="1690562" cy="2670837"/>
              <a:chOff x="107504" y="3918039"/>
              <a:chExt cx="1690562" cy="267083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107504" y="3918039"/>
                <a:ext cx="1690562" cy="2016000"/>
              </a:xfrm>
              <a:prstGeom prst="rect">
                <a:avLst/>
              </a:prstGeom>
            </p:spPr>
          </p:pic>
          <p:sp>
            <p:nvSpPr>
              <p:cNvPr id="29" name="7 CuadroTexto"/>
              <p:cNvSpPr txBox="1">
                <a:spLocks noChangeArrowheads="1"/>
              </p:cNvSpPr>
              <p:nvPr/>
            </p:nvSpPr>
            <p:spPr bwMode="auto">
              <a:xfrm>
                <a:off x="232705" y="6004101"/>
                <a:ext cx="144016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ca-ES" sz="1200" b="1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Steve</a:t>
                </a:r>
                <a:r>
                  <a:rPr lang="ca-ES" sz="1200" b="1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M. </a:t>
                </a:r>
                <a:r>
                  <a:rPr lang="ca-ES" sz="1200" b="1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Holland</a:t>
                </a:r>
                <a:endParaRPr lang="ca-ES" sz="1200" b="1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  <a:p>
                <a:pPr algn="ctr"/>
                <a:r>
                  <a:rPr lang="ca-ES" sz="10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NIAID - NIH</a:t>
                </a:r>
              </a:p>
              <a:p>
                <a:pPr algn="ctr"/>
                <a:r>
                  <a:rPr lang="ca-ES" sz="10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Bethesda</a:t>
                </a:r>
                <a:r>
                  <a:rPr lang="ca-ES" sz="10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, USA</a:t>
                </a:r>
                <a:endParaRPr lang="ca-ES" sz="10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  <p:grpSp>
          <p:nvGrpSpPr>
            <p:cNvPr id="6" name="Agrupar 5"/>
            <p:cNvGrpSpPr/>
            <p:nvPr/>
          </p:nvGrpSpPr>
          <p:grpSpPr>
            <a:xfrm>
              <a:off x="1835696" y="4391541"/>
              <a:ext cx="7153650" cy="1723833"/>
              <a:chOff x="1835696" y="4221088"/>
              <a:chExt cx="7153650" cy="1723833"/>
            </a:xfrm>
          </p:grpSpPr>
          <p:pic>
            <p:nvPicPr>
              <p:cNvPr id="17" name="Imagen 16"/>
              <p:cNvPicPr>
                <a:picLocks noChangeAspect="1"/>
              </p:cNvPicPr>
              <p:nvPr/>
            </p:nvPicPr>
            <p:blipFill>
              <a:blip r:embed="rId6" cstate="email"/>
              <a:stretch>
                <a:fillRect/>
              </a:stretch>
            </p:blipFill>
            <p:spPr>
              <a:xfrm>
                <a:off x="1835696" y="4221088"/>
                <a:ext cx="7153650" cy="1409902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0" name="7 CuadroTexto"/>
              <p:cNvSpPr txBox="1">
                <a:spLocks noChangeArrowheads="1"/>
              </p:cNvSpPr>
              <p:nvPr/>
            </p:nvSpPr>
            <p:spPr bwMode="auto">
              <a:xfrm>
                <a:off x="6324929" y="5667922"/>
                <a:ext cx="266441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ca-ES" sz="12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Blood</a:t>
                </a:r>
                <a:r>
                  <a:rPr lang="ca-ES" sz="12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2016; 128: 2135-43</a:t>
                </a:r>
                <a:endParaRPr lang="ca-ES" sz="12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01738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38"/>
          <p:cNvGrpSpPr/>
          <p:nvPr/>
        </p:nvGrpSpPr>
        <p:grpSpPr>
          <a:xfrm>
            <a:off x="69556" y="664821"/>
            <a:ext cx="4471042" cy="2514600"/>
            <a:chOff x="24758" y="304800"/>
            <a:chExt cx="4471042" cy="2514600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2" cstate="email"/>
            <a:srcRect t="-1019" r="-5082"/>
            <a:stretch>
              <a:fillRect/>
            </a:stretch>
          </p:blipFill>
          <p:spPr>
            <a:xfrm>
              <a:off x="174702" y="457200"/>
              <a:ext cx="4321098" cy="2362200"/>
            </a:xfrm>
            <a:prstGeom prst="rect">
              <a:avLst/>
            </a:prstGeom>
          </p:spPr>
        </p:pic>
        <p:sp>
          <p:nvSpPr>
            <p:cNvPr id="27" name="Elipse 26"/>
            <p:cNvSpPr/>
            <p:nvPr/>
          </p:nvSpPr>
          <p:spPr>
            <a:xfrm rot="19858806">
              <a:off x="24758" y="1307488"/>
              <a:ext cx="1754013" cy="1256029"/>
            </a:xfrm>
            <a:prstGeom prst="ellipse">
              <a:avLst/>
            </a:prstGeom>
            <a:noFill/>
            <a:ln w="25400">
              <a:solidFill>
                <a:srgbClr val="00A90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152400" y="304800"/>
              <a:ext cx="1371600" cy="307777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400" b="1" dirty="0" smtClean="0">
                  <a:latin typeface="Trebuchet MS" pitchFamily="-108" charset="0"/>
                  <a:ea typeface="Times New Roman" pitchFamily="-108" charset="0"/>
                  <a:cs typeface="Times New Roman" pitchFamily="-108" charset="0"/>
                </a:rPr>
                <a:t> Disease onset</a:t>
              </a:r>
              <a:endParaRPr lang="es-ES" sz="1400" b="1" dirty="0">
                <a:latin typeface="Trebuchet MS" pitchFamily="-108" charset="0"/>
                <a:ea typeface="Times New Roman" pitchFamily="-108" charset="0"/>
                <a:cs typeface="Times New Roman" pitchFamily="-108" charset="0"/>
              </a:endParaRPr>
            </a:p>
          </p:txBody>
        </p:sp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5580112" y="548680"/>
            <a:ext cx="2691533" cy="2521625"/>
          </a:xfrm>
          <a:prstGeom prst="rect">
            <a:avLst/>
          </a:prstGeom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0" name="Agrupar 29"/>
          <p:cNvGrpSpPr/>
          <p:nvPr/>
        </p:nvGrpSpPr>
        <p:grpSpPr>
          <a:xfrm>
            <a:off x="179512" y="3933056"/>
            <a:ext cx="4935049" cy="2436999"/>
            <a:chOff x="179512" y="3933056"/>
            <a:chExt cx="4935049" cy="2436999"/>
          </a:xfrm>
        </p:grpSpPr>
        <p:grpSp>
          <p:nvGrpSpPr>
            <p:cNvPr id="31" name="Agrupar 30"/>
            <p:cNvGrpSpPr/>
            <p:nvPr/>
          </p:nvGrpSpPr>
          <p:grpSpPr>
            <a:xfrm>
              <a:off x="179512" y="3933056"/>
              <a:ext cx="4935049" cy="2160000"/>
              <a:chOff x="179512" y="3933056"/>
              <a:chExt cx="4935049" cy="2160000"/>
            </a:xfrm>
          </p:grpSpPr>
          <p:pic>
            <p:nvPicPr>
              <p:cNvPr id="33" name="Imagen 32"/>
              <p:cNvPicPr>
                <a:picLocks noChangeAspect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2699792" y="3933056"/>
                <a:ext cx="2414769" cy="2160000"/>
              </a:xfrm>
              <a:prstGeom prst="rect">
                <a:avLst/>
              </a:prstGeom>
            </p:spPr>
          </p:pic>
          <p:pic>
            <p:nvPicPr>
              <p:cNvPr id="34" name="Imagen 33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179512" y="3933056"/>
                <a:ext cx="2421474" cy="2160000"/>
              </a:xfrm>
              <a:prstGeom prst="rect">
                <a:avLst/>
              </a:prstGeom>
            </p:spPr>
          </p:pic>
        </p:grpSp>
        <p:sp>
          <p:nvSpPr>
            <p:cNvPr id="32" name="7 CuadroTexto"/>
            <p:cNvSpPr txBox="1">
              <a:spLocks noChangeArrowheads="1"/>
            </p:cNvSpPr>
            <p:nvPr/>
          </p:nvSpPr>
          <p:spPr bwMode="auto">
            <a:xfrm>
              <a:off x="1314828" y="6093056"/>
              <a:ext cx="266441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a-ES" sz="1200" i="1" dirty="0" err="1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Blood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2016; 128: 2135-43</a:t>
              </a:r>
              <a:endPara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5491986" y="3933056"/>
            <a:ext cx="3256478" cy="2436999"/>
            <a:chOff x="5491986" y="3933056"/>
            <a:chExt cx="3256478" cy="2436999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6" cstate="email"/>
            <a:srcRect/>
            <a:stretch/>
          </p:blipFill>
          <p:spPr>
            <a:xfrm>
              <a:off x="5491986" y="3933056"/>
              <a:ext cx="3256478" cy="2160000"/>
            </a:xfrm>
            <a:prstGeom prst="rect">
              <a:avLst/>
            </a:prstGeom>
          </p:spPr>
        </p:pic>
        <p:sp>
          <p:nvSpPr>
            <p:cNvPr id="37" name="7 CuadroTexto"/>
            <p:cNvSpPr txBox="1">
              <a:spLocks noChangeArrowheads="1"/>
            </p:cNvSpPr>
            <p:nvPr/>
          </p:nvSpPr>
          <p:spPr bwMode="auto">
            <a:xfrm>
              <a:off x="6084047" y="6093056"/>
              <a:ext cx="266441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err="1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J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200" i="1" dirty="0" err="1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Exp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200" i="1" dirty="0" err="1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Med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2017; 214: 59-71</a:t>
              </a:r>
              <a:endPara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97633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2e-088-19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/>
          <a:srcRect/>
          <a:stretch/>
        </p:blipFill>
        <p:spPr>
          <a:xfrm>
            <a:off x="467544" y="569396"/>
            <a:ext cx="2144725" cy="2340515"/>
          </a:xfrm>
        </p:spPr>
      </p:pic>
      <p:pic>
        <p:nvPicPr>
          <p:cNvPr id="6" name="3 Imagen" descr="2e-143-01.JPG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2843808" y="569397"/>
            <a:ext cx="2232249" cy="2340515"/>
          </a:xfrm>
          <a:prstGeom prst="rect">
            <a:avLst/>
          </a:prstGeom>
        </p:spPr>
      </p:pic>
      <p:pic>
        <p:nvPicPr>
          <p:cNvPr id="8" name="3 Marcador de contenido" descr="2i-154-17.JPG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 bwMode="auto">
          <a:xfrm>
            <a:off x="467544" y="4221088"/>
            <a:ext cx="3853463" cy="216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4 Imagen" descr="2i-154-18.JPG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4986475" y="4221088"/>
            <a:ext cx="3857652" cy="2162004"/>
          </a:xfrm>
          <a:prstGeom prst="rect">
            <a:avLst/>
          </a:prstGeom>
        </p:spPr>
      </p:pic>
      <p:grpSp>
        <p:nvGrpSpPr>
          <p:cNvPr id="2" name="Agrupar 1"/>
          <p:cNvGrpSpPr/>
          <p:nvPr/>
        </p:nvGrpSpPr>
        <p:grpSpPr>
          <a:xfrm>
            <a:off x="4860032" y="569396"/>
            <a:ext cx="3984095" cy="2630822"/>
            <a:chOff x="4860032" y="569396"/>
            <a:chExt cx="3984095" cy="2630822"/>
          </a:xfrm>
        </p:grpSpPr>
        <p:pic>
          <p:nvPicPr>
            <p:cNvPr id="7" name="6 Imagen" descr="2016-11-22 14.02.36.jpg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5724128" y="569396"/>
              <a:ext cx="3119999" cy="2340000"/>
            </a:xfrm>
            <a:prstGeom prst="rect">
              <a:avLst/>
            </a:prstGeom>
          </p:spPr>
        </p:pic>
        <p:sp>
          <p:nvSpPr>
            <p:cNvPr id="10" name="7 CuadroTexto"/>
            <p:cNvSpPr txBox="1">
              <a:spLocks noChangeArrowheads="1"/>
            </p:cNvSpPr>
            <p:nvPr/>
          </p:nvSpPr>
          <p:spPr bwMode="auto">
            <a:xfrm>
              <a:off x="4860032" y="2923219"/>
              <a:ext cx="398409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err="1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Courtesy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Dr. Antón </a:t>
              </a:r>
              <a:r>
                <a:rPr lang="mr-IN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–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Hospital Sant Joan de </a:t>
              </a:r>
              <a:r>
                <a:rPr lang="ca-ES" sz="1200" i="1" dirty="0" err="1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Dèu</a:t>
              </a:r>
              <a:endPara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4252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65853" y="944724"/>
            <a:ext cx="761229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386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899592" y="433969"/>
            <a:ext cx="4968552" cy="5950717"/>
          </a:xfrm>
          <a:prstGeom prst="rect">
            <a:avLst/>
          </a:prstGeom>
        </p:spPr>
      </p:pic>
      <p:sp>
        <p:nvSpPr>
          <p:cNvPr id="15" name="7 CuadroTexto"/>
          <p:cNvSpPr txBox="1">
            <a:spLocks noChangeArrowheads="1"/>
          </p:cNvSpPr>
          <p:nvPr/>
        </p:nvSpPr>
        <p:spPr bwMode="auto">
          <a:xfrm>
            <a:off x="3270664" y="6384686"/>
            <a:ext cx="26644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ca-ES" sz="1200" i="1" dirty="0" err="1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Blood</a:t>
            </a:r>
            <a:r>
              <a:rPr lang="ca-ES" sz="1200" i="1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 2016; 128: 2135-43</a:t>
            </a:r>
            <a:endParaRPr lang="ca-ES" sz="1200" i="1" dirty="0"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6084168" y="492942"/>
            <a:ext cx="2016224" cy="58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4785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948617" y="392317"/>
            <a:ext cx="7727839" cy="3166456"/>
            <a:chOff x="925633" y="3438128"/>
            <a:chExt cx="7727839" cy="3166456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/>
          </p:blipFill>
          <p:spPr>
            <a:xfrm>
              <a:off x="925633" y="3438128"/>
              <a:ext cx="5904656" cy="3166456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7429336" y="3933056"/>
              <a:ext cx="1224136" cy="46166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mtClean="0">
                  <a:solidFill>
                    <a:srgbClr val="FFFFFF"/>
                  </a:solidFill>
                  <a:latin typeface="Trebuchet MS" charset="0"/>
                  <a:ea typeface="Trebuchet MS" charset="0"/>
                  <a:cs typeface="Trebuchet MS" charset="0"/>
                </a:rPr>
                <a:t>2017</a:t>
              </a:r>
              <a:endParaRPr lang="es-ES_tradnl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1763688" y="5062397"/>
            <a:ext cx="1728192" cy="648072"/>
            <a:chOff x="1367644" y="2214619"/>
            <a:chExt cx="1728192" cy="648072"/>
          </a:xfrm>
        </p:grpSpPr>
        <p:sp>
          <p:nvSpPr>
            <p:cNvPr id="12" name="Elipse 11"/>
            <p:cNvSpPr/>
            <p:nvPr/>
          </p:nvSpPr>
          <p:spPr>
            <a:xfrm>
              <a:off x="1367644" y="2214619"/>
              <a:ext cx="1728192" cy="6480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FFFFFF"/>
                </a:solidFill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1619672" y="2384767"/>
              <a:ext cx="1224136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 smtClean="0">
                  <a:solidFill>
                    <a:srgbClr val="000000"/>
                  </a:solidFill>
                  <a:latin typeface="Trebuchet MS" charset="0"/>
                  <a:ea typeface="Trebuchet MS" charset="0"/>
                  <a:cs typeface="Trebuchet MS" charset="0"/>
                </a:rPr>
                <a:t>IL-1beta</a:t>
              </a:r>
              <a:endParaRPr lang="es-ES_tradnl" sz="1400" dirty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</p:grpSp>
      <p:grpSp>
        <p:nvGrpSpPr>
          <p:cNvPr id="39" name="Agrupar 38"/>
          <p:cNvGrpSpPr/>
          <p:nvPr/>
        </p:nvGrpSpPr>
        <p:grpSpPr>
          <a:xfrm>
            <a:off x="5483398" y="4625725"/>
            <a:ext cx="2616994" cy="1521416"/>
            <a:chOff x="6401434" y="5327837"/>
            <a:chExt cx="2616994" cy="1521416"/>
          </a:xfrm>
        </p:grpSpPr>
        <p:grpSp>
          <p:nvGrpSpPr>
            <p:cNvPr id="6" name="Agrupar 5"/>
            <p:cNvGrpSpPr/>
            <p:nvPr/>
          </p:nvGrpSpPr>
          <p:grpSpPr>
            <a:xfrm>
              <a:off x="7830428" y="6159084"/>
              <a:ext cx="1188000" cy="445500"/>
              <a:chOff x="7830428" y="6159084"/>
              <a:chExt cx="1188000" cy="445500"/>
            </a:xfrm>
          </p:grpSpPr>
          <p:sp>
            <p:nvSpPr>
              <p:cNvPr id="18" name="Elipse 17"/>
              <p:cNvSpPr/>
              <p:nvPr/>
            </p:nvSpPr>
            <p:spPr>
              <a:xfrm>
                <a:off x="7830428" y="6159084"/>
                <a:ext cx="1188000" cy="445500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CuadroTexto 18"/>
              <p:cNvSpPr txBox="1"/>
              <p:nvPr/>
            </p:nvSpPr>
            <p:spPr>
              <a:xfrm>
                <a:off x="8003678" y="6237312"/>
                <a:ext cx="841500" cy="211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400" dirty="0" smtClean="0">
                    <a:solidFill>
                      <a:srgbClr val="000000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ADA2</a:t>
                </a:r>
                <a:endParaRPr lang="es-ES_tradnl" sz="1400" dirty="0">
                  <a:solidFill>
                    <a:srgbClr val="000000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</p:grpSp>
        <p:grpSp>
          <p:nvGrpSpPr>
            <p:cNvPr id="27" name="Agrupar 26"/>
            <p:cNvGrpSpPr/>
            <p:nvPr/>
          </p:nvGrpSpPr>
          <p:grpSpPr>
            <a:xfrm>
              <a:off x="6401434" y="5327837"/>
              <a:ext cx="1188000" cy="445500"/>
              <a:chOff x="7830428" y="6159084"/>
              <a:chExt cx="1188000" cy="445500"/>
            </a:xfrm>
          </p:grpSpPr>
          <p:sp>
            <p:nvSpPr>
              <p:cNvPr id="28" name="Elipse 27"/>
              <p:cNvSpPr/>
              <p:nvPr/>
            </p:nvSpPr>
            <p:spPr>
              <a:xfrm>
                <a:off x="7830428" y="6159084"/>
                <a:ext cx="1188000" cy="4455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CuadroTexto 28"/>
              <p:cNvSpPr txBox="1"/>
              <p:nvPr/>
            </p:nvSpPr>
            <p:spPr>
              <a:xfrm>
                <a:off x="8003678" y="6237312"/>
                <a:ext cx="8415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400" dirty="0" smtClean="0">
                    <a:solidFill>
                      <a:srgbClr val="000000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IFN-I</a:t>
                </a:r>
                <a:endParaRPr lang="es-ES_tradnl" sz="1400" dirty="0">
                  <a:solidFill>
                    <a:srgbClr val="000000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</p:grpSp>
        <p:grpSp>
          <p:nvGrpSpPr>
            <p:cNvPr id="30" name="Agrupar 29"/>
            <p:cNvGrpSpPr/>
            <p:nvPr/>
          </p:nvGrpSpPr>
          <p:grpSpPr>
            <a:xfrm>
              <a:off x="7830428" y="5388868"/>
              <a:ext cx="1188000" cy="445500"/>
              <a:chOff x="7830428" y="6159084"/>
              <a:chExt cx="1188000" cy="445500"/>
            </a:xfrm>
          </p:grpSpPr>
          <p:sp>
            <p:nvSpPr>
              <p:cNvPr id="31" name="Elipse 30"/>
              <p:cNvSpPr/>
              <p:nvPr/>
            </p:nvSpPr>
            <p:spPr>
              <a:xfrm>
                <a:off x="7830428" y="6159084"/>
                <a:ext cx="1188000" cy="4455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CuadroTexto 31"/>
              <p:cNvSpPr txBox="1"/>
              <p:nvPr/>
            </p:nvSpPr>
            <p:spPr>
              <a:xfrm>
                <a:off x="8003678" y="6237312"/>
                <a:ext cx="8415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400" dirty="0" smtClean="0">
                    <a:solidFill>
                      <a:srgbClr val="000000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NF-kB</a:t>
                </a:r>
                <a:endParaRPr lang="es-ES_tradnl" sz="1400" dirty="0">
                  <a:solidFill>
                    <a:srgbClr val="000000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</p:grpSp>
        <p:grpSp>
          <p:nvGrpSpPr>
            <p:cNvPr id="33" name="Agrupar 32"/>
            <p:cNvGrpSpPr/>
            <p:nvPr/>
          </p:nvGrpSpPr>
          <p:grpSpPr>
            <a:xfrm>
              <a:off x="6784403" y="5880025"/>
              <a:ext cx="1188000" cy="445500"/>
              <a:chOff x="7830428" y="6159084"/>
              <a:chExt cx="1188000" cy="445500"/>
            </a:xfrm>
          </p:grpSpPr>
          <p:sp>
            <p:nvSpPr>
              <p:cNvPr id="34" name="Elipse 33"/>
              <p:cNvSpPr/>
              <p:nvPr/>
            </p:nvSpPr>
            <p:spPr>
              <a:xfrm>
                <a:off x="7830428" y="6159084"/>
                <a:ext cx="1188000" cy="445500"/>
              </a:xfrm>
              <a:prstGeom prst="ellipse">
                <a:avLst/>
              </a:prstGeom>
              <a:solidFill>
                <a:srgbClr val="A61DB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CuadroTexto 34"/>
              <p:cNvSpPr txBox="1"/>
              <p:nvPr/>
            </p:nvSpPr>
            <p:spPr>
              <a:xfrm>
                <a:off x="8003678" y="6237312"/>
                <a:ext cx="8415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400" dirty="0" smtClean="0">
                    <a:solidFill>
                      <a:srgbClr val="FFFFFF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IL-10</a:t>
                </a:r>
                <a:endParaRPr lang="es-ES_tradnl" sz="1400" dirty="0">
                  <a:solidFill>
                    <a:srgbClr val="FFFFFF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</p:grpSp>
        <p:grpSp>
          <p:nvGrpSpPr>
            <p:cNvPr id="36" name="Agrupar 35"/>
            <p:cNvGrpSpPr/>
            <p:nvPr/>
          </p:nvGrpSpPr>
          <p:grpSpPr>
            <a:xfrm>
              <a:off x="6626791" y="6403753"/>
              <a:ext cx="1188000" cy="445500"/>
              <a:chOff x="7830428" y="6159084"/>
              <a:chExt cx="1188000" cy="445500"/>
            </a:xfrm>
          </p:grpSpPr>
          <p:sp>
            <p:nvSpPr>
              <p:cNvPr id="37" name="Elipse 36"/>
              <p:cNvSpPr/>
              <p:nvPr/>
            </p:nvSpPr>
            <p:spPr>
              <a:xfrm>
                <a:off x="7830428" y="6159084"/>
                <a:ext cx="1188000" cy="445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CuadroTexto 37"/>
              <p:cNvSpPr txBox="1"/>
              <p:nvPr/>
            </p:nvSpPr>
            <p:spPr>
              <a:xfrm>
                <a:off x="8003678" y="6237312"/>
                <a:ext cx="8415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400" dirty="0" err="1" smtClean="0">
                    <a:ln w="0"/>
                    <a:solidFill>
                      <a:srgbClr val="FFFFF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rebuchet MS" charset="0"/>
                    <a:ea typeface="Trebuchet MS" charset="0"/>
                    <a:cs typeface="Trebuchet MS" charset="0"/>
                  </a:rPr>
                  <a:t>Ub</a:t>
                </a:r>
                <a:endParaRPr lang="es-ES_tradnl" sz="1400" dirty="0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106523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11560" y="1413647"/>
            <a:ext cx="2313174" cy="646331"/>
          </a:xfrm>
          <a:prstGeom prst="rect">
            <a:avLst/>
          </a:prstGeom>
          <a:solidFill>
            <a:srgbClr val="2144AC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dirty="0" err="1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Biallelic</a:t>
            </a:r>
            <a:r>
              <a:rPr lang="es-ES" sz="1800" dirty="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 </a:t>
            </a:r>
            <a:r>
              <a:rPr lang="es-ES" sz="1800" i="1" dirty="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WDR1</a:t>
            </a:r>
          </a:p>
          <a:p>
            <a:pPr algn="ctr"/>
            <a:r>
              <a:rPr lang="es-ES" sz="1800" dirty="0" err="1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mutations</a:t>
            </a:r>
            <a:endParaRPr lang="es-ES" sz="1800" i="1" dirty="0" smtClean="0">
              <a:solidFill>
                <a:schemeClr val="bg1"/>
              </a:solidFill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611560" y="3433192"/>
            <a:ext cx="8431000" cy="3221106"/>
            <a:chOff x="611560" y="3433192"/>
            <a:chExt cx="8431000" cy="322110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275856" y="3433192"/>
              <a:ext cx="5766704" cy="3221106"/>
            </a:xfrm>
            <a:prstGeom prst="rect">
              <a:avLst/>
            </a:prstGeom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611560" y="4720579"/>
              <a:ext cx="2313174" cy="646331"/>
            </a:xfrm>
            <a:prstGeom prst="rect">
              <a:avLst/>
            </a:prstGeom>
            <a:solidFill>
              <a:srgbClr val="A61DB2"/>
            </a:solidFill>
            <a:ln w="9525">
              <a:noFill/>
              <a:miter lim="800000"/>
              <a:headEnd/>
              <a:tailEnd/>
            </a:ln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8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Acting-Interacting</a:t>
              </a:r>
              <a:r>
                <a:rPr lang="es-ES" sz="18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Protein</a:t>
              </a:r>
              <a:r>
                <a:rPr lang="es-ES" sz="18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1 (Aip1)</a:t>
              </a:r>
              <a:endParaRPr lang="es-ES" sz="1800" i="1" dirty="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4355976" y="260648"/>
            <a:ext cx="4465339" cy="2952328"/>
            <a:chOff x="2555776" y="1844824"/>
            <a:chExt cx="4465339" cy="2952328"/>
          </a:xfrm>
        </p:grpSpPr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3214650" y="1844824"/>
              <a:ext cx="3252564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>
                <a:spcBef>
                  <a:spcPct val="100000"/>
                </a:spcBef>
              </a:pP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Recessive</a:t>
              </a:r>
              <a:r>
                <a:rPr lang="es-ES" sz="1600" dirty="0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 </a:t>
              </a: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Inheritance</a:t>
              </a:r>
              <a:r>
                <a:rPr lang="es-ES" sz="1600" dirty="0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 </a:t>
              </a: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Pattern</a:t>
              </a:r>
              <a:endParaRPr lang="es-ES" sz="1600" dirty="0" smtClean="0"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grpSp>
          <p:nvGrpSpPr>
            <p:cNvPr id="10" name="Agrupar 9"/>
            <p:cNvGrpSpPr/>
            <p:nvPr/>
          </p:nvGrpSpPr>
          <p:grpSpPr>
            <a:xfrm>
              <a:off x="4090243" y="3199353"/>
              <a:ext cx="922338" cy="1597799"/>
              <a:chOff x="1939925" y="1022350"/>
              <a:chExt cx="922338" cy="1597799"/>
            </a:xfrm>
          </p:grpSpPr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2115344" y="1797050"/>
                <a:ext cx="0" cy="381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2123848" y="1807527"/>
                <a:ext cx="5760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19" name="Oval 15"/>
              <p:cNvSpPr>
                <a:spLocks noChangeArrowheads="1"/>
              </p:cNvSpPr>
              <p:nvPr/>
            </p:nvSpPr>
            <p:spPr bwMode="auto">
              <a:xfrm>
                <a:off x="1962944" y="2009775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>
                  <a:latin typeface="Calibri" pitchFamily="-84" charset="0"/>
                  <a:ea typeface="Calibri" pitchFamily="-84" charset="0"/>
                  <a:cs typeface="Calibri" pitchFamily="-84" charset="0"/>
                </a:endParaRPr>
              </a:p>
            </p:txBody>
          </p:sp>
          <p:sp>
            <p:nvSpPr>
              <p:cNvPr id="20" name="Line 29"/>
              <p:cNvSpPr>
                <a:spLocks noChangeShapeType="1"/>
              </p:cNvSpPr>
              <p:nvPr/>
            </p:nvSpPr>
            <p:spPr bwMode="auto">
              <a:xfrm>
                <a:off x="2390775" y="1189036"/>
                <a:ext cx="0" cy="612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2690614" y="1797050"/>
                <a:ext cx="0" cy="3794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2538214" y="2009775"/>
                <a:ext cx="304800" cy="30480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>
                  <a:latin typeface="Calibri" pitchFamily="-84" charset="0"/>
                  <a:ea typeface="Calibri" pitchFamily="-84" charset="0"/>
                  <a:cs typeface="Calibri" pitchFamily="-84" charset="0"/>
                </a:endParaRPr>
              </a:p>
            </p:txBody>
          </p:sp>
          <p:sp>
            <p:nvSpPr>
              <p:cNvPr id="23" name="CuadroTexto 70"/>
              <p:cNvSpPr txBox="1">
                <a:spLocks noChangeArrowheads="1"/>
              </p:cNvSpPr>
              <p:nvPr/>
            </p:nvSpPr>
            <p:spPr bwMode="auto">
              <a:xfrm>
                <a:off x="1980722" y="2343150"/>
                <a:ext cx="3048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s-ES_tradnl" sz="1200" dirty="0">
                    <a:latin typeface="Calibri" pitchFamily="-84" charset="0"/>
                    <a:ea typeface="Verdana" pitchFamily="-84" charset="0"/>
                    <a:cs typeface="Verdana" pitchFamily="-84" charset="0"/>
                  </a:rPr>
                  <a:t>1</a:t>
                </a:r>
              </a:p>
            </p:txBody>
          </p:sp>
          <p:sp>
            <p:nvSpPr>
              <p:cNvPr id="24" name="CuadroTexto 71"/>
              <p:cNvSpPr txBox="1">
                <a:spLocks noChangeArrowheads="1"/>
              </p:cNvSpPr>
              <p:nvPr/>
            </p:nvSpPr>
            <p:spPr bwMode="auto">
              <a:xfrm>
                <a:off x="2503009" y="2343150"/>
                <a:ext cx="34079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s-ES_tradnl" sz="1200" dirty="0">
                    <a:latin typeface="Calibri" pitchFamily="-84" charset="0"/>
                    <a:ea typeface="Verdana" pitchFamily="-84" charset="0"/>
                    <a:cs typeface="Verdana" pitchFamily="-84" charset="0"/>
                  </a:rPr>
                  <a:t>2</a:t>
                </a:r>
              </a:p>
            </p:txBody>
          </p:sp>
          <p:sp>
            <p:nvSpPr>
              <p:cNvPr id="25" name="Line 7"/>
              <p:cNvSpPr>
                <a:spLocks noChangeShapeType="1"/>
              </p:cNvSpPr>
              <p:nvPr/>
            </p:nvSpPr>
            <p:spPr bwMode="auto">
              <a:xfrm>
                <a:off x="2187575" y="1158875"/>
                <a:ext cx="5334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>
                <a:off x="2174875" y="1189037"/>
                <a:ext cx="5334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27" name="Oval 8"/>
              <p:cNvSpPr>
                <a:spLocks noChangeArrowheads="1"/>
              </p:cNvSpPr>
              <p:nvPr/>
            </p:nvSpPr>
            <p:spPr bwMode="auto">
              <a:xfrm>
                <a:off x="1962944" y="102235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>
                  <a:latin typeface="Calibri" pitchFamily="-84" charset="0"/>
                  <a:ea typeface="Calibri" pitchFamily="-84" charset="0"/>
                  <a:cs typeface="Calibri" pitchFamily="-84" charset="0"/>
                </a:endParaRPr>
              </a:p>
            </p:txBody>
          </p:sp>
          <p:sp>
            <p:nvSpPr>
              <p:cNvPr id="28" name="Rectangle 28"/>
              <p:cNvSpPr>
                <a:spLocks noChangeArrowheads="1"/>
              </p:cNvSpPr>
              <p:nvPr/>
            </p:nvSpPr>
            <p:spPr bwMode="auto">
              <a:xfrm>
                <a:off x="2537420" y="1022350"/>
                <a:ext cx="306388" cy="3048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>
                  <a:latin typeface="Calibri" pitchFamily="-84" charset="0"/>
                  <a:ea typeface="Calibri" pitchFamily="-84" charset="0"/>
                  <a:cs typeface="Calibri" pitchFamily="-84" charset="0"/>
                </a:endParaRPr>
              </a:p>
            </p:txBody>
          </p:sp>
          <p:sp>
            <p:nvSpPr>
              <p:cNvPr id="29" name="CuadroTexto 68"/>
              <p:cNvSpPr txBox="1">
                <a:spLocks noChangeArrowheads="1"/>
              </p:cNvSpPr>
              <p:nvPr/>
            </p:nvSpPr>
            <p:spPr bwMode="auto">
              <a:xfrm>
                <a:off x="1939925" y="1355725"/>
                <a:ext cx="3048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s-ES_tradnl" sz="1200">
                    <a:latin typeface="Calibri" pitchFamily="-84" charset="0"/>
                    <a:ea typeface="Verdana" pitchFamily="-84" charset="0"/>
                    <a:cs typeface="Verdana" pitchFamily="-84" charset="0"/>
                  </a:rPr>
                  <a:t>1</a:t>
                </a:r>
              </a:p>
            </p:txBody>
          </p:sp>
          <p:sp>
            <p:nvSpPr>
              <p:cNvPr id="30" name="CuadroTexto 69"/>
              <p:cNvSpPr txBox="1">
                <a:spLocks noChangeArrowheads="1"/>
              </p:cNvSpPr>
              <p:nvPr/>
            </p:nvSpPr>
            <p:spPr bwMode="auto">
              <a:xfrm>
                <a:off x="2555875" y="1355725"/>
                <a:ext cx="306388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s-ES_tradnl" sz="1200">
                    <a:latin typeface="Calibri" pitchFamily="-84" charset="0"/>
                    <a:ea typeface="Verdana" pitchFamily="-84" charset="0"/>
                    <a:cs typeface="Verdana" pitchFamily="-84" charset="0"/>
                  </a:rPr>
                  <a:t>2</a:t>
                </a:r>
              </a:p>
            </p:txBody>
          </p:sp>
        </p:grpSp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5263802" y="3155695"/>
              <a:ext cx="1439416" cy="338554"/>
            </a:xfrm>
            <a:prstGeom prst="rect">
              <a:avLst/>
            </a:prstGeom>
            <a:gradFill flip="none" rotWithShape="1">
              <a:gsLst>
                <a:gs pos="62000">
                  <a:srgbClr val="FF0000"/>
                </a:gs>
                <a:gs pos="0">
                  <a:srgbClr val="00A901"/>
                </a:gs>
                <a:gs pos="15000">
                  <a:srgbClr val="00A901"/>
                </a:gs>
                <a:gs pos="40000">
                  <a:schemeClr val="bg1"/>
                </a:gs>
                <a:gs pos="100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</a:pP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mut</a:t>
              </a:r>
              <a:r>
                <a:rPr lang="es-ES" sz="1600" dirty="0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 / </a:t>
              </a: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wt</a:t>
              </a:r>
              <a:endParaRPr lang="es-ES" sz="1600" dirty="0"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2642925" y="3155695"/>
              <a:ext cx="1439416" cy="338554"/>
            </a:xfrm>
            <a:prstGeom prst="rect">
              <a:avLst/>
            </a:prstGeom>
            <a:gradFill flip="none" rotWithShape="1">
              <a:gsLst>
                <a:gs pos="62000">
                  <a:srgbClr val="FF0000"/>
                </a:gs>
                <a:gs pos="0">
                  <a:srgbClr val="00A901"/>
                </a:gs>
                <a:gs pos="15000">
                  <a:srgbClr val="00A901"/>
                </a:gs>
                <a:gs pos="40000">
                  <a:schemeClr val="bg1"/>
                </a:gs>
                <a:gs pos="100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</a:pP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mut</a:t>
              </a:r>
              <a:r>
                <a:rPr lang="es-ES" sz="1600" dirty="0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 / </a:t>
              </a: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wt</a:t>
              </a:r>
              <a:endParaRPr lang="es-ES" sz="1600" dirty="0"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2555776" y="4149086"/>
              <a:ext cx="1439416" cy="338554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</a:pP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wt</a:t>
              </a:r>
              <a:r>
                <a:rPr lang="es-ES" sz="1600" dirty="0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 / </a:t>
              </a: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wt</a:t>
              </a:r>
              <a:endParaRPr lang="es-ES" sz="1600" dirty="0"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  <p:sp>
          <p:nvSpPr>
            <p:cNvPr id="16" name="Text Box 3"/>
            <p:cNvSpPr txBox="1">
              <a:spLocks noChangeArrowheads="1"/>
            </p:cNvSpPr>
            <p:nvPr/>
          </p:nvSpPr>
          <p:spPr bwMode="auto">
            <a:xfrm>
              <a:off x="5263802" y="4203551"/>
              <a:ext cx="1757313" cy="33855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100000"/>
                </a:spcBef>
              </a:pP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mut</a:t>
              </a:r>
              <a:r>
                <a:rPr lang="es-ES" sz="1600" dirty="0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 / </a:t>
              </a:r>
              <a:r>
                <a:rPr lang="es-ES" sz="1600" dirty="0" err="1" smtClean="0">
                  <a:latin typeface="Trebuchet MS" pitchFamily="-84" charset="0"/>
                  <a:ea typeface="Trebuchet MS" pitchFamily="-84" charset="0"/>
                  <a:cs typeface="Trebuchet MS" pitchFamily="-84" charset="0"/>
                </a:rPr>
                <a:t>mut</a:t>
              </a:r>
              <a:endParaRPr lang="es-ES" sz="1600" dirty="0">
                <a:latin typeface="Trebuchet MS" pitchFamily="-84" charset="0"/>
                <a:ea typeface="Trebuchet MS" pitchFamily="-84" charset="0"/>
                <a:cs typeface="Trebuchet MS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00045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316346"/>
            <a:ext cx="9144000" cy="4225308"/>
          </a:xfrm>
          <a:prstGeom prst="rect">
            <a:avLst/>
          </a:prstGeom>
        </p:spPr>
      </p:pic>
      <p:grpSp>
        <p:nvGrpSpPr>
          <p:cNvPr id="4" name="Agrupar 3"/>
          <p:cNvGrpSpPr/>
          <p:nvPr/>
        </p:nvGrpSpPr>
        <p:grpSpPr>
          <a:xfrm>
            <a:off x="3563888" y="1124744"/>
            <a:ext cx="5580112" cy="4608512"/>
            <a:chOff x="3563888" y="1124744"/>
            <a:chExt cx="5580112" cy="4608512"/>
          </a:xfrm>
        </p:grpSpPr>
        <p:sp>
          <p:nvSpPr>
            <p:cNvPr id="3" name="Rectángulo 2"/>
            <p:cNvSpPr/>
            <p:nvPr/>
          </p:nvSpPr>
          <p:spPr>
            <a:xfrm>
              <a:off x="3563888" y="2132856"/>
              <a:ext cx="5580112" cy="360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4788024" y="1124744"/>
              <a:ext cx="4353333" cy="3528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-5286" y="1237935"/>
            <a:ext cx="3566531" cy="4399519"/>
            <a:chOff x="-5286" y="1237935"/>
            <a:chExt cx="3566531" cy="4399519"/>
          </a:xfrm>
        </p:grpSpPr>
        <p:sp>
          <p:nvSpPr>
            <p:cNvPr id="7" name="Rectángulo 6"/>
            <p:cNvSpPr/>
            <p:nvPr/>
          </p:nvSpPr>
          <p:spPr>
            <a:xfrm>
              <a:off x="-2643" y="2132856"/>
              <a:ext cx="3563888" cy="3504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-5286" y="1237935"/>
              <a:ext cx="1685939" cy="3504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xmlns="" val="32248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00673" y="598376"/>
            <a:ext cx="2567310" cy="566124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7 CuadroTexto"/>
          <p:cNvSpPr txBox="1">
            <a:spLocks noChangeArrowheads="1"/>
          </p:cNvSpPr>
          <p:nvPr/>
        </p:nvSpPr>
        <p:spPr bwMode="auto">
          <a:xfrm>
            <a:off x="5652120" y="6359137"/>
            <a:ext cx="26644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ca-ES" sz="1200" i="1" dirty="0" err="1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Blood</a:t>
            </a:r>
            <a:r>
              <a:rPr lang="ca-ES" sz="1200" i="1" dirty="0" smtClean="0">
                <a:latin typeface="Trebuchet MS" pitchFamily="-108" charset="0"/>
                <a:ea typeface="Trebuchet MS" pitchFamily="-108" charset="0"/>
                <a:cs typeface="Trebuchet MS" pitchFamily="-108" charset="0"/>
              </a:rPr>
              <a:t> 2016; 128: 2135-43</a:t>
            </a:r>
            <a:endParaRPr lang="ca-ES" sz="1200" i="1" dirty="0">
              <a:latin typeface="Trebuchet MS" pitchFamily="-108" charset="0"/>
              <a:ea typeface="Trebuchet MS" pitchFamily="-108" charset="0"/>
              <a:cs typeface="Trebuchet MS" pitchFamily="-108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107504" y="1655825"/>
            <a:ext cx="4320480" cy="3841666"/>
            <a:chOff x="107504" y="1655825"/>
            <a:chExt cx="4320480" cy="3841666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07504" y="1655825"/>
              <a:ext cx="4320480" cy="3546350"/>
            </a:xfrm>
            <a:prstGeom prst="rect">
              <a:avLst/>
            </a:prstGeom>
          </p:spPr>
        </p:pic>
        <p:sp>
          <p:nvSpPr>
            <p:cNvPr id="16" name="7 CuadroTexto"/>
            <p:cNvSpPr txBox="1">
              <a:spLocks noChangeArrowheads="1"/>
            </p:cNvSpPr>
            <p:nvPr/>
          </p:nvSpPr>
          <p:spPr bwMode="auto">
            <a:xfrm>
              <a:off x="1763567" y="5220492"/>
              <a:ext cx="266441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ca-ES" sz="1200" i="1" dirty="0" err="1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J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200" i="1" dirty="0" err="1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Exp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</a:t>
              </a:r>
              <a:r>
                <a:rPr lang="ca-ES" sz="1200" i="1" dirty="0" err="1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Med</a:t>
              </a:r>
              <a:r>
                <a:rPr lang="ca-ES" sz="1200" i="1" dirty="0" smtClean="0">
                  <a:latin typeface="Trebuchet MS" pitchFamily="-108" charset="0"/>
                  <a:ea typeface="Trebuchet MS" pitchFamily="-108" charset="0"/>
                  <a:cs typeface="Trebuchet MS" pitchFamily="-108" charset="0"/>
                </a:rPr>
                <a:t> 2017; 214: 59-71</a:t>
              </a:r>
              <a:endParaRPr lang="ca-ES" sz="1200" i="1" dirty="0">
                <a:latin typeface="Trebuchet MS" pitchFamily="-108" charset="0"/>
                <a:ea typeface="Trebuchet MS" pitchFamily="-108" charset="0"/>
                <a:cs typeface="Trebuchet MS" pitchFamily="-10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68590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89756" y="692696"/>
            <a:ext cx="8964488" cy="2601476"/>
            <a:chOff x="179512" y="4090697"/>
            <a:chExt cx="8964488" cy="2601476"/>
          </a:xfrm>
        </p:grpSpPr>
        <p:grpSp>
          <p:nvGrpSpPr>
            <p:cNvPr id="4" name="Agrupar 3"/>
            <p:cNvGrpSpPr/>
            <p:nvPr/>
          </p:nvGrpSpPr>
          <p:grpSpPr>
            <a:xfrm>
              <a:off x="1152128" y="4110918"/>
              <a:ext cx="5508104" cy="2581255"/>
              <a:chOff x="188680" y="3212976"/>
              <a:chExt cx="5508104" cy="2581255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188680" y="3212976"/>
                <a:ext cx="5508104" cy="2213820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7 CuadroTexto"/>
              <p:cNvSpPr txBox="1">
                <a:spLocks noChangeArrowheads="1"/>
              </p:cNvSpPr>
              <p:nvPr/>
            </p:nvSpPr>
            <p:spPr bwMode="auto">
              <a:xfrm>
                <a:off x="3032367" y="5517232"/>
                <a:ext cx="266441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ca-ES" sz="12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J</a:t>
                </a:r>
                <a:r>
                  <a:rPr lang="ca-ES" sz="12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</a:t>
                </a:r>
                <a:r>
                  <a:rPr lang="ca-ES" sz="12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Exp</a:t>
                </a:r>
                <a:r>
                  <a:rPr lang="ca-ES" sz="12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</a:t>
                </a:r>
                <a:r>
                  <a:rPr lang="ca-ES" sz="1200" i="1" dirty="0" err="1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Med</a:t>
                </a:r>
                <a:r>
                  <a:rPr lang="ca-ES" sz="1200" i="1" dirty="0" smtClean="0">
                    <a:latin typeface="Trebuchet MS" pitchFamily="-108" charset="0"/>
                    <a:ea typeface="Trebuchet MS" pitchFamily="-108" charset="0"/>
                    <a:cs typeface="Trebuchet MS" pitchFamily="-108" charset="0"/>
                  </a:rPr>
                  <a:t> 2015; 212: 927-38</a:t>
                </a:r>
                <a:endParaRPr lang="ca-ES" sz="1200" i="1" dirty="0">
                  <a:latin typeface="Trebuchet MS" pitchFamily="-108" charset="0"/>
                  <a:ea typeface="Trebuchet MS" pitchFamily="-108" charset="0"/>
                  <a:cs typeface="Trebuchet MS" pitchFamily="-108" charset="0"/>
                </a:endParaRPr>
              </a:p>
            </p:txBody>
          </p:sp>
        </p:grp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79512" y="4963981"/>
              <a:ext cx="963024" cy="875129"/>
            </a:xfrm>
            <a:prstGeom prst="rect">
              <a:avLst/>
            </a:prstGeom>
          </p:spPr>
        </p:pic>
        <p:grpSp>
          <p:nvGrpSpPr>
            <p:cNvPr id="6" name="Agrupar 8"/>
            <p:cNvGrpSpPr/>
            <p:nvPr/>
          </p:nvGrpSpPr>
          <p:grpSpPr>
            <a:xfrm>
              <a:off x="6705599" y="4090697"/>
              <a:ext cx="2438401" cy="2575530"/>
              <a:chOff x="304799" y="4000500"/>
              <a:chExt cx="2438401" cy="2575530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4"/>
              <a:srcRect/>
              <a:stretch/>
            </p:blipFill>
            <p:spPr>
              <a:xfrm>
                <a:off x="547464" y="4000500"/>
                <a:ext cx="1944216" cy="1790700"/>
              </a:xfrm>
              <a:prstGeom prst="rect">
                <a:avLst/>
              </a:prstGeom>
            </p:spPr>
          </p:pic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304799" y="5791200"/>
                <a:ext cx="2438401" cy="784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s-ES" sz="1200" b="1" dirty="0" smtClean="0">
                    <a:latin typeface="Trebuchet MS" pitchFamily="-109" charset="0"/>
                    <a:ea typeface="Trebuchet MS" pitchFamily="-109" charset="0"/>
                    <a:cs typeface="Trebuchet MS" pitchFamily="-109" charset="0"/>
                  </a:rPr>
                  <a:t>Seth L. Masters</a:t>
                </a:r>
              </a:p>
              <a:p>
                <a:pPr algn="ctr"/>
                <a:r>
                  <a:rPr lang="es-ES" sz="1100" dirty="0" smtClean="0">
                    <a:latin typeface="Trebuchet MS" pitchFamily="-109" charset="0"/>
                    <a:ea typeface="Trebuchet MS" pitchFamily="-109" charset="0"/>
                    <a:cs typeface="Trebuchet MS" pitchFamily="-109" charset="0"/>
                  </a:rPr>
                  <a:t>Walter and Eliza Hall Institute of Medical Research</a:t>
                </a:r>
              </a:p>
              <a:p>
                <a:pPr algn="ctr"/>
                <a:r>
                  <a:rPr lang="es-ES" sz="1100" dirty="0" smtClean="0">
                    <a:latin typeface="Trebuchet MS" pitchFamily="-109" charset="0"/>
                    <a:ea typeface="Trebuchet MS" pitchFamily="-109" charset="0"/>
                    <a:cs typeface="Trebuchet MS" pitchFamily="-109" charset="0"/>
                  </a:rPr>
                  <a:t>Melbourne</a:t>
                </a:r>
                <a:endParaRPr lang="es-ES" sz="1100" dirty="0">
                  <a:latin typeface="Trebuchet MS" pitchFamily="-109" charset="0"/>
                  <a:ea typeface="Trebuchet MS" pitchFamily="-109" charset="0"/>
                  <a:cs typeface="Trebuchet MS" pitchFamily="-109" charset="0"/>
                </a:endParaRPr>
              </a:p>
            </p:txBody>
          </p:sp>
        </p:grpSp>
      </p:grpSp>
      <p:grpSp>
        <p:nvGrpSpPr>
          <p:cNvPr id="14" name="Agrupar 13"/>
          <p:cNvGrpSpPr/>
          <p:nvPr/>
        </p:nvGrpSpPr>
        <p:grpSpPr>
          <a:xfrm>
            <a:off x="1161218" y="3717032"/>
            <a:ext cx="6579134" cy="2291851"/>
            <a:chOff x="1089210" y="3717032"/>
            <a:chExt cx="6579134" cy="2291851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1089210" y="4221088"/>
              <a:ext cx="3180498" cy="1787795"/>
            </a:xfrm>
            <a:prstGeom prst="rect">
              <a:avLst/>
            </a:prstGeom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5076056" y="3717032"/>
              <a:ext cx="2592288" cy="923330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8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Allogeneic</a:t>
              </a:r>
              <a:r>
                <a:rPr lang="es-ES" sz="18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Hematopoietic</a:t>
              </a:r>
              <a:r>
                <a:rPr lang="es-ES" sz="18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Stem</a:t>
              </a:r>
              <a:r>
                <a:rPr lang="es-ES" sz="18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Cell</a:t>
              </a:r>
              <a:r>
                <a:rPr lang="es-ES" sz="18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 </a:t>
              </a:r>
              <a:r>
                <a:rPr lang="es-ES" sz="1800" dirty="0" err="1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Transplantation</a:t>
              </a:r>
              <a:endParaRPr lang="es-ES" sz="18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159849" y="5114985"/>
            <a:ext cx="2592288" cy="646331"/>
          </a:xfrm>
          <a:prstGeom prst="rect">
            <a:avLst/>
          </a:prstGeom>
          <a:solidFill>
            <a:srgbClr val="00A90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dirty="0" err="1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Tadekinig</a:t>
            </a:r>
            <a:r>
              <a:rPr lang="es-ES" sz="1800" dirty="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 Alfa </a:t>
            </a:r>
          </a:p>
          <a:p>
            <a:pPr algn="ctr"/>
            <a:r>
              <a:rPr lang="es-ES" sz="1800" dirty="0" smtClean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rhIL-18BP</a:t>
            </a:r>
            <a:endParaRPr lang="es-ES" sz="1800" dirty="0">
              <a:solidFill>
                <a:schemeClr val="bg1"/>
              </a:solidFill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0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/>
          <p:cNvGrpSpPr/>
          <p:nvPr/>
        </p:nvGrpSpPr>
        <p:grpSpPr>
          <a:xfrm>
            <a:off x="3516449" y="253002"/>
            <a:ext cx="2111103" cy="705654"/>
            <a:chOff x="7622602" y="253002"/>
            <a:chExt cx="1485902" cy="705654"/>
          </a:xfrm>
        </p:grpSpPr>
        <p:sp>
          <p:nvSpPr>
            <p:cNvPr id="69" name="Rectángulo redondeado 68"/>
            <p:cNvSpPr/>
            <p:nvPr/>
          </p:nvSpPr>
          <p:spPr bwMode="auto">
            <a:xfrm>
              <a:off x="7653967" y="253002"/>
              <a:ext cx="1423173" cy="457200"/>
            </a:xfrm>
            <a:prstGeom prst="roundRect">
              <a:avLst>
                <a:gd name="adj" fmla="val 50000"/>
              </a:avLst>
            </a:prstGeom>
            <a:solidFill>
              <a:srgbClr val="A61D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800">
                <a:solidFill>
                  <a:schemeClr val="bg1"/>
                </a:solidFill>
              </a:endParaRPr>
            </a:p>
          </p:txBody>
        </p:sp>
        <p:sp>
          <p:nvSpPr>
            <p:cNvPr id="70" name="Text Box 3"/>
            <p:cNvSpPr txBox="1">
              <a:spLocks noChangeArrowheads="1"/>
            </p:cNvSpPr>
            <p:nvPr/>
          </p:nvSpPr>
          <p:spPr bwMode="auto">
            <a:xfrm>
              <a:off x="7622602" y="312325"/>
              <a:ext cx="148590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800" dirty="0" smtClean="0">
                  <a:solidFill>
                    <a:schemeClr val="bg1"/>
                  </a:solidFill>
                  <a:latin typeface="Trebuchet MS" pitchFamily="-109" charset="0"/>
                  <a:ea typeface="Trebuchet MS" pitchFamily="-109" charset="0"/>
                  <a:cs typeface="Trebuchet MS" pitchFamily="-109" charset="0"/>
                </a:rPr>
                <a:t>Conclusiones</a:t>
              </a:r>
              <a:endParaRPr lang="es-ES" sz="1800" dirty="0">
                <a:solidFill>
                  <a:schemeClr val="bg1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endParaRPr>
            </a:p>
          </p:txBody>
        </p:sp>
      </p:grpSp>
      <p:sp>
        <p:nvSpPr>
          <p:cNvPr id="38" name="5 CuadroTexto"/>
          <p:cNvSpPr txBox="1">
            <a:spLocks noChangeArrowheads="1"/>
          </p:cNvSpPr>
          <p:nvPr/>
        </p:nvSpPr>
        <p:spPr bwMode="auto">
          <a:xfrm>
            <a:off x="287524" y="965041"/>
            <a:ext cx="8568952" cy="5078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 algn="just">
              <a:buSzPct val="70000"/>
              <a:buFont typeface="ZapfDingbatsITC" charset="0"/>
              <a:buChar char="✶"/>
            </a:pPr>
            <a:r>
              <a:rPr lang="es-ES_tradnl" sz="1800" dirty="0">
                <a:solidFill>
                  <a:srgbClr val="000000"/>
                </a:solidFill>
                <a:latin typeface="Trebuchet MS"/>
                <a:cs typeface="Trebuchet MS"/>
              </a:rPr>
              <a:t>Enorme diversidad clínica y fisiopatológica en las enfermedades incluidas en el grupo de enfermedades </a:t>
            </a:r>
            <a:r>
              <a:rPr lang="es-ES_tradnl" sz="1800" dirty="0" err="1">
                <a:solidFill>
                  <a:srgbClr val="000000"/>
                </a:solidFill>
                <a:latin typeface="Trebuchet MS"/>
                <a:cs typeface="Trebuchet MS"/>
              </a:rPr>
              <a:t>autoinflamatorias</a:t>
            </a:r>
            <a:r>
              <a:rPr lang="es-ES_tradnl" sz="1800" dirty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</a:p>
          <a:p>
            <a:pPr marL="285750" indent="-285750" algn="just">
              <a:buSzPct val="70000"/>
              <a:buFont typeface="ZapfDingbatsITC" charset="0"/>
              <a:buChar char="✶"/>
            </a:pPr>
            <a:endParaRPr lang="es-ES_tradnl" sz="1800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285750" indent="-285750" algn="just">
              <a:buSzPct val="70000"/>
              <a:buFont typeface="ZapfDingbatsITC" charset="0"/>
              <a:buChar char="✶"/>
            </a:pP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Múltiples vías fisiopatológicas implicadas. Evidencias que cada vía precisará abordajes terapéuticos diferentes.</a:t>
            </a:r>
          </a:p>
          <a:p>
            <a:pPr marL="285750" indent="-285750" algn="just">
              <a:buSzPct val="70000"/>
              <a:buFont typeface="ZapfDingbatsITC" charset="0"/>
              <a:buChar char="✶"/>
            </a:pPr>
            <a:endParaRPr lang="es-ES_tradnl" sz="18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285750" indent="-285750" algn="just">
              <a:buSzPct val="70000"/>
              <a:buFont typeface="ZapfDingbatsITC" charset="0"/>
              <a:buChar char="✶"/>
            </a:pP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No son solo enfermedades de la infancia. Número creciente de pacientes adultos portadores de </a:t>
            </a:r>
            <a:r>
              <a:rPr lang="es-ES_tradnl" sz="18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mosaicismo</a:t>
            </a: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 genético. Implicaciones clínicas:</a:t>
            </a:r>
          </a:p>
          <a:p>
            <a:pPr marL="533400" indent="-177800" algn="just">
              <a:buSzPct val="70000"/>
              <a:buFont typeface="Arial" charset="0"/>
              <a:buChar char="•"/>
            </a:pP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Tratamientos biológicos bajo indicación médica.</a:t>
            </a:r>
          </a:p>
          <a:p>
            <a:pPr marL="533400" indent="-177800" algn="just">
              <a:buSzPct val="70000"/>
              <a:buFont typeface="Arial" charset="0"/>
              <a:buChar char="•"/>
            </a:pP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Consejo genético. </a:t>
            </a:r>
            <a:endParaRPr lang="es-ES_tradnl" sz="18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285750" indent="-285750" algn="just">
              <a:buSzPct val="70000"/>
              <a:buFont typeface="ZapfDingbatsITC" charset="0"/>
              <a:buChar char="✶"/>
            </a:pPr>
            <a:endParaRPr lang="es-ES_tradnl" sz="18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285750" indent="-285750" algn="just">
              <a:buSzPct val="70000"/>
              <a:buFont typeface="ZapfDingbatsITC" charset="0"/>
              <a:buChar char="✶"/>
            </a:pP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Enfermedades más complejas que lo inicialmente previsto, que asocian en unos casos autoinmunidad, en otros inmunodeficiencia o vasculopatías.</a:t>
            </a:r>
          </a:p>
          <a:p>
            <a:pPr marL="285750" indent="-285750" algn="just">
              <a:buSzPct val="70000"/>
              <a:buFont typeface="ZapfDingbatsITC" charset="0"/>
              <a:buChar char="✶"/>
            </a:pPr>
            <a:endParaRPr lang="es-ES_tradnl" sz="18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285750" indent="-285750" algn="just">
              <a:buSzPct val="70000"/>
              <a:buFont typeface="ZapfDingbatsITC" charset="0"/>
              <a:buChar char="✶"/>
            </a:pP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Número creciente de enfermedades potencialmente tratables con </a:t>
            </a:r>
            <a:r>
              <a:rPr lang="es-ES_tradnl" sz="18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transplante</a:t>
            </a: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s-ES_tradnl" sz="18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alogénico</a:t>
            </a: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 de progenitores hematopoyéticos.</a:t>
            </a:r>
          </a:p>
          <a:p>
            <a:pPr marL="285750" indent="-285750" algn="just">
              <a:buSzPct val="70000"/>
              <a:buFont typeface="ZapfDingbatsITC" charset="0"/>
              <a:buChar char="✶"/>
            </a:pPr>
            <a:endParaRPr lang="es-ES_tradnl" sz="1800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285750" indent="-285750" algn="just">
              <a:buSzPct val="70000"/>
              <a:buFont typeface="ZapfDingbatsITC" charset="0"/>
              <a:buChar char="✶"/>
            </a:pP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Son enfermedades minoritarias. </a:t>
            </a:r>
            <a:r>
              <a:rPr lang="es-ES_tradnl" sz="18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Pero EXISTEN</a:t>
            </a:r>
            <a:r>
              <a:rPr lang="es-ES_tradnl" sz="1800" dirty="0">
                <a:solidFill>
                  <a:srgbClr val="000000"/>
                </a:solidFill>
                <a:latin typeface="Trebuchet MS"/>
                <a:cs typeface="Trebuchet MS"/>
              </a:rPr>
              <a:t>,</a:t>
            </a: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lang="es-ES_tradnl" sz="1800" dirty="0">
                <a:solidFill>
                  <a:srgbClr val="000000"/>
                </a:solidFill>
                <a:latin typeface="Trebuchet MS"/>
                <a:cs typeface="Trebuchet MS"/>
              </a:rPr>
              <a:t>i</a:t>
            </a:r>
            <a:r>
              <a:rPr lang="es-ES_tradnl" sz="1800" dirty="0" smtClean="0">
                <a:solidFill>
                  <a:srgbClr val="000000"/>
                </a:solidFill>
                <a:latin typeface="Trebuchet MS"/>
                <a:cs typeface="Trebuchet MS"/>
              </a:rPr>
              <a:t>ncluso en nuestro país.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79512" y="5661248"/>
            <a:ext cx="8856984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179512" y="4678609"/>
            <a:ext cx="8856984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/>
          <p:cNvSpPr/>
          <p:nvPr/>
        </p:nvSpPr>
        <p:spPr>
          <a:xfrm>
            <a:off x="179512" y="3861048"/>
            <a:ext cx="8856984" cy="77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179512" y="2369942"/>
            <a:ext cx="8856984" cy="14445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1206329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92121" y="370200"/>
            <a:ext cx="5359758" cy="5040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88101" y="6019800"/>
            <a:ext cx="3967799" cy="558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 smtClean="0">
                <a:solidFill>
                  <a:srgbClr val="000000"/>
                </a:solidFill>
                <a:latin typeface="Trebuchet MS" pitchFamily="-109" charset="0"/>
                <a:ea typeface="Trebuchet MS" pitchFamily="-109" charset="0"/>
                <a:cs typeface="Trebuchet MS" pitchFamily="-109" charset="0"/>
              </a:rPr>
              <a:t>jiaroste@clinic.ub.es</a:t>
            </a:r>
            <a:endParaRPr lang="es-ES" sz="2800" dirty="0">
              <a:solidFill>
                <a:srgbClr val="000000"/>
              </a:solidFill>
              <a:latin typeface="Trebuchet MS" pitchFamily="-109" charset="0"/>
              <a:ea typeface="Trebuchet MS" pitchFamily="-109" charset="0"/>
              <a:cs typeface="Trebuchet M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1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67544" y="216024"/>
            <a:ext cx="1224136" cy="461665"/>
          </a:xfrm>
          <a:prstGeom prst="rect">
            <a:avLst/>
          </a:prstGeom>
          <a:solidFill>
            <a:srgbClr val="A61D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¿2020?</a:t>
            </a:r>
            <a:endParaRPr lang="es-ES_tradnl" dirty="0">
              <a:solidFill>
                <a:srgbClr val="FFFFFF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05780" y="745211"/>
            <a:ext cx="8532440" cy="585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5841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redeterminado">
  <a:themeElements>
    <a:clrScheme name="1_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20776</TotalTime>
  <Words>1158</Words>
  <Application>Microsoft Macintosh PowerPoint</Application>
  <PresentationFormat>Presentación en pantalla (4:3)</PresentationFormat>
  <Paragraphs>391</Paragraphs>
  <Slides>85</Slides>
  <Notes>48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85</vt:i4>
      </vt:variant>
    </vt:vector>
  </HeadingPairs>
  <TitlesOfParts>
    <vt:vector size="86" baseType="lpstr">
      <vt:lpstr>1_Diseño predeterminado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</vt:vector>
  </TitlesOfParts>
  <Company>Hospital Clínic de Barcelona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CSC</dc:creator>
  <cp:lastModifiedBy>Julio</cp:lastModifiedBy>
  <cp:revision>1253</cp:revision>
  <dcterms:created xsi:type="dcterms:W3CDTF">2017-02-05T14:25:08Z</dcterms:created>
  <dcterms:modified xsi:type="dcterms:W3CDTF">2018-02-23T21:25:32Z</dcterms:modified>
</cp:coreProperties>
</file>