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handoutMasterIdLst>
    <p:handoutMasterId r:id="rId34"/>
  </p:handoutMasterIdLst>
  <p:sldIdLst>
    <p:sldId id="256" r:id="rId2"/>
    <p:sldId id="337" r:id="rId3"/>
    <p:sldId id="340" r:id="rId4"/>
    <p:sldId id="342" r:id="rId5"/>
    <p:sldId id="366" r:id="rId6"/>
    <p:sldId id="297" r:id="rId7"/>
    <p:sldId id="341" r:id="rId8"/>
    <p:sldId id="299" r:id="rId9"/>
    <p:sldId id="302" r:id="rId10"/>
    <p:sldId id="355" r:id="rId11"/>
    <p:sldId id="358" r:id="rId12"/>
    <p:sldId id="356" r:id="rId13"/>
    <p:sldId id="362" r:id="rId14"/>
    <p:sldId id="344" r:id="rId15"/>
    <p:sldId id="345" r:id="rId16"/>
    <p:sldId id="346" r:id="rId17"/>
    <p:sldId id="347" r:id="rId18"/>
    <p:sldId id="343" r:id="rId19"/>
    <p:sldId id="351" r:id="rId20"/>
    <p:sldId id="352" r:id="rId21"/>
    <p:sldId id="353" r:id="rId22"/>
    <p:sldId id="354" r:id="rId23"/>
    <p:sldId id="324" r:id="rId24"/>
    <p:sldId id="361" r:id="rId25"/>
    <p:sldId id="312" r:id="rId26"/>
    <p:sldId id="349" r:id="rId27"/>
    <p:sldId id="363" r:id="rId28"/>
    <p:sldId id="364" r:id="rId29"/>
    <p:sldId id="365" r:id="rId30"/>
    <p:sldId id="321" r:id="rId31"/>
    <p:sldId id="339" r:id="rId32"/>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86500" autoAdjust="0"/>
  </p:normalViewPr>
  <p:slideViewPr>
    <p:cSldViewPr>
      <p:cViewPr varScale="1">
        <p:scale>
          <a:sx n="44" d="100"/>
          <a:sy n="44" d="100"/>
        </p:scale>
        <p:origin x="-1278" y="-96"/>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AEDBC-E364-4D2B-A274-46C78887C2B7}"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ES"/>
        </a:p>
      </dgm:t>
    </dgm:pt>
    <dgm:pt modelId="{78C4597E-C01D-4268-830D-AF9FA61E8F71}">
      <dgm:prSet phldrT="[Texto]"/>
      <dgm:spPr/>
      <dgm:t>
        <a:bodyPr/>
        <a:lstStyle/>
        <a:p>
          <a:r>
            <a:rPr lang="es-ES" dirty="0" smtClean="0"/>
            <a:t>Síntomas, signos</a:t>
          </a:r>
          <a:endParaRPr lang="es-ES" dirty="0"/>
        </a:p>
      </dgm:t>
    </dgm:pt>
    <dgm:pt modelId="{5239D6C5-45B8-42B3-9901-4803188669DE}" type="parTrans" cxnId="{C9978857-3E0E-4CDA-823B-E3905EF1FB72}">
      <dgm:prSet/>
      <dgm:spPr/>
      <dgm:t>
        <a:bodyPr/>
        <a:lstStyle/>
        <a:p>
          <a:endParaRPr lang="es-ES"/>
        </a:p>
      </dgm:t>
    </dgm:pt>
    <dgm:pt modelId="{8AAEF03A-9889-4FC7-9022-59D7AA0CFE59}" type="sibTrans" cxnId="{C9978857-3E0E-4CDA-823B-E3905EF1FB72}">
      <dgm:prSet/>
      <dgm:spPr/>
      <dgm:t>
        <a:bodyPr/>
        <a:lstStyle/>
        <a:p>
          <a:endParaRPr lang="es-ES"/>
        </a:p>
      </dgm:t>
    </dgm:pt>
    <dgm:pt modelId="{62F80171-A5B0-44F6-8C5F-684EB1492C00}">
      <dgm:prSet phldrT="[Texto]"/>
      <dgm:spPr/>
      <dgm:t>
        <a:bodyPr/>
        <a:lstStyle/>
        <a:p>
          <a:r>
            <a:rPr lang="es-ES" dirty="0" smtClean="0"/>
            <a:t>Diagnostico diferencial</a:t>
          </a:r>
          <a:endParaRPr lang="es-ES" dirty="0"/>
        </a:p>
      </dgm:t>
    </dgm:pt>
    <dgm:pt modelId="{DCBECAF2-E8B6-429A-9004-5E6BC3C2353D}" type="parTrans" cxnId="{D45F81C4-688B-42F8-BED1-F6E08C188E87}">
      <dgm:prSet/>
      <dgm:spPr/>
      <dgm:t>
        <a:bodyPr/>
        <a:lstStyle/>
        <a:p>
          <a:endParaRPr lang="es-ES"/>
        </a:p>
      </dgm:t>
    </dgm:pt>
    <dgm:pt modelId="{15F410FF-7D2C-4E32-A4C8-0EF65A53DD88}" type="sibTrans" cxnId="{D45F81C4-688B-42F8-BED1-F6E08C188E87}">
      <dgm:prSet/>
      <dgm:spPr/>
      <dgm:t>
        <a:bodyPr/>
        <a:lstStyle/>
        <a:p>
          <a:endParaRPr lang="es-ES"/>
        </a:p>
      </dgm:t>
    </dgm:pt>
    <dgm:pt modelId="{227FCE9B-77D4-413E-96E1-875BCFD858E4}">
      <dgm:prSet phldrT="[Texto]"/>
      <dgm:spPr/>
      <dgm:t>
        <a:bodyPr/>
        <a:lstStyle/>
        <a:p>
          <a:r>
            <a:rPr lang="es-ES" dirty="0" smtClean="0"/>
            <a:t>Diagnostico definitivo</a:t>
          </a:r>
          <a:endParaRPr lang="es-ES" dirty="0"/>
        </a:p>
      </dgm:t>
    </dgm:pt>
    <dgm:pt modelId="{20B03A7D-8D09-49BF-892D-B14BFC29B0AA}" type="parTrans" cxnId="{F5127B94-4B29-422B-9952-185E95D6B1B9}">
      <dgm:prSet/>
      <dgm:spPr/>
      <dgm:t>
        <a:bodyPr/>
        <a:lstStyle/>
        <a:p>
          <a:endParaRPr lang="es-ES"/>
        </a:p>
      </dgm:t>
    </dgm:pt>
    <dgm:pt modelId="{0A65D15D-F105-4C08-8215-F9A2CB502FD2}" type="sibTrans" cxnId="{F5127B94-4B29-422B-9952-185E95D6B1B9}">
      <dgm:prSet/>
      <dgm:spPr/>
      <dgm:t>
        <a:bodyPr/>
        <a:lstStyle/>
        <a:p>
          <a:endParaRPr lang="es-ES"/>
        </a:p>
      </dgm:t>
    </dgm:pt>
    <dgm:pt modelId="{7800BBBB-B7EB-4EDF-9E5C-586F9B0AB88C}" type="pres">
      <dgm:prSet presAssocID="{9EEAEDBC-E364-4D2B-A274-46C78887C2B7}" presName="outerComposite" presStyleCnt="0">
        <dgm:presLayoutVars>
          <dgm:chMax val="5"/>
          <dgm:dir/>
          <dgm:resizeHandles val="exact"/>
        </dgm:presLayoutVars>
      </dgm:prSet>
      <dgm:spPr/>
      <dgm:t>
        <a:bodyPr/>
        <a:lstStyle/>
        <a:p>
          <a:endParaRPr lang="es-ES"/>
        </a:p>
      </dgm:t>
    </dgm:pt>
    <dgm:pt modelId="{8900A232-4A90-4E22-8216-55D50C0AABA9}" type="pres">
      <dgm:prSet presAssocID="{9EEAEDBC-E364-4D2B-A274-46C78887C2B7}" presName="dummyMaxCanvas" presStyleCnt="0">
        <dgm:presLayoutVars/>
      </dgm:prSet>
      <dgm:spPr/>
    </dgm:pt>
    <dgm:pt modelId="{01A7D381-5F54-4550-9E49-A3E008F88DB1}" type="pres">
      <dgm:prSet presAssocID="{9EEAEDBC-E364-4D2B-A274-46C78887C2B7}" presName="ThreeNodes_1" presStyleLbl="node1" presStyleIdx="0" presStyleCnt="3">
        <dgm:presLayoutVars>
          <dgm:bulletEnabled val="1"/>
        </dgm:presLayoutVars>
      </dgm:prSet>
      <dgm:spPr/>
      <dgm:t>
        <a:bodyPr/>
        <a:lstStyle/>
        <a:p>
          <a:endParaRPr lang="es-ES"/>
        </a:p>
      </dgm:t>
    </dgm:pt>
    <dgm:pt modelId="{6C00CCFA-8B6C-4283-A8DA-542A5B1CB1D6}" type="pres">
      <dgm:prSet presAssocID="{9EEAEDBC-E364-4D2B-A274-46C78887C2B7}" presName="ThreeNodes_2" presStyleLbl="node1" presStyleIdx="1" presStyleCnt="3">
        <dgm:presLayoutVars>
          <dgm:bulletEnabled val="1"/>
        </dgm:presLayoutVars>
      </dgm:prSet>
      <dgm:spPr/>
      <dgm:t>
        <a:bodyPr/>
        <a:lstStyle/>
        <a:p>
          <a:endParaRPr lang="es-ES"/>
        </a:p>
      </dgm:t>
    </dgm:pt>
    <dgm:pt modelId="{B99986F4-DE30-4658-AFE6-72534C5CC4B6}" type="pres">
      <dgm:prSet presAssocID="{9EEAEDBC-E364-4D2B-A274-46C78887C2B7}" presName="ThreeNodes_3" presStyleLbl="node1" presStyleIdx="2" presStyleCnt="3">
        <dgm:presLayoutVars>
          <dgm:bulletEnabled val="1"/>
        </dgm:presLayoutVars>
      </dgm:prSet>
      <dgm:spPr/>
      <dgm:t>
        <a:bodyPr/>
        <a:lstStyle/>
        <a:p>
          <a:endParaRPr lang="es-ES"/>
        </a:p>
      </dgm:t>
    </dgm:pt>
    <dgm:pt modelId="{82D99B5D-D4F6-4E0D-8B0C-C6F217A60B33}" type="pres">
      <dgm:prSet presAssocID="{9EEAEDBC-E364-4D2B-A274-46C78887C2B7}" presName="ThreeConn_1-2" presStyleLbl="fgAccFollowNode1" presStyleIdx="0" presStyleCnt="2">
        <dgm:presLayoutVars>
          <dgm:bulletEnabled val="1"/>
        </dgm:presLayoutVars>
      </dgm:prSet>
      <dgm:spPr/>
      <dgm:t>
        <a:bodyPr/>
        <a:lstStyle/>
        <a:p>
          <a:endParaRPr lang="es-ES"/>
        </a:p>
      </dgm:t>
    </dgm:pt>
    <dgm:pt modelId="{0887B979-ECE3-4E63-805B-06EE46DB7E6F}" type="pres">
      <dgm:prSet presAssocID="{9EEAEDBC-E364-4D2B-A274-46C78887C2B7}" presName="ThreeConn_2-3" presStyleLbl="fgAccFollowNode1" presStyleIdx="1" presStyleCnt="2">
        <dgm:presLayoutVars>
          <dgm:bulletEnabled val="1"/>
        </dgm:presLayoutVars>
      </dgm:prSet>
      <dgm:spPr/>
      <dgm:t>
        <a:bodyPr/>
        <a:lstStyle/>
        <a:p>
          <a:endParaRPr lang="es-ES"/>
        </a:p>
      </dgm:t>
    </dgm:pt>
    <dgm:pt modelId="{ACA1D88F-E37A-4408-AE37-745C79AC6223}" type="pres">
      <dgm:prSet presAssocID="{9EEAEDBC-E364-4D2B-A274-46C78887C2B7}" presName="ThreeNodes_1_text" presStyleLbl="node1" presStyleIdx="2" presStyleCnt="3">
        <dgm:presLayoutVars>
          <dgm:bulletEnabled val="1"/>
        </dgm:presLayoutVars>
      </dgm:prSet>
      <dgm:spPr/>
      <dgm:t>
        <a:bodyPr/>
        <a:lstStyle/>
        <a:p>
          <a:endParaRPr lang="es-ES"/>
        </a:p>
      </dgm:t>
    </dgm:pt>
    <dgm:pt modelId="{B841F7C4-87F0-4929-BDF2-E74F2A34166E}" type="pres">
      <dgm:prSet presAssocID="{9EEAEDBC-E364-4D2B-A274-46C78887C2B7}" presName="ThreeNodes_2_text" presStyleLbl="node1" presStyleIdx="2" presStyleCnt="3">
        <dgm:presLayoutVars>
          <dgm:bulletEnabled val="1"/>
        </dgm:presLayoutVars>
      </dgm:prSet>
      <dgm:spPr/>
      <dgm:t>
        <a:bodyPr/>
        <a:lstStyle/>
        <a:p>
          <a:endParaRPr lang="es-ES"/>
        </a:p>
      </dgm:t>
    </dgm:pt>
    <dgm:pt modelId="{07CE3D41-E67D-4262-B049-D10DD0A6A461}" type="pres">
      <dgm:prSet presAssocID="{9EEAEDBC-E364-4D2B-A274-46C78887C2B7}" presName="ThreeNodes_3_text" presStyleLbl="node1" presStyleIdx="2" presStyleCnt="3">
        <dgm:presLayoutVars>
          <dgm:bulletEnabled val="1"/>
        </dgm:presLayoutVars>
      </dgm:prSet>
      <dgm:spPr/>
      <dgm:t>
        <a:bodyPr/>
        <a:lstStyle/>
        <a:p>
          <a:endParaRPr lang="es-ES"/>
        </a:p>
      </dgm:t>
    </dgm:pt>
  </dgm:ptLst>
  <dgm:cxnLst>
    <dgm:cxn modelId="{1664745A-4077-40DC-A49F-9AA4EA172CF1}" type="presOf" srcId="{227FCE9B-77D4-413E-96E1-875BCFD858E4}" destId="{07CE3D41-E67D-4262-B049-D10DD0A6A461}" srcOrd="1" destOrd="0" presId="urn:microsoft.com/office/officeart/2005/8/layout/vProcess5"/>
    <dgm:cxn modelId="{F5127B94-4B29-422B-9952-185E95D6B1B9}" srcId="{9EEAEDBC-E364-4D2B-A274-46C78887C2B7}" destId="{227FCE9B-77D4-413E-96E1-875BCFD858E4}" srcOrd="2" destOrd="0" parTransId="{20B03A7D-8D09-49BF-892D-B14BFC29B0AA}" sibTransId="{0A65D15D-F105-4C08-8215-F9A2CB502FD2}"/>
    <dgm:cxn modelId="{648EE044-C676-443D-9F6A-EA9553AD3C0C}" type="presOf" srcId="{62F80171-A5B0-44F6-8C5F-684EB1492C00}" destId="{6C00CCFA-8B6C-4283-A8DA-542A5B1CB1D6}" srcOrd="0" destOrd="0" presId="urn:microsoft.com/office/officeart/2005/8/layout/vProcess5"/>
    <dgm:cxn modelId="{7F6D0529-BA2F-4795-A33C-F8F7EB2C8899}" type="presOf" srcId="{78C4597E-C01D-4268-830D-AF9FA61E8F71}" destId="{01A7D381-5F54-4550-9E49-A3E008F88DB1}" srcOrd="0" destOrd="0" presId="urn:microsoft.com/office/officeart/2005/8/layout/vProcess5"/>
    <dgm:cxn modelId="{95B3651C-21F6-4979-A3D3-328AD57A0485}" type="presOf" srcId="{8AAEF03A-9889-4FC7-9022-59D7AA0CFE59}" destId="{82D99B5D-D4F6-4E0D-8B0C-C6F217A60B33}" srcOrd="0" destOrd="0" presId="urn:microsoft.com/office/officeart/2005/8/layout/vProcess5"/>
    <dgm:cxn modelId="{D45F81C4-688B-42F8-BED1-F6E08C188E87}" srcId="{9EEAEDBC-E364-4D2B-A274-46C78887C2B7}" destId="{62F80171-A5B0-44F6-8C5F-684EB1492C00}" srcOrd="1" destOrd="0" parTransId="{DCBECAF2-E8B6-429A-9004-5E6BC3C2353D}" sibTransId="{15F410FF-7D2C-4E32-A4C8-0EF65A53DD88}"/>
    <dgm:cxn modelId="{FD9A6476-2EB0-42F5-9E6E-0B959630B0A1}" type="presOf" srcId="{62F80171-A5B0-44F6-8C5F-684EB1492C00}" destId="{B841F7C4-87F0-4929-BDF2-E74F2A34166E}" srcOrd="1" destOrd="0" presId="urn:microsoft.com/office/officeart/2005/8/layout/vProcess5"/>
    <dgm:cxn modelId="{E5E22777-A431-4C70-BE01-E7421A439F3A}" type="presOf" srcId="{78C4597E-C01D-4268-830D-AF9FA61E8F71}" destId="{ACA1D88F-E37A-4408-AE37-745C79AC6223}" srcOrd="1" destOrd="0" presId="urn:microsoft.com/office/officeart/2005/8/layout/vProcess5"/>
    <dgm:cxn modelId="{C9978857-3E0E-4CDA-823B-E3905EF1FB72}" srcId="{9EEAEDBC-E364-4D2B-A274-46C78887C2B7}" destId="{78C4597E-C01D-4268-830D-AF9FA61E8F71}" srcOrd="0" destOrd="0" parTransId="{5239D6C5-45B8-42B3-9901-4803188669DE}" sibTransId="{8AAEF03A-9889-4FC7-9022-59D7AA0CFE59}"/>
    <dgm:cxn modelId="{E451409F-1366-4056-9BB9-6835E7CF0CB2}" type="presOf" srcId="{227FCE9B-77D4-413E-96E1-875BCFD858E4}" destId="{B99986F4-DE30-4658-AFE6-72534C5CC4B6}" srcOrd="0" destOrd="0" presId="urn:microsoft.com/office/officeart/2005/8/layout/vProcess5"/>
    <dgm:cxn modelId="{914B7E54-093C-40DF-9996-99045F350E84}" type="presOf" srcId="{9EEAEDBC-E364-4D2B-A274-46C78887C2B7}" destId="{7800BBBB-B7EB-4EDF-9E5C-586F9B0AB88C}" srcOrd="0" destOrd="0" presId="urn:microsoft.com/office/officeart/2005/8/layout/vProcess5"/>
    <dgm:cxn modelId="{6606BA39-8E6E-415D-BA39-B671E1FBA800}" type="presOf" srcId="{15F410FF-7D2C-4E32-A4C8-0EF65A53DD88}" destId="{0887B979-ECE3-4E63-805B-06EE46DB7E6F}" srcOrd="0" destOrd="0" presId="urn:microsoft.com/office/officeart/2005/8/layout/vProcess5"/>
    <dgm:cxn modelId="{F8C1ADBD-9588-471C-84D0-415D2F9C1C52}" type="presParOf" srcId="{7800BBBB-B7EB-4EDF-9E5C-586F9B0AB88C}" destId="{8900A232-4A90-4E22-8216-55D50C0AABA9}" srcOrd="0" destOrd="0" presId="urn:microsoft.com/office/officeart/2005/8/layout/vProcess5"/>
    <dgm:cxn modelId="{1001F5DB-6027-4F98-88B8-C0C33383EE63}" type="presParOf" srcId="{7800BBBB-B7EB-4EDF-9E5C-586F9B0AB88C}" destId="{01A7D381-5F54-4550-9E49-A3E008F88DB1}" srcOrd="1" destOrd="0" presId="urn:microsoft.com/office/officeart/2005/8/layout/vProcess5"/>
    <dgm:cxn modelId="{3A38671B-6BBC-439D-AC6F-864EB54E873D}" type="presParOf" srcId="{7800BBBB-B7EB-4EDF-9E5C-586F9B0AB88C}" destId="{6C00CCFA-8B6C-4283-A8DA-542A5B1CB1D6}" srcOrd="2" destOrd="0" presId="urn:microsoft.com/office/officeart/2005/8/layout/vProcess5"/>
    <dgm:cxn modelId="{8CBE9D6D-4241-49DF-A003-CFBFFBA846BA}" type="presParOf" srcId="{7800BBBB-B7EB-4EDF-9E5C-586F9B0AB88C}" destId="{B99986F4-DE30-4658-AFE6-72534C5CC4B6}" srcOrd="3" destOrd="0" presId="urn:microsoft.com/office/officeart/2005/8/layout/vProcess5"/>
    <dgm:cxn modelId="{544ECAA2-F5B6-4AC9-9021-3764A47EACE6}" type="presParOf" srcId="{7800BBBB-B7EB-4EDF-9E5C-586F9B0AB88C}" destId="{82D99B5D-D4F6-4E0D-8B0C-C6F217A60B33}" srcOrd="4" destOrd="0" presId="urn:microsoft.com/office/officeart/2005/8/layout/vProcess5"/>
    <dgm:cxn modelId="{516D6D5A-288D-4C2C-BCCE-AD61B46563C6}" type="presParOf" srcId="{7800BBBB-B7EB-4EDF-9E5C-586F9B0AB88C}" destId="{0887B979-ECE3-4E63-805B-06EE46DB7E6F}" srcOrd="5" destOrd="0" presId="urn:microsoft.com/office/officeart/2005/8/layout/vProcess5"/>
    <dgm:cxn modelId="{93B0B712-E37A-43A2-9CA9-1CD87D50F016}" type="presParOf" srcId="{7800BBBB-B7EB-4EDF-9E5C-586F9B0AB88C}" destId="{ACA1D88F-E37A-4408-AE37-745C79AC6223}" srcOrd="6" destOrd="0" presId="urn:microsoft.com/office/officeart/2005/8/layout/vProcess5"/>
    <dgm:cxn modelId="{3126926C-4054-4BF0-9C32-62102ED3EA93}" type="presParOf" srcId="{7800BBBB-B7EB-4EDF-9E5C-586F9B0AB88C}" destId="{B841F7C4-87F0-4929-BDF2-E74F2A34166E}" srcOrd="7" destOrd="0" presId="urn:microsoft.com/office/officeart/2005/8/layout/vProcess5"/>
    <dgm:cxn modelId="{378428BC-F3D7-465A-9E3E-ECC2A71DCC83}" type="presParOf" srcId="{7800BBBB-B7EB-4EDF-9E5C-586F9B0AB88C}" destId="{07CE3D41-E67D-4262-B049-D10DD0A6A461}" srcOrd="8" destOrd="0" presId="urn:microsoft.com/office/officeart/2005/8/layout/vProcess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4F9D5-ED2C-4BE4-8CE1-E54A9F5D1B9B}" type="doc">
      <dgm:prSet loTypeId="urn:microsoft.com/office/officeart/2005/8/layout/venn1" loCatId="relationship" qsTypeId="urn:microsoft.com/office/officeart/2005/8/quickstyle/simple1" qsCatId="simple" csTypeId="urn:microsoft.com/office/officeart/2005/8/colors/colorful4" csCatId="colorful" phldr="1"/>
      <dgm:spPr/>
    </dgm:pt>
    <dgm:pt modelId="{70121FA9-A737-4F27-8338-3C6093891C1D}">
      <dgm:prSet phldrT="[Texto]" custT="1"/>
      <dgm:spPr/>
      <dgm:t>
        <a:bodyPr/>
        <a:lstStyle/>
        <a:p>
          <a:r>
            <a:rPr lang="es-ES" sz="5400" dirty="0" smtClean="0"/>
            <a:t>EAS</a:t>
          </a:r>
          <a:endParaRPr lang="es-ES" sz="5400" dirty="0"/>
        </a:p>
      </dgm:t>
    </dgm:pt>
    <dgm:pt modelId="{FD59D781-1005-4394-905A-A63C711A7A88}" type="parTrans" cxnId="{9B2F1319-7A22-4552-973F-C2A17B180037}">
      <dgm:prSet/>
      <dgm:spPr/>
      <dgm:t>
        <a:bodyPr/>
        <a:lstStyle/>
        <a:p>
          <a:endParaRPr lang="es-ES"/>
        </a:p>
      </dgm:t>
    </dgm:pt>
    <dgm:pt modelId="{1EED78CB-2678-42E4-90E8-085143506292}" type="sibTrans" cxnId="{9B2F1319-7A22-4552-973F-C2A17B180037}">
      <dgm:prSet/>
      <dgm:spPr/>
      <dgm:t>
        <a:bodyPr/>
        <a:lstStyle/>
        <a:p>
          <a:endParaRPr lang="es-ES"/>
        </a:p>
      </dgm:t>
    </dgm:pt>
    <dgm:pt modelId="{2C8EA276-3471-43AB-8EC9-A28A6303AE19}">
      <dgm:prSet phldrT="[Texto]" custT="1"/>
      <dgm:spPr/>
      <dgm:t>
        <a:bodyPr/>
        <a:lstStyle/>
        <a:p>
          <a:r>
            <a:rPr lang="es-ES" sz="4000" dirty="0" smtClean="0"/>
            <a:t>Enfermedad</a:t>
          </a:r>
        </a:p>
        <a:p>
          <a:r>
            <a:rPr lang="es-ES" sz="4000" dirty="0" smtClean="0"/>
            <a:t>de </a:t>
          </a:r>
          <a:r>
            <a:rPr lang="es-ES" sz="4000" dirty="0" err="1" smtClean="0"/>
            <a:t>Gaucher</a:t>
          </a:r>
          <a:endParaRPr lang="es-ES" sz="4000" dirty="0"/>
        </a:p>
      </dgm:t>
    </dgm:pt>
    <dgm:pt modelId="{968400A6-377C-4563-9F82-835B9C0E97DA}" type="parTrans" cxnId="{C33E2AAD-CC69-483C-AE27-40E2E514EF06}">
      <dgm:prSet/>
      <dgm:spPr/>
      <dgm:t>
        <a:bodyPr/>
        <a:lstStyle/>
        <a:p>
          <a:endParaRPr lang="es-ES"/>
        </a:p>
      </dgm:t>
    </dgm:pt>
    <dgm:pt modelId="{E2E2B72C-35AB-4116-B808-A6808045274F}" type="sibTrans" cxnId="{C33E2AAD-CC69-483C-AE27-40E2E514EF06}">
      <dgm:prSet/>
      <dgm:spPr/>
      <dgm:t>
        <a:bodyPr/>
        <a:lstStyle/>
        <a:p>
          <a:endParaRPr lang="es-ES"/>
        </a:p>
      </dgm:t>
    </dgm:pt>
    <dgm:pt modelId="{699805CC-97ED-4AE6-AFAD-181CEDDB1300}" type="pres">
      <dgm:prSet presAssocID="{AEF4F9D5-ED2C-4BE4-8CE1-E54A9F5D1B9B}" presName="compositeShape" presStyleCnt="0">
        <dgm:presLayoutVars>
          <dgm:chMax val="7"/>
          <dgm:dir/>
          <dgm:resizeHandles val="exact"/>
        </dgm:presLayoutVars>
      </dgm:prSet>
      <dgm:spPr/>
    </dgm:pt>
    <dgm:pt modelId="{D7305407-B6A0-4913-8794-C137E16BE1F2}" type="pres">
      <dgm:prSet presAssocID="{70121FA9-A737-4F27-8338-3C6093891C1D}" presName="circ1" presStyleLbl="vennNode1" presStyleIdx="0" presStyleCnt="2" custLinFactNeighborX="-4011" custLinFactNeighborY="-5050"/>
      <dgm:spPr/>
      <dgm:t>
        <a:bodyPr/>
        <a:lstStyle/>
        <a:p>
          <a:endParaRPr lang="es-ES"/>
        </a:p>
      </dgm:t>
    </dgm:pt>
    <dgm:pt modelId="{4FBCD4E2-1F0B-46B7-AFAD-9B8505FC9E73}" type="pres">
      <dgm:prSet presAssocID="{70121FA9-A737-4F27-8338-3C6093891C1D}" presName="circ1Tx" presStyleLbl="revTx" presStyleIdx="0" presStyleCnt="0">
        <dgm:presLayoutVars>
          <dgm:chMax val="0"/>
          <dgm:chPref val="0"/>
          <dgm:bulletEnabled val="1"/>
        </dgm:presLayoutVars>
      </dgm:prSet>
      <dgm:spPr/>
      <dgm:t>
        <a:bodyPr/>
        <a:lstStyle/>
        <a:p>
          <a:endParaRPr lang="es-ES"/>
        </a:p>
      </dgm:t>
    </dgm:pt>
    <dgm:pt modelId="{66E3BC5A-3CBE-4863-9A1F-DEB8BA609EC2}" type="pres">
      <dgm:prSet presAssocID="{2C8EA276-3471-43AB-8EC9-A28A6303AE19}" presName="circ2" presStyleLbl="vennNode1" presStyleIdx="1" presStyleCnt="2" custScaleX="100173" custLinFactNeighborX="-5211" custLinFactNeighborY="-5050"/>
      <dgm:spPr/>
      <dgm:t>
        <a:bodyPr/>
        <a:lstStyle/>
        <a:p>
          <a:endParaRPr lang="es-ES"/>
        </a:p>
      </dgm:t>
    </dgm:pt>
    <dgm:pt modelId="{E1548FC6-BBC6-491B-AEBE-73F24923B196}" type="pres">
      <dgm:prSet presAssocID="{2C8EA276-3471-43AB-8EC9-A28A6303AE19}" presName="circ2Tx" presStyleLbl="revTx" presStyleIdx="0" presStyleCnt="0">
        <dgm:presLayoutVars>
          <dgm:chMax val="0"/>
          <dgm:chPref val="0"/>
          <dgm:bulletEnabled val="1"/>
        </dgm:presLayoutVars>
      </dgm:prSet>
      <dgm:spPr/>
      <dgm:t>
        <a:bodyPr/>
        <a:lstStyle/>
        <a:p>
          <a:endParaRPr lang="es-ES"/>
        </a:p>
      </dgm:t>
    </dgm:pt>
  </dgm:ptLst>
  <dgm:cxnLst>
    <dgm:cxn modelId="{C33E2AAD-CC69-483C-AE27-40E2E514EF06}" srcId="{AEF4F9D5-ED2C-4BE4-8CE1-E54A9F5D1B9B}" destId="{2C8EA276-3471-43AB-8EC9-A28A6303AE19}" srcOrd="1" destOrd="0" parTransId="{968400A6-377C-4563-9F82-835B9C0E97DA}" sibTransId="{E2E2B72C-35AB-4116-B808-A6808045274F}"/>
    <dgm:cxn modelId="{AD2C4F80-23E2-4720-928E-C896A71B81A3}" type="presOf" srcId="{2C8EA276-3471-43AB-8EC9-A28A6303AE19}" destId="{66E3BC5A-3CBE-4863-9A1F-DEB8BA609EC2}" srcOrd="0" destOrd="0" presId="urn:microsoft.com/office/officeart/2005/8/layout/venn1"/>
    <dgm:cxn modelId="{36617318-987D-464C-8210-69AC73F216D3}" type="presOf" srcId="{70121FA9-A737-4F27-8338-3C6093891C1D}" destId="{4FBCD4E2-1F0B-46B7-AFAD-9B8505FC9E73}" srcOrd="1" destOrd="0" presId="urn:microsoft.com/office/officeart/2005/8/layout/venn1"/>
    <dgm:cxn modelId="{70A61703-CA8C-4EB3-9C15-7D4468FFD0DD}" type="presOf" srcId="{AEF4F9D5-ED2C-4BE4-8CE1-E54A9F5D1B9B}" destId="{699805CC-97ED-4AE6-AFAD-181CEDDB1300}" srcOrd="0" destOrd="0" presId="urn:microsoft.com/office/officeart/2005/8/layout/venn1"/>
    <dgm:cxn modelId="{DB7D7877-D665-48F8-918E-1EAE20885CC0}" type="presOf" srcId="{70121FA9-A737-4F27-8338-3C6093891C1D}" destId="{D7305407-B6A0-4913-8794-C137E16BE1F2}" srcOrd="0" destOrd="0" presId="urn:microsoft.com/office/officeart/2005/8/layout/venn1"/>
    <dgm:cxn modelId="{9B2F1319-7A22-4552-973F-C2A17B180037}" srcId="{AEF4F9D5-ED2C-4BE4-8CE1-E54A9F5D1B9B}" destId="{70121FA9-A737-4F27-8338-3C6093891C1D}" srcOrd="0" destOrd="0" parTransId="{FD59D781-1005-4394-905A-A63C711A7A88}" sibTransId="{1EED78CB-2678-42E4-90E8-085143506292}"/>
    <dgm:cxn modelId="{4B5B61F5-B81C-4981-B09B-EEA01F9FDD07}" type="presOf" srcId="{2C8EA276-3471-43AB-8EC9-A28A6303AE19}" destId="{E1548FC6-BBC6-491B-AEBE-73F24923B196}" srcOrd="1" destOrd="0" presId="urn:microsoft.com/office/officeart/2005/8/layout/venn1"/>
    <dgm:cxn modelId="{1364A3B2-D348-462C-9B0B-DEBE2529B9F3}" type="presParOf" srcId="{699805CC-97ED-4AE6-AFAD-181CEDDB1300}" destId="{D7305407-B6A0-4913-8794-C137E16BE1F2}" srcOrd="0" destOrd="0" presId="urn:microsoft.com/office/officeart/2005/8/layout/venn1"/>
    <dgm:cxn modelId="{D1421084-5B89-4FBF-B282-999C9DFFF4DB}" type="presParOf" srcId="{699805CC-97ED-4AE6-AFAD-181CEDDB1300}" destId="{4FBCD4E2-1F0B-46B7-AFAD-9B8505FC9E73}" srcOrd="1" destOrd="0" presId="urn:microsoft.com/office/officeart/2005/8/layout/venn1"/>
    <dgm:cxn modelId="{247DC828-C2D5-4AEF-B1F3-CEFD6B76DBBF}" type="presParOf" srcId="{699805CC-97ED-4AE6-AFAD-181CEDDB1300}" destId="{66E3BC5A-3CBE-4863-9A1F-DEB8BA609EC2}" srcOrd="2" destOrd="0" presId="urn:microsoft.com/office/officeart/2005/8/layout/venn1"/>
    <dgm:cxn modelId="{AA5FB36F-800C-406E-923F-80994CC9BBD8}" type="presParOf" srcId="{699805CC-97ED-4AE6-AFAD-181CEDDB1300}" destId="{E1548FC6-BBC6-491B-AEBE-73F24923B196}" srcOrd="3"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4F9D5-ED2C-4BE4-8CE1-E54A9F5D1B9B}" type="doc">
      <dgm:prSet loTypeId="urn:microsoft.com/office/officeart/2005/8/layout/venn1" loCatId="relationship" qsTypeId="urn:microsoft.com/office/officeart/2005/8/quickstyle/simple1" qsCatId="simple" csTypeId="urn:microsoft.com/office/officeart/2005/8/colors/colorful4" csCatId="colorful" phldr="1"/>
      <dgm:spPr/>
    </dgm:pt>
    <dgm:pt modelId="{70121FA9-A737-4F27-8338-3C6093891C1D}">
      <dgm:prSet phldrT="[Texto]" custT="1"/>
      <dgm:spPr/>
      <dgm:t>
        <a:bodyPr/>
        <a:lstStyle/>
        <a:p>
          <a:r>
            <a:rPr lang="es-ES" sz="2400" dirty="0" smtClean="0"/>
            <a:t>EAS</a:t>
          </a:r>
          <a:endParaRPr lang="es-ES" sz="2400" dirty="0"/>
        </a:p>
      </dgm:t>
    </dgm:pt>
    <dgm:pt modelId="{FD59D781-1005-4394-905A-A63C711A7A88}" type="parTrans" cxnId="{9B2F1319-7A22-4552-973F-C2A17B180037}">
      <dgm:prSet/>
      <dgm:spPr/>
      <dgm:t>
        <a:bodyPr/>
        <a:lstStyle/>
        <a:p>
          <a:endParaRPr lang="es-ES"/>
        </a:p>
      </dgm:t>
    </dgm:pt>
    <dgm:pt modelId="{1EED78CB-2678-42E4-90E8-085143506292}" type="sibTrans" cxnId="{9B2F1319-7A22-4552-973F-C2A17B180037}">
      <dgm:prSet/>
      <dgm:spPr/>
      <dgm:t>
        <a:bodyPr/>
        <a:lstStyle/>
        <a:p>
          <a:endParaRPr lang="es-ES"/>
        </a:p>
      </dgm:t>
    </dgm:pt>
    <dgm:pt modelId="{2C8EA276-3471-43AB-8EC9-A28A6303AE19}">
      <dgm:prSet phldrT="[Texto]" custT="1"/>
      <dgm:spPr/>
      <dgm:t>
        <a:bodyPr/>
        <a:lstStyle/>
        <a:p>
          <a:r>
            <a:rPr lang="es-ES" sz="1800" dirty="0" err="1" smtClean="0"/>
            <a:t>Gaucher</a:t>
          </a:r>
          <a:endParaRPr lang="es-ES" sz="1800" dirty="0"/>
        </a:p>
      </dgm:t>
    </dgm:pt>
    <dgm:pt modelId="{968400A6-377C-4563-9F82-835B9C0E97DA}" type="parTrans" cxnId="{C33E2AAD-CC69-483C-AE27-40E2E514EF06}">
      <dgm:prSet/>
      <dgm:spPr/>
      <dgm:t>
        <a:bodyPr/>
        <a:lstStyle/>
        <a:p>
          <a:endParaRPr lang="es-ES"/>
        </a:p>
      </dgm:t>
    </dgm:pt>
    <dgm:pt modelId="{E2E2B72C-35AB-4116-B808-A6808045274F}" type="sibTrans" cxnId="{C33E2AAD-CC69-483C-AE27-40E2E514EF06}">
      <dgm:prSet/>
      <dgm:spPr/>
      <dgm:t>
        <a:bodyPr/>
        <a:lstStyle/>
        <a:p>
          <a:endParaRPr lang="es-ES"/>
        </a:p>
      </dgm:t>
    </dgm:pt>
    <dgm:pt modelId="{699805CC-97ED-4AE6-AFAD-181CEDDB1300}" type="pres">
      <dgm:prSet presAssocID="{AEF4F9D5-ED2C-4BE4-8CE1-E54A9F5D1B9B}" presName="compositeShape" presStyleCnt="0">
        <dgm:presLayoutVars>
          <dgm:chMax val="7"/>
          <dgm:dir/>
          <dgm:resizeHandles val="exact"/>
        </dgm:presLayoutVars>
      </dgm:prSet>
      <dgm:spPr/>
    </dgm:pt>
    <dgm:pt modelId="{D7305407-B6A0-4913-8794-C137E16BE1F2}" type="pres">
      <dgm:prSet presAssocID="{70121FA9-A737-4F27-8338-3C6093891C1D}" presName="circ1" presStyleLbl="vennNode1" presStyleIdx="0" presStyleCnt="2" custLinFactNeighborX="-4011" custLinFactNeighborY="-5050"/>
      <dgm:spPr/>
      <dgm:t>
        <a:bodyPr/>
        <a:lstStyle/>
        <a:p>
          <a:endParaRPr lang="es-ES"/>
        </a:p>
      </dgm:t>
    </dgm:pt>
    <dgm:pt modelId="{4FBCD4E2-1F0B-46B7-AFAD-9B8505FC9E73}" type="pres">
      <dgm:prSet presAssocID="{70121FA9-A737-4F27-8338-3C6093891C1D}" presName="circ1Tx" presStyleLbl="revTx" presStyleIdx="0" presStyleCnt="0">
        <dgm:presLayoutVars>
          <dgm:chMax val="0"/>
          <dgm:chPref val="0"/>
          <dgm:bulletEnabled val="1"/>
        </dgm:presLayoutVars>
      </dgm:prSet>
      <dgm:spPr/>
      <dgm:t>
        <a:bodyPr/>
        <a:lstStyle/>
        <a:p>
          <a:endParaRPr lang="es-ES"/>
        </a:p>
      </dgm:t>
    </dgm:pt>
    <dgm:pt modelId="{66E3BC5A-3CBE-4863-9A1F-DEB8BA609EC2}" type="pres">
      <dgm:prSet presAssocID="{2C8EA276-3471-43AB-8EC9-A28A6303AE19}" presName="circ2" presStyleLbl="vennNode1" presStyleIdx="1" presStyleCnt="2" custScaleX="111808" custLinFactNeighborX="-111" custLinFactNeighborY="-273"/>
      <dgm:spPr/>
      <dgm:t>
        <a:bodyPr/>
        <a:lstStyle/>
        <a:p>
          <a:endParaRPr lang="es-ES"/>
        </a:p>
      </dgm:t>
    </dgm:pt>
    <dgm:pt modelId="{E1548FC6-BBC6-491B-AEBE-73F24923B196}" type="pres">
      <dgm:prSet presAssocID="{2C8EA276-3471-43AB-8EC9-A28A6303AE19}" presName="circ2Tx" presStyleLbl="revTx" presStyleIdx="0" presStyleCnt="0">
        <dgm:presLayoutVars>
          <dgm:chMax val="0"/>
          <dgm:chPref val="0"/>
          <dgm:bulletEnabled val="1"/>
        </dgm:presLayoutVars>
      </dgm:prSet>
      <dgm:spPr/>
      <dgm:t>
        <a:bodyPr/>
        <a:lstStyle/>
        <a:p>
          <a:endParaRPr lang="es-ES"/>
        </a:p>
      </dgm:t>
    </dgm:pt>
  </dgm:ptLst>
  <dgm:cxnLst>
    <dgm:cxn modelId="{03C44C42-9822-4B13-83DF-765980D9E7AE}" type="presOf" srcId="{70121FA9-A737-4F27-8338-3C6093891C1D}" destId="{4FBCD4E2-1F0B-46B7-AFAD-9B8505FC9E73}" srcOrd="1" destOrd="0" presId="urn:microsoft.com/office/officeart/2005/8/layout/venn1"/>
    <dgm:cxn modelId="{AC6C3A09-0B3A-4F84-9AE5-599873C38839}" type="presOf" srcId="{2C8EA276-3471-43AB-8EC9-A28A6303AE19}" destId="{E1548FC6-BBC6-491B-AEBE-73F24923B196}" srcOrd="1" destOrd="0" presId="urn:microsoft.com/office/officeart/2005/8/layout/venn1"/>
    <dgm:cxn modelId="{C33E2AAD-CC69-483C-AE27-40E2E514EF06}" srcId="{AEF4F9D5-ED2C-4BE4-8CE1-E54A9F5D1B9B}" destId="{2C8EA276-3471-43AB-8EC9-A28A6303AE19}" srcOrd="1" destOrd="0" parTransId="{968400A6-377C-4563-9F82-835B9C0E97DA}" sibTransId="{E2E2B72C-35AB-4116-B808-A6808045274F}"/>
    <dgm:cxn modelId="{E68589E3-C041-48F0-AA93-DB90E186E67A}" type="presOf" srcId="{70121FA9-A737-4F27-8338-3C6093891C1D}" destId="{D7305407-B6A0-4913-8794-C137E16BE1F2}" srcOrd="0" destOrd="0" presId="urn:microsoft.com/office/officeart/2005/8/layout/venn1"/>
    <dgm:cxn modelId="{41F90C96-74B9-4AD5-9579-B59D8F1E85E2}" type="presOf" srcId="{AEF4F9D5-ED2C-4BE4-8CE1-E54A9F5D1B9B}" destId="{699805CC-97ED-4AE6-AFAD-181CEDDB1300}" srcOrd="0" destOrd="0" presId="urn:microsoft.com/office/officeart/2005/8/layout/venn1"/>
    <dgm:cxn modelId="{784386A8-9683-4188-BA89-477484BD72E3}" type="presOf" srcId="{2C8EA276-3471-43AB-8EC9-A28A6303AE19}" destId="{66E3BC5A-3CBE-4863-9A1F-DEB8BA609EC2}" srcOrd="0" destOrd="0" presId="urn:microsoft.com/office/officeart/2005/8/layout/venn1"/>
    <dgm:cxn modelId="{9B2F1319-7A22-4552-973F-C2A17B180037}" srcId="{AEF4F9D5-ED2C-4BE4-8CE1-E54A9F5D1B9B}" destId="{70121FA9-A737-4F27-8338-3C6093891C1D}" srcOrd="0" destOrd="0" parTransId="{FD59D781-1005-4394-905A-A63C711A7A88}" sibTransId="{1EED78CB-2678-42E4-90E8-085143506292}"/>
    <dgm:cxn modelId="{5AADDD0C-E8AB-4097-826D-83B41E0C55CF}" type="presParOf" srcId="{699805CC-97ED-4AE6-AFAD-181CEDDB1300}" destId="{D7305407-B6A0-4913-8794-C137E16BE1F2}" srcOrd="0" destOrd="0" presId="urn:microsoft.com/office/officeart/2005/8/layout/venn1"/>
    <dgm:cxn modelId="{D786094C-5B43-43DC-9A3E-648C97D662F2}" type="presParOf" srcId="{699805CC-97ED-4AE6-AFAD-181CEDDB1300}" destId="{4FBCD4E2-1F0B-46B7-AFAD-9B8505FC9E73}" srcOrd="1" destOrd="0" presId="urn:microsoft.com/office/officeart/2005/8/layout/venn1"/>
    <dgm:cxn modelId="{F0322E3D-179E-42C0-A7AF-D94844E3E3BB}" type="presParOf" srcId="{699805CC-97ED-4AE6-AFAD-181CEDDB1300}" destId="{66E3BC5A-3CBE-4863-9A1F-DEB8BA609EC2}" srcOrd="2" destOrd="0" presId="urn:microsoft.com/office/officeart/2005/8/layout/venn1"/>
    <dgm:cxn modelId="{072F0F67-C703-4EA9-9E52-2A007EFDF94D}" type="presParOf" srcId="{699805CC-97ED-4AE6-AFAD-181CEDDB1300}" destId="{E1548FC6-BBC6-491B-AEBE-73F24923B196}" srcOrd="3"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F4F9D5-ED2C-4BE4-8CE1-E54A9F5D1B9B}" type="doc">
      <dgm:prSet loTypeId="urn:microsoft.com/office/officeart/2005/8/layout/venn1" loCatId="relationship" qsTypeId="urn:microsoft.com/office/officeart/2005/8/quickstyle/simple1" qsCatId="simple" csTypeId="urn:microsoft.com/office/officeart/2005/8/colors/colorful4" csCatId="colorful" phldr="1"/>
      <dgm:spPr/>
    </dgm:pt>
    <dgm:pt modelId="{70121FA9-A737-4F27-8338-3C6093891C1D}">
      <dgm:prSet phldrT="[Texto]" custT="1"/>
      <dgm:spPr/>
      <dgm:t>
        <a:bodyPr/>
        <a:lstStyle/>
        <a:p>
          <a:r>
            <a:rPr lang="es-ES" sz="2400" dirty="0" smtClean="0"/>
            <a:t>EAS</a:t>
          </a:r>
          <a:endParaRPr lang="es-ES" sz="2400" dirty="0"/>
        </a:p>
      </dgm:t>
    </dgm:pt>
    <dgm:pt modelId="{FD59D781-1005-4394-905A-A63C711A7A88}" type="parTrans" cxnId="{9B2F1319-7A22-4552-973F-C2A17B180037}">
      <dgm:prSet/>
      <dgm:spPr/>
      <dgm:t>
        <a:bodyPr/>
        <a:lstStyle/>
        <a:p>
          <a:endParaRPr lang="es-ES"/>
        </a:p>
      </dgm:t>
    </dgm:pt>
    <dgm:pt modelId="{1EED78CB-2678-42E4-90E8-085143506292}" type="sibTrans" cxnId="{9B2F1319-7A22-4552-973F-C2A17B180037}">
      <dgm:prSet/>
      <dgm:spPr/>
      <dgm:t>
        <a:bodyPr/>
        <a:lstStyle/>
        <a:p>
          <a:endParaRPr lang="es-ES"/>
        </a:p>
      </dgm:t>
    </dgm:pt>
    <dgm:pt modelId="{2C8EA276-3471-43AB-8EC9-A28A6303AE19}">
      <dgm:prSet phldrT="[Texto]" custT="1"/>
      <dgm:spPr/>
      <dgm:t>
        <a:bodyPr/>
        <a:lstStyle/>
        <a:p>
          <a:r>
            <a:rPr lang="es-ES" sz="1800" dirty="0" err="1" smtClean="0"/>
            <a:t>Gaucher</a:t>
          </a:r>
          <a:endParaRPr lang="es-ES" sz="1800" dirty="0"/>
        </a:p>
      </dgm:t>
    </dgm:pt>
    <dgm:pt modelId="{968400A6-377C-4563-9F82-835B9C0E97DA}" type="parTrans" cxnId="{C33E2AAD-CC69-483C-AE27-40E2E514EF06}">
      <dgm:prSet/>
      <dgm:spPr/>
      <dgm:t>
        <a:bodyPr/>
        <a:lstStyle/>
        <a:p>
          <a:endParaRPr lang="es-ES"/>
        </a:p>
      </dgm:t>
    </dgm:pt>
    <dgm:pt modelId="{E2E2B72C-35AB-4116-B808-A6808045274F}" type="sibTrans" cxnId="{C33E2AAD-CC69-483C-AE27-40E2E514EF06}">
      <dgm:prSet/>
      <dgm:spPr/>
      <dgm:t>
        <a:bodyPr/>
        <a:lstStyle/>
        <a:p>
          <a:endParaRPr lang="es-ES"/>
        </a:p>
      </dgm:t>
    </dgm:pt>
    <dgm:pt modelId="{699805CC-97ED-4AE6-AFAD-181CEDDB1300}" type="pres">
      <dgm:prSet presAssocID="{AEF4F9D5-ED2C-4BE4-8CE1-E54A9F5D1B9B}" presName="compositeShape" presStyleCnt="0">
        <dgm:presLayoutVars>
          <dgm:chMax val="7"/>
          <dgm:dir/>
          <dgm:resizeHandles val="exact"/>
        </dgm:presLayoutVars>
      </dgm:prSet>
      <dgm:spPr/>
    </dgm:pt>
    <dgm:pt modelId="{D7305407-B6A0-4913-8794-C137E16BE1F2}" type="pres">
      <dgm:prSet presAssocID="{70121FA9-A737-4F27-8338-3C6093891C1D}" presName="circ1" presStyleLbl="vennNode1" presStyleIdx="0" presStyleCnt="2" custLinFactNeighborX="-4011" custLinFactNeighborY="-5050"/>
      <dgm:spPr/>
      <dgm:t>
        <a:bodyPr/>
        <a:lstStyle/>
        <a:p>
          <a:endParaRPr lang="es-ES"/>
        </a:p>
      </dgm:t>
    </dgm:pt>
    <dgm:pt modelId="{4FBCD4E2-1F0B-46B7-AFAD-9B8505FC9E73}" type="pres">
      <dgm:prSet presAssocID="{70121FA9-A737-4F27-8338-3C6093891C1D}" presName="circ1Tx" presStyleLbl="revTx" presStyleIdx="0" presStyleCnt="0">
        <dgm:presLayoutVars>
          <dgm:chMax val="0"/>
          <dgm:chPref val="0"/>
          <dgm:bulletEnabled val="1"/>
        </dgm:presLayoutVars>
      </dgm:prSet>
      <dgm:spPr/>
      <dgm:t>
        <a:bodyPr/>
        <a:lstStyle/>
        <a:p>
          <a:endParaRPr lang="es-ES"/>
        </a:p>
      </dgm:t>
    </dgm:pt>
    <dgm:pt modelId="{66E3BC5A-3CBE-4863-9A1F-DEB8BA609EC2}" type="pres">
      <dgm:prSet presAssocID="{2C8EA276-3471-43AB-8EC9-A28A6303AE19}" presName="circ2" presStyleLbl="vennNode1" presStyleIdx="1" presStyleCnt="2" custScaleX="111808" custLinFactNeighborX="-111" custLinFactNeighborY="-273"/>
      <dgm:spPr/>
      <dgm:t>
        <a:bodyPr/>
        <a:lstStyle/>
        <a:p>
          <a:endParaRPr lang="es-ES"/>
        </a:p>
      </dgm:t>
    </dgm:pt>
    <dgm:pt modelId="{E1548FC6-BBC6-491B-AEBE-73F24923B196}" type="pres">
      <dgm:prSet presAssocID="{2C8EA276-3471-43AB-8EC9-A28A6303AE19}" presName="circ2Tx" presStyleLbl="revTx" presStyleIdx="0" presStyleCnt="0">
        <dgm:presLayoutVars>
          <dgm:chMax val="0"/>
          <dgm:chPref val="0"/>
          <dgm:bulletEnabled val="1"/>
        </dgm:presLayoutVars>
      </dgm:prSet>
      <dgm:spPr/>
      <dgm:t>
        <a:bodyPr/>
        <a:lstStyle/>
        <a:p>
          <a:endParaRPr lang="es-ES"/>
        </a:p>
      </dgm:t>
    </dgm:pt>
  </dgm:ptLst>
  <dgm:cxnLst>
    <dgm:cxn modelId="{1BEF193B-E828-4935-86BF-64154A87E015}" type="presOf" srcId="{70121FA9-A737-4F27-8338-3C6093891C1D}" destId="{4FBCD4E2-1F0B-46B7-AFAD-9B8505FC9E73}" srcOrd="1" destOrd="0" presId="urn:microsoft.com/office/officeart/2005/8/layout/venn1"/>
    <dgm:cxn modelId="{C33E2AAD-CC69-483C-AE27-40E2E514EF06}" srcId="{AEF4F9D5-ED2C-4BE4-8CE1-E54A9F5D1B9B}" destId="{2C8EA276-3471-43AB-8EC9-A28A6303AE19}" srcOrd="1" destOrd="0" parTransId="{968400A6-377C-4563-9F82-835B9C0E97DA}" sibTransId="{E2E2B72C-35AB-4116-B808-A6808045274F}"/>
    <dgm:cxn modelId="{30E2E8BE-3E75-47D7-93EC-CD0FADE95130}" type="presOf" srcId="{2C8EA276-3471-43AB-8EC9-A28A6303AE19}" destId="{E1548FC6-BBC6-491B-AEBE-73F24923B196}" srcOrd="1" destOrd="0" presId="urn:microsoft.com/office/officeart/2005/8/layout/venn1"/>
    <dgm:cxn modelId="{F2D3B82A-4324-4BBF-8223-EC69B4C70D29}" type="presOf" srcId="{AEF4F9D5-ED2C-4BE4-8CE1-E54A9F5D1B9B}" destId="{699805CC-97ED-4AE6-AFAD-181CEDDB1300}" srcOrd="0" destOrd="0" presId="urn:microsoft.com/office/officeart/2005/8/layout/venn1"/>
    <dgm:cxn modelId="{263A30ED-6266-4AB7-9AE7-FD3093C5C4A9}" type="presOf" srcId="{70121FA9-A737-4F27-8338-3C6093891C1D}" destId="{D7305407-B6A0-4913-8794-C137E16BE1F2}" srcOrd="0" destOrd="0" presId="urn:microsoft.com/office/officeart/2005/8/layout/venn1"/>
    <dgm:cxn modelId="{AB4A8022-9108-494C-91FF-70EF2F0E686F}" type="presOf" srcId="{2C8EA276-3471-43AB-8EC9-A28A6303AE19}" destId="{66E3BC5A-3CBE-4863-9A1F-DEB8BA609EC2}" srcOrd="0" destOrd="0" presId="urn:microsoft.com/office/officeart/2005/8/layout/venn1"/>
    <dgm:cxn modelId="{9B2F1319-7A22-4552-973F-C2A17B180037}" srcId="{AEF4F9D5-ED2C-4BE4-8CE1-E54A9F5D1B9B}" destId="{70121FA9-A737-4F27-8338-3C6093891C1D}" srcOrd="0" destOrd="0" parTransId="{FD59D781-1005-4394-905A-A63C711A7A88}" sibTransId="{1EED78CB-2678-42E4-90E8-085143506292}"/>
    <dgm:cxn modelId="{F40D3CC0-59A4-4186-B7FC-9EFC88E097C7}" type="presParOf" srcId="{699805CC-97ED-4AE6-AFAD-181CEDDB1300}" destId="{D7305407-B6A0-4913-8794-C137E16BE1F2}" srcOrd="0" destOrd="0" presId="urn:microsoft.com/office/officeart/2005/8/layout/venn1"/>
    <dgm:cxn modelId="{910F1DBD-A882-4B39-ABB9-3513D8418F7A}" type="presParOf" srcId="{699805CC-97ED-4AE6-AFAD-181CEDDB1300}" destId="{4FBCD4E2-1F0B-46B7-AFAD-9B8505FC9E73}" srcOrd="1" destOrd="0" presId="urn:microsoft.com/office/officeart/2005/8/layout/venn1"/>
    <dgm:cxn modelId="{739FC7E1-A522-4B6E-A7FD-CD3E96445B3A}" type="presParOf" srcId="{699805CC-97ED-4AE6-AFAD-181CEDDB1300}" destId="{66E3BC5A-3CBE-4863-9A1F-DEB8BA609EC2}" srcOrd="2" destOrd="0" presId="urn:microsoft.com/office/officeart/2005/8/layout/venn1"/>
    <dgm:cxn modelId="{A10AB97B-9912-4288-BE5A-27E37B699AD0}" type="presParOf" srcId="{699805CC-97ED-4AE6-AFAD-181CEDDB1300}" destId="{E1548FC6-BBC6-491B-AEBE-73F24923B196}" srcOrd="3"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4F9D5-ED2C-4BE4-8CE1-E54A9F5D1B9B}" type="doc">
      <dgm:prSet loTypeId="urn:microsoft.com/office/officeart/2005/8/layout/venn1" loCatId="relationship" qsTypeId="urn:microsoft.com/office/officeart/2005/8/quickstyle/simple1" qsCatId="simple" csTypeId="urn:microsoft.com/office/officeart/2005/8/colors/colorful4" csCatId="colorful" phldr="1"/>
      <dgm:spPr/>
    </dgm:pt>
    <dgm:pt modelId="{70121FA9-A737-4F27-8338-3C6093891C1D}">
      <dgm:prSet phldrT="[Texto]" custT="1"/>
      <dgm:spPr/>
      <dgm:t>
        <a:bodyPr/>
        <a:lstStyle/>
        <a:p>
          <a:r>
            <a:rPr lang="es-ES" sz="2400" dirty="0" smtClean="0"/>
            <a:t>EAS</a:t>
          </a:r>
          <a:endParaRPr lang="es-ES" sz="2400" dirty="0"/>
        </a:p>
      </dgm:t>
    </dgm:pt>
    <dgm:pt modelId="{FD59D781-1005-4394-905A-A63C711A7A88}" type="parTrans" cxnId="{9B2F1319-7A22-4552-973F-C2A17B180037}">
      <dgm:prSet/>
      <dgm:spPr/>
      <dgm:t>
        <a:bodyPr/>
        <a:lstStyle/>
        <a:p>
          <a:endParaRPr lang="es-ES"/>
        </a:p>
      </dgm:t>
    </dgm:pt>
    <dgm:pt modelId="{1EED78CB-2678-42E4-90E8-085143506292}" type="sibTrans" cxnId="{9B2F1319-7A22-4552-973F-C2A17B180037}">
      <dgm:prSet/>
      <dgm:spPr/>
      <dgm:t>
        <a:bodyPr/>
        <a:lstStyle/>
        <a:p>
          <a:endParaRPr lang="es-ES"/>
        </a:p>
      </dgm:t>
    </dgm:pt>
    <dgm:pt modelId="{2C8EA276-3471-43AB-8EC9-A28A6303AE19}">
      <dgm:prSet phldrT="[Texto]" custT="1"/>
      <dgm:spPr/>
      <dgm:t>
        <a:bodyPr/>
        <a:lstStyle/>
        <a:p>
          <a:r>
            <a:rPr lang="es-ES" sz="1800" dirty="0" err="1" smtClean="0"/>
            <a:t>Gaucher</a:t>
          </a:r>
          <a:endParaRPr lang="es-ES" sz="1800" dirty="0"/>
        </a:p>
      </dgm:t>
    </dgm:pt>
    <dgm:pt modelId="{968400A6-377C-4563-9F82-835B9C0E97DA}" type="parTrans" cxnId="{C33E2AAD-CC69-483C-AE27-40E2E514EF06}">
      <dgm:prSet/>
      <dgm:spPr/>
      <dgm:t>
        <a:bodyPr/>
        <a:lstStyle/>
        <a:p>
          <a:endParaRPr lang="es-ES"/>
        </a:p>
      </dgm:t>
    </dgm:pt>
    <dgm:pt modelId="{E2E2B72C-35AB-4116-B808-A6808045274F}" type="sibTrans" cxnId="{C33E2AAD-CC69-483C-AE27-40E2E514EF06}">
      <dgm:prSet/>
      <dgm:spPr/>
      <dgm:t>
        <a:bodyPr/>
        <a:lstStyle/>
        <a:p>
          <a:endParaRPr lang="es-ES"/>
        </a:p>
      </dgm:t>
    </dgm:pt>
    <dgm:pt modelId="{699805CC-97ED-4AE6-AFAD-181CEDDB1300}" type="pres">
      <dgm:prSet presAssocID="{AEF4F9D5-ED2C-4BE4-8CE1-E54A9F5D1B9B}" presName="compositeShape" presStyleCnt="0">
        <dgm:presLayoutVars>
          <dgm:chMax val="7"/>
          <dgm:dir/>
          <dgm:resizeHandles val="exact"/>
        </dgm:presLayoutVars>
      </dgm:prSet>
      <dgm:spPr/>
    </dgm:pt>
    <dgm:pt modelId="{D7305407-B6A0-4913-8794-C137E16BE1F2}" type="pres">
      <dgm:prSet presAssocID="{70121FA9-A737-4F27-8338-3C6093891C1D}" presName="circ1" presStyleLbl="vennNode1" presStyleIdx="0" presStyleCnt="2" custLinFactNeighborX="-4011" custLinFactNeighborY="-5050"/>
      <dgm:spPr/>
      <dgm:t>
        <a:bodyPr/>
        <a:lstStyle/>
        <a:p>
          <a:endParaRPr lang="es-ES"/>
        </a:p>
      </dgm:t>
    </dgm:pt>
    <dgm:pt modelId="{4FBCD4E2-1F0B-46B7-AFAD-9B8505FC9E73}" type="pres">
      <dgm:prSet presAssocID="{70121FA9-A737-4F27-8338-3C6093891C1D}" presName="circ1Tx" presStyleLbl="revTx" presStyleIdx="0" presStyleCnt="0">
        <dgm:presLayoutVars>
          <dgm:chMax val="0"/>
          <dgm:chPref val="0"/>
          <dgm:bulletEnabled val="1"/>
        </dgm:presLayoutVars>
      </dgm:prSet>
      <dgm:spPr/>
      <dgm:t>
        <a:bodyPr/>
        <a:lstStyle/>
        <a:p>
          <a:endParaRPr lang="es-ES"/>
        </a:p>
      </dgm:t>
    </dgm:pt>
    <dgm:pt modelId="{66E3BC5A-3CBE-4863-9A1F-DEB8BA609EC2}" type="pres">
      <dgm:prSet presAssocID="{2C8EA276-3471-43AB-8EC9-A28A6303AE19}" presName="circ2" presStyleLbl="vennNode1" presStyleIdx="1" presStyleCnt="2" custScaleX="111808" custLinFactNeighborX="-111" custLinFactNeighborY="-273"/>
      <dgm:spPr/>
      <dgm:t>
        <a:bodyPr/>
        <a:lstStyle/>
        <a:p>
          <a:endParaRPr lang="es-ES"/>
        </a:p>
      </dgm:t>
    </dgm:pt>
    <dgm:pt modelId="{E1548FC6-BBC6-491B-AEBE-73F24923B196}" type="pres">
      <dgm:prSet presAssocID="{2C8EA276-3471-43AB-8EC9-A28A6303AE19}" presName="circ2Tx" presStyleLbl="revTx" presStyleIdx="0" presStyleCnt="0">
        <dgm:presLayoutVars>
          <dgm:chMax val="0"/>
          <dgm:chPref val="0"/>
          <dgm:bulletEnabled val="1"/>
        </dgm:presLayoutVars>
      </dgm:prSet>
      <dgm:spPr/>
      <dgm:t>
        <a:bodyPr/>
        <a:lstStyle/>
        <a:p>
          <a:endParaRPr lang="es-ES"/>
        </a:p>
      </dgm:t>
    </dgm:pt>
  </dgm:ptLst>
  <dgm:cxnLst>
    <dgm:cxn modelId="{755BD6D2-785A-4183-8F29-B7D6A88D53D6}" type="presOf" srcId="{2C8EA276-3471-43AB-8EC9-A28A6303AE19}" destId="{66E3BC5A-3CBE-4863-9A1F-DEB8BA609EC2}" srcOrd="0" destOrd="0" presId="urn:microsoft.com/office/officeart/2005/8/layout/venn1"/>
    <dgm:cxn modelId="{C33E2AAD-CC69-483C-AE27-40E2E514EF06}" srcId="{AEF4F9D5-ED2C-4BE4-8CE1-E54A9F5D1B9B}" destId="{2C8EA276-3471-43AB-8EC9-A28A6303AE19}" srcOrd="1" destOrd="0" parTransId="{968400A6-377C-4563-9F82-835B9C0E97DA}" sibTransId="{E2E2B72C-35AB-4116-B808-A6808045274F}"/>
    <dgm:cxn modelId="{A3AD4CF2-2383-4EB1-8DB3-3078C1806F28}" type="presOf" srcId="{70121FA9-A737-4F27-8338-3C6093891C1D}" destId="{D7305407-B6A0-4913-8794-C137E16BE1F2}" srcOrd="0" destOrd="0" presId="urn:microsoft.com/office/officeart/2005/8/layout/venn1"/>
    <dgm:cxn modelId="{096C7BF8-13F1-4142-854A-669786B1D6CC}" type="presOf" srcId="{AEF4F9D5-ED2C-4BE4-8CE1-E54A9F5D1B9B}" destId="{699805CC-97ED-4AE6-AFAD-181CEDDB1300}" srcOrd="0" destOrd="0" presId="urn:microsoft.com/office/officeart/2005/8/layout/venn1"/>
    <dgm:cxn modelId="{3104C3EE-CEB3-44B5-9D3A-13FE5D42B74F}" type="presOf" srcId="{70121FA9-A737-4F27-8338-3C6093891C1D}" destId="{4FBCD4E2-1F0B-46B7-AFAD-9B8505FC9E73}" srcOrd="1" destOrd="0" presId="urn:microsoft.com/office/officeart/2005/8/layout/venn1"/>
    <dgm:cxn modelId="{9B2F1319-7A22-4552-973F-C2A17B180037}" srcId="{AEF4F9D5-ED2C-4BE4-8CE1-E54A9F5D1B9B}" destId="{70121FA9-A737-4F27-8338-3C6093891C1D}" srcOrd="0" destOrd="0" parTransId="{FD59D781-1005-4394-905A-A63C711A7A88}" sibTransId="{1EED78CB-2678-42E4-90E8-085143506292}"/>
    <dgm:cxn modelId="{9357EF1A-6F03-4258-B99F-7E8AA97DBB10}" type="presOf" srcId="{2C8EA276-3471-43AB-8EC9-A28A6303AE19}" destId="{E1548FC6-BBC6-491B-AEBE-73F24923B196}" srcOrd="1" destOrd="0" presId="urn:microsoft.com/office/officeart/2005/8/layout/venn1"/>
    <dgm:cxn modelId="{D30F774C-EB76-4CAE-B9D9-10F880B74458}" type="presParOf" srcId="{699805CC-97ED-4AE6-AFAD-181CEDDB1300}" destId="{D7305407-B6A0-4913-8794-C137E16BE1F2}" srcOrd="0" destOrd="0" presId="urn:microsoft.com/office/officeart/2005/8/layout/venn1"/>
    <dgm:cxn modelId="{BC5198C0-65FF-45AF-8978-6329D06A2EBF}" type="presParOf" srcId="{699805CC-97ED-4AE6-AFAD-181CEDDB1300}" destId="{4FBCD4E2-1F0B-46B7-AFAD-9B8505FC9E73}" srcOrd="1" destOrd="0" presId="urn:microsoft.com/office/officeart/2005/8/layout/venn1"/>
    <dgm:cxn modelId="{79B4E52C-C18D-4376-8331-D872FC2E312E}" type="presParOf" srcId="{699805CC-97ED-4AE6-AFAD-181CEDDB1300}" destId="{66E3BC5A-3CBE-4863-9A1F-DEB8BA609EC2}" srcOrd="2" destOrd="0" presId="urn:microsoft.com/office/officeart/2005/8/layout/venn1"/>
    <dgm:cxn modelId="{19D52FC0-61FC-40A2-A33B-2711C8F492E7}" type="presParOf" srcId="{699805CC-97ED-4AE6-AFAD-181CEDDB1300}" destId="{E1548FC6-BBC6-491B-AEBE-73F24923B196}" srcOrd="3"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F4F9D5-ED2C-4BE4-8CE1-E54A9F5D1B9B}" type="doc">
      <dgm:prSet loTypeId="urn:microsoft.com/office/officeart/2005/8/layout/venn1" loCatId="relationship" qsTypeId="urn:microsoft.com/office/officeart/2005/8/quickstyle/simple1" qsCatId="simple" csTypeId="urn:microsoft.com/office/officeart/2005/8/colors/colorful4" csCatId="colorful" phldr="1"/>
      <dgm:spPr/>
    </dgm:pt>
    <dgm:pt modelId="{70121FA9-A737-4F27-8338-3C6093891C1D}">
      <dgm:prSet phldrT="[Texto]" custT="1"/>
      <dgm:spPr/>
      <dgm:t>
        <a:bodyPr/>
        <a:lstStyle/>
        <a:p>
          <a:r>
            <a:rPr lang="es-ES" sz="2400" dirty="0" smtClean="0"/>
            <a:t>EAS</a:t>
          </a:r>
          <a:endParaRPr lang="es-ES" sz="2400" dirty="0"/>
        </a:p>
      </dgm:t>
    </dgm:pt>
    <dgm:pt modelId="{FD59D781-1005-4394-905A-A63C711A7A88}" type="parTrans" cxnId="{9B2F1319-7A22-4552-973F-C2A17B180037}">
      <dgm:prSet/>
      <dgm:spPr/>
      <dgm:t>
        <a:bodyPr/>
        <a:lstStyle/>
        <a:p>
          <a:endParaRPr lang="es-ES"/>
        </a:p>
      </dgm:t>
    </dgm:pt>
    <dgm:pt modelId="{1EED78CB-2678-42E4-90E8-085143506292}" type="sibTrans" cxnId="{9B2F1319-7A22-4552-973F-C2A17B180037}">
      <dgm:prSet/>
      <dgm:spPr/>
      <dgm:t>
        <a:bodyPr/>
        <a:lstStyle/>
        <a:p>
          <a:endParaRPr lang="es-ES"/>
        </a:p>
      </dgm:t>
    </dgm:pt>
    <dgm:pt modelId="{2C8EA276-3471-43AB-8EC9-A28A6303AE19}">
      <dgm:prSet phldrT="[Texto]" custT="1"/>
      <dgm:spPr/>
      <dgm:t>
        <a:bodyPr/>
        <a:lstStyle/>
        <a:p>
          <a:r>
            <a:rPr lang="es-ES" sz="1800" dirty="0" err="1" smtClean="0"/>
            <a:t>Gaucher</a:t>
          </a:r>
          <a:endParaRPr lang="es-ES" sz="1800" dirty="0"/>
        </a:p>
      </dgm:t>
    </dgm:pt>
    <dgm:pt modelId="{968400A6-377C-4563-9F82-835B9C0E97DA}" type="parTrans" cxnId="{C33E2AAD-CC69-483C-AE27-40E2E514EF06}">
      <dgm:prSet/>
      <dgm:spPr/>
      <dgm:t>
        <a:bodyPr/>
        <a:lstStyle/>
        <a:p>
          <a:endParaRPr lang="es-ES"/>
        </a:p>
      </dgm:t>
    </dgm:pt>
    <dgm:pt modelId="{E2E2B72C-35AB-4116-B808-A6808045274F}" type="sibTrans" cxnId="{C33E2AAD-CC69-483C-AE27-40E2E514EF06}">
      <dgm:prSet/>
      <dgm:spPr/>
      <dgm:t>
        <a:bodyPr/>
        <a:lstStyle/>
        <a:p>
          <a:endParaRPr lang="es-ES"/>
        </a:p>
      </dgm:t>
    </dgm:pt>
    <dgm:pt modelId="{699805CC-97ED-4AE6-AFAD-181CEDDB1300}" type="pres">
      <dgm:prSet presAssocID="{AEF4F9D5-ED2C-4BE4-8CE1-E54A9F5D1B9B}" presName="compositeShape" presStyleCnt="0">
        <dgm:presLayoutVars>
          <dgm:chMax val="7"/>
          <dgm:dir/>
          <dgm:resizeHandles val="exact"/>
        </dgm:presLayoutVars>
      </dgm:prSet>
      <dgm:spPr/>
    </dgm:pt>
    <dgm:pt modelId="{D7305407-B6A0-4913-8794-C137E16BE1F2}" type="pres">
      <dgm:prSet presAssocID="{70121FA9-A737-4F27-8338-3C6093891C1D}" presName="circ1" presStyleLbl="vennNode1" presStyleIdx="0" presStyleCnt="2" custLinFactNeighborX="-4011" custLinFactNeighborY="-5050"/>
      <dgm:spPr/>
      <dgm:t>
        <a:bodyPr/>
        <a:lstStyle/>
        <a:p>
          <a:endParaRPr lang="es-ES"/>
        </a:p>
      </dgm:t>
    </dgm:pt>
    <dgm:pt modelId="{4FBCD4E2-1F0B-46B7-AFAD-9B8505FC9E73}" type="pres">
      <dgm:prSet presAssocID="{70121FA9-A737-4F27-8338-3C6093891C1D}" presName="circ1Tx" presStyleLbl="revTx" presStyleIdx="0" presStyleCnt="0">
        <dgm:presLayoutVars>
          <dgm:chMax val="0"/>
          <dgm:chPref val="0"/>
          <dgm:bulletEnabled val="1"/>
        </dgm:presLayoutVars>
      </dgm:prSet>
      <dgm:spPr/>
      <dgm:t>
        <a:bodyPr/>
        <a:lstStyle/>
        <a:p>
          <a:endParaRPr lang="es-ES"/>
        </a:p>
      </dgm:t>
    </dgm:pt>
    <dgm:pt modelId="{66E3BC5A-3CBE-4863-9A1F-DEB8BA609EC2}" type="pres">
      <dgm:prSet presAssocID="{2C8EA276-3471-43AB-8EC9-A28A6303AE19}" presName="circ2" presStyleLbl="vennNode1" presStyleIdx="1" presStyleCnt="2" custScaleX="111808" custLinFactNeighborX="840" custLinFactNeighborY="-273"/>
      <dgm:spPr/>
      <dgm:t>
        <a:bodyPr/>
        <a:lstStyle/>
        <a:p>
          <a:endParaRPr lang="es-ES"/>
        </a:p>
      </dgm:t>
    </dgm:pt>
    <dgm:pt modelId="{E1548FC6-BBC6-491B-AEBE-73F24923B196}" type="pres">
      <dgm:prSet presAssocID="{2C8EA276-3471-43AB-8EC9-A28A6303AE19}" presName="circ2Tx" presStyleLbl="revTx" presStyleIdx="0" presStyleCnt="0">
        <dgm:presLayoutVars>
          <dgm:chMax val="0"/>
          <dgm:chPref val="0"/>
          <dgm:bulletEnabled val="1"/>
        </dgm:presLayoutVars>
      </dgm:prSet>
      <dgm:spPr/>
      <dgm:t>
        <a:bodyPr/>
        <a:lstStyle/>
        <a:p>
          <a:endParaRPr lang="es-ES"/>
        </a:p>
      </dgm:t>
    </dgm:pt>
  </dgm:ptLst>
  <dgm:cxnLst>
    <dgm:cxn modelId="{CD82A83C-0E40-4767-88D7-5EA37719FA04}" type="presOf" srcId="{AEF4F9D5-ED2C-4BE4-8CE1-E54A9F5D1B9B}" destId="{699805CC-97ED-4AE6-AFAD-181CEDDB1300}" srcOrd="0" destOrd="0" presId="urn:microsoft.com/office/officeart/2005/8/layout/venn1"/>
    <dgm:cxn modelId="{C33E2AAD-CC69-483C-AE27-40E2E514EF06}" srcId="{AEF4F9D5-ED2C-4BE4-8CE1-E54A9F5D1B9B}" destId="{2C8EA276-3471-43AB-8EC9-A28A6303AE19}" srcOrd="1" destOrd="0" parTransId="{968400A6-377C-4563-9F82-835B9C0E97DA}" sibTransId="{E2E2B72C-35AB-4116-B808-A6808045274F}"/>
    <dgm:cxn modelId="{B585262B-AD11-4D73-B769-C2654A95268D}" type="presOf" srcId="{70121FA9-A737-4F27-8338-3C6093891C1D}" destId="{4FBCD4E2-1F0B-46B7-AFAD-9B8505FC9E73}" srcOrd="1" destOrd="0" presId="urn:microsoft.com/office/officeart/2005/8/layout/venn1"/>
    <dgm:cxn modelId="{ED0B16E6-2D01-4EA7-B383-99016FC374CF}" type="presOf" srcId="{70121FA9-A737-4F27-8338-3C6093891C1D}" destId="{D7305407-B6A0-4913-8794-C137E16BE1F2}" srcOrd="0" destOrd="0" presId="urn:microsoft.com/office/officeart/2005/8/layout/venn1"/>
    <dgm:cxn modelId="{6B29082F-B3DF-49F4-BDF3-FEB1FA5A9D1B}" type="presOf" srcId="{2C8EA276-3471-43AB-8EC9-A28A6303AE19}" destId="{E1548FC6-BBC6-491B-AEBE-73F24923B196}" srcOrd="1" destOrd="0" presId="urn:microsoft.com/office/officeart/2005/8/layout/venn1"/>
    <dgm:cxn modelId="{70AE98F0-EE28-42D8-A920-9A8FF9FF2D6C}" type="presOf" srcId="{2C8EA276-3471-43AB-8EC9-A28A6303AE19}" destId="{66E3BC5A-3CBE-4863-9A1F-DEB8BA609EC2}" srcOrd="0" destOrd="0" presId="urn:microsoft.com/office/officeart/2005/8/layout/venn1"/>
    <dgm:cxn modelId="{9B2F1319-7A22-4552-973F-C2A17B180037}" srcId="{AEF4F9D5-ED2C-4BE4-8CE1-E54A9F5D1B9B}" destId="{70121FA9-A737-4F27-8338-3C6093891C1D}" srcOrd="0" destOrd="0" parTransId="{FD59D781-1005-4394-905A-A63C711A7A88}" sibTransId="{1EED78CB-2678-42E4-90E8-085143506292}"/>
    <dgm:cxn modelId="{58C403BC-23CC-403C-8717-E3204F74DC69}" type="presParOf" srcId="{699805CC-97ED-4AE6-AFAD-181CEDDB1300}" destId="{D7305407-B6A0-4913-8794-C137E16BE1F2}" srcOrd="0" destOrd="0" presId="urn:microsoft.com/office/officeart/2005/8/layout/venn1"/>
    <dgm:cxn modelId="{AA39E875-18FD-4EAE-A640-4990E3DDC63D}" type="presParOf" srcId="{699805CC-97ED-4AE6-AFAD-181CEDDB1300}" destId="{4FBCD4E2-1F0B-46B7-AFAD-9B8505FC9E73}" srcOrd="1" destOrd="0" presId="urn:microsoft.com/office/officeart/2005/8/layout/venn1"/>
    <dgm:cxn modelId="{0B89FC8D-2F56-401B-B985-99C1F359AD6B}" type="presParOf" srcId="{699805CC-97ED-4AE6-AFAD-181CEDDB1300}" destId="{66E3BC5A-3CBE-4863-9A1F-DEB8BA609EC2}" srcOrd="2" destOrd="0" presId="urn:microsoft.com/office/officeart/2005/8/layout/venn1"/>
    <dgm:cxn modelId="{D60B54E0-AD31-4B82-8AA3-704E20C059A5}" type="presParOf" srcId="{699805CC-97ED-4AE6-AFAD-181CEDDB1300}" destId="{E1548FC6-BBC6-491B-AEBE-73F24923B196}" srcOrd="3"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A7D381-5F54-4550-9E49-A3E008F88DB1}">
      <dsp:nvSpPr>
        <dsp:cNvPr id="0" name=""/>
        <dsp:cNvSpPr/>
      </dsp:nvSpPr>
      <dsp:spPr>
        <a:xfrm>
          <a:off x="0" y="0"/>
          <a:ext cx="5447405" cy="129614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ES" sz="3700" kern="1200" dirty="0" smtClean="0"/>
            <a:t>Síntomas, signos</a:t>
          </a:r>
          <a:endParaRPr lang="es-ES" sz="3700" kern="1200" dirty="0"/>
        </a:p>
      </dsp:txBody>
      <dsp:txXfrm>
        <a:off x="0" y="0"/>
        <a:ext cx="4124690" cy="1296144"/>
      </dsp:txXfrm>
    </dsp:sp>
    <dsp:sp modelId="{6C00CCFA-8B6C-4283-A8DA-542A5B1CB1D6}">
      <dsp:nvSpPr>
        <dsp:cNvPr id="0" name=""/>
        <dsp:cNvSpPr/>
      </dsp:nvSpPr>
      <dsp:spPr>
        <a:xfrm>
          <a:off x="480653" y="1512168"/>
          <a:ext cx="5447405" cy="1296144"/>
        </a:xfrm>
        <a:prstGeom prst="roundRect">
          <a:avLst>
            <a:gd name="adj" fmla="val 10000"/>
          </a:avLst>
        </a:prstGeom>
        <a:solidFill>
          <a:schemeClr val="accent4">
            <a:hueOff val="3742489"/>
            <a:satOff val="-20694"/>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ES" sz="3700" kern="1200" dirty="0" smtClean="0"/>
            <a:t>Diagnostico diferencial</a:t>
          </a:r>
          <a:endParaRPr lang="es-ES" sz="3700" kern="1200" dirty="0"/>
        </a:p>
      </dsp:txBody>
      <dsp:txXfrm>
        <a:off x="480653" y="1512168"/>
        <a:ext cx="4124258" cy="1296144"/>
      </dsp:txXfrm>
    </dsp:sp>
    <dsp:sp modelId="{B99986F4-DE30-4658-AFE6-72534C5CC4B6}">
      <dsp:nvSpPr>
        <dsp:cNvPr id="0" name=""/>
        <dsp:cNvSpPr/>
      </dsp:nvSpPr>
      <dsp:spPr>
        <a:xfrm>
          <a:off x="961306" y="3024336"/>
          <a:ext cx="5447405" cy="1296144"/>
        </a:xfrm>
        <a:prstGeom prst="roundRect">
          <a:avLst>
            <a:gd name="adj" fmla="val 10000"/>
          </a:avLst>
        </a:prstGeom>
        <a:solidFill>
          <a:schemeClr val="accent4">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ES" sz="3700" kern="1200" dirty="0" smtClean="0"/>
            <a:t>Diagnostico definitivo</a:t>
          </a:r>
          <a:endParaRPr lang="es-ES" sz="3700" kern="1200" dirty="0"/>
        </a:p>
      </dsp:txBody>
      <dsp:txXfrm>
        <a:off x="961306" y="3024336"/>
        <a:ext cx="4124258" cy="1296144"/>
      </dsp:txXfrm>
    </dsp:sp>
    <dsp:sp modelId="{82D99B5D-D4F6-4E0D-8B0C-C6F217A60B33}">
      <dsp:nvSpPr>
        <dsp:cNvPr id="0" name=""/>
        <dsp:cNvSpPr/>
      </dsp:nvSpPr>
      <dsp:spPr>
        <a:xfrm>
          <a:off x="4604911" y="982909"/>
          <a:ext cx="842493" cy="842493"/>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604911" y="982909"/>
        <a:ext cx="842493" cy="842493"/>
      </dsp:txXfrm>
    </dsp:sp>
    <dsp:sp modelId="{0887B979-ECE3-4E63-805B-06EE46DB7E6F}">
      <dsp:nvSpPr>
        <dsp:cNvPr id="0" name=""/>
        <dsp:cNvSpPr/>
      </dsp:nvSpPr>
      <dsp:spPr>
        <a:xfrm>
          <a:off x="5085565" y="2486436"/>
          <a:ext cx="842493" cy="842493"/>
        </a:xfrm>
        <a:prstGeom prst="downArrow">
          <a:avLst>
            <a:gd name="adj1" fmla="val 55000"/>
            <a:gd name="adj2" fmla="val 45000"/>
          </a:avLst>
        </a:prstGeom>
        <a:solidFill>
          <a:schemeClr val="accent4">
            <a:tint val="40000"/>
            <a:alpha val="90000"/>
            <a:hueOff val="7701753"/>
            <a:satOff val="-36518"/>
            <a:lumOff val="-1959"/>
            <a:alphaOff val="0"/>
          </a:schemeClr>
        </a:solidFill>
        <a:ln w="19050" cap="flat" cmpd="sng" algn="ctr">
          <a:solidFill>
            <a:schemeClr val="accent4">
              <a:tint val="40000"/>
              <a:alpha val="90000"/>
              <a:hueOff val="7701753"/>
              <a:satOff val="-36518"/>
              <a:lumOff val="-19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085565" y="2486436"/>
        <a:ext cx="842493" cy="8424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305407-B6A0-4913-8794-C137E16BE1F2}">
      <dsp:nvSpPr>
        <dsp:cNvPr id="0" name=""/>
        <dsp:cNvSpPr/>
      </dsp:nvSpPr>
      <dsp:spPr>
        <a:xfrm>
          <a:off x="0" y="0"/>
          <a:ext cx="4476017" cy="447601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r>
            <a:rPr lang="es-ES" sz="5400" kern="1200" dirty="0" smtClean="0"/>
            <a:t>EAS</a:t>
          </a:r>
          <a:endParaRPr lang="es-ES" sz="5400" kern="1200" dirty="0"/>
        </a:p>
      </dsp:txBody>
      <dsp:txXfrm>
        <a:off x="625029" y="527818"/>
        <a:ext cx="2580766" cy="3420380"/>
      </dsp:txXfrm>
    </dsp:sp>
    <dsp:sp modelId="{66E3BC5A-3CBE-4863-9A1F-DEB8BA609EC2}">
      <dsp:nvSpPr>
        <dsp:cNvPr id="0" name=""/>
        <dsp:cNvSpPr/>
      </dsp:nvSpPr>
      <dsp:spPr>
        <a:xfrm>
          <a:off x="3168365" y="0"/>
          <a:ext cx="4483760" cy="4476017"/>
        </a:xfrm>
        <a:prstGeom prst="ellipse">
          <a:avLst/>
        </a:prstGeom>
        <a:solidFill>
          <a:schemeClr val="accent4">
            <a:alpha val="50000"/>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s-ES" sz="4000" kern="1200" dirty="0" smtClean="0"/>
            <a:t>Enfermedad</a:t>
          </a:r>
        </a:p>
        <a:p>
          <a:pPr lvl="0" algn="ctr" defTabSz="1778000">
            <a:lnSpc>
              <a:spcPct val="90000"/>
            </a:lnSpc>
            <a:spcBef>
              <a:spcPct val="0"/>
            </a:spcBef>
            <a:spcAft>
              <a:spcPct val="35000"/>
            </a:spcAft>
          </a:pPr>
          <a:r>
            <a:rPr lang="es-ES" sz="4000" kern="1200" dirty="0" smtClean="0"/>
            <a:t>de </a:t>
          </a:r>
          <a:r>
            <a:rPr lang="es-ES" sz="4000" kern="1200" dirty="0" err="1" smtClean="0"/>
            <a:t>Gaucher</a:t>
          </a:r>
          <a:endParaRPr lang="es-ES" sz="4000" kern="1200" dirty="0"/>
        </a:p>
      </dsp:txBody>
      <dsp:txXfrm>
        <a:off x="4440784" y="527818"/>
        <a:ext cx="2585231" cy="34203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305407-B6A0-4913-8794-C137E16BE1F2}">
      <dsp:nvSpPr>
        <dsp:cNvPr id="0" name=""/>
        <dsp:cNvSpPr/>
      </dsp:nvSpPr>
      <dsp:spPr>
        <a:xfrm>
          <a:off x="291497" y="0"/>
          <a:ext cx="1718790" cy="1718790"/>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S" sz="2400" kern="1200" dirty="0" smtClean="0"/>
            <a:t>EAS</a:t>
          </a:r>
          <a:endParaRPr lang="es-ES" sz="2400" kern="1200" dirty="0"/>
        </a:p>
      </dsp:txBody>
      <dsp:txXfrm>
        <a:off x="531508" y="202682"/>
        <a:ext cx="991014" cy="1313425"/>
      </dsp:txXfrm>
    </dsp:sp>
    <dsp:sp modelId="{66E3BC5A-3CBE-4863-9A1F-DEB8BA609EC2}">
      <dsp:nvSpPr>
        <dsp:cNvPr id="0" name=""/>
        <dsp:cNvSpPr/>
      </dsp:nvSpPr>
      <dsp:spPr>
        <a:xfrm>
          <a:off x="1495820" y="8"/>
          <a:ext cx="1921745" cy="1718790"/>
        </a:xfrm>
        <a:prstGeom prst="ellipse">
          <a:avLst/>
        </a:prstGeom>
        <a:solidFill>
          <a:schemeClr val="accent4">
            <a:alpha val="50000"/>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err="1" smtClean="0"/>
            <a:t>Gaucher</a:t>
          </a:r>
          <a:endParaRPr lang="es-ES" sz="1800" kern="1200" dirty="0"/>
        </a:p>
      </dsp:txBody>
      <dsp:txXfrm>
        <a:off x="2041180" y="202690"/>
        <a:ext cx="1108033" cy="131342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305407-B6A0-4913-8794-C137E16BE1F2}">
      <dsp:nvSpPr>
        <dsp:cNvPr id="0" name=""/>
        <dsp:cNvSpPr/>
      </dsp:nvSpPr>
      <dsp:spPr>
        <a:xfrm>
          <a:off x="291497" y="0"/>
          <a:ext cx="1718790" cy="1718790"/>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S" sz="2400" kern="1200" dirty="0" smtClean="0"/>
            <a:t>EAS</a:t>
          </a:r>
          <a:endParaRPr lang="es-ES" sz="2400" kern="1200" dirty="0"/>
        </a:p>
      </dsp:txBody>
      <dsp:txXfrm>
        <a:off x="531508" y="202682"/>
        <a:ext cx="991014" cy="1313425"/>
      </dsp:txXfrm>
    </dsp:sp>
    <dsp:sp modelId="{66E3BC5A-3CBE-4863-9A1F-DEB8BA609EC2}">
      <dsp:nvSpPr>
        <dsp:cNvPr id="0" name=""/>
        <dsp:cNvSpPr/>
      </dsp:nvSpPr>
      <dsp:spPr>
        <a:xfrm>
          <a:off x="1495820" y="8"/>
          <a:ext cx="1921745" cy="1718790"/>
        </a:xfrm>
        <a:prstGeom prst="ellipse">
          <a:avLst/>
        </a:prstGeom>
        <a:solidFill>
          <a:schemeClr val="accent4">
            <a:alpha val="50000"/>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err="1" smtClean="0"/>
            <a:t>Gaucher</a:t>
          </a:r>
          <a:endParaRPr lang="es-ES" sz="1800" kern="1200" dirty="0"/>
        </a:p>
      </dsp:txBody>
      <dsp:txXfrm>
        <a:off x="2041180" y="202690"/>
        <a:ext cx="1108033" cy="131342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305407-B6A0-4913-8794-C137E16BE1F2}">
      <dsp:nvSpPr>
        <dsp:cNvPr id="0" name=""/>
        <dsp:cNvSpPr/>
      </dsp:nvSpPr>
      <dsp:spPr>
        <a:xfrm>
          <a:off x="291497" y="0"/>
          <a:ext cx="1718790" cy="1718790"/>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S" sz="2400" kern="1200" dirty="0" smtClean="0"/>
            <a:t>EAS</a:t>
          </a:r>
          <a:endParaRPr lang="es-ES" sz="2400" kern="1200" dirty="0"/>
        </a:p>
      </dsp:txBody>
      <dsp:txXfrm>
        <a:off x="531508" y="202682"/>
        <a:ext cx="991014" cy="1313425"/>
      </dsp:txXfrm>
    </dsp:sp>
    <dsp:sp modelId="{66E3BC5A-3CBE-4863-9A1F-DEB8BA609EC2}">
      <dsp:nvSpPr>
        <dsp:cNvPr id="0" name=""/>
        <dsp:cNvSpPr/>
      </dsp:nvSpPr>
      <dsp:spPr>
        <a:xfrm>
          <a:off x="1495820" y="8"/>
          <a:ext cx="1921745" cy="1718790"/>
        </a:xfrm>
        <a:prstGeom prst="ellipse">
          <a:avLst/>
        </a:prstGeom>
        <a:solidFill>
          <a:schemeClr val="accent4">
            <a:alpha val="50000"/>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err="1" smtClean="0"/>
            <a:t>Gaucher</a:t>
          </a:r>
          <a:endParaRPr lang="es-ES" sz="1800" kern="1200" dirty="0"/>
        </a:p>
      </dsp:txBody>
      <dsp:txXfrm>
        <a:off x="2041180" y="202690"/>
        <a:ext cx="1108033" cy="131342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305407-B6A0-4913-8794-C137E16BE1F2}">
      <dsp:nvSpPr>
        <dsp:cNvPr id="0" name=""/>
        <dsp:cNvSpPr/>
      </dsp:nvSpPr>
      <dsp:spPr>
        <a:xfrm>
          <a:off x="291497" y="0"/>
          <a:ext cx="1718790" cy="1718790"/>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S" sz="2400" kern="1200" dirty="0" smtClean="0"/>
            <a:t>EAS</a:t>
          </a:r>
          <a:endParaRPr lang="es-ES" sz="2400" kern="1200" dirty="0"/>
        </a:p>
      </dsp:txBody>
      <dsp:txXfrm>
        <a:off x="531508" y="202682"/>
        <a:ext cx="991014" cy="1313425"/>
      </dsp:txXfrm>
    </dsp:sp>
    <dsp:sp modelId="{66E3BC5A-3CBE-4863-9A1F-DEB8BA609EC2}">
      <dsp:nvSpPr>
        <dsp:cNvPr id="0" name=""/>
        <dsp:cNvSpPr/>
      </dsp:nvSpPr>
      <dsp:spPr>
        <a:xfrm>
          <a:off x="1512166" y="8"/>
          <a:ext cx="1921745" cy="1718790"/>
        </a:xfrm>
        <a:prstGeom prst="ellipse">
          <a:avLst/>
        </a:prstGeom>
        <a:solidFill>
          <a:schemeClr val="accent4">
            <a:alpha val="50000"/>
            <a:hueOff val="7484979"/>
            <a:satOff val="-41387"/>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err="1" smtClean="0"/>
            <a:t>Gaucher</a:t>
          </a:r>
          <a:endParaRPr lang="es-ES" sz="1800" kern="1200" dirty="0"/>
        </a:p>
      </dsp:txBody>
      <dsp:txXfrm>
        <a:off x="2057526" y="202690"/>
        <a:ext cx="1108033" cy="13134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9C78CD-3077-4916-807D-BF62F999E3A8}" type="datetimeFigureOut">
              <a:rPr lang="es-ES" smtClean="0"/>
              <a:pPr/>
              <a:t>23/02/2018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1500F-AF5C-4CD6-92D0-7F874F6AB395}"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DF0E2CA-A347-40AB-AA69-C34BA587F9EF}" type="datetimeFigureOut">
              <a:rPr lang="es-ES"/>
              <a:pPr>
                <a:defRPr/>
              </a:pPr>
              <a:t>23/02/2018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37DE00C-697A-447B-A5D9-8F37133E7731}"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Buenas tardes…  Soy..</a:t>
            </a:r>
          </a:p>
          <a:p>
            <a:pPr eaLnBrk="1" hangingPunct="1">
              <a:spcBef>
                <a:spcPct val="0"/>
              </a:spcBef>
            </a:pPr>
            <a:r>
              <a:rPr lang="es-ES" dirty="0" smtClean="0"/>
              <a:t>Agradecimiento a M Angeles Aguirre, presidenta del Comité organizador de este congreso por su amable invitación a participar en este congreso</a:t>
            </a:r>
            <a:r>
              <a:rPr lang="es-ES" baseline="0" dirty="0" smtClean="0"/>
              <a:t> con esta comunicación sobre cuando pensar en una EDL, en concreto EG en un paciente con clínica sugestiva de </a:t>
            </a:r>
            <a:r>
              <a:rPr lang="es-ES" baseline="0" dirty="0" err="1" smtClean="0"/>
              <a:t>conectivopatía</a:t>
            </a:r>
            <a:r>
              <a:rPr lang="es-ES" baseline="0" dirty="0" smtClean="0"/>
              <a:t>. Expondré cuales son los datos clínicos analíticos básicos que ayudan a pensar en EG. Esto es fundamental porque el diagnostico  y tratamiento precoz evita las complicaciones algunas veces irreversibles de esta enfermedad.</a:t>
            </a:r>
            <a:endParaRPr lang="es-ES" dirty="0" smtClean="0"/>
          </a:p>
          <a:p>
            <a:pPr eaLnBrk="1" hangingPunct="1">
              <a:spcBef>
                <a:spcPct val="0"/>
              </a:spcBef>
            </a:pPr>
            <a:r>
              <a:rPr lang="es-ES" baseline="0" dirty="0" smtClean="0"/>
              <a:t> </a:t>
            </a:r>
            <a:endParaRPr lang="es-ES" dirty="0" smtClean="0"/>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A8432B-934D-42F4-959F-299A586ED138}"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smtClean="0"/>
              <a:t>¿Cuáles son las manifestaciones óseas más frecuentes de la EG tipo 1?</a:t>
            </a:r>
          </a:p>
          <a:p>
            <a:pPr>
              <a:buFontTx/>
              <a:buChar char="•"/>
            </a:pPr>
            <a:r>
              <a:rPr lang="es-ES" smtClean="0"/>
              <a:t>El acúmulo celular en las estructuras óseas y el defecto de la actividad osteoclastica durante la fase de remodelación del esqueleto en crecimiento, produce una </a:t>
            </a:r>
            <a:r>
              <a:rPr lang="es-ES" i="1" smtClean="0"/>
              <a:t>remodelación inadecuada del hueso en crecimiento</a:t>
            </a:r>
            <a:r>
              <a:rPr lang="es-ES" smtClean="0"/>
              <a:t>, con deformación en matraz de Erlenmeyer, de forma simétrica en los extremos distales de fémures y proximales de tibias. Esta deformidad aparece en el 80% de los pacientes. Es generalmente bilateral. </a:t>
            </a:r>
          </a:p>
          <a:p>
            <a:pPr eaLnBrk="1" hangingPunct="1">
              <a:spcBef>
                <a:spcPct val="0"/>
              </a:spcBef>
            </a:pPr>
            <a:endParaRPr lang="es-ES" smtClean="0"/>
          </a:p>
        </p:txBody>
      </p:sp>
      <p:sp>
        <p:nvSpPr>
          <p:cNvPr id="235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FE39DE-1628-4BCE-86D4-93AFF67F7F37}" type="slidenum">
              <a:rPr lang="es-ES" smtClean="0"/>
              <a:pPr fontAlgn="base">
                <a:spcBef>
                  <a:spcPct val="0"/>
                </a:spcBef>
                <a:spcAft>
                  <a:spcPct val="0"/>
                </a:spcAft>
                <a:defRPr/>
              </a:pPr>
              <a:t>10</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Osteopenia generalizada. En la EG es más frecuente la osteopenia que la población general. Rx:  adelgazamiento de la cortical, pérdida de trabéculas óseas y reabsoción endóstica. Densitometría: descenso de la DMO que mejora con TES. </a:t>
            </a:r>
          </a:p>
          <a:p>
            <a:pPr eaLnBrk="1" hangingPunct="1">
              <a:spcBef>
                <a:spcPct val="0"/>
              </a:spcBef>
            </a:pPr>
            <a:r>
              <a:rPr lang="es-ES" smtClean="0"/>
              <a:t>La osteopenia favorece la aparición de fracturas patológicas.</a:t>
            </a:r>
          </a:p>
        </p:txBody>
      </p:sp>
      <p:sp>
        <p:nvSpPr>
          <p:cNvPr id="235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5A5F7E-30B1-41B6-A5B1-DB9B78354B84}" type="slidenum">
              <a:rPr lang="es-ES" smtClean="0"/>
              <a:pPr fontAlgn="base">
                <a:spcBef>
                  <a:spcPct val="0"/>
                </a:spcBef>
                <a:spcAft>
                  <a:spcPct val="0"/>
                </a:spcAft>
                <a:defRPr/>
              </a:pPr>
              <a:t>11</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s-ES" dirty="0" smtClean="0"/>
              <a:t>Necrosis </a:t>
            </a:r>
            <a:r>
              <a:rPr lang="es-ES" dirty="0" err="1" smtClean="0"/>
              <a:t>avascular</a:t>
            </a:r>
            <a:r>
              <a:rPr lang="es-ES" dirty="0" smtClean="0"/>
              <a:t> u </a:t>
            </a:r>
            <a:r>
              <a:rPr lang="es-ES" dirty="0" err="1" smtClean="0"/>
              <a:t>osteonecrosis</a:t>
            </a:r>
            <a:r>
              <a:rPr lang="es-ES" dirty="0" smtClean="0"/>
              <a:t>: se produce por compromiso de la circulación </a:t>
            </a:r>
            <a:r>
              <a:rPr lang="es-ES" dirty="0" err="1" smtClean="0"/>
              <a:t>intraósea</a:t>
            </a:r>
            <a:r>
              <a:rPr lang="es-ES" dirty="0" smtClean="0"/>
              <a:t> con isquemia localizada. Es típica la </a:t>
            </a:r>
            <a:r>
              <a:rPr lang="es-ES" b="1" dirty="0" smtClean="0"/>
              <a:t>necrosis de la cabeza femoral </a:t>
            </a:r>
            <a:r>
              <a:rPr lang="es-ES" dirty="0" smtClean="0"/>
              <a:t>que requiere con frecuencia la colocación de prótesis. Aparece</a:t>
            </a:r>
            <a:r>
              <a:rPr lang="es-ES" baseline="0" dirty="0" smtClean="0"/>
              <a:t> </a:t>
            </a:r>
            <a:r>
              <a:rPr lang="es-ES" baseline="0" dirty="0" err="1" smtClean="0"/>
              <a:t>tambien</a:t>
            </a:r>
            <a:r>
              <a:rPr lang="es-ES" baseline="0" dirty="0" smtClean="0"/>
              <a:t> en LES y tratamiento </a:t>
            </a:r>
            <a:r>
              <a:rPr lang="es-ES" baseline="0" dirty="0" err="1" smtClean="0"/>
              <a:t>esteroideo</a:t>
            </a:r>
            <a:r>
              <a:rPr lang="es-ES" baseline="0" dirty="0" smtClean="0"/>
              <a:t>. </a:t>
            </a:r>
            <a:r>
              <a:rPr lang="es-ES" dirty="0" smtClean="0"/>
              <a:t>Tb puede localizarse en cuerpos vertebrales. Es la complicación más </a:t>
            </a:r>
            <a:r>
              <a:rPr lang="es-ES" dirty="0" err="1" smtClean="0"/>
              <a:t>incapacitante</a:t>
            </a:r>
            <a:r>
              <a:rPr lang="es-ES" dirty="0" smtClean="0"/>
              <a:t> y la que</a:t>
            </a:r>
            <a:r>
              <a:rPr lang="es-ES" baseline="0" dirty="0" smtClean="0"/>
              <a:t> origina más deterioro en la calidad de vida</a:t>
            </a:r>
            <a:r>
              <a:rPr lang="es-ES" dirty="0" smtClean="0"/>
              <a:t> de la EG. </a:t>
            </a:r>
          </a:p>
          <a:p>
            <a:pPr>
              <a:buFontTx/>
              <a:buChar char="•"/>
            </a:pPr>
            <a:r>
              <a:rPr lang="es-ES" dirty="0" smtClean="0"/>
              <a:t>“Crisis ósea”. Más frecuente en niños. Aparecen en un 30-40% de los casos. </a:t>
            </a:r>
            <a:r>
              <a:rPr lang="es-ES" dirty="0" err="1" smtClean="0"/>
              <a:t>Clinicamente</a:t>
            </a:r>
            <a:r>
              <a:rPr lang="es-ES" dirty="0" smtClean="0"/>
              <a:t> cursan con fiebre y dolor intenso, generalmente a nivel de un hueso largo (fémur). Simulan una </a:t>
            </a:r>
            <a:r>
              <a:rPr lang="es-ES" dirty="0" err="1" smtClean="0"/>
              <a:t>ostemielitis</a:t>
            </a:r>
            <a:r>
              <a:rPr lang="es-ES" dirty="0" smtClean="0"/>
              <a:t>. En la génesis de la enfermedad ósea además de la propia infiltración celular interviene la liberación de </a:t>
            </a:r>
            <a:r>
              <a:rPr lang="es-ES" dirty="0" err="1" smtClean="0"/>
              <a:t>citoquinas</a:t>
            </a:r>
            <a:r>
              <a:rPr lang="es-ES" dirty="0" smtClean="0"/>
              <a:t> como la IL6 y el FNT que contribuyen a la producción de resorción </a:t>
            </a:r>
            <a:r>
              <a:rPr lang="es-ES" dirty="0" err="1" smtClean="0"/>
              <a:t>osteoclastica</a:t>
            </a:r>
            <a:r>
              <a:rPr lang="es-ES" dirty="0" smtClean="0"/>
              <a:t>. RM: lesiones </a:t>
            </a:r>
            <a:r>
              <a:rPr lang="es-ES" dirty="0" err="1" smtClean="0"/>
              <a:t>hipointensas</a:t>
            </a:r>
            <a:r>
              <a:rPr lang="es-ES" dirty="0" smtClean="0"/>
              <a:t> en T1 e </a:t>
            </a:r>
            <a:r>
              <a:rPr lang="es-ES" dirty="0" err="1" smtClean="0"/>
              <a:t>hiperintensas</a:t>
            </a:r>
            <a:r>
              <a:rPr lang="es-ES" dirty="0" smtClean="0"/>
              <a:t> en T2.</a:t>
            </a:r>
          </a:p>
          <a:p>
            <a:pPr>
              <a:buFontTx/>
              <a:buChar char="•"/>
            </a:pPr>
            <a:r>
              <a:rPr lang="es-ES" dirty="0" smtClean="0"/>
              <a:t>Finalmente puede haber lesiones </a:t>
            </a:r>
            <a:r>
              <a:rPr lang="es-ES" dirty="0" err="1" smtClean="0"/>
              <a:t>osteolíticas</a:t>
            </a:r>
            <a:r>
              <a:rPr lang="es-ES" dirty="0" smtClean="0"/>
              <a:t> como las que se muestran en la imagen y lesiones </a:t>
            </a:r>
            <a:r>
              <a:rPr lang="es-ES" dirty="0" err="1" smtClean="0"/>
              <a:t>osteoescleróticas</a:t>
            </a:r>
            <a:r>
              <a:rPr lang="es-ES" dirty="0" smtClean="0"/>
              <a:t> asociadas a infartos óseos con calcificación </a:t>
            </a:r>
            <a:r>
              <a:rPr lang="es-ES" dirty="0" err="1" smtClean="0"/>
              <a:t>distrófica</a:t>
            </a:r>
            <a:r>
              <a:rPr lang="es-ES" dirty="0" smtClean="0"/>
              <a:t> de la MO necrótica.</a:t>
            </a:r>
          </a:p>
          <a:p>
            <a:pPr eaLnBrk="1" hangingPunct="1">
              <a:spcBef>
                <a:spcPct val="0"/>
              </a:spcBef>
            </a:pPr>
            <a:endParaRPr lang="es-ES" dirty="0" smtClean="0"/>
          </a:p>
        </p:txBody>
      </p:sp>
      <p:sp>
        <p:nvSpPr>
          <p:cNvPr id="235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8A3C7D-B943-4C1A-AB10-5420DC629A86}" type="slidenum">
              <a:rPr lang="es-ES" smtClean="0"/>
              <a:pPr fontAlgn="base">
                <a:spcBef>
                  <a:spcPct val="0"/>
                </a:spcBef>
                <a:spcAft>
                  <a:spcPct val="0"/>
                </a:spcAft>
                <a:defRPr/>
              </a:pPr>
              <a:t>12</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smtClean="0"/>
              <a:t>La EG puede causar afectación ósea por </a:t>
            </a:r>
            <a:r>
              <a:rPr lang="es-ES" b="1" dirty="0" smtClean="0"/>
              <a:t>infiltración de la MO por células de </a:t>
            </a:r>
            <a:r>
              <a:rPr lang="es-ES" b="1" dirty="0" err="1" smtClean="0"/>
              <a:t>Gaucher</a:t>
            </a:r>
            <a:endParaRPr lang="es-ES" b="1" dirty="0" smtClean="0"/>
          </a:p>
          <a:p>
            <a:r>
              <a:rPr lang="es-ES" b="1" dirty="0" smtClean="0"/>
              <a:t>Patogenia.  </a:t>
            </a:r>
            <a:r>
              <a:rPr lang="es-ES" dirty="0" smtClean="0"/>
              <a:t>Infiltración ósea de MO por CG y fibrosis </a:t>
            </a:r>
            <a:r>
              <a:rPr lang="es-ES" dirty="0" err="1" smtClean="0"/>
              <a:t>pericelular</a:t>
            </a:r>
            <a:r>
              <a:rPr lang="es-ES" dirty="0" smtClean="0"/>
              <a:t> de tipo </a:t>
            </a:r>
            <a:r>
              <a:rPr lang="es-ES" dirty="0" err="1" smtClean="0"/>
              <a:t>reticulínico</a:t>
            </a:r>
            <a:r>
              <a:rPr lang="es-ES" dirty="0" smtClean="0"/>
              <a:t>, lo que en ocasiones causa dificultad  para realizar el aspirado medular. Esta infiltración produce una presión mecánica </a:t>
            </a:r>
            <a:r>
              <a:rPr lang="es-ES" dirty="0" err="1" smtClean="0"/>
              <a:t>intraósea</a:t>
            </a:r>
            <a:r>
              <a:rPr lang="es-ES" dirty="0" smtClean="0"/>
              <a:t>. Además las CG liberan enzimas y otras sustancias con una acción deletérea sobre el hueso.</a:t>
            </a:r>
          </a:p>
          <a:p>
            <a:r>
              <a:rPr lang="es-ES" b="1" dirty="0" err="1" smtClean="0"/>
              <a:t>Clinica</a:t>
            </a:r>
            <a:r>
              <a:rPr lang="es-ES" b="1" dirty="0" smtClean="0"/>
              <a:t>: Dolor </a:t>
            </a:r>
            <a:r>
              <a:rPr lang="es-ES" b="1" dirty="0" err="1" smtClean="0"/>
              <a:t>oseo</a:t>
            </a:r>
            <a:r>
              <a:rPr lang="es-ES" dirty="0" smtClean="0"/>
              <a:t>. </a:t>
            </a:r>
            <a:r>
              <a:rPr lang="es-ES" b="1" dirty="0" smtClean="0"/>
              <a:t>Gran morbilidad </a:t>
            </a:r>
            <a:r>
              <a:rPr lang="es-ES" dirty="0" smtClean="0"/>
              <a:t>y tiene mucho impacto en la calidad de vida de los pacientes, debido fundamentalmente al dolor óseo, las fracturas y la necesidad de intervenciones quirúrgicas de tipo ortopédico.</a:t>
            </a:r>
          </a:p>
          <a:p>
            <a:r>
              <a:rPr lang="es-ES" b="1" dirty="0" smtClean="0"/>
              <a:t>Diagnostico: </a:t>
            </a:r>
          </a:p>
          <a:p>
            <a:r>
              <a:rPr lang="es-ES" b="1" dirty="0" smtClean="0"/>
              <a:t>RM Lesiones </a:t>
            </a:r>
            <a:r>
              <a:rPr lang="es-ES" b="1" dirty="0" err="1" smtClean="0"/>
              <a:t>hipointensas</a:t>
            </a:r>
            <a:r>
              <a:rPr lang="es-ES" b="1" dirty="0" smtClean="0"/>
              <a:t> en T1 y T2. </a:t>
            </a:r>
            <a:r>
              <a:rPr lang="es-ES" dirty="0" smtClean="0"/>
              <a:t>Hay dos tipos de afectación </a:t>
            </a:r>
            <a:r>
              <a:rPr lang="es-ES" i="1" dirty="0" smtClean="0"/>
              <a:t>homogéneo o no homogéneo </a:t>
            </a:r>
            <a:r>
              <a:rPr lang="es-ES" dirty="0" smtClean="0"/>
              <a:t>(reticular, moteado, difuso).</a:t>
            </a:r>
          </a:p>
          <a:p>
            <a:r>
              <a:rPr lang="es-ES" b="1" dirty="0" smtClean="0"/>
              <a:t>Localización: </a:t>
            </a:r>
            <a:r>
              <a:rPr lang="es-ES" dirty="0" smtClean="0"/>
              <a:t>inicio en esqueleto axial, </a:t>
            </a:r>
            <a:r>
              <a:rPr lang="es-ES" dirty="0" err="1" smtClean="0"/>
              <a:t>despues</a:t>
            </a:r>
            <a:r>
              <a:rPr lang="es-ES" dirty="0" smtClean="0"/>
              <a:t> progresa al esqueleto apendicular, preservando </a:t>
            </a:r>
            <a:r>
              <a:rPr lang="es-ES" dirty="0" err="1" smtClean="0"/>
              <a:t>epifisis</a:t>
            </a:r>
            <a:r>
              <a:rPr lang="es-ES" dirty="0" smtClean="0"/>
              <a:t>.</a:t>
            </a:r>
            <a:endParaRPr lang="es-ES" b="1" dirty="0" smtClean="0"/>
          </a:p>
          <a:p>
            <a:r>
              <a:rPr lang="es-ES" dirty="0" smtClean="0"/>
              <a:t>Desde el punto de vista preventivo es prioritario el </a:t>
            </a:r>
            <a:r>
              <a:rPr lang="es-ES" b="1" dirty="0" smtClean="0"/>
              <a:t>diagnóstico precoz </a:t>
            </a:r>
            <a:r>
              <a:rPr lang="es-ES" dirty="0" smtClean="0"/>
              <a:t>realizando una valoración periódica de la enfermedad ósea mediante técnicas de imagen, RNM fundamentalmente. Es fundamental para el seguimiento periódico. Debe realizarse RM cada 1-2 años en estos pacientes.</a:t>
            </a:r>
          </a:p>
          <a:p>
            <a:r>
              <a:rPr lang="es-ES" dirty="0" smtClean="0"/>
              <a:t>Debe realizarse estudio de </a:t>
            </a:r>
            <a:r>
              <a:rPr lang="es-ES" i="1" dirty="0" smtClean="0"/>
              <a:t>columna vertebral y pelvis</a:t>
            </a:r>
            <a:r>
              <a:rPr lang="es-ES" dirty="0" smtClean="0"/>
              <a:t>.  </a:t>
            </a:r>
          </a:p>
          <a:p>
            <a:r>
              <a:rPr lang="es-ES" dirty="0" smtClean="0"/>
              <a:t>Valorar la respuesta al tratamiento.  </a:t>
            </a:r>
          </a:p>
        </p:txBody>
      </p:sp>
      <p:sp>
        <p:nvSpPr>
          <p:cNvPr id="3379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9760EF-1B77-4C52-86E0-7CCDF241462A}" type="slidenum">
              <a:rPr lang="es-ES" smtClean="0"/>
              <a:pPr fontAlgn="base">
                <a:spcBef>
                  <a:spcPct val="0"/>
                </a:spcBef>
                <a:spcAft>
                  <a:spcPct val="0"/>
                </a:spcAft>
                <a:defRPr/>
              </a:pPr>
              <a:t>13</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Existen tres test diagnósticos para el diagnostico de la EG. Estos son…. De todos ellos el </a:t>
            </a:r>
            <a:r>
              <a:rPr lang="es-ES" dirty="0" err="1" smtClean="0"/>
              <a:t>gold</a:t>
            </a:r>
            <a:r>
              <a:rPr lang="es-ES" dirty="0" smtClean="0"/>
              <a:t> </a:t>
            </a:r>
            <a:r>
              <a:rPr lang="es-ES" dirty="0" err="1" smtClean="0"/>
              <a:t>standard</a:t>
            </a:r>
            <a:r>
              <a:rPr lang="es-ES" dirty="0" smtClean="0"/>
              <a:t> es la determinación de la </a:t>
            </a:r>
            <a:r>
              <a:rPr lang="es-ES" dirty="0" err="1" smtClean="0"/>
              <a:t>glucocerebrosidasa</a:t>
            </a:r>
            <a:r>
              <a:rPr lang="es-ES" dirty="0" smtClean="0"/>
              <a:t>.</a:t>
            </a:r>
          </a:p>
        </p:txBody>
      </p:sp>
      <p:sp>
        <p:nvSpPr>
          <p:cNvPr id="3379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FCBBAC-E584-4965-8C17-422562DECF01}" type="slidenum">
              <a:rPr lang="es-ES" smtClean="0"/>
              <a:pPr fontAlgn="base">
                <a:spcBef>
                  <a:spcPct val="0"/>
                </a:spcBef>
                <a:spcAft>
                  <a:spcPct val="0"/>
                </a:spcAft>
                <a:defRPr/>
              </a:pPr>
              <a:t>14</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La MO pone de manifiesto la típica </a:t>
            </a:r>
            <a:r>
              <a:rPr lang="es-ES" b="1" smtClean="0"/>
              <a:t>célula de Gaucher, en acúmulos</a:t>
            </a:r>
            <a:r>
              <a:rPr lang="es-ES" smtClean="0"/>
              <a:t>. Son células gigantes, con un único núcleo de posición excentrica. La cromatina es la propia de un elemento maduro. El citoplasma tiene el aspecto de papel de pergamino o de seda arrugado, debido a la presencia de lisosomas alargados.</a:t>
            </a:r>
          </a:p>
          <a:p>
            <a:pPr eaLnBrk="1" hangingPunct="1">
              <a:spcBef>
                <a:spcPct val="0"/>
              </a:spcBef>
            </a:pPr>
            <a:r>
              <a:rPr lang="es-ES" smtClean="0"/>
              <a:t>Mediante </a:t>
            </a:r>
            <a:r>
              <a:rPr lang="es-ES" b="1" smtClean="0"/>
              <a:t>citoquimica</a:t>
            </a:r>
            <a:r>
              <a:rPr lang="es-ES" smtClean="0"/>
              <a:t> son + para técnicas como el PAS (resistente a la acción de la diastasa), fosfatasa ácida tartrato resistente. Asimismo tiene marcadores de superficie propios de las células del SMF como la lisozima y el CD68.</a:t>
            </a:r>
          </a:p>
          <a:p>
            <a:pPr eaLnBrk="1" hangingPunct="1">
              <a:spcBef>
                <a:spcPct val="0"/>
              </a:spcBef>
            </a:pPr>
            <a:r>
              <a:rPr lang="es-ES" smtClean="0"/>
              <a:t>El estudio rutinario de la MO </a:t>
            </a:r>
            <a:r>
              <a:rPr lang="es-ES" b="1" smtClean="0"/>
              <a:t>no es necesario </a:t>
            </a:r>
            <a:r>
              <a:rPr lang="es-ES" smtClean="0"/>
              <a:t>para el diagnóstico. Cuidado el aspirado de MO da más falsos negativos que la biopsia.</a:t>
            </a:r>
          </a:p>
        </p:txBody>
      </p:sp>
      <p:sp>
        <p:nvSpPr>
          <p:cNvPr id="3584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284D3-2F9D-4CD4-A432-A7B88B2A05A3}" type="slidenum">
              <a:rPr lang="es-ES" smtClean="0"/>
              <a:pPr fontAlgn="base">
                <a:spcBef>
                  <a:spcPct val="0"/>
                </a:spcBef>
                <a:spcAft>
                  <a:spcPct val="0"/>
                </a:spcAft>
                <a:defRPr/>
              </a:pPr>
              <a:t>15</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B8B02-550A-443B-AB6E-6ED657047A4E}" type="slidenum">
              <a:rPr lang="en-US" smtClean="0"/>
              <a:pPr fontAlgn="base">
                <a:spcBef>
                  <a:spcPct val="0"/>
                </a:spcBef>
                <a:spcAft>
                  <a:spcPct val="0"/>
                </a:spcAft>
                <a:defRPr/>
              </a:pPr>
              <a:t>16</a:t>
            </a:fld>
            <a:endParaRPr lang="en-US" smtClean="0"/>
          </a:p>
        </p:txBody>
      </p:sp>
      <p:sp>
        <p:nvSpPr>
          <p:cNvPr id="57347" name="Rectangle 2"/>
          <p:cNvSpPr>
            <a:spLocks noGrp="1" noRot="1" noChangeAspect="1" noChangeArrowheads="1" noTextEdit="1"/>
          </p:cNvSpPr>
          <p:nvPr>
            <p:ph type="sldImg"/>
          </p:nvPr>
        </p:nvSpPr>
        <p:spPr bwMode="auto">
          <a:xfrm>
            <a:off x="1149350" y="712788"/>
            <a:ext cx="4559300" cy="3419475"/>
          </a:xfrm>
          <a:solidFill>
            <a:srgbClr val="FFFFFF"/>
          </a:solidFill>
          <a:ln>
            <a:solidFill>
              <a:srgbClr val="000000"/>
            </a:solidFill>
            <a:miter lim="800000"/>
            <a:headEnd/>
            <a:tailEnd/>
          </a:ln>
        </p:spPr>
      </p:sp>
      <p:sp>
        <p:nvSpPr>
          <p:cNvPr id="573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s-ES" smtClean="0"/>
              <a:t>En la actualidad el la </a:t>
            </a:r>
            <a:r>
              <a:rPr lang="es-ES" b="1" smtClean="0"/>
              <a:t>prueba diagnóstica de </a:t>
            </a:r>
            <a:r>
              <a:rPr lang="es-ES" smtClean="0"/>
              <a:t>la EG es la </a:t>
            </a:r>
            <a:r>
              <a:rPr lang="es-ES" b="1" smtClean="0"/>
              <a:t>demostración de la deficiencia de GC en leucocitos </a:t>
            </a:r>
            <a:r>
              <a:rPr lang="es-ES" smtClean="0"/>
              <a:t>según el protocolo descrito por Raghavan. Requiere 10 mL de sangre con EDTA a temperatura ambiente, para entrega en el laboratorio en el día siguiente. Se basa en la</a:t>
            </a:r>
            <a:r>
              <a:rPr lang="es-ES" b="1" smtClean="0"/>
              <a:t> incubación </a:t>
            </a:r>
            <a:r>
              <a:rPr lang="es-ES" smtClean="0"/>
              <a:t>de un sustrato artificial (4-Mu-Glu) con extractos sonicados de leucocitos. La enzima de los leucocitos actúa sobre este sustrato artificial generando 4-MU (4-metilumbeliferona) que es un compuesto fluorogénico</a:t>
            </a:r>
            <a:r>
              <a:rPr lang="es-ES" i="1" smtClean="0"/>
              <a:t>. La fluorescencia generada es directamente proporcional a la actividad enzimática de la glucocerebrosidasa.  </a:t>
            </a:r>
          </a:p>
          <a:p>
            <a:pPr eaLnBrk="1" hangingPunct="1">
              <a:spcBef>
                <a:spcPct val="0"/>
              </a:spcBef>
            </a:pPr>
            <a:r>
              <a:rPr lang="es-ES" smtClean="0"/>
              <a:t>En los portadores de un alelo mutado la actividad enzimática es de un 50%  y en los individuos afectados por la enfermedad presentan unos niveles residuales de un 10% respecto a sujetos control.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0816CA-47F1-4DD2-A6C4-A2AD898032FC}" type="slidenum">
              <a:rPr lang="en-US" smtClean="0"/>
              <a:pPr fontAlgn="base">
                <a:spcBef>
                  <a:spcPct val="0"/>
                </a:spcBef>
                <a:spcAft>
                  <a:spcPct val="0"/>
                </a:spcAft>
                <a:defRPr/>
              </a:pPr>
              <a:t>17</a:t>
            </a:fld>
            <a:endParaRPr lang="en-US" smtClean="0"/>
          </a:p>
        </p:txBody>
      </p:sp>
      <p:sp>
        <p:nvSpPr>
          <p:cNvPr id="58371" name="Rectangle 2"/>
          <p:cNvSpPr>
            <a:spLocks noGrp="1" noRot="1" noChangeAspect="1" noChangeArrowheads="1" noTextEdit="1"/>
          </p:cNvSpPr>
          <p:nvPr>
            <p:ph type="sldImg"/>
          </p:nvPr>
        </p:nvSpPr>
        <p:spPr bwMode="auto">
          <a:xfrm>
            <a:off x="1149350" y="712788"/>
            <a:ext cx="4559300" cy="3419475"/>
          </a:xfrm>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u="sng" dirty="0" smtClean="0"/>
              <a:t>Análisis de la mutación.</a:t>
            </a:r>
          </a:p>
          <a:p>
            <a:pPr eaLnBrk="1" hangingPunct="1">
              <a:spcBef>
                <a:spcPct val="0"/>
              </a:spcBef>
            </a:pPr>
            <a:r>
              <a:rPr lang="es-ES" dirty="0" smtClean="0"/>
              <a:t>El gen que codifica el enzima está en el </a:t>
            </a:r>
            <a:r>
              <a:rPr lang="es-ES" b="1" dirty="0" smtClean="0"/>
              <a:t>cromosoma 1</a:t>
            </a:r>
            <a:r>
              <a:rPr lang="es-ES" dirty="0" smtClean="0"/>
              <a:t>. </a:t>
            </a:r>
          </a:p>
          <a:p>
            <a:pPr eaLnBrk="1" hangingPunct="1">
              <a:spcBef>
                <a:spcPct val="0"/>
              </a:spcBef>
            </a:pPr>
            <a:r>
              <a:rPr lang="es-ES" dirty="0" smtClean="0"/>
              <a:t>El análisis del DNA para detectar las mutaciones más comunes es un método efectivo para la clasificación de los pacientes y el diagnóstico de los portadores. Hay unas </a:t>
            </a:r>
            <a:r>
              <a:rPr lang="es-ES" b="1" dirty="0" smtClean="0"/>
              <a:t>200 mutaciones descritas</a:t>
            </a:r>
            <a:r>
              <a:rPr lang="es-ES" dirty="0" smtClean="0"/>
              <a:t>. Las mutaciones más frecuentes son con diferencia la N 370S  (57%) y la L444P (14%). Ambas explican el 70% de los casos de EG. Si el cribado de estas mutaciones es negativo se debe realizar la secuenciación de todo el gen.</a:t>
            </a:r>
          </a:p>
          <a:p>
            <a:pPr eaLnBrk="1" hangingPunct="1">
              <a:spcBef>
                <a:spcPct val="0"/>
              </a:spcBef>
            </a:pPr>
            <a:r>
              <a:rPr lang="es-ES" dirty="0" smtClean="0"/>
              <a:t>Es importante reseñar que </a:t>
            </a:r>
            <a:r>
              <a:rPr lang="es-ES" b="1" dirty="0" smtClean="0"/>
              <a:t>el análisis de la mutación puede predecir los hallazgos clínicos</a:t>
            </a:r>
            <a:r>
              <a:rPr lang="es-ES" dirty="0" smtClean="0"/>
              <a:t>. Así por ejemplo los homocigotos para la mutación N370S no tienen afectación neurológica y el alelo </a:t>
            </a:r>
            <a:r>
              <a:rPr lang="es-ES" b="1" dirty="0" smtClean="0"/>
              <a:t>D409H</a:t>
            </a:r>
            <a:r>
              <a:rPr lang="es-ES" dirty="0" smtClean="0"/>
              <a:t> ha sido asociado con afectación cardiovascular y </a:t>
            </a:r>
            <a:r>
              <a:rPr lang="es-ES" dirty="0" err="1" smtClean="0"/>
              <a:t>corneal</a:t>
            </a:r>
            <a:r>
              <a:rPr lang="es-ES" dirty="0" smtClean="0"/>
              <a:t>. En la mutación 84GG no hay capacidad de síntesis del enzima.</a:t>
            </a:r>
          </a:p>
          <a:p>
            <a:pPr eaLnBrk="1" hangingPunct="1">
              <a:spcBef>
                <a:spcPct val="0"/>
              </a:spcBef>
            </a:pPr>
            <a:r>
              <a:rPr lang="es-ES" dirty="0" smtClean="0"/>
              <a:t>Hay </a:t>
            </a:r>
            <a:r>
              <a:rPr lang="es-ES" b="1" dirty="0" smtClean="0"/>
              <a:t>variaciones genéticas </a:t>
            </a:r>
            <a:r>
              <a:rPr lang="es-ES" dirty="0" smtClean="0"/>
              <a:t>a lo largo del mundo. En España predomina la N370S mientras que en Japón y </a:t>
            </a:r>
            <a:r>
              <a:rPr lang="es-ES" dirty="0" err="1" smtClean="0"/>
              <a:t>Taiwan</a:t>
            </a:r>
            <a:r>
              <a:rPr lang="es-ES" dirty="0" smtClean="0"/>
              <a:t> la L444P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0B8D195-00CB-4D11-9611-5DB5A61E9BED}" type="slidenum">
              <a:rPr lang="es-ES" smtClean="0"/>
              <a:pPr>
                <a:defRPr/>
              </a:pPr>
              <a:t>18</a:t>
            </a:fld>
            <a:endParaRPr lang="es-ES" smtClean="0"/>
          </a:p>
        </p:txBody>
      </p:sp>
      <p:sp>
        <p:nvSpPr>
          <p:cNvPr id="5939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2000"/>
              </a:lnSpc>
              <a:buClr>
                <a:srgbClr val="000000"/>
              </a:buClr>
              <a:buSzPct val="100000"/>
              <a:buFont typeface="Times New Roman" pitchFamily="18" charset="0"/>
              <a:buNone/>
            </a:pPr>
            <a:endParaRPr lang="es-ES" sz="2400">
              <a:solidFill>
                <a:schemeClr val="bg1"/>
              </a:solidFill>
              <a:latin typeface="Times New Roman" pitchFamily="18" charset="0"/>
            </a:endParaRPr>
          </a:p>
        </p:txBody>
      </p:sp>
      <p:sp>
        <p:nvSpPr>
          <p:cNvPr id="59396" name="Rectangle 2"/>
          <p:cNvSpPr>
            <a:spLocks noGrp="1" noChangeArrowheads="1"/>
          </p:cNvSpPr>
          <p:nvPr>
            <p:ph type="body"/>
          </p:nvPr>
        </p:nvSpPr>
        <p:spPr bwMode="auto">
          <a:xfrm>
            <a:off x="685800" y="4343400"/>
            <a:ext cx="5481638" cy="4114800"/>
          </a:xfrm>
          <a:noFill/>
        </p:spPr>
        <p:txBody>
          <a:bodyPr wrap="none" lIns="0" tIns="0" rIns="0" bIns="0" numCol="1" anchor="ctr" anchorCtr="0" compatLnSpc="1">
            <a:prstTxWarp prst="textNoShape">
              <a:avLst/>
            </a:prstTxWarp>
          </a:bodyPr>
          <a:lstStyle/>
          <a:p>
            <a:pPr eaLnBrk="1" hangingPunct="1"/>
            <a:r>
              <a:rPr lang="es-ES" dirty="0" smtClean="0"/>
              <a:t>La astenia son casi constantes en las enfermedades sistémicas como el lupus y</a:t>
            </a:r>
            <a:r>
              <a:rPr lang="es-ES" baseline="0" dirty="0" smtClean="0"/>
              <a:t> en la EG activa.</a:t>
            </a:r>
          </a:p>
          <a:p>
            <a:pPr eaLnBrk="1" hangingPunct="1"/>
            <a:r>
              <a:rPr lang="es-ES" baseline="0" dirty="0" smtClean="0"/>
              <a:t>Si bien en las dos hay dolor </a:t>
            </a:r>
            <a:r>
              <a:rPr lang="es-ES" baseline="0" dirty="0" err="1" smtClean="0"/>
              <a:t>osteoarticular</a:t>
            </a:r>
            <a:r>
              <a:rPr lang="es-ES" baseline="0" dirty="0" smtClean="0"/>
              <a:t> en las </a:t>
            </a:r>
            <a:r>
              <a:rPr lang="es-ES" baseline="0" dirty="0" err="1" smtClean="0"/>
              <a:t>conectivopatias</a:t>
            </a:r>
            <a:r>
              <a:rPr lang="es-ES" baseline="0" dirty="0" smtClean="0"/>
              <a:t> predomina el dolor articular y en el </a:t>
            </a:r>
            <a:r>
              <a:rPr lang="es-ES" baseline="0" dirty="0" err="1" smtClean="0"/>
              <a:t>Gaucher</a:t>
            </a:r>
            <a:r>
              <a:rPr lang="es-ES" baseline="0" dirty="0" smtClean="0"/>
              <a:t> el </a:t>
            </a:r>
            <a:r>
              <a:rPr lang="es-ES" baseline="0" dirty="0" err="1" smtClean="0"/>
              <a:t>oseo</a:t>
            </a:r>
            <a:r>
              <a:rPr lang="es-ES" baseline="0" dirty="0" smtClean="0"/>
              <a:t>.  La necrosis </a:t>
            </a:r>
            <a:r>
              <a:rPr lang="es-ES" baseline="0" dirty="0" err="1" smtClean="0"/>
              <a:t>aseptica</a:t>
            </a:r>
            <a:r>
              <a:rPr lang="es-ES" baseline="0" dirty="0" smtClean="0"/>
              <a:t> de la cabeza femoral puede ocurrir en ambas.</a:t>
            </a:r>
          </a:p>
          <a:p>
            <a:pPr eaLnBrk="1" hangingPunct="1"/>
            <a:r>
              <a:rPr lang="es-ES" baseline="0" dirty="0" smtClean="0"/>
              <a:t>Tendencia al sangrado: relacionado con la </a:t>
            </a:r>
            <a:r>
              <a:rPr lang="es-ES" baseline="0" dirty="0" err="1" smtClean="0"/>
              <a:t>trombopenia</a:t>
            </a:r>
            <a:r>
              <a:rPr lang="es-ES" baseline="0" dirty="0" smtClean="0"/>
              <a:t>.</a:t>
            </a:r>
          </a:p>
          <a:p>
            <a:pPr eaLnBrk="1" hangingPunct="1"/>
            <a:r>
              <a:rPr lang="es-ES" baseline="0" dirty="0" smtClean="0"/>
              <a:t>Disnea de esfuerzo debido a la anemia y/o HTP.</a:t>
            </a:r>
          </a:p>
          <a:p>
            <a:pPr eaLnBrk="1" hangingPunct="1"/>
            <a:r>
              <a:rPr lang="es-ES" baseline="0" dirty="0" smtClean="0"/>
              <a:t>Trastornos del crecimiento.</a:t>
            </a:r>
          </a:p>
          <a:p>
            <a:pPr eaLnBrk="1" hangingPunct="1"/>
            <a:endParaRPr lang="es-E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0317B623-146D-475F-9929-6D21617B09A7}" type="slidenum">
              <a:rPr lang="es-ES" smtClean="0"/>
              <a:pPr>
                <a:defRPr/>
              </a:pPr>
              <a:t>19</a:t>
            </a:fld>
            <a:endParaRPr lang="es-ES" smtClean="0"/>
          </a:p>
        </p:txBody>
      </p:sp>
      <p:sp>
        <p:nvSpPr>
          <p:cNvPr id="6041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2000"/>
              </a:lnSpc>
              <a:buClr>
                <a:srgbClr val="000000"/>
              </a:buClr>
              <a:buSzPct val="100000"/>
              <a:buFont typeface="Times New Roman" pitchFamily="18" charset="0"/>
              <a:buNone/>
            </a:pPr>
            <a:endParaRPr lang="es-ES" sz="2400">
              <a:solidFill>
                <a:schemeClr val="bg1"/>
              </a:solidFill>
              <a:latin typeface="Times New Roman" pitchFamily="18" charset="0"/>
            </a:endParaRPr>
          </a:p>
        </p:txBody>
      </p:sp>
      <p:sp>
        <p:nvSpPr>
          <p:cNvPr id="60420" name="Rectangle 2"/>
          <p:cNvSpPr>
            <a:spLocks noGrp="1" noChangeArrowheads="1"/>
          </p:cNvSpPr>
          <p:nvPr>
            <p:ph type="body"/>
          </p:nvPr>
        </p:nvSpPr>
        <p:spPr bwMode="auto">
          <a:xfrm>
            <a:off x="685800" y="4343400"/>
            <a:ext cx="5481638" cy="4114800"/>
          </a:xfrm>
          <a:noFill/>
        </p:spPr>
        <p:txBody>
          <a:bodyPr wrap="none" lIns="0" tIns="0" rIns="0" bIns="0" numCol="1" anchor="ctr" anchorCtr="0" compatLnSpc="1">
            <a:prstTxWarp prst="textNoShape">
              <a:avLst/>
            </a:prstTxWarp>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50CADD-C91C-4E34-B053-FA63EAE6B93A}" type="slidenum">
              <a:rPr lang="es-ES" smtClean="0">
                <a:latin typeface="Arial" charset="0"/>
              </a:rPr>
              <a:pPr fontAlgn="base">
                <a:spcBef>
                  <a:spcPct val="0"/>
                </a:spcBef>
                <a:spcAft>
                  <a:spcPct val="0"/>
                </a:spcAft>
              </a:pPr>
              <a:t>2</a:t>
            </a:fld>
            <a:endParaRPr lang="es-ES" smtClean="0">
              <a:latin typeface="Arial" charset="0"/>
            </a:endParaRPr>
          </a:p>
        </p:txBody>
      </p:sp>
      <p:sp>
        <p:nvSpPr>
          <p:cNvPr id="43011"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43012" name="Rectangle 3"/>
          <p:cNvSpPr>
            <a:spLocks noGrp="1" noChangeArrowheads="1"/>
          </p:cNvSpPr>
          <p:nvPr>
            <p:ph type="body" idx="1"/>
          </p:nvPr>
        </p:nvSpPr>
        <p:spPr bwMode="auto">
          <a:xfrm>
            <a:off x="889000" y="4343400"/>
            <a:ext cx="4929188" cy="4114800"/>
          </a:xfrm>
          <a:noFill/>
        </p:spPr>
        <p:txBody>
          <a:bodyPr wrap="square" numCol="1" anchor="t" anchorCtr="0" compatLnSpc="1">
            <a:prstTxWarp prst="textNoShape">
              <a:avLst/>
            </a:prstTxWarp>
          </a:bodyPr>
          <a:lstStyle/>
          <a:p>
            <a:pPr eaLnBrk="1" hangingPunct="1">
              <a:spcBef>
                <a:spcPct val="0"/>
              </a:spcBef>
            </a:pPr>
            <a:r>
              <a:rPr lang="en-US" b="1" dirty="0" err="1" smtClean="0">
                <a:latin typeface="Arial" charset="0"/>
              </a:rPr>
              <a:t>Esta</a:t>
            </a:r>
            <a:r>
              <a:rPr lang="en-US" b="1" dirty="0" smtClean="0">
                <a:latin typeface="Arial" charset="0"/>
              </a:rPr>
              <a:t> </a:t>
            </a:r>
            <a:r>
              <a:rPr lang="en-US" b="1" dirty="0" err="1" smtClean="0">
                <a:latin typeface="Arial" charset="0"/>
              </a:rPr>
              <a:t>imagen</a:t>
            </a:r>
            <a:r>
              <a:rPr lang="en-US" b="1" dirty="0" smtClean="0">
                <a:latin typeface="Arial" charset="0"/>
              </a:rPr>
              <a:t> no </a:t>
            </a:r>
            <a:r>
              <a:rPr lang="en-US" b="1" dirty="0" err="1" smtClean="0">
                <a:latin typeface="Arial" charset="0"/>
              </a:rPr>
              <a:t>es</a:t>
            </a:r>
            <a:r>
              <a:rPr lang="en-US" b="1" dirty="0" smtClean="0">
                <a:latin typeface="Arial" charset="0"/>
              </a:rPr>
              <a:t> real</a:t>
            </a:r>
            <a:r>
              <a:rPr lang="en-US" dirty="0" smtClean="0">
                <a:latin typeface="Arial" charset="0"/>
              </a:rPr>
              <a:t>. Los </a:t>
            </a:r>
            <a:r>
              <a:rPr lang="en-US" dirty="0" err="1" smtClean="0">
                <a:latin typeface="Arial" charset="0"/>
              </a:rPr>
              <a:t>pacientes</a:t>
            </a:r>
            <a:r>
              <a:rPr lang="en-US" dirty="0" smtClean="0">
                <a:latin typeface="Arial" charset="0"/>
              </a:rPr>
              <a:t> no </a:t>
            </a:r>
            <a:r>
              <a:rPr lang="en-US" dirty="0" err="1" smtClean="0">
                <a:latin typeface="Arial" charset="0"/>
              </a:rPr>
              <a:t>vienen</a:t>
            </a:r>
            <a:r>
              <a:rPr lang="en-US" dirty="0" smtClean="0">
                <a:latin typeface="Arial" charset="0"/>
              </a:rPr>
              <a:t> a la </a:t>
            </a:r>
            <a:r>
              <a:rPr lang="en-US" dirty="0" err="1" smtClean="0">
                <a:latin typeface="Arial" charset="0"/>
              </a:rPr>
              <a:t>consulta</a:t>
            </a:r>
            <a:r>
              <a:rPr lang="en-US" dirty="0" smtClean="0">
                <a:latin typeface="Arial" charset="0"/>
              </a:rPr>
              <a:t> con </a:t>
            </a:r>
            <a:r>
              <a:rPr lang="en-US" dirty="0" err="1" smtClean="0">
                <a:latin typeface="Arial" charset="0"/>
              </a:rPr>
              <a:t>una</a:t>
            </a:r>
            <a:r>
              <a:rPr lang="en-US" dirty="0" smtClean="0">
                <a:latin typeface="Arial" charset="0"/>
              </a:rPr>
              <a:t> </a:t>
            </a:r>
            <a:r>
              <a:rPr lang="en-US" dirty="0" err="1" smtClean="0">
                <a:latin typeface="Arial" charset="0"/>
              </a:rPr>
              <a:t>etiqueta</a:t>
            </a:r>
            <a:r>
              <a:rPr lang="en-US" dirty="0" smtClean="0">
                <a:latin typeface="Arial" charset="0"/>
              </a:rPr>
              <a:t> en la </a:t>
            </a:r>
            <a:r>
              <a:rPr lang="en-US" dirty="0" err="1" smtClean="0">
                <a:latin typeface="Arial" charset="0"/>
              </a:rPr>
              <a:t>frente</a:t>
            </a:r>
            <a:r>
              <a:rPr lang="en-US" dirty="0" smtClean="0">
                <a:latin typeface="Arial" charset="0"/>
              </a:rPr>
              <a:t> con el </a:t>
            </a:r>
            <a:r>
              <a:rPr lang="en-US" dirty="0" err="1" smtClean="0">
                <a:latin typeface="Arial" charset="0"/>
              </a:rPr>
              <a:t>diagnostico</a:t>
            </a:r>
            <a:r>
              <a:rPr lang="en-US" dirty="0" smtClean="0">
                <a:latin typeface="Arial" charset="0"/>
              </a:rPr>
              <a:t>.  Lo </a:t>
            </a:r>
            <a:r>
              <a:rPr lang="en-US" dirty="0" err="1" smtClean="0">
                <a:latin typeface="Arial" charset="0"/>
              </a:rPr>
              <a:t>que</a:t>
            </a:r>
            <a:r>
              <a:rPr lang="en-US" dirty="0" smtClean="0">
                <a:latin typeface="Arial" charset="0"/>
              </a:rPr>
              <a:t> </a:t>
            </a:r>
            <a:r>
              <a:rPr lang="en-US" dirty="0" err="1" smtClean="0">
                <a:latin typeface="Arial" charset="0"/>
              </a:rPr>
              <a:t>ocurre</a:t>
            </a:r>
            <a:r>
              <a:rPr lang="en-US" dirty="0" smtClean="0">
                <a:latin typeface="Arial" charset="0"/>
              </a:rPr>
              <a:t> </a:t>
            </a:r>
            <a:r>
              <a:rPr lang="en-US" dirty="0" err="1" smtClean="0">
                <a:latin typeface="Arial" charset="0"/>
              </a:rPr>
              <a:t>es</a:t>
            </a:r>
            <a:r>
              <a:rPr lang="en-US" baseline="0" dirty="0" smtClean="0">
                <a:latin typeface="Arial" charset="0"/>
              </a:rPr>
              <a:t> </a:t>
            </a:r>
            <a:r>
              <a:rPr lang="en-US" baseline="0" dirty="0" err="1" smtClean="0">
                <a:latin typeface="Arial" charset="0"/>
              </a:rPr>
              <a:t>que</a:t>
            </a:r>
            <a:r>
              <a:rPr lang="en-US" baseline="0" dirty="0" smtClean="0">
                <a:latin typeface="Arial" charset="0"/>
              </a:rPr>
              <a:t>…</a:t>
            </a:r>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019E2E45-2586-4ED1-9200-B4943F200769}" type="slidenum">
              <a:rPr lang="es-ES" smtClean="0"/>
              <a:pPr>
                <a:defRPr/>
              </a:pPr>
              <a:t>20</a:t>
            </a:fld>
            <a:endParaRPr lang="es-ES" smtClean="0"/>
          </a:p>
        </p:txBody>
      </p:sp>
      <p:sp>
        <p:nvSpPr>
          <p:cNvPr id="6144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2000"/>
              </a:lnSpc>
              <a:buClr>
                <a:srgbClr val="000000"/>
              </a:buClr>
              <a:buSzPct val="100000"/>
              <a:buFont typeface="Times New Roman" pitchFamily="18" charset="0"/>
              <a:buNone/>
            </a:pPr>
            <a:endParaRPr lang="es-ES" sz="2400">
              <a:solidFill>
                <a:schemeClr val="bg1"/>
              </a:solidFill>
              <a:latin typeface="Times New Roman" pitchFamily="18" charset="0"/>
            </a:endParaRPr>
          </a:p>
        </p:txBody>
      </p:sp>
      <p:sp>
        <p:nvSpPr>
          <p:cNvPr id="61444" name="Rectangle 2"/>
          <p:cNvSpPr>
            <a:spLocks noGrp="1" noChangeArrowheads="1"/>
          </p:cNvSpPr>
          <p:nvPr>
            <p:ph type="body"/>
          </p:nvPr>
        </p:nvSpPr>
        <p:spPr bwMode="auto">
          <a:xfrm>
            <a:off x="685800" y="4343400"/>
            <a:ext cx="5481638" cy="4114800"/>
          </a:xfrm>
          <a:noFill/>
        </p:spPr>
        <p:txBody>
          <a:bodyPr wrap="none" lIns="0" tIns="0" rIns="0" bIns="0" numCol="1" anchor="ctr" anchorCtr="0" compatLnSpc="1">
            <a:prstTxWarp prst="textNoShape">
              <a:avLst/>
            </a:prstTxWarp>
          </a:bodyPr>
          <a:lstStyle/>
          <a:p>
            <a:pPr marL="228600" indent="-228600" eaLnBrk="1" hangingPunct="1">
              <a:spcBef>
                <a:spcPct val="0"/>
              </a:spcBef>
              <a:buFontTx/>
              <a:buAutoNum type="arabicPeriod"/>
            </a:pPr>
            <a:r>
              <a:rPr lang="es-ES" dirty="0" smtClean="0"/>
              <a:t>Anemia. En la EG la anemia es secundaria a </a:t>
            </a:r>
            <a:r>
              <a:rPr lang="es-ES" dirty="0" err="1" smtClean="0"/>
              <a:t>hiperespenismo</a:t>
            </a:r>
            <a:r>
              <a:rPr lang="es-ES" dirty="0" smtClean="0"/>
              <a:t> y a </a:t>
            </a:r>
            <a:r>
              <a:rPr lang="es-ES" dirty="0" err="1" smtClean="0"/>
              <a:t>mieloptisis</a:t>
            </a:r>
            <a:r>
              <a:rPr lang="es-ES" dirty="0" smtClean="0"/>
              <a:t>  (infiltración de médula ósea por </a:t>
            </a:r>
            <a:r>
              <a:rPr lang="es-ES" dirty="0" err="1" smtClean="0"/>
              <a:t>celulas</a:t>
            </a:r>
            <a:r>
              <a:rPr lang="es-ES" dirty="0" smtClean="0"/>
              <a:t> de </a:t>
            </a:r>
            <a:r>
              <a:rPr lang="es-ES" dirty="0" err="1" smtClean="0"/>
              <a:t>Gaucher</a:t>
            </a:r>
            <a:r>
              <a:rPr lang="es-ES" dirty="0" smtClean="0"/>
              <a:t>) En las </a:t>
            </a:r>
            <a:r>
              <a:rPr lang="es-ES" dirty="0" err="1" smtClean="0"/>
              <a:t>conectivopatias</a:t>
            </a:r>
            <a:r>
              <a:rPr lang="es-ES" dirty="0" smtClean="0"/>
              <a:t> la anemia es de patrón crónico secundaria a la inflamación o </a:t>
            </a:r>
            <a:r>
              <a:rPr lang="es-ES" dirty="0" err="1" smtClean="0"/>
              <a:t>tb</a:t>
            </a:r>
            <a:r>
              <a:rPr lang="es-ES" dirty="0" smtClean="0"/>
              <a:t> puede existir una anemia hemolítica autoinmune.</a:t>
            </a:r>
          </a:p>
          <a:p>
            <a:pPr marL="228600" indent="-228600" eaLnBrk="1" hangingPunct="1">
              <a:spcBef>
                <a:spcPct val="0"/>
              </a:spcBef>
              <a:buFontTx/>
              <a:buAutoNum type="arabicPeriod"/>
            </a:pPr>
            <a:r>
              <a:rPr lang="es-ES" dirty="0" smtClean="0"/>
              <a:t>Leucopenia. Hallazgo típico del </a:t>
            </a:r>
            <a:r>
              <a:rPr lang="es-ES" dirty="0" err="1" smtClean="0"/>
              <a:t>conectivopatias</a:t>
            </a:r>
            <a:r>
              <a:rPr lang="es-ES" dirty="0" smtClean="0"/>
              <a:t> como el LES. </a:t>
            </a:r>
            <a:r>
              <a:rPr lang="es-ES" dirty="0" err="1" smtClean="0"/>
              <a:t>Tambien</a:t>
            </a:r>
            <a:r>
              <a:rPr lang="es-ES" dirty="0" smtClean="0"/>
              <a:t> aparece en el </a:t>
            </a:r>
            <a:r>
              <a:rPr lang="es-ES" dirty="0" err="1" smtClean="0"/>
              <a:t>Gaucher</a:t>
            </a:r>
            <a:r>
              <a:rPr lang="es-ES" dirty="0" smtClean="0"/>
              <a:t> por </a:t>
            </a:r>
            <a:r>
              <a:rPr lang="es-ES" dirty="0" err="1" smtClean="0"/>
              <a:t>identicos</a:t>
            </a:r>
            <a:r>
              <a:rPr lang="es-ES" dirty="0" smtClean="0"/>
              <a:t> motivos a la anemia.</a:t>
            </a:r>
          </a:p>
          <a:p>
            <a:pPr marL="228600" indent="-228600" eaLnBrk="1" hangingPunct="1">
              <a:spcBef>
                <a:spcPct val="0"/>
              </a:spcBef>
              <a:buFontTx/>
              <a:buAutoNum type="arabicPeriod"/>
            </a:pPr>
            <a:r>
              <a:rPr lang="es-ES" dirty="0" err="1" smtClean="0"/>
              <a:t>Trombopenia</a:t>
            </a:r>
            <a:r>
              <a:rPr lang="es-ES" dirty="0" smtClean="0"/>
              <a:t>. En la EAS es debido a destrucción periférica por </a:t>
            </a:r>
            <a:r>
              <a:rPr lang="es-ES" dirty="0" err="1" smtClean="0"/>
              <a:t>autoAc</a:t>
            </a:r>
            <a:r>
              <a:rPr lang="es-ES" dirty="0" smtClean="0"/>
              <a:t> </a:t>
            </a:r>
            <a:r>
              <a:rPr lang="es-ES" dirty="0" err="1" smtClean="0"/>
              <a:t>plaquetarios</a:t>
            </a:r>
            <a:r>
              <a:rPr lang="es-ES" dirty="0" smtClean="0"/>
              <a:t>. En el </a:t>
            </a:r>
            <a:r>
              <a:rPr lang="es-ES" dirty="0" err="1" smtClean="0"/>
              <a:t>Gaucher</a:t>
            </a:r>
            <a:r>
              <a:rPr lang="es-ES" dirty="0" smtClean="0"/>
              <a:t> de nuevo es debida a </a:t>
            </a:r>
            <a:r>
              <a:rPr lang="es-ES" dirty="0" err="1" smtClean="0"/>
              <a:t>hipersplenismo</a:t>
            </a:r>
            <a:r>
              <a:rPr lang="es-ES" dirty="0" smtClean="0"/>
              <a:t>/ infiltración medular.</a:t>
            </a:r>
          </a:p>
          <a:p>
            <a:pPr marL="228600" indent="-228600" eaLnBrk="1" hangingPunct="1">
              <a:spcBef>
                <a:spcPct val="0"/>
              </a:spcBef>
              <a:buFontTx/>
              <a:buAutoNum type="arabicPeriod"/>
            </a:pPr>
            <a:r>
              <a:rPr lang="es-ES" dirty="0" err="1" smtClean="0"/>
              <a:t>Pancitopenia</a:t>
            </a:r>
            <a:r>
              <a:rPr lang="es-ES" dirty="0" smtClean="0"/>
              <a:t>. Si bien pueden aparecer en las dos entidades. Ej. LES con </a:t>
            </a:r>
            <a:r>
              <a:rPr lang="es-ES" dirty="0" err="1" smtClean="0"/>
              <a:t>hemofagocitico</a:t>
            </a:r>
            <a:r>
              <a:rPr lang="es-ES" dirty="0" smtClean="0"/>
              <a:t>, es mucho más típica de la EG.</a:t>
            </a:r>
          </a:p>
          <a:p>
            <a:pPr marL="228600" indent="-228600" eaLnBrk="1" hangingPunct="1">
              <a:spcBef>
                <a:spcPct val="0"/>
              </a:spcBef>
              <a:buFontTx/>
              <a:buAutoNum type="arabicPeriod"/>
            </a:pPr>
            <a:r>
              <a:rPr lang="es-ES" dirty="0" err="1" smtClean="0"/>
              <a:t>Hiperferritinemia</a:t>
            </a:r>
            <a:r>
              <a:rPr lang="es-ES" dirty="0" smtClean="0"/>
              <a:t>  con saturación de la </a:t>
            </a:r>
            <a:r>
              <a:rPr lang="es-ES" dirty="0" err="1" smtClean="0"/>
              <a:t>transferrina</a:t>
            </a:r>
            <a:r>
              <a:rPr lang="es-ES" dirty="0" smtClean="0"/>
              <a:t> normal.  Se eleva la ferritina 3.7 veces más que el limite normal. Es más acusado en pacientes </a:t>
            </a:r>
            <a:r>
              <a:rPr lang="es-ES" dirty="0" err="1" smtClean="0"/>
              <a:t>esplenectomizados</a:t>
            </a:r>
            <a:r>
              <a:rPr lang="es-ES" dirty="0" smtClean="0"/>
              <a:t>.  Disminuye con TES. </a:t>
            </a:r>
          </a:p>
          <a:p>
            <a:pPr marL="228600" indent="-228600" eaLnBrk="1" hangingPunct="1">
              <a:spcBef>
                <a:spcPct val="0"/>
              </a:spcBef>
              <a:buFontTx/>
              <a:buAutoNum type="arabicPeriod"/>
            </a:pPr>
            <a:r>
              <a:rPr lang="es-ES" dirty="0" smtClean="0"/>
              <a:t>Elevación de la PCR. En la EG activan se liberan diferentes de </a:t>
            </a:r>
            <a:r>
              <a:rPr lang="es-ES" dirty="0" err="1" smtClean="0"/>
              <a:t>citoquinas</a:t>
            </a:r>
            <a:r>
              <a:rPr lang="es-ES" dirty="0" smtClean="0"/>
              <a:t>, como ocurre en las EAS que explican la elevación de PCR.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37A3D076-C0EA-4DC2-BBFD-A33515649E8E}" type="slidenum">
              <a:rPr lang="es-ES" smtClean="0"/>
              <a:pPr>
                <a:defRPr/>
              </a:pPr>
              <a:t>21</a:t>
            </a:fld>
            <a:endParaRPr lang="es-ES" smtClean="0"/>
          </a:p>
        </p:txBody>
      </p:sp>
      <p:sp>
        <p:nvSpPr>
          <p:cNvPr id="6246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2000"/>
              </a:lnSpc>
              <a:buClr>
                <a:srgbClr val="000000"/>
              </a:buClr>
              <a:buSzPct val="100000"/>
              <a:buFont typeface="Times New Roman" pitchFamily="18" charset="0"/>
              <a:buNone/>
            </a:pPr>
            <a:endParaRPr lang="es-ES" sz="2400">
              <a:solidFill>
                <a:schemeClr val="bg1"/>
              </a:solidFill>
              <a:latin typeface="Times New Roman" pitchFamily="18" charset="0"/>
            </a:endParaRPr>
          </a:p>
        </p:txBody>
      </p:sp>
      <p:sp>
        <p:nvSpPr>
          <p:cNvPr id="33796" name="Rectangle 2"/>
          <p:cNvSpPr>
            <a:spLocks noGrp="1" noChangeArrowheads="1"/>
          </p:cNvSpPr>
          <p:nvPr>
            <p:ph type="body"/>
          </p:nvPr>
        </p:nvSpPr>
        <p:spPr>
          <a:xfrm>
            <a:off x="685800" y="4343400"/>
            <a:ext cx="5481638" cy="4114800"/>
          </a:xfrm>
          <a:ln/>
        </p:spPr>
        <p:txBody>
          <a:bodyPr wrap="none" lIns="0" tIns="0" rIns="0" bIns="0" anchor="ctr"/>
          <a:lstStyle/>
          <a:p>
            <a:pPr eaLnBrk="1" hangingPunct="1">
              <a:defRPr/>
            </a:pPr>
            <a:r>
              <a:rPr lang="es-ES" dirty="0" smtClean="0"/>
              <a:t>Vemos que hay similitudes clínicas entre la EG y las </a:t>
            </a:r>
            <a:r>
              <a:rPr lang="es-ES" dirty="0" err="1" smtClean="0"/>
              <a:t>conectivopatias</a:t>
            </a:r>
            <a:r>
              <a:rPr lang="es-ES" dirty="0" smtClean="0"/>
              <a:t>. Pero cuando sospechar EG? </a:t>
            </a:r>
            <a:r>
              <a:rPr lang="es-ES" b="1" dirty="0" smtClean="0"/>
              <a:t>En que contexto clínico </a:t>
            </a:r>
            <a:r>
              <a:rPr lang="es-ES" b="1" dirty="0" err="1" smtClean="0"/>
              <a:t>sopechariamos</a:t>
            </a:r>
            <a:r>
              <a:rPr lang="es-ES" b="1" dirty="0" smtClean="0"/>
              <a:t> esta enfermedad?:</a:t>
            </a:r>
          </a:p>
          <a:p>
            <a:pPr marL="228600" indent="-228600" eaLnBrk="1" hangingPunct="1">
              <a:buFontTx/>
              <a:buAutoNum type="arabicPeriod"/>
              <a:defRPr/>
            </a:pPr>
            <a:r>
              <a:rPr lang="es-ES" dirty="0" err="1" smtClean="0"/>
              <a:t>Pancitopenia</a:t>
            </a:r>
            <a:r>
              <a:rPr lang="es-ES" dirty="0" smtClean="0"/>
              <a:t>. Es mucho más frecuente en la EG que en las </a:t>
            </a:r>
            <a:r>
              <a:rPr lang="es-ES" dirty="0" err="1" smtClean="0"/>
              <a:t>conectivopatias</a:t>
            </a:r>
            <a:r>
              <a:rPr lang="es-ES" dirty="0" smtClean="0"/>
              <a:t>.</a:t>
            </a:r>
          </a:p>
          <a:p>
            <a:pPr marL="228600" indent="-228600" eaLnBrk="1" hangingPunct="1">
              <a:buFontTx/>
              <a:buAutoNum type="arabicPeriod"/>
              <a:defRPr/>
            </a:pPr>
            <a:r>
              <a:rPr lang="es-ES" dirty="0" smtClean="0"/>
              <a:t>Esplenomegalia. La presencia de una esplenomegalia gigante, desproporcionada a la hepatomegalia hace sospechar EG. Es muy </a:t>
            </a:r>
            <a:r>
              <a:rPr lang="es-ES" dirty="0" err="1" smtClean="0"/>
              <a:t>caracteristico</a:t>
            </a:r>
            <a:r>
              <a:rPr lang="es-ES" dirty="0" smtClean="0"/>
              <a:t> de la EG la presencia de nódulos esplénicos.</a:t>
            </a:r>
          </a:p>
          <a:p>
            <a:pPr marL="228600" indent="-228600" eaLnBrk="1" hangingPunct="1">
              <a:buFontTx/>
              <a:buAutoNum type="arabicPeriod"/>
              <a:defRPr/>
            </a:pPr>
            <a:r>
              <a:rPr lang="es-ES" dirty="0" smtClean="0"/>
              <a:t>Dolor óseo, más que dolor articular. Localización en raquis y extremidades.</a:t>
            </a:r>
          </a:p>
          <a:p>
            <a:pPr marL="228600" indent="-228600" eaLnBrk="1" hangingPunct="1">
              <a:buFontTx/>
              <a:buAutoNum type="arabicPeriod"/>
              <a:defRPr/>
            </a:pPr>
            <a:r>
              <a:rPr lang="es-ES" dirty="0" smtClean="0"/>
              <a:t>Presencia de otros datos clínicos más específicos de EG: EP, </a:t>
            </a:r>
            <a:r>
              <a:rPr lang="es-ES" dirty="0" err="1" smtClean="0"/>
              <a:t>valvulopatia</a:t>
            </a:r>
            <a:r>
              <a:rPr lang="es-ES" dirty="0" smtClean="0"/>
              <a:t> aórtica, opacidades </a:t>
            </a:r>
            <a:r>
              <a:rPr lang="es-ES" dirty="0" err="1" smtClean="0"/>
              <a:t>corneales</a:t>
            </a:r>
            <a:r>
              <a:rPr lang="es-ES" dirty="0" smtClean="0"/>
              <a:t>, GMSI, descenso HDL…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mtClean="0"/>
              <a:t>En este contexto clínico de pancitopenia, visceromegalias con esplenomegalia gigante y dolores óseos debe realizarse aspirado de médula ósea, para demostrar las celulas de Gaucher (macrófagos cargados de glucocerebrosido con aspecto de papel de seda arrugado).</a:t>
            </a:r>
          </a:p>
          <a:p>
            <a:pPr eaLnBrk="1" hangingPunct="1"/>
            <a:r>
              <a:rPr lang="es-ES" smtClean="0"/>
              <a:t>Para el diagnostico definitivo se solicita la determinación del enzima en leucocitos. Dicha determinación se hace en diferentes centros españoles (Zaragoza, FEETEG, Madrid). Si se confirma el diagnostico enzimático de EG se analiza la mutación.</a:t>
            </a:r>
          </a:p>
        </p:txBody>
      </p:sp>
      <p:sp>
        <p:nvSpPr>
          <p:cNvPr id="4" name="3 Marcador de número de diapositiva"/>
          <p:cNvSpPr>
            <a:spLocks noGrp="1"/>
          </p:cNvSpPr>
          <p:nvPr>
            <p:ph type="sldNum" sz="quarter" idx="5"/>
          </p:nvPr>
        </p:nvSpPr>
        <p:spPr/>
        <p:txBody>
          <a:bodyPr/>
          <a:lstStyle/>
          <a:p>
            <a:pPr>
              <a:defRPr/>
            </a:pPr>
            <a:fld id="{84202291-FD10-464E-A1B0-D0914D03180D}" type="slidenum">
              <a:rPr lang="es-ES" smtClean="0"/>
              <a:pPr>
                <a:defRPr/>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2D16B8-A366-4EC4-BF30-338688E30B4E}" type="slidenum">
              <a:rPr lang="en-US" smtClean="0"/>
              <a:pPr fontAlgn="base">
                <a:spcBef>
                  <a:spcPct val="0"/>
                </a:spcBef>
                <a:spcAft>
                  <a:spcPct val="0"/>
                </a:spcAft>
                <a:defRPr/>
              </a:pPr>
              <a:t>23</a:t>
            </a:fld>
            <a:endParaRPr lang="en-US" smtClean="0"/>
          </a:p>
        </p:txBody>
      </p:sp>
      <p:sp>
        <p:nvSpPr>
          <p:cNvPr id="64515" name="Rectangle 2"/>
          <p:cNvSpPr>
            <a:spLocks noGrp="1" noRot="1" noChangeAspect="1" noChangeArrowheads="1" noTextEdit="1"/>
          </p:cNvSpPr>
          <p:nvPr>
            <p:ph type="sldImg"/>
          </p:nvPr>
        </p:nvSpPr>
        <p:spPr bwMode="auto">
          <a:xfrm>
            <a:off x="1149350" y="712788"/>
            <a:ext cx="4559300" cy="3419475"/>
          </a:xfrm>
          <a:solidFill>
            <a:srgbClr val="FFFFFF"/>
          </a:solidFill>
          <a:ln>
            <a:solidFill>
              <a:srgbClr val="000000"/>
            </a:solidFill>
            <a:miter lim="800000"/>
            <a:headEnd/>
            <a:tailEnd/>
          </a:ln>
        </p:spPr>
      </p:sp>
      <p:sp>
        <p:nvSpPr>
          <p:cNvPr id="645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s-ES" smtClean="0"/>
              <a:t>A modo de ejemplo os presento los hallazgos clínicos de un paciente tratado en nuestro servicio. Presentaba marcada astenia hepatoesplenomegalia y pancitopenia así como dolor en cadera derecha. Se diagnosticó mediante el estudio radiológico simple y RM de necrosis de la cabeza femoral, que requirió artroplastia total de la cadera. En el bazo existían múltiple LOEs hipodensas relacionadas con su enfermedad.</a:t>
            </a:r>
          </a:p>
          <a:p>
            <a:pPr eaLnBrk="1" hangingPunct="1">
              <a:spcBef>
                <a:spcPct val="0"/>
              </a:spcBef>
            </a:pPr>
            <a:r>
              <a:rPr lang="es-ES" smtClean="0"/>
              <a:t>Este caso expresa el polimorfismo clínico de la enfermedad. Este paciente presentó </a:t>
            </a:r>
            <a:r>
              <a:rPr lang="es-ES" b="1" smtClean="0"/>
              <a:t>complicaciones graves </a:t>
            </a:r>
            <a:r>
              <a:rPr lang="es-ES" smtClean="0"/>
              <a:t>de la enfermedad. En cambio su hermana estaba completamente asintomática. Ello expresa la </a:t>
            </a:r>
            <a:r>
              <a:rPr lang="es-ES" b="1" smtClean="0"/>
              <a:t>heterogeneidad</a:t>
            </a:r>
            <a:r>
              <a:rPr lang="es-ES" smtClean="0"/>
              <a:t> de la enfermedad en cuanto a su expresividad fenotípica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594EAB-AA3C-426D-A913-CBBBCDE6B8AD}" type="slidenum">
              <a:rPr lang="es-ES" smtClean="0">
                <a:latin typeface="Arial" charset="0"/>
              </a:rPr>
              <a:pPr fontAlgn="base">
                <a:spcBef>
                  <a:spcPct val="0"/>
                </a:spcBef>
                <a:spcAft>
                  <a:spcPct val="0"/>
                </a:spcAft>
              </a:pPr>
              <a:t>24</a:t>
            </a:fld>
            <a:endParaRPr lang="es-ES" smtClean="0">
              <a:latin typeface="Arial"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a:ln/>
        </p:spPr>
        <p:txBody>
          <a:bodyPr/>
          <a:lstStyle/>
          <a:p>
            <a:pPr eaLnBrk="1" fontAlgn="auto" hangingPunct="1">
              <a:spcBef>
                <a:spcPts val="0"/>
              </a:spcBef>
              <a:spcAft>
                <a:spcPts val="0"/>
              </a:spcAft>
              <a:defRPr/>
            </a:pPr>
            <a:r>
              <a:rPr lang="es-ES" b="1" noProof="1" smtClean="0">
                <a:latin typeface="Arial" charset="0"/>
              </a:rPr>
              <a:t>Es necesario una mayor concienciación entre expertos en EAS (internistas, reumatólogos) sobre la enfermedad,</a:t>
            </a:r>
            <a:r>
              <a:rPr lang="es-ES" noProof="1" smtClean="0">
                <a:latin typeface="Arial" charset="0"/>
              </a:rPr>
              <a:t> que favorezca el diagnostico precoz. </a:t>
            </a:r>
          </a:p>
          <a:p>
            <a:pPr eaLnBrk="1" fontAlgn="auto" hangingPunct="1">
              <a:spcBef>
                <a:spcPts val="0"/>
              </a:spcBef>
              <a:spcAft>
                <a:spcPts val="0"/>
              </a:spcAft>
              <a:defRPr/>
            </a:pPr>
            <a:r>
              <a:rPr lang="es-ES" noProof="1" smtClean="0">
                <a:latin typeface="Arial" charset="0"/>
              </a:rPr>
              <a:t>En este sentido:</a:t>
            </a:r>
          </a:p>
          <a:p>
            <a:pPr eaLnBrk="1" fontAlgn="auto" hangingPunct="1">
              <a:spcBef>
                <a:spcPts val="0"/>
              </a:spcBef>
              <a:spcAft>
                <a:spcPts val="0"/>
              </a:spcAft>
              <a:defRPr/>
            </a:pPr>
            <a:r>
              <a:rPr lang="es-ES" noProof="1" smtClean="0">
                <a:latin typeface="Arial" charset="0"/>
              </a:rPr>
              <a:t>En 2007 Mistry hizo un estudio descriptivo de la EG en oncohematólogos.. Entre las conclusiones más relevantes:</a:t>
            </a:r>
          </a:p>
          <a:p>
            <a:pPr marL="228600" indent="-228600" eaLnBrk="1" fontAlgn="auto" hangingPunct="1">
              <a:spcBef>
                <a:spcPts val="0"/>
              </a:spcBef>
              <a:spcAft>
                <a:spcPts val="0"/>
              </a:spcAft>
              <a:buFontTx/>
              <a:buAutoNum type="arabicPeriod"/>
              <a:defRPr/>
            </a:pPr>
            <a:r>
              <a:rPr lang="es-ES" noProof="1" smtClean="0">
                <a:latin typeface="Arial" charset="0"/>
              </a:rPr>
              <a:t>EG puede ser infradiagnosticada por muchos años.</a:t>
            </a:r>
          </a:p>
          <a:p>
            <a:pPr eaLnBrk="1" fontAlgn="auto" hangingPunct="1">
              <a:spcBef>
                <a:spcPts val="0"/>
              </a:spcBef>
              <a:spcAft>
                <a:spcPts val="0"/>
              </a:spcAft>
              <a:defRPr/>
            </a:pPr>
            <a:r>
              <a:rPr lang="es-ES" noProof="1" smtClean="0">
                <a:latin typeface="Arial" charset="0"/>
              </a:rPr>
              <a:t>2. El tiempo promedio transcurrido desde la aparición de los primeros síntomas de EG hasta el diagnostico fue de 49 meses en USA.  En otras palabras el retraso diagnostico de la enfermedad es de 4 años. Los pacientes consultaron hasta 8 médicos distintos (media 3) con motivo de su patología.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Se recogió una serie de </a:t>
            </a:r>
            <a:r>
              <a:rPr lang="es-ES" b="1" smtClean="0"/>
              <a:t>13 pacientes con retraso diagnóstico  significativo</a:t>
            </a:r>
            <a:r>
              <a:rPr lang="es-ES" smtClean="0"/>
              <a:t> (de hasta 10 años). Los diagnósticos iniciales fueron… Destacar que un paciente habia sido diagnosticado de “colagenosis”. Otros pacientes fueron diagnosticados de patología reumatológica como “dolores del crecimiento” , fibromialgia o un caso de “hombro congelado”</a:t>
            </a:r>
          </a:p>
          <a:p>
            <a:pPr eaLnBrk="1" hangingPunct="1">
              <a:spcBef>
                <a:spcPct val="0"/>
              </a:spcBef>
            </a:pPr>
            <a:r>
              <a:rPr lang="es-ES" smtClean="0"/>
              <a:t>Una observación clínicamente importante es que en esta serie los pacientes homocigotos para la mutación N370S parecían  ser sumamente vulnerables a los retrasos en el diagnostico ya que 9 eran homozigotos N370, proporción mucho más alta de la presente en el registro. Probablemente se deba a que este genotipo tiene baja expresividad clínica y por tanto acuden menos al médico.</a:t>
            </a:r>
          </a:p>
          <a:p>
            <a:pPr eaLnBrk="1" hangingPunct="1">
              <a:spcBef>
                <a:spcPct val="0"/>
              </a:spcBef>
            </a:pPr>
            <a:endParaRPr lang="es-ES" smtClean="0"/>
          </a:p>
        </p:txBody>
      </p:sp>
      <p:sp>
        <p:nvSpPr>
          <p:cNvPr id="6349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2B4443-BFEF-4DB3-BB02-61C4E65EFAB8}" type="slidenum">
              <a:rPr lang="es-ES" smtClean="0"/>
              <a:pPr fontAlgn="base">
                <a:spcBef>
                  <a:spcPct val="0"/>
                </a:spcBef>
                <a:spcAft>
                  <a:spcPct val="0"/>
                </a:spcAft>
                <a:defRPr/>
              </a:pPr>
              <a:t>25</a:t>
            </a:fld>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9AC6E895-41F8-4623-B955-291CE220B541}" type="slidenum">
              <a:rPr lang="es-ES" smtClean="0"/>
              <a:pPr>
                <a:defRPr/>
              </a:pPr>
              <a:t>26</a:t>
            </a:fld>
            <a:endParaRPr lang="es-ES" smtClean="0"/>
          </a:p>
        </p:txBody>
      </p:sp>
      <p:sp>
        <p:nvSpPr>
          <p:cNvPr id="6758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2000"/>
              </a:lnSpc>
              <a:buClr>
                <a:srgbClr val="000000"/>
              </a:buClr>
              <a:buSzPct val="100000"/>
              <a:buFont typeface="Times New Roman" pitchFamily="18" charset="0"/>
              <a:buNone/>
            </a:pPr>
            <a:endParaRPr lang="es-ES" sz="2400">
              <a:solidFill>
                <a:schemeClr val="bg1"/>
              </a:solidFill>
              <a:latin typeface="Times New Roman" pitchFamily="18" charset="0"/>
            </a:endParaRPr>
          </a:p>
        </p:txBody>
      </p:sp>
      <p:sp>
        <p:nvSpPr>
          <p:cNvPr id="67588" name="Rectangle 2"/>
          <p:cNvSpPr>
            <a:spLocks noGrp="1" noChangeArrowheads="1"/>
          </p:cNvSpPr>
          <p:nvPr>
            <p:ph type="body"/>
          </p:nvPr>
        </p:nvSpPr>
        <p:spPr bwMode="auto">
          <a:xfrm>
            <a:off x="685800" y="4343400"/>
            <a:ext cx="5481638" cy="4114800"/>
          </a:xfrm>
          <a:noFill/>
        </p:spPr>
        <p:txBody>
          <a:bodyPr wrap="none" lIns="0" tIns="0" rIns="0" bIns="0" numCol="1" anchor="ctr" anchorCtr="0" compatLnSpc="1">
            <a:prstTxWarp prst="textNoShape">
              <a:avLst/>
            </a:prstTxWarp>
          </a:bodyPr>
          <a:lstStyle/>
          <a:p>
            <a:pPr eaLnBrk="1" hangingPunct="1"/>
            <a:r>
              <a:rPr lang="es-ES" smtClean="0"/>
              <a:t>Hemos visto la EG y sus similitudes con las conectivopatias. Existen otras enf de deposito lisosomal que hay que considerar el diagnostico diferencial reumatológico:</a:t>
            </a:r>
          </a:p>
          <a:p>
            <a:pPr eaLnBrk="1" hangingPunct="1"/>
            <a:r>
              <a:rPr lang="es-ES" smtClean="0"/>
              <a:t>Paso un poco por alto mucopolisacaridosis (Hurler, Hunter, Sanfilippo, Morquio) porque son enfermedades pediátricas. El Gaucher lo hemos hablado. Puede confundirse con lupus, enf. Metastasica, enfermedad ósea metabólica… </a:t>
            </a:r>
          </a:p>
          <a:p>
            <a:pPr eaLnBrk="1" hangingPunct="1"/>
            <a:r>
              <a:rPr lang="es-ES" smtClean="0"/>
              <a:t>Me centraré en los próximos minutos en 3 enf de deposito lisosomal que pueden verse en adultos: enf Fabry, Niemann Pick y Pompe.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Déficit de ---- </a:t>
            </a:r>
            <a:r>
              <a:rPr lang="es-ES" dirty="0" err="1" smtClean="0"/>
              <a:t>condude</a:t>
            </a:r>
            <a:r>
              <a:rPr lang="es-ES" dirty="0" smtClean="0"/>
              <a:t> a </a:t>
            </a:r>
            <a:r>
              <a:rPr lang="es-ES" dirty="0" err="1" smtClean="0"/>
              <a:t>acúmulo</a:t>
            </a:r>
            <a:r>
              <a:rPr lang="es-ES" dirty="0" smtClean="0"/>
              <a:t> de ….. En endotelio, riñón, corazón y SNP.</a:t>
            </a:r>
          </a:p>
          <a:p>
            <a:pPr eaLnBrk="1" hangingPunct="1">
              <a:spcBef>
                <a:spcPct val="0"/>
              </a:spcBef>
            </a:pPr>
            <a:r>
              <a:rPr lang="es-ES" dirty="0" err="1" smtClean="0"/>
              <a:t>Clinica</a:t>
            </a:r>
            <a:r>
              <a:rPr lang="es-ES" dirty="0" smtClean="0"/>
              <a:t>. Segunda </a:t>
            </a:r>
            <a:r>
              <a:rPr lang="es-ES" dirty="0" err="1" smtClean="0"/>
              <a:t>decada</a:t>
            </a:r>
            <a:r>
              <a:rPr lang="es-ES" dirty="0" smtClean="0"/>
              <a:t> de la vida: </a:t>
            </a:r>
            <a:r>
              <a:rPr lang="es-ES" dirty="0" err="1" smtClean="0"/>
              <a:t>angioqueratomas</a:t>
            </a:r>
            <a:r>
              <a:rPr lang="es-ES" dirty="0" smtClean="0"/>
              <a:t>, insuficiencia renal (proteinuria), </a:t>
            </a:r>
            <a:r>
              <a:rPr lang="es-ES" dirty="0" err="1" smtClean="0"/>
              <a:t>cardiopatia</a:t>
            </a:r>
            <a:r>
              <a:rPr lang="es-ES" dirty="0" smtClean="0"/>
              <a:t> (HVI), daño vascular progresivo.</a:t>
            </a:r>
          </a:p>
          <a:p>
            <a:pPr eaLnBrk="1" hangingPunct="1">
              <a:spcBef>
                <a:spcPct val="0"/>
              </a:spcBef>
            </a:pPr>
            <a:r>
              <a:rPr lang="es-ES" dirty="0" smtClean="0"/>
              <a:t>Manifestaciones reumatológicas: acroparestesias con dolor y sensación de quemazón en las manos y pies, dolor intenso </a:t>
            </a:r>
            <a:r>
              <a:rPr lang="es-ES" dirty="0" err="1" smtClean="0"/>
              <a:t>osteoms</a:t>
            </a:r>
            <a:r>
              <a:rPr lang="es-ES" dirty="0" smtClean="0"/>
              <a:t> desencadenado por estrés, calor o al hacer </a:t>
            </a:r>
            <a:r>
              <a:rPr lang="es-ES" dirty="0" err="1" smtClean="0"/>
              <a:t>deporte.Entensopatía</a:t>
            </a:r>
            <a:r>
              <a:rPr lang="es-ES" baseline="0" dirty="0" smtClean="0"/>
              <a:t> y </a:t>
            </a:r>
            <a:r>
              <a:rPr lang="es-ES" baseline="0" dirty="0" err="1" smtClean="0"/>
              <a:t>osteonecrosis</a:t>
            </a:r>
            <a:r>
              <a:rPr lang="es-ES" baseline="0" dirty="0" smtClean="0"/>
              <a:t>.</a:t>
            </a:r>
            <a:endParaRPr lang="es-ES" dirty="0" smtClean="0"/>
          </a:p>
          <a:p>
            <a:pPr eaLnBrk="1" hangingPunct="1">
              <a:spcBef>
                <a:spcPct val="0"/>
              </a:spcBef>
            </a:pPr>
            <a:r>
              <a:rPr lang="es-ES" dirty="0" smtClean="0"/>
              <a:t>Diagnostico diferencial: LES (afectación renal, cardiaca, </a:t>
            </a:r>
            <a:r>
              <a:rPr lang="es-ES" dirty="0" err="1" smtClean="0"/>
              <a:t>neuropatia</a:t>
            </a:r>
            <a:r>
              <a:rPr lang="es-ES" dirty="0" smtClean="0"/>
              <a:t>, </a:t>
            </a:r>
            <a:r>
              <a:rPr lang="es-ES" dirty="0" err="1" smtClean="0"/>
              <a:t>osteonecrosis</a:t>
            </a:r>
            <a:r>
              <a:rPr lang="es-ES" dirty="0" smtClean="0"/>
              <a:t>), vasculitis (</a:t>
            </a:r>
            <a:r>
              <a:rPr lang="es-ES" dirty="0" err="1" smtClean="0"/>
              <a:t>neuropatia</a:t>
            </a:r>
            <a:r>
              <a:rPr lang="es-ES" dirty="0" smtClean="0"/>
              <a:t>, dolor </a:t>
            </a:r>
            <a:r>
              <a:rPr lang="es-ES" dirty="0" err="1" smtClean="0"/>
              <a:t>osteomuscular</a:t>
            </a:r>
            <a:r>
              <a:rPr lang="es-ES" dirty="0" smtClean="0"/>
              <a:t>)</a:t>
            </a:r>
          </a:p>
        </p:txBody>
      </p:sp>
      <p:sp>
        <p:nvSpPr>
          <p:cNvPr id="6349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929E70-D65D-476F-B3A0-FB757AE71EF2}" type="slidenum">
              <a:rPr lang="es-ES" smtClean="0"/>
              <a:pPr fontAlgn="base">
                <a:spcBef>
                  <a:spcPct val="0"/>
                </a:spcBef>
                <a:spcAft>
                  <a:spcPct val="0"/>
                </a:spcAft>
                <a:defRPr/>
              </a:pPr>
              <a:t>27</a:t>
            </a:fld>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349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CC9E49-183B-4CD4-9F71-C197443C8F9E}" type="slidenum">
              <a:rPr lang="es-ES" smtClean="0"/>
              <a:pPr fontAlgn="base">
                <a:spcBef>
                  <a:spcPct val="0"/>
                </a:spcBef>
                <a:spcAft>
                  <a:spcPct val="0"/>
                </a:spcAft>
                <a:defRPr/>
              </a:pPr>
              <a:t>28</a:t>
            </a:fld>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El déficit de </a:t>
            </a:r>
            <a:r>
              <a:rPr lang="es-ES" dirty="0" err="1" smtClean="0"/>
              <a:t>glucosidasa</a:t>
            </a:r>
            <a:r>
              <a:rPr lang="es-ES" dirty="0" smtClean="0"/>
              <a:t> alfa ácida conduce a </a:t>
            </a:r>
            <a:r>
              <a:rPr lang="es-ES" dirty="0" err="1" smtClean="0"/>
              <a:t>acúmulo</a:t>
            </a:r>
            <a:r>
              <a:rPr lang="es-ES" dirty="0" smtClean="0"/>
              <a:t> de glucógeno en el musculo estriado. </a:t>
            </a:r>
          </a:p>
          <a:p>
            <a:pPr eaLnBrk="1" hangingPunct="1">
              <a:spcBef>
                <a:spcPct val="0"/>
              </a:spcBef>
            </a:pPr>
            <a:r>
              <a:rPr lang="es-ES" dirty="0" err="1" smtClean="0"/>
              <a:t>Clinica</a:t>
            </a:r>
            <a:r>
              <a:rPr lang="es-ES" dirty="0" smtClean="0"/>
              <a:t>: de </a:t>
            </a:r>
            <a:r>
              <a:rPr lang="es-ES" dirty="0" err="1" smtClean="0"/>
              <a:t>miopatia</a:t>
            </a:r>
            <a:r>
              <a:rPr lang="es-ES" dirty="0" smtClean="0"/>
              <a:t> con… El diagnostico: </a:t>
            </a:r>
            <a:r>
              <a:rPr lang="es-ES" dirty="0" err="1" smtClean="0"/>
              <a:t>elevacion</a:t>
            </a:r>
            <a:r>
              <a:rPr lang="es-ES" dirty="0" smtClean="0"/>
              <a:t> CK, biopsia muscular (</a:t>
            </a:r>
            <a:r>
              <a:rPr lang="es-ES" dirty="0" err="1" smtClean="0"/>
              <a:t>miopatia</a:t>
            </a:r>
            <a:r>
              <a:rPr lang="es-ES" dirty="0" smtClean="0"/>
              <a:t> vacuolar), deficiencia de alfa </a:t>
            </a:r>
            <a:r>
              <a:rPr lang="es-ES" dirty="0" err="1" smtClean="0"/>
              <a:t>glucosidasa</a:t>
            </a:r>
            <a:r>
              <a:rPr lang="es-ES" dirty="0" smtClean="0"/>
              <a:t> en linfocitos o fibroblastos (biopsia piel)</a:t>
            </a:r>
          </a:p>
          <a:p>
            <a:pPr eaLnBrk="1" hangingPunct="1">
              <a:spcBef>
                <a:spcPct val="0"/>
              </a:spcBef>
            </a:pPr>
            <a:r>
              <a:rPr lang="es-ES" dirty="0" smtClean="0"/>
              <a:t>+++ Hay que considerar la enfermedad de </a:t>
            </a:r>
            <a:r>
              <a:rPr lang="es-ES" dirty="0" err="1" smtClean="0"/>
              <a:t>Pompe</a:t>
            </a:r>
            <a:r>
              <a:rPr lang="es-ES" dirty="0" smtClean="0"/>
              <a:t> en el DD de las </a:t>
            </a:r>
            <a:r>
              <a:rPr lang="es-ES" dirty="0" err="1" smtClean="0"/>
              <a:t>miopatias</a:t>
            </a:r>
            <a:r>
              <a:rPr lang="es-ES" dirty="0" smtClean="0"/>
              <a:t> inflamatorias</a:t>
            </a:r>
          </a:p>
        </p:txBody>
      </p:sp>
      <p:sp>
        <p:nvSpPr>
          <p:cNvPr id="6349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17E96-C6DB-4B5D-AB73-EBA7AA3328E6}" type="slidenum">
              <a:rPr lang="es-ES" smtClean="0"/>
              <a:pPr fontAlgn="base">
                <a:spcBef>
                  <a:spcPct val="0"/>
                </a:spcBef>
                <a:spcAft>
                  <a:spcPct val="0"/>
                </a:spcAft>
                <a:defRPr/>
              </a:pPr>
              <a:t>29</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221A3A-DFFA-4D42-B466-E3EBD90580FD}" type="slidenum">
              <a:rPr lang="es-ES" smtClean="0">
                <a:latin typeface="Arial" charset="0"/>
              </a:rPr>
              <a:pPr fontAlgn="base">
                <a:spcBef>
                  <a:spcPct val="0"/>
                </a:spcBef>
                <a:spcAft>
                  <a:spcPct val="0"/>
                </a:spcAft>
              </a:pPr>
              <a:t>3</a:t>
            </a:fld>
            <a:endParaRPr lang="es-ES" smtClean="0">
              <a:latin typeface="Arial" charset="0"/>
            </a:endParaRPr>
          </a:p>
        </p:txBody>
      </p:sp>
      <p:sp>
        <p:nvSpPr>
          <p:cNvPr id="44035"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44036" name="Rectangle 3"/>
          <p:cNvSpPr>
            <a:spLocks noGrp="1" noChangeArrowheads="1"/>
          </p:cNvSpPr>
          <p:nvPr>
            <p:ph type="body" idx="1"/>
          </p:nvPr>
        </p:nvSpPr>
        <p:spPr bwMode="auto">
          <a:xfrm>
            <a:off x="889000" y="4343400"/>
            <a:ext cx="4929188" cy="4114800"/>
          </a:xfrm>
          <a:noFill/>
        </p:spPr>
        <p:txBody>
          <a:bodyPr wrap="square" numCol="1" anchor="t" anchorCtr="0" compatLnSpc="1">
            <a:prstTxWarp prst="textNoShape">
              <a:avLst/>
            </a:prstTxWarp>
          </a:bodyPr>
          <a:lstStyle/>
          <a:p>
            <a:pPr eaLnBrk="1" hangingPunct="1">
              <a:spcBef>
                <a:spcPct val="0"/>
              </a:spcBef>
            </a:pPr>
            <a:r>
              <a:rPr lang="en-US" b="1" dirty="0" smtClean="0">
                <a:latin typeface="Arial" charset="0"/>
              </a:rPr>
              <a:t>Lo habitual </a:t>
            </a:r>
            <a:r>
              <a:rPr lang="en-US" b="1" dirty="0" err="1" smtClean="0">
                <a:latin typeface="Arial" charset="0"/>
              </a:rPr>
              <a:t>es</a:t>
            </a:r>
            <a:r>
              <a:rPr lang="en-US" b="1" dirty="0" smtClean="0">
                <a:latin typeface="Arial" charset="0"/>
              </a:rPr>
              <a:t> </a:t>
            </a:r>
            <a:r>
              <a:rPr lang="en-US" b="1" dirty="0" err="1" smtClean="0">
                <a:latin typeface="Arial" charset="0"/>
              </a:rPr>
              <a:t>que</a:t>
            </a:r>
            <a:r>
              <a:rPr lang="en-US" b="1" dirty="0" smtClean="0">
                <a:latin typeface="Arial" charset="0"/>
              </a:rPr>
              <a:t> </a:t>
            </a:r>
            <a:r>
              <a:rPr lang="en-US" b="0" dirty="0" smtClean="0">
                <a:latin typeface="Arial" charset="0"/>
              </a:rPr>
              <a:t>los</a:t>
            </a:r>
            <a:r>
              <a:rPr lang="en-US" b="1" dirty="0" smtClean="0">
                <a:latin typeface="Arial" charset="0"/>
              </a:rPr>
              <a:t> </a:t>
            </a:r>
            <a:r>
              <a:rPr lang="en-US" dirty="0" err="1" smtClean="0">
                <a:latin typeface="Arial" charset="0"/>
              </a:rPr>
              <a:t>pacientes</a:t>
            </a:r>
            <a:r>
              <a:rPr lang="en-US" dirty="0" smtClean="0">
                <a:latin typeface="Arial" charset="0"/>
              </a:rPr>
              <a:t> </a:t>
            </a:r>
            <a:r>
              <a:rPr lang="en-US" dirty="0" err="1" smtClean="0">
                <a:latin typeface="Arial" charset="0"/>
              </a:rPr>
              <a:t>vengan</a:t>
            </a:r>
            <a:r>
              <a:rPr lang="en-US" dirty="0" smtClean="0">
                <a:latin typeface="Arial" charset="0"/>
              </a:rPr>
              <a:t> a la </a:t>
            </a:r>
            <a:r>
              <a:rPr lang="en-US" dirty="0" err="1" smtClean="0">
                <a:latin typeface="Arial" charset="0"/>
              </a:rPr>
              <a:t>consulta</a:t>
            </a:r>
            <a:r>
              <a:rPr lang="en-US" dirty="0" smtClean="0">
                <a:latin typeface="Arial" charset="0"/>
              </a:rPr>
              <a:t> de </a:t>
            </a:r>
            <a:r>
              <a:rPr lang="en-US" dirty="0" err="1" smtClean="0">
                <a:latin typeface="Arial" charset="0"/>
              </a:rPr>
              <a:t>autoinmunes</a:t>
            </a:r>
            <a:r>
              <a:rPr lang="en-US" dirty="0" smtClean="0">
                <a:latin typeface="Arial" charset="0"/>
              </a:rPr>
              <a:t> y/o</a:t>
            </a:r>
            <a:r>
              <a:rPr lang="en-US" baseline="0" dirty="0" smtClean="0">
                <a:latin typeface="Arial" charset="0"/>
              </a:rPr>
              <a:t> </a:t>
            </a:r>
            <a:r>
              <a:rPr lang="en-US" baseline="0" dirty="0" err="1" smtClean="0">
                <a:latin typeface="Arial" charset="0"/>
              </a:rPr>
              <a:t>reumatología</a:t>
            </a:r>
            <a:r>
              <a:rPr lang="en-US" dirty="0" smtClean="0">
                <a:latin typeface="Arial" charset="0"/>
              </a:rPr>
              <a:t> con </a:t>
            </a:r>
            <a:r>
              <a:rPr lang="en-US" dirty="0" err="1" smtClean="0">
                <a:latin typeface="Arial" charset="0"/>
              </a:rPr>
              <a:t>una</a:t>
            </a:r>
            <a:r>
              <a:rPr lang="en-US" dirty="0" smtClean="0">
                <a:latin typeface="Arial" charset="0"/>
              </a:rPr>
              <a:t> </a:t>
            </a:r>
            <a:r>
              <a:rPr lang="en-US" dirty="0" err="1" smtClean="0">
                <a:latin typeface="Arial" charset="0"/>
              </a:rPr>
              <a:t>serie</a:t>
            </a:r>
            <a:r>
              <a:rPr lang="en-US" dirty="0" smtClean="0">
                <a:latin typeface="Arial" charset="0"/>
              </a:rPr>
              <a:t> de </a:t>
            </a:r>
            <a:r>
              <a:rPr lang="en-US" dirty="0" err="1" smtClean="0">
                <a:latin typeface="Arial" charset="0"/>
              </a:rPr>
              <a:t>sintomas</a:t>
            </a:r>
            <a:r>
              <a:rPr lang="en-US" dirty="0" smtClean="0">
                <a:latin typeface="Arial" charset="0"/>
              </a:rPr>
              <a:t> y </a:t>
            </a:r>
            <a:r>
              <a:rPr lang="en-US" dirty="0" err="1" smtClean="0">
                <a:latin typeface="Arial" charset="0"/>
              </a:rPr>
              <a:t>signos</a:t>
            </a:r>
            <a:r>
              <a:rPr lang="en-US" dirty="0" smtClean="0">
                <a:latin typeface="Arial" charset="0"/>
              </a:rPr>
              <a:t> y </a:t>
            </a:r>
            <a:r>
              <a:rPr lang="en-US" dirty="0" err="1" smtClean="0">
                <a:latin typeface="Arial" charset="0"/>
              </a:rPr>
              <a:t>tras</a:t>
            </a:r>
            <a:r>
              <a:rPr lang="en-US" dirty="0" smtClean="0">
                <a:latin typeface="Arial" charset="0"/>
              </a:rPr>
              <a:t> un </a:t>
            </a:r>
            <a:r>
              <a:rPr lang="en-US" dirty="0" err="1" smtClean="0">
                <a:latin typeface="Arial" charset="0"/>
              </a:rPr>
              <a:t>ejercicio</a:t>
            </a:r>
            <a:r>
              <a:rPr lang="en-US" dirty="0" smtClean="0">
                <a:latin typeface="Arial" charset="0"/>
              </a:rPr>
              <a:t> de </a:t>
            </a:r>
            <a:r>
              <a:rPr lang="en-US" dirty="0" err="1" smtClean="0">
                <a:latin typeface="Arial" charset="0"/>
              </a:rPr>
              <a:t>diagnostico</a:t>
            </a:r>
            <a:r>
              <a:rPr lang="en-US" dirty="0" smtClean="0">
                <a:latin typeface="Arial" charset="0"/>
              </a:rPr>
              <a:t> </a:t>
            </a:r>
            <a:r>
              <a:rPr lang="en-US" dirty="0" err="1" smtClean="0">
                <a:latin typeface="Arial" charset="0"/>
              </a:rPr>
              <a:t>diferencial</a:t>
            </a:r>
            <a:r>
              <a:rPr lang="en-US" dirty="0" smtClean="0">
                <a:latin typeface="Arial" charset="0"/>
              </a:rPr>
              <a:t>,</a:t>
            </a:r>
            <a:r>
              <a:rPr lang="en-US" baseline="0" dirty="0" smtClean="0">
                <a:latin typeface="Arial" charset="0"/>
              </a:rPr>
              <a:t> </a:t>
            </a:r>
            <a:r>
              <a:rPr lang="en-US" baseline="0" dirty="0" err="1" smtClean="0">
                <a:latin typeface="Arial" charset="0"/>
              </a:rPr>
              <a:t>plantearse</a:t>
            </a:r>
            <a:r>
              <a:rPr lang="en-US" baseline="0" dirty="0" smtClean="0">
                <a:latin typeface="Arial" charset="0"/>
              </a:rPr>
              <a:t> </a:t>
            </a:r>
            <a:r>
              <a:rPr lang="en-US" baseline="0" dirty="0" err="1" smtClean="0">
                <a:latin typeface="Arial" charset="0"/>
              </a:rPr>
              <a:t>las</a:t>
            </a:r>
            <a:r>
              <a:rPr lang="en-US" baseline="0" dirty="0" smtClean="0">
                <a:latin typeface="Arial" charset="0"/>
              </a:rPr>
              <a:t> </a:t>
            </a:r>
            <a:r>
              <a:rPr lang="en-US" baseline="0" dirty="0" err="1" smtClean="0">
                <a:latin typeface="Arial" charset="0"/>
              </a:rPr>
              <a:t>posibilidad</a:t>
            </a:r>
            <a:r>
              <a:rPr lang="en-US" baseline="0" dirty="0" smtClean="0">
                <a:latin typeface="Arial" charset="0"/>
              </a:rPr>
              <a:t> </a:t>
            </a:r>
            <a:r>
              <a:rPr lang="en-US" baseline="0" dirty="0" err="1" smtClean="0">
                <a:latin typeface="Arial" charset="0"/>
              </a:rPr>
              <a:t>diagnosticas</a:t>
            </a:r>
            <a:r>
              <a:rPr lang="en-US" baseline="0" dirty="0" smtClean="0">
                <a:latin typeface="Arial" charset="0"/>
              </a:rPr>
              <a:t> </a:t>
            </a:r>
            <a:r>
              <a:rPr lang="en-US" dirty="0" smtClean="0">
                <a:latin typeface="Arial" charset="0"/>
              </a:rPr>
              <a:t>y </a:t>
            </a:r>
            <a:r>
              <a:rPr lang="en-US" dirty="0" err="1" smtClean="0">
                <a:latin typeface="Arial" charset="0"/>
              </a:rPr>
              <a:t>realizar</a:t>
            </a:r>
            <a:r>
              <a:rPr lang="en-US" dirty="0" smtClean="0">
                <a:latin typeface="Arial" charset="0"/>
              </a:rPr>
              <a:t> </a:t>
            </a:r>
            <a:r>
              <a:rPr lang="en-US" dirty="0" err="1" smtClean="0">
                <a:latin typeface="Arial" charset="0"/>
              </a:rPr>
              <a:t>las</a:t>
            </a:r>
            <a:r>
              <a:rPr lang="en-US" dirty="0" smtClean="0">
                <a:latin typeface="Arial" charset="0"/>
              </a:rPr>
              <a:t> </a:t>
            </a:r>
            <a:r>
              <a:rPr lang="en-US" dirty="0" err="1" smtClean="0">
                <a:latin typeface="Arial" charset="0"/>
              </a:rPr>
              <a:t>exploraciones</a:t>
            </a:r>
            <a:r>
              <a:rPr lang="en-US" dirty="0" smtClean="0">
                <a:latin typeface="Arial" charset="0"/>
              </a:rPr>
              <a:t> </a:t>
            </a:r>
            <a:r>
              <a:rPr lang="en-US" dirty="0" err="1" smtClean="0">
                <a:latin typeface="Arial" charset="0"/>
              </a:rPr>
              <a:t>pertinentes</a:t>
            </a:r>
            <a:r>
              <a:rPr lang="en-US" dirty="0" smtClean="0">
                <a:latin typeface="Arial" charset="0"/>
              </a:rPr>
              <a:t> </a:t>
            </a:r>
            <a:r>
              <a:rPr lang="en-US" dirty="0" err="1" smtClean="0">
                <a:latin typeface="Arial" charset="0"/>
              </a:rPr>
              <a:t>llegamos</a:t>
            </a:r>
            <a:r>
              <a:rPr lang="en-US" dirty="0" smtClean="0">
                <a:latin typeface="Arial" charset="0"/>
              </a:rPr>
              <a:t> al </a:t>
            </a:r>
            <a:r>
              <a:rPr lang="en-US" dirty="0" err="1" smtClean="0">
                <a:latin typeface="Arial" charset="0"/>
              </a:rPr>
              <a:t>diagnostico</a:t>
            </a:r>
            <a:r>
              <a:rPr lang="en-US" dirty="0" smtClean="0">
                <a:latin typeface="Arial" charset="0"/>
              </a:rPr>
              <a:t> </a:t>
            </a:r>
            <a:r>
              <a:rPr lang="en-US" dirty="0" err="1" smtClean="0">
                <a:latin typeface="Arial" charset="0"/>
              </a:rPr>
              <a:t>definitivo</a:t>
            </a:r>
            <a:r>
              <a:rPr lang="en-US" dirty="0" smtClean="0">
                <a:latin typeface="Arial" charset="0"/>
              </a:rPr>
              <a:t>.</a:t>
            </a:r>
          </a:p>
          <a:p>
            <a:pPr eaLnBrk="1" hangingPunct="1">
              <a:spcBef>
                <a:spcPct val="0"/>
              </a:spcBef>
            </a:pPr>
            <a:r>
              <a:rPr lang="en-US" dirty="0" smtClean="0">
                <a:latin typeface="Arial" charset="0"/>
              </a:rPr>
              <a:t>Los </a:t>
            </a:r>
            <a:r>
              <a:rPr lang="en-US" dirty="0" err="1" smtClean="0">
                <a:latin typeface="Arial" charset="0"/>
              </a:rPr>
              <a:t>que</a:t>
            </a:r>
            <a:r>
              <a:rPr lang="en-US" dirty="0" smtClean="0">
                <a:latin typeface="Arial" charset="0"/>
              </a:rPr>
              <a:t> </a:t>
            </a:r>
            <a:r>
              <a:rPr lang="en-US" dirty="0" err="1" smtClean="0">
                <a:latin typeface="Arial" charset="0"/>
              </a:rPr>
              <a:t>somos</a:t>
            </a:r>
            <a:r>
              <a:rPr lang="en-US" dirty="0" smtClean="0">
                <a:latin typeface="Arial" charset="0"/>
              </a:rPr>
              <a:t> </a:t>
            </a:r>
            <a:r>
              <a:rPr lang="en-US" dirty="0" err="1" smtClean="0">
                <a:latin typeface="Arial" charset="0"/>
              </a:rPr>
              <a:t>clínicos</a:t>
            </a:r>
            <a:r>
              <a:rPr lang="en-US" dirty="0" smtClean="0">
                <a:latin typeface="Arial" charset="0"/>
              </a:rPr>
              <a:t> </a:t>
            </a:r>
            <a:r>
              <a:rPr lang="en-US" dirty="0" err="1" smtClean="0">
                <a:latin typeface="Arial" charset="0"/>
              </a:rPr>
              <a:t>sabemos</a:t>
            </a:r>
            <a:r>
              <a:rPr lang="en-US" dirty="0" smtClean="0">
                <a:latin typeface="Arial" charset="0"/>
              </a:rPr>
              <a:t> </a:t>
            </a:r>
            <a:r>
              <a:rPr lang="en-US" baseline="0" dirty="0" smtClean="0">
                <a:latin typeface="Arial" charset="0"/>
              </a:rPr>
              <a:t>lo </a:t>
            </a:r>
            <a:r>
              <a:rPr lang="en-US" baseline="0" dirty="0" err="1" smtClean="0">
                <a:latin typeface="Arial" charset="0"/>
              </a:rPr>
              <a:t>frecuente</a:t>
            </a:r>
            <a:r>
              <a:rPr lang="en-US" baseline="0" dirty="0" smtClean="0">
                <a:latin typeface="Arial" charset="0"/>
              </a:rPr>
              <a:t> </a:t>
            </a:r>
            <a:r>
              <a:rPr lang="en-US" baseline="0" dirty="0" err="1" smtClean="0">
                <a:latin typeface="Arial" charset="0"/>
              </a:rPr>
              <a:t>que</a:t>
            </a:r>
            <a:r>
              <a:rPr lang="en-US" baseline="0" dirty="0" smtClean="0">
                <a:latin typeface="Arial" charset="0"/>
              </a:rPr>
              <a:t> </a:t>
            </a:r>
            <a:r>
              <a:rPr lang="en-US" baseline="0" dirty="0" err="1" smtClean="0">
                <a:latin typeface="Arial" charset="0"/>
              </a:rPr>
              <a:t>es</a:t>
            </a:r>
            <a:r>
              <a:rPr lang="en-US" baseline="0" dirty="0" smtClean="0">
                <a:latin typeface="Arial" charset="0"/>
              </a:rPr>
              <a:t> </a:t>
            </a:r>
            <a:r>
              <a:rPr lang="en-US" baseline="0" dirty="0" err="1" smtClean="0">
                <a:latin typeface="Arial" charset="0"/>
              </a:rPr>
              <a:t>que</a:t>
            </a:r>
            <a:r>
              <a:rPr lang="en-US" baseline="0" dirty="0" smtClean="0">
                <a:latin typeface="Arial" charset="0"/>
              </a:rPr>
              <a:t> el </a:t>
            </a:r>
            <a:r>
              <a:rPr lang="en-US" baseline="0" dirty="0" err="1" smtClean="0">
                <a:latin typeface="Arial" charset="0"/>
              </a:rPr>
              <a:t>paciente</a:t>
            </a:r>
            <a:r>
              <a:rPr lang="en-US" baseline="0" dirty="0" smtClean="0">
                <a:latin typeface="Arial" charset="0"/>
              </a:rPr>
              <a:t> con </a:t>
            </a:r>
            <a:r>
              <a:rPr lang="en-US" baseline="0" dirty="0" err="1" smtClean="0">
                <a:latin typeface="Arial" charset="0"/>
              </a:rPr>
              <a:t>una</a:t>
            </a:r>
            <a:r>
              <a:rPr lang="en-US" baseline="0" dirty="0" smtClean="0">
                <a:latin typeface="Arial" charset="0"/>
              </a:rPr>
              <a:t> </a:t>
            </a:r>
            <a:r>
              <a:rPr lang="en-US" baseline="0" dirty="0" err="1" smtClean="0">
                <a:latin typeface="Arial" charset="0"/>
              </a:rPr>
              <a:t>enfermedad</a:t>
            </a:r>
            <a:r>
              <a:rPr lang="en-US" baseline="0" dirty="0" smtClean="0">
                <a:latin typeface="Arial" charset="0"/>
              </a:rPr>
              <a:t> no </a:t>
            </a:r>
            <a:r>
              <a:rPr lang="en-US" baseline="0" dirty="0" err="1" smtClean="0">
                <a:latin typeface="Arial" charset="0"/>
              </a:rPr>
              <a:t>llegue</a:t>
            </a:r>
            <a:r>
              <a:rPr lang="en-US" baseline="0" dirty="0" smtClean="0">
                <a:latin typeface="Arial" charset="0"/>
              </a:rPr>
              <a:t> a ser  </a:t>
            </a:r>
            <a:r>
              <a:rPr lang="en-US" baseline="0" dirty="0" err="1" smtClean="0">
                <a:latin typeface="Arial" charset="0"/>
              </a:rPr>
              <a:t>diagnosticado</a:t>
            </a:r>
            <a:r>
              <a:rPr lang="en-US" baseline="0" dirty="0" smtClean="0">
                <a:latin typeface="Arial" charset="0"/>
              </a:rPr>
              <a:t> de la </a:t>
            </a:r>
            <a:r>
              <a:rPr lang="en-US" baseline="0" dirty="0" err="1" smtClean="0">
                <a:latin typeface="Arial" charset="0"/>
              </a:rPr>
              <a:t>misma</a:t>
            </a:r>
            <a:r>
              <a:rPr lang="en-US" baseline="0" dirty="0" smtClean="0">
                <a:latin typeface="Arial" charset="0"/>
              </a:rPr>
              <a:t>.</a:t>
            </a:r>
            <a:endParaRPr 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782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25E693-CFE9-4EEE-B3A8-946FCBC2B01B}" type="slidenum">
              <a:rPr lang="es-ES" smtClean="0"/>
              <a:pPr fontAlgn="base">
                <a:spcBef>
                  <a:spcPct val="0"/>
                </a:spcBef>
                <a:spcAft>
                  <a:spcPct val="0"/>
                </a:spcAft>
                <a:defRPr/>
              </a:pPr>
              <a:t>30</a:t>
            </a:fld>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535CE5-6888-4E03-A34E-0406E584AB9A}" type="slidenum">
              <a:rPr lang="es-ES" smtClean="0">
                <a:latin typeface="Arial" charset="0"/>
              </a:rPr>
              <a:pPr fontAlgn="base">
                <a:spcBef>
                  <a:spcPct val="0"/>
                </a:spcBef>
                <a:spcAft>
                  <a:spcPct val="0"/>
                </a:spcAft>
              </a:pPr>
              <a:t>31</a:t>
            </a:fld>
            <a:endParaRPr lang="es-ES" smtClean="0">
              <a:latin typeface="Arial" charset="0"/>
            </a:endParaRPr>
          </a:p>
        </p:txBody>
      </p:sp>
      <p:sp>
        <p:nvSpPr>
          <p:cNvPr id="72707"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72708" name="Rectangle 3"/>
          <p:cNvSpPr>
            <a:spLocks noGrp="1" noChangeArrowheads="1"/>
          </p:cNvSpPr>
          <p:nvPr>
            <p:ph type="body" idx="1"/>
          </p:nvPr>
        </p:nvSpPr>
        <p:spPr bwMode="auto">
          <a:xfrm>
            <a:off x="889000" y="4343400"/>
            <a:ext cx="4929188" cy="4114800"/>
          </a:xfrm>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3B79573D-EB94-4174-80F0-9EBBA72D81A4}" type="slidenum">
              <a:rPr lang="es-ES" smtClean="0"/>
              <a:pPr>
                <a:defRPr/>
              </a:pPr>
              <a:t>4</a:t>
            </a:fld>
            <a:endParaRPr lang="es-ES" smtClean="0"/>
          </a:p>
        </p:txBody>
      </p:sp>
      <p:sp>
        <p:nvSpPr>
          <p:cNvPr id="4505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2000"/>
              </a:lnSpc>
              <a:buClr>
                <a:srgbClr val="000000"/>
              </a:buClr>
              <a:buSzPct val="100000"/>
              <a:buFont typeface="Times New Roman" pitchFamily="18" charset="0"/>
              <a:buNone/>
            </a:pPr>
            <a:endParaRPr lang="es-ES" sz="2400">
              <a:solidFill>
                <a:schemeClr val="bg1"/>
              </a:solidFill>
              <a:latin typeface="Times New Roman" pitchFamily="18" charset="0"/>
            </a:endParaRPr>
          </a:p>
        </p:txBody>
      </p:sp>
      <p:sp>
        <p:nvSpPr>
          <p:cNvPr id="45060" name="Rectangle 2"/>
          <p:cNvSpPr>
            <a:spLocks noGrp="1" noChangeArrowheads="1"/>
          </p:cNvSpPr>
          <p:nvPr>
            <p:ph type="body"/>
          </p:nvPr>
        </p:nvSpPr>
        <p:spPr bwMode="auto">
          <a:xfrm>
            <a:off x="685800" y="4343400"/>
            <a:ext cx="5481638" cy="4114800"/>
          </a:xfrm>
          <a:noFill/>
        </p:spPr>
        <p:txBody>
          <a:bodyPr wrap="none" lIns="0" tIns="0" rIns="0" bIns="0" numCol="1" anchor="ctr" anchorCtr="0" compatLnSpc="1">
            <a:prstTxWarp prst="textNoShape">
              <a:avLst/>
            </a:prstTxWarp>
          </a:bodyPr>
          <a:lstStyle/>
          <a:p>
            <a:pPr eaLnBrk="1" hangingPunct="1">
              <a:spcBef>
                <a:spcPct val="0"/>
              </a:spcBef>
            </a:pPr>
            <a:r>
              <a:rPr lang="en-US" dirty="0" smtClean="0">
                <a:latin typeface="Arial" charset="0"/>
              </a:rPr>
              <a:t>La </a:t>
            </a:r>
            <a:r>
              <a:rPr lang="en-US" dirty="0" err="1" smtClean="0">
                <a:latin typeface="Arial" charset="0"/>
              </a:rPr>
              <a:t>clínica</a:t>
            </a:r>
            <a:r>
              <a:rPr lang="en-US" dirty="0" smtClean="0">
                <a:latin typeface="Arial" charset="0"/>
              </a:rPr>
              <a:t> </a:t>
            </a:r>
            <a:r>
              <a:rPr lang="en-US" dirty="0" err="1" smtClean="0">
                <a:latin typeface="Arial" charset="0"/>
              </a:rPr>
              <a:t>inicial</a:t>
            </a:r>
            <a:r>
              <a:rPr lang="en-US" dirty="0" smtClean="0">
                <a:latin typeface="Arial" charset="0"/>
              </a:rPr>
              <a:t>  de los </a:t>
            </a:r>
            <a:r>
              <a:rPr lang="en-US" dirty="0" err="1" smtClean="0">
                <a:latin typeface="Arial" charset="0"/>
              </a:rPr>
              <a:t>pacientes</a:t>
            </a:r>
            <a:r>
              <a:rPr lang="en-US" dirty="0" smtClean="0">
                <a:latin typeface="Arial" charset="0"/>
              </a:rPr>
              <a:t> con </a:t>
            </a:r>
            <a:r>
              <a:rPr lang="en-US" dirty="0" err="1" smtClean="0">
                <a:latin typeface="Arial" charset="0"/>
              </a:rPr>
              <a:t>conectivopatias</a:t>
            </a:r>
            <a:r>
              <a:rPr lang="en-US" dirty="0" smtClean="0">
                <a:latin typeface="Arial" charset="0"/>
              </a:rPr>
              <a:t> o EAS: </a:t>
            </a:r>
            <a:r>
              <a:rPr lang="en-US" dirty="0" err="1" smtClean="0">
                <a:latin typeface="Arial" charset="0"/>
              </a:rPr>
              <a:t>astenia</a:t>
            </a:r>
            <a:r>
              <a:rPr lang="en-US" dirty="0" smtClean="0">
                <a:latin typeface="Arial" charset="0"/>
              </a:rPr>
              <a:t>, </a:t>
            </a:r>
            <a:r>
              <a:rPr lang="en-US" dirty="0" err="1" smtClean="0">
                <a:latin typeface="Arial" charset="0"/>
              </a:rPr>
              <a:t>dolores</a:t>
            </a:r>
            <a:r>
              <a:rPr lang="en-US" dirty="0" smtClean="0">
                <a:latin typeface="Arial" charset="0"/>
              </a:rPr>
              <a:t> </a:t>
            </a:r>
            <a:r>
              <a:rPr lang="en-US" dirty="0" err="1" smtClean="0">
                <a:latin typeface="Arial" charset="0"/>
              </a:rPr>
              <a:t>osteoarticulares</a:t>
            </a:r>
            <a:r>
              <a:rPr lang="en-US" dirty="0" smtClean="0">
                <a:latin typeface="Arial" charset="0"/>
              </a:rPr>
              <a:t>, </a:t>
            </a:r>
            <a:r>
              <a:rPr lang="en-US" dirty="0" err="1" smtClean="0">
                <a:latin typeface="Arial" charset="0"/>
              </a:rPr>
              <a:t>citopenias</a:t>
            </a:r>
            <a:r>
              <a:rPr lang="en-US" dirty="0" smtClean="0">
                <a:latin typeface="Arial" charset="0"/>
              </a:rPr>
              <a:t>, </a:t>
            </a:r>
            <a:r>
              <a:rPr lang="en-US" dirty="0" err="1" smtClean="0">
                <a:latin typeface="Arial" charset="0"/>
              </a:rPr>
              <a:t>visceromegalias</a:t>
            </a:r>
            <a:r>
              <a:rPr lang="en-US" dirty="0" smtClean="0">
                <a:latin typeface="Arial" charset="0"/>
              </a:rPr>
              <a:t> se </a:t>
            </a:r>
            <a:r>
              <a:rPr lang="en-US" dirty="0" err="1" smtClean="0">
                <a:latin typeface="Arial" charset="0"/>
              </a:rPr>
              <a:t>solapa</a:t>
            </a:r>
            <a:r>
              <a:rPr lang="en-US" dirty="0" smtClean="0">
                <a:latin typeface="Arial" charset="0"/>
              </a:rPr>
              <a:t> en </a:t>
            </a:r>
            <a:r>
              <a:rPr lang="en-US" dirty="0" err="1" smtClean="0">
                <a:latin typeface="Arial" charset="0"/>
              </a:rPr>
              <a:t>ocasiones</a:t>
            </a:r>
            <a:r>
              <a:rPr lang="en-US" dirty="0" smtClean="0">
                <a:latin typeface="Arial" charset="0"/>
              </a:rPr>
              <a:t> con la de la </a:t>
            </a:r>
            <a:r>
              <a:rPr lang="en-US" dirty="0" err="1" smtClean="0">
                <a:latin typeface="Arial" charset="0"/>
              </a:rPr>
              <a:t>enfermedad</a:t>
            </a:r>
            <a:r>
              <a:rPr lang="en-US" dirty="0" smtClean="0">
                <a:latin typeface="Arial" charset="0"/>
              </a:rPr>
              <a:t> de </a:t>
            </a:r>
            <a:r>
              <a:rPr lang="en-US" dirty="0" err="1" smtClean="0">
                <a:latin typeface="Arial" charset="0"/>
              </a:rPr>
              <a:t>Gaucher</a:t>
            </a:r>
            <a:r>
              <a:rPr lang="en-US" dirty="0" smtClean="0">
                <a:latin typeface="Arial" charset="0"/>
              </a:rPr>
              <a:t>, </a:t>
            </a:r>
            <a:r>
              <a:rPr lang="en-US" dirty="0" err="1" smtClean="0">
                <a:latin typeface="Arial" charset="0"/>
              </a:rPr>
              <a:t>es</a:t>
            </a:r>
            <a:r>
              <a:rPr lang="en-US" dirty="0" smtClean="0">
                <a:latin typeface="Arial" charset="0"/>
              </a:rPr>
              <a:t> </a:t>
            </a:r>
            <a:r>
              <a:rPr lang="en-US" dirty="0" err="1" smtClean="0">
                <a:latin typeface="Arial" charset="0"/>
              </a:rPr>
              <a:t>por</a:t>
            </a:r>
            <a:r>
              <a:rPr lang="en-US" dirty="0" smtClean="0">
                <a:latin typeface="Arial" charset="0"/>
              </a:rPr>
              <a:t> </a:t>
            </a:r>
            <a:r>
              <a:rPr lang="en-US" dirty="0" err="1" smtClean="0">
                <a:latin typeface="Arial" charset="0"/>
              </a:rPr>
              <a:t>ello</a:t>
            </a:r>
            <a:r>
              <a:rPr lang="en-US" dirty="0" smtClean="0">
                <a:latin typeface="Arial" charset="0"/>
              </a:rPr>
              <a:t> </a:t>
            </a:r>
            <a:r>
              <a:rPr lang="en-US" dirty="0" err="1" smtClean="0">
                <a:latin typeface="Arial" charset="0"/>
              </a:rPr>
              <a:t>que</a:t>
            </a:r>
            <a:r>
              <a:rPr lang="en-US" dirty="0" smtClean="0">
                <a:latin typeface="Arial" charset="0"/>
              </a:rPr>
              <a:t> en el DD de los </a:t>
            </a:r>
            <a:r>
              <a:rPr lang="en-US" dirty="0" err="1" smtClean="0">
                <a:latin typeface="Arial" charset="0"/>
              </a:rPr>
              <a:t>pacientes</a:t>
            </a:r>
            <a:r>
              <a:rPr lang="en-US" dirty="0" smtClean="0">
                <a:latin typeface="Arial" charset="0"/>
              </a:rPr>
              <a:t> con </a:t>
            </a:r>
            <a:r>
              <a:rPr lang="en-US" dirty="0" err="1" smtClean="0">
                <a:latin typeface="Arial" charset="0"/>
              </a:rPr>
              <a:t>conectivopatias</a:t>
            </a:r>
            <a:r>
              <a:rPr lang="en-US" dirty="0" smtClean="0">
                <a:latin typeface="Arial" charset="0"/>
              </a:rPr>
              <a:t> hay </a:t>
            </a:r>
            <a:r>
              <a:rPr lang="en-US" dirty="0" err="1" smtClean="0">
                <a:latin typeface="Arial" charset="0"/>
              </a:rPr>
              <a:t>que</a:t>
            </a:r>
            <a:r>
              <a:rPr lang="en-US" dirty="0" smtClean="0">
                <a:latin typeface="Arial" charset="0"/>
              </a:rPr>
              <a:t> </a:t>
            </a:r>
            <a:r>
              <a:rPr lang="en-US" dirty="0" err="1" smtClean="0">
                <a:latin typeface="Arial" charset="0"/>
              </a:rPr>
              <a:t>considerar</a:t>
            </a:r>
            <a:r>
              <a:rPr lang="en-US" dirty="0" smtClean="0">
                <a:latin typeface="Arial" charset="0"/>
              </a:rPr>
              <a:t> con </a:t>
            </a:r>
            <a:r>
              <a:rPr lang="en-US" dirty="0" err="1" smtClean="0">
                <a:latin typeface="Arial" charset="0"/>
              </a:rPr>
              <a:t>frecuencia</a:t>
            </a:r>
            <a:r>
              <a:rPr lang="en-US" dirty="0" smtClean="0">
                <a:latin typeface="Arial" charset="0"/>
              </a:rPr>
              <a:t> la EG.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9E33CB1C-7343-4740-9989-1C62C6BFEA34}" type="slidenum">
              <a:rPr lang="es-ES" smtClean="0"/>
              <a:pPr>
                <a:defRPr/>
              </a:pPr>
              <a:t>5</a:t>
            </a:fld>
            <a:endParaRPr lang="es-ES" smtClean="0"/>
          </a:p>
        </p:txBody>
      </p:sp>
      <p:sp>
        <p:nvSpPr>
          <p:cNvPr id="4608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2000"/>
              </a:lnSpc>
              <a:buClr>
                <a:srgbClr val="000000"/>
              </a:buClr>
              <a:buSzPct val="100000"/>
              <a:buFont typeface="Times New Roman" pitchFamily="18" charset="0"/>
              <a:buNone/>
            </a:pPr>
            <a:endParaRPr lang="es-ES" sz="2400">
              <a:solidFill>
                <a:schemeClr val="bg1"/>
              </a:solidFill>
              <a:latin typeface="Times New Roman" pitchFamily="18" charset="0"/>
            </a:endParaRPr>
          </a:p>
        </p:txBody>
      </p:sp>
      <p:sp>
        <p:nvSpPr>
          <p:cNvPr id="46084" name="Rectangle 2"/>
          <p:cNvSpPr>
            <a:spLocks noGrp="1" noChangeArrowheads="1"/>
          </p:cNvSpPr>
          <p:nvPr>
            <p:ph type="body"/>
          </p:nvPr>
        </p:nvSpPr>
        <p:spPr bwMode="auto">
          <a:xfrm>
            <a:off x="685800" y="4343400"/>
            <a:ext cx="5481638" cy="4114800"/>
          </a:xfrm>
          <a:noFill/>
        </p:spPr>
        <p:txBody>
          <a:bodyPr wrap="none" lIns="0" tIns="0" rIns="0" bIns="0" num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latin typeface="Arial" charset="0"/>
              </a:rPr>
              <a:t>Dado este </a:t>
            </a:r>
            <a:r>
              <a:rPr lang="en-US" baseline="0" dirty="0" err="1" smtClean="0">
                <a:latin typeface="Arial" charset="0"/>
              </a:rPr>
              <a:t>solapamiento</a:t>
            </a:r>
            <a:r>
              <a:rPr lang="en-US" baseline="0" dirty="0" smtClean="0">
                <a:latin typeface="Arial" charset="0"/>
              </a:rPr>
              <a:t> de </a:t>
            </a:r>
            <a:r>
              <a:rPr lang="en-US" baseline="0" dirty="0" err="1" smtClean="0">
                <a:latin typeface="Arial" charset="0"/>
              </a:rPr>
              <a:t>sintomas</a:t>
            </a:r>
            <a:r>
              <a:rPr lang="en-US" baseline="0" dirty="0" smtClean="0">
                <a:latin typeface="Arial" charset="0"/>
              </a:rPr>
              <a:t> y </a:t>
            </a:r>
            <a:r>
              <a:rPr lang="en-US" baseline="0" dirty="0" err="1" smtClean="0">
                <a:latin typeface="Arial" charset="0"/>
              </a:rPr>
              <a:t>signos</a:t>
            </a:r>
            <a:r>
              <a:rPr lang="en-US" baseline="0" dirty="0" smtClean="0">
                <a:latin typeface="Arial" charset="0"/>
              </a:rPr>
              <a:t>, </a:t>
            </a:r>
            <a:r>
              <a:rPr lang="en-US" dirty="0" smtClean="0">
                <a:latin typeface="Arial" charset="0"/>
              </a:rPr>
              <a:t> </a:t>
            </a:r>
            <a:r>
              <a:rPr lang="en-US" dirty="0" err="1" smtClean="0">
                <a:latin typeface="Arial" charset="0"/>
              </a:rPr>
              <a:t>es</a:t>
            </a:r>
            <a:r>
              <a:rPr lang="en-US" dirty="0" smtClean="0">
                <a:latin typeface="Arial" charset="0"/>
              </a:rPr>
              <a:t> </a:t>
            </a:r>
            <a:r>
              <a:rPr lang="en-US" dirty="0" err="1" smtClean="0">
                <a:latin typeface="Arial" charset="0"/>
              </a:rPr>
              <a:t>posible</a:t>
            </a:r>
            <a:r>
              <a:rPr lang="en-US" baseline="0" dirty="0" smtClean="0">
                <a:latin typeface="Arial" charset="0"/>
              </a:rPr>
              <a:t> </a:t>
            </a:r>
            <a:r>
              <a:rPr lang="en-US" baseline="0" dirty="0" err="1" smtClean="0">
                <a:latin typeface="Arial" charset="0"/>
              </a:rPr>
              <a:t>que</a:t>
            </a:r>
            <a:r>
              <a:rPr lang="en-US" baseline="0" dirty="0" smtClean="0">
                <a:latin typeface="Arial" charset="0"/>
              </a:rPr>
              <a:t> los </a:t>
            </a:r>
            <a:r>
              <a:rPr lang="en-US" baseline="0" dirty="0" err="1" smtClean="0">
                <a:latin typeface="Arial" charset="0"/>
              </a:rPr>
              <a:t>pacientes</a:t>
            </a:r>
            <a:r>
              <a:rPr lang="en-US" baseline="0" dirty="0" smtClean="0">
                <a:latin typeface="Arial" charset="0"/>
              </a:rPr>
              <a:t> con EG </a:t>
            </a:r>
            <a:r>
              <a:rPr lang="en-US" baseline="0" dirty="0" err="1" smtClean="0">
                <a:latin typeface="Arial" charset="0"/>
              </a:rPr>
              <a:t>acudan</a:t>
            </a:r>
            <a:r>
              <a:rPr lang="en-US" baseline="0" dirty="0" smtClean="0">
                <a:latin typeface="Arial" charset="0"/>
              </a:rPr>
              <a:t> a </a:t>
            </a:r>
            <a:r>
              <a:rPr lang="en-US" baseline="0" dirty="0" err="1" smtClean="0">
                <a:latin typeface="Arial" charset="0"/>
              </a:rPr>
              <a:t>una</a:t>
            </a:r>
            <a:r>
              <a:rPr lang="en-US" baseline="0" dirty="0" smtClean="0">
                <a:latin typeface="Arial" charset="0"/>
              </a:rPr>
              <a:t> </a:t>
            </a:r>
            <a:r>
              <a:rPr lang="en-US" baseline="0" dirty="0" err="1" smtClean="0">
                <a:latin typeface="Arial" charset="0"/>
              </a:rPr>
              <a:t>consulta</a:t>
            </a:r>
            <a:r>
              <a:rPr lang="en-US" baseline="0" dirty="0" smtClean="0">
                <a:latin typeface="Arial" charset="0"/>
              </a:rPr>
              <a:t> de </a:t>
            </a:r>
            <a:r>
              <a:rPr lang="en-US" baseline="0" dirty="0" err="1" smtClean="0">
                <a:latin typeface="Arial" charset="0"/>
              </a:rPr>
              <a:t>autoinmunes</a:t>
            </a:r>
            <a:r>
              <a:rPr lang="en-US" baseline="0" dirty="0" smtClean="0">
                <a:latin typeface="Arial" charset="0"/>
              </a:rPr>
              <a:t>/</a:t>
            </a:r>
            <a:r>
              <a:rPr lang="en-US" baseline="0" dirty="0" err="1" smtClean="0">
                <a:latin typeface="Arial" charset="0"/>
              </a:rPr>
              <a:t>Reumatología</a:t>
            </a:r>
            <a:r>
              <a:rPr lang="en-US" baseline="0" dirty="0" smtClean="0">
                <a:latin typeface="Arial" charset="0"/>
              </a:rPr>
              <a:t> con </a:t>
            </a:r>
            <a:r>
              <a:rPr lang="en-US" baseline="0" dirty="0" err="1" smtClean="0">
                <a:latin typeface="Arial" charset="0"/>
              </a:rPr>
              <a:t>clinica</a:t>
            </a:r>
            <a:r>
              <a:rPr lang="en-US" baseline="0" dirty="0" smtClean="0">
                <a:latin typeface="Arial" charset="0"/>
              </a:rPr>
              <a:t> </a:t>
            </a:r>
            <a:r>
              <a:rPr lang="en-US" baseline="0" dirty="0" err="1" smtClean="0">
                <a:latin typeface="Arial" charset="0"/>
              </a:rPr>
              <a:t>sugestiva</a:t>
            </a:r>
            <a:r>
              <a:rPr lang="en-US" baseline="0" dirty="0" smtClean="0">
                <a:latin typeface="Arial" charset="0"/>
              </a:rPr>
              <a:t> de EAS, </a:t>
            </a:r>
            <a:r>
              <a:rPr lang="en-US" baseline="0" dirty="0" err="1" smtClean="0">
                <a:latin typeface="Arial" charset="0"/>
              </a:rPr>
              <a:t>planteandose</a:t>
            </a:r>
            <a:r>
              <a:rPr lang="en-US" baseline="0" dirty="0" smtClean="0">
                <a:latin typeface="Arial" charset="0"/>
              </a:rPr>
              <a:t> en el </a:t>
            </a:r>
            <a:r>
              <a:rPr lang="en-US" baseline="0" dirty="0" err="1" smtClean="0">
                <a:latin typeface="Arial" charset="0"/>
              </a:rPr>
              <a:t>diagnostico</a:t>
            </a:r>
            <a:r>
              <a:rPr lang="en-US" baseline="0" dirty="0" smtClean="0">
                <a:latin typeface="Arial" charset="0"/>
              </a:rPr>
              <a:t> </a:t>
            </a:r>
            <a:r>
              <a:rPr lang="en-US" baseline="0" dirty="0" err="1" smtClean="0">
                <a:latin typeface="Arial" charset="0"/>
              </a:rPr>
              <a:t>diferencial</a:t>
            </a:r>
            <a:r>
              <a:rPr lang="en-US" baseline="0" dirty="0" smtClean="0">
                <a:latin typeface="Arial" charset="0"/>
              </a:rPr>
              <a:t> </a:t>
            </a:r>
            <a:r>
              <a:rPr lang="en-US" baseline="0" dirty="0" err="1" smtClean="0">
                <a:latin typeface="Arial" charset="0"/>
              </a:rPr>
              <a:t>diferentes</a:t>
            </a:r>
            <a:r>
              <a:rPr lang="en-US" baseline="0" dirty="0" smtClean="0">
                <a:latin typeface="Arial" charset="0"/>
              </a:rPr>
              <a:t> EAS y no </a:t>
            </a:r>
            <a:r>
              <a:rPr lang="en-US" baseline="0" dirty="0" err="1" smtClean="0">
                <a:latin typeface="Arial" charset="0"/>
              </a:rPr>
              <a:t>considerando</a:t>
            </a:r>
            <a:r>
              <a:rPr lang="en-US" baseline="0" dirty="0" smtClean="0">
                <a:latin typeface="Arial" charset="0"/>
              </a:rPr>
              <a:t> la EG </a:t>
            </a:r>
            <a:r>
              <a:rPr lang="en-US" baseline="0" dirty="0" err="1" smtClean="0">
                <a:latin typeface="Arial" charset="0"/>
              </a:rPr>
              <a:t>como</a:t>
            </a:r>
            <a:r>
              <a:rPr lang="en-US" baseline="0" dirty="0" smtClean="0">
                <a:latin typeface="Arial" charset="0"/>
              </a:rPr>
              <a:t> </a:t>
            </a:r>
            <a:r>
              <a:rPr lang="en-US" baseline="0" dirty="0" err="1" smtClean="0">
                <a:latin typeface="Arial" charset="0"/>
              </a:rPr>
              <a:t>causa</a:t>
            </a:r>
            <a:r>
              <a:rPr lang="en-US" baseline="0" dirty="0" smtClean="0">
                <a:latin typeface="Arial" charset="0"/>
              </a:rPr>
              <a:t> de la </a:t>
            </a:r>
            <a:r>
              <a:rPr lang="en-US" baseline="0" dirty="0" err="1" smtClean="0">
                <a:latin typeface="Arial" charset="0"/>
              </a:rPr>
              <a:t>clínica</a:t>
            </a:r>
            <a:r>
              <a:rPr lang="en-US" baseline="0" dirty="0" smtClean="0">
                <a:latin typeface="Arial" charset="0"/>
              </a:rPr>
              <a:t>. </a:t>
            </a:r>
            <a:r>
              <a:rPr lang="en-US" dirty="0" smtClean="0">
                <a:latin typeface="Arial" charset="0"/>
              </a:rPr>
              <a:t>Es </a:t>
            </a:r>
            <a:r>
              <a:rPr lang="en-US" dirty="0" err="1" smtClean="0">
                <a:latin typeface="Arial" charset="0"/>
              </a:rPr>
              <a:t>preciso</a:t>
            </a:r>
            <a:r>
              <a:rPr lang="en-US" dirty="0" smtClean="0">
                <a:latin typeface="Arial" charset="0"/>
              </a:rPr>
              <a:t> </a:t>
            </a:r>
            <a:r>
              <a:rPr lang="en-US" dirty="0" err="1" smtClean="0">
                <a:latin typeface="Arial" charset="0"/>
              </a:rPr>
              <a:t>conocer</a:t>
            </a:r>
            <a:r>
              <a:rPr lang="en-US" dirty="0" smtClean="0">
                <a:latin typeface="Arial" charset="0"/>
              </a:rPr>
              <a:t> </a:t>
            </a:r>
            <a:r>
              <a:rPr lang="en-US" dirty="0" err="1" smtClean="0">
                <a:latin typeface="Arial" charset="0"/>
              </a:rPr>
              <a:t>cuales</a:t>
            </a:r>
            <a:r>
              <a:rPr lang="en-US" dirty="0" smtClean="0">
                <a:latin typeface="Arial" charset="0"/>
              </a:rPr>
              <a:t> son los </a:t>
            </a:r>
            <a:r>
              <a:rPr lang="en-US" dirty="0" err="1" smtClean="0">
                <a:latin typeface="Arial" charset="0"/>
              </a:rPr>
              <a:t>hallazgos</a:t>
            </a:r>
            <a:r>
              <a:rPr lang="en-US" dirty="0" smtClean="0">
                <a:latin typeface="Arial" charset="0"/>
              </a:rPr>
              <a:t> </a:t>
            </a:r>
            <a:r>
              <a:rPr lang="en-US" dirty="0" err="1" smtClean="0">
                <a:latin typeface="Arial" charset="0"/>
              </a:rPr>
              <a:t>más</a:t>
            </a:r>
            <a:r>
              <a:rPr lang="en-US" dirty="0" smtClean="0">
                <a:latin typeface="Arial" charset="0"/>
              </a:rPr>
              <a:t> </a:t>
            </a:r>
            <a:r>
              <a:rPr lang="en-US" dirty="0" err="1" smtClean="0">
                <a:latin typeface="Arial" charset="0"/>
              </a:rPr>
              <a:t>específicos</a:t>
            </a:r>
            <a:r>
              <a:rPr lang="en-US" dirty="0" smtClean="0">
                <a:latin typeface="Arial" charset="0"/>
              </a:rPr>
              <a:t> </a:t>
            </a:r>
            <a:r>
              <a:rPr lang="en-US" dirty="0" err="1" smtClean="0">
                <a:latin typeface="Arial" charset="0"/>
              </a:rPr>
              <a:t>que</a:t>
            </a:r>
            <a:r>
              <a:rPr lang="en-US" dirty="0" smtClean="0">
                <a:latin typeface="Arial" charset="0"/>
              </a:rPr>
              <a:t> </a:t>
            </a:r>
            <a:r>
              <a:rPr lang="en-US" dirty="0" err="1" smtClean="0">
                <a:latin typeface="Arial" charset="0"/>
              </a:rPr>
              <a:t>definen</a:t>
            </a:r>
            <a:r>
              <a:rPr lang="en-US" dirty="0" smtClean="0">
                <a:latin typeface="Arial" charset="0"/>
              </a:rPr>
              <a:t> la EG.</a:t>
            </a:r>
          </a:p>
          <a:p>
            <a:pPr eaLnBrk="1" hangingPunct="1">
              <a:spcBef>
                <a:spcPct val="0"/>
              </a:spcBef>
            </a:pP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941BEB-1FD3-4E5C-B362-84B99B932E94}" type="slidenum">
              <a:rPr lang="en-US" smtClean="0"/>
              <a:pPr fontAlgn="base">
                <a:spcBef>
                  <a:spcPct val="0"/>
                </a:spcBef>
                <a:spcAft>
                  <a:spcPct val="0"/>
                </a:spcAft>
                <a:defRPr/>
              </a:pPr>
              <a:t>6</a:t>
            </a:fld>
            <a:endParaRPr lang="en-US" smtClean="0"/>
          </a:p>
        </p:txBody>
      </p:sp>
      <p:sp>
        <p:nvSpPr>
          <p:cNvPr id="47107" name="Rectangle 2"/>
          <p:cNvSpPr>
            <a:spLocks noGrp="1" noRot="1" noChangeAspect="1" noChangeArrowheads="1" noTextEdit="1"/>
          </p:cNvSpPr>
          <p:nvPr>
            <p:ph type="sldImg"/>
          </p:nvPr>
        </p:nvSpPr>
        <p:spPr bwMode="auto">
          <a:xfrm>
            <a:off x="1149350" y="712788"/>
            <a:ext cx="4559300" cy="3419475"/>
          </a:xfrm>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La enfermedad de </a:t>
            </a:r>
            <a:r>
              <a:rPr lang="es-ES" dirty="0" err="1" smtClean="0"/>
              <a:t>Gaucher</a:t>
            </a:r>
            <a:r>
              <a:rPr lang="es-ES" dirty="0" smtClean="0"/>
              <a:t> es una </a:t>
            </a:r>
            <a:r>
              <a:rPr lang="es-ES" b="1" dirty="0" smtClean="0"/>
              <a:t>enfermedad de deposito </a:t>
            </a:r>
            <a:r>
              <a:rPr lang="es-ES" b="1" dirty="0" err="1" smtClean="0"/>
              <a:t>lisosomal</a:t>
            </a:r>
            <a:r>
              <a:rPr lang="es-ES" b="1" dirty="0" smtClean="0"/>
              <a:t> </a:t>
            </a:r>
            <a:r>
              <a:rPr lang="es-ES" dirty="0" smtClean="0"/>
              <a:t>hereditaria (AR),  producida por un deficiencia de la beta </a:t>
            </a:r>
            <a:r>
              <a:rPr lang="es-ES" dirty="0" err="1" smtClean="0"/>
              <a:t>glucosidasa</a:t>
            </a:r>
            <a:r>
              <a:rPr lang="es-ES" dirty="0" smtClean="0"/>
              <a:t> o </a:t>
            </a:r>
            <a:r>
              <a:rPr lang="es-ES" dirty="0" err="1" smtClean="0"/>
              <a:t>glucocerebrosidasa</a:t>
            </a:r>
            <a:r>
              <a:rPr lang="es-ES" dirty="0" smtClean="0"/>
              <a:t>, enzima que se encuentra en los lisosomas. Dicha enzima en condiciones normales rompe los enlaces </a:t>
            </a:r>
            <a:r>
              <a:rPr lang="es-ES" dirty="0" err="1" smtClean="0"/>
              <a:t>glucosil</a:t>
            </a:r>
            <a:r>
              <a:rPr lang="es-ES" dirty="0" smtClean="0"/>
              <a:t> – </a:t>
            </a:r>
            <a:r>
              <a:rPr lang="es-ES" dirty="0" err="1" smtClean="0"/>
              <a:t>ceramida</a:t>
            </a:r>
            <a:r>
              <a:rPr lang="es-ES" dirty="0" smtClean="0"/>
              <a:t> del </a:t>
            </a:r>
            <a:r>
              <a:rPr lang="es-ES" dirty="0" err="1" smtClean="0"/>
              <a:t>glucocerebrósido</a:t>
            </a:r>
            <a:r>
              <a:rPr lang="es-ES" dirty="0" smtClean="0"/>
              <a:t> os sustrato., produciendo glucosa y </a:t>
            </a:r>
            <a:r>
              <a:rPr lang="es-ES" dirty="0" err="1" smtClean="0"/>
              <a:t>ceramida</a:t>
            </a:r>
            <a:r>
              <a:rPr lang="es-ES" dirty="0" smtClean="0"/>
              <a:t>.</a:t>
            </a:r>
          </a:p>
          <a:p>
            <a:pPr eaLnBrk="1" hangingPunct="1">
              <a:spcBef>
                <a:spcPct val="0"/>
              </a:spcBef>
            </a:pPr>
            <a:r>
              <a:rPr lang="es-ES" dirty="0" smtClean="0"/>
              <a:t>El déficit de </a:t>
            </a:r>
            <a:r>
              <a:rPr lang="es-ES" dirty="0" err="1" smtClean="0"/>
              <a:t>glucocerebrosidasa</a:t>
            </a:r>
            <a:r>
              <a:rPr lang="es-ES" dirty="0" smtClean="0"/>
              <a:t> que ocurre en la EG produce acumulo de </a:t>
            </a:r>
            <a:r>
              <a:rPr lang="es-ES" dirty="0" err="1" smtClean="0"/>
              <a:t>glucocerebrosido</a:t>
            </a:r>
            <a:r>
              <a:rPr lang="es-ES" dirty="0" smtClean="0"/>
              <a:t> en los macrófagos.</a:t>
            </a:r>
          </a:p>
          <a:p>
            <a:pPr eaLnBrk="1" hangingPunct="1">
              <a:spcBef>
                <a:spcPct val="0"/>
              </a:spcBef>
            </a:pPr>
            <a:endParaRPr lang="es-ES" dirty="0" smtClean="0"/>
          </a:p>
          <a:p>
            <a:pPr eaLnBrk="1" hangingPunct="1">
              <a:spcBef>
                <a:spcPct val="0"/>
              </a:spcBef>
            </a:pPr>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C349CA9C-F7C3-40C4-8E4D-AEB682CA6D89}" type="slidenum">
              <a:rPr lang="es-ES" smtClean="0"/>
              <a:pPr>
                <a:defRPr/>
              </a:pPr>
              <a:t>7</a:t>
            </a:fld>
            <a:endParaRPr lang="es-ES" smtClean="0"/>
          </a:p>
        </p:txBody>
      </p:sp>
      <p:sp>
        <p:nvSpPr>
          <p:cNvPr id="4915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2000"/>
              </a:lnSpc>
              <a:buClr>
                <a:srgbClr val="000000"/>
              </a:buClr>
              <a:buSzPct val="100000"/>
              <a:buFont typeface="Times New Roman" pitchFamily="18" charset="0"/>
              <a:buNone/>
            </a:pPr>
            <a:endParaRPr lang="es-ES" sz="2400">
              <a:solidFill>
                <a:schemeClr val="bg1"/>
              </a:solidFill>
              <a:latin typeface="Times New Roman" pitchFamily="18" charset="0"/>
            </a:endParaRPr>
          </a:p>
        </p:txBody>
      </p:sp>
      <p:sp>
        <p:nvSpPr>
          <p:cNvPr id="49156" name="Rectangle 2"/>
          <p:cNvSpPr>
            <a:spLocks noGrp="1" noChangeArrowheads="1"/>
          </p:cNvSpPr>
          <p:nvPr>
            <p:ph type="body"/>
          </p:nvPr>
        </p:nvSpPr>
        <p:spPr bwMode="auto">
          <a:xfrm>
            <a:off x="685800" y="4343400"/>
            <a:ext cx="5481638" cy="4114800"/>
          </a:xfrm>
          <a:noFill/>
        </p:spPr>
        <p:txBody>
          <a:bodyPr wrap="none" lIns="0" tIns="0" rIns="0" bIns="0" numCol="1" anchor="ctr" anchorCtr="0" compatLnSpc="1">
            <a:prstTxWarp prst="textNoShape">
              <a:avLst/>
            </a:prstTxWarp>
          </a:bodyPr>
          <a:lstStyle/>
          <a:p>
            <a:pPr eaLnBrk="1" hangingPunct="1">
              <a:spcBef>
                <a:spcPct val="0"/>
              </a:spcBef>
            </a:pPr>
            <a:r>
              <a:rPr lang="es-ES" dirty="0" smtClean="0"/>
              <a:t>En la </a:t>
            </a:r>
            <a:r>
              <a:rPr lang="es-ES" b="1" dirty="0" smtClean="0"/>
              <a:t>EG</a:t>
            </a:r>
            <a:r>
              <a:rPr lang="es-ES" dirty="0" smtClean="0"/>
              <a:t>, la falta del enzima </a:t>
            </a:r>
            <a:r>
              <a:rPr lang="es-ES" dirty="0" err="1" smtClean="0"/>
              <a:t>glucocerebrosidasa</a:t>
            </a:r>
            <a:r>
              <a:rPr lang="es-ES" dirty="0" smtClean="0"/>
              <a:t> tiene como consecuencia el </a:t>
            </a:r>
            <a:r>
              <a:rPr lang="es-ES" dirty="0" err="1" smtClean="0"/>
              <a:t>acúmulo</a:t>
            </a:r>
            <a:r>
              <a:rPr lang="es-ES" dirty="0" smtClean="0"/>
              <a:t> de </a:t>
            </a:r>
            <a:r>
              <a:rPr lang="es-ES" dirty="0" err="1" smtClean="0"/>
              <a:t>glucocerebrósido</a:t>
            </a:r>
            <a:r>
              <a:rPr lang="es-ES" dirty="0" smtClean="0"/>
              <a:t> (sustancia “basura”) en los lisosomas de los macrófagos produciendo la célula de </a:t>
            </a:r>
            <a:r>
              <a:rPr lang="es-ES" dirty="0" err="1" smtClean="0"/>
              <a:t>Gaucher</a:t>
            </a:r>
            <a:r>
              <a:rPr lang="es-ES" dirty="0" smtClean="0"/>
              <a:t>. Dicho acumulo de células de </a:t>
            </a:r>
            <a:r>
              <a:rPr lang="es-ES" dirty="0" err="1" smtClean="0"/>
              <a:t>Gaucher</a:t>
            </a:r>
            <a:r>
              <a:rPr lang="es-ES" dirty="0" smtClean="0"/>
              <a:t> en los tejidos del SRE son los responsables de las principales manifestaciones de la enfermedad: la infiltración del </a:t>
            </a:r>
            <a:r>
              <a:rPr lang="es-ES" dirty="0" err="1" smtClean="0"/>
              <a:t>higado</a:t>
            </a:r>
            <a:r>
              <a:rPr lang="es-ES" dirty="0" smtClean="0"/>
              <a:t> y bazo, origina </a:t>
            </a:r>
            <a:r>
              <a:rPr lang="es-ES" dirty="0" err="1" smtClean="0"/>
              <a:t>hepatoesplenomegalia</a:t>
            </a:r>
            <a:r>
              <a:rPr lang="es-ES" dirty="0" smtClean="0"/>
              <a:t>, la infiltración del hueso las manifestaciones óseas de la enfermedad, la infiltración de la médula ósea origina </a:t>
            </a:r>
            <a:r>
              <a:rPr lang="es-ES" dirty="0" err="1" smtClean="0"/>
              <a:t>citopenias</a:t>
            </a:r>
            <a:r>
              <a:rPr lang="es-ES" dirty="0" smtClean="0"/>
              <a:t> de diferente tipo.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224728-600D-42CE-8AFE-5EE4C8729704}" type="slidenum">
              <a:rPr lang="en-US" smtClean="0"/>
              <a:pPr fontAlgn="base">
                <a:spcBef>
                  <a:spcPct val="0"/>
                </a:spcBef>
                <a:spcAft>
                  <a:spcPct val="0"/>
                </a:spcAft>
                <a:defRPr/>
              </a:pPr>
              <a:t>8</a:t>
            </a:fld>
            <a:endParaRPr lang="en-US" smtClean="0"/>
          </a:p>
        </p:txBody>
      </p:sp>
      <p:sp>
        <p:nvSpPr>
          <p:cNvPr id="48131" name="Rectangle 2"/>
          <p:cNvSpPr>
            <a:spLocks noGrp="1" noRot="1" noChangeAspect="1" noChangeArrowheads="1" noTextEdit="1"/>
          </p:cNvSpPr>
          <p:nvPr>
            <p:ph type="sldImg"/>
          </p:nvPr>
        </p:nvSpPr>
        <p:spPr bwMode="auto">
          <a:xfrm>
            <a:off x="1149350" y="712788"/>
            <a:ext cx="4559300" cy="3419475"/>
          </a:xfrm>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A la izquierda vemos un macrófago normal y a la derecha un macrófago repleto de glucocerebrosido constituyendo la llamada célula de Gaucher. La células de Gaucher son de gran tamaño, forma ovalada con un núcleo en posición excéntrica y con un citoplasma que se describe con aspecto de “papel  de seda arrugado” por la presencia de lisosoma alargados) Se tiñen intensamente con el PAS. </a:t>
            </a:r>
          </a:p>
          <a:p>
            <a:pPr eaLnBrk="1" hangingPunct="1">
              <a:spcBef>
                <a:spcPct val="0"/>
              </a:spcBef>
            </a:pPr>
            <a:r>
              <a:rPr lang="es-ES" smtClean="0"/>
              <a:t>Las manifestaciones clínicas de la enfermedad de Gaucher resultan del acúmulo de macrófagos cargados de glucocerebrósido en:</a:t>
            </a:r>
          </a:p>
          <a:p>
            <a:pPr eaLnBrk="1" hangingPunct="1">
              <a:spcBef>
                <a:spcPct val="0"/>
              </a:spcBef>
              <a:buFontTx/>
              <a:buChar char="•"/>
            </a:pPr>
            <a:r>
              <a:rPr lang="es-ES" smtClean="0"/>
              <a:t>Higado y bazo causando hepatoesplenomegalia e hiperesplenismo.</a:t>
            </a:r>
          </a:p>
          <a:p>
            <a:pPr eaLnBrk="1" hangingPunct="1">
              <a:spcBef>
                <a:spcPct val="0"/>
              </a:spcBef>
              <a:buFontTx/>
              <a:buChar char="•"/>
            </a:pPr>
            <a:r>
              <a:rPr lang="es-ES" smtClean="0"/>
              <a:t>Medula ósea: causando pancitopenia.</a:t>
            </a:r>
          </a:p>
          <a:p>
            <a:pPr eaLnBrk="1" hangingPunct="1">
              <a:spcBef>
                <a:spcPct val="0"/>
              </a:spcBef>
              <a:buFontTx/>
              <a:buChar char="•"/>
            </a:pPr>
            <a:r>
              <a:rPr lang="es-ES" smtClean="0"/>
              <a:t>Hueso: produciendo las típicas manifestaciones óseas de la enfermedad: necrosis avascular, fracturas o crisis óseas.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 La EG se caracteriza por su </a:t>
            </a:r>
            <a:r>
              <a:rPr lang="es-ES" b="1" dirty="0" smtClean="0"/>
              <a:t>polimorfismo clínico </a:t>
            </a:r>
            <a:r>
              <a:rPr lang="es-ES" dirty="0" smtClean="0"/>
              <a:t>es decir es una enfermedad con una espectro fenotípico sumamente HETEROGENEO, ALTAMENTE VARIABLE EN SU PRESENTACION.  Hay una variabilidad marcada en cuanto a síntomas, signos, severidad (desde  pacientes asintomáticos hasta cuadros de gran gravedad) y progresión de la enfermedad incluso entre hermanos con el mismo genotipo. La edad de presentación también es variable. Algunos pacientes debutan con 12-24 meses de edad mientras que otros no tienen síntomas hasta que son adultos. Aproximadamente 2/3 se diagnostican a la edad de 20 años. Para la mutación más frecuente (N370S) la edad de inicio de los síntomas es de 30 años. Algunos pacientes con la mutación N370S permanecen asintomáticos a lo largo de la vida.</a:t>
            </a:r>
          </a:p>
          <a:p>
            <a:pPr eaLnBrk="1" hangingPunct="1">
              <a:spcBef>
                <a:spcPct val="0"/>
              </a:spcBef>
            </a:pPr>
            <a:endParaRPr lang="es-ES" dirty="0" smtClean="0"/>
          </a:p>
          <a:p>
            <a:pPr eaLnBrk="1" hangingPunct="1">
              <a:spcBef>
                <a:spcPct val="0"/>
              </a:spcBef>
            </a:pPr>
            <a:r>
              <a:rPr lang="es-ES" dirty="0" smtClean="0"/>
              <a:t>La clínica de estos pacientes se engloban en </a:t>
            </a:r>
            <a:r>
              <a:rPr lang="es-ES" b="1" dirty="0" smtClean="0"/>
              <a:t>varios apartados </a:t>
            </a:r>
            <a:r>
              <a:rPr lang="es-ES" dirty="0" smtClean="0"/>
              <a:t>que desarrollaremos: afectación visceral con </a:t>
            </a:r>
            <a:r>
              <a:rPr lang="es-ES" dirty="0" err="1" smtClean="0"/>
              <a:t>hepatoesplenomegalia</a:t>
            </a:r>
            <a:r>
              <a:rPr lang="es-ES" dirty="0" smtClean="0"/>
              <a:t> (suele haber esplenomegalia gigante), afectación de médula ósea con </a:t>
            </a:r>
            <a:r>
              <a:rPr lang="es-ES" dirty="0" err="1" smtClean="0"/>
              <a:t>citopenias</a:t>
            </a:r>
            <a:r>
              <a:rPr lang="es-ES" dirty="0" smtClean="0"/>
              <a:t> sobre todo anemia y </a:t>
            </a:r>
            <a:r>
              <a:rPr lang="es-ES" dirty="0" err="1" smtClean="0"/>
              <a:t>trombopenia</a:t>
            </a:r>
            <a:r>
              <a:rPr lang="es-ES" dirty="0" smtClean="0"/>
              <a:t>, enfermedad ósea (osteopenia, fracturas patológicas, dolor óseo), retardo del crecimiento y una serie de manifestaciones menos habituales: HTP, mayor incidencia de cáncer (mieloma múltiple)</a:t>
            </a:r>
          </a:p>
        </p:txBody>
      </p:sp>
      <p:sp>
        <p:nvSpPr>
          <p:cNvPr id="235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9FC399-13CE-46D5-AB1F-DBFF87EBF3A3}" type="slidenum">
              <a:rPr lang="es-ES" smtClean="0"/>
              <a:pPr fontAlgn="base">
                <a:spcBef>
                  <a:spcPct val="0"/>
                </a:spcBef>
                <a:spcAft>
                  <a:spcPct val="0"/>
                </a:spcAft>
                <a:defRPr/>
              </a:pPr>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4" name="6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A346165B-7373-4833-A3D6-417F609AF1D5}" type="datetimeFigureOut">
              <a:rPr lang="es-ES_tradnl"/>
              <a:pPr>
                <a:defRPr/>
              </a:pPr>
              <a:t>23/02/2018</a:t>
            </a:fld>
            <a:endParaRPr lang="es-ES_tradnl"/>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ES_tradnl"/>
          </a:p>
        </p:txBody>
      </p:sp>
      <p:sp>
        <p:nvSpPr>
          <p:cNvPr id="11"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8D1EB66-63CB-4B63-89EB-15B64AC17B72}" type="slidenum">
              <a:rPr lang="es-ES_tradnl"/>
              <a:pPr>
                <a:defRPr/>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49E85AB3-DA7A-4C98-AFF4-5BBCBE259B3C}" type="datetimeFigureOut">
              <a:rPr lang="es-ES_tradnl"/>
              <a:pPr>
                <a:defRPr/>
              </a:pPr>
              <a:t>23/02/2018</a:t>
            </a:fld>
            <a:endParaRPr lang="es-ES_tradnl"/>
          </a:p>
        </p:txBody>
      </p:sp>
      <p:sp>
        <p:nvSpPr>
          <p:cNvPr id="5" name="2 Marcador de pie de página"/>
          <p:cNvSpPr>
            <a:spLocks noGrp="1"/>
          </p:cNvSpPr>
          <p:nvPr>
            <p:ph type="ftr" sz="quarter" idx="11"/>
          </p:nvPr>
        </p:nvSpPr>
        <p:spPr/>
        <p:txBody>
          <a:bodyPr/>
          <a:lstStyle>
            <a:lvl1pPr>
              <a:defRPr/>
            </a:lvl1pPr>
          </a:lstStyle>
          <a:p>
            <a:pPr>
              <a:defRPr/>
            </a:pPr>
            <a:endParaRPr lang="es-ES_tradnl"/>
          </a:p>
        </p:txBody>
      </p:sp>
      <p:sp>
        <p:nvSpPr>
          <p:cNvPr id="6" name="22 Marcador de número de diapositiva"/>
          <p:cNvSpPr>
            <a:spLocks noGrp="1"/>
          </p:cNvSpPr>
          <p:nvPr>
            <p:ph type="sldNum" sz="quarter" idx="12"/>
          </p:nvPr>
        </p:nvSpPr>
        <p:spPr/>
        <p:txBody>
          <a:bodyPr/>
          <a:lstStyle>
            <a:lvl1pPr>
              <a:defRPr/>
            </a:lvl1pPr>
          </a:lstStyle>
          <a:p>
            <a:pPr>
              <a:defRPr/>
            </a:pPr>
            <a:fld id="{C74604B6-7466-4286-BE2F-BDFE8D2BA719}"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6 Rectángulo"/>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vertical"/>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a:xfrm>
            <a:off x="6553200" y="6248400"/>
            <a:ext cx="2209800" cy="365125"/>
          </a:xfrm>
        </p:spPr>
        <p:txBody>
          <a:bodyPr/>
          <a:lstStyle>
            <a:lvl1pPr>
              <a:defRPr/>
            </a:lvl1pPr>
          </a:lstStyle>
          <a:p>
            <a:pPr>
              <a:defRPr/>
            </a:pPr>
            <a:fld id="{2F742E5E-2A75-4D00-9875-19E84D62E8EC}" type="datetimeFigureOut">
              <a:rPr lang="es-ES_tradnl"/>
              <a:pPr>
                <a:defRPr/>
              </a:pPr>
              <a:t>23/02/2018</a:t>
            </a:fld>
            <a:endParaRPr lang="es-ES_tradnl"/>
          </a:p>
        </p:txBody>
      </p:sp>
      <p:sp>
        <p:nvSpPr>
          <p:cNvPr id="8" name="4 Marcador de pie de página"/>
          <p:cNvSpPr>
            <a:spLocks noGrp="1"/>
          </p:cNvSpPr>
          <p:nvPr>
            <p:ph type="ftr" sz="quarter" idx="11"/>
          </p:nvPr>
        </p:nvSpPr>
        <p:spPr>
          <a:xfrm>
            <a:off x="457200" y="6248400"/>
            <a:ext cx="5573713" cy="365125"/>
          </a:xfrm>
        </p:spPr>
        <p:txBody>
          <a:bodyPr/>
          <a:lstStyle>
            <a:lvl1pPr>
              <a:defRPr/>
            </a:lvl1pPr>
          </a:lstStyle>
          <a:p>
            <a:pPr>
              <a:defRPr/>
            </a:pPr>
            <a:endParaRPr lang="es-ES_tradnl"/>
          </a:p>
        </p:txBody>
      </p:sp>
      <p:sp>
        <p:nvSpPr>
          <p:cNvPr id="9" name="5 Marcador de número de diapositiva"/>
          <p:cNvSpPr>
            <a:spLocks noGrp="1"/>
          </p:cNvSpPr>
          <p:nvPr>
            <p:ph type="sldNum" sz="quarter" idx="12"/>
          </p:nvPr>
        </p:nvSpPr>
        <p:spPr>
          <a:xfrm rot="5400000">
            <a:off x="5989638" y="144462"/>
            <a:ext cx="533400" cy="244475"/>
          </a:xfrm>
        </p:spPr>
        <p:txBody>
          <a:bodyPr/>
          <a:lstStyle>
            <a:lvl1pPr>
              <a:defRPr/>
            </a:lvl1pPr>
          </a:lstStyle>
          <a:p>
            <a:pPr>
              <a:defRPr/>
            </a:pPr>
            <a:fld id="{FA2CA1BB-9664-49A3-B3D9-955351818CF2}" type="slidenum">
              <a:rPr lang="es-ES_tradnl"/>
              <a:pPr>
                <a:defRPr/>
              </a:pPr>
              <a:t>‹Nº›</a:t>
            </a:fld>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0B76EFA5-5A67-4DAF-B1E6-02B155A180BD}" type="datetimeFigureOut">
              <a:rPr lang="es-ES_tradnl"/>
              <a:pPr>
                <a:defRPr/>
              </a:pPr>
              <a:t>23/02/2018</a:t>
            </a:fld>
            <a:endParaRPr lang="es-ES_tradnl"/>
          </a:p>
        </p:txBody>
      </p:sp>
      <p:sp>
        <p:nvSpPr>
          <p:cNvPr id="5" name="2 Marcador de pie de página"/>
          <p:cNvSpPr>
            <a:spLocks noGrp="1"/>
          </p:cNvSpPr>
          <p:nvPr>
            <p:ph type="ftr" sz="quarter" idx="11"/>
          </p:nvPr>
        </p:nvSpPr>
        <p:spPr/>
        <p:txBody>
          <a:bodyPr/>
          <a:lstStyle>
            <a:lvl1pPr>
              <a:defRPr/>
            </a:lvl1pPr>
          </a:lstStyle>
          <a:p>
            <a:pPr>
              <a:defRPr/>
            </a:pPr>
            <a:endParaRPr lang="es-ES_tradnl"/>
          </a:p>
        </p:txBody>
      </p:sp>
      <p:sp>
        <p:nvSpPr>
          <p:cNvPr id="6" name="22 Marcador de número de diapositiva"/>
          <p:cNvSpPr>
            <a:spLocks noGrp="1"/>
          </p:cNvSpPr>
          <p:nvPr>
            <p:ph type="sldNum" sz="quarter" idx="12"/>
          </p:nvPr>
        </p:nvSpPr>
        <p:spPr/>
        <p:txBody>
          <a:bodyPr/>
          <a:lstStyle>
            <a:lvl1pPr>
              <a:defRPr/>
            </a:lvl1pPr>
          </a:lstStyle>
          <a:p>
            <a:pPr>
              <a:defRPr/>
            </a:pPr>
            <a:fld id="{BBF3E351-87F9-444D-BB39-8B6483EE501C}"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fld id="{E548B468-E728-4241-90F3-6102A980D224}" type="datetimeFigureOut">
              <a:rPr lang="es-ES_tradnl"/>
              <a:pPr>
                <a:defRPr/>
              </a:pPr>
              <a:t>23/02/2018</a:t>
            </a:fld>
            <a:endParaRPr lang="es-ES_tradnl"/>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A0FC0FA-8257-47BD-94D5-84DCEF26F082}" type="slidenum">
              <a:rPr lang="es-ES_tradnl"/>
              <a:pPr>
                <a:defRPr/>
              </a:pPr>
              <a:t>‹Nº›</a:t>
            </a:fld>
            <a:endParaRPr lang="es-ES_tradnl"/>
          </a:p>
        </p:txBody>
      </p:sp>
      <p:sp>
        <p:nvSpPr>
          <p:cNvPr id="9" name="13 Marcador de pie de página"/>
          <p:cNvSpPr>
            <a:spLocks noGrp="1"/>
          </p:cNvSpPr>
          <p:nvPr>
            <p:ph type="ftr" sz="quarter" idx="12"/>
          </p:nvPr>
        </p:nvSpPr>
        <p:spPr/>
        <p:txBody>
          <a:bodyPr/>
          <a:lstStyle>
            <a:lvl1pPr>
              <a:defRPr/>
            </a:lvl1pPr>
          </a:lstStyle>
          <a:p>
            <a:pPr>
              <a:defRPr/>
            </a:pPr>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fld id="{4EEB74E6-8514-4291-8C8D-F38EBDA19BD0}" type="datetimeFigureOut">
              <a:rPr lang="es-ES_tradnl"/>
              <a:pPr>
                <a:defRPr/>
              </a:pPr>
              <a:t>23/02/2018</a:t>
            </a:fld>
            <a:endParaRPr lang="es-ES_tradnl"/>
          </a:p>
        </p:txBody>
      </p:sp>
      <p:sp>
        <p:nvSpPr>
          <p:cNvPr id="6" name="9 Marcador de número de diapositiva"/>
          <p:cNvSpPr>
            <a:spLocks noGrp="1"/>
          </p:cNvSpPr>
          <p:nvPr>
            <p:ph type="sldNum" sz="quarter" idx="11"/>
          </p:nvPr>
        </p:nvSpPr>
        <p:spPr/>
        <p:txBody>
          <a:bodyPr rtlCol="0"/>
          <a:lstStyle>
            <a:lvl1pPr>
              <a:defRPr/>
            </a:lvl1pPr>
          </a:lstStyle>
          <a:p>
            <a:pPr>
              <a:defRPr/>
            </a:pPr>
            <a:fld id="{71341A77-689C-4C61-9F0D-43A415E7080C}" type="slidenum">
              <a:rPr lang="es-ES_tradnl"/>
              <a:pPr>
                <a:defRPr/>
              </a:pPr>
              <a:t>‹Nº›</a:t>
            </a:fld>
            <a:endParaRPr lang="es-ES_tradnl"/>
          </a:p>
        </p:txBody>
      </p:sp>
      <p:sp>
        <p:nvSpPr>
          <p:cNvPr id="7" name="11 Marcador de pie de página"/>
          <p:cNvSpPr>
            <a:spLocks noGrp="1"/>
          </p:cNvSpPr>
          <p:nvPr>
            <p:ph type="ftr" sz="quarter" idx="12"/>
          </p:nvPr>
        </p:nvSpPr>
        <p:spPr/>
        <p:txBody>
          <a:bodyPr rtlCol="0"/>
          <a:lstStyle>
            <a:lvl1pPr>
              <a:defRPr/>
            </a:lvl1pPr>
          </a:lstStyle>
          <a:p>
            <a:pPr>
              <a:defRPr/>
            </a:pPr>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fld id="{2C2A3BCA-97FB-4118-9F3E-BB6033CF17EC}" type="datetimeFigureOut">
              <a:rPr lang="es-ES_tradnl"/>
              <a:pPr>
                <a:defRPr/>
              </a:pPr>
              <a:t>23/02/2018</a:t>
            </a:fld>
            <a:endParaRPr lang="es-ES_tradnl"/>
          </a:p>
        </p:txBody>
      </p:sp>
      <p:sp>
        <p:nvSpPr>
          <p:cNvPr id="8" name="11 Marcador de número de diapositiva"/>
          <p:cNvSpPr>
            <a:spLocks noGrp="1"/>
          </p:cNvSpPr>
          <p:nvPr>
            <p:ph type="sldNum" sz="quarter" idx="11"/>
          </p:nvPr>
        </p:nvSpPr>
        <p:spPr/>
        <p:txBody>
          <a:bodyPr rtlCol="0"/>
          <a:lstStyle>
            <a:lvl1pPr>
              <a:defRPr/>
            </a:lvl1pPr>
          </a:lstStyle>
          <a:p>
            <a:pPr>
              <a:defRPr/>
            </a:pPr>
            <a:fld id="{47E2540C-5A0B-48A0-BBC4-6538C6E8BB39}" type="slidenum">
              <a:rPr lang="es-ES_tradnl"/>
              <a:pPr>
                <a:defRPr/>
              </a:pPr>
              <a:t>‹Nº›</a:t>
            </a:fld>
            <a:endParaRPr lang="es-ES_tradnl"/>
          </a:p>
        </p:txBody>
      </p:sp>
      <p:sp>
        <p:nvSpPr>
          <p:cNvPr id="9" name="13 Marcador de pie de página"/>
          <p:cNvSpPr>
            <a:spLocks noGrp="1"/>
          </p:cNvSpPr>
          <p:nvPr>
            <p:ph type="ftr" sz="quarter" idx="12"/>
          </p:nvPr>
        </p:nvSpPr>
        <p:spPr/>
        <p:txBody>
          <a:bodyPr rtlCol="0"/>
          <a:lstStyle>
            <a:lvl1pPr>
              <a:defRPr/>
            </a:lvl1pPr>
          </a:lstStyle>
          <a:p>
            <a:pPr>
              <a:defRPr/>
            </a:pPr>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E85CF668-8AED-4EAB-A2FF-3D9C6B58A568}" type="datetimeFigureOut">
              <a:rPr lang="es-ES_tradnl"/>
              <a:pPr>
                <a:defRPr/>
              </a:pPr>
              <a:t>23/02/2018</a:t>
            </a:fld>
            <a:endParaRPr lang="es-ES_tradnl"/>
          </a:p>
        </p:txBody>
      </p:sp>
      <p:sp>
        <p:nvSpPr>
          <p:cNvPr id="4" name="2 Marcador de pie de página"/>
          <p:cNvSpPr>
            <a:spLocks noGrp="1"/>
          </p:cNvSpPr>
          <p:nvPr>
            <p:ph type="ftr" sz="quarter" idx="11"/>
          </p:nvPr>
        </p:nvSpPr>
        <p:spPr/>
        <p:txBody>
          <a:bodyPr/>
          <a:lstStyle>
            <a:lvl1pPr>
              <a:defRPr/>
            </a:lvl1pPr>
          </a:lstStyle>
          <a:p>
            <a:pPr>
              <a:defRPr/>
            </a:pPr>
            <a:endParaRPr lang="es-ES_tradnl"/>
          </a:p>
        </p:txBody>
      </p:sp>
      <p:sp>
        <p:nvSpPr>
          <p:cNvPr id="5" name="22 Marcador de número de diapositiva"/>
          <p:cNvSpPr>
            <a:spLocks noGrp="1"/>
          </p:cNvSpPr>
          <p:nvPr>
            <p:ph type="sldNum" sz="quarter" idx="12"/>
          </p:nvPr>
        </p:nvSpPr>
        <p:spPr/>
        <p:txBody>
          <a:bodyPr/>
          <a:lstStyle>
            <a:lvl1pPr>
              <a:defRPr/>
            </a:lvl1pPr>
          </a:lstStyle>
          <a:p>
            <a:pPr>
              <a:defRPr/>
            </a:pPr>
            <a:fld id="{57BABA49-55AC-40FE-9BFB-F28D3F840182}"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15C327F6-9F92-4C8B-BD8C-665567F3A74A}" type="datetimeFigureOut">
              <a:rPr lang="es-ES_tradnl"/>
              <a:pPr>
                <a:defRPr/>
              </a:pPr>
              <a:t>23/02/2018</a:t>
            </a:fld>
            <a:endParaRPr lang="es-ES_tradnl"/>
          </a:p>
        </p:txBody>
      </p:sp>
      <p:sp>
        <p:nvSpPr>
          <p:cNvPr id="3" name="2 Marcador de pie de página"/>
          <p:cNvSpPr>
            <a:spLocks noGrp="1"/>
          </p:cNvSpPr>
          <p:nvPr>
            <p:ph type="ftr" sz="quarter" idx="11"/>
          </p:nvPr>
        </p:nvSpPr>
        <p:spPr/>
        <p:txBody>
          <a:bodyPr/>
          <a:lstStyle>
            <a:lvl1pPr>
              <a:defRPr/>
            </a:lvl1pPr>
          </a:lstStyle>
          <a:p>
            <a:pPr>
              <a:defRPr/>
            </a:pPr>
            <a:endParaRPr lang="es-ES_tradnl"/>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E3B8523-63C0-43D4-AE50-1CDDED650D89}"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89BC8E25-F4CB-4EBA-857F-B0F76CB472F0}" type="datetimeFigureOut">
              <a:rPr lang="es-ES_tradnl"/>
              <a:pPr>
                <a:defRPr/>
              </a:pPr>
              <a:t>23/02/2018</a:t>
            </a:fld>
            <a:endParaRPr lang="es-ES_tradnl"/>
          </a:p>
        </p:txBody>
      </p:sp>
      <p:sp>
        <p:nvSpPr>
          <p:cNvPr id="6" name="2 Marcador de pie de página"/>
          <p:cNvSpPr>
            <a:spLocks noGrp="1"/>
          </p:cNvSpPr>
          <p:nvPr>
            <p:ph type="ftr" sz="quarter" idx="11"/>
          </p:nvPr>
        </p:nvSpPr>
        <p:spPr/>
        <p:txBody>
          <a:bodyPr/>
          <a:lstStyle>
            <a:lvl1pPr>
              <a:defRPr/>
            </a:lvl1pPr>
          </a:lstStyle>
          <a:p>
            <a:pPr>
              <a:defRPr/>
            </a:pPr>
            <a:endParaRPr lang="es-ES_tradnl"/>
          </a:p>
        </p:txBody>
      </p:sp>
      <p:sp>
        <p:nvSpPr>
          <p:cNvPr id="7" name="22 Marcador de número de diapositiva"/>
          <p:cNvSpPr>
            <a:spLocks noGrp="1"/>
          </p:cNvSpPr>
          <p:nvPr>
            <p:ph type="sldNum" sz="quarter" idx="12"/>
          </p:nvPr>
        </p:nvSpPr>
        <p:spPr/>
        <p:txBody>
          <a:bodyPr/>
          <a:lstStyle>
            <a:lvl1pPr>
              <a:defRPr/>
            </a:lvl1pPr>
          </a:lstStyle>
          <a:p>
            <a:pPr>
              <a:defRPr/>
            </a:pPr>
            <a:fld id="{68173630-7FF8-4288-B86B-78675169818F}"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5" name="7 Rectángulo"/>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Rectángulo"/>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Rectángulo"/>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0 Rectángulo"/>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2" name="1 Título"/>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11 Marcador de fecha"/>
          <p:cNvSpPr>
            <a:spLocks noGrp="1"/>
          </p:cNvSpPr>
          <p:nvPr>
            <p:ph type="dt" sz="half" idx="10"/>
          </p:nvPr>
        </p:nvSpPr>
        <p:spPr>
          <a:xfrm>
            <a:off x="6248400" y="6248400"/>
            <a:ext cx="2667000" cy="365125"/>
          </a:xfrm>
        </p:spPr>
        <p:txBody>
          <a:bodyPr rtlCol="0"/>
          <a:lstStyle>
            <a:lvl1pPr>
              <a:defRPr/>
            </a:lvl1pPr>
          </a:lstStyle>
          <a:p>
            <a:pPr>
              <a:defRPr/>
            </a:pPr>
            <a:fld id="{E431DB67-9712-4CC9-8D64-372003AE4C8B}" type="datetimeFigureOut">
              <a:rPr lang="es-ES_tradnl"/>
              <a:pPr>
                <a:defRPr/>
              </a:pPr>
              <a:t>23/02/2018</a:t>
            </a:fld>
            <a:endParaRPr lang="es-ES_tradnl"/>
          </a:p>
        </p:txBody>
      </p:sp>
      <p:sp>
        <p:nvSpPr>
          <p:cNvPr id="10" name="12 Marcador de número de diapositiva"/>
          <p:cNvSpPr>
            <a:spLocks noGrp="1"/>
          </p:cNvSpPr>
          <p:nvPr>
            <p:ph type="sldNum" sz="quarter" idx="11"/>
          </p:nvPr>
        </p:nvSpPr>
        <p:spPr>
          <a:xfrm>
            <a:off x="0" y="4667250"/>
            <a:ext cx="1447800" cy="663575"/>
          </a:xfrm>
        </p:spPr>
        <p:txBody>
          <a:bodyPr rtlCol="0"/>
          <a:lstStyle>
            <a:lvl1pPr>
              <a:defRPr sz="2800"/>
            </a:lvl1pPr>
          </a:lstStyle>
          <a:p>
            <a:pPr>
              <a:defRPr/>
            </a:pPr>
            <a:fld id="{B3012FA4-7504-48A7-989D-76232A83BBE6}" type="slidenum">
              <a:rPr lang="es-ES_tradnl"/>
              <a:pPr>
                <a:defRPr/>
              </a:pPr>
              <a:t>‹Nº›</a:t>
            </a:fld>
            <a:endParaRPr lang="es-ES_tradnl"/>
          </a:p>
        </p:txBody>
      </p:sp>
      <p:sp>
        <p:nvSpPr>
          <p:cNvPr id="11" name="13 Marcador de pie de página"/>
          <p:cNvSpPr>
            <a:spLocks noGrp="1"/>
          </p:cNvSpPr>
          <p:nvPr>
            <p:ph type="ftr" sz="quarter" idx="12"/>
          </p:nvPr>
        </p:nvSpPr>
        <p:spPr>
          <a:xfrm>
            <a:off x="1600200" y="6248400"/>
            <a:ext cx="4572000" cy="365125"/>
          </a:xfrm>
        </p:spPr>
        <p:txBody>
          <a:bodyPr rtlCol="0"/>
          <a:lstStyle>
            <a:lvl1pPr>
              <a:defRPr/>
            </a:lvl1pPr>
          </a:lstStyle>
          <a:p>
            <a:pPr>
              <a:defRPr/>
            </a:pPr>
            <a:endParaRPr lang="es-ES_tradn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43C39E16-813B-4242-8688-1287053E876F}" type="datetimeFigureOut">
              <a:rPr lang="es-ES_tradnl"/>
              <a:pPr>
                <a:defRPr/>
              </a:pPr>
              <a:t>23/02/2018</a:t>
            </a:fld>
            <a:endParaRPr lang="es-ES_tradnl"/>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s-ES_tradnl"/>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21B6DFEC-FE59-49E4-868C-447F03C9E422}"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828" r:id="rId1"/>
    <p:sldLayoutId id="2147483824" r:id="rId2"/>
    <p:sldLayoutId id="2147483829" r:id="rId3"/>
    <p:sldLayoutId id="2147483830" r:id="rId4"/>
    <p:sldLayoutId id="2147483831" r:id="rId5"/>
    <p:sldLayoutId id="2147483825" r:id="rId6"/>
    <p:sldLayoutId id="2147483832" r:id="rId7"/>
    <p:sldLayoutId id="2147483826" r:id="rId8"/>
    <p:sldLayoutId id="2147483833" r:id="rId9"/>
    <p:sldLayoutId id="2147483827" r:id="rId10"/>
    <p:sldLayoutId id="2147483834"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5.xml"/><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diagramDrawing" Target="../diagrams/drawing5.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6.xml"/><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diagramDrawing" Target="../diagrams/drawing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180975" y="836613"/>
            <a:ext cx="9018588" cy="990600"/>
          </a:xfrm>
        </p:spPr>
        <p:txBody>
          <a:bodyPr/>
          <a:lstStyle/>
          <a:p>
            <a:pPr algn="ctr" eaLnBrk="1" hangingPunct="1"/>
            <a:r>
              <a:rPr lang="es-ES" sz="2800" b="1" i="1" smtClean="0"/>
              <a:t>DIAGNOSTICO DIFERENCIAL EN PACIENTES CON CONECTIVOPATIA</a:t>
            </a:r>
            <a:r>
              <a:rPr lang="es-ES" sz="2800" b="1" smtClean="0"/>
              <a:t/>
            </a:r>
            <a:br>
              <a:rPr lang="es-ES" sz="2800" b="1" smtClean="0"/>
            </a:br>
            <a:r>
              <a:rPr lang="es-ES" sz="3200" b="1" smtClean="0"/>
              <a:t/>
            </a:r>
            <a:br>
              <a:rPr lang="es-ES" sz="3200" b="1" smtClean="0"/>
            </a:br>
            <a:r>
              <a:rPr lang="es-ES" sz="3200" b="1" i="1" smtClean="0"/>
              <a:t>Cuando pensar en una enfermedad de depósito lisosomal: enfermedad de Gaucher</a:t>
            </a:r>
            <a:endParaRPr lang="es-ES_tradnl" sz="3200" b="1" i="1" smtClean="0"/>
          </a:p>
        </p:txBody>
      </p:sp>
      <p:sp>
        <p:nvSpPr>
          <p:cNvPr id="4" name="2 Subtítulo"/>
          <p:cNvSpPr>
            <a:spLocks noGrp="1"/>
          </p:cNvSpPr>
          <p:nvPr>
            <p:ph sz="quarter" idx="1"/>
          </p:nvPr>
        </p:nvSpPr>
        <p:spPr>
          <a:xfrm>
            <a:off x="2573338" y="5732463"/>
            <a:ext cx="6570662" cy="650875"/>
          </a:xfrm>
        </p:spPr>
        <p:txBody>
          <a:bodyPr>
            <a:normAutofit fontScale="47500" lnSpcReduction="20000"/>
          </a:bodyPr>
          <a:lstStyle/>
          <a:p>
            <a:pPr marL="320040" indent="-320040" algn="r" eaLnBrk="1" fontAlgn="auto" hangingPunct="1">
              <a:spcAft>
                <a:spcPts val="0"/>
              </a:spcAft>
              <a:buFont typeface="Wingdings"/>
              <a:buChar char=""/>
              <a:defRPr/>
            </a:pPr>
            <a:r>
              <a:rPr lang="es-ES" dirty="0" smtClean="0"/>
              <a:t>Dr. Rafael Ángel Fernández de la Puebla Giménez</a:t>
            </a:r>
          </a:p>
          <a:p>
            <a:pPr marL="320040" indent="-320040" algn="r" eaLnBrk="1" fontAlgn="auto" hangingPunct="1">
              <a:spcAft>
                <a:spcPts val="0"/>
              </a:spcAft>
              <a:buFont typeface="Wingdings"/>
              <a:buChar char=""/>
              <a:defRPr/>
            </a:pPr>
            <a:r>
              <a:rPr lang="es-ES" dirty="0" smtClean="0"/>
              <a:t>Unidad de EAS. UGC Medicina Interna. Hospital “Reina Sofía”. Córdoba.</a:t>
            </a:r>
          </a:p>
        </p:txBody>
      </p:sp>
      <p:pic>
        <p:nvPicPr>
          <p:cNvPr id="9220" name="Picture 4" descr="GAUCHER012"/>
          <p:cNvPicPr>
            <a:picLocks noChangeAspect="1" noChangeArrowheads="1"/>
          </p:cNvPicPr>
          <p:nvPr/>
        </p:nvPicPr>
        <p:blipFill>
          <a:blip r:embed="rId3" cstate="email"/>
          <a:srcRect/>
          <a:stretch>
            <a:fillRect/>
          </a:stretch>
        </p:blipFill>
        <p:spPr bwMode="auto">
          <a:xfrm>
            <a:off x="0" y="2781300"/>
            <a:ext cx="3563938" cy="2466975"/>
          </a:xfrm>
          <a:prstGeom prst="rect">
            <a:avLst/>
          </a:prstGeom>
          <a:noFill/>
          <a:ln w="9525">
            <a:noFill/>
            <a:miter lim="800000"/>
            <a:headEnd/>
            <a:tailEnd/>
          </a:ln>
        </p:spPr>
      </p:pic>
      <p:pic>
        <p:nvPicPr>
          <p:cNvPr id="9221" name="Picture 8"/>
          <p:cNvPicPr>
            <a:picLocks noChangeAspect="1" noChangeArrowheads="1"/>
          </p:cNvPicPr>
          <p:nvPr/>
        </p:nvPicPr>
        <p:blipFill>
          <a:blip r:embed="rId4" cstate="email"/>
          <a:srcRect/>
          <a:stretch>
            <a:fillRect/>
          </a:stretch>
        </p:blipFill>
        <p:spPr bwMode="auto">
          <a:xfrm>
            <a:off x="3995738" y="3357563"/>
            <a:ext cx="4433887" cy="2087562"/>
          </a:xfrm>
          <a:prstGeom prst="rect">
            <a:avLst/>
          </a:prstGeom>
          <a:noFill/>
          <a:ln w="9525">
            <a:noFill/>
            <a:miter lim="800000"/>
            <a:headEnd/>
            <a:tailEnd/>
          </a:ln>
        </p:spPr>
      </p:pic>
      <p:pic>
        <p:nvPicPr>
          <p:cNvPr id="9222" name="Picture 9"/>
          <p:cNvPicPr>
            <a:picLocks noChangeAspect="1" noChangeArrowheads="1"/>
          </p:cNvPicPr>
          <p:nvPr/>
        </p:nvPicPr>
        <p:blipFill>
          <a:blip r:embed="rId5" cstate="email"/>
          <a:srcRect/>
          <a:stretch>
            <a:fillRect/>
          </a:stretch>
        </p:blipFill>
        <p:spPr bwMode="auto">
          <a:xfrm>
            <a:off x="0" y="5730875"/>
            <a:ext cx="2987675" cy="1127125"/>
          </a:xfrm>
          <a:prstGeom prst="rect">
            <a:avLst/>
          </a:prstGeom>
          <a:noFill/>
          <a:ln w="9525">
            <a:noFill/>
            <a:miter lim="800000"/>
            <a:headEnd/>
            <a:tailEnd/>
          </a:ln>
        </p:spPr>
      </p:pic>
      <p:pic>
        <p:nvPicPr>
          <p:cNvPr id="9223" name="Picture 6" descr="philipe gaucher"/>
          <p:cNvPicPr>
            <a:picLocks noChangeAspect="1" noChangeArrowheads="1"/>
          </p:cNvPicPr>
          <p:nvPr/>
        </p:nvPicPr>
        <p:blipFill>
          <a:blip r:embed="rId6" cstate="print"/>
          <a:srcRect/>
          <a:stretch>
            <a:fillRect/>
          </a:stretch>
        </p:blipFill>
        <p:spPr bwMode="auto">
          <a:xfrm>
            <a:off x="5076825" y="2565400"/>
            <a:ext cx="1149350" cy="1657350"/>
          </a:xfrm>
          <a:prstGeom prst="rect">
            <a:avLst/>
          </a:prstGeom>
          <a:noFill/>
          <a:ln w="9525">
            <a:noFill/>
            <a:miter lim="800000"/>
            <a:headEnd/>
            <a:tailEnd/>
          </a:ln>
        </p:spPr>
      </p:pic>
      <p:pic>
        <p:nvPicPr>
          <p:cNvPr id="9224" name="Picture 10"/>
          <p:cNvPicPr>
            <a:picLocks noChangeAspect="1" noChangeArrowheads="1"/>
          </p:cNvPicPr>
          <p:nvPr/>
        </p:nvPicPr>
        <p:blipFill>
          <a:blip r:embed="rId7" cstate="print"/>
          <a:srcRect/>
          <a:stretch>
            <a:fillRect/>
          </a:stretch>
        </p:blipFill>
        <p:spPr bwMode="auto">
          <a:xfrm>
            <a:off x="7316788" y="2205038"/>
            <a:ext cx="1827212" cy="119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0" y="260350"/>
            <a:ext cx="8153400" cy="990600"/>
          </a:xfrm>
        </p:spPr>
        <p:txBody>
          <a:bodyPr/>
          <a:lstStyle/>
          <a:p>
            <a:pPr algn="ctr" eaLnBrk="1" hangingPunct="1"/>
            <a:r>
              <a:rPr lang="es-ES_tradnl" smtClean="0"/>
              <a:t>Afectación ósea de la EG (I).</a:t>
            </a:r>
          </a:p>
        </p:txBody>
      </p:sp>
      <p:sp>
        <p:nvSpPr>
          <p:cNvPr id="6" name="2 Marcador de contenido"/>
          <p:cNvSpPr txBox="1">
            <a:spLocks/>
          </p:cNvSpPr>
          <p:nvPr/>
        </p:nvSpPr>
        <p:spPr bwMode="auto">
          <a:xfrm>
            <a:off x="684213" y="1773238"/>
            <a:ext cx="7218362" cy="187325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None/>
              <a:defRPr/>
            </a:pPr>
            <a:endParaRPr lang="es-ES_tradnl" sz="4000" dirty="0">
              <a:latin typeface="+mn-lt"/>
            </a:endParaRPr>
          </a:p>
        </p:txBody>
      </p:sp>
      <p:sp>
        <p:nvSpPr>
          <p:cNvPr id="7" name="2 Marcador de contenido"/>
          <p:cNvSpPr txBox="1">
            <a:spLocks/>
          </p:cNvSpPr>
          <p:nvPr/>
        </p:nvSpPr>
        <p:spPr>
          <a:xfrm>
            <a:off x="395288" y="2133600"/>
            <a:ext cx="4248150" cy="2743200"/>
          </a:xfrm>
          <a:prstGeom prst="rect">
            <a:avLst/>
          </a:prstGeom>
        </p:spPr>
        <p:txBody>
          <a:bodyPr>
            <a:normAutofit fontScale="77500" lnSpcReduction="20000"/>
          </a:bodyPr>
          <a:lstStyle/>
          <a:p>
            <a:pPr marL="320040" indent="-320040" fontAlgn="auto">
              <a:spcBef>
                <a:spcPts val="700"/>
              </a:spcBef>
              <a:spcAft>
                <a:spcPts val="0"/>
              </a:spcAft>
              <a:buClr>
                <a:schemeClr val="accent2"/>
              </a:buClr>
              <a:buSzPct val="60000"/>
              <a:defRPr/>
            </a:pPr>
            <a:r>
              <a:rPr lang="es-ES_tradnl" sz="5600" dirty="0">
                <a:latin typeface="+mn-lt"/>
              </a:rPr>
              <a:t>Remodelación ósea anómala:  deformidad en matraz de </a:t>
            </a:r>
            <a:r>
              <a:rPr lang="es-ES_tradnl" sz="5600" dirty="0" err="1">
                <a:latin typeface="+mn-lt"/>
              </a:rPr>
              <a:t>Erlenmeyer</a:t>
            </a:r>
            <a:endParaRPr lang="es-ES_tradnl" sz="2900" dirty="0">
              <a:latin typeface="+mn-lt"/>
            </a:endParaRPr>
          </a:p>
        </p:txBody>
      </p:sp>
      <p:sp>
        <p:nvSpPr>
          <p:cNvPr id="18437" name="9 Marcador de contenido"/>
          <p:cNvSpPr txBox="1">
            <a:spLocks/>
          </p:cNvSpPr>
          <p:nvPr/>
        </p:nvSpPr>
        <p:spPr bwMode="auto">
          <a:xfrm>
            <a:off x="990600" y="476250"/>
            <a:ext cx="8153400" cy="44958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pPr>
            <a:endParaRPr lang="es-ES" sz="2900">
              <a:latin typeface="Tw Cen MT" pitchFamily="34" charset="0"/>
            </a:endParaRPr>
          </a:p>
        </p:txBody>
      </p:sp>
      <p:pic>
        <p:nvPicPr>
          <p:cNvPr id="18438" name="Picture 2" descr="Resultado de imagen de deformidad en matraz de erlenmeyer"/>
          <p:cNvPicPr>
            <a:picLocks noChangeAspect="1" noChangeArrowheads="1"/>
          </p:cNvPicPr>
          <p:nvPr/>
        </p:nvPicPr>
        <p:blipFill>
          <a:blip r:embed="rId3" cstate="email"/>
          <a:srcRect/>
          <a:stretch>
            <a:fillRect/>
          </a:stretch>
        </p:blipFill>
        <p:spPr bwMode="auto">
          <a:xfrm>
            <a:off x="5610225" y="1196975"/>
            <a:ext cx="3533775"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0" y="260350"/>
            <a:ext cx="8153400" cy="990600"/>
          </a:xfrm>
        </p:spPr>
        <p:txBody>
          <a:bodyPr/>
          <a:lstStyle/>
          <a:p>
            <a:pPr algn="ctr" eaLnBrk="1" hangingPunct="1"/>
            <a:r>
              <a:rPr lang="es-ES_tradnl" smtClean="0"/>
              <a:t>Afectación ósea de la EG (II).</a:t>
            </a:r>
          </a:p>
        </p:txBody>
      </p:sp>
      <p:sp>
        <p:nvSpPr>
          <p:cNvPr id="6" name="2 Marcador de contenido"/>
          <p:cNvSpPr txBox="1">
            <a:spLocks/>
          </p:cNvSpPr>
          <p:nvPr/>
        </p:nvSpPr>
        <p:spPr bwMode="auto">
          <a:xfrm>
            <a:off x="684213" y="1773238"/>
            <a:ext cx="7218362" cy="187325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None/>
              <a:defRPr/>
            </a:pPr>
            <a:endParaRPr lang="es-ES_tradnl" sz="4000" dirty="0">
              <a:latin typeface="+mn-lt"/>
            </a:endParaRPr>
          </a:p>
        </p:txBody>
      </p:sp>
      <p:sp>
        <p:nvSpPr>
          <p:cNvPr id="7" name="2 Marcador de contenido"/>
          <p:cNvSpPr txBox="1">
            <a:spLocks/>
          </p:cNvSpPr>
          <p:nvPr/>
        </p:nvSpPr>
        <p:spPr>
          <a:xfrm>
            <a:off x="395288" y="2133600"/>
            <a:ext cx="5113337" cy="3176588"/>
          </a:xfrm>
          <a:prstGeom prst="rect">
            <a:avLst/>
          </a:prstGeom>
        </p:spPr>
        <p:txBody>
          <a:bodyPr>
            <a:normAutofit/>
          </a:bodyPr>
          <a:lstStyle/>
          <a:p>
            <a:pPr marL="320040" indent="-320040" fontAlgn="auto">
              <a:spcBef>
                <a:spcPts val="700"/>
              </a:spcBef>
              <a:spcAft>
                <a:spcPts val="0"/>
              </a:spcAft>
              <a:buClr>
                <a:schemeClr val="accent2"/>
              </a:buClr>
              <a:buSzPct val="60000"/>
              <a:defRPr/>
            </a:pPr>
            <a:r>
              <a:rPr lang="es-ES_tradnl" sz="4800" dirty="0">
                <a:latin typeface="+mn-lt"/>
              </a:rPr>
              <a:t>Osteopenia generalizada.</a:t>
            </a:r>
          </a:p>
          <a:p>
            <a:pPr marL="320040" indent="-320040" fontAlgn="auto">
              <a:spcBef>
                <a:spcPts val="700"/>
              </a:spcBef>
              <a:spcAft>
                <a:spcPts val="0"/>
              </a:spcAft>
              <a:buClr>
                <a:schemeClr val="accent2"/>
              </a:buClr>
              <a:buSzPct val="60000"/>
              <a:defRPr/>
            </a:pPr>
            <a:r>
              <a:rPr lang="es-ES_tradnl" sz="4800" dirty="0">
                <a:latin typeface="+mn-lt"/>
              </a:rPr>
              <a:t>Fracturas</a:t>
            </a:r>
          </a:p>
        </p:txBody>
      </p:sp>
      <p:sp>
        <p:nvSpPr>
          <p:cNvPr id="19461" name="9 Marcador de contenido"/>
          <p:cNvSpPr txBox="1">
            <a:spLocks/>
          </p:cNvSpPr>
          <p:nvPr/>
        </p:nvSpPr>
        <p:spPr bwMode="auto">
          <a:xfrm>
            <a:off x="990600" y="476250"/>
            <a:ext cx="8153400" cy="44958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pPr>
            <a:endParaRPr lang="es-ES" sz="2900">
              <a:latin typeface="Tw Cen MT" pitchFamily="34" charset="0"/>
            </a:endParaRPr>
          </a:p>
        </p:txBody>
      </p:sp>
      <p:pic>
        <p:nvPicPr>
          <p:cNvPr id="19462" name="Picture 7" descr="Fractura Patologica"/>
          <p:cNvPicPr>
            <a:picLocks noChangeAspect="1" noChangeArrowheads="1"/>
          </p:cNvPicPr>
          <p:nvPr/>
        </p:nvPicPr>
        <p:blipFill>
          <a:blip r:embed="rId3" cstate="email"/>
          <a:srcRect/>
          <a:stretch>
            <a:fillRect/>
          </a:stretch>
        </p:blipFill>
        <p:spPr bwMode="auto">
          <a:xfrm>
            <a:off x="5292725" y="1844675"/>
            <a:ext cx="3057525"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0" y="260350"/>
            <a:ext cx="8153400" cy="990600"/>
          </a:xfrm>
        </p:spPr>
        <p:txBody>
          <a:bodyPr/>
          <a:lstStyle/>
          <a:p>
            <a:pPr algn="ctr" eaLnBrk="1" hangingPunct="1"/>
            <a:r>
              <a:rPr lang="es-ES_tradnl" smtClean="0"/>
              <a:t>Afectación ósea de la EG (III).</a:t>
            </a:r>
          </a:p>
        </p:txBody>
      </p:sp>
      <p:sp>
        <p:nvSpPr>
          <p:cNvPr id="6" name="2 Marcador de contenido"/>
          <p:cNvSpPr txBox="1">
            <a:spLocks/>
          </p:cNvSpPr>
          <p:nvPr/>
        </p:nvSpPr>
        <p:spPr bwMode="auto">
          <a:xfrm>
            <a:off x="684213" y="1773238"/>
            <a:ext cx="7218362" cy="187325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None/>
              <a:defRPr/>
            </a:pPr>
            <a:endParaRPr lang="es-ES_tradnl" sz="4000" dirty="0">
              <a:latin typeface="+mn-lt"/>
            </a:endParaRPr>
          </a:p>
        </p:txBody>
      </p:sp>
      <p:sp>
        <p:nvSpPr>
          <p:cNvPr id="20484" name="9 Marcador de contenido"/>
          <p:cNvSpPr txBox="1">
            <a:spLocks/>
          </p:cNvSpPr>
          <p:nvPr/>
        </p:nvSpPr>
        <p:spPr bwMode="auto">
          <a:xfrm>
            <a:off x="990600" y="476250"/>
            <a:ext cx="8153400" cy="44958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pPr>
            <a:endParaRPr lang="es-ES" sz="2900">
              <a:latin typeface="Tw Cen MT" pitchFamily="34" charset="0"/>
            </a:endParaRPr>
          </a:p>
        </p:txBody>
      </p:sp>
      <p:pic>
        <p:nvPicPr>
          <p:cNvPr id="20485" name="Picture 7" descr="GDLiFemurPeniaLysisDeformity"/>
          <p:cNvPicPr>
            <a:picLocks noChangeAspect="1" noChangeArrowheads="1"/>
          </p:cNvPicPr>
          <p:nvPr/>
        </p:nvPicPr>
        <p:blipFill>
          <a:blip r:embed="rId3" cstate="email"/>
          <a:srcRect/>
          <a:stretch>
            <a:fillRect/>
          </a:stretch>
        </p:blipFill>
        <p:spPr bwMode="auto">
          <a:xfrm>
            <a:off x="6011863" y="2636838"/>
            <a:ext cx="2260600" cy="4221162"/>
          </a:xfrm>
          <a:prstGeom prst="rect">
            <a:avLst/>
          </a:prstGeom>
          <a:noFill/>
          <a:ln w="9525">
            <a:noFill/>
            <a:miter lim="800000"/>
            <a:headEnd/>
            <a:tailEnd/>
          </a:ln>
        </p:spPr>
      </p:pic>
      <p:pic>
        <p:nvPicPr>
          <p:cNvPr id="20486" name="Picture 10" descr="necrosis avascualr cabeza fem"/>
          <p:cNvPicPr>
            <a:picLocks noChangeAspect="1" noChangeArrowheads="1"/>
          </p:cNvPicPr>
          <p:nvPr/>
        </p:nvPicPr>
        <p:blipFill>
          <a:blip r:embed="rId4" cstate="email"/>
          <a:srcRect/>
          <a:stretch>
            <a:fillRect/>
          </a:stretch>
        </p:blipFill>
        <p:spPr bwMode="auto">
          <a:xfrm>
            <a:off x="5364163" y="1055688"/>
            <a:ext cx="3779837" cy="2876550"/>
          </a:xfrm>
          <a:prstGeom prst="rect">
            <a:avLst/>
          </a:prstGeom>
          <a:noFill/>
          <a:ln w="9525">
            <a:noFill/>
            <a:miter lim="800000"/>
            <a:headEnd/>
            <a:tailEnd/>
          </a:ln>
        </p:spPr>
      </p:pic>
      <p:sp>
        <p:nvSpPr>
          <p:cNvPr id="20487" name="Rectangle 3"/>
          <p:cNvSpPr txBox="1">
            <a:spLocks noChangeArrowheads="1"/>
          </p:cNvSpPr>
          <p:nvPr/>
        </p:nvSpPr>
        <p:spPr bwMode="auto">
          <a:xfrm>
            <a:off x="179388" y="1773238"/>
            <a:ext cx="5329237" cy="3168650"/>
          </a:xfrm>
          <a:prstGeom prst="rect">
            <a:avLst/>
          </a:prstGeom>
          <a:noFill/>
          <a:ln w="9525">
            <a:noFill/>
            <a:miter lim="800000"/>
            <a:headEnd/>
            <a:tailEnd/>
          </a:ln>
        </p:spPr>
        <p:txBody>
          <a:bodyPr/>
          <a:lstStyle/>
          <a:p>
            <a:pPr marL="319088" indent="-319088" eaLnBrk="0" hangingPunct="0">
              <a:lnSpc>
                <a:spcPct val="90000"/>
              </a:lnSpc>
              <a:spcBef>
                <a:spcPts val="700"/>
              </a:spcBef>
              <a:buClr>
                <a:schemeClr val="accent2"/>
              </a:buClr>
              <a:buSzPct val="60000"/>
              <a:buFont typeface="Wingdings" pitchFamily="2" charset="2"/>
              <a:buChar char=""/>
            </a:pPr>
            <a:r>
              <a:rPr lang="es-ES" sz="3200">
                <a:latin typeface="Tw Cen MT" pitchFamily="34" charset="0"/>
              </a:rPr>
              <a:t>Necrosis avascular: cabeza femoral.</a:t>
            </a:r>
          </a:p>
          <a:p>
            <a:pPr marL="319088" indent="-319088" eaLnBrk="0" hangingPunct="0">
              <a:lnSpc>
                <a:spcPct val="90000"/>
              </a:lnSpc>
              <a:spcBef>
                <a:spcPts val="700"/>
              </a:spcBef>
              <a:buClr>
                <a:schemeClr val="accent2"/>
              </a:buClr>
              <a:buSzPct val="60000"/>
              <a:buFont typeface="Wingdings" pitchFamily="2" charset="2"/>
              <a:buChar char=""/>
            </a:pPr>
            <a:r>
              <a:rPr lang="es-ES" sz="3200">
                <a:latin typeface="Tw Cen MT" pitchFamily="34" charset="0"/>
              </a:rPr>
              <a:t>“Crisis ósea”.</a:t>
            </a:r>
          </a:p>
          <a:p>
            <a:pPr marL="319088" indent="-319088" eaLnBrk="0" hangingPunct="0">
              <a:lnSpc>
                <a:spcPct val="90000"/>
              </a:lnSpc>
              <a:spcBef>
                <a:spcPts val="700"/>
              </a:spcBef>
              <a:buClr>
                <a:schemeClr val="accent2"/>
              </a:buClr>
              <a:buSzPct val="60000"/>
            </a:pPr>
            <a:endParaRPr lang="es-ES" sz="3200">
              <a:latin typeface="Tw Cen MT" pitchFamily="34" charset="0"/>
            </a:endParaRPr>
          </a:p>
          <a:p>
            <a:pPr marL="319088" indent="-319088" eaLnBrk="0" hangingPunct="0">
              <a:lnSpc>
                <a:spcPct val="90000"/>
              </a:lnSpc>
              <a:spcBef>
                <a:spcPts val="700"/>
              </a:spcBef>
              <a:buClr>
                <a:schemeClr val="accent2"/>
              </a:buClr>
              <a:buSzPct val="60000"/>
              <a:buFont typeface="Wingdings" pitchFamily="2" charset="2"/>
              <a:buChar char=""/>
            </a:pPr>
            <a:r>
              <a:rPr lang="es-ES" sz="3200">
                <a:latin typeface="Tw Cen MT" pitchFamily="34" charset="0"/>
              </a:rPr>
              <a:t>Lesiones osteolíticas.</a:t>
            </a:r>
          </a:p>
          <a:p>
            <a:pPr marL="319088" indent="-319088" eaLnBrk="0" hangingPunct="0">
              <a:lnSpc>
                <a:spcPct val="90000"/>
              </a:lnSpc>
              <a:spcBef>
                <a:spcPts val="700"/>
              </a:spcBef>
              <a:buClr>
                <a:schemeClr val="accent2"/>
              </a:buClr>
              <a:buSzPct val="60000"/>
              <a:buFont typeface="Wingdings" pitchFamily="2" charset="2"/>
              <a:buChar char=""/>
            </a:pPr>
            <a:r>
              <a:rPr lang="es-ES" sz="3200">
                <a:latin typeface="Tw Cen MT" pitchFamily="34" charset="0"/>
              </a:rPr>
              <a:t>Lesiones osteoescleróticas.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612775" y="228600"/>
            <a:ext cx="8153400" cy="990600"/>
          </a:xfrm>
        </p:spPr>
        <p:txBody>
          <a:bodyPr/>
          <a:lstStyle/>
          <a:p>
            <a:pPr algn="ctr" eaLnBrk="1" hangingPunct="1"/>
            <a:r>
              <a:rPr lang="es-ES_tradnl" smtClean="0"/>
              <a:t>Afectación ósea de la EG (IV)</a:t>
            </a:r>
          </a:p>
        </p:txBody>
      </p:sp>
      <p:sp>
        <p:nvSpPr>
          <p:cNvPr id="21507" name="2 Marcador de contenido"/>
          <p:cNvSpPr>
            <a:spLocks noGrp="1"/>
          </p:cNvSpPr>
          <p:nvPr>
            <p:ph sz="quarter" idx="1"/>
          </p:nvPr>
        </p:nvSpPr>
        <p:spPr>
          <a:xfrm>
            <a:off x="2195513" y="2133600"/>
            <a:ext cx="8820150" cy="2663825"/>
          </a:xfrm>
        </p:spPr>
        <p:txBody>
          <a:bodyPr/>
          <a:lstStyle/>
          <a:p>
            <a:pPr eaLnBrk="1" hangingPunct="1">
              <a:buFont typeface="Wingdings" pitchFamily="2" charset="2"/>
              <a:buNone/>
            </a:pPr>
            <a:r>
              <a:rPr lang="es-ES_tradnl" sz="4400" smtClean="0"/>
              <a:t>Infiltración ósea.</a:t>
            </a:r>
          </a:p>
        </p:txBody>
      </p:sp>
      <p:pic>
        <p:nvPicPr>
          <p:cNvPr id="21508" name="Picture 5" descr="Healthy KneePoll"/>
          <p:cNvPicPr>
            <a:picLocks noChangeAspect="1" noChangeArrowheads="1"/>
          </p:cNvPicPr>
          <p:nvPr/>
        </p:nvPicPr>
        <p:blipFill>
          <a:blip r:embed="rId3" cstate="print"/>
          <a:srcRect/>
          <a:stretch>
            <a:fillRect/>
          </a:stretch>
        </p:blipFill>
        <p:spPr bwMode="auto">
          <a:xfrm>
            <a:off x="179388" y="3933825"/>
            <a:ext cx="8707437"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612775" y="228600"/>
            <a:ext cx="8153400" cy="990600"/>
          </a:xfrm>
        </p:spPr>
        <p:txBody>
          <a:bodyPr/>
          <a:lstStyle/>
          <a:p>
            <a:pPr algn="ctr" eaLnBrk="1" hangingPunct="1"/>
            <a:r>
              <a:rPr lang="es-ES_tradnl" smtClean="0"/>
              <a:t>Diagnóstico</a:t>
            </a:r>
          </a:p>
        </p:txBody>
      </p:sp>
      <p:sp>
        <p:nvSpPr>
          <p:cNvPr id="22531" name="2 Marcador de contenido"/>
          <p:cNvSpPr>
            <a:spLocks noGrp="1"/>
          </p:cNvSpPr>
          <p:nvPr>
            <p:ph sz="quarter" idx="1"/>
          </p:nvPr>
        </p:nvSpPr>
        <p:spPr>
          <a:xfrm>
            <a:off x="323850" y="2133600"/>
            <a:ext cx="8820150" cy="2663825"/>
          </a:xfrm>
        </p:spPr>
        <p:txBody>
          <a:bodyPr/>
          <a:lstStyle/>
          <a:p>
            <a:pPr eaLnBrk="1" hangingPunct="1"/>
            <a:r>
              <a:rPr lang="es-ES_tradnl" sz="4400" smtClean="0"/>
              <a:t>Biopsia de médula ósea.</a:t>
            </a:r>
          </a:p>
          <a:p>
            <a:pPr eaLnBrk="1" hangingPunct="1"/>
            <a:r>
              <a:rPr lang="es-ES_tradnl" sz="4400" u="sng" smtClean="0">
                <a:solidFill>
                  <a:srgbClr val="FF0000"/>
                </a:solidFill>
              </a:rPr>
              <a:t>Actividad de glucocerebrosidasa.</a:t>
            </a:r>
          </a:p>
          <a:p>
            <a:pPr eaLnBrk="1" hangingPunct="1"/>
            <a:r>
              <a:rPr lang="es-ES_tradnl" sz="4400" smtClean="0"/>
              <a:t>Análisis genético.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612775" y="228600"/>
            <a:ext cx="8153400" cy="990600"/>
          </a:xfrm>
        </p:spPr>
        <p:txBody>
          <a:bodyPr/>
          <a:lstStyle/>
          <a:p>
            <a:pPr algn="ctr" eaLnBrk="1" hangingPunct="1"/>
            <a:r>
              <a:rPr lang="es-ES" smtClean="0"/>
              <a:t>Biopsia de médula ósea</a:t>
            </a:r>
            <a:endParaRPr lang="es-ES_tradnl" smtClean="0"/>
          </a:p>
        </p:txBody>
      </p:sp>
      <p:sp>
        <p:nvSpPr>
          <p:cNvPr id="2" name="1 CuadroTexto"/>
          <p:cNvSpPr txBox="1">
            <a:spLocks noChangeArrowheads="1"/>
          </p:cNvSpPr>
          <p:nvPr/>
        </p:nvSpPr>
        <p:spPr bwMode="auto">
          <a:xfrm>
            <a:off x="827088" y="2276475"/>
            <a:ext cx="6772275" cy="585788"/>
          </a:xfrm>
          <a:prstGeom prst="rect">
            <a:avLst/>
          </a:prstGeom>
          <a:noFill/>
          <a:ln w="9525">
            <a:noFill/>
            <a:miter lim="800000"/>
            <a:headEnd/>
            <a:tailEnd/>
          </a:ln>
        </p:spPr>
        <p:txBody>
          <a:bodyPr wrap="none">
            <a:spAutoFit/>
          </a:bodyPr>
          <a:lstStyle/>
          <a:p>
            <a:pPr marL="457200" indent="-457200">
              <a:buClr>
                <a:schemeClr val="accent2"/>
              </a:buClr>
              <a:buFont typeface="Wingdings" pitchFamily="2" charset="2"/>
              <a:buChar char="ü"/>
            </a:pPr>
            <a:r>
              <a:rPr lang="es-ES" sz="3200">
                <a:latin typeface="Tw Cen MT" pitchFamily="34" charset="0"/>
              </a:rPr>
              <a:t>¿leemos de nuevo la anamnesis?</a:t>
            </a:r>
            <a:endParaRPr lang="es-ES_tradnl" sz="3200">
              <a:latin typeface="Tw Cen MT" pitchFamily="34" charset="0"/>
            </a:endParaRPr>
          </a:p>
        </p:txBody>
      </p:sp>
      <p:pic>
        <p:nvPicPr>
          <p:cNvPr id="23556" name="2 Imagen"/>
          <p:cNvPicPr>
            <a:picLocks noChangeAspect="1"/>
          </p:cNvPicPr>
          <p:nvPr/>
        </p:nvPicPr>
        <p:blipFill>
          <a:blip r:embed="rId3" cstate="email"/>
          <a:srcRect/>
          <a:stretch>
            <a:fillRect/>
          </a:stretch>
        </p:blipFill>
        <p:spPr bwMode="auto">
          <a:xfrm>
            <a:off x="2268538" y="3068638"/>
            <a:ext cx="4267200" cy="3429000"/>
          </a:xfrm>
          <a:prstGeom prst="rect">
            <a:avLst/>
          </a:prstGeom>
          <a:noFill/>
          <a:ln w="9525">
            <a:noFill/>
            <a:miter lim="800000"/>
            <a:headEnd/>
            <a:tailEnd/>
          </a:ln>
        </p:spPr>
      </p:pic>
      <p:pic>
        <p:nvPicPr>
          <p:cNvPr id="23557" name="Picture 4" descr="GAUCHER012"/>
          <p:cNvPicPr>
            <a:picLocks noChangeAspect="1" noChangeArrowheads="1"/>
          </p:cNvPicPr>
          <p:nvPr/>
        </p:nvPicPr>
        <p:blipFill>
          <a:blip r:embed="rId4" cstate="email"/>
          <a:srcRect/>
          <a:stretch>
            <a:fillRect/>
          </a:stretch>
        </p:blipFill>
        <p:spPr bwMode="auto">
          <a:xfrm>
            <a:off x="827088" y="1557338"/>
            <a:ext cx="7345362" cy="5300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0"/>
            <a:ext cx="7666037" cy="1143000"/>
          </a:xfrm>
        </p:spPr>
        <p:txBody>
          <a:bodyPr/>
          <a:lstStyle/>
          <a:p>
            <a:pPr eaLnBrk="1" hangingPunct="1"/>
            <a:r>
              <a:rPr lang="es-ES" sz="2800" smtClean="0"/>
              <a:t>ACTIVIDAD DE LA GLUOCEREBROSIDASA</a:t>
            </a:r>
            <a:r>
              <a:rPr lang="es-ES_tradnl" sz="2800" smtClean="0">
                <a:solidFill>
                  <a:schemeClr val="tx1"/>
                </a:solidFill>
                <a:latin typeface="Arial" charset="0"/>
              </a:rPr>
              <a:t>.</a:t>
            </a:r>
          </a:p>
        </p:txBody>
      </p:sp>
      <p:sp>
        <p:nvSpPr>
          <p:cNvPr id="18435" name="Text Box 4"/>
          <p:cNvSpPr txBox="1">
            <a:spLocks noChangeArrowheads="1"/>
          </p:cNvSpPr>
          <p:nvPr/>
        </p:nvSpPr>
        <p:spPr bwMode="auto">
          <a:xfrm>
            <a:off x="0" y="5851525"/>
            <a:ext cx="9144000" cy="646113"/>
          </a:xfrm>
          <a:prstGeom prst="rect">
            <a:avLst/>
          </a:prstGeom>
          <a:solidFill>
            <a:schemeClr val="accent2">
              <a:lumMod val="40000"/>
              <a:lumOff val="60000"/>
            </a:schemeClr>
          </a:solidFill>
          <a:ln w="9525">
            <a:noFill/>
            <a:miter lim="800000"/>
            <a:headEnd/>
            <a:tailEnd/>
          </a:ln>
        </p:spPr>
        <p:txBody>
          <a:bodyPr>
            <a:spAutoFit/>
          </a:bodyPr>
          <a:lstStyle/>
          <a:p>
            <a:pPr fontAlgn="auto">
              <a:spcBef>
                <a:spcPct val="50000"/>
              </a:spcBef>
              <a:spcAft>
                <a:spcPts val="0"/>
              </a:spcAft>
              <a:defRPr/>
            </a:pPr>
            <a:r>
              <a:rPr lang="es-ES" dirty="0" err="1">
                <a:latin typeface="+mn-lt"/>
              </a:rPr>
              <a:t>Raghavan</a:t>
            </a:r>
            <a:r>
              <a:rPr lang="es-ES" dirty="0">
                <a:latin typeface="+mn-lt"/>
              </a:rPr>
              <a:t> SS, </a:t>
            </a:r>
            <a:r>
              <a:rPr lang="es-ES" dirty="0" err="1">
                <a:latin typeface="+mn-lt"/>
              </a:rPr>
              <a:t>Topol</a:t>
            </a:r>
            <a:r>
              <a:rPr lang="es-ES" dirty="0">
                <a:latin typeface="+mn-lt"/>
              </a:rPr>
              <a:t> J, </a:t>
            </a:r>
            <a:r>
              <a:rPr lang="es-ES" dirty="0" err="1">
                <a:latin typeface="+mn-lt"/>
              </a:rPr>
              <a:t>Kolodny</a:t>
            </a:r>
            <a:r>
              <a:rPr lang="es-ES" dirty="0">
                <a:latin typeface="+mn-lt"/>
              </a:rPr>
              <a:t> EH. </a:t>
            </a:r>
            <a:r>
              <a:rPr lang="es-ES" dirty="0" err="1">
                <a:latin typeface="+mn-lt"/>
              </a:rPr>
              <a:t>Leukocyte</a:t>
            </a:r>
            <a:r>
              <a:rPr lang="es-ES" dirty="0">
                <a:latin typeface="+mn-lt"/>
              </a:rPr>
              <a:t> beta-</a:t>
            </a:r>
            <a:r>
              <a:rPr lang="es-ES" dirty="0" err="1">
                <a:latin typeface="+mn-lt"/>
              </a:rPr>
              <a:t>glucosidase</a:t>
            </a:r>
            <a:r>
              <a:rPr lang="es-ES" dirty="0">
                <a:latin typeface="+mn-lt"/>
              </a:rPr>
              <a:t> in </a:t>
            </a:r>
            <a:r>
              <a:rPr lang="es-ES" dirty="0" err="1">
                <a:latin typeface="+mn-lt"/>
              </a:rPr>
              <a:t>homozygotes</a:t>
            </a:r>
            <a:r>
              <a:rPr lang="es-ES" dirty="0">
                <a:latin typeface="+mn-lt"/>
              </a:rPr>
              <a:t> and </a:t>
            </a:r>
            <a:r>
              <a:rPr lang="es-ES" dirty="0" err="1">
                <a:latin typeface="+mn-lt"/>
              </a:rPr>
              <a:t>heterozygotes</a:t>
            </a:r>
            <a:r>
              <a:rPr lang="es-ES" dirty="0">
                <a:latin typeface="+mn-lt"/>
              </a:rPr>
              <a:t> </a:t>
            </a:r>
            <a:r>
              <a:rPr lang="es-ES" dirty="0" err="1">
                <a:latin typeface="+mn-lt"/>
              </a:rPr>
              <a:t>for</a:t>
            </a:r>
            <a:r>
              <a:rPr lang="es-ES" dirty="0">
                <a:latin typeface="+mn-lt"/>
              </a:rPr>
              <a:t> </a:t>
            </a:r>
            <a:r>
              <a:rPr lang="es-ES" dirty="0" err="1">
                <a:latin typeface="+mn-lt"/>
              </a:rPr>
              <a:t>Gaucher</a:t>
            </a:r>
            <a:r>
              <a:rPr lang="es-ES" dirty="0">
                <a:latin typeface="+mn-lt"/>
              </a:rPr>
              <a:t> </a:t>
            </a:r>
            <a:r>
              <a:rPr lang="es-ES" dirty="0" err="1">
                <a:latin typeface="+mn-lt"/>
              </a:rPr>
              <a:t>disease</a:t>
            </a:r>
            <a:r>
              <a:rPr lang="es-ES" dirty="0">
                <a:latin typeface="+mn-lt"/>
              </a:rPr>
              <a:t>. Am J </a:t>
            </a:r>
            <a:r>
              <a:rPr lang="es-ES" dirty="0" err="1">
                <a:latin typeface="+mn-lt"/>
              </a:rPr>
              <a:t>Hum</a:t>
            </a:r>
            <a:r>
              <a:rPr lang="es-ES" dirty="0">
                <a:latin typeface="+mn-lt"/>
              </a:rPr>
              <a:t> </a:t>
            </a:r>
            <a:r>
              <a:rPr lang="es-ES" dirty="0" err="1">
                <a:latin typeface="+mn-lt"/>
              </a:rPr>
              <a:t>Genet</a:t>
            </a:r>
            <a:r>
              <a:rPr lang="es-ES" dirty="0">
                <a:latin typeface="+mn-lt"/>
              </a:rPr>
              <a:t> 1980;32:158-73.</a:t>
            </a:r>
          </a:p>
        </p:txBody>
      </p:sp>
      <p:sp>
        <p:nvSpPr>
          <p:cNvPr id="24580" name="Text Box 5"/>
          <p:cNvSpPr txBox="1">
            <a:spLocks noChangeArrowheads="1"/>
          </p:cNvSpPr>
          <p:nvPr/>
        </p:nvSpPr>
        <p:spPr bwMode="auto">
          <a:xfrm>
            <a:off x="323850" y="2349500"/>
            <a:ext cx="3376613" cy="1014413"/>
          </a:xfrm>
          <a:prstGeom prst="rect">
            <a:avLst/>
          </a:prstGeom>
          <a:solidFill>
            <a:schemeClr val="bg1"/>
          </a:solidFill>
          <a:ln w="9525">
            <a:noFill/>
            <a:miter lim="800000"/>
            <a:headEnd/>
            <a:tailEnd/>
          </a:ln>
        </p:spPr>
        <p:txBody>
          <a:bodyPr>
            <a:spAutoFit/>
          </a:bodyPr>
          <a:lstStyle/>
          <a:p>
            <a:pPr>
              <a:spcBef>
                <a:spcPct val="50000"/>
              </a:spcBef>
            </a:pPr>
            <a:r>
              <a:rPr lang="es-ES" sz="2400"/>
              <a:t>Sustrato artificial </a:t>
            </a:r>
          </a:p>
          <a:p>
            <a:pPr>
              <a:spcBef>
                <a:spcPct val="50000"/>
              </a:spcBef>
            </a:pPr>
            <a:r>
              <a:rPr lang="es-ES" sz="2400"/>
              <a:t>(4-Mu-Glu)</a:t>
            </a:r>
          </a:p>
        </p:txBody>
      </p:sp>
      <p:sp>
        <p:nvSpPr>
          <p:cNvPr id="24581" name="Text Box 7"/>
          <p:cNvSpPr txBox="1">
            <a:spLocks noChangeArrowheads="1"/>
          </p:cNvSpPr>
          <p:nvPr/>
        </p:nvSpPr>
        <p:spPr bwMode="auto">
          <a:xfrm>
            <a:off x="4572000" y="2438400"/>
            <a:ext cx="1655763" cy="457200"/>
          </a:xfrm>
          <a:prstGeom prst="rect">
            <a:avLst/>
          </a:prstGeom>
          <a:solidFill>
            <a:srgbClr val="FFFFCC"/>
          </a:solidFill>
          <a:ln w="9525">
            <a:noFill/>
            <a:miter lim="800000"/>
            <a:headEnd/>
            <a:tailEnd/>
          </a:ln>
        </p:spPr>
        <p:txBody>
          <a:bodyPr>
            <a:spAutoFit/>
          </a:bodyPr>
          <a:lstStyle/>
          <a:p>
            <a:pPr>
              <a:spcBef>
                <a:spcPct val="50000"/>
              </a:spcBef>
            </a:pPr>
            <a:r>
              <a:rPr lang="es-ES" sz="2400">
                <a:latin typeface="Tw Cen MT" pitchFamily="34" charset="0"/>
              </a:rPr>
              <a:t>  Leucocitos</a:t>
            </a:r>
          </a:p>
        </p:txBody>
      </p:sp>
      <p:sp>
        <p:nvSpPr>
          <p:cNvPr id="24582" name="Text Box 8"/>
          <p:cNvSpPr txBox="1">
            <a:spLocks noChangeArrowheads="1"/>
          </p:cNvSpPr>
          <p:nvPr/>
        </p:nvSpPr>
        <p:spPr bwMode="auto">
          <a:xfrm>
            <a:off x="1182688" y="4114800"/>
            <a:ext cx="2236787" cy="946150"/>
          </a:xfrm>
          <a:prstGeom prst="rect">
            <a:avLst/>
          </a:prstGeom>
          <a:solidFill>
            <a:srgbClr val="66FF33"/>
          </a:solidFill>
          <a:ln w="9525">
            <a:noFill/>
            <a:miter lim="800000"/>
            <a:headEnd/>
            <a:tailEnd/>
          </a:ln>
        </p:spPr>
        <p:txBody>
          <a:bodyPr>
            <a:spAutoFit/>
          </a:bodyPr>
          <a:lstStyle/>
          <a:p>
            <a:pPr>
              <a:spcBef>
                <a:spcPct val="50000"/>
              </a:spcBef>
            </a:pPr>
            <a:r>
              <a:rPr lang="es-ES" sz="2800">
                <a:latin typeface="Tw Cen MT" pitchFamily="34" charset="0"/>
              </a:rPr>
              <a:t>      4-MU (fluorogénico)</a:t>
            </a:r>
          </a:p>
        </p:txBody>
      </p:sp>
      <p:cxnSp>
        <p:nvCxnSpPr>
          <p:cNvPr id="24583" name="AutoShape 9"/>
          <p:cNvCxnSpPr>
            <a:cxnSpLocks noChangeShapeType="1"/>
          </p:cNvCxnSpPr>
          <p:nvPr/>
        </p:nvCxnSpPr>
        <p:spPr bwMode="auto">
          <a:xfrm flipH="1">
            <a:off x="3203575" y="2636838"/>
            <a:ext cx="984250" cy="0"/>
          </a:xfrm>
          <a:prstGeom prst="straightConnector1">
            <a:avLst/>
          </a:prstGeom>
          <a:noFill/>
          <a:ln w="9525">
            <a:solidFill>
              <a:schemeClr val="tx1"/>
            </a:solidFill>
            <a:round/>
            <a:headEnd/>
            <a:tailEnd type="triangle" w="med" len="med"/>
          </a:ln>
        </p:spPr>
      </p:cxnSp>
      <p:cxnSp>
        <p:nvCxnSpPr>
          <p:cNvPr id="24584" name="AutoShape 10"/>
          <p:cNvCxnSpPr>
            <a:cxnSpLocks noChangeShapeType="1"/>
          </p:cNvCxnSpPr>
          <p:nvPr/>
        </p:nvCxnSpPr>
        <p:spPr bwMode="auto">
          <a:xfrm rot="5400000">
            <a:off x="2726532" y="2824956"/>
            <a:ext cx="1219200" cy="985837"/>
          </a:xfrm>
          <a:prstGeom prst="curvedConnector3">
            <a:avLst>
              <a:gd name="adj1" fmla="val 50000"/>
            </a:avLst>
          </a:prstGeom>
          <a:noFill/>
          <a:ln w="28575">
            <a:solidFill>
              <a:srgbClr val="FF0000"/>
            </a:solidFill>
            <a:round/>
            <a:headEnd/>
            <a:tailEnd type="triangle" w="med" len="med"/>
          </a:ln>
        </p:spPr>
      </p:cxnSp>
      <p:sp>
        <p:nvSpPr>
          <p:cNvPr id="24585" name="Text Box 11"/>
          <p:cNvSpPr txBox="1">
            <a:spLocks noChangeArrowheads="1"/>
          </p:cNvSpPr>
          <p:nvPr/>
        </p:nvSpPr>
        <p:spPr bwMode="auto">
          <a:xfrm>
            <a:off x="4219575" y="3962400"/>
            <a:ext cx="4643438" cy="1754188"/>
          </a:xfrm>
          <a:prstGeom prst="rect">
            <a:avLst/>
          </a:prstGeom>
          <a:noFill/>
          <a:ln w="38100">
            <a:solidFill>
              <a:srgbClr val="FF0000"/>
            </a:solidFill>
            <a:miter lim="800000"/>
            <a:headEnd/>
            <a:tailEnd/>
          </a:ln>
        </p:spPr>
        <p:txBody>
          <a:bodyPr>
            <a:spAutoFit/>
          </a:bodyPr>
          <a:lstStyle/>
          <a:p>
            <a:pPr>
              <a:spcBef>
                <a:spcPct val="50000"/>
              </a:spcBef>
              <a:buFontTx/>
              <a:buChar char="•"/>
            </a:pPr>
            <a:r>
              <a:rPr lang="es-ES" sz="2400"/>
              <a:t>Portadores de alelo mutado: 50%</a:t>
            </a:r>
          </a:p>
          <a:p>
            <a:pPr>
              <a:spcBef>
                <a:spcPct val="50000"/>
              </a:spcBef>
              <a:buFontTx/>
              <a:buChar char="•"/>
            </a:pPr>
            <a:r>
              <a:rPr lang="es-ES" sz="2400"/>
              <a:t>Afectos de la enfermedad: niveles residuales: 10%</a:t>
            </a:r>
          </a:p>
        </p:txBody>
      </p:sp>
      <p:pic>
        <p:nvPicPr>
          <p:cNvPr id="24586" name="9 Imagen" descr="glucocerebrosidasa.jpg"/>
          <p:cNvPicPr>
            <a:picLocks noChangeAspect="1"/>
          </p:cNvPicPr>
          <p:nvPr/>
        </p:nvPicPr>
        <p:blipFill>
          <a:blip r:embed="rId3" cstate="email"/>
          <a:srcRect/>
          <a:stretch>
            <a:fillRect/>
          </a:stretch>
        </p:blipFill>
        <p:spPr bwMode="auto">
          <a:xfrm>
            <a:off x="6764338" y="0"/>
            <a:ext cx="2379662"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7192963" y="2538413"/>
            <a:ext cx="0" cy="750887"/>
          </a:xfrm>
          <a:prstGeom prst="line">
            <a:avLst/>
          </a:prstGeom>
          <a:noFill/>
          <a:ln w="3175">
            <a:solidFill>
              <a:srgbClr val="FFFF00"/>
            </a:solidFill>
            <a:round/>
            <a:headEnd/>
            <a:tailEnd/>
          </a:ln>
        </p:spPr>
        <p:txBody>
          <a:bodyPr wrap="none" anchor="ctr">
            <a:spAutoFit/>
          </a:bodyPr>
          <a:lstStyle/>
          <a:p>
            <a:endParaRPr lang="es-ES"/>
          </a:p>
        </p:txBody>
      </p:sp>
      <p:sp>
        <p:nvSpPr>
          <p:cNvPr id="25603" name="Rectangle 4"/>
          <p:cNvSpPr>
            <a:spLocks noChangeArrowheads="1"/>
          </p:cNvSpPr>
          <p:nvPr/>
        </p:nvSpPr>
        <p:spPr bwMode="auto">
          <a:xfrm>
            <a:off x="1571625" y="2803525"/>
            <a:ext cx="720725" cy="368300"/>
          </a:xfrm>
          <a:prstGeom prst="rect">
            <a:avLst/>
          </a:prstGeom>
          <a:solidFill>
            <a:srgbClr val="00719F"/>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25604" name="Rectangle 5"/>
          <p:cNvSpPr>
            <a:spLocks noChangeArrowheads="1"/>
          </p:cNvSpPr>
          <p:nvPr/>
        </p:nvSpPr>
        <p:spPr bwMode="auto">
          <a:xfrm>
            <a:off x="5981700" y="2197100"/>
            <a:ext cx="2105025" cy="368300"/>
          </a:xfrm>
          <a:prstGeom prst="rect">
            <a:avLst/>
          </a:prstGeom>
          <a:solidFill>
            <a:srgbClr val="00719F"/>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25605" name="Rectangle 6"/>
          <p:cNvSpPr>
            <a:spLocks noChangeArrowheads="1"/>
          </p:cNvSpPr>
          <p:nvPr/>
        </p:nvSpPr>
        <p:spPr bwMode="auto">
          <a:xfrm>
            <a:off x="5689600" y="2695575"/>
            <a:ext cx="2740025" cy="368300"/>
          </a:xfrm>
          <a:prstGeom prst="rect">
            <a:avLst/>
          </a:prstGeom>
          <a:solidFill>
            <a:srgbClr val="00719F"/>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25606" name="Rectangle 7"/>
          <p:cNvSpPr>
            <a:spLocks noChangeArrowheads="1"/>
          </p:cNvSpPr>
          <p:nvPr/>
        </p:nvSpPr>
        <p:spPr bwMode="auto">
          <a:xfrm>
            <a:off x="4794250" y="1612900"/>
            <a:ext cx="1570038" cy="368300"/>
          </a:xfrm>
          <a:prstGeom prst="rect">
            <a:avLst/>
          </a:prstGeom>
          <a:solidFill>
            <a:srgbClr val="00719F"/>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25607" name="Line 9"/>
          <p:cNvSpPr>
            <a:spLocks noChangeShapeType="1"/>
          </p:cNvSpPr>
          <p:nvPr/>
        </p:nvSpPr>
        <p:spPr bwMode="auto">
          <a:xfrm>
            <a:off x="611188" y="4024313"/>
            <a:ext cx="7693025" cy="0"/>
          </a:xfrm>
          <a:prstGeom prst="line">
            <a:avLst/>
          </a:prstGeom>
          <a:noFill/>
          <a:ln w="3175">
            <a:solidFill>
              <a:srgbClr val="FFFF00"/>
            </a:solidFill>
            <a:round/>
            <a:headEnd/>
            <a:tailEnd/>
          </a:ln>
        </p:spPr>
        <p:txBody>
          <a:bodyPr wrap="none" anchor="ctr">
            <a:spAutoFit/>
          </a:bodyPr>
          <a:lstStyle/>
          <a:p>
            <a:endParaRPr lang="es-ES"/>
          </a:p>
        </p:txBody>
      </p:sp>
      <p:sp>
        <p:nvSpPr>
          <p:cNvPr id="25608" name="Rectangle 10"/>
          <p:cNvSpPr>
            <a:spLocks noChangeArrowheads="1"/>
          </p:cNvSpPr>
          <p:nvPr/>
        </p:nvSpPr>
        <p:spPr bwMode="auto">
          <a:xfrm>
            <a:off x="787400" y="3841750"/>
            <a:ext cx="355600" cy="368300"/>
          </a:xfrm>
          <a:prstGeom prst="rect">
            <a:avLst/>
          </a:prstGeom>
          <a:solidFill>
            <a:srgbClr val="007F82"/>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25609" name="Rectangle 11"/>
          <p:cNvSpPr>
            <a:spLocks noChangeArrowheads="1"/>
          </p:cNvSpPr>
          <p:nvPr/>
        </p:nvSpPr>
        <p:spPr bwMode="auto">
          <a:xfrm>
            <a:off x="2046288" y="3841750"/>
            <a:ext cx="354012" cy="368300"/>
          </a:xfrm>
          <a:prstGeom prst="rect">
            <a:avLst/>
          </a:prstGeom>
          <a:solidFill>
            <a:srgbClr val="007F82"/>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25610" name="Rectangle 12"/>
          <p:cNvSpPr>
            <a:spLocks noChangeArrowheads="1"/>
          </p:cNvSpPr>
          <p:nvPr/>
        </p:nvSpPr>
        <p:spPr bwMode="auto">
          <a:xfrm>
            <a:off x="3217863" y="3841750"/>
            <a:ext cx="357187" cy="368300"/>
          </a:xfrm>
          <a:prstGeom prst="rect">
            <a:avLst/>
          </a:prstGeom>
          <a:solidFill>
            <a:srgbClr val="007F82"/>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25611" name="Rectangle 13"/>
          <p:cNvSpPr>
            <a:spLocks noChangeArrowheads="1"/>
          </p:cNvSpPr>
          <p:nvPr/>
        </p:nvSpPr>
        <p:spPr bwMode="auto">
          <a:xfrm>
            <a:off x="3686175" y="3841750"/>
            <a:ext cx="355600" cy="368300"/>
          </a:xfrm>
          <a:prstGeom prst="rect">
            <a:avLst/>
          </a:prstGeom>
          <a:solidFill>
            <a:srgbClr val="007F82"/>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25612" name="Rectangle 14"/>
          <p:cNvSpPr>
            <a:spLocks noChangeArrowheads="1"/>
          </p:cNvSpPr>
          <p:nvPr/>
        </p:nvSpPr>
        <p:spPr bwMode="auto">
          <a:xfrm>
            <a:off x="4454525" y="3841750"/>
            <a:ext cx="354013" cy="368300"/>
          </a:xfrm>
          <a:prstGeom prst="rect">
            <a:avLst/>
          </a:prstGeom>
          <a:solidFill>
            <a:srgbClr val="007F82"/>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25613" name="Rectangle 15"/>
          <p:cNvSpPr>
            <a:spLocks noChangeArrowheads="1"/>
          </p:cNvSpPr>
          <p:nvPr/>
        </p:nvSpPr>
        <p:spPr bwMode="auto">
          <a:xfrm>
            <a:off x="6235700" y="3841750"/>
            <a:ext cx="357188" cy="368300"/>
          </a:xfrm>
          <a:prstGeom prst="rect">
            <a:avLst/>
          </a:prstGeom>
          <a:solidFill>
            <a:srgbClr val="007F82"/>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25614" name="Rectangle 16"/>
          <p:cNvSpPr>
            <a:spLocks noChangeArrowheads="1"/>
          </p:cNvSpPr>
          <p:nvPr/>
        </p:nvSpPr>
        <p:spPr bwMode="auto">
          <a:xfrm>
            <a:off x="7116763" y="3841750"/>
            <a:ext cx="185737" cy="368300"/>
          </a:xfrm>
          <a:prstGeom prst="rect">
            <a:avLst/>
          </a:prstGeom>
          <a:solidFill>
            <a:srgbClr val="007F82"/>
          </a:solidFill>
          <a:ln w="3175">
            <a:solidFill>
              <a:srgbClr val="FFFF00"/>
            </a:solidFill>
            <a:miter lim="800000"/>
            <a:headEnd/>
            <a:tailEnd/>
          </a:ln>
        </p:spPr>
        <p:txBody>
          <a:bodyPr wrap="none" anchor="ctr">
            <a:spAutoFit/>
          </a:bodyPr>
          <a:lstStyle/>
          <a:p>
            <a:endParaRPr lang="es-ES">
              <a:latin typeface="Tw Cen MT" pitchFamily="34" charset="0"/>
            </a:endParaRPr>
          </a:p>
        </p:txBody>
      </p:sp>
      <p:sp>
        <p:nvSpPr>
          <p:cNvPr id="25615" name="Rectangle 17"/>
          <p:cNvSpPr>
            <a:spLocks noChangeArrowheads="1"/>
          </p:cNvSpPr>
          <p:nvPr/>
        </p:nvSpPr>
        <p:spPr bwMode="auto">
          <a:xfrm>
            <a:off x="2509838" y="3841750"/>
            <a:ext cx="185737" cy="368300"/>
          </a:xfrm>
          <a:prstGeom prst="rect">
            <a:avLst/>
          </a:prstGeom>
          <a:solidFill>
            <a:srgbClr val="007F82"/>
          </a:solidFill>
          <a:ln w="3175">
            <a:solidFill>
              <a:srgbClr val="FFFF00"/>
            </a:solidFill>
            <a:miter lim="800000"/>
            <a:headEnd/>
            <a:tailEnd/>
          </a:ln>
        </p:spPr>
        <p:txBody>
          <a:bodyPr wrap="none" anchor="ctr">
            <a:spAutoFit/>
          </a:bodyPr>
          <a:lstStyle/>
          <a:p>
            <a:endParaRPr lang="es-ES">
              <a:latin typeface="Tw Cen MT" pitchFamily="34" charset="0"/>
            </a:endParaRPr>
          </a:p>
        </p:txBody>
      </p:sp>
      <p:sp>
        <p:nvSpPr>
          <p:cNvPr id="25616" name="Rectangle 18"/>
          <p:cNvSpPr>
            <a:spLocks noChangeArrowheads="1"/>
          </p:cNvSpPr>
          <p:nvPr/>
        </p:nvSpPr>
        <p:spPr bwMode="auto">
          <a:xfrm>
            <a:off x="1446213" y="3841750"/>
            <a:ext cx="184150" cy="368300"/>
          </a:xfrm>
          <a:prstGeom prst="rect">
            <a:avLst/>
          </a:prstGeom>
          <a:solidFill>
            <a:srgbClr val="007F82"/>
          </a:solidFill>
          <a:ln w="3175">
            <a:solidFill>
              <a:srgbClr val="FFFF00"/>
            </a:solidFill>
            <a:miter lim="800000"/>
            <a:headEnd/>
            <a:tailEnd/>
          </a:ln>
        </p:spPr>
        <p:txBody>
          <a:bodyPr wrap="none" anchor="ctr">
            <a:spAutoFit/>
          </a:bodyPr>
          <a:lstStyle/>
          <a:p>
            <a:endParaRPr lang="es-ES">
              <a:latin typeface="Tw Cen MT" pitchFamily="34" charset="0"/>
            </a:endParaRPr>
          </a:p>
        </p:txBody>
      </p:sp>
      <p:sp>
        <p:nvSpPr>
          <p:cNvPr id="25617" name="Rectangle 19"/>
          <p:cNvSpPr>
            <a:spLocks noChangeArrowheads="1"/>
          </p:cNvSpPr>
          <p:nvPr/>
        </p:nvSpPr>
        <p:spPr bwMode="auto">
          <a:xfrm>
            <a:off x="7666038" y="3841750"/>
            <a:ext cx="184150" cy="368300"/>
          </a:xfrm>
          <a:prstGeom prst="rect">
            <a:avLst/>
          </a:prstGeom>
          <a:solidFill>
            <a:srgbClr val="007F82"/>
          </a:solidFill>
          <a:ln w="3175">
            <a:solidFill>
              <a:srgbClr val="FFFF00"/>
            </a:solidFill>
            <a:miter lim="800000"/>
            <a:headEnd/>
            <a:tailEnd/>
          </a:ln>
        </p:spPr>
        <p:txBody>
          <a:bodyPr wrap="none" anchor="ctr">
            <a:spAutoFit/>
          </a:bodyPr>
          <a:lstStyle/>
          <a:p>
            <a:endParaRPr lang="es-ES">
              <a:latin typeface="Tw Cen MT" pitchFamily="34" charset="0"/>
            </a:endParaRPr>
          </a:p>
        </p:txBody>
      </p:sp>
      <p:sp>
        <p:nvSpPr>
          <p:cNvPr id="25618" name="Rectangle 20"/>
          <p:cNvSpPr>
            <a:spLocks noChangeArrowheads="1"/>
          </p:cNvSpPr>
          <p:nvPr/>
        </p:nvSpPr>
        <p:spPr bwMode="auto">
          <a:xfrm>
            <a:off x="5403850" y="3841750"/>
            <a:ext cx="468313" cy="368300"/>
          </a:xfrm>
          <a:prstGeom prst="rect">
            <a:avLst/>
          </a:prstGeom>
          <a:solidFill>
            <a:srgbClr val="007F82"/>
          </a:solidFill>
          <a:ln w="3175">
            <a:solidFill>
              <a:srgbClr val="FFFF00"/>
            </a:solidFill>
            <a:miter lim="800000"/>
            <a:headEnd/>
            <a:tailEnd/>
          </a:ln>
        </p:spPr>
        <p:txBody>
          <a:bodyPr anchor="ctr">
            <a:spAutoFit/>
          </a:bodyPr>
          <a:lstStyle/>
          <a:p>
            <a:endParaRPr lang="es-ES">
              <a:latin typeface="Tw Cen MT" pitchFamily="34" charset="0"/>
            </a:endParaRPr>
          </a:p>
        </p:txBody>
      </p:sp>
      <p:sp>
        <p:nvSpPr>
          <p:cNvPr id="184341" name="Text Box 21"/>
          <p:cNvSpPr txBox="1">
            <a:spLocks noChangeArrowheads="1"/>
          </p:cNvSpPr>
          <p:nvPr/>
        </p:nvSpPr>
        <p:spPr bwMode="auto">
          <a:xfrm>
            <a:off x="866775" y="3265488"/>
            <a:ext cx="249238"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a:solidFill>
                  <a:srgbClr val="FFFF00"/>
                </a:solidFill>
                <a:effectLst>
                  <a:outerShdw blurRad="38100" dist="38100" dir="2700000" algn="tl">
                    <a:srgbClr val="000000"/>
                  </a:outerShdw>
                </a:effectLst>
              </a:rPr>
              <a:t>I</a:t>
            </a:r>
          </a:p>
        </p:txBody>
      </p:sp>
      <p:sp>
        <p:nvSpPr>
          <p:cNvPr id="184342" name="Text Box 22"/>
          <p:cNvSpPr txBox="1">
            <a:spLocks noChangeArrowheads="1"/>
          </p:cNvSpPr>
          <p:nvPr/>
        </p:nvSpPr>
        <p:spPr bwMode="auto">
          <a:xfrm>
            <a:off x="1387475" y="3265488"/>
            <a:ext cx="312738"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a:solidFill>
                  <a:srgbClr val="FFFF00"/>
                </a:solidFill>
                <a:effectLst>
                  <a:outerShdw blurRad="38100" dist="38100" dir="2700000" algn="tl">
                    <a:srgbClr val="000000"/>
                  </a:outerShdw>
                </a:effectLst>
              </a:rPr>
              <a:t>II</a:t>
            </a:r>
          </a:p>
        </p:txBody>
      </p:sp>
      <p:sp>
        <p:nvSpPr>
          <p:cNvPr id="184343" name="Text Box 23"/>
          <p:cNvSpPr txBox="1">
            <a:spLocks noChangeArrowheads="1"/>
          </p:cNvSpPr>
          <p:nvPr/>
        </p:nvSpPr>
        <p:spPr bwMode="auto">
          <a:xfrm>
            <a:off x="2051050" y="3265488"/>
            <a:ext cx="377825"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a:solidFill>
                  <a:srgbClr val="FFFF00"/>
                </a:solidFill>
                <a:effectLst>
                  <a:outerShdw blurRad="38100" dist="38100" dir="2700000" algn="tl">
                    <a:srgbClr val="000000"/>
                  </a:outerShdw>
                </a:effectLst>
              </a:rPr>
              <a:t>III</a:t>
            </a:r>
          </a:p>
        </p:txBody>
      </p:sp>
      <p:sp>
        <p:nvSpPr>
          <p:cNvPr id="184344" name="Text Box 24"/>
          <p:cNvSpPr txBox="1">
            <a:spLocks noChangeArrowheads="1"/>
          </p:cNvSpPr>
          <p:nvPr/>
        </p:nvSpPr>
        <p:spPr bwMode="auto">
          <a:xfrm>
            <a:off x="2411413" y="3265488"/>
            <a:ext cx="403225"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a:solidFill>
                  <a:srgbClr val="FFFF00"/>
                </a:solidFill>
                <a:effectLst>
                  <a:outerShdw blurRad="38100" dist="38100" dir="2700000" algn="tl">
                    <a:srgbClr val="000000"/>
                  </a:outerShdw>
                </a:effectLst>
              </a:rPr>
              <a:t>IV</a:t>
            </a:r>
          </a:p>
        </p:txBody>
      </p:sp>
      <p:sp>
        <p:nvSpPr>
          <p:cNvPr id="184345" name="Text Box 25"/>
          <p:cNvSpPr txBox="1">
            <a:spLocks noChangeArrowheads="1"/>
          </p:cNvSpPr>
          <p:nvPr/>
        </p:nvSpPr>
        <p:spPr bwMode="auto">
          <a:xfrm>
            <a:off x="3233738" y="3265488"/>
            <a:ext cx="338137"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a:solidFill>
                  <a:srgbClr val="FFFF00"/>
                </a:solidFill>
                <a:effectLst>
                  <a:outerShdw blurRad="38100" dist="38100" dir="2700000" algn="tl">
                    <a:srgbClr val="000000"/>
                  </a:outerShdw>
                </a:effectLst>
              </a:rPr>
              <a:t>V</a:t>
            </a:r>
          </a:p>
        </p:txBody>
      </p:sp>
      <p:sp>
        <p:nvSpPr>
          <p:cNvPr id="184346" name="Text Box 26"/>
          <p:cNvSpPr txBox="1">
            <a:spLocks noChangeArrowheads="1"/>
          </p:cNvSpPr>
          <p:nvPr/>
        </p:nvSpPr>
        <p:spPr bwMode="auto">
          <a:xfrm>
            <a:off x="3667125" y="3265488"/>
            <a:ext cx="403225"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a:solidFill>
                  <a:srgbClr val="FFFF00"/>
                </a:solidFill>
                <a:effectLst>
                  <a:outerShdw blurRad="38100" dist="38100" dir="2700000" algn="tl">
                    <a:srgbClr val="000000"/>
                  </a:outerShdw>
                </a:effectLst>
              </a:rPr>
              <a:t>VI</a:t>
            </a:r>
          </a:p>
        </p:txBody>
      </p:sp>
      <p:sp>
        <p:nvSpPr>
          <p:cNvPr id="184347" name="Text Box 27"/>
          <p:cNvSpPr txBox="1">
            <a:spLocks noChangeArrowheads="1"/>
          </p:cNvSpPr>
          <p:nvPr/>
        </p:nvSpPr>
        <p:spPr bwMode="auto">
          <a:xfrm>
            <a:off x="4403725" y="3265488"/>
            <a:ext cx="466725"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dirty="0">
                <a:solidFill>
                  <a:srgbClr val="FFFF00"/>
                </a:solidFill>
                <a:effectLst>
                  <a:outerShdw blurRad="38100" dist="38100" dir="2700000" algn="tl">
                    <a:srgbClr val="000000"/>
                  </a:outerShdw>
                </a:effectLst>
              </a:rPr>
              <a:t>VII</a:t>
            </a:r>
          </a:p>
        </p:txBody>
      </p:sp>
      <p:sp>
        <p:nvSpPr>
          <p:cNvPr id="184348" name="Text Box 28"/>
          <p:cNvSpPr txBox="1">
            <a:spLocks noChangeArrowheads="1"/>
          </p:cNvSpPr>
          <p:nvPr/>
        </p:nvSpPr>
        <p:spPr bwMode="auto">
          <a:xfrm>
            <a:off x="5384800" y="3265488"/>
            <a:ext cx="531813"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a:solidFill>
                  <a:srgbClr val="FFFF00"/>
                </a:solidFill>
                <a:effectLst>
                  <a:outerShdw blurRad="38100" dist="38100" dir="2700000" algn="tl">
                    <a:srgbClr val="000000"/>
                  </a:outerShdw>
                </a:effectLst>
              </a:rPr>
              <a:t>VIII</a:t>
            </a:r>
          </a:p>
        </p:txBody>
      </p:sp>
      <p:sp>
        <p:nvSpPr>
          <p:cNvPr id="184349" name="Text Box 29"/>
          <p:cNvSpPr txBox="1">
            <a:spLocks noChangeArrowheads="1"/>
          </p:cNvSpPr>
          <p:nvPr/>
        </p:nvSpPr>
        <p:spPr bwMode="auto">
          <a:xfrm>
            <a:off x="6221413" y="3265488"/>
            <a:ext cx="403225"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a:solidFill>
                  <a:srgbClr val="FFFF00"/>
                </a:solidFill>
                <a:effectLst>
                  <a:outerShdw blurRad="38100" dist="38100" dir="2700000" algn="tl">
                    <a:srgbClr val="000000"/>
                  </a:outerShdw>
                </a:effectLst>
              </a:rPr>
              <a:t>IX</a:t>
            </a:r>
          </a:p>
        </p:txBody>
      </p:sp>
      <p:sp>
        <p:nvSpPr>
          <p:cNvPr id="184350" name="Text Box 30"/>
          <p:cNvSpPr txBox="1">
            <a:spLocks noChangeArrowheads="1"/>
          </p:cNvSpPr>
          <p:nvPr/>
        </p:nvSpPr>
        <p:spPr bwMode="auto">
          <a:xfrm>
            <a:off x="7029450" y="3265488"/>
            <a:ext cx="338138"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a:solidFill>
                  <a:srgbClr val="FFFF00"/>
                </a:solidFill>
                <a:effectLst>
                  <a:outerShdw blurRad="38100" dist="38100" dir="2700000" algn="tl">
                    <a:srgbClr val="000000"/>
                  </a:outerShdw>
                </a:effectLst>
              </a:rPr>
              <a:t>X</a:t>
            </a:r>
          </a:p>
        </p:txBody>
      </p:sp>
      <p:sp>
        <p:nvSpPr>
          <p:cNvPr id="184351" name="Text Box 31"/>
          <p:cNvSpPr txBox="1">
            <a:spLocks noChangeArrowheads="1"/>
          </p:cNvSpPr>
          <p:nvPr/>
        </p:nvSpPr>
        <p:spPr bwMode="auto">
          <a:xfrm>
            <a:off x="7550150" y="3265488"/>
            <a:ext cx="401638" cy="369887"/>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a:solidFill>
                  <a:srgbClr val="FFFF00"/>
                </a:solidFill>
                <a:effectLst>
                  <a:outerShdw blurRad="38100" dist="38100" dir="2700000" algn="tl">
                    <a:srgbClr val="000000"/>
                  </a:outerShdw>
                </a:effectLst>
              </a:rPr>
              <a:t>XI</a:t>
            </a:r>
          </a:p>
        </p:txBody>
      </p:sp>
      <p:sp>
        <p:nvSpPr>
          <p:cNvPr id="184352" name="Text Box 32"/>
          <p:cNvSpPr txBox="1">
            <a:spLocks noChangeArrowheads="1"/>
          </p:cNvSpPr>
          <p:nvPr/>
        </p:nvSpPr>
        <p:spPr bwMode="auto">
          <a:xfrm>
            <a:off x="684213" y="2781300"/>
            <a:ext cx="731837" cy="338138"/>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sz="1600" b="1" dirty="0">
                <a:solidFill>
                  <a:srgbClr val="FFFF00"/>
                </a:solidFill>
                <a:effectLst>
                  <a:outerShdw blurRad="38100" dist="38100" dir="2700000" algn="tl">
                    <a:srgbClr val="000000"/>
                  </a:outerShdw>
                </a:effectLst>
              </a:rPr>
              <a:t>84GG</a:t>
            </a:r>
            <a:endParaRPr lang="en-US" sz="1600" dirty="0">
              <a:solidFill>
                <a:srgbClr val="FFFF00"/>
              </a:solidFill>
              <a:effectLst>
                <a:outerShdw blurRad="38100" dist="38100" dir="2700000" algn="tl">
                  <a:srgbClr val="000000"/>
                </a:outerShdw>
              </a:effectLst>
            </a:endParaRPr>
          </a:p>
        </p:txBody>
      </p:sp>
      <p:sp>
        <p:nvSpPr>
          <p:cNvPr id="184353" name="Text Box 33"/>
          <p:cNvSpPr txBox="1">
            <a:spLocks noChangeArrowheads="1"/>
          </p:cNvSpPr>
          <p:nvPr/>
        </p:nvSpPr>
        <p:spPr bwMode="auto">
          <a:xfrm>
            <a:off x="1600200" y="2813050"/>
            <a:ext cx="685800" cy="338138"/>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sz="1600" b="1">
                <a:solidFill>
                  <a:srgbClr val="FFFF00"/>
                </a:solidFill>
                <a:effectLst>
                  <a:outerShdw blurRad="38100" dist="38100" dir="2700000" algn="tl">
                    <a:srgbClr val="000000"/>
                  </a:outerShdw>
                </a:effectLst>
              </a:rPr>
              <a:t>IVS 2</a:t>
            </a:r>
            <a:endParaRPr lang="en-US" sz="1600">
              <a:solidFill>
                <a:srgbClr val="FFFF00"/>
              </a:solidFill>
              <a:effectLst>
                <a:outerShdw blurRad="38100" dist="38100" dir="2700000" algn="tl">
                  <a:srgbClr val="000000"/>
                </a:outerShdw>
              </a:effectLst>
            </a:endParaRPr>
          </a:p>
        </p:txBody>
      </p:sp>
      <p:sp>
        <p:nvSpPr>
          <p:cNvPr id="25632" name="Text Box 34"/>
          <p:cNvSpPr txBox="1">
            <a:spLocks noChangeArrowheads="1"/>
          </p:cNvSpPr>
          <p:nvPr/>
        </p:nvSpPr>
        <p:spPr bwMode="auto">
          <a:xfrm>
            <a:off x="2268538" y="2060575"/>
            <a:ext cx="2986087" cy="585788"/>
          </a:xfrm>
          <a:prstGeom prst="rect">
            <a:avLst/>
          </a:prstGeom>
          <a:noFill/>
          <a:ln w="3175">
            <a:solidFill>
              <a:srgbClr val="FFFF00"/>
            </a:solidFill>
            <a:miter lim="800000"/>
            <a:headEnd/>
            <a:tailEnd/>
          </a:ln>
        </p:spPr>
        <p:txBody>
          <a:bodyPr wrap="none">
            <a:spAutoFit/>
          </a:bodyPr>
          <a:lstStyle/>
          <a:p>
            <a:r>
              <a:rPr lang="en-US" sz="1600" b="1"/>
              <a:t>R120W W184R N188K V191G</a:t>
            </a:r>
          </a:p>
          <a:p>
            <a:r>
              <a:rPr lang="en-US" sz="1600" b="1"/>
              <a:t>S196P G202R F2131</a:t>
            </a:r>
          </a:p>
        </p:txBody>
      </p:sp>
      <p:sp>
        <p:nvSpPr>
          <p:cNvPr id="184355" name="Text Box 35"/>
          <p:cNvSpPr txBox="1">
            <a:spLocks noChangeArrowheads="1"/>
          </p:cNvSpPr>
          <p:nvPr/>
        </p:nvSpPr>
        <p:spPr bwMode="auto">
          <a:xfrm>
            <a:off x="4821238" y="1628775"/>
            <a:ext cx="1546225" cy="338138"/>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sz="1600">
                <a:solidFill>
                  <a:srgbClr val="FFFF00"/>
                </a:solidFill>
                <a:effectLst>
                  <a:outerShdw blurRad="38100" dist="38100" dir="2700000" algn="tl">
                    <a:srgbClr val="000000"/>
                  </a:outerShdw>
                </a:effectLst>
              </a:rPr>
              <a:t>55 BP Deletion</a:t>
            </a:r>
            <a:endParaRPr lang="en-US" sz="1600">
              <a:solidFill>
                <a:srgbClr val="FFFF00"/>
              </a:solidFill>
            </a:endParaRPr>
          </a:p>
        </p:txBody>
      </p:sp>
      <p:sp>
        <p:nvSpPr>
          <p:cNvPr id="184356" name="Text Box 36"/>
          <p:cNvSpPr txBox="1">
            <a:spLocks noChangeArrowheads="1"/>
          </p:cNvSpPr>
          <p:nvPr/>
        </p:nvSpPr>
        <p:spPr bwMode="auto">
          <a:xfrm>
            <a:off x="5988050" y="2222500"/>
            <a:ext cx="2100263" cy="338138"/>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sz="1600">
                <a:solidFill>
                  <a:srgbClr val="FFFF00"/>
                </a:solidFill>
                <a:effectLst>
                  <a:outerShdw blurRad="38100" dist="38100" dir="2700000" algn="tl">
                    <a:srgbClr val="000000"/>
                  </a:outerShdw>
                </a:effectLst>
              </a:rPr>
              <a:t>L444P A456P V460V</a:t>
            </a:r>
          </a:p>
        </p:txBody>
      </p:sp>
      <p:sp>
        <p:nvSpPr>
          <p:cNvPr id="184357" name="Text Box 37"/>
          <p:cNvSpPr txBox="1">
            <a:spLocks noChangeArrowheads="1"/>
          </p:cNvSpPr>
          <p:nvPr/>
        </p:nvSpPr>
        <p:spPr bwMode="auto">
          <a:xfrm>
            <a:off x="5675313" y="2711450"/>
            <a:ext cx="2795587" cy="338138"/>
          </a:xfrm>
          <a:prstGeom prst="rect">
            <a:avLst/>
          </a:prstGeom>
          <a:noFill/>
          <a:ln w="3175">
            <a:solidFill>
              <a:srgbClr val="FFFF00"/>
            </a:solidFill>
            <a:miter lim="800000"/>
            <a:headEnd/>
            <a:tailEnd/>
          </a:ln>
          <a:effectLst/>
        </p:spPr>
        <p:txBody>
          <a:bodyPr wrap="none">
            <a:spAutoFit/>
          </a:bodyPr>
          <a:lstStyle/>
          <a:p>
            <a:pPr fontAlgn="auto">
              <a:spcBef>
                <a:spcPts val="0"/>
              </a:spcBef>
              <a:spcAft>
                <a:spcPts val="0"/>
              </a:spcAft>
              <a:defRPr/>
            </a:pPr>
            <a:r>
              <a:rPr lang="en-US" sz="1600" dirty="0">
                <a:solidFill>
                  <a:srgbClr val="FFFF00"/>
                </a:solidFill>
                <a:effectLst>
                  <a:outerShdw blurRad="38100" dist="38100" dir="2700000" algn="tl">
                    <a:srgbClr val="000000"/>
                  </a:outerShdw>
                </a:effectLst>
              </a:rPr>
              <a:t>D409H L444P A456P V460V</a:t>
            </a:r>
          </a:p>
        </p:txBody>
      </p:sp>
      <p:sp>
        <p:nvSpPr>
          <p:cNvPr id="25636" name="Line 38"/>
          <p:cNvSpPr>
            <a:spLocks noChangeShapeType="1"/>
          </p:cNvSpPr>
          <p:nvPr/>
        </p:nvSpPr>
        <p:spPr bwMode="auto">
          <a:xfrm flipH="1">
            <a:off x="1262063" y="4341813"/>
            <a:ext cx="779462" cy="808037"/>
          </a:xfrm>
          <a:prstGeom prst="line">
            <a:avLst/>
          </a:prstGeom>
          <a:noFill/>
          <a:ln w="3175">
            <a:solidFill>
              <a:srgbClr val="FFFF00"/>
            </a:solidFill>
            <a:round/>
            <a:headEnd/>
            <a:tailEnd/>
          </a:ln>
        </p:spPr>
        <p:txBody>
          <a:bodyPr wrap="none" anchor="ctr">
            <a:spAutoFit/>
          </a:bodyPr>
          <a:lstStyle/>
          <a:p>
            <a:endParaRPr lang="es-ES"/>
          </a:p>
        </p:txBody>
      </p:sp>
      <p:sp>
        <p:nvSpPr>
          <p:cNvPr id="25637" name="Line 39"/>
          <p:cNvSpPr>
            <a:spLocks noChangeShapeType="1"/>
          </p:cNvSpPr>
          <p:nvPr/>
        </p:nvSpPr>
        <p:spPr bwMode="auto">
          <a:xfrm flipH="1">
            <a:off x="1868488" y="4341813"/>
            <a:ext cx="1343025" cy="1400175"/>
          </a:xfrm>
          <a:prstGeom prst="line">
            <a:avLst/>
          </a:prstGeom>
          <a:noFill/>
          <a:ln w="3175">
            <a:solidFill>
              <a:srgbClr val="FFFF00"/>
            </a:solidFill>
            <a:round/>
            <a:headEnd/>
            <a:tailEnd/>
          </a:ln>
        </p:spPr>
        <p:txBody>
          <a:bodyPr anchor="ctr">
            <a:spAutoFit/>
          </a:bodyPr>
          <a:lstStyle/>
          <a:p>
            <a:endParaRPr lang="es-ES"/>
          </a:p>
        </p:txBody>
      </p:sp>
      <p:sp>
        <p:nvSpPr>
          <p:cNvPr id="25638" name="Line 40"/>
          <p:cNvSpPr>
            <a:spLocks noChangeShapeType="1"/>
          </p:cNvSpPr>
          <p:nvPr/>
        </p:nvSpPr>
        <p:spPr bwMode="auto">
          <a:xfrm flipH="1">
            <a:off x="3586163" y="4341813"/>
            <a:ext cx="288925" cy="823912"/>
          </a:xfrm>
          <a:prstGeom prst="line">
            <a:avLst/>
          </a:prstGeom>
          <a:noFill/>
          <a:ln w="3175">
            <a:solidFill>
              <a:srgbClr val="FFFF00"/>
            </a:solidFill>
            <a:round/>
            <a:headEnd/>
            <a:tailEnd/>
          </a:ln>
        </p:spPr>
        <p:txBody>
          <a:bodyPr wrap="none" anchor="ctr">
            <a:spAutoFit/>
          </a:bodyPr>
          <a:lstStyle/>
          <a:p>
            <a:endParaRPr lang="es-ES"/>
          </a:p>
        </p:txBody>
      </p:sp>
      <p:sp>
        <p:nvSpPr>
          <p:cNvPr id="25639" name="Line 41"/>
          <p:cNvSpPr>
            <a:spLocks noChangeShapeType="1"/>
          </p:cNvSpPr>
          <p:nvPr/>
        </p:nvSpPr>
        <p:spPr bwMode="auto">
          <a:xfrm flipH="1">
            <a:off x="4538663" y="4341813"/>
            <a:ext cx="85725" cy="823912"/>
          </a:xfrm>
          <a:prstGeom prst="line">
            <a:avLst/>
          </a:prstGeom>
          <a:noFill/>
          <a:ln w="3175">
            <a:solidFill>
              <a:srgbClr val="FFFF00"/>
            </a:solidFill>
            <a:round/>
            <a:headEnd/>
            <a:tailEnd/>
          </a:ln>
        </p:spPr>
        <p:txBody>
          <a:bodyPr wrap="none" anchor="ctr">
            <a:spAutoFit/>
          </a:bodyPr>
          <a:lstStyle/>
          <a:p>
            <a:endParaRPr lang="es-ES"/>
          </a:p>
        </p:txBody>
      </p:sp>
      <p:sp>
        <p:nvSpPr>
          <p:cNvPr id="25640" name="Line 42"/>
          <p:cNvSpPr>
            <a:spLocks noChangeShapeType="1"/>
          </p:cNvSpPr>
          <p:nvPr/>
        </p:nvSpPr>
        <p:spPr bwMode="auto">
          <a:xfrm>
            <a:off x="7208838" y="4341813"/>
            <a:ext cx="720725" cy="1141412"/>
          </a:xfrm>
          <a:prstGeom prst="line">
            <a:avLst/>
          </a:prstGeom>
          <a:noFill/>
          <a:ln w="3175">
            <a:solidFill>
              <a:srgbClr val="FFFF00"/>
            </a:solidFill>
            <a:round/>
            <a:headEnd/>
            <a:tailEnd/>
          </a:ln>
        </p:spPr>
        <p:txBody>
          <a:bodyPr anchor="ctr">
            <a:spAutoFit/>
          </a:bodyPr>
          <a:lstStyle/>
          <a:p>
            <a:endParaRPr lang="es-ES"/>
          </a:p>
        </p:txBody>
      </p:sp>
      <p:sp>
        <p:nvSpPr>
          <p:cNvPr id="25641" name="Line 43"/>
          <p:cNvSpPr>
            <a:spLocks noChangeShapeType="1"/>
          </p:cNvSpPr>
          <p:nvPr/>
        </p:nvSpPr>
        <p:spPr bwMode="auto">
          <a:xfrm>
            <a:off x="6415088" y="4341813"/>
            <a:ext cx="144462" cy="679450"/>
          </a:xfrm>
          <a:prstGeom prst="line">
            <a:avLst/>
          </a:prstGeom>
          <a:noFill/>
          <a:ln w="3175">
            <a:solidFill>
              <a:srgbClr val="FFFF00"/>
            </a:solidFill>
            <a:round/>
            <a:headEnd/>
            <a:tailEnd/>
          </a:ln>
        </p:spPr>
        <p:txBody>
          <a:bodyPr anchor="ctr">
            <a:spAutoFit/>
          </a:bodyPr>
          <a:lstStyle/>
          <a:p>
            <a:endParaRPr lang="es-ES"/>
          </a:p>
        </p:txBody>
      </p:sp>
      <p:sp>
        <p:nvSpPr>
          <p:cNvPr id="25642" name="Line 44"/>
          <p:cNvSpPr>
            <a:spLocks noChangeShapeType="1"/>
          </p:cNvSpPr>
          <p:nvPr/>
        </p:nvSpPr>
        <p:spPr bwMode="auto">
          <a:xfrm flipH="1">
            <a:off x="5346700" y="4341813"/>
            <a:ext cx="274638" cy="1428750"/>
          </a:xfrm>
          <a:prstGeom prst="line">
            <a:avLst/>
          </a:prstGeom>
          <a:noFill/>
          <a:ln w="3175">
            <a:solidFill>
              <a:srgbClr val="FFFF00"/>
            </a:solidFill>
            <a:round/>
            <a:headEnd/>
            <a:tailEnd/>
          </a:ln>
        </p:spPr>
        <p:txBody>
          <a:bodyPr anchor="ctr">
            <a:spAutoFit/>
          </a:bodyPr>
          <a:lstStyle/>
          <a:p>
            <a:endParaRPr lang="es-ES"/>
          </a:p>
        </p:txBody>
      </p:sp>
      <p:sp>
        <p:nvSpPr>
          <p:cNvPr id="184365" name="Text Box 45"/>
          <p:cNvSpPr txBox="1">
            <a:spLocks noChangeArrowheads="1"/>
          </p:cNvSpPr>
          <p:nvPr/>
        </p:nvSpPr>
        <p:spPr bwMode="auto">
          <a:xfrm rot="18922845">
            <a:off x="733425" y="5194300"/>
            <a:ext cx="55245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V1 L</a:t>
            </a:r>
            <a:endParaRPr lang="en-US" sz="1400">
              <a:solidFill>
                <a:srgbClr val="FFFF00"/>
              </a:solidFill>
            </a:endParaRPr>
          </a:p>
        </p:txBody>
      </p:sp>
      <p:sp>
        <p:nvSpPr>
          <p:cNvPr id="184366" name="Text Box 46"/>
          <p:cNvSpPr txBox="1">
            <a:spLocks noChangeArrowheads="1"/>
          </p:cNvSpPr>
          <p:nvPr/>
        </p:nvSpPr>
        <p:spPr bwMode="auto">
          <a:xfrm rot="19080311">
            <a:off x="1035050" y="5194300"/>
            <a:ext cx="493713"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G E</a:t>
            </a:r>
            <a:endParaRPr lang="en-US" sz="1400">
              <a:solidFill>
                <a:srgbClr val="FFFF00"/>
              </a:solidFill>
            </a:endParaRPr>
          </a:p>
        </p:txBody>
      </p:sp>
      <p:sp>
        <p:nvSpPr>
          <p:cNvPr id="184367" name="Text Box 47"/>
          <p:cNvSpPr txBox="1">
            <a:spLocks noChangeArrowheads="1"/>
          </p:cNvSpPr>
          <p:nvPr/>
        </p:nvSpPr>
        <p:spPr bwMode="auto">
          <a:xfrm rot="18957358">
            <a:off x="781050" y="5881688"/>
            <a:ext cx="752475"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R120Q</a:t>
            </a:r>
          </a:p>
        </p:txBody>
      </p:sp>
      <p:sp>
        <p:nvSpPr>
          <p:cNvPr id="184368" name="Text Box 48"/>
          <p:cNvSpPr txBox="1">
            <a:spLocks noChangeArrowheads="1"/>
          </p:cNvSpPr>
          <p:nvPr/>
        </p:nvSpPr>
        <p:spPr bwMode="auto">
          <a:xfrm rot="18954749">
            <a:off x="1082675" y="5884863"/>
            <a:ext cx="733425"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R122S</a:t>
            </a:r>
          </a:p>
        </p:txBody>
      </p:sp>
      <p:sp>
        <p:nvSpPr>
          <p:cNvPr id="184369" name="Text Box 49"/>
          <p:cNvSpPr txBox="1">
            <a:spLocks noChangeArrowheads="1"/>
          </p:cNvSpPr>
          <p:nvPr/>
        </p:nvSpPr>
        <p:spPr bwMode="auto">
          <a:xfrm rot="18958680">
            <a:off x="1347788" y="5897563"/>
            <a:ext cx="74295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D140H</a:t>
            </a:r>
          </a:p>
        </p:txBody>
      </p:sp>
      <p:sp>
        <p:nvSpPr>
          <p:cNvPr id="184370" name="Text Box 50"/>
          <p:cNvSpPr txBox="1">
            <a:spLocks noChangeArrowheads="1"/>
          </p:cNvSpPr>
          <p:nvPr/>
        </p:nvSpPr>
        <p:spPr bwMode="auto">
          <a:xfrm rot="18910164">
            <a:off x="1647825" y="5899150"/>
            <a:ext cx="74295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K157G</a:t>
            </a:r>
          </a:p>
        </p:txBody>
      </p:sp>
      <p:sp>
        <p:nvSpPr>
          <p:cNvPr id="184371" name="Text Box 51"/>
          <p:cNvSpPr txBox="1">
            <a:spLocks noChangeArrowheads="1"/>
          </p:cNvSpPr>
          <p:nvPr/>
        </p:nvSpPr>
        <p:spPr bwMode="auto">
          <a:xfrm rot="18991139">
            <a:off x="1951038" y="5864225"/>
            <a:ext cx="731837"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N188S</a:t>
            </a:r>
          </a:p>
        </p:txBody>
      </p:sp>
      <p:sp>
        <p:nvSpPr>
          <p:cNvPr id="184372" name="Text Box 52"/>
          <p:cNvSpPr txBox="1">
            <a:spLocks noChangeArrowheads="1"/>
          </p:cNvSpPr>
          <p:nvPr/>
        </p:nvSpPr>
        <p:spPr bwMode="auto">
          <a:xfrm rot="18941862">
            <a:off x="2706688" y="5308600"/>
            <a:ext cx="727075" cy="304800"/>
          </a:xfrm>
          <a:prstGeom prst="rect">
            <a:avLst/>
          </a:prstGeom>
          <a:noFill/>
          <a:ln w="3175">
            <a:noFill/>
            <a:miter lim="800000"/>
            <a:headEnd/>
            <a:tailEnd/>
          </a:ln>
          <a:effectLst/>
        </p:spPr>
        <p:txBody>
          <a:bodyPr>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Y212H</a:t>
            </a:r>
          </a:p>
        </p:txBody>
      </p:sp>
      <p:sp>
        <p:nvSpPr>
          <p:cNvPr id="184373" name="Text Box 53"/>
          <p:cNvSpPr txBox="1">
            <a:spLocks noChangeArrowheads="1"/>
          </p:cNvSpPr>
          <p:nvPr/>
        </p:nvSpPr>
        <p:spPr bwMode="auto">
          <a:xfrm rot="18997988">
            <a:off x="3013075" y="5294313"/>
            <a:ext cx="76200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F2131*</a:t>
            </a:r>
          </a:p>
        </p:txBody>
      </p:sp>
      <p:sp>
        <p:nvSpPr>
          <p:cNvPr id="184374" name="Text Box 54"/>
          <p:cNvSpPr txBox="1">
            <a:spLocks noChangeArrowheads="1"/>
          </p:cNvSpPr>
          <p:nvPr/>
        </p:nvSpPr>
        <p:spPr bwMode="auto">
          <a:xfrm rot="18929680">
            <a:off x="3303588" y="5326063"/>
            <a:ext cx="71120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F216Y</a:t>
            </a:r>
          </a:p>
        </p:txBody>
      </p:sp>
      <p:sp>
        <p:nvSpPr>
          <p:cNvPr id="184375" name="Text Box 55"/>
          <p:cNvSpPr txBox="1">
            <a:spLocks noChangeArrowheads="1"/>
          </p:cNvSpPr>
          <p:nvPr/>
        </p:nvSpPr>
        <p:spPr bwMode="auto">
          <a:xfrm rot="18898980">
            <a:off x="4075907" y="5263356"/>
            <a:ext cx="703262"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P289L</a:t>
            </a:r>
            <a:endParaRPr lang="en-US" sz="1400">
              <a:solidFill>
                <a:srgbClr val="FFFF00"/>
              </a:solidFill>
            </a:endParaRPr>
          </a:p>
        </p:txBody>
      </p:sp>
      <p:sp>
        <p:nvSpPr>
          <p:cNvPr id="184376" name="Text Box 56"/>
          <p:cNvSpPr txBox="1">
            <a:spLocks noChangeArrowheads="1"/>
          </p:cNvSpPr>
          <p:nvPr/>
        </p:nvSpPr>
        <p:spPr bwMode="auto">
          <a:xfrm rot="19043014">
            <a:off x="4213225" y="5940425"/>
            <a:ext cx="72390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A309V</a:t>
            </a:r>
          </a:p>
        </p:txBody>
      </p:sp>
      <p:sp>
        <p:nvSpPr>
          <p:cNvPr id="184377" name="Text Box 57"/>
          <p:cNvSpPr txBox="1">
            <a:spLocks noChangeArrowheads="1"/>
          </p:cNvSpPr>
          <p:nvPr/>
        </p:nvSpPr>
        <p:spPr bwMode="auto">
          <a:xfrm rot="18848474">
            <a:off x="4457701" y="5957887"/>
            <a:ext cx="76200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W312T</a:t>
            </a:r>
          </a:p>
        </p:txBody>
      </p:sp>
      <p:sp>
        <p:nvSpPr>
          <p:cNvPr id="184378" name="Text Box 58"/>
          <p:cNvSpPr txBox="1">
            <a:spLocks noChangeArrowheads="1"/>
          </p:cNvSpPr>
          <p:nvPr/>
        </p:nvSpPr>
        <p:spPr bwMode="auto">
          <a:xfrm rot="18438258">
            <a:off x="4798219" y="5925344"/>
            <a:ext cx="642937"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T323I</a:t>
            </a:r>
          </a:p>
        </p:txBody>
      </p:sp>
      <p:sp>
        <p:nvSpPr>
          <p:cNvPr id="184379" name="Text Box 59"/>
          <p:cNvSpPr txBox="1">
            <a:spLocks noChangeArrowheads="1"/>
          </p:cNvSpPr>
          <p:nvPr/>
        </p:nvSpPr>
        <p:spPr bwMode="auto">
          <a:xfrm rot="18579325">
            <a:off x="5026025" y="5929313"/>
            <a:ext cx="752475"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G325R</a:t>
            </a:r>
          </a:p>
        </p:txBody>
      </p:sp>
      <p:sp>
        <p:nvSpPr>
          <p:cNvPr id="184380" name="Text Box 60"/>
          <p:cNvSpPr txBox="1">
            <a:spLocks noChangeArrowheads="1"/>
          </p:cNvSpPr>
          <p:nvPr/>
        </p:nvSpPr>
        <p:spPr bwMode="auto">
          <a:xfrm rot="18561036">
            <a:off x="5278438" y="5938837"/>
            <a:ext cx="72390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E326K</a:t>
            </a:r>
          </a:p>
        </p:txBody>
      </p:sp>
      <p:sp>
        <p:nvSpPr>
          <p:cNvPr id="184381" name="Text Box 61"/>
          <p:cNvSpPr txBox="1">
            <a:spLocks noChangeArrowheads="1"/>
          </p:cNvSpPr>
          <p:nvPr/>
        </p:nvSpPr>
        <p:spPr bwMode="auto">
          <a:xfrm rot="18429061">
            <a:off x="5513388" y="5935663"/>
            <a:ext cx="752475"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C342G</a:t>
            </a:r>
          </a:p>
        </p:txBody>
      </p:sp>
      <p:sp>
        <p:nvSpPr>
          <p:cNvPr id="184382" name="Text Box 62"/>
          <p:cNvSpPr txBox="1">
            <a:spLocks noChangeArrowheads="1"/>
          </p:cNvSpPr>
          <p:nvPr/>
        </p:nvSpPr>
        <p:spPr bwMode="auto">
          <a:xfrm rot="18448729">
            <a:off x="5753894" y="5952331"/>
            <a:ext cx="712788"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S364T</a:t>
            </a:r>
          </a:p>
        </p:txBody>
      </p:sp>
      <p:sp>
        <p:nvSpPr>
          <p:cNvPr id="184383" name="Text Box 63"/>
          <p:cNvSpPr txBox="1">
            <a:spLocks noChangeArrowheads="1"/>
          </p:cNvSpPr>
          <p:nvPr/>
        </p:nvSpPr>
        <p:spPr bwMode="auto">
          <a:xfrm rot="18985572">
            <a:off x="5591175" y="5133975"/>
            <a:ext cx="727075" cy="304800"/>
          </a:xfrm>
          <a:prstGeom prst="rect">
            <a:avLst/>
          </a:prstGeom>
          <a:noFill/>
          <a:ln w="3175">
            <a:noFill/>
            <a:miter lim="800000"/>
            <a:headEnd/>
            <a:tailEnd/>
          </a:ln>
          <a:effectLst/>
        </p:spPr>
        <p:txBody>
          <a:bodyPr>
            <a:spAutoFit/>
          </a:bodyPr>
          <a:lstStyle/>
          <a:p>
            <a:pPr fontAlgn="auto">
              <a:spcBef>
                <a:spcPts val="0"/>
              </a:spcBef>
              <a:spcAft>
                <a:spcPts val="0"/>
              </a:spcAft>
              <a:defRPr/>
            </a:pPr>
            <a:r>
              <a:rPr lang="en-US" sz="1400" b="1">
                <a:solidFill>
                  <a:srgbClr val="FFFFFF"/>
                </a:solidFill>
                <a:effectLst>
                  <a:outerShdw blurRad="38100" dist="38100" dir="2700000" algn="tl">
                    <a:srgbClr val="000000"/>
                  </a:outerShdw>
                </a:effectLst>
              </a:rPr>
              <a:t>N370S</a:t>
            </a:r>
          </a:p>
        </p:txBody>
      </p:sp>
      <p:sp>
        <p:nvSpPr>
          <p:cNvPr id="184384" name="Text Box 64"/>
          <p:cNvSpPr txBox="1">
            <a:spLocks noChangeArrowheads="1"/>
          </p:cNvSpPr>
          <p:nvPr/>
        </p:nvSpPr>
        <p:spPr bwMode="auto">
          <a:xfrm rot="18976319">
            <a:off x="5919788" y="5106988"/>
            <a:ext cx="696912" cy="304800"/>
          </a:xfrm>
          <a:prstGeom prst="rect">
            <a:avLst/>
          </a:prstGeom>
          <a:noFill/>
          <a:ln w="3175">
            <a:noFill/>
            <a:miter lim="800000"/>
            <a:headEnd/>
            <a:tailEnd/>
          </a:ln>
          <a:effectLst/>
        </p:spPr>
        <p:txBody>
          <a:bodyPr>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V394L</a:t>
            </a:r>
          </a:p>
        </p:txBody>
      </p:sp>
      <p:sp>
        <p:nvSpPr>
          <p:cNvPr id="184385" name="Text Box 65"/>
          <p:cNvSpPr txBox="1">
            <a:spLocks noChangeArrowheads="1"/>
          </p:cNvSpPr>
          <p:nvPr/>
        </p:nvSpPr>
        <p:spPr bwMode="auto">
          <a:xfrm rot="18877430">
            <a:off x="6057901" y="5189537"/>
            <a:ext cx="806450" cy="307975"/>
          </a:xfrm>
          <a:prstGeom prst="rect">
            <a:avLst/>
          </a:prstGeom>
          <a:noFill/>
          <a:ln w="3175">
            <a:noFill/>
            <a:miter lim="800000"/>
            <a:headEnd/>
            <a:tailEnd/>
          </a:ln>
          <a:effectLst/>
        </p:spPr>
        <p:txBody>
          <a:bodyPr>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D409H*</a:t>
            </a:r>
          </a:p>
        </p:txBody>
      </p:sp>
      <p:sp>
        <p:nvSpPr>
          <p:cNvPr id="184386" name="Text Box 66"/>
          <p:cNvSpPr txBox="1">
            <a:spLocks noChangeArrowheads="1"/>
          </p:cNvSpPr>
          <p:nvPr/>
        </p:nvSpPr>
        <p:spPr bwMode="auto">
          <a:xfrm rot="18736425">
            <a:off x="6386513" y="5149850"/>
            <a:ext cx="727075" cy="307975"/>
          </a:xfrm>
          <a:prstGeom prst="rect">
            <a:avLst/>
          </a:prstGeom>
          <a:noFill/>
          <a:ln w="3175">
            <a:noFill/>
            <a:miter lim="800000"/>
            <a:headEnd/>
            <a:tailEnd/>
          </a:ln>
          <a:effectLst/>
        </p:spPr>
        <p:txBody>
          <a:bodyPr>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D409V</a:t>
            </a:r>
          </a:p>
        </p:txBody>
      </p:sp>
      <p:sp>
        <p:nvSpPr>
          <p:cNvPr id="184387" name="Text Box 67"/>
          <p:cNvSpPr txBox="1">
            <a:spLocks noChangeArrowheads="1"/>
          </p:cNvSpPr>
          <p:nvPr/>
        </p:nvSpPr>
        <p:spPr bwMode="auto">
          <a:xfrm rot="18972906">
            <a:off x="6619875" y="5149850"/>
            <a:ext cx="733425"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R415P</a:t>
            </a:r>
          </a:p>
        </p:txBody>
      </p:sp>
      <p:sp>
        <p:nvSpPr>
          <p:cNvPr id="184388" name="Text Box 68"/>
          <p:cNvSpPr txBox="1">
            <a:spLocks noChangeArrowheads="1"/>
          </p:cNvSpPr>
          <p:nvPr/>
        </p:nvSpPr>
        <p:spPr bwMode="auto">
          <a:xfrm rot="18840493">
            <a:off x="7063582" y="5631656"/>
            <a:ext cx="776288" cy="307975"/>
          </a:xfrm>
          <a:prstGeom prst="rect">
            <a:avLst/>
          </a:prstGeom>
          <a:noFill/>
          <a:ln w="3175" algn="ctr">
            <a:noFill/>
            <a:miter lim="800000"/>
            <a:headEnd/>
            <a:tailEnd/>
          </a:ln>
          <a:effectLst/>
        </p:spPr>
        <p:txBody>
          <a:bodyPr>
            <a:spAutoFit/>
          </a:bodyPr>
          <a:lstStyle/>
          <a:p>
            <a:pPr fontAlgn="auto">
              <a:spcBef>
                <a:spcPts val="0"/>
              </a:spcBef>
              <a:spcAft>
                <a:spcPts val="0"/>
              </a:spcAft>
              <a:defRPr/>
            </a:pPr>
            <a:r>
              <a:rPr lang="en-US" sz="1400" b="1">
                <a:solidFill>
                  <a:srgbClr val="FFFFFF"/>
                </a:solidFill>
                <a:effectLst>
                  <a:outerShdw blurRad="38100" dist="38100" dir="2700000" algn="tl">
                    <a:srgbClr val="000000"/>
                  </a:outerShdw>
                </a:effectLst>
              </a:rPr>
              <a:t>L444P*</a:t>
            </a:r>
          </a:p>
        </p:txBody>
      </p:sp>
      <p:sp>
        <p:nvSpPr>
          <p:cNvPr id="184389" name="Text Box 69"/>
          <p:cNvSpPr txBox="1">
            <a:spLocks noChangeArrowheads="1"/>
          </p:cNvSpPr>
          <p:nvPr/>
        </p:nvSpPr>
        <p:spPr bwMode="auto">
          <a:xfrm rot="18854306">
            <a:off x="7383463" y="5622925"/>
            <a:ext cx="74295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R463C</a:t>
            </a:r>
          </a:p>
        </p:txBody>
      </p:sp>
      <p:sp>
        <p:nvSpPr>
          <p:cNvPr id="184390" name="Text Box 70"/>
          <p:cNvSpPr txBox="1">
            <a:spLocks noChangeArrowheads="1"/>
          </p:cNvSpPr>
          <p:nvPr/>
        </p:nvSpPr>
        <p:spPr bwMode="auto">
          <a:xfrm rot="18806113">
            <a:off x="7631113" y="5632450"/>
            <a:ext cx="74295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a:solidFill>
                  <a:srgbClr val="FFFF00"/>
                </a:solidFill>
                <a:effectLst>
                  <a:outerShdw blurRad="38100" dist="38100" dir="2700000" algn="tl">
                    <a:srgbClr val="000000"/>
                  </a:outerShdw>
                </a:effectLst>
              </a:rPr>
              <a:t>R496H</a:t>
            </a:r>
          </a:p>
        </p:txBody>
      </p:sp>
      <p:sp>
        <p:nvSpPr>
          <p:cNvPr id="184391" name="Text Box 71"/>
          <p:cNvSpPr txBox="1">
            <a:spLocks noChangeArrowheads="1"/>
          </p:cNvSpPr>
          <p:nvPr/>
        </p:nvSpPr>
        <p:spPr bwMode="auto">
          <a:xfrm rot="18559874">
            <a:off x="7899401" y="5616575"/>
            <a:ext cx="742950" cy="307975"/>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400" dirty="0">
                <a:solidFill>
                  <a:srgbClr val="FFFF00"/>
                </a:solidFill>
                <a:effectLst>
                  <a:outerShdw blurRad="38100" dist="38100" dir="2700000" algn="tl">
                    <a:srgbClr val="000000"/>
                  </a:outerShdw>
                </a:effectLst>
              </a:rPr>
              <a:t>R496C</a:t>
            </a:r>
          </a:p>
        </p:txBody>
      </p:sp>
      <p:sp>
        <p:nvSpPr>
          <p:cNvPr id="25670" name="Line 72"/>
          <p:cNvSpPr>
            <a:spLocks noChangeShapeType="1"/>
          </p:cNvSpPr>
          <p:nvPr/>
        </p:nvSpPr>
        <p:spPr bwMode="auto">
          <a:xfrm>
            <a:off x="876300" y="5149850"/>
            <a:ext cx="636588" cy="0"/>
          </a:xfrm>
          <a:prstGeom prst="line">
            <a:avLst/>
          </a:prstGeom>
          <a:noFill/>
          <a:ln w="3175">
            <a:noFill/>
            <a:round/>
            <a:headEnd/>
            <a:tailEnd/>
          </a:ln>
        </p:spPr>
        <p:txBody>
          <a:bodyPr anchor="ctr">
            <a:spAutoFit/>
          </a:bodyPr>
          <a:lstStyle/>
          <a:p>
            <a:endParaRPr lang="es-ES"/>
          </a:p>
        </p:txBody>
      </p:sp>
      <p:sp>
        <p:nvSpPr>
          <p:cNvPr id="25671" name="Line 73"/>
          <p:cNvSpPr>
            <a:spLocks noChangeShapeType="1"/>
          </p:cNvSpPr>
          <p:nvPr/>
        </p:nvSpPr>
        <p:spPr bwMode="auto">
          <a:xfrm>
            <a:off x="1190625" y="5741988"/>
            <a:ext cx="1400175" cy="0"/>
          </a:xfrm>
          <a:prstGeom prst="line">
            <a:avLst/>
          </a:prstGeom>
          <a:noFill/>
          <a:ln w="3175">
            <a:noFill/>
            <a:round/>
            <a:headEnd/>
            <a:tailEnd/>
          </a:ln>
        </p:spPr>
        <p:txBody>
          <a:bodyPr wrap="none" anchor="ctr">
            <a:spAutoFit/>
          </a:bodyPr>
          <a:lstStyle/>
          <a:p>
            <a:endParaRPr lang="es-ES"/>
          </a:p>
        </p:txBody>
      </p:sp>
      <p:sp>
        <p:nvSpPr>
          <p:cNvPr id="25672" name="Line 74"/>
          <p:cNvSpPr>
            <a:spLocks noChangeShapeType="1"/>
          </p:cNvSpPr>
          <p:nvPr/>
        </p:nvSpPr>
        <p:spPr bwMode="auto">
          <a:xfrm>
            <a:off x="3197225" y="5194300"/>
            <a:ext cx="649288" cy="0"/>
          </a:xfrm>
          <a:prstGeom prst="line">
            <a:avLst/>
          </a:prstGeom>
          <a:noFill/>
          <a:ln w="3175">
            <a:noFill/>
            <a:round/>
            <a:headEnd/>
            <a:tailEnd/>
          </a:ln>
        </p:spPr>
        <p:txBody>
          <a:bodyPr wrap="none" anchor="ctr">
            <a:spAutoFit/>
          </a:bodyPr>
          <a:lstStyle/>
          <a:p>
            <a:endParaRPr lang="es-ES"/>
          </a:p>
        </p:txBody>
      </p:sp>
      <p:sp>
        <p:nvSpPr>
          <p:cNvPr id="25673" name="Line 75"/>
          <p:cNvSpPr>
            <a:spLocks noChangeShapeType="1"/>
          </p:cNvSpPr>
          <p:nvPr/>
        </p:nvSpPr>
        <p:spPr bwMode="auto">
          <a:xfrm>
            <a:off x="4394200" y="5180013"/>
            <a:ext cx="317500" cy="0"/>
          </a:xfrm>
          <a:prstGeom prst="line">
            <a:avLst/>
          </a:prstGeom>
          <a:noFill/>
          <a:ln w="3175">
            <a:noFill/>
            <a:round/>
            <a:headEnd/>
            <a:tailEnd/>
          </a:ln>
        </p:spPr>
        <p:txBody>
          <a:bodyPr wrap="none" anchor="ctr">
            <a:spAutoFit/>
          </a:bodyPr>
          <a:lstStyle/>
          <a:p>
            <a:endParaRPr lang="es-ES"/>
          </a:p>
        </p:txBody>
      </p:sp>
      <p:sp>
        <p:nvSpPr>
          <p:cNvPr id="25674" name="Line 76"/>
          <p:cNvSpPr>
            <a:spLocks noChangeShapeType="1"/>
          </p:cNvSpPr>
          <p:nvPr/>
        </p:nvSpPr>
        <p:spPr bwMode="auto">
          <a:xfrm>
            <a:off x="4640263" y="5784850"/>
            <a:ext cx="1673225" cy="0"/>
          </a:xfrm>
          <a:prstGeom prst="line">
            <a:avLst/>
          </a:prstGeom>
          <a:noFill/>
          <a:ln w="3175">
            <a:noFill/>
            <a:round/>
            <a:headEnd/>
            <a:tailEnd/>
          </a:ln>
        </p:spPr>
        <p:txBody>
          <a:bodyPr wrap="none" anchor="ctr">
            <a:spAutoFit/>
          </a:bodyPr>
          <a:lstStyle/>
          <a:p>
            <a:endParaRPr lang="es-ES"/>
          </a:p>
        </p:txBody>
      </p:sp>
      <p:sp>
        <p:nvSpPr>
          <p:cNvPr id="25675" name="Line 77"/>
          <p:cNvSpPr>
            <a:spLocks noChangeShapeType="1"/>
          </p:cNvSpPr>
          <p:nvPr/>
        </p:nvSpPr>
        <p:spPr bwMode="auto">
          <a:xfrm>
            <a:off x="6053138" y="5021263"/>
            <a:ext cx="1111250" cy="0"/>
          </a:xfrm>
          <a:prstGeom prst="line">
            <a:avLst/>
          </a:prstGeom>
          <a:noFill/>
          <a:ln w="3175">
            <a:noFill/>
            <a:round/>
            <a:headEnd/>
            <a:tailEnd/>
          </a:ln>
        </p:spPr>
        <p:txBody>
          <a:bodyPr anchor="ctr">
            <a:spAutoFit/>
          </a:bodyPr>
          <a:lstStyle/>
          <a:p>
            <a:endParaRPr lang="es-ES"/>
          </a:p>
        </p:txBody>
      </p:sp>
      <p:sp>
        <p:nvSpPr>
          <p:cNvPr id="25676" name="Line 78"/>
          <p:cNvSpPr>
            <a:spLocks noChangeShapeType="1"/>
          </p:cNvSpPr>
          <p:nvPr/>
        </p:nvSpPr>
        <p:spPr bwMode="auto">
          <a:xfrm>
            <a:off x="7512050" y="5497513"/>
            <a:ext cx="938213" cy="0"/>
          </a:xfrm>
          <a:prstGeom prst="line">
            <a:avLst/>
          </a:prstGeom>
          <a:noFill/>
          <a:ln w="3175">
            <a:noFill/>
            <a:round/>
            <a:headEnd/>
            <a:tailEnd/>
          </a:ln>
        </p:spPr>
        <p:txBody>
          <a:bodyPr wrap="none" anchor="ctr">
            <a:spAutoFit/>
          </a:bodyPr>
          <a:lstStyle/>
          <a:p>
            <a:endParaRPr lang="es-ES"/>
          </a:p>
        </p:txBody>
      </p:sp>
      <p:sp>
        <p:nvSpPr>
          <p:cNvPr id="25677" name="Line 79"/>
          <p:cNvSpPr>
            <a:spLocks noChangeShapeType="1"/>
          </p:cNvSpPr>
          <p:nvPr/>
        </p:nvSpPr>
        <p:spPr bwMode="auto">
          <a:xfrm>
            <a:off x="1133475" y="3144838"/>
            <a:ext cx="301625" cy="519112"/>
          </a:xfrm>
          <a:prstGeom prst="line">
            <a:avLst/>
          </a:prstGeom>
          <a:noFill/>
          <a:ln w="3175">
            <a:solidFill>
              <a:srgbClr val="FFFF00"/>
            </a:solidFill>
            <a:round/>
            <a:headEnd/>
            <a:tailEnd/>
          </a:ln>
        </p:spPr>
        <p:txBody>
          <a:bodyPr wrap="none" anchor="ctr">
            <a:spAutoFit/>
          </a:bodyPr>
          <a:lstStyle/>
          <a:p>
            <a:endParaRPr lang="es-ES"/>
          </a:p>
        </p:txBody>
      </p:sp>
      <p:sp>
        <p:nvSpPr>
          <p:cNvPr id="25678" name="Line 80"/>
          <p:cNvSpPr>
            <a:spLocks noChangeShapeType="1"/>
          </p:cNvSpPr>
          <p:nvPr/>
        </p:nvSpPr>
        <p:spPr bwMode="auto">
          <a:xfrm flipH="1">
            <a:off x="1624013" y="3144838"/>
            <a:ext cx="287337" cy="519112"/>
          </a:xfrm>
          <a:prstGeom prst="line">
            <a:avLst/>
          </a:prstGeom>
          <a:noFill/>
          <a:ln w="3175">
            <a:solidFill>
              <a:srgbClr val="FFFF00"/>
            </a:solidFill>
            <a:round/>
            <a:headEnd/>
            <a:tailEnd/>
          </a:ln>
        </p:spPr>
        <p:txBody>
          <a:bodyPr wrap="none" anchor="ctr">
            <a:spAutoFit/>
          </a:bodyPr>
          <a:lstStyle/>
          <a:p>
            <a:endParaRPr lang="es-ES"/>
          </a:p>
        </p:txBody>
      </p:sp>
      <p:sp>
        <p:nvSpPr>
          <p:cNvPr id="25679" name="Line 81"/>
          <p:cNvSpPr>
            <a:spLocks noChangeShapeType="1"/>
          </p:cNvSpPr>
          <p:nvPr/>
        </p:nvSpPr>
        <p:spPr bwMode="auto">
          <a:xfrm>
            <a:off x="3398838" y="2654300"/>
            <a:ext cx="0" cy="635000"/>
          </a:xfrm>
          <a:prstGeom prst="line">
            <a:avLst/>
          </a:prstGeom>
          <a:noFill/>
          <a:ln w="3175">
            <a:solidFill>
              <a:srgbClr val="FFFF00"/>
            </a:solidFill>
            <a:round/>
            <a:headEnd/>
            <a:tailEnd/>
          </a:ln>
        </p:spPr>
        <p:txBody>
          <a:bodyPr wrap="none" anchor="ctr">
            <a:spAutoFit/>
          </a:bodyPr>
          <a:lstStyle/>
          <a:p>
            <a:endParaRPr lang="es-ES"/>
          </a:p>
        </p:txBody>
      </p:sp>
      <p:sp>
        <p:nvSpPr>
          <p:cNvPr id="25680" name="Line 82"/>
          <p:cNvSpPr>
            <a:spLocks noChangeShapeType="1"/>
          </p:cNvSpPr>
          <p:nvPr/>
        </p:nvSpPr>
        <p:spPr bwMode="auto">
          <a:xfrm>
            <a:off x="3844925" y="2654300"/>
            <a:ext cx="0" cy="649288"/>
          </a:xfrm>
          <a:prstGeom prst="line">
            <a:avLst/>
          </a:prstGeom>
          <a:noFill/>
          <a:ln w="3175">
            <a:solidFill>
              <a:srgbClr val="FFFF00"/>
            </a:solidFill>
            <a:round/>
            <a:headEnd/>
            <a:tailEnd/>
          </a:ln>
        </p:spPr>
        <p:txBody>
          <a:bodyPr wrap="none" anchor="ctr">
            <a:spAutoFit/>
          </a:bodyPr>
          <a:lstStyle/>
          <a:p>
            <a:endParaRPr lang="es-ES"/>
          </a:p>
        </p:txBody>
      </p:sp>
      <p:sp>
        <p:nvSpPr>
          <p:cNvPr id="25681" name="Line 83"/>
          <p:cNvSpPr>
            <a:spLocks noChangeShapeType="1"/>
          </p:cNvSpPr>
          <p:nvPr/>
        </p:nvSpPr>
        <p:spPr bwMode="auto">
          <a:xfrm>
            <a:off x="5418138" y="1960563"/>
            <a:ext cx="0" cy="1198562"/>
          </a:xfrm>
          <a:prstGeom prst="line">
            <a:avLst/>
          </a:prstGeom>
          <a:noFill/>
          <a:ln w="3175">
            <a:solidFill>
              <a:srgbClr val="FFFF00"/>
            </a:solidFill>
            <a:round/>
            <a:headEnd/>
            <a:tailEnd/>
          </a:ln>
        </p:spPr>
        <p:txBody>
          <a:bodyPr wrap="none" anchor="ctr">
            <a:spAutoFit/>
          </a:bodyPr>
          <a:lstStyle/>
          <a:p>
            <a:endParaRPr lang="es-ES"/>
          </a:p>
        </p:txBody>
      </p:sp>
      <p:sp>
        <p:nvSpPr>
          <p:cNvPr id="25682" name="Line 84"/>
          <p:cNvSpPr>
            <a:spLocks noChangeShapeType="1"/>
          </p:cNvSpPr>
          <p:nvPr/>
        </p:nvSpPr>
        <p:spPr bwMode="auto">
          <a:xfrm>
            <a:off x="5418138" y="3159125"/>
            <a:ext cx="919162" cy="0"/>
          </a:xfrm>
          <a:prstGeom prst="line">
            <a:avLst/>
          </a:prstGeom>
          <a:noFill/>
          <a:ln w="3175">
            <a:solidFill>
              <a:srgbClr val="FFFF00"/>
            </a:solidFill>
            <a:round/>
            <a:headEnd/>
            <a:tailEnd/>
          </a:ln>
        </p:spPr>
        <p:txBody>
          <a:bodyPr anchor="ctr">
            <a:spAutoFit/>
          </a:bodyPr>
          <a:lstStyle/>
          <a:p>
            <a:endParaRPr lang="es-ES"/>
          </a:p>
        </p:txBody>
      </p:sp>
      <p:sp>
        <p:nvSpPr>
          <p:cNvPr id="25683" name="Line 85"/>
          <p:cNvSpPr>
            <a:spLocks noChangeShapeType="1"/>
          </p:cNvSpPr>
          <p:nvPr/>
        </p:nvSpPr>
        <p:spPr bwMode="auto">
          <a:xfrm>
            <a:off x="6337300" y="3159125"/>
            <a:ext cx="0" cy="101600"/>
          </a:xfrm>
          <a:prstGeom prst="line">
            <a:avLst/>
          </a:prstGeom>
          <a:noFill/>
          <a:ln w="3175">
            <a:solidFill>
              <a:srgbClr val="FFFF00"/>
            </a:solidFill>
            <a:round/>
            <a:headEnd/>
            <a:tailEnd/>
          </a:ln>
        </p:spPr>
        <p:txBody>
          <a:bodyPr anchor="ctr">
            <a:spAutoFit/>
          </a:bodyPr>
          <a:lstStyle/>
          <a:p>
            <a:endParaRPr lang="es-ES"/>
          </a:p>
        </p:txBody>
      </p:sp>
      <p:sp>
        <p:nvSpPr>
          <p:cNvPr id="25684" name="Line 86"/>
          <p:cNvSpPr>
            <a:spLocks noChangeShapeType="1"/>
          </p:cNvSpPr>
          <p:nvPr/>
        </p:nvSpPr>
        <p:spPr bwMode="auto">
          <a:xfrm>
            <a:off x="6457950" y="3043238"/>
            <a:ext cx="0" cy="231775"/>
          </a:xfrm>
          <a:prstGeom prst="line">
            <a:avLst/>
          </a:prstGeom>
          <a:noFill/>
          <a:ln w="3175">
            <a:solidFill>
              <a:srgbClr val="FFFF00"/>
            </a:solidFill>
            <a:round/>
            <a:headEnd/>
            <a:tailEnd/>
          </a:ln>
        </p:spPr>
        <p:txBody>
          <a:bodyPr wrap="none" anchor="ctr">
            <a:spAutoFit/>
          </a:bodyPr>
          <a:lstStyle/>
          <a:p>
            <a:endParaRPr lang="es-ES"/>
          </a:p>
        </p:txBody>
      </p:sp>
      <p:sp>
        <p:nvSpPr>
          <p:cNvPr id="184407" name="Text Box 87"/>
          <p:cNvSpPr txBox="1">
            <a:spLocks noChangeArrowheads="1"/>
          </p:cNvSpPr>
          <p:nvPr/>
        </p:nvSpPr>
        <p:spPr bwMode="auto">
          <a:xfrm>
            <a:off x="2238375" y="2682875"/>
            <a:ext cx="265113" cy="338138"/>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rgbClr val="FFFF00"/>
                </a:solidFill>
                <a:effectLst>
                  <a:outerShdw blurRad="38100" dist="38100" dir="2700000" algn="tl">
                    <a:srgbClr val="000000"/>
                  </a:outerShdw>
                </a:effectLst>
              </a:rPr>
              <a:t>*</a:t>
            </a:r>
            <a:endParaRPr lang="en-US" sz="1600">
              <a:solidFill>
                <a:srgbClr val="FFFF00"/>
              </a:solidFill>
            </a:endParaRPr>
          </a:p>
        </p:txBody>
      </p:sp>
      <p:sp>
        <p:nvSpPr>
          <p:cNvPr id="184408" name="Text Box 88"/>
          <p:cNvSpPr txBox="1">
            <a:spLocks noChangeArrowheads="1"/>
          </p:cNvSpPr>
          <p:nvPr/>
        </p:nvSpPr>
        <p:spPr bwMode="auto">
          <a:xfrm>
            <a:off x="5081588" y="1957388"/>
            <a:ext cx="265112" cy="338137"/>
          </a:xfrm>
          <a:prstGeom prst="rect">
            <a:avLst/>
          </a:prstGeom>
          <a:noFill/>
          <a:ln w="3175" algn="ctr">
            <a:noFill/>
            <a:miter lim="800000"/>
            <a:headEnd/>
            <a:tailEnd/>
          </a:ln>
          <a:effectLst/>
        </p:spPr>
        <p:txBody>
          <a:bodyPr wrap="none">
            <a:spAutoFit/>
          </a:bodyPr>
          <a:lstStyle/>
          <a:p>
            <a:pPr fontAlgn="auto">
              <a:spcBef>
                <a:spcPts val="0"/>
              </a:spcBef>
              <a:spcAft>
                <a:spcPts val="0"/>
              </a:spcAft>
              <a:defRPr/>
            </a:pPr>
            <a:r>
              <a:rPr lang="en-US" sz="1600">
                <a:solidFill>
                  <a:srgbClr val="FFFF00"/>
                </a:solidFill>
                <a:effectLst>
                  <a:outerShdw blurRad="38100" dist="38100" dir="2700000" algn="tl">
                    <a:srgbClr val="000000"/>
                  </a:outerShdw>
                </a:effectLst>
              </a:rPr>
              <a:t>*</a:t>
            </a:r>
          </a:p>
        </p:txBody>
      </p:sp>
      <p:sp>
        <p:nvSpPr>
          <p:cNvPr id="184409" name="Text Box 89"/>
          <p:cNvSpPr txBox="1">
            <a:spLocks noChangeArrowheads="1"/>
          </p:cNvSpPr>
          <p:nvPr/>
        </p:nvSpPr>
        <p:spPr bwMode="auto">
          <a:xfrm>
            <a:off x="8054975" y="2078038"/>
            <a:ext cx="265113" cy="338137"/>
          </a:xfrm>
          <a:prstGeom prst="rect">
            <a:avLst/>
          </a:prstGeom>
          <a:noFill/>
          <a:ln w="3175" algn="ctr">
            <a:noFill/>
            <a:miter lim="800000"/>
            <a:headEnd/>
            <a:tailEnd/>
          </a:ln>
          <a:effectLst/>
        </p:spPr>
        <p:txBody>
          <a:bodyPr wrap="none">
            <a:spAutoFit/>
          </a:bodyPr>
          <a:lstStyle/>
          <a:p>
            <a:pPr fontAlgn="auto">
              <a:spcBef>
                <a:spcPts val="0"/>
              </a:spcBef>
              <a:spcAft>
                <a:spcPts val="0"/>
              </a:spcAft>
              <a:defRPr/>
            </a:pPr>
            <a:r>
              <a:rPr lang="en-US" sz="1600">
                <a:solidFill>
                  <a:srgbClr val="FFFF00"/>
                </a:solidFill>
                <a:effectLst>
                  <a:outerShdw blurRad="38100" dist="38100" dir="2700000" algn="tl">
                    <a:srgbClr val="000000"/>
                  </a:outerShdw>
                </a:effectLst>
              </a:rPr>
              <a:t>*</a:t>
            </a:r>
          </a:p>
        </p:txBody>
      </p:sp>
      <p:sp>
        <p:nvSpPr>
          <p:cNvPr id="184410" name="Text Box 90"/>
          <p:cNvSpPr txBox="1">
            <a:spLocks noChangeArrowheads="1"/>
          </p:cNvSpPr>
          <p:nvPr/>
        </p:nvSpPr>
        <p:spPr bwMode="auto">
          <a:xfrm>
            <a:off x="8402638" y="2579688"/>
            <a:ext cx="265112" cy="338137"/>
          </a:xfrm>
          <a:prstGeom prst="rect">
            <a:avLst/>
          </a:prstGeom>
          <a:noFill/>
          <a:ln w="3175" algn="ctr">
            <a:noFill/>
            <a:miter lim="800000"/>
            <a:headEnd/>
            <a:tailEnd/>
          </a:ln>
          <a:effectLst/>
        </p:spPr>
        <p:txBody>
          <a:bodyPr wrap="none">
            <a:spAutoFit/>
          </a:bodyPr>
          <a:lstStyle/>
          <a:p>
            <a:pPr fontAlgn="auto">
              <a:spcBef>
                <a:spcPts val="0"/>
              </a:spcBef>
              <a:spcAft>
                <a:spcPts val="0"/>
              </a:spcAft>
              <a:defRPr/>
            </a:pPr>
            <a:r>
              <a:rPr lang="en-US" sz="1600">
                <a:solidFill>
                  <a:srgbClr val="FFFF00"/>
                </a:solidFill>
                <a:effectLst>
                  <a:outerShdw blurRad="38100" dist="38100" dir="2700000" algn="tl">
                    <a:srgbClr val="000000"/>
                  </a:outerShdw>
                </a:effectLst>
              </a:rPr>
              <a:t>*</a:t>
            </a:r>
          </a:p>
        </p:txBody>
      </p:sp>
      <p:sp>
        <p:nvSpPr>
          <p:cNvPr id="25689" name="Rectangle 91"/>
          <p:cNvSpPr>
            <a:spLocks noChangeArrowheads="1"/>
          </p:cNvSpPr>
          <p:nvPr/>
        </p:nvSpPr>
        <p:spPr bwMode="auto">
          <a:xfrm>
            <a:off x="179388" y="0"/>
            <a:ext cx="8748712" cy="1160463"/>
          </a:xfrm>
          <a:prstGeom prst="rect">
            <a:avLst/>
          </a:prstGeom>
          <a:noFill/>
          <a:ln w="9525" algn="ctr">
            <a:noFill/>
            <a:miter lim="800000"/>
            <a:headEnd/>
            <a:tailEnd/>
          </a:ln>
        </p:spPr>
        <p:txBody>
          <a:bodyPr>
            <a:spAutoFit/>
          </a:bodyPr>
          <a:lstStyle/>
          <a:p>
            <a:pPr>
              <a:spcBef>
                <a:spcPct val="50000"/>
              </a:spcBef>
            </a:pPr>
            <a:r>
              <a:rPr lang="en-US" sz="2800" b="1"/>
              <a:t>                           </a:t>
            </a:r>
            <a:r>
              <a:rPr lang="es-ES" sz="2800">
                <a:latin typeface="Tw Cen MT" pitchFamily="34" charset="0"/>
              </a:rPr>
              <a:t>ANALISIS GENÉTICO </a:t>
            </a:r>
          </a:p>
          <a:p>
            <a:pPr>
              <a:spcBef>
                <a:spcPct val="50000"/>
              </a:spcBef>
            </a:pPr>
            <a:r>
              <a:rPr lang="es-ES" sz="2800">
                <a:latin typeface="Tw Cen MT" pitchFamily="34" charset="0"/>
              </a:rPr>
              <a:t>            Mutaciones del gen de la glucocerebrosidasa</a:t>
            </a:r>
            <a:r>
              <a:rPr lang="en-US" sz="2800" b="1"/>
              <a:t>  </a:t>
            </a:r>
          </a:p>
        </p:txBody>
      </p:sp>
      <p:sp>
        <p:nvSpPr>
          <p:cNvPr id="25690" name="Text Box 94"/>
          <p:cNvSpPr txBox="1">
            <a:spLocks noChangeArrowheads="1"/>
          </p:cNvSpPr>
          <p:nvPr/>
        </p:nvSpPr>
        <p:spPr bwMode="auto">
          <a:xfrm>
            <a:off x="6443663" y="6073775"/>
            <a:ext cx="2251075" cy="784225"/>
          </a:xfrm>
          <a:prstGeom prst="rect">
            <a:avLst/>
          </a:prstGeom>
          <a:solidFill>
            <a:srgbClr val="FFFF00"/>
          </a:solidFill>
          <a:ln w="9525">
            <a:noFill/>
            <a:miter lim="800000"/>
            <a:headEnd/>
            <a:tailEnd/>
          </a:ln>
        </p:spPr>
        <p:txBody>
          <a:bodyPr>
            <a:spAutoFit/>
          </a:bodyPr>
          <a:lstStyle/>
          <a:p>
            <a:pPr>
              <a:spcBef>
                <a:spcPct val="50000"/>
              </a:spcBef>
            </a:pPr>
            <a:r>
              <a:rPr lang="es-ES">
                <a:latin typeface="Tw Cen MT" pitchFamily="34" charset="0"/>
              </a:rPr>
              <a:t>N 370S: 57%</a:t>
            </a:r>
          </a:p>
          <a:p>
            <a:pPr>
              <a:spcBef>
                <a:spcPct val="50000"/>
              </a:spcBef>
            </a:pPr>
            <a:r>
              <a:rPr lang="es-ES">
                <a:latin typeface="Tw Cen MT" pitchFamily="34" charset="0"/>
              </a:rPr>
              <a:t>L444P:14%</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49275"/>
            <a:ext cx="7993063" cy="1014413"/>
          </a:xfrm>
          <a:prstGeom prst="rect">
            <a:avLst/>
          </a:prstGeom>
        </p:spPr>
        <p:txBody>
          <a:bodyPr>
            <a:spAutoFit/>
          </a:bodyPr>
          <a:lstStyle/>
          <a:p>
            <a:pPr fontAlgn="auto">
              <a:spcBef>
                <a:spcPts val="0"/>
              </a:spcBef>
              <a:spcAft>
                <a:spcPts val="0"/>
              </a:spcAft>
              <a:defRPr/>
            </a:pPr>
            <a:r>
              <a:rPr lang="es-ES" sz="6000" dirty="0">
                <a:latin typeface="+mj-lt"/>
              </a:rPr>
              <a:t>        Similitudes</a:t>
            </a:r>
          </a:p>
        </p:txBody>
      </p:sp>
      <p:graphicFrame>
        <p:nvGraphicFramePr>
          <p:cNvPr id="3" name="2 Diagrama"/>
          <p:cNvGraphicFramePr/>
          <p:nvPr/>
        </p:nvGraphicFramePr>
        <p:xfrm>
          <a:off x="5364088" y="548680"/>
          <a:ext cx="377991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4"/>
          <p:cNvSpPr txBox="1">
            <a:spLocks noChangeArrowheads="1"/>
          </p:cNvSpPr>
          <p:nvPr/>
        </p:nvSpPr>
        <p:spPr>
          <a:xfrm>
            <a:off x="0" y="1844675"/>
            <a:ext cx="5795963" cy="4643438"/>
          </a:xfrm>
          <a:prstGeom prst="rect">
            <a:avLst/>
          </a:prstGeom>
        </p:spPr>
        <p:txBody>
          <a:bodyPr/>
          <a:lstStyle/>
          <a:p>
            <a:pPr marL="639763" lvl="1" indent="-273050">
              <a:spcBef>
                <a:spcPts val="550"/>
              </a:spcBef>
              <a:buClr>
                <a:schemeClr val="accent1"/>
              </a:buClr>
              <a:buSzPct val="70000"/>
              <a:defRPr/>
            </a:pPr>
            <a:r>
              <a:rPr lang="en-US" sz="4400" dirty="0" err="1">
                <a:solidFill>
                  <a:srgbClr val="FF0000"/>
                </a:solidFill>
                <a:latin typeface="+mn-lt"/>
              </a:rPr>
              <a:t>Síntomas</a:t>
            </a:r>
            <a:r>
              <a:rPr lang="en-US" sz="4400" dirty="0">
                <a:solidFill>
                  <a:srgbClr val="FF0000"/>
                </a:solidFill>
                <a:latin typeface="+mn-lt"/>
              </a:rPr>
              <a:t>:</a:t>
            </a:r>
          </a:p>
          <a:p>
            <a:pPr marL="639763" lvl="1" indent="-273050">
              <a:spcBef>
                <a:spcPts val="550"/>
              </a:spcBef>
              <a:buClr>
                <a:schemeClr val="accent1"/>
              </a:buClr>
              <a:buSzPct val="70000"/>
              <a:buFont typeface="Wingdings" pitchFamily="2" charset="2"/>
              <a:buChar char="§"/>
              <a:defRPr/>
            </a:pPr>
            <a:r>
              <a:rPr lang="en-US" sz="3600" dirty="0" err="1">
                <a:latin typeface="+mn-lt"/>
              </a:rPr>
              <a:t>Astenia</a:t>
            </a:r>
            <a:r>
              <a:rPr lang="en-US" sz="3600" dirty="0">
                <a:latin typeface="+mn-lt"/>
              </a:rPr>
              <a:t>, </a:t>
            </a:r>
            <a:r>
              <a:rPr lang="en-US" sz="3600" dirty="0" err="1">
                <a:latin typeface="+mn-lt"/>
              </a:rPr>
              <a:t>adinamia</a:t>
            </a:r>
            <a:r>
              <a:rPr lang="en-US" sz="3600" dirty="0">
                <a:latin typeface="+mn-lt"/>
              </a:rPr>
              <a:t>. </a:t>
            </a:r>
          </a:p>
          <a:p>
            <a:pPr marL="639763" lvl="1" indent="-273050">
              <a:spcBef>
                <a:spcPts val="550"/>
              </a:spcBef>
              <a:buClr>
                <a:schemeClr val="accent1"/>
              </a:buClr>
              <a:buSzPct val="70000"/>
              <a:buFont typeface="Wingdings" pitchFamily="2" charset="2"/>
              <a:buChar char="§"/>
              <a:defRPr/>
            </a:pPr>
            <a:r>
              <a:rPr lang="en-US" sz="3600" dirty="0">
                <a:latin typeface="+mn-lt"/>
              </a:rPr>
              <a:t>Dolor </a:t>
            </a:r>
            <a:r>
              <a:rPr lang="en-US" sz="3600" dirty="0" err="1">
                <a:latin typeface="+mn-lt"/>
              </a:rPr>
              <a:t>osteoarticular</a:t>
            </a:r>
            <a:r>
              <a:rPr lang="en-US" sz="3600" dirty="0">
                <a:latin typeface="+mn-lt"/>
              </a:rPr>
              <a:t>.</a:t>
            </a:r>
          </a:p>
          <a:p>
            <a:pPr marL="639763" lvl="1" indent="-273050">
              <a:spcBef>
                <a:spcPts val="550"/>
              </a:spcBef>
              <a:buClr>
                <a:schemeClr val="accent1"/>
              </a:buClr>
              <a:buSzPct val="70000"/>
              <a:buFont typeface="Wingdings" pitchFamily="2" charset="2"/>
              <a:buChar char="§"/>
              <a:defRPr/>
            </a:pPr>
            <a:r>
              <a:rPr lang="en-US" sz="3600" dirty="0" err="1">
                <a:latin typeface="+mn-lt"/>
              </a:rPr>
              <a:t>Tendencia</a:t>
            </a:r>
            <a:r>
              <a:rPr lang="en-US" sz="3600" dirty="0">
                <a:latin typeface="+mn-lt"/>
              </a:rPr>
              <a:t> al </a:t>
            </a:r>
            <a:r>
              <a:rPr lang="en-US" sz="3600" dirty="0" err="1">
                <a:latin typeface="+mn-lt"/>
              </a:rPr>
              <a:t>sangrado</a:t>
            </a:r>
            <a:r>
              <a:rPr lang="en-US" sz="3600" dirty="0">
                <a:latin typeface="+mn-lt"/>
              </a:rPr>
              <a:t>.</a:t>
            </a:r>
          </a:p>
          <a:p>
            <a:pPr marL="639763" lvl="1" indent="-273050">
              <a:spcBef>
                <a:spcPts val="550"/>
              </a:spcBef>
              <a:buClr>
                <a:schemeClr val="accent1"/>
              </a:buClr>
              <a:buSzPct val="70000"/>
              <a:buFont typeface="Wingdings" pitchFamily="2" charset="2"/>
              <a:buChar char="§"/>
              <a:defRPr/>
            </a:pPr>
            <a:r>
              <a:rPr lang="en-US" sz="3600" dirty="0" err="1">
                <a:latin typeface="+mn-lt"/>
              </a:rPr>
              <a:t>Disnea</a:t>
            </a:r>
            <a:r>
              <a:rPr lang="en-US" sz="3600" dirty="0">
                <a:latin typeface="+mn-lt"/>
              </a:rPr>
              <a:t> de </a:t>
            </a:r>
            <a:r>
              <a:rPr lang="en-US" sz="3600" dirty="0" err="1">
                <a:latin typeface="+mn-lt"/>
              </a:rPr>
              <a:t>esfuerzo</a:t>
            </a:r>
            <a:r>
              <a:rPr lang="en-US" sz="3600" dirty="0">
                <a:latin typeface="+mn-lt"/>
              </a:rPr>
              <a:t>.</a:t>
            </a:r>
          </a:p>
          <a:p>
            <a:pPr marL="639763" lvl="1" indent="-273050">
              <a:spcBef>
                <a:spcPts val="550"/>
              </a:spcBef>
              <a:buClr>
                <a:schemeClr val="accent1"/>
              </a:buClr>
              <a:buSzPct val="70000"/>
              <a:buFont typeface="Wingdings" pitchFamily="2" charset="2"/>
              <a:buChar char="§"/>
              <a:defRPr/>
            </a:pPr>
            <a:r>
              <a:rPr lang="en-US" sz="3600" dirty="0" err="1">
                <a:latin typeface="+mn-lt"/>
              </a:rPr>
              <a:t>Trastornos</a:t>
            </a:r>
            <a:r>
              <a:rPr lang="en-US" sz="3600" dirty="0">
                <a:latin typeface="+mn-lt"/>
              </a:rPr>
              <a:t> del </a:t>
            </a:r>
            <a:r>
              <a:rPr lang="en-US" sz="3600" dirty="0" err="1">
                <a:latin typeface="+mn-lt"/>
              </a:rPr>
              <a:t>crecimiento</a:t>
            </a:r>
            <a:r>
              <a:rPr lang="en-US" sz="3600" dirty="0">
                <a:latin typeface="+mn-lt"/>
              </a:rPr>
              <a:t>.</a:t>
            </a:r>
          </a:p>
        </p:txBody>
      </p:sp>
      <p:pic>
        <p:nvPicPr>
          <p:cNvPr id="26629" name="Picture 9"/>
          <p:cNvPicPr>
            <a:picLocks noChangeAspect="1" noChangeArrowheads="1"/>
          </p:cNvPicPr>
          <p:nvPr/>
        </p:nvPicPr>
        <p:blipFill>
          <a:blip r:embed="rId7" cstate="email"/>
          <a:srcRect/>
          <a:stretch>
            <a:fillRect/>
          </a:stretch>
        </p:blipFill>
        <p:spPr bwMode="auto">
          <a:xfrm>
            <a:off x="6156325" y="5730875"/>
            <a:ext cx="2987675" cy="1127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49275"/>
            <a:ext cx="7993063" cy="1014413"/>
          </a:xfrm>
          <a:prstGeom prst="rect">
            <a:avLst/>
          </a:prstGeom>
        </p:spPr>
        <p:txBody>
          <a:bodyPr>
            <a:spAutoFit/>
          </a:bodyPr>
          <a:lstStyle/>
          <a:p>
            <a:pPr fontAlgn="auto">
              <a:spcBef>
                <a:spcPts val="0"/>
              </a:spcBef>
              <a:spcAft>
                <a:spcPts val="0"/>
              </a:spcAft>
              <a:defRPr/>
            </a:pPr>
            <a:r>
              <a:rPr lang="es-ES" sz="6000" dirty="0">
                <a:latin typeface="+mj-lt"/>
              </a:rPr>
              <a:t>        Similitudes</a:t>
            </a:r>
          </a:p>
        </p:txBody>
      </p:sp>
      <p:graphicFrame>
        <p:nvGraphicFramePr>
          <p:cNvPr id="3" name="2 Diagrama"/>
          <p:cNvGraphicFramePr/>
          <p:nvPr/>
        </p:nvGraphicFramePr>
        <p:xfrm>
          <a:off x="5364088" y="548680"/>
          <a:ext cx="377991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4"/>
          <p:cNvSpPr txBox="1">
            <a:spLocks noChangeArrowheads="1"/>
          </p:cNvSpPr>
          <p:nvPr/>
        </p:nvSpPr>
        <p:spPr>
          <a:xfrm>
            <a:off x="0" y="1844675"/>
            <a:ext cx="5580063" cy="4643438"/>
          </a:xfrm>
          <a:prstGeom prst="rect">
            <a:avLst/>
          </a:prstGeom>
        </p:spPr>
        <p:txBody>
          <a:bodyPr/>
          <a:lstStyle/>
          <a:p>
            <a:pPr marL="639763" lvl="1" indent="-273050">
              <a:spcBef>
                <a:spcPts val="550"/>
              </a:spcBef>
              <a:buClr>
                <a:schemeClr val="accent1"/>
              </a:buClr>
              <a:buSzPct val="70000"/>
              <a:defRPr/>
            </a:pPr>
            <a:r>
              <a:rPr lang="en-US" sz="4400" dirty="0" err="1">
                <a:solidFill>
                  <a:srgbClr val="FF0000"/>
                </a:solidFill>
                <a:latin typeface="+mn-lt"/>
              </a:rPr>
              <a:t>Sígnos</a:t>
            </a:r>
            <a:r>
              <a:rPr lang="en-US" sz="4400" dirty="0">
                <a:solidFill>
                  <a:srgbClr val="FF0000"/>
                </a:solidFill>
                <a:latin typeface="+mn-lt"/>
              </a:rPr>
              <a:t> </a:t>
            </a:r>
            <a:r>
              <a:rPr lang="en-US" sz="4400" dirty="0" err="1">
                <a:solidFill>
                  <a:srgbClr val="FF0000"/>
                </a:solidFill>
                <a:latin typeface="+mn-lt"/>
              </a:rPr>
              <a:t>clínicos</a:t>
            </a:r>
            <a:r>
              <a:rPr lang="en-US" sz="4400" dirty="0">
                <a:solidFill>
                  <a:srgbClr val="FF0000"/>
                </a:solidFill>
                <a:latin typeface="+mn-lt"/>
              </a:rPr>
              <a:t>:</a:t>
            </a:r>
          </a:p>
          <a:p>
            <a:pPr marL="639763" lvl="1" indent="-273050">
              <a:spcBef>
                <a:spcPts val="550"/>
              </a:spcBef>
              <a:buClr>
                <a:schemeClr val="accent1"/>
              </a:buClr>
              <a:buSzPct val="70000"/>
              <a:buFont typeface="Wingdings" pitchFamily="2" charset="2"/>
              <a:buChar char="§"/>
              <a:defRPr/>
            </a:pPr>
            <a:r>
              <a:rPr lang="en-US" sz="3600" dirty="0" err="1">
                <a:latin typeface="+mn-lt"/>
              </a:rPr>
              <a:t>Hepatomegalia</a:t>
            </a:r>
            <a:r>
              <a:rPr lang="en-US" sz="3600" dirty="0">
                <a:latin typeface="+mn-lt"/>
              </a:rPr>
              <a:t>. </a:t>
            </a:r>
          </a:p>
          <a:p>
            <a:pPr marL="639763" lvl="1" indent="-273050">
              <a:spcBef>
                <a:spcPts val="550"/>
              </a:spcBef>
              <a:buClr>
                <a:schemeClr val="accent1"/>
              </a:buClr>
              <a:buSzPct val="70000"/>
              <a:buFont typeface="Wingdings" pitchFamily="2" charset="2"/>
              <a:buChar char="§"/>
              <a:defRPr/>
            </a:pPr>
            <a:r>
              <a:rPr lang="en-US" sz="3600" dirty="0" err="1">
                <a:latin typeface="+mn-lt"/>
              </a:rPr>
              <a:t>Esplenomegalia</a:t>
            </a:r>
            <a:endParaRPr lang="en-US" sz="3600" dirty="0">
              <a:latin typeface="+mn-lt"/>
            </a:endParaRPr>
          </a:p>
          <a:p>
            <a:pPr marL="639763" lvl="1" indent="-273050">
              <a:spcBef>
                <a:spcPts val="550"/>
              </a:spcBef>
              <a:buClr>
                <a:schemeClr val="accent1"/>
              </a:buClr>
              <a:buSzPct val="70000"/>
              <a:buFont typeface="Wingdings" pitchFamily="2" charset="2"/>
              <a:buChar char="§"/>
              <a:defRPr/>
            </a:pPr>
            <a:r>
              <a:rPr lang="en-US" sz="3600" dirty="0" err="1">
                <a:latin typeface="+mn-lt"/>
              </a:rPr>
              <a:t>Hipertensión</a:t>
            </a:r>
            <a:r>
              <a:rPr lang="en-US" sz="3600" dirty="0">
                <a:latin typeface="+mn-lt"/>
              </a:rPr>
              <a:t> </a:t>
            </a:r>
            <a:r>
              <a:rPr lang="en-US" sz="3600" dirty="0" err="1">
                <a:latin typeface="+mn-lt"/>
              </a:rPr>
              <a:t>pulmonar</a:t>
            </a:r>
            <a:r>
              <a:rPr lang="en-US" sz="3600" dirty="0">
                <a:latin typeface="+mn-lt"/>
              </a:rPr>
              <a:t>.</a:t>
            </a:r>
          </a:p>
        </p:txBody>
      </p:sp>
      <p:pic>
        <p:nvPicPr>
          <p:cNvPr id="27653" name="Picture 9"/>
          <p:cNvPicPr>
            <a:picLocks noChangeAspect="1" noChangeArrowheads="1"/>
          </p:cNvPicPr>
          <p:nvPr/>
        </p:nvPicPr>
        <p:blipFill>
          <a:blip r:embed="rId7" cstate="email"/>
          <a:srcRect/>
          <a:stretch>
            <a:fillRect/>
          </a:stretch>
        </p:blipFill>
        <p:spPr bwMode="auto">
          <a:xfrm>
            <a:off x="6156325" y="5730875"/>
            <a:ext cx="2987675" cy="1127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body" idx="1"/>
          </p:nvPr>
        </p:nvSpPr>
        <p:spPr>
          <a:xfrm>
            <a:off x="0" y="1916113"/>
            <a:ext cx="5795963" cy="4643437"/>
          </a:xfrm>
        </p:spPr>
        <p:txBody>
          <a:bodyPr/>
          <a:lstStyle/>
          <a:p>
            <a:pPr lvl="1" eaLnBrk="1" hangingPunct="1">
              <a:buFont typeface="Wingdings" pitchFamily="2" charset="2"/>
              <a:buChar char="§"/>
            </a:pPr>
            <a:endParaRPr lang="en-US" sz="3600" smtClean="0"/>
          </a:p>
        </p:txBody>
      </p:sp>
      <p:sp>
        <p:nvSpPr>
          <p:cNvPr id="10243" name="AutoShape 2"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10244" name="AutoShape 4"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10245" name="AutoShape 6"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10246" name="AutoShape 8"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10247" name="Picture 10" descr="4118"/>
          <p:cNvPicPr>
            <a:picLocks noChangeAspect="1" noChangeArrowheads="1"/>
          </p:cNvPicPr>
          <p:nvPr/>
        </p:nvPicPr>
        <p:blipFill>
          <a:blip r:embed="rId3" cstate="email"/>
          <a:srcRect/>
          <a:stretch>
            <a:fillRect/>
          </a:stretch>
        </p:blipFill>
        <p:spPr bwMode="auto">
          <a:xfrm>
            <a:off x="0" y="0"/>
            <a:ext cx="9251950" cy="6858000"/>
          </a:xfrm>
          <a:prstGeom prst="rect">
            <a:avLst/>
          </a:prstGeom>
          <a:noFill/>
          <a:ln w="9525">
            <a:noFill/>
            <a:miter lim="800000"/>
            <a:headEnd/>
            <a:tailEnd/>
          </a:ln>
        </p:spPr>
      </p:pic>
      <p:sp>
        <p:nvSpPr>
          <p:cNvPr id="10248" name="11 CuadroTexto"/>
          <p:cNvSpPr txBox="1">
            <a:spLocks noChangeArrowheads="1"/>
          </p:cNvSpPr>
          <p:nvPr/>
        </p:nvSpPr>
        <p:spPr bwMode="auto">
          <a:xfrm>
            <a:off x="5651500" y="476250"/>
            <a:ext cx="1800225" cy="923925"/>
          </a:xfrm>
          <a:prstGeom prst="rect">
            <a:avLst/>
          </a:prstGeom>
          <a:solidFill>
            <a:srgbClr val="FFFF66"/>
          </a:solidFill>
          <a:ln w="3175">
            <a:solidFill>
              <a:schemeClr val="tx1"/>
            </a:solidFill>
            <a:prstDash val="sysDot"/>
            <a:miter lim="800000"/>
            <a:headEnd/>
            <a:tailEnd/>
          </a:ln>
        </p:spPr>
        <p:txBody>
          <a:bodyPr>
            <a:spAutoFit/>
          </a:bodyPr>
          <a:lstStyle/>
          <a:p>
            <a:r>
              <a:rPr lang="es-ES"/>
              <a:t>TENGO UNA ENFERMEDAD DE GAUCHER</a:t>
            </a:r>
          </a:p>
        </p:txBody>
      </p:sp>
      <p:pic>
        <p:nvPicPr>
          <p:cNvPr id="10251" name="Picture 11" descr="C:\Users\Usuario\AppData\Local\Microsoft\Windows\Temporary Internet Files\Content.IE5\N55Z1X4H\Redx2.svg[1].png"/>
          <p:cNvPicPr>
            <a:picLocks noChangeAspect="1" noChangeArrowheads="1"/>
          </p:cNvPicPr>
          <p:nvPr/>
        </p:nvPicPr>
        <p:blipFill>
          <a:blip r:embed="rId4" cstate="email"/>
          <a:srcRect/>
          <a:stretch>
            <a:fillRect/>
          </a:stretch>
        </p:blipFill>
        <p:spPr bwMode="auto">
          <a:xfrm>
            <a:off x="5724525" y="0"/>
            <a:ext cx="1597025" cy="1817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49275"/>
            <a:ext cx="7993063" cy="1014413"/>
          </a:xfrm>
          <a:prstGeom prst="rect">
            <a:avLst/>
          </a:prstGeom>
        </p:spPr>
        <p:txBody>
          <a:bodyPr>
            <a:spAutoFit/>
          </a:bodyPr>
          <a:lstStyle/>
          <a:p>
            <a:pPr fontAlgn="auto">
              <a:spcBef>
                <a:spcPts val="0"/>
              </a:spcBef>
              <a:spcAft>
                <a:spcPts val="0"/>
              </a:spcAft>
              <a:defRPr/>
            </a:pPr>
            <a:r>
              <a:rPr lang="es-ES" sz="6000" dirty="0">
                <a:latin typeface="+mj-lt"/>
              </a:rPr>
              <a:t>        Similitudes</a:t>
            </a:r>
          </a:p>
        </p:txBody>
      </p:sp>
      <p:graphicFrame>
        <p:nvGraphicFramePr>
          <p:cNvPr id="3" name="2 Diagrama"/>
          <p:cNvGraphicFramePr/>
          <p:nvPr/>
        </p:nvGraphicFramePr>
        <p:xfrm>
          <a:off x="5364088" y="548680"/>
          <a:ext cx="377991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4"/>
          <p:cNvSpPr txBox="1">
            <a:spLocks noChangeArrowheads="1"/>
          </p:cNvSpPr>
          <p:nvPr/>
        </p:nvSpPr>
        <p:spPr>
          <a:xfrm>
            <a:off x="0" y="1844675"/>
            <a:ext cx="5795963" cy="4643438"/>
          </a:xfrm>
          <a:prstGeom prst="rect">
            <a:avLst/>
          </a:prstGeom>
        </p:spPr>
        <p:txBody>
          <a:bodyPr/>
          <a:lstStyle/>
          <a:p>
            <a:pPr marL="639763" lvl="1" indent="-273050">
              <a:spcBef>
                <a:spcPts val="550"/>
              </a:spcBef>
              <a:buClr>
                <a:schemeClr val="accent1"/>
              </a:buClr>
              <a:buSzPct val="70000"/>
              <a:defRPr/>
            </a:pPr>
            <a:r>
              <a:rPr lang="en-US" sz="4400" dirty="0" err="1">
                <a:solidFill>
                  <a:srgbClr val="FF0000"/>
                </a:solidFill>
                <a:latin typeface="+mn-lt"/>
              </a:rPr>
              <a:t>Analítica</a:t>
            </a:r>
            <a:r>
              <a:rPr lang="en-US" sz="4400" dirty="0">
                <a:solidFill>
                  <a:srgbClr val="FF0000"/>
                </a:solidFill>
                <a:latin typeface="+mn-lt"/>
              </a:rPr>
              <a:t>: </a:t>
            </a:r>
          </a:p>
          <a:p>
            <a:pPr marL="639763" lvl="1" indent="-273050">
              <a:spcBef>
                <a:spcPts val="550"/>
              </a:spcBef>
              <a:buClr>
                <a:schemeClr val="accent1"/>
              </a:buClr>
              <a:buSzPct val="70000"/>
              <a:buFont typeface="Wingdings" pitchFamily="2" charset="2"/>
              <a:buChar char="§"/>
              <a:defRPr/>
            </a:pPr>
            <a:r>
              <a:rPr lang="en-US" sz="3600" dirty="0">
                <a:latin typeface="+mn-lt"/>
              </a:rPr>
              <a:t>Anemia. </a:t>
            </a:r>
          </a:p>
          <a:p>
            <a:pPr marL="639763" lvl="1" indent="-273050">
              <a:spcBef>
                <a:spcPts val="550"/>
              </a:spcBef>
              <a:buClr>
                <a:schemeClr val="accent1"/>
              </a:buClr>
              <a:buSzPct val="70000"/>
              <a:buFont typeface="Wingdings" pitchFamily="2" charset="2"/>
              <a:buChar char="§"/>
              <a:defRPr/>
            </a:pPr>
            <a:r>
              <a:rPr lang="en-US" sz="3600" dirty="0">
                <a:latin typeface="+mn-lt"/>
              </a:rPr>
              <a:t>Leucopenia.</a:t>
            </a:r>
          </a:p>
          <a:p>
            <a:pPr marL="639763" lvl="1" indent="-273050">
              <a:spcBef>
                <a:spcPts val="550"/>
              </a:spcBef>
              <a:buClr>
                <a:schemeClr val="accent1"/>
              </a:buClr>
              <a:buSzPct val="70000"/>
              <a:buFont typeface="Wingdings" pitchFamily="2" charset="2"/>
              <a:buChar char="§"/>
              <a:defRPr/>
            </a:pPr>
            <a:r>
              <a:rPr lang="en-US" sz="3600" dirty="0" err="1">
                <a:latin typeface="+mn-lt"/>
              </a:rPr>
              <a:t>Trombopenia</a:t>
            </a:r>
            <a:r>
              <a:rPr lang="en-US" sz="3600" dirty="0">
                <a:latin typeface="+mn-lt"/>
              </a:rPr>
              <a:t>.</a:t>
            </a:r>
          </a:p>
          <a:p>
            <a:pPr marL="639763" lvl="1" indent="-273050">
              <a:spcBef>
                <a:spcPts val="550"/>
              </a:spcBef>
              <a:buClr>
                <a:schemeClr val="accent1"/>
              </a:buClr>
              <a:buSzPct val="70000"/>
              <a:buFont typeface="Wingdings" pitchFamily="2" charset="2"/>
              <a:buChar char="§"/>
              <a:defRPr/>
            </a:pPr>
            <a:r>
              <a:rPr lang="en-US" sz="3600" dirty="0" err="1">
                <a:latin typeface="+mn-lt"/>
              </a:rPr>
              <a:t>Pancitopenia</a:t>
            </a:r>
            <a:r>
              <a:rPr lang="en-US" sz="3600" dirty="0">
                <a:latin typeface="+mn-lt"/>
              </a:rPr>
              <a:t>.</a:t>
            </a:r>
          </a:p>
          <a:p>
            <a:pPr marL="639763" lvl="1" indent="-273050">
              <a:spcBef>
                <a:spcPts val="550"/>
              </a:spcBef>
              <a:buClr>
                <a:schemeClr val="accent1"/>
              </a:buClr>
              <a:buSzPct val="70000"/>
              <a:buFont typeface="Wingdings" pitchFamily="2" charset="2"/>
              <a:buChar char="§"/>
              <a:defRPr/>
            </a:pPr>
            <a:r>
              <a:rPr lang="en-US" sz="3600" dirty="0" err="1">
                <a:latin typeface="+mn-lt"/>
              </a:rPr>
              <a:t>Aumento</a:t>
            </a:r>
            <a:r>
              <a:rPr lang="en-US" sz="3600" dirty="0">
                <a:latin typeface="+mn-lt"/>
              </a:rPr>
              <a:t> </a:t>
            </a:r>
            <a:r>
              <a:rPr lang="en-US" sz="3600" dirty="0" err="1">
                <a:latin typeface="+mn-lt"/>
              </a:rPr>
              <a:t>ferritina</a:t>
            </a:r>
            <a:r>
              <a:rPr lang="en-US" sz="3600" dirty="0">
                <a:latin typeface="+mn-lt"/>
              </a:rPr>
              <a:t>.</a:t>
            </a:r>
          </a:p>
          <a:p>
            <a:pPr marL="639763" lvl="1" indent="-273050">
              <a:spcBef>
                <a:spcPts val="550"/>
              </a:spcBef>
              <a:buClr>
                <a:schemeClr val="accent1"/>
              </a:buClr>
              <a:buSzPct val="70000"/>
              <a:buFont typeface="Wingdings" pitchFamily="2" charset="2"/>
              <a:buChar char="§"/>
              <a:defRPr/>
            </a:pPr>
            <a:r>
              <a:rPr lang="en-US" sz="3600" dirty="0" err="1">
                <a:latin typeface="+mn-lt"/>
              </a:rPr>
              <a:t>Elevación</a:t>
            </a:r>
            <a:r>
              <a:rPr lang="en-US" sz="3600" dirty="0">
                <a:latin typeface="+mn-lt"/>
              </a:rPr>
              <a:t> PCR.</a:t>
            </a:r>
          </a:p>
        </p:txBody>
      </p:sp>
      <p:pic>
        <p:nvPicPr>
          <p:cNvPr id="28677" name="Picture 9"/>
          <p:cNvPicPr>
            <a:picLocks noChangeAspect="1" noChangeArrowheads="1"/>
          </p:cNvPicPr>
          <p:nvPr/>
        </p:nvPicPr>
        <p:blipFill>
          <a:blip r:embed="rId7" cstate="email"/>
          <a:srcRect/>
          <a:stretch>
            <a:fillRect/>
          </a:stretch>
        </p:blipFill>
        <p:spPr bwMode="auto">
          <a:xfrm>
            <a:off x="6156325" y="5730875"/>
            <a:ext cx="2987675" cy="1127125"/>
          </a:xfrm>
          <a:prstGeom prst="rect">
            <a:avLst/>
          </a:prstGeom>
          <a:noFill/>
          <a:ln w="9525">
            <a:noFill/>
            <a:miter lim="800000"/>
            <a:headEnd/>
            <a:tailEnd/>
          </a:ln>
        </p:spPr>
      </p:pic>
      <p:pic>
        <p:nvPicPr>
          <p:cNvPr id="28678" name="Picture 2" descr="Resultado de imagen de analitica"/>
          <p:cNvPicPr>
            <a:picLocks noChangeAspect="1" noChangeArrowheads="1"/>
          </p:cNvPicPr>
          <p:nvPr/>
        </p:nvPicPr>
        <p:blipFill>
          <a:blip r:embed="rId8" cstate="email"/>
          <a:srcRect/>
          <a:stretch>
            <a:fillRect/>
          </a:stretch>
        </p:blipFill>
        <p:spPr bwMode="auto">
          <a:xfrm>
            <a:off x="4716463" y="2997200"/>
            <a:ext cx="3576637" cy="1685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7993063" cy="769938"/>
          </a:xfrm>
          <a:prstGeom prst="rect">
            <a:avLst/>
          </a:prstGeom>
        </p:spPr>
        <p:txBody>
          <a:bodyPr>
            <a:spAutoFit/>
          </a:bodyPr>
          <a:lstStyle/>
          <a:p>
            <a:pPr fontAlgn="auto">
              <a:spcBef>
                <a:spcPts val="0"/>
              </a:spcBef>
              <a:spcAft>
                <a:spcPts val="0"/>
              </a:spcAft>
              <a:defRPr/>
            </a:pPr>
            <a:r>
              <a:rPr lang="es-ES" sz="4400" dirty="0">
                <a:latin typeface="+mj-lt"/>
              </a:rPr>
              <a:t>        Cuando sospechar </a:t>
            </a:r>
            <a:r>
              <a:rPr lang="es-ES" sz="4400" dirty="0" err="1">
                <a:latin typeface="+mj-lt"/>
              </a:rPr>
              <a:t>Gaucher</a:t>
            </a:r>
            <a:r>
              <a:rPr lang="es-ES" sz="4400" dirty="0">
                <a:latin typeface="+mj-lt"/>
              </a:rPr>
              <a:t>?</a:t>
            </a:r>
          </a:p>
        </p:txBody>
      </p:sp>
      <p:graphicFrame>
        <p:nvGraphicFramePr>
          <p:cNvPr id="3" name="2 Diagrama"/>
          <p:cNvGraphicFramePr/>
          <p:nvPr/>
        </p:nvGraphicFramePr>
        <p:xfrm>
          <a:off x="5364088" y="908720"/>
          <a:ext cx="3779912"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4"/>
          <p:cNvSpPr txBox="1">
            <a:spLocks noChangeArrowheads="1"/>
          </p:cNvSpPr>
          <p:nvPr/>
        </p:nvSpPr>
        <p:spPr>
          <a:xfrm>
            <a:off x="0" y="908050"/>
            <a:ext cx="5795963" cy="4643438"/>
          </a:xfrm>
          <a:prstGeom prst="rect">
            <a:avLst/>
          </a:prstGeom>
        </p:spPr>
        <p:txBody>
          <a:bodyPr/>
          <a:lstStyle/>
          <a:p>
            <a:pPr marL="639763" lvl="1" indent="-273050">
              <a:spcBef>
                <a:spcPts val="550"/>
              </a:spcBef>
              <a:buClr>
                <a:schemeClr val="accent1"/>
              </a:buClr>
              <a:buSzPct val="70000"/>
              <a:buFont typeface="Wingdings" pitchFamily="2" charset="2"/>
              <a:buChar char="§"/>
              <a:defRPr/>
            </a:pPr>
            <a:r>
              <a:rPr lang="en-US" sz="3600" dirty="0" err="1">
                <a:latin typeface="+mn-lt"/>
              </a:rPr>
              <a:t>Pancitopenia</a:t>
            </a:r>
            <a:r>
              <a:rPr lang="en-US" sz="3600" dirty="0">
                <a:latin typeface="+mn-lt"/>
              </a:rPr>
              <a:t>.</a:t>
            </a:r>
          </a:p>
          <a:p>
            <a:pPr marL="639763" lvl="1" indent="-273050">
              <a:spcBef>
                <a:spcPts val="550"/>
              </a:spcBef>
              <a:buClr>
                <a:schemeClr val="accent1"/>
              </a:buClr>
              <a:buSzPct val="70000"/>
              <a:buFont typeface="Wingdings" pitchFamily="2" charset="2"/>
              <a:buChar char="§"/>
              <a:defRPr/>
            </a:pPr>
            <a:r>
              <a:rPr lang="en-US" sz="3600" dirty="0" err="1">
                <a:latin typeface="+mn-lt"/>
              </a:rPr>
              <a:t>Esplenomegalia</a:t>
            </a:r>
            <a:r>
              <a:rPr lang="en-US" sz="3600" dirty="0">
                <a:latin typeface="+mn-lt"/>
              </a:rPr>
              <a:t> </a:t>
            </a:r>
            <a:r>
              <a:rPr lang="en-US" sz="3600" dirty="0" err="1">
                <a:latin typeface="+mn-lt"/>
              </a:rPr>
              <a:t>gigante</a:t>
            </a:r>
            <a:r>
              <a:rPr lang="en-US" sz="3600" dirty="0">
                <a:latin typeface="+mn-lt"/>
              </a:rPr>
              <a:t>.</a:t>
            </a:r>
          </a:p>
          <a:p>
            <a:pPr marL="639763" lvl="1" indent="-273050">
              <a:spcBef>
                <a:spcPts val="550"/>
              </a:spcBef>
              <a:buClr>
                <a:schemeClr val="accent1"/>
              </a:buClr>
              <a:buSzPct val="70000"/>
              <a:buFont typeface="Wingdings" pitchFamily="2" charset="2"/>
              <a:buChar char="§"/>
              <a:defRPr/>
            </a:pPr>
            <a:r>
              <a:rPr lang="en-US" sz="3600" dirty="0">
                <a:latin typeface="+mn-lt"/>
              </a:rPr>
              <a:t>Dolor </a:t>
            </a:r>
            <a:r>
              <a:rPr lang="en-US" sz="3600" dirty="0" err="1">
                <a:latin typeface="+mn-lt"/>
              </a:rPr>
              <a:t>óseo</a:t>
            </a:r>
            <a:r>
              <a:rPr lang="en-US" sz="3600" dirty="0">
                <a:latin typeface="+mn-lt"/>
              </a:rPr>
              <a:t>.</a:t>
            </a:r>
          </a:p>
          <a:p>
            <a:pPr marL="639763" lvl="1" indent="-273050">
              <a:spcBef>
                <a:spcPts val="550"/>
              </a:spcBef>
              <a:buClr>
                <a:schemeClr val="accent1"/>
              </a:buClr>
              <a:buSzPct val="70000"/>
              <a:buFont typeface="Wingdings" pitchFamily="2" charset="2"/>
              <a:buChar char="§"/>
              <a:defRPr/>
            </a:pPr>
            <a:r>
              <a:rPr lang="en-US" sz="3600" dirty="0" err="1">
                <a:latin typeface="+mn-lt"/>
              </a:rPr>
              <a:t>Otros</a:t>
            </a:r>
            <a:r>
              <a:rPr lang="en-US" sz="3600" dirty="0">
                <a:latin typeface="+mn-lt"/>
              </a:rPr>
              <a:t> </a:t>
            </a:r>
            <a:r>
              <a:rPr lang="en-US" sz="3600" dirty="0" err="1">
                <a:latin typeface="+mn-lt"/>
              </a:rPr>
              <a:t>datos</a:t>
            </a:r>
            <a:r>
              <a:rPr lang="en-US" sz="3600" dirty="0">
                <a:latin typeface="+mn-lt"/>
              </a:rPr>
              <a:t> </a:t>
            </a:r>
            <a:r>
              <a:rPr lang="en-US" sz="3600" dirty="0" err="1">
                <a:latin typeface="+mn-lt"/>
              </a:rPr>
              <a:t>clínicos</a:t>
            </a:r>
            <a:r>
              <a:rPr lang="en-US" sz="3600" dirty="0">
                <a:latin typeface="+mn-lt"/>
              </a:rPr>
              <a:t>: </a:t>
            </a:r>
          </a:p>
          <a:p>
            <a:pPr marL="1109663" lvl="1" indent="-742950">
              <a:spcBef>
                <a:spcPts val="550"/>
              </a:spcBef>
              <a:buClr>
                <a:schemeClr val="accent1"/>
              </a:buClr>
              <a:buSzPct val="70000"/>
              <a:buFontTx/>
              <a:buAutoNum type="alphaLcPeriod"/>
              <a:defRPr/>
            </a:pPr>
            <a:r>
              <a:rPr lang="en-US" sz="3600" dirty="0" err="1">
                <a:latin typeface="+mn-lt"/>
              </a:rPr>
              <a:t>Enfermedad</a:t>
            </a:r>
            <a:r>
              <a:rPr lang="en-US" sz="3600" dirty="0">
                <a:latin typeface="+mn-lt"/>
              </a:rPr>
              <a:t> Parkinson.</a:t>
            </a:r>
          </a:p>
          <a:p>
            <a:pPr marL="1109663" lvl="1" indent="-742950">
              <a:spcBef>
                <a:spcPts val="550"/>
              </a:spcBef>
              <a:buClr>
                <a:schemeClr val="accent1"/>
              </a:buClr>
              <a:buSzPct val="70000"/>
              <a:buFontTx/>
              <a:buAutoNum type="alphaLcPeriod"/>
              <a:defRPr/>
            </a:pPr>
            <a:r>
              <a:rPr lang="en-US" sz="3600" dirty="0" err="1">
                <a:latin typeface="+mn-lt"/>
              </a:rPr>
              <a:t>Valvulopatía</a:t>
            </a:r>
            <a:r>
              <a:rPr lang="en-US" sz="3600" dirty="0">
                <a:latin typeface="+mn-lt"/>
              </a:rPr>
              <a:t> </a:t>
            </a:r>
            <a:r>
              <a:rPr lang="en-US" sz="3600" dirty="0" err="1">
                <a:latin typeface="+mn-lt"/>
              </a:rPr>
              <a:t>aórtica</a:t>
            </a:r>
            <a:r>
              <a:rPr lang="en-US" sz="3600" dirty="0">
                <a:latin typeface="+mn-lt"/>
              </a:rPr>
              <a:t>.</a:t>
            </a:r>
          </a:p>
          <a:p>
            <a:pPr marL="1109663" lvl="1" indent="-742950">
              <a:spcBef>
                <a:spcPts val="550"/>
              </a:spcBef>
              <a:buClr>
                <a:schemeClr val="accent1"/>
              </a:buClr>
              <a:buSzPct val="70000"/>
              <a:buFontTx/>
              <a:buAutoNum type="alphaLcPeriod"/>
              <a:defRPr/>
            </a:pPr>
            <a:r>
              <a:rPr lang="en-US" sz="3600" dirty="0" err="1">
                <a:latin typeface="+mn-lt"/>
              </a:rPr>
              <a:t>Opacidades</a:t>
            </a:r>
            <a:r>
              <a:rPr lang="en-US" sz="3600" dirty="0">
                <a:latin typeface="+mn-lt"/>
              </a:rPr>
              <a:t> </a:t>
            </a:r>
            <a:r>
              <a:rPr lang="en-US" sz="3600" dirty="0" err="1">
                <a:latin typeface="+mn-lt"/>
              </a:rPr>
              <a:t>corneales</a:t>
            </a:r>
            <a:r>
              <a:rPr lang="en-US" sz="3600" dirty="0">
                <a:latin typeface="+mn-lt"/>
              </a:rPr>
              <a:t>.</a:t>
            </a:r>
          </a:p>
          <a:p>
            <a:pPr marL="1109663" lvl="1" indent="-742950">
              <a:spcBef>
                <a:spcPts val="550"/>
              </a:spcBef>
              <a:buClr>
                <a:schemeClr val="accent1"/>
              </a:buClr>
              <a:buSzPct val="70000"/>
              <a:buFontTx/>
              <a:buAutoNum type="alphaLcPeriod"/>
              <a:defRPr/>
            </a:pPr>
            <a:r>
              <a:rPr lang="en-US" sz="3600" dirty="0">
                <a:latin typeface="+mn-lt"/>
              </a:rPr>
              <a:t>GMSI.</a:t>
            </a:r>
          </a:p>
          <a:p>
            <a:pPr marL="1109663" lvl="1" indent="-742950">
              <a:spcBef>
                <a:spcPts val="550"/>
              </a:spcBef>
              <a:buClr>
                <a:schemeClr val="accent1"/>
              </a:buClr>
              <a:buSzPct val="70000"/>
              <a:buFontTx/>
              <a:buAutoNum type="alphaLcPeriod"/>
              <a:defRPr/>
            </a:pPr>
            <a:r>
              <a:rPr lang="en-US" sz="3600" dirty="0" err="1">
                <a:latin typeface="+mn-lt"/>
              </a:rPr>
              <a:t>Descenso</a:t>
            </a:r>
            <a:r>
              <a:rPr lang="en-US" sz="3600" dirty="0">
                <a:latin typeface="+mn-lt"/>
              </a:rPr>
              <a:t> HDL </a:t>
            </a:r>
            <a:r>
              <a:rPr lang="en-US" sz="3600" dirty="0" err="1">
                <a:latin typeface="+mn-lt"/>
              </a:rPr>
              <a:t>colesterol</a:t>
            </a:r>
            <a:r>
              <a:rPr lang="en-US" sz="3600" dirty="0">
                <a:latin typeface="+mn-lt"/>
              </a:rPr>
              <a:t>.</a:t>
            </a:r>
          </a:p>
        </p:txBody>
      </p:sp>
      <p:pic>
        <p:nvPicPr>
          <p:cNvPr id="29701" name="Picture 9"/>
          <p:cNvPicPr>
            <a:picLocks noChangeAspect="1" noChangeArrowheads="1"/>
          </p:cNvPicPr>
          <p:nvPr/>
        </p:nvPicPr>
        <p:blipFill>
          <a:blip r:embed="rId7" cstate="email"/>
          <a:srcRect/>
          <a:stretch>
            <a:fillRect/>
          </a:stretch>
        </p:blipFill>
        <p:spPr bwMode="auto">
          <a:xfrm>
            <a:off x="6156325" y="5730875"/>
            <a:ext cx="2987675" cy="1127125"/>
          </a:xfrm>
          <a:prstGeom prst="rect">
            <a:avLst/>
          </a:prstGeom>
          <a:noFill/>
          <a:ln w="9525">
            <a:noFill/>
            <a:miter lim="800000"/>
            <a:headEnd/>
            <a:tailEnd/>
          </a:ln>
        </p:spPr>
      </p:pic>
      <p:pic>
        <p:nvPicPr>
          <p:cNvPr id="29702" name="Picture 2" descr="Resultado de imagen de esplenomegalia"/>
          <p:cNvPicPr>
            <a:picLocks noChangeAspect="1" noChangeArrowheads="1"/>
          </p:cNvPicPr>
          <p:nvPr/>
        </p:nvPicPr>
        <p:blipFill>
          <a:blip r:embed="rId8" cstate="email"/>
          <a:srcRect/>
          <a:stretch>
            <a:fillRect/>
          </a:stretch>
        </p:blipFill>
        <p:spPr bwMode="auto">
          <a:xfrm>
            <a:off x="5724525" y="2636838"/>
            <a:ext cx="3168650" cy="23764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2775" y="228600"/>
            <a:ext cx="8153400" cy="990600"/>
          </a:xfrm>
        </p:spPr>
        <p:txBody>
          <a:bodyPr/>
          <a:lstStyle/>
          <a:p>
            <a:pPr eaLnBrk="1" hangingPunct="1"/>
            <a:endParaRPr lang="es-ES" smtClean="0"/>
          </a:p>
        </p:txBody>
      </p:sp>
      <p:sp>
        <p:nvSpPr>
          <p:cNvPr id="30723" name="Rectangle 3"/>
          <p:cNvSpPr>
            <a:spLocks noGrp="1" noChangeArrowheads="1"/>
          </p:cNvSpPr>
          <p:nvPr>
            <p:ph type="body" idx="1"/>
          </p:nvPr>
        </p:nvSpPr>
        <p:spPr>
          <a:xfrm>
            <a:off x="612775" y="1600200"/>
            <a:ext cx="8153400" cy="4495800"/>
          </a:xfrm>
        </p:spPr>
        <p:txBody>
          <a:bodyPr/>
          <a:lstStyle/>
          <a:p>
            <a:pPr eaLnBrk="1" hangingPunct="1"/>
            <a:endParaRPr lang="es-ES" smtClean="0"/>
          </a:p>
        </p:txBody>
      </p:sp>
      <p:pic>
        <p:nvPicPr>
          <p:cNvPr id="30724" name="Picture 4" descr="Gaucher3"/>
          <p:cNvPicPr>
            <a:picLocks noChangeAspect="1" noChangeArrowheads="1"/>
          </p:cNvPicPr>
          <p:nvPr/>
        </p:nvPicPr>
        <p:blipFill>
          <a:blip r:embed="rId3" cstate="email"/>
          <a:srcRect/>
          <a:stretch>
            <a:fillRect/>
          </a:stretch>
        </p:blipFill>
        <p:spPr bwMode="auto">
          <a:xfrm>
            <a:off x="0" y="-34925"/>
            <a:ext cx="9144000" cy="6892925"/>
          </a:xfrm>
          <a:prstGeom prst="rect">
            <a:avLst/>
          </a:prstGeom>
          <a:noFill/>
          <a:ln w="9525">
            <a:noFill/>
            <a:miter lim="800000"/>
            <a:headEnd/>
            <a:tailEnd/>
          </a:ln>
        </p:spPr>
      </p:pic>
      <p:pic>
        <p:nvPicPr>
          <p:cNvPr id="185349" name="Picture 5" descr="Gaucher medidas"/>
          <p:cNvPicPr>
            <a:picLocks noChangeAspect="1" noChangeArrowheads="1"/>
          </p:cNvPicPr>
          <p:nvPr/>
        </p:nvPicPr>
        <p:blipFill>
          <a:blip r:embed="rId4" cstate="email"/>
          <a:srcRect/>
          <a:stretch>
            <a:fillRect/>
          </a:stretch>
        </p:blipFill>
        <p:spPr bwMode="auto">
          <a:xfrm>
            <a:off x="395288" y="1268413"/>
            <a:ext cx="5400675" cy="4948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85349"/>
                                        </p:tgtEl>
                                        <p:attrNameLst>
                                          <p:attrName>style.visibility</p:attrName>
                                        </p:attrNameLst>
                                      </p:cBhvr>
                                      <p:to>
                                        <p:strVal val="visible"/>
                                      </p:to>
                                    </p:set>
                                    <p:animEffect transition="in" filter="wheel(4)">
                                      <p:cBhvr>
                                        <p:cTn id="7" dur="1000"/>
                                        <p:tgtEl>
                                          <p:spTgt spid="185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LOES ESPLENICA GAUCHER RED"/>
          <p:cNvPicPr>
            <a:picLocks noChangeAspect="1" noChangeArrowheads="1"/>
          </p:cNvPicPr>
          <p:nvPr/>
        </p:nvPicPr>
        <p:blipFill>
          <a:blip r:embed="rId3" cstate="email"/>
          <a:srcRect/>
          <a:stretch>
            <a:fillRect/>
          </a:stretch>
        </p:blipFill>
        <p:spPr bwMode="auto">
          <a:xfrm>
            <a:off x="4852988" y="381000"/>
            <a:ext cx="3751262" cy="3352800"/>
          </a:xfrm>
          <a:prstGeom prst="rect">
            <a:avLst/>
          </a:prstGeom>
          <a:noFill/>
          <a:ln w="9525">
            <a:noFill/>
            <a:miter lim="800000"/>
            <a:headEnd/>
            <a:tailEnd/>
          </a:ln>
        </p:spPr>
      </p:pic>
      <p:pic>
        <p:nvPicPr>
          <p:cNvPr id="31747" name="Picture 6" descr="DETALLE CADERA DERECHA RED"/>
          <p:cNvPicPr>
            <a:picLocks noChangeAspect="1" noChangeArrowheads="1"/>
          </p:cNvPicPr>
          <p:nvPr/>
        </p:nvPicPr>
        <p:blipFill>
          <a:blip r:embed="rId4" cstate="email"/>
          <a:srcRect/>
          <a:stretch>
            <a:fillRect/>
          </a:stretch>
        </p:blipFill>
        <p:spPr bwMode="auto">
          <a:xfrm>
            <a:off x="352425" y="381000"/>
            <a:ext cx="4008438" cy="3048000"/>
          </a:xfrm>
          <a:prstGeom prst="rect">
            <a:avLst/>
          </a:prstGeom>
          <a:noFill/>
          <a:ln w="9525">
            <a:noFill/>
            <a:miter lim="800000"/>
            <a:headEnd/>
            <a:tailEnd/>
          </a:ln>
        </p:spPr>
      </p:pic>
      <p:pic>
        <p:nvPicPr>
          <p:cNvPr id="31748" name="Picture 7" descr="RNM NECROSIS CABEZA FEMORAL RED"/>
          <p:cNvPicPr>
            <a:picLocks noChangeAspect="1" noChangeArrowheads="1"/>
          </p:cNvPicPr>
          <p:nvPr/>
        </p:nvPicPr>
        <p:blipFill>
          <a:blip r:embed="rId5" cstate="email"/>
          <a:srcRect/>
          <a:stretch>
            <a:fillRect/>
          </a:stretch>
        </p:blipFill>
        <p:spPr bwMode="auto">
          <a:xfrm>
            <a:off x="4852988" y="3429000"/>
            <a:ext cx="3798887" cy="3429000"/>
          </a:xfrm>
          <a:prstGeom prst="rect">
            <a:avLst/>
          </a:prstGeom>
          <a:noFill/>
          <a:ln w="9525">
            <a:noFill/>
            <a:miter lim="800000"/>
            <a:headEnd/>
            <a:tailEnd/>
          </a:ln>
        </p:spPr>
      </p:pic>
      <p:pic>
        <p:nvPicPr>
          <p:cNvPr id="31749" name="Picture 8" descr="PROTESIS CADERA DERECHA RED"/>
          <p:cNvPicPr>
            <a:picLocks noChangeAspect="1" noChangeArrowheads="1"/>
          </p:cNvPicPr>
          <p:nvPr/>
        </p:nvPicPr>
        <p:blipFill>
          <a:blip r:embed="rId6" cstate="email"/>
          <a:srcRect/>
          <a:stretch>
            <a:fillRect/>
          </a:stretch>
        </p:blipFill>
        <p:spPr bwMode="auto">
          <a:xfrm>
            <a:off x="352425" y="3429000"/>
            <a:ext cx="4008438" cy="3429000"/>
          </a:xfrm>
          <a:prstGeom prst="rect">
            <a:avLst/>
          </a:prstGeom>
          <a:noFill/>
          <a:ln w="9525">
            <a:noFill/>
            <a:miter lim="800000"/>
            <a:headEnd/>
            <a:tailEnd/>
          </a:ln>
        </p:spPr>
      </p:pic>
      <p:sp>
        <p:nvSpPr>
          <p:cNvPr id="31750" name="Rectangle 10"/>
          <p:cNvSpPr>
            <a:spLocks noGrp="1" noChangeArrowheads="1"/>
          </p:cNvSpPr>
          <p:nvPr>
            <p:ph type="title"/>
          </p:nvPr>
        </p:nvSpPr>
        <p:spPr>
          <a:xfrm>
            <a:off x="2771775" y="0"/>
            <a:ext cx="7772400" cy="533400"/>
          </a:xfrm>
        </p:spPr>
        <p:txBody>
          <a:bodyPr/>
          <a:lstStyle/>
          <a:p>
            <a:pPr eaLnBrk="1" hangingPunct="1"/>
            <a:r>
              <a:rPr lang="es-ES" sz="2800" smtClean="0">
                <a:solidFill>
                  <a:schemeClr val="tx1"/>
                </a:solidFill>
                <a:latin typeface="Arial" charset="0"/>
              </a:rPr>
              <a:t>PACIENTE M.G.A.</a:t>
            </a:r>
          </a:p>
        </p:txBody>
      </p:sp>
      <p:sp>
        <p:nvSpPr>
          <p:cNvPr id="31751" name="Line 11"/>
          <p:cNvSpPr>
            <a:spLocks noChangeShapeType="1"/>
          </p:cNvSpPr>
          <p:nvPr/>
        </p:nvSpPr>
        <p:spPr bwMode="auto">
          <a:xfrm>
            <a:off x="5556250" y="3810000"/>
            <a:ext cx="0" cy="685800"/>
          </a:xfrm>
          <a:prstGeom prst="line">
            <a:avLst/>
          </a:prstGeom>
          <a:noFill/>
          <a:ln w="28575">
            <a:solidFill>
              <a:srgbClr val="FF0000"/>
            </a:solidFill>
            <a:round/>
            <a:headEnd/>
            <a:tailEnd type="triangle" w="med" len="med"/>
          </a:ln>
        </p:spPr>
        <p:txBody>
          <a:bodyPr wrap="none" anchor="ctr"/>
          <a:lstStyle/>
          <a:p>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3" cstate="email"/>
          <a:srcRect/>
          <a:stretch>
            <a:fillRect/>
          </a:stretch>
        </p:blipFill>
        <p:spPr bwMode="auto">
          <a:xfrm>
            <a:off x="827088" y="549275"/>
            <a:ext cx="7562850" cy="5419725"/>
          </a:xfrm>
          <a:prstGeom prst="rect">
            <a:avLst/>
          </a:prstGeom>
          <a:noFill/>
          <a:ln w="9525">
            <a:noFill/>
            <a:miter lim="800000"/>
            <a:headEnd/>
            <a:tailEnd/>
          </a:ln>
        </p:spPr>
      </p:pic>
      <p:sp>
        <p:nvSpPr>
          <p:cNvPr id="7" name="6 Rectángulo"/>
          <p:cNvSpPr/>
          <p:nvPr/>
        </p:nvSpPr>
        <p:spPr>
          <a:xfrm>
            <a:off x="1547813" y="3644900"/>
            <a:ext cx="6911975" cy="3603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Rectángulo"/>
          <p:cNvSpPr/>
          <p:nvPr/>
        </p:nvSpPr>
        <p:spPr>
          <a:xfrm>
            <a:off x="4572000" y="2852738"/>
            <a:ext cx="2952750" cy="3603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CuadroTexto"/>
          <p:cNvSpPr txBox="1">
            <a:spLocks noChangeArrowheads="1"/>
          </p:cNvSpPr>
          <p:nvPr/>
        </p:nvSpPr>
        <p:spPr bwMode="auto">
          <a:xfrm>
            <a:off x="1763713" y="6021388"/>
            <a:ext cx="5761037" cy="519112"/>
          </a:xfrm>
          <a:prstGeom prst="rect">
            <a:avLst/>
          </a:prstGeom>
          <a:solidFill>
            <a:srgbClr val="FFFF00"/>
          </a:solidFill>
          <a:ln w="9525">
            <a:noFill/>
            <a:miter lim="800000"/>
            <a:headEnd/>
            <a:tailEnd/>
          </a:ln>
        </p:spPr>
        <p:txBody>
          <a:bodyPr>
            <a:spAutoFit/>
          </a:bodyPr>
          <a:lstStyle/>
          <a:p>
            <a:r>
              <a:rPr lang="es-ES" sz="2800">
                <a:latin typeface="Tw Cen MT" pitchFamily="34" charset="0"/>
              </a:rPr>
              <a:t>Retraso diagnóstico:  cuatro años.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431800" y="188913"/>
            <a:ext cx="8712200" cy="990600"/>
          </a:xfrm>
        </p:spPr>
        <p:txBody>
          <a:bodyPr/>
          <a:lstStyle/>
          <a:p>
            <a:pPr algn="ctr" eaLnBrk="1" hangingPunct="1"/>
            <a:r>
              <a:rPr lang="es-ES_tradnl" smtClean="0"/>
              <a:t>Pacientes con retraso diagnóstico</a:t>
            </a:r>
          </a:p>
        </p:txBody>
      </p:sp>
      <p:pic>
        <p:nvPicPr>
          <p:cNvPr id="33795" name="Picture 2"/>
          <p:cNvPicPr>
            <a:picLocks noChangeAspect="1" noChangeArrowheads="1"/>
          </p:cNvPicPr>
          <p:nvPr/>
        </p:nvPicPr>
        <p:blipFill>
          <a:blip r:embed="rId3" cstate="print"/>
          <a:srcRect/>
          <a:stretch>
            <a:fillRect/>
          </a:stretch>
        </p:blipFill>
        <p:spPr bwMode="auto">
          <a:xfrm>
            <a:off x="468313" y="981075"/>
            <a:ext cx="5256212" cy="5876925"/>
          </a:xfrm>
          <a:prstGeom prst="rect">
            <a:avLst/>
          </a:prstGeom>
          <a:noFill/>
          <a:ln w="9525">
            <a:noFill/>
            <a:miter lim="800000"/>
            <a:headEnd/>
            <a:tailEnd/>
          </a:ln>
        </p:spPr>
      </p:pic>
      <p:pic>
        <p:nvPicPr>
          <p:cNvPr id="33796" name="Picture 2"/>
          <p:cNvPicPr>
            <a:picLocks noChangeAspect="1" noChangeArrowheads="1"/>
          </p:cNvPicPr>
          <p:nvPr/>
        </p:nvPicPr>
        <p:blipFill>
          <a:blip r:embed="rId4" cstate="email"/>
          <a:srcRect/>
          <a:stretch>
            <a:fillRect/>
          </a:stretch>
        </p:blipFill>
        <p:spPr bwMode="auto">
          <a:xfrm>
            <a:off x="5940425" y="3933825"/>
            <a:ext cx="2943225" cy="647700"/>
          </a:xfrm>
          <a:prstGeom prst="rect">
            <a:avLst/>
          </a:prstGeom>
          <a:noFill/>
          <a:ln w="9525">
            <a:noFill/>
            <a:miter lim="800000"/>
            <a:headEnd/>
            <a:tailEnd/>
          </a:ln>
        </p:spPr>
      </p:pic>
      <p:sp>
        <p:nvSpPr>
          <p:cNvPr id="5" name="4 Rectángulo"/>
          <p:cNvSpPr/>
          <p:nvPr/>
        </p:nvSpPr>
        <p:spPr>
          <a:xfrm>
            <a:off x="3132138" y="2276475"/>
            <a:ext cx="1439862" cy="3603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cstate="print"/>
          <a:srcRect/>
          <a:stretch>
            <a:fillRect/>
          </a:stretch>
        </p:blipFill>
        <p:spPr bwMode="auto">
          <a:xfrm>
            <a:off x="179388" y="260350"/>
            <a:ext cx="8721725" cy="63103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1189038" y="188913"/>
            <a:ext cx="8712201" cy="990600"/>
          </a:xfrm>
        </p:spPr>
        <p:txBody>
          <a:bodyPr/>
          <a:lstStyle/>
          <a:p>
            <a:pPr algn="ctr" eaLnBrk="1" hangingPunct="1"/>
            <a:r>
              <a:rPr lang="es-ES_tradnl" smtClean="0"/>
              <a:t>Enfermedad de Fabry</a:t>
            </a:r>
          </a:p>
        </p:txBody>
      </p:sp>
      <p:sp>
        <p:nvSpPr>
          <p:cNvPr id="7" name="2 Marcador de contenido"/>
          <p:cNvSpPr txBox="1">
            <a:spLocks/>
          </p:cNvSpPr>
          <p:nvPr/>
        </p:nvSpPr>
        <p:spPr bwMode="auto">
          <a:xfrm>
            <a:off x="323850" y="1412875"/>
            <a:ext cx="7561263" cy="338455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defRPr/>
            </a:pPr>
            <a:r>
              <a:rPr lang="es-ES_tradnl" sz="3600" dirty="0">
                <a:latin typeface="+mn-lt"/>
              </a:rPr>
              <a:t>Déficit de alfa-</a:t>
            </a:r>
            <a:r>
              <a:rPr lang="es-ES_tradnl" sz="3600" dirty="0" err="1">
                <a:latin typeface="+mn-lt"/>
              </a:rPr>
              <a:t>galactosidasa</a:t>
            </a:r>
            <a:r>
              <a:rPr lang="es-ES_tradnl" sz="3600" dirty="0">
                <a:latin typeface="+mn-lt"/>
              </a:rPr>
              <a:t>.</a:t>
            </a:r>
          </a:p>
          <a:p>
            <a:pPr marL="319088" indent="-319088">
              <a:spcBef>
                <a:spcPts val="700"/>
              </a:spcBef>
              <a:buClr>
                <a:schemeClr val="accent2"/>
              </a:buClr>
              <a:buSzPct val="60000"/>
              <a:buFont typeface="Wingdings" pitchFamily="2" charset="2"/>
              <a:buChar char=""/>
              <a:defRPr/>
            </a:pPr>
            <a:r>
              <a:rPr lang="es-ES_tradnl" sz="3600" dirty="0" err="1">
                <a:latin typeface="+mn-lt"/>
              </a:rPr>
              <a:t>Acúmulo</a:t>
            </a:r>
            <a:r>
              <a:rPr lang="es-ES_tradnl" sz="3600" dirty="0">
                <a:latin typeface="+mn-lt"/>
              </a:rPr>
              <a:t> de </a:t>
            </a:r>
            <a:r>
              <a:rPr lang="es-ES_tradnl" sz="3600" dirty="0" err="1">
                <a:latin typeface="+mn-lt"/>
              </a:rPr>
              <a:t>glucoesfingolípidos</a:t>
            </a:r>
            <a:r>
              <a:rPr lang="es-ES_tradnl" sz="3600" dirty="0">
                <a:latin typeface="+mn-lt"/>
              </a:rPr>
              <a:t>.</a:t>
            </a:r>
          </a:p>
          <a:p>
            <a:pPr marL="319088" indent="-319088">
              <a:spcBef>
                <a:spcPts val="700"/>
              </a:spcBef>
              <a:buClr>
                <a:schemeClr val="accent2"/>
              </a:buClr>
              <a:buSzPct val="60000"/>
              <a:buFont typeface="Wingdings" pitchFamily="2" charset="2"/>
              <a:buChar char=""/>
              <a:defRPr/>
            </a:pPr>
            <a:r>
              <a:rPr lang="es-ES_tradnl" sz="3600" dirty="0">
                <a:latin typeface="+mn-lt"/>
              </a:rPr>
              <a:t>Clínica: </a:t>
            </a:r>
            <a:r>
              <a:rPr lang="es-ES_tradnl" sz="3600" dirty="0" err="1">
                <a:latin typeface="+mn-lt"/>
              </a:rPr>
              <a:t>Angioqueratomas</a:t>
            </a:r>
            <a:r>
              <a:rPr lang="es-ES_tradnl" sz="3600" dirty="0">
                <a:latin typeface="+mn-lt"/>
              </a:rPr>
              <a:t>, </a:t>
            </a:r>
            <a:r>
              <a:rPr lang="es-ES_tradnl" sz="3600" dirty="0" err="1">
                <a:latin typeface="+mn-lt"/>
              </a:rPr>
              <a:t>hipohidrosis</a:t>
            </a:r>
            <a:r>
              <a:rPr lang="es-ES_tradnl" sz="3600" dirty="0">
                <a:latin typeface="+mn-lt"/>
              </a:rPr>
              <a:t>, insuficiencia renal, cardiopatía, daño vascular.</a:t>
            </a:r>
          </a:p>
          <a:p>
            <a:pPr marL="319088" indent="-319088">
              <a:spcBef>
                <a:spcPts val="700"/>
              </a:spcBef>
              <a:buClr>
                <a:schemeClr val="accent2"/>
              </a:buClr>
              <a:buSzPct val="60000"/>
              <a:defRPr/>
            </a:pPr>
            <a:r>
              <a:rPr lang="es-ES_tradnl" sz="3600" dirty="0">
                <a:latin typeface="+mn-lt"/>
              </a:rPr>
              <a:t>  Acroparestesias, dolor </a:t>
            </a:r>
            <a:r>
              <a:rPr lang="es-ES_tradnl" sz="3600" dirty="0" err="1">
                <a:latin typeface="+mn-lt"/>
              </a:rPr>
              <a:t>osteomuscular</a:t>
            </a:r>
            <a:r>
              <a:rPr lang="es-ES_tradnl" sz="3600" dirty="0">
                <a:latin typeface="+mn-lt"/>
              </a:rPr>
              <a:t>, </a:t>
            </a:r>
            <a:r>
              <a:rPr lang="es-ES_tradnl" sz="3600" dirty="0" err="1">
                <a:latin typeface="+mn-lt"/>
              </a:rPr>
              <a:t>entesopatía</a:t>
            </a:r>
            <a:r>
              <a:rPr lang="es-ES_tradnl" sz="3600" dirty="0">
                <a:latin typeface="+mn-lt"/>
              </a:rPr>
              <a:t>, </a:t>
            </a:r>
            <a:r>
              <a:rPr lang="es-ES_tradnl" sz="3600" dirty="0" err="1">
                <a:latin typeface="+mn-lt"/>
              </a:rPr>
              <a:t>osteonecrosis</a:t>
            </a:r>
            <a:r>
              <a:rPr lang="es-ES_tradnl" sz="3600" dirty="0">
                <a:latin typeface="+mn-lt"/>
              </a:rPr>
              <a:t>.</a:t>
            </a:r>
          </a:p>
          <a:p>
            <a:pPr marL="319088" indent="-319088">
              <a:spcBef>
                <a:spcPts val="700"/>
              </a:spcBef>
              <a:buClr>
                <a:schemeClr val="accent2"/>
              </a:buClr>
              <a:buSzPct val="60000"/>
              <a:buFont typeface="Wingdings" pitchFamily="2" charset="2"/>
              <a:buChar char=""/>
              <a:defRPr/>
            </a:pPr>
            <a:r>
              <a:rPr lang="es-ES_tradnl" sz="3600" dirty="0">
                <a:latin typeface="+mn-lt"/>
              </a:rPr>
              <a:t>Diagnostico diferencial: LES, vasculitis.</a:t>
            </a:r>
          </a:p>
        </p:txBody>
      </p:sp>
      <p:pic>
        <p:nvPicPr>
          <p:cNvPr id="35844" name="Picture 6" descr="Resultado de imagen de Fabry"/>
          <p:cNvPicPr>
            <a:picLocks noChangeAspect="1" noChangeArrowheads="1"/>
          </p:cNvPicPr>
          <p:nvPr/>
        </p:nvPicPr>
        <p:blipFill>
          <a:blip r:embed="rId3" cstate="email"/>
          <a:srcRect/>
          <a:stretch>
            <a:fillRect/>
          </a:stretch>
        </p:blipFill>
        <p:spPr bwMode="auto">
          <a:xfrm>
            <a:off x="6262688" y="0"/>
            <a:ext cx="2881312" cy="2305050"/>
          </a:xfrm>
          <a:prstGeom prst="rect">
            <a:avLst/>
          </a:prstGeom>
          <a:noFill/>
          <a:ln w="9525">
            <a:noFill/>
            <a:miter lim="800000"/>
            <a:headEnd/>
            <a:tailEnd/>
          </a:ln>
        </p:spPr>
      </p:pic>
      <p:sp>
        <p:nvSpPr>
          <p:cNvPr id="6" name="5 Rectángulo"/>
          <p:cNvSpPr/>
          <p:nvPr/>
        </p:nvSpPr>
        <p:spPr>
          <a:xfrm>
            <a:off x="6156325" y="2205038"/>
            <a:ext cx="2987675"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900113" y="260350"/>
            <a:ext cx="8712201" cy="990600"/>
          </a:xfrm>
        </p:spPr>
        <p:txBody>
          <a:bodyPr/>
          <a:lstStyle/>
          <a:p>
            <a:pPr algn="ctr" eaLnBrk="1" hangingPunct="1"/>
            <a:r>
              <a:rPr lang="es-ES_tradnl" smtClean="0"/>
              <a:t>Enfermedad de Niemann-Pick</a:t>
            </a:r>
          </a:p>
        </p:txBody>
      </p:sp>
      <p:sp>
        <p:nvSpPr>
          <p:cNvPr id="3" name="2 Marcador de contenido"/>
          <p:cNvSpPr txBox="1">
            <a:spLocks/>
          </p:cNvSpPr>
          <p:nvPr/>
        </p:nvSpPr>
        <p:spPr bwMode="auto">
          <a:xfrm>
            <a:off x="468313" y="1700213"/>
            <a:ext cx="8207375" cy="338455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defRPr/>
            </a:pPr>
            <a:r>
              <a:rPr lang="es-ES_tradnl" sz="3600" dirty="0">
                <a:latin typeface="+mn-lt"/>
              </a:rPr>
              <a:t>Déficit de </a:t>
            </a:r>
            <a:r>
              <a:rPr lang="es-ES_tradnl" sz="3600" dirty="0" err="1">
                <a:latin typeface="+mn-lt"/>
              </a:rPr>
              <a:t>esfingomielinasa</a:t>
            </a:r>
            <a:r>
              <a:rPr lang="es-ES_tradnl" sz="3600" dirty="0">
                <a:latin typeface="+mn-lt"/>
              </a:rPr>
              <a:t> ácida. </a:t>
            </a:r>
          </a:p>
          <a:p>
            <a:pPr marL="319088" indent="-319088">
              <a:spcBef>
                <a:spcPts val="700"/>
              </a:spcBef>
              <a:buClr>
                <a:schemeClr val="accent2"/>
              </a:buClr>
              <a:buSzPct val="60000"/>
              <a:buFont typeface="Wingdings" pitchFamily="2" charset="2"/>
              <a:buChar char=""/>
              <a:defRPr/>
            </a:pPr>
            <a:r>
              <a:rPr lang="es-ES_tradnl" sz="3600" dirty="0">
                <a:latin typeface="+mn-lt"/>
              </a:rPr>
              <a:t>Tres tipos: A,B,C.</a:t>
            </a:r>
          </a:p>
          <a:p>
            <a:pPr marL="319088" indent="-319088">
              <a:spcBef>
                <a:spcPts val="700"/>
              </a:spcBef>
              <a:buClr>
                <a:schemeClr val="accent2"/>
              </a:buClr>
              <a:buSzPct val="60000"/>
              <a:buFont typeface="Wingdings" pitchFamily="2" charset="2"/>
              <a:buChar char=""/>
              <a:defRPr/>
            </a:pPr>
            <a:r>
              <a:rPr lang="es-ES_tradnl" sz="3600" dirty="0">
                <a:latin typeface="+mn-lt"/>
              </a:rPr>
              <a:t>Acumulo de </a:t>
            </a:r>
            <a:r>
              <a:rPr lang="es-ES_tradnl" sz="3600" dirty="0" err="1">
                <a:latin typeface="+mn-lt"/>
              </a:rPr>
              <a:t>esfingomielina</a:t>
            </a:r>
            <a:r>
              <a:rPr lang="es-ES_tradnl" sz="3600" dirty="0">
                <a:latin typeface="+mn-lt"/>
              </a:rPr>
              <a:t> en </a:t>
            </a:r>
            <a:r>
              <a:rPr lang="es-ES_tradnl" sz="3600" dirty="0" err="1">
                <a:latin typeface="+mn-lt"/>
              </a:rPr>
              <a:t>higado</a:t>
            </a:r>
            <a:r>
              <a:rPr lang="es-ES_tradnl" sz="3600" dirty="0">
                <a:latin typeface="+mn-lt"/>
              </a:rPr>
              <a:t>, bazo y SNC.</a:t>
            </a:r>
          </a:p>
          <a:p>
            <a:pPr marL="319088" indent="-319088">
              <a:spcBef>
                <a:spcPts val="700"/>
              </a:spcBef>
              <a:buClr>
                <a:schemeClr val="accent2"/>
              </a:buClr>
              <a:buSzPct val="60000"/>
              <a:buFont typeface="Wingdings" pitchFamily="2" charset="2"/>
              <a:buChar char=""/>
              <a:defRPr/>
            </a:pPr>
            <a:r>
              <a:rPr lang="es-ES_tradnl" sz="3600" dirty="0">
                <a:latin typeface="+mn-lt"/>
              </a:rPr>
              <a:t>Diagnostico: Médula ósea.</a:t>
            </a:r>
          </a:p>
          <a:p>
            <a:pPr marL="319088" indent="-319088">
              <a:spcBef>
                <a:spcPts val="700"/>
              </a:spcBef>
              <a:buClr>
                <a:schemeClr val="accent2"/>
              </a:buClr>
              <a:buSzPct val="60000"/>
              <a:buFont typeface="Wingdings" pitchFamily="2" charset="2"/>
              <a:buChar char=""/>
              <a:defRPr/>
            </a:pPr>
            <a:r>
              <a:rPr lang="es-ES_tradnl" sz="3600" dirty="0">
                <a:latin typeface="+mn-lt"/>
              </a:rPr>
              <a:t>Clínica reumatológica: dolor óseo, osteopenia, </a:t>
            </a:r>
            <a:r>
              <a:rPr lang="es-ES_tradnl" sz="3600" dirty="0" err="1">
                <a:latin typeface="+mn-lt"/>
              </a:rPr>
              <a:t>trabeculación</a:t>
            </a:r>
            <a:r>
              <a:rPr lang="es-ES_tradnl" sz="3600" dirty="0">
                <a:latin typeface="+mn-lt"/>
              </a:rPr>
              <a:t> ósea grosera, retraso del crecimiento.</a:t>
            </a:r>
          </a:p>
        </p:txBody>
      </p:sp>
      <p:pic>
        <p:nvPicPr>
          <p:cNvPr id="36868" name="Picture 2" descr="https://upload.wikimedia.org/wikipedia/commons/c/c2/Niemann_pick_cell_in_spleen.jpg"/>
          <p:cNvPicPr>
            <a:picLocks noChangeAspect="1" noChangeArrowheads="1"/>
          </p:cNvPicPr>
          <p:nvPr/>
        </p:nvPicPr>
        <p:blipFill>
          <a:blip r:embed="rId3" cstate="email"/>
          <a:srcRect/>
          <a:stretch>
            <a:fillRect/>
          </a:stretch>
        </p:blipFill>
        <p:spPr bwMode="auto">
          <a:xfrm>
            <a:off x="7092950" y="0"/>
            <a:ext cx="2051050" cy="153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973138" y="260350"/>
            <a:ext cx="8712201" cy="990600"/>
          </a:xfrm>
        </p:spPr>
        <p:txBody>
          <a:bodyPr/>
          <a:lstStyle/>
          <a:p>
            <a:pPr algn="ctr" eaLnBrk="1" hangingPunct="1"/>
            <a:r>
              <a:rPr lang="es-ES_tradnl" smtClean="0"/>
              <a:t>             Enfermedad de Pompe</a:t>
            </a:r>
          </a:p>
        </p:txBody>
      </p:sp>
      <p:pic>
        <p:nvPicPr>
          <p:cNvPr id="37891" name="Picture 2" descr="Resultado de imagen de Enfermedad de Pompe"/>
          <p:cNvPicPr>
            <a:picLocks noChangeAspect="1" noChangeArrowheads="1"/>
          </p:cNvPicPr>
          <p:nvPr/>
        </p:nvPicPr>
        <p:blipFill>
          <a:blip r:embed="rId3" cstate="email"/>
          <a:srcRect/>
          <a:stretch>
            <a:fillRect/>
          </a:stretch>
        </p:blipFill>
        <p:spPr bwMode="auto">
          <a:xfrm>
            <a:off x="2771775" y="1125538"/>
            <a:ext cx="2906713" cy="2151062"/>
          </a:xfrm>
          <a:prstGeom prst="rect">
            <a:avLst/>
          </a:prstGeom>
          <a:noFill/>
          <a:ln w="9525">
            <a:noFill/>
            <a:miter lim="800000"/>
            <a:headEnd/>
            <a:tailEnd/>
          </a:ln>
        </p:spPr>
      </p:pic>
      <p:sp>
        <p:nvSpPr>
          <p:cNvPr id="4" name="2 Marcador de contenido"/>
          <p:cNvSpPr txBox="1">
            <a:spLocks/>
          </p:cNvSpPr>
          <p:nvPr/>
        </p:nvSpPr>
        <p:spPr bwMode="auto">
          <a:xfrm>
            <a:off x="142875" y="3429000"/>
            <a:ext cx="9001125" cy="12954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defRPr/>
            </a:pPr>
            <a:r>
              <a:rPr lang="es-ES_tradnl" sz="3600" dirty="0">
                <a:latin typeface="+mn-lt"/>
              </a:rPr>
              <a:t>Déficit de </a:t>
            </a:r>
            <a:r>
              <a:rPr lang="es-ES_tradnl" sz="3600" dirty="0" err="1">
                <a:latin typeface="+mn-lt"/>
              </a:rPr>
              <a:t>glucosidasa</a:t>
            </a:r>
            <a:r>
              <a:rPr lang="es-ES_tradnl" sz="3600" dirty="0">
                <a:latin typeface="+mn-lt"/>
              </a:rPr>
              <a:t> alfa ácida. </a:t>
            </a:r>
          </a:p>
          <a:p>
            <a:pPr marL="319088" indent="-319088">
              <a:spcBef>
                <a:spcPts val="700"/>
              </a:spcBef>
              <a:buClr>
                <a:schemeClr val="accent2"/>
              </a:buClr>
              <a:buSzPct val="60000"/>
              <a:buFont typeface="Wingdings" pitchFamily="2" charset="2"/>
              <a:buChar char=""/>
              <a:defRPr/>
            </a:pPr>
            <a:r>
              <a:rPr lang="es-ES_tradnl" sz="3600" dirty="0">
                <a:latin typeface="+mn-lt"/>
              </a:rPr>
              <a:t>Forma infantil, adulto.</a:t>
            </a:r>
          </a:p>
          <a:p>
            <a:pPr marL="319088" indent="-319088">
              <a:spcBef>
                <a:spcPts val="700"/>
              </a:spcBef>
              <a:buClr>
                <a:schemeClr val="accent2"/>
              </a:buClr>
              <a:buSzPct val="60000"/>
              <a:buFont typeface="Wingdings" pitchFamily="2" charset="2"/>
              <a:buChar char=""/>
              <a:defRPr/>
            </a:pPr>
            <a:r>
              <a:rPr lang="es-ES_tradnl" sz="3600" dirty="0">
                <a:latin typeface="+mn-lt"/>
              </a:rPr>
              <a:t>Debilidad muscular en cinturas/ insuficiencia respiratoria/cardiopatía</a:t>
            </a:r>
          </a:p>
          <a:p>
            <a:pPr marL="319088" indent="-319088">
              <a:spcBef>
                <a:spcPts val="700"/>
              </a:spcBef>
              <a:buClr>
                <a:schemeClr val="accent2"/>
              </a:buClr>
              <a:buSzPct val="60000"/>
              <a:buFont typeface="Wingdings" pitchFamily="2" charset="2"/>
              <a:buChar char=""/>
              <a:defRPr/>
            </a:pPr>
            <a:r>
              <a:rPr lang="es-ES_tradnl" sz="3600" dirty="0">
                <a:latin typeface="+mn-lt"/>
              </a:rPr>
              <a:t>DD: miopatías inflamatorias.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11267" name="AutoShape 4"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11268" name="AutoShape 6"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11269" name="AutoShape 8"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11270" name="Picture 9"/>
          <p:cNvPicPr>
            <a:picLocks noChangeAspect="1" noChangeArrowheads="1"/>
          </p:cNvPicPr>
          <p:nvPr/>
        </p:nvPicPr>
        <p:blipFill>
          <a:blip r:embed="rId3" cstate="email"/>
          <a:srcRect/>
          <a:stretch>
            <a:fillRect/>
          </a:stretch>
        </p:blipFill>
        <p:spPr bwMode="auto">
          <a:xfrm>
            <a:off x="5867400" y="0"/>
            <a:ext cx="2989263" cy="1127125"/>
          </a:xfrm>
          <a:prstGeom prst="rect">
            <a:avLst/>
          </a:prstGeom>
          <a:noFill/>
          <a:ln w="9525">
            <a:noFill/>
            <a:miter lim="800000"/>
            <a:headEnd/>
            <a:tailEnd/>
          </a:ln>
        </p:spPr>
      </p:pic>
      <p:graphicFrame>
        <p:nvGraphicFramePr>
          <p:cNvPr id="7" name="6 Diagrama"/>
          <p:cNvGraphicFramePr/>
          <p:nvPr/>
        </p:nvGraphicFramePr>
        <p:xfrm>
          <a:off x="1331640" y="1196752"/>
          <a:ext cx="6408712"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323850" y="188913"/>
            <a:ext cx="8153400" cy="990600"/>
          </a:xfrm>
        </p:spPr>
        <p:txBody>
          <a:bodyPr/>
          <a:lstStyle/>
          <a:p>
            <a:pPr algn="ctr" eaLnBrk="1" hangingPunct="1"/>
            <a:r>
              <a:rPr lang="es-ES_tradnl" smtClean="0"/>
              <a:t>Conclusión</a:t>
            </a:r>
          </a:p>
        </p:txBody>
      </p:sp>
      <p:sp>
        <p:nvSpPr>
          <p:cNvPr id="7" name="2 Marcador de contenido"/>
          <p:cNvSpPr txBox="1">
            <a:spLocks/>
          </p:cNvSpPr>
          <p:nvPr/>
        </p:nvSpPr>
        <p:spPr>
          <a:xfrm>
            <a:off x="0" y="1700213"/>
            <a:ext cx="8677275" cy="3530600"/>
          </a:xfrm>
          <a:prstGeom prst="rect">
            <a:avLst/>
          </a:prstGeom>
        </p:spPr>
        <p:txBody>
          <a:bodyPr>
            <a:normAutofit lnSpcReduction="10000"/>
          </a:bodyPr>
          <a:lstStyle/>
          <a:p>
            <a:pPr marL="319088" indent="-319088" algn="just">
              <a:lnSpc>
                <a:spcPct val="80000"/>
              </a:lnSpc>
              <a:spcBef>
                <a:spcPts val="700"/>
              </a:spcBef>
              <a:buClr>
                <a:schemeClr val="accent2"/>
              </a:buClr>
              <a:buSzPct val="60000"/>
              <a:defRPr/>
            </a:pPr>
            <a:r>
              <a:rPr lang="es-ES_tradnl" sz="3600" dirty="0">
                <a:latin typeface="Tw Cen MT" pitchFamily="34" charset="0"/>
              </a:rPr>
              <a:t>  Es esencial considerar en el diagnostico diferencial del paciente con </a:t>
            </a:r>
            <a:r>
              <a:rPr lang="es-ES_tradnl" sz="3600" dirty="0" err="1">
                <a:latin typeface="Tw Cen MT" pitchFamily="34" charset="0"/>
              </a:rPr>
              <a:t>conectivopatía</a:t>
            </a:r>
            <a:r>
              <a:rPr lang="es-ES_tradnl" sz="3600" dirty="0">
                <a:latin typeface="Tw Cen MT" pitchFamily="34" charset="0"/>
              </a:rPr>
              <a:t>, las enfermedades de depósito </a:t>
            </a:r>
            <a:r>
              <a:rPr lang="es-ES_tradnl" sz="3600" dirty="0" err="1">
                <a:latin typeface="Tw Cen MT" pitchFamily="34" charset="0"/>
              </a:rPr>
              <a:t>lisosomal</a:t>
            </a:r>
            <a:r>
              <a:rPr lang="es-ES_tradnl" sz="3600" dirty="0">
                <a:latin typeface="Tw Cen MT" pitchFamily="34" charset="0"/>
              </a:rPr>
              <a:t>, ya que su retraso diagnostico puede considerar una morbilidad significativa. </a:t>
            </a:r>
          </a:p>
          <a:p>
            <a:pPr marL="319088" indent="-319088" algn="just">
              <a:lnSpc>
                <a:spcPct val="80000"/>
              </a:lnSpc>
              <a:spcBef>
                <a:spcPts val="700"/>
              </a:spcBef>
              <a:buClr>
                <a:schemeClr val="accent2"/>
              </a:buClr>
              <a:buSzPct val="60000"/>
              <a:defRPr/>
            </a:pPr>
            <a:r>
              <a:rPr lang="es-ES_tradnl" sz="3600" dirty="0">
                <a:latin typeface="Tw Cen MT" pitchFamily="34" charset="0"/>
              </a:rPr>
              <a:t>   Su diagnostico precoz y tratamiento conduce a la resolución de los síntomas y evita complicaciones.</a:t>
            </a:r>
          </a:p>
          <a:p>
            <a:pPr marL="319088" indent="-319088">
              <a:lnSpc>
                <a:spcPct val="80000"/>
              </a:lnSpc>
              <a:spcBef>
                <a:spcPts val="700"/>
              </a:spcBef>
              <a:buClr>
                <a:schemeClr val="accent2"/>
              </a:buClr>
              <a:buSzPct val="60000"/>
              <a:buFont typeface="Wingdings" pitchFamily="2" charset="2"/>
              <a:buNone/>
              <a:defRPr/>
            </a:pPr>
            <a:endParaRPr lang="es-ES_tradnl" sz="700" dirty="0">
              <a:latin typeface="Tw Cen MT" pitchFamily="34" charset="0"/>
            </a:endParaRPr>
          </a:p>
          <a:p>
            <a:pPr marL="319088" indent="-319088">
              <a:lnSpc>
                <a:spcPct val="80000"/>
              </a:lnSpc>
              <a:spcBef>
                <a:spcPts val="700"/>
              </a:spcBef>
              <a:buClr>
                <a:schemeClr val="accent2"/>
              </a:buClr>
              <a:buSzPct val="60000"/>
              <a:buFont typeface="Wingdings" pitchFamily="2" charset="2"/>
              <a:buNone/>
              <a:defRPr/>
            </a:pPr>
            <a:endParaRPr lang="es-ES_tradnl" sz="700" dirty="0">
              <a:latin typeface="Tw Cen MT" pitchFamily="34" charset="0"/>
            </a:endParaRPr>
          </a:p>
        </p:txBody>
      </p:sp>
      <p:pic>
        <p:nvPicPr>
          <p:cNvPr id="38916" name="Picture 6" descr="philipe gaucher"/>
          <p:cNvPicPr>
            <a:picLocks noChangeAspect="1" noChangeArrowheads="1"/>
          </p:cNvPicPr>
          <p:nvPr/>
        </p:nvPicPr>
        <p:blipFill>
          <a:blip r:embed="rId3" cstate="print"/>
          <a:srcRect/>
          <a:stretch>
            <a:fillRect/>
          </a:stretch>
        </p:blipFill>
        <p:spPr bwMode="auto">
          <a:xfrm>
            <a:off x="7740650" y="0"/>
            <a:ext cx="1177925" cy="1700213"/>
          </a:xfrm>
          <a:prstGeom prst="rect">
            <a:avLst/>
          </a:prstGeom>
          <a:noFill/>
          <a:ln w="9525">
            <a:noFill/>
            <a:miter lim="800000"/>
            <a:headEnd/>
            <a:tailEnd/>
          </a:ln>
        </p:spPr>
      </p:pic>
      <p:pic>
        <p:nvPicPr>
          <p:cNvPr id="38917" name="Picture 9"/>
          <p:cNvPicPr>
            <a:picLocks noChangeAspect="1" noChangeArrowheads="1"/>
          </p:cNvPicPr>
          <p:nvPr/>
        </p:nvPicPr>
        <p:blipFill>
          <a:blip r:embed="rId4" cstate="email"/>
          <a:srcRect/>
          <a:stretch>
            <a:fillRect/>
          </a:stretch>
        </p:blipFill>
        <p:spPr bwMode="auto">
          <a:xfrm>
            <a:off x="5867400" y="5445125"/>
            <a:ext cx="2987675" cy="112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39939" name="AutoShape 4"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39940" name="AutoShape 6"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39941" name="AutoShape 8" descr="Resultado de imagen de pacient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39942" name="Picture 9"/>
          <p:cNvPicPr>
            <a:picLocks noChangeAspect="1" noChangeArrowheads="1"/>
          </p:cNvPicPr>
          <p:nvPr/>
        </p:nvPicPr>
        <p:blipFill>
          <a:blip r:embed="rId3" cstate="email"/>
          <a:srcRect/>
          <a:stretch>
            <a:fillRect/>
          </a:stretch>
        </p:blipFill>
        <p:spPr bwMode="auto">
          <a:xfrm>
            <a:off x="5867400" y="0"/>
            <a:ext cx="2989263" cy="1127125"/>
          </a:xfrm>
          <a:prstGeom prst="rect">
            <a:avLst/>
          </a:prstGeom>
          <a:noFill/>
          <a:ln w="9525">
            <a:noFill/>
            <a:miter lim="800000"/>
            <a:headEnd/>
            <a:tailEnd/>
          </a:ln>
        </p:spPr>
      </p:pic>
      <p:pic>
        <p:nvPicPr>
          <p:cNvPr id="7" name="4 Marcador de posición de imagen"/>
          <p:cNvPicPr>
            <a:picLocks noChangeAspect="1"/>
          </p:cNvPicPr>
          <p:nvPr/>
        </p:nvPicPr>
        <p:blipFill>
          <a:blip r:embed="rId4" cstate="email"/>
          <a:srcRect/>
          <a:stretch>
            <a:fillRect/>
          </a:stretch>
        </p:blipFill>
        <p:spPr bwMode="auto">
          <a:xfrm>
            <a:off x="1547813" y="1989138"/>
            <a:ext cx="5595937" cy="3370262"/>
          </a:xfrm>
          <a:prstGeom prst="rect">
            <a:avLst/>
          </a:prstGeom>
          <a:solidFill>
            <a:schemeClr val="accent1">
              <a:tint val="40000"/>
            </a:schemeClr>
          </a:solidFill>
          <a:ln w="9525">
            <a:noFill/>
            <a:miter lim="800000"/>
            <a:headEnd/>
            <a:tailEnd/>
          </a:ln>
        </p:spPr>
      </p:pic>
      <p:sp>
        <p:nvSpPr>
          <p:cNvPr id="8" name="2 Título"/>
          <p:cNvSpPr txBox="1">
            <a:spLocks/>
          </p:cNvSpPr>
          <p:nvPr/>
        </p:nvSpPr>
        <p:spPr bwMode="auto">
          <a:xfrm>
            <a:off x="1763713" y="5445125"/>
            <a:ext cx="5400675" cy="685800"/>
          </a:xfrm>
          <a:prstGeom prst="rect">
            <a:avLst/>
          </a:prstGeom>
          <a:noFill/>
          <a:ln w="9525">
            <a:noFill/>
            <a:miter lim="800000"/>
            <a:headEnd/>
            <a:tailEnd/>
          </a:ln>
        </p:spPr>
        <p:txBody>
          <a:bodyPr anchor="ctr"/>
          <a:lstStyle/>
          <a:p>
            <a:pPr>
              <a:defRPr/>
            </a:pPr>
            <a:r>
              <a:rPr lang="es-ES" sz="2800" b="1" dirty="0">
                <a:latin typeface="+mj-lt"/>
                <a:ea typeface="+mj-ea"/>
                <a:cs typeface="+mj-cs"/>
              </a:rPr>
              <a:t>¡¡GRACIAS POR VUESTRA ATENCIÓN!!</a:t>
            </a:r>
            <a:endParaRPr lang="es-ES_tradnl" sz="28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11560" y="1556792"/>
          <a:ext cx="8064896" cy="478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1" name="Picture 9"/>
          <p:cNvPicPr>
            <a:picLocks noChangeAspect="1" noChangeArrowheads="1"/>
          </p:cNvPicPr>
          <p:nvPr/>
        </p:nvPicPr>
        <p:blipFill>
          <a:blip r:embed="rId7" cstate="email"/>
          <a:srcRect/>
          <a:stretch>
            <a:fillRect/>
          </a:stretch>
        </p:blipFill>
        <p:spPr bwMode="auto">
          <a:xfrm>
            <a:off x="5867400" y="0"/>
            <a:ext cx="2989263" cy="1127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cstate="email"/>
          <a:srcRect/>
          <a:stretch>
            <a:fillRect/>
          </a:stretch>
        </p:blipFill>
        <p:spPr bwMode="auto">
          <a:xfrm>
            <a:off x="5867400" y="0"/>
            <a:ext cx="2989263" cy="1127125"/>
          </a:xfrm>
          <a:prstGeom prst="rect">
            <a:avLst/>
          </a:prstGeom>
          <a:noFill/>
          <a:ln w="9525">
            <a:noFill/>
            <a:miter lim="800000"/>
            <a:headEnd/>
            <a:tailEnd/>
          </a:ln>
        </p:spPr>
      </p:pic>
      <p:pic>
        <p:nvPicPr>
          <p:cNvPr id="13315" name="Picture 2" descr="C:\Users\Usuario\AppData\Local\Microsoft\Windows\Temporary Internet Files\Content.IE5\N55Z1X4H\iceberg_clevenger_grande[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3316" name="4 CuadroTexto"/>
          <p:cNvSpPr txBox="1">
            <a:spLocks noChangeArrowheads="1"/>
          </p:cNvSpPr>
          <p:nvPr/>
        </p:nvSpPr>
        <p:spPr bwMode="auto">
          <a:xfrm>
            <a:off x="1187450" y="3068638"/>
            <a:ext cx="3600450" cy="646112"/>
          </a:xfrm>
          <a:prstGeom prst="rect">
            <a:avLst/>
          </a:prstGeom>
          <a:noFill/>
          <a:ln w="9525">
            <a:noFill/>
            <a:miter lim="800000"/>
            <a:headEnd/>
            <a:tailEnd/>
          </a:ln>
        </p:spPr>
        <p:txBody>
          <a:bodyPr>
            <a:spAutoFit/>
          </a:bodyPr>
          <a:lstStyle/>
          <a:p>
            <a:r>
              <a:rPr lang="es-ES"/>
              <a:t>	</a:t>
            </a:r>
            <a:r>
              <a:rPr lang="es-ES" sz="3600"/>
              <a:t>GAUCHER</a:t>
            </a:r>
          </a:p>
        </p:txBody>
      </p:sp>
      <p:sp>
        <p:nvSpPr>
          <p:cNvPr id="13317" name="6 CuadroTexto"/>
          <p:cNvSpPr txBox="1">
            <a:spLocks noChangeArrowheads="1"/>
          </p:cNvSpPr>
          <p:nvPr/>
        </p:nvSpPr>
        <p:spPr bwMode="auto">
          <a:xfrm>
            <a:off x="1259632" y="620688"/>
            <a:ext cx="3600450" cy="369332"/>
          </a:xfrm>
          <a:prstGeom prst="rect">
            <a:avLst/>
          </a:prstGeom>
          <a:noFill/>
          <a:ln w="9525">
            <a:noFill/>
            <a:miter lim="800000"/>
            <a:headEnd/>
            <a:tailEnd/>
          </a:ln>
        </p:spPr>
        <p:txBody>
          <a:bodyPr>
            <a:spAutoFit/>
          </a:bodyPr>
          <a:lstStyle/>
          <a:p>
            <a:r>
              <a:rPr lang="es-ES" dirty="0"/>
              <a:t>	   </a:t>
            </a:r>
            <a:r>
              <a:rPr lang="es-ES" dirty="0" smtClean="0"/>
              <a:t>Clínica de EAS</a:t>
            </a:r>
            <a:endParaRPr lang="es-ES"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42988" y="333375"/>
            <a:ext cx="7772400" cy="1143000"/>
          </a:xfrm>
        </p:spPr>
        <p:txBody>
          <a:bodyPr/>
          <a:lstStyle/>
          <a:p>
            <a:pPr eaLnBrk="1" hangingPunct="1">
              <a:lnSpc>
                <a:spcPct val="90000"/>
              </a:lnSpc>
            </a:pPr>
            <a:r>
              <a:rPr lang="en-US" sz="3600" smtClean="0">
                <a:solidFill>
                  <a:schemeClr val="tx1"/>
                </a:solidFill>
              </a:rPr>
              <a:t>¿Qué es la enfermedad de Gaucher?</a:t>
            </a:r>
          </a:p>
        </p:txBody>
      </p:sp>
      <p:grpSp>
        <p:nvGrpSpPr>
          <p:cNvPr id="14339" name="Group 3"/>
          <p:cNvGrpSpPr>
            <a:grpSpLocks/>
          </p:cNvGrpSpPr>
          <p:nvPr/>
        </p:nvGrpSpPr>
        <p:grpSpPr bwMode="auto">
          <a:xfrm>
            <a:off x="2609850" y="2306638"/>
            <a:ext cx="1027113" cy="1463675"/>
            <a:chOff x="1849" y="1579"/>
            <a:chExt cx="728" cy="922"/>
          </a:xfrm>
        </p:grpSpPr>
        <p:sp>
          <p:nvSpPr>
            <p:cNvPr id="14415" name="Line 4"/>
            <p:cNvSpPr>
              <a:spLocks noChangeShapeType="1"/>
            </p:cNvSpPr>
            <p:nvPr/>
          </p:nvSpPr>
          <p:spPr bwMode="auto">
            <a:xfrm>
              <a:off x="1849" y="1982"/>
              <a:ext cx="0" cy="200"/>
            </a:xfrm>
            <a:prstGeom prst="line">
              <a:avLst/>
            </a:prstGeom>
            <a:noFill/>
            <a:ln w="19050">
              <a:solidFill>
                <a:srgbClr val="A1D2D3"/>
              </a:solidFill>
              <a:round/>
              <a:headEnd/>
              <a:tailEnd/>
            </a:ln>
          </p:spPr>
          <p:txBody>
            <a:bodyPr wrap="none" anchor="ctr">
              <a:spAutoFit/>
            </a:bodyPr>
            <a:lstStyle/>
            <a:p>
              <a:endParaRPr lang="es-ES"/>
            </a:p>
          </p:txBody>
        </p:sp>
        <p:sp>
          <p:nvSpPr>
            <p:cNvPr id="14416" name="Line 5"/>
            <p:cNvSpPr>
              <a:spLocks noChangeShapeType="1"/>
            </p:cNvSpPr>
            <p:nvPr/>
          </p:nvSpPr>
          <p:spPr bwMode="auto">
            <a:xfrm>
              <a:off x="2033" y="2296"/>
              <a:ext cx="0" cy="200"/>
            </a:xfrm>
            <a:prstGeom prst="line">
              <a:avLst/>
            </a:prstGeom>
            <a:noFill/>
            <a:ln w="19050">
              <a:solidFill>
                <a:srgbClr val="A1D2D3"/>
              </a:solidFill>
              <a:round/>
              <a:headEnd/>
              <a:tailEnd/>
            </a:ln>
          </p:spPr>
          <p:txBody>
            <a:bodyPr wrap="none" anchor="ctr">
              <a:spAutoFit/>
            </a:bodyPr>
            <a:lstStyle/>
            <a:p>
              <a:endParaRPr lang="es-ES"/>
            </a:p>
          </p:txBody>
        </p:sp>
        <p:sp>
          <p:nvSpPr>
            <p:cNvPr id="14417" name="Line 6"/>
            <p:cNvSpPr>
              <a:spLocks noChangeShapeType="1"/>
            </p:cNvSpPr>
            <p:nvPr/>
          </p:nvSpPr>
          <p:spPr bwMode="auto">
            <a:xfrm>
              <a:off x="2390" y="2301"/>
              <a:ext cx="0" cy="200"/>
            </a:xfrm>
            <a:prstGeom prst="line">
              <a:avLst/>
            </a:prstGeom>
            <a:noFill/>
            <a:ln w="19050">
              <a:solidFill>
                <a:srgbClr val="A1D2D3"/>
              </a:solidFill>
              <a:round/>
              <a:headEnd/>
              <a:tailEnd/>
            </a:ln>
          </p:spPr>
          <p:txBody>
            <a:bodyPr wrap="none" anchor="ctr">
              <a:spAutoFit/>
            </a:bodyPr>
            <a:lstStyle/>
            <a:p>
              <a:endParaRPr lang="es-ES"/>
            </a:p>
          </p:txBody>
        </p:sp>
        <p:sp>
          <p:nvSpPr>
            <p:cNvPr id="14418" name="Line 7"/>
            <p:cNvSpPr>
              <a:spLocks noChangeShapeType="1"/>
            </p:cNvSpPr>
            <p:nvPr/>
          </p:nvSpPr>
          <p:spPr bwMode="auto">
            <a:xfrm>
              <a:off x="2577" y="1979"/>
              <a:ext cx="0" cy="200"/>
            </a:xfrm>
            <a:prstGeom prst="line">
              <a:avLst/>
            </a:prstGeom>
            <a:noFill/>
            <a:ln w="19050">
              <a:solidFill>
                <a:srgbClr val="A1D2D3"/>
              </a:solidFill>
              <a:round/>
              <a:headEnd/>
              <a:tailEnd/>
            </a:ln>
          </p:spPr>
          <p:txBody>
            <a:bodyPr wrap="none" anchor="ctr">
              <a:spAutoFit/>
            </a:bodyPr>
            <a:lstStyle/>
            <a:p>
              <a:endParaRPr lang="es-ES"/>
            </a:p>
          </p:txBody>
        </p:sp>
        <p:sp>
          <p:nvSpPr>
            <p:cNvPr id="14419" name="Line 8"/>
            <p:cNvSpPr>
              <a:spLocks noChangeShapeType="1"/>
            </p:cNvSpPr>
            <p:nvPr/>
          </p:nvSpPr>
          <p:spPr bwMode="auto">
            <a:xfrm rot="-1853158">
              <a:off x="1986" y="1603"/>
              <a:ext cx="1" cy="200"/>
            </a:xfrm>
            <a:prstGeom prst="line">
              <a:avLst/>
            </a:prstGeom>
            <a:noFill/>
            <a:ln w="19050">
              <a:solidFill>
                <a:srgbClr val="A1D2D3"/>
              </a:solidFill>
              <a:round/>
              <a:headEnd/>
              <a:tailEnd/>
            </a:ln>
          </p:spPr>
          <p:txBody>
            <a:bodyPr wrap="none" anchor="ctr">
              <a:spAutoFit/>
            </a:bodyPr>
            <a:lstStyle/>
            <a:p>
              <a:endParaRPr lang="es-ES"/>
            </a:p>
          </p:txBody>
        </p:sp>
        <p:sp>
          <p:nvSpPr>
            <p:cNvPr id="14420" name="Line 9"/>
            <p:cNvSpPr>
              <a:spLocks noChangeShapeType="1"/>
            </p:cNvSpPr>
            <p:nvPr/>
          </p:nvSpPr>
          <p:spPr bwMode="auto">
            <a:xfrm flipV="1">
              <a:off x="1933" y="1579"/>
              <a:ext cx="55" cy="36"/>
            </a:xfrm>
            <a:prstGeom prst="line">
              <a:avLst/>
            </a:prstGeom>
            <a:noFill/>
            <a:ln w="19050">
              <a:solidFill>
                <a:srgbClr val="A1D2D3"/>
              </a:solidFill>
              <a:round/>
              <a:headEnd/>
              <a:tailEnd/>
            </a:ln>
          </p:spPr>
          <p:txBody>
            <a:bodyPr wrap="none" anchor="ctr">
              <a:spAutoFit/>
            </a:bodyPr>
            <a:lstStyle/>
            <a:p>
              <a:endParaRPr lang="es-ES"/>
            </a:p>
          </p:txBody>
        </p:sp>
        <p:sp>
          <p:nvSpPr>
            <p:cNvPr id="14421" name="Rectangle 10"/>
            <p:cNvSpPr>
              <a:spLocks noChangeArrowheads="1"/>
            </p:cNvSpPr>
            <p:nvPr/>
          </p:nvSpPr>
          <p:spPr bwMode="auto">
            <a:xfrm>
              <a:off x="2321" y="1661"/>
              <a:ext cx="131" cy="233"/>
            </a:xfrm>
            <a:prstGeom prst="rect">
              <a:avLst/>
            </a:prstGeom>
            <a:noFill/>
            <a:ln w="3175">
              <a:noFill/>
              <a:miter lim="800000"/>
              <a:headEnd/>
              <a:tailEnd/>
            </a:ln>
          </p:spPr>
          <p:txBody>
            <a:bodyPr wrap="none" anchor="ctr">
              <a:spAutoFit/>
            </a:bodyPr>
            <a:lstStyle/>
            <a:p>
              <a:endParaRPr lang="es-ES">
                <a:latin typeface="Tw Cen MT" pitchFamily="34" charset="0"/>
              </a:endParaRPr>
            </a:p>
          </p:txBody>
        </p:sp>
        <p:sp>
          <p:nvSpPr>
            <p:cNvPr id="14422" name="Line 11"/>
            <p:cNvSpPr>
              <a:spLocks noChangeShapeType="1"/>
            </p:cNvSpPr>
            <p:nvPr/>
          </p:nvSpPr>
          <p:spPr bwMode="auto">
            <a:xfrm flipH="1">
              <a:off x="2031" y="1779"/>
              <a:ext cx="297" cy="0"/>
            </a:xfrm>
            <a:prstGeom prst="line">
              <a:avLst/>
            </a:prstGeom>
            <a:noFill/>
            <a:ln w="28575">
              <a:solidFill>
                <a:srgbClr val="A1D2D3"/>
              </a:solidFill>
              <a:round/>
              <a:headEnd/>
              <a:tailEnd/>
            </a:ln>
          </p:spPr>
          <p:txBody>
            <a:bodyPr wrap="none" anchor="ctr">
              <a:spAutoFit/>
            </a:bodyPr>
            <a:lstStyle/>
            <a:p>
              <a:endParaRPr lang="es-ES"/>
            </a:p>
          </p:txBody>
        </p:sp>
        <p:sp>
          <p:nvSpPr>
            <p:cNvPr id="14423" name="Line 12"/>
            <p:cNvSpPr>
              <a:spLocks noChangeShapeType="1"/>
            </p:cNvSpPr>
            <p:nvPr/>
          </p:nvSpPr>
          <p:spPr bwMode="auto">
            <a:xfrm flipH="1">
              <a:off x="1853" y="1779"/>
              <a:ext cx="178" cy="309"/>
            </a:xfrm>
            <a:prstGeom prst="line">
              <a:avLst/>
            </a:prstGeom>
            <a:noFill/>
            <a:ln w="28575">
              <a:solidFill>
                <a:srgbClr val="A1D2D3"/>
              </a:solidFill>
              <a:round/>
              <a:headEnd/>
              <a:tailEnd/>
            </a:ln>
          </p:spPr>
          <p:txBody>
            <a:bodyPr wrap="none" anchor="ctr">
              <a:spAutoFit/>
            </a:bodyPr>
            <a:lstStyle/>
            <a:p>
              <a:endParaRPr lang="es-ES"/>
            </a:p>
          </p:txBody>
        </p:sp>
        <p:sp>
          <p:nvSpPr>
            <p:cNvPr id="14424" name="Line 13"/>
            <p:cNvSpPr>
              <a:spLocks noChangeShapeType="1"/>
            </p:cNvSpPr>
            <p:nvPr/>
          </p:nvSpPr>
          <p:spPr bwMode="auto">
            <a:xfrm>
              <a:off x="1854" y="2088"/>
              <a:ext cx="180" cy="311"/>
            </a:xfrm>
            <a:prstGeom prst="line">
              <a:avLst/>
            </a:prstGeom>
            <a:noFill/>
            <a:ln w="28575">
              <a:solidFill>
                <a:srgbClr val="A1D2D3"/>
              </a:solidFill>
              <a:round/>
              <a:headEnd/>
              <a:tailEnd/>
            </a:ln>
          </p:spPr>
          <p:txBody>
            <a:bodyPr wrap="none" anchor="ctr">
              <a:spAutoFit/>
            </a:bodyPr>
            <a:lstStyle/>
            <a:p>
              <a:endParaRPr lang="es-ES"/>
            </a:p>
          </p:txBody>
        </p:sp>
        <p:sp>
          <p:nvSpPr>
            <p:cNvPr id="14425" name="Line 14"/>
            <p:cNvSpPr>
              <a:spLocks noChangeShapeType="1"/>
            </p:cNvSpPr>
            <p:nvPr/>
          </p:nvSpPr>
          <p:spPr bwMode="auto">
            <a:xfrm>
              <a:off x="2034" y="2400"/>
              <a:ext cx="351" cy="0"/>
            </a:xfrm>
            <a:prstGeom prst="line">
              <a:avLst/>
            </a:prstGeom>
            <a:noFill/>
            <a:ln w="28575">
              <a:solidFill>
                <a:srgbClr val="A1D2D3"/>
              </a:solidFill>
              <a:round/>
              <a:headEnd/>
              <a:tailEnd/>
            </a:ln>
          </p:spPr>
          <p:txBody>
            <a:bodyPr wrap="none" anchor="ctr">
              <a:spAutoFit/>
            </a:bodyPr>
            <a:lstStyle/>
            <a:p>
              <a:endParaRPr lang="es-ES"/>
            </a:p>
          </p:txBody>
        </p:sp>
        <p:sp>
          <p:nvSpPr>
            <p:cNvPr id="14426" name="Line 15"/>
            <p:cNvSpPr>
              <a:spLocks noChangeShapeType="1"/>
            </p:cNvSpPr>
            <p:nvPr/>
          </p:nvSpPr>
          <p:spPr bwMode="auto">
            <a:xfrm flipV="1">
              <a:off x="2388" y="2091"/>
              <a:ext cx="177" cy="306"/>
            </a:xfrm>
            <a:prstGeom prst="line">
              <a:avLst/>
            </a:prstGeom>
            <a:noFill/>
            <a:ln w="28575">
              <a:solidFill>
                <a:srgbClr val="A1D2D3"/>
              </a:solidFill>
              <a:round/>
              <a:headEnd/>
              <a:tailEnd/>
            </a:ln>
          </p:spPr>
          <p:txBody>
            <a:bodyPr wrap="none" anchor="ctr">
              <a:spAutoFit/>
            </a:bodyPr>
            <a:lstStyle/>
            <a:p>
              <a:endParaRPr lang="es-ES"/>
            </a:p>
          </p:txBody>
        </p:sp>
        <p:sp>
          <p:nvSpPr>
            <p:cNvPr id="14427" name="Line 16"/>
            <p:cNvSpPr>
              <a:spLocks noChangeShapeType="1"/>
            </p:cNvSpPr>
            <p:nvPr/>
          </p:nvSpPr>
          <p:spPr bwMode="auto">
            <a:xfrm flipH="1" flipV="1">
              <a:off x="2439" y="1871"/>
              <a:ext cx="129" cy="223"/>
            </a:xfrm>
            <a:prstGeom prst="line">
              <a:avLst/>
            </a:prstGeom>
            <a:noFill/>
            <a:ln w="28575">
              <a:solidFill>
                <a:srgbClr val="A1D2D3"/>
              </a:solidFill>
              <a:round/>
              <a:headEnd/>
              <a:tailEnd/>
            </a:ln>
          </p:spPr>
          <p:txBody>
            <a:bodyPr wrap="none" anchor="ctr">
              <a:spAutoFit/>
            </a:bodyPr>
            <a:lstStyle/>
            <a:p>
              <a:endParaRPr lang="es-ES"/>
            </a:p>
          </p:txBody>
        </p:sp>
      </p:grpSp>
      <p:grpSp>
        <p:nvGrpSpPr>
          <p:cNvPr id="14340" name="Group 17"/>
          <p:cNvGrpSpPr>
            <a:grpSpLocks/>
          </p:cNvGrpSpPr>
          <p:nvPr/>
        </p:nvGrpSpPr>
        <p:grpSpPr bwMode="auto">
          <a:xfrm>
            <a:off x="2603500" y="4537075"/>
            <a:ext cx="1027113" cy="1463675"/>
            <a:chOff x="1849" y="1579"/>
            <a:chExt cx="728" cy="922"/>
          </a:xfrm>
        </p:grpSpPr>
        <p:sp>
          <p:nvSpPr>
            <p:cNvPr id="14402" name="Line 18"/>
            <p:cNvSpPr>
              <a:spLocks noChangeShapeType="1"/>
            </p:cNvSpPr>
            <p:nvPr/>
          </p:nvSpPr>
          <p:spPr bwMode="auto">
            <a:xfrm>
              <a:off x="1849" y="1982"/>
              <a:ext cx="0" cy="200"/>
            </a:xfrm>
            <a:prstGeom prst="line">
              <a:avLst/>
            </a:prstGeom>
            <a:noFill/>
            <a:ln w="19050">
              <a:solidFill>
                <a:srgbClr val="A1D2D3"/>
              </a:solidFill>
              <a:round/>
              <a:headEnd/>
              <a:tailEnd/>
            </a:ln>
          </p:spPr>
          <p:txBody>
            <a:bodyPr wrap="none" anchor="ctr">
              <a:spAutoFit/>
            </a:bodyPr>
            <a:lstStyle/>
            <a:p>
              <a:endParaRPr lang="es-ES"/>
            </a:p>
          </p:txBody>
        </p:sp>
        <p:sp>
          <p:nvSpPr>
            <p:cNvPr id="14403" name="Line 19"/>
            <p:cNvSpPr>
              <a:spLocks noChangeShapeType="1"/>
            </p:cNvSpPr>
            <p:nvPr/>
          </p:nvSpPr>
          <p:spPr bwMode="auto">
            <a:xfrm>
              <a:off x="2033" y="2296"/>
              <a:ext cx="0" cy="200"/>
            </a:xfrm>
            <a:prstGeom prst="line">
              <a:avLst/>
            </a:prstGeom>
            <a:noFill/>
            <a:ln w="19050">
              <a:solidFill>
                <a:srgbClr val="A1D2D3"/>
              </a:solidFill>
              <a:round/>
              <a:headEnd/>
              <a:tailEnd/>
            </a:ln>
          </p:spPr>
          <p:txBody>
            <a:bodyPr wrap="none" anchor="ctr">
              <a:spAutoFit/>
            </a:bodyPr>
            <a:lstStyle/>
            <a:p>
              <a:endParaRPr lang="es-ES"/>
            </a:p>
          </p:txBody>
        </p:sp>
        <p:sp>
          <p:nvSpPr>
            <p:cNvPr id="14404" name="Line 20"/>
            <p:cNvSpPr>
              <a:spLocks noChangeShapeType="1"/>
            </p:cNvSpPr>
            <p:nvPr/>
          </p:nvSpPr>
          <p:spPr bwMode="auto">
            <a:xfrm>
              <a:off x="2390" y="2301"/>
              <a:ext cx="0" cy="200"/>
            </a:xfrm>
            <a:prstGeom prst="line">
              <a:avLst/>
            </a:prstGeom>
            <a:noFill/>
            <a:ln w="19050">
              <a:solidFill>
                <a:srgbClr val="A1D2D3"/>
              </a:solidFill>
              <a:round/>
              <a:headEnd/>
              <a:tailEnd/>
            </a:ln>
          </p:spPr>
          <p:txBody>
            <a:bodyPr wrap="none" anchor="ctr">
              <a:spAutoFit/>
            </a:bodyPr>
            <a:lstStyle/>
            <a:p>
              <a:endParaRPr lang="es-ES"/>
            </a:p>
          </p:txBody>
        </p:sp>
        <p:sp>
          <p:nvSpPr>
            <p:cNvPr id="14405" name="Line 21"/>
            <p:cNvSpPr>
              <a:spLocks noChangeShapeType="1"/>
            </p:cNvSpPr>
            <p:nvPr/>
          </p:nvSpPr>
          <p:spPr bwMode="auto">
            <a:xfrm>
              <a:off x="2577" y="1979"/>
              <a:ext cx="0" cy="200"/>
            </a:xfrm>
            <a:prstGeom prst="line">
              <a:avLst/>
            </a:prstGeom>
            <a:noFill/>
            <a:ln w="19050">
              <a:solidFill>
                <a:srgbClr val="A1D2D3"/>
              </a:solidFill>
              <a:round/>
              <a:headEnd/>
              <a:tailEnd/>
            </a:ln>
          </p:spPr>
          <p:txBody>
            <a:bodyPr wrap="none" anchor="ctr">
              <a:spAutoFit/>
            </a:bodyPr>
            <a:lstStyle/>
            <a:p>
              <a:endParaRPr lang="es-ES"/>
            </a:p>
          </p:txBody>
        </p:sp>
        <p:sp>
          <p:nvSpPr>
            <p:cNvPr id="14406" name="Line 22"/>
            <p:cNvSpPr>
              <a:spLocks noChangeShapeType="1"/>
            </p:cNvSpPr>
            <p:nvPr/>
          </p:nvSpPr>
          <p:spPr bwMode="auto">
            <a:xfrm rot="-1853158">
              <a:off x="1986" y="1603"/>
              <a:ext cx="1" cy="200"/>
            </a:xfrm>
            <a:prstGeom prst="line">
              <a:avLst/>
            </a:prstGeom>
            <a:noFill/>
            <a:ln w="19050">
              <a:solidFill>
                <a:srgbClr val="A1D2D3"/>
              </a:solidFill>
              <a:round/>
              <a:headEnd/>
              <a:tailEnd/>
            </a:ln>
          </p:spPr>
          <p:txBody>
            <a:bodyPr wrap="none" anchor="ctr">
              <a:spAutoFit/>
            </a:bodyPr>
            <a:lstStyle/>
            <a:p>
              <a:endParaRPr lang="es-ES"/>
            </a:p>
          </p:txBody>
        </p:sp>
        <p:sp>
          <p:nvSpPr>
            <p:cNvPr id="14407" name="Line 23"/>
            <p:cNvSpPr>
              <a:spLocks noChangeShapeType="1"/>
            </p:cNvSpPr>
            <p:nvPr/>
          </p:nvSpPr>
          <p:spPr bwMode="auto">
            <a:xfrm flipV="1">
              <a:off x="1933" y="1579"/>
              <a:ext cx="55" cy="36"/>
            </a:xfrm>
            <a:prstGeom prst="line">
              <a:avLst/>
            </a:prstGeom>
            <a:noFill/>
            <a:ln w="19050">
              <a:solidFill>
                <a:srgbClr val="A1D2D3"/>
              </a:solidFill>
              <a:round/>
              <a:headEnd/>
              <a:tailEnd/>
            </a:ln>
          </p:spPr>
          <p:txBody>
            <a:bodyPr wrap="none" anchor="ctr">
              <a:spAutoFit/>
            </a:bodyPr>
            <a:lstStyle/>
            <a:p>
              <a:endParaRPr lang="es-ES"/>
            </a:p>
          </p:txBody>
        </p:sp>
        <p:sp>
          <p:nvSpPr>
            <p:cNvPr id="14408" name="Rectangle 24"/>
            <p:cNvSpPr>
              <a:spLocks noChangeArrowheads="1"/>
            </p:cNvSpPr>
            <p:nvPr/>
          </p:nvSpPr>
          <p:spPr bwMode="auto">
            <a:xfrm>
              <a:off x="2321" y="1661"/>
              <a:ext cx="131" cy="233"/>
            </a:xfrm>
            <a:prstGeom prst="rect">
              <a:avLst/>
            </a:prstGeom>
            <a:noFill/>
            <a:ln w="3175">
              <a:noFill/>
              <a:miter lim="800000"/>
              <a:headEnd/>
              <a:tailEnd/>
            </a:ln>
          </p:spPr>
          <p:txBody>
            <a:bodyPr wrap="none" anchor="ctr">
              <a:spAutoFit/>
            </a:bodyPr>
            <a:lstStyle/>
            <a:p>
              <a:endParaRPr lang="es-ES">
                <a:latin typeface="Tw Cen MT" pitchFamily="34" charset="0"/>
              </a:endParaRPr>
            </a:p>
          </p:txBody>
        </p:sp>
        <p:sp>
          <p:nvSpPr>
            <p:cNvPr id="14409" name="Line 25"/>
            <p:cNvSpPr>
              <a:spLocks noChangeShapeType="1"/>
            </p:cNvSpPr>
            <p:nvPr/>
          </p:nvSpPr>
          <p:spPr bwMode="auto">
            <a:xfrm flipH="1">
              <a:off x="2031" y="1779"/>
              <a:ext cx="297" cy="0"/>
            </a:xfrm>
            <a:prstGeom prst="line">
              <a:avLst/>
            </a:prstGeom>
            <a:noFill/>
            <a:ln w="28575">
              <a:solidFill>
                <a:srgbClr val="A1D2D3"/>
              </a:solidFill>
              <a:round/>
              <a:headEnd/>
              <a:tailEnd/>
            </a:ln>
          </p:spPr>
          <p:txBody>
            <a:bodyPr wrap="none" anchor="ctr">
              <a:spAutoFit/>
            </a:bodyPr>
            <a:lstStyle/>
            <a:p>
              <a:endParaRPr lang="es-ES"/>
            </a:p>
          </p:txBody>
        </p:sp>
        <p:sp>
          <p:nvSpPr>
            <p:cNvPr id="14410" name="Line 26"/>
            <p:cNvSpPr>
              <a:spLocks noChangeShapeType="1"/>
            </p:cNvSpPr>
            <p:nvPr/>
          </p:nvSpPr>
          <p:spPr bwMode="auto">
            <a:xfrm flipH="1">
              <a:off x="1853" y="1779"/>
              <a:ext cx="178" cy="309"/>
            </a:xfrm>
            <a:prstGeom prst="line">
              <a:avLst/>
            </a:prstGeom>
            <a:noFill/>
            <a:ln w="28575">
              <a:solidFill>
                <a:srgbClr val="A1D2D3"/>
              </a:solidFill>
              <a:round/>
              <a:headEnd/>
              <a:tailEnd/>
            </a:ln>
          </p:spPr>
          <p:txBody>
            <a:bodyPr wrap="none" anchor="ctr">
              <a:spAutoFit/>
            </a:bodyPr>
            <a:lstStyle/>
            <a:p>
              <a:endParaRPr lang="es-ES"/>
            </a:p>
          </p:txBody>
        </p:sp>
        <p:sp>
          <p:nvSpPr>
            <p:cNvPr id="14411" name="Line 27"/>
            <p:cNvSpPr>
              <a:spLocks noChangeShapeType="1"/>
            </p:cNvSpPr>
            <p:nvPr/>
          </p:nvSpPr>
          <p:spPr bwMode="auto">
            <a:xfrm>
              <a:off x="1854" y="2088"/>
              <a:ext cx="180" cy="311"/>
            </a:xfrm>
            <a:prstGeom prst="line">
              <a:avLst/>
            </a:prstGeom>
            <a:noFill/>
            <a:ln w="28575">
              <a:solidFill>
                <a:srgbClr val="A1D2D3"/>
              </a:solidFill>
              <a:round/>
              <a:headEnd/>
              <a:tailEnd/>
            </a:ln>
          </p:spPr>
          <p:txBody>
            <a:bodyPr wrap="none" anchor="ctr">
              <a:spAutoFit/>
            </a:bodyPr>
            <a:lstStyle/>
            <a:p>
              <a:endParaRPr lang="es-ES"/>
            </a:p>
          </p:txBody>
        </p:sp>
        <p:sp>
          <p:nvSpPr>
            <p:cNvPr id="14412" name="Line 28"/>
            <p:cNvSpPr>
              <a:spLocks noChangeShapeType="1"/>
            </p:cNvSpPr>
            <p:nvPr/>
          </p:nvSpPr>
          <p:spPr bwMode="auto">
            <a:xfrm>
              <a:off x="2034" y="2400"/>
              <a:ext cx="351" cy="0"/>
            </a:xfrm>
            <a:prstGeom prst="line">
              <a:avLst/>
            </a:prstGeom>
            <a:noFill/>
            <a:ln w="28575">
              <a:solidFill>
                <a:srgbClr val="A1D2D3"/>
              </a:solidFill>
              <a:round/>
              <a:headEnd/>
              <a:tailEnd/>
            </a:ln>
          </p:spPr>
          <p:txBody>
            <a:bodyPr wrap="none" anchor="ctr">
              <a:spAutoFit/>
            </a:bodyPr>
            <a:lstStyle/>
            <a:p>
              <a:endParaRPr lang="es-ES"/>
            </a:p>
          </p:txBody>
        </p:sp>
        <p:sp>
          <p:nvSpPr>
            <p:cNvPr id="14413" name="Line 29"/>
            <p:cNvSpPr>
              <a:spLocks noChangeShapeType="1"/>
            </p:cNvSpPr>
            <p:nvPr/>
          </p:nvSpPr>
          <p:spPr bwMode="auto">
            <a:xfrm flipV="1">
              <a:off x="2388" y="2091"/>
              <a:ext cx="177" cy="306"/>
            </a:xfrm>
            <a:prstGeom prst="line">
              <a:avLst/>
            </a:prstGeom>
            <a:noFill/>
            <a:ln w="28575">
              <a:solidFill>
                <a:srgbClr val="A1D2D3"/>
              </a:solidFill>
              <a:round/>
              <a:headEnd/>
              <a:tailEnd/>
            </a:ln>
          </p:spPr>
          <p:txBody>
            <a:bodyPr wrap="none" anchor="ctr">
              <a:spAutoFit/>
            </a:bodyPr>
            <a:lstStyle/>
            <a:p>
              <a:endParaRPr lang="es-ES"/>
            </a:p>
          </p:txBody>
        </p:sp>
        <p:sp>
          <p:nvSpPr>
            <p:cNvPr id="14414" name="Line 30"/>
            <p:cNvSpPr>
              <a:spLocks noChangeShapeType="1"/>
            </p:cNvSpPr>
            <p:nvPr/>
          </p:nvSpPr>
          <p:spPr bwMode="auto">
            <a:xfrm flipH="1" flipV="1">
              <a:off x="2439" y="1871"/>
              <a:ext cx="129" cy="223"/>
            </a:xfrm>
            <a:prstGeom prst="line">
              <a:avLst/>
            </a:prstGeom>
            <a:noFill/>
            <a:ln w="28575">
              <a:solidFill>
                <a:srgbClr val="A1D2D3"/>
              </a:solidFill>
              <a:round/>
              <a:headEnd/>
              <a:tailEnd/>
            </a:ln>
          </p:spPr>
          <p:txBody>
            <a:bodyPr wrap="none" anchor="ctr">
              <a:spAutoFit/>
            </a:bodyPr>
            <a:lstStyle/>
            <a:p>
              <a:endParaRPr lang="es-ES"/>
            </a:p>
          </p:txBody>
        </p:sp>
      </p:grpSp>
      <p:sp>
        <p:nvSpPr>
          <p:cNvPr id="118815" name="Text Box 31"/>
          <p:cNvSpPr txBox="1">
            <a:spLocks noChangeArrowheads="1"/>
          </p:cNvSpPr>
          <p:nvPr/>
        </p:nvSpPr>
        <p:spPr bwMode="auto">
          <a:xfrm>
            <a:off x="2765425" y="2124075"/>
            <a:ext cx="492125" cy="338138"/>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OH</a:t>
            </a:r>
            <a:endParaRPr lang="en-US" sz="1600"/>
          </a:p>
        </p:txBody>
      </p:sp>
      <p:sp>
        <p:nvSpPr>
          <p:cNvPr id="118816" name="Text Box 32"/>
          <p:cNvSpPr txBox="1">
            <a:spLocks noChangeArrowheads="1"/>
          </p:cNvSpPr>
          <p:nvPr/>
        </p:nvSpPr>
        <p:spPr bwMode="auto">
          <a:xfrm>
            <a:off x="3241675" y="2484438"/>
            <a:ext cx="344488" cy="338137"/>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a:t>
            </a:r>
          </a:p>
        </p:txBody>
      </p:sp>
      <p:sp>
        <p:nvSpPr>
          <p:cNvPr id="118817" name="Text Box 33"/>
          <p:cNvSpPr txBox="1">
            <a:spLocks noChangeArrowheads="1"/>
          </p:cNvSpPr>
          <p:nvPr/>
        </p:nvSpPr>
        <p:spPr bwMode="auto">
          <a:xfrm>
            <a:off x="3486150" y="2659063"/>
            <a:ext cx="344488" cy="338137"/>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a:t>
            </a:r>
          </a:p>
        </p:txBody>
      </p:sp>
      <p:sp>
        <p:nvSpPr>
          <p:cNvPr id="118818" name="Text Box 34"/>
          <p:cNvSpPr txBox="1">
            <a:spLocks noChangeArrowheads="1"/>
          </p:cNvSpPr>
          <p:nvPr/>
        </p:nvSpPr>
        <p:spPr bwMode="auto">
          <a:xfrm>
            <a:off x="3228975" y="3725863"/>
            <a:ext cx="492125" cy="338137"/>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OH</a:t>
            </a:r>
          </a:p>
        </p:txBody>
      </p:sp>
      <p:sp>
        <p:nvSpPr>
          <p:cNvPr id="118819" name="Text Box 35"/>
          <p:cNvSpPr txBox="1">
            <a:spLocks noChangeArrowheads="1"/>
          </p:cNvSpPr>
          <p:nvPr/>
        </p:nvSpPr>
        <p:spPr bwMode="auto">
          <a:xfrm>
            <a:off x="2316163" y="3235325"/>
            <a:ext cx="493712" cy="338138"/>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HO</a:t>
            </a:r>
          </a:p>
        </p:txBody>
      </p:sp>
      <p:sp>
        <p:nvSpPr>
          <p:cNvPr id="118820" name="Text Box 36"/>
          <p:cNvSpPr txBox="1">
            <a:spLocks noChangeArrowheads="1"/>
          </p:cNvSpPr>
          <p:nvPr/>
        </p:nvSpPr>
        <p:spPr bwMode="auto">
          <a:xfrm>
            <a:off x="2663825" y="3048000"/>
            <a:ext cx="492125" cy="338138"/>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OH</a:t>
            </a:r>
          </a:p>
        </p:txBody>
      </p:sp>
      <p:sp>
        <p:nvSpPr>
          <p:cNvPr id="118821" name="Text Box 37"/>
          <p:cNvSpPr txBox="1">
            <a:spLocks noChangeArrowheads="1"/>
          </p:cNvSpPr>
          <p:nvPr/>
        </p:nvSpPr>
        <p:spPr bwMode="auto">
          <a:xfrm>
            <a:off x="2760663" y="4356100"/>
            <a:ext cx="492125" cy="338138"/>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OH</a:t>
            </a:r>
            <a:endParaRPr lang="en-US" sz="1600"/>
          </a:p>
        </p:txBody>
      </p:sp>
      <p:sp>
        <p:nvSpPr>
          <p:cNvPr id="118822" name="Text Box 38"/>
          <p:cNvSpPr txBox="1">
            <a:spLocks noChangeArrowheads="1"/>
          </p:cNvSpPr>
          <p:nvPr/>
        </p:nvSpPr>
        <p:spPr bwMode="auto">
          <a:xfrm>
            <a:off x="3248025" y="4687888"/>
            <a:ext cx="346075" cy="338137"/>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a:t>
            </a:r>
          </a:p>
        </p:txBody>
      </p:sp>
      <p:sp>
        <p:nvSpPr>
          <p:cNvPr id="118823" name="Text Box 39"/>
          <p:cNvSpPr txBox="1">
            <a:spLocks noChangeArrowheads="1"/>
          </p:cNvSpPr>
          <p:nvPr/>
        </p:nvSpPr>
        <p:spPr bwMode="auto">
          <a:xfrm>
            <a:off x="3479800" y="4876800"/>
            <a:ext cx="493713" cy="338138"/>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OH</a:t>
            </a:r>
          </a:p>
        </p:txBody>
      </p:sp>
      <p:sp>
        <p:nvSpPr>
          <p:cNvPr id="118824" name="Text Box 40"/>
          <p:cNvSpPr txBox="1">
            <a:spLocks noChangeArrowheads="1"/>
          </p:cNvSpPr>
          <p:nvPr/>
        </p:nvSpPr>
        <p:spPr bwMode="auto">
          <a:xfrm>
            <a:off x="3222625" y="5957888"/>
            <a:ext cx="492125" cy="338137"/>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OH</a:t>
            </a:r>
          </a:p>
        </p:txBody>
      </p:sp>
      <p:sp>
        <p:nvSpPr>
          <p:cNvPr id="118825" name="Text Box 41"/>
          <p:cNvSpPr txBox="1">
            <a:spLocks noChangeArrowheads="1"/>
          </p:cNvSpPr>
          <p:nvPr/>
        </p:nvSpPr>
        <p:spPr bwMode="auto">
          <a:xfrm>
            <a:off x="2311400" y="5467350"/>
            <a:ext cx="492125" cy="338138"/>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HO</a:t>
            </a:r>
          </a:p>
        </p:txBody>
      </p:sp>
      <p:sp>
        <p:nvSpPr>
          <p:cNvPr id="118826" name="Text Box 42"/>
          <p:cNvSpPr txBox="1">
            <a:spLocks noChangeArrowheads="1"/>
          </p:cNvSpPr>
          <p:nvPr/>
        </p:nvSpPr>
        <p:spPr bwMode="auto">
          <a:xfrm>
            <a:off x="2657475" y="5280025"/>
            <a:ext cx="493713" cy="338138"/>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OH</a:t>
            </a:r>
          </a:p>
        </p:txBody>
      </p:sp>
      <p:sp>
        <p:nvSpPr>
          <p:cNvPr id="118827" name="Text Box 43"/>
          <p:cNvSpPr txBox="1">
            <a:spLocks noChangeArrowheads="1"/>
          </p:cNvSpPr>
          <p:nvPr/>
        </p:nvSpPr>
        <p:spPr bwMode="auto">
          <a:xfrm>
            <a:off x="4186238" y="2168525"/>
            <a:ext cx="3290887" cy="584200"/>
          </a:xfrm>
          <a:prstGeom prst="rect">
            <a:avLst/>
          </a:prstGeom>
          <a:noFill/>
          <a:ln w="3175">
            <a:noFill/>
            <a:miter lim="800000"/>
            <a:headEnd/>
            <a:tailEnd/>
          </a:ln>
          <a:effectLst/>
        </p:spPr>
        <p:txBody>
          <a:bodyPr>
            <a:spAutoFit/>
          </a:bodyPr>
          <a:lstStyle/>
          <a:p>
            <a:pPr fontAlgn="auto">
              <a:spcBef>
                <a:spcPts val="0"/>
              </a:spcBef>
              <a:spcAft>
                <a:spcPts val="0"/>
              </a:spcAft>
              <a:defRPr/>
            </a:pPr>
            <a:r>
              <a:rPr lang="en-US" sz="1600" dirty="0">
                <a:solidFill>
                  <a:schemeClr val="bg1"/>
                </a:solidFill>
                <a:effectLst>
                  <a:outerShdw blurRad="38100" dist="38100" dir="2700000" algn="tl">
                    <a:srgbClr val="000000"/>
                  </a:outerShdw>
                </a:effectLst>
              </a:rPr>
              <a:t>O=C      CH</a:t>
            </a:r>
            <a:r>
              <a:rPr lang="en-US" sz="1600" baseline="-25000" dirty="0">
                <a:solidFill>
                  <a:schemeClr val="bg1"/>
                </a:solidFill>
                <a:effectLst>
                  <a:outerShdw blurRad="38100" dist="38100" dir="2700000" algn="tl">
                    <a:srgbClr val="000000"/>
                  </a:outerShdw>
                </a:effectLst>
              </a:rPr>
              <a:t>2</a:t>
            </a:r>
            <a:r>
              <a:rPr lang="en-US" sz="1600" dirty="0">
                <a:solidFill>
                  <a:schemeClr val="bg1"/>
                </a:solidFill>
                <a:effectLst>
                  <a:outerShdw blurRad="38100" dist="38100" dir="2700000" algn="tl">
                    <a:srgbClr val="000000"/>
                  </a:outerShdw>
                </a:effectLst>
              </a:rPr>
              <a:t>  </a:t>
            </a:r>
            <a:r>
              <a:rPr lang="en-US" sz="1600" dirty="0" err="1">
                <a:solidFill>
                  <a:schemeClr val="bg1"/>
                </a:solidFill>
                <a:effectLst>
                  <a:outerShdw blurRad="38100" dist="38100" dir="2700000" algn="tl">
                    <a:srgbClr val="000000"/>
                  </a:outerShdw>
                </a:effectLst>
              </a:rPr>
              <a:t>CH</a:t>
            </a:r>
            <a:r>
              <a:rPr lang="en-US" sz="1600" baseline="-25000" dirty="0" err="1">
                <a:solidFill>
                  <a:schemeClr val="bg1"/>
                </a:solidFill>
                <a:effectLst>
                  <a:outerShdw blurRad="38100" dist="38100" dir="2700000" algn="tl">
                    <a:srgbClr val="000000"/>
                  </a:outerShdw>
                </a:effectLst>
              </a:rPr>
              <a:t>2</a:t>
            </a:r>
            <a:r>
              <a:rPr lang="en-US" sz="1600" dirty="0">
                <a:solidFill>
                  <a:schemeClr val="bg1"/>
                </a:solidFill>
                <a:effectLst>
                  <a:outerShdw blurRad="38100" dist="38100" dir="2700000" algn="tl">
                    <a:srgbClr val="000000"/>
                  </a:outerShdw>
                </a:effectLst>
              </a:rPr>
              <a:t>   </a:t>
            </a:r>
            <a:r>
              <a:rPr lang="en-US" sz="1600" dirty="0" err="1">
                <a:solidFill>
                  <a:schemeClr val="bg1"/>
                </a:solidFill>
                <a:effectLst>
                  <a:outerShdw blurRad="38100" dist="38100" dir="2700000" algn="tl">
                    <a:srgbClr val="000000"/>
                  </a:outerShdw>
                </a:effectLst>
              </a:rPr>
              <a:t>CH</a:t>
            </a:r>
            <a:r>
              <a:rPr lang="en-US" sz="1600" baseline="-25000" dirty="0" err="1">
                <a:solidFill>
                  <a:schemeClr val="bg1"/>
                </a:solidFill>
                <a:effectLst>
                  <a:outerShdw blurRad="38100" dist="38100" dir="2700000" algn="tl">
                    <a:srgbClr val="000000"/>
                  </a:outerShdw>
                </a:effectLst>
              </a:rPr>
              <a:t>2</a:t>
            </a:r>
            <a:r>
              <a:rPr lang="en-US" sz="1600" dirty="0">
                <a:solidFill>
                  <a:schemeClr val="bg1"/>
                </a:solidFill>
                <a:effectLst>
                  <a:outerShdw blurRad="38100" dist="38100" dir="2700000" algn="tl">
                    <a:srgbClr val="000000"/>
                  </a:outerShdw>
                </a:effectLst>
              </a:rPr>
              <a:t>   (CH</a:t>
            </a:r>
            <a:r>
              <a:rPr lang="en-US" sz="1600" baseline="-25000" dirty="0">
                <a:solidFill>
                  <a:schemeClr val="bg1"/>
                </a:solidFill>
                <a:effectLst>
                  <a:outerShdw blurRad="38100" dist="38100" dir="2700000" algn="tl">
                    <a:srgbClr val="000000"/>
                  </a:outerShdw>
                </a:effectLst>
              </a:rPr>
              <a:t>2</a:t>
            </a:r>
            <a:r>
              <a:rPr lang="en-US" sz="1600" dirty="0">
                <a:solidFill>
                  <a:schemeClr val="bg1"/>
                </a:solidFill>
                <a:effectLst>
                  <a:outerShdw blurRad="38100" dist="38100" dir="2700000" algn="tl">
                    <a:srgbClr val="000000"/>
                  </a:outerShdw>
                </a:effectLst>
              </a:rPr>
              <a:t>)</a:t>
            </a:r>
            <a:r>
              <a:rPr lang="en-US" sz="1600" baseline="-25000" dirty="0">
                <a:solidFill>
                  <a:schemeClr val="bg1"/>
                </a:solidFill>
                <a:effectLst>
                  <a:outerShdw blurRad="38100" dist="38100" dir="2700000" algn="tl">
                    <a:srgbClr val="000000"/>
                  </a:outerShdw>
                </a:effectLst>
              </a:rPr>
              <a:t>n</a:t>
            </a:r>
            <a:r>
              <a:rPr lang="en-US" sz="1600" dirty="0">
                <a:solidFill>
                  <a:schemeClr val="bg1"/>
                </a:solidFill>
                <a:effectLst>
                  <a:outerShdw blurRad="38100" dist="38100" dir="2700000" algn="tl">
                    <a:srgbClr val="000000"/>
                  </a:outerShdw>
                </a:effectLst>
              </a:rPr>
              <a:t>    CH</a:t>
            </a:r>
            <a:r>
              <a:rPr lang="en-US" sz="1600" baseline="-25000" dirty="0">
                <a:solidFill>
                  <a:schemeClr val="bg1"/>
                </a:solidFill>
                <a:effectLst>
                  <a:outerShdw blurRad="38100" dist="38100" dir="2700000" algn="tl">
                    <a:srgbClr val="000000"/>
                  </a:outerShdw>
                </a:effectLst>
              </a:rPr>
              <a:t>3</a:t>
            </a:r>
            <a:endParaRPr lang="en-US" sz="1600" dirty="0">
              <a:solidFill>
                <a:schemeClr val="bg1"/>
              </a:solidFill>
              <a:effectLst>
                <a:outerShdw blurRad="38100" dist="38100" dir="2700000" algn="tl">
                  <a:srgbClr val="000000"/>
                </a:outerShdw>
              </a:effectLst>
            </a:endParaRPr>
          </a:p>
        </p:txBody>
      </p:sp>
      <p:sp>
        <p:nvSpPr>
          <p:cNvPr id="118828" name="Text Box 44"/>
          <p:cNvSpPr txBox="1">
            <a:spLocks noChangeArrowheads="1"/>
          </p:cNvSpPr>
          <p:nvPr/>
        </p:nvSpPr>
        <p:spPr bwMode="auto">
          <a:xfrm>
            <a:off x="4456113" y="2644775"/>
            <a:ext cx="928687" cy="338138"/>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N     OH</a:t>
            </a:r>
          </a:p>
        </p:txBody>
      </p:sp>
      <p:sp>
        <p:nvSpPr>
          <p:cNvPr id="118829" name="Text Box 45"/>
          <p:cNvSpPr txBox="1">
            <a:spLocks noChangeArrowheads="1"/>
          </p:cNvSpPr>
          <p:nvPr/>
        </p:nvSpPr>
        <p:spPr bwMode="auto">
          <a:xfrm>
            <a:off x="3933825" y="3048000"/>
            <a:ext cx="3670300" cy="584200"/>
          </a:xfrm>
          <a:prstGeom prst="rect">
            <a:avLst/>
          </a:prstGeom>
          <a:noFill/>
          <a:ln w="3175">
            <a:noFill/>
            <a:miter lim="800000"/>
            <a:headEnd/>
            <a:tailEnd/>
          </a:ln>
          <a:effectLst/>
        </p:spPr>
        <p:txBody>
          <a:bodyPr>
            <a:spAutoFit/>
          </a:bodyPr>
          <a:lstStyle/>
          <a:p>
            <a:pPr fontAlgn="auto">
              <a:spcBef>
                <a:spcPts val="0"/>
              </a:spcBef>
              <a:spcAft>
                <a:spcPts val="0"/>
              </a:spcAft>
              <a:defRPr/>
            </a:pPr>
            <a:r>
              <a:rPr lang="en-US" sz="1600" dirty="0">
                <a:solidFill>
                  <a:schemeClr val="bg1"/>
                </a:solidFill>
                <a:effectLst>
                  <a:outerShdw blurRad="38100" dist="38100" dir="2700000" algn="tl">
                    <a:srgbClr val="000000"/>
                  </a:outerShdw>
                </a:effectLst>
              </a:rPr>
              <a:t>CH</a:t>
            </a:r>
            <a:r>
              <a:rPr lang="en-US" sz="1600" baseline="-25000" dirty="0">
                <a:solidFill>
                  <a:schemeClr val="bg1"/>
                </a:solidFill>
                <a:effectLst>
                  <a:outerShdw blurRad="38100" dist="38100" dir="2700000" algn="tl">
                    <a:srgbClr val="000000"/>
                  </a:outerShdw>
                </a:effectLst>
              </a:rPr>
              <a:t>2</a:t>
            </a:r>
            <a:r>
              <a:rPr lang="en-US" sz="1600" dirty="0">
                <a:solidFill>
                  <a:schemeClr val="bg1"/>
                </a:solidFill>
                <a:effectLst>
                  <a:outerShdw blurRad="38100" dist="38100" dir="2700000" algn="tl">
                    <a:srgbClr val="000000"/>
                  </a:outerShdw>
                </a:effectLst>
              </a:rPr>
              <a:t>   CH    </a:t>
            </a:r>
            <a:r>
              <a:rPr lang="en-US" sz="1600" dirty="0" err="1">
                <a:solidFill>
                  <a:schemeClr val="bg1"/>
                </a:solidFill>
                <a:effectLst>
                  <a:outerShdw blurRad="38100" dist="38100" dir="2700000" algn="tl">
                    <a:srgbClr val="000000"/>
                  </a:outerShdw>
                </a:effectLst>
              </a:rPr>
              <a:t>CH</a:t>
            </a:r>
            <a:r>
              <a:rPr lang="en-US" sz="1600" dirty="0">
                <a:solidFill>
                  <a:schemeClr val="bg1"/>
                </a:solidFill>
                <a:effectLst>
                  <a:outerShdw blurRad="38100" dist="38100" dir="2700000" algn="tl">
                    <a:srgbClr val="000000"/>
                  </a:outerShdw>
                </a:effectLst>
              </a:rPr>
              <a:t>    </a:t>
            </a:r>
            <a:r>
              <a:rPr lang="en-US" sz="1600" dirty="0" err="1">
                <a:solidFill>
                  <a:schemeClr val="bg1"/>
                </a:solidFill>
                <a:effectLst>
                  <a:outerShdw blurRad="38100" dist="38100" dir="2700000" algn="tl">
                    <a:srgbClr val="000000"/>
                  </a:outerShdw>
                </a:effectLst>
              </a:rPr>
              <a:t>CH</a:t>
            </a:r>
            <a:r>
              <a:rPr lang="en-US" sz="1600" dirty="0">
                <a:solidFill>
                  <a:schemeClr val="bg1"/>
                </a:solidFill>
                <a:effectLst>
                  <a:outerShdw blurRad="38100" dist="38100" dir="2700000" algn="tl">
                    <a:srgbClr val="000000"/>
                  </a:outerShdw>
                </a:effectLst>
              </a:rPr>
              <a:t> = CH     (CH</a:t>
            </a:r>
            <a:r>
              <a:rPr lang="en-US" sz="1600" baseline="-25000" dirty="0">
                <a:solidFill>
                  <a:schemeClr val="bg1"/>
                </a:solidFill>
                <a:effectLst>
                  <a:outerShdw blurRad="38100" dist="38100" dir="2700000" algn="tl">
                    <a:srgbClr val="000000"/>
                  </a:outerShdw>
                </a:effectLst>
              </a:rPr>
              <a:t>2</a:t>
            </a:r>
            <a:r>
              <a:rPr lang="en-US" sz="1600" dirty="0">
                <a:solidFill>
                  <a:schemeClr val="bg1"/>
                </a:solidFill>
                <a:effectLst>
                  <a:outerShdw blurRad="38100" dist="38100" dir="2700000" algn="tl">
                    <a:srgbClr val="000000"/>
                  </a:outerShdw>
                </a:effectLst>
              </a:rPr>
              <a:t>)</a:t>
            </a:r>
            <a:r>
              <a:rPr lang="en-US" sz="1600" baseline="-25000" dirty="0">
                <a:solidFill>
                  <a:schemeClr val="bg1"/>
                </a:solidFill>
                <a:effectLst>
                  <a:outerShdw blurRad="38100" dist="38100" dir="2700000" algn="tl">
                    <a:srgbClr val="000000"/>
                  </a:outerShdw>
                </a:effectLst>
              </a:rPr>
              <a:t>12</a:t>
            </a:r>
            <a:r>
              <a:rPr lang="en-US" sz="1600" dirty="0">
                <a:solidFill>
                  <a:schemeClr val="bg1"/>
                </a:solidFill>
                <a:effectLst>
                  <a:outerShdw blurRad="38100" dist="38100" dir="2700000" algn="tl">
                    <a:srgbClr val="000000"/>
                  </a:outerShdw>
                </a:effectLst>
              </a:rPr>
              <a:t>   CH</a:t>
            </a:r>
            <a:r>
              <a:rPr lang="en-US" sz="1600" baseline="-25000" dirty="0">
                <a:solidFill>
                  <a:schemeClr val="bg1"/>
                </a:solidFill>
                <a:effectLst>
                  <a:outerShdw blurRad="38100" dist="38100" dir="2700000" algn="tl">
                    <a:srgbClr val="000000"/>
                  </a:outerShdw>
                </a:effectLst>
              </a:rPr>
              <a:t>3</a:t>
            </a:r>
            <a:endParaRPr lang="en-US" sz="1600" dirty="0">
              <a:solidFill>
                <a:schemeClr val="bg1"/>
              </a:solidFill>
              <a:effectLst>
                <a:outerShdw blurRad="38100" dist="38100" dir="2700000" algn="tl">
                  <a:srgbClr val="000000"/>
                </a:outerShdw>
              </a:effectLst>
            </a:endParaRPr>
          </a:p>
        </p:txBody>
      </p:sp>
      <p:sp>
        <p:nvSpPr>
          <p:cNvPr id="118830" name="Text Box 46"/>
          <p:cNvSpPr txBox="1">
            <a:spLocks noChangeArrowheads="1"/>
          </p:cNvSpPr>
          <p:nvPr/>
        </p:nvSpPr>
        <p:spPr bwMode="auto">
          <a:xfrm>
            <a:off x="4691063" y="4659313"/>
            <a:ext cx="3289300" cy="584200"/>
          </a:xfrm>
          <a:prstGeom prst="rect">
            <a:avLst/>
          </a:prstGeom>
          <a:noFill/>
          <a:ln w="3175">
            <a:noFill/>
            <a:miter lim="800000"/>
            <a:headEnd/>
            <a:tailEnd/>
          </a:ln>
          <a:effectLst/>
        </p:spPr>
        <p:txBody>
          <a:bodyPr>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O=C      CH</a:t>
            </a:r>
            <a:r>
              <a:rPr lang="en-US" sz="1600" baseline="-25000">
                <a:solidFill>
                  <a:schemeClr val="bg1"/>
                </a:solidFill>
                <a:effectLst>
                  <a:outerShdw blurRad="38100" dist="38100" dir="2700000" algn="tl">
                    <a:srgbClr val="000000"/>
                  </a:outerShdw>
                </a:effectLst>
              </a:rPr>
              <a:t>2</a:t>
            </a:r>
            <a:r>
              <a:rPr lang="en-US" sz="1600">
                <a:solidFill>
                  <a:schemeClr val="bg1"/>
                </a:solidFill>
                <a:effectLst>
                  <a:outerShdw blurRad="38100" dist="38100" dir="2700000" algn="tl">
                    <a:srgbClr val="000000"/>
                  </a:outerShdw>
                </a:effectLst>
              </a:rPr>
              <a:t>  CH</a:t>
            </a:r>
            <a:r>
              <a:rPr lang="en-US" sz="1600" baseline="-25000">
                <a:solidFill>
                  <a:schemeClr val="bg1"/>
                </a:solidFill>
                <a:effectLst>
                  <a:outerShdw blurRad="38100" dist="38100" dir="2700000" algn="tl">
                    <a:srgbClr val="000000"/>
                  </a:outerShdw>
                </a:effectLst>
              </a:rPr>
              <a:t>2</a:t>
            </a:r>
            <a:r>
              <a:rPr lang="en-US" sz="1600">
                <a:solidFill>
                  <a:schemeClr val="bg1"/>
                </a:solidFill>
                <a:effectLst>
                  <a:outerShdw blurRad="38100" dist="38100" dir="2700000" algn="tl">
                    <a:srgbClr val="000000"/>
                  </a:outerShdw>
                </a:effectLst>
              </a:rPr>
              <a:t>   CH</a:t>
            </a:r>
            <a:r>
              <a:rPr lang="en-US" sz="1600" baseline="-25000">
                <a:solidFill>
                  <a:schemeClr val="bg1"/>
                </a:solidFill>
                <a:effectLst>
                  <a:outerShdw blurRad="38100" dist="38100" dir="2700000" algn="tl">
                    <a:srgbClr val="000000"/>
                  </a:outerShdw>
                </a:effectLst>
              </a:rPr>
              <a:t>2</a:t>
            </a:r>
            <a:r>
              <a:rPr lang="en-US" sz="1600">
                <a:solidFill>
                  <a:schemeClr val="bg1"/>
                </a:solidFill>
                <a:effectLst>
                  <a:outerShdw blurRad="38100" dist="38100" dir="2700000" algn="tl">
                    <a:srgbClr val="000000"/>
                  </a:outerShdw>
                </a:effectLst>
              </a:rPr>
              <a:t>   (CH</a:t>
            </a:r>
            <a:r>
              <a:rPr lang="en-US" sz="1600" baseline="-25000">
                <a:solidFill>
                  <a:schemeClr val="bg1"/>
                </a:solidFill>
                <a:effectLst>
                  <a:outerShdw blurRad="38100" dist="38100" dir="2700000" algn="tl">
                    <a:srgbClr val="000000"/>
                  </a:outerShdw>
                </a:effectLst>
              </a:rPr>
              <a:t>2</a:t>
            </a:r>
            <a:r>
              <a:rPr lang="en-US" sz="1600">
                <a:solidFill>
                  <a:schemeClr val="bg1"/>
                </a:solidFill>
                <a:effectLst>
                  <a:outerShdw blurRad="38100" dist="38100" dir="2700000" algn="tl">
                    <a:srgbClr val="000000"/>
                  </a:outerShdw>
                </a:effectLst>
              </a:rPr>
              <a:t>)</a:t>
            </a:r>
            <a:r>
              <a:rPr lang="en-US" sz="1600" baseline="-25000">
                <a:solidFill>
                  <a:schemeClr val="bg1"/>
                </a:solidFill>
                <a:effectLst>
                  <a:outerShdw blurRad="38100" dist="38100" dir="2700000" algn="tl">
                    <a:srgbClr val="000000"/>
                  </a:outerShdw>
                </a:effectLst>
              </a:rPr>
              <a:t>n</a:t>
            </a:r>
            <a:r>
              <a:rPr lang="en-US" sz="1600">
                <a:solidFill>
                  <a:schemeClr val="bg1"/>
                </a:solidFill>
                <a:effectLst>
                  <a:outerShdw blurRad="38100" dist="38100" dir="2700000" algn="tl">
                    <a:srgbClr val="000000"/>
                  </a:outerShdw>
                </a:effectLst>
              </a:rPr>
              <a:t>    CH</a:t>
            </a:r>
            <a:r>
              <a:rPr lang="en-US" sz="1600" baseline="-25000">
                <a:solidFill>
                  <a:schemeClr val="bg1"/>
                </a:solidFill>
                <a:effectLst>
                  <a:outerShdw blurRad="38100" dist="38100" dir="2700000" algn="tl">
                    <a:srgbClr val="000000"/>
                  </a:outerShdw>
                </a:effectLst>
              </a:rPr>
              <a:t>3</a:t>
            </a:r>
            <a:endParaRPr lang="en-US" sz="1600">
              <a:solidFill>
                <a:schemeClr val="bg1"/>
              </a:solidFill>
              <a:effectLst>
                <a:outerShdw blurRad="38100" dist="38100" dir="2700000" algn="tl">
                  <a:srgbClr val="000000"/>
                </a:outerShdw>
              </a:effectLst>
            </a:endParaRPr>
          </a:p>
        </p:txBody>
      </p:sp>
      <p:sp>
        <p:nvSpPr>
          <p:cNvPr id="118831" name="Text Box 47"/>
          <p:cNvSpPr txBox="1">
            <a:spLocks noChangeArrowheads="1"/>
          </p:cNvSpPr>
          <p:nvPr/>
        </p:nvSpPr>
        <p:spPr bwMode="auto">
          <a:xfrm>
            <a:off x="4960938" y="5135563"/>
            <a:ext cx="985837" cy="338137"/>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N      OH</a:t>
            </a:r>
          </a:p>
        </p:txBody>
      </p:sp>
      <p:sp>
        <p:nvSpPr>
          <p:cNvPr id="118832" name="Text Box 48"/>
          <p:cNvSpPr txBox="1">
            <a:spLocks noChangeArrowheads="1"/>
          </p:cNvSpPr>
          <p:nvPr/>
        </p:nvSpPr>
        <p:spPr bwMode="auto">
          <a:xfrm>
            <a:off x="4017963" y="5538788"/>
            <a:ext cx="4389437" cy="584200"/>
          </a:xfrm>
          <a:prstGeom prst="rect">
            <a:avLst/>
          </a:prstGeom>
          <a:noFill/>
          <a:ln w="3175">
            <a:noFill/>
            <a:miter lim="800000"/>
            <a:headEnd/>
            <a:tailEnd/>
          </a:ln>
          <a:effectLst/>
        </p:spPr>
        <p:txBody>
          <a:bodyPr>
            <a:spAutoFit/>
          </a:bodyPr>
          <a:lstStyle/>
          <a:p>
            <a:pPr fontAlgn="auto">
              <a:spcBef>
                <a:spcPts val="0"/>
              </a:spcBef>
              <a:spcAft>
                <a:spcPts val="0"/>
              </a:spcAft>
              <a:defRPr/>
            </a:pPr>
            <a:r>
              <a:rPr lang="en-US" sz="1600">
                <a:solidFill>
                  <a:schemeClr val="bg1"/>
                </a:solidFill>
                <a:effectLst>
                  <a:outerShdw blurRad="38100" dist="38100" dir="2700000" algn="tl">
                    <a:srgbClr val="000000"/>
                  </a:outerShdw>
                </a:effectLst>
              </a:rPr>
              <a:t>HO   CH</a:t>
            </a:r>
            <a:r>
              <a:rPr lang="en-US" sz="1600" baseline="-25000">
                <a:solidFill>
                  <a:schemeClr val="bg1"/>
                </a:solidFill>
                <a:effectLst>
                  <a:outerShdw blurRad="38100" dist="38100" dir="2700000" algn="tl">
                    <a:srgbClr val="000000"/>
                  </a:outerShdw>
                </a:effectLst>
              </a:rPr>
              <a:t>2</a:t>
            </a:r>
            <a:r>
              <a:rPr lang="en-US" sz="1600">
                <a:solidFill>
                  <a:schemeClr val="bg1"/>
                </a:solidFill>
                <a:effectLst>
                  <a:outerShdw blurRad="38100" dist="38100" dir="2700000" algn="tl">
                    <a:srgbClr val="000000"/>
                  </a:outerShdw>
                </a:effectLst>
              </a:rPr>
              <a:t>   CH     CH    CH = CH     (CH</a:t>
            </a:r>
            <a:r>
              <a:rPr lang="en-US" sz="1600" baseline="-25000">
                <a:solidFill>
                  <a:schemeClr val="bg1"/>
                </a:solidFill>
                <a:effectLst>
                  <a:outerShdw blurRad="38100" dist="38100" dir="2700000" algn="tl">
                    <a:srgbClr val="000000"/>
                  </a:outerShdw>
                </a:effectLst>
              </a:rPr>
              <a:t>2</a:t>
            </a:r>
            <a:r>
              <a:rPr lang="en-US" sz="1600">
                <a:solidFill>
                  <a:schemeClr val="bg1"/>
                </a:solidFill>
                <a:effectLst>
                  <a:outerShdw blurRad="38100" dist="38100" dir="2700000" algn="tl">
                    <a:srgbClr val="000000"/>
                  </a:outerShdw>
                </a:effectLst>
              </a:rPr>
              <a:t>)</a:t>
            </a:r>
            <a:r>
              <a:rPr lang="en-US" sz="1600" baseline="-25000">
                <a:solidFill>
                  <a:schemeClr val="bg1"/>
                </a:solidFill>
                <a:effectLst>
                  <a:outerShdw blurRad="38100" dist="38100" dir="2700000" algn="tl">
                    <a:srgbClr val="000000"/>
                  </a:outerShdw>
                </a:effectLst>
              </a:rPr>
              <a:t>12</a:t>
            </a:r>
            <a:r>
              <a:rPr lang="en-US" sz="1600">
                <a:solidFill>
                  <a:schemeClr val="bg1"/>
                </a:solidFill>
                <a:effectLst>
                  <a:outerShdw blurRad="38100" dist="38100" dir="2700000" algn="tl">
                    <a:srgbClr val="000000"/>
                  </a:outerShdw>
                </a:effectLst>
              </a:rPr>
              <a:t>   CH</a:t>
            </a:r>
            <a:r>
              <a:rPr lang="en-US" sz="1600" baseline="-25000">
                <a:solidFill>
                  <a:schemeClr val="bg1"/>
                </a:solidFill>
                <a:effectLst>
                  <a:outerShdw blurRad="38100" dist="38100" dir="2700000" algn="tl">
                    <a:srgbClr val="000000"/>
                  </a:outerShdw>
                </a:effectLst>
              </a:rPr>
              <a:t>3</a:t>
            </a:r>
            <a:endParaRPr lang="en-US" sz="1600">
              <a:solidFill>
                <a:schemeClr val="bg1"/>
              </a:solidFill>
              <a:effectLst>
                <a:outerShdw blurRad="38100" dist="38100" dir="2700000" algn="tl">
                  <a:srgbClr val="000000"/>
                </a:outerShdw>
              </a:effectLst>
            </a:endParaRPr>
          </a:p>
        </p:txBody>
      </p:sp>
      <p:sp>
        <p:nvSpPr>
          <p:cNvPr id="14359" name="Line 49"/>
          <p:cNvSpPr>
            <a:spLocks noChangeShapeType="1"/>
          </p:cNvSpPr>
          <p:nvPr/>
        </p:nvSpPr>
        <p:spPr bwMode="auto">
          <a:xfrm>
            <a:off x="4703763" y="2338388"/>
            <a:ext cx="198437" cy="0"/>
          </a:xfrm>
          <a:prstGeom prst="line">
            <a:avLst/>
          </a:prstGeom>
          <a:noFill/>
          <a:ln w="12700">
            <a:solidFill>
              <a:srgbClr val="A1D2D3"/>
            </a:solidFill>
            <a:round/>
            <a:headEnd/>
            <a:tailEnd/>
          </a:ln>
        </p:spPr>
        <p:txBody>
          <a:bodyPr wrap="none" anchor="ctr">
            <a:spAutoFit/>
          </a:bodyPr>
          <a:lstStyle/>
          <a:p>
            <a:endParaRPr lang="es-ES"/>
          </a:p>
        </p:txBody>
      </p:sp>
      <p:sp>
        <p:nvSpPr>
          <p:cNvPr id="14360" name="Line 50"/>
          <p:cNvSpPr>
            <a:spLocks noChangeShapeType="1"/>
          </p:cNvSpPr>
          <p:nvPr/>
        </p:nvSpPr>
        <p:spPr bwMode="auto">
          <a:xfrm>
            <a:off x="5257800" y="2333625"/>
            <a:ext cx="93663" cy="0"/>
          </a:xfrm>
          <a:prstGeom prst="line">
            <a:avLst/>
          </a:prstGeom>
          <a:noFill/>
          <a:ln w="12700">
            <a:solidFill>
              <a:srgbClr val="A1D2D3"/>
            </a:solidFill>
            <a:round/>
            <a:headEnd/>
            <a:tailEnd/>
          </a:ln>
        </p:spPr>
        <p:txBody>
          <a:bodyPr wrap="none" anchor="ctr">
            <a:spAutoFit/>
          </a:bodyPr>
          <a:lstStyle/>
          <a:p>
            <a:endParaRPr lang="es-ES"/>
          </a:p>
        </p:txBody>
      </p:sp>
      <p:sp>
        <p:nvSpPr>
          <p:cNvPr id="14361" name="Line 51"/>
          <p:cNvSpPr>
            <a:spLocks noChangeShapeType="1"/>
          </p:cNvSpPr>
          <p:nvPr/>
        </p:nvSpPr>
        <p:spPr bwMode="auto">
          <a:xfrm>
            <a:off x="5697538" y="2333625"/>
            <a:ext cx="131762" cy="0"/>
          </a:xfrm>
          <a:prstGeom prst="line">
            <a:avLst/>
          </a:prstGeom>
          <a:noFill/>
          <a:ln w="19050">
            <a:solidFill>
              <a:srgbClr val="A1D2D3"/>
            </a:solidFill>
            <a:round/>
            <a:headEnd/>
            <a:tailEnd/>
          </a:ln>
        </p:spPr>
        <p:txBody>
          <a:bodyPr wrap="none" anchor="ctr">
            <a:spAutoFit/>
          </a:bodyPr>
          <a:lstStyle/>
          <a:p>
            <a:endParaRPr lang="es-ES"/>
          </a:p>
        </p:txBody>
      </p:sp>
      <p:sp>
        <p:nvSpPr>
          <p:cNvPr id="14362" name="Line 52"/>
          <p:cNvSpPr>
            <a:spLocks noChangeShapeType="1"/>
          </p:cNvSpPr>
          <p:nvPr/>
        </p:nvSpPr>
        <p:spPr bwMode="auto">
          <a:xfrm>
            <a:off x="6176963" y="2338388"/>
            <a:ext cx="152400" cy="0"/>
          </a:xfrm>
          <a:prstGeom prst="line">
            <a:avLst/>
          </a:prstGeom>
          <a:noFill/>
          <a:ln w="19050">
            <a:solidFill>
              <a:srgbClr val="A1D2D3"/>
            </a:solidFill>
            <a:round/>
            <a:headEnd/>
            <a:tailEnd/>
          </a:ln>
        </p:spPr>
        <p:txBody>
          <a:bodyPr wrap="none" anchor="ctr">
            <a:spAutoFit/>
          </a:bodyPr>
          <a:lstStyle/>
          <a:p>
            <a:endParaRPr lang="es-ES"/>
          </a:p>
        </p:txBody>
      </p:sp>
      <p:sp>
        <p:nvSpPr>
          <p:cNvPr id="14363" name="Line 53"/>
          <p:cNvSpPr>
            <a:spLocks noChangeShapeType="1"/>
          </p:cNvSpPr>
          <p:nvPr/>
        </p:nvSpPr>
        <p:spPr bwMode="auto">
          <a:xfrm>
            <a:off x="6848475" y="2338388"/>
            <a:ext cx="195263" cy="0"/>
          </a:xfrm>
          <a:prstGeom prst="line">
            <a:avLst/>
          </a:prstGeom>
          <a:noFill/>
          <a:ln w="12700">
            <a:solidFill>
              <a:srgbClr val="A1D2D3"/>
            </a:solidFill>
            <a:round/>
            <a:headEnd/>
            <a:tailEnd/>
          </a:ln>
        </p:spPr>
        <p:txBody>
          <a:bodyPr wrap="none" anchor="ctr">
            <a:spAutoFit/>
          </a:bodyPr>
          <a:lstStyle/>
          <a:p>
            <a:endParaRPr lang="es-ES"/>
          </a:p>
        </p:txBody>
      </p:sp>
      <p:sp>
        <p:nvSpPr>
          <p:cNvPr id="14364" name="Line 54"/>
          <p:cNvSpPr>
            <a:spLocks noChangeShapeType="1"/>
          </p:cNvSpPr>
          <p:nvPr/>
        </p:nvSpPr>
        <p:spPr bwMode="auto">
          <a:xfrm>
            <a:off x="4330700" y="3205163"/>
            <a:ext cx="136525" cy="0"/>
          </a:xfrm>
          <a:prstGeom prst="line">
            <a:avLst/>
          </a:prstGeom>
          <a:noFill/>
          <a:ln w="12700">
            <a:solidFill>
              <a:srgbClr val="A1D2D3"/>
            </a:solidFill>
            <a:round/>
            <a:headEnd/>
            <a:tailEnd/>
          </a:ln>
        </p:spPr>
        <p:txBody>
          <a:bodyPr wrap="none" anchor="ctr">
            <a:spAutoFit/>
          </a:bodyPr>
          <a:lstStyle/>
          <a:p>
            <a:endParaRPr lang="es-ES"/>
          </a:p>
        </p:txBody>
      </p:sp>
      <p:sp>
        <p:nvSpPr>
          <p:cNvPr id="14365" name="Line 55"/>
          <p:cNvSpPr>
            <a:spLocks noChangeShapeType="1"/>
          </p:cNvSpPr>
          <p:nvPr/>
        </p:nvSpPr>
        <p:spPr bwMode="auto">
          <a:xfrm>
            <a:off x="4791075" y="3205163"/>
            <a:ext cx="141288" cy="0"/>
          </a:xfrm>
          <a:prstGeom prst="line">
            <a:avLst/>
          </a:prstGeom>
          <a:noFill/>
          <a:ln w="12700">
            <a:solidFill>
              <a:srgbClr val="A1D2D3"/>
            </a:solidFill>
            <a:round/>
            <a:headEnd/>
            <a:tailEnd/>
          </a:ln>
        </p:spPr>
        <p:txBody>
          <a:bodyPr wrap="none" anchor="ctr">
            <a:spAutoFit/>
          </a:bodyPr>
          <a:lstStyle/>
          <a:p>
            <a:endParaRPr lang="es-ES"/>
          </a:p>
        </p:txBody>
      </p:sp>
      <p:sp>
        <p:nvSpPr>
          <p:cNvPr id="14366" name="Line 56"/>
          <p:cNvSpPr>
            <a:spLocks noChangeShapeType="1"/>
          </p:cNvSpPr>
          <p:nvPr/>
        </p:nvSpPr>
        <p:spPr bwMode="auto">
          <a:xfrm>
            <a:off x="5262563" y="3205163"/>
            <a:ext cx="138112" cy="0"/>
          </a:xfrm>
          <a:prstGeom prst="line">
            <a:avLst/>
          </a:prstGeom>
          <a:noFill/>
          <a:ln w="12700">
            <a:solidFill>
              <a:srgbClr val="A1D2D3"/>
            </a:solidFill>
            <a:round/>
            <a:headEnd/>
            <a:tailEnd/>
          </a:ln>
        </p:spPr>
        <p:txBody>
          <a:bodyPr wrap="none" anchor="ctr">
            <a:spAutoFit/>
          </a:bodyPr>
          <a:lstStyle/>
          <a:p>
            <a:endParaRPr lang="es-ES"/>
          </a:p>
        </p:txBody>
      </p:sp>
      <p:sp>
        <p:nvSpPr>
          <p:cNvPr id="14367" name="Line 57"/>
          <p:cNvSpPr>
            <a:spLocks noChangeShapeType="1"/>
          </p:cNvSpPr>
          <p:nvPr/>
        </p:nvSpPr>
        <p:spPr bwMode="auto">
          <a:xfrm>
            <a:off x="6176963" y="3209925"/>
            <a:ext cx="180975" cy="0"/>
          </a:xfrm>
          <a:prstGeom prst="line">
            <a:avLst/>
          </a:prstGeom>
          <a:noFill/>
          <a:ln w="12700">
            <a:solidFill>
              <a:srgbClr val="A1D2D3"/>
            </a:solidFill>
            <a:round/>
            <a:headEnd/>
            <a:tailEnd/>
          </a:ln>
        </p:spPr>
        <p:txBody>
          <a:bodyPr wrap="none" anchor="ctr">
            <a:spAutoFit/>
          </a:bodyPr>
          <a:lstStyle/>
          <a:p>
            <a:endParaRPr lang="es-ES"/>
          </a:p>
        </p:txBody>
      </p:sp>
      <p:sp>
        <p:nvSpPr>
          <p:cNvPr id="14368" name="Line 58"/>
          <p:cNvSpPr>
            <a:spLocks noChangeShapeType="1"/>
          </p:cNvSpPr>
          <p:nvPr/>
        </p:nvSpPr>
        <p:spPr bwMode="auto">
          <a:xfrm>
            <a:off x="6989763" y="3205163"/>
            <a:ext cx="130175" cy="0"/>
          </a:xfrm>
          <a:prstGeom prst="line">
            <a:avLst/>
          </a:prstGeom>
          <a:noFill/>
          <a:ln w="12700">
            <a:solidFill>
              <a:srgbClr val="A1D2D3"/>
            </a:solidFill>
            <a:round/>
            <a:headEnd/>
            <a:tailEnd/>
          </a:ln>
        </p:spPr>
        <p:txBody>
          <a:bodyPr wrap="none" anchor="ctr">
            <a:spAutoFit/>
          </a:bodyPr>
          <a:lstStyle/>
          <a:p>
            <a:endParaRPr lang="es-ES"/>
          </a:p>
        </p:txBody>
      </p:sp>
      <p:sp>
        <p:nvSpPr>
          <p:cNvPr id="14369" name="Line 59"/>
          <p:cNvSpPr>
            <a:spLocks noChangeShapeType="1"/>
          </p:cNvSpPr>
          <p:nvPr/>
        </p:nvSpPr>
        <p:spPr bwMode="auto">
          <a:xfrm>
            <a:off x="4589463" y="2462213"/>
            <a:ext cx="0" cy="238125"/>
          </a:xfrm>
          <a:prstGeom prst="line">
            <a:avLst/>
          </a:prstGeom>
          <a:noFill/>
          <a:ln w="12700">
            <a:solidFill>
              <a:srgbClr val="A1D2D3"/>
            </a:solidFill>
            <a:round/>
            <a:headEnd/>
            <a:tailEnd/>
          </a:ln>
        </p:spPr>
        <p:txBody>
          <a:bodyPr wrap="none" anchor="ctr">
            <a:spAutoFit/>
          </a:bodyPr>
          <a:lstStyle/>
          <a:p>
            <a:endParaRPr lang="es-ES"/>
          </a:p>
        </p:txBody>
      </p:sp>
      <p:sp>
        <p:nvSpPr>
          <p:cNvPr id="14370" name="Line 60"/>
          <p:cNvSpPr>
            <a:spLocks noChangeShapeType="1"/>
          </p:cNvSpPr>
          <p:nvPr/>
        </p:nvSpPr>
        <p:spPr bwMode="auto">
          <a:xfrm>
            <a:off x="4589463" y="2928938"/>
            <a:ext cx="0" cy="185737"/>
          </a:xfrm>
          <a:prstGeom prst="line">
            <a:avLst/>
          </a:prstGeom>
          <a:noFill/>
          <a:ln w="12700">
            <a:solidFill>
              <a:srgbClr val="A1D2D3"/>
            </a:solidFill>
            <a:round/>
            <a:headEnd/>
            <a:tailEnd/>
          </a:ln>
        </p:spPr>
        <p:txBody>
          <a:bodyPr wrap="none" anchor="ctr">
            <a:spAutoFit/>
          </a:bodyPr>
          <a:lstStyle/>
          <a:p>
            <a:endParaRPr lang="es-ES"/>
          </a:p>
        </p:txBody>
      </p:sp>
      <p:sp>
        <p:nvSpPr>
          <p:cNvPr id="14371" name="Line 61"/>
          <p:cNvSpPr>
            <a:spLocks noChangeShapeType="1"/>
          </p:cNvSpPr>
          <p:nvPr/>
        </p:nvSpPr>
        <p:spPr bwMode="auto">
          <a:xfrm>
            <a:off x="5092700" y="2919413"/>
            <a:ext cx="0" cy="161925"/>
          </a:xfrm>
          <a:prstGeom prst="line">
            <a:avLst/>
          </a:prstGeom>
          <a:noFill/>
          <a:ln w="12700">
            <a:solidFill>
              <a:srgbClr val="A1D2D3"/>
            </a:solidFill>
            <a:round/>
            <a:headEnd/>
            <a:tailEnd/>
          </a:ln>
        </p:spPr>
        <p:txBody>
          <a:bodyPr wrap="none" anchor="ctr">
            <a:spAutoFit/>
          </a:bodyPr>
          <a:lstStyle/>
          <a:p>
            <a:endParaRPr lang="es-ES"/>
          </a:p>
        </p:txBody>
      </p:sp>
      <p:sp>
        <p:nvSpPr>
          <p:cNvPr id="14372" name="Line 62"/>
          <p:cNvSpPr>
            <a:spLocks noChangeShapeType="1"/>
          </p:cNvSpPr>
          <p:nvPr/>
        </p:nvSpPr>
        <p:spPr bwMode="auto">
          <a:xfrm>
            <a:off x="5219700" y="4833938"/>
            <a:ext cx="200025" cy="0"/>
          </a:xfrm>
          <a:prstGeom prst="line">
            <a:avLst/>
          </a:prstGeom>
          <a:noFill/>
          <a:ln w="12700">
            <a:solidFill>
              <a:srgbClr val="A1D2D3"/>
            </a:solidFill>
            <a:round/>
            <a:headEnd/>
            <a:tailEnd/>
          </a:ln>
        </p:spPr>
        <p:txBody>
          <a:bodyPr wrap="none" anchor="ctr">
            <a:spAutoFit/>
          </a:bodyPr>
          <a:lstStyle/>
          <a:p>
            <a:endParaRPr lang="es-ES"/>
          </a:p>
        </p:txBody>
      </p:sp>
      <p:sp>
        <p:nvSpPr>
          <p:cNvPr id="14373" name="Line 63"/>
          <p:cNvSpPr>
            <a:spLocks noChangeShapeType="1"/>
          </p:cNvSpPr>
          <p:nvPr/>
        </p:nvSpPr>
        <p:spPr bwMode="auto">
          <a:xfrm>
            <a:off x="5773738" y="4829175"/>
            <a:ext cx="93662" cy="0"/>
          </a:xfrm>
          <a:prstGeom prst="line">
            <a:avLst/>
          </a:prstGeom>
          <a:noFill/>
          <a:ln w="12700">
            <a:solidFill>
              <a:srgbClr val="A1D2D3"/>
            </a:solidFill>
            <a:round/>
            <a:headEnd/>
            <a:tailEnd/>
          </a:ln>
        </p:spPr>
        <p:txBody>
          <a:bodyPr wrap="none" anchor="ctr">
            <a:spAutoFit/>
          </a:bodyPr>
          <a:lstStyle/>
          <a:p>
            <a:endParaRPr lang="es-ES"/>
          </a:p>
        </p:txBody>
      </p:sp>
      <p:sp>
        <p:nvSpPr>
          <p:cNvPr id="14374" name="Line 64"/>
          <p:cNvSpPr>
            <a:spLocks noChangeShapeType="1"/>
          </p:cNvSpPr>
          <p:nvPr/>
        </p:nvSpPr>
        <p:spPr bwMode="auto">
          <a:xfrm>
            <a:off x="6215063" y="4829175"/>
            <a:ext cx="130175" cy="0"/>
          </a:xfrm>
          <a:prstGeom prst="line">
            <a:avLst/>
          </a:prstGeom>
          <a:noFill/>
          <a:ln w="19050">
            <a:solidFill>
              <a:srgbClr val="A1D2D3"/>
            </a:solidFill>
            <a:round/>
            <a:headEnd/>
            <a:tailEnd/>
          </a:ln>
        </p:spPr>
        <p:txBody>
          <a:bodyPr wrap="none" anchor="ctr">
            <a:spAutoFit/>
          </a:bodyPr>
          <a:lstStyle/>
          <a:p>
            <a:endParaRPr lang="es-ES"/>
          </a:p>
        </p:txBody>
      </p:sp>
      <p:sp>
        <p:nvSpPr>
          <p:cNvPr id="14375" name="Line 65"/>
          <p:cNvSpPr>
            <a:spLocks noChangeShapeType="1"/>
          </p:cNvSpPr>
          <p:nvPr/>
        </p:nvSpPr>
        <p:spPr bwMode="auto">
          <a:xfrm>
            <a:off x="6692900" y="4833938"/>
            <a:ext cx="152400" cy="0"/>
          </a:xfrm>
          <a:prstGeom prst="line">
            <a:avLst/>
          </a:prstGeom>
          <a:noFill/>
          <a:ln w="19050">
            <a:solidFill>
              <a:srgbClr val="A1D2D3"/>
            </a:solidFill>
            <a:round/>
            <a:headEnd/>
            <a:tailEnd/>
          </a:ln>
        </p:spPr>
        <p:txBody>
          <a:bodyPr wrap="none" anchor="ctr">
            <a:spAutoFit/>
          </a:bodyPr>
          <a:lstStyle/>
          <a:p>
            <a:endParaRPr lang="es-ES"/>
          </a:p>
        </p:txBody>
      </p:sp>
      <p:sp>
        <p:nvSpPr>
          <p:cNvPr id="14376" name="Line 66"/>
          <p:cNvSpPr>
            <a:spLocks noChangeShapeType="1"/>
          </p:cNvSpPr>
          <p:nvPr/>
        </p:nvSpPr>
        <p:spPr bwMode="auto">
          <a:xfrm>
            <a:off x="7366000" y="4833938"/>
            <a:ext cx="195263" cy="0"/>
          </a:xfrm>
          <a:prstGeom prst="line">
            <a:avLst/>
          </a:prstGeom>
          <a:noFill/>
          <a:ln w="12700">
            <a:solidFill>
              <a:srgbClr val="A1D2D3"/>
            </a:solidFill>
            <a:round/>
            <a:headEnd/>
            <a:tailEnd/>
          </a:ln>
        </p:spPr>
        <p:txBody>
          <a:bodyPr wrap="none" anchor="ctr">
            <a:spAutoFit/>
          </a:bodyPr>
          <a:lstStyle/>
          <a:p>
            <a:endParaRPr lang="es-ES"/>
          </a:p>
        </p:txBody>
      </p:sp>
      <p:sp>
        <p:nvSpPr>
          <p:cNvPr id="14377" name="Line 67"/>
          <p:cNvSpPr>
            <a:spLocks noChangeShapeType="1"/>
          </p:cNvSpPr>
          <p:nvPr/>
        </p:nvSpPr>
        <p:spPr bwMode="auto">
          <a:xfrm>
            <a:off x="4848225" y="5700713"/>
            <a:ext cx="133350" cy="0"/>
          </a:xfrm>
          <a:prstGeom prst="line">
            <a:avLst/>
          </a:prstGeom>
          <a:noFill/>
          <a:ln w="12700">
            <a:solidFill>
              <a:srgbClr val="A1D2D3"/>
            </a:solidFill>
            <a:round/>
            <a:headEnd/>
            <a:tailEnd/>
          </a:ln>
        </p:spPr>
        <p:txBody>
          <a:bodyPr wrap="none" anchor="ctr">
            <a:spAutoFit/>
          </a:bodyPr>
          <a:lstStyle/>
          <a:p>
            <a:endParaRPr lang="es-ES"/>
          </a:p>
        </p:txBody>
      </p:sp>
      <p:sp>
        <p:nvSpPr>
          <p:cNvPr id="14378" name="Line 68"/>
          <p:cNvSpPr>
            <a:spLocks noChangeShapeType="1"/>
          </p:cNvSpPr>
          <p:nvPr/>
        </p:nvSpPr>
        <p:spPr bwMode="auto">
          <a:xfrm>
            <a:off x="5308600" y="5700713"/>
            <a:ext cx="139700" cy="0"/>
          </a:xfrm>
          <a:prstGeom prst="line">
            <a:avLst/>
          </a:prstGeom>
          <a:noFill/>
          <a:ln w="12700">
            <a:solidFill>
              <a:srgbClr val="A1D2D3"/>
            </a:solidFill>
            <a:round/>
            <a:headEnd/>
            <a:tailEnd/>
          </a:ln>
        </p:spPr>
        <p:txBody>
          <a:bodyPr wrap="none" anchor="ctr">
            <a:spAutoFit/>
          </a:bodyPr>
          <a:lstStyle/>
          <a:p>
            <a:endParaRPr lang="es-ES"/>
          </a:p>
        </p:txBody>
      </p:sp>
      <p:sp>
        <p:nvSpPr>
          <p:cNvPr id="14379" name="Line 69"/>
          <p:cNvSpPr>
            <a:spLocks noChangeShapeType="1"/>
          </p:cNvSpPr>
          <p:nvPr/>
        </p:nvSpPr>
        <p:spPr bwMode="auto">
          <a:xfrm>
            <a:off x="5778500" y="5700713"/>
            <a:ext cx="139700" cy="0"/>
          </a:xfrm>
          <a:prstGeom prst="line">
            <a:avLst/>
          </a:prstGeom>
          <a:noFill/>
          <a:ln w="12700">
            <a:solidFill>
              <a:srgbClr val="A1D2D3"/>
            </a:solidFill>
            <a:round/>
            <a:headEnd/>
            <a:tailEnd/>
          </a:ln>
        </p:spPr>
        <p:txBody>
          <a:bodyPr wrap="none" anchor="ctr">
            <a:spAutoFit/>
          </a:bodyPr>
          <a:lstStyle/>
          <a:p>
            <a:endParaRPr lang="es-ES"/>
          </a:p>
        </p:txBody>
      </p:sp>
      <p:sp>
        <p:nvSpPr>
          <p:cNvPr id="14380" name="Line 70"/>
          <p:cNvSpPr>
            <a:spLocks noChangeShapeType="1"/>
          </p:cNvSpPr>
          <p:nvPr/>
        </p:nvSpPr>
        <p:spPr bwMode="auto">
          <a:xfrm>
            <a:off x="6718300" y="5705475"/>
            <a:ext cx="182563" cy="0"/>
          </a:xfrm>
          <a:prstGeom prst="line">
            <a:avLst/>
          </a:prstGeom>
          <a:noFill/>
          <a:ln w="12700">
            <a:solidFill>
              <a:srgbClr val="A1D2D3"/>
            </a:solidFill>
            <a:round/>
            <a:headEnd/>
            <a:tailEnd/>
          </a:ln>
        </p:spPr>
        <p:txBody>
          <a:bodyPr wrap="none" anchor="ctr">
            <a:spAutoFit/>
          </a:bodyPr>
          <a:lstStyle/>
          <a:p>
            <a:endParaRPr lang="es-ES"/>
          </a:p>
        </p:txBody>
      </p:sp>
      <p:sp>
        <p:nvSpPr>
          <p:cNvPr id="14381" name="Line 71"/>
          <p:cNvSpPr>
            <a:spLocks noChangeShapeType="1"/>
          </p:cNvSpPr>
          <p:nvPr/>
        </p:nvSpPr>
        <p:spPr bwMode="auto">
          <a:xfrm>
            <a:off x="7518400" y="5700713"/>
            <a:ext cx="130175" cy="0"/>
          </a:xfrm>
          <a:prstGeom prst="line">
            <a:avLst/>
          </a:prstGeom>
          <a:noFill/>
          <a:ln w="12700">
            <a:solidFill>
              <a:srgbClr val="A1D2D3"/>
            </a:solidFill>
            <a:round/>
            <a:headEnd/>
            <a:tailEnd/>
          </a:ln>
        </p:spPr>
        <p:txBody>
          <a:bodyPr wrap="none" anchor="ctr">
            <a:spAutoFit/>
          </a:bodyPr>
          <a:lstStyle/>
          <a:p>
            <a:endParaRPr lang="es-ES"/>
          </a:p>
        </p:txBody>
      </p:sp>
      <p:sp>
        <p:nvSpPr>
          <p:cNvPr id="14382" name="Line 72"/>
          <p:cNvSpPr>
            <a:spLocks noChangeShapeType="1"/>
          </p:cNvSpPr>
          <p:nvPr/>
        </p:nvSpPr>
        <p:spPr bwMode="auto">
          <a:xfrm>
            <a:off x="5105400" y="4957763"/>
            <a:ext cx="0" cy="238125"/>
          </a:xfrm>
          <a:prstGeom prst="line">
            <a:avLst/>
          </a:prstGeom>
          <a:noFill/>
          <a:ln w="12700">
            <a:solidFill>
              <a:srgbClr val="A1D2D3"/>
            </a:solidFill>
            <a:round/>
            <a:headEnd/>
            <a:tailEnd/>
          </a:ln>
        </p:spPr>
        <p:txBody>
          <a:bodyPr wrap="none" anchor="ctr">
            <a:spAutoFit/>
          </a:bodyPr>
          <a:lstStyle/>
          <a:p>
            <a:endParaRPr lang="es-ES"/>
          </a:p>
        </p:txBody>
      </p:sp>
      <p:sp>
        <p:nvSpPr>
          <p:cNvPr id="14383" name="Line 73"/>
          <p:cNvSpPr>
            <a:spLocks noChangeShapeType="1"/>
          </p:cNvSpPr>
          <p:nvPr/>
        </p:nvSpPr>
        <p:spPr bwMode="auto">
          <a:xfrm>
            <a:off x="5105400" y="5424488"/>
            <a:ext cx="0" cy="185737"/>
          </a:xfrm>
          <a:prstGeom prst="line">
            <a:avLst/>
          </a:prstGeom>
          <a:noFill/>
          <a:ln w="12700">
            <a:solidFill>
              <a:srgbClr val="A1D2D3"/>
            </a:solidFill>
            <a:round/>
            <a:headEnd/>
            <a:tailEnd/>
          </a:ln>
        </p:spPr>
        <p:txBody>
          <a:bodyPr wrap="none" anchor="ctr">
            <a:spAutoFit/>
          </a:bodyPr>
          <a:lstStyle/>
          <a:p>
            <a:endParaRPr lang="es-ES"/>
          </a:p>
        </p:txBody>
      </p:sp>
      <p:sp>
        <p:nvSpPr>
          <p:cNvPr id="14384" name="Line 74"/>
          <p:cNvSpPr>
            <a:spLocks noChangeShapeType="1"/>
          </p:cNvSpPr>
          <p:nvPr/>
        </p:nvSpPr>
        <p:spPr bwMode="auto">
          <a:xfrm>
            <a:off x="5626100" y="5414963"/>
            <a:ext cx="0" cy="161925"/>
          </a:xfrm>
          <a:prstGeom prst="line">
            <a:avLst/>
          </a:prstGeom>
          <a:noFill/>
          <a:ln w="12700">
            <a:solidFill>
              <a:srgbClr val="A1D2D3"/>
            </a:solidFill>
            <a:round/>
            <a:headEnd/>
            <a:tailEnd/>
          </a:ln>
        </p:spPr>
        <p:txBody>
          <a:bodyPr wrap="none" anchor="ctr">
            <a:spAutoFit/>
          </a:bodyPr>
          <a:lstStyle/>
          <a:p>
            <a:endParaRPr lang="es-ES"/>
          </a:p>
        </p:txBody>
      </p:sp>
      <p:sp>
        <p:nvSpPr>
          <p:cNvPr id="14385" name="Line 75"/>
          <p:cNvSpPr>
            <a:spLocks noChangeShapeType="1"/>
          </p:cNvSpPr>
          <p:nvPr/>
        </p:nvSpPr>
        <p:spPr bwMode="auto">
          <a:xfrm>
            <a:off x="4394200" y="5715000"/>
            <a:ext cx="111125" cy="0"/>
          </a:xfrm>
          <a:prstGeom prst="line">
            <a:avLst/>
          </a:prstGeom>
          <a:noFill/>
          <a:ln w="12700">
            <a:solidFill>
              <a:srgbClr val="A1D2D3"/>
            </a:solidFill>
            <a:round/>
            <a:headEnd/>
            <a:tailEnd/>
          </a:ln>
        </p:spPr>
        <p:txBody>
          <a:bodyPr wrap="none" anchor="ctr">
            <a:spAutoFit/>
          </a:bodyPr>
          <a:lstStyle/>
          <a:p>
            <a:endParaRPr lang="es-ES"/>
          </a:p>
        </p:txBody>
      </p:sp>
      <p:sp>
        <p:nvSpPr>
          <p:cNvPr id="14386" name="Text Box 76"/>
          <p:cNvSpPr txBox="1">
            <a:spLocks noChangeArrowheads="1"/>
          </p:cNvSpPr>
          <p:nvPr/>
        </p:nvSpPr>
        <p:spPr bwMode="auto">
          <a:xfrm>
            <a:off x="4114800" y="3657600"/>
            <a:ext cx="2144713" cy="584200"/>
          </a:xfrm>
          <a:prstGeom prst="rect">
            <a:avLst/>
          </a:prstGeom>
          <a:solidFill>
            <a:srgbClr val="FFFF00"/>
          </a:solidFill>
          <a:ln w="3175">
            <a:noFill/>
            <a:miter lim="800000"/>
            <a:headEnd/>
            <a:tailEnd/>
          </a:ln>
        </p:spPr>
        <p:txBody>
          <a:bodyPr wrap="none">
            <a:spAutoFit/>
          </a:bodyPr>
          <a:lstStyle/>
          <a:p>
            <a:r>
              <a:rPr lang="en-US" sz="1600"/>
              <a:t>Acid </a:t>
            </a:r>
            <a:r>
              <a:rPr lang="en-US" sz="1600">
                <a:sym typeface="Symbol" pitchFamily="18" charset="2"/>
              </a:rPr>
              <a:t></a:t>
            </a:r>
            <a:r>
              <a:rPr lang="en-US" sz="1600"/>
              <a:t>-Glucosidase</a:t>
            </a:r>
          </a:p>
          <a:p>
            <a:r>
              <a:rPr lang="en-US" sz="1600"/>
              <a:t>(Glucocerebrosidase)</a:t>
            </a:r>
          </a:p>
        </p:txBody>
      </p:sp>
      <p:sp>
        <p:nvSpPr>
          <p:cNvPr id="14387" name="Line 78"/>
          <p:cNvSpPr>
            <a:spLocks noChangeShapeType="1"/>
          </p:cNvSpPr>
          <p:nvPr/>
        </p:nvSpPr>
        <p:spPr bwMode="auto">
          <a:xfrm flipH="1">
            <a:off x="3614738" y="4327525"/>
            <a:ext cx="1030287" cy="406400"/>
          </a:xfrm>
          <a:prstGeom prst="line">
            <a:avLst/>
          </a:prstGeom>
          <a:noFill/>
          <a:ln w="12700">
            <a:solidFill>
              <a:schemeClr val="bg1"/>
            </a:solidFill>
            <a:round/>
            <a:headEnd/>
            <a:tailEnd type="triangle" w="med" len="med"/>
          </a:ln>
        </p:spPr>
        <p:txBody>
          <a:bodyPr anchor="ctr">
            <a:spAutoFit/>
          </a:bodyPr>
          <a:lstStyle/>
          <a:p>
            <a:endParaRPr lang="es-ES"/>
          </a:p>
        </p:txBody>
      </p:sp>
      <p:sp>
        <p:nvSpPr>
          <p:cNvPr id="14388" name="Line 79"/>
          <p:cNvSpPr>
            <a:spLocks noChangeShapeType="1"/>
          </p:cNvSpPr>
          <p:nvPr/>
        </p:nvSpPr>
        <p:spPr bwMode="auto">
          <a:xfrm>
            <a:off x="5534025" y="4327525"/>
            <a:ext cx="819150" cy="339725"/>
          </a:xfrm>
          <a:prstGeom prst="line">
            <a:avLst/>
          </a:prstGeom>
          <a:noFill/>
          <a:ln w="12700">
            <a:solidFill>
              <a:schemeClr val="bg1"/>
            </a:solidFill>
            <a:round/>
            <a:headEnd/>
            <a:tailEnd type="triangle" w="med" len="med"/>
          </a:ln>
        </p:spPr>
        <p:txBody>
          <a:bodyPr anchor="ctr">
            <a:spAutoFit/>
          </a:bodyPr>
          <a:lstStyle/>
          <a:p>
            <a:endParaRPr lang="es-ES"/>
          </a:p>
        </p:txBody>
      </p:sp>
      <p:sp>
        <p:nvSpPr>
          <p:cNvPr id="14389" name="AutoShape 80"/>
          <p:cNvSpPr>
            <a:spLocks noChangeArrowheads="1"/>
          </p:cNvSpPr>
          <p:nvPr/>
        </p:nvSpPr>
        <p:spPr bwMode="auto">
          <a:xfrm>
            <a:off x="5035550" y="3305175"/>
            <a:ext cx="127000" cy="384175"/>
          </a:xfrm>
          <a:prstGeom prst="downArrow">
            <a:avLst>
              <a:gd name="adj1" fmla="val 23074"/>
              <a:gd name="adj2" fmla="val 55514"/>
            </a:avLst>
          </a:prstGeom>
          <a:solidFill>
            <a:schemeClr val="bg1"/>
          </a:solidFill>
          <a:ln w="3175">
            <a:noFill/>
            <a:miter lim="800000"/>
            <a:headEnd/>
            <a:tailEnd/>
          </a:ln>
        </p:spPr>
        <p:txBody>
          <a:bodyPr anchor="ctr">
            <a:spAutoFit/>
          </a:bodyPr>
          <a:lstStyle/>
          <a:p>
            <a:endParaRPr lang="es-ES">
              <a:latin typeface="Tw Cen MT" pitchFamily="34" charset="0"/>
            </a:endParaRPr>
          </a:p>
        </p:txBody>
      </p:sp>
      <p:sp>
        <p:nvSpPr>
          <p:cNvPr id="14390" name="Line 81"/>
          <p:cNvSpPr>
            <a:spLocks noChangeShapeType="1"/>
          </p:cNvSpPr>
          <p:nvPr/>
        </p:nvSpPr>
        <p:spPr bwMode="auto">
          <a:xfrm>
            <a:off x="3694113" y="2932113"/>
            <a:ext cx="282575" cy="187325"/>
          </a:xfrm>
          <a:prstGeom prst="line">
            <a:avLst/>
          </a:prstGeom>
          <a:noFill/>
          <a:ln w="12700">
            <a:solidFill>
              <a:srgbClr val="A1D2D3"/>
            </a:solidFill>
            <a:round/>
            <a:headEnd/>
            <a:tailEnd/>
          </a:ln>
        </p:spPr>
        <p:txBody>
          <a:bodyPr anchor="ctr">
            <a:spAutoFit/>
          </a:bodyPr>
          <a:lstStyle/>
          <a:p>
            <a:endParaRPr lang="es-ES"/>
          </a:p>
        </p:txBody>
      </p:sp>
      <p:sp>
        <p:nvSpPr>
          <p:cNvPr id="118866" name="Text Box 82"/>
          <p:cNvSpPr txBox="1">
            <a:spLocks noChangeArrowheads="1"/>
          </p:cNvSpPr>
          <p:nvPr/>
        </p:nvSpPr>
        <p:spPr bwMode="auto">
          <a:xfrm>
            <a:off x="2738438" y="6173788"/>
            <a:ext cx="1031875" cy="369887"/>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i="1">
                <a:solidFill>
                  <a:schemeClr val="hlink"/>
                </a:solidFill>
                <a:effectLst>
                  <a:outerShdw blurRad="38100" dist="38100" dir="2700000" algn="tl">
                    <a:srgbClr val="000000"/>
                  </a:outerShdw>
                </a:effectLst>
              </a:rPr>
              <a:t>Glucose</a:t>
            </a:r>
            <a:endParaRPr lang="en-US" sz="1600" i="1">
              <a:solidFill>
                <a:schemeClr val="hlink"/>
              </a:solidFill>
            </a:endParaRPr>
          </a:p>
        </p:txBody>
      </p:sp>
      <p:sp>
        <p:nvSpPr>
          <p:cNvPr id="118867" name="Text Box 83"/>
          <p:cNvSpPr txBox="1">
            <a:spLocks noChangeArrowheads="1"/>
          </p:cNvSpPr>
          <p:nvPr/>
        </p:nvSpPr>
        <p:spPr bwMode="auto">
          <a:xfrm>
            <a:off x="5449888" y="6173788"/>
            <a:ext cx="1184275" cy="369887"/>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i="1">
                <a:solidFill>
                  <a:schemeClr val="hlink"/>
                </a:solidFill>
                <a:effectLst>
                  <a:outerShdw blurRad="38100" dist="38100" dir="2700000" algn="tl">
                    <a:srgbClr val="000000"/>
                  </a:outerShdw>
                </a:effectLst>
              </a:rPr>
              <a:t>Ceramide</a:t>
            </a:r>
            <a:endParaRPr lang="en-US" sz="1600">
              <a:solidFill>
                <a:schemeClr val="hlink"/>
              </a:solidFill>
            </a:endParaRPr>
          </a:p>
        </p:txBody>
      </p:sp>
      <p:sp>
        <p:nvSpPr>
          <p:cNvPr id="118868" name="Text Box 84"/>
          <p:cNvSpPr txBox="1">
            <a:spLocks noChangeArrowheads="1"/>
          </p:cNvSpPr>
          <p:nvPr/>
        </p:nvSpPr>
        <p:spPr bwMode="auto">
          <a:xfrm>
            <a:off x="2725738" y="1778000"/>
            <a:ext cx="1258887" cy="369888"/>
          </a:xfrm>
          <a:prstGeom prst="rect">
            <a:avLst/>
          </a:prstGeom>
          <a:noFill/>
          <a:ln w="3175">
            <a:noFill/>
            <a:miter lim="800000"/>
            <a:headEnd/>
            <a:tailEnd/>
          </a:ln>
          <a:effectLst/>
        </p:spPr>
        <p:txBody>
          <a:bodyPr>
            <a:spAutoFit/>
          </a:bodyPr>
          <a:lstStyle/>
          <a:p>
            <a:pPr fontAlgn="auto">
              <a:spcBef>
                <a:spcPts val="0"/>
              </a:spcBef>
              <a:spcAft>
                <a:spcPts val="0"/>
              </a:spcAft>
              <a:defRPr/>
            </a:pPr>
            <a:r>
              <a:rPr lang="en-US" i="1">
                <a:solidFill>
                  <a:schemeClr val="hlink"/>
                </a:solidFill>
                <a:effectLst>
                  <a:outerShdw blurRad="38100" dist="38100" dir="2700000" algn="tl">
                    <a:srgbClr val="000000"/>
                  </a:outerShdw>
                </a:effectLst>
              </a:rPr>
              <a:t>Glucosyl</a:t>
            </a:r>
            <a:endParaRPr lang="en-US" sz="1600" i="1">
              <a:solidFill>
                <a:schemeClr val="hlink"/>
              </a:solidFill>
              <a:effectLst>
                <a:outerShdw blurRad="38100" dist="38100" dir="2700000" algn="tl">
                  <a:srgbClr val="000000"/>
                </a:outerShdw>
              </a:effectLst>
            </a:endParaRPr>
          </a:p>
        </p:txBody>
      </p:sp>
      <p:sp>
        <p:nvSpPr>
          <p:cNvPr id="118869" name="Text Box 85"/>
          <p:cNvSpPr txBox="1">
            <a:spLocks noChangeArrowheads="1"/>
          </p:cNvSpPr>
          <p:nvPr/>
        </p:nvSpPr>
        <p:spPr bwMode="auto">
          <a:xfrm>
            <a:off x="5254625" y="1778000"/>
            <a:ext cx="1185863" cy="369888"/>
          </a:xfrm>
          <a:prstGeom prst="rect">
            <a:avLst/>
          </a:prstGeom>
          <a:noFill/>
          <a:ln w="3175">
            <a:noFill/>
            <a:miter lim="800000"/>
            <a:headEnd/>
            <a:tailEnd/>
          </a:ln>
          <a:effectLst/>
        </p:spPr>
        <p:txBody>
          <a:bodyPr wrap="none">
            <a:spAutoFit/>
          </a:bodyPr>
          <a:lstStyle/>
          <a:p>
            <a:pPr fontAlgn="auto">
              <a:spcBef>
                <a:spcPts val="0"/>
              </a:spcBef>
              <a:spcAft>
                <a:spcPts val="0"/>
              </a:spcAft>
              <a:defRPr/>
            </a:pPr>
            <a:r>
              <a:rPr lang="en-US" i="1">
                <a:solidFill>
                  <a:schemeClr val="hlink"/>
                </a:solidFill>
                <a:effectLst>
                  <a:outerShdw blurRad="38100" dist="38100" dir="2700000" algn="tl">
                    <a:srgbClr val="000000"/>
                  </a:outerShdw>
                </a:effectLst>
              </a:rPr>
              <a:t>Ceramide</a:t>
            </a:r>
            <a:endParaRPr lang="en-US" sz="1600" i="1">
              <a:solidFill>
                <a:schemeClr val="hlink"/>
              </a:solidFill>
              <a:effectLst>
                <a:outerShdw blurRad="38100" dist="38100" dir="2700000" algn="tl">
                  <a:srgbClr val="000000"/>
                </a:outerShdw>
              </a:effectLst>
            </a:endParaRPr>
          </a:p>
        </p:txBody>
      </p:sp>
      <p:sp>
        <p:nvSpPr>
          <p:cNvPr id="118870" name="Text Box 86"/>
          <p:cNvSpPr txBox="1">
            <a:spLocks noChangeArrowheads="1"/>
          </p:cNvSpPr>
          <p:nvPr/>
        </p:nvSpPr>
        <p:spPr bwMode="auto">
          <a:xfrm>
            <a:off x="3744913" y="5170488"/>
            <a:ext cx="304800" cy="339725"/>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r>
              <a:rPr lang="en-US" sz="1600">
                <a:solidFill>
                  <a:schemeClr val="hlink"/>
                </a:solidFill>
                <a:effectLst>
                  <a:outerShdw blurRad="38100" dist="38100" dir="2700000" algn="tl">
                    <a:srgbClr val="000000"/>
                  </a:outerShdw>
                </a:effectLst>
              </a:rPr>
              <a:t>+</a:t>
            </a:r>
            <a:endParaRPr lang="en-US" sz="1600"/>
          </a:p>
        </p:txBody>
      </p:sp>
      <p:sp>
        <p:nvSpPr>
          <p:cNvPr id="14396" name="Text Box 87"/>
          <p:cNvSpPr txBox="1">
            <a:spLocks noChangeArrowheads="1"/>
          </p:cNvSpPr>
          <p:nvPr/>
        </p:nvSpPr>
        <p:spPr bwMode="auto">
          <a:xfrm>
            <a:off x="1125538" y="990600"/>
            <a:ext cx="6823075" cy="369888"/>
          </a:xfrm>
          <a:prstGeom prst="rect">
            <a:avLst/>
          </a:prstGeom>
          <a:noFill/>
          <a:ln w="9525">
            <a:noFill/>
            <a:miter lim="800000"/>
            <a:headEnd/>
            <a:tailEnd/>
          </a:ln>
        </p:spPr>
        <p:txBody>
          <a:bodyPr>
            <a:spAutoFit/>
          </a:bodyPr>
          <a:lstStyle/>
          <a:p>
            <a:pPr>
              <a:spcBef>
                <a:spcPct val="50000"/>
              </a:spcBef>
            </a:pPr>
            <a:endParaRPr lang="es-ES">
              <a:latin typeface="Tw Cen MT" pitchFamily="34" charset="0"/>
            </a:endParaRPr>
          </a:p>
        </p:txBody>
      </p:sp>
      <p:sp>
        <p:nvSpPr>
          <p:cNvPr id="16444" name="Text Box 89"/>
          <p:cNvSpPr txBox="1">
            <a:spLocks noChangeArrowheads="1"/>
          </p:cNvSpPr>
          <p:nvPr/>
        </p:nvSpPr>
        <p:spPr bwMode="auto">
          <a:xfrm>
            <a:off x="6753225" y="2667000"/>
            <a:ext cx="2109788" cy="369888"/>
          </a:xfrm>
          <a:prstGeom prst="rect">
            <a:avLst/>
          </a:prstGeom>
          <a:solidFill>
            <a:schemeClr val="accent1">
              <a:lumMod val="60000"/>
              <a:lumOff val="40000"/>
            </a:schemeClr>
          </a:solidFill>
          <a:ln w="9525">
            <a:noFill/>
            <a:miter lim="800000"/>
            <a:headEnd/>
            <a:tailEnd/>
          </a:ln>
        </p:spPr>
        <p:txBody>
          <a:bodyPr>
            <a:spAutoFit/>
          </a:bodyPr>
          <a:lstStyle/>
          <a:p>
            <a:pPr>
              <a:spcBef>
                <a:spcPct val="50000"/>
              </a:spcBef>
              <a:defRPr/>
            </a:pPr>
            <a:r>
              <a:rPr lang="es-ES" dirty="0" err="1">
                <a:latin typeface="Arial" pitchFamily="34" charset="0"/>
              </a:rPr>
              <a:t>Glucocerebrósido</a:t>
            </a:r>
            <a:endParaRPr lang="es-ES" dirty="0">
              <a:latin typeface="Arial" pitchFamily="34" charset="0"/>
            </a:endParaRPr>
          </a:p>
        </p:txBody>
      </p:sp>
      <p:sp>
        <p:nvSpPr>
          <p:cNvPr id="14398" name="Line 90"/>
          <p:cNvSpPr>
            <a:spLocks noChangeShapeType="1"/>
          </p:cNvSpPr>
          <p:nvPr/>
        </p:nvSpPr>
        <p:spPr bwMode="auto">
          <a:xfrm flipH="1">
            <a:off x="3798888" y="2590800"/>
            <a:ext cx="211137" cy="914400"/>
          </a:xfrm>
          <a:prstGeom prst="line">
            <a:avLst/>
          </a:prstGeom>
          <a:noFill/>
          <a:ln w="38100">
            <a:solidFill>
              <a:srgbClr val="CC0000"/>
            </a:solidFill>
            <a:round/>
            <a:headEnd/>
            <a:tailEnd/>
          </a:ln>
        </p:spPr>
        <p:txBody>
          <a:bodyPr wrap="none" anchor="ctr"/>
          <a:lstStyle/>
          <a:p>
            <a:endParaRPr lang="es-ES"/>
          </a:p>
        </p:txBody>
      </p:sp>
      <p:sp>
        <p:nvSpPr>
          <p:cNvPr id="14399" name="Line 91"/>
          <p:cNvSpPr>
            <a:spLocks noChangeShapeType="1"/>
          </p:cNvSpPr>
          <p:nvPr/>
        </p:nvSpPr>
        <p:spPr bwMode="auto">
          <a:xfrm flipH="1">
            <a:off x="6259513" y="3124200"/>
            <a:ext cx="1547812" cy="762000"/>
          </a:xfrm>
          <a:prstGeom prst="line">
            <a:avLst/>
          </a:prstGeom>
          <a:noFill/>
          <a:ln w="38100">
            <a:solidFill>
              <a:schemeClr val="bg1"/>
            </a:solidFill>
            <a:round/>
            <a:headEnd/>
            <a:tailEnd type="triangle" w="med" len="med"/>
          </a:ln>
        </p:spPr>
        <p:txBody>
          <a:bodyPr wrap="none" anchor="ctr"/>
          <a:lstStyle/>
          <a:p>
            <a:endParaRPr lang="es-ES"/>
          </a:p>
        </p:txBody>
      </p:sp>
      <p:pic>
        <p:nvPicPr>
          <p:cNvPr id="14400" name="92 Imagen" descr="cerezymesnew.gif"/>
          <p:cNvPicPr>
            <a:picLocks noChangeAspect="1"/>
          </p:cNvPicPr>
          <p:nvPr/>
        </p:nvPicPr>
        <p:blipFill>
          <a:blip r:embed="rId3" cstate="print"/>
          <a:srcRect/>
          <a:stretch>
            <a:fillRect/>
          </a:stretch>
        </p:blipFill>
        <p:spPr bwMode="auto">
          <a:xfrm>
            <a:off x="0" y="4840288"/>
            <a:ext cx="2312988" cy="2017712"/>
          </a:xfrm>
          <a:prstGeom prst="rect">
            <a:avLst/>
          </a:prstGeom>
          <a:noFill/>
          <a:ln w="9525">
            <a:noFill/>
            <a:miter lim="800000"/>
            <a:headEnd/>
            <a:tailEnd/>
          </a:ln>
        </p:spPr>
      </p:pic>
      <p:pic>
        <p:nvPicPr>
          <p:cNvPr id="14401" name="93 Imagen" descr="mutación glucocerebrosidasa.jpg"/>
          <p:cNvPicPr>
            <a:picLocks noChangeAspect="1"/>
          </p:cNvPicPr>
          <p:nvPr/>
        </p:nvPicPr>
        <p:blipFill>
          <a:blip r:embed="rId4" cstate="email"/>
          <a:srcRect/>
          <a:stretch>
            <a:fillRect/>
          </a:stretch>
        </p:blipFill>
        <p:spPr bwMode="auto">
          <a:xfrm>
            <a:off x="0" y="2133600"/>
            <a:ext cx="2376488" cy="191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9"/>
          <p:cNvGrpSpPr>
            <a:grpSpLocks/>
          </p:cNvGrpSpPr>
          <p:nvPr/>
        </p:nvGrpSpPr>
        <p:grpSpPr bwMode="auto">
          <a:xfrm>
            <a:off x="1258888" y="476250"/>
            <a:ext cx="5126037" cy="2371725"/>
            <a:chOff x="113" y="210"/>
            <a:chExt cx="3365" cy="1588"/>
          </a:xfrm>
        </p:grpSpPr>
        <p:pic>
          <p:nvPicPr>
            <p:cNvPr id="16398" name="Picture 10" descr="Sin título-2"/>
            <p:cNvPicPr>
              <a:picLocks noChangeAspect="1" noChangeArrowheads="1"/>
            </p:cNvPicPr>
            <p:nvPr/>
          </p:nvPicPr>
          <p:blipFill>
            <a:blip r:embed="rId3" cstate="email"/>
            <a:srcRect/>
            <a:stretch>
              <a:fillRect/>
            </a:stretch>
          </p:blipFill>
          <p:spPr bwMode="auto">
            <a:xfrm>
              <a:off x="113" y="618"/>
              <a:ext cx="763" cy="1180"/>
            </a:xfrm>
            <a:prstGeom prst="rect">
              <a:avLst/>
            </a:prstGeom>
            <a:noFill/>
            <a:ln w="9525">
              <a:noFill/>
              <a:miter lim="800000"/>
              <a:headEnd/>
              <a:tailEnd/>
            </a:ln>
          </p:spPr>
        </p:pic>
        <p:pic>
          <p:nvPicPr>
            <p:cNvPr id="16399" name="Picture 11" descr="Sin título-3"/>
            <p:cNvPicPr>
              <a:picLocks noChangeAspect="1" noChangeArrowheads="1"/>
            </p:cNvPicPr>
            <p:nvPr/>
          </p:nvPicPr>
          <p:blipFill>
            <a:blip r:embed="rId4" cstate="email"/>
            <a:srcRect/>
            <a:stretch>
              <a:fillRect/>
            </a:stretch>
          </p:blipFill>
          <p:spPr bwMode="auto">
            <a:xfrm>
              <a:off x="2290" y="255"/>
              <a:ext cx="1188" cy="1020"/>
            </a:xfrm>
            <a:prstGeom prst="rect">
              <a:avLst/>
            </a:prstGeom>
            <a:noFill/>
            <a:ln w="9525">
              <a:noFill/>
              <a:miter lim="800000"/>
              <a:headEnd/>
              <a:tailEnd/>
            </a:ln>
          </p:spPr>
        </p:pic>
        <p:sp>
          <p:nvSpPr>
            <p:cNvPr id="16400" name="AutoShape 13"/>
            <p:cNvSpPr>
              <a:spLocks noChangeArrowheads="1"/>
            </p:cNvSpPr>
            <p:nvPr/>
          </p:nvSpPr>
          <p:spPr bwMode="auto">
            <a:xfrm rot="-6214739">
              <a:off x="1360" y="-130"/>
              <a:ext cx="363" cy="1044"/>
            </a:xfrm>
            <a:prstGeom prst="curvedLeftArrow">
              <a:avLst>
                <a:gd name="adj1" fmla="val 57521"/>
                <a:gd name="adj2" fmla="val 115041"/>
                <a:gd name="adj3" fmla="val 47884"/>
              </a:avLst>
            </a:prstGeom>
            <a:solidFill>
              <a:schemeClr val="accent2"/>
            </a:solidFill>
            <a:ln w="9525">
              <a:solidFill>
                <a:srgbClr val="3366CC"/>
              </a:solidFill>
              <a:miter lim="800000"/>
              <a:headEnd/>
              <a:tailEnd/>
            </a:ln>
          </p:spPr>
          <p:txBody>
            <a:bodyPr wrap="none" anchor="ctr"/>
            <a:lstStyle/>
            <a:p>
              <a:endParaRPr lang="es-ES">
                <a:latin typeface="Tw Cen MT" pitchFamily="34" charset="0"/>
              </a:endParaRPr>
            </a:p>
          </p:txBody>
        </p:sp>
      </p:grpSp>
      <p:sp>
        <p:nvSpPr>
          <p:cNvPr id="12" name="Rectangle 28"/>
          <p:cNvSpPr txBox="1">
            <a:spLocks noChangeArrowheads="1"/>
          </p:cNvSpPr>
          <p:nvPr/>
        </p:nvSpPr>
        <p:spPr bwMode="auto">
          <a:xfrm>
            <a:off x="2771775" y="2060575"/>
            <a:ext cx="4176713" cy="576263"/>
          </a:xfrm>
          <a:prstGeom prst="rect">
            <a:avLst/>
          </a:prstGeom>
          <a:solidFill>
            <a:srgbClr val="FFFF99"/>
          </a:solidFill>
          <a:ln w="9525">
            <a:solidFill>
              <a:srgbClr val="3366CC"/>
            </a:solidFill>
            <a:miter lim="800000"/>
            <a:headEnd/>
            <a:tailEnd/>
          </a:ln>
        </p:spPr>
        <p:txBody>
          <a:bodyPr/>
          <a:lstStyle/>
          <a:p>
            <a:pPr marL="319088" indent="-319088" algn="ctr">
              <a:lnSpc>
                <a:spcPct val="90000"/>
              </a:lnSpc>
              <a:spcBef>
                <a:spcPts val="700"/>
              </a:spcBef>
              <a:buClr>
                <a:schemeClr val="accent2"/>
              </a:buClr>
              <a:buSzPct val="60000"/>
              <a:defRPr/>
            </a:pPr>
            <a:r>
              <a:rPr lang="es-ES" sz="2900" b="1" dirty="0">
                <a:latin typeface="+mn-lt"/>
              </a:rPr>
              <a:t>Célula de </a:t>
            </a:r>
            <a:r>
              <a:rPr lang="es-ES" sz="2900" b="1" dirty="0" err="1">
                <a:latin typeface="+mn-lt"/>
              </a:rPr>
              <a:t>Gaucher</a:t>
            </a:r>
            <a:endParaRPr lang="es-ES" sz="2900" b="1" dirty="0">
              <a:latin typeface="+mn-lt"/>
            </a:endParaRPr>
          </a:p>
        </p:txBody>
      </p:sp>
      <p:grpSp>
        <p:nvGrpSpPr>
          <p:cNvPr id="16388" name="Group 19"/>
          <p:cNvGrpSpPr>
            <a:grpSpLocks/>
          </p:cNvGrpSpPr>
          <p:nvPr/>
        </p:nvGrpSpPr>
        <p:grpSpPr bwMode="auto">
          <a:xfrm>
            <a:off x="971550" y="1557338"/>
            <a:ext cx="7672388" cy="4325937"/>
            <a:chOff x="476" y="1434"/>
            <a:chExt cx="4833" cy="2725"/>
          </a:xfrm>
        </p:grpSpPr>
        <p:pic>
          <p:nvPicPr>
            <p:cNvPr id="16390" name="Picture 20" descr="bazo"/>
            <p:cNvPicPr>
              <a:picLocks noChangeAspect="1" noChangeArrowheads="1"/>
            </p:cNvPicPr>
            <p:nvPr/>
          </p:nvPicPr>
          <p:blipFill>
            <a:blip r:embed="rId5" cstate="print"/>
            <a:srcRect/>
            <a:stretch>
              <a:fillRect/>
            </a:stretch>
          </p:blipFill>
          <p:spPr bwMode="auto">
            <a:xfrm>
              <a:off x="4150" y="3294"/>
              <a:ext cx="928" cy="840"/>
            </a:xfrm>
            <a:prstGeom prst="rect">
              <a:avLst/>
            </a:prstGeom>
            <a:noFill/>
            <a:ln w="9525">
              <a:noFill/>
              <a:miter lim="800000"/>
              <a:headEnd/>
              <a:tailEnd/>
            </a:ln>
          </p:spPr>
        </p:pic>
        <p:pic>
          <p:nvPicPr>
            <p:cNvPr id="16391" name="Picture 21"/>
            <p:cNvPicPr>
              <a:picLocks noChangeAspect="1" noChangeArrowheads="1"/>
            </p:cNvPicPr>
            <p:nvPr/>
          </p:nvPicPr>
          <p:blipFill>
            <a:blip r:embed="rId6" cstate="email"/>
            <a:srcRect/>
            <a:stretch>
              <a:fillRect/>
            </a:stretch>
          </p:blipFill>
          <p:spPr bwMode="auto">
            <a:xfrm>
              <a:off x="2381" y="3203"/>
              <a:ext cx="1270" cy="956"/>
            </a:xfrm>
            <a:prstGeom prst="rect">
              <a:avLst/>
            </a:prstGeom>
            <a:noFill/>
            <a:ln w="9525">
              <a:solidFill>
                <a:schemeClr val="bg2"/>
              </a:solidFill>
              <a:miter lim="800000"/>
              <a:headEnd/>
              <a:tailEnd/>
            </a:ln>
          </p:spPr>
        </p:pic>
        <p:pic>
          <p:nvPicPr>
            <p:cNvPr id="16392" name="Picture 22" descr="A4femur[1]"/>
            <p:cNvPicPr>
              <a:picLocks noChangeAspect="1" noChangeArrowheads="1"/>
            </p:cNvPicPr>
            <p:nvPr/>
          </p:nvPicPr>
          <p:blipFill>
            <a:blip r:embed="rId7" cstate="email"/>
            <a:srcRect/>
            <a:stretch>
              <a:fillRect/>
            </a:stretch>
          </p:blipFill>
          <p:spPr bwMode="auto">
            <a:xfrm>
              <a:off x="4377" y="1434"/>
              <a:ext cx="932" cy="1632"/>
            </a:xfrm>
            <a:prstGeom prst="rect">
              <a:avLst/>
            </a:prstGeom>
            <a:noFill/>
            <a:ln w="9525">
              <a:noFill/>
              <a:miter lim="800000"/>
              <a:headEnd/>
              <a:tailEnd/>
            </a:ln>
          </p:spPr>
        </p:pic>
        <p:pic>
          <p:nvPicPr>
            <p:cNvPr id="16393" name="Picture 23" descr="pulmon"/>
            <p:cNvPicPr>
              <a:picLocks noChangeAspect="1" noChangeArrowheads="1"/>
            </p:cNvPicPr>
            <p:nvPr/>
          </p:nvPicPr>
          <p:blipFill>
            <a:blip r:embed="rId8" cstate="email"/>
            <a:srcRect/>
            <a:stretch>
              <a:fillRect/>
            </a:stretch>
          </p:blipFill>
          <p:spPr bwMode="auto">
            <a:xfrm>
              <a:off x="476" y="3067"/>
              <a:ext cx="1180" cy="1067"/>
            </a:xfrm>
            <a:prstGeom prst="rect">
              <a:avLst/>
            </a:prstGeom>
            <a:noFill/>
            <a:ln w="9525">
              <a:noFill/>
              <a:miter lim="800000"/>
              <a:headEnd/>
              <a:tailEnd/>
            </a:ln>
          </p:spPr>
        </p:pic>
        <p:sp>
          <p:nvSpPr>
            <p:cNvPr id="16394" name="AutoShape 24"/>
            <p:cNvSpPr>
              <a:spLocks noChangeArrowheads="1"/>
            </p:cNvSpPr>
            <p:nvPr/>
          </p:nvSpPr>
          <p:spPr bwMode="auto">
            <a:xfrm rot="1909276">
              <a:off x="1731" y="2506"/>
              <a:ext cx="166" cy="850"/>
            </a:xfrm>
            <a:prstGeom prst="downArrow">
              <a:avLst>
                <a:gd name="adj1" fmla="val 50000"/>
                <a:gd name="adj2" fmla="val 133464"/>
              </a:avLst>
            </a:prstGeom>
            <a:solidFill>
              <a:schemeClr val="accent2"/>
            </a:solidFill>
            <a:ln w="9525">
              <a:solidFill>
                <a:srgbClr val="3366CC"/>
              </a:solidFill>
              <a:miter lim="800000"/>
              <a:headEnd/>
              <a:tailEnd/>
            </a:ln>
          </p:spPr>
          <p:txBody>
            <a:bodyPr wrap="none" anchor="ctr"/>
            <a:lstStyle/>
            <a:p>
              <a:endParaRPr lang="es-ES">
                <a:latin typeface="Tw Cen MT" pitchFamily="34" charset="0"/>
              </a:endParaRPr>
            </a:p>
          </p:txBody>
        </p:sp>
        <p:sp>
          <p:nvSpPr>
            <p:cNvPr id="16395" name="AutoShape 25"/>
            <p:cNvSpPr>
              <a:spLocks noChangeArrowheads="1"/>
            </p:cNvSpPr>
            <p:nvPr/>
          </p:nvSpPr>
          <p:spPr bwMode="auto">
            <a:xfrm>
              <a:off x="2789" y="2614"/>
              <a:ext cx="182" cy="681"/>
            </a:xfrm>
            <a:prstGeom prst="downArrow">
              <a:avLst>
                <a:gd name="adj1" fmla="val 50000"/>
                <a:gd name="adj2" fmla="val 93544"/>
              </a:avLst>
            </a:prstGeom>
            <a:solidFill>
              <a:schemeClr val="accent2"/>
            </a:solidFill>
            <a:ln w="9525">
              <a:solidFill>
                <a:srgbClr val="3366CC"/>
              </a:solidFill>
              <a:miter lim="800000"/>
              <a:headEnd/>
              <a:tailEnd/>
            </a:ln>
          </p:spPr>
          <p:txBody>
            <a:bodyPr wrap="none" anchor="ctr"/>
            <a:lstStyle/>
            <a:p>
              <a:endParaRPr lang="es-ES">
                <a:latin typeface="Tw Cen MT" pitchFamily="34" charset="0"/>
              </a:endParaRPr>
            </a:p>
          </p:txBody>
        </p:sp>
        <p:sp>
          <p:nvSpPr>
            <p:cNvPr id="16396" name="AutoShape 26"/>
            <p:cNvSpPr>
              <a:spLocks noChangeArrowheads="1"/>
            </p:cNvSpPr>
            <p:nvPr/>
          </p:nvSpPr>
          <p:spPr bwMode="auto">
            <a:xfrm rot="-1803354">
              <a:off x="3800" y="2551"/>
              <a:ext cx="187" cy="701"/>
            </a:xfrm>
            <a:prstGeom prst="downArrow">
              <a:avLst>
                <a:gd name="adj1" fmla="val 50000"/>
                <a:gd name="adj2" fmla="val 116729"/>
              </a:avLst>
            </a:prstGeom>
            <a:solidFill>
              <a:schemeClr val="accent2"/>
            </a:solidFill>
            <a:ln w="9525">
              <a:solidFill>
                <a:srgbClr val="3366CC"/>
              </a:solidFill>
              <a:miter lim="800000"/>
              <a:headEnd/>
              <a:tailEnd/>
            </a:ln>
          </p:spPr>
          <p:txBody>
            <a:bodyPr wrap="none" anchor="ctr"/>
            <a:lstStyle/>
            <a:p>
              <a:endParaRPr lang="es-ES">
                <a:latin typeface="Tw Cen MT" pitchFamily="34" charset="0"/>
              </a:endParaRPr>
            </a:p>
          </p:txBody>
        </p:sp>
        <p:sp>
          <p:nvSpPr>
            <p:cNvPr id="16397" name="AutoShape 27"/>
            <p:cNvSpPr>
              <a:spLocks noChangeArrowheads="1"/>
            </p:cNvSpPr>
            <p:nvPr/>
          </p:nvSpPr>
          <p:spPr bwMode="auto">
            <a:xfrm rot="-5400000">
              <a:off x="4354" y="1956"/>
              <a:ext cx="136" cy="454"/>
            </a:xfrm>
            <a:prstGeom prst="downArrow">
              <a:avLst>
                <a:gd name="adj1" fmla="val 50000"/>
                <a:gd name="adj2" fmla="val 83456"/>
              </a:avLst>
            </a:prstGeom>
            <a:solidFill>
              <a:schemeClr val="accent2"/>
            </a:solidFill>
            <a:ln w="9525">
              <a:solidFill>
                <a:srgbClr val="3366CC"/>
              </a:solidFill>
              <a:miter lim="800000"/>
              <a:headEnd/>
              <a:tailEnd/>
            </a:ln>
          </p:spPr>
          <p:txBody>
            <a:bodyPr wrap="none" anchor="ctr"/>
            <a:lstStyle/>
            <a:p>
              <a:endParaRPr lang="es-ES">
                <a:latin typeface="Tw Cen MT" pitchFamily="34" charset="0"/>
              </a:endParaRPr>
            </a:p>
          </p:txBody>
        </p:sp>
      </p:grpSp>
      <p:pic>
        <p:nvPicPr>
          <p:cNvPr id="16389" name="Picture 4" descr="GAUCHER012"/>
          <p:cNvPicPr>
            <a:picLocks noChangeAspect="1" noChangeArrowheads="1"/>
          </p:cNvPicPr>
          <p:nvPr/>
        </p:nvPicPr>
        <p:blipFill>
          <a:blip r:embed="rId9" cstate="email"/>
          <a:srcRect/>
          <a:stretch>
            <a:fillRect/>
          </a:stretch>
        </p:blipFill>
        <p:spPr bwMode="auto">
          <a:xfrm>
            <a:off x="3779838" y="2708275"/>
            <a:ext cx="1944687" cy="134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body" idx="1"/>
          </p:nvPr>
        </p:nvSpPr>
        <p:spPr>
          <a:xfrm>
            <a:off x="612775" y="1600200"/>
            <a:ext cx="8153400" cy="4495800"/>
          </a:xfrm>
        </p:spPr>
        <p:txBody>
          <a:bodyPr/>
          <a:lstStyle/>
          <a:p>
            <a:pPr eaLnBrk="1" hangingPunct="1"/>
            <a:endParaRPr lang="es-ES" smtClean="0"/>
          </a:p>
          <a:p>
            <a:pPr eaLnBrk="1" hangingPunct="1"/>
            <a:endParaRPr lang="es-ES" smtClean="0"/>
          </a:p>
        </p:txBody>
      </p:sp>
      <p:pic>
        <p:nvPicPr>
          <p:cNvPr id="15363" name="Picture 6" descr="gaucher-cell"/>
          <p:cNvPicPr>
            <a:picLocks noChangeAspect="1" noChangeArrowheads="1"/>
          </p:cNvPicPr>
          <p:nvPr/>
        </p:nvPicPr>
        <p:blipFill>
          <a:blip r:embed="rId3" cstate="print"/>
          <a:srcRect/>
          <a:stretch>
            <a:fillRect/>
          </a:stretch>
        </p:blipFill>
        <p:spPr bwMode="auto">
          <a:xfrm>
            <a:off x="4641850" y="1600200"/>
            <a:ext cx="3868738" cy="3657600"/>
          </a:xfrm>
          <a:prstGeom prst="rect">
            <a:avLst/>
          </a:prstGeom>
          <a:noFill/>
          <a:ln w="9525">
            <a:noFill/>
            <a:miter lim="800000"/>
            <a:headEnd/>
            <a:tailEnd/>
          </a:ln>
        </p:spPr>
      </p:pic>
      <p:sp>
        <p:nvSpPr>
          <p:cNvPr id="15364" name="Rectangle 10"/>
          <p:cNvSpPr>
            <a:spLocks noChangeArrowheads="1"/>
          </p:cNvSpPr>
          <p:nvPr/>
        </p:nvSpPr>
        <p:spPr bwMode="auto">
          <a:xfrm>
            <a:off x="984250" y="5638800"/>
            <a:ext cx="7456488" cy="923925"/>
          </a:xfrm>
          <a:prstGeom prst="rect">
            <a:avLst/>
          </a:prstGeom>
          <a:solidFill>
            <a:schemeClr val="bg1"/>
          </a:solidFill>
          <a:ln w="9525">
            <a:noFill/>
            <a:miter lim="800000"/>
            <a:headEnd/>
            <a:tailEnd/>
          </a:ln>
        </p:spPr>
        <p:txBody>
          <a:bodyPr>
            <a:spAutoFit/>
          </a:bodyPr>
          <a:lstStyle/>
          <a:p>
            <a:r>
              <a:rPr lang="es-ES" b="1" i="1"/>
              <a:t>Las manifestaciones clínicas de la enfermedad de Gaucher resultan del acúmulo de macrófagos cargados de glucocerebrósido en higado, bazo, médula ósea y hueso.</a:t>
            </a:r>
          </a:p>
        </p:txBody>
      </p:sp>
      <p:pic>
        <p:nvPicPr>
          <p:cNvPr id="15365" name="Picture 12" descr="LINFOHISTIO025"/>
          <p:cNvPicPr>
            <a:picLocks noChangeAspect="1" noChangeArrowheads="1"/>
          </p:cNvPicPr>
          <p:nvPr/>
        </p:nvPicPr>
        <p:blipFill>
          <a:blip r:embed="rId4" cstate="email"/>
          <a:srcRect/>
          <a:stretch>
            <a:fillRect/>
          </a:stretch>
        </p:blipFill>
        <p:spPr bwMode="auto">
          <a:xfrm>
            <a:off x="0" y="836613"/>
            <a:ext cx="4479925" cy="4500562"/>
          </a:xfrm>
          <a:prstGeom prst="rect">
            <a:avLst/>
          </a:prstGeom>
          <a:noFill/>
          <a:ln w="9525">
            <a:noFill/>
            <a:miter lim="800000"/>
            <a:headEnd/>
            <a:tailEnd/>
          </a:ln>
        </p:spPr>
      </p:pic>
      <p:pic>
        <p:nvPicPr>
          <p:cNvPr id="15366" name="Picture 7" descr="seq0018"/>
          <p:cNvPicPr>
            <a:picLocks noChangeAspect="1" noChangeArrowheads="1"/>
          </p:cNvPicPr>
          <p:nvPr/>
        </p:nvPicPr>
        <p:blipFill>
          <a:blip r:embed="rId5" cstate="email"/>
          <a:srcRect/>
          <a:stretch>
            <a:fillRect/>
          </a:stretch>
        </p:blipFill>
        <p:spPr bwMode="auto">
          <a:xfrm>
            <a:off x="4505325" y="836613"/>
            <a:ext cx="4638675" cy="4481512"/>
          </a:xfrm>
          <a:prstGeom prst="rect">
            <a:avLst/>
          </a:prstGeom>
          <a:noFill/>
          <a:ln w="9525">
            <a:noFill/>
            <a:miter lim="800000"/>
            <a:headEnd/>
            <a:tailEnd/>
          </a:ln>
        </p:spPr>
      </p:pic>
      <p:sp>
        <p:nvSpPr>
          <p:cNvPr id="15367" name="Text Box 13"/>
          <p:cNvSpPr txBox="1">
            <a:spLocks noChangeArrowheads="1"/>
          </p:cNvSpPr>
          <p:nvPr/>
        </p:nvSpPr>
        <p:spPr bwMode="auto">
          <a:xfrm>
            <a:off x="1312863" y="1052513"/>
            <a:ext cx="1909762" cy="369887"/>
          </a:xfrm>
          <a:prstGeom prst="rect">
            <a:avLst/>
          </a:prstGeom>
          <a:noFill/>
          <a:ln w="9525">
            <a:noFill/>
            <a:miter lim="800000"/>
            <a:headEnd/>
            <a:tailEnd/>
          </a:ln>
        </p:spPr>
        <p:txBody>
          <a:bodyPr wrap="none">
            <a:spAutoFit/>
          </a:bodyPr>
          <a:lstStyle/>
          <a:p>
            <a:r>
              <a:rPr lang="es-ES">
                <a:solidFill>
                  <a:schemeClr val="bg1"/>
                </a:solidFill>
                <a:latin typeface="Tw Cen MT" pitchFamily="34" charset="0"/>
              </a:rPr>
              <a:t>Macrófago normal</a:t>
            </a:r>
          </a:p>
        </p:txBody>
      </p:sp>
      <p:sp>
        <p:nvSpPr>
          <p:cNvPr id="15368" name="Text Box 13"/>
          <p:cNvSpPr txBox="1">
            <a:spLocks noChangeArrowheads="1"/>
          </p:cNvSpPr>
          <p:nvPr/>
        </p:nvSpPr>
        <p:spPr bwMode="auto">
          <a:xfrm>
            <a:off x="5237163" y="1052513"/>
            <a:ext cx="1936750" cy="369887"/>
          </a:xfrm>
          <a:prstGeom prst="rect">
            <a:avLst/>
          </a:prstGeom>
          <a:noFill/>
          <a:ln w="9525">
            <a:noFill/>
            <a:miter lim="800000"/>
            <a:headEnd/>
            <a:tailEnd/>
          </a:ln>
        </p:spPr>
        <p:txBody>
          <a:bodyPr wrap="none">
            <a:spAutoFit/>
          </a:bodyPr>
          <a:lstStyle/>
          <a:p>
            <a:r>
              <a:rPr lang="es-ES">
                <a:solidFill>
                  <a:schemeClr val="bg1"/>
                </a:solidFill>
                <a:latin typeface="Tw Cen MT" pitchFamily="34" charset="0"/>
              </a:rPr>
              <a:t>Célula de Gaucher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612775" y="228600"/>
            <a:ext cx="8153400" cy="990600"/>
          </a:xfrm>
        </p:spPr>
        <p:txBody>
          <a:bodyPr/>
          <a:lstStyle/>
          <a:p>
            <a:pPr algn="ctr" eaLnBrk="1" hangingPunct="1"/>
            <a:r>
              <a:rPr lang="es-ES" smtClean="0"/>
              <a:t>Manifestaciones cardinales</a:t>
            </a:r>
            <a:endParaRPr lang="es-ES_tradnl" smtClean="0"/>
          </a:p>
        </p:txBody>
      </p:sp>
      <p:sp>
        <p:nvSpPr>
          <p:cNvPr id="6" name="2 Marcador de contenido"/>
          <p:cNvSpPr txBox="1">
            <a:spLocks/>
          </p:cNvSpPr>
          <p:nvPr/>
        </p:nvSpPr>
        <p:spPr bwMode="auto">
          <a:xfrm>
            <a:off x="684213" y="1773238"/>
            <a:ext cx="7218362" cy="187325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None/>
              <a:defRPr/>
            </a:pPr>
            <a:r>
              <a:rPr lang="es-ES_tradnl" sz="4000" dirty="0">
                <a:solidFill>
                  <a:srgbClr val="FF0000"/>
                </a:solidFill>
                <a:latin typeface="+mn-lt"/>
              </a:rPr>
              <a:t>¡¡¡POLIMORFISMO CLÍNICO!!!</a:t>
            </a:r>
          </a:p>
          <a:p>
            <a:pPr marL="319088" indent="-319088">
              <a:spcBef>
                <a:spcPts val="700"/>
              </a:spcBef>
              <a:buClr>
                <a:schemeClr val="accent2"/>
              </a:buClr>
              <a:buSzPct val="60000"/>
              <a:buFont typeface="Wingdings" pitchFamily="2" charset="2"/>
              <a:buNone/>
              <a:defRPr/>
            </a:pPr>
            <a:endParaRPr lang="es-ES_tradnl" sz="4000" dirty="0">
              <a:latin typeface="+mn-lt"/>
            </a:endParaRPr>
          </a:p>
        </p:txBody>
      </p:sp>
      <p:sp>
        <p:nvSpPr>
          <p:cNvPr id="7" name="2 Marcador de contenido"/>
          <p:cNvSpPr txBox="1">
            <a:spLocks/>
          </p:cNvSpPr>
          <p:nvPr/>
        </p:nvSpPr>
        <p:spPr>
          <a:xfrm>
            <a:off x="179388" y="2781300"/>
            <a:ext cx="8521700" cy="2816225"/>
          </a:xfrm>
          <a:prstGeom prst="rect">
            <a:avLst/>
          </a:prstGeom>
        </p:spPr>
        <p:txBody>
          <a:bodyPr>
            <a:normAutofit fontScale="85000" lnSpcReduction="20000"/>
          </a:bodyPr>
          <a:lstStyle/>
          <a:p>
            <a:pPr marL="320040" indent="-320040" fontAlgn="auto">
              <a:spcBef>
                <a:spcPts val="700"/>
              </a:spcBef>
              <a:spcAft>
                <a:spcPts val="0"/>
              </a:spcAft>
              <a:buClr>
                <a:schemeClr val="accent2"/>
              </a:buClr>
              <a:buSzPct val="60000"/>
              <a:buFont typeface="Wingdings"/>
              <a:buChar char=""/>
              <a:defRPr/>
            </a:pPr>
            <a:r>
              <a:rPr lang="es-ES_tradnl" sz="5600" dirty="0" err="1">
                <a:latin typeface="+mn-lt"/>
              </a:rPr>
              <a:t>Hepatoesplenomegalia</a:t>
            </a:r>
            <a:r>
              <a:rPr lang="es-ES_tradnl" sz="5600" dirty="0">
                <a:latin typeface="+mn-lt"/>
              </a:rPr>
              <a:t>.</a:t>
            </a:r>
          </a:p>
          <a:p>
            <a:pPr marL="320040" indent="-320040" fontAlgn="auto">
              <a:spcBef>
                <a:spcPts val="700"/>
              </a:spcBef>
              <a:spcAft>
                <a:spcPts val="0"/>
              </a:spcAft>
              <a:buClr>
                <a:schemeClr val="accent2"/>
              </a:buClr>
              <a:buSzPct val="60000"/>
              <a:buFont typeface="Wingdings"/>
              <a:buChar char=""/>
              <a:defRPr/>
            </a:pPr>
            <a:r>
              <a:rPr lang="es-ES_tradnl" sz="5600" dirty="0" err="1">
                <a:latin typeface="+mn-lt"/>
              </a:rPr>
              <a:t>Citopenias</a:t>
            </a:r>
            <a:r>
              <a:rPr lang="es-ES_tradnl" sz="5600" dirty="0">
                <a:latin typeface="+mn-lt"/>
              </a:rPr>
              <a:t>.</a:t>
            </a:r>
          </a:p>
          <a:p>
            <a:pPr marL="320040" indent="-320040" fontAlgn="auto">
              <a:spcBef>
                <a:spcPts val="700"/>
              </a:spcBef>
              <a:spcAft>
                <a:spcPts val="0"/>
              </a:spcAft>
              <a:buClr>
                <a:schemeClr val="accent2"/>
              </a:buClr>
              <a:buSzPct val="60000"/>
              <a:buFont typeface="Wingdings"/>
              <a:buChar char=""/>
              <a:defRPr/>
            </a:pPr>
            <a:r>
              <a:rPr lang="es-ES_tradnl" sz="5600" dirty="0">
                <a:latin typeface="+mn-lt"/>
              </a:rPr>
              <a:t>Afectación ósea.</a:t>
            </a:r>
          </a:p>
          <a:p>
            <a:pPr marL="320040" indent="-320040" fontAlgn="auto">
              <a:spcBef>
                <a:spcPts val="700"/>
              </a:spcBef>
              <a:spcAft>
                <a:spcPts val="0"/>
              </a:spcAft>
              <a:buClr>
                <a:schemeClr val="accent2"/>
              </a:buClr>
              <a:buSzPct val="60000"/>
              <a:buFont typeface="Wingdings"/>
              <a:buChar char=""/>
              <a:defRPr/>
            </a:pPr>
            <a:r>
              <a:rPr lang="es-ES_tradnl" sz="5600" dirty="0">
                <a:latin typeface="+mn-lt"/>
              </a:rPr>
              <a:t>Retraso del crecimiento.</a:t>
            </a:r>
          </a:p>
          <a:p>
            <a:pPr marL="320040" indent="-320040" fontAlgn="auto">
              <a:spcBef>
                <a:spcPts val="700"/>
              </a:spcBef>
              <a:spcAft>
                <a:spcPts val="0"/>
              </a:spcAft>
              <a:buClr>
                <a:schemeClr val="accent2"/>
              </a:buClr>
              <a:buSzPct val="60000"/>
              <a:buFont typeface="Wingdings"/>
              <a:buNone/>
              <a:defRPr/>
            </a:pPr>
            <a:endParaRPr lang="es-ES_tradnl" sz="2900" dirty="0">
              <a:latin typeface="+mn-lt"/>
            </a:endParaRPr>
          </a:p>
          <a:p>
            <a:pPr marL="320040" indent="-320040" fontAlgn="auto">
              <a:spcBef>
                <a:spcPts val="700"/>
              </a:spcBef>
              <a:spcAft>
                <a:spcPts val="0"/>
              </a:spcAft>
              <a:buClr>
                <a:schemeClr val="accent2"/>
              </a:buClr>
              <a:buSzPct val="60000"/>
              <a:buFont typeface="Wingdings"/>
              <a:buNone/>
              <a:defRPr/>
            </a:pPr>
            <a:endParaRPr lang="es-ES_tradnl" sz="2900" dirty="0">
              <a:latin typeface="+mn-lt"/>
            </a:endParaRPr>
          </a:p>
        </p:txBody>
      </p:sp>
      <p:sp>
        <p:nvSpPr>
          <p:cNvPr id="17413" name="9 Marcador de contenido"/>
          <p:cNvSpPr txBox="1">
            <a:spLocks/>
          </p:cNvSpPr>
          <p:nvPr/>
        </p:nvSpPr>
        <p:spPr bwMode="auto">
          <a:xfrm>
            <a:off x="990600" y="476250"/>
            <a:ext cx="8153400" cy="44958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pPr>
            <a:endParaRPr lang="es-ES" sz="2900">
              <a:latin typeface="Tw Cen MT" pitchFamily="34" charset="0"/>
            </a:endParaRPr>
          </a:p>
        </p:txBody>
      </p:sp>
      <p:pic>
        <p:nvPicPr>
          <p:cNvPr id="17414" name="Picture 4" descr="c6_gaucher_spleen"/>
          <p:cNvPicPr>
            <a:picLocks noGrp="1" noChangeAspect="1" noChangeArrowheads="1"/>
          </p:cNvPicPr>
          <p:nvPr>
            <p:ph sz="quarter" idx="1"/>
          </p:nvPr>
        </p:nvPicPr>
        <p:blipFill>
          <a:blip r:embed="rId3" cstate="email"/>
          <a:srcRect/>
          <a:stretch>
            <a:fillRect/>
          </a:stretch>
        </p:blipFill>
        <p:spPr>
          <a:xfrm>
            <a:off x="6443663" y="3284538"/>
            <a:ext cx="2406650" cy="157956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9585</TotalTime>
  <Words>3474</Words>
  <Application>Microsoft Office PowerPoint</Application>
  <PresentationFormat>Presentación en pantalla (4:3)</PresentationFormat>
  <Paragraphs>305</Paragraphs>
  <Slides>31</Slides>
  <Notes>31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Intermedio</vt:lpstr>
      <vt:lpstr>DIAGNOSTICO DIFERENCIAL EN PACIENTES CON CONECTIVOPATIA  Cuando pensar en una enfermedad de depósito lisosomal: enfermedad de Gaucher</vt:lpstr>
      <vt:lpstr>Diapositiva 2</vt:lpstr>
      <vt:lpstr>Diapositiva 3</vt:lpstr>
      <vt:lpstr>Diapositiva 4</vt:lpstr>
      <vt:lpstr>Diapositiva 5</vt:lpstr>
      <vt:lpstr>¿Qué es la enfermedad de Gaucher?</vt:lpstr>
      <vt:lpstr>Diapositiva 7</vt:lpstr>
      <vt:lpstr>Diapositiva 8</vt:lpstr>
      <vt:lpstr>Manifestaciones cardinales</vt:lpstr>
      <vt:lpstr>Afectación ósea de la EG (I).</vt:lpstr>
      <vt:lpstr>Afectación ósea de la EG (II).</vt:lpstr>
      <vt:lpstr>Afectación ósea de la EG (III).</vt:lpstr>
      <vt:lpstr>Afectación ósea de la EG (IV)</vt:lpstr>
      <vt:lpstr>Diagnóstico</vt:lpstr>
      <vt:lpstr>Biopsia de médula ósea</vt:lpstr>
      <vt:lpstr>ACTIVIDAD DE LA GLUOCEREBROSIDASA.</vt:lpstr>
      <vt:lpstr>Diapositiva 17</vt:lpstr>
      <vt:lpstr>Diapositiva 18</vt:lpstr>
      <vt:lpstr>Diapositiva 19</vt:lpstr>
      <vt:lpstr>Diapositiva 20</vt:lpstr>
      <vt:lpstr>Diapositiva 21</vt:lpstr>
      <vt:lpstr>Diapositiva 22</vt:lpstr>
      <vt:lpstr>PACIENTE M.G.A.</vt:lpstr>
      <vt:lpstr>Diapositiva 24</vt:lpstr>
      <vt:lpstr>Pacientes con retraso diagnóstico</vt:lpstr>
      <vt:lpstr>Diapositiva 26</vt:lpstr>
      <vt:lpstr>Enfermedad de Fabry</vt:lpstr>
      <vt:lpstr>Enfermedad de Niemann-Pick</vt:lpstr>
      <vt:lpstr>             Enfermedad de Pompe</vt:lpstr>
      <vt:lpstr>Conclusión</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Julio</cp:lastModifiedBy>
  <cp:revision>233</cp:revision>
  <dcterms:created xsi:type="dcterms:W3CDTF">2014-11-26T20:11:31Z</dcterms:created>
  <dcterms:modified xsi:type="dcterms:W3CDTF">2018-02-23T21:23:02Z</dcterms:modified>
</cp:coreProperties>
</file>