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1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docProps/app.xml" ContentType="application/vnd.openxmlformats-officedocument.extended-properties+xml"/>
  <Override PartName="/ppt/diagrams/drawing17.xml" ContentType="application/vnd.ms-office.drawingml.diagramDrawing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Default Extension="wdp" ContentType="image/vnd.ms-photo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drawing13.xml" ContentType="application/vnd.ms-office.drawingml.diagramDrawing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6.xml" ContentType="application/vnd.ms-office.drawingml.diagramDrawing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5.xml" ContentType="application/vnd.ms-office.drawingml.diagramDrawing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18" r:id="rId2"/>
    <p:sldId id="260" r:id="rId3"/>
    <p:sldId id="275" r:id="rId4"/>
    <p:sldId id="295" r:id="rId5"/>
    <p:sldId id="296" r:id="rId6"/>
    <p:sldId id="294" r:id="rId7"/>
    <p:sldId id="292" r:id="rId8"/>
    <p:sldId id="270" r:id="rId9"/>
    <p:sldId id="321" r:id="rId10"/>
    <p:sldId id="288" r:id="rId11"/>
    <p:sldId id="315" r:id="rId12"/>
    <p:sldId id="287" r:id="rId13"/>
    <p:sldId id="285" r:id="rId14"/>
    <p:sldId id="312" r:id="rId15"/>
    <p:sldId id="319" r:id="rId16"/>
    <p:sldId id="316" r:id="rId17"/>
    <p:sldId id="264" r:id="rId18"/>
    <p:sldId id="320" r:id="rId19"/>
    <p:sldId id="283" r:id="rId20"/>
    <p:sldId id="290" r:id="rId21"/>
    <p:sldId id="291" r:id="rId22"/>
    <p:sldId id="308" r:id="rId23"/>
    <p:sldId id="317" r:id="rId24"/>
    <p:sldId id="325" r:id="rId25"/>
    <p:sldId id="324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1"/>
    <p:restoredTop sz="95833"/>
  </p:normalViewPr>
  <p:slideViewPr>
    <p:cSldViewPr>
      <p:cViewPr varScale="1">
        <p:scale>
          <a:sx n="51" d="100"/>
          <a:sy n="51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7DE6BF-2BDE-9346-B60D-F944EC9F761F}" type="doc">
      <dgm:prSet loTypeId="urn:microsoft.com/office/officeart/2005/8/layout/vList2" loCatId="list" qsTypeId="urn:microsoft.com/office/officeart/2005/8/quickstyle/3D4" qsCatId="3D" csTypeId="urn:microsoft.com/office/officeart/2005/8/colors/accent2_4" csCatId="accent2"/>
      <dgm:spPr/>
      <dgm:t>
        <a:bodyPr/>
        <a:lstStyle/>
        <a:p>
          <a:endParaRPr lang="es-ES_tradnl"/>
        </a:p>
      </dgm:t>
    </dgm:pt>
    <dgm:pt modelId="{2CAC65D0-1198-5148-A03D-6C035E789240}">
      <dgm:prSet custT="1"/>
      <dgm:spPr/>
      <dgm:t>
        <a:bodyPr/>
        <a:lstStyle/>
        <a:p>
          <a:pPr rtl="0"/>
          <a:r>
            <a:rPr lang="es-ES_tradnl" sz="1400" b="1" dirty="0" smtClean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rPr>
            <a:t>F2-Isoprostanos</a:t>
          </a:r>
          <a:endParaRPr lang="es-ES_tradnl" sz="1400" dirty="0">
            <a:solidFill>
              <a:schemeClr val="bg1"/>
            </a:solidFill>
            <a:latin typeface="Abadi MT Condensed Extra Bold" charset="0"/>
            <a:ea typeface="Abadi MT Condensed Extra Bold" charset="0"/>
            <a:cs typeface="Abadi MT Condensed Extra Bold" charset="0"/>
          </a:endParaRPr>
        </a:p>
      </dgm:t>
    </dgm:pt>
    <dgm:pt modelId="{787EADE6-2779-8E44-99D5-0770BC716402}" type="parTrans" cxnId="{DE3383C4-5F42-D84A-97F2-E23B96565493}">
      <dgm:prSet/>
      <dgm:spPr/>
      <dgm:t>
        <a:bodyPr/>
        <a:lstStyle/>
        <a:p>
          <a:endParaRPr lang="es-ES_tradnl">
            <a:solidFill>
              <a:schemeClr val="tx1"/>
            </a:solidFill>
          </a:endParaRPr>
        </a:p>
      </dgm:t>
    </dgm:pt>
    <dgm:pt modelId="{89DC0941-BD9C-DC4F-AC9A-58C06A44793F}" type="sibTrans" cxnId="{DE3383C4-5F42-D84A-97F2-E23B96565493}">
      <dgm:prSet/>
      <dgm:spPr/>
      <dgm:t>
        <a:bodyPr/>
        <a:lstStyle/>
        <a:p>
          <a:endParaRPr lang="es-ES_tradnl">
            <a:solidFill>
              <a:schemeClr val="tx1"/>
            </a:solidFill>
          </a:endParaRPr>
        </a:p>
      </dgm:t>
    </dgm:pt>
    <dgm:pt modelId="{564357AE-B230-F94C-B0D6-D5944AA7ABC1}">
      <dgm:prSet custT="1"/>
      <dgm:spPr/>
      <dgm:t>
        <a:bodyPr/>
        <a:lstStyle/>
        <a:p>
          <a:pPr rtl="0"/>
          <a:r>
            <a:rPr lang="es-ES_tradnl" sz="1100" b="1" i="1" dirty="0" smtClean="0">
              <a:solidFill>
                <a:schemeClr val="tx1"/>
              </a:solidFill>
              <a:latin typeface="Arial Narrow" charset="0"/>
              <a:ea typeface="Arial Narrow" charset="0"/>
              <a:cs typeface="Arial Narrow" charset="0"/>
            </a:rPr>
            <a:t>(Plasma, orina</a:t>
          </a:r>
          <a:r>
            <a:rPr lang="es-ES_tradnl" sz="1100" b="1" dirty="0" smtClean="0">
              <a:solidFill>
                <a:schemeClr val="tx1"/>
              </a:solidFill>
              <a:latin typeface="Arial Narrow" charset="0"/>
              <a:ea typeface="Arial Narrow" charset="0"/>
              <a:cs typeface="Arial Narrow" charset="0"/>
            </a:rPr>
            <a:t>)</a:t>
          </a:r>
          <a:endParaRPr lang="es-ES_tradnl" sz="1100" dirty="0">
            <a:solidFill>
              <a:schemeClr val="tx1"/>
            </a:solidFill>
            <a:latin typeface="Arial Narrow" charset="0"/>
            <a:ea typeface="Arial Narrow" charset="0"/>
            <a:cs typeface="Arial Narrow" charset="0"/>
          </a:endParaRPr>
        </a:p>
      </dgm:t>
    </dgm:pt>
    <dgm:pt modelId="{DB108D3E-6FA3-4F44-A6B0-E72FB143A7C2}" type="parTrans" cxnId="{110CCABE-2E69-1048-9883-2E4144704978}">
      <dgm:prSet/>
      <dgm:spPr/>
      <dgm:t>
        <a:bodyPr/>
        <a:lstStyle/>
        <a:p>
          <a:endParaRPr lang="es-ES_tradnl">
            <a:solidFill>
              <a:schemeClr val="tx1"/>
            </a:solidFill>
          </a:endParaRPr>
        </a:p>
      </dgm:t>
    </dgm:pt>
    <dgm:pt modelId="{CEB24F86-8763-F04F-BECE-CDF7743D9D77}" type="sibTrans" cxnId="{110CCABE-2E69-1048-9883-2E4144704978}">
      <dgm:prSet/>
      <dgm:spPr/>
      <dgm:t>
        <a:bodyPr/>
        <a:lstStyle/>
        <a:p>
          <a:endParaRPr lang="es-ES_tradnl">
            <a:solidFill>
              <a:schemeClr val="tx1"/>
            </a:solidFill>
          </a:endParaRPr>
        </a:p>
      </dgm:t>
    </dgm:pt>
    <dgm:pt modelId="{D1D62733-65C6-EC44-BF99-F247077D5997}" type="pres">
      <dgm:prSet presAssocID="{FC7DE6BF-2BDE-9346-B60D-F944EC9F76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C10B734-79A9-1E45-B381-EB8B7504E4B9}" type="pres">
      <dgm:prSet presAssocID="{2CAC65D0-1198-5148-A03D-6C035E789240}" presName="parentText" presStyleLbl="node1" presStyleIdx="0" presStyleCnt="2" custLinFactNeighborY="9503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2B0BBA-0B91-B24B-9EF1-C1415C524263}" type="pres">
      <dgm:prSet presAssocID="{89DC0941-BD9C-DC4F-AC9A-58C06A44793F}" presName="spacer" presStyleCnt="0"/>
      <dgm:spPr/>
    </dgm:pt>
    <dgm:pt modelId="{BECA66EB-3526-8C4A-8EF2-98A812A5A1D7}" type="pres">
      <dgm:prSet presAssocID="{564357AE-B230-F94C-B0D6-D5944AA7ABC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4A5DBCC-3BE9-4B64-A5B3-2F1A928FBA75}" type="presOf" srcId="{564357AE-B230-F94C-B0D6-D5944AA7ABC1}" destId="{BECA66EB-3526-8C4A-8EF2-98A812A5A1D7}" srcOrd="0" destOrd="0" presId="urn:microsoft.com/office/officeart/2005/8/layout/vList2"/>
    <dgm:cxn modelId="{DE3383C4-5F42-D84A-97F2-E23B96565493}" srcId="{FC7DE6BF-2BDE-9346-B60D-F944EC9F761F}" destId="{2CAC65D0-1198-5148-A03D-6C035E789240}" srcOrd="0" destOrd="0" parTransId="{787EADE6-2779-8E44-99D5-0770BC716402}" sibTransId="{89DC0941-BD9C-DC4F-AC9A-58C06A44793F}"/>
    <dgm:cxn modelId="{110CCABE-2E69-1048-9883-2E4144704978}" srcId="{FC7DE6BF-2BDE-9346-B60D-F944EC9F761F}" destId="{564357AE-B230-F94C-B0D6-D5944AA7ABC1}" srcOrd="1" destOrd="0" parTransId="{DB108D3E-6FA3-4F44-A6B0-E72FB143A7C2}" sibTransId="{CEB24F86-8763-F04F-BECE-CDF7743D9D77}"/>
    <dgm:cxn modelId="{C112C849-4E7C-4278-849A-3F5B6F61ADB6}" type="presOf" srcId="{2CAC65D0-1198-5148-A03D-6C035E789240}" destId="{6C10B734-79A9-1E45-B381-EB8B7504E4B9}" srcOrd="0" destOrd="0" presId="urn:microsoft.com/office/officeart/2005/8/layout/vList2"/>
    <dgm:cxn modelId="{A5D33A74-6CF9-468B-AB49-564D22AE23FB}" type="presOf" srcId="{FC7DE6BF-2BDE-9346-B60D-F944EC9F761F}" destId="{D1D62733-65C6-EC44-BF99-F247077D5997}" srcOrd="0" destOrd="0" presId="urn:microsoft.com/office/officeart/2005/8/layout/vList2"/>
    <dgm:cxn modelId="{E9B230D6-F7F4-4440-8685-F2DB22A6D582}" type="presParOf" srcId="{D1D62733-65C6-EC44-BF99-F247077D5997}" destId="{6C10B734-79A9-1E45-B381-EB8B7504E4B9}" srcOrd="0" destOrd="0" presId="urn:microsoft.com/office/officeart/2005/8/layout/vList2"/>
    <dgm:cxn modelId="{1C99A5D1-E683-4721-A060-8CCF1748C70E}" type="presParOf" srcId="{D1D62733-65C6-EC44-BF99-F247077D5997}" destId="{0D2B0BBA-0B91-B24B-9EF1-C1415C524263}" srcOrd="1" destOrd="0" presId="urn:microsoft.com/office/officeart/2005/8/layout/vList2"/>
    <dgm:cxn modelId="{BA24F62E-E9C5-45DB-AE2C-C6CC4BBDB8B7}" type="presParOf" srcId="{D1D62733-65C6-EC44-BF99-F247077D5997}" destId="{BECA66EB-3526-8C4A-8EF2-98A812A5A1D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C7DE6BF-2BDE-9346-B60D-F944EC9F761F}" type="doc">
      <dgm:prSet loTypeId="urn:microsoft.com/office/officeart/2005/8/layout/list1" loCatId="list" qsTypeId="urn:microsoft.com/office/officeart/2005/8/quickstyle/simple2" qsCatId="simple" csTypeId="urn:microsoft.com/office/officeart/2005/8/colors/accent3_4" csCatId="accent3" phldr="1"/>
      <dgm:spPr/>
      <dgm:t>
        <a:bodyPr/>
        <a:lstStyle/>
        <a:p>
          <a:endParaRPr lang="es-ES_tradnl"/>
        </a:p>
      </dgm:t>
    </dgm:pt>
    <dgm:pt modelId="{2CAC65D0-1198-5148-A03D-6C035E789240}">
      <dgm:prSet custT="1"/>
      <dgm:spPr/>
      <dgm:t>
        <a:bodyPr/>
        <a:lstStyle/>
        <a:p>
          <a:pPr rtl="0"/>
          <a:r>
            <a:rPr lang="es-ES_tradnl" sz="1200" dirty="0" smtClean="0">
              <a:latin typeface="Abadi MT Condensed Extra Bold" charset="0"/>
              <a:ea typeface="Abadi MT Condensed Extra Bold" charset="0"/>
              <a:cs typeface="Abadi MT Condensed Extra Bold" charset="0"/>
            </a:rPr>
            <a:t>Disfunción inmune:</a:t>
          </a:r>
        </a:p>
        <a:p>
          <a:pPr rtl="0"/>
          <a:r>
            <a:rPr lang="es-ES_tradnl" sz="1200" dirty="0" smtClean="0">
              <a:latin typeface="Abadi MT Condensed Extra Bold" charset="0"/>
              <a:ea typeface="Abadi MT Condensed Extra Bold" charset="0"/>
              <a:cs typeface="Abadi MT Condensed Extra Bold" charset="0"/>
            </a:rPr>
            <a:t> </a:t>
          </a:r>
          <a:r>
            <a:rPr lang="es-ES_tradnl" sz="1200" b="1" dirty="0" smtClean="0">
              <a:latin typeface="Abadi MT Condensed Extra Bold" charset="0"/>
              <a:ea typeface="Abadi MT Condensed Extra Bold" charset="0"/>
              <a:cs typeface="Abadi MT Condensed Extra Bold" charset="0"/>
            </a:rPr>
            <a:t>INFLAMACION Y TROMBOSIS</a:t>
          </a:r>
          <a:endParaRPr lang="es-ES_tradnl" sz="1200" b="1" dirty="0">
            <a:latin typeface="Abadi MT Condensed Extra Bold" charset="0"/>
            <a:ea typeface="Abadi MT Condensed Extra Bold" charset="0"/>
            <a:cs typeface="Abadi MT Condensed Extra Bold" charset="0"/>
          </a:endParaRPr>
        </a:p>
      </dgm:t>
    </dgm:pt>
    <dgm:pt modelId="{787EADE6-2779-8E44-99D5-0770BC716402}" type="parTrans" cxnId="{DE3383C4-5F42-D84A-97F2-E23B96565493}">
      <dgm:prSet/>
      <dgm:spPr/>
      <dgm:t>
        <a:bodyPr/>
        <a:lstStyle/>
        <a:p>
          <a:endParaRPr lang="es-ES_tradnl" sz="1100">
            <a:solidFill>
              <a:schemeClr val="tx1"/>
            </a:solidFill>
          </a:endParaRPr>
        </a:p>
      </dgm:t>
    </dgm:pt>
    <dgm:pt modelId="{89DC0941-BD9C-DC4F-AC9A-58C06A44793F}" type="sibTrans" cxnId="{DE3383C4-5F42-D84A-97F2-E23B96565493}">
      <dgm:prSet/>
      <dgm:spPr/>
      <dgm:t>
        <a:bodyPr/>
        <a:lstStyle/>
        <a:p>
          <a:endParaRPr lang="es-ES_tradnl" sz="1100">
            <a:solidFill>
              <a:schemeClr val="tx1"/>
            </a:solidFill>
          </a:endParaRPr>
        </a:p>
      </dgm:t>
    </dgm:pt>
    <dgm:pt modelId="{90395323-BB3D-D543-AEC4-053C89314D7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_tradnl" sz="1100" dirty="0" smtClean="0">
              <a:solidFill>
                <a:schemeClr val="tx1"/>
              </a:solidFill>
              <a:latin typeface="Abadi MT Condensed Extra Bold" charset="0"/>
              <a:ea typeface="Abadi MT Condensed Extra Bold" charset="0"/>
              <a:cs typeface="Abadi MT Condensed Extra Bold" charset="0"/>
            </a:rPr>
            <a:t>Daño orgánico: </a:t>
          </a:r>
          <a:r>
            <a:rPr lang="es-ES_tradnl" sz="1100" b="1" dirty="0" smtClean="0">
              <a:solidFill>
                <a:schemeClr val="tx1"/>
              </a:solidFill>
              <a:latin typeface="Abadi MT Condensed Extra Bold" charset="0"/>
              <a:ea typeface="Abadi MT Condensed Extra Bold" charset="0"/>
              <a:cs typeface="Abadi MT Condensed Extra Bold" charset="0"/>
            </a:rPr>
            <a:t>NEFRITIS, SNC,  CVD y CEREBROVASCULAR</a:t>
          </a:r>
          <a:endParaRPr lang="es-ES_tradnl" sz="1100" b="1" dirty="0">
            <a:solidFill>
              <a:schemeClr val="tx1"/>
            </a:solidFill>
            <a:latin typeface="Abadi MT Condensed Extra Bold" charset="0"/>
            <a:ea typeface="Abadi MT Condensed Extra Bold" charset="0"/>
            <a:cs typeface="Abadi MT Condensed Extra Bold" charset="0"/>
          </a:endParaRPr>
        </a:p>
      </dgm:t>
    </dgm:pt>
    <dgm:pt modelId="{5459EB66-C73F-B24A-AD63-3BD03934F870}" type="parTrans" cxnId="{5E30ED43-B6D9-8F4B-B040-BFB34100137F}">
      <dgm:prSet/>
      <dgm:spPr/>
      <dgm:t>
        <a:bodyPr/>
        <a:lstStyle/>
        <a:p>
          <a:endParaRPr lang="es-ES_tradnl" sz="1100">
            <a:solidFill>
              <a:schemeClr val="tx1"/>
            </a:solidFill>
          </a:endParaRPr>
        </a:p>
      </dgm:t>
    </dgm:pt>
    <dgm:pt modelId="{1A995912-8265-2742-860A-B40AA51B44FF}" type="sibTrans" cxnId="{5E30ED43-B6D9-8F4B-B040-BFB34100137F}">
      <dgm:prSet/>
      <dgm:spPr/>
      <dgm:t>
        <a:bodyPr/>
        <a:lstStyle/>
        <a:p>
          <a:endParaRPr lang="es-ES_tradnl" sz="1100">
            <a:solidFill>
              <a:schemeClr val="tx1"/>
            </a:solidFill>
          </a:endParaRPr>
        </a:p>
      </dgm:t>
    </dgm:pt>
    <dgm:pt modelId="{D0717BE3-F9FA-4ECA-A6C5-544F8BDB977D}" type="pres">
      <dgm:prSet presAssocID="{FC7DE6BF-2BDE-9346-B60D-F944EC9F761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3A58BEA-9286-431B-B4E4-80E68F8DEAFA}" type="pres">
      <dgm:prSet presAssocID="{2CAC65D0-1198-5148-A03D-6C035E789240}" presName="parentLin" presStyleCnt="0"/>
      <dgm:spPr/>
    </dgm:pt>
    <dgm:pt modelId="{AB5CC426-50EE-4815-90FE-6AA75682892B}" type="pres">
      <dgm:prSet presAssocID="{2CAC65D0-1198-5148-A03D-6C035E789240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38D8DB05-97E7-4389-ABAC-AB88BABAFEFD}" type="pres">
      <dgm:prSet presAssocID="{2CAC65D0-1198-5148-A03D-6C035E789240}" presName="parentText" presStyleLbl="node1" presStyleIdx="0" presStyleCnt="2" custScaleX="141277" custScaleY="24948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863003-392F-4A33-9921-6A12E94E71D1}" type="pres">
      <dgm:prSet presAssocID="{2CAC65D0-1198-5148-A03D-6C035E789240}" presName="negativeSpace" presStyleCnt="0"/>
      <dgm:spPr/>
    </dgm:pt>
    <dgm:pt modelId="{93C95E0C-1F95-4EA3-A745-9A0AC398702F}" type="pres">
      <dgm:prSet presAssocID="{2CAC65D0-1198-5148-A03D-6C035E789240}" presName="childText" presStyleLbl="conFgAcc1" presStyleIdx="0" presStyleCnt="2">
        <dgm:presLayoutVars>
          <dgm:bulletEnabled val="1"/>
        </dgm:presLayoutVars>
      </dgm:prSet>
      <dgm:spPr/>
    </dgm:pt>
    <dgm:pt modelId="{83DBCD4F-3CE3-4FFB-B9AB-52C84CD1A6FC}" type="pres">
      <dgm:prSet presAssocID="{89DC0941-BD9C-DC4F-AC9A-58C06A44793F}" presName="spaceBetweenRectangles" presStyleCnt="0"/>
      <dgm:spPr/>
    </dgm:pt>
    <dgm:pt modelId="{7CC02369-A391-436E-B3E5-C1E6CE38B54C}" type="pres">
      <dgm:prSet presAssocID="{90395323-BB3D-D543-AEC4-053C89314D70}" presName="parentLin" presStyleCnt="0"/>
      <dgm:spPr/>
    </dgm:pt>
    <dgm:pt modelId="{A9EBD171-8E7A-4945-ADFE-77B871199272}" type="pres">
      <dgm:prSet presAssocID="{90395323-BB3D-D543-AEC4-053C89314D70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380ECBEC-5EF2-403F-8188-EDCD20F7EE36}" type="pres">
      <dgm:prSet presAssocID="{90395323-BB3D-D543-AEC4-053C89314D70}" presName="parentText" presStyleLbl="node1" presStyleIdx="1" presStyleCnt="2" custScaleX="142857" custScaleY="268871" custLinFactNeighborX="-68383" custLinFactNeighborY="2634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28D296-822B-49E5-8FF3-AC3B7F652EC8}" type="pres">
      <dgm:prSet presAssocID="{90395323-BB3D-D543-AEC4-053C89314D70}" presName="negativeSpace" presStyleCnt="0"/>
      <dgm:spPr/>
    </dgm:pt>
    <dgm:pt modelId="{8D0AF3CB-0E8C-4E3D-9EFA-966ECA1976B7}" type="pres">
      <dgm:prSet presAssocID="{90395323-BB3D-D543-AEC4-053C89314D7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40B4462-35F5-4E78-B185-1CB378C6D725}" type="presOf" srcId="{2CAC65D0-1198-5148-A03D-6C035E789240}" destId="{38D8DB05-97E7-4389-ABAC-AB88BABAFEFD}" srcOrd="1" destOrd="0" presId="urn:microsoft.com/office/officeart/2005/8/layout/list1"/>
    <dgm:cxn modelId="{DE3383C4-5F42-D84A-97F2-E23B96565493}" srcId="{FC7DE6BF-2BDE-9346-B60D-F944EC9F761F}" destId="{2CAC65D0-1198-5148-A03D-6C035E789240}" srcOrd="0" destOrd="0" parTransId="{787EADE6-2779-8E44-99D5-0770BC716402}" sibTransId="{89DC0941-BD9C-DC4F-AC9A-58C06A44793F}"/>
    <dgm:cxn modelId="{EB0CD62F-6943-42CA-A064-2201646DE1D4}" type="presOf" srcId="{90395323-BB3D-D543-AEC4-053C89314D70}" destId="{380ECBEC-5EF2-403F-8188-EDCD20F7EE36}" srcOrd="1" destOrd="0" presId="urn:microsoft.com/office/officeart/2005/8/layout/list1"/>
    <dgm:cxn modelId="{1F5649B9-0A80-476D-91A9-B803DD9AD06C}" type="presOf" srcId="{90395323-BB3D-D543-AEC4-053C89314D70}" destId="{A9EBD171-8E7A-4945-ADFE-77B871199272}" srcOrd="0" destOrd="0" presId="urn:microsoft.com/office/officeart/2005/8/layout/list1"/>
    <dgm:cxn modelId="{1F25B3AB-CB72-4A6A-BEAA-A4342DC4E238}" type="presOf" srcId="{FC7DE6BF-2BDE-9346-B60D-F944EC9F761F}" destId="{D0717BE3-F9FA-4ECA-A6C5-544F8BDB977D}" srcOrd="0" destOrd="0" presId="urn:microsoft.com/office/officeart/2005/8/layout/list1"/>
    <dgm:cxn modelId="{9AA99CDD-BE62-4A8D-BDCB-6DA61EFABE22}" type="presOf" srcId="{2CAC65D0-1198-5148-A03D-6C035E789240}" destId="{AB5CC426-50EE-4815-90FE-6AA75682892B}" srcOrd="0" destOrd="0" presId="urn:microsoft.com/office/officeart/2005/8/layout/list1"/>
    <dgm:cxn modelId="{5E30ED43-B6D9-8F4B-B040-BFB34100137F}" srcId="{FC7DE6BF-2BDE-9346-B60D-F944EC9F761F}" destId="{90395323-BB3D-D543-AEC4-053C89314D70}" srcOrd="1" destOrd="0" parTransId="{5459EB66-C73F-B24A-AD63-3BD03934F870}" sibTransId="{1A995912-8265-2742-860A-B40AA51B44FF}"/>
    <dgm:cxn modelId="{8D66EA11-7B6E-452D-86E3-0ADBFCC44258}" type="presParOf" srcId="{D0717BE3-F9FA-4ECA-A6C5-544F8BDB977D}" destId="{A3A58BEA-9286-431B-B4E4-80E68F8DEAFA}" srcOrd="0" destOrd="0" presId="urn:microsoft.com/office/officeart/2005/8/layout/list1"/>
    <dgm:cxn modelId="{27A4D640-5988-438B-A169-378B952D6D5B}" type="presParOf" srcId="{A3A58BEA-9286-431B-B4E4-80E68F8DEAFA}" destId="{AB5CC426-50EE-4815-90FE-6AA75682892B}" srcOrd="0" destOrd="0" presId="urn:microsoft.com/office/officeart/2005/8/layout/list1"/>
    <dgm:cxn modelId="{7389C253-CE81-42E4-9E83-2E377EAEB377}" type="presParOf" srcId="{A3A58BEA-9286-431B-B4E4-80E68F8DEAFA}" destId="{38D8DB05-97E7-4389-ABAC-AB88BABAFEFD}" srcOrd="1" destOrd="0" presId="urn:microsoft.com/office/officeart/2005/8/layout/list1"/>
    <dgm:cxn modelId="{70E28654-A65A-4D11-9712-80CD36A4CA64}" type="presParOf" srcId="{D0717BE3-F9FA-4ECA-A6C5-544F8BDB977D}" destId="{CB863003-392F-4A33-9921-6A12E94E71D1}" srcOrd="1" destOrd="0" presId="urn:microsoft.com/office/officeart/2005/8/layout/list1"/>
    <dgm:cxn modelId="{C8F7A2A2-CAD3-481E-BE42-45C119D33078}" type="presParOf" srcId="{D0717BE3-F9FA-4ECA-A6C5-544F8BDB977D}" destId="{93C95E0C-1F95-4EA3-A745-9A0AC398702F}" srcOrd="2" destOrd="0" presId="urn:microsoft.com/office/officeart/2005/8/layout/list1"/>
    <dgm:cxn modelId="{1ADBE004-5614-4D5B-B6CB-217B23ED44C0}" type="presParOf" srcId="{D0717BE3-F9FA-4ECA-A6C5-544F8BDB977D}" destId="{83DBCD4F-3CE3-4FFB-B9AB-52C84CD1A6FC}" srcOrd="3" destOrd="0" presId="urn:microsoft.com/office/officeart/2005/8/layout/list1"/>
    <dgm:cxn modelId="{4F5AA366-1F1C-4896-9588-CAF5F32B918B}" type="presParOf" srcId="{D0717BE3-F9FA-4ECA-A6C5-544F8BDB977D}" destId="{7CC02369-A391-436E-B3E5-C1E6CE38B54C}" srcOrd="4" destOrd="0" presId="urn:microsoft.com/office/officeart/2005/8/layout/list1"/>
    <dgm:cxn modelId="{274C74A3-73AE-4902-B8C4-8BB875AA1DF7}" type="presParOf" srcId="{7CC02369-A391-436E-B3E5-C1E6CE38B54C}" destId="{A9EBD171-8E7A-4945-ADFE-77B871199272}" srcOrd="0" destOrd="0" presId="urn:microsoft.com/office/officeart/2005/8/layout/list1"/>
    <dgm:cxn modelId="{0D46788F-0103-4619-8D20-A4B670181C05}" type="presParOf" srcId="{7CC02369-A391-436E-B3E5-C1E6CE38B54C}" destId="{380ECBEC-5EF2-403F-8188-EDCD20F7EE36}" srcOrd="1" destOrd="0" presId="urn:microsoft.com/office/officeart/2005/8/layout/list1"/>
    <dgm:cxn modelId="{7A2A754F-77B2-4AC7-AEAA-860F08CEA136}" type="presParOf" srcId="{D0717BE3-F9FA-4ECA-A6C5-544F8BDB977D}" destId="{7628D296-822B-49E5-8FF3-AC3B7F652EC8}" srcOrd="5" destOrd="0" presId="urn:microsoft.com/office/officeart/2005/8/layout/list1"/>
    <dgm:cxn modelId="{CBD54D75-6D9D-445D-9877-919852303405}" type="presParOf" srcId="{D0717BE3-F9FA-4ECA-A6C5-544F8BDB977D}" destId="{8D0AF3CB-0E8C-4E3D-9EFA-966ECA1976B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5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C7DE6BF-2BDE-9346-B60D-F944EC9F761F}" type="doc">
      <dgm:prSet loTypeId="urn:microsoft.com/office/officeart/2005/8/layout/vList2" loCatId="list" qsTypeId="urn:microsoft.com/office/officeart/2005/8/quickstyle/3D4" qsCatId="3D" csTypeId="urn:microsoft.com/office/officeart/2005/8/colors/accent1_4" csCatId="accent1" phldr="1"/>
      <dgm:spPr/>
      <dgm:t>
        <a:bodyPr/>
        <a:lstStyle/>
        <a:p>
          <a:endParaRPr lang="es-ES_tradnl"/>
        </a:p>
      </dgm:t>
    </dgm:pt>
    <dgm:pt modelId="{2CAC65D0-1198-5148-A03D-6C035E789240}">
      <dgm:prSet custT="1"/>
      <dgm:spPr/>
      <dgm:t>
        <a:bodyPr/>
        <a:lstStyle/>
        <a:p>
          <a:pPr rtl="0"/>
          <a:r>
            <a:rPr lang="es-ES_tradnl" sz="1400" b="1" dirty="0" smtClean="0">
              <a:latin typeface="Abadi MT Condensed Extra Bold" charset="0"/>
              <a:ea typeface="Abadi MT Condensed Extra Bold" charset="0"/>
              <a:cs typeface="Abadi MT Condensed Extra Bold" charset="0"/>
            </a:rPr>
            <a:t>CARBONILACIÓN</a:t>
          </a:r>
          <a:endParaRPr lang="es-ES_tradnl" sz="1400" b="1" dirty="0">
            <a:latin typeface="Abadi MT Condensed Extra Bold" charset="0"/>
            <a:ea typeface="Abadi MT Condensed Extra Bold" charset="0"/>
            <a:cs typeface="Abadi MT Condensed Extra Bold" charset="0"/>
          </a:endParaRPr>
        </a:p>
      </dgm:t>
    </dgm:pt>
    <dgm:pt modelId="{787EADE6-2779-8E44-99D5-0770BC716402}" type="parTrans" cxnId="{DE3383C4-5F42-D84A-97F2-E23B96565493}">
      <dgm:prSet/>
      <dgm:spPr/>
      <dgm:t>
        <a:bodyPr/>
        <a:lstStyle/>
        <a:p>
          <a:endParaRPr lang="es-ES_tradnl" b="1">
            <a:solidFill>
              <a:schemeClr val="tx1"/>
            </a:solidFill>
          </a:endParaRPr>
        </a:p>
      </dgm:t>
    </dgm:pt>
    <dgm:pt modelId="{89DC0941-BD9C-DC4F-AC9A-58C06A44793F}" type="sibTrans" cxnId="{DE3383C4-5F42-D84A-97F2-E23B96565493}">
      <dgm:prSet/>
      <dgm:spPr/>
      <dgm:t>
        <a:bodyPr/>
        <a:lstStyle/>
        <a:p>
          <a:endParaRPr lang="es-ES_tradnl" b="1">
            <a:solidFill>
              <a:schemeClr val="tx1"/>
            </a:solidFill>
          </a:endParaRPr>
        </a:p>
      </dgm:t>
    </dgm:pt>
    <dgm:pt modelId="{564357AE-B230-F94C-B0D6-D5944AA7ABC1}">
      <dgm:prSet custT="1"/>
      <dgm:spPr/>
      <dgm:t>
        <a:bodyPr/>
        <a:lstStyle/>
        <a:p>
          <a:pPr rtl="0"/>
          <a:r>
            <a:rPr lang="es-ES_tradnl" sz="1100" b="1" i="1" dirty="0" smtClean="0">
              <a:solidFill>
                <a:schemeClr val="tx1"/>
              </a:solidFill>
              <a:latin typeface="Arial Narrow" charset="0"/>
              <a:ea typeface="Arial Narrow" charset="0"/>
              <a:cs typeface="Arial Narrow" charset="0"/>
            </a:rPr>
            <a:t>(Sangre periférica</a:t>
          </a:r>
          <a:r>
            <a:rPr lang="es-ES_tradnl" sz="1100" b="1" dirty="0" smtClean="0">
              <a:solidFill>
                <a:schemeClr val="tx1"/>
              </a:solidFill>
              <a:latin typeface="Arial Narrow" charset="0"/>
              <a:ea typeface="Arial Narrow" charset="0"/>
              <a:cs typeface="Arial Narrow" charset="0"/>
            </a:rPr>
            <a:t>)</a:t>
          </a:r>
          <a:endParaRPr lang="es-ES_tradnl" sz="1100" b="1" dirty="0">
            <a:solidFill>
              <a:schemeClr val="tx1"/>
            </a:solidFill>
            <a:latin typeface="Arial Narrow" charset="0"/>
            <a:ea typeface="Arial Narrow" charset="0"/>
            <a:cs typeface="Arial Narrow" charset="0"/>
          </a:endParaRPr>
        </a:p>
      </dgm:t>
    </dgm:pt>
    <dgm:pt modelId="{DB108D3E-6FA3-4F44-A6B0-E72FB143A7C2}" type="parTrans" cxnId="{110CCABE-2E69-1048-9883-2E4144704978}">
      <dgm:prSet/>
      <dgm:spPr/>
      <dgm:t>
        <a:bodyPr/>
        <a:lstStyle/>
        <a:p>
          <a:endParaRPr lang="es-ES_tradnl" b="1">
            <a:solidFill>
              <a:schemeClr val="tx1"/>
            </a:solidFill>
          </a:endParaRPr>
        </a:p>
      </dgm:t>
    </dgm:pt>
    <dgm:pt modelId="{CEB24F86-8763-F04F-BECE-CDF7743D9D77}" type="sibTrans" cxnId="{110CCABE-2E69-1048-9883-2E4144704978}">
      <dgm:prSet/>
      <dgm:spPr/>
      <dgm:t>
        <a:bodyPr/>
        <a:lstStyle/>
        <a:p>
          <a:endParaRPr lang="es-ES_tradnl" b="1">
            <a:solidFill>
              <a:schemeClr val="tx1"/>
            </a:solidFill>
          </a:endParaRPr>
        </a:p>
      </dgm:t>
    </dgm:pt>
    <dgm:pt modelId="{D1D62733-65C6-EC44-BF99-F247077D5997}" type="pres">
      <dgm:prSet presAssocID="{FC7DE6BF-2BDE-9346-B60D-F944EC9F76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C10B734-79A9-1E45-B381-EB8B7504E4B9}" type="pres">
      <dgm:prSet presAssocID="{2CAC65D0-1198-5148-A03D-6C035E789240}" presName="parentText" presStyleLbl="node1" presStyleIdx="0" presStyleCnt="2" custLinFactNeighborY="95035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D2B0BBA-0B91-B24B-9EF1-C1415C524263}" type="pres">
      <dgm:prSet presAssocID="{89DC0941-BD9C-DC4F-AC9A-58C06A44793F}" presName="spacer" presStyleCnt="0"/>
      <dgm:spPr/>
    </dgm:pt>
    <dgm:pt modelId="{BECA66EB-3526-8C4A-8EF2-98A812A5A1D7}" type="pres">
      <dgm:prSet presAssocID="{564357AE-B230-F94C-B0D6-D5944AA7ABC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27624B33-369E-4A4B-AE35-004E2EF79F1C}" type="presOf" srcId="{FC7DE6BF-2BDE-9346-B60D-F944EC9F761F}" destId="{D1D62733-65C6-EC44-BF99-F247077D5997}" srcOrd="0" destOrd="0" presId="urn:microsoft.com/office/officeart/2005/8/layout/vList2"/>
    <dgm:cxn modelId="{DE3383C4-5F42-D84A-97F2-E23B96565493}" srcId="{FC7DE6BF-2BDE-9346-B60D-F944EC9F761F}" destId="{2CAC65D0-1198-5148-A03D-6C035E789240}" srcOrd="0" destOrd="0" parTransId="{787EADE6-2779-8E44-99D5-0770BC716402}" sibTransId="{89DC0941-BD9C-DC4F-AC9A-58C06A44793F}"/>
    <dgm:cxn modelId="{110CCABE-2E69-1048-9883-2E4144704978}" srcId="{FC7DE6BF-2BDE-9346-B60D-F944EC9F761F}" destId="{564357AE-B230-F94C-B0D6-D5944AA7ABC1}" srcOrd="1" destOrd="0" parTransId="{DB108D3E-6FA3-4F44-A6B0-E72FB143A7C2}" sibTransId="{CEB24F86-8763-F04F-BECE-CDF7743D9D77}"/>
    <dgm:cxn modelId="{FF7575C1-0350-4D45-837E-28FB6CD3482F}" type="presOf" srcId="{2CAC65D0-1198-5148-A03D-6C035E789240}" destId="{6C10B734-79A9-1E45-B381-EB8B7504E4B9}" srcOrd="0" destOrd="0" presId="urn:microsoft.com/office/officeart/2005/8/layout/vList2"/>
    <dgm:cxn modelId="{387656B1-6710-4220-81E4-CA64A6EE20EF}" type="presOf" srcId="{564357AE-B230-F94C-B0D6-D5944AA7ABC1}" destId="{BECA66EB-3526-8C4A-8EF2-98A812A5A1D7}" srcOrd="0" destOrd="0" presId="urn:microsoft.com/office/officeart/2005/8/layout/vList2"/>
    <dgm:cxn modelId="{05326CBB-38A8-4DC5-91EC-0FC86BB26AEF}" type="presParOf" srcId="{D1D62733-65C6-EC44-BF99-F247077D5997}" destId="{6C10B734-79A9-1E45-B381-EB8B7504E4B9}" srcOrd="0" destOrd="0" presId="urn:microsoft.com/office/officeart/2005/8/layout/vList2"/>
    <dgm:cxn modelId="{56D83E06-690B-4EBD-9388-D0E7B8ED6DC9}" type="presParOf" srcId="{D1D62733-65C6-EC44-BF99-F247077D5997}" destId="{0D2B0BBA-0B91-B24B-9EF1-C1415C524263}" srcOrd="1" destOrd="0" presId="urn:microsoft.com/office/officeart/2005/8/layout/vList2"/>
    <dgm:cxn modelId="{FB5CDFDE-D7E2-478B-9FBB-284F1BDDAE7A}" type="presParOf" srcId="{D1D62733-65C6-EC44-BF99-F247077D5997}" destId="{BECA66EB-3526-8C4A-8EF2-98A812A5A1D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5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C7DE6BF-2BDE-9346-B60D-F944EC9F761F}" type="doc">
      <dgm:prSet loTypeId="urn:microsoft.com/office/officeart/2005/8/layout/vList2" loCatId="list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es-ES_tradnl"/>
        </a:p>
      </dgm:t>
    </dgm:pt>
    <dgm:pt modelId="{2CAC65D0-1198-5148-A03D-6C035E789240}">
      <dgm:prSet custT="1"/>
      <dgm:spPr/>
      <dgm:t>
        <a:bodyPr/>
        <a:lstStyle/>
        <a:p>
          <a:pPr rtl="0"/>
          <a:r>
            <a:rPr lang="es-ES_tradnl" sz="1200" b="1" dirty="0" smtClean="0">
              <a:latin typeface="Abadi MT Condensed Extra Bold" charset="0"/>
              <a:ea typeface="Abadi MT Condensed Extra Bold" charset="0"/>
              <a:cs typeface="Abadi MT Condensed Extra Bold" charset="0"/>
            </a:rPr>
            <a:t>AUMENTO SLEDAI</a:t>
          </a:r>
          <a:endParaRPr lang="es-ES_tradnl" sz="1200" b="1" dirty="0">
            <a:latin typeface="Abadi MT Condensed Extra Bold" charset="0"/>
            <a:ea typeface="Abadi MT Condensed Extra Bold" charset="0"/>
            <a:cs typeface="Abadi MT Condensed Extra Bold" charset="0"/>
          </a:endParaRPr>
        </a:p>
      </dgm:t>
    </dgm:pt>
    <dgm:pt modelId="{787EADE6-2779-8E44-99D5-0770BC716402}" type="parTrans" cxnId="{DE3383C4-5F42-D84A-97F2-E23B96565493}">
      <dgm:prSet/>
      <dgm:spPr/>
      <dgm:t>
        <a:bodyPr/>
        <a:lstStyle/>
        <a:p>
          <a:endParaRPr lang="es-ES_tradnl" sz="1100" b="1">
            <a:solidFill>
              <a:schemeClr val="tx1"/>
            </a:solidFill>
          </a:endParaRPr>
        </a:p>
      </dgm:t>
    </dgm:pt>
    <dgm:pt modelId="{89DC0941-BD9C-DC4F-AC9A-58C06A44793F}" type="sibTrans" cxnId="{DE3383C4-5F42-D84A-97F2-E23B96565493}">
      <dgm:prSet/>
      <dgm:spPr/>
      <dgm:t>
        <a:bodyPr/>
        <a:lstStyle/>
        <a:p>
          <a:endParaRPr lang="es-ES_tradnl" sz="1100" b="1">
            <a:solidFill>
              <a:schemeClr val="tx1"/>
            </a:solidFill>
          </a:endParaRPr>
        </a:p>
      </dgm:t>
    </dgm:pt>
    <dgm:pt modelId="{D1D62733-65C6-EC44-BF99-F247077D5997}" type="pres">
      <dgm:prSet presAssocID="{FC7DE6BF-2BDE-9346-B60D-F944EC9F76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C10B734-79A9-1E45-B381-EB8B7504E4B9}" type="pres">
      <dgm:prSet presAssocID="{2CAC65D0-1198-5148-A03D-6C035E789240}" presName="parentText" presStyleLbl="node1" presStyleIdx="0" presStyleCnt="1" custLinFactY="-5185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DE3383C4-5F42-D84A-97F2-E23B96565493}" srcId="{FC7DE6BF-2BDE-9346-B60D-F944EC9F761F}" destId="{2CAC65D0-1198-5148-A03D-6C035E789240}" srcOrd="0" destOrd="0" parTransId="{787EADE6-2779-8E44-99D5-0770BC716402}" sibTransId="{89DC0941-BD9C-DC4F-AC9A-58C06A44793F}"/>
    <dgm:cxn modelId="{03A0C53C-A024-41AE-84EB-69EBF5D60AA4}" type="presOf" srcId="{2CAC65D0-1198-5148-A03D-6C035E789240}" destId="{6C10B734-79A9-1E45-B381-EB8B7504E4B9}" srcOrd="0" destOrd="0" presId="urn:microsoft.com/office/officeart/2005/8/layout/vList2"/>
    <dgm:cxn modelId="{27EFF26A-6349-499D-A329-F4D6DD77D722}" type="presOf" srcId="{FC7DE6BF-2BDE-9346-B60D-F944EC9F761F}" destId="{D1D62733-65C6-EC44-BF99-F247077D5997}" srcOrd="0" destOrd="0" presId="urn:microsoft.com/office/officeart/2005/8/layout/vList2"/>
    <dgm:cxn modelId="{A6D141CC-8182-441D-BF0E-2052FB2AB2FC}" type="presParOf" srcId="{D1D62733-65C6-EC44-BF99-F247077D5997}" destId="{6C10B734-79A9-1E45-B381-EB8B7504E4B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C7DE6BF-2BDE-9346-B60D-F944EC9F761F}" type="doc">
      <dgm:prSet loTypeId="urn:microsoft.com/office/officeart/2005/8/layout/vList2" loCatId="list" qsTypeId="urn:microsoft.com/office/officeart/2005/8/quickstyle/3D4" qsCatId="3D" csTypeId="urn:microsoft.com/office/officeart/2005/8/colors/accent1_4" csCatId="accent1" phldr="1"/>
      <dgm:spPr/>
      <dgm:t>
        <a:bodyPr/>
        <a:lstStyle/>
        <a:p>
          <a:endParaRPr lang="es-ES_tradnl"/>
        </a:p>
      </dgm:t>
    </dgm:pt>
    <dgm:pt modelId="{2CAC65D0-1198-5148-A03D-6C035E789240}">
      <dgm:prSet custT="1"/>
      <dgm:spPr/>
      <dgm:t>
        <a:bodyPr/>
        <a:lstStyle/>
        <a:p>
          <a:pPr rtl="0"/>
          <a:r>
            <a:rPr lang="es-ES_tradnl" sz="1400" b="1" dirty="0" smtClean="0">
              <a:latin typeface="Abadi MT Condensed Extra Bold" charset="0"/>
              <a:ea typeface="Abadi MT Condensed Extra Bold" charset="0"/>
              <a:cs typeface="Abadi MT Condensed Extra Bold" charset="0"/>
            </a:rPr>
            <a:t>NITROTIROSINA</a:t>
          </a:r>
          <a:endParaRPr lang="es-ES_tradnl" sz="1400" b="1" dirty="0">
            <a:latin typeface="Abadi MT Condensed Extra Bold" charset="0"/>
            <a:ea typeface="Abadi MT Condensed Extra Bold" charset="0"/>
            <a:cs typeface="Abadi MT Condensed Extra Bold" charset="0"/>
          </a:endParaRPr>
        </a:p>
      </dgm:t>
    </dgm:pt>
    <dgm:pt modelId="{787EADE6-2779-8E44-99D5-0770BC716402}" type="parTrans" cxnId="{DE3383C4-5F42-D84A-97F2-E23B96565493}">
      <dgm:prSet/>
      <dgm:spPr/>
      <dgm:t>
        <a:bodyPr/>
        <a:lstStyle/>
        <a:p>
          <a:endParaRPr lang="es-ES_tradnl" sz="1100" b="1">
            <a:solidFill>
              <a:schemeClr val="tx1"/>
            </a:solidFill>
            <a:latin typeface="Abadi MT Condensed Extra Bold" charset="0"/>
            <a:ea typeface="Abadi MT Condensed Extra Bold" charset="0"/>
            <a:cs typeface="Abadi MT Condensed Extra Bold" charset="0"/>
          </a:endParaRPr>
        </a:p>
      </dgm:t>
    </dgm:pt>
    <dgm:pt modelId="{89DC0941-BD9C-DC4F-AC9A-58C06A44793F}" type="sibTrans" cxnId="{DE3383C4-5F42-D84A-97F2-E23B96565493}">
      <dgm:prSet/>
      <dgm:spPr/>
      <dgm:t>
        <a:bodyPr/>
        <a:lstStyle/>
        <a:p>
          <a:endParaRPr lang="es-ES_tradnl" sz="1100" b="1">
            <a:solidFill>
              <a:schemeClr val="tx1"/>
            </a:solidFill>
            <a:latin typeface="Abadi MT Condensed Extra Bold" charset="0"/>
            <a:ea typeface="Abadi MT Condensed Extra Bold" charset="0"/>
            <a:cs typeface="Abadi MT Condensed Extra Bold" charset="0"/>
          </a:endParaRPr>
        </a:p>
      </dgm:t>
    </dgm:pt>
    <dgm:pt modelId="{564357AE-B230-F94C-B0D6-D5944AA7ABC1}">
      <dgm:prSet custT="1"/>
      <dgm:spPr/>
      <dgm:t>
        <a:bodyPr/>
        <a:lstStyle/>
        <a:p>
          <a:pPr rtl="0"/>
          <a:r>
            <a:rPr lang="es-ES_tradnl" sz="1100" b="1" i="1" dirty="0" smtClean="0">
              <a:solidFill>
                <a:schemeClr val="tx1"/>
              </a:solidFill>
              <a:latin typeface="Arial Narrow" charset="0"/>
              <a:ea typeface="Arial Narrow" charset="0"/>
              <a:cs typeface="Arial Narrow" charset="0"/>
            </a:rPr>
            <a:t>(Plasma/suero, linfocitos)</a:t>
          </a:r>
          <a:endParaRPr lang="es-ES_tradnl" sz="1100" b="1" i="1" dirty="0">
            <a:solidFill>
              <a:schemeClr val="tx1"/>
            </a:solidFill>
            <a:latin typeface="Arial Narrow" charset="0"/>
            <a:ea typeface="Arial Narrow" charset="0"/>
            <a:cs typeface="Arial Narrow" charset="0"/>
          </a:endParaRPr>
        </a:p>
      </dgm:t>
    </dgm:pt>
    <dgm:pt modelId="{DB108D3E-6FA3-4F44-A6B0-E72FB143A7C2}" type="parTrans" cxnId="{110CCABE-2E69-1048-9883-2E4144704978}">
      <dgm:prSet/>
      <dgm:spPr/>
      <dgm:t>
        <a:bodyPr/>
        <a:lstStyle/>
        <a:p>
          <a:endParaRPr lang="es-ES_tradnl" sz="1100" b="1">
            <a:solidFill>
              <a:schemeClr val="tx1"/>
            </a:solidFill>
            <a:latin typeface="Abadi MT Condensed Extra Bold" charset="0"/>
            <a:ea typeface="Abadi MT Condensed Extra Bold" charset="0"/>
            <a:cs typeface="Abadi MT Condensed Extra Bold" charset="0"/>
          </a:endParaRPr>
        </a:p>
      </dgm:t>
    </dgm:pt>
    <dgm:pt modelId="{CEB24F86-8763-F04F-BECE-CDF7743D9D77}" type="sibTrans" cxnId="{110CCABE-2E69-1048-9883-2E4144704978}">
      <dgm:prSet/>
      <dgm:spPr/>
      <dgm:t>
        <a:bodyPr/>
        <a:lstStyle/>
        <a:p>
          <a:endParaRPr lang="es-ES_tradnl" sz="1100" b="1">
            <a:solidFill>
              <a:schemeClr val="tx1"/>
            </a:solidFill>
            <a:latin typeface="Abadi MT Condensed Extra Bold" charset="0"/>
            <a:ea typeface="Abadi MT Condensed Extra Bold" charset="0"/>
            <a:cs typeface="Abadi MT Condensed Extra Bold" charset="0"/>
          </a:endParaRPr>
        </a:p>
      </dgm:t>
    </dgm:pt>
    <dgm:pt modelId="{D1D62733-65C6-EC44-BF99-F247077D5997}" type="pres">
      <dgm:prSet presAssocID="{FC7DE6BF-2BDE-9346-B60D-F944EC9F76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C10B734-79A9-1E45-B381-EB8B7504E4B9}" type="pres">
      <dgm:prSet presAssocID="{2CAC65D0-1198-5148-A03D-6C035E789240}" presName="parentText" presStyleLbl="node1" presStyleIdx="0" presStyleCnt="2" custLinFactX="-100000" custLinFactY="-174832" custLinFactNeighborX="-172635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D2B0BBA-0B91-B24B-9EF1-C1415C524263}" type="pres">
      <dgm:prSet presAssocID="{89DC0941-BD9C-DC4F-AC9A-58C06A44793F}" presName="spacer" presStyleCnt="0"/>
      <dgm:spPr/>
    </dgm:pt>
    <dgm:pt modelId="{BECA66EB-3526-8C4A-8EF2-98A812A5A1D7}" type="pres">
      <dgm:prSet presAssocID="{564357AE-B230-F94C-B0D6-D5944AA7ABC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DE3383C4-5F42-D84A-97F2-E23B96565493}" srcId="{FC7DE6BF-2BDE-9346-B60D-F944EC9F761F}" destId="{2CAC65D0-1198-5148-A03D-6C035E789240}" srcOrd="0" destOrd="0" parTransId="{787EADE6-2779-8E44-99D5-0770BC716402}" sibTransId="{89DC0941-BD9C-DC4F-AC9A-58C06A44793F}"/>
    <dgm:cxn modelId="{96067255-4513-4B06-8C71-DE4BA99A3481}" type="presOf" srcId="{2CAC65D0-1198-5148-A03D-6C035E789240}" destId="{6C10B734-79A9-1E45-B381-EB8B7504E4B9}" srcOrd="0" destOrd="0" presId="urn:microsoft.com/office/officeart/2005/8/layout/vList2"/>
    <dgm:cxn modelId="{110CCABE-2E69-1048-9883-2E4144704978}" srcId="{FC7DE6BF-2BDE-9346-B60D-F944EC9F761F}" destId="{564357AE-B230-F94C-B0D6-D5944AA7ABC1}" srcOrd="1" destOrd="0" parTransId="{DB108D3E-6FA3-4F44-A6B0-E72FB143A7C2}" sibTransId="{CEB24F86-8763-F04F-BECE-CDF7743D9D77}"/>
    <dgm:cxn modelId="{892C3770-35CB-4640-88C5-86A9C56927AB}" type="presOf" srcId="{FC7DE6BF-2BDE-9346-B60D-F944EC9F761F}" destId="{D1D62733-65C6-EC44-BF99-F247077D5997}" srcOrd="0" destOrd="0" presId="urn:microsoft.com/office/officeart/2005/8/layout/vList2"/>
    <dgm:cxn modelId="{D0E43933-D041-45FA-BA81-68F27A215C4E}" type="presOf" srcId="{564357AE-B230-F94C-B0D6-D5944AA7ABC1}" destId="{BECA66EB-3526-8C4A-8EF2-98A812A5A1D7}" srcOrd="0" destOrd="0" presId="urn:microsoft.com/office/officeart/2005/8/layout/vList2"/>
    <dgm:cxn modelId="{B2AA5C67-03BC-45C4-96EF-EFD7A74BC9BD}" type="presParOf" srcId="{D1D62733-65C6-EC44-BF99-F247077D5997}" destId="{6C10B734-79A9-1E45-B381-EB8B7504E4B9}" srcOrd="0" destOrd="0" presId="urn:microsoft.com/office/officeart/2005/8/layout/vList2"/>
    <dgm:cxn modelId="{3B0F04FA-65BA-4DAE-A672-1790D30FE254}" type="presParOf" srcId="{D1D62733-65C6-EC44-BF99-F247077D5997}" destId="{0D2B0BBA-0B91-B24B-9EF1-C1415C524263}" srcOrd="1" destOrd="0" presId="urn:microsoft.com/office/officeart/2005/8/layout/vList2"/>
    <dgm:cxn modelId="{6E896299-8EDD-496C-9F28-55A10C704340}" type="presParOf" srcId="{D1D62733-65C6-EC44-BF99-F247077D5997}" destId="{BECA66EB-3526-8C4A-8EF2-98A812A5A1D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C7DE6BF-2BDE-9346-B60D-F944EC9F761F}" type="doc">
      <dgm:prSet loTypeId="urn:microsoft.com/office/officeart/2005/8/layout/vList2" loCatId="list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es-ES_tradnl"/>
        </a:p>
      </dgm:t>
    </dgm:pt>
    <dgm:pt modelId="{2CAC65D0-1198-5148-A03D-6C035E789240}">
      <dgm:prSet custT="1"/>
      <dgm:spPr/>
      <dgm:t>
        <a:bodyPr/>
        <a:lstStyle/>
        <a:p>
          <a:pPr rtl="0"/>
          <a:r>
            <a:rPr lang="es-ES_tradnl" sz="1200" b="1" dirty="0" smtClean="0">
              <a:latin typeface="Abadi MT Condensed Extra Bold" charset="0"/>
              <a:ea typeface="Abadi MT Condensed Extra Bold" charset="0"/>
              <a:cs typeface="Abadi MT Condensed Extra Bold" charset="0"/>
            </a:rPr>
            <a:t>NEFRITIS</a:t>
          </a:r>
          <a:endParaRPr lang="es-ES_tradnl" sz="1200" dirty="0">
            <a:latin typeface="Abadi MT Condensed Extra Bold" charset="0"/>
            <a:ea typeface="Abadi MT Condensed Extra Bold" charset="0"/>
            <a:cs typeface="Abadi MT Condensed Extra Bold" charset="0"/>
          </a:endParaRPr>
        </a:p>
      </dgm:t>
    </dgm:pt>
    <dgm:pt modelId="{787EADE6-2779-8E44-99D5-0770BC716402}" type="parTrans" cxnId="{DE3383C4-5F42-D84A-97F2-E23B96565493}">
      <dgm:prSet/>
      <dgm:spPr/>
      <dgm:t>
        <a:bodyPr/>
        <a:lstStyle/>
        <a:p>
          <a:endParaRPr lang="es-ES_tradnl" sz="1200">
            <a:solidFill>
              <a:schemeClr val="tx1"/>
            </a:solidFill>
          </a:endParaRPr>
        </a:p>
      </dgm:t>
    </dgm:pt>
    <dgm:pt modelId="{89DC0941-BD9C-DC4F-AC9A-58C06A44793F}" type="sibTrans" cxnId="{DE3383C4-5F42-D84A-97F2-E23B96565493}">
      <dgm:prSet/>
      <dgm:spPr/>
      <dgm:t>
        <a:bodyPr/>
        <a:lstStyle/>
        <a:p>
          <a:endParaRPr lang="es-ES_tradnl" sz="1200">
            <a:solidFill>
              <a:schemeClr val="tx1"/>
            </a:solidFill>
          </a:endParaRPr>
        </a:p>
      </dgm:t>
    </dgm:pt>
    <dgm:pt modelId="{564357AE-B230-F94C-B0D6-D5944AA7ABC1}">
      <dgm:prSet custT="1"/>
      <dgm:spPr/>
      <dgm:t>
        <a:bodyPr/>
        <a:lstStyle/>
        <a:p>
          <a:pPr rtl="0"/>
          <a:r>
            <a:rPr lang="es-ES_tradnl" sz="1200" b="1" dirty="0" smtClean="0">
              <a:latin typeface="Abadi MT Condensed Extra Bold" charset="0"/>
              <a:ea typeface="Abadi MT Condensed Extra Bold" charset="0"/>
              <a:cs typeface="Abadi MT Condensed Extra Bold" charset="0"/>
            </a:rPr>
            <a:t>ARTRITIS</a:t>
          </a:r>
          <a:endParaRPr lang="es-ES_tradnl" sz="1200" b="1" dirty="0">
            <a:latin typeface="Abadi MT Condensed Extra Bold" charset="0"/>
            <a:ea typeface="Abadi MT Condensed Extra Bold" charset="0"/>
            <a:cs typeface="Abadi MT Condensed Extra Bold" charset="0"/>
          </a:endParaRPr>
        </a:p>
      </dgm:t>
    </dgm:pt>
    <dgm:pt modelId="{DB108D3E-6FA3-4F44-A6B0-E72FB143A7C2}" type="parTrans" cxnId="{110CCABE-2E69-1048-9883-2E4144704978}">
      <dgm:prSet/>
      <dgm:spPr/>
      <dgm:t>
        <a:bodyPr/>
        <a:lstStyle/>
        <a:p>
          <a:endParaRPr lang="es-ES_tradnl" sz="1200">
            <a:solidFill>
              <a:schemeClr val="tx1"/>
            </a:solidFill>
          </a:endParaRPr>
        </a:p>
      </dgm:t>
    </dgm:pt>
    <dgm:pt modelId="{CEB24F86-8763-F04F-BECE-CDF7743D9D77}" type="sibTrans" cxnId="{110CCABE-2E69-1048-9883-2E4144704978}">
      <dgm:prSet/>
      <dgm:spPr/>
      <dgm:t>
        <a:bodyPr/>
        <a:lstStyle/>
        <a:p>
          <a:endParaRPr lang="es-ES_tradnl" sz="1200">
            <a:solidFill>
              <a:schemeClr val="tx1"/>
            </a:solidFill>
          </a:endParaRPr>
        </a:p>
      </dgm:t>
    </dgm:pt>
    <dgm:pt modelId="{90395323-BB3D-D543-AEC4-053C89314D70}">
      <dgm:prSet custT="1"/>
      <dgm:spPr/>
      <dgm:t>
        <a:bodyPr/>
        <a:lstStyle/>
        <a:p>
          <a:r>
            <a:rPr lang="es-ES_tradnl" sz="1100" b="1" dirty="0" smtClean="0">
              <a:latin typeface="Abadi MT Condensed Extra Bold" charset="0"/>
              <a:ea typeface="Abadi MT Condensed Extra Bold" charset="0"/>
              <a:cs typeface="Abadi MT Condensed Extra Bold" charset="0"/>
            </a:rPr>
            <a:t>AFECTACIÓN CARDIACA</a:t>
          </a:r>
          <a:endParaRPr lang="es-ES_tradnl" sz="1100" b="1" dirty="0">
            <a:latin typeface="Abadi MT Condensed Extra Bold" charset="0"/>
            <a:ea typeface="Abadi MT Condensed Extra Bold" charset="0"/>
            <a:cs typeface="Abadi MT Condensed Extra Bold" charset="0"/>
          </a:endParaRPr>
        </a:p>
      </dgm:t>
    </dgm:pt>
    <dgm:pt modelId="{5459EB66-C73F-B24A-AD63-3BD03934F870}" type="parTrans" cxnId="{5E30ED43-B6D9-8F4B-B040-BFB34100137F}">
      <dgm:prSet/>
      <dgm:spPr/>
      <dgm:t>
        <a:bodyPr/>
        <a:lstStyle/>
        <a:p>
          <a:endParaRPr lang="es-ES_tradnl" sz="1200">
            <a:solidFill>
              <a:schemeClr val="tx1"/>
            </a:solidFill>
          </a:endParaRPr>
        </a:p>
      </dgm:t>
    </dgm:pt>
    <dgm:pt modelId="{1A995912-8265-2742-860A-B40AA51B44FF}" type="sibTrans" cxnId="{5E30ED43-B6D9-8F4B-B040-BFB34100137F}">
      <dgm:prSet/>
      <dgm:spPr/>
      <dgm:t>
        <a:bodyPr/>
        <a:lstStyle/>
        <a:p>
          <a:endParaRPr lang="es-ES_tradnl" sz="1200">
            <a:solidFill>
              <a:schemeClr val="tx1"/>
            </a:solidFill>
          </a:endParaRPr>
        </a:p>
      </dgm:t>
    </dgm:pt>
    <dgm:pt modelId="{D1D62733-65C6-EC44-BF99-F247077D5997}" type="pres">
      <dgm:prSet presAssocID="{FC7DE6BF-2BDE-9346-B60D-F944EC9F76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C10B734-79A9-1E45-B381-EB8B7504E4B9}" type="pres">
      <dgm:prSet presAssocID="{2CAC65D0-1198-5148-A03D-6C035E789240}" presName="parentText" presStyleLbl="node1" presStyleIdx="0" presStyleCnt="3" custLinFactY="-2707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D2B0BBA-0B91-B24B-9EF1-C1415C524263}" type="pres">
      <dgm:prSet presAssocID="{89DC0941-BD9C-DC4F-AC9A-58C06A44793F}" presName="spacer" presStyleCnt="0"/>
      <dgm:spPr/>
    </dgm:pt>
    <dgm:pt modelId="{BECA66EB-3526-8C4A-8EF2-98A812A5A1D7}" type="pres">
      <dgm:prSet presAssocID="{564357AE-B230-F94C-B0D6-D5944AA7ABC1}" presName="parentText" presStyleLbl="node1" presStyleIdx="1" presStyleCnt="3" custLinFactY="-1468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7056002-1B97-B64D-BFE7-8F419F076313}" type="pres">
      <dgm:prSet presAssocID="{CEB24F86-8763-F04F-BECE-CDF7743D9D77}" presName="spacer" presStyleCnt="0"/>
      <dgm:spPr/>
    </dgm:pt>
    <dgm:pt modelId="{F020BE9F-AE80-BF48-8254-FC972F567BDA}" type="pres">
      <dgm:prSet presAssocID="{90395323-BB3D-D543-AEC4-053C89314D70}" presName="parentText" presStyleLbl="node1" presStyleIdx="2" presStyleCnt="3" custLinFactY="-1303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DE3383C4-5F42-D84A-97F2-E23B96565493}" srcId="{FC7DE6BF-2BDE-9346-B60D-F944EC9F761F}" destId="{2CAC65D0-1198-5148-A03D-6C035E789240}" srcOrd="0" destOrd="0" parTransId="{787EADE6-2779-8E44-99D5-0770BC716402}" sibTransId="{89DC0941-BD9C-DC4F-AC9A-58C06A44793F}"/>
    <dgm:cxn modelId="{110CCABE-2E69-1048-9883-2E4144704978}" srcId="{FC7DE6BF-2BDE-9346-B60D-F944EC9F761F}" destId="{564357AE-B230-F94C-B0D6-D5944AA7ABC1}" srcOrd="1" destOrd="0" parTransId="{DB108D3E-6FA3-4F44-A6B0-E72FB143A7C2}" sibTransId="{CEB24F86-8763-F04F-BECE-CDF7743D9D77}"/>
    <dgm:cxn modelId="{848DAB2B-EE86-4611-886B-75A14A15A67A}" type="presOf" srcId="{FC7DE6BF-2BDE-9346-B60D-F944EC9F761F}" destId="{D1D62733-65C6-EC44-BF99-F247077D5997}" srcOrd="0" destOrd="0" presId="urn:microsoft.com/office/officeart/2005/8/layout/vList2"/>
    <dgm:cxn modelId="{94864199-7401-4901-9C3E-08565FBA365F}" type="presOf" srcId="{564357AE-B230-F94C-B0D6-D5944AA7ABC1}" destId="{BECA66EB-3526-8C4A-8EF2-98A812A5A1D7}" srcOrd="0" destOrd="0" presId="urn:microsoft.com/office/officeart/2005/8/layout/vList2"/>
    <dgm:cxn modelId="{7E0BDC9A-6425-4A1B-A5AE-18209367ECDC}" type="presOf" srcId="{2CAC65D0-1198-5148-A03D-6C035E789240}" destId="{6C10B734-79A9-1E45-B381-EB8B7504E4B9}" srcOrd="0" destOrd="0" presId="urn:microsoft.com/office/officeart/2005/8/layout/vList2"/>
    <dgm:cxn modelId="{14E05D92-1AE8-486D-B382-04FB9A1E5CB3}" type="presOf" srcId="{90395323-BB3D-D543-AEC4-053C89314D70}" destId="{F020BE9F-AE80-BF48-8254-FC972F567BDA}" srcOrd="0" destOrd="0" presId="urn:microsoft.com/office/officeart/2005/8/layout/vList2"/>
    <dgm:cxn modelId="{5E30ED43-B6D9-8F4B-B040-BFB34100137F}" srcId="{FC7DE6BF-2BDE-9346-B60D-F944EC9F761F}" destId="{90395323-BB3D-D543-AEC4-053C89314D70}" srcOrd="2" destOrd="0" parTransId="{5459EB66-C73F-B24A-AD63-3BD03934F870}" sibTransId="{1A995912-8265-2742-860A-B40AA51B44FF}"/>
    <dgm:cxn modelId="{DE9CCB7C-3E35-4CBF-A96E-6A37A6D13E45}" type="presParOf" srcId="{D1D62733-65C6-EC44-BF99-F247077D5997}" destId="{6C10B734-79A9-1E45-B381-EB8B7504E4B9}" srcOrd="0" destOrd="0" presId="urn:microsoft.com/office/officeart/2005/8/layout/vList2"/>
    <dgm:cxn modelId="{A9512C2A-3504-4628-A535-CE10008DAA95}" type="presParOf" srcId="{D1D62733-65C6-EC44-BF99-F247077D5997}" destId="{0D2B0BBA-0B91-B24B-9EF1-C1415C524263}" srcOrd="1" destOrd="0" presId="urn:microsoft.com/office/officeart/2005/8/layout/vList2"/>
    <dgm:cxn modelId="{4799E17F-EDA4-40D8-A372-7EE943A31577}" type="presParOf" srcId="{D1D62733-65C6-EC44-BF99-F247077D5997}" destId="{BECA66EB-3526-8C4A-8EF2-98A812A5A1D7}" srcOrd="2" destOrd="0" presId="urn:microsoft.com/office/officeart/2005/8/layout/vList2"/>
    <dgm:cxn modelId="{D428ED67-A468-4681-8A54-0A898E084B62}" type="presParOf" srcId="{D1D62733-65C6-EC44-BF99-F247077D5997}" destId="{37056002-1B97-B64D-BFE7-8F419F076313}" srcOrd="3" destOrd="0" presId="urn:microsoft.com/office/officeart/2005/8/layout/vList2"/>
    <dgm:cxn modelId="{B1ABE2EA-25F7-40B4-8065-C941CA0D24CB}" type="presParOf" srcId="{D1D62733-65C6-EC44-BF99-F247077D5997}" destId="{F020BE9F-AE80-BF48-8254-FC972F567BD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C7DE6BF-2BDE-9346-B60D-F944EC9F761F}" type="doc">
      <dgm:prSet loTypeId="urn:microsoft.com/office/officeart/2005/8/layout/vList2" loCatId="list" qsTypeId="urn:microsoft.com/office/officeart/2005/8/quickstyle/3D4" qsCatId="3D" csTypeId="urn:microsoft.com/office/officeart/2005/8/colors/accent4_4" csCatId="accent4" phldr="1"/>
      <dgm:spPr/>
      <dgm:t>
        <a:bodyPr/>
        <a:lstStyle/>
        <a:p>
          <a:endParaRPr lang="es-ES_tradnl"/>
        </a:p>
      </dgm:t>
    </dgm:pt>
    <dgm:pt modelId="{2CAC65D0-1198-5148-A03D-6C035E789240}">
      <dgm:prSet custT="1"/>
      <dgm:spPr/>
      <dgm:t>
        <a:bodyPr/>
        <a:lstStyle/>
        <a:p>
          <a:pPr rtl="0"/>
          <a:r>
            <a:rPr lang="es-ES_tradnl" sz="1400" b="1" dirty="0" smtClean="0">
              <a:latin typeface="Abadi MT Condensed Extra Bold" charset="0"/>
              <a:ea typeface="Abadi MT Condensed Extra Bold" charset="0"/>
              <a:cs typeface="Abadi MT Condensed Extra Bold" charset="0"/>
            </a:rPr>
            <a:t>8-OHdG (8-hydroxy-2-deoxyguanosina)</a:t>
          </a:r>
          <a:endParaRPr lang="es-ES_tradnl" sz="1400" b="1" dirty="0">
            <a:latin typeface="Abadi MT Condensed Extra Bold" charset="0"/>
            <a:ea typeface="Abadi MT Condensed Extra Bold" charset="0"/>
            <a:cs typeface="Abadi MT Condensed Extra Bold" charset="0"/>
          </a:endParaRPr>
        </a:p>
      </dgm:t>
    </dgm:pt>
    <dgm:pt modelId="{787EADE6-2779-8E44-99D5-0770BC716402}" type="parTrans" cxnId="{DE3383C4-5F42-D84A-97F2-E23B96565493}">
      <dgm:prSet/>
      <dgm:spPr/>
      <dgm:t>
        <a:bodyPr/>
        <a:lstStyle/>
        <a:p>
          <a:endParaRPr lang="es-ES_tradnl" b="1">
            <a:solidFill>
              <a:schemeClr val="tx1"/>
            </a:solidFill>
          </a:endParaRPr>
        </a:p>
      </dgm:t>
    </dgm:pt>
    <dgm:pt modelId="{89DC0941-BD9C-DC4F-AC9A-58C06A44793F}" type="sibTrans" cxnId="{DE3383C4-5F42-D84A-97F2-E23B96565493}">
      <dgm:prSet/>
      <dgm:spPr/>
      <dgm:t>
        <a:bodyPr/>
        <a:lstStyle/>
        <a:p>
          <a:endParaRPr lang="es-ES_tradnl" b="1">
            <a:solidFill>
              <a:schemeClr val="tx1"/>
            </a:solidFill>
          </a:endParaRPr>
        </a:p>
      </dgm:t>
    </dgm:pt>
    <dgm:pt modelId="{564357AE-B230-F94C-B0D6-D5944AA7ABC1}">
      <dgm:prSet custT="1"/>
      <dgm:spPr/>
      <dgm:t>
        <a:bodyPr/>
        <a:lstStyle/>
        <a:p>
          <a:pPr rtl="0"/>
          <a:r>
            <a:rPr lang="es-ES_tradnl" sz="1100" b="1" i="1" dirty="0" smtClean="0">
              <a:solidFill>
                <a:schemeClr val="tx1"/>
              </a:solidFill>
              <a:latin typeface="Arial Narrow" charset="0"/>
              <a:ea typeface="Arial Narrow" charset="0"/>
              <a:cs typeface="Arial Narrow" charset="0"/>
            </a:rPr>
            <a:t>(Suero, plasma, orina, tejidos</a:t>
          </a:r>
          <a:r>
            <a:rPr lang="es-ES_tradnl" sz="1100" b="1" dirty="0" smtClean="0">
              <a:solidFill>
                <a:schemeClr val="tx1"/>
              </a:solidFill>
              <a:latin typeface="Arial Narrow" charset="0"/>
              <a:ea typeface="Arial Narrow" charset="0"/>
              <a:cs typeface="Arial Narrow" charset="0"/>
            </a:rPr>
            <a:t>)</a:t>
          </a:r>
          <a:endParaRPr lang="es-ES_tradnl" sz="1100" b="1" dirty="0">
            <a:solidFill>
              <a:schemeClr val="tx1"/>
            </a:solidFill>
            <a:latin typeface="Arial Narrow" charset="0"/>
            <a:ea typeface="Arial Narrow" charset="0"/>
            <a:cs typeface="Arial Narrow" charset="0"/>
          </a:endParaRPr>
        </a:p>
      </dgm:t>
    </dgm:pt>
    <dgm:pt modelId="{DB108D3E-6FA3-4F44-A6B0-E72FB143A7C2}" type="parTrans" cxnId="{110CCABE-2E69-1048-9883-2E4144704978}">
      <dgm:prSet/>
      <dgm:spPr/>
      <dgm:t>
        <a:bodyPr/>
        <a:lstStyle/>
        <a:p>
          <a:endParaRPr lang="es-ES_tradnl" b="1">
            <a:solidFill>
              <a:schemeClr val="tx1"/>
            </a:solidFill>
          </a:endParaRPr>
        </a:p>
      </dgm:t>
    </dgm:pt>
    <dgm:pt modelId="{CEB24F86-8763-F04F-BECE-CDF7743D9D77}" type="sibTrans" cxnId="{110CCABE-2E69-1048-9883-2E4144704978}">
      <dgm:prSet/>
      <dgm:spPr/>
      <dgm:t>
        <a:bodyPr/>
        <a:lstStyle/>
        <a:p>
          <a:endParaRPr lang="es-ES_tradnl" b="1">
            <a:solidFill>
              <a:schemeClr val="tx1"/>
            </a:solidFill>
          </a:endParaRPr>
        </a:p>
      </dgm:t>
    </dgm:pt>
    <dgm:pt modelId="{D1D62733-65C6-EC44-BF99-F247077D5997}" type="pres">
      <dgm:prSet presAssocID="{FC7DE6BF-2BDE-9346-B60D-F944EC9F76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C10B734-79A9-1E45-B381-EB8B7504E4B9}" type="pres">
      <dgm:prSet presAssocID="{2CAC65D0-1198-5148-A03D-6C035E789240}" presName="parentText" presStyleLbl="node1" presStyleIdx="0" presStyleCnt="2" custScaleY="124054" custLinFactNeighborY="-46747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D2B0BBA-0B91-B24B-9EF1-C1415C524263}" type="pres">
      <dgm:prSet presAssocID="{89DC0941-BD9C-DC4F-AC9A-58C06A44793F}" presName="spacer" presStyleCnt="0"/>
      <dgm:spPr/>
    </dgm:pt>
    <dgm:pt modelId="{BECA66EB-3526-8C4A-8EF2-98A812A5A1D7}" type="pres">
      <dgm:prSet presAssocID="{564357AE-B230-F94C-B0D6-D5944AA7ABC1}" presName="parentText" presStyleLbl="node1" presStyleIdx="1" presStyleCnt="2" custScaleY="84774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DE3383C4-5F42-D84A-97F2-E23B96565493}" srcId="{FC7DE6BF-2BDE-9346-B60D-F944EC9F761F}" destId="{2CAC65D0-1198-5148-A03D-6C035E789240}" srcOrd="0" destOrd="0" parTransId="{787EADE6-2779-8E44-99D5-0770BC716402}" sibTransId="{89DC0941-BD9C-DC4F-AC9A-58C06A44793F}"/>
    <dgm:cxn modelId="{3E464AE1-CD77-4CBD-B87B-6FA3A24752C2}" type="presOf" srcId="{564357AE-B230-F94C-B0D6-D5944AA7ABC1}" destId="{BECA66EB-3526-8C4A-8EF2-98A812A5A1D7}" srcOrd="0" destOrd="0" presId="urn:microsoft.com/office/officeart/2005/8/layout/vList2"/>
    <dgm:cxn modelId="{110CCABE-2E69-1048-9883-2E4144704978}" srcId="{FC7DE6BF-2BDE-9346-B60D-F944EC9F761F}" destId="{564357AE-B230-F94C-B0D6-D5944AA7ABC1}" srcOrd="1" destOrd="0" parTransId="{DB108D3E-6FA3-4F44-A6B0-E72FB143A7C2}" sibTransId="{CEB24F86-8763-F04F-BECE-CDF7743D9D77}"/>
    <dgm:cxn modelId="{B3B8A96E-008A-468B-BE5B-AEC99C88F272}" type="presOf" srcId="{2CAC65D0-1198-5148-A03D-6C035E789240}" destId="{6C10B734-79A9-1E45-B381-EB8B7504E4B9}" srcOrd="0" destOrd="0" presId="urn:microsoft.com/office/officeart/2005/8/layout/vList2"/>
    <dgm:cxn modelId="{75CDEDA0-B4FA-44CD-80FA-1BF07B865D87}" type="presOf" srcId="{FC7DE6BF-2BDE-9346-B60D-F944EC9F761F}" destId="{D1D62733-65C6-EC44-BF99-F247077D5997}" srcOrd="0" destOrd="0" presId="urn:microsoft.com/office/officeart/2005/8/layout/vList2"/>
    <dgm:cxn modelId="{951EA3DA-F428-4E58-88FF-41ED0153085D}" type="presParOf" srcId="{D1D62733-65C6-EC44-BF99-F247077D5997}" destId="{6C10B734-79A9-1E45-B381-EB8B7504E4B9}" srcOrd="0" destOrd="0" presId="urn:microsoft.com/office/officeart/2005/8/layout/vList2"/>
    <dgm:cxn modelId="{F3C10AEF-0C30-4DE7-A79D-534689CF2BF4}" type="presParOf" srcId="{D1D62733-65C6-EC44-BF99-F247077D5997}" destId="{0D2B0BBA-0B91-B24B-9EF1-C1415C524263}" srcOrd="1" destOrd="0" presId="urn:microsoft.com/office/officeart/2005/8/layout/vList2"/>
    <dgm:cxn modelId="{53E1CB18-398D-43D1-9E9F-CB4135A67D16}" type="presParOf" srcId="{D1D62733-65C6-EC44-BF99-F247077D5997}" destId="{BECA66EB-3526-8C4A-8EF2-98A812A5A1D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C7DE6BF-2BDE-9346-B60D-F944EC9F761F}" type="doc">
      <dgm:prSet loTypeId="urn:microsoft.com/office/officeart/2005/8/layout/vList2" loCatId="list" qsTypeId="urn:microsoft.com/office/officeart/2005/8/quickstyle/simple2" qsCatId="simple" csTypeId="urn:microsoft.com/office/officeart/2005/8/colors/accent4_4" csCatId="accent4" phldr="1"/>
      <dgm:spPr/>
      <dgm:t>
        <a:bodyPr/>
        <a:lstStyle/>
        <a:p>
          <a:endParaRPr lang="es-ES_tradnl"/>
        </a:p>
      </dgm:t>
    </dgm:pt>
    <dgm:pt modelId="{2CAC65D0-1198-5148-A03D-6C035E789240}">
      <dgm:prSet custT="1"/>
      <dgm:spPr/>
      <dgm:t>
        <a:bodyPr/>
        <a:lstStyle/>
        <a:p>
          <a:pPr rtl="0"/>
          <a:r>
            <a:rPr lang="es-ES_tradnl" sz="1200" b="1" dirty="0" smtClean="0">
              <a:latin typeface="Abadi MT Condensed Extra Bold" charset="0"/>
              <a:ea typeface="Abadi MT Condensed Extra Bold" charset="0"/>
              <a:cs typeface="Abadi MT Condensed Extra Bold" charset="0"/>
            </a:rPr>
            <a:t>AUMENTO SLEDAI</a:t>
          </a:r>
          <a:endParaRPr lang="es-ES_tradnl" sz="1200" b="1" dirty="0">
            <a:latin typeface="Abadi MT Condensed Extra Bold" charset="0"/>
            <a:ea typeface="Abadi MT Condensed Extra Bold" charset="0"/>
            <a:cs typeface="Abadi MT Condensed Extra Bold" charset="0"/>
          </a:endParaRPr>
        </a:p>
      </dgm:t>
    </dgm:pt>
    <dgm:pt modelId="{787EADE6-2779-8E44-99D5-0770BC716402}" type="parTrans" cxnId="{DE3383C4-5F42-D84A-97F2-E23B96565493}">
      <dgm:prSet/>
      <dgm:spPr/>
      <dgm:t>
        <a:bodyPr/>
        <a:lstStyle/>
        <a:p>
          <a:endParaRPr lang="es-ES_tradnl" sz="1100" b="1">
            <a:solidFill>
              <a:schemeClr val="tx1"/>
            </a:solidFill>
          </a:endParaRPr>
        </a:p>
      </dgm:t>
    </dgm:pt>
    <dgm:pt modelId="{89DC0941-BD9C-DC4F-AC9A-58C06A44793F}" type="sibTrans" cxnId="{DE3383C4-5F42-D84A-97F2-E23B96565493}">
      <dgm:prSet/>
      <dgm:spPr/>
      <dgm:t>
        <a:bodyPr/>
        <a:lstStyle/>
        <a:p>
          <a:endParaRPr lang="es-ES_tradnl" sz="1100" b="1">
            <a:solidFill>
              <a:schemeClr val="tx1"/>
            </a:solidFill>
          </a:endParaRPr>
        </a:p>
      </dgm:t>
    </dgm:pt>
    <dgm:pt modelId="{D1D62733-65C6-EC44-BF99-F247077D5997}" type="pres">
      <dgm:prSet presAssocID="{FC7DE6BF-2BDE-9346-B60D-F944EC9F76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C10B734-79A9-1E45-B381-EB8B7504E4B9}" type="pres">
      <dgm:prSet presAssocID="{2CAC65D0-1198-5148-A03D-6C035E789240}" presName="parentText" presStyleLbl="node1" presStyleIdx="0" presStyleCnt="1" custLinFactY="-5185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DE3383C4-5F42-D84A-97F2-E23B96565493}" srcId="{FC7DE6BF-2BDE-9346-B60D-F944EC9F761F}" destId="{2CAC65D0-1198-5148-A03D-6C035E789240}" srcOrd="0" destOrd="0" parTransId="{787EADE6-2779-8E44-99D5-0770BC716402}" sibTransId="{89DC0941-BD9C-DC4F-AC9A-58C06A44793F}"/>
    <dgm:cxn modelId="{827569F0-E84F-4E63-BF51-E5299BAFDEBC}" type="presOf" srcId="{FC7DE6BF-2BDE-9346-B60D-F944EC9F761F}" destId="{D1D62733-65C6-EC44-BF99-F247077D5997}" srcOrd="0" destOrd="0" presId="urn:microsoft.com/office/officeart/2005/8/layout/vList2"/>
    <dgm:cxn modelId="{DE8359EB-2269-4BD0-8829-3FA991718590}" type="presOf" srcId="{2CAC65D0-1198-5148-A03D-6C035E789240}" destId="{6C10B734-79A9-1E45-B381-EB8B7504E4B9}" srcOrd="0" destOrd="0" presId="urn:microsoft.com/office/officeart/2005/8/layout/vList2"/>
    <dgm:cxn modelId="{D7191534-2D83-44EA-8238-2BD8E011FA3C}" type="presParOf" srcId="{D1D62733-65C6-EC44-BF99-F247077D5997}" destId="{6C10B734-79A9-1E45-B381-EB8B7504E4B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3E9AF72-CEE1-3842-9300-9D792D226CF1}" type="doc">
      <dgm:prSet loTypeId="urn:microsoft.com/office/officeart/2005/8/layout/matrix3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_tradnl"/>
        </a:p>
      </dgm:t>
    </dgm:pt>
    <dgm:pt modelId="{147D37D1-9676-CF4B-9DA6-0832DF5B0F3F}">
      <dgm:prSet custT="1"/>
      <dgm:spPr/>
      <dgm:t>
        <a:bodyPr/>
        <a:lstStyle/>
        <a:p>
          <a:pPr rtl="0"/>
          <a:r>
            <a:rPr lang="en-US" sz="1400" b="1" smtClean="0">
              <a:latin typeface="Arial Narrow" charset="0"/>
              <a:ea typeface="Arial Narrow" charset="0"/>
              <a:cs typeface="Arial Narrow" charset="0"/>
            </a:rPr>
            <a:t>Inducen daño endotelial</a:t>
          </a:r>
          <a:endParaRPr lang="en-US" sz="1400">
            <a:latin typeface="Arial Narrow" charset="0"/>
            <a:ea typeface="Arial Narrow" charset="0"/>
            <a:cs typeface="Arial Narrow" charset="0"/>
          </a:endParaRPr>
        </a:p>
      </dgm:t>
    </dgm:pt>
    <dgm:pt modelId="{CBECC40E-ACBA-EE4D-BF16-C98C11C2A907}" type="parTrans" cxnId="{C81EE490-5A42-394B-A20F-2FCCBA816FF0}">
      <dgm:prSet/>
      <dgm:spPr/>
      <dgm:t>
        <a:bodyPr/>
        <a:lstStyle/>
        <a:p>
          <a:endParaRPr lang="es-ES_tradnl" sz="1200"/>
        </a:p>
      </dgm:t>
    </dgm:pt>
    <dgm:pt modelId="{EEC6C40C-EA6D-394C-800F-E78D3A6992F5}" type="sibTrans" cxnId="{C81EE490-5A42-394B-A20F-2FCCBA816FF0}">
      <dgm:prSet/>
      <dgm:spPr/>
      <dgm:t>
        <a:bodyPr/>
        <a:lstStyle/>
        <a:p>
          <a:endParaRPr lang="es-ES_tradnl" sz="1200"/>
        </a:p>
      </dgm:t>
    </dgm:pt>
    <dgm:pt modelId="{2A58A501-ACC6-F540-8300-F5AAA038044B}">
      <dgm:prSet custT="1"/>
      <dgm:spPr/>
      <dgm:t>
        <a:bodyPr/>
        <a:lstStyle/>
        <a:p>
          <a:pPr rtl="0"/>
          <a:r>
            <a:rPr lang="en-US" sz="1400" b="1" dirty="0" err="1" smtClean="0">
              <a:latin typeface="Arial Narrow" charset="0"/>
              <a:ea typeface="Arial Narrow" charset="0"/>
              <a:cs typeface="Arial Narrow" charset="0"/>
            </a:rPr>
            <a:t>Infiltran</a:t>
          </a:r>
          <a:r>
            <a:rPr lang="en-US" sz="1400" b="1" dirty="0" smtClean="0">
              <a:latin typeface="Arial Narrow" charset="0"/>
              <a:ea typeface="Arial Narrow" charset="0"/>
              <a:cs typeface="Arial Narrow" charset="0"/>
            </a:rPr>
            <a:t> </a:t>
          </a:r>
          <a:r>
            <a:rPr lang="en-US" sz="1400" b="1" dirty="0" err="1" smtClean="0">
              <a:latin typeface="Arial Narrow" charset="0"/>
              <a:ea typeface="Arial Narrow" charset="0"/>
              <a:cs typeface="Arial Narrow" charset="0"/>
            </a:rPr>
            <a:t>tejidos</a:t>
          </a:r>
          <a:endParaRPr lang="en-US" sz="1400" dirty="0">
            <a:latin typeface="Arial Narrow" charset="0"/>
            <a:ea typeface="Arial Narrow" charset="0"/>
            <a:cs typeface="Arial Narrow" charset="0"/>
          </a:endParaRPr>
        </a:p>
      </dgm:t>
    </dgm:pt>
    <dgm:pt modelId="{0D0BC07E-3711-944F-A3FC-CF1642EECA6F}" type="parTrans" cxnId="{D565FB67-C85A-6844-8B02-22361AA276AB}">
      <dgm:prSet/>
      <dgm:spPr/>
      <dgm:t>
        <a:bodyPr/>
        <a:lstStyle/>
        <a:p>
          <a:endParaRPr lang="es-ES_tradnl" sz="1200"/>
        </a:p>
      </dgm:t>
    </dgm:pt>
    <dgm:pt modelId="{B810F248-07B0-FF47-868E-637B419E8CE0}" type="sibTrans" cxnId="{D565FB67-C85A-6844-8B02-22361AA276AB}">
      <dgm:prSet/>
      <dgm:spPr/>
      <dgm:t>
        <a:bodyPr/>
        <a:lstStyle/>
        <a:p>
          <a:endParaRPr lang="es-ES_tradnl" sz="1200"/>
        </a:p>
      </dgm:t>
    </dgm:pt>
    <dgm:pt modelId="{108B6DFF-68CC-8248-B63B-B533E8897B9C}">
      <dgm:prSet custT="1"/>
      <dgm:spPr/>
      <dgm:t>
        <a:bodyPr/>
        <a:lstStyle/>
        <a:p>
          <a:pPr rtl="0"/>
          <a:r>
            <a:rPr lang="en-US" sz="1400" b="1" dirty="0" err="1" smtClean="0">
              <a:latin typeface="Arial Narrow" charset="0"/>
              <a:ea typeface="Arial Narrow" charset="0"/>
              <a:cs typeface="Arial Narrow" charset="0"/>
            </a:rPr>
            <a:t>Exponen</a:t>
          </a:r>
          <a:r>
            <a:rPr lang="en-US" sz="1400" b="1" dirty="0" smtClean="0">
              <a:latin typeface="Arial Narrow" charset="0"/>
              <a:ea typeface="Arial Narrow" charset="0"/>
              <a:cs typeface="Arial Narrow" charset="0"/>
            </a:rPr>
            <a:t> </a:t>
          </a:r>
          <a:r>
            <a:rPr lang="en-US" sz="1400" b="1" dirty="0" err="1" smtClean="0">
              <a:latin typeface="Arial Narrow" charset="0"/>
              <a:ea typeface="Arial Narrow" charset="0"/>
              <a:cs typeface="Arial Narrow" charset="0"/>
            </a:rPr>
            <a:t>moléculas</a:t>
          </a:r>
          <a:r>
            <a:rPr lang="en-US" sz="1400" b="1" dirty="0" smtClean="0">
              <a:latin typeface="Arial Narrow" charset="0"/>
              <a:ea typeface="Arial Narrow" charset="0"/>
              <a:cs typeface="Arial Narrow" charset="0"/>
            </a:rPr>
            <a:t> </a:t>
          </a:r>
          <a:r>
            <a:rPr lang="en-US" sz="1400" b="1" dirty="0" err="1" smtClean="0">
              <a:latin typeface="Arial Narrow" charset="0"/>
              <a:ea typeface="Arial Narrow" charset="0"/>
              <a:cs typeface="Arial Narrow" charset="0"/>
            </a:rPr>
            <a:t>inmuno-estimuladoras</a:t>
          </a:r>
          <a:endParaRPr lang="en-US" sz="1400" dirty="0">
            <a:latin typeface="Arial Narrow" charset="0"/>
            <a:ea typeface="Arial Narrow" charset="0"/>
            <a:cs typeface="Arial Narrow" charset="0"/>
          </a:endParaRPr>
        </a:p>
      </dgm:t>
    </dgm:pt>
    <dgm:pt modelId="{BBB5807E-357E-824A-9CAD-157DB58512DB}" type="parTrans" cxnId="{87F38C2C-E9A7-CE46-B45F-22DEEAD1C7B4}">
      <dgm:prSet/>
      <dgm:spPr/>
      <dgm:t>
        <a:bodyPr/>
        <a:lstStyle/>
        <a:p>
          <a:endParaRPr lang="es-ES_tradnl" sz="1200"/>
        </a:p>
      </dgm:t>
    </dgm:pt>
    <dgm:pt modelId="{BC28F0F1-0EF0-7049-9081-D2B5093C08D9}" type="sibTrans" cxnId="{87F38C2C-E9A7-CE46-B45F-22DEEAD1C7B4}">
      <dgm:prSet/>
      <dgm:spPr/>
      <dgm:t>
        <a:bodyPr/>
        <a:lstStyle/>
        <a:p>
          <a:endParaRPr lang="es-ES_tradnl" sz="1200"/>
        </a:p>
      </dgm:t>
    </dgm:pt>
    <dgm:pt modelId="{E7FD4813-DAAD-DA48-BBC6-F92FB77C9F51}">
      <dgm:prSet custT="1"/>
      <dgm:spPr/>
      <dgm:t>
        <a:bodyPr/>
        <a:lstStyle/>
        <a:p>
          <a:pPr rtl="0"/>
          <a:r>
            <a:rPr lang="en-US" sz="1400" b="1" dirty="0" err="1" smtClean="0">
              <a:latin typeface="Arial Narrow" charset="0"/>
              <a:ea typeface="Arial Narrow" charset="0"/>
              <a:cs typeface="Arial Narrow" charset="0"/>
            </a:rPr>
            <a:t>Activan</a:t>
          </a:r>
          <a:r>
            <a:rPr lang="en-US" sz="1400" b="1" dirty="0" smtClean="0">
              <a:latin typeface="Arial Narrow" charset="0"/>
              <a:ea typeface="Arial Narrow" charset="0"/>
              <a:cs typeface="Arial Narrow" charset="0"/>
            </a:rPr>
            <a:t> el </a:t>
          </a:r>
          <a:r>
            <a:rPr lang="en-US" sz="1400" b="1" dirty="0" err="1" smtClean="0">
              <a:latin typeface="Arial Narrow" charset="0"/>
              <a:ea typeface="Arial Narrow" charset="0"/>
              <a:cs typeface="Arial Narrow" charset="0"/>
            </a:rPr>
            <a:t>inflamasoma</a:t>
          </a:r>
          <a:r>
            <a:rPr lang="en-US" sz="1400" b="1" dirty="0" smtClean="0">
              <a:latin typeface="Arial Narrow" charset="0"/>
              <a:ea typeface="Arial Narrow" charset="0"/>
              <a:cs typeface="Arial Narrow" charset="0"/>
            </a:rPr>
            <a:t> </a:t>
          </a:r>
          <a:r>
            <a:rPr lang="en-US" sz="1400" b="1" dirty="0" err="1" smtClean="0">
              <a:latin typeface="Arial Narrow" charset="0"/>
              <a:ea typeface="Arial Narrow" charset="0"/>
              <a:cs typeface="Arial Narrow" charset="0"/>
            </a:rPr>
            <a:t>en</a:t>
          </a:r>
          <a:r>
            <a:rPr lang="en-US" sz="1400" b="1" dirty="0" smtClean="0">
              <a:latin typeface="Arial Narrow" charset="0"/>
              <a:ea typeface="Arial Narrow" charset="0"/>
              <a:cs typeface="Arial Narrow" charset="0"/>
            </a:rPr>
            <a:t> </a:t>
          </a:r>
          <a:r>
            <a:rPr lang="en-US" sz="1400" b="1" dirty="0" err="1" smtClean="0">
              <a:latin typeface="Arial Narrow" charset="0"/>
              <a:ea typeface="Arial Narrow" charset="0"/>
              <a:cs typeface="Arial Narrow" charset="0"/>
            </a:rPr>
            <a:t>macrófagos</a:t>
          </a:r>
          <a:endParaRPr lang="en-US" sz="1400" dirty="0">
            <a:latin typeface="Arial Narrow" charset="0"/>
            <a:ea typeface="Arial Narrow" charset="0"/>
            <a:cs typeface="Arial Narrow" charset="0"/>
          </a:endParaRPr>
        </a:p>
      </dgm:t>
    </dgm:pt>
    <dgm:pt modelId="{ABEB93A5-80A2-104D-9828-CC5FBF5045EE}" type="parTrans" cxnId="{0B4C08F1-7DFC-3D4D-9094-C9E4A8BD83A9}">
      <dgm:prSet/>
      <dgm:spPr/>
      <dgm:t>
        <a:bodyPr/>
        <a:lstStyle/>
        <a:p>
          <a:endParaRPr lang="es-ES_tradnl" sz="1200"/>
        </a:p>
      </dgm:t>
    </dgm:pt>
    <dgm:pt modelId="{777612C5-A38B-4A4F-940F-A80A5824AF62}" type="sibTrans" cxnId="{0B4C08F1-7DFC-3D4D-9094-C9E4A8BD83A9}">
      <dgm:prSet/>
      <dgm:spPr/>
      <dgm:t>
        <a:bodyPr/>
        <a:lstStyle/>
        <a:p>
          <a:endParaRPr lang="es-ES_tradnl" sz="1200"/>
        </a:p>
      </dgm:t>
    </dgm:pt>
    <dgm:pt modelId="{40E1E198-97BC-FE41-A747-72A8C1410120}" type="pres">
      <dgm:prSet presAssocID="{A3E9AF72-CEE1-3842-9300-9D792D226CF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04C88AEE-1CCE-C644-94B9-0B3161C8494C}" type="pres">
      <dgm:prSet presAssocID="{A3E9AF72-CEE1-3842-9300-9D792D226CF1}" presName="diamond" presStyleLbl="bgShp" presStyleIdx="0" presStyleCnt="1"/>
      <dgm:spPr/>
      <dgm:t>
        <a:bodyPr/>
        <a:lstStyle/>
        <a:p>
          <a:endParaRPr lang="es-ES_tradnl"/>
        </a:p>
      </dgm:t>
    </dgm:pt>
    <dgm:pt modelId="{B2372744-FABD-2C4A-9F7F-845621E15037}" type="pres">
      <dgm:prSet presAssocID="{A3E9AF72-CEE1-3842-9300-9D792D226CF1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36512C4-2E8A-3F4F-9149-97FA01A4C3B4}" type="pres">
      <dgm:prSet presAssocID="{A3E9AF72-CEE1-3842-9300-9D792D226CF1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1C5FF5E-B024-9749-BA5C-2C70FAA63997}" type="pres">
      <dgm:prSet presAssocID="{A3E9AF72-CEE1-3842-9300-9D792D226CF1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BE572E4-33F6-1C44-A8DA-A0F0D0BC04D6}" type="pres">
      <dgm:prSet presAssocID="{A3E9AF72-CEE1-3842-9300-9D792D226CF1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0B4C08F1-7DFC-3D4D-9094-C9E4A8BD83A9}" srcId="{A3E9AF72-CEE1-3842-9300-9D792D226CF1}" destId="{E7FD4813-DAAD-DA48-BBC6-F92FB77C9F51}" srcOrd="3" destOrd="0" parTransId="{ABEB93A5-80A2-104D-9828-CC5FBF5045EE}" sibTransId="{777612C5-A38B-4A4F-940F-A80A5824AF62}"/>
    <dgm:cxn modelId="{BBB96B63-7B46-6446-A976-F56C5E96EF24}" type="presOf" srcId="{A3E9AF72-CEE1-3842-9300-9D792D226CF1}" destId="{40E1E198-97BC-FE41-A747-72A8C1410120}" srcOrd="0" destOrd="0" presId="urn:microsoft.com/office/officeart/2005/8/layout/matrix3"/>
    <dgm:cxn modelId="{A1B2C6DF-E95F-9B42-B2A0-97CFBCA15076}" type="presOf" srcId="{2A58A501-ACC6-F540-8300-F5AAA038044B}" destId="{E36512C4-2E8A-3F4F-9149-97FA01A4C3B4}" srcOrd="0" destOrd="0" presId="urn:microsoft.com/office/officeart/2005/8/layout/matrix3"/>
    <dgm:cxn modelId="{28B1379F-8566-F748-9B61-42DC4B0EDF01}" type="presOf" srcId="{E7FD4813-DAAD-DA48-BBC6-F92FB77C9F51}" destId="{6BE572E4-33F6-1C44-A8DA-A0F0D0BC04D6}" srcOrd="0" destOrd="0" presId="urn:microsoft.com/office/officeart/2005/8/layout/matrix3"/>
    <dgm:cxn modelId="{C81EE490-5A42-394B-A20F-2FCCBA816FF0}" srcId="{A3E9AF72-CEE1-3842-9300-9D792D226CF1}" destId="{147D37D1-9676-CF4B-9DA6-0832DF5B0F3F}" srcOrd="0" destOrd="0" parTransId="{CBECC40E-ACBA-EE4D-BF16-C98C11C2A907}" sibTransId="{EEC6C40C-EA6D-394C-800F-E78D3A6992F5}"/>
    <dgm:cxn modelId="{87F38C2C-E9A7-CE46-B45F-22DEEAD1C7B4}" srcId="{A3E9AF72-CEE1-3842-9300-9D792D226CF1}" destId="{108B6DFF-68CC-8248-B63B-B533E8897B9C}" srcOrd="2" destOrd="0" parTransId="{BBB5807E-357E-824A-9CAD-157DB58512DB}" sibTransId="{BC28F0F1-0EF0-7049-9081-D2B5093C08D9}"/>
    <dgm:cxn modelId="{D565FB67-C85A-6844-8B02-22361AA276AB}" srcId="{A3E9AF72-CEE1-3842-9300-9D792D226CF1}" destId="{2A58A501-ACC6-F540-8300-F5AAA038044B}" srcOrd="1" destOrd="0" parTransId="{0D0BC07E-3711-944F-A3FC-CF1642EECA6F}" sibTransId="{B810F248-07B0-FF47-868E-637B419E8CE0}"/>
    <dgm:cxn modelId="{1AB6129C-1917-F341-8A8E-9FF8707DE545}" type="presOf" srcId="{108B6DFF-68CC-8248-B63B-B533E8897B9C}" destId="{81C5FF5E-B024-9749-BA5C-2C70FAA63997}" srcOrd="0" destOrd="0" presId="urn:microsoft.com/office/officeart/2005/8/layout/matrix3"/>
    <dgm:cxn modelId="{A9AD5512-7710-6B4D-AC07-F7C60F122A1B}" type="presOf" srcId="{147D37D1-9676-CF4B-9DA6-0832DF5B0F3F}" destId="{B2372744-FABD-2C4A-9F7F-845621E15037}" srcOrd="0" destOrd="0" presId="urn:microsoft.com/office/officeart/2005/8/layout/matrix3"/>
    <dgm:cxn modelId="{7F06255A-D99B-8E44-B4BC-ACF8C29A66D8}" type="presParOf" srcId="{40E1E198-97BC-FE41-A747-72A8C1410120}" destId="{04C88AEE-1CCE-C644-94B9-0B3161C8494C}" srcOrd="0" destOrd="0" presId="urn:microsoft.com/office/officeart/2005/8/layout/matrix3"/>
    <dgm:cxn modelId="{9CC7A58A-49B0-D943-9033-271536A76DDD}" type="presParOf" srcId="{40E1E198-97BC-FE41-A747-72A8C1410120}" destId="{B2372744-FABD-2C4A-9F7F-845621E15037}" srcOrd="1" destOrd="0" presId="urn:microsoft.com/office/officeart/2005/8/layout/matrix3"/>
    <dgm:cxn modelId="{A4F30BBC-382B-464F-B06C-A0C3CA684D1C}" type="presParOf" srcId="{40E1E198-97BC-FE41-A747-72A8C1410120}" destId="{E36512C4-2E8A-3F4F-9149-97FA01A4C3B4}" srcOrd="2" destOrd="0" presId="urn:microsoft.com/office/officeart/2005/8/layout/matrix3"/>
    <dgm:cxn modelId="{07245AD5-730A-344E-B0C5-45A6BCA5C1B6}" type="presParOf" srcId="{40E1E198-97BC-FE41-A747-72A8C1410120}" destId="{81C5FF5E-B024-9749-BA5C-2C70FAA63997}" srcOrd="3" destOrd="0" presId="urn:microsoft.com/office/officeart/2005/8/layout/matrix3"/>
    <dgm:cxn modelId="{363500BD-7C68-2141-8760-5DB48950D715}" type="presParOf" srcId="{40E1E198-97BC-FE41-A747-72A8C1410120}" destId="{6BE572E4-33F6-1C44-A8DA-A0F0D0BC04D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7DE6BF-2BDE-9346-B60D-F944EC9F761F}" type="doc">
      <dgm:prSet loTypeId="urn:microsoft.com/office/officeart/2005/8/layout/vList2" loCatId="list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es-ES_tradnl"/>
        </a:p>
      </dgm:t>
    </dgm:pt>
    <dgm:pt modelId="{2CAC65D0-1198-5148-A03D-6C035E789240}">
      <dgm:prSet custT="1"/>
      <dgm:spPr/>
      <dgm:t>
        <a:bodyPr/>
        <a:lstStyle/>
        <a:p>
          <a:pPr rtl="0"/>
          <a:r>
            <a:rPr lang="es-ES_tradnl" sz="1200" b="1" dirty="0" smtClean="0">
              <a:latin typeface="Abadi MT Condensed Extra Bold" charset="0"/>
              <a:ea typeface="Abadi MT Condensed Extra Bold" charset="0"/>
              <a:cs typeface="Abadi MT Condensed Extra Bold" charset="0"/>
            </a:rPr>
            <a:t>ENFERMEDAD CV</a:t>
          </a:r>
          <a:endParaRPr lang="es-ES_tradnl" sz="1200" b="1" dirty="0">
            <a:latin typeface="Abadi MT Condensed Extra Bold" charset="0"/>
            <a:ea typeface="Abadi MT Condensed Extra Bold" charset="0"/>
            <a:cs typeface="Abadi MT Condensed Extra Bold" charset="0"/>
          </a:endParaRPr>
        </a:p>
      </dgm:t>
    </dgm:pt>
    <dgm:pt modelId="{787EADE6-2779-8E44-99D5-0770BC716402}" type="parTrans" cxnId="{DE3383C4-5F42-D84A-97F2-E23B96565493}">
      <dgm:prSet/>
      <dgm:spPr/>
      <dgm:t>
        <a:bodyPr/>
        <a:lstStyle/>
        <a:p>
          <a:endParaRPr lang="es-ES_tradnl" sz="1100" b="1">
            <a:solidFill>
              <a:schemeClr val="tx1"/>
            </a:solidFill>
          </a:endParaRPr>
        </a:p>
      </dgm:t>
    </dgm:pt>
    <dgm:pt modelId="{89DC0941-BD9C-DC4F-AC9A-58C06A44793F}" type="sibTrans" cxnId="{DE3383C4-5F42-D84A-97F2-E23B96565493}">
      <dgm:prSet/>
      <dgm:spPr/>
      <dgm:t>
        <a:bodyPr/>
        <a:lstStyle/>
        <a:p>
          <a:endParaRPr lang="es-ES_tradnl" sz="1100" b="1">
            <a:solidFill>
              <a:schemeClr val="tx1"/>
            </a:solidFill>
          </a:endParaRPr>
        </a:p>
      </dgm:t>
    </dgm:pt>
    <dgm:pt modelId="{564357AE-B230-F94C-B0D6-D5944AA7ABC1}">
      <dgm:prSet custT="1"/>
      <dgm:spPr/>
      <dgm:t>
        <a:bodyPr/>
        <a:lstStyle/>
        <a:p>
          <a:pPr rtl="0"/>
          <a:r>
            <a:rPr lang="es-ES_tradnl" sz="1100" b="1" dirty="0" smtClean="0">
              <a:latin typeface="Abadi MT Condensed Extra Bold" charset="0"/>
              <a:ea typeface="Abadi MT Condensed Extra Bold" charset="0"/>
              <a:cs typeface="Abadi MT Condensed Extra Bold" charset="0"/>
            </a:rPr>
            <a:t>FATIGA</a:t>
          </a:r>
          <a:endParaRPr lang="es-ES_tradnl" sz="1100" b="1" dirty="0">
            <a:latin typeface="Abadi MT Condensed Extra Bold" charset="0"/>
            <a:ea typeface="Abadi MT Condensed Extra Bold" charset="0"/>
            <a:cs typeface="Abadi MT Condensed Extra Bold" charset="0"/>
          </a:endParaRPr>
        </a:p>
      </dgm:t>
    </dgm:pt>
    <dgm:pt modelId="{DB108D3E-6FA3-4F44-A6B0-E72FB143A7C2}" type="parTrans" cxnId="{110CCABE-2E69-1048-9883-2E4144704978}">
      <dgm:prSet/>
      <dgm:spPr/>
      <dgm:t>
        <a:bodyPr/>
        <a:lstStyle/>
        <a:p>
          <a:endParaRPr lang="es-ES_tradnl" sz="1100" b="1">
            <a:solidFill>
              <a:schemeClr val="tx1"/>
            </a:solidFill>
          </a:endParaRPr>
        </a:p>
      </dgm:t>
    </dgm:pt>
    <dgm:pt modelId="{CEB24F86-8763-F04F-BECE-CDF7743D9D77}" type="sibTrans" cxnId="{110CCABE-2E69-1048-9883-2E4144704978}">
      <dgm:prSet/>
      <dgm:spPr/>
      <dgm:t>
        <a:bodyPr/>
        <a:lstStyle/>
        <a:p>
          <a:endParaRPr lang="es-ES_tradnl" sz="1100" b="1">
            <a:solidFill>
              <a:schemeClr val="tx1"/>
            </a:solidFill>
          </a:endParaRPr>
        </a:p>
      </dgm:t>
    </dgm:pt>
    <dgm:pt modelId="{90395323-BB3D-D543-AEC4-053C89314D70}">
      <dgm:prSet custT="1"/>
      <dgm:spPr/>
      <dgm:t>
        <a:bodyPr/>
        <a:lstStyle/>
        <a:p>
          <a:r>
            <a:rPr lang="es-ES_tradnl" sz="1100" b="1" dirty="0" smtClean="0">
              <a:latin typeface="Abadi MT Condensed Extra Bold" charset="0"/>
              <a:ea typeface="Abadi MT Condensed Extra Bold" charset="0"/>
              <a:cs typeface="Abadi MT Condensed Extra Bold" charset="0"/>
            </a:rPr>
            <a:t>AUMENTO SLEDAI</a:t>
          </a:r>
          <a:endParaRPr lang="es-ES_tradnl" sz="1100" b="1" dirty="0">
            <a:latin typeface="Abadi MT Condensed Extra Bold" charset="0"/>
            <a:ea typeface="Abadi MT Condensed Extra Bold" charset="0"/>
            <a:cs typeface="Abadi MT Condensed Extra Bold" charset="0"/>
          </a:endParaRPr>
        </a:p>
      </dgm:t>
    </dgm:pt>
    <dgm:pt modelId="{5459EB66-C73F-B24A-AD63-3BD03934F870}" type="parTrans" cxnId="{5E30ED43-B6D9-8F4B-B040-BFB34100137F}">
      <dgm:prSet/>
      <dgm:spPr/>
      <dgm:t>
        <a:bodyPr/>
        <a:lstStyle/>
        <a:p>
          <a:endParaRPr lang="es-ES_tradnl" sz="1100" b="1">
            <a:solidFill>
              <a:schemeClr val="tx1"/>
            </a:solidFill>
          </a:endParaRPr>
        </a:p>
      </dgm:t>
    </dgm:pt>
    <dgm:pt modelId="{1A995912-8265-2742-860A-B40AA51B44FF}" type="sibTrans" cxnId="{5E30ED43-B6D9-8F4B-B040-BFB34100137F}">
      <dgm:prSet/>
      <dgm:spPr/>
      <dgm:t>
        <a:bodyPr/>
        <a:lstStyle/>
        <a:p>
          <a:endParaRPr lang="es-ES_tradnl" sz="1100" b="1">
            <a:solidFill>
              <a:schemeClr val="tx1"/>
            </a:solidFill>
          </a:endParaRPr>
        </a:p>
      </dgm:t>
    </dgm:pt>
    <dgm:pt modelId="{D1D62733-65C6-EC44-BF99-F247077D5997}" type="pres">
      <dgm:prSet presAssocID="{FC7DE6BF-2BDE-9346-B60D-F944EC9F76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C10B734-79A9-1E45-B381-EB8B7504E4B9}" type="pres">
      <dgm:prSet presAssocID="{2CAC65D0-1198-5148-A03D-6C035E789240}" presName="parentText" presStyleLbl="node1" presStyleIdx="0" presStyleCnt="3" custLinFactY="-5185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D2B0BBA-0B91-B24B-9EF1-C1415C524263}" type="pres">
      <dgm:prSet presAssocID="{89DC0941-BD9C-DC4F-AC9A-58C06A44793F}" presName="spacer" presStyleCnt="0"/>
      <dgm:spPr/>
    </dgm:pt>
    <dgm:pt modelId="{BECA66EB-3526-8C4A-8EF2-98A812A5A1D7}" type="pres">
      <dgm:prSet presAssocID="{564357AE-B230-F94C-B0D6-D5944AA7ABC1}" presName="parentText" presStyleLbl="node1" presStyleIdx="1" presStyleCnt="3" custLinFactNeighborY="-30722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7056002-1B97-B64D-BFE7-8F419F076313}" type="pres">
      <dgm:prSet presAssocID="{CEB24F86-8763-F04F-BECE-CDF7743D9D77}" presName="spacer" presStyleCnt="0"/>
      <dgm:spPr/>
    </dgm:pt>
    <dgm:pt modelId="{F020BE9F-AE80-BF48-8254-FC972F567BDA}" type="pres">
      <dgm:prSet presAssocID="{90395323-BB3D-D543-AEC4-053C89314D7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DE3383C4-5F42-D84A-97F2-E23B96565493}" srcId="{FC7DE6BF-2BDE-9346-B60D-F944EC9F761F}" destId="{2CAC65D0-1198-5148-A03D-6C035E789240}" srcOrd="0" destOrd="0" parTransId="{787EADE6-2779-8E44-99D5-0770BC716402}" sibTransId="{89DC0941-BD9C-DC4F-AC9A-58C06A44793F}"/>
    <dgm:cxn modelId="{0501B2F6-0EFE-4B0A-A1E8-57DBB0B8195A}" type="presOf" srcId="{564357AE-B230-F94C-B0D6-D5944AA7ABC1}" destId="{BECA66EB-3526-8C4A-8EF2-98A812A5A1D7}" srcOrd="0" destOrd="0" presId="urn:microsoft.com/office/officeart/2005/8/layout/vList2"/>
    <dgm:cxn modelId="{D944220A-0664-48A1-8F9F-B8524E391444}" type="presOf" srcId="{FC7DE6BF-2BDE-9346-B60D-F944EC9F761F}" destId="{D1D62733-65C6-EC44-BF99-F247077D5997}" srcOrd="0" destOrd="0" presId="urn:microsoft.com/office/officeart/2005/8/layout/vList2"/>
    <dgm:cxn modelId="{110CCABE-2E69-1048-9883-2E4144704978}" srcId="{FC7DE6BF-2BDE-9346-B60D-F944EC9F761F}" destId="{564357AE-B230-F94C-B0D6-D5944AA7ABC1}" srcOrd="1" destOrd="0" parTransId="{DB108D3E-6FA3-4F44-A6B0-E72FB143A7C2}" sibTransId="{CEB24F86-8763-F04F-BECE-CDF7743D9D77}"/>
    <dgm:cxn modelId="{2ED730CE-AE27-49B3-92BB-085F9996DFEB}" type="presOf" srcId="{2CAC65D0-1198-5148-A03D-6C035E789240}" destId="{6C10B734-79A9-1E45-B381-EB8B7504E4B9}" srcOrd="0" destOrd="0" presId="urn:microsoft.com/office/officeart/2005/8/layout/vList2"/>
    <dgm:cxn modelId="{EAF1B088-6BC5-4B08-A9AC-4FEE33809A50}" type="presOf" srcId="{90395323-BB3D-D543-AEC4-053C89314D70}" destId="{F020BE9F-AE80-BF48-8254-FC972F567BDA}" srcOrd="0" destOrd="0" presId="urn:microsoft.com/office/officeart/2005/8/layout/vList2"/>
    <dgm:cxn modelId="{5E30ED43-B6D9-8F4B-B040-BFB34100137F}" srcId="{FC7DE6BF-2BDE-9346-B60D-F944EC9F761F}" destId="{90395323-BB3D-D543-AEC4-053C89314D70}" srcOrd="2" destOrd="0" parTransId="{5459EB66-C73F-B24A-AD63-3BD03934F870}" sibTransId="{1A995912-8265-2742-860A-B40AA51B44FF}"/>
    <dgm:cxn modelId="{F6263678-ECC3-419C-A20C-B73108029D91}" type="presParOf" srcId="{D1D62733-65C6-EC44-BF99-F247077D5997}" destId="{6C10B734-79A9-1E45-B381-EB8B7504E4B9}" srcOrd="0" destOrd="0" presId="urn:microsoft.com/office/officeart/2005/8/layout/vList2"/>
    <dgm:cxn modelId="{A27AA839-BFC7-4675-903E-82381D47343B}" type="presParOf" srcId="{D1D62733-65C6-EC44-BF99-F247077D5997}" destId="{0D2B0BBA-0B91-B24B-9EF1-C1415C524263}" srcOrd="1" destOrd="0" presId="urn:microsoft.com/office/officeart/2005/8/layout/vList2"/>
    <dgm:cxn modelId="{164EBBDE-0F49-4FEC-9B66-5B5B3EDF63D7}" type="presParOf" srcId="{D1D62733-65C6-EC44-BF99-F247077D5997}" destId="{BECA66EB-3526-8C4A-8EF2-98A812A5A1D7}" srcOrd="2" destOrd="0" presId="urn:microsoft.com/office/officeart/2005/8/layout/vList2"/>
    <dgm:cxn modelId="{73B6C7BF-16EA-4471-A27B-0078F5A7B337}" type="presParOf" srcId="{D1D62733-65C6-EC44-BF99-F247077D5997}" destId="{37056002-1B97-B64D-BFE7-8F419F076313}" srcOrd="3" destOrd="0" presId="urn:microsoft.com/office/officeart/2005/8/layout/vList2"/>
    <dgm:cxn modelId="{65457D7C-0476-4DB2-931B-B65C255636A5}" type="presParOf" srcId="{D1D62733-65C6-EC44-BF99-F247077D5997}" destId="{F020BE9F-AE80-BF48-8254-FC972F567BD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7DE6BF-2BDE-9346-B60D-F944EC9F761F}" type="doc">
      <dgm:prSet loTypeId="urn:microsoft.com/office/officeart/2005/8/layout/vList2" loCatId="list" qsTypeId="urn:microsoft.com/office/officeart/2005/8/quickstyle/3D4" qsCatId="3D" csTypeId="urn:microsoft.com/office/officeart/2005/8/colors/accent2_3" csCatId="accent2" phldr="1"/>
      <dgm:spPr/>
      <dgm:t>
        <a:bodyPr/>
        <a:lstStyle/>
        <a:p>
          <a:endParaRPr lang="es-ES_tradnl"/>
        </a:p>
      </dgm:t>
    </dgm:pt>
    <dgm:pt modelId="{2CAC65D0-1198-5148-A03D-6C035E789240}">
      <dgm:prSet custT="1"/>
      <dgm:spPr/>
      <dgm:t>
        <a:bodyPr/>
        <a:lstStyle/>
        <a:p>
          <a:pPr rtl="0"/>
          <a:r>
            <a:rPr lang="es-ES_tradnl" sz="1400" b="1" dirty="0" err="1" smtClean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rPr>
            <a:t>Malondialdehyde</a:t>
          </a:r>
          <a:r>
            <a:rPr lang="es-ES_tradnl" sz="1400" b="1" dirty="0" smtClean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rPr>
            <a:t> (MDA)</a:t>
          </a:r>
          <a:endParaRPr lang="es-ES_tradnl" sz="1400" b="1" dirty="0">
            <a:solidFill>
              <a:schemeClr val="bg1"/>
            </a:solidFill>
            <a:latin typeface="Abadi MT Condensed Extra Bold" charset="0"/>
            <a:ea typeface="Abadi MT Condensed Extra Bold" charset="0"/>
            <a:cs typeface="Abadi MT Condensed Extra Bold" charset="0"/>
          </a:endParaRPr>
        </a:p>
      </dgm:t>
    </dgm:pt>
    <dgm:pt modelId="{787EADE6-2779-8E44-99D5-0770BC716402}" type="parTrans" cxnId="{DE3383C4-5F42-D84A-97F2-E23B96565493}">
      <dgm:prSet/>
      <dgm:spPr/>
      <dgm:t>
        <a:bodyPr/>
        <a:lstStyle/>
        <a:p>
          <a:endParaRPr lang="es-ES_tradnl" sz="1100">
            <a:solidFill>
              <a:schemeClr val="tx1"/>
            </a:solidFill>
            <a:latin typeface="Abadi MT Condensed Extra Bold" charset="0"/>
            <a:ea typeface="Abadi MT Condensed Extra Bold" charset="0"/>
            <a:cs typeface="Abadi MT Condensed Extra Bold" charset="0"/>
          </a:endParaRPr>
        </a:p>
      </dgm:t>
    </dgm:pt>
    <dgm:pt modelId="{89DC0941-BD9C-DC4F-AC9A-58C06A44793F}" type="sibTrans" cxnId="{DE3383C4-5F42-D84A-97F2-E23B96565493}">
      <dgm:prSet/>
      <dgm:spPr/>
      <dgm:t>
        <a:bodyPr/>
        <a:lstStyle/>
        <a:p>
          <a:endParaRPr lang="es-ES_tradnl" sz="1100">
            <a:solidFill>
              <a:schemeClr val="tx1"/>
            </a:solidFill>
            <a:latin typeface="Abadi MT Condensed Extra Bold" charset="0"/>
            <a:ea typeface="Abadi MT Condensed Extra Bold" charset="0"/>
            <a:cs typeface="Abadi MT Condensed Extra Bold" charset="0"/>
          </a:endParaRPr>
        </a:p>
      </dgm:t>
    </dgm:pt>
    <dgm:pt modelId="{564357AE-B230-F94C-B0D6-D5944AA7ABC1}">
      <dgm:prSet custT="1"/>
      <dgm:spPr/>
      <dgm:t>
        <a:bodyPr/>
        <a:lstStyle/>
        <a:p>
          <a:pPr rtl="0"/>
          <a:r>
            <a:rPr lang="es-ES_tradnl" sz="1100" b="1" i="1" dirty="0" smtClean="0">
              <a:solidFill>
                <a:schemeClr val="tx1"/>
              </a:solidFill>
              <a:latin typeface="Arial Narrow" charset="0"/>
              <a:ea typeface="Arial Narrow" charset="0"/>
              <a:cs typeface="Arial Narrow" charset="0"/>
            </a:rPr>
            <a:t>(</a:t>
          </a:r>
          <a:r>
            <a:rPr lang="es-ES_tradnl" sz="1100" b="0" i="1" dirty="0" smtClean="0">
              <a:solidFill>
                <a:schemeClr val="tx1"/>
              </a:solidFill>
              <a:latin typeface="Arial Narrow" charset="0"/>
              <a:ea typeface="Arial Narrow" charset="0"/>
              <a:cs typeface="Arial Narrow" charset="0"/>
            </a:rPr>
            <a:t>Plasma/suero, linfocitos</a:t>
          </a:r>
          <a:r>
            <a:rPr lang="es-ES_tradnl" sz="1100" b="1" i="1" dirty="0" smtClean="0">
              <a:solidFill>
                <a:schemeClr val="tx1"/>
              </a:solidFill>
              <a:latin typeface="Arial Narrow" charset="0"/>
              <a:ea typeface="Arial Narrow" charset="0"/>
              <a:cs typeface="Arial Narrow" charset="0"/>
            </a:rPr>
            <a:t>)</a:t>
          </a:r>
          <a:endParaRPr lang="es-ES_tradnl" sz="1100" i="1" dirty="0">
            <a:solidFill>
              <a:schemeClr val="tx1"/>
            </a:solidFill>
            <a:latin typeface="Arial Narrow" charset="0"/>
            <a:ea typeface="Arial Narrow" charset="0"/>
            <a:cs typeface="Arial Narrow" charset="0"/>
          </a:endParaRPr>
        </a:p>
      </dgm:t>
    </dgm:pt>
    <dgm:pt modelId="{DB108D3E-6FA3-4F44-A6B0-E72FB143A7C2}" type="parTrans" cxnId="{110CCABE-2E69-1048-9883-2E4144704978}">
      <dgm:prSet/>
      <dgm:spPr/>
      <dgm:t>
        <a:bodyPr/>
        <a:lstStyle/>
        <a:p>
          <a:endParaRPr lang="es-ES_tradnl" sz="1100">
            <a:solidFill>
              <a:schemeClr val="tx1"/>
            </a:solidFill>
            <a:latin typeface="Abadi MT Condensed Extra Bold" charset="0"/>
            <a:ea typeface="Abadi MT Condensed Extra Bold" charset="0"/>
            <a:cs typeface="Abadi MT Condensed Extra Bold" charset="0"/>
          </a:endParaRPr>
        </a:p>
      </dgm:t>
    </dgm:pt>
    <dgm:pt modelId="{CEB24F86-8763-F04F-BECE-CDF7743D9D77}" type="sibTrans" cxnId="{110CCABE-2E69-1048-9883-2E4144704978}">
      <dgm:prSet/>
      <dgm:spPr/>
      <dgm:t>
        <a:bodyPr/>
        <a:lstStyle/>
        <a:p>
          <a:endParaRPr lang="es-ES_tradnl" sz="1100">
            <a:solidFill>
              <a:schemeClr val="tx1"/>
            </a:solidFill>
            <a:latin typeface="Abadi MT Condensed Extra Bold" charset="0"/>
            <a:ea typeface="Abadi MT Condensed Extra Bold" charset="0"/>
            <a:cs typeface="Abadi MT Condensed Extra Bold" charset="0"/>
          </a:endParaRPr>
        </a:p>
      </dgm:t>
    </dgm:pt>
    <dgm:pt modelId="{D1D62733-65C6-EC44-BF99-F247077D5997}" type="pres">
      <dgm:prSet presAssocID="{FC7DE6BF-2BDE-9346-B60D-F944EC9F76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C10B734-79A9-1E45-B381-EB8B7504E4B9}" type="pres">
      <dgm:prSet presAssocID="{2CAC65D0-1198-5148-A03D-6C035E789240}" presName="parentText" presStyleLbl="node1" presStyleIdx="0" presStyleCnt="2" custScaleY="151205" custLinFactX="-100000" custLinFactY="-174832" custLinFactNeighborX="-172635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D2B0BBA-0B91-B24B-9EF1-C1415C524263}" type="pres">
      <dgm:prSet presAssocID="{89DC0941-BD9C-DC4F-AC9A-58C06A44793F}" presName="spacer" presStyleCnt="0"/>
      <dgm:spPr/>
    </dgm:pt>
    <dgm:pt modelId="{BECA66EB-3526-8C4A-8EF2-98A812A5A1D7}" type="pres">
      <dgm:prSet presAssocID="{564357AE-B230-F94C-B0D6-D5944AA7ABC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DE3383C4-5F42-D84A-97F2-E23B96565493}" srcId="{FC7DE6BF-2BDE-9346-B60D-F944EC9F761F}" destId="{2CAC65D0-1198-5148-A03D-6C035E789240}" srcOrd="0" destOrd="0" parTransId="{787EADE6-2779-8E44-99D5-0770BC716402}" sibTransId="{89DC0941-BD9C-DC4F-AC9A-58C06A44793F}"/>
    <dgm:cxn modelId="{56B0A7C5-83CD-42A8-AF16-6769E8E08615}" type="presOf" srcId="{564357AE-B230-F94C-B0D6-D5944AA7ABC1}" destId="{BECA66EB-3526-8C4A-8EF2-98A812A5A1D7}" srcOrd="0" destOrd="0" presId="urn:microsoft.com/office/officeart/2005/8/layout/vList2"/>
    <dgm:cxn modelId="{110CCABE-2E69-1048-9883-2E4144704978}" srcId="{FC7DE6BF-2BDE-9346-B60D-F944EC9F761F}" destId="{564357AE-B230-F94C-B0D6-D5944AA7ABC1}" srcOrd="1" destOrd="0" parTransId="{DB108D3E-6FA3-4F44-A6B0-E72FB143A7C2}" sibTransId="{CEB24F86-8763-F04F-BECE-CDF7743D9D77}"/>
    <dgm:cxn modelId="{EDE94A2B-FB5D-4C03-A07E-E65665BA67AC}" type="presOf" srcId="{2CAC65D0-1198-5148-A03D-6C035E789240}" destId="{6C10B734-79A9-1E45-B381-EB8B7504E4B9}" srcOrd="0" destOrd="0" presId="urn:microsoft.com/office/officeart/2005/8/layout/vList2"/>
    <dgm:cxn modelId="{8369C3D7-FD7F-4115-8775-A09271CF3748}" type="presOf" srcId="{FC7DE6BF-2BDE-9346-B60D-F944EC9F761F}" destId="{D1D62733-65C6-EC44-BF99-F247077D5997}" srcOrd="0" destOrd="0" presId="urn:microsoft.com/office/officeart/2005/8/layout/vList2"/>
    <dgm:cxn modelId="{A7867ADA-4C91-465C-8F67-77EE8A41B121}" type="presParOf" srcId="{D1D62733-65C6-EC44-BF99-F247077D5997}" destId="{6C10B734-79A9-1E45-B381-EB8B7504E4B9}" srcOrd="0" destOrd="0" presId="urn:microsoft.com/office/officeart/2005/8/layout/vList2"/>
    <dgm:cxn modelId="{8BB49C37-C36B-4626-A6FD-EE5E4215398E}" type="presParOf" srcId="{D1D62733-65C6-EC44-BF99-F247077D5997}" destId="{0D2B0BBA-0B91-B24B-9EF1-C1415C524263}" srcOrd="1" destOrd="0" presId="urn:microsoft.com/office/officeart/2005/8/layout/vList2"/>
    <dgm:cxn modelId="{C5E82EA1-FA12-4D6B-A343-1BEF79020D2F}" type="presParOf" srcId="{D1D62733-65C6-EC44-BF99-F247077D5997}" destId="{BECA66EB-3526-8C4A-8EF2-98A812A5A1D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7DE6BF-2BDE-9346-B60D-F944EC9F761F}" type="doc">
      <dgm:prSet loTypeId="urn:microsoft.com/office/officeart/2005/8/layout/vList2" loCatId="list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es-ES_tradnl"/>
        </a:p>
      </dgm:t>
    </dgm:pt>
    <dgm:pt modelId="{2CAC65D0-1198-5148-A03D-6C035E789240}">
      <dgm:prSet custT="1"/>
      <dgm:spPr/>
      <dgm:t>
        <a:bodyPr/>
        <a:lstStyle/>
        <a:p>
          <a:pPr rtl="0"/>
          <a:r>
            <a:rPr lang="es-ES_tradnl" sz="1200" b="1" dirty="0" smtClean="0">
              <a:latin typeface="Abadi MT Condensed Extra Bold" charset="0"/>
              <a:ea typeface="Abadi MT Condensed Extra Bold" charset="0"/>
              <a:cs typeface="Abadi MT Condensed Extra Bold" charset="0"/>
            </a:rPr>
            <a:t>NEFRITIS</a:t>
          </a:r>
          <a:endParaRPr lang="es-ES_tradnl" sz="1200" b="1" dirty="0">
            <a:latin typeface="Abadi MT Condensed Extra Bold" charset="0"/>
            <a:ea typeface="Abadi MT Condensed Extra Bold" charset="0"/>
            <a:cs typeface="Abadi MT Condensed Extra Bold" charset="0"/>
          </a:endParaRPr>
        </a:p>
      </dgm:t>
    </dgm:pt>
    <dgm:pt modelId="{787EADE6-2779-8E44-99D5-0770BC716402}" type="parTrans" cxnId="{DE3383C4-5F42-D84A-97F2-E23B96565493}">
      <dgm:prSet/>
      <dgm:spPr/>
      <dgm:t>
        <a:bodyPr/>
        <a:lstStyle/>
        <a:p>
          <a:endParaRPr lang="es-ES_tradnl" sz="1200" b="1">
            <a:solidFill>
              <a:schemeClr val="tx1"/>
            </a:solidFill>
          </a:endParaRPr>
        </a:p>
      </dgm:t>
    </dgm:pt>
    <dgm:pt modelId="{89DC0941-BD9C-DC4F-AC9A-58C06A44793F}" type="sibTrans" cxnId="{DE3383C4-5F42-D84A-97F2-E23B96565493}">
      <dgm:prSet/>
      <dgm:spPr/>
      <dgm:t>
        <a:bodyPr/>
        <a:lstStyle/>
        <a:p>
          <a:endParaRPr lang="es-ES_tradnl" sz="1200" b="1">
            <a:solidFill>
              <a:schemeClr val="tx1"/>
            </a:solidFill>
          </a:endParaRPr>
        </a:p>
      </dgm:t>
    </dgm:pt>
    <dgm:pt modelId="{564357AE-B230-F94C-B0D6-D5944AA7ABC1}">
      <dgm:prSet custT="1"/>
      <dgm:spPr/>
      <dgm:t>
        <a:bodyPr/>
        <a:lstStyle/>
        <a:p>
          <a:pPr rtl="0"/>
          <a:r>
            <a:rPr lang="es-ES_tradnl" sz="1200" b="1" dirty="0" smtClean="0">
              <a:latin typeface="Abadi MT Condensed Extra Bold" charset="0"/>
              <a:ea typeface="Abadi MT Condensed Extra Bold" charset="0"/>
              <a:cs typeface="Abadi MT Condensed Extra Bold" charset="0"/>
            </a:rPr>
            <a:t>ENFERMEDAD CV</a:t>
          </a:r>
          <a:endParaRPr lang="es-ES_tradnl" sz="1200" b="1" dirty="0">
            <a:latin typeface="Abadi MT Condensed Extra Bold" charset="0"/>
            <a:ea typeface="Abadi MT Condensed Extra Bold" charset="0"/>
            <a:cs typeface="Abadi MT Condensed Extra Bold" charset="0"/>
          </a:endParaRPr>
        </a:p>
      </dgm:t>
    </dgm:pt>
    <dgm:pt modelId="{DB108D3E-6FA3-4F44-A6B0-E72FB143A7C2}" type="parTrans" cxnId="{110CCABE-2E69-1048-9883-2E4144704978}">
      <dgm:prSet/>
      <dgm:spPr/>
      <dgm:t>
        <a:bodyPr/>
        <a:lstStyle/>
        <a:p>
          <a:endParaRPr lang="es-ES_tradnl" sz="1200" b="1">
            <a:solidFill>
              <a:schemeClr val="tx1"/>
            </a:solidFill>
          </a:endParaRPr>
        </a:p>
      </dgm:t>
    </dgm:pt>
    <dgm:pt modelId="{CEB24F86-8763-F04F-BECE-CDF7743D9D77}" type="sibTrans" cxnId="{110CCABE-2E69-1048-9883-2E4144704978}">
      <dgm:prSet/>
      <dgm:spPr/>
      <dgm:t>
        <a:bodyPr/>
        <a:lstStyle/>
        <a:p>
          <a:endParaRPr lang="es-ES_tradnl" sz="1200" b="1">
            <a:solidFill>
              <a:schemeClr val="tx1"/>
            </a:solidFill>
          </a:endParaRPr>
        </a:p>
      </dgm:t>
    </dgm:pt>
    <dgm:pt modelId="{90395323-BB3D-D543-AEC4-053C89314D70}">
      <dgm:prSet custT="1"/>
      <dgm:spPr/>
      <dgm:t>
        <a:bodyPr/>
        <a:lstStyle/>
        <a:p>
          <a:r>
            <a:rPr lang="es-ES_tradnl" sz="1200" b="1" dirty="0" smtClean="0">
              <a:latin typeface="Abadi MT Condensed Extra Bold" charset="0"/>
              <a:ea typeface="Abadi MT Condensed Extra Bold" charset="0"/>
              <a:cs typeface="Abadi MT Condensed Extra Bold" charset="0"/>
            </a:rPr>
            <a:t>DAÑO TISULAR</a:t>
          </a:r>
          <a:endParaRPr lang="es-ES_tradnl" sz="1200" b="1" dirty="0">
            <a:latin typeface="Abadi MT Condensed Extra Bold" charset="0"/>
            <a:ea typeface="Abadi MT Condensed Extra Bold" charset="0"/>
            <a:cs typeface="Abadi MT Condensed Extra Bold" charset="0"/>
          </a:endParaRPr>
        </a:p>
      </dgm:t>
    </dgm:pt>
    <dgm:pt modelId="{5459EB66-C73F-B24A-AD63-3BD03934F870}" type="parTrans" cxnId="{5E30ED43-B6D9-8F4B-B040-BFB34100137F}">
      <dgm:prSet/>
      <dgm:spPr/>
      <dgm:t>
        <a:bodyPr/>
        <a:lstStyle/>
        <a:p>
          <a:endParaRPr lang="es-ES_tradnl" sz="1200" b="1">
            <a:solidFill>
              <a:schemeClr val="tx1"/>
            </a:solidFill>
          </a:endParaRPr>
        </a:p>
      </dgm:t>
    </dgm:pt>
    <dgm:pt modelId="{1A995912-8265-2742-860A-B40AA51B44FF}" type="sibTrans" cxnId="{5E30ED43-B6D9-8F4B-B040-BFB34100137F}">
      <dgm:prSet/>
      <dgm:spPr/>
      <dgm:t>
        <a:bodyPr/>
        <a:lstStyle/>
        <a:p>
          <a:endParaRPr lang="es-ES_tradnl" sz="1200" b="1">
            <a:solidFill>
              <a:schemeClr val="tx1"/>
            </a:solidFill>
          </a:endParaRPr>
        </a:p>
      </dgm:t>
    </dgm:pt>
    <dgm:pt modelId="{D1D62733-65C6-EC44-BF99-F247077D5997}" type="pres">
      <dgm:prSet presAssocID="{FC7DE6BF-2BDE-9346-B60D-F944EC9F76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C10B734-79A9-1E45-B381-EB8B7504E4B9}" type="pres">
      <dgm:prSet presAssocID="{2CAC65D0-1198-5148-A03D-6C035E78924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D2B0BBA-0B91-B24B-9EF1-C1415C524263}" type="pres">
      <dgm:prSet presAssocID="{89DC0941-BD9C-DC4F-AC9A-58C06A44793F}" presName="spacer" presStyleCnt="0"/>
      <dgm:spPr/>
    </dgm:pt>
    <dgm:pt modelId="{BECA66EB-3526-8C4A-8EF2-98A812A5A1D7}" type="pres">
      <dgm:prSet presAssocID="{564357AE-B230-F94C-B0D6-D5944AA7ABC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7056002-1B97-B64D-BFE7-8F419F076313}" type="pres">
      <dgm:prSet presAssocID="{CEB24F86-8763-F04F-BECE-CDF7743D9D77}" presName="spacer" presStyleCnt="0"/>
      <dgm:spPr/>
    </dgm:pt>
    <dgm:pt modelId="{F020BE9F-AE80-BF48-8254-FC972F567BDA}" type="pres">
      <dgm:prSet presAssocID="{90395323-BB3D-D543-AEC4-053C89314D7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DE3383C4-5F42-D84A-97F2-E23B96565493}" srcId="{FC7DE6BF-2BDE-9346-B60D-F944EC9F761F}" destId="{2CAC65D0-1198-5148-A03D-6C035E789240}" srcOrd="0" destOrd="0" parTransId="{787EADE6-2779-8E44-99D5-0770BC716402}" sibTransId="{89DC0941-BD9C-DC4F-AC9A-58C06A44793F}"/>
    <dgm:cxn modelId="{110CCABE-2E69-1048-9883-2E4144704978}" srcId="{FC7DE6BF-2BDE-9346-B60D-F944EC9F761F}" destId="{564357AE-B230-F94C-B0D6-D5944AA7ABC1}" srcOrd="1" destOrd="0" parTransId="{DB108D3E-6FA3-4F44-A6B0-E72FB143A7C2}" sibTransId="{CEB24F86-8763-F04F-BECE-CDF7743D9D77}"/>
    <dgm:cxn modelId="{6E39D7E3-452B-4895-9236-0672B4A5D8D1}" type="presOf" srcId="{90395323-BB3D-D543-AEC4-053C89314D70}" destId="{F020BE9F-AE80-BF48-8254-FC972F567BDA}" srcOrd="0" destOrd="0" presId="urn:microsoft.com/office/officeart/2005/8/layout/vList2"/>
    <dgm:cxn modelId="{3849FF03-51B8-4B6D-BC19-59CF390FF302}" type="presOf" srcId="{2CAC65D0-1198-5148-A03D-6C035E789240}" destId="{6C10B734-79A9-1E45-B381-EB8B7504E4B9}" srcOrd="0" destOrd="0" presId="urn:microsoft.com/office/officeart/2005/8/layout/vList2"/>
    <dgm:cxn modelId="{C3C385EB-9A80-4F4E-A8CC-695EB961F575}" type="presOf" srcId="{FC7DE6BF-2BDE-9346-B60D-F944EC9F761F}" destId="{D1D62733-65C6-EC44-BF99-F247077D5997}" srcOrd="0" destOrd="0" presId="urn:microsoft.com/office/officeart/2005/8/layout/vList2"/>
    <dgm:cxn modelId="{2F7A8245-8117-4FCC-839A-26FCE9F3DC20}" type="presOf" srcId="{564357AE-B230-F94C-B0D6-D5944AA7ABC1}" destId="{BECA66EB-3526-8C4A-8EF2-98A812A5A1D7}" srcOrd="0" destOrd="0" presId="urn:microsoft.com/office/officeart/2005/8/layout/vList2"/>
    <dgm:cxn modelId="{5E30ED43-B6D9-8F4B-B040-BFB34100137F}" srcId="{FC7DE6BF-2BDE-9346-B60D-F944EC9F761F}" destId="{90395323-BB3D-D543-AEC4-053C89314D70}" srcOrd="2" destOrd="0" parTransId="{5459EB66-C73F-B24A-AD63-3BD03934F870}" sibTransId="{1A995912-8265-2742-860A-B40AA51B44FF}"/>
    <dgm:cxn modelId="{AF0C6DC2-BEE1-448A-89CD-22CD87277E14}" type="presParOf" srcId="{D1D62733-65C6-EC44-BF99-F247077D5997}" destId="{6C10B734-79A9-1E45-B381-EB8B7504E4B9}" srcOrd="0" destOrd="0" presId="urn:microsoft.com/office/officeart/2005/8/layout/vList2"/>
    <dgm:cxn modelId="{4D4C384B-0573-4186-A013-04AC656C9CFC}" type="presParOf" srcId="{D1D62733-65C6-EC44-BF99-F247077D5997}" destId="{0D2B0BBA-0B91-B24B-9EF1-C1415C524263}" srcOrd="1" destOrd="0" presId="urn:microsoft.com/office/officeart/2005/8/layout/vList2"/>
    <dgm:cxn modelId="{38371D65-2D70-4764-8767-6C9DC953F423}" type="presParOf" srcId="{D1D62733-65C6-EC44-BF99-F247077D5997}" destId="{BECA66EB-3526-8C4A-8EF2-98A812A5A1D7}" srcOrd="2" destOrd="0" presId="urn:microsoft.com/office/officeart/2005/8/layout/vList2"/>
    <dgm:cxn modelId="{877D6E59-0544-4280-BAC5-26395CA5B6B9}" type="presParOf" srcId="{D1D62733-65C6-EC44-BF99-F247077D5997}" destId="{37056002-1B97-B64D-BFE7-8F419F076313}" srcOrd="3" destOrd="0" presId="urn:microsoft.com/office/officeart/2005/8/layout/vList2"/>
    <dgm:cxn modelId="{7D88B9E8-B14F-4E22-9053-40ECD68C7752}" type="presParOf" srcId="{D1D62733-65C6-EC44-BF99-F247077D5997}" destId="{F020BE9F-AE80-BF48-8254-FC972F567BD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7DE6BF-2BDE-9346-B60D-F944EC9F761F}" type="doc">
      <dgm:prSet loTypeId="urn:microsoft.com/office/officeart/2005/8/layout/vList2" loCatId="list" qsTypeId="urn:microsoft.com/office/officeart/2005/8/quickstyle/3D4" qsCatId="3D" csTypeId="urn:microsoft.com/office/officeart/2005/8/colors/accent2_3" csCatId="accent2" phldr="1"/>
      <dgm:spPr/>
      <dgm:t>
        <a:bodyPr/>
        <a:lstStyle/>
        <a:p>
          <a:endParaRPr lang="es-ES_tradnl"/>
        </a:p>
      </dgm:t>
    </dgm:pt>
    <dgm:pt modelId="{2CAC65D0-1198-5148-A03D-6C035E789240}">
      <dgm:prSet custT="1"/>
      <dgm:spPr/>
      <dgm:t>
        <a:bodyPr/>
        <a:lstStyle/>
        <a:p>
          <a:pPr rtl="0"/>
          <a:r>
            <a:rPr lang="es-ES_tradnl" sz="1200" b="1" dirty="0" smtClean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rPr>
            <a:t>4-Hydroxy-2-noneal (HNE)</a:t>
          </a:r>
          <a:endParaRPr lang="es-ES_tradnl" sz="1200" b="1" dirty="0">
            <a:solidFill>
              <a:schemeClr val="bg1"/>
            </a:solidFill>
            <a:latin typeface="Abadi MT Condensed Extra Bold" charset="0"/>
            <a:ea typeface="Abadi MT Condensed Extra Bold" charset="0"/>
            <a:cs typeface="Abadi MT Condensed Extra Bold" charset="0"/>
          </a:endParaRPr>
        </a:p>
      </dgm:t>
    </dgm:pt>
    <dgm:pt modelId="{787EADE6-2779-8E44-99D5-0770BC716402}" type="parTrans" cxnId="{DE3383C4-5F42-D84A-97F2-E23B96565493}">
      <dgm:prSet/>
      <dgm:spPr/>
      <dgm:t>
        <a:bodyPr/>
        <a:lstStyle/>
        <a:p>
          <a:endParaRPr lang="es-ES_tradnl" sz="1100">
            <a:solidFill>
              <a:schemeClr val="tx1"/>
            </a:solidFill>
            <a:latin typeface="Abadi MT Condensed Extra Bold" charset="0"/>
            <a:ea typeface="Abadi MT Condensed Extra Bold" charset="0"/>
            <a:cs typeface="Abadi MT Condensed Extra Bold" charset="0"/>
          </a:endParaRPr>
        </a:p>
      </dgm:t>
    </dgm:pt>
    <dgm:pt modelId="{89DC0941-BD9C-DC4F-AC9A-58C06A44793F}" type="sibTrans" cxnId="{DE3383C4-5F42-D84A-97F2-E23B96565493}">
      <dgm:prSet/>
      <dgm:spPr/>
      <dgm:t>
        <a:bodyPr/>
        <a:lstStyle/>
        <a:p>
          <a:endParaRPr lang="es-ES_tradnl" sz="1100">
            <a:solidFill>
              <a:schemeClr val="tx1"/>
            </a:solidFill>
            <a:latin typeface="Abadi MT Condensed Extra Bold" charset="0"/>
            <a:ea typeface="Abadi MT Condensed Extra Bold" charset="0"/>
            <a:cs typeface="Abadi MT Condensed Extra Bold" charset="0"/>
          </a:endParaRPr>
        </a:p>
      </dgm:t>
    </dgm:pt>
    <dgm:pt modelId="{564357AE-B230-F94C-B0D6-D5944AA7ABC1}">
      <dgm:prSet custT="1"/>
      <dgm:spPr/>
      <dgm:t>
        <a:bodyPr/>
        <a:lstStyle/>
        <a:p>
          <a:pPr rtl="0"/>
          <a:r>
            <a:rPr lang="es-ES_tradnl" sz="1100" b="0" i="1" dirty="0" smtClean="0">
              <a:solidFill>
                <a:schemeClr val="tx1"/>
              </a:solidFill>
              <a:latin typeface="Abadi MT Condensed Extra Bold" charset="0"/>
              <a:ea typeface="Abadi MT Condensed Extra Bold" charset="0"/>
              <a:cs typeface="Abadi MT Condensed Extra Bold" charset="0"/>
            </a:rPr>
            <a:t>(</a:t>
          </a:r>
          <a:r>
            <a:rPr lang="es-ES_tradnl" sz="1100" b="0" i="1" dirty="0" smtClean="0">
              <a:solidFill>
                <a:schemeClr val="tx1"/>
              </a:solidFill>
              <a:latin typeface="Arial Narrow" charset="0"/>
              <a:ea typeface="Arial Narrow" charset="0"/>
              <a:cs typeface="Arial Narrow" charset="0"/>
            </a:rPr>
            <a:t>Plasma/suero, linfocitos</a:t>
          </a:r>
          <a:r>
            <a:rPr lang="es-ES_tradnl" sz="1100" b="1" dirty="0" smtClean="0">
              <a:solidFill>
                <a:schemeClr val="tx1"/>
              </a:solidFill>
              <a:latin typeface="Arial Narrow" charset="0"/>
              <a:ea typeface="Arial Narrow" charset="0"/>
              <a:cs typeface="Arial Narrow" charset="0"/>
            </a:rPr>
            <a:t>)</a:t>
          </a:r>
          <a:endParaRPr lang="es-ES_tradnl" sz="1100" dirty="0">
            <a:solidFill>
              <a:schemeClr val="tx1"/>
            </a:solidFill>
            <a:latin typeface="Arial Narrow" charset="0"/>
            <a:ea typeface="Arial Narrow" charset="0"/>
            <a:cs typeface="Arial Narrow" charset="0"/>
          </a:endParaRPr>
        </a:p>
      </dgm:t>
    </dgm:pt>
    <dgm:pt modelId="{DB108D3E-6FA3-4F44-A6B0-E72FB143A7C2}" type="parTrans" cxnId="{110CCABE-2E69-1048-9883-2E4144704978}">
      <dgm:prSet/>
      <dgm:spPr/>
      <dgm:t>
        <a:bodyPr/>
        <a:lstStyle/>
        <a:p>
          <a:endParaRPr lang="es-ES_tradnl" sz="1100">
            <a:solidFill>
              <a:schemeClr val="tx1"/>
            </a:solidFill>
            <a:latin typeface="Abadi MT Condensed Extra Bold" charset="0"/>
            <a:ea typeface="Abadi MT Condensed Extra Bold" charset="0"/>
            <a:cs typeface="Abadi MT Condensed Extra Bold" charset="0"/>
          </a:endParaRPr>
        </a:p>
      </dgm:t>
    </dgm:pt>
    <dgm:pt modelId="{CEB24F86-8763-F04F-BECE-CDF7743D9D77}" type="sibTrans" cxnId="{110CCABE-2E69-1048-9883-2E4144704978}">
      <dgm:prSet/>
      <dgm:spPr/>
      <dgm:t>
        <a:bodyPr/>
        <a:lstStyle/>
        <a:p>
          <a:endParaRPr lang="es-ES_tradnl" sz="1100">
            <a:solidFill>
              <a:schemeClr val="tx1"/>
            </a:solidFill>
            <a:latin typeface="Abadi MT Condensed Extra Bold" charset="0"/>
            <a:ea typeface="Abadi MT Condensed Extra Bold" charset="0"/>
            <a:cs typeface="Abadi MT Condensed Extra Bold" charset="0"/>
          </a:endParaRPr>
        </a:p>
      </dgm:t>
    </dgm:pt>
    <dgm:pt modelId="{D1D62733-65C6-EC44-BF99-F247077D5997}" type="pres">
      <dgm:prSet presAssocID="{FC7DE6BF-2BDE-9346-B60D-F944EC9F76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C10B734-79A9-1E45-B381-EB8B7504E4B9}" type="pres">
      <dgm:prSet presAssocID="{2CAC65D0-1198-5148-A03D-6C035E789240}" presName="parentText" presStyleLbl="node1" presStyleIdx="0" presStyleCnt="2" custScaleY="207726" custLinFactX="-100000" custLinFactY="-174832" custLinFactNeighborX="-172635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D2B0BBA-0B91-B24B-9EF1-C1415C524263}" type="pres">
      <dgm:prSet presAssocID="{89DC0941-BD9C-DC4F-AC9A-58C06A44793F}" presName="spacer" presStyleCnt="0"/>
      <dgm:spPr/>
    </dgm:pt>
    <dgm:pt modelId="{BECA66EB-3526-8C4A-8EF2-98A812A5A1D7}" type="pres">
      <dgm:prSet presAssocID="{564357AE-B230-F94C-B0D6-D5944AA7ABC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DE3383C4-5F42-D84A-97F2-E23B96565493}" srcId="{FC7DE6BF-2BDE-9346-B60D-F944EC9F761F}" destId="{2CAC65D0-1198-5148-A03D-6C035E789240}" srcOrd="0" destOrd="0" parTransId="{787EADE6-2779-8E44-99D5-0770BC716402}" sibTransId="{89DC0941-BD9C-DC4F-AC9A-58C06A44793F}"/>
    <dgm:cxn modelId="{72DDF6E1-0404-43D8-B450-0DC27F4E8B04}" type="presOf" srcId="{2CAC65D0-1198-5148-A03D-6C035E789240}" destId="{6C10B734-79A9-1E45-B381-EB8B7504E4B9}" srcOrd="0" destOrd="0" presId="urn:microsoft.com/office/officeart/2005/8/layout/vList2"/>
    <dgm:cxn modelId="{110CCABE-2E69-1048-9883-2E4144704978}" srcId="{FC7DE6BF-2BDE-9346-B60D-F944EC9F761F}" destId="{564357AE-B230-F94C-B0D6-D5944AA7ABC1}" srcOrd="1" destOrd="0" parTransId="{DB108D3E-6FA3-4F44-A6B0-E72FB143A7C2}" sibTransId="{CEB24F86-8763-F04F-BECE-CDF7743D9D77}"/>
    <dgm:cxn modelId="{AB92FDDD-3CE8-4FD9-BC53-86707B7188F5}" type="presOf" srcId="{564357AE-B230-F94C-B0D6-D5944AA7ABC1}" destId="{BECA66EB-3526-8C4A-8EF2-98A812A5A1D7}" srcOrd="0" destOrd="0" presId="urn:microsoft.com/office/officeart/2005/8/layout/vList2"/>
    <dgm:cxn modelId="{1EC7A6A2-BFC0-4B74-81F3-8088F3137166}" type="presOf" srcId="{FC7DE6BF-2BDE-9346-B60D-F944EC9F761F}" destId="{D1D62733-65C6-EC44-BF99-F247077D5997}" srcOrd="0" destOrd="0" presId="urn:microsoft.com/office/officeart/2005/8/layout/vList2"/>
    <dgm:cxn modelId="{14D7A6C4-2094-4E8E-B17B-F1AE60AB653E}" type="presParOf" srcId="{D1D62733-65C6-EC44-BF99-F247077D5997}" destId="{6C10B734-79A9-1E45-B381-EB8B7504E4B9}" srcOrd="0" destOrd="0" presId="urn:microsoft.com/office/officeart/2005/8/layout/vList2"/>
    <dgm:cxn modelId="{7199C266-D0F0-474F-B86D-F2D93C6FCC2B}" type="presParOf" srcId="{D1D62733-65C6-EC44-BF99-F247077D5997}" destId="{0D2B0BBA-0B91-B24B-9EF1-C1415C524263}" srcOrd="1" destOrd="0" presId="urn:microsoft.com/office/officeart/2005/8/layout/vList2"/>
    <dgm:cxn modelId="{4291D809-4866-449F-8EA1-850DB24AE8A8}" type="presParOf" srcId="{D1D62733-65C6-EC44-BF99-F247077D5997}" destId="{BECA66EB-3526-8C4A-8EF2-98A812A5A1D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7DE6BF-2BDE-9346-B60D-F944EC9F761F}" type="doc">
      <dgm:prSet loTypeId="urn:microsoft.com/office/officeart/2005/8/layout/vList2" loCatId="list" qsTypeId="urn:microsoft.com/office/officeart/2005/8/quickstyle/simple2" qsCatId="simple" csTypeId="urn:microsoft.com/office/officeart/2005/8/colors/accent2_4" csCatId="accent2" phldr="1"/>
      <dgm:spPr/>
      <dgm:t>
        <a:bodyPr/>
        <a:lstStyle/>
        <a:p>
          <a:endParaRPr lang="es-ES_tradnl"/>
        </a:p>
      </dgm:t>
    </dgm:pt>
    <dgm:pt modelId="{2CAC65D0-1198-5148-A03D-6C035E789240}">
      <dgm:prSet custT="1"/>
      <dgm:spPr/>
      <dgm:t>
        <a:bodyPr/>
        <a:lstStyle/>
        <a:p>
          <a:pPr rtl="0"/>
          <a:r>
            <a:rPr lang="es-ES_tradnl" sz="1100" b="1" dirty="0" smtClean="0">
              <a:latin typeface="Abadi MT Condensed Extra Bold" charset="0"/>
              <a:ea typeface="Abadi MT Condensed Extra Bold" charset="0"/>
              <a:cs typeface="Abadi MT Condensed Extra Bold" charset="0"/>
            </a:rPr>
            <a:t>Desarrollo de la enfermedad</a:t>
          </a:r>
          <a:endParaRPr lang="es-ES_tradnl" sz="1100" b="1" dirty="0">
            <a:latin typeface="Abadi MT Condensed Extra Bold" charset="0"/>
            <a:ea typeface="Abadi MT Condensed Extra Bold" charset="0"/>
            <a:cs typeface="Abadi MT Condensed Extra Bold" charset="0"/>
          </a:endParaRPr>
        </a:p>
      </dgm:t>
    </dgm:pt>
    <dgm:pt modelId="{787EADE6-2779-8E44-99D5-0770BC716402}" type="parTrans" cxnId="{DE3383C4-5F42-D84A-97F2-E23B96565493}">
      <dgm:prSet/>
      <dgm:spPr/>
      <dgm:t>
        <a:bodyPr/>
        <a:lstStyle/>
        <a:p>
          <a:endParaRPr lang="es-ES_tradnl" sz="1100">
            <a:solidFill>
              <a:schemeClr val="tx1"/>
            </a:solidFill>
          </a:endParaRPr>
        </a:p>
      </dgm:t>
    </dgm:pt>
    <dgm:pt modelId="{89DC0941-BD9C-DC4F-AC9A-58C06A44793F}" type="sibTrans" cxnId="{DE3383C4-5F42-D84A-97F2-E23B96565493}">
      <dgm:prSet/>
      <dgm:spPr/>
      <dgm:t>
        <a:bodyPr/>
        <a:lstStyle/>
        <a:p>
          <a:endParaRPr lang="es-ES_tradnl" sz="1100">
            <a:solidFill>
              <a:schemeClr val="tx1"/>
            </a:solidFill>
          </a:endParaRPr>
        </a:p>
      </dgm:t>
    </dgm:pt>
    <dgm:pt modelId="{D1D62733-65C6-EC44-BF99-F247077D5997}" type="pres">
      <dgm:prSet presAssocID="{FC7DE6BF-2BDE-9346-B60D-F944EC9F76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C10B734-79A9-1E45-B381-EB8B7504E4B9}" type="pres">
      <dgm:prSet presAssocID="{2CAC65D0-1198-5148-A03D-6C035E789240}" presName="parentText" presStyleLbl="node1" presStyleIdx="0" presStyleCnt="1" custLinFactNeighborY="14995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60748E8C-E752-4B3A-8665-194F4E7A47B8}" type="presOf" srcId="{2CAC65D0-1198-5148-A03D-6C035E789240}" destId="{6C10B734-79A9-1E45-B381-EB8B7504E4B9}" srcOrd="0" destOrd="0" presId="urn:microsoft.com/office/officeart/2005/8/layout/vList2"/>
    <dgm:cxn modelId="{0ED7243F-B2CB-4F8A-A9B1-E5F4BB58F4FE}" type="presOf" srcId="{FC7DE6BF-2BDE-9346-B60D-F944EC9F761F}" destId="{D1D62733-65C6-EC44-BF99-F247077D5997}" srcOrd="0" destOrd="0" presId="urn:microsoft.com/office/officeart/2005/8/layout/vList2"/>
    <dgm:cxn modelId="{DE3383C4-5F42-D84A-97F2-E23B96565493}" srcId="{FC7DE6BF-2BDE-9346-B60D-F944EC9F761F}" destId="{2CAC65D0-1198-5148-A03D-6C035E789240}" srcOrd="0" destOrd="0" parTransId="{787EADE6-2779-8E44-99D5-0770BC716402}" sibTransId="{89DC0941-BD9C-DC4F-AC9A-58C06A44793F}"/>
    <dgm:cxn modelId="{62163146-0495-49C9-A04B-F8E1A1290C51}" type="presParOf" srcId="{D1D62733-65C6-EC44-BF99-F247077D5997}" destId="{6C10B734-79A9-1E45-B381-EB8B7504E4B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3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C7DE6BF-2BDE-9346-B60D-F944EC9F761F}" type="doc">
      <dgm:prSet loTypeId="urn:microsoft.com/office/officeart/2005/8/layout/vList2" loCatId="list" qsTypeId="urn:microsoft.com/office/officeart/2005/8/quickstyle/3D4" qsCatId="3D" csTypeId="urn:microsoft.com/office/officeart/2005/8/colors/accent2_3" csCatId="accent2" phldr="1"/>
      <dgm:spPr/>
      <dgm:t>
        <a:bodyPr/>
        <a:lstStyle/>
        <a:p>
          <a:endParaRPr lang="es-ES_tradnl"/>
        </a:p>
      </dgm:t>
    </dgm:pt>
    <dgm:pt modelId="{2CAC65D0-1198-5148-A03D-6C035E789240}">
      <dgm:prSet custT="1"/>
      <dgm:spPr/>
      <dgm:t>
        <a:bodyPr/>
        <a:lstStyle/>
        <a:p>
          <a:pPr rtl="0"/>
          <a:r>
            <a:rPr lang="es-ES_tradnl" sz="1400" b="1" dirty="0" err="1" smtClean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rPr>
            <a:t>LDLox</a:t>
          </a:r>
          <a:endParaRPr lang="es-ES_tradnl" sz="1400" b="1" dirty="0" smtClean="0">
            <a:solidFill>
              <a:schemeClr val="bg1"/>
            </a:solidFill>
            <a:latin typeface="Abadi MT Condensed Extra Bold" charset="0"/>
            <a:ea typeface="Abadi MT Condensed Extra Bold" charset="0"/>
            <a:cs typeface="Abadi MT Condensed Extra Bold" charset="0"/>
          </a:endParaRPr>
        </a:p>
        <a:p>
          <a:pPr rtl="0"/>
          <a:r>
            <a:rPr lang="es-ES_tradnl" sz="1400" b="1" dirty="0" err="1" smtClean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rPr>
            <a:t>Apo</a:t>
          </a:r>
          <a:r>
            <a:rPr lang="es-ES_tradnl" sz="1400" b="1" dirty="0" smtClean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rPr>
            <a:t>-B </a:t>
          </a:r>
          <a:r>
            <a:rPr lang="es-ES_tradnl" sz="1400" b="1" dirty="0" err="1" smtClean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rPr>
            <a:t>ox</a:t>
          </a:r>
          <a:endParaRPr lang="es-ES_tradnl" sz="1400" b="1" dirty="0">
            <a:solidFill>
              <a:schemeClr val="bg1"/>
            </a:solidFill>
            <a:latin typeface="Abadi MT Condensed Extra Bold" charset="0"/>
            <a:ea typeface="Abadi MT Condensed Extra Bold" charset="0"/>
            <a:cs typeface="Abadi MT Condensed Extra Bold" charset="0"/>
          </a:endParaRPr>
        </a:p>
      </dgm:t>
    </dgm:pt>
    <dgm:pt modelId="{787EADE6-2779-8E44-99D5-0770BC716402}" type="parTrans" cxnId="{DE3383C4-5F42-D84A-97F2-E23B96565493}">
      <dgm:prSet/>
      <dgm:spPr/>
      <dgm:t>
        <a:bodyPr/>
        <a:lstStyle/>
        <a:p>
          <a:endParaRPr lang="es-ES_tradnl" sz="1100" b="1">
            <a:latin typeface="Abadi MT Condensed Extra Bold" charset="0"/>
            <a:ea typeface="Abadi MT Condensed Extra Bold" charset="0"/>
            <a:cs typeface="Abadi MT Condensed Extra Bold" charset="0"/>
          </a:endParaRPr>
        </a:p>
      </dgm:t>
    </dgm:pt>
    <dgm:pt modelId="{89DC0941-BD9C-DC4F-AC9A-58C06A44793F}" type="sibTrans" cxnId="{DE3383C4-5F42-D84A-97F2-E23B96565493}">
      <dgm:prSet/>
      <dgm:spPr/>
      <dgm:t>
        <a:bodyPr/>
        <a:lstStyle/>
        <a:p>
          <a:endParaRPr lang="es-ES_tradnl" sz="1100" b="1">
            <a:latin typeface="Abadi MT Condensed Extra Bold" charset="0"/>
            <a:ea typeface="Abadi MT Condensed Extra Bold" charset="0"/>
            <a:cs typeface="Abadi MT Condensed Extra Bold" charset="0"/>
          </a:endParaRPr>
        </a:p>
      </dgm:t>
    </dgm:pt>
    <dgm:pt modelId="{564357AE-B230-F94C-B0D6-D5944AA7ABC1}">
      <dgm:prSet custT="1"/>
      <dgm:spPr/>
      <dgm:t>
        <a:bodyPr/>
        <a:lstStyle/>
        <a:p>
          <a:pPr rtl="0"/>
          <a:r>
            <a:rPr lang="es-ES_tradnl" sz="1100" b="1" dirty="0" smtClean="0">
              <a:solidFill>
                <a:schemeClr val="tx1"/>
              </a:solidFill>
              <a:latin typeface="Abadi MT Condensed Extra Bold" charset="0"/>
              <a:ea typeface="Abadi MT Condensed Extra Bold" charset="0"/>
              <a:cs typeface="Abadi MT Condensed Extra Bold" charset="0"/>
            </a:rPr>
            <a:t>(</a:t>
          </a:r>
          <a:r>
            <a:rPr lang="es-ES_tradnl" sz="1100" b="1" i="1" dirty="0" smtClean="0">
              <a:solidFill>
                <a:schemeClr val="tx1"/>
              </a:solidFill>
              <a:latin typeface="Arial Narrow" charset="0"/>
              <a:ea typeface="Arial Narrow" charset="0"/>
              <a:cs typeface="Arial Narrow" charset="0"/>
            </a:rPr>
            <a:t>Plasma/suero</a:t>
          </a:r>
          <a:r>
            <a:rPr lang="es-ES_tradnl" sz="1100" b="1" dirty="0" smtClean="0">
              <a:solidFill>
                <a:schemeClr val="tx1"/>
              </a:solidFill>
              <a:latin typeface="Arial Narrow" charset="0"/>
              <a:ea typeface="Arial Narrow" charset="0"/>
              <a:cs typeface="Arial Narrow" charset="0"/>
            </a:rPr>
            <a:t>)</a:t>
          </a:r>
          <a:endParaRPr lang="es-ES_tradnl" sz="1100" b="1" dirty="0">
            <a:solidFill>
              <a:schemeClr val="tx1"/>
            </a:solidFill>
            <a:latin typeface="Arial Narrow" charset="0"/>
            <a:ea typeface="Arial Narrow" charset="0"/>
            <a:cs typeface="Arial Narrow" charset="0"/>
          </a:endParaRPr>
        </a:p>
      </dgm:t>
    </dgm:pt>
    <dgm:pt modelId="{DB108D3E-6FA3-4F44-A6B0-E72FB143A7C2}" type="parTrans" cxnId="{110CCABE-2E69-1048-9883-2E4144704978}">
      <dgm:prSet/>
      <dgm:spPr/>
      <dgm:t>
        <a:bodyPr/>
        <a:lstStyle/>
        <a:p>
          <a:endParaRPr lang="es-ES_tradnl" sz="1100" b="1">
            <a:latin typeface="Abadi MT Condensed Extra Bold" charset="0"/>
            <a:ea typeface="Abadi MT Condensed Extra Bold" charset="0"/>
            <a:cs typeface="Abadi MT Condensed Extra Bold" charset="0"/>
          </a:endParaRPr>
        </a:p>
      </dgm:t>
    </dgm:pt>
    <dgm:pt modelId="{CEB24F86-8763-F04F-BECE-CDF7743D9D77}" type="sibTrans" cxnId="{110CCABE-2E69-1048-9883-2E4144704978}">
      <dgm:prSet/>
      <dgm:spPr/>
      <dgm:t>
        <a:bodyPr/>
        <a:lstStyle/>
        <a:p>
          <a:endParaRPr lang="es-ES_tradnl" sz="1100" b="1">
            <a:latin typeface="Abadi MT Condensed Extra Bold" charset="0"/>
            <a:ea typeface="Abadi MT Condensed Extra Bold" charset="0"/>
            <a:cs typeface="Abadi MT Condensed Extra Bold" charset="0"/>
          </a:endParaRPr>
        </a:p>
      </dgm:t>
    </dgm:pt>
    <dgm:pt modelId="{D1D62733-65C6-EC44-BF99-F247077D5997}" type="pres">
      <dgm:prSet presAssocID="{FC7DE6BF-2BDE-9346-B60D-F944EC9F76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C10B734-79A9-1E45-B381-EB8B7504E4B9}" type="pres">
      <dgm:prSet presAssocID="{2CAC65D0-1198-5148-A03D-6C035E789240}" presName="parentText" presStyleLbl="node1" presStyleIdx="0" presStyleCnt="2" custScaleY="203245" custLinFactX="-100000" custLinFactY="-174832" custLinFactNeighborX="-172635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D2B0BBA-0B91-B24B-9EF1-C1415C524263}" type="pres">
      <dgm:prSet presAssocID="{89DC0941-BD9C-DC4F-AC9A-58C06A44793F}" presName="spacer" presStyleCnt="0"/>
      <dgm:spPr/>
    </dgm:pt>
    <dgm:pt modelId="{BECA66EB-3526-8C4A-8EF2-98A812A5A1D7}" type="pres">
      <dgm:prSet presAssocID="{564357AE-B230-F94C-B0D6-D5944AA7ABC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DE3383C4-5F42-D84A-97F2-E23B96565493}" srcId="{FC7DE6BF-2BDE-9346-B60D-F944EC9F761F}" destId="{2CAC65D0-1198-5148-A03D-6C035E789240}" srcOrd="0" destOrd="0" parTransId="{787EADE6-2779-8E44-99D5-0770BC716402}" sibTransId="{89DC0941-BD9C-DC4F-AC9A-58C06A44793F}"/>
    <dgm:cxn modelId="{110CCABE-2E69-1048-9883-2E4144704978}" srcId="{FC7DE6BF-2BDE-9346-B60D-F944EC9F761F}" destId="{564357AE-B230-F94C-B0D6-D5944AA7ABC1}" srcOrd="1" destOrd="0" parTransId="{DB108D3E-6FA3-4F44-A6B0-E72FB143A7C2}" sibTransId="{CEB24F86-8763-F04F-BECE-CDF7743D9D77}"/>
    <dgm:cxn modelId="{A74B611E-9773-42C8-AF2F-CCDEF830E330}" type="presOf" srcId="{2CAC65D0-1198-5148-A03D-6C035E789240}" destId="{6C10B734-79A9-1E45-B381-EB8B7504E4B9}" srcOrd="0" destOrd="0" presId="urn:microsoft.com/office/officeart/2005/8/layout/vList2"/>
    <dgm:cxn modelId="{4568BBB3-EB04-4F8E-A3D7-247C57F5EAC5}" type="presOf" srcId="{564357AE-B230-F94C-B0D6-D5944AA7ABC1}" destId="{BECA66EB-3526-8C4A-8EF2-98A812A5A1D7}" srcOrd="0" destOrd="0" presId="urn:microsoft.com/office/officeart/2005/8/layout/vList2"/>
    <dgm:cxn modelId="{B1DF313A-907B-41AB-9A3E-B891081C9F5F}" type="presOf" srcId="{FC7DE6BF-2BDE-9346-B60D-F944EC9F761F}" destId="{D1D62733-65C6-EC44-BF99-F247077D5997}" srcOrd="0" destOrd="0" presId="urn:microsoft.com/office/officeart/2005/8/layout/vList2"/>
    <dgm:cxn modelId="{D479AAFC-9F90-4B62-9282-81998EDC784D}" type="presParOf" srcId="{D1D62733-65C6-EC44-BF99-F247077D5997}" destId="{6C10B734-79A9-1E45-B381-EB8B7504E4B9}" srcOrd="0" destOrd="0" presId="urn:microsoft.com/office/officeart/2005/8/layout/vList2"/>
    <dgm:cxn modelId="{5D7F9C44-110A-46C6-B338-DD439807D2AB}" type="presParOf" srcId="{D1D62733-65C6-EC44-BF99-F247077D5997}" destId="{0D2B0BBA-0B91-B24B-9EF1-C1415C524263}" srcOrd="1" destOrd="0" presId="urn:microsoft.com/office/officeart/2005/8/layout/vList2"/>
    <dgm:cxn modelId="{72524D05-3E54-436C-BE2F-E9752F66AE0B}" type="presParOf" srcId="{D1D62733-65C6-EC44-BF99-F247077D5997}" destId="{BECA66EB-3526-8C4A-8EF2-98A812A5A1D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3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C7DE6BF-2BDE-9346-B60D-F944EC9F761F}" type="doc">
      <dgm:prSet loTypeId="urn:microsoft.com/office/officeart/2005/8/layout/vList2" loCatId="list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es-ES_tradnl"/>
        </a:p>
      </dgm:t>
    </dgm:pt>
    <dgm:pt modelId="{2CAC65D0-1198-5148-A03D-6C035E789240}">
      <dgm:prSet custT="1"/>
      <dgm:spPr/>
      <dgm:t>
        <a:bodyPr/>
        <a:lstStyle/>
        <a:p>
          <a:pPr rtl="0"/>
          <a:r>
            <a:rPr lang="es-ES_tradnl" sz="1200" b="1" dirty="0" smtClean="0">
              <a:latin typeface="Abadi MT Condensed Extra Bold" charset="0"/>
              <a:ea typeface="Abadi MT Condensed Extra Bold" charset="0"/>
              <a:cs typeface="Abadi MT Condensed Extra Bold" charset="0"/>
            </a:rPr>
            <a:t>ENFERMEDAD ARTERIAL</a:t>
          </a:r>
          <a:endParaRPr lang="es-ES_tradnl" sz="1200" b="1" dirty="0">
            <a:latin typeface="Abadi MT Condensed Extra Bold" charset="0"/>
            <a:ea typeface="Abadi MT Condensed Extra Bold" charset="0"/>
            <a:cs typeface="Abadi MT Condensed Extra Bold" charset="0"/>
          </a:endParaRPr>
        </a:p>
      </dgm:t>
    </dgm:pt>
    <dgm:pt modelId="{787EADE6-2779-8E44-99D5-0770BC716402}" type="parTrans" cxnId="{DE3383C4-5F42-D84A-97F2-E23B96565493}">
      <dgm:prSet/>
      <dgm:spPr/>
      <dgm:t>
        <a:bodyPr/>
        <a:lstStyle/>
        <a:p>
          <a:endParaRPr lang="es-ES_tradnl" sz="1200" b="1">
            <a:solidFill>
              <a:schemeClr val="tx1"/>
            </a:solidFill>
          </a:endParaRPr>
        </a:p>
      </dgm:t>
    </dgm:pt>
    <dgm:pt modelId="{89DC0941-BD9C-DC4F-AC9A-58C06A44793F}" type="sibTrans" cxnId="{DE3383C4-5F42-D84A-97F2-E23B96565493}">
      <dgm:prSet/>
      <dgm:spPr/>
      <dgm:t>
        <a:bodyPr/>
        <a:lstStyle/>
        <a:p>
          <a:endParaRPr lang="es-ES_tradnl" sz="1200" b="1">
            <a:solidFill>
              <a:schemeClr val="tx1"/>
            </a:solidFill>
          </a:endParaRPr>
        </a:p>
      </dgm:t>
    </dgm:pt>
    <dgm:pt modelId="{564357AE-B230-F94C-B0D6-D5944AA7ABC1}">
      <dgm:prSet custT="1"/>
      <dgm:spPr/>
      <dgm:t>
        <a:bodyPr/>
        <a:lstStyle/>
        <a:p>
          <a:pPr rtl="0"/>
          <a:r>
            <a:rPr lang="es-ES_tradnl" sz="1200" b="1" dirty="0" smtClean="0">
              <a:latin typeface="Abadi MT Condensed Extra Bold" charset="0"/>
              <a:ea typeface="Abadi MT Condensed Extra Bold" charset="0"/>
              <a:cs typeface="Abadi MT Condensed Extra Bold" charset="0"/>
            </a:rPr>
            <a:t>AFECTACION RENAL</a:t>
          </a:r>
          <a:endParaRPr lang="es-ES_tradnl" sz="1200" b="1" dirty="0">
            <a:latin typeface="Abadi MT Condensed Extra Bold" charset="0"/>
            <a:ea typeface="Abadi MT Condensed Extra Bold" charset="0"/>
            <a:cs typeface="Abadi MT Condensed Extra Bold" charset="0"/>
          </a:endParaRPr>
        </a:p>
      </dgm:t>
    </dgm:pt>
    <dgm:pt modelId="{DB108D3E-6FA3-4F44-A6B0-E72FB143A7C2}" type="parTrans" cxnId="{110CCABE-2E69-1048-9883-2E4144704978}">
      <dgm:prSet/>
      <dgm:spPr/>
      <dgm:t>
        <a:bodyPr/>
        <a:lstStyle/>
        <a:p>
          <a:endParaRPr lang="es-ES_tradnl" sz="1200" b="1">
            <a:solidFill>
              <a:schemeClr val="tx1"/>
            </a:solidFill>
          </a:endParaRPr>
        </a:p>
      </dgm:t>
    </dgm:pt>
    <dgm:pt modelId="{CEB24F86-8763-F04F-BECE-CDF7743D9D77}" type="sibTrans" cxnId="{110CCABE-2E69-1048-9883-2E4144704978}">
      <dgm:prSet/>
      <dgm:spPr/>
      <dgm:t>
        <a:bodyPr/>
        <a:lstStyle/>
        <a:p>
          <a:endParaRPr lang="es-ES_tradnl" sz="1200" b="1">
            <a:solidFill>
              <a:schemeClr val="tx1"/>
            </a:solidFill>
          </a:endParaRPr>
        </a:p>
      </dgm:t>
    </dgm:pt>
    <dgm:pt modelId="{D1D62733-65C6-EC44-BF99-F247077D5997}" type="pres">
      <dgm:prSet presAssocID="{FC7DE6BF-2BDE-9346-B60D-F944EC9F76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C10B734-79A9-1E45-B381-EB8B7504E4B9}" type="pres">
      <dgm:prSet presAssocID="{2CAC65D0-1198-5148-A03D-6C035E789240}" presName="parentText" presStyleLbl="node1" presStyleIdx="0" presStyleCnt="2" custLinFactY="-3353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D2B0BBA-0B91-B24B-9EF1-C1415C524263}" type="pres">
      <dgm:prSet presAssocID="{89DC0941-BD9C-DC4F-AC9A-58C06A44793F}" presName="spacer" presStyleCnt="0"/>
      <dgm:spPr/>
    </dgm:pt>
    <dgm:pt modelId="{BECA66EB-3526-8C4A-8EF2-98A812A5A1D7}" type="pres">
      <dgm:prSet presAssocID="{564357AE-B230-F94C-B0D6-D5944AA7ABC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DE3383C4-5F42-D84A-97F2-E23B96565493}" srcId="{FC7DE6BF-2BDE-9346-B60D-F944EC9F761F}" destId="{2CAC65D0-1198-5148-A03D-6C035E789240}" srcOrd="0" destOrd="0" parTransId="{787EADE6-2779-8E44-99D5-0770BC716402}" sibTransId="{89DC0941-BD9C-DC4F-AC9A-58C06A44793F}"/>
    <dgm:cxn modelId="{A2D3A9A3-7ACC-4DF3-AE7E-5F6DFE4DF1C8}" type="presOf" srcId="{FC7DE6BF-2BDE-9346-B60D-F944EC9F761F}" destId="{D1D62733-65C6-EC44-BF99-F247077D5997}" srcOrd="0" destOrd="0" presId="urn:microsoft.com/office/officeart/2005/8/layout/vList2"/>
    <dgm:cxn modelId="{110CCABE-2E69-1048-9883-2E4144704978}" srcId="{FC7DE6BF-2BDE-9346-B60D-F944EC9F761F}" destId="{564357AE-B230-F94C-B0D6-D5944AA7ABC1}" srcOrd="1" destOrd="0" parTransId="{DB108D3E-6FA3-4F44-A6B0-E72FB143A7C2}" sibTransId="{CEB24F86-8763-F04F-BECE-CDF7743D9D77}"/>
    <dgm:cxn modelId="{9A78C624-EDB2-4224-AB12-B818FF14D007}" type="presOf" srcId="{2CAC65D0-1198-5148-A03D-6C035E789240}" destId="{6C10B734-79A9-1E45-B381-EB8B7504E4B9}" srcOrd="0" destOrd="0" presId="urn:microsoft.com/office/officeart/2005/8/layout/vList2"/>
    <dgm:cxn modelId="{F8CB3FBF-B828-409C-8292-E47BC69C802C}" type="presOf" srcId="{564357AE-B230-F94C-B0D6-D5944AA7ABC1}" destId="{BECA66EB-3526-8C4A-8EF2-98A812A5A1D7}" srcOrd="0" destOrd="0" presId="urn:microsoft.com/office/officeart/2005/8/layout/vList2"/>
    <dgm:cxn modelId="{48EEB8D7-6ED5-4DFC-87BF-C7F655517A73}" type="presParOf" srcId="{D1D62733-65C6-EC44-BF99-F247077D5997}" destId="{6C10B734-79A9-1E45-B381-EB8B7504E4B9}" srcOrd="0" destOrd="0" presId="urn:microsoft.com/office/officeart/2005/8/layout/vList2"/>
    <dgm:cxn modelId="{2991858E-DADB-484A-81DF-1F0148C39B25}" type="presParOf" srcId="{D1D62733-65C6-EC44-BF99-F247077D5997}" destId="{0D2B0BBA-0B91-B24B-9EF1-C1415C524263}" srcOrd="1" destOrd="0" presId="urn:microsoft.com/office/officeart/2005/8/layout/vList2"/>
    <dgm:cxn modelId="{EF8C97F3-D619-40CF-9477-2C1E90EFAE9B}" type="presParOf" srcId="{D1D62733-65C6-EC44-BF99-F247077D5997}" destId="{BECA66EB-3526-8C4A-8EF2-98A812A5A1D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4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C7DE6BF-2BDE-9346-B60D-F944EC9F761F}" type="doc">
      <dgm:prSet loTypeId="urn:microsoft.com/office/officeart/2005/8/layout/vList2" loCatId="list" qsTypeId="urn:microsoft.com/office/officeart/2005/8/quickstyle/3D4" qsCatId="3D" csTypeId="urn:microsoft.com/office/officeart/2005/8/colors/accent3_4" csCatId="accent3" phldr="1"/>
      <dgm:spPr/>
      <dgm:t>
        <a:bodyPr/>
        <a:lstStyle/>
        <a:p>
          <a:endParaRPr lang="es-ES_tradnl"/>
        </a:p>
      </dgm:t>
    </dgm:pt>
    <dgm:pt modelId="{2CAC65D0-1198-5148-A03D-6C035E789240}">
      <dgm:prSet custT="1"/>
      <dgm:spPr/>
      <dgm:t>
        <a:bodyPr/>
        <a:lstStyle/>
        <a:p>
          <a:pPr rtl="0"/>
          <a:r>
            <a:rPr lang="es-ES_tradnl" sz="1400" b="1" dirty="0" err="1" smtClean="0">
              <a:solidFill>
                <a:schemeClr val="tx1"/>
              </a:solidFill>
              <a:latin typeface="Abadi MT Condensed Extra Bold" charset="0"/>
              <a:ea typeface="Abadi MT Condensed Extra Bold" charset="0"/>
              <a:cs typeface="Abadi MT Condensed Extra Bold" charset="0"/>
            </a:rPr>
            <a:t>Glutation</a:t>
          </a:r>
          <a:r>
            <a:rPr lang="es-ES_tradnl" sz="1400" b="1" dirty="0" smtClean="0">
              <a:solidFill>
                <a:schemeClr val="tx1"/>
              </a:solidFill>
              <a:latin typeface="Abadi MT Condensed Extra Bold" charset="0"/>
              <a:ea typeface="Abadi MT Condensed Extra Bold" charset="0"/>
              <a:cs typeface="Abadi MT Condensed Extra Bold" charset="0"/>
            </a:rPr>
            <a:t> intracelular</a:t>
          </a:r>
          <a:endParaRPr lang="es-ES_tradnl" sz="1400" b="1" dirty="0">
            <a:solidFill>
              <a:schemeClr val="tx1"/>
            </a:solidFill>
            <a:latin typeface="Abadi MT Condensed Extra Bold" charset="0"/>
            <a:ea typeface="Abadi MT Condensed Extra Bold" charset="0"/>
            <a:cs typeface="Abadi MT Condensed Extra Bold" charset="0"/>
          </a:endParaRPr>
        </a:p>
      </dgm:t>
    </dgm:pt>
    <dgm:pt modelId="{787EADE6-2779-8E44-99D5-0770BC716402}" type="parTrans" cxnId="{DE3383C4-5F42-D84A-97F2-E23B96565493}">
      <dgm:prSet/>
      <dgm:spPr/>
      <dgm:t>
        <a:bodyPr/>
        <a:lstStyle/>
        <a:p>
          <a:endParaRPr lang="es-ES_tradnl" sz="1200" b="1">
            <a:solidFill>
              <a:schemeClr val="tx1"/>
            </a:solidFill>
          </a:endParaRPr>
        </a:p>
      </dgm:t>
    </dgm:pt>
    <dgm:pt modelId="{89DC0941-BD9C-DC4F-AC9A-58C06A44793F}" type="sibTrans" cxnId="{DE3383C4-5F42-D84A-97F2-E23B96565493}">
      <dgm:prSet/>
      <dgm:spPr/>
      <dgm:t>
        <a:bodyPr/>
        <a:lstStyle/>
        <a:p>
          <a:endParaRPr lang="es-ES_tradnl" sz="1200" b="1">
            <a:solidFill>
              <a:schemeClr val="tx1"/>
            </a:solidFill>
          </a:endParaRPr>
        </a:p>
      </dgm:t>
    </dgm:pt>
    <dgm:pt modelId="{564357AE-B230-F94C-B0D6-D5944AA7ABC1}">
      <dgm:prSet custT="1"/>
      <dgm:spPr/>
      <dgm:t>
        <a:bodyPr/>
        <a:lstStyle/>
        <a:p>
          <a:pPr rtl="0"/>
          <a:r>
            <a:rPr lang="es-ES_tradnl" sz="1100" b="1" i="1" dirty="0" smtClean="0">
              <a:solidFill>
                <a:schemeClr val="tx1"/>
              </a:solidFill>
              <a:latin typeface="Arial Narrow" charset="0"/>
              <a:ea typeface="Arial Narrow" charset="0"/>
              <a:cs typeface="Arial Narrow" charset="0"/>
            </a:rPr>
            <a:t>(Leucocitos/</a:t>
          </a:r>
          <a:r>
            <a:rPr lang="es-ES_tradnl" sz="1100" b="1" i="1" dirty="0" err="1" smtClean="0">
              <a:solidFill>
                <a:schemeClr val="tx1"/>
              </a:solidFill>
              <a:latin typeface="Arial Narrow" charset="0"/>
              <a:ea typeface="Arial Narrow" charset="0"/>
              <a:cs typeface="Arial Narrow" charset="0"/>
            </a:rPr>
            <a:t>Citometría</a:t>
          </a:r>
          <a:r>
            <a:rPr lang="es-ES_tradnl" sz="1100" b="1" dirty="0" smtClean="0">
              <a:solidFill>
                <a:schemeClr val="tx1"/>
              </a:solidFill>
              <a:latin typeface="Arial Narrow" charset="0"/>
              <a:ea typeface="Arial Narrow" charset="0"/>
              <a:cs typeface="Arial Narrow" charset="0"/>
            </a:rPr>
            <a:t>)</a:t>
          </a:r>
          <a:endParaRPr lang="es-ES_tradnl" sz="1100" b="1" dirty="0">
            <a:solidFill>
              <a:schemeClr val="tx1"/>
            </a:solidFill>
            <a:latin typeface="Arial Narrow" charset="0"/>
            <a:ea typeface="Arial Narrow" charset="0"/>
            <a:cs typeface="Arial Narrow" charset="0"/>
          </a:endParaRPr>
        </a:p>
      </dgm:t>
    </dgm:pt>
    <dgm:pt modelId="{DB108D3E-6FA3-4F44-A6B0-E72FB143A7C2}" type="parTrans" cxnId="{110CCABE-2E69-1048-9883-2E4144704978}">
      <dgm:prSet/>
      <dgm:spPr/>
      <dgm:t>
        <a:bodyPr/>
        <a:lstStyle/>
        <a:p>
          <a:endParaRPr lang="es-ES_tradnl" sz="1200" b="1">
            <a:solidFill>
              <a:schemeClr val="tx1"/>
            </a:solidFill>
          </a:endParaRPr>
        </a:p>
      </dgm:t>
    </dgm:pt>
    <dgm:pt modelId="{CEB24F86-8763-F04F-BECE-CDF7743D9D77}" type="sibTrans" cxnId="{110CCABE-2E69-1048-9883-2E4144704978}">
      <dgm:prSet/>
      <dgm:spPr/>
      <dgm:t>
        <a:bodyPr/>
        <a:lstStyle/>
        <a:p>
          <a:endParaRPr lang="es-ES_tradnl" sz="1200" b="1">
            <a:solidFill>
              <a:schemeClr val="tx1"/>
            </a:solidFill>
          </a:endParaRPr>
        </a:p>
      </dgm:t>
    </dgm:pt>
    <dgm:pt modelId="{D1D62733-65C6-EC44-BF99-F247077D5997}" type="pres">
      <dgm:prSet presAssocID="{FC7DE6BF-2BDE-9346-B60D-F944EC9F76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C10B734-79A9-1E45-B381-EB8B7504E4B9}" type="pres">
      <dgm:prSet presAssocID="{2CAC65D0-1198-5148-A03D-6C035E789240}" presName="parentText" presStyleLbl="node1" presStyleIdx="0" presStyleCnt="2" custScaleY="204759" custLinFactY="3660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D2B0BBA-0B91-B24B-9EF1-C1415C524263}" type="pres">
      <dgm:prSet presAssocID="{89DC0941-BD9C-DC4F-AC9A-58C06A44793F}" presName="spacer" presStyleCnt="0"/>
      <dgm:spPr/>
    </dgm:pt>
    <dgm:pt modelId="{BECA66EB-3526-8C4A-8EF2-98A812A5A1D7}" type="pres">
      <dgm:prSet presAssocID="{564357AE-B230-F94C-B0D6-D5944AA7ABC1}" presName="parentText" presStyleLbl="node1" presStyleIdx="1" presStyleCnt="2" custLinFactY="3612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DE3383C4-5F42-D84A-97F2-E23B96565493}" srcId="{FC7DE6BF-2BDE-9346-B60D-F944EC9F761F}" destId="{2CAC65D0-1198-5148-A03D-6C035E789240}" srcOrd="0" destOrd="0" parTransId="{787EADE6-2779-8E44-99D5-0770BC716402}" sibTransId="{89DC0941-BD9C-DC4F-AC9A-58C06A44793F}"/>
    <dgm:cxn modelId="{F8D7FB69-BB73-4285-8A81-E9556C1B945D}" type="presOf" srcId="{2CAC65D0-1198-5148-A03D-6C035E789240}" destId="{6C10B734-79A9-1E45-B381-EB8B7504E4B9}" srcOrd="0" destOrd="0" presId="urn:microsoft.com/office/officeart/2005/8/layout/vList2"/>
    <dgm:cxn modelId="{110CCABE-2E69-1048-9883-2E4144704978}" srcId="{FC7DE6BF-2BDE-9346-B60D-F944EC9F761F}" destId="{564357AE-B230-F94C-B0D6-D5944AA7ABC1}" srcOrd="1" destOrd="0" parTransId="{DB108D3E-6FA3-4F44-A6B0-E72FB143A7C2}" sibTransId="{CEB24F86-8763-F04F-BECE-CDF7743D9D77}"/>
    <dgm:cxn modelId="{5672CFCE-7525-4B92-B742-828DB1BC739C}" type="presOf" srcId="{564357AE-B230-F94C-B0D6-D5944AA7ABC1}" destId="{BECA66EB-3526-8C4A-8EF2-98A812A5A1D7}" srcOrd="0" destOrd="0" presId="urn:microsoft.com/office/officeart/2005/8/layout/vList2"/>
    <dgm:cxn modelId="{575728C7-C16B-40FD-B58A-2C9BD27E4D59}" type="presOf" srcId="{FC7DE6BF-2BDE-9346-B60D-F944EC9F761F}" destId="{D1D62733-65C6-EC44-BF99-F247077D5997}" srcOrd="0" destOrd="0" presId="urn:microsoft.com/office/officeart/2005/8/layout/vList2"/>
    <dgm:cxn modelId="{F3F5C666-D6AA-43E8-87B0-6E52335B8DD0}" type="presParOf" srcId="{D1D62733-65C6-EC44-BF99-F247077D5997}" destId="{6C10B734-79A9-1E45-B381-EB8B7504E4B9}" srcOrd="0" destOrd="0" presId="urn:microsoft.com/office/officeart/2005/8/layout/vList2"/>
    <dgm:cxn modelId="{368FF446-8372-468A-84C8-242DD78A41CE}" type="presParOf" srcId="{D1D62733-65C6-EC44-BF99-F247077D5997}" destId="{0D2B0BBA-0B91-B24B-9EF1-C1415C524263}" srcOrd="1" destOrd="0" presId="urn:microsoft.com/office/officeart/2005/8/layout/vList2"/>
    <dgm:cxn modelId="{D1E51131-302E-4EBA-9FFF-40E407CEE8CC}" type="presParOf" srcId="{D1D62733-65C6-EC44-BF99-F247077D5997}" destId="{BECA66EB-3526-8C4A-8EF2-98A812A5A1D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4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0B734-79A9-1E45-B381-EB8B7504E4B9}">
      <dsp:nvSpPr>
        <dsp:cNvPr id="0" name=""/>
        <dsp:cNvSpPr/>
      </dsp:nvSpPr>
      <dsp:spPr>
        <a:xfrm>
          <a:off x="0" y="12713"/>
          <a:ext cx="1826476" cy="300726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rPr>
            <a:t>F2-Isoprostanos</a:t>
          </a:r>
          <a:endParaRPr lang="es-ES_tradnl" sz="1400" kern="1200" dirty="0">
            <a:solidFill>
              <a:schemeClr val="bg1"/>
            </a:solidFill>
            <a:latin typeface="Abadi MT Condensed Extra Bold" charset="0"/>
            <a:ea typeface="Abadi MT Condensed Extra Bold" charset="0"/>
            <a:cs typeface="Abadi MT Condensed Extra Bold" charset="0"/>
          </a:endParaRPr>
        </a:p>
      </dsp:txBody>
      <dsp:txXfrm>
        <a:off x="14680" y="27393"/>
        <a:ext cx="1797116" cy="271366"/>
      </dsp:txXfrm>
    </dsp:sp>
    <dsp:sp modelId="{BECA66EB-3526-8C4A-8EF2-98A812A5A1D7}">
      <dsp:nvSpPr>
        <dsp:cNvPr id="0" name=""/>
        <dsp:cNvSpPr/>
      </dsp:nvSpPr>
      <dsp:spPr>
        <a:xfrm>
          <a:off x="0" y="314095"/>
          <a:ext cx="1826476" cy="300726"/>
        </a:xfrm>
        <a:prstGeom prst="roundRect">
          <a:avLst/>
        </a:prstGeom>
        <a:solidFill>
          <a:schemeClr val="accent2">
            <a:shade val="50000"/>
            <a:hueOff val="-41484"/>
            <a:satOff val="-8409"/>
            <a:lumOff val="4625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i="1" kern="1200" dirty="0" smtClean="0">
              <a:solidFill>
                <a:schemeClr val="tx1"/>
              </a:solidFill>
              <a:latin typeface="Arial Narrow" charset="0"/>
              <a:ea typeface="Arial Narrow" charset="0"/>
              <a:cs typeface="Arial Narrow" charset="0"/>
            </a:rPr>
            <a:t>(Plasma, orina</a:t>
          </a:r>
          <a:r>
            <a:rPr lang="es-ES_tradnl" sz="1100" b="1" kern="1200" dirty="0" smtClean="0">
              <a:solidFill>
                <a:schemeClr val="tx1"/>
              </a:solidFill>
              <a:latin typeface="Arial Narrow" charset="0"/>
              <a:ea typeface="Arial Narrow" charset="0"/>
              <a:cs typeface="Arial Narrow" charset="0"/>
            </a:rPr>
            <a:t>)</a:t>
          </a:r>
          <a:endParaRPr lang="es-ES_tradnl" sz="1100" kern="1200" dirty="0">
            <a:solidFill>
              <a:schemeClr val="tx1"/>
            </a:solidFill>
            <a:latin typeface="Arial Narrow" charset="0"/>
            <a:ea typeface="Arial Narrow" charset="0"/>
            <a:cs typeface="Arial Narrow" charset="0"/>
          </a:endParaRPr>
        </a:p>
      </dsp:txBody>
      <dsp:txXfrm>
        <a:off x="14680" y="328775"/>
        <a:ext cx="1797116" cy="27136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C95E0C-1F95-4EA3-A745-9A0AC398702F}">
      <dsp:nvSpPr>
        <dsp:cNvPr id="0" name=""/>
        <dsp:cNvSpPr/>
      </dsp:nvSpPr>
      <dsp:spPr>
        <a:xfrm>
          <a:off x="0" y="628487"/>
          <a:ext cx="204703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D8DB05-97E7-4389-ABAC-AB88BABAFEFD}">
      <dsp:nvSpPr>
        <dsp:cNvPr id="0" name=""/>
        <dsp:cNvSpPr/>
      </dsp:nvSpPr>
      <dsp:spPr>
        <a:xfrm>
          <a:off x="98453" y="39613"/>
          <a:ext cx="1947292" cy="736473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4161" tIns="0" rIns="54161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>
              <a:latin typeface="Abadi MT Condensed Extra Bold" charset="0"/>
              <a:ea typeface="Abadi MT Condensed Extra Bold" charset="0"/>
              <a:cs typeface="Abadi MT Condensed Extra Bold" charset="0"/>
            </a:rPr>
            <a:t>Disfunción inmune:</a:t>
          </a:r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>
              <a:latin typeface="Abadi MT Condensed Extra Bold" charset="0"/>
              <a:ea typeface="Abadi MT Condensed Extra Bold" charset="0"/>
              <a:cs typeface="Abadi MT Condensed Extra Bold" charset="0"/>
            </a:rPr>
            <a:t> </a:t>
          </a:r>
          <a:r>
            <a:rPr lang="es-ES_tradnl" sz="1200" b="1" kern="1200" dirty="0" smtClean="0">
              <a:latin typeface="Abadi MT Condensed Extra Bold" charset="0"/>
              <a:ea typeface="Abadi MT Condensed Extra Bold" charset="0"/>
              <a:cs typeface="Abadi MT Condensed Extra Bold" charset="0"/>
            </a:rPr>
            <a:t>INFLAMACION Y TROMBOSIS</a:t>
          </a:r>
          <a:endParaRPr lang="es-ES_tradnl" sz="1200" b="1" kern="1200" dirty="0">
            <a:latin typeface="Abadi MT Condensed Extra Bold" charset="0"/>
            <a:ea typeface="Abadi MT Condensed Extra Bold" charset="0"/>
            <a:cs typeface="Abadi MT Condensed Extra Bold" charset="0"/>
          </a:endParaRPr>
        </a:p>
      </dsp:txBody>
      <dsp:txXfrm>
        <a:off x="134405" y="75565"/>
        <a:ext cx="1875388" cy="664569"/>
      </dsp:txXfrm>
    </dsp:sp>
    <dsp:sp modelId="{8D0AF3CB-0E8C-4E3D-9EFA-966ECA1976B7}">
      <dsp:nvSpPr>
        <dsp:cNvPr id="0" name=""/>
        <dsp:cNvSpPr/>
      </dsp:nvSpPr>
      <dsp:spPr>
        <a:xfrm>
          <a:off x="0" y="1580594"/>
          <a:ext cx="204703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267556"/>
              <a:satOff val="-4269"/>
              <a:lumOff val="411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ECBEC-5EF2-403F-8188-EDCD20F7EE36}">
      <dsp:nvSpPr>
        <dsp:cNvPr id="0" name=""/>
        <dsp:cNvSpPr/>
      </dsp:nvSpPr>
      <dsp:spPr>
        <a:xfrm>
          <a:off x="30812" y="1012248"/>
          <a:ext cx="1949080" cy="793707"/>
        </a:xfrm>
        <a:prstGeom prst="roundRect">
          <a:avLst/>
        </a:prstGeom>
        <a:solidFill>
          <a:schemeClr val="accent3">
            <a:shade val="50000"/>
            <a:hueOff val="267556"/>
            <a:satOff val="-4269"/>
            <a:lumOff val="4110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4161" tIns="0" rIns="54161" bIns="0" numCol="1" spcCol="1270" anchor="ctr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 dirty="0" smtClean="0">
              <a:solidFill>
                <a:schemeClr val="tx1"/>
              </a:solidFill>
              <a:latin typeface="Abadi MT Condensed Extra Bold" charset="0"/>
              <a:ea typeface="Abadi MT Condensed Extra Bold" charset="0"/>
              <a:cs typeface="Abadi MT Condensed Extra Bold" charset="0"/>
            </a:rPr>
            <a:t>Daño orgánico: </a:t>
          </a:r>
          <a:r>
            <a:rPr lang="es-ES_tradnl" sz="1100" b="1" kern="1200" dirty="0" smtClean="0">
              <a:solidFill>
                <a:schemeClr val="tx1"/>
              </a:solidFill>
              <a:latin typeface="Abadi MT Condensed Extra Bold" charset="0"/>
              <a:ea typeface="Abadi MT Condensed Extra Bold" charset="0"/>
              <a:cs typeface="Abadi MT Condensed Extra Bold" charset="0"/>
            </a:rPr>
            <a:t>NEFRITIS, SNC,  CVD y CEREBROVASCULAR</a:t>
          </a:r>
          <a:endParaRPr lang="es-ES_tradnl" sz="1100" b="1" kern="1200" dirty="0">
            <a:solidFill>
              <a:schemeClr val="tx1"/>
            </a:solidFill>
            <a:latin typeface="Abadi MT Condensed Extra Bold" charset="0"/>
            <a:ea typeface="Abadi MT Condensed Extra Bold" charset="0"/>
            <a:cs typeface="Abadi MT Condensed Extra Bold" charset="0"/>
          </a:endParaRPr>
        </a:p>
      </dsp:txBody>
      <dsp:txXfrm>
        <a:off x="69558" y="1050994"/>
        <a:ext cx="1871588" cy="71621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0B734-79A9-1E45-B381-EB8B7504E4B9}">
      <dsp:nvSpPr>
        <dsp:cNvPr id="0" name=""/>
        <dsp:cNvSpPr/>
      </dsp:nvSpPr>
      <dsp:spPr>
        <a:xfrm>
          <a:off x="0" y="12713"/>
          <a:ext cx="1935349" cy="300726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>
              <a:latin typeface="Abadi MT Condensed Extra Bold" charset="0"/>
              <a:ea typeface="Abadi MT Condensed Extra Bold" charset="0"/>
              <a:cs typeface="Abadi MT Condensed Extra Bold" charset="0"/>
            </a:rPr>
            <a:t>CARBONILACIÓN</a:t>
          </a:r>
          <a:endParaRPr lang="es-ES_tradnl" sz="1400" b="1" kern="1200" dirty="0">
            <a:latin typeface="Abadi MT Condensed Extra Bold" charset="0"/>
            <a:ea typeface="Abadi MT Condensed Extra Bold" charset="0"/>
            <a:cs typeface="Abadi MT Condensed Extra Bold" charset="0"/>
          </a:endParaRPr>
        </a:p>
      </dsp:txBody>
      <dsp:txXfrm>
        <a:off x="14680" y="27393"/>
        <a:ext cx="1905989" cy="271366"/>
      </dsp:txXfrm>
    </dsp:sp>
    <dsp:sp modelId="{BECA66EB-3526-8C4A-8EF2-98A812A5A1D7}">
      <dsp:nvSpPr>
        <dsp:cNvPr id="0" name=""/>
        <dsp:cNvSpPr/>
      </dsp:nvSpPr>
      <dsp:spPr>
        <a:xfrm>
          <a:off x="0" y="314095"/>
          <a:ext cx="1935349" cy="300726"/>
        </a:xfrm>
        <a:prstGeom prst="roundRect">
          <a:avLst/>
        </a:prstGeom>
        <a:solidFill>
          <a:schemeClr val="accent1">
            <a:shade val="50000"/>
            <a:hueOff val="361436"/>
            <a:satOff val="-7560"/>
            <a:lumOff val="4206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i="1" kern="1200" dirty="0" smtClean="0">
              <a:solidFill>
                <a:schemeClr val="tx1"/>
              </a:solidFill>
              <a:latin typeface="Arial Narrow" charset="0"/>
              <a:ea typeface="Arial Narrow" charset="0"/>
              <a:cs typeface="Arial Narrow" charset="0"/>
            </a:rPr>
            <a:t>(Sangre periférica</a:t>
          </a:r>
          <a:r>
            <a:rPr lang="es-ES_tradnl" sz="1100" b="1" kern="1200" dirty="0" smtClean="0">
              <a:solidFill>
                <a:schemeClr val="tx1"/>
              </a:solidFill>
              <a:latin typeface="Arial Narrow" charset="0"/>
              <a:ea typeface="Arial Narrow" charset="0"/>
              <a:cs typeface="Arial Narrow" charset="0"/>
            </a:rPr>
            <a:t>)</a:t>
          </a:r>
          <a:endParaRPr lang="es-ES_tradnl" sz="1100" b="1" kern="1200" dirty="0">
            <a:solidFill>
              <a:schemeClr val="tx1"/>
            </a:solidFill>
            <a:latin typeface="Arial Narrow" charset="0"/>
            <a:ea typeface="Arial Narrow" charset="0"/>
            <a:cs typeface="Arial Narrow" charset="0"/>
          </a:endParaRPr>
        </a:p>
      </dsp:txBody>
      <dsp:txXfrm>
        <a:off x="14680" y="328775"/>
        <a:ext cx="1905989" cy="27136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0B734-79A9-1E45-B381-EB8B7504E4B9}">
      <dsp:nvSpPr>
        <dsp:cNvPr id="0" name=""/>
        <dsp:cNvSpPr/>
      </dsp:nvSpPr>
      <dsp:spPr>
        <a:xfrm>
          <a:off x="0" y="0"/>
          <a:ext cx="1903020" cy="59904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smtClean="0">
              <a:latin typeface="Abadi MT Condensed Extra Bold" charset="0"/>
              <a:ea typeface="Abadi MT Condensed Extra Bold" charset="0"/>
              <a:cs typeface="Abadi MT Condensed Extra Bold" charset="0"/>
            </a:rPr>
            <a:t>AUMENTO SLEDAI</a:t>
          </a:r>
          <a:endParaRPr lang="es-ES_tradnl" sz="1200" b="1" kern="1200" dirty="0">
            <a:latin typeface="Abadi MT Condensed Extra Bold" charset="0"/>
            <a:ea typeface="Abadi MT Condensed Extra Bold" charset="0"/>
            <a:cs typeface="Abadi MT Condensed Extra Bold" charset="0"/>
          </a:endParaRPr>
        </a:p>
      </dsp:txBody>
      <dsp:txXfrm>
        <a:off x="29243" y="29243"/>
        <a:ext cx="1844534" cy="54055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0B734-79A9-1E45-B381-EB8B7504E4B9}">
      <dsp:nvSpPr>
        <dsp:cNvPr id="0" name=""/>
        <dsp:cNvSpPr/>
      </dsp:nvSpPr>
      <dsp:spPr>
        <a:xfrm>
          <a:off x="0" y="0"/>
          <a:ext cx="1935349" cy="281531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>
              <a:latin typeface="Abadi MT Condensed Extra Bold" charset="0"/>
              <a:ea typeface="Abadi MT Condensed Extra Bold" charset="0"/>
              <a:cs typeface="Abadi MT Condensed Extra Bold" charset="0"/>
            </a:rPr>
            <a:t>NITROTIROSINA</a:t>
          </a:r>
          <a:endParaRPr lang="es-ES_tradnl" sz="1400" b="1" kern="1200" dirty="0">
            <a:latin typeface="Abadi MT Condensed Extra Bold" charset="0"/>
            <a:ea typeface="Abadi MT Condensed Extra Bold" charset="0"/>
            <a:cs typeface="Abadi MT Condensed Extra Bold" charset="0"/>
          </a:endParaRPr>
        </a:p>
      </dsp:txBody>
      <dsp:txXfrm>
        <a:off x="13743" y="13743"/>
        <a:ext cx="1907863" cy="254045"/>
      </dsp:txXfrm>
    </dsp:sp>
    <dsp:sp modelId="{BECA66EB-3526-8C4A-8EF2-98A812A5A1D7}">
      <dsp:nvSpPr>
        <dsp:cNvPr id="0" name=""/>
        <dsp:cNvSpPr/>
      </dsp:nvSpPr>
      <dsp:spPr>
        <a:xfrm>
          <a:off x="0" y="294009"/>
          <a:ext cx="1935349" cy="281531"/>
        </a:xfrm>
        <a:prstGeom prst="roundRect">
          <a:avLst/>
        </a:prstGeom>
        <a:solidFill>
          <a:schemeClr val="accent1">
            <a:shade val="50000"/>
            <a:hueOff val="361436"/>
            <a:satOff val="-7560"/>
            <a:lumOff val="4206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i="1" kern="1200" dirty="0" smtClean="0">
              <a:solidFill>
                <a:schemeClr val="tx1"/>
              </a:solidFill>
              <a:latin typeface="Arial Narrow" charset="0"/>
              <a:ea typeface="Arial Narrow" charset="0"/>
              <a:cs typeface="Arial Narrow" charset="0"/>
            </a:rPr>
            <a:t>(Plasma/suero, linfocitos)</a:t>
          </a:r>
          <a:endParaRPr lang="es-ES_tradnl" sz="1100" b="1" i="1" kern="1200" dirty="0">
            <a:solidFill>
              <a:schemeClr val="tx1"/>
            </a:solidFill>
            <a:latin typeface="Arial Narrow" charset="0"/>
            <a:ea typeface="Arial Narrow" charset="0"/>
            <a:cs typeface="Arial Narrow" charset="0"/>
          </a:endParaRPr>
        </a:p>
      </dsp:txBody>
      <dsp:txXfrm>
        <a:off x="13743" y="307752"/>
        <a:ext cx="1907863" cy="25404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0B734-79A9-1E45-B381-EB8B7504E4B9}">
      <dsp:nvSpPr>
        <dsp:cNvPr id="0" name=""/>
        <dsp:cNvSpPr/>
      </dsp:nvSpPr>
      <dsp:spPr>
        <a:xfrm>
          <a:off x="0" y="0"/>
          <a:ext cx="1903020" cy="276705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smtClean="0">
              <a:latin typeface="Abadi MT Condensed Extra Bold" charset="0"/>
              <a:ea typeface="Abadi MT Condensed Extra Bold" charset="0"/>
              <a:cs typeface="Abadi MT Condensed Extra Bold" charset="0"/>
            </a:rPr>
            <a:t>NEFRITIS</a:t>
          </a:r>
          <a:endParaRPr lang="es-ES_tradnl" sz="1200" kern="1200" dirty="0">
            <a:latin typeface="Abadi MT Condensed Extra Bold" charset="0"/>
            <a:ea typeface="Abadi MT Condensed Extra Bold" charset="0"/>
            <a:cs typeface="Abadi MT Condensed Extra Bold" charset="0"/>
          </a:endParaRPr>
        </a:p>
      </dsp:txBody>
      <dsp:txXfrm>
        <a:off x="13508" y="13508"/>
        <a:ext cx="1876004" cy="249689"/>
      </dsp:txXfrm>
    </dsp:sp>
    <dsp:sp modelId="{BECA66EB-3526-8C4A-8EF2-98A812A5A1D7}">
      <dsp:nvSpPr>
        <dsp:cNvPr id="0" name=""/>
        <dsp:cNvSpPr/>
      </dsp:nvSpPr>
      <dsp:spPr>
        <a:xfrm>
          <a:off x="0" y="240323"/>
          <a:ext cx="1903020" cy="276705"/>
        </a:xfrm>
        <a:prstGeom prst="roundRect">
          <a:avLst/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smtClean="0">
              <a:latin typeface="Abadi MT Condensed Extra Bold" charset="0"/>
              <a:ea typeface="Abadi MT Condensed Extra Bold" charset="0"/>
              <a:cs typeface="Abadi MT Condensed Extra Bold" charset="0"/>
            </a:rPr>
            <a:t>ARTRITIS</a:t>
          </a:r>
          <a:endParaRPr lang="es-ES_tradnl" sz="1200" b="1" kern="1200" dirty="0">
            <a:latin typeface="Abadi MT Condensed Extra Bold" charset="0"/>
            <a:ea typeface="Abadi MT Condensed Extra Bold" charset="0"/>
            <a:cs typeface="Abadi MT Condensed Extra Bold" charset="0"/>
          </a:endParaRPr>
        </a:p>
      </dsp:txBody>
      <dsp:txXfrm>
        <a:off x="13508" y="253831"/>
        <a:ext cx="1876004" cy="249689"/>
      </dsp:txXfrm>
    </dsp:sp>
    <dsp:sp modelId="{F020BE9F-AE80-BF48-8254-FC972F567BDA}">
      <dsp:nvSpPr>
        <dsp:cNvPr id="0" name=""/>
        <dsp:cNvSpPr/>
      </dsp:nvSpPr>
      <dsp:spPr>
        <a:xfrm>
          <a:off x="0" y="553280"/>
          <a:ext cx="1903020" cy="276705"/>
        </a:xfrm>
        <a:prstGeom prst="roundRect">
          <a:avLst/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dirty="0" smtClean="0">
              <a:latin typeface="Abadi MT Condensed Extra Bold" charset="0"/>
              <a:ea typeface="Abadi MT Condensed Extra Bold" charset="0"/>
              <a:cs typeface="Abadi MT Condensed Extra Bold" charset="0"/>
            </a:rPr>
            <a:t>AFECTACIÓN CARDIACA</a:t>
          </a:r>
          <a:endParaRPr lang="es-ES_tradnl" sz="1100" b="1" kern="1200" dirty="0">
            <a:latin typeface="Abadi MT Condensed Extra Bold" charset="0"/>
            <a:ea typeface="Abadi MT Condensed Extra Bold" charset="0"/>
            <a:cs typeface="Abadi MT Condensed Extra Bold" charset="0"/>
          </a:endParaRPr>
        </a:p>
      </dsp:txBody>
      <dsp:txXfrm>
        <a:off x="13508" y="566788"/>
        <a:ext cx="1876004" cy="24968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0B734-79A9-1E45-B381-EB8B7504E4B9}">
      <dsp:nvSpPr>
        <dsp:cNvPr id="0" name=""/>
        <dsp:cNvSpPr/>
      </dsp:nvSpPr>
      <dsp:spPr>
        <a:xfrm>
          <a:off x="0" y="0"/>
          <a:ext cx="1970492" cy="637964"/>
        </a:xfrm>
        <a:prstGeom prst="roundRect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>
              <a:latin typeface="Abadi MT Condensed Extra Bold" charset="0"/>
              <a:ea typeface="Abadi MT Condensed Extra Bold" charset="0"/>
              <a:cs typeface="Abadi MT Condensed Extra Bold" charset="0"/>
            </a:rPr>
            <a:t>8-OHdG (8-hydroxy-2-deoxyguanosina)</a:t>
          </a:r>
          <a:endParaRPr lang="es-ES_tradnl" sz="1400" b="1" kern="1200" dirty="0">
            <a:latin typeface="Abadi MT Condensed Extra Bold" charset="0"/>
            <a:ea typeface="Abadi MT Condensed Extra Bold" charset="0"/>
            <a:cs typeface="Abadi MT Condensed Extra Bold" charset="0"/>
          </a:endParaRPr>
        </a:p>
      </dsp:txBody>
      <dsp:txXfrm>
        <a:off x="31143" y="31143"/>
        <a:ext cx="1908206" cy="575678"/>
      </dsp:txXfrm>
    </dsp:sp>
    <dsp:sp modelId="{BECA66EB-3526-8C4A-8EF2-98A812A5A1D7}">
      <dsp:nvSpPr>
        <dsp:cNvPr id="0" name=""/>
        <dsp:cNvSpPr/>
      </dsp:nvSpPr>
      <dsp:spPr>
        <a:xfrm>
          <a:off x="0" y="650001"/>
          <a:ext cx="1970492" cy="435961"/>
        </a:xfrm>
        <a:prstGeom prst="roundRect">
          <a:avLst/>
        </a:prstGeom>
        <a:solidFill>
          <a:schemeClr val="accent4">
            <a:shade val="50000"/>
            <a:hueOff val="-209434"/>
            <a:satOff val="-6337"/>
            <a:lumOff val="4161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i="1" kern="1200" dirty="0" smtClean="0">
              <a:solidFill>
                <a:schemeClr val="tx1"/>
              </a:solidFill>
              <a:latin typeface="Arial Narrow" charset="0"/>
              <a:ea typeface="Arial Narrow" charset="0"/>
              <a:cs typeface="Arial Narrow" charset="0"/>
            </a:rPr>
            <a:t>(Suero, plasma, orina, tejidos</a:t>
          </a:r>
          <a:r>
            <a:rPr lang="es-ES_tradnl" sz="1100" b="1" kern="1200" dirty="0" smtClean="0">
              <a:solidFill>
                <a:schemeClr val="tx1"/>
              </a:solidFill>
              <a:latin typeface="Arial Narrow" charset="0"/>
              <a:ea typeface="Arial Narrow" charset="0"/>
              <a:cs typeface="Arial Narrow" charset="0"/>
            </a:rPr>
            <a:t>)</a:t>
          </a:r>
          <a:endParaRPr lang="es-ES_tradnl" sz="1100" b="1" kern="1200" dirty="0">
            <a:solidFill>
              <a:schemeClr val="tx1"/>
            </a:solidFill>
            <a:latin typeface="Arial Narrow" charset="0"/>
            <a:ea typeface="Arial Narrow" charset="0"/>
            <a:cs typeface="Arial Narrow" charset="0"/>
          </a:endParaRPr>
        </a:p>
      </dsp:txBody>
      <dsp:txXfrm>
        <a:off x="21282" y="671283"/>
        <a:ext cx="1927928" cy="39339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0B734-79A9-1E45-B381-EB8B7504E4B9}">
      <dsp:nvSpPr>
        <dsp:cNvPr id="0" name=""/>
        <dsp:cNvSpPr/>
      </dsp:nvSpPr>
      <dsp:spPr>
        <a:xfrm>
          <a:off x="0" y="0"/>
          <a:ext cx="1903020" cy="599040"/>
        </a:xfrm>
        <a:prstGeom prst="roundRect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smtClean="0">
              <a:latin typeface="Abadi MT Condensed Extra Bold" charset="0"/>
              <a:ea typeface="Abadi MT Condensed Extra Bold" charset="0"/>
              <a:cs typeface="Abadi MT Condensed Extra Bold" charset="0"/>
            </a:rPr>
            <a:t>AUMENTO SLEDAI</a:t>
          </a:r>
          <a:endParaRPr lang="es-ES_tradnl" sz="1200" b="1" kern="1200" dirty="0">
            <a:latin typeface="Abadi MT Condensed Extra Bold" charset="0"/>
            <a:ea typeface="Abadi MT Condensed Extra Bold" charset="0"/>
            <a:cs typeface="Abadi MT Condensed Extra Bold" charset="0"/>
          </a:endParaRPr>
        </a:p>
      </dsp:txBody>
      <dsp:txXfrm>
        <a:off x="29243" y="29243"/>
        <a:ext cx="1844534" cy="54055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C88AEE-1CCE-C644-94B9-0B3161C8494C}">
      <dsp:nvSpPr>
        <dsp:cNvPr id="0" name=""/>
        <dsp:cNvSpPr/>
      </dsp:nvSpPr>
      <dsp:spPr>
        <a:xfrm>
          <a:off x="113286" y="0"/>
          <a:ext cx="3713556" cy="3713556"/>
        </a:xfrm>
        <a:prstGeom prst="diamond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372744-FABD-2C4A-9F7F-845621E15037}">
      <dsp:nvSpPr>
        <dsp:cNvPr id="0" name=""/>
        <dsp:cNvSpPr/>
      </dsp:nvSpPr>
      <dsp:spPr>
        <a:xfrm>
          <a:off x="466073" y="352787"/>
          <a:ext cx="1448286" cy="144828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latin typeface="Arial Narrow" charset="0"/>
              <a:ea typeface="Arial Narrow" charset="0"/>
              <a:cs typeface="Arial Narrow" charset="0"/>
            </a:rPr>
            <a:t>Inducen daño endotelial</a:t>
          </a:r>
          <a:endParaRPr lang="en-US" sz="1400" kern="1200">
            <a:latin typeface="Arial Narrow" charset="0"/>
            <a:ea typeface="Arial Narrow" charset="0"/>
            <a:cs typeface="Arial Narrow" charset="0"/>
          </a:endParaRPr>
        </a:p>
      </dsp:txBody>
      <dsp:txXfrm>
        <a:off x="536772" y="423486"/>
        <a:ext cx="1306888" cy="1306888"/>
      </dsp:txXfrm>
    </dsp:sp>
    <dsp:sp modelId="{E36512C4-2E8A-3F4F-9149-97FA01A4C3B4}">
      <dsp:nvSpPr>
        <dsp:cNvPr id="0" name=""/>
        <dsp:cNvSpPr/>
      </dsp:nvSpPr>
      <dsp:spPr>
        <a:xfrm>
          <a:off x="2025767" y="352787"/>
          <a:ext cx="1448286" cy="1448286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latin typeface="Arial Narrow" charset="0"/>
              <a:ea typeface="Arial Narrow" charset="0"/>
              <a:cs typeface="Arial Narrow" charset="0"/>
            </a:rPr>
            <a:t>Infiltran</a:t>
          </a:r>
          <a:r>
            <a:rPr lang="en-US" sz="1400" b="1" kern="1200" dirty="0" smtClean="0">
              <a:latin typeface="Arial Narrow" charset="0"/>
              <a:ea typeface="Arial Narrow" charset="0"/>
              <a:cs typeface="Arial Narrow" charset="0"/>
            </a:rPr>
            <a:t> </a:t>
          </a:r>
          <a:r>
            <a:rPr lang="en-US" sz="1400" b="1" kern="1200" dirty="0" err="1" smtClean="0">
              <a:latin typeface="Arial Narrow" charset="0"/>
              <a:ea typeface="Arial Narrow" charset="0"/>
              <a:cs typeface="Arial Narrow" charset="0"/>
            </a:rPr>
            <a:t>tejidos</a:t>
          </a:r>
          <a:endParaRPr lang="en-US" sz="1400" kern="1200" dirty="0">
            <a:latin typeface="Arial Narrow" charset="0"/>
            <a:ea typeface="Arial Narrow" charset="0"/>
            <a:cs typeface="Arial Narrow" charset="0"/>
          </a:endParaRPr>
        </a:p>
      </dsp:txBody>
      <dsp:txXfrm>
        <a:off x="2096466" y="423486"/>
        <a:ext cx="1306888" cy="1306888"/>
      </dsp:txXfrm>
    </dsp:sp>
    <dsp:sp modelId="{81C5FF5E-B024-9749-BA5C-2C70FAA63997}">
      <dsp:nvSpPr>
        <dsp:cNvPr id="0" name=""/>
        <dsp:cNvSpPr/>
      </dsp:nvSpPr>
      <dsp:spPr>
        <a:xfrm>
          <a:off x="466073" y="1912481"/>
          <a:ext cx="1448286" cy="1448286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latin typeface="Arial Narrow" charset="0"/>
              <a:ea typeface="Arial Narrow" charset="0"/>
              <a:cs typeface="Arial Narrow" charset="0"/>
            </a:rPr>
            <a:t>Exponen</a:t>
          </a:r>
          <a:r>
            <a:rPr lang="en-US" sz="1400" b="1" kern="1200" dirty="0" smtClean="0">
              <a:latin typeface="Arial Narrow" charset="0"/>
              <a:ea typeface="Arial Narrow" charset="0"/>
              <a:cs typeface="Arial Narrow" charset="0"/>
            </a:rPr>
            <a:t> </a:t>
          </a:r>
          <a:r>
            <a:rPr lang="en-US" sz="1400" b="1" kern="1200" dirty="0" err="1" smtClean="0">
              <a:latin typeface="Arial Narrow" charset="0"/>
              <a:ea typeface="Arial Narrow" charset="0"/>
              <a:cs typeface="Arial Narrow" charset="0"/>
            </a:rPr>
            <a:t>moléculas</a:t>
          </a:r>
          <a:r>
            <a:rPr lang="en-US" sz="1400" b="1" kern="1200" dirty="0" smtClean="0">
              <a:latin typeface="Arial Narrow" charset="0"/>
              <a:ea typeface="Arial Narrow" charset="0"/>
              <a:cs typeface="Arial Narrow" charset="0"/>
            </a:rPr>
            <a:t> </a:t>
          </a:r>
          <a:r>
            <a:rPr lang="en-US" sz="1400" b="1" kern="1200" dirty="0" err="1" smtClean="0">
              <a:latin typeface="Arial Narrow" charset="0"/>
              <a:ea typeface="Arial Narrow" charset="0"/>
              <a:cs typeface="Arial Narrow" charset="0"/>
            </a:rPr>
            <a:t>inmuno-estimuladoras</a:t>
          </a:r>
          <a:endParaRPr lang="en-US" sz="1400" kern="1200" dirty="0">
            <a:latin typeface="Arial Narrow" charset="0"/>
            <a:ea typeface="Arial Narrow" charset="0"/>
            <a:cs typeface="Arial Narrow" charset="0"/>
          </a:endParaRPr>
        </a:p>
      </dsp:txBody>
      <dsp:txXfrm>
        <a:off x="536772" y="1983180"/>
        <a:ext cx="1306888" cy="1306888"/>
      </dsp:txXfrm>
    </dsp:sp>
    <dsp:sp modelId="{6BE572E4-33F6-1C44-A8DA-A0F0D0BC04D6}">
      <dsp:nvSpPr>
        <dsp:cNvPr id="0" name=""/>
        <dsp:cNvSpPr/>
      </dsp:nvSpPr>
      <dsp:spPr>
        <a:xfrm>
          <a:off x="2025767" y="1912481"/>
          <a:ext cx="1448286" cy="1448286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latin typeface="Arial Narrow" charset="0"/>
              <a:ea typeface="Arial Narrow" charset="0"/>
              <a:cs typeface="Arial Narrow" charset="0"/>
            </a:rPr>
            <a:t>Activan</a:t>
          </a:r>
          <a:r>
            <a:rPr lang="en-US" sz="1400" b="1" kern="1200" dirty="0" smtClean="0">
              <a:latin typeface="Arial Narrow" charset="0"/>
              <a:ea typeface="Arial Narrow" charset="0"/>
              <a:cs typeface="Arial Narrow" charset="0"/>
            </a:rPr>
            <a:t> el </a:t>
          </a:r>
          <a:r>
            <a:rPr lang="en-US" sz="1400" b="1" kern="1200" dirty="0" err="1" smtClean="0">
              <a:latin typeface="Arial Narrow" charset="0"/>
              <a:ea typeface="Arial Narrow" charset="0"/>
              <a:cs typeface="Arial Narrow" charset="0"/>
            </a:rPr>
            <a:t>inflamasoma</a:t>
          </a:r>
          <a:r>
            <a:rPr lang="en-US" sz="1400" b="1" kern="1200" dirty="0" smtClean="0">
              <a:latin typeface="Arial Narrow" charset="0"/>
              <a:ea typeface="Arial Narrow" charset="0"/>
              <a:cs typeface="Arial Narrow" charset="0"/>
            </a:rPr>
            <a:t> </a:t>
          </a:r>
          <a:r>
            <a:rPr lang="en-US" sz="1400" b="1" kern="1200" dirty="0" err="1" smtClean="0">
              <a:latin typeface="Arial Narrow" charset="0"/>
              <a:ea typeface="Arial Narrow" charset="0"/>
              <a:cs typeface="Arial Narrow" charset="0"/>
            </a:rPr>
            <a:t>en</a:t>
          </a:r>
          <a:r>
            <a:rPr lang="en-US" sz="1400" b="1" kern="1200" dirty="0" smtClean="0">
              <a:latin typeface="Arial Narrow" charset="0"/>
              <a:ea typeface="Arial Narrow" charset="0"/>
              <a:cs typeface="Arial Narrow" charset="0"/>
            </a:rPr>
            <a:t> </a:t>
          </a:r>
          <a:r>
            <a:rPr lang="en-US" sz="1400" b="1" kern="1200" dirty="0" err="1" smtClean="0">
              <a:latin typeface="Arial Narrow" charset="0"/>
              <a:ea typeface="Arial Narrow" charset="0"/>
              <a:cs typeface="Arial Narrow" charset="0"/>
            </a:rPr>
            <a:t>macrófagos</a:t>
          </a:r>
          <a:endParaRPr lang="en-US" sz="1400" kern="1200" dirty="0">
            <a:latin typeface="Arial Narrow" charset="0"/>
            <a:ea typeface="Arial Narrow" charset="0"/>
            <a:cs typeface="Arial Narrow" charset="0"/>
          </a:endParaRPr>
        </a:p>
      </dsp:txBody>
      <dsp:txXfrm>
        <a:off x="2096466" y="1983180"/>
        <a:ext cx="1306888" cy="13068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0B734-79A9-1E45-B381-EB8B7504E4B9}">
      <dsp:nvSpPr>
        <dsp:cNvPr id="0" name=""/>
        <dsp:cNvSpPr/>
      </dsp:nvSpPr>
      <dsp:spPr>
        <a:xfrm>
          <a:off x="0" y="0"/>
          <a:ext cx="2047036" cy="31824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smtClean="0">
              <a:latin typeface="Abadi MT Condensed Extra Bold" charset="0"/>
              <a:ea typeface="Abadi MT Condensed Extra Bold" charset="0"/>
              <a:cs typeface="Abadi MT Condensed Extra Bold" charset="0"/>
            </a:rPr>
            <a:t>ENFERMEDAD CV</a:t>
          </a:r>
          <a:endParaRPr lang="es-ES_tradnl" sz="1200" b="1" kern="1200" dirty="0">
            <a:latin typeface="Abadi MT Condensed Extra Bold" charset="0"/>
            <a:ea typeface="Abadi MT Condensed Extra Bold" charset="0"/>
            <a:cs typeface="Abadi MT Condensed Extra Bold" charset="0"/>
          </a:endParaRPr>
        </a:p>
      </dsp:txBody>
      <dsp:txXfrm>
        <a:off x="15535" y="15535"/>
        <a:ext cx="2015966" cy="287170"/>
      </dsp:txXfrm>
    </dsp:sp>
    <dsp:sp modelId="{BECA66EB-3526-8C4A-8EF2-98A812A5A1D7}">
      <dsp:nvSpPr>
        <dsp:cNvPr id="0" name=""/>
        <dsp:cNvSpPr/>
      </dsp:nvSpPr>
      <dsp:spPr>
        <a:xfrm>
          <a:off x="0" y="370851"/>
          <a:ext cx="2047036" cy="318240"/>
        </a:xfrm>
        <a:prstGeom prst="roundRect">
          <a:avLst/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dirty="0" smtClean="0">
              <a:latin typeface="Abadi MT Condensed Extra Bold" charset="0"/>
              <a:ea typeface="Abadi MT Condensed Extra Bold" charset="0"/>
              <a:cs typeface="Abadi MT Condensed Extra Bold" charset="0"/>
            </a:rPr>
            <a:t>FATIGA</a:t>
          </a:r>
          <a:endParaRPr lang="es-ES_tradnl" sz="1100" b="1" kern="1200" dirty="0">
            <a:latin typeface="Abadi MT Condensed Extra Bold" charset="0"/>
            <a:ea typeface="Abadi MT Condensed Extra Bold" charset="0"/>
            <a:cs typeface="Abadi MT Condensed Extra Bold" charset="0"/>
          </a:endParaRPr>
        </a:p>
      </dsp:txBody>
      <dsp:txXfrm>
        <a:off x="15535" y="386386"/>
        <a:ext cx="2015966" cy="287170"/>
      </dsp:txXfrm>
    </dsp:sp>
    <dsp:sp modelId="{F020BE9F-AE80-BF48-8254-FC972F567BDA}">
      <dsp:nvSpPr>
        <dsp:cNvPr id="0" name=""/>
        <dsp:cNvSpPr/>
      </dsp:nvSpPr>
      <dsp:spPr>
        <a:xfrm>
          <a:off x="0" y="753092"/>
          <a:ext cx="2047036" cy="318240"/>
        </a:xfrm>
        <a:prstGeom prst="roundRect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dirty="0" smtClean="0">
              <a:latin typeface="Abadi MT Condensed Extra Bold" charset="0"/>
              <a:ea typeface="Abadi MT Condensed Extra Bold" charset="0"/>
              <a:cs typeface="Abadi MT Condensed Extra Bold" charset="0"/>
            </a:rPr>
            <a:t>AUMENTO SLEDAI</a:t>
          </a:r>
          <a:endParaRPr lang="es-ES_tradnl" sz="1100" b="1" kern="1200" dirty="0">
            <a:latin typeface="Abadi MT Condensed Extra Bold" charset="0"/>
            <a:ea typeface="Abadi MT Condensed Extra Bold" charset="0"/>
            <a:cs typeface="Abadi MT Condensed Extra Bold" charset="0"/>
          </a:endParaRPr>
        </a:p>
      </dsp:txBody>
      <dsp:txXfrm>
        <a:off x="15535" y="768627"/>
        <a:ext cx="2015966" cy="2871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0B734-79A9-1E45-B381-EB8B7504E4B9}">
      <dsp:nvSpPr>
        <dsp:cNvPr id="0" name=""/>
        <dsp:cNvSpPr/>
      </dsp:nvSpPr>
      <dsp:spPr>
        <a:xfrm>
          <a:off x="0" y="0"/>
          <a:ext cx="1826476" cy="382746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err="1" smtClean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rPr>
            <a:t>Malondialdehyde</a:t>
          </a:r>
          <a:r>
            <a:rPr lang="es-ES_tradnl" sz="1400" b="1" kern="1200" dirty="0" smtClean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rPr>
            <a:t> (MDA)</a:t>
          </a:r>
          <a:endParaRPr lang="es-ES_tradnl" sz="1400" b="1" kern="1200" dirty="0">
            <a:solidFill>
              <a:schemeClr val="bg1"/>
            </a:solidFill>
            <a:latin typeface="Abadi MT Condensed Extra Bold" charset="0"/>
            <a:ea typeface="Abadi MT Condensed Extra Bold" charset="0"/>
            <a:cs typeface="Abadi MT Condensed Extra Bold" charset="0"/>
          </a:endParaRPr>
        </a:p>
      </dsp:txBody>
      <dsp:txXfrm>
        <a:off x="18684" y="18684"/>
        <a:ext cx="1789108" cy="345378"/>
      </dsp:txXfrm>
    </dsp:sp>
    <dsp:sp modelId="{BECA66EB-3526-8C4A-8EF2-98A812A5A1D7}">
      <dsp:nvSpPr>
        <dsp:cNvPr id="0" name=""/>
        <dsp:cNvSpPr/>
      </dsp:nvSpPr>
      <dsp:spPr>
        <a:xfrm>
          <a:off x="0" y="432040"/>
          <a:ext cx="1826476" cy="253130"/>
        </a:xfrm>
        <a:prstGeom prst="roundRect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i="1" kern="1200" dirty="0" smtClean="0">
              <a:solidFill>
                <a:schemeClr val="tx1"/>
              </a:solidFill>
              <a:latin typeface="Arial Narrow" charset="0"/>
              <a:ea typeface="Arial Narrow" charset="0"/>
              <a:cs typeface="Arial Narrow" charset="0"/>
            </a:rPr>
            <a:t>(</a:t>
          </a:r>
          <a:r>
            <a:rPr lang="es-ES_tradnl" sz="1100" b="0" i="1" kern="1200" dirty="0" smtClean="0">
              <a:solidFill>
                <a:schemeClr val="tx1"/>
              </a:solidFill>
              <a:latin typeface="Arial Narrow" charset="0"/>
              <a:ea typeface="Arial Narrow" charset="0"/>
              <a:cs typeface="Arial Narrow" charset="0"/>
            </a:rPr>
            <a:t>Plasma/suero, linfocitos</a:t>
          </a:r>
          <a:r>
            <a:rPr lang="es-ES_tradnl" sz="1100" b="1" i="1" kern="1200" dirty="0" smtClean="0">
              <a:solidFill>
                <a:schemeClr val="tx1"/>
              </a:solidFill>
              <a:latin typeface="Arial Narrow" charset="0"/>
              <a:ea typeface="Arial Narrow" charset="0"/>
              <a:cs typeface="Arial Narrow" charset="0"/>
            </a:rPr>
            <a:t>)</a:t>
          </a:r>
          <a:endParaRPr lang="es-ES_tradnl" sz="1100" i="1" kern="1200" dirty="0">
            <a:solidFill>
              <a:schemeClr val="tx1"/>
            </a:solidFill>
            <a:latin typeface="Arial Narrow" charset="0"/>
            <a:ea typeface="Arial Narrow" charset="0"/>
            <a:cs typeface="Arial Narrow" charset="0"/>
          </a:endParaRPr>
        </a:p>
      </dsp:txBody>
      <dsp:txXfrm>
        <a:off x="12357" y="444397"/>
        <a:ext cx="1801762" cy="2284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0B734-79A9-1E45-B381-EB8B7504E4B9}">
      <dsp:nvSpPr>
        <dsp:cNvPr id="0" name=""/>
        <dsp:cNvSpPr/>
      </dsp:nvSpPr>
      <dsp:spPr>
        <a:xfrm>
          <a:off x="0" y="4258"/>
          <a:ext cx="2047036" cy="276705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smtClean="0">
              <a:latin typeface="Abadi MT Condensed Extra Bold" charset="0"/>
              <a:ea typeface="Abadi MT Condensed Extra Bold" charset="0"/>
              <a:cs typeface="Abadi MT Condensed Extra Bold" charset="0"/>
            </a:rPr>
            <a:t>NEFRITIS</a:t>
          </a:r>
          <a:endParaRPr lang="es-ES_tradnl" sz="1200" b="1" kern="1200" dirty="0">
            <a:latin typeface="Abadi MT Condensed Extra Bold" charset="0"/>
            <a:ea typeface="Abadi MT Condensed Extra Bold" charset="0"/>
            <a:cs typeface="Abadi MT Condensed Extra Bold" charset="0"/>
          </a:endParaRPr>
        </a:p>
      </dsp:txBody>
      <dsp:txXfrm>
        <a:off x="13508" y="17766"/>
        <a:ext cx="2020020" cy="249689"/>
      </dsp:txXfrm>
    </dsp:sp>
    <dsp:sp modelId="{BECA66EB-3526-8C4A-8EF2-98A812A5A1D7}">
      <dsp:nvSpPr>
        <dsp:cNvPr id="0" name=""/>
        <dsp:cNvSpPr/>
      </dsp:nvSpPr>
      <dsp:spPr>
        <a:xfrm>
          <a:off x="0" y="312643"/>
          <a:ext cx="2047036" cy="276705"/>
        </a:xfrm>
        <a:prstGeom prst="roundRect">
          <a:avLst/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smtClean="0">
              <a:latin typeface="Abadi MT Condensed Extra Bold" charset="0"/>
              <a:ea typeface="Abadi MT Condensed Extra Bold" charset="0"/>
              <a:cs typeface="Abadi MT Condensed Extra Bold" charset="0"/>
            </a:rPr>
            <a:t>ENFERMEDAD CV</a:t>
          </a:r>
          <a:endParaRPr lang="es-ES_tradnl" sz="1200" b="1" kern="1200" dirty="0">
            <a:latin typeface="Abadi MT Condensed Extra Bold" charset="0"/>
            <a:ea typeface="Abadi MT Condensed Extra Bold" charset="0"/>
            <a:cs typeface="Abadi MT Condensed Extra Bold" charset="0"/>
          </a:endParaRPr>
        </a:p>
      </dsp:txBody>
      <dsp:txXfrm>
        <a:off x="13508" y="326151"/>
        <a:ext cx="2020020" cy="249689"/>
      </dsp:txXfrm>
    </dsp:sp>
    <dsp:sp modelId="{F020BE9F-AE80-BF48-8254-FC972F567BDA}">
      <dsp:nvSpPr>
        <dsp:cNvPr id="0" name=""/>
        <dsp:cNvSpPr/>
      </dsp:nvSpPr>
      <dsp:spPr>
        <a:xfrm>
          <a:off x="0" y="621028"/>
          <a:ext cx="2047036" cy="276705"/>
        </a:xfrm>
        <a:prstGeom prst="roundRect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smtClean="0">
              <a:latin typeface="Abadi MT Condensed Extra Bold" charset="0"/>
              <a:ea typeface="Abadi MT Condensed Extra Bold" charset="0"/>
              <a:cs typeface="Abadi MT Condensed Extra Bold" charset="0"/>
            </a:rPr>
            <a:t>DAÑO TISULAR</a:t>
          </a:r>
          <a:endParaRPr lang="es-ES_tradnl" sz="1200" b="1" kern="1200" dirty="0">
            <a:latin typeface="Abadi MT Condensed Extra Bold" charset="0"/>
            <a:ea typeface="Abadi MT Condensed Extra Bold" charset="0"/>
            <a:cs typeface="Abadi MT Condensed Extra Bold" charset="0"/>
          </a:endParaRPr>
        </a:p>
      </dsp:txBody>
      <dsp:txXfrm>
        <a:off x="13508" y="634536"/>
        <a:ext cx="2020020" cy="2496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0B734-79A9-1E45-B381-EB8B7504E4B9}">
      <dsp:nvSpPr>
        <dsp:cNvPr id="0" name=""/>
        <dsp:cNvSpPr/>
      </dsp:nvSpPr>
      <dsp:spPr>
        <a:xfrm>
          <a:off x="0" y="0"/>
          <a:ext cx="1826476" cy="429298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smtClean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rPr>
            <a:t>4-Hydroxy-2-noneal (HNE)</a:t>
          </a:r>
          <a:endParaRPr lang="es-ES_tradnl" sz="1200" b="1" kern="1200" dirty="0">
            <a:solidFill>
              <a:schemeClr val="bg1"/>
            </a:solidFill>
            <a:latin typeface="Abadi MT Condensed Extra Bold" charset="0"/>
            <a:ea typeface="Abadi MT Condensed Extra Bold" charset="0"/>
            <a:cs typeface="Abadi MT Condensed Extra Bold" charset="0"/>
          </a:endParaRPr>
        </a:p>
      </dsp:txBody>
      <dsp:txXfrm>
        <a:off x="20957" y="20957"/>
        <a:ext cx="1784562" cy="387384"/>
      </dsp:txXfrm>
    </dsp:sp>
    <dsp:sp modelId="{BECA66EB-3526-8C4A-8EF2-98A812A5A1D7}">
      <dsp:nvSpPr>
        <dsp:cNvPr id="0" name=""/>
        <dsp:cNvSpPr/>
      </dsp:nvSpPr>
      <dsp:spPr>
        <a:xfrm>
          <a:off x="0" y="441124"/>
          <a:ext cx="1826476" cy="206665"/>
        </a:xfrm>
        <a:prstGeom prst="roundRect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0" i="1" kern="1200" dirty="0" smtClean="0">
              <a:solidFill>
                <a:schemeClr val="tx1"/>
              </a:solidFill>
              <a:latin typeface="Abadi MT Condensed Extra Bold" charset="0"/>
              <a:ea typeface="Abadi MT Condensed Extra Bold" charset="0"/>
              <a:cs typeface="Abadi MT Condensed Extra Bold" charset="0"/>
            </a:rPr>
            <a:t>(</a:t>
          </a:r>
          <a:r>
            <a:rPr lang="es-ES_tradnl" sz="1100" b="0" i="1" kern="1200" dirty="0" smtClean="0">
              <a:solidFill>
                <a:schemeClr val="tx1"/>
              </a:solidFill>
              <a:latin typeface="Arial Narrow" charset="0"/>
              <a:ea typeface="Arial Narrow" charset="0"/>
              <a:cs typeface="Arial Narrow" charset="0"/>
            </a:rPr>
            <a:t>Plasma/suero, linfocitos</a:t>
          </a:r>
          <a:r>
            <a:rPr lang="es-ES_tradnl" sz="1100" b="1" kern="1200" dirty="0" smtClean="0">
              <a:solidFill>
                <a:schemeClr val="tx1"/>
              </a:solidFill>
              <a:latin typeface="Arial Narrow" charset="0"/>
              <a:ea typeface="Arial Narrow" charset="0"/>
              <a:cs typeface="Arial Narrow" charset="0"/>
            </a:rPr>
            <a:t>)</a:t>
          </a:r>
          <a:endParaRPr lang="es-ES_tradnl" sz="1100" kern="1200" dirty="0">
            <a:solidFill>
              <a:schemeClr val="tx1"/>
            </a:solidFill>
            <a:latin typeface="Arial Narrow" charset="0"/>
            <a:ea typeface="Arial Narrow" charset="0"/>
            <a:cs typeface="Arial Narrow" charset="0"/>
          </a:endParaRPr>
        </a:p>
      </dsp:txBody>
      <dsp:txXfrm>
        <a:off x="10089" y="451213"/>
        <a:ext cx="1806298" cy="1864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0B734-79A9-1E45-B381-EB8B7504E4B9}">
      <dsp:nvSpPr>
        <dsp:cNvPr id="0" name=""/>
        <dsp:cNvSpPr/>
      </dsp:nvSpPr>
      <dsp:spPr>
        <a:xfrm>
          <a:off x="0" y="18667"/>
          <a:ext cx="2068301" cy="299520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dirty="0" smtClean="0">
              <a:latin typeface="Abadi MT Condensed Extra Bold" charset="0"/>
              <a:ea typeface="Abadi MT Condensed Extra Bold" charset="0"/>
              <a:cs typeface="Abadi MT Condensed Extra Bold" charset="0"/>
            </a:rPr>
            <a:t>Desarrollo de la enfermedad</a:t>
          </a:r>
          <a:endParaRPr lang="es-ES_tradnl" sz="1100" b="1" kern="1200" dirty="0">
            <a:latin typeface="Abadi MT Condensed Extra Bold" charset="0"/>
            <a:ea typeface="Abadi MT Condensed Extra Bold" charset="0"/>
            <a:cs typeface="Abadi MT Condensed Extra Bold" charset="0"/>
          </a:endParaRPr>
        </a:p>
      </dsp:txBody>
      <dsp:txXfrm>
        <a:off x="14621" y="33288"/>
        <a:ext cx="2039059" cy="2702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0B734-79A9-1E45-B381-EB8B7504E4B9}">
      <dsp:nvSpPr>
        <dsp:cNvPr id="0" name=""/>
        <dsp:cNvSpPr/>
      </dsp:nvSpPr>
      <dsp:spPr>
        <a:xfrm>
          <a:off x="0" y="0"/>
          <a:ext cx="1826476" cy="455157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err="1" smtClean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rPr>
            <a:t>LDLox</a:t>
          </a:r>
          <a:endParaRPr lang="es-ES_tradnl" sz="1400" b="1" kern="1200" dirty="0" smtClean="0">
            <a:solidFill>
              <a:schemeClr val="bg1"/>
            </a:solidFill>
            <a:latin typeface="Abadi MT Condensed Extra Bold" charset="0"/>
            <a:ea typeface="Abadi MT Condensed Extra Bold" charset="0"/>
            <a:cs typeface="Abadi MT Condensed Extra Bold" charset="0"/>
          </a:endParaRP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err="1" smtClean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rPr>
            <a:t>Apo</a:t>
          </a:r>
          <a:r>
            <a:rPr lang="es-ES_tradnl" sz="1400" b="1" kern="1200" dirty="0" smtClean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rPr>
            <a:t>-B </a:t>
          </a:r>
          <a:r>
            <a:rPr lang="es-ES_tradnl" sz="1400" b="1" kern="1200" dirty="0" err="1" smtClean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rPr>
            <a:t>ox</a:t>
          </a:r>
          <a:endParaRPr lang="es-ES_tradnl" sz="1400" b="1" kern="1200" dirty="0">
            <a:solidFill>
              <a:schemeClr val="bg1"/>
            </a:solidFill>
            <a:latin typeface="Abadi MT Condensed Extra Bold" charset="0"/>
            <a:ea typeface="Abadi MT Condensed Extra Bold" charset="0"/>
            <a:cs typeface="Abadi MT Condensed Extra Bold" charset="0"/>
          </a:endParaRPr>
        </a:p>
      </dsp:txBody>
      <dsp:txXfrm>
        <a:off x="22219" y="22219"/>
        <a:ext cx="1782038" cy="410719"/>
      </dsp:txXfrm>
    </dsp:sp>
    <dsp:sp modelId="{BECA66EB-3526-8C4A-8EF2-98A812A5A1D7}">
      <dsp:nvSpPr>
        <dsp:cNvPr id="0" name=""/>
        <dsp:cNvSpPr/>
      </dsp:nvSpPr>
      <dsp:spPr>
        <a:xfrm>
          <a:off x="0" y="466258"/>
          <a:ext cx="1826476" cy="223945"/>
        </a:xfrm>
        <a:prstGeom prst="roundRect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dirty="0" smtClean="0">
              <a:solidFill>
                <a:schemeClr val="tx1"/>
              </a:solidFill>
              <a:latin typeface="Abadi MT Condensed Extra Bold" charset="0"/>
              <a:ea typeface="Abadi MT Condensed Extra Bold" charset="0"/>
              <a:cs typeface="Abadi MT Condensed Extra Bold" charset="0"/>
            </a:rPr>
            <a:t>(</a:t>
          </a:r>
          <a:r>
            <a:rPr lang="es-ES_tradnl" sz="1100" b="1" i="1" kern="1200" dirty="0" smtClean="0">
              <a:solidFill>
                <a:schemeClr val="tx1"/>
              </a:solidFill>
              <a:latin typeface="Arial Narrow" charset="0"/>
              <a:ea typeface="Arial Narrow" charset="0"/>
              <a:cs typeface="Arial Narrow" charset="0"/>
            </a:rPr>
            <a:t>Plasma/suero</a:t>
          </a:r>
          <a:r>
            <a:rPr lang="es-ES_tradnl" sz="1100" b="1" kern="1200" dirty="0" smtClean="0">
              <a:solidFill>
                <a:schemeClr val="tx1"/>
              </a:solidFill>
              <a:latin typeface="Arial Narrow" charset="0"/>
              <a:ea typeface="Arial Narrow" charset="0"/>
              <a:cs typeface="Arial Narrow" charset="0"/>
            </a:rPr>
            <a:t>)</a:t>
          </a:r>
          <a:endParaRPr lang="es-ES_tradnl" sz="1100" b="1" kern="1200" dirty="0">
            <a:solidFill>
              <a:schemeClr val="tx1"/>
            </a:solidFill>
            <a:latin typeface="Arial Narrow" charset="0"/>
            <a:ea typeface="Arial Narrow" charset="0"/>
            <a:cs typeface="Arial Narrow" charset="0"/>
          </a:endParaRPr>
        </a:p>
      </dsp:txBody>
      <dsp:txXfrm>
        <a:off x="10932" y="477190"/>
        <a:ext cx="1804612" cy="2020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0B734-79A9-1E45-B381-EB8B7504E4B9}">
      <dsp:nvSpPr>
        <dsp:cNvPr id="0" name=""/>
        <dsp:cNvSpPr/>
      </dsp:nvSpPr>
      <dsp:spPr>
        <a:xfrm>
          <a:off x="0" y="0"/>
          <a:ext cx="2047036" cy="28080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smtClean="0">
              <a:latin typeface="Abadi MT Condensed Extra Bold" charset="0"/>
              <a:ea typeface="Abadi MT Condensed Extra Bold" charset="0"/>
              <a:cs typeface="Abadi MT Condensed Extra Bold" charset="0"/>
            </a:rPr>
            <a:t>ENFERMEDAD ARTERIAL</a:t>
          </a:r>
          <a:endParaRPr lang="es-ES_tradnl" sz="1200" b="1" kern="1200" dirty="0">
            <a:latin typeface="Abadi MT Condensed Extra Bold" charset="0"/>
            <a:ea typeface="Abadi MT Condensed Extra Bold" charset="0"/>
            <a:cs typeface="Abadi MT Condensed Extra Bold" charset="0"/>
          </a:endParaRPr>
        </a:p>
      </dsp:txBody>
      <dsp:txXfrm>
        <a:off x="13708" y="13708"/>
        <a:ext cx="2019620" cy="253384"/>
      </dsp:txXfrm>
    </dsp:sp>
    <dsp:sp modelId="{BECA66EB-3526-8C4A-8EF2-98A812A5A1D7}">
      <dsp:nvSpPr>
        <dsp:cNvPr id="0" name=""/>
        <dsp:cNvSpPr/>
      </dsp:nvSpPr>
      <dsp:spPr>
        <a:xfrm>
          <a:off x="0" y="337568"/>
          <a:ext cx="2047036" cy="280800"/>
        </a:xfrm>
        <a:prstGeom prst="roundRect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smtClean="0">
              <a:latin typeface="Abadi MT Condensed Extra Bold" charset="0"/>
              <a:ea typeface="Abadi MT Condensed Extra Bold" charset="0"/>
              <a:cs typeface="Abadi MT Condensed Extra Bold" charset="0"/>
            </a:rPr>
            <a:t>AFECTACION RENAL</a:t>
          </a:r>
          <a:endParaRPr lang="es-ES_tradnl" sz="1200" b="1" kern="1200" dirty="0">
            <a:latin typeface="Abadi MT Condensed Extra Bold" charset="0"/>
            <a:ea typeface="Abadi MT Condensed Extra Bold" charset="0"/>
            <a:cs typeface="Abadi MT Condensed Extra Bold" charset="0"/>
          </a:endParaRPr>
        </a:p>
      </dsp:txBody>
      <dsp:txXfrm>
        <a:off x="13708" y="351276"/>
        <a:ext cx="2019620" cy="25338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0B734-79A9-1E45-B381-EB8B7504E4B9}">
      <dsp:nvSpPr>
        <dsp:cNvPr id="0" name=""/>
        <dsp:cNvSpPr/>
      </dsp:nvSpPr>
      <dsp:spPr>
        <a:xfrm>
          <a:off x="0" y="101891"/>
          <a:ext cx="1944216" cy="507023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err="1" smtClean="0">
              <a:solidFill>
                <a:schemeClr val="tx1"/>
              </a:solidFill>
              <a:latin typeface="Abadi MT Condensed Extra Bold" charset="0"/>
              <a:ea typeface="Abadi MT Condensed Extra Bold" charset="0"/>
              <a:cs typeface="Abadi MT Condensed Extra Bold" charset="0"/>
            </a:rPr>
            <a:t>Glutation</a:t>
          </a:r>
          <a:r>
            <a:rPr lang="es-ES_tradnl" sz="1400" b="1" kern="1200" dirty="0" smtClean="0">
              <a:solidFill>
                <a:schemeClr val="tx1"/>
              </a:solidFill>
              <a:latin typeface="Abadi MT Condensed Extra Bold" charset="0"/>
              <a:ea typeface="Abadi MT Condensed Extra Bold" charset="0"/>
              <a:cs typeface="Abadi MT Condensed Extra Bold" charset="0"/>
            </a:rPr>
            <a:t> intracelular</a:t>
          </a:r>
          <a:endParaRPr lang="es-ES_tradnl" sz="1400" b="1" kern="1200" dirty="0">
            <a:solidFill>
              <a:schemeClr val="tx1"/>
            </a:solidFill>
            <a:latin typeface="Abadi MT Condensed Extra Bold" charset="0"/>
            <a:ea typeface="Abadi MT Condensed Extra Bold" charset="0"/>
            <a:cs typeface="Abadi MT Condensed Extra Bold" charset="0"/>
          </a:endParaRPr>
        </a:p>
      </dsp:txBody>
      <dsp:txXfrm>
        <a:off x="24751" y="126642"/>
        <a:ext cx="1894714" cy="457521"/>
      </dsp:txXfrm>
    </dsp:sp>
    <dsp:sp modelId="{BECA66EB-3526-8C4A-8EF2-98A812A5A1D7}">
      <dsp:nvSpPr>
        <dsp:cNvPr id="0" name=""/>
        <dsp:cNvSpPr/>
      </dsp:nvSpPr>
      <dsp:spPr>
        <a:xfrm>
          <a:off x="0" y="518629"/>
          <a:ext cx="1944216" cy="247619"/>
        </a:xfrm>
        <a:prstGeom prst="roundRect">
          <a:avLst/>
        </a:prstGeom>
        <a:solidFill>
          <a:schemeClr val="accent3">
            <a:shade val="50000"/>
            <a:hueOff val="267556"/>
            <a:satOff val="-4269"/>
            <a:lumOff val="4110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i="1" kern="1200" dirty="0" smtClean="0">
              <a:solidFill>
                <a:schemeClr val="tx1"/>
              </a:solidFill>
              <a:latin typeface="Arial Narrow" charset="0"/>
              <a:ea typeface="Arial Narrow" charset="0"/>
              <a:cs typeface="Arial Narrow" charset="0"/>
            </a:rPr>
            <a:t>(Leucocitos/</a:t>
          </a:r>
          <a:r>
            <a:rPr lang="es-ES_tradnl" sz="1100" b="1" i="1" kern="1200" dirty="0" err="1" smtClean="0">
              <a:solidFill>
                <a:schemeClr val="tx1"/>
              </a:solidFill>
              <a:latin typeface="Arial Narrow" charset="0"/>
              <a:ea typeface="Arial Narrow" charset="0"/>
              <a:cs typeface="Arial Narrow" charset="0"/>
            </a:rPr>
            <a:t>Citometría</a:t>
          </a:r>
          <a:r>
            <a:rPr lang="es-ES_tradnl" sz="1100" b="1" kern="1200" dirty="0" smtClean="0">
              <a:solidFill>
                <a:schemeClr val="tx1"/>
              </a:solidFill>
              <a:latin typeface="Arial Narrow" charset="0"/>
              <a:ea typeface="Arial Narrow" charset="0"/>
              <a:cs typeface="Arial Narrow" charset="0"/>
            </a:rPr>
            <a:t>)</a:t>
          </a:r>
          <a:endParaRPr lang="es-ES_tradnl" sz="1100" b="1" kern="1200" dirty="0">
            <a:solidFill>
              <a:schemeClr val="tx1"/>
            </a:solidFill>
            <a:latin typeface="Arial Narrow" charset="0"/>
            <a:ea typeface="Arial Narrow" charset="0"/>
            <a:cs typeface="Arial Narrow" charset="0"/>
          </a:endParaRPr>
        </a:p>
      </dsp:txBody>
      <dsp:txXfrm>
        <a:off x="12088" y="530717"/>
        <a:ext cx="1920040" cy="223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4ABB8-BF38-487F-AA7A-F66C77604426}" type="datetimeFigureOut">
              <a:rPr lang="es-ES" smtClean="0"/>
              <a:pPr/>
              <a:t>24/02/2018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969D6-87CF-4C0C-AD8C-034002EA82A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Las redes de cromatina y enzimas</a:t>
            </a:r>
            <a:r>
              <a:rPr lang="es-ES_tradnl" baseline="0" dirty="0" smtClean="0"/>
              <a:t> líticas liberadas al torrente sanguíneo durante el proceso de </a:t>
            </a:r>
            <a:r>
              <a:rPr lang="es-ES_tradnl" baseline="0" dirty="0" err="1" smtClean="0"/>
              <a:t>NETosis</a:t>
            </a:r>
            <a:r>
              <a:rPr lang="es-ES_tradnl" baseline="0" dirty="0" smtClean="0"/>
              <a:t> van a reclutar numerosos mediadores </a:t>
            </a:r>
            <a:r>
              <a:rPr lang="es-ES_tradnl" baseline="0" dirty="0" err="1" smtClean="0"/>
              <a:t>protrombóticos</a:t>
            </a:r>
            <a:r>
              <a:rPr lang="es-ES_tradnl" baseline="0" dirty="0" smtClean="0"/>
              <a:t> y </a:t>
            </a:r>
            <a:r>
              <a:rPr lang="es-ES_tradnl" baseline="0" dirty="0" err="1" smtClean="0"/>
              <a:t>proinflamatorios</a:t>
            </a:r>
            <a:r>
              <a:rPr lang="es-ES_tradnl" baseline="0" dirty="0" smtClean="0"/>
              <a:t> circulantes, que a su vez activarán a las células del sistema vascular, promoviendo el desarrollo de enfermedades autoinmunes como el SAF y el LES, así como trombosis y enfermedad renal en ambos desordenes autoinmunes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969D6-87CF-4C0C-AD8C-034002EA82AD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44544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 err="1"/>
              <a:t>Netosis</a:t>
            </a:r>
            <a:r>
              <a:rPr lang="en-US" sz="1100" dirty="0"/>
              <a:t> was analyzed through fluorescence microscopy, by staining neutrophils from lupus patients and healthy donors with </a:t>
            </a:r>
            <a:r>
              <a:rPr lang="en-US" sz="1100" dirty="0" err="1"/>
              <a:t>Sytox</a:t>
            </a:r>
            <a:r>
              <a:rPr lang="en-US" sz="1100" dirty="0"/>
              <a:t>, a dye that shows high affinity for DNA. </a:t>
            </a:r>
            <a:endParaRPr lang="es-ES_tradnl" sz="1100" dirty="0"/>
          </a:p>
          <a:p>
            <a:r>
              <a:rPr lang="en-US" sz="1100" dirty="0"/>
              <a:t>As previously reported, lupus patients showed an increase in the % of neutrophils that form NETS, associated with an increased expression o neutrophil </a:t>
            </a:r>
            <a:r>
              <a:rPr lang="en-US" sz="1100" dirty="0" err="1"/>
              <a:t>elastase</a:t>
            </a:r>
            <a:r>
              <a:rPr lang="en-US" sz="1100" dirty="0"/>
              <a:t>, main component of NETs,  a higher proportion of low density granulocytes, and increased cell-free DNA plasma levels.</a:t>
            </a:r>
            <a:endParaRPr lang="es-ES_tradnl" sz="11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0671A-EBC9-5D47-96D4-3FE246AFCC03}" type="slidenum">
              <a:rPr lang="es-ES_tradnl" smtClean="0"/>
              <a:pPr/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118410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dirty="0" err="1" smtClean="0">
                <a:solidFill>
                  <a:srgbClr val="000000"/>
                </a:solidFill>
                <a:latin typeface="Times New Roman" charset="0"/>
              </a:rPr>
              <a:t>Systemic</a:t>
            </a:r>
            <a:r>
              <a:rPr lang="es-ES_tradnl" sz="1200" dirty="0" smtClean="0">
                <a:solidFill>
                  <a:srgbClr val="000000"/>
                </a:solidFill>
                <a:latin typeface="Times New Roman" charset="0"/>
              </a:rPr>
              <a:t> lupus </a:t>
            </a:r>
            <a:r>
              <a:rPr lang="es-ES_tradnl" sz="1200" dirty="0" err="1" smtClean="0">
                <a:solidFill>
                  <a:srgbClr val="000000"/>
                </a:solidFill>
                <a:latin typeface="Times New Roman" charset="0"/>
              </a:rPr>
              <a:t>erythematosus</a:t>
            </a:r>
            <a:r>
              <a:rPr lang="es-ES_tradnl" sz="1200" dirty="0" smtClean="0">
                <a:solidFill>
                  <a:srgbClr val="000000"/>
                </a:solidFill>
                <a:latin typeface="Times New Roman" charset="0"/>
              </a:rPr>
              <a:t> (SLE) </a:t>
            </a:r>
            <a:r>
              <a:rPr lang="es-ES_tradnl" sz="1200" dirty="0" err="1" smtClean="0">
                <a:solidFill>
                  <a:srgbClr val="000000"/>
                </a:solidFill>
                <a:latin typeface="Times New Roman" charset="0"/>
              </a:rPr>
              <a:t>patients</a:t>
            </a:r>
            <a:r>
              <a:rPr lang="es-ES_tradnl" sz="1200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s-ES_tradnl" sz="1200" dirty="0" err="1" smtClean="0">
                <a:solidFill>
                  <a:srgbClr val="000000"/>
                </a:solidFill>
                <a:latin typeface="Times New Roman" charset="0"/>
              </a:rPr>
              <a:t>exhibit</a:t>
            </a:r>
            <a:r>
              <a:rPr lang="es-ES_tradnl" sz="1200" dirty="0" smtClean="0">
                <a:solidFill>
                  <a:srgbClr val="000000"/>
                </a:solidFill>
                <a:latin typeface="Times New Roman" charset="0"/>
              </a:rPr>
              <a:t> T-</a:t>
            </a:r>
            <a:r>
              <a:rPr lang="es-ES_tradnl" sz="1200" dirty="0" err="1" smtClean="0">
                <a:solidFill>
                  <a:srgbClr val="000000"/>
                </a:solidFill>
                <a:latin typeface="Times New Roman" charset="0"/>
              </a:rPr>
              <a:t>cell</a:t>
            </a:r>
            <a:r>
              <a:rPr lang="es-ES_tradnl" sz="1200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s-ES_tradnl" sz="1200" dirty="0" err="1" smtClean="0">
                <a:solidFill>
                  <a:srgbClr val="000000"/>
                </a:solidFill>
                <a:latin typeface="Times New Roman" charset="0"/>
              </a:rPr>
              <a:t>dysfunction</a:t>
            </a:r>
            <a:r>
              <a:rPr lang="es-ES_tradnl" sz="1200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s-ES_tradnl" sz="1200" dirty="0" err="1" smtClean="0">
                <a:solidFill>
                  <a:srgbClr val="000000"/>
                </a:solidFill>
                <a:latin typeface="Times New Roman" charset="0"/>
              </a:rPr>
              <a:t>which</a:t>
            </a:r>
            <a:r>
              <a:rPr lang="es-ES_tradnl" sz="1200" dirty="0" smtClean="0">
                <a:solidFill>
                  <a:srgbClr val="000000"/>
                </a:solidFill>
                <a:latin typeface="Times New Roman" charset="0"/>
              </a:rPr>
              <a:t> can be </a:t>
            </a:r>
            <a:r>
              <a:rPr lang="es-ES_tradnl" sz="1200" dirty="0" err="1" smtClean="0">
                <a:solidFill>
                  <a:srgbClr val="000000"/>
                </a:solidFill>
                <a:latin typeface="Times New Roman" charset="0"/>
              </a:rPr>
              <a:t>regulated</a:t>
            </a:r>
            <a:r>
              <a:rPr lang="es-ES_tradnl" sz="1200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s-ES_tradnl" sz="1200" dirty="0" err="1" smtClean="0">
                <a:solidFill>
                  <a:srgbClr val="000000"/>
                </a:solidFill>
                <a:latin typeface="Times New Roman" charset="0"/>
              </a:rPr>
              <a:t>through</a:t>
            </a:r>
            <a:r>
              <a:rPr lang="es-ES_tradnl" sz="1200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s-ES_tradnl" sz="1200" dirty="0" err="1" smtClean="0">
                <a:solidFill>
                  <a:srgbClr val="000000"/>
                </a:solidFill>
                <a:latin typeface="Times New Roman" charset="0"/>
              </a:rPr>
              <a:t>the</a:t>
            </a:r>
            <a:r>
              <a:rPr lang="es-ES_tradnl" sz="1200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s-ES_tradnl" sz="1200" dirty="0" err="1" smtClean="0">
                <a:solidFill>
                  <a:srgbClr val="000000"/>
                </a:solidFill>
                <a:latin typeface="Times New Roman" charset="0"/>
              </a:rPr>
              <a:t>mitochondrial</a:t>
            </a:r>
            <a:r>
              <a:rPr lang="es-ES_tradnl" sz="1200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s-ES_tradnl" sz="1200" dirty="0" err="1" smtClean="0">
                <a:solidFill>
                  <a:srgbClr val="000000"/>
                </a:solidFill>
                <a:latin typeface="Times New Roman" charset="0"/>
              </a:rPr>
              <a:t>transmembrane</a:t>
            </a:r>
            <a:r>
              <a:rPr lang="es-ES_tradnl" sz="1200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s-ES_tradnl" sz="1200" dirty="0" err="1" smtClean="0">
                <a:solidFill>
                  <a:srgbClr val="000000"/>
                </a:solidFill>
                <a:latin typeface="Times New Roman" charset="0"/>
              </a:rPr>
              <a:t>potential</a:t>
            </a:r>
            <a:r>
              <a:rPr lang="es-ES_tradnl" sz="1200" dirty="0" smtClean="0">
                <a:solidFill>
                  <a:srgbClr val="000000"/>
                </a:solidFill>
                <a:latin typeface="Times New Roman" charset="0"/>
              </a:rPr>
              <a:t> (</a:t>
            </a:r>
            <a:r>
              <a:rPr lang="es-ES_tradnl" sz="1200" dirty="0" err="1" smtClean="0">
                <a:solidFill>
                  <a:srgbClr val="000000"/>
                </a:solidFill>
                <a:latin typeface="Times New Roman" charset="0"/>
              </a:rPr>
              <a:t>Δψ</a:t>
            </a:r>
            <a:r>
              <a:rPr lang="es-ES_tradnl" sz="1200" baseline="-25000" dirty="0" err="1" smtClean="0">
                <a:solidFill>
                  <a:srgbClr val="000000"/>
                </a:solidFill>
                <a:latin typeface="Times New Roman" charset="0"/>
              </a:rPr>
              <a:t>m</a:t>
            </a:r>
            <a:r>
              <a:rPr lang="es-ES_tradnl" sz="1200" dirty="0" smtClean="0">
                <a:solidFill>
                  <a:srgbClr val="000000"/>
                </a:solidFill>
                <a:latin typeface="Times New Roman" charset="0"/>
              </a:rPr>
              <a:t>) and </a:t>
            </a:r>
            <a:r>
              <a:rPr lang="es-ES_tradnl" sz="1200" dirty="0" err="1" smtClean="0">
                <a:solidFill>
                  <a:srgbClr val="000000"/>
                </a:solidFill>
                <a:latin typeface="Times New Roman" charset="0"/>
              </a:rPr>
              <a:t>mammalian</a:t>
            </a:r>
            <a:r>
              <a:rPr lang="es-ES_tradnl" sz="1200" dirty="0" smtClean="0">
                <a:solidFill>
                  <a:srgbClr val="000000"/>
                </a:solidFill>
                <a:latin typeface="Times New Roman" charset="0"/>
              </a:rPr>
              <a:t> target of </a:t>
            </a:r>
            <a:r>
              <a:rPr lang="es-ES_tradnl" sz="1200" dirty="0" err="1" smtClean="0">
                <a:solidFill>
                  <a:srgbClr val="000000"/>
                </a:solidFill>
                <a:latin typeface="Times New Roman" charset="0"/>
              </a:rPr>
              <a:t>rapamycin</a:t>
            </a:r>
            <a:r>
              <a:rPr lang="es-ES_tradnl" sz="1200" dirty="0" smtClean="0">
                <a:solidFill>
                  <a:srgbClr val="000000"/>
                </a:solidFill>
                <a:latin typeface="Times New Roman" charset="0"/>
              </a:rPr>
              <a:t> (</a:t>
            </a:r>
            <a:r>
              <a:rPr lang="es-ES_tradnl" sz="1200" dirty="0" err="1" smtClean="0">
                <a:solidFill>
                  <a:srgbClr val="000000"/>
                </a:solidFill>
                <a:latin typeface="Times New Roman" charset="0"/>
              </a:rPr>
              <a:t>mTOR</a:t>
            </a:r>
            <a:r>
              <a:rPr lang="es-ES_tradnl" sz="1200" dirty="0" smtClean="0">
                <a:solidFill>
                  <a:srgbClr val="000000"/>
                </a:solidFill>
                <a:latin typeface="Times New Roman" charset="0"/>
              </a:rPr>
              <a:t>) </a:t>
            </a:r>
            <a:r>
              <a:rPr lang="es-ES_tradnl" sz="1200" dirty="0" err="1" smtClean="0">
                <a:solidFill>
                  <a:srgbClr val="000000"/>
                </a:solidFill>
                <a:latin typeface="Times New Roman" charset="0"/>
              </a:rPr>
              <a:t>by</a:t>
            </a:r>
            <a:r>
              <a:rPr lang="es-ES_tradnl" sz="1200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s-ES_tradnl" sz="1200" dirty="0" err="1" smtClean="0">
                <a:solidFill>
                  <a:srgbClr val="000000"/>
                </a:solidFill>
                <a:latin typeface="Times New Roman" charset="0"/>
              </a:rPr>
              <a:t>glutathione</a:t>
            </a:r>
            <a:r>
              <a:rPr lang="es-ES_tradnl" sz="1200" dirty="0" smtClean="0">
                <a:solidFill>
                  <a:srgbClr val="000000"/>
                </a:solidFill>
                <a:latin typeface="Times New Roman" charset="0"/>
              </a:rPr>
              <a:t>. </a:t>
            </a:r>
            <a:r>
              <a:rPr lang="es-ES_tradnl" sz="1200" dirty="0" err="1" smtClean="0">
                <a:solidFill>
                  <a:srgbClr val="000000"/>
                </a:solidFill>
                <a:latin typeface="Times New Roman" charset="0"/>
              </a:rPr>
              <a:t>Therefore</a:t>
            </a:r>
            <a:r>
              <a:rPr lang="es-ES_tradnl" sz="1200" dirty="0" smtClean="0">
                <a:solidFill>
                  <a:srgbClr val="000000"/>
                </a:solidFill>
                <a:latin typeface="Times New Roman" charset="0"/>
              </a:rPr>
              <a:t>, </a:t>
            </a:r>
            <a:r>
              <a:rPr lang="es-ES_tradnl" sz="1200" dirty="0" err="1" smtClean="0">
                <a:solidFill>
                  <a:srgbClr val="000000"/>
                </a:solidFill>
                <a:latin typeface="Times New Roman" charset="0"/>
              </a:rPr>
              <a:t>the</a:t>
            </a:r>
            <a:r>
              <a:rPr lang="es-ES_tradnl" sz="1200" dirty="0" smtClean="0">
                <a:solidFill>
                  <a:srgbClr val="000000"/>
                </a:solidFill>
                <a:latin typeface="Times New Roman" charset="0"/>
              </a:rPr>
              <a:t> safety, </a:t>
            </a:r>
            <a:r>
              <a:rPr lang="es-ES_tradnl" sz="1200" dirty="0" err="1" smtClean="0">
                <a:solidFill>
                  <a:srgbClr val="000000"/>
                </a:solidFill>
                <a:latin typeface="Times New Roman" charset="0"/>
              </a:rPr>
              <a:t>tolerance</a:t>
            </a:r>
            <a:r>
              <a:rPr lang="es-ES_tradnl" sz="1200" dirty="0" smtClean="0">
                <a:solidFill>
                  <a:srgbClr val="000000"/>
                </a:solidFill>
                <a:latin typeface="Times New Roman" charset="0"/>
              </a:rPr>
              <a:t>, and </a:t>
            </a:r>
            <a:r>
              <a:rPr lang="es-ES_tradnl" sz="1200" dirty="0" err="1" smtClean="0">
                <a:solidFill>
                  <a:srgbClr val="000000"/>
                </a:solidFill>
                <a:latin typeface="Times New Roman" charset="0"/>
              </a:rPr>
              <a:t>efficacy</a:t>
            </a:r>
            <a:r>
              <a:rPr lang="es-ES_tradnl" sz="1200" dirty="0" smtClean="0">
                <a:solidFill>
                  <a:srgbClr val="000000"/>
                </a:solidFill>
                <a:latin typeface="Times New Roman" charset="0"/>
              </a:rPr>
              <a:t> of </a:t>
            </a:r>
            <a:r>
              <a:rPr lang="es-ES_tradnl" sz="1200" dirty="0" err="1" smtClean="0">
                <a:solidFill>
                  <a:srgbClr val="000000"/>
                </a:solidFill>
                <a:latin typeface="Times New Roman" charset="0"/>
              </a:rPr>
              <a:t>glutathione</a:t>
            </a:r>
            <a:r>
              <a:rPr lang="es-ES_tradnl" sz="1200" dirty="0" smtClean="0">
                <a:solidFill>
                  <a:srgbClr val="000000"/>
                </a:solidFill>
                <a:latin typeface="Times New Roman" charset="0"/>
              </a:rPr>
              <a:t>-precursor N-</a:t>
            </a:r>
            <a:r>
              <a:rPr lang="es-ES_tradnl" sz="1200" dirty="0" err="1" smtClean="0">
                <a:solidFill>
                  <a:srgbClr val="000000"/>
                </a:solidFill>
                <a:latin typeface="Times New Roman" charset="0"/>
              </a:rPr>
              <a:t>acetylcysteine</a:t>
            </a:r>
            <a:r>
              <a:rPr lang="es-ES_tradnl" sz="1200" dirty="0" smtClean="0">
                <a:solidFill>
                  <a:srgbClr val="000000"/>
                </a:solidFill>
                <a:latin typeface="Times New Roman" charset="0"/>
              </a:rPr>
              <a:t> (NAC) </a:t>
            </a:r>
            <a:r>
              <a:rPr lang="es-ES_tradnl" sz="1200" dirty="0" err="1" smtClean="0">
                <a:solidFill>
                  <a:srgbClr val="000000"/>
                </a:solidFill>
                <a:latin typeface="Times New Roman" charset="0"/>
              </a:rPr>
              <a:t>were</a:t>
            </a:r>
            <a:r>
              <a:rPr lang="es-ES_tradnl" sz="1200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s-ES_tradnl" sz="1200" dirty="0" err="1" smtClean="0">
                <a:solidFill>
                  <a:srgbClr val="000000"/>
                </a:solidFill>
                <a:latin typeface="Times New Roman" charset="0"/>
              </a:rPr>
              <a:t>examined</a:t>
            </a:r>
            <a:r>
              <a:rPr lang="es-ES_tradnl" sz="1200" dirty="0" smtClean="0">
                <a:solidFill>
                  <a:srgbClr val="000000"/>
                </a:solidFill>
                <a:latin typeface="Times New Roman" charset="0"/>
              </a:rPr>
              <a:t> in </a:t>
            </a:r>
            <a:r>
              <a:rPr lang="es-ES_tradnl" sz="1200" dirty="0" err="1" smtClean="0">
                <a:solidFill>
                  <a:srgbClr val="000000"/>
                </a:solidFill>
                <a:latin typeface="Times New Roman" charset="0"/>
              </a:rPr>
              <a:t>this</a:t>
            </a:r>
            <a:r>
              <a:rPr lang="es-ES_tradnl" sz="1200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s-ES_tradnl" sz="1200" dirty="0" err="1" smtClean="0">
                <a:solidFill>
                  <a:srgbClr val="000000"/>
                </a:solidFill>
                <a:latin typeface="Times New Roman" charset="0"/>
              </a:rPr>
              <a:t>randomized</a:t>
            </a:r>
            <a:r>
              <a:rPr lang="es-ES_tradnl" sz="1200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s-ES_tradnl" sz="1200" dirty="0" err="1" smtClean="0">
                <a:solidFill>
                  <a:srgbClr val="000000"/>
                </a:solidFill>
                <a:latin typeface="Times New Roman" charset="0"/>
              </a:rPr>
              <a:t>double-blind</a:t>
            </a:r>
            <a:r>
              <a:rPr lang="es-ES_tradnl" sz="1200" dirty="0" smtClean="0">
                <a:solidFill>
                  <a:srgbClr val="000000"/>
                </a:solidFill>
                <a:latin typeface="Times New Roman" charset="0"/>
              </a:rPr>
              <a:t> placebo-</a:t>
            </a:r>
            <a:r>
              <a:rPr lang="es-ES_tradnl" sz="1200" dirty="0" err="1" smtClean="0">
                <a:solidFill>
                  <a:srgbClr val="000000"/>
                </a:solidFill>
                <a:latin typeface="Times New Roman" charset="0"/>
              </a:rPr>
              <a:t>controlled</a:t>
            </a:r>
            <a:r>
              <a:rPr lang="es-ES_tradnl" sz="1200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s-ES_tradnl" sz="1200" dirty="0" err="1" smtClean="0">
                <a:solidFill>
                  <a:srgbClr val="000000"/>
                </a:solidFill>
                <a:latin typeface="Times New Roman" charset="0"/>
              </a:rPr>
              <a:t>study</a:t>
            </a:r>
            <a:r>
              <a:rPr lang="es-ES_tradnl" sz="1200" dirty="0" smtClean="0">
                <a:solidFill>
                  <a:srgbClr val="000000"/>
                </a:solidFill>
                <a:latin typeface="Times New Roman" charset="0"/>
              </a:rPr>
              <a:t>.</a:t>
            </a:r>
            <a:endParaRPr lang="es-ES_tradnl" sz="1200" dirty="0" smtClean="0"/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969D6-87CF-4C0C-AD8C-034002EA82AD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95487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PHAGOCYTIC CELLS USE OXIDATIVE STRESS TO ELIMINATE PATHOGENIC ORGANISMS, WHEREAS CYTOTOXIC DRUGS </a:t>
            </a:r>
            <a:r>
              <a:rPr lang="mr-IN" dirty="0" smtClean="0"/>
              <a:t>–</a:t>
            </a:r>
            <a:r>
              <a:rPr lang="es-ES_tradnl" dirty="0" smtClean="0"/>
              <a:t>USED WITH THE INTENT OF ELIMINATING AUTOREACTIVE CELLS AND THUS RESTRAINING IMMUNITY- INDUCE OXIDATIVE STRESS AND CELL DEATH.</a:t>
            </a:r>
          </a:p>
          <a:p>
            <a:r>
              <a:rPr lang="es-ES_tradnl" dirty="0" smtClean="0"/>
              <a:t>THUS, WHERE THERAPEUTIC OXIDATIVE STRESS IS REQUIRED, ANTIOXIDANT THERAPIES HAVE A ROLE IN LIMITING THE TOXICITY OF IMMUNOSUPPRESSANT THERAPIES.</a:t>
            </a:r>
          </a:p>
          <a:p>
            <a:r>
              <a:rPr lang="es-ES" sz="1200" dirty="0" smtClean="0"/>
              <a:t>Small </a:t>
            </a:r>
            <a:r>
              <a:rPr lang="es-ES" sz="1200" dirty="0" err="1" smtClean="0"/>
              <a:t>molecule</a:t>
            </a:r>
            <a:r>
              <a:rPr lang="es-ES" sz="1200" dirty="0" smtClean="0"/>
              <a:t> </a:t>
            </a:r>
            <a:r>
              <a:rPr lang="es-ES" sz="1200" dirty="0" err="1" smtClean="0"/>
              <a:t>therapies</a:t>
            </a:r>
            <a:r>
              <a:rPr lang="es-ES" sz="1200" dirty="0" smtClean="0"/>
              <a:t> in SLE (</a:t>
            </a:r>
            <a:r>
              <a:rPr lang="es-ES" sz="1200" dirty="0" err="1" smtClean="0"/>
              <a:t>cyclophosphamide</a:t>
            </a:r>
            <a:r>
              <a:rPr lang="es-ES" sz="1200" dirty="0" smtClean="0"/>
              <a:t>, </a:t>
            </a:r>
            <a:r>
              <a:rPr lang="es-ES" sz="1200" dirty="0" err="1" smtClean="0"/>
              <a:t>azathiprone</a:t>
            </a:r>
            <a:r>
              <a:rPr lang="es-ES" sz="1200" dirty="0" smtClean="0"/>
              <a:t>, </a:t>
            </a:r>
            <a:r>
              <a:rPr lang="es-ES" sz="1200" dirty="0" err="1" smtClean="0"/>
              <a:t>mycophenolate</a:t>
            </a:r>
            <a:r>
              <a:rPr lang="es-ES" sz="1200" dirty="0" smtClean="0"/>
              <a:t> and </a:t>
            </a:r>
            <a:r>
              <a:rPr lang="es-ES" sz="1200" dirty="0" err="1" smtClean="0"/>
              <a:t>methotrexate</a:t>
            </a:r>
            <a:r>
              <a:rPr lang="es-ES" sz="1200" dirty="0" smtClean="0"/>
              <a:t>) are </a:t>
            </a:r>
            <a:r>
              <a:rPr lang="es-ES" sz="1200" dirty="0" err="1" smtClean="0"/>
              <a:t>all</a:t>
            </a:r>
            <a:r>
              <a:rPr lang="es-ES" sz="1200" dirty="0" smtClean="0"/>
              <a:t> anti-</a:t>
            </a:r>
            <a:r>
              <a:rPr lang="es-ES" sz="1200" dirty="0" err="1" smtClean="0"/>
              <a:t>proliferative</a:t>
            </a:r>
            <a:r>
              <a:rPr lang="es-ES" sz="1200" dirty="0" smtClean="0"/>
              <a:t>, as are </a:t>
            </a:r>
            <a:r>
              <a:rPr lang="es-ES" sz="1200" dirty="0" err="1" smtClean="0"/>
              <a:t>steroid</a:t>
            </a:r>
            <a:r>
              <a:rPr lang="es-ES" sz="1200" dirty="0" smtClean="0"/>
              <a:t> hormones </a:t>
            </a:r>
            <a:r>
              <a:rPr lang="es-ES" sz="1200" dirty="0" err="1" smtClean="0"/>
              <a:t>such</a:t>
            </a:r>
            <a:r>
              <a:rPr lang="es-ES" sz="1200" dirty="0" smtClean="0"/>
              <a:t> as </a:t>
            </a:r>
            <a:r>
              <a:rPr lang="es-ES" sz="1200" dirty="0" err="1" smtClean="0"/>
              <a:t>prednisone</a:t>
            </a:r>
            <a:r>
              <a:rPr lang="es-ES" sz="1200" dirty="0" smtClean="0"/>
              <a:t>, </a:t>
            </a:r>
            <a:r>
              <a:rPr lang="es-ES" sz="1200" dirty="0" err="1" smtClean="0"/>
              <a:t>whereas</a:t>
            </a:r>
            <a:r>
              <a:rPr lang="es-ES" sz="1200" dirty="0" smtClean="0"/>
              <a:t> </a:t>
            </a:r>
            <a:r>
              <a:rPr lang="es-ES" sz="1200" dirty="0" err="1" smtClean="0"/>
              <a:t>the</a:t>
            </a:r>
            <a:r>
              <a:rPr lang="es-ES" sz="1200" dirty="0" smtClean="0"/>
              <a:t> </a:t>
            </a:r>
            <a:r>
              <a:rPr lang="es-ES" sz="1200" dirty="0" err="1" smtClean="0"/>
              <a:t>mechanism</a:t>
            </a:r>
            <a:r>
              <a:rPr lang="es-ES" sz="1200" dirty="0" smtClean="0"/>
              <a:t> of </a:t>
            </a:r>
            <a:r>
              <a:rPr lang="es-ES" sz="1200" dirty="0" err="1" smtClean="0"/>
              <a:t>hydroxychloroquine</a:t>
            </a:r>
            <a:r>
              <a:rPr lang="es-ES" sz="1200" dirty="0" smtClean="0"/>
              <a:t> in SLE </a:t>
            </a:r>
            <a:r>
              <a:rPr lang="es-ES" sz="1200" dirty="0" err="1" smtClean="0"/>
              <a:t>seems</a:t>
            </a:r>
            <a:r>
              <a:rPr lang="es-ES" sz="1200" dirty="0" smtClean="0"/>
              <a:t> to </a:t>
            </a:r>
            <a:r>
              <a:rPr lang="es-ES" sz="1200" dirty="0" err="1" smtClean="0"/>
              <a:t>involve</a:t>
            </a:r>
            <a:r>
              <a:rPr lang="es-ES" sz="1200" dirty="0" smtClean="0"/>
              <a:t> </a:t>
            </a:r>
            <a:r>
              <a:rPr lang="es-ES" sz="1200" dirty="0" err="1" smtClean="0"/>
              <a:t>lysosomal</a:t>
            </a:r>
            <a:r>
              <a:rPr lang="es-ES" sz="1200" dirty="0" smtClean="0"/>
              <a:t> </a:t>
            </a:r>
            <a:r>
              <a:rPr lang="es-ES" sz="1200" dirty="0" err="1" smtClean="0"/>
              <a:t>acidification</a:t>
            </a:r>
            <a:r>
              <a:rPr lang="es-ES" sz="1200" dirty="0" smtClean="0"/>
              <a:t> and </a:t>
            </a:r>
            <a:r>
              <a:rPr lang="es-ES" sz="1200" dirty="0" err="1" smtClean="0"/>
              <a:t>regulation</a:t>
            </a:r>
            <a:r>
              <a:rPr lang="es-ES" sz="1200" dirty="0" smtClean="0"/>
              <a:t> of </a:t>
            </a:r>
            <a:r>
              <a:rPr lang="es-ES" sz="1200" dirty="0" err="1" smtClean="0"/>
              <a:t>autophagy</a:t>
            </a:r>
            <a:r>
              <a:rPr lang="es-ES" sz="1200" dirty="0" smtClean="0"/>
              <a:t>. </a:t>
            </a:r>
            <a:r>
              <a:rPr lang="es-ES" sz="1200" dirty="0" err="1" smtClean="0"/>
              <a:t>Alleviating</a:t>
            </a:r>
            <a:r>
              <a:rPr lang="es-ES" sz="1200" dirty="0" smtClean="0"/>
              <a:t> </a:t>
            </a:r>
            <a:r>
              <a:rPr lang="es-ES" sz="1200" dirty="0" err="1" smtClean="0"/>
              <a:t>the</a:t>
            </a:r>
            <a:r>
              <a:rPr lang="es-ES" sz="1200" dirty="0" smtClean="0"/>
              <a:t> </a:t>
            </a:r>
            <a:r>
              <a:rPr lang="es-ES" sz="1200" dirty="0" err="1" smtClean="0"/>
              <a:t>toxic</a:t>
            </a:r>
            <a:r>
              <a:rPr lang="es-ES" sz="1200" dirty="0" smtClean="0"/>
              <a:t> </a:t>
            </a:r>
            <a:r>
              <a:rPr lang="es-ES" sz="1200" dirty="0" err="1" smtClean="0"/>
              <a:t>effects</a:t>
            </a:r>
            <a:r>
              <a:rPr lang="es-ES" sz="1200" dirty="0" smtClean="0"/>
              <a:t> of </a:t>
            </a:r>
            <a:r>
              <a:rPr lang="es-ES" sz="1200" dirty="0" err="1" smtClean="0"/>
              <a:t>such</a:t>
            </a:r>
            <a:r>
              <a:rPr lang="es-ES" sz="1200" dirty="0" smtClean="0"/>
              <a:t> </a:t>
            </a:r>
            <a:r>
              <a:rPr lang="es-ES" sz="1200" dirty="0" err="1" smtClean="0"/>
              <a:t>drugs</a:t>
            </a:r>
            <a:r>
              <a:rPr lang="es-ES" sz="1200" dirty="0" smtClean="0"/>
              <a:t> </a:t>
            </a:r>
            <a:r>
              <a:rPr lang="es-ES" sz="1200" dirty="0" err="1" smtClean="0"/>
              <a:t>is</a:t>
            </a:r>
            <a:r>
              <a:rPr lang="es-ES" sz="1200" dirty="0" smtClean="0"/>
              <a:t> a </a:t>
            </a:r>
            <a:r>
              <a:rPr lang="es-ES" sz="1200" dirty="0" err="1" smtClean="0"/>
              <a:t>potential</a:t>
            </a:r>
            <a:r>
              <a:rPr lang="es-ES" sz="1200" dirty="0" smtClean="0"/>
              <a:t> use </a:t>
            </a:r>
            <a:r>
              <a:rPr lang="es-ES" sz="1200" dirty="0" err="1" smtClean="0"/>
              <a:t>for</a:t>
            </a:r>
            <a:r>
              <a:rPr lang="es-ES" sz="1200" dirty="0" smtClean="0"/>
              <a:t> </a:t>
            </a:r>
            <a:r>
              <a:rPr lang="es-ES" sz="1200" dirty="0" err="1" smtClean="0"/>
              <a:t>antioxidant</a:t>
            </a:r>
            <a:r>
              <a:rPr lang="es-ES" sz="1200" dirty="0" smtClean="0"/>
              <a:t> </a:t>
            </a:r>
            <a:r>
              <a:rPr lang="es-ES" sz="1200" dirty="0" err="1" smtClean="0"/>
              <a:t>therapy</a:t>
            </a:r>
            <a:r>
              <a:rPr lang="es-ES" sz="1200" dirty="0" smtClean="0"/>
              <a:t> </a:t>
            </a:r>
            <a:r>
              <a:rPr lang="es-ES" sz="1200" dirty="0" err="1" smtClean="0"/>
              <a:t>such</a:t>
            </a:r>
            <a:r>
              <a:rPr lang="es-ES" sz="1200" dirty="0" smtClean="0"/>
              <a:t> as NAC in SLE, </a:t>
            </a:r>
            <a:r>
              <a:rPr lang="es-ES" sz="1200" dirty="0" err="1" smtClean="0"/>
              <a:t>whether</a:t>
            </a:r>
            <a:r>
              <a:rPr lang="es-ES" sz="1200" dirty="0" smtClean="0"/>
              <a:t> </a:t>
            </a:r>
            <a:r>
              <a:rPr lang="es-ES" sz="1200" dirty="0" err="1" smtClean="0"/>
              <a:t>or</a:t>
            </a:r>
            <a:r>
              <a:rPr lang="es-ES" sz="1200" dirty="0" smtClean="0"/>
              <a:t> </a:t>
            </a:r>
            <a:r>
              <a:rPr lang="es-ES" sz="1200" dirty="0" err="1" smtClean="0"/>
              <a:t>not</a:t>
            </a:r>
            <a:r>
              <a:rPr lang="es-ES" sz="1200" dirty="0" smtClean="0"/>
              <a:t> </a:t>
            </a:r>
            <a:r>
              <a:rPr lang="es-ES" sz="1200" dirty="0" err="1" smtClean="0"/>
              <a:t>such</a:t>
            </a:r>
            <a:r>
              <a:rPr lang="es-ES" sz="1200" dirty="0" smtClean="0"/>
              <a:t> </a:t>
            </a:r>
            <a:r>
              <a:rPr lang="es-ES" sz="1200" dirty="0" err="1" smtClean="0"/>
              <a:t>therapy</a:t>
            </a:r>
            <a:r>
              <a:rPr lang="es-ES" sz="1200" dirty="0" smtClean="0"/>
              <a:t> </a:t>
            </a:r>
            <a:r>
              <a:rPr lang="es-ES" sz="1200" dirty="0" err="1" smtClean="0"/>
              <a:t>proves</a:t>
            </a:r>
            <a:r>
              <a:rPr lang="es-ES" sz="1200" dirty="0" smtClean="0"/>
              <a:t> </a:t>
            </a:r>
            <a:r>
              <a:rPr lang="es-ES" sz="1200" dirty="0" err="1" smtClean="0"/>
              <a:t>efficacious</a:t>
            </a:r>
            <a:r>
              <a:rPr lang="es-ES" sz="1200" dirty="0" smtClean="0"/>
              <a:t> </a:t>
            </a:r>
            <a:r>
              <a:rPr lang="es-ES" sz="1200" dirty="0" err="1" smtClean="0"/>
              <a:t>against</a:t>
            </a:r>
            <a:r>
              <a:rPr lang="es-ES" sz="1200" dirty="0" smtClean="0"/>
              <a:t> </a:t>
            </a:r>
            <a:r>
              <a:rPr lang="es-ES" sz="1200" dirty="0" err="1" smtClean="0"/>
              <a:t>the</a:t>
            </a:r>
            <a:r>
              <a:rPr lang="es-ES" sz="1200" dirty="0" smtClean="0"/>
              <a:t> </a:t>
            </a:r>
            <a:r>
              <a:rPr lang="es-ES" sz="1200" dirty="0" err="1" smtClean="0"/>
              <a:t>disease</a:t>
            </a:r>
            <a:r>
              <a:rPr lang="es-ES" sz="1200" dirty="0" smtClean="0"/>
              <a:t> </a:t>
            </a:r>
            <a:r>
              <a:rPr lang="es-ES" sz="1200" dirty="0" err="1" smtClean="0"/>
              <a:t>activity</a:t>
            </a:r>
            <a:r>
              <a:rPr lang="es-ES" sz="1200" dirty="0" smtClean="0"/>
              <a:t> in </a:t>
            </a:r>
            <a:r>
              <a:rPr lang="es-ES" sz="1200" dirty="0" err="1" smtClean="0"/>
              <a:t>its</a:t>
            </a:r>
            <a:r>
              <a:rPr lang="es-ES" sz="1200" dirty="0" smtClean="0"/>
              <a:t> </a:t>
            </a:r>
            <a:r>
              <a:rPr lang="es-ES" sz="1200" dirty="0" err="1" smtClean="0"/>
              <a:t>own</a:t>
            </a:r>
            <a:r>
              <a:rPr lang="es-ES" sz="1200" dirty="0" smtClean="0"/>
              <a:t> </a:t>
            </a:r>
            <a:r>
              <a:rPr lang="es-ES" sz="1200" dirty="0" err="1" smtClean="0"/>
              <a:t>right</a:t>
            </a:r>
            <a:r>
              <a:rPr lang="es-ES" sz="1200" dirty="0" smtClean="0"/>
              <a:t>.</a:t>
            </a:r>
          </a:p>
          <a:p>
            <a:r>
              <a:rPr lang="es-ES" sz="1200" dirty="0" smtClean="0"/>
              <a:t>Ejemplo de ensayo clínico:</a:t>
            </a:r>
            <a:r>
              <a:rPr lang="es-ES" sz="1200" baseline="0" dirty="0" smtClean="0"/>
              <a:t> Trial con 600 mg NAC en </a:t>
            </a:r>
            <a:r>
              <a:rPr lang="es-ES" sz="1200" baseline="0" dirty="0" err="1" smtClean="0"/>
              <a:t>pac</a:t>
            </a:r>
            <a:r>
              <a:rPr lang="es-ES" sz="1200" baseline="0" dirty="0" smtClean="0"/>
              <a:t> con fibrosis pulmonar idiopática: NAC redujo los efectos </a:t>
            </a:r>
            <a:r>
              <a:rPr lang="es-ES" sz="1200" baseline="0" dirty="0" err="1" smtClean="0"/>
              <a:t>mielotóxicos</a:t>
            </a:r>
            <a:r>
              <a:rPr lang="es-ES" sz="1200" baseline="0" dirty="0" smtClean="0"/>
              <a:t> de la </a:t>
            </a:r>
            <a:r>
              <a:rPr lang="es-ES" sz="1200" baseline="0" dirty="0" err="1" smtClean="0"/>
              <a:t>prednisona</a:t>
            </a:r>
            <a:r>
              <a:rPr lang="es-ES" sz="1200" baseline="0" dirty="0" smtClean="0"/>
              <a:t> y la </a:t>
            </a:r>
            <a:r>
              <a:rPr lang="es-ES" sz="1200" baseline="0" dirty="0" err="1" smtClean="0"/>
              <a:t>azatioprina</a:t>
            </a:r>
            <a:r>
              <a:rPr lang="es-ES" sz="1200" baseline="0" dirty="0" smtClean="0"/>
              <a:t>.</a:t>
            </a:r>
            <a:endParaRPr lang="es-ES" sz="1200" dirty="0" smtClean="0"/>
          </a:p>
          <a:p>
            <a:r>
              <a:rPr lang="es-ES" sz="1200" dirty="0" smtClean="0"/>
              <a:t>Preguntas pendientes de responder</a:t>
            </a:r>
            <a:r>
              <a:rPr lang="mr-IN" sz="1200" dirty="0" smtClean="0"/>
              <a:t>…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969D6-87CF-4C0C-AD8C-034002EA82AD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52652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B2CD-4667-4A62-B513-FB4F0B067452}" type="datetimeFigureOut">
              <a:rPr lang="es-ES" smtClean="0"/>
              <a:pPr/>
              <a:t>24/02/2018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5FE4-8493-49E7-9656-F3CCF39E04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B2CD-4667-4A62-B513-FB4F0B067452}" type="datetimeFigureOut">
              <a:rPr lang="es-ES" smtClean="0"/>
              <a:pPr/>
              <a:t>24/02/2018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5FE4-8493-49E7-9656-F3CCF39E04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B2CD-4667-4A62-B513-FB4F0B067452}" type="datetimeFigureOut">
              <a:rPr lang="es-ES" smtClean="0"/>
              <a:pPr/>
              <a:t>24/02/2018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5FE4-8493-49E7-9656-F3CCF39E04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B2CD-4667-4A62-B513-FB4F0B067452}" type="datetimeFigureOut">
              <a:rPr lang="es-ES" smtClean="0"/>
              <a:pPr/>
              <a:t>24/02/2018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5FE4-8493-49E7-9656-F3CCF39E04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B2CD-4667-4A62-B513-FB4F0B067452}" type="datetimeFigureOut">
              <a:rPr lang="es-ES" smtClean="0"/>
              <a:pPr/>
              <a:t>24/02/2018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5FE4-8493-49E7-9656-F3CCF39E04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B2CD-4667-4A62-B513-FB4F0B067452}" type="datetimeFigureOut">
              <a:rPr lang="es-ES" smtClean="0"/>
              <a:pPr/>
              <a:t>24/02/2018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5FE4-8493-49E7-9656-F3CCF39E04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B2CD-4667-4A62-B513-FB4F0B067452}" type="datetimeFigureOut">
              <a:rPr lang="es-ES" smtClean="0"/>
              <a:pPr/>
              <a:t>24/02/2018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5FE4-8493-49E7-9656-F3CCF39E04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B2CD-4667-4A62-B513-FB4F0B067452}" type="datetimeFigureOut">
              <a:rPr lang="es-ES" smtClean="0"/>
              <a:pPr/>
              <a:t>24/02/2018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5FE4-8493-49E7-9656-F3CCF39E04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B2CD-4667-4A62-B513-FB4F0B067452}" type="datetimeFigureOut">
              <a:rPr lang="es-ES" smtClean="0"/>
              <a:pPr/>
              <a:t>24/02/2018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5FE4-8493-49E7-9656-F3CCF39E04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B2CD-4667-4A62-B513-FB4F0B067452}" type="datetimeFigureOut">
              <a:rPr lang="es-ES" smtClean="0"/>
              <a:pPr/>
              <a:t>24/02/2018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5FE4-8493-49E7-9656-F3CCF39E04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B2CD-4667-4A62-B513-FB4F0B067452}" type="datetimeFigureOut">
              <a:rPr lang="es-ES" smtClean="0"/>
              <a:pPr/>
              <a:t>24/02/2018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5FE4-8493-49E7-9656-F3CCF39E04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AB2CD-4667-4A62-B513-FB4F0B067452}" type="datetimeFigureOut">
              <a:rPr lang="es-ES" smtClean="0"/>
              <a:pPr/>
              <a:t>24/02/2018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F5FE4-8493-49E7-9656-F3CCF39E04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diagramColors" Target="../diagrams/colors3.xml"/><Relationship Id="rId18" Type="http://schemas.openxmlformats.org/officeDocument/2006/relationships/diagramData" Target="../diagrams/data5.xml"/><Relationship Id="rId26" Type="http://schemas.openxmlformats.org/officeDocument/2006/relationships/diagramData" Target="../diagrams/data7.xml"/><Relationship Id="rId39" Type="http://schemas.openxmlformats.org/officeDocument/2006/relationships/diagramLayout" Target="../diagrams/layout10.xml"/><Relationship Id="rId21" Type="http://schemas.openxmlformats.org/officeDocument/2006/relationships/diagramColors" Target="../diagrams/colors5.xml"/><Relationship Id="rId34" Type="http://schemas.openxmlformats.org/officeDocument/2006/relationships/diagramData" Target="../diagrams/data9.xml"/><Relationship Id="rId42" Type="http://schemas.openxmlformats.org/officeDocument/2006/relationships/diagramData" Target="../diagrams/data11.xml"/><Relationship Id="rId47" Type="http://schemas.openxmlformats.org/officeDocument/2006/relationships/diagramLayout" Target="../diagrams/layout12.xml"/><Relationship Id="rId50" Type="http://schemas.openxmlformats.org/officeDocument/2006/relationships/diagramData" Target="../diagrams/data13.xml"/><Relationship Id="rId55" Type="http://schemas.openxmlformats.org/officeDocument/2006/relationships/diagramLayout" Target="../diagrams/layout14.xml"/><Relationship Id="rId63" Type="http://schemas.openxmlformats.org/officeDocument/2006/relationships/diagramLayout" Target="../diagrams/layout16.xml"/><Relationship Id="rId68" Type="http://schemas.microsoft.com/office/2007/relationships/diagramDrawing" Target="../diagrams/drawing5.xml"/><Relationship Id="rId76" Type="http://schemas.microsoft.com/office/2007/relationships/diagramDrawing" Target="../diagrams/drawing15.xml"/><Relationship Id="rId84" Type="http://schemas.microsoft.com/office/2007/relationships/diagramDrawing" Target="../diagrams/drawing10.xml"/><Relationship Id="rId7" Type="http://schemas.openxmlformats.org/officeDocument/2006/relationships/diagramLayout" Target="../diagrams/layout2.xml"/><Relationship Id="rId71" Type="http://schemas.microsoft.com/office/2007/relationships/diagramDrawing" Target="../diagrams/drawing14.xml"/><Relationship Id="rId2" Type="http://schemas.openxmlformats.org/officeDocument/2006/relationships/diagramData" Target="../diagrams/data1.xml"/><Relationship Id="rId16" Type="http://schemas.openxmlformats.org/officeDocument/2006/relationships/diagramQuickStyle" Target="../diagrams/quickStyle4.xml"/><Relationship Id="rId29" Type="http://schemas.openxmlformats.org/officeDocument/2006/relationships/diagramColors" Target="../diagrams/colors7.xml"/><Relationship Id="rId11" Type="http://schemas.openxmlformats.org/officeDocument/2006/relationships/diagramLayout" Target="../diagrams/layout3.xml"/><Relationship Id="rId24" Type="http://schemas.openxmlformats.org/officeDocument/2006/relationships/diagramQuickStyle" Target="../diagrams/quickStyle6.xml"/><Relationship Id="rId32" Type="http://schemas.openxmlformats.org/officeDocument/2006/relationships/diagramQuickStyle" Target="../diagrams/quickStyle8.xml"/><Relationship Id="rId37" Type="http://schemas.openxmlformats.org/officeDocument/2006/relationships/diagramColors" Target="../diagrams/colors9.xml"/><Relationship Id="rId40" Type="http://schemas.openxmlformats.org/officeDocument/2006/relationships/diagramQuickStyle" Target="../diagrams/quickStyle10.xml"/><Relationship Id="rId45" Type="http://schemas.openxmlformats.org/officeDocument/2006/relationships/diagramColors" Target="../diagrams/colors11.xml"/><Relationship Id="rId53" Type="http://schemas.openxmlformats.org/officeDocument/2006/relationships/diagramColors" Target="../diagrams/colors13.xml"/><Relationship Id="rId58" Type="http://schemas.openxmlformats.org/officeDocument/2006/relationships/diagramData" Target="../diagrams/data15.xml"/><Relationship Id="rId66" Type="http://schemas.openxmlformats.org/officeDocument/2006/relationships/image" Target="../media/image39.tiff"/><Relationship Id="rId79" Type="http://schemas.microsoft.com/office/2007/relationships/diagramDrawing" Target="../diagrams/drawing13.xml"/><Relationship Id="rId87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61" Type="http://schemas.openxmlformats.org/officeDocument/2006/relationships/diagramColors" Target="../diagrams/colors15.xml"/><Relationship Id="rId82" Type="http://schemas.microsoft.com/office/2007/relationships/diagramDrawing" Target="../diagrams/drawing16.xml"/><Relationship Id="rId10" Type="http://schemas.openxmlformats.org/officeDocument/2006/relationships/diagramData" Target="../diagrams/data3.xml"/><Relationship Id="rId19" Type="http://schemas.openxmlformats.org/officeDocument/2006/relationships/diagramLayout" Target="../diagrams/layout5.xml"/><Relationship Id="rId31" Type="http://schemas.openxmlformats.org/officeDocument/2006/relationships/diagramLayout" Target="../diagrams/layout8.xml"/><Relationship Id="rId44" Type="http://schemas.openxmlformats.org/officeDocument/2006/relationships/diagramQuickStyle" Target="../diagrams/quickStyle11.xml"/><Relationship Id="rId52" Type="http://schemas.openxmlformats.org/officeDocument/2006/relationships/diagramQuickStyle" Target="../diagrams/quickStyle13.xml"/><Relationship Id="rId60" Type="http://schemas.openxmlformats.org/officeDocument/2006/relationships/diagramQuickStyle" Target="../diagrams/quickStyle15.xml"/><Relationship Id="rId65" Type="http://schemas.openxmlformats.org/officeDocument/2006/relationships/diagramColors" Target="../diagrams/colors16.xml"/><Relationship Id="rId78" Type="http://schemas.microsoft.com/office/2007/relationships/diagramDrawing" Target="../diagrams/drawing2.xml"/><Relationship Id="rId81" Type="http://schemas.microsoft.com/office/2007/relationships/diagramDrawing" Target="../diagrams/drawing6.xml"/><Relationship Id="rId86" Type="http://schemas.microsoft.com/office/2007/relationships/diagramDrawing" Target="../diagrams/drawing8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Relationship Id="rId14" Type="http://schemas.openxmlformats.org/officeDocument/2006/relationships/diagramData" Target="../diagrams/data4.xml"/><Relationship Id="rId22" Type="http://schemas.openxmlformats.org/officeDocument/2006/relationships/diagramData" Target="../diagrams/data6.xml"/><Relationship Id="rId27" Type="http://schemas.openxmlformats.org/officeDocument/2006/relationships/diagramLayout" Target="../diagrams/layout7.xml"/><Relationship Id="rId30" Type="http://schemas.openxmlformats.org/officeDocument/2006/relationships/diagramData" Target="../diagrams/data8.xml"/><Relationship Id="rId35" Type="http://schemas.openxmlformats.org/officeDocument/2006/relationships/diagramLayout" Target="../diagrams/layout9.xml"/><Relationship Id="rId43" Type="http://schemas.openxmlformats.org/officeDocument/2006/relationships/diagramLayout" Target="../diagrams/layout11.xml"/><Relationship Id="rId48" Type="http://schemas.openxmlformats.org/officeDocument/2006/relationships/diagramQuickStyle" Target="../diagrams/quickStyle12.xml"/><Relationship Id="rId56" Type="http://schemas.openxmlformats.org/officeDocument/2006/relationships/diagramQuickStyle" Target="../diagrams/quickStyle14.xml"/><Relationship Id="rId64" Type="http://schemas.openxmlformats.org/officeDocument/2006/relationships/diagramQuickStyle" Target="../diagrams/quickStyle16.xml"/><Relationship Id="rId69" Type="http://schemas.microsoft.com/office/2007/relationships/diagramDrawing" Target="../diagrams/drawing4.xml"/><Relationship Id="rId77" Type="http://schemas.microsoft.com/office/2007/relationships/diagramDrawing" Target="../diagrams/drawing3.xml"/><Relationship Id="rId8" Type="http://schemas.openxmlformats.org/officeDocument/2006/relationships/diagramQuickStyle" Target="../diagrams/quickStyle2.xml"/><Relationship Id="rId51" Type="http://schemas.openxmlformats.org/officeDocument/2006/relationships/diagramLayout" Target="../diagrams/layout13.xml"/><Relationship Id="rId80" Type="http://schemas.microsoft.com/office/2007/relationships/diagramDrawing" Target="../diagrams/drawing12.xml"/><Relationship Id="rId85" Type="http://schemas.microsoft.com/office/2007/relationships/diagramDrawing" Target="../diagrams/drawing9.xml"/><Relationship Id="rId3" Type="http://schemas.openxmlformats.org/officeDocument/2006/relationships/diagramLayout" Target="../diagrams/layout1.xml"/><Relationship Id="rId12" Type="http://schemas.openxmlformats.org/officeDocument/2006/relationships/diagramQuickStyle" Target="../diagrams/quickStyle3.xml"/><Relationship Id="rId17" Type="http://schemas.openxmlformats.org/officeDocument/2006/relationships/diagramColors" Target="../diagrams/colors4.xml"/><Relationship Id="rId25" Type="http://schemas.openxmlformats.org/officeDocument/2006/relationships/diagramColors" Target="../diagrams/colors6.xml"/><Relationship Id="rId33" Type="http://schemas.openxmlformats.org/officeDocument/2006/relationships/diagramColors" Target="../diagrams/colors8.xml"/><Relationship Id="rId38" Type="http://schemas.openxmlformats.org/officeDocument/2006/relationships/diagramData" Target="../diagrams/data10.xml"/><Relationship Id="rId46" Type="http://schemas.openxmlformats.org/officeDocument/2006/relationships/diagramData" Target="../diagrams/data12.xml"/><Relationship Id="rId59" Type="http://schemas.openxmlformats.org/officeDocument/2006/relationships/diagramLayout" Target="../diagrams/layout15.xml"/><Relationship Id="rId67" Type="http://schemas.openxmlformats.org/officeDocument/2006/relationships/image" Target="../media/image40.tiff"/><Relationship Id="rId20" Type="http://schemas.openxmlformats.org/officeDocument/2006/relationships/diagramQuickStyle" Target="../diagrams/quickStyle5.xml"/><Relationship Id="rId41" Type="http://schemas.openxmlformats.org/officeDocument/2006/relationships/diagramColors" Target="../diagrams/colors10.xml"/><Relationship Id="rId54" Type="http://schemas.openxmlformats.org/officeDocument/2006/relationships/diagramData" Target="../diagrams/data14.xml"/><Relationship Id="rId62" Type="http://schemas.openxmlformats.org/officeDocument/2006/relationships/diagramData" Target="../diagrams/data16.xml"/><Relationship Id="rId83" Type="http://schemas.microsoft.com/office/2007/relationships/diagramDrawing" Target="../diagrams/drawing11.xml"/><Relationship Id="rId88" Type="http://schemas.microsoft.com/office/2007/relationships/diagramDrawing" Target="../diagrams/drawing7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5" Type="http://schemas.openxmlformats.org/officeDocument/2006/relationships/diagramLayout" Target="../diagrams/layout4.xml"/><Relationship Id="rId23" Type="http://schemas.openxmlformats.org/officeDocument/2006/relationships/diagramLayout" Target="../diagrams/layout6.xml"/><Relationship Id="rId28" Type="http://schemas.openxmlformats.org/officeDocument/2006/relationships/diagramQuickStyle" Target="../diagrams/quickStyle7.xml"/><Relationship Id="rId36" Type="http://schemas.openxmlformats.org/officeDocument/2006/relationships/diagramQuickStyle" Target="../diagrams/quickStyle9.xml"/><Relationship Id="rId49" Type="http://schemas.openxmlformats.org/officeDocument/2006/relationships/diagramColors" Target="../diagrams/colors12.xml"/><Relationship Id="rId57" Type="http://schemas.openxmlformats.org/officeDocument/2006/relationships/diagramColors" Target="../diagrams/colors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tiff"/><Relationship Id="rId5" Type="http://schemas.openxmlformats.org/officeDocument/2006/relationships/image" Target="../media/image44.tiff"/><Relationship Id="rId4" Type="http://schemas.openxmlformats.org/officeDocument/2006/relationships/image" Target="../media/image43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50.jpeg"/><Relationship Id="rId7" Type="http://schemas.openxmlformats.org/officeDocument/2006/relationships/image" Target="../media/image53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11" Type="http://schemas.openxmlformats.org/officeDocument/2006/relationships/image" Target="../media/image57.emf"/><Relationship Id="rId5" Type="http://schemas.openxmlformats.org/officeDocument/2006/relationships/image" Target="../media/image51.jpeg"/><Relationship Id="rId10" Type="http://schemas.openxmlformats.org/officeDocument/2006/relationships/image" Target="../media/image56.emf"/><Relationship Id="rId4" Type="http://schemas.openxmlformats.org/officeDocument/2006/relationships/image" Target="../media/image48.png"/><Relationship Id="rId9" Type="http://schemas.openxmlformats.org/officeDocument/2006/relationships/image" Target="../media/image5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ubmed/?term=Kaplan%20MJ%5bAuthor%5d&amp;cauthor=true&amp;cauthor_uid=26779811" TargetMode="External"/><Relationship Id="rId3" Type="http://schemas.microsoft.com/office/2007/relationships/hdphoto" Target="../media/hdphoto1.wdp"/><Relationship Id="rId7" Type="http://schemas.openxmlformats.org/officeDocument/2006/relationships/hyperlink" Target="https://www.ncbi.nlm.nih.gov/pubmed/?term=Purmalek%20MM%5bAuthor%5d&amp;cauthor=true&amp;cauthor_uid=26779811" TargetMode="Externa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ncbi.nlm.nih.gov/pubmed/?term=Blanco%20LP%5bAuthor%5d&amp;cauthor=true&amp;cauthor_uid=26779811" TargetMode="External"/><Relationship Id="rId5" Type="http://schemas.openxmlformats.org/officeDocument/2006/relationships/hyperlink" Target="https://www.ncbi.nlm.nih.gov/pubmed/?term=Lood%20C%5bAuthor%5d&amp;cauthor=true&amp;cauthor_uid=26779811" TargetMode="External"/><Relationship Id="rId4" Type="http://schemas.openxmlformats.org/officeDocument/2006/relationships/hyperlink" Target="https://www.ncbi.nlm.nih.gov/pubmed/2677981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entrez/eutils/elink.fcgi?dbfrom=pubmed&amp;retmode=ref&amp;cmd=prlinks&amp;id=27241241" TargetMode="External"/><Relationship Id="rId5" Type="http://schemas.openxmlformats.org/officeDocument/2006/relationships/hyperlink" Target="https://www.ncbi.nlm.nih.gov/pubmed/?term=Kaplan%20MJ%5bAuthor%5d&amp;cauthor=true&amp;cauthor_uid=27241241" TargetMode="External"/><Relationship Id="rId4" Type="http://schemas.openxmlformats.org/officeDocument/2006/relationships/hyperlink" Target="https://www.ncbi.nlm.nih.gov/pubmed/?term=Gupta%20S%5bAuthor%5d&amp;cauthor=true&amp;cauthor_uid=27241241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/?term=Morris%20AE%5bAuthor%5d&amp;cauthor=true&amp;cauthor_uid=26097119" TargetMode="External"/><Relationship Id="rId13" Type="http://schemas.openxmlformats.org/officeDocument/2006/relationships/hyperlink" Target="http://www.ncbi.nlm.nih.gov/pubmed/?term=Cabral%20AR%5bAuthor%5d&amp;cauthor=true&amp;cauthor_uid=26097119" TargetMode="External"/><Relationship Id="rId3" Type="http://schemas.openxmlformats.org/officeDocument/2006/relationships/hyperlink" Target="http://www.ncbi.nlm.nih.gov/pubmed/26097119" TargetMode="External"/><Relationship Id="rId7" Type="http://schemas.openxmlformats.org/officeDocument/2006/relationships/hyperlink" Target="http://www.ncbi.nlm.nih.gov/pubmed/?term=Mazza%20LF%5bAuthor%5d&amp;cauthor=true&amp;cauthor_uid=26097119" TargetMode="External"/><Relationship Id="rId12" Type="http://schemas.openxmlformats.org/officeDocument/2006/relationships/hyperlink" Target="http://www.ncbi.nlm.nih.gov/pubmed/?term=Liaw%20PC%5bAuthor%5d&amp;cauthor=true&amp;cauthor_uid=26097119" TargetMode="Externa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cbi.nlm.nih.gov/pubmed/?term=Rao%20AN%5bAuthor%5d&amp;cauthor=true&amp;cauthor_uid=26097119" TargetMode="External"/><Relationship Id="rId11" Type="http://schemas.openxmlformats.org/officeDocument/2006/relationships/hyperlink" Target="http://www.ncbi.nlm.nih.gov/pubmed/?term=Bockenstedt%20PL%5bAuthor%5d&amp;cauthor=true&amp;cauthor_uid=26097119" TargetMode="External"/><Relationship Id="rId5" Type="http://schemas.openxmlformats.org/officeDocument/2006/relationships/hyperlink" Target="http://www.ncbi.nlm.nih.gov/pubmed/?term=Gould%20TJ%5bAuthor%5d&amp;cauthor=true&amp;cauthor_uid=26097119" TargetMode="External"/><Relationship Id="rId15" Type="http://schemas.openxmlformats.org/officeDocument/2006/relationships/image" Target="../media/image61.png"/><Relationship Id="rId10" Type="http://schemas.openxmlformats.org/officeDocument/2006/relationships/hyperlink" Target="http://www.ncbi.nlm.nih.gov/pubmed/?term=Hern%C3%A1ndez-Ram%C3%ADrez%20D%5bAuthor%5d&amp;cauthor=true&amp;cauthor_uid=26097119" TargetMode="External"/><Relationship Id="rId4" Type="http://schemas.openxmlformats.org/officeDocument/2006/relationships/hyperlink" Target="http://www.ncbi.nlm.nih.gov/pubmed/?term=Yalavarthi%20S%5bAuthor%5d&amp;cauthor=true&amp;cauthor_uid=26097119" TargetMode="External"/><Relationship Id="rId9" Type="http://schemas.openxmlformats.org/officeDocument/2006/relationships/hyperlink" Target="http://www.ncbi.nlm.nih.gov/pubmed/?term=N%C3%BA%C3%B1ez-%C3%81lvarez%20C%5bAuthor%5d&amp;cauthor=true&amp;cauthor_uid=26097119" TargetMode="External"/><Relationship Id="rId14" Type="http://schemas.openxmlformats.org/officeDocument/2006/relationships/hyperlink" Target="http://www.ncbi.nlm.nih.gov/pubmed/?term=Knight%20JS%5bAuthor%5d&amp;cauthor=true&amp;cauthor_uid=26097119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ubmed/?term=Kahlenberg%20JM%5bAuthor%5d&amp;cauthor=true&amp;cauthor_uid=23267025" TargetMode="External"/><Relationship Id="rId13" Type="http://schemas.openxmlformats.org/officeDocument/2006/relationships/hyperlink" Target="https://www.ncbi.nlm.nih.gov/pubmed/?term=Carmona-Rivera%20C%5bAuthor%5d&amp;cauthor=true&amp;cauthor_uid=24570026" TargetMode="External"/><Relationship Id="rId18" Type="http://schemas.openxmlformats.org/officeDocument/2006/relationships/diagramLayout" Target="../diagrams/layout17.xml"/><Relationship Id="rId3" Type="http://schemas.openxmlformats.org/officeDocument/2006/relationships/image" Target="../media/image62.tiff"/><Relationship Id="rId21" Type="http://schemas.microsoft.com/office/2007/relationships/diagramDrawing" Target="../diagrams/drawing17.xml"/><Relationship Id="rId7" Type="http://schemas.openxmlformats.org/officeDocument/2006/relationships/hyperlink" Target="https://www.ncbi.nlm.nih.gov/pubmed/23267025" TargetMode="External"/><Relationship Id="rId12" Type="http://schemas.openxmlformats.org/officeDocument/2006/relationships/hyperlink" Target="https://www.ncbi.nlm.nih.gov/pubmed/24570026" TargetMode="External"/><Relationship Id="rId17" Type="http://schemas.openxmlformats.org/officeDocument/2006/relationships/diagramData" Target="../diagrams/data17.xml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www.ncbi.nlm.nih.gov/pubmed/?term=Kaplan%20MJ%5bAuthor%5d&amp;cauthor=true&amp;cauthor_uid=24570026" TargetMode="External"/><Relationship Id="rId20" Type="http://schemas.openxmlformats.org/officeDocument/2006/relationships/diagramColors" Target="../diagrams/colors1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ncbi.nlm.nih.gov/pubmed/?term=Kaplan%20MJ%5bAuthor%5d&amp;cauthor=true&amp;cauthor_uid=21613614" TargetMode="External"/><Relationship Id="rId11" Type="http://schemas.openxmlformats.org/officeDocument/2006/relationships/hyperlink" Target="https://www.ncbi.nlm.nih.gov/pubmed/?term=Kaplan%20MJ%5bAuthor%5d&amp;cauthor=true&amp;cauthor_uid=23267025" TargetMode="External"/><Relationship Id="rId5" Type="http://schemas.openxmlformats.org/officeDocument/2006/relationships/hyperlink" Target="https://www.ncbi.nlm.nih.gov/pubmed/?term=Villanueva%20E%5bAuthor%5d&amp;cauthor=true&amp;cauthor_uid=21613614" TargetMode="External"/><Relationship Id="rId15" Type="http://schemas.openxmlformats.org/officeDocument/2006/relationships/hyperlink" Target="https://www.ncbi.nlm.nih.gov/pubmed/?term=Yalavarthi%20S%5bAuthor%5d&amp;cauthor=true&amp;cauthor_uid=24570026" TargetMode="External"/><Relationship Id="rId10" Type="http://schemas.openxmlformats.org/officeDocument/2006/relationships/hyperlink" Target="https://www.ncbi.nlm.nih.gov/pubmed/?term=Smith%20CK%5bAuthor%5d&amp;cauthor=true&amp;cauthor_uid=23267025" TargetMode="External"/><Relationship Id="rId19" Type="http://schemas.openxmlformats.org/officeDocument/2006/relationships/diagramQuickStyle" Target="../diagrams/quickStyle17.xml"/><Relationship Id="rId4" Type="http://schemas.openxmlformats.org/officeDocument/2006/relationships/hyperlink" Target="https://www.ncbi.nlm.nih.gov/entrez/eutils/elink.fcgi?dbfrom=pubmed&amp;retmode=ref&amp;cmd=prlinks&amp;id=21613614" TargetMode="External"/><Relationship Id="rId9" Type="http://schemas.openxmlformats.org/officeDocument/2006/relationships/hyperlink" Target="https://www.ncbi.nlm.nih.gov/pubmed/?term=Carmona-Rivera%20C%5bAuthor%5d&amp;cauthor=true&amp;cauthor_uid=23267025" TargetMode="External"/><Relationship Id="rId14" Type="http://schemas.openxmlformats.org/officeDocument/2006/relationships/hyperlink" Target="https://www.ncbi.nlm.nih.gov/pubmed/?term=Zhao%20W%5bAuthor%5d&amp;cauthor=true&amp;cauthor_uid=24570026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jpeg"/><Relationship Id="rId7" Type="http://schemas.openxmlformats.org/officeDocument/2006/relationships/image" Target="../media/image68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tiff"/><Relationship Id="rId11" Type="http://schemas.openxmlformats.org/officeDocument/2006/relationships/hyperlink" Target="https://www.ncbi.nlm.nih.gov/pubmed/24570026" TargetMode="External"/><Relationship Id="rId5" Type="http://schemas.openxmlformats.org/officeDocument/2006/relationships/image" Target="../media/image66.tiff"/><Relationship Id="rId10" Type="http://schemas.openxmlformats.org/officeDocument/2006/relationships/image" Target="../media/image71.emf"/><Relationship Id="rId4" Type="http://schemas.openxmlformats.org/officeDocument/2006/relationships/image" Target="../media/image65.jpeg"/><Relationship Id="rId9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iff"/><Relationship Id="rId3" Type="http://schemas.openxmlformats.org/officeDocument/2006/relationships/image" Target="../media/image14.jpeg"/><Relationship Id="rId7" Type="http://schemas.openxmlformats.org/officeDocument/2006/relationships/image" Target="../media/image18.tif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tiff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ubmed/?term=van%20der%20Giet%20M%5bAuthor%5d&amp;cauthor=true&amp;cauthor_uid=12600912" TargetMode="External"/><Relationship Id="rId3" Type="http://schemas.openxmlformats.org/officeDocument/2006/relationships/hyperlink" Target="https://www.ncbi.nlm.nih.gov/entrez/eutils/elink.fcgi?dbfrom=pubmed&amp;retmode=ref&amp;cmd=prlinks&amp;id=22549432" TargetMode="External"/><Relationship Id="rId7" Type="http://schemas.openxmlformats.org/officeDocument/2006/relationships/hyperlink" Target="https://www.ncbi.nlm.nih.gov/pubmed/?term=Tepel%20M%5bAuthor%5d&amp;cauthor=true&amp;cauthor_uid=12600912" TargetMode="External"/><Relationship Id="rId12" Type="http://schemas.openxmlformats.org/officeDocument/2006/relationships/hyperlink" Target="https://www.ncbi.nlm.nih.gov/pubmed?term=Tepel%20M%5bAuthor%5d%20AND%20(%22Circulation%22%5bJournal%5d%20OR%20%22Circ%20Heart%20Fail%22%5bJournal%5d%20OR%20%22Circ%20Cardiovasc%20Qual%20Outcomes%22%5bJournal%5d%20OR%20%22Circ%20Cardiovasc%20Interv%22%5bJournal%5d%20OR%20%22Circ%20Cardiovasc%20Imaging%22%5bJournal%5d%20OR%20%22Circ%20Cardiovasc%20Genet%22%5bJournal%5d%20OR%20%22Circ%20Arrhythm%20Electrophysiol%22%5bJournal%5d)%20AND%202003%5bDate%20-%20Publication%5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ubmed/23400548" TargetMode="External"/><Relationship Id="rId11" Type="http://schemas.openxmlformats.org/officeDocument/2006/relationships/hyperlink" Target="https://www.ncbi.nlm.nih.gov/pubmed/?term=Zidek%20W%5bAuthor%5d&amp;cauthor=true&amp;cauthor_uid=12600912" TargetMode="External"/><Relationship Id="rId5" Type="http://schemas.openxmlformats.org/officeDocument/2006/relationships/image" Target="../media/image43.tiff"/><Relationship Id="rId10" Type="http://schemas.openxmlformats.org/officeDocument/2006/relationships/hyperlink" Target="https://www.ncbi.nlm.nih.gov/pubmed/?term=Jankowski%20J%5bAuthor%5d&amp;cauthor=true&amp;cauthor_uid=12600912" TargetMode="External"/><Relationship Id="rId4" Type="http://schemas.openxmlformats.org/officeDocument/2006/relationships/image" Target="../media/image41.tiff"/><Relationship Id="rId9" Type="http://schemas.openxmlformats.org/officeDocument/2006/relationships/hyperlink" Target="https://www.ncbi.nlm.nih.gov/pubmed/?term=Statz%20M%5bAuthor%5d&amp;cauthor=true&amp;cauthor_uid=12600912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ubmed/?term=Demedts%20M%5bAuthor%5d&amp;cauthor=true&amp;cauthor_uid=16306520" TargetMode="External"/><Relationship Id="rId3" Type="http://schemas.openxmlformats.org/officeDocument/2006/relationships/image" Target="../media/image85.tiff"/><Relationship Id="rId7" Type="http://schemas.openxmlformats.org/officeDocument/2006/relationships/hyperlink" Target="https://www.ncbi.nlm.nih.gov/pubmed/?term=Demedts+M+N+Engl+J+Med+200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tiff"/><Relationship Id="rId5" Type="http://schemas.openxmlformats.org/officeDocument/2006/relationships/image" Target="../media/image87.tiff"/><Relationship Id="rId4" Type="http://schemas.openxmlformats.org/officeDocument/2006/relationships/image" Target="../media/image86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tiff"/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3" Type="http://schemas.openxmlformats.org/officeDocument/2006/relationships/image" Target="../media/image94.jpeg"/><Relationship Id="rId7" Type="http://schemas.openxmlformats.org/officeDocument/2006/relationships/image" Target="../media/image98.jpe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jpeg"/><Relationship Id="rId11" Type="http://schemas.openxmlformats.org/officeDocument/2006/relationships/image" Target="../media/image102.jpeg"/><Relationship Id="rId5" Type="http://schemas.openxmlformats.org/officeDocument/2006/relationships/image" Target="../media/image96.png"/><Relationship Id="rId10" Type="http://schemas.openxmlformats.org/officeDocument/2006/relationships/image" Target="../media/image101.jpeg"/><Relationship Id="rId4" Type="http://schemas.openxmlformats.org/officeDocument/2006/relationships/image" Target="../media/image95.png"/><Relationship Id="rId9" Type="http://schemas.openxmlformats.org/officeDocument/2006/relationships/image" Target="../media/image10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2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323528" y="2217058"/>
            <a:ext cx="8353425" cy="707886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GB" sz="2000" b="1" dirty="0">
                <a:latin typeface="Adobe Gothic Std B" panose="020B0800000000000000" pitchFamily="34" charset="-128"/>
                <a:ea typeface="Adobe Gothic Std B" panose="020B0800000000000000" pitchFamily="34" charset="-128"/>
                <a:cs typeface="Aharoni" pitchFamily="2" charset="-79"/>
              </a:rPr>
              <a:t>PAPEL DEL ESTRES OXIDATIVO EN </a:t>
            </a:r>
            <a:r>
              <a:rPr lang="en-GB" sz="2000" b="1" dirty="0" smtClean="0">
                <a:latin typeface="Adobe Gothic Std B" panose="020B0800000000000000" pitchFamily="34" charset="-128"/>
                <a:ea typeface="Adobe Gothic Std B" panose="020B0800000000000000" pitchFamily="34" charset="-128"/>
                <a:cs typeface="Aharoni" pitchFamily="2" charset="-79"/>
              </a:rPr>
              <a:t>EL SINDROME </a:t>
            </a:r>
            <a:r>
              <a:rPr lang="en-GB" sz="2000" b="1" dirty="0">
                <a:latin typeface="Adobe Gothic Std B" panose="020B0800000000000000" pitchFamily="34" charset="-128"/>
                <a:ea typeface="Adobe Gothic Std B" panose="020B0800000000000000" pitchFamily="34" charset="-128"/>
                <a:cs typeface="Aharoni" pitchFamily="2" charset="-79"/>
              </a:rPr>
              <a:t>ANTIFOSFOLÍPIDO </a:t>
            </a:r>
            <a:r>
              <a:rPr lang="en-GB" sz="2000" b="1" dirty="0" smtClean="0">
                <a:latin typeface="Adobe Gothic Std B" panose="020B0800000000000000" pitchFamily="34" charset="-128"/>
                <a:ea typeface="Adobe Gothic Std B" panose="020B0800000000000000" pitchFamily="34" charset="-128"/>
                <a:cs typeface="Aharoni" pitchFamily="2" charset="-79"/>
              </a:rPr>
              <a:t>PRIMARIO Y EL LUPUS ERITEMATOSO SISTÉMICO</a:t>
            </a:r>
            <a:endParaRPr lang="es-ES" sz="2000" b="1" dirty="0">
              <a:latin typeface="Adobe Gothic Std B" panose="020B0800000000000000" pitchFamily="34" charset="-128"/>
              <a:ea typeface="Adobe Gothic Std B" panose="020B0800000000000000" pitchFamily="34" charset="-128"/>
              <a:cs typeface="Aharoni" pitchFamily="2" charset="-79"/>
            </a:endParaRPr>
          </a:p>
        </p:txBody>
      </p:sp>
      <p:sp>
        <p:nvSpPr>
          <p:cNvPr id="7178" name="Text Box 50"/>
          <p:cNvSpPr txBox="1">
            <a:spLocks noChangeArrowheads="1"/>
          </p:cNvSpPr>
          <p:nvPr/>
        </p:nvSpPr>
        <p:spPr bwMode="auto">
          <a:xfrm>
            <a:off x="2453461" y="3503910"/>
            <a:ext cx="642381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/>
            <a:r>
              <a:rPr lang="es-ES" sz="1600" b="1" dirty="0" smtClean="0">
                <a:solidFill>
                  <a:srgbClr val="1C1C1C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haroni" pitchFamily="2" charset="-79"/>
              </a:rPr>
              <a:t>Rosario </a:t>
            </a:r>
            <a:r>
              <a:rPr lang="es-ES" sz="1600" b="1" dirty="0">
                <a:solidFill>
                  <a:srgbClr val="1C1C1C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haroni" pitchFamily="2" charset="-79"/>
              </a:rPr>
              <a:t>López Pedrera, </a:t>
            </a:r>
            <a:r>
              <a:rPr lang="es-ES" sz="1600" b="1" dirty="0" err="1">
                <a:solidFill>
                  <a:srgbClr val="1C1C1C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haroni" pitchFamily="2" charset="-79"/>
              </a:rPr>
              <a:t>M</a:t>
            </a:r>
            <a:r>
              <a:rPr lang="es-ES" sz="1600" b="1" dirty="0" err="1" smtClean="0">
                <a:solidFill>
                  <a:srgbClr val="1C1C1C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haroni" pitchFamily="2" charset="-79"/>
              </a:rPr>
              <a:t>Sc</a:t>
            </a:r>
            <a:r>
              <a:rPr lang="es-ES" sz="1600" b="1" dirty="0" smtClean="0">
                <a:solidFill>
                  <a:srgbClr val="1C1C1C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haroni" pitchFamily="2" charset="-79"/>
              </a:rPr>
              <a:t>, PhD</a:t>
            </a:r>
            <a:endParaRPr lang="es-ES" sz="1600" b="1" dirty="0">
              <a:solidFill>
                <a:srgbClr val="1C1C1C"/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Aharoni" pitchFamily="2" charset="-79"/>
            </a:endParaRPr>
          </a:p>
          <a:p>
            <a:pPr algn="ctr" defTabSz="912813"/>
            <a:r>
              <a:rPr lang="es-ES" sz="1600" dirty="0">
                <a:solidFill>
                  <a:srgbClr val="4D4D4D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haroni" pitchFamily="2" charset="-79"/>
              </a:rPr>
              <a:t>Instituto </a:t>
            </a:r>
            <a:r>
              <a:rPr lang="es-ES" sz="1600" dirty="0" err="1">
                <a:solidFill>
                  <a:srgbClr val="4D4D4D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haroni" pitchFamily="2" charset="-79"/>
              </a:rPr>
              <a:t>Maimónides</a:t>
            </a:r>
            <a:r>
              <a:rPr lang="es-ES" sz="1600" dirty="0">
                <a:solidFill>
                  <a:srgbClr val="4D4D4D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haroni" pitchFamily="2" charset="-79"/>
              </a:rPr>
              <a:t> de Investigación Biomédica de Córdoba (IMIBIC</a:t>
            </a:r>
            <a:r>
              <a:rPr lang="es-ES" sz="1600" dirty="0" smtClean="0">
                <a:solidFill>
                  <a:srgbClr val="4D4D4D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haroni" pitchFamily="2" charset="-79"/>
              </a:rPr>
              <a:t>) </a:t>
            </a:r>
            <a:r>
              <a:rPr lang="mr-IN" sz="1600" dirty="0" smtClean="0">
                <a:solidFill>
                  <a:srgbClr val="4D4D4D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haroni" pitchFamily="2" charset="-79"/>
              </a:rPr>
              <a:t>–</a:t>
            </a:r>
            <a:r>
              <a:rPr lang="es-ES" sz="1600" dirty="0" smtClean="0">
                <a:solidFill>
                  <a:srgbClr val="4D4D4D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haroni" pitchFamily="2" charset="-79"/>
              </a:rPr>
              <a:t> GRUPO GC-05</a:t>
            </a:r>
            <a:endParaRPr lang="es-ES" sz="1600" dirty="0">
              <a:solidFill>
                <a:srgbClr val="4D4D4D"/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Aharoni" pitchFamily="2" charset="-79"/>
            </a:endParaRPr>
          </a:p>
          <a:p>
            <a:pPr algn="ctr" defTabSz="912813"/>
            <a:r>
              <a:rPr lang="es-ES" sz="1600" dirty="0">
                <a:solidFill>
                  <a:srgbClr val="4D4D4D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haroni" pitchFamily="2" charset="-79"/>
              </a:rPr>
              <a:t>Hospital Universitario Reina </a:t>
            </a:r>
            <a:r>
              <a:rPr lang="es-ES" sz="1600" dirty="0" smtClean="0">
                <a:solidFill>
                  <a:srgbClr val="4D4D4D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haroni" pitchFamily="2" charset="-79"/>
              </a:rPr>
              <a:t>Sofía </a:t>
            </a:r>
            <a:r>
              <a:rPr lang="es-ES" sz="1600" dirty="0">
                <a:solidFill>
                  <a:srgbClr val="4D4D4D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haroni" pitchFamily="2" charset="-79"/>
              </a:rPr>
              <a:t>/ Universidad de Córdoba</a:t>
            </a:r>
          </a:p>
        </p:txBody>
      </p:sp>
      <p:pic>
        <p:nvPicPr>
          <p:cNvPr id="718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6175" y="6310313"/>
            <a:ext cx="1476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81" name="6 Grupo"/>
          <p:cNvGrpSpPr>
            <a:grpSpLocks/>
          </p:cNvGrpSpPr>
          <p:nvPr/>
        </p:nvGrpSpPr>
        <p:grpSpPr bwMode="auto">
          <a:xfrm>
            <a:off x="7410450" y="5418138"/>
            <a:ext cx="1584325" cy="820737"/>
            <a:chOff x="10672686" y="8943930"/>
            <a:chExt cx="7561712" cy="4055333"/>
          </a:xfrm>
        </p:grpSpPr>
        <p:pic>
          <p:nvPicPr>
            <p:cNvPr id="7183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0672686" y="10658442"/>
              <a:ext cx="7000924" cy="2340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887000" y="8943930"/>
              <a:ext cx="7347398" cy="2428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21 Grupo"/>
          <p:cNvGrpSpPr>
            <a:grpSpLocks/>
          </p:cNvGrpSpPr>
          <p:nvPr/>
        </p:nvGrpSpPr>
        <p:grpSpPr bwMode="auto">
          <a:xfrm>
            <a:off x="428625" y="142875"/>
            <a:ext cx="8212138" cy="1360488"/>
            <a:chOff x="578268" y="214289"/>
            <a:chExt cx="8211740" cy="1360800"/>
          </a:xfrm>
        </p:grpSpPr>
        <p:pic>
          <p:nvPicPr>
            <p:cNvPr id="22" name="Picture 53" descr="docencia_inves2"/>
            <p:cNvPicPr preferRelativeResize="0">
              <a:picLocks noChangeArrowheads="1"/>
            </p:cNvPicPr>
            <p:nvPr/>
          </p:nvPicPr>
          <p:blipFill>
            <a:blip r:embed="rId5" cstate="email"/>
            <a:srcRect b="-652"/>
            <a:stretch>
              <a:fillRect/>
            </a:stretch>
          </p:blipFill>
          <p:spPr bwMode="auto">
            <a:xfrm>
              <a:off x="6062404" y="214289"/>
              <a:ext cx="1360488" cy="1360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3" name="Picture 54" descr="099 Mezquita Cordoba"/>
            <p:cNvPicPr preferRelativeResize="0">
              <a:picLocks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956138" y="214289"/>
              <a:ext cx="1360800" cy="1360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4" name="Picture 57" descr="pacient2"/>
            <p:cNvPicPr preferRelativeResize="0">
              <a:picLocks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7429520" y="214289"/>
              <a:ext cx="1360488" cy="1360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5" name="Picture 58" descr="cordoba"/>
            <p:cNvPicPr preferRelativeResize="0">
              <a:picLocks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4695288" y="214289"/>
              <a:ext cx="1360488" cy="1360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6" name="Picture 59" descr="cordoba2"/>
            <p:cNvPicPr preferRelativeResize="0">
              <a:picLocks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3328652" y="214289"/>
              <a:ext cx="1360488" cy="1360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7" name="Picture 62" descr="leuk5"/>
            <p:cNvPicPr preferRelativeResize="0">
              <a:picLocks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578268" y="214289"/>
              <a:ext cx="1360800" cy="1360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3" name="Agrupar 2"/>
          <p:cNvGrpSpPr/>
          <p:nvPr/>
        </p:nvGrpSpPr>
        <p:grpSpPr>
          <a:xfrm>
            <a:off x="176634" y="5558758"/>
            <a:ext cx="3199805" cy="1169987"/>
            <a:chOff x="176634" y="5558758"/>
            <a:chExt cx="3199805" cy="1169987"/>
          </a:xfrm>
        </p:grpSpPr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134" y="5558758"/>
              <a:ext cx="1460500" cy="1014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3877" y="5565692"/>
              <a:ext cx="1452562" cy="512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Imagen 21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7411" y="6200107"/>
              <a:ext cx="908050" cy="528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ángulo 18"/>
            <p:cNvSpPr/>
            <p:nvPr/>
          </p:nvSpPr>
          <p:spPr>
            <a:xfrm>
              <a:off x="176634" y="5568283"/>
              <a:ext cx="3171230" cy="1150937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xmlns="" val="111638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9512" y="188640"/>
            <a:ext cx="3744416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600" b="1" dirty="0" err="1" smtClean="0">
                <a:latin typeface="Franklin Gothic Medium" charset="0"/>
                <a:ea typeface="Franklin Gothic Medium" charset="0"/>
                <a:cs typeface="Franklin Gothic Medium" charset="0"/>
              </a:rPr>
              <a:t>Biomarcadores</a:t>
            </a:r>
            <a:r>
              <a:rPr lang="es-ES_tradnl" sz="1600" b="1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 de Estrés Oxidativo</a:t>
            </a:r>
          </a:p>
          <a:p>
            <a:pPr algn="ctr"/>
            <a:r>
              <a:rPr lang="es-ES_tradnl" sz="1600" b="1" dirty="0">
                <a:latin typeface="Franklin Gothic Medium" charset="0"/>
                <a:ea typeface="Franklin Gothic Medium" charset="0"/>
                <a:cs typeface="Franklin Gothic Medium" charset="0"/>
              </a:rPr>
              <a:t>e</a:t>
            </a:r>
            <a:r>
              <a:rPr lang="es-ES_tradnl" sz="1600" b="1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n Lupus Eritematoso Sistémico</a:t>
            </a:r>
            <a:endParaRPr lang="es-ES_tradnl" sz="1600" b="1" dirty="0"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97058" y="764704"/>
            <a:ext cx="270379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200" b="1" i="1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ROS/</a:t>
            </a:r>
            <a:r>
              <a:rPr lang="es-ES_tradnl" sz="1200" b="1" i="1" dirty="0" err="1" smtClean="0">
                <a:latin typeface="Franklin Gothic Medium" charset="0"/>
                <a:ea typeface="Franklin Gothic Medium" charset="0"/>
                <a:cs typeface="Franklin Gothic Medium" charset="0"/>
              </a:rPr>
              <a:t>RNs</a:t>
            </a:r>
            <a:r>
              <a:rPr lang="es-ES_tradnl" sz="1200" b="1" i="1" dirty="0">
                <a:latin typeface="Franklin Gothic Medium" charset="0"/>
                <a:ea typeface="Franklin Gothic Medium" charset="0"/>
                <a:cs typeface="Franklin Gothic Medium" charset="0"/>
              </a:rPr>
              <a:t> </a:t>
            </a:r>
            <a:r>
              <a:rPr lang="es-ES_tradnl" sz="1200" i="1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(O2</a:t>
            </a:r>
            <a:r>
              <a:rPr lang="es-ES_tradnl" sz="1200" i="1" baseline="3000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-</a:t>
            </a:r>
            <a:r>
              <a:rPr lang="es-ES_tradnl" sz="1200" i="1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, ON</a:t>
            </a:r>
            <a:r>
              <a:rPr lang="es-ES_tradnl" sz="1200" i="1" baseline="3000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-</a:t>
            </a:r>
            <a:r>
              <a:rPr lang="es-ES_tradnl" sz="1200" i="1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, ONOO</a:t>
            </a:r>
            <a:r>
              <a:rPr lang="es-ES_tradnl" sz="1200" i="1" baseline="3000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-</a:t>
            </a:r>
            <a:r>
              <a:rPr lang="es-ES_tradnl" sz="1200" i="1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, </a:t>
            </a:r>
            <a:r>
              <a:rPr lang="es-ES_tradnl" sz="1200" i="1" baseline="3000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.</a:t>
            </a:r>
            <a:r>
              <a:rPr lang="es-ES_tradnl" sz="1200" i="1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OH)</a:t>
            </a:r>
          </a:p>
          <a:p>
            <a:pPr algn="ctr"/>
            <a:r>
              <a:rPr lang="es-ES_tradnl" sz="1200" i="1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Peróxidos, </a:t>
            </a:r>
            <a:r>
              <a:rPr lang="es-ES_tradnl" sz="1200" i="1" dirty="0" err="1" smtClean="0">
                <a:latin typeface="Franklin Gothic Medium" charset="0"/>
                <a:ea typeface="Franklin Gothic Medium" charset="0"/>
                <a:cs typeface="Franklin Gothic Medium" charset="0"/>
              </a:rPr>
              <a:t>peroxinitritos</a:t>
            </a:r>
            <a:r>
              <a:rPr lang="es-ES_tradnl" sz="1200" i="1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,</a:t>
            </a:r>
            <a:r>
              <a:rPr lang="mr-IN" sz="1200" i="1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…</a:t>
            </a:r>
            <a:endParaRPr lang="es-ES_tradnl" sz="1200" i="1" dirty="0"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003063" y="2708920"/>
            <a:ext cx="2091791" cy="27699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_tradnl" sz="1200" b="1" dirty="0" smtClean="0">
                <a:latin typeface="Arial Rounded MT Bold" charset="0"/>
                <a:ea typeface="Arial Rounded MT Bold" charset="0"/>
                <a:cs typeface="Arial Rounded MT Bold" charset="0"/>
              </a:rPr>
              <a:t>PEROXIDACION LIPÍDICA</a:t>
            </a:r>
            <a:endParaRPr lang="es-ES_tradnl" sz="1200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graphicFrame>
        <p:nvGraphicFramePr>
          <p:cNvPr id="21" name="Diagrama 20"/>
          <p:cNvGraphicFramePr/>
          <p:nvPr>
            <p:extLst>
              <p:ext uri="{D42A27DB-BD31-4B8C-83A1-F6EECF244321}">
                <p14:modId xmlns:p14="http://schemas.microsoft.com/office/powerpoint/2010/main" xmlns="" val="148243169"/>
              </p:ext>
            </p:extLst>
          </p:nvPr>
        </p:nvGraphicFramePr>
        <p:xfrm>
          <a:off x="179512" y="3131299"/>
          <a:ext cx="1826476" cy="614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2" name="Diagrama 21"/>
          <p:cNvGraphicFramePr/>
          <p:nvPr>
            <p:extLst>
              <p:ext uri="{D42A27DB-BD31-4B8C-83A1-F6EECF244321}">
                <p14:modId xmlns:p14="http://schemas.microsoft.com/office/powerpoint/2010/main" xmlns="" val="530452890"/>
              </p:ext>
            </p:extLst>
          </p:nvPr>
        </p:nvGraphicFramePr>
        <p:xfrm>
          <a:off x="2308940" y="3130158"/>
          <a:ext cx="2047036" cy="109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xmlns="" val="1531625794"/>
              </p:ext>
            </p:extLst>
          </p:nvPr>
        </p:nvGraphicFramePr>
        <p:xfrm>
          <a:off x="179512" y="4293096"/>
          <a:ext cx="1826476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24" name="Diagrama 23"/>
          <p:cNvGraphicFramePr/>
          <p:nvPr>
            <p:extLst>
              <p:ext uri="{D42A27DB-BD31-4B8C-83A1-F6EECF244321}">
                <p14:modId xmlns:p14="http://schemas.microsoft.com/office/powerpoint/2010/main" xmlns="" val="45125508"/>
              </p:ext>
            </p:extLst>
          </p:nvPr>
        </p:nvGraphicFramePr>
        <p:xfrm>
          <a:off x="2308940" y="4369039"/>
          <a:ext cx="2047036" cy="90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36" name="Diagrama 35"/>
          <p:cNvGraphicFramePr/>
          <p:nvPr>
            <p:extLst>
              <p:ext uri="{D42A27DB-BD31-4B8C-83A1-F6EECF244321}">
                <p14:modId xmlns:p14="http://schemas.microsoft.com/office/powerpoint/2010/main" xmlns="" val="1021037768"/>
              </p:ext>
            </p:extLst>
          </p:nvPr>
        </p:nvGraphicFramePr>
        <p:xfrm>
          <a:off x="179512" y="5229201"/>
          <a:ext cx="1826476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37" name="Diagrama 36"/>
          <p:cNvGraphicFramePr/>
          <p:nvPr>
            <p:extLst>
              <p:ext uri="{D42A27DB-BD31-4B8C-83A1-F6EECF244321}">
                <p14:modId xmlns:p14="http://schemas.microsoft.com/office/powerpoint/2010/main" xmlns="" val="508693556"/>
              </p:ext>
            </p:extLst>
          </p:nvPr>
        </p:nvGraphicFramePr>
        <p:xfrm>
          <a:off x="2287674" y="5489495"/>
          <a:ext cx="2068301" cy="318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38" name="Diagrama 37"/>
          <p:cNvGraphicFramePr/>
          <p:nvPr>
            <p:extLst>
              <p:ext uri="{D42A27DB-BD31-4B8C-83A1-F6EECF244321}">
                <p14:modId xmlns:p14="http://schemas.microsoft.com/office/powerpoint/2010/main" xmlns="" val="1317170529"/>
              </p:ext>
            </p:extLst>
          </p:nvPr>
        </p:nvGraphicFramePr>
        <p:xfrm>
          <a:off x="179512" y="5979081"/>
          <a:ext cx="1826476" cy="690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  <p:graphicFrame>
        <p:nvGraphicFramePr>
          <p:cNvPr id="39" name="Diagrama 38"/>
          <p:cNvGraphicFramePr/>
          <p:nvPr>
            <p:extLst>
              <p:ext uri="{D42A27DB-BD31-4B8C-83A1-F6EECF244321}">
                <p14:modId xmlns:p14="http://schemas.microsoft.com/office/powerpoint/2010/main" xmlns="" val="362685565"/>
              </p:ext>
            </p:extLst>
          </p:nvPr>
        </p:nvGraphicFramePr>
        <p:xfrm>
          <a:off x="2308940" y="5980370"/>
          <a:ext cx="2047036" cy="631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0" r:lo="rId31" r:qs="rId32" r:cs="rId33"/>
          </a:graphicData>
        </a:graphic>
      </p:graphicFrame>
      <p:sp>
        <p:nvSpPr>
          <p:cNvPr id="40" name="Triángulo 39"/>
          <p:cNvSpPr/>
          <p:nvPr/>
        </p:nvSpPr>
        <p:spPr>
          <a:xfrm rot="5400000">
            <a:off x="1973488" y="3373821"/>
            <a:ext cx="311085" cy="133411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1" name="Triángulo 40"/>
          <p:cNvSpPr/>
          <p:nvPr/>
        </p:nvSpPr>
        <p:spPr>
          <a:xfrm rot="5400000">
            <a:off x="1973488" y="4649228"/>
            <a:ext cx="311085" cy="133411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2" name="Triángulo 41"/>
          <p:cNvSpPr/>
          <p:nvPr/>
        </p:nvSpPr>
        <p:spPr>
          <a:xfrm rot="5400000">
            <a:off x="1973488" y="5570568"/>
            <a:ext cx="311085" cy="133411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3" name="Triángulo 42"/>
          <p:cNvSpPr/>
          <p:nvPr/>
        </p:nvSpPr>
        <p:spPr>
          <a:xfrm rot="5400000">
            <a:off x="1973488" y="6218618"/>
            <a:ext cx="311085" cy="133411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44" name="Diagrama 43"/>
          <p:cNvGraphicFramePr/>
          <p:nvPr>
            <p:extLst>
              <p:ext uri="{D42A27DB-BD31-4B8C-83A1-F6EECF244321}">
                <p14:modId xmlns:p14="http://schemas.microsoft.com/office/powerpoint/2010/main" xmlns="" val="1379050735"/>
              </p:ext>
            </p:extLst>
          </p:nvPr>
        </p:nvGraphicFramePr>
        <p:xfrm>
          <a:off x="6876256" y="353600"/>
          <a:ext cx="1944216" cy="766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  <p:graphicFrame>
        <p:nvGraphicFramePr>
          <p:cNvPr id="45" name="Diagrama 44"/>
          <p:cNvGraphicFramePr/>
          <p:nvPr>
            <p:extLst>
              <p:ext uri="{D42A27DB-BD31-4B8C-83A1-F6EECF244321}">
                <p14:modId xmlns:p14="http://schemas.microsoft.com/office/powerpoint/2010/main" xmlns="" val="272813138"/>
              </p:ext>
            </p:extLst>
          </p:nvPr>
        </p:nvGraphicFramePr>
        <p:xfrm>
          <a:off x="6917452" y="1217696"/>
          <a:ext cx="2047036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" r:lo="rId39" r:qs="rId40" r:cs="rId41"/>
          </a:graphicData>
        </a:graphic>
      </p:graphicFrame>
      <p:sp>
        <p:nvSpPr>
          <p:cNvPr id="46" name="Triángulo 45"/>
          <p:cNvSpPr/>
          <p:nvPr/>
        </p:nvSpPr>
        <p:spPr>
          <a:xfrm rot="10800000">
            <a:off x="7764829" y="1145688"/>
            <a:ext cx="263555" cy="122187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47" name="Diagrama 46"/>
          <p:cNvGraphicFramePr/>
          <p:nvPr>
            <p:extLst>
              <p:ext uri="{D42A27DB-BD31-4B8C-83A1-F6EECF244321}">
                <p14:modId xmlns:p14="http://schemas.microsoft.com/office/powerpoint/2010/main" xmlns="" val="2014398053"/>
              </p:ext>
            </p:extLst>
          </p:nvPr>
        </p:nvGraphicFramePr>
        <p:xfrm>
          <a:off x="4716016" y="3680277"/>
          <a:ext cx="1935349" cy="614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2" r:lo="rId43" r:qs="rId44" r:cs="rId45"/>
          </a:graphicData>
        </a:graphic>
      </p:graphicFrame>
      <p:graphicFrame>
        <p:nvGraphicFramePr>
          <p:cNvPr id="48" name="Diagrama 47"/>
          <p:cNvGraphicFramePr/>
          <p:nvPr>
            <p:extLst>
              <p:ext uri="{D42A27DB-BD31-4B8C-83A1-F6EECF244321}">
                <p14:modId xmlns:p14="http://schemas.microsoft.com/office/powerpoint/2010/main" xmlns="" val="908381816"/>
              </p:ext>
            </p:extLst>
          </p:nvPr>
        </p:nvGraphicFramePr>
        <p:xfrm>
          <a:off x="6954317" y="3679137"/>
          <a:ext cx="1903020" cy="616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6" r:lo="rId47" r:qs="rId48" r:cs="rId49"/>
          </a:graphicData>
        </a:graphic>
      </p:graphicFrame>
      <p:graphicFrame>
        <p:nvGraphicFramePr>
          <p:cNvPr id="49" name="Diagrama 48"/>
          <p:cNvGraphicFramePr/>
          <p:nvPr>
            <p:extLst>
              <p:ext uri="{D42A27DB-BD31-4B8C-83A1-F6EECF244321}">
                <p14:modId xmlns:p14="http://schemas.microsoft.com/office/powerpoint/2010/main" xmlns="" val="711934989"/>
              </p:ext>
            </p:extLst>
          </p:nvPr>
        </p:nvGraphicFramePr>
        <p:xfrm>
          <a:off x="4716016" y="4467709"/>
          <a:ext cx="1935349" cy="575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0" r:lo="rId51" r:qs="rId52" r:cs="rId53"/>
          </a:graphicData>
        </a:graphic>
      </p:graphicFrame>
      <p:graphicFrame>
        <p:nvGraphicFramePr>
          <p:cNvPr id="50" name="Diagrama 49"/>
          <p:cNvGraphicFramePr/>
          <p:nvPr>
            <p:extLst>
              <p:ext uri="{D42A27DB-BD31-4B8C-83A1-F6EECF244321}">
                <p14:modId xmlns:p14="http://schemas.microsoft.com/office/powerpoint/2010/main" xmlns="" val="1859962686"/>
              </p:ext>
            </p:extLst>
          </p:nvPr>
        </p:nvGraphicFramePr>
        <p:xfrm>
          <a:off x="6954317" y="4365104"/>
          <a:ext cx="1903020" cy="90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4" r:lo="rId55" r:qs="rId56" r:cs="rId57"/>
          </a:graphicData>
        </a:graphic>
      </p:graphicFrame>
      <p:sp>
        <p:nvSpPr>
          <p:cNvPr id="51" name="Triángulo 50"/>
          <p:cNvSpPr/>
          <p:nvPr/>
        </p:nvSpPr>
        <p:spPr>
          <a:xfrm rot="5400000">
            <a:off x="6618865" y="3922799"/>
            <a:ext cx="311085" cy="133411"/>
          </a:xfrm>
          <a:prstGeom prst="triangl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2" name="Triángulo 51"/>
          <p:cNvSpPr/>
          <p:nvPr/>
        </p:nvSpPr>
        <p:spPr>
          <a:xfrm rot="5400000">
            <a:off x="6618865" y="4679405"/>
            <a:ext cx="311085" cy="133411"/>
          </a:xfrm>
          <a:prstGeom prst="triangl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3" name="CuadroTexto 52"/>
          <p:cNvSpPr txBox="1"/>
          <p:nvPr/>
        </p:nvSpPr>
        <p:spPr>
          <a:xfrm>
            <a:off x="5612317" y="3224009"/>
            <a:ext cx="2457596" cy="2769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_tradnl" sz="1200" b="1" dirty="0" smtClean="0">
                <a:latin typeface="Arial Rounded MT Bold" charset="0"/>
                <a:ea typeface="Arial Rounded MT Bold" charset="0"/>
                <a:cs typeface="Arial Rounded MT Bold" charset="0"/>
              </a:rPr>
              <a:t>DAÑO OXIDATIVO PROTEÍNAS</a:t>
            </a:r>
            <a:endParaRPr lang="es-ES_tradnl" sz="1200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graphicFrame>
        <p:nvGraphicFramePr>
          <p:cNvPr id="55" name="Diagrama 54"/>
          <p:cNvGraphicFramePr/>
          <p:nvPr>
            <p:extLst>
              <p:ext uri="{D42A27DB-BD31-4B8C-83A1-F6EECF244321}">
                <p14:modId xmlns:p14="http://schemas.microsoft.com/office/powerpoint/2010/main" xmlns="" val="241731865"/>
              </p:ext>
            </p:extLst>
          </p:nvPr>
        </p:nvGraphicFramePr>
        <p:xfrm>
          <a:off x="4716016" y="5655291"/>
          <a:ext cx="1970492" cy="1086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8" r:lo="rId59" r:qs="rId60" r:cs="rId61"/>
          </a:graphicData>
        </a:graphic>
      </p:graphicFrame>
      <p:graphicFrame>
        <p:nvGraphicFramePr>
          <p:cNvPr id="56" name="Diagrama 55"/>
          <p:cNvGraphicFramePr/>
          <p:nvPr>
            <p:extLst>
              <p:ext uri="{D42A27DB-BD31-4B8C-83A1-F6EECF244321}">
                <p14:modId xmlns:p14="http://schemas.microsoft.com/office/powerpoint/2010/main" xmlns="" val="1895878578"/>
              </p:ext>
            </p:extLst>
          </p:nvPr>
        </p:nvGraphicFramePr>
        <p:xfrm>
          <a:off x="6989460" y="5654151"/>
          <a:ext cx="1903020" cy="616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2" r:lo="rId63" r:qs="rId64" r:cs="rId65"/>
          </a:graphicData>
        </a:graphic>
      </p:graphicFrame>
      <p:sp>
        <p:nvSpPr>
          <p:cNvPr id="57" name="Triángulo 56"/>
          <p:cNvSpPr/>
          <p:nvPr/>
        </p:nvSpPr>
        <p:spPr>
          <a:xfrm rot="5400000">
            <a:off x="6654008" y="5897813"/>
            <a:ext cx="311085" cy="13341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8" name="CuadroTexto 57"/>
          <p:cNvSpPr txBox="1"/>
          <p:nvPr/>
        </p:nvSpPr>
        <p:spPr>
          <a:xfrm>
            <a:off x="5863825" y="5312241"/>
            <a:ext cx="1894749" cy="27699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_tradnl" sz="1200" b="1" dirty="0" smtClean="0">
                <a:latin typeface="Arial Rounded MT Bold" charset="0"/>
                <a:ea typeface="Arial Rounded MT Bold" charset="0"/>
                <a:cs typeface="Arial Rounded MT Bold" charset="0"/>
              </a:rPr>
              <a:t>DAÑO OXIDATIVO ADN</a:t>
            </a:r>
            <a:endParaRPr lang="es-ES_tradnl" sz="1200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pic>
        <p:nvPicPr>
          <p:cNvPr id="59" name="Imagen 58"/>
          <p:cNvPicPr>
            <a:picLocks noChangeAspect="1"/>
          </p:cNvPicPr>
          <p:nvPr/>
        </p:nvPicPr>
        <p:blipFill>
          <a:blip r:embed="rId66" cstate="email"/>
          <a:stretch>
            <a:fillRect/>
          </a:stretch>
        </p:blipFill>
        <p:spPr>
          <a:xfrm>
            <a:off x="6178649" y="260648"/>
            <a:ext cx="540059" cy="308976"/>
          </a:xfrm>
          <a:prstGeom prst="rect">
            <a:avLst/>
          </a:prstGeom>
        </p:spPr>
      </p:pic>
      <p:sp>
        <p:nvSpPr>
          <p:cNvPr id="60" name="Flecha abajo 59"/>
          <p:cNvSpPr/>
          <p:nvPr/>
        </p:nvSpPr>
        <p:spPr>
          <a:xfrm>
            <a:off x="8676456" y="644170"/>
            <a:ext cx="72008" cy="14401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1" name="CuadroTexto 60"/>
          <p:cNvSpPr txBox="1"/>
          <p:nvPr/>
        </p:nvSpPr>
        <p:spPr>
          <a:xfrm>
            <a:off x="4572000" y="285307"/>
            <a:ext cx="1452705" cy="27699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_tradnl" sz="1200" b="1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ANTIOXIDANTES</a:t>
            </a:r>
            <a:endParaRPr lang="es-ES_tradnl" sz="1200" dirty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pic>
        <p:nvPicPr>
          <p:cNvPr id="64" name="Imagen 63"/>
          <p:cNvPicPr>
            <a:picLocks noChangeAspect="1"/>
          </p:cNvPicPr>
          <p:nvPr/>
        </p:nvPicPr>
        <p:blipFill>
          <a:blip r:embed="rId67" cstate="email"/>
          <a:stretch>
            <a:fillRect/>
          </a:stretch>
        </p:blipFill>
        <p:spPr>
          <a:xfrm>
            <a:off x="1224027" y="1432850"/>
            <a:ext cx="1649859" cy="1204062"/>
          </a:xfrm>
          <a:prstGeom prst="rect">
            <a:avLst/>
          </a:prstGeom>
        </p:spPr>
      </p:pic>
      <p:grpSp>
        <p:nvGrpSpPr>
          <p:cNvPr id="54" name="53 Grupo"/>
          <p:cNvGrpSpPr/>
          <p:nvPr/>
        </p:nvGrpSpPr>
        <p:grpSpPr>
          <a:xfrm>
            <a:off x="4355976" y="1340768"/>
            <a:ext cx="2092460" cy="556559"/>
            <a:chOff x="108213" y="42432"/>
            <a:chExt cx="2092460" cy="988607"/>
          </a:xfrm>
        </p:grpSpPr>
        <p:sp>
          <p:nvSpPr>
            <p:cNvPr id="67" name="66 Rectángulo redondeado"/>
            <p:cNvSpPr/>
            <p:nvPr/>
          </p:nvSpPr>
          <p:spPr>
            <a:xfrm>
              <a:off x="108213" y="42432"/>
              <a:ext cx="2092460" cy="98860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67 Rectángulo"/>
            <p:cNvSpPr/>
            <p:nvPr/>
          </p:nvSpPr>
          <p:spPr>
            <a:xfrm>
              <a:off x="156473" y="90692"/>
              <a:ext cx="1995940" cy="8920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8230" tIns="0" rIns="58230" bIns="0" numCol="1" spcCol="1270" anchor="ctr" anchorCtr="0">
              <a:noAutofit/>
            </a:bodyPr>
            <a:lstStyle/>
            <a:p>
              <a:pPr lvl="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200" b="1" kern="1200" dirty="0" smtClean="0">
                  <a:solidFill>
                    <a:schemeClr val="tx1"/>
                  </a:solidFill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ENZIMAS</a:t>
              </a:r>
              <a:r>
                <a:rPr lang="es-ES_tradnl" sz="1200" kern="1200" dirty="0" smtClean="0">
                  <a:solidFill>
                    <a:schemeClr val="tx1"/>
                  </a:solidFill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: SOD, CAT, </a:t>
              </a:r>
              <a:r>
                <a:rPr lang="es-ES_tradnl" sz="1200" kern="1200" dirty="0" err="1" smtClean="0">
                  <a:solidFill>
                    <a:schemeClr val="tx1"/>
                  </a:solidFill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GPx</a:t>
              </a:r>
              <a:r>
                <a:rPr lang="es-ES_tradnl" sz="1200" kern="1200" dirty="0" smtClean="0">
                  <a:solidFill>
                    <a:schemeClr val="tx1"/>
                  </a:solidFill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, XO </a:t>
              </a:r>
              <a:endParaRPr lang="es-ES_tradnl" sz="1200" kern="1200" dirty="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endParaRPr>
            </a:p>
          </p:txBody>
        </p:sp>
      </p:grpSp>
      <p:grpSp>
        <p:nvGrpSpPr>
          <p:cNvPr id="62" name="61 Grupo"/>
          <p:cNvGrpSpPr/>
          <p:nvPr/>
        </p:nvGrpSpPr>
        <p:grpSpPr>
          <a:xfrm>
            <a:off x="4355976" y="2060848"/>
            <a:ext cx="2095495" cy="579013"/>
            <a:chOff x="105314" y="1369239"/>
            <a:chExt cx="2095495" cy="579013"/>
          </a:xfrm>
        </p:grpSpPr>
        <p:sp>
          <p:nvSpPr>
            <p:cNvPr id="65" name="64 Rectángulo redondeado"/>
            <p:cNvSpPr/>
            <p:nvPr/>
          </p:nvSpPr>
          <p:spPr>
            <a:xfrm>
              <a:off x="105314" y="1369239"/>
              <a:ext cx="2095495" cy="579013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267555"/>
                <a:satOff val="-4269"/>
                <a:lumOff val="41107"/>
                <a:alphaOff val="0"/>
              </a:schemeClr>
            </a:fillRef>
            <a:effectRef idx="1">
              <a:schemeClr val="accent3">
                <a:shade val="50000"/>
                <a:hueOff val="267555"/>
                <a:satOff val="-4269"/>
                <a:lumOff val="4110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65 Rectángulo"/>
            <p:cNvSpPr/>
            <p:nvPr/>
          </p:nvSpPr>
          <p:spPr>
            <a:xfrm>
              <a:off x="133579" y="1397504"/>
              <a:ext cx="2038965" cy="5224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8230" tIns="0" rIns="58230" bIns="0" numCol="1" spcCol="1270" anchor="ctr" anchorCtr="0">
              <a:noAutofit/>
            </a:bodyPr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100" b="1" kern="1200" dirty="0" smtClean="0">
                  <a:solidFill>
                    <a:schemeClr val="tx1"/>
                  </a:solidFill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Moléculas antioxidantes</a:t>
              </a:r>
              <a:r>
                <a:rPr lang="es-ES_tradnl" sz="1100" kern="1200" dirty="0" smtClean="0">
                  <a:solidFill>
                    <a:schemeClr val="tx1"/>
                  </a:solidFill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:</a:t>
              </a:r>
            </a:p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100" kern="1200" dirty="0" smtClean="0">
                  <a:solidFill>
                    <a:schemeClr val="tx1"/>
                  </a:solidFill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Ac Ascórbico, </a:t>
              </a:r>
              <a:r>
                <a:rPr lang="es-ES_tradnl" sz="1100" dirty="0" smtClean="0">
                  <a:solidFill>
                    <a:schemeClr val="tx1"/>
                  </a:solidFill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B</a:t>
              </a:r>
              <a:r>
                <a:rPr lang="es-ES_tradnl" sz="1100" kern="1200" dirty="0" smtClean="0">
                  <a:solidFill>
                    <a:schemeClr val="tx1"/>
                  </a:solidFill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-caroteno, Zinc, Selenio. Fe, Cu</a:t>
              </a:r>
              <a:endParaRPr lang="es-ES_tradnl" sz="1100" kern="1200" dirty="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3021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21" grpId="0">
        <p:bldAsOne/>
      </p:bldGraphic>
      <p:bldGraphic spid="22" grpId="0">
        <p:bldAsOne/>
      </p:bldGraphic>
      <p:bldGraphic spid="23" grpId="0">
        <p:bldAsOne/>
      </p:bldGraphic>
      <p:bldGraphic spid="24" grpId="0">
        <p:bldAsOne/>
      </p:bldGraphic>
      <p:bldGraphic spid="36" grpId="0">
        <p:bldAsOne/>
      </p:bldGraphic>
      <p:bldGraphic spid="37" grpId="0">
        <p:bldAsOne/>
      </p:bldGraphic>
      <p:bldGraphic spid="38" grpId="0">
        <p:bldAsOne/>
      </p:bldGraphic>
      <p:bldGraphic spid="39" grpId="0">
        <p:bldAsOne/>
      </p:bldGraphic>
      <p:bldP spid="40" grpId="0" animBg="1"/>
      <p:bldP spid="41" grpId="0" animBg="1"/>
      <p:bldP spid="42" grpId="0" animBg="1"/>
      <p:bldP spid="43" grpId="0" animBg="1"/>
      <p:bldGraphic spid="44" grpId="0">
        <p:bldAsOne/>
      </p:bldGraphic>
      <p:bldGraphic spid="45" grpId="0">
        <p:bldAsOne/>
      </p:bldGraphic>
      <p:bldP spid="46" grpId="0" animBg="1"/>
      <p:bldGraphic spid="47" grpId="0">
        <p:bldAsOne/>
      </p:bldGraphic>
      <p:bldGraphic spid="48" grpId="0">
        <p:bldAsOne/>
      </p:bldGraphic>
      <p:bldGraphic spid="49" grpId="0">
        <p:bldAsOne/>
      </p:bldGraphic>
      <p:bldGraphic spid="50" grpId="0">
        <p:bldAsOne/>
      </p:bldGraphic>
      <p:bldP spid="51" grpId="0" animBg="1"/>
      <p:bldP spid="52" grpId="0" animBg="1"/>
      <p:bldP spid="53" grpId="0" animBg="1"/>
      <p:bldGraphic spid="55" grpId="0">
        <p:bldAsOne/>
      </p:bldGraphic>
      <p:bldGraphic spid="56" grpId="0">
        <p:bldAsOne/>
      </p:bldGraphic>
      <p:bldP spid="57" grpId="0" animBg="1"/>
      <p:bldP spid="58" grpId="0" animBg="1"/>
      <p:bldP spid="60" grpId="0" animBg="1"/>
      <p:bldP spid="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534575" y="985756"/>
            <a:ext cx="1786810" cy="369332"/>
          </a:xfrm>
          <a:prstGeom prst="rect">
            <a:avLst/>
          </a:prstGeom>
          <a:solidFill>
            <a:srgbClr val="C00000">
              <a:alpha val="24000"/>
            </a:srgb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>
              <a:buClr>
                <a:schemeClr val="tx1"/>
              </a:buClr>
              <a:defRPr/>
            </a:pP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Linfocitos T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691680" y="1714608"/>
            <a:ext cx="2520281" cy="523220"/>
          </a:xfrm>
          <a:prstGeom prst="rect">
            <a:avLst/>
          </a:prstGeom>
          <a:solidFill>
            <a:schemeClr val="accent2">
              <a:lumMod val="20000"/>
              <a:lumOff val="80000"/>
              <a:alpha val="24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>
              <a:buClr>
                <a:schemeClr val="tx1"/>
              </a:buClr>
              <a:defRPr/>
            </a:pPr>
            <a:r>
              <a:rPr lang="es-ES_tradnl" sz="1400" dirty="0" err="1" smtClean="0"/>
              <a:t>Hiperpolarización</a:t>
            </a:r>
            <a:r>
              <a:rPr lang="es-ES_tradnl" sz="1400" dirty="0" smtClean="0"/>
              <a:t> mitocondrial </a:t>
            </a:r>
            <a:endParaRPr lang="es-ES_tradnl" sz="1400" dirty="0"/>
          </a:p>
          <a:p>
            <a:pPr algn="ctr">
              <a:buClr>
                <a:schemeClr val="tx1"/>
              </a:buClr>
              <a:defRPr/>
            </a:pPr>
            <a:r>
              <a:rPr lang="es-ES_tradnl" sz="1400" dirty="0" smtClean="0"/>
              <a:t>Depleción de GSH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705045" y="2534998"/>
            <a:ext cx="1376425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>
              <a:buClr>
                <a:schemeClr val="tx1"/>
              </a:buClr>
              <a:defRPr/>
            </a:pPr>
            <a:r>
              <a:rPr lang="es-ES_tradnl" sz="1400" dirty="0" err="1" smtClean="0">
                <a:solidFill>
                  <a:schemeClr val="bg1"/>
                </a:solidFill>
              </a:rPr>
              <a:t>EROs</a:t>
            </a:r>
            <a:r>
              <a:rPr lang="es-ES_tradnl" sz="1400" dirty="0" smtClean="0">
                <a:solidFill>
                  <a:schemeClr val="bg1"/>
                </a:solidFill>
              </a:rPr>
              <a:t> /</a:t>
            </a:r>
            <a:r>
              <a:rPr lang="es-ES_tradnl" sz="1400" dirty="0" err="1" smtClean="0">
                <a:solidFill>
                  <a:schemeClr val="bg1"/>
                </a:solidFill>
              </a:rPr>
              <a:t>ERNs</a:t>
            </a:r>
            <a:endParaRPr lang="es-ES_tradnl" sz="1400" dirty="0" smtClean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571034" y="1714608"/>
            <a:ext cx="2392809" cy="523220"/>
          </a:xfrm>
          <a:prstGeom prst="rect">
            <a:avLst/>
          </a:prstGeom>
          <a:solidFill>
            <a:schemeClr val="accent2">
              <a:lumMod val="20000"/>
              <a:lumOff val="80000"/>
              <a:alpha val="24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>
              <a:buClr>
                <a:schemeClr val="tx1"/>
              </a:buClr>
              <a:defRPr/>
            </a:pPr>
            <a:r>
              <a:rPr lang="es-ES_tradnl" sz="1400" dirty="0" smtClean="0"/>
              <a:t>Ruta </a:t>
            </a:r>
            <a:r>
              <a:rPr lang="es-ES_tradnl" sz="1400" dirty="0" err="1" smtClean="0"/>
              <a:t>mTOR</a:t>
            </a:r>
            <a:r>
              <a:rPr lang="es-ES_tradnl" sz="1400" dirty="0" smtClean="0"/>
              <a:t> activada </a:t>
            </a:r>
            <a:r>
              <a:rPr lang="mr-IN" sz="1400" dirty="0" smtClean="0"/>
              <a:t>–</a:t>
            </a:r>
            <a:r>
              <a:rPr lang="es-ES_tradnl" sz="1400" dirty="0" smtClean="0"/>
              <a:t>sensor función mitocondrial-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887986" y="3146266"/>
            <a:ext cx="1931860" cy="738664"/>
          </a:xfrm>
          <a:prstGeom prst="rect">
            <a:avLst/>
          </a:prstGeom>
          <a:solidFill>
            <a:schemeClr val="accent2">
              <a:lumMod val="60000"/>
              <a:lumOff val="40000"/>
              <a:alpha val="24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>
              <a:buClr>
                <a:schemeClr val="tx1"/>
              </a:buClr>
              <a:defRPr/>
            </a:pPr>
            <a:r>
              <a:rPr lang="es-ES_tradnl" sz="1400" smtClean="0"/>
              <a:t>Aumento producción </a:t>
            </a:r>
            <a:r>
              <a:rPr lang="es-ES_tradnl" sz="1400" dirty="0" smtClean="0"/>
              <a:t>citoquinas </a:t>
            </a:r>
            <a:r>
              <a:rPr lang="es-ES_tradnl" sz="1400" dirty="0" err="1" smtClean="0"/>
              <a:t>proinflamatorias</a:t>
            </a:r>
            <a:endParaRPr lang="es-ES_tradnl" sz="1400" dirty="0" smtClean="0"/>
          </a:p>
        </p:txBody>
      </p:sp>
      <p:sp>
        <p:nvSpPr>
          <p:cNvPr id="9" name="CuadroTexto 8"/>
          <p:cNvSpPr txBox="1"/>
          <p:nvPr/>
        </p:nvSpPr>
        <p:spPr>
          <a:xfrm>
            <a:off x="3292099" y="3139946"/>
            <a:ext cx="2271763" cy="954107"/>
          </a:xfrm>
          <a:prstGeom prst="rect">
            <a:avLst/>
          </a:prstGeom>
          <a:solidFill>
            <a:schemeClr val="accent2">
              <a:lumMod val="60000"/>
              <a:lumOff val="40000"/>
              <a:alpha val="24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>
              <a:buClr>
                <a:schemeClr val="tx1"/>
              </a:buClr>
              <a:defRPr/>
            </a:pPr>
            <a:r>
              <a:rPr lang="es-ES_tradnl" sz="1400" dirty="0" smtClean="0"/>
              <a:t>Oxidación lípidos en </a:t>
            </a:r>
            <a:r>
              <a:rPr lang="es-ES_tradnl" sz="1400" dirty="0" err="1" smtClean="0"/>
              <a:t>organelas</a:t>
            </a:r>
            <a:r>
              <a:rPr lang="es-ES_tradnl" sz="1400" dirty="0" smtClean="0"/>
              <a:t> intracelulares: liberación </a:t>
            </a:r>
            <a:r>
              <a:rPr lang="es-ES_tradnl" sz="1400" dirty="0" err="1" smtClean="0"/>
              <a:t>lipoperoxidos</a:t>
            </a:r>
            <a:r>
              <a:rPr lang="es-ES_tradnl" sz="1400" dirty="0" smtClean="0"/>
              <a:t> al torrente </a:t>
            </a:r>
            <a:r>
              <a:rPr lang="es-ES_tradnl" sz="1400" dirty="0" err="1" smtClean="0"/>
              <a:t>sanguíeno</a:t>
            </a:r>
            <a:endParaRPr lang="es-ES_tradnl" sz="1400" dirty="0" smtClean="0"/>
          </a:p>
        </p:txBody>
      </p:sp>
      <p:sp>
        <p:nvSpPr>
          <p:cNvPr id="10" name="CuadroTexto 9"/>
          <p:cNvSpPr txBox="1"/>
          <p:nvPr/>
        </p:nvSpPr>
        <p:spPr>
          <a:xfrm>
            <a:off x="6033224" y="3139946"/>
            <a:ext cx="2479954" cy="954107"/>
          </a:xfrm>
          <a:prstGeom prst="rect">
            <a:avLst/>
          </a:prstGeom>
          <a:solidFill>
            <a:schemeClr val="accent2">
              <a:lumMod val="60000"/>
              <a:lumOff val="40000"/>
              <a:alpha val="24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>
              <a:buClr>
                <a:schemeClr val="tx1"/>
              </a:buClr>
              <a:defRPr/>
            </a:pPr>
            <a:r>
              <a:rPr lang="es-ES_tradnl" sz="1400" dirty="0" smtClean="0"/>
              <a:t>Modificación oxidativa de </a:t>
            </a:r>
            <a:r>
              <a:rPr lang="es-ES_tradnl" sz="1400" dirty="0" err="1" smtClean="0"/>
              <a:t>autoantígenos</a:t>
            </a:r>
            <a:r>
              <a:rPr lang="es-ES_tradnl" sz="1400" dirty="0" smtClean="0"/>
              <a:t>:</a:t>
            </a:r>
          </a:p>
          <a:p>
            <a:pPr marL="285750" indent="-285750">
              <a:buClr>
                <a:schemeClr val="tx1"/>
              </a:buClr>
              <a:buFont typeface="Arial" charset="0"/>
              <a:buChar char="•"/>
              <a:defRPr/>
            </a:pPr>
            <a:r>
              <a:rPr lang="es-ES_tradnl" sz="1400" dirty="0" err="1" smtClean="0"/>
              <a:t>LDLox</a:t>
            </a:r>
            <a:r>
              <a:rPr lang="es-ES_tradnl" sz="1400" dirty="0" smtClean="0"/>
              <a:t>, </a:t>
            </a:r>
            <a:r>
              <a:rPr lang="es-ES_tradnl" sz="1400" dirty="0" err="1" smtClean="0"/>
              <a:t>HDLox</a:t>
            </a:r>
            <a:r>
              <a:rPr lang="es-ES_tradnl" sz="1400" dirty="0" smtClean="0"/>
              <a:t>, B2GPI-ox</a:t>
            </a:r>
          </a:p>
          <a:p>
            <a:pPr marL="285750" indent="-285750">
              <a:buClr>
                <a:schemeClr val="tx1"/>
              </a:buClr>
              <a:buFont typeface="Arial" charset="0"/>
              <a:buChar char="•"/>
              <a:defRPr/>
            </a:pPr>
            <a:r>
              <a:rPr lang="es-ES_tradnl" sz="1400" dirty="0" smtClean="0"/>
              <a:t>Ac. Grasos poli-insaturados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3732272" y="4391224"/>
            <a:ext cx="1376425" cy="738664"/>
          </a:xfrm>
          <a:prstGeom prst="rect">
            <a:avLst/>
          </a:prstGeom>
          <a:solidFill>
            <a:srgbClr val="C00000">
              <a:alpha val="24000"/>
            </a:srgb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>
              <a:buClr>
                <a:schemeClr val="tx1"/>
              </a:buClr>
              <a:defRPr/>
            </a:pPr>
            <a:r>
              <a:rPr lang="es-ES_tradnl" sz="1400" b="1" dirty="0" smtClean="0">
                <a:ea typeface="Abadi MT Condensed Extra Bold" charset="0"/>
                <a:cs typeface="Abadi MT Condensed Extra Bold" charset="0"/>
              </a:rPr>
              <a:t>Patología Inflamatoria</a:t>
            </a:r>
          </a:p>
          <a:p>
            <a:pPr algn="ctr">
              <a:buClr>
                <a:schemeClr val="tx1"/>
              </a:buClr>
              <a:defRPr/>
            </a:pPr>
            <a:r>
              <a:rPr lang="es-ES_tradnl" sz="1400" b="1" dirty="0" smtClean="0">
                <a:ea typeface="Abadi MT Condensed Extra Bold" charset="0"/>
                <a:cs typeface="Abadi MT Condensed Extra Bold" charset="0"/>
              </a:rPr>
              <a:t>Comorbilidades</a:t>
            </a:r>
          </a:p>
        </p:txBody>
      </p:sp>
      <p:sp>
        <p:nvSpPr>
          <p:cNvPr id="18" name="AutoShape 47"/>
          <p:cNvSpPr>
            <a:spLocks noChangeArrowheads="1"/>
          </p:cNvSpPr>
          <p:nvPr/>
        </p:nvSpPr>
        <p:spPr bwMode="auto">
          <a:xfrm rot="5400000">
            <a:off x="3383536" y="1505021"/>
            <a:ext cx="311174" cy="108000"/>
          </a:xfrm>
          <a:custGeom>
            <a:avLst/>
            <a:gdLst>
              <a:gd name="T0" fmla="*/ 8341 w 21600"/>
              <a:gd name="T1" fmla="*/ 0 h 21600"/>
              <a:gd name="T2" fmla="*/ 0 w 21600"/>
              <a:gd name="T3" fmla="*/ 74 h 21600"/>
              <a:gd name="T4" fmla="*/ 8341 w 21600"/>
              <a:gd name="T5" fmla="*/ 149 h 21600"/>
              <a:gd name="T6" fmla="*/ 11121 w 21600"/>
              <a:gd name="T7" fmla="*/ 7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87 w 21600"/>
              <a:gd name="T13" fmla="*/ 5280 h 21600"/>
              <a:gd name="T14" fmla="*/ 18879 w 21600"/>
              <a:gd name="T15" fmla="*/ 1632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19" name="AutoShape 47"/>
          <p:cNvSpPr>
            <a:spLocks noChangeArrowheads="1"/>
          </p:cNvSpPr>
          <p:nvPr/>
        </p:nvSpPr>
        <p:spPr bwMode="auto">
          <a:xfrm rot="5400000">
            <a:off x="5111798" y="1505021"/>
            <a:ext cx="311174" cy="108000"/>
          </a:xfrm>
          <a:custGeom>
            <a:avLst/>
            <a:gdLst>
              <a:gd name="T0" fmla="*/ 8341 w 21600"/>
              <a:gd name="T1" fmla="*/ 0 h 21600"/>
              <a:gd name="T2" fmla="*/ 0 w 21600"/>
              <a:gd name="T3" fmla="*/ 74 h 21600"/>
              <a:gd name="T4" fmla="*/ 8341 w 21600"/>
              <a:gd name="T5" fmla="*/ 149 h 21600"/>
              <a:gd name="T6" fmla="*/ 11121 w 21600"/>
              <a:gd name="T7" fmla="*/ 7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87 w 21600"/>
              <a:gd name="T13" fmla="*/ 5280 h 21600"/>
              <a:gd name="T14" fmla="*/ 18879 w 21600"/>
              <a:gd name="T15" fmla="*/ 1632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20" name="AutoShape 47"/>
          <p:cNvSpPr>
            <a:spLocks noChangeArrowheads="1"/>
          </p:cNvSpPr>
          <p:nvPr/>
        </p:nvSpPr>
        <p:spPr bwMode="auto">
          <a:xfrm rot="5400000">
            <a:off x="4201047" y="2189196"/>
            <a:ext cx="453865" cy="136020"/>
          </a:xfrm>
          <a:custGeom>
            <a:avLst/>
            <a:gdLst>
              <a:gd name="T0" fmla="*/ 8341 w 21600"/>
              <a:gd name="T1" fmla="*/ 0 h 21600"/>
              <a:gd name="T2" fmla="*/ 0 w 21600"/>
              <a:gd name="T3" fmla="*/ 74 h 21600"/>
              <a:gd name="T4" fmla="*/ 8341 w 21600"/>
              <a:gd name="T5" fmla="*/ 149 h 21600"/>
              <a:gd name="T6" fmla="*/ 11121 w 21600"/>
              <a:gd name="T7" fmla="*/ 7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87 w 21600"/>
              <a:gd name="T13" fmla="*/ 5280 h 21600"/>
              <a:gd name="T14" fmla="*/ 18879 w 21600"/>
              <a:gd name="T15" fmla="*/ 1632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21" name="AutoShape 47"/>
          <p:cNvSpPr>
            <a:spLocks noChangeArrowheads="1"/>
          </p:cNvSpPr>
          <p:nvPr/>
        </p:nvSpPr>
        <p:spPr bwMode="auto">
          <a:xfrm rot="5400000">
            <a:off x="4289608" y="2928627"/>
            <a:ext cx="223137" cy="153152"/>
          </a:xfrm>
          <a:custGeom>
            <a:avLst/>
            <a:gdLst>
              <a:gd name="T0" fmla="*/ 8341 w 21600"/>
              <a:gd name="T1" fmla="*/ 0 h 21600"/>
              <a:gd name="T2" fmla="*/ 0 w 21600"/>
              <a:gd name="T3" fmla="*/ 74 h 21600"/>
              <a:gd name="T4" fmla="*/ 8341 w 21600"/>
              <a:gd name="T5" fmla="*/ 149 h 21600"/>
              <a:gd name="T6" fmla="*/ 11121 w 21600"/>
              <a:gd name="T7" fmla="*/ 7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87 w 21600"/>
              <a:gd name="T13" fmla="*/ 5280 h 21600"/>
              <a:gd name="T14" fmla="*/ 18879 w 21600"/>
              <a:gd name="T15" fmla="*/ 1632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22" name="AutoShape 47"/>
          <p:cNvSpPr>
            <a:spLocks noChangeArrowheads="1"/>
          </p:cNvSpPr>
          <p:nvPr/>
        </p:nvSpPr>
        <p:spPr bwMode="auto">
          <a:xfrm rot="8027462">
            <a:off x="2865924" y="2840591"/>
            <a:ext cx="720000" cy="108000"/>
          </a:xfrm>
          <a:custGeom>
            <a:avLst/>
            <a:gdLst>
              <a:gd name="T0" fmla="*/ 8341 w 21600"/>
              <a:gd name="T1" fmla="*/ 0 h 21600"/>
              <a:gd name="T2" fmla="*/ 0 w 21600"/>
              <a:gd name="T3" fmla="*/ 74 h 21600"/>
              <a:gd name="T4" fmla="*/ 8341 w 21600"/>
              <a:gd name="T5" fmla="*/ 149 h 21600"/>
              <a:gd name="T6" fmla="*/ 11121 w 21600"/>
              <a:gd name="T7" fmla="*/ 7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87 w 21600"/>
              <a:gd name="T13" fmla="*/ 5280 h 21600"/>
              <a:gd name="T14" fmla="*/ 18879 w 21600"/>
              <a:gd name="T15" fmla="*/ 1632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23" name="AutoShape 47"/>
          <p:cNvSpPr>
            <a:spLocks noChangeArrowheads="1"/>
          </p:cNvSpPr>
          <p:nvPr/>
        </p:nvSpPr>
        <p:spPr bwMode="auto">
          <a:xfrm rot="2799962">
            <a:off x="5247713" y="2823079"/>
            <a:ext cx="720000" cy="108000"/>
          </a:xfrm>
          <a:custGeom>
            <a:avLst/>
            <a:gdLst>
              <a:gd name="T0" fmla="*/ 8341 w 21600"/>
              <a:gd name="T1" fmla="*/ 0 h 21600"/>
              <a:gd name="T2" fmla="*/ 0 w 21600"/>
              <a:gd name="T3" fmla="*/ 74 h 21600"/>
              <a:gd name="T4" fmla="*/ 8341 w 21600"/>
              <a:gd name="T5" fmla="*/ 149 h 21600"/>
              <a:gd name="T6" fmla="*/ 11121 w 21600"/>
              <a:gd name="T7" fmla="*/ 7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87 w 21600"/>
              <a:gd name="T13" fmla="*/ 5280 h 21600"/>
              <a:gd name="T14" fmla="*/ 18879 w 21600"/>
              <a:gd name="T15" fmla="*/ 1632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24" name="AutoShape 47"/>
          <p:cNvSpPr>
            <a:spLocks noChangeArrowheads="1"/>
          </p:cNvSpPr>
          <p:nvPr/>
        </p:nvSpPr>
        <p:spPr bwMode="auto">
          <a:xfrm rot="5400000">
            <a:off x="4275647" y="4170882"/>
            <a:ext cx="297170" cy="143516"/>
          </a:xfrm>
          <a:custGeom>
            <a:avLst/>
            <a:gdLst>
              <a:gd name="T0" fmla="*/ 8341 w 21600"/>
              <a:gd name="T1" fmla="*/ 0 h 21600"/>
              <a:gd name="T2" fmla="*/ 0 w 21600"/>
              <a:gd name="T3" fmla="*/ 74 h 21600"/>
              <a:gd name="T4" fmla="*/ 8341 w 21600"/>
              <a:gd name="T5" fmla="*/ 149 h 21600"/>
              <a:gd name="T6" fmla="*/ 11121 w 21600"/>
              <a:gd name="T7" fmla="*/ 7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87 w 21600"/>
              <a:gd name="T13" fmla="*/ 5280 h 21600"/>
              <a:gd name="T14" fmla="*/ 18879 w 21600"/>
              <a:gd name="T15" fmla="*/ 1632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25" name="AutoShape 47"/>
          <p:cNvSpPr>
            <a:spLocks noChangeArrowheads="1"/>
          </p:cNvSpPr>
          <p:nvPr/>
        </p:nvSpPr>
        <p:spPr bwMode="auto">
          <a:xfrm rot="2799962">
            <a:off x="2884980" y="4378425"/>
            <a:ext cx="720000" cy="108000"/>
          </a:xfrm>
          <a:custGeom>
            <a:avLst/>
            <a:gdLst>
              <a:gd name="T0" fmla="*/ 8341 w 21600"/>
              <a:gd name="T1" fmla="*/ 0 h 21600"/>
              <a:gd name="T2" fmla="*/ 0 w 21600"/>
              <a:gd name="T3" fmla="*/ 74 h 21600"/>
              <a:gd name="T4" fmla="*/ 8341 w 21600"/>
              <a:gd name="T5" fmla="*/ 149 h 21600"/>
              <a:gd name="T6" fmla="*/ 11121 w 21600"/>
              <a:gd name="T7" fmla="*/ 7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87 w 21600"/>
              <a:gd name="T13" fmla="*/ 5280 h 21600"/>
              <a:gd name="T14" fmla="*/ 18879 w 21600"/>
              <a:gd name="T15" fmla="*/ 1632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26" name="AutoShape 47"/>
          <p:cNvSpPr>
            <a:spLocks noChangeArrowheads="1"/>
          </p:cNvSpPr>
          <p:nvPr/>
        </p:nvSpPr>
        <p:spPr bwMode="auto">
          <a:xfrm rot="8450234">
            <a:off x="5221588" y="4388953"/>
            <a:ext cx="720000" cy="108000"/>
          </a:xfrm>
          <a:custGeom>
            <a:avLst/>
            <a:gdLst>
              <a:gd name="T0" fmla="*/ 8341 w 21600"/>
              <a:gd name="T1" fmla="*/ 0 h 21600"/>
              <a:gd name="T2" fmla="*/ 0 w 21600"/>
              <a:gd name="T3" fmla="*/ 74 h 21600"/>
              <a:gd name="T4" fmla="*/ 8341 w 21600"/>
              <a:gd name="T5" fmla="*/ 149 h 21600"/>
              <a:gd name="T6" fmla="*/ 11121 w 21600"/>
              <a:gd name="T7" fmla="*/ 7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87 w 21600"/>
              <a:gd name="T13" fmla="*/ 5280 h 21600"/>
              <a:gd name="T14" fmla="*/ 18879 w 21600"/>
              <a:gd name="T15" fmla="*/ 1632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27" name="CuadroTexto 26"/>
          <p:cNvSpPr txBox="1"/>
          <p:nvPr/>
        </p:nvSpPr>
        <p:spPr>
          <a:xfrm>
            <a:off x="3643192" y="5555143"/>
            <a:ext cx="1569574" cy="369332"/>
          </a:xfrm>
          <a:prstGeom prst="rect">
            <a:avLst/>
          </a:prstGeom>
          <a:solidFill>
            <a:schemeClr val="tx2">
              <a:lumMod val="50000"/>
              <a:alpha val="24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>
              <a:buClr>
                <a:schemeClr val="tx1"/>
              </a:buClr>
              <a:defRPr/>
            </a:pP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Linfocitos </a:t>
            </a:r>
            <a:r>
              <a:rPr lang="es-ES_tradnl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B</a:t>
            </a:r>
            <a:endParaRPr lang="es-ES_tradnl" dirty="0" smtClean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2152557" y="5585920"/>
            <a:ext cx="904172" cy="307777"/>
          </a:xfrm>
          <a:prstGeom prst="rect">
            <a:avLst/>
          </a:prstGeom>
          <a:solidFill>
            <a:schemeClr val="accent1">
              <a:lumMod val="75000"/>
              <a:alpha val="24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>
              <a:buClr>
                <a:schemeClr val="tx1"/>
              </a:buClr>
              <a:defRPr/>
            </a:pPr>
            <a:r>
              <a:rPr lang="es-ES_tradnl" sz="1400" smtClean="0"/>
              <a:t>ADNox</a:t>
            </a:r>
            <a:endParaRPr lang="es-ES_tradnl" sz="1400" dirty="0" smtClean="0"/>
          </a:p>
        </p:txBody>
      </p:sp>
      <p:sp>
        <p:nvSpPr>
          <p:cNvPr id="29" name="CuadroTexto 28"/>
          <p:cNvSpPr txBox="1"/>
          <p:nvPr/>
        </p:nvSpPr>
        <p:spPr>
          <a:xfrm>
            <a:off x="367018" y="6064505"/>
            <a:ext cx="1597368" cy="523220"/>
          </a:xfrm>
          <a:prstGeom prst="rect">
            <a:avLst/>
          </a:prstGeom>
          <a:solidFill>
            <a:schemeClr val="accent1">
              <a:lumMod val="75000"/>
              <a:alpha val="24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>
              <a:buClr>
                <a:schemeClr val="tx1"/>
              </a:buClr>
              <a:defRPr/>
            </a:pPr>
            <a:r>
              <a:rPr lang="es-ES_tradnl" sz="1400" dirty="0" err="1" smtClean="0"/>
              <a:t>Celulas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apoptóticas</a:t>
            </a:r>
            <a:r>
              <a:rPr lang="es-ES_tradnl" sz="1400" dirty="0" smtClean="0"/>
              <a:t> / necróticas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5935264" y="5594785"/>
            <a:ext cx="1024806" cy="307777"/>
          </a:xfrm>
          <a:prstGeom prst="rect">
            <a:avLst/>
          </a:prstGeom>
          <a:solidFill>
            <a:schemeClr val="tx2">
              <a:lumMod val="50000"/>
              <a:alpha val="24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>
              <a:buClr>
                <a:schemeClr val="tx1"/>
              </a:buClr>
              <a:defRPr/>
            </a:pPr>
            <a:r>
              <a:rPr lang="es-ES_tradnl" sz="1400" dirty="0" smtClean="0"/>
              <a:t>Anti-</a:t>
            </a:r>
            <a:r>
              <a:rPr lang="es-ES_tradnl" sz="1400" dirty="0" err="1" smtClean="0"/>
              <a:t>dsDNA</a:t>
            </a:r>
            <a:endParaRPr lang="es-ES_tradnl" sz="1400" dirty="0" smtClean="0"/>
          </a:p>
        </p:txBody>
      </p:sp>
      <p:sp>
        <p:nvSpPr>
          <p:cNvPr id="31" name="CuadroTexto 30"/>
          <p:cNvSpPr txBox="1"/>
          <p:nvPr/>
        </p:nvSpPr>
        <p:spPr>
          <a:xfrm>
            <a:off x="5403277" y="6177160"/>
            <a:ext cx="2085139" cy="523220"/>
          </a:xfrm>
          <a:prstGeom prst="rect">
            <a:avLst/>
          </a:prstGeom>
          <a:solidFill>
            <a:schemeClr val="tx2">
              <a:lumMod val="50000"/>
              <a:alpha val="24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>
              <a:buClr>
                <a:schemeClr val="tx1"/>
              </a:buClr>
              <a:defRPr/>
            </a:pPr>
            <a:r>
              <a:rPr lang="es-ES_tradnl" sz="14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Patología Inflamatoria</a:t>
            </a:r>
          </a:p>
          <a:p>
            <a:pPr algn="ctr">
              <a:buClr>
                <a:schemeClr val="tx1"/>
              </a:buClr>
              <a:defRPr/>
            </a:pPr>
            <a:r>
              <a:rPr lang="es-ES_tradnl" sz="14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Nefropatías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374905" y="5051046"/>
            <a:ext cx="1376425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>
              <a:buClr>
                <a:schemeClr val="tx1"/>
              </a:buClr>
              <a:defRPr/>
            </a:pPr>
            <a:r>
              <a:rPr lang="es-ES_tradnl" sz="1400" dirty="0" err="1" smtClean="0">
                <a:solidFill>
                  <a:schemeClr val="bg1"/>
                </a:solidFill>
              </a:rPr>
              <a:t>EROs</a:t>
            </a:r>
            <a:r>
              <a:rPr lang="es-ES_tradnl" sz="1400" dirty="0" smtClean="0">
                <a:solidFill>
                  <a:schemeClr val="bg1"/>
                </a:solidFill>
              </a:rPr>
              <a:t> /</a:t>
            </a:r>
            <a:r>
              <a:rPr lang="es-ES_tradnl" sz="1400" dirty="0" err="1" smtClean="0">
                <a:solidFill>
                  <a:schemeClr val="bg1"/>
                </a:solidFill>
              </a:rPr>
              <a:t>ERNs</a:t>
            </a:r>
            <a:endParaRPr lang="es-ES_tradnl" sz="1400" dirty="0" smtClean="0">
              <a:solidFill>
                <a:schemeClr val="bg1"/>
              </a:solidFill>
            </a:endParaRPr>
          </a:p>
        </p:txBody>
      </p:sp>
      <p:sp>
        <p:nvSpPr>
          <p:cNvPr id="34" name="CuadroTexto 11"/>
          <p:cNvSpPr txBox="1">
            <a:spLocks noChangeArrowheads="1"/>
          </p:cNvSpPr>
          <p:nvPr/>
        </p:nvSpPr>
        <p:spPr bwMode="auto">
          <a:xfrm>
            <a:off x="1286008" y="116632"/>
            <a:ext cx="71024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altLang="es-ES_tradnl" sz="1800" b="1" dirty="0" smtClean="0">
                <a:solidFill>
                  <a:schemeClr val="accent3">
                    <a:lumMod val="50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LINFOCITOS T y B como mediadores del proceso autoinmune y </a:t>
            </a:r>
            <a:r>
              <a:rPr lang="es-ES_tradnl" altLang="es-ES_tradnl" sz="1800" b="1" dirty="0" err="1" smtClean="0">
                <a:solidFill>
                  <a:schemeClr val="accent3">
                    <a:lumMod val="50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aterotrombótico</a:t>
            </a:r>
            <a:r>
              <a:rPr lang="es-ES_tradnl" altLang="es-ES_tradnl" sz="1800" b="1" dirty="0">
                <a:solidFill>
                  <a:schemeClr val="accent3">
                    <a:lumMod val="50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s-ES_tradnl" altLang="es-ES_tradnl" sz="1800" b="1" dirty="0" smtClean="0">
                <a:solidFill>
                  <a:schemeClr val="accent3">
                    <a:lumMod val="50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en LES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0" y="6614503"/>
            <a:ext cx="22300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50" i="1" dirty="0" smtClean="0"/>
              <a:t>Perl A et al., </a:t>
            </a:r>
            <a:r>
              <a:rPr lang="es-ES_tradnl" sz="1050" i="1" dirty="0" err="1" smtClean="0"/>
              <a:t>Nat</a:t>
            </a:r>
            <a:r>
              <a:rPr lang="es-ES_tradnl" sz="1050" i="1" dirty="0" smtClean="0"/>
              <a:t> </a:t>
            </a:r>
            <a:r>
              <a:rPr lang="es-ES_tradnl" sz="1050" i="1" dirty="0" err="1" smtClean="0"/>
              <a:t>Rev</a:t>
            </a:r>
            <a:r>
              <a:rPr lang="es-ES_tradnl" sz="1050" i="1" dirty="0" smtClean="0"/>
              <a:t> </a:t>
            </a:r>
            <a:r>
              <a:rPr lang="es-ES_tradnl" sz="1050" i="1" dirty="0" err="1" smtClean="0"/>
              <a:t>Rheumatol</a:t>
            </a:r>
            <a:r>
              <a:rPr lang="es-ES_tradnl" sz="1050" i="1" dirty="0" smtClean="0"/>
              <a:t> 2013</a:t>
            </a:r>
            <a:endParaRPr lang="es-ES_tradnl" sz="1050" i="1" dirty="0"/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2924549" y="948681"/>
            <a:ext cx="462506" cy="468756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4204403" y="5950214"/>
            <a:ext cx="433985" cy="453893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2022751" y="2347557"/>
            <a:ext cx="901798" cy="619885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611560" y="4365104"/>
            <a:ext cx="901798" cy="619885"/>
          </a:xfrm>
          <a:prstGeom prst="rect">
            <a:avLst/>
          </a:prstGeom>
        </p:spPr>
      </p:pic>
      <p:sp>
        <p:nvSpPr>
          <p:cNvPr id="40" name="AutoShape 47"/>
          <p:cNvSpPr>
            <a:spLocks noChangeArrowheads="1"/>
          </p:cNvSpPr>
          <p:nvPr/>
        </p:nvSpPr>
        <p:spPr bwMode="auto">
          <a:xfrm rot="16200000">
            <a:off x="752885" y="5658558"/>
            <a:ext cx="619567" cy="105894"/>
          </a:xfrm>
          <a:custGeom>
            <a:avLst/>
            <a:gdLst>
              <a:gd name="T0" fmla="*/ 8341 w 21600"/>
              <a:gd name="T1" fmla="*/ 0 h 21600"/>
              <a:gd name="T2" fmla="*/ 0 w 21600"/>
              <a:gd name="T3" fmla="*/ 74 h 21600"/>
              <a:gd name="T4" fmla="*/ 8341 w 21600"/>
              <a:gd name="T5" fmla="*/ 149 h 21600"/>
              <a:gd name="T6" fmla="*/ 11121 w 21600"/>
              <a:gd name="T7" fmla="*/ 7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87 w 21600"/>
              <a:gd name="T13" fmla="*/ 5280 h 21600"/>
              <a:gd name="T14" fmla="*/ 18879 w 21600"/>
              <a:gd name="T15" fmla="*/ 1632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41" name="AutoShape 47"/>
          <p:cNvSpPr>
            <a:spLocks noChangeArrowheads="1"/>
          </p:cNvSpPr>
          <p:nvPr/>
        </p:nvSpPr>
        <p:spPr bwMode="auto">
          <a:xfrm rot="1765353">
            <a:off x="1792557" y="5316901"/>
            <a:ext cx="720000" cy="108000"/>
          </a:xfrm>
          <a:custGeom>
            <a:avLst/>
            <a:gdLst>
              <a:gd name="T0" fmla="*/ 8341 w 21600"/>
              <a:gd name="T1" fmla="*/ 0 h 21600"/>
              <a:gd name="T2" fmla="*/ 0 w 21600"/>
              <a:gd name="T3" fmla="*/ 74 h 21600"/>
              <a:gd name="T4" fmla="*/ 8341 w 21600"/>
              <a:gd name="T5" fmla="*/ 149 h 21600"/>
              <a:gd name="T6" fmla="*/ 11121 w 21600"/>
              <a:gd name="T7" fmla="*/ 7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87 w 21600"/>
              <a:gd name="T13" fmla="*/ 5280 h 21600"/>
              <a:gd name="T14" fmla="*/ 18879 w 21600"/>
              <a:gd name="T15" fmla="*/ 1632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42" name="AutoShape 47"/>
          <p:cNvSpPr>
            <a:spLocks noChangeArrowheads="1"/>
          </p:cNvSpPr>
          <p:nvPr/>
        </p:nvSpPr>
        <p:spPr bwMode="auto">
          <a:xfrm>
            <a:off x="3162903" y="5711505"/>
            <a:ext cx="349074" cy="88309"/>
          </a:xfrm>
          <a:custGeom>
            <a:avLst/>
            <a:gdLst>
              <a:gd name="T0" fmla="*/ 8341 w 21600"/>
              <a:gd name="T1" fmla="*/ 0 h 21600"/>
              <a:gd name="T2" fmla="*/ 0 w 21600"/>
              <a:gd name="T3" fmla="*/ 74 h 21600"/>
              <a:gd name="T4" fmla="*/ 8341 w 21600"/>
              <a:gd name="T5" fmla="*/ 149 h 21600"/>
              <a:gd name="T6" fmla="*/ 11121 w 21600"/>
              <a:gd name="T7" fmla="*/ 7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87 w 21600"/>
              <a:gd name="T13" fmla="*/ 5280 h 21600"/>
              <a:gd name="T14" fmla="*/ 18879 w 21600"/>
              <a:gd name="T15" fmla="*/ 1632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43" name="AutoShape 47"/>
          <p:cNvSpPr>
            <a:spLocks noChangeArrowheads="1"/>
          </p:cNvSpPr>
          <p:nvPr/>
        </p:nvSpPr>
        <p:spPr bwMode="auto">
          <a:xfrm>
            <a:off x="5348801" y="5678534"/>
            <a:ext cx="450428" cy="121279"/>
          </a:xfrm>
          <a:custGeom>
            <a:avLst/>
            <a:gdLst>
              <a:gd name="T0" fmla="*/ 8341 w 21600"/>
              <a:gd name="T1" fmla="*/ 0 h 21600"/>
              <a:gd name="T2" fmla="*/ 0 w 21600"/>
              <a:gd name="T3" fmla="*/ 74 h 21600"/>
              <a:gd name="T4" fmla="*/ 8341 w 21600"/>
              <a:gd name="T5" fmla="*/ 149 h 21600"/>
              <a:gd name="T6" fmla="*/ 11121 w 21600"/>
              <a:gd name="T7" fmla="*/ 7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87 w 21600"/>
              <a:gd name="T13" fmla="*/ 5280 h 21600"/>
              <a:gd name="T14" fmla="*/ 18879 w 21600"/>
              <a:gd name="T15" fmla="*/ 1632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44" name="AutoShape 47"/>
          <p:cNvSpPr>
            <a:spLocks noChangeArrowheads="1"/>
          </p:cNvSpPr>
          <p:nvPr/>
        </p:nvSpPr>
        <p:spPr bwMode="auto">
          <a:xfrm rot="5400000">
            <a:off x="6328071" y="5977159"/>
            <a:ext cx="223137" cy="153152"/>
          </a:xfrm>
          <a:custGeom>
            <a:avLst/>
            <a:gdLst>
              <a:gd name="T0" fmla="*/ 8341 w 21600"/>
              <a:gd name="T1" fmla="*/ 0 h 21600"/>
              <a:gd name="T2" fmla="*/ 0 w 21600"/>
              <a:gd name="T3" fmla="*/ 74 h 21600"/>
              <a:gd name="T4" fmla="*/ 8341 w 21600"/>
              <a:gd name="T5" fmla="*/ 149 h 21600"/>
              <a:gd name="T6" fmla="*/ 11121 w 21600"/>
              <a:gd name="T7" fmla="*/ 7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87 w 21600"/>
              <a:gd name="T13" fmla="*/ 5280 h 21600"/>
              <a:gd name="T14" fmla="*/ 18879 w 21600"/>
              <a:gd name="T15" fmla="*/ 1632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 rotWithShape="1">
          <a:blip r:embed="rId5" cstate="email"/>
          <a:srcRect/>
          <a:stretch/>
        </p:blipFill>
        <p:spPr>
          <a:xfrm>
            <a:off x="63329" y="53264"/>
            <a:ext cx="578004" cy="585815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659995" y="309791"/>
            <a:ext cx="496295" cy="51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041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249"/>
          <p:cNvSpPr txBox="1">
            <a:spLocks noChangeArrowheads="1"/>
          </p:cNvSpPr>
          <p:nvPr/>
        </p:nvSpPr>
        <p:spPr bwMode="auto">
          <a:xfrm>
            <a:off x="123175" y="692520"/>
            <a:ext cx="6967658" cy="288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pPr defTabSz="912625"/>
            <a:r>
              <a:rPr lang="es-ES" sz="1273" b="1" i="1" dirty="0">
                <a:latin typeface="Gill Sans MT" pitchFamily="34" charset="0"/>
              </a:rPr>
              <a:t>Tabla 1. Características clínicas de donantes sanos y pacientes con LES</a:t>
            </a:r>
            <a:r>
              <a:rPr lang="es-ES" sz="1182" b="1" i="1" dirty="0">
                <a:latin typeface="Verdana" pitchFamily="34" charset="0"/>
              </a:rPr>
              <a:t>.</a:t>
            </a:r>
            <a:endParaRPr lang="es-ES_tradnl" sz="1182" b="1" i="1" dirty="0">
              <a:latin typeface="Verdana" pitchFamily="34" charset="0"/>
            </a:endParaRPr>
          </a:p>
        </p:txBody>
      </p:sp>
      <p:sp>
        <p:nvSpPr>
          <p:cNvPr id="13321" name="Text Box 1933"/>
          <p:cNvSpPr txBox="1">
            <a:spLocks noChangeArrowheads="1"/>
          </p:cNvSpPr>
          <p:nvPr/>
        </p:nvSpPr>
        <p:spPr bwMode="auto">
          <a:xfrm>
            <a:off x="123175" y="6711183"/>
            <a:ext cx="184706" cy="24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4" rIns="91428" bIns="45714">
            <a:spAutoFit/>
          </a:bodyPr>
          <a:lstStyle/>
          <a:p>
            <a:pPr defTabSz="912625"/>
            <a:endParaRPr lang="es-ES" i="1" dirty="0">
              <a:latin typeface="Verdana" pitchFamily="34" charset="0"/>
            </a:endParaRPr>
          </a:p>
        </p:txBody>
      </p:sp>
      <p:graphicFrame>
        <p:nvGraphicFramePr>
          <p:cNvPr id="12322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64831536"/>
              </p:ext>
            </p:extLst>
          </p:nvPr>
        </p:nvGraphicFramePr>
        <p:xfrm>
          <a:off x="143808" y="1006553"/>
          <a:ext cx="5673719" cy="5682822"/>
        </p:xfrm>
        <a:graphic>
          <a:graphicData uri="http://schemas.openxmlformats.org/drawingml/2006/table">
            <a:tbl>
              <a:tblPr/>
              <a:tblGrid>
                <a:gridCol w="2439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68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34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400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Variables</a:t>
                      </a:r>
                    </a:p>
                  </a:txBody>
                  <a:tcPr marL="91421" marR="9142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Pacientes LES</a:t>
                      </a:r>
                      <a:endParaRPr kumimoji="0" lang="es-ES_tradnl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(N=85)</a:t>
                      </a:r>
                      <a:endParaRPr kumimoji="0" lang="es-ES_tradnl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21" marR="9142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 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 Donantes sanos</a:t>
                      </a:r>
                      <a:endParaRPr kumimoji="0" lang="es-ES_tradnl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(N=62)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21" marR="9142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P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21" marR="9142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712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PARÁMETROS CLÍNICOS*</a:t>
                      </a:r>
                      <a:endParaRPr kumimoji="0" lang="es-ES_trad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Mujeres / Hombres</a:t>
                      </a:r>
                      <a:endParaRPr kumimoji="0" lang="es-ES_trad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Edad, (años)</a:t>
                      </a:r>
                      <a:endParaRPr kumimoji="0" lang="es-ES_tradnl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Anti-dsDNA</a:t>
                      </a:r>
                      <a:endParaRPr kumimoji="0" lang="es-ES_tradnl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aCL</a:t>
                      </a: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 IgG (GPL)</a:t>
                      </a:r>
                      <a:endParaRPr kumimoji="0" lang="es-ES_trad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aCL</a:t>
                      </a: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 IgM (MPL)</a:t>
                      </a:r>
                      <a:endParaRPr kumimoji="0" lang="es-ES_trad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Anti-ß2GPI (SGU)</a:t>
                      </a:r>
                      <a:endParaRPr kumimoji="0" lang="es-ES_tradnl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Positividad</a:t>
                      </a: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 AL (%)</a:t>
                      </a:r>
                      <a:endParaRPr kumimoji="0" lang="es-ES_trad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SLEDAI</a:t>
                      </a:r>
                      <a:endParaRPr kumimoji="0" lang="es-ES_trad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Trombosis</a:t>
                      </a: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 (%)</a:t>
                      </a:r>
                      <a:endParaRPr kumimoji="0" lang="es-ES_tradnl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Obesidad</a:t>
                      </a: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 (%)</a:t>
                      </a:r>
                      <a:endParaRPr kumimoji="0" lang="es-ES_trad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Hipertensión</a:t>
                      </a: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 (%)</a:t>
                      </a:r>
                      <a:endParaRPr kumimoji="0" lang="es-ES_trad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Diabetes (%)</a:t>
                      </a:r>
                      <a:endParaRPr kumimoji="0" lang="es-ES_trad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Nefropatía</a:t>
                      </a: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 (%)</a:t>
                      </a:r>
                      <a:endParaRPr kumimoji="0" lang="es-ES_trad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Incremento</a:t>
                      </a: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 CIMT (%)</a:t>
                      </a:r>
                      <a:endParaRPr kumimoji="0" lang="es-ES_tradnl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Corticosteroides</a:t>
                      </a:r>
                      <a:r>
                        <a:rPr kumimoji="0" lang="pt-BR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 (%)</a:t>
                      </a:r>
                      <a:endParaRPr kumimoji="0" lang="es-ES_trad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Antimaláricos  (%)</a:t>
                      </a:r>
                      <a:endParaRPr kumimoji="0" lang="pt-B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21" marR="9142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76/9</a:t>
                      </a:r>
                      <a:endParaRPr kumimoji="0" lang="es-ES_trad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39.69 ± 12.41</a:t>
                      </a:r>
                      <a:endParaRPr kumimoji="0" lang="es-ES_tradnl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28.48 ± 47.77</a:t>
                      </a:r>
                      <a:endParaRPr kumimoji="0" lang="es-ES_tradnl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10.30 ± 18.77</a:t>
                      </a:r>
                      <a:endParaRPr kumimoji="0" lang="es-ES_trad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13.99 ± 46.44</a:t>
                      </a:r>
                      <a:endParaRPr kumimoji="0" lang="es-ES_trad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2.84 ± 5.59</a:t>
                      </a:r>
                      <a:endParaRPr kumimoji="0" lang="es-ES_tradnl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24 (28%)</a:t>
                      </a:r>
                      <a:endParaRPr kumimoji="0" lang="es-ES_trad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2.26 ± 3.34</a:t>
                      </a:r>
                      <a:endParaRPr kumimoji="0" lang="es-ES_tradnl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25 (30%)</a:t>
                      </a:r>
                      <a:endParaRPr kumimoji="0" lang="es-ES_tradnl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21 (25%)</a:t>
                      </a:r>
                      <a:endParaRPr kumimoji="0" lang="es-ES_trad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10 (12%)</a:t>
                      </a:r>
                      <a:endParaRPr kumimoji="0" lang="es-ES_trad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6 (7%)</a:t>
                      </a:r>
                      <a:endParaRPr kumimoji="0" lang="es-ES_trad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19 (22%)</a:t>
                      </a:r>
                      <a:endParaRPr kumimoji="0" lang="es-ES_trad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18 (21%)</a:t>
                      </a:r>
                      <a:endParaRPr kumimoji="0" lang="es-ES_tradnl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42 (49%)</a:t>
                      </a:r>
                      <a:endParaRPr kumimoji="0" lang="es-ES_trad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42 (49%)</a:t>
                      </a:r>
                    </a:p>
                  </a:txBody>
                  <a:tcPr marL="91421" marR="9142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44/19</a:t>
                      </a:r>
                      <a:endParaRPr kumimoji="0" lang="es-ES_trad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36.69±10.47</a:t>
                      </a:r>
                      <a:endParaRPr kumimoji="0" lang="es-ES_tradnl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1.41±2.51</a:t>
                      </a:r>
                      <a:endParaRPr kumimoji="0" lang="es-ES_tradnl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4.43±7.75</a:t>
                      </a:r>
                      <a:endParaRPr kumimoji="0" lang="es-ES_trad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10.47±6.55</a:t>
                      </a:r>
                      <a:endParaRPr kumimoji="0" lang="es-ES_trad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5.04±7.87</a:t>
                      </a:r>
                      <a:endParaRPr kumimoji="0" lang="es-ES_tradnl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s-ES_trad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s-ES_trad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s-ES_trad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4 (6%)</a:t>
                      </a:r>
                      <a:endParaRPr kumimoji="0" lang="es-ES_trad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s-ES_trad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s-ES_trad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s-ES_trad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3 (5%)</a:t>
                      </a:r>
                      <a:endParaRPr kumimoji="0" lang="es-ES_trad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s-ES_trad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91421" marR="9142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n.s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n.s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  <a:endParaRPr kumimoji="0" lang="es-ES_trad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&lt;0.001</a:t>
                      </a:r>
                      <a:endParaRPr kumimoji="0" lang="es-ES_tradnl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0.020</a:t>
                      </a:r>
                      <a:endParaRPr kumimoji="0" lang="es-ES_tradnl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n.s</a:t>
                      </a:r>
                      <a:endParaRPr kumimoji="0" lang="es-ES_trad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&lt;0.001</a:t>
                      </a:r>
                    </a:p>
                  </a:txBody>
                  <a:tcPr marL="91421" marR="9142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795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PARÁMETROS LABORATORIO*</a:t>
                      </a:r>
                      <a:endParaRPr kumimoji="0" lang="es-ES_trad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Colesterol total (mg/dL)</a:t>
                      </a:r>
                      <a:endParaRPr kumimoji="0" lang="es-ES_trad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Colesterol HDL (mg/dL)</a:t>
                      </a:r>
                      <a:endParaRPr kumimoji="0" lang="es-ES_trad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Colesterol LDL (mg/dL)</a:t>
                      </a:r>
                      <a:endParaRPr kumimoji="0" lang="es-ES_trad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Triglicéridos</a:t>
                      </a:r>
                      <a:r>
                        <a:rPr kumimoji="0" lang="pt-B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 (</a:t>
                      </a:r>
                      <a:r>
                        <a:rPr kumimoji="0" lang="pt-B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mg</a:t>
                      </a:r>
                      <a:r>
                        <a:rPr kumimoji="0" lang="pt-B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/dL)</a:t>
                      </a:r>
                      <a:endParaRPr kumimoji="0" lang="es-ES_trad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Proteína C </a:t>
                      </a:r>
                      <a:r>
                        <a:rPr kumimoji="0" lang="pt-B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reactiva</a:t>
                      </a:r>
                      <a:r>
                        <a:rPr kumimoji="0" lang="pt-B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 (</a:t>
                      </a:r>
                      <a:r>
                        <a:rPr kumimoji="0" lang="pt-B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mg</a:t>
                      </a:r>
                      <a:r>
                        <a:rPr kumimoji="0" lang="pt-B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/dL)</a:t>
                      </a:r>
                      <a:endParaRPr kumimoji="0" lang="es-ES_tradnl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Apolipoproteína A (</a:t>
                      </a:r>
                      <a:r>
                        <a:rPr kumimoji="0" lang="pt-B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g/L</a:t>
                      </a:r>
                      <a:r>
                        <a:rPr kumimoji="0" lang="pt-B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  <a:endParaRPr kumimoji="0" lang="es-ES_trad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Apolipoproteína B (</a:t>
                      </a:r>
                      <a:r>
                        <a:rPr kumimoji="0" lang="pt-B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g/L</a:t>
                      </a:r>
                      <a:r>
                        <a:rPr kumimoji="0" lang="pt-B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  <a:r>
                        <a:rPr kumimoji="0" lang="pt-B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endParaRPr kumimoji="0" lang="es-ES_trad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C3 (</a:t>
                      </a:r>
                      <a:r>
                        <a:rPr kumimoji="0" lang="pt-B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mg</a:t>
                      </a:r>
                      <a:r>
                        <a:rPr kumimoji="0" lang="pt-B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/dL)</a:t>
                      </a:r>
                      <a:endParaRPr kumimoji="0" lang="es-ES_tradnl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C4 (</a:t>
                      </a:r>
                      <a:r>
                        <a:rPr kumimoji="0" lang="pt-B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mg</a:t>
                      </a:r>
                      <a:r>
                        <a:rPr kumimoji="0" lang="pt-B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/dL)</a:t>
                      </a:r>
                      <a:endParaRPr kumimoji="0" lang="es-ES_tradnl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21" marR="9142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187.32 ± 34.05</a:t>
                      </a:r>
                      <a:endParaRPr kumimoji="0" lang="es-ES_trad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53.33 ± 14.21</a:t>
                      </a:r>
                      <a:endParaRPr kumimoji="0" lang="es-ES_trad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114.03 ± 28.09</a:t>
                      </a:r>
                      <a:endParaRPr kumimoji="0" lang="es-ES_trad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104.92 ± 48.43</a:t>
                      </a:r>
                      <a:endParaRPr kumimoji="0" lang="es-ES_trad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3.68 ± 6.37</a:t>
                      </a:r>
                      <a:endParaRPr kumimoji="0" lang="es-ES_tradnl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146.46 ± 29.6</a:t>
                      </a:r>
                      <a:endParaRPr kumimoji="0" lang="es-ES_trad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81.68 ± 20.45</a:t>
                      </a:r>
                      <a:endParaRPr kumimoji="0" lang="es-ES_trad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115.70 ± 36.87</a:t>
                      </a:r>
                      <a:endParaRPr kumimoji="0" lang="es-ES_tradnl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19.01 ± 8.54</a:t>
                      </a:r>
                    </a:p>
                  </a:txBody>
                  <a:tcPr marL="91421" marR="9142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197.46 ± 35.67</a:t>
                      </a:r>
                      <a:endParaRPr kumimoji="0" lang="es-ES_trad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57.94 ± 14.73</a:t>
                      </a:r>
                      <a:endParaRPr kumimoji="0" lang="es-ES_trad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121.33 ± 30.41</a:t>
                      </a:r>
                      <a:endParaRPr kumimoji="0" lang="es-ES_trad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88.54 ± 53.90</a:t>
                      </a:r>
                      <a:endParaRPr kumimoji="0" lang="es-ES_trad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1.21 ± 1.20</a:t>
                      </a:r>
                      <a:endParaRPr kumimoji="0" lang="es-ES_tradnl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152.93 ± 29.92</a:t>
                      </a:r>
                      <a:endParaRPr kumimoji="0" lang="es-ES_trad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81.64 ± 21.42</a:t>
                      </a:r>
                      <a:endParaRPr kumimoji="0" lang="es-ES_trad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141.65 ± 45.68</a:t>
                      </a:r>
                      <a:endParaRPr kumimoji="0" lang="es-ES_tradnl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28.15 ± 11.81</a:t>
                      </a:r>
                    </a:p>
                  </a:txBody>
                  <a:tcPr marL="91421" marR="9142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n.s</a:t>
                      </a: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  <a:endParaRPr kumimoji="0" lang="es-ES_trad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n.s</a:t>
                      </a: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  <a:endParaRPr kumimoji="0" lang="es-ES_trad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n.s</a:t>
                      </a: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  <a:endParaRPr kumimoji="0" lang="es-ES_trad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n.s</a:t>
                      </a: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  <a:endParaRPr kumimoji="0" lang="es-ES_trad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0.010</a:t>
                      </a:r>
                      <a:endParaRPr kumimoji="0" lang="es-ES_tradnl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n.s</a:t>
                      </a: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  <a:endParaRPr kumimoji="0" lang="es-ES_trad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n.s</a:t>
                      </a: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  <a:endParaRPr kumimoji="0" lang="es-ES_tradn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0.001</a:t>
                      </a:r>
                      <a:endParaRPr kumimoji="0" lang="es-ES_tradnl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Times New Roman" pitchFamily="18" charset="0"/>
                          <a:cs typeface="Arial" charset="0"/>
                        </a:rPr>
                        <a:t>&lt;0.001</a:t>
                      </a:r>
                    </a:p>
                  </a:txBody>
                  <a:tcPr marL="91421" marR="9142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868144" y="1916832"/>
            <a:ext cx="3194662" cy="258062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227853" y="6130282"/>
            <a:ext cx="1324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b="1" i="1" dirty="0" smtClean="0"/>
              <a:t>Ruiz-</a:t>
            </a:r>
            <a:r>
              <a:rPr lang="es-ES_tradnl" sz="1200" b="1" i="1" dirty="0" err="1" smtClean="0"/>
              <a:t>Limon</a:t>
            </a:r>
            <a:r>
              <a:rPr lang="es-ES_tradnl" sz="1200" b="1" i="1" dirty="0" smtClean="0"/>
              <a:t> et al., </a:t>
            </a:r>
          </a:p>
          <a:p>
            <a:r>
              <a:rPr lang="es-ES_tradnl" sz="1200" b="1" i="1" dirty="0" smtClean="0"/>
              <a:t>2015</a:t>
            </a:r>
            <a:endParaRPr lang="es-ES_tradnl" sz="1200" b="1" i="1" dirty="0"/>
          </a:p>
        </p:txBody>
      </p:sp>
      <p:pic>
        <p:nvPicPr>
          <p:cNvPr id="11" name="Picture 5" descr="http://www.eular.org/sysModules/obxContent/media/www.eular.2015/2_776B041B-1F29-E788-9E90AC0E6F3E3B03/medium/anals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30003" y="5976703"/>
            <a:ext cx="1414535" cy="707268"/>
          </a:xfrm>
          <a:prstGeom prst="rect">
            <a:avLst/>
          </a:prstGeom>
          <a:noFill/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714480" y="-27384"/>
            <a:ext cx="5546725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en-US" sz="1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CuadroTexto 11"/>
          <p:cNvSpPr txBox="1">
            <a:spLocks noChangeArrowheads="1"/>
          </p:cNvSpPr>
          <p:nvPr/>
        </p:nvSpPr>
        <p:spPr bwMode="auto">
          <a:xfrm>
            <a:off x="1430024" y="95937"/>
            <a:ext cx="73184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altLang="es-ES_tradnl" sz="1800" b="1" dirty="0" smtClean="0">
                <a:solidFill>
                  <a:srgbClr val="C00000"/>
                </a:solidFill>
                <a:latin typeface="+mj-lt"/>
                <a:ea typeface="Abadi MT Condensed Extra Bold" charset="0"/>
                <a:cs typeface="Abadi MT Condensed Extra Bold" charset="0"/>
              </a:rPr>
              <a:t>MONOCITOS como mediadores del proceso autoinmune y </a:t>
            </a:r>
            <a:r>
              <a:rPr lang="es-ES_tradnl" altLang="es-ES_tradnl" sz="1800" b="1" dirty="0" err="1" smtClean="0">
                <a:solidFill>
                  <a:srgbClr val="C00000"/>
                </a:solidFill>
                <a:latin typeface="+mj-lt"/>
                <a:ea typeface="Abadi MT Condensed Extra Bold" charset="0"/>
                <a:cs typeface="Abadi MT Condensed Extra Bold" charset="0"/>
              </a:rPr>
              <a:t>aterotrombótico</a:t>
            </a:r>
            <a:endParaRPr lang="es-ES_tradnl" altLang="es-ES_tradnl" sz="1800" b="1" dirty="0" smtClean="0">
              <a:solidFill>
                <a:srgbClr val="C00000"/>
              </a:solidFill>
              <a:latin typeface="+mj-lt"/>
              <a:ea typeface="Abadi MT Condensed Extra Bold" charset="0"/>
              <a:cs typeface="Abadi MT Condensed Extra Bold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altLang="es-ES_tradnl" sz="1800" b="1" dirty="0" smtClean="0">
                <a:solidFill>
                  <a:srgbClr val="C00000"/>
                </a:solidFill>
                <a:latin typeface="+mj-lt"/>
                <a:ea typeface="Abadi MT Condensed Extra Bold" charset="0"/>
                <a:cs typeface="Abadi MT Condensed Extra Bold" charset="0"/>
              </a:rPr>
              <a:t>mediante </a:t>
            </a:r>
            <a:r>
              <a:rPr lang="es-ES_tradnl" altLang="es-ES_tradnl" sz="1800" b="1" dirty="0">
                <a:solidFill>
                  <a:srgbClr val="C00000"/>
                </a:solidFill>
                <a:latin typeface="+mj-lt"/>
                <a:ea typeface="Abadi MT Condensed Extra Bold" charset="0"/>
                <a:cs typeface="Abadi MT Condensed Extra Bold" charset="0"/>
              </a:rPr>
              <a:t>la producción inducida de ROS/</a:t>
            </a:r>
            <a:r>
              <a:rPr lang="es-ES_tradnl" altLang="es-ES_tradnl" sz="1800" b="1" dirty="0" err="1">
                <a:solidFill>
                  <a:srgbClr val="C00000"/>
                </a:solidFill>
                <a:latin typeface="+mj-lt"/>
                <a:ea typeface="Abadi MT Condensed Extra Bold" charset="0"/>
                <a:cs typeface="Abadi MT Condensed Extra Bold" charset="0"/>
              </a:rPr>
              <a:t>RNs</a:t>
            </a:r>
            <a:endParaRPr lang="es-ES_tradnl" altLang="es-ES_tradnl" sz="1800" b="1" dirty="0">
              <a:solidFill>
                <a:srgbClr val="C00000"/>
              </a:solidFill>
              <a:latin typeface="+mj-lt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12" name="Imagen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660877" cy="64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2146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0825" y="764704"/>
            <a:ext cx="8642350" cy="523220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400" b="1" dirty="0" smtClean="0">
                <a:solidFill>
                  <a:srgbClr val="000000"/>
                </a:solidFill>
                <a:latin typeface="Gill Sans MT" pitchFamily="34" charset="0"/>
              </a:rPr>
              <a:t>OBJETIVO</a:t>
            </a:r>
            <a:r>
              <a:rPr lang="es-ES" sz="1400" dirty="0" smtClean="0">
                <a:solidFill>
                  <a:srgbClr val="000000"/>
                </a:solidFill>
                <a:latin typeface="Gill Sans MT" pitchFamily="34" charset="0"/>
              </a:rPr>
              <a:t>: </a:t>
            </a:r>
            <a:r>
              <a:rPr lang="es-ES" altLang="zh-CN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erlin Sans FB Demi" pitchFamily="34" charset="0"/>
                <a:ea typeface="宋体" pitchFamily="2" charset="-122"/>
              </a:rPr>
              <a:t>Estudio </a:t>
            </a:r>
            <a:r>
              <a:rPr lang="es-ES" altLang="zh-CN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erlin Sans FB Demi" pitchFamily="34" charset="0"/>
                <a:ea typeface="宋体" pitchFamily="2" charset="-122"/>
              </a:rPr>
              <a:t>del estatus oxidativo de </a:t>
            </a:r>
            <a:r>
              <a:rPr lang="es-ES" altLang="zh-CN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erlin Sans FB Demi" pitchFamily="34" charset="0"/>
                <a:ea typeface="宋体" pitchFamily="2" charset="-122"/>
              </a:rPr>
              <a:t>monocitos/suero </a:t>
            </a:r>
            <a:r>
              <a:rPr lang="es-ES" altLang="zh-CN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erlin Sans FB Demi" pitchFamily="34" charset="0"/>
                <a:ea typeface="宋体" pitchFamily="2" charset="-122"/>
              </a:rPr>
              <a:t>de </a:t>
            </a:r>
            <a:r>
              <a:rPr lang="es-ES" altLang="zh-CN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erlin Sans FB Demi" pitchFamily="34" charset="0"/>
                <a:ea typeface="宋体" pitchFamily="2" charset="-122"/>
              </a:rPr>
              <a:t>85 pacientes </a:t>
            </a:r>
            <a:r>
              <a:rPr lang="es-ES" altLang="zh-CN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erlin Sans FB Demi" pitchFamily="34" charset="0"/>
                <a:ea typeface="宋体" pitchFamily="2" charset="-122"/>
              </a:rPr>
              <a:t>con LES y análisis de su implicación en el desarrollo de aterosclerosis y enfermedad cardiovascular. </a:t>
            </a:r>
            <a:endParaRPr lang="es-ES" sz="1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215818" y="4954564"/>
            <a:ext cx="4118009" cy="1384995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71475" indent="-371475" algn="just">
              <a:defRPr/>
            </a:pPr>
            <a:r>
              <a:rPr lang="es-ES" altLang="zh-CN" sz="1400" b="1" dirty="0" smtClean="0">
                <a:latin typeface="Beirut" charset="-78"/>
                <a:ea typeface="Beirut" charset="-78"/>
                <a:cs typeface="Beirut" charset="-78"/>
              </a:rPr>
              <a:t>Conclusiones</a:t>
            </a:r>
            <a:endParaRPr lang="es-ES" altLang="zh-CN" sz="1400" b="1" dirty="0">
              <a:latin typeface="Beirut" charset="-78"/>
              <a:ea typeface="Beirut" charset="-78"/>
              <a:cs typeface="Beirut" charset="-78"/>
            </a:endParaRPr>
          </a:p>
          <a:p>
            <a:pPr marL="371475" indent="-371475" algn="just">
              <a:defRPr/>
            </a:pPr>
            <a:r>
              <a:rPr lang="es-ES" altLang="zh-CN" sz="1400" dirty="0">
                <a:latin typeface="Beirut" charset="-78"/>
                <a:ea typeface="Beirut" charset="-78"/>
                <a:cs typeface="Beirut" charset="-78"/>
              </a:rPr>
              <a:t>Existe una alteración del estado </a:t>
            </a:r>
            <a:r>
              <a:rPr lang="es-ES" altLang="zh-CN" sz="1400" dirty="0" err="1">
                <a:latin typeface="Beirut" charset="-78"/>
                <a:ea typeface="Beirut" charset="-78"/>
                <a:cs typeface="Beirut" charset="-78"/>
              </a:rPr>
              <a:t>redox</a:t>
            </a:r>
            <a:r>
              <a:rPr lang="es-ES" altLang="zh-CN" sz="1400" dirty="0">
                <a:latin typeface="Beirut" charset="-78"/>
                <a:ea typeface="Beirut" charset="-78"/>
                <a:cs typeface="Beirut" charset="-78"/>
              </a:rPr>
              <a:t> intracelular en monocitos asociada al efecto de los auto-anticuerpos del LES e implicada en el desarrollo de eventos cardiovasculares y aterosclerosis incipiente</a:t>
            </a:r>
            <a:endParaRPr lang="es-ES" altLang="zh-CN" sz="1400" dirty="0">
              <a:solidFill>
                <a:srgbClr val="003300"/>
              </a:solidFill>
              <a:latin typeface="Beirut" charset="-78"/>
              <a:ea typeface="Beirut" charset="-78"/>
              <a:cs typeface="Beirut" charset="-78"/>
            </a:endParaRPr>
          </a:p>
        </p:txBody>
      </p:sp>
      <p:grpSp>
        <p:nvGrpSpPr>
          <p:cNvPr id="2" name="39 Grupo"/>
          <p:cNvGrpSpPr/>
          <p:nvPr/>
        </p:nvGrpSpPr>
        <p:grpSpPr>
          <a:xfrm>
            <a:off x="4643438" y="1412775"/>
            <a:ext cx="4008810" cy="3033257"/>
            <a:chOff x="3924300" y="3429000"/>
            <a:chExt cx="2879725" cy="3210225"/>
          </a:xfrm>
        </p:grpSpPr>
        <p:pic>
          <p:nvPicPr>
            <p:cNvPr id="12" name="Picture 10" descr="Correlaciones con estres oxidativo"/>
            <p:cNvPicPr>
              <a:picLocks noChangeAspect="1" noChangeArrowheads="1"/>
            </p:cNvPicPr>
            <p:nvPr/>
          </p:nvPicPr>
          <p:blipFill>
            <a:blip r:embed="rId2" cstate="email">
              <a:lum contrast="36000"/>
            </a:blip>
            <a:srcRect/>
            <a:stretch>
              <a:fillRect/>
            </a:stretch>
          </p:blipFill>
          <p:spPr bwMode="auto">
            <a:xfrm>
              <a:off x="3924300" y="3429000"/>
              <a:ext cx="2879725" cy="3167152"/>
            </a:xfrm>
            <a:prstGeom prst="rect">
              <a:avLst/>
            </a:prstGeom>
            <a:noFill/>
            <a:ln w="9525">
              <a:solidFill>
                <a:srgbClr val="FFCC99"/>
              </a:solidFill>
              <a:miter lim="800000"/>
              <a:headEnd/>
              <a:tailEnd/>
            </a:ln>
            <a:effectLst>
              <a:outerShdw sx="1000" sy="1000" algn="ctr" rotWithShape="0">
                <a:srgbClr val="808080"/>
              </a:outerShdw>
            </a:effectLst>
          </p:spPr>
        </p:pic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4427538" y="4299115"/>
              <a:ext cx="805029" cy="20005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700" b="1"/>
                <a:t>aCL-IgG (GPL)</a:t>
              </a: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 rot="16200000">
              <a:off x="5060247" y="3858534"/>
              <a:ext cx="933269" cy="20005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700" b="1"/>
                <a:t>Catalase (monoc)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 rot="16200000">
              <a:off x="3670458" y="4766111"/>
              <a:ext cx="755335" cy="20005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700" b="1"/>
                <a:t>VEGF (pg/ml)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 rot="16200000">
              <a:off x="5225848" y="4789950"/>
              <a:ext cx="665567" cy="20005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700" b="1"/>
                <a:t>tPA (pg/ml)</a:t>
              </a: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 rot="16200000">
              <a:off x="3627075" y="3848318"/>
              <a:ext cx="862737" cy="20005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700" b="1"/>
                <a:t>GPx monocytes</a:t>
              </a: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5940425" y="4316143"/>
              <a:ext cx="686406" cy="20005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700" b="1"/>
                <a:t>Anti-dsDNA</a:t>
              </a:r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4395788" y="5283316"/>
              <a:ext cx="854721" cy="20005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700" b="1"/>
                <a:t>Peroxides (MFI)</a:t>
              </a: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5838825" y="5319075"/>
              <a:ext cx="908128" cy="2117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s-ES" sz="700" b="1"/>
                <a:t>Peroxinitrites (MFI)</a:t>
              </a:r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4150644" y="6284609"/>
              <a:ext cx="1317990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700" b="1" dirty="0"/>
                <a:t>JC-1 (% </a:t>
              </a:r>
              <a:r>
                <a:rPr lang="es-ES" sz="700" b="1" dirty="0" err="1"/>
                <a:t>cells</a:t>
              </a:r>
              <a:r>
                <a:rPr lang="es-ES" sz="700" b="1" dirty="0"/>
                <a:t> </a:t>
              </a:r>
              <a:r>
                <a:rPr lang="es-ES" sz="700" b="1" dirty="0" err="1"/>
                <a:t>with</a:t>
              </a:r>
              <a:r>
                <a:rPr lang="es-ES" sz="700" b="1" dirty="0"/>
                <a:t> </a:t>
              </a:r>
            </a:p>
            <a:p>
              <a:pPr algn="ctr"/>
              <a:r>
                <a:rPr lang="es-ES" sz="700" b="1" dirty="0" err="1"/>
                <a:t>Depolarized</a:t>
              </a:r>
              <a:r>
                <a:rPr lang="es-ES" sz="700" b="1" dirty="0"/>
                <a:t> </a:t>
              </a:r>
              <a:r>
                <a:rPr lang="es-ES" sz="700" b="1" dirty="0" err="1"/>
                <a:t>mitochondria</a:t>
              </a:r>
              <a:r>
                <a:rPr lang="es-ES" sz="700" b="1" dirty="0"/>
                <a:t>)</a:t>
              </a:r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5634038" y="6313492"/>
              <a:ext cx="1112915" cy="3257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700" b="1" dirty="0"/>
                <a:t>JC-1 (% </a:t>
              </a:r>
              <a:r>
                <a:rPr lang="es-ES" sz="700" b="1" dirty="0" err="1"/>
                <a:t>cells</a:t>
              </a:r>
              <a:r>
                <a:rPr lang="es-ES" sz="700" b="1" dirty="0"/>
                <a:t> </a:t>
              </a:r>
              <a:r>
                <a:rPr lang="es-ES" sz="700" b="1" dirty="0" err="1"/>
                <a:t>with</a:t>
              </a:r>
              <a:r>
                <a:rPr lang="es-ES" sz="700" b="1" dirty="0"/>
                <a:t> </a:t>
              </a:r>
            </a:p>
            <a:p>
              <a:pPr algn="ctr"/>
              <a:r>
                <a:rPr lang="es-ES" sz="700" b="1" dirty="0" err="1"/>
                <a:t>Depolarized</a:t>
              </a:r>
              <a:r>
                <a:rPr lang="es-ES" sz="700" b="1" dirty="0"/>
                <a:t> </a:t>
              </a:r>
              <a:r>
                <a:rPr lang="es-ES" sz="700" b="1" dirty="0" err="1"/>
                <a:t>mitochondria</a:t>
              </a:r>
              <a:r>
                <a:rPr lang="es-ES" sz="700" b="1" dirty="0"/>
                <a:t>)</a:t>
              </a:r>
            </a:p>
          </p:txBody>
        </p:sp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 rot="16200000">
              <a:off x="5203623" y="5804800"/>
              <a:ext cx="665567" cy="20005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700" b="1"/>
                <a:t>tPA (pg/ml)</a:t>
              </a:r>
            </a:p>
          </p:txBody>
        </p:sp>
        <p:sp>
          <p:nvSpPr>
            <p:cNvPr id="24" name="Text Box 25"/>
            <p:cNvSpPr txBox="1">
              <a:spLocks noChangeArrowheads="1"/>
            </p:cNvSpPr>
            <p:nvPr/>
          </p:nvSpPr>
          <p:spPr bwMode="auto">
            <a:xfrm rot="16200000">
              <a:off x="3655999" y="5808206"/>
              <a:ext cx="790601" cy="20005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700" b="1"/>
                <a:t>MCP-1 (pg/ml)</a:t>
              </a:r>
            </a:p>
          </p:txBody>
        </p:sp>
      </p:grpSp>
      <p:grpSp>
        <p:nvGrpSpPr>
          <p:cNvPr id="5" name="40 Grupo"/>
          <p:cNvGrpSpPr/>
          <p:nvPr/>
        </p:nvGrpSpPr>
        <p:grpSpPr>
          <a:xfrm>
            <a:off x="4716016" y="4607348"/>
            <a:ext cx="3773918" cy="2206028"/>
            <a:chOff x="4572000" y="4625999"/>
            <a:chExt cx="2143140" cy="2160587"/>
          </a:xfrm>
        </p:grpSpPr>
        <p:pic>
          <p:nvPicPr>
            <p:cNvPr id="26" name="Picture 15" descr="Estres oxidativo-AT-Tromb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572000" y="4625999"/>
              <a:ext cx="2143140" cy="2160587"/>
            </a:xfrm>
            <a:prstGeom prst="rect">
              <a:avLst/>
            </a:prstGeom>
            <a:noFill/>
            <a:ln w="9525">
              <a:solidFill>
                <a:srgbClr val="FFCC99"/>
              </a:solidFill>
              <a:miter lim="800000"/>
              <a:headEnd/>
              <a:tailEnd/>
            </a:ln>
            <a:effectLst>
              <a:outerShdw sx="1000" sy="1000" algn="ctr" rotWithShape="0">
                <a:srgbClr val="808080"/>
              </a:outerShdw>
            </a:effectLst>
          </p:spPr>
        </p:pic>
        <p:sp>
          <p:nvSpPr>
            <p:cNvPr id="27" name="Text Box 28"/>
            <p:cNvSpPr txBox="1">
              <a:spLocks noChangeArrowheads="1"/>
            </p:cNvSpPr>
            <p:nvPr/>
          </p:nvSpPr>
          <p:spPr bwMode="auto">
            <a:xfrm>
              <a:off x="4811714" y="5482124"/>
              <a:ext cx="522900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700" b="1"/>
                <a:t>CIMT</a:t>
              </a:r>
            </a:p>
            <a:p>
              <a:pPr algn="ctr"/>
              <a:r>
                <a:rPr lang="es-ES" sz="700" b="1"/>
                <a:t>&lt;1.5mm</a:t>
              </a:r>
            </a:p>
          </p:txBody>
        </p:sp>
        <p:sp>
          <p:nvSpPr>
            <p:cNvPr id="28" name="Text Box 29"/>
            <p:cNvSpPr txBox="1">
              <a:spLocks noChangeArrowheads="1"/>
            </p:cNvSpPr>
            <p:nvPr/>
          </p:nvSpPr>
          <p:spPr bwMode="auto">
            <a:xfrm>
              <a:off x="5146676" y="5482124"/>
              <a:ext cx="522900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700" b="1"/>
                <a:t>CIMT</a:t>
              </a:r>
            </a:p>
            <a:p>
              <a:pPr algn="ctr"/>
              <a:r>
                <a:rPr lang="es-ES" sz="700" b="1"/>
                <a:t>&gt;1.5mm</a:t>
              </a:r>
            </a:p>
          </p:txBody>
        </p:sp>
        <p:sp>
          <p:nvSpPr>
            <p:cNvPr id="29" name="Text Box 30"/>
            <p:cNvSpPr txBox="1">
              <a:spLocks noChangeArrowheads="1"/>
            </p:cNvSpPr>
            <p:nvPr/>
          </p:nvSpPr>
          <p:spPr bwMode="auto">
            <a:xfrm>
              <a:off x="5913894" y="5456724"/>
              <a:ext cx="522900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700" b="1"/>
                <a:t>CIMT</a:t>
              </a:r>
            </a:p>
            <a:p>
              <a:pPr algn="ctr"/>
              <a:r>
                <a:rPr lang="es-ES" sz="700" b="1"/>
                <a:t>&lt;1.5mm</a:t>
              </a:r>
            </a:p>
          </p:txBody>
        </p:sp>
        <p:sp>
          <p:nvSpPr>
            <p:cNvPr id="30" name="Text Box 31"/>
            <p:cNvSpPr txBox="1">
              <a:spLocks noChangeArrowheads="1"/>
            </p:cNvSpPr>
            <p:nvPr/>
          </p:nvSpPr>
          <p:spPr bwMode="auto">
            <a:xfrm>
              <a:off x="6248856" y="5456724"/>
              <a:ext cx="466284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700" b="1" dirty="0"/>
                <a:t>CIMT</a:t>
              </a:r>
            </a:p>
            <a:p>
              <a:pPr algn="ctr"/>
              <a:r>
                <a:rPr lang="es-ES" sz="700" b="1" dirty="0"/>
                <a:t>&gt;1.5mm</a:t>
              </a:r>
            </a:p>
          </p:txBody>
        </p:sp>
        <p:sp>
          <p:nvSpPr>
            <p:cNvPr id="31" name="Text Box 32"/>
            <p:cNvSpPr txBox="1">
              <a:spLocks noChangeArrowheads="1"/>
            </p:cNvSpPr>
            <p:nvPr/>
          </p:nvSpPr>
          <p:spPr bwMode="auto">
            <a:xfrm>
              <a:off x="4786314" y="5456724"/>
              <a:ext cx="522900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700" b="1"/>
                <a:t>CIMT</a:t>
              </a:r>
            </a:p>
            <a:p>
              <a:pPr algn="ctr"/>
              <a:r>
                <a:rPr lang="es-ES" sz="700" b="1"/>
                <a:t>&lt;1.5mm</a:t>
              </a:r>
            </a:p>
          </p:txBody>
        </p:sp>
        <p:sp>
          <p:nvSpPr>
            <p:cNvPr id="32" name="Text Box 33"/>
            <p:cNvSpPr txBox="1">
              <a:spLocks noChangeArrowheads="1"/>
            </p:cNvSpPr>
            <p:nvPr/>
          </p:nvSpPr>
          <p:spPr bwMode="auto">
            <a:xfrm>
              <a:off x="5121276" y="5456724"/>
              <a:ext cx="522900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700" b="1"/>
                <a:t>CIMT</a:t>
              </a:r>
            </a:p>
            <a:p>
              <a:pPr algn="ctr"/>
              <a:r>
                <a:rPr lang="es-ES" sz="700" b="1"/>
                <a:t>&gt;1.5mm</a:t>
              </a:r>
            </a:p>
          </p:txBody>
        </p:sp>
        <p:sp>
          <p:nvSpPr>
            <p:cNvPr id="33" name="Text Box 34"/>
            <p:cNvSpPr txBox="1">
              <a:spLocks noChangeArrowheads="1"/>
            </p:cNvSpPr>
            <p:nvPr/>
          </p:nvSpPr>
          <p:spPr bwMode="auto">
            <a:xfrm>
              <a:off x="4914429" y="6570686"/>
              <a:ext cx="330540" cy="20005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700" b="1"/>
                <a:t>T(-)</a:t>
              </a:r>
            </a:p>
          </p:txBody>
        </p:sp>
        <p:sp>
          <p:nvSpPr>
            <p:cNvPr id="34" name="Text Box 35"/>
            <p:cNvSpPr txBox="1">
              <a:spLocks noChangeArrowheads="1"/>
            </p:cNvSpPr>
            <p:nvPr/>
          </p:nvSpPr>
          <p:spPr bwMode="auto">
            <a:xfrm>
              <a:off x="5195417" y="6570686"/>
              <a:ext cx="352982" cy="20005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700" b="1"/>
                <a:t>T(+)</a:t>
              </a:r>
            </a:p>
          </p:txBody>
        </p:sp>
        <p:sp>
          <p:nvSpPr>
            <p:cNvPr id="35" name="Text Box 36"/>
            <p:cNvSpPr txBox="1">
              <a:spLocks noChangeArrowheads="1"/>
            </p:cNvSpPr>
            <p:nvPr/>
          </p:nvSpPr>
          <p:spPr bwMode="auto">
            <a:xfrm>
              <a:off x="6044958" y="6570686"/>
              <a:ext cx="330540" cy="20005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700" b="1"/>
                <a:t>T(-)</a:t>
              </a:r>
            </a:p>
          </p:txBody>
        </p:sp>
        <p:sp>
          <p:nvSpPr>
            <p:cNvPr id="36" name="Text Box 37"/>
            <p:cNvSpPr txBox="1">
              <a:spLocks noChangeArrowheads="1"/>
            </p:cNvSpPr>
            <p:nvPr/>
          </p:nvSpPr>
          <p:spPr bwMode="auto">
            <a:xfrm>
              <a:off x="6325945" y="6570686"/>
              <a:ext cx="352982" cy="20005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700" b="1"/>
                <a:t>T(+)</a:t>
              </a:r>
            </a:p>
          </p:txBody>
        </p:sp>
      </p:grp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-32" y="6572272"/>
            <a:ext cx="22268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000" b="1" i="1" dirty="0" smtClean="0"/>
              <a:t>Ruiz-</a:t>
            </a:r>
            <a:r>
              <a:rPr lang="es-ES" sz="1000" b="1" i="1" dirty="0" err="1" smtClean="0"/>
              <a:t>Limon</a:t>
            </a:r>
            <a:r>
              <a:rPr lang="es-ES" sz="1000" b="1" i="1" dirty="0" smtClean="0"/>
              <a:t> </a:t>
            </a:r>
            <a:r>
              <a:rPr lang="es-ES" sz="1000" b="1" i="1" dirty="0"/>
              <a:t>et al., </a:t>
            </a:r>
            <a:r>
              <a:rPr lang="es-ES" sz="1000" b="1" i="1" dirty="0" smtClean="0"/>
              <a:t>Ann </a:t>
            </a:r>
            <a:r>
              <a:rPr lang="es-ES" sz="1000" b="1" i="1" dirty="0" err="1" smtClean="0"/>
              <a:t>Rheum</a:t>
            </a:r>
            <a:r>
              <a:rPr lang="es-ES" sz="1000" b="1" i="1" dirty="0" smtClean="0"/>
              <a:t> </a:t>
            </a:r>
            <a:r>
              <a:rPr lang="es-ES" sz="1000" b="1" i="1" dirty="0" err="1" smtClean="0"/>
              <a:t>Dis</a:t>
            </a:r>
            <a:r>
              <a:rPr lang="es-ES" sz="1000" b="1" i="1" dirty="0" smtClean="0"/>
              <a:t> 2015</a:t>
            </a:r>
            <a:endParaRPr lang="es-ES" sz="1000" b="1" i="1" dirty="0"/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1714480" y="-27384"/>
            <a:ext cx="5546725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en-US" sz="1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8" name="CuadroTexto 11"/>
          <p:cNvSpPr txBox="1">
            <a:spLocks noChangeArrowheads="1"/>
          </p:cNvSpPr>
          <p:nvPr/>
        </p:nvSpPr>
        <p:spPr bwMode="auto">
          <a:xfrm>
            <a:off x="1406146" y="95937"/>
            <a:ext cx="65502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altLang="es-ES_tradnl" sz="1800" b="1" dirty="0" smtClean="0">
                <a:solidFill>
                  <a:srgbClr val="C0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MONOCITOS como mediadores del proceso autoinmune y </a:t>
            </a:r>
            <a:r>
              <a:rPr lang="es-ES_tradnl" altLang="es-ES_tradnl" sz="1800" b="1" dirty="0" err="1" smtClean="0">
                <a:solidFill>
                  <a:srgbClr val="C0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aterotrombótico</a:t>
            </a:r>
            <a:r>
              <a:rPr lang="es-ES_tradnl" altLang="es-ES_tradnl" sz="1800" b="1" dirty="0">
                <a:solidFill>
                  <a:srgbClr val="C0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s-ES_tradnl" altLang="es-ES_tradnl" sz="1800" b="1" dirty="0" smtClean="0">
                <a:solidFill>
                  <a:srgbClr val="C0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en LES</a:t>
            </a:r>
          </a:p>
        </p:txBody>
      </p:sp>
      <p:pic>
        <p:nvPicPr>
          <p:cNvPr id="39" name="Imagen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660877" cy="64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 Box 98"/>
          <p:cNvSpPr txBox="1">
            <a:spLocks noChangeArrowheads="1"/>
          </p:cNvSpPr>
          <p:nvPr/>
        </p:nvSpPr>
        <p:spPr bwMode="auto">
          <a:xfrm>
            <a:off x="2555776" y="1556792"/>
            <a:ext cx="17780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100" b="1" dirty="0">
                <a:solidFill>
                  <a:srgbClr val="990000"/>
                </a:solidFill>
                <a:cs typeface="Arial" charset="0"/>
              </a:rPr>
              <a:t>% </a:t>
            </a:r>
            <a:r>
              <a:rPr lang="es-ES" sz="1100" b="1" dirty="0">
                <a:solidFill>
                  <a:srgbClr val="990000"/>
                </a:solidFill>
              </a:rPr>
              <a:t>Células con </a:t>
            </a:r>
            <a:r>
              <a:rPr lang="es-ES" sz="1100" b="1">
                <a:solidFill>
                  <a:srgbClr val="990000"/>
                </a:solidFill>
              </a:rPr>
              <a:t>membrana </a:t>
            </a:r>
            <a:endParaRPr lang="es-ES" sz="1100" b="1" smtClean="0">
              <a:solidFill>
                <a:srgbClr val="990000"/>
              </a:solidFill>
            </a:endParaRPr>
          </a:p>
          <a:p>
            <a:r>
              <a:rPr lang="es-ES" sz="1100" b="1" dirty="0" smtClean="0">
                <a:solidFill>
                  <a:srgbClr val="990000"/>
                </a:solidFill>
              </a:rPr>
              <a:t>mitocondrial </a:t>
            </a:r>
            <a:r>
              <a:rPr lang="es-ES" sz="1100" b="1" dirty="0">
                <a:solidFill>
                  <a:srgbClr val="990000"/>
                </a:solidFill>
              </a:rPr>
              <a:t>despolarizada</a:t>
            </a:r>
            <a:endParaRPr lang="es-ES" sz="1100" b="1" dirty="0">
              <a:solidFill>
                <a:srgbClr val="990000"/>
              </a:solidFill>
              <a:cs typeface="Arial" charset="0"/>
            </a:endParaRPr>
          </a:p>
        </p:txBody>
      </p:sp>
      <p:pic>
        <p:nvPicPr>
          <p:cNvPr id="41" name="Picture 6" descr="C:\Documents and Settings\CHARY\Escritorio\Paper SLE+Fluva\DCFDA.jpg"/>
          <p:cNvPicPr>
            <a:picLocks noChangeAspect="1" noChangeArrowheads="1"/>
          </p:cNvPicPr>
          <p:nvPr/>
        </p:nvPicPr>
        <p:blipFill rotWithShape="1">
          <a:blip r:embed="rId5" cstate="email">
            <a:lum bright="-10000" contrast="20000"/>
          </a:blip>
          <a:srcRect/>
          <a:stretch/>
        </p:blipFill>
        <p:spPr bwMode="auto">
          <a:xfrm>
            <a:off x="301136" y="2023814"/>
            <a:ext cx="1124306" cy="1365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 Box 96"/>
          <p:cNvSpPr txBox="1">
            <a:spLocks noChangeArrowheads="1"/>
          </p:cNvSpPr>
          <p:nvPr/>
        </p:nvSpPr>
        <p:spPr bwMode="auto">
          <a:xfrm>
            <a:off x="578251" y="1556792"/>
            <a:ext cx="168988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100" b="1" dirty="0" err="1" smtClean="0">
                <a:solidFill>
                  <a:srgbClr val="990000"/>
                </a:solidFill>
                <a:cs typeface="Arial" charset="0"/>
              </a:rPr>
              <a:t>Peroxidos</a:t>
            </a:r>
            <a:r>
              <a:rPr lang="es-ES" sz="1100" b="1" dirty="0" smtClean="0">
                <a:solidFill>
                  <a:srgbClr val="990000"/>
                </a:solidFill>
                <a:cs typeface="Arial" charset="0"/>
              </a:rPr>
              <a:t> y </a:t>
            </a:r>
            <a:r>
              <a:rPr lang="es-ES" sz="1100" b="1" dirty="0" err="1" smtClean="0">
                <a:solidFill>
                  <a:srgbClr val="990000"/>
                </a:solidFill>
                <a:cs typeface="Arial" charset="0"/>
              </a:rPr>
              <a:t>Peroxinitritos</a:t>
            </a:r>
            <a:endParaRPr lang="es-ES" sz="1100" b="1" dirty="0">
              <a:solidFill>
                <a:srgbClr val="990000"/>
              </a:solidFill>
              <a:cs typeface="Arial" charset="0"/>
            </a:endParaRPr>
          </a:p>
        </p:txBody>
      </p:sp>
      <p:pic>
        <p:nvPicPr>
          <p:cNvPr id="43" name="Picture 8" descr="C:\Documents and Settings\CHARY\Escritorio\Paper SLE+Fluva\DHR123.jpg"/>
          <p:cNvPicPr>
            <a:picLocks noChangeAspect="1" noChangeArrowheads="1"/>
          </p:cNvPicPr>
          <p:nvPr/>
        </p:nvPicPr>
        <p:blipFill rotWithShape="1">
          <a:blip r:embed="rId6" cstate="email">
            <a:lum bright="-10000" contrast="16000"/>
          </a:blip>
          <a:srcRect/>
          <a:stretch/>
        </p:blipFill>
        <p:spPr bwMode="auto">
          <a:xfrm>
            <a:off x="251520" y="3319958"/>
            <a:ext cx="10906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" name="Agrupar 43"/>
          <p:cNvGrpSpPr/>
          <p:nvPr/>
        </p:nvGrpSpPr>
        <p:grpSpPr>
          <a:xfrm>
            <a:off x="2843808" y="1988840"/>
            <a:ext cx="1007319" cy="1513805"/>
            <a:chOff x="5868144" y="4032920"/>
            <a:chExt cx="1007319" cy="1513805"/>
          </a:xfrm>
        </p:grpSpPr>
        <p:pic>
          <p:nvPicPr>
            <p:cNvPr id="45" name="Picture 126" descr="C:\Documents and Settings\CHARY\Escritorio\Paper SLE+Fluva\JC-1.jpg"/>
            <p:cNvPicPr>
              <a:picLocks noChangeAspect="1" noChangeArrowheads="1"/>
            </p:cNvPicPr>
            <p:nvPr/>
          </p:nvPicPr>
          <p:blipFill rotWithShape="1">
            <a:blip r:embed="rId7" cstate="email">
              <a:lum bright="-10000" contrast="16000"/>
            </a:blip>
            <a:srcRect/>
            <a:stretch/>
          </p:blipFill>
          <p:spPr bwMode="auto">
            <a:xfrm>
              <a:off x="5936614" y="4062413"/>
              <a:ext cx="938849" cy="148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126" descr="C:\Documents and Settings\CHARY\Escritorio\Paper SLE+Fluva\JC-1.jpg"/>
            <p:cNvPicPr>
              <a:picLocks noChangeAspect="1" noChangeArrowheads="1"/>
            </p:cNvPicPr>
            <p:nvPr/>
          </p:nvPicPr>
          <p:blipFill rotWithShape="1">
            <a:blip r:embed="rId8" cstate="email">
              <a:lum bright="-10000" contrast="16000"/>
            </a:blip>
            <a:srcRect/>
            <a:stretch/>
          </p:blipFill>
          <p:spPr bwMode="auto">
            <a:xfrm>
              <a:off x="5868144" y="4032920"/>
              <a:ext cx="173673" cy="148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0" name="Agrupar 49"/>
          <p:cNvGrpSpPr/>
          <p:nvPr/>
        </p:nvGrpSpPr>
        <p:grpSpPr>
          <a:xfrm>
            <a:off x="1349446" y="2154456"/>
            <a:ext cx="1199633" cy="1093494"/>
            <a:chOff x="2315605" y="2841990"/>
            <a:chExt cx="1176274" cy="1093494"/>
          </a:xfrm>
        </p:grpSpPr>
        <p:pic>
          <p:nvPicPr>
            <p:cNvPr id="51" name="Imagen 50"/>
            <p:cNvPicPr>
              <a:picLocks noChangeAspect="1"/>
            </p:cNvPicPr>
            <p:nvPr/>
          </p:nvPicPr>
          <p:blipFill rotWithShape="1">
            <a:blip r:embed="rId9" cstate="print"/>
            <a:srcRect l="42192" r="35234"/>
            <a:stretch/>
          </p:blipFill>
          <p:spPr>
            <a:xfrm>
              <a:off x="2795228" y="2841990"/>
              <a:ext cx="696651" cy="1092200"/>
            </a:xfrm>
            <a:prstGeom prst="rect">
              <a:avLst/>
            </a:prstGeom>
          </p:spPr>
        </p:pic>
        <p:pic>
          <p:nvPicPr>
            <p:cNvPr id="52" name="Imagen 51"/>
            <p:cNvPicPr>
              <a:picLocks noChangeAspect="1"/>
            </p:cNvPicPr>
            <p:nvPr/>
          </p:nvPicPr>
          <p:blipFill rotWithShape="1">
            <a:blip r:embed="rId9" cstate="print"/>
            <a:srcRect r="84459"/>
            <a:stretch/>
          </p:blipFill>
          <p:spPr>
            <a:xfrm>
              <a:off x="2315605" y="2843284"/>
              <a:ext cx="479623" cy="1092200"/>
            </a:xfrm>
            <a:prstGeom prst="rect">
              <a:avLst/>
            </a:prstGeom>
          </p:spPr>
        </p:pic>
      </p:grpSp>
      <p:grpSp>
        <p:nvGrpSpPr>
          <p:cNvPr id="53" name="Agrupar 52"/>
          <p:cNvGrpSpPr/>
          <p:nvPr/>
        </p:nvGrpSpPr>
        <p:grpSpPr>
          <a:xfrm>
            <a:off x="1328228" y="3246656"/>
            <a:ext cx="1384992" cy="1282700"/>
            <a:chOff x="1835696" y="4725144"/>
            <a:chExt cx="1415504" cy="1282700"/>
          </a:xfrm>
        </p:grpSpPr>
        <p:pic>
          <p:nvPicPr>
            <p:cNvPr id="54" name="Imagen 53"/>
            <p:cNvPicPr>
              <a:picLocks noChangeAspect="1"/>
            </p:cNvPicPr>
            <p:nvPr/>
          </p:nvPicPr>
          <p:blipFill rotWithShape="1">
            <a:blip r:embed="rId10" cstate="print"/>
            <a:srcRect l="40853" r="32149"/>
            <a:stretch/>
          </p:blipFill>
          <p:spPr>
            <a:xfrm>
              <a:off x="2342586" y="4725144"/>
              <a:ext cx="908614" cy="1282700"/>
            </a:xfrm>
            <a:prstGeom prst="rect">
              <a:avLst/>
            </a:prstGeom>
          </p:spPr>
        </p:pic>
        <p:pic>
          <p:nvPicPr>
            <p:cNvPr id="55" name="Imagen 54"/>
            <p:cNvPicPr>
              <a:picLocks noChangeAspect="1"/>
            </p:cNvPicPr>
            <p:nvPr/>
          </p:nvPicPr>
          <p:blipFill rotWithShape="1">
            <a:blip r:embed="rId10" cstate="print"/>
            <a:srcRect r="84267"/>
            <a:stretch/>
          </p:blipFill>
          <p:spPr>
            <a:xfrm>
              <a:off x="1835696" y="4725144"/>
              <a:ext cx="529505" cy="1282700"/>
            </a:xfrm>
            <a:prstGeom prst="rect">
              <a:avLst/>
            </a:prstGeom>
          </p:spPr>
        </p:pic>
      </p:grpSp>
      <p:grpSp>
        <p:nvGrpSpPr>
          <p:cNvPr id="56" name="Agrupar 55"/>
          <p:cNvGrpSpPr/>
          <p:nvPr/>
        </p:nvGrpSpPr>
        <p:grpSpPr>
          <a:xfrm>
            <a:off x="2699792" y="3573016"/>
            <a:ext cx="1034592" cy="990600"/>
            <a:chOff x="6057688" y="5699125"/>
            <a:chExt cx="1034592" cy="990600"/>
          </a:xfrm>
        </p:grpSpPr>
        <p:pic>
          <p:nvPicPr>
            <p:cNvPr id="57" name="Imagen 56"/>
            <p:cNvPicPr>
              <a:picLocks noChangeAspect="1"/>
            </p:cNvPicPr>
            <p:nvPr/>
          </p:nvPicPr>
          <p:blipFill rotWithShape="1">
            <a:blip r:embed="rId11" cstate="print"/>
            <a:srcRect r="83572"/>
            <a:stretch/>
          </p:blipFill>
          <p:spPr>
            <a:xfrm>
              <a:off x="6057688" y="5699125"/>
              <a:ext cx="377620" cy="990600"/>
            </a:xfrm>
            <a:prstGeom prst="rect">
              <a:avLst/>
            </a:prstGeom>
          </p:spPr>
        </p:pic>
        <p:pic>
          <p:nvPicPr>
            <p:cNvPr id="58" name="Imagen 57"/>
            <p:cNvPicPr>
              <a:picLocks noChangeAspect="1"/>
            </p:cNvPicPr>
            <p:nvPr/>
          </p:nvPicPr>
          <p:blipFill rotWithShape="1">
            <a:blip r:embed="rId11" cstate="print"/>
            <a:srcRect l="43312" r="28495"/>
            <a:stretch/>
          </p:blipFill>
          <p:spPr>
            <a:xfrm>
              <a:off x="6444208" y="5699125"/>
              <a:ext cx="648072" cy="9906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70401" y="153920"/>
            <a:ext cx="7128792" cy="610784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dist="12700" sx="1000" sy="1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2813"/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NETosis – Daño tisular - Autoinmunidad</a:t>
            </a: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300708" y="836712"/>
            <a:ext cx="8528040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266700" algn="just"/>
            <a:r>
              <a:rPr lang="es-ES" i="1" dirty="0">
                <a:ea typeface="Abadi MT Condensed Light" charset="0"/>
                <a:cs typeface="Abadi MT Condensed Light" charset="0"/>
              </a:rPr>
              <a:t>Mecanismo de muerte celular en neutrófilos que implica la liberación de una red de fibras de cromatina que contiene principalmente histonas, péptidos anti-microbianos y enzimas pro-oxidativas (NE, MPO, NOX).</a:t>
            </a:r>
          </a:p>
        </p:txBody>
      </p:sp>
      <p:pic>
        <p:nvPicPr>
          <p:cNvPr id="6" name="Picture 2" descr="Neutrophils in the activation and regulation of innate and adaptive immun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3528" y="1882452"/>
            <a:ext cx="8528040" cy="30265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521613" y="5094063"/>
            <a:ext cx="2943732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266700" algn="just"/>
            <a:r>
              <a:rPr lang="es-ES" sz="1400" b="1" dirty="0">
                <a:latin typeface="Arial Narrow" pitchFamily="34" charset="0"/>
              </a:rPr>
              <a:t>Respuesta inmune innata a la infección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513018" y="5373216"/>
            <a:ext cx="1584176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266700"/>
            <a:r>
              <a:rPr lang="es-ES" sz="1400" b="1" dirty="0">
                <a:latin typeface="Arial Narrow" pitchFamily="34" charset="0"/>
              </a:rPr>
              <a:t>Daño tisular</a:t>
            </a: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1191604" y="5353471"/>
            <a:ext cx="788108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266700" algn="ctr"/>
            <a:r>
              <a:rPr lang="es-ES" sz="1400" b="1" dirty="0" err="1">
                <a:latin typeface="Arial Narrow" pitchFamily="34" charset="0"/>
              </a:rPr>
              <a:t>NETosis</a:t>
            </a:r>
            <a:endParaRPr lang="es-ES" sz="1400" b="1" dirty="0">
              <a:latin typeface="Arial Narrow" pitchFamily="34" charset="0"/>
            </a:endParaRPr>
          </a:p>
        </p:txBody>
      </p:sp>
      <p:sp>
        <p:nvSpPr>
          <p:cNvPr id="10" name="Cheurón 1"/>
          <p:cNvSpPr/>
          <p:nvPr/>
        </p:nvSpPr>
        <p:spPr>
          <a:xfrm>
            <a:off x="2164441" y="5077532"/>
            <a:ext cx="216024" cy="282980"/>
          </a:xfrm>
          <a:prstGeom prst="chevr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>
              <a:solidFill>
                <a:schemeClr val="tx1"/>
              </a:solidFill>
            </a:endParaRPr>
          </a:p>
        </p:txBody>
      </p:sp>
      <p:sp>
        <p:nvSpPr>
          <p:cNvPr id="11" name="Cheurón 14"/>
          <p:cNvSpPr/>
          <p:nvPr/>
        </p:nvSpPr>
        <p:spPr>
          <a:xfrm>
            <a:off x="2164441" y="5381387"/>
            <a:ext cx="216024" cy="282980"/>
          </a:xfrm>
          <a:prstGeom prst="chevr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>
              <a:solidFill>
                <a:schemeClr val="tx1"/>
              </a:solidFill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2513017" y="5641503"/>
            <a:ext cx="138817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266700" algn="just"/>
            <a:r>
              <a:rPr lang="es-ES" sz="1400" b="1" dirty="0" err="1">
                <a:latin typeface="Arial Narrow" pitchFamily="34" charset="0"/>
              </a:rPr>
              <a:t>Autoimmunidad</a:t>
            </a:r>
            <a:endParaRPr lang="es-ES" sz="1400" b="1" dirty="0">
              <a:latin typeface="Arial Narrow" pitchFamily="34" charset="0"/>
            </a:endParaRPr>
          </a:p>
        </p:txBody>
      </p:sp>
      <p:sp>
        <p:nvSpPr>
          <p:cNvPr id="13" name="Cheurón 15"/>
          <p:cNvSpPr/>
          <p:nvPr/>
        </p:nvSpPr>
        <p:spPr>
          <a:xfrm>
            <a:off x="2164441" y="5666300"/>
            <a:ext cx="216024" cy="282980"/>
          </a:xfrm>
          <a:prstGeom prst="chevr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23580" y="6165304"/>
            <a:ext cx="865093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_tradnl" sz="1400" u="sng" dirty="0">
                <a:solidFill>
                  <a:srgbClr val="660066"/>
                </a:solidFill>
                <a:hlinkClick r:id="rId4" tooltip="Nature medicine."/>
              </a:rPr>
              <a:t>Nat Med.</a:t>
            </a:r>
            <a:r>
              <a:rPr lang="es-ES_tradnl" sz="1400" dirty="0">
                <a:solidFill>
                  <a:srgbClr val="000000"/>
                </a:solidFill>
              </a:rPr>
              <a:t> 2016 Feb;22(2):146-53. </a:t>
            </a:r>
            <a:r>
              <a:rPr lang="es-ES_tradnl" sz="1400" b="1" dirty="0" err="1" smtClean="0">
                <a:solidFill>
                  <a:srgbClr val="000000"/>
                </a:solidFill>
              </a:rPr>
              <a:t>Neutrophil</a:t>
            </a:r>
            <a:r>
              <a:rPr lang="es-ES_tradnl" sz="1400" b="1" dirty="0" smtClean="0">
                <a:solidFill>
                  <a:srgbClr val="000000"/>
                </a:solidFill>
              </a:rPr>
              <a:t> </a:t>
            </a:r>
            <a:r>
              <a:rPr lang="es-ES_tradnl" sz="1400" b="1" dirty="0" err="1">
                <a:solidFill>
                  <a:srgbClr val="000000"/>
                </a:solidFill>
              </a:rPr>
              <a:t>extracellular</a:t>
            </a:r>
            <a:r>
              <a:rPr lang="es-ES_tradnl" sz="1400" b="1" dirty="0">
                <a:solidFill>
                  <a:srgbClr val="000000"/>
                </a:solidFill>
              </a:rPr>
              <a:t> </a:t>
            </a:r>
            <a:r>
              <a:rPr lang="es-ES_tradnl" sz="1400" b="1" dirty="0" err="1">
                <a:solidFill>
                  <a:srgbClr val="000000"/>
                </a:solidFill>
              </a:rPr>
              <a:t>traps</a:t>
            </a:r>
            <a:r>
              <a:rPr lang="es-ES_tradnl" sz="1400" b="1" dirty="0">
                <a:solidFill>
                  <a:srgbClr val="000000"/>
                </a:solidFill>
              </a:rPr>
              <a:t> </a:t>
            </a:r>
            <a:r>
              <a:rPr lang="es-ES_tradnl" sz="1400" b="1" dirty="0" err="1">
                <a:solidFill>
                  <a:srgbClr val="000000"/>
                </a:solidFill>
              </a:rPr>
              <a:t>enriched</a:t>
            </a:r>
            <a:r>
              <a:rPr lang="es-ES_tradnl" sz="1400" b="1" dirty="0">
                <a:solidFill>
                  <a:srgbClr val="000000"/>
                </a:solidFill>
              </a:rPr>
              <a:t> in </a:t>
            </a:r>
            <a:r>
              <a:rPr lang="es-ES_tradnl" sz="1400" b="1" dirty="0" err="1">
                <a:solidFill>
                  <a:srgbClr val="000000"/>
                </a:solidFill>
              </a:rPr>
              <a:t>oxidized</a:t>
            </a:r>
            <a:r>
              <a:rPr lang="es-ES_tradnl" sz="1400" b="1" dirty="0">
                <a:solidFill>
                  <a:srgbClr val="000000"/>
                </a:solidFill>
              </a:rPr>
              <a:t> </a:t>
            </a:r>
            <a:r>
              <a:rPr lang="es-ES_tradnl" sz="1400" b="1" dirty="0" err="1">
                <a:solidFill>
                  <a:srgbClr val="000000"/>
                </a:solidFill>
              </a:rPr>
              <a:t>mitochondrial</a:t>
            </a:r>
            <a:r>
              <a:rPr lang="es-ES_tradnl" sz="1400" b="1" dirty="0">
                <a:solidFill>
                  <a:srgbClr val="000000"/>
                </a:solidFill>
              </a:rPr>
              <a:t> DNA are </a:t>
            </a:r>
            <a:r>
              <a:rPr lang="es-ES_tradnl" sz="1400" b="1" dirty="0" err="1">
                <a:solidFill>
                  <a:srgbClr val="000000"/>
                </a:solidFill>
              </a:rPr>
              <a:t>interferogenic</a:t>
            </a:r>
            <a:r>
              <a:rPr lang="es-ES_tradnl" sz="1400" b="1" dirty="0">
                <a:solidFill>
                  <a:srgbClr val="000000"/>
                </a:solidFill>
              </a:rPr>
              <a:t> and </a:t>
            </a:r>
            <a:r>
              <a:rPr lang="es-ES_tradnl" sz="1400" b="1" dirty="0" err="1">
                <a:solidFill>
                  <a:srgbClr val="000000"/>
                </a:solidFill>
              </a:rPr>
              <a:t>contribute</a:t>
            </a:r>
            <a:r>
              <a:rPr lang="es-ES_tradnl" sz="1400" b="1" dirty="0">
                <a:solidFill>
                  <a:srgbClr val="000000"/>
                </a:solidFill>
              </a:rPr>
              <a:t> to lupus-</a:t>
            </a:r>
            <a:r>
              <a:rPr lang="es-ES_tradnl" sz="1400" b="1" dirty="0" err="1">
                <a:solidFill>
                  <a:srgbClr val="000000"/>
                </a:solidFill>
              </a:rPr>
              <a:t>like</a:t>
            </a:r>
            <a:r>
              <a:rPr lang="es-ES_tradnl" sz="1400" b="1" dirty="0">
                <a:solidFill>
                  <a:srgbClr val="000000"/>
                </a:solidFill>
              </a:rPr>
              <a:t> </a:t>
            </a:r>
            <a:r>
              <a:rPr lang="es-ES_tradnl" sz="1400" b="1" dirty="0" err="1" smtClean="0">
                <a:solidFill>
                  <a:srgbClr val="000000"/>
                </a:solidFill>
              </a:rPr>
              <a:t>disease</a:t>
            </a:r>
            <a:r>
              <a:rPr lang="es-ES_tradnl" sz="1400" b="1" dirty="0" smtClean="0">
                <a:solidFill>
                  <a:srgbClr val="000000"/>
                </a:solidFill>
              </a:rPr>
              <a:t>. </a:t>
            </a:r>
            <a:r>
              <a:rPr lang="es-ES_tradnl" sz="1400" u="sng" dirty="0" smtClean="0">
                <a:solidFill>
                  <a:srgbClr val="660066"/>
                </a:solidFill>
                <a:hlinkClick r:id="rId5" invalidUrl="https://www.ncbi.nlm.nih.gov/pubmed/?term=Lood C[Author]&amp;cauthor=true&amp;cauthor_uid=26779811"/>
              </a:rPr>
              <a:t>Lood </a:t>
            </a:r>
            <a:r>
              <a:rPr lang="es-ES_tradnl" sz="1400" u="sng" dirty="0">
                <a:solidFill>
                  <a:srgbClr val="660066"/>
                </a:solidFill>
                <a:hlinkClick r:id="rId5" invalidUrl="https://www.ncbi.nlm.nih.gov/pubmed/?term=Lood C[Author]&amp;cauthor=true&amp;cauthor_uid=26779811"/>
              </a:rPr>
              <a:t>C</a:t>
            </a:r>
            <a:r>
              <a:rPr lang="es-ES_tradnl" sz="1400" baseline="30000" dirty="0">
                <a:solidFill>
                  <a:srgbClr val="000000"/>
                </a:solidFill>
              </a:rPr>
              <a:t>1</a:t>
            </a:r>
            <a:r>
              <a:rPr lang="es-ES_tradnl" sz="1400" dirty="0">
                <a:solidFill>
                  <a:srgbClr val="000000"/>
                </a:solidFill>
              </a:rPr>
              <a:t>, </a:t>
            </a:r>
            <a:r>
              <a:rPr lang="es-ES_tradnl" sz="1400" u="sng" dirty="0">
                <a:solidFill>
                  <a:srgbClr val="660066"/>
                </a:solidFill>
                <a:hlinkClick r:id="rId6" invalidUrl="https://www.ncbi.nlm.nih.gov/pubmed/?term=Blanco LP[Author]&amp;cauthor=true&amp;cauthor_uid=26779811"/>
              </a:rPr>
              <a:t>Blanco LP</a:t>
            </a:r>
            <a:r>
              <a:rPr lang="es-ES_tradnl" sz="1400" baseline="30000" dirty="0">
                <a:solidFill>
                  <a:srgbClr val="000000"/>
                </a:solidFill>
              </a:rPr>
              <a:t>2</a:t>
            </a:r>
            <a:r>
              <a:rPr lang="es-ES_tradnl" sz="1400" dirty="0">
                <a:solidFill>
                  <a:srgbClr val="000000"/>
                </a:solidFill>
              </a:rPr>
              <a:t>, </a:t>
            </a:r>
            <a:r>
              <a:rPr lang="mr-IN" sz="1400" dirty="0" smtClean="0">
                <a:solidFill>
                  <a:srgbClr val="000000"/>
                </a:solidFill>
                <a:hlinkClick r:id="rId7" invalidUrl="https://www.ncbi.nlm.nih.gov/pubmed/?term=Purmalek MM[Author]&amp;cauthor=true&amp;cauthor_uid=26779811"/>
              </a:rPr>
              <a:t>…</a:t>
            </a:r>
            <a:r>
              <a:rPr lang="es-ES" sz="1400" dirty="0" smtClean="0">
                <a:solidFill>
                  <a:srgbClr val="000000"/>
                </a:solidFill>
                <a:hlinkClick r:id="rId7" invalidUrl="https://www.ncbi.nlm.nih.gov/pubmed/?term=Purmalek MM[Author]&amp;cauthor=true&amp;cauthor_uid=26779811"/>
              </a:rPr>
              <a:t> and</a:t>
            </a:r>
            <a:r>
              <a:rPr lang="es-ES_tradnl" sz="1400" dirty="0">
                <a:solidFill>
                  <a:srgbClr val="000000"/>
                </a:solidFill>
              </a:rPr>
              <a:t> </a:t>
            </a:r>
            <a:r>
              <a:rPr lang="es-ES_tradnl" sz="1400" u="sng" dirty="0">
                <a:solidFill>
                  <a:srgbClr val="660066"/>
                </a:solidFill>
                <a:hlinkClick r:id="rId8" invalidUrl="https://www.ncbi.nlm.nih.gov/pubmed/?term=Kaplan MJ[Author]&amp;cauthor=true&amp;cauthor_uid=26779811"/>
              </a:rPr>
              <a:t>Kaplan MJ</a:t>
            </a:r>
            <a:r>
              <a:rPr lang="es-ES_tradnl" sz="1400" baseline="30000" dirty="0">
                <a:solidFill>
                  <a:srgbClr val="000000"/>
                </a:solidFill>
              </a:rPr>
              <a:t>2</a:t>
            </a:r>
            <a:r>
              <a:rPr lang="es-ES_tradnl" sz="1400" dirty="0">
                <a:solidFill>
                  <a:srgbClr val="000000"/>
                </a:solidFill>
              </a:rPr>
              <a:t>.</a:t>
            </a:r>
            <a:endParaRPr lang="es-ES_tradnl" sz="1400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175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1D0AF59-99C3-4251-AB9A-C966C6AD440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855405F-37A2-4869-9154-F8BE3BECE6C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31640" y="643467"/>
            <a:ext cx="5976664" cy="5449829"/>
          </a:xfrm>
          <a:prstGeom prst="rect">
            <a:avLst/>
          </a:prstGeom>
        </p:spPr>
      </p:pic>
      <p:sp>
        <p:nvSpPr>
          <p:cNvPr id="5" name="26 CuadroTexto"/>
          <p:cNvSpPr txBox="1"/>
          <p:nvPr/>
        </p:nvSpPr>
        <p:spPr>
          <a:xfrm>
            <a:off x="972538" y="110728"/>
            <a:ext cx="7095019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dirty="0">
                <a:solidFill>
                  <a:schemeClr val="tx2">
                    <a:lumMod val="75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La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NETosis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contribuye a la autoinmunidad y a la patogenia del SAF y el LES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55527" y="6470273"/>
            <a:ext cx="6446489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_tradnl" sz="1200" i="1" dirty="0" smtClean="0">
                <a:latin typeface="arial" charset="0"/>
                <a:hlinkClick r:id="rId4" invalidUrl="https://www.ncbi.nlm.nih.gov/pubmed/?term=Gupta S[Author]&amp;cauthor=true&amp;cauthor_uid=27241241"/>
              </a:rPr>
              <a:t>S </a:t>
            </a:r>
            <a:r>
              <a:rPr lang="es-ES_tradnl" sz="1200" i="1" dirty="0">
                <a:latin typeface="arial" charset="0"/>
                <a:hlinkClick r:id="rId4" invalidUrl="https://www.ncbi.nlm.nih.gov/pubmed/?term=Gupta S[Author]&amp;cauthor=true&amp;cauthor_uid=27241241"/>
              </a:rPr>
              <a:t>Gupta</a:t>
            </a:r>
            <a:r>
              <a:rPr lang="es-ES_tradnl" sz="1200" i="1" dirty="0">
                <a:latin typeface="arial" charset="0"/>
              </a:rPr>
              <a:t> and  </a:t>
            </a:r>
            <a:r>
              <a:rPr lang="es-ES_tradnl" sz="1200" i="1" dirty="0" smtClean="0">
                <a:latin typeface="arial" charset="0"/>
                <a:hlinkClick r:id="rId5" invalidUrl="https://www.ncbi.nlm.nih.gov/pubmed/?term=Kaplan MJ[Author]&amp;cauthor=true&amp;cauthor_uid=27241241"/>
              </a:rPr>
              <a:t>M </a:t>
            </a:r>
            <a:r>
              <a:rPr lang="es-ES_tradnl" sz="1200" i="1" dirty="0">
                <a:latin typeface="arial" charset="0"/>
                <a:hlinkClick r:id="rId5" invalidUrl="https://www.ncbi.nlm.nih.gov/pubmed/?term=Kaplan MJ[Author]&amp;cauthor=true&amp;cauthor_uid=27241241"/>
              </a:rPr>
              <a:t>J. </a:t>
            </a:r>
            <a:r>
              <a:rPr lang="es-ES_tradnl" sz="1200" i="1" dirty="0" smtClean="0">
                <a:latin typeface="arial" charset="0"/>
                <a:hlinkClick r:id="rId5" invalidUrl="https://www.ncbi.nlm.nih.gov/pubmed/?term=Kaplan MJ[Author]&amp;cauthor=true&amp;cauthor_uid=27241241"/>
              </a:rPr>
              <a:t>Kaplan</a:t>
            </a:r>
            <a:r>
              <a:rPr lang="es-ES_tradnl" sz="1200" i="1" dirty="0" smtClean="0">
                <a:latin typeface="arial" charset="0"/>
              </a:rPr>
              <a:t>. </a:t>
            </a:r>
            <a:r>
              <a:rPr lang="es-ES_tradnl" sz="1200" i="1" dirty="0" smtClean="0">
                <a:latin typeface="arial" charset="0"/>
                <a:hlinkClick r:id="rId6"/>
              </a:rPr>
              <a:t>Nat </a:t>
            </a:r>
            <a:r>
              <a:rPr lang="es-ES_tradnl" sz="1200" i="1" dirty="0">
                <a:latin typeface="arial" charset="0"/>
                <a:hlinkClick r:id="rId6"/>
              </a:rPr>
              <a:t>Rev Nephrol. 2016 Jul; 12(7): 402–413. </a:t>
            </a:r>
            <a:endParaRPr lang="es-ES_tradnl" sz="1200" i="1" dirty="0">
              <a:latin typeface="arial" charset="0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2123728" y="4581128"/>
            <a:ext cx="5256584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Rectángulo redondeado 7"/>
          <p:cNvSpPr/>
          <p:nvPr/>
        </p:nvSpPr>
        <p:spPr>
          <a:xfrm>
            <a:off x="2123728" y="5177517"/>
            <a:ext cx="5256584" cy="96194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82533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ature.com/nrrheum/journal/v11/n8/images/nrrheum.2015.96-i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98270"/>
            <a:ext cx="936104" cy="59442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51520" y="757153"/>
            <a:ext cx="8654900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s-ES" sz="1200" i="1" u="sng" dirty="0" err="1">
                <a:solidFill>
                  <a:srgbClr val="660066"/>
                </a:solidFill>
                <a:latin typeface="arial" panose="020B0604020202020204" pitchFamily="34" charset="0"/>
                <a:hlinkClick r:id="rId3" tooltip="Arthritis &amp; rheumatology (Hoboken, N.J.)."/>
              </a:rPr>
              <a:t>Arthritis</a:t>
            </a:r>
            <a:r>
              <a:rPr lang="es-ES" sz="1200" i="1" u="sng" dirty="0">
                <a:solidFill>
                  <a:srgbClr val="660066"/>
                </a:solidFill>
                <a:latin typeface="arial" panose="020B0604020202020204" pitchFamily="34" charset="0"/>
                <a:hlinkClick r:id="rId3" tooltip="Arthritis &amp; rheumatology (Hoboken, N.J.)."/>
              </a:rPr>
              <a:t> </a:t>
            </a:r>
            <a:r>
              <a:rPr lang="es-ES" sz="1200" i="1" u="sng" dirty="0" err="1">
                <a:solidFill>
                  <a:srgbClr val="660066"/>
                </a:solidFill>
                <a:latin typeface="arial" panose="020B0604020202020204" pitchFamily="34" charset="0"/>
                <a:hlinkClick r:id="rId3" tooltip="Arthritis &amp; rheumatology (Hoboken, N.J.)."/>
              </a:rPr>
              <a:t>Rheumatol</a:t>
            </a:r>
            <a:r>
              <a:rPr lang="es-ES" sz="1200" i="1" u="sng" dirty="0">
                <a:solidFill>
                  <a:srgbClr val="660066"/>
                </a:solidFill>
                <a:latin typeface="arial" panose="020B0604020202020204" pitchFamily="34" charset="0"/>
                <a:hlinkClick r:id="rId3" tooltip="Arthritis &amp; rheumatology (Hoboken, N.J.)."/>
              </a:rPr>
              <a:t>.</a:t>
            </a:r>
            <a:r>
              <a:rPr lang="es-ES" sz="1200" i="1" dirty="0">
                <a:solidFill>
                  <a:srgbClr val="000000"/>
                </a:solidFill>
                <a:latin typeface="arial" panose="020B0604020202020204" pitchFamily="34" charset="0"/>
              </a:rPr>
              <a:t> 2015 Nov;67(11):2990-3003. </a:t>
            </a:r>
            <a:r>
              <a:rPr lang="es-ES" sz="1200" i="1" dirty="0" err="1">
                <a:solidFill>
                  <a:srgbClr val="000000"/>
                </a:solidFill>
                <a:latin typeface="arial" panose="020B0604020202020204" pitchFamily="34" charset="0"/>
              </a:rPr>
              <a:t>doi</a:t>
            </a:r>
            <a:r>
              <a:rPr lang="es-ES" sz="1200" i="1" dirty="0">
                <a:solidFill>
                  <a:srgbClr val="000000"/>
                </a:solidFill>
                <a:latin typeface="arial" panose="020B0604020202020204" pitchFamily="34" charset="0"/>
              </a:rPr>
              <a:t>: 10.1002/art.39247.</a:t>
            </a:r>
          </a:p>
          <a:p>
            <a:pPr algn="just"/>
            <a:r>
              <a:rPr lang="es-ES" sz="1200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Release</a:t>
            </a:r>
            <a:r>
              <a:rPr lang="es-ES" sz="1200" b="1" i="1" dirty="0">
                <a:solidFill>
                  <a:srgbClr val="000000"/>
                </a:solidFill>
                <a:latin typeface="arial" panose="020B0604020202020204" pitchFamily="34" charset="0"/>
              </a:rPr>
              <a:t> of </a:t>
            </a:r>
            <a:r>
              <a:rPr lang="es-ES" sz="1200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neutrophil</a:t>
            </a:r>
            <a:r>
              <a:rPr lang="es-ES" sz="1200" b="1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sz="1200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extracellular</a:t>
            </a:r>
            <a:r>
              <a:rPr lang="es-ES" sz="1200" b="1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sz="1200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traps</a:t>
            </a:r>
            <a:r>
              <a:rPr lang="es-ES" sz="1200" b="1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sz="1200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by</a:t>
            </a:r>
            <a:r>
              <a:rPr lang="es-ES" sz="1200" b="1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sz="1200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neutrophils</a:t>
            </a:r>
            <a:r>
              <a:rPr lang="es-ES" sz="1200" b="1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sz="1200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stimulated</a:t>
            </a:r>
            <a:r>
              <a:rPr lang="es-ES" sz="1200" b="1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sz="1200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withantiphospholipid</a:t>
            </a:r>
            <a:r>
              <a:rPr lang="es-ES" sz="1200" b="1" i="1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es-ES" sz="1200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antibodies</a:t>
            </a:r>
            <a:r>
              <a:rPr lang="es-ES" sz="1200" b="1" i="1" dirty="0">
                <a:solidFill>
                  <a:srgbClr val="000000"/>
                </a:solidFill>
                <a:latin typeface="arial" panose="020B0604020202020204" pitchFamily="34" charset="0"/>
              </a:rPr>
              <a:t>: a </a:t>
            </a:r>
            <a:r>
              <a:rPr lang="es-ES" sz="1200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newly</a:t>
            </a:r>
            <a:r>
              <a:rPr lang="es-ES" sz="1200" b="1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sz="1200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identified</a:t>
            </a:r>
            <a:r>
              <a:rPr lang="es-ES" sz="1200" b="1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sz="1200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mechanism</a:t>
            </a:r>
            <a:r>
              <a:rPr lang="es-ES" sz="1200" b="1" i="1" dirty="0">
                <a:solidFill>
                  <a:srgbClr val="000000"/>
                </a:solidFill>
                <a:latin typeface="arial" panose="020B0604020202020204" pitchFamily="34" charset="0"/>
              </a:rPr>
              <a:t> of </a:t>
            </a:r>
            <a:r>
              <a:rPr lang="es-ES" sz="1200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thrombosis</a:t>
            </a:r>
            <a:r>
              <a:rPr lang="es-ES" sz="1200" b="1" i="1" dirty="0">
                <a:solidFill>
                  <a:srgbClr val="000000"/>
                </a:solidFill>
                <a:latin typeface="arial" panose="020B0604020202020204" pitchFamily="34" charset="0"/>
              </a:rPr>
              <a:t> in </a:t>
            </a:r>
            <a:r>
              <a:rPr lang="es-ES" sz="1200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the</a:t>
            </a:r>
            <a:r>
              <a:rPr lang="es-ES" sz="1200" b="1" i="1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es-ES" sz="1200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antiphospholipid</a:t>
            </a:r>
            <a:r>
              <a:rPr lang="es-ES" sz="1200" b="1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sz="1200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syndrome</a:t>
            </a:r>
            <a:r>
              <a:rPr lang="es-ES" sz="1200" b="1" i="1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algn="just"/>
            <a:r>
              <a:rPr lang="es-ES" sz="1200" i="1" u="sng" dirty="0" err="1">
                <a:solidFill>
                  <a:srgbClr val="660066"/>
                </a:solidFill>
                <a:latin typeface="arial" panose="020B0604020202020204" pitchFamily="34" charset="0"/>
                <a:hlinkClick r:id="rId4" invalidUrl="http://www.ncbi.nlm.nih.gov/pubmed/?term=Yalavarthi S[Author]&amp;cauthor=true&amp;cauthor_uid=26097119"/>
              </a:rPr>
              <a:t>Yalavarthi</a:t>
            </a:r>
            <a:r>
              <a:rPr lang="es-ES" sz="1200" i="1" u="sng" dirty="0">
                <a:solidFill>
                  <a:srgbClr val="660066"/>
                </a:solidFill>
                <a:latin typeface="arial" panose="020B0604020202020204" pitchFamily="34" charset="0"/>
                <a:hlinkClick r:id="rId4" invalidUrl="http://www.ncbi.nlm.nih.gov/pubmed/?term=Yalavarthi S[Author]&amp;cauthor=true&amp;cauthor_uid=26097119"/>
              </a:rPr>
              <a:t> S</a:t>
            </a:r>
            <a:r>
              <a:rPr lang="es-ES" sz="1200" i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es-ES" sz="1200" i="1" dirty="0">
                <a:solidFill>
                  <a:srgbClr val="000000"/>
                </a:solidFill>
                <a:latin typeface="arial" panose="020B0604020202020204" pitchFamily="34" charset="0"/>
              </a:rPr>
              <a:t>, </a:t>
            </a:r>
            <a:r>
              <a:rPr lang="es-ES" sz="1200" i="1" u="sng" dirty="0" err="1">
                <a:solidFill>
                  <a:srgbClr val="660066"/>
                </a:solidFill>
                <a:latin typeface="arial" panose="020B0604020202020204" pitchFamily="34" charset="0"/>
                <a:hlinkClick r:id="rId5" invalidUrl="http://www.ncbi.nlm.nih.gov/pubmed/?term=Gould TJ[Author]&amp;cauthor=true&amp;cauthor_uid=26097119"/>
              </a:rPr>
              <a:t>Gould</a:t>
            </a:r>
            <a:r>
              <a:rPr lang="es-ES" sz="1200" i="1" u="sng" dirty="0">
                <a:solidFill>
                  <a:srgbClr val="660066"/>
                </a:solidFill>
                <a:latin typeface="arial" panose="020B0604020202020204" pitchFamily="34" charset="0"/>
                <a:hlinkClick r:id="rId5" invalidUrl="http://www.ncbi.nlm.nih.gov/pubmed/?term=Gould TJ[Author]&amp;cauthor=true&amp;cauthor_uid=26097119"/>
              </a:rPr>
              <a:t> TJ</a:t>
            </a:r>
            <a:r>
              <a:rPr lang="es-ES" sz="1200" i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s-ES" sz="1200" i="1" dirty="0">
                <a:solidFill>
                  <a:srgbClr val="000000"/>
                </a:solidFill>
                <a:latin typeface="arial" panose="020B0604020202020204" pitchFamily="34" charset="0"/>
              </a:rPr>
              <a:t>, </a:t>
            </a:r>
            <a:r>
              <a:rPr lang="es-ES" sz="1200" i="1" u="sng" dirty="0" err="1">
                <a:solidFill>
                  <a:srgbClr val="660066"/>
                </a:solidFill>
                <a:latin typeface="arial" panose="020B0604020202020204" pitchFamily="34" charset="0"/>
                <a:hlinkClick r:id="rId6" invalidUrl="http://www.ncbi.nlm.nih.gov/pubmed/?term=Rao AN[Author]&amp;cauthor=true&amp;cauthor_uid=26097119"/>
              </a:rPr>
              <a:t>Rao</a:t>
            </a:r>
            <a:r>
              <a:rPr lang="es-ES" sz="1200" i="1" u="sng" dirty="0">
                <a:solidFill>
                  <a:srgbClr val="660066"/>
                </a:solidFill>
                <a:latin typeface="arial" panose="020B0604020202020204" pitchFamily="34" charset="0"/>
                <a:hlinkClick r:id="rId6" invalidUrl="http://www.ncbi.nlm.nih.gov/pubmed/?term=Rao AN[Author]&amp;cauthor=true&amp;cauthor_uid=26097119"/>
              </a:rPr>
              <a:t> AN</a:t>
            </a:r>
            <a:r>
              <a:rPr lang="es-ES" sz="1200" i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es-ES" sz="1200" i="1" dirty="0">
                <a:solidFill>
                  <a:srgbClr val="000000"/>
                </a:solidFill>
                <a:latin typeface="arial" panose="020B0604020202020204" pitchFamily="34" charset="0"/>
              </a:rPr>
              <a:t>, </a:t>
            </a:r>
            <a:r>
              <a:rPr lang="es-ES" sz="1200" i="1" u="sng" dirty="0">
                <a:solidFill>
                  <a:srgbClr val="660066"/>
                </a:solidFill>
                <a:latin typeface="arial" panose="020B0604020202020204" pitchFamily="34" charset="0"/>
                <a:hlinkClick r:id="rId7" invalidUrl="http://www.ncbi.nlm.nih.gov/pubmed/?term=Mazza LF[Author]&amp;cauthor=true&amp;cauthor_uid=26097119"/>
              </a:rPr>
              <a:t>Mazza LF</a:t>
            </a:r>
            <a:r>
              <a:rPr lang="es-ES" sz="1200" i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es-ES" sz="1200" i="1" dirty="0">
                <a:solidFill>
                  <a:srgbClr val="000000"/>
                </a:solidFill>
                <a:latin typeface="arial" panose="020B0604020202020204" pitchFamily="34" charset="0"/>
              </a:rPr>
              <a:t>, </a:t>
            </a:r>
            <a:r>
              <a:rPr lang="es-ES" sz="1200" i="1" u="sng" dirty="0">
                <a:solidFill>
                  <a:srgbClr val="660066"/>
                </a:solidFill>
                <a:latin typeface="arial" panose="020B0604020202020204" pitchFamily="34" charset="0"/>
                <a:hlinkClick r:id="rId8" invalidUrl="http://www.ncbi.nlm.nih.gov/pubmed/?term=Morris AE[Author]&amp;cauthor=true&amp;cauthor_uid=26097119"/>
              </a:rPr>
              <a:t>Morris AE</a:t>
            </a:r>
            <a:r>
              <a:rPr lang="es-ES" sz="1200" i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es-ES" sz="1200" i="1" dirty="0">
                <a:solidFill>
                  <a:srgbClr val="000000"/>
                </a:solidFill>
                <a:latin typeface="arial" panose="020B0604020202020204" pitchFamily="34" charset="0"/>
              </a:rPr>
              <a:t>, </a:t>
            </a:r>
            <a:r>
              <a:rPr lang="es-ES" sz="1200" i="1" u="sng" dirty="0">
                <a:solidFill>
                  <a:srgbClr val="660066"/>
                </a:solidFill>
                <a:latin typeface="arial" panose="020B0604020202020204" pitchFamily="34" charset="0"/>
                <a:hlinkClick r:id="rId9" invalidUrl="http://www.ncbi.nlm.nih.gov/pubmed/?term=N%C3%BA%C3%B1ez-%C3%81lvarez C[Author]&amp;cauthor=true&amp;cauthor_uid=26097119"/>
              </a:rPr>
              <a:t>Núñez-Álvarez C</a:t>
            </a:r>
            <a:r>
              <a:rPr lang="es-ES" sz="1200" i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es-ES" sz="1200" i="1" dirty="0">
                <a:solidFill>
                  <a:srgbClr val="000000"/>
                </a:solidFill>
                <a:latin typeface="arial" panose="020B0604020202020204" pitchFamily="34" charset="0"/>
              </a:rPr>
              <a:t>, </a:t>
            </a:r>
            <a:r>
              <a:rPr lang="es-ES" sz="1200" i="1" u="sng" dirty="0">
                <a:solidFill>
                  <a:srgbClr val="660066"/>
                </a:solidFill>
                <a:latin typeface="arial" panose="020B0604020202020204" pitchFamily="34" charset="0"/>
                <a:hlinkClick r:id="rId10" invalidUrl="http://www.ncbi.nlm.nih.gov/pubmed/?term=Hern%C3%A1ndez-Ram%C3%ADrez D[Author]&amp;cauthor=true&amp;cauthor_uid=26097119"/>
              </a:rPr>
              <a:t>Hernández-Ramírez D</a:t>
            </a:r>
            <a:r>
              <a:rPr lang="es-ES" sz="1200" i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es-ES" sz="1200" i="1" dirty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r>
              <a:rPr lang="es-ES" sz="1200" i="1" u="sng" dirty="0">
                <a:solidFill>
                  <a:srgbClr val="660066"/>
                </a:solidFill>
                <a:latin typeface="arial" panose="020B0604020202020204" pitchFamily="34" charset="0"/>
                <a:hlinkClick r:id="rId11" invalidUrl="http://www.ncbi.nlm.nih.gov/pubmed/?term=Bockenstedt PL[Author]&amp;cauthor=true&amp;cauthor_uid=26097119"/>
              </a:rPr>
              <a:t>Bockenstedt PL</a:t>
            </a:r>
            <a:r>
              <a:rPr lang="es-ES" sz="1200" i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es-ES" sz="1200" i="1" dirty="0">
                <a:solidFill>
                  <a:srgbClr val="000000"/>
                </a:solidFill>
                <a:latin typeface="arial" panose="020B0604020202020204" pitchFamily="34" charset="0"/>
              </a:rPr>
              <a:t>, </a:t>
            </a:r>
            <a:r>
              <a:rPr lang="es-ES" sz="1200" i="1" u="sng" dirty="0" err="1">
                <a:solidFill>
                  <a:srgbClr val="660066"/>
                </a:solidFill>
                <a:latin typeface="arial" panose="020B0604020202020204" pitchFamily="34" charset="0"/>
                <a:hlinkClick r:id="rId12" invalidUrl="http://www.ncbi.nlm.nih.gov/pubmed/?term=Liaw PC[Author]&amp;cauthor=true&amp;cauthor_uid=26097119"/>
              </a:rPr>
              <a:t>Liaw</a:t>
            </a:r>
            <a:r>
              <a:rPr lang="es-ES" sz="1200" i="1" u="sng" dirty="0">
                <a:solidFill>
                  <a:srgbClr val="660066"/>
                </a:solidFill>
                <a:latin typeface="arial" panose="020B0604020202020204" pitchFamily="34" charset="0"/>
                <a:hlinkClick r:id="rId12" invalidUrl="http://www.ncbi.nlm.nih.gov/pubmed/?term=Liaw PC[Author]&amp;cauthor=true&amp;cauthor_uid=26097119"/>
              </a:rPr>
              <a:t> PC</a:t>
            </a:r>
            <a:r>
              <a:rPr lang="es-ES" sz="1200" i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s-ES" sz="1200" i="1" dirty="0">
                <a:solidFill>
                  <a:srgbClr val="000000"/>
                </a:solidFill>
                <a:latin typeface="arial" panose="020B0604020202020204" pitchFamily="34" charset="0"/>
              </a:rPr>
              <a:t>, </a:t>
            </a:r>
            <a:r>
              <a:rPr lang="es-ES" sz="1200" i="1" u="sng" dirty="0">
                <a:solidFill>
                  <a:srgbClr val="660066"/>
                </a:solidFill>
                <a:latin typeface="arial" panose="020B0604020202020204" pitchFamily="34" charset="0"/>
                <a:hlinkClick r:id="rId13" invalidUrl="http://www.ncbi.nlm.nih.gov/pubmed/?term=Cabral AR[Author]&amp;cauthor=true&amp;cauthor_uid=26097119"/>
              </a:rPr>
              <a:t>Cabral AR</a:t>
            </a:r>
            <a:r>
              <a:rPr lang="es-ES" sz="1200" i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es-ES" sz="1200" i="1" dirty="0">
                <a:solidFill>
                  <a:srgbClr val="000000"/>
                </a:solidFill>
                <a:latin typeface="arial" panose="020B0604020202020204" pitchFamily="34" charset="0"/>
              </a:rPr>
              <a:t>, </a:t>
            </a:r>
            <a:r>
              <a:rPr lang="es-ES" sz="1200" i="1" u="sng" dirty="0" err="1">
                <a:solidFill>
                  <a:srgbClr val="660066"/>
                </a:solidFill>
                <a:latin typeface="arial" panose="020B0604020202020204" pitchFamily="34" charset="0"/>
                <a:hlinkClick r:id="rId14" invalidUrl="http://www.ncbi.nlm.nih.gov/pubmed/?term=Knight JS[Author]&amp;cauthor=true&amp;cauthor_uid=26097119"/>
              </a:rPr>
              <a:t>Knight</a:t>
            </a:r>
            <a:r>
              <a:rPr lang="es-ES" sz="1200" i="1" u="sng" dirty="0">
                <a:solidFill>
                  <a:srgbClr val="660066"/>
                </a:solidFill>
                <a:latin typeface="arial" panose="020B0604020202020204" pitchFamily="34" charset="0"/>
                <a:hlinkClick r:id="rId14" invalidUrl="http://www.ncbi.nlm.nih.gov/pubmed/?term=Knight JS[Author]&amp;cauthor=true&amp;cauthor_uid=26097119"/>
              </a:rPr>
              <a:t> JS</a:t>
            </a:r>
            <a:r>
              <a:rPr lang="es-ES" sz="1200" i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es-ES" sz="1200" i="1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s-ES" sz="1200" b="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95536" y="260648"/>
            <a:ext cx="7128792" cy="2880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2813"/>
            <a:r>
              <a:rPr lang="es-ES" sz="1600" b="1" dirty="0" err="1">
                <a:latin typeface="Arial Black" pitchFamily="34" charset="0"/>
              </a:rPr>
              <a:t>NETosis</a:t>
            </a:r>
            <a:r>
              <a:rPr lang="es-ES" sz="1600" b="1" dirty="0">
                <a:latin typeface="Arial Black" pitchFamily="34" charset="0"/>
              </a:rPr>
              <a:t> in </a:t>
            </a:r>
            <a:r>
              <a:rPr lang="es-ES" sz="1600" b="1" dirty="0" err="1">
                <a:latin typeface="Arial Black" pitchFamily="34" charset="0"/>
              </a:rPr>
              <a:t>Antiphospholipid</a:t>
            </a:r>
            <a:r>
              <a:rPr lang="es-ES" sz="1600" b="1" dirty="0">
                <a:latin typeface="Arial Black" pitchFamily="34" charset="0"/>
              </a:rPr>
              <a:t> </a:t>
            </a:r>
            <a:r>
              <a:rPr lang="es-ES" sz="1600" b="1" dirty="0" err="1">
                <a:latin typeface="Arial Black" pitchFamily="34" charset="0"/>
              </a:rPr>
              <a:t>Syndrome</a:t>
            </a:r>
            <a:endParaRPr lang="es-ES" sz="1600" b="1" dirty="0">
              <a:latin typeface="Arial Black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609382" y="2060848"/>
            <a:ext cx="34507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400" b="1" dirty="0">
                <a:latin typeface="Arial,Bold"/>
              </a:rPr>
              <a:t>DNA </a:t>
            </a:r>
            <a:r>
              <a:rPr lang="en-US" sz="1400" b="1" dirty="0" err="1">
                <a:latin typeface="Arial,Bold"/>
              </a:rPr>
              <a:t>circulante</a:t>
            </a:r>
            <a:r>
              <a:rPr lang="en-US" sz="1400" b="1" dirty="0">
                <a:latin typeface="Arial,Bold"/>
              </a:rPr>
              <a:t> y NETs se </a:t>
            </a:r>
            <a:r>
              <a:rPr lang="en-US" sz="1400" b="1" dirty="0" err="1">
                <a:latin typeface="Arial,Bold"/>
              </a:rPr>
              <a:t>ecuentran</a:t>
            </a:r>
            <a:r>
              <a:rPr lang="en-US" sz="1400" b="1" dirty="0">
                <a:latin typeface="Arial,Bold"/>
              </a:rPr>
              <a:t> </a:t>
            </a:r>
            <a:r>
              <a:rPr lang="en-US" sz="1400" b="1" dirty="0" err="1">
                <a:latin typeface="Arial,Bold"/>
              </a:rPr>
              <a:t>incrementados</a:t>
            </a:r>
            <a:r>
              <a:rPr lang="en-US" sz="1400" b="1" dirty="0">
                <a:latin typeface="Arial,Bold"/>
              </a:rPr>
              <a:t> </a:t>
            </a:r>
            <a:r>
              <a:rPr lang="en-US" sz="1400" b="1" dirty="0" err="1">
                <a:latin typeface="Arial,Bold"/>
              </a:rPr>
              <a:t>en</a:t>
            </a:r>
            <a:r>
              <a:rPr lang="en-US" sz="1400" b="1" dirty="0">
                <a:latin typeface="Arial,Bold"/>
              </a:rPr>
              <a:t> el plasma de </a:t>
            </a:r>
            <a:r>
              <a:rPr lang="en-US" sz="1400" b="1" dirty="0" err="1">
                <a:latin typeface="Arial,Bold"/>
              </a:rPr>
              <a:t>pacientes</a:t>
            </a:r>
            <a:r>
              <a:rPr lang="en-US" sz="1400" b="1" dirty="0">
                <a:latin typeface="Arial,Bold"/>
              </a:rPr>
              <a:t> con SAF. </a:t>
            </a:r>
            <a:endParaRPr lang="es-ES" sz="1400" dirty="0"/>
          </a:p>
        </p:txBody>
      </p:sp>
      <p:sp>
        <p:nvSpPr>
          <p:cNvPr id="7" name="Rectángulo 6"/>
          <p:cNvSpPr/>
          <p:nvPr/>
        </p:nvSpPr>
        <p:spPr>
          <a:xfrm>
            <a:off x="5609382" y="2823319"/>
            <a:ext cx="3499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400" b="1" dirty="0">
                <a:latin typeface="Arial,Bold"/>
              </a:rPr>
              <a:t>Los </a:t>
            </a:r>
            <a:r>
              <a:rPr lang="en-US" sz="1400" b="1" dirty="0" err="1">
                <a:latin typeface="Arial,Bold"/>
              </a:rPr>
              <a:t>neutrófilos</a:t>
            </a:r>
            <a:r>
              <a:rPr lang="en-US" sz="1400" b="1" dirty="0">
                <a:latin typeface="Arial,Bold"/>
              </a:rPr>
              <a:t> de </a:t>
            </a:r>
            <a:r>
              <a:rPr lang="en-US" sz="1400" b="1" dirty="0" err="1">
                <a:latin typeface="Arial,Bold"/>
              </a:rPr>
              <a:t>pacientes</a:t>
            </a:r>
            <a:r>
              <a:rPr lang="en-US" sz="1400" b="1" dirty="0">
                <a:latin typeface="Arial,Bold"/>
              </a:rPr>
              <a:t> SAF </a:t>
            </a:r>
            <a:r>
              <a:rPr lang="en-US" sz="1400" b="1" dirty="0" err="1">
                <a:latin typeface="Arial,Bold"/>
              </a:rPr>
              <a:t>liberan</a:t>
            </a:r>
            <a:r>
              <a:rPr lang="en-US" sz="1400" b="1" dirty="0">
                <a:latin typeface="Arial,Bold"/>
              </a:rPr>
              <a:t> NETs de forma </a:t>
            </a:r>
            <a:r>
              <a:rPr lang="en-US" sz="1400" b="1" dirty="0" err="1">
                <a:latin typeface="Arial,Bold"/>
              </a:rPr>
              <a:t>espontánea</a:t>
            </a:r>
            <a:r>
              <a:rPr lang="en-US" sz="1400" b="1" dirty="0">
                <a:latin typeface="Arial,Bold"/>
              </a:rPr>
              <a:t>. </a:t>
            </a:r>
            <a:endParaRPr lang="es-ES" sz="1400" dirty="0"/>
          </a:p>
        </p:txBody>
      </p:sp>
      <p:sp>
        <p:nvSpPr>
          <p:cNvPr id="8" name="Rectángulo 7"/>
          <p:cNvSpPr/>
          <p:nvPr/>
        </p:nvSpPr>
        <p:spPr>
          <a:xfrm>
            <a:off x="5609382" y="3471391"/>
            <a:ext cx="31856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400" b="1" dirty="0">
                <a:latin typeface="Arial,Bold"/>
              </a:rPr>
              <a:t>La anti-β2GPI IgG </a:t>
            </a:r>
            <a:r>
              <a:rPr lang="en-US" sz="1400" b="1" dirty="0" err="1">
                <a:latin typeface="Arial,Bold"/>
              </a:rPr>
              <a:t>estimula</a:t>
            </a:r>
            <a:r>
              <a:rPr lang="en-US" sz="1400" b="1" dirty="0">
                <a:latin typeface="Arial,Bold"/>
              </a:rPr>
              <a:t> la </a:t>
            </a:r>
            <a:r>
              <a:rPr lang="en-US" sz="1400" b="1" dirty="0" err="1">
                <a:latin typeface="Arial,Bold"/>
              </a:rPr>
              <a:t>secreción</a:t>
            </a:r>
            <a:r>
              <a:rPr lang="en-US" sz="1400" b="1" dirty="0">
                <a:latin typeface="Arial,Bold"/>
              </a:rPr>
              <a:t> de NETs </a:t>
            </a:r>
            <a:r>
              <a:rPr lang="en-US" sz="1400" b="1" dirty="0" err="1">
                <a:latin typeface="Arial,Bold"/>
              </a:rPr>
              <a:t>por</a:t>
            </a:r>
            <a:r>
              <a:rPr lang="en-US" sz="1400" b="1" dirty="0">
                <a:latin typeface="Arial,Bold"/>
              </a:rPr>
              <a:t> </a:t>
            </a:r>
            <a:r>
              <a:rPr lang="en-US" sz="1400" b="1" dirty="0" err="1">
                <a:latin typeface="Arial,Bold"/>
              </a:rPr>
              <a:t>los</a:t>
            </a:r>
            <a:r>
              <a:rPr lang="en-US" sz="1400" b="1" dirty="0">
                <a:latin typeface="Arial,Bold"/>
              </a:rPr>
              <a:t> </a:t>
            </a:r>
            <a:r>
              <a:rPr lang="en-US" sz="1400" b="1" dirty="0" err="1">
                <a:latin typeface="Arial,Bold"/>
              </a:rPr>
              <a:t>neutrófilos</a:t>
            </a:r>
            <a:r>
              <a:rPr lang="en-US" sz="1400" b="1" dirty="0">
                <a:latin typeface="Arial,Bold"/>
              </a:rPr>
              <a:t>. </a:t>
            </a:r>
            <a:endParaRPr lang="es-ES" sz="1400" dirty="0"/>
          </a:p>
        </p:txBody>
      </p:sp>
      <p:sp>
        <p:nvSpPr>
          <p:cNvPr id="10" name="Rectángulo 9"/>
          <p:cNvSpPr/>
          <p:nvPr/>
        </p:nvSpPr>
        <p:spPr>
          <a:xfrm>
            <a:off x="5652120" y="4274512"/>
            <a:ext cx="30963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1400" b="1" dirty="0">
                <a:latin typeface="Arial,Bold"/>
              </a:rPr>
              <a:t>La </a:t>
            </a:r>
            <a:r>
              <a:rPr lang="en-US" sz="1400" b="1" dirty="0" err="1">
                <a:latin typeface="Arial,Bold"/>
              </a:rPr>
              <a:t>producción</a:t>
            </a:r>
            <a:r>
              <a:rPr lang="en-US" sz="1400" b="1" dirty="0">
                <a:latin typeface="Arial,Bold"/>
              </a:rPr>
              <a:t> de NETs </a:t>
            </a:r>
            <a:r>
              <a:rPr lang="en-US" sz="1400" b="1" dirty="0" err="1">
                <a:latin typeface="Arial,Bold"/>
              </a:rPr>
              <a:t>inducida</a:t>
            </a:r>
            <a:r>
              <a:rPr lang="en-US" sz="1400" b="1" dirty="0">
                <a:latin typeface="Arial,Bold"/>
              </a:rPr>
              <a:t> </a:t>
            </a:r>
            <a:r>
              <a:rPr lang="en-US" sz="1400" b="1" dirty="0" err="1">
                <a:latin typeface="Arial,Bold"/>
              </a:rPr>
              <a:t>por</a:t>
            </a:r>
            <a:r>
              <a:rPr lang="en-US" sz="1400" b="1" dirty="0">
                <a:latin typeface="Arial,Bold"/>
              </a:rPr>
              <a:t> </a:t>
            </a:r>
            <a:r>
              <a:rPr lang="en-US" sz="1400" b="1" dirty="0" err="1">
                <a:latin typeface="Arial,Bold"/>
              </a:rPr>
              <a:t>aPL</a:t>
            </a:r>
            <a:r>
              <a:rPr lang="en-US" sz="1400" b="1" dirty="0">
                <a:latin typeface="Arial,Bold"/>
              </a:rPr>
              <a:t> </a:t>
            </a:r>
            <a:r>
              <a:rPr lang="en-US" sz="1400" b="1" dirty="0" err="1">
                <a:latin typeface="Arial,Bold"/>
              </a:rPr>
              <a:t>es</a:t>
            </a:r>
            <a:r>
              <a:rPr lang="en-US" sz="1400" b="1" dirty="0">
                <a:latin typeface="Arial,Bold"/>
              </a:rPr>
              <a:t> </a:t>
            </a:r>
            <a:r>
              <a:rPr lang="en-US" sz="1400" b="1" dirty="0" err="1">
                <a:latin typeface="Arial,Bold"/>
              </a:rPr>
              <a:t>está</a:t>
            </a:r>
            <a:r>
              <a:rPr lang="en-US" sz="1400" b="1" dirty="0">
                <a:latin typeface="Arial,Bold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Arial,Bold"/>
              </a:rPr>
              <a:t>asociada</a:t>
            </a:r>
            <a:r>
              <a:rPr lang="en-US" sz="1400" b="1" dirty="0">
                <a:solidFill>
                  <a:srgbClr val="FF0000"/>
                </a:solidFill>
                <a:latin typeface="Arial,Bold"/>
              </a:rPr>
              <a:t> a la </a:t>
            </a:r>
            <a:r>
              <a:rPr lang="en-US" sz="1400" b="1" dirty="0" err="1">
                <a:solidFill>
                  <a:srgbClr val="FF0000"/>
                </a:solidFill>
                <a:latin typeface="Arial,Bold"/>
              </a:rPr>
              <a:t>producción</a:t>
            </a:r>
            <a:r>
              <a:rPr lang="en-US" sz="1400" b="1" dirty="0">
                <a:solidFill>
                  <a:srgbClr val="FF0000"/>
                </a:solidFill>
                <a:latin typeface="Arial,Bold"/>
              </a:rPr>
              <a:t> de ROS y el TLR4. </a:t>
            </a:r>
            <a:endParaRPr lang="es-ES" sz="1400" dirty="0">
              <a:solidFill>
                <a:srgbClr val="FF0000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619672" y="6165304"/>
            <a:ext cx="6336704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1400" dirty="0">
                <a:latin typeface="Abadi MT Condensed Extra Bold"/>
                <a:cs typeface="Aharoni" pitchFamily="2" charset="-79"/>
              </a:rPr>
              <a:t>Los </a:t>
            </a:r>
            <a:r>
              <a:rPr lang="en-US" sz="1400" dirty="0" err="1">
                <a:latin typeface="Abadi MT Condensed Extra Bold"/>
                <a:cs typeface="Aharoni" pitchFamily="2" charset="-79"/>
              </a:rPr>
              <a:t>aPL</a:t>
            </a:r>
            <a:r>
              <a:rPr lang="en-US" sz="1400" dirty="0">
                <a:latin typeface="Abadi MT Condensed Extra Bold"/>
                <a:cs typeface="Aharoni" pitchFamily="2" charset="-79"/>
              </a:rPr>
              <a:t> </a:t>
            </a:r>
            <a:r>
              <a:rPr lang="en-US" sz="1400" dirty="0" err="1">
                <a:latin typeface="Abadi MT Condensed Extra Bold"/>
                <a:cs typeface="Aharoni" pitchFamily="2" charset="-79"/>
              </a:rPr>
              <a:t>inducen</a:t>
            </a:r>
            <a:r>
              <a:rPr lang="en-US" sz="1400" dirty="0">
                <a:latin typeface="Abadi MT Condensed Extra Bold"/>
                <a:cs typeface="Aharoni" pitchFamily="2" charset="-79"/>
              </a:rPr>
              <a:t> la </a:t>
            </a:r>
            <a:r>
              <a:rPr lang="en-US" sz="1400" dirty="0" err="1">
                <a:latin typeface="Abadi MT Condensed Extra Bold"/>
                <a:cs typeface="Aharoni" pitchFamily="2" charset="-79"/>
              </a:rPr>
              <a:t>liberación</a:t>
            </a:r>
            <a:r>
              <a:rPr lang="en-US" sz="1400" dirty="0">
                <a:latin typeface="Abadi MT Condensed Extra Bold"/>
                <a:cs typeface="Aharoni" pitchFamily="2" charset="-79"/>
              </a:rPr>
              <a:t> de NETs en </a:t>
            </a:r>
            <a:r>
              <a:rPr lang="en-US" sz="1400" dirty="0" err="1">
                <a:latin typeface="Abadi MT Condensed Extra Bold"/>
                <a:cs typeface="Aharoni" pitchFamily="2" charset="-79"/>
              </a:rPr>
              <a:t>neutrófilos</a:t>
            </a:r>
            <a:r>
              <a:rPr lang="en-US" sz="1400" dirty="0">
                <a:latin typeface="Abadi MT Condensed Extra Bold"/>
                <a:cs typeface="Aharoni" pitchFamily="2" charset="-79"/>
              </a:rPr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en-US" sz="1400" dirty="0">
                <a:latin typeface="Abadi MT Condensed Extra Bold"/>
                <a:cs typeface="Aharoni" pitchFamily="2" charset="-79"/>
              </a:rPr>
              <a:t>Las NETs </a:t>
            </a:r>
            <a:r>
              <a:rPr lang="en-US" sz="1400" dirty="0" err="1">
                <a:latin typeface="Abadi MT Condensed Extra Bold"/>
                <a:cs typeface="Aharoni" pitchFamily="2" charset="-79"/>
              </a:rPr>
              <a:t>circulantes</a:t>
            </a:r>
            <a:r>
              <a:rPr lang="en-US" sz="1400" dirty="0">
                <a:latin typeface="Abadi MT Condensed Extra Bold"/>
                <a:cs typeface="Aharoni" pitchFamily="2" charset="-79"/>
              </a:rPr>
              <a:t> </a:t>
            </a:r>
            <a:r>
              <a:rPr lang="en-US" sz="1400" dirty="0" err="1">
                <a:latin typeface="Abadi MT Condensed Extra Bold"/>
                <a:cs typeface="Aharoni" pitchFamily="2" charset="-79"/>
              </a:rPr>
              <a:t>contribuyen</a:t>
            </a:r>
            <a:r>
              <a:rPr lang="en-US" sz="1400" dirty="0">
                <a:latin typeface="Abadi MT Condensed Extra Bold"/>
                <a:cs typeface="Aharoni" pitchFamily="2" charset="-79"/>
              </a:rPr>
              <a:t> al </a:t>
            </a:r>
            <a:r>
              <a:rPr lang="en-US" sz="1400" dirty="0" err="1">
                <a:latin typeface="Abadi MT Condensed Extra Bold"/>
                <a:cs typeface="Aharoni" pitchFamily="2" charset="-79"/>
              </a:rPr>
              <a:t>desarrollo</a:t>
            </a:r>
            <a:r>
              <a:rPr lang="en-US" sz="1400" dirty="0">
                <a:latin typeface="Abadi MT Condensed Extra Bold"/>
                <a:cs typeface="Aharoni" pitchFamily="2" charset="-79"/>
              </a:rPr>
              <a:t> de </a:t>
            </a:r>
            <a:r>
              <a:rPr lang="en-US" sz="1400" dirty="0" err="1">
                <a:latin typeface="Abadi MT Condensed Extra Bold"/>
                <a:cs typeface="Aharoni" pitchFamily="2" charset="-79"/>
              </a:rPr>
              <a:t>eventos</a:t>
            </a:r>
            <a:r>
              <a:rPr lang="en-US" sz="1400" dirty="0">
                <a:latin typeface="Abadi MT Condensed Extra Bold"/>
                <a:cs typeface="Aharoni" pitchFamily="2" charset="-79"/>
              </a:rPr>
              <a:t> </a:t>
            </a:r>
            <a:r>
              <a:rPr lang="en-US" sz="1400" dirty="0" err="1">
                <a:latin typeface="Abadi MT Condensed Extra Bold"/>
                <a:cs typeface="Aharoni" pitchFamily="2" charset="-79"/>
              </a:rPr>
              <a:t>trombóticos</a:t>
            </a:r>
            <a:r>
              <a:rPr lang="en-US" sz="1400" dirty="0">
                <a:latin typeface="Abadi MT Condensed Extra Bold"/>
                <a:cs typeface="Aharoni" pitchFamily="2" charset="-79"/>
              </a:rPr>
              <a:t>. </a:t>
            </a:r>
            <a:endParaRPr lang="es-ES" sz="1400" dirty="0">
              <a:latin typeface="Abadi MT Condensed Extra Bold"/>
              <a:cs typeface="Aharoni" pitchFamily="2" charset="-79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44896" y="1981289"/>
            <a:ext cx="5206931" cy="40399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5992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95536" y="260648"/>
            <a:ext cx="7128792" cy="2880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2813"/>
            <a:r>
              <a:rPr lang="es-ES" sz="1600" b="1" dirty="0" err="1">
                <a:latin typeface="Arial Black" pitchFamily="34" charset="0"/>
              </a:rPr>
              <a:t>NETosis</a:t>
            </a:r>
            <a:r>
              <a:rPr lang="es-ES" sz="1600" b="1" dirty="0">
                <a:latin typeface="Arial Black" pitchFamily="34" charset="0"/>
              </a:rPr>
              <a:t> in </a:t>
            </a:r>
            <a:r>
              <a:rPr lang="es-ES" sz="1600" b="1" dirty="0" err="1" smtClean="0">
                <a:latin typeface="Arial Black" pitchFamily="34" charset="0"/>
              </a:rPr>
              <a:t>Systemic</a:t>
            </a:r>
            <a:r>
              <a:rPr lang="es-ES" sz="1600" b="1" dirty="0" smtClean="0">
                <a:latin typeface="Arial Black" pitchFamily="34" charset="0"/>
              </a:rPr>
              <a:t> Lupus </a:t>
            </a:r>
            <a:r>
              <a:rPr lang="es-ES" sz="1600" b="1" dirty="0" err="1" smtClean="0">
                <a:latin typeface="Arial Black" pitchFamily="34" charset="0"/>
              </a:rPr>
              <a:t>Erythematosus</a:t>
            </a:r>
            <a:endParaRPr lang="es-ES" sz="1600" b="1" dirty="0">
              <a:latin typeface="Arial Black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233870" y="733844"/>
            <a:ext cx="4643812" cy="381642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63214" y="6021288"/>
            <a:ext cx="373272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t"/>
            <a:r>
              <a:rPr lang="es-ES_tradnl" sz="1200" dirty="0">
                <a:solidFill>
                  <a:srgbClr val="642A8F"/>
                </a:solidFill>
                <a:latin typeface="arial" charset="0"/>
                <a:hlinkClick r:id="rId4"/>
              </a:rPr>
              <a:t>J Immunol. 2011 Jul 1; 187(1): 538–552. </a:t>
            </a:r>
            <a:endParaRPr lang="es-ES_tradnl" sz="1200" dirty="0">
              <a:solidFill>
                <a:srgbClr val="000000"/>
              </a:solidFill>
              <a:latin typeface="arial" charset="0"/>
            </a:endParaRPr>
          </a:p>
          <a:p>
            <a:r>
              <a:rPr lang="es-ES_tradnl" sz="1200" dirty="0" smtClean="0">
                <a:solidFill>
                  <a:srgbClr val="642A8F"/>
                </a:solidFill>
                <a:latin typeface="arial" charset="0"/>
                <a:hlinkClick r:id="rId5" invalidUrl="https://www.ncbi.nlm.nih.gov/pubmed/?term=Villanueva E[Author]&amp;cauthor=true&amp;cauthor_uid=21613614"/>
              </a:rPr>
              <a:t>Eneida </a:t>
            </a:r>
            <a:r>
              <a:rPr lang="es-ES_tradnl" sz="1200" dirty="0">
                <a:solidFill>
                  <a:srgbClr val="642A8F"/>
                </a:solidFill>
                <a:latin typeface="arial" charset="0"/>
                <a:hlinkClick r:id="rId5" invalidUrl="https://www.ncbi.nlm.nih.gov/pubmed/?term=Villanueva E[Author]&amp;cauthor=true&amp;cauthor_uid=21613614"/>
              </a:rPr>
              <a:t>Villanueva</a:t>
            </a:r>
            <a:r>
              <a:rPr lang="es-ES_tradnl" sz="1200" dirty="0" smtClean="0">
                <a:solidFill>
                  <a:srgbClr val="000000"/>
                </a:solidFill>
                <a:latin typeface="arial" charset="0"/>
              </a:rPr>
              <a:t>,</a:t>
            </a:r>
            <a:r>
              <a:rPr lang="es-ES_tradnl" sz="1200" baseline="30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_tradnl" sz="1200" dirty="0">
                <a:solidFill>
                  <a:srgbClr val="000000"/>
                </a:solidFill>
                <a:latin typeface="arial" charset="0"/>
              </a:rPr>
              <a:t> </a:t>
            </a:r>
            <a:r>
              <a:rPr lang="mr-IN" sz="1200" dirty="0" smtClean="0">
                <a:solidFill>
                  <a:srgbClr val="000000"/>
                </a:solidFill>
                <a:latin typeface="arial" charset="0"/>
              </a:rPr>
              <a:t>…</a:t>
            </a:r>
            <a:r>
              <a:rPr lang="es-ES" sz="1200" dirty="0" smtClean="0">
                <a:solidFill>
                  <a:srgbClr val="000000"/>
                </a:solidFill>
                <a:latin typeface="arial" charset="0"/>
              </a:rPr>
              <a:t> and</a:t>
            </a:r>
            <a:r>
              <a:rPr lang="es-ES_tradnl" sz="1200" dirty="0">
                <a:solidFill>
                  <a:srgbClr val="000000"/>
                </a:solidFill>
                <a:latin typeface="arial" charset="0"/>
              </a:rPr>
              <a:t> </a:t>
            </a:r>
            <a:r>
              <a:rPr lang="es-ES_tradnl" sz="1200" dirty="0">
                <a:solidFill>
                  <a:srgbClr val="642A8F"/>
                </a:solidFill>
                <a:latin typeface="arial" charset="0"/>
                <a:hlinkClick r:id="rId6" invalidUrl="https://www.ncbi.nlm.nih.gov/pubmed/?term=Kaplan MJ[Author]&amp;cauthor=true&amp;cauthor_uid=21613614"/>
              </a:rPr>
              <a:t>Mariana J. Kaplan</a:t>
            </a:r>
            <a:r>
              <a:rPr lang="es-ES_tradnl" sz="1200" baseline="30000" dirty="0">
                <a:solidFill>
                  <a:srgbClr val="000000"/>
                </a:solidFill>
                <a:latin typeface="arial" charset="0"/>
              </a:rPr>
              <a:t>†</a:t>
            </a:r>
            <a:endParaRPr lang="es-ES_tradnl" sz="1200" b="0" i="0" dirty="0"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64206" y="5349929"/>
            <a:ext cx="490132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_tradnl" sz="1200" u="sng" dirty="0">
                <a:solidFill>
                  <a:srgbClr val="660066"/>
                </a:solidFill>
                <a:latin typeface="arial" charset="0"/>
                <a:hlinkClick r:id="rId7" tooltip="Journal of immunology (Baltimore, Md. : 1950)."/>
              </a:rPr>
              <a:t>J Immunol.</a:t>
            </a:r>
            <a:r>
              <a:rPr lang="es-ES_tradnl" sz="1200" dirty="0">
                <a:solidFill>
                  <a:srgbClr val="000000"/>
                </a:solidFill>
                <a:latin typeface="arial" charset="0"/>
              </a:rPr>
              <a:t> 2013 Feb 1;190(3):</a:t>
            </a:r>
            <a:r>
              <a:rPr lang="es-ES_tradnl" sz="1200" dirty="0" smtClean="0">
                <a:solidFill>
                  <a:srgbClr val="000000"/>
                </a:solidFill>
                <a:latin typeface="arial" charset="0"/>
              </a:rPr>
              <a:t>1217-26</a:t>
            </a:r>
            <a:r>
              <a:rPr lang="es-ES_tradnl" sz="1200" b="1" dirty="0" smtClean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s-ES_tradnl" sz="1200" u="sng" dirty="0" smtClean="0">
                <a:solidFill>
                  <a:srgbClr val="660066"/>
                </a:solidFill>
                <a:latin typeface="arial" charset="0"/>
                <a:hlinkClick r:id="rId8" invalidUrl="https://www.ncbi.nlm.nih.gov/pubmed/?term=Kahlenberg JM[Author]&amp;cauthor=true&amp;cauthor_uid=23267025"/>
              </a:rPr>
              <a:t>Kahlenberg </a:t>
            </a:r>
            <a:r>
              <a:rPr lang="es-ES_tradnl" sz="1200" u="sng" dirty="0">
                <a:solidFill>
                  <a:srgbClr val="660066"/>
                </a:solidFill>
                <a:latin typeface="arial" charset="0"/>
                <a:hlinkClick r:id="rId8" invalidUrl="https://www.ncbi.nlm.nih.gov/pubmed/?term=Kahlenberg JM[Author]&amp;cauthor=true&amp;cauthor_uid=23267025"/>
              </a:rPr>
              <a:t>JM</a:t>
            </a:r>
            <a:r>
              <a:rPr lang="es-ES_tradnl" sz="1200" baseline="30000" dirty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s-ES_tradnl" sz="1200" dirty="0">
                <a:solidFill>
                  <a:srgbClr val="000000"/>
                </a:solidFill>
                <a:latin typeface="arial" charset="0"/>
              </a:rPr>
              <a:t>, </a:t>
            </a:r>
            <a:r>
              <a:rPr lang="es-ES_tradnl" sz="1200" u="sng" dirty="0">
                <a:solidFill>
                  <a:srgbClr val="660066"/>
                </a:solidFill>
                <a:latin typeface="arial" charset="0"/>
                <a:hlinkClick r:id="rId9" invalidUrl="https://www.ncbi.nlm.nih.gov/pubmed/?term=Carmona-Rivera C[Author]&amp;cauthor=true&amp;cauthor_uid=23267025"/>
              </a:rPr>
              <a:t>Carmona-Rivera C</a:t>
            </a:r>
            <a:r>
              <a:rPr lang="es-ES_tradnl" sz="1200" dirty="0">
                <a:solidFill>
                  <a:srgbClr val="000000"/>
                </a:solidFill>
                <a:latin typeface="arial" charset="0"/>
              </a:rPr>
              <a:t>, </a:t>
            </a:r>
            <a:r>
              <a:rPr lang="es-ES_tradnl" sz="1200" u="sng" dirty="0">
                <a:solidFill>
                  <a:srgbClr val="660066"/>
                </a:solidFill>
                <a:latin typeface="arial" charset="0"/>
                <a:hlinkClick r:id="rId10" invalidUrl="https://www.ncbi.nlm.nih.gov/pubmed/?term=Smith CK[Author]&amp;cauthor=true&amp;cauthor_uid=23267025"/>
              </a:rPr>
              <a:t>Smith CK</a:t>
            </a:r>
            <a:r>
              <a:rPr lang="es-ES_tradnl" sz="1200" dirty="0">
                <a:solidFill>
                  <a:srgbClr val="000000"/>
                </a:solidFill>
                <a:latin typeface="arial" charset="0"/>
              </a:rPr>
              <a:t>, </a:t>
            </a:r>
            <a:r>
              <a:rPr lang="es-ES_tradnl" sz="1200" u="sng" dirty="0">
                <a:solidFill>
                  <a:srgbClr val="660066"/>
                </a:solidFill>
                <a:latin typeface="arial" charset="0"/>
                <a:hlinkClick r:id="rId11" invalidUrl="https://www.ncbi.nlm.nih.gov/pubmed/?term=Kaplan MJ[Author]&amp;cauthor=true&amp;cauthor_uid=23267025"/>
              </a:rPr>
              <a:t>Kaplan MJ</a:t>
            </a:r>
            <a:r>
              <a:rPr lang="es-ES_tradnl" sz="1200" dirty="0">
                <a:solidFill>
                  <a:srgbClr val="000000"/>
                </a:solidFill>
                <a:latin typeface="arial" charset="0"/>
              </a:rPr>
              <a:t>.</a:t>
            </a:r>
            <a:endParaRPr lang="es-ES_tradnl" sz="1200" b="0" i="0" dirty="0"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98734" y="4626933"/>
            <a:ext cx="412925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_tradnl" sz="1200" u="sng" dirty="0">
                <a:solidFill>
                  <a:srgbClr val="660066"/>
                </a:solidFill>
                <a:latin typeface="arial" charset="0"/>
                <a:hlinkClick r:id="rId12" tooltip="Annals of the rheumatic diseases."/>
              </a:rPr>
              <a:t>Ann Rheum Dis.</a:t>
            </a:r>
            <a:r>
              <a:rPr lang="es-ES_tradnl" sz="1200" dirty="0">
                <a:solidFill>
                  <a:srgbClr val="000000"/>
                </a:solidFill>
                <a:latin typeface="arial" charset="0"/>
              </a:rPr>
              <a:t> 2015 Jul;74(7):1417-24</a:t>
            </a:r>
            <a:r>
              <a:rPr lang="es-ES_tradnl" sz="1200" dirty="0" smtClean="0">
                <a:solidFill>
                  <a:srgbClr val="000000"/>
                </a:solidFill>
                <a:latin typeface="arial" charset="0"/>
              </a:rPr>
              <a:t>.</a:t>
            </a:r>
            <a:r>
              <a:rPr lang="es-ES_tradnl" sz="1200" b="1" dirty="0" smtClean="0">
                <a:solidFill>
                  <a:srgbClr val="000000"/>
                </a:solidFill>
                <a:latin typeface="arial" charset="0"/>
              </a:rPr>
              <a:t>.</a:t>
            </a:r>
            <a:endParaRPr lang="es-ES_tradnl" sz="1200" b="1" dirty="0">
              <a:solidFill>
                <a:srgbClr val="000000"/>
              </a:solidFill>
              <a:latin typeface="arial" charset="0"/>
            </a:endParaRPr>
          </a:p>
          <a:p>
            <a:r>
              <a:rPr lang="es-ES_tradnl" sz="1200" u="sng" dirty="0">
                <a:solidFill>
                  <a:srgbClr val="660066"/>
                </a:solidFill>
                <a:latin typeface="arial" charset="0"/>
                <a:hlinkClick r:id="rId13" invalidUrl="https://www.ncbi.nlm.nih.gov/pubmed/?term=Carmona-Rivera C[Author]&amp;cauthor=true&amp;cauthor_uid=24570026"/>
              </a:rPr>
              <a:t>Carmona-Rivera C</a:t>
            </a:r>
            <a:r>
              <a:rPr lang="es-ES_tradnl" sz="1200" baseline="30000" dirty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s-ES_tradnl" sz="1200" dirty="0">
                <a:solidFill>
                  <a:srgbClr val="000000"/>
                </a:solidFill>
                <a:latin typeface="arial" charset="0"/>
              </a:rPr>
              <a:t>, </a:t>
            </a:r>
            <a:r>
              <a:rPr lang="es-ES_tradnl" sz="1200" u="sng" dirty="0">
                <a:solidFill>
                  <a:srgbClr val="660066"/>
                </a:solidFill>
                <a:latin typeface="arial" charset="0"/>
                <a:hlinkClick r:id="rId14" invalidUrl="https://www.ncbi.nlm.nih.gov/pubmed/?term=Zhao W[Author]&amp;cauthor=true&amp;cauthor_uid=24570026"/>
              </a:rPr>
              <a:t>Zhao W</a:t>
            </a:r>
            <a:r>
              <a:rPr lang="es-ES_tradnl" sz="1200" baseline="30000" dirty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s-ES_tradnl" sz="1200" dirty="0">
                <a:solidFill>
                  <a:srgbClr val="000000"/>
                </a:solidFill>
                <a:latin typeface="arial" charset="0"/>
              </a:rPr>
              <a:t>, </a:t>
            </a:r>
            <a:r>
              <a:rPr lang="es-ES_tradnl" sz="1200" u="sng" dirty="0">
                <a:solidFill>
                  <a:srgbClr val="660066"/>
                </a:solidFill>
                <a:latin typeface="arial" charset="0"/>
                <a:hlinkClick r:id="rId15" invalidUrl="https://www.ncbi.nlm.nih.gov/pubmed/?term=Yalavarthi S[Author]&amp;cauthor=true&amp;cauthor_uid=24570026"/>
              </a:rPr>
              <a:t>Yalavarthi S</a:t>
            </a:r>
            <a:r>
              <a:rPr lang="es-ES_tradnl" sz="1200" baseline="30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s-ES_tradnl" sz="1200" dirty="0">
                <a:solidFill>
                  <a:srgbClr val="000000"/>
                </a:solidFill>
                <a:latin typeface="arial" charset="0"/>
              </a:rPr>
              <a:t>, </a:t>
            </a:r>
            <a:r>
              <a:rPr lang="es-ES_tradnl" sz="1200" u="sng" dirty="0">
                <a:solidFill>
                  <a:srgbClr val="660066"/>
                </a:solidFill>
                <a:latin typeface="arial" charset="0"/>
                <a:hlinkClick r:id="rId16" invalidUrl="https://www.ncbi.nlm.nih.gov/pubmed/?term=Kaplan MJ[Author]&amp;cauthor=true&amp;cauthor_uid=24570026"/>
              </a:rPr>
              <a:t>Kaplan MJ</a:t>
            </a:r>
            <a:r>
              <a:rPr lang="es-ES_tradnl" sz="1200" baseline="30000" dirty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s-ES_tradnl" sz="1200" dirty="0">
                <a:solidFill>
                  <a:srgbClr val="000000"/>
                </a:solidFill>
                <a:latin typeface="arial" charset="0"/>
              </a:rPr>
              <a:t>.</a:t>
            </a:r>
            <a:endParaRPr lang="es-ES_tradnl" sz="1200" b="0" i="0" dirty="0"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5464747" y="5020092"/>
            <a:ext cx="34507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400" b="1" dirty="0">
                <a:latin typeface="Arial,Bold"/>
              </a:rPr>
              <a:t>DNA </a:t>
            </a:r>
            <a:r>
              <a:rPr lang="en-US" sz="1400" b="1" dirty="0" err="1">
                <a:latin typeface="Arial,Bold"/>
              </a:rPr>
              <a:t>circulante</a:t>
            </a:r>
            <a:r>
              <a:rPr lang="en-US" sz="1400" b="1" dirty="0">
                <a:latin typeface="Arial,Bold"/>
              </a:rPr>
              <a:t> y NETs se </a:t>
            </a:r>
            <a:r>
              <a:rPr lang="en-US" sz="1400" b="1" dirty="0" err="1">
                <a:latin typeface="Arial,Bold"/>
              </a:rPr>
              <a:t>ecuentran</a:t>
            </a:r>
            <a:r>
              <a:rPr lang="en-US" sz="1400" b="1" dirty="0">
                <a:latin typeface="Arial,Bold"/>
              </a:rPr>
              <a:t> </a:t>
            </a:r>
            <a:r>
              <a:rPr lang="en-US" sz="1400" b="1" dirty="0" err="1">
                <a:latin typeface="Arial,Bold"/>
              </a:rPr>
              <a:t>incrementados</a:t>
            </a:r>
            <a:r>
              <a:rPr lang="en-US" sz="1400" b="1" dirty="0">
                <a:latin typeface="Arial,Bold"/>
              </a:rPr>
              <a:t> </a:t>
            </a:r>
            <a:r>
              <a:rPr lang="en-US" sz="1400" b="1" dirty="0" err="1">
                <a:latin typeface="Arial,Bold"/>
              </a:rPr>
              <a:t>en</a:t>
            </a:r>
            <a:r>
              <a:rPr lang="en-US" sz="1400" b="1" dirty="0">
                <a:latin typeface="Arial,Bold"/>
              </a:rPr>
              <a:t> el plasma de </a:t>
            </a:r>
            <a:r>
              <a:rPr lang="en-US" sz="1400" b="1" dirty="0" err="1">
                <a:latin typeface="Arial,Bold"/>
              </a:rPr>
              <a:t>pacientes</a:t>
            </a:r>
            <a:r>
              <a:rPr lang="en-US" sz="1400" b="1" dirty="0">
                <a:latin typeface="Arial,Bold"/>
              </a:rPr>
              <a:t> con </a:t>
            </a:r>
            <a:r>
              <a:rPr lang="en-US" sz="1400" b="1" dirty="0" smtClean="0">
                <a:latin typeface="Arial,Bold"/>
              </a:rPr>
              <a:t>LES. </a:t>
            </a:r>
            <a:endParaRPr lang="es-ES" sz="1400" dirty="0"/>
          </a:p>
        </p:txBody>
      </p: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xmlns="" val="705714650"/>
              </p:ext>
            </p:extLst>
          </p:nvPr>
        </p:nvGraphicFramePr>
        <p:xfrm>
          <a:off x="5076056" y="902005"/>
          <a:ext cx="3940128" cy="3713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xmlns="" val="83205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 CuadroTexto"/>
          <p:cNvSpPr txBox="1"/>
          <p:nvPr/>
        </p:nvSpPr>
        <p:spPr>
          <a:xfrm>
            <a:off x="683568" y="12452"/>
            <a:ext cx="7920880" cy="646331"/>
          </a:xfrm>
          <a:prstGeom prst="rect">
            <a:avLst/>
          </a:prstGeom>
          <a:noFill/>
          <a:ln>
            <a:noFill/>
          </a:ln>
          <a:effectLst>
            <a:outerShdw dist="20000" sx="1000" sy="1000" rotWithShape="0">
              <a:srgbClr val="000000"/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Abadi MT Condensed Extra Bold" charset="0"/>
                <a:cs typeface="Abadi MT Condensed Extra Bold" charset="0"/>
              </a:rPr>
              <a:t>Nuestra experiencia:  1. </a:t>
            </a:r>
            <a:r>
              <a:rPr lang="es-ES" dirty="0" smtClean="0">
                <a:solidFill>
                  <a:srgbClr val="C00000"/>
                </a:solidFill>
                <a:latin typeface="+mj-lt"/>
                <a:ea typeface="Abadi MT Condensed Extra Bold" charset="0"/>
                <a:cs typeface="Abadi MT Condensed Extra Bold" charset="0"/>
              </a:rPr>
              <a:t>Los pacientes LES muestran aumento de </a:t>
            </a:r>
            <a:r>
              <a:rPr lang="es-ES" dirty="0" err="1" smtClean="0">
                <a:solidFill>
                  <a:srgbClr val="C00000"/>
                </a:solidFill>
                <a:latin typeface="+mj-lt"/>
                <a:ea typeface="Abadi MT Condensed Extra Bold" charset="0"/>
                <a:cs typeface="Abadi MT Condensed Extra Bold" charset="0"/>
              </a:rPr>
              <a:t>NETosis</a:t>
            </a:r>
            <a:r>
              <a:rPr lang="es-ES" dirty="0" smtClean="0">
                <a:solidFill>
                  <a:srgbClr val="C00000"/>
                </a:solidFill>
                <a:latin typeface="+mj-lt"/>
                <a:ea typeface="Abadi MT Condensed Extra Bold" charset="0"/>
                <a:cs typeface="Abadi MT Condensed Extra Bold" charset="0"/>
              </a:rPr>
              <a:t> asociada</a:t>
            </a:r>
          </a:p>
          <a:p>
            <a:pPr algn="ctr"/>
            <a:r>
              <a:rPr lang="es-ES" dirty="0">
                <a:solidFill>
                  <a:srgbClr val="C00000"/>
                </a:solidFill>
                <a:latin typeface="+mj-lt"/>
                <a:ea typeface="Abadi MT Condensed Extra Bold" charset="0"/>
                <a:cs typeface="Abadi MT Condensed Extra Bold" charset="0"/>
              </a:rPr>
              <a:t>a</a:t>
            </a:r>
            <a:r>
              <a:rPr lang="es-ES" dirty="0" smtClean="0">
                <a:solidFill>
                  <a:srgbClr val="C00000"/>
                </a:solidFill>
                <a:latin typeface="+mj-lt"/>
                <a:ea typeface="Abadi MT Condensed Extra Bold" charset="0"/>
                <a:cs typeface="Abadi MT Condensed Extra Bold" charset="0"/>
              </a:rPr>
              <a:t> la ocurrencia de eventos </a:t>
            </a:r>
            <a:r>
              <a:rPr lang="es-ES" dirty="0" err="1" smtClean="0">
                <a:solidFill>
                  <a:srgbClr val="C00000"/>
                </a:solidFill>
                <a:latin typeface="+mj-lt"/>
                <a:ea typeface="Abadi MT Condensed Extra Bold" charset="0"/>
                <a:cs typeface="Abadi MT Condensed Extra Bold" charset="0"/>
              </a:rPr>
              <a:t>trombóticos</a:t>
            </a:r>
            <a:r>
              <a:rPr lang="es-ES" dirty="0" smtClean="0">
                <a:solidFill>
                  <a:srgbClr val="C00000"/>
                </a:solidFill>
                <a:latin typeface="+mj-lt"/>
                <a:ea typeface="Abadi MT Condensed Extra Bold" charset="0"/>
                <a:cs typeface="Abadi MT Condensed Extra Bold" charset="0"/>
              </a:rPr>
              <a:t> y a la positividad para Anti-</a:t>
            </a:r>
            <a:r>
              <a:rPr lang="es-ES" dirty="0" err="1" smtClean="0">
                <a:solidFill>
                  <a:srgbClr val="C00000"/>
                </a:solidFill>
                <a:latin typeface="+mj-lt"/>
                <a:ea typeface="Abadi MT Condensed Extra Bold" charset="0"/>
                <a:cs typeface="Abadi MT Condensed Extra Bold" charset="0"/>
              </a:rPr>
              <a:t>dsDNA</a:t>
            </a:r>
            <a:endParaRPr lang="es-ES" dirty="0">
              <a:solidFill>
                <a:srgbClr val="C00000"/>
              </a:solidFill>
              <a:latin typeface="+mj-lt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58002" y="869331"/>
            <a:ext cx="1559239" cy="193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95667" y="901520"/>
            <a:ext cx="1643716" cy="190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/>
        </p:blipFill>
        <p:spPr bwMode="auto">
          <a:xfrm>
            <a:off x="770732" y="691451"/>
            <a:ext cx="2398399" cy="225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7 CuadroTexto"/>
          <p:cNvSpPr txBox="1"/>
          <p:nvPr/>
        </p:nvSpPr>
        <p:spPr>
          <a:xfrm>
            <a:off x="2153027" y="3276852"/>
            <a:ext cx="4528997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2. Los anticuerpos Anti-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ds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-DNA inducen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NETosis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763688" y="3276852"/>
            <a:ext cx="352066" cy="33589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83568" y="3108852"/>
            <a:ext cx="726141" cy="671889"/>
          </a:xfrm>
          <a:prstGeom prst="rect">
            <a:avLst/>
          </a:prstGeom>
        </p:spPr>
      </p:pic>
      <p:grpSp>
        <p:nvGrpSpPr>
          <p:cNvPr id="21" name="Agrupar 20"/>
          <p:cNvGrpSpPr/>
          <p:nvPr/>
        </p:nvGrpSpPr>
        <p:grpSpPr>
          <a:xfrm>
            <a:off x="3419872" y="4208706"/>
            <a:ext cx="4928424" cy="1956598"/>
            <a:chOff x="3593767" y="5135223"/>
            <a:chExt cx="4928424" cy="1956598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3593767" y="5296649"/>
              <a:ext cx="1428235" cy="1795172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5089836" y="5207186"/>
              <a:ext cx="1714236" cy="1884635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6903482" y="5135223"/>
              <a:ext cx="1618709" cy="1956598"/>
            </a:xfrm>
            <a:prstGeom prst="rect">
              <a:avLst/>
            </a:prstGeom>
          </p:spPr>
        </p:pic>
      </p:grp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10" cstate="print"/>
          <a:srcRect r="47936"/>
          <a:stretch/>
        </p:blipFill>
        <p:spPr>
          <a:xfrm>
            <a:off x="775615" y="3863843"/>
            <a:ext cx="2500241" cy="2877525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6185946" y="6468676"/>
            <a:ext cx="2819438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_tradnl" sz="1200" u="sng" dirty="0" smtClean="0">
                <a:latin typeface="arial" charset="0"/>
                <a:hlinkClick r:id="rId11" tooltip="Annals of the rheumatic diseases."/>
              </a:rPr>
              <a:t>Perez-Sanchez et al., ACR 2015</a:t>
            </a:r>
            <a:endParaRPr lang="es-ES_tradnl" sz="1200" b="0" i="0" dirty="0"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0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232925" y="116632"/>
            <a:ext cx="8577936" cy="6463414"/>
            <a:chOff x="232925" y="202937"/>
            <a:chExt cx="8577936" cy="6463414"/>
          </a:xfrm>
        </p:grpSpPr>
        <p:sp>
          <p:nvSpPr>
            <p:cNvPr id="3" name="2 CuadroTexto"/>
            <p:cNvSpPr txBox="1"/>
            <p:nvPr/>
          </p:nvSpPr>
          <p:spPr>
            <a:xfrm>
              <a:off x="5143504" y="904481"/>
              <a:ext cx="571504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00" b="1" dirty="0" err="1"/>
                <a:t>Anx</a:t>
              </a:r>
              <a:r>
                <a:rPr lang="es-ES" sz="1000" b="1" dirty="0"/>
                <a:t> A2</a:t>
              </a:r>
            </a:p>
            <a:p>
              <a:pPr algn="ctr"/>
              <a:r>
                <a:rPr lang="es-ES" sz="1000" b="1" dirty="0"/>
                <a:t>PDI</a:t>
              </a:r>
            </a:p>
            <a:p>
              <a:pPr algn="ctr"/>
              <a:r>
                <a:rPr lang="es-ES" sz="1000" b="1" dirty="0" err="1"/>
                <a:t>RhoA</a:t>
              </a:r>
              <a:endParaRPr lang="es-ES" sz="1000" b="1" dirty="0"/>
            </a:p>
          </p:txBody>
        </p:sp>
        <p:pic>
          <p:nvPicPr>
            <p:cNvPr id="4" name="Picture 6" descr="http://www.netterimages.com/images/vpv/000/000/013/13602-0550x0475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53011" y="606053"/>
              <a:ext cx="1552955" cy="1525710"/>
            </a:xfrm>
            <a:prstGeom prst="rect">
              <a:avLst/>
            </a:prstGeom>
            <a:noFill/>
          </p:spPr>
        </p:pic>
        <p:pic>
          <p:nvPicPr>
            <p:cNvPr id="5" name="Picture 5" descr="Text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666970" y="774441"/>
              <a:ext cx="1701845" cy="1490655"/>
            </a:xfrm>
            <a:prstGeom prst="rect">
              <a:avLst/>
            </a:prstGeom>
            <a:noFill/>
          </p:spPr>
        </p:pic>
        <p:pic>
          <p:nvPicPr>
            <p:cNvPr id="6" name="Picture 7" descr="http://eonreality.serveraddress.com/Content/2179/image1.jpg"/>
            <p:cNvPicPr>
              <a:picLocks noChangeAspect="1" noChangeArrowheads="1"/>
            </p:cNvPicPr>
            <p:nvPr/>
          </p:nvPicPr>
          <p:blipFill>
            <a:blip r:embed="rId4" cstate="email">
              <a:lum bright="10000" contrast="-10000"/>
            </a:blip>
            <a:srcRect/>
            <a:stretch>
              <a:fillRect/>
            </a:stretch>
          </p:blipFill>
          <p:spPr bwMode="auto">
            <a:xfrm>
              <a:off x="1524185" y="988755"/>
              <a:ext cx="1285884" cy="1285884"/>
            </a:xfrm>
            <a:prstGeom prst="rect">
              <a:avLst/>
            </a:prstGeom>
            <a:noFill/>
          </p:spPr>
        </p:pic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3043908" y="2620028"/>
              <a:ext cx="2435695" cy="5232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1400" b="1" dirty="0" smtClean="0">
                  <a:solidFill>
                    <a:schemeClr val="bg1"/>
                  </a:solidFill>
                </a:rPr>
                <a:t>SAF/LES</a:t>
              </a:r>
              <a:endParaRPr lang="es-ES_tradnl" sz="1400" b="1" dirty="0">
                <a:solidFill>
                  <a:schemeClr val="bg1"/>
                </a:solidFill>
              </a:endParaRPr>
            </a:p>
            <a:p>
              <a:pPr algn="ctr">
                <a:defRPr/>
              </a:pPr>
              <a:r>
                <a:rPr lang="es-ES_tradnl" sz="1400" b="1" dirty="0">
                  <a:solidFill>
                    <a:schemeClr val="bg1"/>
                  </a:solidFill>
                </a:rPr>
                <a:t>(</a:t>
              </a:r>
              <a:r>
                <a:rPr lang="es-ES_tradnl" sz="1400" b="1" dirty="0" err="1" smtClean="0">
                  <a:solidFill>
                    <a:schemeClr val="bg1"/>
                  </a:solidFill>
                </a:rPr>
                <a:t>aCL-IgG</a:t>
              </a:r>
              <a:r>
                <a:rPr lang="es-ES_tradnl" sz="1400" b="1" dirty="0">
                  <a:solidFill>
                    <a:schemeClr val="bg1"/>
                  </a:solidFill>
                </a:rPr>
                <a:t>, anti-</a:t>
              </a:r>
              <a:r>
                <a:rPr lang="es-ES_tradnl" sz="1400" b="1" dirty="0" err="1">
                  <a:solidFill>
                    <a:schemeClr val="bg1"/>
                  </a:solidFill>
                </a:rPr>
                <a:t>dsDNA</a:t>
              </a:r>
              <a:r>
                <a:rPr lang="es-ES_tradnl" sz="1400" b="1" dirty="0">
                  <a:solidFill>
                    <a:schemeClr val="bg1"/>
                  </a:solidFill>
                </a:rPr>
                <a:t>, </a:t>
              </a:r>
              <a:r>
                <a:rPr lang="es-ES_tradnl" sz="1400" b="1" dirty="0" err="1">
                  <a:solidFill>
                    <a:schemeClr val="bg1"/>
                  </a:solidFill>
                </a:rPr>
                <a:t>etc</a:t>
              </a:r>
              <a:r>
                <a:rPr lang="es-ES_tradnl" sz="1400" b="1" dirty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2257906" y="202937"/>
              <a:ext cx="1053494" cy="26161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pPr algn="ctr">
                <a:tabLst>
                  <a:tab pos="627063" algn="l"/>
                </a:tabLst>
              </a:pPr>
              <a:r>
                <a:rPr lang="es-ES" sz="1100" b="1" dirty="0" smtClean="0">
                  <a:solidFill>
                    <a:schemeClr val="accent4">
                      <a:lumMod val="50000"/>
                    </a:schemeClr>
                  </a:solidFill>
                </a:rPr>
                <a:t>MONOCITOS</a:t>
              </a:r>
              <a:endParaRPr lang="es-ES" sz="11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7062328" y="631565"/>
              <a:ext cx="1197765" cy="26161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100" b="1" dirty="0" smtClean="0">
                  <a:solidFill>
                    <a:schemeClr val="accent4">
                      <a:lumMod val="50000"/>
                    </a:schemeClr>
                  </a:solidFill>
                </a:rPr>
                <a:t>NEUTRÓFILOS</a:t>
              </a:r>
              <a:endParaRPr lang="es-ES" sz="11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734360" y="988755"/>
              <a:ext cx="1188147" cy="26161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100" b="1" dirty="0" smtClean="0">
                  <a:solidFill>
                    <a:schemeClr val="accent4">
                      <a:lumMod val="50000"/>
                    </a:schemeClr>
                  </a:solidFill>
                </a:rPr>
                <a:t>LINFOCITOS-B</a:t>
              </a:r>
              <a:endParaRPr lang="es-ES" sz="11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1" name="AutoShape 76"/>
            <p:cNvSpPr>
              <a:spLocks noChangeArrowheads="1"/>
            </p:cNvSpPr>
            <p:nvPr/>
          </p:nvSpPr>
          <p:spPr bwMode="auto">
            <a:xfrm rot="1042383">
              <a:off x="5511380" y="3127347"/>
              <a:ext cx="714380" cy="198446"/>
            </a:xfrm>
            <a:prstGeom prst="flowChartSor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" name="AutoShape 66"/>
            <p:cNvSpPr>
              <a:spLocks noChangeArrowheads="1"/>
            </p:cNvSpPr>
            <p:nvPr/>
          </p:nvSpPr>
          <p:spPr bwMode="auto">
            <a:xfrm rot="19707048">
              <a:off x="5126674" y="2402141"/>
              <a:ext cx="882447" cy="188594"/>
            </a:xfrm>
            <a:prstGeom prst="flowChartSor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" name="AutoShape 23"/>
            <p:cNvSpPr>
              <a:spLocks noChangeArrowheads="1"/>
            </p:cNvSpPr>
            <p:nvPr/>
          </p:nvSpPr>
          <p:spPr bwMode="auto">
            <a:xfrm rot="1770301">
              <a:off x="2524945" y="2424901"/>
              <a:ext cx="874713" cy="180975"/>
            </a:xfrm>
            <a:prstGeom prst="flowChartSor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grpSp>
          <p:nvGrpSpPr>
            <p:cNvPr id="14" name="124 Grupo"/>
            <p:cNvGrpSpPr/>
            <p:nvPr/>
          </p:nvGrpSpPr>
          <p:grpSpPr>
            <a:xfrm>
              <a:off x="232925" y="2203201"/>
              <a:ext cx="2195935" cy="1603543"/>
              <a:chOff x="232925" y="2203201"/>
              <a:chExt cx="2195935" cy="1603543"/>
            </a:xfrm>
          </p:grpSpPr>
          <p:pic>
            <p:nvPicPr>
              <p:cNvPr id="118" name="Picture 9" descr="Unlabeled imag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952681" y="2663736"/>
                <a:ext cx="1476179" cy="959517"/>
              </a:xfrm>
              <a:prstGeom prst="rect">
                <a:avLst/>
              </a:prstGeom>
              <a:noFill/>
            </p:spPr>
          </p:pic>
          <p:sp>
            <p:nvSpPr>
              <p:cNvPr id="119" name="118 CuadroTexto"/>
              <p:cNvSpPr txBox="1"/>
              <p:nvPr/>
            </p:nvSpPr>
            <p:spPr>
              <a:xfrm>
                <a:off x="232925" y="2203201"/>
                <a:ext cx="1058302" cy="26161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1100" b="1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PLAQUETAS</a:t>
                </a:r>
                <a:endParaRPr lang="es-ES" sz="1100" b="1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0" name="119 CuadroTexto"/>
              <p:cNvSpPr txBox="1"/>
              <p:nvPr/>
            </p:nvSpPr>
            <p:spPr>
              <a:xfrm>
                <a:off x="1285852" y="2989019"/>
                <a:ext cx="80823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sz="900" b="1" i="1" dirty="0"/>
                  <a:t>P38-MAPK</a:t>
                </a:r>
              </a:p>
              <a:p>
                <a:r>
                  <a:rPr lang="es-ES" sz="900" b="1" i="1" dirty="0" err="1"/>
                  <a:t>NFkB</a:t>
                </a:r>
                <a:endParaRPr lang="es-ES" sz="900" b="1" i="1" dirty="0"/>
              </a:p>
            </p:txBody>
          </p:sp>
          <p:sp>
            <p:nvSpPr>
              <p:cNvPr id="121" name="120 Decisión"/>
              <p:cNvSpPr/>
              <p:nvPr/>
            </p:nvSpPr>
            <p:spPr>
              <a:xfrm rot="10221186">
                <a:off x="1038355" y="3191470"/>
                <a:ext cx="347013" cy="199182"/>
              </a:xfrm>
              <a:prstGeom prst="flowChartDecision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2" name="121 CuadroTexto"/>
              <p:cNvSpPr txBox="1"/>
              <p:nvPr/>
            </p:nvSpPr>
            <p:spPr>
              <a:xfrm>
                <a:off x="611560" y="3313822"/>
                <a:ext cx="626873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sz="1000" b="1" dirty="0"/>
                  <a:t>TXB2</a:t>
                </a:r>
              </a:p>
            </p:txBody>
          </p:sp>
          <p:sp>
            <p:nvSpPr>
              <p:cNvPr id="123" name="122 CuadroTexto"/>
              <p:cNvSpPr txBox="1"/>
              <p:nvPr/>
            </p:nvSpPr>
            <p:spPr>
              <a:xfrm>
                <a:off x="1095558" y="3560523"/>
                <a:ext cx="428627" cy="24622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s-ES" sz="1000" b="1" dirty="0"/>
                  <a:t>PF4</a:t>
                </a:r>
              </a:p>
            </p:txBody>
          </p:sp>
          <p:sp>
            <p:nvSpPr>
              <p:cNvPr id="124" name="123 Datos almacenados"/>
              <p:cNvSpPr/>
              <p:nvPr/>
            </p:nvSpPr>
            <p:spPr>
              <a:xfrm rot="16200000">
                <a:off x="1131276" y="2770893"/>
                <a:ext cx="214314" cy="142876"/>
              </a:xfrm>
              <a:prstGeom prst="flowChartOnlineStorag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5" name="124 Decisión"/>
              <p:cNvSpPr/>
              <p:nvPr/>
            </p:nvSpPr>
            <p:spPr>
              <a:xfrm rot="10221186">
                <a:off x="1305812" y="3437018"/>
                <a:ext cx="347013" cy="199182"/>
              </a:xfrm>
              <a:prstGeom prst="flowChartDecision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6" name="125 CuadroTexto"/>
              <p:cNvSpPr txBox="1"/>
              <p:nvPr/>
            </p:nvSpPr>
            <p:spPr>
              <a:xfrm>
                <a:off x="809806" y="2488953"/>
                <a:ext cx="809866" cy="24622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s-ES" sz="1000" b="1" dirty="0" err="1"/>
                  <a:t>GPIIb</a:t>
                </a:r>
                <a:r>
                  <a:rPr lang="es-ES" sz="1000" b="1" dirty="0"/>
                  <a:t>/</a:t>
                </a:r>
                <a:r>
                  <a:rPr lang="es-ES" sz="1000" b="1" dirty="0" err="1"/>
                  <a:t>IIIa</a:t>
                </a:r>
                <a:endParaRPr lang="es-ES" sz="1000" b="1" dirty="0"/>
              </a:p>
            </p:txBody>
          </p:sp>
        </p:grpSp>
        <p:sp>
          <p:nvSpPr>
            <p:cNvPr id="15" name="14 CuadroTexto"/>
            <p:cNvSpPr txBox="1"/>
            <p:nvPr/>
          </p:nvSpPr>
          <p:spPr>
            <a:xfrm>
              <a:off x="7011624" y="941453"/>
              <a:ext cx="481222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100" b="1" dirty="0"/>
                <a:t>C5aR</a:t>
              </a:r>
            </a:p>
          </p:txBody>
        </p:sp>
        <p:sp>
          <p:nvSpPr>
            <p:cNvPr id="16" name="15 Elipse"/>
            <p:cNvSpPr/>
            <p:nvPr/>
          </p:nvSpPr>
          <p:spPr>
            <a:xfrm>
              <a:off x="7013328" y="1213337"/>
              <a:ext cx="214314" cy="21431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16 Elipse"/>
            <p:cNvSpPr/>
            <p:nvPr/>
          </p:nvSpPr>
          <p:spPr>
            <a:xfrm>
              <a:off x="7135656" y="1274501"/>
              <a:ext cx="214314" cy="21431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7154500" y="1488815"/>
              <a:ext cx="401072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100" b="1" dirty="0"/>
                <a:t>C5a</a:t>
              </a: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6739159" y="345813"/>
              <a:ext cx="319318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100" b="1" dirty="0"/>
                <a:t>TF</a:t>
              </a:r>
            </a:p>
          </p:txBody>
        </p:sp>
        <p:grpSp>
          <p:nvGrpSpPr>
            <p:cNvPr id="20" name="Group 488"/>
            <p:cNvGrpSpPr>
              <a:grpSpLocks/>
            </p:cNvGrpSpPr>
            <p:nvPr/>
          </p:nvGrpSpPr>
          <p:grpSpPr bwMode="auto">
            <a:xfrm>
              <a:off x="6620868" y="509239"/>
              <a:ext cx="214314" cy="571498"/>
              <a:chOff x="4486" y="2160"/>
              <a:chExt cx="218" cy="540"/>
            </a:xfrm>
            <a:solidFill>
              <a:srgbClr val="CC3300"/>
            </a:solidFill>
          </p:grpSpPr>
          <p:sp>
            <p:nvSpPr>
              <p:cNvPr id="116" name="AutoShape 489"/>
              <p:cNvSpPr>
                <a:spLocks noChangeArrowheads="1"/>
              </p:cNvSpPr>
              <p:nvPr/>
            </p:nvSpPr>
            <p:spPr bwMode="auto">
              <a:xfrm rot="9625613">
                <a:off x="4512" y="2160"/>
                <a:ext cx="192" cy="288"/>
              </a:xfrm>
              <a:prstGeom prst="moon">
                <a:avLst>
                  <a:gd name="adj" fmla="val 50000"/>
                </a:avLst>
              </a:prstGeom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17" name="Freeform 490"/>
              <p:cNvSpPr>
                <a:spLocks/>
              </p:cNvSpPr>
              <p:nvPr/>
            </p:nvSpPr>
            <p:spPr bwMode="auto">
              <a:xfrm>
                <a:off x="4486" y="2471"/>
                <a:ext cx="111" cy="229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33" y="11"/>
                  </a:cxn>
                  <a:cxn ang="0">
                    <a:pos x="0" y="61"/>
                  </a:cxn>
                  <a:cxn ang="0">
                    <a:pos x="5" y="89"/>
                  </a:cxn>
                  <a:cxn ang="0">
                    <a:pos x="72" y="123"/>
                  </a:cxn>
                  <a:cxn ang="0">
                    <a:pos x="106" y="151"/>
                  </a:cxn>
                  <a:cxn ang="0">
                    <a:pos x="111" y="229"/>
                  </a:cxn>
                </a:cxnLst>
                <a:rect l="0" t="0" r="r" b="b"/>
                <a:pathLst>
                  <a:path w="111" h="229">
                    <a:moveTo>
                      <a:pt x="78" y="0"/>
                    </a:moveTo>
                    <a:cubicBezTo>
                      <a:pt x="77" y="0"/>
                      <a:pt x="38" y="6"/>
                      <a:pt x="33" y="11"/>
                    </a:cubicBezTo>
                    <a:cubicBezTo>
                      <a:pt x="20" y="26"/>
                      <a:pt x="0" y="61"/>
                      <a:pt x="0" y="61"/>
                    </a:cubicBezTo>
                    <a:cubicBezTo>
                      <a:pt x="2" y="70"/>
                      <a:pt x="1" y="80"/>
                      <a:pt x="5" y="89"/>
                    </a:cubicBezTo>
                    <a:cubicBezTo>
                      <a:pt x="18" y="115"/>
                      <a:pt x="51" y="110"/>
                      <a:pt x="72" y="123"/>
                    </a:cubicBezTo>
                    <a:cubicBezTo>
                      <a:pt x="96" y="138"/>
                      <a:pt x="84" y="129"/>
                      <a:pt x="106" y="151"/>
                    </a:cubicBezTo>
                    <a:cubicBezTo>
                      <a:pt x="89" y="176"/>
                      <a:pt x="78" y="211"/>
                      <a:pt x="111" y="229"/>
                    </a:cubicBez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  <p:sp>
          <p:nvSpPr>
            <p:cNvPr id="21" name="20 CuadroTexto"/>
            <p:cNvSpPr txBox="1"/>
            <p:nvPr/>
          </p:nvSpPr>
          <p:spPr>
            <a:xfrm>
              <a:off x="4810333" y="1631697"/>
              <a:ext cx="481222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100" b="1" dirty="0"/>
                <a:t>C5aR</a:t>
              </a:r>
            </a:p>
          </p:txBody>
        </p:sp>
        <p:sp>
          <p:nvSpPr>
            <p:cNvPr id="22" name="21 Elipse"/>
            <p:cNvSpPr/>
            <p:nvPr/>
          </p:nvSpPr>
          <p:spPr>
            <a:xfrm>
              <a:off x="4688005" y="1774573"/>
              <a:ext cx="214314" cy="21431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22 Elipse"/>
            <p:cNvSpPr/>
            <p:nvPr/>
          </p:nvSpPr>
          <p:spPr>
            <a:xfrm>
              <a:off x="4810333" y="1835737"/>
              <a:ext cx="214314" cy="21431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4909327" y="1988887"/>
              <a:ext cx="401072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100" b="1" dirty="0"/>
                <a:t>C5a</a:t>
              </a:r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3635896" y="1506850"/>
              <a:ext cx="1179419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00" b="1" dirty="0"/>
                <a:t>ROS</a:t>
              </a:r>
            </a:p>
            <a:p>
              <a:pPr algn="ctr"/>
              <a:r>
                <a:rPr lang="es-ES" sz="1000" b="1" dirty="0" smtClean="0"/>
                <a:t>Disfunción Mitocondrial</a:t>
              </a:r>
              <a:endParaRPr lang="es-ES" sz="1000" b="1" dirty="0"/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3716346" y="945835"/>
              <a:ext cx="80823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000" b="1" i="1" dirty="0"/>
                <a:t>P38-MAPK</a:t>
              </a:r>
            </a:p>
            <a:p>
              <a:r>
                <a:rPr lang="es-ES" sz="1000" b="1" i="1" dirty="0" err="1"/>
                <a:t>NFkB</a:t>
              </a:r>
              <a:endParaRPr lang="es-ES" sz="1000" b="1" i="1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4562453" y="202943"/>
              <a:ext cx="319318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100" b="1" dirty="0"/>
                <a:t>TF</a:t>
              </a:r>
            </a:p>
          </p:txBody>
        </p:sp>
        <p:grpSp>
          <p:nvGrpSpPr>
            <p:cNvPr id="28" name="Group 488"/>
            <p:cNvGrpSpPr>
              <a:grpSpLocks/>
            </p:cNvGrpSpPr>
            <p:nvPr/>
          </p:nvGrpSpPr>
          <p:grpSpPr bwMode="auto">
            <a:xfrm>
              <a:off x="4453143" y="345821"/>
              <a:ext cx="214314" cy="571498"/>
              <a:chOff x="4486" y="2160"/>
              <a:chExt cx="218" cy="540"/>
            </a:xfrm>
            <a:solidFill>
              <a:srgbClr val="CC3300"/>
            </a:solidFill>
          </p:grpSpPr>
          <p:sp>
            <p:nvSpPr>
              <p:cNvPr id="114" name="AutoShape 489"/>
              <p:cNvSpPr>
                <a:spLocks noChangeArrowheads="1"/>
              </p:cNvSpPr>
              <p:nvPr/>
            </p:nvSpPr>
            <p:spPr bwMode="auto">
              <a:xfrm rot="9625613">
                <a:off x="4512" y="2160"/>
                <a:ext cx="192" cy="288"/>
              </a:xfrm>
              <a:prstGeom prst="moon">
                <a:avLst>
                  <a:gd name="adj" fmla="val 50000"/>
                </a:avLst>
              </a:prstGeom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15" name="Freeform 490"/>
              <p:cNvSpPr>
                <a:spLocks/>
              </p:cNvSpPr>
              <p:nvPr/>
            </p:nvSpPr>
            <p:spPr bwMode="auto">
              <a:xfrm>
                <a:off x="4486" y="2471"/>
                <a:ext cx="111" cy="229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33" y="11"/>
                  </a:cxn>
                  <a:cxn ang="0">
                    <a:pos x="0" y="61"/>
                  </a:cxn>
                  <a:cxn ang="0">
                    <a:pos x="5" y="89"/>
                  </a:cxn>
                  <a:cxn ang="0">
                    <a:pos x="72" y="123"/>
                  </a:cxn>
                  <a:cxn ang="0">
                    <a:pos x="106" y="151"/>
                  </a:cxn>
                  <a:cxn ang="0">
                    <a:pos x="111" y="229"/>
                  </a:cxn>
                </a:cxnLst>
                <a:rect l="0" t="0" r="r" b="b"/>
                <a:pathLst>
                  <a:path w="111" h="229">
                    <a:moveTo>
                      <a:pt x="78" y="0"/>
                    </a:moveTo>
                    <a:cubicBezTo>
                      <a:pt x="77" y="0"/>
                      <a:pt x="38" y="6"/>
                      <a:pt x="33" y="11"/>
                    </a:cubicBezTo>
                    <a:cubicBezTo>
                      <a:pt x="20" y="26"/>
                      <a:pt x="0" y="61"/>
                      <a:pt x="0" y="61"/>
                    </a:cubicBezTo>
                    <a:cubicBezTo>
                      <a:pt x="2" y="70"/>
                      <a:pt x="1" y="80"/>
                      <a:pt x="5" y="89"/>
                    </a:cubicBezTo>
                    <a:cubicBezTo>
                      <a:pt x="18" y="115"/>
                      <a:pt x="51" y="110"/>
                      <a:pt x="72" y="123"/>
                    </a:cubicBezTo>
                    <a:cubicBezTo>
                      <a:pt x="96" y="138"/>
                      <a:pt x="84" y="129"/>
                      <a:pt x="106" y="151"/>
                    </a:cubicBezTo>
                    <a:cubicBezTo>
                      <a:pt x="89" y="176"/>
                      <a:pt x="78" y="211"/>
                      <a:pt x="111" y="229"/>
                    </a:cubicBez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  <p:sp>
          <p:nvSpPr>
            <p:cNvPr id="29" name="28 CuadroTexto"/>
            <p:cNvSpPr txBox="1"/>
            <p:nvPr/>
          </p:nvSpPr>
          <p:spPr>
            <a:xfrm>
              <a:off x="4931073" y="441393"/>
              <a:ext cx="498855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100" b="1" dirty="0"/>
                <a:t>TLR 8</a:t>
              </a:r>
            </a:p>
          </p:txBody>
        </p:sp>
        <p:sp>
          <p:nvSpPr>
            <p:cNvPr id="30" name="29 Intercalar"/>
            <p:cNvSpPr/>
            <p:nvPr/>
          </p:nvSpPr>
          <p:spPr>
            <a:xfrm>
              <a:off x="4881771" y="631565"/>
              <a:ext cx="142876" cy="357190"/>
            </a:xfrm>
            <a:prstGeom prst="flowChartCollat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31" name="AutoShape 76"/>
            <p:cNvSpPr>
              <a:spLocks noChangeArrowheads="1"/>
            </p:cNvSpPr>
            <p:nvPr/>
          </p:nvSpPr>
          <p:spPr bwMode="auto">
            <a:xfrm rot="20171624">
              <a:off x="2324549" y="3123725"/>
              <a:ext cx="714380" cy="222655"/>
            </a:xfrm>
            <a:prstGeom prst="flowChartSor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pic>
          <p:nvPicPr>
            <p:cNvPr id="32" name="Picture 13" descr="http://ncifrederick.cancer.gov/atp/cms/wp-content/uploads/2010/08/ACL-Antibody-l21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rot="7581099">
              <a:off x="2790429" y="1478520"/>
              <a:ext cx="335645" cy="298351"/>
            </a:xfrm>
            <a:prstGeom prst="rect">
              <a:avLst/>
            </a:prstGeom>
            <a:noFill/>
          </p:spPr>
        </p:pic>
        <p:pic>
          <p:nvPicPr>
            <p:cNvPr id="33" name="Picture 13" descr="http://ncifrederick.cancer.gov/atp/cms/wp-content/uploads/2010/08/ACL-Antibody-l21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rot="7581099">
              <a:off x="2933304" y="1764274"/>
              <a:ext cx="335645" cy="298351"/>
            </a:xfrm>
            <a:prstGeom prst="rect">
              <a:avLst/>
            </a:prstGeom>
            <a:noFill/>
          </p:spPr>
        </p:pic>
        <p:pic>
          <p:nvPicPr>
            <p:cNvPr id="34" name="Picture 13" descr="http://ncifrederick.cancer.gov/atp/cms/wp-content/uploads/2010/08/ACL-Antibody-l21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rot="7581099">
              <a:off x="2718992" y="1907147"/>
              <a:ext cx="335645" cy="298351"/>
            </a:xfrm>
            <a:prstGeom prst="rect">
              <a:avLst/>
            </a:prstGeom>
            <a:noFill/>
          </p:spPr>
        </p:pic>
        <p:sp>
          <p:nvSpPr>
            <p:cNvPr id="35" name="34 Decisión"/>
            <p:cNvSpPr/>
            <p:nvPr/>
          </p:nvSpPr>
          <p:spPr>
            <a:xfrm rot="12133673">
              <a:off x="2553247" y="1675845"/>
              <a:ext cx="347013" cy="221119"/>
            </a:xfrm>
            <a:prstGeom prst="flowChartDecis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35 CuadroTexto"/>
            <p:cNvSpPr txBox="1"/>
            <p:nvPr/>
          </p:nvSpPr>
          <p:spPr>
            <a:xfrm>
              <a:off x="2667193" y="1314039"/>
              <a:ext cx="680671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000" b="1" dirty="0" err="1"/>
                <a:t>aPLs</a:t>
              </a:r>
              <a:endParaRPr lang="es-ES" sz="1000" b="1" dirty="0"/>
            </a:p>
          </p:txBody>
        </p:sp>
        <p:sp>
          <p:nvSpPr>
            <p:cNvPr id="37" name="36 Decisión"/>
            <p:cNvSpPr/>
            <p:nvPr/>
          </p:nvSpPr>
          <p:spPr>
            <a:xfrm rot="11858219">
              <a:off x="3240570" y="853366"/>
              <a:ext cx="300794" cy="203113"/>
            </a:xfrm>
            <a:prstGeom prst="flowChartDecis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37 CuadroTexto"/>
            <p:cNvSpPr txBox="1"/>
            <p:nvPr/>
          </p:nvSpPr>
          <p:spPr>
            <a:xfrm>
              <a:off x="2764751" y="577633"/>
              <a:ext cx="537327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000" b="1" dirty="0"/>
                <a:t>IL-8</a:t>
              </a:r>
            </a:p>
            <a:p>
              <a:pPr algn="ctr"/>
              <a:r>
                <a:rPr lang="es-ES" sz="1000" b="1" dirty="0"/>
                <a:t>VEGF</a:t>
              </a:r>
            </a:p>
            <a:p>
              <a:pPr algn="ctr"/>
              <a:r>
                <a:rPr lang="es-ES" sz="1000" b="1" dirty="0"/>
                <a:t>MCP-1</a:t>
              </a:r>
            </a:p>
          </p:txBody>
        </p:sp>
        <p:sp>
          <p:nvSpPr>
            <p:cNvPr id="39" name="38 Datos almacenados"/>
            <p:cNvSpPr/>
            <p:nvPr/>
          </p:nvSpPr>
          <p:spPr>
            <a:xfrm rot="16200000">
              <a:off x="4003179" y="541997"/>
              <a:ext cx="333072" cy="142876"/>
            </a:xfrm>
            <a:prstGeom prst="flowChartOnlineStorag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0" name="39 CuadroTexto"/>
            <p:cNvSpPr txBox="1"/>
            <p:nvPr/>
          </p:nvSpPr>
          <p:spPr>
            <a:xfrm>
              <a:off x="3958913" y="202937"/>
              <a:ext cx="42511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000" b="1" dirty="0"/>
                <a:t>Flt-1</a:t>
              </a:r>
            </a:p>
          </p:txBody>
        </p:sp>
        <p:sp>
          <p:nvSpPr>
            <p:cNvPr id="41" name="40 Onda"/>
            <p:cNvSpPr/>
            <p:nvPr/>
          </p:nvSpPr>
          <p:spPr>
            <a:xfrm rot="5400000">
              <a:off x="3634274" y="588645"/>
              <a:ext cx="318802" cy="175927"/>
            </a:xfrm>
            <a:prstGeom prst="wav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2" name="41 CuadroTexto"/>
            <p:cNvSpPr txBox="1"/>
            <p:nvPr/>
          </p:nvSpPr>
          <p:spPr>
            <a:xfrm>
              <a:off x="3419959" y="231455"/>
              <a:ext cx="45397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000" b="1" dirty="0" err="1"/>
                <a:t>PARs</a:t>
              </a:r>
              <a:endParaRPr lang="es-ES" sz="1000" b="1" dirty="0"/>
            </a:p>
          </p:txBody>
        </p:sp>
        <p:sp>
          <p:nvSpPr>
            <p:cNvPr id="43" name="42 Decisión"/>
            <p:cNvSpPr/>
            <p:nvPr/>
          </p:nvSpPr>
          <p:spPr>
            <a:xfrm rot="9907001">
              <a:off x="4976910" y="1129506"/>
              <a:ext cx="300794" cy="203113"/>
            </a:xfrm>
            <a:prstGeom prst="flowChartDecis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4" name="AutoShape 66"/>
            <p:cNvSpPr>
              <a:spLocks noChangeArrowheads="1"/>
            </p:cNvSpPr>
            <p:nvPr/>
          </p:nvSpPr>
          <p:spPr bwMode="auto">
            <a:xfrm rot="16200000">
              <a:off x="4024995" y="2285992"/>
              <a:ext cx="500066" cy="214313"/>
            </a:xfrm>
            <a:prstGeom prst="flowChartSor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grpSp>
          <p:nvGrpSpPr>
            <p:cNvPr id="45" name="247 Grupo"/>
            <p:cNvGrpSpPr/>
            <p:nvPr/>
          </p:nvGrpSpPr>
          <p:grpSpPr>
            <a:xfrm>
              <a:off x="500034" y="3305606"/>
              <a:ext cx="7929618" cy="3360745"/>
              <a:chOff x="500034" y="3305606"/>
              <a:chExt cx="7929618" cy="3360745"/>
            </a:xfrm>
          </p:grpSpPr>
          <p:sp>
            <p:nvSpPr>
              <p:cNvPr id="65" name="Oval 86"/>
              <p:cNvSpPr>
                <a:spLocks noChangeArrowheads="1"/>
              </p:cNvSpPr>
              <p:nvPr/>
            </p:nvSpPr>
            <p:spPr bwMode="auto">
              <a:xfrm>
                <a:off x="4596019" y="5835867"/>
                <a:ext cx="1321738" cy="830484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6" name="Oval 86"/>
              <p:cNvSpPr>
                <a:spLocks noChangeArrowheads="1"/>
              </p:cNvSpPr>
              <p:nvPr/>
            </p:nvSpPr>
            <p:spPr bwMode="auto">
              <a:xfrm>
                <a:off x="5707244" y="5621553"/>
                <a:ext cx="1722276" cy="71363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7" name="66 CuadroTexto"/>
              <p:cNvSpPr txBox="1"/>
              <p:nvPr/>
            </p:nvSpPr>
            <p:spPr>
              <a:xfrm>
                <a:off x="4705854" y="6127115"/>
                <a:ext cx="1133644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1100" b="1" dirty="0" smtClean="0"/>
                  <a:t>Depleción </a:t>
                </a:r>
                <a:r>
                  <a:rPr lang="es-ES" sz="1100" b="1" dirty="0" err="1" smtClean="0"/>
                  <a:t>céls</a:t>
                </a:r>
                <a:r>
                  <a:rPr lang="es-ES" sz="1100" b="1" dirty="0" smtClean="0"/>
                  <a:t> B</a:t>
                </a:r>
              </a:p>
              <a:p>
                <a:pPr algn="ctr"/>
                <a:r>
                  <a:rPr lang="es-ES" sz="1100" b="1" dirty="0" err="1" smtClean="0"/>
                  <a:t>Rituximab</a:t>
                </a:r>
                <a:r>
                  <a:rPr lang="es-ES" sz="1100" b="1" dirty="0"/>
                  <a:t>)</a:t>
                </a:r>
              </a:p>
            </p:txBody>
          </p:sp>
          <p:sp>
            <p:nvSpPr>
              <p:cNvPr id="68" name="Oval 86"/>
              <p:cNvSpPr>
                <a:spLocks noChangeArrowheads="1"/>
              </p:cNvSpPr>
              <p:nvPr/>
            </p:nvSpPr>
            <p:spPr bwMode="auto">
              <a:xfrm>
                <a:off x="2500298" y="5826073"/>
                <a:ext cx="1381341" cy="795612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9" name="68 CuadroTexto"/>
              <p:cNvSpPr txBox="1"/>
              <p:nvPr/>
            </p:nvSpPr>
            <p:spPr>
              <a:xfrm>
                <a:off x="2492240" y="6012028"/>
                <a:ext cx="1438214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1100" b="1" dirty="0" smtClean="0"/>
                  <a:t>Antioxidantes</a:t>
                </a:r>
                <a:endParaRPr lang="es-ES" sz="1100" b="1" dirty="0"/>
              </a:p>
              <a:p>
                <a:pPr algn="ctr"/>
                <a:r>
                  <a:rPr lang="es-ES" sz="1100" b="1" dirty="0" smtClean="0"/>
                  <a:t>(NAC, Coenzima </a:t>
                </a:r>
                <a:r>
                  <a:rPr lang="es-ES" sz="1100" b="1" dirty="0"/>
                  <a:t>Q10)</a:t>
                </a:r>
              </a:p>
            </p:txBody>
          </p:sp>
          <p:sp>
            <p:nvSpPr>
              <p:cNvPr id="70" name="Oval 86"/>
              <p:cNvSpPr>
                <a:spLocks noChangeArrowheads="1"/>
              </p:cNvSpPr>
              <p:nvPr/>
            </p:nvSpPr>
            <p:spPr bwMode="auto">
              <a:xfrm>
                <a:off x="571472" y="4121355"/>
                <a:ext cx="2214578" cy="91100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71" name="70 Cheurón"/>
              <p:cNvSpPr/>
              <p:nvPr/>
            </p:nvSpPr>
            <p:spPr>
              <a:xfrm rot="5400000">
                <a:off x="4154700" y="3250491"/>
                <a:ext cx="216137" cy="326368"/>
              </a:xfrm>
              <a:prstGeom prst="chevron">
                <a:avLst/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Text Box 15"/>
              <p:cNvSpPr txBox="1">
                <a:spLocks noChangeArrowheads="1"/>
              </p:cNvSpPr>
              <p:nvPr/>
            </p:nvSpPr>
            <p:spPr bwMode="auto">
              <a:xfrm>
                <a:off x="2909899" y="3540079"/>
                <a:ext cx="2733672" cy="81560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s-ES_tradnl" sz="1400" b="1" dirty="0" smtClean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Estrés oxidativo =</a:t>
                </a:r>
              </a:p>
              <a:p>
                <a:pPr algn="ctr">
                  <a:defRPr/>
                </a:pPr>
                <a:r>
                  <a:rPr lang="es-ES_tradnl" sz="11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Estatus </a:t>
                </a:r>
                <a:r>
                  <a:rPr lang="es-ES_tradnl" sz="11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proinflamatorio</a:t>
                </a:r>
                <a:endParaRPr lang="es-ES_tradnl" sz="11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  <a:p>
                <a:pPr algn="ctr">
                  <a:defRPr/>
                </a:pPr>
                <a:r>
                  <a:rPr lang="es-ES_tradnl" sz="11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Disfunción endotelial</a:t>
                </a:r>
                <a:endParaRPr lang="es-ES_tradnl" sz="11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  <a:p>
                <a:pPr algn="ctr">
                  <a:defRPr/>
                </a:pPr>
                <a:r>
                  <a:rPr lang="es-ES_tradnl" sz="11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Activación leucocitaria y </a:t>
                </a:r>
                <a:r>
                  <a:rPr lang="es-ES_tradnl" sz="11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plaquetar</a:t>
                </a:r>
                <a:endParaRPr lang="es-ES_tradnl" sz="11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73" name="Text Box 11"/>
              <p:cNvSpPr txBox="1">
                <a:spLocks noChangeArrowheads="1"/>
              </p:cNvSpPr>
              <p:nvPr/>
            </p:nvSpPr>
            <p:spPr bwMode="auto">
              <a:xfrm>
                <a:off x="3125682" y="4906044"/>
                <a:ext cx="2252663" cy="5232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s-ES_tradnl" sz="1400" b="1" dirty="0" smtClean="0">
                    <a:solidFill>
                      <a:schemeClr val="tx1"/>
                    </a:solidFill>
                  </a:rPr>
                  <a:t>TROMBOSIS</a:t>
                </a:r>
              </a:p>
              <a:p>
                <a:pPr algn="ctr">
                  <a:defRPr/>
                </a:pPr>
                <a:r>
                  <a:rPr lang="es-ES_tradnl" sz="1400" b="1" dirty="0" smtClean="0">
                    <a:solidFill>
                      <a:schemeClr val="tx1"/>
                    </a:solidFill>
                  </a:rPr>
                  <a:t>ATEROSCLEROSIS</a:t>
                </a:r>
                <a:endParaRPr lang="es-ES_tradnl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73 CuadroTexto"/>
              <p:cNvSpPr txBox="1"/>
              <p:nvPr/>
            </p:nvSpPr>
            <p:spPr>
              <a:xfrm>
                <a:off x="727172" y="4335669"/>
                <a:ext cx="1931939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1100" b="1" dirty="0" smtClean="0"/>
                  <a:t>Anticoagulantes orales</a:t>
                </a:r>
                <a:endParaRPr lang="es-ES" sz="1100" b="1" dirty="0"/>
              </a:p>
              <a:p>
                <a:pPr algn="ctr"/>
                <a:r>
                  <a:rPr lang="es-ES" sz="1100" b="1" dirty="0"/>
                  <a:t>(</a:t>
                </a:r>
                <a:r>
                  <a:rPr lang="es-ES" sz="1100" b="1" dirty="0" err="1"/>
                  <a:t>i.e.</a:t>
                </a:r>
                <a:r>
                  <a:rPr lang="es-ES" sz="1100" b="1" dirty="0"/>
                  <a:t> </a:t>
                </a:r>
                <a:r>
                  <a:rPr lang="es-ES" sz="1100" b="1" dirty="0" err="1"/>
                  <a:t>Dabigatran</a:t>
                </a:r>
                <a:r>
                  <a:rPr lang="es-ES" sz="1100" b="1" dirty="0"/>
                  <a:t>, </a:t>
                </a:r>
                <a:r>
                  <a:rPr lang="es-ES" sz="1100" b="1" dirty="0" err="1"/>
                  <a:t>Rivaroxaban</a:t>
                </a:r>
                <a:r>
                  <a:rPr lang="es-ES" sz="1100" b="1" dirty="0"/>
                  <a:t>)</a:t>
                </a:r>
              </a:p>
            </p:txBody>
          </p:sp>
          <p:sp>
            <p:nvSpPr>
              <p:cNvPr id="75" name="Oval 86"/>
              <p:cNvSpPr>
                <a:spLocks noChangeArrowheads="1"/>
              </p:cNvSpPr>
              <p:nvPr/>
            </p:nvSpPr>
            <p:spPr bwMode="auto">
              <a:xfrm>
                <a:off x="1307886" y="5550115"/>
                <a:ext cx="1619674" cy="642942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" name="75 CuadroTexto"/>
              <p:cNvSpPr txBox="1"/>
              <p:nvPr/>
            </p:nvSpPr>
            <p:spPr>
              <a:xfrm>
                <a:off x="1504905" y="5740781"/>
                <a:ext cx="1234632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1100" b="1" dirty="0" err="1" smtClean="0"/>
                  <a:t>Hidroxicloroquina</a:t>
                </a:r>
                <a:endParaRPr lang="es-ES" sz="1100" b="1" dirty="0"/>
              </a:p>
            </p:txBody>
          </p:sp>
          <p:sp>
            <p:nvSpPr>
              <p:cNvPr id="77" name="Oval 86"/>
              <p:cNvSpPr>
                <a:spLocks noChangeArrowheads="1"/>
              </p:cNvSpPr>
              <p:nvPr/>
            </p:nvSpPr>
            <p:spPr bwMode="auto">
              <a:xfrm>
                <a:off x="3819207" y="6039907"/>
                <a:ext cx="862618" cy="500066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" name="77 CuadroTexto"/>
              <p:cNvSpPr txBox="1"/>
              <p:nvPr/>
            </p:nvSpPr>
            <p:spPr>
              <a:xfrm>
                <a:off x="3936367" y="6135487"/>
                <a:ext cx="713657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1100" b="1" dirty="0" err="1" smtClean="0"/>
                  <a:t>Estatinas</a:t>
                </a:r>
                <a:endParaRPr lang="es-ES" sz="1100" b="1" dirty="0"/>
              </a:p>
            </p:txBody>
          </p:sp>
          <p:sp>
            <p:nvSpPr>
              <p:cNvPr id="79" name="Oval 86"/>
              <p:cNvSpPr>
                <a:spLocks noChangeArrowheads="1"/>
              </p:cNvSpPr>
              <p:nvPr/>
            </p:nvSpPr>
            <p:spPr bwMode="auto">
              <a:xfrm>
                <a:off x="5697150" y="4049917"/>
                <a:ext cx="2375312" cy="928694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" name="79 CuadroTexto"/>
              <p:cNvSpPr txBox="1"/>
              <p:nvPr/>
            </p:nvSpPr>
            <p:spPr>
              <a:xfrm>
                <a:off x="5881498" y="4235571"/>
                <a:ext cx="1991251" cy="6001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1100" b="1" dirty="0" smtClean="0"/>
                  <a:t>Inhibidores Complemento</a:t>
                </a:r>
                <a:endParaRPr lang="es-ES" sz="1100" b="1" dirty="0"/>
              </a:p>
              <a:p>
                <a:pPr algn="ctr"/>
                <a:r>
                  <a:rPr lang="es-ES" sz="1100" b="1" dirty="0"/>
                  <a:t>(</a:t>
                </a:r>
                <a:r>
                  <a:rPr lang="es-ES" sz="1100" b="1" dirty="0" err="1"/>
                  <a:t>i.e.</a:t>
                </a:r>
                <a:r>
                  <a:rPr lang="es-ES" sz="1100" b="1" dirty="0"/>
                  <a:t> </a:t>
                </a:r>
                <a:r>
                  <a:rPr lang="es-ES" sz="1100" b="1" dirty="0" smtClean="0"/>
                  <a:t>Anti-C5, </a:t>
                </a:r>
                <a:r>
                  <a:rPr lang="es-ES" sz="1100" b="1" dirty="0"/>
                  <a:t>C5R </a:t>
                </a:r>
                <a:r>
                  <a:rPr lang="es-ES" sz="1100" b="1" dirty="0" smtClean="0"/>
                  <a:t>antagonistas,</a:t>
                </a:r>
                <a:endParaRPr lang="es-ES" sz="1100" b="1" dirty="0"/>
              </a:p>
              <a:p>
                <a:pPr algn="ctr"/>
                <a:r>
                  <a:rPr lang="es-ES" sz="1100" b="1" dirty="0" err="1"/>
                  <a:t>Eculizumab</a:t>
                </a:r>
                <a:r>
                  <a:rPr lang="es-ES" sz="1100" b="1" dirty="0"/>
                  <a:t>)</a:t>
                </a:r>
              </a:p>
            </p:txBody>
          </p:sp>
          <p:sp>
            <p:nvSpPr>
              <p:cNvPr id="81" name="Oval 86"/>
              <p:cNvSpPr>
                <a:spLocks noChangeArrowheads="1"/>
              </p:cNvSpPr>
              <p:nvPr/>
            </p:nvSpPr>
            <p:spPr bwMode="auto">
              <a:xfrm>
                <a:off x="6148066" y="4891181"/>
                <a:ext cx="2281586" cy="812084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" name="81 CuadroTexto"/>
              <p:cNvSpPr txBox="1"/>
              <p:nvPr/>
            </p:nvSpPr>
            <p:spPr>
              <a:xfrm>
                <a:off x="6250327" y="5002038"/>
                <a:ext cx="2179325" cy="6001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100" b="1" dirty="0" smtClean="0"/>
                  <a:t>Anti-</a:t>
                </a:r>
                <a:r>
                  <a:rPr lang="es-ES" sz="1100" b="1" dirty="0" err="1" smtClean="0"/>
                  <a:t>plaquetares</a:t>
                </a:r>
                <a:endParaRPr lang="es-ES" sz="1100" b="1" dirty="0"/>
              </a:p>
              <a:p>
                <a:pPr algn="ctr"/>
                <a:r>
                  <a:rPr lang="es-ES" sz="1100" b="1" dirty="0"/>
                  <a:t>(</a:t>
                </a:r>
                <a:r>
                  <a:rPr lang="es-ES" sz="1100" b="1" dirty="0" err="1"/>
                  <a:t>i.e.</a:t>
                </a:r>
                <a:r>
                  <a:rPr lang="es-ES" sz="1100" b="1" dirty="0"/>
                  <a:t> HCQ, </a:t>
                </a:r>
                <a:r>
                  <a:rPr lang="es-ES" sz="1100" b="1" dirty="0" err="1" smtClean="0"/>
                  <a:t>AAs+dipiridamol</a:t>
                </a:r>
                <a:r>
                  <a:rPr lang="es-ES" sz="1100" b="1" dirty="0" smtClean="0"/>
                  <a:t>, </a:t>
                </a:r>
                <a:endParaRPr lang="es-ES" sz="1100" b="1" dirty="0"/>
              </a:p>
              <a:p>
                <a:pPr algn="ctr"/>
                <a:r>
                  <a:rPr lang="es-ES" sz="1100" b="1" dirty="0" err="1"/>
                  <a:t>AAs+clopidogrel</a:t>
                </a:r>
                <a:r>
                  <a:rPr lang="es-ES" sz="1100" b="1" dirty="0"/>
                  <a:t>)</a:t>
                </a:r>
              </a:p>
            </p:txBody>
          </p:sp>
          <p:sp>
            <p:nvSpPr>
              <p:cNvPr id="83" name="Oval 86"/>
              <p:cNvSpPr>
                <a:spLocks noChangeArrowheads="1"/>
              </p:cNvSpPr>
              <p:nvPr/>
            </p:nvSpPr>
            <p:spPr bwMode="auto">
              <a:xfrm>
                <a:off x="500034" y="4889143"/>
                <a:ext cx="1952845" cy="821878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es-E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" name="83 CuadroTexto"/>
              <p:cNvSpPr txBox="1"/>
              <p:nvPr/>
            </p:nvSpPr>
            <p:spPr>
              <a:xfrm>
                <a:off x="647341" y="5074365"/>
                <a:ext cx="1641795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1100" b="1" dirty="0" smtClean="0"/>
                  <a:t>Inhibidores TF</a:t>
                </a:r>
                <a:endParaRPr lang="es-ES" sz="1100" b="1" dirty="0"/>
              </a:p>
              <a:p>
                <a:pPr algn="ctr"/>
                <a:r>
                  <a:rPr lang="es-ES" sz="1100" b="1" dirty="0"/>
                  <a:t>(</a:t>
                </a:r>
                <a:r>
                  <a:rPr lang="es-ES" sz="1100" b="1" dirty="0" err="1"/>
                  <a:t>i.e.</a:t>
                </a:r>
                <a:r>
                  <a:rPr lang="es-ES" sz="1100" b="1" dirty="0"/>
                  <a:t> </a:t>
                </a:r>
                <a:r>
                  <a:rPr lang="es-ES" sz="1100" b="1" dirty="0" err="1"/>
                  <a:t>Dilazep</a:t>
                </a:r>
                <a:r>
                  <a:rPr lang="es-ES" sz="1100" b="1" dirty="0"/>
                  <a:t>, </a:t>
                </a:r>
                <a:r>
                  <a:rPr lang="es-ES" sz="1100" b="1" dirty="0" err="1"/>
                  <a:t>defibrotide</a:t>
                </a:r>
                <a:r>
                  <a:rPr lang="es-ES" sz="1100" b="1" dirty="0"/>
                  <a:t>)</a:t>
                </a:r>
              </a:p>
            </p:txBody>
          </p:sp>
          <p:sp>
            <p:nvSpPr>
              <p:cNvPr id="85" name="84 Cheurón"/>
              <p:cNvSpPr/>
              <p:nvPr/>
            </p:nvSpPr>
            <p:spPr>
              <a:xfrm rot="5400000">
                <a:off x="4165717" y="4468188"/>
                <a:ext cx="216137" cy="326368"/>
              </a:xfrm>
              <a:prstGeom prst="chevron">
                <a:avLst/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85 CuadroTexto"/>
              <p:cNvSpPr txBox="1"/>
              <p:nvPr/>
            </p:nvSpPr>
            <p:spPr>
              <a:xfrm>
                <a:off x="5874724" y="5741142"/>
                <a:ext cx="1428596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1100" b="1" dirty="0" smtClean="0"/>
                  <a:t>Terapia </a:t>
                </a:r>
                <a:r>
                  <a:rPr lang="es-ES" sz="1100" b="1" dirty="0" err="1" smtClean="0"/>
                  <a:t>peptídica</a:t>
                </a:r>
                <a:endParaRPr lang="es-ES" sz="1100" b="1" dirty="0" smtClean="0"/>
              </a:p>
              <a:p>
                <a:pPr algn="ctr"/>
                <a:r>
                  <a:rPr lang="es-ES" sz="1100" b="1" dirty="0" smtClean="0"/>
                  <a:t>(anti-</a:t>
                </a:r>
                <a:r>
                  <a:rPr lang="es-ES" sz="1100" b="1" dirty="0"/>
                  <a:t>(DI)-ß2GPI, TIFI)</a:t>
                </a:r>
              </a:p>
            </p:txBody>
          </p:sp>
          <p:grpSp>
            <p:nvGrpSpPr>
              <p:cNvPr id="46" name="108 Grupo"/>
              <p:cNvGrpSpPr/>
              <p:nvPr/>
            </p:nvGrpSpPr>
            <p:grpSpPr>
              <a:xfrm rot="1426756">
                <a:off x="2567836" y="4782676"/>
                <a:ext cx="513724" cy="324020"/>
                <a:chOff x="2071670" y="3857628"/>
                <a:chExt cx="928694" cy="571504"/>
              </a:xfrm>
            </p:grpSpPr>
            <p:sp>
              <p:nvSpPr>
                <p:cNvPr id="112" name="106 Menos"/>
                <p:cNvSpPr/>
                <p:nvPr/>
              </p:nvSpPr>
              <p:spPr>
                <a:xfrm>
                  <a:off x="2071670" y="4000504"/>
                  <a:ext cx="928694" cy="285752"/>
                </a:xfrm>
                <a:prstGeom prst="mathMinus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3" name="107 Menos"/>
                <p:cNvSpPr/>
                <p:nvPr/>
              </p:nvSpPr>
              <p:spPr>
                <a:xfrm rot="5400000">
                  <a:off x="2571736" y="4000504"/>
                  <a:ext cx="571504" cy="285752"/>
                </a:xfrm>
                <a:prstGeom prst="mathMinus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52" name="109 Grupo"/>
              <p:cNvGrpSpPr/>
              <p:nvPr/>
            </p:nvGrpSpPr>
            <p:grpSpPr>
              <a:xfrm>
                <a:off x="2381441" y="5121487"/>
                <a:ext cx="513724" cy="324020"/>
                <a:chOff x="2071670" y="3857628"/>
                <a:chExt cx="928694" cy="571504"/>
              </a:xfrm>
            </p:grpSpPr>
            <p:sp>
              <p:nvSpPr>
                <p:cNvPr id="110" name="110 Menos"/>
                <p:cNvSpPr/>
                <p:nvPr/>
              </p:nvSpPr>
              <p:spPr>
                <a:xfrm>
                  <a:off x="2071670" y="4000504"/>
                  <a:ext cx="928694" cy="285752"/>
                </a:xfrm>
                <a:prstGeom prst="mathMinus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1" name="111 Menos"/>
                <p:cNvSpPr/>
                <p:nvPr/>
              </p:nvSpPr>
              <p:spPr>
                <a:xfrm rot="5400000">
                  <a:off x="2571736" y="4000504"/>
                  <a:ext cx="571504" cy="285752"/>
                </a:xfrm>
                <a:prstGeom prst="mathMinus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7" name="112 Grupo"/>
              <p:cNvGrpSpPr/>
              <p:nvPr/>
            </p:nvGrpSpPr>
            <p:grpSpPr>
              <a:xfrm rot="20232145">
                <a:off x="2652937" y="5421840"/>
                <a:ext cx="456396" cy="324020"/>
                <a:chOff x="2071670" y="3857628"/>
                <a:chExt cx="928694" cy="571504"/>
              </a:xfrm>
            </p:grpSpPr>
            <p:sp>
              <p:nvSpPr>
                <p:cNvPr id="108" name="107 Menos"/>
                <p:cNvSpPr/>
                <p:nvPr/>
              </p:nvSpPr>
              <p:spPr>
                <a:xfrm>
                  <a:off x="2071670" y="4000504"/>
                  <a:ext cx="928694" cy="285752"/>
                </a:xfrm>
                <a:prstGeom prst="mathMinus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9" name="108 Menos"/>
                <p:cNvSpPr/>
                <p:nvPr/>
              </p:nvSpPr>
              <p:spPr>
                <a:xfrm rot="5400000">
                  <a:off x="2571736" y="4000504"/>
                  <a:ext cx="571504" cy="285752"/>
                </a:xfrm>
                <a:prstGeom prst="mathMinus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8" name="115 Grupo"/>
              <p:cNvGrpSpPr/>
              <p:nvPr/>
            </p:nvGrpSpPr>
            <p:grpSpPr>
              <a:xfrm rot="16200000">
                <a:off x="3175147" y="5655242"/>
                <a:ext cx="227972" cy="324020"/>
                <a:chOff x="2071670" y="3857628"/>
                <a:chExt cx="928694" cy="571504"/>
              </a:xfrm>
            </p:grpSpPr>
            <p:sp>
              <p:nvSpPr>
                <p:cNvPr id="106" name="105 Menos"/>
                <p:cNvSpPr/>
                <p:nvPr/>
              </p:nvSpPr>
              <p:spPr>
                <a:xfrm>
                  <a:off x="2071670" y="4000504"/>
                  <a:ext cx="928694" cy="285752"/>
                </a:xfrm>
                <a:prstGeom prst="mathMinus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7" name="106 Menos"/>
                <p:cNvSpPr/>
                <p:nvPr/>
              </p:nvSpPr>
              <p:spPr>
                <a:xfrm rot="5400000">
                  <a:off x="2571736" y="4000504"/>
                  <a:ext cx="571504" cy="285752"/>
                </a:xfrm>
                <a:prstGeom prst="mathMinus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9" name="118 Grupo"/>
              <p:cNvGrpSpPr/>
              <p:nvPr/>
            </p:nvGrpSpPr>
            <p:grpSpPr>
              <a:xfrm rot="16200000">
                <a:off x="5125909" y="5655242"/>
                <a:ext cx="227972" cy="324020"/>
                <a:chOff x="2071670" y="3857628"/>
                <a:chExt cx="928694" cy="571504"/>
              </a:xfrm>
            </p:grpSpPr>
            <p:sp>
              <p:nvSpPr>
                <p:cNvPr id="104" name="103 Menos"/>
                <p:cNvSpPr/>
                <p:nvPr/>
              </p:nvSpPr>
              <p:spPr>
                <a:xfrm>
                  <a:off x="2071670" y="4000504"/>
                  <a:ext cx="928694" cy="285752"/>
                </a:xfrm>
                <a:prstGeom prst="mathMinus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5" name="104 Menos"/>
                <p:cNvSpPr/>
                <p:nvPr/>
              </p:nvSpPr>
              <p:spPr>
                <a:xfrm rot="5400000">
                  <a:off x="2571736" y="4000504"/>
                  <a:ext cx="571504" cy="285752"/>
                </a:xfrm>
                <a:prstGeom prst="mathMinus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0" name="121 Grupo"/>
              <p:cNvGrpSpPr/>
              <p:nvPr/>
            </p:nvGrpSpPr>
            <p:grpSpPr>
              <a:xfrm rot="16200000">
                <a:off x="4112388" y="5709426"/>
                <a:ext cx="357489" cy="324020"/>
                <a:chOff x="2071670" y="3857628"/>
                <a:chExt cx="928694" cy="571504"/>
              </a:xfrm>
            </p:grpSpPr>
            <p:sp>
              <p:nvSpPr>
                <p:cNvPr id="102" name="101 Menos"/>
                <p:cNvSpPr/>
                <p:nvPr/>
              </p:nvSpPr>
              <p:spPr>
                <a:xfrm>
                  <a:off x="2071670" y="4000504"/>
                  <a:ext cx="928694" cy="285752"/>
                </a:xfrm>
                <a:prstGeom prst="mathMinus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3" name="102 Menos"/>
                <p:cNvSpPr/>
                <p:nvPr/>
              </p:nvSpPr>
              <p:spPr>
                <a:xfrm rot="5400000">
                  <a:off x="2571736" y="4000504"/>
                  <a:ext cx="571504" cy="285752"/>
                </a:xfrm>
                <a:prstGeom prst="mathMinus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1" name="124 Grupo"/>
              <p:cNvGrpSpPr/>
              <p:nvPr/>
            </p:nvGrpSpPr>
            <p:grpSpPr>
              <a:xfrm rot="9657091">
                <a:off x="5420647" y="4787888"/>
                <a:ext cx="513724" cy="324020"/>
                <a:chOff x="2071670" y="3857628"/>
                <a:chExt cx="928694" cy="571504"/>
              </a:xfrm>
            </p:grpSpPr>
            <p:sp>
              <p:nvSpPr>
                <p:cNvPr id="100" name="99 Menos"/>
                <p:cNvSpPr/>
                <p:nvPr/>
              </p:nvSpPr>
              <p:spPr>
                <a:xfrm>
                  <a:off x="2071670" y="4000504"/>
                  <a:ext cx="928694" cy="285752"/>
                </a:xfrm>
                <a:prstGeom prst="mathMinus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1" name="100 Menos"/>
                <p:cNvSpPr/>
                <p:nvPr/>
              </p:nvSpPr>
              <p:spPr>
                <a:xfrm rot="5400000">
                  <a:off x="2571736" y="4000504"/>
                  <a:ext cx="571504" cy="285752"/>
                </a:xfrm>
                <a:prstGeom prst="mathMinus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2" name="127 Grupo"/>
              <p:cNvGrpSpPr/>
              <p:nvPr/>
            </p:nvGrpSpPr>
            <p:grpSpPr>
              <a:xfrm rot="10791087">
                <a:off x="5602141" y="5133132"/>
                <a:ext cx="513724" cy="324020"/>
                <a:chOff x="2071670" y="3857628"/>
                <a:chExt cx="928694" cy="571504"/>
              </a:xfrm>
            </p:grpSpPr>
            <p:sp>
              <p:nvSpPr>
                <p:cNvPr id="98" name="97 Menos"/>
                <p:cNvSpPr/>
                <p:nvPr/>
              </p:nvSpPr>
              <p:spPr>
                <a:xfrm>
                  <a:off x="2071670" y="4000504"/>
                  <a:ext cx="928694" cy="285752"/>
                </a:xfrm>
                <a:prstGeom prst="mathMinus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9" name="98 Menos"/>
                <p:cNvSpPr/>
                <p:nvPr/>
              </p:nvSpPr>
              <p:spPr>
                <a:xfrm rot="5400000">
                  <a:off x="2571736" y="4000504"/>
                  <a:ext cx="571504" cy="285752"/>
                </a:xfrm>
                <a:prstGeom prst="mathMinus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3" name="130 Grupo"/>
              <p:cNvGrpSpPr/>
              <p:nvPr/>
            </p:nvGrpSpPr>
            <p:grpSpPr>
              <a:xfrm rot="12660084">
                <a:off x="5435462" y="5467849"/>
                <a:ext cx="417524" cy="324020"/>
                <a:chOff x="2071670" y="3857628"/>
                <a:chExt cx="928694" cy="571504"/>
              </a:xfrm>
            </p:grpSpPr>
            <p:sp>
              <p:nvSpPr>
                <p:cNvPr id="96" name="95 Menos"/>
                <p:cNvSpPr/>
                <p:nvPr/>
              </p:nvSpPr>
              <p:spPr>
                <a:xfrm>
                  <a:off x="2071670" y="4000504"/>
                  <a:ext cx="928694" cy="285752"/>
                </a:xfrm>
                <a:prstGeom prst="mathMinus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7" name="96 Menos"/>
                <p:cNvSpPr/>
                <p:nvPr/>
              </p:nvSpPr>
              <p:spPr>
                <a:xfrm rot="5400000">
                  <a:off x="2571736" y="4000504"/>
                  <a:ext cx="571504" cy="285752"/>
                </a:xfrm>
                <a:prstGeom prst="mathMinus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94" name="123 Grupo"/>
            <p:cNvGrpSpPr/>
            <p:nvPr/>
          </p:nvGrpSpPr>
          <p:grpSpPr>
            <a:xfrm>
              <a:off x="6239093" y="2062009"/>
              <a:ext cx="2571768" cy="2223168"/>
              <a:chOff x="6239093" y="2062009"/>
              <a:chExt cx="2571768" cy="2223168"/>
            </a:xfrm>
          </p:grpSpPr>
          <p:sp>
            <p:nvSpPr>
              <p:cNvPr id="48" name="47 CuadroTexto"/>
              <p:cNvSpPr txBox="1"/>
              <p:nvPr/>
            </p:nvSpPr>
            <p:spPr>
              <a:xfrm>
                <a:off x="7310663" y="3489085"/>
                <a:ext cx="481222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1100" b="1" dirty="0"/>
                  <a:t>C5aR</a:t>
                </a:r>
              </a:p>
            </p:txBody>
          </p:sp>
          <p:pic>
            <p:nvPicPr>
              <p:cNvPr id="49" name="Picture 11" descr="http://www.nature.com/nrmicro/journal/v11/n8/images/nrmicro3066-f4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239093" y="2979870"/>
                <a:ext cx="2571768" cy="57668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50" name="49 CuadroTexto"/>
              <p:cNvSpPr txBox="1"/>
              <p:nvPr/>
            </p:nvSpPr>
            <p:spPr>
              <a:xfrm>
                <a:off x="6948264" y="2062009"/>
                <a:ext cx="1436092" cy="43088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100" b="1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CÉLULAS ENDOTELIALES</a:t>
                </a:r>
                <a:endParaRPr lang="es-ES" sz="1100" b="1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1" name="50 CuadroTexto"/>
              <p:cNvSpPr txBox="1"/>
              <p:nvPr/>
            </p:nvSpPr>
            <p:spPr>
              <a:xfrm>
                <a:off x="6932925" y="2488953"/>
                <a:ext cx="319318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1100" b="1" dirty="0"/>
                  <a:t>TF</a:t>
                </a:r>
              </a:p>
            </p:txBody>
          </p:sp>
          <p:grpSp>
            <p:nvGrpSpPr>
              <p:cNvPr id="95" name="Group 488"/>
              <p:cNvGrpSpPr>
                <a:grpSpLocks/>
              </p:cNvGrpSpPr>
              <p:nvPr/>
            </p:nvGrpSpPr>
            <p:grpSpPr bwMode="auto">
              <a:xfrm>
                <a:off x="6790049" y="2631829"/>
                <a:ext cx="234862" cy="571504"/>
                <a:chOff x="4486" y="2160"/>
                <a:chExt cx="218" cy="540"/>
              </a:xfrm>
              <a:solidFill>
                <a:srgbClr val="CC3300"/>
              </a:solidFill>
            </p:grpSpPr>
            <p:sp>
              <p:nvSpPr>
                <p:cNvPr id="63" name="AutoShape 489"/>
                <p:cNvSpPr>
                  <a:spLocks noChangeArrowheads="1"/>
                </p:cNvSpPr>
                <p:nvPr/>
              </p:nvSpPr>
              <p:spPr bwMode="auto">
                <a:xfrm rot="9625613">
                  <a:off x="4512" y="2160"/>
                  <a:ext cx="192" cy="288"/>
                </a:xfrm>
                <a:prstGeom prst="moon">
                  <a:avLst>
                    <a:gd name="adj" fmla="val 50000"/>
                  </a:avLst>
                </a:prstGeom>
                <a:ln>
                  <a:noFill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64" name="Freeform 490"/>
                <p:cNvSpPr>
                  <a:spLocks/>
                </p:cNvSpPr>
                <p:nvPr/>
              </p:nvSpPr>
              <p:spPr bwMode="auto">
                <a:xfrm>
                  <a:off x="4486" y="2471"/>
                  <a:ext cx="111" cy="229"/>
                </a:xfrm>
                <a:custGeom>
                  <a:avLst/>
                  <a:gdLst/>
                  <a:ahLst/>
                  <a:cxnLst>
                    <a:cxn ang="0">
                      <a:pos x="78" y="0"/>
                    </a:cxn>
                    <a:cxn ang="0">
                      <a:pos x="33" y="11"/>
                    </a:cxn>
                    <a:cxn ang="0">
                      <a:pos x="0" y="61"/>
                    </a:cxn>
                    <a:cxn ang="0">
                      <a:pos x="5" y="89"/>
                    </a:cxn>
                    <a:cxn ang="0">
                      <a:pos x="72" y="123"/>
                    </a:cxn>
                    <a:cxn ang="0">
                      <a:pos x="106" y="151"/>
                    </a:cxn>
                    <a:cxn ang="0">
                      <a:pos x="111" y="229"/>
                    </a:cxn>
                  </a:cxnLst>
                  <a:rect l="0" t="0" r="r" b="b"/>
                  <a:pathLst>
                    <a:path w="111" h="229">
                      <a:moveTo>
                        <a:pt x="78" y="0"/>
                      </a:moveTo>
                      <a:cubicBezTo>
                        <a:pt x="77" y="0"/>
                        <a:pt x="38" y="6"/>
                        <a:pt x="33" y="11"/>
                      </a:cubicBezTo>
                      <a:cubicBezTo>
                        <a:pt x="20" y="26"/>
                        <a:pt x="0" y="61"/>
                        <a:pt x="0" y="61"/>
                      </a:cubicBezTo>
                      <a:cubicBezTo>
                        <a:pt x="2" y="70"/>
                        <a:pt x="1" y="80"/>
                        <a:pt x="5" y="89"/>
                      </a:cubicBezTo>
                      <a:cubicBezTo>
                        <a:pt x="18" y="115"/>
                        <a:pt x="51" y="110"/>
                        <a:pt x="72" y="123"/>
                      </a:cubicBezTo>
                      <a:cubicBezTo>
                        <a:pt x="96" y="138"/>
                        <a:pt x="84" y="129"/>
                        <a:pt x="106" y="151"/>
                      </a:cubicBezTo>
                      <a:cubicBezTo>
                        <a:pt x="89" y="176"/>
                        <a:pt x="78" y="211"/>
                        <a:pt x="111" y="229"/>
                      </a:cubicBezTo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</p:grpSp>
          <p:sp>
            <p:nvSpPr>
              <p:cNvPr id="53" name="52 CuadroTexto"/>
              <p:cNvSpPr txBox="1"/>
              <p:nvPr/>
            </p:nvSpPr>
            <p:spPr>
              <a:xfrm>
                <a:off x="6292912" y="2488953"/>
                <a:ext cx="466795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1100" b="1" dirty="0"/>
                  <a:t>TLR4</a:t>
                </a:r>
              </a:p>
            </p:txBody>
          </p:sp>
          <p:sp>
            <p:nvSpPr>
              <p:cNvPr id="54" name="53 Intercalar"/>
              <p:cNvSpPr/>
              <p:nvPr/>
            </p:nvSpPr>
            <p:spPr>
              <a:xfrm>
                <a:off x="6453407" y="2750563"/>
                <a:ext cx="142876" cy="357190"/>
              </a:xfrm>
              <a:prstGeom prst="flowChartCollat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54 CuadroTexto"/>
              <p:cNvSpPr txBox="1"/>
              <p:nvPr/>
            </p:nvSpPr>
            <p:spPr>
              <a:xfrm>
                <a:off x="7167787" y="3036315"/>
                <a:ext cx="80823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sz="900" b="1" i="1" dirty="0"/>
                  <a:t>P38-MAPK</a:t>
                </a:r>
              </a:p>
              <a:p>
                <a:r>
                  <a:rPr lang="es-ES" sz="900" b="1" i="1" dirty="0" err="1"/>
                  <a:t>NFkB</a:t>
                </a:r>
                <a:endParaRPr lang="es-ES" sz="900" b="1" i="1" dirty="0"/>
              </a:p>
            </p:txBody>
          </p:sp>
          <p:sp>
            <p:nvSpPr>
              <p:cNvPr id="56" name="55 Elipse"/>
              <p:cNvSpPr/>
              <p:nvPr/>
            </p:nvSpPr>
            <p:spPr>
              <a:xfrm>
                <a:off x="7688401" y="3403779"/>
                <a:ext cx="214314" cy="214314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7" name="56 Elipse"/>
              <p:cNvSpPr/>
              <p:nvPr/>
            </p:nvSpPr>
            <p:spPr>
              <a:xfrm>
                <a:off x="7810729" y="3464943"/>
                <a:ext cx="214314" cy="214314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8" name="57 CuadroTexto"/>
              <p:cNvSpPr txBox="1"/>
              <p:nvPr/>
            </p:nvSpPr>
            <p:spPr>
              <a:xfrm>
                <a:off x="7829573" y="3679257"/>
                <a:ext cx="401072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1100" b="1" dirty="0"/>
                  <a:t>C5a</a:t>
                </a:r>
              </a:p>
            </p:txBody>
          </p:sp>
          <p:sp>
            <p:nvSpPr>
              <p:cNvPr id="59" name="58 Terminador"/>
              <p:cNvSpPr/>
              <p:nvPr/>
            </p:nvSpPr>
            <p:spPr>
              <a:xfrm rot="5198460">
                <a:off x="7976132" y="2875412"/>
                <a:ext cx="298577" cy="102667"/>
              </a:xfrm>
              <a:prstGeom prst="flowChartTermina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0" name="59 CuadroTexto"/>
              <p:cNvSpPr txBox="1"/>
              <p:nvPr/>
            </p:nvSpPr>
            <p:spPr>
              <a:xfrm>
                <a:off x="7929168" y="2488953"/>
                <a:ext cx="524503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1100" b="1" dirty="0" err="1"/>
                  <a:t>CAMs</a:t>
                </a:r>
                <a:endParaRPr lang="es-ES" sz="1100" b="1" dirty="0"/>
              </a:p>
            </p:txBody>
          </p:sp>
          <p:sp>
            <p:nvSpPr>
              <p:cNvPr id="61" name="60 CuadroTexto"/>
              <p:cNvSpPr txBox="1"/>
              <p:nvPr/>
            </p:nvSpPr>
            <p:spPr>
              <a:xfrm>
                <a:off x="8266708" y="3731179"/>
                <a:ext cx="537327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1000" b="1" dirty="0"/>
                  <a:t>IL-8</a:t>
                </a:r>
              </a:p>
              <a:p>
                <a:pPr algn="ctr"/>
                <a:r>
                  <a:rPr lang="es-ES" sz="1000" b="1" dirty="0"/>
                  <a:t>VEGF</a:t>
                </a:r>
              </a:p>
              <a:p>
                <a:pPr algn="ctr"/>
                <a:r>
                  <a:rPr lang="es-ES" sz="1000" b="1" dirty="0"/>
                  <a:t>MCP-1</a:t>
                </a:r>
              </a:p>
            </p:txBody>
          </p:sp>
          <p:sp>
            <p:nvSpPr>
              <p:cNvPr id="62" name="61 Decisión"/>
              <p:cNvSpPr/>
              <p:nvPr/>
            </p:nvSpPr>
            <p:spPr>
              <a:xfrm rot="5400000">
                <a:off x="8393570" y="3502815"/>
                <a:ext cx="300794" cy="203113"/>
              </a:xfrm>
              <a:prstGeom prst="flowChartDecision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47" name="46 CuadroTexto"/>
            <p:cNvSpPr txBox="1"/>
            <p:nvPr/>
          </p:nvSpPr>
          <p:spPr>
            <a:xfrm>
              <a:off x="5796136" y="1650866"/>
              <a:ext cx="1179419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00" b="1" dirty="0"/>
                <a:t>ROS</a:t>
              </a:r>
            </a:p>
            <a:p>
              <a:pPr algn="ctr"/>
              <a:r>
                <a:rPr lang="es-ES" sz="1000" b="1" dirty="0" smtClean="0"/>
                <a:t>Disfunción Mitocondrial</a:t>
              </a:r>
              <a:endParaRPr lang="es-ES" sz="1000" b="1" dirty="0"/>
            </a:p>
          </p:txBody>
        </p:sp>
      </p:grpSp>
      <p:sp>
        <p:nvSpPr>
          <p:cNvPr id="127" name="Text Box 15"/>
          <p:cNvSpPr txBox="1">
            <a:spLocks noChangeArrowheads="1"/>
          </p:cNvSpPr>
          <p:nvPr/>
        </p:nvSpPr>
        <p:spPr bwMode="auto">
          <a:xfrm>
            <a:off x="1632879" y="6581001"/>
            <a:ext cx="55316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1200" b="1" dirty="0" smtClean="0">
                <a:latin typeface="+mj-lt"/>
              </a:rPr>
              <a:t>Terapias alternativas  para la prevención de </a:t>
            </a:r>
            <a:r>
              <a:rPr lang="es-ES" sz="1200" b="1" dirty="0" err="1" smtClean="0">
                <a:latin typeface="+mj-lt"/>
              </a:rPr>
              <a:t>aterotrombosis</a:t>
            </a:r>
            <a:r>
              <a:rPr lang="es-ES" sz="1200" b="1" dirty="0" smtClean="0">
                <a:latin typeface="+mj-lt"/>
              </a:rPr>
              <a:t> en pacientes SAF y LES</a:t>
            </a:r>
            <a:endParaRPr lang="es-ES" sz="1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2" descr="http://circres.ahajournals.org/content/110/8/1036/F1.large.jpg"/>
          <p:cNvPicPr>
            <a:picLocks noChangeAspect="1" noChangeArrowheads="1"/>
          </p:cNvPicPr>
          <p:nvPr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93096"/>
            <a:ext cx="2808312" cy="233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23"/>
          <p:cNvSpPr>
            <a:spLocks noChangeArrowheads="1"/>
          </p:cNvSpPr>
          <p:nvPr/>
        </p:nvSpPr>
        <p:spPr bwMode="auto">
          <a:xfrm>
            <a:off x="2627784" y="3645115"/>
            <a:ext cx="520175" cy="171677"/>
          </a:xfrm>
          <a:prstGeom prst="flowChartSort">
            <a:avLst/>
          </a:prstGeom>
          <a:blipFill>
            <a:blip r:embed="rId3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ES" sz="1400"/>
          </a:p>
        </p:txBody>
      </p:sp>
      <p:grpSp>
        <p:nvGrpSpPr>
          <p:cNvPr id="22" name="106 Grupo"/>
          <p:cNvGrpSpPr/>
          <p:nvPr/>
        </p:nvGrpSpPr>
        <p:grpSpPr>
          <a:xfrm>
            <a:off x="352732" y="860458"/>
            <a:ext cx="2382507" cy="714381"/>
            <a:chOff x="396509" y="857231"/>
            <a:chExt cx="2648434" cy="571504"/>
          </a:xfrm>
        </p:grpSpPr>
        <p:sp>
          <p:nvSpPr>
            <p:cNvPr id="100" name="99 Rectángulo"/>
            <p:cNvSpPr/>
            <p:nvPr/>
          </p:nvSpPr>
          <p:spPr>
            <a:xfrm>
              <a:off x="396509" y="857231"/>
              <a:ext cx="2597643" cy="571504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101" name="100 CuadroTexto"/>
            <p:cNvSpPr txBox="1"/>
            <p:nvPr/>
          </p:nvSpPr>
          <p:spPr>
            <a:xfrm>
              <a:off x="396509" y="965948"/>
              <a:ext cx="2648434" cy="344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dirty="0" err="1" smtClean="0">
                  <a:latin typeface="Calibri" pitchFamily="34" charset="0"/>
                </a:rPr>
                <a:t>Traditional</a:t>
              </a:r>
              <a:r>
                <a:rPr lang="es-ES" sz="1100" dirty="0" smtClean="0">
                  <a:latin typeface="Calibri" pitchFamily="34" charset="0"/>
                </a:rPr>
                <a:t> </a:t>
              </a:r>
              <a:r>
                <a:rPr lang="es-ES" sz="1100" dirty="0" err="1" smtClean="0">
                  <a:latin typeface="Calibri" pitchFamily="34" charset="0"/>
                </a:rPr>
                <a:t>risk</a:t>
              </a:r>
              <a:r>
                <a:rPr lang="es-ES" sz="1100" dirty="0" smtClean="0">
                  <a:latin typeface="Calibri" pitchFamily="34" charset="0"/>
                </a:rPr>
                <a:t> </a:t>
              </a:r>
              <a:r>
                <a:rPr lang="es-ES" sz="1100" dirty="0" err="1" smtClean="0">
                  <a:latin typeface="Calibri" pitchFamily="34" charset="0"/>
                </a:rPr>
                <a:t>factors</a:t>
              </a:r>
              <a:r>
                <a:rPr lang="es-ES" sz="1100" dirty="0" smtClean="0">
                  <a:latin typeface="Calibri" pitchFamily="34" charset="0"/>
                </a:rPr>
                <a:t> (</a:t>
              </a:r>
              <a:r>
                <a:rPr lang="es-ES" sz="1100" dirty="0" err="1" smtClean="0">
                  <a:latin typeface="Calibri" pitchFamily="34" charset="0"/>
                </a:rPr>
                <a:t>hypertension</a:t>
              </a:r>
              <a:r>
                <a:rPr lang="es-ES" sz="1100" dirty="0" smtClean="0">
                  <a:latin typeface="Calibri" pitchFamily="34" charset="0"/>
                </a:rPr>
                <a:t>,</a:t>
              </a:r>
            </a:p>
            <a:p>
              <a:pPr algn="ctr"/>
              <a:r>
                <a:rPr lang="es-ES" sz="1100" dirty="0" smtClean="0">
                  <a:latin typeface="Calibri" pitchFamily="34" charset="0"/>
                </a:rPr>
                <a:t>Diabetes, </a:t>
              </a:r>
              <a:r>
                <a:rPr lang="es-ES" sz="1100" dirty="0" err="1" smtClean="0">
                  <a:latin typeface="Calibri" pitchFamily="34" charset="0"/>
                </a:rPr>
                <a:t>hyperlipidemia</a:t>
              </a:r>
              <a:r>
                <a:rPr lang="es-ES" sz="1100" dirty="0" smtClean="0">
                  <a:latin typeface="Calibri" pitchFamily="34" charset="0"/>
                </a:rPr>
                <a:t>, </a:t>
              </a:r>
              <a:r>
                <a:rPr lang="es-ES" sz="1100" dirty="0" err="1" smtClean="0">
                  <a:latin typeface="Calibri" pitchFamily="34" charset="0"/>
                </a:rPr>
                <a:t>obesity,etc</a:t>
              </a:r>
              <a:r>
                <a:rPr lang="es-ES" sz="1100" dirty="0" smtClean="0">
                  <a:latin typeface="Calibri" pitchFamily="34" charset="0"/>
                </a:rPr>
                <a:t>.)</a:t>
              </a:r>
              <a:endParaRPr lang="es-ES" sz="1100" dirty="0">
                <a:latin typeface="Calibri" pitchFamily="34" charset="0"/>
              </a:endParaRPr>
            </a:p>
          </p:txBody>
        </p:sp>
      </p:grpSp>
      <p:sp>
        <p:nvSpPr>
          <p:cNvPr id="103" name="102 Rectángulo"/>
          <p:cNvSpPr/>
          <p:nvPr/>
        </p:nvSpPr>
        <p:spPr>
          <a:xfrm>
            <a:off x="3688854" y="959309"/>
            <a:ext cx="1357322" cy="50006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grpSp>
        <p:nvGrpSpPr>
          <p:cNvPr id="23" name="105 Grupo"/>
          <p:cNvGrpSpPr/>
          <p:nvPr/>
        </p:nvGrpSpPr>
        <p:grpSpPr>
          <a:xfrm>
            <a:off x="6121200" y="836712"/>
            <a:ext cx="2359549" cy="821726"/>
            <a:chOff x="6286512" y="785794"/>
            <a:chExt cx="2143140" cy="672321"/>
          </a:xfrm>
        </p:grpSpPr>
        <p:sp>
          <p:nvSpPr>
            <p:cNvPr id="104" name="103 Rectángulo"/>
            <p:cNvSpPr/>
            <p:nvPr/>
          </p:nvSpPr>
          <p:spPr>
            <a:xfrm>
              <a:off x="6286512" y="785794"/>
              <a:ext cx="2143140" cy="642942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105" name="104 CuadroTexto"/>
            <p:cNvSpPr txBox="1"/>
            <p:nvPr/>
          </p:nvSpPr>
          <p:spPr>
            <a:xfrm>
              <a:off x="6320288" y="828572"/>
              <a:ext cx="2082344" cy="6295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100" dirty="0" err="1" smtClean="0">
                  <a:latin typeface="Calibri" pitchFamily="34" charset="0"/>
                  <a:cs typeface="+mn-cs"/>
                </a:rPr>
                <a:t>Autoimmune</a:t>
              </a:r>
              <a:r>
                <a:rPr lang="es-ES" sz="1100" dirty="0" smtClean="0">
                  <a:latin typeface="Calibri" pitchFamily="34" charset="0"/>
                  <a:cs typeface="+mn-cs"/>
                </a:rPr>
                <a:t> </a:t>
              </a:r>
              <a:r>
                <a:rPr lang="es-ES" sz="1100" dirty="0" err="1" smtClean="0">
                  <a:latin typeface="Calibri" pitchFamily="34" charset="0"/>
                  <a:cs typeface="+mn-cs"/>
                </a:rPr>
                <a:t>elements</a:t>
              </a:r>
              <a:r>
                <a:rPr lang="es-ES" sz="1100" dirty="0" smtClean="0">
                  <a:latin typeface="Calibri" pitchFamily="34" charset="0"/>
                  <a:cs typeface="+mn-cs"/>
                </a:rPr>
                <a:t> </a:t>
              </a:r>
            </a:p>
            <a:p>
              <a:pPr algn="ctr"/>
              <a:r>
                <a:rPr lang="es-ES" sz="1100" dirty="0" smtClean="0">
                  <a:latin typeface="Calibri" pitchFamily="34" charset="0"/>
                  <a:cs typeface="+mn-cs"/>
                </a:rPr>
                <a:t>(</a:t>
              </a:r>
              <a:r>
                <a:rPr lang="es-ES" sz="1100" dirty="0" err="1" smtClean="0">
                  <a:latin typeface="Calibri" pitchFamily="34" charset="0"/>
                  <a:cs typeface="+mn-cs"/>
                </a:rPr>
                <a:t>autoantigens</a:t>
              </a:r>
              <a:r>
                <a:rPr lang="es-ES" sz="1100" dirty="0" smtClean="0">
                  <a:latin typeface="Calibri" pitchFamily="34" charset="0"/>
                  <a:cs typeface="+mn-cs"/>
                </a:rPr>
                <a:t> and </a:t>
              </a:r>
            </a:p>
            <a:p>
              <a:pPr algn="ctr"/>
              <a:r>
                <a:rPr lang="es-ES" sz="1100" dirty="0" err="1" smtClean="0">
                  <a:latin typeface="Calibri" pitchFamily="34" charset="0"/>
                  <a:cs typeface="+mn-cs"/>
                </a:rPr>
                <a:t>autoantibodies</a:t>
              </a:r>
              <a:r>
                <a:rPr lang="es-ES" sz="1100" dirty="0" smtClean="0">
                  <a:latin typeface="Calibri" pitchFamily="34" charset="0"/>
                  <a:cs typeface="+mn-cs"/>
                </a:rPr>
                <a:t>: anti-</a:t>
              </a:r>
              <a:r>
                <a:rPr lang="el-GR" sz="1100" dirty="0" smtClean="0">
                  <a:latin typeface="Calibri" pitchFamily="34" charset="0"/>
                  <a:cs typeface="+mn-cs"/>
                </a:rPr>
                <a:t>β</a:t>
              </a:r>
              <a:r>
                <a:rPr lang="es-ES" sz="1100" dirty="0" smtClean="0">
                  <a:latin typeface="Calibri" pitchFamily="34" charset="0"/>
                  <a:cs typeface="+mn-cs"/>
                </a:rPr>
                <a:t>2GPI, anti-LDL,</a:t>
              </a:r>
            </a:p>
            <a:p>
              <a:pPr algn="ctr"/>
              <a:r>
                <a:rPr lang="es-ES" sz="1100" dirty="0" smtClean="0">
                  <a:latin typeface="Calibri" pitchFamily="34" charset="0"/>
                  <a:cs typeface="+mn-cs"/>
                </a:rPr>
                <a:t>Anti-ApoA1,etc)</a:t>
              </a:r>
              <a:endParaRPr lang="es-ES" sz="1100" dirty="0">
                <a:latin typeface="Calibri" pitchFamily="34" charset="0"/>
                <a:cs typeface="+mn-cs"/>
              </a:endParaRPr>
            </a:p>
          </p:txBody>
        </p:sp>
      </p:grpSp>
      <p:sp>
        <p:nvSpPr>
          <p:cNvPr id="108" name="107 CuadroTexto"/>
          <p:cNvSpPr txBox="1"/>
          <p:nvPr/>
        </p:nvSpPr>
        <p:spPr>
          <a:xfrm>
            <a:off x="467544" y="2214017"/>
            <a:ext cx="1899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latin typeface="Calibri" pitchFamily="34" charset="0"/>
              </a:rPr>
              <a:t>INFLAMMATION</a:t>
            </a:r>
            <a:endParaRPr lang="es-ES" sz="1200" b="1" dirty="0">
              <a:latin typeface="Calibri" pitchFamily="34" charset="0"/>
            </a:endParaRPr>
          </a:p>
        </p:txBody>
      </p:sp>
      <p:sp>
        <p:nvSpPr>
          <p:cNvPr id="111" name="110 CuadroTexto"/>
          <p:cNvSpPr txBox="1"/>
          <p:nvPr/>
        </p:nvSpPr>
        <p:spPr>
          <a:xfrm>
            <a:off x="2915816" y="1875463"/>
            <a:ext cx="2880320" cy="95410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Systemic</a:t>
            </a:r>
            <a:r>
              <a:rPr lang="es-ES" sz="14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L</a:t>
            </a:r>
            <a:r>
              <a:rPr lang="es-ES" sz="14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+mn-cs"/>
              </a:rPr>
              <a:t>upus </a:t>
            </a:r>
            <a:r>
              <a:rPr lang="es-ES" sz="1400" b="1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E</a:t>
            </a:r>
            <a:r>
              <a:rPr lang="es-ES" sz="1400" b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+mn-cs"/>
              </a:rPr>
              <a:t>rythematosus</a:t>
            </a:r>
            <a:r>
              <a:rPr lang="es-ES" sz="14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+mn-cs"/>
              </a:rPr>
              <a:t> and </a:t>
            </a:r>
          </a:p>
          <a:p>
            <a:pPr algn="ctr"/>
            <a:r>
              <a:rPr lang="es-ES" sz="1400" b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+mn-cs"/>
              </a:rPr>
              <a:t>Antiphospholipid</a:t>
            </a:r>
            <a:r>
              <a:rPr lang="es-ES" sz="14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+mn-cs"/>
              </a:rPr>
              <a:t> </a:t>
            </a:r>
            <a:r>
              <a:rPr lang="es-ES" sz="1400" b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+mn-cs"/>
              </a:rPr>
              <a:t>syndrome</a:t>
            </a:r>
            <a:r>
              <a:rPr lang="es-ES" sz="14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+mn-cs"/>
              </a:rPr>
              <a:t>: </a:t>
            </a:r>
            <a:r>
              <a:rPr lang="es-ES" sz="1400" b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+mn-cs"/>
              </a:rPr>
              <a:t>inflammatory</a:t>
            </a:r>
            <a:r>
              <a:rPr lang="es-ES" sz="14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+mn-cs"/>
              </a:rPr>
              <a:t> and </a:t>
            </a:r>
            <a:r>
              <a:rPr lang="es-ES" sz="1400" b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+mn-cs"/>
              </a:rPr>
              <a:t>atherothrombotic</a:t>
            </a:r>
            <a:r>
              <a:rPr lang="es-ES" sz="14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+mn-cs"/>
              </a:rPr>
              <a:t>  status</a:t>
            </a:r>
            <a:endParaRPr lang="es-ES" sz="14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112" name="111 Rectángulo"/>
          <p:cNvSpPr/>
          <p:nvPr/>
        </p:nvSpPr>
        <p:spPr>
          <a:xfrm>
            <a:off x="395536" y="2100488"/>
            <a:ext cx="2005964" cy="50405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114" name="113 CuadroTexto"/>
          <p:cNvSpPr txBox="1"/>
          <p:nvPr/>
        </p:nvSpPr>
        <p:spPr>
          <a:xfrm>
            <a:off x="3719695" y="1066765"/>
            <a:ext cx="131196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1400" dirty="0" err="1" smtClean="0">
                <a:latin typeface="Calibri" pitchFamily="34" charset="0"/>
                <a:cs typeface="+mn-cs"/>
              </a:rPr>
              <a:t>Glucocorticoids</a:t>
            </a:r>
            <a:endParaRPr lang="es-ES" sz="1100" dirty="0">
              <a:latin typeface="Calibri" pitchFamily="34" charset="0"/>
              <a:cs typeface="+mn-cs"/>
            </a:endParaRPr>
          </a:p>
        </p:txBody>
      </p:sp>
      <p:sp>
        <p:nvSpPr>
          <p:cNvPr id="120" name="119 CuadroTexto"/>
          <p:cNvSpPr txBox="1"/>
          <p:nvPr/>
        </p:nvSpPr>
        <p:spPr>
          <a:xfrm>
            <a:off x="827722" y="3559427"/>
            <a:ext cx="725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dirty="0" smtClean="0">
                <a:latin typeface="Calibri" pitchFamily="34" charset="0"/>
              </a:rPr>
              <a:t>Netosis</a:t>
            </a:r>
          </a:p>
        </p:txBody>
      </p:sp>
      <p:pic>
        <p:nvPicPr>
          <p:cNvPr id="12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36187" y="3522365"/>
            <a:ext cx="847719" cy="45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9" name="Text Box 437"/>
          <p:cNvSpPr txBox="1">
            <a:spLocks noChangeArrowheads="1"/>
          </p:cNvSpPr>
          <p:nvPr/>
        </p:nvSpPr>
        <p:spPr bwMode="auto">
          <a:xfrm>
            <a:off x="0" y="6611779"/>
            <a:ext cx="2116168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7613">
              <a:defRPr/>
            </a:pPr>
            <a:r>
              <a:rPr lang="es-ES" sz="10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Lopez</a:t>
            </a:r>
            <a:r>
              <a:rPr lang="es-ES" sz="1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-Pedrera et al., JBB 2011</a:t>
            </a:r>
          </a:p>
        </p:txBody>
      </p:sp>
      <p:grpSp>
        <p:nvGrpSpPr>
          <p:cNvPr id="27" name="Agrupar 6"/>
          <p:cNvGrpSpPr/>
          <p:nvPr/>
        </p:nvGrpSpPr>
        <p:grpSpPr>
          <a:xfrm>
            <a:off x="6343625" y="2031045"/>
            <a:ext cx="2360601" cy="642942"/>
            <a:chOff x="6286511" y="1785926"/>
            <a:chExt cx="2360601" cy="642942"/>
          </a:xfrm>
        </p:grpSpPr>
        <p:sp>
          <p:nvSpPr>
            <p:cNvPr id="116" name="115 Rectángulo"/>
            <p:cNvSpPr/>
            <p:nvPr/>
          </p:nvSpPr>
          <p:spPr>
            <a:xfrm>
              <a:off x="6286511" y="1785926"/>
              <a:ext cx="2360601" cy="642942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6854048" y="1844824"/>
              <a:ext cx="1750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200" dirty="0" err="1" smtClean="0"/>
                <a:t>Genetic</a:t>
              </a:r>
              <a:r>
                <a:rPr lang="es-ES_tradnl" sz="1200" dirty="0" smtClean="0"/>
                <a:t> and </a:t>
              </a:r>
              <a:r>
                <a:rPr lang="es-ES_tradnl" sz="1200" dirty="0" err="1" smtClean="0"/>
                <a:t>epigenetic</a:t>
              </a:r>
              <a:r>
                <a:rPr lang="es-ES_tradnl" sz="1200" dirty="0" smtClean="0"/>
                <a:t> </a:t>
              </a:r>
              <a:r>
                <a:rPr lang="es-ES_tradnl" sz="1200" dirty="0" err="1" smtClean="0"/>
                <a:t>mechanisms</a:t>
              </a:r>
              <a:r>
                <a:rPr lang="es-ES_tradnl" sz="1200" dirty="0" smtClean="0"/>
                <a:t> (</a:t>
              </a:r>
              <a:r>
                <a:rPr lang="es-ES_tradnl" sz="1200" dirty="0" err="1" smtClean="0"/>
                <a:t>miRNAs</a:t>
              </a:r>
              <a:r>
                <a:rPr lang="es-ES_tradnl" sz="1200" dirty="0" smtClean="0"/>
                <a:t>)</a:t>
              </a:r>
              <a:endParaRPr lang="es-ES_tradnl" sz="1200" dirty="0"/>
            </a:p>
          </p:txBody>
        </p:sp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flipH="1">
              <a:off x="6368964" y="1898160"/>
              <a:ext cx="498975" cy="346554"/>
            </a:xfrm>
            <a:prstGeom prst="rect">
              <a:avLst/>
            </a:prstGeom>
          </p:spPr>
        </p:pic>
      </p:grpSp>
      <p:sp>
        <p:nvSpPr>
          <p:cNvPr id="32" name="Cheurón 31"/>
          <p:cNvSpPr/>
          <p:nvPr/>
        </p:nvSpPr>
        <p:spPr>
          <a:xfrm rot="10800000">
            <a:off x="5895603" y="2261434"/>
            <a:ext cx="351631" cy="182165"/>
          </a:xfrm>
          <a:prstGeom prst="chevr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106" name="Cheurón 105"/>
          <p:cNvSpPr/>
          <p:nvPr/>
        </p:nvSpPr>
        <p:spPr>
          <a:xfrm>
            <a:off x="2483768" y="2256418"/>
            <a:ext cx="351631" cy="192197"/>
          </a:xfrm>
          <a:prstGeom prst="chevr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107" name="Cheurón 106"/>
          <p:cNvSpPr/>
          <p:nvPr/>
        </p:nvSpPr>
        <p:spPr>
          <a:xfrm rot="16200000">
            <a:off x="4221560" y="2956719"/>
            <a:ext cx="351631" cy="182165"/>
          </a:xfrm>
          <a:prstGeom prst="chevron">
            <a:avLst/>
          </a:prstGeom>
          <a:blipFill dpi="0" rotWithShape="1">
            <a:blip r:embed="rId6" cstate="print">
              <a:alphaModFix amt="55000"/>
            </a:blip>
            <a:srcRect/>
            <a:tile tx="0" ty="0" sx="100000" sy="100000" flip="none" algn="tl"/>
          </a:blip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109" name="Cheurón 108"/>
          <p:cNvSpPr/>
          <p:nvPr/>
        </p:nvSpPr>
        <p:spPr>
          <a:xfrm rot="5400000">
            <a:off x="4205684" y="1587403"/>
            <a:ext cx="351631" cy="182165"/>
          </a:xfrm>
          <a:prstGeom prst="chevron">
            <a:avLst/>
          </a:prstGeom>
          <a:blipFill dpi="0" rotWithShape="1">
            <a:blip r:embed="rId6" cstate="print">
              <a:alphaModFix amt="55000"/>
            </a:blip>
            <a:srcRect/>
            <a:tile tx="0" ty="0" sx="100000" sy="100000" flip="none" algn="tl"/>
          </a:blip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113" name="Cheurón 112"/>
          <p:cNvSpPr/>
          <p:nvPr/>
        </p:nvSpPr>
        <p:spPr>
          <a:xfrm rot="8507270">
            <a:off x="5737423" y="1635983"/>
            <a:ext cx="351631" cy="182165"/>
          </a:xfrm>
          <a:prstGeom prst="chevron">
            <a:avLst/>
          </a:prstGeom>
          <a:blipFill dpi="0" rotWithShape="1">
            <a:blip r:embed="rId6" cstate="print">
              <a:alphaModFix amt="55000"/>
            </a:blip>
            <a:srcRect/>
            <a:tile tx="0" ty="0" sx="100000" sy="100000" flip="none" algn="tl"/>
          </a:blip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115" name="Cheurón 114"/>
          <p:cNvSpPr/>
          <p:nvPr/>
        </p:nvSpPr>
        <p:spPr>
          <a:xfrm rot="2203038">
            <a:off x="2719365" y="1628570"/>
            <a:ext cx="351631" cy="182165"/>
          </a:xfrm>
          <a:prstGeom prst="chevron">
            <a:avLst/>
          </a:prstGeom>
          <a:blipFill dpi="0" rotWithShape="1">
            <a:blip r:embed="rId6" cstate="print">
              <a:alphaModFix amt="55000"/>
            </a:blip>
            <a:srcRect/>
            <a:tile tx="0" ty="0" sx="100000" sy="100000" flip="none" algn="tl"/>
          </a:blip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grpSp>
        <p:nvGrpSpPr>
          <p:cNvPr id="30" name="Agrupar 21"/>
          <p:cNvGrpSpPr/>
          <p:nvPr/>
        </p:nvGrpSpPr>
        <p:grpSpPr>
          <a:xfrm>
            <a:off x="3203848" y="3241551"/>
            <a:ext cx="2381068" cy="963018"/>
            <a:chOff x="5593909" y="4004845"/>
            <a:chExt cx="1878454" cy="493559"/>
          </a:xfrm>
        </p:grpSpPr>
        <p:sp>
          <p:nvSpPr>
            <p:cNvPr id="72" name="Oval 83"/>
            <p:cNvSpPr>
              <a:spLocks noChangeArrowheads="1"/>
            </p:cNvSpPr>
            <p:nvPr/>
          </p:nvSpPr>
          <p:spPr bwMode="auto">
            <a:xfrm>
              <a:off x="5593909" y="4004845"/>
              <a:ext cx="1878454" cy="493559"/>
            </a:xfrm>
            <a:prstGeom prst="ellipse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s-ES" sz="1400"/>
            </a:p>
          </p:txBody>
        </p:sp>
        <p:sp>
          <p:nvSpPr>
            <p:cNvPr id="71" name="Text Box 82"/>
            <p:cNvSpPr txBox="1">
              <a:spLocks noChangeArrowheads="1"/>
            </p:cNvSpPr>
            <p:nvPr/>
          </p:nvSpPr>
          <p:spPr bwMode="auto">
            <a:xfrm>
              <a:off x="6446029" y="4111098"/>
              <a:ext cx="884217" cy="29970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s-ES_tradnl" sz="1600" b="1" dirty="0" err="1" smtClean="0">
                  <a:latin typeface="Arial Narrow" pitchFamily="34" charset="0"/>
                </a:rPr>
                <a:t>Oxidative</a:t>
              </a:r>
              <a:r>
                <a:rPr lang="es-ES_tradnl" sz="1600" b="1" dirty="0" smtClean="0">
                  <a:latin typeface="Arial Narrow" pitchFamily="34" charset="0"/>
                </a:rPr>
                <a:t> stress</a:t>
              </a:r>
              <a:endParaRPr lang="es-ES_tradnl" sz="1600" b="1" dirty="0">
                <a:latin typeface="Arial Narrow" pitchFamily="34" charset="0"/>
              </a:endParaRPr>
            </a:p>
          </p:txBody>
        </p:sp>
        <p:pic>
          <p:nvPicPr>
            <p:cNvPr id="35" name="Imagen 34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5821141" y="4115560"/>
              <a:ext cx="648996" cy="295240"/>
            </a:xfrm>
            <a:prstGeom prst="rect">
              <a:avLst/>
            </a:prstGeom>
          </p:spPr>
        </p:pic>
      </p:grpSp>
      <p:sp>
        <p:nvSpPr>
          <p:cNvPr id="3" name="Oval 70"/>
          <p:cNvSpPr>
            <a:spLocks noChangeArrowheads="1"/>
          </p:cNvSpPr>
          <p:nvPr/>
        </p:nvSpPr>
        <p:spPr bwMode="auto">
          <a:xfrm>
            <a:off x="6301634" y="3429091"/>
            <a:ext cx="2230806" cy="604552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s-ES" sz="1400"/>
          </a:p>
        </p:txBody>
      </p:sp>
      <p:sp>
        <p:nvSpPr>
          <p:cNvPr id="98" name="97 CuadroTexto"/>
          <p:cNvSpPr txBox="1"/>
          <p:nvPr/>
        </p:nvSpPr>
        <p:spPr>
          <a:xfrm>
            <a:off x="6399090" y="3512414"/>
            <a:ext cx="1503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err="1" smtClean="0">
                <a:latin typeface="Calibri" pitchFamily="34" charset="0"/>
                <a:cs typeface="+mn-cs"/>
              </a:rPr>
              <a:t>Increased</a:t>
            </a:r>
            <a:r>
              <a:rPr lang="es-ES" sz="1200" dirty="0" smtClean="0">
                <a:latin typeface="Calibri" pitchFamily="34" charset="0"/>
                <a:cs typeface="+mn-cs"/>
              </a:rPr>
              <a:t> </a:t>
            </a:r>
            <a:r>
              <a:rPr lang="es-ES" sz="1200" dirty="0" err="1" smtClean="0">
                <a:latin typeface="Calibri" pitchFamily="34" charset="0"/>
                <a:cs typeface="+mn-cs"/>
              </a:rPr>
              <a:t>circulating</a:t>
            </a:r>
            <a:r>
              <a:rPr lang="es-ES" sz="1200" dirty="0" smtClean="0">
                <a:latin typeface="Calibri" pitchFamily="34" charset="0"/>
                <a:cs typeface="+mn-cs"/>
              </a:rPr>
              <a:t> </a:t>
            </a:r>
          </a:p>
          <a:p>
            <a:pPr algn="ctr"/>
            <a:r>
              <a:rPr lang="es-ES" sz="1200" dirty="0" err="1" smtClean="0">
                <a:latin typeface="Calibri" pitchFamily="34" charset="0"/>
                <a:cs typeface="+mn-cs"/>
              </a:rPr>
              <a:t>apoptotic</a:t>
            </a:r>
            <a:r>
              <a:rPr lang="es-ES" sz="1200" dirty="0" smtClean="0">
                <a:latin typeface="Calibri" pitchFamily="34" charset="0"/>
                <a:cs typeface="+mn-cs"/>
              </a:rPr>
              <a:t> </a:t>
            </a:r>
            <a:r>
              <a:rPr lang="es-ES" sz="1200" dirty="0" err="1" smtClean="0">
                <a:latin typeface="Calibri" pitchFamily="34" charset="0"/>
                <a:cs typeface="+mn-cs"/>
              </a:rPr>
              <a:t>cells</a:t>
            </a:r>
            <a:endParaRPr lang="es-ES" sz="1200" dirty="0">
              <a:latin typeface="Calibri" pitchFamily="34" charset="0"/>
              <a:cs typeface="+mn-cs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5400000">
            <a:off x="7897643" y="3485010"/>
            <a:ext cx="315261" cy="488076"/>
          </a:xfrm>
          <a:prstGeom prst="rect">
            <a:avLst/>
          </a:prstGeom>
        </p:spPr>
      </p:pic>
      <p:sp>
        <p:nvSpPr>
          <p:cNvPr id="93" name="95 CuadroTexto"/>
          <p:cNvSpPr txBox="1"/>
          <p:nvPr/>
        </p:nvSpPr>
        <p:spPr>
          <a:xfrm>
            <a:off x="827584" y="116632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Lupus Eritematoso Sistémico y </a:t>
            </a:r>
            <a:r>
              <a:rPr lang="es-ES" sz="2000" b="1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Sindrome</a:t>
            </a:r>
            <a:r>
              <a:rPr lang="es-ES" sz="2000" b="1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s-ES" sz="2000" b="1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Antifosfolípido</a:t>
            </a:r>
            <a:r>
              <a:rPr lang="es-ES" sz="2000" b="1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</a:p>
        </p:txBody>
      </p:sp>
      <p:sp>
        <p:nvSpPr>
          <p:cNvPr id="117" name="AutoShape 23"/>
          <p:cNvSpPr>
            <a:spLocks noChangeArrowheads="1"/>
          </p:cNvSpPr>
          <p:nvPr/>
        </p:nvSpPr>
        <p:spPr bwMode="auto">
          <a:xfrm>
            <a:off x="5708009" y="3645115"/>
            <a:ext cx="520175" cy="171677"/>
          </a:xfrm>
          <a:prstGeom prst="flowChartSort">
            <a:avLst/>
          </a:prstGeom>
          <a:blipFill>
            <a:blip r:embed="rId3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ES" sz="1400"/>
          </a:p>
        </p:txBody>
      </p:sp>
      <p:sp>
        <p:nvSpPr>
          <p:cNvPr id="126" name="Oval 70"/>
          <p:cNvSpPr>
            <a:spLocks noChangeArrowheads="1"/>
          </p:cNvSpPr>
          <p:nvPr/>
        </p:nvSpPr>
        <p:spPr bwMode="auto">
          <a:xfrm>
            <a:off x="323528" y="3457579"/>
            <a:ext cx="2230806" cy="604552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s-ES" sz="1400"/>
          </a:p>
        </p:txBody>
      </p:sp>
      <p:sp>
        <p:nvSpPr>
          <p:cNvPr id="127" name="5 CuadroTexto"/>
          <p:cNvSpPr txBox="1"/>
          <p:nvPr/>
        </p:nvSpPr>
        <p:spPr>
          <a:xfrm>
            <a:off x="4644008" y="4941168"/>
            <a:ext cx="3816424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latin typeface="Arial Narrow" charset="0"/>
                <a:ea typeface="Arial Narrow" charset="0"/>
                <a:cs typeface="Arial Narrow" charset="0"/>
              </a:rPr>
              <a:t>Los leucocitos juegan un papel clave en </a:t>
            </a:r>
            <a:r>
              <a:rPr lang="es-ES" sz="1600" b="1" dirty="0" smtClean="0">
                <a:latin typeface="Arial Narrow" charset="0"/>
                <a:ea typeface="Arial Narrow" charset="0"/>
                <a:cs typeface="Arial Narrow" charset="0"/>
              </a:rPr>
              <a:t>el inicio y desarrollo de la enfermedad en pacientes SAF y LES</a:t>
            </a:r>
            <a:endParaRPr lang="en-US" sz="1600" b="1"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36868" name="Picture 4" descr="Resultado de imagen de inflamacion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835696" y="2172497"/>
            <a:ext cx="408626" cy="3600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9829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20" grpId="0"/>
      <p:bldP spid="107" grpId="0" animBg="1"/>
      <p:bldP spid="3" grpId="0" animBg="1"/>
      <p:bldP spid="98" grpId="0"/>
      <p:bldP spid="117" grpId="0" animBg="1"/>
      <p:bldP spid="126" grpId="0" animBg="1"/>
      <p:bldP spid="1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/>
        </p:blipFill>
        <p:spPr bwMode="auto">
          <a:xfrm>
            <a:off x="216244" y="836712"/>
            <a:ext cx="403244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2492896"/>
            <a:ext cx="3074128" cy="418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984" y="836712"/>
            <a:ext cx="4536504" cy="273630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7984" y="3640660"/>
            <a:ext cx="4536504" cy="310070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6" name="CuadroTexto 5"/>
          <p:cNvSpPr txBox="1"/>
          <p:nvPr/>
        </p:nvSpPr>
        <p:spPr>
          <a:xfrm>
            <a:off x="216244" y="107340"/>
            <a:ext cx="874824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Opciones terapéuticas para el manejo del estatus oxidativo y la trombosis en pacientes SAF: suplementación </a:t>
            </a:r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terapeútica</a:t>
            </a: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con </a:t>
            </a:r>
            <a:r>
              <a:rPr lang="es-ES_tradnl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Ubiquinol</a:t>
            </a:r>
            <a:endParaRPr lang="es-ES_tradnl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556792"/>
            <a:ext cx="518457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/>
        </p:blipFill>
        <p:spPr bwMode="auto">
          <a:xfrm>
            <a:off x="5255568" y="113030"/>
            <a:ext cx="3888432" cy="187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804248" y="2577439"/>
            <a:ext cx="1584176" cy="3528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5573" tIns="52787" rIns="105573" bIns="52787">
            <a:spAutoFit/>
          </a:bodyPr>
          <a:lstStyle/>
          <a:p>
            <a:pPr algn="ctr" defTabSz="1054035" eaLnBrk="0" hangingPunct="0">
              <a:defRPr/>
            </a:pPr>
            <a:r>
              <a:rPr lang="en-GB" sz="1600" b="1" i="1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CONCLUSIONS</a:t>
            </a:r>
            <a:endParaRPr lang="en-GB" sz="1600" b="1" i="1" dirty="0"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pic>
        <p:nvPicPr>
          <p:cNvPr id="7" name="Picture 13" descr="https://encrypted-tbn2.gstatic.com/images?q=tbn:ANd9GcT3anaAsbC1nKAoF12_AiAGgp_ZY-Gi7kfzh9AiZaPGPqWGGiB46mew8Q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6136" y="2429631"/>
            <a:ext cx="532184" cy="567321"/>
          </a:xfrm>
          <a:prstGeom prst="rect">
            <a:avLst/>
          </a:prstGeom>
          <a:noFill/>
        </p:spPr>
      </p:pic>
      <p:sp>
        <p:nvSpPr>
          <p:cNvPr id="8" name="879 CuadroTexto"/>
          <p:cNvSpPr txBox="1">
            <a:spLocks noChangeArrowheads="1"/>
          </p:cNvSpPr>
          <p:nvPr/>
        </p:nvSpPr>
        <p:spPr bwMode="auto">
          <a:xfrm>
            <a:off x="5796136" y="3164781"/>
            <a:ext cx="3096344" cy="120032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4" tIns="45717" rIns="91434" bIns="45717">
            <a:spAutoFit/>
          </a:bodyPr>
          <a:lstStyle/>
          <a:p>
            <a:pPr algn="just"/>
            <a:r>
              <a:rPr lang="en-US" sz="1200" i="1" dirty="0" err="1" smtClean="0">
                <a:cs typeface="Aharoni" panose="02010803020104030203" pitchFamily="2" charset="-79"/>
              </a:rPr>
              <a:t>Ubiquinol</a:t>
            </a:r>
            <a:r>
              <a:rPr lang="en-US" sz="1200" i="1" dirty="0" smtClean="0">
                <a:cs typeface="Aharoni" panose="02010803020104030203" pitchFamily="2" charset="-79"/>
              </a:rPr>
              <a:t> supplementation at 200 mg/day for one month significantly improved endothelial function, and reduced mitochondrial dysfunction, oxidative stress, and the expression of </a:t>
            </a:r>
            <a:r>
              <a:rPr lang="en-US" sz="1200" i="1" dirty="0" err="1" smtClean="0">
                <a:cs typeface="Aharoni" panose="02010803020104030203" pitchFamily="2" charset="-79"/>
              </a:rPr>
              <a:t>prothrombotic</a:t>
            </a:r>
            <a:r>
              <a:rPr lang="en-US" sz="1200" i="1" dirty="0" smtClean="0">
                <a:cs typeface="Aharoni" panose="02010803020104030203" pitchFamily="2" charset="-79"/>
              </a:rPr>
              <a:t>/</a:t>
            </a:r>
            <a:r>
              <a:rPr lang="en-US" sz="1200" i="1" dirty="0" err="1" smtClean="0">
                <a:cs typeface="Aharoni" panose="02010803020104030203" pitchFamily="2" charset="-79"/>
              </a:rPr>
              <a:t>proinflammatory</a:t>
            </a:r>
            <a:r>
              <a:rPr lang="en-US" sz="1200" i="1" dirty="0" smtClean="0">
                <a:cs typeface="Aharoni" panose="02010803020104030203" pitchFamily="2" charset="-79"/>
              </a:rPr>
              <a:t> proteins.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51520" y="116632"/>
            <a:ext cx="457178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latin typeface="Abadi MT Condensed Extra Bold"/>
                <a:ea typeface="Abadi MT Condensed Extra Bold" charset="0"/>
                <a:cs typeface="Abadi MT Condensed Extra Bold" charset="0"/>
              </a:rPr>
              <a:t>Opciones terapéuticas para el manejo del estatus oxidativo y la trombosis en pacientes SAF: SUPLEMENTACION IN VIVO CON UBIQUINOL</a:t>
            </a:r>
            <a:endParaRPr lang="es-ES_tradnl" dirty="0">
              <a:latin typeface="Abadi MT Condensed Extra Bold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0" name="879 CuadroTexto"/>
          <p:cNvSpPr txBox="1">
            <a:spLocks noChangeArrowheads="1"/>
          </p:cNvSpPr>
          <p:nvPr/>
        </p:nvSpPr>
        <p:spPr bwMode="auto">
          <a:xfrm>
            <a:off x="5796136" y="5348957"/>
            <a:ext cx="3096344" cy="64632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4" tIns="45717" rIns="91434" bIns="45717">
            <a:spAutoFit/>
          </a:bodyPr>
          <a:lstStyle/>
          <a:p>
            <a:pPr marL="457200" indent="-457200" algn="just"/>
            <a:r>
              <a:rPr lang="en-US" sz="1200" i="1" dirty="0">
                <a:solidFill>
                  <a:schemeClr val="bg1"/>
                </a:solidFill>
                <a:cs typeface="Aharoni" panose="02010803020104030203" pitchFamily="2" charset="-79"/>
              </a:rPr>
              <a:t>O</a:t>
            </a:r>
            <a:r>
              <a:rPr lang="en-US" sz="1200" i="1" dirty="0" smtClean="0">
                <a:solidFill>
                  <a:schemeClr val="bg1"/>
                </a:solidFill>
                <a:cs typeface="Aharoni" panose="02010803020104030203" pitchFamily="2" charset="-79"/>
              </a:rPr>
              <a:t>ur </a:t>
            </a:r>
            <a:r>
              <a:rPr lang="en-US" sz="1200" i="1" dirty="0">
                <a:solidFill>
                  <a:schemeClr val="bg1"/>
                </a:solidFill>
                <a:cs typeface="Aharoni" panose="02010803020104030203" pitchFamily="2" charset="-79"/>
              </a:rPr>
              <a:t>results support the potential impact of </a:t>
            </a:r>
            <a:r>
              <a:rPr lang="en-US" sz="1200" i="1" dirty="0" err="1">
                <a:solidFill>
                  <a:schemeClr val="bg1"/>
                </a:solidFill>
                <a:cs typeface="Aharoni" panose="02010803020104030203" pitchFamily="2" charset="-79"/>
              </a:rPr>
              <a:t>Ubiquinol</a:t>
            </a:r>
            <a:r>
              <a:rPr lang="en-US" sz="1200" i="1" dirty="0">
                <a:solidFill>
                  <a:schemeClr val="bg1"/>
                </a:solidFill>
                <a:cs typeface="Aharoni" panose="02010803020104030203" pitchFamily="2" charset="-79"/>
              </a:rPr>
              <a:t> in the prevention of </a:t>
            </a:r>
            <a:r>
              <a:rPr lang="en-US" sz="1200" i="1" dirty="0" err="1">
                <a:solidFill>
                  <a:schemeClr val="bg1"/>
                </a:solidFill>
                <a:cs typeface="Aharoni" panose="02010803020104030203" pitchFamily="2" charset="-79"/>
              </a:rPr>
              <a:t>atherothrombosis</a:t>
            </a:r>
            <a:r>
              <a:rPr lang="en-US" sz="1200" i="1" dirty="0">
                <a:solidFill>
                  <a:schemeClr val="bg1"/>
                </a:solidFill>
                <a:cs typeface="Aharoni" panose="02010803020104030203" pitchFamily="2" charset="-79"/>
              </a:rPr>
              <a:t> in APS patients</a:t>
            </a:r>
            <a:r>
              <a:rPr lang="en-US" sz="1200" i="1" dirty="0" smtClean="0">
                <a:solidFill>
                  <a:schemeClr val="bg1"/>
                </a:solidFill>
                <a:cs typeface="Aharoni" panose="02010803020104030203" pitchFamily="2" charset="-79"/>
              </a:rPr>
              <a:t>.</a:t>
            </a:r>
            <a:endParaRPr lang="en-GB" sz="1200" i="1" dirty="0" smtClean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sp>
        <p:nvSpPr>
          <p:cNvPr id="11" name="879 CuadroTexto"/>
          <p:cNvSpPr txBox="1">
            <a:spLocks noChangeArrowheads="1"/>
          </p:cNvSpPr>
          <p:nvPr/>
        </p:nvSpPr>
        <p:spPr bwMode="auto">
          <a:xfrm>
            <a:off x="5788015" y="4534699"/>
            <a:ext cx="3096344" cy="6463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4" tIns="45717" rIns="91434" bIns="45717">
            <a:spAutoFit/>
          </a:bodyPr>
          <a:lstStyle/>
          <a:p>
            <a:pPr algn="just"/>
            <a:r>
              <a:rPr lang="en-US" sz="1200" i="1" smtClean="0">
                <a:solidFill>
                  <a:schemeClr val="bg1"/>
                </a:solidFill>
                <a:cs typeface="Aharoni" panose="02010803020104030203" pitchFamily="2" charset="-79"/>
              </a:rPr>
              <a:t>Underlying </a:t>
            </a:r>
            <a:r>
              <a:rPr lang="en-US" sz="1200" i="1" dirty="0" smtClean="0">
                <a:solidFill>
                  <a:schemeClr val="bg1"/>
                </a:solidFill>
                <a:cs typeface="Aharoni" panose="02010803020104030203" pitchFamily="2" charset="-79"/>
              </a:rPr>
              <a:t>epigenetic mechanisms, such as the modulation of microRNAs expression, seem to orchestrate these processes.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796136" y="3908956"/>
            <a:ext cx="324312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s-ES_tradnl" sz="1100" i="1" dirty="0" err="1"/>
              <a:t>Lai</a:t>
            </a:r>
            <a:r>
              <a:rPr lang="es-ES_tradnl" sz="1100" i="1" dirty="0"/>
              <a:t> ZW, </a:t>
            </a:r>
            <a:r>
              <a:rPr lang="es-ES_tradnl" sz="1100" i="1" dirty="0" err="1"/>
              <a:t>Hanczko</a:t>
            </a:r>
            <a:r>
              <a:rPr lang="es-ES_tradnl" sz="1100" i="1" dirty="0"/>
              <a:t> R, Bonilla E, Caza TN, Clair B, </a:t>
            </a:r>
            <a:r>
              <a:rPr lang="es-ES_tradnl" sz="1100" i="1" dirty="0" err="1"/>
              <a:t>Bartos</a:t>
            </a:r>
            <a:r>
              <a:rPr lang="es-ES_tradnl" sz="1100" i="1" dirty="0"/>
              <a:t> A, </a:t>
            </a:r>
            <a:r>
              <a:rPr lang="es-ES_tradnl" sz="1100" i="1" dirty="0" err="1"/>
              <a:t>Miklossy</a:t>
            </a:r>
            <a:r>
              <a:rPr lang="es-ES_tradnl" sz="1100" i="1" dirty="0"/>
              <a:t> </a:t>
            </a:r>
            <a:r>
              <a:rPr lang="mr-IN" sz="1100" i="1" dirty="0" smtClean="0"/>
              <a:t>…</a:t>
            </a:r>
            <a:r>
              <a:rPr lang="es-ES_tradnl" sz="1100" i="1" dirty="0" smtClean="0"/>
              <a:t>,</a:t>
            </a:r>
            <a:r>
              <a:rPr lang="es-ES_tradnl" sz="1100" i="1" dirty="0"/>
              <a:t> </a:t>
            </a:r>
            <a:r>
              <a:rPr lang="es-ES_tradnl" sz="1100" b="1" i="1" dirty="0"/>
              <a:t>Perl A</a:t>
            </a:r>
            <a:r>
              <a:rPr lang="es-ES_tradnl" sz="1100" i="1" dirty="0" smtClean="0"/>
              <a:t>.</a:t>
            </a:r>
            <a:endParaRPr lang="es-ES_tradnl" sz="1100" i="1" dirty="0">
              <a:solidFill>
                <a:srgbClr val="642A8F"/>
              </a:solidFill>
              <a:latin typeface="arial" charset="0"/>
              <a:hlinkClick r:id="rId3"/>
            </a:endParaRPr>
          </a:p>
          <a:p>
            <a:pPr fontAlgn="t"/>
            <a:r>
              <a:rPr lang="es-ES_tradnl" sz="1100" i="1" dirty="0" smtClean="0">
                <a:solidFill>
                  <a:srgbClr val="642A8F"/>
                </a:solidFill>
                <a:latin typeface="arial" charset="0"/>
                <a:hlinkClick r:id="rId3"/>
              </a:rPr>
              <a:t>Arthritis </a:t>
            </a:r>
            <a:r>
              <a:rPr lang="es-ES_tradnl" sz="1100" i="1" dirty="0">
                <a:solidFill>
                  <a:srgbClr val="642A8F"/>
                </a:solidFill>
                <a:latin typeface="arial" charset="0"/>
                <a:hlinkClick r:id="rId3"/>
              </a:rPr>
              <a:t>Rheum. 2012 Sep; 64(9): 2937–2946. </a:t>
            </a:r>
            <a:endParaRPr lang="es-ES_tradnl" sz="1100" i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38" name="Agrupar 37"/>
          <p:cNvGrpSpPr/>
          <p:nvPr/>
        </p:nvGrpSpPr>
        <p:grpSpPr>
          <a:xfrm>
            <a:off x="307949" y="1196752"/>
            <a:ext cx="5272163" cy="3168352"/>
            <a:chOff x="307949" y="1196752"/>
            <a:chExt cx="5272163" cy="3168352"/>
          </a:xfrm>
        </p:grpSpPr>
        <p:cxnSp>
          <p:nvCxnSpPr>
            <p:cNvPr id="32" name="Conector angular 31"/>
            <p:cNvCxnSpPr/>
            <p:nvPr/>
          </p:nvCxnSpPr>
          <p:spPr>
            <a:xfrm rot="10800000">
              <a:off x="3108919" y="2603563"/>
              <a:ext cx="1055057" cy="220415"/>
            </a:xfrm>
            <a:prstGeom prst="bentConnector3">
              <a:avLst>
                <a:gd name="adj1" fmla="val 50000"/>
              </a:avLst>
            </a:prstGeom>
            <a:ln w="38100" cmpd="thickThin">
              <a:solidFill>
                <a:schemeClr val="accent2"/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Agrupar 29"/>
            <p:cNvGrpSpPr/>
            <p:nvPr/>
          </p:nvGrpSpPr>
          <p:grpSpPr>
            <a:xfrm>
              <a:off x="307949" y="1196752"/>
              <a:ext cx="5272163" cy="3168352"/>
              <a:chOff x="1691680" y="836712"/>
              <a:chExt cx="5272163" cy="3168352"/>
            </a:xfrm>
          </p:grpSpPr>
          <p:grpSp>
            <p:nvGrpSpPr>
              <p:cNvPr id="27" name="Agrupar 26"/>
              <p:cNvGrpSpPr/>
              <p:nvPr/>
            </p:nvGrpSpPr>
            <p:grpSpPr>
              <a:xfrm>
                <a:off x="1691680" y="836712"/>
                <a:ext cx="5272163" cy="3168352"/>
                <a:chOff x="1691680" y="799637"/>
                <a:chExt cx="5272163" cy="3168352"/>
              </a:xfrm>
            </p:grpSpPr>
            <p:sp>
              <p:nvSpPr>
                <p:cNvPr id="7" name="CuadroTexto 6"/>
                <p:cNvSpPr txBox="1"/>
                <p:nvPr/>
              </p:nvSpPr>
              <p:spPr>
                <a:xfrm>
                  <a:off x="3534575" y="836712"/>
                  <a:ext cx="1786810" cy="369332"/>
                </a:xfrm>
                <a:prstGeom prst="rect">
                  <a:avLst/>
                </a:prstGeom>
                <a:solidFill>
                  <a:srgbClr val="C00000">
                    <a:alpha val="24000"/>
                  </a:srgbClr>
                </a:solidFill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txBody>
                <a:bodyPr wrap="square">
                  <a:spAutoFit/>
                </a:bodyPr>
                <a:lstStyle/>
                <a:p>
                  <a:pPr algn="ctr">
                    <a:buClr>
                      <a:schemeClr val="tx1"/>
                    </a:buClr>
                    <a:defRPr/>
                  </a:pPr>
                  <a:r>
                    <a:rPr lang="es-ES_tradnl" dirty="0" smtClean="0">
                      <a:latin typeface="Abadi MT Condensed Extra Bold" charset="0"/>
                      <a:ea typeface="Abadi MT Condensed Extra Bold" charset="0"/>
                      <a:cs typeface="Abadi MT Condensed Extra Bold" charset="0"/>
                    </a:rPr>
                    <a:t>Linfocitos T</a:t>
                  </a:r>
                </a:p>
              </p:txBody>
            </p:sp>
            <p:sp>
              <p:nvSpPr>
                <p:cNvPr id="8" name="CuadroTexto 7"/>
                <p:cNvSpPr txBox="1"/>
                <p:nvPr/>
              </p:nvSpPr>
              <p:spPr>
                <a:xfrm>
                  <a:off x="1691680" y="1565564"/>
                  <a:ext cx="2520281" cy="52322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  <a:alpha val="24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txBody>
                <a:bodyPr wrap="square">
                  <a:spAutoFit/>
                </a:bodyPr>
                <a:lstStyle/>
                <a:p>
                  <a:pPr algn="ctr">
                    <a:buClr>
                      <a:schemeClr val="tx1"/>
                    </a:buClr>
                    <a:defRPr/>
                  </a:pPr>
                  <a:r>
                    <a:rPr lang="es-ES_tradnl" sz="1400" dirty="0" err="1" smtClean="0"/>
                    <a:t>Hiperpolarización</a:t>
                  </a:r>
                  <a:r>
                    <a:rPr lang="es-ES_tradnl" sz="1400" dirty="0" smtClean="0"/>
                    <a:t> mitocondrial </a:t>
                  </a:r>
                  <a:endParaRPr lang="es-ES_tradnl" sz="1400" dirty="0"/>
                </a:p>
                <a:p>
                  <a:pPr algn="ctr">
                    <a:buClr>
                      <a:schemeClr val="tx1"/>
                    </a:buClr>
                    <a:defRPr/>
                  </a:pPr>
                  <a:r>
                    <a:rPr lang="es-ES_tradnl" sz="1400" dirty="0" smtClean="0"/>
                    <a:t>Depleción de GSH</a:t>
                  </a:r>
                </a:p>
              </p:txBody>
            </p:sp>
            <p:sp>
              <p:nvSpPr>
                <p:cNvPr id="9" name="CuadroTexto 8"/>
                <p:cNvSpPr txBox="1"/>
                <p:nvPr/>
              </p:nvSpPr>
              <p:spPr>
                <a:xfrm>
                  <a:off x="3705045" y="2609190"/>
                  <a:ext cx="1376425" cy="307777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75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txBody>
                <a:bodyPr wrap="square">
                  <a:spAutoFit/>
                </a:bodyPr>
                <a:lstStyle/>
                <a:p>
                  <a:pPr algn="ctr">
                    <a:buClr>
                      <a:schemeClr val="tx1"/>
                    </a:buClr>
                    <a:defRPr/>
                  </a:pPr>
                  <a:r>
                    <a:rPr lang="es-ES_tradnl" sz="1400" dirty="0" err="1" smtClean="0">
                      <a:solidFill>
                        <a:schemeClr val="bg1"/>
                      </a:solidFill>
                    </a:rPr>
                    <a:t>EROs</a:t>
                  </a:r>
                  <a:r>
                    <a:rPr lang="es-ES_tradnl" sz="1400" dirty="0" smtClean="0">
                      <a:solidFill>
                        <a:schemeClr val="bg1"/>
                      </a:solidFill>
                    </a:rPr>
                    <a:t> /</a:t>
                  </a:r>
                  <a:r>
                    <a:rPr lang="es-ES_tradnl" sz="1400" dirty="0" err="1" smtClean="0">
                      <a:solidFill>
                        <a:schemeClr val="bg1"/>
                      </a:solidFill>
                    </a:rPr>
                    <a:t>ERNs</a:t>
                  </a:r>
                  <a:endParaRPr lang="es-ES_tradnl" sz="1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" name="CuadroTexto 9"/>
                <p:cNvSpPr txBox="1"/>
                <p:nvPr/>
              </p:nvSpPr>
              <p:spPr>
                <a:xfrm>
                  <a:off x="4571034" y="1565564"/>
                  <a:ext cx="2392809" cy="52322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  <a:alpha val="24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txBody>
                <a:bodyPr wrap="square">
                  <a:spAutoFit/>
                </a:bodyPr>
                <a:lstStyle/>
                <a:p>
                  <a:pPr algn="ctr">
                    <a:buClr>
                      <a:schemeClr val="tx1"/>
                    </a:buClr>
                    <a:defRPr/>
                  </a:pPr>
                  <a:r>
                    <a:rPr lang="es-ES_tradnl" sz="1400" dirty="0" smtClean="0"/>
                    <a:t>Ruta </a:t>
                  </a:r>
                  <a:r>
                    <a:rPr lang="es-ES_tradnl" sz="1400" dirty="0" err="1" smtClean="0"/>
                    <a:t>mTOR</a:t>
                  </a:r>
                  <a:r>
                    <a:rPr lang="es-ES_tradnl" sz="1400" dirty="0" smtClean="0"/>
                    <a:t> activada </a:t>
                  </a:r>
                  <a:r>
                    <a:rPr lang="mr-IN" sz="1400" dirty="0" smtClean="0"/>
                    <a:t>–</a:t>
                  </a:r>
                  <a:r>
                    <a:rPr lang="es-ES_tradnl" sz="1400" dirty="0" smtClean="0"/>
                    <a:t>sensor función mitocondrial-</a:t>
                  </a:r>
                </a:p>
              </p:txBody>
            </p:sp>
            <p:sp>
              <p:nvSpPr>
                <p:cNvPr id="14" name="CuadroTexto 13"/>
                <p:cNvSpPr txBox="1"/>
                <p:nvPr/>
              </p:nvSpPr>
              <p:spPr>
                <a:xfrm>
                  <a:off x="3732272" y="3229325"/>
                  <a:ext cx="1481113" cy="738664"/>
                </a:xfrm>
                <a:prstGeom prst="rect">
                  <a:avLst/>
                </a:prstGeom>
                <a:solidFill>
                  <a:srgbClr val="C00000">
                    <a:alpha val="24000"/>
                  </a:srgbClr>
                </a:solidFill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txBody>
                <a:bodyPr wrap="square">
                  <a:spAutoFit/>
                </a:bodyPr>
                <a:lstStyle/>
                <a:p>
                  <a:pPr algn="ctr">
                    <a:buClr>
                      <a:schemeClr val="tx1"/>
                    </a:buClr>
                    <a:defRPr/>
                  </a:pPr>
                  <a:r>
                    <a:rPr lang="es-ES_tradnl" sz="1400" dirty="0" smtClean="0">
                      <a:latin typeface="Abadi MT Condensed Extra Bold" charset="0"/>
                      <a:ea typeface="Abadi MT Condensed Extra Bold" charset="0"/>
                      <a:cs typeface="Abadi MT Condensed Extra Bold" charset="0"/>
                    </a:rPr>
                    <a:t>Patología Inflamatoria</a:t>
                  </a:r>
                </a:p>
                <a:p>
                  <a:pPr algn="ctr">
                    <a:buClr>
                      <a:schemeClr val="tx1"/>
                    </a:buClr>
                    <a:defRPr/>
                  </a:pPr>
                  <a:r>
                    <a:rPr lang="es-ES_tradnl" sz="1400" dirty="0" smtClean="0">
                      <a:latin typeface="Abadi MT Condensed Extra Bold" charset="0"/>
                      <a:ea typeface="Abadi MT Condensed Extra Bold" charset="0"/>
                      <a:cs typeface="Abadi MT Condensed Extra Bold" charset="0"/>
                    </a:rPr>
                    <a:t>Comorbilidades</a:t>
                  </a:r>
                </a:p>
              </p:txBody>
            </p:sp>
            <p:sp>
              <p:nvSpPr>
                <p:cNvPr id="15" name="AutoShape 47"/>
                <p:cNvSpPr>
                  <a:spLocks noChangeArrowheads="1"/>
                </p:cNvSpPr>
                <p:nvPr/>
              </p:nvSpPr>
              <p:spPr bwMode="auto">
                <a:xfrm rot="5400000">
                  <a:off x="3383536" y="1355977"/>
                  <a:ext cx="311174" cy="108000"/>
                </a:xfrm>
                <a:custGeom>
                  <a:avLst/>
                  <a:gdLst>
                    <a:gd name="T0" fmla="*/ 8341 w 21600"/>
                    <a:gd name="T1" fmla="*/ 0 h 21600"/>
                    <a:gd name="T2" fmla="*/ 0 w 21600"/>
                    <a:gd name="T3" fmla="*/ 74 h 21600"/>
                    <a:gd name="T4" fmla="*/ 8341 w 21600"/>
                    <a:gd name="T5" fmla="*/ 149 h 21600"/>
                    <a:gd name="T6" fmla="*/ 11121 w 21600"/>
                    <a:gd name="T7" fmla="*/ 74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87 w 21600"/>
                    <a:gd name="T13" fmla="*/ 5280 h 21600"/>
                    <a:gd name="T14" fmla="*/ 18879 w 21600"/>
                    <a:gd name="T15" fmla="*/ 1632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lnTo>
                        <a:pt x="135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6" name="AutoShape 47"/>
                <p:cNvSpPr>
                  <a:spLocks noChangeArrowheads="1"/>
                </p:cNvSpPr>
                <p:nvPr/>
              </p:nvSpPr>
              <p:spPr bwMode="auto">
                <a:xfrm rot="5400000">
                  <a:off x="5111798" y="1355977"/>
                  <a:ext cx="311174" cy="108000"/>
                </a:xfrm>
                <a:custGeom>
                  <a:avLst/>
                  <a:gdLst>
                    <a:gd name="T0" fmla="*/ 8341 w 21600"/>
                    <a:gd name="T1" fmla="*/ 0 h 21600"/>
                    <a:gd name="T2" fmla="*/ 0 w 21600"/>
                    <a:gd name="T3" fmla="*/ 74 h 21600"/>
                    <a:gd name="T4" fmla="*/ 8341 w 21600"/>
                    <a:gd name="T5" fmla="*/ 149 h 21600"/>
                    <a:gd name="T6" fmla="*/ 11121 w 21600"/>
                    <a:gd name="T7" fmla="*/ 74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87 w 21600"/>
                    <a:gd name="T13" fmla="*/ 5280 h 21600"/>
                    <a:gd name="T14" fmla="*/ 18879 w 21600"/>
                    <a:gd name="T15" fmla="*/ 1632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lnTo>
                        <a:pt x="135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7" name="AutoShape 47"/>
                <p:cNvSpPr>
                  <a:spLocks noChangeArrowheads="1"/>
                </p:cNvSpPr>
                <p:nvPr/>
              </p:nvSpPr>
              <p:spPr bwMode="auto">
                <a:xfrm rot="5400000">
                  <a:off x="4041359" y="2207378"/>
                  <a:ext cx="697740" cy="75510"/>
                </a:xfrm>
                <a:custGeom>
                  <a:avLst/>
                  <a:gdLst>
                    <a:gd name="T0" fmla="*/ 8341 w 21600"/>
                    <a:gd name="T1" fmla="*/ 0 h 21600"/>
                    <a:gd name="T2" fmla="*/ 0 w 21600"/>
                    <a:gd name="T3" fmla="*/ 74 h 21600"/>
                    <a:gd name="T4" fmla="*/ 8341 w 21600"/>
                    <a:gd name="T5" fmla="*/ 149 h 21600"/>
                    <a:gd name="T6" fmla="*/ 11121 w 21600"/>
                    <a:gd name="T7" fmla="*/ 74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87 w 21600"/>
                    <a:gd name="T13" fmla="*/ 5280 h 21600"/>
                    <a:gd name="T14" fmla="*/ 18879 w 21600"/>
                    <a:gd name="T15" fmla="*/ 1632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lnTo>
                        <a:pt x="135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21" name="AutoShape 47"/>
                <p:cNvSpPr>
                  <a:spLocks noChangeArrowheads="1"/>
                </p:cNvSpPr>
                <p:nvPr/>
              </p:nvSpPr>
              <p:spPr bwMode="auto">
                <a:xfrm rot="5400000">
                  <a:off x="4254887" y="3008982"/>
                  <a:ext cx="297170" cy="143516"/>
                </a:xfrm>
                <a:custGeom>
                  <a:avLst/>
                  <a:gdLst>
                    <a:gd name="T0" fmla="*/ 8341 w 21600"/>
                    <a:gd name="T1" fmla="*/ 0 h 21600"/>
                    <a:gd name="T2" fmla="*/ 0 w 21600"/>
                    <a:gd name="T3" fmla="*/ 74 h 21600"/>
                    <a:gd name="T4" fmla="*/ 8341 w 21600"/>
                    <a:gd name="T5" fmla="*/ 149 h 21600"/>
                    <a:gd name="T6" fmla="*/ 11121 w 21600"/>
                    <a:gd name="T7" fmla="*/ 74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87 w 21600"/>
                    <a:gd name="T13" fmla="*/ 5280 h 21600"/>
                    <a:gd name="T14" fmla="*/ 18879 w 21600"/>
                    <a:gd name="T15" fmla="*/ 1632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lnTo>
                        <a:pt x="135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pic>
              <p:nvPicPr>
                <p:cNvPr id="24" name="Imagen 23"/>
                <p:cNvPicPr>
                  <a:picLocks noChangeAspect="1"/>
                </p:cNvPicPr>
                <p:nvPr/>
              </p:nvPicPr>
              <p:blipFill rotWithShape="1">
                <a:blip r:embed="rId4" cstate="email"/>
                <a:srcRect/>
                <a:stretch/>
              </p:blipFill>
              <p:spPr>
                <a:xfrm>
                  <a:off x="2924549" y="799637"/>
                  <a:ext cx="462506" cy="468756"/>
                </a:xfrm>
                <a:prstGeom prst="rect">
                  <a:avLst/>
                </a:prstGeom>
              </p:spPr>
            </p:pic>
            <p:pic>
              <p:nvPicPr>
                <p:cNvPr id="25" name="Imagen 24"/>
                <p:cNvPicPr>
                  <a:picLocks noChangeAspect="1"/>
                </p:cNvPicPr>
                <p:nvPr/>
              </p:nvPicPr>
              <p:blipFill rotWithShape="1">
                <a:blip r:embed="rId5" cstate="email"/>
                <a:srcRect/>
                <a:stretch/>
              </p:blipFill>
              <p:spPr>
                <a:xfrm>
                  <a:off x="2734098" y="2198513"/>
                  <a:ext cx="901798" cy="619885"/>
                </a:xfrm>
                <a:prstGeom prst="rect">
                  <a:avLst/>
                </a:prstGeom>
              </p:spPr>
            </p:pic>
          </p:grpSp>
          <p:sp>
            <p:nvSpPr>
              <p:cNvPr id="29" name="AutoShape 47"/>
              <p:cNvSpPr>
                <a:spLocks noChangeArrowheads="1"/>
              </p:cNvSpPr>
              <p:nvPr/>
            </p:nvSpPr>
            <p:spPr bwMode="auto">
              <a:xfrm>
                <a:off x="4235910" y="1810794"/>
                <a:ext cx="335124" cy="85468"/>
              </a:xfrm>
              <a:custGeom>
                <a:avLst/>
                <a:gdLst>
                  <a:gd name="T0" fmla="*/ 8341 w 21600"/>
                  <a:gd name="T1" fmla="*/ 0 h 21600"/>
                  <a:gd name="T2" fmla="*/ 0 w 21600"/>
                  <a:gd name="T3" fmla="*/ 74 h 21600"/>
                  <a:gd name="T4" fmla="*/ 8341 w 21600"/>
                  <a:gd name="T5" fmla="*/ 149 h 21600"/>
                  <a:gd name="T6" fmla="*/ 11121 w 21600"/>
                  <a:gd name="T7" fmla="*/ 74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87 w 21600"/>
                  <a:gd name="T13" fmla="*/ 5280 h 21600"/>
                  <a:gd name="T14" fmla="*/ 18879 w 21600"/>
                  <a:gd name="T15" fmla="*/ 1632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35" name="CuadroTexto 34"/>
            <p:cNvSpPr txBox="1"/>
            <p:nvPr/>
          </p:nvSpPr>
          <p:spPr>
            <a:xfrm>
              <a:off x="4163975" y="2625170"/>
              <a:ext cx="1416137" cy="600164"/>
            </a:xfrm>
            <a:prstGeom prst="rect">
              <a:avLst/>
            </a:prstGeom>
            <a:solidFill>
              <a:schemeClr val="accent4">
                <a:lumMod val="50000"/>
                <a:alpha val="24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>
              <a:spAutoFit/>
            </a:bodyPr>
            <a:lstStyle/>
            <a:p>
              <a:pPr algn="ctr">
                <a:buClr>
                  <a:schemeClr val="tx1"/>
                </a:buClr>
                <a:defRPr/>
              </a:pPr>
              <a:r>
                <a:rPr lang="es-ES_tradnl" sz="1100" i="1" dirty="0" smtClean="0">
                  <a:latin typeface="Arial Rounded MT Bold" charset="0"/>
                  <a:ea typeface="Arial Rounded MT Bold" charset="0"/>
                  <a:cs typeface="Arial Rounded MT Bold" charset="0"/>
                </a:rPr>
                <a:t>N-</a:t>
              </a:r>
              <a:r>
                <a:rPr lang="es-ES_tradnl" sz="1100" i="1" dirty="0" err="1" smtClean="0">
                  <a:latin typeface="Arial Rounded MT Bold" charset="0"/>
                  <a:ea typeface="Arial Rounded MT Bold" charset="0"/>
                  <a:cs typeface="Arial Rounded MT Bold" charset="0"/>
                </a:rPr>
                <a:t>Acetilcisteina</a:t>
              </a:r>
              <a:r>
                <a:rPr lang="es-ES_tradnl" sz="1100" i="1" dirty="0" smtClean="0">
                  <a:latin typeface="Arial Rounded MT Bold" charset="0"/>
                  <a:ea typeface="Arial Rounded MT Bold" charset="0"/>
                  <a:cs typeface="Arial Rounded MT Bold" charset="0"/>
                </a:rPr>
                <a:t> (NAC)</a:t>
              </a:r>
            </a:p>
            <a:p>
              <a:pPr algn="ctr">
                <a:buClr>
                  <a:schemeClr val="tx1"/>
                </a:buClr>
                <a:defRPr/>
              </a:pPr>
              <a:r>
                <a:rPr lang="es-ES_tradnl" sz="1100" i="1" dirty="0" smtClean="0">
                  <a:latin typeface="Arial Rounded MT Bold" charset="0"/>
                  <a:ea typeface="Arial Rounded MT Bold" charset="0"/>
                  <a:cs typeface="Arial Rounded MT Bold" charset="0"/>
                </a:rPr>
                <a:t>Precursor GSH</a:t>
              </a:r>
            </a:p>
          </p:txBody>
        </p:sp>
      </p:grpSp>
      <p:sp>
        <p:nvSpPr>
          <p:cNvPr id="37" name="CuadroTexto 36"/>
          <p:cNvSpPr txBox="1"/>
          <p:nvPr/>
        </p:nvSpPr>
        <p:spPr>
          <a:xfrm>
            <a:off x="323528" y="190381"/>
            <a:ext cx="835292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Opciones terapéuticas para el manejo del estatus oxidativo y su patologías asociada en pacientes LES: N-ACETILCISTEÍNA</a:t>
            </a:r>
            <a:endParaRPr lang="es-ES_tradnl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9" name="Rectángulo redondeado 38"/>
          <p:cNvSpPr/>
          <p:nvPr/>
        </p:nvSpPr>
        <p:spPr>
          <a:xfrm>
            <a:off x="179512" y="1095968"/>
            <a:ext cx="5472608" cy="341315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0" name="Rectángulo 39"/>
          <p:cNvSpPr/>
          <p:nvPr/>
        </p:nvSpPr>
        <p:spPr>
          <a:xfrm>
            <a:off x="5724128" y="1052736"/>
            <a:ext cx="3327712" cy="28931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_tradnl" sz="1400" dirty="0" smtClean="0">
                <a:solidFill>
                  <a:srgbClr val="00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Placebo-</a:t>
            </a:r>
            <a:r>
              <a:rPr lang="es-ES_tradnl" sz="1400" dirty="0" err="1" smtClean="0">
                <a:solidFill>
                  <a:srgbClr val="00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controlled</a:t>
            </a:r>
            <a:r>
              <a:rPr lang="es-ES_tradnl" sz="1400" dirty="0">
                <a:solidFill>
                  <a:srgbClr val="00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es-ES_tradnl" sz="1400" dirty="0" smtClean="0">
                <a:solidFill>
                  <a:srgbClr val="00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Trial</a:t>
            </a:r>
          </a:p>
          <a:p>
            <a:pPr algn="ctr"/>
            <a:r>
              <a:rPr lang="es-ES_tradnl" sz="1400" dirty="0" smtClean="0">
                <a:solidFill>
                  <a:srgbClr val="00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NAC </a:t>
            </a:r>
            <a:r>
              <a:rPr lang="es-ES_tradnl" sz="1400" dirty="0" err="1" smtClean="0">
                <a:solidFill>
                  <a:srgbClr val="00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administration</a:t>
            </a:r>
            <a:r>
              <a:rPr lang="es-ES_tradnl" sz="1400" dirty="0" smtClean="0">
                <a:solidFill>
                  <a:srgbClr val="00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es-ES_tradnl" sz="1400" dirty="0" err="1" smtClean="0">
                <a:solidFill>
                  <a:srgbClr val="00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for</a:t>
            </a:r>
            <a:r>
              <a:rPr lang="es-ES_tradnl" sz="1400" dirty="0" smtClean="0">
                <a:solidFill>
                  <a:srgbClr val="00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3 </a:t>
            </a:r>
            <a:r>
              <a:rPr lang="es-ES_tradnl" sz="1400" dirty="0" err="1" smtClean="0">
                <a:solidFill>
                  <a:srgbClr val="00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months</a:t>
            </a:r>
            <a:endParaRPr lang="es-ES_tradnl" sz="1400" dirty="0" smtClean="0">
              <a:solidFill>
                <a:srgbClr val="00000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ctr"/>
            <a:r>
              <a:rPr lang="es-ES_tradnl" sz="1400" dirty="0" smtClean="0">
                <a:solidFill>
                  <a:srgbClr val="00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In 36 SLE </a:t>
            </a:r>
            <a:r>
              <a:rPr lang="es-ES_tradnl" sz="1400" dirty="0" err="1" smtClean="0">
                <a:solidFill>
                  <a:srgbClr val="00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patients</a:t>
            </a:r>
            <a:endParaRPr lang="es-ES_tradnl" sz="1400" dirty="0" smtClean="0">
              <a:solidFill>
                <a:srgbClr val="00000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endParaRPr lang="es-ES_tradnl" sz="1400" dirty="0" smtClean="0">
              <a:solidFill>
                <a:srgbClr val="000000"/>
              </a:solidFill>
              <a:latin typeface="Times New Roman" charset="0"/>
            </a:endParaRPr>
          </a:p>
          <a:p>
            <a:endParaRPr lang="es-ES_tradnl" sz="1400" dirty="0">
              <a:solidFill>
                <a:srgbClr val="000000"/>
              </a:solidFill>
              <a:latin typeface="Times New Roman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s-ES_tradnl" sz="1400" dirty="0" err="1" smtClean="0">
                <a:solidFill>
                  <a:schemeClr val="accent1">
                    <a:lumMod val="75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Well</a:t>
            </a:r>
            <a:r>
              <a:rPr lang="es-ES_tradnl" sz="1400" dirty="0" smtClean="0">
                <a:solidFill>
                  <a:schemeClr val="accent1">
                    <a:lumMod val="75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s-ES_tradnl" sz="1400" dirty="0" err="1">
                <a:solidFill>
                  <a:schemeClr val="accent1">
                    <a:lumMod val="75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tolerated</a:t>
            </a:r>
            <a:r>
              <a:rPr lang="es-ES_tradnl" sz="1400" dirty="0">
                <a:solidFill>
                  <a:schemeClr val="accent1">
                    <a:lumMod val="75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s-ES_tradnl" sz="1400" dirty="0" smtClean="0">
                <a:solidFill>
                  <a:schemeClr val="accent1">
                    <a:lumMod val="75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up </a:t>
            </a:r>
            <a:r>
              <a:rPr lang="es-ES_tradnl" sz="1400" dirty="0">
                <a:solidFill>
                  <a:schemeClr val="accent1">
                    <a:lumMod val="75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to 2.4 g/</a:t>
            </a:r>
            <a:r>
              <a:rPr lang="es-ES_tradnl" sz="1400" dirty="0" err="1">
                <a:solidFill>
                  <a:schemeClr val="accent1">
                    <a:lumMod val="75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day</a:t>
            </a:r>
            <a:r>
              <a:rPr lang="es-ES_tradnl" sz="1400" dirty="0">
                <a:solidFill>
                  <a:schemeClr val="accent1">
                    <a:lumMod val="75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endParaRPr lang="es-ES_tradnl" sz="1400" dirty="0" smtClean="0">
              <a:solidFill>
                <a:schemeClr val="accent1">
                  <a:lumMod val="75000"/>
                </a:schemeClr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s-ES_tradnl" sz="1400" dirty="0" err="1" smtClean="0">
                <a:solidFill>
                  <a:schemeClr val="accent1">
                    <a:lumMod val="75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Reduced</a:t>
            </a:r>
            <a:r>
              <a:rPr lang="es-ES_tradnl" sz="1400" dirty="0" smtClean="0">
                <a:solidFill>
                  <a:schemeClr val="accent1">
                    <a:lumMod val="75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SLEDAI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400" dirty="0" err="1">
                <a:solidFill>
                  <a:schemeClr val="accent1">
                    <a:lumMod val="75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I</a:t>
            </a:r>
            <a:r>
              <a:rPr lang="es-ES_tradnl" sz="1400" dirty="0" err="1" smtClean="0">
                <a:solidFill>
                  <a:schemeClr val="accent1">
                    <a:lumMod val="75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ncreased</a:t>
            </a:r>
            <a:r>
              <a:rPr lang="es-ES_tradnl" sz="1400" dirty="0" smtClean="0">
                <a:solidFill>
                  <a:schemeClr val="accent1">
                    <a:lumMod val="75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s-ES_tradnl" sz="1400" dirty="0" err="1" smtClean="0">
                <a:solidFill>
                  <a:schemeClr val="accent1">
                    <a:lumMod val="75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Δψ</a:t>
            </a:r>
            <a:r>
              <a:rPr lang="es-ES_tradnl" sz="1400" baseline="-25000" dirty="0" err="1" smtClean="0">
                <a:solidFill>
                  <a:schemeClr val="accent1">
                    <a:lumMod val="75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m</a:t>
            </a:r>
            <a:r>
              <a:rPr lang="es-ES_tradnl" sz="1400" dirty="0" smtClean="0">
                <a:solidFill>
                  <a:schemeClr val="accent1">
                    <a:lumMod val="75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s-ES_tradnl" sz="1400" dirty="0">
                <a:solidFill>
                  <a:schemeClr val="accent1">
                    <a:lumMod val="75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in </a:t>
            </a:r>
            <a:r>
              <a:rPr lang="es-ES_tradnl" sz="1400" dirty="0" err="1">
                <a:solidFill>
                  <a:schemeClr val="accent1">
                    <a:lumMod val="75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all</a:t>
            </a:r>
            <a:r>
              <a:rPr lang="es-ES_tradnl" sz="1400" dirty="0">
                <a:solidFill>
                  <a:schemeClr val="accent1">
                    <a:lumMod val="75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T </a:t>
            </a:r>
            <a:r>
              <a:rPr lang="es-ES_tradnl" sz="1400" dirty="0" err="1">
                <a:solidFill>
                  <a:schemeClr val="accent1">
                    <a:lumMod val="75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cells</a:t>
            </a:r>
            <a:r>
              <a:rPr lang="es-ES_tradnl" sz="1400" dirty="0">
                <a:solidFill>
                  <a:schemeClr val="accent1">
                    <a:lumMod val="75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, </a:t>
            </a:r>
            <a:endParaRPr lang="es-ES_tradnl" sz="1400" dirty="0" smtClean="0">
              <a:solidFill>
                <a:schemeClr val="accent1">
                  <a:lumMod val="75000"/>
                </a:schemeClr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s-ES_tradnl" sz="1400" dirty="0" err="1">
                <a:solidFill>
                  <a:schemeClr val="accent1">
                    <a:lumMod val="75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P</a:t>
            </a:r>
            <a:r>
              <a:rPr lang="es-ES_tradnl" sz="1400" dirty="0" err="1" smtClean="0">
                <a:solidFill>
                  <a:schemeClr val="accent1">
                    <a:lumMod val="75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rofoundly</a:t>
            </a:r>
            <a:r>
              <a:rPr lang="es-ES_tradnl" sz="1400" dirty="0" smtClean="0">
                <a:solidFill>
                  <a:schemeClr val="accent1">
                    <a:lumMod val="75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s-ES_tradnl" sz="1400" dirty="0" err="1">
                <a:solidFill>
                  <a:schemeClr val="accent1">
                    <a:lumMod val="75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reduced</a:t>
            </a:r>
            <a:r>
              <a:rPr lang="es-ES_tradnl" sz="1400" dirty="0">
                <a:solidFill>
                  <a:schemeClr val="accent1">
                    <a:lumMod val="75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s-ES_tradnl" sz="1400" dirty="0" err="1">
                <a:solidFill>
                  <a:schemeClr val="accent1">
                    <a:lumMod val="75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mTOR</a:t>
            </a:r>
            <a:r>
              <a:rPr lang="es-ES_tradnl" sz="1400" dirty="0">
                <a:solidFill>
                  <a:schemeClr val="accent1">
                    <a:lumMod val="75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s-ES_tradnl" sz="1400" dirty="0" err="1" smtClean="0">
                <a:solidFill>
                  <a:schemeClr val="accent1">
                    <a:lumMod val="75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activity</a:t>
            </a:r>
            <a:r>
              <a:rPr lang="es-ES_tradnl" sz="1400" dirty="0" smtClean="0">
                <a:solidFill>
                  <a:schemeClr val="accent1">
                    <a:lumMod val="75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, 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400" dirty="0" err="1">
                <a:solidFill>
                  <a:schemeClr val="accent1">
                    <a:lumMod val="75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E</a:t>
            </a:r>
            <a:r>
              <a:rPr lang="es-ES_tradnl" sz="1400" dirty="0" err="1" smtClean="0">
                <a:solidFill>
                  <a:schemeClr val="accent1">
                    <a:lumMod val="75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nhanced</a:t>
            </a:r>
            <a:r>
              <a:rPr lang="es-ES_tradnl" sz="1400" dirty="0" smtClean="0">
                <a:solidFill>
                  <a:schemeClr val="accent1">
                    <a:lumMod val="75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s-ES_tradnl" sz="1400" dirty="0">
                <a:solidFill>
                  <a:schemeClr val="accent1">
                    <a:lumMod val="75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apoptosis </a:t>
            </a:r>
            <a:endParaRPr lang="es-ES_tradnl" sz="1400" dirty="0" smtClean="0">
              <a:solidFill>
                <a:schemeClr val="accent1">
                  <a:lumMod val="75000"/>
                </a:schemeClr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s-ES_tradnl" sz="1400" dirty="0" err="1">
                <a:solidFill>
                  <a:schemeClr val="accent1">
                    <a:lumMod val="75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S</a:t>
            </a:r>
            <a:r>
              <a:rPr lang="es-ES_tradnl" sz="1400" dirty="0" err="1" smtClean="0">
                <a:solidFill>
                  <a:schemeClr val="accent1">
                    <a:lumMod val="75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timulated</a:t>
            </a:r>
            <a:r>
              <a:rPr lang="es-ES_tradnl" sz="1400" dirty="0" smtClean="0">
                <a:solidFill>
                  <a:schemeClr val="accent1">
                    <a:lumMod val="75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s-ES_tradnl" sz="1400" dirty="0">
                <a:solidFill>
                  <a:schemeClr val="accent1">
                    <a:lumMod val="75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Foxp3 </a:t>
            </a:r>
            <a:r>
              <a:rPr lang="es-ES_tradnl" sz="1400" dirty="0" err="1">
                <a:solidFill>
                  <a:schemeClr val="accent1">
                    <a:lumMod val="75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expression</a:t>
            </a:r>
            <a:r>
              <a:rPr lang="es-ES_tradnl" sz="1400" dirty="0">
                <a:solidFill>
                  <a:schemeClr val="accent1">
                    <a:lumMod val="75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in CD4</a:t>
            </a:r>
            <a:r>
              <a:rPr lang="es-ES_tradnl" sz="1400" baseline="30000" dirty="0">
                <a:solidFill>
                  <a:schemeClr val="accent1">
                    <a:lumMod val="75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+</a:t>
            </a:r>
            <a:r>
              <a:rPr lang="es-ES_tradnl" sz="1400" dirty="0">
                <a:solidFill>
                  <a:schemeClr val="accent1">
                    <a:lumMod val="75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/CD25</a:t>
            </a:r>
            <a:r>
              <a:rPr lang="es-ES_tradnl" sz="1400" baseline="30000" dirty="0">
                <a:solidFill>
                  <a:schemeClr val="accent1">
                    <a:lumMod val="75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+</a:t>
            </a:r>
            <a:r>
              <a:rPr lang="es-ES_tradnl" sz="1400" dirty="0">
                <a:solidFill>
                  <a:schemeClr val="accent1">
                    <a:lumMod val="75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 T </a:t>
            </a:r>
            <a:r>
              <a:rPr lang="es-ES_tradnl" sz="1400" dirty="0" err="1">
                <a:solidFill>
                  <a:schemeClr val="accent1">
                    <a:lumMod val="75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cells</a:t>
            </a:r>
            <a:r>
              <a:rPr lang="es-ES_tradnl" sz="1400" dirty="0">
                <a:solidFill>
                  <a:schemeClr val="accent1">
                    <a:lumMod val="75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endParaRPr lang="es-ES_tradnl" sz="1400" dirty="0" smtClean="0">
              <a:solidFill>
                <a:schemeClr val="accent1">
                  <a:lumMod val="75000"/>
                </a:schemeClr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s-ES_tradnl" sz="1400" dirty="0" err="1">
                <a:solidFill>
                  <a:schemeClr val="accent1">
                    <a:lumMod val="75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R</a:t>
            </a:r>
            <a:r>
              <a:rPr lang="es-ES_tradnl" sz="1400" dirty="0" err="1" smtClean="0">
                <a:solidFill>
                  <a:schemeClr val="accent1">
                    <a:lumMod val="75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educed</a:t>
            </a:r>
            <a:r>
              <a:rPr lang="es-ES_tradnl" sz="1400" dirty="0" smtClean="0">
                <a:solidFill>
                  <a:schemeClr val="accent1">
                    <a:lumMod val="75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s-ES_tradnl" sz="1400" dirty="0">
                <a:solidFill>
                  <a:schemeClr val="accent1">
                    <a:lumMod val="75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anti-DNA </a:t>
            </a:r>
            <a:r>
              <a:rPr lang="es-ES_tradnl" sz="1400" dirty="0" err="1" smtClean="0">
                <a:solidFill>
                  <a:schemeClr val="accent1">
                    <a:lumMod val="75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production</a:t>
            </a:r>
            <a:r>
              <a:rPr lang="es-ES_tradnl" sz="1400" dirty="0" smtClean="0">
                <a:solidFill>
                  <a:schemeClr val="accent1">
                    <a:lumMod val="75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.</a:t>
            </a:r>
            <a:endParaRPr lang="es-ES_tradnl" sz="1400" dirty="0">
              <a:solidFill>
                <a:schemeClr val="accent1">
                  <a:lumMod val="75000"/>
                </a:schemeClr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42" name="Triángulo 41"/>
          <p:cNvSpPr/>
          <p:nvPr/>
        </p:nvSpPr>
        <p:spPr>
          <a:xfrm rot="10800000">
            <a:off x="7075844" y="1870985"/>
            <a:ext cx="498156" cy="261871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3" name="Rectángulo 42"/>
          <p:cNvSpPr/>
          <p:nvPr/>
        </p:nvSpPr>
        <p:spPr>
          <a:xfrm>
            <a:off x="179512" y="458685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200" dirty="0">
                <a:solidFill>
                  <a:srgbClr val="642A8F"/>
                </a:solidFill>
                <a:latin typeface="arial" charset="0"/>
                <a:hlinkClick r:id="rId6"/>
              </a:rPr>
              <a:t>Attention deficit and hyperactivity disorder scores are elevated and respond to N-acetylcysteine treatment in patients with systemic lupus </a:t>
            </a:r>
            <a:r>
              <a:rPr lang="es-ES_tradnl" sz="1200" dirty="0" smtClean="0">
                <a:solidFill>
                  <a:srgbClr val="642A8F"/>
                </a:solidFill>
                <a:latin typeface="arial" charset="0"/>
                <a:hlinkClick r:id="rId6"/>
              </a:rPr>
              <a:t>erythematosus.</a:t>
            </a:r>
            <a:r>
              <a:rPr lang="es-ES_tradnl" sz="12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_tradnl" sz="1200" dirty="0" err="1" smtClean="0">
                <a:solidFill>
                  <a:srgbClr val="000000"/>
                </a:solidFill>
                <a:latin typeface="arial" charset="0"/>
              </a:rPr>
              <a:t>Garcia</a:t>
            </a:r>
            <a:r>
              <a:rPr lang="es-ES_tradnl" sz="12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_tradnl" sz="1200" dirty="0">
                <a:solidFill>
                  <a:srgbClr val="000000"/>
                </a:solidFill>
                <a:latin typeface="arial" charset="0"/>
              </a:rPr>
              <a:t>RJ, Francis L, </a:t>
            </a:r>
            <a:r>
              <a:rPr lang="es-ES_tradnl" sz="1200" dirty="0" err="1">
                <a:solidFill>
                  <a:srgbClr val="000000"/>
                </a:solidFill>
                <a:latin typeface="arial" charset="0"/>
              </a:rPr>
              <a:t>Dawood</a:t>
            </a:r>
            <a:r>
              <a:rPr lang="es-ES_tradnl" sz="1200" dirty="0">
                <a:solidFill>
                  <a:srgbClr val="000000"/>
                </a:solidFill>
                <a:latin typeface="arial" charset="0"/>
              </a:rPr>
              <a:t> M, </a:t>
            </a:r>
            <a:r>
              <a:rPr lang="es-ES_tradnl" sz="1200" dirty="0" err="1">
                <a:solidFill>
                  <a:srgbClr val="000000"/>
                </a:solidFill>
                <a:latin typeface="arial" charset="0"/>
              </a:rPr>
              <a:t>Lai</a:t>
            </a:r>
            <a:r>
              <a:rPr lang="es-ES_tradnl" sz="1200" dirty="0">
                <a:solidFill>
                  <a:srgbClr val="000000"/>
                </a:solidFill>
                <a:latin typeface="arial" charset="0"/>
              </a:rPr>
              <a:t> ZW, </a:t>
            </a:r>
            <a:r>
              <a:rPr lang="es-ES_tradnl" sz="1200" dirty="0" err="1">
                <a:solidFill>
                  <a:srgbClr val="000000"/>
                </a:solidFill>
                <a:latin typeface="arial" charset="0"/>
              </a:rPr>
              <a:t>Faraone</a:t>
            </a:r>
            <a:r>
              <a:rPr lang="es-ES_tradnl" sz="1200" dirty="0">
                <a:solidFill>
                  <a:srgbClr val="000000"/>
                </a:solidFill>
                <a:latin typeface="arial" charset="0"/>
              </a:rPr>
              <a:t> SV, </a:t>
            </a:r>
            <a:r>
              <a:rPr lang="es-ES_tradnl" sz="1200" b="1" dirty="0">
                <a:solidFill>
                  <a:srgbClr val="000000"/>
                </a:solidFill>
                <a:latin typeface="arial" charset="0"/>
              </a:rPr>
              <a:t>Perl A</a:t>
            </a:r>
            <a:r>
              <a:rPr lang="es-ES_tradnl" sz="1200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r>
              <a:rPr lang="es-ES_tradnl" sz="1200" dirty="0" err="1">
                <a:solidFill>
                  <a:srgbClr val="000000"/>
                </a:solidFill>
                <a:latin typeface="arial" charset="0"/>
              </a:rPr>
              <a:t>Arthritis</a:t>
            </a:r>
            <a:r>
              <a:rPr lang="es-ES_tradnl" sz="1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_tradnl" sz="1200" dirty="0" err="1">
                <a:solidFill>
                  <a:srgbClr val="000000"/>
                </a:solidFill>
                <a:latin typeface="arial" charset="0"/>
              </a:rPr>
              <a:t>Rheum</a:t>
            </a:r>
            <a:r>
              <a:rPr lang="es-ES_tradnl" sz="1200" dirty="0">
                <a:solidFill>
                  <a:srgbClr val="000000"/>
                </a:solidFill>
                <a:latin typeface="arial" charset="0"/>
              </a:rPr>
              <a:t>. 2013 May;65(5):1313-8. </a:t>
            </a:r>
            <a:r>
              <a:rPr lang="es-ES_tradnl" sz="1200" dirty="0" err="1">
                <a:solidFill>
                  <a:srgbClr val="000000"/>
                </a:solidFill>
                <a:latin typeface="arial" charset="0"/>
              </a:rPr>
              <a:t>doi</a:t>
            </a:r>
            <a:r>
              <a:rPr lang="es-ES_tradnl" sz="1200" dirty="0">
                <a:solidFill>
                  <a:srgbClr val="000000"/>
                </a:solidFill>
                <a:latin typeface="arial" charset="0"/>
              </a:rPr>
              <a:t>: 10.1002/art.37893.</a:t>
            </a:r>
            <a:endParaRPr lang="es-ES_tradnl" sz="1200" b="0" i="0" dirty="0"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179512" y="522920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200" b="1" dirty="0" err="1">
                <a:latin typeface="arial" charset="0"/>
              </a:rPr>
              <a:t>The</a:t>
            </a:r>
            <a:r>
              <a:rPr lang="es-ES_tradnl" sz="1200" b="1" dirty="0">
                <a:latin typeface="arial" charset="0"/>
              </a:rPr>
              <a:t> </a:t>
            </a:r>
            <a:r>
              <a:rPr lang="es-ES_tradnl" sz="1200" b="1" dirty="0" err="1">
                <a:latin typeface="arial" charset="0"/>
              </a:rPr>
              <a:t>antioxidant</a:t>
            </a:r>
            <a:r>
              <a:rPr lang="es-ES_tradnl" sz="1200" b="1" dirty="0">
                <a:latin typeface="arial" charset="0"/>
              </a:rPr>
              <a:t> </a:t>
            </a:r>
            <a:r>
              <a:rPr lang="es-ES_tradnl" sz="1200" b="1" dirty="0" err="1">
                <a:latin typeface="arial" charset="0"/>
              </a:rPr>
              <a:t>acetylcysteine</a:t>
            </a:r>
            <a:r>
              <a:rPr lang="es-ES_tradnl" sz="1200" b="1" dirty="0">
                <a:latin typeface="arial" charset="0"/>
              </a:rPr>
              <a:t> reduces cardiovascular </a:t>
            </a:r>
            <a:r>
              <a:rPr lang="es-ES_tradnl" sz="1200" b="1" dirty="0" err="1">
                <a:latin typeface="arial" charset="0"/>
              </a:rPr>
              <a:t>events</a:t>
            </a:r>
            <a:r>
              <a:rPr lang="es-ES_tradnl" sz="1200" b="1" dirty="0">
                <a:latin typeface="arial" charset="0"/>
              </a:rPr>
              <a:t> in </a:t>
            </a:r>
            <a:r>
              <a:rPr lang="es-ES_tradnl" sz="1200" b="1" dirty="0" err="1">
                <a:latin typeface="arial" charset="0"/>
              </a:rPr>
              <a:t>patients</a:t>
            </a:r>
            <a:r>
              <a:rPr lang="es-ES_tradnl" sz="1200" b="1" dirty="0">
                <a:latin typeface="arial" charset="0"/>
              </a:rPr>
              <a:t> </a:t>
            </a:r>
            <a:r>
              <a:rPr lang="es-ES_tradnl" sz="1200" b="1" dirty="0" err="1">
                <a:latin typeface="arial" charset="0"/>
              </a:rPr>
              <a:t>with</a:t>
            </a:r>
            <a:r>
              <a:rPr lang="es-ES_tradnl" sz="1200" b="1" dirty="0">
                <a:latin typeface="arial" charset="0"/>
              </a:rPr>
              <a:t> </a:t>
            </a:r>
            <a:r>
              <a:rPr lang="es-ES_tradnl" sz="1200" b="1" dirty="0" err="1">
                <a:latin typeface="arial" charset="0"/>
              </a:rPr>
              <a:t>end-stage</a:t>
            </a:r>
            <a:r>
              <a:rPr lang="es-ES_tradnl" sz="1200" b="1" dirty="0">
                <a:latin typeface="arial" charset="0"/>
              </a:rPr>
              <a:t> renal </a:t>
            </a:r>
            <a:r>
              <a:rPr lang="es-ES_tradnl" sz="1200" b="1" dirty="0" err="1">
                <a:latin typeface="arial" charset="0"/>
              </a:rPr>
              <a:t>failure</a:t>
            </a:r>
            <a:r>
              <a:rPr lang="es-ES_tradnl" sz="1200" b="1" dirty="0">
                <a:latin typeface="arial" charset="0"/>
              </a:rPr>
              <a:t>: a </a:t>
            </a:r>
            <a:r>
              <a:rPr lang="es-ES_tradnl" sz="1200" b="1" dirty="0" err="1">
                <a:latin typeface="arial" charset="0"/>
              </a:rPr>
              <a:t>randomized</a:t>
            </a:r>
            <a:r>
              <a:rPr lang="es-ES_tradnl" sz="1200" b="1" dirty="0">
                <a:latin typeface="arial" charset="0"/>
              </a:rPr>
              <a:t>, </a:t>
            </a:r>
            <a:r>
              <a:rPr lang="es-ES_tradnl" sz="1200" b="1" dirty="0" err="1">
                <a:latin typeface="arial" charset="0"/>
              </a:rPr>
              <a:t>controlled</a:t>
            </a:r>
            <a:r>
              <a:rPr lang="es-ES_tradnl" sz="1200" b="1" dirty="0">
                <a:latin typeface="arial" charset="0"/>
              </a:rPr>
              <a:t> </a:t>
            </a:r>
            <a:r>
              <a:rPr lang="es-ES_tradnl" sz="1200" b="1" dirty="0" smtClean="0">
                <a:latin typeface="arial" charset="0"/>
              </a:rPr>
              <a:t>trial. </a:t>
            </a:r>
            <a:r>
              <a:rPr lang="es-ES_tradnl" sz="1200" u="sng" dirty="0" smtClean="0">
                <a:latin typeface="arial" charset="0"/>
                <a:hlinkClick r:id="rId7" invalidUrl="https://www.ncbi.nlm.nih.gov/pubmed/?term=Tepel M[Author]&amp;cauthor=true&amp;cauthor_uid=12600912"/>
              </a:rPr>
              <a:t>Tepel </a:t>
            </a:r>
            <a:r>
              <a:rPr lang="es-ES_tradnl" sz="1200" u="sng" dirty="0">
                <a:latin typeface="arial" charset="0"/>
                <a:hlinkClick r:id="rId7" invalidUrl="https://www.ncbi.nlm.nih.gov/pubmed/?term=Tepel M[Author]&amp;cauthor=true&amp;cauthor_uid=12600912"/>
              </a:rPr>
              <a:t>M</a:t>
            </a:r>
            <a:r>
              <a:rPr lang="es-ES_tradnl" sz="1200" baseline="30000" dirty="0">
                <a:latin typeface="arial" charset="0"/>
              </a:rPr>
              <a:t>1</a:t>
            </a:r>
            <a:r>
              <a:rPr lang="es-ES_tradnl" sz="1200" dirty="0">
                <a:latin typeface="arial" charset="0"/>
              </a:rPr>
              <a:t>, </a:t>
            </a:r>
            <a:r>
              <a:rPr lang="es-ES_tradnl" sz="1200" u="sng" dirty="0">
                <a:latin typeface="arial" charset="0"/>
                <a:hlinkClick r:id="rId8" invalidUrl="https://www.ncbi.nlm.nih.gov/pubmed/?term=van der Giet M[Author]&amp;cauthor=true&amp;cauthor_uid=12600912"/>
              </a:rPr>
              <a:t>van der Giet M</a:t>
            </a:r>
            <a:r>
              <a:rPr lang="es-ES_tradnl" sz="1200" dirty="0">
                <a:latin typeface="arial" charset="0"/>
              </a:rPr>
              <a:t>, </a:t>
            </a:r>
            <a:r>
              <a:rPr lang="es-ES_tradnl" sz="1200" u="sng" dirty="0">
                <a:latin typeface="arial" charset="0"/>
                <a:hlinkClick r:id="rId9" invalidUrl="https://www.ncbi.nlm.nih.gov/pubmed/?term=Statz M[Author]&amp;cauthor=true&amp;cauthor_uid=12600912"/>
              </a:rPr>
              <a:t>Statz M</a:t>
            </a:r>
            <a:r>
              <a:rPr lang="es-ES_tradnl" sz="1200" dirty="0">
                <a:latin typeface="arial" charset="0"/>
              </a:rPr>
              <a:t>, </a:t>
            </a:r>
            <a:r>
              <a:rPr lang="es-ES_tradnl" sz="1200" u="sng" dirty="0">
                <a:latin typeface="arial" charset="0"/>
                <a:hlinkClick r:id="rId10" invalidUrl="https://www.ncbi.nlm.nih.gov/pubmed/?term=Jankowski J[Author]&amp;cauthor=true&amp;cauthor_uid=12600912"/>
              </a:rPr>
              <a:t>Jankowski J</a:t>
            </a:r>
            <a:r>
              <a:rPr lang="es-ES_tradnl" sz="1200" dirty="0">
                <a:latin typeface="arial" charset="0"/>
              </a:rPr>
              <a:t>, </a:t>
            </a:r>
            <a:r>
              <a:rPr lang="es-ES_tradnl" sz="1200" u="sng" dirty="0">
                <a:latin typeface="arial" charset="0"/>
                <a:hlinkClick r:id="rId11" invalidUrl="https://www.ncbi.nlm.nih.gov/pubmed/?term=Zidek W[Author]&amp;cauthor=true&amp;cauthor_uid=12600912"/>
              </a:rPr>
              <a:t>Zidek W</a:t>
            </a:r>
            <a:r>
              <a:rPr lang="es-ES_tradnl" sz="1200" dirty="0">
                <a:latin typeface="arial" charset="0"/>
              </a:rPr>
              <a:t>.</a:t>
            </a:r>
          </a:p>
          <a:p>
            <a:r>
              <a:rPr lang="es-ES_tradnl" sz="1200" u="sng" dirty="0" smtClean="0">
                <a:latin typeface="arial" charset="0"/>
                <a:hlinkClick r:id="rId12" invalidUrl="https://www.ncbi.nlm.nih.gov/pubmed?term=Tepel M[Author] AND (&quot;Circulation&quot;[Journal] OR &quot;Circ Heart Fail&quot;[Journal] OR &quot;Circ Cardiovasc Qual Outcomes&quot;[Journal] OR &quot;Circ Cardiovasc Interv&quot;[Journal] OR &quot;Circ Cardiovasc Imaging&quot;[Journal] OR &quot;Circ Cardiovasc Genet&quot;[Journal] OR &quot;Circ Arrhythm Electrophysiol&quot;[Journal]) AND 2003[Date - Publication]" tooltip="Circulation."/>
              </a:rPr>
              <a:t>Circulation</a:t>
            </a:r>
            <a:r>
              <a:rPr lang="es-ES_tradnl" sz="1200" u="sng" dirty="0">
                <a:latin typeface="arial" charset="0"/>
                <a:hlinkClick r:id="rId12" invalidUrl="https://www.ncbi.nlm.nih.gov/pubmed?term=Tepel M[Author] AND (&quot;Circulation&quot;[Journal] OR &quot;Circ Heart Fail&quot;[Journal] OR &quot;Circ Cardiovasc Qual Outcomes&quot;[Journal] OR &quot;Circ Cardiovasc Interv&quot;[Journal] OR &quot;Circ Cardiovasc Imaging&quot;[Journal] OR &quot;Circ Cardiovasc Genet&quot;[Journal] OR &quot;Circ Arrhythm Electrophysiol&quot;[Journal]) AND 2003[Date - Publication]" tooltip="Circulation."/>
              </a:rPr>
              <a:t>.</a:t>
            </a:r>
            <a:r>
              <a:rPr lang="es-ES_tradnl" sz="1200" dirty="0">
                <a:latin typeface="arial" charset="0"/>
              </a:rPr>
              <a:t> 2003 Feb 25;107(7):992-5</a:t>
            </a:r>
            <a:r>
              <a:rPr lang="es-ES_tradnl" sz="1200" dirty="0" smtClean="0">
                <a:latin typeface="arial" charset="0"/>
              </a:rPr>
              <a:t>.</a:t>
            </a:r>
            <a:endParaRPr lang="es-ES_tradnl" sz="1200" dirty="0">
              <a:latin typeface="arial" charset="0"/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238572" y="6066212"/>
            <a:ext cx="191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err="1" smtClean="0">
                <a:latin typeface="Arial Rounded MT Bold" charset="0"/>
                <a:ea typeface="Arial Rounded MT Bold" charset="0"/>
                <a:cs typeface="Arial Rounded MT Bold" charset="0"/>
              </a:rPr>
              <a:t>Future</a:t>
            </a:r>
            <a:r>
              <a:rPr lang="es-ES_tradnl" sz="12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es-ES_tradnl" sz="1200" dirty="0" err="1" smtClean="0">
                <a:latin typeface="Arial Rounded MT Bold" charset="0"/>
                <a:ea typeface="Arial Rounded MT Bold" charset="0"/>
                <a:cs typeface="Arial Rounded MT Bold" charset="0"/>
              </a:rPr>
              <a:t>Clinical</a:t>
            </a:r>
            <a:r>
              <a:rPr lang="es-ES_tradnl" sz="12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es-ES_tradnl" sz="1200" dirty="0" err="1" smtClean="0">
                <a:latin typeface="Arial Rounded MT Bold" charset="0"/>
                <a:ea typeface="Arial Rounded MT Bold" charset="0"/>
                <a:cs typeface="Arial Rounded MT Bold" charset="0"/>
              </a:rPr>
              <a:t>trials</a:t>
            </a:r>
            <a:r>
              <a:rPr lang="es-ES_tradnl" sz="12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es-ES_tradnl" sz="1200" dirty="0" err="1" smtClean="0">
                <a:latin typeface="Arial Rounded MT Bold" charset="0"/>
                <a:ea typeface="Arial Rounded MT Bold" charset="0"/>
                <a:cs typeface="Arial Rounded MT Bold" charset="0"/>
              </a:rPr>
              <a:t>should</a:t>
            </a:r>
            <a:r>
              <a:rPr lang="es-ES_tradnl" sz="12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es-ES_tradnl" sz="1200" dirty="0" err="1" smtClean="0">
                <a:latin typeface="Arial Rounded MT Bold" charset="0"/>
                <a:ea typeface="Arial Rounded MT Bold" charset="0"/>
                <a:cs typeface="Arial Rounded MT Bold" charset="0"/>
              </a:rPr>
              <a:t>evaluate</a:t>
            </a:r>
            <a:r>
              <a:rPr lang="es-ES_tradnl" sz="12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:</a:t>
            </a:r>
            <a:endParaRPr lang="es-ES_tradnl" sz="1200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2209392" y="6013206"/>
            <a:ext cx="6674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 err="1" smtClean="0">
                <a:latin typeface="Arial Rounded MT Bold" charset="0"/>
                <a:ea typeface="Arial Rounded MT Bold" charset="0"/>
                <a:cs typeface="Arial Rounded MT Bold" charset="0"/>
              </a:rPr>
              <a:t>Combination</a:t>
            </a:r>
            <a:r>
              <a:rPr lang="es-ES_tradnl" sz="12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 of NAC </a:t>
            </a:r>
            <a:r>
              <a:rPr lang="es-ES_tradnl" sz="1200" dirty="0" err="1" smtClean="0">
                <a:latin typeface="Arial Rounded MT Bold" charset="0"/>
                <a:ea typeface="Arial Rounded MT Bold" charset="0"/>
                <a:cs typeface="Arial Rounded MT Bold" charset="0"/>
              </a:rPr>
              <a:t>with</a:t>
            </a:r>
            <a:r>
              <a:rPr lang="es-ES_tradnl" sz="12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es-ES_tradnl" sz="1200" dirty="0" err="1" smtClean="0">
                <a:latin typeface="Arial Rounded MT Bold" charset="0"/>
                <a:ea typeface="Arial Rounded MT Bold" charset="0"/>
                <a:cs typeface="Arial Rounded MT Bold" charset="0"/>
              </a:rPr>
              <a:t>rapamycin</a:t>
            </a:r>
            <a:r>
              <a:rPr lang="es-ES_tradnl" sz="12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mr-IN" sz="12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–</a:t>
            </a:r>
            <a:r>
              <a:rPr lang="es-ES_tradnl" sz="12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es-ES_tradnl" sz="1200" dirty="0" err="1" smtClean="0">
                <a:latin typeface="Arial Rounded MT Bold" charset="0"/>
                <a:ea typeface="Arial Rounded MT Bold" charset="0"/>
                <a:cs typeface="Arial Rounded MT Bold" charset="0"/>
              </a:rPr>
              <a:t>potential</a:t>
            </a:r>
            <a:r>
              <a:rPr lang="es-ES_tradnl" sz="12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es-ES_tradnl" sz="1200" dirty="0" err="1" smtClean="0">
                <a:latin typeface="Arial Rounded MT Bold" charset="0"/>
                <a:ea typeface="Arial Rounded MT Bold" charset="0"/>
                <a:cs typeface="Arial Rounded MT Bold" charset="0"/>
              </a:rPr>
              <a:t>synergy</a:t>
            </a:r>
            <a:r>
              <a:rPr lang="es-ES_tradnl" sz="12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 and safety of T </a:t>
            </a:r>
            <a:r>
              <a:rPr lang="es-ES_tradnl" sz="1200" dirty="0" err="1" smtClean="0">
                <a:latin typeface="Arial Rounded MT Bold" charset="0"/>
                <a:ea typeface="Arial Rounded MT Bold" charset="0"/>
                <a:cs typeface="Arial Rounded MT Bold" charset="0"/>
              </a:rPr>
              <a:t>cell</a:t>
            </a:r>
            <a:r>
              <a:rPr lang="es-ES_tradnl" sz="12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es-ES_tradnl" sz="1200" dirty="0" err="1" smtClean="0">
                <a:latin typeface="Arial Rounded MT Bold" charset="0"/>
                <a:ea typeface="Arial Rounded MT Bold" charset="0"/>
                <a:cs typeface="Arial Rounded MT Bold" charset="0"/>
              </a:rPr>
              <a:t>inactivation</a:t>
            </a:r>
            <a:endParaRPr lang="es-ES_tradnl" sz="1200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endParaRPr lang="es-ES_tradnl" sz="1200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r>
              <a:rPr lang="es-ES_tradnl" sz="12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Safety and </a:t>
            </a:r>
            <a:r>
              <a:rPr lang="es-ES_tradnl" sz="1200" dirty="0" err="1" smtClean="0">
                <a:latin typeface="Arial Rounded MT Bold" charset="0"/>
                <a:ea typeface="Arial Rounded MT Bold" charset="0"/>
                <a:cs typeface="Arial Rounded MT Bold" charset="0"/>
              </a:rPr>
              <a:t>efficacy</a:t>
            </a:r>
            <a:r>
              <a:rPr lang="es-ES_tradnl" sz="12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 of </a:t>
            </a:r>
            <a:r>
              <a:rPr lang="es-ES_tradnl" sz="1200" dirty="0" err="1" smtClean="0">
                <a:latin typeface="Arial Rounded MT Bold" charset="0"/>
                <a:ea typeface="Arial Rounded MT Bold" charset="0"/>
                <a:cs typeface="Arial Rounded MT Bold" charset="0"/>
              </a:rPr>
              <a:t>combining</a:t>
            </a:r>
            <a:r>
              <a:rPr lang="es-ES_tradnl" sz="12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 NAC </a:t>
            </a:r>
            <a:r>
              <a:rPr lang="es-ES_tradnl" sz="1200" dirty="0" err="1" smtClean="0">
                <a:latin typeface="Arial Rounded MT Bold" charset="0"/>
                <a:ea typeface="Arial Rounded MT Bold" charset="0"/>
                <a:cs typeface="Arial Rounded MT Bold" charset="0"/>
              </a:rPr>
              <a:t>witg</a:t>
            </a:r>
            <a:r>
              <a:rPr lang="es-ES_tradnl" sz="12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 B-</a:t>
            </a:r>
            <a:r>
              <a:rPr lang="es-ES_tradnl" sz="1200" dirty="0" err="1" smtClean="0">
                <a:latin typeface="Arial Rounded MT Bold" charset="0"/>
                <a:ea typeface="Arial Rounded MT Bold" charset="0"/>
                <a:cs typeface="Arial Rounded MT Bold" charset="0"/>
              </a:rPr>
              <a:t>cell</a:t>
            </a:r>
            <a:r>
              <a:rPr lang="es-ES_tradnl" sz="12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es-ES_tradnl" sz="1200" dirty="0" err="1" smtClean="0">
                <a:latin typeface="Arial Rounded MT Bold" charset="0"/>
                <a:ea typeface="Arial Rounded MT Bold" charset="0"/>
                <a:cs typeface="Arial Rounded MT Bold" charset="0"/>
              </a:rPr>
              <a:t>inhibitors</a:t>
            </a:r>
            <a:r>
              <a:rPr lang="es-ES_tradnl" sz="12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 (i.e. </a:t>
            </a:r>
            <a:r>
              <a:rPr lang="es-ES_tradnl" sz="1200" dirty="0" err="1" smtClean="0">
                <a:latin typeface="Arial Rounded MT Bold" charset="0"/>
                <a:ea typeface="Arial Rounded MT Bold" charset="0"/>
                <a:cs typeface="Arial Rounded MT Bold" charset="0"/>
              </a:rPr>
              <a:t>Belimumab</a:t>
            </a:r>
            <a:r>
              <a:rPr lang="es-ES_tradnl" sz="12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)</a:t>
            </a:r>
          </a:p>
        </p:txBody>
      </p:sp>
      <p:sp>
        <p:nvSpPr>
          <p:cNvPr id="47" name="Triángulo 46"/>
          <p:cNvSpPr/>
          <p:nvPr/>
        </p:nvSpPr>
        <p:spPr>
          <a:xfrm rot="5400000">
            <a:off x="1985021" y="6050946"/>
            <a:ext cx="209105" cy="239637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8" name="Triángulo 47"/>
          <p:cNvSpPr/>
          <p:nvPr/>
        </p:nvSpPr>
        <p:spPr>
          <a:xfrm rot="5400000">
            <a:off x="1985021" y="6408058"/>
            <a:ext cx="209105" cy="239637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0" grpId="0" animBg="1"/>
      <p:bldP spid="42" grpId="0" animBg="1"/>
      <p:bldP spid="43" grpId="0"/>
      <p:bldP spid="44" grpId="0"/>
      <p:bldP spid="45" grpId="0"/>
      <p:bldP spid="46" grpId="0"/>
      <p:bldP spid="47" grpId="0" animBg="1"/>
      <p:bldP spid="4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16244" y="107340"/>
            <a:ext cx="8676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El  Tratamiento Antioxidante como herramienta terapéutica para mitigar la toxicidad de las terapias inmunosupresoras</a:t>
            </a:r>
            <a:endParaRPr lang="es-ES_tradnl" b="1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8474" y="1128388"/>
            <a:ext cx="1581155" cy="118586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344144" y="1140861"/>
            <a:ext cx="1579906" cy="118492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94526" y="1200396"/>
            <a:ext cx="1485144" cy="111385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288699" y="1001350"/>
            <a:ext cx="2171733" cy="162880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763456" y="3602839"/>
            <a:ext cx="155946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_tradnl" dirty="0" smtClean="0"/>
              <a:t>Efectos tóxicos</a:t>
            </a:r>
            <a:endParaRPr lang="es-ES_tradnl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059832" y="3054861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i="1" dirty="0" err="1" smtClean="0">
                <a:latin typeface="Arial Narrow" charset="0"/>
                <a:ea typeface="Arial Narrow" charset="0"/>
                <a:cs typeface="Arial Narrow" charset="0"/>
              </a:rPr>
              <a:t>Antiproliferación</a:t>
            </a:r>
            <a:endParaRPr lang="es-ES_tradnl" sz="1400" i="1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6" name="Cerrar llave 15"/>
          <p:cNvSpPr/>
          <p:nvPr/>
        </p:nvSpPr>
        <p:spPr>
          <a:xfrm rot="5400000">
            <a:off x="4248313" y="-1359884"/>
            <a:ext cx="503353" cy="8208914"/>
          </a:xfrm>
          <a:prstGeom prst="righ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1" name="CuadroTexto 20"/>
          <p:cNvSpPr txBox="1"/>
          <p:nvPr/>
        </p:nvSpPr>
        <p:spPr>
          <a:xfrm>
            <a:off x="280182" y="980447"/>
            <a:ext cx="127733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sz="1400" b="1" smtClean="0"/>
              <a:t>Ciclofosfamida</a:t>
            </a:r>
            <a:endParaRPr lang="es-ES_tradnl" sz="1400" b="1" dirty="0"/>
          </a:p>
        </p:txBody>
      </p:sp>
      <p:sp>
        <p:nvSpPr>
          <p:cNvPr id="22" name="CuadroTexto 21"/>
          <p:cNvSpPr txBox="1"/>
          <p:nvPr/>
        </p:nvSpPr>
        <p:spPr>
          <a:xfrm>
            <a:off x="2218194" y="1043972"/>
            <a:ext cx="104329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sz="1400" b="1" smtClean="0"/>
              <a:t>Azatioprina</a:t>
            </a:r>
            <a:endParaRPr lang="es-ES_tradnl" sz="1400" b="1" dirty="0"/>
          </a:p>
        </p:txBody>
      </p:sp>
      <p:sp>
        <p:nvSpPr>
          <p:cNvPr id="23" name="CuadroTexto 22"/>
          <p:cNvSpPr txBox="1"/>
          <p:nvPr/>
        </p:nvSpPr>
        <p:spPr>
          <a:xfrm>
            <a:off x="4167321" y="1079671"/>
            <a:ext cx="118115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sz="1400" b="1" smtClean="0"/>
              <a:t>Micofenolato</a:t>
            </a:r>
            <a:endParaRPr lang="es-ES_tradnl" sz="1400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6820809" y="847461"/>
            <a:ext cx="139910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sz="1400" b="1" dirty="0" err="1" smtClean="0"/>
              <a:t>Corticosteroides</a:t>
            </a:r>
            <a:endParaRPr lang="es-ES_tradnl" sz="1400" b="1" dirty="0"/>
          </a:p>
        </p:txBody>
      </p:sp>
      <p:sp>
        <p:nvSpPr>
          <p:cNvPr id="25" name="AutoShape 47"/>
          <p:cNvSpPr>
            <a:spLocks noChangeArrowheads="1"/>
          </p:cNvSpPr>
          <p:nvPr/>
        </p:nvSpPr>
        <p:spPr bwMode="auto">
          <a:xfrm rot="5400000">
            <a:off x="4141683" y="3165334"/>
            <a:ext cx="697740" cy="125137"/>
          </a:xfrm>
          <a:custGeom>
            <a:avLst/>
            <a:gdLst>
              <a:gd name="T0" fmla="*/ 8341 w 21600"/>
              <a:gd name="T1" fmla="*/ 0 h 21600"/>
              <a:gd name="T2" fmla="*/ 0 w 21600"/>
              <a:gd name="T3" fmla="*/ 74 h 21600"/>
              <a:gd name="T4" fmla="*/ 8341 w 21600"/>
              <a:gd name="T5" fmla="*/ 149 h 21600"/>
              <a:gd name="T6" fmla="*/ 11121 w 21600"/>
              <a:gd name="T7" fmla="*/ 7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87 w 21600"/>
              <a:gd name="T13" fmla="*/ 5280 h 21600"/>
              <a:gd name="T14" fmla="*/ 18879 w 21600"/>
              <a:gd name="T15" fmla="*/ 1632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27" name="Rectángulo 26"/>
          <p:cNvSpPr/>
          <p:nvPr/>
        </p:nvSpPr>
        <p:spPr>
          <a:xfrm>
            <a:off x="179512" y="4491117"/>
            <a:ext cx="86762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400" u="sng" dirty="0">
                <a:solidFill>
                  <a:srgbClr val="660066"/>
                </a:solidFill>
                <a:hlinkClick r:id="rId7" tooltip="The New England journal of medicine."/>
              </a:rPr>
              <a:t>N Engl J Med.</a:t>
            </a:r>
            <a:r>
              <a:rPr lang="es-ES_tradnl" sz="1400" dirty="0">
                <a:solidFill>
                  <a:srgbClr val="000000"/>
                </a:solidFill>
              </a:rPr>
              <a:t> 2005 Nov 24;353(21):2229-42.</a:t>
            </a:r>
          </a:p>
          <a:p>
            <a:r>
              <a:rPr lang="es-ES_tradnl" sz="1400" b="1" dirty="0">
                <a:solidFill>
                  <a:srgbClr val="000000"/>
                </a:solidFill>
              </a:rPr>
              <a:t>High-</a:t>
            </a:r>
            <a:r>
              <a:rPr lang="es-ES_tradnl" sz="1400" b="1" dirty="0" err="1">
                <a:solidFill>
                  <a:srgbClr val="000000"/>
                </a:solidFill>
              </a:rPr>
              <a:t>dose</a:t>
            </a:r>
            <a:r>
              <a:rPr lang="es-ES_tradnl" sz="1400" b="1" dirty="0">
                <a:solidFill>
                  <a:srgbClr val="000000"/>
                </a:solidFill>
              </a:rPr>
              <a:t> </a:t>
            </a:r>
            <a:r>
              <a:rPr lang="es-ES_tradnl" sz="1400" b="1" dirty="0" err="1">
                <a:solidFill>
                  <a:srgbClr val="000000"/>
                </a:solidFill>
              </a:rPr>
              <a:t>acetylcysteine</a:t>
            </a:r>
            <a:r>
              <a:rPr lang="es-ES_tradnl" sz="1400" b="1" dirty="0">
                <a:solidFill>
                  <a:srgbClr val="000000"/>
                </a:solidFill>
              </a:rPr>
              <a:t> in </a:t>
            </a:r>
            <a:r>
              <a:rPr lang="es-ES_tradnl" sz="1400" b="1" dirty="0" err="1">
                <a:solidFill>
                  <a:srgbClr val="000000"/>
                </a:solidFill>
              </a:rPr>
              <a:t>idiopathic</a:t>
            </a:r>
            <a:r>
              <a:rPr lang="es-ES_tradnl" sz="1400" b="1" dirty="0">
                <a:solidFill>
                  <a:srgbClr val="000000"/>
                </a:solidFill>
              </a:rPr>
              <a:t> </a:t>
            </a:r>
            <a:r>
              <a:rPr lang="es-ES_tradnl" sz="1400" b="1" dirty="0" err="1">
                <a:solidFill>
                  <a:srgbClr val="000000"/>
                </a:solidFill>
              </a:rPr>
              <a:t>pulmonary</a:t>
            </a:r>
            <a:r>
              <a:rPr lang="es-ES_tradnl" sz="1400" b="1" dirty="0">
                <a:solidFill>
                  <a:srgbClr val="000000"/>
                </a:solidFill>
              </a:rPr>
              <a:t> </a:t>
            </a:r>
            <a:r>
              <a:rPr lang="es-ES_tradnl" sz="1400" b="1" dirty="0" smtClean="0">
                <a:solidFill>
                  <a:srgbClr val="000000"/>
                </a:solidFill>
              </a:rPr>
              <a:t>fibrosis. </a:t>
            </a:r>
            <a:r>
              <a:rPr lang="es-ES_tradnl" sz="1400" u="sng" dirty="0" smtClean="0">
                <a:solidFill>
                  <a:srgbClr val="660066"/>
                </a:solidFill>
                <a:hlinkClick r:id="rId8" invalidUrl="https://www.ncbi.nlm.nih.gov/pubmed/?term=Demedts M[Author]&amp;cauthor=true&amp;cauthor_uid=16306520"/>
              </a:rPr>
              <a:t>Demedts M</a:t>
            </a:r>
            <a:r>
              <a:rPr lang="es-ES_tradnl" sz="1400" baseline="30000" dirty="0" smtClean="0">
                <a:solidFill>
                  <a:srgbClr val="000000"/>
                </a:solidFill>
              </a:rPr>
              <a:t>1</a:t>
            </a:r>
            <a:r>
              <a:rPr lang="es-ES_tradnl" sz="1400" dirty="0" smtClean="0">
                <a:solidFill>
                  <a:srgbClr val="000000"/>
                </a:solidFill>
              </a:rPr>
              <a:t>, et al., </a:t>
            </a:r>
            <a:r>
              <a:rPr lang="es-ES_tradnl" sz="1400" dirty="0">
                <a:solidFill>
                  <a:srgbClr val="000000"/>
                </a:solidFill>
              </a:rPr>
              <a:t> </a:t>
            </a:r>
            <a:r>
              <a:rPr lang="es-ES_tradnl" sz="1400" dirty="0"/>
              <a:t> </a:t>
            </a:r>
            <a:r>
              <a:rPr lang="es-ES_tradnl" sz="1400" i="1" dirty="0" err="1"/>
              <a:t>Therapy</a:t>
            </a:r>
            <a:r>
              <a:rPr lang="es-ES_tradnl" sz="1400" i="1" dirty="0"/>
              <a:t> </a:t>
            </a:r>
            <a:r>
              <a:rPr lang="es-ES_tradnl" sz="1400" i="1" dirty="0" err="1"/>
              <a:t>with</a:t>
            </a:r>
            <a:r>
              <a:rPr lang="es-ES_tradnl" sz="1400" i="1" dirty="0"/>
              <a:t> </a:t>
            </a:r>
            <a:r>
              <a:rPr lang="es-ES_tradnl" sz="1400" i="1" dirty="0" err="1"/>
              <a:t>acetylcysteine</a:t>
            </a:r>
            <a:r>
              <a:rPr lang="es-ES_tradnl" sz="1400" i="1" dirty="0"/>
              <a:t> at a </a:t>
            </a:r>
            <a:r>
              <a:rPr lang="es-ES_tradnl" sz="1400" i="1" dirty="0" err="1"/>
              <a:t>dose</a:t>
            </a:r>
            <a:r>
              <a:rPr lang="es-ES_tradnl" sz="1400" i="1" dirty="0"/>
              <a:t> of 600 mg </a:t>
            </a:r>
            <a:r>
              <a:rPr lang="es-ES_tradnl" sz="1400" i="1" dirty="0" err="1"/>
              <a:t>three</a:t>
            </a:r>
            <a:r>
              <a:rPr lang="es-ES_tradnl" sz="1400" i="1" dirty="0"/>
              <a:t> times </a:t>
            </a:r>
            <a:r>
              <a:rPr lang="es-ES_tradnl" sz="1400" i="1" dirty="0" err="1"/>
              <a:t>daily</a:t>
            </a:r>
            <a:r>
              <a:rPr lang="es-ES_tradnl" sz="1400" i="1" dirty="0"/>
              <a:t>, </a:t>
            </a:r>
            <a:r>
              <a:rPr lang="es-ES_tradnl" sz="1400" i="1" dirty="0" err="1"/>
              <a:t>added</a:t>
            </a:r>
            <a:r>
              <a:rPr lang="es-ES_tradnl" sz="1400" i="1" dirty="0"/>
              <a:t> to </a:t>
            </a:r>
            <a:r>
              <a:rPr lang="es-ES_tradnl" sz="1400" i="1" dirty="0" err="1"/>
              <a:t>prednisone</a:t>
            </a:r>
            <a:r>
              <a:rPr lang="es-ES_tradnl" sz="1400" i="1" dirty="0"/>
              <a:t> and </a:t>
            </a:r>
            <a:r>
              <a:rPr lang="es-ES_tradnl" sz="1400" i="1" dirty="0" err="1"/>
              <a:t>azathioprine</a:t>
            </a:r>
            <a:r>
              <a:rPr lang="es-ES_tradnl" sz="1400" i="1" dirty="0"/>
              <a:t>, preserves vital </a:t>
            </a:r>
            <a:r>
              <a:rPr lang="es-ES_tradnl" sz="1400" i="1" dirty="0" err="1"/>
              <a:t>capacity</a:t>
            </a:r>
            <a:r>
              <a:rPr lang="es-ES_tradnl" sz="1400" i="1" dirty="0"/>
              <a:t> and DL(CO) in </a:t>
            </a:r>
            <a:r>
              <a:rPr lang="es-ES_tradnl" sz="1400" i="1" dirty="0" err="1"/>
              <a:t>patients</a:t>
            </a:r>
            <a:r>
              <a:rPr lang="es-ES_tradnl" sz="1400" i="1" dirty="0"/>
              <a:t> </a:t>
            </a:r>
            <a:r>
              <a:rPr lang="es-ES_tradnl" sz="1400" i="1" dirty="0" err="1"/>
              <a:t>with</a:t>
            </a:r>
            <a:r>
              <a:rPr lang="es-ES_tradnl" sz="1400" i="1" dirty="0"/>
              <a:t> </a:t>
            </a:r>
            <a:r>
              <a:rPr lang="es-ES_tradnl" sz="1400" i="1" dirty="0" err="1"/>
              <a:t>idiopathic</a:t>
            </a:r>
            <a:r>
              <a:rPr lang="es-ES_tradnl" sz="1400" i="1" dirty="0"/>
              <a:t> </a:t>
            </a:r>
            <a:r>
              <a:rPr lang="es-ES_tradnl" sz="1400" i="1" dirty="0" err="1"/>
              <a:t>pulmonary</a:t>
            </a:r>
            <a:r>
              <a:rPr lang="es-ES_tradnl" sz="1400" i="1" dirty="0"/>
              <a:t> fibrosis </a:t>
            </a:r>
            <a:r>
              <a:rPr lang="es-ES_tradnl" sz="1400" i="1" dirty="0" err="1"/>
              <a:t>better</a:t>
            </a:r>
            <a:r>
              <a:rPr lang="es-ES_tradnl" sz="1400" i="1" dirty="0"/>
              <a:t> </a:t>
            </a:r>
            <a:r>
              <a:rPr lang="es-ES_tradnl" sz="1400" i="1" dirty="0" err="1"/>
              <a:t>than</a:t>
            </a:r>
            <a:r>
              <a:rPr lang="es-ES_tradnl" sz="1400" i="1" dirty="0"/>
              <a:t> </a:t>
            </a:r>
            <a:r>
              <a:rPr lang="es-ES_tradnl" sz="1400" i="1" dirty="0" err="1"/>
              <a:t>does</a:t>
            </a:r>
            <a:r>
              <a:rPr lang="es-ES_tradnl" sz="1400" i="1" dirty="0"/>
              <a:t> standard </a:t>
            </a:r>
            <a:r>
              <a:rPr lang="es-ES_tradnl" sz="1400" i="1" dirty="0" err="1"/>
              <a:t>therapy</a:t>
            </a:r>
            <a:r>
              <a:rPr lang="es-ES_tradnl" sz="1400" i="1" dirty="0"/>
              <a:t> </a:t>
            </a:r>
            <a:r>
              <a:rPr lang="es-ES_tradnl" sz="1400" i="1" dirty="0" err="1"/>
              <a:t>alone</a:t>
            </a:r>
            <a:endParaRPr lang="es-ES_tradnl" sz="1400" b="0" i="1" dirty="0">
              <a:solidFill>
                <a:srgbClr val="000000"/>
              </a:solidFill>
              <a:effectLst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282595" y="5602014"/>
            <a:ext cx="847289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_tradnl" dirty="0" smtClean="0"/>
              <a:t>Aspectos aún por resolver</a:t>
            </a:r>
          </a:p>
          <a:p>
            <a:r>
              <a:rPr lang="es-ES_tradnl" dirty="0" smtClean="0"/>
              <a:t>Extensión de la protección de la NAC frente a la toxicidad de los </a:t>
            </a:r>
            <a:r>
              <a:rPr lang="es-ES_tradnl" dirty="0" err="1" smtClean="0"/>
              <a:t>imunosupresores</a:t>
            </a:r>
            <a:r>
              <a:rPr lang="es-ES_tradnl" dirty="0" smtClean="0"/>
              <a:t> a nivel</a:t>
            </a:r>
          </a:p>
          <a:p>
            <a:r>
              <a:rPr lang="es-ES_tradnl" dirty="0" smtClean="0"/>
              <a:t>Hepático y de Médula ósea</a:t>
            </a:r>
            <a:endParaRPr lang="es-ES_tradnl" dirty="0"/>
          </a:p>
        </p:txBody>
      </p:sp>
      <p:cxnSp>
        <p:nvCxnSpPr>
          <p:cNvPr id="29" name="Conector angular 28"/>
          <p:cNvCxnSpPr/>
          <p:nvPr/>
        </p:nvCxnSpPr>
        <p:spPr>
          <a:xfrm rot="10800000">
            <a:off x="5469481" y="3760546"/>
            <a:ext cx="1055057" cy="220415"/>
          </a:xfrm>
          <a:prstGeom prst="bentConnector3">
            <a:avLst>
              <a:gd name="adj1" fmla="val 1851"/>
            </a:avLst>
          </a:prstGeom>
          <a:ln w="38100" cmpd="thickThin">
            <a:solidFill>
              <a:schemeClr val="accent2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29"/>
          <p:cNvSpPr txBox="1"/>
          <p:nvPr/>
        </p:nvSpPr>
        <p:spPr>
          <a:xfrm>
            <a:off x="6524538" y="3480790"/>
            <a:ext cx="1416137" cy="646331"/>
          </a:xfrm>
          <a:prstGeom prst="rect">
            <a:avLst/>
          </a:prstGeom>
          <a:solidFill>
            <a:schemeClr val="accent4">
              <a:lumMod val="50000"/>
              <a:alpha val="24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>
              <a:buClr>
                <a:schemeClr val="tx1"/>
              </a:buClr>
              <a:defRPr/>
            </a:pPr>
            <a:r>
              <a:rPr lang="es-ES_tradnl" sz="1200" b="1" i="1" dirty="0" err="1" smtClean="0">
                <a:latin typeface="Arial Rounded MT Bold" charset="0"/>
                <a:ea typeface="Arial Rounded MT Bold" charset="0"/>
                <a:cs typeface="Arial Rounded MT Bold" charset="0"/>
              </a:rPr>
              <a:t>Tto</a:t>
            </a:r>
            <a:r>
              <a:rPr lang="es-ES_tradnl" sz="1200" b="1" i="1" dirty="0" smtClean="0">
                <a:latin typeface="Arial Rounded MT Bold" charset="0"/>
                <a:ea typeface="Arial Rounded MT Bold" charset="0"/>
                <a:cs typeface="Arial Rounded MT Bold" charset="0"/>
              </a:rPr>
              <a:t> combinado con </a:t>
            </a:r>
          </a:p>
          <a:p>
            <a:pPr algn="ctr">
              <a:buClr>
                <a:schemeClr val="tx1"/>
              </a:buClr>
              <a:defRPr/>
            </a:pPr>
            <a:r>
              <a:rPr lang="es-ES_tradnl" sz="1200" b="1" i="1" dirty="0" smtClean="0">
                <a:latin typeface="Arial Rounded MT Bold" charset="0"/>
                <a:ea typeface="Arial Rounded MT Bold" charset="0"/>
                <a:cs typeface="Arial Rounded MT Bold" charset="0"/>
              </a:rPr>
              <a:t>NAC?</a:t>
            </a:r>
          </a:p>
        </p:txBody>
      </p:sp>
    </p:spTree>
    <p:extLst>
      <p:ext uri="{BB962C8B-B14F-4D97-AF65-F5344CB8AC3E}">
        <p14:creationId xmlns:p14="http://schemas.microsoft.com/office/powerpoint/2010/main" xmlns="" val="5294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3 Grupo"/>
          <p:cNvGrpSpPr/>
          <p:nvPr/>
        </p:nvGrpSpPr>
        <p:grpSpPr>
          <a:xfrm>
            <a:off x="899592" y="1556792"/>
            <a:ext cx="7128792" cy="1224136"/>
            <a:chOff x="971600" y="5517232"/>
            <a:chExt cx="7128792" cy="1224136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14 Rectángulo redondeado"/>
            <p:cNvSpPr/>
            <p:nvPr/>
          </p:nvSpPr>
          <p:spPr>
            <a:xfrm>
              <a:off x="971600" y="5517232"/>
              <a:ext cx="7128792" cy="122413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atin typeface="Arial Unicode MS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8" name="17 CuadroTexto"/>
            <p:cNvSpPr txBox="1"/>
            <p:nvPr/>
          </p:nvSpPr>
          <p:spPr>
            <a:xfrm>
              <a:off x="3821077" y="5949339"/>
              <a:ext cx="1514913" cy="369332"/>
            </a:xfrm>
            <a:prstGeom prst="rect">
              <a:avLst/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dirty="0" err="1" smtClean="0">
                  <a:latin typeface="Arial Unicode MS" charset="0"/>
                  <a:ea typeface="Arial Unicode MS" charset="0"/>
                  <a:cs typeface="Arial Unicode MS" charset="0"/>
                </a:rPr>
                <a:t>EROs</a:t>
              </a:r>
              <a:r>
                <a:rPr lang="es-ES" dirty="0" smtClean="0">
                  <a:latin typeface="Arial Unicode MS" charset="0"/>
                  <a:ea typeface="Arial Unicode MS" charset="0"/>
                  <a:cs typeface="Arial Unicode MS" charset="0"/>
                </a:rPr>
                <a:t>/</a:t>
              </a:r>
              <a:r>
                <a:rPr lang="es-ES" dirty="0" err="1" smtClean="0">
                  <a:latin typeface="Arial Unicode MS" charset="0"/>
                  <a:ea typeface="Arial Unicode MS" charset="0"/>
                  <a:cs typeface="Arial Unicode MS" charset="0"/>
                </a:rPr>
                <a:t>ERNs</a:t>
              </a:r>
              <a:endParaRPr lang="es-ES" dirty="0">
                <a:latin typeface="Arial Unicode MS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9" name="18 CuadroTexto"/>
            <p:cNvSpPr txBox="1"/>
            <p:nvPr/>
          </p:nvSpPr>
          <p:spPr>
            <a:xfrm>
              <a:off x="4355976" y="5589240"/>
              <a:ext cx="465192" cy="30777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es-ES" sz="1400" b="1" dirty="0" smtClean="0">
                  <a:latin typeface="Arial Unicode MS" charset="0"/>
                  <a:ea typeface="Arial Unicode MS" charset="0"/>
                  <a:cs typeface="Arial Unicode MS" charset="0"/>
                </a:rPr>
                <a:t>O</a:t>
              </a:r>
              <a:r>
                <a:rPr lang="es-ES" sz="1400" b="1" baseline="-25000" dirty="0" smtClean="0">
                  <a:latin typeface="Arial Unicode MS" charset="0"/>
                  <a:ea typeface="Arial Unicode MS" charset="0"/>
                  <a:cs typeface="Arial Unicode MS" charset="0"/>
                </a:rPr>
                <a:t>2</a:t>
              </a:r>
              <a:r>
                <a:rPr lang="es-ES" sz="1400" b="1" baseline="30000" dirty="0" smtClean="0">
                  <a:latin typeface="Arial Unicode MS" charset="0"/>
                  <a:ea typeface="Arial Unicode MS" charset="0"/>
                  <a:cs typeface="Arial Unicode MS" charset="0"/>
                </a:rPr>
                <a:t>.-</a:t>
              </a:r>
              <a:endParaRPr lang="es-ES" sz="1400" b="1" baseline="30000" dirty="0">
                <a:latin typeface="Arial Unicode MS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10" name="19 CuadroTexto"/>
            <p:cNvSpPr txBox="1"/>
            <p:nvPr/>
          </p:nvSpPr>
          <p:spPr>
            <a:xfrm>
              <a:off x="4788024" y="5661248"/>
              <a:ext cx="487634" cy="30777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es-ES" sz="1400" b="1" dirty="0" smtClean="0">
                  <a:latin typeface="Arial Unicode MS" charset="0"/>
                  <a:ea typeface="Arial Unicode MS" charset="0"/>
                  <a:cs typeface="Arial Unicode MS" charset="0"/>
                </a:rPr>
                <a:t>RO</a:t>
              </a:r>
              <a:r>
                <a:rPr lang="es-ES" sz="1400" b="1" baseline="30000" dirty="0" smtClean="0">
                  <a:latin typeface="Arial Unicode MS" charset="0"/>
                  <a:ea typeface="Arial Unicode MS" charset="0"/>
                  <a:cs typeface="Arial Unicode MS" charset="0"/>
                </a:rPr>
                <a:t>.</a:t>
              </a:r>
              <a:endParaRPr lang="es-ES" sz="1400" b="1" baseline="30000" dirty="0">
                <a:latin typeface="Arial Unicode MS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11" name="20 CuadroTexto"/>
            <p:cNvSpPr txBox="1"/>
            <p:nvPr/>
          </p:nvSpPr>
          <p:spPr>
            <a:xfrm>
              <a:off x="5225015" y="5970061"/>
              <a:ext cx="415498" cy="30777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es-ES" sz="1400" b="1" dirty="0" smtClean="0">
                  <a:latin typeface="Arial Unicode MS" charset="0"/>
                  <a:ea typeface="Arial Unicode MS" charset="0"/>
                  <a:cs typeface="Arial Unicode MS" charset="0"/>
                </a:rPr>
                <a:t>N</a:t>
              </a:r>
              <a:r>
                <a:rPr lang="es-ES" sz="1400" b="1" baseline="-25000" dirty="0" smtClean="0">
                  <a:latin typeface="Arial Unicode MS" charset="0"/>
                  <a:ea typeface="Arial Unicode MS" charset="0"/>
                  <a:cs typeface="Arial Unicode MS" charset="0"/>
                </a:rPr>
                <a:t>2</a:t>
              </a:r>
              <a:r>
                <a:rPr lang="es-ES" sz="1400" b="1" baseline="30000" dirty="0" smtClean="0">
                  <a:latin typeface="Arial Unicode MS" charset="0"/>
                  <a:ea typeface="Arial Unicode MS" charset="0"/>
                  <a:cs typeface="Arial Unicode MS" charset="0"/>
                </a:rPr>
                <a:t>.</a:t>
              </a:r>
              <a:endParaRPr lang="es-ES" sz="1400" b="1" baseline="30000" dirty="0">
                <a:latin typeface="Arial Unicode MS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12" name="21 CuadroTexto"/>
            <p:cNvSpPr txBox="1"/>
            <p:nvPr/>
          </p:nvSpPr>
          <p:spPr>
            <a:xfrm>
              <a:off x="4887742" y="6367474"/>
              <a:ext cx="487634" cy="30777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es-ES" sz="1400" b="1" dirty="0" smtClean="0">
                  <a:latin typeface="Arial Unicode MS" charset="0"/>
                  <a:ea typeface="Arial Unicode MS" charset="0"/>
                  <a:cs typeface="Arial Unicode MS" charset="0"/>
                </a:rPr>
                <a:t>NO</a:t>
              </a:r>
              <a:r>
                <a:rPr lang="es-ES" sz="1400" b="1" baseline="30000" dirty="0" smtClean="0">
                  <a:latin typeface="Arial Unicode MS" charset="0"/>
                  <a:ea typeface="Arial Unicode MS" charset="0"/>
                  <a:cs typeface="Arial Unicode MS" charset="0"/>
                </a:rPr>
                <a:t>.</a:t>
              </a:r>
              <a:endParaRPr lang="es-ES" sz="1400" b="1" baseline="30000" dirty="0">
                <a:latin typeface="Arial Unicode MS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13" name="22 CuadroTexto"/>
            <p:cNvSpPr txBox="1"/>
            <p:nvPr/>
          </p:nvSpPr>
          <p:spPr>
            <a:xfrm>
              <a:off x="4328446" y="6381475"/>
              <a:ext cx="487634" cy="30777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es-ES" sz="1400" b="1" dirty="0" smtClean="0">
                  <a:latin typeface="Arial Unicode MS" charset="0"/>
                  <a:ea typeface="Arial Unicode MS" charset="0"/>
                  <a:cs typeface="Arial Unicode MS" charset="0"/>
                </a:rPr>
                <a:t>OH</a:t>
              </a:r>
              <a:r>
                <a:rPr lang="es-ES" sz="1400" b="1" baseline="30000" dirty="0" smtClean="0">
                  <a:latin typeface="Arial Unicode MS" charset="0"/>
                  <a:ea typeface="Arial Unicode MS" charset="0"/>
                  <a:cs typeface="Arial Unicode MS" charset="0"/>
                </a:rPr>
                <a:t>.</a:t>
              </a:r>
              <a:endParaRPr lang="es-ES" sz="1400" b="1" baseline="30000" dirty="0">
                <a:latin typeface="Arial Unicode MS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14" name="23 CuadroTexto"/>
            <p:cNvSpPr txBox="1"/>
            <p:nvPr/>
          </p:nvSpPr>
          <p:spPr>
            <a:xfrm>
              <a:off x="3756001" y="6339300"/>
              <a:ext cx="425116" cy="30777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es-ES" sz="1400" b="1" dirty="0" smtClean="0">
                  <a:latin typeface="Arial Unicode MS" charset="0"/>
                  <a:ea typeface="Arial Unicode MS" charset="0"/>
                  <a:cs typeface="Arial Unicode MS" charset="0"/>
                </a:rPr>
                <a:t>O</a:t>
              </a:r>
              <a:r>
                <a:rPr lang="es-ES" sz="1400" b="1" baseline="-25000" dirty="0" smtClean="0">
                  <a:latin typeface="Arial Unicode MS" charset="0"/>
                  <a:ea typeface="Arial Unicode MS" charset="0"/>
                  <a:cs typeface="Arial Unicode MS" charset="0"/>
                </a:rPr>
                <a:t>2</a:t>
              </a:r>
              <a:r>
                <a:rPr lang="es-ES" sz="1400" b="1" baseline="30000" dirty="0" smtClean="0">
                  <a:latin typeface="Arial Unicode MS" charset="0"/>
                  <a:ea typeface="Arial Unicode MS" charset="0"/>
                  <a:cs typeface="Arial Unicode MS" charset="0"/>
                </a:rPr>
                <a:t>.</a:t>
              </a:r>
              <a:endParaRPr lang="es-ES" sz="1400" b="1" baseline="30000" dirty="0">
                <a:latin typeface="Arial Unicode MS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15" name="24 CuadroTexto"/>
            <p:cNvSpPr txBox="1"/>
            <p:nvPr/>
          </p:nvSpPr>
          <p:spPr>
            <a:xfrm>
              <a:off x="3563771" y="5661248"/>
              <a:ext cx="792205" cy="30777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es-ES" sz="1400" b="1" dirty="0" smtClean="0">
                  <a:latin typeface="Arial Unicode MS" charset="0"/>
                  <a:ea typeface="Arial Unicode MS" charset="0"/>
                  <a:cs typeface="Arial Unicode MS" charset="0"/>
                </a:rPr>
                <a:t>ONOO</a:t>
              </a:r>
              <a:r>
                <a:rPr lang="es-ES" sz="1400" b="1" baseline="30000" dirty="0" smtClean="0">
                  <a:latin typeface="Arial Unicode MS" charset="0"/>
                  <a:ea typeface="Arial Unicode MS" charset="0"/>
                  <a:cs typeface="Arial Unicode MS" charset="0"/>
                </a:rPr>
                <a:t>-</a:t>
              </a:r>
              <a:endParaRPr lang="es-ES" sz="1400" b="1" baseline="30000" dirty="0">
                <a:latin typeface="Arial Unicode MS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16" name="25 CuadroTexto"/>
            <p:cNvSpPr txBox="1"/>
            <p:nvPr/>
          </p:nvSpPr>
          <p:spPr>
            <a:xfrm>
              <a:off x="3304462" y="5970061"/>
              <a:ext cx="588623" cy="30777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es-ES" sz="1400" b="1" dirty="0" smtClean="0">
                  <a:latin typeface="Arial Unicode MS" charset="0"/>
                  <a:ea typeface="Arial Unicode MS" charset="0"/>
                  <a:cs typeface="Arial Unicode MS" charset="0"/>
                </a:rPr>
                <a:t>H</a:t>
              </a:r>
              <a:r>
                <a:rPr lang="es-ES" sz="1400" b="1" baseline="-25000" dirty="0" smtClean="0">
                  <a:latin typeface="Arial Unicode MS" charset="0"/>
                  <a:ea typeface="Arial Unicode MS" charset="0"/>
                  <a:cs typeface="Arial Unicode MS" charset="0"/>
                </a:rPr>
                <a:t>2</a:t>
              </a:r>
              <a:r>
                <a:rPr lang="es-ES" sz="1400" b="1" dirty="0" smtClean="0">
                  <a:latin typeface="Arial Unicode MS" charset="0"/>
                  <a:ea typeface="Arial Unicode MS" charset="0"/>
                  <a:cs typeface="Arial Unicode MS" charset="0"/>
                </a:rPr>
                <a:t>O</a:t>
              </a:r>
              <a:r>
                <a:rPr lang="es-ES" sz="1400" b="1" baseline="-25000" dirty="0" smtClean="0">
                  <a:latin typeface="Arial Unicode MS" charset="0"/>
                  <a:ea typeface="Arial Unicode MS" charset="0"/>
                  <a:cs typeface="Arial Unicode MS" charset="0"/>
                </a:rPr>
                <a:t>2</a:t>
              </a:r>
              <a:endParaRPr lang="es-ES" sz="1400" b="1" baseline="30000" dirty="0">
                <a:latin typeface="Arial Unicode MS" charset="0"/>
                <a:ea typeface="Arial Unicode MS" charset="0"/>
                <a:cs typeface="Arial Unicode MS" charset="0"/>
              </a:endParaRPr>
            </a:p>
          </p:txBody>
        </p:sp>
      </p:grp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1114804" y="1877919"/>
            <a:ext cx="901798" cy="619885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  <a:softEdge rad="50800"/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5263982" y="843695"/>
            <a:ext cx="663301" cy="67226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3821077" y="495841"/>
            <a:ext cx="603814" cy="631512"/>
          </a:xfrm>
          <a:prstGeom prst="rect">
            <a:avLst/>
          </a:prstGeom>
        </p:spPr>
      </p:pic>
      <p:pic>
        <p:nvPicPr>
          <p:cNvPr id="21" name="Imagen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1574" y="457973"/>
            <a:ext cx="768471" cy="74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n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5127" y="761864"/>
            <a:ext cx="826829" cy="80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AutoShape 47"/>
          <p:cNvSpPr>
            <a:spLocks noChangeArrowheads="1"/>
          </p:cNvSpPr>
          <p:nvPr/>
        </p:nvSpPr>
        <p:spPr bwMode="auto">
          <a:xfrm rot="5400000">
            <a:off x="4228981" y="2979932"/>
            <a:ext cx="521595" cy="123589"/>
          </a:xfrm>
          <a:custGeom>
            <a:avLst/>
            <a:gdLst>
              <a:gd name="T0" fmla="*/ 8341 w 21600"/>
              <a:gd name="T1" fmla="*/ 0 h 21600"/>
              <a:gd name="T2" fmla="*/ 0 w 21600"/>
              <a:gd name="T3" fmla="*/ 74 h 21600"/>
              <a:gd name="T4" fmla="*/ 8341 w 21600"/>
              <a:gd name="T5" fmla="*/ 149 h 21600"/>
              <a:gd name="T6" fmla="*/ 11121 w 21600"/>
              <a:gd name="T7" fmla="*/ 7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87 w 21600"/>
              <a:gd name="T13" fmla="*/ 5280 h 21600"/>
              <a:gd name="T14" fmla="*/ 18879 w 21600"/>
              <a:gd name="T15" fmla="*/ 1632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24" name="AutoShape 47"/>
          <p:cNvSpPr>
            <a:spLocks noChangeArrowheads="1"/>
          </p:cNvSpPr>
          <p:nvPr/>
        </p:nvSpPr>
        <p:spPr bwMode="auto">
          <a:xfrm rot="5400000">
            <a:off x="5774719" y="2974750"/>
            <a:ext cx="521596" cy="133953"/>
          </a:xfrm>
          <a:custGeom>
            <a:avLst/>
            <a:gdLst>
              <a:gd name="T0" fmla="*/ 8341 w 21600"/>
              <a:gd name="T1" fmla="*/ 0 h 21600"/>
              <a:gd name="T2" fmla="*/ 0 w 21600"/>
              <a:gd name="T3" fmla="*/ 74 h 21600"/>
              <a:gd name="T4" fmla="*/ 8341 w 21600"/>
              <a:gd name="T5" fmla="*/ 149 h 21600"/>
              <a:gd name="T6" fmla="*/ 11121 w 21600"/>
              <a:gd name="T7" fmla="*/ 7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87 w 21600"/>
              <a:gd name="T13" fmla="*/ 5280 h 21600"/>
              <a:gd name="T14" fmla="*/ 18879 w 21600"/>
              <a:gd name="T15" fmla="*/ 1632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25" name="AutoShape 47"/>
          <p:cNvSpPr>
            <a:spLocks noChangeArrowheads="1"/>
          </p:cNvSpPr>
          <p:nvPr/>
        </p:nvSpPr>
        <p:spPr bwMode="auto">
          <a:xfrm rot="5400000">
            <a:off x="2775368" y="2974750"/>
            <a:ext cx="521596" cy="133953"/>
          </a:xfrm>
          <a:custGeom>
            <a:avLst/>
            <a:gdLst>
              <a:gd name="T0" fmla="*/ 8341 w 21600"/>
              <a:gd name="T1" fmla="*/ 0 h 21600"/>
              <a:gd name="T2" fmla="*/ 0 w 21600"/>
              <a:gd name="T3" fmla="*/ 74 h 21600"/>
              <a:gd name="T4" fmla="*/ 8341 w 21600"/>
              <a:gd name="T5" fmla="*/ 149 h 21600"/>
              <a:gd name="T6" fmla="*/ 11121 w 21600"/>
              <a:gd name="T7" fmla="*/ 7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87 w 21600"/>
              <a:gd name="T13" fmla="*/ 5280 h 21600"/>
              <a:gd name="T14" fmla="*/ 18879 w 21600"/>
              <a:gd name="T15" fmla="*/ 1632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26" name="CuadroTexto 25"/>
          <p:cNvSpPr txBox="1"/>
          <p:nvPr/>
        </p:nvSpPr>
        <p:spPr>
          <a:xfrm>
            <a:off x="2267744" y="3406371"/>
            <a:ext cx="1416249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200" b="1" dirty="0" smtClean="0">
                <a:latin typeface="Arial Rounded MT Bold" charset="0"/>
                <a:ea typeface="Arial Rounded MT Bold" charset="0"/>
                <a:cs typeface="Arial Rounded MT Bold" charset="0"/>
              </a:rPr>
              <a:t>PEROXIDACION LIPÍDICA</a:t>
            </a:r>
            <a:endParaRPr lang="es-ES_tradnl" sz="1200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3904289" y="3430741"/>
            <a:ext cx="1191931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200" b="1" dirty="0" smtClean="0">
                <a:latin typeface="Arial Rounded MT Bold" charset="0"/>
                <a:ea typeface="Arial Rounded MT Bold" charset="0"/>
                <a:cs typeface="Arial Rounded MT Bold" charset="0"/>
              </a:rPr>
              <a:t>DAÑO OXIDATIVO PROTEÍNAS</a:t>
            </a:r>
            <a:endParaRPr lang="es-ES_tradnl" sz="1200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5530140" y="3430741"/>
            <a:ext cx="1012431" cy="64633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200" b="1" dirty="0" smtClean="0">
                <a:latin typeface="Arial Rounded MT Bold" charset="0"/>
                <a:ea typeface="Arial Rounded MT Bold" charset="0"/>
                <a:cs typeface="Arial Rounded MT Bold" charset="0"/>
              </a:rPr>
              <a:t>DAÑO OXIDATIVO ADN</a:t>
            </a:r>
            <a:endParaRPr lang="es-ES_tradnl" sz="1200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9" name="AutoShape 47"/>
          <p:cNvSpPr>
            <a:spLocks noChangeArrowheads="1"/>
          </p:cNvSpPr>
          <p:nvPr/>
        </p:nvSpPr>
        <p:spPr bwMode="auto">
          <a:xfrm rot="5400000">
            <a:off x="4381119" y="993287"/>
            <a:ext cx="270889" cy="643665"/>
          </a:xfrm>
          <a:custGeom>
            <a:avLst/>
            <a:gdLst>
              <a:gd name="T0" fmla="*/ 8341 w 21600"/>
              <a:gd name="T1" fmla="*/ 0 h 21600"/>
              <a:gd name="T2" fmla="*/ 0 w 21600"/>
              <a:gd name="T3" fmla="*/ 74 h 21600"/>
              <a:gd name="T4" fmla="*/ 8341 w 21600"/>
              <a:gd name="T5" fmla="*/ 149 h 21600"/>
              <a:gd name="T6" fmla="*/ 11121 w 21600"/>
              <a:gd name="T7" fmla="*/ 7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87 w 21600"/>
              <a:gd name="T13" fmla="*/ 5280 h 21600"/>
              <a:gd name="T14" fmla="*/ 18879 w 21600"/>
              <a:gd name="T15" fmla="*/ 1632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  <a:reflection endPos="65000" dist="50800" dir="5400000" sy="-100000" algn="bl" rotWithShape="0"/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30" name="CuadroTexto 29"/>
          <p:cNvSpPr txBox="1"/>
          <p:nvPr/>
        </p:nvSpPr>
        <p:spPr>
          <a:xfrm>
            <a:off x="834850" y="239055"/>
            <a:ext cx="1907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Síndrome </a:t>
            </a:r>
            <a:r>
              <a:rPr lang="es-ES_tradnl" b="1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Antifosfolípido</a:t>
            </a:r>
            <a:r>
              <a:rPr lang="es-ES_tradnl" b="1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primario</a:t>
            </a:r>
            <a:endParaRPr lang="es-ES_tradnl" b="1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6273132" y="256345"/>
            <a:ext cx="1650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Lupus </a:t>
            </a:r>
            <a:r>
              <a:rPr lang="es-ES_tradnl" b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Eritematoso Sistémico</a:t>
            </a:r>
            <a:endParaRPr lang="es-ES_tradnl" b="1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3204997" y="4488870"/>
            <a:ext cx="2623131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Clr>
                <a:schemeClr val="tx1"/>
              </a:buClr>
              <a:defRPr/>
            </a:pP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Patología Inflamatoria</a:t>
            </a:r>
            <a:r>
              <a:rPr lang="es-ES_tradnl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, trombosis y</a:t>
            </a:r>
            <a:endParaRPr lang="es-ES_tradnl" dirty="0" smtClean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algn="ctr">
              <a:buClr>
                <a:schemeClr val="tx1"/>
              </a:buClr>
              <a:defRPr/>
            </a:pPr>
            <a:r>
              <a:rPr lang="es-ES_tradnl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Comorbilidades</a:t>
            </a:r>
          </a:p>
        </p:txBody>
      </p:sp>
      <p:sp>
        <p:nvSpPr>
          <p:cNvPr id="33" name="AutoShape 47"/>
          <p:cNvSpPr>
            <a:spLocks noChangeArrowheads="1"/>
          </p:cNvSpPr>
          <p:nvPr/>
        </p:nvSpPr>
        <p:spPr bwMode="auto">
          <a:xfrm rot="5400000">
            <a:off x="4398348" y="3962692"/>
            <a:ext cx="270889" cy="643665"/>
          </a:xfrm>
          <a:custGeom>
            <a:avLst/>
            <a:gdLst>
              <a:gd name="T0" fmla="*/ 8341 w 21600"/>
              <a:gd name="T1" fmla="*/ 0 h 21600"/>
              <a:gd name="T2" fmla="*/ 0 w 21600"/>
              <a:gd name="T3" fmla="*/ 74 h 21600"/>
              <a:gd name="T4" fmla="*/ 8341 w 21600"/>
              <a:gd name="T5" fmla="*/ 149 h 21600"/>
              <a:gd name="T6" fmla="*/ 11121 w 21600"/>
              <a:gd name="T7" fmla="*/ 7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87 w 21600"/>
              <a:gd name="T13" fmla="*/ 5280 h 21600"/>
              <a:gd name="T14" fmla="*/ 18879 w 21600"/>
              <a:gd name="T15" fmla="*/ 1632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s-ES"/>
          </a:p>
        </p:txBody>
      </p:sp>
      <p:sp>
        <p:nvSpPr>
          <p:cNvPr id="35" name="CuadroTexto 34"/>
          <p:cNvSpPr txBox="1"/>
          <p:nvPr/>
        </p:nvSpPr>
        <p:spPr>
          <a:xfrm>
            <a:off x="3739692" y="5845666"/>
            <a:ext cx="1592314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200" b="1" dirty="0" smtClean="0">
                <a:latin typeface="Arial Rounded MT Bold" charset="0"/>
                <a:ea typeface="Arial Rounded MT Bold" charset="0"/>
                <a:cs typeface="Arial Rounded MT Bold" charset="0"/>
              </a:rPr>
              <a:t>ANTIOXIDANTES</a:t>
            </a:r>
          </a:p>
          <a:p>
            <a:pPr algn="ctr"/>
            <a:r>
              <a:rPr lang="es-ES_tradnl" sz="1200" b="1" dirty="0" smtClean="0">
                <a:latin typeface="Arial Rounded MT Bold" charset="0"/>
                <a:ea typeface="Arial Rounded MT Bold" charset="0"/>
                <a:cs typeface="Arial Rounded MT Bold" charset="0"/>
              </a:rPr>
              <a:t>NAC, </a:t>
            </a:r>
            <a:r>
              <a:rPr lang="es-ES_tradnl" sz="1200" b="1" dirty="0" err="1" smtClean="0">
                <a:latin typeface="Arial Rounded MT Bold" charset="0"/>
                <a:ea typeface="Arial Rounded MT Bold" charset="0"/>
                <a:cs typeface="Arial Rounded MT Bold" charset="0"/>
              </a:rPr>
              <a:t>Qred</a:t>
            </a:r>
            <a:endParaRPr lang="es-ES_tradnl" sz="1200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cxnSp>
        <p:nvCxnSpPr>
          <p:cNvPr id="40" name="Conector recto 39"/>
          <p:cNvCxnSpPr/>
          <p:nvPr/>
        </p:nvCxnSpPr>
        <p:spPr>
          <a:xfrm flipV="1">
            <a:off x="4551574" y="5552545"/>
            <a:ext cx="0" cy="260884"/>
          </a:xfrm>
          <a:prstGeom prst="line">
            <a:avLst/>
          </a:prstGeom>
          <a:ln w="63500">
            <a:solidFill>
              <a:schemeClr val="accent1">
                <a:lumMod val="50000"/>
              </a:schemeClr>
            </a:solidFill>
            <a:tailEnd type="oval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" name="CuadroTexto 46"/>
          <p:cNvSpPr txBox="1"/>
          <p:nvPr/>
        </p:nvSpPr>
        <p:spPr>
          <a:xfrm>
            <a:off x="6220046" y="5807005"/>
            <a:ext cx="1592314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200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Reducción efectos tóxicos terapias inmunosupresoras</a:t>
            </a:r>
            <a:endParaRPr lang="es-ES_tradnl" sz="1200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cxnSp>
        <p:nvCxnSpPr>
          <p:cNvPr id="48" name="Conector recto 47"/>
          <p:cNvCxnSpPr/>
          <p:nvPr/>
        </p:nvCxnSpPr>
        <p:spPr>
          <a:xfrm>
            <a:off x="5364088" y="6076498"/>
            <a:ext cx="659238" cy="1"/>
          </a:xfrm>
          <a:prstGeom prst="line">
            <a:avLst/>
          </a:prstGeom>
          <a:ln w="63500">
            <a:solidFill>
              <a:schemeClr val="accent1">
                <a:lumMod val="50000"/>
              </a:schemeClr>
            </a:solidFill>
            <a:tailEnd type="oval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8302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5" grpId="0" animBg="1"/>
      <p:bldP spid="4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r="24886"/>
          <a:stretch>
            <a:fillRect/>
          </a:stretch>
        </p:blipFill>
        <p:spPr bwMode="auto">
          <a:xfrm>
            <a:off x="6588224" y="5149861"/>
            <a:ext cx="879938" cy="1231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Picture 8" descr="https://si0.twimg.com/profile_images/1378701704/logo_IMIBI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124744"/>
            <a:ext cx="1296144" cy="77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http://arsmediatio.com/img/HospitalReinaSofiaCordoba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9688" y="1230518"/>
            <a:ext cx="1710184" cy="855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61"/>
          <p:cNvSpPr txBox="1">
            <a:spLocks noChangeArrowheads="1"/>
          </p:cNvSpPr>
          <p:nvPr/>
        </p:nvSpPr>
        <p:spPr bwMode="auto">
          <a:xfrm>
            <a:off x="539552" y="260648"/>
            <a:ext cx="8064896" cy="76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18143" tIns="59072" rIns="118143" bIns="59072">
            <a:spAutoFit/>
          </a:bodyPr>
          <a:lstStyle/>
          <a:p>
            <a:pPr algn="ctr"/>
            <a:r>
              <a:rPr lang="en-GB" sz="1400" b="1" dirty="0">
                <a:latin typeface="Rockwell Condensed" pitchFamily="18" charset="0"/>
              </a:rPr>
              <a:t> IMIBIC/ Reina </a:t>
            </a:r>
            <a:r>
              <a:rPr lang="en-GB" sz="1400" b="1" dirty="0" err="1">
                <a:latin typeface="Rockwell Condensed" pitchFamily="18" charset="0"/>
              </a:rPr>
              <a:t>Sofía</a:t>
            </a:r>
            <a:r>
              <a:rPr lang="en-GB" sz="1400" b="1" dirty="0">
                <a:latin typeface="Rockwell Condensed" pitchFamily="18" charset="0"/>
              </a:rPr>
              <a:t> Hospital, Córdoba, Spain</a:t>
            </a:r>
          </a:p>
          <a:p>
            <a:pPr algn="ctr"/>
            <a:r>
              <a:rPr lang="en-GB" sz="1400" b="1" dirty="0">
                <a:latin typeface="Rockwell Condensed" pitchFamily="18" charset="0"/>
              </a:rPr>
              <a:t>Department of Cell Biology, Physiology and Immunology, University of Cordoba, Spain, and</a:t>
            </a:r>
          </a:p>
          <a:p>
            <a:pPr algn="ctr"/>
            <a:r>
              <a:rPr lang="en-GB" sz="1400" b="1" dirty="0">
                <a:latin typeface="Rockwell Condensed" pitchFamily="18" charset="0"/>
              </a:rPr>
              <a:t>Lupus Research Unit, St Thomas Hospital, London, UK</a:t>
            </a:r>
            <a:r>
              <a:rPr lang="en-GB" sz="1400" b="1" dirty="0">
                <a:latin typeface="Trebuchet MS" pitchFamily="34" charset="0"/>
              </a:rPr>
              <a:t> </a:t>
            </a:r>
            <a:endParaRPr lang="es-ES" sz="1400" b="1" dirty="0">
              <a:latin typeface="Trebuchet MS" pitchFamily="34" charset="0"/>
            </a:endParaRPr>
          </a:p>
        </p:txBody>
      </p:sp>
      <p:sp>
        <p:nvSpPr>
          <p:cNvPr id="11" name="Text Box 261"/>
          <p:cNvSpPr txBox="1">
            <a:spLocks noChangeArrowheads="1"/>
          </p:cNvSpPr>
          <p:nvPr/>
        </p:nvSpPr>
        <p:spPr bwMode="auto">
          <a:xfrm>
            <a:off x="684386" y="6386302"/>
            <a:ext cx="5111750" cy="427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143" tIns="59072" rIns="118143" bIns="59072">
            <a:spAutoFit/>
          </a:bodyPr>
          <a:lstStyle/>
          <a:p>
            <a:pPr algn="ctr"/>
            <a:r>
              <a:rPr lang="en-GB" sz="2000" b="1" i="1" dirty="0" err="1">
                <a:latin typeface="Rockwell Condensed" pitchFamily="18" charset="0"/>
              </a:rPr>
              <a:t>Muchas</a:t>
            </a:r>
            <a:r>
              <a:rPr lang="en-GB" sz="2000" b="1" i="1" dirty="0">
                <a:latin typeface="Rockwell Condensed" pitchFamily="18" charset="0"/>
              </a:rPr>
              <a:t> </a:t>
            </a:r>
            <a:r>
              <a:rPr lang="en-GB" sz="2000" b="1" i="1" dirty="0" err="1">
                <a:latin typeface="Rockwell Condensed" pitchFamily="18" charset="0"/>
              </a:rPr>
              <a:t>gracias</a:t>
            </a:r>
            <a:r>
              <a:rPr lang="en-GB" sz="2000" b="1" i="1" dirty="0">
                <a:latin typeface="Rockwell Condensed" pitchFamily="18" charset="0"/>
              </a:rPr>
              <a:t> </a:t>
            </a:r>
            <a:r>
              <a:rPr lang="en-GB" sz="2000" b="1" i="1" dirty="0" err="1">
                <a:latin typeface="Rockwell Condensed" pitchFamily="18" charset="0"/>
              </a:rPr>
              <a:t>por</a:t>
            </a:r>
            <a:r>
              <a:rPr lang="en-GB" sz="2000" b="1" i="1" dirty="0">
                <a:latin typeface="Rockwell Condensed" pitchFamily="18" charset="0"/>
              </a:rPr>
              <a:t> </a:t>
            </a:r>
            <a:r>
              <a:rPr lang="en-GB" sz="2000" b="1" i="1" dirty="0" err="1">
                <a:latin typeface="Rockwell Condensed" pitchFamily="18" charset="0"/>
              </a:rPr>
              <a:t>su</a:t>
            </a:r>
            <a:r>
              <a:rPr lang="en-GB" sz="2000" b="1" i="1" dirty="0">
                <a:latin typeface="Rockwell Condensed" pitchFamily="18" charset="0"/>
              </a:rPr>
              <a:t> </a:t>
            </a:r>
            <a:r>
              <a:rPr lang="en-GB" sz="2000" b="1" i="1" dirty="0" err="1">
                <a:latin typeface="Rockwell Condensed" pitchFamily="18" charset="0"/>
              </a:rPr>
              <a:t>atención</a:t>
            </a:r>
            <a:endParaRPr lang="es-ES" sz="2000" b="1" i="1" dirty="0">
              <a:latin typeface="Rockwell Condensed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04248" y="1268760"/>
            <a:ext cx="1944216" cy="69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cms.ual.es/idc/groups/public/@vic/@vinvestigacion/documents/imagen/imagenlogoceia3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35897" y="980728"/>
            <a:ext cx="1224135" cy="1257662"/>
          </a:xfrm>
          <a:prstGeom prst="rect">
            <a:avLst/>
          </a:prstGeom>
          <a:noFill/>
        </p:spPr>
      </p:pic>
      <p:pic>
        <p:nvPicPr>
          <p:cNvPr id="3076" name="Picture 4" descr="http://cordobabuenasnoticias.com/wp-content/uploads/2015/07/uco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76056" y="1268760"/>
            <a:ext cx="1296144" cy="670945"/>
          </a:xfrm>
          <a:prstGeom prst="rect">
            <a:avLst/>
          </a:prstGeom>
          <a:noFill/>
        </p:spPr>
      </p:pic>
      <p:pic>
        <p:nvPicPr>
          <p:cNvPr id="17" name="Picture 49" descr="Foto grupo JM Villalba"/>
          <p:cNvPicPr preferRelativeResize="0">
            <a:picLocks noChangeArrowheads="1"/>
          </p:cNvPicPr>
          <p:nvPr/>
        </p:nvPicPr>
        <p:blipFill>
          <a:blip r:embed="rId8" cstate="email">
            <a:lum bright="-18000"/>
          </a:blip>
          <a:srcRect/>
          <a:stretch>
            <a:fillRect/>
          </a:stretch>
        </p:blipFill>
        <p:spPr bwMode="auto">
          <a:xfrm>
            <a:off x="7848364" y="3637693"/>
            <a:ext cx="9001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8" name="Picture 46" descr="Foto Jose A Gonzalez Reyes"/>
          <p:cNvPicPr preferRelativeResize="0">
            <a:picLocks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531392" y="3637693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9" name="Picture 30" descr="Foto Pedro Segui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884368" y="5149861"/>
            <a:ext cx="936104" cy="122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508104" y="6642556"/>
            <a:ext cx="363589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1" u="none" strike="noStrike" cap="none" normalizeH="0" baseline="0" dirty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Supported by: CTS-7940, PI12/01511, PI15/01333, KANEKA.</a:t>
            </a:r>
            <a:endParaRPr kumimoji="0" lang="en-US" sz="1800" b="0" i="1" u="none" strike="noStrike" cap="none" normalizeH="0" baseline="0" dirty="0">
              <a:ln>
                <a:noFill/>
              </a:ln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25" r="7079" b="3093"/>
          <a:stretch/>
        </p:blipFill>
        <p:spPr>
          <a:xfrm>
            <a:off x="251520" y="2252320"/>
            <a:ext cx="6120680" cy="410367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5" name="879 CuadroTexto"/>
          <p:cNvSpPr txBox="1">
            <a:spLocks noChangeArrowheads="1"/>
          </p:cNvSpPr>
          <p:nvPr/>
        </p:nvSpPr>
        <p:spPr bwMode="auto">
          <a:xfrm>
            <a:off x="6643032" y="2410765"/>
            <a:ext cx="2349875" cy="461659"/>
          </a:xfrm>
          <a:prstGeom prst="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34" tIns="45717" rIns="91434" bIns="45717">
            <a:spAutoFit/>
          </a:bodyPr>
          <a:lstStyle/>
          <a:p>
            <a:pPr algn="ctr"/>
            <a:r>
              <a:rPr lang="en-US" sz="1200" b="1" dirty="0">
                <a:latin typeface="Rockwell Condensed" pitchFamily="18" charset="0"/>
                <a:ea typeface="DIN Condensed" charset="0"/>
                <a:cs typeface="DIN Condensed" charset="0"/>
              </a:rPr>
              <a:t>GC05- </a:t>
            </a:r>
            <a:r>
              <a:rPr lang="en-US" sz="1200" b="1" dirty="0" err="1">
                <a:latin typeface="Rockwell Condensed" pitchFamily="18" charset="0"/>
                <a:ea typeface="DIN Condensed" charset="0"/>
                <a:cs typeface="DIN Condensed" charset="0"/>
              </a:rPr>
              <a:t>Enfermedades</a:t>
            </a:r>
            <a:r>
              <a:rPr lang="en-US" sz="1200" b="1" dirty="0">
                <a:latin typeface="Rockwell Condensed" pitchFamily="18" charset="0"/>
                <a:ea typeface="DIN Condensed" charset="0"/>
                <a:cs typeface="DIN Condensed" charset="0"/>
              </a:rPr>
              <a:t> </a:t>
            </a:r>
            <a:r>
              <a:rPr lang="en-US" sz="1200" b="1" dirty="0" err="1">
                <a:latin typeface="Rockwell Condensed" pitchFamily="18" charset="0"/>
                <a:ea typeface="DIN Condensed" charset="0"/>
                <a:cs typeface="DIN Condensed" charset="0"/>
              </a:rPr>
              <a:t>autoinmunes</a:t>
            </a:r>
            <a:r>
              <a:rPr lang="en-US" sz="1200" b="1" dirty="0">
                <a:latin typeface="Rockwell Condensed" pitchFamily="18" charset="0"/>
                <a:ea typeface="DIN Condensed" charset="0"/>
                <a:cs typeface="DIN Condensed" charset="0"/>
              </a:rPr>
              <a:t> </a:t>
            </a:r>
            <a:r>
              <a:rPr lang="en-US" sz="1200" b="1" dirty="0" err="1">
                <a:latin typeface="Rockwell Condensed" pitchFamily="18" charset="0"/>
                <a:ea typeface="DIN Condensed" charset="0"/>
                <a:cs typeface="DIN Condensed" charset="0"/>
              </a:rPr>
              <a:t>sistémicas</a:t>
            </a:r>
            <a:r>
              <a:rPr lang="en-US" sz="1200" b="1" dirty="0">
                <a:latin typeface="Rockwell Condensed" pitchFamily="18" charset="0"/>
                <a:ea typeface="DIN Condensed" charset="0"/>
                <a:cs typeface="DIN Condensed" charset="0"/>
              </a:rPr>
              <a:t> y </a:t>
            </a:r>
            <a:r>
              <a:rPr lang="en-US" sz="1200" b="1" dirty="0" err="1">
                <a:latin typeface="Rockwell Condensed" pitchFamily="18" charset="0"/>
                <a:ea typeface="DIN Condensed" charset="0"/>
                <a:cs typeface="DIN Condensed" charset="0"/>
              </a:rPr>
              <a:t>artropatías</a:t>
            </a:r>
            <a:r>
              <a:rPr lang="en-US" sz="1200" b="1" dirty="0">
                <a:latin typeface="Rockwell Condensed" pitchFamily="18" charset="0"/>
                <a:ea typeface="DIN Condensed" charset="0"/>
                <a:cs typeface="DIN Condensed" charset="0"/>
              </a:rPr>
              <a:t> </a:t>
            </a:r>
            <a:r>
              <a:rPr lang="en-US" sz="1200" b="1" dirty="0" err="1">
                <a:latin typeface="Rockwell Condensed" pitchFamily="18" charset="0"/>
                <a:ea typeface="DIN Condensed" charset="0"/>
                <a:cs typeface="DIN Condensed" charset="0"/>
              </a:rPr>
              <a:t>crónicas</a:t>
            </a:r>
            <a:endParaRPr lang="en-GB" sz="1200" b="1" dirty="0">
              <a:latin typeface="Rockwell Condensed" pitchFamily="18" charset="0"/>
              <a:ea typeface="DIN Condensed" charset="0"/>
              <a:cs typeface="DIN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201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511865" y="1052736"/>
            <a:ext cx="2253271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>
              <a:defRPr sz="1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s-ES_tradnl" sz="1600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THROMBOSIS IN ANTIPHOSPHOLIPID SYNDROME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352926" y="1215877"/>
            <a:ext cx="261156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Autoinmune </a:t>
            </a:r>
            <a:r>
              <a:rPr lang="es-ES_tradnl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elements</a:t>
            </a:r>
            <a:endParaRPr lang="es-ES_tradnl" sz="1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(</a:t>
            </a:r>
            <a:r>
              <a:rPr lang="es-ES_tradnl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aPL-IgGs</a:t>
            </a:r>
            <a:r>
              <a:rPr lang="es-ES_tradnl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, anti-ß2GPI,…)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58426" y="1108537"/>
            <a:ext cx="2389694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High </a:t>
            </a:r>
            <a:r>
              <a:rPr lang="es-ES_tradnl" sz="1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expression</a:t>
            </a:r>
            <a:r>
              <a:rPr lang="es-ES_tradnl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 of </a:t>
            </a:r>
            <a:r>
              <a:rPr lang="es-ES_tradnl" sz="1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prothrombotic</a:t>
            </a:r>
            <a:r>
              <a:rPr lang="es-ES_tradnl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s-ES_tradnl" sz="1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factors</a:t>
            </a:r>
            <a:r>
              <a:rPr lang="es-ES_tradnl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s-ES_tradnl" sz="1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induced</a:t>
            </a:r>
            <a:r>
              <a:rPr lang="es-ES_tradnl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s-ES_tradnl" sz="1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by</a:t>
            </a:r>
            <a:r>
              <a:rPr lang="es-ES_tradnl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s-ES_tradnl" sz="1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aPLs</a:t>
            </a:r>
            <a:endParaRPr lang="es-ES_tradnl" sz="14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3049988" y="1348830"/>
            <a:ext cx="358775" cy="217487"/>
          </a:xfrm>
          <a:prstGeom prst="chevron">
            <a:avLst>
              <a:gd name="adj" fmla="val 41241"/>
            </a:avLst>
          </a:prstGeom>
          <a:gradFill flip="none" rotWithShape="1">
            <a:gsLst>
              <a:gs pos="0">
                <a:schemeClr val="tx1">
                  <a:tint val="66000"/>
                  <a:satMod val="160000"/>
                </a:schemeClr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tx1">
                <a:lumMod val="65000"/>
                <a:lumOff val="3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912813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100">
              <a:solidFill>
                <a:srgbClr val="80000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 rot="10800000">
            <a:off x="5830625" y="1348830"/>
            <a:ext cx="358775" cy="217487"/>
          </a:xfrm>
          <a:prstGeom prst="chevron">
            <a:avLst>
              <a:gd name="adj" fmla="val 41241"/>
            </a:avLst>
          </a:prstGeom>
          <a:gradFill flip="none" rotWithShape="1">
            <a:gsLst>
              <a:gs pos="0">
                <a:schemeClr val="tx1">
                  <a:tint val="66000"/>
                  <a:satMod val="160000"/>
                </a:schemeClr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tx1">
                <a:lumMod val="65000"/>
                <a:lumOff val="3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10800000" wrap="none" anchor="ctr"/>
          <a:lstStyle/>
          <a:p>
            <a:pPr algn="ctr" defTabSz="912813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10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grpSp>
        <p:nvGrpSpPr>
          <p:cNvPr id="16" name="Agrupar 15"/>
          <p:cNvGrpSpPr/>
          <p:nvPr/>
        </p:nvGrpSpPr>
        <p:grpSpPr>
          <a:xfrm>
            <a:off x="624926" y="2449181"/>
            <a:ext cx="1987882" cy="888836"/>
            <a:chOff x="624926" y="2449181"/>
            <a:chExt cx="1987882" cy="888836"/>
          </a:xfrm>
        </p:grpSpPr>
        <p:sp>
          <p:nvSpPr>
            <p:cNvPr id="17" name="AutoShape 29"/>
            <p:cNvSpPr>
              <a:spLocks noChangeArrowheads="1"/>
            </p:cNvSpPr>
            <p:nvPr/>
          </p:nvSpPr>
          <p:spPr bwMode="auto">
            <a:xfrm>
              <a:off x="624926" y="2449181"/>
              <a:ext cx="1987882" cy="88883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400">
                <a:latin typeface="Abadi MT Condensed Extra Bold" charset="0"/>
                <a:ea typeface="Abadi MT Condensed Extra Bold" charset="0"/>
                <a:cs typeface="Abadi MT Condensed Extra Bold" charset="0"/>
              </a:endParaRPr>
            </a:p>
          </p:txBody>
        </p:sp>
        <p:sp>
          <p:nvSpPr>
            <p:cNvPr id="18" name="Text Box 23"/>
            <p:cNvSpPr txBox="1">
              <a:spLocks noChangeArrowheads="1"/>
            </p:cNvSpPr>
            <p:nvPr/>
          </p:nvSpPr>
          <p:spPr bwMode="auto">
            <a:xfrm>
              <a:off x="641551" y="2609226"/>
              <a:ext cx="1892500" cy="5847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 ↑ </a:t>
              </a:r>
              <a:r>
                <a:rPr lang="es-E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 </a:t>
              </a:r>
              <a:r>
                <a:rPr lang="es-ES" sz="16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LDLox</a:t>
              </a:r>
              <a:r>
                <a:rPr lang="es-ES" sz="1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 </a:t>
              </a:r>
              <a:r>
                <a:rPr lang="es-ES" sz="16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uptake</a:t>
              </a:r>
              <a:r>
                <a:rPr lang="es-ES" sz="1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 </a:t>
              </a:r>
              <a:r>
                <a:rPr lang="es-ES" sz="16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by</a:t>
              </a:r>
              <a:r>
                <a:rPr lang="es-ES" sz="1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 </a:t>
              </a:r>
              <a:r>
                <a:rPr lang="es-ES" sz="16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macrophages</a:t>
              </a:r>
              <a:endParaRPr lang="es-E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endParaRPr>
            </a:p>
          </p:txBody>
        </p:sp>
      </p:grpSp>
      <p:grpSp>
        <p:nvGrpSpPr>
          <p:cNvPr id="11" name="Agrupar 10"/>
          <p:cNvGrpSpPr/>
          <p:nvPr/>
        </p:nvGrpSpPr>
        <p:grpSpPr>
          <a:xfrm>
            <a:off x="2739838" y="4562153"/>
            <a:ext cx="1832162" cy="830371"/>
            <a:chOff x="2739838" y="4562153"/>
            <a:chExt cx="1832162" cy="830371"/>
          </a:xfrm>
        </p:grpSpPr>
        <p:sp>
          <p:nvSpPr>
            <p:cNvPr id="19" name="AutoShape 30"/>
            <p:cNvSpPr>
              <a:spLocks noChangeArrowheads="1"/>
            </p:cNvSpPr>
            <p:nvPr/>
          </p:nvSpPr>
          <p:spPr bwMode="auto">
            <a:xfrm>
              <a:off x="2771775" y="4562153"/>
              <a:ext cx="1800225" cy="8303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" sz="1400">
                <a:solidFill>
                  <a:schemeClr val="lt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endParaRP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2739838" y="4627342"/>
              <a:ext cx="1757362" cy="5847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b="1" dirty="0"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↑</a:t>
              </a:r>
              <a:r>
                <a:rPr lang="es-ES" sz="16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 </a:t>
              </a:r>
              <a:r>
                <a:rPr lang="es-ES" sz="16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P</a:t>
              </a:r>
              <a:r>
                <a:rPr lang="es-ES" sz="1600" b="1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eroxynitrite</a:t>
              </a:r>
              <a:r>
                <a:rPr lang="es-ES" sz="16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 plasma </a:t>
              </a:r>
              <a:r>
                <a:rPr lang="es-ES" sz="1600" b="1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levels</a:t>
              </a:r>
              <a:endParaRPr lang="es-E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endParaRPr>
            </a:p>
          </p:txBody>
        </p:sp>
      </p:grpSp>
      <p:grpSp>
        <p:nvGrpSpPr>
          <p:cNvPr id="2" name="Agrupar 1"/>
          <p:cNvGrpSpPr/>
          <p:nvPr/>
        </p:nvGrpSpPr>
        <p:grpSpPr>
          <a:xfrm>
            <a:off x="6840724" y="2559947"/>
            <a:ext cx="1574397" cy="725703"/>
            <a:chOff x="6840724" y="2559947"/>
            <a:chExt cx="1574397" cy="725703"/>
          </a:xfrm>
        </p:grpSpPr>
        <p:sp>
          <p:nvSpPr>
            <p:cNvPr id="21" name="AutoShape 32"/>
            <p:cNvSpPr>
              <a:spLocks noChangeArrowheads="1"/>
            </p:cNvSpPr>
            <p:nvPr/>
          </p:nvSpPr>
          <p:spPr bwMode="auto">
            <a:xfrm>
              <a:off x="6840724" y="2559947"/>
              <a:ext cx="1574397" cy="72570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400">
                <a:latin typeface="Abadi MT Condensed Extra Bold" charset="0"/>
                <a:ea typeface="Abadi MT Condensed Extra Bold" charset="0"/>
                <a:cs typeface="Abadi MT Condensed Extra Bold" charset="0"/>
              </a:endParaRPr>
            </a:p>
          </p:txBody>
        </p:sp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6875121" y="2617937"/>
              <a:ext cx="1441295" cy="5847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b="1" dirty="0" smtClean="0"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 </a:t>
              </a:r>
              <a:r>
                <a:rPr lang="es-ES" sz="1600" b="1" dirty="0"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↑ </a:t>
              </a:r>
              <a:r>
                <a:rPr lang="es-ES" sz="16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Lipid</a:t>
              </a:r>
              <a:r>
                <a:rPr lang="es-ES" sz="1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 </a:t>
              </a:r>
              <a:r>
                <a:rPr lang="es-ES" sz="16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peroxidation</a:t>
              </a:r>
              <a:r>
                <a:rPr lang="es-ES" sz="1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 </a:t>
              </a:r>
            </a:p>
          </p:txBody>
        </p:sp>
      </p:grpSp>
      <p:grpSp>
        <p:nvGrpSpPr>
          <p:cNvPr id="5" name="Agrupar 4"/>
          <p:cNvGrpSpPr/>
          <p:nvPr/>
        </p:nvGrpSpPr>
        <p:grpSpPr>
          <a:xfrm>
            <a:off x="6662680" y="3711282"/>
            <a:ext cx="1995018" cy="603764"/>
            <a:chOff x="6662680" y="3711282"/>
            <a:chExt cx="1995018" cy="603764"/>
          </a:xfrm>
        </p:grpSpPr>
        <p:sp>
          <p:nvSpPr>
            <p:cNvPr id="25" name="AutoShape 36"/>
            <p:cNvSpPr>
              <a:spLocks noChangeArrowheads="1"/>
            </p:cNvSpPr>
            <p:nvPr/>
          </p:nvSpPr>
          <p:spPr bwMode="auto">
            <a:xfrm>
              <a:off x="6662680" y="3744957"/>
              <a:ext cx="1995018" cy="570089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" sz="1400">
                <a:latin typeface="Abadi MT Condensed Extra Bold" charset="0"/>
                <a:ea typeface="Abadi MT Condensed Extra Bold" charset="0"/>
                <a:cs typeface="Abadi MT Condensed Extra Bold" charset="0"/>
              </a:endParaRPr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>
              <a:off x="6662680" y="3711282"/>
              <a:ext cx="1995018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es-ES"/>
              </a:defPPr>
              <a:lvl1pPr algn="ctr" eaLnBrk="1" fontAlgn="auto" hangingPunct="1">
                <a:spcBef>
                  <a:spcPts val="0"/>
                </a:spcBef>
                <a:spcAft>
                  <a:spcPts val="0"/>
                </a:spcAft>
                <a:defRPr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  <a:cs typeface="Arial" charset="0"/>
                </a:defRPr>
              </a:lvl1pPr>
              <a:lvl2pPr marL="742950" indent="-285750" eaLnBrk="0" hangingPunct="0">
                <a:defRPr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9pPr>
            </a:lstStyle>
            <a:p>
              <a:r>
                <a:rPr lang="es-ES" sz="1600" dirty="0"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 ↑ </a:t>
              </a:r>
              <a:r>
                <a:rPr lang="es-ES" sz="1600" dirty="0" err="1" smtClean="0"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NFkB</a:t>
              </a:r>
              <a:r>
                <a:rPr lang="es-ES" sz="1600" dirty="0" smtClean="0"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 </a:t>
              </a:r>
              <a:r>
                <a:rPr lang="es-ES" sz="1600" dirty="0"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and </a:t>
              </a:r>
              <a:r>
                <a:rPr lang="es-ES" sz="1600" dirty="0" err="1" smtClean="0"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iNOS</a:t>
              </a:r>
              <a:r>
                <a:rPr lang="es-ES" sz="1600" dirty="0" smtClean="0"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 </a:t>
              </a:r>
              <a:r>
                <a:rPr lang="es-ES" sz="1600" dirty="0" err="1" smtClean="0"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activation</a:t>
              </a:r>
              <a:r>
                <a:rPr lang="es-ES" sz="1600" dirty="0" smtClean="0"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 </a:t>
              </a:r>
              <a:endParaRPr lang="es-ES" sz="1600" dirty="0">
                <a:latin typeface="Abadi MT Condensed Extra Bold" charset="0"/>
                <a:ea typeface="Abadi MT Condensed Extra Bold" charset="0"/>
                <a:cs typeface="Abadi MT Condensed Extra Bold" charset="0"/>
              </a:endParaRPr>
            </a:p>
          </p:txBody>
        </p:sp>
      </p:grpSp>
      <p:sp>
        <p:nvSpPr>
          <p:cNvPr id="31" name="Text Box 44"/>
          <p:cNvSpPr txBox="1">
            <a:spLocks noChangeArrowheads="1"/>
          </p:cNvSpPr>
          <p:nvPr/>
        </p:nvSpPr>
        <p:spPr bwMode="auto">
          <a:xfrm>
            <a:off x="4365028" y="3698057"/>
            <a:ext cx="546945" cy="5847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∆NO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∆O</a:t>
            </a:r>
            <a:r>
              <a:rPr lang="es-ES" sz="16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2</a:t>
            </a:r>
            <a:r>
              <a:rPr lang="es-ES" sz="16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-</a:t>
            </a:r>
          </a:p>
        </p:txBody>
      </p:sp>
      <p:grpSp>
        <p:nvGrpSpPr>
          <p:cNvPr id="14" name="Agrupar 13"/>
          <p:cNvGrpSpPr/>
          <p:nvPr/>
        </p:nvGrpSpPr>
        <p:grpSpPr>
          <a:xfrm>
            <a:off x="377346" y="4914078"/>
            <a:ext cx="2095406" cy="1395242"/>
            <a:chOff x="377346" y="5130102"/>
            <a:chExt cx="2095406" cy="1157341"/>
          </a:xfrm>
        </p:grpSpPr>
        <p:sp>
          <p:nvSpPr>
            <p:cNvPr id="4" name="AutoShape 49"/>
            <p:cNvSpPr>
              <a:spLocks noChangeArrowheads="1"/>
            </p:cNvSpPr>
            <p:nvPr/>
          </p:nvSpPr>
          <p:spPr bwMode="auto">
            <a:xfrm>
              <a:off x="449353" y="5130102"/>
              <a:ext cx="2012297" cy="1085226"/>
            </a:xfrm>
            <a:prstGeom prst="roundRect">
              <a:avLst>
                <a:gd name="adj" fmla="val 16667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" sz="1400">
                <a:solidFill>
                  <a:schemeClr val="lt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endParaRPr>
            </a:p>
          </p:txBody>
        </p:sp>
        <p:sp>
          <p:nvSpPr>
            <p:cNvPr id="35" name="AutoShape 47"/>
            <p:cNvSpPr>
              <a:spLocks noChangeArrowheads="1"/>
            </p:cNvSpPr>
            <p:nvPr/>
          </p:nvSpPr>
          <p:spPr bwMode="auto">
            <a:xfrm>
              <a:off x="449353" y="5161477"/>
              <a:ext cx="1971693" cy="1056860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50000"/>
              </a:schemeClr>
            </a:soli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400">
                <a:latin typeface="Abadi MT Condensed Extra Bold" charset="0"/>
                <a:ea typeface="Abadi MT Condensed Extra Bold" charset="0"/>
                <a:cs typeface="Abadi MT Condensed Extra Bold" charset="0"/>
              </a:endParaRPr>
            </a:p>
          </p:txBody>
        </p:sp>
        <p:sp>
          <p:nvSpPr>
            <p:cNvPr id="36" name="Text Box 48"/>
            <p:cNvSpPr txBox="1">
              <a:spLocks noChangeArrowheads="1"/>
            </p:cNvSpPr>
            <p:nvPr/>
          </p:nvSpPr>
          <p:spPr bwMode="auto">
            <a:xfrm>
              <a:off x="377346" y="5210225"/>
              <a:ext cx="2095406" cy="1077218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b="1" dirty="0" err="1" smtClean="0">
                  <a:solidFill>
                    <a:schemeClr val="bg1"/>
                  </a:solidFill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Atherogenesis</a:t>
              </a:r>
              <a:endParaRPr lang="es-ES" sz="1600" b="1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b="1" dirty="0" err="1" smtClean="0">
                  <a:solidFill>
                    <a:schemeClr val="bg1"/>
                  </a:solidFill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Functional</a:t>
              </a:r>
              <a:r>
                <a:rPr lang="es-ES" sz="1600" b="1" dirty="0" smtClean="0">
                  <a:solidFill>
                    <a:schemeClr val="bg1"/>
                  </a:solidFill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 and </a:t>
              </a:r>
              <a:r>
                <a:rPr lang="es-ES" sz="1600" b="1" dirty="0" err="1" smtClean="0">
                  <a:solidFill>
                    <a:schemeClr val="bg1"/>
                  </a:solidFill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structural</a:t>
              </a:r>
              <a:r>
                <a:rPr lang="es-ES" sz="1600" b="1" dirty="0" smtClean="0">
                  <a:solidFill>
                    <a:schemeClr val="bg1"/>
                  </a:solidFill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 arterial </a:t>
              </a:r>
              <a:r>
                <a:rPr lang="es-ES" sz="1600" b="1" dirty="0" err="1" smtClean="0">
                  <a:solidFill>
                    <a:schemeClr val="bg1"/>
                  </a:solidFill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abnormalities</a:t>
              </a:r>
              <a:endParaRPr lang="es-ES" sz="1600" b="1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endParaRPr>
            </a:p>
          </p:txBody>
        </p:sp>
      </p:grpSp>
      <p:grpSp>
        <p:nvGrpSpPr>
          <p:cNvPr id="9" name="Agrupar 8"/>
          <p:cNvGrpSpPr/>
          <p:nvPr/>
        </p:nvGrpSpPr>
        <p:grpSpPr>
          <a:xfrm>
            <a:off x="6947151" y="5124960"/>
            <a:ext cx="1548906" cy="942095"/>
            <a:chOff x="6947151" y="5124960"/>
            <a:chExt cx="1548906" cy="942095"/>
          </a:xfrm>
        </p:grpSpPr>
        <p:sp>
          <p:nvSpPr>
            <p:cNvPr id="71" name="AutoShape 36"/>
            <p:cNvSpPr>
              <a:spLocks noChangeArrowheads="1"/>
            </p:cNvSpPr>
            <p:nvPr/>
          </p:nvSpPr>
          <p:spPr bwMode="auto">
            <a:xfrm>
              <a:off x="6947151" y="5124960"/>
              <a:ext cx="1548906" cy="942095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" sz="140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endParaRPr>
            </a:p>
          </p:txBody>
        </p:sp>
        <p:sp>
          <p:nvSpPr>
            <p:cNvPr id="38" name="Text Box 50"/>
            <p:cNvSpPr txBox="1">
              <a:spLocks noChangeArrowheads="1"/>
            </p:cNvSpPr>
            <p:nvPr/>
          </p:nvSpPr>
          <p:spPr bwMode="auto">
            <a:xfrm>
              <a:off x="7046741" y="5250724"/>
              <a:ext cx="1368425" cy="584775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es-ES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9pPr>
            </a:lstStyle>
            <a:p>
              <a:r>
                <a:rPr lang="es-ES" sz="1600" dirty="0" err="1">
                  <a:solidFill>
                    <a:schemeClr val="bg1"/>
                  </a:solidFill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Endothelial</a:t>
              </a:r>
              <a:r>
                <a:rPr lang="es-ES" sz="1600" dirty="0">
                  <a:solidFill>
                    <a:schemeClr val="bg1"/>
                  </a:solidFill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 </a:t>
              </a:r>
              <a:r>
                <a:rPr lang="es-ES" sz="1600" dirty="0" err="1">
                  <a:solidFill>
                    <a:schemeClr val="bg1"/>
                  </a:solidFill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dysfunction</a:t>
              </a:r>
              <a:endParaRPr lang="es-ES" sz="1600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endParaRPr>
            </a:p>
          </p:txBody>
        </p:sp>
      </p:grpSp>
      <p:sp>
        <p:nvSpPr>
          <p:cNvPr id="9274" name="Text Box 26"/>
          <p:cNvSpPr txBox="1">
            <a:spLocks noChangeArrowheads="1"/>
          </p:cNvSpPr>
          <p:nvPr/>
        </p:nvSpPr>
        <p:spPr bwMode="auto">
          <a:xfrm>
            <a:off x="3511243" y="2691686"/>
            <a:ext cx="2254514" cy="64633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ctr">
              <a:defRPr sz="1600" b="1">
                <a:latin typeface="Calibri" pitchFamily="34" charset="0"/>
                <a:cs typeface="Arial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es-ES" sz="1800" dirty="0" err="1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Induced-aPL</a:t>
            </a:r>
            <a:endParaRPr lang="es-ES" sz="1800" dirty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r>
              <a:rPr lang="es-ES" sz="1800" dirty="0" err="1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oxidative</a:t>
            </a:r>
            <a:r>
              <a:rPr lang="es-ES" sz="1800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stress</a:t>
            </a:r>
          </a:p>
        </p:txBody>
      </p:sp>
      <p:grpSp>
        <p:nvGrpSpPr>
          <p:cNvPr id="10" name="Agrupar 9"/>
          <p:cNvGrpSpPr/>
          <p:nvPr/>
        </p:nvGrpSpPr>
        <p:grpSpPr>
          <a:xfrm>
            <a:off x="4511867" y="4571862"/>
            <a:ext cx="2034644" cy="817400"/>
            <a:chOff x="4511867" y="4571862"/>
            <a:chExt cx="2034644" cy="817400"/>
          </a:xfrm>
        </p:grpSpPr>
        <p:sp>
          <p:nvSpPr>
            <p:cNvPr id="73" name="AutoShape 30"/>
            <p:cNvSpPr>
              <a:spLocks noChangeArrowheads="1"/>
            </p:cNvSpPr>
            <p:nvPr/>
          </p:nvSpPr>
          <p:spPr bwMode="auto">
            <a:xfrm>
              <a:off x="4715991" y="4571862"/>
              <a:ext cx="1800225" cy="8174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" sz="1400">
                <a:solidFill>
                  <a:schemeClr val="lt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endParaRPr>
            </a:p>
          </p:txBody>
        </p:sp>
        <p:sp>
          <p:nvSpPr>
            <p:cNvPr id="72" name="Text Box 33"/>
            <p:cNvSpPr txBox="1">
              <a:spLocks noChangeArrowheads="1"/>
            </p:cNvSpPr>
            <p:nvPr/>
          </p:nvSpPr>
          <p:spPr bwMode="auto">
            <a:xfrm>
              <a:off x="4511867" y="4662967"/>
              <a:ext cx="2034644" cy="5847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b="1" dirty="0"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↑</a:t>
              </a:r>
              <a:r>
                <a:rPr lang="es-ES" sz="1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 </a:t>
              </a:r>
              <a:r>
                <a:rPr lang="es-ES" sz="16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Prostaglandins</a:t>
              </a:r>
              <a:r>
                <a:rPr lang="es-ES" sz="1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 plasma </a:t>
              </a:r>
              <a:r>
                <a:rPr lang="es-ES" sz="16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levels</a:t>
              </a:r>
              <a:endParaRPr lang="es-E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endParaRPr>
            </a:p>
          </p:txBody>
        </p:sp>
      </p:grpSp>
      <p:sp>
        <p:nvSpPr>
          <p:cNvPr id="42" name="AutoShape 50"/>
          <p:cNvSpPr>
            <a:spLocks noChangeArrowheads="1"/>
          </p:cNvSpPr>
          <p:nvPr/>
        </p:nvSpPr>
        <p:spPr bwMode="auto">
          <a:xfrm>
            <a:off x="5904266" y="2794370"/>
            <a:ext cx="683764" cy="175196"/>
          </a:xfrm>
          <a:custGeom>
            <a:avLst/>
            <a:gdLst>
              <a:gd name="T0" fmla="*/ 678656 w 21600"/>
              <a:gd name="T1" fmla="*/ 0 h 21600"/>
              <a:gd name="T2" fmla="*/ 0 w 21600"/>
              <a:gd name="T3" fmla="*/ 35719 h 21600"/>
              <a:gd name="T4" fmla="*/ 678656 w 21600"/>
              <a:gd name="T5" fmla="*/ 71438 h 21600"/>
              <a:gd name="T6" fmla="*/ 904875 w 21600"/>
              <a:gd name="T7" fmla="*/ 3571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 sz="140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45" name="AutoShape 50"/>
          <p:cNvSpPr>
            <a:spLocks noChangeArrowheads="1"/>
          </p:cNvSpPr>
          <p:nvPr/>
        </p:nvSpPr>
        <p:spPr bwMode="auto">
          <a:xfrm rot="2124973">
            <a:off x="5853576" y="3544343"/>
            <a:ext cx="683764" cy="175196"/>
          </a:xfrm>
          <a:custGeom>
            <a:avLst/>
            <a:gdLst>
              <a:gd name="T0" fmla="*/ 678656 w 21600"/>
              <a:gd name="T1" fmla="*/ 0 h 21600"/>
              <a:gd name="T2" fmla="*/ 0 w 21600"/>
              <a:gd name="T3" fmla="*/ 35719 h 21600"/>
              <a:gd name="T4" fmla="*/ 678656 w 21600"/>
              <a:gd name="T5" fmla="*/ 71438 h 21600"/>
              <a:gd name="T6" fmla="*/ 904875 w 21600"/>
              <a:gd name="T7" fmla="*/ 3571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 sz="140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46" name="AutoShape 50"/>
          <p:cNvSpPr>
            <a:spLocks noChangeArrowheads="1"/>
          </p:cNvSpPr>
          <p:nvPr/>
        </p:nvSpPr>
        <p:spPr bwMode="auto">
          <a:xfrm rot="5400000">
            <a:off x="4823139" y="3915082"/>
            <a:ext cx="1204417" cy="214362"/>
          </a:xfrm>
          <a:custGeom>
            <a:avLst/>
            <a:gdLst>
              <a:gd name="T0" fmla="*/ 678656 w 21600"/>
              <a:gd name="T1" fmla="*/ 0 h 21600"/>
              <a:gd name="T2" fmla="*/ 0 w 21600"/>
              <a:gd name="T3" fmla="*/ 35719 h 21600"/>
              <a:gd name="T4" fmla="*/ 678656 w 21600"/>
              <a:gd name="T5" fmla="*/ 71438 h 21600"/>
              <a:gd name="T6" fmla="*/ 904875 w 21600"/>
              <a:gd name="T7" fmla="*/ 3571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 sz="140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47" name="AutoShape 50"/>
          <p:cNvSpPr>
            <a:spLocks noChangeArrowheads="1"/>
          </p:cNvSpPr>
          <p:nvPr/>
        </p:nvSpPr>
        <p:spPr bwMode="auto">
          <a:xfrm rot="5400000">
            <a:off x="3258734" y="3905053"/>
            <a:ext cx="1204418" cy="214362"/>
          </a:xfrm>
          <a:custGeom>
            <a:avLst/>
            <a:gdLst>
              <a:gd name="T0" fmla="*/ 678656 w 21600"/>
              <a:gd name="T1" fmla="*/ 0 h 21600"/>
              <a:gd name="T2" fmla="*/ 0 w 21600"/>
              <a:gd name="T3" fmla="*/ 35719 h 21600"/>
              <a:gd name="T4" fmla="*/ 678656 w 21600"/>
              <a:gd name="T5" fmla="*/ 71438 h 21600"/>
              <a:gd name="T6" fmla="*/ 904875 w 21600"/>
              <a:gd name="T7" fmla="*/ 3571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" sz="14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↑ </a:t>
            </a:r>
          </a:p>
        </p:txBody>
      </p:sp>
      <p:sp>
        <p:nvSpPr>
          <p:cNvPr id="49" name="AutoShape 50"/>
          <p:cNvSpPr>
            <a:spLocks noChangeArrowheads="1"/>
          </p:cNvSpPr>
          <p:nvPr/>
        </p:nvSpPr>
        <p:spPr bwMode="auto">
          <a:xfrm rot="10800000">
            <a:off x="2751460" y="2733516"/>
            <a:ext cx="683764" cy="175196"/>
          </a:xfrm>
          <a:custGeom>
            <a:avLst/>
            <a:gdLst>
              <a:gd name="T0" fmla="*/ 678656 w 21600"/>
              <a:gd name="T1" fmla="*/ 0 h 21600"/>
              <a:gd name="T2" fmla="*/ 0 w 21600"/>
              <a:gd name="T3" fmla="*/ 35719 h 21600"/>
              <a:gd name="T4" fmla="*/ 678656 w 21600"/>
              <a:gd name="T5" fmla="*/ 71438 h 21600"/>
              <a:gd name="T6" fmla="*/ 904875 w 21600"/>
              <a:gd name="T7" fmla="*/ 3571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 sz="140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51" name="AutoShape 15"/>
          <p:cNvSpPr>
            <a:spLocks noChangeArrowheads="1"/>
          </p:cNvSpPr>
          <p:nvPr/>
        </p:nvSpPr>
        <p:spPr bwMode="auto">
          <a:xfrm rot="5400000">
            <a:off x="900905" y="4048247"/>
            <a:ext cx="1121990" cy="171528"/>
          </a:xfrm>
          <a:prstGeom prst="chevron">
            <a:avLst>
              <a:gd name="adj" fmla="val 41241"/>
            </a:avLst>
          </a:prstGeom>
          <a:gradFill flip="none" rotWithShape="1">
            <a:gsLst>
              <a:gs pos="0">
                <a:schemeClr val="tx1">
                  <a:tint val="66000"/>
                  <a:satMod val="160000"/>
                </a:schemeClr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tx1">
                <a:lumMod val="65000"/>
                <a:lumOff val="3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912813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100">
              <a:solidFill>
                <a:srgbClr val="80000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52" name="AutoShape 15"/>
          <p:cNvSpPr>
            <a:spLocks noChangeArrowheads="1"/>
          </p:cNvSpPr>
          <p:nvPr/>
        </p:nvSpPr>
        <p:spPr bwMode="auto">
          <a:xfrm rot="5400000">
            <a:off x="7514830" y="4670424"/>
            <a:ext cx="394784" cy="178243"/>
          </a:xfrm>
          <a:prstGeom prst="chevron">
            <a:avLst>
              <a:gd name="adj" fmla="val 41241"/>
            </a:avLst>
          </a:prstGeom>
          <a:gradFill flip="none" rotWithShape="1">
            <a:gsLst>
              <a:gs pos="0">
                <a:schemeClr val="tx1">
                  <a:tint val="66000"/>
                  <a:satMod val="160000"/>
                </a:schemeClr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tx1">
                <a:lumMod val="65000"/>
                <a:lumOff val="3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912813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100">
              <a:solidFill>
                <a:srgbClr val="80000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53" name="AutoShape 15"/>
          <p:cNvSpPr>
            <a:spLocks noChangeArrowheads="1"/>
          </p:cNvSpPr>
          <p:nvPr/>
        </p:nvSpPr>
        <p:spPr bwMode="auto">
          <a:xfrm rot="16200000">
            <a:off x="4440500" y="2138448"/>
            <a:ext cx="396000" cy="216000"/>
          </a:xfrm>
          <a:prstGeom prst="chevron">
            <a:avLst>
              <a:gd name="adj" fmla="val 41241"/>
            </a:avLst>
          </a:prstGeom>
          <a:gradFill flip="none" rotWithShape="1">
            <a:gsLst>
              <a:gs pos="0">
                <a:schemeClr val="tx1">
                  <a:tint val="66000"/>
                  <a:satMod val="160000"/>
                </a:schemeClr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tx1">
                <a:lumMod val="65000"/>
                <a:lumOff val="3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912813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100">
              <a:solidFill>
                <a:srgbClr val="80000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26308" y="104841"/>
            <a:ext cx="7718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rgbClr val="00206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Estrés oxidativo en el Síndrome </a:t>
            </a:r>
            <a:r>
              <a:rPr lang="es-ES_tradnl" b="1" dirty="0" err="1" smtClean="0">
                <a:solidFill>
                  <a:srgbClr val="00206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Antifosfolípido</a:t>
            </a:r>
            <a:r>
              <a:rPr lang="es-ES_tradnl" b="1" dirty="0" smtClean="0">
                <a:solidFill>
                  <a:srgbClr val="00206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primario: Mecanismo clave en la inducción de trombosis y daño vascular </a:t>
            </a:r>
            <a:endParaRPr lang="es-ES_tradnl" b="1" dirty="0">
              <a:solidFill>
                <a:srgbClr val="00206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9" name="Text Box 48"/>
          <p:cNvSpPr txBox="1">
            <a:spLocks noChangeArrowheads="1"/>
          </p:cNvSpPr>
          <p:nvPr/>
        </p:nvSpPr>
        <p:spPr bwMode="auto">
          <a:xfrm>
            <a:off x="3590797" y="5838363"/>
            <a:ext cx="2095406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´Vascular </a:t>
            </a:r>
            <a:r>
              <a:rPr lang="es-ES" sz="1600" b="1" dirty="0" err="1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dysfunction</a:t>
            </a:r>
            <a:r>
              <a:rPr lang="es-ES" sz="1600" b="1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and </a:t>
            </a:r>
            <a:r>
              <a:rPr lang="es-ES" sz="1600" b="1" dirty="0" err="1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atherogenesis</a:t>
            </a:r>
            <a:endParaRPr lang="es-ES" sz="1600" b="1" dirty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40" name="AutoShape 15"/>
          <p:cNvSpPr>
            <a:spLocks noChangeArrowheads="1"/>
          </p:cNvSpPr>
          <p:nvPr/>
        </p:nvSpPr>
        <p:spPr bwMode="auto">
          <a:xfrm rot="5400000">
            <a:off x="4494483" y="5515135"/>
            <a:ext cx="288034" cy="216024"/>
          </a:xfrm>
          <a:prstGeom prst="chevron">
            <a:avLst>
              <a:gd name="adj" fmla="val 41241"/>
            </a:avLst>
          </a:prstGeom>
          <a:gradFill flip="none" rotWithShape="1">
            <a:gsLst>
              <a:gs pos="0">
                <a:schemeClr val="tx1">
                  <a:tint val="66000"/>
                  <a:satMod val="160000"/>
                </a:schemeClr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tx1">
                <a:lumMod val="65000"/>
                <a:lumOff val="3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912813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100">
              <a:solidFill>
                <a:srgbClr val="80000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5" grpId="0" animBg="1"/>
      <p:bldP spid="49" grpId="0" animBg="1"/>
      <p:bldP spid="51" grpId="0" animBg="1"/>
      <p:bldP spid="52" grpId="0" animBg="1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2813" eaLnBrk="1" hangingPunct="1"/>
            <a:endParaRPr lang="es-ES">
              <a:solidFill>
                <a:srgbClr val="FF0000"/>
              </a:solidFill>
            </a:endParaRPr>
          </a:p>
        </p:txBody>
      </p:sp>
      <p:sp>
        <p:nvSpPr>
          <p:cNvPr id="9220" name="Rectangle 75"/>
          <p:cNvSpPr>
            <a:spLocks noChangeArrowheads="1"/>
          </p:cNvSpPr>
          <p:nvPr/>
        </p:nvSpPr>
        <p:spPr bwMode="auto">
          <a:xfrm>
            <a:off x="0" y="63420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2813" eaLnBrk="1" hangingPunct="1"/>
            <a:endParaRPr lang="es-ES"/>
          </a:p>
        </p:txBody>
      </p:sp>
      <p:sp>
        <p:nvSpPr>
          <p:cNvPr id="9223" name="Text Box 116"/>
          <p:cNvSpPr txBox="1">
            <a:spLocks noChangeArrowheads="1"/>
          </p:cNvSpPr>
          <p:nvPr/>
        </p:nvSpPr>
        <p:spPr bwMode="auto">
          <a:xfrm>
            <a:off x="1223627" y="116632"/>
            <a:ext cx="669674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 eaLnBrk="1" hangingPunct="1"/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Disfunción Mitocondrial y Estrés Oxidativo en monocitos de pacientes con Síndrome </a:t>
            </a:r>
            <a:r>
              <a:rPr lang="es-ES" b="1" dirty="0" err="1" smtClean="0">
                <a:solidFill>
                  <a:schemeClr val="accent5">
                    <a:lumMod val="50000"/>
                  </a:schemeClr>
                </a:solidFill>
              </a:rPr>
              <a:t>Antifosfolípido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 Primario: Asociación con el desarrollo de Trombosis y Aterosclerosis</a:t>
            </a:r>
            <a:endParaRPr lang="es-ES_tradnl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9296" name="Group 80"/>
          <p:cNvGraphicFramePr>
            <a:graphicFrameLocks noGrp="1"/>
          </p:cNvGraphicFramePr>
          <p:nvPr/>
        </p:nvGraphicFramePr>
        <p:xfrm>
          <a:off x="107950" y="1628775"/>
          <a:ext cx="4248025" cy="5029200"/>
        </p:xfrm>
        <a:graphic>
          <a:graphicData uri="http://schemas.openxmlformats.org/drawingml/2006/table">
            <a:tbl>
              <a:tblPr/>
              <a:tblGrid>
                <a:gridCol w="21628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30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20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Variable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Pacientes SAF</a:t>
                      </a:r>
                      <a:endParaRPr kumimoji="0" 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(n=43)</a:t>
                      </a: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Donantes Sanos</a:t>
                      </a:r>
                      <a:endParaRPr kumimoji="0" 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(n=37)</a:t>
                      </a:r>
                      <a:endParaRPr kumimoji="0" 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Mujeres/Hombres</a:t>
                      </a:r>
                      <a:endParaRPr kumimoji="0" 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Edad, años</a:t>
                      </a:r>
                      <a:endParaRPr kumimoji="0" 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Media</a:t>
                      </a:r>
                      <a:endParaRPr kumimoji="0" 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Rango</a:t>
                      </a:r>
                      <a:endParaRPr kumimoji="0" 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32/11</a:t>
                      </a:r>
                      <a:endParaRPr kumimoji="0" lang="es-E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48.4±11.7</a:t>
                      </a:r>
                      <a:endParaRPr kumimoji="0" lang="es-E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(32-71)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24/13</a:t>
                      </a:r>
                      <a:endParaRPr kumimoji="0" 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41.27±8.9</a:t>
                      </a:r>
                      <a:endParaRPr kumimoji="0" 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(32-58)</a:t>
                      </a:r>
                      <a:endParaRPr kumimoji="0" 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Trombosis venosa</a:t>
                      </a:r>
                      <a:endParaRPr kumimoji="0" 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 (16%)</a:t>
                      </a: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</a:t>
                      </a:r>
                      <a:endParaRPr kumimoji="0" 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Trombosis arterial</a:t>
                      </a: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18 (42%)</a:t>
                      </a: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</a:t>
                      </a:r>
                      <a:endParaRPr kumimoji="0" 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Abortos</a:t>
                      </a: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19 (44%)</a:t>
                      </a: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</a:t>
                      </a:r>
                      <a:endParaRPr kumimoji="0" 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Anticuerpos</a:t>
                      </a:r>
                      <a:r>
                        <a:rPr kumimoji="0" lang="en-GB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anticardiolipina</a:t>
                      </a:r>
                      <a:endParaRPr kumimoji="0" 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IgG Isotipo positivo</a:t>
                      </a:r>
                      <a:endParaRPr kumimoji="0" 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IgM Isotipo positivo</a:t>
                      </a:r>
                      <a:endParaRPr kumimoji="0" 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15 (35%)</a:t>
                      </a:r>
                      <a:endParaRPr kumimoji="0" 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 (23%)</a:t>
                      </a: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Negativo</a:t>
                      </a:r>
                      <a:endParaRPr kumimoji="0" lang="es-E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Negativo</a:t>
                      </a:r>
                      <a:endParaRPr kumimoji="0" lang="es-E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Anticoagulante Lúpico positivo (n)</a:t>
                      </a:r>
                      <a:endParaRPr kumimoji="0" lang="es-E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28 (65%)</a:t>
                      </a:r>
                      <a:endParaRPr kumimoji="0" lang="pt-B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Negativo</a:t>
                      </a:r>
                      <a:endParaRPr kumimoji="0" 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Obesidad (n)</a:t>
                      </a: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 (23%)</a:t>
                      </a:r>
                      <a:endParaRPr kumimoji="0" lang="pt-B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 (5%)</a:t>
                      </a:r>
                      <a:endParaRPr kumimoji="0" lang="pt-B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Diabetes (n)</a:t>
                      </a: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</a:t>
                      </a:r>
                      <a:endParaRPr kumimoji="0" lang="pt-B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</a:t>
                      </a:r>
                      <a:endParaRPr kumimoji="0" lang="pt-B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Hipertensión (n)</a:t>
                      </a: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 (5%)</a:t>
                      </a:r>
                      <a:endParaRPr kumimoji="0" lang="pt-B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</a:t>
                      </a:r>
                      <a:endParaRPr kumimoji="0" lang="pt-B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Hipertrigliceridemia (n)</a:t>
                      </a: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 (21%)</a:t>
                      </a:r>
                      <a:endParaRPr kumimoji="0" lang="pt-B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 (11%)</a:t>
                      </a:r>
                      <a:endParaRPr kumimoji="0" lang="pt-B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Hipercolesterolemia (n)</a:t>
                      </a: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15 (35%)</a:t>
                      </a:r>
                      <a:endParaRPr kumimoji="0" lang="pt-B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18 (42%)</a:t>
                      </a:r>
                      <a:endParaRPr kumimoji="0" lang="pt-B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Nefropatía (n)</a:t>
                      </a: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</a:t>
                      </a:r>
                      <a:endParaRPr kumimoji="0" lang="pt-B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</a:t>
                      </a:r>
                      <a:endParaRPr kumimoji="0" lang="pt-B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Fumador (n)</a:t>
                      </a: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 (26%)</a:t>
                      </a:r>
                      <a:endParaRPr kumimoji="0" lang="pt-B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 (11%)</a:t>
                      </a:r>
                      <a:endParaRPr kumimoji="0" lang="pt-B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Engrosamiento de la íntima media carotídea (n)</a:t>
                      </a:r>
                      <a:endParaRPr kumimoji="0" lang="en-GB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13 (30%)</a:t>
                      </a: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 (5%)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13623" name="Rectangle 311"/>
          <p:cNvSpPr>
            <a:spLocks noChangeArrowheads="1"/>
          </p:cNvSpPr>
          <p:nvPr/>
        </p:nvSpPr>
        <p:spPr bwMode="auto">
          <a:xfrm>
            <a:off x="107950" y="1185863"/>
            <a:ext cx="3816350" cy="4286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1100" b="1">
                <a:latin typeface="Arial" charset="0"/>
                <a:cs typeface="Arial" charset="0"/>
              </a:rPr>
              <a:t>Tabla I. Parámetros clínicos de pacientes con Síndrome Antifosfolípido y Controles</a:t>
            </a:r>
          </a:p>
        </p:txBody>
      </p:sp>
      <p:sp>
        <p:nvSpPr>
          <p:cNvPr id="26" name="Rectangle 67"/>
          <p:cNvSpPr>
            <a:spLocks noChangeArrowheads="1"/>
          </p:cNvSpPr>
          <p:nvPr/>
        </p:nvSpPr>
        <p:spPr bwMode="auto">
          <a:xfrm>
            <a:off x="142875" y="2895600"/>
            <a:ext cx="4213101" cy="4333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>
            <a:prstShdw prst="shdw17" dist="17961" dir="2700000">
              <a:srgbClr val="1C1A13"/>
            </a:prstShdw>
          </a:effectLst>
        </p:spPr>
        <p:txBody>
          <a:bodyPr wrap="none" anchor="ctr"/>
          <a:lstStyle/>
          <a:p>
            <a:pPr>
              <a:defRPr/>
            </a:pPr>
            <a:endParaRPr lang="es-ES_tradnl"/>
          </a:p>
        </p:txBody>
      </p:sp>
      <p:sp>
        <p:nvSpPr>
          <p:cNvPr id="2" name="Rectangle 67"/>
          <p:cNvSpPr>
            <a:spLocks noChangeArrowheads="1"/>
          </p:cNvSpPr>
          <p:nvPr/>
        </p:nvSpPr>
        <p:spPr bwMode="auto">
          <a:xfrm>
            <a:off x="144462" y="6237288"/>
            <a:ext cx="4211514" cy="43338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>
            <a:prstShdw prst="shdw17" dist="17961" dir="2700000">
              <a:srgbClr val="1C1A13"/>
            </a:prstShdw>
          </a:effectLst>
        </p:spPr>
        <p:txBody>
          <a:bodyPr wrap="none" anchor="ctr"/>
          <a:lstStyle/>
          <a:p>
            <a:pPr>
              <a:defRPr/>
            </a:pPr>
            <a:endParaRPr lang="es-ES_tradnl"/>
          </a:p>
        </p:txBody>
      </p:sp>
      <p:sp>
        <p:nvSpPr>
          <p:cNvPr id="13" name="Rectangle 174"/>
          <p:cNvSpPr>
            <a:spLocks noChangeArrowheads="1"/>
          </p:cNvSpPr>
          <p:nvPr/>
        </p:nvSpPr>
        <p:spPr bwMode="auto">
          <a:xfrm>
            <a:off x="4500562" y="1112541"/>
            <a:ext cx="4463926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005C"/>
            </a:prst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14" name="Rectangle 175"/>
          <p:cNvSpPr>
            <a:spLocks noChangeArrowheads="1"/>
          </p:cNvSpPr>
          <p:nvPr/>
        </p:nvSpPr>
        <p:spPr bwMode="auto">
          <a:xfrm>
            <a:off x="4572000" y="6081416"/>
            <a:ext cx="4313794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005C"/>
            </a:prst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15" name="Text Box 315"/>
          <p:cNvSpPr txBox="1">
            <a:spLocks noChangeArrowheads="1"/>
          </p:cNvSpPr>
          <p:nvPr/>
        </p:nvSpPr>
        <p:spPr bwMode="auto">
          <a:xfrm>
            <a:off x="5148263" y="6467475"/>
            <a:ext cx="3938587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1200" i="1" dirty="0" err="1">
                <a:latin typeface="Calibri" pitchFamily="34" charset="0"/>
              </a:rPr>
              <a:t>Perez-Sanchez</a:t>
            </a:r>
            <a:r>
              <a:rPr lang="es-ES" sz="1200" i="1" dirty="0">
                <a:latin typeface="Calibri" pitchFamily="34" charset="0"/>
              </a:rPr>
              <a:t> et al., </a:t>
            </a:r>
            <a:r>
              <a:rPr lang="es-ES" sz="1200" i="1" dirty="0" err="1">
                <a:latin typeface="Calibri" pitchFamily="34" charset="0"/>
              </a:rPr>
              <a:t>Blood</a:t>
            </a:r>
            <a:r>
              <a:rPr lang="es-ES" sz="1200" i="1" dirty="0">
                <a:latin typeface="Calibri" pitchFamily="34" charset="0"/>
              </a:rPr>
              <a:t>. 2012 Jun 14;119(24):5859-70. </a:t>
            </a:r>
          </a:p>
        </p:txBody>
      </p:sp>
      <p:grpSp>
        <p:nvGrpSpPr>
          <p:cNvPr id="21" name="Agrupar 20"/>
          <p:cNvGrpSpPr/>
          <p:nvPr/>
        </p:nvGrpSpPr>
        <p:grpSpPr>
          <a:xfrm>
            <a:off x="5302325" y="1744812"/>
            <a:ext cx="2975486" cy="1584176"/>
            <a:chOff x="1979711" y="404664"/>
            <a:chExt cx="2975486" cy="1584176"/>
          </a:xfrm>
        </p:grpSpPr>
        <p:pic>
          <p:nvPicPr>
            <p:cNvPr id="22" name="Picture 93" descr="Peroxidos en APS"/>
            <p:cNvPicPr>
              <a:picLocks noChangeAspect="1" noChangeArrowheads="1"/>
            </p:cNvPicPr>
            <p:nvPr/>
          </p:nvPicPr>
          <p:blipFill rotWithShape="1">
            <a:blip r:embed="rId2" cstate="print">
              <a:lum bright="-18000" contrast="30000"/>
            </a:blip>
            <a:srcRect/>
            <a:stretch/>
          </p:blipFill>
          <p:spPr bwMode="auto">
            <a:xfrm>
              <a:off x="1979711" y="404664"/>
              <a:ext cx="1368153" cy="1584176"/>
            </a:xfrm>
            <a:prstGeom prst="rect">
              <a:avLst/>
            </a:prstGeom>
            <a:noFill/>
          </p:spPr>
        </p:pic>
        <p:pic>
          <p:nvPicPr>
            <p:cNvPr id="23" name="Picture 93" descr="Peroxidos en APS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-18000" contrast="30000"/>
            </a:blip>
            <a:srcRect/>
            <a:stretch/>
          </p:blipFill>
          <p:spPr bwMode="auto">
            <a:xfrm>
              <a:off x="3371020" y="488219"/>
              <a:ext cx="1584177" cy="1417066"/>
            </a:xfrm>
            <a:prstGeom prst="rect">
              <a:avLst/>
            </a:prstGeom>
            <a:noFill/>
          </p:spPr>
        </p:pic>
        <p:pic>
          <p:nvPicPr>
            <p:cNvPr id="24" name="Picture 93" descr="Peroxidos en APS"/>
            <p:cNvPicPr>
              <a:picLocks noChangeAspect="1" noChangeArrowheads="1"/>
            </p:cNvPicPr>
            <p:nvPr/>
          </p:nvPicPr>
          <p:blipFill rotWithShape="1">
            <a:blip r:embed="rId4" cstate="print">
              <a:lum bright="-18000" contrast="30000"/>
            </a:blip>
            <a:srcRect/>
            <a:stretch/>
          </p:blipFill>
          <p:spPr bwMode="auto">
            <a:xfrm>
              <a:off x="3923928" y="1689261"/>
              <a:ext cx="864096" cy="216024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25" name="Agrupar 24"/>
          <p:cNvGrpSpPr/>
          <p:nvPr/>
        </p:nvGrpSpPr>
        <p:grpSpPr>
          <a:xfrm>
            <a:off x="5082038" y="3400996"/>
            <a:ext cx="3416061" cy="1627383"/>
            <a:chOff x="1835696" y="2276872"/>
            <a:chExt cx="3416061" cy="1627383"/>
          </a:xfrm>
        </p:grpSpPr>
        <p:pic>
          <p:nvPicPr>
            <p:cNvPr id="27" name="Picture 72" descr="GSH en APS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-24000" contrast="42000"/>
            </a:blip>
            <a:srcRect/>
            <a:stretch/>
          </p:blipFill>
          <p:spPr bwMode="auto">
            <a:xfrm>
              <a:off x="1995554" y="2564904"/>
              <a:ext cx="1440160" cy="1296144"/>
            </a:xfrm>
            <a:prstGeom prst="rect">
              <a:avLst/>
            </a:prstGeom>
            <a:noFill/>
          </p:spPr>
        </p:pic>
        <p:pic>
          <p:nvPicPr>
            <p:cNvPr id="28" name="Picture 72" descr="GSH en APS"/>
            <p:cNvPicPr>
              <a:picLocks noChangeAspect="1" noChangeArrowheads="1"/>
            </p:cNvPicPr>
            <p:nvPr/>
          </p:nvPicPr>
          <p:blipFill rotWithShape="1">
            <a:blip r:embed="rId6" cstate="print">
              <a:lum bright="-24000" contrast="42000"/>
            </a:blip>
            <a:srcRect/>
            <a:stretch/>
          </p:blipFill>
          <p:spPr bwMode="auto">
            <a:xfrm>
              <a:off x="1835696" y="2276872"/>
              <a:ext cx="2016224" cy="288032"/>
            </a:xfrm>
            <a:prstGeom prst="rect">
              <a:avLst/>
            </a:prstGeom>
            <a:noFill/>
          </p:spPr>
        </p:pic>
        <p:pic>
          <p:nvPicPr>
            <p:cNvPr id="29" name="Picture 72" descr="GSH en APS"/>
            <p:cNvPicPr>
              <a:picLocks noChangeAspect="1" noChangeArrowheads="1"/>
            </p:cNvPicPr>
            <p:nvPr/>
          </p:nvPicPr>
          <p:blipFill rotWithShape="1">
            <a:blip r:embed="rId7" cstate="print">
              <a:lum bright="-24000" contrast="42000"/>
            </a:blip>
            <a:srcRect/>
            <a:stretch/>
          </p:blipFill>
          <p:spPr bwMode="auto">
            <a:xfrm>
              <a:off x="3595572" y="2530263"/>
              <a:ext cx="1656185" cy="1152128"/>
            </a:xfrm>
            <a:prstGeom prst="rect">
              <a:avLst/>
            </a:prstGeom>
            <a:noFill/>
          </p:spPr>
        </p:pic>
        <p:pic>
          <p:nvPicPr>
            <p:cNvPr id="30" name="Picture 93" descr="Peroxidos en APS"/>
            <p:cNvPicPr>
              <a:picLocks noChangeAspect="1" noChangeArrowheads="1"/>
            </p:cNvPicPr>
            <p:nvPr/>
          </p:nvPicPr>
          <p:blipFill rotWithShape="1">
            <a:blip r:embed="rId4" cstate="print">
              <a:lum bright="-18000" contrast="30000"/>
            </a:blip>
            <a:srcRect/>
            <a:stretch/>
          </p:blipFill>
          <p:spPr bwMode="auto">
            <a:xfrm>
              <a:off x="4211960" y="3688231"/>
              <a:ext cx="864096" cy="216024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31" name="Picture 91" descr="Nrf2 in vivo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73943" y="5094547"/>
            <a:ext cx="4032250" cy="86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2813" eaLnBrk="1" hangingPunct="1"/>
            <a:endParaRPr lang="es-ES" sz="1400" b="1"/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971601" y="168275"/>
            <a:ext cx="76326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2813" eaLnBrk="1" hangingPunct="1">
              <a:defRPr/>
            </a:pPr>
            <a:r>
              <a:rPr lang="es-ES" sz="1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Estudios In vivo</a:t>
            </a:r>
            <a:r>
              <a:rPr lang="es-E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: Incremento de estrés oxidativo en </a:t>
            </a:r>
            <a:r>
              <a:rPr lang="es-E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monocitos y plasma de pacientes </a:t>
            </a:r>
            <a:r>
              <a:rPr lang="es-E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con </a:t>
            </a:r>
            <a:r>
              <a:rPr lang="es-E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Síndrome </a:t>
            </a:r>
            <a:r>
              <a:rPr lang="es-ES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Antifosfolípido</a:t>
            </a:r>
            <a:endParaRPr lang="es-ES" sz="14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2" name="Picture 173" descr="Table oxidative status in plasma and monocytes"/>
          <p:cNvPicPr>
            <a:picLocks noChangeAspect="1" noChangeArrowheads="1"/>
          </p:cNvPicPr>
          <p:nvPr/>
        </p:nvPicPr>
        <p:blipFill rotWithShape="1">
          <a:blip r:embed="rId2" cstate="print"/>
          <a:srcRect/>
          <a:stretch/>
        </p:blipFill>
        <p:spPr bwMode="auto">
          <a:xfrm>
            <a:off x="1691679" y="4149080"/>
            <a:ext cx="6192689" cy="234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74"/>
          <p:cNvSpPr>
            <a:spLocks noChangeArrowheads="1"/>
          </p:cNvSpPr>
          <p:nvPr/>
        </p:nvSpPr>
        <p:spPr bwMode="auto">
          <a:xfrm>
            <a:off x="107950" y="909638"/>
            <a:ext cx="42481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005C"/>
            </a:prst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14" name="Rectangle 175"/>
          <p:cNvSpPr>
            <a:spLocks noChangeArrowheads="1"/>
          </p:cNvSpPr>
          <p:nvPr/>
        </p:nvSpPr>
        <p:spPr bwMode="auto">
          <a:xfrm>
            <a:off x="179388" y="5878513"/>
            <a:ext cx="410527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005C"/>
            </a:prst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15" name="Rectangle 176"/>
          <p:cNvSpPr>
            <a:spLocks noChangeArrowheads="1"/>
          </p:cNvSpPr>
          <p:nvPr/>
        </p:nvSpPr>
        <p:spPr bwMode="auto">
          <a:xfrm>
            <a:off x="4572000" y="981075"/>
            <a:ext cx="4249738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005C"/>
            </a:prstShdw>
          </a:effec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6" name="Text Box 315"/>
          <p:cNvSpPr txBox="1">
            <a:spLocks noChangeArrowheads="1"/>
          </p:cNvSpPr>
          <p:nvPr/>
        </p:nvSpPr>
        <p:spPr bwMode="auto">
          <a:xfrm>
            <a:off x="5148263" y="6467475"/>
            <a:ext cx="3938587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1200" i="1" dirty="0" err="1">
                <a:latin typeface="Calibri" pitchFamily="34" charset="0"/>
              </a:rPr>
              <a:t>Perez-Sanchez</a:t>
            </a:r>
            <a:r>
              <a:rPr lang="es-ES" sz="1200" i="1" dirty="0">
                <a:latin typeface="Calibri" pitchFamily="34" charset="0"/>
              </a:rPr>
              <a:t> et al., </a:t>
            </a:r>
            <a:r>
              <a:rPr lang="es-ES" sz="1200" i="1" dirty="0" err="1">
                <a:latin typeface="Calibri" pitchFamily="34" charset="0"/>
              </a:rPr>
              <a:t>Blood</a:t>
            </a:r>
            <a:r>
              <a:rPr lang="es-ES" sz="1200" i="1" dirty="0">
                <a:latin typeface="Calibri" pitchFamily="34" charset="0"/>
              </a:rPr>
              <a:t>. 2012 Jun 14;119(24):5859-70. 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60941" y="1477266"/>
            <a:ext cx="4124636" cy="202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uadroTexto 2"/>
          <p:cNvSpPr txBox="1"/>
          <p:nvPr/>
        </p:nvSpPr>
        <p:spPr>
          <a:xfrm>
            <a:off x="5364088" y="1170069"/>
            <a:ext cx="100811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 err="1" smtClean="0"/>
              <a:t>Healthy</a:t>
            </a:r>
            <a:r>
              <a:rPr lang="es-ES_tradnl" sz="1400" b="1" dirty="0" smtClean="0"/>
              <a:t> </a:t>
            </a:r>
            <a:r>
              <a:rPr lang="es-ES_tradnl" sz="1400" b="1" dirty="0" err="1" smtClean="0"/>
              <a:t>donors</a:t>
            </a:r>
            <a:endParaRPr lang="es-ES_tradnl" sz="1400" b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7334331" y="1170069"/>
            <a:ext cx="100811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 smtClean="0"/>
              <a:t>APS </a:t>
            </a:r>
            <a:r>
              <a:rPr lang="es-ES_tradnl" sz="1400" b="1" dirty="0" err="1" smtClean="0"/>
              <a:t>monocytes</a:t>
            </a:r>
            <a:endParaRPr lang="es-ES_tradnl" sz="1400" b="1" dirty="0"/>
          </a:p>
        </p:txBody>
      </p:sp>
      <p:grpSp>
        <p:nvGrpSpPr>
          <p:cNvPr id="23" name="Agrupar 22"/>
          <p:cNvGrpSpPr/>
          <p:nvPr/>
        </p:nvGrpSpPr>
        <p:grpSpPr>
          <a:xfrm>
            <a:off x="951695" y="862801"/>
            <a:ext cx="3359633" cy="3281503"/>
            <a:chOff x="4675593" y="991761"/>
            <a:chExt cx="3359633" cy="3281503"/>
          </a:xfrm>
        </p:grpSpPr>
        <p:pic>
          <p:nvPicPr>
            <p:cNvPr id="24" name="Picture 71" descr="JC1 en APS"/>
            <p:cNvPicPr>
              <a:picLocks noChangeAspect="1" noChangeArrowheads="1"/>
            </p:cNvPicPr>
            <p:nvPr/>
          </p:nvPicPr>
          <p:blipFill rotWithShape="1">
            <a:blip r:embed="rId4" cstate="print">
              <a:lum bright="-6000" contrast="18000"/>
            </a:blip>
            <a:srcRect/>
            <a:stretch/>
          </p:blipFill>
          <p:spPr bwMode="auto">
            <a:xfrm>
              <a:off x="4675593" y="1248926"/>
              <a:ext cx="1655737" cy="2736305"/>
            </a:xfrm>
            <a:prstGeom prst="rect">
              <a:avLst/>
            </a:prstGeom>
            <a:noFill/>
          </p:spPr>
        </p:pic>
        <p:pic>
          <p:nvPicPr>
            <p:cNvPr id="25" name="Picture 71" descr="JC1 en APS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-6000" contrast="18000"/>
            </a:blip>
            <a:srcRect/>
            <a:stretch/>
          </p:blipFill>
          <p:spPr bwMode="auto">
            <a:xfrm>
              <a:off x="4983687" y="3985231"/>
              <a:ext cx="1296145" cy="288033"/>
            </a:xfrm>
            <a:prstGeom prst="rect">
              <a:avLst/>
            </a:prstGeom>
            <a:noFill/>
          </p:spPr>
        </p:pic>
        <p:sp>
          <p:nvSpPr>
            <p:cNvPr id="26" name="CuadroTexto 25"/>
            <p:cNvSpPr txBox="1"/>
            <p:nvPr/>
          </p:nvSpPr>
          <p:spPr>
            <a:xfrm>
              <a:off x="4914774" y="991761"/>
              <a:ext cx="31136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200" b="1" dirty="0" err="1" smtClean="0">
                  <a:latin typeface="Apple Braille" charset="0"/>
                  <a:ea typeface="Apple Braille" charset="0"/>
                  <a:cs typeface="Apple Braille" charset="0"/>
                </a:rPr>
                <a:t>Mitochondrial</a:t>
              </a:r>
              <a:r>
                <a:rPr lang="es-ES_tradnl" sz="1200" b="1" dirty="0">
                  <a:latin typeface="Apple Braille" charset="0"/>
                  <a:ea typeface="Apple Braille" charset="0"/>
                  <a:cs typeface="Apple Braille" charset="0"/>
                </a:rPr>
                <a:t> </a:t>
              </a:r>
              <a:r>
                <a:rPr lang="es-ES_tradnl" sz="1200" b="1" dirty="0" err="1" smtClean="0">
                  <a:latin typeface="Apple Braille" charset="0"/>
                  <a:ea typeface="Apple Braille" charset="0"/>
                  <a:cs typeface="Apple Braille" charset="0"/>
                </a:rPr>
                <a:t>membrane</a:t>
              </a:r>
              <a:r>
                <a:rPr lang="es-ES_tradnl" sz="1200" b="1" dirty="0" smtClean="0">
                  <a:latin typeface="Apple Braille" charset="0"/>
                  <a:ea typeface="Apple Braille" charset="0"/>
                  <a:cs typeface="Apple Braille" charset="0"/>
                </a:rPr>
                <a:t> </a:t>
              </a:r>
              <a:r>
                <a:rPr lang="es-ES_tradnl" sz="1200" b="1" dirty="0" err="1" smtClean="0">
                  <a:latin typeface="Apple Braille" charset="0"/>
                  <a:ea typeface="Apple Braille" charset="0"/>
                  <a:cs typeface="Apple Braille" charset="0"/>
                </a:rPr>
                <a:t>potential</a:t>
              </a:r>
              <a:endParaRPr lang="es-ES_tradnl" sz="1200" b="1" dirty="0">
                <a:latin typeface="Apple Braille" charset="0"/>
                <a:ea typeface="Apple Braille" charset="0"/>
                <a:cs typeface="Apple Braille" charset="0"/>
              </a:endParaRPr>
            </a:p>
          </p:txBody>
        </p:sp>
        <p:pic>
          <p:nvPicPr>
            <p:cNvPr id="27" name="Picture 71" descr="JC1 en APS"/>
            <p:cNvPicPr>
              <a:picLocks noChangeAspect="1" noChangeArrowheads="1"/>
            </p:cNvPicPr>
            <p:nvPr/>
          </p:nvPicPr>
          <p:blipFill rotWithShape="1">
            <a:blip r:embed="rId6" cstate="print">
              <a:lum bright="-6000" contrast="18000"/>
            </a:blip>
            <a:srcRect/>
            <a:stretch/>
          </p:blipFill>
          <p:spPr bwMode="auto">
            <a:xfrm>
              <a:off x="6378670" y="1484784"/>
              <a:ext cx="1656556" cy="2160240"/>
            </a:xfrm>
            <a:prstGeom prst="rect">
              <a:avLst/>
            </a:prstGeom>
            <a:noFill/>
          </p:spPr>
        </p:pic>
        <p:pic>
          <p:nvPicPr>
            <p:cNvPr id="28" name="Picture 93" descr="Peroxidos en APS"/>
            <p:cNvPicPr>
              <a:picLocks noChangeAspect="1" noChangeArrowheads="1"/>
            </p:cNvPicPr>
            <p:nvPr/>
          </p:nvPicPr>
          <p:blipFill rotWithShape="1">
            <a:blip r:embed="rId7" cstate="print">
              <a:lum bright="-18000" contrast="30000"/>
            </a:blip>
            <a:srcRect/>
            <a:stretch/>
          </p:blipFill>
          <p:spPr bwMode="auto">
            <a:xfrm>
              <a:off x="7092280" y="3356992"/>
              <a:ext cx="864096" cy="216024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4" name="Rectángulo redondeado 3"/>
          <p:cNvSpPr/>
          <p:nvPr/>
        </p:nvSpPr>
        <p:spPr>
          <a:xfrm>
            <a:off x="1691679" y="5589240"/>
            <a:ext cx="6120681" cy="72008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Agrupar 22"/>
          <p:cNvGrpSpPr/>
          <p:nvPr/>
        </p:nvGrpSpPr>
        <p:grpSpPr>
          <a:xfrm>
            <a:off x="972318" y="4237633"/>
            <a:ext cx="7704138" cy="2071687"/>
            <a:chOff x="323850" y="4452938"/>
            <a:chExt cx="7704138" cy="2071687"/>
          </a:xfrm>
        </p:grpSpPr>
        <p:grpSp>
          <p:nvGrpSpPr>
            <p:cNvPr id="20" name="Group 32"/>
            <p:cNvGrpSpPr>
              <a:grpSpLocks/>
            </p:cNvGrpSpPr>
            <p:nvPr/>
          </p:nvGrpSpPr>
          <p:grpSpPr bwMode="auto">
            <a:xfrm>
              <a:off x="6011863" y="4497388"/>
              <a:ext cx="2016125" cy="1993900"/>
              <a:chOff x="3334" y="2734"/>
              <a:chExt cx="1270" cy="1256"/>
            </a:xfrm>
          </p:grpSpPr>
          <p:graphicFrame>
            <p:nvGraphicFramePr>
              <p:cNvPr id="3097" name="Object 25"/>
              <p:cNvGraphicFramePr>
                <a:graphicFrameLocks noChangeAspect="1"/>
              </p:cNvGraphicFramePr>
              <p:nvPr/>
            </p:nvGraphicFramePr>
            <p:xfrm>
              <a:off x="3470" y="2734"/>
              <a:ext cx="1134" cy="1195"/>
            </p:xfrm>
            <a:graphic>
              <a:graphicData uri="http://schemas.openxmlformats.org/presentationml/2006/ole">
                <p:oleObj spid="_x0000_s51594" name="Gráfico" r:id="rId3" imgW="2407974" imgH="1897332" progId="">
                  <p:embed/>
                </p:oleObj>
              </a:graphicData>
            </a:graphic>
          </p:graphicFrame>
          <p:sp>
            <p:nvSpPr>
              <p:cNvPr id="2" name="Text Box 111"/>
              <p:cNvSpPr txBox="1">
                <a:spLocks noChangeArrowheads="1"/>
              </p:cNvSpPr>
              <p:nvPr/>
            </p:nvSpPr>
            <p:spPr bwMode="auto">
              <a:xfrm>
                <a:off x="3787" y="3817"/>
                <a:ext cx="27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s-ES" sz="12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+mn-cs"/>
                  </a:rPr>
                  <a:t>T(-)</a:t>
                </a:r>
              </a:p>
            </p:txBody>
          </p:sp>
          <p:sp>
            <p:nvSpPr>
              <p:cNvPr id="3" name="Text Box 112"/>
              <p:cNvSpPr txBox="1">
                <a:spLocks noChangeArrowheads="1"/>
              </p:cNvSpPr>
              <p:nvPr/>
            </p:nvSpPr>
            <p:spPr bwMode="auto">
              <a:xfrm>
                <a:off x="4238" y="3817"/>
                <a:ext cx="29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T(+)</a:t>
                </a:r>
              </a:p>
            </p:txBody>
          </p:sp>
          <p:sp>
            <p:nvSpPr>
              <p:cNvPr id="4" name="Text Box 113"/>
              <p:cNvSpPr txBox="1">
                <a:spLocks noChangeArrowheads="1"/>
              </p:cNvSpPr>
              <p:nvPr/>
            </p:nvSpPr>
            <p:spPr bwMode="auto">
              <a:xfrm rot="16200000">
                <a:off x="2916" y="3304"/>
                <a:ext cx="99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" sz="10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TAC (mM Trolox equiv)</a:t>
                </a:r>
              </a:p>
            </p:txBody>
          </p:sp>
          <p:sp>
            <p:nvSpPr>
              <p:cNvPr id="3102" name="Text Box 30"/>
              <p:cNvSpPr txBox="1">
                <a:spLocks noChangeArrowheads="1"/>
              </p:cNvSpPr>
              <p:nvPr/>
            </p:nvSpPr>
            <p:spPr bwMode="auto">
              <a:xfrm>
                <a:off x="4282" y="3298"/>
                <a:ext cx="17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ES"/>
                  <a:t>*</a:t>
                </a:r>
              </a:p>
            </p:txBody>
          </p:sp>
        </p:grpSp>
        <p:sp>
          <p:nvSpPr>
            <p:cNvPr id="3128" name="Text Box 56"/>
            <p:cNvSpPr txBox="1">
              <a:spLocks noChangeArrowheads="1"/>
            </p:cNvSpPr>
            <p:nvPr/>
          </p:nvSpPr>
          <p:spPr bwMode="auto">
            <a:xfrm>
              <a:off x="323850" y="4684713"/>
              <a:ext cx="3032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</a:t>
              </a:r>
            </a:p>
          </p:txBody>
        </p:sp>
        <p:grpSp>
          <p:nvGrpSpPr>
            <p:cNvPr id="21" name="Group 62"/>
            <p:cNvGrpSpPr>
              <a:grpSpLocks/>
            </p:cNvGrpSpPr>
            <p:nvPr/>
          </p:nvGrpSpPr>
          <p:grpSpPr bwMode="auto">
            <a:xfrm>
              <a:off x="2984500" y="4452938"/>
              <a:ext cx="2524125" cy="2071687"/>
              <a:chOff x="1970" y="2795"/>
              <a:chExt cx="1590" cy="1305"/>
            </a:xfrm>
          </p:grpSpPr>
          <p:graphicFrame>
            <p:nvGraphicFramePr>
              <p:cNvPr id="3093" name="Object 21"/>
              <p:cNvGraphicFramePr>
                <a:graphicFrameLocks noChangeAspect="1"/>
              </p:cNvGraphicFramePr>
              <p:nvPr/>
            </p:nvGraphicFramePr>
            <p:xfrm>
              <a:off x="2380" y="2828"/>
              <a:ext cx="1180" cy="1200"/>
            </p:xfrm>
            <a:graphic>
              <a:graphicData uri="http://schemas.openxmlformats.org/presentationml/2006/ole">
                <p:oleObj spid="_x0000_s51595" name="Gráfico" r:id="rId4" imgW="2415527" imgH="1904897" progId="">
                  <p:embed/>
                </p:oleObj>
              </a:graphicData>
            </a:graphic>
          </p:graphicFrame>
          <p:sp>
            <p:nvSpPr>
              <p:cNvPr id="15" name="Text Box 111"/>
              <p:cNvSpPr txBox="1">
                <a:spLocks noChangeArrowheads="1"/>
              </p:cNvSpPr>
              <p:nvPr/>
            </p:nvSpPr>
            <p:spPr bwMode="auto">
              <a:xfrm>
                <a:off x="2698" y="3927"/>
                <a:ext cx="27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s-ES" sz="12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+mn-cs"/>
                  </a:rPr>
                  <a:t>T(-)</a:t>
                </a:r>
              </a:p>
            </p:txBody>
          </p:sp>
          <p:sp>
            <p:nvSpPr>
              <p:cNvPr id="16" name="Text Box 112"/>
              <p:cNvSpPr txBox="1">
                <a:spLocks noChangeArrowheads="1"/>
              </p:cNvSpPr>
              <p:nvPr/>
            </p:nvSpPr>
            <p:spPr bwMode="auto">
              <a:xfrm>
                <a:off x="3149" y="3927"/>
                <a:ext cx="29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T(+)</a:t>
                </a:r>
              </a:p>
            </p:txBody>
          </p:sp>
          <p:sp>
            <p:nvSpPr>
              <p:cNvPr id="17" name="Text Box 113"/>
              <p:cNvSpPr txBox="1">
                <a:spLocks noChangeArrowheads="1"/>
              </p:cNvSpPr>
              <p:nvPr/>
            </p:nvSpPr>
            <p:spPr bwMode="auto">
              <a:xfrm rot="16200000">
                <a:off x="1641" y="3308"/>
                <a:ext cx="127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" sz="10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JC-1 (% cells with depolarized </a:t>
                </a:r>
              </a:p>
              <a:p>
                <a:pPr algn="ctr"/>
                <a:r>
                  <a:rPr lang="es-ES" sz="10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mitochondria)</a:t>
                </a:r>
              </a:p>
            </p:txBody>
          </p:sp>
          <p:sp>
            <p:nvSpPr>
              <p:cNvPr id="3101" name="Text Box 29"/>
              <p:cNvSpPr txBox="1">
                <a:spLocks noChangeArrowheads="1"/>
              </p:cNvSpPr>
              <p:nvPr/>
            </p:nvSpPr>
            <p:spPr bwMode="auto">
              <a:xfrm>
                <a:off x="3217" y="3085"/>
                <a:ext cx="17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ES"/>
                  <a:t>*</a:t>
                </a:r>
              </a:p>
            </p:txBody>
          </p:sp>
          <p:sp>
            <p:nvSpPr>
              <p:cNvPr id="3129" name="Text Box 57"/>
              <p:cNvSpPr txBox="1">
                <a:spLocks noChangeArrowheads="1"/>
              </p:cNvSpPr>
              <p:nvPr/>
            </p:nvSpPr>
            <p:spPr bwMode="auto">
              <a:xfrm>
                <a:off x="1970" y="2931"/>
                <a:ext cx="1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ES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F</a:t>
                </a:r>
              </a:p>
            </p:txBody>
          </p:sp>
        </p:grpSp>
        <p:sp>
          <p:nvSpPr>
            <p:cNvPr id="3130" name="Text Box 58"/>
            <p:cNvSpPr txBox="1">
              <a:spLocks noChangeArrowheads="1"/>
            </p:cNvSpPr>
            <p:nvPr/>
          </p:nvSpPr>
          <p:spPr bwMode="auto">
            <a:xfrm>
              <a:off x="5724525" y="4652963"/>
              <a:ext cx="3222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</a:t>
              </a:r>
            </a:p>
          </p:txBody>
        </p:sp>
        <p:sp>
          <p:nvSpPr>
            <p:cNvPr id="19" name="Text Box 113"/>
            <p:cNvSpPr txBox="1">
              <a:spLocks noChangeArrowheads="1"/>
            </p:cNvSpPr>
            <p:nvPr/>
          </p:nvSpPr>
          <p:spPr bwMode="auto">
            <a:xfrm rot="16200000">
              <a:off x="277020" y="5361781"/>
              <a:ext cx="1058862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ES" sz="10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aCL-IgG (GPL)</a:t>
              </a:r>
            </a:p>
          </p:txBody>
        </p:sp>
        <p:graphicFrame>
          <p:nvGraphicFramePr>
            <p:cNvPr id="3132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098428313"/>
                </p:ext>
              </p:extLst>
            </p:nvPr>
          </p:nvGraphicFramePr>
          <p:xfrm>
            <a:off x="900113" y="4772025"/>
            <a:ext cx="2016125" cy="1622425"/>
          </p:xfrm>
          <a:graphic>
            <a:graphicData uri="http://schemas.openxmlformats.org/presentationml/2006/ole">
              <p:oleObj spid="_x0000_s51596" name="Gráfico" r:id="rId5" imgW="2407974" imgH="1897332" progId="">
                <p:embed/>
              </p:oleObj>
            </a:graphicData>
          </a:graphic>
        </p:graphicFrame>
        <p:sp>
          <p:nvSpPr>
            <p:cNvPr id="18546" name="Text Box 114"/>
            <p:cNvSpPr txBox="1">
              <a:spLocks noChangeArrowheads="1"/>
            </p:cNvSpPr>
            <p:nvPr/>
          </p:nvSpPr>
          <p:spPr bwMode="auto">
            <a:xfrm>
              <a:off x="2322513" y="4756150"/>
              <a:ext cx="2730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dirty="0">
                  <a:cs typeface="+mn-cs"/>
                </a:rPr>
                <a:t>*</a:t>
              </a:r>
            </a:p>
          </p:txBody>
        </p:sp>
        <p:sp>
          <p:nvSpPr>
            <p:cNvPr id="18543" name="Text Box 111"/>
            <p:cNvSpPr txBox="1">
              <a:spLocks noChangeArrowheads="1"/>
            </p:cNvSpPr>
            <p:nvPr/>
          </p:nvSpPr>
          <p:spPr bwMode="auto">
            <a:xfrm>
              <a:off x="1516063" y="6249988"/>
              <a:ext cx="430212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ES" sz="12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T(-)</a:t>
              </a:r>
            </a:p>
          </p:txBody>
        </p:sp>
        <p:sp>
          <p:nvSpPr>
            <p:cNvPr id="18544" name="Text Box 112"/>
            <p:cNvSpPr txBox="1">
              <a:spLocks noChangeArrowheads="1"/>
            </p:cNvSpPr>
            <p:nvPr/>
          </p:nvSpPr>
          <p:spPr bwMode="auto">
            <a:xfrm>
              <a:off x="2232025" y="6249988"/>
              <a:ext cx="468313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s-ES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T(+)</a:t>
              </a:r>
            </a:p>
          </p:txBody>
        </p:sp>
      </p:grpSp>
      <p:sp>
        <p:nvSpPr>
          <p:cNvPr id="45" name="Rectangle 10"/>
          <p:cNvSpPr>
            <a:spLocks noChangeArrowheads="1"/>
          </p:cNvSpPr>
          <p:nvPr/>
        </p:nvSpPr>
        <p:spPr bwMode="auto">
          <a:xfrm>
            <a:off x="1619672" y="177800"/>
            <a:ext cx="63114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2813" eaLnBrk="1" hangingPunct="1"/>
            <a:r>
              <a:rPr lang="es-ES" sz="1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Estudios In vivo</a:t>
            </a:r>
            <a:r>
              <a:rPr lang="es-ES" sz="1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s-ES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Correlación/Asociación entre marcadores </a:t>
            </a:r>
            <a:r>
              <a:rPr lang="es-ES" sz="1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protrombóticos</a:t>
            </a:r>
            <a:r>
              <a:rPr lang="es-ES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es-ES" sz="1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proateroscleróticos</a:t>
            </a:r>
            <a:r>
              <a:rPr lang="es-ES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y la producción de </a:t>
            </a:r>
            <a:r>
              <a:rPr lang="es-E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ROS en SAF</a:t>
            </a:r>
            <a:endParaRPr lang="es-ES" sz="1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87731" y="956246"/>
            <a:ext cx="6365363" cy="3541141"/>
          </a:xfrm>
          <a:prstGeom prst="rect">
            <a:avLst/>
          </a:prstGeom>
        </p:spPr>
      </p:pic>
      <p:sp>
        <p:nvSpPr>
          <p:cNvPr id="47" name="Text Box 315"/>
          <p:cNvSpPr txBox="1">
            <a:spLocks noChangeArrowheads="1"/>
          </p:cNvSpPr>
          <p:nvPr/>
        </p:nvSpPr>
        <p:spPr bwMode="auto">
          <a:xfrm>
            <a:off x="5148263" y="6467475"/>
            <a:ext cx="3938587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1200" i="1" dirty="0" err="1">
                <a:latin typeface="Calibri" pitchFamily="34" charset="0"/>
              </a:rPr>
              <a:t>Perez-Sanchez</a:t>
            </a:r>
            <a:r>
              <a:rPr lang="es-ES" sz="1200" i="1" dirty="0">
                <a:latin typeface="Calibri" pitchFamily="34" charset="0"/>
              </a:rPr>
              <a:t> et al., </a:t>
            </a:r>
            <a:r>
              <a:rPr lang="es-ES" sz="1200" i="1" dirty="0" err="1">
                <a:latin typeface="Calibri" pitchFamily="34" charset="0"/>
              </a:rPr>
              <a:t>Blood</a:t>
            </a:r>
            <a:r>
              <a:rPr lang="es-ES" sz="1200" i="1" dirty="0">
                <a:latin typeface="Calibri" pitchFamily="34" charset="0"/>
              </a:rPr>
              <a:t>. 2012 Jun 14;119(24):5859-70. 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2594743" y="2492896"/>
            <a:ext cx="1185169" cy="2160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7" name="Rectángulo redondeado 26"/>
          <p:cNvSpPr/>
          <p:nvPr/>
        </p:nvSpPr>
        <p:spPr>
          <a:xfrm rot="16200000">
            <a:off x="1207108" y="1578051"/>
            <a:ext cx="1185169" cy="2160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8" name="Rectángulo redondeado 27"/>
          <p:cNvSpPr/>
          <p:nvPr/>
        </p:nvSpPr>
        <p:spPr>
          <a:xfrm>
            <a:off x="6026703" y="2475426"/>
            <a:ext cx="1185169" cy="216024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9" name="Rectángulo redondeado 28"/>
          <p:cNvSpPr/>
          <p:nvPr/>
        </p:nvSpPr>
        <p:spPr>
          <a:xfrm rot="16200000">
            <a:off x="4631513" y="1593088"/>
            <a:ext cx="1185169" cy="216024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0" name="Rectángulo redondeado 29"/>
          <p:cNvSpPr/>
          <p:nvPr/>
        </p:nvSpPr>
        <p:spPr>
          <a:xfrm rot="16200000">
            <a:off x="1315119" y="3280005"/>
            <a:ext cx="1185169" cy="216024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" name="Rectángulo redondeado 30"/>
          <p:cNvSpPr/>
          <p:nvPr/>
        </p:nvSpPr>
        <p:spPr>
          <a:xfrm rot="16200000">
            <a:off x="4555678" y="3289509"/>
            <a:ext cx="1185169" cy="216024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2" name="Rectángulo redondeado 31"/>
          <p:cNvSpPr/>
          <p:nvPr/>
        </p:nvSpPr>
        <p:spPr>
          <a:xfrm>
            <a:off x="5924078" y="4231975"/>
            <a:ext cx="1185169" cy="216024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3" name="Rectángulo redondeado 32"/>
          <p:cNvSpPr/>
          <p:nvPr/>
        </p:nvSpPr>
        <p:spPr>
          <a:xfrm>
            <a:off x="2802185" y="4214212"/>
            <a:ext cx="905719" cy="22344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4" name="Rectángulo redondeado 33"/>
          <p:cNvSpPr/>
          <p:nvPr/>
        </p:nvSpPr>
        <p:spPr>
          <a:xfrm rot="16200000">
            <a:off x="3309262" y="5090707"/>
            <a:ext cx="1633983" cy="391383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5" name="Rectángulo redondeado 34"/>
          <p:cNvSpPr/>
          <p:nvPr/>
        </p:nvSpPr>
        <p:spPr>
          <a:xfrm rot="16200000">
            <a:off x="6078848" y="5188432"/>
            <a:ext cx="1428530" cy="26397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6" name="Rectángulo redondeado 35"/>
          <p:cNvSpPr/>
          <p:nvPr/>
        </p:nvSpPr>
        <p:spPr>
          <a:xfrm>
            <a:off x="5332110" y="6059353"/>
            <a:ext cx="905719" cy="22344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7" name="Rectángulo redondeado 36"/>
          <p:cNvSpPr/>
          <p:nvPr/>
        </p:nvSpPr>
        <p:spPr>
          <a:xfrm>
            <a:off x="7895034" y="6036561"/>
            <a:ext cx="905719" cy="22344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2" name="Arc 7"/>
          <p:cNvSpPr>
            <a:spLocks/>
          </p:cNvSpPr>
          <p:nvPr/>
        </p:nvSpPr>
        <p:spPr bwMode="auto">
          <a:xfrm rot="12089245" flipV="1">
            <a:off x="1879600" y="4451350"/>
            <a:ext cx="1511300" cy="1628775"/>
          </a:xfrm>
          <a:custGeom>
            <a:avLst/>
            <a:gdLst>
              <a:gd name="T0" fmla="*/ 0 w 25705"/>
              <a:gd name="T1" fmla="*/ 2147483647 h 26898"/>
              <a:gd name="T2" fmla="*/ 2147483647 w 25705"/>
              <a:gd name="T3" fmla="*/ 2147483647 h 26898"/>
              <a:gd name="T4" fmla="*/ 2147483647 w 25705"/>
              <a:gd name="T5" fmla="*/ 2147483647 h 26898"/>
              <a:gd name="T6" fmla="*/ 0 60000 65536"/>
              <a:gd name="T7" fmla="*/ 0 60000 65536"/>
              <a:gd name="T8" fmla="*/ 0 60000 65536"/>
              <a:gd name="T9" fmla="*/ 0 w 25705"/>
              <a:gd name="T10" fmla="*/ 0 h 26898"/>
              <a:gd name="T11" fmla="*/ 25705 w 25705"/>
              <a:gd name="T12" fmla="*/ 26898 h 268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705" h="26898" fill="none" extrusionOk="0">
                <a:moveTo>
                  <a:pt x="-1" y="393"/>
                </a:moveTo>
                <a:cubicBezTo>
                  <a:pt x="1352" y="131"/>
                  <a:pt x="2727" y="-1"/>
                  <a:pt x="4105" y="0"/>
                </a:cubicBezTo>
                <a:cubicBezTo>
                  <a:pt x="16034" y="0"/>
                  <a:pt x="25705" y="9670"/>
                  <a:pt x="25705" y="21600"/>
                </a:cubicBezTo>
                <a:cubicBezTo>
                  <a:pt x="25705" y="23386"/>
                  <a:pt x="25483" y="25166"/>
                  <a:pt x="25045" y="26898"/>
                </a:cubicBezTo>
              </a:path>
              <a:path w="25705" h="26898" stroke="0" extrusionOk="0">
                <a:moveTo>
                  <a:pt x="-1" y="393"/>
                </a:moveTo>
                <a:cubicBezTo>
                  <a:pt x="1352" y="131"/>
                  <a:pt x="2727" y="-1"/>
                  <a:pt x="4105" y="0"/>
                </a:cubicBezTo>
                <a:cubicBezTo>
                  <a:pt x="16034" y="0"/>
                  <a:pt x="25705" y="9670"/>
                  <a:pt x="25705" y="21600"/>
                </a:cubicBezTo>
                <a:cubicBezTo>
                  <a:pt x="25705" y="23386"/>
                  <a:pt x="25483" y="25166"/>
                  <a:pt x="25045" y="26898"/>
                </a:cubicBezTo>
                <a:lnTo>
                  <a:pt x="4105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8" name="Text Box 315"/>
          <p:cNvSpPr txBox="1">
            <a:spLocks noChangeArrowheads="1"/>
          </p:cNvSpPr>
          <p:nvPr/>
        </p:nvSpPr>
        <p:spPr bwMode="auto">
          <a:xfrm>
            <a:off x="5169917" y="6538738"/>
            <a:ext cx="3938587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1200" i="1" dirty="0" err="1">
                <a:latin typeface="Calibri" pitchFamily="34" charset="0"/>
              </a:rPr>
              <a:t>Perez-Sanchez</a:t>
            </a:r>
            <a:r>
              <a:rPr lang="es-ES" sz="1200" i="1" dirty="0">
                <a:latin typeface="Calibri" pitchFamily="34" charset="0"/>
              </a:rPr>
              <a:t> et al., </a:t>
            </a:r>
            <a:r>
              <a:rPr lang="es-ES" sz="1200" i="1" dirty="0" err="1">
                <a:latin typeface="Calibri" pitchFamily="34" charset="0"/>
              </a:rPr>
              <a:t>Blood</a:t>
            </a:r>
            <a:r>
              <a:rPr lang="es-ES" sz="1200" i="1" dirty="0">
                <a:latin typeface="Calibri" pitchFamily="34" charset="0"/>
              </a:rPr>
              <a:t>. 2012 Jun 14;119(24):5859-70.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830790"/>
            <a:ext cx="8107889" cy="52147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tángulo 8"/>
          <p:cNvSpPr/>
          <p:nvPr/>
        </p:nvSpPr>
        <p:spPr>
          <a:xfrm>
            <a:off x="959470" y="116632"/>
            <a:ext cx="71240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chemeClr val="accent5">
                    <a:lumMod val="50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Disfunción Mitocondrial y Estrés Oxidativo en Pacientes con Síndrome </a:t>
            </a:r>
            <a:r>
              <a:rPr lang="es-ES" sz="1600" b="1" dirty="0" err="1">
                <a:solidFill>
                  <a:schemeClr val="accent5">
                    <a:lumMod val="50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Antifosfolípido</a:t>
            </a:r>
            <a:r>
              <a:rPr lang="es-ES" sz="1600" b="1" dirty="0">
                <a:solidFill>
                  <a:schemeClr val="accent5">
                    <a:lumMod val="50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s-ES" sz="1600" b="1" dirty="0" smtClean="0">
                <a:solidFill>
                  <a:schemeClr val="accent5">
                    <a:lumMod val="50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Primario. Papel en trombosis y aterosclerosis</a:t>
            </a:r>
            <a:endParaRPr lang="es-ES_tradnl" sz="16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67" name="Text Box 4"/>
          <p:cNvSpPr txBox="1">
            <a:spLocks noChangeArrowheads="1"/>
          </p:cNvSpPr>
          <p:nvPr/>
        </p:nvSpPr>
        <p:spPr bwMode="auto">
          <a:xfrm>
            <a:off x="2915816" y="5589240"/>
            <a:ext cx="5904656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912813">
              <a:buFontTx/>
              <a:buChar char="•"/>
              <a:defRPr/>
            </a:pPr>
            <a:r>
              <a:rPr lang="es-ES" sz="1400" b="1" dirty="0" smtClean="0">
                <a:solidFill>
                  <a:schemeClr val="accent5">
                    <a:lumMod val="50000"/>
                  </a:schemeClr>
                </a:solidFill>
                <a:ea typeface="Abadi MT Condensed Light" charset="0"/>
                <a:cs typeface="Abadi MT Condensed Light" charset="0"/>
              </a:rPr>
              <a:t>Existe </a:t>
            </a:r>
            <a:r>
              <a:rPr lang="es-ES" sz="1400" b="1" dirty="0">
                <a:solidFill>
                  <a:schemeClr val="accent5">
                    <a:lumMod val="50000"/>
                  </a:schemeClr>
                </a:solidFill>
                <a:ea typeface="Abadi MT Condensed Light" charset="0"/>
                <a:cs typeface="Abadi MT Condensed Light" charset="0"/>
              </a:rPr>
              <a:t>una alteración del estado </a:t>
            </a:r>
            <a:r>
              <a:rPr lang="es-ES" sz="1400" b="1" dirty="0" err="1">
                <a:solidFill>
                  <a:schemeClr val="accent5">
                    <a:lumMod val="50000"/>
                  </a:schemeClr>
                </a:solidFill>
                <a:ea typeface="Abadi MT Condensed Light" charset="0"/>
                <a:cs typeface="Abadi MT Condensed Light" charset="0"/>
              </a:rPr>
              <a:t>redox</a:t>
            </a:r>
            <a:r>
              <a:rPr lang="es-ES" sz="1400" b="1" dirty="0">
                <a:solidFill>
                  <a:schemeClr val="accent5">
                    <a:lumMod val="50000"/>
                  </a:schemeClr>
                </a:solidFill>
                <a:ea typeface="Abadi MT Condensed Light" charset="0"/>
                <a:cs typeface="Abadi MT Condensed Light" charset="0"/>
              </a:rPr>
              <a:t> intracelular en leucocitos de pacientes SAF mediado por los </a:t>
            </a:r>
            <a:r>
              <a:rPr lang="es-ES" sz="1400" b="1" dirty="0" err="1">
                <a:solidFill>
                  <a:schemeClr val="accent5">
                    <a:lumMod val="50000"/>
                  </a:schemeClr>
                </a:solidFill>
                <a:ea typeface="Abadi MT Condensed Light" charset="0"/>
                <a:cs typeface="Abadi MT Condensed Light" charset="0"/>
              </a:rPr>
              <a:t>autoanticuerpos</a:t>
            </a:r>
            <a:r>
              <a:rPr lang="es-ES" sz="1400" b="1" dirty="0">
                <a:solidFill>
                  <a:schemeClr val="accent5">
                    <a:lumMod val="50000"/>
                  </a:schemeClr>
                </a:solidFill>
                <a:ea typeface="Abadi MT Condensed Light" charset="0"/>
                <a:cs typeface="Abadi MT Condensed Light" charset="0"/>
              </a:rPr>
              <a:t> característicos del síndrome que regula el estado inflamatorio y </a:t>
            </a:r>
            <a:r>
              <a:rPr lang="es-ES" sz="1400" b="1" dirty="0" err="1">
                <a:solidFill>
                  <a:schemeClr val="accent5">
                    <a:lumMod val="50000"/>
                  </a:schemeClr>
                </a:solidFill>
                <a:ea typeface="Abadi MT Condensed Light" charset="0"/>
                <a:cs typeface="Abadi MT Condensed Light" charset="0"/>
              </a:rPr>
              <a:t>proaterotrombótico</a:t>
            </a:r>
            <a:r>
              <a:rPr lang="es-ES" sz="1400" b="1" dirty="0">
                <a:solidFill>
                  <a:schemeClr val="accent5">
                    <a:lumMod val="50000"/>
                  </a:schemeClr>
                </a:solidFill>
                <a:ea typeface="Abadi MT Condensed Light" charset="0"/>
                <a:cs typeface="Abadi MT Condensed Light" charset="0"/>
              </a:rPr>
              <a:t>, y se halla directamente asociado a la dinámica y el metabolismo mitocondrial</a:t>
            </a:r>
            <a:r>
              <a:rPr lang="es-ES" sz="1400" b="1" dirty="0">
                <a:solidFill>
                  <a:schemeClr val="accent5">
                    <a:lumMod val="50000"/>
                  </a:schemeClr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. </a:t>
            </a:r>
            <a:endParaRPr lang="es-E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badi MT Condensed Light" charset="0"/>
              <a:ea typeface="Abadi MT Condensed Light" charset="0"/>
              <a:cs typeface="Abadi MT Condensed L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516688" y="748329"/>
            <a:ext cx="2447925" cy="1169551"/>
          </a:xfrm>
          <a:prstGeom prst="rect">
            <a:avLst/>
          </a:prstGeom>
          <a:noFill/>
          <a:ln w="9525" algn="ctr">
            <a:solidFill>
              <a:srgbClr val="A19574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altLang="zh-CN" sz="1200" b="1" dirty="0">
                <a:solidFill>
                  <a:srgbClr val="660033"/>
                </a:solidFill>
                <a:latin typeface="Berlin Sans FB Demi" pitchFamily="34" charset="0"/>
                <a:cs typeface="Arial" charset="0"/>
              </a:rPr>
              <a:t>Disfunción </a:t>
            </a:r>
            <a:r>
              <a:rPr lang="es-ES" altLang="zh-CN" sz="1200" b="1" dirty="0" err="1">
                <a:solidFill>
                  <a:srgbClr val="660033"/>
                </a:solidFill>
                <a:latin typeface="Berlin Sans FB Demi" pitchFamily="34" charset="0"/>
                <a:cs typeface="Arial" charset="0"/>
              </a:rPr>
              <a:t>microvascular</a:t>
            </a:r>
            <a:r>
              <a:rPr lang="es-ES" altLang="zh-CN" sz="1200" b="1" dirty="0">
                <a:solidFill>
                  <a:srgbClr val="660033"/>
                </a:solidFill>
                <a:latin typeface="Berlin Sans FB Demi" pitchFamily="34" charset="0"/>
                <a:cs typeface="Arial" charset="0"/>
              </a:rPr>
              <a:t> coronaria </a:t>
            </a:r>
            <a:r>
              <a:rPr lang="es-ES" altLang="zh-CN" sz="1200" b="1" dirty="0" err="1">
                <a:solidFill>
                  <a:srgbClr val="660033"/>
                </a:solidFill>
                <a:latin typeface="Berlin Sans FB Demi" pitchFamily="34" charset="0"/>
                <a:cs typeface="Arial" charset="0"/>
              </a:rPr>
              <a:t>subclínica</a:t>
            </a:r>
            <a:r>
              <a:rPr lang="es-ES" altLang="zh-CN" sz="1200" b="1" dirty="0">
                <a:solidFill>
                  <a:srgbClr val="660033"/>
                </a:solidFill>
                <a:latin typeface="Berlin Sans FB Demi" pitchFamily="34" charset="0"/>
                <a:cs typeface="Arial" charset="0"/>
              </a:rPr>
              <a:t> en 40 pacientes LES asociada al estatus inflamatorio crónico y la </a:t>
            </a:r>
            <a:r>
              <a:rPr lang="es-ES" altLang="zh-CN" sz="1200" b="1" dirty="0">
                <a:solidFill>
                  <a:srgbClr val="660033"/>
                </a:solidFill>
                <a:latin typeface="Berlin Sans FB Demi" pitchFamily="34" charset="0"/>
              </a:rPr>
              <a:t>TAC en plasma. </a:t>
            </a:r>
            <a:r>
              <a:rPr lang="es-ES" altLang="zh-CN" sz="1000" i="1" dirty="0" err="1">
                <a:solidFill>
                  <a:srgbClr val="660033"/>
                </a:solidFill>
                <a:latin typeface="Berlin Sans FB Demi" pitchFamily="34" charset="0"/>
                <a:cs typeface="Arial" charset="0"/>
              </a:rPr>
              <a:t>Yilmaz</a:t>
            </a:r>
            <a:r>
              <a:rPr lang="es-ES" altLang="zh-CN" sz="1000" i="1" dirty="0">
                <a:solidFill>
                  <a:srgbClr val="660033"/>
                </a:solidFill>
                <a:latin typeface="Berlin Sans FB Demi" pitchFamily="34" charset="0"/>
                <a:cs typeface="Arial" charset="0"/>
              </a:rPr>
              <a:t> et al., </a:t>
            </a:r>
            <a:r>
              <a:rPr lang="es-ES" altLang="zh-CN" sz="1000" i="1" dirty="0" err="1">
                <a:solidFill>
                  <a:srgbClr val="660033"/>
                </a:solidFill>
                <a:latin typeface="Berlin Sans FB Demi" pitchFamily="34" charset="0"/>
                <a:cs typeface="Arial" charset="0"/>
              </a:rPr>
              <a:t>Echocardiography</a:t>
            </a:r>
            <a:r>
              <a:rPr lang="es-ES" altLang="zh-CN" sz="1000" i="1" dirty="0">
                <a:solidFill>
                  <a:srgbClr val="660033"/>
                </a:solidFill>
                <a:latin typeface="Berlin Sans FB Demi" pitchFamily="34" charset="0"/>
                <a:cs typeface="Arial" charset="0"/>
              </a:rPr>
              <a:t> 2012</a:t>
            </a:r>
            <a:endParaRPr lang="es-ES" sz="1000" i="1" dirty="0">
              <a:solidFill>
                <a:srgbClr val="660033"/>
              </a:solidFill>
              <a:latin typeface="Berlin Sans FB Demi" pitchFamily="34" charset="0"/>
              <a:ea typeface="SimSun" pitchFamily="2" charset="-122"/>
              <a:cs typeface="Arial" charset="0"/>
            </a:endParaRPr>
          </a:p>
        </p:txBody>
      </p:sp>
      <p:sp>
        <p:nvSpPr>
          <p:cNvPr id="8201" name="Text Box 7"/>
          <p:cNvSpPr txBox="1">
            <a:spLocks noChangeArrowheads="1"/>
          </p:cNvSpPr>
          <p:nvPr/>
        </p:nvSpPr>
        <p:spPr bwMode="auto">
          <a:xfrm>
            <a:off x="2483842" y="1870914"/>
            <a:ext cx="2447925" cy="69249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13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↑</a:t>
            </a:r>
            <a:r>
              <a:rPr lang="es-ES" sz="13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ROS </a:t>
            </a:r>
            <a:endParaRPr lang="es-ES" sz="1300" b="1" dirty="0" smtClean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  <a:p>
            <a:pPr algn="ctr"/>
            <a:r>
              <a:rPr lang="es-ES" sz="13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Disfunción mitocondrial</a:t>
            </a:r>
            <a:endParaRPr lang="es-ES" sz="13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  <a:p>
            <a:pPr algn="ctr"/>
            <a:r>
              <a:rPr lang="es-ES" sz="13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↓</a:t>
            </a:r>
            <a:r>
              <a:rPr lang="es-ES" sz="13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sistema defensa </a:t>
            </a:r>
            <a:r>
              <a:rPr lang="es-ES" sz="13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antioxidante</a:t>
            </a:r>
            <a:endParaRPr lang="es-ES" sz="13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2675930" y="3313952"/>
            <a:ext cx="1933575" cy="6461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Daño orgánulos celulares (membrana celular, mitocondria)</a:t>
            </a: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5258792" y="2844052"/>
            <a:ext cx="1041400" cy="2762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Daño DNA </a:t>
            </a: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747117" y="2844052"/>
            <a:ext cx="1382713" cy="2746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Daño proteínas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4971455" y="4076348"/>
            <a:ext cx="1151021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" sz="1400" b="1" dirty="0" smtClean="0">
                <a:solidFill>
                  <a:schemeClr val="bg1"/>
                </a:solidFill>
                <a:latin typeface="Calibri" pitchFamily="34" charset="0"/>
              </a:rPr>
              <a:t>   APOPTOSIS</a:t>
            </a:r>
            <a:endParaRPr lang="es-ES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305792" y="4179139"/>
            <a:ext cx="2314575" cy="6461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RUPTURA DE LA TOLERANCIA INMUNOLOGICA </a:t>
            </a:r>
          </a:p>
          <a:p>
            <a:pPr algn="ctr">
              <a:defRPr/>
            </a:pPr>
            <a:r>
              <a:rPr lang="es-ES" sz="12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(Generación auto-anticuerpos)</a:t>
            </a:r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3112320" y="5280665"/>
            <a:ext cx="1308100" cy="3079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" sz="14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DAÑO TISULAR</a:t>
            </a: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5569942" y="1980452"/>
            <a:ext cx="504825" cy="565150"/>
            <a:chOff x="3923" y="1752"/>
            <a:chExt cx="318" cy="356"/>
          </a:xfrm>
        </p:grpSpPr>
        <p:pic>
          <p:nvPicPr>
            <p:cNvPr id="8241" name="Picture 28" descr="MC9003912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23" y="1752"/>
              <a:ext cx="31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8242" name="Text Box 26"/>
            <p:cNvSpPr txBox="1">
              <a:spLocks noChangeArrowheads="1"/>
            </p:cNvSpPr>
            <p:nvPr/>
          </p:nvSpPr>
          <p:spPr bwMode="auto">
            <a:xfrm>
              <a:off x="3969" y="1800"/>
              <a:ext cx="25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s-ES" sz="1000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GSH</a:t>
              </a:r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1296392" y="1980452"/>
            <a:ext cx="504825" cy="565150"/>
            <a:chOff x="3923" y="1752"/>
            <a:chExt cx="318" cy="356"/>
          </a:xfrm>
        </p:grpSpPr>
        <p:pic>
          <p:nvPicPr>
            <p:cNvPr id="8239" name="Picture 31" descr="MC9003912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23" y="1752"/>
              <a:ext cx="31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8240" name="Text Box 32"/>
            <p:cNvSpPr txBox="1">
              <a:spLocks noChangeArrowheads="1"/>
            </p:cNvSpPr>
            <p:nvPr/>
          </p:nvSpPr>
          <p:spPr bwMode="auto">
            <a:xfrm>
              <a:off x="3969" y="1800"/>
              <a:ext cx="25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s-ES" sz="1000" dirty="0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GSH</a:t>
              </a: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3925292" y="2640852"/>
            <a:ext cx="504825" cy="565150"/>
            <a:chOff x="3923" y="1752"/>
            <a:chExt cx="318" cy="356"/>
          </a:xfrm>
        </p:grpSpPr>
        <p:pic>
          <p:nvPicPr>
            <p:cNvPr id="8237" name="Picture 34" descr="MC9003912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23" y="1752"/>
              <a:ext cx="31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8238" name="Text Box 35"/>
            <p:cNvSpPr txBox="1">
              <a:spLocks noChangeArrowheads="1"/>
            </p:cNvSpPr>
            <p:nvPr/>
          </p:nvSpPr>
          <p:spPr bwMode="auto">
            <a:xfrm>
              <a:off x="3969" y="1800"/>
              <a:ext cx="22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s-ES" sz="1000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Glu</a:t>
              </a:r>
            </a:p>
          </p:txBody>
        </p:sp>
      </p:grpSp>
      <p:sp>
        <p:nvSpPr>
          <p:cNvPr id="42025" name="Text Box 41"/>
          <p:cNvSpPr txBox="1">
            <a:spLocks noChangeArrowheads="1"/>
          </p:cNvSpPr>
          <p:nvPr/>
        </p:nvSpPr>
        <p:spPr bwMode="auto">
          <a:xfrm>
            <a:off x="2429867" y="744161"/>
            <a:ext cx="2551113" cy="5238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sz="1400" b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INFLAMACION </a:t>
            </a:r>
          </a:p>
          <a:p>
            <a:pPr algn="ctr" eaLnBrk="1" hangingPunct="1">
              <a:defRPr/>
            </a:pPr>
            <a:r>
              <a:rPr lang="es-ES" sz="1400" b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(PCR, </a:t>
            </a:r>
            <a:r>
              <a:rPr lang="es-ES" sz="1400" b="1" dirty="0" err="1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citoquinas</a:t>
            </a:r>
            <a:r>
              <a:rPr lang="es-ES" sz="1400" b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, </a:t>
            </a:r>
            <a:r>
              <a:rPr lang="es-ES" sz="1400" b="1" dirty="0" err="1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quimioquinas</a:t>
            </a:r>
            <a:r>
              <a:rPr lang="es-ES" sz="1400" b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)</a:t>
            </a:r>
          </a:p>
        </p:txBody>
      </p:sp>
      <p:sp>
        <p:nvSpPr>
          <p:cNvPr id="8226" name="AutoShape 43"/>
          <p:cNvSpPr>
            <a:spLocks noChangeArrowheads="1"/>
          </p:cNvSpPr>
          <p:nvPr/>
        </p:nvSpPr>
        <p:spPr bwMode="auto">
          <a:xfrm>
            <a:off x="3672084" y="1329577"/>
            <a:ext cx="46833" cy="471487"/>
          </a:xfrm>
          <a:prstGeom prst="upDownArrow">
            <a:avLst>
              <a:gd name="adj1" fmla="val 50000"/>
              <a:gd name="adj2" fmla="val 201776"/>
            </a:avLst>
          </a:prstGeom>
          <a:solidFill>
            <a:srgbClr val="990000"/>
          </a:solidFill>
          <a:ln w="9525">
            <a:solidFill>
              <a:srgbClr val="FFCC99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s-ES">
              <a:cs typeface="Arial" charset="0"/>
            </a:endParaRPr>
          </a:p>
        </p:txBody>
      </p:sp>
      <p:sp>
        <p:nvSpPr>
          <p:cNvPr id="8227" name="AutoShape 44"/>
          <p:cNvSpPr>
            <a:spLocks noChangeArrowheads="1"/>
          </p:cNvSpPr>
          <p:nvPr/>
        </p:nvSpPr>
        <p:spPr bwMode="auto">
          <a:xfrm rot="5400000">
            <a:off x="5293717" y="3556963"/>
            <a:ext cx="904875" cy="71438"/>
          </a:xfrm>
          <a:custGeom>
            <a:avLst/>
            <a:gdLst>
              <a:gd name="T0" fmla="*/ 17909 w 21600"/>
              <a:gd name="T1" fmla="*/ 0 h 21600"/>
              <a:gd name="T2" fmla="*/ 0 w 21600"/>
              <a:gd name="T3" fmla="*/ 74 h 21600"/>
              <a:gd name="T4" fmla="*/ 17909 w 21600"/>
              <a:gd name="T5" fmla="*/ 149 h 21600"/>
              <a:gd name="T6" fmla="*/ 23879 w 21600"/>
              <a:gd name="T7" fmla="*/ 7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3 w 21600"/>
              <a:gd name="T13" fmla="*/ 5280 h 21600"/>
              <a:gd name="T14" fmla="*/ 18909 w 21600"/>
              <a:gd name="T15" fmla="*/ 1632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8228" name="AutoShape 45"/>
          <p:cNvSpPr>
            <a:spLocks noChangeArrowheads="1"/>
          </p:cNvSpPr>
          <p:nvPr/>
        </p:nvSpPr>
        <p:spPr bwMode="auto">
          <a:xfrm rot="5400000">
            <a:off x="3131542" y="4574427"/>
            <a:ext cx="1152525" cy="71438"/>
          </a:xfrm>
          <a:custGeom>
            <a:avLst/>
            <a:gdLst>
              <a:gd name="T0" fmla="*/ 29053 w 21600"/>
              <a:gd name="T1" fmla="*/ 0 h 21600"/>
              <a:gd name="T2" fmla="*/ 0 w 21600"/>
              <a:gd name="T3" fmla="*/ 74 h 21600"/>
              <a:gd name="T4" fmla="*/ 29053 w 21600"/>
              <a:gd name="T5" fmla="*/ 149 h 21600"/>
              <a:gd name="T6" fmla="*/ 38738 w 21600"/>
              <a:gd name="T7" fmla="*/ 7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62 w 21600"/>
              <a:gd name="T13" fmla="*/ 5280 h 21600"/>
              <a:gd name="T14" fmla="*/ 18893 w 21600"/>
              <a:gd name="T15" fmla="*/ 1632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8229" name="AutoShape 46"/>
          <p:cNvSpPr>
            <a:spLocks noChangeArrowheads="1"/>
          </p:cNvSpPr>
          <p:nvPr/>
        </p:nvSpPr>
        <p:spPr bwMode="auto">
          <a:xfrm rot="5400000">
            <a:off x="1059855" y="3621927"/>
            <a:ext cx="904875" cy="71438"/>
          </a:xfrm>
          <a:custGeom>
            <a:avLst/>
            <a:gdLst>
              <a:gd name="T0" fmla="*/ 17909 w 21600"/>
              <a:gd name="T1" fmla="*/ 0 h 21600"/>
              <a:gd name="T2" fmla="*/ 0 w 21600"/>
              <a:gd name="T3" fmla="*/ 74 h 21600"/>
              <a:gd name="T4" fmla="*/ 17909 w 21600"/>
              <a:gd name="T5" fmla="*/ 149 h 21600"/>
              <a:gd name="T6" fmla="*/ 23879 w 21600"/>
              <a:gd name="T7" fmla="*/ 7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3 w 21600"/>
              <a:gd name="T13" fmla="*/ 5280 h 21600"/>
              <a:gd name="T14" fmla="*/ 18909 w 21600"/>
              <a:gd name="T15" fmla="*/ 1632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8230" name="AutoShape 47"/>
          <p:cNvSpPr>
            <a:spLocks noChangeArrowheads="1"/>
          </p:cNvSpPr>
          <p:nvPr/>
        </p:nvSpPr>
        <p:spPr bwMode="auto">
          <a:xfrm rot="5400000">
            <a:off x="3399830" y="2866277"/>
            <a:ext cx="617538" cy="71438"/>
          </a:xfrm>
          <a:custGeom>
            <a:avLst/>
            <a:gdLst>
              <a:gd name="T0" fmla="*/ 8341 w 21600"/>
              <a:gd name="T1" fmla="*/ 0 h 21600"/>
              <a:gd name="T2" fmla="*/ 0 w 21600"/>
              <a:gd name="T3" fmla="*/ 74 h 21600"/>
              <a:gd name="T4" fmla="*/ 8341 w 21600"/>
              <a:gd name="T5" fmla="*/ 149 h 21600"/>
              <a:gd name="T6" fmla="*/ 11121 w 21600"/>
              <a:gd name="T7" fmla="*/ 7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87 w 21600"/>
              <a:gd name="T13" fmla="*/ 5280 h 21600"/>
              <a:gd name="T14" fmla="*/ 18879 w 21600"/>
              <a:gd name="T15" fmla="*/ 1632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8231" name="AutoShape 48"/>
          <p:cNvSpPr>
            <a:spLocks noChangeArrowheads="1"/>
          </p:cNvSpPr>
          <p:nvPr/>
        </p:nvSpPr>
        <p:spPr bwMode="auto">
          <a:xfrm rot="2368347">
            <a:off x="4860330" y="2412252"/>
            <a:ext cx="904875" cy="71438"/>
          </a:xfrm>
          <a:custGeom>
            <a:avLst/>
            <a:gdLst>
              <a:gd name="T0" fmla="*/ 17909 w 21600"/>
              <a:gd name="T1" fmla="*/ 0 h 21600"/>
              <a:gd name="T2" fmla="*/ 0 w 21600"/>
              <a:gd name="T3" fmla="*/ 74 h 21600"/>
              <a:gd name="T4" fmla="*/ 17909 w 21600"/>
              <a:gd name="T5" fmla="*/ 149 h 21600"/>
              <a:gd name="T6" fmla="*/ 23879 w 21600"/>
              <a:gd name="T7" fmla="*/ 7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3 w 21600"/>
              <a:gd name="T13" fmla="*/ 5280 h 21600"/>
              <a:gd name="T14" fmla="*/ 18909 w 21600"/>
              <a:gd name="T15" fmla="*/ 1632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8232" name="AutoShape 49"/>
          <p:cNvSpPr>
            <a:spLocks noChangeArrowheads="1"/>
          </p:cNvSpPr>
          <p:nvPr/>
        </p:nvSpPr>
        <p:spPr bwMode="auto">
          <a:xfrm rot="2368347">
            <a:off x="2163167" y="5207839"/>
            <a:ext cx="904875" cy="71438"/>
          </a:xfrm>
          <a:custGeom>
            <a:avLst/>
            <a:gdLst>
              <a:gd name="T0" fmla="*/ 17909 w 21600"/>
              <a:gd name="T1" fmla="*/ 0 h 21600"/>
              <a:gd name="T2" fmla="*/ 0 w 21600"/>
              <a:gd name="T3" fmla="*/ 74 h 21600"/>
              <a:gd name="T4" fmla="*/ 17909 w 21600"/>
              <a:gd name="T5" fmla="*/ 149 h 21600"/>
              <a:gd name="T6" fmla="*/ 23879 w 21600"/>
              <a:gd name="T7" fmla="*/ 7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3 w 21600"/>
              <a:gd name="T13" fmla="*/ 5280 h 21600"/>
              <a:gd name="T14" fmla="*/ 18909 w 21600"/>
              <a:gd name="T15" fmla="*/ 1632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8233" name="AutoShape 50"/>
          <p:cNvSpPr>
            <a:spLocks noChangeArrowheads="1"/>
          </p:cNvSpPr>
          <p:nvPr/>
        </p:nvSpPr>
        <p:spPr bwMode="auto">
          <a:xfrm rot="8397837">
            <a:off x="1644055" y="2412252"/>
            <a:ext cx="904875" cy="71438"/>
          </a:xfrm>
          <a:custGeom>
            <a:avLst/>
            <a:gdLst>
              <a:gd name="T0" fmla="*/ 17909 w 21600"/>
              <a:gd name="T1" fmla="*/ 0 h 21600"/>
              <a:gd name="T2" fmla="*/ 0 w 21600"/>
              <a:gd name="T3" fmla="*/ 74 h 21600"/>
              <a:gd name="T4" fmla="*/ 17909 w 21600"/>
              <a:gd name="T5" fmla="*/ 149 h 21600"/>
              <a:gd name="T6" fmla="*/ 23879 w 21600"/>
              <a:gd name="T7" fmla="*/ 7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3 w 21600"/>
              <a:gd name="T13" fmla="*/ 5280 h 21600"/>
              <a:gd name="T14" fmla="*/ 18909 w 21600"/>
              <a:gd name="T15" fmla="*/ 1632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8234" name="AutoShape 51"/>
          <p:cNvSpPr>
            <a:spLocks noChangeArrowheads="1"/>
          </p:cNvSpPr>
          <p:nvPr/>
        </p:nvSpPr>
        <p:spPr bwMode="auto">
          <a:xfrm rot="8397837">
            <a:off x="4465042" y="5182439"/>
            <a:ext cx="904875" cy="71438"/>
          </a:xfrm>
          <a:custGeom>
            <a:avLst/>
            <a:gdLst>
              <a:gd name="T0" fmla="*/ 17909 w 21600"/>
              <a:gd name="T1" fmla="*/ 0 h 21600"/>
              <a:gd name="T2" fmla="*/ 0 w 21600"/>
              <a:gd name="T3" fmla="*/ 74 h 21600"/>
              <a:gd name="T4" fmla="*/ 17909 w 21600"/>
              <a:gd name="T5" fmla="*/ 149 h 21600"/>
              <a:gd name="T6" fmla="*/ 23879 w 21600"/>
              <a:gd name="T7" fmla="*/ 7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3 w 21600"/>
              <a:gd name="T13" fmla="*/ 5280 h 21600"/>
              <a:gd name="T14" fmla="*/ 18909 w 21600"/>
              <a:gd name="T15" fmla="*/ 1632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8235" name="AutoShape 52"/>
          <p:cNvSpPr>
            <a:spLocks noChangeArrowheads="1"/>
          </p:cNvSpPr>
          <p:nvPr/>
        </p:nvSpPr>
        <p:spPr bwMode="auto">
          <a:xfrm rot="10800000">
            <a:off x="2917230" y="4501402"/>
            <a:ext cx="1912938" cy="71438"/>
          </a:xfrm>
          <a:custGeom>
            <a:avLst/>
            <a:gdLst>
              <a:gd name="T0" fmla="*/ 80038 w 21600"/>
              <a:gd name="T1" fmla="*/ 0 h 21600"/>
              <a:gd name="T2" fmla="*/ 0 w 21600"/>
              <a:gd name="T3" fmla="*/ 74 h 21600"/>
              <a:gd name="T4" fmla="*/ 80038 w 21600"/>
              <a:gd name="T5" fmla="*/ 149 h 21600"/>
              <a:gd name="T6" fmla="*/ 106717 w 21600"/>
              <a:gd name="T7" fmla="*/ 7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0 w 21600"/>
              <a:gd name="T13" fmla="*/ 5280 h 21600"/>
              <a:gd name="T14" fmla="*/ 18893 w 21600"/>
              <a:gd name="T15" fmla="*/ 1632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16428" name="Text Box 44"/>
          <p:cNvSpPr txBox="1">
            <a:spLocks noChangeArrowheads="1"/>
          </p:cNvSpPr>
          <p:nvPr/>
        </p:nvSpPr>
        <p:spPr bwMode="auto">
          <a:xfrm>
            <a:off x="83542" y="6235125"/>
            <a:ext cx="2365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ES_tradnl" sz="1000" b="1" i="1">
                <a:cs typeface="Arial" charset="0"/>
              </a:rPr>
              <a:t>Shah D et al., Immunobiology 2011; Autoimmunity Reviews 2013</a:t>
            </a:r>
          </a:p>
        </p:txBody>
      </p:sp>
      <p:sp>
        <p:nvSpPr>
          <p:cNvPr id="8199" name="1 Título"/>
          <p:cNvSpPr>
            <a:spLocks/>
          </p:cNvSpPr>
          <p:nvPr/>
        </p:nvSpPr>
        <p:spPr bwMode="auto">
          <a:xfrm>
            <a:off x="467544" y="63871"/>
            <a:ext cx="8229600" cy="55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MECANISMOS DE </a:t>
            </a:r>
            <a:r>
              <a:rPr lang="en-US" sz="1600" b="1" dirty="0" smtClean="0">
                <a:solidFill>
                  <a:srgbClr val="00206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EVOLUCION CLINICA Y COMORBILIDAD ATEROTROMBÓTICA EN EL </a:t>
            </a:r>
            <a:r>
              <a:rPr lang="en-US" sz="1600" b="1" dirty="0">
                <a:solidFill>
                  <a:srgbClr val="00206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LES: </a:t>
            </a:r>
            <a:r>
              <a:rPr lang="en-US" sz="1600" b="1" dirty="0" smtClean="0">
                <a:solidFill>
                  <a:srgbClr val="00206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ESTRÉS </a:t>
            </a:r>
            <a:r>
              <a:rPr lang="en-US" sz="1600" b="1" dirty="0">
                <a:solidFill>
                  <a:srgbClr val="00206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OXIDATIVO</a:t>
            </a:r>
            <a:endParaRPr lang="es-PE" sz="1600" b="1" dirty="0">
              <a:solidFill>
                <a:srgbClr val="00206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4985047" y="4436388"/>
            <a:ext cx="1531641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ES" sz="1200" b="1" dirty="0" smtClean="0">
                <a:solidFill>
                  <a:schemeClr val="bg1"/>
                </a:solidFill>
                <a:latin typeface="Calibri" pitchFamily="34" charset="0"/>
              </a:rPr>
              <a:t>    Eliminación cuerpos </a:t>
            </a:r>
            <a:r>
              <a:rPr lang="es-ES" sz="1200" b="1" dirty="0" err="1" smtClean="0">
                <a:solidFill>
                  <a:schemeClr val="bg1"/>
                </a:solidFill>
                <a:latin typeface="Calibri" pitchFamily="34" charset="0"/>
              </a:rPr>
              <a:t>apoptóticos</a:t>
            </a:r>
            <a:endParaRPr lang="es-ES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4" name="Text Box 16"/>
          <p:cNvSpPr txBox="1">
            <a:spLocks noChangeArrowheads="1"/>
          </p:cNvSpPr>
          <p:nvPr/>
        </p:nvSpPr>
        <p:spPr bwMode="auto">
          <a:xfrm>
            <a:off x="2627784" y="6002704"/>
            <a:ext cx="2209180" cy="7386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4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ENFERMEDAD INFLAMATORIA </a:t>
            </a:r>
            <a:r>
              <a:rPr lang="es-ES" sz="1400" b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Y COMORBILIDADES</a:t>
            </a:r>
            <a:endParaRPr lang="es-ES" sz="1400" b="1" dirty="0" smtClean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5" name="AutoShape 47"/>
          <p:cNvSpPr>
            <a:spLocks noChangeArrowheads="1"/>
          </p:cNvSpPr>
          <p:nvPr/>
        </p:nvSpPr>
        <p:spPr bwMode="auto">
          <a:xfrm rot="5400000">
            <a:off x="3579686" y="5775296"/>
            <a:ext cx="256237" cy="71438"/>
          </a:xfrm>
          <a:custGeom>
            <a:avLst/>
            <a:gdLst>
              <a:gd name="T0" fmla="*/ 8341 w 21600"/>
              <a:gd name="T1" fmla="*/ 0 h 21600"/>
              <a:gd name="T2" fmla="*/ 0 w 21600"/>
              <a:gd name="T3" fmla="*/ 74 h 21600"/>
              <a:gd name="T4" fmla="*/ 8341 w 21600"/>
              <a:gd name="T5" fmla="*/ 149 h 21600"/>
              <a:gd name="T6" fmla="*/ 11121 w 21600"/>
              <a:gd name="T7" fmla="*/ 7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87 w 21600"/>
              <a:gd name="T13" fmla="*/ 5280 h 21600"/>
              <a:gd name="T14" fmla="*/ 18879 w 21600"/>
              <a:gd name="T15" fmla="*/ 1632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8" name="Flecha arriba 7"/>
          <p:cNvSpPr/>
          <p:nvPr/>
        </p:nvSpPr>
        <p:spPr>
          <a:xfrm>
            <a:off x="5076056" y="4179139"/>
            <a:ext cx="45719" cy="122109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7" name="Flecha arriba 56"/>
          <p:cNvSpPr/>
          <p:nvPr/>
        </p:nvSpPr>
        <p:spPr>
          <a:xfrm flipV="1">
            <a:off x="5121775" y="4517380"/>
            <a:ext cx="45719" cy="117379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5" grpId="0" animBg="1"/>
      <p:bldP spid="41995" grpId="1" animBg="1"/>
      <p:bldP spid="41996" grpId="0" animBg="1"/>
      <p:bldP spid="41996" grpId="1" animBg="1"/>
      <p:bldP spid="41997" grpId="0" animBg="1"/>
      <p:bldP spid="41997" grpId="1" animBg="1"/>
      <p:bldP spid="42000" grpId="0" animBg="1"/>
      <p:bldP spid="8226" grpId="0" animBg="1"/>
      <p:bldP spid="8227" grpId="0" animBg="1"/>
      <p:bldP spid="8227" grpId="1" animBg="1"/>
      <p:bldP spid="8228" grpId="0" animBg="1"/>
      <p:bldP spid="8229" grpId="0" animBg="1"/>
      <p:bldP spid="8229" grpId="1" animBg="1"/>
      <p:bldP spid="8230" grpId="0" animBg="1"/>
      <p:bldP spid="8230" grpId="1" animBg="1"/>
      <p:bldP spid="8231" grpId="0" animBg="1"/>
      <p:bldP spid="8231" grpId="1" animBg="1"/>
      <p:bldP spid="8232" grpId="0" animBg="1"/>
      <p:bldP spid="8233" grpId="0" animBg="1"/>
      <p:bldP spid="8233" grpId="1" animBg="1"/>
      <p:bldP spid="8234" grpId="0" animBg="1"/>
      <p:bldP spid="8235" grpId="0" animBg="1"/>
      <p:bldP spid="54" grpId="0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94925" y="156735"/>
            <a:ext cx="7808459" cy="707886"/>
          </a:xfrm>
          <a:prstGeom prst="rect">
            <a:avLst/>
          </a:prstGeom>
          <a:noFill/>
          <a:effectLst>
            <a:outerShdw dist="23000" sx="1000" sy="1000" rotWithShape="0">
              <a:srgbClr val="000000"/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sz="2000" dirty="0" smtClean="0">
                <a:solidFill>
                  <a:schemeClr val="accent4">
                    <a:lumMod val="50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Papel del estrés oxidativo en la patogenia del LES: Polimorfismos y mutaciones genéticas</a:t>
            </a:r>
            <a:endParaRPr lang="es-ES_tradnl" sz="2000" dirty="0">
              <a:solidFill>
                <a:schemeClr val="accent4">
                  <a:lumMod val="50000"/>
                </a:schemeClr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52080" y="3342548"/>
            <a:ext cx="2726432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Polimorfismos/mutaciones</a:t>
            </a:r>
          </a:p>
          <a:p>
            <a:pPr algn="ctr"/>
            <a:r>
              <a:rPr lang="es-ES_tradnl" sz="1600" b="1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Genéticos asociados al riesgo de LES</a:t>
            </a:r>
            <a:endParaRPr lang="es-ES_tradnl" sz="1600" b="1" dirty="0"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923928" y="3322732"/>
            <a:ext cx="1687779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60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Catalasa</a:t>
            </a:r>
          </a:p>
          <a:p>
            <a:pPr algn="ctr"/>
            <a:r>
              <a:rPr lang="es-ES_tradnl" sz="160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CAT</a:t>
            </a:r>
            <a:r>
              <a:rPr lang="es-ES_tradnl" sz="1600" dirty="0" smtClean="0">
                <a:solidFill>
                  <a:srgbClr val="000000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 [genotipo −330CC]</a:t>
            </a:r>
            <a:endParaRPr lang="es-ES_tradnl" sz="1600" dirty="0"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09417" y="2118986"/>
            <a:ext cx="2211759" cy="646331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22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ES_tradnl" dirty="0">
                <a:solidFill>
                  <a:srgbClr val="000000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Nrf2-Keap1 </a:t>
            </a:r>
            <a:r>
              <a:rPr lang="es-ES_tradnl" dirty="0" err="1" smtClean="0">
                <a:solidFill>
                  <a:srgbClr val="000000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pathway</a:t>
            </a:r>
            <a:endParaRPr lang="es-ES_tradnl" dirty="0" smtClean="0">
              <a:solidFill>
                <a:srgbClr val="000000"/>
              </a:solidFill>
              <a:latin typeface="Franklin Gothic Medium" charset="0"/>
              <a:ea typeface="Franklin Gothic Medium" charset="0"/>
              <a:cs typeface="Franklin Gothic Medium" charset="0"/>
            </a:endParaRPr>
          </a:p>
          <a:p>
            <a:pPr algn="ctr"/>
            <a:r>
              <a:rPr lang="es-ES_tradnl" dirty="0" smtClean="0">
                <a:solidFill>
                  <a:srgbClr val="000000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 </a:t>
            </a:r>
            <a:r>
              <a:rPr lang="es-ES_tradnl" dirty="0">
                <a:solidFill>
                  <a:srgbClr val="000000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Nrf2-653 G/A</a:t>
            </a:r>
            <a:endParaRPr lang="es-ES_tradnl" dirty="0"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440885" y="1340768"/>
            <a:ext cx="1548822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s-ES_tradnl" dirty="0" smtClean="0">
                <a:solidFill>
                  <a:srgbClr val="000000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Nefritis </a:t>
            </a:r>
            <a:r>
              <a:rPr lang="es-ES_tradnl" dirty="0" err="1" smtClean="0">
                <a:solidFill>
                  <a:srgbClr val="000000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lúpica</a:t>
            </a:r>
            <a:endParaRPr lang="es-ES_tradnl" dirty="0"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596517" y="2713569"/>
            <a:ext cx="2031414" cy="3693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Trombocitopenia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899739" y="3433649"/>
            <a:ext cx="1687779" cy="58477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60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Manifestaciones</a:t>
            </a:r>
          </a:p>
          <a:p>
            <a:pPr algn="ctr"/>
            <a:r>
              <a:rPr lang="es-ES_tradnl" sz="160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renales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683715" y="4258836"/>
            <a:ext cx="1687779" cy="83099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60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Producción de anti-</a:t>
            </a:r>
            <a:r>
              <a:rPr lang="es-ES_tradnl" sz="1600" dirty="0" err="1" smtClean="0">
                <a:latin typeface="Franklin Gothic Medium" charset="0"/>
                <a:ea typeface="Franklin Gothic Medium" charset="0"/>
                <a:cs typeface="Franklin Gothic Medium" charset="0"/>
              </a:rPr>
              <a:t>snRNP</a:t>
            </a:r>
            <a:r>
              <a:rPr lang="es-ES_tradnl" sz="160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 / anti-Scl-70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611560" y="5928374"/>
            <a:ext cx="1609095" cy="3385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s-ES_tradnl" sz="1600" dirty="0" err="1" smtClean="0">
                <a:solidFill>
                  <a:srgbClr val="000000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Fotosensibilidad</a:t>
            </a:r>
            <a:endParaRPr lang="es-ES_tradnl" sz="1600" dirty="0"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199589" y="4585777"/>
            <a:ext cx="203141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60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GSTM1</a:t>
            </a:r>
          </a:p>
          <a:p>
            <a:pPr algn="ctr"/>
            <a:r>
              <a:rPr lang="es-ES_tradnl" sz="160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(</a:t>
            </a:r>
            <a:r>
              <a:rPr lang="es-ES_tradnl" sz="1600" dirty="0" err="1" smtClean="0">
                <a:latin typeface="Franklin Gothic Medium" charset="0"/>
                <a:ea typeface="Franklin Gothic Medium" charset="0"/>
                <a:cs typeface="Franklin Gothic Medium" charset="0"/>
              </a:rPr>
              <a:t>superfamilia</a:t>
            </a:r>
            <a:r>
              <a:rPr lang="es-ES_tradnl" sz="160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 S-</a:t>
            </a:r>
            <a:r>
              <a:rPr lang="es-ES_tradnl" sz="1600" dirty="0" err="1" smtClean="0">
                <a:latin typeface="Franklin Gothic Medium" charset="0"/>
                <a:ea typeface="Franklin Gothic Medium" charset="0"/>
                <a:cs typeface="Franklin Gothic Medium" charset="0"/>
              </a:rPr>
              <a:t>transferasas</a:t>
            </a:r>
            <a:endParaRPr lang="es-ES_tradnl" sz="1600" dirty="0" smtClean="0"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339752" y="5805264"/>
            <a:ext cx="1687779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Producción de anti-Ro</a:t>
            </a:r>
          </a:p>
        </p:txBody>
      </p:sp>
      <p:sp>
        <p:nvSpPr>
          <p:cNvPr id="19" name="Triángulo 18"/>
          <p:cNvSpPr/>
          <p:nvPr/>
        </p:nvSpPr>
        <p:spPr>
          <a:xfrm rot="10800000">
            <a:off x="1943062" y="3087256"/>
            <a:ext cx="544469" cy="202376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0" name="Triángulo 19"/>
          <p:cNvSpPr/>
          <p:nvPr/>
        </p:nvSpPr>
        <p:spPr>
          <a:xfrm>
            <a:off x="1943062" y="4225737"/>
            <a:ext cx="544469" cy="202376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1" name="Triángulo 20"/>
          <p:cNvSpPr/>
          <p:nvPr/>
        </p:nvSpPr>
        <p:spPr>
          <a:xfrm rot="16200000">
            <a:off x="3441240" y="3637042"/>
            <a:ext cx="544469" cy="202376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Triángulo 22"/>
          <p:cNvSpPr/>
          <p:nvPr/>
        </p:nvSpPr>
        <p:spPr>
          <a:xfrm>
            <a:off x="1943061" y="1858472"/>
            <a:ext cx="544469" cy="202376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Triángulo 23"/>
          <p:cNvSpPr/>
          <p:nvPr/>
        </p:nvSpPr>
        <p:spPr>
          <a:xfrm rot="10800000">
            <a:off x="1178806" y="5521339"/>
            <a:ext cx="544469" cy="202376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" name="Triángulo 24"/>
          <p:cNvSpPr/>
          <p:nvPr/>
        </p:nvSpPr>
        <p:spPr>
          <a:xfrm rot="10800000">
            <a:off x="2690974" y="5517232"/>
            <a:ext cx="544469" cy="202376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Triángulo 25"/>
          <p:cNvSpPr/>
          <p:nvPr/>
        </p:nvSpPr>
        <p:spPr>
          <a:xfrm rot="5400000">
            <a:off x="5152629" y="2816806"/>
            <a:ext cx="544469" cy="202376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7" name="Triángulo 26"/>
          <p:cNvSpPr/>
          <p:nvPr/>
        </p:nvSpPr>
        <p:spPr>
          <a:xfrm rot="5400000">
            <a:off x="5526316" y="3636290"/>
            <a:ext cx="544469" cy="202376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8" name="Triángulo 27"/>
          <p:cNvSpPr/>
          <p:nvPr/>
        </p:nvSpPr>
        <p:spPr>
          <a:xfrm rot="5400000">
            <a:off x="5238284" y="4579762"/>
            <a:ext cx="544469" cy="202376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25698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23759</TotalTime>
  <Words>2648</Words>
  <Application>Microsoft Office PowerPoint</Application>
  <PresentationFormat>Presentación en pantalla (4:3)</PresentationFormat>
  <Paragraphs>582</Paragraphs>
  <Slides>25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7" baseType="lpstr">
      <vt:lpstr>Tema de Office</vt:lpstr>
      <vt:lpstr>Gráfico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Chary</dc:creator>
  <cp:lastModifiedBy>Julio</cp:lastModifiedBy>
  <cp:revision>174</cp:revision>
  <dcterms:created xsi:type="dcterms:W3CDTF">2018-01-26T10:30:18Z</dcterms:created>
  <dcterms:modified xsi:type="dcterms:W3CDTF">2018-02-24T21:52:22Z</dcterms:modified>
</cp:coreProperties>
</file>