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4" r:id="rId2"/>
  </p:sldMasterIdLst>
  <p:notesMasterIdLst>
    <p:notesMasterId r:id="rId34"/>
  </p:notesMasterIdLst>
  <p:sldIdLst>
    <p:sldId id="256" r:id="rId3"/>
    <p:sldId id="537" r:id="rId4"/>
    <p:sldId id="528" r:id="rId5"/>
    <p:sldId id="529" r:id="rId6"/>
    <p:sldId id="538" r:id="rId7"/>
    <p:sldId id="530" r:id="rId8"/>
    <p:sldId id="539" r:id="rId9"/>
    <p:sldId id="545" r:id="rId10"/>
    <p:sldId id="546" r:id="rId11"/>
    <p:sldId id="534" r:id="rId12"/>
    <p:sldId id="544" r:id="rId13"/>
    <p:sldId id="532" r:id="rId14"/>
    <p:sldId id="541" r:id="rId15"/>
    <p:sldId id="493" r:id="rId16"/>
    <p:sldId id="494" r:id="rId17"/>
    <p:sldId id="502" r:id="rId18"/>
    <p:sldId id="505" r:id="rId19"/>
    <p:sldId id="506" r:id="rId20"/>
    <p:sldId id="507" r:id="rId21"/>
    <p:sldId id="478" r:id="rId22"/>
    <p:sldId id="535" r:id="rId23"/>
    <p:sldId id="536" r:id="rId24"/>
    <p:sldId id="416" r:id="rId25"/>
    <p:sldId id="417" r:id="rId26"/>
    <p:sldId id="406" r:id="rId27"/>
    <p:sldId id="540" r:id="rId28"/>
    <p:sldId id="547" r:id="rId29"/>
    <p:sldId id="543" r:id="rId30"/>
    <p:sldId id="533" r:id="rId31"/>
    <p:sldId id="549" r:id="rId32"/>
    <p:sldId id="5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89828"/>
  </p:normalViewPr>
  <p:slideViewPr>
    <p:cSldViewPr snapToGrid="0" snapToObjects="1"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BAFE-B032-7040-A7B1-09CBBBEAD7A5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D40B-F60C-1D4F-BBB4-C960E9EC5D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5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Domain 1</a:t>
            </a:r>
          </a:p>
          <a:p>
            <a:r>
              <a:rPr lang="en-US" dirty="0"/>
              <a:t>New therapies</a:t>
            </a:r>
          </a:p>
          <a:p>
            <a:r>
              <a:rPr lang="en-US" dirty="0"/>
              <a:t>HCQ</a:t>
            </a:r>
            <a:r>
              <a:rPr lang="en-US" baseline="0" dirty="0"/>
              <a:t> in pregnancy</a:t>
            </a:r>
          </a:p>
          <a:p>
            <a:r>
              <a:rPr lang="en-US" baseline="0" dirty="0"/>
              <a:t>NATURE REVIEW RHEUMAT In press (figure for mechanism). </a:t>
            </a:r>
          </a:p>
          <a:p>
            <a:r>
              <a:rPr lang="en-US" baseline="0" dirty="0"/>
              <a:t>The need for for Therapeutic approaches in </a:t>
            </a:r>
            <a:r>
              <a:rPr lang="en-US" baseline="0"/>
              <a:t>TMA in SLE/APS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D40B-F60C-1D4F-BBB4-C960E9EC5D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88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egnaposto immagine diapositiva 1">
            <a:extLst>
              <a:ext uri="{FF2B5EF4-FFF2-40B4-BE49-F238E27FC236}">
                <a16:creationId xmlns:a16="http://schemas.microsoft.com/office/drawing/2014/main" xmlns="" id="{D211D059-91DD-F54A-BF27-D3AE468DC9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Segnaposto note 2">
            <a:extLst>
              <a:ext uri="{FF2B5EF4-FFF2-40B4-BE49-F238E27FC236}">
                <a16:creationId xmlns:a16="http://schemas.microsoft.com/office/drawing/2014/main" xmlns="" id="{84272666-6EB7-374D-BA60-86D39AA63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n-US">
              <a:ea typeface="ＭＳ Ｐゴシック" panose="020B0600070205080204" pitchFamily="34" charset="-128"/>
            </a:endParaRPr>
          </a:p>
        </p:txBody>
      </p:sp>
      <p:sp>
        <p:nvSpPr>
          <p:cNvPr id="71683" name="Segnaposto numero diapositiva 3">
            <a:extLst>
              <a:ext uri="{FF2B5EF4-FFF2-40B4-BE49-F238E27FC236}">
                <a16:creationId xmlns:a16="http://schemas.microsoft.com/office/drawing/2014/main" xmlns="" id="{CD1E3673-4C97-0B43-A69C-29C76645A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41C342-2082-7B41-A213-2010F16DFEA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60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1DA360-D4F0-9546-98B2-0B818D8C31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15925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9925" algn="l"/>
                <a:tab pos="1339850" algn="l"/>
                <a:tab pos="2008188" algn="l"/>
                <a:tab pos="2678113" algn="l"/>
              </a:tabLst>
              <a:defRPr/>
            </a:pPr>
            <a:fld id="{12C0DE9A-90C3-664B-BE46-10F44410B5C3}" type="slidenum">
              <a:rPr kumimoji="0" lang="it-IT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+mn-cs"/>
              </a:rPr>
              <a:pPr marL="0" marR="0" lvl="0" indent="0" algn="r" defTabSz="415925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9925" algn="l"/>
                  <a:tab pos="1339850" algn="l"/>
                  <a:tab pos="2008188" algn="l"/>
                  <a:tab pos="2678113" algn="l"/>
                </a:tabLst>
                <a:defRPr/>
              </a:pPr>
              <a:t>5</a:t>
            </a:fld>
            <a:endParaRPr kumimoji="0" lang="it-IT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xmlns="" id="{082DEE37-8E50-6741-B467-89DDA52FE5F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60413"/>
            <a:ext cx="4999038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xmlns="" id="{C7C5FE39-8B7E-154B-AAB9-EEDE691127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7388" y="4751388"/>
            <a:ext cx="5502275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556" tIns="42278" rIns="84556" bIns="42278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136754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8A5CA2-2AE2-F74C-AF4B-A6DED4AE622D}" type="slidenum">
              <a:rPr lang="en-GB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7</a:t>
            </a:fld>
            <a:endParaRPr lang="en-GB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24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8A5CA2-2AE2-F74C-AF4B-A6DED4AE622D}" type="slidenum">
              <a:rPr lang="en-GB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14</a:t>
            </a:fld>
            <a:endParaRPr lang="en-GB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76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843D08-6FE7-2941-8A8A-2C4761A96EB2}" type="slidenum">
              <a:rPr lang="en-GB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15</a:t>
            </a:fld>
            <a:endParaRPr lang="en-GB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57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5F7796-6391-DF4F-8C8E-87F9CFDBD181}" type="slidenum">
              <a:rPr lang="en-GB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17</a:t>
            </a:fld>
            <a:endParaRPr lang="en-GB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90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5F7796-6391-DF4F-8C8E-87F9CFDBD181}" type="slidenum">
              <a:rPr lang="en-GB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18</a:t>
            </a:fld>
            <a:endParaRPr lang="en-GB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07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AFA9BD-B957-DE4D-B83B-39CCC6C05A60}" type="slidenum">
              <a:rPr lang="en-US" sz="1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639763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4010025"/>
            <a:ext cx="4967288" cy="3797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8272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677863" algn="l"/>
                <a:tab pos="1357313" algn="l"/>
                <a:tab pos="2036763" algn="l"/>
                <a:tab pos="2714625" algn="l"/>
                <a:tab pos="3394075" algn="l"/>
                <a:tab pos="4073525" algn="l"/>
                <a:tab pos="4751388" algn="l"/>
              </a:tabLst>
            </a:pP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Figure 1. Pathogenesis of Thrombosis and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Vasculopathy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 in the Antiphospholipid Syndrome. The antiphospholipid syndrome is an acquired autoimmune disorder characterized by persistent elevation in levels of antiphospholipid antibodies, thrombosis, and in some cases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vasculopathy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. Although multiple mechanisms have been implicated in the pathogenesis of thrombosis, the cause of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vasculopathy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 remains elusive. In this issue of the </a:t>
            </a:r>
            <a:r>
              <a:rPr lang="en-US" sz="900" i="1" dirty="0">
                <a:latin typeface="Arial Unicode MS" charset="0"/>
                <a:ea typeface="Arial Unicode MS" charset="0"/>
                <a:cs typeface="Arial Unicode MS" charset="0"/>
              </a:rPr>
              <a:t>Journal,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Canaud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 and colleagues 3 hypothesize that antiphospholipid antibodies, in binding to vascular endothelial cells in the kidneys, brain, or other organs, activate the signaling pathway of the mammalian target of rapamycin (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mTOR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). In response to extracellular and intracellular signals in the phosphoinositide 3-kinase (PI3K)–AKT pathway, the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mTOR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 pathway regulates cell growth, proliferation, and survival. The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mTOR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 enzyme is a component of two complexes, mTORC1 and mTORC2. The activity of mTORC1 is regulated by a subunit of the regulatory-associated protein of mTORC1 (RAPTOR), whereas the activity of mTORC2 is regulated by a subunit of the rapamycin-insensitive companion of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mTOR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 (RICTOR). However, the two pathways are interconnected. Aspirin and anticoagulants are used for the prevention and treatment of thrombosis in patients with antiphospholipid syndrome.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Sirolimus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, which inhibits the mTORC1 pathway, has the potential to attenuate </a:t>
            </a:r>
            <a:r>
              <a:rPr lang="en-US" sz="900" dirty="0" err="1">
                <a:latin typeface="Arial Unicode MS" charset="0"/>
                <a:ea typeface="Arial Unicode MS" charset="0"/>
                <a:cs typeface="Arial Unicode MS" charset="0"/>
              </a:rPr>
              <a:t>vasculopathy</a:t>
            </a:r>
            <a:r>
              <a:rPr lang="en-US" sz="900" dirty="0"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0214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>
            <a:extLst>
              <a:ext uri="{FF2B5EF4-FFF2-40B4-BE49-F238E27FC236}">
                <a16:creationId xmlns:a16="http://schemas.microsoft.com/office/drawing/2014/main" xmlns="" id="{890B1857-54C7-5748-A75D-DDE7D09F60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Segnaposto note 2">
            <a:extLst>
              <a:ext uri="{FF2B5EF4-FFF2-40B4-BE49-F238E27FC236}">
                <a16:creationId xmlns:a16="http://schemas.microsoft.com/office/drawing/2014/main" xmlns="" id="{7E71096C-53D0-1945-BB46-BDAF16EF0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n-US">
              <a:ea typeface="ＭＳ Ｐゴシック" panose="020B0600070205080204" pitchFamily="34" charset="-128"/>
            </a:endParaRPr>
          </a:p>
        </p:txBody>
      </p:sp>
      <p:sp>
        <p:nvSpPr>
          <p:cNvPr id="69635" name="Segnaposto numero diapositiva 3">
            <a:extLst>
              <a:ext uri="{FF2B5EF4-FFF2-40B4-BE49-F238E27FC236}">
                <a16:creationId xmlns:a16="http://schemas.microsoft.com/office/drawing/2014/main" xmlns="" id="{AC59A486-DBB4-E64C-8082-81ECD74AB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D8DA9C-E2D9-744D-8B38-24A762812CF7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6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065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2AB49-7104-6E43-BFE8-B940C8DD0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A8FE1C-7F59-EA4E-8878-3737DB2EA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4D7078-9857-484F-96E4-3EA0DED682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44596-9269-864E-8AD7-A0863BA2C1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DCF10-3EFB-E746-9D43-455C18EF9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B4262B-BBA0-EE4C-BFAB-AFC46182C70C}" type="slidenum">
              <a:rPr lang="it-IT" altLang="en-US"/>
              <a:pPr/>
              <a:t>‹Nº›</a:t>
            </a:fld>
            <a:fld id="{40F187C0-B6C0-FC46-A5D6-F78181C20F38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340410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C609E-96BB-D24B-8BE7-A3A9C6B5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02804D-57B2-8140-8AA7-006701994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2838BA-B504-A742-AE60-1E0B149187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3FC06C-771A-EA45-B7C6-B1CC53BF63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C0E0E5-1880-0A4A-8A5C-A7205FC0E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0796D6-9208-C24A-A457-1A9B635518F0}" type="slidenum">
              <a:rPr lang="it-IT" altLang="en-US"/>
              <a:pPr/>
              <a:t>‹Nº›</a:t>
            </a:fld>
            <a:fld id="{4A42B371-B227-C944-9B8F-50DC133B1D6C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244744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5250B-5382-514B-915D-4EF60397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FC8DEB-DF36-3B41-A0D1-E422A3753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30CDA-5D9B-EB4F-9F6E-8BB9D9CF1C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AD1131-869E-F744-A6DB-CBAFCDA9A6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18AB3-377D-E746-931C-8589D109F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FF4E15-A15C-A24F-BA81-8AEEF0C90FF8}" type="slidenum">
              <a:rPr lang="it-IT" altLang="en-US"/>
              <a:pPr/>
              <a:t>‹Nº›</a:t>
            </a:fld>
            <a:fld id="{3A475CD8-D832-E642-A9FF-63F32264EF7D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416636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12478-E75A-0F42-8426-547E49D3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E186C-D578-3F41-992D-2A4E80C8E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527175"/>
            <a:ext cx="4175125" cy="4570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E2417C-1CD4-0846-BD1C-0B9D79862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7175"/>
            <a:ext cx="4175125" cy="4570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3CA91C-1380-B347-8348-3EBB3707F2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8FDAB6-2A59-8147-B9EF-CA536A4C97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72BC02-50B6-5148-9E51-451454132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C5E9BA-09F3-C245-9CFE-05416E627EE4}" type="slidenum">
              <a:rPr lang="it-IT" altLang="en-US"/>
              <a:pPr/>
              <a:t>‹Nº›</a:t>
            </a:fld>
            <a:fld id="{8FBE3FF3-C6D8-234B-A866-769AD392F83F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902703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8B335-33AC-E541-8071-2226759D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33853D-E63B-6C40-B667-0412D4641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ABCB50-038F-904C-B174-FF5652343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8526FA-93EC-F945-A56B-5536FEE73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20972F-3D38-1346-8F95-2F9F1250B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9A20BE-D612-B34A-B3B1-CF6DBD150E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894EC6-71B8-6443-ACC2-5EC0B4597B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569580-A3E0-1A42-A069-D16ACAB140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4EDD62-1409-5146-8639-5E7C62AB4D4A}" type="slidenum">
              <a:rPr lang="it-IT" altLang="en-US"/>
              <a:pPr/>
              <a:t>‹Nº›</a:t>
            </a:fld>
            <a:fld id="{F02045EA-649F-8244-B102-2073C1BBE9F6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64742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72351-3B82-4444-9297-510F83DA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EDFC57-A1DC-3948-97F4-629AF10F76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C04858-DB66-B54B-92B6-9598F4C57C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00258B-9853-1144-AE9F-FEC2F1107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6C5EDE-319C-404B-8361-9E2A36E10864}" type="slidenum">
              <a:rPr lang="it-IT" altLang="en-US"/>
              <a:pPr/>
              <a:t>‹Nº›</a:t>
            </a:fld>
            <a:fld id="{61902F13-5169-1F46-A8D0-B76C4142D676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274557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ECB23-728D-A548-8E73-0AC3D1F0FA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0C1CD7-E5A5-4742-ACBC-304A9AEB1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ECC094-8595-414E-88D8-A510CBAB1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051C2C-818B-BD44-8D4D-9B0B61833443}" type="slidenum">
              <a:rPr lang="it-IT" altLang="en-US"/>
              <a:pPr/>
              <a:t>‹Nº›</a:t>
            </a:fld>
            <a:fld id="{B9A7C9F2-BE82-5E45-B590-0B2B11CC73CC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2987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AE52C-E894-8A46-B78D-E096F5A0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C2931D-19BD-6C4E-B9F8-5AD856A81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657E2E-D945-CA4F-B9D5-4F465DA65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C21EB7-514B-954B-A3F8-3BA1567862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5561C5-1DAA-E84A-82B2-5F11009054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59E5AE-4DB6-B849-A97D-A691C9F7AC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34DDB7-9DDF-F344-A760-BA1BBF013F2D}" type="slidenum">
              <a:rPr lang="it-IT" altLang="en-US"/>
              <a:pPr/>
              <a:t>‹Nº›</a:t>
            </a:fld>
            <a:fld id="{DEF85D67-806F-DF4E-AE68-906E05DE01BB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190509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C050D-9B4A-724B-8555-BDEE86DE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12C70B-FE63-A641-A010-9E2668FA2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EF2C9B-4DB9-8A48-B514-A73037C5D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FE58DB-27A1-0844-9E31-EC783CD789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09DD58-4BDB-8748-AC84-37B1D999C0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39CDD3-6D30-0A4B-AF82-5A4FF2560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C1ED4C-A36D-0243-87BB-F8477C590192}" type="slidenum">
              <a:rPr lang="it-IT" altLang="en-US"/>
              <a:pPr/>
              <a:t>‹Nº›</a:t>
            </a:fld>
            <a:fld id="{C2748274-F75C-7747-9818-2953B652946F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223737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6B4C0-87B8-A04E-9D73-12DAB74C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9F225C-966D-8540-817A-99400106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17832-0473-134E-8841-31A60D890C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AA9A-E921-494D-9BFE-786C2A36EF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D4E0C-4233-E045-85CF-4108B4EB6B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3F8F7-0121-254A-8A35-103569387E37}" type="slidenum">
              <a:rPr lang="it-IT" altLang="en-US"/>
              <a:pPr/>
              <a:t>‹Nº›</a:t>
            </a:fld>
            <a:fld id="{6577F6BE-B6B3-5947-9D7A-130DA59D1FEF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311170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A4FEF3-5CAD-F44E-9CA3-DC7F3889D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9A2A06-40C8-A148-AE63-FF1195DC0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689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908847-05AD-B94A-811C-BC01A23039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D55383-1A92-AE4A-83E8-49780AC406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D747F7-E414-4447-BF84-4E4433EF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786C8B-2268-5F4C-95D4-9466C4878DDD}" type="slidenum">
              <a:rPr lang="it-IT" altLang="en-US"/>
              <a:pPr/>
              <a:t>‹Nº›</a:t>
            </a:fld>
            <a:fld id="{FF54B115-E48B-3A43-9951-D25841F66E95}" type="slidenum">
              <a:rPr lang="it-IT" altLang="en-US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169547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Saturday, February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Saturday, February 24,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3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E040FCC8-2074-9C48-B7EB-E7DAC9BB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A55C1B60-7234-C846-9104-A871A884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92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BB809184-DC2C-324C-BEE2-D618C8249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5D79FDAC-5896-564B-8F49-178B4D27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C4C68FA5-F60E-A149-A2B8-76C670814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F88DE66E-6002-C54E-B1D2-157E5455E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xmlns="" id="{9E94D321-15E9-C74A-A292-27A5627F9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Oval 8">
            <a:extLst>
              <a:ext uri="{FF2B5EF4-FFF2-40B4-BE49-F238E27FC236}">
                <a16:creationId xmlns:a16="http://schemas.microsoft.com/office/drawing/2014/main" xmlns="" id="{9D2622FE-FD3B-9845-BF70-A565404C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Oval 9">
            <a:extLst>
              <a:ext uri="{FF2B5EF4-FFF2-40B4-BE49-F238E27FC236}">
                <a16:creationId xmlns:a16="http://schemas.microsoft.com/office/drawing/2014/main" xmlns="" id="{E32619CA-94B1-2241-8572-8247A4BF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1050925"/>
            <a:ext cx="420688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xmlns="" id="{96ED19DA-DE7D-DD46-AF8F-1E9DBAE13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Cliccate per modificare il formato del testo del titoloClick to edit Master title style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xmlns="" id="{2465AF52-8685-F747-91F8-439BA1BBDAF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91200" y="6405563"/>
            <a:ext cx="30432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it-IT" altLang="en-US"/>
              <a:t>29/01/15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xmlns="" id="{6B68DB88-1FFA-0244-A243-4064F87E129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xmlns="" id="{171D0CF0-8AA7-674E-BA18-A7423609F3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62450" y="1027113"/>
            <a:ext cx="4556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CCD3F845-B558-804C-A258-C9AE08709FF2}" type="slidenum">
              <a:rPr lang="it-IT" altLang="en-US"/>
              <a:pPr/>
              <a:t>‹Nº›</a:t>
            </a:fld>
            <a:fld id="{CB3708ED-64B1-F845-94E0-395906F38491}" type="slidenum">
              <a:rPr lang="it-IT" altLang="en-US"/>
              <a:pPr/>
              <a:t>‹Nº›</a:t>
            </a:fld>
            <a:endParaRPr lang="it-IT" altLang="en-U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xmlns="" id="{0B6D0F90-766A-1042-9130-2B2C5F805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7175"/>
            <a:ext cx="85026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6201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Cliccate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  <a:p>
            <a:pPr lvl="4"/>
            <a:r>
              <a:rPr lang="en-GB" altLang="en-US"/>
              <a:t>Ottavo livello struttura</a:t>
            </a:r>
          </a:p>
          <a:p>
            <a:pPr lvl="0"/>
            <a:r>
              <a:rPr lang="en-GB" altLang="en-US"/>
              <a:t>Nono livello strutturaClick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5461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46B86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8234"/>
            <a:ext cx="7848600" cy="1927225"/>
          </a:xfrm>
        </p:spPr>
        <p:txBody>
          <a:bodyPr/>
          <a:lstStyle/>
          <a:p>
            <a:pPr algn="ctr"/>
            <a:r>
              <a:rPr lang="en-US" sz="3600" dirty="0"/>
              <a:t>Antiphospholipid Syndrome</a:t>
            </a:r>
            <a:br>
              <a:rPr lang="en-US" sz="3600" dirty="0"/>
            </a:br>
            <a:r>
              <a:rPr lang="en-US" sz="3600" dirty="0"/>
              <a:t>WHAT’S NEW?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400800" cy="2113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Savino </a:t>
            </a:r>
            <a:r>
              <a:rPr lang="en-US" dirty="0" err="1"/>
              <a:t>Sciascia</a:t>
            </a:r>
            <a:r>
              <a:rPr lang="en-US" dirty="0"/>
              <a:t>, MD, PhD</a:t>
            </a:r>
          </a:p>
          <a:p>
            <a:endParaRPr lang="en-US" dirty="0"/>
          </a:p>
          <a:p>
            <a:r>
              <a:rPr lang="en-US" dirty="0"/>
              <a:t>Center of Research of Immunopathology and Rare Diseases-CMID</a:t>
            </a:r>
          </a:p>
          <a:p>
            <a:r>
              <a:rPr lang="en-US" dirty="0"/>
              <a:t>University of Torino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19604" y="371214"/>
            <a:ext cx="2222583" cy="15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85" y="368050"/>
            <a:ext cx="1534678" cy="1534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01FB8B-D6AE-E549-972C-E2EE9D95C05E}"/>
              </a:ext>
            </a:extLst>
          </p:cNvPr>
          <p:cNvSpPr txBox="1"/>
          <p:nvPr/>
        </p:nvSpPr>
        <p:spPr>
          <a:xfrm>
            <a:off x="89885" y="5798264"/>
            <a:ext cx="895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AADEA</a:t>
            </a:r>
          </a:p>
          <a:p>
            <a:pPr algn="ctr"/>
            <a:r>
              <a:rPr lang="de-DE" sz="2400" dirty="0">
                <a:solidFill>
                  <a:srgbClr val="002060"/>
                </a:solidFill>
              </a:rPr>
              <a:t>Cordoba, Feb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11737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E4B1-702D-7341-8592-9134F60A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Cases of  </a:t>
            </a:r>
            <a:r>
              <a:rPr lang="it-IT" dirty="0" err="1"/>
              <a:t>refractory</a:t>
            </a:r>
            <a:r>
              <a:rPr lang="it-IT" dirty="0"/>
              <a:t> APS: no </a:t>
            </a:r>
            <a:r>
              <a:rPr lang="it-IT" dirty="0" err="1"/>
              <a:t>evidence</a:t>
            </a:r>
            <a:r>
              <a:rPr lang="it-IT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F069E2-FD59-FA45-BA3A-81644154D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Increase</a:t>
            </a:r>
            <a:r>
              <a:rPr lang="it-IT" dirty="0"/>
              <a:t> VKA INR 3-4</a:t>
            </a:r>
          </a:p>
          <a:p>
            <a:endParaRPr lang="it-IT" dirty="0"/>
          </a:p>
          <a:p>
            <a:r>
              <a:rPr lang="it-IT" dirty="0" err="1">
                <a:solidFill>
                  <a:srgbClr val="92D050"/>
                </a:solidFill>
              </a:rPr>
              <a:t>PROs</a:t>
            </a:r>
            <a:r>
              <a:rPr lang="it-IT" dirty="0"/>
              <a:t>: </a:t>
            </a:r>
            <a:r>
              <a:rPr lang="it-IT" dirty="0" err="1"/>
              <a:t>efficacy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venous</a:t>
            </a:r>
            <a:r>
              <a:rPr lang="it-IT" dirty="0"/>
              <a:t> </a:t>
            </a:r>
            <a:r>
              <a:rPr lang="it-IT" dirty="0" err="1"/>
              <a:t>TPx</a:t>
            </a:r>
            <a:endParaRPr lang="it-IT" dirty="0"/>
          </a:p>
          <a:p>
            <a:r>
              <a:rPr lang="it-IT" dirty="0" err="1">
                <a:solidFill>
                  <a:srgbClr val="FF0000"/>
                </a:solidFill>
              </a:rPr>
              <a:t>CONs</a:t>
            </a:r>
            <a:r>
              <a:rPr lang="it-IT" dirty="0">
                <a:solidFill>
                  <a:srgbClr val="FF0000"/>
                </a:solidFill>
              </a:rPr>
              <a:t>:</a:t>
            </a: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dirty="0" err="1"/>
              <a:t>bleeding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, </a:t>
            </a:r>
            <a:r>
              <a:rPr lang="it-IT" dirty="0" err="1"/>
              <a:t>difficulties</a:t>
            </a:r>
            <a:r>
              <a:rPr lang="it-IT" dirty="0"/>
              <a:t> in </a:t>
            </a:r>
            <a:r>
              <a:rPr lang="it-IT" dirty="0" err="1"/>
              <a:t>mantaining</a:t>
            </a:r>
            <a:r>
              <a:rPr lang="it-IT" dirty="0"/>
              <a:t> TTR</a:t>
            </a:r>
          </a:p>
          <a:p>
            <a:pPr marL="0" indent="0">
              <a:buNone/>
            </a:pPr>
            <a:r>
              <a:rPr lang="it-IT" dirty="0"/>
              <a:t>				</a:t>
            </a:r>
          </a:p>
          <a:p>
            <a:pPr marL="0" indent="0" algn="r">
              <a:buNone/>
            </a:pPr>
            <a:r>
              <a:rPr lang="it-IT" dirty="0" err="1">
                <a:solidFill>
                  <a:srgbClr val="00B0F0"/>
                </a:solidFill>
              </a:rPr>
              <a:t>N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Engl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J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Med</a:t>
            </a:r>
            <a:r>
              <a:rPr lang="it-IT" dirty="0">
                <a:solidFill>
                  <a:srgbClr val="00B0F0"/>
                </a:solidFill>
              </a:rPr>
              <a:t>. 1995;332:993-7.</a:t>
            </a:r>
          </a:p>
        </p:txBody>
      </p:sp>
    </p:spTree>
    <p:extLst>
      <p:ext uri="{BB962C8B-B14F-4D97-AF65-F5344CB8AC3E}">
        <p14:creationId xmlns:p14="http://schemas.microsoft.com/office/powerpoint/2010/main" xmlns="" val="172135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E4B1-702D-7341-8592-9134F60A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Cases of  </a:t>
            </a:r>
            <a:r>
              <a:rPr lang="it-IT" dirty="0" err="1"/>
              <a:t>refractory</a:t>
            </a:r>
            <a:r>
              <a:rPr lang="it-IT" dirty="0"/>
              <a:t> APS: no </a:t>
            </a:r>
            <a:r>
              <a:rPr lang="it-IT" dirty="0" err="1"/>
              <a:t>evidence</a:t>
            </a:r>
            <a:r>
              <a:rPr lang="it-IT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F069E2-FD59-FA45-BA3A-81644154D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Add</a:t>
            </a:r>
            <a:r>
              <a:rPr lang="it-IT" dirty="0"/>
              <a:t> HCQ</a:t>
            </a:r>
          </a:p>
          <a:p>
            <a:endParaRPr lang="it-IT" dirty="0">
              <a:solidFill>
                <a:srgbClr val="92D050"/>
              </a:solidFill>
            </a:endParaRPr>
          </a:p>
          <a:p>
            <a:r>
              <a:rPr lang="it-IT" dirty="0" err="1">
                <a:solidFill>
                  <a:srgbClr val="92D050"/>
                </a:solidFill>
              </a:rPr>
              <a:t>PROs</a:t>
            </a:r>
            <a:r>
              <a:rPr lang="it-IT" dirty="0">
                <a:solidFill>
                  <a:srgbClr val="92D050"/>
                </a:solidFill>
              </a:rPr>
              <a:t>:</a:t>
            </a:r>
            <a:r>
              <a:rPr lang="it-IT" dirty="0"/>
              <a:t> relative </a:t>
            </a:r>
            <a:r>
              <a:rPr lang="it-IT" dirty="0" err="1"/>
              <a:t>safe</a:t>
            </a:r>
            <a:endParaRPr lang="it-IT" dirty="0"/>
          </a:p>
          <a:p>
            <a:r>
              <a:rPr lang="it-IT" dirty="0" err="1">
                <a:solidFill>
                  <a:srgbClr val="FF0000"/>
                </a:solidFill>
              </a:rPr>
              <a:t>CONs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adding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venouns</a:t>
            </a:r>
            <a:r>
              <a:rPr lang="it-IT" dirty="0"/>
              <a:t> </a:t>
            </a:r>
            <a:r>
              <a:rPr lang="it-IT" dirty="0" err="1"/>
              <a:t>TPx</a:t>
            </a:r>
            <a:r>
              <a:rPr lang="it-IT" dirty="0"/>
              <a:t>?</a:t>
            </a:r>
          </a:p>
          <a:p>
            <a:pPr marL="0" indent="0" algn="r">
              <a:buNone/>
            </a:pPr>
            <a:endParaRPr lang="it-IT" dirty="0"/>
          </a:p>
          <a:p>
            <a:pPr algn="r"/>
            <a:endParaRPr lang="it-IT" dirty="0"/>
          </a:p>
          <a:p>
            <a:pPr marL="0" indent="0" algn="r">
              <a:buNone/>
            </a:pPr>
            <a:r>
              <a:rPr lang="it-IT" dirty="0" err="1">
                <a:solidFill>
                  <a:srgbClr val="00B0F0"/>
                </a:solidFill>
              </a:rPr>
              <a:t>J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Thromb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Haemost</a:t>
            </a:r>
            <a:r>
              <a:rPr lang="it-IT" dirty="0">
                <a:solidFill>
                  <a:srgbClr val="00B0F0"/>
                </a:solidFill>
              </a:rPr>
              <a:t>. 2013;11:1927–9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372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2C5A3-642D-8E43-8F7E-656E3A11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Anti-CD20 </a:t>
            </a:r>
            <a:r>
              <a:rPr lang="en-GB" sz="3200" dirty="0"/>
              <a:t>depletion</a:t>
            </a:r>
            <a:r>
              <a:rPr lang="it-IT" sz="3200" dirty="0"/>
              <a:t> </a:t>
            </a:r>
            <a:r>
              <a:rPr lang="it-IT" sz="3200" dirty="0" err="1"/>
              <a:t>Therapy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48DC42-D13F-0D42-9746-54C3C9B0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012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GB" dirty="0"/>
              <a:t>Rituximab in APS mainly for extra-criteria manifestations </a:t>
            </a:r>
          </a:p>
          <a:p>
            <a:r>
              <a:rPr lang="en-GB" dirty="0"/>
              <a:t>(severe thrombocytopenia and leg ulcers)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00B0F0"/>
                </a:solidFill>
              </a:rPr>
              <a:t>Intern </a:t>
            </a:r>
            <a:r>
              <a:rPr lang="en-GB" dirty="0" err="1">
                <a:solidFill>
                  <a:srgbClr val="00B0F0"/>
                </a:solidFill>
              </a:rPr>
              <a:t>Emerg</a:t>
            </a:r>
            <a:r>
              <a:rPr lang="en-GB" dirty="0">
                <a:solidFill>
                  <a:srgbClr val="00B0F0"/>
                </a:solidFill>
              </a:rPr>
              <a:t> Med. 2017;12:1-7</a:t>
            </a:r>
          </a:p>
          <a:p>
            <a:pPr marL="0" indent="0" algn="r">
              <a:buNone/>
            </a:pP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Limited experience in thrombotic APS, mostly related to CAPS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00B0F0"/>
                </a:solidFill>
              </a:rPr>
              <a:t>Best </a:t>
            </a:r>
            <a:r>
              <a:rPr lang="en-GB" dirty="0" err="1">
                <a:solidFill>
                  <a:srgbClr val="00B0F0"/>
                </a:solidFill>
              </a:rPr>
              <a:t>Pract</a:t>
            </a:r>
            <a:r>
              <a:rPr lang="en-GB" dirty="0">
                <a:solidFill>
                  <a:srgbClr val="00B0F0"/>
                </a:solidFill>
              </a:rPr>
              <a:t> Res </a:t>
            </a:r>
            <a:r>
              <a:rPr lang="en-GB" dirty="0" err="1">
                <a:solidFill>
                  <a:srgbClr val="00B0F0"/>
                </a:solidFill>
              </a:rPr>
              <a:t>Clin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Rheumatol</a:t>
            </a:r>
            <a:r>
              <a:rPr lang="en-GB" dirty="0">
                <a:solidFill>
                  <a:srgbClr val="00B0F0"/>
                </a:solidFill>
              </a:rPr>
              <a:t>. 2012;26:535-41.</a:t>
            </a:r>
          </a:p>
          <a:p>
            <a:endParaRPr lang="en-GB" dirty="0">
              <a:solidFill>
                <a:srgbClr val="92D050"/>
              </a:solidFill>
            </a:endParaRPr>
          </a:p>
          <a:p>
            <a:r>
              <a:rPr lang="en-GB" dirty="0">
                <a:solidFill>
                  <a:srgbClr val="92D050"/>
                </a:solidFill>
              </a:rPr>
              <a:t>PROs:</a:t>
            </a:r>
            <a:r>
              <a:rPr lang="en-GB" dirty="0"/>
              <a:t> relative safe, well-known drug now. </a:t>
            </a:r>
          </a:p>
          <a:p>
            <a:r>
              <a:rPr lang="en-GB" dirty="0">
                <a:solidFill>
                  <a:srgbClr val="FF0000"/>
                </a:solidFill>
              </a:rPr>
              <a:t>CONs: </a:t>
            </a:r>
            <a:r>
              <a:rPr lang="en-GB" dirty="0"/>
              <a:t>is it adding enough in terms of </a:t>
            </a:r>
            <a:r>
              <a:rPr lang="en-GB" dirty="0" err="1"/>
              <a:t>venouns</a:t>
            </a:r>
            <a:r>
              <a:rPr lang="en-GB" dirty="0"/>
              <a:t> </a:t>
            </a:r>
            <a:r>
              <a:rPr lang="en-GB" dirty="0" err="1"/>
              <a:t>TPx</a:t>
            </a:r>
            <a:r>
              <a:rPr lang="en-GB" dirty="0"/>
              <a:t>? Off label. Costs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Which parameters to monitor as outcome?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895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5D46E-703B-654D-8A09-064CBCDB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IVIG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DCC1DA-2D8A-B44B-A59E-C10D5E329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Anecdotal experience </a:t>
            </a:r>
          </a:p>
          <a:p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PROs</a:t>
            </a:r>
            <a:r>
              <a:rPr lang="en-GB" dirty="0"/>
              <a:t>: Safe, data on long term follow-up, can be use when concomitant infection occur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: expensive, limited availability, variability in regimens, dose, length of treatment</a:t>
            </a:r>
          </a:p>
          <a:p>
            <a:pPr marL="0" indent="0" algn="r">
              <a:buNone/>
            </a:pPr>
            <a:r>
              <a:rPr lang="en-GB" dirty="0" err="1">
                <a:solidFill>
                  <a:srgbClr val="00B0F0"/>
                </a:solidFill>
              </a:rPr>
              <a:t>Clin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Exp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Rheumatol</a:t>
            </a:r>
            <a:r>
              <a:rPr lang="en-GB" dirty="0">
                <a:solidFill>
                  <a:srgbClr val="00B0F0"/>
                </a:solidFill>
              </a:rPr>
              <a:t>. 2012;30:409-13.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054E4A-47DF-244F-A3CB-BFCBD01E3E7D}"/>
              </a:ext>
            </a:extLst>
          </p:cNvPr>
          <p:cNvSpPr/>
          <p:nvPr/>
        </p:nvSpPr>
        <p:spPr>
          <a:xfrm>
            <a:off x="1700214" y="6015335"/>
            <a:ext cx="6043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Which parameters to monitor as outcome?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2019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611188" y="1557338"/>
            <a:ext cx="69199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RR			          24 </a:t>
            </a:r>
            <a:r>
              <a:rPr lang="en-GB" sz="3200" dirty="0" err="1">
                <a:latin typeface="Calibri" charset="0"/>
                <a:ea typeface="MS PGothic" charset="0"/>
              </a:rPr>
              <a:t>yrs</a:t>
            </a:r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Age 14		SLE</a:t>
            </a: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				Lupus nephritis WHO IV</a:t>
            </a: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6 years		iv cyclophosphamide/</a:t>
            </a: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				azathioprine</a:t>
            </a: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4 years		MMF: remission</a:t>
            </a: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2D2DB9"/>
                </a:solidFill>
                <a:latin typeface="Calibri" charset="0"/>
                <a:cs typeface="Calibri" charset="0"/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xmlns="" val="211247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971600" y="188640"/>
            <a:ext cx="7848872" cy="606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defRPr/>
            </a:pPr>
            <a:endParaRPr lang="en-GB" sz="2800" dirty="0">
              <a:solidFill>
                <a:srgbClr val="000000"/>
              </a:solidFill>
              <a:latin typeface="Calibri"/>
              <a:ea typeface="MS PGothic" charset="0"/>
              <a:cs typeface="Calibri"/>
            </a:endParaRP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RR				24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yrs</a:t>
            </a:r>
            <a:endParaRPr lang="en-GB" sz="2400" dirty="0">
              <a:solidFill>
                <a:srgbClr val="000000"/>
              </a:solidFill>
              <a:latin typeface="Calibri"/>
              <a:ea typeface="MS PGothic" charset="0"/>
              <a:cs typeface="Calibri"/>
            </a:endParaRPr>
          </a:p>
          <a:p>
            <a:pPr marL="457200" indent="-457200" eaLnBrk="0" hangingPunct="0">
              <a:defRPr/>
            </a:pPr>
            <a:endParaRPr lang="en-GB" sz="2400" dirty="0">
              <a:solidFill>
                <a:srgbClr val="000000"/>
              </a:solidFill>
              <a:latin typeface="Calibri"/>
              <a:ea typeface="MS PGothic" charset="0"/>
              <a:cs typeface="Calibri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2014			Nephrotic  proteinuria (still on MMF)</a:t>
            </a:r>
          </a:p>
          <a:p>
            <a:pPr marL="2286000" lvl="4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Hypertension</a:t>
            </a: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		</a:t>
            </a: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Ix				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Creatinine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1.4 mg/dl</a:t>
            </a: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		24 hour protein    4.3 g/day</a:t>
            </a: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		</a:t>
            </a: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		anti-DNA negative</a:t>
            </a: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		ESR negative; CRP negative</a:t>
            </a: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		</a:t>
            </a:r>
            <a:r>
              <a:rPr lang="en-US" sz="2400" dirty="0"/>
              <a:t>inactive urinary sediment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					complement normal		                       			Renal Ultrasound and Doppler: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neg</a:t>
            </a:r>
            <a:endParaRPr lang="en-GB" sz="2400" dirty="0">
              <a:solidFill>
                <a:srgbClr val="FF0000"/>
              </a:solidFill>
              <a:latin typeface="Calibri"/>
              <a:ea typeface="MS PGothic" charset="0"/>
              <a:cs typeface="Calibri"/>
            </a:endParaRP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				LAC and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aCL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 high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titer</a:t>
            </a:r>
            <a:endParaRPr lang="en-GB" sz="2400" dirty="0">
              <a:solidFill>
                <a:srgbClr val="FF0000"/>
              </a:solidFill>
              <a:latin typeface="Calibri"/>
              <a:ea typeface="MS PGothic" charset="0"/>
              <a:cs typeface="Calibri"/>
            </a:endParaRPr>
          </a:p>
          <a:p>
            <a:pPr marL="457200" indent="-457200" eaLnBrk="0" hangingPunct="0">
              <a:defRPr/>
            </a:pPr>
            <a:r>
              <a:rPr lang="en-GB" sz="2400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				(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neg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 since 2013)</a:t>
            </a:r>
          </a:p>
        </p:txBody>
      </p:sp>
    </p:spTree>
    <p:extLst>
      <p:ext uri="{BB962C8B-B14F-4D97-AF65-F5344CB8AC3E}">
        <p14:creationId xmlns:p14="http://schemas.microsoft.com/office/powerpoint/2010/main" xmlns="" val="10437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47390" y="1320664"/>
            <a:ext cx="586685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B87694-692E-0B4F-AE1D-3587C5F6DC4B}"/>
              </a:ext>
            </a:extLst>
          </p:cNvPr>
          <p:cNvSpPr txBox="1"/>
          <p:nvPr/>
        </p:nvSpPr>
        <p:spPr>
          <a:xfrm>
            <a:off x="5043488" y="957263"/>
            <a:ext cx="377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 renal biopsy showed two out of 21 </a:t>
            </a:r>
            <a:r>
              <a:rPr lang="en-US" dirty="0" err="1"/>
              <a:t>glomuleruli</a:t>
            </a:r>
            <a:r>
              <a:rPr lang="en-US" dirty="0"/>
              <a:t> to have global sclerosis.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12/21 glomeruli displayed </a:t>
            </a:r>
            <a:r>
              <a:rPr lang="en-US" dirty="0">
                <a:solidFill>
                  <a:srgbClr val="FF0000"/>
                </a:solidFill>
              </a:rPr>
              <a:t>ischemic changes</a:t>
            </a:r>
            <a:r>
              <a:rPr lang="en-US" dirty="0"/>
              <a:t>, with partly collapsed capillary loops, including accentuated, wrinkled and thickened walls and lumen obliterated by swollen endothelial cells. 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An artery with </a:t>
            </a:r>
            <a:r>
              <a:rPr lang="en-US" dirty="0" err="1">
                <a:solidFill>
                  <a:srgbClr val="FF0000"/>
                </a:solidFill>
              </a:rPr>
              <a:t>obliterative</a:t>
            </a:r>
            <a:r>
              <a:rPr lang="en-US" dirty="0">
                <a:solidFill>
                  <a:srgbClr val="FF0000"/>
                </a:solidFill>
              </a:rPr>
              <a:t> fibrous intimal thickening</a:t>
            </a:r>
            <a:r>
              <a:rPr lang="en-US" dirty="0"/>
              <a:t>, most likely representing an organized thrombus, was found in an area presenting atrophy and interstitial fibrosis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23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44513" y="1436688"/>
            <a:ext cx="849142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3200" dirty="0" err="1">
                <a:latin typeface="Arial Unicode MS" charset="0"/>
                <a:ea typeface="MS PGothic" charset="0"/>
                <a:cs typeface="MS PGothic" charset="0"/>
              </a:rPr>
              <a:t>Dx</a:t>
            </a:r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</a:t>
            </a:r>
            <a:r>
              <a:rPr lang="en-GB" sz="3200" dirty="0" err="1">
                <a:latin typeface="Arial Unicode MS" charset="0"/>
                <a:ea typeface="MS PGothic" charset="0"/>
                <a:cs typeface="MS PGothic" charset="0"/>
              </a:rPr>
              <a:t>Antiphospholipid</a:t>
            </a:r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 syndrome</a:t>
            </a: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Thrombotic </a:t>
            </a:r>
            <a:r>
              <a:rPr lang="en-GB" sz="3200" dirty="0" err="1">
                <a:latin typeface="Arial Unicode MS" charset="0"/>
                <a:ea typeface="MS PGothic" charset="0"/>
                <a:cs typeface="MS PGothic" charset="0"/>
              </a:rPr>
              <a:t>microangiopathy</a:t>
            </a:r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Lupus nephritis WHO Class IV</a:t>
            </a:r>
          </a:p>
          <a:p>
            <a:pPr marL="457200" indent="-457200" eaLnBrk="0" hangingPunct="0"/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Rx			Warfarin INR 3 – 4</a:t>
            </a: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Warfarin INR 2 – 3</a:t>
            </a: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Warfarin INR 2 – 3 plus LDA?</a:t>
            </a:r>
          </a:p>
          <a:p>
            <a:pPr marL="457200" indent="-457200" eaLnBrk="0" hangingPunct="0"/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  <a:p>
            <a:pPr marL="457200" indent="-457200" eaLnBrk="0" hangingPunct="0"/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4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44513" y="1436688"/>
            <a:ext cx="84915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3200" dirty="0" err="1">
                <a:latin typeface="Arial Unicode MS" charset="0"/>
                <a:ea typeface="MS PGothic" charset="0"/>
                <a:cs typeface="MS PGothic" charset="0"/>
              </a:rPr>
              <a:t>Dx</a:t>
            </a:r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Antiphospholipid syndrome</a:t>
            </a: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Thrombotic </a:t>
            </a:r>
            <a:r>
              <a:rPr lang="en-GB" sz="3200" dirty="0" err="1">
                <a:latin typeface="Arial Unicode MS" charset="0"/>
                <a:ea typeface="MS PGothic" charset="0"/>
                <a:cs typeface="MS PGothic" charset="0"/>
              </a:rPr>
              <a:t>microangiopathy</a:t>
            </a:r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Lupus nephritis WHO Class IV</a:t>
            </a:r>
          </a:p>
          <a:p>
            <a:pPr marL="457200" indent="-457200" eaLnBrk="0" hangingPunct="0"/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Rx			</a:t>
            </a:r>
            <a:r>
              <a:rPr lang="en-GB" sz="3200" dirty="0">
                <a:solidFill>
                  <a:srgbClr val="FF0000"/>
                </a:solidFill>
                <a:latin typeface="Arial Unicode MS" charset="0"/>
                <a:ea typeface="MS PGothic" charset="0"/>
                <a:cs typeface="MS PGothic" charset="0"/>
              </a:rPr>
              <a:t>Warfarin INR 3 – 4</a:t>
            </a: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Warfarin INR 2 – 3</a:t>
            </a: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Warfarin INR 2 – 3 plus LDA?</a:t>
            </a:r>
          </a:p>
          <a:p>
            <a:pPr marL="457200" indent="-457200" eaLnBrk="0" hangingPunct="0"/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  <a:sym typeface="Symbol" charset="0"/>
              </a:rPr>
              <a:t>				Rapid improvement of </a:t>
            </a: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</a:rPr>
              <a:t>				nephrotic proteinuria</a:t>
            </a:r>
          </a:p>
        </p:txBody>
      </p:sp>
    </p:spTree>
    <p:extLst>
      <p:ext uri="{BB962C8B-B14F-4D97-AF65-F5344CB8AC3E}">
        <p14:creationId xmlns:p14="http://schemas.microsoft.com/office/powerpoint/2010/main" xmlns="" val="352960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112" y="432877"/>
            <a:ext cx="809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/>
              <a:t>Evidence</a:t>
            </a:r>
            <a:r>
              <a:rPr lang="it-IT" sz="2800" dirty="0"/>
              <a:t> </a:t>
            </a:r>
            <a:r>
              <a:rPr lang="it-IT" sz="2800" dirty="0" err="1"/>
              <a:t>fot</a:t>
            </a:r>
            <a:r>
              <a:rPr lang="it-IT" sz="2800" dirty="0"/>
              <a:t> </a:t>
            </a:r>
            <a:r>
              <a:rPr lang="it-IT" sz="2800" dirty="0" err="1"/>
              <a:t>Eculizumab</a:t>
            </a:r>
            <a:r>
              <a:rPr lang="it-IT" sz="2800" dirty="0"/>
              <a:t> in TMA in APS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4CB740-3ED3-E14A-B6A2-7BA1E8C963E8}"/>
              </a:ext>
            </a:extLst>
          </p:cNvPr>
          <p:cNvSpPr txBox="1"/>
          <p:nvPr/>
        </p:nvSpPr>
        <p:spPr>
          <a:xfrm>
            <a:off x="385763" y="1100138"/>
            <a:ext cx="81438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Eculizumab</a:t>
            </a:r>
            <a:r>
              <a:rPr lang="en-GB" sz="2000" dirty="0"/>
              <a:t> is a recombinant full-humanized IgG2/IgG4 monoclonal antibody that blocks the formation of the terminal complex sC5b-9 and C5a by binding to the C5 complement component and consequently blocking its activation</a:t>
            </a:r>
          </a:p>
          <a:p>
            <a:pPr algn="just"/>
            <a:r>
              <a:rPr lang="en-GB" sz="2000" dirty="0"/>
              <a:t>pathway.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639640-7285-CA4C-B1CE-30F9FADFDEB8}"/>
              </a:ext>
            </a:extLst>
          </p:cNvPr>
          <p:cNvSpPr/>
          <p:nvPr/>
        </p:nvSpPr>
        <p:spPr>
          <a:xfrm>
            <a:off x="385763" y="3336966"/>
            <a:ext cx="8360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PROs</a:t>
            </a:r>
            <a:r>
              <a:rPr lang="en-GB" dirty="0"/>
              <a:t>: Safe, now used in several form of TMA, some evidence in LN+TMA or CAPS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: COSTS!</a:t>
            </a:r>
          </a:p>
          <a:p>
            <a:endParaRPr lang="en-GB" dirty="0"/>
          </a:p>
          <a:p>
            <a:pPr algn="r"/>
            <a:r>
              <a:rPr lang="en-GB" dirty="0" err="1">
                <a:solidFill>
                  <a:srgbClr val="00B0F0"/>
                </a:solidFill>
              </a:rPr>
              <a:t>Rheumatol</a:t>
            </a:r>
            <a:r>
              <a:rPr lang="en-GB" dirty="0">
                <a:solidFill>
                  <a:srgbClr val="00B0F0"/>
                </a:solidFill>
              </a:rPr>
              <a:t> Int. 2017;37:1249-1255</a:t>
            </a:r>
          </a:p>
        </p:txBody>
      </p:sp>
    </p:spTree>
    <p:extLst>
      <p:ext uri="{BB962C8B-B14F-4D97-AF65-F5344CB8AC3E}">
        <p14:creationId xmlns:p14="http://schemas.microsoft.com/office/powerpoint/2010/main" xmlns="" val="405855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D303C-D689-7649-B744-B44C4AEA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64A47-1ADB-D740-8EEF-E65871E7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433763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to do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anticoagulation</a:t>
            </a:r>
            <a:r>
              <a:rPr lang="it-IT" dirty="0"/>
              <a:t> </a:t>
            </a:r>
            <a:r>
              <a:rPr lang="it-IT" dirty="0" err="1"/>
              <a:t>fail</a:t>
            </a:r>
            <a:r>
              <a:rPr lang="it-IT" dirty="0"/>
              <a:t>?</a:t>
            </a:r>
          </a:p>
          <a:p>
            <a:endParaRPr lang="it-IT" dirty="0"/>
          </a:p>
          <a:p>
            <a:r>
              <a:rPr lang="it-IT" dirty="0"/>
              <a:t>‘New' avallabile </a:t>
            </a:r>
            <a:r>
              <a:rPr lang="it-IT" dirty="0" err="1"/>
              <a:t>treatments</a:t>
            </a:r>
            <a:endParaRPr lang="it-IT" dirty="0"/>
          </a:p>
          <a:p>
            <a:endParaRPr lang="it-IT" dirty="0"/>
          </a:p>
          <a:p>
            <a:r>
              <a:rPr lang="it-IT" dirty="0"/>
              <a:t>Target </a:t>
            </a:r>
            <a:r>
              <a:rPr lang="it-IT" dirty="0" err="1"/>
              <a:t>therapy</a:t>
            </a:r>
            <a:r>
              <a:rPr lang="it-IT" dirty="0"/>
              <a:t> in APS</a:t>
            </a:r>
          </a:p>
          <a:p>
            <a:endParaRPr lang="it-IT" dirty="0"/>
          </a:p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stop </a:t>
            </a:r>
            <a:r>
              <a:rPr lang="it-IT" dirty="0" err="1"/>
              <a:t>anticoagualtion</a:t>
            </a:r>
            <a:r>
              <a:rPr lang="it-IT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559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381750"/>
            <a:ext cx="2530475" cy="3794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69988"/>
            <a:ext cx="81153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468313" y="195264"/>
            <a:ext cx="8312150" cy="646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lnSpc>
                <a:spcPct val="97000"/>
              </a:lnSpc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  <a:tab pos="6496050" algn="l"/>
                <a:tab pos="7145338" algn="l"/>
                <a:tab pos="7794625" algn="l"/>
              </a:tabLst>
            </a:pPr>
            <a:r>
              <a:rPr lang="en-US" sz="2400" b="1">
                <a:solidFill>
                  <a:srgbClr val="3333CC"/>
                </a:solidFill>
                <a:latin typeface="Calibri" charset="0"/>
                <a:cs typeface="Calibri" charset="0"/>
              </a:rPr>
              <a:t>Pathogenesis of Thrombosis and Vasculopathy in the APS</a:t>
            </a:r>
            <a:r>
              <a:rPr lang="en-US" b="1">
                <a:solidFill>
                  <a:schemeClr val="bg1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6013450"/>
            <a:ext cx="5949950" cy="320675"/>
          </a:xfrm>
          <a:noFill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11" rIns="0" bIns="0"/>
          <a:lstStyle/>
          <a:p>
            <a:pP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</a:tabLst>
            </a:pPr>
            <a:r>
              <a:rPr lang="en-US" sz="1100" b="1">
                <a:solidFill>
                  <a:schemeClr val="bg1"/>
                </a:solidFill>
                <a:latin typeface="Arial" charset="0"/>
                <a:ea typeface="MS PGothic" charset="0"/>
              </a:rPr>
              <a:t>Eikelboom JW, Weitz JI. N Engl J Med 2014;371:369-371.</a:t>
            </a:r>
          </a:p>
        </p:txBody>
      </p:sp>
    </p:spTree>
    <p:extLst>
      <p:ext uri="{BB962C8B-B14F-4D97-AF65-F5344CB8AC3E}">
        <p14:creationId xmlns:p14="http://schemas.microsoft.com/office/powerpoint/2010/main" xmlns="" val="1659342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75" y="769661"/>
            <a:ext cx="795409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CASE 4</a:t>
            </a:r>
          </a:p>
          <a:p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39 </a:t>
            </a:r>
            <a:r>
              <a:rPr lang="en-US" sz="2000" dirty="0" err="1"/>
              <a:t>yrs</a:t>
            </a:r>
            <a:r>
              <a:rPr lang="en-US" sz="2000" dirty="0"/>
              <a:t> old woman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LA (strongly positive) </a:t>
            </a:r>
            <a:r>
              <a:rPr lang="en-US" sz="2000" dirty="0" err="1"/>
              <a:t>aCL</a:t>
            </a:r>
            <a:r>
              <a:rPr lang="en-US" sz="2000" dirty="0"/>
              <a:t> and aBeta2GPI </a:t>
            </a:r>
            <a:r>
              <a:rPr lang="en-US" sz="2000" dirty="0" err="1"/>
              <a:t>neg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Screening for CTD: negative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4 pregnancies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2 miscarriages (7 and 9 weeks) no treatment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1 miscarriage on LDA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	1 fetal death (21</a:t>
            </a:r>
            <a:r>
              <a:rPr lang="en-US" sz="2000" baseline="30000" dirty="0"/>
              <a:t>st week</a:t>
            </a:r>
            <a:r>
              <a:rPr lang="en-US" sz="2000" dirty="0"/>
              <a:t>) on LDA and prophylaxis dose of 	LMWH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Pregnant ???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70245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75" y="769661"/>
            <a:ext cx="795409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39 </a:t>
            </a:r>
            <a:r>
              <a:rPr lang="en-US" dirty="0" err="1"/>
              <a:t>yrs</a:t>
            </a:r>
            <a:r>
              <a:rPr lang="en-US" dirty="0"/>
              <a:t> old woman</a:t>
            </a:r>
          </a:p>
          <a:p>
            <a:r>
              <a:rPr lang="en-US" dirty="0"/>
              <a:t>LA (strongly positive) </a:t>
            </a:r>
            <a:r>
              <a:rPr lang="en-US" dirty="0" err="1"/>
              <a:t>aCL</a:t>
            </a:r>
            <a:r>
              <a:rPr lang="en-US" dirty="0"/>
              <a:t> and aBeta2GPI </a:t>
            </a:r>
            <a:r>
              <a:rPr lang="en-US" dirty="0" err="1"/>
              <a:t>neg</a:t>
            </a:r>
            <a:endParaRPr lang="en-US" dirty="0"/>
          </a:p>
          <a:p>
            <a:r>
              <a:rPr lang="en-US" dirty="0"/>
              <a:t>Screening for CTD: negative</a:t>
            </a:r>
          </a:p>
          <a:p>
            <a:endParaRPr lang="en-US" dirty="0"/>
          </a:p>
          <a:p>
            <a:r>
              <a:rPr lang="en-US" dirty="0"/>
              <a:t>4 pregnancies</a:t>
            </a:r>
          </a:p>
          <a:p>
            <a:r>
              <a:rPr lang="en-US" dirty="0"/>
              <a:t>	2 miscarriages (7 and 9 weeks) no treatment</a:t>
            </a:r>
          </a:p>
          <a:p>
            <a:r>
              <a:rPr lang="en-US" dirty="0"/>
              <a:t>	1 miscarriage on LDA</a:t>
            </a:r>
          </a:p>
          <a:p>
            <a:r>
              <a:rPr lang="en-US" dirty="0"/>
              <a:t>	1 fetal death (21</a:t>
            </a:r>
            <a:r>
              <a:rPr lang="en-US" baseline="30000" dirty="0"/>
              <a:t>st week</a:t>
            </a:r>
            <a:r>
              <a:rPr lang="en-US" dirty="0"/>
              <a:t>) on LDA and prophylaxis dose of LMWH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Pregnant</a:t>
            </a:r>
          </a:p>
          <a:p>
            <a:endParaRPr lang="en-US" dirty="0"/>
          </a:p>
          <a:p>
            <a:r>
              <a:rPr lang="en-US" dirty="0"/>
              <a:t>	on LDA and prophylaxis dose of LMWH</a:t>
            </a:r>
          </a:p>
          <a:p>
            <a:r>
              <a:rPr lang="en-US" dirty="0"/>
              <a:t>	on LDA therapeutic dose of LMWH</a:t>
            </a:r>
          </a:p>
          <a:p>
            <a:r>
              <a:rPr lang="en-US" dirty="0"/>
              <a:t>	IVIG?</a:t>
            </a:r>
          </a:p>
          <a:p>
            <a:pPr algn="r"/>
            <a:r>
              <a:rPr lang="en-US" dirty="0"/>
              <a:t>				</a:t>
            </a:r>
            <a:r>
              <a:rPr lang="en-US" dirty="0" err="1">
                <a:solidFill>
                  <a:srgbClr val="00B0F0"/>
                </a:solidFill>
              </a:rPr>
              <a:t>Tincani</a:t>
            </a:r>
            <a:r>
              <a:rPr lang="en-US" dirty="0">
                <a:solidFill>
                  <a:srgbClr val="00B0F0"/>
                </a:solidFill>
              </a:rPr>
              <a:t>, Lupus 2003</a:t>
            </a:r>
          </a:p>
          <a:p>
            <a:endParaRPr lang="en-US" dirty="0"/>
          </a:p>
          <a:p>
            <a:r>
              <a:rPr lang="en-US" dirty="0"/>
              <a:t>	add low-dose prednisone?</a:t>
            </a:r>
          </a:p>
          <a:p>
            <a:pPr algn="r"/>
            <a:r>
              <a:rPr lang="en-GB" dirty="0">
                <a:latin typeface="Calibri" charset="0"/>
              </a:rPr>
              <a:t>				</a:t>
            </a:r>
            <a:r>
              <a:rPr lang="en-GB" dirty="0" err="1">
                <a:solidFill>
                  <a:srgbClr val="00B0F0"/>
                </a:solidFill>
                <a:latin typeface="Calibri" charset="0"/>
              </a:rPr>
              <a:t>Bramham</a:t>
            </a:r>
            <a:r>
              <a:rPr lang="en-US" dirty="0">
                <a:solidFill>
                  <a:srgbClr val="00B0F0"/>
                </a:solidFill>
                <a:latin typeface="Calibri" charset="0"/>
              </a:rPr>
              <a:t>, Blood, 2011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771766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1625" y="1642627"/>
            <a:ext cx="8534400" cy="4572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>
                <a:latin typeface="Georgia" charset="0"/>
              </a:rPr>
              <a:t>Observational retrospective study</a:t>
            </a:r>
          </a:p>
          <a:p>
            <a:pPr>
              <a:buFont typeface="Arial" charset="0"/>
              <a:buChar char="•"/>
            </a:pPr>
            <a:endParaRPr lang="en-GB" dirty="0">
              <a:latin typeface="Georgia" charset="0"/>
            </a:endParaRPr>
          </a:p>
          <a:p>
            <a:pPr>
              <a:buFont typeface="Arial" charset="0"/>
              <a:buChar char="•"/>
            </a:pPr>
            <a:r>
              <a:rPr lang="en-GB" dirty="0">
                <a:latin typeface="Georgia" charset="0"/>
              </a:rPr>
              <a:t>170 pregnancies in 96 women with </a:t>
            </a:r>
            <a:r>
              <a:rPr lang="en-GB" dirty="0">
                <a:solidFill>
                  <a:srgbClr val="FF6600"/>
                </a:solidFill>
                <a:latin typeface="Georgia" charset="0"/>
              </a:rPr>
              <a:t>persistent </a:t>
            </a:r>
            <a:r>
              <a:rPr lang="en-GB" dirty="0" err="1">
                <a:solidFill>
                  <a:srgbClr val="FF6600"/>
                </a:solidFill>
                <a:latin typeface="Georgia" charset="0"/>
              </a:rPr>
              <a:t>aPL</a:t>
            </a:r>
            <a:r>
              <a:rPr lang="en-GB" dirty="0">
                <a:solidFill>
                  <a:srgbClr val="FF6600"/>
                </a:solidFill>
                <a:latin typeface="Georgia" charset="0"/>
              </a:rPr>
              <a:t> </a:t>
            </a:r>
            <a:r>
              <a:rPr lang="en-GB" dirty="0">
                <a:latin typeface="Georgia" charset="0"/>
              </a:rPr>
              <a:t>were included in this study. </a:t>
            </a:r>
          </a:p>
          <a:p>
            <a:pPr>
              <a:buFont typeface="Arial" charset="0"/>
              <a:buChar char="•"/>
            </a:pPr>
            <a:endParaRPr lang="en-GB" dirty="0">
              <a:latin typeface="Georgia" charset="0"/>
            </a:endParaRP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Georgia" charset="0"/>
              </a:rPr>
              <a:t>Sixty-five</a:t>
            </a:r>
            <a:r>
              <a:rPr lang="en-GB" dirty="0">
                <a:latin typeface="Georgia" charset="0"/>
              </a:rPr>
              <a:t> pregnancies occurred in 31 women who had been treated with HCQ for at least six months prior to pregnancy and then continued throughout gestation (Group A). </a:t>
            </a:r>
          </a:p>
          <a:p>
            <a:pPr>
              <a:buFont typeface="Arial" charset="0"/>
              <a:buChar char="•"/>
            </a:pPr>
            <a:endParaRPr lang="en-GB" dirty="0">
              <a:latin typeface="Georgia" charset="0"/>
            </a:endParaRP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Georgia" charset="0"/>
              </a:rPr>
              <a:t>119</a:t>
            </a:r>
            <a:r>
              <a:rPr lang="en-GB" dirty="0">
                <a:latin typeface="Georgia" charset="0"/>
              </a:rPr>
              <a:t> pregnancies occurred in 65 women who had not been treated with HCQ </a:t>
            </a:r>
            <a:r>
              <a:rPr lang="it-IT" dirty="0" err="1">
                <a:latin typeface="Georgia" charset="0"/>
              </a:rPr>
              <a:t>during</a:t>
            </a:r>
            <a:r>
              <a:rPr lang="it-IT" dirty="0">
                <a:latin typeface="Georgia" charset="0"/>
              </a:rPr>
              <a:t> </a:t>
            </a:r>
            <a:r>
              <a:rPr lang="it-IT" dirty="0" err="1">
                <a:latin typeface="Georgia" charset="0"/>
              </a:rPr>
              <a:t>pregnancy</a:t>
            </a:r>
            <a:r>
              <a:rPr lang="it-IT" dirty="0">
                <a:latin typeface="Georgia" charset="0"/>
              </a:rPr>
              <a:t> (</a:t>
            </a:r>
            <a:r>
              <a:rPr lang="en-GB" dirty="0">
                <a:latin typeface="Georgia" charset="0"/>
              </a:rPr>
              <a:t>Group B)</a:t>
            </a:r>
            <a:endParaRPr lang="en-US" dirty="0">
              <a:latin typeface="Georg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513107"/>
            <a:ext cx="86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The impact of </a:t>
            </a:r>
            <a:r>
              <a:rPr lang="en-US" sz="2400" b="1" dirty="0" err="1">
                <a:solidFill>
                  <a:srgbClr val="C00000"/>
                </a:solidFill>
              </a:rPr>
              <a:t>hydroxychloroquine</a:t>
            </a:r>
            <a:r>
              <a:rPr lang="en-US" sz="2400" dirty="0">
                <a:solidFill>
                  <a:srgbClr val="C00000"/>
                </a:solidFill>
              </a:rPr>
              <a:t> treatment on pregnancy outcome in women with </a:t>
            </a:r>
            <a:r>
              <a:rPr lang="en-US" sz="2400" dirty="0" err="1">
                <a:solidFill>
                  <a:srgbClr val="C00000"/>
                </a:solidFill>
              </a:rPr>
              <a:t>antiphospholipid</a:t>
            </a:r>
            <a:r>
              <a:rPr lang="en-US" sz="2400" dirty="0">
                <a:solidFill>
                  <a:srgbClr val="C00000"/>
                </a:solidFill>
              </a:rPr>
              <a:t> antibodies.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2199" y="6418920"/>
            <a:ext cx="414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B0F0"/>
                </a:solidFill>
              </a:rPr>
              <a:t>Am J </a:t>
            </a:r>
            <a:r>
              <a:rPr lang="de-DE" dirty="0" err="1">
                <a:solidFill>
                  <a:srgbClr val="00B0F0"/>
                </a:solidFill>
              </a:rPr>
              <a:t>Obstet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Gynecol</a:t>
            </a:r>
            <a:r>
              <a:rPr lang="de-DE" dirty="0">
                <a:solidFill>
                  <a:srgbClr val="00B0F0"/>
                </a:solidFill>
              </a:rPr>
              <a:t>. 2016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14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9899"/>
                </a:solidFill>
                <a:latin typeface="Calibri" charset="0"/>
              </a:rPr>
              <a:t>Pregnancy outcomes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331788" y="2011363"/>
            <a:ext cx="8504237" cy="351598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>
                <a:latin typeface="Georgia" charset="0"/>
              </a:rPr>
              <a:t>HCQ use </a:t>
            </a:r>
            <a:r>
              <a:rPr lang="en-GB" dirty="0">
                <a:solidFill>
                  <a:srgbClr val="FF0000"/>
                </a:solidFill>
                <a:latin typeface="Georgia" charset="0"/>
              </a:rPr>
              <a:t>was safe</a:t>
            </a:r>
            <a:r>
              <a:rPr lang="en-GB" dirty="0">
                <a:latin typeface="Georgia" charset="0"/>
              </a:rPr>
              <a:t>, with no AE from mother and foetus perspective</a:t>
            </a:r>
          </a:p>
          <a:p>
            <a:pPr>
              <a:buFont typeface="Arial" charset="0"/>
              <a:buChar char="•"/>
            </a:pPr>
            <a:endParaRPr lang="en-GB" dirty="0">
              <a:latin typeface="Georgia" charset="0"/>
            </a:endParaRPr>
          </a:p>
          <a:p>
            <a:pPr>
              <a:buFont typeface="Arial" charset="0"/>
              <a:buChar char="•"/>
            </a:pPr>
            <a:r>
              <a:rPr lang="en-GB" dirty="0">
                <a:latin typeface="Georgia" charset="0"/>
              </a:rPr>
              <a:t>HCQ treatment was associated with a </a:t>
            </a:r>
            <a:r>
              <a:rPr lang="en-GB" dirty="0">
                <a:solidFill>
                  <a:srgbClr val="FF0000"/>
                </a:solidFill>
                <a:latin typeface="Georgia" charset="0"/>
              </a:rPr>
              <a:t>higher rate of live births </a:t>
            </a:r>
            <a:r>
              <a:rPr lang="en-GB" dirty="0">
                <a:latin typeface="Georgia" charset="0"/>
              </a:rPr>
              <a:t>(66.7% in group A vs. 57.1% in group B, p=0.05) and a </a:t>
            </a:r>
            <a:r>
              <a:rPr lang="en-GB" dirty="0">
                <a:solidFill>
                  <a:srgbClr val="FF0000"/>
                </a:solidFill>
                <a:latin typeface="Georgia" charset="0"/>
              </a:rPr>
              <a:t>lower prevalence of overall pregnancy morbidity </a:t>
            </a:r>
            <a:r>
              <a:rPr lang="en-GB" dirty="0">
                <a:latin typeface="Georgia" charset="0"/>
              </a:rPr>
              <a:t>(47.1% in group A vs. 63.0% in group B, p=0.004), confirmed after multivariate analysis (OR 2.2; 95% CI 1.2, 136.1; p=0.04). </a:t>
            </a:r>
          </a:p>
          <a:p>
            <a:pPr>
              <a:buFont typeface="Arial" charset="0"/>
              <a:buChar char="•"/>
            </a:pPr>
            <a:endParaRPr lang="en-US" dirty="0">
              <a:latin typeface="Georgia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Georg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2199" y="6418920"/>
            <a:ext cx="414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B0F0"/>
                </a:solidFill>
              </a:rPr>
              <a:t>Am J </a:t>
            </a:r>
            <a:r>
              <a:rPr lang="de-DE" dirty="0" err="1">
                <a:solidFill>
                  <a:srgbClr val="00B0F0"/>
                </a:solidFill>
              </a:rPr>
              <a:t>Obstet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Gynecol</a:t>
            </a:r>
            <a:r>
              <a:rPr lang="de-DE" dirty="0">
                <a:solidFill>
                  <a:srgbClr val="00B0F0"/>
                </a:solidFill>
              </a:rPr>
              <a:t>. 2016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101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545935"/>
            <a:ext cx="8504238" cy="4572000"/>
          </a:xfrm>
        </p:spPr>
        <p:txBody>
          <a:bodyPr/>
          <a:lstStyle/>
          <a:p>
            <a:pPr algn="ctr">
              <a:buFont typeface="Wingdings 2" charset="0"/>
              <a:buNone/>
            </a:pPr>
            <a:r>
              <a:rPr lang="en-GB" dirty="0">
                <a:latin typeface="Georgia" charset="0"/>
              </a:rPr>
              <a:t> </a:t>
            </a:r>
            <a:r>
              <a:rPr lang="en-GB" sz="3200" dirty="0">
                <a:latin typeface="Georgia" charset="0"/>
              </a:rPr>
              <a:t>HYPATIA </a:t>
            </a:r>
          </a:p>
          <a:p>
            <a:pPr algn="ctr">
              <a:buFont typeface="Wingdings 2" charset="0"/>
              <a:buNone/>
            </a:pPr>
            <a:endParaRPr lang="en-GB" sz="3200" dirty="0">
              <a:latin typeface="Georgia" charset="0"/>
            </a:endParaRPr>
          </a:p>
          <a:p>
            <a:pPr algn="ctr">
              <a:buFont typeface="Wingdings 2" charset="0"/>
              <a:buNone/>
            </a:pPr>
            <a:r>
              <a:rPr lang="en-GB" sz="2400" dirty="0">
                <a:latin typeface="Georgia" charset="0"/>
              </a:rPr>
              <a:t>A prospective randomised controlled trial of </a:t>
            </a:r>
            <a:r>
              <a:rPr lang="en-GB" sz="2400" dirty="0" err="1">
                <a:solidFill>
                  <a:srgbClr val="FF0000"/>
                </a:solidFill>
                <a:latin typeface="Georgia" charset="0"/>
              </a:rPr>
              <a:t>HY</a:t>
            </a:r>
            <a:r>
              <a:rPr lang="en-GB" sz="2400" dirty="0" err="1">
                <a:latin typeface="Georgia" charset="0"/>
              </a:rPr>
              <a:t>droxychoroquine</a:t>
            </a:r>
            <a:r>
              <a:rPr lang="en-GB" sz="2400" dirty="0">
                <a:latin typeface="Georgia" charset="0"/>
              </a:rPr>
              <a:t> versus placebo during </a:t>
            </a:r>
            <a:r>
              <a:rPr lang="en-GB" sz="2400" dirty="0">
                <a:solidFill>
                  <a:srgbClr val="FF0000"/>
                </a:solidFill>
                <a:latin typeface="Georgia" charset="0"/>
              </a:rPr>
              <a:t>P</a:t>
            </a:r>
            <a:r>
              <a:rPr lang="en-GB" sz="2400" dirty="0">
                <a:latin typeface="Georgia" charset="0"/>
              </a:rPr>
              <a:t>regnancy in women with </a:t>
            </a:r>
            <a:r>
              <a:rPr lang="en-GB" sz="2400" dirty="0" err="1">
                <a:solidFill>
                  <a:srgbClr val="FF0000"/>
                </a:solidFill>
                <a:latin typeface="Georgia" charset="0"/>
              </a:rPr>
              <a:t>A</a:t>
            </a:r>
            <a:r>
              <a:rPr lang="en-GB" sz="2400" dirty="0" err="1">
                <a:latin typeface="Georgia" charset="0"/>
              </a:rPr>
              <a:t>n</a:t>
            </a:r>
            <a:r>
              <a:rPr lang="en-GB" sz="2400" dirty="0" err="1">
                <a:solidFill>
                  <a:srgbClr val="FF0000"/>
                </a:solidFill>
                <a:latin typeface="Georgia" charset="0"/>
              </a:rPr>
              <a:t>TI</a:t>
            </a:r>
            <a:r>
              <a:rPr lang="en-GB" sz="2400" dirty="0" err="1">
                <a:latin typeface="Georgia" charset="0"/>
              </a:rPr>
              <a:t>phospholipid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Georgia" charset="0"/>
              </a:rPr>
              <a:t>A</a:t>
            </a:r>
            <a:r>
              <a:rPr lang="en-GB" sz="2400" dirty="0">
                <a:latin typeface="Georgia" charset="0"/>
              </a:rPr>
              <a:t>ntibodies</a:t>
            </a:r>
            <a:endParaRPr lang="en-US" sz="2400" dirty="0">
              <a:latin typeface="Georgia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350" y="3500505"/>
            <a:ext cx="2028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343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49072-5477-A64E-84C2-B3F8EF58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Summary of available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1DE5A3-67FB-C949-908C-7A966F69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" y="1929585"/>
            <a:ext cx="9115722" cy="3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51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3937B-7B55-EE4E-8BD3-CD8327BD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tools</a:t>
            </a:r>
            <a:r>
              <a:rPr lang="it-IT" dirty="0"/>
              <a:t> for </a:t>
            </a:r>
            <a:r>
              <a:rPr lang="it-IT" dirty="0" err="1"/>
              <a:t>TPx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2A3FC9-B271-E547-AC32-640BAB6C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 err="1"/>
              <a:t>Ubiquinol</a:t>
            </a:r>
            <a:r>
              <a:rPr lang="en-GB" dirty="0"/>
              <a:t> </a:t>
            </a:r>
            <a:r>
              <a:rPr lang="en-GB" dirty="0" err="1"/>
              <a:t>emiliorates</a:t>
            </a:r>
            <a:r>
              <a:rPr lang="en-GB" dirty="0"/>
              <a:t> </a:t>
            </a:r>
            <a:r>
              <a:rPr lang="en-GB" dirty="0" err="1"/>
              <a:t>prothrombotic</a:t>
            </a:r>
            <a:r>
              <a:rPr lang="en-GB" dirty="0"/>
              <a:t> profile in APS</a:t>
            </a: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en-GB" dirty="0" err="1">
                <a:solidFill>
                  <a:srgbClr val="00B0F0"/>
                </a:solidFill>
              </a:rPr>
              <a:t>Arterioscler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Thromb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Vasc</a:t>
            </a:r>
            <a:r>
              <a:rPr lang="en-GB" dirty="0">
                <a:solidFill>
                  <a:srgbClr val="00B0F0"/>
                </a:solidFill>
              </a:rPr>
              <a:t> Biol. 2017: 37:1923-1932</a:t>
            </a:r>
          </a:p>
          <a:p>
            <a:pPr marL="0" indent="0" algn="r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Global effects of </a:t>
            </a:r>
            <a:r>
              <a:rPr lang="en-GB" dirty="0" err="1"/>
              <a:t>fluvastatin</a:t>
            </a:r>
            <a:r>
              <a:rPr lang="en-GB" dirty="0"/>
              <a:t> on the </a:t>
            </a:r>
            <a:r>
              <a:rPr lang="en-GB" dirty="0" err="1"/>
              <a:t>prothrombotic</a:t>
            </a:r>
            <a:r>
              <a:rPr lang="en-GB" dirty="0"/>
              <a:t> status of patients with APS</a:t>
            </a: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en-GB" dirty="0">
                <a:solidFill>
                  <a:srgbClr val="00B0F0"/>
                </a:solidFill>
              </a:rPr>
              <a:t>Ann Rheum Dis. 2011;70:675-82. </a:t>
            </a:r>
          </a:p>
        </p:txBody>
      </p:sp>
    </p:spTree>
    <p:extLst>
      <p:ext uri="{BB962C8B-B14F-4D97-AF65-F5344CB8AC3E}">
        <p14:creationId xmlns:p14="http://schemas.microsoft.com/office/powerpoint/2010/main" xmlns="" val="4010272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sellaDiTesto 3"/>
          <p:cNvSpPr txBox="1">
            <a:spLocks noChangeArrowheads="1"/>
          </p:cNvSpPr>
          <p:nvPr/>
        </p:nvSpPr>
        <p:spPr bwMode="auto">
          <a:xfrm>
            <a:off x="9946" y="3229216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aPL</a:t>
            </a:r>
          </a:p>
        </p:txBody>
      </p:sp>
      <p:sp>
        <p:nvSpPr>
          <p:cNvPr id="13314" name="CasellaDiTesto 5"/>
          <p:cNvSpPr txBox="1">
            <a:spLocks noChangeArrowheads="1"/>
          </p:cNvSpPr>
          <p:nvPr/>
        </p:nvSpPr>
        <p:spPr bwMode="auto">
          <a:xfrm>
            <a:off x="1305346" y="852729"/>
            <a:ext cx="2232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1800">
                <a:solidFill>
                  <a:prstClr val="black"/>
                </a:solidFill>
                <a:latin typeface="Calibri" charset="0"/>
              </a:rPr>
              <a:t>β</a:t>
            </a:r>
            <a:r>
              <a:rPr lang="it-IT" sz="1800">
                <a:solidFill>
                  <a:prstClr val="black"/>
                </a:solidFill>
                <a:latin typeface="Calibri" charset="0"/>
              </a:rPr>
              <a:t>2GPI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PS/PT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latin typeface="Calibri" charset="0"/>
              </a:rPr>
              <a:t>Coagulation</a:t>
            </a:r>
            <a:r>
              <a:rPr lang="it-IT" sz="1800">
                <a:solidFill>
                  <a:prstClr val="black"/>
                </a:solidFill>
                <a:latin typeface="Calibri" charset="0"/>
              </a:rPr>
              <a:t> factors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Monocytes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PLTs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Endothelial cells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prstClr val="black"/>
              </a:solidFill>
              <a:latin typeface="Calibri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3315" name="CasellaDiTesto 6"/>
          <p:cNvSpPr txBox="1">
            <a:spLocks noChangeArrowheads="1"/>
          </p:cNvSpPr>
          <p:nvPr/>
        </p:nvSpPr>
        <p:spPr bwMode="auto">
          <a:xfrm>
            <a:off x="1305346" y="5029441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Akt/mTOR</a:t>
            </a:r>
          </a:p>
        </p:txBody>
      </p:sp>
      <p:sp>
        <p:nvSpPr>
          <p:cNvPr id="13316" name="CasellaDiTesto 7"/>
          <p:cNvSpPr txBox="1">
            <a:spLocks noChangeArrowheads="1"/>
          </p:cNvSpPr>
          <p:nvPr/>
        </p:nvSpPr>
        <p:spPr bwMode="auto">
          <a:xfrm>
            <a:off x="6921921" y="4956416"/>
            <a:ext cx="190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mTOR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 inihibitors?</a:t>
            </a:r>
          </a:p>
        </p:txBody>
      </p:sp>
      <p:sp>
        <p:nvSpPr>
          <p:cNvPr id="13317" name="CasellaDiTesto 8"/>
          <p:cNvSpPr txBox="1">
            <a:spLocks noChangeArrowheads="1"/>
          </p:cNvSpPr>
          <p:nvPr/>
        </p:nvSpPr>
        <p:spPr bwMode="auto">
          <a:xfrm>
            <a:off x="1305346" y="3373679"/>
            <a:ext cx="280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Complement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Activation and deposition</a:t>
            </a:r>
          </a:p>
        </p:txBody>
      </p:sp>
      <p:sp>
        <p:nvSpPr>
          <p:cNvPr id="13318" name="CasellaDiTesto 11"/>
          <p:cNvSpPr txBox="1">
            <a:spLocks noChangeArrowheads="1"/>
          </p:cNvSpPr>
          <p:nvPr/>
        </p:nvSpPr>
        <p:spPr bwMode="auto">
          <a:xfrm>
            <a:off x="6634584" y="3516554"/>
            <a:ext cx="1909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Eculizumab</a:t>
            </a:r>
          </a:p>
        </p:txBody>
      </p:sp>
      <p:sp>
        <p:nvSpPr>
          <p:cNvPr id="13319" name="CasellaDiTesto 12"/>
          <p:cNvSpPr txBox="1">
            <a:spLocks noChangeArrowheads="1"/>
          </p:cNvSpPr>
          <p:nvPr/>
        </p:nvSpPr>
        <p:spPr bwMode="auto">
          <a:xfrm>
            <a:off x="6742534" y="1213091"/>
            <a:ext cx="20875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VKA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DOACs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ASA*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Statins?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HCQ?</a:t>
            </a:r>
          </a:p>
        </p:txBody>
      </p:sp>
      <p:sp>
        <p:nvSpPr>
          <p:cNvPr id="13320" name="CasellaDiTesto 13"/>
          <p:cNvSpPr txBox="1">
            <a:spLocks noChangeArrowheads="1"/>
          </p:cNvSpPr>
          <p:nvPr/>
        </p:nvSpPr>
        <p:spPr bwMode="auto">
          <a:xfrm>
            <a:off x="4258096" y="1789354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dirty="0" err="1">
                <a:solidFill>
                  <a:prstClr val="black"/>
                </a:solidFill>
                <a:latin typeface="Calibri" charset="0"/>
              </a:rPr>
              <a:t>Thrombosis</a:t>
            </a:r>
            <a:endParaRPr lang="it-IT" sz="18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3321" name="CasellaDiTesto 14"/>
          <p:cNvSpPr txBox="1">
            <a:spLocks noChangeArrowheads="1"/>
          </p:cNvSpPr>
          <p:nvPr/>
        </p:nvSpPr>
        <p:spPr bwMode="auto">
          <a:xfrm>
            <a:off x="4329534" y="3516554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TMA</a:t>
            </a:r>
          </a:p>
        </p:txBody>
      </p:sp>
      <p:sp>
        <p:nvSpPr>
          <p:cNvPr id="13322" name="CasellaDiTesto 15"/>
          <p:cNvSpPr txBox="1">
            <a:spLocks noChangeArrowheads="1"/>
          </p:cNvSpPr>
          <p:nvPr/>
        </p:nvSpPr>
        <p:spPr bwMode="auto">
          <a:xfrm>
            <a:off x="3681834" y="5029441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>
                <a:solidFill>
                  <a:prstClr val="black"/>
                </a:solidFill>
                <a:latin typeface="Calibri" charset="0"/>
              </a:rPr>
              <a:t>aPL-related Vasculopathy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089446" y="493160"/>
            <a:ext cx="7416800" cy="2663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089446" y="4237279"/>
            <a:ext cx="7416800" cy="2160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089446" y="3156191"/>
            <a:ext cx="7416800" cy="108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Connettore 2 20"/>
          <p:cNvCxnSpPr>
            <a:stCxn id="13314" idx="3"/>
          </p:cNvCxnSpPr>
          <p:nvPr/>
        </p:nvCxnSpPr>
        <p:spPr>
          <a:xfrm flipV="1">
            <a:off x="3537371" y="2005254"/>
            <a:ext cx="7207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626521" y="2005254"/>
            <a:ext cx="1008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3610396" y="3732454"/>
            <a:ext cx="719138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050259" y="3732454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2818234" y="5173904"/>
            <a:ext cx="7191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202784" y="517390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77F14B-0E4B-F742-9F3C-5E5940130B84}"/>
              </a:ext>
            </a:extLst>
          </p:cNvPr>
          <p:cNvSpPr/>
          <p:nvPr/>
        </p:nvSpPr>
        <p:spPr>
          <a:xfrm>
            <a:off x="4481909" y="6502641"/>
            <a:ext cx="4547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Nat Rev </a:t>
            </a:r>
            <a:r>
              <a:rPr lang="en-GB" dirty="0" err="1">
                <a:solidFill>
                  <a:srgbClr val="00B0F0"/>
                </a:solidFill>
                <a:latin typeface="arial" panose="020B0604020202020204" pitchFamily="34" charset="0"/>
              </a:rPr>
              <a:t>Rheumatol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. 2017;13:548-560. 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120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FE93E-B276-9E45-854C-19054170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413" y="114300"/>
            <a:ext cx="5057776" cy="876299"/>
          </a:xfrm>
        </p:spPr>
        <p:txBody>
          <a:bodyPr>
            <a:normAutofit/>
          </a:bodyPr>
          <a:lstStyle/>
          <a:p>
            <a:r>
              <a:rPr lang="it-IT" dirty="0"/>
              <a:t>Target </a:t>
            </a:r>
            <a:r>
              <a:rPr lang="it-IT" dirty="0" err="1"/>
              <a:t>Therapy</a:t>
            </a:r>
            <a:r>
              <a:rPr lang="it-IT" dirty="0"/>
              <a:t> in APS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D2DCFC-8260-D941-9656-27BC1C21C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7100888" cy="5680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7CFC56-7F1A-2449-86DD-B7EC03A4E511}"/>
              </a:ext>
            </a:extLst>
          </p:cNvPr>
          <p:cNvSpPr txBox="1"/>
          <p:nvPr/>
        </p:nvSpPr>
        <p:spPr>
          <a:xfrm>
            <a:off x="7100888" y="990599"/>
            <a:ext cx="1885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(2) use of small inhibitory peptides </a:t>
            </a:r>
            <a:r>
              <a:rPr lang="en-GB" dirty="0" err="1"/>
              <a:t>modeled</a:t>
            </a:r>
            <a:r>
              <a:rPr lang="en-GB" dirty="0"/>
              <a:t> on domain V (TIFI) or domain I of</a:t>
            </a:r>
          </a:p>
          <a:p>
            <a:r>
              <a:rPr lang="en-GB" dirty="0"/>
              <a:t>b2GPI; </a:t>
            </a:r>
          </a:p>
          <a:p>
            <a:endParaRPr lang="en-GB" dirty="0"/>
          </a:p>
          <a:p>
            <a:r>
              <a:rPr lang="en-GB" dirty="0"/>
              <a:t>(3) blocking of </a:t>
            </a:r>
            <a:r>
              <a:rPr lang="en-GB" dirty="0" err="1"/>
              <a:t>aPL</a:t>
            </a:r>
            <a:r>
              <a:rPr lang="en-GB" dirty="0"/>
              <a:t>/b2GPI receptors on target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36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solidFill>
                  <a:schemeClr val="accent6"/>
                </a:solidFill>
                <a:latin typeface="Calibri" charset="0"/>
                <a:cs typeface="+mn-cs"/>
              </a:rPr>
              <a:t>CASE 1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400" dirty="0">
              <a:solidFill>
                <a:prstClr val="black"/>
              </a:solidFill>
              <a:latin typeface="Calibri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400" dirty="0">
                <a:solidFill>
                  <a:prstClr val="black"/>
                </a:solidFill>
                <a:latin typeface="Calibri" charset="0"/>
                <a:cs typeface="Arial" charset="0"/>
              </a:rPr>
              <a:t>Jan 2014. A 33-year-old woman presented to A&amp;E complaining SOB. A V/Q scan confirmed a diagnosis of bilateral PE.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400" dirty="0">
              <a:solidFill>
                <a:prstClr val="black"/>
              </a:solidFill>
              <a:latin typeface="Calibri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400" dirty="0">
                <a:solidFill>
                  <a:prstClr val="black"/>
                </a:solidFill>
                <a:latin typeface="Calibri" charset="0"/>
                <a:cs typeface="Arial" charset="0"/>
              </a:rPr>
              <a:t>No provoking factors.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400" dirty="0">
                <a:solidFill>
                  <a:prstClr val="black"/>
                </a:solidFill>
                <a:latin typeface="Calibri" charset="0"/>
                <a:cs typeface="Arial" charset="0"/>
              </a:rPr>
              <a:t>Inherited thrombophilia negative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400" dirty="0">
              <a:solidFill>
                <a:prstClr val="black"/>
              </a:solidFill>
              <a:latin typeface="Calibri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sz="2400" dirty="0">
              <a:solidFill>
                <a:prstClr val="black"/>
              </a:solidFill>
              <a:latin typeface="Calibri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400" dirty="0">
                <a:solidFill>
                  <a:prstClr val="black"/>
                </a:solidFill>
                <a:latin typeface="Calibri" charset="0"/>
                <a:cs typeface="Arial" charset="0"/>
              </a:rPr>
              <a:t>She was started on </a:t>
            </a:r>
            <a:r>
              <a:rPr lang="en-GB" sz="2400" dirty="0" err="1">
                <a:solidFill>
                  <a:prstClr val="black"/>
                </a:solidFill>
                <a:latin typeface="Calibri" charset="0"/>
                <a:cs typeface="Arial" charset="0"/>
              </a:rPr>
              <a:t>Rivaroxaban</a:t>
            </a:r>
            <a:r>
              <a:rPr lang="en-GB" sz="2400" dirty="0">
                <a:solidFill>
                  <a:prstClr val="black"/>
                </a:solidFill>
                <a:latin typeface="Calibri" charset="0"/>
                <a:cs typeface="Arial" charset="0"/>
              </a:rPr>
              <a:t>.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>
              <a:latin typeface="Calibri" charset="0"/>
              <a:cs typeface="+mn-cs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1200" b="1">
                <a:solidFill>
                  <a:srgbClr val="000000"/>
                </a:solidFill>
                <a:ea typeface="Cambria" charset="0"/>
                <a:cs typeface="Times New Roman" charset="0"/>
              </a:rPr>
              <a:t>    </a:t>
            </a:r>
            <a:endParaRPr lang="en-GB">
              <a:solidFill>
                <a:srgbClr val="000000"/>
              </a:solidFill>
              <a:ea typeface="Cambria" charset="0"/>
              <a:cs typeface="Times New Roman" charset="0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79388" y="5516563"/>
            <a:ext cx="878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800">
                <a:latin typeface="Calibri" charset="0"/>
                <a:cs typeface="Calibri" charset="0"/>
              </a:rPr>
              <a:t>Coregistered CTPA and perfusion SPECT scans (transverse slice) demonstrating extensive perfusion defects on SPECT.  Findings correspond to proximal bilateral PE shown on CTPA (arrows)</a:t>
            </a:r>
          </a:p>
        </p:txBody>
      </p:sp>
      <p:pic>
        <p:nvPicPr>
          <p:cNvPr id="18437" name="Picture 2" descr="F6.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84413"/>
            <a:ext cx="39020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576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xmlns="" id="{FACF10EE-5E34-224C-9EE3-3340DBB4A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738" y="49292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u="sng" dirty="0">
                <a:latin typeface="Calibri" charset="0"/>
                <a:ea typeface="MS Gothic" charset="0"/>
                <a:cs typeface="+mj-cs"/>
              </a:rPr>
              <a:t>Positive </a:t>
            </a:r>
            <a:r>
              <a:rPr lang="en-GB" sz="3200" u="sng" dirty="0" err="1">
                <a:latin typeface="Calibri" charset="0"/>
                <a:ea typeface="MS Gothic" charset="0"/>
                <a:cs typeface="+mj-cs"/>
              </a:rPr>
              <a:t>aPL</a:t>
            </a:r>
            <a:r>
              <a:rPr lang="en-GB" sz="3200" u="sng" dirty="0">
                <a:latin typeface="Calibri" charset="0"/>
                <a:ea typeface="MS Gothic" charset="0"/>
                <a:cs typeface="+mj-cs"/>
              </a:rPr>
              <a:t> tests</a:t>
            </a:r>
            <a:endParaRPr lang="en-US" sz="3200" u="sng" dirty="0">
              <a:latin typeface="Calibri" charset="0"/>
              <a:ea typeface="MS Gothic" charset="0"/>
              <a:cs typeface="+mj-cs"/>
            </a:endParaRPr>
          </a:p>
        </p:txBody>
      </p:sp>
      <p:sp>
        <p:nvSpPr>
          <p:cNvPr id="68610" name="Text Box 3">
            <a:extLst>
              <a:ext uri="{FF2B5EF4-FFF2-40B4-BE49-F238E27FC236}">
                <a16:creationId xmlns:a16="http://schemas.microsoft.com/office/drawing/2014/main" xmlns="" id="{A31A2587-058B-9E43-8525-FD3C0DFC9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41287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Four possibilities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Text Box 4">
            <a:extLst>
              <a:ext uri="{FF2B5EF4-FFF2-40B4-BE49-F238E27FC236}">
                <a16:creationId xmlns:a16="http://schemas.microsoft.com/office/drawing/2014/main" xmlns="" id="{460E1BE1-5E67-5A4C-BEF7-D5A3A17C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Stay well</a:t>
            </a:r>
          </a:p>
        </p:txBody>
      </p:sp>
      <p:sp>
        <p:nvSpPr>
          <p:cNvPr id="68612" name="Text Box 5">
            <a:extLst>
              <a:ext uri="{FF2B5EF4-FFF2-40B4-BE49-F238E27FC236}">
                <a16:creationId xmlns:a16="http://schemas.microsoft.com/office/drawing/2014/main" xmlns="" id="{F106FB2E-2D05-0746-A904-036978F1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581525"/>
            <a:ext cx="13668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Clots only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613" name="Text Box 6">
            <a:extLst>
              <a:ext uri="{FF2B5EF4-FFF2-40B4-BE49-F238E27FC236}">
                <a16:creationId xmlns:a16="http://schemas.microsoft.com/office/drawing/2014/main" xmlns="" id="{55967F39-70EC-B34E-8F4D-8B0902F6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581525"/>
            <a:ext cx="20875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Miscarriages only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614" name="Text Box 7">
            <a:extLst>
              <a:ext uri="{FF2B5EF4-FFF2-40B4-BE49-F238E27FC236}">
                <a16:creationId xmlns:a16="http://schemas.microsoft.com/office/drawing/2014/main" xmlns="" id="{A973B0B6-2CB4-5A48-B2C4-E6E1C9E3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716338"/>
            <a:ext cx="251936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Clots and miscarriages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615" name="Line 8">
            <a:extLst>
              <a:ext uri="{FF2B5EF4-FFF2-40B4-BE49-F238E27FC236}">
                <a16:creationId xmlns:a16="http://schemas.microsoft.com/office/drawing/2014/main" xmlns="" id="{D563C819-DEB9-4B4C-8918-3A218C1AB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6375" y="1916113"/>
            <a:ext cx="14398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9">
            <a:extLst>
              <a:ext uri="{FF2B5EF4-FFF2-40B4-BE49-F238E27FC236}">
                <a16:creationId xmlns:a16="http://schemas.microsoft.com/office/drawing/2014/main" xmlns="" id="{0F8577BE-C02C-8B46-8A05-9F0F7B6CF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91611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10">
            <a:extLst>
              <a:ext uri="{FF2B5EF4-FFF2-40B4-BE49-F238E27FC236}">
                <a16:creationId xmlns:a16="http://schemas.microsoft.com/office/drawing/2014/main" xmlns="" id="{C5485CED-E7A8-064D-A16A-1C544E5C7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1916113"/>
            <a:ext cx="1296987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1">
            <a:extLst>
              <a:ext uri="{FF2B5EF4-FFF2-40B4-BE49-F238E27FC236}">
                <a16:creationId xmlns:a16="http://schemas.microsoft.com/office/drawing/2014/main" xmlns="" id="{FFFC0984-FD38-8043-8977-3A352D74E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773238"/>
            <a:ext cx="2808287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080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xmlns="" id="{408093B9-9866-AB4C-A512-E5080130D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200" u="sng" dirty="0">
                <a:latin typeface="Calibri" charset="0"/>
                <a:ea typeface="MS Gothic" charset="0"/>
                <a:cs typeface="+mj-cs"/>
              </a:rPr>
              <a:t>Positive </a:t>
            </a:r>
            <a:r>
              <a:rPr lang="en-GB" sz="3200" u="sng" dirty="0" err="1">
                <a:latin typeface="Calibri" charset="0"/>
                <a:ea typeface="MS Gothic" charset="0"/>
                <a:cs typeface="+mj-cs"/>
              </a:rPr>
              <a:t>aPL</a:t>
            </a:r>
            <a:r>
              <a:rPr lang="en-GB" sz="3200" u="sng" dirty="0">
                <a:latin typeface="Calibri" charset="0"/>
                <a:ea typeface="MS Gothic" charset="0"/>
                <a:cs typeface="+mj-cs"/>
              </a:rPr>
              <a:t> tests</a:t>
            </a:r>
            <a:endParaRPr lang="en-US" sz="3200" u="sng" dirty="0">
              <a:latin typeface="Calibri" charset="0"/>
              <a:ea typeface="MS Gothic" charset="0"/>
              <a:cs typeface="+mj-cs"/>
            </a:endParaRPr>
          </a:p>
        </p:txBody>
      </p:sp>
      <p:sp>
        <p:nvSpPr>
          <p:cNvPr id="70658" name="Text Box 3">
            <a:extLst>
              <a:ext uri="{FF2B5EF4-FFF2-40B4-BE49-F238E27FC236}">
                <a16:creationId xmlns:a16="http://schemas.microsoft.com/office/drawing/2014/main" xmlns="" id="{19212AD7-B6D4-604D-84E5-794BD9CF8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41287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Four possibilities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Text Box 4">
            <a:extLst>
              <a:ext uri="{FF2B5EF4-FFF2-40B4-BE49-F238E27FC236}">
                <a16:creationId xmlns:a16="http://schemas.microsoft.com/office/drawing/2014/main" xmlns="" id="{4332E46A-E78E-4440-ADD9-0059D22B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Stay well</a:t>
            </a:r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xmlns="" id="{C5C3FEB8-971B-A84B-A93C-166B81C0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581525"/>
            <a:ext cx="13668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Clots only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1" name="Text Box 6">
            <a:extLst>
              <a:ext uri="{FF2B5EF4-FFF2-40B4-BE49-F238E27FC236}">
                <a16:creationId xmlns:a16="http://schemas.microsoft.com/office/drawing/2014/main" xmlns="" id="{A945A5D3-3240-2047-9AD7-748E1882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581525"/>
            <a:ext cx="20875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Miscarriages only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2" name="Text Box 7">
            <a:extLst>
              <a:ext uri="{FF2B5EF4-FFF2-40B4-BE49-F238E27FC236}">
                <a16:creationId xmlns:a16="http://schemas.microsoft.com/office/drawing/2014/main" xmlns="" id="{FFCBBF83-64F8-604D-8D24-95BCC029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716338"/>
            <a:ext cx="251936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Clots and miscarriages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3" name="Line 8">
            <a:extLst>
              <a:ext uri="{FF2B5EF4-FFF2-40B4-BE49-F238E27FC236}">
                <a16:creationId xmlns:a16="http://schemas.microsoft.com/office/drawing/2014/main" xmlns="" id="{C779B546-9BF2-6240-998C-2214B1793D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6375" y="1916113"/>
            <a:ext cx="14398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Line 9">
            <a:extLst>
              <a:ext uri="{FF2B5EF4-FFF2-40B4-BE49-F238E27FC236}">
                <a16:creationId xmlns:a16="http://schemas.microsoft.com/office/drawing/2014/main" xmlns="" id="{7E68BF31-31D5-5049-B028-03D673C37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91611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10">
            <a:extLst>
              <a:ext uri="{FF2B5EF4-FFF2-40B4-BE49-F238E27FC236}">
                <a16:creationId xmlns:a16="http://schemas.microsoft.com/office/drawing/2014/main" xmlns="" id="{E51E2D57-00F9-1A44-AB19-4362868CA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1916113"/>
            <a:ext cx="1296987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1">
            <a:extLst>
              <a:ext uri="{FF2B5EF4-FFF2-40B4-BE49-F238E27FC236}">
                <a16:creationId xmlns:a16="http://schemas.microsoft.com/office/drawing/2014/main" xmlns="" id="{2486708B-F924-A748-9754-89DDFCF97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773238"/>
            <a:ext cx="2808287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xmlns="" id="{4BCD0792-E43A-D449-9B72-2042BFA63FA4}"/>
              </a:ext>
            </a:extLst>
          </p:cNvPr>
          <p:cNvSpPr/>
          <p:nvPr/>
        </p:nvSpPr>
        <p:spPr>
          <a:xfrm rot="2655092">
            <a:off x="2691756" y="4304557"/>
            <a:ext cx="885825" cy="885825"/>
          </a:xfrm>
          <a:prstGeom prst="plus">
            <a:avLst>
              <a:gd name="adj" fmla="val 39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xmlns="" id="{7F8BD452-B7E5-044C-8ECD-8C1BE09C1337}"/>
              </a:ext>
            </a:extLst>
          </p:cNvPr>
          <p:cNvSpPr/>
          <p:nvPr/>
        </p:nvSpPr>
        <p:spPr>
          <a:xfrm rot="2655092">
            <a:off x="4886324" y="4326731"/>
            <a:ext cx="885825" cy="885825"/>
          </a:xfrm>
          <a:prstGeom prst="plus">
            <a:avLst>
              <a:gd name="adj" fmla="val 39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xmlns="" id="{196FD2E6-8840-9448-8009-37570A0F937F}"/>
              </a:ext>
            </a:extLst>
          </p:cNvPr>
          <p:cNvSpPr/>
          <p:nvPr/>
        </p:nvSpPr>
        <p:spPr>
          <a:xfrm rot="2655092">
            <a:off x="7200800" y="3521819"/>
            <a:ext cx="885825" cy="885825"/>
          </a:xfrm>
          <a:prstGeom prst="plus">
            <a:avLst>
              <a:gd name="adj" fmla="val 39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18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4200525" cy="59626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Calibri" charset="0"/>
                <a:ea typeface="MS Gothic" charset="0"/>
              </a:rPr>
              <a:t>PMH:</a:t>
            </a:r>
            <a:r>
              <a:rPr lang="en-GB" sz="2800" dirty="0">
                <a:latin typeface="Calibri" charset="0"/>
                <a:ea typeface="MS Gothic" charset="0"/>
              </a:rPr>
              <a:t> unremarkable. </a:t>
            </a: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800" dirty="0">
                <a:latin typeface="Calibri" charset="0"/>
                <a:ea typeface="MS Gothic" charset="0"/>
              </a:rPr>
              <a:t>PE: She had a </a:t>
            </a:r>
            <a:r>
              <a:rPr lang="en-GB" sz="2800" i="1" dirty="0" err="1">
                <a:latin typeface="Calibri" charset="0"/>
                <a:ea typeface="MS Gothic" charset="0"/>
              </a:rPr>
              <a:t>livedo</a:t>
            </a:r>
            <a:r>
              <a:rPr lang="en-GB" sz="2800" i="1" dirty="0">
                <a:latin typeface="Calibri" charset="0"/>
                <a:ea typeface="MS Gothic" charset="0"/>
              </a:rPr>
              <a:t> </a:t>
            </a:r>
            <a:r>
              <a:rPr lang="en-GB" sz="2800" i="1" dirty="0" err="1">
                <a:latin typeface="Calibri" charset="0"/>
                <a:ea typeface="MS Gothic" charset="0"/>
              </a:rPr>
              <a:t>reticualaris</a:t>
            </a:r>
            <a:r>
              <a:rPr lang="en-GB" sz="2800" i="1" dirty="0">
                <a:latin typeface="Calibri" charset="0"/>
                <a:ea typeface="MS Gothic" charset="0"/>
              </a:rPr>
              <a:t> </a:t>
            </a:r>
            <a:r>
              <a:rPr lang="en-GB" sz="2800" dirty="0">
                <a:latin typeface="Calibri" charset="0"/>
                <a:ea typeface="MS Gothic" charset="0"/>
              </a:rPr>
              <a:t>on the legs and the inferior part of the trunk</a:t>
            </a: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800" dirty="0" err="1">
                <a:latin typeface="Calibri" charset="0"/>
                <a:ea typeface="MS Gothic" charset="0"/>
              </a:rPr>
              <a:t>Plts</a:t>
            </a:r>
            <a:r>
              <a:rPr lang="en-GB" sz="2800" dirty="0">
                <a:latin typeface="Calibri" charset="0"/>
                <a:ea typeface="MS Gothic" charset="0"/>
              </a:rPr>
              <a:t> 110-120.00 </a:t>
            </a: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800" dirty="0">
                <a:latin typeface="Calibri" charset="0"/>
                <a:ea typeface="MS Gothic" charset="0"/>
              </a:rPr>
              <a:t>ANA, ENA, anti-</a:t>
            </a:r>
            <a:r>
              <a:rPr lang="en-GB" sz="2800" dirty="0" err="1">
                <a:latin typeface="Calibri" charset="0"/>
                <a:ea typeface="MS Gothic" charset="0"/>
              </a:rPr>
              <a:t>dsDNA</a:t>
            </a:r>
            <a:r>
              <a:rPr lang="en-GB" sz="2800" dirty="0">
                <a:latin typeface="Calibri" charset="0"/>
                <a:ea typeface="MS Gothic" charset="0"/>
              </a:rPr>
              <a:t> and Inherited thrombophilia </a:t>
            </a:r>
            <a:r>
              <a:rPr lang="en-GB" sz="2800" dirty="0" err="1">
                <a:latin typeface="Calibri" charset="0"/>
                <a:ea typeface="MS Gothic" charset="0"/>
              </a:rPr>
              <a:t>neg</a:t>
            </a: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  <a:p>
            <a:pPr eaLnBrk="1" hangingPunct="1">
              <a:buFont typeface="Arial" charset="0"/>
              <a:buNone/>
            </a:pPr>
            <a:endParaRPr lang="en-GB" sz="2800" dirty="0">
              <a:latin typeface="Calibri" charset="0"/>
              <a:ea typeface="MS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282" y="6246167"/>
            <a:ext cx="759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LA, </a:t>
            </a:r>
            <a:r>
              <a:rPr lang="en-US" sz="2400" b="1" dirty="0" err="1">
                <a:solidFill>
                  <a:srgbClr val="FF0000"/>
                </a:solidFill>
              </a:rPr>
              <a:t>aCL</a:t>
            </a:r>
            <a:r>
              <a:rPr lang="en-US" sz="2400" b="1" dirty="0">
                <a:solidFill>
                  <a:srgbClr val="FF0000"/>
                </a:solidFill>
              </a:rPr>
              <a:t> and aBeta2GPI +</a:t>
            </a:r>
            <a:r>
              <a:rPr lang="en-US" sz="2400" b="1" dirty="0" err="1">
                <a:solidFill>
                  <a:srgbClr val="FF0000"/>
                </a:solidFill>
              </a:rPr>
              <a:t>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CA2967-4DC5-0B4E-8929-7FBF81C65FC8}"/>
              </a:ext>
            </a:extLst>
          </p:cNvPr>
          <p:cNvGrpSpPr/>
          <p:nvPr/>
        </p:nvGrpSpPr>
        <p:grpSpPr>
          <a:xfrm>
            <a:off x="5148159" y="714509"/>
            <a:ext cx="3724379" cy="5331500"/>
            <a:chOff x="2519259" y="1426953"/>
            <a:chExt cx="3724379" cy="5331500"/>
          </a:xfrm>
        </p:grpSpPr>
        <p:pic>
          <p:nvPicPr>
            <p:cNvPr id="5" name="Immagine 2">
              <a:extLst>
                <a:ext uri="{FF2B5EF4-FFF2-40B4-BE49-F238E27FC236}">
                  <a16:creationId xmlns:a16="http://schemas.microsoft.com/office/drawing/2014/main" xmlns="" id="{70D2881B-F2D5-D445-A4CD-7920E2F69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59" y="1426953"/>
              <a:ext cx="3724379" cy="533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1A6BCCF-EE9A-FE4F-A9BA-D540623EA175}"/>
                </a:ext>
              </a:extLst>
            </p:cNvPr>
            <p:cNvSpPr/>
            <p:nvPr/>
          </p:nvSpPr>
          <p:spPr>
            <a:xfrm rot="16200000">
              <a:off x="3462888" y="3805891"/>
              <a:ext cx="4119934" cy="1222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1658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xmlns="" id="{0AC32A92-7E03-6749-AF75-C12857F2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01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273050" marR="0" lvl="0" indent="-2730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it-IT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B75FE0ED-4E8F-D549-9369-F9065B273F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  <a:ln/>
        </p:spPr>
        <p:txBody>
          <a:bodyPr tIns="56340"/>
          <a:lstStyle/>
          <a:p>
            <a:pPr algn="ctr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en-US" sz="3300" b="1">
                <a:solidFill>
                  <a:schemeClr val="bg2"/>
                </a:solidFill>
                <a:latin typeface="Arial" panose="020B0604020202020204" pitchFamily="34" charset="0"/>
              </a:rPr>
              <a:t>RAPS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9DDF35-7914-7C47-8D34-B2F3D4A79504}"/>
              </a:ext>
            </a:extLst>
          </p:cNvPr>
          <p:cNvSpPr>
            <a:spLocks/>
          </p:cNvSpPr>
          <p:nvPr/>
        </p:nvSpPr>
        <p:spPr bwMode="auto">
          <a:xfrm>
            <a:off x="250825" y="1524000"/>
            <a:ext cx="8642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5000"/>
              </a:lnSpc>
              <a:spcAft>
                <a:spcPts val="1425"/>
              </a:spcAft>
              <a:defRPr sz="2700"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defRPr sz="2000">
                <a:solidFill>
                  <a:srgbClr val="646B86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defRPr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S Gothic" panose="020B0609070205080204" pitchFamily="49" charset="-128"/>
              </a:defRPr>
            </a:lvl9pPr>
          </a:lstStyle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/>
              <a:defRPr/>
            </a:pP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Prospective, randomised, controlled, Phase II/III, non-inferiority trial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/>
              <a:defRPr/>
            </a:pP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Randomisation 1:1 warfarin vs rivaroxaban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/>
              <a:defRPr/>
            </a:pP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Open label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/>
              <a:defRPr/>
            </a:pP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Primary end point at 42 days (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endogenous thrombin potential a key parameter of the Thrombin Generation Test)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/>
              <a:defRPr/>
            </a:pP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156 patients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/>
              <a:defRPr/>
            </a:pP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24 month total trial duration</a:t>
            </a:r>
          </a:p>
          <a:p>
            <a:pPr defTabSz="449263" fontAlgn="base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effective and safe alternative in patients with antiphospholipid syndrome and previous venous thromboembolism</a:t>
            </a:r>
            <a:endParaRPr kumimoji="0" lang="en-GB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GB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GB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622E21-5410-ED43-8649-766A899E3429}"/>
              </a:ext>
            </a:extLst>
          </p:cNvPr>
          <p:cNvSpPr/>
          <p:nvPr/>
        </p:nvSpPr>
        <p:spPr>
          <a:xfrm>
            <a:off x="5050735" y="5938322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Lancet </a:t>
            </a:r>
            <a:r>
              <a:rPr lang="en-GB" dirty="0" err="1">
                <a:solidFill>
                  <a:srgbClr val="00B0F0"/>
                </a:solidFill>
                <a:latin typeface="arial" panose="020B0604020202020204" pitchFamily="34" charset="0"/>
              </a:rPr>
              <a:t>Haematol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. 2016;3:e426-36.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73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EB416-521A-3D4A-BE15-7664D0BA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74"/>
            <a:ext cx="7972425" cy="866775"/>
          </a:xfrm>
        </p:spPr>
        <p:txBody>
          <a:bodyPr/>
          <a:lstStyle/>
          <a:p>
            <a:pPr algn="ctr"/>
            <a:r>
              <a:rPr lang="it-IT" dirty="0"/>
              <a:t>DOAC and APS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69666-C9B7-4840-846B-7EA236BE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8249"/>
            <a:ext cx="8229600" cy="4876800"/>
          </a:xfrm>
        </p:spPr>
        <p:txBody>
          <a:bodyPr/>
          <a:lstStyle/>
          <a:p>
            <a:r>
              <a:rPr lang="it-IT" dirty="0" err="1"/>
              <a:t>Safe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with VTE 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00B0F0"/>
                </a:solidFill>
              </a:rPr>
              <a:t>Rheumatology. 2016;55:1726-35.</a:t>
            </a:r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r>
              <a:rPr lang="it-IT" dirty="0"/>
              <a:t>No </a:t>
            </a:r>
            <a:r>
              <a:rPr lang="it-IT" dirty="0" err="1"/>
              <a:t>solid</a:t>
            </a:r>
            <a:r>
              <a:rPr lang="it-IT" dirty="0"/>
              <a:t> data in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arterial</a:t>
            </a:r>
            <a:r>
              <a:rPr lang="it-IT" dirty="0"/>
              <a:t> </a:t>
            </a:r>
            <a:r>
              <a:rPr lang="it-IT" dirty="0" err="1"/>
              <a:t>events</a:t>
            </a:r>
            <a:r>
              <a:rPr lang="it-IT" dirty="0"/>
              <a:t> (Relapse!)</a:t>
            </a:r>
          </a:p>
          <a:p>
            <a:pPr marL="0" indent="0" algn="r">
              <a:buNone/>
            </a:pPr>
            <a:r>
              <a:rPr lang="en-GB" dirty="0" err="1">
                <a:solidFill>
                  <a:srgbClr val="00B0F0"/>
                </a:solidFill>
              </a:rPr>
              <a:t>Semin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Thromb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Hemost</a:t>
            </a:r>
            <a:r>
              <a:rPr lang="en-GB" dirty="0">
                <a:solidFill>
                  <a:srgbClr val="00B0F0"/>
                </a:solidFill>
              </a:rPr>
              <a:t>. 2017 Feb 14</a:t>
            </a:r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r>
              <a:rPr lang="it-IT" dirty="0" err="1"/>
              <a:t>Careful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interpreting</a:t>
            </a:r>
            <a:r>
              <a:rPr lang="it-IT" dirty="0"/>
              <a:t> LA </a:t>
            </a:r>
            <a:r>
              <a:rPr lang="it-IT" dirty="0" err="1"/>
              <a:t>testing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on DOAC</a:t>
            </a:r>
          </a:p>
          <a:p>
            <a:pPr marL="0" indent="0">
              <a:buNone/>
            </a:pPr>
            <a:r>
              <a:rPr lang="it-IT" dirty="0"/>
              <a:t>(e.g. </a:t>
            </a:r>
            <a:r>
              <a:rPr lang="it-IT" dirty="0" err="1"/>
              <a:t>Rivaroxaban</a:t>
            </a:r>
            <a:r>
              <a:rPr lang="it-IT" dirty="0"/>
              <a:t> </a:t>
            </a:r>
            <a:r>
              <a:rPr lang="it-IT" dirty="0" err="1"/>
              <a:t>acts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FXa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DRVVT)</a:t>
            </a:r>
            <a:r>
              <a:rPr lang="en-GB" dirty="0"/>
              <a:t> </a:t>
            </a:r>
          </a:p>
          <a:p>
            <a:pPr marL="0" indent="0" algn="r">
              <a:buNone/>
            </a:pPr>
            <a:r>
              <a:rPr lang="en-GB" dirty="0" err="1">
                <a:solidFill>
                  <a:srgbClr val="00B0F0"/>
                </a:solidFill>
              </a:rPr>
              <a:t>Clin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Chem</a:t>
            </a:r>
            <a:r>
              <a:rPr lang="en-GB" dirty="0">
                <a:solidFill>
                  <a:srgbClr val="00B0F0"/>
                </a:solidFill>
              </a:rPr>
              <a:t> Lab Med. 2017;55:91-101</a:t>
            </a:r>
            <a:r>
              <a:rPr lang="en-GB" dirty="0"/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86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395288" y="1128713"/>
            <a:ext cx="783099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RR			          39 </a:t>
            </a:r>
            <a:r>
              <a:rPr lang="en-GB" sz="3200" dirty="0" err="1">
                <a:latin typeface="Calibri" charset="0"/>
                <a:ea typeface="MS PGothic" charset="0"/>
              </a:rPr>
              <a:t>yrs</a:t>
            </a:r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Age 24		SLE and </a:t>
            </a:r>
            <a:r>
              <a:rPr lang="en-GB" sz="3200" dirty="0" err="1">
                <a:latin typeface="Calibri" charset="0"/>
                <a:ea typeface="MS PGothic" charset="0"/>
              </a:rPr>
              <a:t>aPL+ve</a:t>
            </a:r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				unprovoked PE</a:t>
            </a: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6 years		 VKA with good TTR</a:t>
            </a: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				(INR 2-3)</a:t>
            </a: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Calibri" charset="0"/>
                <a:ea typeface="MS PGothic" charset="0"/>
              </a:rPr>
              <a:t>Age 	30		new unprovoked PE</a:t>
            </a: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  <a:p>
            <a:pPr marL="457200" indent="-457200" eaLnBrk="0" hangingPunct="0"/>
            <a:r>
              <a:rPr lang="en-GB" sz="3200" dirty="0">
                <a:latin typeface="Arial Unicode MS" charset="0"/>
                <a:ea typeface="MS PGothic" charset="0"/>
                <a:cs typeface="MS PGothic" charset="0"/>
                <a:sym typeface="Symbol" charset="0"/>
              </a:rPr>
              <a:t>				What to do when VKA fail?</a:t>
            </a:r>
            <a:endParaRPr lang="en-GB" sz="3200" dirty="0">
              <a:latin typeface="Arial Unicode MS" charset="0"/>
              <a:ea typeface="MS PGothic" charset="0"/>
              <a:cs typeface="MS PGothic" charset="0"/>
            </a:endParaRPr>
          </a:p>
          <a:p>
            <a:pPr marL="457200" indent="-457200" eaLnBrk="0" hangingPunct="0"/>
            <a:endParaRPr lang="en-GB" sz="3200" dirty="0">
              <a:latin typeface="Calibri" charset="0"/>
              <a:ea typeface="MS PGothic" charset="0"/>
            </a:endParaRP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2D2DB9"/>
                </a:solidFill>
                <a:latin typeface="Calibri" charset="0"/>
                <a:cs typeface="Calibri" charset="0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xmlns="" val="291218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E4B1-702D-7341-8592-9134F60A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Cases of  </a:t>
            </a:r>
            <a:r>
              <a:rPr lang="it-IT" dirty="0" err="1"/>
              <a:t>refractory</a:t>
            </a:r>
            <a:r>
              <a:rPr lang="it-IT" dirty="0"/>
              <a:t> APS: no </a:t>
            </a:r>
            <a:r>
              <a:rPr lang="it-IT" dirty="0" err="1"/>
              <a:t>evidence</a:t>
            </a:r>
            <a:r>
              <a:rPr lang="it-IT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F069E2-FD59-FA45-BA3A-81644154D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Check</a:t>
            </a:r>
            <a:r>
              <a:rPr lang="it-IT" dirty="0"/>
              <a:t> </a:t>
            </a:r>
            <a:r>
              <a:rPr lang="it-IT" dirty="0" err="1"/>
              <a:t>compliance</a:t>
            </a:r>
            <a:r>
              <a:rPr lang="it-IT" dirty="0"/>
              <a:t> and TTR for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onVKA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6895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E4B1-702D-7341-8592-9134F60A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Cases of  </a:t>
            </a:r>
            <a:r>
              <a:rPr lang="it-IT" dirty="0" err="1"/>
              <a:t>refractory</a:t>
            </a:r>
            <a:r>
              <a:rPr lang="it-IT" dirty="0"/>
              <a:t> APS: no </a:t>
            </a:r>
            <a:r>
              <a:rPr lang="it-IT" dirty="0" err="1"/>
              <a:t>evidence</a:t>
            </a:r>
            <a:r>
              <a:rPr lang="it-IT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F069E2-FD59-FA45-BA3A-81644154D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Add</a:t>
            </a:r>
            <a:r>
              <a:rPr lang="it-IT" dirty="0"/>
              <a:t> LDA</a:t>
            </a:r>
          </a:p>
          <a:p>
            <a:endParaRPr lang="it-IT" dirty="0"/>
          </a:p>
          <a:p>
            <a:r>
              <a:rPr lang="it-IT" dirty="0" err="1">
                <a:solidFill>
                  <a:srgbClr val="92D050"/>
                </a:solidFill>
              </a:rPr>
              <a:t>PROs</a:t>
            </a:r>
            <a:r>
              <a:rPr lang="it-IT" dirty="0">
                <a:solidFill>
                  <a:srgbClr val="92D050"/>
                </a:solidFill>
              </a:rPr>
              <a:t>:</a:t>
            </a:r>
            <a:r>
              <a:rPr lang="it-IT" dirty="0"/>
              <a:t> relative </a:t>
            </a:r>
            <a:r>
              <a:rPr lang="it-IT" dirty="0" err="1"/>
              <a:t>safe</a:t>
            </a:r>
            <a:endParaRPr lang="it-IT" dirty="0"/>
          </a:p>
          <a:p>
            <a:r>
              <a:rPr lang="it-IT" dirty="0" err="1">
                <a:solidFill>
                  <a:srgbClr val="FF0000"/>
                </a:solidFill>
              </a:rPr>
              <a:t>CONs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adding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venous</a:t>
            </a:r>
            <a:r>
              <a:rPr lang="it-IT" dirty="0"/>
              <a:t> </a:t>
            </a:r>
            <a:r>
              <a:rPr lang="it-IT" dirty="0" err="1"/>
              <a:t>TPx</a:t>
            </a:r>
            <a:r>
              <a:rPr lang="it-IT" dirty="0"/>
              <a:t>?</a:t>
            </a:r>
          </a:p>
          <a:p>
            <a:endParaRPr lang="it-IT" dirty="0"/>
          </a:p>
          <a:p>
            <a:pPr marL="0" indent="0" algn="r">
              <a:buNone/>
            </a:pPr>
            <a:r>
              <a:rPr lang="it-IT" dirty="0" err="1">
                <a:solidFill>
                  <a:srgbClr val="00B0F0"/>
                </a:solidFill>
              </a:rPr>
              <a:t>N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Engl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J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Med</a:t>
            </a:r>
            <a:r>
              <a:rPr lang="it-IT" dirty="0">
                <a:solidFill>
                  <a:srgbClr val="00B0F0"/>
                </a:solidFill>
              </a:rPr>
              <a:t>. 1995;332:993-7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09887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Georgia"/>
        <a:ea typeface="MS Gothic"/>
        <a:cs typeface=""/>
      </a:majorFont>
      <a:minorFont>
        <a:latin typeface="Georgi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1315</TotalTime>
  <Words>1053</Words>
  <Application>Microsoft Macintosh PowerPoint</Application>
  <PresentationFormat>Presentación en pantalla (4:3)</PresentationFormat>
  <Paragraphs>300</Paragraphs>
  <Slides>31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Clarity</vt:lpstr>
      <vt:lpstr>Struttura predefinita</vt:lpstr>
      <vt:lpstr>Antiphospholipid Syndrome WHAT’S NEW?</vt:lpstr>
      <vt:lpstr>Agenda</vt:lpstr>
      <vt:lpstr>Diapositiva 3</vt:lpstr>
      <vt:lpstr>Diapositiva 4</vt:lpstr>
      <vt:lpstr>RAPS Trial</vt:lpstr>
      <vt:lpstr>DOAC and APS</vt:lpstr>
      <vt:lpstr>Diapositiva 7</vt:lpstr>
      <vt:lpstr>Cases of  refractory APS: no evidence!</vt:lpstr>
      <vt:lpstr>Cases of  refractory APS: no evidence!</vt:lpstr>
      <vt:lpstr>Cases of  refractory APS: no evidence!</vt:lpstr>
      <vt:lpstr>Cases of  refractory APS: no evidence!</vt:lpstr>
      <vt:lpstr>Anti-CD20 depletion Therapy</vt:lpstr>
      <vt:lpstr>IVIG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Eikelboom JW, Weitz JI. N Engl J Med 2014;371:369-371.</vt:lpstr>
      <vt:lpstr>Diapositiva 21</vt:lpstr>
      <vt:lpstr>Diapositiva 22</vt:lpstr>
      <vt:lpstr>Diapositiva 23</vt:lpstr>
      <vt:lpstr>Pregnancy outcomes</vt:lpstr>
      <vt:lpstr>Diapositiva 25</vt:lpstr>
      <vt:lpstr>Summary of available approaches</vt:lpstr>
      <vt:lpstr>Further tools for TPx</vt:lpstr>
      <vt:lpstr>Diapositiva 28</vt:lpstr>
      <vt:lpstr>Target Therapy in APS</vt:lpstr>
      <vt:lpstr>Positive aPL tests</vt:lpstr>
      <vt:lpstr>Positive aPL tests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Savino</dc:creator>
  <cp:lastModifiedBy>Julio</cp:lastModifiedBy>
  <cp:revision>95</cp:revision>
  <dcterms:created xsi:type="dcterms:W3CDTF">2016-04-29T03:52:38Z</dcterms:created>
  <dcterms:modified xsi:type="dcterms:W3CDTF">2018-02-24T21:53:29Z</dcterms:modified>
</cp:coreProperties>
</file>