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60" r:id="rId4"/>
    <p:sldId id="261" r:id="rId5"/>
    <p:sldId id="278" r:id="rId6"/>
    <p:sldId id="283" r:id="rId7"/>
    <p:sldId id="287" r:id="rId8"/>
    <p:sldId id="288" r:id="rId9"/>
    <p:sldId id="291" r:id="rId10"/>
    <p:sldId id="304" r:id="rId11"/>
    <p:sldId id="305" r:id="rId12"/>
    <p:sldId id="307" r:id="rId13"/>
    <p:sldId id="308" r:id="rId14"/>
    <p:sldId id="309" r:id="rId15"/>
    <p:sldId id="310" r:id="rId16"/>
    <p:sldId id="312" r:id="rId17"/>
    <p:sldId id="314" r:id="rId18"/>
    <p:sldId id="321" r:id="rId19"/>
    <p:sldId id="324" r:id="rId20"/>
    <p:sldId id="326" r:id="rId21"/>
    <p:sldId id="328" r:id="rId22"/>
    <p:sldId id="329" r:id="rId23"/>
    <p:sldId id="335" r:id="rId24"/>
    <p:sldId id="338" r:id="rId25"/>
    <p:sldId id="349" r:id="rId26"/>
    <p:sldId id="351" r:id="rId27"/>
    <p:sldId id="353" r:id="rId28"/>
    <p:sldId id="356" r:id="rId29"/>
    <p:sldId id="357" r:id="rId30"/>
    <p:sldId id="381" r:id="rId31"/>
    <p:sldId id="386" r:id="rId32"/>
    <p:sldId id="387" r:id="rId33"/>
    <p:sldId id="388" r:id="rId34"/>
    <p:sldId id="390" r:id="rId35"/>
    <p:sldId id="391" r:id="rId36"/>
    <p:sldId id="392" r:id="rId37"/>
    <p:sldId id="396" r:id="rId38"/>
    <p:sldId id="399" r:id="rId39"/>
    <p:sldId id="403" r:id="rId40"/>
    <p:sldId id="439" r:id="rId41"/>
    <p:sldId id="440" r:id="rId42"/>
    <p:sldId id="444" r:id="rId43"/>
    <p:sldId id="445" r:id="rId44"/>
    <p:sldId id="446" r:id="rId45"/>
    <p:sldId id="448" r:id="rId46"/>
    <p:sldId id="449" r:id="rId47"/>
    <p:sldId id="452" r:id="rId48"/>
    <p:sldId id="453" r:id="rId49"/>
    <p:sldId id="457" r:id="rId50"/>
    <p:sldId id="463" r:id="rId51"/>
    <p:sldId id="464" r:id="rId52"/>
    <p:sldId id="466" r:id="rId53"/>
    <p:sldId id="467" r:id="rId54"/>
    <p:sldId id="469" r:id="rId55"/>
    <p:sldId id="475" r:id="rId56"/>
    <p:sldId id="477" r:id="rId57"/>
    <p:sldId id="483" r:id="rId58"/>
    <p:sldId id="484" r:id="rId59"/>
    <p:sldId id="486" r:id="rId60"/>
    <p:sldId id="488" r:id="rId61"/>
    <p:sldId id="489" r:id="rId62"/>
    <p:sldId id="494" r:id="rId63"/>
    <p:sldId id="496" r:id="rId64"/>
    <p:sldId id="498" r:id="rId65"/>
    <p:sldId id="499" r:id="rId66"/>
    <p:sldId id="502" r:id="rId67"/>
    <p:sldId id="505" r:id="rId68"/>
    <p:sldId id="538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32" d="100"/>
          <a:sy n="32" d="100"/>
        </p:scale>
        <p:origin x="-1206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99878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6333" indent="-296333">
              <a:buSzPct val="750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4" name="Shape 6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80000"/>
              </a:lnSpc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300"/>
              </a:spcBef>
              <a:defRPr sz="1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7" name="Shape 9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80000"/>
              </a:lnSpc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pPr>
            <a:endParaRPr sz="11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Shape 10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1" name="Shape 10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1" name="Shape 1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8" name="Shape 1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Recidivas 27-66%</a:t>
            </a:r>
          </a:p>
          <a:p>
            <a:r>
              <a:t>Remisión 60-90%</a:t>
            </a:r>
          </a:p>
          <a:p>
            <a:r>
              <a:t>Seguimos con el mismo % de remisión y recidivas que hace 20 años. Eso sí, con mejores RAM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Shape 12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2" name="Shape 1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12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6" name="Shape 1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Shape 1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3" name="Shape 1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5" name="Shape 1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hape 1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5" name="Shape 1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7" name="Shape 14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i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Shape 14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3" name="Shape 14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Shape 16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5" name="Shape 16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Shape 16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0" name="Shape 16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1" name="Shape 16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Shape 17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5" name="Shape 17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all patients with normal serum </a:t>
            </a:r>
            <a:r>
              <a:rPr b="1"/>
              <a:t>cre- atinine, proteinuria ≤0.5g/24h, inactive urine sediment, and no clinical signs of extra-renal activity of SLE for at least 12 months, a progressive reduction of therapy was attempted</a:t>
            </a:r>
            <a:r>
              <a:t>. </a:t>
            </a:r>
          </a:p>
          <a:p>
            <a:endParaRPr/>
          </a:p>
          <a:p>
            <a:r>
              <a:t>In the majority of the cases, we started to reduce the dosage of immunosuppressive drugs, by halving the dose of MMF, azathioprine, or cyclosporine. After complete elimi- nation of the immunosuppressive drugs, corticosteroids were maintained stable for a 2–3 months and then were halved every 2–3 months until complete with- drawal. Patients who were treated with hydroxychloroquine, antihypertensive drugs, statins or other supportive thera- pies continued the treatment. </a:t>
            </a:r>
          </a:p>
          <a:p>
            <a:endParaRPr/>
          </a:p>
          <a:p>
            <a:r>
              <a:t>Therapy was stopped in 52 patients, in</a:t>
            </a:r>
          </a:p>
          <a:p>
            <a:r>
              <a:t>median 73 months (31.5–125) after the</a:t>
            </a:r>
          </a:p>
          <a:p>
            <a:r>
              <a:t>beginning of induction therapy for LN.</a:t>
            </a:r>
          </a:p>
          <a:p>
            <a:r>
              <a:t>After therapy was withdrawn patients were followed for a median of 172 months (88–292). Patients were divided into two groups. Group A included 32 patients who never had any renal or extra-renal flare of lupus activity during a median follow-up of 101.8 months (44-180) after interruption of treatment.</a:t>
            </a:r>
          </a:p>
          <a:p>
            <a:r>
              <a:t>Group B included 20 patients who had at least one flare-up after treatment withdrawal. The median follow-up after interruption of treatment in group B</a:t>
            </a:r>
          </a:p>
          <a:p>
            <a:r>
              <a:t>was 286 months (183–312). Altogether 20% of our cohort (32 out of 161) were</a:t>
            </a:r>
          </a:p>
          <a:p>
            <a:r>
              <a:t>able to stop therapy until the end of the follow-up and another 12% of patients</a:t>
            </a:r>
          </a:p>
          <a:p>
            <a:r>
              <a:t>(20 out of 161) stopped therapy for one part of the observation. </a:t>
            </a:r>
          </a:p>
          <a:p>
            <a:endParaRPr/>
          </a:p>
          <a:p>
            <a:r>
              <a:t>At diagnosis of LN the only significant differences between group A and</a:t>
            </a:r>
          </a:p>
          <a:p>
            <a:r>
              <a:t>Group B were higher proteinuria (4.75 vs. 2.77g/day; p=0.04) and less frequent</a:t>
            </a:r>
          </a:p>
          <a:p>
            <a:r>
              <a:t>use of cytotoxic drugs in addition to steroids for maintenance therapy</a:t>
            </a:r>
          </a:p>
          <a:p>
            <a:r>
              <a:t>(25% vs. 62.5%; p=0.019) in patients of group B (Table II)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Shape 17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4" name="Shape 17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Shape 17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6" name="Shape 1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Shape 17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0" name="Shape 17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Shape 17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8" name="Shape 17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Shape 18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9" name="Shape 18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hape 18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6" name="Shape 18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Shape 19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3" name="Shape 19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6" name="Shape 19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3" name="Shape 20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Shape 20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8" name="Shape 20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1" name="Shape 2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Shape 20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9" name="Shape 20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Shape 21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7" name="Shape 2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Shape 21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6" name="Shape 2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Shape 2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6" name="Shape 2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Shape 2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4" name="Shape 2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b="1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Shape 25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7" name="Shape 25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Shape 5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9" name="Shape 5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5" name="Shape 5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hyperlink" Target="http://www.guiasalud.es/GPC/GPC_549_Lupus_SESCS_compl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62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9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55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5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73.png"/><Relationship Id="rId4" Type="http://schemas.openxmlformats.org/officeDocument/2006/relationships/image" Target="../media/image17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3.png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173.png"/><Relationship Id="rId4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3.png"/><Relationship Id="rId4" Type="http://schemas.openxmlformats.org/officeDocument/2006/relationships/image" Target="../media/image1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6.png"/><Relationship Id="rId11" Type="http://schemas.openxmlformats.org/officeDocument/2006/relationships/image" Target="../media/image16.png"/><Relationship Id="rId5" Type="http://schemas.openxmlformats.org/officeDocument/2006/relationships/image" Target="../media/image205.jpeg"/><Relationship Id="rId10" Type="http://schemas.openxmlformats.org/officeDocument/2006/relationships/image" Target="../media/image210.jpe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1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7.png"/><Relationship Id="rId5" Type="http://schemas.openxmlformats.org/officeDocument/2006/relationships/image" Target="../media/image234.png"/><Relationship Id="rId4" Type="http://schemas.openxmlformats.org/officeDocument/2006/relationships/image" Target="../media/image232.png"/><Relationship Id="rId9" Type="http://schemas.openxmlformats.org/officeDocument/2006/relationships/image" Target="../media/image24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3" Type="http://schemas.openxmlformats.org/officeDocument/2006/relationships/image" Target="../media/image231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5.jpeg"/><Relationship Id="rId4" Type="http://schemas.openxmlformats.org/officeDocument/2006/relationships/image" Target="../media/image2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11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987" y="700784"/>
            <a:ext cx="11630826" cy="7793232"/>
          </a:xfrm>
          <a:prstGeom prst="rect">
            <a:avLst/>
          </a:prstGeom>
        </p:spPr>
      </p:pic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5725" y="6300108"/>
            <a:ext cx="2449230" cy="1622864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124" name="Group 124"/>
          <p:cNvGrpSpPr/>
          <p:nvPr/>
        </p:nvGrpSpPr>
        <p:grpSpPr>
          <a:xfrm>
            <a:off x="927921" y="868754"/>
            <a:ext cx="1816101" cy="1333501"/>
            <a:chOff x="0" y="0"/>
            <a:chExt cx="1816100" cy="1333500"/>
          </a:xfrm>
        </p:grpSpPr>
        <p:pic>
          <p:nvPicPr>
            <p:cNvPr id="123" name="pasted-image.pdf"/>
            <p:cNvPicPr>
              <a:picLocks noChangeAspect="1"/>
            </p:cNvPicPr>
            <p:nvPr/>
          </p:nvPicPr>
          <p:blipFill>
            <a:blip r:embed="rId4">
              <a:alphaModFix amt="87743"/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1562100" cy="100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Imagen 121"/>
            <p:cNvPicPr>
              <a:picLocks/>
            </p:cNvPicPr>
            <p:nvPr/>
          </p:nvPicPr>
          <p:blipFill>
            <a:blip r:embed="rId5">
              <a:alphaModFix amt="87743"/>
              <a:extLst/>
            </a:blip>
            <a:stretch>
              <a:fillRect/>
            </a:stretch>
          </p:blipFill>
          <p:spPr>
            <a:xfrm>
              <a:off x="0" y="0"/>
              <a:ext cx="1816100" cy="1333500"/>
            </a:xfrm>
            <a:prstGeom prst="rect">
              <a:avLst/>
            </a:prstGeom>
            <a:effectLst/>
          </p:spPr>
        </p:pic>
      </p:grpSp>
      <p:grpSp>
        <p:nvGrpSpPr>
          <p:cNvPr id="127" name="Group 127"/>
          <p:cNvGrpSpPr/>
          <p:nvPr/>
        </p:nvGrpSpPr>
        <p:grpSpPr>
          <a:xfrm>
            <a:off x="9973907" y="894154"/>
            <a:ext cx="2070101" cy="1257301"/>
            <a:chOff x="0" y="0"/>
            <a:chExt cx="2070100" cy="1257300"/>
          </a:xfrm>
        </p:grpSpPr>
        <p:pic>
          <p:nvPicPr>
            <p:cNvPr id="12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1816100" cy="927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5" name="Imagen 124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070100" cy="1257300"/>
            </a:xfrm>
            <a:prstGeom prst="rect">
              <a:avLst/>
            </a:prstGeom>
            <a:effectLst/>
          </p:spPr>
        </p:pic>
      </p:grpSp>
      <p:sp>
        <p:nvSpPr>
          <p:cNvPr id="128" name="Shape 128"/>
          <p:cNvSpPr/>
          <p:nvPr/>
        </p:nvSpPr>
        <p:spPr>
          <a:xfrm>
            <a:off x="3824122" y="8378862"/>
            <a:ext cx="535655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85F"/>
                </a:solidFill>
              </a:defRPr>
            </a:pPr>
            <a:r>
              <a:t>Adoración Martín Gómez</a:t>
            </a:r>
          </a:p>
          <a:p>
            <a:pPr>
              <a:defRPr>
                <a:solidFill>
                  <a:srgbClr val="53585F"/>
                </a:solidFill>
              </a:defRPr>
            </a:pPr>
            <a:r>
              <a:t> H.Poniente. El Ejido</a:t>
            </a:r>
          </a:p>
        </p:txBody>
      </p:sp>
      <p:sp>
        <p:nvSpPr>
          <p:cNvPr id="129" name="Shape 129"/>
          <p:cNvSpPr/>
          <p:nvPr/>
        </p:nvSpPr>
        <p:spPr>
          <a:xfrm>
            <a:off x="1507671" y="2455731"/>
            <a:ext cx="9989458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 b="1">
                <a:solidFill>
                  <a:srgbClr val="53585F"/>
                </a:solidFill>
                <a:effectLst>
                  <a:outerShdw blurRad="12700" dist="63500" dir="18900000" rotWithShape="0">
                    <a:srgbClr val="000000">
                      <a:alpha val="27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900"/>
              <a:t>HOT TOPICS</a:t>
            </a:r>
            <a:r>
              <a:t> </a:t>
            </a:r>
          </a:p>
          <a:p>
            <a:pPr>
              <a:defRPr sz="5600" b="1">
                <a:solidFill>
                  <a:srgbClr val="53585F"/>
                </a:solidFill>
                <a:effectLst>
                  <a:outerShdw blurRad="12700" dist="63500" dir="18900000" rotWithShape="0">
                    <a:srgbClr val="000000">
                      <a:alpha val="27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EN</a:t>
            </a:r>
          </a:p>
          <a:p>
            <a:pPr>
              <a:defRPr sz="8500" b="1">
                <a:solidFill>
                  <a:srgbClr val="53585F"/>
                </a:solidFill>
                <a:effectLst>
                  <a:outerShdw blurRad="12700" dist="63500" dir="18900000" rotWithShape="0">
                    <a:srgbClr val="000000">
                      <a:alpha val="27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 NEFRITIS LÚPICA</a:t>
            </a:r>
          </a:p>
        </p:txBody>
      </p:sp>
      <p:pic>
        <p:nvPicPr>
          <p:cNvPr id="130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216690" y="645806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787368" y="1075630"/>
            <a:ext cx="10647364" cy="805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t>: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Anatomía Patológica:                                              - - -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Vasculares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Tubulointersticiales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Podocitopatía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>
                <a:solidFill>
                  <a:srgbClr val="A6AAA9"/>
                </a:solidFill>
              </a:defRPr>
            </a:pPr>
            <a:r>
              <a: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>
              <a:defRPr>
                <a:solidFill>
                  <a:srgbClr val="A6AAA9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Corticoides.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Tratamiento en 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Hasta cuándo el 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“Nuevas” opciones: 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Futuras dianas terapéuticas</a:t>
            </a:r>
          </a:p>
        </p:txBody>
      </p:sp>
      <p:pic>
        <p:nvPicPr>
          <p:cNvPr id="48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90" name="Shape 490"/>
          <p:cNvSpPr/>
          <p:nvPr/>
        </p:nvSpPr>
        <p:spPr>
          <a:xfrm>
            <a:off x="713902" y="3853031"/>
            <a:ext cx="2693907" cy="721874"/>
          </a:xfrm>
          <a:prstGeom prst="rect">
            <a:avLst/>
          </a:prstGeom>
          <a:ln w="254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/>
          <p:nvPr/>
        </p:nvSpPr>
        <p:spPr>
          <a:xfrm>
            <a:off x="2301782" y="356883"/>
            <a:ext cx="875104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RE-BIOPSIAS EN NEFRITIS LÚPICA</a:t>
            </a:r>
          </a:p>
        </p:txBody>
      </p:sp>
      <p:sp>
        <p:nvSpPr>
          <p:cNvPr id="493" name="Shape 493"/>
          <p:cNvSpPr/>
          <p:nvPr/>
        </p:nvSpPr>
        <p:spPr>
          <a:xfrm>
            <a:off x="735821" y="7225188"/>
            <a:ext cx="11705166" cy="17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9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 </a:t>
            </a:r>
            <a:r>
              <a:rPr b="1"/>
              <a:t>RIESGO</a:t>
            </a:r>
            <a:r>
              <a:t> de una prueba viene determinado por la </a:t>
            </a:r>
            <a:r>
              <a:rPr b="1"/>
              <a:t>probabilidad y relevancia clínica</a:t>
            </a:r>
            <a:r>
              <a:t> de los efectos negativos inherentes a dicha prueba</a:t>
            </a:r>
          </a:p>
        </p:txBody>
      </p:sp>
      <p:sp>
        <p:nvSpPr>
          <p:cNvPr id="494" name="Shape 494"/>
          <p:cNvSpPr/>
          <p:nvPr/>
        </p:nvSpPr>
        <p:spPr>
          <a:xfrm>
            <a:off x="775868" y="4087850"/>
            <a:ext cx="11802873" cy="293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9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</a:t>
            </a:r>
            <a:r>
              <a:rPr b="1"/>
              <a:t>UTILIDAD</a:t>
            </a:r>
            <a:r>
              <a:t> de una prueba diagnóstica viene determinada por la </a:t>
            </a:r>
            <a:r>
              <a:rPr b="1"/>
              <a:t>disminución en el grado de incertidumbre</a:t>
            </a:r>
            <a:r>
              <a:t> presente antes y después de que ésta sea realizada</a:t>
            </a:r>
          </a:p>
        </p:txBody>
      </p:sp>
      <p:pic>
        <p:nvPicPr>
          <p:cNvPr id="495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427764" y="1218602"/>
            <a:ext cx="8499077" cy="2212830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/>
          <p:nvPr/>
        </p:nvSpPr>
        <p:spPr>
          <a:xfrm>
            <a:off x="541125" y="3969744"/>
            <a:ext cx="11830724" cy="2522534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553825" y="7043145"/>
            <a:ext cx="11830724" cy="2059715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98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37043" y="345228"/>
            <a:ext cx="1721602" cy="1534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1125391" y="98319"/>
            <a:ext cx="1720088" cy="1228323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 500"/>
          <p:cNvSpPr/>
          <p:nvPr/>
        </p:nvSpPr>
        <p:spPr>
          <a:xfrm>
            <a:off x="8543652" y="2982696"/>
            <a:ext cx="4002088" cy="133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3" y="0"/>
                </a:moveTo>
                <a:cubicBezTo>
                  <a:pt x="1604" y="0"/>
                  <a:pt x="1450" y="458"/>
                  <a:pt x="1450" y="1024"/>
                </a:cubicBezTo>
                <a:lnTo>
                  <a:pt x="1450" y="13903"/>
                </a:lnTo>
                <a:lnTo>
                  <a:pt x="0" y="21600"/>
                </a:lnTo>
                <a:lnTo>
                  <a:pt x="2877" y="17723"/>
                </a:lnTo>
                <a:lnTo>
                  <a:pt x="21257" y="17723"/>
                </a:lnTo>
                <a:cubicBezTo>
                  <a:pt x="21447" y="17723"/>
                  <a:pt x="21600" y="17264"/>
                  <a:pt x="21600" y="16699"/>
                </a:cubicBezTo>
                <a:lnTo>
                  <a:pt x="21600" y="1024"/>
                </a:lnTo>
                <a:cubicBezTo>
                  <a:pt x="21600" y="458"/>
                  <a:pt x="21447" y="0"/>
                  <a:pt x="21257" y="0"/>
                </a:cubicBezTo>
                <a:lnTo>
                  <a:pt x="1793" y="0"/>
                </a:lnTo>
                <a:close/>
              </a:path>
            </a:pathLst>
          </a:custGeom>
          <a:blipFill>
            <a:blip r:embed="rId6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Muestra Suficiente</a:t>
            </a:r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Nefropatólogo experto</a:t>
            </a:r>
          </a:p>
        </p:txBody>
      </p:sp>
      <p:sp>
        <p:nvSpPr>
          <p:cNvPr id="501" name="Shape 501"/>
          <p:cNvSpPr/>
          <p:nvPr/>
        </p:nvSpPr>
        <p:spPr>
          <a:xfrm>
            <a:off x="7636860" y="5978595"/>
            <a:ext cx="4906566" cy="133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2" y="0"/>
                </a:moveTo>
                <a:cubicBezTo>
                  <a:pt x="1308" y="0"/>
                  <a:pt x="1183" y="458"/>
                  <a:pt x="1183" y="1024"/>
                </a:cubicBezTo>
                <a:lnTo>
                  <a:pt x="1183" y="13903"/>
                </a:lnTo>
                <a:lnTo>
                  <a:pt x="0" y="21600"/>
                </a:lnTo>
                <a:lnTo>
                  <a:pt x="2346" y="17723"/>
                </a:lnTo>
                <a:lnTo>
                  <a:pt x="21320" y="17723"/>
                </a:lnTo>
                <a:cubicBezTo>
                  <a:pt x="21475" y="17723"/>
                  <a:pt x="21600" y="17264"/>
                  <a:pt x="21600" y="16699"/>
                </a:cubicBezTo>
                <a:lnTo>
                  <a:pt x="21600" y="1024"/>
                </a:lnTo>
                <a:cubicBezTo>
                  <a:pt x="21600" y="458"/>
                  <a:pt x="21475" y="0"/>
                  <a:pt x="21320" y="0"/>
                </a:cubicBezTo>
                <a:lnTo>
                  <a:pt x="1462" y="0"/>
                </a:lnTo>
                <a:close/>
              </a:path>
            </a:pathLst>
          </a:custGeom>
          <a:blipFill>
            <a:blip r:embed="rId6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Trombopenia, Coagulopatía, Anemia, IR, Hepatopatía, SAF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REBIOPSIAS LÈPICAS_PRESENTACI‡N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78592" y="134090"/>
            <a:ext cx="12647422" cy="115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343" y="1782651"/>
            <a:ext cx="12322243" cy="7468026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Shape 516"/>
          <p:cNvSpPr/>
          <p:nvPr/>
        </p:nvSpPr>
        <p:spPr>
          <a:xfrm>
            <a:off x="10046546" y="3050257"/>
            <a:ext cx="2775163" cy="6536833"/>
          </a:xfrm>
          <a:prstGeom prst="rect">
            <a:avLst/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7" name="Shape 517"/>
          <p:cNvSpPr/>
          <p:nvPr/>
        </p:nvSpPr>
        <p:spPr>
          <a:xfrm>
            <a:off x="5620459" y="959763"/>
            <a:ext cx="1763882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74C7"/>
                </a:solidFill>
              </a:defRPr>
            </a:pPr>
            <a:r>
              <a:t>&gt;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9000</a:t>
            </a:r>
            <a:r>
              <a:t> Bx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aguj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28" y="111195"/>
            <a:ext cx="12900943" cy="9675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asted-image.png"/>
          <p:cNvPicPr>
            <a:picLocks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 rot="540000">
            <a:off x="1663285" y="7426228"/>
            <a:ext cx="10129061" cy="2765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488" extrusionOk="0">
                <a:moveTo>
                  <a:pt x="18907" y="0"/>
                </a:moveTo>
                <a:cubicBezTo>
                  <a:pt x="18456" y="-5"/>
                  <a:pt x="17970" y="727"/>
                  <a:pt x="18086" y="1237"/>
                </a:cubicBezTo>
                <a:cubicBezTo>
                  <a:pt x="18190" y="1692"/>
                  <a:pt x="17947" y="2033"/>
                  <a:pt x="16935" y="2856"/>
                </a:cubicBezTo>
                <a:cubicBezTo>
                  <a:pt x="16374" y="3312"/>
                  <a:pt x="15878" y="3688"/>
                  <a:pt x="15830" y="3691"/>
                </a:cubicBezTo>
                <a:cubicBezTo>
                  <a:pt x="15766" y="3696"/>
                  <a:pt x="15747" y="3863"/>
                  <a:pt x="15753" y="4348"/>
                </a:cubicBezTo>
                <a:cubicBezTo>
                  <a:pt x="15765" y="5292"/>
                  <a:pt x="15641" y="5510"/>
                  <a:pt x="15157" y="5403"/>
                </a:cubicBezTo>
                <a:cubicBezTo>
                  <a:pt x="14942" y="5355"/>
                  <a:pt x="14593" y="5288"/>
                  <a:pt x="14383" y="5255"/>
                </a:cubicBezTo>
                <a:cubicBezTo>
                  <a:pt x="13984" y="5192"/>
                  <a:pt x="13924" y="5098"/>
                  <a:pt x="13894" y="4478"/>
                </a:cubicBezTo>
                <a:cubicBezTo>
                  <a:pt x="13884" y="4271"/>
                  <a:pt x="13824" y="4010"/>
                  <a:pt x="13763" y="3898"/>
                </a:cubicBezTo>
                <a:cubicBezTo>
                  <a:pt x="13702" y="3787"/>
                  <a:pt x="13620" y="3602"/>
                  <a:pt x="13581" y="3488"/>
                </a:cubicBezTo>
                <a:cubicBezTo>
                  <a:pt x="13469" y="3159"/>
                  <a:pt x="12787" y="2665"/>
                  <a:pt x="12447" y="2665"/>
                </a:cubicBezTo>
                <a:cubicBezTo>
                  <a:pt x="12042" y="2665"/>
                  <a:pt x="11614" y="2967"/>
                  <a:pt x="11447" y="3374"/>
                </a:cubicBezTo>
                <a:cubicBezTo>
                  <a:pt x="11373" y="3553"/>
                  <a:pt x="11298" y="3684"/>
                  <a:pt x="11279" y="3664"/>
                </a:cubicBezTo>
                <a:cubicBezTo>
                  <a:pt x="11260" y="3644"/>
                  <a:pt x="11278" y="3874"/>
                  <a:pt x="11319" y="4173"/>
                </a:cubicBezTo>
                <a:cubicBezTo>
                  <a:pt x="11430" y="4985"/>
                  <a:pt x="12070" y="5897"/>
                  <a:pt x="12529" y="5899"/>
                </a:cubicBezTo>
                <a:cubicBezTo>
                  <a:pt x="12681" y="5900"/>
                  <a:pt x="12785" y="6021"/>
                  <a:pt x="12856" y="6282"/>
                </a:cubicBezTo>
                <a:cubicBezTo>
                  <a:pt x="12914" y="6491"/>
                  <a:pt x="12989" y="6641"/>
                  <a:pt x="13024" y="6615"/>
                </a:cubicBezTo>
                <a:cubicBezTo>
                  <a:pt x="13059" y="6589"/>
                  <a:pt x="13112" y="6772"/>
                  <a:pt x="13141" y="7019"/>
                </a:cubicBezTo>
                <a:cubicBezTo>
                  <a:pt x="13199" y="7498"/>
                  <a:pt x="13673" y="8379"/>
                  <a:pt x="13873" y="8379"/>
                </a:cubicBezTo>
                <a:cubicBezTo>
                  <a:pt x="13936" y="8379"/>
                  <a:pt x="14032" y="8501"/>
                  <a:pt x="14088" y="8650"/>
                </a:cubicBezTo>
                <a:cubicBezTo>
                  <a:pt x="14172" y="8876"/>
                  <a:pt x="14176" y="8940"/>
                  <a:pt x="14111" y="9023"/>
                </a:cubicBezTo>
                <a:cubicBezTo>
                  <a:pt x="14068" y="9079"/>
                  <a:pt x="12609" y="10321"/>
                  <a:pt x="10868" y="11786"/>
                </a:cubicBezTo>
                <a:cubicBezTo>
                  <a:pt x="1534" y="19644"/>
                  <a:pt x="220" y="20794"/>
                  <a:pt x="53" y="21257"/>
                </a:cubicBezTo>
                <a:cubicBezTo>
                  <a:pt x="-69" y="21595"/>
                  <a:pt x="6" y="21571"/>
                  <a:pt x="434" y="21130"/>
                </a:cubicBezTo>
                <a:cubicBezTo>
                  <a:pt x="935" y="20617"/>
                  <a:pt x="1534" y="20096"/>
                  <a:pt x="2174" y="19622"/>
                </a:cubicBezTo>
                <a:cubicBezTo>
                  <a:pt x="2469" y="19404"/>
                  <a:pt x="3127" y="18834"/>
                  <a:pt x="3638" y="18355"/>
                </a:cubicBezTo>
                <a:cubicBezTo>
                  <a:pt x="4149" y="17876"/>
                  <a:pt x="4614" y="17465"/>
                  <a:pt x="4673" y="17442"/>
                </a:cubicBezTo>
                <a:cubicBezTo>
                  <a:pt x="4732" y="17419"/>
                  <a:pt x="4808" y="17337"/>
                  <a:pt x="4842" y="17260"/>
                </a:cubicBezTo>
                <a:cubicBezTo>
                  <a:pt x="4876" y="17183"/>
                  <a:pt x="4981" y="17092"/>
                  <a:pt x="5075" y="17057"/>
                </a:cubicBezTo>
                <a:cubicBezTo>
                  <a:pt x="5169" y="17021"/>
                  <a:pt x="5281" y="16946"/>
                  <a:pt x="5324" y="16890"/>
                </a:cubicBezTo>
                <a:cubicBezTo>
                  <a:pt x="5367" y="16834"/>
                  <a:pt x="5780" y="16473"/>
                  <a:pt x="6240" y="16088"/>
                </a:cubicBezTo>
                <a:cubicBezTo>
                  <a:pt x="6700" y="15704"/>
                  <a:pt x="7571" y="14965"/>
                  <a:pt x="8175" y="14448"/>
                </a:cubicBezTo>
                <a:cubicBezTo>
                  <a:pt x="8779" y="13931"/>
                  <a:pt x="9567" y="13262"/>
                  <a:pt x="9927" y="12961"/>
                </a:cubicBezTo>
                <a:cubicBezTo>
                  <a:pt x="10287" y="12661"/>
                  <a:pt x="11252" y="11843"/>
                  <a:pt x="12072" y="11145"/>
                </a:cubicBezTo>
                <a:cubicBezTo>
                  <a:pt x="14077" y="9437"/>
                  <a:pt x="14263" y="9300"/>
                  <a:pt x="14376" y="9430"/>
                </a:cubicBezTo>
                <a:cubicBezTo>
                  <a:pt x="14430" y="9492"/>
                  <a:pt x="14561" y="9453"/>
                  <a:pt x="14666" y="9347"/>
                </a:cubicBezTo>
                <a:cubicBezTo>
                  <a:pt x="14790" y="9223"/>
                  <a:pt x="14892" y="9220"/>
                  <a:pt x="14952" y="9338"/>
                </a:cubicBezTo>
                <a:cubicBezTo>
                  <a:pt x="15019" y="9467"/>
                  <a:pt x="15243" y="9349"/>
                  <a:pt x="15717" y="8937"/>
                </a:cubicBezTo>
                <a:cubicBezTo>
                  <a:pt x="16085" y="8616"/>
                  <a:pt x="16426" y="8342"/>
                  <a:pt x="16474" y="8326"/>
                </a:cubicBezTo>
                <a:cubicBezTo>
                  <a:pt x="16522" y="8311"/>
                  <a:pt x="16558" y="8210"/>
                  <a:pt x="16552" y="8101"/>
                </a:cubicBezTo>
                <a:cubicBezTo>
                  <a:pt x="16547" y="7992"/>
                  <a:pt x="16632" y="7889"/>
                  <a:pt x="16741" y="7873"/>
                </a:cubicBezTo>
                <a:cubicBezTo>
                  <a:pt x="16849" y="7857"/>
                  <a:pt x="16978" y="7777"/>
                  <a:pt x="17028" y="7697"/>
                </a:cubicBezTo>
                <a:cubicBezTo>
                  <a:pt x="17078" y="7617"/>
                  <a:pt x="17142" y="7546"/>
                  <a:pt x="17171" y="7537"/>
                </a:cubicBezTo>
                <a:cubicBezTo>
                  <a:pt x="17199" y="7528"/>
                  <a:pt x="17223" y="7352"/>
                  <a:pt x="17223" y="7148"/>
                </a:cubicBezTo>
                <a:cubicBezTo>
                  <a:pt x="17223" y="6822"/>
                  <a:pt x="17364" y="6662"/>
                  <a:pt x="18400" y="5788"/>
                </a:cubicBezTo>
                <a:cubicBezTo>
                  <a:pt x="19440" y="4913"/>
                  <a:pt x="19632" y="4802"/>
                  <a:pt x="20048" y="4854"/>
                </a:cubicBezTo>
                <a:cubicBezTo>
                  <a:pt x="20386" y="4897"/>
                  <a:pt x="20644" y="4806"/>
                  <a:pt x="20963" y="4530"/>
                </a:cubicBezTo>
                <a:cubicBezTo>
                  <a:pt x="21207" y="4319"/>
                  <a:pt x="21433" y="4141"/>
                  <a:pt x="21465" y="4136"/>
                </a:cubicBezTo>
                <a:cubicBezTo>
                  <a:pt x="21497" y="4130"/>
                  <a:pt x="21525" y="3888"/>
                  <a:pt x="21527" y="3599"/>
                </a:cubicBezTo>
                <a:cubicBezTo>
                  <a:pt x="21531" y="3115"/>
                  <a:pt x="21500" y="3032"/>
                  <a:pt x="21138" y="2550"/>
                </a:cubicBezTo>
                <a:cubicBezTo>
                  <a:pt x="20921" y="2263"/>
                  <a:pt x="20733" y="1931"/>
                  <a:pt x="20721" y="1813"/>
                </a:cubicBezTo>
                <a:cubicBezTo>
                  <a:pt x="20708" y="1690"/>
                  <a:pt x="20566" y="1595"/>
                  <a:pt x="20387" y="1588"/>
                </a:cubicBezTo>
                <a:cubicBezTo>
                  <a:pt x="20136" y="1579"/>
                  <a:pt x="20035" y="1476"/>
                  <a:pt x="19871" y="1061"/>
                </a:cubicBezTo>
                <a:cubicBezTo>
                  <a:pt x="19641" y="482"/>
                  <a:pt x="19206" y="4"/>
                  <a:pt x="1890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3" name="paciente.jpg"/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7455" y="2799714"/>
            <a:ext cx="13099462" cy="6776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rebiopsia reina sof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6" y="147320"/>
            <a:ext cx="12937068" cy="970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rebiopsia_SA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39" y="111195"/>
            <a:ext cx="12350114" cy="9262585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/>
        </p:nvSpPr>
        <p:spPr>
          <a:xfrm>
            <a:off x="3680468" y="4235834"/>
            <a:ext cx="86558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b="1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p=0.065</a:t>
            </a:r>
          </a:p>
        </p:txBody>
      </p:sp>
      <p:pic>
        <p:nvPicPr>
          <p:cNvPr id="529" name="rebiopsia_SAF.jpg"/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45996" y="4537338"/>
            <a:ext cx="3977734" cy="24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rebiopsia_SAF.jpg"/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123796" y="4308870"/>
            <a:ext cx="1970749" cy="245549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Shape 531"/>
          <p:cNvSpPr/>
          <p:nvPr/>
        </p:nvSpPr>
        <p:spPr>
          <a:xfrm rot="2760000">
            <a:off x="2211194" y="7512910"/>
            <a:ext cx="515845" cy="1824136"/>
          </a:xfrm>
          <a:prstGeom prst="roundRect">
            <a:avLst>
              <a:gd name="adj" fmla="val 46294"/>
            </a:avLst>
          </a:prstGeom>
          <a:ln w="508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2" name="Shape 532"/>
          <p:cNvSpPr/>
          <p:nvPr/>
        </p:nvSpPr>
        <p:spPr>
          <a:xfrm rot="5340000">
            <a:off x="2052414" y="3479235"/>
            <a:ext cx="406510" cy="1411307"/>
          </a:xfrm>
          <a:prstGeom prst="roundRect">
            <a:avLst>
              <a:gd name="adj" fmla="val 45450"/>
            </a:avLst>
          </a:prstGeom>
          <a:ln w="508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4626809" y="3123851"/>
            <a:ext cx="1432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n=215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REBIOPSIAS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489" y="669587"/>
            <a:ext cx="11880370" cy="8910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1708172" y="4330759"/>
            <a:ext cx="623192" cy="514541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226201" y="3923080"/>
            <a:ext cx="623192" cy="514541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-52198" y="317673"/>
            <a:ext cx="13149796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Respuesta Clínica</a:t>
            </a:r>
            <a:r>
              <a:t> vs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Remisión Histológica</a:t>
            </a:r>
            <a:r>
              <a:t> (reBx)</a:t>
            </a:r>
          </a:p>
        </p:txBody>
      </p:sp>
      <p:pic>
        <p:nvPicPr>
          <p:cNvPr id="558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4935" t="16087" b="43780"/>
          <a:stretch>
            <a:fillRect/>
          </a:stretch>
        </p:blipFill>
        <p:spPr>
          <a:xfrm>
            <a:off x="651564" y="1128362"/>
            <a:ext cx="5887157" cy="2072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5905" t="61251" b="4742"/>
          <a:stretch>
            <a:fillRect/>
          </a:stretch>
        </p:blipFill>
        <p:spPr>
          <a:xfrm>
            <a:off x="6892522" y="1254673"/>
            <a:ext cx="5826944" cy="1755965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 560"/>
          <p:cNvSpPr/>
          <p:nvPr/>
        </p:nvSpPr>
        <p:spPr>
          <a:xfrm>
            <a:off x="305054" y="1044552"/>
            <a:ext cx="12394692" cy="2252219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61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442387" y="5053574"/>
            <a:ext cx="6305599" cy="448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9044561" y="9291587"/>
            <a:ext cx="3864247" cy="406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6613598" y="6104801"/>
            <a:ext cx="5887404" cy="1838484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>
            <a:off x="1111655" y="8686259"/>
            <a:ext cx="3079340" cy="313116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65" name="pasted-image.png"/>
          <p:cNvPicPr>
            <a:picLocks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11629868" y="5078974"/>
            <a:ext cx="1025316" cy="89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10797490" y="5380494"/>
            <a:ext cx="1025213" cy="873376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hape 567"/>
          <p:cNvSpPr/>
          <p:nvPr/>
        </p:nvSpPr>
        <p:spPr>
          <a:xfrm>
            <a:off x="223510" y="3509794"/>
            <a:ext cx="12893198" cy="126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2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Rebiopsied after induction.</a:t>
            </a:r>
          </a:p>
          <a:p>
            <a:pPr algn="l" defTabSz="457200">
              <a:lnSpc>
                <a:spcPct val="117999"/>
              </a:lnSpc>
              <a:defRPr sz="21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30</a:t>
            </a:r>
            <a:r>
              <a:t>% of patients who achieved a complete clinical response after induction had persistently high histologic activity, and </a:t>
            </a:r>
            <a:r>
              <a:rPr b="1"/>
              <a:t>62</a:t>
            </a:r>
            <a:r>
              <a:t>% of patients who had complete histologic remission on rebiopsy were still clinically active. </a:t>
            </a:r>
          </a:p>
        </p:txBody>
      </p:sp>
      <p:pic>
        <p:nvPicPr>
          <p:cNvPr id="568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5617" y="3290652"/>
            <a:ext cx="12160826" cy="3139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MARIPOSA SOLA[1].tif" descr="MARIPOSA SOLA[1]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13004801" cy="130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70826" y="866986"/>
            <a:ext cx="1368215" cy="322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34133" y="1083733"/>
            <a:ext cx="2262294" cy="293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-1" y="1474328"/>
            <a:ext cx="13004801" cy="3294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-1" y="5057422"/>
            <a:ext cx="13004801" cy="2528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age.png"/>
          <p:cNvPicPr>
            <a:picLocks noChangeAspect="1"/>
          </p:cNvPicPr>
          <p:nvPr/>
        </p:nvPicPr>
        <p:blipFill>
          <a:blip r:embed="rId9" cstate="email">
            <a:extLst/>
          </a:blip>
          <a:stretch>
            <a:fillRect/>
          </a:stretch>
        </p:blipFill>
        <p:spPr>
          <a:xfrm>
            <a:off x="-1" y="7674186"/>
            <a:ext cx="13004801" cy="1754294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-1" y="7586133"/>
            <a:ext cx="13004802" cy="1"/>
          </a:xfrm>
          <a:prstGeom prst="line">
            <a:avLst/>
          </a:prstGeom>
          <a:ln w="3175">
            <a:solidFill>
              <a:srgbClr val="333333"/>
            </a:solidFill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0" name="Shape 630"/>
          <p:cNvSpPr/>
          <p:nvPr/>
        </p:nvSpPr>
        <p:spPr>
          <a:xfrm>
            <a:off x="12029440" y="2167466"/>
            <a:ext cx="866987" cy="7369388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1" name="Shape 631"/>
          <p:cNvSpPr/>
          <p:nvPr/>
        </p:nvSpPr>
        <p:spPr>
          <a:xfrm>
            <a:off x="5743786" y="1517226"/>
            <a:ext cx="758614" cy="541868"/>
          </a:xfrm>
          <a:prstGeom prst="rect">
            <a:avLst/>
          </a:prstGeom>
          <a:ln w="25400">
            <a:solidFill>
              <a:srgbClr val="8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32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676650" y="3757083"/>
            <a:ext cx="5651500" cy="146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MARIPOSA SOLA[1].tif" descr="MARIPOSA SOLA[1]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46" y="108373"/>
            <a:ext cx="12571308" cy="835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746" y="731519"/>
            <a:ext cx="2519681" cy="352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69866" y="758613"/>
            <a:ext cx="2384215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age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230293" y="4876800"/>
            <a:ext cx="12666135" cy="4732303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11921066" y="6827519"/>
            <a:ext cx="975361" cy="2817708"/>
          </a:xfrm>
          <a:prstGeom prst="rect">
            <a:avLst/>
          </a:prstGeom>
          <a:ln w="88900">
            <a:solidFill>
              <a:srgbClr val="FF6699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7" name="Shape 677"/>
          <p:cNvSpPr/>
          <p:nvPr/>
        </p:nvSpPr>
        <p:spPr>
          <a:xfrm>
            <a:off x="541866" y="1652693"/>
            <a:ext cx="11812695" cy="227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 N= </a:t>
            </a:r>
            <a:r>
              <a:rPr b="1"/>
              <a:t>77</a:t>
            </a:r>
            <a:r>
              <a:t> </a:t>
            </a:r>
          </a:p>
          <a:p>
            <a:pPr algn="l" defTabSz="1300480"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 Motivo: </a:t>
            </a:r>
            <a:r>
              <a:rPr b="1">
                <a:solidFill>
                  <a:srgbClr val="800000"/>
                </a:solidFill>
              </a:rPr>
              <a:t>protocolo</a:t>
            </a:r>
            <a:r>
              <a:t> final </a:t>
            </a:r>
            <a:r>
              <a:rPr b="1"/>
              <a:t>tto.mantenimiento</a:t>
            </a:r>
            <a:r>
              <a:t> (12-18m)</a:t>
            </a:r>
          </a:p>
          <a:p>
            <a:pPr algn="l" defTabSz="1300480"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 Prospectivo</a:t>
            </a:r>
          </a:p>
          <a:p>
            <a:pPr algn="l" defTabSz="1300480"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 Objetivo ppal: valor predictivo estatus “remisión” y lesiones activas/crónicas de rebx. </a:t>
            </a:r>
          </a:p>
        </p:txBody>
      </p:sp>
      <p:sp>
        <p:nvSpPr>
          <p:cNvPr id="678" name="Shape 678"/>
          <p:cNvSpPr/>
          <p:nvPr/>
        </p:nvSpPr>
        <p:spPr>
          <a:xfrm>
            <a:off x="5418666" y="6502400"/>
            <a:ext cx="2275841" cy="2926081"/>
          </a:xfrm>
          <a:prstGeom prst="rect">
            <a:avLst/>
          </a:prstGeom>
          <a:ln w="25400">
            <a:solidFill>
              <a:srgbClr val="FF6699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9" name="Shape 679"/>
          <p:cNvSpPr/>
          <p:nvPr/>
        </p:nvSpPr>
        <p:spPr>
          <a:xfrm>
            <a:off x="446727" y="1614582"/>
            <a:ext cx="12002973" cy="2263884"/>
          </a:xfrm>
          <a:prstGeom prst="rect">
            <a:avLst/>
          </a:prstGeom>
          <a:ln w="12700">
            <a:solidFill>
              <a:srgbClr val="FF99CC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62" y="-1"/>
            <a:ext cx="6919667" cy="9753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 135"/>
          <p:cNvGrpSpPr/>
          <p:nvPr/>
        </p:nvGrpSpPr>
        <p:grpSpPr>
          <a:xfrm>
            <a:off x="2324979" y="3378896"/>
            <a:ext cx="10579957" cy="4155810"/>
            <a:chOff x="0" y="0"/>
            <a:chExt cx="10579956" cy="4155808"/>
          </a:xfrm>
        </p:grpSpPr>
        <p:pic>
          <p:nvPicPr>
            <p:cNvPr id="134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0148157" cy="3597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Imagen 132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579957" cy="4155809"/>
            </a:xfrm>
            <a:prstGeom prst="rect">
              <a:avLst/>
            </a:prstGeom>
            <a:effectLst/>
          </p:spPr>
        </p:pic>
      </p:grpSp>
      <p:grpSp>
        <p:nvGrpSpPr>
          <p:cNvPr id="138" name="Group 138"/>
          <p:cNvGrpSpPr/>
          <p:nvPr/>
        </p:nvGrpSpPr>
        <p:grpSpPr>
          <a:xfrm>
            <a:off x="9893541" y="2998983"/>
            <a:ext cx="2769715" cy="914401"/>
            <a:chOff x="0" y="0"/>
            <a:chExt cx="2769714" cy="914400"/>
          </a:xfrm>
        </p:grpSpPr>
        <p:pic>
          <p:nvPicPr>
            <p:cNvPr id="137" name="pasted-image.png"/>
            <p:cNvPicPr>
              <a:picLocks noChangeAspect="1"/>
            </p:cNvPicPr>
            <p:nvPr/>
          </p:nvPicPr>
          <p:blipFill>
            <a:blip r:embed="rId5" cstate="email">
              <a:alphaModFix amt="85874"/>
              <a:extLst/>
            </a:blip>
            <a:srcRect/>
            <a:stretch>
              <a:fillRect/>
            </a:stretch>
          </p:blipFill>
          <p:spPr>
            <a:xfrm>
              <a:off x="12531" y="12700"/>
              <a:ext cx="2744618" cy="8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19892" y="0"/>
                  </a:moveTo>
                  <a:cubicBezTo>
                    <a:pt x="19680" y="12"/>
                    <a:pt x="19496" y="29"/>
                    <a:pt x="19324" y="50"/>
                  </a:cubicBezTo>
                  <a:cubicBezTo>
                    <a:pt x="19244" y="60"/>
                    <a:pt x="19174" y="78"/>
                    <a:pt x="19102" y="91"/>
                  </a:cubicBezTo>
                  <a:cubicBezTo>
                    <a:pt x="17991" y="288"/>
                    <a:pt x="17779" y="819"/>
                    <a:pt x="17732" y="2287"/>
                  </a:cubicBezTo>
                  <a:cubicBezTo>
                    <a:pt x="17724" y="2546"/>
                    <a:pt x="17719" y="2832"/>
                    <a:pt x="17716" y="3153"/>
                  </a:cubicBezTo>
                  <a:cubicBezTo>
                    <a:pt x="17708" y="4056"/>
                    <a:pt x="17794" y="5151"/>
                    <a:pt x="17907" y="5581"/>
                  </a:cubicBezTo>
                  <a:cubicBezTo>
                    <a:pt x="17966" y="5806"/>
                    <a:pt x="18003" y="5987"/>
                    <a:pt x="18016" y="6146"/>
                  </a:cubicBezTo>
                  <a:cubicBezTo>
                    <a:pt x="18029" y="6303"/>
                    <a:pt x="18014" y="6439"/>
                    <a:pt x="17969" y="6559"/>
                  </a:cubicBezTo>
                  <a:cubicBezTo>
                    <a:pt x="17880" y="6798"/>
                    <a:pt x="17665" y="6984"/>
                    <a:pt x="17282" y="7244"/>
                  </a:cubicBezTo>
                  <a:cubicBezTo>
                    <a:pt x="16978" y="7450"/>
                    <a:pt x="16689" y="7825"/>
                    <a:pt x="16640" y="8080"/>
                  </a:cubicBezTo>
                  <a:cubicBezTo>
                    <a:pt x="16602" y="8271"/>
                    <a:pt x="16453" y="8246"/>
                    <a:pt x="16271" y="8040"/>
                  </a:cubicBezTo>
                  <a:cubicBezTo>
                    <a:pt x="16211" y="7971"/>
                    <a:pt x="16145" y="7884"/>
                    <a:pt x="16081" y="7778"/>
                  </a:cubicBezTo>
                  <a:cubicBezTo>
                    <a:pt x="15934" y="7536"/>
                    <a:pt x="15808" y="7355"/>
                    <a:pt x="15691" y="7234"/>
                  </a:cubicBezTo>
                  <a:cubicBezTo>
                    <a:pt x="15632" y="7173"/>
                    <a:pt x="15577" y="7123"/>
                    <a:pt x="15522" y="7093"/>
                  </a:cubicBezTo>
                  <a:cubicBezTo>
                    <a:pt x="15467" y="7062"/>
                    <a:pt x="15413" y="7053"/>
                    <a:pt x="15360" y="7052"/>
                  </a:cubicBezTo>
                  <a:cubicBezTo>
                    <a:pt x="15145" y="7051"/>
                    <a:pt x="14934" y="7282"/>
                    <a:pt x="14645" y="7757"/>
                  </a:cubicBezTo>
                  <a:cubicBezTo>
                    <a:pt x="14583" y="7860"/>
                    <a:pt x="14525" y="7949"/>
                    <a:pt x="14474" y="8019"/>
                  </a:cubicBezTo>
                  <a:cubicBezTo>
                    <a:pt x="14422" y="8090"/>
                    <a:pt x="14375" y="8142"/>
                    <a:pt x="14333" y="8181"/>
                  </a:cubicBezTo>
                  <a:cubicBezTo>
                    <a:pt x="14080" y="8408"/>
                    <a:pt x="13990" y="8049"/>
                    <a:pt x="13990" y="7002"/>
                  </a:cubicBezTo>
                  <a:cubicBezTo>
                    <a:pt x="13990" y="6878"/>
                    <a:pt x="13989" y="6760"/>
                    <a:pt x="13984" y="6649"/>
                  </a:cubicBezTo>
                  <a:cubicBezTo>
                    <a:pt x="13978" y="6540"/>
                    <a:pt x="13968" y="6434"/>
                    <a:pt x="13955" y="6337"/>
                  </a:cubicBezTo>
                  <a:cubicBezTo>
                    <a:pt x="13904" y="5948"/>
                    <a:pt x="13786" y="5664"/>
                    <a:pt x="13547" y="5450"/>
                  </a:cubicBezTo>
                  <a:cubicBezTo>
                    <a:pt x="13427" y="5343"/>
                    <a:pt x="13278" y="5249"/>
                    <a:pt x="13091" y="5178"/>
                  </a:cubicBezTo>
                  <a:cubicBezTo>
                    <a:pt x="12342" y="4894"/>
                    <a:pt x="10996" y="4880"/>
                    <a:pt x="8606" y="4957"/>
                  </a:cubicBezTo>
                  <a:lnTo>
                    <a:pt x="3990" y="5108"/>
                  </a:lnTo>
                  <a:lnTo>
                    <a:pt x="3990" y="8886"/>
                  </a:lnTo>
                  <a:lnTo>
                    <a:pt x="3990" y="12674"/>
                  </a:lnTo>
                  <a:lnTo>
                    <a:pt x="4758" y="12946"/>
                  </a:lnTo>
                  <a:cubicBezTo>
                    <a:pt x="5208" y="13104"/>
                    <a:pt x="5396" y="13209"/>
                    <a:pt x="5460" y="13601"/>
                  </a:cubicBezTo>
                  <a:cubicBezTo>
                    <a:pt x="5486" y="13757"/>
                    <a:pt x="5493" y="13954"/>
                    <a:pt x="5488" y="14225"/>
                  </a:cubicBezTo>
                  <a:cubicBezTo>
                    <a:pt x="5486" y="14361"/>
                    <a:pt x="5479" y="14517"/>
                    <a:pt x="5473" y="14689"/>
                  </a:cubicBezTo>
                  <a:lnTo>
                    <a:pt x="5420" y="16160"/>
                  </a:lnTo>
                  <a:lnTo>
                    <a:pt x="9480" y="16170"/>
                  </a:lnTo>
                  <a:cubicBezTo>
                    <a:pt x="10040" y="16171"/>
                    <a:pt x="10578" y="16184"/>
                    <a:pt x="11072" y="16210"/>
                  </a:cubicBezTo>
                  <a:cubicBezTo>
                    <a:pt x="12059" y="16263"/>
                    <a:pt x="12870" y="16362"/>
                    <a:pt x="13319" y="16482"/>
                  </a:cubicBezTo>
                  <a:cubicBezTo>
                    <a:pt x="13431" y="16512"/>
                    <a:pt x="13520" y="16540"/>
                    <a:pt x="13584" y="16573"/>
                  </a:cubicBezTo>
                  <a:cubicBezTo>
                    <a:pt x="13649" y="16605"/>
                    <a:pt x="13689" y="16639"/>
                    <a:pt x="13700" y="16673"/>
                  </a:cubicBezTo>
                  <a:cubicBezTo>
                    <a:pt x="13710" y="16707"/>
                    <a:pt x="13716" y="16742"/>
                    <a:pt x="13725" y="16774"/>
                  </a:cubicBezTo>
                  <a:cubicBezTo>
                    <a:pt x="13969" y="16272"/>
                    <a:pt x="18046" y="15905"/>
                    <a:pt x="19292" y="16281"/>
                  </a:cubicBezTo>
                  <a:cubicBezTo>
                    <a:pt x="20011" y="16497"/>
                    <a:pt x="20340" y="16163"/>
                    <a:pt x="20285" y="15263"/>
                  </a:cubicBezTo>
                  <a:cubicBezTo>
                    <a:pt x="20241" y="14539"/>
                    <a:pt x="20019" y="14299"/>
                    <a:pt x="19289" y="14185"/>
                  </a:cubicBezTo>
                  <a:cubicBezTo>
                    <a:pt x="18003" y="13984"/>
                    <a:pt x="17742" y="13628"/>
                    <a:pt x="18156" y="12664"/>
                  </a:cubicBezTo>
                  <a:cubicBezTo>
                    <a:pt x="18332" y="12255"/>
                    <a:pt x="18527" y="11118"/>
                    <a:pt x="18590" y="10135"/>
                  </a:cubicBezTo>
                  <a:cubicBezTo>
                    <a:pt x="18729" y="7991"/>
                    <a:pt x="19014" y="7792"/>
                    <a:pt x="19086" y="9782"/>
                  </a:cubicBezTo>
                  <a:cubicBezTo>
                    <a:pt x="19124" y="10818"/>
                    <a:pt x="19242" y="11219"/>
                    <a:pt x="19514" y="11263"/>
                  </a:cubicBezTo>
                  <a:cubicBezTo>
                    <a:pt x="21214" y="11539"/>
                    <a:pt x="21599" y="11470"/>
                    <a:pt x="21583" y="10881"/>
                  </a:cubicBezTo>
                  <a:cubicBezTo>
                    <a:pt x="21574" y="10529"/>
                    <a:pt x="21554" y="9667"/>
                    <a:pt x="21540" y="8966"/>
                  </a:cubicBezTo>
                  <a:cubicBezTo>
                    <a:pt x="21521" y="8023"/>
                    <a:pt x="21371" y="7564"/>
                    <a:pt x="20959" y="7193"/>
                  </a:cubicBezTo>
                  <a:cubicBezTo>
                    <a:pt x="20465" y="6748"/>
                    <a:pt x="20396" y="6452"/>
                    <a:pt x="20354" y="4544"/>
                  </a:cubicBezTo>
                  <a:cubicBezTo>
                    <a:pt x="20328" y="3363"/>
                    <a:pt x="20221" y="1848"/>
                    <a:pt x="20113" y="1179"/>
                  </a:cubicBezTo>
                  <a:lnTo>
                    <a:pt x="19923" y="0"/>
                  </a:lnTo>
                  <a:lnTo>
                    <a:pt x="19892" y="0"/>
                  </a:lnTo>
                  <a:close/>
                  <a:moveTo>
                    <a:pt x="64" y="3294"/>
                  </a:moveTo>
                  <a:cubicBezTo>
                    <a:pt x="59" y="3315"/>
                    <a:pt x="56" y="3493"/>
                    <a:pt x="51" y="3667"/>
                  </a:cubicBezTo>
                  <a:cubicBezTo>
                    <a:pt x="48" y="3828"/>
                    <a:pt x="46" y="4097"/>
                    <a:pt x="42" y="4382"/>
                  </a:cubicBezTo>
                  <a:cubicBezTo>
                    <a:pt x="40" y="4571"/>
                    <a:pt x="38" y="4744"/>
                    <a:pt x="36" y="4987"/>
                  </a:cubicBezTo>
                  <a:cubicBezTo>
                    <a:pt x="25" y="6208"/>
                    <a:pt x="13" y="8029"/>
                    <a:pt x="5" y="10649"/>
                  </a:cubicBezTo>
                  <a:cubicBezTo>
                    <a:pt x="0" y="12155"/>
                    <a:pt x="-1" y="13591"/>
                    <a:pt x="1" y="14900"/>
                  </a:cubicBezTo>
                  <a:cubicBezTo>
                    <a:pt x="4" y="16211"/>
                    <a:pt x="12" y="17393"/>
                    <a:pt x="20" y="18386"/>
                  </a:cubicBezTo>
                  <a:cubicBezTo>
                    <a:pt x="33" y="19875"/>
                    <a:pt x="50" y="20939"/>
                    <a:pt x="73" y="21378"/>
                  </a:cubicBezTo>
                  <a:cubicBezTo>
                    <a:pt x="81" y="21525"/>
                    <a:pt x="93" y="21600"/>
                    <a:pt x="101" y="21600"/>
                  </a:cubicBezTo>
                  <a:cubicBezTo>
                    <a:pt x="110" y="21600"/>
                    <a:pt x="119" y="21552"/>
                    <a:pt x="126" y="21459"/>
                  </a:cubicBezTo>
                  <a:cubicBezTo>
                    <a:pt x="181" y="20785"/>
                    <a:pt x="207" y="17886"/>
                    <a:pt x="186" y="14437"/>
                  </a:cubicBezTo>
                  <a:cubicBezTo>
                    <a:pt x="163" y="10840"/>
                    <a:pt x="142" y="8244"/>
                    <a:pt x="123" y="6387"/>
                  </a:cubicBezTo>
                  <a:cubicBezTo>
                    <a:pt x="108" y="4941"/>
                    <a:pt x="95" y="4071"/>
                    <a:pt x="83" y="3687"/>
                  </a:cubicBezTo>
                  <a:cubicBezTo>
                    <a:pt x="77" y="3510"/>
                    <a:pt x="69" y="3271"/>
                    <a:pt x="64" y="3294"/>
                  </a:cubicBezTo>
                  <a:close/>
                  <a:moveTo>
                    <a:pt x="13534" y="17641"/>
                  </a:moveTo>
                  <a:cubicBezTo>
                    <a:pt x="13520" y="17655"/>
                    <a:pt x="13500" y="17667"/>
                    <a:pt x="13484" y="17681"/>
                  </a:cubicBezTo>
                  <a:cubicBezTo>
                    <a:pt x="13416" y="17741"/>
                    <a:pt x="13333" y="17791"/>
                    <a:pt x="13238" y="17842"/>
                  </a:cubicBezTo>
                  <a:cubicBezTo>
                    <a:pt x="13211" y="17857"/>
                    <a:pt x="13186" y="17879"/>
                    <a:pt x="13157" y="17892"/>
                  </a:cubicBezTo>
                  <a:cubicBezTo>
                    <a:pt x="13110" y="17914"/>
                    <a:pt x="13046" y="17923"/>
                    <a:pt x="12994" y="17943"/>
                  </a:cubicBezTo>
                  <a:cubicBezTo>
                    <a:pt x="12867" y="17991"/>
                    <a:pt x="12725" y="18036"/>
                    <a:pt x="12564" y="18074"/>
                  </a:cubicBezTo>
                  <a:cubicBezTo>
                    <a:pt x="12478" y="18094"/>
                    <a:pt x="12384" y="18107"/>
                    <a:pt x="12289" y="18124"/>
                  </a:cubicBezTo>
                  <a:cubicBezTo>
                    <a:pt x="12122" y="18154"/>
                    <a:pt x="11938" y="18184"/>
                    <a:pt x="11740" y="18205"/>
                  </a:cubicBezTo>
                  <a:cubicBezTo>
                    <a:pt x="11650" y="18214"/>
                    <a:pt x="11567" y="18227"/>
                    <a:pt x="11471" y="18235"/>
                  </a:cubicBezTo>
                  <a:cubicBezTo>
                    <a:pt x="11152" y="18261"/>
                    <a:pt x="10808" y="18287"/>
                    <a:pt x="10416" y="18295"/>
                  </a:cubicBezTo>
                  <a:cubicBezTo>
                    <a:pt x="8873" y="18329"/>
                    <a:pt x="7577" y="18458"/>
                    <a:pt x="7536" y="18588"/>
                  </a:cubicBezTo>
                  <a:cubicBezTo>
                    <a:pt x="7495" y="18717"/>
                    <a:pt x="7513" y="19090"/>
                    <a:pt x="7576" y="19414"/>
                  </a:cubicBezTo>
                  <a:cubicBezTo>
                    <a:pt x="7596" y="19513"/>
                    <a:pt x="7683" y="19594"/>
                    <a:pt x="7845" y="19666"/>
                  </a:cubicBezTo>
                  <a:cubicBezTo>
                    <a:pt x="8006" y="19737"/>
                    <a:pt x="8241" y="19802"/>
                    <a:pt x="8547" y="19847"/>
                  </a:cubicBezTo>
                  <a:cubicBezTo>
                    <a:pt x="9160" y="19937"/>
                    <a:pt x="10060" y="19974"/>
                    <a:pt x="11265" y="19958"/>
                  </a:cubicBezTo>
                  <a:cubicBezTo>
                    <a:pt x="12139" y="19946"/>
                    <a:pt x="12827" y="19943"/>
                    <a:pt x="13366" y="19968"/>
                  </a:cubicBezTo>
                  <a:cubicBezTo>
                    <a:pt x="13904" y="19992"/>
                    <a:pt x="14294" y="20038"/>
                    <a:pt x="14567" y="20119"/>
                  </a:cubicBezTo>
                  <a:cubicBezTo>
                    <a:pt x="14704" y="20160"/>
                    <a:pt x="14809" y="20211"/>
                    <a:pt x="14892" y="20270"/>
                  </a:cubicBezTo>
                  <a:cubicBezTo>
                    <a:pt x="14934" y="20299"/>
                    <a:pt x="14968" y="20337"/>
                    <a:pt x="14998" y="20371"/>
                  </a:cubicBezTo>
                  <a:cubicBezTo>
                    <a:pt x="15058" y="20440"/>
                    <a:pt x="15097" y="20511"/>
                    <a:pt x="15116" y="20603"/>
                  </a:cubicBezTo>
                  <a:cubicBezTo>
                    <a:pt x="15136" y="20693"/>
                    <a:pt x="15135" y="20800"/>
                    <a:pt x="15123" y="20915"/>
                  </a:cubicBezTo>
                  <a:cubicBezTo>
                    <a:pt x="15116" y="20973"/>
                    <a:pt x="15107" y="21032"/>
                    <a:pt x="15095" y="21096"/>
                  </a:cubicBezTo>
                  <a:cubicBezTo>
                    <a:pt x="15090" y="21118"/>
                    <a:pt x="15102" y="21146"/>
                    <a:pt x="15123" y="21167"/>
                  </a:cubicBezTo>
                  <a:cubicBezTo>
                    <a:pt x="15144" y="21188"/>
                    <a:pt x="15174" y="21197"/>
                    <a:pt x="15213" y="21217"/>
                  </a:cubicBezTo>
                  <a:cubicBezTo>
                    <a:pt x="15401" y="21135"/>
                    <a:pt x="15495" y="21043"/>
                    <a:pt x="15488" y="20925"/>
                  </a:cubicBezTo>
                  <a:cubicBezTo>
                    <a:pt x="15457" y="20438"/>
                    <a:pt x="15838" y="20202"/>
                    <a:pt x="16855" y="20089"/>
                  </a:cubicBezTo>
                  <a:cubicBezTo>
                    <a:pt x="17970" y="19965"/>
                    <a:pt x="18266" y="19770"/>
                    <a:pt x="18266" y="19132"/>
                  </a:cubicBezTo>
                  <a:cubicBezTo>
                    <a:pt x="18266" y="18500"/>
                    <a:pt x="18030" y="18317"/>
                    <a:pt x="17195" y="18326"/>
                  </a:cubicBezTo>
                  <a:cubicBezTo>
                    <a:pt x="14534" y="18354"/>
                    <a:pt x="13615" y="18263"/>
                    <a:pt x="13534" y="17641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36" name="Imagen 135"/>
            <p:cNvPicPr>
              <a:picLocks/>
            </p:cNvPicPr>
            <p:nvPr/>
          </p:nvPicPr>
          <p:blipFill>
            <a:blip r:embed="rId6">
              <a:alphaModFix amt="85874"/>
              <a:extLst/>
            </a:blip>
            <a:stretch>
              <a:fillRect/>
            </a:stretch>
          </p:blipFill>
          <p:spPr>
            <a:xfrm>
              <a:off x="-1" y="0"/>
              <a:ext cx="2769716" cy="914401"/>
            </a:xfrm>
            <a:prstGeom prst="rect">
              <a:avLst/>
            </a:prstGeom>
            <a:effectLst/>
          </p:spPr>
        </p:pic>
      </p:grpSp>
      <p:sp>
        <p:nvSpPr>
          <p:cNvPr id="139" name="Shape 139"/>
          <p:cNvSpPr/>
          <p:nvPr/>
        </p:nvSpPr>
        <p:spPr>
          <a:xfrm>
            <a:off x="4706235" y="8721702"/>
            <a:ext cx="1040329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 b="1" i="1">
                <a:solidFill>
                  <a:srgbClr val="941751"/>
                </a:solidFill>
                <a:latin typeface="Helvetica"/>
                <a:ea typeface="Helvetica"/>
                <a:cs typeface="Helvetica"/>
                <a:sym typeface="Helvetica"/>
                <a:hlinkClick r:id="rId7"/>
              </a:defRPr>
            </a:lvl1pPr>
          </a:lstStyle>
          <a:p>
            <a:r>
              <a:rPr>
                <a:hlinkClick r:id="rId7"/>
              </a:rPr>
              <a:t>http://www.guiasalud.es/GPC/GPC_549_Lupus_SESCS_compl.pdf</a:t>
            </a:r>
          </a:p>
        </p:txBody>
      </p:sp>
      <p:pic>
        <p:nvPicPr>
          <p:cNvPr id="140" name="pasted-image-filtered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8189224" y="7444315"/>
            <a:ext cx="4385550" cy="271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5" extrusionOk="0">
                <a:moveTo>
                  <a:pt x="15946" y="2"/>
                </a:moveTo>
                <a:cubicBezTo>
                  <a:pt x="15920" y="54"/>
                  <a:pt x="15924" y="902"/>
                  <a:pt x="15960" y="2590"/>
                </a:cubicBezTo>
                <a:cubicBezTo>
                  <a:pt x="16053" y="6987"/>
                  <a:pt x="16061" y="14737"/>
                  <a:pt x="15976" y="18524"/>
                </a:cubicBezTo>
                <a:cubicBezTo>
                  <a:pt x="15933" y="20432"/>
                  <a:pt x="15938" y="21585"/>
                  <a:pt x="15993" y="21585"/>
                </a:cubicBezTo>
                <a:cubicBezTo>
                  <a:pt x="16042" y="21585"/>
                  <a:pt x="16125" y="19086"/>
                  <a:pt x="16177" y="16032"/>
                </a:cubicBezTo>
                <a:cubicBezTo>
                  <a:pt x="16276" y="10210"/>
                  <a:pt x="16177" y="2118"/>
                  <a:pt x="15984" y="223"/>
                </a:cubicBezTo>
                <a:cubicBezTo>
                  <a:pt x="15968" y="66"/>
                  <a:pt x="15955" y="-15"/>
                  <a:pt x="15946" y="2"/>
                </a:cubicBezTo>
                <a:close/>
                <a:moveTo>
                  <a:pt x="14938" y="349"/>
                </a:moveTo>
                <a:cubicBezTo>
                  <a:pt x="14901" y="307"/>
                  <a:pt x="14818" y="1827"/>
                  <a:pt x="14717" y="4956"/>
                </a:cubicBezTo>
                <a:lnTo>
                  <a:pt x="14539" y="10478"/>
                </a:lnTo>
                <a:lnTo>
                  <a:pt x="14279" y="8427"/>
                </a:lnTo>
                <a:cubicBezTo>
                  <a:pt x="13968" y="5967"/>
                  <a:pt x="13961" y="5458"/>
                  <a:pt x="14213" y="3852"/>
                </a:cubicBezTo>
                <a:cubicBezTo>
                  <a:pt x="14399" y="2667"/>
                  <a:pt x="14397" y="2641"/>
                  <a:pt x="14168" y="2558"/>
                </a:cubicBezTo>
                <a:cubicBezTo>
                  <a:pt x="13883" y="2455"/>
                  <a:pt x="13708" y="7153"/>
                  <a:pt x="13795" y="12592"/>
                </a:cubicBezTo>
                <a:cubicBezTo>
                  <a:pt x="13838" y="15349"/>
                  <a:pt x="13903" y="16126"/>
                  <a:pt x="14098" y="16126"/>
                </a:cubicBezTo>
                <a:cubicBezTo>
                  <a:pt x="14246" y="16126"/>
                  <a:pt x="14369" y="15237"/>
                  <a:pt x="14400" y="13917"/>
                </a:cubicBezTo>
                <a:cubicBezTo>
                  <a:pt x="14471" y="11013"/>
                  <a:pt x="14672" y="13533"/>
                  <a:pt x="14746" y="18240"/>
                </a:cubicBezTo>
                <a:cubicBezTo>
                  <a:pt x="14776" y="20088"/>
                  <a:pt x="14841" y="21585"/>
                  <a:pt x="14893" y="21585"/>
                </a:cubicBezTo>
                <a:cubicBezTo>
                  <a:pt x="14947" y="21585"/>
                  <a:pt x="14962" y="20566"/>
                  <a:pt x="14928" y="19187"/>
                </a:cubicBezTo>
                <a:cubicBezTo>
                  <a:pt x="14796" y="13758"/>
                  <a:pt x="14781" y="9061"/>
                  <a:pt x="14883" y="5145"/>
                </a:cubicBezTo>
                <a:cubicBezTo>
                  <a:pt x="14966" y="1995"/>
                  <a:pt x="14975" y="392"/>
                  <a:pt x="14938" y="349"/>
                </a:cubicBezTo>
                <a:close/>
                <a:moveTo>
                  <a:pt x="9362" y="2463"/>
                </a:moveTo>
                <a:cubicBezTo>
                  <a:pt x="9324" y="2463"/>
                  <a:pt x="9313" y="3726"/>
                  <a:pt x="9338" y="5272"/>
                </a:cubicBezTo>
                <a:cubicBezTo>
                  <a:pt x="9370" y="7172"/>
                  <a:pt x="9305" y="9370"/>
                  <a:pt x="9141" y="12087"/>
                </a:cubicBezTo>
                <a:lnTo>
                  <a:pt x="8899" y="16126"/>
                </a:lnTo>
                <a:lnTo>
                  <a:pt x="9239" y="16063"/>
                </a:lnTo>
                <a:cubicBezTo>
                  <a:pt x="9503" y="16031"/>
                  <a:pt x="9545" y="15750"/>
                  <a:pt x="9432" y="14706"/>
                </a:cubicBezTo>
                <a:cubicBezTo>
                  <a:pt x="9305" y="13530"/>
                  <a:pt x="9302" y="12912"/>
                  <a:pt x="9405" y="9784"/>
                </a:cubicBezTo>
                <a:cubicBezTo>
                  <a:pt x="9520" y="6277"/>
                  <a:pt x="9497" y="2463"/>
                  <a:pt x="9362" y="2463"/>
                </a:cubicBezTo>
                <a:close/>
                <a:moveTo>
                  <a:pt x="13169" y="2463"/>
                </a:moveTo>
                <a:cubicBezTo>
                  <a:pt x="12801" y="2463"/>
                  <a:pt x="12779" y="4127"/>
                  <a:pt x="13083" y="9058"/>
                </a:cubicBezTo>
                <a:cubicBezTo>
                  <a:pt x="13304" y="12632"/>
                  <a:pt x="13326" y="13499"/>
                  <a:pt x="13210" y="14201"/>
                </a:cubicBezTo>
                <a:cubicBezTo>
                  <a:pt x="13134" y="14665"/>
                  <a:pt x="13014" y="14697"/>
                  <a:pt x="12942" y="14264"/>
                </a:cubicBezTo>
                <a:cubicBezTo>
                  <a:pt x="12871" y="13832"/>
                  <a:pt x="12811" y="14073"/>
                  <a:pt x="12811" y="14801"/>
                </a:cubicBezTo>
                <a:cubicBezTo>
                  <a:pt x="12811" y="16590"/>
                  <a:pt x="13392" y="16476"/>
                  <a:pt x="13462" y="14675"/>
                </a:cubicBezTo>
                <a:cubicBezTo>
                  <a:pt x="13493" y="13887"/>
                  <a:pt x="13489" y="12199"/>
                  <a:pt x="13455" y="10920"/>
                </a:cubicBezTo>
                <a:cubicBezTo>
                  <a:pt x="13420" y="9641"/>
                  <a:pt x="13399" y="7215"/>
                  <a:pt x="13410" y="5524"/>
                </a:cubicBezTo>
                <a:cubicBezTo>
                  <a:pt x="13425" y="2950"/>
                  <a:pt x="13387" y="2463"/>
                  <a:pt x="13169" y="2463"/>
                </a:cubicBezTo>
                <a:close/>
                <a:moveTo>
                  <a:pt x="17180" y="2463"/>
                </a:moveTo>
                <a:cubicBezTo>
                  <a:pt x="16920" y="2463"/>
                  <a:pt x="16810" y="4574"/>
                  <a:pt x="17008" y="5776"/>
                </a:cubicBezTo>
                <a:cubicBezTo>
                  <a:pt x="17085" y="6249"/>
                  <a:pt x="17124" y="7002"/>
                  <a:pt x="17094" y="7480"/>
                </a:cubicBezTo>
                <a:cubicBezTo>
                  <a:pt x="17064" y="7959"/>
                  <a:pt x="17123" y="9290"/>
                  <a:pt x="17225" y="10415"/>
                </a:cubicBezTo>
                <a:cubicBezTo>
                  <a:pt x="17402" y="12380"/>
                  <a:pt x="17402" y="12535"/>
                  <a:pt x="17250" y="14296"/>
                </a:cubicBezTo>
                <a:cubicBezTo>
                  <a:pt x="17113" y="15878"/>
                  <a:pt x="17111" y="16126"/>
                  <a:pt x="17232" y="16126"/>
                </a:cubicBezTo>
                <a:cubicBezTo>
                  <a:pt x="17417" y="16126"/>
                  <a:pt x="17501" y="13820"/>
                  <a:pt x="17422" y="10920"/>
                </a:cubicBezTo>
                <a:cubicBezTo>
                  <a:pt x="17387" y="9641"/>
                  <a:pt x="17367" y="7215"/>
                  <a:pt x="17377" y="5524"/>
                </a:cubicBezTo>
                <a:cubicBezTo>
                  <a:pt x="17392" y="3072"/>
                  <a:pt x="17353" y="2463"/>
                  <a:pt x="17180" y="2463"/>
                </a:cubicBezTo>
                <a:close/>
                <a:moveTo>
                  <a:pt x="17733" y="2463"/>
                </a:moveTo>
                <a:cubicBezTo>
                  <a:pt x="17683" y="2463"/>
                  <a:pt x="17643" y="3069"/>
                  <a:pt x="17643" y="3820"/>
                </a:cubicBezTo>
                <a:cubicBezTo>
                  <a:pt x="17643" y="4572"/>
                  <a:pt x="17659" y="5177"/>
                  <a:pt x="17680" y="5177"/>
                </a:cubicBezTo>
                <a:cubicBezTo>
                  <a:pt x="17701" y="5177"/>
                  <a:pt x="17743" y="4572"/>
                  <a:pt x="17772" y="3820"/>
                </a:cubicBezTo>
                <a:cubicBezTo>
                  <a:pt x="17801" y="3069"/>
                  <a:pt x="17783" y="2463"/>
                  <a:pt x="17733" y="2463"/>
                </a:cubicBezTo>
                <a:close/>
                <a:moveTo>
                  <a:pt x="18606" y="2463"/>
                </a:moveTo>
                <a:cubicBezTo>
                  <a:pt x="18461" y="2463"/>
                  <a:pt x="18316" y="3130"/>
                  <a:pt x="18284" y="3946"/>
                </a:cubicBezTo>
                <a:cubicBezTo>
                  <a:pt x="18242" y="5016"/>
                  <a:pt x="18201" y="5016"/>
                  <a:pt x="18133" y="3946"/>
                </a:cubicBezTo>
                <a:cubicBezTo>
                  <a:pt x="18014" y="2051"/>
                  <a:pt x="17872" y="2002"/>
                  <a:pt x="17946" y="3883"/>
                </a:cubicBezTo>
                <a:cubicBezTo>
                  <a:pt x="17976" y="4668"/>
                  <a:pt x="17959" y="6139"/>
                  <a:pt x="17907" y="7133"/>
                </a:cubicBezTo>
                <a:cubicBezTo>
                  <a:pt x="17836" y="8478"/>
                  <a:pt x="17846" y="9382"/>
                  <a:pt x="17944" y="10667"/>
                </a:cubicBezTo>
                <a:cubicBezTo>
                  <a:pt x="18044" y="11983"/>
                  <a:pt x="18052" y="12843"/>
                  <a:pt x="17977" y="14264"/>
                </a:cubicBezTo>
                <a:cubicBezTo>
                  <a:pt x="17911" y="15523"/>
                  <a:pt x="17909" y="16126"/>
                  <a:pt x="17971" y="16126"/>
                </a:cubicBezTo>
                <a:cubicBezTo>
                  <a:pt x="18022" y="16126"/>
                  <a:pt x="18090" y="15460"/>
                  <a:pt x="18122" y="14643"/>
                </a:cubicBezTo>
                <a:cubicBezTo>
                  <a:pt x="18163" y="13574"/>
                  <a:pt x="18205" y="13574"/>
                  <a:pt x="18272" y="14643"/>
                </a:cubicBezTo>
                <a:cubicBezTo>
                  <a:pt x="18422" y="17022"/>
                  <a:pt x="18750" y="16356"/>
                  <a:pt x="18847" y="13476"/>
                </a:cubicBezTo>
                <a:cubicBezTo>
                  <a:pt x="18896" y="12019"/>
                  <a:pt x="18902" y="10503"/>
                  <a:pt x="18861" y="10099"/>
                </a:cubicBezTo>
                <a:cubicBezTo>
                  <a:pt x="18819" y="9696"/>
                  <a:pt x="18804" y="7799"/>
                  <a:pt x="18827" y="5903"/>
                </a:cubicBezTo>
                <a:cubicBezTo>
                  <a:pt x="18864" y="2824"/>
                  <a:pt x="18842" y="2463"/>
                  <a:pt x="18606" y="2463"/>
                </a:cubicBezTo>
                <a:close/>
                <a:moveTo>
                  <a:pt x="19934" y="2463"/>
                </a:moveTo>
                <a:cubicBezTo>
                  <a:pt x="19692" y="2463"/>
                  <a:pt x="19654" y="3717"/>
                  <a:pt x="19816" y="6281"/>
                </a:cubicBezTo>
                <a:cubicBezTo>
                  <a:pt x="19873" y="7183"/>
                  <a:pt x="19888" y="7922"/>
                  <a:pt x="19850" y="7922"/>
                </a:cubicBezTo>
                <a:cubicBezTo>
                  <a:pt x="19811" y="7922"/>
                  <a:pt x="19870" y="9094"/>
                  <a:pt x="19982" y="10541"/>
                </a:cubicBezTo>
                <a:cubicBezTo>
                  <a:pt x="20144" y="12630"/>
                  <a:pt x="20159" y="13317"/>
                  <a:pt x="20057" y="13854"/>
                </a:cubicBezTo>
                <a:cubicBezTo>
                  <a:pt x="19986" y="14226"/>
                  <a:pt x="19870" y="14835"/>
                  <a:pt x="19799" y="15211"/>
                </a:cubicBezTo>
                <a:cubicBezTo>
                  <a:pt x="19728" y="15587"/>
                  <a:pt x="19773" y="15941"/>
                  <a:pt x="19900" y="16000"/>
                </a:cubicBezTo>
                <a:cubicBezTo>
                  <a:pt x="20168" y="16124"/>
                  <a:pt x="20273" y="14249"/>
                  <a:pt x="20182" y="10920"/>
                </a:cubicBezTo>
                <a:cubicBezTo>
                  <a:pt x="20147" y="9641"/>
                  <a:pt x="20126" y="7215"/>
                  <a:pt x="20137" y="5524"/>
                </a:cubicBezTo>
                <a:cubicBezTo>
                  <a:pt x="20152" y="3055"/>
                  <a:pt x="20112" y="2463"/>
                  <a:pt x="19934" y="2463"/>
                </a:cubicBezTo>
                <a:close/>
                <a:moveTo>
                  <a:pt x="20627" y="2463"/>
                </a:moveTo>
                <a:cubicBezTo>
                  <a:pt x="20383" y="2463"/>
                  <a:pt x="20344" y="3707"/>
                  <a:pt x="20506" y="6281"/>
                </a:cubicBezTo>
                <a:cubicBezTo>
                  <a:pt x="20563" y="7183"/>
                  <a:pt x="20578" y="7922"/>
                  <a:pt x="20539" y="7922"/>
                </a:cubicBezTo>
                <a:cubicBezTo>
                  <a:pt x="20501" y="7922"/>
                  <a:pt x="20560" y="9094"/>
                  <a:pt x="20672" y="10541"/>
                </a:cubicBezTo>
                <a:cubicBezTo>
                  <a:pt x="20834" y="12630"/>
                  <a:pt x="20849" y="13317"/>
                  <a:pt x="20747" y="13854"/>
                </a:cubicBezTo>
                <a:cubicBezTo>
                  <a:pt x="20675" y="14226"/>
                  <a:pt x="20560" y="14835"/>
                  <a:pt x="20489" y="15211"/>
                </a:cubicBezTo>
                <a:cubicBezTo>
                  <a:pt x="20417" y="15587"/>
                  <a:pt x="20463" y="15941"/>
                  <a:pt x="20590" y="16000"/>
                </a:cubicBezTo>
                <a:cubicBezTo>
                  <a:pt x="20718" y="16059"/>
                  <a:pt x="20850" y="15460"/>
                  <a:pt x="20881" y="14643"/>
                </a:cubicBezTo>
                <a:cubicBezTo>
                  <a:pt x="20923" y="13574"/>
                  <a:pt x="20964" y="13574"/>
                  <a:pt x="21032" y="14643"/>
                </a:cubicBezTo>
                <a:cubicBezTo>
                  <a:pt x="21084" y="15460"/>
                  <a:pt x="21232" y="16126"/>
                  <a:pt x="21362" y="16126"/>
                </a:cubicBezTo>
                <a:cubicBezTo>
                  <a:pt x="21589" y="16126"/>
                  <a:pt x="21600" y="15828"/>
                  <a:pt x="21597" y="9279"/>
                </a:cubicBezTo>
                <a:cubicBezTo>
                  <a:pt x="21594" y="2597"/>
                  <a:pt x="21587" y="2463"/>
                  <a:pt x="21331" y="2463"/>
                </a:cubicBezTo>
                <a:cubicBezTo>
                  <a:pt x="21087" y="2463"/>
                  <a:pt x="21074" y="2731"/>
                  <a:pt x="21122" y="6502"/>
                </a:cubicBezTo>
                <a:cubicBezTo>
                  <a:pt x="21150" y="8727"/>
                  <a:pt x="21133" y="10924"/>
                  <a:pt x="21085" y="11393"/>
                </a:cubicBezTo>
                <a:cubicBezTo>
                  <a:pt x="20936" y="12849"/>
                  <a:pt x="20770" y="9464"/>
                  <a:pt x="20813" y="5871"/>
                </a:cubicBezTo>
                <a:cubicBezTo>
                  <a:pt x="20848" y="2942"/>
                  <a:pt x="20821" y="2463"/>
                  <a:pt x="20627" y="2463"/>
                </a:cubicBezTo>
                <a:close/>
                <a:moveTo>
                  <a:pt x="11889" y="2495"/>
                </a:moveTo>
                <a:cubicBezTo>
                  <a:pt x="11854" y="2384"/>
                  <a:pt x="11783" y="2900"/>
                  <a:pt x="11707" y="4104"/>
                </a:cubicBezTo>
                <a:cubicBezTo>
                  <a:pt x="11597" y="5847"/>
                  <a:pt x="11566" y="13683"/>
                  <a:pt x="11662" y="15211"/>
                </a:cubicBezTo>
                <a:cubicBezTo>
                  <a:pt x="11751" y="16617"/>
                  <a:pt x="12106" y="16282"/>
                  <a:pt x="12167" y="14738"/>
                </a:cubicBezTo>
                <a:cubicBezTo>
                  <a:pt x="12258" y="12384"/>
                  <a:pt x="12125" y="8247"/>
                  <a:pt x="11932" y="7449"/>
                </a:cubicBezTo>
                <a:cubicBezTo>
                  <a:pt x="11777" y="6806"/>
                  <a:pt x="11766" y="6365"/>
                  <a:pt x="11860" y="4577"/>
                </a:cubicBezTo>
                <a:cubicBezTo>
                  <a:pt x="11925" y="3338"/>
                  <a:pt x="11924" y="2606"/>
                  <a:pt x="11889" y="2495"/>
                </a:cubicBezTo>
                <a:close/>
                <a:moveTo>
                  <a:pt x="9094" y="2590"/>
                </a:moveTo>
                <a:cubicBezTo>
                  <a:pt x="9023" y="2809"/>
                  <a:pt x="8930" y="4191"/>
                  <a:pt x="8930" y="5429"/>
                </a:cubicBezTo>
                <a:cubicBezTo>
                  <a:pt x="8930" y="6335"/>
                  <a:pt x="8981" y="6254"/>
                  <a:pt x="9063" y="5177"/>
                </a:cubicBezTo>
                <a:cubicBezTo>
                  <a:pt x="9135" y="4227"/>
                  <a:pt x="9176" y="3154"/>
                  <a:pt x="9155" y="2810"/>
                </a:cubicBezTo>
                <a:cubicBezTo>
                  <a:pt x="9140" y="2574"/>
                  <a:pt x="9118" y="2517"/>
                  <a:pt x="9094" y="2590"/>
                </a:cubicBezTo>
                <a:close/>
                <a:moveTo>
                  <a:pt x="15526" y="2590"/>
                </a:moveTo>
                <a:cubicBezTo>
                  <a:pt x="15447" y="2744"/>
                  <a:pt x="15341" y="4046"/>
                  <a:pt x="15233" y="6439"/>
                </a:cubicBezTo>
                <a:cubicBezTo>
                  <a:pt x="15020" y="11181"/>
                  <a:pt x="15012" y="12024"/>
                  <a:pt x="15186" y="12024"/>
                </a:cubicBezTo>
                <a:cubicBezTo>
                  <a:pt x="15259" y="12024"/>
                  <a:pt x="15341" y="12948"/>
                  <a:pt x="15368" y="14075"/>
                </a:cubicBezTo>
                <a:cubicBezTo>
                  <a:pt x="15395" y="15202"/>
                  <a:pt x="15486" y="16126"/>
                  <a:pt x="15571" y="16126"/>
                </a:cubicBezTo>
                <a:cubicBezTo>
                  <a:pt x="15755" y="16126"/>
                  <a:pt x="15873" y="12153"/>
                  <a:pt x="15747" y="10162"/>
                </a:cubicBezTo>
                <a:cubicBezTo>
                  <a:pt x="15698" y="9387"/>
                  <a:pt x="15659" y="7315"/>
                  <a:pt x="15659" y="5587"/>
                </a:cubicBezTo>
                <a:cubicBezTo>
                  <a:pt x="15659" y="3403"/>
                  <a:pt x="15606" y="2435"/>
                  <a:pt x="15526" y="2590"/>
                </a:cubicBezTo>
                <a:close/>
                <a:moveTo>
                  <a:pt x="10001" y="2653"/>
                </a:moveTo>
                <a:cubicBezTo>
                  <a:pt x="9903" y="2803"/>
                  <a:pt x="9865" y="3646"/>
                  <a:pt x="9831" y="5776"/>
                </a:cubicBezTo>
                <a:cubicBezTo>
                  <a:pt x="9800" y="7702"/>
                  <a:pt x="9800" y="10856"/>
                  <a:pt x="9831" y="12781"/>
                </a:cubicBezTo>
                <a:cubicBezTo>
                  <a:pt x="9876" y="15622"/>
                  <a:pt x="9930" y="16221"/>
                  <a:pt x="10120" y="15874"/>
                </a:cubicBezTo>
                <a:cubicBezTo>
                  <a:pt x="10336" y="15479"/>
                  <a:pt x="10355" y="14950"/>
                  <a:pt x="10355" y="9279"/>
                </a:cubicBezTo>
                <a:cubicBezTo>
                  <a:pt x="10355" y="3608"/>
                  <a:pt x="10336" y="3110"/>
                  <a:pt x="10120" y="2716"/>
                </a:cubicBezTo>
                <a:cubicBezTo>
                  <a:pt x="10073" y="2629"/>
                  <a:pt x="10034" y="2603"/>
                  <a:pt x="10001" y="2653"/>
                </a:cubicBezTo>
                <a:close/>
                <a:moveTo>
                  <a:pt x="10966" y="2684"/>
                </a:moveTo>
                <a:cubicBezTo>
                  <a:pt x="10934" y="2820"/>
                  <a:pt x="10894" y="3157"/>
                  <a:pt x="10843" y="3662"/>
                </a:cubicBezTo>
                <a:cubicBezTo>
                  <a:pt x="10751" y="4592"/>
                  <a:pt x="10755" y="4982"/>
                  <a:pt x="10865" y="5650"/>
                </a:cubicBezTo>
                <a:cubicBezTo>
                  <a:pt x="11026" y="6628"/>
                  <a:pt x="11046" y="12136"/>
                  <a:pt x="10898" y="14485"/>
                </a:cubicBezTo>
                <a:cubicBezTo>
                  <a:pt x="10818" y="15760"/>
                  <a:pt x="10850" y="16126"/>
                  <a:pt x="11045" y="16126"/>
                </a:cubicBezTo>
                <a:cubicBezTo>
                  <a:pt x="11239" y="16126"/>
                  <a:pt x="11272" y="15760"/>
                  <a:pt x="11191" y="14485"/>
                </a:cubicBezTo>
                <a:cubicBezTo>
                  <a:pt x="11134" y="13584"/>
                  <a:pt x="11088" y="10493"/>
                  <a:pt x="11088" y="7638"/>
                </a:cubicBezTo>
                <a:cubicBezTo>
                  <a:pt x="11088" y="3652"/>
                  <a:pt x="11064" y="2277"/>
                  <a:pt x="10966" y="2684"/>
                </a:cubicBezTo>
                <a:close/>
                <a:moveTo>
                  <a:pt x="1263" y="5177"/>
                </a:moveTo>
                <a:cubicBezTo>
                  <a:pt x="1055" y="5177"/>
                  <a:pt x="1036" y="5674"/>
                  <a:pt x="1036" y="10667"/>
                </a:cubicBezTo>
                <a:cubicBezTo>
                  <a:pt x="1036" y="15661"/>
                  <a:pt x="1055" y="16126"/>
                  <a:pt x="1263" y="16126"/>
                </a:cubicBezTo>
                <a:cubicBezTo>
                  <a:pt x="1470" y="16126"/>
                  <a:pt x="1489" y="15661"/>
                  <a:pt x="1489" y="10667"/>
                </a:cubicBezTo>
                <a:cubicBezTo>
                  <a:pt x="1489" y="5674"/>
                  <a:pt x="1470" y="5177"/>
                  <a:pt x="1263" y="5177"/>
                </a:cubicBezTo>
                <a:close/>
                <a:moveTo>
                  <a:pt x="2136" y="5177"/>
                </a:moveTo>
                <a:cubicBezTo>
                  <a:pt x="1915" y="5177"/>
                  <a:pt x="1898" y="5606"/>
                  <a:pt x="1898" y="10667"/>
                </a:cubicBezTo>
                <a:cubicBezTo>
                  <a:pt x="1898" y="14402"/>
                  <a:pt x="1936" y="16126"/>
                  <a:pt x="2017" y="16126"/>
                </a:cubicBezTo>
                <a:cubicBezTo>
                  <a:pt x="2087" y="16126"/>
                  <a:pt x="2114" y="15296"/>
                  <a:pt x="2085" y="14107"/>
                </a:cubicBezTo>
                <a:cubicBezTo>
                  <a:pt x="2057" y="12914"/>
                  <a:pt x="2107" y="11479"/>
                  <a:pt x="2207" y="10636"/>
                </a:cubicBezTo>
                <a:cubicBezTo>
                  <a:pt x="2462" y="8475"/>
                  <a:pt x="2419" y="5177"/>
                  <a:pt x="2136" y="5177"/>
                </a:cubicBezTo>
                <a:close/>
                <a:moveTo>
                  <a:pt x="2924" y="5177"/>
                </a:moveTo>
                <a:cubicBezTo>
                  <a:pt x="2691" y="5177"/>
                  <a:pt x="2674" y="5549"/>
                  <a:pt x="2674" y="10604"/>
                </a:cubicBezTo>
                <a:cubicBezTo>
                  <a:pt x="2674" y="15840"/>
                  <a:pt x="2682" y="16005"/>
                  <a:pt x="2955" y="15842"/>
                </a:cubicBezTo>
                <a:cubicBezTo>
                  <a:pt x="3227" y="15680"/>
                  <a:pt x="3320" y="14340"/>
                  <a:pt x="3164" y="12813"/>
                </a:cubicBezTo>
                <a:cubicBezTo>
                  <a:pt x="3123" y="12411"/>
                  <a:pt x="3108" y="10544"/>
                  <a:pt x="3131" y="8648"/>
                </a:cubicBezTo>
                <a:cubicBezTo>
                  <a:pt x="3168" y="5605"/>
                  <a:pt x="3144" y="5177"/>
                  <a:pt x="2924" y="5177"/>
                </a:cubicBezTo>
                <a:close/>
                <a:moveTo>
                  <a:pt x="4626" y="5177"/>
                </a:moveTo>
                <a:cubicBezTo>
                  <a:pt x="4519" y="5177"/>
                  <a:pt x="4485" y="6522"/>
                  <a:pt x="4485" y="10667"/>
                </a:cubicBezTo>
                <a:cubicBezTo>
                  <a:pt x="4485" y="15729"/>
                  <a:pt x="4502" y="16126"/>
                  <a:pt x="4724" y="16126"/>
                </a:cubicBezTo>
                <a:cubicBezTo>
                  <a:pt x="4986" y="16126"/>
                  <a:pt x="5045" y="14187"/>
                  <a:pt x="4824" y="12845"/>
                </a:cubicBezTo>
                <a:cubicBezTo>
                  <a:pt x="4729" y="12272"/>
                  <a:pt x="4698" y="10884"/>
                  <a:pt x="4726" y="8585"/>
                </a:cubicBezTo>
                <a:cubicBezTo>
                  <a:pt x="4756" y="6086"/>
                  <a:pt x="4730" y="5177"/>
                  <a:pt x="4626" y="5177"/>
                </a:cubicBezTo>
                <a:close/>
                <a:moveTo>
                  <a:pt x="7376" y="5177"/>
                </a:moveTo>
                <a:cubicBezTo>
                  <a:pt x="7280" y="5177"/>
                  <a:pt x="7245" y="6685"/>
                  <a:pt x="7245" y="10667"/>
                </a:cubicBezTo>
                <a:cubicBezTo>
                  <a:pt x="7245" y="14650"/>
                  <a:pt x="7280" y="16126"/>
                  <a:pt x="7376" y="16126"/>
                </a:cubicBezTo>
                <a:cubicBezTo>
                  <a:pt x="7472" y="16126"/>
                  <a:pt x="7507" y="14650"/>
                  <a:pt x="7507" y="10667"/>
                </a:cubicBezTo>
                <a:cubicBezTo>
                  <a:pt x="7507" y="6685"/>
                  <a:pt x="7472" y="5177"/>
                  <a:pt x="7376" y="5177"/>
                </a:cubicBezTo>
                <a:close/>
                <a:moveTo>
                  <a:pt x="6587" y="5209"/>
                </a:moveTo>
                <a:cubicBezTo>
                  <a:pt x="6530" y="5313"/>
                  <a:pt x="6465" y="5589"/>
                  <a:pt x="6393" y="6029"/>
                </a:cubicBezTo>
                <a:cubicBezTo>
                  <a:pt x="6258" y="6853"/>
                  <a:pt x="6202" y="13420"/>
                  <a:pt x="6315" y="15211"/>
                </a:cubicBezTo>
                <a:cubicBezTo>
                  <a:pt x="6417" y="16832"/>
                  <a:pt x="6841" y="16176"/>
                  <a:pt x="6886" y="14328"/>
                </a:cubicBezTo>
                <a:cubicBezTo>
                  <a:pt x="6909" y="13341"/>
                  <a:pt x="6910" y="10887"/>
                  <a:pt x="6886" y="8869"/>
                </a:cubicBezTo>
                <a:cubicBezTo>
                  <a:pt x="6852" y="6103"/>
                  <a:pt x="6755" y="4896"/>
                  <a:pt x="6587" y="5209"/>
                </a:cubicBezTo>
                <a:close/>
                <a:moveTo>
                  <a:pt x="8019" y="5335"/>
                </a:moveTo>
                <a:cubicBezTo>
                  <a:pt x="7997" y="5605"/>
                  <a:pt x="7982" y="6188"/>
                  <a:pt x="7982" y="7070"/>
                </a:cubicBezTo>
                <a:cubicBezTo>
                  <a:pt x="7982" y="8096"/>
                  <a:pt x="7902" y="10549"/>
                  <a:pt x="7804" y="12529"/>
                </a:cubicBezTo>
                <a:cubicBezTo>
                  <a:pt x="7629" y="16058"/>
                  <a:pt x="7628" y="16126"/>
                  <a:pt x="7794" y="16126"/>
                </a:cubicBezTo>
                <a:cubicBezTo>
                  <a:pt x="7888" y="16126"/>
                  <a:pt x="7991" y="15043"/>
                  <a:pt x="8023" y="13728"/>
                </a:cubicBezTo>
                <a:cubicBezTo>
                  <a:pt x="8079" y="11451"/>
                  <a:pt x="8085" y="11451"/>
                  <a:pt x="8191" y="13728"/>
                </a:cubicBezTo>
                <a:cubicBezTo>
                  <a:pt x="8297" y="16013"/>
                  <a:pt x="8552" y="17214"/>
                  <a:pt x="8478" y="15085"/>
                </a:cubicBezTo>
                <a:cubicBezTo>
                  <a:pt x="8459" y="14521"/>
                  <a:pt x="8388" y="12068"/>
                  <a:pt x="8322" y="9626"/>
                </a:cubicBezTo>
                <a:cubicBezTo>
                  <a:pt x="8232" y="6301"/>
                  <a:pt x="8087" y="4524"/>
                  <a:pt x="8019" y="5335"/>
                </a:cubicBezTo>
                <a:close/>
                <a:moveTo>
                  <a:pt x="3946" y="5429"/>
                </a:moveTo>
                <a:cubicBezTo>
                  <a:pt x="3837" y="5184"/>
                  <a:pt x="3690" y="5727"/>
                  <a:pt x="3622" y="6628"/>
                </a:cubicBezTo>
                <a:cubicBezTo>
                  <a:pt x="3491" y="8343"/>
                  <a:pt x="3453" y="13599"/>
                  <a:pt x="3559" y="15274"/>
                </a:cubicBezTo>
                <a:cubicBezTo>
                  <a:pt x="3593" y="15811"/>
                  <a:pt x="3738" y="16066"/>
                  <a:pt x="3882" y="15842"/>
                </a:cubicBezTo>
                <a:cubicBezTo>
                  <a:pt x="4118" y="15475"/>
                  <a:pt x="4143" y="14993"/>
                  <a:pt x="4143" y="10667"/>
                </a:cubicBezTo>
                <a:cubicBezTo>
                  <a:pt x="4143" y="6715"/>
                  <a:pt x="4110" y="5798"/>
                  <a:pt x="3946" y="5429"/>
                </a:cubicBezTo>
                <a:close/>
                <a:moveTo>
                  <a:pt x="698" y="5461"/>
                </a:moveTo>
                <a:lnTo>
                  <a:pt x="348" y="5524"/>
                </a:lnTo>
                <a:cubicBezTo>
                  <a:pt x="2" y="5607"/>
                  <a:pt x="0" y="5644"/>
                  <a:pt x="0" y="10857"/>
                </a:cubicBezTo>
                <a:cubicBezTo>
                  <a:pt x="0" y="16089"/>
                  <a:pt x="101" y="17467"/>
                  <a:pt x="279" y="14643"/>
                </a:cubicBezTo>
                <a:cubicBezTo>
                  <a:pt x="347" y="13574"/>
                  <a:pt x="388" y="13574"/>
                  <a:pt x="430" y="14643"/>
                </a:cubicBezTo>
                <a:cubicBezTo>
                  <a:pt x="543" y="17535"/>
                  <a:pt x="633" y="16062"/>
                  <a:pt x="665" y="10794"/>
                </a:cubicBezTo>
                <a:lnTo>
                  <a:pt x="698" y="5461"/>
                </a:lnTo>
                <a:close/>
                <a:moveTo>
                  <a:pt x="5637" y="5461"/>
                </a:moveTo>
                <a:cubicBezTo>
                  <a:pt x="5354" y="4944"/>
                  <a:pt x="5207" y="8479"/>
                  <a:pt x="5318" y="13129"/>
                </a:cubicBezTo>
                <a:cubicBezTo>
                  <a:pt x="5376" y="15566"/>
                  <a:pt x="5448" y="16207"/>
                  <a:pt x="5631" y="15874"/>
                </a:cubicBezTo>
                <a:cubicBezTo>
                  <a:pt x="5840" y="15493"/>
                  <a:pt x="5869" y="14871"/>
                  <a:pt x="5869" y="10667"/>
                </a:cubicBezTo>
                <a:cubicBezTo>
                  <a:pt x="5869" y="6496"/>
                  <a:pt x="5839" y="5830"/>
                  <a:pt x="5637" y="5461"/>
                </a:cubicBezTo>
                <a:close/>
                <a:moveTo>
                  <a:pt x="19281" y="10825"/>
                </a:moveTo>
                <a:cubicBezTo>
                  <a:pt x="19226" y="10825"/>
                  <a:pt x="19172" y="10906"/>
                  <a:pt x="19130" y="11078"/>
                </a:cubicBezTo>
                <a:cubicBezTo>
                  <a:pt x="19047" y="11421"/>
                  <a:pt x="19115" y="11709"/>
                  <a:pt x="19281" y="11709"/>
                </a:cubicBezTo>
                <a:cubicBezTo>
                  <a:pt x="19447" y="11709"/>
                  <a:pt x="19514" y="11421"/>
                  <a:pt x="19431" y="11078"/>
                </a:cubicBezTo>
                <a:cubicBezTo>
                  <a:pt x="19390" y="10906"/>
                  <a:pt x="19335" y="10825"/>
                  <a:pt x="19281" y="10825"/>
                </a:cubicBezTo>
                <a:close/>
                <a:moveTo>
                  <a:pt x="12491" y="15274"/>
                </a:moveTo>
                <a:cubicBezTo>
                  <a:pt x="12482" y="15418"/>
                  <a:pt x="12475" y="15898"/>
                  <a:pt x="12473" y="16694"/>
                </a:cubicBezTo>
                <a:cubicBezTo>
                  <a:pt x="12470" y="18134"/>
                  <a:pt x="12490" y="18947"/>
                  <a:pt x="12518" y="18493"/>
                </a:cubicBezTo>
                <a:cubicBezTo>
                  <a:pt x="12547" y="18039"/>
                  <a:pt x="12551" y="16860"/>
                  <a:pt x="12526" y="15874"/>
                </a:cubicBezTo>
                <a:cubicBezTo>
                  <a:pt x="12512" y="15329"/>
                  <a:pt x="12500" y="15131"/>
                  <a:pt x="12491" y="152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06671" y="420973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1" y="7794133"/>
            <a:ext cx="13004801" cy="849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image.ti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802879" y="1408853"/>
            <a:ext cx="4985175" cy="4009814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Shape 710"/>
          <p:cNvSpPr/>
          <p:nvPr/>
        </p:nvSpPr>
        <p:spPr>
          <a:xfrm>
            <a:off x="8669866" y="3142826"/>
            <a:ext cx="1950722" cy="975361"/>
          </a:xfrm>
          <a:prstGeom prst="ellipse">
            <a:avLst/>
          </a:prstGeom>
          <a:solidFill>
            <a:srgbClr val="CC99FF">
              <a:alpha val="81959"/>
            </a:srgbClr>
          </a:solidFill>
          <a:ln w="50800">
            <a:solidFill>
              <a:srgbClr val="CC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1" name="Shape 711"/>
          <p:cNvSpPr/>
          <p:nvPr/>
        </p:nvSpPr>
        <p:spPr>
          <a:xfrm>
            <a:off x="5527040" y="4334933"/>
            <a:ext cx="2167467" cy="227584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99FF"/>
          </a:solidFill>
          <a:ln w="12700">
            <a:solidFill>
              <a:srgbClr val="4D4D4D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12" name="MARIPOSA SOLA[1].tif" descr="MARIPOSA SOLA[1]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746" y="108373"/>
            <a:ext cx="12571308" cy="835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746" y="731519"/>
            <a:ext cx="2519681" cy="352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69866" y="758613"/>
            <a:ext cx="2384215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age.tif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758612" y="5418666"/>
            <a:ext cx="4876622" cy="422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.tif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7802880" y="5497688"/>
            <a:ext cx="5093547" cy="436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age.tif"/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650239" y="1517226"/>
            <a:ext cx="4876801" cy="3684694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Shape 719"/>
          <p:cNvSpPr/>
          <p:nvPr/>
        </p:nvSpPr>
        <p:spPr>
          <a:xfrm>
            <a:off x="2709333" y="3596640"/>
            <a:ext cx="1286791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P=0.688</a:t>
            </a:r>
          </a:p>
        </p:txBody>
      </p:sp>
      <p:sp>
        <p:nvSpPr>
          <p:cNvPr id="720" name="Shape 720"/>
          <p:cNvSpPr/>
          <p:nvPr/>
        </p:nvSpPr>
        <p:spPr>
          <a:xfrm>
            <a:off x="8922737" y="3379893"/>
            <a:ext cx="1286791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P&lt;0.001</a:t>
            </a:r>
          </a:p>
        </p:txBody>
      </p:sp>
      <p:sp>
        <p:nvSpPr>
          <p:cNvPr id="721" name="Shape 721"/>
          <p:cNvSpPr/>
          <p:nvPr/>
        </p:nvSpPr>
        <p:spPr>
          <a:xfrm>
            <a:off x="2709333" y="7498080"/>
            <a:ext cx="1286791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P=0.750</a:t>
            </a:r>
          </a:p>
        </p:txBody>
      </p:sp>
      <p:sp>
        <p:nvSpPr>
          <p:cNvPr id="722" name="Shape 722"/>
          <p:cNvSpPr/>
          <p:nvPr/>
        </p:nvSpPr>
        <p:spPr>
          <a:xfrm>
            <a:off x="8922737" y="7586133"/>
            <a:ext cx="1286791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P=0.095</a:t>
            </a:r>
          </a:p>
        </p:txBody>
      </p:sp>
      <p:pic>
        <p:nvPicPr>
          <p:cNvPr id="723" name="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" y="2343573"/>
            <a:ext cx="609601" cy="5567681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Shape 724"/>
          <p:cNvSpPr/>
          <p:nvPr/>
        </p:nvSpPr>
        <p:spPr>
          <a:xfrm flipH="1">
            <a:off x="6502400" y="1517226"/>
            <a:ext cx="1" cy="7911255"/>
          </a:xfrm>
          <a:prstGeom prst="line">
            <a:avLst/>
          </a:prstGeom>
          <a:ln w="88900">
            <a:solidFill>
              <a:srgbClr val="333333"/>
            </a:solidFill>
            <a:prstDash val="sysDot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5527040" y="5082257"/>
            <a:ext cx="2135858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spcBef>
                <a:spcPts val="2700"/>
              </a:spcBef>
              <a:defRPr sz="4400" b="1">
                <a:solidFill>
                  <a:srgbClr val="1C1C1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1ª    2ª</a:t>
            </a:r>
          </a:p>
        </p:txBody>
      </p:sp>
      <p:sp>
        <p:nvSpPr>
          <p:cNvPr id="726" name="Shape 726"/>
          <p:cNvSpPr/>
          <p:nvPr/>
        </p:nvSpPr>
        <p:spPr>
          <a:xfrm flipH="1">
            <a:off x="1408853" y="1625600"/>
            <a:ext cx="3793067" cy="7694507"/>
          </a:xfrm>
          <a:prstGeom prst="line">
            <a:avLst/>
          </a:prstGeom>
          <a:ln w="177800" cap="rnd">
            <a:solidFill>
              <a:srgbClr val="CC99FF"/>
            </a:solidFill>
            <a:prstDash val="sysDot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27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769219" y="4725391"/>
            <a:ext cx="5651501" cy="146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" grpId="1" animBg="1" advAuto="0"/>
      <p:bldP spid="727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MARIPOSA SOLA[1].tif" descr="MARIPOSA SOLA[1]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9428480" y="650239"/>
            <a:ext cx="3041228" cy="270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age.tif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12462933" y="733777"/>
            <a:ext cx="338667" cy="241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541866" y="1300480"/>
            <a:ext cx="11595948" cy="8344747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hape 748"/>
          <p:cNvSpPr/>
          <p:nvPr/>
        </p:nvSpPr>
        <p:spPr>
          <a:xfrm>
            <a:off x="10945707" y="1950720"/>
            <a:ext cx="1517227" cy="7694507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49" name="Imagen 74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37007" y="4885788"/>
            <a:ext cx="6303366" cy="193322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753" name="Group 753"/>
          <p:cNvGrpSpPr/>
          <p:nvPr/>
        </p:nvGrpSpPr>
        <p:grpSpPr>
          <a:xfrm>
            <a:off x="1719490" y="1386012"/>
            <a:ext cx="3173573" cy="783290"/>
            <a:chOff x="0" y="0"/>
            <a:chExt cx="3173572" cy="783289"/>
          </a:xfrm>
        </p:grpSpPr>
        <p:sp>
          <p:nvSpPr>
            <p:cNvPr id="750" name="Shape 750"/>
            <p:cNvSpPr/>
            <p:nvPr/>
          </p:nvSpPr>
          <p:spPr>
            <a:xfrm>
              <a:off x="0" y="0"/>
              <a:ext cx="2234474" cy="388605"/>
            </a:xfrm>
            <a:prstGeom prst="rect">
              <a:avLst/>
            </a:prstGeom>
            <a:solidFill>
              <a:srgbClr val="BBE0E3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1" name="Shape 751"/>
            <p:cNvSpPr/>
            <p:nvPr/>
          </p:nvSpPr>
          <p:spPr>
            <a:xfrm flipH="1" flipV="1">
              <a:off x="2331610" y="145726"/>
              <a:ext cx="841963" cy="63756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2" name="Shape 752"/>
            <p:cNvSpPr/>
            <p:nvPr/>
          </p:nvSpPr>
          <p:spPr>
            <a:xfrm>
              <a:off x="0" y="0"/>
              <a:ext cx="2234474" cy="348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l" defTabSz="130048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End-point: Creat x2</a:t>
              </a:r>
            </a:p>
          </p:txBody>
        </p:sp>
      </p:grpSp>
      <p:sp>
        <p:nvSpPr>
          <p:cNvPr id="754" name="Shape 754"/>
          <p:cNvSpPr/>
          <p:nvPr/>
        </p:nvSpPr>
        <p:spPr>
          <a:xfrm>
            <a:off x="270933" y="1499526"/>
            <a:ext cx="964578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N= 31</a:t>
            </a:r>
          </a:p>
        </p:txBody>
      </p:sp>
      <p:pic>
        <p:nvPicPr>
          <p:cNvPr id="755" name="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314360" y="114455"/>
            <a:ext cx="10615706" cy="50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.png"/>
          <p:cNvPicPr>
            <a:picLocks noChangeAspect="1"/>
          </p:cNvPicPr>
          <p:nvPr/>
        </p:nvPicPr>
        <p:blipFill>
          <a:blip r:embed="rId9" cstate="email">
            <a:extLst/>
          </a:blip>
          <a:srcRect/>
          <a:stretch>
            <a:fillRect/>
          </a:stretch>
        </p:blipFill>
        <p:spPr>
          <a:xfrm>
            <a:off x="241300" y="612389"/>
            <a:ext cx="7111328" cy="39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age.png"/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253562" y="1044786"/>
            <a:ext cx="1408854" cy="300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43020" y="7218037"/>
            <a:ext cx="5651501" cy="146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" grpId="1" animBg="1" advAuto="0"/>
      <p:bldP spid="748" grpId="2" animBg="1" advAuto="0"/>
      <p:bldP spid="749" grpId="3" animBg="1" advAuto="0"/>
      <p:bldP spid="758" grpId="4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MARIPOSA SOLA[1].tif" descr="MARIPOSA SOLA[1]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image.png"/>
          <p:cNvPicPr>
            <a:picLocks noChangeAspect="1"/>
          </p:cNvPicPr>
          <p:nvPr/>
        </p:nvPicPr>
        <p:blipFill>
          <a:blip r:embed="rId4">
            <a:extLst/>
          </a:blip>
          <a:srcRect t="3797"/>
          <a:stretch>
            <a:fillRect/>
          </a:stretch>
        </p:blipFill>
        <p:spPr>
          <a:xfrm>
            <a:off x="1566897" y="1083733"/>
            <a:ext cx="8186704" cy="856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age.tif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9428480" y="650239"/>
            <a:ext cx="3041228" cy="270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age.tif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12462933" y="733777"/>
            <a:ext cx="338667" cy="241583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hape 766"/>
          <p:cNvSpPr/>
          <p:nvPr/>
        </p:nvSpPr>
        <p:spPr>
          <a:xfrm>
            <a:off x="94826" y="1842346"/>
            <a:ext cx="1091379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N= 31</a:t>
            </a:r>
          </a:p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(38 bx)</a:t>
            </a:r>
          </a:p>
        </p:txBody>
      </p:sp>
      <p:sp>
        <p:nvSpPr>
          <p:cNvPr id="767" name="Shape 767"/>
          <p:cNvSpPr/>
          <p:nvPr/>
        </p:nvSpPr>
        <p:spPr>
          <a:xfrm>
            <a:off x="7044266" y="2384213"/>
            <a:ext cx="216748" cy="1083734"/>
          </a:xfrm>
          <a:prstGeom prst="line">
            <a:avLst/>
          </a:prstGeom>
          <a:ln w="25400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68" name="Shape 768"/>
          <p:cNvSpPr/>
          <p:nvPr/>
        </p:nvSpPr>
        <p:spPr>
          <a:xfrm flipV="1">
            <a:off x="7044266" y="4876799"/>
            <a:ext cx="216748" cy="216748"/>
          </a:xfrm>
          <a:prstGeom prst="line">
            <a:avLst/>
          </a:prstGeom>
          <a:ln w="25400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69" name="Shape 769"/>
          <p:cNvSpPr/>
          <p:nvPr/>
        </p:nvSpPr>
        <p:spPr>
          <a:xfrm flipV="1">
            <a:off x="8236373" y="6394026"/>
            <a:ext cx="325121" cy="3142828"/>
          </a:xfrm>
          <a:prstGeom prst="line">
            <a:avLst/>
          </a:prstGeom>
          <a:ln w="12700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0" name="Shape 770"/>
          <p:cNvSpPr/>
          <p:nvPr/>
        </p:nvSpPr>
        <p:spPr>
          <a:xfrm flipV="1">
            <a:off x="8236372" y="4009813"/>
            <a:ext cx="325121" cy="1950721"/>
          </a:xfrm>
          <a:prstGeom prst="line">
            <a:avLst/>
          </a:prstGeom>
          <a:ln w="12700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1" name="Shape 771"/>
          <p:cNvSpPr/>
          <p:nvPr/>
        </p:nvSpPr>
        <p:spPr>
          <a:xfrm flipV="1">
            <a:off x="8236373" y="2492586"/>
            <a:ext cx="325121" cy="1083735"/>
          </a:xfrm>
          <a:prstGeom prst="line">
            <a:avLst/>
          </a:prstGeom>
          <a:ln w="12700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2" name="Shape 772"/>
          <p:cNvSpPr/>
          <p:nvPr/>
        </p:nvSpPr>
        <p:spPr>
          <a:xfrm>
            <a:off x="1408853" y="1950719"/>
            <a:ext cx="3901441" cy="433495"/>
          </a:xfrm>
          <a:prstGeom prst="rect">
            <a:avLst/>
          </a:prstGeom>
          <a:ln w="127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1408853" y="3467946"/>
            <a:ext cx="3901441" cy="433494"/>
          </a:xfrm>
          <a:prstGeom prst="rect">
            <a:avLst/>
          </a:prstGeom>
          <a:ln w="127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1408853" y="5852159"/>
            <a:ext cx="3901441" cy="433495"/>
          </a:xfrm>
          <a:prstGeom prst="rect">
            <a:avLst/>
          </a:prstGeom>
          <a:ln w="127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10078720" y="2275839"/>
            <a:ext cx="1192107" cy="1300482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6" name="Shape 776"/>
          <p:cNvSpPr/>
          <p:nvPr/>
        </p:nvSpPr>
        <p:spPr>
          <a:xfrm flipV="1">
            <a:off x="10187093" y="3901439"/>
            <a:ext cx="1083735" cy="216746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7" name="Shape 777"/>
          <p:cNvSpPr/>
          <p:nvPr/>
        </p:nvSpPr>
        <p:spPr>
          <a:xfrm flipV="1">
            <a:off x="10078720" y="7477760"/>
            <a:ext cx="433494" cy="866987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8" name="Shape 778"/>
          <p:cNvSpPr/>
          <p:nvPr/>
        </p:nvSpPr>
        <p:spPr>
          <a:xfrm>
            <a:off x="10728960" y="7477760"/>
            <a:ext cx="541868" cy="866987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9" name="Shape 779"/>
          <p:cNvSpPr/>
          <p:nvPr/>
        </p:nvSpPr>
        <p:spPr>
          <a:xfrm>
            <a:off x="11546275" y="4305582"/>
            <a:ext cx="896365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4400"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</a:t>
            </a:r>
          </a:p>
        </p:txBody>
      </p:sp>
      <p:sp>
        <p:nvSpPr>
          <p:cNvPr id="780" name="Shape 780"/>
          <p:cNvSpPr/>
          <p:nvPr/>
        </p:nvSpPr>
        <p:spPr>
          <a:xfrm>
            <a:off x="11573368" y="7477759"/>
            <a:ext cx="1051395" cy="11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</a:t>
            </a:r>
          </a:p>
          <a:p>
            <a:pPr algn="l" defTabSz="1300480"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</a:t>
            </a:r>
          </a:p>
        </p:txBody>
      </p:sp>
      <p:sp>
        <p:nvSpPr>
          <p:cNvPr id="781" name="Shape 781"/>
          <p:cNvSpPr/>
          <p:nvPr/>
        </p:nvSpPr>
        <p:spPr>
          <a:xfrm>
            <a:off x="11528213" y="2644986"/>
            <a:ext cx="896365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4400"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</a:t>
            </a:r>
          </a:p>
        </p:txBody>
      </p:sp>
      <p:sp>
        <p:nvSpPr>
          <p:cNvPr id="782" name="Shape 782"/>
          <p:cNvSpPr/>
          <p:nvPr/>
        </p:nvSpPr>
        <p:spPr>
          <a:xfrm>
            <a:off x="10295466" y="8454926"/>
            <a:ext cx="866988" cy="1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83" name="image.png"/>
          <p:cNvPicPr>
            <a:picLocks noChangeAspect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>
          <a:xfrm>
            <a:off x="314360" y="114455"/>
            <a:ext cx="10615706" cy="50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228600" y="612389"/>
            <a:ext cx="7111328" cy="39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age.tif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253562" y="1044786"/>
            <a:ext cx="1408854" cy="300285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Shape 786"/>
          <p:cNvSpPr/>
          <p:nvPr/>
        </p:nvSpPr>
        <p:spPr>
          <a:xfrm>
            <a:off x="9997440" y="1320799"/>
            <a:ext cx="583131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Tto</a:t>
            </a:r>
          </a:p>
        </p:txBody>
      </p:sp>
      <p:sp>
        <p:nvSpPr>
          <p:cNvPr id="787" name="Shape 787"/>
          <p:cNvSpPr/>
          <p:nvPr/>
        </p:nvSpPr>
        <p:spPr>
          <a:xfrm>
            <a:off x="11225953" y="1320799"/>
            <a:ext cx="1549026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Evolución</a:t>
            </a:r>
          </a:p>
          <a:p>
            <a:pPr algn="l" defTabSz="1300480">
              <a:defRPr sz="2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Creatx2</a:t>
            </a:r>
          </a:p>
        </p:txBody>
      </p:sp>
      <p:sp>
        <p:nvSpPr>
          <p:cNvPr id="788" name="Shape 788"/>
          <p:cNvSpPr/>
          <p:nvPr/>
        </p:nvSpPr>
        <p:spPr>
          <a:xfrm>
            <a:off x="11595946" y="6827519"/>
            <a:ext cx="896365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4400"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</a:t>
            </a:r>
          </a:p>
        </p:txBody>
      </p:sp>
      <p:sp>
        <p:nvSpPr>
          <p:cNvPr id="789" name="Shape 789"/>
          <p:cNvSpPr/>
          <p:nvPr/>
        </p:nvSpPr>
        <p:spPr>
          <a:xfrm>
            <a:off x="11232726" y="2076873"/>
            <a:ext cx="1299144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(10.5 años)</a:t>
            </a:r>
          </a:p>
        </p:txBody>
      </p:sp>
      <p:sp>
        <p:nvSpPr>
          <p:cNvPr id="790" name="Shape 790"/>
          <p:cNvSpPr/>
          <p:nvPr/>
        </p:nvSpPr>
        <p:spPr>
          <a:xfrm rot="20640000">
            <a:off x="810190" y="3888980"/>
            <a:ext cx="11384420" cy="220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520192">
              <a:defRPr sz="9840">
                <a:ln w="2154">
                  <a:solidFill>
                    <a:srgbClr val="000000"/>
                  </a:solidFill>
                </a:ln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5960" dirty="0">
                <a:ln w="1305">
                  <a:solidFill>
                    <a:srgbClr val="000000"/>
                  </a:solidFill>
                </a:ln>
              </a:rPr>
              <a:t>FACTOR </a:t>
            </a:r>
            <a:r>
              <a:rPr sz="5960" dirty="0" smtClean="0">
                <a:ln w="1305">
                  <a:solidFill>
                    <a:srgbClr val="000000"/>
                  </a:solidFill>
                </a:ln>
              </a:rPr>
              <a:t>TERAPÉUTICO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4" animBg="1" advAuto="0"/>
      <p:bldP spid="776" grpId="6" animBg="1" advAuto="0"/>
      <p:bldP spid="777" grpId="8" animBg="1" advAuto="0"/>
      <p:bldP spid="778" grpId="9" animBg="1" advAuto="0"/>
      <p:bldP spid="779" grpId="7" animBg="1" advAuto="0"/>
      <p:bldP spid="780" grpId="11" animBg="1" advAuto="0"/>
      <p:bldP spid="781" grpId="5" animBg="1" advAuto="0"/>
      <p:bldP spid="782" grpId="10" animBg="1" advAuto="0"/>
      <p:bldP spid="786" grpId="1" animBg="1" advAuto="0"/>
      <p:bldP spid="787" grpId="2" animBg="1" advAuto="0"/>
      <p:bldP spid="788" grpId="12" animBg="1" advAuto="0"/>
      <p:bldP spid="789" grpId="3" animBg="1" advAuto="0"/>
      <p:bldP spid="790" grpId="1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842346"/>
            <a:ext cx="13004801" cy="7757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MARIPOSA SOLA[1].tif" descr="MARIPOSA SOLA[1]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-216747"/>
            <a:ext cx="13004801" cy="2171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99893" y="1124373"/>
            <a:ext cx="1788161" cy="717974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Shape 894"/>
          <p:cNvSpPr/>
          <p:nvPr/>
        </p:nvSpPr>
        <p:spPr>
          <a:xfrm>
            <a:off x="-1" y="8019626"/>
            <a:ext cx="12788055" cy="541868"/>
          </a:xfrm>
          <a:prstGeom prst="rect">
            <a:avLst/>
          </a:prstGeom>
          <a:ln w="50800">
            <a:solidFill>
              <a:srgbClr val="FF6699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5" name="Shape 895"/>
          <p:cNvSpPr/>
          <p:nvPr/>
        </p:nvSpPr>
        <p:spPr>
          <a:xfrm>
            <a:off x="-1" y="3142826"/>
            <a:ext cx="12788055" cy="650241"/>
          </a:xfrm>
          <a:prstGeom prst="rect">
            <a:avLst/>
          </a:prstGeom>
          <a:ln w="50800">
            <a:solidFill>
              <a:srgbClr val="FF6699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6" name="Shape 896"/>
          <p:cNvSpPr/>
          <p:nvPr/>
        </p:nvSpPr>
        <p:spPr>
          <a:xfrm>
            <a:off x="-1" y="9103359"/>
            <a:ext cx="12788055" cy="541868"/>
          </a:xfrm>
          <a:prstGeom prst="rect">
            <a:avLst/>
          </a:prstGeom>
          <a:ln w="50800">
            <a:solidFill>
              <a:srgbClr val="FF6699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" y="-1"/>
            <a:ext cx="13004801" cy="75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MARIPOSA SOLA[1].tif" descr="MARIPOSA SOLA[1]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11162453" y="325119"/>
            <a:ext cx="1512712" cy="99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image.png"/>
          <p:cNvPicPr>
            <a:picLocks noChangeAspect="1"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-1" y="2384213"/>
            <a:ext cx="6949441" cy="4739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746" y="2167466"/>
            <a:ext cx="5594775" cy="291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" y="7382933"/>
            <a:ext cx="6935895" cy="226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-1" y="758613"/>
            <a:ext cx="3576321" cy="433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age.pn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8453119" y="758613"/>
            <a:ext cx="2709335" cy="270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89546" y="975359"/>
            <a:ext cx="1490134" cy="467361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Shape 939"/>
          <p:cNvSpPr/>
          <p:nvPr/>
        </p:nvSpPr>
        <p:spPr>
          <a:xfrm>
            <a:off x="3617554" y="1359146"/>
            <a:ext cx="5769692" cy="478853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400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protocolo </a:t>
            </a:r>
            <a:r>
              <a:rPr b="0">
                <a:solidFill>
                  <a:srgbClr val="000000"/>
                </a:solidFill>
              </a:rPr>
              <a:t>post-mantenimiento (3.5 años)</a:t>
            </a:r>
          </a:p>
        </p:txBody>
      </p:sp>
      <p:pic>
        <p:nvPicPr>
          <p:cNvPr id="940" name="image.png"/>
          <p:cNvPicPr>
            <a:picLocks noChangeAspect="1"/>
          </p:cNvPicPr>
          <p:nvPr/>
        </p:nvPicPr>
        <p:blipFill>
          <a:blip r:embed="rId11" cstate="email">
            <a:extLst/>
          </a:blip>
          <a:srcRect/>
          <a:stretch>
            <a:fillRect/>
          </a:stretch>
        </p:blipFill>
        <p:spPr>
          <a:xfrm>
            <a:off x="6935893" y="2167466"/>
            <a:ext cx="5709896" cy="88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age.png"/>
          <p:cNvPicPr>
            <a:picLocks noChangeAspect="1"/>
          </p:cNvPicPr>
          <p:nvPr/>
        </p:nvPicPr>
        <p:blipFill>
          <a:blip r:embed="rId12" cstate="email">
            <a:extLst/>
          </a:blip>
          <a:srcRect/>
          <a:stretch>
            <a:fillRect/>
          </a:stretch>
        </p:blipFill>
        <p:spPr>
          <a:xfrm>
            <a:off x="7044266" y="3142826"/>
            <a:ext cx="5709922" cy="541868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Shape 942"/>
          <p:cNvSpPr/>
          <p:nvPr/>
        </p:nvSpPr>
        <p:spPr>
          <a:xfrm>
            <a:off x="1517226" y="4334933"/>
            <a:ext cx="1950721" cy="2600961"/>
          </a:xfrm>
          <a:prstGeom prst="ellipse">
            <a:avLst/>
          </a:prstGeom>
          <a:ln w="25400">
            <a:solidFill>
              <a:srgbClr val="8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3" name="Shape 943"/>
          <p:cNvSpPr/>
          <p:nvPr/>
        </p:nvSpPr>
        <p:spPr>
          <a:xfrm>
            <a:off x="7152640" y="4009813"/>
            <a:ext cx="5637359" cy="2150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8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IA (NIH)&gt;2</a:t>
            </a:r>
          </a:p>
          <a:p>
            <a:pPr algn="l" defTabSz="1300480">
              <a:defRPr sz="28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Depósitos subendoteliales</a:t>
            </a:r>
          </a:p>
          <a:p>
            <a:pPr algn="l" defTabSz="1300480">
              <a:defRPr sz="28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Semilunas celulares/fibrocelulares</a:t>
            </a:r>
          </a:p>
          <a:p>
            <a:pPr algn="l" defTabSz="1300480">
              <a:defRPr sz="28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Necrosis glomerular</a:t>
            </a:r>
          </a:p>
          <a:p>
            <a:pPr algn="l" defTabSz="1300480">
              <a:defRPr sz="28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Nefritis intersticial activa</a:t>
            </a:r>
          </a:p>
        </p:txBody>
      </p:sp>
      <p:sp>
        <p:nvSpPr>
          <p:cNvPr id="944" name="Shape 944"/>
          <p:cNvSpPr/>
          <p:nvPr/>
        </p:nvSpPr>
        <p:spPr>
          <a:xfrm>
            <a:off x="7078133" y="6457244"/>
            <a:ext cx="506367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80000"/>
              </a:lnSpc>
              <a:spcBef>
                <a:spcPts val="1000"/>
              </a:spcBef>
              <a:defRPr sz="2800" b="1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Tratamiento persistente  36%</a:t>
            </a:r>
          </a:p>
        </p:txBody>
      </p:sp>
      <p:sp>
        <p:nvSpPr>
          <p:cNvPr id="945" name="Shape 945"/>
          <p:cNvSpPr/>
          <p:nvPr/>
        </p:nvSpPr>
        <p:spPr>
          <a:xfrm>
            <a:off x="4334933" y="3359573"/>
            <a:ext cx="1560833" cy="834452"/>
          </a:xfrm>
          <a:prstGeom prst="rect">
            <a:avLst/>
          </a:prstGeom>
          <a:solidFill>
            <a:srgbClr val="FFFFFF"/>
          </a:solidFill>
          <a:ln w="3175">
            <a:solidFill>
              <a:srgbClr val="8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56% IA=0</a:t>
            </a:r>
          </a:p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31% IA≥2</a:t>
            </a:r>
          </a:p>
        </p:txBody>
      </p:sp>
      <p:sp>
        <p:nvSpPr>
          <p:cNvPr id="946" name="Shape 946"/>
          <p:cNvSpPr/>
          <p:nvPr/>
        </p:nvSpPr>
        <p:spPr>
          <a:xfrm>
            <a:off x="4095608" y="5795715"/>
            <a:ext cx="1476150" cy="478853"/>
          </a:xfrm>
          <a:prstGeom prst="rect">
            <a:avLst/>
          </a:prstGeom>
          <a:solidFill>
            <a:srgbClr val="FFFFFF"/>
          </a:solidFill>
          <a:ln w="3175">
            <a:solidFill>
              <a:srgbClr val="8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63% IA=0</a:t>
            </a:r>
          </a:p>
        </p:txBody>
      </p:sp>
      <p:sp>
        <p:nvSpPr>
          <p:cNvPr id="947" name="Shape 947"/>
          <p:cNvSpPr/>
          <p:nvPr/>
        </p:nvSpPr>
        <p:spPr>
          <a:xfrm>
            <a:off x="3251200" y="6068906"/>
            <a:ext cx="758614" cy="1"/>
          </a:xfrm>
          <a:prstGeom prst="line">
            <a:avLst/>
          </a:prstGeom>
          <a:ln w="3175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8" name="Shape 948"/>
          <p:cNvSpPr/>
          <p:nvPr/>
        </p:nvSpPr>
        <p:spPr>
          <a:xfrm flipV="1">
            <a:off x="2275839" y="3793066"/>
            <a:ext cx="2059095" cy="1408854"/>
          </a:xfrm>
          <a:prstGeom prst="line">
            <a:avLst/>
          </a:prstGeom>
          <a:ln w="3175">
            <a:solidFill>
              <a:srgbClr val="8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9" name="Shape 949"/>
          <p:cNvSpPr/>
          <p:nvPr/>
        </p:nvSpPr>
        <p:spPr>
          <a:xfrm>
            <a:off x="11201907" y="6231971"/>
            <a:ext cx="975361" cy="975361"/>
          </a:xfrm>
          <a:prstGeom prst="ellipse">
            <a:avLst/>
          </a:prstGeom>
          <a:ln w="25400">
            <a:solidFill>
              <a:srgbClr val="8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0" name="Shape 950"/>
          <p:cNvSpPr/>
          <p:nvPr/>
        </p:nvSpPr>
        <p:spPr>
          <a:xfrm flipH="1">
            <a:off x="6967505" y="5159022"/>
            <a:ext cx="95104" cy="1598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483" y="21600"/>
                </a:lnTo>
              </a:path>
            </a:pathLst>
          </a:custGeom>
          <a:ln w="12700">
            <a:solidFill>
              <a:srgbClr val="29292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1" name="Shape 951"/>
          <p:cNvSpPr/>
          <p:nvPr/>
        </p:nvSpPr>
        <p:spPr>
          <a:xfrm>
            <a:off x="7060072" y="4016163"/>
            <a:ext cx="108375" cy="2167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671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9671" y="21600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7044266" y="8128000"/>
            <a:ext cx="5960535" cy="88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buSzPct val="100000"/>
              <a:buChar char="•"/>
              <a:defRPr sz="2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Por cada ↑ C4: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↓</a:t>
            </a:r>
            <a:r>
              <a:t> IA 0.28u en ReBx. </a:t>
            </a:r>
          </a:p>
          <a:p>
            <a:pPr algn="l" defTabSz="1300480">
              <a:buSzPct val="100000"/>
              <a:buChar char="•"/>
              <a:defRPr sz="2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Por cada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↓</a:t>
            </a:r>
            <a:r>
              <a:t> Creat: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↓</a:t>
            </a:r>
            <a:r>
              <a:t> IA 6.2u en ReBx.</a:t>
            </a:r>
          </a:p>
        </p:txBody>
      </p:sp>
      <p:sp>
        <p:nvSpPr>
          <p:cNvPr id="953" name="Shape 953"/>
          <p:cNvSpPr/>
          <p:nvPr/>
        </p:nvSpPr>
        <p:spPr>
          <a:xfrm>
            <a:off x="5527040" y="7911253"/>
            <a:ext cx="1517227" cy="1517228"/>
          </a:xfrm>
          <a:prstGeom prst="ellipse">
            <a:avLst/>
          </a:prstGeom>
          <a:ln w="38100">
            <a:solidFill>
              <a:srgbClr val="6633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519288" y="1244035"/>
            <a:ext cx="87989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N=25</a:t>
            </a:r>
          </a:p>
        </p:txBody>
      </p:sp>
      <p:sp>
        <p:nvSpPr>
          <p:cNvPr id="955" name="Shape 955"/>
          <p:cNvSpPr/>
          <p:nvPr/>
        </p:nvSpPr>
        <p:spPr>
          <a:xfrm>
            <a:off x="4740874" y="2041763"/>
            <a:ext cx="1082726" cy="407989"/>
          </a:xfrm>
          <a:prstGeom prst="rect">
            <a:avLst/>
          </a:prstGeom>
          <a:ln w="25400">
            <a:solidFill>
              <a:srgbClr val="FF8AD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5" animBg="1" advAuto="0"/>
      <p:bldP spid="943" grpId="8" animBg="1" advAuto="0"/>
      <p:bldP spid="944" grpId="11" animBg="1" advAuto="0"/>
      <p:bldP spid="945" grpId="3" animBg="1" advAuto="0"/>
      <p:bldP spid="946" grpId="4" animBg="1" advAuto="0"/>
      <p:bldP spid="947" grpId="2" animBg="1" advAuto="0"/>
      <p:bldP spid="948" grpId="1" animBg="1" advAuto="0"/>
      <p:bldP spid="949" grpId="12" animBg="1" advAuto="0"/>
      <p:bldP spid="950" grpId="10" animBg="1" advAuto="0"/>
      <p:bldP spid="951" grpId="9" animBg="1" advAuto="0"/>
      <p:bldP spid="952" grpId="6" build="p" bldLvl="5" animBg="1" advAuto="0"/>
      <p:bldP spid="953" grpId="7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61" y="16695"/>
            <a:ext cx="12960278" cy="9720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77" y="-10161"/>
            <a:ext cx="12959646" cy="9719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77" y="25964"/>
            <a:ext cx="12935563" cy="9701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cuando biopsiar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06122" y="1881047"/>
            <a:ext cx="12544753" cy="403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4" name="cuando biopsiar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63206" y="193352"/>
            <a:ext cx="11956379" cy="1714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417273" y="6056139"/>
            <a:ext cx="2374480" cy="334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 t="2500" b="2500"/>
          <a:stretch>
            <a:fillRect/>
          </a:stretch>
        </p:blipFill>
        <p:spPr>
          <a:xfrm>
            <a:off x="229989" y="7005709"/>
            <a:ext cx="12544822" cy="1447765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Shape 1117"/>
          <p:cNvSpPr/>
          <p:nvPr/>
        </p:nvSpPr>
        <p:spPr>
          <a:xfrm>
            <a:off x="3087016" y="8484816"/>
            <a:ext cx="559274" cy="4758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7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3558624" y="8847870"/>
            <a:ext cx="87688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Dudas sobre retirada o no de tratamiento de mantenimiento</a:t>
            </a:r>
          </a:p>
        </p:txBody>
      </p:sp>
      <p:sp>
        <p:nvSpPr>
          <p:cNvPr id="1119" name="Shape 1119"/>
          <p:cNvSpPr/>
          <p:nvPr/>
        </p:nvSpPr>
        <p:spPr>
          <a:xfrm>
            <a:off x="3377119" y="8686772"/>
            <a:ext cx="9004706" cy="693630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ARMA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50" y="-19313"/>
            <a:ext cx="13056300" cy="9792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pasted-image.pdf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10163010" y="173761"/>
            <a:ext cx="2309495" cy="1530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787368" y="1075607"/>
            <a:ext cx="10647364" cy="805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t>: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t>Anatomía Patológica:                                              - - -</a:t>
            </a:r>
          </a:p>
          <a:p>
            <a:pPr algn="l">
              <a:defRPr sz="3000"/>
            </a:pPr>
            <a:r>
              <a:t>   - Lesiones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Vasculares</a:t>
            </a:r>
          </a:p>
          <a:p>
            <a:pPr algn="l">
              <a:defRPr sz="3000"/>
            </a:pPr>
            <a:r>
              <a:t>   - Lesiones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Tubulointersticiales</a:t>
            </a:r>
          </a:p>
          <a:p>
            <a:pPr algn="l">
              <a:defRPr sz="3000"/>
            </a:pPr>
            <a:r>
              <a:t>   -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Podocitopatía</a:t>
            </a:r>
            <a:r>
              <a:t>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>
                <a:solidFill>
                  <a:srgbClr val="53585F"/>
                </a:solidFill>
              </a:rPr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/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Corticoides</a:t>
            </a:r>
            <a:r>
              <a:t>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t>Tratamiento en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/>
            </a:pPr>
            <a:endParaRPr b="1">
              <a:solidFill>
                <a:srgbClr val="53585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t>Hasta cuándo el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/>
            </a:pPr>
            <a:endParaRPr b="1">
              <a:solidFill>
                <a:srgbClr val="53585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t>“Nuevas” opciones: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/>
            </a:pPr>
            <a:endParaRPr b="1">
              <a:solidFill>
                <a:srgbClr val="53585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Futuras </a:t>
            </a:r>
            <a:r>
              <a:t>dianas terapéuticas</a:t>
            </a:r>
          </a:p>
        </p:txBody>
      </p:sp>
      <p:pic>
        <p:nvPicPr>
          <p:cNvPr id="15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/>
          <p:nvPr/>
        </p:nvSpPr>
        <p:spPr>
          <a:xfrm>
            <a:off x="709232" y="6381900"/>
            <a:ext cx="6233828" cy="2692650"/>
          </a:xfrm>
          <a:prstGeom prst="roundRect">
            <a:avLst>
              <a:gd name="adj" fmla="val 17075"/>
            </a:avLst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29" name="Shape 1229"/>
          <p:cNvSpPr/>
          <p:nvPr/>
        </p:nvSpPr>
        <p:spPr>
          <a:xfrm>
            <a:off x="747400" y="1947758"/>
            <a:ext cx="11510000" cy="3933150"/>
          </a:xfrm>
          <a:prstGeom prst="roundRect">
            <a:avLst>
              <a:gd name="adj" fmla="val 17075"/>
            </a:avLst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30" name="Shape 1230"/>
          <p:cNvSpPr/>
          <p:nvPr/>
        </p:nvSpPr>
        <p:spPr>
          <a:xfrm>
            <a:off x="322913" y="133100"/>
            <a:ext cx="1205403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“Standar Of Care” en Inducción y Mantenimiento Nefritis Lúpica III-IV</a:t>
            </a:r>
          </a:p>
        </p:txBody>
      </p:sp>
      <p:sp>
        <p:nvSpPr>
          <p:cNvPr id="1231" name="Shape 1231"/>
          <p:cNvSpPr/>
          <p:nvPr/>
        </p:nvSpPr>
        <p:spPr>
          <a:xfrm>
            <a:off x="967498" y="2197893"/>
            <a:ext cx="11069804" cy="368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CORTICOTERAPIA</a:t>
            </a:r>
          </a:p>
          <a:p>
            <a:pPr marL="431030" indent="-431030" algn="l">
              <a:buSzPct val="75000"/>
              <a:buChar char="-"/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1mg/kg/d (máx. 60mg/d):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ALMS, America, Europa si IR, actividad extrarenal.</a:t>
            </a:r>
          </a:p>
          <a:p>
            <a:pPr marL="431030" indent="-431030" algn="l">
              <a:buSzPct val="75000"/>
              <a:buChar char="-"/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6MP 0.5-1g/d x 3 días + 30-40 mg/día: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Eurolupus, Ruiz-Irastorza, Lightstone.</a:t>
            </a:r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b="0">
              <a:latin typeface="+mn-lt"/>
              <a:ea typeface="+mn-ea"/>
              <a:cs typeface="+mn-cs"/>
              <a:sym typeface="Helvetica Light"/>
            </a:endParaRPr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CICLOFOSFAMIDA IV: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NIH 0.75-1gr/mes x 6m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ENT 0.5 g/15días x 3m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MICOFENOLATO: 2-3gr/d x 6m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(3gr ALMS, 2 gr Europa/China)</a:t>
            </a:r>
          </a:p>
        </p:txBody>
      </p:sp>
      <p:sp>
        <p:nvSpPr>
          <p:cNvPr id="1232" name="Shape 1232"/>
          <p:cNvSpPr/>
          <p:nvPr/>
        </p:nvSpPr>
        <p:spPr>
          <a:xfrm>
            <a:off x="7371408" y="6788425"/>
            <a:ext cx="565694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8069" indent="-358069" algn="l">
              <a:lnSpc>
                <a:spcPct val="150000"/>
              </a:lnSpc>
              <a:buSzPct val="45000"/>
              <a:buBlip>
                <a:blip r:embed="rId3"/>
              </a:buBlip>
              <a:defRPr sz="29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Respuesta (RP+RC) 70%    </a:t>
            </a:r>
          </a:p>
          <a:p>
            <a:pPr marL="358069" indent="-358069" algn="l">
              <a:lnSpc>
                <a:spcPct val="150000"/>
              </a:lnSpc>
              <a:buSzPct val="45000"/>
              <a:buBlip>
                <a:blip r:embed="rId3"/>
              </a:buBlip>
              <a:defRPr sz="29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Recidivas 40%  </a:t>
            </a:r>
          </a:p>
          <a:p>
            <a:pPr marL="358069" indent="-358069" algn="l">
              <a:lnSpc>
                <a:spcPct val="150000"/>
              </a:lnSpc>
              <a:buSzPct val="45000"/>
              <a:buBlip>
                <a:blip r:embed="rId3"/>
              </a:buBlip>
              <a:defRPr sz="29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RAM: CF (NIH)&gt;AZT&gt; MF </a:t>
            </a:r>
          </a:p>
        </p:txBody>
      </p:sp>
      <p:sp>
        <p:nvSpPr>
          <p:cNvPr id="1233" name="Shape 1233"/>
          <p:cNvSpPr/>
          <p:nvPr/>
        </p:nvSpPr>
        <p:spPr>
          <a:xfrm>
            <a:off x="9488654" y="7419101"/>
            <a:ext cx="898023" cy="596001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34" name="Shape 1234"/>
          <p:cNvSpPr/>
          <p:nvPr/>
        </p:nvSpPr>
        <p:spPr>
          <a:xfrm>
            <a:off x="11256901" y="6785251"/>
            <a:ext cx="898022" cy="596001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35" name="Shape 1235"/>
          <p:cNvSpPr/>
          <p:nvPr/>
        </p:nvSpPr>
        <p:spPr>
          <a:xfrm>
            <a:off x="929330" y="6830000"/>
            <a:ext cx="5793632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CORTICOTERAPIA 5mg/d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MICOFENOLATO: 1- 2gr/d x 2-3 años …</a:t>
            </a:r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AZT (TMPT) 1.5mg/kg/d 2-3 años</a:t>
            </a:r>
          </a:p>
        </p:txBody>
      </p:sp>
      <p:sp>
        <p:nvSpPr>
          <p:cNvPr id="1236" name="Shape 1236"/>
          <p:cNvSpPr/>
          <p:nvPr/>
        </p:nvSpPr>
        <p:spPr>
          <a:xfrm>
            <a:off x="6977733" y="6253865"/>
            <a:ext cx="5919865" cy="2789720"/>
          </a:xfrm>
          <a:prstGeom prst="ellips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9" name="Shape 1269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70" name="Shape 1270"/>
          <p:cNvSpPr/>
          <p:nvPr/>
        </p:nvSpPr>
        <p:spPr>
          <a:xfrm>
            <a:off x="787368" y="1075630"/>
            <a:ext cx="10647364" cy="805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rPr>
                <a:solidFill>
                  <a:srgbClr val="A6AAA9"/>
                </a:solidFill>
              </a:rPr>
              <a:t>:</a:t>
            </a:r>
            <a:r>
              <a:t>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Anatomía Patológica:                                              - - -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Vasculares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Tubulointersticiales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Podocitopatía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>
                <a:solidFill>
                  <a:srgbClr val="A6AAA9"/>
                </a:solidFill>
              </a:defRPr>
            </a:pPr>
            <a:r>
              <a:rPr sz="3000"/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>
              <a:defRPr>
                <a:solidFill>
                  <a:srgbClr val="A6AAA9"/>
                </a:solidFill>
              </a:defRPr>
            </a:pP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Corticoides.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Tratamiento en 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Hasta cuándo el 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“Nuevas” opciones: 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Futuras dianas terapéuticas</a:t>
            </a:r>
          </a:p>
        </p:txBody>
      </p:sp>
      <p:pic>
        <p:nvPicPr>
          <p:cNvPr id="12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73" name="Shape 1273"/>
          <p:cNvSpPr/>
          <p:nvPr/>
        </p:nvSpPr>
        <p:spPr>
          <a:xfrm>
            <a:off x="1215416" y="6014733"/>
            <a:ext cx="3723487" cy="721875"/>
          </a:xfrm>
          <a:prstGeom prst="rect">
            <a:avLst/>
          </a:prstGeom>
          <a:ln w="254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14968"/>
            <a:ext cx="13004800" cy="1584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7551" y="9204280"/>
            <a:ext cx="43688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916587"/>
            <a:ext cx="13004801" cy="2270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8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>
          <a:xfrm>
            <a:off x="0" y="2314610"/>
            <a:ext cx="13004800" cy="3613258"/>
          </a:xfrm>
          <a:prstGeom prst="rect">
            <a:avLst/>
          </a:prstGeom>
          <a:ln w="12700">
            <a:miter lim="400000"/>
          </a:ln>
        </p:spPr>
      </p:pic>
      <p:sp>
        <p:nvSpPr>
          <p:cNvPr id="1279" name="Shape 1279"/>
          <p:cNvSpPr/>
          <p:nvPr/>
        </p:nvSpPr>
        <p:spPr>
          <a:xfrm>
            <a:off x="5037306" y="2374089"/>
            <a:ext cx="2050240" cy="3740016"/>
          </a:xfrm>
          <a:prstGeom prst="rect">
            <a:avLst/>
          </a:prstGeom>
          <a:ln w="50800">
            <a:solidFill>
              <a:schemeClr val="accent3">
                <a:hueOff val="-546623"/>
                <a:satOff val="7767"/>
                <a:lumOff val="-1451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80" name="Shape 1280"/>
          <p:cNvSpPr/>
          <p:nvPr/>
        </p:nvSpPr>
        <p:spPr>
          <a:xfrm>
            <a:off x="39451" y="7611623"/>
            <a:ext cx="2210476" cy="1546793"/>
          </a:xfrm>
          <a:prstGeom prst="rect">
            <a:avLst/>
          </a:prstGeom>
          <a:ln w="38100">
            <a:solidFill>
              <a:schemeClr val="accent5">
                <a:hueOff val="-522602"/>
                <a:satOff val="-6700"/>
                <a:lumOff val="-2232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404540" y="2702185"/>
            <a:ext cx="10195830" cy="5952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509691" y="8715995"/>
            <a:ext cx="3122731" cy="472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t="47642"/>
          <a:stretch>
            <a:fillRect/>
          </a:stretch>
        </p:blipFill>
        <p:spPr>
          <a:xfrm>
            <a:off x="768548" y="312637"/>
            <a:ext cx="11467568" cy="2230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7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4828778" y="8666783"/>
            <a:ext cx="3347413" cy="57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8110659" y="8814024"/>
            <a:ext cx="2976006" cy="352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9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9706242" y="9370973"/>
            <a:ext cx="3331486" cy="311059"/>
          </a:xfrm>
          <a:prstGeom prst="rect">
            <a:avLst/>
          </a:prstGeom>
          <a:ln w="12700">
            <a:miter lim="400000"/>
          </a:ln>
        </p:spPr>
      </p:pic>
      <p:sp>
        <p:nvSpPr>
          <p:cNvPr id="1290" name="Shape 1290"/>
          <p:cNvSpPr/>
          <p:nvPr/>
        </p:nvSpPr>
        <p:spPr>
          <a:xfrm>
            <a:off x="5873229" y="5521359"/>
            <a:ext cx="12583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P=0.008</a:t>
            </a:r>
          </a:p>
        </p:txBody>
      </p:sp>
      <p:sp>
        <p:nvSpPr>
          <p:cNvPr id="1291" name="Shape 1291"/>
          <p:cNvSpPr/>
          <p:nvPr/>
        </p:nvSpPr>
        <p:spPr>
          <a:xfrm>
            <a:off x="11084509" y="3322265"/>
            <a:ext cx="837978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86%</a:t>
            </a:r>
          </a:p>
          <a:p>
            <a:pPr>
              <a:defRPr sz="2500"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73%</a:t>
            </a:r>
          </a:p>
          <a:p>
            <a:pPr>
              <a:defRPr sz="2500"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64%</a:t>
            </a:r>
          </a:p>
          <a:p>
            <a:pPr>
              <a:defRPr sz="2500"/>
            </a:pPr>
            <a:endParaRPr/>
          </a:p>
          <a:p>
            <a:pPr>
              <a:defRPr sz="2500" b="1">
                <a:solidFill>
                  <a:schemeClr val="accent3">
                    <a:hueOff val="-333989"/>
                    <a:satOff val="3917"/>
                    <a:lumOff val="-66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44%</a:t>
            </a:r>
          </a:p>
        </p:txBody>
      </p:sp>
      <p:sp>
        <p:nvSpPr>
          <p:cNvPr id="1292" name="Shape 1292"/>
          <p:cNvSpPr/>
          <p:nvPr/>
        </p:nvSpPr>
        <p:spPr>
          <a:xfrm>
            <a:off x="5787483" y="5453229"/>
            <a:ext cx="1429834" cy="606161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93" name="Shape 1293"/>
          <p:cNvSpPr/>
          <p:nvPr/>
        </p:nvSpPr>
        <p:spPr>
          <a:xfrm>
            <a:off x="3036381" y="4422902"/>
            <a:ext cx="14328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n=236</a:t>
            </a:r>
          </a:p>
        </p:txBody>
      </p:sp>
      <p:sp>
        <p:nvSpPr>
          <p:cNvPr id="1294" name="Shape 1294"/>
          <p:cNvSpPr/>
          <p:nvPr/>
        </p:nvSpPr>
        <p:spPr>
          <a:xfrm>
            <a:off x="3337478" y="9145381"/>
            <a:ext cx="566102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Dosis Prednisona recibidas en el 1 año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731717" y="9381"/>
            <a:ext cx="11541366" cy="158329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04" name="Table 1304"/>
          <p:cNvGraphicFramePr/>
          <p:nvPr/>
        </p:nvGraphicFramePr>
        <p:xfrm>
          <a:off x="1095501" y="6770699"/>
          <a:ext cx="10813796" cy="3004872"/>
        </p:xfrm>
        <a:graphic>
          <a:graphicData uri="http://schemas.openxmlformats.org/drawingml/2006/table">
            <a:tbl>
              <a:tblPr firstRow="1">
                <a:tableStyleId>{33BA23B1-9221-436E-865A-0063620EA4FD}</a:tableStyleId>
              </a:tblPr>
              <a:tblGrid>
                <a:gridCol w="3027524"/>
                <a:gridCol w="7786272"/>
              </a:tblGrid>
              <a:tr h="445148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sym typeface="Helvetica"/>
                        </a:rPr>
                        <a:t>DOSIS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sym typeface="Helvetica"/>
                        </a:rPr>
                        <a:t>EFECTO</a:t>
                      </a:r>
                    </a:p>
                  </a:txBody>
                  <a:tcPr marL="50800" marR="50800" marT="50800" marB="50800" anchor="ctr" horzOverflow="overflow"/>
                </a:tc>
              </a:tr>
              <a:tr h="445148">
                <a:tc>
                  <a:txBody>
                    <a:bodyPr/>
                    <a:lstStyle/>
                    <a:p>
                      <a:pPr algn="l" defTabSz="914400">
                        <a:defRPr sz="2200"/>
                      </a:pPr>
                      <a:r>
                        <a:t>BAJAS &lt;</a:t>
                      </a: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7.5</a:t>
                      </a:r>
                      <a:r>
                        <a:t>mg/día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200"/>
                        <a:t>Saturación vía genómica (receptor intracelular) &lt;50%</a:t>
                      </a:r>
                    </a:p>
                  </a:txBody>
                  <a:tcPr marL="50800" marR="50800" marT="50800" marB="50800" anchor="ctr" horzOverflow="overflow"/>
                </a:tc>
              </a:tr>
              <a:tr h="445148">
                <a:tc>
                  <a:txBody>
                    <a:bodyPr/>
                    <a:lstStyle/>
                    <a:p>
                      <a:pPr algn="l" defTabSz="914400">
                        <a:defRPr sz="2200"/>
                      </a:pPr>
                      <a:r>
                        <a:t>Medias &lt;</a:t>
                      </a: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</a:t>
                      </a:r>
                      <a:r>
                        <a:t>mg/día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200"/>
                        <a:t>Incremento progresivo de la activación de la vía genómica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445148">
                <a:tc>
                  <a:txBody>
                    <a:bodyPr/>
                    <a:lstStyle/>
                    <a:p>
                      <a:pPr algn="l" defTabSz="914400">
                        <a:defRPr sz="2200"/>
                      </a:pPr>
                      <a:r>
                        <a:t>Altas&gt;</a:t>
                      </a: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</a:t>
                      </a:r>
                      <a:r>
                        <a:t>mg/día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200"/>
                      </a:pP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Efectos genómicos máximos</a:t>
                      </a:r>
                      <a:r>
                        <a:t> </a:t>
                      </a:r>
                      <a:r>
                        <a:rPr sz="1900"/>
                        <a:t>(receptor intracelular saturado) 100%)</a:t>
                      </a:r>
                    </a:p>
                  </a:txBody>
                  <a:tcPr marL="50800" marR="50800" marT="50800" marB="50800" anchor="ctr" horzOverflow="overflow"/>
                </a:tc>
              </a:tr>
              <a:tr h="445148">
                <a:tc>
                  <a:txBody>
                    <a:bodyPr/>
                    <a:lstStyle/>
                    <a:p>
                      <a:pPr algn="l" defTabSz="914400">
                        <a:defRPr sz="2200"/>
                      </a:pPr>
                      <a:r>
                        <a:t>Muy altas &gt;</a:t>
                      </a: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100</a:t>
                      </a:r>
                      <a:r>
                        <a:t>mg/día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200"/>
                        <a:t>Se empieza a activar la vía no genómica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445148">
                <a:tc>
                  <a:txBody>
                    <a:bodyPr/>
                    <a:lstStyle/>
                    <a:p>
                      <a:pPr algn="l" defTabSz="914400">
                        <a:defRPr sz="2200"/>
                      </a:pPr>
                      <a:r>
                        <a:t>Pulso &gt;</a:t>
                      </a: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250</a:t>
                      </a:r>
                      <a:r>
                        <a:t>mg/día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Efectos no genómicos máximos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pic>
        <p:nvPicPr>
          <p:cNvPr id="1305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5236379" y="1337117"/>
            <a:ext cx="6808727" cy="5306515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Shape 1306"/>
          <p:cNvSpPr/>
          <p:nvPr/>
        </p:nvSpPr>
        <p:spPr>
          <a:xfrm>
            <a:off x="10810863" y="2144748"/>
            <a:ext cx="1277434" cy="606162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07" name="Shape 1307"/>
          <p:cNvSpPr/>
          <p:nvPr/>
        </p:nvSpPr>
        <p:spPr>
          <a:xfrm>
            <a:off x="5594894" y="2132048"/>
            <a:ext cx="1277434" cy="606162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310" name="Group 1310"/>
          <p:cNvGrpSpPr/>
          <p:nvPr/>
        </p:nvGrpSpPr>
        <p:grpSpPr>
          <a:xfrm>
            <a:off x="940548" y="2038108"/>
            <a:ext cx="3474628" cy="4744045"/>
            <a:chOff x="0" y="0"/>
            <a:chExt cx="3474627" cy="4744043"/>
          </a:xfrm>
        </p:grpSpPr>
        <p:pic>
          <p:nvPicPr>
            <p:cNvPr id="1309" name="pasted-image.png"/>
            <p:cNvPicPr>
              <a:picLocks noChangeAspect="1"/>
            </p:cNvPicPr>
            <p:nvPr/>
          </p:nvPicPr>
          <p:blipFill>
            <a:blip r:embed="rId5" cstate="email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3220628" cy="44138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8" name="Imagen 1307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74628" cy="4744044"/>
            </a:xfrm>
            <a:prstGeom prst="rect">
              <a:avLst/>
            </a:prstGeom>
            <a:effectLst/>
          </p:spPr>
        </p:pic>
      </p:grpSp>
      <p:sp>
        <p:nvSpPr>
          <p:cNvPr id="1311" name="Shape 1311"/>
          <p:cNvSpPr/>
          <p:nvPr/>
        </p:nvSpPr>
        <p:spPr>
          <a:xfrm>
            <a:off x="4216369" y="2013940"/>
            <a:ext cx="1474429" cy="867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89" y="12851"/>
                </a:moveTo>
                <a:lnTo>
                  <a:pt x="3989" y="21600"/>
                </a:lnTo>
                <a:lnTo>
                  <a:pt x="0" y="10800"/>
                </a:lnTo>
                <a:lnTo>
                  <a:pt x="3989" y="0"/>
                </a:lnTo>
                <a:lnTo>
                  <a:pt x="3989" y="8749"/>
                </a:lnTo>
                <a:lnTo>
                  <a:pt x="21600" y="8749"/>
                </a:lnTo>
                <a:lnTo>
                  <a:pt x="21600" y="12851"/>
                </a:lnTo>
                <a:close/>
              </a:path>
            </a:pathLst>
          </a:cu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0" y="41982"/>
            <a:ext cx="13004801" cy="184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-17953" y="3951941"/>
            <a:ext cx="6352438" cy="477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212412" y="3825918"/>
            <a:ext cx="2626661" cy="704445"/>
          </a:xfrm>
          <a:prstGeom prst="rect">
            <a:avLst/>
          </a:prstGeom>
          <a:ln w="12700">
            <a:miter lim="400000"/>
          </a:ln>
        </p:spPr>
      </p:pic>
      <p:sp>
        <p:nvSpPr>
          <p:cNvPr id="1318" name="Shape 1318"/>
          <p:cNvSpPr/>
          <p:nvPr/>
        </p:nvSpPr>
        <p:spPr>
          <a:xfrm>
            <a:off x="-29741" y="9255273"/>
            <a:ext cx="490997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Autoimmun Rev. 2017 Aug;16(8):826-832. </a:t>
            </a:r>
          </a:p>
        </p:txBody>
      </p:sp>
      <p:pic>
        <p:nvPicPr>
          <p:cNvPr id="1319" name="pasted-image.png"/>
          <p:cNvPicPr>
            <a:picLocks/>
          </p:cNvPicPr>
          <p:nvPr/>
        </p:nvPicPr>
        <p:blipFill>
          <a:blip r:embed="rId6">
            <a:extLst/>
          </a:blip>
          <a:srcRect t="1568" b="1529"/>
          <a:stretch>
            <a:fillRect/>
          </a:stretch>
        </p:blipFill>
        <p:spPr>
          <a:xfrm>
            <a:off x="5394578" y="2820913"/>
            <a:ext cx="7389681" cy="3304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0708" y="6486053"/>
            <a:ext cx="7389650" cy="316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Shape 1321"/>
          <p:cNvSpPr/>
          <p:nvPr/>
        </p:nvSpPr>
        <p:spPr>
          <a:xfrm>
            <a:off x="5521527" y="8219331"/>
            <a:ext cx="7135915" cy="317501"/>
          </a:xfrm>
          <a:prstGeom prst="rect">
            <a:avLst/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22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89699" y="1885082"/>
            <a:ext cx="8660543" cy="575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23" name="Shape 1323"/>
          <p:cNvSpPr/>
          <p:nvPr/>
        </p:nvSpPr>
        <p:spPr>
          <a:xfrm>
            <a:off x="361421" y="2787436"/>
            <a:ext cx="283667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t>Cruces: 6MP + 30mg/d</a:t>
            </a:r>
          </a:p>
          <a:p>
            <a:pPr algn="l"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Bourdeaux: 1mg/kg/d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pasted-image.pn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18395" y="3801761"/>
            <a:ext cx="6482447" cy="4693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89854" y="3489114"/>
            <a:ext cx="3244987" cy="64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Shape 1329"/>
          <p:cNvSpPr/>
          <p:nvPr/>
        </p:nvSpPr>
        <p:spPr>
          <a:xfrm>
            <a:off x="-12448" y="9255273"/>
            <a:ext cx="490997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Autoimmun Rev. 2017 Aug;16(8):826-832. </a:t>
            </a:r>
          </a:p>
        </p:txBody>
      </p:sp>
      <p:pic>
        <p:nvPicPr>
          <p:cNvPr id="1330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62498" y="5040274"/>
            <a:ext cx="7545473" cy="4427070"/>
          </a:xfrm>
          <a:prstGeom prst="rect">
            <a:avLst/>
          </a:prstGeom>
          <a:ln w="12700">
            <a:miter lim="400000"/>
          </a:ln>
        </p:spPr>
      </p:pic>
      <p:sp>
        <p:nvSpPr>
          <p:cNvPr id="1331" name="Shape 1331"/>
          <p:cNvSpPr/>
          <p:nvPr/>
        </p:nvSpPr>
        <p:spPr>
          <a:xfrm>
            <a:off x="5567278" y="7627701"/>
            <a:ext cx="7135915" cy="407617"/>
          </a:xfrm>
          <a:prstGeom prst="rect">
            <a:avLst/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32" name="Shape 1332"/>
          <p:cNvSpPr/>
          <p:nvPr/>
        </p:nvSpPr>
        <p:spPr>
          <a:xfrm>
            <a:off x="5567278" y="6703707"/>
            <a:ext cx="7135915" cy="407617"/>
          </a:xfrm>
          <a:prstGeom prst="rect">
            <a:avLst/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33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0" y="41982"/>
            <a:ext cx="13004801" cy="184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89699" y="1885082"/>
            <a:ext cx="8660543" cy="575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Shape 1335"/>
          <p:cNvSpPr/>
          <p:nvPr/>
        </p:nvSpPr>
        <p:spPr>
          <a:xfrm>
            <a:off x="361421" y="2787436"/>
            <a:ext cx="283667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t>Cruces: 6MP + 30mg/d</a:t>
            </a:r>
          </a:p>
          <a:p>
            <a:pPr algn="l"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Bourdeaux: 1mg/kg/d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2315"/>
            <a:ext cx="13004801" cy="201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92" y="1584088"/>
            <a:ext cx="2483508" cy="38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Shape 1356"/>
          <p:cNvSpPr/>
          <p:nvPr/>
        </p:nvSpPr>
        <p:spPr>
          <a:xfrm>
            <a:off x="100561" y="2476608"/>
            <a:ext cx="8087652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Pulsos 0.5g/d + oral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t>mg/Kg/d vs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0.5</a:t>
            </a:r>
            <a:r>
              <a:t>mg/kg/d) -&gt; 24 sem:</a:t>
            </a:r>
          </a:p>
        </p:txBody>
      </p:sp>
      <p:pic>
        <p:nvPicPr>
          <p:cNvPr id="1357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-17864" y="3219354"/>
            <a:ext cx="6685766" cy="2627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356393" y="6555573"/>
            <a:ext cx="12291842" cy="30538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Shape 1359"/>
          <p:cNvSpPr/>
          <p:nvPr/>
        </p:nvSpPr>
        <p:spPr>
          <a:xfrm>
            <a:off x="258186" y="8475505"/>
            <a:ext cx="12158367" cy="334536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0" name="Shape 1360"/>
          <p:cNvSpPr/>
          <p:nvPr/>
        </p:nvSpPr>
        <p:spPr>
          <a:xfrm>
            <a:off x="9572939" y="8093812"/>
            <a:ext cx="110036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p=0.056</a:t>
            </a:r>
          </a:p>
        </p:txBody>
      </p:sp>
      <p:sp>
        <p:nvSpPr>
          <p:cNvPr id="1361" name="Shape 1361"/>
          <p:cNvSpPr/>
          <p:nvPr/>
        </p:nvSpPr>
        <p:spPr>
          <a:xfrm>
            <a:off x="258186" y="9281327"/>
            <a:ext cx="12158367" cy="334536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2" name="Shape 1362"/>
          <p:cNvSpPr/>
          <p:nvPr/>
        </p:nvSpPr>
        <p:spPr>
          <a:xfrm>
            <a:off x="9572939" y="8836134"/>
            <a:ext cx="110036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p=0.012</a:t>
            </a:r>
          </a:p>
        </p:txBody>
      </p:sp>
      <p:sp>
        <p:nvSpPr>
          <p:cNvPr id="1363" name="Shape 1363"/>
          <p:cNvSpPr/>
          <p:nvPr/>
        </p:nvSpPr>
        <p:spPr>
          <a:xfrm>
            <a:off x="45775" y="4082970"/>
            <a:ext cx="1685054" cy="1716474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4" name="Shape 1364"/>
          <p:cNvSpPr/>
          <p:nvPr/>
        </p:nvSpPr>
        <p:spPr>
          <a:xfrm>
            <a:off x="1403419" y="6568273"/>
            <a:ext cx="1851061" cy="393701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5" name="Shape 1365"/>
          <p:cNvSpPr/>
          <p:nvPr/>
        </p:nvSpPr>
        <p:spPr>
          <a:xfrm>
            <a:off x="3271048" y="6471418"/>
            <a:ext cx="8365122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  </a:t>
            </a:r>
          </a:p>
        </p:txBody>
      </p:sp>
      <p:pic>
        <p:nvPicPr>
          <p:cNvPr id="1366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>
          <a:xfrm>
            <a:off x="8222864" y="6190258"/>
            <a:ext cx="1499920" cy="43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7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6693069" y="3149504"/>
            <a:ext cx="1376082" cy="2697261"/>
          </a:xfrm>
          <a:prstGeom prst="rect">
            <a:avLst/>
          </a:prstGeom>
          <a:ln w="12700">
            <a:miter lim="400000"/>
          </a:ln>
        </p:spPr>
      </p:pic>
      <p:sp>
        <p:nvSpPr>
          <p:cNvPr id="1368" name="Shape 1368"/>
          <p:cNvSpPr/>
          <p:nvPr/>
        </p:nvSpPr>
        <p:spPr>
          <a:xfrm>
            <a:off x="8681204" y="7351503"/>
            <a:ext cx="583110" cy="342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b="1" i="1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n=42</a:t>
            </a:r>
          </a:p>
        </p:txBody>
      </p:sp>
      <p:pic>
        <p:nvPicPr>
          <p:cNvPr id="1369" name="pasted-image.png"/>
          <p:cNvPicPr>
            <a:picLocks noChangeAspect="1"/>
          </p:cNvPicPr>
          <p:nvPr/>
        </p:nvPicPr>
        <p:blipFill>
          <a:blip r:embed="rId9" cstate="email">
            <a:extLst/>
          </a:blip>
          <a:stretch>
            <a:fillRect/>
          </a:stretch>
        </p:blipFill>
        <p:spPr>
          <a:xfrm>
            <a:off x="8718496" y="2476608"/>
            <a:ext cx="3544385" cy="3703683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Shape 1370"/>
          <p:cNvSpPr/>
          <p:nvPr/>
        </p:nvSpPr>
        <p:spPr>
          <a:xfrm>
            <a:off x="9011417" y="2425808"/>
            <a:ext cx="3244362" cy="309137"/>
          </a:xfrm>
          <a:prstGeom prst="rect">
            <a:avLst/>
          </a:prstGeom>
          <a:ln w="254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71" name="pasted-image.png"/>
          <p:cNvPicPr>
            <a:picLocks noChangeAspect="1"/>
          </p:cNvPicPr>
          <p:nvPr/>
        </p:nvPicPr>
        <p:blipFill>
          <a:blip r:embed="rId10" cstate="email">
            <a:extLst/>
          </a:blip>
          <a:stretch>
            <a:fillRect/>
          </a:stretch>
        </p:blipFill>
        <p:spPr>
          <a:xfrm>
            <a:off x="9641428" y="6217751"/>
            <a:ext cx="1247082" cy="38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pasted-image.png"/>
          <p:cNvPicPr>
            <a:picLocks noChangeAspect="1"/>
          </p:cNvPicPr>
          <p:nvPr/>
        </p:nvPicPr>
        <p:blipFill>
          <a:blip r:embed="rId11" cstate="email">
            <a:extLst/>
          </a:blip>
          <a:stretch>
            <a:fillRect/>
          </a:stretch>
        </p:blipFill>
        <p:spPr>
          <a:xfrm>
            <a:off x="11375384" y="6227498"/>
            <a:ext cx="1315297" cy="363274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Shape 1373"/>
          <p:cNvSpPr/>
          <p:nvPr/>
        </p:nvSpPr>
        <p:spPr>
          <a:xfrm>
            <a:off x="9650612" y="1453626"/>
            <a:ext cx="23496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MYLUPUS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-1" y="1566081"/>
            <a:ext cx="13004801" cy="1372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127000" y="101563"/>
            <a:ext cx="13004800" cy="130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7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10014346" y="9145348"/>
            <a:ext cx="2742187" cy="476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8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228004" y="4009032"/>
            <a:ext cx="12548605" cy="1735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228004" y="5738327"/>
            <a:ext cx="12548605" cy="1414589"/>
          </a:xfrm>
          <a:prstGeom prst="rect">
            <a:avLst/>
          </a:prstGeom>
          <a:ln w="12700">
            <a:miter lim="400000"/>
          </a:ln>
        </p:spPr>
      </p:pic>
      <p:sp>
        <p:nvSpPr>
          <p:cNvPr id="1400" name="Shape 1400"/>
          <p:cNvSpPr/>
          <p:nvPr/>
        </p:nvSpPr>
        <p:spPr>
          <a:xfrm>
            <a:off x="328865" y="3918060"/>
            <a:ext cx="12347070" cy="32220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1" name="Shape 1401"/>
          <p:cNvSpPr/>
          <p:nvPr/>
        </p:nvSpPr>
        <p:spPr>
          <a:xfrm>
            <a:off x="1127844" y="3098067"/>
            <a:ext cx="107491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BUT THERE WER SOME IMPORTANT POSITIVES</a:t>
            </a:r>
          </a:p>
        </p:txBody>
      </p:sp>
      <p:sp>
        <p:nvSpPr>
          <p:cNvPr id="1402" name="Shape 1402"/>
          <p:cNvSpPr/>
          <p:nvPr/>
        </p:nvSpPr>
        <p:spPr>
          <a:xfrm>
            <a:off x="3920063" y="3984651"/>
            <a:ext cx="1920771" cy="596901"/>
          </a:xfrm>
          <a:prstGeom prst="ellipse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3" name="Shape 1403"/>
          <p:cNvSpPr/>
          <p:nvPr/>
        </p:nvSpPr>
        <p:spPr>
          <a:xfrm>
            <a:off x="504759" y="7614315"/>
            <a:ext cx="11995281" cy="134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¿Tarda RTX en hacer efecto?</a:t>
            </a:r>
          </a:p>
          <a:p>
            <a:pPr>
              <a:defRPr sz="700"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96333" indent="-296333" algn="l">
              <a:buSzPct val="45000"/>
              <a:buBlip>
                <a:blip r:embed="rId8"/>
              </a:buBlip>
              <a:defRPr sz="2400"/>
            </a:pPr>
            <a:r>
              <a:t>Linfos B, no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Cels. Plasmáticas </a:t>
            </a:r>
            <a:r>
              <a:t>ya activas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(mayoría en orina de NL) -&gt;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Bortezomib</a:t>
            </a:r>
            <a:r>
              <a:t>?</a:t>
            </a:r>
          </a:p>
          <a:p>
            <a:pPr marL="296333" indent="-296333" algn="l">
              <a:buSzPct val="45000"/>
              <a:buBlip>
                <a:blip r:embed="rId8"/>
              </a:buBlip>
              <a:defRPr sz="2400"/>
            </a:pPr>
            <a:r>
              <a:t>Penetrancia en tejido renal?</a:t>
            </a:r>
          </a:p>
        </p:txBody>
      </p:sp>
      <p:sp>
        <p:nvSpPr>
          <p:cNvPr id="1404" name="Shape 1404"/>
          <p:cNvSpPr/>
          <p:nvPr/>
        </p:nvSpPr>
        <p:spPr>
          <a:xfrm>
            <a:off x="4896847" y="8588140"/>
            <a:ext cx="256489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i="1"/>
            </a:lvl1pPr>
          </a:lstStyle>
          <a:p>
            <a:r>
              <a:t>Scott E, Clin Immunol 2016</a:t>
            </a:r>
          </a:p>
        </p:txBody>
      </p:sp>
      <p:sp>
        <p:nvSpPr>
          <p:cNvPr id="1405" name="Shape 1405"/>
          <p:cNvSpPr/>
          <p:nvPr/>
        </p:nvSpPr>
        <p:spPr>
          <a:xfrm>
            <a:off x="423217" y="6659675"/>
            <a:ext cx="12158366" cy="480415"/>
          </a:xfrm>
          <a:prstGeom prst="rect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140191" y="36725"/>
            <a:ext cx="8430826" cy="2750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7466500" y="3689998"/>
            <a:ext cx="989580" cy="307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4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7383" y="9409110"/>
            <a:ext cx="2952997" cy="241766"/>
          </a:xfrm>
          <a:prstGeom prst="rect">
            <a:avLst/>
          </a:prstGeom>
          <a:ln w="12700">
            <a:miter lim="400000"/>
          </a:ln>
        </p:spPr>
      </p:pic>
      <p:sp>
        <p:nvSpPr>
          <p:cNvPr id="1435" name="Shape 1435"/>
          <p:cNvSpPr/>
          <p:nvPr/>
        </p:nvSpPr>
        <p:spPr>
          <a:xfrm>
            <a:off x="2477812" y="8242373"/>
            <a:ext cx="598952" cy="495779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36" name="Shape 1436"/>
          <p:cNvSpPr/>
          <p:nvPr/>
        </p:nvSpPr>
        <p:spPr>
          <a:xfrm>
            <a:off x="4684498" y="2649529"/>
            <a:ext cx="49370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RITUXILUP cohort</a:t>
            </a:r>
          </a:p>
        </p:txBody>
      </p:sp>
      <p:pic>
        <p:nvPicPr>
          <p:cNvPr id="1437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8452062" y="3675711"/>
            <a:ext cx="3882275" cy="3088345"/>
          </a:xfrm>
          <a:prstGeom prst="rect">
            <a:avLst/>
          </a:prstGeom>
          <a:ln w="12700">
            <a:miter lim="400000"/>
          </a:ln>
        </p:spPr>
      </p:pic>
      <p:sp>
        <p:nvSpPr>
          <p:cNvPr id="1438" name="Shape 1438"/>
          <p:cNvSpPr/>
          <p:nvPr/>
        </p:nvSpPr>
        <p:spPr>
          <a:xfrm>
            <a:off x="9127314" y="541788"/>
            <a:ext cx="3334258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/>
            </a:pPr>
            <a:r>
              <a:t> n= 50 NL III-V</a:t>
            </a:r>
          </a:p>
          <a:p>
            <a:pPr algn="l">
              <a:defRPr sz="2400"/>
            </a:pPr>
            <a:r>
              <a:t> Multiétnico</a:t>
            </a:r>
          </a:p>
          <a:p>
            <a:pPr algn="l">
              <a:defRPr sz="2400"/>
            </a:pPr>
            <a:endParaRPr/>
          </a:p>
          <a:p>
            <a:r>
              <a:rPr sz="2400"/>
              <a:t>RTX (AR) + 6MP -&gt; MF </a:t>
            </a:r>
            <a:r>
              <a:rPr sz="2400"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sin Pred oral</a:t>
            </a:r>
          </a:p>
        </p:txBody>
      </p:sp>
      <p:pic>
        <p:nvPicPr>
          <p:cNvPr id="1439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6780448" y="8069315"/>
            <a:ext cx="1816155" cy="30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0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tretch>
            <a:fillRect/>
          </a:stretch>
        </p:blipFill>
        <p:spPr>
          <a:xfrm>
            <a:off x="11215925" y="8056615"/>
            <a:ext cx="1505747" cy="30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pasted-image.png"/>
          <p:cNvPicPr>
            <a:picLocks noChangeAspect="1"/>
          </p:cNvPicPr>
          <p:nvPr/>
        </p:nvPicPr>
        <p:blipFill>
          <a:blip r:embed="rId9" cstate="email">
            <a:extLst/>
          </a:blip>
          <a:stretch>
            <a:fillRect/>
          </a:stretch>
        </p:blipFill>
        <p:spPr>
          <a:xfrm>
            <a:off x="6796345" y="8323285"/>
            <a:ext cx="5829537" cy="858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pasted-image.png"/>
          <p:cNvPicPr>
            <a:picLocks noChangeAspect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>
          <a:xfrm>
            <a:off x="6702087" y="7221806"/>
            <a:ext cx="5159087" cy="468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3" name="pasted-image.png"/>
          <p:cNvPicPr>
            <a:picLocks noChangeAspect="1"/>
          </p:cNvPicPr>
          <p:nvPr/>
        </p:nvPicPr>
        <p:blipFill>
          <a:blip r:embed="rId11" cstate="email">
            <a:extLst/>
          </a:blip>
          <a:srcRect/>
          <a:stretch>
            <a:fillRect/>
          </a:stretch>
        </p:blipFill>
        <p:spPr>
          <a:xfrm>
            <a:off x="6745861" y="7524114"/>
            <a:ext cx="5930317" cy="446382"/>
          </a:xfrm>
          <a:prstGeom prst="rect">
            <a:avLst/>
          </a:prstGeom>
          <a:ln w="12700">
            <a:miter lim="400000"/>
          </a:ln>
        </p:spPr>
      </p:pic>
      <p:sp>
        <p:nvSpPr>
          <p:cNvPr id="1444" name="Shape 1444"/>
          <p:cNvSpPr/>
          <p:nvPr/>
        </p:nvSpPr>
        <p:spPr>
          <a:xfrm>
            <a:off x="6662437" y="7169662"/>
            <a:ext cx="6097352" cy="2105561"/>
          </a:xfrm>
          <a:prstGeom prst="rect">
            <a:avLst/>
          </a:prstGeom>
          <a:ln w="25400">
            <a:solidFill>
              <a:srgbClr val="D78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445" name="pasted-image.png"/>
          <p:cNvPicPr>
            <a:picLocks noChangeAspect="1"/>
          </p:cNvPicPr>
          <p:nvPr/>
        </p:nvPicPr>
        <p:blipFill>
          <a:blip r:embed="rId12" cstate="email">
            <a:extLst/>
          </a:blip>
          <a:srcRect/>
          <a:stretch>
            <a:fillRect/>
          </a:stretch>
        </p:blipFill>
        <p:spPr>
          <a:xfrm>
            <a:off x="161587" y="3494763"/>
            <a:ext cx="6410689" cy="6169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pasted-image.png"/>
          <p:cNvPicPr>
            <a:picLocks noChangeAspect="1"/>
          </p:cNvPicPr>
          <p:nvPr/>
        </p:nvPicPr>
        <p:blipFill>
          <a:blip r:embed="rId13" cstate="email">
            <a:extLst/>
          </a:blip>
          <a:srcRect/>
          <a:stretch>
            <a:fillRect/>
          </a:stretch>
        </p:blipFill>
        <p:spPr>
          <a:xfrm>
            <a:off x="4545311" y="4530158"/>
            <a:ext cx="1931797" cy="30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7" name="pasted-image.png"/>
          <p:cNvPicPr>
            <a:picLocks noChangeAspect="1"/>
          </p:cNvPicPr>
          <p:nvPr/>
        </p:nvPicPr>
        <p:blipFill>
          <a:blip r:embed="rId14" cstate="email">
            <a:extLst/>
          </a:blip>
          <a:srcRect/>
          <a:stretch>
            <a:fillRect/>
          </a:stretch>
        </p:blipFill>
        <p:spPr>
          <a:xfrm>
            <a:off x="3816131" y="3830149"/>
            <a:ext cx="2365709" cy="3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8" name="pasted-image.png"/>
          <p:cNvPicPr>
            <a:picLocks noChangeAspect="1"/>
          </p:cNvPicPr>
          <p:nvPr/>
        </p:nvPicPr>
        <p:blipFill>
          <a:blip r:embed="rId15" cstate="email">
            <a:extLst/>
          </a:blip>
          <a:srcRect/>
          <a:stretch>
            <a:fillRect/>
          </a:stretch>
        </p:blipFill>
        <p:spPr>
          <a:xfrm>
            <a:off x="5195898" y="6513854"/>
            <a:ext cx="1294823" cy="269881"/>
          </a:xfrm>
          <a:prstGeom prst="rect">
            <a:avLst/>
          </a:prstGeom>
          <a:ln w="12700">
            <a:miter lim="400000"/>
          </a:ln>
        </p:spPr>
      </p:pic>
      <p:sp>
        <p:nvSpPr>
          <p:cNvPr id="1449" name="Shape 1449"/>
          <p:cNvSpPr/>
          <p:nvPr/>
        </p:nvSpPr>
        <p:spPr>
          <a:xfrm rot="20280000">
            <a:off x="7895021" y="5193083"/>
            <a:ext cx="3874294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¡NO nuevos casos de DM!</a:t>
            </a:r>
          </a:p>
        </p:txBody>
      </p:sp>
      <p:sp>
        <p:nvSpPr>
          <p:cNvPr id="1450" name="Shape 1450"/>
          <p:cNvSpPr/>
          <p:nvPr/>
        </p:nvSpPr>
        <p:spPr>
          <a:xfrm>
            <a:off x="2477812" y="8242373"/>
            <a:ext cx="598952" cy="495779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451" name="pasted-image.png"/>
          <p:cNvPicPr>
            <a:picLocks noChangeAspect="1"/>
          </p:cNvPicPr>
          <p:nvPr/>
        </p:nvPicPr>
        <p:blipFill>
          <a:blip r:embed="rId16" cstate="email">
            <a:extLst/>
          </a:blip>
          <a:stretch>
            <a:fillRect/>
          </a:stretch>
        </p:blipFill>
        <p:spPr>
          <a:xfrm>
            <a:off x="12034388" y="205040"/>
            <a:ext cx="624352" cy="1245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9" grpId="1" animBg="1" advAuto="0"/>
      <p:bldP spid="1440" grpId="2" animBg="1" advAuto="0"/>
      <p:bldP spid="1443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787368" y="1075621"/>
            <a:ext cx="10647364" cy="8051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t>: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/>
            </a:pPr>
            <a:r>
              <a:t>Anatomía Patológica:                                              - - -</a:t>
            </a:r>
          </a:p>
          <a:p>
            <a:pPr algn="l">
              <a:defRPr sz="3000"/>
            </a:pPr>
            <a:r>
              <a:t>   - Lesiones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Vasculares</a:t>
            </a:r>
          </a:p>
          <a:p>
            <a:pPr algn="l">
              <a:defRPr sz="3000"/>
            </a:pPr>
            <a:r>
              <a:t>   - Lesiones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Tubulointersticiales</a:t>
            </a:r>
          </a:p>
          <a:p>
            <a:pPr algn="l">
              <a:defRPr sz="3000"/>
            </a:pPr>
            <a:r>
              <a:t>   - 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Podocitopatía</a:t>
            </a:r>
            <a:r>
              <a:t>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>
                <a:solidFill>
                  <a:srgbClr val="A6AAA9"/>
                </a:solidFill>
              </a:defRPr>
            </a:pPr>
            <a:r>
              <a:rPr sz="3000"/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>
              <a:defRPr>
                <a:solidFill>
                  <a:srgbClr val="A6AAA9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Corticoides.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Tratamiento en 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Hasta cuándo el 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“Nuevas” opciones: 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Futuras dianas terapéuticas</a:t>
            </a:r>
          </a:p>
        </p:txBody>
      </p:sp>
      <p:pic>
        <p:nvPicPr>
          <p:cNvPr id="16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627434" y="1803400"/>
            <a:ext cx="6223879" cy="1941412"/>
          </a:xfrm>
          <a:prstGeom prst="rect">
            <a:avLst/>
          </a:prstGeom>
          <a:ln w="254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41825" y="311068"/>
            <a:ext cx="12721018" cy="1206112"/>
          </a:xfrm>
          <a:prstGeom prst="rect">
            <a:avLst/>
          </a:prstGeom>
          <a:ln w="12700">
            <a:miter lim="400000"/>
          </a:ln>
        </p:spPr>
      </p:pic>
      <p:sp>
        <p:nvSpPr>
          <p:cNvPr id="1561" name="Shape 1561"/>
          <p:cNvSpPr/>
          <p:nvPr/>
        </p:nvSpPr>
        <p:spPr>
          <a:xfrm>
            <a:off x="385629" y="350937"/>
            <a:ext cx="12270195" cy="1239811"/>
          </a:xfrm>
          <a:prstGeom prst="rect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62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11292788" y="1145499"/>
            <a:ext cx="1168342" cy="1646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3" name="MMF EN IR_1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893" y="1689275"/>
            <a:ext cx="12297667" cy="8054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6" name="Group 1566"/>
          <p:cNvGrpSpPr/>
          <p:nvPr/>
        </p:nvGrpSpPr>
        <p:grpSpPr>
          <a:xfrm>
            <a:off x="1206500" y="1882999"/>
            <a:ext cx="10591800" cy="7137401"/>
            <a:chOff x="0" y="0"/>
            <a:chExt cx="10591800" cy="7137400"/>
          </a:xfrm>
        </p:grpSpPr>
        <p:pic>
          <p:nvPicPr>
            <p:cNvPr id="1565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10160000" cy="6578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4" name="Imagen 1563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591800" cy="7137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ALMS_IR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3" y="-2972"/>
            <a:ext cx="13012726" cy="9759544"/>
          </a:xfrm>
          <a:prstGeom prst="rect">
            <a:avLst/>
          </a:prstGeom>
          <a:ln w="12700">
            <a:miter lim="400000"/>
          </a:ln>
        </p:spPr>
      </p:pic>
      <p:sp>
        <p:nvSpPr>
          <p:cNvPr id="1569" name="Shape 1569"/>
          <p:cNvSpPr/>
          <p:nvPr/>
        </p:nvSpPr>
        <p:spPr>
          <a:xfrm>
            <a:off x="598791" y="6104849"/>
            <a:ext cx="11807218" cy="748625"/>
          </a:xfrm>
          <a:prstGeom prst="rect">
            <a:avLst/>
          </a:prstGeom>
          <a:ln w="381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123219" y="2892713"/>
            <a:ext cx="6166991" cy="4861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166678" y="268749"/>
            <a:ext cx="6737319" cy="1314550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Shape 1618"/>
          <p:cNvSpPr/>
          <p:nvPr/>
        </p:nvSpPr>
        <p:spPr>
          <a:xfrm>
            <a:off x="3081725" y="174813"/>
            <a:ext cx="1965832" cy="558404"/>
          </a:xfrm>
          <a:prstGeom prst="ellipse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19" name="Shape 1619"/>
          <p:cNvSpPr/>
          <p:nvPr/>
        </p:nvSpPr>
        <p:spPr>
          <a:xfrm>
            <a:off x="7334935" y="8572925"/>
            <a:ext cx="37155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Group1: eGFR&gt;60</a:t>
            </a:r>
            <a:r>
              <a:rPr sz="1600"/>
              <a:t>ml/min/1.73m2</a:t>
            </a:r>
          </a:p>
          <a:p>
            <a:pPr>
              <a:defRPr sz="1800">
                <a:solidFill>
                  <a:schemeClr val="accent2"/>
                </a:solidFill>
              </a:defRPr>
            </a:pPr>
            <a:r>
              <a:t>   Group 2: eGFR&lt; 60 </a:t>
            </a:r>
            <a:r>
              <a:rPr sz="1600"/>
              <a:t>ml/min/1.73m2</a:t>
            </a:r>
          </a:p>
        </p:txBody>
      </p:sp>
      <p:sp>
        <p:nvSpPr>
          <p:cNvPr id="1620" name="Shape 1620"/>
          <p:cNvSpPr/>
          <p:nvPr/>
        </p:nvSpPr>
        <p:spPr>
          <a:xfrm>
            <a:off x="315891" y="6922506"/>
            <a:ext cx="647853" cy="64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cd</a:t>
            </a:r>
          </a:p>
        </p:txBody>
      </p:sp>
      <p:sp>
        <p:nvSpPr>
          <p:cNvPr id="1621" name="Shape 1621"/>
          <p:cNvSpPr/>
          <p:nvPr/>
        </p:nvSpPr>
        <p:spPr>
          <a:xfrm>
            <a:off x="264913" y="6922506"/>
            <a:ext cx="749809" cy="64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   </a:t>
            </a:r>
          </a:p>
        </p:txBody>
      </p:sp>
      <p:sp>
        <p:nvSpPr>
          <p:cNvPr id="1622" name="Shape 1622"/>
          <p:cNvSpPr/>
          <p:nvPr/>
        </p:nvSpPr>
        <p:spPr>
          <a:xfrm rot="16200000">
            <a:off x="-1970083" y="4541111"/>
            <a:ext cx="4780293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Kaplan Meier estimates of acumulatie probability of response (CR o PR)</a:t>
            </a:r>
          </a:p>
        </p:txBody>
      </p:sp>
      <p:sp>
        <p:nvSpPr>
          <p:cNvPr id="1623" name="Shape 1623"/>
          <p:cNvSpPr/>
          <p:nvPr/>
        </p:nvSpPr>
        <p:spPr>
          <a:xfrm>
            <a:off x="1855256" y="1919078"/>
            <a:ext cx="270296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NL II-V n=90</a:t>
            </a:r>
          </a:p>
        </p:txBody>
      </p:sp>
      <p:pic>
        <p:nvPicPr>
          <p:cNvPr id="1624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1643901" y="8445912"/>
            <a:ext cx="4841660" cy="1149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5" name="pasted-image.pdf"/>
          <p:cNvPicPr>
            <a:picLocks noChangeAspect="1"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>
          <a:xfrm>
            <a:off x="326071" y="8499027"/>
            <a:ext cx="1187451" cy="1043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>
          <a:xfrm>
            <a:off x="10390022" y="9397384"/>
            <a:ext cx="2394815" cy="276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6351342" y="2894896"/>
            <a:ext cx="6121115" cy="4857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pasted-image.png"/>
          <p:cNvPicPr>
            <a:picLocks noChangeAspect="1"/>
          </p:cNvPicPr>
          <p:nvPr/>
        </p:nvPicPr>
        <p:blipFill>
          <a:blip r:embed="rId9" cstate="email">
            <a:extLst/>
          </a:blip>
          <a:stretch>
            <a:fillRect/>
          </a:stretch>
        </p:blipFill>
        <p:spPr>
          <a:xfrm>
            <a:off x="6987892" y="276304"/>
            <a:ext cx="5633942" cy="1299341"/>
          </a:xfrm>
          <a:prstGeom prst="rect">
            <a:avLst/>
          </a:prstGeom>
          <a:ln w="12700">
            <a:miter lim="400000"/>
          </a:ln>
        </p:spPr>
      </p:pic>
      <p:sp>
        <p:nvSpPr>
          <p:cNvPr id="1629" name="Shape 1629"/>
          <p:cNvSpPr/>
          <p:nvPr/>
        </p:nvSpPr>
        <p:spPr>
          <a:xfrm>
            <a:off x="9968320" y="174813"/>
            <a:ext cx="2519488" cy="558404"/>
          </a:xfrm>
          <a:prstGeom prst="ellipse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30" name="pasted-image.png"/>
          <p:cNvPicPr>
            <a:picLocks noChangeAspect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>
          <a:xfrm rot="16200000">
            <a:off x="5018066" y="4971658"/>
            <a:ext cx="4201366" cy="29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Shape 1631"/>
          <p:cNvSpPr/>
          <p:nvPr/>
        </p:nvSpPr>
        <p:spPr>
          <a:xfrm>
            <a:off x="8447249" y="5528838"/>
            <a:ext cx="3612668" cy="156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900"/>
            </a:pPr>
            <a:endParaRPr/>
          </a:p>
          <a:p>
            <a:pPr marL="444500" indent="-444500" algn="l">
              <a:buSzPct val="75000"/>
              <a:buChar char="•"/>
              <a:defRPr sz="1900"/>
            </a:pPr>
            <a:r>
              <a:t>eGFR medio:</a:t>
            </a:r>
          </a:p>
          <a:p>
            <a:pPr algn="l">
              <a:defRPr sz="1900">
                <a:solidFill>
                  <a:schemeClr val="accent2"/>
                </a:solidFill>
              </a:defRPr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98 ± 34</a:t>
            </a:r>
            <a:r>
              <a:t> ml/min/1.73m2</a:t>
            </a:r>
          </a:p>
          <a:p>
            <a:pPr algn="l">
              <a:defRPr sz="1900">
                <a:solidFill>
                  <a:srgbClr val="0433FF"/>
                </a:solidFill>
              </a:defRPr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43 ± 14</a:t>
            </a:r>
            <a:r>
              <a:t> ml/min/1.73 m2, </a:t>
            </a:r>
          </a:p>
          <a:p>
            <a:pPr algn="l">
              <a:defRPr sz="1900">
                <a:solidFill>
                  <a:srgbClr val="0433FF"/>
                </a:solidFill>
              </a:defRPr>
            </a:pPr>
            <a:r>
              <a:t>(sólo 3 eGFR&lt;30ml/min/1.73m2)</a:t>
            </a:r>
          </a:p>
        </p:txBody>
      </p:sp>
      <p:sp>
        <p:nvSpPr>
          <p:cNvPr id="1632" name="Shape 1632"/>
          <p:cNvSpPr/>
          <p:nvPr/>
        </p:nvSpPr>
        <p:spPr>
          <a:xfrm>
            <a:off x="8167578" y="2046019"/>
            <a:ext cx="2830069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NL II-V n=56</a:t>
            </a:r>
          </a:p>
          <a:p>
            <a:pPr algn="l">
              <a:defRPr sz="1900"/>
            </a:pPr>
            <a:endParaRPr/>
          </a:p>
        </p:txBody>
      </p:sp>
      <p:sp>
        <p:nvSpPr>
          <p:cNvPr id="1633" name="Shape 1633"/>
          <p:cNvSpPr/>
          <p:nvPr/>
        </p:nvSpPr>
        <p:spPr>
          <a:xfrm>
            <a:off x="2034275" y="5283229"/>
            <a:ext cx="4064440" cy="156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900"/>
            </a:pPr>
            <a:endParaRPr/>
          </a:p>
          <a:p>
            <a:pPr marL="444500" indent="-444500" algn="l">
              <a:buSzPct val="75000"/>
              <a:buChar char="•"/>
              <a:defRPr sz="1900"/>
            </a:pPr>
            <a:r>
              <a:t>eGFR medio:</a:t>
            </a:r>
          </a:p>
          <a:p>
            <a:pPr algn="l">
              <a:defRPr sz="1900">
                <a:solidFill>
                  <a:schemeClr val="accent2"/>
                </a:solidFill>
              </a:defRPr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87 ± 23</a:t>
            </a:r>
            <a:r>
              <a:t> ml/min/1.73m2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0.8</a:t>
            </a:r>
            <a:r>
              <a:t> Creat)</a:t>
            </a:r>
          </a:p>
          <a:p>
            <a:pPr algn="l">
              <a:defRPr sz="1900">
                <a:solidFill>
                  <a:srgbClr val="0433FF"/>
                </a:solidFill>
              </a:defRPr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44 ± 12</a:t>
            </a:r>
            <a:r>
              <a:t> ml/min/1.73 m2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1.6</a:t>
            </a:r>
            <a:r>
              <a:t> Creat)</a:t>
            </a:r>
          </a:p>
          <a:p>
            <a:pPr algn="l">
              <a:defRPr sz="1900">
                <a:solidFill>
                  <a:srgbClr val="0433FF"/>
                </a:solidFill>
              </a:defRPr>
            </a:pPr>
            <a:r>
              <a:t>(sólo 3 eGFR&lt;30ml/min/1.73m2)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41825" y="374568"/>
            <a:ext cx="12721018" cy="120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pasted-image.png"/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406303" y="1769936"/>
            <a:ext cx="11815592" cy="791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639" name="Shape 1639"/>
          <p:cNvSpPr/>
          <p:nvPr/>
        </p:nvSpPr>
        <p:spPr>
          <a:xfrm>
            <a:off x="385629" y="414437"/>
            <a:ext cx="12270195" cy="1239811"/>
          </a:xfrm>
          <a:prstGeom prst="rect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0" name="Shape 1640"/>
          <p:cNvSpPr/>
          <p:nvPr/>
        </p:nvSpPr>
        <p:spPr>
          <a:xfrm>
            <a:off x="4710776" y="2414800"/>
            <a:ext cx="2150545" cy="684322"/>
          </a:xfrm>
          <a:prstGeom prst="ellips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1" name="Shape 1641"/>
          <p:cNvSpPr/>
          <p:nvPr/>
        </p:nvSpPr>
        <p:spPr>
          <a:xfrm>
            <a:off x="3873917" y="4835999"/>
            <a:ext cx="1186471" cy="430161"/>
          </a:xfrm>
          <a:prstGeom prst="ellips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2" name="Shape 1642"/>
          <p:cNvSpPr/>
          <p:nvPr/>
        </p:nvSpPr>
        <p:spPr>
          <a:xfrm>
            <a:off x="1941267" y="8808816"/>
            <a:ext cx="3282935" cy="480961"/>
          </a:xfrm>
          <a:prstGeom prst="rect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3" name="Shape 1643"/>
          <p:cNvSpPr/>
          <p:nvPr/>
        </p:nvSpPr>
        <p:spPr>
          <a:xfrm>
            <a:off x="10626106" y="7009387"/>
            <a:ext cx="958064" cy="480961"/>
          </a:xfrm>
          <a:prstGeom prst="rect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4" name="Shape 1644"/>
          <p:cNvSpPr/>
          <p:nvPr/>
        </p:nvSpPr>
        <p:spPr>
          <a:xfrm>
            <a:off x="4086602" y="7750568"/>
            <a:ext cx="853409" cy="480962"/>
          </a:xfrm>
          <a:prstGeom prst="rect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45" name="pasted-imag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26" y="1769936"/>
            <a:ext cx="13004801" cy="8013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>
          <a:xfrm>
            <a:off x="11292788" y="1145499"/>
            <a:ext cx="1168342" cy="1646833"/>
          </a:xfrm>
          <a:prstGeom prst="rect">
            <a:avLst/>
          </a:prstGeom>
          <a:ln w="12700">
            <a:miter lim="400000"/>
          </a:ln>
        </p:spPr>
      </p:pic>
      <p:sp>
        <p:nvSpPr>
          <p:cNvPr id="1647" name="Shape 1647"/>
          <p:cNvSpPr/>
          <p:nvPr/>
        </p:nvSpPr>
        <p:spPr>
          <a:xfrm>
            <a:off x="6340097" y="4069642"/>
            <a:ext cx="3512403" cy="480962"/>
          </a:xfrm>
          <a:prstGeom prst="rect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8" name="Shape 1648"/>
          <p:cNvSpPr/>
          <p:nvPr/>
        </p:nvSpPr>
        <p:spPr>
          <a:xfrm>
            <a:off x="2825685" y="7009387"/>
            <a:ext cx="3548767" cy="607511"/>
          </a:xfrm>
          <a:prstGeom prst="rect">
            <a:avLst/>
          </a:prstGeom>
          <a:ln w="635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53" name="Shape 1653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54" name="Shape 1654"/>
          <p:cNvSpPr/>
          <p:nvPr/>
        </p:nvSpPr>
        <p:spPr>
          <a:xfrm>
            <a:off x="787368" y="1075630"/>
            <a:ext cx="10647364" cy="805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rPr>
                <a:solidFill>
                  <a:srgbClr val="A6AAA9"/>
                </a:solidFill>
              </a:rPr>
              <a:t>:</a:t>
            </a:r>
            <a:r>
              <a:t>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Anatomía Patológica:                                              - - -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Vasculares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Tubulointersticiales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Podocitopatía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>
                <a:solidFill>
                  <a:srgbClr val="A6AAA9"/>
                </a:solidFill>
              </a:defRPr>
            </a:pPr>
            <a:r>
              <a:rPr sz="3000"/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>
              <a:defRPr>
                <a:solidFill>
                  <a:srgbClr val="A6AAA9"/>
                </a:solidFill>
              </a:defRPr>
            </a:pP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Corticoides.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Tratamiento en 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Hasta cuándo el 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“Nuevas” opciones: 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Futuras dianas terapéuticas</a:t>
            </a:r>
          </a:p>
        </p:txBody>
      </p:sp>
      <p:pic>
        <p:nvPicPr>
          <p:cNvPr id="165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6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57" name="Shape 1657"/>
          <p:cNvSpPr/>
          <p:nvPr/>
        </p:nvSpPr>
        <p:spPr>
          <a:xfrm>
            <a:off x="1128948" y="7311755"/>
            <a:ext cx="8836183" cy="721874"/>
          </a:xfrm>
          <a:prstGeom prst="rect">
            <a:avLst/>
          </a:prstGeom>
          <a:ln w="254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189028"/>
            <a:ext cx="11938000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3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900" y="2358017"/>
            <a:ext cx="11811000" cy="7185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77030" y="9357432"/>
            <a:ext cx="3362069" cy="356247"/>
          </a:xfrm>
          <a:prstGeom prst="rect">
            <a:avLst/>
          </a:prstGeom>
          <a:ln w="12700">
            <a:miter lim="400000"/>
          </a:ln>
        </p:spPr>
      </p:pic>
      <p:sp>
        <p:nvSpPr>
          <p:cNvPr id="1665" name="Shape 1665"/>
          <p:cNvSpPr/>
          <p:nvPr/>
        </p:nvSpPr>
        <p:spPr>
          <a:xfrm>
            <a:off x="10376992" y="3451635"/>
            <a:ext cx="698405" cy="508579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3676119" y="3812861"/>
            <a:ext cx="1345140" cy="508580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3999841" y="6093673"/>
            <a:ext cx="5271947" cy="437395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8" name="Shape 1668"/>
          <p:cNvSpPr/>
          <p:nvPr/>
        </p:nvSpPr>
        <p:spPr>
          <a:xfrm>
            <a:off x="10413662" y="7972320"/>
            <a:ext cx="788302" cy="460448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9" name="Shape 1669"/>
          <p:cNvSpPr/>
          <p:nvPr/>
        </p:nvSpPr>
        <p:spPr>
          <a:xfrm>
            <a:off x="10004336" y="6446520"/>
            <a:ext cx="1815898" cy="1"/>
          </a:xfrm>
          <a:prstGeom prst="line">
            <a:avLst/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47700" y="2645528"/>
            <a:ext cx="11658600" cy="2648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189028"/>
            <a:ext cx="11938000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pasted-image.png"/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673100" y="5289526"/>
            <a:ext cx="11658600" cy="4178644"/>
          </a:xfrm>
          <a:prstGeom prst="rect">
            <a:avLst/>
          </a:prstGeom>
          <a:ln w="12700">
            <a:miter lim="400000"/>
          </a:ln>
        </p:spPr>
      </p:pic>
      <p:sp>
        <p:nvSpPr>
          <p:cNvPr id="1676" name="Shape 1676"/>
          <p:cNvSpPr/>
          <p:nvPr/>
        </p:nvSpPr>
        <p:spPr>
          <a:xfrm>
            <a:off x="1445747" y="1898842"/>
            <a:ext cx="9407700" cy="622301"/>
          </a:xfrm>
          <a:prstGeom prst="rect">
            <a:avLst/>
          </a:prstGeom>
          <a:blipFill>
            <a:blip r:embed="rId5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¿A quién retirar el tratamiento y a quién no?  </a:t>
            </a:r>
          </a:p>
        </p:txBody>
      </p:sp>
      <p:sp>
        <p:nvSpPr>
          <p:cNvPr id="1677" name="Shape 1677"/>
          <p:cNvSpPr/>
          <p:nvPr/>
        </p:nvSpPr>
        <p:spPr>
          <a:xfrm>
            <a:off x="6450183" y="5674465"/>
            <a:ext cx="2675838" cy="480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necrosis fibrinoide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Shape 1696"/>
          <p:cNvSpPr/>
          <p:nvPr/>
        </p:nvSpPr>
        <p:spPr>
          <a:xfrm>
            <a:off x="8887900" y="9255523"/>
            <a:ext cx="36669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/>
            </a:lvl1pPr>
          </a:lstStyle>
          <a:p>
            <a:r>
              <a:t>Moroni G Clin exp Rheum 2013</a:t>
            </a:r>
          </a:p>
        </p:txBody>
      </p:sp>
      <p:pic>
        <p:nvPicPr>
          <p:cNvPr id="1697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530647" y="1561855"/>
            <a:ext cx="9552846" cy="7645256"/>
          </a:xfrm>
          <a:prstGeom prst="rect">
            <a:avLst/>
          </a:prstGeom>
          <a:ln w="12700">
            <a:miter lim="400000"/>
          </a:ln>
        </p:spPr>
      </p:pic>
      <p:sp>
        <p:nvSpPr>
          <p:cNvPr id="1698" name="Shape 1698"/>
          <p:cNvSpPr/>
          <p:nvPr/>
        </p:nvSpPr>
        <p:spPr>
          <a:xfrm>
            <a:off x="1622496" y="1030100"/>
            <a:ext cx="975980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Characteristics at presentation and therapy of the 52 patients who stopped therapy divided in Group A (patients who never resumed therapy) and in Group B (patients who had to be retreated). </a:t>
            </a:r>
          </a:p>
        </p:txBody>
      </p:sp>
      <p:sp>
        <p:nvSpPr>
          <p:cNvPr id="1699" name="Shape 1699"/>
          <p:cNvSpPr/>
          <p:nvPr/>
        </p:nvSpPr>
        <p:spPr>
          <a:xfrm>
            <a:off x="1585728" y="9122143"/>
            <a:ext cx="157680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i="1"/>
            </a:lvl1pPr>
          </a:lstStyle>
          <a:p>
            <a:r>
              <a:t>*p=0.06 A vs B</a:t>
            </a:r>
          </a:p>
        </p:txBody>
      </p:sp>
      <p:sp>
        <p:nvSpPr>
          <p:cNvPr id="1700" name="Shape 1700"/>
          <p:cNvSpPr/>
          <p:nvPr/>
        </p:nvSpPr>
        <p:spPr>
          <a:xfrm>
            <a:off x="1512021" y="5335640"/>
            <a:ext cx="9441702" cy="33020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01" name="Shape 1701"/>
          <p:cNvSpPr/>
          <p:nvPr/>
        </p:nvSpPr>
        <p:spPr>
          <a:xfrm>
            <a:off x="1543347" y="8386003"/>
            <a:ext cx="9527382" cy="681962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02" name="Shape 1702"/>
          <p:cNvSpPr/>
          <p:nvPr/>
        </p:nvSpPr>
        <p:spPr>
          <a:xfrm>
            <a:off x="543173" y="175171"/>
            <a:ext cx="119184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PROTEINURIA BASAL COMO F. RIESGO DE RECIDIVA</a:t>
            </a:r>
          </a:p>
        </p:txBody>
      </p:sp>
      <p:sp>
        <p:nvSpPr>
          <p:cNvPr id="1703" name="Shape 1703"/>
          <p:cNvSpPr/>
          <p:nvPr/>
        </p:nvSpPr>
        <p:spPr>
          <a:xfrm>
            <a:off x="3145477" y="989163"/>
            <a:ext cx="1551408" cy="406401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965" y="3292441"/>
            <a:ext cx="12226870" cy="5563330"/>
          </a:xfrm>
          <a:prstGeom prst="rect">
            <a:avLst/>
          </a:prstGeom>
          <a:ln w="12700">
            <a:miter lim="400000"/>
          </a:ln>
        </p:spPr>
      </p:pic>
      <p:sp>
        <p:nvSpPr>
          <p:cNvPr id="1708" name="Shape 1708"/>
          <p:cNvSpPr/>
          <p:nvPr/>
        </p:nvSpPr>
        <p:spPr>
          <a:xfrm>
            <a:off x="27297" y="549245"/>
            <a:ext cx="1295020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CLOROQUINA, DURACIÓN DE TTO.MANTENIMIENTO COMO FACTORES DE RIESGO DE RECIDIVA</a:t>
            </a:r>
          </a:p>
        </p:txBody>
      </p:sp>
      <p:sp>
        <p:nvSpPr>
          <p:cNvPr id="1709" name="Shape 1709"/>
          <p:cNvSpPr/>
          <p:nvPr/>
        </p:nvSpPr>
        <p:spPr>
          <a:xfrm>
            <a:off x="5312057" y="9266946"/>
            <a:ext cx="743346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/>
            </a:lvl1pPr>
          </a:lstStyle>
          <a:p>
            <a:r>
              <a:t>Moroni G, NDT 2006/Clin Exp Rheum 2013/J Nephrol 2016</a:t>
            </a:r>
          </a:p>
        </p:txBody>
      </p:sp>
      <p:sp>
        <p:nvSpPr>
          <p:cNvPr id="1710" name="Shape 1710"/>
          <p:cNvSpPr/>
          <p:nvPr/>
        </p:nvSpPr>
        <p:spPr>
          <a:xfrm>
            <a:off x="292201" y="6991484"/>
            <a:ext cx="12420398" cy="1878520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11" name="Shape 1711"/>
          <p:cNvSpPr/>
          <p:nvPr/>
        </p:nvSpPr>
        <p:spPr>
          <a:xfrm>
            <a:off x="388965" y="2516648"/>
            <a:ext cx="12226870" cy="72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Tabla 3. Comparison between the characteristics at withdrawal of therapy of patients who stopped therapy but did not develop new flares and those who developed new flares. </a:t>
            </a:r>
          </a:p>
        </p:txBody>
      </p:sp>
      <p:sp>
        <p:nvSpPr>
          <p:cNvPr id="1712" name="Shape 1712"/>
          <p:cNvSpPr/>
          <p:nvPr/>
        </p:nvSpPr>
        <p:spPr>
          <a:xfrm>
            <a:off x="6621778" y="2500265"/>
            <a:ext cx="2887635" cy="406400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" y="-113347"/>
            <a:ext cx="13004801" cy="155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276697" y="1811596"/>
            <a:ext cx="5698654" cy="570896"/>
          </a:xfrm>
          <a:prstGeom prst="rect">
            <a:avLst/>
          </a:prstGeom>
          <a:ln w="12700">
            <a:miter lim="400000"/>
          </a:ln>
        </p:spPr>
      </p:pic>
      <p:sp>
        <p:nvSpPr>
          <p:cNvPr id="1739" name="Shape 1739"/>
          <p:cNvSpPr/>
          <p:nvPr/>
        </p:nvSpPr>
        <p:spPr>
          <a:xfrm>
            <a:off x="317891" y="2983088"/>
            <a:ext cx="12369017" cy="1206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 i="1"/>
            </a:pPr>
            <a:r>
              <a:t>- Hidroxicloroquina</a:t>
            </a:r>
          </a:p>
          <a:p>
            <a:pPr algn="l">
              <a:defRPr sz="2400" i="1"/>
            </a:pPr>
            <a:r>
              <a:t>- Retirada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30%</a:t>
            </a:r>
            <a:r>
              <a:t> pacientes) que, tras 5 años de tto.matenimiento, llevan al menos 3 en REMISIÓN COMPLETA y sin haber presentado ningún brote durante esos años.</a:t>
            </a:r>
          </a:p>
        </p:txBody>
      </p:sp>
      <p:sp>
        <p:nvSpPr>
          <p:cNvPr id="1740" name="Shape 1740"/>
          <p:cNvSpPr/>
          <p:nvPr/>
        </p:nvSpPr>
        <p:spPr>
          <a:xfrm>
            <a:off x="1038979" y="2354384"/>
            <a:ext cx="77144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Damage Index (DI) en pacientes con IS/GC prolongada</a:t>
            </a:r>
          </a:p>
        </p:txBody>
      </p:sp>
      <p:sp>
        <p:nvSpPr>
          <p:cNvPr id="1741" name="Shape 1741"/>
          <p:cNvSpPr/>
          <p:nvPr/>
        </p:nvSpPr>
        <p:spPr>
          <a:xfrm>
            <a:off x="6895835" y="9388833"/>
            <a:ext cx="598406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/>
            </a:lvl1pPr>
          </a:lstStyle>
          <a:p>
            <a:r>
              <a:t>Autoinmunity Reviews, available on line 3 november 2017</a:t>
            </a:r>
          </a:p>
        </p:txBody>
      </p:sp>
      <p:sp>
        <p:nvSpPr>
          <p:cNvPr id="1742" name="Shape 1742"/>
          <p:cNvSpPr/>
          <p:nvPr/>
        </p:nvSpPr>
        <p:spPr>
          <a:xfrm flipV="1">
            <a:off x="904131" y="2354383"/>
            <a:ext cx="1" cy="469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743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393496" y="4530236"/>
            <a:ext cx="2188687" cy="514025"/>
          </a:xfrm>
          <a:prstGeom prst="rect">
            <a:avLst/>
          </a:prstGeom>
          <a:ln w="12700">
            <a:miter lim="400000"/>
          </a:ln>
        </p:spPr>
      </p:pic>
      <p:sp>
        <p:nvSpPr>
          <p:cNvPr id="1744" name="Shape 1744"/>
          <p:cNvSpPr/>
          <p:nvPr/>
        </p:nvSpPr>
        <p:spPr>
          <a:xfrm>
            <a:off x="246974" y="1734225"/>
            <a:ext cx="12467213" cy="252939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745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>
          <a:xfrm>
            <a:off x="9173226" y="967364"/>
            <a:ext cx="3431363" cy="2466481"/>
          </a:xfrm>
          <a:prstGeom prst="rect">
            <a:avLst/>
          </a:prstGeom>
          <a:ln w="12700">
            <a:miter lim="400000"/>
          </a:ln>
        </p:spPr>
      </p:pic>
      <p:sp>
        <p:nvSpPr>
          <p:cNvPr id="1746" name="Shape 1746"/>
          <p:cNvSpPr/>
          <p:nvPr/>
        </p:nvSpPr>
        <p:spPr>
          <a:xfrm>
            <a:off x="246974" y="4455652"/>
            <a:ext cx="12467213" cy="242542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747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>
          <a:xfrm>
            <a:off x="2462989" y="4558215"/>
            <a:ext cx="3912074" cy="458120"/>
          </a:xfrm>
          <a:prstGeom prst="rect">
            <a:avLst/>
          </a:prstGeom>
          <a:ln w="12700">
            <a:miter lim="400000"/>
          </a:ln>
        </p:spPr>
      </p:pic>
      <p:sp>
        <p:nvSpPr>
          <p:cNvPr id="1748" name="Shape 1748"/>
          <p:cNvSpPr/>
          <p:nvPr/>
        </p:nvSpPr>
        <p:spPr>
          <a:xfrm>
            <a:off x="865549" y="5173059"/>
            <a:ext cx="8482470" cy="99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600"/>
              </a:lnSpc>
              <a:spcBef>
                <a:spcPts val="1200"/>
              </a:spcBef>
              <a:defRPr sz="2400"/>
            </a:pPr>
            <a:r>
              <a:t>“Remission off therapy” from “remission on therapy”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2-10%</a:t>
            </a:r>
            <a:r>
              <a:t>) </a:t>
            </a:r>
          </a:p>
        </p:txBody>
      </p:sp>
      <p:pic>
        <p:nvPicPr>
          <p:cNvPr id="1749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tretch>
            <a:fillRect/>
          </a:stretch>
        </p:blipFill>
        <p:spPr>
          <a:xfrm>
            <a:off x="9583449" y="4751880"/>
            <a:ext cx="2985402" cy="2466481"/>
          </a:xfrm>
          <a:prstGeom prst="rect">
            <a:avLst/>
          </a:prstGeom>
          <a:ln w="12700">
            <a:miter lim="400000"/>
          </a:ln>
        </p:spPr>
      </p:pic>
      <p:sp>
        <p:nvSpPr>
          <p:cNvPr id="1750" name="Shape 1750"/>
          <p:cNvSpPr/>
          <p:nvPr/>
        </p:nvSpPr>
        <p:spPr>
          <a:xfrm>
            <a:off x="352155" y="5902867"/>
            <a:ext cx="950925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600"/>
              </a:lnSpc>
              <a:spcBef>
                <a:spcPts val="1200"/>
              </a:spcBef>
              <a:defRPr sz="2400" i="1">
                <a:solidFill>
                  <a:srgbClr val="00000A"/>
                </a:solidFill>
              </a:defRPr>
            </a:lvl1pPr>
          </a:lstStyle>
          <a:p>
            <a:r>
              <a:t>- Dose lower than 6 mg prednisone does not appear to increase mortality or cause damage in SLEp with minimal disease activity</a:t>
            </a:r>
          </a:p>
        </p:txBody>
      </p:sp>
      <p:sp>
        <p:nvSpPr>
          <p:cNvPr id="1751" name="Shape 1751"/>
          <p:cNvSpPr/>
          <p:nvPr/>
        </p:nvSpPr>
        <p:spPr>
          <a:xfrm>
            <a:off x="6392185" y="1773099"/>
            <a:ext cx="14095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DI-GC</a:t>
            </a:r>
          </a:p>
        </p:txBody>
      </p:sp>
      <p:sp>
        <p:nvSpPr>
          <p:cNvPr id="1752" name="Shape 1752"/>
          <p:cNvSpPr/>
          <p:nvPr/>
        </p:nvSpPr>
        <p:spPr>
          <a:xfrm>
            <a:off x="6721636" y="4558215"/>
            <a:ext cx="214602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DI-BILAG</a:t>
            </a:r>
          </a:p>
        </p:txBody>
      </p:sp>
      <p:sp>
        <p:nvSpPr>
          <p:cNvPr id="1753" name="Shape 1753"/>
          <p:cNvSpPr/>
          <p:nvPr/>
        </p:nvSpPr>
        <p:spPr>
          <a:xfrm>
            <a:off x="1480612" y="7438018"/>
            <a:ext cx="11232698" cy="172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lnSpc>
                <a:spcPct val="120000"/>
              </a:lnSpc>
              <a:buSzPct val="45000"/>
              <a:buBlip>
                <a:blip r:embed="rId9"/>
              </a:buBlip>
              <a:defRPr sz="2400"/>
            </a:pPr>
            <a:r>
              <a:t>No existen buenos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predictores de remisión ni de brote </a:t>
            </a:r>
            <a:r>
              <a:t>(re-biopsia?)</a:t>
            </a:r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9"/>
              </a:buBlip>
              <a:defRPr sz="2400"/>
            </a:pPr>
            <a:r>
              <a:t>Tto.mantenimiento: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Belimumab</a:t>
            </a:r>
          </a:p>
          <a:p>
            <a:pPr marL="444500" indent="-444500" algn="l">
              <a:buSzPct val="45000"/>
              <a:buBlip>
                <a:blip r:embed="rId9"/>
              </a:buBlip>
              <a:defRPr sz="2400"/>
            </a:pP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Minimizar esteroides</a:t>
            </a:r>
            <a:r>
              <a:t> (&lt;5-6mg/d) y prevenir morbimortalidad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cardiovascular e infecciones</a:t>
            </a:r>
            <a:r>
              <a:t> debería ser un objetivo prioritario antes que la retirada de la IS</a:t>
            </a:r>
          </a:p>
        </p:txBody>
      </p:sp>
      <p:sp>
        <p:nvSpPr>
          <p:cNvPr id="1754" name="Shape 1754"/>
          <p:cNvSpPr/>
          <p:nvPr/>
        </p:nvSpPr>
        <p:spPr>
          <a:xfrm>
            <a:off x="231031" y="7501518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10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Table 262"/>
          <p:cNvGraphicFramePr/>
          <p:nvPr/>
        </p:nvGraphicFramePr>
        <p:xfrm>
          <a:off x="247857" y="200681"/>
          <a:ext cx="12509084" cy="942179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511389"/>
                <a:gridCol w="2848077"/>
                <a:gridCol w="3145984"/>
                <a:gridCol w="2501817"/>
                <a:gridCol w="2501817"/>
              </a:tblGrid>
              <a:tr h="1336033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sym typeface="Helvetica"/>
                        </a:defRPr>
                      </a:pPr>
                      <a:r>
                        <a:t>Depósito IC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ym typeface="Helvetica"/>
                        </a:rPr>
                        <a:t>Vasculopatía Lúpica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ym typeface="Helvetica"/>
                        </a:rPr>
                        <a:t>Vasculitis Inflamatoria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ym typeface="Helvetica"/>
                        </a:rPr>
                        <a:t>Vasculopatía Trombótica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  <a:noFill/>
                  </a:tcPr>
                </a:tc>
              </a:tr>
              <a:tr h="819268"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Prevalencia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27-70%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5-27%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8-10%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21-24%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</a:tr>
              <a:tr h="2741735">
                <a:tc>
                  <a:txBody>
                    <a:bodyPr/>
                    <a:lstStyle/>
                    <a:p>
                      <a:pPr defTabSz="914400"/>
                      <a:r>
                        <a:rPr sz="1900"/>
                        <a:t>AP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255924" indent="-255924" algn="l" defTabSz="457200">
                        <a:lnSpc>
                          <a:spcPct val="117999"/>
                        </a:lnSpc>
                        <a:buSzPct val="75000"/>
                        <a:buChar char="-"/>
                        <a:defRPr sz="19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Arterias pequeñas y arteriolas</a:t>
                      </a:r>
                    </a:p>
                    <a:p>
                      <a:pPr marL="255924" indent="-255924" algn="l" defTabSz="457200">
                        <a:lnSpc>
                          <a:spcPct val="117999"/>
                        </a:lnSpc>
                        <a:buSzPct val="75000"/>
                        <a:buChar char="-"/>
                        <a:defRPr sz="19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IgG/IgA/IgM +/- C1q/C3.  IgM/C3 sólo no suficiente (puede ser atrapamiento)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900"/>
                      </a:pPr>
                      <a:r>
                        <a:t>- Arteriolas preglomerulares: estrechamiento/oclusión luz por depósito eosinofílico (fibrinógeno/IC) intimales.</a:t>
                      </a:r>
                    </a:p>
                    <a:p>
                      <a:pPr algn="l" defTabSz="914400">
                        <a:defRPr sz="1900"/>
                      </a:pPr>
                      <a:endParaRPr/>
                    </a:p>
                    <a:p>
                      <a:pPr algn="l" defTabSz="914400">
                        <a:defRPr sz="1900"/>
                      </a:pPr>
                      <a:r>
                        <a:t>- Necrosis endotelio, degeneración media, </a:t>
                      </a:r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 INFLAMACIÓN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7999"/>
                        </a:lnSpc>
                      </a:pPr>
                      <a:r>
                        <a:rPr sz="19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Infiltrac. leucocitaria (neutrófilos y mononucleares) en pared de vasos de peq calibre, necrosis fibrinoide de íntima y media.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900"/>
                        <a:t>Arteriolas preglomerulares, arterias interlobares: trombos de fibrina, mesangiolisis, dobles contornos (GL. isquémico)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</a:tr>
              <a:tr h="133450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</a:tr>
              <a:tr h="1312197"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Clínica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Silente (+ frecuente con III/IV)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HTA
Clase IV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Cualquier clase de NL
Indistinguible PAM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Clase II-III-IV
SAF, SHU/PTT, esclerodermia, HTA maligna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</a:tr>
              <a:tr h="1234752">
                <a:tc>
                  <a:txBody>
                    <a:bodyPr/>
                    <a:lstStyle/>
                    <a:p>
                      <a:pPr defTabSz="914400"/>
                      <a:r>
                        <a:rPr sz="2100"/>
                        <a:t>Pronostico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BUENO
 (no HTA/ERC)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MALO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MALO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MALO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B>
                  </a:tcPr>
                </a:tc>
              </a:tr>
              <a:tr h="573746">
                <a:tc>
                  <a:txBody>
                    <a:bodyPr/>
                    <a:lstStyle/>
                    <a:p>
                      <a:pPr defTabSz="914400"/>
                      <a:r>
                        <a:rPr sz="2300"/>
                        <a:t>Tto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300"/>
                        <a:t>No específico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300"/>
                        <a:t>No específico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300"/>
                        <a:t>Similar a ANCA?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300"/>
                        <a:t>Similar a SHU?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prstDash val="sysDot"/>
                      <a:miter lim="400000"/>
                    </a:lnT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63" name="VASCULARES.png"/>
          <p:cNvPicPr>
            <a:picLocks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768127" y="5110646"/>
            <a:ext cx="2827599" cy="1345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VASCULARES.png"/>
          <p:cNvPicPr>
            <a:picLocks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4590070" y="5099931"/>
            <a:ext cx="3201061" cy="1367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VASCULARES.png"/>
          <p:cNvPicPr>
            <a:picLocks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7748526" y="5083480"/>
            <a:ext cx="2531631" cy="1369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VASCULARES.png"/>
          <p:cNvPicPr>
            <a:picLocks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10264603" y="5072074"/>
            <a:ext cx="2531612" cy="1367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580" y="724444"/>
            <a:ext cx="12725840" cy="739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82" name="Shape 1782"/>
          <p:cNvSpPr/>
          <p:nvPr/>
        </p:nvSpPr>
        <p:spPr>
          <a:xfrm>
            <a:off x="231647" y="2575131"/>
            <a:ext cx="1254150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r>
              <a:t>Purpose: This trial seeks to describe the effect of withdrawal from mycophenolate mofetil (MMF) on risk of clinically significant disease reactivation in quiescent SLE patients who have been on long-term MMF therapy.</a:t>
            </a:r>
          </a:p>
        </p:txBody>
      </p:sp>
      <p:pic>
        <p:nvPicPr>
          <p:cNvPr id="1783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10801484" y="180286"/>
            <a:ext cx="1799055" cy="354444"/>
          </a:xfrm>
          <a:prstGeom prst="rect">
            <a:avLst/>
          </a:prstGeom>
          <a:ln w="12700">
            <a:miter lim="400000"/>
          </a:ln>
        </p:spPr>
      </p:pic>
      <p:sp>
        <p:nvSpPr>
          <p:cNvPr id="1784" name="Shape 1784"/>
          <p:cNvSpPr/>
          <p:nvPr/>
        </p:nvSpPr>
        <p:spPr>
          <a:xfrm>
            <a:off x="285978" y="1379413"/>
            <a:ext cx="1237884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Title: An Investigator-Initiated, Phase II, Randomized, Withdrawal Study of Mycophenolate Mofetil (MMF) in Patients With Stable, Quiescent Systemic Lupus Erythematosus (SLE)</a:t>
            </a:r>
          </a:p>
        </p:txBody>
      </p:sp>
      <p:sp>
        <p:nvSpPr>
          <p:cNvPr id="1785" name="Shape 1785"/>
          <p:cNvSpPr/>
          <p:nvPr/>
        </p:nvSpPr>
        <p:spPr>
          <a:xfrm>
            <a:off x="344068" y="3732626"/>
            <a:ext cx="12479108" cy="157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Participants who have had inactive disease for at least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24 weeks</a:t>
            </a:r>
            <a:r>
              <a:t> will be enrolled.</a:t>
            </a:r>
          </a:p>
          <a:p>
            <a:pPr algn="l">
              <a:defRPr sz="2400"/>
            </a:pPr>
            <a:r>
              <a:t>Half the subjects will continue on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MMF</a:t>
            </a:r>
            <a:r>
              <a:t> and half the subjects will be tapered off their MMF within 12 weeks.</a:t>
            </a:r>
          </a:p>
          <a:p>
            <a:pPr algn="l">
              <a:defRPr sz="2400"/>
            </a:pPr>
            <a:r>
              <a:t>All subjects will continue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hydroxychloroquine</a:t>
            </a:r>
            <a:r>
              <a:t> and small doses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prednisone</a:t>
            </a:r>
            <a:r>
              <a:t> as needed.</a:t>
            </a:r>
          </a:p>
        </p:txBody>
      </p:sp>
      <p:pic>
        <p:nvPicPr>
          <p:cNvPr id="178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691439"/>
            <a:ext cx="13004801" cy="407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77544" y="147743"/>
            <a:ext cx="2751620" cy="419694"/>
          </a:xfrm>
          <a:prstGeom prst="rect">
            <a:avLst/>
          </a:prstGeom>
          <a:ln w="12700">
            <a:miter lim="400000"/>
          </a:ln>
        </p:spPr>
      </p:pic>
      <p:sp>
        <p:nvSpPr>
          <p:cNvPr id="1788" name="Shape 1788"/>
          <p:cNvSpPr/>
          <p:nvPr/>
        </p:nvSpPr>
        <p:spPr>
          <a:xfrm>
            <a:off x="177800" y="713902"/>
            <a:ext cx="12649200" cy="1574805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200" y="2603500"/>
            <a:ext cx="11582400" cy="690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189028"/>
            <a:ext cx="11938000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4" name="Shape 1794"/>
          <p:cNvSpPr/>
          <p:nvPr/>
        </p:nvSpPr>
        <p:spPr>
          <a:xfrm>
            <a:off x="6738684" y="1803592"/>
            <a:ext cx="1871980" cy="916781"/>
          </a:xfrm>
          <a:prstGeom prst="wedgeEllipseCallout">
            <a:avLst>
              <a:gd name="adj1" fmla="val -56607"/>
              <a:gd name="adj2" fmla="val 97734"/>
            </a:avLst>
          </a:prstGeom>
          <a:blipFill>
            <a:blip r:embed="rId5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12-36 m</a:t>
            </a:r>
          </a:p>
        </p:txBody>
      </p:sp>
      <p:sp>
        <p:nvSpPr>
          <p:cNvPr id="1795" name="Shape 1795"/>
          <p:cNvSpPr/>
          <p:nvPr/>
        </p:nvSpPr>
        <p:spPr>
          <a:xfrm>
            <a:off x="5867400" y="3021989"/>
            <a:ext cx="1424426" cy="620179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5003157" y="3690041"/>
            <a:ext cx="816466" cy="457973"/>
          </a:xfrm>
          <a:prstGeom prst="roundRect">
            <a:avLst>
              <a:gd name="adj" fmla="val 26742"/>
            </a:avLst>
          </a:prstGeom>
          <a:ln w="635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200" y="2603500"/>
            <a:ext cx="11582400" cy="690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189028"/>
            <a:ext cx="11938000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2" name="Shape 1812"/>
          <p:cNvSpPr/>
          <p:nvPr/>
        </p:nvSpPr>
        <p:spPr>
          <a:xfrm>
            <a:off x="6738684" y="1803592"/>
            <a:ext cx="1871980" cy="916781"/>
          </a:xfrm>
          <a:prstGeom prst="wedgeEllipseCallout">
            <a:avLst>
              <a:gd name="adj1" fmla="val -56607"/>
              <a:gd name="adj2" fmla="val 97734"/>
            </a:avLst>
          </a:prstGeom>
          <a:blipFill>
            <a:blip r:embed="rId5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12-36 m</a:t>
            </a:r>
          </a:p>
        </p:txBody>
      </p:sp>
      <p:sp>
        <p:nvSpPr>
          <p:cNvPr id="1813" name="Shape 1813"/>
          <p:cNvSpPr/>
          <p:nvPr/>
        </p:nvSpPr>
        <p:spPr>
          <a:xfrm>
            <a:off x="5867400" y="3021989"/>
            <a:ext cx="1424426" cy="620179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14" name="Shape 1814"/>
          <p:cNvSpPr/>
          <p:nvPr/>
        </p:nvSpPr>
        <p:spPr>
          <a:xfrm>
            <a:off x="5003157" y="3690041"/>
            <a:ext cx="816466" cy="457973"/>
          </a:xfrm>
          <a:prstGeom prst="roundRect">
            <a:avLst>
              <a:gd name="adj" fmla="val 26742"/>
            </a:avLst>
          </a:prstGeom>
          <a:ln w="635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>
            <a:off x="2978358" y="6915712"/>
            <a:ext cx="2909652" cy="645579"/>
          </a:xfrm>
          <a:prstGeom prst="rect">
            <a:avLst/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16" name="Shape 1816"/>
          <p:cNvSpPr/>
          <p:nvPr/>
        </p:nvSpPr>
        <p:spPr>
          <a:xfrm>
            <a:off x="3541998" y="4341528"/>
            <a:ext cx="8895557" cy="2824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24" y="0"/>
                </a:moveTo>
                <a:cubicBezTo>
                  <a:pt x="2139" y="0"/>
                  <a:pt x="1989" y="473"/>
                  <a:pt x="1989" y="1056"/>
                </a:cubicBezTo>
                <a:lnTo>
                  <a:pt x="1989" y="18322"/>
                </a:lnTo>
                <a:lnTo>
                  <a:pt x="0" y="21600"/>
                </a:lnTo>
                <a:lnTo>
                  <a:pt x="7611" y="20711"/>
                </a:lnTo>
                <a:lnTo>
                  <a:pt x="21266" y="20711"/>
                </a:lnTo>
                <a:cubicBezTo>
                  <a:pt x="21451" y="20711"/>
                  <a:pt x="21600" y="20237"/>
                  <a:pt x="21600" y="19654"/>
                </a:cubicBezTo>
                <a:lnTo>
                  <a:pt x="21600" y="1056"/>
                </a:lnTo>
                <a:cubicBezTo>
                  <a:pt x="21600" y="473"/>
                  <a:pt x="21451" y="0"/>
                  <a:pt x="21266" y="0"/>
                </a:cubicBezTo>
                <a:lnTo>
                  <a:pt x="2324" y="0"/>
                </a:lnTo>
                <a:close/>
              </a:path>
            </a:pathLst>
          </a:custGeom>
          <a:blipFill>
            <a:blip r:embed="rId6" cstate="email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700">
                <a:solidFill>
                  <a:srgbClr val="FFFFFF"/>
                </a:solidFill>
              </a:defRPr>
            </a:pPr>
            <a:r>
              <a:t>- 1º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reducir IS </a:t>
            </a:r>
            <a:r>
              <a:t>poco a poco hasta suspender. </a:t>
            </a:r>
          </a:p>
          <a:p>
            <a:pPr algn="l">
              <a:defRPr sz="2700">
                <a:solidFill>
                  <a:srgbClr val="FFFFFF"/>
                </a:solidFill>
              </a:defRPr>
            </a:pPr>
            <a:r>
              <a:t>- 2ª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reducir GC</a:t>
            </a:r>
            <a:r>
              <a:t> poco a poco hasta suspender.</a:t>
            </a:r>
          </a:p>
          <a:p>
            <a:pPr algn="l">
              <a:defRPr sz="2700">
                <a:solidFill>
                  <a:srgbClr val="FFFFFF"/>
                </a:solidFill>
              </a:defRPr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Monitorización cercana</a:t>
            </a:r>
            <a:r>
              <a:t>, una vez suspendido: cada15 días (2m) —&gt; mensual (6m) —&gt; 2-3m: U/Creat, orina: sedimento, PRU, DNA/C3-4, SLEDAI</a:t>
            </a:r>
          </a:p>
        </p:txBody>
      </p:sp>
      <p:sp>
        <p:nvSpPr>
          <p:cNvPr id="1817" name="Shape 1817"/>
          <p:cNvSpPr/>
          <p:nvPr/>
        </p:nvSpPr>
        <p:spPr>
          <a:xfrm>
            <a:off x="598425" y="8722135"/>
            <a:ext cx="11807950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¿BIOPSIA DE PROTOCOLO FINAL MANTENIMIENTO?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6" grpId="1" animBg="1" advAuto="0"/>
      <p:bldP spid="1817" grpId="2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Shape 1821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22" name="Shape 1822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23" name="Shape 1823"/>
          <p:cNvSpPr/>
          <p:nvPr/>
        </p:nvSpPr>
        <p:spPr>
          <a:xfrm>
            <a:off x="787368" y="1075630"/>
            <a:ext cx="10647364" cy="805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rPr>
                <a:solidFill>
                  <a:srgbClr val="A6AAA9"/>
                </a:solidFill>
              </a:rPr>
              <a:t>:</a:t>
            </a:r>
            <a:r>
              <a:t>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Anatomía Patológica:                                              - - -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Vasculares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Tubulointersticiales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Podocitopatía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>
                <a:solidFill>
                  <a:srgbClr val="A6AAA9"/>
                </a:solidFill>
              </a:defRPr>
            </a:pPr>
            <a:r>
              <a:rPr sz="3000"/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>
              <a:defRPr>
                <a:solidFill>
                  <a:srgbClr val="A6AAA9"/>
                </a:solidFill>
              </a:defRPr>
            </a:pP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Corticoides.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Tratamiento en 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Hasta cuándo el 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Refractariedad. “Nuevas” opciones: 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Futuras dianas terapéuticas</a:t>
            </a:r>
          </a:p>
        </p:txBody>
      </p:sp>
      <p:pic>
        <p:nvPicPr>
          <p:cNvPr id="18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5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26" name="Shape 1826"/>
          <p:cNvSpPr/>
          <p:nvPr/>
        </p:nvSpPr>
        <p:spPr>
          <a:xfrm>
            <a:off x="1216497" y="7865150"/>
            <a:ext cx="9315272" cy="721875"/>
          </a:xfrm>
          <a:prstGeom prst="rect">
            <a:avLst/>
          </a:prstGeom>
          <a:ln w="254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50431"/>
            <a:ext cx="13004801" cy="2908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7877" y="2734134"/>
            <a:ext cx="9309046" cy="6981785"/>
          </a:xfrm>
          <a:prstGeom prst="rect">
            <a:avLst/>
          </a:prstGeom>
          <a:ln w="12700">
            <a:miter lim="400000"/>
          </a:ln>
        </p:spPr>
      </p:pic>
      <p:sp>
        <p:nvSpPr>
          <p:cNvPr id="1843" name="Shape 1843"/>
          <p:cNvSpPr/>
          <p:nvPr/>
        </p:nvSpPr>
        <p:spPr>
          <a:xfrm>
            <a:off x="4184312" y="3456008"/>
            <a:ext cx="2268414" cy="5899488"/>
          </a:xfrm>
          <a:prstGeom prst="rect">
            <a:avLst/>
          </a:prstGeom>
          <a:ln w="635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44" name="Shape 1844"/>
          <p:cNvSpPr/>
          <p:nvPr/>
        </p:nvSpPr>
        <p:spPr>
          <a:xfrm>
            <a:off x="6434880" y="3456008"/>
            <a:ext cx="902312" cy="5899488"/>
          </a:xfrm>
          <a:prstGeom prst="rect">
            <a:avLst/>
          </a:prstGeom>
          <a:ln w="635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6" name="pasted-image.pn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-1" y="3316856"/>
            <a:ext cx="13004801" cy="350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23521"/>
            <a:ext cx="13004801" cy="2908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1230783" y="72929"/>
            <a:ext cx="1371455" cy="1933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pasted-image.pd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8661" y="6428131"/>
            <a:ext cx="5346335" cy="308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900" name="Shape 1900"/>
          <p:cNvSpPr/>
          <p:nvPr/>
        </p:nvSpPr>
        <p:spPr>
          <a:xfrm>
            <a:off x="377263" y="7009545"/>
            <a:ext cx="694148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 b="1">
                <a:solidFill>
                  <a:srgbClr val="0091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Hidroxicloroquina -  MMF, ACN - Prednisona</a:t>
            </a:r>
          </a:p>
          <a:p>
            <a:pPr algn="l">
              <a:defRPr sz="2400">
                <a:solidFill>
                  <a:srgbClr val="009193"/>
                </a:solidFill>
              </a:defRPr>
            </a:pPr>
            <a:r>
              <a:t>Estatina - ARA 2/IECA - Analgésicos - AAS/ACO- Antidepresivos - Ansiolíticos…</a:t>
            </a:r>
          </a:p>
        </p:txBody>
      </p:sp>
      <p:sp>
        <p:nvSpPr>
          <p:cNvPr id="1901" name="Shape 1901"/>
          <p:cNvSpPr/>
          <p:nvPr/>
        </p:nvSpPr>
        <p:spPr>
          <a:xfrm>
            <a:off x="339163" y="8218571"/>
            <a:ext cx="6941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Niveles, Consulta DUE, Dispositivos,CFiv/RTX</a:t>
            </a:r>
          </a:p>
        </p:txBody>
      </p:sp>
      <p:sp>
        <p:nvSpPr>
          <p:cNvPr id="1902" name="Shape 1902"/>
          <p:cNvSpPr/>
          <p:nvPr/>
        </p:nvSpPr>
        <p:spPr>
          <a:xfrm>
            <a:off x="317536" y="8729097"/>
            <a:ext cx="66863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Repasar tiempo de evolución, biopsia previa, rebiopsia?</a:t>
            </a:r>
          </a:p>
        </p:txBody>
      </p:sp>
      <p:sp>
        <p:nvSpPr>
          <p:cNvPr id="1903" name="Shape 1903"/>
          <p:cNvSpPr/>
          <p:nvPr/>
        </p:nvSpPr>
        <p:spPr>
          <a:xfrm>
            <a:off x="1065449" y="4706195"/>
            <a:ext cx="8216022" cy="468210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316856"/>
            <a:ext cx="13004801" cy="658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23521"/>
            <a:ext cx="13004801" cy="2908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3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1230783" y="72929"/>
            <a:ext cx="1371455" cy="1933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4" name="Imagen 191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61822" y="5616348"/>
            <a:ext cx="9391979" cy="159731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915" name="Shape 1915"/>
          <p:cNvSpPr/>
          <p:nvPr/>
        </p:nvSpPr>
        <p:spPr>
          <a:xfrm>
            <a:off x="2481707" y="9043290"/>
            <a:ext cx="3005470" cy="537056"/>
          </a:xfrm>
          <a:prstGeom prst="ellipse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 flipV="1">
            <a:off x="3990358" y="6776752"/>
            <a:ext cx="2783037" cy="2278623"/>
          </a:xfrm>
          <a:prstGeom prst="line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17" name="Shape 1917"/>
          <p:cNvSpPr/>
          <p:nvPr/>
        </p:nvSpPr>
        <p:spPr>
          <a:xfrm>
            <a:off x="8097642" y="6097210"/>
            <a:ext cx="2638929" cy="417411"/>
          </a:xfrm>
          <a:prstGeom prst="ellipse">
            <a:avLst/>
          </a:prstGeom>
          <a:ln w="508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18" name="Shape 1918"/>
          <p:cNvSpPr/>
          <p:nvPr/>
        </p:nvSpPr>
        <p:spPr>
          <a:xfrm>
            <a:off x="5617183" y="7244133"/>
            <a:ext cx="7122471" cy="468211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99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99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99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99"/>
                            </p:stCondLst>
                            <p:childTnLst>
                              <p:par>
                                <p:cTn id="16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6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" grpId="3" animBg="1" advAuto="0"/>
      <p:bldP spid="1915" grpId="1" animBg="1" advAuto="0"/>
      <p:bldP spid="1916" grpId="2" animBg="1" advAuto="0"/>
      <p:bldP spid="1917" grpId="4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01776" y="7275414"/>
            <a:ext cx="6919521" cy="171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8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003413" y="8540232"/>
            <a:ext cx="4090251" cy="28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9" name="pasted-image.png"/>
          <p:cNvPicPr>
            <a:picLocks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260692" y="2279867"/>
            <a:ext cx="5388425" cy="416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1639" y="3741835"/>
            <a:ext cx="1549401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1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5884789" y="2478678"/>
            <a:ext cx="6343655" cy="408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2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35987" y="3401597"/>
            <a:ext cx="15494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3" name="Shape 1963"/>
          <p:cNvSpPr/>
          <p:nvPr/>
        </p:nvSpPr>
        <p:spPr>
          <a:xfrm>
            <a:off x="1126155" y="3701929"/>
            <a:ext cx="1857471" cy="638613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64" name="Shape 1964"/>
          <p:cNvSpPr/>
          <p:nvPr/>
        </p:nvSpPr>
        <p:spPr>
          <a:xfrm>
            <a:off x="7871908" y="3323590"/>
            <a:ext cx="1877560" cy="638614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65" name="Shape 1965"/>
          <p:cNvSpPr/>
          <p:nvPr/>
        </p:nvSpPr>
        <p:spPr>
          <a:xfrm>
            <a:off x="404680" y="1455321"/>
            <a:ext cx="12500383" cy="841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N=40 (20+20). </a:t>
            </a:r>
            <a:r>
              <a:rPr b="1"/>
              <a:t>PRU 4.4 </a:t>
            </a:r>
            <a:r>
              <a:t>g/d,</a:t>
            </a:r>
            <a:r>
              <a:rPr b="1"/>
              <a:t> CREAT 0.87 </a:t>
            </a:r>
            <a:r>
              <a:t>mg/dl (eGFR 99 +/-23ml/min/1.73), Creat&gt;1.24 5% (n=1).</a:t>
            </a:r>
          </a:p>
          <a:p>
            <a:pPr algn="l"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NL IV-V, IA 9, IC 1.3</a:t>
            </a:r>
          </a:p>
        </p:txBody>
      </p:sp>
      <p:pic>
        <p:nvPicPr>
          <p:cNvPr id="1966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350287" y="44586"/>
            <a:ext cx="11604695" cy="1281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7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66821" y="717241"/>
            <a:ext cx="4094434" cy="40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pasted-image.png"/>
          <p:cNvPicPr>
            <a:picLocks noChangeAspect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>
          <a:xfrm>
            <a:off x="10414923" y="1109223"/>
            <a:ext cx="1353513" cy="370628"/>
          </a:xfrm>
          <a:prstGeom prst="rect">
            <a:avLst/>
          </a:prstGeom>
          <a:ln w="12700">
            <a:miter lim="400000"/>
          </a:ln>
        </p:spPr>
      </p:pic>
      <p:sp>
        <p:nvSpPr>
          <p:cNvPr id="1969" name="Shape 1969"/>
          <p:cNvSpPr/>
          <p:nvPr/>
        </p:nvSpPr>
        <p:spPr>
          <a:xfrm>
            <a:off x="7692869" y="7655412"/>
            <a:ext cx="4818889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n=20 NL IV+V sin subclases (a-d)</a:t>
            </a:r>
          </a:p>
          <a:p>
            <a:pPr algn="l">
              <a:defRPr sz="2400"/>
            </a:pPr>
            <a:r>
              <a:t>Nefrotoxicidad ACN</a:t>
            </a:r>
          </a:p>
          <a:p>
            <a:pPr algn="l">
              <a:defRPr sz="2400"/>
            </a:pPr>
            <a:r>
              <a:t>Relapses tras retirada</a:t>
            </a:r>
          </a:p>
          <a:p>
            <a:pPr algn="l">
              <a:defRPr sz="2400"/>
            </a:pPr>
            <a:r>
              <a:t>Raza (China)</a:t>
            </a:r>
          </a:p>
        </p:txBody>
      </p:sp>
      <p:pic>
        <p:nvPicPr>
          <p:cNvPr id="1970" name="pasted-image.png"/>
          <p:cNvPicPr>
            <a:picLocks noChangeAspect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>
          <a:xfrm>
            <a:off x="501776" y="8937008"/>
            <a:ext cx="2744035" cy="402346"/>
          </a:xfrm>
          <a:prstGeom prst="rect">
            <a:avLst/>
          </a:prstGeom>
          <a:ln w="12700">
            <a:miter lim="400000"/>
          </a:ln>
        </p:spPr>
      </p:pic>
      <p:sp>
        <p:nvSpPr>
          <p:cNvPr id="1971" name="Shape 1971"/>
          <p:cNvSpPr/>
          <p:nvPr/>
        </p:nvSpPr>
        <p:spPr>
          <a:xfrm>
            <a:off x="388756" y="7114777"/>
            <a:ext cx="12192153" cy="2382544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5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473525" y="8086232"/>
            <a:ext cx="7661642" cy="714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492188" y="9221972"/>
            <a:ext cx="2263105" cy="31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Figura1.jp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9352" y="3281382"/>
            <a:ext cx="8126479" cy="4383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0" y="155114"/>
            <a:ext cx="12886924" cy="120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9" name="Shape 1979"/>
          <p:cNvSpPr/>
          <p:nvPr/>
        </p:nvSpPr>
        <p:spPr>
          <a:xfrm>
            <a:off x="265398" y="1562060"/>
            <a:ext cx="11357421" cy="46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/>
            </a:pPr>
            <a:r>
              <a:t>n= 181x rama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362</a:t>
            </a:r>
            <a:r>
              <a:t>):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MF1gr/d+FK (5)</a:t>
            </a:r>
            <a:r>
              <a:t> vs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CF (NIH). </a:t>
            </a:r>
            <a:r>
              <a:t>Pred pulsos + 30mg/d (=)</a:t>
            </a:r>
          </a:p>
        </p:txBody>
      </p:sp>
      <p:pic>
        <p:nvPicPr>
          <p:cNvPr id="1980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>
          <a:xfrm>
            <a:off x="492747" y="8782199"/>
            <a:ext cx="5155079" cy="28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981" name="Shape 1981"/>
          <p:cNvSpPr/>
          <p:nvPr/>
        </p:nvSpPr>
        <p:spPr>
          <a:xfrm>
            <a:off x="7069823" y="7077338"/>
            <a:ext cx="562413" cy="638613"/>
          </a:xfrm>
          <a:prstGeom prst="ellips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82" name="Shape 1982"/>
          <p:cNvSpPr/>
          <p:nvPr/>
        </p:nvSpPr>
        <p:spPr>
          <a:xfrm>
            <a:off x="2817961" y="3613276"/>
            <a:ext cx="1354870" cy="638614"/>
          </a:xfrm>
          <a:prstGeom prst="ellips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83" name="Shape 1983"/>
          <p:cNvSpPr/>
          <p:nvPr/>
        </p:nvSpPr>
        <p:spPr>
          <a:xfrm rot="16200000">
            <a:off x="-138624" y="3975359"/>
            <a:ext cx="99592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(RC+RP)</a:t>
            </a:r>
          </a:p>
        </p:txBody>
      </p:sp>
      <p:sp>
        <p:nvSpPr>
          <p:cNvPr id="1984" name="Shape 1984"/>
          <p:cNvSpPr/>
          <p:nvPr/>
        </p:nvSpPr>
        <p:spPr>
          <a:xfrm>
            <a:off x="262279" y="2135910"/>
            <a:ext cx="12480242" cy="841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PRU 2.58 </a:t>
            </a:r>
            <a:r>
              <a:t>g/d (2.34-5.44), </a:t>
            </a:r>
            <a:r>
              <a:rPr b="1"/>
              <a:t>CREAT 0.80</a:t>
            </a:r>
            <a:r>
              <a:t> mg/dl (0.64-1.05), 21% eGFR &lt; 60 (2.5% &lt; 30</a:t>
            </a:r>
            <a:r>
              <a:rPr sz="1200"/>
              <a:t>ml/min/1.73m2</a:t>
            </a:r>
            <a:r>
              <a:t>), </a:t>
            </a:r>
          </a:p>
          <a:p>
            <a:pPr algn="l"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Clases III-V (V 19%), IA 7, IC 1.</a:t>
            </a:r>
          </a:p>
        </p:txBody>
      </p:sp>
      <p:sp>
        <p:nvSpPr>
          <p:cNvPr id="1985" name="Shape 1985"/>
          <p:cNvSpPr/>
          <p:nvPr/>
        </p:nvSpPr>
        <p:spPr>
          <a:xfrm>
            <a:off x="7855086" y="3190417"/>
            <a:ext cx="4901877" cy="467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/>
            </a:pPr>
            <a:r>
              <a:t>MEJOR MULTITARGET:</a:t>
            </a:r>
          </a:p>
          <a:p>
            <a:pPr algn="l">
              <a:defRPr sz="2500"/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RC</a:t>
            </a:r>
            <a:r>
              <a:t> 46% vs 26%, p&lt;0.001</a:t>
            </a:r>
          </a:p>
          <a:p>
            <a:pPr algn="l">
              <a:defRPr sz="2500"/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RG</a:t>
            </a:r>
            <a:r>
              <a:t> y tiempo para RG p&lt;0. 001</a:t>
            </a:r>
          </a:p>
          <a:p>
            <a:pPr algn="l">
              <a:defRPr sz="2500"/>
            </a:pPr>
            <a:r>
              <a:t>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SLEDAI</a:t>
            </a:r>
            <a:r>
              <a:t> (p&lt;0.001),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C3</a:t>
            </a:r>
            <a:r>
              <a:t> (p=0.22)</a:t>
            </a:r>
          </a:p>
          <a:p>
            <a:pPr algn="l">
              <a:defRPr sz="2500"/>
            </a:pPr>
            <a:endParaRPr/>
          </a:p>
          <a:p>
            <a:pPr algn="l">
              <a:defRPr sz="2500"/>
            </a:pPr>
            <a:endParaRPr/>
          </a:p>
          <a:p>
            <a:pPr algn="l">
              <a:defRPr sz="2500"/>
            </a:pPr>
            <a:r>
              <a:t>RAM:</a:t>
            </a:r>
          </a:p>
          <a:p>
            <a:pPr algn="l">
              <a:defRPr sz="2500"/>
            </a:pPr>
            <a:r>
              <a:t>- Mayores NDS-</a:t>
            </a:r>
          </a:p>
          <a:p>
            <a:pPr algn="l">
              <a:defRPr sz="2500"/>
            </a:pPr>
            <a:r>
              <a:t>- CF: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GI</a:t>
            </a:r>
            <a:r>
              <a:t> (p&lt;0.001) 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leucopenia </a:t>
            </a:r>
            <a:r>
              <a:t>(p&gt;0.003)</a:t>
            </a:r>
          </a:p>
          <a:p>
            <a:pPr algn="l">
              <a:defRPr sz="2500"/>
            </a:pPr>
            <a:r>
              <a:t>- FK/MF: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temblor </a:t>
            </a:r>
            <a:r>
              <a:t>(p=0.037).</a:t>
            </a:r>
          </a:p>
        </p:txBody>
      </p:sp>
      <p:sp>
        <p:nvSpPr>
          <p:cNvPr id="1986" name="Shape 1986"/>
          <p:cNvSpPr/>
          <p:nvPr/>
        </p:nvSpPr>
        <p:spPr>
          <a:xfrm>
            <a:off x="5426480" y="3412256"/>
            <a:ext cx="6987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84%</a:t>
            </a:r>
          </a:p>
        </p:txBody>
      </p:sp>
      <p:sp>
        <p:nvSpPr>
          <p:cNvPr id="1987" name="Shape 1987"/>
          <p:cNvSpPr/>
          <p:nvPr/>
        </p:nvSpPr>
        <p:spPr>
          <a:xfrm>
            <a:off x="5670912" y="4137352"/>
            <a:ext cx="6987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63%</a:t>
            </a:r>
          </a:p>
        </p:txBody>
      </p:sp>
      <p:sp>
        <p:nvSpPr>
          <p:cNvPr id="1988" name="Shape 1988"/>
          <p:cNvSpPr/>
          <p:nvPr/>
        </p:nvSpPr>
        <p:spPr>
          <a:xfrm>
            <a:off x="4757708" y="133373"/>
            <a:ext cx="2036336" cy="995928"/>
          </a:xfrm>
          <a:prstGeom prst="roundRect">
            <a:avLst>
              <a:gd name="adj" fmla="val 19128"/>
            </a:avLst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89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11264089" y="1104102"/>
            <a:ext cx="1281218" cy="35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0" name="pasted-image.png"/>
          <p:cNvPicPr>
            <a:picLocks noChangeAspect="1"/>
          </p:cNvPicPr>
          <p:nvPr/>
        </p:nvPicPr>
        <p:blipFill>
          <a:blip r:embed="rId9" cstate="email">
            <a:extLst/>
          </a:blip>
          <a:stretch>
            <a:fillRect/>
          </a:stretch>
        </p:blipFill>
        <p:spPr>
          <a:xfrm>
            <a:off x="9845741" y="896310"/>
            <a:ext cx="2742348" cy="312004"/>
          </a:xfrm>
          <a:prstGeom prst="rect">
            <a:avLst/>
          </a:prstGeom>
          <a:ln w="12700">
            <a:miter lim="400000"/>
          </a:ln>
        </p:spPr>
      </p:pic>
      <p:sp>
        <p:nvSpPr>
          <p:cNvPr id="1991" name="Shape 1991"/>
          <p:cNvSpPr/>
          <p:nvPr/>
        </p:nvSpPr>
        <p:spPr>
          <a:xfrm>
            <a:off x="406324" y="8007967"/>
            <a:ext cx="12192152" cy="157181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92" name="Figura1.jpg"/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132351" y="7309267"/>
            <a:ext cx="1084735" cy="418753"/>
          </a:xfrm>
          <a:prstGeom prst="rect">
            <a:avLst/>
          </a:prstGeom>
          <a:ln w="12700">
            <a:miter lim="400000"/>
          </a:ln>
        </p:spPr>
      </p:pic>
      <p:sp>
        <p:nvSpPr>
          <p:cNvPr id="1993" name="Shape 1993"/>
          <p:cNvSpPr/>
          <p:nvPr/>
        </p:nvSpPr>
        <p:spPr>
          <a:xfrm>
            <a:off x="8414887" y="8221612"/>
            <a:ext cx="378227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45000"/>
              <a:buBlip>
                <a:blip r:embed="rId11"/>
              </a:buBlip>
              <a:defRPr sz="2400"/>
            </a:pPr>
            <a:r>
              <a:t>Metodológicamente ok </a:t>
            </a:r>
          </a:p>
          <a:p>
            <a:pPr marL="444500" indent="-444500" algn="l">
              <a:buSzPct val="45000"/>
              <a:buBlip>
                <a:blip r:embed="rId11"/>
              </a:buBlip>
              <a:defRPr sz="2400"/>
            </a:pPr>
            <a:r>
              <a:t>NL “leves”</a:t>
            </a:r>
          </a:p>
          <a:p>
            <a:pPr marL="444500" indent="-444500" algn="l">
              <a:buSzPct val="45000"/>
              <a:buBlip>
                <a:blip r:embed="rId11"/>
              </a:buBlip>
              <a:defRPr sz="2400"/>
            </a:pPr>
            <a:r>
              <a:t>Raza</a:t>
            </a:r>
          </a:p>
        </p:txBody>
      </p:sp>
      <p:sp>
        <p:nvSpPr>
          <p:cNvPr id="1994" name="Shape 1994"/>
          <p:cNvSpPr/>
          <p:nvPr/>
        </p:nvSpPr>
        <p:spPr>
          <a:xfrm>
            <a:off x="221413" y="1520464"/>
            <a:ext cx="12561974" cy="1532378"/>
          </a:xfrm>
          <a:prstGeom prst="rect">
            <a:avLst/>
          </a:prstGeom>
          <a:ln w="127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25" y="152275"/>
            <a:ext cx="12678841" cy="131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8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1463393" y="1120607"/>
            <a:ext cx="1051688" cy="25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9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12190554" y="871862"/>
            <a:ext cx="410538" cy="252703"/>
          </a:xfrm>
          <a:prstGeom prst="rect">
            <a:avLst/>
          </a:prstGeom>
          <a:ln w="12700">
            <a:miter lim="400000"/>
          </a:ln>
        </p:spPr>
      </p:pic>
      <p:sp>
        <p:nvSpPr>
          <p:cNvPr id="2010" name="Shape 2010"/>
          <p:cNvSpPr/>
          <p:nvPr/>
        </p:nvSpPr>
        <p:spPr>
          <a:xfrm>
            <a:off x="6103940" y="116691"/>
            <a:ext cx="3226854" cy="843811"/>
          </a:xfrm>
          <a:prstGeom prst="roundRect">
            <a:avLst>
              <a:gd name="adj" fmla="val 22576"/>
            </a:avLst>
          </a:prstGeom>
          <a:ln w="635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011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694459" y="3762630"/>
            <a:ext cx="5638863" cy="4338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2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6982386" y="5672259"/>
            <a:ext cx="5952706" cy="390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tretch>
            <a:fillRect/>
          </a:stretch>
        </p:blipFill>
        <p:spPr>
          <a:xfrm>
            <a:off x="7017472" y="1700594"/>
            <a:ext cx="5882535" cy="3741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4" name="pasted-image.pn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70959" y="3712923"/>
            <a:ext cx="297171" cy="4141023"/>
          </a:xfrm>
          <a:prstGeom prst="rect">
            <a:avLst/>
          </a:prstGeom>
          <a:ln w="12700">
            <a:miter lim="400000"/>
          </a:ln>
        </p:spPr>
      </p:pic>
      <p:sp>
        <p:nvSpPr>
          <p:cNvPr id="2015" name="Shape 2015"/>
          <p:cNvSpPr/>
          <p:nvPr/>
        </p:nvSpPr>
        <p:spPr>
          <a:xfrm>
            <a:off x="205019" y="1643402"/>
            <a:ext cx="6617682" cy="1016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n= 116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MT -&gt; MT</a:t>
            </a:r>
            <a:r>
              <a:t>) vs 90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CF -&gt; AZT</a:t>
            </a:r>
            <a:r>
              <a:t>)</a:t>
            </a:r>
          </a:p>
          <a:p>
            <a:pPr algn="l">
              <a:defRPr sz="3000"/>
            </a:pPr>
            <a:r>
              <a:t> t= 18 meses </a:t>
            </a:r>
          </a:p>
        </p:txBody>
      </p:sp>
      <p:pic>
        <p:nvPicPr>
          <p:cNvPr id="2016" name="pasted-image.png"/>
          <p:cNvPicPr>
            <a:picLocks noChangeAspect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>
          <a:xfrm>
            <a:off x="10722665" y="871862"/>
            <a:ext cx="1426162" cy="252703"/>
          </a:xfrm>
          <a:prstGeom prst="rect">
            <a:avLst/>
          </a:prstGeom>
          <a:ln w="12700">
            <a:miter lim="400000"/>
          </a:ln>
        </p:spPr>
      </p:pic>
      <p:sp>
        <p:nvSpPr>
          <p:cNvPr id="2017" name="Shape 2017"/>
          <p:cNvSpPr/>
          <p:nvPr/>
        </p:nvSpPr>
        <p:spPr>
          <a:xfrm>
            <a:off x="5141043" y="5108214"/>
            <a:ext cx="808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5.4%</a:t>
            </a:r>
          </a:p>
        </p:txBody>
      </p:sp>
      <p:sp>
        <p:nvSpPr>
          <p:cNvPr id="2018" name="Shape 2018"/>
          <p:cNvSpPr/>
          <p:nvPr/>
        </p:nvSpPr>
        <p:spPr>
          <a:xfrm>
            <a:off x="5166443" y="4552145"/>
            <a:ext cx="808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7.6%</a:t>
            </a:r>
          </a:p>
        </p:txBody>
      </p:sp>
      <p:pic>
        <p:nvPicPr>
          <p:cNvPr id="2019" name="pasted-image.png"/>
          <p:cNvPicPr>
            <a:picLocks noChangeAspect="1"/>
          </p:cNvPicPr>
          <p:nvPr/>
        </p:nvPicPr>
        <p:blipFill>
          <a:blip r:embed="rId11" cstate="email">
            <a:extLst/>
          </a:blip>
          <a:srcRect/>
          <a:stretch>
            <a:fillRect/>
          </a:stretch>
        </p:blipFill>
        <p:spPr>
          <a:xfrm>
            <a:off x="66470" y="8255521"/>
            <a:ext cx="6307637" cy="1365646"/>
          </a:xfrm>
          <a:prstGeom prst="rect">
            <a:avLst/>
          </a:prstGeom>
          <a:ln w="12700">
            <a:miter lim="400000"/>
          </a:ln>
        </p:spPr>
      </p:pic>
      <p:sp>
        <p:nvSpPr>
          <p:cNvPr id="2020" name="Shape 2020"/>
          <p:cNvSpPr/>
          <p:nvPr/>
        </p:nvSpPr>
        <p:spPr>
          <a:xfrm>
            <a:off x="5739787" y="7306447"/>
            <a:ext cx="562413" cy="638613"/>
          </a:xfrm>
          <a:prstGeom prst="ellips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1" name="Shape 2021"/>
          <p:cNvSpPr/>
          <p:nvPr/>
        </p:nvSpPr>
        <p:spPr>
          <a:xfrm>
            <a:off x="288537" y="2666834"/>
            <a:ext cx="5761801" cy="5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RAM: MT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16</a:t>
            </a:r>
            <a:r>
              <a:t>% &lt; AZT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44</a:t>
            </a:r>
            <a:r>
              <a:t>% (p=0.02)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90816"/>
            <a:ext cx="13004800" cy="367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-49801" y="218845"/>
            <a:ext cx="9587402" cy="1315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1359296" y="5815501"/>
            <a:ext cx="10286286" cy="339061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5867400" y="3659964"/>
            <a:ext cx="3867742" cy="528137"/>
          </a:xfrm>
          <a:prstGeom prst="ellips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5176685" y="4242997"/>
            <a:ext cx="2651430" cy="528137"/>
          </a:xfrm>
          <a:prstGeom prst="ellips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8718154" y="4747257"/>
            <a:ext cx="791614" cy="528137"/>
          </a:xfrm>
          <a:prstGeom prst="ellips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03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8383099" y="9353939"/>
            <a:ext cx="4556902" cy="52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10775097" y="258572"/>
            <a:ext cx="1964465" cy="2204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r="23622"/>
          <a:stretch>
            <a:fillRect/>
          </a:stretch>
        </p:blipFill>
        <p:spPr>
          <a:xfrm>
            <a:off x="206970" y="434953"/>
            <a:ext cx="12590927" cy="88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pasted-image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313745" y="176185"/>
            <a:ext cx="1826362" cy="300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9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28827" y="1289468"/>
            <a:ext cx="3629497" cy="457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0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248500" y="1171019"/>
            <a:ext cx="3821340" cy="694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1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349418" y="2219370"/>
            <a:ext cx="12305964" cy="3344699"/>
          </a:xfrm>
          <a:prstGeom prst="rect">
            <a:avLst/>
          </a:prstGeom>
          <a:ln w="12700">
            <a:miter lim="400000"/>
          </a:ln>
        </p:spPr>
      </p:pic>
      <p:sp>
        <p:nvSpPr>
          <p:cNvPr id="2042" name="Shape 2042"/>
          <p:cNvSpPr/>
          <p:nvPr/>
        </p:nvSpPr>
        <p:spPr>
          <a:xfrm>
            <a:off x="2705449" y="2219370"/>
            <a:ext cx="8010798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MULTITARGET: Añadido a Terapia Estándar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MMF+Pred*</a:t>
            </a:r>
            <a:r>
              <a:t>)</a:t>
            </a:r>
          </a:p>
        </p:txBody>
      </p:sp>
      <p:sp>
        <p:nvSpPr>
          <p:cNvPr id="2043" name="Shape 2043"/>
          <p:cNvSpPr/>
          <p:nvPr/>
        </p:nvSpPr>
        <p:spPr>
          <a:xfrm>
            <a:off x="904138" y="8473140"/>
            <a:ext cx="111965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*Pred: 6MP 0.5-1gr (45kgs) + 25 mg/día —&gt; 8 sem: 5mg/d —&gt; 12 sem: 2.5 mg/d</a:t>
            </a:r>
          </a:p>
        </p:txBody>
      </p:sp>
      <p:pic>
        <p:nvPicPr>
          <p:cNvPr id="2044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373811" y="2705227"/>
            <a:ext cx="12257240" cy="2622043"/>
          </a:xfrm>
          <a:prstGeom prst="rect">
            <a:avLst/>
          </a:prstGeom>
          <a:ln w="12700">
            <a:miter lim="400000"/>
          </a:ln>
        </p:spPr>
      </p:pic>
      <p:sp>
        <p:nvSpPr>
          <p:cNvPr id="2045" name="Shape 2045"/>
          <p:cNvSpPr/>
          <p:nvPr/>
        </p:nvSpPr>
        <p:spPr>
          <a:xfrm>
            <a:off x="2942523" y="2708477"/>
            <a:ext cx="1943558" cy="64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FGHSFG</a:t>
            </a:r>
          </a:p>
        </p:txBody>
      </p:sp>
      <p:pic>
        <p:nvPicPr>
          <p:cNvPr id="2046" name="pasted-image.png"/>
          <p:cNvPicPr>
            <a:picLocks noChangeAspect="1"/>
          </p:cNvPicPr>
          <p:nvPr/>
        </p:nvPicPr>
        <p:blipFill>
          <a:blip r:embed="rId9" cstate="email">
            <a:extLst/>
          </a:blip>
          <a:srcRect/>
          <a:stretch>
            <a:fillRect/>
          </a:stretch>
        </p:blipFill>
        <p:spPr>
          <a:xfrm>
            <a:off x="359370" y="6468217"/>
            <a:ext cx="12285883" cy="1964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151010" y="1337519"/>
            <a:ext cx="12702845" cy="250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1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r="23622"/>
          <a:stretch>
            <a:fillRect/>
          </a:stretch>
        </p:blipFill>
        <p:spPr>
          <a:xfrm>
            <a:off x="206970" y="9638"/>
            <a:ext cx="12590927" cy="880455"/>
          </a:xfrm>
          <a:prstGeom prst="rect">
            <a:avLst/>
          </a:prstGeom>
          <a:ln w="12700">
            <a:miter lim="400000"/>
          </a:ln>
        </p:spPr>
      </p:pic>
      <p:sp>
        <p:nvSpPr>
          <p:cNvPr id="2052" name="Shape 2052"/>
          <p:cNvSpPr/>
          <p:nvPr/>
        </p:nvSpPr>
        <p:spPr>
          <a:xfrm>
            <a:off x="9109902" y="9277258"/>
            <a:ext cx="338201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0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Pendergraft, ASN 2016/2017</a:t>
            </a:r>
          </a:p>
        </p:txBody>
      </p:sp>
      <p:pic>
        <p:nvPicPr>
          <p:cNvPr id="2053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-10315" y="5063223"/>
            <a:ext cx="7710979" cy="4005404"/>
          </a:xfrm>
          <a:prstGeom prst="rect">
            <a:avLst/>
          </a:prstGeom>
          <a:ln w="12700">
            <a:miter lim="400000"/>
          </a:ln>
        </p:spPr>
      </p:pic>
      <p:sp>
        <p:nvSpPr>
          <p:cNvPr id="2054" name="Shape 2054"/>
          <p:cNvSpPr/>
          <p:nvPr/>
        </p:nvSpPr>
        <p:spPr>
          <a:xfrm>
            <a:off x="6763239" y="7164285"/>
            <a:ext cx="470003" cy="647701"/>
          </a:xfrm>
          <a:prstGeom prst="rect">
            <a:avLst/>
          </a:prstGeom>
          <a:solidFill>
            <a:schemeClr val="accent6">
              <a:lumOff val="-874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lumOff val="-8741"/>
                  </a:schemeClr>
                </a:solidFill>
              </a:defRPr>
            </a:lvl1pPr>
          </a:lstStyle>
          <a:p>
            <a:r>
              <a:t>G</a:t>
            </a:r>
          </a:p>
        </p:txBody>
      </p:sp>
      <p:sp>
        <p:nvSpPr>
          <p:cNvPr id="2055" name="Shape 2055"/>
          <p:cNvSpPr/>
          <p:nvPr/>
        </p:nvSpPr>
        <p:spPr>
          <a:xfrm rot="20340000">
            <a:off x="1653538" y="6450843"/>
            <a:ext cx="3336425" cy="385648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056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>
            <a:off x="7757114" y="6097022"/>
            <a:ext cx="5018641" cy="2773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7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>
          <a:xfrm>
            <a:off x="8170172" y="5213104"/>
            <a:ext cx="4437983" cy="477003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Shape 2058"/>
          <p:cNvSpPr/>
          <p:nvPr/>
        </p:nvSpPr>
        <p:spPr>
          <a:xfrm>
            <a:off x="4847076" y="5363588"/>
            <a:ext cx="380731" cy="373889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59" name="Shape 2059"/>
          <p:cNvSpPr/>
          <p:nvPr/>
        </p:nvSpPr>
        <p:spPr>
          <a:xfrm>
            <a:off x="10913893" y="5300088"/>
            <a:ext cx="380731" cy="373889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" y="59552"/>
            <a:ext cx="13004801" cy="232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-1" y="2594810"/>
            <a:ext cx="13004801" cy="45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4853435"/>
            <a:ext cx="13004801" cy="4815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2" name="pasted-image.png"/>
          <p:cNvPicPr>
            <a:picLocks noChangeAspect="1"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>
          <a:xfrm>
            <a:off x="9565827" y="9323812"/>
            <a:ext cx="3351939" cy="39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3" name="pasted-image.png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3334022" y="3265549"/>
            <a:ext cx="2109879" cy="1702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4" name="pasted-image.png"/>
          <p:cNvPicPr>
            <a:picLocks noChangeAspect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>
          <a:xfrm>
            <a:off x="5266134" y="3315474"/>
            <a:ext cx="1993197" cy="1620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586" extrusionOk="0">
                <a:moveTo>
                  <a:pt x="12052" y="1"/>
                </a:moveTo>
                <a:cubicBezTo>
                  <a:pt x="11906" y="17"/>
                  <a:pt x="11858" y="196"/>
                  <a:pt x="11905" y="546"/>
                </a:cubicBezTo>
                <a:cubicBezTo>
                  <a:pt x="11955" y="920"/>
                  <a:pt x="12298" y="1181"/>
                  <a:pt x="12894" y="1297"/>
                </a:cubicBezTo>
                <a:cubicBezTo>
                  <a:pt x="13767" y="1467"/>
                  <a:pt x="15771" y="1323"/>
                  <a:pt x="15999" y="1075"/>
                </a:cubicBezTo>
                <a:cubicBezTo>
                  <a:pt x="16059" y="1009"/>
                  <a:pt x="15472" y="953"/>
                  <a:pt x="14695" y="948"/>
                </a:cubicBezTo>
                <a:cubicBezTo>
                  <a:pt x="13869" y="942"/>
                  <a:pt x="13076" y="737"/>
                  <a:pt x="12780" y="456"/>
                </a:cubicBezTo>
                <a:cubicBezTo>
                  <a:pt x="12444" y="137"/>
                  <a:pt x="12199" y="-14"/>
                  <a:pt x="12052" y="1"/>
                </a:cubicBezTo>
                <a:close/>
                <a:moveTo>
                  <a:pt x="8959" y="995"/>
                </a:moveTo>
                <a:cubicBezTo>
                  <a:pt x="8869" y="991"/>
                  <a:pt x="8767" y="1011"/>
                  <a:pt x="8673" y="1059"/>
                </a:cubicBezTo>
                <a:cubicBezTo>
                  <a:pt x="8465" y="1163"/>
                  <a:pt x="8525" y="1244"/>
                  <a:pt x="8829" y="1260"/>
                </a:cubicBezTo>
                <a:cubicBezTo>
                  <a:pt x="9104" y="1274"/>
                  <a:pt x="9261" y="1194"/>
                  <a:pt x="9174" y="1085"/>
                </a:cubicBezTo>
                <a:cubicBezTo>
                  <a:pt x="9131" y="1031"/>
                  <a:pt x="9050" y="1000"/>
                  <a:pt x="8959" y="995"/>
                </a:cubicBezTo>
                <a:close/>
                <a:moveTo>
                  <a:pt x="10302" y="1762"/>
                </a:moveTo>
                <a:cubicBezTo>
                  <a:pt x="9827" y="1665"/>
                  <a:pt x="9241" y="1902"/>
                  <a:pt x="9241" y="2317"/>
                </a:cubicBezTo>
                <a:cubicBezTo>
                  <a:pt x="9241" y="2501"/>
                  <a:pt x="9007" y="3031"/>
                  <a:pt x="8720" y="3490"/>
                </a:cubicBezTo>
                <a:cubicBezTo>
                  <a:pt x="8335" y="4104"/>
                  <a:pt x="8270" y="4438"/>
                  <a:pt x="8476" y="4749"/>
                </a:cubicBezTo>
                <a:cubicBezTo>
                  <a:pt x="8685" y="5065"/>
                  <a:pt x="8604" y="5288"/>
                  <a:pt x="8151" y="5642"/>
                </a:cubicBezTo>
                <a:cubicBezTo>
                  <a:pt x="6830" y="6677"/>
                  <a:pt x="6549" y="6786"/>
                  <a:pt x="6102" y="6435"/>
                </a:cubicBezTo>
                <a:cubicBezTo>
                  <a:pt x="5861" y="6246"/>
                  <a:pt x="5469" y="6185"/>
                  <a:pt x="5235" y="6298"/>
                </a:cubicBezTo>
                <a:cubicBezTo>
                  <a:pt x="4701" y="6555"/>
                  <a:pt x="4677" y="8027"/>
                  <a:pt x="5202" y="8280"/>
                </a:cubicBezTo>
                <a:cubicBezTo>
                  <a:pt x="5763" y="8551"/>
                  <a:pt x="5684" y="9719"/>
                  <a:pt x="5071" y="10199"/>
                </a:cubicBezTo>
                <a:cubicBezTo>
                  <a:pt x="4391" y="10732"/>
                  <a:pt x="4407" y="11311"/>
                  <a:pt x="5109" y="11542"/>
                </a:cubicBezTo>
                <a:cubicBezTo>
                  <a:pt x="5616" y="11708"/>
                  <a:pt x="5655" y="11881"/>
                  <a:pt x="5513" y="13381"/>
                </a:cubicBezTo>
                <a:cubicBezTo>
                  <a:pt x="5361" y="14990"/>
                  <a:pt x="5488" y="15342"/>
                  <a:pt x="5997" y="14740"/>
                </a:cubicBezTo>
                <a:cubicBezTo>
                  <a:pt x="6133" y="14579"/>
                  <a:pt x="6614" y="14352"/>
                  <a:pt x="7066" y="14233"/>
                </a:cubicBezTo>
                <a:cubicBezTo>
                  <a:pt x="7736" y="14055"/>
                  <a:pt x="7965" y="14153"/>
                  <a:pt x="8299" y="14751"/>
                </a:cubicBezTo>
                <a:cubicBezTo>
                  <a:pt x="8610" y="15309"/>
                  <a:pt x="8635" y="15587"/>
                  <a:pt x="8408" y="15929"/>
                </a:cubicBezTo>
                <a:cubicBezTo>
                  <a:pt x="8178" y="16277"/>
                  <a:pt x="8198" y="16361"/>
                  <a:pt x="8484" y="16284"/>
                </a:cubicBezTo>
                <a:cubicBezTo>
                  <a:pt x="8707" y="16223"/>
                  <a:pt x="9109" y="16830"/>
                  <a:pt x="9502" y="17817"/>
                </a:cubicBezTo>
                <a:lnTo>
                  <a:pt x="10154" y="19456"/>
                </a:lnTo>
                <a:lnTo>
                  <a:pt x="11720" y="19350"/>
                </a:lnTo>
                <a:cubicBezTo>
                  <a:pt x="13208" y="19248"/>
                  <a:pt x="13322" y="19178"/>
                  <a:pt x="14030" y="17938"/>
                </a:cubicBezTo>
                <a:cubicBezTo>
                  <a:pt x="14737" y="16700"/>
                  <a:pt x="14799" y="16660"/>
                  <a:pt x="15259" y="17182"/>
                </a:cubicBezTo>
                <a:cubicBezTo>
                  <a:pt x="15525" y="17485"/>
                  <a:pt x="15925" y="17645"/>
                  <a:pt x="16151" y="17537"/>
                </a:cubicBezTo>
                <a:cubicBezTo>
                  <a:pt x="16390" y="17422"/>
                  <a:pt x="16624" y="17540"/>
                  <a:pt x="16711" y="17822"/>
                </a:cubicBezTo>
                <a:cubicBezTo>
                  <a:pt x="16879" y="18373"/>
                  <a:pt x="18883" y="18513"/>
                  <a:pt x="19294" y="18002"/>
                </a:cubicBezTo>
                <a:cubicBezTo>
                  <a:pt x="19430" y="17833"/>
                  <a:pt x="20130" y="17637"/>
                  <a:pt x="20847" y="17568"/>
                </a:cubicBezTo>
                <a:cubicBezTo>
                  <a:pt x="21564" y="17500"/>
                  <a:pt x="20887" y="17421"/>
                  <a:pt x="19341" y="17389"/>
                </a:cubicBezTo>
                <a:cubicBezTo>
                  <a:pt x="16916" y="17338"/>
                  <a:pt x="16508" y="17248"/>
                  <a:pt x="16387" y="16754"/>
                </a:cubicBezTo>
                <a:cubicBezTo>
                  <a:pt x="16309" y="16439"/>
                  <a:pt x="16148" y="15945"/>
                  <a:pt x="16029" y="15660"/>
                </a:cubicBezTo>
                <a:cubicBezTo>
                  <a:pt x="15880" y="15304"/>
                  <a:pt x="16022" y="14808"/>
                  <a:pt x="16483" y="14069"/>
                </a:cubicBezTo>
                <a:cubicBezTo>
                  <a:pt x="17090" y="13095"/>
                  <a:pt x="17186" y="13041"/>
                  <a:pt x="17476" y="13540"/>
                </a:cubicBezTo>
                <a:cubicBezTo>
                  <a:pt x="17895" y="14259"/>
                  <a:pt x="18224" y="13631"/>
                  <a:pt x="17868" y="12795"/>
                </a:cubicBezTo>
                <a:cubicBezTo>
                  <a:pt x="17557" y="12065"/>
                  <a:pt x="17732" y="11767"/>
                  <a:pt x="18478" y="11753"/>
                </a:cubicBezTo>
                <a:cubicBezTo>
                  <a:pt x="18777" y="11747"/>
                  <a:pt x="19230" y="11541"/>
                  <a:pt x="19484" y="11299"/>
                </a:cubicBezTo>
                <a:cubicBezTo>
                  <a:pt x="19909" y="10894"/>
                  <a:pt x="19871" y="10817"/>
                  <a:pt x="19021" y="10310"/>
                </a:cubicBezTo>
                <a:cubicBezTo>
                  <a:pt x="18430" y="9958"/>
                  <a:pt x="18166" y="9618"/>
                  <a:pt x="18289" y="9369"/>
                </a:cubicBezTo>
                <a:cubicBezTo>
                  <a:pt x="18394" y="9155"/>
                  <a:pt x="18485" y="8685"/>
                  <a:pt x="18490" y="8328"/>
                </a:cubicBezTo>
                <a:cubicBezTo>
                  <a:pt x="18497" y="7902"/>
                  <a:pt x="18724" y="7618"/>
                  <a:pt x="19151" y="7508"/>
                </a:cubicBezTo>
                <a:cubicBezTo>
                  <a:pt x="20058" y="7274"/>
                  <a:pt x="20103" y="6531"/>
                  <a:pt x="19214" y="6483"/>
                </a:cubicBezTo>
                <a:cubicBezTo>
                  <a:pt x="18820" y="6461"/>
                  <a:pt x="18360" y="6467"/>
                  <a:pt x="18192" y="6493"/>
                </a:cubicBezTo>
                <a:cubicBezTo>
                  <a:pt x="17715" y="6567"/>
                  <a:pt x="17477" y="5836"/>
                  <a:pt x="17552" y="4532"/>
                </a:cubicBezTo>
                <a:cubicBezTo>
                  <a:pt x="17650" y="2828"/>
                  <a:pt x="17034" y="2148"/>
                  <a:pt x="15579" y="2354"/>
                </a:cubicBezTo>
                <a:cubicBezTo>
                  <a:pt x="14957" y="2442"/>
                  <a:pt x="14386" y="2386"/>
                  <a:pt x="14308" y="2227"/>
                </a:cubicBezTo>
                <a:cubicBezTo>
                  <a:pt x="14230" y="2068"/>
                  <a:pt x="13867" y="2028"/>
                  <a:pt x="13504" y="2142"/>
                </a:cubicBezTo>
                <a:cubicBezTo>
                  <a:pt x="12395" y="2492"/>
                  <a:pt x="11138" y="2420"/>
                  <a:pt x="10714" y="1979"/>
                </a:cubicBezTo>
                <a:cubicBezTo>
                  <a:pt x="10606" y="1865"/>
                  <a:pt x="10460" y="1794"/>
                  <a:pt x="10302" y="1762"/>
                </a:cubicBezTo>
                <a:close/>
                <a:moveTo>
                  <a:pt x="19383" y="2264"/>
                </a:moveTo>
                <a:cubicBezTo>
                  <a:pt x="18422" y="2264"/>
                  <a:pt x="18108" y="2386"/>
                  <a:pt x="18108" y="2756"/>
                </a:cubicBezTo>
                <a:cubicBezTo>
                  <a:pt x="18108" y="3132"/>
                  <a:pt x="18440" y="3247"/>
                  <a:pt x="19534" y="3247"/>
                </a:cubicBezTo>
                <a:cubicBezTo>
                  <a:pt x="20694" y="3247"/>
                  <a:pt x="20931" y="3155"/>
                  <a:pt x="20809" y="2756"/>
                </a:cubicBezTo>
                <a:cubicBezTo>
                  <a:pt x="20704" y="2412"/>
                  <a:pt x="20276" y="2264"/>
                  <a:pt x="19383" y="2264"/>
                </a:cubicBezTo>
                <a:close/>
                <a:moveTo>
                  <a:pt x="5143" y="3448"/>
                </a:moveTo>
                <a:cubicBezTo>
                  <a:pt x="4892" y="3449"/>
                  <a:pt x="4810" y="3597"/>
                  <a:pt x="4810" y="3950"/>
                </a:cubicBezTo>
                <a:cubicBezTo>
                  <a:pt x="4810" y="4433"/>
                  <a:pt x="5006" y="4558"/>
                  <a:pt x="5753" y="4558"/>
                </a:cubicBezTo>
                <a:cubicBezTo>
                  <a:pt x="6529" y="4558"/>
                  <a:pt x="6648" y="4478"/>
                  <a:pt x="6401" y="4104"/>
                </a:cubicBezTo>
                <a:cubicBezTo>
                  <a:pt x="6236" y="3854"/>
                  <a:pt x="5808" y="3581"/>
                  <a:pt x="5454" y="3496"/>
                </a:cubicBezTo>
                <a:cubicBezTo>
                  <a:pt x="5330" y="3466"/>
                  <a:pt x="5226" y="3448"/>
                  <a:pt x="5143" y="3448"/>
                </a:cubicBezTo>
                <a:close/>
                <a:moveTo>
                  <a:pt x="2950" y="6890"/>
                </a:moveTo>
                <a:cubicBezTo>
                  <a:pt x="2714" y="6889"/>
                  <a:pt x="2471" y="6905"/>
                  <a:pt x="2273" y="6943"/>
                </a:cubicBezTo>
                <a:cubicBezTo>
                  <a:pt x="1877" y="7018"/>
                  <a:pt x="2137" y="7083"/>
                  <a:pt x="2854" y="7085"/>
                </a:cubicBezTo>
                <a:cubicBezTo>
                  <a:pt x="3571" y="7088"/>
                  <a:pt x="3898" y="7026"/>
                  <a:pt x="3577" y="6948"/>
                </a:cubicBezTo>
                <a:cubicBezTo>
                  <a:pt x="3417" y="6909"/>
                  <a:pt x="3187" y="6890"/>
                  <a:pt x="2950" y="6890"/>
                </a:cubicBezTo>
                <a:close/>
                <a:moveTo>
                  <a:pt x="1608" y="10347"/>
                </a:moveTo>
                <a:cubicBezTo>
                  <a:pt x="1254" y="10349"/>
                  <a:pt x="1162" y="10485"/>
                  <a:pt x="1162" y="10844"/>
                </a:cubicBezTo>
                <a:cubicBezTo>
                  <a:pt x="1162" y="11275"/>
                  <a:pt x="1363" y="11436"/>
                  <a:pt x="1915" y="11436"/>
                </a:cubicBezTo>
                <a:cubicBezTo>
                  <a:pt x="3049" y="11436"/>
                  <a:pt x="3166" y="10552"/>
                  <a:pt x="2054" y="10389"/>
                </a:cubicBezTo>
                <a:cubicBezTo>
                  <a:pt x="1873" y="10363"/>
                  <a:pt x="1726" y="10346"/>
                  <a:pt x="1608" y="10347"/>
                </a:cubicBezTo>
                <a:close/>
                <a:moveTo>
                  <a:pt x="405" y="14148"/>
                </a:moveTo>
                <a:cubicBezTo>
                  <a:pt x="80" y="14117"/>
                  <a:pt x="-36" y="14310"/>
                  <a:pt x="9" y="14814"/>
                </a:cubicBezTo>
                <a:cubicBezTo>
                  <a:pt x="44" y="15206"/>
                  <a:pt x="85" y="15636"/>
                  <a:pt x="97" y="15771"/>
                </a:cubicBezTo>
                <a:cubicBezTo>
                  <a:pt x="109" y="15906"/>
                  <a:pt x="706" y="16019"/>
                  <a:pt x="1423" y="16019"/>
                </a:cubicBezTo>
                <a:cubicBezTo>
                  <a:pt x="2953" y="16019"/>
                  <a:pt x="3139" y="15300"/>
                  <a:pt x="1680" y="15031"/>
                </a:cubicBezTo>
                <a:cubicBezTo>
                  <a:pt x="1178" y="14938"/>
                  <a:pt x="791" y="14709"/>
                  <a:pt x="817" y="14523"/>
                </a:cubicBezTo>
                <a:cubicBezTo>
                  <a:pt x="843" y="14338"/>
                  <a:pt x="657" y="14172"/>
                  <a:pt x="405" y="14148"/>
                </a:cubicBezTo>
                <a:close/>
                <a:moveTo>
                  <a:pt x="18768" y="14936"/>
                </a:moveTo>
                <a:cubicBezTo>
                  <a:pt x="18284" y="14947"/>
                  <a:pt x="18293" y="15138"/>
                  <a:pt x="18680" y="15623"/>
                </a:cubicBezTo>
                <a:cubicBezTo>
                  <a:pt x="19099" y="16149"/>
                  <a:pt x="19800" y="16119"/>
                  <a:pt x="20169" y="15559"/>
                </a:cubicBezTo>
                <a:cubicBezTo>
                  <a:pt x="20417" y="15185"/>
                  <a:pt x="20284" y="15081"/>
                  <a:pt x="19420" y="14978"/>
                </a:cubicBezTo>
                <a:cubicBezTo>
                  <a:pt x="19144" y="14945"/>
                  <a:pt x="18930" y="14932"/>
                  <a:pt x="18768" y="14936"/>
                </a:cubicBezTo>
                <a:close/>
                <a:moveTo>
                  <a:pt x="4865" y="17325"/>
                </a:moveTo>
                <a:cubicBezTo>
                  <a:pt x="4534" y="17325"/>
                  <a:pt x="4381" y="17611"/>
                  <a:pt x="4339" y="18308"/>
                </a:cubicBezTo>
                <a:cubicBezTo>
                  <a:pt x="4284" y="19222"/>
                  <a:pt x="4341" y="19292"/>
                  <a:pt x="5168" y="19292"/>
                </a:cubicBezTo>
                <a:cubicBezTo>
                  <a:pt x="6197" y="19292"/>
                  <a:pt x="6701" y="18418"/>
                  <a:pt x="5774" y="18240"/>
                </a:cubicBezTo>
                <a:cubicBezTo>
                  <a:pt x="5459" y="18179"/>
                  <a:pt x="5229" y="17948"/>
                  <a:pt x="5265" y="17727"/>
                </a:cubicBezTo>
                <a:cubicBezTo>
                  <a:pt x="5301" y="17506"/>
                  <a:pt x="5121" y="17325"/>
                  <a:pt x="4865" y="17325"/>
                </a:cubicBezTo>
                <a:close/>
                <a:moveTo>
                  <a:pt x="8063" y="20603"/>
                </a:moveTo>
                <a:cubicBezTo>
                  <a:pt x="7433" y="20603"/>
                  <a:pt x="7158" y="20752"/>
                  <a:pt x="7158" y="21094"/>
                </a:cubicBezTo>
                <a:cubicBezTo>
                  <a:pt x="7158" y="21418"/>
                  <a:pt x="7415" y="21586"/>
                  <a:pt x="7912" y="21586"/>
                </a:cubicBezTo>
                <a:cubicBezTo>
                  <a:pt x="8342" y="21586"/>
                  <a:pt x="8731" y="21374"/>
                  <a:pt x="8816" y="21094"/>
                </a:cubicBezTo>
                <a:cubicBezTo>
                  <a:pt x="8932" y="20716"/>
                  <a:pt x="8760" y="20603"/>
                  <a:pt x="8063" y="20603"/>
                </a:cubicBezTo>
                <a:close/>
                <a:moveTo>
                  <a:pt x="13929" y="20603"/>
                </a:moveTo>
                <a:cubicBezTo>
                  <a:pt x="12951" y="20603"/>
                  <a:pt x="12633" y="20724"/>
                  <a:pt x="12633" y="21094"/>
                </a:cubicBezTo>
                <a:cubicBezTo>
                  <a:pt x="12633" y="21456"/>
                  <a:pt x="12933" y="21586"/>
                  <a:pt x="13778" y="21586"/>
                </a:cubicBezTo>
                <a:cubicBezTo>
                  <a:pt x="14555" y="21586"/>
                  <a:pt x="14972" y="21428"/>
                  <a:pt x="15074" y="21094"/>
                </a:cubicBezTo>
                <a:cubicBezTo>
                  <a:pt x="15195" y="20698"/>
                  <a:pt x="14973" y="20603"/>
                  <a:pt x="13929" y="206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5" name="pasted-image.pn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991243" y="2952024"/>
            <a:ext cx="9699650" cy="46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6" name="pasted-image.png"/>
          <p:cNvPicPr>
            <a:picLocks noChangeAspect="1"/>
          </p:cNvPicPr>
          <p:nvPr/>
        </p:nvPicPr>
        <p:blipFill>
          <a:blip r:embed="rId10" cstate="email">
            <a:extLst/>
          </a:blip>
          <a:stretch>
            <a:fillRect/>
          </a:stretch>
        </p:blipFill>
        <p:spPr>
          <a:xfrm>
            <a:off x="7406054" y="3265549"/>
            <a:ext cx="2012225" cy="1576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97" name="Shape 2097"/>
          <p:cNvSpPr/>
          <p:nvPr/>
        </p:nvSpPr>
        <p:spPr>
          <a:xfrm>
            <a:off x="2805510" y="2944682"/>
            <a:ext cx="8231112" cy="432198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6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" y="59552"/>
            <a:ext cx="13004801" cy="232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7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-1" y="2594810"/>
            <a:ext cx="13004801" cy="45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8" name="pasted-image.png"/>
          <p:cNvPicPr>
            <a:picLocks noChangeAspect="1"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9565827" y="9323812"/>
            <a:ext cx="3351939" cy="39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9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991243" y="2952024"/>
            <a:ext cx="9699650" cy="46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0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691" y="3409919"/>
            <a:ext cx="7211032" cy="6278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1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7960424" y="4444801"/>
            <a:ext cx="3850417" cy="864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2" name="pasted-image.pn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8024631" y="3665451"/>
            <a:ext cx="2034799" cy="522051"/>
          </a:xfrm>
          <a:prstGeom prst="rect">
            <a:avLst/>
          </a:prstGeom>
          <a:ln w="12700">
            <a:miter lim="400000"/>
          </a:ln>
        </p:spPr>
      </p:pic>
      <p:sp>
        <p:nvSpPr>
          <p:cNvPr id="2123" name="Shape 2123"/>
          <p:cNvSpPr/>
          <p:nvPr/>
        </p:nvSpPr>
        <p:spPr>
          <a:xfrm>
            <a:off x="2805510" y="2944682"/>
            <a:ext cx="8231112" cy="442120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24" name="Shape 2124"/>
          <p:cNvSpPr/>
          <p:nvPr/>
        </p:nvSpPr>
        <p:spPr>
          <a:xfrm>
            <a:off x="3028323" y="7922832"/>
            <a:ext cx="575794" cy="1777107"/>
          </a:xfrm>
          <a:prstGeom prst="ellipse">
            <a:avLst/>
          </a:prstGeom>
          <a:ln w="508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25" name="Shape 2125"/>
          <p:cNvSpPr/>
          <p:nvPr/>
        </p:nvSpPr>
        <p:spPr>
          <a:xfrm>
            <a:off x="7855794" y="6334056"/>
            <a:ext cx="5060455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Más eficaz: </a:t>
            </a:r>
          </a:p>
          <a:p>
            <a: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MF+FK+Pd (OR 2.69, IC 1.74-4.16)</a:t>
            </a:r>
          </a:p>
          <a:p>
            <a:pPr algn="l">
              <a:defRPr sz="2400"/>
            </a:pPr>
            <a:r>
              <a:t>FK + Pd (OR 1.74, IC 1.1-2.8)</a:t>
            </a:r>
          </a:p>
          <a:p>
            <a:pPr algn="l">
              <a:defRPr sz="2400"/>
            </a:pPr>
            <a:r>
              <a:t>MF + Pd (OR 1.44, IC 1-2)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" y="59552"/>
            <a:ext cx="13004801" cy="232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-1" y="2721810"/>
            <a:ext cx="13004801" cy="523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141841" y="-1118126"/>
            <a:ext cx="2380713" cy="12365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3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5461439" y="6921997"/>
            <a:ext cx="2764743" cy="269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4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2894447" y="6815238"/>
            <a:ext cx="2614272" cy="278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5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8157065" y="6986291"/>
            <a:ext cx="2706483" cy="269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6" name="pasted-image.pn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10752784" y="6921997"/>
            <a:ext cx="2571060" cy="269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7" name="pasted-image.png"/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-32313" y="6815238"/>
            <a:ext cx="2979742" cy="278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8" name="pasted-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36797" y="3188302"/>
            <a:ext cx="25908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9" name="Shape 2149"/>
          <p:cNvSpPr/>
          <p:nvPr/>
        </p:nvSpPr>
        <p:spPr>
          <a:xfrm>
            <a:off x="5037789" y="3180665"/>
            <a:ext cx="2588817" cy="574074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50" name="Shape 2150"/>
          <p:cNvSpPr/>
          <p:nvPr/>
        </p:nvSpPr>
        <p:spPr>
          <a:xfrm>
            <a:off x="2099675" y="7318129"/>
            <a:ext cx="1562438" cy="2494212"/>
          </a:xfrm>
          <a:prstGeom prst="ellipse">
            <a:avLst/>
          </a:prstGeom>
          <a:ln w="508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151" name="pasted-image.png"/>
          <p:cNvPicPr>
            <a:picLocks noChangeAspect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>
          <a:xfrm>
            <a:off x="224414" y="6247844"/>
            <a:ext cx="3403601" cy="39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2" name="pasted-image.png"/>
          <p:cNvPicPr>
            <a:picLocks noChangeAspect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>
          <a:xfrm>
            <a:off x="3645501" y="6420225"/>
            <a:ext cx="3403601" cy="29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3" name="pasted-image.png"/>
          <p:cNvPicPr>
            <a:picLocks noChangeAspect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>
          <a:xfrm>
            <a:off x="6473373" y="6434703"/>
            <a:ext cx="3403601" cy="383696"/>
          </a:xfrm>
          <a:prstGeom prst="rect">
            <a:avLst/>
          </a:prstGeom>
          <a:ln w="12700">
            <a:miter lim="400000"/>
          </a:ln>
        </p:spPr>
      </p:pic>
      <p:sp>
        <p:nvSpPr>
          <p:cNvPr id="2154" name="Shape 2154"/>
          <p:cNvSpPr/>
          <p:nvPr/>
        </p:nvSpPr>
        <p:spPr>
          <a:xfrm>
            <a:off x="10025396" y="7163137"/>
            <a:ext cx="765803" cy="2557351"/>
          </a:xfrm>
          <a:prstGeom prst="ellipse">
            <a:avLst/>
          </a:prstGeom>
          <a:ln w="508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Shape 2158"/>
          <p:cNvSpPr/>
          <p:nvPr/>
        </p:nvSpPr>
        <p:spPr>
          <a:xfrm>
            <a:off x="5191607" y="13478654"/>
            <a:ext cx="262158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pros y cons</a:t>
            </a:r>
          </a:p>
          <a:p>
            <a:r>
              <a:t>2016</a:t>
            </a:r>
          </a:p>
        </p:txBody>
      </p:sp>
      <p:graphicFrame>
        <p:nvGraphicFramePr>
          <p:cNvPr id="2159" name="Table 2159"/>
          <p:cNvGraphicFramePr/>
          <p:nvPr/>
        </p:nvGraphicFramePr>
        <p:xfrm>
          <a:off x="1171193" y="4919217"/>
          <a:ext cx="7726282" cy="4662163"/>
        </p:xfrm>
        <a:graphic>
          <a:graphicData uri="http://schemas.openxmlformats.org/drawingml/2006/table">
            <a:tbl>
              <a:tblPr firstRow="1">
                <a:tableStyleId>{C7B018BB-80A7-4F77-B60F-C8B233D01FF8}</a:tableStyleId>
              </a:tblPr>
              <a:tblGrid>
                <a:gridCol w="3863141"/>
                <a:gridCol w="3863141"/>
              </a:tblGrid>
              <a:tr h="958721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"/>
                        </a:defRPr>
                      </a:pPr>
                      <a:r>
                        <a:t>PROS</a:t>
                      </a:r>
                    </a:p>
                    <a:p>
                      <a:pPr defTabSz="914400">
                        <a:tabLst>
                          <a:tab pos="1181100" algn="l"/>
                        </a:tabLst>
                        <a:defRPr sz="2000" b="0" i="1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Mok CC NDT 2016; 31:1561-1566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"/>
                        </a:defRPr>
                      </a:pPr>
                      <a:r>
                        <a:t>CONTRAS</a:t>
                      </a:r>
                    </a:p>
                    <a:p>
                      <a:pPr defTabSz="914400">
                        <a:tabLst>
                          <a:tab pos="1181100" algn="l"/>
                        </a:tabLst>
                        <a:defRPr sz="2000" b="0" i="1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Nieto, Jayne NDT 2016; 31:1567-1571</a:t>
                      </a:r>
                    </a:p>
                  </a:txBody>
                  <a:tcPr marL="50800" marR="50800" marT="50800" marB="50800" anchor="ctr" horzOverflow="overflow"/>
                </a:tc>
              </a:tr>
              <a:tr h="958721"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Antiproteinúrico estabilizador citoesqueleto podocitario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Nefrotoxicidad: Contraindicado en IR&lt;60/45ml/min/1.73m2, Estudios a largo plazo…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662951"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Gestantes, Lactancia, 
Inocuo Fertilidad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HTA, Hiperglucemia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772905"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Terapia combinada: menor dosis, menor toxicidad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r>
                        <a:t>No dosis estándar</a:t>
                      </a:r>
                    </a:p>
                    <a:p>
                      <a:pPr defTabSz="914400">
                        <a:defRPr sz="2000"/>
                      </a:pPr>
                      <a:r>
                        <a:t>Monitorización </a:t>
                      </a:r>
                      <a:r>
                        <a:rPr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rPr>
                        <a:t>💰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726958"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Potencia efecto Corticoides (Glicoproteina P)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Interacciones Cit.P 3A5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No leucopenia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/>
                        <a:t>Infecciones, Tolerabilidad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160" name="Shape 2160"/>
          <p:cNvSpPr/>
          <p:nvPr/>
        </p:nvSpPr>
        <p:spPr>
          <a:xfrm>
            <a:off x="3308269" y="268587"/>
            <a:ext cx="638826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ACN EN NEFRITIS LÚPICA</a:t>
            </a:r>
          </a:p>
        </p:txBody>
      </p:sp>
      <p:pic>
        <p:nvPicPr>
          <p:cNvPr id="2161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79225" y="1442171"/>
            <a:ext cx="7258998" cy="3001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7203648" y="1129036"/>
            <a:ext cx="5565274" cy="362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163" name="Shape 2163"/>
          <p:cNvSpPr/>
          <p:nvPr/>
        </p:nvSpPr>
        <p:spPr>
          <a:xfrm>
            <a:off x="8984403" y="7903167"/>
            <a:ext cx="380116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 Raza</a:t>
            </a:r>
          </a:p>
          <a:p>
            <a:pPr>
              <a:defRPr sz="2400"/>
            </a:pPr>
            <a:r>
              <a:t>Nefrotoxicidad largo plazo</a:t>
            </a:r>
          </a:p>
          <a:p>
            <a:pPr>
              <a:defRPr sz="2400"/>
            </a:pPr>
            <a:r>
              <a:t>Recaídas tras suspensión</a:t>
            </a:r>
          </a:p>
        </p:txBody>
      </p:sp>
      <p:pic>
        <p:nvPicPr>
          <p:cNvPr id="2164" name="Preocuparse-ocuparse-organizaciones_945215485_107906_660x372.jpg"/>
          <p:cNvPicPr>
            <a:picLocks noChangeAspect="1"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9763588" y="6086121"/>
            <a:ext cx="3173158" cy="178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Shape 2190"/>
          <p:cNvSpPr/>
          <p:nvPr/>
        </p:nvSpPr>
        <p:spPr>
          <a:xfrm>
            <a:off x="496177" y="5177854"/>
            <a:ext cx="11229745" cy="412267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91" name="Shape 2191"/>
          <p:cNvSpPr/>
          <p:nvPr/>
        </p:nvSpPr>
        <p:spPr>
          <a:xfrm>
            <a:off x="518651" y="623529"/>
            <a:ext cx="7909321" cy="4122672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92" name="Shape 2192"/>
          <p:cNvSpPr/>
          <p:nvPr/>
        </p:nvSpPr>
        <p:spPr>
          <a:xfrm>
            <a:off x="787368" y="1075630"/>
            <a:ext cx="10647364" cy="805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  <a:r>
              <a:rPr>
                <a:solidFill>
                  <a:srgbClr val="A6AAA9"/>
                </a:solidFill>
              </a:rPr>
              <a:t>:</a:t>
            </a:r>
            <a:r>
              <a:t> </a:t>
            </a:r>
          </a:p>
          <a:p>
            <a:pPr algn="l">
              <a:defRPr sz="10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Anatomía Patológica:                                              - - -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Vasculares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Lesiones Tubulointersticiales</a:t>
            </a:r>
          </a:p>
          <a:p>
            <a:pPr algn="l">
              <a:defRPr sz="3000">
                <a:solidFill>
                  <a:srgbClr val="A6AAA9"/>
                </a:solidFill>
              </a:defRPr>
            </a:pPr>
            <a:r>
              <a:t>   - Podocitopatía Lúpica</a:t>
            </a:r>
          </a:p>
          <a:p>
            <a:pPr algn="l">
              <a:defRPr sz="1500"/>
            </a:pPr>
            <a:endParaRPr/>
          </a:p>
          <a:p>
            <a:pPr marL="370416" indent="-370416" algn="l">
              <a:buSzPct val="45000"/>
              <a:buBlip>
                <a:blip r:embed="rId2"/>
              </a:buBlip>
              <a:defRPr>
                <a:solidFill>
                  <a:srgbClr val="A6AAA9"/>
                </a:solidFill>
              </a:defRPr>
            </a:pPr>
            <a:r>
              <a:rPr sz="3000"/>
              <a:t>Rebiopsia</a:t>
            </a:r>
            <a:r>
              <a:t>.</a:t>
            </a:r>
          </a:p>
          <a:p>
            <a:pPr algn="l">
              <a:defRPr sz="2300"/>
            </a:pPr>
            <a:endParaRPr/>
          </a:p>
          <a:p>
            <a:pPr algn="l">
              <a:defRPr sz="4100"/>
            </a:pPr>
            <a:endParaRPr/>
          </a:p>
          <a:p>
            <a:pPr algn="l">
              <a:defRPr>
                <a:solidFill>
                  <a:srgbClr val="A6AAA9"/>
                </a:solidFill>
              </a:defRPr>
            </a:pP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TRATAMIENTO</a:t>
            </a:r>
            <a:r>
              <a:t>:</a:t>
            </a:r>
          </a:p>
          <a:p>
            <a:pPr algn="l">
              <a:defRPr sz="1500"/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Corticoides. Dosis?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Tratamiento en Insuficiencia Renal Grave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Hasta cuándo el Tratamiento de Mantenimiento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>
                <a:solidFill>
                  <a:srgbClr val="A6AAA9"/>
                </a:solidFill>
              </a:defRPr>
            </a:pPr>
            <a:r>
              <a:t>“Nuevas” opciones: Triple Terapia</a:t>
            </a:r>
          </a:p>
          <a:p>
            <a:pPr marL="444500" indent="-444500" algn="l">
              <a:buSzPct val="45000"/>
              <a:buBlip>
                <a:blip r:embed="rId2"/>
              </a:buBlip>
              <a:defRPr sz="1000">
                <a:solidFill>
                  <a:srgbClr val="A6AAA9"/>
                </a:solidFill>
              </a:defRPr>
            </a:pPr>
            <a:endParaRPr/>
          </a:p>
          <a:p>
            <a:pPr marL="444500" indent="-444500" algn="l">
              <a:buSzPct val="45000"/>
              <a:buBlip>
                <a:blip r:embed="rId2"/>
              </a:buBlip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Futuras dianas terapéuticas</a:t>
            </a:r>
          </a:p>
        </p:txBody>
      </p:sp>
      <p:pic>
        <p:nvPicPr>
          <p:cNvPr id="219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093" y="376025"/>
            <a:ext cx="31242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4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303540" y="3276711"/>
            <a:ext cx="2719308" cy="3200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66" extrusionOk="0">
                <a:moveTo>
                  <a:pt x="18721" y="1"/>
                </a:moveTo>
                <a:cubicBezTo>
                  <a:pt x="18618" y="-28"/>
                  <a:pt x="18188" y="526"/>
                  <a:pt x="17764" y="1232"/>
                </a:cubicBezTo>
                <a:cubicBezTo>
                  <a:pt x="16889" y="2688"/>
                  <a:pt x="15898" y="3649"/>
                  <a:pt x="15709" y="3229"/>
                </a:cubicBezTo>
                <a:cubicBezTo>
                  <a:pt x="15647" y="3091"/>
                  <a:pt x="15652" y="2792"/>
                  <a:pt x="15719" y="2566"/>
                </a:cubicBezTo>
                <a:cubicBezTo>
                  <a:pt x="15837" y="2165"/>
                  <a:pt x="15831" y="2163"/>
                  <a:pt x="15490" y="2427"/>
                </a:cubicBezTo>
                <a:cubicBezTo>
                  <a:pt x="15036" y="2778"/>
                  <a:pt x="14908" y="2579"/>
                  <a:pt x="15110" y="1836"/>
                </a:cubicBezTo>
                <a:cubicBezTo>
                  <a:pt x="15333" y="1015"/>
                  <a:pt x="15325" y="984"/>
                  <a:pt x="14947" y="1186"/>
                </a:cubicBezTo>
                <a:cubicBezTo>
                  <a:pt x="14297" y="1533"/>
                  <a:pt x="14043" y="2140"/>
                  <a:pt x="14043" y="3334"/>
                </a:cubicBezTo>
                <a:cubicBezTo>
                  <a:pt x="14043" y="3960"/>
                  <a:pt x="13973" y="4510"/>
                  <a:pt x="13887" y="4556"/>
                </a:cubicBezTo>
                <a:cubicBezTo>
                  <a:pt x="13705" y="4652"/>
                  <a:pt x="13345" y="4314"/>
                  <a:pt x="13027" y="3751"/>
                </a:cubicBezTo>
                <a:lnTo>
                  <a:pt x="12801" y="3358"/>
                </a:lnTo>
                <a:lnTo>
                  <a:pt x="12892" y="3751"/>
                </a:lnTo>
                <a:cubicBezTo>
                  <a:pt x="12956" y="4043"/>
                  <a:pt x="12791" y="4364"/>
                  <a:pt x="12268" y="4989"/>
                </a:cubicBezTo>
                <a:cubicBezTo>
                  <a:pt x="11198" y="6267"/>
                  <a:pt x="11129" y="7064"/>
                  <a:pt x="12007" y="7875"/>
                </a:cubicBezTo>
                <a:cubicBezTo>
                  <a:pt x="12297" y="8142"/>
                  <a:pt x="12450" y="8459"/>
                  <a:pt x="12450" y="8782"/>
                </a:cubicBezTo>
                <a:cubicBezTo>
                  <a:pt x="12450" y="9055"/>
                  <a:pt x="12564" y="9598"/>
                  <a:pt x="12701" y="9985"/>
                </a:cubicBezTo>
                <a:cubicBezTo>
                  <a:pt x="12837" y="10373"/>
                  <a:pt x="12935" y="10694"/>
                  <a:pt x="12920" y="10702"/>
                </a:cubicBezTo>
                <a:cubicBezTo>
                  <a:pt x="12905" y="10710"/>
                  <a:pt x="11954" y="10735"/>
                  <a:pt x="10803" y="10755"/>
                </a:cubicBezTo>
                <a:cubicBezTo>
                  <a:pt x="8988" y="10787"/>
                  <a:pt x="8655" y="10755"/>
                  <a:pt x="8324" y="10515"/>
                </a:cubicBezTo>
                <a:lnTo>
                  <a:pt x="7942" y="10237"/>
                </a:lnTo>
                <a:lnTo>
                  <a:pt x="8324" y="9956"/>
                </a:lnTo>
                <a:cubicBezTo>
                  <a:pt x="8535" y="9803"/>
                  <a:pt x="8695" y="9547"/>
                  <a:pt x="8679" y="9389"/>
                </a:cubicBezTo>
                <a:cubicBezTo>
                  <a:pt x="8659" y="9193"/>
                  <a:pt x="8765" y="9103"/>
                  <a:pt x="9005" y="9103"/>
                </a:cubicBezTo>
                <a:cubicBezTo>
                  <a:pt x="9300" y="9103"/>
                  <a:pt x="9352" y="9194"/>
                  <a:pt x="9331" y="9667"/>
                </a:cubicBezTo>
                <a:cubicBezTo>
                  <a:pt x="9305" y="10263"/>
                  <a:pt x="9410" y="10355"/>
                  <a:pt x="9767" y="10049"/>
                </a:cubicBezTo>
                <a:cubicBezTo>
                  <a:pt x="9934" y="9907"/>
                  <a:pt x="10060" y="9909"/>
                  <a:pt x="10313" y="10044"/>
                </a:cubicBezTo>
                <a:cubicBezTo>
                  <a:pt x="10495" y="10141"/>
                  <a:pt x="10971" y="10214"/>
                  <a:pt x="11370" y="10210"/>
                </a:cubicBezTo>
                <a:cubicBezTo>
                  <a:pt x="12203" y="10200"/>
                  <a:pt x="12356" y="9876"/>
                  <a:pt x="11747" y="9405"/>
                </a:cubicBezTo>
                <a:cubicBezTo>
                  <a:pt x="11552" y="9254"/>
                  <a:pt x="11392" y="9010"/>
                  <a:pt x="11392" y="8859"/>
                </a:cubicBezTo>
                <a:cubicBezTo>
                  <a:pt x="11392" y="8709"/>
                  <a:pt x="11232" y="8510"/>
                  <a:pt x="11038" y="8421"/>
                </a:cubicBezTo>
                <a:cubicBezTo>
                  <a:pt x="10843" y="8332"/>
                  <a:pt x="10683" y="8151"/>
                  <a:pt x="10683" y="8019"/>
                </a:cubicBezTo>
                <a:cubicBezTo>
                  <a:pt x="10683" y="7887"/>
                  <a:pt x="10155" y="7333"/>
                  <a:pt x="9510" y="6786"/>
                </a:cubicBezTo>
                <a:cubicBezTo>
                  <a:pt x="8357" y="5810"/>
                  <a:pt x="8331" y="5796"/>
                  <a:pt x="7876" y="6022"/>
                </a:cubicBezTo>
                <a:cubicBezTo>
                  <a:pt x="7621" y="6147"/>
                  <a:pt x="7212" y="6347"/>
                  <a:pt x="6969" y="6465"/>
                </a:cubicBezTo>
                <a:cubicBezTo>
                  <a:pt x="6726" y="6584"/>
                  <a:pt x="6459" y="6773"/>
                  <a:pt x="6376" y="6885"/>
                </a:cubicBezTo>
                <a:cubicBezTo>
                  <a:pt x="6259" y="7043"/>
                  <a:pt x="6078" y="6969"/>
                  <a:pt x="5579" y="6562"/>
                </a:cubicBezTo>
                <a:cubicBezTo>
                  <a:pt x="4649" y="5802"/>
                  <a:pt x="4132" y="5599"/>
                  <a:pt x="3929" y="5909"/>
                </a:cubicBezTo>
                <a:cubicBezTo>
                  <a:pt x="3841" y="6043"/>
                  <a:pt x="3578" y="6153"/>
                  <a:pt x="3346" y="6153"/>
                </a:cubicBezTo>
                <a:cubicBezTo>
                  <a:pt x="2965" y="6153"/>
                  <a:pt x="2927" y="6210"/>
                  <a:pt x="2972" y="6720"/>
                </a:cubicBezTo>
                <a:cubicBezTo>
                  <a:pt x="3000" y="7031"/>
                  <a:pt x="2959" y="7394"/>
                  <a:pt x="2881" y="7527"/>
                </a:cubicBezTo>
                <a:cubicBezTo>
                  <a:pt x="2780" y="7702"/>
                  <a:pt x="2890" y="7867"/>
                  <a:pt x="3280" y="8113"/>
                </a:cubicBezTo>
                <a:cubicBezTo>
                  <a:pt x="3966" y="8547"/>
                  <a:pt x="3713" y="8886"/>
                  <a:pt x="3000" y="8487"/>
                </a:cubicBezTo>
                <a:cubicBezTo>
                  <a:pt x="2559" y="8240"/>
                  <a:pt x="2489" y="8237"/>
                  <a:pt x="1921" y="8469"/>
                </a:cubicBezTo>
                <a:cubicBezTo>
                  <a:pt x="1253" y="8741"/>
                  <a:pt x="1176" y="8893"/>
                  <a:pt x="1573" y="9175"/>
                </a:cubicBezTo>
                <a:cubicBezTo>
                  <a:pt x="1718" y="9278"/>
                  <a:pt x="1795" y="9419"/>
                  <a:pt x="1746" y="9488"/>
                </a:cubicBezTo>
                <a:cubicBezTo>
                  <a:pt x="1592" y="9701"/>
                  <a:pt x="2248" y="10817"/>
                  <a:pt x="2571" y="10889"/>
                </a:cubicBezTo>
                <a:cubicBezTo>
                  <a:pt x="2779" y="10936"/>
                  <a:pt x="2896" y="11146"/>
                  <a:pt x="2935" y="11544"/>
                </a:cubicBezTo>
                <a:cubicBezTo>
                  <a:pt x="2979" y="12011"/>
                  <a:pt x="3063" y="12127"/>
                  <a:pt x="3346" y="12127"/>
                </a:cubicBezTo>
                <a:cubicBezTo>
                  <a:pt x="3615" y="12127"/>
                  <a:pt x="3696" y="12228"/>
                  <a:pt x="3691" y="12545"/>
                </a:cubicBezTo>
                <a:cubicBezTo>
                  <a:pt x="3683" y="13008"/>
                  <a:pt x="3866" y="13094"/>
                  <a:pt x="4039" y="12708"/>
                </a:cubicBezTo>
                <a:cubicBezTo>
                  <a:pt x="4119" y="12528"/>
                  <a:pt x="4205" y="12501"/>
                  <a:pt x="4340" y="12617"/>
                </a:cubicBezTo>
                <a:cubicBezTo>
                  <a:pt x="4475" y="12732"/>
                  <a:pt x="4469" y="13095"/>
                  <a:pt x="4315" y="13876"/>
                </a:cubicBezTo>
                <a:cubicBezTo>
                  <a:pt x="4193" y="14494"/>
                  <a:pt x="4128" y="15775"/>
                  <a:pt x="4164" y="16802"/>
                </a:cubicBezTo>
                <a:lnTo>
                  <a:pt x="4230" y="18629"/>
                </a:lnTo>
                <a:lnTo>
                  <a:pt x="3076" y="18784"/>
                </a:lnTo>
                <a:lnTo>
                  <a:pt x="1928" y="18942"/>
                </a:lnTo>
                <a:lnTo>
                  <a:pt x="3521" y="19423"/>
                </a:lnTo>
                <a:cubicBezTo>
                  <a:pt x="4397" y="19689"/>
                  <a:pt x="6264" y="20276"/>
                  <a:pt x="7675" y="20728"/>
                </a:cubicBezTo>
                <a:cubicBezTo>
                  <a:pt x="9085" y="21181"/>
                  <a:pt x="10288" y="21559"/>
                  <a:pt x="10345" y="21566"/>
                </a:cubicBezTo>
                <a:cubicBezTo>
                  <a:pt x="10401" y="21572"/>
                  <a:pt x="12219" y="21066"/>
                  <a:pt x="14385" y="20442"/>
                </a:cubicBezTo>
                <a:cubicBezTo>
                  <a:pt x="16265" y="19901"/>
                  <a:pt x="17865" y="19508"/>
                  <a:pt x="18542" y="19397"/>
                </a:cubicBezTo>
                <a:cubicBezTo>
                  <a:pt x="18546" y="19287"/>
                  <a:pt x="18721" y="19191"/>
                  <a:pt x="18956" y="19169"/>
                </a:cubicBezTo>
                <a:cubicBezTo>
                  <a:pt x="19052" y="19161"/>
                  <a:pt x="19154" y="19167"/>
                  <a:pt x="19257" y="19185"/>
                </a:cubicBezTo>
                <a:cubicBezTo>
                  <a:pt x="19323" y="19197"/>
                  <a:pt x="19379" y="19221"/>
                  <a:pt x="19427" y="19250"/>
                </a:cubicBezTo>
                <a:cubicBezTo>
                  <a:pt x="19602" y="19205"/>
                  <a:pt x="19743" y="19139"/>
                  <a:pt x="19822" y="19030"/>
                </a:cubicBezTo>
                <a:cubicBezTo>
                  <a:pt x="19934" y="18877"/>
                  <a:pt x="20399" y="18661"/>
                  <a:pt x="20854" y="18551"/>
                </a:cubicBezTo>
                <a:cubicBezTo>
                  <a:pt x="21265" y="18453"/>
                  <a:pt x="21480" y="18371"/>
                  <a:pt x="21494" y="18303"/>
                </a:cubicBezTo>
                <a:cubicBezTo>
                  <a:pt x="21499" y="18280"/>
                  <a:pt x="21481" y="18258"/>
                  <a:pt x="21441" y="18239"/>
                </a:cubicBezTo>
                <a:cubicBezTo>
                  <a:pt x="21153" y="18101"/>
                  <a:pt x="17518" y="17668"/>
                  <a:pt x="15584" y="17541"/>
                </a:cubicBezTo>
                <a:cubicBezTo>
                  <a:pt x="14125" y="17445"/>
                  <a:pt x="14099" y="17432"/>
                  <a:pt x="13865" y="16733"/>
                </a:cubicBezTo>
                <a:cubicBezTo>
                  <a:pt x="13740" y="16361"/>
                  <a:pt x="13776" y="16254"/>
                  <a:pt x="14068" y="16120"/>
                </a:cubicBezTo>
                <a:cubicBezTo>
                  <a:pt x="14309" y="16010"/>
                  <a:pt x="14491" y="16010"/>
                  <a:pt x="14639" y="16115"/>
                </a:cubicBezTo>
                <a:cubicBezTo>
                  <a:pt x="14792" y="16223"/>
                  <a:pt x="15114" y="16160"/>
                  <a:pt x="15731" y="15901"/>
                </a:cubicBezTo>
                <a:cubicBezTo>
                  <a:pt x="16213" y="15699"/>
                  <a:pt x="17244" y="15453"/>
                  <a:pt x="18021" y="15355"/>
                </a:cubicBezTo>
                <a:cubicBezTo>
                  <a:pt x="19207" y="15207"/>
                  <a:pt x="19512" y="15107"/>
                  <a:pt x="19910" y="14743"/>
                </a:cubicBezTo>
                <a:cubicBezTo>
                  <a:pt x="20347" y="14343"/>
                  <a:pt x="20403" y="14332"/>
                  <a:pt x="20572" y="14580"/>
                </a:cubicBezTo>
                <a:cubicBezTo>
                  <a:pt x="20731" y="14813"/>
                  <a:pt x="20752" y="14793"/>
                  <a:pt x="20757" y="14430"/>
                </a:cubicBezTo>
                <a:cubicBezTo>
                  <a:pt x="20760" y="14199"/>
                  <a:pt x="20484" y="13550"/>
                  <a:pt x="20145" y="12991"/>
                </a:cubicBezTo>
                <a:cubicBezTo>
                  <a:pt x="19806" y="12432"/>
                  <a:pt x="19424" y="11606"/>
                  <a:pt x="19292" y="11157"/>
                </a:cubicBezTo>
                <a:cubicBezTo>
                  <a:pt x="19058" y="10358"/>
                  <a:pt x="19071" y="10292"/>
                  <a:pt x="19753" y="8434"/>
                </a:cubicBezTo>
                <a:cubicBezTo>
                  <a:pt x="20725" y="5788"/>
                  <a:pt x="20726" y="5779"/>
                  <a:pt x="20384" y="4625"/>
                </a:cubicBezTo>
                <a:cubicBezTo>
                  <a:pt x="20153" y="3847"/>
                  <a:pt x="20124" y="3472"/>
                  <a:pt x="20258" y="3056"/>
                </a:cubicBezTo>
                <a:cubicBezTo>
                  <a:pt x="20467" y="2407"/>
                  <a:pt x="20396" y="1510"/>
                  <a:pt x="20145" y="1614"/>
                </a:cubicBezTo>
                <a:cubicBezTo>
                  <a:pt x="20048" y="1654"/>
                  <a:pt x="19849" y="1995"/>
                  <a:pt x="19703" y="2371"/>
                </a:cubicBezTo>
                <a:cubicBezTo>
                  <a:pt x="19557" y="2746"/>
                  <a:pt x="19361" y="3040"/>
                  <a:pt x="19264" y="3023"/>
                </a:cubicBezTo>
                <a:cubicBezTo>
                  <a:pt x="18991" y="2977"/>
                  <a:pt x="18813" y="2095"/>
                  <a:pt x="18862" y="1023"/>
                </a:cubicBezTo>
                <a:cubicBezTo>
                  <a:pt x="18889" y="443"/>
                  <a:pt x="18833" y="33"/>
                  <a:pt x="18721" y="1"/>
                </a:cubicBezTo>
                <a:close/>
                <a:moveTo>
                  <a:pt x="16393" y="614"/>
                </a:moveTo>
                <a:cubicBezTo>
                  <a:pt x="16275" y="580"/>
                  <a:pt x="16117" y="654"/>
                  <a:pt x="15988" y="860"/>
                </a:cubicBezTo>
                <a:cubicBezTo>
                  <a:pt x="15836" y="1104"/>
                  <a:pt x="15839" y="1236"/>
                  <a:pt x="16004" y="1405"/>
                </a:cubicBezTo>
                <a:cubicBezTo>
                  <a:pt x="16264" y="1673"/>
                  <a:pt x="16489" y="1518"/>
                  <a:pt x="16556" y="1026"/>
                </a:cubicBezTo>
                <a:cubicBezTo>
                  <a:pt x="16588" y="792"/>
                  <a:pt x="16511" y="648"/>
                  <a:pt x="16393" y="614"/>
                </a:cubicBezTo>
                <a:close/>
                <a:moveTo>
                  <a:pt x="4158" y="1111"/>
                </a:moveTo>
                <a:cubicBezTo>
                  <a:pt x="3777" y="1144"/>
                  <a:pt x="3581" y="1591"/>
                  <a:pt x="3854" y="1959"/>
                </a:cubicBezTo>
                <a:cubicBezTo>
                  <a:pt x="3992" y="2145"/>
                  <a:pt x="4160" y="2525"/>
                  <a:pt x="4227" y="2801"/>
                </a:cubicBezTo>
                <a:cubicBezTo>
                  <a:pt x="4397" y="3497"/>
                  <a:pt x="4481" y="3344"/>
                  <a:pt x="4569" y="2186"/>
                </a:cubicBezTo>
                <a:cubicBezTo>
                  <a:pt x="4634" y="1330"/>
                  <a:pt x="4601" y="1185"/>
                  <a:pt x="4331" y="1125"/>
                </a:cubicBezTo>
                <a:cubicBezTo>
                  <a:pt x="4269" y="1111"/>
                  <a:pt x="4212" y="1107"/>
                  <a:pt x="4158" y="1111"/>
                </a:cubicBezTo>
                <a:close/>
                <a:moveTo>
                  <a:pt x="6288" y="1314"/>
                </a:moveTo>
                <a:cubicBezTo>
                  <a:pt x="6114" y="1314"/>
                  <a:pt x="5847" y="1899"/>
                  <a:pt x="5909" y="2146"/>
                </a:cubicBezTo>
                <a:cubicBezTo>
                  <a:pt x="6032" y="2639"/>
                  <a:pt x="6060" y="2767"/>
                  <a:pt x="6087" y="2903"/>
                </a:cubicBezTo>
                <a:cubicBezTo>
                  <a:pt x="6105" y="2986"/>
                  <a:pt x="6233" y="2748"/>
                  <a:pt x="6370" y="2374"/>
                </a:cubicBezTo>
                <a:cubicBezTo>
                  <a:pt x="6620" y="1692"/>
                  <a:pt x="6591" y="1314"/>
                  <a:pt x="6288" y="1314"/>
                </a:cubicBezTo>
                <a:close/>
                <a:moveTo>
                  <a:pt x="2153" y="2374"/>
                </a:moveTo>
                <a:cubicBezTo>
                  <a:pt x="2049" y="2399"/>
                  <a:pt x="2079" y="2642"/>
                  <a:pt x="2304" y="2967"/>
                </a:cubicBezTo>
                <a:cubicBezTo>
                  <a:pt x="2480" y="3223"/>
                  <a:pt x="2647" y="3430"/>
                  <a:pt x="2674" y="3430"/>
                </a:cubicBezTo>
                <a:cubicBezTo>
                  <a:pt x="2828" y="3430"/>
                  <a:pt x="2687" y="2840"/>
                  <a:pt x="2473" y="2590"/>
                </a:cubicBezTo>
                <a:cubicBezTo>
                  <a:pt x="2327" y="2419"/>
                  <a:pt x="2216" y="2358"/>
                  <a:pt x="2153" y="2374"/>
                </a:cubicBezTo>
                <a:close/>
                <a:moveTo>
                  <a:pt x="8324" y="3192"/>
                </a:moveTo>
                <a:cubicBezTo>
                  <a:pt x="8266" y="3192"/>
                  <a:pt x="8199" y="3224"/>
                  <a:pt x="8105" y="3291"/>
                </a:cubicBezTo>
                <a:cubicBezTo>
                  <a:pt x="7967" y="3388"/>
                  <a:pt x="7851" y="3528"/>
                  <a:pt x="7851" y="3601"/>
                </a:cubicBezTo>
                <a:cubicBezTo>
                  <a:pt x="7851" y="3769"/>
                  <a:pt x="8048" y="3766"/>
                  <a:pt x="8362" y="3596"/>
                </a:cubicBezTo>
                <a:cubicBezTo>
                  <a:pt x="8496" y="3523"/>
                  <a:pt x="8548" y="3387"/>
                  <a:pt x="8478" y="3291"/>
                </a:cubicBezTo>
                <a:cubicBezTo>
                  <a:pt x="8430" y="3224"/>
                  <a:pt x="8383" y="3192"/>
                  <a:pt x="8324" y="3192"/>
                </a:cubicBezTo>
                <a:close/>
                <a:moveTo>
                  <a:pt x="4600" y="3949"/>
                </a:moveTo>
                <a:cubicBezTo>
                  <a:pt x="4537" y="3963"/>
                  <a:pt x="4494" y="4053"/>
                  <a:pt x="4494" y="4181"/>
                </a:cubicBezTo>
                <a:cubicBezTo>
                  <a:pt x="4494" y="4353"/>
                  <a:pt x="4572" y="4489"/>
                  <a:pt x="4669" y="4489"/>
                </a:cubicBezTo>
                <a:cubicBezTo>
                  <a:pt x="4767" y="4489"/>
                  <a:pt x="4848" y="4390"/>
                  <a:pt x="4848" y="4270"/>
                </a:cubicBezTo>
                <a:cubicBezTo>
                  <a:pt x="4848" y="4150"/>
                  <a:pt x="4767" y="4014"/>
                  <a:pt x="4669" y="3962"/>
                </a:cubicBezTo>
                <a:cubicBezTo>
                  <a:pt x="4645" y="3949"/>
                  <a:pt x="4621" y="3944"/>
                  <a:pt x="4600" y="3949"/>
                </a:cubicBezTo>
                <a:close/>
                <a:moveTo>
                  <a:pt x="92" y="4195"/>
                </a:moveTo>
                <a:cubicBezTo>
                  <a:pt x="-101" y="4199"/>
                  <a:pt x="7" y="4347"/>
                  <a:pt x="422" y="4650"/>
                </a:cubicBezTo>
                <a:cubicBezTo>
                  <a:pt x="1053" y="5111"/>
                  <a:pt x="1309" y="5198"/>
                  <a:pt x="1309" y="4954"/>
                </a:cubicBezTo>
                <a:cubicBezTo>
                  <a:pt x="1309" y="4743"/>
                  <a:pt x="419" y="4188"/>
                  <a:pt x="92" y="4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95" name="Shape 2195"/>
          <p:cNvSpPr/>
          <p:nvPr/>
        </p:nvSpPr>
        <p:spPr>
          <a:xfrm>
            <a:off x="1106781" y="8508787"/>
            <a:ext cx="5409434" cy="721874"/>
          </a:xfrm>
          <a:prstGeom prst="rect">
            <a:avLst/>
          </a:prstGeom>
          <a:ln w="254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Shape 2207"/>
          <p:cNvSpPr/>
          <p:nvPr/>
        </p:nvSpPr>
        <p:spPr>
          <a:xfrm>
            <a:off x="341374" y="406383"/>
            <a:ext cx="11819524" cy="894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45000"/>
              <a:buBlip>
                <a:blip r:embed="rId3"/>
              </a:buBlip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44500" indent="-444500" algn="l">
              <a:buSzPct val="45000"/>
              <a:buBlip>
                <a:blip r:embed="rId3"/>
              </a:buBlip>
              <a:defRPr sz="2400" b="1" u="sng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CEL.DENDRÍTICA:</a:t>
            </a:r>
          </a:p>
          <a:p>
            <a:pPr marL="323272" indent="-323272" algn="l">
              <a:buSzPct val="75000"/>
              <a:buChar char="-"/>
              <a:defRPr sz="24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>
                <a:solidFill>
                  <a:schemeClr val="accent5"/>
                </a:solidFill>
              </a:rPr>
              <a:t>INF-1: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Anifrolumab</a:t>
            </a:r>
            <a:endParaRPr>
              <a:solidFill>
                <a:schemeClr val="accent5"/>
              </a:solidFill>
            </a:endParaRPr>
          </a:p>
          <a:p>
            <a:pPr marL="323272" indent="-323272" algn="l">
              <a:buSzPct val="75000"/>
              <a:buChar char="-"/>
              <a:defRPr sz="2400">
                <a:solidFill>
                  <a:schemeClr val="accent5"/>
                </a:solidFill>
              </a:defRPr>
            </a:pPr>
            <a:r>
              <a:t>  TWEAK: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BIIB 023</a:t>
            </a:r>
          </a:p>
          <a:p>
            <a:pPr algn="l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444500" indent="-444500" algn="l">
              <a:buSzPct val="45000"/>
              <a:buBlip>
                <a:blip r:embed="rId3"/>
              </a:buBlip>
              <a:defRPr sz="2400" b="1" u="sng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ESTIMULACIÓN T y COESTIMULACIÓN T-B:</a:t>
            </a:r>
          </a:p>
          <a:p>
            <a:pPr marL="484909" indent="-484909" algn="l">
              <a:buSzPct val="75000"/>
              <a:buChar char="-"/>
              <a:defRPr sz="2400">
                <a:solidFill>
                  <a:schemeClr val="accent1"/>
                </a:solidFill>
              </a:defRPr>
            </a:pPr>
            <a:r>
              <a:t>CD40/CD40L: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antiCD 40 Fab</a:t>
            </a:r>
          </a:p>
          <a:p>
            <a:pPr marL="484909" indent="-484909" algn="l">
              <a:buSzPct val="75000"/>
              <a:buChar char="-"/>
              <a:defRPr sz="2400">
                <a:solidFill>
                  <a:schemeClr val="accent1"/>
                </a:solidFill>
              </a:defRPr>
            </a:pPr>
            <a:r>
              <a:t>CD28/CD 80: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Abatacept</a:t>
            </a:r>
          </a:p>
          <a:p>
            <a:pPr algn="l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444500" indent="-444500" algn="l">
              <a:buSzPct val="45000"/>
              <a:buBlip>
                <a:blip r:embed="rId3"/>
              </a:buBlip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CÉLULA B</a:t>
            </a:r>
            <a:r>
              <a:t>:</a:t>
            </a:r>
          </a:p>
          <a:p>
            <a:pPr marL="484909" indent="-484909" algn="l">
              <a:buSzPct val="75000"/>
              <a:buChar char="-"/>
              <a:defRPr sz="2400">
                <a:solidFill>
                  <a:schemeClr val="accent2"/>
                </a:solidFill>
              </a:defRPr>
            </a:pPr>
            <a:r>
              <a:t>CD 20: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Rituximab, Obinutuzimab</a:t>
            </a:r>
          </a:p>
          <a:p>
            <a:pPr marL="484909" indent="-484909" algn="l">
              <a:buSzPct val="75000"/>
              <a:buChar char="-"/>
              <a:defRPr sz="2400"/>
            </a:pPr>
            <a:r>
              <a:rPr>
                <a:solidFill>
                  <a:schemeClr val="accent2"/>
                </a:solidFill>
              </a:rPr>
              <a:t>Anti BAFF/BLyS: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Belimumab, Tabalimab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algn="l">
              <a:defRPr sz="2400"/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484909" indent="-484909" algn="l">
              <a:buSzPct val="75000"/>
              <a:buChar char="-"/>
              <a:defRPr sz="2400"/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444500" indent="-444500" algn="l">
              <a:buSzPct val="45000"/>
              <a:buBlip>
                <a:blip r:embed="rId3"/>
              </a:buBlip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CÉLULA PLASMÁTICA longeva Y</a:t>
            </a:r>
            <a:r>
              <a:t>: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chemeClr val="accent3">
                    <a:hueOff val="-333989"/>
                    <a:satOff val="3917"/>
                    <a:lumOff val="-66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Bortezomib 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chemeClr val="accent3">
                    <a:hueOff val="-333989"/>
                    <a:satOff val="3917"/>
                    <a:lumOff val="-66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Carfilzomib</a:t>
            </a:r>
          </a:p>
          <a:p>
            <a:pPr marL="484909" indent="-484909" algn="l">
              <a:buSzPct val="75000"/>
              <a:buChar char="-"/>
              <a:defRPr sz="2400" b="1">
                <a:solidFill>
                  <a:schemeClr val="accent3">
                    <a:hueOff val="-333989"/>
                    <a:satOff val="3917"/>
                    <a:lumOff val="-66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Ixazomib</a:t>
            </a:r>
          </a:p>
          <a:p>
            <a:pPr marL="484909" indent="-484909" algn="l">
              <a:buSzPct val="75000"/>
              <a:buChar char="-"/>
              <a:defRPr sz="2400"/>
            </a:pPr>
            <a:endParaRPr/>
          </a:p>
          <a:p>
            <a:pPr marL="484909" indent="-484909" algn="l">
              <a:buSzPct val="75000"/>
              <a:buChar char="-"/>
              <a:defRPr sz="2400"/>
            </a:pPr>
            <a:endParaRPr/>
          </a:p>
          <a:p>
            <a:pPr marL="444500" indent="-444500" algn="l">
              <a:buSzPct val="45000"/>
              <a:buBlip>
                <a:blip r:embed="rId3"/>
              </a:buBlip>
              <a:defRPr sz="2400"/>
            </a:pPr>
            <a:r>
              <a:rPr b="1" u="sng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COMPLEMENTO</a:t>
            </a:r>
            <a:r>
              <a: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:</a:t>
            </a:r>
            <a:r>
              <a:t> </a:t>
            </a:r>
            <a:r>
              <a:rPr b="1">
                <a:solidFill>
                  <a:schemeClr val="accent6">
                    <a:satOff val="24555"/>
                    <a:lumOff val="22232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Eculizumab</a:t>
            </a:r>
          </a:p>
        </p:txBody>
      </p:sp>
      <p:sp>
        <p:nvSpPr>
          <p:cNvPr id="2208" name="Shape 2208"/>
          <p:cNvSpPr/>
          <p:nvPr/>
        </p:nvSpPr>
        <p:spPr>
          <a:xfrm>
            <a:off x="8661052" y="9024168"/>
            <a:ext cx="40591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i="1"/>
            </a:lvl1pPr>
          </a:lstStyle>
          <a:p>
            <a:r>
              <a:t>                                                                                   Paril SV, JASN 2016</a:t>
            </a:r>
          </a:p>
        </p:txBody>
      </p:sp>
      <p:pic>
        <p:nvPicPr>
          <p:cNvPr id="2209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6374938" y="125652"/>
            <a:ext cx="6330938" cy="95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2210" name="Shape 2210"/>
          <p:cNvSpPr/>
          <p:nvPr/>
        </p:nvSpPr>
        <p:spPr>
          <a:xfrm>
            <a:off x="7299020" y="4247004"/>
            <a:ext cx="1683569" cy="1259591"/>
          </a:xfrm>
          <a:prstGeom prst="ellips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1" name="Shape 2211"/>
          <p:cNvSpPr/>
          <p:nvPr/>
        </p:nvSpPr>
        <p:spPr>
          <a:xfrm>
            <a:off x="6462788" y="5332451"/>
            <a:ext cx="961645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>
                <a:solidFill>
                  <a:srgbClr val="FFFFFF"/>
                </a:solidFill>
              </a:defRPr>
            </a:pPr>
            <a:r>
              <a:t>fh     </a:t>
            </a:r>
          </a:p>
          <a:p>
            <a:pPr>
              <a:defRPr sz="1500">
                <a:solidFill>
                  <a:srgbClr val="FFFFFF"/>
                </a:solidFill>
              </a:defRPr>
            </a:pPr>
            <a:r>
              <a:t>               </a:t>
            </a:r>
          </a:p>
          <a:p>
            <a:pPr>
              <a:defRPr sz="1500">
                <a:solidFill>
                  <a:srgbClr val="FFFFFF"/>
                </a:solidFill>
              </a:defRPr>
            </a:pPr>
            <a:endParaRPr/>
          </a:p>
          <a:p>
            <a:pPr>
              <a:defRPr sz="1500">
                <a:solidFill>
                  <a:srgbClr val="FFFFFF"/>
                </a:solidFill>
              </a:defRPr>
            </a:pPr>
            <a:endParaRPr/>
          </a:p>
          <a:p>
            <a:pPr>
              <a:defRPr sz="1500">
                <a:solidFill>
                  <a:srgbClr val="FFFFFF"/>
                </a:solidFill>
              </a:defRPr>
            </a:pPr>
            <a:r>
              <a:t>  gfg</a:t>
            </a:r>
          </a:p>
        </p:txBody>
      </p:sp>
      <p:sp>
        <p:nvSpPr>
          <p:cNvPr id="2212" name="Shape 2212"/>
          <p:cNvSpPr/>
          <p:nvPr/>
        </p:nvSpPr>
        <p:spPr>
          <a:xfrm>
            <a:off x="7249083" y="5415253"/>
            <a:ext cx="764083" cy="1078996"/>
          </a:xfrm>
          <a:prstGeom prst="ellipse">
            <a:avLst/>
          </a:prstGeom>
          <a:ln w="381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3" name="Shape 2213"/>
          <p:cNvSpPr/>
          <p:nvPr/>
        </p:nvSpPr>
        <p:spPr>
          <a:xfrm>
            <a:off x="8764429" y="5810502"/>
            <a:ext cx="92964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>
                <a:solidFill>
                  <a:srgbClr val="FFFFFF"/>
                </a:solidFill>
              </a:defRPr>
            </a:pPr>
            <a:r>
              <a:t>fh   </a:t>
            </a:r>
          </a:p>
          <a:p>
            <a:pPr>
              <a:defRPr sz="1500">
                <a:solidFill>
                  <a:srgbClr val="FFFFFF"/>
                </a:solidFill>
              </a:defRPr>
            </a:pPr>
            <a:r>
              <a:t>          gfg</a:t>
            </a:r>
          </a:p>
        </p:txBody>
      </p:sp>
      <p:sp>
        <p:nvSpPr>
          <p:cNvPr id="2214" name="Shape 2214"/>
          <p:cNvSpPr/>
          <p:nvPr/>
        </p:nvSpPr>
        <p:spPr>
          <a:xfrm>
            <a:off x="8847208" y="5415253"/>
            <a:ext cx="764083" cy="622301"/>
          </a:xfrm>
          <a:prstGeom prst="ellipse">
            <a:avLst/>
          </a:prstGeom>
          <a:ln w="381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5" name="Shape 2215"/>
          <p:cNvSpPr/>
          <p:nvPr/>
        </p:nvSpPr>
        <p:spPr>
          <a:xfrm>
            <a:off x="9722857" y="5324955"/>
            <a:ext cx="1196567" cy="1078996"/>
          </a:xfrm>
          <a:prstGeom prst="ellipse">
            <a:avLst/>
          </a:prstGeom>
          <a:ln w="381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6" name="Shape 2216"/>
          <p:cNvSpPr/>
          <p:nvPr/>
        </p:nvSpPr>
        <p:spPr>
          <a:xfrm rot="17160000">
            <a:off x="7573939" y="8460328"/>
            <a:ext cx="664411" cy="726846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7" name="Shape 2217"/>
          <p:cNvSpPr/>
          <p:nvPr/>
        </p:nvSpPr>
        <p:spPr>
          <a:xfrm>
            <a:off x="8531753" y="8998440"/>
            <a:ext cx="60109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MP/pDC</a:t>
            </a:r>
          </a:p>
        </p:txBody>
      </p:sp>
      <p:sp>
        <p:nvSpPr>
          <p:cNvPr id="2218" name="Shape 2218"/>
          <p:cNvSpPr/>
          <p:nvPr/>
        </p:nvSpPr>
        <p:spPr>
          <a:xfrm>
            <a:off x="10574015" y="4233248"/>
            <a:ext cx="1004012" cy="317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                  </a:t>
            </a:r>
          </a:p>
        </p:txBody>
      </p:sp>
      <p:sp>
        <p:nvSpPr>
          <p:cNvPr id="2219" name="Shape 2219"/>
          <p:cNvSpPr/>
          <p:nvPr/>
        </p:nvSpPr>
        <p:spPr>
          <a:xfrm>
            <a:off x="10585584" y="3708846"/>
            <a:ext cx="955475" cy="543602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20" name="Shape 2220"/>
          <p:cNvSpPr/>
          <p:nvPr/>
        </p:nvSpPr>
        <p:spPr>
          <a:xfrm>
            <a:off x="10949838" y="5825449"/>
            <a:ext cx="601093" cy="1"/>
          </a:xfrm>
          <a:prstGeom prst="line">
            <a:avLst/>
          </a:prstGeom>
          <a:ln w="381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21" name="Shape 2221"/>
          <p:cNvSpPr/>
          <p:nvPr/>
        </p:nvSpPr>
        <p:spPr>
          <a:xfrm>
            <a:off x="8234016" y="6673210"/>
            <a:ext cx="1683569" cy="1390919"/>
          </a:xfrm>
          <a:prstGeom prst="ellipse">
            <a:avLst/>
          </a:prstGeom>
          <a:ln w="381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22" name="Shape 2222"/>
          <p:cNvSpPr/>
          <p:nvPr/>
        </p:nvSpPr>
        <p:spPr>
          <a:xfrm>
            <a:off x="8477517" y="3350851"/>
            <a:ext cx="1196567" cy="1078996"/>
          </a:xfrm>
          <a:prstGeom prst="ellips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2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2189592" y="1009808"/>
            <a:ext cx="8873851" cy="7982220"/>
          </a:xfrm>
          <a:prstGeom prst="rect">
            <a:avLst/>
          </a:prstGeom>
          <a:ln w="12700">
            <a:miter lim="400000"/>
          </a:ln>
        </p:spPr>
      </p:pic>
      <p:sp>
        <p:nvSpPr>
          <p:cNvPr id="2533" name="Shape 2533"/>
          <p:cNvSpPr/>
          <p:nvPr/>
        </p:nvSpPr>
        <p:spPr>
          <a:xfrm>
            <a:off x="215893" y="420643"/>
            <a:ext cx="2172366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CCX3CL1/CX3CR1</a:t>
            </a:r>
          </a:p>
          <a:p>
            <a:pPr algn="l"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IL-23/IL-17 </a:t>
            </a:r>
          </a:p>
          <a:p>
            <a:pPr algn="l"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ANCA atípico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(anticatepsin IgG):</a:t>
            </a:r>
            <a:endParaRPr sz="1400" b="0">
              <a:latin typeface="+mn-lt"/>
              <a:ea typeface="+mn-ea"/>
              <a:cs typeface="+mn-cs"/>
              <a:sym typeface="Helvetica Light"/>
            </a:endParaRPr>
          </a:p>
          <a:p>
            <a:pPr algn="l">
              <a:defRPr sz="18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b="0">
                <a:latin typeface="+mn-lt"/>
                <a:ea typeface="+mn-ea"/>
                <a:cs typeface="+mn-cs"/>
                <a:sym typeface="Helvetica Light"/>
              </a:rPr>
              <a:t>  </a:t>
            </a:r>
            <a:r>
              <a:rPr sz="2200"/>
              <a:t>6MP/PF/CF </a:t>
            </a:r>
          </a:p>
        </p:txBody>
      </p:sp>
      <p:sp>
        <p:nvSpPr>
          <p:cNvPr id="2534" name="Shape 2534"/>
          <p:cNvSpPr/>
          <p:nvPr/>
        </p:nvSpPr>
        <p:spPr>
          <a:xfrm>
            <a:off x="10896425" y="240518"/>
            <a:ext cx="207158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Sinaptopodina Podocina</a:t>
            </a:r>
          </a:p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Nefrina</a:t>
            </a:r>
          </a:p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VEGF</a:t>
            </a:r>
          </a:p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TRPC6</a:t>
            </a:r>
          </a:p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Actina</a:t>
            </a:r>
          </a:p>
          <a:p>
            <a:pPr>
              <a:defRPr sz="2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GC, ACN RTX Abatacept</a:t>
            </a:r>
          </a:p>
        </p:txBody>
      </p:sp>
      <p:sp>
        <p:nvSpPr>
          <p:cNvPr id="2535" name="Shape 2535"/>
          <p:cNvSpPr/>
          <p:nvPr/>
        </p:nvSpPr>
        <p:spPr>
          <a:xfrm>
            <a:off x="215893" y="7086188"/>
            <a:ext cx="2172366" cy="2006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Vimentina</a:t>
            </a:r>
          </a:p>
          <a:p>
            <a:pPr algn="l"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Fibronectina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(TGFb y colágeno)</a:t>
            </a:r>
          </a:p>
          <a:p>
            <a:pPr algn="l">
              <a:defRPr sz="2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00"/>
              <a:t>BCL2 </a:t>
            </a:r>
            <a:r>
              <a:rPr sz="1900" b="0">
                <a:latin typeface="+mn-lt"/>
                <a:ea typeface="+mn-ea"/>
                <a:cs typeface="+mn-cs"/>
                <a:sym typeface="Helvetica Light"/>
              </a:rPr>
              <a:t>(apoptosis Linfos):</a:t>
            </a:r>
            <a:r>
              <a:rPr sz="1900"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NZB/WF</a:t>
            </a:r>
            <a:r>
              <a:t>         </a:t>
            </a:r>
          </a:p>
          <a:p>
            <a:pPr algn="l">
              <a:defRPr sz="2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</a:t>
            </a:r>
            <a:r>
              <a:rPr>
                <a:solidFill>
                  <a:schemeClr val="accent1"/>
                </a:solidFill>
              </a:rPr>
              <a:t>6MP</a:t>
            </a:r>
          </a:p>
        </p:txBody>
      </p:sp>
      <p:sp>
        <p:nvSpPr>
          <p:cNvPr id="2536" name="Shape 2536"/>
          <p:cNvSpPr/>
          <p:nvPr/>
        </p:nvSpPr>
        <p:spPr>
          <a:xfrm>
            <a:off x="8845670" y="9428850"/>
            <a:ext cx="383001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Yu, Haas, Glassock, Nature Review 2017</a:t>
            </a:r>
          </a:p>
        </p:txBody>
      </p:sp>
      <p:sp>
        <p:nvSpPr>
          <p:cNvPr id="2537" name="Shape 2537"/>
          <p:cNvSpPr/>
          <p:nvPr/>
        </p:nvSpPr>
        <p:spPr>
          <a:xfrm>
            <a:off x="10486868" y="6469048"/>
            <a:ext cx="2890695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Complemento</a:t>
            </a:r>
          </a:p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Trombomodulina</a:t>
            </a:r>
          </a:p>
          <a:p>
            <a:pPr>
              <a:defRPr sz="19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2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6MP</a:t>
            </a:r>
          </a:p>
          <a:p>
            <a:pPr>
              <a:defRPr sz="2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PF</a:t>
            </a:r>
          </a:p>
          <a:p>
            <a:pPr>
              <a:defRPr sz="2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Eculizumab</a:t>
            </a:r>
          </a:p>
        </p:txBody>
      </p:sp>
      <p:sp>
        <p:nvSpPr>
          <p:cNvPr id="2544" name="Shape 2544"/>
          <p:cNvSpPr/>
          <p:nvPr/>
        </p:nvSpPr>
        <p:spPr>
          <a:xfrm>
            <a:off x="5862108" y="4236508"/>
            <a:ext cx="1280584" cy="128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545" name="Shape 2545"/>
          <p:cNvSpPr/>
          <p:nvPr/>
        </p:nvSpPr>
        <p:spPr>
          <a:xfrm>
            <a:off x="5989108" y="4363508"/>
            <a:ext cx="1280584" cy="128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12700">
            <a:solidFill>
              <a:srgbClr val="1A931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540" name="Shape 2540"/>
          <p:cNvSpPr/>
          <p:nvPr/>
        </p:nvSpPr>
        <p:spPr>
          <a:xfrm rot="10800000">
            <a:off x="9933616" y="204784"/>
            <a:ext cx="863601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r>
              <a:t>⏎</a:t>
            </a:r>
          </a:p>
        </p:txBody>
      </p:sp>
      <p:sp>
        <p:nvSpPr>
          <p:cNvPr id="2541" name="Shape 2541"/>
          <p:cNvSpPr/>
          <p:nvPr/>
        </p:nvSpPr>
        <p:spPr>
          <a:xfrm rot="10800000" flipH="1">
            <a:off x="1972717" y="334339"/>
            <a:ext cx="863601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r>
              <a:t>⏎</a:t>
            </a:r>
          </a:p>
        </p:txBody>
      </p:sp>
      <p:sp>
        <p:nvSpPr>
          <p:cNvPr id="2542" name="Shape 2542"/>
          <p:cNvSpPr/>
          <p:nvPr/>
        </p:nvSpPr>
        <p:spPr>
          <a:xfrm rot="16200000">
            <a:off x="10930482" y="5643517"/>
            <a:ext cx="863601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r>
              <a:t>⏎</a:t>
            </a:r>
          </a:p>
        </p:txBody>
      </p:sp>
      <p:sp>
        <p:nvSpPr>
          <p:cNvPr id="2543" name="Shape 2543"/>
          <p:cNvSpPr/>
          <p:nvPr/>
        </p:nvSpPr>
        <p:spPr>
          <a:xfrm rot="9060000" flipH="1">
            <a:off x="1473006" y="6642937"/>
            <a:ext cx="863601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r>
              <a:t>⏎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3948"/>
            <a:ext cx="13004801" cy="2164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0608" y="1257519"/>
            <a:ext cx="27432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pasted-imag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3464" y="2552398"/>
            <a:ext cx="6376330" cy="6926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asted-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1831" y="2576867"/>
            <a:ext cx="5742014" cy="6926309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185691" y="5270746"/>
            <a:ext cx="5678514" cy="1049261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51043" y="8583596"/>
            <a:ext cx="5678515" cy="27718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6193942" y="4916912"/>
            <a:ext cx="6375374" cy="277182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6193942" y="6085312"/>
            <a:ext cx="6375374" cy="62412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6193942" y="9022406"/>
            <a:ext cx="6375374" cy="289882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6193942" y="7540274"/>
            <a:ext cx="6375374" cy="289882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3948"/>
            <a:ext cx="13004801" cy="2164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0608" y="9022521"/>
            <a:ext cx="27432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8710" y="2627012"/>
            <a:ext cx="11124987" cy="6484154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1069931" y="8685300"/>
            <a:ext cx="11329076" cy="356162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0608" y="1257519"/>
            <a:ext cx="27432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asted-image.pn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>
            <a:off x="0" y="-123362"/>
            <a:ext cx="13004801" cy="191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asted-image.png"/>
          <p:cNvPicPr>
            <a:picLocks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>
            <a:off x="-12551" y="2354297"/>
            <a:ext cx="12613070" cy="709814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329910" y="7733394"/>
            <a:ext cx="11928163" cy="903011"/>
          </a:xfrm>
          <a:prstGeom prst="rect">
            <a:avLst/>
          </a:prstGeom>
          <a:ln w="381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92" name="pasted-image.png"/>
          <p:cNvPicPr>
            <a:picLocks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>
            <a:off x="115584" y="1866553"/>
            <a:ext cx="9349700" cy="41162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6102954" y="2857422"/>
            <a:ext cx="60847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MF/CF/LF             ACN</a:t>
            </a:r>
          </a:p>
        </p:txBody>
      </p:sp>
      <p:pic>
        <p:nvPicPr>
          <p:cNvPr id="39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80632" y="9219878"/>
            <a:ext cx="474980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9512846" y="1871713"/>
            <a:ext cx="16372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(</a:t>
            </a:r>
            <a:r>
              <a:rPr sz="1700"/>
              <a:t>FPW&lt;1240nm)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2422</Words>
  <Application>Microsoft Macintosh PowerPoint</Application>
  <PresentationFormat>Personalizado</PresentationFormat>
  <Paragraphs>489</Paragraphs>
  <Slides>68</Slides>
  <Notes>48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White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Julio</cp:lastModifiedBy>
  <cp:revision>5</cp:revision>
  <dcterms:modified xsi:type="dcterms:W3CDTF">2018-02-24T22:49:11Z</dcterms:modified>
</cp:coreProperties>
</file>