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7"/>
  </p:notesMasterIdLst>
  <p:sldIdLst>
    <p:sldId id="256" r:id="rId2"/>
    <p:sldId id="310" r:id="rId3"/>
    <p:sldId id="302" r:id="rId4"/>
    <p:sldId id="303" r:id="rId5"/>
    <p:sldId id="305" r:id="rId6"/>
    <p:sldId id="307" r:id="rId7"/>
    <p:sldId id="306" r:id="rId8"/>
    <p:sldId id="334" r:id="rId9"/>
    <p:sldId id="309" r:id="rId10"/>
    <p:sldId id="293" r:id="rId11"/>
    <p:sldId id="299" r:id="rId12"/>
    <p:sldId id="300" r:id="rId13"/>
    <p:sldId id="324" r:id="rId14"/>
    <p:sldId id="325" r:id="rId15"/>
    <p:sldId id="295" r:id="rId16"/>
    <p:sldId id="327" r:id="rId17"/>
    <p:sldId id="328" r:id="rId18"/>
    <p:sldId id="301" r:id="rId19"/>
    <p:sldId id="292" r:id="rId20"/>
    <p:sldId id="297" r:id="rId21"/>
    <p:sldId id="296" r:id="rId22"/>
    <p:sldId id="329" r:id="rId23"/>
    <p:sldId id="331" r:id="rId24"/>
    <p:sldId id="330" r:id="rId25"/>
    <p:sldId id="333" r:id="rId26"/>
    <p:sldId id="259" r:id="rId27"/>
    <p:sldId id="278" r:id="rId28"/>
    <p:sldId id="279" r:id="rId29"/>
    <p:sldId id="286" r:id="rId30"/>
    <p:sldId id="314" r:id="rId31"/>
    <p:sldId id="283" r:id="rId32"/>
    <p:sldId id="282" r:id="rId33"/>
    <p:sldId id="265" r:id="rId34"/>
    <p:sldId id="289" r:id="rId35"/>
    <p:sldId id="258" r:id="rId36"/>
    <p:sldId id="312" r:id="rId37"/>
    <p:sldId id="313" r:id="rId38"/>
    <p:sldId id="294" r:id="rId39"/>
    <p:sldId id="335" r:id="rId40"/>
    <p:sldId id="316" r:id="rId41"/>
    <p:sldId id="336" r:id="rId42"/>
    <p:sldId id="320" r:id="rId43"/>
    <p:sldId id="318" r:id="rId44"/>
    <p:sldId id="319" r:id="rId45"/>
    <p:sldId id="338" r:id="rId4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 antonio todoli parra" initials="Jatp" lastIdx="1" clrIdx="0">
    <p:extLst>
      <p:ext uri="{19B8F6BF-5375-455C-9EA6-DF929625EA0E}">
        <p15:presenceInfo xmlns:p15="http://schemas.microsoft.com/office/powerpoint/2012/main" xmlns="" userId="2aa2c1a6fb371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00" autoAdjust="0"/>
    <p:restoredTop sz="91280" autoAdjust="0"/>
  </p:normalViewPr>
  <p:slideViewPr>
    <p:cSldViewPr snapToGrid="0">
      <p:cViewPr varScale="1">
        <p:scale>
          <a:sx n="46" d="100"/>
          <a:sy n="46" d="100"/>
        </p:scale>
        <p:origin x="-786" y="-102"/>
      </p:cViewPr>
      <p:guideLst>
        <p:guide orient="horz" pos="2160"/>
        <p:guide pos="3840"/>
      </p:guideLst>
    </p:cSldViewPr>
  </p:slideViewPr>
  <p:notesTextViewPr>
    <p:cViewPr>
      <p:scale>
        <a:sx n="150" d="100"/>
        <a:sy n="150" d="100"/>
      </p:scale>
      <p:origin x="0" y="0"/>
    </p:cViewPr>
  </p:notesTextViewPr>
  <p:sorterViewPr>
    <p:cViewPr varScale="1">
      <p:scale>
        <a:sx n="1" d="1"/>
        <a:sy n="1" d="1"/>
      </p:scale>
      <p:origin x="0" y="-1175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1-28T12:03:36.451" idx="1">
    <p:pos x="10" y="10"/>
    <p:text/>
    <p:extLst>
      <p:ext uri="{C676402C-5697-4E1C-873F-D02D1690AC5C}">
        <p15:threadingInfo xmlns:p15="http://schemas.microsoft.com/office/powerpoint/2012/main" xmlns="" timeZoneBias="-60"/>
      </p:ext>
    </p:extLst>
  </p:cm>
</p:cmLst>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19DAED-1C6A-4A62-9342-4C7F50048D6F}"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en-US"/>
        </a:p>
      </dgm:t>
    </dgm:pt>
    <dgm:pt modelId="{90C39D8F-E46A-42ED-BCAE-CF5E1E33C250}">
      <dgm:prSet/>
      <dgm:spPr/>
      <dgm:t>
        <a:bodyPr/>
        <a:lstStyle/>
        <a:p>
          <a:r>
            <a:rPr lang="es-ES" dirty="0"/>
            <a:t>Síndromes esclerodermiformes</a:t>
          </a:r>
          <a:endParaRPr lang="en-US" dirty="0"/>
        </a:p>
      </dgm:t>
    </dgm:pt>
    <dgm:pt modelId="{DAF9698C-6FFA-445E-82EC-05D52F905E44}" type="parTrans" cxnId="{13A472A8-8F7C-470E-8D86-37A402F768B2}">
      <dgm:prSet/>
      <dgm:spPr/>
      <dgm:t>
        <a:bodyPr/>
        <a:lstStyle/>
        <a:p>
          <a:endParaRPr lang="en-US"/>
        </a:p>
      </dgm:t>
    </dgm:pt>
    <dgm:pt modelId="{499D0225-7667-48BD-B303-D79716C2B6EC}" type="sibTrans" cxnId="{13A472A8-8F7C-470E-8D86-37A402F768B2}">
      <dgm:prSet/>
      <dgm:spPr/>
      <dgm:t>
        <a:bodyPr/>
        <a:lstStyle/>
        <a:p>
          <a:endParaRPr lang="en-US"/>
        </a:p>
      </dgm:t>
    </dgm:pt>
    <dgm:pt modelId="{6339E46E-07FF-4E1E-A722-E8C512FCC750}">
      <dgm:prSet/>
      <dgm:spPr/>
      <dgm:t>
        <a:bodyPr/>
        <a:lstStyle/>
        <a:p>
          <a:r>
            <a:rPr lang="es-ES" dirty="0"/>
            <a:t>Resto de conectivopatías </a:t>
          </a:r>
          <a:endParaRPr lang="en-US" dirty="0"/>
        </a:p>
      </dgm:t>
    </dgm:pt>
    <dgm:pt modelId="{733BFC4E-EAF3-4CED-8BFC-B94A2412353F}" type="parTrans" cxnId="{731C2981-481C-4D96-94A3-2A5EB73D615F}">
      <dgm:prSet/>
      <dgm:spPr/>
      <dgm:t>
        <a:bodyPr/>
        <a:lstStyle/>
        <a:p>
          <a:endParaRPr lang="en-US"/>
        </a:p>
      </dgm:t>
    </dgm:pt>
    <dgm:pt modelId="{775DF6FD-B547-479C-B9B8-C84F8FE7066B}" type="sibTrans" cxnId="{731C2981-481C-4D96-94A3-2A5EB73D615F}">
      <dgm:prSet/>
      <dgm:spPr/>
      <dgm:t>
        <a:bodyPr/>
        <a:lstStyle/>
        <a:p>
          <a:endParaRPr lang="en-US"/>
        </a:p>
      </dgm:t>
    </dgm:pt>
    <dgm:pt modelId="{6799E56E-F5C2-4AA6-9B13-6919BF5A8957}">
      <dgm:prSet/>
      <dgm:spPr/>
      <dgm:t>
        <a:bodyPr/>
        <a:lstStyle/>
        <a:p>
          <a:r>
            <a:rPr lang="es-ES" dirty="0"/>
            <a:t>¿En subgrupos de riesgo?</a:t>
          </a:r>
          <a:endParaRPr lang="en-US" dirty="0"/>
        </a:p>
      </dgm:t>
    </dgm:pt>
    <dgm:pt modelId="{426AD01B-E933-4D00-A5BF-F1A8AF33847A}" type="parTrans" cxnId="{B8753741-BA9E-46AD-9ABE-20D3EB6B7F66}">
      <dgm:prSet/>
      <dgm:spPr>
        <a:ln w="38100">
          <a:solidFill>
            <a:srgbClr val="0070C0"/>
          </a:solidFill>
        </a:ln>
      </dgm:spPr>
      <dgm:t>
        <a:bodyPr/>
        <a:lstStyle/>
        <a:p>
          <a:endParaRPr lang="en-US"/>
        </a:p>
      </dgm:t>
    </dgm:pt>
    <dgm:pt modelId="{469CF681-F9C9-4832-B6EB-D4BE3B9595D8}" type="sibTrans" cxnId="{B8753741-BA9E-46AD-9ABE-20D3EB6B7F66}">
      <dgm:prSet/>
      <dgm:spPr/>
      <dgm:t>
        <a:bodyPr/>
        <a:lstStyle/>
        <a:p>
          <a:endParaRPr lang="en-US"/>
        </a:p>
      </dgm:t>
    </dgm:pt>
    <dgm:pt modelId="{9D7490A0-BEC5-4F16-A20F-D7C707F2A387}">
      <dgm:prSet/>
      <dgm:spPr/>
      <dgm:t>
        <a:bodyPr/>
        <a:lstStyle/>
        <a:p>
          <a:r>
            <a:rPr lang="es-ES" dirty="0"/>
            <a:t>Sólo si sospecha clínica</a:t>
          </a:r>
          <a:endParaRPr lang="en-US" dirty="0"/>
        </a:p>
      </dgm:t>
    </dgm:pt>
    <dgm:pt modelId="{6757B5AF-7B88-408E-91DC-3D7E0C507895}" type="parTrans" cxnId="{BE47D4A7-1B2F-4DC2-B8C1-FA629BD3600B}">
      <dgm:prSet/>
      <dgm:spPr>
        <a:ln w="38100">
          <a:solidFill>
            <a:srgbClr val="0070C0"/>
          </a:solidFill>
        </a:ln>
      </dgm:spPr>
      <dgm:t>
        <a:bodyPr/>
        <a:lstStyle/>
        <a:p>
          <a:endParaRPr lang="es-ES"/>
        </a:p>
      </dgm:t>
    </dgm:pt>
    <dgm:pt modelId="{9D80B63A-9E16-4CCB-B8A1-11ED05215DA5}" type="sibTrans" cxnId="{BE47D4A7-1B2F-4DC2-B8C1-FA629BD3600B}">
      <dgm:prSet/>
      <dgm:spPr/>
      <dgm:t>
        <a:bodyPr/>
        <a:lstStyle/>
        <a:p>
          <a:endParaRPr lang="es-ES"/>
        </a:p>
      </dgm:t>
    </dgm:pt>
    <dgm:pt modelId="{41BA1789-C347-4CCC-9D1B-E402172DA57D}">
      <dgm:prSet/>
      <dgm:spPr/>
      <dgm:t>
        <a:bodyPr/>
        <a:lstStyle/>
        <a:p>
          <a:r>
            <a:rPr lang="es-ES" dirty="0"/>
            <a:t>Esclerodermia</a:t>
          </a:r>
          <a:endParaRPr lang="en-US" dirty="0"/>
        </a:p>
      </dgm:t>
    </dgm:pt>
    <dgm:pt modelId="{9770D35D-D1F7-42AD-ADC8-8A2303D4E9F6}" type="parTrans" cxnId="{2CB3071F-5D59-49A8-8C02-E3E3FA35208D}">
      <dgm:prSet/>
      <dgm:spPr/>
      <dgm:t>
        <a:bodyPr/>
        <a:lstStyle/>
        <a:p>
          <a:endParaRPr lang="es-ES"/>
        </a:p>
      </dgm:t>
    </dgm:pt>
    <dgm:pt modelId="{6817BA85-E570-47E7-B90C-90C0BE31825A}" type="sibTrans" cxnId="{2CB3071F-5D59-49A8-8C02-E3E3FA35208D}">
      <dgm:prSet/>
      <dgm:spPr/>
      <dgm:t>
        <a:bodyPr/>
        <a:lstStyle/>
        <a:p>
          <a:endParaRPr lang="es-ES"/>
        </a:p>
      </dgm:t>
    </dgm:pt>
    <dgm:pt modelId="{7B0894CC-03E3-418C-8463-32DC58CF6E8E}" type="pres">
      <dgm:prSet presAssocID="{DF19DAED-1C6A-4A62-9342-4C7F50048D6F}" presName="diagram" presStyleCnt="0">
        <dgm:presLayoutVars>
          <dgm:chPref val="1"/>
          <dgm:dir/>
          <dgm:animOne val="branch"/>
          <dgm:animLvl val="lvl"/>
          <dgm:resizeHandles val="exact"/>
        </dgm:presLayoutVars>
      </dgm:prSet>
      <dgm:spPr/>
      <dgm:t>
        <a:bodyPr/>
        <a:lstStyle/>
        <a:p>
          <a:endParaRPr lang="es-ES"/>
        </a:p>
      </dgm:t>
    </dgm:pt>
    <dgm:pt modelId="{98039973-9B77-4B5A-9902-5148C6B62C52}" type="pres">
      <dgm:prSet presAssocID="{90C39D8F-E46A-42ED-BCAE-CF5E1E33C250}" presName="root1" presStyleCnt="0"/>
      <dgm:spPr/>
    </dgm:pt>
    <dgm:pt modelId="{FBF438B7-45CE-4D5E-B36B-56519959DC3A}" type="pres">
      <dgm:prSet presAssocID="{90C39D8F-E46A-42ED-BCAE-CF5E1E33C250}" presName="LevelOneTextNode" presStyleLbl="node0" presStyleIdx="0" presStyleCnt="3" custScaleX="94582" custScaleY="89015" custLinFactNeighborX="989" custLinFactNeighborY="6340">
        <dgm:presLayoutVars>
          <dgm:chPref val="3"/>
        </dgm:presLayoutVars>
      </dgm:prSet>
      <dgm:spPr/>
      <dgm:t>
        <a:bodyPr/>
        <a:lstStyle/>
        <a:p>
          <a:endParaRPr lang="es-ES"/>
        </a:p>
      </dgm:t>
    </dgm:pt>
    <dgm:pt modelId="{14C6E80B-3293-4AE3-95FB-27ACCE316158}" type="pres">
      <dgm:prSet presAssocID="{90C39D8F-E46A-42ED-BCAE-CF5E1E33C250}" presName="level2hierChild" presStyleCnt="0"/>
      <dgm:spPr/>
    </dgm:pt>
    <dgm:pt modelId="{4618884B-A3E6-402F-91C5-FA42C10ECB21}" type="pres">
      <dgm:prSet presAssocID="{41BA1789-C347-4CCC-9D1B-E402172DA57D}" presName="root1" presStyleCnt="0"/>
      <dgm:spPr/>
    </dgm:pt>
    <dgm:pt modelId="{8873882D-5377-48DB-A780-0D345D7ECF2D}" type="pres">
      <dgm:prSet presAssocID="{41BA1789-C347-4CCC-9D1B-E402172DA57D}" presName="LevelOneTextNode" presStyleLbl="node0" presStyleIdx="1" presStyleCnt="3" custScaleX="94582" custScaleY="89015" custLinFactX="41350" custLinFactY="-1556" custLinFactNeighborX="100000" custLinFactNeighborY="-100000">
        <dgm:presLayoutVars>
          <dgm:chPref val="3"/>
        </dgm:presLayoutVars>
      </dgm:prSet>
      <dgm:spPr/>
      <dgm:t>
        <a:bodyPr/>
        <a:lstStyle/>
        <a:p>
          <a:endParaRPr lang="es-ES"/>
        </a:p>
      </dgm:t>
    </dgm:pt>
    <dgm:pt modelId="{215AFC2E-79C1-4567-9751-F0E2DF602345}" type="pres">
      <dgm:prSet presAssocID="{41BA1789-C347-4CCC-9D1B-E402172DA57D}" presName="level2hierChild" presStyleCnt="0"/>
      <dgm:spPr/>
    </dgm:pt>
    <dgm:pt modelId="{6DF5828D-176D-466D-9A59-03593FFD743C}" type="pres">
      <dgm:prSet presAssocID="{6339E46E-07FF-4E1E-A722-E8C512FCC750}" presName="root1" presStyleCnt="0"/>
      <dgm:spPr/>
    </dgm:pt>
    <dgm:pt modelId="{1201F1D6-D23A-427B-92C5-49939C776287}" type="pres">
      <dgm:prSet presAssocID="{6339E46E-07FF-4E1E-A722-E8C512FCC750}" presName="LevelOneTextNode" presStyleLbl="node0" presStyleIdx="2" presStyleCnt="3">
        <dgm:presLayoutVars>
          <dgm:chPref val="3"/>
        </dgm:presLayoutVars>
      </dgm:prSet>
      <dgm:spPr/>
      <dgm:t>
        <a:bodyPr/>
        <a:lstStyle/>
        <a:p>
          <a:endParaRPr lang="es-ES"/>
        </a:p>
      </dgm:t>
    </dgm:pt>
    <dgm:pt modelId="{678138BE-F40D-457B-A5AE-A29DB785F07E}" type="pres">
      <dgm:prSet presAssocID="{6339E46E-07FF-4E1E-A722-E8C512FCC750}" presName="level2hierChild" presStyleCnt="0"/>
      <dgm:spPr/>
    </dgm:pt>
    <dgm:pt modelId="{D22C5CAA-2B78-40DE-B825-1EE619E47EFF}" type="pres">
      <dgm:prSet presAssocID="{6757B5AF-7B88-408E-91DC-3D7E0C507895}" presName="conn2-1" presStyleLbl="parChTrans1D2" presStyleIdx="0" presStyleCnt="2"/>
      <dgm:spPr/>
      <dgm:t>
        <a:bodyPr/>
        <a:lstStyle/>
        <a:p>
          <a:endParaRPr lang="es-ES"/>
        </a:p>
      </dgm:t>
    </dgm:pt>
    <dgm:pt modelId="{6737677D-BE9D-40E3-97AE-308AF5DFB11C}" type="pres">
      <dgm:prSet presAssocID="{6757B5AF-7B88-408E-91DC-3D7E0C507895}" presName="connTx" presStyleLbl="parChTrans1D2" presStyleIdx="0" presStyleCnt="2"/>
      <dgm:spPr/>
      <dgm:t>
        <a:bodyPr/>
        <a:lstStyle/>
        <a:p>
          <a:endParaRPr lang="es-ES"/>
        </a:p>
      </dgm:t>
    </dgm:pt>
    <dgm:pt modelId="{8064EDA8-642F-4AD9-80CC-457909C31F56}" type="pres">
      <dgm:prSet presAssocID="{9D7490A0-BEC5-4F16-A20F-D7C707F2A387}" presName="root2" presStyleCnt="0"/>
      <dgm:spPr/>
    </dgm:pt>
    <dgm:pt modelId="{BA08E441-DB98-45BB-92EC-CE05A4A8469A}" type="pres">
      <dgm:prSet presAssocID="{9D7490A0-BEC5-4F16-A20F-D7C707F2A387}" presName="LevelTwoTextNode" presStyleLbl="node2" presStyleIdx="0" presStyleCnt="2">
        <dgm:presLayoutVars>
          <dgm:chPref val="3"/>
        </dgm:presLayoutVars>
      </dgm:prSet>
      <dgm:spPr/>
      <dgm:t>
        <a:bodyPr/>
        <a:lstStyle/>
        <a:p>
          <a:endParaRPr lang="es-ES"/>
        </a:p>
      </dgm:t>
    </dgm:pt>
    <dgm:pt modelId="{777B3C38-6F68-471B-A4CA-408C4F3EBD79}" type="pres">
      <dgm:prSet presAssocID="{9D7490A0-BEC5-4F16-A20F-D7C707F2A387}" presName="level3hierChild" presStyleCnt="0"/>
      <dgm:spPr/>
    </dgm:pt>
    <dgm:pt modelId="{BB4BC573-B72B-4BBD-8846-085AEB10DF13}" type="pres">
      <dgm:prSet presAssocID="{426AD01B-E933-4D00-A5BF-F1A8AF33847A}" presName="conn2-1" presStyleLbl="parChTrans1D2" presStyleIdx="1" presStyleCnt="2"/>
      <dgm:spPr/>
      <dgm:t>
        <a:bodyPr/>
        <a:lstStyle/>
        <a:p>
          <a:endParaRPr lang="es-ES"/>
        </a:p>
      </dgm:t>
    </dgm:pt>
    <dgm:pt modelId="{6EDF460B-E775-4444-A2EC-D2276D566FCE}" type="pres">
      <dgm:prSet presAssocID="{426AD01B-E933-4D00-A5BF-F1A8AF33847A}" presName="connTx" presStyleLbl="parChTrans1D2" presStyleIdx="1" presStyleCnt="2"/>
      <dgm:spPr/>
      <dgm:t>
        <a:bodyPr/>
        <a:lstStyle/>
        <a:p>
          <a:endParaRPr lang="es-ES"/>
        </a:p>
      </dgm:t>
    </dgm:pt>
    <dgm:pt modelId="{A9BF8F8D-EBAE-4DDE-9923-B621AE8E99DF}" type="pres">
      <dgm:prSet presAssocID="{6799E56E-F5C2-4AA6-9B13-6919BF5A8957}" presName="root2" presStyleCnt="0"/>
      <dgm:spPr/>
    </dgm:pt>
    <dgm:pt modelId="{4C54E338-3070-4486-91A9-BDD590840563}" type="pres">
      <dgm:prSet presAssocID="{6799E56E-F5C2-4AA6-9B13-6919BF5A8957}" presName="LevelTwoTextNode" presStyleLbl="node2" presStyleIdx="1" presStyleCnt="2">
        <dgm:presLayoutVars>
          <dgm:chPref val="3"/>
        </dgm:presLayoutVars>
      </dgm:prSet>
      <dgm:spPr/>
      <dgm:t>
        <a:bodyPr/>
        <a:lstStyle/>
        <a:p>
          <a:endParaRPr lang="es-ES"/>
        </a:p>
      </dgm:t>
    </dgm:pt>
    <dgm:pt modelId="{B46585F2-A8F6-42D5-920C-ED8A3C45C976}" type="pres">
      <dgm:prSet presAssocID="{6799E56E-F5C2-4AA6-9B13-6919BF5A8957}" presName="level3hierChild" presStyleCnt="0"/>
      <dgm:spPr/>
    </dgm:pt>
  </dgm:ptLst>
  <dgm:cxnLst>
    <dgm:cxn modelId="{240142E2-2BC0-4269-BC06-5F518BB20317}" type="presOf" srcId="{9D7490A0-BEC5-4F16-A20F-D7C707F2A387}" destId="{BA08E441-DB98-45BB-92EC-CE05A4A8469A}" srcOrd="0" destOrd="0" presId="urn:microsoft.com/office/officeart/2005/8/layout/hierarchy2"/>
    <dgm:cxn modelId="{BE47D4A7-1B2F-4DC2-B8C1-FA629BD3600B}" srcId="{6339E46E-07FF-4E1E-A722-E8C512FCC750}" destId="{9D7490A0-BEC5-4F16-A20F-D7C707F2A387}" srcOrd="0" destOrd="0" parTransId="{6757B5AF-7B88-408E-91DC-3D7E0C507895}" sibTransId="{9D80B63A-9E16-4CCB-B8A1-11ED05215DA5}"/>
    <dgm:cxn modelId="{B8753741-BA9E-46AD-9ABE-20D3EB6B7F66}" srcId="{6339E46E-07FF-4E1E-A722-E8C512FCC750}" destId="{6799E56E-F5C2-4AA6-9B13-6919BF5A8957}" srcOrd="1" destOrd="0" parTransId="{426AD01B-E933-4D00-A5BF-F1A8AF33847A}" sibTransId="{469CF681-F9C9-4832-B6EB-D4BE3B9595D8}"/>
    <dgm:cxn modelId="{2CB3071F-5D59-49A8-8C02-E3E3FA35208D}" srcId="{DF19DAED-1C6A-4A62-9342-4C7F50048D6F}" destId="{41BA1789-C347-4CCC-9D1B-E402172DA57D}" srcOrd="1" destOrd="0" parTransId="{9770D35D-D1F7-42AD-ADC8-8A2303D4E9F6}" sibTransId="{6817BA85-E570-47E7-B90C-90C0BE31825A}"/>
    <dgm:cxn modelId="{B5C4BAD7-D6DF-4497-B021-295C3DD1A2E3}" type="presOf" srcId="{41BA1789-C347-4CCC-9D1B-E402172DA57D}" destId="{8873882D-5377-48DB-A780-0D345D7ECF2D}" srcOrd="0" destOrd="0" presId="urn:microsoft.com/office/officeart/2005/8/layout/hierarchy2"/>
    <dgm:cxn modelId="{4B924461-FDD6-477D-A383-786D0488E3A0}" type="presOf" srcId="{426AD01B-E933-4D00-A5BF-F1A8AF33847A}" destId="{BB4BC573-B72B-4BBD-8846-085AEB10DF13}" srcOrd="0" destOrd="0" presId="urn:microsoft.com/office/officeart/2005/8/layout/hierarchy2"/>
    <dgm:cxn modelId="{731C2981-481C-4D96-94A3-2A5EB73D615F}" srcId="{DF19DAED-1C6A-4A62-9342-4C7F50048D6F}" destId="{6339E46E-07FF-4E1E-A722-E8C512FCC750}" srcOrd="2" destOrd="0" parTransId="{733BFC4E-EAF3-4CED-8BFC-B94A2412353F}" sibTransId="{775DF6FD-B547-479C-B9B8-C84F8FE7066B}"/>
    <dgm:cxn modelId="{13A472A8-8F7C-470E-8D86-37A402F768B2}" srcId="{DF19DAED-1C6A-4A62-9342-4C7F50048D6F}" destId="{90C39D8F-E46A-42ED-BCAE-CF5E1E33C250}" srcOrd="0" destOrd="0" parTransId="{DAF9698C-6FFA-445E-82EC-05D52F905E44}" sibTransId="{499D0225-7667-48BD-B303-D79716C2B6EC}"/>
    <dgm:cxn modelId="{36739111-BB85-4CDA-B518-3994A121BCE3}" type="presOf" srcId="{6339E46E-07FF-4E1E-A722-E8C512FCC750}" destId="{1201F1D6-D23A-427B-92C5-49939C776287}" srcOrd="0" destOrd="0" presId="urn:microsoft.com/office/officeart/2005/8/layout/hierarchy2"/>
    <dgm:cxn modelId="{0B162681-1E0D-4799-85C0-60A0E4F97AC3}" type="presOf" srcId="{90C39D8F-E46A-42ED-BCAE-CF5E1E33C250}" destId="{FBF438B7-45CE-4D5E-B36B-56519959DC3A}" srcOrd="0" destOrd="0" presId="urn:microsoft.com/office/officeart/2005/8/layout/hierarchy2"/>
    <dgm:cxn modelId="{1D643815-94ED-479B-97A0-F451CE70D18B}" type="presOf" srcId="{426AD01B-E933-4D00-A5BF-F1A8AF33847A}" destId="{6EDF460B-E775-4444-A2EC-D2276D566FCE}" srcOrd="1" destOrd="0" presId="urn:microsoft.com/office/officeart/2005/8/layout/hierarchy2"/>
    <dgm:cxn modelId="{EA02B088-8F42-432A-9E03-40A75995FF8E}" type="presOf" srcId="{DF19DAED-1C6A-4A62-9342-4C7F50048D6F}" destId="{7B0894CC-03E3-418C-8463-32DC58CF6E8E}" srcOrd="0" destOrd="0" presId="urn:microsoft.com/office/officeart/2005/8/layout/hierarchy2"/>
    <dgm:cxn modelId="{E94CF445-807D-4181-82D3-93848706E12F}" type="presOf" srcId="{6757B5AF-7B88-408E-91DC-3D7E0C507895}" destId="{6737677D-BE9D-40E3-97AE-308AF5DFB11C}" srcOrd="1" destOrd="0" presId="urn:microsoft.com/office/officeart/2005/8/layout/hierarchy2"/>
    <dgm:cxn modelId="{F336610C-EBB4-4964-98ED-604B902D5F3E}" type="presOf" srcId="{6799E56E-F5C2-4AA6-9B13-6919BF5A8957}" destId="{4C54E338-3070-4486-91A9-BDD590840563}" srcOrd="0" destOrd="0" presId="urn:microsoft.com/office/officeart/2005/8/layout/hierarchy2"/>
    <dgm:cxn modelId="{9269B471-3630-4ED6-8076-94B380E33A8B}" type="presOf" srcId="{6757B5AF-7B88-408E-91DC-3D7E0C507895}" destId="{D22C5CAA-2B78-40DE-B825-1EE619E47EFF}" srcOrd="0" destOrd="0" presId="urn:microsoft.com/office/officeart/2005/8/layout/hierarchy2"/>
    <dgm:cxn modelId="{96C6542F-3EB9-4E0D-96C9-2EB124C02A9B}" type="presParOf" srcId="{7B0894CC-03E3-418C-8463-32DC58CF6E8E}" destId="{98039973-9B77-4B5A-9902-5148C6B62C52}" srcOrd="0" destOrd="0" presId="urn:microsoft.com/office/officeart/2005/8/layout/hierarchy2"/>
    <dgm:cxn modelId="{BBED592E-6F73-49B8-8871-9E67D942BA97}" type="presParOf" srcId="{98039973-9B77-4B5A-9902-5148C6B62C52}" destId="{FBF438B7-45CE-4D5E-B36B-56519959DC3A}" srcOrd="0" destOrd="0" presId="urn:microsoft.com/office/officeart/2005/8/layout/hierarchy2"/>
    <dgm:cxn modelId="{8E8E1194-A8EC-466B-BD63-BEDF08089DD9}" type="presParOf" srcId="{98039973-9B77-4B5A-9902-5148C6B62C52}" destId="{14C6E80B-3293-4AE3-95FB-27ACCE316158}" srcOrd="1" destOrd="0" presId="urn:microsoft.com/office/officeart/2005/8/layout/hierarchy2"/>
    <dgm:cxn modelId="{415055D0-55E1-4552-B995-940068246F76}" type="presParOf" srcId="{7B0894CC-03E3-418C-8463-32DC58CF6E8E}" destId="{4618884B-A3E6-402F-91C5-FA42C10ECB21}" srcOrd="1" destOrd="0" presId="urn:microsoft.com/office/officeart/2005/8/layout/hierarchy2"/>
    <dgm:cxn modelId="{BEAFF40B-47BF-4071-B4F0-C3FBDFF77EFC}" type="presParOf" srcId="{4618884B-A3E6-402F-91C5-FA42C10ECB21}" destId="{8873882D-5377-48DB-A780-0D345D7ECF2D}" srcOrd="0" destOrd="0" presId="urn:microsoft.com/office/officeart/2005/8/layout/hierarchy2"/>
    <dgm:cxn modelId="{6EB912DE-9230-4E00-ABD0-EDEDF158F9AC}" type="presParOf" srcId="{4618884B-A3E6-402F-91C5-FA42C10ECB21}" destId="{215AFC2E-79C1-4567-9751-F0E2DF602345}" srcOrd="1" destOrd="0" presId="urn:microsoft.com/office/officeart/2005/8/layout/hierarchy2"/>
    <dgm:cxn modelId="{63D3F1F6-0BF6-4688-95B4-62EA578155E8}" type="presParOf" srcId="{7B0894CC-03E3-418C-8463-32DC58CF6E8E}" destId="{6DF5828D-176D-466D-9A59-03593FFD743C}" srcOrd="2" destOrd="0" presId="urn:microsoft.com/office/officeart/2005/8/layout/hierarchy2"/>
    <dgm:cxn modelId="{66627588-6E0D-4734-9D6E-2804468DBE0D}" type="presParOf" srcId="{6DF5828D-176D-466D-9A59-03593FFD743C}" destId="{1201F1D6-D23A-427B-92C5-49939C776287}" srcOrd="0" destOrd="0" presId="urn:microsoft.com/office/officeart/2005/8/layout/hierarchy2"/>
    <dgm:cxn modelId="{7674DE41-AC9F-4F62-B82D-7CDE00DC1F72}" type="presParOf" srcId="{6DF5828D-176D-466D-9A59-03593FFD743C}" destId="{678138BE-F40D-457B-A5AE-A29DB785F07E}" srcOrd="1" destOrd="0" presId="urn:microsoft.com/office/officeart/2005/8/layout/hierarchy2"/>
    <dgm:cxn modelId="{15A70A50-E52C-4A80-876E-E51D071849BD}" type="presParOf" srcId="{678138BE-F40D-457B-A5AE-A29DB785F07E}" destId="{D22C5CAA-2B78-40DE-B825-1EE619E47EFF}" srcOrd="0" destOrd="0" presId="urn:microsoft.com/office/officeart/2005/8/layout/hierarchy2"/>
    <dgm:cxn modelId="{256674AE-EF10-4B9B-A380-1C0DACA7CB39}" type="presParOf" srcId="{D22C5CAA-2B78-40DE-B825-1EE619E47EFF}" destId="{6737677D-BE9D-40E3-97AE-308AF5DFB11C}" srcOrd="0" destOrd="0" presId="urn:microsoft.com/office/officeart/2005/8/layout/hierarchy2"/>
    <dgm:cxn modelId="{26B3667A-7BA2-4D9B-ABE7-FA1A67405111}" type="presParOf" srcId="{678138BE-F40D-457B-A5AE-A29DB785F07E}" destId="{8064EDA8-642F-4AD9-80CC-457909C31F56}" srcOrd="1" destOrd="0" presId="urn:microsoft.com/office/officeart/2005/8/layout/hierarchy2"/>
    <dgm:cxn modelId="{1D544016-36AE-44FE-A722-BDBC6D7A58B6}" type="presParOf" srcId="{8064EDA8-642F-4AD9-80CC-457909C31F56}" destId="{BA08E441-DB98-45BB-92EC-CE05A4A8469A}" srcOrd="0" destOrd="0" presId="urn:microsoft.com/office/officeart/2005/8/layout/hierarchy2"/>
    <dgm:cxn modelId="{9DA11487-A2C7-4623-BFE3-3F1B19E8B4A4}" type="presParOf" srcId="{8064EDA8-642F-4AD9-80CC-457909C31F56}" destId="{777B3C38-6F68-471B-A4CA-408C4F3EBD79}" srcOrd="1" destOrd="0" presId="urn:microsoft.com/office/officeart/2005/8/layout/hierarchy2"/>
    <dgm:cxn modelId="{7ACC2E49-0857-4C02-BA94-D2426D4BA4AF}" type="presParOf" srcId="{678138BE-F40D-457B-A5AE-A29DB785F07E}" destId="{BB4BC573-B72B-4BBD-8846-085AEB10DF13}" srcOrd="2" destOrd="0" presId="urn:microsoft.com/office/officeart/2005/8/layout/hierarchy2"/>
    <dgm:cxn modelId="{C3CE07DB-8C00-4ECF-A1DB-B6793BA452C3}" type="presParOf" srcId="{BB4BC573-B72B-4BBD-8846-085AEB10DF13}" destId="{6EDF460B-E775-4444-A2EC-D2276D566FCE}" srcOrd="0" destOrd="0" presId="urn:microsoft.com/office/officeart/2005/8/layout/hierarchy2"/>
    <dgm:cxn modelId="{657CCF87-54E7-4683-A87F-B5A52A7E5CE5}" type="presParOf" srcId="{678138BE-F40D-457B-A5AE-A29DB785F07E}" destId="{A9BF8F8D-EBAE-4DDE-9923-B621AE8E99DF}" srcOrd="3" destOrd="0" presId="urn:microsoft.com/office/officeart/2005/8/layout/hierarchy2"/>
    <dgm:cxn modelId="{996D7F7C-937F-4738-A863-F2A1A9C86D17}" type="presParOf" srcId="{A9BF8F8D-EBAE-4DDE-9923-B621AE8E99DF}" destId="{4C54E338-3070-4486-91A9-BDD590840563}" srcOrd="0" destOrd="0" presId="urn:microsoft.com/office/officeart/2005/8/layout/hierarchy2"/>
    <dgm:cxn modelId="{2B302FC1-E63C-4E54-AAC3-8D492F272464}" type="presParOf" srcId="{A9BF8F8D-EBAE-4DDE-9923-B621AE8E99DF}" destId="{B46585F2-A8F6-42D5-920C-ED8A3C45C976}"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F7145A-1997-4E69-BF34-F2347F6162A6}" type="doc">
      <dgm:prSet loTypeId="urn:microsoft.com/office/officeart/2005/8/layout/default#1" loCatId="list" qsTypeId="urn:microsoft.com/office/officeart/2005/8/quickstyle/simple3" qsCatId="simple" csTypeId="urn:microsoft.com/office/officeart/2005/8/colors/accent3_3" csCatId="accent3" phldr="1"/>
      <dgm:spPr/>
      <dgm:t>
        <a:bodyPr/>
        <a:lstStyle/>
        <a:p>
          <a:endParaRPr lang="en-US"/>
        </a:p>
      </dgm:t>
    </dgm:pt>
    <dgm:pt modelId="{DB6A0BCC-AE21-451A-8A0D-0C991725BF94}">
      <dgm:prSet/>
      <dgm:spPr/>
      <dgm:t>
        <a:bodyPr/>
        <a:lstStyle/>
        <a:p>
          <a:r>
            <a:rPr lang="en-US" dirty="0"/>
            <a:t>Ni el </a:t>
          </a:r>
          <a:r>
            <a:rPr lang="en-US" dirty="0" err="1"/>
            <a:t>trat</a:t>
          </a:r>
          <a:r>
            <a:rPr lang="en-US" dirty="0"/>
            <a:t> VD </a:t>
          </a:r>
          <a:r>
            <a:rPr lang="en-US" dirty="0" err="1"/>
            <a:t>ni</a:t>
          </a:r>
          <a:r>
            <a:rPr lang="en-US" dirty="0"/>
            <a:t> el </a:t>
          </a:r>
          <a:r>
            <a:rPr lang="en-US" dirty="0" err="1"/>
            <a:t>inmunosupresor</a:t>
          </a:r>
          <a:r>
            <a:rPr lang="en-US" dirty="0"/>
            <a:t> </a:t>
          </a:r>
          <a:r>
            <a:rPr lang="en-US" dirty="0" err="1"/>
            <a:t>han</a:t>
          </a:r>
          <a:r>
            <a:rPr lang="en-US" dirty="0"/>
            <a:t> </a:t>
          </a:r>
          <a:r>
            <a:rPr lang="en-US" dirty="0" err="1"/>
            <a:t>demostrado</a:t>
          </a:r>
          <a:r>
            <a:rPr lang="en-US" dirty="0"/>
            <a:t> </a:t>
          </a:r>
          <a:r>
            <a:rPr lang="en-US" dirty="0" err="1"/>
            <a:t>ser</a:t>
          </a:r>
          <a:r>
            <a:rPr lang="en-US" dirty="0"/>
            <a:t> </a:t>
          </a:r>
          <a:r>
            <a:rPr lang="en-US" dirty="0" err="1"/>
            <a:t>factores</a:t>
          </a:r>
          <a:r>
            <a:rPr lang="en-US" dirty="0"/>
            <a:t> </a:t>
          </a:r>
          <a:r>
            <a:rPr lang="en-US" dirty="0" err="1"/>
            <a:t>pronósticos</a:t>
          </a:r>
          <a:r>
            <a:rPr lang="en-US" dirty="0"/>
            <a:t> </a:t>
          </a:r>
          <a:r>
            <a:rPr lang="en-US" dirty="0" err="1"/>
            <a:t>en</a:t>
          </a:r>
          <a:r>
            <a:rPr lang="en-US" dirty="0"/>
            <a:t> HAP-LES</a:t>
          </a:r>
        </a:p>
        <a:p>
          <a:r>
            <a:rPr lang="en-US" dirty="0"/>
            <a:t>(</a:t>
          </a:r>
          <a:r>
            <a:rPr lang="en-US" dirty="0" err="1"/>
            <a:t>concordante</a:t>
          </a:r>
          <a:r>
            <a:rPr lang="en-US" dirty="0"/>
            <a:t> con el </a:t>
          </a:r>
          <a:r>
            <a:rPr lang="en-US" dirty="0" err="1"/>
            <a:t>estudio</a:t>
          </a:r>
          <a:r>
            <a:rPr lang="en-US" dirty="0"/>
            <a:t> de Hao </a:t>
          </a:r>
          <a:r>
            <a:rPr lang="en-US" dirty="0" err="1"/>
            <a:t>pero</a:t>
          </a:r>
          <a:r>
            <a:rPr lang="en-US" dirty="0"/>
            <a:t> no con el de Shirai) </a:t>
          </a:r>
        </a:p>
      </dgm:t>
    </dgm:pt>
    <dgm:pt modelId="{C96D3161-3097-4270-B23D-0205D1FC3879}" type="parTrans" cxnId="{D80C6928-4C8E-413B-A610-169EC3BFACC2}">
      <dgm:prSet/>
      <dgm:spPr/>
      <dgm:t>
        <a:bodyPr/>
        <a:lstStyle/>
        <a:p>
          <a:endParaRPr lang="en-US"/>
        </a:p>
      </dgm:t>
    </dgm:pt>
    <dgm:pt modelId="{06FEC0BC-44F6-4F48-A6B5-B477BDED5A30}" type="sibTrans" cxnId="{D80C6928-4C8E-413B-A610-169EC3BFACC2}">
      <dgm:prSet/>
      <dgm:spPr/>
      <dgm:t>
        <a:bodyPr/>
        <a:lstStyle/>
        <a:p>
          <a:endParaRPr lang="en-US"/>
        </a:p>
      </dgm:t>
    </dgm:pt>
    <dgm:pt modelId="{09E67D9E-8A7B-41A0-93A6-1B175E3222F8}">
      <dgm:prSet custT="1"/>
      <dgm:spPr/>
      <dgm:t>
        <a:bodyPr/>
        <a:lstStyle/>
        <a:p>
          <a:pPr marL="0" marR="0" lvl="0" indent="0" algn="ctr" defTabSz="914400" eaLnBrk="1" fontAlgn="auto" latinLnBrk="0" hangingPunct="1">
            <a:lnSpc>
              <a:spcPct val="100000"/>
            </a:lnSpc>
            <a:spcBef>
              <a:spcPts val="600"/>
            </a:spcBef>
            <a:spcAft>
              <a:spcPts val="0"/>
            </a:spcAft>
            <a:buClrTx/>
            <a:buSzTx/>
            <a:buFontTx/>
            <a:buNone/>
            <a:tabLst/>
            <a:defRPr/>
          </a:pPr>
          <a:endParaRPr lang="en-US" dirty="0"/>
        </a:p>
        <a:p>
          <a:pPr marL="0" marR="0" lvl="0" indent="0" algn="ctr" defTabSz="914400" eaLnBrk="1" fontAlgn="auto" latinLnBrk="0" hangingPunct="1">
            <a:lnSpc>
              <a:spcPct val="100000"/>
            </a:lnSpc>
            <a:spcBef>
              <a:spcPts val="600"/>
            </a:spcBef>
            <a:spcAft>
              <a:spcPts val="0"/>
            </a:spcAft>
            <a:buClrTx/>
            <a:buSzTx/>
            <a:buFontTx/>
            <a:buNone/>
            <a:tabLst/>
            <a:defRPr/>
          </a:pPr>
          <a:r>
            <a:rPr lang="en-US" dirty="0"/>
            <a:t>La </a:t>
          </a:r>
          <a:r>
            <a:rPr lang="en-US" dirty="0" err="1"/>
            <a:t>respuesta</a:t>
          </a:r>
          <a:r>
            <a:rPr lang="en-US" dirty="0"/>
            <a:t> </a:t>
          </a:r>
          <a:r>
            <a:rPr lang="en-US" dirty="0" err="1"/>
            <a:t>terapéutica</a:t>
          </a:r>
          <a:r>
            <a:rPr lang="en-US" dirty="0"/>
            <a:t> </a:t>
          </a:r>
          <a:r>
            <a:rPr lang="en-US" dirty="0" err="1"/>
            <a:t>es</a:t>
          </a:r>
          <a:r>
            <a:rPr lang="en-US" dirty="0"/>
            <a:t> </a:t>
          </a:r>
          <a:r>
            <a:rPr lang="en-US" dirty="0" err="1"/>
            <a:t>heterogénea</a:t>
          </a:r>
          <a:r>
            <a:rPr lang="en-US" dirty="0"/>
            <a:t> </a:t>
          </a:r>
          <a:r>
            <a:rPr lang="en-US" dirty="0" err="1"/>
            <a:t>porque</a:t>
          </a:r>
          <a:r>
            <a:rPr lang="en-US" dirty="0"/>
            <a:t> los </a:t>
          </a:r>
          <a:r>
            <a:rPr lang="en-US" dirty="0" err="1"/>
            <a:t>pacientes</a:t>
          </a:r>
          <a:r>
            <a:rPr lang="en-US" dirty="0"/>
            <a:t> son </a:t>
          </a:r>
          <a:r>
            <a:rPr lang="en-US" dirty="0" err="1"/>
            <a:t>heterogéneos</a:t>
          </a:r>
          <a:r>
            <a:rPr lang="en-US" dirty="0"/>
            <a:t> </a:t>
          </a:r>
          <a:r>
            <a:rPr lang="en-US" sz="1800" kern="1200" dirty="0"/>
            <a:t>Una </a:t>
          </a:r>
          <a:r>
            <a:rPr lang="en-US" sz="1800" kern="1200" dirty="0" err="1"/>
            <a:t>respuesta</a:t>
          </a:r>
          <a:r>
            <a:rPr lang="en-US" sz="1800" kern="1200" dirty="0"/>
            <a:t> </a:t>
          </a:r>
          <a:r>
            <a:rPr lang="en-US" sz="1800" kern="1200" dirty="0" err="1"/>
            <a:t>precoz</a:t>
          </a:r>
          <a:r>
            <a:rPr lang="en-US" sz="1800" kern="1200" dirty="0"/>
            <a:t> a los IS </a:t>
          </a:r>
          <a:r>
            <a:rPr lang="en-US" sz="1800" kern="1200" dirty="0" err="1"/>
            <a:t>predice</a:t>
          </a:r>
          <a:r>
            <a:rPr lang="en-US" sz="1800" kern="1200" dirty="0"/>
            <a:t> </a:t>
          </a:r>
          <a:r>
            <a:rPr lang="en-US" sz="1800" kern="1200" dirty="0" err="1"/>
            <a:t>buena</a:t>
          </a:r>
          <a:r>
            <a:rPr lang="en-US" sz="1800" kern="1200" dirty="0"/>
            <a:t> </a:t>
          </a:r>
          <a:r>
            <a:rPr lang="en-US" sz="1800" kern="1200" dirty="0" err="1"/>
            <a:t>evolución</a:t>
          </a:r>
          <a:r>
            <a:rPr lang="en-US" sz="1800" kern="1200" dirty="0"/>
            <a:t> a largo </a:t>
          </a:r>
          <a:r>
            <a:rPr lang="en-US" sz="1800" kern="1200" dirty="0" err="1"/>
            <a:t>plazo</a:t>
          </a:r>
          <a:endParaRPr lang="en-US" sz="1800" kern="1200" dirty="0"/>
        </a:p>
        <a:p>
          <a:endParaRPr lang="en-US" dirty="0"/>
        </a:p>
      </dgm:t>
    </dgm:pt>
    <dgm:pt modelId="{E2908DB7-B235-468F-8A67-F801C39C279C}" type="parTrans" cxnId="{897598F6-A39B-4E57-A131-D55A9F0849CD}">
      <dgm:prSet/>
      <dgm:spPr/>
      <dgm:t>
        <a:bodyPr/>
        <a:lstStyle/>
        <a:p>
          <a:endParaRPr lang="en-US"/>
        </a:p>
      </dgm:t>
    </dgm:pt>
    <dgm:pt modelId="{D6EEE8A0-B364-40F4-81DC-485EC4D630AB}" type="sibTrans" cxnId="{897598F6-A39B-4E57-A131-D55A9F0849CD}">
      <dgm:prSet/>
      <dgm:spPr/>
      <dgm:t>
        <a:bodyPr/>
        <a:lstStyle/>
        <a:p>
          <a:endParaRPr lang="en-US"/>
        </a:p>
      </dgm:t>
    </dgm:pt>
    <dgm:pt modelId="{587675B8-9297-431B-8A26-1D6D1E5E814F}">
      <dgm:prSet/>
      <dgm:spPr/>
      <dgm:t>
        <a:bodyPr/>
        <a:lstStyle/>
        <a:p>
          <a:r>
            <a:rPr lang="es-ES"/>
            <a:t>Los estudios con inmunosupresores son pequeños, no randomizados, observacionales, retrospectivos, no controlados… y casos clínicos</a:t>
          </a:r>
          <a:endParaRPr lang="en-US"/>
        </a:p>
      </dgm:t>
    </dgm:pt>
    <dgm:pt modelId="{5120FB0C-7B07-4003-AAB6-AF71007A2C71}" type="parTrans" cxnId="{F65CCF80-2044-4C95-855E-4105FADD73CB}">
      <dgm:prSet/>
      <dgm:spPr/>
      <dgm:t>
        <a:bodyPr/>
        <a:lstStyle/>
        <a:p>
          <a:endParaRPr lang="en-US"/>
        </a:p>
      </dgm:t>
    </dgm:pt>
    <dgm:pt modelId="{AC5CD440-7855-4185-BE53-6A4386ECAB0E}" type="sibTrans" cxnId="{F65CCF80-2044-4C95-855E-4105FADD73CB}">
      <dgm:prSet/>
      <dgm:spPr/>
      <dgm:t>
        <a:bodyPr/>
        <a:lstStyle/>
        <a:p>
          <a:endParaRPr lang="en-US"/>
        </a:p>
      </dgm:t>
    </dgm:pt>
    <dgm:pt modelId="{A659C7A0-B9E7-408C-9751-7915B9E2239D}">
      <dgm:prSet/>
      <dgm:spPr/>
      <dgm:t>
        <a:bodyPr/>
        <a:lstStyle/>
        <a:p>
          <a:r>
            <a:rPr lang="en-US" dirty="0"/>
            <a:t>Los </a:t>
          </a:r>
          <a:r>
            <a:rPr lang="en-US" dirty="0" err="1"/>
            <a:t>estudios</a:t>
          </a:r>
          <a:r>
            <a:rPr lang="en-US" dirty="0"/>
            <a:t> con </a:t>
          </a:r>
          <a:r>
            <a:rPr lang="en-US" dirty="0" err="1"/>
            <a:t>vasodilatadores</a:t>
          </a:r>
          <a:r>
            <a:rPr lang="en-US" dirty="0"/>
            <a:t> son </a:t>
          </a:r>
          <a:r>
            <a:rPr lang="en-US" dirty="0" err="1"/>
            <a:t>generales</a:t>
          </a:r>
          <a:r>
            <a:rPr lang="en-US" dirty="0"/>
            <a:t> (CTD-HAP) y </a:t>
          </a:r>
          <a:r>
            <a:rPr lang="en-US" dirty="0" err="1"/>
            <a:t>por</a:t>
          </a:r>
          <a:r>
            <a:rPr lang="en-US" dirty="0"/>
            <a:t> </a:t>
          </a:r>
          <a:r>
            <a:rPr lang="en-US" dirty="0" err="1"/>
            <a:t>tanto</a:t>
          </a:r>
          <a:r>
            <a:rPr lang="en-US" dirty="0"/>
            <a:t> con </a:t>
          </a:r>
          <a:r>
            <a:rPr lang="en-US" dirty="0" err="1"/>
            <a:t>pocos</a:t>
          </a:r>
          <a:r>
            <a:rPr lang="en-US" dirty="0"/>
            <a:t> </a:t>
          </a:r>
          <a:r>
            <a:rPr lang="en-US" dirty="0" err="1"/>
            <a:t>pacientes</a:t>
          </a:r>
          <a:r>
            <a:rPr lang="en-US" dirty="0"/>
            <a:t> con HAP-LES</a:t>
          </a:r>
        </a:p>
      </dgm:t>
    </dgm:pt>
    <dgm:pt modelId="{639C118F-F7CF-4A9E-8539-E6855E4D9245}" type="parTrans" cxnId="{66A944CB-C484-48D2-B701-723F61FB4255}">
      <dgm:prSet/>
      <dgm:spPr/>
      <dgm:t>
        <a:bodyPr/>
        <a:lstStyle/>
        <a:p>
          <a:endParaRPr lang="en-US"/>
        </a:p>
      </dgm:t>
    </dgm:pt>
    <dgm:pt modelId="{A6D87EE6-8C14-4A07-970D-47ACEDAA8292}" type="sibTrans" cxnId="{66A944CB-C484-48D2-B701-723F61FB4255}">
      <dgm:prSet/>
      <dgm:spPr/>
      <dgm:t>
        <a:bodyPr/>
        <a:lstStyle/>
        <a:p>
          <a:endParaRPr lang="en-US"/>
        </a:p>
      </dgm:t>
    </dgm:pt>
    <dgm:pt modelId="{C1BEB4F0-0359-4865-9A20-EEE08B171E62}" type="pres">
      <dgm:prSet presAssocID="{FFF7145A-1997-4E69-BF34-F2347F6162A6}" presName="diagram" presStyleCnt="0">
        <dgm:presLayoutVars>
          <dgm:dir/>
          <dgm:resizeHandles val="exact"/>
        </dgm:presLayoutVars>
      </dgm:prSet>
      <dgm:spPr/>
      <dgm:t>
        <a:bodyPr/>
        <a:lstStyle/>
        <a:p>
          <a:endParaRPr lang="es-ES"/>
        </a:p>
      </dgm:t>
    </dgm:pt>
    <dgm:pt modelId="{6C398C83-49DF-48C4-A4BB-B609192647D3}" type="pres">
      <dgm:prSet presAssocID="{DB6A0BCC-AE21-451A-8A0D-0C991725BF94}" presName="node" presStyleLbl="node1" presStyleIdx="0" presStyleCnt="4" custLinFactX="100000" custLinFactY="15132" custLinFactNeighborX="122221" custLinFactNeighborY="100000">
        <dgm:presLayoutVars>
          <dgm:bulletEnabled val="1"/>
        </dgm:presLayoutVars>
      </dgm:prSet>
      <dgm:spPr/>
      <dgm:t>
        <a:bodyPr/>
        <a:lstStyle/>
        <a:p>
          <a:endParaRPr lang="es-ES"/>
        </a:p>
      </dgm:t>
    </dgm:pt>
    <dgm:pt modelId="{766F4363-EEE4-4FB0-B89A-16652A48126C}" type="pres">
      <dgm:prSet presAssocID="{06FEC0BC-44F6-4F48-A6B5-B477BDED5A30}" presName="sibTrans" presStyleCnt="0"/>
      <dgm:spPr/>
    </dgm:pt>
    <dgm:pt modelId="{E1019672-077D-4A87-8B30-B6EE4CBA67D9}" type="pres">
      <dgm:prSet presAssocID="{09E67D9E-8A7B-41A0-93A6-1B175E3222F8}" presName="node" presStyleLbl="node1" presStyleIdx="1" presStyleCnt="4">
        <dgm:presLayoutVars>
          <dgm:bulletEnabled val="1"/>
        </dgm:presLayoutVars>
      </dgm:prSet>
      <dgm:spPr/>
      <dgm:t>
        <a:bodyPr/>
        <a:lstStyle/>
        <a:p>
          <a:endParaRPr lang="es-ES"/>
        </a:p>
      </dgm:t>
    </dgm:pt>
    <dgm:pt modelId="{F83ADD90-E166-4123-ADDC-A139F8EBDEFD}" type="pres">
      <dgm:prSet presAssocID="{D6EEE8A0-B364-40F4-81DC-485EC4D630AB}" presName="sibTrans" presStyleCnt="0"/>
      <dgm:spPr/>
    </dgm:pt>
    <dgm:pt modelId="{C294B54C-EE1F-43D2-AAAD-E67D50B73B7B}" type="pres">
      <dgm:prSet presAssocID="{587675B8-9297-431B-8A26-1D6D1E5E814F}" presName="node" presStyleLbl="node1" presStyleIdx="2" presStyleCnt="4">
        <dgm:presLayoutVars>
          <dgm:bulletEnabled val="1"/>
        </dgm:presLayoutVars>
      </dgm:prSet>
      <dgm:spPr/>
      <dgm:t>
        <a:bodyPr/>
        <a:lstStyle/>
        <a:p>
          <a:endParaRPr lang="es-ES"/>
        </a:p>
      </dgm:t>
    </dgm:pt>
    <dgm:pt modelId="{BDCA9707-1259-4A69-9558-EC0F380EB32C}" type="pres">
      <dgm:prSet presAssocID="{AC5CD440-7855-4185-BE53-6A4386ECAB0E}" presName="sibTrans" presStyleCnt="0"/>
      <dgm:spPr/>
    </dgm:pt>
    <dgm:pt modelId="{88BE734E-4C98-4B9E-A4DC-BA55BCAEB085}" type="pres">
      <dgm:prSet presAssocID="{A659C7A0-B9E7-408C-9751-7915B9E2239D}" presName="node" presStyleLbl="node1" presStyleIdx="3" presStyleCnt="4">
        <dgm:presLayoutVars>
          <dgm:bulletEnabled val="1"/>
        </dgm:presLayoutVars>
      </dgm:prSet>
      <dgm:spPr/>
      <dgm:t>
        <a:bodyPr/>
        <a:lstStyle/>
        <a:p>
          <a:endParaRPr lang="es-ES"/>
        </a:p>
      </dgm:t>
    </dgm:pt>
  </dgm:ptLst>
  <dgm:cxnLst>
    <dgm:cxn modelId="{8D0CC3D7-EE88-4C5E-8E48-972AADE414D7}" type="presOf" srcId="{587675B8-9297-431B-8A26-1D6D1E5E814F}" destId="{C294B54C-EE1F-43D2-AAAD-E67D50B73B7B}" srcOrd="0" destOrd="0" presId="urn:microsoft.com/office/officeart/2005/8/layout/default#1"/>
    <dgm:cxn modelId="{9D6CB4D0-E91B-4C9B-ABB5-99E0E3B90301}" type="presOf" srcId="{09E67D9E-8A7B-41A0-93A6-1B175E3222F8}" destId="{E1019672-077D-4A87-8B30-B6EE4CBA67D9}" srcOrd="0" destOrd="0" presId="urn:microsoft.com/office/officeart/2005/8/layout/default#1"/>
    <dgm:cxn modelId="{6E109AF4-298F-4C33-8A1B-6D3C7B42FF45}" type="presOf" srcId="{FFF7145A-1997-4E69-BF34-F2347F6162A6}" destId="{C1BEB4F0-0359-4865-9A20-EEE08B171E62}" srcOrd="0" destOrd="0" presId="urn:microsoft.com/office/officeart/2005/8/layout/default#1"/>
    <dgm:cxn modelId="{897598F6-A39B-4E57-A131-D55A9F0849CD}" srcId="{FFF7145A-1997-4E69-BF34-F2347F6162A6}" destId="{09E67D9E-8A7B-41A0-93A6-1B175E3222F8}" srcOrd="1" destOrd="0" parTransId="{E2908DB7-B235-468F-8A67-F801C39C279C}" sibTransId="{D6EEE8A0-B364-40F4-81DC-485EC4D630AB}"/>
    <dgm:cxn modelId="{A4759FBD-172B-4613-A3C3-50D93A3552EC}" type="presOf" srcId="{A659C7A0-B9E7-408C-9751-7915B9E2239D}" destId="{88BE734E-4C98-4B9E-A4DC-BA55BCAEB085}" srcOrd="0" destOrd="0" presId="urn:microsoft.com/office/officeart/2005/8/layout/default#1"/>
    <dgm:cxn modelId="{F65CCF80-2044-4C95-855E-4105FADD73CB}" srcId="{FFF7145A-1997-4E69-BF34-F2347F6162A6}" destId="{587675B8-9297-431B-8A26-1D6D1E5E814F}" srcOrd="2" destOrd="0" parTransId="{5120FB0C-7B07-4003-AAB6-AF71007A2C71}" sibTransId="{AC5CD440-7855-4185-BE53-6A4386ECAB0E}"/>
    <dgm:cxn modelId="{FCDB258B-1541-424B-AF9E-58A08634EDE6}" type="presOf" srcId="{DB6A0BCC-AE21-451A-8A0D-0C991725BF94}" destId="{6C398C83-49DF-48C4-A4BB-B609192647D3}" srcOrd="0" destOrd="0" presId="urn:microsoft.com/office/officeart/2005/8/layout/default#1"/>
    <dgm:cxn modelId="{66A944CB-C484-48D2-B701-723F61FB4255}" srcId="{FFF7145A-1997-4E69-BF34-F2347F6162A6}" destId="{A659C7A0-B9E7-408C-9751-7915B9E2239D}" srcOrd="3" destOrd="0" parTransId="{639C118F-F7CF-4A9E-8539-E6855E4D9245}" sibTransId="{A6D87EE6-8C14-4A07-970D-47ACEDAA8292}"/>
    <dgm:cxn modelId="{D80C6928-4C8E-413B-A610-169EC3BFACC2}" srcId="{FFF7145A-1997-4E69-BF34-F2347F6162A6}" destId="{DB6A0BCC-AE21-451A-8A0D-0C991725BF94}" srcOrd="0" destOrd="0" parTransId="{C96D3161-3097-4270-B23D-0205D1FC3879}" sibTransId="{06FEC0BC-44F6-4F48-A6B5-B477BDED5A30}"/>
    <dgm:cxn modelId="{A012AF20-5038-4780-A265-4C8939BAE728}" type="presParOf" srcId="{C1BEB4F0-0359-4865-9A20-EEE08B171E62}" destId="{6C398C83-49DF-48C4-A4BB-B609192647D3}" srcOrd="0" destOrd="0" presId="urn:microsoft.com/office/officeart/2005/8/layout/default#1"/>
    <dgm:cxn modelId="{73E4A706-4A92-40F0-B046-878DD5C9FA45}" type="presParOf" srcId="{C1BEB4F0-0359-4865-9A20-EEE08B171E62}" destId="{766F4363-EEE4-4FB0-B89A-16652A48126C}" srcOrd="1" destOrd="0" presId="urn:microsoft.com/office/officeart/2005/8/layout/default#1"/>
    <dgm:cxn modelId="{FEEEE229-7E58-4527-8CDA-3FE4AFEF998C}" type="presParOf" srcId="{C1BEB4F0-0359-4865-9A20-EEE08B171E62}" destId="{E1019672-077D-4A87-8B30-B6EE4CBA67D9}" srcOrd="2" destOrd="0" presId="urn:microsoft.com/office/officeart/2005/8/layout/default#1"/>
    <dgm:cxn modelId="{7555E49C-E187-45F4-91DF-DD6051C0D81D}" type="presParOf" srcId="{C1BEB4F0-0359-4865-9A20-EEE08B171E62}" destId="{F83ADD90-E166-4123-ADDC-A139F8EBDEFD}" srcOrd="3" destOrd="0" presId="urn:microsoft.com/office/officeart/2005/8/layout/default#1"/>
    <dgm:cxn modelId="{7601BB93-BFA7-4803-B994-B44A36FF4FA7}" type="presParOf" srcId="{C1BEB4F0-0359-4865-9A20-EEE08B171E62}" destId="{C294B54C-EE1F-43D2-AAAD-E67D50B73B7B}" srcOrd="4" destOrd="0" presId="urn:microsoft.com/office/officeart/2005/8/layout/default#1"/>
    <dgm:cxn modelId="{B7AFD8DE-98EE-4F6E-ABFA-FEEA392F398E}" type="presParOf" srcId="{C1BEB4F0-0359-4865-9A20-EEE08B171E62}" destId="{BDCA9707-1259-4A69-9558-EC0F380EB32C}" srcOrd="5" destOrd="0" presId="urn:microsoft.com/office/officeart/2005/8/layout/default#1"/>
    <dgm:cxn modelId="{0E2634AB-2901-492F-8141-BCA7E6B864E6}" type="presParOf" srcId="{C1BEB4F0-0359-4865-9A20-EEE08B171E62}" destId="{88BE734E-4C98-4B9E-A4DC-BA55BCAEB085}" srcOrd="6"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300C84-F0D7-4E11-8D0B-FF882EDAC9CC}" type="doc">
      <dgm:prSet loTypeId="urn:microsoft.com/office/officeart/2016/7/layout/BasicLinearProcessNumbered" loCatId="process" qsTypeId="urn:microsoft.com/office/officeart/2005/8/quickstyle/simple1" qsCatId="simple" csTypeId="urn:microsoft.com/office/officeart/2005/8/colors/colorful4" csCatId="colorful" phldr="1"/>
      <dgm:spPr/>
      <dgm:t>
        <a:bodyPr/>
        <a:lstStyle/>
        <a:p>
          <a:endParaRPr lang="en-US"/>
        </a:p>
      </dgm:t>
    </dgm:pt>
    <dgm:pt modelId="{307339A6-AE4B-4F73-AEBC-8E9A3CF80258}">
      <dgm:prSet custT="1"/>
      <dgm:spPr/>
      <dgm:t>
        <a:bodyPr/>
        <a:lstStyle/>
        <a:p>
          <a:pPr algn="ctr"/>
          <a:r>
            <a:rPr lang="en-US" sz="2000" b="1" dirty="0" err="1"/>
            <a:t>Rara</a:t>
          </a:r>
          <a:r>
            <a:rPr lang="en-US" sz="2000" b="1" dirty="0"/>
            <a:t> (1%) </a:t>
          </a:r>
        </a:p>
      </dgm:t>
    </dgm:pt>
    <dgm:pt modelId="{FF7F2554-C635-4C0B-82D3-C6565FA7F3F3}" type="parTrans" cxnId="{5B69EB14-5F4E-482B-998C-AF5CD2990FB4}">
      <dgm:prSet/>
      <dgm:spPr/>
      <dgm:t>
        <a:bodyPr/>
        <a:lstStyle/>
        <a:p>
          <a:endParaRPr lang="en-US"/>
        </a:p>
      </dgm:t>
    </dgm:pt>
    <dgm:pt modelId="{79B9DE78-B1E9-453F-B0EC-5E2BAC204BF0}" type="sibTrans" cxnId="{5B69EB14-5F4E-482B-998C-AF5CD2990FB4}">
      <dgm:prSet phldrT="01"/>
      <dgm:spPr/>
      <dgm:t>
        <a:bodyPr/>
        <a:lstStyle/>
        <a:p>
          <a:r>
            <a:rPr lang="en-US" b="1" dirty="0"/>
            <a:t>PREV</a:t>
          </a:r>
        </a:p>
      </dgm:t>
    </dgm:pt>
    <dgm:pt modelId="{B0BF06D8-9787-4455-BE56-31F0E2141757}">
      <dgm:prSet custT="1"/>
      <dgm:spPr/>
      <dgm:t>
        <a:bodyPr/>
        <a:lstStyle/>
        <a:p>
          <a:pPr algn="ctr"/>
          <a:r>
            <a:rPr lang="en-US" sz="2400" b="1" dirty="0"/>
            <a:t>73% a 1 </a:t>
          </a:r>
          <a:r>
            <a:rPr lang="en-US" sz="2400" b="1" dirty="0" err="1"/>
            <a:t>año</a:t>
          </a:r>
          <a:endParaRPr lang="en-US" sz="2400" b="1" dirty="0"/>
        </a:p>
        <a:p>
          <a:pPr algn="ctr"/>
          <a:r>
            <a:rPr lang="en-US" sz="2400" b="1" dirty="0"/>
            <a:t>66% a 3 </a:t>
          </a:r>
          <a:r>
            <a:rPr lang="en-US" sz="2400" b="1" dirty="0" err="1"/>
            <a:t>años</a:t>
          </a:r>
          <a:endParaRPr lang="en-US" sz="2400" b="1" dirty="0"/>
        </a:p>
      </dgm:t>
    </dgm:pt>
    <dgm:pt modelId="{6A2951A9-2DCC-4A95-BC12-8D9B61433D00}" type="parTrans" cxnId="{C4C3FDB8-42E8-42B8-B7CD-19AE4898AE37}">
      <dgm:prSet/>
      <dgm:spPr/>
      <dgm:t>
        <a:bodyPr/>
        <a:lstStyle/>
        <a:p>
          <a:endParaRPr lang="en-US"/>
        </a:p>
      </dgm:t>
    </dgm:pt>
    <dgm:pt modelId="{FDEF1FDA-A53B-4F1B-91FF-AE4E6917A045}" type="sibTrans" cxnId="{C4C3FDB8-42E8-42B8-B7CD-19AE4898AE37}">
      <dgm:prSet phldrT="03"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dirty="0"/>
            <a:t>SUP</a:t>
          </a:r>
        </a:p>
      </dgm:t>
    </dgm:pt>
    <dgm:pt modelId="{2DCC4548-C05F-46F3-9096-D3E5605E3198}">
      <dgm:prSet custT="1"/>
      <dgm:spPr/>
      <dgm:t>
        <a:bodyPr/>
        <a:lstStyle/>
        <a:p>
          <a:pPr algn="ctr"/>
          <a:r>
            <a:rPr lang="en-US" sz="2000" b="1" dirty="0"/>
            <a:t>Vasculitis con </a:t>
          </a:r>
          <a:r>
            <a:rPr lang="en-US" sz="2000" b="1" dirty="0" err="1"/>
            <a:t>vasoespasmo</a:t>
          </a:r>
          <a:r>
            <a:rPr lang="en-US" sz="2000" b="1" dirty="0"/>
            <a:t> </a:t>
          </a:r>
          <a:r>
            <a:rPr lang="en-US" sz="2000" b="1" dirty="0" err="1"/>
            <a:t>persistente</a:t>
          </a:r>
          <a:r>
            <a:rPr lang="en-US" sz="2000" b="1" dirty="0"/>
            <a:t> </a:t>
          </a:r>
          <a:r>
            <a:rPr lang="en-US" sz="2000" b="1" dirty="0" err="1"/>
            <a:t>seguido</a:t>
          </a:r>
          <a:r>
            <a:rPr lang="en-US" sz="2000" b="1" dirty="0"/>
            <a:t> de </a:t>
          </a:r>
          <a:r>
            <a:rPr lang="en-US" sz="2000" b="1" dirty="0" err="1"/>
            <a:t>remodelado</a:t>
          </a:r>
          <a:endParaRPr lang="en-US" sz="2000" b="1" dirty="0"/>
        </a:p>
      </dgm:t>
    </dgm:pt>
    <dgm:pt modelId="{B574C661-5298-469C-A56A-126EE93AD120}" type="parTrans" cxnId="{CC68A92F-BB9C-49AE-B740-42FF21C6E222}">
      <dgm:prSet/>
      <dgm:spPr/>
      <dgm:t>
        <a:bodyPr/>
        <a:lstStyle/>
        <a:p>
          <a:endParaRPr lang="en-US"/>
        </a:p>
      </dgm:t>
    </dgm:pt>
    <dgm:pt modelId="{9D0B4DCA-E5A5-49AB-BA84-5590ABF4D959}" type="sibTrans" cxnId="{CC68A92F-BB9C-49AE-B740-42FF21C6E222}">
      <dgm:prSet phldrT="04" custT="1"/>
      <dgm:spPr/>
      <dgm:t>
        <a:bodyPr/>
        <a:lstStyle/>
        <a:p>
          <a:r>
            <a:rPr lang="en-US" sz="1800" b="1" dirty="0"/>
            <a:t>PATG</a:t>
          </a:r>
        </a:p>
      </dgm:t>
    </dgm:pt>
    <dgm:pt modelId="{ACEFB611-15C4-4D8A-9042-BEE1DF63E128}">
      <dgm:prSet custT="1"/>
      <dgm:spPr/>
      <dgm:t>
        <a:bodyPr/>
        <a:lstStyle/>
        <a:p>
          <a:pPr algn="ctr">
            <a:lnSpc>
              <a:spcPct val="100000"/>
            </a:lnSpc>
            <a:spcAft>
              <a:spcPts val="0"/>
            </a:spcAft>
          </a:pPr>
          <a:r>
            <a:rPr lang="es-ES" sz="1800" b="1" dirty="0"/>
            <a:t>F. Raynaud, vasculitis cutánea, ILD, </a:t>
          </a:r>
        </a:p>
        <a:p>
          <a:pPr algn="ctr">
            <a:lnSpc>
              <a:spcPct val="100000"/>
            </a:lnSpc>
            <a:spcAft>
              <a:spcPts val="0"/>
            </a:spcAft>
          </a:pPr>
          <a:r>
            <a:rPr lang="en-US" sz="1800" b="1" dirty="0"/>
            <a:t>anti-Ro, anti-RNP, </a:t>
          </a:r>
        </a:p>
        <a:p>
          <a:pPr algn="ctr">
            <a:lnSpc>
              <a:spcPct val="100000"/>
            </a:lnSpc>
            <a:spcAft>
              <a:spcPts val="0"/>
            </a:spcAft>
          </a:pPr>
          <a:r>
            <a:rPr lang="es-ES" sz="1800" b="1" dirty="0"/>
            <a:t>F reumatoide e </a:t>
          </a:r>
          <a:r>
            <a:rPr lang="es-ES" sz="1800" b="1" dirty="0" err="1"/>
            <a:t>hipergamma</a:t>
          </a:r>
          <a:endParaRPr lang="en-US" sz="2000" b="1" dirty="0"/>
        </a:p>
      </dgm:t>
    </dgm:pt>
    <dgm:pt modelId="{72EF365F-D90B-4F34-95CC-F5D7C28541CD}" type="parTrans" cxnId="{2DF3827C-53DA-4402-9D8C-AFAF9C4CF843}">
      <dgm:prSet/>
      <dgm:spPr/>
      <dgm:t>
        <a:bodyPr/>
        <a:lstStyle/>
        <a:p>
          <a:endParaRPr lang="en-US"/>
        </a:p>
      </dgm:t>
    </dgm:pt>
    <dgm:pt modelId="{563A0FB9-914C-4476-A6DD-9CE6C74E7DC5}" type="sibTrans" cxnId="{2DF3827C-53DA-4402-9D8C-AFAF9C4CF843}">
      <dgm:prSet phldrT="05" custT="1"/>
      <dgm:spPr/>
      <dgm:t>
        <a:bodyPr/>
        <a:lstStyle/>
        <a:p>
          <a:r>
            <a:rPr lang="en-US" sz="1900" b="1" dirty="0"/>
            <a:t>ASOC</a:t>
          </a:r>
        </a:p>
      </dgm:t>
    </dgm:pt>
    <dgm:pt modelId="{BC3401D3-9F73-42D1-9561-7FEC2766DDD9}" type="pres">
      <dgm:prSet presAssocID="{83300C84-F0D7-4E11-8D0B-FF882EDAC9CC}" presName="Name0" presStyleCnt="0">
        <dgm:presLayoutVars>
          <dgm:animLvl val="lvl"/>
          <dgm:resizeHandles val="exact"/>
        </dgm:presLayoutVars>
      </dgm:prSet>
      <dgm:spPr/>
      <dgm:t>
        <a:bodyPr/>
        <a:lstStyle/>
        <a:p>
          <a:endParaRPr lang="es-ES"/>
        </a:p>
      </dgm:t>
    </dgm:pt>
    <dgm:pt modelId="{1E05771B-7D38-4BEC-A68C-708A5942EE82}" type="pres">
      <dgm:prSet presAssocID="{307339A6-AE4B-4F73-AEBC-8E9A3CF80258}" presName="compositeNode" presStyleCnt="0">
        <dgm:presLayoutVars>
          <dgm:bulletEnabled val="1"/>
        </dgm:presLayoutVars>
      </dgm:prSet>
      <dgm:spPr/>
    </dgm:pt>
    <dgm:pt modelId="{D61101AF-6E60-4B74-8853-66BC6411CBC7}" type="pres">
      <dgm:prSet presAssocID="{307339A6-AE4B-4F73-AEBC-8E9A3CF80258}" presName="bgRect" presStyleLbl="bgAccFollowNode1" presStyleIdx="0" presStyleCnt="4"/>
      <dgm:spPr/>
      <dgm:t>
        <a:bodyPr/>
        <a:lstStyle/>
        <a:p>
          <a:endParaRPr lang="es-ES"/>
        </a:p>
      </dgm:t>
    </dgm:pt>
    <dgm:pt modelId="{ACB20525-A2C4-429B-AB60-5DD478A3D2EF}" type="pres">
      <dgm:prSet presAssocID="{79B9DE78-B1E9-453F-B0EC-5E2BAC204BF0}" presName="sibTransNodeCircle" presStyleLbl="alignNode1" presStyleIdx="0" presStyleCnt="8">
        <dgm:presLayoutVars>
          <dgm:chMax val="0"/>
          <dgm:bulletEnabled/>
        </dgm:presLayoutVars>
      </dgm:prSet>
      <dgm:spPr/>
      <dgm:t>
        <a:bodyPr/>
        <a:lstStyle/>
        <a:p>
          <a:endParaRPr lang="es-ES"/>
        </a:p>
      </dgm:t>
    </dgm:pt>
    <dgm:pt modelId="{49286C22-377D-4022-A9F0-5A1F886126B5}" type="pres">
      <dgm:prSet presAssocID="{307339A6-AE4B-4F73-AEBC-8E9A3CF80258}" presName="bottomLine" presStyleLbl="alignNode1" presStyleIdx="1" presStyleCnt="8">
        <dgm:presLayoutVars/>
      </dgm:prSet>
      <dgm:spPr/>
    </dgm:pt>
    <dgm:pt modelId="{1AA22A20-3D14-4581-BAF7-346A087D7F51}" type="pres">
      <dgm:prSet presAssocID="{307339A6-AE4B-4F73-AEBC-8E9A3CF80258}" presName="nodeText" presStyleLbl="bgAccFollowNode1" presStyleIdx="0" presStyleCnt="4">
        <dgm:presLayoutVars>
          <dgm:bulletEnabled val="1"/>
        </dgm:presLayoutVars>
      </dgm:prSet>
      <dgm:spPr/>
      <dgm:t>
        <a:bodyPr/>
        <a:lstStyle/>
        <a:p>
          <a:endParaRPr lang="es-ES"/>
        </a:p>
      </dgm:t>
    </dgm:pt>
    <dgm:pt modelId="{4CC6C8F9-4AB4-48E6-9D59-76E1D23C519E}" type="pres">
      <dgm:prSet presAssocID="{79B9DE78-B1E9-453F-B0EC-5E2BAC204BF0}" presName="sibTrans" presStyleCnt="0"/>
      <dgm:spPr/>
    </dgm:pt>
    <dgm:pt modelId="{12E5B3D0-617B-4974-A1D8-7FEAA3B22F87}" type="pres">
      <dgm:prSet presAssocID="{B0BF06D8-9787-4455-BE56-31F0E2141757}" presName="compositeNode" presStyleCnt="0">
        <dgm:presLayoutVars>
          <dgm:bulletEnabled val="1"/>
        </dgm:presLayoutVars>
      </dgm:prSet>
      <dgm:spPr/>
    </dgm:pt>
    <dgm:pt modelId="{5F61413E-6F4F-4141-9142-7350C7CCD22A}" type="pres">
      <dgm:prSet presAssocID="{B0BF06D8-9787-4455-BE56-31F0E2141757}" presName="bgRect" presStyleLbl="bgAccFollowNode1" presStyleIdx="1" presStyleCnt="4"/>
      <dgm:spPr/>
      <dgm:t>
        <a:bodyPr/>
        <a:lstStyle/>
        <a:p>
          <a:endParaRPr lang="es-ES"/>
        </a:p>
      </dgm:t>
    </dgm:pt>
    <dgm:pt modelId="{1BBB185B-8D6E-4EDD-A6E8-A7FCA73F086A}" type="pres">
      <dgm:prSet presAssocID="{FDEF1FDA-A53B-4F1B-91FF-AE4E6917A045}" presName="sibTransNodeCircle" presStyleLbl="alignNode1" presStyleIdx="2" presStyleCnt="8">
        <dgm:presLayoutVars>
          <dgm:chMax val="0"/>
          <dgm:bulletEnabled/>
        </dgm:presLayoutVars>
      </dgm:prSet>
      <dgm:spPr/>
      <dgm:t>
        <a:bodyPr/>
        <a:lstStyle/>
        <a:p>
          <a:endParaRPr lang="es-ES"/>
        </a:p>
      </dgm:t>
    </dgm:pt>
    <dgm:pt modelId="{B8F6C22D-8EEC-4214-93DB-A18739DB1AC7}" type="pres">
      <dgm:prSet presAssocID="{B0BF06D8-9787-4455-BE56-31F0E2141757}" presName="bottomLine" presStyleLbl="alignNode1" presStyleIdx="3" presStyleCnt="8">
        <dgm:presLayoutVars/>
      </dgm:prSet>
      <dgm:spPr/>
    </dgm:pt>
    <dgm:pt modelId="{85E3A9F3-CEA2-4309-9E73-9340D3CCC6BE}" type="pres">
      <dgm:prSet presAssocID="{B0BF06D8-9787-4455-BE56-31F0E2141757}" presName="nodeText" presStyleLbl="bgAccFollowNode1" presStyleIdx="1" presStyleCnt="4">
        <dgm:presLayoutVars>
          <dgm:bulletEnabled val="1"/>
        </dgm:presLayoutVars>
      </dgm:prSet>
      <dgm:spPr/>
      <dgm:t>
        <a:bodyPr/>
        <a:lstStyle/>
        <a:p>
          <a:endParaRPr lang="es-ES"/>
        </a:p>
      </dgm:t>
    </dgm:pt>
    <dgm:pt modelId="{181502E1-A719-4C52-ADA6-E79BCDC7AFDB}" type="pres">
      <dgm:prSet presAssocID="{FDEF1FDA-A53B-4F1B-91FF-AE4E6917A045}" presName="sibTrans" presStyleCnt="0"/>
      <dgm:spPr/>
    </dgm:pt>
    <dgm:pt modelId="{34BDEC34-24B3-473F-A304-CABB82EB5FC4}" type="pres">
      <dgm:prSet presAssocID="{2DCC4548-C05F-46F3-9096-D3E5605E3198}" presName="compositeNode" presStyleCnt="0">
        <dgm:presLayoutVars>
          <dgm:bulletEnabled val="1"/>
        </dgm:presLayoutVars>
      </dgm:prSet>
      <dgm:spPr/>
    </dgm:pt>
    <dgm:pt modelId="{0648B47E-47E9-4427-A3E8-14511E44AD9B}" type="pres">
      <dgm:prSet presAssocID="{2DCC4548-C05F-46F3-9096-D3E5605E3198}" presName="bgRect" presStyleLbl="bgAccFollowNode1" presStyleIdx="2" presStyleCnt="4"/>
      <dgm:spPr/>
      <dgm:t>
        <a:bodyPr/>
        <a:lstStyle/>
        <a:p>
          <a:endParaRPr lang="es-ES"/>
        </a:p>
      </dgm:t>
    </dgm:pt>
    <dgm:pt modelId="{DD446C75-5FD6-43E7-B0F3-754DE3F867B5}" type="pres">
      <dgm:prSet presAssocID="{9D0B4DCA-E5A5-49AB-BA84-5590ABF4D959}" presName="sibTransNodeCircle" presStyleLbl="alignNode1" presStyleIdx="4" presStyleCnt="8">
        <dgm:presLayoutVars>
          <dgm:chMax val="0"/>
          <dgm:bulletEnabled/>
        </dgm:presLayoutVars>
      </dgm:prSet>
      <dgm:spPr/>
      <dgm:t>
        <a:bodyPr/>
        <a:lstStyle/>
        <a:p>
          <a:endParaRPr lang="es-ES"/>
        </a:p>
      </dgm:t>
    </dgm:pt>
    <dgm:pt modelId="{8F0E75B3-A2BA-42EC-87AD-EB9B80E722DC}" type="pres">
      <dgm:prSet presAssocID="{2DCC4548-C05F-46F3-9096-D3E5605E3198}" presName="bottomLine" presStyleLbl="alignNode1" presStyleIdx="5" presStyleCnt="8">
        <dgm:presLayoutVars/>
      </dgm:prSet>
      <dgm:spPr/>
    </dgm:pt>
    <dgm:pt modelId="{5FADE484-B620-4CE4-8D27-8E995F672B00}" type="pres">
      <dgm:prSet presAssocID="{2DCC4548-C05F-46F3-9096-D3E5605E3198}" presName="nodeText" presStyleLbl="bgAccFollowNode1" presStyleIdx="2" presStyleCnt="4">
        <dgm:presLayoutVars>
          <dgm:bulletEnabled val="1"/>
        </dgm:presLayoutVars>
      </dgm:prSet>
      <dgm:spPr/>
      <dgm:t>
        <a:bodyPr/>
        <a:lstStyle/>
        <a:p>
          <a:endParaRPr lang="es-ES"/>
        </a:p>
      </dgm:t>
    </dgm:pt>
    <dgm:pt modelId="{66C8CDEF-1E3A-497B-A3F7-A079C296B29D}" type="pres">
      <dgm:prSet presAssocID="{9D0B4DCA-E5A5-49AB-BA84-5590ABF4D959}" presName="sibTrans" presStyleCnt="0"/>
      <dgm:spPr/>
    </dgm:pt>
    <dgm:pt modelId="{CF8B7AE3-018A-4EFD-AF14-8140091392DC}" type="pres">
      <dgm:prSet presAssocID="{ACEFB611-15C4-4D8A-9042-BEE1DF63E128}" presName="compositeNode" presStyleCnt="0">
        <dgm:presLayoutVars>
          <dgm:bulletEnabled val="1"/>
        </dgm:presLayoutVars>
      </dgm:prSet>
      <dgm:spPr/>
    </dgm:pt>
    <dgm:pt modelId="{DA154977-C180-4197-AAAB-F088533587F8}" type="pres">
      <dgm:prSet presAssocID="{ACEFB611-15C4-4D8A-9042-BEE1DF63E128}" presName="bgRect" presStyleLbl="bgAccFollowNode1" presStyleIdx="3" presStyleCnt="4"/>
      <dgm:spPr/>
      <dgm:t>
        <a:bodyPr/>
        <a:lstStyle/>
        <a:p>
          <a:endParaRPr lang="es-ES"/>
        </a:p>
      </dgm:t>
    </dgm:pt>
    <dgm:pt modelId="{E6C92D02-1064-4292-A2FB-E4A08B2F7A72}" type="pres">
      <dgm:prSet presAssocID="{563A0FB9-914C-4476-A6DD-9CE6C74E7DC5}" presName="sibTransNodeCircle" presStyleLbl="alignNode1" presStyleIdx="6" presStyleCnt="8" custScaleX="101454" custScaleY="98353">
        <dgm:presLayoutVars>
          <dgm:chMax val="0"/>
          <dgm:bulletEnabled/>
        </dgm:presLayoutVars>
      </dgm:prSet>
      <dgm:spPr/>
      <dgm:t>
        <a:bodyPr/>
        <a:lstStyle/>
        <a:p>
          <a:endParaRPr lang="es-ES"/>
        </a:p>
      </dgm:t>
    </dgm:pt>
    <dgm:pt modelId="{7108CF8D-3646-49E1-B8B5-1D08B0952CF6}" type="pres">
      <dgm:prSet presAssocID="{ACEFB611-15C4-4D8A-9042-BEE1DF63E128}" presName="bottomLine" presStyleLbl="alignNode1" presStyleIdx="7" presStyleCnt="8">
        <dgm:presLayoutVars/>
      </dgm:prSet>
      <dgm:spPr/>
    </dgm:pt>
    <dgm:pt modelId="{8AFF2545-8667-4F0B-B129-E21C8AC55AFF}" type="pres">
      <dgm:prSet presAssocID="{ACEFB611-15C4-4D8A-9042-BEE1DF63E128}" presName="nodeText" presStyleLbl="bgAccFollowNode1" presStyleIdx="3" presStyleCnt="4">
        <dgm:presLayoutVars>
          <dgm:bulletEnabled val="1"/>
        </dgm:presLayoutVars>
      </dgm:prSet>
      <dgm:spPr/>
      <dgm:t>
        <a:bodyPr/>
        <a:lstStyle/>
        <a:p>
          <a:endParaRPr lang="es-ES"/>
        </a:p>
      </dgm:t>
    </dgm:pt>
  </dgm:ptLst>
  <dgm:cxnLst>
    <dgm:cxn modelId="{A0F7A7B8-0DF9-41DC-8C68-8E9E5EEAEF04}" type="presOf" srcId="{563A0FB9-914C-4476-A6DD-9CE6C74E7DC5}" destId="{E6C92D02-1064-4292-A2FB-E4A08B2F7A72}" srcOrd="0" destOrd="0" presId="urn:microsoft.com/office/officeart/2016/7/layout/BasicLinearProcessNumbered"/>
    <dgm:cxn modelId="{81978BE4-4E81-4833-B3AD-CF65E4902E82}" type="presOf" srcId="{307339A6-AE4B-4F73-AEBC-8E9A3CF80258}" destId="{1AA22A20-3D14-4581-BAF7-346A087D7F51}" srcOrd="1" destOrd="0" presId="urn:microsoft.com/office/officeart/2016/7/layout/BasicLinearProcessNumbered"/>
    <dgm:cxn modelId="{1C274814-480E-48B2-8A3F-ABB7B294EBB3}" type="presOf" srcId="{B0BF06D8-9787-4455-BE56-31F0E2141757}" destId="{85E3A9F3-CEA2-4309-9E73-9340D3CCC6BE}" srcOrd="1" destOrd="0" presId="urn:microsoft.com/office/officeart/2016/7/layout/BasicLinearProcessNumbered"/>
    <dgm:cxn modelId="{E8DDE879-3A0B-47B2-99FC-26428A325C06}" type="presOf" srcId="{ACEFB611-15C4-4D8A-9042-BEE1DF63E128}" destId="{8AFF2545-8667-4F0B-B129-E21C8AC55AFF}" srcOrd="1" destOrd="0" presId="urn:microsoft.com/office/officeart/2016/7/layout/BasicLinearProcessNumbered"/>
    <dgm:cxn modelId="{02DBE441-3715-4284-920A-1ABED8897006}" type="presOf" srcId="{FDEF1FDA-A53B-4F1B-91FF-AE4E6917A045}" destId="{1BBB185B-8D6E-4EDD-A6E8-A7FCA73F086A}" srcOrd="0" destOrd="0" presId="urn:microsoft.com/office/officeart/2016/7/layout/BasicLinearProcessNumbered"/>
    <dgm:cxn modelId="{FD584A6F-DF90-4443-96F6-DE6B093EEAF9}" type="presOf" srcId="{83300C84-F0D7-4E11-8D0B-FF882EDAC9CC}" destId="{BC3401D3-9F73-42D1-9561-7FEC2766DDD9}" srcOrd="0" destOrd="0" presId="urn:microsoft.com/office/officeart/2016/7/layout/BasicLinearProcessNumbered"/>
    <dgm:cxn modelId="{EEA57DB6-340D-4EBE-9E3F-FB56E5DCD682}" type="presOf" srcId="{ACEFB611-15C4-4D8A-9042-BEE1DF63E128}" destId="{DA154977-C180-4197-AAAB-F088533587F8}" srcOrd="0" destOrd="0" presId="urn:microsoft.com/office/officeart/2016/7/layout/BasicLinearProcessNumbered"/>
    <dgm:cxn modelId="{C4C3FDB8-42E8-42B8-B7CD-19AE4898AE37}" srcId="{83300C84-F0D7-4E11-8D0B-FF882EDAC9CC}" destId="{B0BF06D8-9787-4455-BE56-31F0E2141757}" srcOrd="1" destOrd="0" parTransId="{6A2951A9-2DCC-4A95-BC12-8D9B61433D00}" sibTransId="{FDEF1FDA-A53B-4F1B-91FF-AE4E6917A045}"/>
    <dgm:cxn modelId="{5B69EB14-5F4E-482B-998C-AF5CD2990FB4}" srcId="{83300C84-F0D7-4E11-8D0B-FF882EDAC9CC}" destId="{307339A6-AE4B-4F73-AEBC-8E9A3CF80258}" srcOrd="0" destOrd="0" parTransId="{FF7F2554-C635-4C0B-82D3-C6565FA7F3F3}" sibTransId="{79B9DE78-B1E9-453F-B0EC-5E2BAC204BF0}"/>
    <dgm:cxn modelId="{E1D4A163-F3AC-436A-8D57-2B8A89867CF3}" type="presOf" srcId="{307339A6-AE4B-4F73-AEBC-8E9A3CF80258}" destId="{D61101AF-6E60-4B74-8853-66BC6411CBC7}" srcOrd="0" destOrd="0" presId="urn:microsoft.com/office/officeart/2016/7/layout/BasicLinearProcessNumbered"/>
    <dgm:cxn modelId="{F4825071-4209-425E-8CDF-F1E9C5C2FC79}" type="presOf" srcId="{9D0B4DCA-E5A5-49AB-BA84-5590ABF4D959}" destId="{DD446C75-5FD6-43E7-B0F3-754DE3F867B5}" srcOrd="0" destOrd="0" presId="urn:microsoft.com/office/officeart/2016/7/layout/BasicLinearProcessNumbered"/>
    <dgm:cxn modelId="{7B4B430F-8CCD-4884-A95C-D28F6A6A5014}" type="presOf" srcId="{B0BF06D8-9787-4455-BE56-31F0E2141757}" destId="{5F61413E-6F4F-4141-9142-7350C7CCD22A}" srcOrd="0" destOrd="0" presId="urn:microsoft.com/office/officeart/2016/7/layout/BasicLinearProcessNumbered"/>
    <dgm:cxn modelId="{CC68A92F-BB9C-49AE-B740-42FF21C6E222}" srcId="{83300C84-F0D7-4E11-8D0B-FF882EDAC9CC}" destId="{2DCC4548-C05F-46F3-9096-D3E5605E3198}" srcOrd="2" destOrd="0" parTransId="{B574C661-5298-469C-A56A-126EE93AD120}" sibTransId="{9D0B4DCA-E5A5-49AB-BA84-5590ABF4D959}"/>
    <dgm:cxn modelId="{FD2DF6D6-B8C7-44C0-9610-5B265C6FD9C7}" type="presOf" srcId="{79B9DE78-B1E9-453F-B0EC-5E2BAC204BF0}" destId="{ACB20525-A2C4-429B-AB60-5DD478A3D2EF}" srcOrd="0" destOrd="0" presId="urn:microsoft.com/office/officeart/2016/7/layout/BasicLinearProcessNumbered"/>
    <dgm:cxn modelId="{D5797311-E097-418B-841E-FDF58ABD7AD9}" type="presOf" srcId="{2DCC4548-C05F-46F3-9096-D3E5605E3198}" destId="{0648B47E-47E9-4427-A3E8-14511E44AD9B}" srcOrd="0" destOrd="0" presId="urn:microsoft.com/office/officeart/2016/7/layout/BasicLinearProcessNumbered"/>
    <dgm:cxn modelId="{8E6234EA-7B1E-4D8A-8B2A-75FF695809E9}" type="presOf" srcId="{2DCC4548-C05F-46F3-9096-D3E5605E3198}" destId="{5FADE484-B620-4CE4-8D27-8E995F672B00}" srcOrd="1" destOrd="0" presId="urn:microsoft.com/office/officeart/2016/7/layout/BasicLinearProcessNumbered"/>
    <dgm:cxn modelId="{2DF3827C-53DA-4402-9D8C-AFAF9C4CF843}" srcId="{83300C84-F0D7-4E11-8D0B-FF882EDAC9CC}" destId="{ACEFB611-15C4-4D8A-9042-BEE1DF63E128}" srcOrd="3" destOrd="0" parTransId="{72EF365F-D90B-4F34-95CC-F5D7C28541CD}" sibTransId="{563A0FB9-914C-4476-A6DD-9CE6C74E7DC5}"/>
    <dgm:cxn modelId="{5664CC40-6020-4072-AEDF-2E24E52F629D}" type="presParOf" srcId="{BC3401D3-9F73-42D1-9561-7FEC2766DDD9}" destId="{1E05771B-7D38-4BEC-A68C-708A5942EE82}" srcOrd="0" destOrd="0" presId="urn:microsoft.com/office/officeart/2016/7/layout/BasicLinearProcessNumbered"/>
    <dgm:cxn modelId="{2E222DC8-C786-4166-9FD8-9B03ED421822}" type="presParOf" srcId="{1E05771B-7D38-4BEC-A68C-708A5942EE82}" destId="{D61101AF-6E60-4B74-8853-66BC6411CBC7}" srcOrd="0" destOrd="0" presId="urn:microsoft.com/office/officeart/2016/7/layout/BasicLinearProcessNumbered"/>
    <dgm:cxn modelId="{329DD6DE-5636-409C-9BA3-85E5B48DF329}" type="presParOf" srcId="{1E05771B-7D38-4BEC-A68C-708A5942EE82}" destId="{ACB20525-A2C4-429B-AB60-5DD478A3D2EF}" srcOrd="1" destOrd="0" presId="urn:microsoft.com/office/officeart/2016/7/layout/BasicLinearProcessNumbered"/>
    <dgm:cxn modelId="{4B24FFA1-9D54-4493-A221-81447A813D2B}" type="presParOf" srcId="{1E05771B-7D38-4BEC-A68C-708A5942EE82}" destId="{49286C22-377D-4022-A9F0-5A1F886126B5}" srcOrd="2" destOrd="0" presId="urn:microsoft.com/office/officeart/2016/7/layout/BasicLinearProcessNumbered"/>
    <dgm:cxn modelId="{F08897F0-74B0-4D28-AB38-8447AC045AB4}" type="presParOf" srcId="{1E05771B-7D38-4BEC-A68C-708A5942EE82}" destId="{1AA22A20-3D14-4581-BAF7-346A087D7F51}" srcOrd="3" destOrd="0" presId="urn:microsoft.com/office/officeart/2016/7/layout/BasicLinearProcessNumbered"/>
    <dgm:cxn modelId="{E120F51C-90D0-468D-B7A1-5F3D4F299EDA}" type="presParOf" srcId="{BC3401D3-9F73-42D1-9561-7FEC2766DDD9}" destId="{4CC6C8F9-4AB4-48E6-9D59-76E1D23C519E}" srcOrd="1" destOrd="0" presId="urn:microsoft.com/office/officeart/2016/7/layout/BasicLinearProcessNumbered"/>
    <dgm:cxn modelId="{A0C325B0-70BE-4F5C-A4CA-3614FAF0960F}" type="presParOf" srcId="{BC3401D3-9F73-42D1-9561-7FEC2766DDD9}" destId="{12E5B3D0-617B-4974-A1D8-7FEAA3B22F87}" srcOrd="2" destOrd="0" presId="urn:microsoft.com/office/officeart/2016/7/layout/BasicLinearProcessNumbered"/>
    <dgm:cxn modelId="{0DF41D56-29D7-41E5-8C2B-ECA95AE9E117}" type="presParOf" srcId="{12E5B3D0-617B-4974-A1D8-7FEAA3B22F87}" destId="{5F61413E-6F4F-4141-9142-7350C7CCD22A}" srcOrd="0" destOrd="0" presId="urn:microsoft.com/office/officeart/2016/7/layout/BasicLinearProcessNumbered"/>
    <dgm:cxn modelId="{10F86C85-E518-401E-A476-57BA9A761C41}" type="presParOf" srcId="{12E5B3D0-617B-4974-A1D8-7FEAA3B22F87}" destId="{1BBB185B-8D6E-4EDD-A6E8-A7FCA73F086A}" srcOrd="1" destOrd="0" presId="urn:microsoft.com/office/officeart/2016/7/layout/BasicLinearProcessNumbered"/>
    <dgm:cxn modelId="{529998A9-E320-4FAA-A367-36F27E9E6410}" type="presParOf" srcId="{12E5B3D0-617B-4974-A1D8-7FEAA3B22F87}" destId="{B8F6C22D-8EEC-4214-93DB-A18739DB1AC7}" srcOrd="2" destOrd="0" presId="urn:microsoft.com/office/officeart/2016/7/layout/BasicLinearProcessNumbered"/>
    <dgm:cxn modelId="{D14280F6-1DF7-4327-8E4E-7C2B82507766}" type="presParOf" srcId="{12E5B3D0-617B-4974-A1D8-7FEAA3B22F87}" destId="{85E3A9F3-CEA2-4309-9E73-9340D3CCC6BE}" srcOrd="3" destOrd="0" presId="urn:microsoft.com/office/officeart/2016/7/layout/BasicLinearProcessNumbered"/>
    <dgm:cxn modelId="{5BB86358-FBEB-4FDA-8B3E-EB6615117FF0}" type="presParOf" srcId="{BC3401D3-9F73-42D1-9561-7FEC2766DDD9}" destId="{181502E1-A719-4C52-ADA6-E79BCDC7AFDB}" srcOrd="3" destOrd="0" presId="urn:microsoft.com/office/officeart/2016/7/layout/BasicLinearProcessNumbered"/>
    <dgm:cxn modelId="{549A62C6-9C43-4B53-91A3-ED99D33FAA4F}" type="presParOf" srcId="{BC3401D3-9F73-42D1-9561-7FEC2766DDD9}" destId="{34BDEC34-24B3-473F-A304-CABB82EB5FC4}" srcOrd="4" destOrd="0" presId="urn:microsoft.com/office/officeart/2016/7/layout/BasicLinearProcessNumbered"/>
    <dgm:cxn modelId="{054E569E-A458-4FA6-8835-BBFE4F560363}" type="presParOf" srcId="{34BDEC34-24B3-473F-A304-CABB82EB5FC4}" destId="{0648B47E-47E9-4427-A3E8-14511E44AD9B}" srcOrd="0" destOrd="0" presId="urn:microsoft.com/office/officeart/2016/7/layout/BasicLinearProcessNumbered"/>
    <dgm:cxn modelId="{29DF6E30-BA50-4AAC-AAF6-F70E59B2CEF9}" type="presParOf" srcId="{34BDEC34-24B3-473F-A304-CABB82EB5FC4}" destId="{DD446C75-5FD6-43E7-B0F3-754DE3F867B5}" srcOrd="1" destOrd="0" presId="urn:microsoft.com/office/officeart/2016/7/layout/BasicLinearProcessNumbered"/>
    <dgm:cxn modelId="{D36608B5-B65C-47CF-B033-0D6171DB0DDD}" type="presParOf" srcId="{34BDEC34-24B3-473F-A304-CABB82EB5FC4}" destId="{8F0E75B3-A2BA-42EC-87AD-EB9B80E722DC}" srcOrd="2" destOrd="0" presId="urn:microsoft.com/office/officeart/2016/7/layout/BasicLinearProcessNumbered"/>
    <dgm:cxn modelId="{8F9E822E-72F8-4879-A3B3-D796F0A90D1F}" type="presParOf" srcId="{34BDEC34-24B3-473F-A304-CABB82EB5FC4}" destId="{5FADE484-B620-4CE4-8D27-8E995F672B00}" srcOrd="3" destOrd="0" presId="urn:microsoft.com/office/officeart/2016/7/layout/BasicLinearProcessNumbered"/>
    <dgm:cxn modelId="{5FEE2436-E86C-49CB-922E-639F5F6887B6}" type="presParOf" srcId="{BC3401D3-9F73-42D1-9561-7FEC2766DDD9}" destId="{66C8CDEF-1E3A-497B-A3F7-A079C296B29D}" srcOrd="5" destOrd="0" presId="urn:microsoft.com/office/officeart/2016/7/layout/BasicLinearProcessNumbered"/>
    <dgm:cxn modelId="{3F6BF055-233D-437D-B426-15F3465EF7BF}" type="presParOf" srcId="{BC3401D3-9F73-42D1-9561-7FEC2766DDD9}" destId="{CF8B7AE3-018A-4EFD-AF14-8140091392DC}" srcOrd="6" destOrd="0" presId="urn:microsoft.com/office/officeart/2016/7/layout/BasicLinearProcessNumbered"/>
    <dgm:cxn modelId="{5305D982-842F-457B-AC81-E25FE30BA9B4}" type="presParOf" srcId="{CF8B7AE3-018A-4EFD-AF14-8140091392DC}" destId="{DA154977-C180-4197-AAAB-F088533587F8}" srcOrd="0" destOrd="0" presId="urn:microsoft.com/office/officeart/2016/7/layout/BasicLinearProcessNumbered"/>
    <dgm:cxn modelId="{320D4634-E236-4182-A4D9-1567A6CD6780}" type="presParOf" srcId="{CF8B7AE3-018A-4EFD-AF14-8140091392DC}" destId="{E6C92D02-1064-4292-A2FB-E4A08B2F7A72}" srcOrd="1" destOrd="0" presId="urn:microsoft.com/office/officeart/2016/7/layout/BasicLinearProcessNumbered"/>
    <dgm:cxn modelId="{4115E752-36AC-412F-ADA0-180D110C7340}" type="presParOf" srcId="{CF8B7AE3-018A-4EFD-AF14-8140091392DC}" destId="{7108CF8D-3646-49E1-B8B5-1D08B0952CF6}" srcOrd="2" destOrd="0" presId="urn:microsoft.com/office/officeart/2016/7/layout/BasicLinearProcessNumbered"/>
    <dgm:cxn modelId="{7080B82E-6EED-48A3-8B00-FFCE2FA143AB}" type="presParOf" srcId="{CF8B7AE3-018A-4EFD-AF14-8140091392DC}" destId="{8AFF2545-8667-4F0B-B129-E21C8AC55AFF}" srcOrd="3" destOrd="0" presId="urn:microsoft.com/office/officeart/2016/7/layout/BasicLinearProcessNumbered"/>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438B7-45CE-4D5E-B36B-56519959DC3A}">
      <dsp:nvSpPr>
        <dsp:cNvPr id="0" name=""/>
        <dsp:cNvSpPr/>
      </dsp:nvSpPr>
      <dsp:spPr>
        <a:xfrm>
          <a:off x="697234" y="76223"/>
          <a:ext cx="2241676" cy="105486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Síndromes esclerodermiformes</a:t>
          </a:r>
          <a:endParaRPr lang="en-US" sz="2000" kern="1200" dirty="0"/>
        </a:p>
      </dsp:txBody>
      <dsp:txXfrm>
        <a:off x="728130" y="107119"/>
        <a:ext cx="2179884" cy="993074"/>
      </dsp:txXfrm>
    </dsp:sp>
    <dsp:sp modelId="{8873882D-5377-48DB-A780-0D345D7ECF2D}">
      <dsp:nvSpPr>
        <dsp:cNvPr id="0" name=""/>
        <dsp:cNvSpPr/>
      </dsp:nvSpPr>
      <dsp:spPr>
        <a:xfrm>
          <a:off x="4023913" y="30232"/>
          <a:ext cx="2241676" cy="105486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Esclerodermia</a:t>
          </a:r>
          <a:endParaRPr lang="en-US" sz="2000" kern="1200" dirty="0"/>
        </a:p>
      </dsp:txBody>
      <dsp:txXfrm>
        <a:off x="4054809" y="61128"/>
        <a:ext cx="2179884" cy="993074"/>
      </dsp:txXfrm>
    </dsp:sp>
    <dsp:sp modelId="{1201F1D6-D23A-427B-92C5-49939C776287}">
      <dsp:nvSpPr>
        <dsp:cNvPr id="0" name=""/>
        <dsp:cNvSpPr/>
      </dsp:nvSpPr>
      <dsp:spPr>
        <a:xfrm>
          <a:off x="673794" y="2466338"/>
          <a:ext cx="2370087" cy="118504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Resto de conectivopatías </a:t>
          </a:r>
          <a:endParaRPr lang="en-US" sz="2000" kern="1200" dirty="0"/>
        </a:p>
      </dsp:txBody>
      <dsp:txXfrm>
        <a:off x="708503" y="2501047"/>
        <a:ext cx="2300669" cy="1115625"/>
      </dsp:txXfrm>
    </dsp:sp>
    <dsp:sp modelId="{D22C5CAA-2B78-40DE-B825-1EE619E47EFF}">
      <dsp:nvSpPr>
        <dsp:cNvPr id="0" name=""/>
        <dsp:cNvSpPr/>
      </dsp:nvSpPr>
      <dsp:spPr>
        <a:xfrm rot="19457599">
          <a:off x="2934145" y="2693551"/>
          <a:ext cx="1167508" cy="49218"/>
        </a:xfrm>
        <a:custGeom>
          <a:avLst/>
          <a:gdLst/>
          <a:ahLst/>
          <a:cxnLst/>
          <a:rect l="0" t="0" r="0" b="0"/>
          <a:pathLst>
            <a:path>
              <a:moveTo>
                <a:pt x="0" y="24609"/>
              </a:moveTo>
              <a:lnTo>
                <a:pt x="1167508" y="24609"/>
              </a:lnTo>
            </a:path>
          </a:pathLst>
        </a:custGeom>
        <a:noFill/>
        <a:ln w="381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3488712" y="2688972"/>
        <a:ext cx="58375" cy="58375"/>
      </dsp:txXfrm>
    </dsp:sp>
    <dsp:sp modelId="{BA08E441-DB98-45BB-92EC-CE05A4A8469A}">
      <dsp:nvSpPr>
        <dsp:cNvPr id="0" name=""/>
        <dsp:cNvSpPr/>
      </dsp:nvSpPr>
      <dsp:spPr>
        <a:xfrm>
          <a:off x="3991917" y="1784938"/>
          <a:ext cx="2370087" cy="118504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Sólo si sospecha clínica</a:t>
          </a:r>
          <a:endParaRPr lang="en-US" sz="2000" kern="1200" dirty="0"/>
        </a:p>
      </dsp:txBody>
      <dsp:txXfrm>
        <a:off x="4026626" y="1819647"/>
        <a:ext cx="2300669" cy="1115625"/>
      </dsp:txXfrm>
    </dsp:sp>
    <dsp:sp modelId="{BB4BC573-B72B-4BBD-8846-085AEB10DF13}">
      <dsp:nvSpPr>
        <dsp:cNvPr id="0" name=""/>
        <dsp:cNvSpPr/>
      </dsp:nvSpPr>
      <dsp:spPr>
        <a:xfrm rot="2142401">
          <a:off x="2934145" y="3374951"/>
          <a:ext cx="1167508" cy="49218"/>
        </a:xfrm>
        <a:custGeom>
          <a:avLst/>
          <a:gdLst/>
          <a:ahLst/>
          <a:cxnLst/>
          <a:rect l="0" t="0" r="0" b="0"/>
          <a:pathLst>
            <a:path>
              <a:moveTo>
                <a:pt x="0" y="24609"/>
              </a:moveTo>
              <a:lnTo>
                <a:pt x="1167508" y="24609"/>
              </a:lnTo>
            </a:path>
          </a:pathLst>
        </a:custGeom>
        <a:noFill/>
        <a:ln w="381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88712" y="3370373"/>
        <a:ext cx="58375" cy="58375"/>
      </dsp:txXfrm>
    </dsp:sp>
    <dsp:sp modelId="{4C54E338-3070-4486-91A9-BDD590840563}">
      <dsp:nvSpPr>
        <dsp:cNvPr id="0" name=""/>
        <dsp:cNvSpPr/>
      </dsp:nvSpPr>
      <dsp:spPr>
        <a:xfrm>
          <a:off x="3991917" y="3147739"/>
          <a:ext cx="2370087" cy="118504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¿En subgrupos de riesgo?</a:t>
          </a:r>
          <a:endParaRPr lang="en-US" sz="2000" kern="1200" dirty="0"/>
        </a:p>
      </dsp:txBody>
      <dsp:txXfrm>
        <a:off x="4026626" y="3182448"/>
        <a:ext cx="2300669" cy="1115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98C83-49DF-48C4-A4BB-B609192647D3}">
      <dsp:nvSpPr>
        <dsp:cNvPr id="0" name=""/>
        <dsp:cNvSpPr/>
      </dsp:nvSpPr>
      <dsp:spPr>
        <a:xfrm>
          <a:off x="6799870" y="2125881"/>
          <a:ext cx="3076821" cy="1846092"/>
        </a:xfrm>
        <a:prstGeom prst="rect">
          <a:avLst/>
        </a:prstGeom>
        <a:gradFill rotWithShape="0">
          <a:gsLst>
            <a:gs pos="0">
              <a:schemeClr val="accent3">
                <a:shade val="80000"/>
                <a:hueOff val="0"/>
                <a:satOff val="0"/>
                <a:lumOff val="0"/>
                <a:alphaOff val="0"/>
                <a:lumMod val="110000"/>
                <a:satMod val="105000"/>
                <a:tint val="67000"/>
              </a:schemeClr>
            </a:gs>
            <a:gs pos="50000">
              <a:schemeClr val="accent3">
                <a:shade val="80000"/>
                <a:hueOff val="0"/>
                <a:satOff val="0"/>
                <a:lumOff val="0"/>
                <a:alphaOff val="0"/>
                <a:lumMod val="105000"/>
                <a:satMod val="103000"/>
                <a:tint val="73000"/>
              </a:schemeClr>
            </a:gs>
            <a:gs pos="100000">
              <a:schemeClr val="accent3">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Ni el </a:t>
          </a:r>
          <a:r>
            <a:rPr lang="en-US" sz="1800" kern="1200" dirty="0" err="1"/>
            <a:t>trat</a:t>
          </a:r>
          <a:r>
            <a:rPr lang="en-US" sz="1800" kern="1200" dirty="0"/>
            <a:t> VD </a:t>
          </a:r>
          <a:r>
            <a:rPr lang="en-US" sz="1800" kern="1200" dirty="0" err="1"/>
            <a:t>ni</a:t>
          </a:r>
          <a:r>
            <a:rPr lang="en-US" sz="1800" kern="1200" dirty="0"/>
            <a:t> el </a:t>
          </a:r>
          <a:r>
            <a:rPr lang="en-US" sz="1800" kern="1200" dirty="0" err="1"/>
            <a:t>inmunosupresor</a:t>
          </a:r>
          <a:r>
            <a:rPr lang="en-US" sz="1800" kern="1200" dirty="0"/>
            <a:t> </a:t>
          </a:r>
          <a:r>
            <a:rPr lang="en-US" sz="1800" kern="1200" dirty="0" err="1"/>
            <a:t>han</a:t>
          </a:r>
          <a:r>
            <a:rPr lang="en-US" sz="1800" kern="1200" dirty="0"/>
            <a:t> </a:t>
          </a:r>
          <a:r>
            <a:rPr lang="en-US" sz="1800" kern="1200" dirty="0" err="1"/>
            <a:t>demostrado</a:t>
          </a:r>
          <a:r>
            <a:rPr lang="en-US" sz="1800" kern="1200" dirty="0"/>
            <a:t> </a:t>
          </a:r>
          <a:r>
            <a:rPr lang="en-US" sz="1800" kern="1200" dirty="0" err="1"/>
            <a:t>ser</a:t>
          </a:r>
          <a:r>
            <a:rPr lang="en-US" sz="1800" kern="1200" dirty="0"/>
            <a:t> </a:t>
          </a:r>
          <a:r>
            <a:rPr lang="en-US" sz="1800" kern="1200" dirty="0" err="1"/>
            <a:t>factores</a:t>
          </a:r>
          <a:r>
            <a:rPr lang="en-US" sz="1800" kern="1200" dirty="0"/>
            <a:t> </a:t>
          </a:r>
          <a:r>
            <a:rPr lang="en-US" sz="1800" kern="1200" dirty="0" err="1"/>
            <a:t>pronósticos</a:t>
          </a:r>
          <a:r>
            <a:rPr lang="en-US" sz="1800" kern="1200" dirty="0"/>
            <a:t> </a:t>
          </a:r>
          <a:r>
            <a:rPr lang="en-US" sz="1800" kern="1200" dirty="0" err="1"/>
            <a:t>en</a:t>
          </a:r>
          <a:r>
            <a:rPr lang="en-US" sz="1800" kern="1200" dirty="0"/>
            <a:t> HAP-LES</a:t>
          </a:r>
        </a:p>
        <a:p>
          <a:pPr marL="0" lvl="0" indent="0" algn="ctr" defTabSz="800100">
            <a:lnSpc>
              <a:spcPct val="90000"/>
            </a:lnSpc>
            <a:spcBef>
              <a:spcPct val="0"/>
            </a:spcBef>
            <a:spcAft>
              <a:spcPct val="35000"/>
            </a:spcAft>
            <a:buNone/>
          </a:pPr>
          <a:r>
            <a:rPr lang="en-US" sz="1800" kern="1200" dirty="0"/>
            <a:t>(</a:t>
          </a:r>
          <a:r>
            <a:rPr lang="en-US" sz="1800" kern="1200" dirty="0" err="1"/>
            <a:t>concordante</a:t>
          </a:r>
          <a:r>
            <a:rPr lang="en-US" sz="1800" kern="1200" dirty="0"/>
            <a:t> con el </a:t>
          </a:r>
          <a:r>
            <a:rPr lang="en-US" sz="1800" kern="1200" dirty="0" err="1"/>
            <a:t>estudio</a:t>
          </a:r>
          <a:r>
            <a:rPr lang="en-US" sz="1800" kern="1200" dirty="0"/>
            <a:t> de Hao </a:t>
          </a:r>
          <a:r>
            <a:rPr lang="en-US" sz="1800" kern="1200" dirty="0" err="1"/>
            <a:t>pero</a:t>
          </a:r>
          <a:r>
            <a:rPr lang="en-US" sz="1800" kern="1200" dirty="0"/>
            <a:t> no con el de Shirai) </a:t>
          </a:r>
        </a:p>
      </dsp:txBody>
      <dsp:txXfrm>
        <a:off x="6799870" y="2125881"/>
        <a:ext cx="3076821" cy="1846092"/>
      </dsp:txXfrm>
    </dsp:sp>
    <dsp:sp modelId="{E1019672-077D-4A87-8B30-B6EE4CBA67D9}">
      <dsp:nvSpPr>
        <dsp:cNvPr id="0" name=""/>
        <dsp:cNvSpPr/>
      </dsp:nvSpPr>
      <dsp:spPr>
        <a:xfrm>
          <a:off x="3399935" y="438"/>
          <a:ext cx="3076821" cy="1846092"/>
        </a:xfrm>
        <a:prstGeom prst="rect">
          <a:avLst/>
        </a:prstGeom>
        <a:gradFill rotWithShape="0">
          <a:gsLst>
            <a:gs pos="0">
              <a:schemeClr val="accent3">
                <a:shade val="80000"/>
                <a:hueOff val="0"/>
                <a:satOff val="0"/>
                <a:lumOff val="6364"/>
                <a:alphaOff val="0"/>
                <a:lumMod val="110000"/>
                <a:satMod val="105000"/>
                <a:tint val="67000"/>
              </a:schemeClr>
            </a:gs>
            <a:gs pos="50000">
              <a:schemeClr val="accent3">
                <a:shade val="80000"/>
                <a:hueOff val="0"/>
                <a:satOff val="0"/>
                <a:lumOff val="6364"/>
                <a:alphaOff val="0"/>
                <a:lumMod val="105000"/>
                <a:satMod val="103000"/>
                <a:tint val="73000"/>
              </a:schemeClr>
            </a:gs>
            <a:gs pos="100000">
              <a:schemeClr val="accent3">
                <a:shade val="80000"/>
                <a:hueOff val="0"/>
                <a:satOff val="0"/>
                <a:lumOff val="636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dirty="0"/>
        </a:p>
        <a:p>
          <a:pPr marL="0" marR="0" lvl="0" indent="0" algn="ctr" defTabSz="914400" eaLnBrk="1" fontAlgn="auto" latinLnBrk="0" hangingPunct="1">
            <a:lnSpc>
              <a:spcPct val="100000"/>
            </a:lnSpc>
            <a:spcBef>
              <a:spcPct val="0"/>
            </a:spcBef>
            <a:spcAft>
              <a:spcPts val="0"/>
            </a:spcAft>
            <a:buClrTx/>
            <a:buSzTx/>
            <a:buFontTx/>
            <a:buNone/>
            <a:tabLst/>
            <a:defRPr/>
          </a:pPr>
          <a:r>
            <a:rPr lang="en-US" dirty="0"/>
            <a:t>La </a:t>
          </a:r>
          <a:r>
            <a:rPr lang="en-US" dirty="0" err="1"/>
            <a:t>respuesta</a:t>
          </a:r>
          <a:r>
            <a:rPr lang="en-US" dirty="0"/>
            <a:t> </a:t>
          </a:r>
          <a:r>
            <a:rPr lang="en-US" dirty="0" err="1"/>
            <a:t>terapéutica</a:t>
          </a:r>
          <a:r>
            <a:rPr lang="en-US" dirty="0"/>
            <a:t> </a:t>
          </a:r>
          <a:r>
            <a:rPr lang="en-US" dirty="0" err="1"/>
            <a:t>es</a:t>
          </a:r>
          <a:r>
            <a:rPr lang="en-US" dirty="0"/>
            <a:t> </a:t>
          </a:r>
          <a:r>
            <a:rPr lang="en-US" dirty="0" err="1"/>
            <a:t>heterogénea</a:t>
          </a:r>
          <a:r>
            <a:rPr lang="en-US" dirty="0"/>
            <a:t> </a:t>
          </a:r>
          <a:r>
            <a:rPr lang="en-US" dirty="0" err="1"/>
            <a:t>porque</a:t>
          </a:r>
          <a:r>
            <a:rPr lang="en-US" dirty="0"/>
            <a:t> los </a:t>
          </a:r>
          <a:r>
            <a:rPr lang="en-US" dirty="0" err="1"/>
            <a:t>pacientes</a:t>
          </a:r>
          <a:r>
            <a:rPr lang="en-US" dirty="0"/>
            <a:t> son </a:t>
          </a:r>
          <a:r>
            <a:rPr lang="en-US" dirty="0" err="1"/>
            <a:t>heterogéneos</a:t>
          </a:r>
          <a:r>
            <a:rPr lang="en-US" dirty="0"/>
            <a:t> </a:t>
          </a:r>
          <a:r>
            <a:rPr lang="en-US" sz="1800" kern="1200" dirty="0"/>
            <a:t>Una </a:t>
          </a:r>
          <a:r>
            <a:rPr lang="en-US" sz="1800" kern="1200" dirty="0" err="1"/>
            <a:t>respuesta</a:t>
          </a:r>
          <a:r>
            <a:rPr lang="en-US" sz="1800" kern="1200" dirty="0"/>
            <a:t> </a:t>
          </a:r>
          <a:r>
            <a:rPr lang="en-US" sz="1800" kern="1200" dirty="0" err="1"/>
            <a:t>precoz</a:t>
          </a:r>
          <a:r>
            <a:rPr lang="en-US" sz="1800" kern="1200" dirty="0"/>
            <a:t> a los IS </a:t>
          </a:r>
          <a:r>
            <a:rPr lang="en-US" sz="1800" kern="1200" dirty="0" err="1"/>
            <a:t>predice</a:t>
          </a:r>
          <a:r>
            <a:rPr lang="en-US" sz="1800" kern="1200" dirty="0"/>
            <a:t> </a:t>
          </a:r>
          <a:r>
            <a:rPr lang="en-US" sz="1800" kern="1200" dirty="0" err="1"/>
            <a:t>buena</a:t>
          </a:r>
          <a:r>
            <a:rPr lang="en-US" sz="1800" kern="1200" dirty="0"/>
            <a:t> </a:t>
          </a:r>
          <a:r>
            <a:rPr lang="en-US" sz="1800" kern="1200" dirty="0" err="1"/>
            <a:t>evolución</a:t>
          </a:r>
          <a:r>
            <a:rPr lang="en-US" sz="1800" kern="1200" dirty="0"/>
            <a:t> a largo </a:t>
          </a:r>
          <a:r>
            <a:rPr lang="en-US" sz="1800" kern="1200" dirty="0" err="1"/>
            <a:t>plazo</a:t>
          </a:r>
          <a:endParaRPr lang="en-US" sz="1800" kern="1200" dirty="0"/>
        </a:p>
        <a:p>
          <a:pPr>
            <a:spcBef>
              <a:spcPct val="0"/>
            </a:spcBef>
            <a:buNone/>
          </a:pPr>
          <a:endParaRPr lang="en-US" dirty="0"/>
        </a:p>
      </dsp:txBody>
      <dsp:txXfrm>
        <a:off x="3399935" y="438"/>
        <a:ext cx="3076821" cy="1846092"/>
      </dsp:txXfrm>
    </dsp:sp>
    <dsp:sp modelId="{C294B54C-EE1F-43D2-AAAD-E67D50B73B7B}">
      <dsp:nvSpPr>
        <dsp:cNvPr id="0" name=""/>
        <dsp:cNvSpPr/>
      </dsp:nvSpPr>
      <dsp:spPr>
        <a:xfrm>
          <a:off x="6784438" y="438"/>
          <a:ext cx="3076821" cy="1846092"/>
        </a:xfrm>
        <a:prstGeom prst="rect">
          <a:avLst/>
        </a:prstGeom>
        <a:gradFill rotWithShape="0">
          <a:gsLst>
            <a:gs pos="0">
              <a:schemeClr val="accent3">
                <a:shade val="80000"/>
                <a:hueOff val="0"/>
                <a:satOff val="0"/>
                <a:lumOff val="12728"/>
                <a:alphaOff val="0"/>
                <a:lumMod val="110000"/>
                <a:satMod val="105000"/>
                <a:tint val="67000"/>
              </a:schemeClr>
            </a:gs>
            <a:gs pos="50000">
              <a:schemeClr val="accent3">
                <a:shade val="80000"/>
                <a:hueOff val="0"/>
                <a:satOff val="0"/>
                <a:lumOff val="12728"/>
                <a:alphaOff val="0"/>
                <a:lumMod val="105000"/>
                <a:satMod val="103000"/>
                <a:tint val="73000"/>
              </a:schemeClr>
            </a:gs>
            <a:gs pos="100000">
              <a:schemeClr val="accent3">
                <a:shade val="80000"/>
                <a:hueOff val="0"/>
                <a:satOff val="0"/>
                <a:lumOff val="127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a:t>Los estudios con inmunosupresores son pequeños, no randomizados, observacionales, retrospectivos, no controlados… y casos clínicos</a:t>
          </a:r>
          <a:endParaRPr lang="en-US" sz="1800" kern="1200"/>
        </a:p>
      </dsp:txBody>
      <dsp:txXfrm>
        <a:off x="6784438" y="438"/>
        <a:ext cx="3076821" cy="1846092"/>
      </dsp:txXfrm>
    </dsp:sp>
    <dsp:sp modelId="{88BE734E-4C98-4B9E-A4DC-BA55BCAEB085}">
      <dsp:nvSpPr>
        <dsp:cNvPr id="0" name=""/>
        <dsp:cNvSpPr/>
      </dsp:nvSpPr>
      <dsp:spPr>
        <a:xfrm>
          <a:off x="3399935" y="2154213"/>
          <a:ext cx="3076821" cy="1846092"/>
        </a:xfrm>
        <a:prstGeom prst="rect">
          <a:avLst/>
        </a:prstGeom>
        <a:gradFill rotWithShape="0">
          <a:gsLst>
            <a:gs pos="0">
              <a:schemeClr val="accent3">
                <a:shade val="80000"/>
                <a:hueOff val="0"/>
                <a:satOff val="0"/>
                <a:lumOff val="19092"/>
                <a:alphaOff val="0"/>
                <a:lumMod val="110000"/>
                <a:satMod val="105000"/>
                <a:tint val="67000"/>
              </a:schemeClr>
            </a:gs>
            <a:gs pos="50000">
              <a:schemeClr val="accent3">
                <a:shade val="80000"/>
                <a:hueOff val="0"/>
                <a:satOff val="0"/>
                <a:lumOff val="19092"/>
                <a:alphaOff val="0"/>
                <a:lumMod val="105000"/>
                <a:satMod val="103000"/>
                <a:tint val="73000"/>
              </a:schemeClr>
            </a:gs>
            <a:gs pos="100000">
              <a:schemeClr val="accent3">
                <a:shade val="80000"/>
                <a:hueOff val="0"/>
                <a:satOff val="0"/>
                <a:lumOff val="1909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Los </a:t>
          </a:r>
          <a:r>
            <a:rPr lang="en-US" sz="1800" kern="1200" dirty="0" err="1"/>
            <a:t>estudios</a:t>
          </a:r>
          <a:r>
            <a:rPr lang="en-US" sz="1800" kern="1200" dirty="0"/>
            <a:t> con </a:t>
          </a:r>
          <a:r>
            <a:rPr lang="en-US" sz="1800" kern="1200" dirty="0" err="1"/>
            <a:t>vasodilatadores</a:t>
          </a:r>
          <a:r>
            <a:rPr lang="en-US" sz="1800" kern="1200" dirty="0"/>
            <a:t> son </a:t>
          </a:r>
          <a:r>
            <a:rPr lang="en-US" sz="1800" kern="1200" dirty="0" err="1"/>
            <a:t>generales</a:t>
          </a:r>
          <a:r>
            <a:rPr lang="en-US" sz="1800" kern="1200" dirty="0"/>
            <a:t> (CTD-HAP) y </a:t>
          </a:r>
          <a:r>
            <a:rPr lang="en-US" sz="1800" kern="1200" dirty="0" err="1"/>
            <a:t>por</a:t>
          </a:r>
          <a:r>
            <a:rPr lang="en-US" sz="1800" kern="1200" dirty="0"/>
            <a:t> </a:t>
          </a:r>
          <a:r>
            <a:rPr lang="en-US" sz="1800" kern="1200" dirty="0" err="1"/>
            <a:t>tanto</a:t>
          </a:r>
          <a:r>
            <a:rPr lang="en-US" sz="1800" kern="1200" dirty="0"/>
            <a:t> con </a:t>
          </a:r>
          <a:r>
            <a:rPr lang="en-US" sz="1800" kern="1200" dirty="0" err="1"/>
            <a:t>pocos</a:t>
          </a:r>
          <a:r>
            <a:rPr lang="en-US" sz="1800" kern="1200" dirty="0"/>
            <a:t> </a:t>
          </a:r>
          <a:r>
            <a:rPr lang="en-US" sz="1800" kern="1200" dirty="0" err="1"/>
            <a:t>pacientes</a:t>
          </a:r>
          <a:r>
            <a:rPr lang="en-US" sz="1800" kern="1200" dirty="0"/>
            <a:t> con HAP-LES</a:t>
          </a:r>
        </a:p>
      </dsp:txBody>
      <dsp:txXfrm>
        <a:off x="3399935" y="2154213"/>
        <a:ext cx="3076821" cy="18460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101AF-6E60-4B74-8853-66BC6411CBC7}">
      <dsp:nvSpPr>
        <dsp:cNvPr id="0" name=""/>
        <dsp:cNvSpPr/>
      </dsp:nvSpPr>
      <dsp:spPr>
        <a:xfrm>
          <a:off x="3110" y="534818"/>
          <a:ext cx="2467669" cy="345473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389" tIns="330200" rIns="192389" bIns="330200" numCol="1" spcCol="1270" anchor="t" anchorCtr="0">
          <a:noAutofit/>
        </a:bodyPr>
        <a:lstStyle/>
        <a:p>
          <a:pPr marL="0" lvl="0" indent="0" algn="ctr" defTabSz="889000">
            <a:lnSpc>
              <a:spcPct val="90000"/>
            </a:lnSpc>
            <a:spcBef>
              <a:spcPct val="0"/>
            </a:spcBef>
            <a:spcAft>
              <a:spcPct val="35000"/>
            </a:spcAft>
            <a:buNone/>
          </a:pPr>
          <a:r>
            <a:rPr lang="en-US" sz="2000" b="1" kern="1200" dirty="0" err="1"/>
            <a:t>Rara</a:t>
          </a:r>
          <a:r>
            <a:rPr lang="en-US" sz="2000" b="1" kern="1200" dirty="0"/>
            <a:t> (1%) </a:t>
          </a:r>
        </a:p>
      </dsp:txBody>
      <dsp:txXfrm>
        <a:off x="3110" y="1847619"/>
        <a:ext cx="2467669" cy="2072842"/>
      </dsp:txXfrm>
    </dsp:sp>
    <dsp:sp modelId="{ACB20525-A2C4-429B-AB60-5DD478A3D2EF}">
      <dsp:nvSpPr>
        <dsp:cNvPr id="0" name=""/>
        <dsp:cNvSpPr/>
      </dsp:nvSpPr>
      <dsp:spPr>
        <a:xfrm>
          <a:off x="726161" y="880292"/>
          <a:ext cx="1021567" cy="1036421"/>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645" tIns="12700" rIns="79645"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PREV</a:t>
          </a:r>
        </a:p>
      </dsp:txBody>
      <dsp:txXfrm>
        <a:off x="875766" y="1032072"/>
        <a:ext cx="722357" cy="732861"/>
      </dsp:txXfrm>
    </dsp:sp>
    <dsp:sp modelId="{49286C22-377D-4022-A9F0-5A1F886126B5}">
      <dsp:nvSpPr>
        <dsp:cNvPr id="0" name=""/>
        <dsp:cNvSpPr/>
      </dsp:nvSpPr>
      <dsp:spPr>
        <a:xfrm>
          <a:off x="3110" y="3989484"/>
          <a:ext cx="2467669" cy="72"/>
        </a:xfrm>
        <a:prstGeom prst="rect">
          <a:avLst/>
        </a:prstGeom>
        <a:solidFill>
          <a:schemeClr val="accent4">
            <a:hueOff val="1400127"/>
            <a:satOff val="-5825"/>
            <a:lumOff val="1373"/>
            <a:alphaOff val="0"/>
          </a:schemeClr>
        </a:solidFill>
        <a:ln w="12700" cap="flat" cmpd="sng" algn="ctr">
          <a:solidFill>
            <a:schemeClr val="accent4">
              <a:hueOff val="1400127"/>
              <a:satOff val="-5825"/>
              <a:lumOff val="137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61413E-6F4F-4141-9142-7350C7CCD22A}">
      <dsp:nvSpPr>
        <dsp:cNvPr id="0" name=""/>
        <dsp:cNvSpPr/>
      </dsp:nvSpPr>
      <dsp:spPr>
        <a:xfrm>
          <a:off x="2717546" y="534818"/>
          <a:ext cx="2467669" cy="3454737"/>
        </a:xfrm>
        <a:prstGeom prst="rect">
          <a:avLst/>
        </a:prstGeom>
        <a:solidFill>
          <a:schemeClr val="accent4">
            <a:tint val="40000"/>
            <a:alpha val="90000"/>
            <a:hueOff val="3620642"/>
            <a:satOff val="-17082"/>
            <a:lumOff val="-617"/>
            <a:alphaOff val="0"/>
          </a:schemeClr>
        </a:solidFill>
        <a:ln w="12700" cap="flat" cmpd="sng" algn="ctr">
          <a:solidFill>
            <a:schemeClr val="accent4">
              <a:tint val="40000"/>
              <a:alpha val="90000"/>
              <a:hueOff val="3620642"/>
              <a:satOff val="-17082"/>
              <a:lumOff val="-61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389" tIns="330200" rIns="192389" bIns="330200" numCol="1" spcCol="1270" anchor="t" anchorCtr="0">
          <a:noAutofit/>
        </a:bodyPr>
        <a:lstStyle/>
        <a:p>
          <a:pPr marL="0" lvl="0" indent="0" algn="ctr" defTabSz="1066800">
            <a:lnSpc>
              <a:spcPct val="90000"/>
            </a:lnSpc>
            <a:spcBef>
              <a:spcPct val="0"/>
            </a:spcBef>
            <a:spcAft>
              <a:spcPct val="35000"/>
            </a:spcAft>
            <a:buNone/>
          </a:pPr>
          <a:r>
            <a:rPr lang="en-US" sz="2400" b="1" kern="1200" dirty="0"/>
            <a:t>73% a 1 </a:t>
          </a:r>
          <a:r>
            <a:rPr lang="en-US" sz="2400" b="1" kern="1200" dirty="0" err="1"/>
            <a:t>año</a:t>
          </a:r>
          <a:endParaRPr lang="en-US" sz="2400" b="1" kern="1200" dirty="0"/>
        </a:p>
        <a:p>
          <a:pPr marL="0" lvl="0" indent="0" algn="ctr" defTabSz="1066800">
            <a:lnSpc>
              <a:spcPct val="90000"/>
            </a:lnSpc>
            <a:spcBef>
              <a:spcPct val="0"/>
            </a:spcBef>
            <a:spcAft>
              <a:spcPct val="35000"/>
            </a:spcAft>
            <a:buNone/>
          </a:pPr>
          <a:r>
            <a:rPr lang="en-US" sz="2400" b="1" kern="1200" dirty="0"/>
            <a:t>66% a 3 </a:t>
          </a:r>
          <a:r>
            <a:rPr lang="en-US" sz="2400" b="1" kern="1200" dirty="0" err="1"/>
            <a:t>años</a:t>
          </a:r>
          <a:endParaRPr lang="en-US" sz="2400" b="1" kern="1200" dirty="0"/>
        </a:p>
      </dsp:txBody>
      <dsp:txXfrm>
        <a:off x="2717546" y="1847619"/>
        <a:ext cx="2467669" cy="2072842"/>
      </dsp:txXfrm>
    </dsp:sp>
    <dsp:sp modelId="{1BBB185B-8D6E-4EDD-A6E8-A7FCA73F086A}">
      <dsp:nvSpPr>
        <dsp:cNvPr id="0" name=""/>
        <dsp:cNvSpPr/>
      </dsp:nvSpPr>
      <dsp:spPr>
        <a:xfrm>
          <a:off x="3440597" y="880292"/>
          <a:ext cx="1021567" cy="1036421"/>
        </a:xfrm>
        <a:prstGeom prst="ellipse">
          <a:avLst/>
        </a:prstGeom>
        <a:solidFill>
          <a:schemeClr val="accent4">
            <a:hueOff val="2800255"/>
            <a:satOff val="-11651"/>
            <a:lumOff val="2745"/>
            <a:alphaOff val="0"/>
          </a:schemeClr>
        </a:solidFill>
        <a:ln w="12700" cap="flat" cmpd="sng" algn="ctr">
          <a:solidFill>
            <a:schemeClr val="accent4">
              <a:hueOff val="2800255"/>
              <a:satOff val="-11651"/>
              <a:lumOff val="274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645" tIns="12700" rIns="79645" bIns="127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1200" dirty="0"/>
            <a:t>SUP</a:t>
          </a:r>
        </a:p>
      </dsp:txBody>
      <dsp:txXfrm>
        <a:off x="3590202" y="1032072"/>
        <a:ext cx="722357" cy="732861"/>
      </dsp:txXfrm>
    </dsp:sp>
    <dsp:sp modelId="{B8F6C22D-8EEC-4214-93DB-A18739DB1AC7}">
      <dsp:nvSpPr>
        <dsp:cNvPr id="0" name=""/>
        <dsp:cNvSpPr/>
      </dsp:nvSpPr>
      <dsp:spPr>
        <a:xfrm>
          <a:off x="2717546" y="3989484"/>
          <a:ext cx="2467669" cy="72"/>
        </a:xfrm>
        <a:prstGeom prst="rect">
          <a:avLst/>
        </a:prstGeom>
        <a:solidFill>
          <a:schemeClr val="accent4">
            <a:hueOff val="4200382"/>
            <a:satOff val="-17476"/>
            <a:lumOff val="4118"/>
            <a:alphaOff val="0"/>
          </a:schemeClr>
        </a:solidFill>
        <a:ln w="12700" cap="flat" cmpd="sng" algn="ctr">
          <a:solidFill>
            <a:schemeClr val="accent4">
              <a:hueOff val="4200382"/>
              <a:satOff val="-17476"/>
              <a:lumOff val="41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48B47E-47E9-4427-A3E8-14511E44AD9B}">
      <dsp:nvSpPr>
        <dsp:cNvPr id="0" name=""/>
        <dsp:cNvSpPr/>
      </dsp:nvSpPr>
      <dsp:spPr>
        <a:xfrm>
          <a:off x="5431983" y="534818"/>
          <a:ext cx="2467669" cy="3454737"/>
        </a:xfrm>
        <a:prstGeom prst="rect">
          <a:avLst/>
        </a:prstGeom>
        <a:solidFill>
          <a:schemeClr val="accent4">
            <a:tint val="40000"/>
            <a:alpha val="90000"/>
            <a:hueOff val="7241284"/>
            <a:satOff val="-34163"/>
            <a:lumOff val="-1234"/>
            <a:alphaOff val="0"/>
          </a:schemeClr>
        </a:solidFill>
        <a:ln w="12700" cap="flat" cmpd="sng" algn="ctr">
          <a:solidFill>
            <a:schemeClr val="accent4">
              <a:tint val="40000"/>
              <a:alpha val="90000"/>
              <a:hueOff val="7241284"/>
              <a:satOff val="-34163"/>
              <a:lumOff val="-123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389" tIns="330200" rIns="192389" bIns="330200" numCol="1" spcCol="1270" anchor="t" anchorCtr="0">
          <a:noAutofit/>
        </a:bodyPr>
        <a:lstStyle/>
        <a:p>
          <a:pPr marL="0" lvl="0" indent="0" algn="ctr" defTabSz="889000">
            <a:lnSpc>
              <a:spcPct val="90000"/>
            </a:lnSpc>
            <a:spcBef>
              <a:spcPct val="0"/>
            </a:spcBef>
            <a:spcAft>
              <a:spcPct val="35000"/>
            </a:spcAft>
            <a:buNone/>
          </a:pPr>
          <a:r>
            <a:rPr lang="en-US" sz="2000" b="1" kern="1200" dirty="0"/>
            <a:t>Vasculitis con </a:t>
          </a:r>
          <a:r>
            <a:rPr lang="en-US" sz="2000" b="1" kern="1200" dirty="0" err="1"/>
            <a:t>vasoespasmo</a:t>
          </a:r>
          <a:r>
            <a:rPr lang="en-US" sz="2000" b="1" kern="1200" dirty="0"/>
            <a:t> </a:t>
          </a:r>
          <a:r>
            <a:rPr lang="en-US" sz="2000" b="1" kern="1200" dirty="0" err="1"/>
            <a:t>persistente</a:t>
          </a:r>
          <a:r>
            <a:rPr lang="en-US" sz="2000" b="1" kern="1200" dirty="0"/>
            <a:t> </a:t>
          </a:r>
          <a:r>
            <a:rPr lang="en-US" sz="2000" b="1" kern="1200" dirty="0" err="1"/>
            <a:t>seguido</a:t>
          </a:r>
          <a:r>
            <a:rPr lang="en-US" sz="2000" b="1" kern="1200" dirty="0"/>
            <a:t> de </a:t>
          </a:r>
          <a:r>
            <a:rPr lang="en-US" sz="2000" b="1" kern="1200" dirty="0" err="1"/>
            <a:t>remodelado</a:t>
          </a:r>
          <a:endParaRPr lang="en-US" sz="2000" b="1" kern="1200" dirty="0"/>
        </a:p>
      </dsp:txBody>
      <dsp:txXfrm>
        <a:off x="5431983" y="1847619"/>
        <a:ext cx="2467669" cy="2072842"/>
      </dsp:txXfrm>
    </dsp:sp>
    <dsp:sp modelId="{DD446C75-5FD6-43E7-B0F3-754DE3F867B5}">
      <dsp:nvSpPr>
        <dsp:cNvPr id="0" name=""/>
        <dsp:cNvSpPr/>
      </dsp:nvSpPr>
      <dsp:spPr>
        <a:xfrm>
          <a:off x="6155034" y="880292"/>
          <a:ext cx="1021567" cy="1036421"/>
        </a:xfrm>
        <a:prstGeom prst="ellipse">
          <a:avLst/>
        </a:prstGeom>
        <a:solidFill>
          <a:schemeClr val="accent4">
            <a:hueOff val="5600509"/>
            <a:satOff val="-23301"/>
            <a:lumOff val="5490"/>
            <a:alphaOff val="0"/>
          </a:schemeClr>
        </a:solidFill>
        <a:ln w="12700" cap="flat" cmpd="sng" algn="ctr">
          <a:solidFill>
            <a:schemeClr val="accent4">
              <a:hueOff val="5600509"/>
              <a:satOff val="-23301"/>
              <a:lumOff val="54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645" tIns="12700" rIns="79645" bIns="12700" numCol="1" spcCol="1270" anchor="ctr" anchorCtr="0">
          <a:noAutofit/>
        </a:bodyPr>
        <a:lstStyle/>
        <a:p>
          <a:pPr marL="0" lvl="0" indent="0" algn="ctr" defTabSz="800100">
            <a:lnSpc>
              <a:spcPct val="90000"/>
            </a:lnSpc>
            <a:spcBef>
              <a:spcPct val="0"/>
            </a:spcBef>
            <a:spcAft>
              <a:spcPct val="35000"/>
            </a:spcAft>
            <a:buNone/>
          </a:pPr>
          <a:r>
            <a:rPr lang="en-US" sz="1800" b="1" kern="1200" dirty="0"/>
            <a:t>PATG</a:t>
          </a:r>
        </a:p>
      </dsp:txBody>
      <dsp:txXfrm>
        <a:off x="6304639" y="1032072"/>
        <a:ext cx="722357" cy="732861"/>
      </dsp:txXfrm>
    </dsp:sp>
    <dsp:sp modelId="{8F0E75B3-A2BA-42EC-87AD-EB9B80E722DC}">
      <dsp:nvSpPr>
        <dsp:cNvPr id="0" name=""/>
        <dsp:cNvSpPr/>
      </dsp:nvSpPr>
      <dsp:spPr>
        <a:xfrm>
          <a:off x="5431983" y="3989484"/>
          <a:ext cx="2467669" cy="72"/>
        </a:xfrm>
        <a:prstGeom prst="rect">
          <a:avLst/>
        </a:prstGeom>
        <a:solidFill>
          <a:schemeClr val="accent4">
            <a:hueOff val="7000636"/>
            <a:satOff val="-29126"/>
            <a:lumOff val="6863"/>
            <a:alphaOff val="0"/>
          </a:schemeClr>
        </a:solidFill>
        <a:ln w="12700" cap="flat" cmpd="sng" algn="ctr">
          <a:solidFill>
            <a:schemeClr val="accent4">
              <a:hueOff val="7000636"/>
              <a:satOff val="-29126"/>
              <a:lumOff val="68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154977-C180-4197-AAAB-F088533587F8}">
      <dsp:nvSpPr>
        <dsp:cNvPr id="0" name=""/>
        <dsp:cNvSpPr/>
      </dsp:nvSpPr>
      <dsp:spPr>
        <a:xfrm>
          <a:off x="8146419" y="534818"/>
          <a:ext cx="2467669" cy="3454737"/>
        </a:xfrm>
        <a:prstGeom prst="rect">
          <a:avLst/>
        </a:prstGeom>
        <a:solidFill>
          <a:schemeClr val="accent4">
            <a:tint val="40000"/>
            <a:alpha val="90000"/>
            <a:hueOff val="10861925"/>
            <a:satOff val="-51245"/>
            <a:lumOff val="-1851"/>
            <a:alphaOff val="0"/>
          </a:scheme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389" tIns="330200" rIns="192389" bIns="330200" numCol="1" spcCol="1270" anchor="t" anchorCtr="0">
          <a:noAutofit/>
        </a:bodyPr>
        <a:lstStyle/>
        <a:p>
          <a:pPr marL="0" lvl="0" indent="0" algn="ctr" defTabSz="800100">
            <a:lnSpc>
              <a:spcPct val="100000"/>
            </a:lnSpc>
            <a:spcBef>
              <a:spcPct val="0"/>
            </a:spcBef>
            <a:spcAft>
              <a:spcPts val="0"/>
            </a:spcAft>
            <a:buNone/>
          </a:pPr>
          <a:r>
            <a:rPr lang="es-ES" sz="1800" b="1" kern="1200" dirty="0"/>
            <a:t>F. Raynaud, vasculitis cutánea, ILD, </a:t>
          </a:r>
        </a:p>
        <a:p>
          <a:pPr marL="0" lvl="0" indent="0" algn="ctr" defTabSz="800100">
            <a:lnSpc>
              <a:spcPct val="100000"/>
            </a:lnSpc>
            <a:spcBef>
              <a:spcPct val="0"/>
            </a:spcBef>
            <a:spcAft>
              <a:spcPts val="0"/>
            </a:spcAft>
            <a:buNone/>
          </a:pPr>
          <a:r>
            <a:rPr lang="en-US" sz="1800" b="1" kern="1200" dirty="0"/>
            <a:t>anti-Ro, anti-RNP, </a:t>
          </a:r>
        </a:p>
        <a:p>
          <a:pPr marL="0" lvl="0" indent="0" algn="ctr" defTabSz="800100">
            <a:lnSpc>
              <a:spcPct val="100000"/>
            </a:lnSpc>
            <a:spcBef>
              <a:spcPct val="0"/>
            </a:spcBef>
            <a:spcAft>
              <a:spcPts val="0"/>
            </a:spcAft>
            <a:buNone/>
          </a:pPr>
          <a:r>
            <a:rPr lang="es-ES" sz="1800" b="1" kern="1200" dirty="0"/>
            <a:t>F reumatoide e </a:t>
          </a:r>
          <a:r>
            <a:rPr lang="es-ES" sz="1800" b="1" kern="1200" dirty="0" err="1"/>
            <a:t>hipergamma</a:t>
          </a:r>
          <a:endParaRPr lang="en-US" sz="2000" b="1" kern="1200" dirty="0"/>
        </a:p>
      </dsp:txBody>
      <dsp:txXfrm>
        <a:off x="8146419" y="1847619"/>
        <a:ext cx="2467669" cy="2072842"/>
      </dsp:txXfrm>
    </dsp:sp>
    <dsp:sp modelId="{E6C92D02-1064-4292-A2FB-E4A08B2F7A72}">
      <dsp:nvSpPr>
        <dsp:cNvPr id="0" name=""/>
        <dsp:cNvSpPr/>
      </dsp:nvSpPr>
      <dsp:spPr>
        <a:xfrm>
          <a:off x="8862044" y="888827"/>
          <a:ext cx="1036421" cy="1019351"/>
        </a:xfrm>
        <a:prstGeom prst="ellipse">
          <a:avLst/>
        </a:prstGeom>
        <a:solidFill>
          <a:schemeClr val="accent4">
            <a:hueOff val="8400764"/>
            <a:satOff val="-34952"/>
            <a:lumOff val="8235"/>
            <a:alphaOff val="0"/>
          </a:schemeClr>
        </a:solidFill>
        <a:ln w="12700" cap="flat" cmpd="sng" algn="ctr">
          <a:solidFill>
            <a:schemeClr val="accent4">
              <a:hueOff val="8400764"/>
              <a:satOff val="-34952"/>
              <a:lumOff val="8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645" tIns="12700" rIns="79645" bIns="12700" numCol="1" spcCol="1270" anchor="ctr" anchorCtr="0">
          <a:noAutofit/>
        </a:bodyPr>
        <a:lstStyle/>
        <a:p>
          <a:pPr marL="0" lvl="0" indent="0" algn="ctr" defTabSz="844550">
            <a:lnSpc>
              <a:spcPct val="90000"/>
            </a:lnSpc>
            <a:spcBef>
              <a:spcPct val="0"/>
            </a:spcBef>
            <a:spcAft>
              <a:spcPct val="35000"/>
            </a:spcAft>
            <a:buNone/>
          </a:pPr>
          <a:r>
            <a:rPr lang="en-US" sz="1900" b="1" kern="1200" dirty="0"/>
            <a:t>ASOC</a:t>
          </a:r>
        </a:p>
      </dsp:txBody>
      <dsp:txXfrm>
        <a:off x="9013824" y="1038107"/>
        <a:ext cx="732861" cy="720791"/>
      </dsp:txXfrm>
    </dsp:sp>
    <dsp:sp modelId="{7108CF8D-3646-49E1-B8B5-1D08B0952CF6}">
      <dsp:nvSpPr>
        <dsp:cNvPr id="0" name=""/>
        <dsp:cNvSpPr/>
      </dsp:nvSpPr>
      <dsp:spPr>
        <a:xfrm>
          <a:off x="8146419" y="3989484"/>
          <a:ext cx="2467669" cy="72"/>
        </a:xfrm>
        <a:prstGeom prst="rect">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1FBE4-DD65-4B51-AA54-1AB864081F0D}" type="datetimeFigureOut">
              <a:rPr lang="es-ES" smtClean="0"/>
              <a:pPr/>
              <a:t>22/02/2018</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D3D2EF-DF2E-4BA2-BEB3-E8B1A7F65BEB}" type="slidenum">
              <a:rPr lang="es-ES" smtClean="0"/>
              <a:pPr/>
              <a:t>‹Nº›</a:t>
            </a:fld>
            <a:endParaRPr lang="es-ES"/>
          </a:p>
        </p:txBody>
      </p:sp>
    </p:spTree>
    <p:extLst>
      <p:ext uri="{BB962C8B-B14F-4D97-AF65-F5344CB8AC3E}">
        <p14:creationId xmlns:p14="http://schemas.microsoft.com/office/powerpoint/2010/main" xmlns="" val="1404337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Si </a:t>
            </a:r>
          </a:p>
        </p:txBody>
      </p:sp>
      <p:sp>
        <p:nvSpPr>
          <p:cNvPr id="4" name="Marcador de número de diapositiva 3"/>
          <p:cNvSpPr>
            <a:spLocks noGrp="1"/>
          </p:cNvSpPr>
          <p:nvPr>
            <p:ph type="sldNum" sz="quarter" idx="10"/>
          </p:nvPr>
        </p:nvSpPr>
        <p:spPr/>
        <p:txBody>
          <a:bodyPr/>
          <a:lstStyle/>
          <a:p>
            <a:fld id="{DBD3D2EF-DF2E-4BA2-BEB3-E8B1A7F65BEB}" type="slidenum">
              <a:rPr lang="es-ES" smtClean="0"/>
              <a:pPr/>
              <a:t>4</a:t>
            </a:fld>
            <a:endParaRPr lang="es-ES"/>
          </a:p>
        </p:txBody>
      </p:sp>
    </p:spTree>
    <p:extLst>
      <p:ext uri="{BB962C8B-B14F-4D97-AF65-F5344CB8AC3E}">
        <p14:creationId xmlns:p14="http://schemas.microsoft.com/office/powerpoint/2010/main" xmlns="" val="2318024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Recordar que la HAP </a:t>
            </a:r>
            <a:r>
              <a:rPr lang="es-ES" dirty="0" err="1"/>
              <a:t>borderline</a:t>
            </a:r>
            <a:r>
              <a:rPr lang="es-ES" dirty="0"/>
              <a:t> puede ser no sólo un estadio preclínico de la HAP grupo 1, si no también de la grupo 1’ (</a:t>
            </a:r>
            <a:r>
              <a:rPr lang="es-ES" dirty="0" err="1"/>
              <a:t>venooclusiva</a:t>
            </a:r>
            <a:r>
              <a:rPr lang="es-ES" dirty="0"/>
              <a:t>), grupo 2 (disfunción diastólica, fibrosis </a:t>
            </a:r>
            <a:r>
              <a:rPr lang="es-ES" dirty="0" err="1"/>
              <a:t>endomiocárdica</a:t>
            </a:r>
            <a:r>
              <a:rPr lang="es-ES" dirty="0"/>
              <a:t>), o de un grupo 3 )ILD) incipiente</a:t>
            </a:r>
          </a:p>
        </p:txBody>
      </p:sp>
      <p:sp>
        <p:nvSpPr>
          <p:cNvPr id="4" name="Marcador de número de diapositiva 3"/>
          <p:cNvSpPr>
            <a:spLocks noGrp="1"/>
          </p:cNvSpPr>
          <p:nvPr>
            <p:ph type="sldNum" sz="quarter" idx="10"/>
          </p:nvPr>
        </p:nvSpPr>
        <p:spPr/>
        <p:txBody>
          <a:bodyPr/>
          <a:lstStyle/>
          <a:p>
            <a:fld id="{DBD3D2EF-DF2E-4BA2-BEB3-E8B1A7F65BEB}" type="slidenum">
              <a:rPr lang="es-ES" smtClean="0"/>
              <a:pPr/>
              <a:t>21</a:t>
            </a:fld>
            <a:endParaRPr lang="es-ES"/>
          </a:p>
        </p:txBody>
      </p:sp>
    </p:spTree>
    <p:extLst>
      <p:ext uri="{BB962C8B-B14F-4D97-AF65-F5344CB8AC3E}">
        <p14:creationId xmlns:p14="http://schemas.microsoft.com/office/powerpoint/2010/main" xmlns="" val="1798247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Vasodilatar</a:t>
            </a:r>
            <a:r>
              <a:rPr lang="es-ES" dirty="0"/>
              <a:t> zonas con espacio muerto por lesión intersticial deteriora la oxigenación por efecto shunt</a:t>
            </a:r>
          </a:p>
        </p:txBody>
      </p:sp>
      <p:sp>
        <p:nvSpPr>
          <p:cNvPr id="4" name="Marcador de número de diapositiva 3"/>
          <p:cNvSpPr>
            <a:spLocks noGrp="1"/>
          </p:cNvSpPr>
          <p:nvPr>
            <p:ph type="sldNum" sz="quarter" idx="10"/>
          </p:nvPr>
        </p:nvSpPr>
        <p:spPr/>
        <p:txBody>
          <a:bodyPr/>
          <a:lstStyle/>
          <a:p>
            <a:fld id="{DBD3D2EF-DF2E-4BA2-BEB3-E8B1A7F65BEB}" type="slidenum">
              <a:rPr lang="es-ES" smtClean="0"/>
              <a:pPr/>
              <a:t>24</a:t>
            </a:fld>
            <a:endParaRPr lang="es-ES"/>
          </a:p>
        </p:txBody>
      </p:sp>
    </p:spTree>
    <p:extLst>
      <p:ext uri="{BB962C8B-B14F-4D97-AF65-F5344CB8AC3E}">
        <p14:creationId xmlns:p14="http://schemas.microsoft.com/office/powerpoint/2010/main" xmlns="" val="4204658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dirty="0"/>
              <a:t>Pocos estudios específicos, la mayoría</a:t>
            </a:r>
            <a:r>
              <a:rPr lang="es-ES_tradnl" baseline="0" dirty="0"/>
              <a:t> retrospectivos </a:t>
            </a:r>
            <a:endParaRPr lang="es-ES" dirty="0"/>
          </a:p>
        </p:txBody>
      </p:sp>
      <p:sp>
        <p:nvSpPr>
          <p:cNvPr id="4" name="3 Marcador de número de diapositiva"/>
          <p:cNvSpPr>
            <a:spLocks noGrp="1"/>
          </p:cNvSpPr>
          <p:nvPr>
            <p:ph type="sldNum" sz="quarter" idx="10"/>
          </p:nvPr>
        </p:nvSpPr>
        <p:spPr/>
        <p:txBody>
          <a:bodyPr/>
          <a:lstStyle/>
          <a:p>
            <a:fld id="{DBD3D2EF-DF2E-4BA2-BEB3-E8B1A7F65BEB}" type="slidenum">
              <a:rPr lang="es-ES" smtClean="0"/>
              <a:pPr/>
              <a:t>27</a:t>
            </a:fld>
            <a:endParaRPr lang="es-ES"/>
          </a:p>
        </p:txBody>
      </p:sp>
    </p:spTree>
    <p:extLst>
      <p:ext uri="{BB962C8B-B14F-4D97-AF65-F5344CB8AC3E}">
        <p14:creationId xmlns:p14="http://schemas.microsoft.com/office/powerpoint/2010/main" xmlns="" val="3185845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Nota_ las guías Chinas recomiendan screening en el subgrupo con Raynaud, ….</a:t>
            </a:r>
          </a:p>
        </p:txBody>
      </p:sp>
      <p:sp>
        <p:nvSpPr>
          <p:cNvPr id="4" name="Marcador de número de diapositiva 3"/>
          <p:cNvSpPr>
            <a:spLocks noGrp="1"/>
          </p:cNvSpPr>
          <p:nvPr>
            <p:ph type="sldNum" sz="quarter" idx="10"/>
          </p:nvPr>
        </p:nvSpPr>
        <p:spPr/>
        <p:txBody>
          <a:bodyPr/>
          <a:lstStyle/>
          <a:p>
            <a:fld id="{DBD3D2EF-DF2E-4BA2-BEB3-E8B1A7F65BEB}" type="slidenum">
              <a:rPr lang="es-ES" smtClean="0"/>
              <a:pPr/>
              <a:t>28</a:t>
            </a:fld>
            <a:endParaRPr lang="es-ES"/>
          </a:p>
        </p:txBody>
      </p:sp>
    </p:spTree>
    <p:extLst>
      <p:ext uri="{BB962C8B-B14F-4D97-AF65-F5344CB8AC3E}">
        <p14:creationId xmlns:p14="http://schemas.microsoft.com/office/powerpoint/2010/main" xmlns="" val="3875779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Con respecto a los AAF, inducen disfunción endotelial aún en ausencia de trombosis</a:t>
            </a:r>
          </a:p>
        </p:txBody>
      </p:sp>
      <p:sp>
        <p:nvSpPr>
          <p:cNvPr id="4" name="Marcador de número de diapositiva 3"/>
          <p:cNvSpPr>
            <a:spLocks noGrp="1"/>
          </p:cNvSpPr>
          <p:nvPr>
            <p:ph type="sldNum" sz="quarter" idx="10"/>
          </p:nvPr>
        </p:nvSpPr>
        <p:spPr/>
        <p:txBody>
          <a:bodyPr/>
          <a:lstStyle/>
          <a:p>
            <a:fld id="{DBD3D2EF-DF2E-4BA2-BEB3-E8B1A7F65BEB}" type="slidenum">
              <a:rPr lang="es-ES" smtClean="0"/>
              <a:pPr/>
              <a:t>29</a:t>
            </a:fld>
            <a:endParaRPr lang="es-ES"/>
          </a:p>
        </p:txBody>
      </p:sp>
    </p:spTree>
    <p:extLst>
      <p:ext uri="{BB962C8B-B14F-4D97-AF65-F5344CB8AC3E}">
        <p14:creationId xmlns:p14="http://schemas.microsoft.com/office/powerpoint/2010/main" xmlns="" val="4132506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key findings in the vasodilator trials (summarized in Table 5) show improvement in exercise capacity, hemodynamic parameters, New York Heart Association Functional Class, increase in time to clinical worsening, and a trend towards improved quality of life in CTD-</a:t>
            </a:r>
            <a:r>
              <a:rPr lang="en-US" sz="1200" b="0" i="0" u="none" strike="noStrike" kern="1200" baseline="0" dirty="0" err="1">
                <a:solidFill>
                  <a:schemeClr val="tx1"/>
                </a:solidFill>
                <a:latin typeface="+mn-lt"/>
                <a:ea typeface="+mn-ea"/>
                <a:cs typeface="+mn-cs"/>
              </a:rPr>
              <a:t>aPAH</a:t>
            </a:r>
            <a:r>
              <a:rPr lang="en-US" sz="1200" b="0" i="0" u="none" strike="noStrike" kern="1200" baseline="0" dirty="0">
                <a:solidFill>
                  <a:schemeClr val="tx1"/>
                </a:solidFill>
                <a:latin typeface="+mn-lt"/>
                <a:ea typeface="+mn-ea"/>
                <a:cs typeface="+mn-cs"/>
              </a:rPr>
              <a:t> patients. The number of patients with SLE-</a:t>
            </a:r>
            <a:r>
              <a:rPr lang="en-US" sz="1200" b="0" i="0" u="none" strike="noStrike" kern="1200" baseline="0" dirty="0" err="1">
                <a:solidFill>
                  <a:schemeClr val="tx1"/>
                </a:solidFill>
                <a:latin typeface="+mn-lt"/>
                <a:ea typeface="+mn-ea"/>
                <a:cs typeface="+mn-cs"/>
              </a:rPr>
              <a:t>aPAH</a:t>
            </a:r>
            <a:r>
              <a:rPr lang="en-US" sz="1200" b="0" i="0" u="none" strike="noStrike" kern="1200" baseline="0" dirty="0">
                <a:solidFill>
                  <a:schemeClr val="tx1"/>
                </a:solidFill>
                <a:latin typeface="+mn-lt"/>
                <a:ea typeface="+mn-ea"/>
                <a:cs typeface="+mn-cs"/>
              </a:rPr>
              <a:t> in these trials was small, </a:t>
            </a:r>
            <a:r>
              <a:rPr lang="en-US" sz="1200" b="0" i="0" u="none" strike="noStrike" kern="1200" baseline="0" dirty="0" err="1">
                <a:solidFill>
                  <a:schemeClr val="tx1"/>
                </a:solidFill>
                <a:latin typeface="+mn-lt"/>
                <a:ea typeface="+mn-ea"/>
                <a:cs typeface="+mn-cs"/>
              </a:rPr>
              <a:t>andmost</a:t>
            </a:r>
            <a:r>
              <a:rPr lang="en-US" sz="1200" b="0" i="0" u="none" strike="noStrike" kern="1200" baseline="0" dirty="0">
                <a:solidFill>
                  <a:schemeClr val="tx1"/>
                </a:solidFill>
                <a:latin typeface="+mn-lt"/>
                <a:ea typeface="+mn-ea"/>
                <a:cs typeface="+mn-cs"/>
              </a:rPr>
              <a:t> studies did not </a:t>
            </a:r>
            <a:r>
              <a:rPr lang="en-US" sz="1200" b="0" i="0" u="none" strike="noStrike" kern="1200" baseline="0" dirty="0" err="1">
                <a:solidFill>
                  <a:schemeClr val="tx1"/>
                </a:solidFill>
                <a:latin typeface="+mn-lt"/>
                <a:ea typeface="+mn-ea"/>
                <a:cs typeface="+mn-cs"/>
              </a:rPr>
              <a:t>performsubgroup</a:t>
            </a:r>
            <a:r>
              <a:rPr lang="en-US" sz="1200" b="0" i="0" u="none" strike="noStrike" kern="1200" baseline="0" dirty="0">
                <a:solidFill>
                  <a:schemeClr val="tx1"/>
                </a:solidFill>
                <a:latin typeface="+mn-lt"/>
                <a:ea typeface="+mn-ea"/>
                <a:cs typeface="+mn-cs"/>
              </a:rPr>
              <a:t> analysis for </a:t>
            </a:r>
            <a:r>
              <a:rPr lang="en-US" sz="1200" b="0" i="0" u="none" strike="noStrike" kern="1200" baseline="0" dirty="0" err="1">
                <a:solidFill>
                  <a:schemeClr val="tx1"/>
                </a:solidFill>
                <a:latin typeface="+mn-lt"/>
                <a:ea typeface="+mn-ea"/>
                <a:cs typeface="+mn-cs"/>
              </a:rPr>
              <a:t>SLEaPAH</a:t>
            </a:r>
            <a:r>
              <a:rPr lang="en-US" sz="1200" b="0" i="0" u="none" strike="noStrike" kern="1200" baseline="0" dirty="0">
                <a:solidFill>
                  <a:schemeClr val="tx1"/>
                </a:solidFill>
                <a:latin typeface="+mn-lt"/>
                <a:ea typeface="+mn-ea"/>
                <a:cs typeface="+mn-cs"/>
              </a:rPr>
              <a:t> patients. As a result, no definitive conclusion can be drawn for this subgroup of patients. However, one study by </a:t>
            </a:r>
            <a:r>
              <a:rPr lang="en-US" sz="1200" b="0" i="0" u="none" strike="noStrike" kern="1200" baseline="0" dirty="0" err="1">
                <a:solidFill>
                  <a:schemeClr val="tx1"/>
                </a:solidFill>
                <a:latin typeface="+mn-lt"/>
                <a:ea typeface="+mn-ea"/>
                <a:cs typeface="+mn-cs"/>
              </a:rPr>
              <a:t>Badesch</a:t>
            </a:r>
            <a:r>
              <a:rPr lang="en-US" sz="1200" b="0" i="0" u="none" strike="noStrike" kern="1200" baseline="0" dirty="0">
                <a:solidFill>
                  <a:schemeClr val="tx1"/>
                </a:solidFill>
                <a:latin typeface="+mn-lt"/>
                <a:ea typeface="+mn-ea"/>
                <a:cs typeface="+mn-cs"/>
              </a:rPr>
              <a:t> et al., on behalf of the SUPER study group (SUPER 1), performed a </a:t>
            </a:r>
            <a:r>
              <a:rPr lang="en-US" sz="1200" b="0" i="0" u="none" strike="noStrike" kern="1200" baseline="0" dirty="0" err="1">
                <a:solidFill>
                  <a:schemeClr val="tx1"/>
                </a:solidFill>
                <a:latin typeface="+mn-lt"/>
                <a:ea typeface="+mn-ea"/>
                <a:cs typeface="+mn-cs"/>
              </a:rPr>
              <a:t>posthoc</a:t>
            </a:r>
            <a:r>
              <a:rPr lang="en-US" sz="1200" b="0" i="0" u="none" strike="noStrike" kern="1200" baseline="0" dirty="0">
                <a:solidFill>
                  <a:schemeClr val="tx1"/>
                </a:solidFill>
                <a:latin typeface="+mn-lt"/>
                <a:ea typeface="+mn-ea"/>
                <a:cs typeface="+mn-cs"/>
              </a:rPr>
              <a:t> analysis to study the efficacy of sildenafil on CTD-</a:t>
            </a:r>
            <a:r>
              <a:rPr lang="en-US" sz="1200" b="0" i="0" u="none" strike="noStrike" kern="1200" baseline="0" dirty="0" err="1">
                <a:solidFill>
                  <a:schemeClr val="tx1"/>
                </a:solidFill>
                <a:latin typeface="+mn-lt"/>
                <a:ea typeface="+mn-ea"/>
                <a:cs typeface="+mn-cs"/>
              </a:rPr>
              <a:t>aPAH</a:t>
            </a:r>
            <a:r>
              <a:rPr lang="en-US" sz="1200" b="0" i="0" u="none" strike="noStrike" kern="1200" baseline="0" dirty="0">
                <a:solidFill>
                  <a:schemeClr val="tx1"/>
                </a:solidFill>
                <a:latin typeface="+mn-lt"/>
                <a:ea typeface="+mn-ea"/>
                <a:cs typeface="+mn-cs"/>
              </a:rPr>
              <a:t> patients (</a:t>
            </a:r>
            <a:r>
              <a:rPr lang="en-US" sz="1200" b="0" i="1" u="none" strike="noStrike" kern="1200" baseline="0" dirty="0">
                <a:solidFill>
                  <a:schemeClr val="tx1"/>
                </a:solidFill>
                <a:latin typeface="+mn-lt"/>
                <a:ea typeface="+mn-ea"/>
                <a:cs typeface="+mn-cs"/>
              </a:rPr>
              <a:t>n = </a:t>
            </a:r>
            <a:r>
              <a:rPr lang="en-US" sz="1200" b="0" i="0" u="none" strike="noStrike" kern="1200" baseline="0" dirty="0">
                <a:solidFill>
                  <a:schemeClr val="tx1"/>
                </a:solidFill>
                <a:latin typeface="+mn-lt"/>
                <a:ea typeface="+mn-ea"/>
                <a:cs typeface="+mn-cs"/>
              </a:rPr>
              <a:t>278) of which 23% had SLE-</a:t>
            </a:r>
            <a:r>
              <a:rPr lang="en-US" sz="1200" b="0" i="0" u="none" strike="noStrike" kern="1200" baseline="0" dirty="0" err="1">
                <a:solidFill>
                  <a:schemeClr val="tx1"/>
                </a:solidFill>
                <a:latin typeface="+mn-lt"/>
                <a:ea typeface="+mn-ea"/>
                <a:cs typeface="+mn-cs"/>
              </a:rPr>
              <a:t>aPAH</a:t>
            </a:r>
            <a:r>
              <a:rPr lang="en-US" sz="1200" b="0" i="0" u="none" strike="noStrike" kern="1200" baseline="0" dirty="0">
                <a:solidFill>
                  <a:schemeClr val="tx1"/>
                </a:solidFill>
                <a:latin typeface="+mn-lt"/>
                <a:ea typeface="+mn-ea"/>
                <a:cs typeface="+mn-cs"/>
              </a:rPr>
              <a:t>. This double-blinded study showed significant improvement in pulmonary hemodynamics, exercise  capacity, </a:t>
            </a:r>
            <a:r>
              <a:rPr lang="en-US" sz="1200" b="0" i="0" u="none" strike="noStrike" kern="1200" baseline="0" dirty="0" err="1">
                <a:solidFill>
                  <a:schemeClr val="tx1"/>
                </a:solidFill>
                <a:latin typeface="+mn-lt"/>
                <a:ea typeface="+mn-ea"/>
                <a:cs typeface="+mn-cs"/>
              </a:rPr>
              <a:t>andWHOfunctional</a:t>
            </a:r>
            <a:r>
              <a:rPr lang="en-US" sz="1200" b="0" i="0" u="none" strike="noStrike" kern="1200" baseline="0" dirty="0">
                <a:solidFill>
                  <a:schemeClr val="tx1"/>
                </a:solidFill>
                <a:latin typeface="+mn-lt"/>
                <a:ea typeface="+mn-ea"/>
                <a:cs typeface="+mn-cs"/>
              </a:rPr>
              <a:t> class with 20mgs of Sildenafil over a 12-week period [22].</a:t>
            </a:r>
            <a:endParaRPr lang="es-ES" dirty="0"/>
          </a:p>
        </p:txBody>
      </p:sp>
      <p:sp>
        <p:nvSpPr>
          <p:cNvPr id="4" name="Marcador de número de diapositiva 3"/>
          <p:cNvSpPr>
            <a:spLocks noGrp="1"/>
          </p:cNvSpPr>
          <p:nvPr>
            <p:ph type="sldNum" sz="quarter" idx="10"/>
          </p:nvPr>
        </p:nvSpPr>
        <p:spPr/>
        <p:txBody>
          <a:bodyPr/>
          <a:lstStyle/>
          <a:p>
            <a:fld id="{DBD3D2EF-DF2E-4BA2-BEB3-E8B1A7F65BEB}" type="slidenum">
              <a:rPr lang="es-ES" smtClean="0"/>
              <a:pPr/>
              <a:t>33</a:t>
            </a:fld>
            <a:endParaRPr lang="es-ES"/>
          </a:p>
        </p:txBody>
      </p:sp>
    </p:spTree>
    <p:extLst>
      <p:ext uri="{BB962C8B-B14F-4D97-AF65-F5344CB8AC3E}">
        <p14:creationId xmlns:p14="http://schemas.microsoft.com/office/powerpoint/2010/main" xmlns="" val="2383287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Nota: excluidos los </a:t>
            </a:r>
            <a:r>
              <a:rPr lang="es-ES" dirty="0" err="1"/>
              <a:t>pac</a:t>
            </a:r>
            <a:r>
              <a:rPr lang="es-ES" dirty="0"/>
              <a:t> con tromboembólica, ILD y cardiopatía </a:t>
            </a:r>
            <a:r>
              <a:rPr lang="es-ES" dirty="0" err="1"/>
              <a:t>izq</a:t>
            </a:r>
            <a:endParaRPr lang="es-ES" dirty="0"/>
          </a:p>
        </p:txBody>
      </p:sp>
      <p:sp>
        <p:nvSpPr>
          <p:cNvPr id="4" name="Marcador de número de diapositiva 3"/>
          <p:cNvSpPr>
            <a:spLocks noGrp="1"/>
          </p:cNvSpPr>
          <p:nvPr>
            <p:ph type="sldNum" sz="quarter" idx="10"/>
          </p:nvPr>
        </p:nvSpPr>
        <p:spPr/>
        <p:txBody>
          <a:bodyPr/>
          <a:lstStyle/>
          <a:p>
            <a:fld id="{DBD3D2EF-DF2E-4BA2-BEB3-E8B1A7F65BEB}" type="slidenum">
              <a:rPr lang="es-ES" smtClean="0"/>
              <a:pPr/>
              <a:t>34</a:t>
            </a:fld>
            <a:endParaRPr lang="es-ES"/>
          </a:p>
        </p:txBody>
      </p:sp>
    </p:spTree>
    <p:extLst>
      <p:ext uri="{BB962C8B-B14F-4D97-AF65-F5344CB8AC3E}">
        <p14:creationId xmlns:p14="http://schemas.microsoft.com/office/powerpoint/2010/main" xmlns="" val="2325528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000" b="0" i="0" u="none" strike="noStrike" kern="1200" baseline="0" dirty="0">
                <a:solidFill>
                  <a:schemeClr val="tx1"/>
                </a:solidFill>
                <a:latin typeface="+mn-lt"/>
                <a:ea typeface="+mn-ea"/>
                <a:cs typeface="+mn-cs"/>
              </a:rPr>
              <a:t>The explanation for this higher frequency of interstitial</a:t>
            </a:r>
          </a:p>
          <a:p>
            <a:r>
              <a:rPr lang="en-US" sz="1000" b="0" i="0" u="none" strike="noStrike" kern="1200" baseline="0" dirty="0">
                <a:solidFill>
                  <a:schemeClr val="tx1"/>
                </a:solidFill>
                <a:latin typeface="+mn-lt"/>
                <a:ea typeface="+mn-ea"/>
                <a:cs typeface="+mn-cs"/>
              </a:rPr>
              <a:t>lung disease is unclear. The first hypothesis is that interstitial</a:t>
            </a:r>
          </a:p>
          <a:p>
            <a:r>
              <a:rPr lang="en-US" sz="1000" b="0" i="0" u="none" strike="noStrike" kern="1200" baseline="0" dirty="0">
                <a:solidFill>
                  <a:schemeClr val="tx1"/>
                </a:solidFill>
                <a:latin typeface="+mn-lt"/>
                <a:ea typeface="+mn-ea"/>
                <a:cs typeface="+mn-cs"/>
              </a:rPr>
              <a:t>lung disease could play a role in the development of pulmonary</a:t>
            </a:r>
          </a:p>
          <a:p>
            <a:r>
              <a:rPr lang="en-US" sz="1000" b="0" i="0" u="none" strike="noStrike" kern="1200" baseline="0" dirty="0">
                <a:solidFill>
                  <a:schemeClr val="tx1"/>
                </a:solidFill>
                <a:latin typeface="+mn-lt"/>
                <a:ea typeface="+mn-ea"/>
                <a:cs typeface="+mn-cs"/>
              </a:rPr>
              <a:t>hypertension, as previously discussed. Indeed, pulmonary</a:t>
            </a:r>
          </a:p>
          <a:p>
            <a:r>
              <a:rPr lang="en-US" sz="1000" b="0" i="0" u="none" strike="noStrike" kern="1200" baseline="0" dirty="0">
                <a:solidFill>
                  <a:schemeClr val="tx1"/>
                </a:solidFill>
                <a:latin typeface="+mn-lt"/>
                <a:ea typeface="+mn-ea"/>
                <a:cs typeface="+mn-cs"/>
              </a:rPr>
              <a:t>hypertension can be a direct consequence of interstitial</a:t>
            </a:r>
          </a:p>
          <a:p>
            <a:r>
              <a:rPr lang="en-US" sz="1000" b="0" i="0" u="none" strike="noStrike" kern="1200" baseline="0" dirty="0">
                <a:solidFill>
                  <a:schemeClr val="tx1"/>
                </a:solidFill>
                <a:latin typeface="+mn-lt"/>
                <a:ea typeface="+mn-ea"/>
                <a:cs typeface="+mn-cs"/>
              </a:rPr>
              <a:t>lung disease because of associated hypoxemia in case of</a:t>
            </a:r>
          </a:p>
          <a:p>
            <a:r>
              <a:rPr lang="en-US" sz="1000" b="0" i="0" u="none" strike="noStrike" kern="1200" baseline="0" dirty="0">
                <a:solidFill>
                  <a:schemeClr val="tx1"/>
                </a:solidFill>
                <a:latin typeface="+mn-lt"/>
                <a:ea typeface="+mn-ea"/>
                <a:cs typeface="+mn-cs"/>
              </a:rPr>
              <a:t>extensive tissue destruction20. However, patients with </a:t>
            </a:r>
            <a:r>
              <a:rPr lang="en-US" sz="1000" b="0" i="0" u="none" strike="noStrike" kern="1200" baseline="0" dirty="0" err="1">
                <a:solidFill>
                  <a:schemeClr val="tx1"/>
                </a:solidFill>
                <a:latin typeface="+mn-lt"/>
                <a:ea typeface="+mn-ea"/>
                <a:cs typeface="+mn-cs"/>
              </a:rPr>
              <a:t>pSSassociated</a:t>
            </a:r>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PAH often had a very high </a:t>
            </a:r>
            <a:r>
              <a:rPr lang="en-US" sz="1000" b="0" i="0" u="none" strike="noStrike" kern="1200" baseline="0" dirty="0" err="1">
                <a:solidFill>
                  <a:schemeClr val="tx1"/>
                </a:solidFill>
                <a:latin typeface="+mn-lt"/>
                <a:ea typeface="+mn-ea"/>
                <a:cs typeface="+mn-cs"/>
              </a:rPr>
              <a:t>mPAP</a:t>
            </a:r>
            <a:r>
              <a:rPr lang="en-US" sz="1000" b="0" i="0" u="none" strike="noStrike" kern="1200" baseline="0" dirty="0">
                <a:solidFill>
                  <a:schemeClr val="tx1"/>
                </a:solidFill>
                <a:latin typeface="+mn-lt"/>
                <a:ea typeface="+mn-ea"/>
                <a:cs typeface="+mn-cs"/>
              </a:rPr>
              <a:t> compared to the</a:t>
            </a:r>
          </a:p>
          <a:p>
            <a:r>
              <a:rPr lang="en-US" sz="1000" b="0" i="0" u="none" strike="noStrike" kern="1200" baseline="0" dirty="0">
                <a:solidFill>
                  <a:schemeClr val="tx1"/>
                </a:solidFill>
                <a:latin typeface="+mn-lt"/>
                <a:ea typeface="+mn-ea"/>
                <a:cs typeface="+mn-cs"/>
              </a:rPr>
              <a:t>degree of pulmonary lung function impairment, indicating</a:t>
            </a:r>
          </a:p>
          <a:p>
            <a:r>
              <a:rPr lang="en-US" sz="1000" b="0" i="0" u="none" strike="noStrike" kern="1200" baseline="0" dirty="0">
                <a:solidFill>
                  <a:schemeClr val="tx1"/>
                </a:solidFill>
                <a:latin typeface="+mn-lt"/>
                <a:ea typeface="+mn-ea"/>
                <a:cs typeface="+mn-cs"/>
              </a:rPr>
              <a:t>that pulmonary hypertension was out of proportion and that a</a:t>
            </a:r>
          </a:p>
          <a:p>
            <a:r>
              <a:rPr lang="en-US" sz="1000" b="0" i="0" u="none" strike="noStrike" kern="1200" baseline="0" dirty="0">
                <a:solidFill>
                  <a:schemeClr val="tx1"/>
                </a:solidFill>
                <a:latin typeface="+mn-lt"/>
                <a:ea typeface="+mn-ea"/>
                <a:cs typeface="+mn-cs"/>
              </a:rPr>
              <a:t>specific vasculopathy presumably played a major role in these</a:t>
            </a:r>
          </a:p>
          <a:p>
            <a:r>
              <a:rPr lang="en-US" sz="1000" b="0" i="0" u="none" strike="noStrike" kern="1200" baseline="0" dirty="0">
                <a:solidFill>
                  <a:schemeClr val="tx1"/>
                </a:solidFill>
                <a:latin typeface="+mn-lt"/>
                <a:ea typeface="+mn-ea"/>
                <a:cs typeface="+mn-cs"/>
              </a:rPr>
              <a:t>cases. Indeed, </a:t>
            </a:r>
            <a:r>
              <a:rPr lang="en-US" sz="1000" b="0" i="0" u="none" strike="noStrike" kern="1200" baseline="0" dirty="0" err="1">
                <a:solidFill>
                  <a:schemeClr val="tx1"/>
                </a:solidFill>
                <a:latin typeface="+mn-lt"/>
                <a:ea typeface="+mn-ea"/>
                <a:cs typeface="+mn-cs"/>
              </a:rPr>
              <a:t>mPAP</a:t>
            </a:r>
            <a:r>
              <a:rPr lang="en-US" sz="1000" b="0" i="0" u="none" strike="noStrike" kern="1200" baseline="0" dirty="0">
                <a:solidFill>
                  <a:schemeClr val="tx1"/>
                </a:solidFill>
                <a:latin typeface="+mn-lt"/>
                <a:ea typeface="+mn-ea"/>
                <a:cs typeface="+mn-cs"/>
              </a:rPr>
              <a:t> in hypoxic pulmonary hypertension is</a:t>
            </a:r>
          </a:p>
          <a:p>
            <a:r>
              <a:rPr lang="en-US" sz="1000" b="0" i="0" u="none" strike="noStrike" kern="1200" baseline="0" dirty="0">
                <a:solidFill>
                  <a:schemeClr val="tx1"/>
                </a:solidFill>
                <a:latin typeface="+mn-lt"/>
                <a:ea typeface="+mn-ea"/>
                <a:cs typeface="+mn-cs"/>
              </a:rPr>
              <a:t>usually moderately elevated with a normal or increased</a:t>
            </a:r>
          </a:p>
          <a:p>
            <a:r>
              <a:rPr lang="en-US" sz="1000" b="0" i="0" u="none" strike="noStrike" kern="1200" baseline="0" dirty="0">
                <a:solidFill>
                  <a:schemeClr val="tx1"/>
                </a:solidFill>
                <a:latin typeface="+mn-lt"/>
                <a:ea typeface="+mn-ea"/>
                <a:cs typeface="+mn-cs"/>
              </a:rPr>
              <a:t>cardiac output, resulting in a modest elevation of pulmonary</a:t>
            </a:r>
          </a:p>
          <a:p>
            <a:r>
              <a:rPr lang="en-US" sz="1000" b="0" i="0" u="none" strike="noStrike" kern="1200" baseline="0" dirty="0">
                <a:solidFill>
                  <a:schemeClr val="tx1"/>
                </a:solidFill>
                <a:latin typeface="+mn-lt"/>
                <a:ea typeface="+mn-ea"/>
                <a:cs typeface="+mn-cs"/>
              </a:rPr>
              <a:t>vascular resistance. For example, it is recognized that 1 of the</a:t>
            </a:r>
          </a:p>
          <a:p>
            <a:r>
              <a:rPr lang="en-US" sz="1000" b="0" i="0" u="none" strike="noStrike" kern="1200" baseline="0" dirty="0">
                <a:solidFill>
                  <a:schemeClr val="tx1"/>
                </a:solidFill>
                <a:latin typeface="+mn-lt"/>
                <a:ea typeface="+mn-ea"/>
                <a:cs typeface="+mn-cs"/>
              </a:rPr>
              <a:t>main characteristics of pulmonary hypertension in chronic</a:t>
            </a:r>
          </a:p>
          <a:p>
            <a:r>
              <a:rPr lang="en-US" sz="1000" b="0" i="0" u="none" strike="noStrike" kern="1200" baseline="0" dirty="0">
                <a:solidFill>
                  <a:schemeClr val="tx1"/>
                </a:solidFill>
                <a:latin typeface="+mn-lt"/>
                <a:ea typeface="+mn-ea"/>
                <a:cs typeface="+mn-cs"/>
              </a:rPr>
              <a:t>obstructive pulmonary disease patients is its mild-to-moderate</a:t>
            </a:r>
          </a:p>
          <a:p>
            <a:r>
              <a:rPr lang="en-US" sz="1000" b="0" i="0" u="none" strike="noStrike" kern="1200" baseline="0" dirty="0">
                <a:solidFill>
                  <a:schemeClr val="tx1"/>
                </a:solidFill>
                <a:latin typeface="+mn-lt"/>
                <a:ea typeface="+mn-ea"/>
                <a:cs typeface="+mn-cs"/>
              </a:rPr>
              <a:t>degree, with a resting </a:t>
            </a:r>
            <a:r>
              <a:rPr lang="en-US" sz="1000" b="0" i="0" u="none" strike="noStrike" kern="1200" baseline="0" dirty="0" err="1">
                <a:solidFill>
                  <a:schemeClr val="tx1"/>
                </a:solidFill>
                <a:latin typeface="+mn-lt"/>
                <a:ea typeface="+mn-ea"/>
                <a:cs typeface="+mn-cs"/>
              </a:rPr>
              <a:t>mPAP</a:t>
            </a:r>
            <a:r>
              <a:rPr lang="en-US" sz="1000" b="0" i="0" u="none" strike="noStrike" kern="1200" baseline="0" dirty="0">
                <a:solidFill>
                  <a:schemeClr val="tx1"/>
                </a:solidFill>
                <a:latin typeface="+mn-lt"/>
                <a:ea typeface="+mn-ea"/>
                <a:cs typeface="+mn-cs"/>
              </a:rPr>
              <a:t> in a stable state of the disease</a:t>
            </a:r>
          </a:p>
          <a:p>
            <a:r>
              <a:rPr lang="en-US" sz="1000" b="0" i="0" u="none" strike="noStrike" kern="1200" baseline="0" dirty="0">
                <a:solidFill>
                  <a:schemeClr val="tx1"/>
                </a:solidFill>
                <a:latin typeface="+mn-lt"/>
                <a:ea typeface="+mn-ea"/>
                <a:cs typeface="+mn-cs"/>
              </a:rPr>
              <a:t>usually ranging between 20 and 35 mm Hg79. However, some</a:t>
            </a:r>
          </a:p>
          <a:p>
            <a:r>
              <a:rPr lang="en-US" sz="1000" b="0" i="0" u="none" strike="noStrike" kern="1200" baseline="0" dirty="0">
                <a:solidFill>
                  <a:schemeClr val="tx1"/>
                </a:solidFill>
                <a:latin typeface="+mn-lt"/>
                <a:ea typeface="+mn-ea"/>
                <a:cs typeface="+mn-cs"/>
              </a:rPr>
              <a:t>patients with hypoxic pulmonary hypertension develop a more</a:t>
            </a:r>
          </a:p>
          <a:p>
            <a:r>
              <a:rPr lang="en-US" sz="1000" b="0" i="0" u="none" strike="noStrike" kern="1200" baseline="0" dirty="0">
                <a:solidFill>
                  <a:schemeClr val="tx1"/>
                </a:solidFill>
                <a:latin typeface="+mn-lt"/>
                <a:ea typeface="+mn-ea"/>
                <a:cs typeface="+mn-cs"/>
              </a:rPr>
              <a:t>severe pulmonary hypertension (</a:t>
            </a:r>
            <a:r>
              <a:rPr lang="en-US" sz="1000" b="0" i="0" u="none" strike="noStrike" kern="1200" baseline="0" dirty="0" err="1">
                <a:solidFill>
                  <a:schemeClr val="tx1"/>
                </a:solidFill>
                <a:latin typeface="+mn-lt"/>
                <a:ea typeface="+mn-ea"/>
                <a:cs typeface="+mn-cs"/>
              </a:rPr>
              <a:t>mPAP</a:t>
            </a:r>
            <a:r>
              <a:rPr lang="en-US" sz="1000" b="0" i="0" u="none" strike="noStrike" kern="1200" baseline="0" dirty="0">
                <a:solidFill>
                  <a:schemeClr val="tx1"/>
                </a:solidFill>
                <a:latin typeface="+mn-lt"/>
                <a:ea typeface="+mn-ea"/>
                <a:cs typeface="+mn-cs"/>
              </a:rPr>
              <a:t> &gt; 40 mm Hg), which</a:t>
            </a:r>
          </a:p>
          <a:p>
            <a:r>
              <a:rPr lang="en-US" sz="1000" b="0" i="0" u="none" strike="noStrike" kern="1200" baseline="0" dirty="0">
                <a:solidFill>
                  <a:schemeClr val="tx1"/>
                </a:solidFill>
                <a:latin typeface="+mn-lt"/>
                <a:ea typeface="+mn-ea"/>
                <a:cs typeface="+mn-cs"/>
              </a:rPr>
              <a:t>is ‘‘out of proportion’’ to the degree of lung function</a:t>
            </a:r>
          </a:p>
          <a:p>
            <a:r>
              <a:rPr lang="en-US" sz="1000" b="0" i="0" u="none" strike="noStrike" kern="1200" baseline="0" dirty="0">
                <a:solidFill>
                  <a:schemeClr val="tx1"/>
                </a:solidFill>
                <a:latin typeface="+mn-lt"/>
                <a:ea typeface="+mn-ea"/>
                <a:cs typeface="+mn-cs"/>
              </a:rPr>
              <a:t>impairment13. These patients are probably important to</a:t>
            </a:r>
          </a:p>
          <a:p>
            <a:r>
              <a:rPr lang="en-US" sz="1000" b="0" i="0" u="none" strike="noStrike" kern="1200" baseline="0" dirty="0">
                <a:solidFill>
                  <a:schemeClr val="tx1"/>
                </a:solidFill>
                <a:latin typeface="+mn-lt"/>
                <a:ea typeface="+mn-ea"/>
                <a:cs typeface="+mn-cs"/>
              </a:rPr>
              <a:t>identify because specific, antiproliferative, pulmonary hypertension</a:t>
            </a:r>
          </a:p>
          <a:p>
            <a:r>
              <a:rPr lang="en-US" sz="1000" b="0" i="0" u="none" strike="noStrike" kern="1200" baseline="0" dirty="0">
                <a:solidFill>
                  <a:schemeClr val="tx1"/>
                </a:solidFill>
                <a:latin typeface="+mn-lt"/>
                <a:ea typeface="+mn-ea"/>
                <a:cs typeface="+mn-cs"/>
              </a:rPr>
              <a:t>treatment could represent a therapeutic option to</a:t>
            </a:r>
          </a:p>
          <a:p>
            <a:r>
              <a:rPr lang="en-US" sz="1000" b="0" i="0" u="none" strike="noStrike" kern="1200" baseline="0" dirty="0">
                <a:solidFill>
                  <a:schemeClr val="tx1"/>
                </a:solidFill>
                <a:latin typeface="+mn-lt"/>
                <a:ea typeface="+mn-ea"/>
                <a:cs typeface="+mn-cs"/>
              </a:rPr>
              <a:t>improve their clinical status. The second hypothesis to explain</a:t>
            </a:r>
          </a:p>
          <a:p>
            <a:r>
              <a:rPr lang="en-US" sz="1000" b="0" i="0" u="none" strike="noStrike" kern="1200" baseline="0" dirty="0">
                <a:solidFill>
                  <a:schemeClr val="tx1"/>
                </a:solidFill>
                <a:latin typeface="+mn-lt"/>
                <a:ea typeface="+mn-ea"/>
                <a:cs typeface="+mn-cs"/>
              </a:rPr>
              <a:t>a higher frequency of interstitial lung disease in patients with</a:t>
            </a:r>
          </a:p>
          <a:p>
            <a:r>
              <a:rPr lang="en-US" sz="1000" b="0" i="0" u="none" strike="noStrike" kern="1200" baseline="0" dirty="0" err="1">
                <a:solidFill>
                  <a:schemeClr val="tx1"/>
                </a:solidFill>
                <a:latin typeface="+mn-lt"/>
                <a:ea typeface="+mn-ea"/>
                <a:cs typeface="+mn-cs"/>
              </a:rPr>
              <a:t>pSS</a:t>
            </a:r>
            <a:r>
              <a:rPr lang="en-US" sz="1000" b="0" i="0" u="none" strike="noStrike" kern="1200" baseline="0" dirty="0">
                <a:solidFill>
                  <a:schemeClr val="tx1"/>
                </a:solidFill>
                <a:latin typeface="+mn-lt"/>
                <a:ea typeface="+mn-ea"/>
                <a:cs typeface="+mn-cs"/>
              </a:rPr>
              <a:t>-associated PAH is that both conditions share similar</a:t>
            </a:r>
          </a:p>
          <a:p>
            <a:r>
              <a:rPr lang="es-ES" sz="1000" b="0" i="0" u="none" strike="noStrike" kern="1200" baseline="0" dirty="0" err="1">
                <a:solidFill>
                  <a:schemeClr val="tx1"/>
                </a:solidFill>
                <a:latin typeface="+mn-lt"/>
                <a:ea typeface="+mn-ea"/>
                <a:cs typeface="+mn-cs"/>
              </a:rPr>
              <a:t>pathophysiologic</a:t>
            </a:r>
            <a:r>
              <a:rPr lang="es-ES" sz="1000" b="0" i="0" u="none" strike="noStrike" kern="1200" baseline="0" dirty="0">
                <a:solidFill>
                  <a:schemeClr val="tx1"/>
                </a:solidFill>
                <a:latin typeface="+mn-lt"/>
                <a:ea typeface="+mn-ea"/>
                <a:cs typeface="+mn-cs"/>
              </a:rPr>
              <a:t> </a:t>
            </a:r>
            <a:r>
              <a:rPr lang="es-ES" sz="1000" b="0" i="0" u="none" strike="noStrike" kern="1200" baseline="0" dirty="0" err="1">
                <a:solidFill>
                  <a:schemeClr val="tx1"/>
                </a:solidFill>
                <a:latin typeface="+mn-lt"/>
                <a:ea typeface="+mn-ea"/>
                <a:cs typeface="+mn-cs"/>
              </a:rPr>
              <a:t>pathways</a:t>
            </a:r>
            <a:r>
              <a:rPr lang="es-ES" sz="1200" b="0" i="0" u="none" strike="noStrike" kern="1200" baseline="0" dirty="0">
                <a:solidFill>
                  <a:schemeClr val="tx1"/>
                </a:solidFill>
                <a:latin typeface="+mn-lt"/>
                <a:ea typeface="+mn-ea"/>
                <a:cs typeface="+mn-cs"/>
              </a:rPr>
              <a:t>.</a:t>
            </a:r>
            <a:endParaRPr lang="es-ES" dirty="0"/>
          </a:p>
        </p:txBody>
      </p:sp>
      <p:sp>
        <p:nvSpPr>
          <p:cNvPr id="4" name="Marcador de número de diapositiva 3"/>
          <p:cNvSpPr>
            <a:spLocks noGrp="1"/>
          </p:cNvSpPr>
          <p:nvPr>
            <p:ph type="sldNum" sz="quarter" idx="10"/>
          </p:nvPr>
        </p:nvSpPr>
        <p:spPr/>
        <p:txBody>
          <a:bodyPr/>
          <a:lstStyle/>
          <a:p>
            <a:fld id="{DBD3D2EF-DF2E-4BA2-BEB3-E8B1A7F65BEB}" type="slidenum">
              <a:rPr lang="es-ES" smtClean="0"/>
              <a:pPr/>
              <a:t>36</a:t>
            </a:fld>
            <a:endParaRPr lang="es-ES"/>
          </a:p>
        </p:txBody>
      </p:sp>
    </p:spTree>
    <p:extLst>
      <p:ext uri="{BB962C8B-B14F-4D97-AF65-F5344CB8AC3E}">
        <p14:creationId xmlns:p14="http://schemas.microsoft.com/office/powerpoint/2010/main" xmlns="" val="3013154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000" b="0" i="0" u="none" strike="noStrike" kern="1200" baseline="0" dirty="0">
                <a:solidFill>
                  <a:schemeClr val="tx1"/>
                </a:solidFill>
                <a:latin typeface="+mn-lt"/>
                <a:ea typeface="+mn-ea"/>
                <a:cs typeface="+mn-cs"/>
              </a:rPr>
              <a:t>The explanation for this higher frequency of interstitial</a:t>
            </a:r>
          </a:p>
          <a:p>
            <a:r>
              <a:rPr lang="en-US" sz="1000" b="0" i="0" u="none" strike="noStrike" kern="1200" baseline="0" dirty="0">
                <a:solidFill>
                  <a:schemeClr val="tx1"/>
                </a:solidFill>
                <a:latin typeface="+mn-lt"/>
                <a:ea typeface="+mn-ea"/>
                <a:cs typeface="+mn-cs"/>
              </a:rPr>
              <a:t>lung disease is unclear. The first hypothesis is that interstitial</a:t>
            </a:r>
          </a:p>
          <a:p>
            <a:r>
              <a:rPr lang="en-US" sz="1000" b="0" i="0" u="none" strike="noStrike" kern="1200" baseline="0" dirty="0">
                <a:solidFill>
                  <a:schemeClr val="tx1"/>
                </a:solidFill>
                <a:latin typeface="+mn-lt"/>
                <a:ea typeface="+mn-ea"/>
                <a:cs typeface="+mn-cs"/>
              </a:rPr>
              <a:t>lung disease could play a role in the development of pulmonary</a:t>
            </a:r>
          </a:p>
          <a:p>
            <a:r>
              <a:rPr lang="en-US" sz="1000" b="0" i="0" u="none" strike="noStrike" kern="1200" baseline="0" dirty="0">
                <a:solidFill>
                  <a:schemeClr val="tx1"/>
                </a:solidFill>
                <a:latin typeface="+mn-lt"/>
                <a:ea typeface="+mn-ea"/>
                <a:cs typeface="+mn-cs"/>
              </a:rPr>
              <a:t>hypertension, as previously discussed. Indeed, pulmonary</a:t>
            </a:r>
          </a:p>
          <a:p>
            <a:r>
              <a:rPr lang="en-US" sz="1000" b="0" i="0" u="none" strike="noStrike" kern="1200" baseline="0" dirty="0">
                <a:solidFill>
                  <a:schemeClr val="tx1"/>
                </a:solidFill>
                <a:latin typeface="+mn-lt"/>
                <a:ea typeface="+mn-ea"/>
                <a:cs typeface="+mn-cs"/>
              </a:rPr>
              <a:t>hypertension can be a direct consequence of interstitial</a:t>
            </a:r>
          </a:p>
          <a:p>
            <a:r>
              <a:rPr lang="en-US" sz="1000" b="0" i="0" u="none" strike="noStrike" kern="1200" baseline="0" dirty="0">
                <a:solidFill>
                  <a:schemeClr val="tx1"/>
                </a:solidFill>
                <a:latin typeface="+mn-lt"/>
                <a:ea typeface="+mn-ea"/>
                <a:cs typeface="+mn-cs"/>
              </a:rPr>
              <a:t>lung disease because of associated hypoxemia in case of</a:t>
            </a:r>
          </a:p>
          <a:p>
            <a:r>
              <a:rPr lang="en-US" sz="1000" b="0" i="0" u="none" strike="noStrike" kern="1200" baseline="0" dirty="0">
                <a:solidFill>
                  <a:schemeClr val="tx1"/>
                </a:solidFill>
                <a:latin typeface="+mn-lt"/>
                <a:ea typeface="+mn-ea"/>
                <a:cs typeface="+mn-cs"/>
              </a:rPr>
              <a:t>extensive tissue destruction20. However, patients with </a:t>
            </a:r>
            <a:r>
              <a:rPr lang="en-US" sz="1000" b="0" i="0" u="none" strike="noStrike" kern="1200" baseline="0" dirty="0" err="1">
                <a:solidFill>
                  <a:schemeClr val="tx1"/>
                </a:solidFill>
                <a:latin typeface="+mn-lt"/>
                <a:ea typeface="+mn-ea"/>
                <a:cs typeface="+mn-cs"/>
              </a:rPr>
              <a:t>pSSassociated</a:t>
            </a:r>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PAH often had a very high </a:t>
            </a:r>
            <a:r>
              <a:rPr lang="en-US" sz="1000" b="0" i="0" u="none" strike="noStrike" kern="1200" baseline="0" dirty="0" err="1">
                <a:solidFill>
                  <a:schemeClr val="tx1"/>
                </a:solidFill>
                <a:latin typeface="+mn-lt"/>
                <a:ea typeface="+mn-ea"/>
                <a:cs typeface="+mn-cs"/>
              </a:rPr>
              <a:t>mPAP</a:t>
            </a:r>
            <a:r>
              <a:rPr lang="en-US" sz="1000" b="0" i="0" u="none" strike="noStrike" kern="1200" baseline="0" dirty="0">
                <a:solidFill>
                  <a:schemeClr val="tx1"/>
                </a:solidFill>
                <a:latin typeface="+mn-lt"/>
                <a:ea typeface="+mn-ea"/>
                <a:cs typeface="+mn-cs"/>
              </a:rPr>
              <a:t> compared to the</a:t>
            </a:r>
          </a:p>
          <a:p>
            <a:r>
              <a:rPr lang="en-US" sz="1000" b="0" i="0" u="none" strike="noStrike" kern="1200" baseline="0" dirty="0">
                <a:solidFill>
                  <a:schemeClr val="tx1"/>
                </a:solidFill>
                <a:latin typeface="+mn-lt"/>
                <a:ea typeface="+mn-ea"/>
                <a:cs typeface="+mn-cs"/>
              </a:rPr>
              <a:t>degree of pulmonary lung function impairment, indicating</a:t>
            </a:r>
          </a:p>
          <a:p>
            <a:r>
              <a:rPr lang="en-US" sz="1000" b="0" i="0" u="none" strike="noStrike" kern="1200" baseline="0" dirty="0">
                <a:solidFill>
                  <a:schemeClr val="tx1"/>
                </a:solidFill>
                <a:latin typeface="+mn-lt"/>
                <a:ea typeface="+mn-ea"/>
                <a:cs typeface="+mn-cs"/>
              </a:rPr>
              <a:t>that pulmonary hypertension was out of proportion and that a</a:t>
            </a:r>
          </a:p>
          <a:p>
            <a:r>
              <a:rPr lang="en-US" sz="1000" b="0" i="0" u="none" strike="noStrike" kern="1200" baseline="0" dirty="0">
                <a:solidFill>
                  <a:schemeClr val="tx1"/>
                </a:solidFill>
                <a:latin typeface="+mn-lt"/>
                <a:ea typeface="+mn-ea"/>
                <a:cs typeface="+mn-cs"/>
              </a:rPr>
              <a:t>specific vasculopathy presumably played a major role in these</a:t>
            </a:r>
          </a:p>
          <a:p>
            <a:r>
              <a:rPr lang="en-US" sz="1000" b="0" i="0" u="none" strike="noStrike" kern="1200" baseline="0" dirty="0">
                <a:solidFill>
                  <a:schemeClr val="tx1"/>
                </a:solidFill>
                <a:latin typeface="+mn-lt"/>
                <a:ea typeface="+mn-ea"/>
                <a:cs typeface="+mn-cs"/>
              </a:rPr>
              <a:t>cases. Indeed, </a:t>
            </a:r>
            <a:r>
              <a:rPr lang="en-US" sz="1000" b="0" i="0" u="none" strike="noStrike" kern="1200" baseline="0" dirty="0" err="1">
                <a:solidFill>
                  <a:schemeClr val="tx1"/>
                </a:solidFill>
                <a:latin typeface="+mn-lt"/>
                <a:ea typeface="+mn-ea"/>
                <a:cs typeface="+mn-cs"/>
              </a:rPr>
              <a:t>mPAP</a:t>
            </a:r>
            <a:r>
              <a:rPr lang="en-US" sz="1000" b="0" i="0" u="none" strike="noStrike" kern="1200" baseline="0" dirty="0">
                <a:solidFill>
                  <a:schemeClr val="tx1"/>
                </a:solidFill>
                <a:latin typeface="+mn-lt"/>
                <a:ea typeface="+mn-ea"/>
                <a:cs typeface="+mn-cs"/>
              </a:rPr>
              <a:t> in hypoxic pulmonary hypertension is</a:t>
            </a:r>
          </a:p>
          <a:p>
            <a:r>
              <a:rPr lang="en-US" sz="1000" b="0" i="0" u="none" strike="noStrike" kern="1200" baseline="0" dirty="0">
                <a:solidFill>
                  <a:schemeClr val="tx1"/>
                </a:solidFill>
                <a:latin typeface="+mn-lt"/>
                <a:ea typeface="+mn-ea"/>
                <a:cs typeface="+mn-cs"/>
              </a:rPr>
              <a:t>usually moderately elevated with a normal or increased</a:t>
            </a:r>
          </a:p>
          <a:p>
            <a:r>
              <a:rPr lang="en-US" sz="1000" b="0" i="0" u="none" strike="noStrike" kern="1200" baseline="0" dirty="0">
                <a:solidFill>
                  <a:schemeClr val="tx1"/>
                </a:solidFill>
                <a:latin typeface="+mn-lt"/>
                <a:ea typeface="+mn-ea"/>
                <a:cs typeface="+mn-cs"/>
              </a:rPr>
              <a:t>cardiac output, resulting in a modest elevation of pulmonary</a:t>
            </a:r>
          </a:p>
          <a:p>
            <a:r>
              <a:rPr lang="en-US" sz="1000" b="0" i="0" u="none" strike="noStrike" kern="1200" baseline="0" dirty="0">
                <a:solidFill>
                  <a:schemeClr val="tx1"/>
                </a:solidFill>
                <a:latin typeface="+mn-lt"/>
                <a:ea typeface="+mn-ea"/>
                <a:cs typeface="+mn-cs"/>
              </a:rPr>
              <a:t>vascular resistance. For example, it is recognized that 1 of the</a:t>
            </a:r>
          </a:p>
          <a:p>
            <a:r>
              <a:rPr lang="en-US" sz="1000" b="0" i="0" u="none" strike="noStrike" kern="1200" baseline="0" dirty="0">
                <a:solidFill>
                  <a:schemeClr val="tx1"/>
                </a:solidFill>
                <a:latin typeface="+mn-lt"/>
                <a:ea typeface="+mn-ea"/>
                <a:cs typeface="+mn-cs"/>
              </a:rPr>
              <a:t>main characteristics of pulmonary hypertension in chronic</a:t>
            </a:r>
          </a:p>
          <a:p>
            <a:r>
              <a:rPr lang="en-US" sz="1000" b="0" i="0" u="none" strike="noStrike" kern="1200" baseline="0" dirty="0">
                <a:solidFill>
                  <a:schemeClr val="tx1"/>
                </a:solidFill>
                <a:latin typeface="+mn-lt"/>
                <a:ea typeface="+mn-ea"/>
                <a:cs typeface="+mn-cs"/>
              </a:rPr>
              <a:t>obstructive pulmonary disease patients is its mild-to-moderate</a:t>
            </a:r>
          </a:p>
          <a:p>
            <a:r>
              <a:rPr lang="en-US" sz="1000" b="0" i="0" u="none" strike="noStrike" kern="1200" baseline="0" dirty="0">
                <a:solidFill>
                  <a:schemeClr val="tx1"/>
                </a:solidFill>
                <a:latin typeface="+mn-lt"/>
                <a:ea typeface="+mn-ea"/>
                <a:cs typeface="+mn-cs"/>
              </a:rPr>
              <a:t>degree, with a resting </a:t>
            </a:r>
            <a:r>
              <a:rPr lang="en-US" sz="1000" b="0" i="0" u="none" strike="noStrike" kern="1200" baseline="0" dirty="0" err="1">
                <a:solidFill>
                  <a:schemeClr val="tx1"/>
                </a:solidFill>
                <a:latin typeface="+mn-lt"/>
                <a:ea typeface="+mn-ea"/>
                <a:cs typeface="+mn-cs"/>
              </a:rPr>
              <a:t>mPAP</a:t>
            </a:r>
            <a:r>
              <a:rPr lang="en-US" sz="1000" b="0" i="0" u="none" strike="noStrike" kern="1200" baseline="0" dirty="0">
                <a:solidFill>
                  <a:schemeClr val="tx1"/>
                </a:solidFill>
                <a:latin typeface="+mn-lt"/>
                <a:ea typeface="+mn-ea"/>
                <a:cs typeface="+mn-cs"/>
              </a:rPr>
              <a:t> in a stable state of the disease</a:t>
            </a:r>
          </a:p>
          <a:p>
            <a:r>
              <a:rPr lang="en-US" sz="1000" b="0" i="0" u="none" strike="noStrike" kern="1200" baseline="0" dirty="0">
                <a:solidFill>
                  <a:schemeClr val="tx1"/>
                </a:solidFill>
                <a:latin typeface="+mn-lt"/>
                <a:ea typeface="+mn-ea"/>
                <a:cs typeface="+mn-cs"/>
              </a:rPr>
              <a:t>usually ranging between 20 and 35 mm Hg79. However, some</a:t>
            </a:r>
          </a:p>
          <a:p>
            <a:r>
              <a:rPr lang="en-US" sz="1000" b="0" i="0" u="none" strike="noStrike" kern="1200" baseline="0" dirty="0">
                <a:solidFill>
                  <a:schemeClr val="tx1"/>
                </a:solidFill>
                <a:latin typeface="+mn-lt"/>
                <a:ea typeface="+mn-ea"/>
                <a:cs typeface="+mn-cs"/>
              </a:rPr>
              <a:t>patients with hypoxic pulmonary hypertension develop a more</a:t>
            </a:r>
          </a:p>
          <a:p>
            <a:r>
              <a:rPr lang="en-US" sz="1000" b="0" i="0" u="none" strike="noStrike" kern="1200" baseline="0" dirty="0">
                <a:solidFill>
                  <a:schemeClr val="tx1"/>
                </a:solidFill>
                <a:latin typeface="+mn-lt"/>
                <a:ea typeface="+mn-ea"/>
                <a:cs typeface="+mn-cs"/>
              </a:rPr>
              <a:t>severe pulmonary hypertension (</a:t>
            </a:r>
            <a:r>
              <a:rPr lang="en-US" sz="1000" b="0" i="0" u="none" strike="noStrike" kern="1200" baseline="0" dirty="0" err="1">
                <a:solidFill>
                  <a:schemeClr val="tx1"/>
                </a:solidFill>
                <a:latin typeface="+mn-lt"/>
                <a:ea typeface="+mn-ea"/>
                <a:cs typeface="+mn-cs"/>
              </a:rPr>
              <a:t>mPAP</a:t>
            </a:r>
            <a:r>
              <a:rPr lang="en-US" sz="1000" b="0" i="0" u="none" strike="noStrike" kern="1200" baseline="0" dirty="0">
                <a:solidFill>
                  <a:schemeClr val="tx1"/>
                </a:solidFill>
                <a:latin typeface="+mn-lt"/>
                <a:ea typeface="+mn-ea"/>
                <a:cs typeface="+mn-cs"/>
              </a:rPr>
              <a:t> &gt; 40 mm Hg), which</a:t>
            </a:r>
          </a:p>
          <a:p>
            <a:r>
              <a:rPr lang="en-US" sz="1000" b="0" i="0" u="none" strike="noStrike" kern="1200" baseline="0" dirty="0">
                <a:solidFill>
                  <a:schemeClr val="tx1"/>
                </a:solidFill>
                <a:latin typeface="+mn-lt"/>
                <a:ea typeface="+mn-ea"/>
                <a:cs typeface="+mn-cs"/>
              </a:rPr>
              <a:t>is ‘‘out of proportion’’ to the degree of lung function</a:t>
            </a:r>
          </a:p>
          <a:p>
            <a:r>
              <a:rPr lang="en-US" sz="1000" b="0" i="0" u="none" strike="noStrike" kern="1200" baseline="0" dirty="0">
                <a:solidFill>
                  <a:schemeClr val="tx1"/>
                </a:solidFill>
                <a:latin typeface="+mn-lt"/>
                <a:ea typeface="+mn-ea"/>
                <a:cs typeface="+mn-cs"/>
              </a:rPr>
              <a:t>impairment13. These patients are probably important to</a:t>
            </a:r>
          </a:p>
          <a:p>
            <a:r>
              <a:rPr lang="en-US" sz="1000" b="0" i="0" u="none" strike="noStrike" kern="1200" baseline="0" dirty="0">
                <a:solidFill>
                  <a:schemeClr val="tx1"/>
                </a:solidFill>
                <a:latin typeface="+mn-lt"/>
                <a:ea typeface="+mn-ea"/>
                <a:cs typeface="+mn-cs"/>
              </a:rPr>
              <a:t>identify because specific, antiproliferative, pulmonary hypertension</a:t>
            </a:r>
          </a:p>
          <a:p>
            <a:r>
              <a:rPr lang="en-US" sz="1000" b="0" i="0" u="none" strike="noStrike" kern="1200" baseline="0" dirty="0">
                <a:solidFill>
                  <a:schemeClr val="tx1"/>
                </a:solidFill>
                <a:latin typeface="+mn-lt"/>
                <a:ea typeface="+mn-ea"/>
                <a:cs typeface="+mn-cs"/>
              </a:rPr>
              <a:t>treatment could represent a therapeutic option to</a:t>
            </a:r>
          </a:p>
          <a:p>
            <a:r>
              <a:rPr lang="en-US" sz="1000" b="0" i="0" u="none" strike="noStrike" kern="1200" baseline="0" dirty="0">
                <a:solidFill>
                  <a:schemeClr val="tx1"/>
                </a:solidFill>
                <a:latin typeface="+mn-lt"/>
                <a:ea typeface="+mn-ea"/>
                <a:cs typeface="+mn-cs"/>
              </a:rPr>
              <a:t>improve their clinical status. The second hypothesis to explain</a:t>
            </a:r>
          </a:p>
          <a:p>
            <a:r>
              <a:rPr lang="en-US" sz="1000" b="0" i="0" u="none" strike="noStrike" kern="1200" baseline="0" dirty="0">
                <a:solidFill>
                  <a:schemeClr val="tx1"/>
                </a:solidFill>
                <a:latin typeface="+mn-lt"/>
                <a:ea typeface="+mn-ea"/>
                <a:cs typeface="+mn-cs"/>
              </a:rPr>
              <a:t>a higher frequency of interstitial lung disease in patients with</a:t>
            </a:r>
          </a:p>
          <a:p>
            <a:r>
              <a:rPr lang="en-US" sz="1000" b="0" i="0" u="none" strike="noStrike" kern="1200" baseline="0" dirty="0" err="1">
                <a:solidFill>
                  <a:schemeClr val="tx1"/>
                </a:solidFill>
                <a:latin typeface="+mn-lt"/>
                <a:ea typeface="+mn-ea"/>
                <a:cs typeface="+mn-cs"/>
              </a:rPr>
              <a:t>pSS</a:t>
            </a:r>
            <a:r>
              <a:rPr lang="en-US" sz="1000" b="0" i="0" u="none" strike="noStrike" kern="1200" baseline="0" dirty="0">
                <a:solidFill>
                  <a:schemeClr val="tx1"/>
                </a:solidFill>
                <a:latin typeface="+mn-lt"/>
                <a:ea typeface="+mn-ea"/>
                <a:cs typeface="+mn-cs"/>
              </a:rPr>
              <a:t>-associated PAH is that both conditions share similar</a:t>
            </a:r>
          </a:p>
          <a:p>
            <a:r>
              <a:rPr lang="es-ES" sz="1000" b="0" i="0" u="none" strike="noStrike" kern="1200" baseline="0" dirty="0" err="1">
                <a:solidFill>
                  <a:schemeClr val="tx1"/>
                </a:solidFill>
                <a:latin typeface="+mn-lt"/>
                <a:ea typeface="+mn-ea"/>
                <a:cs typeface="+mn-cs"/>
              </a:rPr>
              <a:t>pathophysiologic</a:t>
            </a:r>
            <a:r>
              <a:rPr lang="es-ES" sz="1000" b="0" i="0" u="none" strike="noStrike" kern="1200" baseline="0" dirty="0">
                <a:solidFill>
                  <a:schemeClr val="tx1"/>
                </a:solidFill>
                <a:latin typeface="+mn-lt"/>
                <a:ea typeface="+mn-ea"/>
                <a:cs typeface="+mn-cs"/>
              </a:rPr>
              <a:t> </a:t>
            </a:r>
            <a:r>
              <a:rPr lang="es-ES" sz="1000" b="0" i="0" u="none" strike="noStrike" kern="1200" baseline="0" dirty="0" err="1">
                <a:solidFill>
                  <a:schemeClr val="tx1"/>
                </a:solidFill>
                <a:latin typeface="+mn-lt"/>
                <a:ea typeface="+mn-ea"/>
                <a:cs typeface="+mn-cs"/>
              </a:rPr>
              <a:t>pathways</a:t>
            </a:r>
            <a:r>
              <a:rPr lang="es-ES" sz="1200" b="0" i="0" u="none" strike="noStrike" kern="1200" baseline="0" dirty="0">
                <a:solidFill>
                  <a:schemeClr val="tx1"/>
                </a:solidFill>
                <a:latin typeface="+mn-lt"/>
                <a:ea typeface="+mn-ea"/>
                <a:cs typeface="+mn-cs"/>
              </a:rPr>
              <a:t>.</a:t>
            </a:r>
            <a:endParaRPr lang="es-ES" dirty="0"/>
          </a:p>
        </p:txBody>
      </p:sp>
      <p:sp>
        <p:nvSpPr>
          <p:cNvPr id="4" name="Marcador de número de diapositiva 3"/>
          <p:cNvSpPr>
            <a:spLocks noGrp="1"/>
          </p:cNvSpPr>
          <p:nvPr>
            <p:ph type="sldNum" sz="quarter" idx="10"/>
          </p:nvPr>
        </p:nvSpPr>
        <p:spPr/>
        <p:txBody>
          <a:bodyPr/>
          <a:lstStyle/>
          <a:p>
            <a:fld id="{DBD3D2EF-DF2E-4BA2-BEB3-E8B1A7F65BEB}" type="slidenum">
              <a:rPr lang="es-ES" smtClean="0"/>
              <a:pPr/>
              <a:t>39</a:t>
            </a:fld>
            <a:endParaRPr lang="es-ES"/>
          </a:p>
        </p:txBody>
      </p:sp>
    </p:spTree>
    <p:extLst>
      <p:ext uri="{BB962C8B-B14F-4D97-AF65-F5344CB8AC3E}">
        <p14:creationId xmlns:p14="http://schemas.microsoft.com/office/powerpoint/2010/main" xmlns="" val="3013154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000" b="0" i="0" u="none" strike="noStrike" kern="1200" baseline="0" dirty="0">
                <a:solidFill>
                  <a:schemeClr val="tx1"/>
                </a:solidFill>
                <a:latin typeface="+mn-lt"/>
                <a:ea typeface="+mn-ea"/>
                <a:cs typeface="+mn-cs"/>
              </a:rPr>
              <a:t>The explanation for this higher frequency of interstitial</a:t>
            </a:r>
          </a:p>
          <a:p>
            <a:r>
              <a:rPr lang="en-US" sz="1000" b="0" i="0" u="none" strike="noStrike" kern="1200" baseline="0" dirty="0">
                <a:solidFill>
                  <a:schemeClr val="tx1"/>
                </a:solidFill>
                <a:latin typeface="+mn-lt"/>
                <a:ea typeface="+mn-ea"/>
                <a:cs typeface="+mn-cs"/>
              </a:rPr>
              <a:t>lung disease is unclear. The first hypothesis is that interstitial</a:t>
            </a:r>
          </a:p>
          <a:p>
            <a:r>
              <a:rPr lang="en-US" sz="1000" b="0" i="0" u="none" strike="noStrike" kern="1200" baseline="0" dirty="0">
                <a:solidFill>
                  <a:schemeClr val="tx1"/>
                </a:solidFill>
                <a:latin typeface="+mn-lt"/>
                <a:ea typeface="+mn-ea"/>
                <a:cs typeface="+mn-cs"/>
              </a:rPr>
              <a:t>lung disease could play a role in the development of pulmonary</a:t>
            </a:r>
          </a:p>
          <a:p>
            <a:r>
              <a:rPr lang="en-US" sz="1000" b="0" i="0" u="none" strike="noStrike" kern="1200" baseline="0" dirty="0">
                <a:solidFill>
                  <a:schemeClr val="tx1"/>
                </a:solidFill>
                <a:latin typeface="+mn-lt"/>
                <a:ea typeface="+mn-ea"/>
                <a:cs typeface="+mn-cs"/>
              </a:rPr>
              <a:t>hypertension, as previously discussed. Indeed, pulmonary</a:t>
            </a:r>
          </a:p>
          <a:p>
            <a:r>
              <a:rPr lang="en-US" sz="1000" b="0" i="0" u="none" strike="noStrike" kern="1200" baseline="0" dirty="0">
                <a:solidFill>
                  <a:schemeClr val="tx1"/>
                </a:solidFill>
                <a:latin typeface="+mn-lt"/>
                <a:ea typeface="+mn-ea"/>
                <a:cs typeface="+mn-cs"/>
              </a:rPr>
              <a:t>hypertension can be a direct consequence of interstitial</a:t>
            </a:r>
          </a:p>
          <a:p>
            <a:r>
              <a:rPr lang="en-US" sz="1000" b="0" i="0" u="none" strike="noStrike" kern="1200" baseline="0" dirty="0">
                <a:solidFill>
                  <a:schemeClr val="tx1"/>
                </a:solidFill>
                <a:latin typeface="+mn-lt"/>
                <a:ea typeface="+mn-ea"/>
                <a:cs typeface="+mn-cs"/>
              </a:rPr>
              <a:t>lung disease because of associated hypoxemia in case of</a:t>
            </a:r>
          </a:p>
          <a:p>
            <a:r>
              <a:rPr lang="en-US" sz="1000" b="0" i="0" u="none" strike="noStrike" kern="1200" baseline="0" dirty="0">
                <a:solidFill>
                  <a:schemeClr val="tx1"/>
                </a:solidFill>
                <a:latin typeface="+mn-lt"/>
                <a:ea typeface="+mn-ea"/>
                <a:cs typeface="+mn-cs"/>
              </a:rPr>
              <a:t>extensive tissue destruction20. However, patients with </a:t>
            </a:r>
            <a:r>
              <a:rPr lang="en-US" sz="1000" b="0" i="0" u="none" strike="noStrike" kern="1200" baseline="0" dirty="0" err="1">
                <a:solidFill>
                  <a:schemeClr val="tx1"/>
                </a:solidFill>
                <a:latin typeface="+mn-lt"/>
                <a:ea typeface="+mn-ea"/>
                <a:cs typeface="+mn-cs"/>
              </a:rPr>
              <a:t>pSSassociated</a:t>
            </a:r>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PAH often had a very high </a:t>
            </a:r>
            <a:r>
              <a:rPr lang="en-US" sz="1000" b="0" i="0" u="none" strike="noStrike" kern="1200" baseline="0" dirty="0" err="1">
                <a:solidFill>
                  <a:schemeClr val="tx1"/>
                </a:solidFill>
                <a:latin typeface="+mn-lt"/>
                <a:ea typeface="+mn-ea"/>
                <a:cs typeface="+mn-cs"/>
              </a:rPr>
              <a:t>mPAP</a:t>
            </a:r>
            <a:r>
              <a:rPr lang="en-US" sz="1000" b="0" i="0" u="none" strike="noStrike" kern="1200" baseline="0" dirty="0">
                <a:solidFill>
                  <a:schemeClr val="tx1"/>
                </a:solidFill>
                <a:latin typeface="+mn-lt"/>
                <a:ea typeface="+mn-ea"/>
                <a:cs typeface="+mn-cs"/>
              </a:rPr>
              <a:t> compared to the</a:t>
            </a:r>
          </a:p>
          <a:p>
            <a:r>
              <a:rPr lang="en-US" sz="1000" b="0" i="0" u="none" strike="noStrike" kern="1200" baseline="0" dirty="0">
                <a:solidFill>
                  <a:schemeClr val="tx1"/>
                </a:solidFill>
                <a:latin typeface="+mn-lt"/>
                <a:ea typeface="+mn-ea"/>
                <a:cs typeface="+mn-cs"/>
              </a:rPr>
              <a:t>degree of pulmonary lung function impairment, indicating</a:t>
            </a:r>
          </a:p>
          <a:p>
            <a:r>
              <a:rPr lang="en-US" sz="1000" b="0" i="0" u="none" strike="noStrike" kern="1200" baseline="0" dirty="0">
                <a:solidFill>
                  <a:schemeClr val="tx1"/>
                </a:solidFill>
                <a:latin typeface="+mn-lt"/>
                <a:ea typeface="+mn-ea"/>
                <a:cs typeface="+mn-cs"/>
              </a:rPr>
              <a:t>that pulmonary hypertension was out of proportion and that a</a:t>
            </a:r>
          </a:p>
          <a:p>
            <a:r>
              <a:rPr lang="en-US" sz="1000" b="0" i="0" u="none" strike="noStrike" kern="1200" baseline="0" dirty="0">
                <a:solidFill>
                  <a:schemeClr val="tx1"/>
                </a:solidFill>
                <a:latin typeface="+mn-lt"/>
                <a:ea typeface="+mn-ea"/>
                <a:cs typeface="+mn-cs"/>
              </a:rPr>
              <a:t>specific vasculopathy presumably played a major role in these</a:t>
            </a:r>
          </a:p>
          <a:p>
            <a:r>
              <a:rPr lang="en-US" sz="1000" b="0" i="0" u="none" strike="noStrike" kern="1200" baseline="0" dirty="0">
                <a:solidFill>
                  <a:schemeClr val="tx1"/>
                </a:solidFill>
                <a:latin typeface="+mn-lt"/>
                <a:ea typeface="+mn-ea"/>
                <a:cs typeface="+mn-cs"/>
              </a:rPr>
              <a:t>cases. Indeed, </a:t>
            </a:r>
            <a:r>
              <a:rPr lang="en-US" sz="1000" b="0" i="0" u="none" strike="noStrike" kern="1200" baseline="0" dirty="0" err="1">
                <a:solidFill>
                  <a:schemeClr val="tx1"/>
                </a:solidFill>
                <a:latin typeface="+mn-lt"/>
                <a:ea typeface="+mn-ea"/>
                <a:cs typeface="+mn-cs"/>
              </a:rPr>
              <a:t>mPAP</a:t>
            </a:r>
            <a:r>
              <a:rPr lang="en-US" sz="1000" b="0" i="0" u="none" strike="noStrike" kern="1200" baseline="0" dirty="0">
                <a:solidFill>
                  <a:schemeClr val="tx1"/>
                </a:solidFill>
                <a:latin typeface="+mn-lt"/>
                <a:ea typeface="+mn-ea"/>
                <a:cs typeface="+mn-cs"/>
              </a:rPr>
              <a:t> in hypoxic pulmonary hypertension is</a:t>
            </a:r>
          </a:p>
          <a:p>
            <a:r>
              <a:rPr lang="en-US" sz="1000" b="0" i="0" u="none" strike="noStrike" kern="1200" baseline="0" dirty="0">
                <a:solidFill>
                  <a:schemeClr val="tx1"/>
                </a:solidFill>
                <a:latin typeface="+mn-lt"/>
                <a:ea typeface="+mn-ea"/>
                <a:cs typeface="+mn-cs"/>
              </a:rPr>
              <a:t>usually moderately elevated with a normal or increased</a:t>
            </a:r>
          </a:p>
          <a:p>
            <a:r>
              <a:rPr lang="en-US" sz="1000" b="0" i="0" u="none" strike="noStrike" kern="1200" baseline="0" dirty="0">
                <a:solidFill>
                  <a:schemeClr val="tx1"/>
                </a:solidFill>
                <a:latin typeface="+mn-lt"/>
                <a:ea typeface="+mn-ea"/>
                <a:cs typeface="+mn-cs"/>
              </a:rPr>
              <a:t>cardiac output, resulting in a modest elevation of pulmonary</a:t>
            </a:r>
          </a:p>
          <a:p>
            <a:r>
              <a:rPr lang="en-US" sz="1000" b="0" i="0" u="none" strike="noStrike" kern="1200" baseline="0" dirty="0">
                <a:solidFill>
                  <a:schemeClr val="tx1"/>
                </a:solidFill>
                <a:latin typeface="+mn-lt"/>
                <a:ea typeface="+mn-ea"/>
                <a:cs typeface="+mn-cs"/>
              </a:rPr>
              <a:t>vascular resistance. For example, it is recognized that 1 of the</a:t>
            </a:r>
          </a:p>
          <a:p>
            <a:r>
              <a:rPr lang="en-US" sz="1000" b="0" i="0" u="none" strike="noStrike" kern="1200" baseline="0" dirty="0">
                <a:solidFill>
                  <a:schemeClr val="tx1"/>
                </a:solidFill>
                <a:latin typeface="+mn-lt"/>
                <a:ea typeface="+mn-ea"/>
                <a:cs typeface="+mn-cs"/>
              </a:rPr>
              <a:t>main characteristics of pulmonary hypertension in chronic</a:t>
            </a:r>
          </a:p>
          <a:p>
            <a:r>
              <a:rPr lang="en-US" sz="1000" b="0" i="0" u="none" strike="noStrike" kern="1200" baseline="0" dirty="0">
                <a:solidFill>
                  <a:schemeClr val="tx1"/>
                </a:solidFill>
                <a:latin typeface="+mn-lt"/>
                <a:ea typeface="+mn-ea"/>
                <a:cs typeface="+mn-cs"/>
              </a:rPr>
              <a:t>obstructive pulmonary disease patients is its mild-to-moderate</a:t>
            </a:r>
          </a:p>
          <a:p>
            <a:r>
              <a:rPr lang="en-US" sz="1000" b="0" i="0" u="none" strike="noStrike" kern="1200" baseline="0" dirty="0">
                <a:solidFill>
                  <a:schemeClr val="tx1"/>
                </a:solidFill>
                <a:latin typeface="+mn-lt"/>
                <a:ea typeface="+mn-ea"/>
                <a:cs typeface="+mn-cs"/>
              </a:rPr>
              <a:t>degree, with a resting </a:t>
            </a:r>
            <a:r>
              <a:rPr lang="en-US" sz="1000" b="0" i="0" u="none" strike="noStrike" kern="1200" baseline="0" dirty="0" err="1">
                <a:solidFill>
                  <a:schemeClr val="tx1"/>
                </a:solidFill>
                <a:latin typeface="+mn-lt"/>
                <a:ea typeface="+mn-ea"/>
                <a:cs typeface="+mn-cs"/>
              </a:rPr>
              <a:t>mPAP</a:t>
            </a:r>
            <a:r>
              <a:rPr lang="en-US" sz="1000" b="0" i="0" u="none" strike="noStrike" kern="1200" baseline="0" dirty="0">
                <a:solidFill>
                  <a:schemeClr val="tx1"/>
                </a:solidFill>
                <a:latin typeface="+mn-lt"/>
                <a:ea typeface="+mn-ea"/>
                <a:cs typeface="+mn-cs"/>
              </a:rPr>
              <a:t> in a stable state of the disease</a:t>
            </a:r>
          </a:p>
          <a:p>
            <a:r>
              <a:rPr lang="en-US" sz="1000" b="0" i="0" u="none" strike="noStrike" kern="1200" baseline="0" dirty="0">
                <a:solidFill>
                  <a:schemeClr val="tx1"/>
                </a:solidFill>
                <a:latin typeface="+mn-lt"/>
                <a:ea typeface="+mn-ea"/>
                <a:cs typeface="+mn-cs"/>
              </a:rPr>
              <a:t>usually ranging between 20 and 35 mm Hg79. However, some</a:t>
            </a:r>
          </a:p>
          <a:p>
            <a:r>
              <a:rPr lang="en-US" sz="1000" b="0" i="0" u="none" strike="noStrike" kern="1200" baseline="0" dirty="0">
                <a:solidFill>
                  <a:schemeClr val="tx1"/>
                </a:solidFill>
                <a:latin typeface="+mn-lt"/>
                <a:ea typeface="+mn-ea"/>
                <a:cs typeface="+mn-cs"/>
              </a:rPr>
              <a:t>patients with hypoxic pulmonary hypertension develop a more</a:t>
            </a:r>
          </a:p>
          <a:p>
            <a:r>
              <a:rPr lang="en-US" sz="1000" b="0" i="0" u="none" strike="noStrike" kern="1200" baseline="0" dirty="0">
                <a:solidFill>
                  <a:schemeClr val="tx1"/>
                </a:solidFill>
                <a:latin typeface="+mn-lt"/>
                <a:ea typeface="+mn-ea"/>
                <a:cs typeface="+mn-cs"/>
              </a:rPr>
              <a:t>severe pulmonary hypertension (</a:t>
            </a:r>
            <a:r>
              <a:rPr lang="en-US" sz="1000" b="0" i="0" u="none" strike="noStrike" kern="1200" baseline="0" dirty="0" err="1">
                <a:solidFill>
                  <a:schemeClr val="tx1"/>
                </a:solidFill>
                <a:latin typeface="+mn-lt"/>
                <a:ea typeface="+mn-ea"/>
                <a:cs typeface="+mn-cs"/>
              </a:rPr>
              <a:t>mPAP</a:t>
            </a:r>
            <a:r>
              <a:rPr lang="en-US" sz="1000" b="0" i="0" u="none" strike="noStrike" kern="1200" baseline="0" dirty="0">
                <a:solidFill>
                  <a:schemeClr val="tx1"/>
                </a:solidFill>
                <a:latin typeface="+mn-lt"/>
                <a:ea typeface="+mn-ea"/>
                <a:cs typeface="+mn-cs"/>
              </a:rPr>
              <a:t> &gt; 40 mm Hg), which</a:t>
            </a:r>
          </a:p>
          <a:p>
            <a:r>
              <a:rPr lang="en-US" sz="1000" b="0" i="0" u="none" strike="noStrike" kern="1200" baseline="0" dirty="0">
                <a:solidFill>
                  <a:schemeClr val="tx1"/>
                </a:solidFill>
                <a:latin typeface="+mn-lt"/>
                <a:ea typeface="+mn-ea"/>
                <a:cs typeface="+mn-cs"/>
              </a:rPr>
              <a:t>is ‘‘out of proportion’’ to the degree of lung function</a:t>
            </a:r>
          </a:p>
          <a:p>
            <a:r>
              <a:rPr lang="en-US" sz="1000" b="0" i="0" u="none" strike="noStrike" kern="1200" baseline="0" dirty="0">
                <a:solidFill>
                  <a:schemeClr val="tx1"/>
                </a:solidFill>
                <a:latin typeface="+mn-lt"/>
                <a:ea typeface="+mn-ea"/>
                <a:cs typeface="+mn-cs"/>
              </a:rPr>
              <a:t>impairment13. These patients are probably important to</a:t>
            </a:r>
          </a:p>
          <a:p>
            <a:r>
              <a:rPr lang="en-US" sz="1000" b="0" i="0" u="none" strike="noStrike" kern="1200" baseline="0" dirty="0">
                <a:solidFill>
                  <a:schemeClr val="tx1"/>
                </a:solidFill>
                <a:latin typeface="+mn-lt"/>
                <a:ea typeface="+mn-ea"/>
                <a:cs typeface="+mn-cs"/>
              </a:rPr>
              <a:t>identify because specific, antiproliferative, pulmonary hypertension</a:t>
            </a:r>
          </a:p>
          <a:p>
            <a:r>
              <a:rPr lang="en-US" sz="1000" b="0" i="0" u="none" strike="noStrike" kern="1200" baseline="0" dirty="0">
                <a:solidFill>
                  <a:schemeClr val="tx1"/>
                </a:solidFill>
                <a:latin typeface="+mn-lt"/>
                <a:ea typeface="+mn-ea"/>
                <a:cs typeface="+mn-cs"/>
              </a:rPr>
              <a:t>treatment could represent a therapeutic option to</a:t>
            </a:r>
          </a:p>
          <a:p>
            <a:r>
              <a:rPr lang="en-US" sz="1000" b="0" i="0" u="none" strike="noStrike" kern="1200" baseline="0" dirty="0">
                <a:solidFill>
                  <a:schemeClr val="tx1"/>
                </a:solidFill>
                <a:latin typeface="+mn-lt"/>
                <a:ea typeface="+mn-ea"/>
                <a:cs typeface="+mn-cs"/>
              </a:rPr>
              <a:t>improve their clinical status. The second hypothesis to explain</a:t>
            </a:r>
          </a:p>
          <a:p>
            <a:r>
              <a:rPr lang="en-US" sz="1000" b="0" i="0" u="none" strike="noStrike" kern="1200" baseline="0" dirty="0">
                <a:solidFill>
                  <a:schemeClr val="tx1"/>
                </a:solidFill>
                <a:latin typeface="+mn-lt"/>
                <a:ea typeface="+mn-ea"/>
                <a:cs typeface="+mn-cs"/>
              </a:rPr>
              <a:t>a higher frequency of interstitial lung disease in patients with</a:t>
            </a:r>
          </a:p>
          <a:p>
            <a:r>
              <a:rPr lang="en-US" sz="1000" b="0" i="0" u="none" strike="noStrike" kern="1200" baseline="0" dirty="0" err="1">
                <a:solidFill>
                  <a:schemeClr val="tx1"/>
                </a:solidFill>
                <a:latin typeface="+mn-lt"/>
                <a:ea typeface="+mn-ea"/>
                <a:cs typeface="+mn-cs"/>
              </a:rPr>
              <a:t>pSS</a:t>
            </a:r>
            <a:r>
              <a:rPr lang="en-US" sz="1000" b="0" i="0" u="none" strike="noStrike" kern="1200" baseline="0" dirty="0">
                <a:solidFill>
                  <a:schemeClr val="tx1"/>
                </a:solidFill>
                <a:latin typeface="+mn-lt"/>
                <a:ea typeface="+mn-ea"/>
                <a:cs typeface="+mn-cs"/>
              </a:rPr>
              <a:t>-associated PAH is that both conditions share similar</a:t>
            </a:r>
          </a:p>
          <a:p>
            <a:r>
              <a:rPr lang="es-ES" sz="1000" b="0" i="0" u="none" strike="noStrike" kern="1200" baseline="0" dirty="0" err="1">
                <a:solidFill>
                  <a:schemeClr val="tx1"/>
                </a:solidFill>
                <a:latin typeface="+mn-lt"/>
                <a:ea typeface="+mn-ea"/>
                <a:cs typeface="+mn-cs"/>
              </a:rPr>
              <a:t>pathophysiologic</a:t>
            </a:r>
            <a:r>
              <a:rPr lang="es-ES" sz="1000" b="0" i="0" u="none" strike="noStrike" kern="1200" baseline="0" dirty="0">
                <a:solidFill>
                  <a:schemeClr val="tx1"/>
                </a:solidFill>
                <a:latin typeface="+mn-lt"/>
                <a:ea typeface="+mn-ea"/>
                <a:cs typeface="+mn-cs"/>
              </a:rPr>
              <a:t> </a:t>
            </a:r>
            <a:r>
              <a:rPr lang="es-ES" sz="1000" b="0" i="0" u="none" strike="noStrike" kern="1200" baseline="0" dirty="0" err="1">
                <a:solidFill>
                  <a:schemeClr val="tx1"/>
                </a:solidFill>
                <a:latin typeface="+mn-lt"/>
                <a:ea typeface="+mn-ea"/>
                <a:cs typeface="+mn-cs"/>
              </a:rPr>
              <a:t>pathways</a:t>
            </a:r>
            <a:r>
              <a:rPr lang="es-ES" sz="1200" b="0" i="0" u="none" strike="noStrike" kern="1200" baseline="0" dirty="0">
                <a:solidFill>
                  <a:schemeClr val="tx1"/>
                </a:solidFill>
                <a:latin typeface="+mn-lt"/>
                <a:ea typeface="+mn-ea"/>
                <a:cs typeface="+mn-cs"/>
              </a:rPr>
              <a:t>.</a:t>
            </a:r>
            <a:endParaRPr lang="es-ES" dirty="0"/>
          </a:p>
        </p:txBody>
      </p:sp>
      <p:sp>
        <p:nvSpPr>
          <p:cNvPr id="4" name="Marcador de número de diapositiva 3"/>
          <p:cNvSpPr>
            <a:spLocks noGrp="1"/>
          </p:cNvSpPr>
          <p:nvPr>
            <p:ph type="sldNum" sz="quarter" idx="10"/>
          </p:nvPr>
        </p:nvSpPr>
        <p:spPr/>
        <p:txBody>
          <a:bodyPr/>
          <a:lstStyle/>
          <a:p>
            <a:fld id="{DBD3D2EF-DF2E-4BA2-BEB3-E8B1A7F65BEB}" type="slidenum">
              <a:rPr lang="es-ES" smtClean="0"/>
              <a:pPr/>
              <a:t>41</a:t>
            </a:fld>
            <a:endParaRPr lang="es-ES"/>
          </a:p>
        </p:txBody>
      </p:sp>
    </p:spTree>
    <p:extLst>
      <p:ext uri="{BB962C8B-B14F-4D97-AF65-F5344CB8AC3E}">
        <p14:creationId xmlns:p14="http://schemas.microsoft.com/office/powerpoint/2010/main" xmlns="" val="3013154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u="none" strike="noStrike" kern="1200" baseline="0" dirty="0">
                <a:solidFill>
                  <a:schemeClr val="tx1"/>
                </a:solidFill>
                <a:latin typeface="+mn-lt"/>
                <a:ea typeface="+mn-ea"/>
                <a:cs typeface="+mn-cs"/>
              </a:rPr>
              <a:t>Lefevre G, </a:t>
            </a:r>
            <a:r>
              <a:rPr lang="es-ES" sz="1200" b="0" i="0" u="none" strike="noStrike" kern="1200" baseline="0" dirty="0" err="1">
                <a:solidFill>
                  <a:schemeClr val="tx1"/>
                </a:solidFill>
                <a:latin typeface="+mn-lt"/>
                <a:ea typeface="+mn-ea"/>
                <a:cs typeface="+mn-cs"/>
              </a:rPr>
              <a:t>Dauchet</a:t>
            </a:r>
            <a:r>
              <a:rPr lang="es-ES" sz="1200" b="0" i="0" u="none" strike="noStrike" kern="1200" baseline="0" dirty="0">
                <a:solidFill>
                  <a:schemeClr val="tx1"/>
                </a:solidFill>
                <a:latin typeface="+mn-lt"/>
                <a:ea typeface="+mn-ea"/>
                <a:cs typeface="+mn-cs"/>
              </a:rPr>
              <a:t> L, </a:t>
            </a:r>
            <a:r>
              <a:rPr lang="es-ES" sz="1200" b="0" i="0" u="none" strike="noStrike" kern="1200" baseline="0" dirty="0" err="1">
                <a:solidFill>
                  <a:schemeClr val="tx1"/>
                </a:solidFill>
                <a:latin typeface="+mn-lt"/>
                <a:ea typeface="+mn-ea"/>
                <a:cs typeface="+mn-cs"/>
              </a:rPr>
              <a:t>Hachulla</a:t>
            </a:r>
            <a:r>
              <a:rPr lang="es-ES" sz="1200" b="0" i="0" u="none" strike="noStrike" kern="1200" baseline="0" dirty="0">
                <a:solidFill>
                  <a:schemeClr val="tx1"/>
                </a:solidFill>
                <a:latin typeface="+mn-lt"/>
                <a:ea typeface="+mn-ea"/>
                <a:cs typeface="+mn-cs"/>
              </a:rPr>
              <a:t> E, et al. </a:t>
            </a:r>
            <a:r>
              <a:rPr lang="es-ES" sz="1200" b="0" i="0" u="none" strike="noStrike" kern="1200" baseline="0" dirty="0" err="1">
                <a:solidFill>
                  <a:schemeClr val="tx1"/>
                </a:solidFill>
                <a:latin typeface="+mn-lt"/>
                <a:ea typeface="+mn-ea"/>
                <a:cs typeface="+mn-cs"/>
              </a:rPr>
              <a:t>Survival</a:t>
            </a:r>
            <a:r>
              <a:rPr lang="es-ES" sz="1200" b="0" i="0" u="none" strike="noStrike" kern="1200" baseline="0" dirty="0">
                <a:solidFill>
                  <a:schemeClr val="tx1"/>
                </a:solidFill>
                <a:latin typeface="+mn-lt"/>
                <a:ea typeface="+mn-ea"/>
                <a:cs typeface="+mn-cs"/>
              </a:rPr>
              <a:t> and </a:t>
            </a:r>
            <a:r>
              <a:rPr lang="es-ES" sz="1200" b="0" i="0" u="none" strike="noStrike" kern="1200" baseline="0" dirty="0" err="1">
                <a:solidFill>
                  <a:schemeClr val="tx1"/>
                </a:solidFill>
                <a:latin typeface="+mn-lt"/>
                <a:ea typeface="+mn-ea"/>
                <a:cs typeface="+mn-cs"/>
              </a:rPr>
              <a:t>prognostic</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factors</a:t>
            </a:r>
            <a:r>
              <a:rPr lang="es-ES" sz="1200" b="0" i="0" u="none" strike="noStrike" kern="1200" baseline="0" dirty="0">
                <a:solidFill>
                  <a:schemeClr val="tx1"/>
                </a:solidFill>
                <a:latin typeface="+mn-lt"/>
                <a:ea typeface="+mn-ea"/>
                <a:cs typeface="+mn-cs"/>
              </a:rPr>
              <a:t> in </a:t>
            </a:r>
            <a:r>
              <a:rPr lang="es-ES" sz="1200" b="0" i="0" u="none" strike="noStrike" kern="1200" baseline="0" dirty="0" err="1">
                <a:solidFill>
                  <a:schemeClr val="tx1"/>
                </a:solidFill>
                <a:latin typeface="+mn-lt"/>
                <a:ea typeface="+mn-ea"/>
                <a:cs typeface="+mn-cs"/>
              </a:rPr>
              <a:t>systemic</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sclerosis-associated</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pulmonary</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hypertension</a:t>
            </a:r>
            <a:r>
              <a:rPr lang="es-E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a systematic review and meta-analysis. Arthritis Rheum 2013;65:2412e23. </a:t>
            </a:r>
            <a:r>
              <a:rPr lang="en-US" sz="1200" b="0" i="0" u="none" strike="noStrike" kern="1200" baseline="0" dirty="0" err="1">
                <a:solidFill>
                  <a:schemeClr val="tx1"/>
                </a:solidFill>
                <a:latin typeface="+mn-lt"/>
                <a:ea typeface="+mn-ea"/>
                <a:cs typeface="+mn-cs"/>
              </a:rPr>
              <a:t>Epub</a:t>
            </a:r>
            <a:r>
              <a:rPr lang="en-US" sz="1200" b="0" i="0" u="none" strike="noStrike" kern="1200" baseline="0" dirty="0">
                <a:solidFill>
                  <a:schemeClr val="tx1"/>
                </a:solidFill>
                <a:latin typeface="+mn-lt"/>
                <a:ea typeface="+mn-ea"/>
                <a:cs typeface="+mn-cs"/>
              </a:rPr>
              <a:t> 2013/06/07.</a:t>
            </a:r>
          </a:p>
          <a:p>
            <a:r>
              <a:rPr lang="en-US" sz="1200" b="0" i="0" u="none" strike="noStrike" kern="1200" baseline="0" dirty="0">
                <a:solidFill>
                  <a:schemeClr val="tx1"/>
                </a:solidFill>
                <a:latin typeface="+mn-lt"/>
                <a:ea typeface="+mn-ea"/>
                <a:cs typeface="+mn-cs"/>
              </a:rPr>
              <a:t>Chung L, Liu J, Parsons L, et al. Characterization of connective tissue disease-associated pulmonary arterial hypertension</a:t>
            </a:r>
          </a:p>
          <a:p>
            <a:r>
              <a:rPr lang="en-US" sz="1200" b="0" i="0" u="none" strike="noStrike" kern="1200" baseline="0" dirty="0">
                <a:solidFill>
                  <a:schemeClr val="tx1"/>
                </a:solidFill>
                <a:latin typeface="+mn-lt"/>
                <a:ea typeface="+mn-ea"/>
                <a:cs typeface="+mn-cs"/>
              </a:rPr>
              <a:t>from REVEAL: identifying systemic sclerosis as a unique phenotype. Chest 2010;138:1383e94.</a:t>
            </a:r>
          </a:p>
          <a:p>
            <a:r>
              <a:rPr lang="en-US" sz="1200" b="0" i="0" u="none" strike="noStrike" kern="1200" baseline="0" dirty="0">
                <a:solidFill>
                  <a:schemeClr val="tx1"/>
                </a:solidFill>
                <a:latin typeface="+mn-lt"/>
                <a:ea typeface="+mn-ea"/>
                <a:cs typeface="+mn-cs"/>
              </a:rPr>
              <a:t>[6] </a:t>
            </a:r>
            <a:r>
              <a:rPr lang="en-US" sz="1200" b="0" i="0" u="none" strike="noStrike" kern="1200" baseline="0" dirty="0" err="1">
                <a:solidFill>
                  <a:schemeClr val="tx1"/>
                </a:solidFill>
                <a:latin typeface="+mn-lt"/>
                <a:ea typeface="+mn-ea"/>
                <a:cs typeface="+mn-cs"/>
              </a:rPr>
              <a:t>Hachulla</a:t>
            </a:r>
            <a:r>
              <a:rPr lang="en-US" sz="1200" b="0" i="0" u="none" strike="noStrike" kern="1200" baseline="0" dirty="0">
                <a:solidFill>
                  <a:schemeClr val="tx1"/>
                </a:solidFill>
                <a:latin typeface="+mn-lt"/>
                <a:ea typeface="+mn-ea"/>
                <a:cs typeface="+mn-cs"/>
              </a:rPr>
              <a:t> E, de Groote P, </a:t>
            </a:r>
            <a:r>
              <a:rPr lang="en-US" sz="1200" b="0" i="0" u="none" strike="noStrike" kern="1200" baseline="0" dirty="0" err="1">
                <a:solidFill>
                  <a:schemeClr val="tx1"/>
                </a:solidFill>
                <a:latin typeface="+mn-lt"/>
                <a:ea typeface="+mn-ea"/>
                <a:cs typeface="+mn-cs"/>
              </a:rPr>
              <a:t>Gressin</a:t>
            </a:r>
            <a:r>
              <a:rPr lang="en-US" sz="1200" b="0" i="0" u="none" strike="noStrike" kern="1200" baseline="0" dirty="0">
                <a:solidFill>
                  <a:schemeClr val="tx1"/>
                </a:solidFill>
                <a:latin typeface="+mn-lt"/>
                <a:ea typeface="+mn-ea"/>
                <a:cs typeface="+mn-cs"/>
              </a:rPr>
              <a:t> V, et al. The three-year incidence of pulmonary arterial hypertension associated with</a:t>
            </a:r>
          </a:p>
          <a:p>
            <a:r>
              <a:rPr lang="en-US" sz="1200" b="0" i="0" u="none" strike="noStrike" kern="1200" baseline="0" dirty="0">
                <a:solidFill>
                  <a:schemeClr val="tx1"/>
                </a:solidFill>
                <a:latin typeface="+mn-lt"/>
                <a:ea typeface="+mn-ea"/>
                <a:cs typeface="+mn-cs"/>
              </a:rPr>
              <a:t>systemic sclerosis in a multicenter nationwide longitudinal study in France. Arthritis Rheum 2009;60:1831e9.</a:t>
            </a:r>
          </a:p>
          <a:p>
            <a:r>
              <a:rPr lang="en-US" sz="1200" b="0" i="0" u="none" strike="noStrike" kern="1200" baseline="0" dirty="0">
                <a:solidFill>
                  <a:schemeClr val="tx1"/>
                </a:solidFill>
                <a:latin typeface="+mn-lt"/>
                <a:ea typeface="+mn-ea"/>
                <a:cs typeface="+mn-cs"/>
              </a:rPr>
              <a:t>*[7] Hsu VM, Chung L, Hummers LK, et al. Development of pulmonary hypertension in a high-risk population with systemic</a:t>
            </a:r>
          </a:p>
          <a:p>
            <a:r>
              <a:rPr lang="en-US" sz="1200" b="0" i="0" u="none" strike="noStrike" kern="1200" baseline="0" dirty="0">
                <a:solidFill>
                  <a:schemeClr val="tx1"/>
                </a:solidFill>
                <a:latin typeface="+mn-lt"/>
                <a:ea typeface="+mn-ea"/>
                <a:cs typeface="+mn-cs"/>
              </a:rPr>
              <a:t>sclerosis in the pulmonary hypertension assessment and recognition of outcomes in scleroderma (PHAROS) cohort study.</a:t>
            </a:r>
          </a:p>
          <a:p>
            <a:r>
              <a:rPr lang="de-DE" sz="1200" b="0" i="0" u="none" strike="noStrike" kern="1200" baseline="0" dirty="0">
                <a:solidFill>
                  <a:schemeClr val="tx1"/>
                </a:solidFill>
                <a:latin typeface="+mn-lt"/>
                <a:ea typeface="+mn-ea"/>
                <a:cs typeface="+mn-cs"/>
              </a:rPr>
              <a:t>Semin Arthritis Rheum 2014;44:55e62. Epub 2014/04/09.</a:t>
            </a:r>
            <a:endParaRPr lang="es-ES" dirty="0"/>
          </a:p>
        </p:txBody>
      </p:sp>
      <p:sp>
        <p:nvSpPr>
          <p:cNvPr id="4" name="Marcador de número de diapositiva 3"/>
          <p:cNvSpPr>
            <a:spLocks noGrp="1"/>
          </p:cNvSpPr>
          <p:nvPr>
            <p:ph type="sldNum" sz="quarter" idx="10"/>
          </p:nvPr>
        </p:nvSpPr>
        <p:spPr/>
        <p:txBody>
          <a:bodyPr/>
          <a:lstStyle/>
          <a:p>
            <a:fld id="{DBD3D2EF-DF2E-4BA2-BEB3-E8B1A7F65BEB}" type="slidenum">
              <a:rPr lang="es-ES" smtClean="0"/>
              <a:pPr/>
              <a:t>7</a:t>
            </a:fld>
            <a:endParaRPr lang="es-ES"/>
          </a:p>
        </p:txBody>
      </p:sp>
    </p:spTree>
    <p:extLst>
      <p:ext uri="{BB962C8B-B14F-4D97-AF65-F5344CB8AC3E}">
        <p14:creationId xmlns:p14="http://schemas.microsoft.com/office/powerpoint/2010/main" xmlns="" val="453728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BD3D2EF-DF2E-4BA2-BEB3-E8B1A7F65BEB}" type="slidenum">
              <a:rPr lang="es-ES" smtClean="0"/>
              <a:pPr/>
              <a:t>43</a:t>
            </a:fld>
            <a:endParaRPr lang="es-ES"/>
          </a:p>
        </p:txBody>
      </p:sp>
    </p:spTree>
    <p:extLst>
      <p:ext uri="{BB962C8B-B14F-4D97-AF65-F5344CB8AC3E}">
        <p14:creationId xmlns:p14="http://schemas.microsoft.com/office/powerpoint/2010/main" xmlns="" val="2037696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Elegir personas</a:t>
            </a:r>
          </a:p>
          <a:p>
            <a:r>
              <a:rPr lang="es-ES" dirty="0"/>
              <a:t>Elegir pruebas… y contar con el azar</a:t>
            </a:r>
          </a:p>
        </p:txBody>
      </p:sp>
      <p:sp>
        <p:nvSpPr>
          <p:cNvPr id="4" name="Marcador de número de diapositiva 3"/>
          <p:cNvSpPr>
            <a:spLocks noGrp="1"/>
          </p:cNvSpPr>
          <p:nvPr>
            <p:ph type="sldNum" sz="quarter" idx="10"/>
          </p:nvPr>
        </p:nvSpPr>
        <p:spPr/>
        <p:txBody>
          <a:bodyPr/>
          <a:lstStyle/>
          <a:p>
            <a:fld id="{DBD3D2EF-DF2E-4BA2-BEB3-E8B1A7F65BEB}" type="slidenum">
              <a:rPr lang="es-ES" smtClean="0"/>
              <a:pPr/>
              <a:t>8</a:t>
            </a:fld>
            <a:endParaRPr lang="es-ES"/>
          </a:p>
        </p:txBody>
      </p:sp>
    </p:spTree>
    <p:extLst>
      <p:ext uri="{BB962C8B-B14F-4D97-AF65-F5344CB8AC3E}">
        <p14:creationId xmlns:p14="http://schemas.microsoft.com/office/powerpoint/2010/main" xmlns="" val="2202036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BD3D2EF-DF2E-4BA2-BEB3-E8B1A7F65BEB}" type="slidenum">
              <a:rPr lang="es-ES" smtClean="0"/>
              <a:pPr/>
              <a:t>9</a:t>
            </a:fld>
            <a:endParaRPr lang="es-ES"/>
          </a:p>
        </p:txBody>
      </p:sp>
    </p:spTree>
    <p:extLst>
      <p:ext uri="{BB962C8B-B14F-4D97-AF65-F5344CB8AC3E}">
        <p14:creationId xmlns:p14="http://schemas.microsoft.com/office/powerpoint/2010/main" xmlns="" val="3530277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 casi todos los que tienen DLCO &lt; 60, cociente &gt;1’6 o alguna alteración en </a:t>
            </a:r>
            <a:r>
              <a:rPr lang="es-ES" dirty="0" err="1"/>
              <a:t>ecocardio</a:t>
            </a:r>
            <a:r>
              <a:rPr lang="es-ES" dirty="0"/>
              <a:t> les sale cate</a:t>
            </a:r>
          </a:p>
        </p:txBody>
      </p:sp>
      <p:sp>
        <p:nvSpPr>
          <p:cNvPr id="4" name="Marcador de número de diapositiva 3"/>
          <p:cNvSpPr>
            <a:spLocks noGrp="1"/>
          </p:cNvSpPr>
          <p:nvPr>
            <p:ph type="sldNum" sz="quarter" idx="10"/>
          </p:nvPr>
        </p:nvSpPr>
        <p:spPr/>
        <p:txBody>
          <a:bodyPr/>
          <a:lstStyle/>
          <a:p>
            <a:fld id="{DBD3D2EF-DF2E-4BA2-BEB3-E8B1A7F65BEB}" type="slidenum">
              <a:rPr lang="es-ES" smtClean="0"/>
              <a:pPr/>
              <a:t>12</a:t>
            </a:fld>
            <a:endParaRPr lang="es-ES"/>
          </a:p>
        </p:txBody>
      </p:sp>
    </p:spTree>
    <p:extLst>
      <p:ext uri="{BB962C8B-B14F-4D97-AF65-F5344CB8AC3E}">
        <p14:creationId xmlns:p14="http://schemas.microsoft.com/office/powerpoint/2010/main" xmlns="" val="1858375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Ecocardio</a:t>
            </a:r>
            <a:r>
              <a:rPr lang="es-ES" dirty="0"/>
              <a:t> 63,21</a:t>
            </a:r>
          </a:p>
          <a:p>
            <a:r>
              <a:rPr lang="es-ES" dirty="0"/>
              <a:t>Cate 187</a:t>
            </a:r>
          </a:p>
          <a:p>
            <a:r>
              <a:rPr lang="es-ES" dirty="0"/>
              <a:t>PFF 69</a:t>
            </a:r>
          </a:p>
          <a:p>
            <a:r>
              <a:rPr lang="es-ES" dirty="0"/>
              <a:t>ECG 18</a:t>
            </a:r>
          </a:p>
          <a:p>
            <a:r>
              <a:rPr lang="es-ES" dirty="0"/>
              <a:t>AU 0,48</a:t>
            </a:r>
          </a:p>
          <a:p>
            <a:r>
              <a:rPr lang="es-ES" dirty="0"/>
              <a:t>ACA 40</a:t>
            </a:r>
          </a:p>
          <a:p>
            <a:r>
              <a:rPr lang="es-ES" dirty="0"/>
              <a:t>BNP 11</a:t>
            </a:r>
          </a:p>
        </p:txBody>
      </p:sp>
      <p:sp>
        <p:nvSpPr>
          <p:cNvPr id="4" name="Marcador de número de diapositiva 3"/>
          <p:cNvSpPr>
            <a:spLocks noGrp="1"/>
          </p:cNvSpPr>
          <p:nvPr>
            <p:ph type="sldNum" sz="quarter" idx="10"/>
          </p:nvPr>
        </p:nvSpPr>
        <p:spPr/>
        <p:txBody>
          <a:bodyPr/>
          <a:lstStyle/>
          <a:p>
            <a:fld id="{DBD3D2EF-DF2E-4BA2-BEB3-E8B1A7F65BEB}" type="slidenum">
              <a:rPr lang="es-ES" smtClean="0"/>
              <a:pPr/>
              <a:t>13</a:t>
            </a:fld>
            <a:endParaRPr lang="es-ES"/>
          </a:p>
        </p:txBody>
      </p:sp>
    </p:spTree>
    <p:extLst>
      <p:ext uri="{BB962C8B-B14F-4D97-AF65-F5344CB8AC3E}">
        <p14:creationId xmlns:p14="http://schemas.microsoft.com/office/powerpoint/2010/main" xmlns="" val="3466026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EIPH was defined as </a:t>
            </a:r>
            <a:r>
              <a:rPr lang="en-US" sz="1200" b="0" i="0" u="none" strike="noStrike" kern="1200" baseline="0" dirty="0" err="1">
                <a:solidFill>
                  <a:schemeClr val="tx1"/>
                </a:solidFill>
                <a:latin typeface="+mn-lt"/>
                <a:ea typeface="+mn-ea"/>
                <a:cs typeface="+mn-cs"/>
              </a:rPr>
              <a:t>sPAP</a:t>
            </a:r>
            <a:r>
              <a:rPr lang="en-US" sz="1200" b="0" i="0" u="none" strike="noStrike" kern="1200" baseline="0" dirty="0">
                <a:solidFill>
                  <a:schemeClr val="tx1"/>
                </a:solidFill>
                <a:latin typeface="+mn-lt"/>
                <a:ea typeface="+mn-ea"/>
                <a:cs typeface="+mn-cs"/>
              </a:rPr>
              <a:t> &gt; 50 mmHg [12]. </a:t>
            </a:r>
            <a:r>
              <a:rPr lang="en-US" sz="1200" b="0" i="0" u="none" strike="noStrike" kern="1200" baseline="0" dirty="0" err="1">
                <a:solidFill>
                  <a:schemeClr val="tx1"/>
                </a:solidFill>
                <a:latin typeface="+mn-lt"/>
                <a:ea typeface="+mn-ea"/>
                <a:cs typeface="+mn-cs"/>
              </a:rPr>
              <a:t>mPAP</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wasestimated</a:t>
            </a:r>
            <a:r>
              <a:rPr lang="en-US" sz="1200" b="0" i="0" u="none" strike="noStrike" kern="1200" baseline="0" dirty="0">
                <a:solidFill>
                  <a:schemeClr val="tx1"/>
                </a:solidFill>
                <a:latin typeface="+mn-lt"/>
                <a:ea typeface="+mn-ea"/>
                <a:cs typeface="+mn-cs"/>
              </a:rPr>
              <a:t> using the </a:t>
            </a:r>
            <a:r>
              <a:rPr lang="en-US" sz="1200" b="0" i="0" u="none" strike="noStrike" kern="1200" baseline="0" dirty="0" err="1">
                <a:solidFill>
                  <a:schemeClr val="tx1"/>
                </a:solidFill>
                <a:latin typeface="+mn-lt"/>
                <a:ea typeface="+mn-ea"/>
                <a:cs typeface="+mn-cs"/>
              </a:rPr>
              <a:t>Chemla</a:t>
            </a:r>
            <a:r>
              <a:rPr lang="en-US" sz="1200" b="0" i="0" u="none" strike="noStrike" kern="1200" baseline="0" dirty="0">
                <a:solidFill>
                  <a:schemeClr val="tx1"/>
                </a:solidFill>
                <a:latin typeface="+mn-lt"/>
                <a:ea typeface="+mn-ea"/>
                <a:cs typeface="+mn-cs"/>
              </a:rPr>
              <a:t> formula: </a:t>
            </a:r>
            <a:r>
              <a:rPr lang="en-US" sz="1200" b="0" i="0" u="none" strike="noStrike" kern="1200" baseline="0" dirty="0" err="1">
                <a:solidFill>
                  <a:schemeClr val="tx1"/>
                </a:solidFill>
                <a:latin typeface="+mn-lt"/>
                <a:ea typeface="+mn-ea"/>
                <a:cs typeface="+mn-cs"/>
              </a:rPr>
              <a:t>mPAP</a:t>
            </a:r>
            <a:r>
              <a:rPr lang="en-US" sz="1200" b="0" i="0" u="none" strike="noStrike" kern="1200" baseline="0" dirty="0">
                <a:solidFill>
                  <a:schemeClr val="tx1"/>
                </a:solidFill>
                <a:latin typeface="+mn-lt"/>
                <a:ea typeface="+mn-ea"/>
                <a:cs typeface="+mn-cs"/>
              </a:rPr>
              <a:t> = 0.61 × </a:t>
            </a:r>
            <a:r>
              <a:rPr lang="en-US" sz="1200" b="0" i="0" u="none" strike="noStrike" kern="1200" baseline="0" dirty="0" err="1">
                <a:solidFill>
                  <a:schemeClr val="tx1"/>
                </a:solidFill>
                <a:latin typeface="+mn-lt"/>
                <a:ea typeface="+mn-ea"/>
                <a:cs typeface="+mn-cs"/>
              </a:rPr>
              <a:t>sPAP</a:t>
            </a:r>
            <a:r>
              <a:rPr lang="en-US" sz="1200" b="0" i="0" u="none" strike="noStrike" kern="1200" baseline="0" dirty="0">
                <a:solidFill>
                  <a:schemeClr val="tx1"/>
                </a:solidFill>
                <a:latin typeface="+mn-lt"/>
                <a:ea typeface="+mn-ea"/>
                <a:cs typeface="+mn-cs"/>
              </a:rPr>
              <a:t> + 2.The slope of the </a:t>
            </a:r>
            <a:r>
              <a:rPr lang="en-US" sz="1200" b="0" i="0" u="none" strike="noStrike" kern="1200" baseline="0" dirty="0" err="1">
                <a:solidFill>
                  <a:schemeClr val="tx1"/>
                </a:solidFill>
                <a:latin typeface="+mn-lt"/>
                <a:ea typeface="+mn-ea"/>
                <a:cs typeface="+mn-cs"/>
              </a:rPr>
              <a:t>mPAP</a:t>
            </a:r>
            <a:r>
              <a:rPr lang="en-US" sz="1200" b="0" i="0" u="none" strike="noStrike" kern="1200" baseline="0" dirty="0">
                <a:solidFill>
                  <a:schemeClr val="tx1"/>
                </a:solidFill>
                <a:latin typeface="+mn-lt"/>
                <a:ea typeface="+mn-ea"/>
                <a:cs typeface="+mn-cs"/>
              </a:rPr>
              <a:t>/LVCO relationship was estimated </a:t>
            </a:r>
            <a:r>
              <a:rPr lang="en-US" sz="1200" b="0" i="0" u="none" strike="noStrike" kern="1200" baseline="0" dirty="0" err="1">
                <a:solidFill>
                  <a:schemeClr val="tx1"/>
                </a:solidFill>
                <a:latin typeface="+mn-lt"/>
                <a:ea typeface="+mn-ea"/>
                <a:cs typeface="+mn-cs"/>
              </a:rPr>
              <a:t>asthe</a:t>
            </a:r>
            <a:r>
              <a:rPr lang="en-US" sz="1200" b="0" i="0" u="none" strike="noStrike" kern="1200" baseline="0" dirty="0">
                <a:solidFill>
                  <a:schemeClr val="tx1"/>
                </a:solidFill>
                <a:latin typeface="+mn-lt"/>
                <a:ea typeface="+mn-ea"/>
                <a:cs typeface="+mn-cs"/>
              </a:rPr>
              <a:t> ratio between changes (peak — rest value) in </a:t>
            </a:r>
            <a:r>
              <a:rPr lang="en-US" sz="1200" b="0" i="0" u="none" strike="noStrike" kern="1200" baseline="0" dirty="0" err="1">
                <a:solidFill>
                  <a:schemeClr val="tx1"/>
                </a:solidFill>
                <a:latin typeface="+mn-lt"/>
                <a:ea typeface="+mn-ea"/>
                <a:cs typeface="+mn-cs"/>
              </a:rPr>
              <a:t>mPAP</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andchanges</a:t>
            </a:r>
            <a:r>
              <a:rPr lang="en-US" sz="1200" b="0" i="0" u="none" strike="noStrike" kern="1200" baseline="0" dirty="0">
                <a:solidFill>
                  <a:schemeClr val="tx1"/>
                </a:solidFill>
                <a:latin typeface="+mn-lt"/>
                <a:ea typeface="+mn-ea"/>
                <a:cs typeface="+mn-cs"/>
              </a:rPr>
              <a:t> in LVCO [13,14]. All echocardiographic </a:t>
            </a:r>
            <a:r>
              <a:rPr lang="en-US" sz="1200" b="0" i="0" u="none" strike="noStrike" kern="1200" baseline="0" dirty="0" err="1">
                <a:solidFill>
                  <a:schemeClr val="tx1"/>
                </a:solidFill>
                <a:latin typeface="+mn-lt"/>
                <a:ea typeface="+mn-ea"/>
                <a:cs typeface="+mn-cs"/>
              </a:rPr>
              <a:t>variableswere</a:t>
            </a:r>
            <a:r>
              <a:rPr lang="en-US" sz="1200" b="0" i="0" u="none" strike="noStrike" kern="1200" baseline="0" dirty="0">
                <a:solidFill>
                  <a:schemeClr val="tx1"/>
                </a:solidFill>
                <a:latin typeface="+mn-lt"/>
                <a:ea typeface="+mn-ea"/>
                <a:cs typeface="+mn-cs"/>
              </a:rPr>
              <a:t> acquired at peak exercise, except for mitral </a:t>
            </a:r>
            <a:r>
              <a:rPr lang="en-US" sz="1200" b="0" i="0" u="none" strike="noStrike" kern="1200" baseline="0" dirty="0" err="1">
                <a:solidFill>
                  <a:schemeClr val="tx1"/>
                </a:solidFill>
                <a:latin typeface="+mn-lt"/>
                <a:ea typeface="+mn-ea"/>
                <a:cs typeface="+mn-cs"/>
              </a:rPr>
              <a:t>inflowvelocities</a:t>
            </a:r>
            <a:r>
              <a:rPr lang="en-US" sz="1200" b="0" i="0" u="none" strike="noStrike" kern="1200" baseline="0" dirty="0">
                <a:solidFill>
                  <a:schemeClr val="tx1"/>
                </a:solidFill>
                <a:latin typeface="+mn-lt"/>
                <a:ea typeface="+mn-ea"/>
                <a:cs typeface="+mn-cs"/>
              </a:rPr>
              <a:t> and tissue Doppler imaging at the mitral </a:t>
            </a:r>
            <a:r>
              <a:rPr lang="en-US" sz="1200" b="0" i="0" u="none" strike="noStrike" kern="1200" baseline="0" dirty="0" err="1">
                <a:solidFill>
                  <a:schemeClr val="tx1"/>
                </a:solidFill>
                <a:latin typeface="+mn-lt"/>
                <a:ea typeface="+mn-ea"/>
                <a:cs typeface="+mn-cs"/>
              </a:rPr>
              <a:t>annulus.A</a:t>
            </a:r>
            <a:r>
              <a:rPr lang="en-US" sz="1200" b="0" i="0" u="none" strike="noStrike" kern="1200" baseline="0" dirty="0">
                <a:solidFill>
                  <a:schemeClr val="tx1"/>
                </a:solidFill>
                <a:latin typeface="+mn-lt"/>
                <a:ea typeface="+mn-ea"/>
                <a:cs typeface="+mn-cs"/>
              </a:rPr>
              <a:t> symptom-limited graded bicycle exercise test was per-formed in a </a:t>
            </a:r>
            <a:r>
              <a:rPr lang="en-US" sz="1200" b="0" i="0" u="none" strike="noStrike" kern="1200" baseline="0" dirty="0" err="1">
                <a:solidFill>
                  <a:schemeClr val="tx1"/>
                </a:solidFill>
                <a:latin typeface="+mn-lt"/>
                <a:ea typeface="+mn-ea"/>
                <a:cs typeface="+mn-cs"/>
              </a:rPr>
              <a:t>semisupine</a:t>
            </a:r>
            <a:r>
              <a:rPr lang="en-US" sz="1200" b="0" i="0" u="none" strike="noStrike" kern="1200" baseline="0" dirty="0">
                <a:solidFill>
                  <a:schemeClr val="tx1"/>
                </a:solidFill>
                <a:latin typeface="+mn-lt"/>
                <a:ea typeface="+mn-ea"/>
                <a:cs typeface="+mn-cs"/>
              </a:rPr>
              <a:t> position on a tilted table. After </a:t>
            </a:r>
            <a:r>
              <a:rPr lang="en-US" sz="1200" b="0" i="0" u="none" strike="noStrike" kern="1200" baseline="0" dirty="0" err="1">
                <a:solidFill>
                  <a:schemeClr val="tx1"/>
                </a:solidFill>
                <a:latin typeface="+mn-lt"/>
                <a:ea typeface="+mn-ea"/>
                <a:cs typeface="+mn-cs"/>
              </a:rPr>
              <a:t>aninitial</a:t>
            </a:r>
            <a:r>
              <a:rPr lang="en-US" sz="1200" b="0" i="0" u="none" strike="noStrike" kern="1200" baseline="0" dirty="0">
                <a:solidFill>
                  <a:schemeClr val="tx1"/>
                </a:solidFill>
                <a:latin typeface="+mn-lt"/>
                <a:ea typeface="+mn-ea"/>
                <a:cs typeface="+mn-cs"/>
              </a:rPr>
              <a:t> workload of 25 W maintained for 2 minutes, the work-load was gradually increased by 25 W every 2 minutes. </a:t>
            </a:r>
          </a:p>
          <a:p>
            <a:r>
              <a:rPr lang="es-ES" sz="1200" b="0" i="0" u="none" strike="noStrike" kern="1200" baseline="0" dirty="0">
                <a:solidFill>
                  <a:schemeClr val="tx1"/>
                </a:solidFill>
                <a:latin typeface="+mn-lt"/>
                <a:ea typeface="+mn-ea"/>
                <a:cs typeface="+mn-cs"/>
              </a:rPr>
              <a:t>A </a:t>
            </a:r>
            <a:r>
              <a:rPr lang="es-ES" sz="1200" b="0" i="0" u="none" strike="noStrike" kern="1200" baseline="0" dirty="0" err="1">
                <a:solidFill>
                  <a:schemeClr val="tx1"/>
                </a:solidFill>
                <a:latin typeface="+mn-lt"/>
                <a:ea typeface="+mn-ea"/>
                <a:cs typeface="+mn-cs"/>
              </a:rPr>
              <a:t>peakvalue</a:t>
            </a:r>
            <a:r>
              <a:rPr lang="es-ES" sz="1200" b="0" i="0" u="none" strike="noStrike" kern="1200" baseline="0" dirty="0">
                <a:solidFill>
                  <a:schemeClr val="tx1"/>
                </a:solidFill>
                <a:latin typeface="+mn-lt"/>
                <a:ea typeface="+mn-ea"/>
                <a:cs typeface="+mn-cs"/>
              </a:rPr>
              <a:t> &gt; 35 mmHg </a:t>
            </a:r>
            <a:r>
              <a:rPr lang="es-ES" sz="1200" b="0" i="0" u="none" strike="noStrike" kern="1200" baseline="0" dirty="0" err="1">
                <a:solidFill>
                  <a:schemeClr val="tx1"/>
                </a:solidFill>
                <a:latin typeface="+mn-lt"/>
                <a:ea typeface="+mn-ea"/>
                <a:cs typeface="+mn-cs"/>
              </a:rPr>
              <a:t>was</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considered</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to</a:t>
            </a:r>
            <a:r>
              <a:rPr lang="es-ES" sz="1200" b="0" i="0" u="none" strike="noStrike" kern="1200" baseline="0" dirty="0">
                <a:solidFill>
                  <a:schemeClr val="tx1"/>
                </a:solidFill>
                <a:latin typeface="+mn-lt"/>
                <a:ea typeface="+mn-ea"/>
                <a:cs typeface="+mn-cs"/>
              </a:rPr>
              <a:t> define </a:t>
            </a:r>
            <a:r>
              <a:rPr lang="es-ES" sz="1200" b="0" i="0" u="none" strike="noStrike" kern="1200" baseline="0" dirty="0" err="1">
                <a:solidFill>
                  <a:schemeClr val="tx1"/>
                </a:solidFill>
                <a:latin typeface="+mn-lt"/>
                <a:ea typeface="+mn-ea"/>
                <a:cs typeface="+mn-cs"/>
              </a:rPr>
              <a:t>resting</a:t>
            </a:r>
            <a:r>
              <a:rPr lang="es-ES" sz="1200" b="0" i="0" u="none" strike="noStrike" kern="1200" baseline="0" dirty="0">
                <a:solidFill>
                  <a:schemeClr val="tx1"/>
                </a:solidFill>
                <a:latin typeface="+mn-lt"/>
                <a:ea typeface="+mn-ea"/>
                <a:cs typeface="+mn-cs"/>
              </a:rPr>
              <a:t> PH [10]at </a:t>
            </a:r>
            <a:r>
              <a:rPr lang="es-ES" sz="1200" b="0" i="0" u="none" strike="noStrike" kern="1200" baseline="0" dirty="0" err="1">
                <a:solidFill>
                  <a:schemeClr val="tx1"/>
                </a:solidFill>
                <a:latin typeface="+mn-lt"/>
                <a:ea typeface="+mn-ea"/>
                <a:cs typeface="+mn-cs"/>
              </a:rPr>
              <a:t>baseline</a:t>
            </a:r>
            <a:r>
              <a:rPr lang="es-ES" sz="1200" b="0" i="0" u="none" strike="noStrike" kern="1200" baseline="0" dirty="0">
                <a:solidFill>
                  <a:schemeClr val="tx1"/>
                </a:solidFill>
                <a:latin typeface="+mn-lt"/>
                <a:ea typeface="+mn-ea"/>
                <a:cs typeface="+mn-cs"/>
              </a:rPr>
              <a:t> and FUPH. At </a:t>
            </a:r>
            <a:r>
              <a:rPr lang="es-ES" sz="1200" b="0" i="0" u="none" strike="noStrike" kern="1200" baseline="0" dirty="0" err="1">
                <a:solidFill>
                  <a:schemeClr val="tx1"/>
                </a:solidFill>
                <a:latin typeface="+mn-lt"/>
                <a:ea typeface="+mn-ea"/>
                <a:cs typeface="+mn-cs"/>
              </a:rPr>
              <a:t>peak</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exercise</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sPAP</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was</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derivedfrom</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the</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tricuspid</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regurgitant</a:t>
            </a:r>
            <a:r>
              <a:rPr lang="es-ES" sz="1200" b="0" i="0" u="none" strike="noStrike" kern="1200" baseline="0" dirty="0">
                <a:solidFill>
                  <a:schemeClr val="tx1"/>
                </a:solidFill>
                <a:latin typeface="+mn-lt"/>
                <a:ea typeface="+mn-ea"/>
                <a:cs typeface="+mn-cs"/>
              </a:rPr>
              <a:t> jet </a:t>
            </a:r>
            <a:r>
              <a:rPr lang="es-ES" sz="1200" b="0" i="0" u="none" strike="noStrike" kern="1200" baseline="0" dirty="0" err="1">
                <a:solidFill>
                  <a:schemeClr val="tx1"/>
                </a:solidFill>
                <a:latin typeface="+mn-lt"/>
                <a:ea typeface="+mn-ea"/>
                <a:cs typeface="+mn-cs"/>
              </a:rPr>
              <a:t>velocity</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with</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the</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addi-tion</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of</a:t>
            </a:r>
            <a:r>
              <a:rPr lang="es-ES" sz="1200" b="0" i="0" u="none" strike="noStrike" kern="1200" baseline="0" dirty="0">
                <a:solidFill>
                  <a:schemeClr val="tx1"/>
                </a:solidFill>
                <a:latin typeface="+mn-lt"/>
                <a:ea typeface="+mn-ea"/>
                <a:cs typeface="+mn-cs"/>
              </a:rPr>
              <a:t> 10 mmHg for </a:t>
            </a:r>
            <a:r>
              <a:rPr lang="es-ES" sz="1200" b="0" i="0" u="none" strike="noStrike" kern="1200" baseline="0" dirty="0" err="1">
                <a:solidFill>
                  <a:schemeClr val="tx1"/>
                </a:solidFill>
                <a:latin typeface="+mn-lt"/>
                <a:ea typeface="+mn-ea"/>
                <a:cs typeface="+mn-cs"/>
              </a:rPr>
              <a:t>the</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estimation</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of</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right</a:t>
            </a:r>
            <a:r>
              <a:rPr lang="es-ES" sz="1200" b="0" i="0" u="none" strike="noStrike" kern="1200" baseline="0" dirty="0">
                <a:solidFill>
                  <a:schemeClr val="tx1"/>
                </a:solidFill>
                <a:latin typeface="+mn-lt"/>
                <a:ea typeface="+mn-ea"/>
                <a:cs typeface="+mn-cs"/>
              </a:rPr>
              <a:t> atrial </a:t>
            </a:r>
            <a:r>
              <a:rPr lang="es-ES" sz="1200" b="0" i="0" u="none" strike="noStrike" kern="1200" baseline="0" dirty="0" err="1">
                <a:solidFill>
                  <a:schemeClr val="tx1"/>
                </a:solidFill>
                <a:latin typeface="+mn-lt"/>
                <a:ea typeface="+mn-ea"/>
                <a:cs typeface="+mn-cs"/>
              </a:rPr>
              <a:t>pressure</a:t>
            </a:r>
            <a:r>
              <a:rPr lang="es-ES" sz="1200" b="0" i="0" u="none" strike="noStrike" kern="1200" baseline="0" dirty="0">
                <a:solidFill>
                  <a:schemeClr val="tx1"/>
                </a:solidFill>
                <a:latin typeface="+mn-lt"/>
                <a:ea typeface="+mn-ea"/>
                <a:cs typeface="+mn-cs"/>
              </a:rPr>
              <a:t>[11]. EIPH </a:t>
            </a:r>
            <a:r>
              <a:rPr lang="es-ES" sz="1200" b="0" i="0" u="none" strike="noStrike" kern="1200" baseline="0" dirty="0" err="1">
                <a:solidFill>
                  <a:schemeClr val="tx1"/>
                </a:solidFill>
                <a:latin typeface="+mn-lt"/>
                <a:ea typeface="+mn-ea"/>
                <a:cs typeface="+mn-cs"/>
              </a:rPr>
              <a:t>was</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defined</a:t>
            </a:r>
            <a:r>
              <a:rPr lang="es-ES" sz="1200" b="0" i="0" u="none" strike="noStrike" kern="1200" baseline="0" dirty="0">
                <a:solidFill>
                  <a:schemeClr val="tx1"/>
                </a:solidFill>
                <a:latin typeface="+mn-lt"/>
                <a:ea typeface="+mn-ea"/>
                <a:cs typeface="+mn-cs"/>
              </a:rPr>
              <a:t> as </a:t>
            </a:r>
            <a:r>
              <a:rPr lang="es-ES" sz="1200" b="0" i="0" u="none" strike="noStrike" kern="1200" baseline="0" dirty="0" err="1">
                <a:solidFill>
                  <a:schemeClr val="tx1"/>
                </a:solidFill>
                <a:latin typeface="+mn-lt"/>
                <a:ea typeface="+mn-ea"/>
                <a:cs typeface="+mn-cs"/>
              </a:rPr>
              <a:t>sPAP</a:t>
            </a:r>
            <a:r>
              <a:rPr lang="es-ES" sz="1200" b="0" i="0" u="none" strike="noStrike" kern="1200" baseline="0" dirty="0">
                <a:solidFill>
                  <a:schemeClr val="tx1"/>
                </a:solidFill>
                <a:latin typeface="+mn-lt"/>
                <a:ea typeface="+mn-ea"/>
                <a:cs typeface="+mn-cs"/>
              </a:rPr>
              <a:t> &gt; 50 mmHg [12]. </a:t>
            </a:r>
            <a:r>
              <a:rPr lang="es-ES" sz="1200" b="0" i="0" u="none" strike="noStrike" kern="1200" baseline="0" dirty="0" err="1">
                <a:solidFill>
                  <a:schemeClr val="tx1"/>
                </a:solidFill>
                <a:latin typeface="+mn-lt"/>
                <a:ea typeface="+mn-ea"/>
                <a:cs typeface="+mn-cs"/>
              </a:rPr>
              <a:t>mPAP</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wasestimated</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using</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the</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Chemla</a:t>
            </a:r>
            <a:r>
              <a:rPr lang="es-ES" sz="1200" b="0" i="0" u="none" strike="noStrike" kern="1200" baseline="0" dirty="0">
                <a:solidFill>
                  <a:schemeClr val="tx1"/>
                </a:solidFill>
                <a:latin typeface="+mn-lt"/>
                <a:ea typeface="+mn-ea"/>
                <a:cs typeface="+mn-cs"/>
              </a:rPr>
              <a:t> formula: </a:t>
            </a:r>
            <a:r>
              <a:rPr lang="es-ES" sz="1200" b="0" i="0" u="none" strike="noStrike" kern="1200" baseline="0" dirty="0" err="1">
                <a:solidFill>
                  <a:schemeClr val="tx1"/>
                </a:solidFill>
                <a:latin typeface="+mn-lt"/>
                <a:ea typeface="+mn-ea"/>
                <a:cs typeface="+mn-cs"/>
              </a:rPr>
              <a:t>mPAP</a:t>
            </a:r>
            <a:r>
              <a:rPr lang="es-ES" sz="1200" b="0" i="0" u="none" strike="noStrike" kern="1200" baseline="0" dirty="0">
                <a:solidFill>
                  <a:schemeClr val="tx1"/>
                </a:solidFill>
                <a:latin typeface="+mn-lt"/>
                <a:ea typeface="+mn-ea"/>
                <a:cs typeface="+mn-cs"/>
              </a:rPr>
              <a:t> = 0.61 × </a:t>
            </a:r>
            <a:r>
              <a:rPr lang="es-ES" sz="1200" b="0" i="0" u="none" strike="noStrike" kern="1200" baseline="0" dirty="0" err="1">
                <a:solidFill>
                  <a:schemeClr val="tx1"/>
                </a:solidFill>
                <a:latin typeface="+mn-lt"/>
                <a:ea typeface="+mn-ea"/>
                <a:cs typeface="+mn-cs"/>
              </a:rPr>
              <a:t>sPAP</a:t>
            </a:r>
            <a:r>
              <a:rPr lang="es-ES" sz="1200" b="0" i="0" u="none" strike="noStrike" kern="1200" baseline="0" dirty="0">
                <a:solidFill>
                  <a:schemeClr val="tx1"/>
                </a:solidFill>
                <a:latin typeface="+mn-lt"/>
                <a:ea typeface="+mn-ea"/>
                <a:cs typeface="+mn-cs"/>
              </a:rPr>
              <a:t> + 2.</a:t>
            </a:r>
            <a:endParaRPr lang="es-ES" dirty="0"/>
          </a:p>
        </p:txBody>
      </p:sp>
      <p:sp>
        <p:nvSpPr>
          <p:cNvPr id="4" name="Marcador de número de diapositiva 3"/>
          <p:cNvSpPr>
            <a:spLocks noGrp="1"/>
          </p:cNvSpPr>
          <p:nvPr>
            <p:ph type="sldNum" sz="quarter" idx="10"/>
          </p:nvPr>
        </p:nvSpPr>
        <p:spPr/>
        <p:txBody>
          <a:bodyPr/>
          <a:lstStyle/>
          <a:p>
            <a:fld id="{DBD3D2EF-DF2E-4BA2-BEB3-E8B1A7F65BEB}" type="slidenum">
              <a:rPr lang="es-ES" smtClean="0"/>
              <a:pPr/>
              <a:t>16</a:t>
            </a:fld>
            <a:endParaRPr lang="es-ES"/>
          </a:p>
        </p:txBody>
      </p:sp>
    </p:spTree>
    <p:extLst>
      <p:ext uri="{BB962C8B-B14F-4D97-AF65-F5344CB8AC3E}">
        <p14:creationId xmlns:p14="http://schemas.microsoft.com/office/powerpoint/2010/main" xmlns="" val="3452327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Valor aditivo para el diagnóstico evolutivo de HTAP</a:t>
            </a:r>
          </a:p>
        </p:txBody>
      </p:sp>
      <p:sp>
        <p:nvSpPr>
          <p:cNvPr id="4" name="Marcador de número de diapositiva 3"/>
          <p:cNvSpPr>
            <a:spLocks noGrp="1"/>
          </p:cNvSpPr>
          <p:nvPr>
            <p:ph type="sldNum" sz="quarter" idx="10"/>
          </p:nvPr>
        </p:nvSpPr>
        <p:spPr/>
        <p:txBody>
          <a:bodyPr/>
          <a:lstStyle/>
          <a:p>
            <a:fld id="{DBD3D2EF-DF2E-4BA2-BEB3-E8B1A7F65BEB}" type="slidenum">
              <a:rPr lang="es-ES" smtClean="0"/>
              <a:pPr/>
              <a:t>17</a:t>
            </a:fld>
            <a:endParaRPr lang="es-ES"/>
          </a:p>
        </p:txBody>
      </p:sp>
    </p:spTree>
    <p:extLst>
      <p:ext uri="{BB962C8B-B14F-4D97-AF65-F5344CB8AC3E}">
        <p14:creationId xmlns:p14="http://schemas.microsoft.com/office/powerpoint/2010/main" xmlns="" val="3461741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Atención al tratamiento VD en pacientes en los que predomina la ILD porque podemos causar alteraciones de la relación V/P que empeoren al paciente </a:t>
            </a:r>
          </a:p>
          <a:p>
            <a:r>
              <a:rPr lang="es-ES" dirty="0"/>
              <a:t>A igualdad de parámetros hemodinámicos tienen mucho peor pronóstico los pacientes con ILD</a:t>
            </a:r>
          </a:p>
        </p:txBody>
      </p:sp>
      <p:sp>
        <p:nvSpPr>
          <p:cNvPr id="4" name="Marcador de número de diapositiva 3"/>
          <p:cNvSpPr>
            <a:spLocks noGrp="1"/>
          </p:cNvSpPr>
          <p:nvPr>
            <p:ph type="sldNum" sz="quarter" idx="10"/>
          </p:nvPr>
        </p:nvSpPr>
        <p:spPr/>
        <p:txBody>
          <a:bodyPr/>
          <a:lstStyle/>
          <a:p>
            <a:fld id="{DBD3D2EF-DF2E-4BA2-BEB3-E8B1A7F65BEB}" type="slidenum">
              <a:rPr lang="es-ES" smtClean="0"/>
              <a:pPr/>
              <a:t>20</a:t>
            </a:fld>
            <a:endParaRPr lang="es-ES"/>
          </a:p>
        </p:txBody>
      </p:sp>
    </p:spTree>
    <p:extLst>
      <p:ext uri="{BB962C8B-B14F-4D97-AF65-F5344CB8AC3E}">
        <p14:creationId xmlns:p14="http://schemas.microsoft.com/office/powerpoint/2010/main" xmlns="" val="928174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527D6C7-3E0B-4A46-B66D-6D657FD80CB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112CC579-C140-4F97-8B89-28A96F6F5C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F036A155-4084-496C-8FFF-F4B68652ED4A}"/>
              </a:ext>
            </a:extLst>
          </p:cNvPr>
          <p:cNvSpPr>
            <a:spLocks noGrp="1"/>
          </p:cNvSpPr>
          <p:nvPr>
            <p:ph type="dt" sz="half" idx="10"/>
          </p:nvPr>
        </p:nvSpPr>
        <p:spPr/>
        <p:txBody>
          <a:bodyPr/>
          <a:lstStyle/>
          <a:p>
            <a:fld id="{3A98A9B9-E56E-435C-93DA-09F20A2530DD}" type="datetimeFigureOut">
              <a:rPr lang="es-ES" smtClean="0"/>
              <a:pPr/>
              <a:t>22/02/2018</a:t>
            </a:fld>
            <a:endParaRPr lang="es-ES"/>
          </a:p>
        </p:txBody>
      </p:sp>
      <p:sp>
        <p:nvSpPr>
          <p:cNvPr id="5" name="Marcador de pie de página 4">
            <a:extLst>
              <a:ext uri="{FF2B5EF4-FFF2-40B4-BE49-F238E27FC236}">
                <a16:creationId xmlns:a16="http://schemas.microsoft.com/office/drawing/2014/main" xmlns="" id="{173136A3-3B0F-4DD8-BE3A-B4CF251BC14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EDC3037D-5A17-4D9B-8CA1-718DC3F06A5B}"/>
              </a:ext>
            </a:extLst>
          </p:cNvPr>
          <p:cNvSpPr>
            <a:spLocks noGrp="1"/>
          </p:cNvSpPr>
          <p:nvPr>
            <p:ph type="sldNum" sz="quarter" idx="12"/>
          </p:nvPr>
        </p:nvSpPr>
        <p:spPr/>
        <p:txBody>
          <a:bodyPr/>
          <a:lstStyle/>
          <a:p>
            <a:fld id="{B97E7459-0C36-40F1-9475-2A7AA9B92E87}" type="slidenum">
              <a:rPr lang="es-ES" smtClean="0"/>
              <a:pPr/>
              <a:t>‹Nº›</a:t>
            </a:fld>
            <a:endParaRPr lang="es-ES"/>
          </a:p>
        </p:txBody>
      </p:sp>
    </p:spTree>
    <p:extLst>
      <p:ext uri="{BB962C8B-B14F-4D97-AF65-F5344CB8AC3E}">
        <p14:creationId xmlns:p14="http://schemas.microsoft.com/office/powerpoint/2010/main" xmlns="" val="1068554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8D1F326-8DC7-4BFD-A7F3-953C60B741E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A2575EC1-8C13-41AE-BAC9-C3C4CD1B13A6}"/>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91266518-3E0A-4274-A6A6-E62054DE0B03}"/>
              </a:ext>
            </a:extLst>
          </p:cNvPr>
          <p:cNvSpPr>
            <a:spLocks noGrp="1"/>
          </p:cNvSpPr>
          <p:nvPr>
            <p:ph type="dt" sz="half" idx="10"/>
          </p:nvPr>
        </p:nvSpPr>
        <p:spPr/>
        <p:txBody>
          <a:bodyPr/>
          <a:lstStyle/>
          <a:p>
            <a:fld id="{3A98A9B9-E56E-435C-93DA-09F20A2530DD}" type="datetimeFigureOut">
              <a:rPr lang="es-ES" smtClean="0"/>
              <a:pPr/>
              <a:t>22/02/2018</a:t>
            </a:fld>
            <a:endParaRPr lang="es-ES"/>
          </a:p>
        </p:txBody>
      </p:sp>
      <p:sp>
        <p:nvSpPr>
          <p:cNvPr id="5" name="Marcador de pie de página 4">
            <a:extLst>
              <a:ext uri="{FF2B5EF4-FFF2-40B4-BE49-F238E27FC236}">
                <a16:creationId xmlns:a16="http://schemas.microsoft.com/office/drawing/2014/main" xmlns="" id="{7415D27D-892F-41E4-805E-83EB8A3DCE1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ED47A2C7-C64D-4BAC-AA83-59BE22015DAC}"/>
              </a:ext>
            </a:extLst>
          </p:cNvPr>
          <p:cNvSpPr>
            <a:spLocks noGrp="1"/>
          </p:cNvSpPr>
          <p:nvPr>
            <p:ph type="sldNum" sz="quarter" idx="12"/>
          </p:nvPr>
        </p:nvSpPr>
        <p:spPr/>
        <p:txBody>
          <a:bodyPr/>
          <a:lstStyle/>
          <a:p>
            <a:fld id="{B97E7459-0C36-40F1-9475-2A7AA9B92E87}" type="slidenum">
              <a:rPr lang="es-ES" smtClean="0"/>
              <a:pPr/>
              <a:t>‹Nº›</a:t>
            </a:fld>
            <a:endParaRPr lang="es-ES"/>
          </a:p>
        </p:txBody>
      </p:sp>
    </p:spTree>
    <p:extLst>
      <p:ext uri="{BB962C8B-B14F-4D97-AF65-F5344CB8AC3E}">
        <p14:creationId xmlns:p14="http://schemas.microsoft.com/office/powerpoint/2010/main" xmlns="" val="2235319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32C21185-C4C2-4487-B62B-4E0CF8C8455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2017D69E-3F40-4209-BD99-580872AE9B8E}"/>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4B04636F-F8A4-436D-B478-4744F520DDC2}"/>
              </a:ext>
            </a:extLst>
          </p:cNvPr>
          <p:cNvSpPr>
            <a:spLocks noGrp="1"/>
          </p:cNvSpPr>
          <p:nvPr>
            <p:ph type="dt" sz="half" idx="10"/>
          </p:nvPr>
        </p:nvSpPr>
        <p:spPr/>
        <p:txBody>
          <a:bodyPr/>
          <a:lstStyle/>
          <a:p>
            <a:fld id="{3A98A9B9-E56E-435C-93DA-09F20A2530DD}" type="datetimeFigureOut">
              <a:rPr lang="es-ES" smtClean="0"/>
              <a:pPr/>
              <a:t>22/02/2018</a:t>
            </a:fld>
            <a:endParaRPr lang="es-ES"/>
          </a:p>
        </p:txBody>
      </p:sp>
      <p:sp>
        <p:nvSpPr>
          <p:cNvPr id="5" name="Marcador de pie de página 4">
            <a:extLst>
              <a:ext uri="{FF2B5EF4-FFF2-40B4-BE49-F238E27FC236}">
                <a16:creationId xmlns:a16="http://schemas.microsoft.com/office/drawing/2014/main" xmlns="" id="{8E4E17CF-9FDC-4A71-BA03-99FA3EC0E8A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87DB3FF1-AE85-471A-BD59-17CBFA8565CC}"/>
              </a:ext>
            </a:extLst>
          </p:cNvPr>
          <p:cNvSpPr>
            <a:spLocks noGrp="1"/>
          </p:cNvSpPr>
          <p:nvPr>
            <p:ph type="sldNum" sz="quarter" idx="12"/>
          </p:nvPr>
        </p:nvSpPr>
        <p:spPr/>
        <p:txBody>
          <a:bodyPr/>
          <a:lstStyle/>
          <a:p>
            <a:fld id="{B97E7459-0C36-40F1-9475-2A7AA9B92E87}" type="slidenum">
              <a:rPr lang="es-ES" smtClean="0"/>
              <a:pPr/>
              <a:t>‹Nº›</a:t>
            </a:fld>
            <a:endParaRPr lang="es-ES"/>
          </a:p>
        </p:txBody>
      </p:sp>
    </p:spTree>
    <p:extLst>
      <p:ext uri="{BB962C8B-B14F-4D97-AF65-F5344CB8AC3E}">
        <p14:creationId xmlns:p14="http://schemas.microsoft.com/office/powerpoint/2010/main" xmlns="" val="3737303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6D27041-F841-4701-BBD3-45DC9138284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1AF0BA4B-210C-4A77-83FE-E996483D131B}"/>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2EEDEB03-43C8-45E4-85DA-9AB039089D81}"/>
              </a:ext>
            </a:extLst>
          </p:cNvPr>
          <p:cNvSpPr>
            <a:spLocks noGrp="1"/>
          </p:cNvSpPr>
          <p:nvPr>
            <p:ph type="dt" sz="half" idx="10"/>
          </p:nvPr>
        </p:nvSpPr>
        <p:spPr/>
        <p:txBody>
          <a:bodyPr/>
          <a:lstStyle/>
          <a:p>
            <a:fld id="{3A98A9B9-E56E-435C-93DA-09F20A2530DD}" type="datetimeFigureOut">
              <a:rPr lang="es-ES" smtClean="0"/>
              <a:pPr/>
              <a:t>22/02/2018</a:t>
            </a:fld>
            <a:endParaRPr lang="es-ES"/>
          </a:p>
        </p:txBody>
      </p:sp>
      <p:sp>
        <p:nvSpPr>
          <p:cNvPr id="5" name="Marcador de pie de página 4">
            <a:extLst>
              <a:ext uri="{FF2B5EF4-FFF2-40B4-BE49-F238E27FC236}">
                <a16:creationId xmlns:a16="http://schemas.microsoft.com/office/drawing/2014/main" xmlns="" id="{B6F84E0D-1D21-4D14-B5A5-7CC98766168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5EDDB809-ABF5-4E19-84D4-8F63AE544BB0}"/>
              </a:ext>
            </a:extLst>
          </p:cNvPr>
          <p:cNvSpPr>
            <a:spLocks noGrp="1"/>
          </p:cNvSpPr>
          <p:nvPr>
            <p:ph type="sldNum" sz="quarter" idx="12"/>
          </p:nvPr>
        </p:nvSpPr>
        <p:spPr/>
        <p:txBody>
          <a:bodyPr/>
          <a:lstStyle/>
          <a:p>
            <a:fld id="{B97E7459-0C36-40F1-9475-2A7AA9B92E87}" type="slidenum">
              <a:rPr lang="es-ES" smtClean="0"/>
              <a:pPr/>
              <a:t>‹Nº›</a:t>
            </a:fld>
            <a:endParaRPr lang="es-ES"/>
          </a:p>
        </p:txBody>
      </p:sp>
    </p:spTree>
    <p:extLst>
      <p:ext uri="{BB962C8B-B14F-4D97-AF65-F5344CB8AC3E}">
        <p14:creationId xmlns:p14="http://schemas.microsoft.com/office/powerpoint/2010/main" xmlns="" val="2410798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7F2538A-61E1-47F1-A0EF-01530F986A0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DD07DAEB-5535-4750-A615-3ADC2DDE22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xmlns="" id="{395B000C-D09C-4916-96C0-0D3BEFB0423A}"/>
              </a:ext>
            </a:extLst>
          </p:cNvPr>
          <p:cNvSpPr>
            <a:spLocks noGrp="1"/>
          </p:cNvSpPr>
          <p:nvPr>
            <p:ph type="dt" sz="half" idx="10"/>
          </p:nvPr>
        </p:nvSpPr>
        <p:spPr/>
        <p:txBody>
          <a:bodyPr/>
          <a:lstStyle/>
          <a:p>
            <a:fld id="{3A98A9B9-E56E-435C-93DA-09F20A2530DD}" type="datetimeFigureOut">
              <a:rPr lang="es-ES" smtClean="0"/>
              <a:pPr/>
              <a:t>22/02/2018</a:t>
            </a:fld>
            <a:endParaRPr lang="es-ES"/>
          </a:p>
        </p:txBody>
      </p:sp>
      <p:sp>
        <p:nvSpPr>
          <p:cNvPr id="5" name="Marcador de pie de página 4">
            <a:extLst>
              <a:ext uri="{FF2B5EF4-FFF2-40B4-BE49-F238E27FC236}">
                <a16:creationId xmlns:a16="http://schemas.microsoft.com/office/drawing/2014/main" xmlns="" id="{33410E64-F6D9-48BC-A85A-E68D357179B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C52C0B83-9B89-4DB8-894C-67DB88199D31}"/>
              </a:ext>
            </a:extLst>
          </p:cNvPr>
          <p:cNvSpPr>
            <a:spLocks noGrp="1"/>
          </p:cNvSpPr>
          <p:nvPr>
            <p:ph type="sldNum" sz="quarter" idx="12"/>
          </p:nvPr>
        </p:nvSpPr>
        <p:spPr/>
        <p:txBody>
          <a:bodyPr/>
          <a:lstStyle/>
          <a:p>
            <a:fld id="{B97E7459-0C36-40F1-9475-2A7AA9B92E87}" type="slidenum">
              <a:rPr lang="es-ES" smtClean="0"/>
              <a:pPr/>
              <a:t>‹Nº›</a:t>
            </a:fld>
            <a:endParaRPr lang="es-ES"/>
          </a:p>
        </p:txBody>
      </p:sp>
    </p:spTree>
    <p:extLst>
      <p:ext uri="{BB962C8B-B14F-4D97-AF65-F5344CB8AC3E}">
        <p14:creationId xmlns:p14="http://schemas.microsoft.com/office/powerpoint/2010/main" xmlns="" val="1958664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10DAC1B-E758-467E-936F-CEC663E5D67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5765EC68-95C2-4C27-86F1-3CD505921BD7}"/>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54023E66-EAD9-4A55-ABE0-E8AA492AAEE3}"/>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003A65D4-4E98-4D1D-BDEB-2E70F44DE856}"/>
              </a:ext>
            </a:extLst>
          </p:cNvPr>
          <p:cNvSpPr>
            <a:spLocks noGrp="1"/>
          </p:cNvSpPr>
          <p:nvPr>
            <p:ph type="dt" sz="half" idx="10"/>
          </p:nvPr>
        </p:nvSpPr>
        <p:spPr/>
        <p:txBody>
          <a:bodyPr/>
          <a:lstStyle/>
          <a:p>
            <a:fld id="{3A98A9B9-E56E-435C-93DA-09F20A2530DD}" type="datetimeFigureOut">
              <a:rPr lang="es-ES" smtClean="0"/>
              <a:pPr/>
              <a:t>22/02/2018</a:t>
            </a:fld>
            <a:endParaRPr lang="es-ES"/>
          </a:p>
        </p:txBody>
      </p:sp>
      <p:sp>
        <p:nvSpPr>
          <p:cNvPr id="6" name="Marcador de pie de página 5">
            <a:extLst>
              <a:ext uri="{FF2B5EF4-FFF2-40B4-BE49-F238E27FC236}">
                <a16:creationId xmlns:a16="http://schemas.microsoft.com/office/drawing/2014/main" xmlns="" id="{5C4E84AF-D93E-46A8-805D-C217DF07FE6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D65DC332-151B-4F51-A5C6-8E001721EC1E}"/>
              </a:ext>
            </a:extLst>
          </p:cNvPr>
          <p:cNvSpPr>
            <a:spLocks noGrp="1"/>
          </p:cNvSpPr>
          <p:nvPr>
            <p:ph type="sldNum" sz="quarter" idx="12"/>
          </p:nvPr>
        </p:nvSpPr>
        <p:spPr/>
        <p:txBody>
          <a:bodyPr/>
          <a:lstStyle/>
          <a:p>
            <a:fld id="{B97E7459-0C36-40F1-9475-2A7AA9B92E87}" type="slidenum">
              <a:rPr lang="es-ES" smtClean="0"/>
              <a:pPr/>
              <a:t>‹Nº›</a:t>
            </a:fld>
            <a:endParaRPr lang="es-ES"/>
          </a:p>
        </p:txBody>
      </p:sp>
    </p:spTree>
    <p:extLst>
      <p:ext uri="{BB962C8B-B14F-4D97-AF65-F5344CB8AC3E}">
        <p14:creationId xmlns:p14="http://schemas.microsoft.com/office/powerpoint/2010/main" xmlns="" val="1116231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131F786-CD41-47D3-9C67-C290935342B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682CFAFF-C97C-4312-936F-DB05E62A6D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xmlns="" id="{D4479A10-A2E4-46E7-93EF-A23268CD273E}"/>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0BF0B1E6-DD8E-4C28-93BD-0B86526893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xmlns="" id="{B0600E7E-80C6-4544-91FE-58A39B07535D}"/>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ABA4279C-3C7E-4135-95B7-241903CD2EE8}"/>
              </a:ext>
            </a:extLst>
          </p:cNvPr>
          <p:cNvSpPr>
            <a:spLocks noGrp="1"/>
          </p:cNvSpPr>
          <p:nvPr>
            <p:ph type="dt" sz="half" idx="10"/>
          </p:nvPr>
        </p:nvSpPr>
        <p:spPr/>
        <p:txBody>
          <a:bodyPr/>
          <a:lstStyle/>
          <a:p>
            <a:fld id="{3A98A9B9-E56E-435C-93DA-09F20A2530DD}" type="datetimeFigureOut">
              <a:rPr lang="es-ES" smtClean="0"/>
              <a:pPr/>
              <a:t>22/02/2018</a:t>
            </a:fld>
            <a:endParaRPr lang="es-ES"/>
          </a:p>
        </p:txBody>
      </p:sp>
      <p:sp>
        <p:nvSpPr>
          <p:cNvPr id="8" name="Marcador de pie de página 7">
            <a:extLst>
              <a:ext uri="{FF2B5EF4-FFF2-40B4-BE49-F238E27FC236}">
                <a16:creationId xmlns:a16="http://schemas.microsoft.com/office/drawing/2014/main" xmlns="" id="{A0340B9F-1E4D-4460-BE5D-7F9DFEC7E3D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xmlns="" id="{F3AE826A-2E95-4BBF-96CF-54663C3464D7}"/>
              </a:ext>
            </a:extLst>
          </p:cNvPr>
          <p:cNvSpPr>
            <a:spLocks noGrp="1"/>
          </p:cNvSpPr>
          <p:nvPr>
            <p:ph type="sldNum" sz="quarter" idx="12"/>
          </p:nvPr>
        </p:nvSpPr>
        <p:spPr/>
        <p:txBody>
          <a:bodyPr/>
          <a:lstStyle/>
          <a:p>
            <a:fld id="{B97E7459-0C36-40F1-9475-2A7AA9B92E87}" type="slidenum">
              <a:rPr lang="es-ES" smtClean="0"/>
              <a:pPr/>
              <a:t>‹Nº›</a:t>
            </a:fld>
            <a:endParaRPr lang="es-ES"/>
          </a:p>
        </p:txBody>
      </p:sp>
    </p:spTree>
    <p:extLst>
      <p:ext uri="{BB962C8B-B14F-4D97-AF65-F5344CB8AC3E}">
        <p14:creationId xmlns:p14="http://schemas.microsoft.com/office/powerpoint/2010/main" xmlns="" val="2328086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44F44B7-8EFB-4E04-8C2E-CF4083E9471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3EE3811D-1EE7-48EE-8EAA-AD7F671B6F63}"/>
              </a:ext>
            </a:extLst>
          </p:cNvPr>
          <p:cNvSpPr>
            <a:spLocks noGrp="1"/>
          </p:cNvSpPr>
          <p:nvPr>
            <p:ph type="dt" sz="half" idx="10"/>
          </p:nvPr>
        </p:nvSpPr>
        <p:spPr/>
        <p:txBody>
          <a:bodyPr/>
          <a:lstStyle/>
          <a:p>
            <a:fld id="{3A98A9B9-E56E-435C-93DA-09F20A2530DD}" type="datetimeFigureOut">
              <a:rPr lang="es-ES" smtClean="0"/>
              <a:pPr/>
              <a:t>22/02/2018</a:t>
            </a:fld>
            <a:endParaRPr lang="es-ES"/>
          </a:p>
        </p:txBody>
      </p:sp>
      <p:sp>
        <p:nvSpPr>
          <p:cNvPr id="4" name="Marcador de pie de página 3">
            <a:extLst>
              <a:ext uri="{FF2B5EF4-FFF2-40B4-BE49-F238E27FC236}">
                <a16:creationId xmlns:a16="http://schemas.microsoft.com/office/drawing/2014/main" xmlns="" id="{9D2A8782-62FA-4DF4-B653-6F2D3F52FB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B158908E-5824-4434-AD83-C2FFA55EAEE2}"/>
              </a:ext>
            </a:extLst>
          </p:cNvPr>
          <p:cNvSpPr>
            <a:spLocks noGrp="1"/>
          </p:cNvSpPr>
          <p:nvPr>
            <p:ph type="sldNum" sz="quarter" idx="12"/>
          </p:nvPr>
        </p:nvSpPr>
        <p:spPr/>
        <p:txBody>
          <a:bodyPr/>
          <a:lstStyle/>
          <a:p>
            <a:fld id="{B97E7459-0C36-40F1-9475-2A7AA9B92E87}" type="slidenum">
              <a:rPr lang="es-ES" smtClean="0"/>
              <a:pPr/>
              <a:t>‹Nº›</a:t>
            </a:fld>
            <a:endParaRPr lang="es-ES"/>
          </a:p>
        </p:txBody>
      </p:sp>
    </p:spTree>
    <p:extLst>
      <p:ext uri="{BB962C8B-B14F-4D97-AF65-F5344CB8AC3E}">
        <p14:creationId xmlns:p14="http://schemas.microsoft.com/office/powerpoint/2010/main" xmlns="" val="1818884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A7C1729C-317C-4F46-BE19-DB7F2B8E7051}"/>
              </a:ext>
            </a:extLst>
          </p:cNvPr>
          <p:cNvSpPr>
            <a:spLocks noGrp="1"/>
          </p:cNvSpPr>
          <p:nvPr>
            <p:ph type="dt" sz="half" idx="10"/>
          </p:nvPr>
        </p:nvSpPr>
        <p:spPr/>
        <p:txBody>
          <a:bodyPr/>
          <a:lstStyle/>
          <a:p>
            <a:fld id="{3A98A9B9-E56E-435C-93DA-09F20A2530DD}" type="datetimeFigureOut">
              <a:rPr lang="es-ES" smtClean="0"/>
              <a:pPr/>
              <a:t>22/02/2018</a:t>
            </a:fld>
            <a:endParaRPr lang="es-ES"/>
          </a:p>
        </p:txBody>
      </p:sp>
      <p:sp>
        <p:nvSpPr>
          <p:cNvPr id="3" name="Marcador de pie de página 2">
            <a:extLst>
              <a:ext uri="{FF2B5EF4-FFF2-40B4-BE49-F238E27FC236}">
                <a16:creationId xmlns:a16="http://schemas.microsoft.com/office/drawing/2014/main" xmlns="" id="{700D6A3F-24B4-4C44-93F8-8E4D2919F76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xmlns="" id="{A5C2B26B-0F4E-47B1-945D-FD842CFA06D6}"/>
              </a:ext>
            </a:extLst>
          </p:cNvPr>
          <p:cNvSpPr>
            <a:spLocks noGrp="1"/>
          </p:cNvSpPr>
          <p:nvPr>
            <p:ph type="sldNum" sz="quarter" idx="12"/>
          </p:nvPr>
        </p:nvSpPr>
        <p:spPr/>
        <p:txBody>
          <a:bodyPr/>
          <a:lstStyle/>
          <a:p>
            <a:fld id="{B97E7459-0C36-40F1-9475-2A7AA9B92E87}" type="slidenum">
              <a:rPr lang="es-ES" smtClean="0"/>
              <a:pPr/>
              <a:t>‹Nº›</a:t>
            </a:fld>
            <a:endParaRPr lang="es-ES"/>
          </a:p>
        </p:txBody>
      </p:sp>
    </p:spTree>
    <p:extLst>
      <p:ext uri="{BB962C8B-B14F-4D97-AF65-F5344CB8AC3E}">
        <p14:creationId xmlns:p14="http://schemas.microsoft.com/office/powerpoint/2010/main" xmlns="" val="3777147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B9DA5D2-27D0-4BB7-B55E-67C0BA4A91A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CF10C999-4277-4132-AAE6-82B7AAA356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D19C83B1-BA3F-43BB-AB8B-1232CAD74C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709BB10E-11F2-444E-8D5A-D91E08DEEFBF}"/>
              </a:ext>
            </a:extLst>
          </p:cNvPr>
          <p:cNvSpPr>
            <a:spLocks noGrp="1"/>
          </p:cNvSpPr>
          <p:nvPr>
            <p:ph type="dt" sz="half" idx="10"/>
          </p:nvPr>
        </p:nvSpPr>
        <p:spPr/>
        <p:txBody>
          <a:bodyPr/>
          <a:lstStyle/>
          <a:p>
            <a:fld id="{3A98A9B9-E56E-435C-93DA-09F20A2530DD}" type="datetimeFigureOut">
              <a:rPr lang="es-ES" smtClean="0"/>
              <a:pPr/>
              <a:t>22/02/2018</a:t>
            </a:fld>
            <a:endParaRPr lang="es-ES"/>
          </a:p>
        </p:txBody>
      </p:sp>
      <p:sp>
        <p:nvSpPr>
          <p:cNvPr id="6" name="Marcador de pie de página 5">
            <a:extLst>
              <a:ext uri="{FF2B5EF4-FFF2-40B4-BE49-F238E27FC236}">
                <a16:creationId xmlns:a16="http://schemas.microsoft.com/office/drawing/2014/main" xmlns="" id="{68413AC1-E688-41CB-862A-4A5FC9C9442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F95899F8-1702-42A6-A478-ACAFBAE23321}"/>
              </a:ext>
            </a:extLst>
          </p:cNvPr>
          <p:cNvSpPr>
            <a:spLocks noGrp="1"/>
          </p:cNvSpPr>
          <p:nvPr>
            <p:ph type="sldNum" sz="quarter" idx="12"/>
          </p:nvPr>
        </p:nvSpPr>
        <p:spPr/>
        <p:txBody>
          <a:bodyPr/>
          <a:lstStyle/>
          <a:p>
            <a:fld id="{B97E7459-0C36-40F1-9475-2A7AA9B92E87}" type="slidenum">
              <a:rPr lang="es-ES" smtClean="0"/>
              <a:pPr/>
              <a:t>‹Nº›</a:t>
            </a:fld>
            <a:endParaRPr lang="es-ES"/>
          </a:p>
        </p:txBody>
      </p:sp>
    </p:spTree>
    <p:extLst>
      <p:ext uri="{BB962C8B-B14F-4D97-AF65-F5344CB8AC3E}">
        <p14:creationId xmlns:p14="http://schemas.microsoft.com/office/powerpoint/2010/main" xmlns="" val="1716683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C887FEF-50D7-48EB-A83C-C770D390C11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B16E920F-B094-48A9-A609-3D1B9B8738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7263A96C-5C88-40DB-8526-FDA9AE3373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37B4C474-A048-47A4-946A-A9E0F5FC0369}"/>
              </a:ext>
            </a:extLst>
          </p:cNvPr>
          <p:cNvSpPr>
            <a:spLocks noGrp="1"/>
          </p:cNvSpPr>
          <p:nvPr>
            <p:ph type="dt" sz="half" idx="10"/>
          </p:nvPr>
        </p:nvSpPr>
        <p:spPr/>
        <p:txBody>
          <a:bodyPr/>
          <a:lstStyle/>
          <a:p>
            <a:fld id="{3A98A9B9-E56E-435C-93DA-09F20A2530DD}" type="datetimeFigureOut">
              <a:rPr lang="es-ES" smtClean="0"/>
              <a:pPr/>
              <a:t>22/02/2018</a:t>
            </a:fld>
            <a:endParaRPr lang="es-ES"/>
          </a:p>
        </p:txBody>
      </p:sp>
      <p:sp>
        <p:nvSpPr>
          <p:cNvPr id="6" name="Marcador de pie de página 5">
            <a:extLst>
              <a:ext uri="{FF2B5EF4-FFF2-40B4-BE49-F238E27FC236}">
                <a16:creationId xmlns:a16="http://schemas.microsoft.com/office/drawing/2014/main" xmlns="" id="{A4F798F6-D39D-4853-B75A-F29BB59589D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6F1E3F65-0504-498C-9396-C623BD69222C}"/>
              </a:ext>
            </a:extLst>
          </p:cNvPr>
          <p:cNvSpPr>
            <a:spLocks noGrp="1"/>
          </p:cNvSpPr>
          <p:nvPr>
            <p:ph type="sldNum" sz="quarter" idx="12"/>
          </p:nvPr>
        </p:nvSpPr>
        <p:spPr/>
        <p:txBody>
          <a:bodyPr/>
          <a:lstStyle/>
          <a:p>
            <a:fld id="{B97E7459-0C36-40F1-9475-2A7AA9B92E87}" type="slidenum">
              <a:rPr lang="es-ES" smtClean="0"/>
              <a:pPr/>
              <a:t>‹Nº›</a:t>
            </a:fld>
            <a:endParaRPr lang="es-ES"/>
          </a:p>
        </p:txBody>
      </p:sp>
    </p:spTree>
    <p:extLst>
      <p:ext uri="{BB962C8B-B14F-4D97-AF65-F5344CB8AC3E}">
        <p14:creationId xmlns:p14="http://schemas.microsoft.com/office/powerpoint/2010/main" xmlns="" val="783666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4136B475-EC08-48BE-ABE1-C393BFD1B8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113D5938-17B8-452D-9D40-6470CC7E0B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5125C303-E841-4CCC-B570-1189CFF224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98A9B9-E56E-435C-93DA-09F20A2530DD}" type="datetimeFigureOut">
              <a:rPr lang="es-ES" smtClean="0"/>
              <a:pPr/>
              <a:t>22/02/2018</a:t>
            </a:fld>
            <a:endParaRPr lang="es-ES"/>
          </a:p>
        </p:txBody>
      </p:sp>
      <p:sp>
        <p:nvSpPr>
          <p:cNvPr id="5" name="Marcador de pie de página 4">
            <a:extLst>
              <a:ext uri="{FF2B5EF4-FFF2-40B4-BE49-F238E27FC236}">
                <a16:creationId xmlns:a16="http://schemas.microsoft.com/office/drawing/2014/main" xmlns="" id="{962D68AA-E616-4812-BDA2-E150D6511B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xmlns="" id="{1438AD76-5D02-449D-BB74-05D5D991E5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E7459-0C36-40F1-9475-2A7AA9B92E87}" type="slidenum">
              <a:rPr lang="es-ES" smtClean="0"/>
              <a:pPr/>
              <a:t>‹Nº›</a:t>
            </a:fld>
            <a:endParaRPr lang="es-ES"/>
          </a:p>
        </p:txBody>
      </p:sp>
    </p:spTree>
    <p:extLst>
      <p:ext uri="{BB962C8B-B14F-4D97-AF65-F5344CB8AC3E}">
        <p14:creationId xmlns:p14="http://schemas.microsoft.com/office/powerpoint/2010/main" xmlns="" val="3593412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9281582-C3B8-45F3-BC48-CCCE853D3451}"/>
              </a:ext>
            </a:extLst>
          </p:cNvPr>
          <p:cNvSpPr>
            <a:spLocks noGrp="1"/>
          </p:cNvSpPr>
          <p:nvPr>
            <p:ph type="ctrTitle"/>
          </p:nvPr>
        </p:nvSpPr>
        <p:spPr>
          <a:xfrm>
            <a:off x="202058" y="46894"/>
            <a:ext cx="11860988" cy="1863972"/>
          </a:xfrm>
        </p:spPr>
        <p:txBody>
          <a:bodyPr>
            <a:normAutofit fontScale="90000"/>
          </a:bodyPr>
          <a:lstStyle/>
          <a:p>
            <a:r>
              <a:rPr lang="es-ES" b="1" dirty="0">
                <a:solidFill>
                  <a:schemeClr val="accent5">
                    <a:lumMod val="75000"/>
                  </a:schemeClr>
                </a:solidFill>
              </a:rPr>
              <a:t>HIPERTENSION PULMONAR EN ENFERMEDADES AUTOINMUNES</a:t>
            </a:r>
          </a:p>
        </p:txBody>
      </p:sp>
      <p:sp>
        <p:nvSpPr>
          <p:cNvPr id="3" name="Subtítulo 2">
            <a:extLst>
              <a:ext uri="{FF2B5EF4-FFF2-40B4-BE49-F238E27FC236}">
                <a16:creationId xmlns:a16="http://schemas.microsoft.com/office/drawing/2014/main" xmlns="" id="{B3C31941-5AC6-4759-9187-CF68F6BDED2F}"/>
              </a:ext>
            </a:extLst>
          </p:cNvPr>
          <p:cNvSpPr>
            <a:spLocks noGrp="1"/>
          </p:cNvSpPr>
          <p:nvPr>
            <p:ph type="subTitle" idx="1"/>
          </p:nvPr>
        </p:nvSpPr>
        <p:spPr>
          <a:xfrm>
            <a:off x="8343900" y="3592268"/>
            <a:ext cx="3302000" cy="1681162"/>
          </a:xfrm>
        </p:spPr>
        <p:txBody>
          <a:bodyPr>
            <a:normAutofit/>
          </a:bodyPr>
          <a:lstStyle/>
          <a:p>
            <a:r>
              <a:rPr lang="es-ES" b="1" dirty="0"/>
              <a:t>Dr. J. Todolí Parra</a:t>
            </a:r>
          </a:p>
          <a:p>
            <a:r>
              <a:rPr lang="es-ES" sz="2000" i="1" dirty="0"/>
              <a:t>Sección </a:t>
            </a:r>
            <a:r>
              <a:rPr lang="es-ES" sz="2000" i="1" dirty="0" err="1"/>
              <a:t>Inmunopatología</a:t>
            </a:r>
            <a:r>
              <a:rPr lang="es-ES" sz="2000" i="1" dirty="0"/>
              <a:t>/EAS</a:t>
            </a:r>
          </a:p>
          <a:p>
            <a:r>
              <a:rPr lang="es-ES" sz="2000" i="1" dirty="0"/>
              <a:t>Servicio de Medicina Interna </a:t>
            </a:r>
          </a:p>
          <a:p>
            <a:r>
              <a:rPr lang="es-ES" sz="2000" i="1" dirty="0"/>
              <a:t>H. U. La Fe (Valencia)</a:t>
            </a:r>
          </a:p>
        </p:txBody>
      </p:sp>
      <p:pic>
        <p:nvPicPr>
          <p:cNvPr id="5" name="Imagen 4" descr="Imagen que contiene imágenes prediseñadas&#10;&#10;Descripción generada con confianza muy alta">
            <a:extLst>
              <a:ext uri="{FF2B5EF4-FFF2-40B4-BE49-F238E27FC236}">
                <a16:creationId xmlns:a16="http://schemas.microsoft.com/office/drawing/2014/main" xmlns="" id="{38C54782-64B9-406D-8413-FD634FC79372}"/>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20343522">
            <a:off x="3644961" y="2420503"/>
            <a:ext cx="3083052" cy="1511300"/>
          </a:xfrm>
          <a:prstGeom prst="rect">
            <a:avLst/>
          </a:prstGeom>
        </p:spPr>
      </p:pic>
      <p:pic>
        <p:nvPicPr>
          <p:cNvPr id="6" name="Imagen 5">
            <a:extLst>
              <a:ext uri="{FF2B5EF4-FFF2-40B4-BE49-F238E27FC236}">
                <a16:creationId xmlns:a16="http://schemas.microsoft.com/office/drawing/2014/main" xmlns="" id="{1580C551-DF5D-48C2-B698-EE3090370550}"/>
              </a:ext>
            </a:extLst>
          </p:cNvPr>
          <p:cNvPicPr>
            <a:picLocks noChangeAspect="1"/>
          </p:cNvPicPr>
          <p:nvPr/>
        </p:nvPicPr>
        <p:blipFill>
          <a:blip r:embed="rId3"/>
          <a:stretch>
            <a:fillRect/>
          </a:stretch>
        </p:blipFill>
        <p:spPr>
          <a:xfrm>
            <a:off x="959631" y="5487915"/>
            <a:ext cx="9486900" cy="1209675"/>
          </a:xfrm>
          <a:prstGeom prst="rect">
            <a:avLst/>
          </a:prstGeom>
        </p:spPr>
      </p:pic>
    </p:spTree>
    <p:extLst>
      <p:ext uri="{BB962C8B-B14F-4D97-AF65-F5344CB8AC3E}">
        <p14:creationId xmlns:p14="http://schemas.microsoft.com/office/powerpoint/2010/main" xmlns="" val="3156894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lowchart: Document 13">
            <a:extLst>
              <a:ext uri="{FF2B5EF4-FFF2-40B4-BE49-F238E27FC236}">
                <a16:creationId xmlns:a16="http://schemas.microsoft.com/office/drawing/2014/main" xmlns="" id="{D12DDE76-C203-4047-9998-63900085B5E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8175" y="0"/>
            <a:ext cx="3248025" cy="3400426"/>
          </a:xfrm>
          <a:prstGeom prst="flowChartDocument">
            <a:avLst/>
          </a:prstGeom>
          <a:solidFill>
            <a:srgbClr val="4F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xmlns="" id="{8FDE0D66-20FD-4777-A903-85F6CA790E96}"/>
              </a:ext>
            </a:extLst>
          </p:cNvPr>
          <p:cNvPicPr>
            <a:picLocks noChangeAspect="1"/>
          </p:cNvPicPr>
          <p:nvPr/>
        </p:nvPicPr>
        <p:blipFill>
          <a:blip r:embed="rId2"/>
          <a:stretch>
            <a:fillRect/>
          </a:stretch>
        </p:blipFill>
        <p:spPr>
          <a:xfrm>
            <a:off x="4006263" y="171162"/>
            <a:ext cx="7347537" cy="5293225"/>
          </a:xfrm>
          <a:prstGeom prst="rect">
            <a:avLst/>
          </a:prstGeom>
        </p:spPr>
      </p:pic>
      <p:sp>
        <p:nvSpPr>
          <p:cNvPr id="2" name="Título 1">
            <a:extLst>
              <a:ext uri="{FF2B5EF4-FFF2-40B4-BE49-F238E27FC236}">
                <a16:creationId xmlns:a16="http://schemas.microsoft.com/office/drawing/2014/main" xmlns="" id="{B305446F-B2D6-4BB2-BB89-DB1C8BF16F3F}"/>
              </a:ext>
            </a:extLst>
          </p:cNvPr>
          <p:cNvSpPr>
            <a:spLocks noGrp="1"/>
          </p:cNvSpPr>
          <p:nvPr>
            <p:ph type="title"/>
          </p:nvPr>
        </p:nvSpPr>
        <p:spPr>
          <a:xfrm>
            <a:off x="838200" y="196796"/>
            <a:ext cx="2840182" cy="2371148"/>
          </a:xfrm>
          <a:prstGeom prst="ellipse">
            <a:avLst/>
          </a:prstGeom>
        </p:spPr>
        <p:txBody>
          <a:bodyPr vert="horz" lIns="91440" tIns="45720" rIns="91440" bIns="45720" rtlCol="0" anchor="ctr">
            <a:normAutofit/>
          </a:bodyPr>
          <a:lstStyle/>
          <a:p>
            <a:r>
              <a:rPr lang="en-US" sz="2700" kern="1200" dirty="0" err="1">
                <a:solidFill>
                  <a:srgbClr val="FFFFFF"/>
                </a:solidFill>
                <a:latin typeface="+mj-lt"/>
                <a:ea typeface="+mj-ea"/>
                <a:cs typeface="+mj-cs"/>
              </a:rPr>
              <a:t>Hallazgos</a:t>
            </a:r>
            <a:r>
              <a:rPr lang="en-US" sz="2700" kern="1200" dirty="0">
                <a:solidFill>
                  <a:srgbClr val="FFFFFF"/>
                </a:solidFill>
                <a:latin typeface="+mj-lt"/>
                <a:ea typeface="+mj-ea"/>
                <a:cs typeface="+mj-cs"/>
              </a:rPr>
              <a:t> para </a:t>
            </a:r>
            <a:r>
              <a:rPr lang="en-US" sz="2700" kern="1200" dirty="0" err="1">
                <a:solidFill>
                  <a:srgbClr val="FFFFFF"/>
                </a:solidFill>
                <a:latin typeface="+mj-lt"/>
                <a:ea typeface="+mj-ea"/>
                <a:cs typeface="+mj-cs"/>
              </a:rPr>
              <a:t>remitir</a:t>
            </a:r>
            <a:r>
              <a:rPr lang="en-US" sz="2700" kern="1200" dirty="0">
                <a:solidFill>
                  <a:srgbClr val="FFFFFF"/>
                </a:solidFill>
                <a:latin typeface="+mj-lt"/>
                <a:ea typeface="+mj-ea"/>
                <a:cs typeface="+mj-cs"/>
              </a:rPr>
              <a:t> a cate derecho</a:t>
            </a:r>
          </a:p>
        </p:txBody>
      </p:sp>
      <p:sp>
        <p:nvSpPr>
          <p:cNvPr id="5" name="Rectángulo 4">
            <a:extLst>
              <a:ext uri="{FF2B5EF4-FFF2-40B4-BE49-F238E27FC236}">
                <a16:creationId xmlns:a16="http://schemas.microsoft.com/office/drawing/2014/main" xmlns="" id="{AF6D3B2E-1174-4031-8D48-2FEBC8FA90E1}"/>
              </a:ext>
            </a:extLst>
          </p:cNvPr>
          <p:cNvSpPr/>
          <p:nvPr/>
        </p:nvSpPr>
        <p:spPr>
          <a:xfrm>
            <a:off x="0" y="5843057"/>
            <a:ext cx="3886200" cy="1015663"/>
          </a:xfrm>
          <a:prstGeom prst="rect">
            <a:avLst/>
          </a:prstGeom>
        </p:spPr>
        <p:txBody>
          <a:bodyPr wrap="square">
            <a:spAutoFit/>
          </a:bodyPr>
          <a:lstStyle/>
          <a:p>
            <a:r>
              <a:rPr lang="es-ES" sz="1200" dirty="0" err="1">
                <a:solidFill>
                  <a:srgbClr val="000000"/>
                </a:solidFill>
              </a:rPr>
              <a:t>Kato</a:t>
            </a:r>
            <a:r>
              <a:rPr lang="es-ES" sz="1200" dirty="0">
                <a:solidFill>
                  <a:srgbClr val="000000"/>
                </a:solidFill>
              </a:rPr>
              <a:t> M, </a:t>
            </a:r>
            <a:r>
              <a:rPr lang="es-ES" sz="1200" dirty="0" err="1">
                <a:solidFill>
                  <a:srgbClr val="000000"/>
                </a:solidFill>
              </a:rPr>
              <a:t>Atsumi</a:t>
            </a:r>
            <a:r>
              <a:rPr lang="es-ES" sz="1200" dirty="0">
                <a:solidFill>
                  <a:srgbClr val="000000"/>
                </a:solidFill>
              </a:rPr>
              <a:t> T.</a:t>
            </a:r>
          </a:p>
          <a:p>
            <a:r>
              <a:rPr lang="en-US" sz="1200" b="1" dirty="0">
                <a:solidFill>
                  <a:srgbClr val="000000"/>
                </a:solidFill>
              </a:rPr>
              <a:t>Pulmonary arterial hypertension associated with</a:t>
            </a:r>
          </a:p>
          <a:p>
            <a:r>
              <a:rPr lang="en-US" sz="1200" b="1" dirty="0">
                <a:solidFill>
                  <a:srgbClr val="000000"/>
                </a:solidFill>
              </a:rPr>
              <a:t>connective tissue diseases: A review focusing on</a:t>
            </a:r>
          </a:p>
          <a:p>
            <a:r>
              <a:rPr lang="es-ES" sz="1200" b="1" dirty="0" err="1">
                <a:solidFill>
                  <a:srgbClr val="000000"/>
                </a:solidFill>
              </a:rPr>
              <a:t>distinctive</a:t>
            </a:r>
            <a:r>
              <a:rPr lang="es-ES" sz="1200" b="1" dirty="0">
                <a:solidFill>
                  <a:srgbClr val="000000"/>
                </a:solidFill>
              </a:rPr>
              <a:t> </a:t>
            </a:r>
            <a:r>
              <a:rPr lang="es-ES" sz="1200" b="1" dirty="0" err="1">
                <a:solidFill>
                  <a:srgbClr val="000000"/>
                </a:solidFill>
              </a:rPr>
              <a:t>clinical</a:t>
            </a:r>
            <a:r>
              <a:rPr lang="es-ES" sz="1200" b="1" dirty="0">
                <a:solidFill>
                  <a:srgbClr val="000000"/>
                </a:solidFill>
              </a:rPr>
              <a:t> </a:t>
            </a:r>
            <a:r>
              <a:rPr lang="es-ES" sz="1200" b="1" dirty="0" err="1">
                <a:solidFill>
                  <a:srgbClr val="000000"/>
                </a:solidFill>
              </a:rPr>
              <a:t>aspects</a:t>
            </a:r>
            <a:r>
              <a:rPr lang="es-ES" sz="1200" b="1" dirty="0">
                <a:solidFill>
                  <a:srgbClr val="000000"/>
                </a:solidFill>
              </a:rPr>
              <a:t>. </a:t>
            </a:r>
            <a:r>
              <a:rPr lang="es-ES" sz="1200" dirty="0" err="1">
                <a:solidFill>
                  <a:srgbClr val="000000"/>
                </a:solidFill>
              </a:rPr>
              <a:t>Eur</a:t>
            </a:r>
            <a:r>
              <a:rPr lang="es-ES" sz="1200" dirty="0">
                <a:solidFill>
                  <a:srgbClr val="000000"/>
                </a:solidFill>
              </a:rPr>
              <a:t> J Clin </a:t>
            </a:r>
            <a:r>
              <a:rPr lang="es-ES" sz="1200" dirty="0" err="1">
                <a:solidFill>
                  <a:srgbClr val="000000"/>
                </a:solidFill>
              </a:rPr>
              <a:t>Invest</a:t>
            </a:r>
            <a:r>
              <a:rPr lang="es-ES" sz="1200" dirty="0">
                <a:solidFill>
                  <a:srgbClr val="000000"/>
                </a:solidFill>
              </a:rPr>
              <a:t>.</a:t>
            </a:r>
          </a:p>
          <a:p>
            <a:r>
              <a:rPr lang="es-ES" sz="1200" dirty="0">
                <a:solidFill>
                  <a:srgbClr val="000000"/>
                </a:solidFill>
              </a:rPr>
              <a:t>2018;48:e12876. </a:t>
            </a:r>
            <a:r>
              <a:rPr lang="es-ES" sz="1200" dirty="0">
                <a:solidFill>
                  <a:srgbClr val="0000FF"/>
                </a:solidFill>
              </a:rPr>
              <a:t>https://doi.org/10.1111/eci.12876</a:t>
            </a:r>
            <a:endParaRPr lang="es-ES" sz="1200" dirty="0"/>
          </a:p>
        </p:txBody>
      </p:sp>
      <p:cxnSp>
        <p:nvCxnSpPr>
          <p:cNvPr id="7" name="Conector recto 6">
            <a:extLst>
              <a:ext uri="{FF2B5EF4-FFF2-40B4-BE49-F238E27FC236}">
                <a16:creationId xmlns:a16="http://schemas.microsoft.com/office/drawing/2014/main" xmlns="" id="{6B7129F8-675F-45B1-8724-63A964EF8EF4}"/>
              </a:ext>
            </a:extLst>
          </p:cNvPr>
          <p:cNvCxnSpPr/>
          <p:nvPr/>
        </p:nvCxnSpPr>
        <p:spPr>
          <a:xfrm>
            <a:off x="4381500" y="3784600"/>
            <a:ext cx="63500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7913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23DD3051-1121-48D0-BAF5-4449B34A9F2A}"/>
              </a:ext>
            </a:extLst>
          </p:cNvPr>
          <p:cNvSpPr/>
          <p:nvPr/>
        </p:nvSpPr>
        <p:spPr>
          <a:xfrm>
            <a:off x="8208073" y="85271"/>
            <a:ext cx="2647263" cy="369332"/>
          </a:xfrm>
          <a:prstGeom prst="rect">
            <a:avLst/>
          </a:prstGeom>
        </p:spPr>
        <p:txBody>
          <a:bodyPr wrap="none">
            <a:spAutoFit/>
          </a:bodyPr>
          <a:lstStyle/>
          <a:p>
            <a:r>
              <a:rPr lang="es-ES" dirty="0"/>
              <a:t>http://www.detect-hap.es</a:t>
            </a:r>
          </a:p>
        </p:txBody>
      </p:sp>
      <p:pic>
        <p:nvPicPr>
          <p:cNvPr id="4" name="Imagen 3">
            <a:extLst>
              <a:ext uri="{FF2B5EF4-FFF2-40B4-BE49-F238E27FC236}">
                <a16:creationId xmlns:a16="http://schemas.microsoft.com/office/drawing/2014/main" xmlns="" id="{9729C4DC-C979-4CA1-8A08-5F85B38CC18A}"/>
              </a:ext>
            </a:extLst>
          </p:cNvPr>
          <p:cNvPicPr>
            <a:picLocks noChangeAspect="1"/>
          </p:cNvPicPr>
          <p:nvPr/>
        </p:nvPicPr>
        <p:blipFill>
          <a:blip r:embed="rId2" cstate="email"/>
          <a:stretch>
            <a:fillRect/>
          </a:stretch>
        </p:blipFill>
        <p:spPr>
          <a:xfrm>
            <a:off x="381190" y="691132"/>
            <a:ext cx="5248275" cy="5934075"/>
          </a:xfrm>
          <a:prstGeom prst="rect">
            <a:avLst/>
          </a:prstGeom>
        </p:spPr>
      </p:pic>
      <p:pic>
        <p:nvPicPr>
          <p:cNvPr id="2" name="Imagen 1">
            <a:extLst>
              <a:ext uri="{FF2B5EF4-FFF2-40B4-BE49-F238E27FC236}">
                <a16:creationId xmlns:a16="http://schemas.microsoft.com/office/drawing/2014/main" xmlns="" id="{65FD90B6-7470-4020-B06D-1F370DB74210}"/>
              </a:ext>
            </a:extLst>
          </p:cNvPr>
          <p:cNvPicPr>
            <a:picLocks noChangeAspect="1"/>
          </p:cNvPicPr>
          <p:nvPr/>
        </p:nvPicPr>
        <p:blipFill>
          <a:blip r:embed="rId3" cstate="email"/>
          <a:stretch>
            <a:fillRect/>
          </a:stretch>
        </p:blipFill>
        <p:spPr>
          <a:xfrm>
            <a:off x="4519612" y="85271"/>
            <a:ext cx="3152775" cy="809625"/>
          </a:xfrm>
          <a:prstGeom prst="rect">
            <a:avLst/>
          </a:prstGeom>
        </p:spPr>
      </p:pic>
      <p:pic>
        <p:nvPicPr>
          <p:cNvPr id="5" name="Imagen 4">
            <a:extLst>
              <a:ext uri="{FF2B5EF4-FFF2-40B4-BE49-F238E27FC236}">
                <a16:creationId xmlns:a16="http://schemas.microsoft.com/office/drawing/2014/main" xmlns="" id="{F71EEAE5-C36F-41F2-847A-F20F838FF89B}"/>
              </a:ext>
            </a:extLst>
          </p:cNvPr>
          <p:cNvPicPr>
            <a:picLocks noChangeAspect="1"/>
          </p:cNvPicPr>
          <p:nvPr/>
        </p:nvPicPr>
        <p:blipFill>
          <a:blip r:embed="rId4" cstate="email"/>
          <a:stretch>
            <a:fillRect/>
          </a:stretch>
        </p:blipFill>
        <p:spPr>
          <a:xfrm>
            <a:off x="6095999" y="1859814"/>
            <a:ext cx="5124450" cy="3800475"/>
          </a:xfrm>
          <a:prstGeom prst="rect">
            <a:avLst/>
          </a:prstGeom>
        </p:spPr>
      </p:pic>
      <p:sp>
        <p:nvSpPr>
          <p:cNvPr id="6" name="CuadroTexto 5">
            <a:extLst>
              <a:ext uri="{FF2B5EF4-FFF2-40B4-BE49-F238E27FC236}">
                <a16:creationId xmlns:a16="http://schemas.microsoft.com/office/drawing/2014/main" xmlns="" id="{2B8AF9A4-2A54-479B-AB46-31C200AA9E91}"/>
              </a:ext>
            </a:extLst>
          </p:cNvPr>
          <p:cNvSpPr txBox="1"/>
          <p:nvPr/>
        </p:nvSpPr>
        <p:spPr>
          <a:xfrm>
            <a:off x="8324001" y="634506"/>
            <a:ext cx="2466701" cy="369332"/>
          </a:xfrm>
          <a:prstGeom prst="rect">
            <a:avLst/>
          </a:prstGeom>
          <a:noFill/>
        </p:spPr>
        <p:txBody>
          <a:bodyPr wrap="none" rtlCol="0">
            <a:spAutoFit/>
          </a:bodyPr>
          <a:lstStyle/>
          <a:p>
            <a:r>
              <a:rPr lang="es-ES" b="1" dirty="0">
                <a:solidFill>
                  <a:srgbClr val="0070C0"/>
                </a:solidFill>
              </a:rPr>
              <a:t>SUBGRUPOS DE RIESGO</a:t>
            </a:r>
          </a:p>
        </p:txBody>
      </p:sp>
      <p:sp>
        <p:nvSpPr>
          <p:cNvPr id="7" name="CuadroTexto 6">
            <a:extLst>
              <a:ext uri="{FF2B5EF4-FFF2-40B4-BE49-F238E27FC236}">
                <a16:creationId xmlns:a16="http://schemas.microsoft.com/office/drawing/2014/main" xmlns="" id="{CDDE9784-AD73-4BCA-A178-96DEA3C62BF2}"/>
              </a:ext>
            </a:extLst>
          </p:cNvPr>
          <p:cNvSpPr txBox="1"/>
          <p:nvPr/>
        </p:nvSpPr>
        <p:spPr>
          <a:xfrm>
            <a:off x="3251200" y="2641600"/>
            <a:ext cx="444500" cy="369332"/>
          </a:xfrm>
          <a:prstGeom prst="rect">
            <a:avLst/>
          </a:prstGeom>
          <a:noFill/>
        </p:spPr>
        <p:txBody>
          <a:bodyPr wrap="square" rtlCol="0">
            <a:spAutoFit/>
          </a:bodyPr>
          <a:lstStyle/>
          <a:p>
            <a:r>
              <a:rPr lang="es-ES" dirty="0"/>
              <a:t>X</a:t>
            </a:r>
          </a:p>
        </p:txBody>
      </p:sp>
      <p:sp>
        <p:nvSpPr>
          <p:cNvPr id="8" name="CuadroTexto 7">
            <a:extLst>
              <a:ext uri="{FF2B5EF4-FFF2-40B4-BE49-F238E27FC236}">
                <a16:creationId xmlns:a16="http://schemas.microsoft.com/office/drawing/2014/main" xmlns="" id="{CB2FF380-51B4-4248-BC17-AF7CD6740C6B}"/>
              </a:ext>
            </a:extLst>
          </p:cNvPr>
          <p:cNvSpPr txBox="1"/>
          <p:nvPr/>
        </p:nvSpPr>
        <p:spPr>
          <a:xfrm>
            <a:off x="3219450" y="3247461"/>
            <a:ext cx="444500" cy="369332"/>
          </a:xfrm>
          <a:prstGeom prst="rect">
            <a:avLst/>
          </a:prstGeom>
          <a:noFill/>
        </p:spPr>
        <p:txBody>
          <a:bodyPr wrap="square" rtlCol="0">
            <a:spAutoFit/>
          </a:bodyPr>
          <a:lstStyle/>
          <a:p>
            <a:r>
              <a:rPr lang="es-ES" dirty="0"/>
              <a:t>X</a:t>
            </a:r>
          </a:p>
        </p:txBody>
      </p:sp>
    </p:spTree>
    <p:extLst>
      <p:ext uri="{BB962C8B-B14F-4D97-AF65-F5344CB8AC3E}">
        <p14:creationId xmlns:p14="http://schemas.microsoft.com/office/powerpoint/2010/main" xmlns="" val="2639350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D1C67C19-3660-455A-A324-1F3B9648A9B0}"/>
              </a:ext>
            </a:extLst>
          </p:cNvPr>
          <p:cNvPicPr>
            <a:picLocks noChangeAspect="1"/>
          </p:cNvPicPr>
          <p:nvPr/>
        </p:nvPicPr>
        <p:blipFill>
          <a:blip r:embed="rId3" cstate="email"/>
          <a:stretch>
            <a:fillRect/>
          </a:stretch>
        </p:blipFill>
        <p:spPr>
          <a:xfrm>
            <a:off x="329565" y="528637"/>
            <a:ext cx="4943475" cy="5800725"/>
          </a:xfrm>
          <a:prstGeom prst="rect">
            <a:avLst/>
          </a:prstGeom>
        </p:spPr>
      </p:pic>
      <p:graphicFrame>
        <p:nvGraphicFramePr>
          <p:cNvPr id="3" name="Marcador de contenido 4">
            <a:extLst>
              <a:ext uri="{FF2B5EF4-FFF2-40B4-BE49-F238E27FC236}">
                <a16:creationId xmlns:a16="http://schemas.microsoft.com/office/drawing/2014/main" xmlns="" id="{4636B968-690E-490C-96DF-2DB79B132417}"/>
              </a:ext>
            </a:extLst>
          </p:cNvPr>
          <p:cNvGraphicFramePr>
            <a:graphicFrameLocks/>
          </p:cNvGraphicFramePr>
          <p:nvPr>
            <p:extLst>
              <p:ext uri="{D42A27DB-BD31-4B8C-83A1-F6EECF244321}">
                <p14:modId xmlns:p14="http://schemas.microsoft.com/office/powerpoint/2010/main" xmlns="" val="3049033866"/>
              </p:ext>
            </p:extLst>
          </p:nvPr>
        </p:nvGraphicFramePr>
        <p:xfrm>
          <a:off x="5650524" y="1516107"/>
          <a:ext cx="5601675" cy="2973831"/>
        </p:xfrm>
        <a:graphic>
          <a:graphicData uri="http://schemas.openxmlformats.org/drawingml/2006/table">
            <a:tbl>
              <a:tblPr firstRow="1" bandRow="1">
                <a:tableStyleId>{5C22544A-7EE6-4342-B048-85BDC9FD1C3A}</a:tableStyleId>
              </a:tblPr>
              <a:tblGrid>
                <a:gridCol w="1867225">
                  <a:extLst>
                    <a:ext uri="{9D8B030D-6E8A-4147-A177-3AD203B41FA5}">
                      <a16:colId xmlns:a16="http://schemas.microsoft.com/office/drawing/2014/main" xmlns="" val="2713737549"/>
                    </a:ext>
                  </a:extLst>
                </a:gridCol>
                <a:gridCol w="1867225">
                  <a:extLst>
                    <a:ext uri="{9D8B030D-6E8A-4147-A177-3AD203B41FA5}">
                      <a16:colId xmlns:a16="http://schemas.microsoft.com/office/drawing/2014/main" xmlns="" val="2176633652"/>
                    </a:ext>
                  </a:extLst>
                </a:gridCol>
                <a:gridCol w="1867225">
                  <a:extLst>
                    <a:ext uri="{9D8B030D-6E8A-4147-A177-3AD203B41FA5}">
                      <a16:colId xmlns:a16="http://schemas.microsoft.com/office/drawing/2014/main" xmlns="" val="3601490189"/>
                    </a:ext>
                  </a:extLst>
                </a:gridCol>
              </a:tblGrid>
              <a:tr h="424833">
                <a:tc>
                  <a:txBody>
                    <a:bodyPr/>
                    <a:lstStyle/>
                    <a:p>
                      <a:endParaRPr lang="es-ES" dirty="0"/>
                    </a:p>
                  </a:txBody>
                  <a:tcPr/>
                </a:tc>
                <a:tc>
                  <a:txBody>
                    <a:bodyPr/>
                    <a:lstStyle/>
                    <a:p>
                      <a:pPr algn="ctr"/>
                      <a:r>
                        <a:rPr lang="es-ES" dirty="0"/>
                        <a:t>DETECT</a:t>
                      </a:r>
                    </a:p>
                  </a:txBody>
                  <a:tcPr/>
                </a:tc>
                <a:tc>
                  <a:txBody>
                    <a:bodyPr/>
                    <a:lstStyle/>
                    <a:p>
                      <a:pPr algn="ctr"/>
                      <a:r>
                        <a:rPr lang="es-ES" dirty="0"/>
                        <a:t>ACC/ESC 2009</a:t>
                      </a:r>
                    </a:p>
                  </a:txBody>
                  <a:tcPr/>
                </a:tc>
                <a:extLst>
                  <a:ext uri="{0D108BD9-81ED-4DB2-BD59-A6C34878D82A}">
                    <a16:rowId xmlns:a16="http://schemas.microsoft.com/office/drawing/2014/main" xmlns="" val="1769844128"/>
                  </a:ext>
                </a:extLst>
              </a:tr>
              <a:tr h="424833">
                <a:tc>
                  <a:txBody>
                    <a:bodyPr/>
                    <a:lstStyle/>
                    <a:p>
                      <a:r>
                        <a:rPr lang="es-ES" b="1" dirty="0"/>
                        <a:t>Cateterismos</a:t>
                      </a:r>
                    </a:p>
                  </a:txBody>
                  <a:tcPr/>
                </a:tc>
                <a:tc>
                  <a:txBody>
                    <a:bodyPr/>
                    <a:lstStyle/>
                    <a:p>
                      <a:pPr algn="ctr"/>
                      <a:r>
                        <a:rPr lang="es-ES" dirty="0"/>
                        <a:t>62%</a:t>
                      </a:r>
                    </a:p>
                  </a:txBody>
                  <a:tcPr/>
                </a:tc>
                <a:tc>
                  <a:txBody>
                    <a:bodyPr/>
                    <a:lstStyle/>
                    <a:p>
                      <a:pPr algn="ctr"/>
                      <a:r>
                        <a:rPr lang="es-ES" dirty="0"/>
                        <a:t>40%</a:t>
                      </a:r>
                    </a:p>
                  </a:txBody>
                  <a:tcPr/>
                </a:tc>
                <a:extLst>
                  <a:ext uri="{0D108BD9-81ED-4DB2-BD59-A6C34878D82A}">
                    <a16:rowId xmlns:a16="http://schemas.microsoft.com/office/drawing/2014/main" xmlns="" val="3119221229"/>
                  </a:ext>
                </a:extLst>
              </a:tr>
              <a:tr h="424833">
                <a:tc>
                  <a:txBody>
                    <a:bodyPr/>
                    <a:lstStyle/>
                    <a:p>
                      <a:r>
                        <a:rPr lang="es-ES" b="1" dirty="0" err="1"/>
                        <a:t>Diag</a:t>
                      </a:r>
                      <a:r>
                        <a:rPr lang="es-ES" b="1" dirty="0"/>
                        <a:t> perdidos</a:t>
                      </a:r>
                    </a:p>
                  </a:txBody>
                  <a:tcPr/>
                </a:tc>
                <a:tc>
                  <a:txBody>
                    <a:bodyPr/>
                    <a:lstStyle/>
                    <a:p>
                      <a:pPr algn="ctr"/>
                      <a:r>
                        <a:rPr lang="es-ES" dirty="0"/>
                        <a:t>4%</a:t>
                      </a:r>
                    </a:p>
                  </a:txBody>
                  <a:tcPr/>
                </a:tc>
                <a:tc>
                  <a:txBody>
                    <a:bodyPr/>
                    <a:lstStyle/>
                    <a:p>
                      <a:pPr algn="ctr"/>
                      <a:r>
                        <a:rPr lang="es-ES" dirty="0"/>
                        <a:t>29%</a:t>
                      </a:r>
                    </a:p>
                  </a:txBody>
                  <a:tcPr/>
                </a:tc>
                <a:extLst>
                  <a:ext uri="{0D108BD9-81ED-4DB2-BD59-A6C34878D82A}">
                    <a16:rowId xmlns:a16="http://schemas.microsoft.com/office/drawing/2014/main" xmlns="" val="3812180485"/>
                  </a:ext>
                </a:extLst>
              </a:tr>
              <a:tr h="424833">
                <a:tc>
                  <a:txBody>
                    <a:bodyPr/>
                    <a:lstStyle/>
                    <a:p>
                      <a:r>
                        <a:rPr lang="es-ES" b="1" dirty="0"/>
                        <a:t>VPP</a:t>
                      </a:r>
                    </a:p>
                  </a:txBody>
                  <a:tcPr/>
                </a:tc>
                <a:tc>
                  <a:txBody>
                    <a:bodyPr/>
                    <a:lstStyle/>
                    <a:p>
                      <a:pPr algn="ctr"/>
                      <a:r>
                        <a:rPr lang="es-ES" dirty="0"/>
                        <a:t>35%</a:t>
                      </a:r>
                    </a:p>
                  </a:txBody>
                  <a:tcPr/>
                </a:tc>
                <a:tc>
                  <a:txBody>
                    <a:bodyPr/>
                    <a:lstStyle/>
                    <a:p>
                      <a:pPr algn="ctr"/>
                      <a:r>
                        <a:rPr lang="es-ES" dirty="0"/>
                        <a:t>40%</a:t>
                      </a:r>
                    </a:p>
                  </a:txBody>
                  <a:tcPr/>
                </a:tc>
                <a:extLst>
                  <a:ext uri="{0D108BD9-81ED-4DB2-BD59-A6C34878D82A}">
                    <a16:rowId xmlns:a16="http://schemas.microsoft.com/office/drawing/2014/main" xmlns="" val="1108660889"/>
                  </a:ext>
                </a:extLst>
              </a:tr>
              <a:tr h="424833">
                <a:tc>
                  <a:txBody>
                    <a:bodyPr/>
                    <a:lstStyle/>
                    <a:p>
                      <a:r>
                        <a:rPr lang="es-ES" b="1" dirty="0"/>
                        <a:t>VPN</a:t>
                      </a:r>
                    </a:p>
                  </a:txBody>
                  <a:tcPr/>
                </a:tc>
                <a:tc>
                  <a:txBody>
                    <a:bodyPr/>
                    <a:lstStyle/>
                    <a:p>
                      <a:pPr algn="ctr"/>
                      <a:r>
                        <a:rPr lang="es-ES" dirty="0"/>
                        <a:t>98%</a:t>
                      </a:r>
                    </a:p>
                  </a:txBody>
                  <a:tcPr/>
                </a:tc>
                <a:tc>
                  <a:txBody>
                    <a:bodyPr/>
                    <a:lstStyle/>
                    <a:p>
                      <a:pPr algn="ctr"/>
                      <a:r>
                        <a:rPr lang="es-ES" dirty="0"/>
                        <a:t>89%</a:t>
                      </a:r>
                    </a:p>
                  </a:txBody>
                  <a:tcPr/>
                </a:tc>
                <a:extLst>
                  <a:ext uri="{0D108BD9-81ED-4DB2-BD59-A6C34878D82A}">
                    <a16:rowId xmlns:a16="http://schemas.microsoft.com/office/drawing/2014/main" xmlns="" val="1776123915"/>
                  </a:ext>
                </a:extLst>
              </a:tr>
              <a:tr h="424833">
                <a:tc>
                  <a:txBody>
                    <a:bodyPr/>
                    <a:lstStyle/>
                    <a:p>
                      <a:r>
                        <a:rPr lang="es-ES" b="1" dirty="0" err="1"/>
                        <a:t>Sensib</a:t>
                      </a:r>
                      <a:endParaRPr lang="es-ES" b="1" dirty="0"/>
                    </a:p>
                  </a:txBody>
                  <a:tcPr/>
                </a:tc>
                <a:tc>
                  <a:txBody>
                    <a:bodyPr/>
                    <a:lstStyle/>
                    <a:p>
                      <a:pPr algn="ctr"/>
                      <a:r>
                        <a:rPr lang="es-ES" dirty="0"/>
                        <a:t>96%</a:t>
                      </a:r>
                    </a:p>
                  </a:txBody>
                  <a:tcPr/>
                </a:tc>
                <a:tc>
                  <a:txBody>
                    <a:bodyPr/>
                    <a:lstStyle/>
                    <a:p>
                      <a:pPr algn="ctr"/>
                      <a:r>
                        <a:rPr lang="es-ES" dirty="0"/>
                        <a:t>71%</a:t>
                      </a:r>
                    </a:p>
                  </a:txBody>
                  <a:tcPr/>
                </a:tc>
                <a:extLst>
                  <a:ext uri="{0D108BD9-81ED-4DB2-BD59-A6C34878D82A}">
                    <a16:rowId xmlns:a16="http://schemas.microsoft.com/office/drawing/2014/main" xmlns="" val="2869316505"/>
                  </a:ext>
                </a:extLst>
              </a:tr>
              <a:tr h="424833">
                <a:tc>
                  <a:txBody>
                    <a:bodyPr/>
                    <a:lstStyle/>
                    <a:p>
                      <a:r>
                        <a:rPr lang="es-ES" b="1" dirty="0" err="1"/>
                        <a:t>Especif</a:t>
                      </a:r>
                      <a:endParaRPr lang="es-ES" b="1" dirty="0"/>
                    </a:p>
                  </a:txBody>
                  <a:tcPr/>
                </a:tc>
                <a:tc>
                  <a:txBody>
                    <a:bodyPr/>
                    <a:lstStyle/>
                    <a:p>
                      <a:pPr algn="ctr"/>
                      <a:r>
                        <a:rPr lang="es-ES" dirty="0"/>
                        <a:t>48%</a:t>
                      </a:r>
                    </a:p>
                  </a:txBody>
                  <a:tcPr/>
                </a:tc>
                <a:tc>
                  <a:txBody>
                    <a:bodyPr/>
                    <a:lstStyle/>
                    <a:p>
                      <a:pPr algn="ctr"/>
                      <a:r>
                        <a:rPr lang="es-ES" dirty="0"/>
                        <a:t>69%</a:t>
                      </a:r>
                    </a:p>
                  </a:txBody>
                  <a:tcPr/>
                </a:tc>
                <a:extLst>
                  <a:ext uri="{0D108BD9-81ED-4DB2-BD59-A6C34878D82A}">
                    <a16:rowId xmlns:a16="http://schemas.microsoft.com/office/drawing/2014/main" xmlns="" val="154572096"/>
                  </a:ext>
                </a:extLst>
              </a:tr>
            </a:tbl>
          </a:graphicData>
        </a:graphic>
      </p:graphicFrame>
      <p:sp>
        <p:nvSpPr>
          <p:cNvPr id="4" name="CuadroTexto 8">
            <a:extLst>
              <a:ext uri="{FF2B5EF4-FFF2-40B4-BE49-F238E27FC236}">
                <a16:creationId xmlns:a16="http://schemas.microsoft.com/office/drawing/2014/main" xmlns="" id="{FB180910-6B04-4520-910D-913171D2A180}"/>
              </a:ext>
            </a:extLst>
          </p:cNvPr>
          <p:cNvSpPr txBox="1"/>
          <p:nvPr/>
        </p:nvSpPr>
        <p:spPr>
          <a:xfrm>
            <a:off x="7019500" y="4427811"/>
            <a:ext cx="3021981" cy="646331"/>
          </a:xfrm>
          <a:prstGeom prst="rect">
            <a:avLst/>
          </a:prstGeom>
          <a:noFill/>
        </p:spPr>
        <p:txBody>
          <a:bodyPr wrap="none" rtlCol="0">
            <a:spAutoFit/>
          </a:bodyPr>
          <a:lstStyle/>
          <a:p>
            <a:r>
              <a:rPr lang="es-ES" dirty="0"/>
              <a:t>Ann </a:t>
            </a:r>
            <a:r>
              <a:rPr lang="es-ES" dirty="0" err="1"/>
              <a:t>Rheum</a:t>
            </a:r>
            <a:r>
              <a:rPr lang="es-ES" dirty="0"/>
              <a:t> </a:t>
            </a:r>
            <a:r>
              <a:rPr lang="es-ES" dirty="0" err="1"/>
              <a:t>Dis</a:t>
            </a:r>
            <a:r>
              <a:rPr lang="es-ES" dirty="0"/>
              <a:t> 2014; 73:1340</a:t>
            </a:r>
          </a:p>
          <a:p>
            <a:r>
              <a:rPr lang="es-ES" dirty="0" err="1"/>
              <a:t>SScl</a:t>
            </a:r>
            <a:r>
              <a:rPr lang="es-ES" dirty="0"/>
              <a:t> de “riesgo”</a:t>
            </a:r>
          </a:p>
        </p:txBody>
      </p:sp>
    </p:spTree>
    <p:extLst>
      <p:ext uri="{BB962C8B-B14F-4D97-AF65-F5344CB8AC3E}">
        <p14:creationId xmlns:p14="http://schemas.microsoft.com/office/powerpoint/2010/main" xmlns="" val="59730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Marcador de contenido 4">
            <a:extLst>
              <a:ext uri="{FF2B5EF4-FFF2-40B4-BE49-F238E27FC236}">
                <a16:creationId xmlns:a16="http://schemas.microsoft.com/office/drawing/2014/main" xmlns="" id="{55386407-12BD-46E0-BE04-99F0F2C45CDE}"/>
              </a:ext>
            </a:extLst>
          </p:cNvPr>
          <p:cNvGraphicFramePr>
            <a:graphicFrameLocks/>
          </p:cNvGraphicFramePr>
          <p:nvPr>
            <p:extLst>
              <p:ext uri="{D42A27DB-BD31-4B8C-83A1-F6EECF244321}">
                <p14:modId xmlns:p14="http://schemas.microsoft.com/office/powerpoint/2010/main" xmlns="" val="2890003980"/>
              </p:ext>
            </p:extLst>
          </p:nvPr>
        </p:nvGraphicFramePr>
        <p:xfrm>
          <a:off x="682171" y="708216"/>
          <a:ext cx="11324772" cy="5131042"/>
        </p:xfrm>
        <a:graphic>
          <a:graphicData uri="http://schemas.openxmlformats.org/drawingml/2006/table">
            <a:tbl>
              <a:tblPr firstRow="1" bandRow="1">
                <a:tableStyleId>{5C22544A-7EE6-4342-B048-85BDC9FD1C3A}</a:tableStyleId>
              </a:tblPr>
              <a:tblGrid>
                <a:gridCol w="1887462">
                  <a:extLst>
                    <a:ext uri="{9D8B030D-6E8A-4147-A177-3AD203B41FA5}">
                      <a16:colId xmlns:a16="http://schemas.microsoft.com/office/drawing/2014/main" xmlns="" val="2713737549"/>
                    </a:ext>
                  </a:extLst>
                </a:gridCol>
                <a:gridCol w="1887462">
                  <a:extLst>
                    <a:ext uri="{9D8B030D-6E8A-4147-A177-3AD203B41FA5}">
                      <a16:colId xmlns:a16="http://schemas.microsoft.com/office/drawing/2014/main" xmlns="" val="2344781022"/>
                    </a:ext>
                  </a:extLst>
                </a:gridCol>
                <a:gridCol w="1887462">
                  <a:extLst>
                    <a:ext uri="{9D8B030D-6E8A-4147-A177-3AD203B41FA5}">
                      <a16:colId xmlns:a16="http://schemas.microsoft.com/office/drawing/2014/main" xmlns="" val="4228571536"/>
                    </a:ext>
                  </a:extLst>
                </a:gridCol>
                <a:gridCol w="1887462">
                  <a:extLst>
                    <a:ext uri="{9D8B030D-6E8A-4147-A177-3AD203B41FA5}">
                      <a16:colId xmlns:a16="http://schemas.microsoft.com/office/drawing/2014/main" xmlns="" val="3307593225"/>
                    </a:ext>
                  </a:extLst>
                </a:gridCol>
                <a:gridCol w="1887462">
                  <a:extLst>
                    <a:ext uri="{9D8B030D-6E8A-4147-A177-3AD203B41FA5}">
                      <a16:colId xmlns:a16="http://schemas.microsoft.com/office/drawing/2014/main" xmlns="" val="1779582291"/>
                    </a:ext>
                  </a:extLst>
                </a:gridCol>
                <a:gridCol w="1887462">
                  <a:extLst>
                    <a:ext uri="{9D8B030D-6E8A-4147-A177-3AD203B41FA5}">
                      <a16:colId xmlns:a16="http://schemas.microsoft.com/office/drawing/2014/main" xmlns="" val="504868064"/>
                    </a:ext>
                  </a:extLst>
                </a:gridCol>
              </a:tblGrid>
              <a:tr h="1229944">
                <a:tc>
                  <a:txBody>
                    <a:bodyPr/>
                    <a:lstStyle/>
                    <a:p>
                      <a:endParaRPr lang="es-E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b="1" dirty="0"/>
                        <a:t>ACC/ESC 2009</a:t>
                      </a:r>
                    </a:p>
                    <a:p>
                      <a:pPr algn="ctr"/>
                      <a:endParaRPr lang="es-E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b="1" dirty="0"/>
                        <a:t>DETECT*</a:t>
                      </a:r>
                    </a:p>
                    <a:p>
                      <a:pPr algn="ctr"/>
                      <a:endParaRPr lang="es-E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b="1" dirty="0"/>
                        <a:t>ESC/ERS 2015</a:t>
                      </a:r>
                    </a:p>
                    <a:p>
                      <a:pPr algn="ctr"/>
                      <a:endParaRPr lang="es-E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b="1" dirty="0"/>
                        <a:t>2015 </a:t>
                      </a:r>
                      <a:r>
                        <a:rPr lang="es-ES" b="1" dirty="0" err="1"/>
                        <a:t>ecocardio</a:t>
                      </a:r>
                      <a:r>
                        <a:rPr lang="es-ES" b="1" dirty="0"/>
                        <a:t> + DETECT **</a:t>
                      </a:r>
                      <a:endParaRPr lang="es-E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solidFill>
                            <a:schemeClr val="accent1"/>
                          </a:solidFill>
                        </a:rPr>
                        <a:t>Mis pacientes…n=60..a coste belga</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1769844128"/>
                  </a:ext>
                </a:extLst>
              </a:tr>
              <a:tr h="538100">
                <a:tc>
                  <a:txBody>
                    <a:bodyPr/>
                    <a:lstStyle/>
                    <a:p>
                      <a:r>
                        <a:rPr lang="es-ES" b="1" dirty="0" err="1"/>
                        <a:t>Ecocardio</a:t>
                      </a:r>
                      <a:endParaRPr lang="es-ES" b="1" dirty="0"/>
                    </a:p>
                  </a:txBody>
                  <a:tcPr/>
                </a:tc>
                <a:tc>
                  <a:txBody>
                    <a:bodyPr/>
                    <a:lstStyle/>
                    <a:p>
                      <a:pPr algn="ctr"/>
                      <a:r>
                        <a:rPr lang="es-ES" dirty="0"/>
                        <a:t>195 (100%)</a:t>
                      </a:r>
                    </a:p>
                  </a:txBody>
                  <a:tcPr/>
                </a:tc>
                <a:tc>
                  <a:txBody>
                    <a:bodyPr/>
                    <a:lstStyle/>
                    <a:p>
                      <a:pPr algn="ctr"/>
                      <a:r>
                        <a:rPr lang="es-ES" dirty="0"/>
                        <a:t>118 (60%)</a:t>
                      </a:r>
                    </a:p>
                  </a:txBody>
                  <a:tcPr/>
                </a:tc>
                <a:tc>
                  <a:txBody>
                    <a:bodyPr/>
                    <a:lstStyle/>
                    <a:p>
                      <a:pPr algn="ctr"/>
                      <a:r>
                        <a:rPr lang="es-ES" dirty="0"/>
                        <a:t>195 (100%)</a:t>
                      </a:r>
                    </a:p>
                  </a:txBody>
                  <a:tcPr/>
                </a:tc>
                <a:tc>
                  <a:txBody>
                    <a:bodyPr/>
                    <a:lstStyle/>
                    <a:p>
                      <a:pPr algn="ctr"/>
                      <a:r>
                        <a:rPr lang="es-ES" dirty="0"/>
                        <a:t>195 (100%)</a:t>
                      </a:r>
                    </a:p>
                  </a:txBody>
                  <a:tcPr/>
                </a:tc>
                <a:tc>
                  <a:txBody>
                    <a:bodyPr/>
                    <a:lstStyle/>
                    <a:p>
                      <a:pPr algn="ctr"/>
                      <a:r>
                        <a:rPr lang="es-ES" dirty="0">
                          <a:solidFill>
                            <a:schemeClr val="accent1">
                              <a:lumMod val="75000"/>
                            </a:schemeClr>
                          </a:solidFill>
                        </a:rPr>
                        <a:t>100%</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3119221229"/>
                  </a:ext>
                </a:extLst>
              </a:tr>
              <a:tr h="3074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Cates realizados  Cates pedidos</a:t>
                      </a:r>
                    </a:p>
                  </a:txBody>
                  <a:tcPr/>
                </a:tc>
                <a:tc>
                  <a:txBody>
                    <a:bodyPr/>
                    <a:lstStyle/>
                    <a:p>
                      <a:pPr algn="ctr"/>
                      <a:r>
                        <a:rPr lang="es-ES" dirty="0"/>
                        <a:t>17 (9%)</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t>17 (9%)</a:t>
                      </a:r>
                    </a:p>
                  </a:txBody>
                  <a:tcPr/>
                </a:tc>
                <a:tc>
                  <a:txBody>
                    <a:bodyPr/>
                    <a:lstStyle/>
                    <a:p>
                      <a:pPr algn="ctr"/>
                      <a:r>
                        <a:rPr lang="es-ES" dirty="0"/>
                        <a:t>49 (25%)</a:t>
                      </a:r>
                    </a:p>
                    <a:p>
                      <a:pPr algn="ctr"/>
                      <a:r>
                        <a:rPr lang="es-ES" dirty="0"/>
                        <a:t>59 (30%)</a:t>
                      </a:r>
                    </a:p>
                  </a:txBody>
                  <a:tcPr/>
                </a:tc>
                <a:tc>
                  <a:txBody>
                    <a:bodyPr/>
                    <a:lstStyle/>
                    <a:p>
                      <a:pPr algn="ctr"/>
                      <a:r>
                        <a:rPr lang="es-ES" dirty="0"/>
                        <a:t>28 (14%)</a:t>
                      </a:r>
                    </a:p>
                    <a:p>
                      <a:pPr algn="ctr"/>
                      <a:r>
                        <a:rPr lang="es-ES" dirty="0"/>
                        <a:t>34 (17%)</a:t>
                      </a:r>
                    </a:p>
                  </a:txBody>
                  <a:tcPr/>
                </a:tc>
                <a:tc>
                  <a:txBody>
                    <a:bodyPr/>
                    <a:lstStyle/>
                    <a:p>
                      <a:pPr algn="ctr"/>
                      <a:r>
                        <a:rPr lang="es-ES" dirty="0"/>
                        <a:t>32 (16%)</a:t>
                      </a:r>
                    </a:p>
                    <a:p>
                      <a:pPr algn="ctr"/>
                      <a:r>
                        <a:rPr lang="es-ES" dirty="0"/>
                        <a:t>40 (21%)</a:t>
                      </a:r>
                    </a:p>
                  </a:txBody>
                  <a:tcPr/>
                </a:tc>
                <a:tc>
                  <a:txBody>
                    <a:bodyPr/>
                    <a:lstStyle/>
                    <a:p>
                      <a:pPr algn="ctr"/>
                      <a:r>
                        <a:rPr lang="es-ES" dirty="0">
                          <a:solidFill>
                            <a:schemeClr val="accent1">
                              <a:lumMod val="75000"/>
                            </a:schemeClr>
                          </a:solidFill>
                        </a:rPr>
                        <a:t>15%</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3812180485"/>
                  </a:ext>
                </a:extLst>
              </a:tr>
              <a:tr h="307486">
                <a:tc>
                  <a:txBody>
                    <a:bodyPr/>
                    <a:lstStyle/>
                    <a:p>
                      <a:r>
                        <a:rPr lang="es-ES" b="1" dirty="0"/>
                        <a:t>PFR</a:t>
                      </a:r>
                    </a:p>
                  </a:txBody>
                  <a:tcPr/>
                </a:tc>
                <a:tc>
                  <a:txBody>
                    <a:bodyPr/>
                    <a:lstStyle/>
                    <a:p>
                      <a:pPr algn="ctr"/>
                      <a:r>
                        <a:rPr lang="es-ES"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t>195 (100%)</a:t>
                      </a:r>
                    </a:p>
                  </a:txBody>
                  <a:tcPr/>
                </a:tc>
                <a:tc>
                  <a:txBody>
                    <a:bodyPr/>
                    <a:lstStyle/>
                    <a:p>
                      <a:pPr algn="ctr"/>
                      <a:r>
                        <a:rPr lang="es-ES"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t>26  </a:t>
                      </a:r>
                      <a:r>
                        <a:rPr lang="es-ES" dirty="0">
                          <a:solidFill>
                            <a:srgbClr val="C00000"/>
                          </a:solidFill>
                        </a:rPr>
                        <a:t>¿¿(195)??</a:t>
                      </a:r>
                    </a:p>
                  </a:txBody>
                  <a:tcPr/>
                </a:tc>
                <a:tc>
                  <a:txBody>
                    <a:bodyPr/>
                    <a:lstStyle/>
                    <a:p>
                      <a:pPr algn="ctr"/>
                      <a:r>
                        <a:rPr lang="es-ES" dirty="0">
                          <a:solidFill>
                            <a:schemeClr val="accent1">
                              <a:lumMod val="75000"/>
                            </a:schemeClr>
                          </a:solidFill>
                        </a:rPr>
                        <a:t>90%</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1108660889"/>
                  </a:ext>
                </a:extLst>
              </a:tr>
              <a:tr h="337333">
                <a:tc>
                  <a:txBody>
                    <a:bodyPr/>
                    <a:lstStyle/>
                    <a:p>
                      <a:r>
                        <a:rPr lang="es-ES" b="1" dirty="0"/>
                        <a:t>ECG</a:t>
                      </a:r>
                    </a:p>
                  </a:txBody>
                  <a:tcPr/>
                </a:tc>
                <a:tc>
                  <a:txBody>
                    <a:bodyPr/>
                    <a:lstStyle/>
                    <a:p>
                      <a:pPr algn="ctr"/>
                      <a:r>
                        <a:rPr lang="es-ES"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t>195 (100%)</a:t>
                      </a:r>
                    </a:p>
                  </a:txBody>
                  <a:tcPr/>
                </a:tc>
                <a:tc>
                  <a:txBody>
                    <a:bodyPr/>
                    <a:lstStyle/>
                    <a:p>
                      <a:pPr algn="ctr"/>
                      <a:r>
                        <a:rPr lang="es-ES"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t>26 (13%)</a:t>
                      </a:r>
                    </a:p>
                  </a:txBody>
                  <a:tcPr/>
                </a:tc>
                <a:tc>
                  <a:txBody>
                    <a:bodyPr/>
                    <a:lstStyle/>
                    <a:p>
                      <a:pPr algn="ctr"/>
                      <a:r>
                        <a:rPr lang="es-ES" dirty="0">
                          <a:solidFill>
                            <a:schemeClr val="accent1">
                              <a:lumMod val="75000"/>
                            </a:schemeClr>
                          </a:solidFill>
                        </a:rPr>
                        <a:t>100%</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1776123915"/>
                  </a:ext>
                </a:extLst>
              </a:tr>
              <a:tr h="353853">
                <a:tc>
                  <a:txBody>
                    <a:bodyPr/>
                    <a:lstStyle/>
                    <a:p>
                      <a:r>
                        <a:rPr lang="es-ES" b="1" dirty="0"/>
                        <a:t>AU</a:t>
                      </a:r>
                    </a:p>
                  </a:txBody>
                  <a:tcPr/>
                </a:tc>
                <a:tc>
                  <a:txBody>
                    <a:bodyPr/>
                    <a:lstStyle/>
                    <a:p>
                      <a:pPr algn="ctr"/>
                      <a:r>
                        <a:rPr lang="es-ES"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t>195 (100%)</a:t>
                      </a:r>
                    </a:p>
                  </a:txBody>
                  <a:tcPr/>
                </a:tc>
                <a:tc>
                  <a:txBody>
                    <a:bodyPr/>
                    <a:lstStyle/>
                    <a:p>
                      <a:pPr algn="ctr"/>
                      <a:r>
                        <a:rPr lang="es-ES"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t>26 (13%)</a:t>
                      </a:r>
                    </a:p>
                  </a:txBody>
                  <a:tcPr/>
                </a:tc>
                <a:tc>
                  <a:txBody>
                    <a:bodyPr/>
                    <a:lstStyle/>
                    <a:p>
                      <a:pPr algn="ctr"/>
                      <a:r>
                        <a:rPr lang="es-ES" dirty="0">
                          <a:solidFill>
                            <a:schemeClr val="accent1">
                              <a:lumMod val="75000"/>
                            </a:schemeClr>
                          </a:solidFill>
                        </a:rPr>
                        <a:t>100%</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321552000"/>
                  </a:ext>
                </a:extLst>
              </a:tr>
              <a:tr h="357020">
                <a:tc>
                  <a:txBody>
                    <a:bodyPr/>
                    <a:lstStyle/>
                    <a:p>
                      <a:r>
                        <a:rPr lang="es-ES" b="1" dirty="0"/>
                        <a:t>ACA</a:t>
                      </a:r>
                    </a:p>
                  </a:txBody>
                  <a:tcPr/>
                </a:tc>
                <a:tc>
                  <a:txBody>
                    <a:bodyPr/>
                    <a:lstStyle/>
                    <a:p>
                      <a:pPr algn="ctr"/>
                      <a:r>
                        <a:rPr lang="es-ES"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t>195 (100%)</a:t>
                      </a:r>
                    </a:p>
                  </a:txBody>
                  <a:tcPr/>
                </a:tc>
                <a:tc>
                  <a:txBody>
                    <a:bodyPr/>
                    <a:lstStyle/>
                    <a:p>
                      <a:pPr algn="ctr"/>
                      <a:r>
                        <a:rPr lang="es-ES"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t>26 (13%)</a:t>
                      </a:r>
                    </a:p>
                  </a:txBody>
                  <a:tcPr/>
                </a:tc>
                <a:tc>
                  <a:txBody>
                    <a:bodyPr/>
                    <a:lstStyle/>
                    <a:p>
                      <a:pPr algn="ctr"/>
                      <a:r>
                        <a:rPr lang="es-ES" dirty="0">
                          <a:solidFill>
                            <a:schemeClr val="accent1">
                              <a:lumMod val="75000"/>
                            </a:schemeClr>
                          </a:solidFill>
                        </a:rPr>
                        <a:t>100%</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1917935490"/>
                  </a:ext>
                </a:extLst>
              </a:tr>
              <a:tr h="402661">
                <a:tc>
                  <a:txBody>
                    <a:bodyPr/>
                    <a:lstStyle/>
                    <a:p>
                      <a:r>
                        <a:rPr lang="es-ES" b="1" dirty="0"/>
                        <a:t>BNP</a:t>
                      </a:r>
                    </a:p>
                  </a:txBody>
                  <a:tcPr/>
                </a:tc>
                <a:tc>
                  <a:txBody>
                    <a:bodyPr/>
                    <a:lstStyle/>
                    <a:p>
                      <a:pPr algn="ctr"/>
                      <a:r>
                        <a:rPr lang="es-ES"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t>195 (100%)</a:t>
                      </a:r>
                    </a:p>
                  </a:txBody>
                  <a:tcPr/>
                </a:tc>
                <a:tc>
                  <a:txBody>
                    <a:bodyPr/>
                    <a:lstStyle/>
                    <a:p>
                      <a:pPr algn="ctr"/>
                      <a:r>
                        <a:rPr lang="es-ES"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t>26 (13%)</a:t>
                      </a:r>
                    </a:p>
                  </a:txBody>
                  <a:tcPr/>
                </a:tc>
                <a:tc>
                  <a:txBody>
                    <a:bodyPr/>
                    <a:lstStyle/>
                    <a:p>
                      <a:pPr algn="ctr"/>
                      <a:r>
                        <a:rPr lang="es-ES" dirty="0">
                          <a:solidFill>
                            <a:schemeClr val="accent1">
                              <a:lumMod val="75000"/>
                            </a:schemeClr>
                          </a:solidFill>
                        </a:rPr>
                        <a:t>30%</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3822322724"/>
                  </a:ext>
                </a:extLst>
              </a:tr>
              <a:tr h="857217">
                <a:tc>
                  <a:txBody>
                    <a:bodyPr/>
                    <a:lstStyle/>
                    <a:p>
                      <a:r>
                        <a:rPr lang="es-ES" b="1" dirty="0"/>
                        <a:t>Euros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b="1" dirty="0"/>
                        <a:t>80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b="1" dirty="0"/>
                        <a:t>224</a:t>
                      </a:r>
                    </a:p>
                    <a:p>
                      <a:pPr algn="ctr"/>
                      <a:endParaRPr lang="es-ES" b="1" dirty="0"/>
                    </a:p>
                  </a:txBody>
                  <a:tcPr/>
                </a:tc>
                <a:tc>
                  <a:txBody>
                    <a:bodyPr/>
                    <a:lstStyle/>
                    <a:p>
                      <a:pPr algn="ctr"/>
                      <a:r>
                        <a:rPr lang="es-ES" b="1" dirty="0"/>
                        <a:t>90</a:t>
                      </a:r>
                    </a:p>
                  </a:txBody>
                  <a:tcPr/>
                </a:tc>
                <a:tc>
                  <a:txBody>
                    <a:bodyPr/>
                    <a:lstStyle/>
                    <a:p>
                      <a:pPr algn="ctr"/>
                      <a:r>
                        <a:rPr lang="es-ES" b="1" dirty="0"/>
                        <a:t>112</a:t>
                      </a:r>
                    </a:p>
                    <a:p>
                      <a:pPr algn="ctr"/>
                      <a:r>
                        <a:rPr lang="es-ES" b="1" dirty="0">
                          <a:solidFill>
                            <a:srgbClr val="C00000"/>
                          </a:solidFill>
                        </a:rPr>
                        <a:t>¿¿(181)??</a:t>
                      </a:r>
                    </a:p>
                  </a:txBody>
                  <a:tcPr/>
                </a:tc>
                <a:tc>
                  <a:txBody>
                    <a:bodyPr/>
                    <a:lstStyle/>
                    <a:p>
                      <a:pPr algn="ctr"/>
                      <a:r>
                        <a:rPr lang="es-ES" b="1" dirty="0">
                          <a:solidFill>
                            <a:schemeClr val="accent1">
                              <a:lumMod val="75000"/>
                            </a:schemeClr>
                          </a:solidFill>
                        </a:rPr>
                        <a:t>201</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xmlns="" val="973974967"/>
                  </a:ext>
                </a:extLst>
              </a:tr>
            </a:tbl>
          </a:graphicData>
        </a:graphic>
      </p:graphicFrame>
      <p:sp>
        <p:nvSpPr>
          <p:cNvPr id="12" name="Rectángulo 11">
            <a:extLst>
              <a:ext uri="{FF2B5EF4-FFF2-40B4-BE49-F238E27FC236}">
                <a16:creationId xmlns:a16="http://schemas.microsoft.com/office/drawing/2014/main" xmlns="" id="{8194664E-CE85-4E24-82C3-0D39630005B4}"/>
              </a:ext>
            </a:extLst>
          </p:cNvPr>
          <p:cNvSpPr/>
          <p:nvPr/>
        </p:nvSpPr>
        <p:spPr>
          <a:xfrm>
            <a:off x="6186715" y="5817734"/>
            <a:ext cx="5820228" cy="923330"/>
          </a:xfrm>
          <a:prstGeom prst="rect">
            <a:avLst/>
          </a:prstGeom>
        </p:spPr>
        <p:txBody>
          <a:bodyPr wrap="square">
            <a:spAutoFit/>
          </a:bodyPr>
          <a:lstStyle/>
          <a:p>
            <a:pPr algn="r"/>
            <a:r>
              <a:rPr lang="en-US" dirty="0" err="1"/>
              <a:t>Eur</a:t>
            </a:r>
            <a:r>
              <a:rPr lang="en-US" dirty="0"/>
              <a:t> Respir J. 2017 May 11;49(5). </a:t>
            </a:r>
          </a:p>
          <a:p>
            <a:pPr algn="r"/>
            <a:r>
              <a:rPr lang="en-US" dirty="0"/>
              <a:t>doi: 10.1183/13993003.02275-2016</a:t>
            </a:r>
          </a:p>
          <a:p>
            <a:pPr algn="r"/>
            <a:r>
              <a:rPr lang="en-US" b="1" dirty="0" err="1"/>
              <a:t>SScl</a:t>
            </a:r>
            <a:r>
              <a:rPr lang="en-US" b="1" dirty="0"/>
              <a:t> no </a:t>
            </a:r>
            <a:r>
              <a:rPr lang="en-US" b="1" dirty="0" err="1"/>
              <a:t>seleccionada</a:t>
            </a:r>
            <a:endParaRPr lang="es-ES" b="1" dirty="0"/>
          </a:p>
        </p:txBody>
      </p:sp>
      <p:sp>
        <p:nvSpPr>
          <p:cNvPr id="16" name="CuadroTexto 15">
            <a:extLst>
              <a:ext uri="{FF2B5EF4-FFF2-40B4-BE49-F238E27FC236}">
                <a16:creationId xmlns:a16="http://schemas.microsoft.com/office/drawing/2014/main" xmlns="" id="{7E7DAD0B-0BF2-4E1A-8D31-D270669F9938}"/>
              </a:ext>
            </a:extLst>
          </p:cNvPr>
          <p:cNvSpPr txBox="1"/>
          <p:nvPr/>
        </p:nvSpPr>
        <p:spPr>
          <a:xfrm>
            <a:off x="185057" y="5792513"/>
            <a:ext cx="7376886" cy="1200329"/>
          </a:xfrm>
          <a:prstGeom prst="rect">
            <a:avLst/>
          </a:prstGeom>
          <a:noFill/>
        </p:spPr>
        <p:txBody>
          <a:bodyPr wrap="square" rtlCol="0">
            <a:spAutoFit/>
          </a:bodyPr>
          <a:lstStyle/>
          <a:p>
            <a:r>
              <a:rPr lang="es-ES" b="1" dirty="0"/>
              <a:t>*DETECT población no seleccionada: </a:t>
            </a:r>
            <a:r>
              <a:rPr lang="es-ES" dirty="0"/>
              <a:t>PFR, pro-BNP, AU, ECG, ACA a todos; eco /cate </a:t>
            </a:r>
            <a:r>
              <a:rPr lang="es-ES" dirty="0" err="1"/>
              <a:t>cond</a:t>
            </a:r>
            <a:endParaRPr lang="es-ES" dirty="0"/>
          </a:p>
          <a:p>
            <a:r>
              <a:rPr lang="es-ES" dirty="0"/>
              <a:t>**</a:t>
            </a:r>
            <a:r>
              <a:rPr lang="es-ES" b="1" dirty="0"/>
              <a:t>en subgrupo de riesgo </a:t>
            </a:r>
            <a:r>
              <a:rPr lang="es-ES" dirty="0"/>
              <a:t>DLCO &lt; 60% y &gt; 3 años de </a:t>
            </a:r>
            <a:r>
              <a:rPr lang="es-ES" dirty="0" err="1"/>
              <a:t>enf</a:t>
            </a:r>
            <a:endParaRPr lang="es-ES" dirty="0"/>
          </a:p>
          <a:p>
            <a:endParaRPr lang="es-ES" dirty="0"/>
          </a:p>
        </p:txBody>
      </p:sp>
    </p:spTree>
    <p:extLst>
      <p:ext uri="{BB962C8B-B14F-4D97-AF65-F5344CB8AC3E}">
        <p14:creationId xmlns:p14="http://schemas.microsoft.com/office/powerpoint/2010/main" xmlns="" val="1050112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C756F9A6-1A2D-4E15-94CA-AF3329CBB8C7}"/>
              </a:ext>
            </a:extLst>
          </p:cNvPr>
          <p:cNvSpPr>
            <a:spLocks noGrp="1"/>
          </p:cNvSpPr>
          <p:nvPr>
            <p:ph idx="1"/>
          </p:nvPr>
        </p:nvSpPr>
        <p:spPr>
          <a:xfrm>
            <a:off x="529770" y="4411065"/>
            <a:ext cx="11132460" cy="1291235"/>
          </a:xfrm>
        </p:spPr>
        <p:txBody>
          <a:bodyPr>
            <a:normAutofit fontScale="62500" lnSpcReduction="20000"/>
          </a:bodyPr>
          <a:lstStyle/>
          <a:p>
            <a:pPr marL="0" indent="0">
              <a:buNone/>
            </a:pPr>
            <a:r>
              <a:rPr lang="es-ES" dirty="0"/>
              <a:t>- El coste calculado es “facticio”, valorar el “coste real” en nuestra población</a:t>
            </a:r>
          </a:p>
          <a:p>
            <a:pPr>
              <a:buFontTx/>
              <a:buChar char="-"/>
            </a:pPr>
            <a:r>
              <a:rPr lang="es-ES" dirty="0"/>
              <a:t>Coste asumible</a:t>
            </a:r>
          </a:p>
          <a:p>
            <a:pPr>
              <a:buFontTx/>
              <a:buChar char="-"/>
            </a:pPr>
            <a:r>
              <a:rPr lang="es-ES" dirty="0"/>
              <a:t>DETECT diagnostica más </a:t>
            </a:r>
            <a:r>
              <a:rPr lang="es-ES" dirty="0" err="1"/>
              <a:t>BoHTAP</a:t>
            </a:r>
            <a:r>
              <a:rPr lang="es-ES" dirty="0"/>
              <a:t>  a costa de más cateterismo (PHAROS: 55% progresarán a HAP vs 32%)</a:t>
            </a:r>
          </a:p>
          <a:p>
            <a:pPr>
              <a:buFontTx/>
              <a:buChar char="-"/>
            </a:pPr>
            <a:r>
              <a:rPr lang="es-ES" dirty="0"/>
              <a:t>¿CUÁNDO REPETIRLO?</a:t>
            </a:r>
          </a:p>
        </p:txBody>
      </p:sp>
      <p:graphicFrame>
        <p:nvGraphicFramePr>
          <p:cNvPr id="5" name="Marcador de contenido 4">
            <a:extLst>
              <a:ext uri="{FF2B5EF4-FFF2-40B4-BE49-F238E27FC236}">
                <a16:creationId xmlns:a16="http://schemas.microsoft.com/office/drawing/2014/main" xmlns="" id="{CC4BA684-EE3C-4C5C-9CD8-5DEAED715681}"/>
              </a:ext>
            </a:extLst>
          </p:cNvPr>
          <p:cNvGraphicFramePr>
            <a:graphicFrameLocks/>
          </p:cNvGraphicFramePr>
          <p:nvPr>
            <p:extLst>
              <p:ext uri="{D42A27DB-BD31-4B8C-83A1-F6EECF244321}">
                <p14:modId xmlns:p14="http://schemas.microsoft.com/office/powerpoint/2010/main" xmlns="" val="1495285794"/>
              </p:ext>
            </p:extLst>
          </p:nvPr>
        </p:nvGraphicFramePr>
        <p:xfrm>
          <a:off x="529770" y="462870"/>
          <a:ext cx="11132460" cy="3698171"/>
        </p:xfrm>
        <a:graphic>
          <a:graphicData uri="http://schemas.openxmlformats.org/drawingml/2006/table">
            <a:tbl>
              <a:tblPr firstRow="1" bandRow="1">
                <a:tableStyleId>{5C22544A-7EE6-4342-B048-85BDC9FD1C3A}</a:tableStyleId>
              </a:tblPr>
              <a:tblGrid>
                <a:gridCol w="2226492">
                  <a:extLst>
                    <a:ext uri="{9D8B030D-6E8A-4147-A177-3AD203B41FA5}">
                      <a16:colId xmlns:a16="http://schemas.microsoft.com/office/drawing/2014/main" xmlns="" val="2713737549"/>
                    </a:ext>
                  </a:extLst>
                </a:gridCol>
                <a:gridCol w="2226492">
                  <a:extLst>
                    <a:ext uri="{9D8B030D-6E8A-4147-A177-3AD203B41FA5}">
                      <a16:colId xmlns:a16="http://schemas.microsoft.com/office/drawing/2014/main" xmlns="" val="2344781022"/>
                    </a:ext>
                  </a:extLst>
                </a:gridCol>
                <a:gridCol w="2226492">
                  <a:extLst>
                    <a:ext uri="{9D8B030D-6E8A-4147-A177-3AD203B41FA5}">
                      <a16:colId xmlns:a16="http://schemas.microsoft.com/office/drawing/2014/main" xmlns="" val="4228571536"/>
                    </a:ext>
                  </a:extLst>
                </a:gridCol>
                <a:gridCol w="2226492">
                  <a:extLst>
                    <a:ext uri="{9D8B030D-6E8A-4147-A177-3AD203B41FA5}">
                      <a16:colId xmlns:a16="http://schemas.microsoft.com/office/drawing/2014/main" xmlns="" val="3307593225"/>
                    </a:ext>
                  </a:extLst>
                </a:gridCol>
                <a:gridCol w="2226492">
                  <a:extLst>
                    <a:ext uri="{9D8B030D-6E8A-4147-A177-3AD203B41FA5}">
                      <a16:colId xmlns:a16="http://schemas.microsoft.com/office/drawing/2014/main" xmlns="" val="1779582291"/>
                    </a:ext>
                  </a:extLst>
                </a:gridCol>
              </a:tblGrid>
              <a:tr h="1047167">
                <a:tc>
                  <a:txBody>
                    <a:bodyPr/>
                    <a:lstStyle/>
                    <a:p>
                      <a:r>
                        <a:rPr lang="es-ES" dirty="0"/>
                        <a:t>Pruebas realizadas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b="1" dirty="0"/>
                        <a:t>ACC/ESC 2009</a:t>
                      </a:r>
                    </a:p>
                    <a:p>
                      <a:pPr algn="ctr"/>
                      <a:endParaRPr lang="es-E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b="1" dirty="0"/>
                        <a:t>DETECT*</a:t>
                      </a:r>
                    </a:p>
                    <a:p>
                      <a:pPr algn="ctr"/>
                      <a:endParaRPr lang="es-E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b="1" dirty="0"/>
                        <a:t>ESC/ERS 2015</a:t>
                      </a:r>
                    </a:p>
                    <a:p>
                      <a:pPr algn="ctr"/>
                      <a:endParaRPr lang="es-E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b="1" dirty="0"/>
                        <a:t>2015 </a:t>
                      </a:r>
                      <a:r>
                        <a:rPr lang="es-ES" b="1" dirty="0" err="1"/>
                        <a:t>ecocardio</a:t>
                      </a:r>
                      <a:r>
                        <a:rPr lang="es-ES" b="1" dirty="0"/>
                        <a:t> + DETECT **</a:t>
                      </a:r>
                      <a:endParaRPr lang="es-ES" dirty="0"/>
                    </a:p>
                  </a:txBody>
                  <a:tcPr/>
                </a:tc>
                <a:extLst>
                  <a:ext uri="{0D108BD9-81ED-4DB2-BD59-A6C34878D82A}">
                    <a16:rowId xmlns:a16="http://schemas.microsoft.com/office/drawing/2014/main" xmlns="" val="1769844128"/>
                  </a:ext>
                </a:extLst>
              </a:tr>
              <a:tr h="458135">
                <a:tc>
                  <a:txBody>
                    <a:bodyPr/>
                    <a:lstStyle/>
                    <a:p>
                      <a:r>
                        <a:rPr lang="es-ES" b="1" dirty="0" err="1"/>
                        <a:t>Ecocardio</a:t>
                      </a:r>
                      <a:endParaRPr lang="es-ES" b="1" dirty="0"/>
                    </a:p>
                  </a:txBody>
                  <a:tcPr>
                    <a:solidFill>
                      <a:schemeClr val="bg1">
                        <a:lumMod val="50000"/>
                      </a:schemeClr>
                    </a:solidFill>
                  </a:tcPr>
                </a:tc>
                <a:tc>
                  <a:txBody>
                    <a:bodyPr/>
                    <a:lstStyle/>
                    <a:p>
                      <a:pPr algn="ctr"/>
                      <a:r>
                        <a:rPr lang="es-ES" dirty="0"/>
                        <a:t>195 (100%)</a:t>
                      </a:r>
                    </a:p>
                  </a:txBody>
                  <a:tcPr>
                    <a:solidFill>
                      <a:schemeClr val="bg1">
                        <a:lumMod val="50000"/>
                      </a:schemeClr>
                    </a:solidFill>
                  </a:tcPr>
                </a:tc>
                <a:tc>
                  <a:txBody>
                    <a:bodyPr/>
                    <a:lstStyle/>
                    <a:p>
                      <a:pPr algn="ctr"/>
                      <a:r>
                        <a:rPr lang="es-ES" dirty="0"/>
                        <a:t>118 (60%)</a:t>
                      </a:r>
                    </a:p>
                  </a:txBody>
                  <a:tcPr>
                    <a:solidFill>
                      <a:schemeClr val="bg1">
                        <a:lumMod val="50000"/>
                      </a:schemeClr>
                    </a:solidFill>
                  </a:tcPr>
                </a:tc>
                <a:tc>
                  <a:txBody>
                    <a:bodyPr/>
                    <a:lstStyle/>
                    <a:p>
                      <a:pPr algn="ctr"/>
                      <a:r>
                        <a:rPr lang="es-ES" dirty="0"/>
                        <a:t>195 (100%)</a:t>
                      </a:r>
                    </a:p>
                  </a:txBody>
                  <a:tcPr>
                    <a:solidFill>
                      <a:schemeClr val="bg1">
                        <a:lumMod val="50000"/>
                      </a:schemeClr>
                    </a:solidFill>
                  </a:tcPr>
                </a:tc>
                <a:tc>
                  <a:txBody>
                    <a:bodyPr/>
                    <a:lstStyle/>
                    <a:p>
                      <a:pPr algn="ctr"/>
                      <a:r>
                        <a:rPr lang="es-ES" dirty="0"/>
                        <a:t>195 (100%)</a:t>
                      </a:r>
                    </a:p>
                  </a:txBody>
                  <a:tcPr>
                    <a:solidFill>
                      <a:schemeClr val="bg1">
                        <a:lumMod val="50000"/>
                      </a:schemeClr>
                    </a:solidFill>
                  </a:tcPr>
                </a:tc>
                <a:extLst>
                  <a:ext uri="{0D108BD9-81ED-4DB2-BD59-A6C34878D82A}">
                    <a16:rowId xmlns:a16="http://schemas.microsoft.com/office/drawing/2014/main" xmlns="" val="3119221229"/>
                  </a:ext>
                </a:extLst>
              </a:tr>
              <a:tr h="3114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Cate</a:t>
                      </a:r>
                    </a:p>
                  </a:txBody>
                  <a:tcPr>
                    <a:solidFill>
                      <a:schemeClr val="bg1">
                        <a:lumMod val="50000"/>
                      </a:schemeClr>
                    </a:solidFill>
                  </a:tcPr>
                </a:tc>
                <a:tc>
                  <a:txBody>
                    <a:bodyPr/>
                    <a:lstStyle/>
                    <a:p>
                      <a:pPr algn="ctr"/>
                      <a:r>
                        <a:rPr lang="es-ES" dirty="0"/>
                        <a:t>17 (9%)</a:t>
                      </a:r>
                    </a:p>
                  </a:txBody>
                  <a:tcPr>
                    <a:solidFill>
                      <a:schemeClr val="bg1">
                        <a:lumMod val="50000"/>
                      </a:schemeClr>
                    </a:solidFill>
                  </a:tcPr>
                </a:tc>
                <a:tc>
                  <a:txBody>
                    <a:bodyPr/>
                    <a:lstStyle/>
                    <a:p>
                      <a:pPr algn="ctr"/>
                      <a:r>
                        <a:rPr lang="es-ES" dirty="0"/>
                        <a:t>49 (25%)</a:t>
                      </a:r>
                    </a:p>
                  </a:txBody>
                  <a:tcPr>
                    <a:solidFill>
                      <a:schemeClr val="bg1">
                        <a:lumMod val="50000"/>
                      </a:schemeClr>
                    </a:solidFill>
                  </a:tcPr>
                </a:tc>
                <a:tc>
                  <a:txBody>
                    <a:bodyPr/>
                    <a:lstStyle/>
                    <a:p>
                      <a:pPr algn="ctr"/>
                      <a:r>
                        <a:rPr lang="es-ES" dirty="0"/>
                        <a:t>28 (14%)</a:t>
                      </a:r>
                    </a:p>
                  </a:txBody>
                  <a:tcPr>
                    <a:solidFill>
                      <a:schemeClr val="bg1">
                        <a:lumMod val="50000"/>
                      </a:schemeClr>
                    </a:solidFill>
                  </a:tcPr>
                </a:tc>
                <a:tc>
                  <a:txBody>
                    <a:bodyPr/>
                    <a:lstStyle/>
                    <a:p>
                      <a:pPr algn="ctr"/>
                      <a:r>
                        <a:rPr lang="es-ES" dirty="0"/>
                        <a:t>32 (16%)</a:t>
                      </a:r>
                    </a:p>
                  </a:txBody>
                  <a:tcPr>
                    <a:solidFill>
                      <a:schemeClr val="bg1">
                        <a:lumMod val="50000"/>
                      </a:schemeClr>
                    </a:solidFill>
                  </a:tcPr>
                </a:tc>
                <a:extLst>
                  <a:ext uri="{0D108BD9-81ED-4DB2-BD59-A6C34878D82A}">
                    <a16:rowId xmlns:a16="http://schemas.microsoft.com/office/drawing/2014/main" xmlns="" val="3812180485"/>
                  </a:ext>
                </a:extLst>
              </a:tr>
              <a:tr h="311406">
                <a:tc>
                  <a:txBody>
                    <a:bodyPr/>
                    <a:lstStyle/>
                    <a:p>
                      <a:r>
                        <a:rPr lang="es-ES" b="1" dirty="0" err="1"/>
                        <a:t>BoHTAP</a:t>
                      </a:r>
                      <a:endParaRPr lang="es-ES" b="1" dirty="0"/>
                    </a:p>
                  </a:txBody>
                  <a:tcPr/>
                </a:tc>
                <a:tc>
                  <a:txBody>
                    <a:bodyPr/>
                    <a:lstStyle/>
                    <a:p>
                      <a:pPr algn="ctr"/>
                      <a:r>
                        <a:rPr lang="es-ES" dirty="0"/>
                        <a:t>4/14 (29%)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b="1" dirty="0">
                          <a:solidFill>
                            <a:srgbClr val="C00000"/>
                          </a:solidFill>
                        </a:rPr>
                        <a:t>13/14 (93%)</a:t>
                      </a:r>
                    </a:p>
                  </a:txBody>
                  <a:tcPr/>
                </a:tc>
                <a:tc>
                  <a:txBody>
                    <a:bodyPr/>
                    <a:lstStyle/>
                    <a:p>
                      <a:pPr algn="ctr"/>
                      <a:r>
                        <a:rPr lang="es-ES" dirty="0"/>
                        <a:t>10/14 (71%)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t>10/14 (71%)</a:t>
                      </a:r>
                    </a:p>
                  </a:txBody>
                  <a:tcPr/>
                </a:tc>
                <a:extLst>
                  <a:ext uri="{0D108BD9-81ED-4DB2-BD59-A6C34878D82A}">
                    <a16:rowId xmlns:a16="http://schemas.microsoft.com/office/drawing/2014/main" xmlns="" val="1917935490"/>
                  </a:ext>
                </a:extLst>
              </a:tr>
              <a:tr h="342823">
                <a:tc>
                  <a:txBody>
                    <a:bodyPr/>
                    <a:lstStyle/>
                    <a:p>
                      <a:r>
                        <a:rPr lang="es-ES" b="1" dirty="0"/>
                        <a:t>HTAP</a:t>
                      </a:r>
                    </a:p>
                  </a:txBody>
                  <a:tcPr/>
                </a:tc>
                <a:tc>
                  <a:txBody>
                    <a:bodyPr/>
                    <a:lstStyle/>
                    <a:p>
                      <a:pPr algn="ctr"/>
                      <a:r>
                        <a:rPr lang="es-ES" dirty="0"/>
                        <a:t>3/3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t>3/3</a:t>
                      </a:r>
                    </a:p>
                  </a:txBody>
                  <a:tcPr/>
                </a:tc>
                <a:tc>
                  <a:txBody>
                    <a:bodyPr/>
                    <a:lstStyle/>
                    <a:p>
                      <a:pPr algn="ctr"/>
                      <a:r>
                        <a:rPr lang="es-ES" dirty="0"/>
                        <a:t>3/3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t>3/3</a:t>
                      </a:r>
                    </a:p>
                  </a:txBody>
                  <a:tcPr/>
                </a:tc>
                <a:extLst>
                  <a:ext uri="{0D108BD9-81ED-4DB2-BD59-A6C34878D82A}">
                    <a16:rowId xmlns:a16="http://schemas.microsoft.com/office/drawing/2014/main" xmlns="" val="3822322724"/>
                  </a:ext>
                </a:extLst>
              </a:tr>
              <a:tr h="342823">
                <a:tc>
                  <a:txBody>
                    <a:bodyPr/>
                    <a:lstStyle/>
                    <a:p>
                      <a:endParaRPr lang="es-ES" b="1" dirty="0"/>
                    </a:p>
                  </a:txBody>
                  <a:tcPr/>
                </a:tc>
                <a:tc>
                  <a:txBody>
                    <a:bodyPr/>
                    <a:lstStyle/>
                    <a:p>
                      <a:pPr algn="ctr"/>
                      <a:endParaRPr lang="es-E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dirty="0"/>
                    </a:p>
                  </a:txBody>
                  <a:tcPr/>
                </a:tc>
                <a:tc>
                  <a:txBody>
                    <a:bodyPr/>
                    <a:lstStyle/>
                    <a:p>
                      <a:pPr algn="ctr"/>
                      <a:endParaRPr lang="es-E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dirty="0"/>
                    </a:p>
                  </a:txBody>
                  <a:tcPr/>
                </a:tc>
                <a:extLst>
                  <a:ext uri="{0D108BD9-81ED-4DB2-BD59-A6C34878D82A}">
                    <a16:rowId xmlns:a16="http://schemas.microsoft.com/office/drawing/2014/main" xmlns="" val="3580423294"/>
                  </a:ext>
                </a:extLst>
              </a:tr>
              <a:tr h="729829">
                <a:tc>
                  <a:txBody>
                    <a:bodyPr/>
                    <a:lstStyle/>
                    <a:p>
                      <a:r>
                        <a:rPr lang="es-ES" b="1" dirty="0"/>
                        <a:t>Euros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b="1" dirty="0"/>
                        <a:t>80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b="1" dirty="0"/>
                        <a:t>224</a:t>
                      </a:r>
                    </a:p>
                    <a:p>
                      <a:pPr algn="ctr"/>
                      <a:endParaRPr lang="es-ES" b="1" dirty="0"/>
                    </a:p>
                  </a:txBody>
                  <a:tcPr/>
                </a:tc>
                <a:tc>
                  <a:txBody>
                    <a:bodyPr/>
                    <a:lstStyle/>
                    <a:p>
                      <a:pPr algn="ctr"/>
                      <a:r>
                        <a:rPr lang="es-ES" b="1" dirty="0"/>
                        <a:t>90</a:t>
                      </a:r>
                    </a:p>
                  </a:txBody>
                  <a:tcPr/>
                </a:tc>
                <a:tc>
                  <a:txBody>
                    <a:bodyPr/>
                    <a:lstStyle/>
                    <a:p>
                      <a:pPr algn="ctr"/>
                      <a:r>
                        <a:rPr lang="es-ES" b="1" dirty="0"/>
                        <a:t>112</a:t>
                      </a:r>
                    </a:p>
                    <a:p>
                      <a:pPr algn="ctr"/>
                      <a:r>
                        <a:rPr lang="es-ES" b="1" dirty="0">
                          <a:solidFill>
                            <a:srgbClr val="C00000"/>
                          </a:solidFill>
                        </a:rPr>
                        <a:t>¿¿(181)??</a:t>
                      </a:r>
                    </a:p>
                  </a:txBody>
                  <a:tcPr/>
                </a:tc>
                <a:extLst>
                  <a:ext uri="{0D108BD9-81ED-4DB2-BD59-A6C34878D82A}">
                    <a16:rowId xmlns:a16="http://schemas.microsoft.com/office/drawing/2014/main" xmlns="" val="973974967"/>
                  </a:ext>
                </a:extLst>
              </a:tr>
            </a:tbl>
          </a:graphicData>
        </a:graphic>
      </p:graphicFrame>
      <p:sp>
        <p:nvSpPr>
          <p:cNvPr id="6" name="CuadroTexto 5">
            <a:extLst>
              <a:ext uri="{FF2B5EF4-FFF2-40B4-BE49-F238E27FC236}">
                <a16:creationId xmlns:a16="http://schemas.microsoft.com/office/drawing/2014/main" xmlns="" id="{EC64484D-B5EE-4CA7-99A5-9AAB25422D94}"/>
              </a:ext>
            </a:extLst>
          </p:cNvPr>
          <p:cNvSpPr txBox="1"/>
          <p:nvPr/>
        </p:nvSpPr>
        <p:spPr>
          <a:xfrm>
            <a:off x="43537" y="6214119"/>
            <a:ext cx="12235546" cy="800219"/>
          </a:xfrm>
          <a:prstGeom prst="rect">
            <a:avLst/>
          </a:prstGeom>
          <a:noFill/>
        </p:spPr>
        <p:txBody>
          <a:bodyPr wrap="square" rtlCol="0">
            <a:spAutoFit/>
          </a:bodyPr>
          <a:lstStyle/>
          <a:p>
            <a:r>
              <a:rPr lang="es-ES" sz="1400" b="1" dirty="0"/>
              <a:t>*DETECT población no seleccionada: </a:t>
            </a:r>
            <a:r>
              <a:rPr lang="es-ES" sz="1400" dirty="0"/>
              <a:t>PFR, pro-BNP, AU, ECG, ACA a todos; eco /cate </a:t>
            </a:r>
            <a:r>
              <a:rPr lang="es-ES" sz="1400" dirty="0" err="1"/>
              <a:t>cond</a:t>
            </a:r>
            <a:endParaRPr lang="es-ES" sz="1400" dirty="0"/>
          </a:p>
          <a:p>
            <a:r>
              <a:rPr lang="es-ES" sz="1400" dirty="0"/>
              <a:t>**</a:t>
            </a:r>
            <a:r>
              <a:rPr lang="es-ES" sz="1400" b="1" dirty="0"/>
              <a:t>en subgrupo de riesgo </a:t>
            </a:r>
            <a:r>
              <a:rPr lang="es-ES" sz="1400" dirty="0"/>
              <a:t>DLCO &lt; 60% y &gt; 3 años de </a:t>
            </a:r>
            <a:r>
              <a:rPr lang="es-ES" sz="1400" dirty="0" err="1"/>
              <a:t>enf</a:t>
            </a:r>
            <a:endParaRPr lang="es-ES" sz="1400" dirty="0"/>
          </a:p>
          <a:p>
            <a:endParaRPr lang="es-ES" dirty="0"/>
          </a:p>
        </p:txBody>
      </p:sp>
    </p:spTree>
    <p:extLst>
      <p:ext uri="{BB962C8B-B14F-4D97-AF65-F5344CB8AC3E}">
        <p14:creationId xmlns:p14="http://schemas.microsoft.com/office/powerpoint/2010/main" xmlns="" val="1924496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xmlns="" id="{856435AC-8944-41A2-8116-CAE5712DDA25}"/>
              </a:ext>
            </a:extLst>
          </p:cNvPr>
          <p:cNvPicPr>
            <a:picLocks noChangeAspect="1"/>
          </p:cNvPicPr>
          <p:nvPr/>
        </p:nvPicPr>
        <p:blipFill>
          <a:blip r:embed="rId2"/>
          <a:stretch>
            <a:fillRect/>
          </a:stretch>
        </p:blipFill>
        <p:spPr>
          <a:xfrm>
            <a:off x="643467" y="1179831"/>
            <a:ext cx="10905066" cy="4498338"/>
          </a:xfrm>
          <a:prstGeom prst="rect">
            <a:avLst/>
          </a:prstGeom>
        </p:spPr>
      </p:pic>
      <p:sp>
        <p:nvSpPr>
          <p:cNvPr id="3" name="Rectángulo 2">
            <a:extLst>
              <a:ext uri="{FF2B5EF4-FFF2-40B4-BE49-F238E27FC236}">
                <a16:creationId xmlns:a16="http://schemas.microsoft.com/office/drawing/2014/main" xmlns="" id="{F84E03D4-1CAD-43E8-837E-2D397DF3B806}"/>
              </a:ext>
            </a:extLst>
          </p:cNvPr>
          <p:cNvSpPr/>
          <p:nvPr/>
        </p:nvSpPr>
        <p:spPr>
          <a:xfrm>
            <a:off x="543261" y="5843388"/>
            <a:ext cx="5552739" cy="369332"/>
          </a:xfrm>
          <a:prstGeom prst="rect">
            <a:avLst/>
          </a:prstGeom>
        </p:spPr>
        <p:txBody>
          <a:bodyPr wrap="none">
            <a:spAutoFit/>
          </a:bodyPr>
          <a:lstStyle/>
          <a:p>
            <a:r>
              <a:rPr lang="en-US" dirty="0">
                <a:solidFill>
                  <a:srgbClr val="000000"/>
                </a:solidFill>
                <a:latin typeface="CJBMP F+ Trebuchet MS"/>
              </a:rPr>
              <a:t>Archives of Cardiovascular Disease (2016) </a:t>
            </a:r>
            <a:r>
              <a:rPr lang="en-US" b="1" dirty="0">
                <a:solidFill>
                  <a:srgbClr val="000000"/>
                </a:solidFill>
                <a:latin typeface="CJBNB G+ Trebuchet MS"/>
              </a:rPr>
              <a:t>109</a:t>
            </a:r>
            <a:r>
              <a:rPr lang="en-US" dirty="0">
                <a:solidFill>
                  <a:srgbClr val="000000"/>
                </a:solidFill>
                <a:latin typeface="CJBMP F+ Trebuchet MS"/>
              </a:rPr>
              <a:t>, 268—277 </a:t>
            </a:r>
            <a:endParaRPr lang="es-ES" dirty="0"/>
          </a:p>
        </p:txBody>
      </p:sp>
      <p:sp>
        <p:nvSpPr>
          <p:cNvPr id="6" name="Rectangle 8">
            <a:extLst>
              <a:ext uri="{FF2B5EF4-FFF2-40B4-BE49-F238E27FC236}">
                <a16:creationId xmlns:a16="http://schemas.microsoft.com/office/drawing/2014/main" xmlns="" id="{8CA06CD6-90CA-4C45-856C-6771339E1E2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391025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5F9CFCE6-877F-4858-B8BD-2C52CA8AFBC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252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8213F8A0-12AE-4514-8372-0DD766EC28E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captura de pantalla&#10;&#10;Descripción generada con confianza muy alta">
            <a:extLst>
              <a:ext uri="{FF2B5EF4-FFF2-40B4-BE49-F238E27FC236}">
                <a16:creationId xmlns:a16="http://schemas.microsoft.com/office/drawing/2014/main" xmlns="" id="{756CE1F4-0F80-480A-80C2-62779B20B97A}"/>
              </a:ext>
            </a:extLst>
          </p:cNvPr>
          <p:cNvPicPr>
            <a:picLocks noChangeAspect="1"/>
          </p:cNvPicPr>
          <p:nvPr/>
        </p:nvPicPr>
        <p:blipFill>
          <a:blip r:embed="rId3"/>
          <a:stretch>
            <a:fillRect/>
          </a:stretch>
        </p:blipFill>
        <p:spPr>
          <a:xfrm>
            <a:off x="6421035" y="1006320"/>
            <a:ext cx="5129784" cy="4845360"/>
          </a:xfrm>
          <a:prstGeom prst="rect">
            <a:avLst/>
          </a:prstGeom>
        </p:spPr>
      </p:pic>
      <p:sp>
        <p:nvSpPr>
          <p:cNvPr id="12" name="Rectangle 11">
            <a:extLst>
              <a:ext uri="{FF2B5EF4-FFF2-40B4-BE49-F238E27FC236}">
                <a16:creationId xmlns:a16="http://schemas.microsoft.com/office/drawing/2014/main" xmlns="" id="{9EFF17D4-9A8C-4CE5-B096-D8CCD440043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descr="Imagen que contiene captura de pantalla&#10;&#10;Descripción generada con confianza muy alta">
            <a:extLst>
              <a:ext uri="{FF2B5EF4-FFF2-40B4-BE49-F238E27FC236}">
                <a16:creationId xmlns:a16="http://schemas.microsoft.com/office/drawing/2014/main" xmlns="" id="{5ED6197E-46D8-4243-B17C-3CC05509A8DA}"/>
              </a:ext>
            </a:extLst>
          </p:cNvPr>
          <p:cNvPicPr>
            <a:picLocks noChangeAspect="1"/>
          </p:cNvPicPr>
          <p:nvPr/>
        </p:nvPicPr>
        <p:blipFill>
          <a:blip r:embed="rId4"/>
          <a:stretch>
            <a:fillRect/>
          </a:stretch>
        </p:blipFill>
        <p:spPr>
          <a:xfrm>
            <a:off x="641180" y="1341297"/>
            <a:ext cx="5129784" cy="4175405"/>
          </a:xfrm>
          <a:prstGeom prst="rect">
            <a:avLst/>
          </a:prstGeom>
        </p:spPr>
      </p:pic>
    </p:spTree>
    <p:extLst>
      <p:ext uri="{BB962C8B-B14F-4D97-AF65-F5344CB8AC3E}">
        <p14:creationId xmlns:p14="http://schemas.microsoft.com/office/powerpoint/2010/main" xmlns="" val="1709497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563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xmlns="" id="{1A418002-C48A-4130-9132-3B583BCC1DFA}"/>
              </a:ext>
            </a:extLst>
          </p:cNvPr>
          <p:cNvPicPr>
            <a:picLocks noChangeAspect="1"/>
          </p:cNvPicPr>
          <p:nvPr/>
        </p:nvPicPr>
        <p:blipFill>
          <a:blip r:embed="rId3"/>
          <a:stretch>
            <a:fillRect/>
          </a:stretch>
        </p:blipFill>
        <p:spPr>
          <a:xfrm>
            <a:off x="3132928" y="643467"/>
            <a:ext cx="5926144" cy="5571066"/>
          </a:xfrm>
          <a:prstGeom prst="rect">
            <a:avLst/>
          </a:prstGeom>
        </p:spPr>
      </p:pic>
    </p:spTree>
    <p:extLst>
      <p:ext uri="{BB962C8B-B14F-4D97-AF65-F5344CB8AC3E}">
        <p14:creationId xmlns:p14="http://schemas.microsoft.com/office/powerpoint/2010/main" xmlns="" val="2174432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xmlns="" id="{8CA06CD6-90CA-4C45-856C-6771339E1E2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69A22FC2-9DAB-4123-91EB-7E923F2DB574}"/>
              </a:ext>
            </a:extLst>
          </p:cNvPr>
          <p:cNvSpPr>
            <a:spLocks noGrp="1"/>
          </p:cNvSpPr>
          <p:nvPr>
            <p:ph type="title"/>
          </p:nvPr>
        </p:nvSpPr>
        <p:spPr/>
        <p:txBody>
          <a:bodyPr/>
          <a:lstStyle/>
          <a:p>
            <a:r>
              <a:rPr lang="es-ES" b="1" dirty="0">
                <a:solidFill>
                  <a:srgbClr val="0070C0"/>
                </a:solidFill>
              </a:rPr>
              <a:t>Pistas….</a:t>
            </a:r>
          </a:p>
        </p:txBody>
      </p:sp>
      <p:pic>
        <p:nvPicPr>
          <p:cNvPr id="6" name="Imagen 5" descr="Imagen que contiene objeto, mesa, interior&#10;&#10;Descripción generada con confianza alta">
            <a:extLst>
              <a:ext uri="{FF2B5EF4-FFF2-40B4-BE49-F238E27FC236}">
                <a16:creationId xmlns:a16="http://schemas.microsoft.com/office/drawing/2014/main" xmlns="" id="{3D634F1E-6B40-42C7-8529-7A833082F2AD}"/>
              </a:ext>
            </a:extLst>
          </p:cNvPr>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7967462" y="431798"/>
            <a:ext cx="3217333" cy="2413000"/>
          </a:xfrm>
          <a:prstGeom prst="rect">
            <a:avLst/>
          </a:prstGeom>
        </p:spPr>
      </p:pic>
      <p:graphicFrame>
        <p:nvGraphicFramePr>
          <p:cNvPr id="5" name="Tabla 4">
            <a:extLst>
              <a:ext uri="{FF2B5EF4-FFF2-40B4-BE49-F238E27FC236}">
                <a16:creationId xmlns:a16="http://schemas.microsoft.com/office/drawing/2014/main" xmlns="" id="{54F9C357-350B-4BB8-B3D3-073A9D29A816}"/>
              </a:ext>
            </a:extLst>
          </p:cNvPr>
          <p:cNvGraphicFramePr>
            <a:graphicFrameLocks noGrp="1"/>
          </p:cNvGraphicFramePr>
          <p:nvPr>
            <p:extLst>
              <p:ext uri="{D42A27DB-BD31-4B8C-83A1-F6EECF244321}">
                <p14:modId xmlns:p14="http://schemas.microsoft.com/office/powerpoint/2010/main" xmlns="" val="3263361555"/>
              </p:ext>
            </p:extLst>
          </p:nvPr>
        </p:nvGraphicFramePr>
        <p:xfrm>
          <a:off x="838200" y="1676401"/>
          <a:ext cx="6565899" cy="3657600"/>
        </p:xfrm>
        <a:graphic>
          <a:graphicData uri="http://schemas.openxmlformats.org/drawingml/2006/table">
            <a:tbl>
              <a:tblPr firstRow="1" bandRow="1">
                <a:tableStyleId>{5C22544A-7EE6-4342-B048-85BDC9FD1C3A}</a:tableStyleId>
              </a:tblPr>
              <a:tblGrid>
                <a:gridCol w="2188633">
                  <a:extLst>
                    <a:ext uri="{9D8B030D-6E8A-4147-A177-3AD203B41FA5}">
                      <a16:colId xmlns:a16="http://schemas.microsoft.com/office/drawing/2014/main" xmlns="" val="2553300206"/>
                    </a:ext>
                  </a:extLst>
                </a:gridCol>
                <a:gridCol w="2188633">
                  <a:extLst>
                    <a:ext uri="{9D8B030D-6E8A-4147-A177-3AD203B41FA5}">
                      <a16:colId xmlns:a16="http://schemas.microsoft.com/office/drawing/2014/main" xmlns="" val="2041856276"/>
                    </a:ext>
                  </a:extLst>
                </a:gridCol>
                <a:gridCol w="2188633">
                  <a:extLst>
                    <a:ext uri="{9D8B030D-6E8A-4147-A177-3AD203B41FA5}">
                      <a16:colId xmlns:a16="http://schemas.microsoft.com/office/drawing/2014/main" xmlns="" val="1261803563"/>
                    </a:ext>
                  </a:extLst>
                </a:gridCol>
              </a:tblGrid>
              <a:tr h="337285">
                <a:tc>
                  <a:txBody>
                    <a:bodyPr/>
                    <a:lstStyle/>
                    <a:p>
                      <a:endParaRPr lang="es-ES" dirty="0"/>
                    </a:p>
                  </a:txBody>
                  <a:tcPr/>
                </a:tc>
                <a:tc>
                  <a:txBody>
                    <a:bodyPr/>
                    <a:lstStyle/>
                    <a:p>
                      <a:pPr algn="ctr"/>
                      <a:r>
                        <a:rPr lang="es-ES" dirty="0"/>
                        <a:t>SENSIBILIDAD</a:t>
                      </a:r>
                    </a:p>
                  </a:txBody>
                  <a:tcPr/>
                </a:tc>
                <a:tc>
                  <a:txBody>
                    <a:bodyPr/>
                    <a:lstStyle/>
                    <a:p>
                      <a:pPr algn="ctr"/>
                      <a:r>
                        <a:rPr lang="es-ES" dirty="0"/>
                        <a:t>ESPECIFICIDAD</a:t>
                      </a:r>
                    </a:p>
                  </a:txBody>
                  <a:tcPr/>
                </a:tc>
                <a:extLst>
                  <a:ext uri="{0D108BD9-81ED-4DB2-BD59-A6C34878D82A}">
                    <a16:rowId xmlns:a16="http://schemas.microsoft.com/office/drawing/2014/main" xmlns="" val="807686361"/>
                  </a:ext>
                </a:extLst>
              </a:tr>
              <a:tr h="582162">
                <a:tc>
                  <a:txBody>
                    <a:bodyPr/>
                    <a:lstStyle/>
                    <a:p>
                      <a:r>
                        <a:rPr lang="es-ES" b="1" dirty="0"/>
                        <a:t>VRT &gt; 2,73 </a:t>
                      </a:r>
                    </a:p>
                  </a:txBody>
                  <a:tcPr/>
                </a:tc>
                <a:tc>
                  <a:txBody>
                    <a:bodyPr/>
                    <a:lstStyle/>
                    <a:p>
                      <a:pPr algn="ctr"/>
                      <a:r>
                        <a:rPr lang="es-ES" dirty="0"/>
                        <a:t> 95%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t> 43%</a:t>
                      </a:r>
                    </a:p>
                    <a:p>
                      <a:pPr algn="ctr"/>
                      <a:endParaRPr lang="es-ES" dirty="0"/>
                    </a:p>
                  </a:txBody>
                  <a:tcPr/>
                </a:tc>
                <a:extLst>
                  <a:ext uri="{0D108BD9-81ED-4DB2-BD59-A6C34878D82A}">
                    <a16:rowId xmlns:a16="http://schemas.microsoft.com/office/drawing/2014/main" xmlns="" val="1445827552"/>
                  </a:ext>
                </a:extLst>
              </a:tr>
              <a:tr h="582162">
                <a:tc>
                  <a:txBody>
                    <a:bodyPr/>
                    <a:lstStyle/>
                    <a:p>
                      <a:r>
                        <a:rPr lang="es-ES" b="1" dirty="0"/>
                        <a:t>DLCO &lt; 70% </a:t>
                      </a:r>
                    </a:p>
                  </a:txBody>
                  <a:tcPr/>
                </a:tc>
                <a:tc>
                  <a:txBody>
                    <a:bodyPr/>
                    <a:lstStyle/>
                    <a:p>
                      <a:pPr algn="ctr"/>
                      <a:r>
                        <a:rPr lang="es-ES" dirty="0"/>
                        <a:t> 93%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t> 100%</a:t>
                      </a:r>
                    </a:p>
                    <a:p>
                      <a:pPr algn="ctr"/>
                      <a:endParaRPr lang="es-ES" dirty="0"/>
                    </a:p>
                  </a:txBody>
                  <a:tcPr/>
                </a:tc>
                <a:extLst>
                  <a:ext uri="{0D108BD9-81ED-4DB2-BD59-A6C34878D82A}">
                    <a16:rowId xmlns:a16="http://schemas.microsoft.com/office/drawing/2014/main" xmlns="" val="4033075913"/>
                  </a:ext>
                </a:extLst>
              </a:tr>
              <a:tr h="0">
                <a:tc>
                  <a:txBody>
                    <a:bodyPr/>
                    <a:lstStyle/>
                    <a:p>
                      <a:r>
                        <a:rPr lang="es-ES" b="1" dirty="0"/>
                        <a:t>NT-PRO-BNP &gt; 236 </a:t>
                      </a:r>
                    </a:p>
                  </a:txBody>
                  <a:tcPr/>
                </a:tc>
                <a:tc>
                  <a:txBody>
                    <a:bodyPr/>
                    <a:lstStyle/>
                    <a:p>
                      <a:pPr algn="ctr"/>
                      <a:r>
                        <a:rPr lang="es-ES" dirty="0"/>
                        <a:t> 45-93%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t>83-100%</a:t>
                      </a:r>
                    </a:p>
                    <a:p>
                      <a:pPr algn="ctr"/>
                      <a:endParaRPr lang="es-ES" dirty="0"/>
                    </a:p>
                  </a:txBody>
                  <a:tcPr/>
                </a:tc>
                <a:extLst>
                  <a:ext uri="{0D108BD9-81ED-4DB2-BD59-A6C34878D82A}">
                    <a16:rowId xmlns:a16="http://schemas.microsoft.com/office/drawing/2014/main" xmlns="" val="3178682889"/>
                  </a:ext>
                </a:extLst>
              </a:tr>
              <a:tr h="337285">
                <a:tc>
                  <a:txBody>
                    <a:bodyPr/>
                    <a:lstStyle/>
                    <a:p>
                      <a:r>
                        <a:rPr lang="es-ES" b="1" dirty="0"/>
                        <a:t>BNP &gt; 65 </a:t>
                      </a:r>
                    </a:p>
                  </a:txBody>
                  <a:tcPr/>
                </a:tc>
                <a:tc>
                  <a:txBody>
                    <a:bodyPr/>
                    <a:lstStyle/>
                    <a:p>
                      <a:pPr algn="ctr"/>
                      <a:r>
                        <a:rPr lang="es-ES" dirty="0"/>
                        <a:t> 60%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t> 87%</a:t>
                      </a:r>
                    </a:p>
                    <a:p>
                      <a:pPr algn="ctr"/>
                      <a:endParaRPr lang="es-ES" dirty="0"/>
                    </a:p>
                  </a:txBody>
                  <a:tcPr/>
                </a:tc>
                <a:extLst>
                  <a:ext uri="{0D108BD9-81ED-4DB2-BD59-A6C34878D82A}">
                    <a16:rowId xmlns:a16="http://schemas.microsoft.com/office/drawing/2014/main" xmlns="" val="1473129578"/>
                  </a:ext>
                </a:extLst>
              </a:tr>
              <a:tr h="337285">
                <a:tc>
                  <a:txBody>
                    <a:bodyPr/>
                    <a:lstStyle/>
                    <a:p>
                      <a:r>
                        <a:rPr lang="es-ES" b="1" dirty="0"/>
                        <a:t>VSG &gt; 28 </a:t>
                      </a:r>
                    </a:p>
                  </a:txBody>
                  <a:tcPr/>
                </a:tc>
                <a:tc>
                  <a:txBody>
                    <a:bodyPr/>
                    <a:lstStyle/>
                    <a:p>
                      <a:pPr algn="ctr"/>
                      <a:r>
                        <a:rPr lang="es-ES" dirty="0"/>
                        <a:t> 50% </a:t>
                      </a:r>
                    </a:p>
                  </a:txBody>
                  <a:tcPr/>
                </a:tc>
                <a:tc>
                  <a:txBody>
                    <a:bodyPr/>
                    <a:lstStyle/>
                    <a:p>
                      <a:pPr algn="ctr"/>
                      <a:r>
                        <a:rPr lang="es-ES" dirty="0"/>
                        <a:t> 85%</a:t>
                      </a:r>
                    </a:p>
                  </a:txBody>
                  <a:tcPr/>
                </a:tc>
                <a:extLst>
                  <a:ext uri="{0D108BD9-81ED-4DB2-BD59-A6C34878D82A}">
                    <a16:rowId xmlns:a16="http://schemas.microsoft.com/office/drawing/2014/main" xmlns="" val="2762034257"/>
                  </a:ext>
                </a:extLst>
              </a:tr>
              <a:tr h="337285">
                <a:tc>
                  <a:txBody>
                    <a:bodyPr/>
                    <a:lstStyle/>
                    <a:p>
                      <a:r>
                        <a:rPr lang="es-ES" b="1" dirty="0">
                          <a:solidFill>
                            <a:srgbClr val="C00000"/>
                          </a:solidFill>
                        </a:rPr>
                        <a:t>DETECT</a:t>
                      </a:r>
                    </a:p>
                  </a:txBody>
                  <a:tcPr/>
                </a:tc>
                <a:tc>
                  <a:txBody>
                    <a:bodyPr/>
                    <a:lstStyle/>
                    <a:p>
                      <a:pPr algn="ctr"/>
                      <a:r>
                        <a:rPr lang="es-ES" b="1" dirty="0">
                          <a:solidFill>
                            <a:srgbClr val="C00000"/>
                          </a:solidFill>
                        </a:rPr>
                        <a:t> 96% </a:t>
                      </a:r>
                    </a:p>
                  </a:txBody>
                  <a:tcPr/>
                </a:tc>
                <a:tc>
                  <a:txBody>
                    <a:bodyPr/>
                    <a:lstStyle/>
                    <a:p>
                      <a:pPr algn="ctr"/>
                      <a:r>
                        <a:rPr lang="es-ES" b="1" dirty="0">
                          <a:solidFill>
                            <a:srgbClr val="C00000"/>
                          </a:solidFill>
                        </a:rPr>
                        <a:t> 48%</a:t>
                      </a:r>
                    </a:p>
                  </a:txBody>
                  <a:tcPr/>
                </a:tc>
                <a:extLst>
                  <a:ext uri="{0D108BD9-81ED-4DB2-BD59-A6C34878D82A}">
                    <a16:rowId xmlns:a16="http://schemas.microsoft.com/office/drawing/2014/main" xmlns="" val="3368872429"/>
                  </a:ext>
                </a:extLst>
              </a:tr>
            </a:tbl>
          </a:graphicData>
        </a:graphic>
      </p:graphicFrame>
    </p:spTree>
    <p:extLst>
      <p:ext uri="{BB962C8B-B14F-4D97-AF65-F5344CB8AC3E}">
        <p14:creationId xmlns:p14="http://schemas.microsoft.com/office/powerpoint/2010/main" xmlns="" val="517981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0D7935F-5211-4389-8D3E-BACF8488707D}"/>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b="1" kern="1200" dirty="0">
                <a:solidFill>
                  <a:schemeClr val="accent5">
                    <a:lumMod val="75000"/>
                  </a:schemeClr>
                </a:solidFill>
                <a:latin typeface="+mj-lt"/>
                <a:ea typeface="+mj-ea"/>
                <a:cs typeface="+mj-cs"/>
              </a:rPr>
              <a:t>Screening de HAP </a:t>
            </a:r>
            <a:r>
              <a:rPr lang="en-US" b="1" kern="1200" dirty="0" err="1">
                <a:solidFill>
                  <a:schemeClr val="accent5">
                    <a:lumMod val="75000"/>
                  </a:schemeClr>
                </a:solidFill>
                <a:latin typeface="+mj-lt"/>
                <a:ea typeface="+mj-ea"/>
                <a:cs typeface="+mj-cs"/>
              </a:rPr>
              <a:t>en</a:t>
            </a:r>
            <a:r>
              <a:rPr lang="en-US" b="1" kern="1200" dirty="0">
                <a:solidFill>
                  <a:schemeClr val="accent5">
                    <a:lumMod val="75000"/>
                  </a:schemeClr>
                </a:solidFill>
                <a:latin typeface="+mj-lt"/>
                <a:ea typeface="+mj-ea"/>
                <a:cs typeface="+mj-cs"/>
              </a:rPr>
              <a:t> </a:t>
            </a:r>
            <a:r>
              <a:rPr lang="en-US" b="1" kern="1200" dirty="0" err="1">
                <a:solidFill>
                  <a:schemeClr val="accent5">
                    <a:lumMod val="75000"/>
                  </a:schemeClr>
                </a:solidFill>
                <a:latin typeface="+mj-lt"/>
                <a:ea typeface="+mj-ea"/>
                <a:cs typeface="+mj-cs"/>
              </a:rPr>
              <a:t>otras</a:t>
            </a:r>
            <a:r>
              <a:rPr lang="en-US" b="1" kern="1200" dirty="0">
                <a:solidFill>
                  <a:schemeClr val="accent5">
                    <a:lumMod val="75000"/>
                  </a:schemeClr>
                </a:solidFill>
                <a:latin typeface="+mj-lt"/>
                <a:ea typeface="+mj-ea"/>
                <a:cs typeface="+mj-cs"/>
              </a:rPr>
              <a:t> Conectivopatías</a:t>
            </a:r>
          </a:p>
        </p:txBody>
      </p:sp>
      <p:graphicFrame>
        <p:nvGraphicFramePr>
          <p:cNvPr id="5" name="Marcador de contenido 2"/>
          <p:cNvGraphicFramePr>
            <a:graphicFrameLocks noGrp="1"/>
          </p:cNvGraphicFramePr>
          <p:nvPr>
            <p:ph sz="half" idx="1"/>
            <p:extLst>
              <p:ext uri="{D42A27DB-BD31-4B8C-83A1-F6EECF244321}">
                <p14:modId xmlns:p14="http://schemas.microsoft.com/office/powerpoint/2010/main" xmlns="" val="3771807265"/>
              </p:ext>
            </p:extLst>
          </p:nvPr>
        </p:nvGraphicFramePr>
        <p:xfrm>
          <a:off x="4318000" y="1825625"/>
          <a:ext cx="7035800" cy="4333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Conector recto 6">
            <a:extLst>
              <a:ext uri="{FF2B5EF4-FFF2-40B4-BE49-F238E27FC236}">
                <a16:creationId xmlns:a16="http://schemas.microsoft.com/office/drawing/2014/main" xmlns="" id="{03918CD8-912A-460A-8163-C3B7EF0C2922}"/>
              </a:ext>
            </a:extLst>
          </p:cNvPr>
          <p:cNvCxnSpPr>
            <a:cxnSpLocks/>
          </p:cNvCxnSpPr>
          <p:nvPr/>
        </p:nvCxnSpPr>
        <p:spPr>
          <a:xfrm>
            <a:off x="7251700" y="2362200"/>
            <a:ext cx="11049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Rectangle 8">
            <a:extLst>
              <a:ext uri="{FF2B5EF4-FFF2-40B4-BE49-F238E27FC236}">
                <a16:creationId xmlns:a16="http://schemas.microsoft.com/office/drawing/2014/main" xmlns="" id="{8CA06CD6-90CA-4C45-856C-6771339E1E2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arcador de contenido 2">
            <a:extLst>
              <a:ext uri="{FF2B5EF4-FFF2-40B4-BE49-F238E27FC236}">
                <a16:creationId xmlns:a16="http://schemas.microsoft.com/office/drawing/2014/main" xmlns="" id="{63E5604F-1B76-4448-A329-2C4B14DBED4D}"/>
              </a:ext>
            </a:extLst>
          </p:cNvPr>
          <p:cNvSpPr txBox="1">
            <a:spLocks/>
          </p:cNvSpPr>
          <p:nvPr/>
        </p:nvSpPr>
        <p:spPr>
          <a:xfrm>
            <a:off x="139701" y="1690688"/>
            <a:ext cx="4800600" cy="1484302"/>
          </a:xfrm>
          <a:prstGeom prst="rect">
            <a:avLst/>
          </a:prstGeom>
        </p:spPr>
        <p:style>
          <a:lnRef idx="1">
            <a:schemeClr val="accent2"/>
          </a:lnRef>
          <a:fillRef idx="2">
            <a:schemeClr val="accent2"/>
          </a:fillRef>
          <a:effectRef idx="1">
            <a:schemeClr val="accent2"/>
          </a:effectRef>
          <a:fontRef idx="minor">
            <a:schemeClr val="dk1"/>
          </a:fontRef>
        </p:style>
        <p:txBody>
          <a:bodyPr anchor="b">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400" dirty="0"/>
              <a:t>Capilaroscopia con patrón esclerodérmico</a:t>
            </a:r>
          </a:p>
          <a:p>
            <a:r>
              <a:rPr lang="es-ES" sz="2400" dirty="0"/>
              <a:t>Ac específicos de esclerodermia (</a:t>
            </a:r>
            <a:r>
              <a:rPr lang="es-ES" sz="2400" dirty="0" err="1"/>
              <a:t>blot</a:t>
            </a:r>
            <a:r>
              <a:rPr lang="es-ES" sz="2400" dirty="0"/>
              <a:t> esclerosis)</a:t>
            </a:r>
          </a:p>
          <a:p>
            <a:r>
              <a:rPr lang="es-ES" sz="2400" dirty="0"/>
              <a:t>EMTC, </a:t>
            </a:r>
            <a:r>
              <a:rPr lang="es-ES" sz="2400" dirty="0" err="1"/>
              <a:t>Overlaps</a:t>
            </a:r>
            <a:r>
              <a:rPr lang="es-ES" sz="2400" dirty="0"/>
              <a:t>, conectivopatías indiferenciadas</a:t>
            </a:r>
          </a:p>
        </p:txBody>
      </p:sp>
    </p:spTree>
    <p:extLst>
      <p:ext uri="{BB962C8B-B14F-4D97-AF65-F5344CB8AC3E}">
        <p14:creationId xmlns:p14="http://schemas.microsoft.com/office/powerpoint/2010/main" xmlns="" val="99872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7BA09D67-8E41-4626-B323-48F93B5EF7A9}"/>
              </a:ext>
            </a:extLst>
          </p:cNvPr>
          <p:cNvPicPr>
            <a:picLocks noChangeAspect="1"/>
          </p:cNvPicPr>
          <p:nvPr/>
        </p:nvPicPr>
        <p:blipFill>
          <a:blip r:embed="rId2"/>
          <a:stretch>
            <a:fillRect/>
          </a:stretch>
        </p:blipFill>
        <p:spPr>
          <a:xfrm>
            <a:off x="7068458" y="8092"/>
            <a:ext cx="4760685" cy="6849908"/>
          </a:xfrm>
          <a:prstGeom prst="rect">
            <a:avLst/>
          </a:prstGeom>
        </p:spPr>
      </p:pic>
      <p:pic>
        <p:nvPicPr>
          <p:cNvPr id="3" name="Imagen 2">
            <a:extLst>
              <a:ext uri="{FF2B5EF4-FFF2-40B4-BE49-F238E27FC236}">
                <a16:creationId xmlns:a16="http://schemas.microsoft.com/office/drawing/2014/main" xmlns="" id="{1CAFE5D6-F214-4023-91FB-1CCB16257F76}"/>
              </a:ext>
            </a:extLst>
          </p:cNvPr>
          <p:cNvPicPr>
            <a:picLocks noChangeAspect="1"/>
          </p:cNvPicPr>
          <p:nvPr/>
        </p:nvPicPr>
        <p:blipFill>
          <a:blip r:embed="rId3"/>
          <a:stretch>
            <a:fillRect/>
          </a:stretch>
        </p:blipFill>
        <p:spPr>
          <a:xfrm>
            <a:off x="0" y="8092"/>
            <a:ext cx="4664335" cy="6849909"/>
          </a:xfrm>
          <a:prstGeom prst="rect">
            <a:avLst/>
          </a:prstGeom>
        </p:spPr>
      </p:pic>
      <p:pic>
        <p:nvPicPr>
          <p:cNvPr id="4" name="Imagen 3">
            <a:extLst>
              <a:ext uri="{FF2B5EF4-FFF2-40B4-BE49-F238E27FC236}">
                <a16:creationId xmlns:a16="http://schemas.microsoft.com/office/drawing/2014/main" xmlns="" id="{D45A443B-E6F1-4CEC-AA53-C8380D49C397}"/>
              </a:ext>
            </a:extLst>
          </p:cNvPr>
          <p:cNvPicPr>
            <a:picLocks noChangeAspect="1"/>
          </p:cNvPicPr>
          <p:nvPr/>
        </p:nvPicPr>
        <p:blipFill>
          <a:blip r:embed="rId4" cstate="email"/>
          <a:stretch>
            <a:fillRect/>
          </a:stretch>
        </p:blipFill>
        <p:spPr>
          <a:xfrm>
            <a:off x="5442482" y="375327"/>
            <a:ext cx="1802825" cy="1221695"/>
          </a:xfrm>
          <a:prstGeom prst="rect">
            <a:avLst/>
          </a:prstGeom>
        </p:spPr>
      </p:pic>
      <p:pic>
        <p:nvPicPr>
          <p:cNvPr id="5" name="Imagen 4">
            <a:extLst>
              <a:ext uri="{FF2B5EF4-FFF2-40B4-BE49-F238E27FC236}">
                <a16:creationId xmlns:a16="http://schemas.microsoft.com/office/drawing/2014/main" xmlns="" id="{EF531C58-F002-48D9-B9FD-9BA2213F1426}"/>
              </a:ext>
            </a:extLst>
          </p:cNvPr>
          <p:cNvPicPr>
            <a:picLocks noChangeAspect="1"/>
          </p:cNvPicPr>
          <p:nvPr/>
        </p:nvPicPr>
        <p:blipFill>
          <a:blip r:embed="rId5" cstate="email"/>
          <a:stretch>
            <a:fillRect/>
          </a:stretch>
        </p:blipFill>
        <p:spPr>
          <a:xfrm>
            <a:off x="3707533" y="5711299"/>
            <a:ext cx="1785869" cy="884537"/>
          </a:xfrm>
          <a:prstGeom prst="rect">
            <a:avLst/>
          </a:prstGeom>
        </p:spPr>
      </p:pic>
      <p:pic>
        <p:nvPicPr>
          <p:cNvPr id="6" name="Imagen 5">
            <a:extLst>
              <a:ext uri="{FF2B5EF4-FFF2-40B4-BE49-F238E27FC236}">
                <a16:creationId xmlns:a16="http://schemas.microsoft.com/office/drawing/2014/main" xmlns="" id="{3A6CC379-AE3E-493B-8DF6-63FF4A79D2B5}"/>
              </a:ext>
            </a:extLst>
          </p:cNvPr>
          <p:cNvPicPr>
            <a:picLocks noChangeAspect="1"/>
          </p:cNvPicPr>
          <p:nvPr/>
        </p:nvPicPr>
        <p:blipFill>
          <a:blip r:embed="rId6" cstate="email"/>
          <a:stretch>
            <a:fillRect/>
          </a:stretch>
        </p:blipFill>
        <p:spPr>
          <a:xfrm>
            <a:off x="6138108" y="2859315"/>
            <a:ext cx="1128712" cy="1594530"/>
          </a:xfrm>
          <a:prstGeom prst="rect">
            <a:avLst/>
          </a:prstGeom>
        </p:spPr>
      </p:pic>
      <p:pic>
        <p:nvPicPr>
          <p:cNvPr id="7" name="Imagen 6">
            <a:extLst>
              <a:ext uri="{FF2B5EF4-FFF2-40B4-BE49-F238E27FC236}">
                <a16:creationId xmlns:a16="http://schemas.microsoft.com/office/drawing/2014/main" xmlns="" id="{8F86CCCB-A668-4D06-A4A0-E77D1F6C90EC}"/>
              </a:ext>
            </a:extLst>
          </p:cNvPr>
          <p:cNvPicPr>
            <a:picLocks noChangeAspect="1"/>
          </p:cNvPicPr>
          <p:nvPr/>
        </p:nvPicPr>
        <p:blipFill>
          <a:blip r:embed="rId7" cstate="email"/>
          <a:stretch>
            <a:fillRect/>
          </a:stretch>
        </p:blipFill>
        <p:spPr>
          <a:xfrm>
            <a:off x="2958864" y="357151"/>
            <a:ext cx="1944739" cy="1221695"/>
          </a:xfrm>
          <a:prstGeom prst="rect">
            <a:avLst/>
          </a:prstGeom>
        </p:spPr>
      </p:pic>
      <p:pic>
        <p:nvPicPr>
          <p:cNvPr id="8" name="Imagen 7">
            <a:extLst>
              <a:ext uri="{FF2B5EF4-FFF2-40B4-BE49-F238E27FC236}">
                <a16:creationId xmlns:a16="http://schemas.microsoft.com/office/drawing/2014/main" xmlns="" id="{69F73BF8-4760-473F-9B40-00E3F3F9B2C5}"/>
              </a:ext>
            </a:extLst>
          </p:cNvPr>
          <p:cNvPicPr>
            <a:picLocks noChangeAspect="1"/>
          </p:cNvPicPr>
          <p:nvPr/>
        </p:nvPicPr>
        <p:blipFill>
          <a:blip r:embed="rId8" cstate="email"/>
          <a:stretch>
            <a:fillRect/>
          </a:stretch>
        </p:blipFill>
        <p:spPr>
          <a:xfrm>
            <a:off x="3103569" y="3279393"/>
            <a:ext cx="2123821" cy="1594530"/>
          </a:xfrm>
          <a:prstGeom prst="rect">
            <a:avLst/>
          </a:prstGeom>
        </p:spPr>
      </p:pic>
      <p:pic>
        <p:nvPicPr>
          <p:cNvPr id="9" name="Imagen 8">
            <a:extLst>
              <a:ext uri="{FF2B5EF4-FFF2-40B4-BE49-F238E27FC236}">
                <a16:creationId xmlns:a16="http://schemas.microsoft.com/office/drawing/2014/main" xmlns="" id="{61DA435C-BC78-491D-8D30-DEA1D93BBAE9}"/>
              </a:ext>
            </a:extLst>
          </p:cNvPr>
          <p:cNvPicPr>
            <a:picLocks noChangeAspect="1"/>
          </p:cNvPicPr>
          <p:nvPr/>
        </p:nvPicPr>
        <p:blipFill>
          <a:blip r:embed="rId9" cstate="email"/>
          <a:stretch>
            <a:fillRect/>
          </a:stretch>
        </p:blipFill>
        <p:spPr>
          <a:xfrm>
            <a:off x="6129333" y="5442857"/>
            <a:ext cx="1616155" cy="1469232"/>
          </a:xfrm>
          <a:prstGeom prst="rect">
            <a:avLst/>
          </a:prstGeom>
        </p:spPr>
      </p:pic>
    </p:spTree>
    <p:extLst>
      <p:ext uri="{BB962C8B-B14F-4D97-AF65-F5344CB8AC3E}">
        <p14:creationId xmlns:p14="http://schemas.microsoft.com/office/powerpoint/2010/main" xmlns="" val="178532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80">
                                          <p:stCondLst>
                                            <p:cond delay="0"/>
                                          </p:stCondLst>
                                        </p:cTn>
                                        <p:tgtEl>
                                          <p:spTgt spid="9"/>
                                        </p:tgtEl>
                                      </p:cBhvr>
                                    </p:animEffect>
                                    <p:anim calcmode="lin" valueType="num">
                                      <p:cBhvr>
                                        <p:cTn id="3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2" dur="26">
                                          <p:stCondLst>
                                            <p:cond delay="650"/>
                                          </p:stCondLst>
                                        </p:cTn>
                                        <p:tgtEl>
                                          <p:spTgt spid="9"/>
                                        </p:tgtEl>
                                      </p:cBhvr>
                                      <p:to x="100000" y="60000"/>
                                    </p:animScale>
                                    <p:animScale>
                                      <p:cBhvr>
                                        <p:cTn id="43" dur="166" decel="50000">
                                          <p:stCondLst>
                                            <p:cond delay="676"/>
                                          </p:stCondLst>
                                        </p:cTn>
                                        <p:tgtEl>
                                          <p:spTgt spid="9"/>
                                        </p:tgtEl>
                                      </p:cBhvr>
                                      <p:to x="100000" y="100000"/>
                                    </p:animScale>
                                    <p:animScale>
                                      <p:cBhvr>
                                        <p:cTn id="44" dur="26">
                                          <p:stCondLst>
                                            <p:cond delay="1312"/>
                                          </p:stCondLst>
                                        </p:cTn>
                                        <p:tgtEl>
                                          <p:spTgt spid="9"/>
                                        </p:tgtEl>
                                      </p:cBhvr>
                                      <p:to x="100000" y="80000"/>
                                    </p:animScale>
                                    <p:animScale>
                                      <p:cBhvr>
                                        <p:cTn id="45" dur="166" decel="50000">
                                          <p:stCondLst>
                                            <p:cond delay="1338"/>
                                          </p:stCondLst>
                                        </p:cTn>
                                        <p:tgtEl>
                                          <p:spTgt spid="9"/>
                                        </p:tgtEl>
                                      </p:cBhvr>
                                      <p:to x="100000" y="100000"/>
                                    </p:animScale>
                                    <p:animScale>
                                      <p:cBhvr>
                                        <p:cTn id="46" dur="26">
                                          <p:stCondLst>
                                            <p:cond delay="1642"/>
                                          </p:stCondLst>
                                        </p:cTn>
                                        <p:tgtEl>
                                          <p:spTgt spid="9"/>
                                        </p:tgtEl>
                                      </p:cBhvr>
                                      <p:to x="100000" y="90000"/>
                                    </p:animScale>
                                    <p:animScale>
                                      <p:cBhvr>
                                        <p:cTn id="47" dur="166" decel="50000">
                                          <p:stCondLst>
                                            <p:cond delay="1668"/>
                                          </p:stCondLst>
                                        </p:cTn>
                                        <p:tgtEl>
                                          <p:spTgt spid="9"/>
                                        </p:tgtEl>
                                      </p:cBhvr>
                                      <p:to x="100000" y="100000"/>
                                    </p:animScale>
                                    <p:animScale>
                                      <p:cBhvr>
                                        <p:cTn id="48" dur="26">
                                          <p:stCondLst>
                                            <p:cond delay="1808"/>
                                          </p:stCondLst>
                                        </p:cTn>
                                        <p:tgtEl>
                                          <p:spTgt spid="9"/>
                                        </p:tgtEl>
                                      </p:cBhvr>
                                      <p:to x="100000" y="95000"/>
                                    </p:animScale>
                                    <p:animScale>
                                      <p:cBhvr>
                                        <p:cTn id="49"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8">
            <a:extLst>
              <a:ext uri="{FF2B5EF4-FFF2-40B4-BE49-F238E27FC236}">
                <a16:creationId xmlns:a16="http://schemas.microsoft.com/office/drawing/2014/main" xmlns="" id="{8CA06CD6-90CA-4C45-856C-6771339E1E2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xmlns="" id="{5B2D32D8-FDD1-4C4A-9F01-B7DB5D3F4DA8}"/>
              </a:ext>
            </a:extLst>
          </p:cNvPr>
          <p:cNvPicPr>
            <a:picLocks noChangeAspect="1"/>
          </p:cNvPicPr>
          <p:nvPr/>
        </p:nvPicPr>
        <p:blipFill>
          <a:blip r:embed="rId3"/>
          <a:stretch>
            <a:fillRect/>
          </a:stretch>
        </p:blipFill>
        <p:spPr>
          <a:xfrm>
            <a:off x="92765" y="292336"/>
            <a:ext cx="11777671" cy="3030070"/>
          </a:xfrm>
          <a:prstGeom prst="rect">
            <a:avLst/>
          </a:prstGeom>
        </p:spPr>
      </p:pic>
      <p:sp>
        <p:nvSpPr>
          <p:cNvPr id="3" name="CuadroTexto 2">
            <a:extLst>
              <a:ext uri="{FF2B5EF4-FFF2-40B4-BE49-F238E27FC236}">
                <a16:creationId xmlns:a16="http://schemas.microsoft.com/office/drawing/2014/main" xmlns="" id="{035AD964-942F-4349-8B16-DCEC2A71F9E3}"/>
              </a:ext>
            </a:extLst>
          </p:cNvPr>
          <p:cNvSpPr txBox="1"/>
          <p:nvPr/>
        </p:nvSpPr>
        <p:spPr>
          <a:xfrm>
            <a:off x="1498600" y="3429000"/>
            <a:ext cx="1673728" cy="369332"/>
          </a:xfrm>
          <a:prstGeom prst="rect">
            <a:avLst/>
          </a:prstGeom>
          <a:noFill/>
        </p:spPr>
        <p:txBody>
          <a:bodyPr wrap="none" rtlCol="0">
            <a:spAutoFit/>
          </a:bodyPr>
          <a:lstStyle/>
          <a:p>
            <a:r>
              <a:rPr lang="es-ES" dirty="0" err="1"/>
              <a:t>PaPm</a:t>
            </a:r>
            <a:r>
              <a:rPr lang="es-ES" dirty="0"/>
              <a:t> 29 mmHg</a:t>
            </a:r>
          </a:p>
        </p:txBody>
      </p:sp>
      <p:sp>
        <p:nvSpPr>
          <p:cNvPr id="4" name="CuadroTexto 3">
            <a:extLst>
              <a:ext uri="{FF2B5EF4-FFF2-40B4-BE49-F238E27FC236}">
                <a16:creationId xmlns:a16="http://schemas.microsoft.com/office/drawing/2014/main" xmlns="" id="{A4BBE78C-46BA-4D51-818F-580579557076}"/>
              </a:ext>
            </a:extLst>
          </p:cNvPr>
          <p:cNvSpPr txBox="1"/>
          <p:nvPr/>
        </p:nvSpPr>
        <p:spPr>
          <a:xfrm>
            <a:off x="8182810" y="3429000"/>
            <a:ext cx="1673728" cy="369332"/>
          </a:xfrm>
          <a:prstGeom prst="rect">
            <a:avLst/>
          </a:prstGeom>
          <a:noFill/>
        </p:spPr>
        <p:txBody>
          <a:bodyPr wrap="none" rtlCol="0">
            <a:spAutoFit/>
          </a:bodyPr>
          <a:lstStyle/>
          <a:p>
            <a:r>
              <a:rPr lang="es-ES" dirty="0" err="1"/>
              <a:t>PaPm</a:t>
            </a:r>
            <a:r>
              <a:rPr lang="es-ES" dirty="0"/>
              <a:t> 29 mmHg</a:t>
            </a:r>
          </a:p>
        </p:txBody>
      </p:sp>
      <p:sp>
        <p:nvSpPr>
          <p:cNvPr id="7" name="CuadroTexto 6">
            <a:extLst>
              <a:ext uri="{FF2B5EF4-FFF2-40B4-BE49-F238E27FC236}">
                <a16:creationId xmlns:a16="http://schemas.microsoft.com/office/drawing/2014/main" xmlns="" id="{BE17D58C-FC56-47A2-9408-29544B1D56C6}"/>
              </a:ext>
            </a:extLst>
          </p:cNvPr>
          <p:cNvSpPr txBox="1"/>
          <p:nvPr/>
        </p:nvSpPr>
        <p:spPr>
          <a:xfrm>
            <a:off x="3141142" y="3816237"/>
            <a:ext cx="5878532"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s-ES" sz="4000" dirty="0"/>
              <a:t>¿¿¿¿Grupo 1 o grupo 3????</a:t>
            </a:r>
          </a:p>
        </p:txBody>
      </p:sp>
      <p:sp>
        <p:nvSpPr>
          <p:cNvPr id="8" name="CuadroTexto 7">
            <a:extLst>
              <a:ext uri="{FF2B5EF4-FFF2-40B4-BE49-F238E27FC236}">
                <a16:creationId xmlns:a16="http://schemas.microsoft.com/office/drawing/2014/main" xmlns="" id="{050FB761-5FE8-4924-99C8-7DEC5B531333}"/>
              </a:ext>
            </a:extLst>
          </p:cNvPr>
          <p:cNvSpPr txBox="1"/>
          <p:nvPr/>
        </p:nvSpPr>
        <p:spPr>
          <a:xfrm>
            <a:off x="1335024" y="5231614"/>
            <a:ext cx="1369542" cy="369332"/>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s-ES" dirty="0"/>
              <a:t>DLCO &lt; 60% </a:t>
            </a:r>
          </a:p>
        </p:txBody>
      </p:sp>
      <p:sp>
        <p:nvSpPr>
          <p:cNvPr id="11" name="CuadroTexto 10">
            <a:extLst>
              <a:ext uri="{FF2B5EF4-FFF2-40B4-BE49-F238E27FC236}">
                <a16:creationId xmlns:a16="http://schemas.microsoft.com/office/drawing/2014/main" xmlns="" id="{5AE7BB16-D8DC-4319-A4FB-3B9FD1121542}"/>
              </a:ext>
            </a:extLst>
          </p:cNvPr>
          <p:cNvSpPr txBox="1"/>
          <p:nvPr/>
        </p:nvSpPr>
        <p:spPr>
          <a:xfrm>
            <a:off x="8674988" y="5249902"/>
            <a:ext cx="1894942" cy="369332"/>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s-ES" dirty="0" err="1"/>
              <a:t>PaPm</a:t>
            </a:r>
            <a:r>
              <a:rPr lang="es-ES" dirty="0"/>
              <a:t> &gt; 40 mmHg</a:t>
            </a:r>
          </a:p>
        </p:txBody>
      </p:sp>
      <p:sp>
        <p:nvSpPr>
          <p:cNvPr id="12" name="CuadroTexto 11">
            <a:extLst>
              <a:ext uri="{FF2B5EF4-FFF2-40B4-BE49-F238E27FC236}">
                <a16:creationId xmlns:a16="http://schemas.microsoft.com/office/drawing/2014/main" xmlns="" id="{038F5266-7B09-43CA-8755-661CEF674758}"/>
              </a:ext>
            </a:extLst>
          </p:cNvPr>
          <p:cNvSpPr txBox="1"/>
          <p:nvPr/>
        </p:nvSpPr>
        <p:spPr>
          <a:xfrm>
            <a:off x="3858768" y="5234646"/>
            <a:ext cx="4324042" cy="36630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ES" dirty="0"/>
              <a:t>¿¿</a:t>
            </a:r>
            <a:r>
              <a:rPr lang="es-ES" dirty="0" err="1"/>
              <a:t>PaPm</a:t>
            </a:r>
            <a:r>
              <a:rPr lang="es-ES" dirty="0"/>
              <a:t>  25 - 40 mmHg      DLCO 80-60%??</a:t>
            </a:r>
          </a:p>
        </p:txBody>
      </p:sp>
      <p:sp>
        <p:nvSpPr>
          <p:cNvPr id="13" name="Rectángulo 7">
            <a:extLst>
              <a:ext uri="{FF2B5EF4-FFF2-40B4-BE49-F238E27FC236}">
                <a16:creationId xmlns:a16="http://schemas.microsoft.com/office/drawing/2014/main" xmlns="" id="{FB2CF6A9-4CFC-41BE-B2FE-9F8105D20B59}"/>
              </a:ext>
            </a:extLst>
          </p:cNvPr>
          <p:cNvSpPr/>
          <p:nvPr/>
        </p:nvSpPr>
        <p:spPr>
          <a:xfrm>
            <a:off x="571500" y="5816456"/>
            <a:ext cx="11381995" cy="646331"/>
          </a:xfrm>
          <a:prstGeom prst="rect">
            <a:avLst/>
          </a:prstGeom>
        </p:spPr>
        <p:txBody>
          <a:bodyPr wrap="square">
            <a:spAutoFit/>
          </a:bodyPr>
          <a:lstStyle/>
          <a:p>
            <a:r>
              <a:rPr lang="es-ES" sz="1200" dirty="0" err="1">
                <a:solidFill>
                  <a:srgbClr val="000000"/>
                </a:solidFill>
              </a:rPr>
              <a:t>Kato</a:t>
            </a:r>
            <a:r>
              <a:rPr lang="es-ES" sz="1200" dirty="0">
                <a:solidFill>
                  <a:srgbClr val="000000"/>
                </a:solidFill>
              </a:rPr>
              <a:t> M, </a:t>
            </a:r>
            <a:r>
              <a:rPr lang="es-ES" sz="1200" dirty="0" err="1">
                <a:solidFill>
                  <a:srgbClr val="000000"/>
                </a:solidFill>
              </a:rPr>
              <a:t>Atsumi</a:t>
            </a:r>
            <a:r>
              <a:rPr lang="es-ES" sz="1200" dirty="0">
                <a:solidFill>
                  <a:srgbClr val="000000"/>
                </a:solidFill>
              </a:rPr>
              <a:t> T.</a:t>
            </a:r>
          </a:p>
          <a:p>
            <a:r>
              <a:rPr lang="en-US" sz="1200" b="1" dirty="0">
                <a:solidFill>
                  <a:srgbClr val="000000"/>
                </a:solidFill>
              </a:rPr>
              <a:t>Pulmonary arterial hypertension associated with  connective tissue diseases: A review focusing on </a:t>
            </a:r>
            <a:r>
              <a:rPr lang="es-ES" sz="1200" b="1" dirty="0" err="1">
                <a:solidFill>
                  <a:srgbClr val="000000"/>
                </a:solidFill>
              </a:rPr>
              <a:t>distinctive</a:t>
            </a:r>
            <a:r>
              <a:rPr lang="es-ES" sz="1200" b="1" dirty="0">
                <a:solidFill>
                  <a:srgbClr val="000000"/>
                </a:solidFill>
              </a:rPr>
              <a:t> </a:t>
            </a:r>
            <a:r>
              <a:rPr lang="es-ES" sz="1200" b="1" dirty="0" err="1">
                <a:solidFill>
                  <a:srgbClr val="000000"/>
                </a:solidFill>
              </a:rPr>
              <a:t>clinical</a:t>
            </a:r>
            <a:r>
              <a:rPr lang="es-ES" sz="1200" b="1" dirty="0">
                <a:solidFill>
                  <a:srgbClr val="000000"/>
                </a:solidFill>
              </a:rPr>
              <a:t> </a:t>
            </a:r>
            <a:r>
              <a:rPr lang="es-ES" sz="1200" b="1" dirty="0" err="1">
                <a:solidFill>
                  <a:srgbClr val="000000"/>
                </a:solidFill>
              </a:rPr>
              <a:t>aspects</a:t>
            </a:r>
            <a:r>
              <a:rPr lang="es-ES" sz="1200" b="1" dirty="0">
                <a:solidFill>
                  <a:srgbClr val="000000"/>
                </a:solidFill>
              </a:rPr>
              <a:t>. </a:t>
            </a:r>
            <a:r>
              <a:rPr lang="es-ES" sz="1200" dirty="0" err="1">
                <a:solidFill>
                  <a:srgbClr val="000000"/>
                </a:solidFill>
              </a:rPr>
              <a:t>Eur</a:t>
            </a:r>
            <a:r>
              <a:rPr lang="es-ES" sz="1200" dirty="0">
                <a:solidFill>
                  <a:srgbClr val="000000"/>
                </a:solidFill>
              </a:rPr>
              <a:t> J Clin </a:t>
            </a:r>
            <a:r>
              <a:rPr lang="es-ES" sz="1200" dirty="0" err="1">
                <a:solidFill>
                  <a:srgbClr val="000000"/>
                </a:solidFill>
              </a:rPr>
              <a:t>Invest</a:t>
            </a:r>
            <a:r>
              <a:rPr lang="es-ES" sz="1200" dirty="0">
                <a:solidFill>
                  <a:srgbClr val="000000"/>
                </a:solidFill>
              </a:rPr>
              <a:t>  2018;48:e12876. </a:t>
            </a:r>
            <a:r>
              <a:rPr lang="es-ES" sz="1200" dirty="0">
                <a:solidFill>
                  <a:srgbClr val="0000FF"/>
                </a:solidFill>
              </a:rPr>
              <a:t>https://doi.org/10.1111/eci.12876</a:t>
            </a:r>
            <a:endParaRPr lang="es-ES" sz="1200" dirty="0"/>
          </a:p>
        </p:txBody>
      </p:sp>
    </p:spTree>
    <p:extLst>
      <p:ext uri="{BB962C8B-B14F-4D97-AF65-F5344CB8AC3E}">
        <p14:creationId xmlns:p14="http://schemas.microsoft.com/office/powerpoint/2010/main" xmlns="" val="2263688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7AB456F-FDF7-4611-8937-249D21A7319D}"/>
              </a:ext>
            </a:extLst>
          </p:cNvPr>
          <p:cNvSpPr>
            <a:spLocks noGrp="1"/>
          </p:cNvSpPr>
          <p:nvPr>
            <p:ph type="title"/>
          </p:nvPr>
        </p:nvSpPr>
        <p:spPr>
          <a:xfrm>
            <a:off x="6763164" y="1237957"/>
            <a:ext cx="5114925" cy="2475915"/>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s-ES" dirty="0">
                <a:solidFill>
                  <a:schemeClr val="accent5">
                    <a:lumMod val="75000"/>
                  </a:schemeClr>
                </a:solidFill>
              </a:rPr>
              <a:t>1.Confirmar HAP</a:t>
            </a:r>
            <a:br>
              <a:rPr lang="es-ES" dirty="0">
                <a:solidFill>
                  <a:schemeClr val="accent5">
                    <a:lumMod val="75000"/>
                  </a:schemeClr>
                </a:solidFill>
              </a:rPr>
            </a:br>
            <a:r>
              <a:rPr lang="es-ES" dirty="0">
                <a:solidFill>
                  <a:schemeClr val="accent5">
                    <a:lumMod val="75000"/>
                  </a:schemeClr>
                </a:solidFill>
              </a:rPr>
              <a:t>2.Mecanismos</a:t>
            </a:r>
            <a:br>
              <a:rPr lang="es-ES" dirty="0">
                <a:solidFill>
                  <a:schemeClr val="accent5">
                    <a:lumMod val="75000"/>
                  </a:schemeClr>
                </a:solidFill>
              </a:rPr>
            </a:br>
            <a:r>
              <a:rPr lang="es-ES" dirty="0">
                <a:solidFill>
                  <a:schemeClr val="accent5">
                    <a:lumMod val="75000"/>
                  </a:schemeClr>
                </a:solidFill>
              </a:rPr>
              <a:t>3.Severidad</a:t>
            </a:r>
            <a:r>
              <a:rPr lang="es-ES" dirty="0"/>
              <a:t/>
            </a:r>
            <a:br>
              <a:rPr lang="es-ES" dirty="0"/>
            </a:br>
            <a:endParaRPr lang="es-ES" dirty="0"/>
          </a:p>
        </p:txBody>
      </p:sp>
      <p:pic>
        <p:nvPicPr>
          <p:cNvPr id="3" name="Imagen 2">
            <a:extLst>
              <a:ext uri="{FF2B5EF4-FFF2-40B4-BE49-F238E27FC236}">
                <a16:creationId xmlns:a16="http://schemas.microsoft.com/office/drawing/2014/main" xmlns="" id="{4659389A-C73C-401C-93DC-898D95F953CE}"/>
              </a:ext>
            </a:extLst>
          </p:cNvPr>
          <p:cNvPicPr>
            <a:picLocks noChangeAspect="1"/>
          </p:cNvPicPr>
          <p:nvPr/>
        </p:nvPicPr>
        <p:blipFill>
          <a:blip r:embed="rId3"/>
          <a:stretch>
            <a:fillRect/>
          </a:stretch>
        </p:blipFill>
        <p:spPr>
          <a:xfrm>
            <a:off x="563666" y="87537"/>
            <a:ext cx="6199498" cy="6682925"/>
          </a:xfrm>
          <a:prstGeom prst="rect">
            <a:avLst/>
          </a:prstGeom>
        </p:spPr>
      </p:pic>
      <p:sp>
        <p:nvSpPr>
          <p:cNvPr id="5" name="Rectángulo 4">
            <a:extLst>
              <a:ext uri="{FF2B5EF4-FFF2-40B4-BE49-F238E27FC236}">
                <a16:creationId xmlns:a16="http://schemas.microsoft.com/office/drawing/2014/main" xmlns="" id="{F27648A4-734C-4533-B549-1EB3905BD03F}"/>
              </a:ext>
            </a:extLst>
          </p:cNvPr>
          <p:cNvSpPr/>
          <p:nvPr/>
        </p:nvSpPr>
        <p:spPr>
          <a:xfrm>
            <a:off x="7077075" y="5939465"/>
            <a:ext cx="5114925" cy="830997"/>
          </a:xfrm>
          <a:prstGeom prst="rect">
            <a:avLst/>
          </a:prstGeom>
        </p:spPr>
        <p:txBody>
          <a:bodyPr wrap="square">
            <a:spAutoFit/>
          </a:bodyPr>
          <a:lstStyle/>
          <a:p>
            <a:r>
              <a:rPr lang="es-ES" sz="1200" dirty="0" err="1">
                <a:solidFill>
                  <a:srgbClr val="000000"/>
                </a:solidFill>
              </a:rPr>
              <a:t>Kato</a:t>
            </a:r>
            <a:r>
              <a:rPr lang="es-ES" sz="1200" dirty="0">
                <a:solidFill>
                  <a:srgbClr val="000000"/>
                </a:solidFill>
              </a:rPr>
              <a:t> M, </a:t>
            </a:r>
            <a:r>
              <a:rPr lang="es-ES" sz="1200" dirty="0" err="1">
                <a:solidFill>
                  <a:srgbClr val="000000"/>
                </a:solidFill>
              </a:rPr>
              <a:t>Atsumi</a:t>
            </a:r>
            <a:r>
              <a:rPr lang="es-ES" sz="1200" dirty="0">
                <a:solidFill>
                  <a:srgbClr val="000000"/>
                </a:solidFill>
              </a:rPr>
              <a:t> T.</a:t>
            </a:r>
          </a:p>
          <a:p>
            <a:r>
              <a:rPr lang="en-US" sz="1200" b="1" dirty="0">
                <a:solidFill>
                  <a:srgbClr val="000000"/>
                </a:solidFill>
              </a:rPr>
              <a:t>Pulmonary arterial hypertension associated with  connective tissue diseases: A review focusing on </a:t>
            </a:r>
            <a:r>
              <a:rPr lang="es-ES" sz="1200" b="1" dirty="0" err="1">
                <a:solidFill>
                  <a:srgbClr val="000000"/>
                </a:solidFill>
              </a:rPr>
              <a:t>distinctive</a:t>
            </a:r>
            <a:r>
              <a:rPr lang="es-ES" sz="1200" b="1" dirty="0">
                <a:solidFill>
                  <a:srgbClr val="000000"/>
                </a:solidFill>
              </a:rPr>
              <a:t> </a:t>
            </a:r>
            <a:r>
              <a:rPr lang="es-ES" sz="1200" b="1" dirty="0" err="1">
                <a:solidFill>
                  <a:srgbClr val="000000"/>
                </a:solidFill>
              </a:rPr>
              <a:t>clinical</a:t>
            </a:r>
            <a:r>
              <a:rPr lang="es-ES" sz="1200" b="1" dirty="0">
                <a:solidFill>
                  <a:srgbClr val="000000"/>
                </a:solidFill>
              </a:rPr>
              <a:t> </a:t>
            </a:r>
            <a:r>
              <a:rPr lang="es-ES" sz="1200" b="1" dirty="0" err="1">
                <a:solidFill>
                  <a:srgbClr val="000000"/>
                </a:solidFill>
              </a:rPr>
              <a:t>aspects</a:t>
            </a:r>
            <a:r>
              <a:rPr lang="es-ES" sz="1200" b="1" dirty="0">
                <a:solidFill>
                  <a:srgbClr val="000000"/>
                </a:solidFill>
              </a:rPr>
              <a:t>. </a:t>
            </a:r>
            <a:r>
              <a:rPr lang="es-ES" sz="1200" dirty="0" err="1">
                <a:solidFill>
                  <a:srgbClr val="000000"/>
                </a:solidFill>
              </a:rPr>
              <a:t>Eur</a:t>
            </a:r>
            <a:r>
              <a:rPr lang="es-ES" sz="1200" dirty="0">
                <a:solidFill>
                  <a:srgbClr val="000000"/>
                </a:solidFill>
              </a:rPr>
              <a:t> J Clin </a:t>
            </a:r>
            <a:r>
              <a:rPr lang="es-ES" sz="1200" dirty="0" err="1">
                <a:solidFill>
                  <a:srgbClr val="000000"/>
                </a:solidFill>
              </a:rPr>
              <a:t>Invest</a:t>
            </a:r>
            <a:r>
              <a:rPr lang="es-ES" sz="1200" dirty="0">
                <a:solidFill>
                  <a:srgbClr val="000000"/>
                </a:solidFill>
              </a:rPr>
              <a:t>  2018;48:e12876. </a:t>
            </a:r>
            <a:r>
              <a:rPr lang="es-ES" sz="1200" dirty="0">
                <a:solidFill>
                  <a:srgbClr val="0000FF"/>
                </a:solidFill>
              </a:rPr>
              <a:t>https://doi.org/10.1111/eci.12876</a:t>
            </a:r>
            <a:endParaRPr lang="es-ES" sz="1200" dirty="0"/>
          </a:p>
        </p:txBody>
      </p:sp>
      <p:sp>
        <p:nvSpPr>
          <p:cNvPr id="6" name="CuadroTexto 5">
            <a:extLst>
              <a:ext uri="{FF2B5EF4-FFF2-40B4-BE49-F238E27FC236}">
                <a16:creationId xmlns:a16="http://schemas.microsoft.com/office/drawing/2014/main" xmlns="" id="{FB34CD66-D50E-44A5-9EBB-575539CA406E}"/>
              </a:ext>
            </a:extLst>
          </p:cNvPr>
          <p:cNvSpPr txBox="1"/>
          <p:nvPr/>
        </p:nvSpPr>
        <p:spPr>
          <a:xfrm>
            <a:off x="2385392" y="3135866"/>
            <a:ext cx="300082" cy="369332"/>
          </a:xfrm>
          <a:prstGeom prst="rect">
            <a:avLst/>
          </a:prstGeom>
          <a:noFill/>
        </p:spPr>
        <p:txBody>
          <a:bodyPr wrap="none" rtlCol="0">
            <a:spAutoFit/>
          </a:bodyPr>
          <a:lstStyle/>
          <a:p>
            <a:r>
              <a:rPr lang="es-ES" dirty="0"/>
              <a:t>*</a:t>
            </a:r>
          </a:p>
        </p:txBody>
      </p:sp>
      <p:sp>
        <p:nvSpPr>
          <p:cNvPr id="8" name="Rectangle 8">
            <a:extLst>
              <a:ext uri="{FF2B5EF4-FFF2-40B4-BE49-F238E27FC236}">
                <a16:creationId xmlns:a16="http://schemas.microsoft.com/office/drawing/2014/main" xmlns="" id="{8CA06CD6-90CA-4C45-856C-6771339E1E2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899577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3F9A748F-D7F3-4263-9602-50FA4C162610}"/>
              </a:ext>
            </a:extLst>
          </p:cNvPr>
          <p:cNvSpPr/>
          <p:nvPr/>
        </p:nvSpPr>
        <p:spPr>
          <a:xfrm>
            <a:off x="101600" y="6008377"/>
            <a:ext cx="11596914" cy="646331"/>
          </a:xfrm>
          <a:prstGeom prst="rect">
            <a:avLst/>
          </a:prstGeom>
        </p:spPr>
        <p:txBody>
          <a:bodyPr wrap="square">
            <a:spAutoFit/>
          </a:bodyPr>
          <a:lstStyle/>
          <a:p>
            <a:r>
              <a:rPr lang="es-ES" b="1" dirty="0" err="1">
                <a:solidFill>
                  <a:srgbClr val="231F20"/>
                </a:solidFill>
                <a:latin typeface="AdvOT1ef757c0"/>
              </a:rPr>
              <a:t>Launay</a:t>
            </a:r>
            <a:r>
              <a:rPr lang="es-ES" b="1" dirty="0">
                <a:solidFill>
                  <a:srgbClr val="231F20"/>
                </a:solidFill>
                <a:latin typeface="AdvOT1ef757c0"/>
              </a:rPr>
              <a:t> D, </a:t>
            </a:r>
            <a:r>
              <a:rPr lang="es-ES" b="1" dirty="0" err="1">
                <a:solidFill>
                  <a:srgbClr val="231F20"/>
                </a:solidFill>
                <a:latin typeface="AdvOT1ef757c0"/>
              </a:rPr>
              <a:t>Sobanski</a:t>
            </a:r>
            <a:r>
              <a:rPr lang="es-ES" b="1" dirty="0">
                <a:solidFill>
                  <a:srgbClr val="231F20"/>
                </a:solidFill>
                <a:latin typeface="AdvOT1ef757c0"/>
              </a:rPr>
              <a:t> V, </a:t>
            </a:r>
            <a:r>
              <a:rPr lang="es-ES" b="1" dirty="0" err="1">
                <a:solidFill>
                  <a:srgbClr val="231F20"/>
                </a:solidFill>
                <a:latin typeface="AdvOT1ef757c0"/>
              </a:rPr>
              <a:t>Hachulla</a:t>
            </a:r>
            <a:r>
              <a:rPr lang="es-ES" b="1" dirty="0">
                <a:solidFill>
                  <a:srgbClr val="231F20"/>
                </a:solidFill>
                <a:latin typeface="AdvOT1ef757c0"/>
              </a:rPr>
              <a:t> E, </a:t>
            </a:r>
            <a:r>
              <a:rPr lang="es-ES" b="1" dirty="0">
                <a:solidFill>
                  <a:srgbClr val="231F20"/>
                </a:solidFill>
                <a:latin typeface="AdvOT7d6df7ab.I"/>
              </a:rPr>
              <a:t>et al</a:t>
            </a:r>
            <a:r>
              <a:rPr lang="es-ES" b="1" dirty="0">
                <a:solidFill>
                  <a:srgbClr val="231F20"/>
                </a:solidFill>
                <a:latin typeface="AdvOT1ef757c0"/>
              </a:rPr>
              <a:t>. </a:t>
            </a:r>
            <a:r>
              <a:rPr lang="es-ES" b="1" dirty="0" err="1">
                <a:solidFill>
                  <a:srgbClr val="231F20"/>
                </a:solidFill>
                <a:latin typeface="AdvOT1ef757c0"/>
              </a:rPr>
              <a:t>Pulmonary</a:t>
            </a:r>
            <a:r>
              <a:rPr lang="es-ES" b="1" dirty="0">
                <a:solidFill>
                  <a:srgbClr val="231F20"/>
                </a:solidFill>
                <a:latin typeface="AdvOT1ef757c0"/>
              </a:rPr>
              <a:t> </a:t>
            </a:r>
            <a:r>
              <a:rPr lang="es-ES" b="1" dirty="0" err="1">
                <a:solidFill>
                  <a:srgbClr val="231F20"/>
                </a:solidFill>
                <a:latin typeface="AdvOT1ef757c0"/>
              </a:rPr>
              <a:t>hypertension</a:t>
            </a:r>
            <a:r>
              <a:rPr lang="es-ES" b="1" dirty="0">
                <a:solidFill>
                  <a:srgbClr val="231F20"/>
                </a:solidFill>
                <a:latin typeface="AdvOT1ef757c0"/>
              </a:rPr>
              <a:t> in </a:t>
            </a:r>
            <a:r>
              <a:rPr lang="es-ES" b="1" dirty="0" err="1">
                <a:solidFill>
                  <a:srgbClr val="231F20"/>
                </a:solidFill>
                <a:latin typeface="AdvOT1ef757c0"/>
              </a:rPr>
              <a:t>systemic</a:t>
            </a:r>
            <a:r>
              <a:rPr lang="es-ES" b="1" dirty="0">
                <a:solidFill>
                  <a:srgbClr val="231F20"/>
                </a:solidFill>
                <a:latin typeface="AdvOT1ef757c0"/>
              </a:rPr>
              <a:t> </a:t>
            </a:r>
            <a:r>
              <a:rPr lang="es-ES" b="1" dirty="0" err="1">
                <a:solidFill>
                  <a:srgbClr val="231F20"/>
                </a:solidFill>
                <a:latin typeface="AdvOT1ef757c0"/>
              </a:rPr>
              <a:t>sclerosis</a:t>
            </a:r>
            <a:r>
              <a:rPr lang="es-ES" b="1" dirty="0">
                <a:solidFill>
                  <a:srgbClr val="231F20"/>
                </a:solidFill>
                <a:latin typeface="AdvOT1ef757c0"/>
              </a:rPr>
              <a:t>:</a:t>
            </a:r>
            <a:r>
              <a:rPr lang="fr-FR" b="1" dirty="0" err="1">
                <a:solidFill>
                  <a:srgbClr val="231F20"/>
                </a:solidFill>
                <a:latin typeface="AdvOT1ef757c0"/>
              </a:rPr>
              <a:t>different</a:t>
            </a:r>
            <a:r>
              <a:rPr lang="fr-FR" b="1" dirty="0">
                <a:solidFill>
                  <a:srgbClr val="231F20"/>
                </a:solidFill>
                <a:latin typeface="AdvOT1ef757c0"/>
              </a:rPr>
              <a:t> </a:t>
            </a:r>
            <a:r>
              <a:rPr lang="fr-FR" b="1" dirty="0" err="1">
                <a:solidFill>
                  <a:srgbClr val="231F20"/>
                </a:solidFill>
                <a:latin typeface="AdvOT1ef757c0"/>
              </a:rPr>
              <a:t>phenotypes</a:t>
            </a:r>
            <a:r>
              <a:rPr lang="fr-FR" b="1" dirty="0">
                <a:solidFill>
                  <a:srgbClr val="231F20"/>
                </a:solidFill>
                <a:latin typeface="AdvOT1ef757c0"/>
              </a:rPr>
              <a:t>. </a:t>
            </a:r>
          </a:p>
          <a:p>
            <a:r>
              <a:rPr lang="fr-FR" dirty="0" err="1">
                <a:solidFill>
                  <a:srgbClr val="231F20"/>
                </a:solidFill>
                <a:latin typeface="AdvOT7d6df7ab.I"/>
              </a:rPr>
              <a:t>Eur</a:t>
            </a:r>
            <a:r>
              <a:rPr lang="fr-FR" dirty="0">
                <a:solidFill>
                  <a:srgbClr val="231F20"/>
                </a:solidFill>
                <a:latin typeface="AdvOT7d6df7ab.I"/>
              </a:rPr>
              <a:t> </a:t>
            </a:r>
            <a:r>
              <a:rPr lang="fr-FR" dirty="0" err="1">
                <a:solidFill>
                  <a:srgbClr val="231F20"/>
                </a:solidFill>
                <a:latin typeface="AdvOT7d6df7ab.I"/>
              </a:rPr>
              <a:t>Respir</a:t>
            </a:r>
            <a:r>
              <a:rPr lang="fr-FR" dirty="0">
                <a:solidFill>
                  <a:srgbClr val="231F20"/>
                </a:solidFill>
                <a:latin typeface="AdvOT7d6df7ab.I"/>
              </a:rPr>
              <a:t> </a:t>
            </a:r>
            <a:r>
              <a:rPr lang="fr-FR" dirty="0" err="1">
                <a:solidFill>
                  <a:srgbClr val="231F20"/>
                </a:solidFill>
                <a:latin typeface="AdvOT7d6df7ab.I"/>
              </a:rPr>
              <a:t>Rev</a:t>
            </a:r>
            <a:r>
              <a:rPr lang="fr-FR" dirty="0">
                <a:solidFill>
                  <a:srgbClr val="231F20"/>
                </a:solidFill>
                <a:latin typeface="AdvOT7d6df7ab.I"/>
              </a:rPr>
              <a:t> </a:t>
            </a:r>
            <a:r>
              <a:rPr lang="fr-FR" dirty="0">
                <a:solidFill>
                  <a:srgbClr val="231F20"/>
                </a:solidFill>
                <a:latin typeface="AdvOT1ef757c0"/>
              </a:rPr>
              <a:t>2017; 26: 170056 [https://doi.org/10.1183/16000617.0056-2017].</a:t>
            </a:r>
            <a:endParaRPr lang="es-ES" dirty="0"/>
          </a:p>
        </p:txBody>
      </p:sp>
      <p:pic>
        <p:nvPicPr>
          <p:cNvPr id="9" name="Imagen 8">
            <a:extLst>
              <a:ext uri="{FF2B5EF4-FFF2-40B4-BE49-F238E27FC236}">
                <a16:creationId xmlns:a16="http://schemas.microsoft.com/office/drawing/2014/main" xmlns="" id="{5F6410BE-DFAC-418A-AE4D-409E3D49B7B2}"/>
              </a:ext>
            </a:extLst>
          </p:cNvPr>
          <p:cNvPicPr>
            <a:picLocks noChangeAspect="1"/>
          </p:cNvPicPr>
          <p:nvPr/>
        </p:nvPicPr>
        <p:blipFill>
          <a:blip r:embed="rId2"/>
          <a:stretch>
            <a:fillRect/>
          </a:stretch>
        </p:blipFill>
        <p:spPr>
          <a:xfrm>
            <a:off x="4825837" y="711199"/>
            <a:ext cx="7366163" cy="4597131"/>
          </a:xfrm>
          <a:prstGeom prst="rect">
            <a:avLst/>
          </a:prstGeom>
        </p:spPr>
      </p:pic>
      <p:pic>
        <p:nvPicPr>
          <p:cNvPr id="10" name="Imagen 9">
            <a:extLst>
              <a:ext uri="{FF2B5EF4-FFF2-40B4-BE49-F238E27FC236}">
                <a16:creationId xmlns:a16="http://schemas.microsoft.com/office/drawing/2014/main" xmlns="" id="{68070DA3-19E7-4BD5-90C5-D1D95E637A09}"/>
              </a:ext>
            </a:extLst>
          </p:cNvPr>
          <p:cNvPicPr>
            <a:picLocks noChangeAspect="1"/>
          </p:cNvPicPr>
          <p:nvPr/>
        </p:nvPicPr>
        <p:blipFill>
          <a:blip r:embed="rId3"/>
          <a:stretch>
            <a:fillRect/>
          </a:stretch>
        </p:blipFill>
        <p:spPr>
          <a:xfrm rot="20410072">
            <a:off x="177878" y="1880782"/>
            <a:ext cx="5048250" cy="1332182"/>
          </a:xfrm>
          <a:prstGeom prst="rect">
            <a:avLst/>
          </a:prstGeom>
        </p:spPr>
      </p:pic>
    </p:spTree>
    <p:extLst>
      <p:ext uri="{BB962C8B-B14F-4D97-AF65-F5344CB8AC3E}">
        <p14:creationId xmlns:p14="http://schemas.microsoft.com/office/powerpoint/2010/main" xmlns="" val="2635929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8F550A3C-6080-471C-BE9E-2A36C18A28E9}"/>
              </a:ext>
            </a:extLst>
          </p:cNvPr>
          <p:cNvPicPr>
            <a:picLocks noChangeAspect="1"/>
          </p:cNvPicPr>
          <p:nvPr/>
        </p:nvPicPr>
        <p:blipFill>
          <a:blip r:embed="rId2"/>
          <a:stretch>
            <a:fillRect/>
          </a:stretch>
        </p:blipFill>
        <p:spPr>
          <a:xfrm>
            <a:off x="3701143" y="85271"/>
            <a:ext cx="5305289" cy="6687457"/>
          </a:xfrm>
          <a:prstGeom prst="rect">
            <a:avLst/>
          </a:prstGeom>
        </p:spPr>
      </p:pic>
      <p:sp>
        <p:nvSpPr>
          <p:cNvPr id="4" name="CuadroTexto 3">
            <a:extLst>
              <a:ext uri="{FF2B5EF4-FFF2-40B4-BE49-F238E27FC236}">
                <a16:creationId xmlns:a16="http://schemas.microsoft.com/office/drawing/2014/main" xmlns="" id="{AA47391F-8129-4927-9385-924F24E4843D}"/>
              </a:ext>
            </a:extLst>
          </p:cNvPr>
          <p:cNvSpPr txBox="1"/>
          <p:nvPr/>
        </p:nvSpPr>
        <p:spPr>
          <a:xfrm>
            <a:off x="456599" y="651527"/>
            <a:ext cx="2359172" cy="523220"/>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s-ES" sz="2800" dirty="0"/>
              <a:t>VASCULOPATÍA</a:t>
            </a:r>
          </a:p>
        </p:txBody>
      </p:sp>
      <p:sp>
        <p:nvSpPr>
          <p:cNvPr id="5" name="CuadroTexto 4">
            <a:extLst>
              <a:ext uri="{FF2B5EF4-FFF2-40B4-BE49-F238E27FC236}">
                <a16:creationId xmlns:a16="http://schemas.microsoft.com/office/drawing/2014/main" xmlns="" id="{A95363C8-2FFC-4F9D-8A8C-A451A05AA4CE}"/>
              </a:ext>
            </a:extLst>
          </p:cNvPr>
          <p:cNvSpPr txBox="1"/>
          <p:nvPr/>
        </p:nvSpPr>
        <p:spPr>
          <a:xfrm>
            <a:off x="462608" y="2068287"/>
            <a:ext cx="2294795" cy="523220"/>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s-ES" sz="2800" dirty="0"/>
              <a:t>INFLAMACIÓN</a:t>
            </a:r>
          </a:p>
        </p:txBody>
      </p:sp>
      <p:sp>
        <p:nvSpPr>
          <p:cNvPr id="6" name="CuadroTexto 5">
            <a:extLst>
              <a:ext uri="{FF2B5EF4-FFF2-40B4-BE49-F238E27FC236}">
                <a16:creationId xmlns:a16="http://schemas.microsoft.com/office/drawing/2014/main" xmlns="" id="{A5E465A8-5E42-464F-9661-A5B46FF9B6B6}"/>
              </a:ext>
            </a:extLst>
          </p:cNvPr>
          <p:cNvSpPr txBox="1"/>
          <p:nvPr/>
        </p:nvSpPr>
        <p:spPr>
          <a:xfrm>
            <a:off x="456599" y="3490685"/>
            <a:ext cx="2848600" cy="523220"/>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s-ES" sz="2800" dirty="0"/>
              <a:t>AUTOINMUNIDAD</a:t>
            </a:r>
          </a:p>
        </p:txBody>
      </p:sp>
      <p:sp>
        <p:nvSpPr>
          <p:cNvPr id="7" name="CuadroTexto 6">
            <a:extLst>
              <a:ext uri="{FF2B5EF4-FFF2-40B4-BE49-F238E27FC236}">
                <a16:creationId xmlns:a16="http://schemas.microsoft.com/office/drawing/2014/main" xmlns="" id="{971C950B-9F44-4D54-8330-00B939269401}"/>
              </a:ext>
            </a:extLst>
          </p:cNvPr>
          <p:cNvSpPr txBox="1"/>
          <p:nvPr/>
        </p:nvSpPr>
        <p:spPr>
          <a:xfrm>
            <a:off x="456599" y="4760685"/>
            <a:ext cx="2288768" cy="523220"/>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s-ES" sz="2800" dirty="0"/>
              <a:t>FIBROGENESIS</a:t>
            </a:r>
          </a:p>
        </p:txBody>
      </p:sp>
      <p:sp>
        <p:nvSpPr>
          <p:cNvPr id="9" name="CuadroTexto 8">
            <a:extLst>
              <a:ext uri="{FF2B5EF4-FFF2-40B4-BE49-F238E27FC236}">
                <a16:creationId xmlns:a16="http://schemas.microsoft.com/office/drawing/2014/main" xmlns="" id="{1588958C-BC1A-4F7D-9AF7-90BFB292598B}"/>
              </a:ext>
            </a:extLst>
          </p:cNvPr>
          <p:cNvSpPr txBox="1"/>
          <p:nvPr/>
        </p:nvSpPr>
        <p:spPr>
          <a:xfrm>
            <a:off x="398230" y="5846019"/>
            <a:ext cx="3018775" cy="523220"/>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s-ES" sz="2800" dirty="0"/>
              <a:t>?????????????????</a:t>
            </a:r>
          </a:p>
        </p:txBody>
      </p:sp>
    </p:spTree>
    <p:extLst>
      <p:ext uri="{BB962C8B-B14F-4D97-AF65-F5344CB8AC3E}">
        <p14:creationId xmlns:p14="http://schemas.microsoft.com/office/powerpoint/2010/main" xmlns="" val="305231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xmlns="" id="{550CE113-FCFD-4EA9-A970-BF0F46532C97}"/>
              </a:ext>
            </a:extLst>
          </p:cNvPr>
          <p:cNvGraphicFramePr>
            <a:graphicFrameLocks noGrp="1"/>
          </p:cNvGraphicFramePr>
          <p:nvPr>
            <p:ph idx="1"/>
            <p:extLst>
              <p:ext uri="{D42A27DB-BD31-4B8C-83A1-F6EECF244321}">
                <p14:modId xmlns:p14="http://schemas.microsoft.com/office/powerpoint/2010/main" xmlns="" val="944026943"/>
              </p:ext>
            </p:extLst>
          </p:nvPr>
        </p:nvGraphicFramePr>
        <p:xfrm>
          <a:off x="203199" y="7257"/>
          <a:ext cx="11785602" cy="7096257"/>
        </p:xfrm>
        <a:graphic>
          <a:graphicData uri="http://schemas.openxmlformats.org/drawingml/2006/table">
            <a:tbl>
              <a:tblPr firstRow="1" bandRow="1">
                <a:tableStyleId>{5C22544A-7EE6-4342-B048-85BDC9FD1C3A}</a:tableStyleId>
              </a:tblPr>
              <a:tblGrid>
                <a:gridCol w="1964267">
                  <a:extLst>
                    <a:ext uri="{9D8B030D-6E8A-4147-A177-3AD203B41FA5}">
                      <a16:colId xmlns:a16="http://schemas.microsoft.com/office/drawing/2014/main" xmlns="" val="1405498413"/>
                    </a:ext>
                  </a:extLst>
                </a:gridCol>
                <a:gridCol w="1964267">
                  <a:extLst>
                    <a:ext uri="{9D8B030D-6E8A-4147-A177-3AD203B41FA5}">
                      <a16:colId xmlns:a16="http://schemas.microsoft.com/office/drawing/2014/main" xmlns="" val="507606325"/>
                    </a:ext>
                  </a:extLst>
                </a:gridCol>
                <a:gridCol w="1964267">
                  <a:extLst>
                    <a:ext uri="{9D8B030D-6E8A-4147-A177-3AD203B41FA5}">
                      <a16:colId xmlns:a16="http://schemas.microsoft.com/office/drawing/2014/main" xmlns="" val="4029784689"/>
                    </a:ext>
                  </a:extLst>
                </a:gridCol>
                <a:gridCol w="1964267">
                  <a:extLst>
                    <a:ext uri="{9D8B030D-6E8A-4147-A177-3AD203B41FA5}">
                      <a16:colId xmlns:a16="http://schemas.microsoft.com/office/drawing/2014/main" xmlns="" val="4091325488"/>
                    </a:ext>
                  </a:extLst>
                </a:gridCol>
                <a:gridCol w="1964267">
                  <a:extLst>
                    <a:ext uri="{9D8B030D-6E8A-4147-A177-3AD203B41FA5}">
                      <a16:colId xmlns:a16="http://schemas.microsoft.com/office/drawing/2014/main" xmlns="" val="1770463293"/>
                    </a:ext>
                  </a:extLst>
                </a:gridCol>
                <a:gridCol w="1964267">
                  <a:extLst>
                    <a:ext uri="{9D8B030D-6E8A-4147-A177-3AD203B41FA5}">
                      <a16:colId xmlns:a16="http://schemas.microsoft.com/office/drawing/2014/main" xmlns="" val="1309578519"/>
                    </a:ext>
                  </a:extLst>
                </a:gridCol>
              </a:tblGrid>
              <a:tr h="494520">
                <a:tc gridSpan="6">
                  <a:txBody>
                    <a:bodyPr/>
                    <a:lstStyle/>
                    <a:p>
                      <a:pPr marL="0" indent="0" algn="ctr">
                        <a:buFontTx/>
                        <a:buNone/>
                      </a:pPr>
                      <a:r>
                        <a:rPr lang="es-ES" sz="2400" dirty="0"/>
                        <a:t>FENOTIPOS HIPERTENSIÓN ARTERIAL PULMONAR ASOCIADA A ESCLERODERMIA</a:t>
                      </a:r>
                    </a:p>
                  </a:txBody>
                  <a:tcPr/>
                </a:tc>
                <a:tc hMerge="1">
                  <a:txBody>
                    <a:bodyPr/>
                    <a:lstStyle/>
                    <a:p>
                      <a:pPr marL="0" indent="0" algn="ctr">
                        <a:buFontTx/>
                        <a:buNone/>
                      </a:pPr>
                      <a:endParaRPr lang="es-ES" dirty="0"/>
                    </a:p>
                  </a:txBody>
                  <a:tcPr/>
                </a:tc>
                <a:tc hMerge="1">
                  <a:txBody>
                    <a:bodyPr/>
                    <a:lstStyle/>
                    <a:p>
                      <a:pPr algn="ctr"/>
                      <a:endParaRPr lang="es-ES" dirty="0"/>
                    </a:p>
                  </a:txBody>
                  <a:tcPr/>
                </a:tc>
                <a:tc hMerge="1">
                  <a:txBody>
                    <a:bodyPr/>
                    <a:lstStyle/>
                    <a:p>
                      <a:pPr algn="ctr"/>
                      <a:endParaRPr lang="es-ES" dirty="0"/>
                    </a:p>
                  </a:txBody>
                  <a:tcPr/>
                </a:tc>
                <a:tc hMerge="1">
                  <a:txBody>
                    <a:bodyPr/>
                    <a:lstStyle/>
                    <a:p>
                      <a:pPr algn="ctr"/>
                      <a:endParaRPr lang="es-ES" dirty="0"/>
                    </a:p>
                  </a:txBody>
                  <a:tcPr/>
                </a:tc>
                <a:tc hMerge="1">
                  <a:txBody>
                    <a:bodyPr/>
                    <a:lstStyle/>
                    <a:p>
                      <a:pPr algn="ctr"/>
                      <a:endParaRPr lang="es-ES" dirty="0"/>
                    </a:p>
                  </a:txBody>
                  <a:tcPr/>
                </a:tc>
                <a:extLst>
                  <a:ext uri="{0D108BD9-81ED-4DB2-BD59-A6C34878D82A}">
                    <a16:rowId xmlns:a16="http://schemas.microsoft.com/office/drawing/2014/main" xmlns="" val="3649473210"/>
                  </a:ext>
                </a:extLst>
              </a:tr>
              <a:tr h="866731">
                <a:tc>
                  <a:txBody>
                    <a:bodyPr/>
                    <a:lstStyle/>
                    <a:p>
                      <a:pPr marL="0" indent="0" algn="ctr">
                        <a:buFontTx/>
                        <a:buNone/>
                      </a:pPr>
                      <a:r>
                        <a:rPr lang="es-ES" sz="1600" b="0" cap="none" spc="0" dirty="0">
                          <a:ln w="0"/>
                          <a:solidFill>
                            <a:schemeClr val="tx1"/>
                          </a:solidFill>
                          <a:effectLst>
                            <a:outerShdw blurRad="38100" dist="19050" dir="2700000" algn="tl" rotWithShape="0">
                              <a:schemeClr val="dk1">
                                <a:alpha val="40000"/>
                              </a:schemeClr>
                            </a:outerShdw>
                          </a:effectLst>
                        </a:rPr>
                        <a:t>PRECAPILAR PURA</a:t>
                      </a:r>
                    </a:p>
                  </a:txBody>
                  <a:tcPr>
                    <a:solidFill>
                      <a:srgbClr val="92D050"/>
                    </a:solidFill>
                  </a:tcPr>
                </a:tc>
                <a:tc>
                  <a:txBody>
                    <a:bodyPr/>
                    <a:lstStyle/>
                    <a:p>
                      <a:pPr marL="0" indent="0" algn="ctr">
                        <a:buFontTx/>
                        <a:buNone/>
                      </a:pPr>
                      <a:r>
                        <a:rPr lang="es-ES" sz="1600" b="0" cap="none" spc="0" dirty="0">
                          <a:ln w="0"/>
                          <a:solidFill>
                            <a:schemeClr val="tx1"/>
                          </a:solidFill>
                          <a:effectLst>
                            <a:outerShdw blurRad="38100" dist="19050" dir="2700000" algn="tl" rotWithShape="0">
                              <a:schemeClr val="dk1">
                                <a:alpha val="40000"/>
                              </a:schemeClr>
                            </a:outerShdw>
                          </a:effectLst>
                        </a:rPr>
                        <a:t>ILD</a:t>
                      </a:r>
                    </a:p>
                    <a:p>
                      <a:pPr marL="0" indent="0" algn="ctr">
                        <a:buFontTx/>
                        <a:buNone/>
                      </a:pPr>
                      <a:r>
                        <a:rPr lang="es-ES" sz="1600" b="0" cap="none" spc="0" dirty="0">
                          <a:ln w="0"/>
                          <a:solidFill>
                            <a:schemeClr val="tx1"/>
                          </a:solidFill>
                          <a:effectLst>
                            <a:outerShdw blurRad="38100" dist="19050" dir="2700000" algn="tl" rotWithShape="0">
                              <a:schemeClr val="dk1">
                                <a:alpha val="40000"/>
                              </a:schemeClr>
                            </a:outerShdw>
                          </a:effectLst>
                        </a:rPr>
                        <a:t>INTERSTICIAL</a:t>
                      </a:r>
                    </a:p>
                  </a:txBody>
                  <a:tcPr>
                    <a:solidFill>
                      <a:srgbClr val="92D050"/>
                    </a:solidFill>
                  </a:tcPr>
                </a:tc>
                <a:tc>
                  <a:txBody>
                    <a:bodyPr/>
                    <a:lstStyle/>
                    <a:p>
                      <a:pPr algn="ctr"/>
                      <a:r>
                        <a:rPr lang="es-ES" sz="1600" b="0" cap="none" spc="0" dirty="0">
                          <a:ln w="0"/>
                          <a:solidFill>
                            <a:schemeClr val="tx1"/>
                          </a:solidFill>
                          <a:effectLst>
                            <a:outerShdw blurRad="38100" dist="19050" dir="2700000" algn="tl" rotWithShape="0">
                              <a:schemeClr val="dk1">
                                <a:alpha val="40000"/>
                              </a:schemeClr>
                            </a:outerShdw>
                          </a:effectLst>
                        </a:rPr>
                        <a:t>CPFE</a:t>
                      </a:r>
                    </a:p>
                    <a:p>
                      <a:pPr algn="ctr"/>
                      <a:r>
                        <a:rPr lang="es-ES" sz="1600" b="0" cap="none" spc="0" dirty="0">
                          <a:ln w="0"/>
                          <a:solidFill>
                            <a:schemeClr val="tx1"/>
                          </a:solidFill>
                          <a:effectLst>
                            <a:outerShdw blurRad="38100" dist="19050" dir="2700000" algn="tl" rotWithShape="0">
                              <a:schemeClr val="dk1">
                                <a:alpha val="40000"/>
                              </a:schemeClr>
                            </a:outerShdw>
                          </a:effectLst>
                        </a:rPr>
                        <a:t>INTERSTICIAL-ENFISEMA</a:t>
                      </a:r>
                    </a:p>
                  </a:txBody>
                  <a:tcPr>
                    <a:solidFill>
                      <a:srgbClr val="92D050"/>
                    </a:solidFill>
                  </a:tcPr>
                </a:tc>
                <a:tc>
                  <a:txBody>
                    <a:bodyPr/>
                    <a:lstStyle/>
                    <a:p>
                      <a:pPr algn="ctr"/>
                      <a:r>
                        <a:rPr lang="es-ES" sz="1600" b="0" cap="none" spc="0" dirty="0">
                          <a:ln w="0"/>
                          <a:solidFill>
                            <a:schemeClr val="tx1"/>
                          </a:solidFill>
                          <a:effectLst>
                            <a:outerShdw blurRad="38100" dist="19050" dir="2700000" algn="tl" rotWithShape="0">
                              <a:schemeClr val="dk1">
                                <a:alpha val="40000"/>
                              </a:schemeClr>
                            </a:outerShdw>
                          </a:effectLst>
                        </a:rPr>
                        <a:t>VOP</a:t>
                      </a:r>
                    </a:p>
                    <a:p>
                      <a:pPr algn="ctr"/>
                      <a:r>
                        <a:rPr lang="es-ES" sz="1600" b="0" cap="none" spc="0" dirty="0">
                          <a:ln w="0"/>
                          <a:solidFill>
                            <a:schemeClr val="tx1"/>
                          </a:solidFill>
                          <a:effectLst>
                            <a:outerShdw blurRad="38100" dist="19050" dir="2700000" algn="tl" rotWithShape="0">
                              <a:schemeClr val="dk1">
                                <a:alpha val="40000"/>
                              </a:schemeClr>
                            </a:outerShdw>
                          </a:effectLst>
                        </a:rPr>
                        <a:t>VENOCLUSIVA</a:t>
                      </a:r>
                    </a:p>
                  </a:txBody>
                  <a:tcPr>
                    <a:solidFill>
                      <a:srgbClr val="92D050"/>
                    </a:solidFill>
                  </a:tcPr>
                </a:tc>
                <a:tc>
                  <a:txBody>
                    <a:bodyPr/>
                    <a:lstStyle/>
                    <a:p>
                      <a:pPr algn="ctr"/>
                      <a:r>
                        <a:rPr lang="es-ES" sz="1600" b="0" cap="none" spc="0" dirty="0">
                          <a:ln w="0"/>
                          <a:solidFill>
                            <a:schemeClr val="tx1"/>
                          </a:solidFill>
                          <a:effectLst>
                            <a:outerShdw blurRad="38100" dist="19050" dir="2700000" algn="tl" rotWithShape="0">
                              <a:schemeClr val="dk1">
                                <a:alpha val="40000"/>
                              </a:schemeClr>
                            </a:outerShdw>
                          </a:effectLst>
                        </a:rPr>
                        <a:t>LH</a:t>
                      </a:r>
                    </a:p>
                    <a:p>
                      <a:pPr algn="ctr"/>
                      <a:r>
                        <a:rPr lang="es-ES" sz="1600" b="0" cap="none" spc="0" dirty="0">
                          <a:ln w="0"/>
                          <a:solidFill>
                            <a:schemeClr val="tx1"/>
                          </a:solidFill>
                          <a:effectLst>
                            <a:outerShdw blurRad="38100" dist="19050" dir="2700000" algn="tl" rotWithShape="0">
                              <a:schemeClr val="dk1">
                                <a:alpha val="40000"/>
                              </a:schemeClr>
                            </a:outerShdw>
                          </a:effectLst>
                        </a:rPr>
                        <a:t>VENT IZQ</a:t>
                      </a:r>
                    </a:p>
                  </a:txBody>
                  <a:tcPr>
                    <a:solidFill>
                      <a:srgbClr val="92D050"/>
                    </a:solidFill>
                  </a:tcPr>
                </a:tc>
                <a:tc>
                  <a:txBody>
                    <a:bodyPr/>
                    <a:lstStyle/>
                    <a:p>
                      <a:pPr algn="ctr"/>
                      <a:r>
                        <a:rPr lang="es-ES" sz="1600" b="0" cap="none" spc="0" dirty="0">
                          <a:ln w="0"/>
                          <a:solidFill>
                            <a:schemeClr val="tx1"/>
                          </a:solidFill>
                          <a:effectLst>
                            <a:outerShdw blurRad="38100" dist="19050" dir="2700000" algn="tl" rotWithShape="0">
                              <a:schemeClr val="dk1">
                                <a:alpha val="40000"/>
                              </a:schemeClr>
                            </a:outerShdw>
                          </a:effectLst>
                        </a:rPr>
                        <a:t>TEC</a:t>
                      </a:r>
                    </a:p>
                    <a:p>
                      <a:pPr algn="ctr"/>
                      <a:r>
                        <a:rPr lang="es-ES" sz="1600" b="0" cap="none" spc="0" dirty="0">
                          <a:ln w="0"/>
                          <a:solidFill>
                            <a:schemeClr val="tx1"/>
                          </a:solidFill>
                          <a:effectLst>
                            <a:outerShdw blurRad="38100" dist="19050" dir="2700000" algn="tl" rotWithShape="0">
                              <a:schemeClr val="dk1">
                                <a:alpha val="40000"/>
                              </a:schemeClr>
                            </a:outerShdw>
                          </a:effectLst>
                        </a:rPr>
                        <a:t>TROMBOEMBÓLICA</a:t>
                      </a:r>
                    </a:p>
                  </a:txBody>
                  <a:tcPr>
                    <a:solidFill>
                      <a:srgbClr val="92D050"/>
                    </a:solidFill>
                  </a:tcPr>
                </a:tc>
                <a:extLst>
                  <a:ext uri="{0D108BD9-81ED-4DB2-BD59-A6C34878D82A}">
                    <a16:rowId xmlns:a16="http://schemas.microsoft.com/office/drawing/2014/main" xmlns="" val="1359930290"/>
                  </a:ext>
                </a:extLst>
              </a:tr>
              <a:tr h="924822">
                <a:tc>
                  <a:txBody>
                    <a:bodyPr/>
                    <a:lstStyle/>
                    <a:p>
                      <a:r>
                        <a:rPr lang="es-ES" dirty="0"/>
                        <a:t>La más prevalente en los estudios</a:t>
                      </a:r>
                    </a:p>
                  </a:txBody>
                  <a:tcPr/>
                </a:tc>
                <a:tc>
                  <a:txBody>
                    <a:bodyPr/>
                    <a:lstStyle/>
                    <a:p>
                      <a:r>
                        <a:rPr lang="es-ES" dirty="0"/>
                        <a:t>La más compleja de evaluar </a:t>
                      </a:r>
                    </a:p>
                  </a:txBody>
                  <a:tcPr/>
                </a:tc>
                <a:tc>
                  <a:txBody>
                    <a:bodyPr/>
                    <a:lstStyle/>
                    <a:p>
                      <a:r>
                        <a:rPr lang="es-ES" dirty="0"/>
                        <a:t>Fumadores/no fumadores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a:t>Fibrosis+enfisema</a:t>
                      </a:r>
                      <a:endParaRPr lang="es-ES" dirty="0"/>
                    </a:p>
                  </a:txBody>
                  <a:tcPr/>
                </a:tc>
                <a:tc>
                  <a:txBody>
                    <a:bodyPr/>
                    <a:lstStyle/>
                    <a:p>
                      <a:r>
                        <a:rPr lang="es-ES" dirty="0"/>
                        <a:t>Adenopatías</a:t>
                      </a:r>
                    </a:p>
                    <a:p>
                      <a:r>
                        <a:rPr lang="es-ES" dirty="0"/>
                        <a:t>Vidrio deslustrado </a:t>
                      </a:r>
                    </a:p>
                    <a:p>
                      <a:r>
                        <a:rPr lang="es-ES" dirty="0"/>
                        <a:t>Líneas septales</a:t>
                      </a:r>
                    </a:p>
                  </a:txBody>
                  <a:tcPr/>
                </a:tc>
                <a:tc>
                  <a:txBody>
                    <a:bodyPr/>
                    <a:lstStyle/>
                    <a:p>
                      <a:r>
                        <a:rPr lang="es-ES" dirty="0"/>
                        <a:t>Muy frecuente</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Fibrosis miocárdica</a:t>
                      </a:r>
                    </a:p>
                    <a:p>
                      <a:endParaRPr lang="es-ES" dirty="0"/>
                    </a:p>
                  </a:txBody>
                  <a:tcPr/>
                </a:tc>
                <a:tc>
                  <a:txBody>
                    <a:bodyPr/>
                    <a:lstStyle/>
                    <a:p>
                      <a:r>
                        <a:rPr lang="es-ES" dirty="0"/>
                        <a:t>Alto riesgo si AAF</a:t>
                      </a:r>
                    </a:p>
                  </a:txBody>
                  <a:tcPr/>
                </a:tc>
                <a:extLst>
                  <a:ext uri="{0D108BD9-81ED-4DB2-BD59-A6C34878D82A}">
                    <a16:rowId xmlns:a16="http://schemas.microsoft.com/office/drawing/2014/main" xmlns="" val="630013634"/>
                  </a:ext>
                </a:extLst>
              </a:tr>
              <a:tr h="624935">
                <a:tc>
                  <a:txBody>
                    <a:bodyPr/>
                    <a:lstStyle/>
                    <a:p>
                      <a:r>
                        <a:rPr lang="es-ES" dirty="0"/>
                        <a:t>55% a 3 años</a:t>
                      </a:r>
                    </a:p>
                    <a:p>
                      <a:endParaRPr lang="es-ES" dirty="0"/>
                    </a:p>
                  </a:txBody>
                  <a:tcPr/>
                </a:tc>
                <a:tc>
                  <a:txBody>
                    <a:bodyPr/>
                    <a:lstStyle/>
                    <a:p>
                      <a:r>
                        <a:rPr lang="es-ES" dirty="0"/>
                        <a:t>Peor pronóstico</a:t>
                      </a:r>
                    </a:p>
                    <a:p>
                      <a:r>
                        <a:rPr lang="es-ES" dirty="0"/>
                        <a:t>35%  a 3 años</a:t>
                      </a:r>
                    </a:p>
                  </a:txBody>
                  <a:tcPr/>
                </a:tc>
                <a:tc>
                  <a:txBody>
                    <a:bodyPr/>
                    <a:lstStyle/>
                    <a:p>
                      <a:endParaRPr lang="es-ES" dirty="0"/>
                    </a:p>
                  </a:txBody>
                  <a:tcPr/>
                </a:tc>
                <a:tc>
                  <a:txBody>
                    <a:bodyPr/>
                    <a:lstStyle/>
                    <a:p>
                      <a:r>
                        <a:rPr lang="es-ES" dirty="0"/>
                        <a:t>Peor pronóstico</a:t>
                      </a:r>
                    </a:p>
                  </a:txBody>
                  <a:tcPr/>
                </a:tc>
                <a:tc>
                  <a:txBody>
                    <a:bodyPr/>
                    <a:lstStyle/>
                    <a:p>
                      <a:r>
                        <a:rPr lang="es-ES" dirty="0"/>
                        <a:t>Peor pronóstico (</a:t>
                      </a:r>
                      <a:r>
                        <a:rPr lang="es-ES" dirty="0" err="1"/>
                        <a:t>Mort</a:t>
                      </a:r>
                      <a:r>
                        <a:rPr lang="es-ES" dirty="0"/>
                        <a:t> 2x)</a:t>
                      </a:r>
                    </a:p>
                  </a:txBody>
                  <a:tcPr/>
                </a:tc>
                <a:tc>
                  <a:txBody>
                    <a:bodyPr/>
                    <a:lstStyle/>
                    <a:p>
                      <a:endParaRPr lang="es-ES"/>
                    </a:p>
                  </a:txBody>
                  <a:tcPr/>
                </a:tc>
                <a:extLst>
                  <a:ext uri="{0D108BD9-81ED-4DB2-BD59-A6C34878D82A}">
                    <a16:rowId xmlns:a16="http://schemas.microsoft.com/office/drawing/2014/main" xmlns="" val="2179901184"/>
                  </a:ext>
                </a:extLst>
              </a:tr>
              <a:tr h="624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 En realidad es poco frecuente</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(RESCLE 6%)</a:t>
                      </a:r>
                    </a:p>
                  </a:txBody>
                  <a:tcPr/>
                </a:tc>
                <a:tc>
                  <a:txBody>
                    <a:bodyPr/>
                    <a:lstStyle/>
                    <a:p>
                      <a:r>
                        <a:rPr lang="es-ES" dirty="0" err="1"/>
                        <a:t>Prev</a:t>
                      </a:r>
                      <a:r>
                        <a:rPr lang="es-ES" dirty="0"/>
                        <a:t> 25-50%</a:t>
                      </a:r>
                    </a:p>
                  </a:txBody>
                  <a:tcPr/>
                </a:tc>
                <a:tc>
                  <a:txBody>
                    <a:bodyPr/>
                    <a:lstStyle/>
                    <a:p>
                      <a:endParaRPr lang="es-ES" dirty="0"/>
                    </a:p>
                  </a:txBody>
                  <a:tcPr/>
                </a:tc>
                <a:tc>
                  <a:txBody>
                    <a:bodyPr/>
                    <a:lstStyle/>
                    <a:p>
                      <a:r>
                        <a:rPr lang="es-ES" dirty="0" err="1"/>
                        <a:t>Prev</a:t>
                      </a:r>
                      <a:r>
                        <a:rPr lang="es-ES" dirty="0"/>
                        <a:t> de hasta el 61% en HAP-</a:t>
                      </a:r>
                      <a:r>
                        <a:rPr lang="es-ES" dirty="0" err="1"/>
                        <a:t>SScl</a:t>
                      </a:r>
                      <a:endParaRPr lang="es-ES" dirty="0"/>
                    </a:p>
                  </a:txBody>
                  <a:tcPr/>
                </a:tc>
                <a:tc>
                  <a:txBody>
                    <a:bodyPr/>
                    <a:lstStyle/>
                    <a:p>
                      <a:r>
                        <a:rPr lang="es-ES" dirty="0" err="1"/>
                        <a:t>Prev</a:t>
                      </a:r>
                      <a:r>
                        <a:rPr lang="es-ES" dirty="0"/>
                        <a:t> 50-80%</a:t>
                      </a:r>
                    </a:p>
                  </a:txBody>
                  <a:tcPr/>
                </a:tc>
                <a:tc>
                  <a:txBody>
                    <a:bodyPr/>
                    <a:lstStyle/>
                    <a:p>
                      <a:endParaRPr lang="es-ES" dirty="0"/>
                    </a:p>
                  </a:txBody>
                  <a:tcPr/>
                </a:tc>
                <a:extLst>
                  <a:ext uri="{0D108BD9-81ED-4DB2-BD59-A6C34878D82A}">
                    <a16:rowId xmlns:a16="http://schemas.microsoft.com/office/drawing/2014/main" xmlns="" val="3469762769"/>
                  </a:ext>
                </a:extLst>
              </a:tr>
              <a:tr h="1160594">
                <a:tc>
                  <a:txBody>
                    <a:bodyPr/>
                    <a:lstStyle/>
                    <a:p>
                      <a:endParaRPr lang="es-ES" dirty="0"/>
                    </a:p>
                  </a:txBody>
                  <a:tcPr/>
                </a:tc>
                <a:tc>
                  <a:txBody>
                    <a:bodyPr/>
                    <a:lstStyle/>
                    <a:p>
                      <a:r>
                        <a:rPr lang="es-ES" dirty="0"/>
                        <a:t>Estadiaje de </a:t>
                      </a:r>
                      <a:r>
                        <a:rPr lang="es-ES" dirty="0" err="1"/>
                        <a:t>Goh</a:t>
                      </a:r>
                      <a:r>
                        <a:rPr lang="es-ES" dirty="0"/>
                        <a:t> (TACAR/DLCO)</a:t>
                      </a:r>
                    </a:p>
                    <a:p>
                      <a:r>
                        <a:rPr lang="es-ES" dirty="0"/>
                        <a:t>Extensa/Limitada</a:t>
                      </a:r>
                    </a:p>
                  </a:txBody>
                  <a:tcPr/>
                </a:tc>
                <a:tc>
                  <a:txBody>
                    <a:bodyPr/>
                    <a:lstStyle/>
                    <a:p>
                      <a:r>
                        <a:rPr lang="es-ES" dirty="0"/>
                        <a:t>Cociente CV/DLCO puede ser normal</a:t>
                      </a:r>
                    </a:p>
                  </a:txBody>
                  <a:tcPr/>
                </a:tc>
                <a:tc>
                  <a:txBody>
                    <a:bodyPr/>
                    <a:lstStyle/>
                    <a:p>
                      <a:r>
                        <a:rPr lang="es-ES" dirty="0"/>
                        <a:t>Buscarla al inicio y en el seguimiento</a:t>
                      </a:r>
                    </a:p>
                  </a:txBody>
                  <a:tcPr/>
                </a:tc>
                <a:tc>
                  <a:txBody>
                    <a:bodyPr/>
                    <a:lstStyle/>
                    <a:p>
                      <a:r>
                        <a:rPr lang="es-ES" dirty="0"/>
                        <a:t>RMN cardiaca</a:t>
                      </a:r>
                    </a:p>
                    <a:p>
                      <a:r>
                        <a:rPr lang="es-ES" dirty="0"/>
                        <a:t>Cate (componente </a:t>
                      </a:r>
                      <a:r>
                        <a:rPr lang="es-ES" dirty="0" err="1"/>
                        <a:t>postcapilar</a:t>
                      </a:r>
                      <a:r>
                        <a:rPr lang="es-ES" dirty="0"/>
                        <a:t> oculto 20%)</a:t>
                      </a:r>
                    </a:p>
                  </a:txBody>
                  <a:tcPr/>
                </a:tc>
                <a:tc>
                  <a:txBody>
                    <a:bodyPr/>
                    <a:lstStyle/>
                    <a:p>
                      <a:r>
                        <a:rPr lang="es-ES" dirty="0"/>
                        <a:t>Gamma V/P</a:t>
                      </a:r>
                    </a:p>
                  </a:txBody>
                  <a:tcPr/>
                </a:tc>
                <a:extLst>
                  <a:ext uri="{0D108BD9-81ED-4DB2-BD59-A6C34878D82A}">
                    <a16:rowId xmlns:a16="http://schemas.microsoft.com/office/drawing/2014/main" xmlns="" val="2296151993"/>
                  </a:ext>
                </a:extLst>
              </a:tr>
              <a:tr h="892765">
                <a:tc>
                  <a:txBody>
                    <a:bodyPr/>
                    <a:lstStyle/>
                    <a:p>
                      <a:endParaRPr lang="es-ES" dirty="0"/>
                    </a:p>
                  </a:txBody>
                  <a:tcPr/>
                </a:tc>
                <a:tc>
                  <a:txBody>
                    <a:bodyPr/>
                    <a:lstStyle/>
                    <a:p>
                      <a:r>
                        <a:rPr lang="es-ES" dirty="0"/>
                        <a:t>Grupo? 1, 3? Depende de </a:t>
                      </a:r>
                      <a:r>
                        <a:rPr lang="es-ES" dirty="0" err="1"/>
                        <a:t>PaP</a:t>
                      </a:r>
                      <a:r>
                        <a:rPr lang="es-ES" dirty="0"/>
                        <a:t> y DLCO?</a:t>
                      </a:r>
                    </a:p>
                  </a:txBody>
                  <a:tcPr/>
                </a:tc>
                <a:tc>
                  <a:txBody>
                    <a:bodyPr/>
                    <a:lstStyle/>
                    <a:p>
                      <a:r>
                        <a:rPr lang="es-ES" dirty="0"/>
                        <a:t>Descrito en SS en 2012</a:t>
                      </a:r>
                    </a:p>
                  </a:txBody>
                  <a:tcPr/>
                </a:tc>
                <a:tc>
                  <a:txBody>
                    <a:bodyPr/>
                    <a:lstStyle/>
                    <a:p>
                      <a:endParaRPr lang="es-ES" dirty="0"/>
                    </a:p>
                  </a:txBody>
                  <a:tcPr/>
                </a:tc>
                <a:tc>
                  <a:txBody>
                    <a:bodyPr/>
                    <a:lstStyle/>
                    <a:p>
                      <a:endParaRPr lang="es-ES" dirty="0"/>
                    </a:p>
                  </a:txBody>
                  <a:tcPr/>
                </a:tc>
                <a:tc>
                  <a:txBody>
                    <a:bodyPr/>
                    <a:lstStyle/>
                    <a:p>
                      <a:endParaRPr lang="es-ES" dirty="0"/>
                    </a:p>
                  </a:txBody>
                  <a:tcPr/>
                </a:tc>
                <a:extLst>
                  <a:ext uri="{0D108BD9-81ED-4DB2-BD59-A6C34878D82A}">
                    <a16:rowId xmlns:a16="http://schemas.microsoft.com/office/drawing/2014/main" xmlns="" val="3191103431"/>
                  </a:ext>
                </a:extLst>
              </a:tr>
              <a:tr h="1152584">
                <a:tc>
                  <a:txBody>
                    <a:bodyPr/>
                    <a:lstStyle/>
                    <a:p>
                      <a:r>
                        <a:rPr lang="es-ES" dirty="0"/>
                        <a:t>VD</a:t>
                      </a:r>
                    </a:p>
                  </a:txBody>
                  <a:tcPr/>
                </a:tc>
                <a:tc>
                  <a:txBody>
                    <a:bodyPr/>
                    <a:lstStyle/>
                    <a:p>
                      <a:r>
                        <a:rPr lang="es-ES" dirty="0" err="1"/>
                        <a:t>Trat</a:t>
                      </a:r>
                      <a:r>
                        <a:rPr lang="es-ES" dirty="0"/>
                        <a:t>? </a:t>
                      </a:r>
                    </a:p>
                    <a:p>
                      <a:r>
                        <a:rPr lang="es-ES" dirty="0"/>
                        <a:t>VD? IS? Ambos?</a:t>
                      </a:r>
                    </a:p>
                    <a:p>
                      <a:r>
                        <a:rPr lang="es-ES" dirty="0"/>
                        <a:t>Depende?</a:t>
                      </a:r>
                    </a:p>
                  </a:txBody>
                  <a:tcPr/>
                </a:tc>
                <a:tc>
                  <a:txBody>
                    <a:bodyPr/>
                    <a:lstStyle/>
                    <a:p>
                      <a:r>
                        <a:rPr lang="es-ES" dirty="0"/>
                        <a:t>¿?</a:t>
                      </a:r>
                    </a:p>
                  </a:txBody>
                  <a:tcPr/>
                </a:tc>
                <a:tc>
                  <a:txBody>
                    <a:bodyPr/>
                    <a:lstStyle/>
                    <a:p>
                      <a:r>
                        <a:rPr lang="es-ES" dirty="0"/>
                        <a:t>Riego de EAP con VD</a:t>
                      </a:r>
                    </a:p>
                  </a:txBody>
                  <a:tcPr/>
                </a:tc>
                <a:tc>
                  <a:txBody>
                    <a:bodyPr/>
                    <a:lstStyle/>
                    <a:p>
                      <a:r>
                        <a:rPr lang="es-ES" dirty="0"/>
                        <a:t>VD</a:t>
                      </a:r>
                    </a:p>
                  </a:txBody>
                  <a:tcPr/>
                </a:tc>
                <a:tc>
                  <a:txBody>
                    <a:bodyPr/>
                    <a:lstStyle/>
                    <a:p>
                      <a:r>
                        <a:rPr lang="es-ES" dirty="0"/>
                        <a:t>Anticoagulación</a:t>
                      </a:r>
                    </a:p>
                    <a:p>
                      <a:r>
                        <a:rPr lang="es-ES" dirty="0"/>
                        <a:t>VD</a:t>
                      </a:r>
                    </a:p>
                  </a:txBody>
                  <a:tcPr/>
                </a:tc>
                <a:extLst>
                  <a:ext uri="{0D108BD9-81ED-4DB2-BD59-A6C34878D82A}">
                    <a16:rowId xmlns:a16="http://schemas.microsoft.com/office/drawing/2014/main" xmlns="" val="1340487033"/>
                  </a:ext>
                </a:extLst>
              </a:tr>
            </a:tbl>
          </a:graphicData>
        </a:graphic>
      </p:graphicFrame>
    </p:spTree>
    <p:extLst>
      <p:ext uri="{BB962C8B-B14F-4D97-AF65-F5344CB8AC3E}">
        <p14:creationId xmlns:p14="http://schemas.microsoft.com/office/powerpoint/2010/main" xmlns="" val="2387964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xmlns="" id="{8CA06CD6-90CA-4C45-856C-6771339E1E2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55CCDDCE-D519-42A1-868C-11C89A08AC97}"/>
              </a:ext>
            </a:extLst>
          </p:cNvPr>
          <p:cNvSpPr>
            <a:spLocks noGrp="1"/>
          </p:cNvSpPr>
          <p:nvPr>
            <p:ph type="title"/>
          </p:nvPr>
        </p:nvSpPr>
        <p:spPr/>
        <p:txBody>
          <a:bodyPr/>
          <a:lstStyle/>
          <a:p>
            <a:r>
              <a:rPr lang="es-ES" b="1" dirty="0">
                <a:solidFill>
                  <a:schemeClr val="accent5">
                    <a:lumMod val="75000"/>
                  </a:schemeClr>
                </a:solidFill>
              </a:rPr>
              <a:t>Progresión clínica HAP-</a:t>
            </a:r>
            <a:r>
              <a:rPr lang="es-ES" b="1" dirty="0" err="1">
                <a:solidFill>
                  <a:schemeClr val="accent5">
                    <a:lumMod val="75000"/>
                  </a:schemeClr>
                </a:solidFill>
              </a:rPr>
              <a:t>SScl</a:t>
            </a:r>
            <a:endParaRPr lang="es-ES" b="1" dirty="0">
              <a:solidFill>
                <a:schemeClr val="accent5">
                  <a:lumMod val="75000"/>
                </a:schemeClr>
              </a:solidFill>
            </a:endParaRPr>
          </a:p>
        </p:txBody>
      </p:sp>
      <p:sp>
        <p:nvSpPr>
          <p:cNvPr id="3" name="Marcador de contenido 2">
            <a:extLst>
              <a:ext uri="{FF2B5EF4-FFF2-40B4-BE49-F238E27FC236}">
                <a16:creationId xmlns:a16="http://schemas.microsoft.com/office/drawing/2014/main" xmlns="" id="{7E0A2342-3624-47E5-8D66-E41E17FE33E8}"/>
              </a:ext>
            </a:extLst>
          </p:cNvPr>
          <p:cNvSpPr>
            <a:spLocks noGrp="1"/>
          </p:cNvSpPr>
          <p:nvPr>
            <p:ph idx="1"/>
          </p:nvPr>
        </p:nvSpPr>
        <p:spPr>
          <a:xfrm>
            <a:off x="6299200" y="1446893"/>
            <a:ext cx="5257799" cy="4667250"/>
          </a:xfrm>
        </p:spPr>
        <p:txBody>
          <a:bodyPr>
            <a:normAutofit fontScale="92500" lnSpcReduction="10000"/>
          </a:bodyPr>
          <a:lstStyle/>
          <a:p>
            <a:r>
              <a:rPr lang="en-US" dirty="0"/>
              <a:t> 57 </a:t>
            </a:r>
            <a:r>
              <a:rPr lang="en-US" dirty="0" err="1"/>
              <a:t>pacientes</a:t>
            </a:r>
            <a:r>
              <a:rPr lang="en-US" dirty="0"/>
              <a:t> con HAP de la cohort DETEC con </a:t>
            </a:r>
            <a:r>
              <a:rPr lang="en-US" dirty="0" err="1"/>
              <a:t>seguimiento</a:t>
            </a:r>
            <a:r>
              <a:rPr lang="en-US" dirty="0"/>
              <a:t> </a:t>
            </a:r>
          </a:p>
          <a:p>
            <a:r>
              <a:rPr lang="en-US" dirty="0" err="1"/>
              <a:t>Mediana</a:t>
            </a:r>
            <a:r>
              <a:rPr lang="en-US" dirty="0"/>
              <a:t> </a:t>
            </a:r>
            <a:r>
              <a:rPr lang="en-US" dirty="0" err="1"/>
              <a:t>observación</a:t>
            </a:r>
            <a:r>
              <a:rPr lang="en-US" dirty="0"/>
              <a:t> 12.6 months, 25 </a:t>
            </a:r>
            <a:r>
              <a:rPr lang="en-US" b="1" dirty="0">
                <a:solidFill>
                  <a:schemeClr val="accent1"/>
                </a:solidFill>
              </a:rPr>
              <a:t>(43.9%) </a:t>
            </a:r>
            <a:r>
              <a:rPr lang="en-US" b="1" dirty="0" err="1">
                <a:solidFill>
                  <a:schemeClr val="accent1"/>
                </a:solidFill>
              </a:rPr>
              <a:t>tuvieron</a:t>
            </a:r>
            <a:r>
              <a:rPr lang="en-US" b="1" dirty="0">
                <a:solidFill>
                  <a:schemeClr val="accent1"/>
                </a:solidFill>
              </a:rPr>
              <a:t> </a:t>
            </a:r>
            <a:r>
              <a:rPr lang="en-US" b="1" dirty="0" err="1">
                <a:solidFill>
                  <a:schemeClr val="accent1"/>
                </a:solidFill>
              </a:rPr>
              <a:t>progresión</a:t>
            </a:r>
            <a:r>
              <a:rPr lang="en-US" b="1" dirty="0">
                <a:solidFill>
                  <a:schemeClr val="accent1"/>
                </a:solidFill>
              </a:rPr>
              <a:t> </a:t>
            </a:r>
            <a:r>
              <a:rPr lang="en-US" dirty="0" err="1"/>
              <a:t>clínica</a:t>
            </a:r>
            <a:r>
              <a:rPr lang="en-US" dirty="0"/>
              <a:t> (</a:t>
            </a:r>
            <a:r>
              <a:rPr lang="en-US" dirty="0" err="1"/>
              <a:t>empeoramiento</a:t>
            </a:r>
            <a:r>
              <a:rPr lang="en-US" dirty="0"/>
              <a:t> </a:t>
            </a:r>
            <a:r>
              <a:rPr lang="en-US" dirty="0" err="1"/>
              <a:t>clase</a:t>
            </a:r>
            <a:r>
              <a:rPr lang="en-US" dirty="0"/>
              <a:t> F, </a:t>
            </a:r>
            <a:r>
              <a:rPr lang="en-US" dirty="0" err="1"/>
              <a:t>incremento</a:t>
            </a:r>
            <a:r>
              <a:rPr lang="en-US" dirty="0"/>
              <a:t> </a:t>
            </a:r>
            <a:r>
              <a:rPr lang="en-US" dirty="0" err="1"/>
              <a:t>trat</a:t>
            </a:r>
            <a:r>
              <a:rPr lang="en-US" dirty="0"/>
              <a:t>, </a:t>
            </a:r>
            <a:r>
              <a:rPr lang="en-US" dirty="0" err="1"/>
              <a:t>hospitalización</a:t>
            </a:r>
            <a:r>
              <a:rPr lang="en-US" dirty="0"/>
              <a:t> o </a:t>
            </a:r>
            <a:r>
              <a:rPr lang="en-US" dirty="0" err="1"/>
              <a:t>muerte</a:t>
            </a:r>
            <a:r>
              <a:rPr lang="en-US" dirty="0"/>
              <a:t>)</a:t>
            </a:r>
          </a:p>
          <a:p>
            <a:endParaRPr lang="en-US" dirty="0"/>
          </a:p>
          <a:p>
            <a:pPr marL="0" indent="0">
              <a:buNone/>
            </a:pPr>
            <a:r>
              <a:rPr lang="en-US" b="1" dirty="0" err="1">
                <a:solidFill>
                  <a:schemeClr val="accent1"/>
                </a:solidFill>
              </a:rPr>
              <a:t>Factores</a:t>
            </a:r>
            <a:r>
              <a:rPr lang="en-US" b="1" dirty="0">
                <a:solidFill>
                  <a:schemeClr val="accent1"/>
                </a:solidFill>
              </a:rPr>
              <a:t> </a:t>
            </a:r>
            <a:r>
              <a:rPr lang="en-US" b="1" dirty="0" err="1">
                <a:solidFill>
                  <a:schemeClr val="accent1"/>
                </a:solidFill>
              </a:rPr>
              <a:t>asociados</a:t>
            </a:r>
            <a:r>
              <a:rPr lang="en-US" b="1" dirty="0">
                <a:solidFill>
                  <a:schemeClr val="accent1"/>
                </a:solidFill>
              </a:rPr>
              <a:t>:</a:t>
            </a:r>
          </a:p>
          <a:p>
            <a:pPr lvl="1"/>
            <a:r>
              <a:rPr lang="en-US" dirty="0" err="1"/>
              <a:t>Varones</a:t>
            </a:r>
            <a:r>
              <a:rPr lang="en-US" dirty="0"/>
              <a:t>  OR 4.1</a:t>
            </a:r>
          </a:p>
          <a:p>
            <a:pPr lvl="1"/>
            <a:r>
              <a:rPr lang="en-US" dirty="0"/>
              <a:t>Mayor CVF/</a:t>
            </a:r>
            <a:r>
              <a:rPr lang="es-ES" dirty="0"/>
              <a:t> (DLCO) R</a:t>
            </a:r>
            <a:r>
              <a:rPr lang="en-US" dirty="0" err="1"/>
              <a:t>atio</a:t>
            </a:r>
            <a:r>
              <a:rPr lang="en-US" dirty="0"/>
              <a:t>  OR 3.6</a:t>
            </a:r>
          </a:p>
          <a:p>
            <a:pPr lvl="1"/>
            <a:r>
              <a:rPr lang="en-US" dirty="0"/>
              <a:t>Mayor Borg Index OR 1’7</a:t>
            </a:r>
          </a:p>
          <a:p>
            <a:pPr lvl="1"/>
            <a:r>
              <a:rPr lang="en-US" dirty="0"/>
              <a:t>Baja DLCO (no lineal)</a:t>
            </a:r>
            <a:endParaRPr lang="es-ES" dirty="0"/>
          </a:p>
        </p:txBody>
      </p:sp>
      <p:pic>
        <p:nvPicPr>
          <p:cNvPr id="5" name="Imagen 4">
            <a:extLst>
              <a:ext uri="{FF2B5EF4-FFF2-40B4-BE49-F238E27FC236}">
                <a16:creationId xmlns:a16="http://schemas.microsoft.com/office/drawing/2014/main" xmlns="" id="{4CEE51DE-F3C6-454E-92DA-A69A435C30AD}"/>
              </a:ext>
            </a:extLst>
          </p:cNvPr>
          <p:cNvPicPr>
            <a:picLocks noChangeAspect="1"/>
          </p:cNvPicPr>
          <p:nvPr/>
        </p:nvPicPr>
        <p:blipFill>
          <a:blip r:embed="rId2" cstate="email"/>
          <a:stretch>
            <a:fillRect/>
          </a:stretch>
        </p:blipFill>
        <p:spPr>
          <a:xfrm>
            <a:off x="302178" y="1534205"/>
            <a:ext cx="5793821" cy="2421375"/>
          </a:xfrm>
          <a:prstGeom prst="rect">
            <a:avLst/>
          </a:prstGeom>
        </p:spPr>
      </p:pic>
      <p:sp>
        <p:nvSpPr>
          <p:cNvPr id="6" name="Rectángulo 5">
            <a:extLst>
              <a:ext uri="{FF2B5EF4-FFF2-40B4-BE49-F238E27FC236}">
                <a16:creationId xmlns:a16="http://schemas.microsoft.com/office/drawing/2014/main" xmlns="" id="{60FBFB0E-3226-446B-AAD9-E26FB13737A6}"/>
              </a:ext>
            </a:extLst>
          </p:cNvPr>
          <p:cNvSpPr/>
          <p:nvPr/>
        </p:nvSpPr>
        <p:spPr>
          <a:xfrm>
            <a:off x="203200" y="5978436"/>
            <a:ext cx="6096000" cy="646331"/>
          </a:xfrm>
          <a:prstGeom prst="rect">
            <a:avLst/>
          </a:prstGeom>
        </p:spPr>
        <p:txBody>
          <a:bodyPr>
            <a:spAutoFit/>
          </a:bodyPr>
          <a:lstStyle/>
          <a:p>
            <a:r>
              <a:rPr lang="es-ES" dirty="0" err="1">
                <a:latin typeface="FrutigerLTPro-LightCn"/>
              </a:rPr>
              <a:t>Mihai</a:t>
            </a:r>
            <a:r>
              <a:rPr lang="es-ES" dirty="0">
                <a:latin typeface="FrutigerLTPro-LightCn"/>
              </a:rPr>
              <a:t> </a:t>
            </a:r>
            <a:r>
              <a:rPr lang="es-ES" dirty="0" err="1">
                <a:latin typeface="FrutigerLTPro-LightCn"/>
              </a:rPr>
              <a:t>C,Antic</a:t>
            </a:r>
            <a:r>
              <a:rPr lang="es-ES" dirty="0">
                <a:latin typeface="FrutigerLTPro-LightCn"/>
              </a:rPr>
              <a:t> M, </a:t>
            </a:r>
            <a:r>
              <a:rPr lang="es-ES" dirty="0" err="1">
                <a:latin typeface="FrutigerLTPro-LightCn"/>
              </a:rPr>
              <a:t>Dobrota</a:t>
            </a:r>
            <a:r>
              <a:rPr lang="es-ES" dirty="0">
                <a:latin typeface="FrutigerLTPro-LightCn"/>
              </a:rPr>
              <a:t> R,</a:t>
            </a:r>
            <a:r>
              <a:rPr lang="nb-NO" dirty="0">
                <a:latin typeface="FrutigerLTPro-LightCnIta"/>
              </a:rPr>
              <a:t>et al</a:t>
            </a:r>
            <a:r>
              <a:rPr lang="nb-NO" dirty="0">
                <a:latin typeface="FrutigerLTPro-LightCn"/>
              </a:rPr>
              <a:t>. </a:t>
            </a:r>
          </a:p>
          <a:p>
            <a:r>
              <a:rPr lang="nb-NO" dirty="0">
                <a:latin typeface="FrutigerLTPro-LightCnIta"/>
              </a:rPr>
              <a:t>Ann Rheum Dis </a:t>
            </a:r>
            <a:r>
              <a:rPr lang="es-ES" dirty="0">
                <a:latin typeface="FrutigerLTPro-LightCn"/>
              </a:rPr>
              <a:t>2018;</a:t>
            </a:r>
            <a:r>
              <a:rPr lang="es-ES" b="1" dirty="0">
                <a:latin typeface="FrutigerLTPro-BoldCn"/>
              </a:rPr>
              <a:t>77</a:t>
            </a:r>
            <a:r>
              <a:rPr lang="es-ES" dirty="0">
                <a:latin typeface="FrutigerLTPro-LightCn"/>
              </a:rPr>
              <a:t>:128–132.</a:t>
            </a:r>
            <a:endParaRPr lang="es-ES" dirty="0"/>
          </a:p>
        </p:txBody>
      </p:sp>
    </p:spTree>
    <p:extLst>
      <p:ext uri="{BB962C8B-B14F-4D97-AF65-F5344CB8AC3E}">
        <p14:creationId xmlns:p14="http://schemas.microsoft.com/office/powerpoint/2010/main" xmlns="" val="1131706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FAB84E5E-F599-4BBF-9AB6-6FB293BD7449}"/>
              </a:ext>
            </a:extLst>
          </p:cNvPr>
          <p:cNvSpPr>
            <a:spLocks noGrp="1"/>
          </p:cNvSpPr>
          <p:nvPr>
            <p:ph idx="1"/>
          </p:nvPr>
        </p:nvSpPr>
        <p:spPr>
          <a:xfrm>
            <a:off x="212034" y="1538512"/>
            <a:ext cx="4559258" cy="4286393"/>
          </a:xfrm>
        </p:spPr>
        <p:txBody>
          <a:bodyPr>
            <a:normAutofit fontScale="70000" lnSpcReduction="20000"/>
          </a:bodyPr>
          <a:lstStyle/>
          <a:p>
            <a:r>
              <a:rPr lang="en-US" sz="2600" dirty="0"/>
              <a:t>Factor de </a:t>
            </a:r>
            <a:r>
              <a:rPr lang="en-US" sz="2600" dirty="0" err="1"/>
              <a:t>riesgo</a:t>
            </a:r>
            <a:r>
              <a:rPr lang="en-US" sz="2600" dirty="0"/>
              <a:t> </a:t>
            </a:r>
            <a:r>
              <a:rPr lang="en-US" sz="2600" dirty="0" err="1"/>
              <a:t>independiente</a:t>
            </a:r>
            <a:endParaRPr lang="en-US" sz="2600" dirty="0"/>
          </a:p>
          <a:p>
            <a:r>
              <a:rPr lang="en-US" sz="2600" dirty="0"/>
              <a:t>3ª Causa de </a:t>
            </a:r>
            <a:r>
              <a:rPr lang="en-US" sz="2600" dirty="0" err="1"/>
              <a:t>mortalidad</a:t>
            </a:r>
            <a:r>
              <a:rPr lang="en-US" sz="2600" dirty="0"/>
              <a:t> (</a:t>
            </a:r>
            <a:r>
              <a:rPr lang="en-US" sz="2600" dirty="0" err="1"/>
              <a:t>infección</a:t>
            </a:r>
            <a:r>
              <a:rPr lang="en-US" sz="2600" dirty="0"/>
              <a:t>, </a:t>
            </a:r>
            <a:r>
              <a:rPr lang="en-US" sz="2600" dirty="0" err="1"/>
              <a:t>nefropatía</a:t>
            </a:r>
            <a:r>
              <a:rPr lang="en-US" sz="2600" dirty="0"/>
              <a:t>..</a:t>
            </a:r>
          </a:p>
          <a:p>
            <a:r>
              <a:rPr lang="en-US" sz="2600" dirty="0" err="1"/>
              <a:t>Prevalencia</a:t>
            </a:r>
            <a:r>
              <a:rPr lang="en-US" sz="2600" dirty="0"/>
              <a:t> 0,5% a 17’5%, </a:t>
            </a:r>
            <a:r>
              <a:rPr lang="en-US" sz="2600" dirty="0" err="1"/>
              <a:t>muy</a:t>
            </a:r>
            <a:r>
              <a:rPr lang="en-US" sz="2600" dirty="0"/>
              <a:t> variable </a:t>
            </a:r>
            <a:r>
              <a:rPr lang="en-US" sz="2600" dirty="0" err="1"/>
              <a:t>por</a:t>
            </a:r>
            <a:r>
              <a:rPr lang="en-US" sz="2600" dirty="0"/>
              <a:t>: </a:t>
            </a:r>
          </a:p>
          <a:p>
            <a:pPr lvl="1"/>
            <a:r>
              <a:rPr lang="en-US" sz="2600" dirty="0" err="1"/>
              <a:t>Población</a:t>
            </a:r>
            <a:r>
              <a:rPr lang="en-US" sz="2600" dirty="0"/>
              <a:t> </a:t>
            </a:r>
            <a:r>
              <a:rPr lang="en-US" sz="2600" dirty="0" err="1"/>
              <a:t>variada</a:t>
            </a:r>
            <a:endParaRPr lang="en-US" sz="2600" dirty="0"/>
          </a:p>
          <a:p>
            <a:pPr lvl="1"/>
            <a:r>
              <a:rPr lang="en-US" sz="2600" dirty="0" err="1"/>
              <a:t>Definición</a:t>
            </a:r>
            <a:r>
              <a:rPr lang="en-US" sz="2600" dirty="0"/>
              <a:t> de HAP no </a:t>
            </a:r>
            <a:r>
              <a:rPr lang="en-US" sz="2600" dirty="0" err="1"/>
              <a:t>uniforme</a:t>
            </a:r>
            <a:endParaRPr lang="en-US" sz="2600" dirty="0"/>
          </a:p>
          <a:p>
            <a:r>
              <a:rPr lang="en-US" sz="2600" dirty="0"/>
              <a:t>Lupus-cohort United Kingdom (</a:t>
            </a:r>
            <a:r>
              <a:rPr lang="en-US" sz="2600" i="1" dirty="0"/>
              <a:t>n = </a:t>
            </a:r>
            <a:r>
              <a:rPr lang="en-US" sz="2600" dirty="0"/>
              <a:t>288) </a:t>
            </a:r>
            <a:r>
              <a:rPr lang="en-US" sz="2600" dirty="0" err="1"/>
              <a:t>fue</a:t>
            </a:r>
            <a:r>
              <a:rPr lang="en-US" sz="2600" dirty="0"/>
              <a:t> 4.2% (</a:t>
            </a:r>
            <a:r>
              <a:rPr lang="en-US" sz="2600" dirty="0" err="1"/>
              <a:t>ecocardio</a:t>
            </a:r>
            <a:r>
              <a:rPr lang="en-US" sz="2600" dirty="0"/>
              <a:t>)</a:t>
            </a:r>
          </a:p>
          <a:p>
            <a:pPr lvl="1"/>
            <a:r>
              <a:rPr lang="en-US" sz="2600" dirty="0"/>
              <a:t> </a:t>
            </a:r>
            <a:r>
              <a:rPr lang="en-US" sz="2600" dirty="0" err="1"/>
              <a:t>Mujeres</a:t>
            </a:r>
            <a:r>
              <a:rPr lang="en-US" sz="2600" dirty="0"/>
              <a:t> 10:1</a:t>
            </a:r>
          </a:p>
          <a:p>
            <a:pPr lvl="1"/>
            <a:r>
              <a:rPr lang="en-US" sz="2600" dirty="0"/>
              <a:t>18-40 </a:t>
            </a:r>
            <a:r>
              <a:rPr lang="en-US" sz="2600" dirty="0" err="1"/>
              <a:t>años</a:t>
            </a:r>
            <a:endParaRPr lang="en-US" sz="2600" dirty="0"/>
          </a:p>
          <a:p>
            <a:pPr lvl="1"/>
            <a:r>
              <a:rPr lang="en-US" sz="2600" dirty="0"/>
              <a:t>HTP </a:t>
            </a:r>
            <a:r>
              <a:rPr lang="en-US" sz="2600" dirty="0" err="1"/>
              <a:t>moderada</a:t>
            </a:r>
            <a:endParaRPr lang="en-US" sz="2600" dirty="0"/>
          </a:p>
          <a:p>
            <a:pPr lvl="1"/>
            <a:endParaRPr lang="en-US" sz="2600" dirty="0"/>
          </a:p>
          <a:p>
            <a:r>
              <a:rPr lang="en-US" sz="2600" dirty="0"/>
              <a:t>A </a:t>
            </a:r>
            <a:r>
              <a:rPr lang="en-US" sz="2600" dirty="0" err="1"/>
              <a:t>igualdad</a:t>
            </a:r>
            <a:r>
              <a:rPr lang="en-US" sz="2600" dirty="0"/>
              <a:t> de </a:t>
            </a:r>
            <a:r>
              <a:rPr lang="en-US" sz="2600" dirty="0" err="1"/>
              <a:t>parámetros</a:t>
            </a:r>
            <a:r>
              <a:rPr lang="en-US" sz="2600" dirty="0"/>
              <a:t> </a:t>
            </a:r>
            <a:r>
              <a:rPr lang="en-US" sz="2600" dirty="0" err="1"/>
              <a:t>hemodinámicos</a:t>
            </a:r>
            <a:r>
              <a:rPr lang="en-US" sz="2600" dirty="0"/>
              <a:t>, </a:t>
            </a:r>
            <a:r>
              <a:rPr lang="en-US" sz="2600" dirty="0" err="1"/>
              <a:t>mejores</a:t>
            </a:r>
            <a:r>
              <a:rPr lang="en-US" sz="2600" dirty="0"/>
              <a:t> </a:t>
            </a:r>
            <a:r>
              <a:rPr lang="en-US" sz="2600" dirty="0" err="1"/>
              <a:t>tasas</a:t>
            </a:r>
            <a:r>
              <a:rPr lang="en-US" sz="2600" dirty="0"/>
              <a:t> de </a:t>
            </a:r>
            <a:r>
              <a:rPr lang="en-US" sz="2600" dirty="0" err="1"/>
              <a:t>supervivencia</a:t>
            </a:r>
            <a:r>
              <a:rPr lang="en-US" sz="2600" dirty="0"/>
              <a:t>  </a:t>
            </a:r>
            <a:r>
              <a:rPr lang="en-US" sz="2600" dirty="0" err="1"/>
              <a:t>que</a:t>
            </a:r>
            <a:r>
              <a:rPr lang="en-US" sz="2600" dirty="0"/>
              <a:t> EMTC y </a:t>
            </a:r>
            <a:r>
              <a:rPr lang="en-US" sz="2600" dirty="0" err="1"/>
              <a:t>esclerodermia</a:t>
            </a:r>
            <a:r>
              <a:rPr lang="en-US" sz="2600" dirty="0"/>
              <a:t>. 82% a 5 </a:t>
            </a:r>
            <a:r>
              <a:rPr lang="en-US" sz="2600" dirty="0" err="1"/>
              <a:t>años</a:t>
            </a:r>
            <a:endParaRPr lang="en-US" sz="2600" dirty="0"/>
          </a:p>
          <a:p>
            <a:endParaRPr lang="en-US" dirty="0"/>
          </a:p>
          <a:p>
            <a:pPr lvl="1"/>
            <a:endParaRPr lang="en-US" sz="2000" dirty="0"/>
          </a:p>
          <a:p>
            <a:endParaRPr lang="en-US" sz="1900" dirty="0"/>
          </a:p>
          <a:p>
            <a:endParaRPr lang="en-US" sz="1900" dirty="0"/>
          </a:p>
          <a:p>
            <a:pPr lvl="1"/>
            <a:endParaRPr lang="es-ES" sz="1900" dirty="0"/>
          </a:p>
          <a:p>
            <a:pPr lvl="1"/>
            <a:endParaRPr lang="es-ES" sz="1900" dirty="0"/>
          </a:p>
          <a:p>
            <a:pPr lvl="1"/>
            <a:endParaRPr lang="es-ES" sz="1900" dirty="0"/>
          </a:p>
        </p:txBody>
      </p:sp>
      <p:sp>
        <p:nvSpPr>
          <p:cNvPr id="5" name="Marcador de contenido 2">
            <a:extLst>
              <a:ext uri="{FF2B5EF4-FFF2-40B4-BE49-F238E27FC236}">
                <a16:creationId xmlns:a16="http://schemas.microsoft.com/office/drawing/2014/main" xmlns="" id="{B9FBE543-3E8A-4AA4-BD53-929E25211A2C}"/>
              </a:ext>
            </a:extLst>
          </p:cNvPr>
          <p:cNvSpPr txBox="1">
            <a:spLocks/>
          </p:cNvSpPr>
          <p:nvPr/>
        </p:nvSpPr>
        <p:spPr>
          <a:xfrm>
            <a:off x="5581650" y="1825625"/>
            <a:ext cx="5772150" cy="18375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s-ES" dirty="0"/>
          </a:p>
        </p:txBody>
      </p:sp>
      <p:sp>
        <p:nvSpPr>
          <p:cNvPr id="7" name="Rectángulo 6">
            <a:extLst>
              <a:ext uri="{FF2B5EF4-FFF2-40B4-BE49-F238E27FC236}">
                <a16:creationId xmlns:a16="http://schemas.microsoft.com/office/drawing/2014/main" xmlns="" id="{DE85438F-0BA2-4E7E-96B4-A87DEE5E6ED7}"/>
              </a:ext>
            </a:extLst>
          </p:cNvPr>
          <p:cNvSpPr/>
          <p:nvPr/>
        </p:nvSpPr>
        <p:spPr>
          <a:xfrm>
            <a:off x="2731478" y="6474550"/>
            <a:ext cx="9473161" cy="369332"/>
          </a:xfrm>
          <a:prstGeom prst="rect">
            <a:avLst/>
          </a:prstGeom>
        </p:spPr>
        <p:txBody>
          <a:bodyPr wrap="square">
            <a:spAutoFit/>
          </a:bodyPr>
          <a:lstStyle/>
          <a:p>
            <a:r>
              <a:rPr lang="es-ES" dirty="0">
                <a:latin typeface="Minion-Regular"/>
              </a:rPr>
              <a:t>Clinical and </a:t>
            </a:r>
            <a:r>
              <a:rPr lang="es-ES" dirty="0" err="1">
                <a:latin typeface="Minion-Regular"/>
              </a:rPr>
              <a:t>Developmental</a:t>
            </a:r>
            <a:r>
              <a:rPr lang="es-ES" dirty="0">
                <a:latin typeface="Minion-Regular"/>
              </a:rPr>
              <a:t> </a:t>
            </a:r>
            <a:r>
              <a:rPr lang="es-ES" dirty="0" err="1">
                <a:latin typeface="Minion-Regular"/>
              </a:rPr>
              <a:t>Immunology</a:t>
            </a:r>
            <a:r>
              <a:rPr lang="es-ES" dirty="0">
                <a:latin typeface="Minion-Regular"/>
              </a:rPr>
              <a:t> </a:t>
            </a:r>
            <a:r>
              <a:rPr lang="fr-FR" dirty="0">
                <a:latin typeface="Minion-Regular"/>
              </a:rPr>
              <a:t>Volume 2012; </a:t>
            </a:r>
            <a:r>
              <a:rPr lang="es-ES" dirty="0">
                <a:latin typeface="Minion-Regular"/>
              </a:rPr>
              <a:t>doi:10.1155/2012/854941</a:t>
            </a:r>
            <a:endParaRPr lang="es-ES"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8012723" y="5558205"/>
            <a:ext cx="2286000" cy="266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089643" y="118332"/>
            <a:ext cx="6772275" cy="472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673972" y="5042388"/>
            <a:ext cx="6543675" cy="266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ítulo 1">
            <a:extLst>
              <a:ext uri="{FF2B5EF4-FFF2-40B4-BE49-F238E27FC236}">
                <a16:creationId xmlns:a16="http://schemas.microsoft.com/office/drawing/2014/main" xmlns="" id="{DF567535-F428-4C93-AA15-DD8ED38CC3BA}"/>
              </a:ext>
            </a:extLst>
          </p:cNvPr>
          <p:cNvSpPr>
            <a:spLocks noGrp="1"/>
          </p:cNvSpPr>
          <p:nvPr>
            <p:ph type="title"/>
          </p:nvPr>
        </p:nvSpPr>
        <p:spPr>
          <a:xfrm>
            <a:off x="111369" y="118333"/>
            <a:ext cx="4097215" cy="1053975"/>
          </a:xfrm>
        </p:spPr>
        <p:txBody>
          <a:bodyPr>
            <a:normAutofit/>
          </a:bodyPr>
          <a:lstStyle/>
          <a:p>
            <a:r>
              <a:rPr lang="es-ES" sz="4800" b="1" dirty="0">
                <a:solidFill>
                  <a:schemeClr val="accent6">
                    <a:lumMod val="75000"/>
                  </a:schemeClr>
                </a:solidFill>
              </a:rPr>
              <a:t>HAP en  LES</a:t>
            </a:r>
          </a:p>
        </p:txBody>
      </p:sp>
    </p:spTree>
    <p:extLst>
      <p:ext uri="{BB962C8B-B14F-4D97-AF65-F5344CB8AC3E}">
        <p14:creationId xmlns:p14="http://schemas.microsoft.com/office/powerpoint/2010/main" xmlns="" val="3119113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004D1F46-367A-4C96-B6DB-DEE1D522410A}"/>
              </a:ext>
            </a:extLst>
          </p:cNvPr>
          <p:cNvPicPr>
            <a:picLocks noChangeAspect="1"/>
          </p:cNvPicPr>
          <p:nvPr/>
        </p:nvPicPr>
        <p:blipFill>
          <a:blip r:embed="rId3"/>
          <a:stretch>
            <a:fillRect/>
          </a:stretch>
        </p:blipFill>
        <p:spPr>
          <a:xfrm>
            <a:off x="2686929" y="1087552"/>
            <a:ext cx="9505071" cy="5711632"/>
          </a:xfrm>
          <a:prstGeom prst="rect">
            <a:avLst/>
          </a:prstGeom>
        </p:spPr>
      </p:pic>
      <p:sp>
        <p:nvSpPr>
          <p:cNvPr id="4" name="Rectángulo 3">
            <a:extLst>
              <a:ext uri="{FF2B5EF4-FFF2-40B4-BE49-F238E27FC236}">
                <a16:creationId xmlns:a16="http://schemas.microsoft.com/office/drawing/2014/main" xmlns="" id="{67F816FE-0733-4D94-82F2-5D71BEBA1D0A}"/>
              </a:ext>
            </a:extLst>
          </p:cNvPr>
          <p:cNvSpPr/>
          <p:nvPr/>
        </p:nvSpPr>
        <p:spPr>
          <a:xfrm>
            <a:off x="7281744" y="599442"/>
            <a:ext cx="5497681" cy="1200329"/>
          </a:xfrm>
          <a:prstGeom prst="rect">
            <a:avLst/>
          </a:prstGeom>
        </p:spPr>
        <p:txBody>
          <a:bodyPr wrap="square">
            <a:spAutoFit/>
          </a:bodyPr>
          <a:lstStyle/>
          <a:p>
            <a:pPr marL="285750" indent="-285750">
              <a:buFontTx/>
              <a:buChar char="-"/>
            </a:pPr>
            <a:r>
              <a:rPr lang="en-US" dirty="0" err="1"/>
              <a:t>Confirmados</a:t>
            </a:r>
            <a:r>
              <a:rPr lang="en-US" dirty="0"/>
              <a:t> </a:t>
            </a:r>
            <a:r>
              <a:rPr lang="en-US" dirty="0" err="1"/>
              <a:t>por</a:t>
            </a:r>
            <a:r>
              <a:rPr lang="en-US" dirty="0"/>
              <a:t> </a:t>
            </a:r>
            <a:r>
              <a:rPr lang="en-US" dirty="0" err="1"/>
              <a:t>cateterismo</a:t>
            </a:r>
            <a:r>
              <a:rPr lang="en-US" dirty="0"/>
              <a:t> derecho</a:t>
            </a:r>
          </a:p>
          <a:p>
            <a:pPr marL="285750" indent="-285750">
              <a:buFontTx/>
              <a:buChar char="-"/>
            </a:pPr>
            <a:r>
              <a:rPr lang="en-US" dirty="0"/>
              <a:t>Grupo control 101 patients con LES-no HAP</a:t>
            </a:r>
          </a:p>
          <a:p>
            <a:pPr marL="285750" indent="-285750">
              <a:buFontTx/>
              <a:buChar char="-"/>
            </a:pPr>
            <a:r>
              <a:rPr lang="en-US" dirty="0"/>
              <a:t>Más </a:t>
            </a:r>
            <a:r>
              <a:rPr lang="en-US" dirty="0" err="1"/>
              <a:t>prevalencia</a:t>
            </a:r>
            <a:r>
              <a:rPr lang="en-US" dirty="0"/>
              <a:t> de anti-SSA and anti-SSB </a:t>
            </a:r>
          </a:p>
          <a:p>
            <a:pPr marL="285750" indent="-285750">
              <a:buFontTx/>
              <a:buChar char="-"/>
            </a:pPr>
            <a:r>
              <a:rPr lang="en-US" dirty="0" err="1"/>
              <a:t>Mejor</a:t>
            </a:r>
            <a:r>
              <a:rPr lang="en-US" dirty="0"/>
              <a:t> </a:t>
            </a:r>
            <a:r>
              <a:rPr lang="en-US" dirty="0" err="1"/>
              <a:t>supervivencia</a:t>
            </a:r>
            <a:r>
              <a:rPr lang="en-US" dirty="0"/>
              <a:t> </a:t>
            </a:r>
            <a:r>
              <a:rPr lang="en-US" dirty="0" err="1"/>
              <a:t>en</a:t>
            </a:r>
            <a:r>
              <a:rPr lang="en-US" dirty="0"/>
              <a:t> anti-U1-RNP positivos</a:t>
            </a:r>
          </a:p>
        </p:txBody>
      </p:sp>
      <p:pic>
        <p:nvPicPr>
          <p:cNvPr id="5" name="Imagen 4">
            <a:extLst>
              <a:ext uri="{FF2B5EF4-FFF2-40B4-BE49-F238E27FC236}">
                <a16:creationId xmlns:a16="http://schemas.microsoft.com/office/drawing/2014/main" xmlns="" id="{CED6630A-876A-4BAF-87C4-2A15D6BC25D2}"/>
              </a:ext>
            </a:extLst>
          </p:cNvPr>
          <p:cNvPicPr>
            <a:picLocks noChangeAspect="1"/>
          </p:cNvPicPr>
          <p:nvPr/>
        </p:nvPicPr>
        <p:blipFill>
          <a:blip r:embed="rId4" cstate="email"/>
          <a:stretch>
            <a:fillRect/>
          </a:stretch>
        </p:blipFill>
        <p:spPr>
          <a:xfrm>
            <a:off x="0" y="0"/>
            <a:ext cx="4657725" cy="1409700"/>
          </a:xfrm>
          <a:prstGeom prst="rect">
            <a:avLst/>
          </a:prstGeom>
        </p:spPr>
      </p:pic>
      <p:pic>
        <p:nvPicPr>
          <p:cNvPr id="6" name="Imagen 5">
            <a:extLst>
              <a:ext uri="{FF2B5EF4-FFF2-40B4-BE49-F238E27FC236}">
                <a16:creationId xmlns:a16="http://schemas.microsoft.com/office/drawing/2014/main" xmlns="" id="{C2E9282A-7967-4B3F-995D-F8626CF14AF0}"/>
              </a:ext>
            </a:extLst>
          </p:cNvPr>
          <p:cNvPicPr>
            <a:picLocks noChangeAspect="1"/>
          </p:cNvPicPr>
          <p:nvPr/>
        </p:nvPicPr>
        <p:blipFill>
          <a:blip r:embed="rId5" cstate="email"/>
          <a:stretch>
            <a:fillRect/>
          </a:stretch>
        </p:blipFill>
        <p:spPr>
          <a:xfrm>
            <a:off x="96129" y="1456871"/>
            <a:ext cx="2590800" cy="342900"/>
          </a:xfrm>
          <a:prstGeom prst="rect">
            <a:avLst/>
          </a:prstGeom>
        </p:spPr>
      </p:pic>
    </p:spTree>
    <p:extLst>
      <p:ext uri="{BB962C8B-B14F-4D97-AF65-F5344CB8AC3E}">
        <p14:creationId xmlns:p14="http://schemas.microsoft.com/office/powerpoint/2010/main" xmlns="" val="3302077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CE84FC9C-893A-4A77-B6C1-A420E5F2E303}"/>
              </a:ext>
            </a:extLst>
          </p:cNvPr>
          <p:cNvPicPr>
            <a:picLocks noChangeAspect="1"/>
          </p:cNvPicPr>
          <p:nvPr/>
        </p:nvPicPr>
        <p:blipFill>
          <a:blip r:embed="rId3"/>
          <a:stretch>
            <a:fillRect/>
          </a:stretch>
        </p:blipFill>
        <p:spPr>
          <a:xfrm>
            <a:off x="18510" y="584426"/>
            <a:ext cx="12173489" cy="5397274"/>
          </a:xfrm>
          <a:prstGeom prst="rect">
            <a:avLst/>
          </a:prstGeom>
        </p:spPr>
      </p:pic>
      <p:sp>
        <p:nvSpPr>
          <p:cNvPr id="4" name="Diagrama de flujo: proceso alternativo 3">
            <a:extLst>
              <a:ext uri="{FF2B5EF4-FFF2-40B4-BE49-F238E27FC236}">
                <a16:creationId xmlns:a16="http://schemas.microsoft.com/office/drawing/2014/main" xmlns="" id="{C9F33D0D-ADB7-44DF-8EF8-8E1EEF2FB16D}"/>
              </a:ext>
            </a:extLst>
          </p:cNvPr>
          <p:cNvSpPr/>
          <p:nvPr/>
        </p:nvSpPr>
        <p:spPr>
          <a:xfrm>
            <a:off x="152400" y="2427514"/>
            <a:ext cx="11925300" cy="239486"/>
          </a:xfrm>
          <a:prstGeom prst="flowChartAlternateProcess">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a:extLst>
              <a:ext uri="{FF2B5EF4-FFF2-40B4-BE49-F238E27FC236}">
                <a16:creationId xmlns:a16="http://schemas.microsoft.com/office/drawing/2014/main" xmlns="" id="{ACA39221-8092-46C7-A078-18DBF11888CB}"/>
              </a:ext>
            </a:extLst>
          </p:cNvPr>
          <p:cNvPicPr>
            <a:picLocks noChangeAspect="1"/>
          </p:cNvPicPr>
          <p:nvPr/>
        </p:nvPicPr>
        <p:blipFill>
          <a:blip r:embed="rId4" cstate="email"/>
          <a:stretch>
            <a:fillRect/>
          </a:stretch>
        </p:blipFill>
        <p:spPr>
          <a:xfrm>
            <a:off x="152400" y="6402388"/>
            <a:ext cx="2590800" cy="342900"/>
          </a:xfrm>
          <a:prstGeom prst="rect">
            <a:avLst/>
          </a:prstGeom>
        </p:spPr>
      </p:pic>
    </p:spTree>
    <p:extLst>
      <p:ext uri="{BB962C8B-B14F-4D97-AF65-F5344CB8AC3E}">
        <p14:creationId xmlns:p14="http://schemas.microsoft.com/office/powerpoint/2010/main" xmlns="" val="1410935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387319A-4B6F-4009-B0E1-DF93D4717E50}"/>
              </a:ext>
            </a:extLst>
          </p:cNvPr>
          <p:cNvSpPr>
            <a:spLocks noGrp="1"/>
          </p:cNvSpPr>
          <p:nvPr>
            <p:ph type="title"/>
          </p:nvPr>
        </p:nvSpPr>
        <p:spPr>
          <a:xfrm>
            <a:off x="188686" y="365126"/>
            <a:ext cx="11165114" cy="1231446"/>
          </a:xfrm>
        </p:spPr>
        <p:txBody>
          <a:bodyPr>
            <a:normAutofit fontScale="90000"/>
          </a:bodyPr>
          <a:lstStyle/>
          <a:p>
            <a:r>
              <a:rPr lang="en-US" b="1" dirty="0" err="1">
                <a:solidFill>
                  <a:schemeClr val="accent6">
                    <a:lumMod val="75000"/>
                  </a:schemeClr>
                </a:solidFill>
              </a:rPr>
              <a:t>Factores</a:t>
            </a:r>
            <a:r>
              <a:rPr lang="en-US" b="1" dirty="0">
                <a:solidFill>
                  <a:schemeClr val="accent6">
                    <a:lumMod val="75000"/>
                  </a:schemeClr>
                </a:solidFill>
              </a:rPr>
              <a:t> de </a:t>
            </a:r>
            <a:r>
              <a:rPr lang="en-US" b="1" dirty="0" err="1">
                <a:solidFill>
                  <a:schemeClr val="accent6">
                    <a:lumMod val="75000"/>
                  </a:schemeClr>
                </a:solidFill>
              </a:rPr>
              <a:t>riesgo</a:t>
            </a:r>
            <a:r>
              <a:rPr lang="en-US" b="1" dirty="0">
                <a:solidFill>
                  <a:schemeClr val="accent6">
                    <a:lumMod val="75000"/>
                  </a:schemeClr>
                </a:solidFill>
              </a:rPr>
              <a:t> para el </a:t>
            </a:r>
            <a:r>
              <a:rPr lang="en-US" b="1" dirty="0" err="1">
                <a:solidFill>
                  <a:schemeClr val="accent6">
                    <a:lumMod val="75000"/>
                  </a:schemeClr>
                </a:solidFill>
              </a:rPr>
              <a:t>desarrollo</a:t>
            </a:r>
            <a:r>
              <a:rPr lang="en-US" b="1" dirty="0">
                <a:solidFill>
                  <a:schemeClr val="accent6">
                    <a:lumMod val="75000"/>
                  </a:schemeClr>
                </a:solidFill>
              </a:rPr>
              <a:t> de HTAP </a:t>
            </a:r>
            <a:r>
              <a:rPr lang="en-US" b="1" dirty="0" err="1">
                <a:solidFill>
                  <a:schemeClr val="accent6">
                    <a:lumMod val="75000"/>
                  </a:schemeClr>
                </a:solidFill>
              </a:rPr>
              <a:t>asociada</a:t>
            </a:r>
            <a:r>
              <a:rPr lang="en-US" b="1" dirty="0">
                <a:solidFill>
                  <a:schemeClr val="accent6">
                    <a:lumMod val="75000"/>
                  </a:schemeClr>
                </a:solidFill>
              </a:rPr>
              <a:t> a LES………. ¿SCREENING?</a:t>
            </a:r>
            <a:r>
              <a:rPr lang="en-US" dirty="0"/>
              <a:t/>
            </a:r>
            <a:br>
              <a:rPr lang="en-US" dirty="0"/>
            </a:br>
            <a:endParaRPr lang="es-ES" dirty="0"/>
          </a:p>
        </p:txBody>
      </p:sp>
      <p:sp>
        <p:nvSpPr>
          <p:cNvPr id="9" name="Rectángulo 8">
            <a:extLst>
              <a:ext uri="{FF2B5EF4-FFF2-40B4-BE49-F238E27FC236}">
                <a16:creationId xmlns:a16="http://schemas.microsoft.com/office/drawing/2014/main" xmlns="" id="{A58208FC-9250-4432-81E7-0D103CDCC3F4}"/>
              </a:ext>
            </a:extLst>
          </p:cNvPr>
          <p:cNvSpPr/>
          <p:nvPr/>
        </p:nvSpPr>
        <p:spPr>
          <a:xfrm>
            <a:off x="5771243" y="6123542"/>
            <a:ext cx="6073137" cy="369332"/>
          </a:xfrm>
          <a:prstGeom prst="rect">
            <a:avLst/>
          </a:prstGeom>
        </p:spPr>
        <p:txBody>
          <a:bodyPr wrap="none">
            <a:spAutoFit/>
          </a:bodyPr>
          <a:lstStyle/>
          <a:p>
            <a:r>
              <a:rPr lang="en-US" dirty="0">
                <a:latin typeface="GillSansMT"/>
              </a:rPr>
              <a:t>Open Access Rheumatology: Research and Reviews 2017:9 1–9</a:t>
            </a:r>
            <a:endParaRPr lang="es-ES" dirty="0"/>
          </a:p>
        </p:txBody>
      </p:sp>
      <p:pic>
        <p:nvPicPr>
          <p:cNvPr id="10" name="Imagen 9">
            <a:extLst>
              <a:ext uri="{FF2B5EF4-FFF2-40B4-BE49-F238E27FC236}">
                <a16:creationId xmlns:a16="http://schemas.microsoft.com/office/drawing/2014/main" xmlns="" id="{5815C66F-183E-4D0C-AA31-AADC2E7E9DD2}"/>
              </a:ext>
            </a:extLst>
          </p:cNvPr>
          <p:cNvPicPr>
            <a:picLocks noChangeAspect="1"/>
          </p:cNvPicPr>
          <p:nvPr/>
        </p:nvPicPr>
        <p:blipFill>
          <a:blip r:embed="rId3"/>
          <a:stretch>
            <a:fillRect/>
          </a:stretch>
        </p:blipFill>
        <p:spPr>
          <a:xfrm>
            <a:off x="124592" y="1596572"/>
            <a:ext cx="11942815" cy="3754104"/>
          </a:xfrm>
          <a:prstGeom prst="rect">
            <a:avLst/>
          </a:prstGeom>
        </p:spPr>
      </p:pic>
      <p:sp>
        <p:nvSpPr>
          <p:cNvPr id="11" name="CuadroTexto 10">
            <a:extLst>
              <a:ext uri="{FF2B5EF4-FFF2-40B4-BE49-F238E27FC236}">
                <a16:creationId xmlns:a16="http://schemas.microsoft.com/office/drawing/2014/main" xmlns="" id="{BF74D8DC-33BF-47BF-B451-905A637DD64F}"/>
              </a:ext>
            </a:extLst>
          </p:cNvPr>
          <p:cNvSpPr txBox="1"/>
          <p:nvPr/>
        </p:nvSpPr>
        <p:spPr>
          <a:xfrm>
            <a:off x="497305" y="5935579"/>
            <a:ext cx="3204339" cy="369332"/>
          </a:xfrm>
          <a:prstGeom prst="rect">
            <a:avLst/>
          </a:prstGeom>
          <a:noFill/>
        </p:spPr>
        <p:txBody>
          <a:bodyPr wrap="none" rtlCol="0">
            <a:spAutoFit/>
          </a:bodyPr>
          <a:lstStyle/>
          <a:p>
            <a:r>
              <a:rPr lang="es-ES" dirty="0"/>
              <a:t>Paradójicamente, menos SLEDAI</a:t>
            </a:r>
          </a:p>
        </p:txBody>
      </p:sp>
      <p:sp>
        <p:nvSpPr>
          <p:cNvPr id="8" name="Rectangle 8">
            <a:extLst>
              <a:ext uri="{FF2B5EF4-FFF2-40B4-BE49-F238E27FC236}">
                <a16:creationId xmlns:a16="http://schemas.microsoft.com/office/drawing/2014/main" xmlns="" id="{8CA06CD6-90CA-4C45-856C-6771339E1E2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adroTexto 6">
            <a:extLst>
              <a:ext uri="{FF2B5EF4-FFF2-40B4-BE49-F238E27FC236}">
                <a16:creationId xmlns:a16="http://schemas.microsoft.com/office/drawing/2014/main" xmlns="" id="{9BD6560B-3D14-4E11-831F-A71CCEAE804B}"/>
              </a:ext>
            </a:extLst>
          </p:cNvPr>
          <p:cNvSpPr txBox="1"/>
          <p:nvPr/>
        </p:nvSpPr>
        <p:spPr>
          <a:xfrm>
            <a:off x="2677051" y="2579852"/>
            <a:ext cx="583814" cy="369332"/>
          </a:xfrm>
          <a:prstGeom prst="rect">
            <a:avLst/>
          </a:prstGeom>
          <a:noFill/>
        </p:spPr>
        <p:txBody>
          <a:bodyPr wrap="none" rtlCol="0">
            <a:spAutoFit/>
          </a:bodyPr>
          <a:lstStyle/>
          <a:p>
            <a:r>
              <a:rPr lang="es-ES" dirty="0">
                <a:solidFill>
                  <a:srgbClr val="C00000"/>
                </a:solidFill>
              </a:rPr>
              <a:t>37%</a:t>
            </a:r>
          </a:p>
        </p:txBody>
      </p:sp>
      <p:cxnSp>
        <p:nvCxnSpPr>
          <p:cNvPr id="12" name="Conector recto de flecha 11">
            <a:extLst>
              <a:ext uri="{FF2B5EF4-FFF2-40B4-BE49-F238E27FC236}">
                <a16:creationId xmlns:a16="http://schemas.microsoft.com/office/drawing/2014/main" xmlns="" id="{22B4B6C0-BB60-4643-AA7C-BF139106E8A3}"/>
              </a:ext>
            </a:extLst>
          </p:cNvPr>
          <p:cNvCxnSpPr>
            <a:endCxn id="7" idx="1"/>
          </p:cNvCxnSpPr>
          <p:nvPr/>
        </p:nvCxnSpPr>
        <p:spPr>
          <a:xfrm>
            <a:off x="2260600" y="2764518"/>
            <a:ext cx="4164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40925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B36F400F-DF28-43BC-8D8E-4929793B392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10000"/>
            </a:schemeClr>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9125FB39-5EBC-4590-BB0B-9A6C44E608C6}"/>
              </a:ext>
            </a:extLst>
          </p:cNvPr>
          <p:cNvSpPr>
            <a:spLocks noGrp="1"/>
          </p:cNvSpPr>
          <p:nvPr>
            <p:ph type="title"/>
          </p:nvPr>
        </p:nvSpPr>
        <p:spPr>
          <a:xfrm>
            <a:off x="838200" y="668377"/>
            <a:ext cx="10515600" cy="1325563"/>
          </a:xfrm>
        </p:spPr>
        <p:txBody>
          <a:bodyPr>
            <a:normAutofit/>
          </a:bodyPr>
          <a:lstStyle/>
          <a:p>
            <a:r>
              <a:rPr lang="es-ES" sz="3600" b="1" dirty="0">
                <a:solidFill>
                  <a:srgbClr val="0070C0"/>
                </a:solidFill>
              </a:rPr>
              <a:t>HIPERTENSION ARTERIAL PULMONAR….</a:t>
            </a:r>
          </a:p>
        </p:txBody>
      </p:sp>
      <p:sp>
        <p:nvSpPr>
          <p:cNvPr id="3" name="Marcador de contenido 2">
            <a:extLst>
              <a:ext uri="{FF2B5EF4-FFF2-40B4-BE49-F238E27FC236}">
                <a16:creationId xmlns:a16="http://schemas.microsoft.com/office/drawing/2014/main" xmlns="" id="{A1B2F54E-3481-4030-ABA4-679BD190DB8E}"/>
              </a:ext>
            </a:extLst>
          </p:cNvPr>
          <p:cNvSpPr>
            <a:spLocks noGrp="1"/>
          </p:cNvSpPr>
          <p:nvPr>
            <p:ph sz="half" idx="1"/>
          </p:nvPr>
        </p:nvSpPr>
        <p:spPr>
          <a:xfrm>
            <a:off x="838200" y="1993940"/>
            <a:ext cx="5548086" cy="4600716"/>
          </a:xfrm>
        </p:spPr>
        <p:txBody>
          <a:bodyPr>
            <a:normAutofit/>
          </a:bodyPr>
          <a:lstStyle/>
          <a:p>
            <a:r>
              <a:rPr lang="es-ES" sz="2400" dirty="0"/>
              <a:t>46 % </a:t>
            </a:r>
            <a:r>
              <a:rPr lang="es-ES" sz="2400" dirty="0" err="1"/>
              <a:t>HAPi</a:t>
            </a:r>
            <a:endParaRPr lang="es-ES" sz="2400" dirty="0"/>
          </a:p>
          <a:p>
            <a:r>
              <a:rPr lang="es-ES" sz="2400" dirty="0"/>
              <a:t>25 % HAP-CTD</a:t>
            </a:r>
          </a:p>
          <a:p>
            <a:pPr lvl="1">
              <a:buFont typeface="Wingdings" panose="05000000000000000000" pitchFamily="2" charset="2"/>
              <a:buChar char="Ø"/>
            </a:pPr>
            <a:r>
              <a:rPr lang="es-ES" sz="2000" dirty="0"/>
              <a:t>75% </a:t>
            </a:r>
            <a:r>
              <a:rPr lang="es-ES" sz="2000" dirty="0" err="1"/>
              <a:t>SScl</a:t>
            </a:r>
            <a:endParaRPr lang="es-ES" sz="2000" dirty="0"/>
          </a:p>
          <a:p>
            <a:pPr lvl="1">
              <a:buFont typeface="Wingdings" panose="05000000000000000000" pitchFamily="2" charset="2"/>
              <a:buChar char="Ø"/>
            </a:pPr>
            <a:r>
              <a:rPr lang="es-ES" dirty="0"/>
              <a:t>25%</a:t>
            </a:r>
          </a:p>
          <a:p>
            <a:pPr lvl="2"/>
            <a:r>
              <a:rPr lang="es-ES" sz="2400" dirty="0"/>
              <a:t>LES 8-19%</a:t>
            </a:r>
          </a:p>
          <a:p>
            <a:pPr lvl="2"/>
            <a:r>
              <a:rPr lang="es-ES" sz="2400" dirty="0"/>
              <a:t>EMTC 8-9%</a:t>
            </a:r>
          </a:p>
          <a:p>
            <a:pPr lvl="2"/>
            <a:r>
              <a:rPr lang="es-ES" sz="2400" dirty="0"/>
              <a:t>AR 3-5%</a:t>
            </a:r>
          </a:p>
          <a:p>
            <a:pPr lvl="2"/>
            <a:r>
              <a:rPr lang="es-ES" sz="2400" dirty="0"/>
              <a:t>MII 4%</a:t>
            </a:r>
          </a:p>
          <a:p>
            <a:pPr lvl="2"/>
            <a:r>
              <a:rPr lang="es-ES" sz="2400" dirty="0"/>
              <a:t>UTC  2%</a:t>
            </a:r>
          </a:p>
          <a:p>
            <a:pPr lvl="2"/>
            <a:r>
              <a:rPr lang="es-ES" sz="2400" dirty="0" err="1"/>
              <a:t>SSjögren</a:t>
            </a:r>
            <a:r>
              <a:rPr lang="es-ES" sz="2400" dirty="0"/>
              <a:t> 1%</a:t>
            </a:r>
          </a:p>
          <a:p>
            <a:endParaRPr lang="es-ES" sz="2400" dirty="0"/>
          </a:p>
          <a:p>
            <a:endParaRPr lang="es-ES" sz="2000" dirty="0"/>
          </a:p>
        </p:txBody>
      </p:sp>
      <p:pic>
        <p:nvPicPr>
          <p:cNvPr id="5" name="Imagen 4">
            <a:extLst>
              <a:ext uri="{FF2B5EF4-FFF2-40B4-BE49-F238E27FC236}">
                <a16:creationId xmlns:a16="http://schemas.microsoft.com/office/drawing/2014/main" xmlns="" id="{414C8EBE-6C16-47B1-8B4F-2F0AEB767983}"/>
              </a:ext>
            </a:extLst>
          </p:cNvPr>
          <p:cNvPicPr>
            <a:picLocks noChangeAspect="1"/>
          </p:cNvPicPr>
          <p:nvPr/>
        </p:nvPicPr>
        <p:blipFill>
          <a:blip r:embed="rId2" cstate="email"/>
          <a:stretch>
            <a:fillRect/>
          </a:stretch>
        </p:blipFill>
        <p:spPr>
          <a:xfrm rot="19687502">
            <a:off x="9783853" y="304875"/>
            <a:ext cx="1623350" cy="1623350"/>
          </a:xfrm>
          <a:prstGeom prst="rect">
            <a:avLst/>
          </a:prstGeom>
        </p:spPr>
      </p:pic>
      <p:sp>
        <p:nvSpPr>
          <p:cNvPr id="10" name="Marcador de contenido 2">
            <a:extLst>
              <a:ext uri="{FF2B5EF4-FFF2-40B4-BE49-F238E27FC236}">
                <a16:creationId xmlns:a16="http://schemas.microsoft.com/office/drawing/2014/main" xmlns="" id="{506E95E2-65AB-491F-87FE-740E2D94BA3A}"/>
              </a:ext>
            </a:extLst>
          </p:cNvPr>
          <p:cNvSpPr txBox="1">
            <a:spLocks/>
          </p:cNvSpPr>
          <p:nvPr/>
        </p:nvSpPr>
        <p:spPr>
          <a:xfrm>
            <a:off x="4963912" y="1598650"/>
            <a:ext cx="6389888" cy="445720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err="1"/>
              <a:t>Esclerodermia</a:t>
            </a:r>
            <a:r>
              <a:rPr lang="en-US" sz="2400" dirty="0"/>
              <a:t> 70% de </a:t>
            </a:r>
            <a:r>
              <a:rPr lang="en-US" sz="2400" dirty="0" err="1"/>
              <a:t>los</a:t>
            </a:r>
            <a:r>
              <a:rPr lang="en-US" sz="2400" dirty="0"/>
              <a:t> </a:t>
            </a:r>
            <a:r>
              <a:rPr lang="en-US" sz="2400" dirty="0" err="1"/>
              <a:t>casos</a:t>
            </a:r>
            <a:r>
              <a:rPr lang="en-US" sz="2400" dirty="0"/>
              <a:t> de HAP-CTD </a:t>
            </a:r>
            <a:r>
              <a:rPr lang="en-US" sz="2400" dirty="0" err="1"/>
              <a:t>en</a:t>
            </a:r>
            <a:r>
              <a:rPr lang="en-US" sz="2400" dirty="0"/>
              <a:t> USA y Europa</a:t>
            </a:r>
          </a:p>
          <a:p>
            <a:r>
              <a:rPr lang="en-US" sz="2400" dirty="0" err="1"/>
              <a:t>En</a:t>
            </a:r>
            <a:r>
              <a:rPr lang="en-US" sz="2400" dirty="0"/>
              <a:t> Asia, </a:t>
            </a:r>
            <a:r>
              <a:rPr lang="en-US" sz="2400" dirty="0" err="1"/>
              <a:t>más</a:t>
            </a:r>
            <a:r>
              <a:rPr lang="en-US" sz="2400" dirty="0"/>
              <a:t> </a:t>
            </a:r>
            <a:r>
              <a:rPr lang="en-US" sz="2400" dirty="0" err="1"/>
              <a:t>frecuente</a:t>
            </a:r>
            <a:r>
              <a:rPr lang="en-US" sz="2400" dirty="0"/>
              <a:t> la HAP_CTD (LES-EMTC-SJÖGREN)</a:t>
            </a:r>
          </a:p>
          <a:p>
            <a:r>
              <a:rPr lang="en-US" sz="2400" dirty="0" err="1"/>
              <a:t>Prevalencia</a:t>
            </a:r>
            <a:r>
              <a:rPr lang="en-US" sz="2400" dirty="0"/>
              <a:t> para </a:t>
            </a:r>
            <a:r>
              <a:rPr lang="en-US" sz="2400" dirty="0" err="1"/>
              <a:t>cualquier</a:t>
            </a:r>
            <a:r>
              <a:rPr lang="en-US" sz="2400" dirty="0"/>
              <a:t> causa de HAP 15 </a:t>
            </a:r>
            <a:r>
              <a:rPr lang="en-US" sz="2400" dirty="0" err="1"/>
              <a:t>casos</a:t>
            </a:r>
            <a:r>
              <a:rPr lang="en-US" sz="2400" dirty="0"/>
              <a:t> </a:t>
            </a:r>
            <a:r>
              <a:rPr lang="en-US" sz="2400" dirty="0" err="1"/>
              <a:t>por</a:t>
            </a:r>
            <a:r>
              <a:rPr lang="en-US" sz="2400" dirty="0"/>
              <a:t> </a:t>
            </a:r>
            <a:r>
              <a:rPr lang="en-US" sz="2400" dirty="0" err="1"/>
              <a:t>millón</a:t>
            </a:r>
            <a:endParaRPr lang="en-US" sz="2400" dirty="0"/>
          </a:p>
          <a:p>
            <a:r>
              <a:rPr lang="en-US" sz="2400" dirty="0"/>
              <a:t>CTD-HAP 2.3-10 </a:t>
            </a:r>
            <a:r>
              <a:rPr lang="en-US" sz="2400" dirty="0" err="1"/>
              <a:t>casos</a:t>
            </a:r>
            <a:r>
              <a:rPr lang="en-US" sz="2400" dirty="0"/>
              <a:t> </a:t>
            </a:r>
            <a:r>
              <a:rPr lang="en-US" sz="2400" dirty="0" err="1"/>
              <a:t>por</a:t>
            </a:r>
            <a:r>
              <a:rPr lang="en-US" sz="2400" dirty="0"/>
              <a:t> </a:t>
            </a:r>
            <a:r>
              <a:rPr lang="en-US" sz="2400" dirty="0" err="1"/>
              <a:t>millón</a:t>
            </a:r>
            <a:endParaRPr lang="en-US" sz="2400" dirty="0"/>
          </a:p>
          <a:p>
            <a:endParaRPr lang="en-US" sz="2400" dirty="0"/>
          </a:p>
        </p:txBody>
      </p:sp>
    </p:spTree>
    <p:extLst>
      <p:ext uri="{BB962C8B-B14F-4D97-AF65-F5344CB8AC3E}">
        <p14:creationId xmlns:p14="http://schemas.microsoft.com/office/powerpoint/2010/main" xmlns="" val="2315031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8">
            <a:extLst>
              <a:ext uri="{FF2B5EF4-FFF2-40B4-BE49-F238E27FC236}">
                <a16:creationId xmlns:a16="http://schemas.microsoft.com/office/drawing/2014/main" xmlns="" id="{8CA06CD6-90CA-4C45-856C-6771339E1E2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upo 1">
            <a:extLst>
              <a:ext uri="{FF2B5EF4-FFF2-40B4-BE49-F238E27FC236}">
                <a16:creationId xmlns:a16="http://schemas.microsoft.com/office/drawing/2014/main" xmlns="" id="{E0B004F7-FB28-4295-94C0-71E05C8228D3}"/>
              </a:ext>
            </a:extLst>
          </p:cNvPr>
          <p:cNvGrpSpPr/>
          <p:nvPr/>
        </p:nvGrpSpPr>
        <p:grpSpPr>
          <a:xfrm>
            <a:off x="477012" y="584200"/>
            <a:ext cx="11237976" cy="5793740"/>
            <a:chOff x="477012" y="584200"/>
            <a:chExt cx="11237976" cy="5793740"/>
          </a:xfrm>
        </p:grpSpPr>
        <p:pic>
          <p:nvPicPr>
            <p:cNvPr id="3" name="Imagen 2">
              <a:extLst>
                <a:ext uri="{FF2B5EF4-FFF2-40B4-BE49-F238E27FC236}">
                  <a16:creationId xmlns:a16="http://schemas.microsoft.com/office/drawing/2014/main" xmlns="" id="{2114B528-E32E-4029-801C-30136516E29E}"/>
                </a:ext>
              </a:extLst>
            </p:cNvPr>
            <p:cNvPicPr>
              <a:picLocks noChangeAspect="1"/>
            </p:cNvPicPr>
            <p:nvPr/>
          </p:nvPicPr>
          <p:blipFill>
            <a:blip r:embed="rId2"/>
            <a:stretch>
              <a:fillRect/>
            </a:stretch>
          </p:blipFill>
          <p:spPr>
            <a:xfrm>
              <a:off x="6255649" y="3962399"/>
              <a:ext cx="5459339" cy="2415541"/>
            </a:xfrm>
            <a:prstGeom prst="rect">
              <a:avLst/>
            </a:prstGeom>
          </p:spPr>
        </p:pic>
        <p:sp>
          <p:nvSpPr>
            <p:cNvPr id="4" name="Rectángulo 3">
              <a:extLst>
                <a:ext uri="{FF2B5EF4-FFF2-40B4-BE49-F238E27FC236}">
                  <a16:creationId xmlns:a16="http://schemas.microsoft.com/office/drawing/2014/main" xmlns="" id="{35AEE9FE-8BC0-48B2-B048-63F8C4BA813B}"/>
                </a:ext>
              </a:extLst>
            </p:cNvPr>
            <p:cNvSpPr/>
            <p:nvPr/>
          </p:nvSpPr>
          <p:spPr>
            <a:xfrm>
              <a:off x="477012" y="2870026"/>
              <a:ext cx="11048238" cy="830997"/>
            </a:xfrm>
            <a:prstGeom prst="rect">
              <a:avLst/>
            </a:prstGeom>
          </p:spPr>
          <p:txBody>
            <a:bodyPr wrap="square">
              <a:spAutoFit/>
            </a:bodyPr>
            <a:lstStyle/>
            <a:p>
              <a:r>
                <a:rPr lang="en-US" sz="1600" dirty="0"/>
                <a:t>Prevalence of PH in </a:t>
              </a:r>
              <a:r>
                <a:rPr lang="en-US" sz="1600" dirty="0" err="1"/>
                <a:t>aPL</a:t>
              </a:r>
              <a:r>
                <a:rPr lang="en-US" sz="1600" dirty="0"/>
                <a:t>-positive vs. </a:t>
              </a:r>
              <a:r>
                <a:rPr lang="en-US" sz="1600" dirty="0" err="1"/>
                <a:t>aPL</a:t>
              </a:r>
              <a:r>
                <a:rPr lang="en-US" sz="1600" dirty="0"/>
                <a:t>-negative SLE patients was  </a:t>
              </a:r>
              <a:r>
                <a:rPr lang="en-US" sz="1600" b="1" dirty="0">
                  <a:solidFill>
                    <a:schemeClr val="accent6">
                      <a:lumMod val="75000"/>
                    </a:schemeClr>
                  </a:solidFill>
                </a:rPr>
                <a:t>12.3% vs. 7.3%, </a:t>
              </a:r>
              <a:r>
                <a:rPr lang="en-US" sz="1600" dirty="0"/>
                <a:t>respectively. The overall pooled odds ratio (OR) for PH was 2.28 (95% CI, 1.65 to 3.15) . Lupus anticoagulant (OR = 1.96 [95% CI, 1.31–2.92]) and IgG anticardiolipin antibodies (OR = 2.64 [95% CI, 1.30–5.36]) while other antibodies were not significantly associated with PH.</a:t>
              </a:r>
              <a:endParaRPr lang="es-ES" sz="1600" dirty="0"/>
            </a:p>
          </p:txBody>
        </p:sp>
        <p:sp>
          <p:nvSpPr>
            <p:cNvPr id="5" name="Rectángulo 4">
              <a:extLst>
                <a:ext uri="{FF2B5EF4-FFF2-40B4-BE49-F238E27FC236}">
                  <a16:creationId xmlns:a16="http://schemas.microsoft.com/office/drawing/2014/main" xmlns="" id="{5E710E35-6415-4F6B-B89D-E8AFDCDCDA86}"/>
                </a:ext>
              </a:extLst>
            </p:cNvPr>
            <p:cNvSpPr/>
            <p:nvPr/>
          </p:nvSpPr>
          <p:spPr>
            <a:xfrm>
              <a:off x="490474" y="2175143"/>
              <a:ext cx="3724289" cy="338554"/>
            </a:xfrm>
            <a:prstGeom prst="rect">
              <a:avLst/>
            </a:prstGeom>
          </p:spPr>
          <p:txBody>
            <a:bodyPr wrap="none">
              <a:spAutoFit/>
            </a:bodyPr>
            <a:lstStyle/>
            <a:p>
              <a:r>
                <a:rPr lang="en-US" sz="1600" dirty="0">
                  <a:solidFill>
                    <a:srgbClr val="0000FF"/>
                  </a:solidFill>
                </a:rPr>
                <a:t>Autoimmunity Reviews 16 (2017) 576–586</a:t>
              </a:r>
              <a:endParaRPr lang="es-ES" sz="1600" dirty="0"/>
            </a:p>
          </p:txBody>
        </p:sp>
        <p:pic>
          <p:nvPicPr>
            <p:cNvPr id="6" name="Imagen 5">
              <a:extLst>
                <a:ext uri="{FF2B5EF4-FFF2-40B4-BE49-F238E27FC236}">
                  <a16:creationId xmlns:a16="http://schemas.microsoft.com/office/drawing/2014/main" xmlns="" id="{C6785705-6CB4-4F70-BF8C-F61DC494EEFE}"/>
                </a:ext>
              </a:extLst>
            </p:cNvPr>
            <p:cNvPicPr>
              <a:picLocks noChangeAspect="1"/>
            </p:cNvPicPr>
            <p:nvPr/>
          </p:nvPicPr>
          <p:blipFill>
            <a:blip r:embed="rId3" cstate="email"/>
            <a:stretch>
              <a:fillRect/>
            </a:stretch>
          </p:blipFill>
          <p:spPr>
            <a:xfrm>
              <a:off x="477012" y="584200"/>
              <a:ext cx="9239250" cy="1600200"/>
            </a:xfrm>
            <a:prstGeom prst="rect">
              <a:avLst/>
            </a:prstGeom>
          </p:spPr>
        </p:pic>
      </p:grpSp>
      <p:sp>
        <p:nvSpPr>
          <p:cNvPr id="10" name="Rectángulo 9">
            <a:extLst>
              <a:ext uri="{FF2B5EF4-FFF2-40B4-BE49-F238E27FC236}">
                <a16:creationId xmlns:a16="http://schemas.microsoft.com/office/drawing/2014/main" xmlns="" id="{B33154D1-11BD-4DFE-8A1D-2FC0C26C175A}"/>
              </a:ext>
            </a:extLst>
          </p:cNvPr>
          <p:cNvSpPr/>
          <p:nvPr/>
        </p:nvSpPr>
        <p:spPr>
          <a:xfrm rot="20758680">
            <a:off x="562137" y="4055353"/>
            <a:ext cx="6299200" cy="1477328"/>
          </a:xfrm>
          <a:prstGeom prst="rect">
            <a:avLst/>
          </a:prstGeom>
        </p:spPr>
        <p:txBody>
          <a:bodyPr wrap="square">
            <a:spAutoFit/>
          </a:bodyPr>
          <a:lstStyle/>
          <a:p>
            <a:r>
              <a:rPr lang="en-US" i="1" dirty="0">
                <a:solidFill>
                  <a:schemeClr val="accent1">
                    <a:lumMod val="75000"/>
                  </a:schemeClr>
                </a:solidFill>
                <a:latin typeface="Minion-Regular"/>
              </a:rPr>
              <a:t>“The high prevalence of antiphospholipid antibodies</a:t>
            </a:r>
          </a:p>
          <a:p>
            <a:r>
              <a:rPr lang="en-US" i="1" dirty="0">
                <a:solidFill>
                  <a:schemeClr val="accent1">
                    <a:lumMod val="75000"/>
                  </a:schemeClr>
                </a:solidFill>
                <a:latin typeface="Minion-Regular"/>
              </a:rPr>
              <a:t>in SLE-</a:t>
            </a:r>
            <a:r>
              <a:rPr lang="en-US" i="1" dirty="0" err="1">
                <a:solidFill>
                  <a:schemeClr val="accent1">
                    <a:lumMod val="75000"/>
                  </a:schemeClr>
                </a:solidFill>
                <a:latin typeface="Minion-Regular"/>
              </a:rPr>
              <a:t>aPAH</a:t>
            </a:r>
            <a:r>
              <a:rPr lang="en-US" i="1" dirty="0">
                <a:solidFill>
                  <a:schemeClr val="accent1">
                    <a:lumMod val="75000"/>
                  </a:schemeClr>
                </a:solidFill>
                <a:latin typeface="Minion-Regular"/>
              </a:rPr>
              <a:t> patients is well known, occurring in 83% of</a:t>
            </a:r>
          </a:p>
          <a:p>
            <a:r>
              <a:rPr lang="en-US" i="1" dirty="0">
                <a:solidFill>
                  <a:schemeClr val="accent1">
                    <a:lumMod val="75000"/>
                  </a:schemeClr>
                </a:solidFill>
                <a:latin typeface="Minion-Regular"/>
              </a:rPr>
              <a:t>patients with SLE-</a:t>
            </a:r>
            <a:r>
              <a:rPr lang="en-US" i="1" dirty="0" err="1">
                <a:solidFill>
                  <a:schemeClr val="accent1">
                    <a:lumMod val="75000"/>
                  </a:schemeClr>
                </a:solidFill>
                <a:latin typeface="Minion-Regular"/>
              </a:rPr>
              <a:t>aPAH</a:t>
            </a:r>
            <a:r>
              <a:rPr lang="en-US" i="1" dirty="0">
                <a:solidFill>
                  <a:schemeClr val="accent1">
                    <a:lumMod val="75000"/>
                  </a:schemeClr>
                </a:solidFill>
                <a:latin typeface="Minion-Regular"/>
              </a:rPr>
              <a:t> and in 30% to 50% of patients with</a:t>
            </a:r>
          </a:p>
          <a:p>
            <a:r>
              <a:rPr lang="en-US" i="1" dirty="0">
                <a:solidFill>
                  <a:schemeClr val="accent1">
                    <a:lumMod val="75000"/>
                  </a:schemeClr>
                </a:solidFill>
                <a:latin typeface="Minion-Regular"/>
              </a:rPr>
              <a:t>SLE without PAH, compared to 7% in patients with systemic</a:t>
            </a:r>
          </a:p>
          <a:p>
            <a:r>
              <a:rPr lang="es-ES" i="1" dirty="0">
                <a:solidFill>
                  <a:schemeClr val="accent1">
                    <a:lumMod val="75000"/>
                  </a:schemeClr>
                </a:solidFill>
                <a:latin typeface="Minion-Regular"/>
              </a:rPr>
              <a:t>Sclerosis”.</a:t>
            </a:r>
            <a:endParaRPr lang="es-ES" i="1" dirty="0">
              <a:solidFill>
                <a:schemeClr val="accent1">
                  <a:lumMod val="75000"/>
                </a:schemeClr>
              </a:solidFill>
            </a:endParaRPr>
          </a:p>
        </p:txBody>
      </p:sp>
    </p:spTree>
    <p:extLst>
      <p:ext uri="{BB962C8B-B14F-4D97-AF65-F5344CB8AC3E}">
        <p14:creationId xmlns:p14="http://schemas.microsoft.com/office/powerpoint/2010/main" xmlns="" val="157362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5975DCAC-11C6-4188-B9D2-B8597E964257}"/>
              </a:ext>
            </a:extLst>
          </p:cNvPr>
          <p:cNvPicPr>
            <a:picLocks noChangeAspect="1"/>
          </p:cNvPicPr>
          <p:nvPr/>
        </p:nvPicPr>
        <p:blipFill>
          <a:blip r:embed="rId2"/>
          <a:stretch>
            <a:fillRect/>
          </a:stretch>
        </p:blipFill>
        <p:spPr>
          <a:xfrm>
            <a:off x="279400" y="1048717"/>
            <a:ext cx="10106349" cy="4422987"/>
          </a:xfrm>
          <a:prstGeom prst="rect">
            <a:avLst/>
          </a:prstGeom>
        </p:spPr>
      </p:pic>
      <p:sp>
        <p:nvSpPr>
          <p:cNvPr id="4" name="Rectángulo 3">
            <a:extLst>
              <a:ext uri="{FF2B5EF4-FFF2-40B4-BE49-F238E27FC236}">
                <a16:creationId xmlns:a16="http://schemas.microsoft.com/office/drawing/2014/main" xmlns="" id="{C6F6A149-5C30-4DC8-88CB-BA77790AFD8B}"/>
              </a:ext>
            </a:extLst>
          </p:cNvPr>
          <p:cNvSpPr/>
          <p:nvPr/>
        </p:nvSpPr>
        <p:spPr>
          <a:xfrm>
            <a:off x="2701188" y="5809283"/>
            <a:ext cx="6096000" cy="923330"/>
          </a:xfrm>
          <a:prstGeom prst="rect">
            <a:avLst/>
          </a:prstGeom>
        </p:spPr>
        <p:txBody>
          <a:bodyPr>
            <a:spAutoFit/>
          </a:bodyPr>
          <a:lstStyle/>
          <a:p>
            <a:r>
              <a:rPr lang="en-US" dirty="0"/>
              <a:t>“Immune-mediated vasculopathy leading to pulmonary vasculitis, relates to SLE activity and may be reversible </a:t>
            </a:r>
            <a:r>
              <a:rPr lang="es-ES" dirty="0" err="1"/>
              <a:t>with</a:t>
            </a:r>
            <a:r>
              <a:rPr lang="es-ES" dirty="0"/>
              <a:t> </a:t>
            </a:r>
            <a:r>
              <a:rPr lang="es-ES" dirty="0" err="1"/>
              <a:t>immunosuppression</a:t>
            </a:r>
            <a:r>
              <a:rPr lang="es-ES" dirty="0"/>
              <a:t> </a:t>
            </a:r>
            <a:r>
              <a:rPr lang="es-ES" dirty="0" err="1"/>
              <a:t>therapy</a:t>
            </a:r>
            <a:r>
              <a:rPr lang="es-ES" dirty="0"/>
              <a:t>”</a:t>
            </a:r>
          </a:p>
        </p:txBody>
      </p:sp>
      <p:sp>
        <p:nvSpPr>
          <p:cNvPr id="5" name="Título 1">
            <a:extLst>
              <a:ext uri="{FF2B5EF4-FFF2-40B4-BE49-F238E27FC236}">
                <a16:creationId xmlns:a16="http://schemas.microsoft.com/office/drawing/2014/main" xmlns="" id="{62DABCCB-E8F0-4C8C-B239-5F4130E020EA}"/>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6">
                    <a:lumMod val="75000"/>
                  </a:schemeClr>
                </a:solidFill>
              </a:rPr>
              <a:t>Subtipos clínicos de HTAP-SLE</a:t>
            </a:r>
          </a:p>
        </p:txBody>
      </p:sp>
      <p:cxnSp>
        <p:nvCxnSpPr>
          <p:cNvPr id="7" name="Conector recto de flecha 6">
            <a:extLst>
              <a:ext uri="{FF2B5EF4-FFF2-40B4-BE49-F238E27FC236}">
                <a16:creationId xmlns:a16="http://schemas.microsoft.com/office/drawing/2014/main" xmlns="" id="{5920BFF5-15EF-4DC1-B62A-BF99AB821853}"/>
              </a:ext>
            </a:extLst>
          </p:cNvPr>
          <p:cNvCxnSpPr/>
          <p:nvPr/>
        </p:nvCxnSpPr>
        <p:spPr>
          <a:xfrm>
            <a:off x="3082930" y="5244942"/>
            <a:ext cx="1638300" cy="596133"/>
          </a:xfrm>
          <a:prstGeom prst="straightConnector1">
            <a:avLst/>
          </a:prstGeom>
          <a:ln w="38100">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xmlns="" id="{DEEFF1F1-01A1-4DB7-B6AE-2CFFB3D27712}"/>
              </a:ext>
            </a:extLst>
          </p:cNvPr>
          <p:cNvCxnSpPr>
            <a:cxnSpLocks/>
          </p:cNvCxnSpPr>
          <p:nvPr/>
        </p:nvCxnSpPr>
        <p:spPr>
          <a:xfrm flipH="1">
            <a:off x="5596788" y="5242577"/>
            <a:ext cx="1400912" cy="714236"/>
          </a:xfrm>
          <a:prstGeom prst="straightConnector1">
            <a:avLst/>
          </a:prstGeom>
          <a:ln w="38100">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2" name="Imagen 11">
            <a:extLst>
              <a:ext uri="{FF2B5EF4-FFF2-40B4-BE49-F238E27FC236}">
                <a16:creationId xmlns:a16="http://schemas.microsoft.com/office/drawing/2014/main" xmlns="" id="{711430F9-8493-4209-88F9-A501B097F179}"/>
              </a:ext>
            </a:extLst>
          </p:cNvPr>
          <p:cNvPicPr>
            <a:picLocks noChangeAspect="1"/>
          </p:cNvPicPr>
          <p:nvPr/>
        </p:nvPicPr>
        <p:blipFill>
          <a:blip r:embed="rId3"/>
          <a:stretch>
            <a:fillRect/>
          </a:stretch>
        </p:blipFill>
        <p:spPr>
          <a:xfrm>
            <a:off x="8379571" y="5107048"/>
            <a:ext cx="3761629" cy="1699531"/>
          </a:xfrm>
          <a:prstGeom prst="rect">
            <a:avLst/>
          </a:prstGeom>
        </p:spPr>
      </p:pic>
      <p:sp>
        <p:nvSpPr>
          <p:cNvPr id="8" name="Rectangle 8">
            <a:extLst>
              <a:ext uri="{FF2B5EF4-FFF2-40B4-BE49-F238E27FC236}">
                <a16:creationId xmlns:a16="http://schemas.microsoft.com/office/drawing/2014/main" xmlns="" id="{8CA06CD6-90CA-4C45-856C-6771339E1E2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501282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A3DB441-E80A-412D-B97E-DA90BAB47C28}"/>
              </a:ext>
            </a:extLst>
          </p:cNvPr>
          <p:cNvSpPr>
            <a:spLocks noGrp="1"/>
          </p:cNvSpPr>
          <p:nvPr>
            <p:ph type="title"/>
          </p:nvPr>
        </p:nvSpPr>
        <p:spPr/>
        <p:txBody>
          <a:bodyPr/>
          <a:lstStyle/>
          <a:p>
            <a:r>
              <a:rPr lang="es-ES" b="1" dirty="0">
                <a:solidFill>
                  <a:schemeClr val="accent6">
                    <a:lumMod val="75000"/>
                  </a:schemeClr>
                </a:solidFill>
              </a:rPr>
              <a:t>Consideraciones con respecto al screening</a:t>
            </a:r>
          </a:p>
        </p:txBody>
      </p:sp>
      <p:sp>
        <p:nvSpPr>
          <p:cNvPr id="3" name="Marcador de contenido 2">
            <a:extLst>
              <a:ext uri="{FF2B5EF4-FFF2-40B4-BE49-F238E27FC236}">
                <a16:creationId xmlns:a16="http://schemas.microsoft.com/office/drawing/2014/main" xmlns="" id="{CF0DA529-319D-4F3D-9528-43432D61ACBE}"/>
              </a:ext>
            </a:extLst>
          </p:cNvPr>
          <p:cNvSpPr>
            <a:spLocks noGrp="1"/>
          </p:cNvSpPr>
          <p:nvPr>
            <p:ph idx="1"/>
          </p:nvPr>
        </p:nvSpPr>
        <p:spPr/>
        <p:txBody>
          <a:bodyPr>
            <a:noAutofit/>
          </a:bodyPr>
          <a:lstStyle/>
          <a:p>
            <a:r>
              <a:rPr lang="en-US" sz="2400" dirty="0"/>
              <a:t>No </a:t>
            </a:r>
            <a:r>
              <a:rPr lang="en-US" sz="2400" dirty="0" err="1"/>
              <a:t>recomendado</a:t>
            </a:r>
            <a:r>
              <a:rPr lang="en-US" sz="2400" dirty="0"/>
              <a:t> </a:t>
            </a:r>
            <a:r>
              <a:rPr lang="en-US" sz="2400" dirty="0" err="1"/>
              <a:t>en</a:t>
            </a:r>
            <a:r>
              <a:rPr lang="en-US" sz="2400" dirty="0"/>
              <a:t> las </a:t>
            </a:r>
            <a:r>
              <a:rPr lang="en-US" sz="2400" dirty="0" err="1"/>
              <a:t>guías</a:t>
            </a:r>
            <a:r>
              <a:rPr lang="en-US" sz="2400" dirty="0"/>
              <a:t> </a:t>
            </a:r>
            <a:r>
              <a:rPr lang="en-US" sz="2400" dirty="0" err="1"/>
              <a:t>europeas</a:t>
            </a:r>
            <a:r>
              <a:rPr lang="en-US" sz="2400" dirty="0"/>
              <a:t>, </a:t>
            </a:r>
            <a:r>
              <a:rPr lang="en-US" sz="2400" dirty="0" err="1"/>
              <a:t>sí</a:t>
            </a:r>
            <a:r>
              <a:rPr lang="en-US" sz="2400" dirty="0"/>
              <a:t> </a:t>
            </a:r>
            <a:r>
              <a:rPr lang="en-US" sz="2400" dirty="0" err="1"/>
              <a:t>en</a:t>
            </a:r>
            <a:r>
              <a:rPr lang="en-US" sz="2400" dirty="0"/>
              <a:t> </a:t>
            </a:r>
            <a:r>
              <a:rPr lang="en-US" sz="2400" dirty="0" err="1"/>
              <a:t>guías</a:t>
            </a:r>
            <a:r>
              <a:rPr lang="en-US" sz="2400" dirty="0"/>
              <a:t> </a:t>
            </a:r>
            <a:r>
              <a:rPr lang="en-US" sz="2400" dirty="0" err="1"/>
              <a:t>chinas</a:t>
            </a:r>
            <a:endParaRPr lang="en-US" sz="2400" dirty="0"/>
          </a:p>
          <a:p>
            <a:r>
              <a:rPr lang="en-US" sz="2400" dirty="0" err="1"/>
              <a:t>Expertos</a:t>
            </a:r>
            <a:r>
              <a:rPr lang="en-US" sz="2400" dirty="0"/>
              <a:t>: </a:t>
            </a:r>
          </a:p>
          <a:p>
            <a:pPr marL="0" indent="0">
              <a:buNone/>
            </a:pPr>
            <a:r>
              <a:rPr lang="en-US" dirty="0"/>
              <a:t>Screening solo </a:t>
            </a:r>
            <a:r>
              <a:rPr lang="en-US" dirty="0" err="1"/>
              <a:t>en</a:t>
            </a:r>
            <a:r>
              <a:rPr lang="en-US" dirty="0"/>
              <a:t> </a:t>
            </a:r>
            <a:r>
              <a:rPr lang="en-US" b="1" dirty="0" err="1">
                <a:solidFill>
                  <a:schemeClr val="accent6">
                    <a:lumMod val="75000"/>
                  </a:schemeClr>
                </a:solidFill>
              </a:rPr>
              <a:t>sintomáticos</a:t>
            </a:r>
            <a:r>
              <a:rPr lang="en-US" b="1" dirty="0">
                <a:solidFill>
                  <a:schemeClr val="accent6">
                    <a:lumMod val="75000"/>
                  </a:schemeClr>
                </a:solidFill>
              </a:rPr>
              <a:t> y/o </a:t>
            </a:r>
            <a:r>
              <a:rPr lang="en-US" b="1" dirty="0" err="1">
                <a:solidFill>
                  <a:schemeClr val="accent6">
                    <a:lumMod val="75000"/>
                  </a:schemeClr>
                </a:solidFill>
              </a:rPr>
              <a:t>grupos</a:t>
            </a:r>
            <a:r>
              <a:rPr lang="en-US" b="1" dirty="0">
                <a:solidFill>
                  <a:schemeClr val="accent6">
                    <a:lumMod val="75000"/>
                  </a:schemeClr>
                </a:solidFill>
              </a:rPr>
              <a:t> de </a:t>
            </a:r>
            <a:r>
              <a:rPr lang="en-US" b="1" dirty="0" err="1">
                <a:solidFill>
                  <a:schemeClr val="accent6">
                    <a:lumMod val="75000"/>
                  </a:schemeClr>
                </a:solidFill>
              </a:rPr>
              <a:t>riesgo</a:t>
            </a:r>
            <a:r>
              <a:rPr lang="en-US" b="1" dirty="0">
                <a:solidFill>
                  <a:schemeClr val="accent6">
                    <a:lumMod val="75000"/>
                  </a:schemeClr>
                </a:solidFill>
              </a:rPr>
              <a:t> </a:t>
            </a:r>
            <a:r>
              <a:rPr lang="en-US" b="1" dirty="0" err="1">
                <a:solidFill>
                  <a:schemeClr val="accent6">
                    <a:lumMod val="75000"/>
                  </a:schemeClr>
                </a:solidFill>
              </a:rPr>
              <a:t>elevado</a:t>
            </a:r>
            <a:r>
              <a:rPr lang="en-US" b="1" dirty="0">
                <a:solidFill>
                  <a:schemeClr val="accent6">
                    <a:lumMod val="75000"/>
                  </a:schemeClr>
                </a:solidFill>
              </a:rPr>
              <a:t> de mala </a:t>
            </a:r>
            <a:r>
              <a:rPr lang="en-US" b="1" dirty="0" err="1">
                <a:solidFill>
                  <a:schemeClr val="accent6">
                    <a:lumMod val="75000"/>
                  </a:schemeClr>
                </a:solidFill>
              </a:rPr>
              <a:t>evolución</a:t>
            </a:r>
            <a:r>
              <a:rPr lang="en-US" dirty="0"/>
              <a:t>, </a:t>
            </a:r>
            <a:r>
              <a:rPr lang="en-US" dirty="0" err="1"/>
              <a:t>como</a:t>
            </a:r>
            <a:r>
              <a:rPr lang="en-US" dirty="0"/>
              <a:t> </a:t>
            </a:r>
            <a:r>
              <a:rPr lang="en-US" dirty="0" err="1"/>
              <a:t>en</a:t>
            </a:r>
            <a:r>
              <a:rPr lang="en-US" dirty="0"/>
              <a:t> la </a:t>
            </a:r>
            <a:r>
              <a:rPr lang="en-US" dirty="0" err="1"/>
              <a:t>planificación</a:t>
            </a:r>
            <a:r>
              <a:rPr lang="en-US" dirty="0"/>
              <a:t> de </a:t>
            </a:r>
            <a:r>
              <a:rPr lang="en-US" dirty="0" err="1"/>
              <a:t>embarazo</a:t>
            </a:r>
            <a:r>
              <a:rPr lang="en-US" dirty="0"/>
              <a:t>:</a:t>
            </a:r>
          </a:p>
          <a:p>
            <a:pPr marL="457200" lvl="1" indent="0">
              <a:buNone/>
            </a:pPr>
            <a:endParaRPr lang="en-US" dirty="0"/>
          </a:p>
          <a:p>
            <a:pPr lvl="2">
              <a:buFont typeface="Wingdings" panose="05000000000000000000" pitchFamily="2" charset="2"/>
              <a:buChar char="Ø"/>
            </a:pPr>
            <a:r>
              <a:rPr lang="en-US" sz="2400" dirty="0" err="1"/>
              <a:t>Mortalidad</a:t>
            </a:r>
            <a:r>
              <a:rPr lang="en-US" sz="2400" dirty="0"/>
              <a:t> maternal del 56% </a:t>
            </a:r>
            <a:r>
              <a:rPr lang="en-US" sz="2400" dirty="0" err="1"/>
              <a:t>en</a:t>
            </a:r>
            <a:r>
              <a:rPr lang="en-US" sz="2400" dirty="0"/>
              <a:t> HAP </a:t>
            </a:r>
            <a:r>
              <a:rPr lang="en-US" sz="2400" dirty="0" err="1"/>
              <a:t>secundaria</a:t>
            </a:r>
            <a:r>
              <a:rPr lang="en-US" sz="2400" dirty="0"/>
              <a:t> </a:t>
            </a:r>
            <a:r>
              <a:rPr lang="en-US" sz="2400" dirty="0" err="1"/>
              <a:t>comparada</a:t>
            </a:r>
            <a:r>
              <a:rPr lang="en-US" sz="2400" dirty="0"/>
              <a:t> con 30% </a:t>
            </a:r>
            <a:r>
              <a:rPr lang="en-US" sz="2400" dirty="0" err="1"/>
              <a:t>en</a:t>
            </a:r>
            <a:r>
              <a:rPr lang="en-US" sz="2400" dirty="0"/>
              <a:t> la HAP </a:t>
            </a:r>
            <a:r>
              <a:rPr lang="en-US" sz="2400" dirty="0" err="1"/>
              <a:t>primaria</a:t>
            </a:r>
            <a:endParaRPr lang="en-US" sz="2400" dirty="0"/>
          </a:p>
          <a:p>
            <a:pPr lvl="2">
              <a:buFont typeface="Wingdings" panose="05000000000000000000" pitchFamily="2" charset="2"/>
              <a:buChar char="Ø"/>
            </a:pPr>
            <a:endParaRPr lang="en-US" sz="2400" dirty="0"/>
          </a:p>
          <a:p>
            <a:pPr lvl="2">
              <a:buFont typeface="Wingdings" panose="05000000000000000000" pitchFamily="2" charset="2"/>
              <a:buChar char="Ø"/>
            </a:pPr>
            <a:r>
              <a:rPr lang="en-US" sz="2400" dirty="0" err="1"/>
              <a:t>Todas</a:t>
            </a:r>
            <a:r>
              <a:rPr lang="en-US" sz="2400" dirty="0"/>
              <a:t> las </a:t>
            </a:r>
            <a:r>
              <a:rPr lang="en-US" sz="2400" dirty="0" err="1"/>
              <a:t>muertes</a:t>
            </a:r>
            <a:r>
              <a:rPr lang="en-US" sz="2400" dirty="0"/>
              <a:t> </a:t>
            </a:r>
            <a:r>
              <a:rPr lang="en-US" sz="2400" dirty="0" err="1"/>
              <a:t>maternas</a:t>
            </a:r>
            <a:r>
              <a:rPr lang="en-US" sz="2400" dirty="0"/>
              <a:t> </a:t>
            </a:r>
            <a:r>
              <a:rPr lang="en-US" sz="2400" dirty="0" err="1"/>
              <a:t>en</a:t>
            </a:r>
            <a:r>
              <a:rPr lang="en-US" sz="2400" dirty="0"/>
              <a:t> el </a:t>
            </a:r>
            <a:r>
              <a:rPr lang="en-US" sz="2400" dirty="0" err="1"/>
              <a:t>puerperio</a:t>
            </a:r>
            <a:r>
              <a:rPr lang="en-US" sz="2400" dirty="0"/>
              <a:t>, con </a:t>
            </a:r>
            <a:r>
              <a:rPr lang="en-US" sz="2400" dirty="0" err="1"/>
              <a:t>periodo</a:t>
            </a:r>
            <a:r>
              <a:rPr lang="en-US" sz="2400" dirty="0"/>
              <a:t> </a:t>
            </a:r>
            <a:r>
              <a:rPr lang="en-US" sz="2400" dirty="0" err="1"/>
              <a:t>crítico</a:t>
            </a:r>
            <a:r>
              <a:rPr lang="en-US" sz="2400" dirty="0"/>
              <a:t> </a:t>
            </a:r>
            <a:r>
              <a:rPr lang="en-US" sz="2400" dirty="0" err="1"/>
              <a:t>en</a:t>
            </a:r>
            <a:r>
              <a:rPr lang="en-US" sz="2400" dirty="0"/>
              <a:t> las 72 horas </a:t>
            </a:r>
            <a:r>
              <a:rPr lang="en-US" sz="2400" dirty="0" err="1"/>
              <a:t>postparto</a:t>
            </a:r>
            <a:r>
              <a:rPr lang="en-US" sz="2400" dirty="0"/>
              <a:t> </a:t>
            </a:r>
            <a:r>
              <a:rPr lang="en-US" sz="2400" dirty="0" err="1"/>
              <a:t>por</a:t>
            </a:r>
            <a:r>
              <a:rPr lang="en-US" sz="2400" dirty="0"/>
              <a:t> el </a:t>
            </a:r>
            <a:r>
              <a:rPr lang="en-US" sz="2400" dirty="0" err="1"/>
              <a:t>incremento</a:t>
            </a:r>
            <a:r>
              <a:rPr lang="en-US" sz="2400" dirty="0"/>
              <a:t> de </a:t>
            </a:r>
            <a:r>
              <a:rPr lang="en-US" sz="2400" dirty="0" err="1"/>
              <a:t>gasto</a:t>
            </a:r>
            <a:r>
              <a:rPr lang="en-US" sz="2400" dirty="0"/>
              <a:t> </a:t>
            </a:r>
            <a:r>
              <a:rPr lang="en-US" sz="2400" dirty="0" err="1"/>
              <a:t>cardiaco</a:t>
            </a:r>
            <a:r>
              <a:rPr lang="en-US" sz="2400" dirty="0"/>
              <a:t> </a:t>
            </a:r>
            <a:r>
              <a:rPr lang="en-US" sz="2400" dirty="0" err="1"/>
              <a:t>asociado</a:t>
            </a:r>
            <a:r>
              <a:rPr lang="en-US" sz="2400" dirty="0"/>
              <a:t> a auto transfusion maternal con </a:t>
            </a:r>
            <a:r>
              <a:rPr lang="en-US" sz="2400" dirty="0" err="1"/>
              <a:t>sobrecarga</a:t>
            </a:r>
            <a:r>
              <a:rPr lang="en-US" sz="2400" dirty="0"/>
              <a:t> de VD </a:t>
            </a:r>
            <a:r>
              <a:rPr lang="en-US" sz="2400" dirty="0" err="1"/>
              <a:t>si</a:t>
            </a:r>
            <a:r>
              <a:rPr lang="en-US" sz="2400" dirty="0"/>
              <a:t> hay </a:t>
            </a:r>
            <a:r>
              <a:rPr lang="en-US" sz="2400" dirty="0" err="1"/>
              <a:t>aumento</a:t>
            </a:r>
            <a:r>
              <a:rPr lang="en-US" sz="2400" dirty="0"/>
              <a:t> de </a:t>
            </a:r>
            <a:r>
              <a:rPr lang="en-US" sz="2400" dirty="0" err="1"/>
              <a:t>resistencias</a:t>
            </a:r>
            <a:r>
              <a:rPr lang="en-US" sz="2400" dirty="0"/>
              <a:t> </a:t>
            </a:r>
            <a:r>
              <a:rPr lang="en-US" sz="2400" dirty="0" err="1"/>
              <a:t>pulmonares</a:t>
            </a:r>
            <a:endParaRPr lang="en-US" sz="2400" dirty="0"/>
          </a:p>
          <a:p>
            <a:pPr lvl="1"/>
            <a:endParaRPr lang="en-US" dirty="0"/>
          </a:p>
        </p:txBody>
      </p:sp>
      <p:sp>
        <p:nvSpPr>
          <p:cNvPr id="4" name="CuadroTexto 3">
            <a:extLst>
              <a:ext uri="{FF2B5EF4-FFF2-40B4-BE49-F238E27FC236}">
                <a16:creationId xmlns:a16="http://schemas.microsoft.com/office/drawing/2014/main" xmlns="" id="{6384B93A-AAE7-4A61-B0FB-696DAEB7613C}"/>
              </a:ext>
            </a:extLst>
          </p:cNvPr>
          <p:cNvSpPr txBox="1"/>
          <p:nvPr/>
        </p:nvSpPr>
        <p:spPr>
          <a:xfrm>
            <a:off x="8866415" y="6308209"/>
            <a:ext cx="3097771" cy="369332"/>
          </a:xfrm>
          <a:prstGeom prst="rect">
            <a:avLst/>
          </a:prstGeom>
          <a:noFill/>
        </p:spPr>
        <p:txBody>
          <a:bodyPr wrap="none" rtlCol="0">
            <a:spAutoFit/>
          </a:bodyPr>
          <a:lstStyle/>
          <a:p>
            <a:r>
              <a:rPr lang="es-ES" dirty="0" err="1"/>
              <a:t>Rheumatol</a:t>
            </a:r>
            <a:r>
              <a:rPr lang="es-ES" dirty="0"/>
              <a:t> 2009;48:1506-1511</a:t>
            </a:r>
          </a:p>
        </p:txBody>
      </p:sp>
      <p:sp>
        <p:nvSpPr>
          <p:cNvPr id="5" name="Rectangle 8">
            <a:extLst>
              <a:ext uri="{FF2B5EF4-FFF2-40B4-BE49-F238E27FC236}">
                <a16:creationId xmlns:a16="http://schemas.microsoft.com/office/drawing/2014/main" xmlns="" id="{8CA06CD6-90CA-4C45-856C-6771339E1E2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801630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F567535-F428-4C93-AA15-DD8ED38CC3BA}"/>
              </a:ext>
            </a:extLst>
          </p:cNvPr>
          <p:cNvSpPr>
            <a:spLocks noGrp="1"/>
          </p:cNvSpPr>
          <p:nvPr>
            <p:ph type="title"/>
          </p:nvPr>
        </p:nvSpPr>
        <p:spPr>
          <a:xfrm>
            <a:off x="838200" y="365125"/>
            <a:ext cx="10515600" cy="1325563"/>
          </a:xfrm>
        </p:spPr>
        <p:txBody>
          <a:bodyPr>
            <a:normAutofit/>
          </a:bodyPr>
          <a:lstStyle/>
          <a:p>
            <a:r>
              <a:rPr lang="es-ES" b="1" dirty="0">
                <a:solidFill>
                  <a:schemeClr val="accent6">
                    <a:lumMod val="75000"/>
                  </a:schemeClr>
                </a:solidFill>
              </a:rPr>
              <a:t>Tratamiento HTAP-LES</a:t>
            </a:r>
          </a:p>
        </p:txBody>
      </p:sp>
      <p:graphicFrame>
        <p:nvGraphicFramePr>
          <p:cNvPr id="5" name="Marcador de contenido 2"/>
          <p:cNvGraphicFramePr>
            <a:graphicFrameLocks noGrp="1"/>
          </p:cNvGraphicFramePr>
          <p:nvPr>
            <p:ph idx="1"/>
            <p:extLst>
              <p:ext uri="{D42A27DB-BD31-4B8C-83A1-F6EECF244321}">
                <p14:modId xmlns:p14="http://schemas.microsoft.com/office/powerpoint/2010/main" xmlns="" val="3400887973"/>
              </p:ext>
            </p:extLst>
          </p:nvPr>
        </p:nvGraphicFramePr>
        <p:xfrm>
          <a:off x="1477108" y="1825625"/>
          <a:ext cx="9876692" cy="4000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a:extLst>
              <a:ext uri="{FF2B5EF4-FFF2-40B4-BE49-F238E27FC236}">
                <a16:creationId xmlns:a16="http://schemas.microsoft.com/office/drawing/2014/main" xmlns="" id="{B8314DE5-A2F3-44ED-8920-D53C0FA100A5}"/>
              </a:ext>
            </a:extLst>
          </p:cNvPr>
          <p:cNvSpPr/>
          <p:nvPr/>
        </p:nvSpPr>
        <p:spPr>
          <a:xfrm>
            <a:off x="4891314" y="6429130"/>
            <a:ext cx="7300686" cy="369332"/>
          </a:xfrm>
          <a:prstGeom prst="rect">
            <a:avLst/>
          </a:prstGeom>
        </p:spPr>
        <p:txBody>
          <a:bodyPr wrap="square">
            <a:spAutoFit/>
          </a:bodyPr>
          <a:lstStyle/>
          <a:p>
            <a:r>
              <a:rPr lang="it-IT" i="1" dirty="0">
                <a:latin typeface="HelveticaLTStd-Obl"/>
              </a:rPr>
              <a:t>Circ J </a:t>
            </a:r>
            <a:r>
              <a:rPr lang="it-IT" dirty="0">
                <a:latin typeface="HelveticaLTStd-Roman"/>
              </a:rPr>
              <a:t>2018; </a:t>
            </a:r>
            <a:r>
              <a:rPr lang="it-IT" b="1" dirty="0">
                <a:latin typeface="HelveticaLTStd-Bold"/>
              </a:rPr>
              <a:t>82: </a:t>
            </a:r>
            <a:r>
              <a:rPr lang="it-IT" dirty="0">
                <a:latin typeface="HelveticaLTStd-Roman"/>
              </a:rPr>
              <a:t>546 – 554  </a:t>
            </a:r>
            <a:r>
              <a:rPr lang="es-ES" dirty="0">
                <a:latin typeface="HelveticaLTStd-Roman"/>
              </a:rPr>
              <a:t>doi: 10.1253/circj.CJ-17-0351</a:t>
            </a:r>
            <a:endParaRPr lang="es-ES" dirty="0"/>
          </a:p>
        </p:txBody>
      </p:sp>
      <p:grpSp>
        <p:nvGrpSpPr>
          <p:cNvPr id="7" name="6 Grupo"/>
          <p:cNvGrpSpPr/>
          <p:nvPr/>
        </p:nvGrpSpPr>
        <p:grpSpPr>
          <a:xfrm>
            <a:off x="851250" y="1806917"/>
            <a:ext cx="3588789" cy="1863383"/>
            <a:chOff x="1748064" y="2975"/>
            <a:chExt cx="3342605" cy="2005563"/>
          </a:xfrm>
          <a:scene3d>
            <a:camera prst="orthographicFront"/>
            <a:lightRig rig="flat" dir="t"/>
          </a:scene3d>
        </p:grpSpPr>
        <p:sp>
          <p:nvSpPr>
            <p:cNvPr id="17" name="16 Rectángulo"/>
            <p:cNvSpPr/>
            <p:nvPr/>
          </p:nvSpPr>
          <p:spPr>
            <a:xfrm>
              <a:off x="1748064" y="2975"/>
              <a:ext cx="3342605" cy="2005563"/>
            </a:xfrm>
            <a:prstGeom prst="rect">
              <a:avLst/>
            </a:prstGeom>
            <a:sp3d prstMaterial="dkEdge">
              <a:bevelT w="8200" h="38100"/>
            </a:sp3d>
          </p:spPr>
          <p:style>
            <a:lnRef idx="0">
              <a:schemeClr val="lt1">
                <a:hueOff val="0"/>
                <a:satOff val="0"/>
                <a:lumOff val="0"/>
                <a:alphaOff val="0"/>
              </a:schemeClr>
            </a:lnRef>
            <a:fillRef idx="2">
              <a:schemeClr val="accent3">
                <a:shade val="80000"/>
                <a:hueOff val="0"/>
                <a:satOff val="0"/>
                <a:lumOff val="0"/>
                <a:alphaOff val="0"/>
              </a:schemeClr>
            </a:fillRef>
            <a:effectRef idx="1">
              <a:schemeClr val="accent3">
                <a:shade val="80000"/>
                <a:hueOff val="0"/>
                <a:satOff val="0"/>
                <a:lumOff val="0"/>
                <a:alphaOff val="0"/>
              </a:schemeClr>
            </a:effectRef>
            <a:fontRef idx="minor">
              <a:schemeClr val="dk1"/>
            </a:fontRef>
          </p:style>
        </p:sp>
        <p:sp>
          <p:nvSpPr>
            <p:cNvPr id="18" name="17 Rectángulo"/>
            <p:cNvSpPr/>
            <p:nvPr/>
          </p:nvSpPr>
          <p:spPr>
            <a:xfrm>
              <a:off x="1748064" y="2975"/>
              <a:ext cx="3342605" cy="200556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t>Las guías ESC 2015 recomiendan tratar la HTP-CTD con el mismo esquema de vasodilatadores que la HTP primaria, con un comentario de que algunos pacientes mejoran con cortic e IS</a:t>
              </a:r>
              <a:endParaRPr lang="en-US" sz="1900" kern="1200" dirty="0"/>
            </a:p>
          </p:txBody>
        </p:sp>
      </p:grpSp>
      <p:sp>
        <p:nvSpPr>
          <p:cNvPr id="16" name="15 Rectángulo"/>
          <p:cNvSpPr/>
          <p:nvPr/>
        </p:nvSpPr>
        <p:spPr>
          <a:xfrm>
            <a:off x="7411992" y="728767"/>
            <a:ext cx="3342605" cy="2005563"/>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endParaRPr lang="en-US" sz="1900" kern="1200" dirty="0"/>
          </a:p>
        </p:txBody>
      </p:sp>
      <p:grpSp>
        <p:nvGrpSpPr>
          <p:cNvPr id="9" name="8 Grupo"/>
          <p:cNvGrpSpPr/>
          <p:nvPr/>
        </p:nvGrpSpPr>
        <p:grpSpPr>
          <a:xfrm>
            <a:off x="838200" y="3971680"/>
            <a:ext cx="3588789" cy="1873397"/>
            <a:chOff x="1637769" y="2151720"/>
            <a:chExt cx="3465698" cy="2057721"/>
          </a:xfrm>
          <a:scene3d>
            <a:camera prst="orthographicFront"/>
            <a:lightRig rig="flat" dir="t"/>
          </a:scene3d>
        </p:grpSpPr>
        <p:sp>
          <p:nvSpPr>
            <p:cNvPr id="13" name="12 Rectángulo"/>
            <p:cNvSpPr/>
            <p:nvPr/>
          </p:nvSpPr>
          <p:spPr>
            <a:xfrm>
              <a:off x="1637769" y="2151720"/>
              <a:ext cx="3465698" cy="2005563"/>
            </a:xfrm>
            <a:prstGeom prst="rect">
              <a:avLst/>
            </a:prstGeom>
            <a:sp3d prstMaterial="dkEdge">
              <a:bevelT w="8200" h="38100"/>
            </a:sp3d>
          </p:spPr>
          <p:style>
            <a:lnRef idx="0">
              <a:schemeClr val="lt1">
                <a:hueOff val="0"/>
                <a:satOff val="0"/>
                <a:lumOff val="0"/>
                <a:alphaOff val="0"/>
              </a:schemeClr>
            </a:lnRef>
            <a:fillRef idx="2">
              <a:schemeClr val="accent3">
                <a:shade val="80000"/>
                <a:hueOff val="0"/>
                <a:satOff val="0"/>
                <a:lumOff val="12728"/>
                <a:alphaOff val="0"/>
              </a:schemeClr>
            </a:fillRef>
            <a:effectRef idx="1">
              <a:schemeClr val="accent3">
                <a:shade val="80000"/>
                <a:hueOff val="0"/>
                <a:satOff val="0"/>
                <a:lumOff val="12728"/>
                <a:alphaOff val="0"/>
              </a:schemeClr>
            </a:effectRef>
            <a:fontRef idx="minor">
              <a:schemeClr val="dk1"/>
            </a:fontRef>
          </p:style>
          <p:txBody>
            <a:bodyPr/>
            <a:lstStyle/>
            <a:p>
              <a:endParaRPr lang="es-ES" dirty="0"/>
            </a:p>
          </p:txBody>
        </p:sp>
        <p:sp>
          <p:nvSpPr>
            <p:cNvPr id="14" name="13 Rectángulo"/>
            <p:cNvSpPr/>
            <p:nvPr/>
          </p:nvSpPr>
          <p:spPr>
            <a:xfrm>
              <a:off x="1711917" y="2203878"/>
              <a:ext cx="3342605" cy="200556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err="1"/>
                <a:t>Pueden</a:t>
              </a:r>
              <a:r>
                <a:rPr lang="en-US" sz="1900" kern="1200" dirty="0"/>
                <a:t> </a:t>
              </a:r>
              <a:r>
                <a:rPr lang="en-US" sz="1900" kern="1200" dirty="0" err="1"/>
                <a:t>predominar</a:t>
              </a:r>
              <a:r>
                <a:rPr lang="en-US" sz="1900" kern="1200" dirty="0"/>
                <a:t> el </a:t>
              </a:r>
              <a:r>
                <a:rPr lang="en-US" sz="1900" kern="1200" dirty="0" err="1"/>
                <a:t>componente</a:t>
              </a:r>
              <a:r>
                <a:rPr lang="en-US" sz="1900" kern="1200" dirty="0"/>
                <a:t> </a:t>
              </a:r>
              <a:r>
                <a:rPr lang="en-US" sz="1900" kern="1200" dirty="0" err="1"/>
                <a:t>inflamatorio</a:t>
              </a:r>
              <a:r>
                <a:rPr lang="en-US" sz="1900" kern="1200" dirty="0"/>
                <a:t> </a:t>
              </a:r>
              <a:r>
                <a:rPr lang="en-US" sz="1900" kern="1200" dirty="0" err="1"/>
                <a:t>en</a:t>
              </a:r>
              <a:r>
                <a:rPr lang="en-US" sz="1900" kern="1200" dirty="0"/>
                <a:t> HAP </a:t>
              </a:r>
              <a:r>
                <a:rPr lang="en-US" sz="1900" kern="1200" dirty="0" err="1"/>
                <a:t>asociada</a:t>
              </a:r>
              <a:r>
                <a:rPr lang="en-US" sz="1900" kern="1200" dirty="0"/>
                <a:t> a LES, EMTC y Sjögren </a:t>
              </a:r>
              <a:r>
                <a:rPr lang="en-US" sz="1900" kern="1200" dirty="0" err="1"/>
                <a:t>mientras</a:t>
              </a:r>
              <a:r>
                <a:rPr lang="en-US" sz="1900" kern="1200" dirty="0"/>
                <a:t> que </a:t>
              </a:r>
              <a:r>
                <a:rPr lang="en-US" sz="1900" kern="1200" dirty="0" err="1"/>
                <a:t>en</a:t>
              </a:r>
              <a:r>
                <a:rPr lang="en-US" sz="1900" kern="1200" dirty="0"/>
                <a:t> la </a:t>
              </a:r>
              <a:r>
                <a:rPr lang="en-US" sz="1900" kern="1200" dirty="0" err="1"/>
                <a:t>esclerodermia</a:t>
              </a:r>
              <a:r>
                <a:rPr lang="en-US" sz="1900" kern="1200" dirty="0"/>
                <a:t> </a:t>
              </a:r>
              <a:r>
                <a:rPr lang="en-US" sz="1900" kern="1200" dirty="0" err="1"/>
                <a:t>predomina</a:t>
              </a:r>
              <a:r>
                <a:rPr lang="en-US" sz="1900" kern="1200" dirty="0"/>
                <a:t> la </a:t>
              </a:r>
              <a:r>
                <a:rPr lang="en-US" sz="1900" kern="1200" dirty="0" err="1"/>
                <a:t>vasculopatía</a:t>
              </a:r>
              <a:r>
                <a:rPr lang="en-US" sz="1900" kern="1200" dirty="0"/>
                <a:t> y la fibrosis</a:t>
              </a:r>
            </a:p>
          </p:txBody>
        </p:sp>
      </p:grpSp>
    </p:spTree>
    <p:extLst>
      <p:ext uri="{BB962C8B-B14F-4D97-AF65-F5344CB8AC3E}">
        <p14:creationId xmlns:p14="http://schemas.microsoft.com/office/powerpoint/2010/main" xmlns="" val="1043830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8">
            <a:extLst>
              <a:ext uri="{FF2B5EF4-FFF2-40B4-BE49-F238E27FC236}">
                <a16:creationId xmlns:a16="http://schemas.microsoft.com/office/drawing/2014/main" xmlns="" id="{8CA06CD6-90CA-4C45-856C-6771339E1E2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DF567535-F428-4C93-AA15-DD8ED38CC3BA}"/>
              </a:ext>
            </a:extLst>
          </p:cNvPr>
          <p:cNvSpPr>
            <a:spLocks noGrp="1"/>
          </p:cNvSpPr>
          <p:nvPr>
            <p:ph type="title"/>
          </p:nvPr>
        </p:nvSpPr>
        <p:spPr/>
        <p:txBody>
          <a:bodyPr/>
          <a:lstStyle/>
          <a:p>
            <a:r>
              <a:rPr lang="es-ES" b="1" dirty="0">
                <a:solidFill>
                  <a:schemeClr val="accent6">
                    <a:lumMod val="75000"/>
                  </a:schemeClr>
                </a:solidFill>
              </a:rPr>
              <a:t>Tratamiento HTAP-LES</a:t>
            </a:r>
          </a:p>
        </p:txBody>
      </p:sp>
      <p:sp>
        <p:nvSpPr>
          <p:cNvPr id="3" name="Marcador de contenido 2">
            <a:extLst>
              <a:ext uri="{FF2B5EF4-FFF2-40B4-BE49-F238E27FC236}">
                <a16:creationId xmlns:a16="http://schemas.microsoft.com/office/drawing/2014/main" xmlns="" id="{84052D49-A87C-4FEC-A2EC-33E37E04C597}"/>
              </a:ext>
            </a:extLst>
          </p:cNvPr>
          <p:cNvSpPr>
            <a:spLocks noGrp="1"/>
          </p:cNvSpPr>
          <p:nvPr>
            <p:ph idx="1"/>
          </p:nvPr>
        </p:nvSpPr>
        <p:spPr>
          <a:xfrm>
            <a:off x="533400" y="1463309"/>
            <a:ext cx="10642600" cy="1325563"/>
          </a:xfrm>
        </p:spPr>
        <p:txBody>
          <a:bodyPr>
            <a:normAutofit/>
          </a:bodyPr>
          <a:lstStyle/>
          <a:p>
            <a:r>
              <a:rPr lang="en-US" dirty="0"/>
              <a:t>Los </a:t>
            </a:r>
            <a:r>
              <a:rPr lang="en-US" dirty="0" err="1"/>
              <a:t>pacientes</a:t>
            </a:r>
            <a:r>
              <a:rPr lang="en-US" dirty="0"/>
              <a:t> con </a:t>
            </a:r>
            <a:r>
              <a:rPr lang="en-US" dirty="0" err="1"/>
              <a:t>menos</a:t>
            </a:r>
            <a:r>
              <a:rPr lang="en-US" dirty="0"/>
              <a:t> </a:t>
            </a:r>
            <a:r>
              <a:rPr lang="en-US" dirty="0" err="1"/>
              <a:t>alteración</a:t>
            </a:r>
            <a:r>
              <a:rPr lang="en-US" dirty="0"/>
              <a:t> functional y HAP no </a:t>
            </a:r>
            <a:r>
              <a:rPr lang="en-US" dirty="0" err="1"/>
              <a:t>severa</a:t>
            </a:r>
            <a:r>
              <a:rPr lang="en-US" dirty="0"/>
              <a:t> son </a:t>
            </a:r>
            <a:r>
              <a:rPr lang="en-US" dirty="0" err="1"/>
              <a:t>los</a:t>
            </a:r>
            <a:r>
              <a:rPr lang="en-US" dirty="0"/>
              <a:t> que </a:t>
            </a:r>
            <a:r>
              <a:rPr lang="en-US" dirty="0" err="1"/>
              <a:t>más</a:t>
            </a:r>
            <a:r>
              <a:rPr lang="en-US" dirty="0"/>
              <a:t> se </a:t>
            </a:r>
            <a:r>
              <a:rPr lang="en-US" dirty="0" err="1"/>
              <a:t>benefician</a:t>
            </a:r>
            <a:r>
              <a:rPr lang="en-US" dirty="0"/>
              <a:t> del </a:t>
            </a:r>
            <a:r>
              <a:rPr lang="en-US" dirty="0" err="1"/>
              <a:t>tratamiento</a:t>
            </a:r>
            <a:r>
              <a:rPr lang="en-US" dirty="0"/>
              <a:t> </a:t>
            </a:r>
            <a:r>
              <a:rPr lang="en-US" dirty="0" err="1"/>
              <a:t>vasodilatador</a:t>
            </a:r>
            <a:r>
              <a:rPr lang="en-US" dirty="0"/>
              <a:t>, </a:t>
            </a:r>
            <a:r>
              <a:rPr lang="en-US" dirty="0" err="1"/>
              <a:t>sobre</a:t>
            </a:r>
            <a:r>
              <a:rPr lang="en-US" dirty="0"/>
              <a:t> </a:t>
            </a:r>
            <a:r>
              <a:rPr lang="en-US" dirty="0" err="1"/>
              <a:t>todo</a:t>
            </a:r>
            <a:r>
              <a:rPr lang="en-US" dirty="0"/>
              <a:t> </a:t>
            </a:r>
            <a:r>
              <a:rPr lang="en-US" dirty="0" err="1"/>
              <a:t>si</a:t>
            </a:r>
            <a:r>
              <a:rPr lang="en-US" dirty="0"/>
              <a:t> hay </a:t>
            </a:r>
            <a:r>
              <a:rPr lang="en-US" dirty="0" err="1"/>
              <a:t>diagnóstico</a:t>
            </a:r>
            <a:r>
              <a:rPr lang="en-US" dirty="0"/>
              <a:t> </a:t>
            </a:r>
            <a:r>
              <a:rPr lang="en-US" dirty="0" err="1"/>
              <a:t>simultáneo</a:t>
            </a:r>
            <a:r>
              <a:rPr lang="en-US" dirty="0"/>
              <a:t> de la conectivopatía y la HAP</a:t>
            </a:r>
          </a:p>
          <a:p>
            <a:endParaRPr lang="en-US" dirty="0"/>
          </a:p>
        </p:txBody>
      </p:sp>
      <p:sp>
        <p:nvSpPr>
          <p:cNvPr id="4" name="Rectángulo 3">
            <a:extLst>
              <a:ext uri="{FF2B5EF4-FFF2-40B4-BE49-F238E27FC236}">
                <a16:creationId xmlns:a16="http://schemas.microsoft.com/office/drawing/2014/main" xmlns="" id="{84FBFB7F-E2B7-47C7-9485-F875CEAA2C85}"/>
              </a:ext>
            </a:extLst>
          </p:cNvPr>
          <p:cNvSpPr/>
          <p:nvPr/>
        </p:nvSpPr>
        <p:spPr>
          <a:xfrm>
            <a:off x="4891314" y="6182947"/>
            <a:ext cx="7300686" cy="369332"/>
          </a:xfrm>
          <a:prstGeom prst="rect">
            <a:avLst/>
          </a:prstGeom>
        </p:spPr>
        <p:txBody>
          <a:bodyPr wrap="square">
            <a:spAutoFit/>
          </a:bodyPr>
          <a:lstStyle/>
          <a:p>
            <a:r>
              <a:rPr lang="it-IT" i="1" dirty="0">
                <a:latin typeface="HelveticaLTStd-Obl"/>
              </a:rPr>
              <a:t>Circ J </a:t>
            </a:r>
            <a:r>
              <a:rPr lang="it-IT" dirty="0">
                <a:latin typeface="HelveticaLTStd-Roman"/>
              </a:rPr>
              <a:t>2018; </a:t>
            </a:r>
            <a:r>
              <a:rPr lang="it-IT" b="1" dirty="0">
                <a:latin typeface="HelveticaLTStd-Bold"/>
              </a:rPr>
              <a:t>82: </a:t>
            </a:r>
            <a:r>
              <a:rPr lang="it-IT" dirty="0">
                <a:latin typeface="HelveticaLTStd-Roman"/>
              </a:rPr>
              <a:t>546 – 554  </a:t>
            </a:r>
            <a:r>
              <a:rPr lang="es-ES" dirty="0">
                <a:latin typeface="HelveticaLTStd-Roman"/>
              </a:rPr>
              <a:t>doi: 10.1253/circj.CJ-17-0351</a:t>
            </a:r>
            <a:endParaRPr lang="es-ES" dirty="0"/>
          </a:p>
        </p:txBody>
      </p:sp>
      <p:sp>
        <p:nvSpPr>
          <p:cNvPr id="5" name="Rectángulo 4">
            <a:extLst>
              <a:ext uri="{FF2B5EF4-FFF2-40B4-BE49-F238E27FC236}">
                <a16:creationId xmlns:a16="http://schemas.microsoft.com/office/drawing/2014/main" xmlns="" id="{B74CB3A6-2AEA-44A7-860F-77DB3A62711C}"/>
              </a:ext>
            </a:extLst>
          </p:cNvPr>
          <p:cNvSpPr/>
          <p:nvPr/>
        </p:nvSpPr>
        <p:spPr>
          <a:xfrm>
            <a:off x="533400" y="3317239"/>
            <a:ext cx="1416959" cy="23465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t>Diag</a:t>
            </a:r>
            <a:r>
              <a:rPr lang="es-ES" dirty="0"/>
              <a:t> simultáneo</a:t>
            </a:r>
          </a:p>
          <a:p>
            <a:pPr algn="ctr"/>
            <a:r>
              <a:rPr lang="es-ES" dirty="0"/>
              <a:t>HAP y CTD</a:t>
            </a:r>
          </a:p>
          <a:p>
            <a:pPr algn="ctr"/>
            <a:r>
              <a:rPr lang="es-ES" dirty="0"/>
              <a:t>o</a:t>
            </a:r>
          </a:p>
          <a:p>
            <a:pPr algn="ctr"/>
            <a:r>
              <a:rPr lang="es-ES" dirty="0"/>
              <a:t>HAP ligera</a:t>
            </a:r>
          </a:p>
          <a:p>
            <a:pPr algn="ctr"/>
            <a:endParaRPr lang="es-ES" dirty="0"/>
          </a:p>
        </p:txBody>
      </p:sp>
      <p:cxnSp>
        <p:nvCxnSpPr>
          <p:cNvPr id="12" name="Conector recto de flecha 11">
            <a:extLst>
              <a:ext uri="{FF2B5EF4-FFF2-40B4-BE49-F238E27FC236}">
                <a16:creationId xmlns:a16="http://schemas.microsoft.com/office/drawing/2014/main" xmlns="" id="{E51BE76E-E4E1-403F-A2F0-053F4E1B1A79}"/>
              </a:ext>
            </a:extLst>
          </p:cNvPr>
          <p:cNvCxnSpPr>
            <a:cxnSpLocks/>
            <a:stCxn id="5" idx="3"/>
          </p:cNvCxnSpPr>
          <p:nvPr/>
        </p:nvCxnSpPr>
        <p:spPr>
          <a:xfrm flipV="1">
            <a:off x="1950359" y="3441103"/>
            <a:ext cx="1462311" cy="1049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xmlns="" id="{741EC6D1-F0F0-4443-A096-0D8DE10DB08C}"/>
              </a:ext>
            </a:extLst>
          </p:cNvPr>
          <p:cNvCxnSpPr>
            <a:cxnSpLocks/>
          </p:cNvCxnSpPr>
          <p:nvPr/>
        </p:nvCxnSpPr>
        <p:spPr>
          <a:xfrm>
            <a:off x="1984828" y="4539287"/>
            <a:ext cx="1475922" cy="8554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ángulo 14">
            <a:extLst>
              <a:ext uri="{FF2B5EF4-FFF2-40B4-BE49-F238E27FC236}">
                <a16:creationId xmlns:a16="http://schemas.microsoft.com/office/drawing/2014/main" xmlns="" id="{91BB3701-D724-4453-813C-B472D63244BF}"/>
              </a:ext>
            </a:extLst>
          </p:cNvPr>
          <p:cNvSpPr/>
          <p:nvPr/>
        </p:nvSpPr>
        <p:spPr>
          <a:xfrm>
            <a:off x="3512456" y="3151187"/>
            <a:ext cx="769257" cy="5315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IS</a:t>
            </a:r>
          </a:p>
        </p:txBody>
      </p:sp>
      <p:sp>
        <p:nvSpPr>
          <p:cNvPr id="16" name="Rectángulo 15">
            <a:extLst>
              <a:ext uri="{FF2B5EF4-FFF2-40B4-BE49-F238E27FC236}">
                <a16:creationId xmlns:a16="http://schemas.microsoft.com/office/drawing/2014/main" xmlns="" id="{31E69449-C79B-4D29-A74B-DDB4006D8A6E}"/>
              </a:ext>
            </a:extLst>
          </p:cNvPr>
          <p:cNvSpPr/>
          <p:nvPr/>
        </p:nvSpPr>
        <p:spPr>
          <a:xfrm>
            <a:off x="3512456" y="5115574"/>
            <a:ext cx="769257" cy="558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IS+VD</a:t>
            </a:r>
          </a:p>
        </p:txBody>
      </p:sp>
      <p:sp>
        <p:nvSpPr>
          <p:cNvPr id="17" name="CuadroTexto 16">
            <a:extLst>
              <a:ext uri="{FF2B5EF4-FFF2-40B4-BE49-F238E27FC236}">
                <a16:creationId xmlns:a16="http://schemas.microsoft.com/office/drawing/2014/main" xmlns="" id="{FEA984EB-2BBC-41AA-8468-82FB75C9E72E}"/>
              </a:ext>
            </a:extLst>
          </p:cNvPr>
          <p:cNvSpPr txBox="1"/>
          <p:nvPr/>
        </p:nvSpPr>
        <p:spPr>
          <a:xfrm>
            <a:off x="2438400" y="3304268"/>
            <a:ext cx="348172" cy="369332"/>
          </a:xfrm>
          <a:prstGeom prst="rect">
            <a:avLst/>
          </a:prstGeom>
          <a:noFill/>
        </p:spPr>
        <p:txBody>
          <a:bodyPr wrap="none" rtlCol="0">
            <a:spAutoFit/>
          </a:bodyPr>
          <a:lstStyle/>
          <a:p>
            <a:r>
              <a:rPr lang="es-ES" dirty="0"/>
              <a:t>SI</a:t>
            </a:r>
          </a:p>
        </p:txBody>
      </p:sp>
      <p:sp>
        <p:nvSpPr>
          <p:cNvPr id="18" name="CuadroTexto 17">
            <a:extLst>
              <a:ext uri="{FF2B5EF4-FFF2-40B4-BE49-F238E27FC236}">
                <a16:creationId xmlns:a16="http://schemas.microsoft.com/office/drawing/2014/main" xmlns="" id="{7098E3CC-C804-4742-A758-762C85602303}"/>
              </a:ext>
            </a:extLst>
          </p:cNvPr>
          <p:cNvSpPr txBox="1"/>
          <p:nvPr/>
        </p:nvSpPr>
        <p:spPr>
          <a:xfrm>
            <a:off x="2296915" y="4892487"/>
            <a:ext cx="573287" cy="369332"/>
          </a:xfrm>
          <a:prstGeom prst="rect">
            <a:avLst/>
          </a:prstGeom>
          <a:noFill/>
        </p:spPr>
        <p:txBody>
          <a:bodyPr wrap="square" rtlCol="0">
            <a:spAutoFit/>
          </a:bodyPr>
          <a:lstStyle/>
          <a:p>
            <a:r>
              <a:rPr lang="es-ES" dirty="0"/>
              <a:t>NO</a:t>
            </a:r>
          </a:p>
        </p:txBody>
      </p:sp>
      <p:cxnSp>
        <p:nvCxnSpPr>
          <p:cNvPr id="20" name="Conector recto de flecha 19">
            <a:extLst>
              <a:ext uri="{FF2B5EF4-FFF2-40B4-BE49-F238E27FC236}">
                <a16:creationId xmlns:a16="http://schemas.microsoft.com/office/drawing/2014/main" xmlns="" id="{18DAAE6F-2DF9-46B7-B745-EAF547929EF4}"/>
              </a:ext>
            </a:extLst>
          </p:cNvPr>
          <p:cNvCxnSpPr/>
          <p:nvPr/>
        </p:nvCxnSpPr>
        <p:spPr>
          <a:xfrm>
            <a:off x="3897084" y="3429000"/>
            <a:ext cx="21771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ombo 22">
            <a:extLst>
              <a:ext uri="{FF2B5EF4-FFF2-40B4-BE49-F238E27FC236}">
                <a16:creationId xmlns:a16="http://schemas.microsoft.com/office/drawing/2014/main" xmlns="" id="{FACC51B5-6B62-4985-BFA7-0C53895B2619}"/>
              </a:ext>
            </a:extLst>
          </p:cNvPr>
          <p:cNvSpPr/>
          <p:nvPr/>
        </p:nvSpPr>
        <p:spPr>
          <a:xfrm>
            <a:off x="5116285" y="2990931"/>
            <a:ext cx="1959430" cy="956521"/>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dirty="0"/>
          </a:p>
          <a:p>
            <a:pPr algn="ctr"/>
            <a:r>
              <a:rPr lang="es-ES" sz="1600" dirty="0"/>
              <a:t>MEJORÍA 3 MESES</a:t>
            </a:r>
          </a:p>
          <a:p>
            <a:pPr algn="ctr"/>
            <a:endParaRPr lang="es-ES" dirty="0"/>
          </a:p>
        </p:txBody>
      </p:sp>
      <p:cxnSp>
        <p:nvCxnSpPr>
          <p:cNvPr id="24" name="Conector recto de flecha 23">
            <a:extLst>
              <a:ext uri="{FF2B5EF4-FFF2-40B4-BE49-F238E27FC236}">
                <a16:creationId xmlns:a16="http://schemas.microsoft.com/office/drawing/2014/main" xmlns="" id="{FEA44DD5-1F79-4185-BAEA-2FBB876DCF3C}"/>
              </a:ext>
            </a:extLst>
          </p:cNvPr>
          <p:cNvCxnSpPr/>
          <p:nvPr/>
        </p:nvCxnSpPr>
        <p:spPr>
          <a:xfrm flipV="1">
            <a:off x="7043056" y="2956846"/>
            <a:ext cx="1393371" cy="5315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a:extLst>
              <a:ext uri="{FF2B5EF4-FFF2-40B4-BE49-F238E27FC236}">
                <a16:creationId xmlns:a16="http://schemas.microsoft.com/office/drawing/2014/main" xmlns="" id="{3083137A-A2E7-4413-BCAF-778F85697530}"/>
              </a:ext>
            </a:extLst>
          </p:cNvPr>
          <p:cNvCxnSpPr/>
          <p:nvPr/>
        </p:nvCxnSpPr>
        <p:spPr>
          <a:xfrm>
            <a:off x="7043056" y="3488432"/>
            <a:ext cx="1538514" cy="4118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CuadroTexto 25">
            <a:extLst>
              <a:ext uri="{FF2B5EF4-FFF2-40B4-BE49-F238E27FC236}">
                <a16:creationId xmlns:a16="http://schemas.microsoft.com/office/drawing/2014/main" xmlns="" id="{C9220C63-5816-41CA-B20A-3E5F4A981035}"/>
              </a:ext>
            </a:extLst>
          </p:cNvPr>
          <p:cNvSpPr txBox="1"/>
          <p:nvPr/>
        </p:nvSpPr>
        <p:spPr>
          <a:xfrm>
            <a:off x="7507513" y="2951857"/>
            <a:ext cx="348172" cy="369332"/>
          </a:xfrm>
          <a:prstGeom prst="rect">
            <a:avLst/>
          </a:prstGeom>
          <a:noFill/>
        </p:spPr>
        <p:txBody>
          <a:bodyPr wrap="none" rtlCol="0">
            <a:spAutoFit/>
          </a:bodyPr>
          <a:lstStyle/>
          <a:p>
            <a:r>
              <a:rPr lang="es-ES" dirty="0"/>
              <a:t>SI</a:t>
            </a:r>
          </a:p>
        </p:txBody>
      </p:sp>
      <p:sp>
        <p:nvSpPr>
          <p:cNvPr id="27" name="CuadroTexto 26">
            <a:extLst>
              <a:ext uri="{FF2B5EF4-FFF2-40B4-BE49-F238E27FC236}">
                <a16:creationId xmlns:a16="http://schemas.microsoft.com/office/drawing/2014/main" xmlns="" id="{E45B1F27-F792-4F68-9169-585AD1F583BE}"/>
              </a:ext>
            </a:extLst>
          </p:cNvPr>
          <p:cNvSpPr txBox="1"/>
          <p:nvPr/>
        </p:nvSpPr>
        <p:spPr>
          <a:xfrm>
            <a:off x="7376884" y="3561990"/>
            <a:ext cx="573287" cy="369332"/>
          </a:xfrm>
          <a:prstGeom prst="rect">
            <a:avLst/>
          </a:prstGeom>
          <a:noFill/>
        </p:spPr>
        <p:txBody>
          <a:bodyPr wrap="square" rtlCol="0">
            <a:spAutoFit/>
          </a:bodyPr>
          <a:lstStyle/>
          <a:p>
            <a:r>
              <a:rPr lang="es-ES" dirty="0"/>
              <a:t>NO</a:t>
            </a:r>
          </a:p>
        </p:txBody>
      </p:sp>
      <p:sp>
        <p:nvSpPr>
          <p:cNvPr id="28" name="Rectángulo 27">
            <a:extLst>
              <a:ext uri="{FF2B5EF4-FFF2-40B4-BE49-F238E27FC236}">
                <a16:creationId xmlns:a16="http://schemas.microsoft.com/office/drawing/2014/main" xmlns="" id="{A9556467-C184-489A-AE9D-08E8B09BE115}"/>
              </a:ext>
            </a:extLst>
          </p:cNvPr>
          <p:cNvSpPr/>
          <p:nvPr/>
        </p:nvSpPr>
        <p:spPr>
          <a:xfrm>
            <a:off x="8538026" y="3776019"/>
            <a:ext cx="769257" cy="558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VD</a:t>
            </a:r>
          </a:p>
        </p:txBody>
      </p:sp>
      <p:sp>
        <p:nvSpPr>
          <p:cNvPr id="29" name="Rectángulo 28">
            <a:extLst>
              <a:ext uri="{FF2B5EF4-FFF2-40B4-BE49-F238E27FC236}">
                <a16:creationId xmlns:a16="http://schemas.microsoft.com/office/drawing/2014/main" xmlns="" id="{9D3E4F4C-BFF1-4369-B3E9-4ED8F0ECE5E9}"/>
              </a:ext>
            </a:extLst>
          </p:cNvPr>
          <p:cNvSpPr/>
          <p:nvPr/>
        </p:nvSpPr>
        <p:spPr>
          <a:xfrm>
            <a:off x="8500015" y="2872670"/>
            <a:ext cx="139337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Continuar</a:t>
            </a:r>
          </a:p>
        </p:txBody>
      </p:sp>
    </p:spTree>
    <p:extLst>
      <p:ext uri="{BB962C8B-B14F-4D97-AF65-F5344CB8AC3E}">
        <p14:creationId xmlns:p14="http://schemas.microsoft.com/office/powerpoint/2010/main" xmlns="" val="2040242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0205D939-00C4-4F2E-9797-3170DD040D9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38EE4E44-1403-472B-8C01-D354CB8F5AE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mesa&#10;&#10;Descripción generada con confianza alta">
            <a:extLst>
              <a:ext uri="{FF2B5EF4-FFF2-40B4-BE49-F238E27FC236}">
                <a16:creationId xmlns:a16="http://schemas.microsoft.com/office/drawing/2014/main" xmlns="" id="{7C357327-9720-4DE9-B538-9350D0C64534}"/>
              </a:ext>
            </a:extLst>
          </p:cNvPr>
          <p:cNvPicPr>
            <a:picLocks noChangeAspect="1"/>
          </p:cNvPicPr>
          <p:nvPr/>
        </p:nvPicPr>
        <p:blipFill rotWithShape="1">
          <a:blip r:embed="rId2">
            <a:extLst>
              <a:ext uri="{28A0092B-C50C-407E-A947-70E740481C1C}">
                <a14:useLocalDpi xmlns:a14="http://schemas.microsoft.com/office/drawing/2010/main" xmlns="" val="0"/>
              </a:ext>
            </a:extLst>
          </a:blip>
          <a:srcRect b="-2"/>
          <a:stretch/>
        </p:blipFill>
        <p:spPr>
          <a:xfrm rot="21600000">
            <a:off x="6421035" y="643467"/>
            <a:ext cx="5129784" cy="5571066"/>
          </a:xfrm>
          <a:prstGeom prst="rect">
            <a:avLst/>
          </a:prstGeom>
        </p:spPr>
      </p:pic>
      <p:sp>
        <p:nvSpPr>
          <p:cNvPr id="13" name="Rectangle 12">
            <a:extLst>
              <a:ext uri="{FF2B5EF4-FFF2-40B4-BE49-F238E27FC236}">
                <a16:creationId xmlns:a16="http://schemas.microsoft.com/office/drawing/2014/main" xmlns="" id="{583CCE40-4C5F-42D3-86D9-7892AD1E98E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Imagen que contiene texto&#10;&#10;Descripción generada con confianza alta">
            <a:extLst>
              <a:ext uri="{FF2B5EF4-FFF2-40B4-BE49-F238E27FC236}">
                <a16:creationId xmlns:a16="http://schemas.microsoft.com/office/drawing/2014/main" xmlns="" id="{3669042A-A8FD-47CF-9C08-6813C1780279}"/>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641180" y="643467"/>
            <a:ext cx="5129784" cy="5571066"/>
          </a:xfrm>
          <a:prstGeom prst="rect">
            <a:avLst/>
          </a:prstGeom>
        </p:spPr>
      </p:pic>
    </p:spTree>
    <p:extLst>
      <p:ext uri="{BB962C8B-B14F-4D97-AF65-F5344CB8AC3E}">
        <p14:creationId xmlns:p14="http://schemas.microsoft.com/office/powerpoint/2010/main" xmlns="" val="2015031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422475D-EF9E-4D5A-BDAC-E57F80C613CE}"/>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b="1" kern="1200" dirty="0">
                <a:solidFill>
                  <a:schemeClr val="accent2"/>
                </a:solidFill>
                <a:latin typeface="+mj-lt"/>
                <a:ea typeface="+mj-ea"/>
                <a:cs typeface="+mj-cs"/>
              </a:rPr>
              <a:t>HAP </a:t>
            </a:r>
            <a:r>
              <a:rPr lang="en-US" b="1" kern="1200" dirty="0" err="1">
                <a:solidFill>
                  <a:schemeClr val="accent2"/>
                </a:solidFill>
                <a:latin typeface="+mj-lt"/>
                <a:ea typeface="+mj-ea"/>
                <a:cs typeface="+mj-cs"/>
              </a:rPr>
              <a:t>en</a:t>
            </a:r>
            <a:r>
              <a:rPr lang="en-US" b="1" kern="1200" dirty="0">
                <a:solidFill>
                  <a:schemeClr val="accent2"/>
                </a:solidFill>
                <a:latin typeface="+mj-lt"/>
                <a:ea typeface="+mj-ea"/>
                <a:cs typeface="+mj-cs"/>
              </a:rPr>
              <a:t> SINDROME DE SJÖGREN</a:t>
            </a:r>
          </a:p>
        </p:txBody>
      </p:sp>
      <p:graphicFrame>
        <p:nvGraphicFramePr>
          <p:cNvPr id="13" name="Marcador de contenido 2"/>
          <p:cNvGraphicFramePr>
            <a:graphicFrameLocks noGrp="1"/>
          </p:cNvGraphicFramePr>
          <p:nvPr>
            <p:ph sz="half" idx="1"/>
            <p:extLst>
              <p:ext uri="{D42A27DB-BD31-4B8C-83A1-F6EECF244321}">
                <p14:modId xmlns:p14="http://schemas.microsoft.com/office/powerpoint/2010/main" xmlns="" val="2683971333"/>
              </p:ext>
            </p:extLst>
          </p:nvPr>
        </p:nvGraphicFramePr>
        <p:xfrm>
          <a:off x="838200" y="1825624"/>
          <a:ext cx="10617200" cy="4524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8">
            <a:extLst>
              <a:ext uri="{FF2B5EF4-FFF2-40B4-BE49-F238E27FC236}">
                <a16:creationId xmlns:a16="http://schemas.microsoft.com/office/drawing/2014/main" xmlns="" id="{8CA06CD6-90CA-4C45-856C-6771339E1E2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3266378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D1AB0633-7B56-4143-A75B-64C817B482A3}"/>
              </a:ext>
            </a:extLst>
          </p:cNvPr>
          <p:cNvPicPr>
            <a:picLocks noChangeAspect="1"/>
          </p:cNvPicPr>
          <p:nvPr/>
        </p:nvPicPr>
        <p:blipFill>
          <a:blip r:embed="rId2"/>
          <a:stretch>
            <a:fillRect/>
          </a:stretch>
        </p:blipFill>
        <p:spPr>
          <a:xfrm>
            <a:off x="160748" y="172735"/>
            <a:ext cx="8195852" cy="6577171"/>
          </a:xfrm>
          <a:prstGeom prst="rect">
            <a:avLst/>
          </a:prstGeom>
        </p:spPr>
      </p:pic>
      <p:sp>
        <p:nvSpPr>
          <p:cNvPr id="4" name="Rectángulo 3">
            <a:extLst>
              <a:ext uri="{FF2B5EF4-FFF2-40B4-BE49-F238E27FC236}">
                <a16:creationId xmlns:a16="http://schemas.microsoft.com/office/drawing/2014/main" xmlns="" id="{670BD3A4-2C53-411D-88B5-BF7AB5642765}"/>
              </a:ext>
            </a:extLst>
          </p:cNvPr>
          <p:cNvSpPr/>
          <p:nvPr/>
        </p:nvSpPr>
        <p:spPr>
          <a:xfrm>
            <a:off x="8777741" y="6214533"/>
            <a:ext cx="2828018" cy="369332"/>
          </a:xfrm>
          <a:prstGeom prst="rect">
            <a:avLst/>
          </a:prstGeom>
        </p:spPr>
        <p:txBody>
          <a:bodyPr wrap="none">
            <a:spAutoFit/>
          </a:bodyPr>
          <a:lstStyle/>
          <a:p>
            <a:r>
              <a:rPr lang="es-ES" dirty="0">
                <a:latin typeface="AdvP7B72"/>
              </a:rPr>
              <a:t>Medicine </a:t>
            </a:r>
            <a:r>
              <a:rPr lang="es-ES" dirty="0">
                <a:latin typeface="AdvP7B6C"/>
              </a:rPr>
              <a:t>2007;86:299–315)</a:t>
            </a:r>
            <a:endParaRPr lang="es-ES" dirty="0"/>
          </a:p>
        </p:txBody>
      </p:sp>
      <p:sp>
        <p:nvSpPr>
          <p:cNvPr id="5" name="Rectangle 8">
            <a:extLst>
              <a:ext uri="{FF2B5EF4-FFF2-40B4-BE49-F238E27FC236}">
                <a16:creationId xmlns:a16="http://schemas.microsoft.com/office/drawing/2014/main" xmlns="" id="{8CA06CD6-90CA-4C45-856C-6771339E1E2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7370786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xmlns="" id="{686249BF-92CC-4B11-80F1-F99EF35370A2}"/>
              </a:ext>
            </a:extLst>
          </p:cNvPr>
          <p:cNvPicPr>
            <a:picLocks noChangeAspect="1"/>
          </p:cNvPicPr>
          <p:nvPr/>
        </p:nvPicPr>
        <p:blipFill>
          <a:blip r:embed="rId2"/>
          <a:stretch>
            <a:fillRect/>
          </a:stretch>
        </p:blipFill>
        <p:spPr>
          <a:xfrm>
            <a:off x="101600" y="1610540"/>
            <a:ext cx="11941791" cy="4218759"/>
          </a:xfrm>
          <a:prstGeom prst="rect">
            <a:avLst/>
          </a:prstGeom>
        </p:spPr>
      </p:pic>
      <p:sp>
        <p:nvSpPr>
          <p:cNvPr id="2" name="Título 1">
            <a:extLst>
              <a:ext uri="{FF2B5EF4-FFF2-40B4-BE49-F238E27FC236}">
                <a16:creationId xmlns:a16="http://schemas.microsoft.com/office/drawing/2014/main" xmlns="" id="{C995F141-1004-4683-AE41-75E5A86A755B}"/>
              </a:ext>
            </a:extLst>
          </p:cNvPr>
          <p:cNvSpPr>
            <a:spLocks noGrp="1"/>
          </p:cNvSpPr>
          <p:nvPr>
            <p:ph type="title"/>
          </p:nvPr>
        </p:nvSpPr>
        <p:spPr>
          <a:xfrm>
            <a:off x="556532" y="643467"/>
            <a:ext cx="11210925" cy="744836"/>
          </a:xfrm>
        </p:spPr>
        <p:txBody>
          <a:bodyPr>
            <a:normAutofit/>
          </a:bodyPr>
          <a:lstStyle/>
          <a:p>
            <a:pPr algn="ctr"/>
            <a:r>
              <a:rPr lang="es-ES" sz="3200">
                <a:solidFill>
                  <a:schemeClr val="bg1"/>
                </a:solidFill>
              </a:rPr>
              <a:t>Tratamiento inmunosupresor</a:t>
            </a:r>
          </a:p>
        </p:txBody>
      </p:sp>
      <p:sp>
        <p:nvSpPr>
          <p:cNvPr id="5" name="Rectángulo 4">
            <a:extLst>
              <a:ext uri="{FF2B5EF4-FFF2-40B4-BE49-F238E27FC236}">
                <a16:creationId xmlns:a16="http://schemas.microsoft.com/office/drawing/2014/main" xmlns="" id="{92219170-C5DC-464B-834A-26C69FFA3C09}"/>
              </a:ext>
            </a:extLst>
          </p:cNvPr>
          <p:cNvSpPr/>
          <p:nvPr/>
        </p:nvSpPr>
        <p:spPr>
          <a:xfrm>
            <a:off x="0" y="6093936"/>
            <a:ext cx="11210925" cy="646331"/>
          </a:xfrm>
          <a:prstGeom prst="rect">
            <a:avLst/>
          </a:prstGeom>
        </p:spPr>
        <p:txBody>
          <a:bodyPr wrap="square">
            <a:spAutoFit/>
          </a:bodyPr>
          <a:lstStyle/>
          <a:p>
            <a:r>
              <a:rPr lang="es-ES" sz="1200" dirty="0" err="1">
                <a:solidFill>
                  <a:srgbClr val="000000"/>
                </a:solidFill>
              </a:rPr>
              <a:t>Kato</a:t>
            </a:r>
            <a:r>
              <a:rPr lang="es-ES" sz="1200" dirty="0">
                <a:solidFill>
                  <a:srgbClr val="000000"/>
                </a:solidFill>
              </a:rPr>
              <a:t> M, </a:t>
            </a:r>
            <a:r>
              <a:rPr lang="es-ES" sz="1200" dirty="0" err="1">
                <a:solidFill>
                  <a:srgbClr val="000000"/>
                </a:solidFill>
              </a:rPr>
              <a:t>Atsumi</a:t>
            </a:r>
            <a:r>
              <a:rPr lang="es-ES" sz="1200" dirty="0">
                <a:solidFill>
                  <a:srgbClr val="000000"/>
                </a:solidFill>
              </a:rPr>
              <a:t> T.</a:t>
            </a:r>
          </a:p>
          <a:p>
            <a:r>
              <a:rPr lang="en-US" sz="1200" b="1" dirty="0">
                <a:solidFill>
                  <a:srgbClr val="000000"/>
                </a:solidFill>
              </a:rPr>
              <a:t>Pulmonary arterial hypertension associated with  connective tissue diseases: A review focusing on </a:t>
            </a:r>
            <a:r>
              <a:rPr lang="es-ES" sz="1200" b="1" dirty="0" err="1">
                <a:solidFill>
                  <a:srgbClr val="000000"/>
                </a:solidFill>
              </a:rPr>
              <a:t>distinctive</a:t>
            </a:r>
            <a:r>
              <a:rPr lang="es-ES" sz="1200" b="1" dirty="0">
                <a:solidFill>
                  <a:srgbClr val="000000"/>
                </a:solidFill>
              </a:rPr>
              <a:t> </a:t>
            </a:r>
            <a:r>
              <a:rPr lang="es-ES" sz="1200" b="1" dirty="0" err="1">
                <a:solidFill>
                  <a:srgbClr val="000000"/>
                </a:solidFill>
              </a:rPr>
              <a:t>clinical</a:t>
            </a:r>
            <a:r>
              <a:rPr lang="es-ES" sz="1200" b="1" dirty="0">
                <a:solidFill>
                  <a:srgbClr val="000000"/>
                </a:solidFill>
              </a:rPr>
              <a:t> </a:t>
            </a:r>
            <a:r>
              <a:rPr lang="es-ES" sz="1200" b="1" dirty="0" err="1">
                <a:solidFill>
                  <a:srgbClr val="000000"/>
                </a:solidFill>
              </a:rPr>
              <a:t>aspects</a:t>
            </a:r>
            <a:r>
              <a:rPr lang="es-ES" sz="1200" b="1" dirty="0">
                <a:solidFill>
                  <a:srgbClr val="000000"/>
                </a:solidFill>
              </a:rPr>
              <a:t>. </a:t>
            </a:r>
            <a:r>
              <a:rPr lang="es-ES" sz="1200" dirty="0" err="1">
                <a:solidFill>
                  <a:srgbClr val="000000"/>
                </a:solidFill>
              </a:rPr>
              <a:t>Eur</a:t>
            </a:r>
            <a:r>
              <a:rPr lang="es-ES" sz="1200" dirty="0">
                <a:solidFill>
                  <a:srgbClr val="000000"/>
                </a:solidFill>
              </a:rPr>
              <a:t> J Clin </a:t>
            </a:r>
            <a:r>
              <a:rPr lang="es-ES" sz="1200" dirty="0" err="1">
                <a:solidFill>
                  <a:srgbClr val="000000"/>
                </a:solidFill>
              </a:rPr>
              <a:t>Invest</a:t>
            </a:r>
            <a:r>
              <a:rPr lang="es-ES" sz="1200" dirty="0">
                <a:solidFill>
                  <a:srgbClr val="000000"/>
                </a:solidFill>
              </a:rPr>
              <a:t>  2018;48:e12876. </a:t>
            </a:r>
            <a:r>
              <a:rPr lang="es-ES" sz="1200" dirty="0">
                <a:solidFill>
                  <a:srgbClr val="0000FF"/>
                </a:solidFill>
              </a:rPr>
              <a:t>https://doi.org/10.1111/eci.12876</a:t>
            </a:r>
            <a:endParaRPr lang="es-ES" sz="1200" dirty="0"/>
          </a:p>
        </p:txBody>
      </p:sp>
    </p:spTree>
    <p:extLst>
      <p:ext uri="{BB962C8B-B14F-4D97-AF65-F5344CB8AC3E}">
        <p14:creationId xmlns:p14="http://schemas.microsoft.com/office/powerpoint/2010/main" xmlns="" val="3324822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xmlns="" id="{8CA06CD6-90CA-4C45-856C-6771339E1E2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4422475D-EF9E-4D5A-BDAC-E57F80C613CE}"/>
              </a:ext>
            </a:extLst>
          </p:cNvPr>
          <p:cNvSpPr>
            <a:spLocks noGrp="1"/>
          </p:cNvSpPr>
          <p:nvPr>
            <p:ph type="title"/>
          </p:nvPr>
        </p:nvSpPr>
        <p:spPr>
          <a:xfrm>
            <a:off x="545125" y="13435"/>
            <a:ext cx="10515600" cy="1325563"/>
          </a:xfrm>
        </p:spPr>
        <p:txBody>
          <a:bodyPr vert="horz" lIns="91440" tIns="45720" rIns="91440" bIns="45720" rtlCol="0" anchor="ctr">
            <a:normAutofit/>
          </a:bodyPr>
          <a:lstStyle/>
          <a:p>
            <a:r>
              <a:rPr lang="en-US" b="1" kern="1200" dirty="0">
                <a:solidFill>
                  <a:schemeClr val="accent4">
                    <a:lumMod val="75000"/>
                  </a:schemeClr>
                </a:solidFill>
                <a:latin typeface="+mj-lt"/>
                <a:ea typeface="+mj-ea"/>
                <a:cs typeface="+mj-cs"/>
              </a:rPr>
              <a:t>HAP en MIOPATIAS INFLAMATORIAS</a:t>
            </a:r>
          </a:p>
        </p:txBody>
      </p:sp>
      <p:pic>
        <p:nvPicPr>
          <p:cNvPr id="6" name="Imagen 3">
            <a:extLst>
              <a:ext uri="{FF2B5EF4-FFF2-40B4-BE49-F238E27FC236}">
                <a16:creationId xmlns:a16="http://schemas.microsoft.com/office/drawing/2014/main" xmlns="" id="{A6F41AF8-5243-4385-8F20-759CE9B10A79}"/>
              </a:ext>
            </a:extLst>
          </p:cNvPr>
          <p:cNvPicPr>
            <a:picLocks noChangeAspect="1"/>
          </p:cNvPicPr>
          <p:nvPr/>
        </p:nvPicPr>
        <p:blipFill>
          <a:blip r:embed="rId3"/>
          <a:stretch>
            <a:fillRect/>
          </a:stretch>
        </p:blipFill>
        <p:spPr>
          <a:xfrm>
            <a:off x="5298831" y="1169355"/>
            <a:ext cx="5194072" cy="5334453"/>
          </a:xfrm>
          <a:prstGeom prst="rect">
            <a:avLst/>
          </a:prstGeom>
        </p:spPr>
      </p:pic>
      <p:sp>
        <p:nvSpPr>
          <p:cNvPr id="7" name="Rectángulo 4">
            <a:extLst>
              <a:ext uri="{FF2B5EF4-FFF2-40B4-BE49-F238E27FC236}">
                <a16:creationId xmlns:a16="http://schemas.microsoft.com/office/drawing/2014/main" xmlns="" id="{F4337359-60AB-457C-9F34-A19CF4BEC750}"/>
              </a:ext>
            </a:extLst>
          </p:cNvPr>
          <p:cNvSpPr/>
          <p:nvPr/>
        </p:nvSpPr>
        <p:spPr>
          <a:xfrm>
            <a:off x="351690" y="6145154"/>
            <a:ext cx="3526991" cy="369332"/>
          </a:xfrm>
          <a:prstGeom prst="rect">
            <a:avLst/>
          </a:prstGeom>
        </p:spPr>
        <p:txBody>
          <a:bodyPr wrap="none">
            <a:spAutoFit/>
          </a:bodyPr>
          <a:lstStyle/>
          <a:p>
            <a:r>
              <a:rPr lang="da-DK" dirty="0">
                <a:latin typeface="AdvOT6e5d2ec0"/>
              </a:rPr>
              <a:t>Sanges et al. Medicine (2016) 95:39</a:t>
            </a:r>
            <a:endParaRPr lang="es-ES" dirty="0"/>
          </a:p>
        </p:txBody>
      </p:sp>
    </p:spTree>
    <p:extLst>
      <p:ext uri="{BB962C8B-B14F-4D97-AF65-F5344CB8AC3E}">
        <p14:creationId xmlns:p14="http://schemas.microsoft.com/office/powerpoint/2010/main" xmlns="" val="1392110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8CA06CD6-90CA-4C45-856C-6771339E1E2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xmlns="" id="{5021601D-2758-4B15-A31C-FDA184C51B3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xmlns="" id="{B8D4CF06-FC9A-4CE9-89BA-32CC2B714D81}"/>
              </a:ext>
            </a:extLst>
          </p:cNvPr>
          <p:cNvSpPr>
            <a:spLocks noGrp="1"/>
          </p:cNvSpPr>
          <p:nvPr>
            <p:ph type="title"/>
          </p:nvPr>
        </p:nvSpPr>
        <p:spPr>
          <a:xfrm>
            <a:off x="838200" y="963507"/>
            <a:ext cx="3494362" cy="4930986"/>
          </a:xfrm>
        </p:spPr>
        <p:txBody>
          <a:bodyPr>
            <a:normAutofit/>
          </a:bodyPr>
          <a:lstStyle/>
          <a:p>
            <a:pPr algn="r"/>
            <a:r>
              <a:rPr lang="es-ES" sz="3700" b="1" dirty="0">
                <a:solidFill>
                  <a:schemeClr val="accent1"/>
                </a:solidFill>
              </a:rPr>
              <a:t>Esclerodermia…..</a:t>
            </a:r>
          </a:p>
        </p:txBody>
      </p:sp>
      <p:sp>
        <p:nvSpPr>
          <p:cNvPr id="4" name="Marcador de contenido 3">
            <a:extLst>
              <a:ext uri="{FF2B5EF4-FFF2-40B4-BE49-F238E27FC236}">
                <a16:creationId xmlns:a16="http://schemas.microsoft.com/office/drawing/2014/main" xmlns="" id="{2EB4E64E-159A-4AFE-823C-841FCFFCEF0F}"/>
              </a:ext>
            </a:extLst>
          </p:cNvPr>
          <p:cNvSpPr>
            <a:spLocks noGrp="1"/>
          </p:cNvSpPr>
          <p:nvPr>
            <p:ph sz="half" idx="2"/>
          </p:nvPr>
        </p:nvSpPr>
        <p:spPr>
          <a:xfrm>
            <a:off x="4437523" y="5894493"/>
            <a:ext cx="7400845" cy="508847"/>
          </a:xfrm>
        </p:spPr>
        <p:txBody>
          <a:bodyPr>
            <a:normAutofit fontScale="92500" lnSpcReduction="10000"/>
          </a:bodyPr>
          <a:lstStyle/>
          <a:p>
            <a:pPr marL="0" indent="0">
              <a:buNone/>
            </a:pPr>
            <a:r>
              <a:rPr lang="es-ES" sz="2000" dirty="0"/>
              <a:t>*PHAROS: </a:t>
            </a:r>
            <a:r>
              <a:rPr lang="es-ES" sz="2000" dirty="0" err="1"/>
              <a:t>PsAP</a:t>
            </a:r>
            <a:r>
              <a:rPr lang="es-ES" sz="2000" dirty="0"/>
              <a:t>&gt;40, DLCO &lt; 55, ratio CFV/DLCO &gt; 1’6</a:t>
            </a:r>
          </a:p>
        </p:txBody>
      </p:sp>
      <p:sp>
        <p:nvSpPr>
          <p:cNvPr id="6" name="Marcador de contenido 2">
            <a:extLst>
              <a:ext uri="{FF2B5EF4-FFF2-40B4-BE49-F238E27FC236}">
                <a16:creationId xmlns:a16="http://schemas.microsoft.com/office/drawing/2014/main" xmlns="" id="{BE556055-5391-43B3-AB7E-950BF574F80C}"/>
              </a:ext>
            </a:extLst>
          </p:cNvPr>
          <p:cNvSpPr>
            <a:spLocks noGrp="1"/>
          </p:cNvSpPr>
          <p:nvPr>
            <p:ph sz="half" idx="1"/>
          </p:nvPr>
        </p:nvSpPr>
        <p:spPr>
          <a:xfrm>
            <a:off x="4849198" y="1885071"/>
            <a:ext cx="6250940" cy="3099321"/>
          </a:xfrm>
        </p:spPr>
        <p:txBody>
          <a:bodyPr anchor="b">
            <a:normAutofit fontScale="92500" lnSpcReduction="10000"/>
          </a:bodyPr>
          <a:lstStyle/>
          <a:p>
            <a:r>
              <a:rPr lang="es-ES" sz="2400" dirty="0"/>
              <a:t>1/10 </a:t>
            </a:r>
            <a:r>
              <a:rPr lang="es-ES" sz="2400" dirty="0" err="1"/>
              <a:t>pac</a:t>
            </a:r>
            <a:endParaRPr lang="es-ES" sz="2400" dirty="0"/>
          </a:p>
          <a:p>
            <a:r>
              <a:rPr lang="es-ES" sz="2400" dirty="0"/>
              <a:t>Registro francés (0’6 casos por 100 pacientes año)</a:t>
            </a:r>
          </a:p>
          <a:p>
            <a:r>
              <a:rPr lang="es-ES" sz="2400" dirty="0"/>
              <a:t>Incidencia acumulada a 15 años 15%</a:t>
            </a:r>
          </a:p>
          <a:p>
            <a:r>
              <a:rPr lang="es-ES" sz="2400" dirty="0"/>
              <a:t>Prevalencia 5-12%</a:t>
            </a:r>
          </a:p>
          <a:p>
            <a:r>
              <a:rPr lang="es-ES" sz="2400" dirty="0"/>
              <a:t>Subgrupo de alto riesgo*:</a:t>
            </a:r>
          </a:p>
          <a:p>
            <a:pPr lvl="1"/>
            <a:r>
              <a:rPr lang="es-ES" dirty="0"/>
              <a:t>2 años: 10%</a:t>
            </a:r>
          </a:p>
          <a:p>
            <a:pPr lvl="1"/>
            <a:r>
              <a:rPr lang="es-ES" dirty="0"/>
              <a:t>3 años: 13%</a:t>
            </a:r>
          </a:p>
          <a:p>
            <a:pPr lvl="1"/>
            <a:r>
              <a:rPr lang="es-ES" dirty="0"/>
              <a:t>5 años: 25 %</a:t>
            </a:r>
          </a:p>
          <a:p>
            <a:endParaRPr lang="es-ES" sz="1300" dirty="0"/>
          </a:p>
        </p:txBody>
      </p:sp>
    </p:spTree>
    <p:extLst>
      <p:ext uri="{BB962C8B-B14F-4D97-AF65-F5344CB8AC3E}">
        <p14:creationId xmlns:p14="http://schemas.microsoft.com/office/powerpoint/2010/main" xmlns="" val="42913965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xmlns="" id="{8CA06CD6-90CA-4C45-856C-6771339E1E2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xmlns="" id="{61D4E78A-6428-449C-AF20-4F50853E6CD8}"/>
              </a:ext>
            </a:extLst>
          </p:cNvPr>
          <p:cNvPicPr>
            <a:picLocks noChangeAspect="1"/>
          </p:cNvPicPr>
          <p:nvPr/>
        </p:nvPicPr>
        <p:blipFill>
          <a:blip r:embed="rId2"/>
          <a:stretch>
            <a:fillRect/>
          </a:stretch>
        </p:blipFill>
        <p:spPr>
          <a:xfrm>
            <a:off x="140678" y="259648"/>
            <a:ext cx="11043137" cy="6041802"/>
          </a:xfrm>
          <a:prstGeom prst="rect">
            <a:avLst/>
          </a:prstGeom>
        </p:spPr>
      </p:pic>
      <p:sp>
        <p:nvSpPr>
          <p:cNvPr id="3" name="Rectángulo 2">
            <a:extLst>
              <a:ext uri="{FF2B5EF4-FFF2-40B4-BE49-F238E27FC236}">
                <a16:creationId xmlns:a16="http://schemas.microsoft.com/office/drawing/2014/main" xmlns="" id="{D8BF221B-2FB6-42B0-95D7-B30F82AFEEB0}"/>
              </a:ext>
            </a:extLst>
          </p:cNvPr>
          <p:cNvSpPr/>
          <p:nvPr/>
        </p:nvSpPr>
        <p:spPr>
          <a:xfrm>
            <a:off x="8142504" y="6248400"/>
            <a:ext cx="3526991" cy="369332"/>
          </a:xfrm>
          <a:prstGeom prst="rect">
            <a:avLst/>
          </a:prstGeom>
        </p:spPr>
        <p:txBody>
          <a:bodyPr wrap="none">
            <a:spAutoFit/>
          </a:bodyPr>
          <a:lstStyle/>
          <a:p>
            <a:r>
              <a:rPr lang="da-DK" dirty="0">
                <a:latin typeface="AdvOT6e5d2ec0"/>
              </a:rPr>
              <a:t>Sanges et al. Medicine (2016) 95:39</a:t>
            </a:r>
            <a:endParaRPr lang="es-ES" dirty="0"/>
          </a:p>
        </p:txBody>
      </p:sp>
      <p:cxnSp>
        <p:nvCxnSpPr>
          <p:cNvPr id="5" name="Conector recto 4">
            <a:extLst>
              <a:ext uri="{FF2B5EF4-FFF2-40B4-BE49-F238E27FC236}">
                <a16:creationId xmlns:a16="http://schemas.microsoft.com/office/drawing/2014/main" xmlns="" id="{377B14E6-4852-4D94-A42F-4D14947BAA15}"/>
              </a:ext>
            </a:extLst>
          </p:cNvPr>
          <p:cNvCxnSpPr>
            <a:cxnSpLocks/>
          </p:cNvCxnSpPr>
          <p:nvPr/>
        </p:nvCxnSpPr>
        <p:spPr>
          <a:xfrm>
            <a:off x="459544" y="2606821"/>
            <a:ext cx="1045698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xmlns="" id="{C54A134B-DDAB-49D3-975A-A58E510C4D8D}"/>
              </a:ext>
            </a:extLst>
          </p:cNvPr>
          <p:cNvCxnSpPr>
            <a:cxnSpLocks/>
          </p:cNvCxnSpPr>
          <p:nvPr/>
        </p:nvCxnSpPr>
        <p:spPr>
          <a:xfrm flipV="1">
            <a:off x="446186" y="6156374"/>
            <a:ext cx="10470343"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xmlns="" id="{C71A9609-9061-4437-9610-2049B60AE3B9}"/>
              </a:ext>
            </a:extLst>
          </p:cNvPr>
          <p:cNvCxnSpPr>
            <a:cxnSpLocks/>
          </p:cNvCxnSpPr>
          <p:nvPr/>
        </p:nvCxnSpPr>
        <p:spPr>
          <a:xfrm flipV="1">
            <a:off x="459544" y="4262511"/>
            <a:ext cx="10456985"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381111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xmlns="" id="{8CA06CD6-90CA-4C45-856C-6771339E1E2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4422475D-EF9E-4D5A-BDAC-E57F80C613CE}"/>
              </a:ext>
            </a:extLst>
          </p:cNvPr>
          <p:cNvSpPr>
            <a:spLocks noGrp="1"/>
          </p:cNvSpPr>
          <p:nvPr>
            <p:ph type="title"/>
          </p:nvPr>
        </p:nvSpPr>
        <p:spPr>
          <a:xfrm>
            <a:off x="545125" y="13435"/>
            <a:ext cx="10515600" cy="1325563"/>
          </a:xfrm>
        </p:spPr>
        <p:txBody>
          <a:bodyPr vert="horz" lIns="91440" tIns="45720" rIns="91440" bIns="45720" rtlCol="0" anchor="ctr">
            <a:normAutofit/>
          </a:bodyPr>
          <a:lstStyle/>
          <a:p>
            <a:r>
              <a:rPr lang="en-US" b="1" kern="1200" dirty="0">
                <a:solidFill>
                  <a:schemeClr val="bg2">
                    <a:lumMod val="50000"/>
                  </a:schemeClr>
                </a:solidFill>
                <a:latin typeface="+mj-lt"/>
                <a:ea typeface="+mj-ea"/>
                <a:cs typeface="+mj-cs"/>
              </a:rPr>
              <a:t>HAP </a:t>
            </a:r>
            <a:r>
              <a:rPr lang="en-US" b="1" dirty="0">
                <a:solidFill>
                  <a:schemeClr val="bg2">
                    <a:lumMod val="50000"/>
                  </a:schemeClr>
                </a:solidFill>
              </a:rPr>
              <a:t>EN SARCOIDOSIS</a:t>
            </a:r>
            <a:endParaRPr lang="en-US" b="1" kern="1200" dirty="0">
              <a:solidFill>
                <a:schemeClr val="bg2">
                  <a:lumMod val="50000"/>
                </a:schemeClr>
              </a:solidFill>
            </a:endParaRPr>
          </a:p>
        </p:txBody>
      </p:sp>
      <p:pic>
        <p:nvPicPr>
          <p:cNvPr id="8" name="Imagen 6">
            <a:extLst>
              <a:ext uri="{FF2B5EF4-FFF2-40B4-BE49-F238E27FC236}">
                <a16:creationId xmlns:a16="http://schemas.microsoft.com/office/drawing/2014/main" xmlns="" id="{AF2DF97D-64BE-4B3A-927C-10C3628E4DE5}"/>
              </a:ext>
            </a:extLst>
          </p:cNvPr>
          <p:cNvPicPr>
            <a:picLocks noChangeAspect="1"/>
          </p:cNvPicPr>
          <p:nvPr/>
        </p:nvPicPr>
        <p:blipFill>
          <a:blip r:embed="rId3" cstate="email"/>
          <a:stretch>
            <a:fillRect/>
          </a:stretch>
        </p:blipFill>
        <p:spPr>
          <a:xfrm>
            <a:off x="326783" y="1138600"/>
            <a:ext cx="6789125" cy="2799466"/>
          </a:xfrm>
          <a:prstGeom prst="rect">
            <a:avLst/>
          </a:prstGeom>
        </p:spPr>
      </p:pic>
      <p:sp>
        <p:nvSpPr>
          <p:cNvPr id="9" name="Marcador de contenido 2">
            <a:extLst>
              <a:ext uri="{FF2B5EF4-FFF2-40B4-BE49-F238E27FC236}">
                <a16:creationId xmlns:a16="http://schemas.microsoft.com/office/drawing/2014/main" xmlns="" id="{20EF1B19-7D89-4843-9A05-69F27DC013C7}"/>
              </a:ext>
            </a:extLst>
          </p:cNvPr>
          <p:cNvSpPr>
            <a:spLocks noGrp="1"/>
          </p:cNvSpPr>
          <p:nvPr>
            <p:ph sz="half" idx="1"/>
          </p:nvPr>
        </p:nvSpPr>
        <p:spPr>
          <a:xfrm>
            <a:off x="7045567" y="2104581"/>
            <a:ext cx="4892919" cy="4319667"/>
          </a:xfrm>
        </p:spPr>
        <p:txBody>
          <a:bodyPr>
            <a:normAutofit/>
          </a:bodyPr>
          <a:lstStyle/>
          <a:p>
            <a:r>
              <a:rPr lang="es-ES" sz="2400" dirty="0"/>
              <a:t>Más frecuente con fibrosis pulmonar</a:t>
            </a:r>
          </a:p>
          <a:p>
            <a:r>
              <a:rPr lang="es-ES" sz="2400" dirty="0"/>
              <a:t>Peor supervivencia que </a:t>
            </a:r>
            <a:r>
              <a:rPr lang="es-ES" sz="2400" dirty="0" err="1"/>
              <a:t>sarcoidosis</a:t>
            </a:r>
            <a:r>
              <a:rPr lang="es-ES" sz="2400" dirty="0"/>
              <a:t> sin HAP</a:t>
            </a:r>
          </a:p>
          <a:p>
            <a:r>
              <a:rPr lang="es-ES" sz="2400" dirty="0"/>
              <a:t>Registro francés de HAP:</a:t>
            </a:r>
          </a:p>
          <a:p>
            <a:pPr lvl="1"/>
            <a:r>
              <a:rPr lang="es-ES" sz="2000" dirty="0"/>
              <a:t>126  casos  con seguimiento</a:t>
            </a:r>
          </a:p>
          <a:p>
            <a:pPr lvl="1"/>
            <a:r>
              <a:rPr lang="es-ES" sz="2000" dirty="0"/>
              <a:t>11 pacientes con tratamiento IS (PET)</a:t>
            </a:r>
          </a:p>
          <a:p>
            <a:pPr lvl="1"/>
            <a:r>
              <a:rPr lang="es-ES" sz="2000" dirty="0"/>
              <a:t>75% con vasodilatadores: Mejoría hemodinámica pero sin cambios en el test de la marcha, mediatizado por la CV</a:t>
            </a:r>
          </a:p>
          <a:p>
            <a:pPr lvl="1"/>
            <a:endParaRPr lang="es-ES" sz="2000" dirty="0"/>
          </a:p>
        </p:txBody>
      </p:sp>
    </p:spTree>
    <p:extLst>
      <p:ext uri="{BB962C8B-B14F-4D97-AF65-F5344CB8AC3E}">
        <p14:creationId xmlns:p14="http://schemas.microsoft.com/office/powerpoint/2010/main" xmlns="" val="11629176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descr="Imagen que contiene texto&#10;&#10;Descripción generada con confianza muy alta">
            <a:extLst>
              <a:ext uri="{FF2B5EF4-FFF2-40B4-BE49-F238E27FC236}">
                <a16:creationId xmlns:a16="http://schemas.microsoft.com/office/drawing/2014/main" xmlns="" id="{FBCC0774-7BC1-4B63-9341-2DEBA3A62775}"/>
              </a:ext>
            </a:extLst>
          </p:cNvPr>
          <p:cNvPicPr>
            <a:picLocks noChangeAspect="1"/>
          </p:cNvPicPr>
          <p:nvPr/>
        </p:nvPicPr>
        <p:blipFill>
          <a:blip r:embed="rId2"/>
          <a:stretch>
            <a:fillRect/>
          </a:stretch>
        </p:blipFill>
        <p:spPr>
          <a:xfrm>
            <a:off x="2729797" y="643467"/>
            <a:ext cx="6732406" cy="5571066"/>
          </a:xfrm>
          <a:prstGeom prst="rect">
            <a:avLst/>
          </a:prstGeom>
        </p:spPr>
      </p:pic>
      <p:sp>
        <p:nvSpPr>
          <p:cNvPr id="3" name="Flecha: hacia abajo 2">
            <a:extLst>
              <a:ext uri="{FF2B5EF4-FFF2-40B4-BE49-F238E27FC236}">
                <a16:creationId xmlns:a16="http://schemas.microsoft.com/office/drawing/2014/main" xmlns="" id="{681A6B51-1B07-4F36-BAC4-829CB97E85CE}"/>
              </a:ext>
            </a:extLst>
          </p:cNvPr>
          <p:cNvSpPr/>
          <p:nvPr/>
        </p:nvSpPr>
        <p:spPr>
          <a:xfrm rot="4276743">
            <a:off x="8638891" y="711333"/>
            <a:ext cx="703310" cy="12413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a:extLst>
              <a:ext uri="{FF2B5EF4-FFF2-40B4-BE49-F238E27FC236}">
                <a16:creationId xmlns:a16="http://schemas.microsoft.com/office/drawing/2014/main" xmlns="" id="{378A3DCB-80C4-4FBF-AEB0-8A012B6138F8}"/>
              </a:ext>
            </a:extLst>
          </p:cNvPr>
          <p:cNvSpPr/>
          <p:nvPr/>
        </p:nvSpPr>
        <p:spPr>
          <a:xfrm>
            <a:off x="477012" y="5793165"/>
            <a:ext cx="4286250" cy="584775"/>
          </a:xfrm>
          <a:prstGeom prst="rect">
            <a:avLst/>
          </a:prstGeom>
        </p:spPr>
        <p:txBody>
          <a:bodyPr wrap="square">
            <a:spAutoFit/>
          </a:bodyPr>
          <a:lstStyle/>
          <a:p>
            <a:r>
              <a:rPr lang="es-ES" sz="1600" i="1" dirty="0" err="1"/>
              <a:t>Respirology</a:t>
            </a:r>
            <a:r>
              <a:rPr lang="es-ES" sz="1600" i="1" dirty="0"/>
              <a:t> </a:t>
            </a:r>
            <a:r>
              <a:rPr lang="es-ES" sz="1600" dirty="0"/>
              <a:t>(2011) </a:t>
            </a:r>
            <a:r>
              <a:rPr lang="es-ES" sz="1600" b="1" dirty="0"/>
              <a:t>16</a:t>
            </a:r>
            <a:r>
              <a:rPr lang="es-ES" sz="1600" dirty="0"/>
              <a:t>, 69–77</a:t>
            </a:r>
          </a:p>
          <a:p>
            <a:r>
              <a:rPr lang="es-ES" sz="1600" dirty="0"/>
              <a:t>doi: 10.1111/j.1440-1843.2010.01872.x</a:t>
            </a:r>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22263" y="319088"/>
            <a:ext cx="11547475" cy="6218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5241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250" fill="hold"/>
                                        <p:tgtEl>
                                          <p:spTgt spid="3"/>
                                        </p:tgtEl>
                                        <p:attrNameLst>
                                          <p:attrName>ppt_w</p:attrName>
                                        </p:attrNameLst>
                                      </p:cBhvr>
                                      <p:tavLst>
                                        <p:tav tm="0">
                                          <p:val>
                                            <p:fltVal val="0"/>
                                          </p:val>
                                        </p:tav>
                                        <p:tav tm="100000">
                                          <p:val>
                                            <p:strVal val="#ppt_w"/>
                                          </p:val>
                                        </p:tav>
                                      </p:tavLst>
                                    </p:anim>
                                    <p:anim calcmode="lin" valueType="num">
                                      <p:cBhvr>
                                        <p:cTn id="8" dur="1250" fill="hold"/>
                                        <p:tgtEl>
                                          <p:spTgt spid="3"/>
                                        </p:tgtEl>
                                        <p:attrNameLst>
                                          <p:attrName>ppt_h</p:attrName>
                                        </p:attrNameLst>
                                      </p:cBhvr>
                                      <p:tavLst>
                                        <p:tav tm="0">
                                          <p:val>
                                            <p:fltVal val="0"/>
                                          </p:val>
                                        </p:tav>
                                        <p:tav tm="100000">
                                          <p:val>
                                            <p:strVal val="#ppt_h"/>
                                          </p:val>
                                        </p:tav>
                                      </p:tavLst>
                                    </p:anim>
                                    <p:anim calcmode="lin" valueType="num">
                                      <p:cBhvr>
                                        <p:cTn id="9" dur="1250" fill="hold"/>
                                        <p:tgtEl>
                                          <p:spTgt spid="3"/>
                                        </p:tgtEl>
                                        <p:attrNameLst>
                                          <p:attrName>style.rotation</p:attrName>
                                        </p:attrNameLst>
                                      </p:cBhvr>
                                      <p:tavLst>
                                        <p:tav tm="0">
                                          <p:val>
                                            <p:fltVal val="90"/>
                                          </p:val>
                                        </p:tav>
                                        <p:tav tm="100000">
                                          <p:val>
                                            <p:fltVal val="0"/>
                                          </p:val>
                                        </p:tav>
                                      </p:tavLst>
                                    </p:anim>
                                    <p:animEffect transition="in" filter="fade">
                                      <p:cBhvr>
                                        <p:cTn id="10"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xmlns="" id="{0212A4E2-2FDE-4B94-8646-4247D7C85DDF}"/>
              </a:ext>
            </a:extLst>
          </p:cNvPr>
          <p:cNvPicPr>
            <a:picLocks noChangeAspect="1"/>
          </p:cNvPicPr>
          <p:nvPr/>
        </p:nvPicPr>
        <p:blipFill>
          <a:blip r:embed="rId3"/>
          <a:stretch>
            <a:fillRect/>
          </a:stretch>
        </p:blipFill>
        <p:spPr>
          <a:xfrm>
            <a:off x="3006928" y="480059"/>
            <a:ext cx="7393081" cy="5489363"/>
          </a:xfrm>
          <a:prstGeom prst="rect">
            <a:avLst/>
          </a:prstGeom>
        </p:spPr>
      </p:pic>
      <p:sp>
        <p:nvSpPr>
          <p:cNvPr id="3" name="Rectángulo 2">
            <a:extLst>
              <a:ext uri="{FF2B5EF4-FFF2-40B4-BE49-F238E27FC236}">
                <a16:creationId xmlns:a16="http://schemas.microsoft.com/office/drawing/2014/main" xmlns="" id="{4BFD8FAD-DC94-4266-AC39-9BFFC2A2F04E}"/>
              </a:ext>
            </a:extLst>
          </p:cNvPr>
          <p:cNvSpPr/>
          <p:nvPr/>
        </p:nvSpPr>
        <p:spPr>
          <a:xfrm>
            <a:off x="838200" y="2224384"/>
            <a:ext cx="2514600" cy="1200329"/>
          </a:xfrm>
          <a:prstGeom prst="rect">
            <a:avLst/>
          </a:prstGeom>
        </p:spPr>
        <p:txBody>
          <a:bodyPr wrap="square">
            <a:spAutoFit/>
          </a:bodyPr>
          <a:lstStyle/>
          <a:p>
            <a:r>
              <a:rPr lang="es-ES" dirty="0" err="1">
                <a:solidFill>
                  <a:srgbClr val="231F20"/>
                </a:solidFill>
                <a:latin typeface="AdvOT1c339561"/>
              </a:rPr>
              <a:t>Survival</a:t>
            </a:r>
            <a:r>
              <a:rPr lang="es-ES" dirty="0">
                <a:solidFill>
                  <a:srgbClr val="231F20"/>
                </a:solidFill>
                <a:latin typeface="AdvOT1c339561"/>
              </a:rPr>
              <a:t> at</a:t>
            </a:r>
          </a:p>
          <a:p>
            <a:r>
              <a:rPr lang="en-US" dirty="0">
                <a:solidFill>
                  <a:srgbClr val="231F20"/>
                </a:solidFill>
                <a:latin typeface="AdvOT1c339561"/>
              </a:rPr>
              <a:t>1, 3 and 5 years was 93%, 74% and</a:t>
            </a:r>
          </a:p>
          <a:p>
            <a:r>
              <a:rPr lang="es-ES" dirty="0">
                <a:solidFill>
                  <a:srgbClr val="231F20"/>
                </a:solidFill>
                <a:latin typeface="AdvOT1c339561"/>
              </a:rPr>
              <a:t>55%, </a:t>
            </a:r>
            <a:r>
              <a:rPr lang="es-ES" dirty="0" err="1">
                <a:solidFill>
                  <a:srgbClr val="231F20"/>
                </a:solidFill>
                <a:latin typeface="AdvOT1c339561"/>
              </a:rPr>
              <a:t>respectively</a:t>
            </a:r>
            <a:r>
              <a:rPr lang="es-ES" dirty="0">
                <a:solidFill>
                  <a:srgbClr val="231F20"/>
                </a:solidFill>
                <a:latin typeface="AdvOT1c339561"/>
              </a:rPr>
              <a:t>.</a:t>
            </a:r>
            <a:endParaRPr lang="es-ES" dirty="0"/>
          </a:p>
        </p:txBody>
      </p:sp>
      <p:sp>
        <p:nvSpPr>
          <p:cNvPr id="6" name="Rectángulo 5">
            <a:extLst>
              <a:ext uri="{FF2B5EF4-FFF2-40B4-BE49-F238E27FC236}">
                <a16:creationId xmlns:a16="http://schemas.microsoft.com/office/drawing/2014/main" xmlns="" id="{53BC6703-039B-4B45-90BA-A1DBD3DCA82E}"/>
              </a:ext>
            </a:extLst>
          </p:cNvPr>
          <p:cNvSpPr/>
          <p:nvPr/>
        </p:nvSpPr>
        <p:spPr>
          <a:xfrm>
            <a:off x="477012" y="5874868"/>
            <a:ext cx="11887200" cy="584775"/>
          </a:xfrm>
          <a:prstGeom prst="rect">
            <a:avLst/>
          </a:prstGeom>
        </p:spPr>
        <p:txBody>
          <a:bodyPr wrap="square">
            <a:spAutoFit/>
          </a:bodyPr>
          <a:lstStyle/>
          <a:p>
            <a:r>
              <a:rPr lang="en-US" sz="1600" dirty="0" err="1">
                <a:solidFill>
                  <a:srgbClr val="231F20"/>
                </a:solidFill>
              </a:rPr>
              <a:t>Boucly</a:t>
            </a:r>
            <a:r>
              <a:rPr lang="en-US" sz="1600" dirty="0">
                <a:solidFill>
                  <a:srgbClr val="231F20"/>
                </a:solidFill>
              </a:rPr>
              <a:t> A, </a:t>
            </a:r>
            <a:r>
              <a:rPr lang="en-US" sz="1600" dirty="0" err="1">
                <a:solidFill>
                  <a:srgbClr val="231F20"/>
                </a:solidFill>
              </a:rPr>
              <a:t>Cottin</a:t>
            </a:r>
            <a:r>
              <a:rPr lang="en-US" sz="1600" dirty="0">
                <a:solidFill>
                  <a:srgbClr val="231F20"/>
                </a:solidFill>
              </a:rPr>
              <a:t> V, Nunes H, et al. Management and long-term outcomes  of sarcoidosis-associated pulmonary hypertension. </a:t>
            </a:r>
            <a:r>
              <a:rPr lang="en-US" sz="1600" dirty="0" err="1">
                <a:solidFill>
                  <a:srgbClr val="231F20"/>
                </a:solidFill>
              </a:rPr>
              <a:t>Eur</a:t>
            </a:r>
            <a:r>
              <a:rPr lang="en-US" sz="1600" dirty="0">
                <a:solidFill>
                  <a:srgbClr val="231F20"/>
                </a:solidFill>
              </a:rPr>
              <a:t> </a:t>
            </a:r>
            <a:r>
              <a:rPr lang="en-US" sz="1600" dirty="0" err="1">
                <a:solidFill>
                  <a:srgbClr val="231F20"/>
                </a:solidFill>
              </a:rPr>
              <a:t>Respir</a:t>
            </a:r>
            <a:r>
              <a:rPr lang="en-US" sz="1600" dirty="0">
                <a:solidFill>
                  <a:srgbClr val="231F20"/>
                </a:solidFill>
              </a:rPr>
              <a:t> J 2017; 50: 1700465 [https://doi.org/10.1183/</a:t>
            </a:r>
            <a:r>
              <a:rPr lang="es-ES" sz="1600" dirty="0">
                <a:solidFill>
                  <a:srgbClr val="231F20"/>
                </a:solidFill>
              </a:rPr>
              <a:t>13993003.00465-2017].</a:t>
            </a:r>
            <a:endParaRPr lang="es-ES" sz="1600" dirty="0"/>
          </a:p>
        </p:txBody>
      </p:sp>
      <p:sp>
        <p:nvSpPr>
          <p:cNvPr id="8" name="Rectangle 8">
            <a:extLst>
              <a:ext uri="{FF2B5EF4-FFF2-40B4-BE49-F238E27FC236}">
                <a16:creationId xmlns:a16="http://schemas.microsoft.com/office/drawing/2014/main" xmlns="" id="{8CA06CD6-90CA-4C45-856C-6771339E1E2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2937002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49103334-3807-4BE1-9CB3-58DBA4816FBA}"/>
              </a:ext>
            </a:extLst>
          </p:cNvPr>
          <p:cNvPicPr>
            <a:picLocks noChangeAspect="1"/>
          </p:cNvPicPr>
          <p:nvPr/>
        </p:nvPicPr>
        <p:blipFill>
          <a:blip r:embed="rId2"/>
          <a:stretch>
            <a:fillRect/>
          </a:stretch>
        </p:blipFill>
        <p:spPr>
          <a:xfrm>
            <a:off x="863600" y="301309"/>
            <a:ext cx="10133974" cy="5725694"/>
          </a:xfrm>
          <a:prstGeom prst="rect">
            <a:avLst/>
          </a:prstGeom>
        </p:spPr>
      </p:pic>
      <p:sp>
        <p:nvSpPr>
          <p:cNvPr id="3" name="Rectángulo 2">
            <a:extLst>
              <a:ext uri="{FF2B5EF4-FFF2-40B4-BE49-F238E27FC236}">
                <a16:creationId xmlns:a16="http://schemas.microsoft.com/office/drawing/2014/main" xmlns="" id="{5162580F-D9DB-446D-80BD-9F5A7929A9EF}"/>
              </a:ext>
            </a:extLst>
          </p:cNvPr>
          <p:cNvSpPr/>
          <p:nvPr/>
        </p:nvSpPr>
        <p:spPr>
          <a:xfrm>
            <a:off x="351691" y="6214571"/>
            <a:ext cx="11887200" cy="584775"/>
          </a:xfrm>
          <a:prstGeom prst="rect">
            <a:avLst/>
          </a:prstGeom>
        </p:spPr>
        <p:txBody>
          <a:bodyPr wrap="square">
            <a:spAutoFit/>
          </a:bodyPr>
          <a:lstStyle/>
          <a:p>
            <a:r>
              <a:rPr lang="en-US" sz="1600" dirty="0" err="1">
                <a:solidFill>
                  <a:srgbClr val="231F20"/>
                </a:solidFill>
              </a:rPr>
              <a:t>Boucly</a:t>
            </a:r>
            <a:r>
              <a:rPr lang="en-US" sz="1600" dirty="0">
                <a:solidFill>
                  <a:srgbClr val="231F20"/>
                </a:solidFill>
              </a:rPr>
              <a:t> A, </a:t>
            </a:r>
            <a:r>
              <a:rPr lang="en-US" sz="1600" dirty="0" err="1">
                <a:solidFill>
                  <a:srgbClr val="231F20"/>
                </a:solidFill>
              </a:rPr>
              <a:t>Cottin</a:t>
            </a:r>
            <a:r>
              <a:rPr lang="en-US" sz="1600" dirty="0">
                <a:solidFill>
                  <a:srgbClr val="231F20"/>
                </a:solidFill>
              </a:rPr>
              <a:t> V, Nunes H, et al. Management and long-term outcomes  of sarcoidosis-associated pulmonary hypertension. </a:t>
            </a:r>
            <a:r>
              <a:rPr lang="en-US" sz="1600" dirty="0" err="1">
                <a:solidFill>
                  <a:srgbClr val="231F20"/>
                </a:solidFill>
              </a:rPr>
              <a:t>Eur</a:t>
            </a:r>
            <a:r>
              <a:rPr lang="en-US" sz="1600" dirty="0">
                <a:solidFill>
                  <a:srgbClr val="231F20"/>
                </a:solidFill>
              </a:rPr>
              <a:t> </a:t>
            </a:r>
            <a:r>
              <a:rPr lang="en-US" sz="1600" dirty="0" err="1">
                <a:solidFill>
                  <a:srgbClr val="231F20"/>
                </a:solidFill>
              </a:rPr>
              <a:t>Respir</a:t>
            </a:r>
            <a:r>
              <a:rPr lang="en-US" sz="1600" dirty="0">
                <a:solidFill>
                  <a:srgbClr val="231F20"/>
                </a:solidFill>
              </a:rPr>
              <a:t> J 2017; 50: 1700465 [https://doi.org/10.1183/</a:t>
            </a:r>
            <a:r>
              <a:rPr lang="es-ES" sz="1600" dirty="0">
                <a:solidFill>
                  <a:srgbClr val="231F20"/>
                </a:solidFill>
              </a:rPr>
              <a:t>13993003.00465-2017].</a:t>
            </a:r>
            <a:endParaRPr lang="es-ES" sz="1600" dirty="0"/>
          </a:p>
        </p:txBody>
      </p:sp>
      <p:sp>
        <p:nvSpPr>
          <p:cNvPr id="4" name="Rectangle 8">
            <a:extLst>
              <a:ext uri="{FF2B5EF4-FFF2-40B4-BE49-F238E27FC236}">
                <a16:creationId xmlns:a16="http://schemas.microsoft.com/office/drawing/2014/main" xmlns="" id="{8CA06CD6-90CA-4C45-856C-6771339E1E2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4 Flecha abajo"/>
          <p:cNvSpPr/>
          <p:nvPr/>
        </p:nvSpPr>
        <p:spPr>
          <a:xfrm rot="18943701">
            <a:off x="4114803" y="1195755"/>
            <a:ext cx="410308" cy="6564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109363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5"/>
                                        </p:tgtEl>
                                        <p:attrNameLst>
                                          <p:attrName>style.color</p:attrName>
                                        </p:attrNameLst>
                                      </p:cBhvr>
                                      <p:to>
                                        <a:schemeClr val="bg1"/>
                                      </p:to>
                                    </p:animClr>
                                    <p:animClr clrSpc="rgb" dir="cw">
                                      <p:cBhvr>
                                        <p:cTn id="7" dur="250" autoRev="1" fill="remove"/>
                                        <p:tgtEl>
                                          <p:spTgt spid="5"/>
                                        </p:tgtEl>
                                        <p:attrNameLst>
                                          <p:attrName>fillcolor</p:attrName>
                                        </p:attrNameLst>
                                      </p:cBhvr>
                                      <p:to>
                                        <a:schemeClr val="bg1"/>
                                      </p:to>
                                    </p:animClr>
                                    <p:set>
                                      <p:cBhvr>
                                        <p:cTn id="8" dur="250" autoRev="1" fill="remove"/>
                                        <p:tgtEl>
                                          <p:spTgt spid="5"/>
                                        </p:tgtEl>
                                        <p:attrNameLst>
                                          <p:attrName>fill.type</p:attrName>
                                        </p:attrNameLst>
                                      </p:cBhvr>
                                      <p:to>
                                        <p:strVal val="solid"/>
                                      </p:to>
                                    </p:set>
                                    <p:set>
                                      <p:cBhvr>
                                        <p:cTn id="9" dur="250" autoRev="1" fill="remove"/>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7">
            <a:extLst>
              <a:ext uri="{FF2B5EF4-FFF2-40B4-BE49-F238E27FC236}">
                <a16:creationId xmlns:a16="http://schemas.microsoft.com/office/drawing/2014/main" xmlns="" id="{3FCA2AFC-C1FF-4CFE-BE9D-F02F1F7046C5}"/>
              </a:ext>
            </a:extLst>
          </p:cNvPr>
          <p:cNvPicPr>
            <a:picLocks noChangeAspect="1"/>
          </p:cNvPicPr>
          <p:nvPr/>
        </p:nvPicPr>
        <p:blipFill>
          <a:blip r:embed="rId2" cstate="email"/>
          <a:stretch>
            <a:fillRect/>
          </a:stretch>
        </p:blipFill>
        <p:spPr>
          <a:xfrm>
            <a:off x="620203" y="-1"/>
            <a:ext cx="10329151" cy="6880019"/>
          </a:xfrm>
          <a:prstGeom prst="rect">
            <a:avLst/>
          </a:prstGeom>
        </p:spPr>
      </p:pic>
    </p:spTree>
    <p:extLst>
      <p:ext uri="{BB962C8B-B14F-4D97-AF65-F5344CB8AC3E}">
        <p14:creationId xmlns:p14="http://schemas.microsoft.com/office/powerpoint/2010/main" xmlns="" val="926207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28133FE1-9029-450C-BDF8-921A1039FCF2}"/>
              </a:ext>
            </a:extLst>
          </p:cNvPr>
          <p:cNvPicPr>
            <a:picLocks noChangeAspect="1"/>
          </p:cNvPicPr>
          <p:nvPr/>
        </p:nvPicPr>
        <p:blipFill>
          <a:blip r:embed="rId2"/>
          <a:stretch>
            <a:fillRect/>
          </a:stretch>
        </p:blipFill>
        <p:spPr>
          <a:xfrm>
            <a:off x="1195754" y="44078"/>
            <a:ext cx="9129931" cy="5980803"/>
          </a:xfrm>
          <a:prstGeom prst="rect">
            <a:avLst/>
          </a:prstGeom>
        </p:spPr>
      </p:pic>
      <p:sp>
        <p:nvSpPr>
          <p:cNvPr id="3" name="Rectángulo 2">
            <a:extLst>
              <a:ext uri="{FF2B5EF4-FFF2-40B4-BE49-F238E27FC236}">
                <a16:creationId xmlns:a16="http://schemas.microsoft.com/office/drawing/2014/main" xmlns="" id="{E808591F-3336-4DDA-B190-C8E1E6BB23EC}"/>
              </a:ext>
            </a:extLst>
          </p:cNvPr>
          <p:cNvSpPr/>
          <p:nvPr/>
        </p:nvSpPr>
        <p:spPr>
          <a:xfrm>
            <a:off x="171308" y="6312498"/>
            <a:ext cx="5460457" cy="369332"/>
          </a:xfrm>
          <a:prstGeom prst="rect">
            <a:avLst/>
          </a:prstGeom>
        </p:spPr>
        <p:txBody>
          <a:bodyPr wrap="square">
            <a:spAutoFit/>
          </a:bodyPr>
          <a:lstStyle/>
          <a:p>
            <a:r>
              <a:rPr lang="es-ES" sz="1600" dirty="0"/>
              <a:t>REVEAL: </a:t>
            </a:r>
            <a:r>
              <a:rPr lang="es-ES" b="1" i="1" dirty="0"/>
              <a:t>CHEST 2010; 138(6):1383–1394</a:t>
            </a:r>
            <a:endParaRPr lang="es-ES" sz="1600" dirty="0"/>
          </a:p>
        </p:txBody>
      </p:sp>
      <p:sp>
        <p:nvSpPr>
          <p:cNvPr id="4" name="Rectángulo 3">
            <a:extLst>
              <a:ext uri="{FF2B5EF4-FFF2-40B4-BE49-F238E27FC236}">
                <a16:creationId xmlns:a16="http://schemas.microsoft.com/office/drawing/2014/main" xmlns="" id="{BA641BB4-9312-4C48-A26D-4103D8F51089}"/>
              </a:ext>
            </a:extLst>
          </p:cNvPr>
          <p:cNvSpPr/>
          <p:nvPr/>
        </p:nvSpPr>
        <p:spPr>
          <a:xfrm rot="20626651">
            <a:off x="8400143" y="1738954"/>
            <a:ext cx="3465286" cy="92333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dirty="0">
                <a:latin typeface="NewCaledonia"/>
              </a:rPr>
              <a:t>better hemodynamics, but poorer survival, in </a:t>
            </a:r>
            <a:r>
              <a:rPr lang="en-US" dirty="0" err="1">
                <a:latin typeface="NewCaledonia"/>
              </a:rPr>
              <a:t>SSc</a:t>
            </a:r>
            <a:r>
              <a:rPr lang="en-US" dirty="0">
                <a:latin typeface="NewCaledonia"/>
              </a:rPr>
              <a:t>-APAH compared with IPAH.</a:t>
            </a:r>
            <a:endParaRPr lang="es-ES" dirty="0"/>
          </a:p>
        </p:txBody>
      </p:sp>
    </p:spTree>
    <p:extLst>
      <p:ext uri="{BB962C8B-B14F-4D97-AF65-F5344CB8AC3E}">
        <p14:creationId xmlns:p14="http://schemas.microsoft.com/office/powerpoint/2010/main" xmlns="" val="1222466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A9F529C3-C941-49FD-8C67-82F134F64B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20586029-32A0-47E5-9AEC-AE3ABA6B94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descr="Imagen que contiene texto, mapa&#10;&#10;Descripción generada con confianza muy alta">
            <a:extLst>
              <a:ext uri="{FF2B5EF4-FFF2-40B4-BE49-F238E27FC236}">
                <a16:creationId xmlns:a16="http://schemas.microsoft.com/office/drawing/2014/main" xmlns="" id="{BE9032A2-08FB-4E33-AB67-C2220052E18A}"/>
              </a:ext>
            </a:extLst>
          </p:cNvPr>
          <p:cNvPicPr>
            <a:picLocks noChangeAspect="1"/>
          </p:cNvPicPr>
          <p:nvPr/>
        </p:nvPicPr>
        <p:blipFill>
          <a:blip r:embed="rId2" cstate="email"/>
          <a:stretch>
            <a:fillRect/>
          </a:stretch>
        </p:blipFill>
        <p:spPr>
          <a:xfrm>
            <a:off x="6069822" y="1327639"/>
            <a:ext cx="5620486" cy="3683157"/>
          </a:xfrm>
          <a:prstGeom prst="rect">
            <a:avLst/>
          </a:prstGeom>
        </p:spPr>
      </p:pic>
      <p:pic>
        <p:nvPicPr>
          <p:cNvPr id="3" name="Imagen 2" descr="Imagen que contiene texto, mapa&#10;&#10;Descripción generada con confianza muy alta">
            <a:extLst>
              <a:ext uri="{FF2B5EF4-FFF2-40B4-BE49-F238E27FC236}">
                <a16:creationId xmlns:a16="http://schemas.microsoft.com/office/drawing/2014/main" xmlns="" id="{D11F39DC-7C0F-45FF-83C1-5BEC0C923B54}"/>
              </a:ext>
            </a:extLst>
          </p:cNvPr>
          <p:cNvPicPr>
            <a:picLocks noChangeAspect="1"/>
          </p:cNvPicPr>
          <p:nvPr/>
        </p:nvPicPr>
        <p:blipFill>
          <a:blip r:embed="rId3" cstate="email"/>
          <a:stretch>
            <a:fillRect/>
          </a:stretch>
        </p:blipFill>
        <p:spPr>
          <a:xfrm>
            <a:off x="459472" y="1336431"/>
            <a:ext cx="5620486" cy="3667745"/>
          </a:xfrm>
          <a:prstGeom prst="rect">
            <a:avLst/>
          </a:prstGeom>
        </p:spPr>
      </p:pic>
      <p:cxnSp>
        <p:nvCxnSpPr>
          <p:cNvPr id="12" name="Straight Connector 11">
            <a:extLst>
              <a:ext uri="{FF2B5EF4-FFF2-40B4-BE49-F238E27FC236}">
                <a16:creationId xmlns:a16="http://schemas.microsoft.com/office/drawing/2014/main" xmlns="" id="{8C730EAB-A532-4295-A302-FB4B90DB9F5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
        <p:nvSpPr>
          <p:cNvPr id="7" name="Rectángulo 6">
            <a:extLst>
              <a:ext uri="{FF2B5EF4-FFF2-40B4-BE49-F238E27FC236}">
                <a16:creationId xmlns:a16="http://schemas.microsoft.com/office/drawing/2014/main" xmlns="" id="{A0D3AC3B-CBC4-441E-B853-41FCDED16D82}"/>
              </a:ext>
            </a:extLst>
          </p:cNvPr>
          <p:cNvSpPr/>
          <p:nvPr/>
        </p:nvSpPr>
        <p:spPr>
          <a:xfrm>
            <a:off x="635542" y="5749790"/>
            <a:ext cx="5460457" cy="369332"/>
          </a:xfrm>
          <a:prstGeom prst="rect">
            <a:avLst/>
          </a:prstGeom>
        </p:spPr>
        <p:txBody>
          <a:bodyPr wrap="square">
            <a:spAutoFit/>
          </a:bodyPr>
          <a:lstStyle/>
          <a:p>
            <a:r>
              <a:rPr lang="es-ES" sz="1600" dirty="0"/>
              <a:t>REVEAL: </a:t>
            </a:r>
            <a:r>
              <a:rPr lang="es-ES" b="1" i="1" dirty="0"/>
              <a:t>CHEST 2010; 138(6):1383–1394</a:t>
            </a:r>
            <a:endParaRPr lang="es-ES" sz="1600" dirty="0"/>
          </a:p>
        </p:txBody>
      </p:sp>
    </p:spTree>
    <p:extLst>
      <p:ext uri="{BB962C8B-B14F-4D97-AF65-F5344CB8AC3E}">
        <p14:creationId xmlns:p14="http://schemas.microsoft.com/office/powerpoint/2010/main" xmlns="" val="177783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9F6CFA7-AE03-419D-8E1E-5BD2283812D3}"/>
              </a:ext>
            </a:extLst>
          </p:cNvPr>
          <p:cNvSpPr>
            <a:spLocks noGrp="1"/>
          </p:cNvSpPr>
          <p:nvPr>
            <p:ph type="title"/>
          </p:nvPr>
        </p:nvSpPr>
        <p:spPr/>
        <p:txBody>
          <a:bodyPr>
            <a:normAutofit fontScale="90000"/>
          </a:bodyPr>
          <a:lstStyle/>
          <a:p>
            <a:r>
              <a:rPr lang="es-ES" b="1" dirty="0">
                <a:solidFill>
                  <a:srgbClr val="0070C0"/>
                </a:solidFill>
              </a:rPr>
              <a:t>Mejoría actual de la supervivencia en </a:t>
            </a:r>
            <a:br>
              <a:rPr lang="es-ES" b="1" dirty="0">
                <a:solidFill>
                  <a:srgbClr val="0070C0"/>
                </a:solidFill>
              </a:rPr>
            </a:br>
            <a:r>
              <a:rPr lang="es-ES" b="1" dirty="0">
                <a:solidFill>
                  <a:srgbClr val="0070C0"/>
                </a:solidFill>
              </a:rPr>
              <a:t>HAP-</a:t>
            </a:r>
            <a:r>
              <a:rPr lang="es-ES" b="1" dirty="0" err="1">
                <a:solidFill>
                  <a:srgbClr val="0070C0"/>
                </a:solidFill>
              </a:rPr>
              <a:t>SScl</a:t>
            </a:r>
            <a:r>
              <a:rPr lang="es-ES" b="1" dirty="0">
                <a:solidFill>
                  <a:srgbClr val="0070C0"/>
                </a:solidFill>
              </a:rPr>
              <a:t>….(</a:t>
            </a:r>
            <a:r>
              <a:rPr lang="es-ES" b="1" dirty="0" err="1">
                <a:solidFill>
                  <a:srgbClr val="0070C0"/>
                </a:solidFill>
              </a:rPr>
              <a:t>diag</a:t>
            </a:r>
            <a:r>
              <a:rPr lang="es-ES" b="1" dirty="0">
                <a:solidFill>
                  <a:srgbClr val="0070C0"/>
                </a:solidFill>
              </a:rPr>
              <a:t> precoz, nuevos </a:t>
            </a:r>
            <a:r>
              <a:rPr lang="es-ES" b="1" dirty="0" err="1">
                <a:solidFill>
                  <a:srgbClr val="0070C0"/>
                </a:solidFill>
              </a:rPr>
              <a:t>trat</a:t>
            </a:r>
            <a:r>
              <a:rPr lang="es-ES" b="1" dirty="0">
                <a:solidFill>
                  <a:srgbClr val="0070C0"/>
                </a:solidFill>
              </a:rPr>
              <a:t>….)</a:t>
            </a:r>
          </a:p>
        </p:txBody>
      </p:sp>
      <p:graphicFrame>
        <p:nvGraphicFramePr>
          <p:cNvPr id="5" name="Marcador de contenido 4">
            <a:extLst>
              <a:ext uri="{FF2B5EF4-FFF2-40B4-BE49-F238E27FC236}">
                <a16:creationId xmlns:a16="http://schemas.microsoft.com/office/drawing/2014/main" xmlns="" id="{3430393A-06B4-4A16-9E85-DBD1BF7BDD48}"/>
              </a:ext>
            </a:extLst>
          </p:cNvPr>
          <p:cNvGraphicFramePr>
            <a:graphicFrameLocks noGrp="1"/>
          </p:cNvGraphicFramePr>
          <p:nvPr>
            <p:ph sz="half" idx="2"/>
            <p:extLst>
              <p:ext uri="{D42A27DB-BD31-4B8C-83A1-F6EECF244321}">
                <p14:modId xmlns:p14="http://schemas.microsoft.com/office/powerpoint/2010/main" xmlns="" val="1400200274"/>
              </p:ext>
            </p:extLst>
          </p:nvPr>
        </p:nvGraphicFramePr>
        <p:xfrm>
          <a:off x="571500" y="1920741"/>
          <a:ext cx="10375900" cy="3658560"/>
        </p:xfrm>
        <a:graphic>
          <a:graphicData uri="http://schemas.openxmlformats.org/drawingml/2006/table">
            <a:tbl>
              <a:tblPr firstRow="1" bandRow="1">
                <a:tableStyleId>{5C22544A-7EE6-4342-B048-85BDC9FD1C3A}</a:tableStyleId>
              </a:tblPr>
              <a:tblGrid>
                <a:gridCol w="3458633">
                  <a:extLst>
                    <a:ext uri="{9D8B030D-6E8A-4147-A177-3AD203B41FA5}">
                      <a16:colId xmlns:a16="http://schemas.microsoft.com/office/drawing/2014/main" xmlns="" val="3725601219"/>
                    </a:ext>
                  </a:extLst>
                </a:gridCol>
                <a:gridCol w="3958167">
                  <a:extLst>
                    <a:ext uri="{9D8B030D-6E8A-4147-A177-3AD203B41FA5}">
                      <a16:colId xmlns:a16="http://schemas.microsoft.com/office/drawing/2014/main" xmlns="" val="784171993"/>
                    </a:ext>
                  </a:extLst>
                </a:gridCol>
                <a:gridCol w="2959100">
                  <a:extLst>
                    <a:ext uri="{9D8B030D-6E8A-4147-A177-3AD203B41FA5}">
                      <a16:colId xmlns:a16="http://schemas.microsoft.com/office/drawing/2014/main" xmlns="" val="2603773241"/>
                    </a:ext>
                  </a:extLst>
                </a:gridCol>
              </a:tblGrid>
              <a:tr h="437519">
                <a:tc>
                  <a:txBody>
                    <a:bodyPr/>
                    <a:lstStyle/>
                    <a:p>
                      <a:endParaRPr lang="es-ES" dirty="0"/>
                    </a:p>
                  </a:txBody>
                  <a:tcPr/>
                </a:tc>
                <a:tc>
                  <a:txBody>
                    <a:bodyPr/>
                    <a:lstStyle/>
                    <a:p>
                      <a:pPr algn="ctr"/>
                      <a:r>
                        <a:rPr lang="es-ES" dirty="0"/>
                        <a:t> 1 año</a:t>
                      </a:r>
                    </a:p>
                  </a:txBody>
                  <a:tcPr/>
                </a:tc>
                <a:tc>
                  <a:txBody>
                    <a:bodyPr/>
                    <a:lstStyle/>
                    <a:p>
                      <a:pPr algn="ctr"/>
                      <a:r>
                        <a:rPr lang="es-ES" dirty="0"/>
                        <a:t>3 años</a:t>
                      </a:r>
                    </a:p>
                  </a:txBody>
                  <a:tcPr/>
                </a:tc>
                <a:extLst>
                  <a:ext uri="{0D108BD9-81ED-4DB2-BD59-A6C34878D82A}">
                    <a16:rowId xmlns:a16="http://schemas.microsoft.com/office/drawing/2014/main" xmlns="" val="698466740"/>
                  </a:ext>
                </a:extLst>
              </a:tr>
              <a:tr h="1157283">
                <a:tc>
                  <a:txBody>
                    <a:bodyPr/>
                    <a:lstStyle/>
                    <a:p>
                      <a:r>
                        <a:rPr lang="es-ES" b="1" dirty="0"/>
                        <a:t>Metanálisis de 17 estudios</a:t>
                      </a:r>
                    </a:p>
                  </a:txBody>
                  <a:tcPr/>
                </a:tc>
                <a:tc>
                  <a:txBody>
                    <a:bodyPr/>
                    <a:lstStyle/>
                    <a:p>
                      <a:pPr algn="ctr"/>
                      <a:r>
                        <a:rPr lang="es-ES" dirty="0"/>
                        <a:t>82% </a:t>
                      </a:r>
                    </a:p>
                    <a:p>
                      <a:pPr algn="ctr"/>
                      <a:endParaRPr lang="es-ES" dirty="0"/>
                    </a:p>
                    <a:p>
                      <a:pPr algn="ctr"/>
                      <a:r>
                        <a:rPr lang="es-ES" dirty="0"/>
                        <a:t>77% (HAP+ILD)</a:t>
                      </a:r>
                    </a:p>
                  </a:txBody>
                  <a:tcPr/>
                </a:tc>
                <a:tc>
                  <a:txBody>
                    <a:bodyPr/>
                    <a:lstStyle/>
                    <a:p>
                      <a:pPr algn="ctr"/>
                      <a:r>
                        <a:rPr lang="es-ES" dirty="0"/>
                        <a:t>56%</a:t>
                      </a:r>
                    </a:p>
                    <a:p>
                      <a:pPr algn="ctr"/>
                      <a:endParaRPr lang="es-ES" dirty="0"/>
                    </a:p>
                    <a:p>
                      <a:pPr algn="ctr"/>
                      <a:r>
                        <a:rPr lang="es-ES" dirty="0"/>
                        <a:t>35% (HAP+ILD)</a:t>
                      </a:r>
                    </a:p>
                  </a:txBody>
                  <a:tcPr/>
                </a:tc>
                <a:extLst>
                  <a:ext uri="{0D108BD9-81ED-4DB2-BD59-A6C34878D82A}">
                    <a16:rowId xmlns:a16="http://schemas.microsoft.com/office/drawing/2014/main" xmlns="" val="224995695"/>
                  </a:ext>
                </a:extLst>
              </a:tr>
              <a:tr h="1157283">
                <a:tc>
                  <a:txBody>
                    <a:bodyPr/>
                    <a:lstStyle/>
                    <a:p>
                      <a:r>
                        <a:rPr lang="es-ES" b="1" dirty="0"/>
                        <a:t>REVEAL</a:t>
                      </a:r>
                    </a:p>
                  </a:txBody>
                  <a:tcPr/>
                </a:tc>
                <a:tc>
                  <a:txBody>
                    <a:bodyPr/>
                    <a:lstStyle/>
                    <a:p>
                      <a:pPr algn="ctr"/>
                      <a:r>
                        <a:rPr lang="es-ES" dirty="0"/>
                        <a:t>82%</a:t>
                      </a:r>
                    </a:p>
                    <a:p>
                      <a:pPr algn="ctr"/>
                      <a:endParaRPr lang="es-ES" dirty="0"/>
                    </a:p>
                    <a:p>
                      <a:pPr algn="ctr"/>
                      <a:r>
                        <a:rPr lang="es-ES" dirty="0"/>
                        <a:t>(94% LES, 93% HAP, 86% AR, 88% EMTC)</a:t>
                      </a:r>
                    </a:p>
                    <a:p>
                      <a:pPr algn="ctr"/>
                      <a:endParaRPr lang="es-ES" dirty="0"/>
                    </a:p>
                  </a:txBody>
                  <a:tcPr/>
                </a:tc>
                <a:tc>
                  <a:txBody>
                    <a:bodyPr/>
                    <a:lstStyle/>
                    <a:p>
                      <a:pPr algn="ctr"/>
                      <a:endParaRPr lang="es-ES" dirty="0"/>
                    </a:p>
                  </a:txBody>
                  <a:tcPr/>
                </a:tc>
                <a:extLst>
                  <a:ext uri="{0D108BD9-81ED-4DB2-BD59-A6C34878D82A}">
                    <a16:rowId xmlns:a16="http://schemas.microsoft.com/office/drawing/2014/main" xmlns="" val="2758370643"/>
                  </a:ext>
                </a:extLst>
              </a:tr>
              <a:tr h="437519">
                <a:tc>
                  <a:txBody>
                    <a:bodyPr/>
                    <a:lstStyle/>
                    <a:p>
                      <a:r>
                        <a:rPr lang="es-ES" b="1" dirty="0"/>
                        <a:t>PHAROS</a:t>
                      </a:r>
                    </a:p>
                  </a:txBody>
                  <a:tcPr/>
                </a:tc>
                <a:tc>
                  <a:txBody>
                    <a:bodyPr/>
                    <a:lstStyle/>
                    <a:p>
                      <a:pPr algn="ctr"/>
                      <a:r>
                        <a:rPr lang="es-ES" dirty="0"/>
                        <a:t>93%</a:t>
                      </a:r>
                    </a:p>
                  </a:txBody>
                  <a:tcPr/>
                </a:tc>
                <a:tc>
                  <a:txBody>
                    <a:bodyPr/>
                    <a:lstStyle/>
                    <a:p>
                      <a:pPr algn="ctr"/>
                      <a:r>
                        <a:rPr lang="es-ES" dirty="0"/>
                        <a:t>75%</a:t>
                      </a:r>
                    </a:p>
                  </a:txBody>
                  <a:tcPr/>
                </a:tc>
                <a:extLst>
                  <a:ext uri="{0D108BD9-81ED-4DB2-BD59-A6C34878D82A}">
                    <a16:rowId xmlns:a16="http://schemas.microsoft.com/office/drawing/2014/main" xmlns="" val="3458307388"/>
                  </a:ext>
                </a:extLst>
              </a:tr>
              <a:tr h="437519">
                <a:tc>
                  <a:txBody>
                    <a:bodyPr/>
                    <a:lstStyle/>
                    <a:p>
                      <a:r>
                        <a:rPr lang="es-ES" b="1" dirty="0"/>
                        <a:t>ASCS (cohorte australiana)</a:t>
                      </a:r>
                    </a:p>
                  </a:txBody>
                  <a:tcPr/>
                </a:tc>
                <a:tc>
                  <a:txBody>
                    <a:bodyPr/>
                    <a:lstStyle/>
                    <a:p>
                      <a:pPr algn="ctr"/>
                      <a:r>
                        <a:rPr lang="es-ES" dirty="0"/>
                        <a:t>94%</a:t>
                      </a:r>
                    </a:p>
                  </a:txBody>
                  <a:tcPr/>
                </a:tc>
                <a:tc>
                  <a:txBody>
                    <a:bodyPr/>
                    <a:lstStyle/>
                    <a:p>
                      <a:pPr algn="ctr"/>
                      <a:r>
                        <a:rPr lang="es-ES" dirty="0"/>
                        <a:t>73%</a:t>
                      </a:r>
                    </a:p>
                  </a:txBody>
                  <a:tcPr/>
                </a:tc>
                <a:extLst>
                  <a:ext uri="{0D108BD9-81ED-4DB2-BD59-A6C34878D82A}">
                    <a16:rowId xmlns:a16="http://schemas.microsoft.com/office/drawing/2014/main" xmlns="" val="1490137931"/>
                  </a:ext>
                </a:extLst>
              </a:tr>
            </a:tbl>
          </a:graphicData>
        </a:graphic>
      </p:graphicFrame>
      <p:sp>
        <p:nvSpPr>
          <p:cNvPr id="9" name="Rectángulo 8">
            <a:extLst>
              <a:ext uri="{FF2B5EF4-FFF2-40B4-BE49-F238E27FC236}">
                <a16:creationId xmlns:a16="http://schemas.microsoft.com/office/drawing/2014/main" xmlns="" id="{4C127215-FD0E-40A4-A180-4C34156DD5CC}"/>
              </a:ext>
            </a:extLst>
          </p:cNvPr>
          <p:cNvSpPr/>
          <p:nvPr/>
        </p:nvSpPr>
        <p:spPr>
          <a:xfrm>
            <a:off x="0" y="5809354"/>
            <a:ext cx="12192000" cy="954107"/>
          </a:xfrm>
          <a:prstGeom prst="rect">
            <a:avLst/>
          </a:prstGeom>
        </p:spPr>
        <p:txBody>
          <a:bodyPr wrap="square">
            <a:spAutoFit/>
          </a:bodyPr>
          <a:lstStyle/>
          <a:p>
            <a:r>
              <a:rPr lang="es-ES" sz="1400" dirty="0"/>
              <a:t>- Lefevre G et al. </a:t>
            </a:r>
            <a:r>
              <a:rPr lang="en-US" sz="1400" dirty="0"/>
              <a:t>Arthritis Rheum 2013;65:2412e23. </a:t>
            </a:r>
            <a:r>
              <a:rPr lang="en-US" sz="1400" dirty="0" err="1"/>
              <a:t>Epub</a:t>
            </a:r>
            <a:r>
              <a:rPr lang="en-US" sz="1400" dirty="0"/>
              <a:t> 2013/06/07.</a:t>
            </a:r>
          </a:p>
          <a:p>
            <a:r>
              <a:rPr lang="en-US" sz="1400" dirty="0"/>
              <a:t>- Chung  et al. Chest 2010;138:1383e94.</a:t>
            </a:r>
          </a:p>
          <a:p>
            <a:r>
              <a:rPr lang="en-US" sz="1400" dirty="0"/>
              <a:t>- </a:t>
            </a:r>
            <a:r>
              <a:rPr lang="en-US" sz="1400" dirty="0" err="1"/>
              <a:t>Hachulla</a:t>
            </a:r>
            <a:r>
              <a:rPr lang="en-US" sz="1400" dirty="0"/>
              <a:t> E et al. Arthritis Rheum 2009;60:1831e9.</a:t>
            </a:r>
          </a:p>
          <a:p>
            <a:r>
              <a:rPr lang="en-US" sz="1400" dirty="0"/>
              <a:t>- Hsu et al.</a:t>
            </a:r>
            <a:r>
              <a:rPr lang="de-DE" sz="1400" dirty="0"/>
              <a:t>Semin Arthritis Rheum 2014;44:55e62. Epub 2014/04/09.eta al</a:t>
            </a:r>
            <a:endParaRPr lang="es-ES" sz="1400" dirty="0"/>
          </a:p>
        </p:txBody>
      </p:sp>
    </p:spTree>
    <p:extLst>
      <p:ext uri="{BB962C8B-B14F-4D97-AF65-F5344CB8AC3E}">
        <p14:creationId xmlns:p14="http://schemas.microsoft.com/office/powerpoint/2010/main" xmlns="" val="1677020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636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descr="Imagen que contiene texto&#10;&#10;Descripción generada con confianza muy alta">
            <a:extLst>
              <a:ext uri="{FF2B5EF4-FFF2-40B4-BE49-F238E27FC236}">
                <a16:creationId xmlns:a16="http://schemas.microsoft.com/office/drawing/2014/main" xmlns="" id="{BFAD635A-AA30-489E-ACED-5E7C0452B8F8}"/>
              </a:ext>
            </a:extLst>
          </p:cNvPr>
          <p:cNvPicPr>
            <a:picLocks noChangeAspect="1"/>
          </p:cNvPicPr>
          <p:nvPr/>
        </p:nvPicPr>
        <p:blipFill>
          <a:blip r:embed="rId3" cstate="email"/>
          <a:stretch>
            <a:fillRect/>
          </a:stretch>
        </p:blipFill>
        <p:spPr>
          <a:xfrm>
            <a:off x="1143941" y="643467"/>
            <a:ext cx="9904118" cy="5571066"/>
          </a:xfrm>
          <a:prstGeom prst="rect">
            <a:avLst/>
          </a:prstGeom>
        </p:spPr>
      </p:pic>
    </p:spTree>
    <p:extLst>
      <p:ext uri="{BB962C8B-B14F-4D97-AF65-F5344CB8AC3E}">
        <p14:creationId xmlns:p14="http://schemas.microsoft.com/office/powerpoint/2010/main" xmlns="" val="818548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captura de pantalla&#10;&#10;Descripción generada con confianza muy alta">
            <a:extLst>
              <a:ext uri="{FF2B5EF4-FFF2-40B4-BE49-F238E27FC236}">
                <a16:creationId xmlns:a16="http://schemas.microsoft.com/office/drawing/2014/main" xmlns="" id="{224A29EB-2152-4038-AB9E-5308A54C7BC8}"/>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584452" y="217096"/>
            <a:ext cx="8845296" cy="6640904"/>
          </a:xfrm>
          <a:prstGeom prst="rect">
            <a:avLst/>
          </a:prstGeom>
        </p:spPr>
      </p:pic>
    </p:spTree>
    <p:extLst>
      <p:ext uri="{BB962C8B-B14F-4D97-AF65-F5344CB8AC3E}">
        <p14:creationId xmlns:p14="http://schemas.microsoft.com/office/powerpoint/2010/main" xmlns="" val="164084244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11096</TotalTime>
  <Words>3587</Words>
  <Application>Microsoft Office PowerPoint</Application>
  <PresentationFormat>Personalizado</PresentationFormat>
  <Paragraphs>539</Paragraphs>
  <Slides>45</Slides>
  <Notes>20</Notes>
  <HiddenSlides>0</HiddenSlides>
  <MMClips>0</MMClips>
  <ScaleCrop>false</ScaleCrop>
  <HeadingPairs>
    <vt:vector size="4" baseType="variant">
      <vt:variant>
        <vt:lpstr>Tema</vt:lpstr>
      </vt:variant>
      <vt:variant>
        <vt:i4>1</vt:i4>
      </vt:variant>
      <vt:variant>
        <vt:lpstr>Títulos de diapositiva</vt:lpstr>
      </vt:variant>
      <vt:variant>
        <vt:i4>45</vt:i4>
      </vt:variant>
    </vt:vector>
  </HeadingPairs>
  <TitlesOfParts>
    <vt:vector size="46" baseType="lpstr">
      <vt:lpstr>Tema de Office</vt:lpstr>
      <vt:lpstr>HIPERTENSION PULMONAR EN ENFERMEDADES AUTOINMUNES</vt:lpstr>
      <vt:lpstr>Diapositiva 2</vt:lpstr>
      <vt:lpstr>HIPERTENSION ARTERIAL PULMONAR….</vt:lpstr>
      <vt:lpstr>Esclerodermia…..</vt:lpstr>
      <vt:lpstr>Diapositiva 5</vt:lpstr>
      <vt:lpstr>Diapositiva 6</vt:lpstr>
      <vt:lpstr>Mejoría actual de la supervivencia en  HAP-SScl….(diag precoz, nuevos trat….)</vt:lpstr>
      <vt:lpstr>Diapositiva 8</vt:lpstr>
      <vt:lpstr>Diapositiva 9</vt:lpstr>
      <vt:lpstr>Hallazgos para remitir a cate derecho</vt:lpstr>
      <vt:lpstr>Diapositiva 11</vt:lpstr>
      <vt:lpstr>Diapositiva 12</vt:lpstr>
      <vt:lpstr>Diapositiva 13</vt:lpstr>
      <vt:lpstr>Diapositiva 14</vt:lpstr>
      <vt:lpstr>Diapositiva 15</vt:lpstr>
      <vt:lpstr>Diapositiva 16</vt:lpstr>
      <vt:lpstr>Diapositiva 17</vt:lpstr>
      <vt:lpstr>Pistas….</vt:lpstr>
      <vt:lpstr>Screening de HAP en otras Conectivopatías</vt:lpstr>
      <vt:lpstr>Diapositiva 20</vt:lpstr>
      <vt:lpstr>1.Confirmar HAP 2.Mecanismos 3.Severidad </vt:lpstr>
      <vt:lpstr>Diapositiva 22</vt:lpstr>
      <vt:lpstr>Diapositiva 23</vt:lpstr>
      <vt:lpstr>Diapositiva 24</vt:lpstr>
      <vt:lpstr>Progresión clínica HAP-SScl</vt:lpstr>
      <vt:lpstr>HAP en  LES</vt:lpstr>
      <vt:lpstr>Diapositiva 27</vt:lpstr>
      <vt:lpstr>Diapositiva 28</vt:lpstr>
      <vt:lpstr>Factores de riesgo para el desarrollo de HTAP asociada a LES………. ¿SCREENING? </vt:lpstr>
      <vt:lpstr>Diapositiva 30</vt:lpstr>
      <vt:lpstr>Diapositiva 31</vt:lpstr>
      <vt:lpstr>Consideraciones con respecto al screening</vt:lpstr>
      <vt:lpstr>Tratamiento HTAP-LES</vt:lpstr>
      <vt:lpstr>Tratamiento HTAP-LES</vt:lpstr>
      <vt:lpstr>Diapositiva 35</vt:lpstr>
      <vt:lpstr>HAP en SINDROME DE SJÖGREN</vt:lpstr>
      <vt:lpstr>Diapositiva 37</vt:lpstr>
      <vt:lpstr>Tratamiento inmunosupresor</vt:lpstr>
      <vt:lpstr>HAP en MIOPATIAS INFLAMATORIAS</vt:lpstr>
      <vt:lpstr>Diapositiva 40</vt:lpstr>
      <vt:lpstr>HAP EN SARCOIDOSIS</vt:lpstr>
      <vt:lpstr>Diapositiva 42</vt:lpstr>
      <vt:lpstr>Diapositiva 43</vt:lpstr>
      <vt:lpstr>Diapositiva 44</vt:lpstr>
      <vt:lpstr>Diapositiva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 antonio todoli parra</dc:creator>
  <cp:lastModifiedBy>Julio</cp:lastModifiedBy>
  <cp:revision>147</cp:revision>
  <dcterms:created xsi:type="dcterms:W3CDTF">2018-01-24T18:52:42Z</dcterms:created>
  <dcterms:modified xsi:type="dcterms:W3CDTF">2018-02-22T21:44:32Z</dcterms:modified>
</cp:coreProperties>
</file>