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3" r:id="rId21"/>
    <p:sldMasterId id="2147483674" r:id="rId22"/>
    <p:sldMasterId id="2147483675" r:id="rId23"/>
    <p:sldMasterId id="2147483676" r:id="rId24"/>
    <p:sldMasterId id="2147483677" r:id="rId25"/>
    <p:sldMasterId id="2147483679" r:id="rId26"/>
    <p:sldMasterId id="2147483680" r:id="rId27"/>
    <p:sldMasterId id="2147483681" r:id="rId28"/>
    <p:sldMasterId id="2147483682" r:id="rId29"/>
    <p:sldMasterId id="2147483683" r:id="rId30"/>
    <p:sldMasterId id="2147483684" r:id="rId31"/>
    <p:sldMasterId id="2147483685" r:id="rId32"/>
    <p:sldMasterId id="2147483686" r:id="rId33"/>
    <p:sldMasterId id="2147483687" r:id="rId34"/>
    <p:sldMasterId id="2147483688" r:id="rId35"/>
  </p:sldMasterIdLst>
  <p:notesMasterIdLst>
    <p:notesMasterId r:id="rId75"/>
  </p:notesMasterIdLst>
  <p:sldIdLst>
    <p:sldId id="256" r:id="rId36"/>
    <p:sldId id="257" r:id="rId37"/>
    <p:sldId id="259" r:id="rId38"/>
    <p:sldId id="372" r:id="rId39"/>
    <p:sldId id="374" r:id="rId40"/>
    <p:sldId id="417" r:id="rId41"/>
    <p:sldId id="376" r:id="rId42"/>
    <p:sldId id="375" r:id="rId43"/>
    <p:sldId id="378" r:id="rId44"/>
    <p:sldId id="380" r:id="rId45"/>
    <p:sldId id="382" r:id="rId46"/>
    <p:sldId id="379" r:id="rId47"/>
    <p:sldId id="384" r:id="rId48"/>
    <p:sldId id="385" r:id="rId49"/>
    <p:sldId id="386" r:id="rId50"/>
    <p:sldId id="387" r:id="rId51"/>
    <p:sldId id="389" r:id="rId52"/>
    <p:sldId id="388" r:id="rId53"/>
    <p:sldId id="390" r:id="rId54"/>
    <p:sldId id="395" r:id="rId55"/>
    <p:sldId id="420" r:id="rId56"/>
    <p:sldId id="414" r:id="rId57"/>
    <p:sldId id="415" r:id="rId58"/>
    <p:sldId id="393" r:id="rId59"/>
    <p:sldId id="416" r:id="rId60"/>
    <p:sldId id="403" r:id="rId61"/>
    <p:sldId id="402" r:id="rId62"/>
    <p:sldId id="418" r:id="rId63"/>
    <p:sldId id="373" r:id="rId64"/>
    <p:sldId id="399" r:id="rId65"/>
    <p:sldId id="400" r:id="rId66"/>
    <p:sldId id="405" r:id="rId67"/>
    <p:sldId id="406" r:id="rId68"/>
    <p:sldId id="407" r:id="rId69"/>
    <p:sldId id="408" r:id="rId70"/>
    <p:sldId id="410" r:id="rId71"/>
    <p:sldId id="411" r:id="rId72"/>
    <p:sldId id="404" r:id="rId73"/>
    <p:sldId id="419" r:id="rId7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00"/>
    <a:srgbClr val="6600FF"/>
    <a:srgbClr val="003399"/>
    <a:srgbClr val="FF0066"/>
    <a:srgbClr val="004200"/>
    <a:srgbClr val="003600"/>
    <a:srgbClr val="003300"/>
    <a:srgbClr val="0066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76021" autoAdjust="0"/>
  </p:normalViewPr>
  <p:slideViewPr>
    <p:cSldViewPr>
      <p:cViewPr varScale="1">
        <p:scale>
          <a:sx n="38" d="100"/>
          <a:sy n="38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27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27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A94164A-A308-46C6-8F49-E945017590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123954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C70E0BE-8B56-451E-85D2-DBC863C36332}" type="slidenum">
              <a:rPr lang="es-ES" altLang="es-ES" smtClean="0">
                <a:ea typeface="Microsoft YaHei" pitchFamily="34" charset="-122"/>
              </a:rPr>
              <a:pPr/>
              <a:t>1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10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Gráfico</a:t>
            </a:r>
            <a:r>
              <a:rPr lang="es-ES" altLang="es-ES" baseline="0" dirty="0" smtClean="0">
                <a:latin typeface="Times New Roman" pitchFamily="18" charset="0"/>
              </a:rPr>
              <a:t> de barras que muestra los niveles de ANP, BNP y el cociente BNP/ANP en controles y pacientes con sobrecarga de volumen (CIA) o de presión (HAPI o HPTEC). La e</a:t>
            </a:r>
            <a:r>
              <a:rPr lang="es-ES" altLang="es-ES" dirty="0" smtClean="0">
                <a:latin typeface="Times New Roman" pitchFamily="18" charset="0"/>
              </a:rPr>
              <a:t>levación de BNP resultó más marcada en pacientes con sobrecarga de presión del VD que con</a:t>
            </a:r>
            <a:r>
              <a:rPr lang="es-ES" altLang="es-ES" baseline="0" dirty="0" smtClean="0">
                <a:latin typeface="Times New Roman" pitchFamily="18" charset="0"/>
              </a:rPr>
              <a:t> sobrecarga de volumen. 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11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Correlación significativa entre reducción de RPT y niveles tanto</a:t>
            </a:r>
            <a:r>
              <a:rPr lang="es-ES" altLang="es-ES" baseline="0" dirty="0" smtClean="0">
                <a:latin typeface="Times New Roman" pitchFamily="18" charset="0"/>
              </a:rPr>
              <a:t> de ANP como de BNP.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12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Hay que tener en cuenta, para su interpretación, factores que modifican estos valores, bien aumentándolos (esfuerzo, insuficiencia renal, enfermedad pulmonar, hipertensión arterial, hipertiroidismo, tratamiento con glucocorticoides, cirrosis hepática con ascitis o hemorragia subaracnoidea) o disminuyéndolos (obesidad, tratamiento con inhibidores de la enzima de conversión de angiotensina, bloqueadores beta, </a:t>
            </a:r>
            <a:r>
              <a:rPr lang="es-ES" altLang="es-ES" dirty="0" err="1" smtClean="0">
                <a:latin typeface="Times New Roman" pitchFamily="18" charset="0"/>
              </a:rPr>
              <a:t>espironolactona</a:t>
            </a:r>
            <a:r>
              <a:rPr lang="es-ES" altLang="es-ES" dirty="0" smtClean="0">
                <a:latin typeface="Times New Roman" pitchFamily="18" charset="0"/>
              </a:rPr>
              <a:t> y otros diuréticos).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13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Mayor nivel basal de BNP a mayor clase funcional. </a:t>
            </a:r>
          </a:p>
          <a:p>
            <a:r>
              <a:rPr lang="es-ES" altLang="es-ES" dirty="0" smtClean="0">
                <a:latin typeface="Times New Roman" pitchFamily="18" charset="0"/>
              </a:rPr>
              <a:t>Mayor nivel basal de BNP en fallecidos vs supervivientes.</a:t>
            </a:r>
            <a:r>
              <a:rPr lang="es-ES" altLang="es-ES" baseline="0" dirty="0" smtClean="0">
                <a:latin typeface="Times New Roman" pitchFamily="18" charset="0"/>
              </a:rPr>
              <a:t> Los niveles se redujeron en respuesta al tratamiento en supervivientes (-54%) mientras que aumentaron a pesar de tratamiento en fallecidos (+75%).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14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_tradnl" altLang="es-ES" dirty="0" smtClean="0">
                <a:latin typeface="Times New Roman" pitchFamily="18" charset="0"/>
              </a:rPr>
              <a:t>En el análisis </a:t>
            </a:r>
            <a:r>
              <a:rPr lang="es-ES_tradnl" altLang="es-ES" dirty="0" err="1" smtClean="0">
                <a:latin typeface="Times New Roman" pitchFamily="18" charset="0"/>
              </a:rPr>
              <a:t>multivariante</a:t>
            </a:r>
            <a:r>
              <a:rPr lang="es-ES_tradnl" altLang="es-ES" dirty="0" smtClean="0">
                <a:latin typeface="Times New Roman" pitchFamily="18" charset="0"/>
              </a:rPr>
              <a:t>, la única variable no invasiva</a:t>
            </a:r>
            <a:r>
              <a:rPr lang="es-ES_tradnl" altLang="es-ES" baseline="0" dirty="0" smtClean="0">
                <a:latin typeface="Times New Roman" pitchFamily="18" charset="0"/>
              </a:rPr>
              <a:t> asociada significativamente con mortalidad fue el BNP.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15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Peor supervivencia en pacientes con niveles por encima de la mediana de BNP. Tanto basal</a:t>
            </a:r>
            <a:r>
              <a:rPr lang="es-ES" altLang="es-ES" baseline="0" dirty="0" smtClean="0">
                <a:latin typeface="Times New Roman" pitchFamily="18" charset="0"/>
              </a:rPr>
              <a:t> como, sobre todo, en seguimiento. </a:t>
            </a:r>
          </a:p>
          <a:p>
            <a:r>
              <a:rPr lang="es-ES" altLang="es-ES" baseline="0" dirty="0" smtClean="0">
                <a:latin typeface="Times New Roman" pitchFamily="18" charset="0"/>
              </a:rPr>
              <a:t>Su correlación con las variables hemodinámicas puede explicar su valor pronóstico.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16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17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18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19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Otros estudios con pacientes</a:t>
            </a:r>
            <a:r>
              <a:rPr lang="es-ES" altLang="es-ES" baseline="0" dirty="0" smtClean="0">
                <a:latin typeface="Times New Roman" pitchFamily="18" charset="0"/>
              </a:rPr>
              <a:t> con HAP de diferente origen reforzaron el valor pronóstico de BNP. </a:t>
            </a:r>
          </a:p>
          <a:p>
            <a:r>
              <a:rPr lang="es-ES" altLang="es-ES" dirty="0" smtClean="0">
                <a:latin typeface="Times New Roman" pitchFamily="18" charset="0"/>
              </a:rPr>
              <a:t>Asociación tras ajuste por edad, sexo, etiología</a:t>
            </a:r>
            <a:r>
              <a:rPr lang="es-ES" altLang="es-ES" baseline="0" dirty="0" smtClean="0">
                <a:latin typeface="Times New Roman" pitchFamily="18" charset="0"/>
              </a:rPr>
              <a:t> de HAP y distancia en el TM6M.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CEF8C96-14AB-4633-9E25-87E3F336DDCB}" type="slidenum">
              <a:rPr lang="es-ES" altLang="es-ES" smtClean="0">
                <a:ea typeface="Microsoft YaHei" pitchFamily="34" charset="-122"/>
              </a:rPr>
              <a:pPr/>
              <a:t>2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20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21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s-ES" altLang="es-ES" dirty="0" smtClean="0">
                <a:latin typeface="Times New Roman" pitchFamily="18" charset="0"/>
              </a:rPr>
              <a:t>Valores de</a:t>
            </a:r>
            <a:r>
              <a:rPr lang="es-ES" altLang="es-ES" baseline="0" dirty="0" smtClean="0">
                <a:latin typeface="Times New Roman" pitchFamily="18" charset="0"/>
              </a:rPr>
              <a:t> </a:t>
            </a:r>
            <a:r>
              <a:rPr lang="es-ES" altLang="es-ES" baseline="0" dirty="0" err="1" smtClean="0">
                <a:latin typeface="Times New Roman" pitchFamily="18" charset="0"/>
              </a:rPr>
              <a:t>NTproBNP</a:t>
            </a:r>
            <a:r>
              <a:rPr lang="es-ES" altLang="es-ES" baseline="0" dirty="0" smtClean="0">
                <a:latin typeface="Times New Roman" pitchFamily="18" charset="0"/>
              </a:rPr>
              <a:t> significativamente superiores en HAP-ES vs HAPI a pesar de valores </a:t>
            </a:r>
            <a:r>
              <a:rPr lang="es-ES" altLang="es-ES" baseline="0" dirty="0" err="1" smtClean="0">
                <a:latin typeface="Times New Roman" pitchFamily="18" charset="0"/>
              </a:rPr>
              <a:t>hemodinámicos</a:t>
            </a:r>
            <a:r>
              <a:rPr lang="es-ES" altLang="es-ES" baseline="0" dirty="0" smtClean="0">
                <a:latin typeface="Times New Roman" pitchFamily="18" charset="0"/>
              </a:rPr>
              <a:t> similares en ambos grupos. </a:t>
            </a:r>
            <a:endParaRPr lang="es-ES" altLang="es-ES" dirty="0" smtClean="0">
              <a:latin typeface="Times New Roman" pitchFamily="18" charset="0"/>
            </a:endParaRPr>
          </a:p>
          <a:p>
            <a:r>
              <a:rPr lang="es-ES" altLang="es-ES" dirty="0" smtClean="0">
                <a:latin typeface="Times New Roman" pitchFamily="18" charset="0"/>
              </a:rPr>
              <a:t>En análisis </a:t>
            </a:r>
            <a:r>
              <a:rPr lang="es-ES" altLang="es-ES" dirty="0" err="1" smtClean="0">
                <a:latin typeface="Times New Roman" pitchFamily="18" charset="0"/>
              </a:rPr>
              <a:t>multivariante</a:t>
            </a:r>
            <a:r>
              <a:rPr lang="es-ES" altLang="es-ES" dirty="0" smtClean="0">
                <a:latin typeface="Times New Roman" pitchFamily="18" charset="0"/>
              </a:rPr>
              <a:t>, el valor de </a:t>
            </a:r>
            <a:r>
              <a:rPr lang="es-ES" altLang="es-ES" dirty="0" err="1" smtClean="0">
                <a:latin typeface="Times New Roman" pitchFamily="18" charset="0"/>
              </a:rPr>
              <a:t>NTproBNP</a:t>
            </a:r>
            <a:r>
              <a:rPr lang="es-ES" altLang="es-ES" dirty="0" smtClean="0">
                <a:latin typeface="Times New Roman" pitchFamily="18" charset="0"/>
              </a:rPr>
              <a:t> fue </a:t>
            </a:r>
            <a:r>
              <a:rPr lang="es-ES" altLang="es-ES" dirty="0" err="1" smtClean="0">
                <a:latin typeface="Times New Roman" pitchFamily="18" charset="0"/>
              </a:rPr>
              <a:t>predictor</a:t>
            </a:r>
            <a:r>
              <a:rPr lang="es-ES" altLang="es-ES" dirty="0" smtClean="0">
                <a:latin typeface="Times New Roman" pitchFamily="18" charset="0"/>
              </a:rPr>
              <a:t> de supervivencia para la población global (HR 3.18). Al evaluar por separado los pacientes con HAPI y HAP-ES, la asociación sólo se mantuvo entre pacientes con HAP-ES (HR 3.07). Esta diferencia probablemente se explique por peor contractilidad del VD en ES, en relación con mayor grado de fibrosis miocárdica, y mayor stress de pared del VD. También puede influir una disfunción del sistema nervioso autónomo en pacientes con ES, con participación de </a:t>
            </a:r>
            <a:r>
              <a:rPr lang="es-ES" altLang="es-ES" dirty="0" err="1" smtClean="0">
                <a:latin typeface="Times New Roman" pitchFamily="18" charset="0"/>
              </a:rPr>
              <a:t>catecolaminas</a:t>
            </a:r>
            <a:r>
              <a:rPr lang="es-ES" altLang="es-ES" dirty="0" smtClean="0">
                <a:latin typeface="Times New Roman" pitchFamily="18" charset="0"/>
              </a:rPr>
              <a:t>, AT II y </a:t>
            </a:r>
            <a:r>
              <a:rPr lang="es-ES" altLang="es-ES" dirty="0" err="1" smtClean="0">
                <a:latin typeface="Times New Roman" pitchFamily="18" charset="0"/>
              </a:rPr>
              <a:t>endotelina</a:t>
            </a:r>
            <a:r>
              <a:rPr lang="es-ES" altLang="es-ES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22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Estudio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sobre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BNP con mayor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muestra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a mayor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plazo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es-E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identificó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un valor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umbral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340 pg/ml de BNP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como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predictor de la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supervivencia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global a 5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años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post-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inclusión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en el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Registro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Supervivencia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5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años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del 72.9%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vs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32.5%.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Dato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consistente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independencia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la </a:t>
            </a:r>
            <a:r>
              <a:rPr lang="en-US" altLang="es-ES" sz="1200" baseline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etiología</a:t>
            </a:r>
            <a:r>
              <a:rPr lang="en-US" altLang="es-ES" sz="1200" baseline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la HAP.  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23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dividió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 los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pacientes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en 4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grupos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según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su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valor de BNP basal y final al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cabo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un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año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seguimiento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. El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grupo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bajo-bajo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(n = 969)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tuvo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el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menor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riesgo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mortalidad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y el alto-alto (n = 300)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tuvo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el mayor (HR 0.23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para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la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comparación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entre ambos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grupos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). El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riesgo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muerte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se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redujo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un 40% entre los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pacientes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que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pasaron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un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nivel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alto a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bajo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(n = 75) (HR, 0.60), y se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incrementó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entre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pacientes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que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pasaron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un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nivel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bajo</a:t>
            </a:r>
            <a:r>
              <a:rPr lang="en-US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 alto (n = 82) (HR 3.2).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24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25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26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27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28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29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Diversos</a:t>
            </a:r>
            <a:r>
              <a:rPr lang="es-ES" altLang="es-ES" baseline="0" dirty="0" smtClean="0">
                <a:latin typeface="Times New Roman" pitchFamily="18" charset="0"/>
              </a:rPr>
              <a:t> autores han verificado la correlación entre niveles de </a:t>
            </a:r>
            <a:r>
              <a:rPr lang="es-ES" altLang="es-ES" baseline="0" dirty="0" err="1" smtClean="0">
                <a:latin typeface="Times New Roman" pitchFamily="18" charset="0"/>
              </a:rPr>
              <a:t>troponina</a:t>
            </a:r>
            <a:r>
              <a:rPr lang="es-ES" altLang="es-ES" baseline="0" dirty="0" smtClean="0">
                <a:latin typeface="Times New Roman" pitchFamily="18" charset="0"/>
              </a:rPr>
              <a:t> y otros factores pronósticos (BNP, TM6M, variables hemodinámicas), y su asociación con la mortalidad.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30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31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Diversos</a:t>
            </a:r>
            <a:r>
              <a:rPr lang="es-ES" altLang="es-ES" baseline="0" dirty="0" smtClean="0">
                <a:latin typeface="Times New Roman" pitchFamily="18" charset="0"/>
              </a:rPr>
              <a:t> autores han verificado la correlación entre niveles de </a:t>
            </a:r>
            <a:r>
              <a:rPr lang="es-ES" altLang="es-ES" baseline="0" dirty="0" err="1" smtClean="0">
                <a:latin typeface="Times New Roman" pitchFamily="18" charset="0"/>
              </a:rPr>
              <a:t>troponina</a:t>
            </a:r>
            <a:r>
              <a:rPr lang="es-ES" altLang="es-ES" baseline="0" dirty="0" smtClean="0">
                <a:latin typeface="Times New Roman" pitchFamily="18" charset="0"/>
              </a:rPr>
              <a:t> y otros factores pronósticos (BNP, TM6M, variables hemodinámicas), y su asociación con la mortalidad.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32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Pentraxin3 (PTX3) es una proteína segregada localmente por células vasculares (endoteliales y musculares) e inflamatorias (monocitos, macrófagos, células dendríticas), con funciones tanto en la activación del complemento como en el remodelado e inflamación vasculares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33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Para elegir entre dos pruebas diagnósticas distintas, se recurre a las curvas ROC, ya que es una medida global e independiente del punto de corte. Por esto, en el ámbito sanitario, las curvas ROC también se denominan </a:t>
            </a:r>
            <a:r>
              <a:rPr lang="es-ES" sz="1200" b="1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curvas de rendimiento diagnóstico</a:t>
            </a:r>
            <a:r>
              <a:rPr lang="es-E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.</a:t>
            </a:r>
          </a:p>
          <a:p>
            <a:r>
              <a:rPr lang="es-E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La elección se realiza mediante la comparación del área bajo la curva (AUC) de ambas pruebas. Esta área posee un valor comprendido entre 0,5 y 1, donde 1 representa un valor diagnóstico perfecto y 0,5 es una prueba sin capacidad discriminatoria diagnóstica. Es decir, si AUC para una prueba diagnóstica es 0,8 significa que existe un 80% de probabilidad de que el diagnóstico realizado a un enfermo sea más correcto que el de una persona sana escogida al azar. Por esto, siempre se elige la prueba diagnóstica que presente un mayor área bajo la curva.</a:t>
            </a:r>
          </a:p>
          <a:p>
            <a:r>
              <a:rPr lang="es-E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 modo de guía para interpretar las curvas ROC se han establecido los siguientes intervalos para los valores de AUC:</a:t>
            </a:r>
          </a:p>
          <a:p>
            <a:r>
              <a:rPr lang="es-E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[0.5, 0.6): Test malo. [0.6, 0.75): Test regular. [0.75, 0.9): Test bueno. [0.9, 0.97): Test muy bueno. [0.97, 1): Test excelente.</a:t>
            </a:r>
          </a:p>
          <a:p>
            <a:r>
              <a:rPr lang="es-ES_tradnl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En este caso, la estrella indica la concentración umbral de 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PTX3 </a:t>
            </a:r>
            <a:r>
              <a:rPr lang="es-ES_tradnl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(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2.85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ng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mL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) </a:t>
            </a:r>
            <a:r>
              <a:rPr lang="es-ES_tradnl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que maximiza 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la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rentabilidad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diagnóstica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sensibilidad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94.1%,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especificidad</a:t>
            </a:r>
            <a:r>
              <a:rPr lang="es-E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73.5%).</a:t>
            </a:r>
            <a:endParaRPr lang="es-ES" sz="1200" b="0" i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34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PTX3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puede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ser un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biomarcador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más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sensible que el BNP,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especialmente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en HAP-CTD. </a:t>
            </a:r>
          </a:p>
          <a:p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PTX3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fue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más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sensible que BNP para el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diagnóstico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HPTEC,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especialmente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pacientes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con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menor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alteración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hemodinámica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Así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niveles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elevados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PTX3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en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pacientes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clínicamente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estables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tras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sufrir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un TEP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sugérirían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el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estudio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diagnóstico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activo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HPTEC,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contribuyendo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 un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diagnóstico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precoz</a:t>
            </a:r>
            <a:r>
              <a:rPr lang="en-US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. </a:t>
            </a:r>
            <a:endParaRPr lang="es-ES" sz="1200" b="0" i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35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z="1200" b="0" i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36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_tradnl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Niveles basales de OPN elevados significativamente entre</a:t>
            </a:r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pacientes con HAPI (ambas cohortes) vs controles. </a:t>
            </a:r>
          </a:p>
          <a:p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Correlación entre valores basales de OPN y CF (cohorte retrospectiva). </a:t>
            </a:r>
          </a:p>
          <a:p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Diferencia significativa en valores de OPN basal entre supervivientes y no supervivientes (</a:t>
            </a:r>
            <a:r>
              <a:rPr lang="es-ES_tradnl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exitus</a:t>
            </a:r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o trasplante) en cohorte retrospectiva. </a:t>
            </a:r>
          </a:p>
          <a:p>
            <a:endParaRPr lang="es-ES" sz="1200" b="0" i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37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_tradnl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Los niveles de OPN se asociaron con la supervivencia</a:t>
            </a:r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(cohorte retrospectiva). </a:t>
            </a:r>
          </a:p>
          <a:p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Cambios en niveles de OPN tras inicio de </a:t>
            </a:r>
            <a:r>
              <a:rPr lang="es-ES_tradnl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ttm</a:t>
            </a:r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relacionados con cambios en PAD y </a:t>
            </a:r>
            <a:r>
              <a:rPr lang="es-ES_tradnl" sz="1200" b="0" i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NTproBNP</a:t>
            </a:r>
            <a:r>
              <a:rPr lang="es-ES_tradnl" sz="1200" b="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(cohorte prospectiva). </a:t>
            </a:r>
            <a:endParaRPr lang="es-ES" sz="1200" b="0" i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38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s-ES" dirty="0" smtClean="0">
                <a:latin typeface="Times New Roman" pitchFamily="18" charset="0"/>
              </a:rPr>
              <a:t>Los </a:t>
            </a:r>
            <a:r>
              <a:rPr lang="en-US" altLang="es-ES" dirty="0" err="1" smtClean="0">
                <a:latin typeface="Times New Roman" pitchFamily="18" charset="0"/>
              </a:rPr>
              <a:t>miRNA</a:t>
            </a:r>
            <a:r>
              <a:rPr lang="en-US" altLang="es-ES" dirty="0" smtClean="0">
                <a:latin typeface="Times New Roman" pitchFamily="18" charset="0"/>
              </a:rPr>
              <a:t> son </a:t>
            </a:r>
            <a:r>
              <a:rPr lang="en-US" altLang="es-ES" dirty="0" err="1" smtClean="0">
                <a:latin typeface="Times New Roman" pitchFamily="18" charset="0"/>
              </a:rPr>
              <a:t>moléculas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pequeñas</a:t>
            </a:r>
            <a:r>
              <a:rPr lang="en-US" altLang="es-ES" baseline="0" dirty="0" smtClean="0">
                <a:latin typeface="Times New Roman" pitchFamily="18" charset="0"/>
              </a:rPr>
              <a:t> de RNA no </a:t>
            </a:r>
            <a:r>
              <a:rPr lang="en-US" altLang="es-ES" baseline="0" dirty="0" err="1" smtClean="0">
                <a:latin typeface="Times New Roman" pitchFamily="18" charset="0"/>
              </a:rPr>
              <a:t>codificante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que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regulan</a:t>
            </a:r>
            <a:r>
              <a:rPr lang="en-US" altLang="es-ES" baseline="0" dirty="0" smtClean="0">
                <a:latin typeface="Times New Roman" pitchFamily="18" charset="0"/>
              </a:rPr>
              <a:t> la </a:t>
            </a:r>
            <a:r>
              <a:rPr lang="en-US" altLang="es-ES" baseline="0" dirty="0" err="1" smtClean="0">
                <a:latin typeface="Times New Roman" pitchFamily="18" charset="0"/>
              </a:rPr>
              <a:t>expresión</a:t>
            </a:r>
            <a:r>
              <a:rPr lang="en-US" altLang="es-ES" baseline="0" dirty="0" smtClean="0">
                <a:latin typeface="Times New Roman" pitchFamily="18" charset="0"/>
              </a:rPr>
              <a:t> de genes </a:t>
            </a:r>
            <a:r>
              <a:rPr lang="en-US" altLang="es-ES" baseline="0" dirty="0" err="1" smtClean="0">
                <a:latin typeface="Times New Roman" pitchFamily="18" charset="0"/>
              </a:rPr>
              <a:t>codificantes</a:t>
            </a:r>
            <a:r>
              <a:rPr lang="en-US" altLang="es-ES" baseline="0" dirty="0" smtClean="0">
                <a:latin typeface="Times New Roman" pitchFamily="18" charset="0"/>
              </a:rPr>
              <a:t> de </a:t>
            </a:r>
            <a:r>
              <a:rPr lang="en-US" altLang="es-ES" baseline="0" dirty="0" err="1" smtClean="0">
                <a:latin typeface="Times New Roman" pitchFamily="18" charset="0"/>
              </a:rPr>
              <a:t>proteínas</a:t>
            </a:r>
            <a:r>
              <a:rPr lang="en-US" altLang="es-ES" baseline="0" dirty="0" smtClean="0">
                <a:latin typeface="Times New Roman" pitchFamily="18" charset="0"/>
              </a:rPr>
              <a:t>, </a:t>
            </a:r>
            <a:r>
              <a:rPr lang="en-US" altLang="es-ES" baseline="0" dirty="0" err="1" smtClean="0">
                <a:latin typeface="Times New Roman" pitchFamily="18" charset="0"/>
              </a:rPr>
              <a:t>promoviendo</a:t>
            </a:r>
            <a:r>
              <a:rPr lang="en-US" altLang="es-ES" baseline="0" dirty="0" smtClean="0">
                <a:latin typeface="Times New Roman" pitchFamily="18" charset="0"/>
              </a:rPr>
              <a:t> la </a:t>
            </a:r>
            <a:r>
              <a:rPr lang="en-US" altLang="es-ES" baseline="0" dirty="0" err="1" smtClean="0">
                <a:latin typeface="Times New Roman" pitchFamily="18" charset="0"/>
              </a:rPr>
              <a:t>degradación</a:t>
            </a:r>
            <a:r>
              <a:rPr lang="en-US" altLang="es-ES" baseline="0" dirty="0" smtClean="0">
                <a:latin typeface="Times New Roman" pitchFamily="18" charset="0"/>
              </a:rPr>
              <a:t> o </a:t>
            </a:r>
            <a:r>
              <a:rPr lang="en-US" altLang="es-ES" baseline="0" dirty="0" err="1" smtClean="0">
                <a:latin typeface="Times New Roman" pitchFamily="18" charset="0"/>
              </a:rPr>
              <a:t>suprimiendo</a:t>
            </a:r>
            <a:r>
              <a:rPr lang="en-US" altLang="es-ES" baseline="0" dirty="0" smtClean="0">
                <a:latin typeface="Times New Roman" pitchFamily="18" charset="0"/>
              </a:rPr>
              <a:t> la </a:t>
            </a:r>
            <a:r>
              <a:rPr lang="en-US" altLang="es-ES" baseline="0" dirty="0" err="1" smtClean="0">
                <a:latin typeface="Times New Roman" pitchFamily="18" charset="0"/>
              </a:rPr>
              <a:t>traducción</a:t>
            </a:r>
            <a:r>
              <a:rPr lang="en-US" altLang="es-ES" baseline="0" dirty="0" smtClean="0">
                <a:latin typeface="Times New Roman" pitchFamily="18" charset="0"/>
              </a:rPr>
              <a:t> del </a:t>
            </a:r>
            <a:r>
              <a:rPr lang="en-US" altLang="es-ES" baseline="0" dirty="0" err="1" smtClean="0">
                <a:latin typeface="Times New Roman" pitchFamily="18" charset="0"/>
              </a:rPr>
              <a:t>RNAm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correspondiente</a:t>
            </a:r>
            <a:r>
              <a:rPr lang="en-US" altLang="es-ES" baseline="0" dirty="0" smtClean="0">
                <a:latin typeface="Times New Roman" pitchFamily="18" charset="0"/>
              </a:rPr>
              <a:t>. </a:t>
            </a:r>
            <a:endParaRPr lang="en-US" altLang="es-ES" dirty="0" smtClean="0">
              <a:latin typeface="Times New Roman" pitchFamily="18" charset="0"/>
            </a:endParaRPr>
          </a:p>
          <a:p>
            <a:r>
              <a:rPr lang="es-ES" altLang="es-ES" dirty="0" smtClean="0">
                <a:latin typeface="Times New Roman" pitchFamily="18" charset="0"/>
              </a:rPr>
              <a:t>Numerosos estudios demuestran asociación entre </a:t>
            </a:r>
            <a:r>
              <a:rPr lang="es-ES" altLang="es-ES" dirty="0" err="1" smtClean="0">
                <a:latin typeface="Times New Roman" pitchFamily="18" charset="0"/>
              </a:rPr>
              <a:t>miRNAs</a:t>
            </a:r>
            <a:r>
              <a:rPr lang="es-ES" altLang="es-ES" dirty="0" smtClean="0">
                <a:latin typeface="Times New Roman" pitchFamily="18" charset="0"/>
              </a:rPr>
              <a:t> y el desarrollo y progresión de la HAP.  Múltiples </a:t>
            </a:r>
            <a:r>
              <a:rPr lang="es-ES" altLang="es-ES" dirty="0" err="1" smtClean="0">
                <a:latin typeface="Times New Roman" pitchFamily="18" charset="0"/>
              </a:rPr>
              <a:t>miR</a:t>
            </a:r>
            <a:r>
              <a:rPr lang="es-ES" altLang="es-ES" dirty="0" smtClean="0">
                <a:latin typeface="Times New Roman" pitchFamily="18" charset="0"/>
              </a:rPr>
              <a:t> actúan sobre diferentes vías patogénicas de la HAP, algunos por déficit y otros por exceso:</a:t>
            </a:r>
          </a:p>
          <a:p>
            <a:r>
              <a:rPr lang="es-ES" altLang="es-ES" dirty="0" smtClean="0">
                <a:latin typeface="Times New Roman" pitchFamily="18" charset="0"/>
              </a:rPr>
              <a:t>-Cambio de fenotipo de las células musculares lisas (desarrollo del</a:t>
            </a:r>
            <a:r>
              <a:rPr lang="es-ES" altLang="es-ES" baseline="0" dirty="0" smtClean="0">
                <a:latin typeface="Times New Roman" pitchFamily="18" charset="0"/>
              </a:rPr>
              <a:t> fenotipo inflamatorio, migratorio y proliferativo de las </a:t>
            </a:r>
            <a:r>
              <a:rPr lang="es-ES" altLang="es-ES" dirty="0" err="1" smtClean="0">
                <a:latin typeface="Times New Roman" pitchFamily="18" charset="0"/>
              </a:rPr>
              <a:t>PASMCs</a:t>
            </a:r>
            <a:r>
              <a:rPr lang="es-ES" altLang="es-ES" dirty="0" smtClean="0">
                <a:latin typeface="Times New Roman" pitchFamily="18" charset="0"/>
              </a:rPr>
              <a:t>). </a:t>
            </a:r>
          </a:p>
          <a:p>
            <a:r>
              <a:rPr lang="es-ES" altLang="es-ES" dirty="0" smtClean="0">
                <a:latin typeface="Times New Roman" pitchFamily="18" charset="0"/>
              </a:rPr>
              <a:t>-Estímulo de la proliferación celular e inhibición de la apoptosis. </a:t>
            </a:r>
          </a:p>
          <a:p>
            <a:r>
              <a:rPr lang="es-ES" altLang="es-ES" dirty="0" smtClean="0">
                <a:latin typeface="Times New Roman" pitchFamily="18" charset="0"/>
              </a:rPr>
              <a:t>-Disfunción endotelial y vasoconstricción.</a:t>
            </a:r>
            <a:r>
              <a:rPr lang="es-ES" altLang="es-ES" baseline="0" dirty="0" smtClean="0">
                <a:latin typeface="Times New Roman" pitchFamily="18" charset="0"/>
              </a:rPr>
              <a:t> </a:t>
            </a:r>
            <a:endParaRPr lang="es-ES" altLang="es-ES" dirty="0" smtClean="0">
              <a:latin typeface="Times New Roman" pitchFamily="18" charset="0"/>
            </a:endParaRPr>
          </a:p>
          <a:p>
            <a:r>
              <a:rPr lang="es-ES" altLang="es-ES" dirty="0" smtClean="0">
                <a:latin typeface="Times New Roman" pitchFamily="18" charset="0"/>
              </a:rPr>
              <a:t>Casi el 90% de los </a:t>
            </a:r>
            <a:r>
              <a:rPr lang="es-ES" altLang="es-ES" dirty="0" err="1" smtClean="0">
                <a:latin typeface="Times New Roman" pitchFamily="18" charset="0"/>
              </a:rPr>
              <a:t>miRNAs</a:t>
            </a:r>
            <a:r>
              <a:rPr lang="es-ES" altLang="es-ES" dirty="0" smtClean="0">
                <a:latin typeface="Times New Roman" pitchFamily="18" charset="0"/>
              </a:rPr>
              <a:t> circulantes forman complejos estables,</a:t>
            </a:r>
            <a:r>
              <a:rPr lang="es-ES" altLang="es-ES" baseline="0" dirty="0" smtClean="0">
                <a:latin typeface="Times New Roman" pitchFamily="18" charset="0"/>
              </a:rPr>
              <a:t> fundamentalmente unidos a la proteína </a:t>
            </a:r>
            <a:r>
              <a:rPr lang="es-ES" altLang="es-ES" dirty="0" smtClean="0">
                <a:latin typeface="Times New Roman" pitchFamily="18" charset="0"/>
              </a:rPr>
              <a:t>Ago2, y los niveles medidos de </a:t>
            </a:r>
            <a:r>
              <a:rPr lang="es-ES" altLang="es-ES" dirty="0" err="1" smtClean="0">
                <a:latin typeface="Times New Roman" pitchFamily="18" charset="0"/>
              </a:rPr>
              <a:t>miRNA</a:t>
            </a:r>
            <a:r>
              <a:rPr lang="es-ES" altLang="es-ES" dirty="0" smtClean="0">
                <a:latin typeface="Times New Roman" pitchFamily="18" charset="0"/>
              </a:rPr>
              <a:t> circulante son</a:t>
            </a:r>
            <a:r>
              <a:rPr lang="es-ES" altLang="es-ES" baseline="0" dirty="0" smtClean="0">
                <a:latin typeface="Times New Roman" pitchFamily="18" charset="0"/>
              </a:rPr>
              <a:t> estables y reproducibles. Sin embargo, existen dificultades metodológicas para su introducción </a:t>
            </a:r>
            <a:r>
              <a:rPr lang="es-ES" altLang="es-ES" dirty="0" smtClean="0">
                <a:latin typeface="Times New Roman" pitchFamily="18" charset="0"/>
              </a:rPr>
              <a:t>como biomarcadores para la HAP.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F1F3B6D-EB74-4329-BA2C-342D8981D89A}" type="slidenum">
              <a:rPr lang="es-ES" altLang="es-ES" smtClean="0">
                <a:ea typeface="Microsoft YaHei" pitchFamily="34" charset="-122"/>
              </a:rPr>
              <a:pPr/>
              <a:t>39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200">
                <a:solidFill>
                  <a:srgbClr val="000000"/>
                </a:solidFill>
                <a:latin typeface="Calibri" pitchFamily="34" charset="0"/>
              </a:rPr>
              <a:t>Dos datos fundamentales: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200">
                <a:solidFill>
                  <a:srgbClr val="000000"/>
                </a:solidFill>
                <a:latin typeface="Calibri" pitchFamily="34" charset="0"/>
              </a:rPr>
              <a:t>-Peor supervivencia en pacientes con FP, aunque la diferencia no fue significativa.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1200">
                <a:solidFill>
                  <a:srgbClr val="000000"/>
                </a:solidFill>
                <a:latin typeface="Calibri" pitchFamily="34" charset="0"/>
              </a:rPr>
              <a:t>-Peor supervivencia en serie global en función del valor de la PAPm </a:t>
            </a:r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D1B3EA-93B0-4F03-9313-00EBA14033C3}" type="slidenum">
              <a:rPr lang="es-ES" altLang="es-E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s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4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5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dirty="0" smtClean="0">
                <a:latin typeface="Times New Roman" pitchFamily="18" charset="0"/>
              </a:rPr>
              <a:t>BMPR2 y ALK1 son genes que codifican receptores relacionados con el remodelado y la apoptosis endotelial. BMPR2 se transmite de forma AD con baja </a:t>
            </a:r>
            <a:r>
              <a:rPr lang="es-ES" altLang="es-ES" dirty="0" err="1" smtClean="0">
                <a:latin typeface="Times New Roman" pitchFamily="18" charset="0"/>
              </a:rPr>
              <a:t>penetrancia</a:t>
            </a:r>
            <a:r>
              <a:rPr lang="es-ES" altLang="es-ES" dirty="0" smtClean="0">
                <a:latin typeface="Times New Roman" pitchFamily="18" charset="0"/>
              </a:rPr>
              <a:t> (sólo el 20% de individuos portadores sufren</a:t>
            </a:r>
            <a:r>
              <a:rPr lang="es-ES" altLang="es-ES" baseline="0" dirty="0" smtClean="0">
                <a:latin typeface="Times New Roman" pitchFamily="18" charset="0"/>
              </a:rPr>
              <a:t> HAP),</a:t>
            </a:r>
            <a:r>
              <a:rPr lang="es-ES" altLang="es-ES" dirty="0" smtClean="0">
                <a:latin typeface="Times New Roman" pitchFamily="18" charset="0"/>
              </a:rPr>
              <a:t> lo que indica que para su desarrollo se requiere la coexistencia de otros factores. Las mutaciones en BMPR2 tienen, además de su utilidad para el estudio de susceptibilidad, un valor pronóstico: se relaciona con menor edad de inicio y en el fallecimiento, mayor gravedad hemodinámica, menor respuesta a la prueba vasodilatadora y peores resultados con tratamiento. La serotonina está implicada</a:t>
            </a:r>
            <a:r>
              <a:rPr lang="es-ES" altLang="es-ES" baseline="0" dirty="0" smtClean="0">
                <a:latin typeface="Times New Roman" pitchFamily="18" charset="0"/>
              </a:rPr>
              <a:t> en la proliferación del músculo liso vascular. 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6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7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s-ES" dirty="0" smtClean="0">
                <a:latin typeface="Times New Roman" pitchFamily="18" charset="0"/>
              </a:rPr>
              <a:t>BNP </a:t>
            </a:r>
            <a:r>
              <a:rPr lang="en-US" altLang="es-ES" dirty="0" err="1" smtClean="0">
                <a:latin typeface="Times New Roman" pitchFamily="18" charset="0"/>
              </a:rPr>
              <a:t>es</a:t>
            </a:r>
            <a:r>
              <a:rPr lang="en-US" altLang="es-ES" dirty="0" smtClean="0">
                <a:latin typeface="Times New Roman" pitchFamily="18" charset="0"/>
              </a:rPr>
              <a:t> mucho </a:t>
            </a:r>
            <a:r>
              <a:rPr lang="en-US" altLang="es-ES" dirty="0" err="1" smtClean="0">
                <a:latin typeface="Times New Roman" pitchFamily="18" charset="0"/>
              </a:rPr>
              <a:t>más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estable</a:t>
            </a:r>
            <a:r>
              <a:rPr lang="en-US" altLang="es-ES" dirty="0" smtClean="0">
                <a:latin typeface="Times New Roman" pitchFamily="18" charset="0"/>
              </a:rPr>
              <a:t> que ANP ,</a:t>
            </a:r>
            <a:r>
              <a:rPr lang="en-US" altLang="es-ES" baseline="0" dirty="0" smtClean="0">
                <a:latin typeface="Times New Roman" pitchFamily="18" charset="0"/>
              </a:rPr>
              <a:t> lo que le </a:t>
            </a:r>
            <a:r>
              <a:rPr lang="en-US" altLang="es-ES" baseline="0" dirty="0" err="1" smtClean="0">
                <a:latin typeface="Times New Roman" pitchFamily="18" charset="0"/>
              </a:rPr>
              <a:t>conviertre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en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una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prueba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más</a:t>
            </a:r>
            <a:r>
              <a:rPr lang="en-US" altLang="es-ES" baseline="0" dirty="0" smtClean="0">
                <a:latin typeface="Times New Roman" pitchFamily="18" charset="0"/>
              </a:rPr>
              <a:t> </a:t>
            </a:r>
            <a:r>
              <a:rPr lang="en-US" altLang="es-ES" baseline="0" dirty="0" err="1" smtClean="0">
                <a:latin typeface="Times New Roman" pitchFamily="18" charset="0"/>
              </a:rPr>
              <a:t>práctica</a:t>
            </a:r>
            <a:r>
              <a:rPr lang="en-US" altLang="es-ES" dirty="0" smtClean="0">
                <a:latin typeface="Times New Roman" pitchFamily="18" charset="0"/>
              </a:rPr>
              <a:t>. NT-</a:t>
            </a:r>
            <a:r>
              <a:rPr lang="en-US" altLang="es-ES" dirty="0" err="1" smtClean="0">
                <a:latin typeface="Times New Roman" pitchFamily="18" charset="0"/>
              </a:rPr>
              <a:t>proBNP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tiene</a:t>
            </a:r>
            <a:r>
              <a:rPr lang="en-US" altLang="es-ES" dirty="0" smtClean="0">
                <a:latin typeface="Times New Roman" pitchFamily="18" charset="0"/>
              </a:rPr>
              <a:t> un </a:t>
            </a:r>
            <a:r>
              <a:rPr lang="en-US" altLang="es-ES" dirty="0" err="1" smtClean="0">
                <a:latin typeface="Times New Roman" pitchFamily="18" charset="0"/>
              </a:rPr>
              <a:t>aclaramiento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metabólico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aún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más</a:t>
            </a:r>
            <a:r>
              <a:rPr lang="en-US" altLang="es-ES" dirty="0" smtClean="0">
                <a:latin typeface="Times New Roman" pitchFamily="18" charset="0"/>
              </a:rPr>
              <a:t> lento que BNP, </a:t>
            </a:r>
            <a:r>
              <a:rPr lang="en-US" altLang="es-ES" dirty="0" err="1" smtClean="0">
                <a:latin typeface="Times New Roman" pitchFamily="18" charset="0"/>
              </a:rPr>
              <a:t>haciendo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más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ventajoso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su</a:t>
            </a:r>
            <a:r>
              <a:rPr lang="en-US" altLang="es-ES" dirty="0" smtClean="0">
                <a:latin typeface="Times New Roman" pitchFamily="18" charset="0"/>
              </a:rPr>
              <a:t> </a:t>
            </a:r>
            <a:r>
              <a:rPr lang="en-US" altLang="es-ES" dirty="0" err="1" smtClean="0">
                <a:latin typeface="Times New Roman" pitchFamily="18" charset="0"/>
              </a:rPr>
              <a:t>uso</a:t>
            </a:r>
            <a:r>
              <a:rPr lang="en-US" altLang="es-ES" dirty="0" smtClean="0">
                <a:latin typeface="Times New Roman" pitchFamily="18" charset="0"/>
              </a:rPr>
              <a:t>.</a:t>
            </a:r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8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4DDD6E-12BC-4E10-932C-5F6E572F6E29}" type="slidenum">
              <a:rPr lang="es-ES" altLang="es-ES" smtClean="0">
                <a:ea typeface="Microsoft YaHei" pitchFamily="34" charset="-122"/>
              </a:rPr>
              <a:pPr/>
              <a:t>9</a:t>
            </a:fld>
            <a:endParaRPr lang="es-ES" altLang="es-ES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5" name="1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A3BB-1F30-4F42-9E99-D34342827C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E264-0889-4616-91E4-B385F3FB5C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2013-B4C8-477E-A3E5-EDE06FBF54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8FCE-7925-488B-A822-01D851575A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23C5-7D13-4893-B27D-31EDC777D5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CD97-7E14-46C2-A3C8-9132281985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6C9E-C84D-4D02-A3D1-C5AC999E83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6E63-5259-4479-A96C-8611BEFE2A3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2C64-B641-450C-93F4-DDEB9CFB0B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9E96-5170-4906-8FE2-AC78573381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B93E-B298-4FA6-95D2-0FACDCE4B1B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4C94-5BCF-4354-A075-42240A2F53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553A-4162-40B9-A5CE-1ECB3C734C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FB24-DB01-44F7-9938-369AEB4988D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E5BC-5623-4B53-A9AA-84BCF2F580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398C-01A5-49E4-AC17-44B4AF3C5A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3939-9CF6-4603-94DA-B3003C51D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71222-F093-4691-911F-2BA816646D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28A0-BA74-446C-867D-D95D83AE9F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DB38-6CDE-458C-A4FD-F1D42EC3DE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2BEE-5598-4BF0-BE62-AC4D0810FA3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4B0B-47DF-4580-858D-3B3AC40CA8B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E448-8B7B-4087-A291-CFA3C30101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54CA-6E44-4E7C-B697-86BDA45C0C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6201-73D2-4317-907F-334B623B49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6107-8790-4F83-BFA7-A5738809E3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9A00-B44C-413A-BBF9-786BD187E1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2381-66B4-481B-8D88-84D66EAD31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2F2D-3EA1-42C8-A907-E66DC3F351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710F-D12C-4B04-A9E1-C10A13AB0D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F7047-0579-4F26-9D9B-25C752B63A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2E5B-C475-4FE8-B485-735A54B4EF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E724-2F76-4141-B0A2-00BE9836E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C70D-84C9-4F78-B7F5-8B07ACC93C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1DA5-5301-40FD-A843-AC76764207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F76C-CC2A-4E0C-80BC-B876867535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7468-AC69-44AB-841A-210BF28A33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F116-1C0E-42C7-ABEE-3BD836DF6D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617A-8139-45FF-A7E6-4B8734D23AD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9299-5617-4C78-97BB-DBF9C0D4BC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ABC0-BB8A-4DAA-BB02-945EFAEB6D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62EE-0CDE-4047-86D5-FDEBF9B22B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A5A5-D19B-4EA3-971F-9CEFB002AF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DFFF-C4E6-4331-88FF-242CCF3412C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929D-0827-4C64-9D40-32E490A427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B195-E3FB-486F-91A4-EF65734BE0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3BB4-012B-45AC-AA42-0707F2A7A7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B58D-7634-421B-B567-444E9424FA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7994-9B9A-47D1-ACB4-21B7335FAC7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884F-D086-4B5C-830E-72F11D226B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1DF2-63B8-4599-A1B3-D99095B015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6D99-192A-4127-B979-3F8C538E6B1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6B0E-B5F5-4EF0-AB3E-F23B6634C4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394E-5EA2-4243-B0C1-FA3261072E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6342-89B5-4D9F-A30E-9240831309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A461-3DC5-4955-9056-BE7A33CAF3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5CBB-5EBB-4CB2-A6D0-D4D025F8CE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9899-6D68-4DCA-841B-9337F36EB1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A4FB-C2EE-4B44-90A7-6EA53106F65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768A-1DF5-4D44-A900-240E0C9FCD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D01E-AD3E-4324-9D34-8166794E91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8BCC-D4A0-4326-8764-0F3E768ACD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6882-02D7-4F40-880D-CAE9F80EADD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0870-EA5E-4022-8C75-3F9E05E8066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7549-6F4C-4F45-8723-BBCC4186A88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3BF9-3D1C-4D47-8367-B8320C45873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93F8-9BFE-4B64-9E6F-01CF2E8A6A6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A2C3-2B72-446C-805B-38DEF9CEBF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91D6-3D5F-4AA9-A03B-AD20E2875FD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6633D-29B5-4244-9EA9-C0D21514088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B4DB-13C9-4A5B-9299-029B040C584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4C55-3A43-4E51-A93B-D13208D271F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51BC-19C0-4341-BB8F-40052089C21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5002-3D69-4655-AEAB-62FFD28462E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6098-52BD-4A22-9089-EF0F562C19E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87E5-0B98-4F86-8665-34F1F524BED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2194-06DF-44BF-B59A-A48686C146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85B8-B8D6-464D-BBCB-92FA7F75ADC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3F75-F8DB-4FBE-B52C-85D955EFD5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FF1E-C82B-42A6-883E-60677E912F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AEE4E-79C5-4DE8-A49F-12F0499C38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A3DC-4080-4BFC-B014-B9CA7CB064B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4DECC-B2CB-4961-ABD9-1E477E6E735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805B-6DB0-44F5-BC0A-75DFD43CAC9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C94C-CCC1-44D4-8450-0158C6BFD2B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0511-E8BB-482D-96A6-DC2A0ECED84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6977-0E27-4E90-8268-83BD56CF0E3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BB23-3F28-4E8B-93DB-76F0BA6E86C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7B145-4396-4314-BA43-91F82D94603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0A46-FB78-498E-B6DD-E4E95C9391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CE3D-F638-491B-AFEF-B40846A8888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9C32F-8321-447D-822B-BF0D34E31C4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D6F07-A3E6-4BF4-9AC3-B9BAD6835A1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0B92-B3E6-429B-8EC2-7BCB80DB1A7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EE45-37FC-4613-B244-B4029FB30C9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DE8E-94CD-48CC-B808-E80F853A481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8265-B9FD-471E-A30F-48EBB38DBDF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46AF-6406-4F60-AC1C-EDCE07BA3DA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6131-7DA0-4377-83CB-708FA3487FC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ED7B-4BB2-404B-A514-8ADD0D40E35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4BC4-5BC7-43E9-A5F4-B8204618F1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D73D-B4A4-4799-9D1B-F67FE30433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026F-95EF-4F84-A8FD-83B8185F5BA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8D3C-CF2A-49CB-BCD1-5A0D52F49C1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05D7-38A9-4CFC-B235-AC0BB9C437E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D2F-FB24-4643-87C8-FE5A1B5ED80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6588-175D-425D-BC78-19376BF006F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293E-D6DC-4C63-8744-E4D85332533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1CB03-3152-4089-87B0-BB605A90F9C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506-1DC7-4A29-8FB9-C981047EB75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45EE-674B-4CAA-AD50-73E85C549D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6DBD-18C2-45C9-86DC-B214CC90E3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E883-D11D-45CE-861D-C3E8778726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8E9D-435B-4B73-9AA2-AB8BE8EE15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4BCE-F172-4F60-8773-A7EFD03B4F7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386C-E709-4400-A0B9-92964834EAE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0FF0-E6B3-4EAD-94EF-9C9227AC814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25C4-B31E-4E08-88D9-91888CC76B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BA39-7C79-45AD-82CC-CD057BAB161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4CCF-BD47-4BFE-A1B6-3D83270CF6D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E95E-25A3-4DC5-8777-AD0126B7DE5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CEE-18C7-4B89-83EF-6D2B6D185A5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FBFD-F305-4256-B5E1-D6C908976B9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991-4BE7-495B-99C5-5B663D9657F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62C6-1CA9-467A-A163-999938195BB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6692-4C10-4629-B175-993835CC5E7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F2CB-536A-40E7-9594-28E39BC00C2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E138-715B-4678-A8E2-783AD44B0E0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E4B1-2DF3-4436-AE55-4EF0706CAEC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BAA0-326B-4D8E-A847-142CAC8FC0F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1C7D-0951-44CC-9C86-DFEB453A843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691F-2653-453A-AE6A-FF1A0CE958F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7AE8-0201-4361-BA06-64D65BC6424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040A-5E64-4DE0-B630-EBEEB714009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9D90E-ED20-4733-822F-3EE4A7443E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2555-0D50-49AE-818F-B39638D12BE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CD8C-7AFE-43E4-BF42-8B788F4A091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C1A5-0D45-486E-BE16-0937DCBB225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0FF8-2851-4029-A987-886591874D7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6209-5DE3-4D68-8D09-D1AECC35C4E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2701-E217-4781-A92A-F61EC7D7B12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A8AA-95F0-4AF7-8694-74335736B4F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C81D-FFE8-47DF-A735-205BA6003EE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CBBE-61DD-4E4E-A239-56F1837816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7E86-F566-4C86-BD9C-4305D2C00A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CB91-C5EB-4DF6-A2DD-B2863033AEB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0249-804D-47F7-BB83-B71E37EC7C8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15D6-FA9E-4638-8C02-3ADAB139D22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EE67B-251A-4420-A65C-4D16F067A2D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4652-A7A2-4567-9FAF-76C09286480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2088-05AB-4DFF-93DD-7BD123B933F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CDE5-9EAC-4340-A6CF-6888B12D3C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94E7-CB96-432A-9D8B-C2C7284C01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1FE-E038-4BF7-AB1C-1D0A0C5956A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AF42-EF7A-4DFC-B457-B22FB48A5BB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31C2-9AC1-47C0-9ACF-28205F6E0F0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1205-FC58-414D-A29E-3641377385C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46AC-A6F7-41CC-A597-E05EBD997BF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F6D2-0AF3-42EB-BEE5-636BD4B73CC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C487-B861-4D51-A0CB-9B823EE5ECA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459E-7EAD-4ECC-8D1E-E359FF5FAFC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C605-5536-40A0-A698-72CC2E53139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9F63-C567-4B9C-A18C-20926FB0205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06B7-550A-4A78-982A-BEAE5E90E5E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367C-22A0-4F89-9CFA-1AA7EA880A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41AA-7427-4282-90DF-90EB089A5CE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0010-2D14-46A0-B1A9-7CF88D6A027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A55C-9283-4702-B9A5-29D925AAD5D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F5CB-014D-4AA5-9FAF-6405CFA7670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036D-D54F-4A9B-A95E-326FE335E89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6187-8BAF-49C1-A1E0-17BBDBBFE72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9D97-8059-4877-925C-6B3BECBB7C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5CED-CB5A-454E-A83C-CD8D940FE8C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5EF1-31AA-4BE3-A3A4-F5ADA083DDB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A03D-4990-4FD2-A808-0F4B15A80C4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F346-0C71-4583-8C68-42F84412B78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4BAF-F8C3-4A63-8854-F58BB5FC8F6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289A-932A-4C7F-8093-B8B8B8B95F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2224-9E0A-4AFA-991D-CDB3044BF5F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A065-E430-4FE2-80F7-1AB8C03FA5D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4F80-ED62-489C-9BD9-79020C461EA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A368-32A9-421F-8C2F-0DEB3A3DEAF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10E3-1C06-416D-A8CC-DB63685520C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0E93-A7C8-49DB-A5C5-D998601B7F1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CE1D-4041-41E6-BCBB-00BC857AE1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45C1-7F22-4C89-A282-04FE800B62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2F5B-21D9-49C9-96E6-F9D06FB644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EB1A-95AE-4570-88D1-F779242DDD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FF5F-F733-490E-A928-A1B0943CE6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059A-7096-47D4-900F-CD6D326670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662D-7E32-48D1-BCA8-306FF81753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E0B5-8D91-4A6D-BEBB-4F8AAA5B5E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A0F5-86FD-4866-A549-5792E4DD50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6D66-3CE9-4C83-8A99-51577E03F4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D5CD-2AB9-440A-9933-1CBB928F96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0BFC-CF25-483D-AC0E-722FDA73AB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BD72-45E7-4C48-AA6E-88991863707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2B60-6D2A-4542-B1D3-1A13EB4F20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C84C-E956-4C2B-A738-861AC75BC1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BBE9-9505-4C1D-A6CD-ACDC3D1044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D8A5-8917-4FD8-AE12-0FFE5BD6D45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A69B-1827-4D30-854A-511FD41A4F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3073-54D8-483C-AFF9-3B3EC143FC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2586-8B6E-414A-A837-B1C83849F3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75C3-E2E8-457E-BA8E-01021B4151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0458-B9D6-4ADE-AE52-20293B9EBA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0ABB0-6093-441D-8DBA-DB2A684405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A686-1D0D-485D-A60E-F8F5F77AE0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9A00-62B3-417A-866F-809AFED2FE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372D-89B8-425E-BA01-191E4307DE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9560-C890-4689-8659-A29ACBA4FC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C2FF-2DB1-42E2-8ECF-0A52179F46C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A15E-21E4-4854-94D2-90880C8721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E852-9A79-4C59-B325-D37D5A20B7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B2BA-EDB3-46C4-9801-855D1B538C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A197-A533-4502-9B2D-A187D3F95A8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A0A4-2276-40CA-884B-87B299752A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817B-7F3B-4E9A-9045-74B80176DF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A8A7B-5B8D-4117-AC33-B8C5A14FC0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DBE8-6984-480F-B480-700631B580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1403-4CA1-448F-B4B0-7EA5DC21A83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8970-C654-465E-A398-90406427B9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30AA-E63F-4C73-B0DC-F2E39528CB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84A-4FC4-49C3-A759-01261B4584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D5CC-5F21-4657-83F0-06BA0D31F8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D8B9-E47B-4B12-A37B-B7CA15F48B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13B1-407F-4542-AC0A-68F217F6B3E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56FE-7106-4188-910A-EDFC43C86A7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DE3E-3323-4E57-B2ED-2E4C4DBC96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B6C4-F9AB-456B-AC67-2E87C3A875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4D06-D502-4B0A-9B99-31F21160A97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ACC8-669E-452D-B4E8-5970D1C667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DAC1-A0A4-450D-B111-D9E969B9C83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04A8-9930-47EE-93DE-5AEACDF5F6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C3A7-AC70-4FB3-B007-69E5DB9141E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786E-3F4A-4805-AC42-9713CF016B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D26B-D005-4A26-9F9A-DFF46171D2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791A-F4E0-43D3-8371-2A6D1AAD04A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C0E9-5633-43EF-80C9-B760E4719C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3C17-660F-4EFD-9FB3-DCB48A48BA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7138-394F-416F-9A72-F55A09D769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AC37-627F-41D3-8214-4997767BA0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DC53A-A0DA-4D68-ACCD-A71477E791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4234-72B5-47E7-AFD3-C4D29EF94A4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AB59-FDA4-4828-8815-B32486CBB8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DD2A-23F7-4AE1-908F-BF97D602E5A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3AD1-B837-4DAB-9F90-A8DEF382F7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12AD-3DF3-44FC-8F9B-F5FAAEB4493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EC9C-626B-42EB-9E2F-DFE3B6428C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1CF2-C5E5-492B-AF84-5650A84AC2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D829-4771-4ED1-BCAF-517E01D4E4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C40E-2A52-479C-AE66-98DB44CF1A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1223A-FA03-4028-BF38-805E5CD59E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A6F4-A375-4307-A33C-877B7F85C1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0B92-0369-4011-BD4C-4FD6352DCC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23E4-FE10-40B0-8450-4F42B5C1C9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CD9F-AF5D-4915-9EC2-19AB700CD7F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2E5B-8677-411E-B9CA-295E7DD254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AA9C9-719B-4FDD-BDC0-A88F34F982E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7357-3761-4CFE-978F-F3EF796F47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F8A3-42C7-4BF7-9746-AD7869F48D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DB31-29DB-4141-A89A-3E5E13E35E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61F86-4926-458D-B193-6735653EE5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8F49-F212-434C-979F-6528D89478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1CF7-1E0B-4F86-AAED-3C78A7744E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CEE7-9298-4299-9934-6D3EA518891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D132-F261-4B60-919C-066CCF8A344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9810-0BCE-43FD-85BA-022D9A1DB4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D60E-B4E1-4789-BE0B-D7150FA7C5C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F7D38-68CF-4058-8200-D8E009E176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1C46-D71C-4DAA-9572-1E97C23C383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B900-DCC9-4228-8C6D-2BFE9A3123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E75B-8383-4112-8C4C-2832A63FDA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849E6-600E-4879-8973-0A700752B0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6EA4-6BB3-4F46-BCC2-0978A8FED3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D53F-B801-424F-A22D-7936A602D6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EBC7C-1AAF-4BF5-B097-58D34E08E8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36-A8D5-451C-89D7-3D220D434D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FBAC-98D1-4330-865C-64E1953010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CCAE-1B1E-41DB-9FA0-136D6D68FE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7B76-F6D1-47EB-8A6E-CD64BD7BCB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EE56-1DEF-40D6-AB3E-1848278D3D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34F0-78DB-4481-86FF-33DDAF016F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E6C7-1DC9-4FF3-B811-C04A2EDE70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00D8-0ED2-4E45-8A51-C316CCA6C6B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F314-F927-4E2A-BBB2-300F12C07C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F7F8-8FB0-4E64-B0FA-1D4E1A97C7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44B4-7C30-41BF-8000-5B4CA6C19E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866B-0097-48A8-AE61-498AEBAB5E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824-4E62-419A-8D13-1A5153842C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86C9-222E-4F67-B930-B91E25AFC8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6F8E-BAF5-435E-8CEE-326993DA6F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F4F9-8F59-4D82-8081-1D9F3D392A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F8D6-834D-40A0-B8C5-6C29E56B51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CBEC-7BD7-4601-B167-585115297F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27C9-B815-44F2-AA26-997DDD3800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7AB4-E0A8-4AAA-A020-8BF363B332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963D-7200-452D-B6A8-BA6A680ACB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DB4A-39AE-44E3-AD86-5E69A170C4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B482-966F-487E-A31A-D2757105DF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EB8B-B3C7-4F53-8E5B-5BFAFB5521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34B0-113D-49FF-BBC4-99981B38FD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74A5-2E11-4A52-8818-22BE6A291C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CA31-48CA-4A49-8DAF-9030C79B60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500E-67BF-42DC-99EE-E8B68D83C6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C9D9-049C-4E59-8B52-B03AC53479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34EA-7BA1-4DA6-9297-747A97B096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14B2-841D-48E9-92B0-1F54DFF7CA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A0BB-14C2-4B55-B653-A80CD2F11CF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D55E-1967-4F2D-803F-5308DDDC46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C8DB-A5F9-4F30-96DB-9B085F4BAD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A5A3-D523-46F7-B51D-CAC94F22CC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2A4A-9DE6-4378-A1DF-743C120253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C1DB-D94B-4855-A2C2-FCFCAF14D1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1AB9-5C46-4052-B23E-A7914CA8B5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33E6-FA59-4CBB-BF8F-55C76786CD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699B-E6BA-4A71-ABDF-DC70F746AC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A5C0-1032-497B-A580-ECF208D8C3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DAC2-DB3A-480B-A344-9049C3108B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73F9-9D14-48A7-8B03-748B7DB9FE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ADAE-F5CB-4777-87D3-DB1636F312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94BA-22DA-4385-A1F5-1629CB907E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8237-F2A5-4FBE-8BF8-E947D526B3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2C27-15FB-4C6F-AFF9-45493454B9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B062-5160-4C48-B437-9972CDE143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DE43-CF3D-48FA-B339-DC99F84AF97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7295-CE4D-44DD-8384-43F1F449773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9792-E138-4D10-B102-ECCE97CFBA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2D37-6445-4734-978D-2E9084D425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BC789-0477-42D6-814D-83CF18AFEF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C3F2-F77D-4871-A05E-3D58C8D36C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D9D-7236-4242-9F74-CF64058ABE7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C29C-1FE6-45CE-97A6-D8236C2DCF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6296-3D90-41FF-8DD7-A2B55356A0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2DC7-EB92-4806-A878-9017B33ABB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2296-63B3-4FA0-9DBE-8B96B92B56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C6B06-1DFD-432F-B6AA-98C837B29D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DB82-E9AD-45A4-92DA-2045E838DE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D28F-2F5A-4DD0-A3EA-7D6C7ACA408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6F09-54DF-4AAB-A8C0-6B71DC0691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A288-C43D-4D35-8914-407310AA34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A62C-8085-4B5F-AEC7-F987FFF98B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EE6B-D727-46C9-9949-239C16B9CB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C45A0-5927-4F23-B183-985F3CD0C94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01AB-DF77-4627-AE24-9E5A799FFF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7439-0944-40F4-921B-2F21E63FA2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A052-1A64-422E-B657-9F067B84BB2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E242-69D1-423E-963B-FB0AFE3E59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36AC-9935-4BD9-A1E4-001AE0D772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97C-81BC-4081-8960-1EA139AA52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5D8C-96EA-4BFB-A1F5-C5C319CAD4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8E1D-9A58-4750-B8FB-A1F5F0CAD7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F01A-F8CF-43F8-85EC-13B703F1C1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F1AF-9D60-4450-A46C-1038D76CFE4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3E57-3837-4F60-BC55-0FE06BD7C9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6A8F-D610-42EF-B496-FC66F3CC50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50DB-0090-40E5-808E-1CE8FFE47F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FE28-7DF0-4605-BA2B-996F0DD298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7661-2747-476C-ADC3-C8E76A4175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020-84DA-4CEF-905F-B745CE4461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4F42-FE00-42F9-8997-2B6573BE52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EA9B-A933-44B1-AB6F-BF61BBA3FF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BA93-873F-49F4-B0B3-E9CEAAB544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E67B-6B7F-409A-B5B5-0A41F4C428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7056-E8BB-429E-B7F3-D092475B70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DCD6-BEBA-4377-9D78-BE6275E36D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FD71-CC23-443A-823C-7FE2F04ABE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A52B-EBCD-452C-A902-0273F155A0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15603-FEC6-4DAB-BA78-DB34D88989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DB7E-EDC8-4AE7-8696-770C9DFD1A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90BA-A7F9-49FC-AA8D-27F4FD4832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E987-763A-4EED-8F79-8BC33C7050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1C58-70F5-44E0-AAE0-88CE6F406E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E68D-A527-402A-98F3-BCCB777292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3A3F-0D85-438E-A3D6-72E024349D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5D9F-0C5E-41E1-BEDE-EDA93ACC9C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E2A8-18B2-4C70-BA34-B6BDBE3DCA0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02E3-8BB9-4C7A-95D7-8597A3281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42A4-2D1D-4643-B33F-DC9D24D2F8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3A24-6CDF-429B-A6DA-04DE9F67D4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892D-78F1-45A3-86B5-B50519CB34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F465-8CB7-4821-A0A7-E1BC331C25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50DF-46F1-4BD2-8E29-6159054716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311B-4362-4054-ACE8-61DFB90D3B5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B0CF6-5BD7-45B9-9743-E3053FB051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DD73E38-E388-466D-8C92-124E9AF6249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69D5881-70D4-4A32-A1BD-F517B7908C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0130562-A758-4B4C-B782-D13D743104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626C4D-DFFA-484B-9B9A-9A10B594D4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5D8FA31-066A-4F70-9D94-7ED74FFAB6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0423292-1D7E-41A6-A439-9A162FAA83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808EEE6-9F5D-4F9E-8760-81552B130E2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058E720-D874-48AF-B200-FCF43D7F6F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DA25B6E-B1D6-4305-ADA3-A3ECE94C492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642F8F7-12B0-40C5-8332-6989A714AE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547EE37-7B57-4B6F-ACFC-C6AAA7D6C7B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3DA9B0E-064D-4409-BB41-D33CFB52DD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89E4FE4-256A-477A-8D9D-E2045A3EA45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C311855-425B-47A6-AE81-04C72C9F3CB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BA6F6E6-558C-4495-8908-61A84659BBB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9AD9F8D-7C28-4A9C-A775-D4361FBB1D3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921426B-352D-4F2D-9FAA-394589A39E5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47520" cap="flat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B746890-1D34-40EB-BE94-FF2C517B4C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73E060B-0F37-4709-AE19-FD1FC169E6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06D1AB3-FCC8-4F48-9E42-A52595A8A4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6B04495-0811-4ECA-8D83-E0DEF96E02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8C0F005-3719-4074-8DD8-FAE2141F4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70EB2A8-9952-4A76-BB6A-6435EE4CA4C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C8585E6-08F9-46A0-9C0F-BAD3449179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E786B6D-0C8F-4423-9472-A2C20DD5D6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646F0AE-6A6C-48D9-998F-EC22B60440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CA0196-8832-47EE-AD4E-6ED8E8AB470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67C5A37-13C2-4C5F-8B9B-40EBD6CCBC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59A9DF-D103-4C10-B7DD-0AE5DD6C89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EA91416-3D5A-4327-B421-1AB6C0848F5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Garamond" pitchFamily="16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2C919F4-3D69-4DC4-84D6-53E654DAF7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6B8A64F-BB12-494F-80DE-5A0E744851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B7FBD2F-DD98-466B-B7FE-8E3A732B57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665162B-9F61-44F1-9D1B-A81B859E8E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s-ES" altLang="es-ES"/>
              <a:t>09/10/17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F7895A-2B64-41D3-A3B4-833E9B973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525" y="2884488"/>
            <a:ext cx="1839913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41275"/>
            <a:ext cx="8569325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>
                <a:solidFill>
                  <a:srgbClr val="C00000"/>
                </a:solidFill>
                <a:latin typeface="Comic Sans MS" pitchFamily="66" charset="0"/>
              </a:rPr>
              <a:t>Biomarcadores en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>
                <a:solidFill>
                  <a:srgbClr val="C00000"/>
                </a:solidFill>
                <a:latin typeface="Comic Sans MS" pitchFamily="66" charset="0"/>
              </a:rPr>
              <a:t>Hipertensión Pulmonar</a:t>
            </a:r>
          </a:p>
        </p:txBody>
      </p:sp>
      <p:pic>
        <p:nvPicPr>
          <p:cNvPr id="36868" name="Picture 8" descr="Resultado de imagen de hipertension pulmonar dibuj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285860"/>
            <a:ext cx="3086108" cy="414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2000232" y="5572140"/>
            <a:ext cx="5286411" cy="10001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kern="0" dirty="0" smtClean="0">
                <a:solidFill>
                  <a:schemeClr val="tx1"/>
                </a:solidFill>
                <a:latin typeface="Candara" pitchFamily="34" charset="0"/>
              </a:rPr>
              <a:t>Francisco J García </a:t>
            </a:r>
            <a:r>
              <a:rPr lang="es-ES" sz="2000" b="1" kern="0" dirty="0" smtClean="0">
                <a:solidFill>
                  <a:schemeClr val="tx1"/>
                </a:solidFill>
                <a:latin typeface="Candara" pitchFamily="34" charset="0"/>
              </a:rPr>
              <a:t>Hernández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kern="0" dirty="0" err="1" smtClean="0">
                <a:solidFill>
                  <a:schemeClr val="tx1"/>
                </a:solidFill>
                <a:latin typeface="Candara" pitchFamily="34" charset="0"/>
              </a:rPr>
              <a:t>Med</a:t>
            </a:r>
            <a:r>
              <a:rPr lang="es-ES" sz="2000" b="1" kern="0" dirty="0" smtClean="0">
                <a:solidFill>
                  <a:schemeClr val="tx1"/>
                </a:solidFill>
                <a:latin typeface="Candara" pitchFamily="34" charset="0"/>
              </a:rPr>
              <a:t>. Interna (H.U. Virgen del  Rocío.-  Sevilla)</a:t>
            </a:r>
            <a:endParaRPr lang="es-ES" sz="2000" kern="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6767513" y="2903538"/>
            <a:ext cx="2376487" cy="112077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kern="0" dirty="0" smtClean="0">
                <a:latin typeface="Candara" panose="020E0502030303020204" pitchFamily="34" charset="0"/>
              </a:rPr>
              <a:t>Córdoba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kern="0" dirty="0" smtClean="0">
                <a:latin typeface="Candara" panose="020E0502030303020204" pitchFamily="34" charset="0"/>
              </a:rPr>
              <a:t>2018</a:t>
            </a:r>
            <a:endParaRPr lang="es-ES" sz="2800" b="1" kern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0" y="1412776"/>
            <a:ext cx="7724539" cy="480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0755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515672" cy="37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9807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*Correlación ANP y BNP con variables hemodinámicas:</a:t>
            </a:r>
          </a:p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-Positiva con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PAPm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PADm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RVP.</a:t>
            </a:r>
          </a:p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-Negativa con gasto cardiaco.</a:t>
            </a:r>
          </a:p>
        </p:txBody>
      </p:sp>
    </p:spTree>
    <p:extLst>
      <p:ext uri="{BB962C8B-B14F-4D97-AF65-F5344CB8AC3E}">
        <p14:creationId xmlns="" xmlns:p14="http://schemas.microsoft.com/office/powerpoint/2010/main" val="3015504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24744"/>
            <a:ext cx="8901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Nagaya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60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con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HAPI y 15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controles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sanos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*B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NP basal y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seguimiento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medio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de 3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meses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*91,6%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tratados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prostaciclina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iv u oral.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Seguimiento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medio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2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años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939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3" y="1844824"/>
            <a:ext cx="3967975" cy="342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610744" cy="35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576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5824"/>
            <a:ext cx="7795518" cy="51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>
            <a:off x="755576" y="5911202"/>
            <a:ext cx="779551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6 Conector recto"/>
          <p:cNvCxnSpPr/>
          <p:nvPr/>
        </p:nvCxnSpPr>
        <p:spPr bwMode="auto">
          <a:xfrm>
            <a:off x="5004048" y="1556792"/>
            <a:ext cx="280831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627064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2" y="1871663"/>
            <a:ext cx="9138178" cy="40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518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24744"/>
            <a:ext cx="8901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Leuchte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*Estudio prospectivo, seguimiento medio 13 meses.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*30 Pacientes con HAP (25 HAPI). </a:t>
            </a:r>
          </a:p>
        </p:txBody>
      </p:sp>
    </p:spTree>
    <p:extLst>
      <p:ext uri="{BB962C8B-B14F-4D97-AF65-F5344CB8AC3E}">
        <p14:creationId xmlns="" xmlns:p14="http://schemas.microsoft.com/office/powerpoint/2010/main" val="274890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740222"/>
              </p:ext>
            </p:extLst>
          </p:nvPr>
        </p:nvGraphicFramePr>
        <p:xfrm>
          <a:off x="827584" y="1484784"/>
          <a:ext cx="7488831" cy="4080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6277"/>
                <a:gridCol w="2496277"/>
                <a:gridCol w="2496277"/>
              </a:tblGrid>
              <a:tr h="91157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 hemodinámicas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A</a:t>
                      </a:r>
                    </a:p>
                    <a:p>
                      <a:pPr algn="ctr"/>
                      <a:r>
                        <a:rPr lang="es-ES" sz="2400" b="0" i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Reducción BNP</a:t>
                      </a:r>
                      <a:endParaRPr lang="es-ES" sz="2400" b="0" i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B</a:t>
                      </a:r>
                    </a:p>
                    <a:p>
                      <a:pPr algn="ctr"/>
                      <a:r>
                        <a:rPr lang="es-ES" sz="2400" b="0" i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BNP</a:t>
                      </a:r>
                      <a:endParaRPr lang="es-ES" sz="2400" b="0" i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PAPm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lang="es-ES" sz="24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RVP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lang="es-ES" sz="24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funcional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lang="es-ES" sz="24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lang="es-ES" sz="24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</a:t>
                      </a:r>
                      <a:r>
                        <a:rPr lang="es-E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TM6M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lang="es-ES" sz="24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s-E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4166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24744"/>
            <a:ext cx="3035331" cy="29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0276" y="1124744"/>
            <a:ext cx="3008642" cy="29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4046001"/>
            <a:ext cx="2864083" cy="269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88217" y="3564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RVP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982217" y="3564119"/>
            <a:ext cx="109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C00000"/>
                </a:solidFill>
              </a:rPr>
              <a:t>PAPm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88217" y="6297560"/>
            <a:ext cx="7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IC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76" y="4060801"/>
            <a:ext cx="2906682" cy="270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896958" y="6318550"/>
            <a:ext cx="113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TM6M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610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24744"/>
            <a:ext cx="8722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-Al-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Naamani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*Estudio retrospectivo, 65 pacientes.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*HAPI-H-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Tx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59%, HAP-CTD 32%, HAP-CC 9%.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*T medio de seguimiento 4’5 años.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4975" y="3521279"/>
            <a:ext cx="8659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-Asociación entre grado de elevación de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NTproBNP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basal y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riesgo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muerte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trasplante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(HR 1.13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cada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incremento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500 pg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/ml, </a:t>
            </a:r>
            <a:endParaRPr 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 &lt;0.001). </a:t>
            </a:r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828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F2A8B2-D5DF-4C1C-B065-1C2A9A551C5A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4213" y="254000"/>
            <a:ext cx="748823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Biomarcador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. Definición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325438" y="1245573"/>
            <a:ext cx="8534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s-ES" altLang="es-ES" sz="2800" dirty="0" smtClean="0">
                <a:solidFill>
                  <a:srgbClr val="000000"/>
                </a:solidFill>
                <a:latin typeface="Comic Sans MS" pitchFamily="66" charset="0"/>
              </a:rPr>
              <a:t>ustancia que indica un </a:t>
            </a: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estado biológico.</a:t>
            </a:r>
          </a:p>
        </p:txBody>
      </p:sp>
      <p:sp>
        <p:nvSpPr>
          <p:cNvPr id="37894" name="Text Box 1"/>
          <p:cNvSpPr txBox="1">
            <a:spLocks noChangeArrowheads="1"/>
          </p:cNvSpPr>
          <p:nvPr/>
        </p:nvSpPr>
        <p:spPr bwMode="auto">
          <a:xfrm>
            <a:off x="325438" y="2060575"/>
            <a:ext cx="8534400" cy="181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Permite evaluar: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-Un proceso biológico normal.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-Un estado patológico.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>
                <a:solidFill>
                  <a:srgbClr val="000000"/>
                </a:solidFill>
                <a:latin typeface="Comic Sans MS" pitchFamily="66" charset="0"/>
              </a:rPr>
              <a:t>-Respuesta al tratamiento.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5438" y="4293096"/>
            <a:ext cx="85344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 smtClean="0">
                <a:solidFill>
                  <a:srgbClr val="000000"/>
                </a:solidFill>
                <a:latin typeface="Comic Sans MS" pitchFamily="66" charset="0"/>
              </a:rPr>
              <a:t>Su medición debe ser:</a:t>
            </a:r>
            <a:endParaRPr lang="es-ES" altLang="es-E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 smtClean="0">
                <a:solidFill>
                  <a:srgbClr val="000000"/>
                </a:solidFill>
                <a:latin typeface="Comic Sans MS" pitchFamily="66" charset="0"/>
              </a:rPr>
              <a:t>-Reproducible.</a:t>
            </a:r>
            <a:endParaRPr lang="es-ES" altLang="es-E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800" dirty="0" smtClean="0">
                <a:solidFill>
                  <a:srgbClr val="000000"/>
                </a:solidFill>
                <a:latin typeface="Comic Sans MS" pitchFamily="66" charset="0"/>
              </a:rPr>
              <a:t>-Coste-efectiva. </a:t>
            </a:r>
            <a:endParaRPr lang="es-ES" altLang="es-E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5053" y="964928"/>
            <a:ext cx="8722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Mathai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*Estudio prospectivo, 98 pacientes. 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*HAPI-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Tx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44%, HAP-ES 56%.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*T medio de seguimiento 4’5 años.</a:t>
            </a:r>
          </a:p>
        </p:txBody>
      </p:sp>
    </p:spTree>
    <p:extLst>
      <p:ext uri="{BB962C8B-B14F-4D97-AF65-F5344CB8AC3E}">
        <p14:creationId xmlns="" xmlns:p14="http://schemas.microsoft.com/office/powerpoint/2010/main" val="2745389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5760640" cy="402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563044"/>
              </p:ext>
            </p:extLst>
          </p:nvPr>
        </p:nvGraphicFramePr>
        <p:xfrm>
          <a:off x="539552" y="5157192"/>
          <a:ext cx="8136904" cy="12848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6877"/>
                <a:gridCol w="2501635"/>
                <a:gridCol w="1800200"/>
                <a:gridCol w="1728192"/>
              </a:tblGrid>
              <a:tr h="639918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Cohorte completa </a:t>
                      </a:r>
                    </a:p>
                    <a:p>
                      <a:pPr algn="ctr"/>
                      <a:r>
                        <a:rPr lang="es-ES_tradnl" sz="2400" dirty="0" smtClean="0"/>
                        <a:t>(HR, p)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HAP-ES</a:t>
                      </a:r>
                    </a:p>
                    <a:p>
                      <a:pPr algn="ctr"/>
                      <a:r>
                        <a:rPr lang="es-ES_tradnl" sz="2400" dirty="0" smtClean="0"/>
                        <a:t>(HR, p)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0" dirty="0" smtClean="0"/>
                        <a:t>HAPI</a:t>
                      </a:r>
                      <a:endParaRPr lang="es-ES" sz="2400" i="0" dirty="0"/>
                    </a:p>
                  </a:txBody>
                  <a:tcPr anchor="ctr"/>
                </a:tc>
              </a:tr>
              <a:tr h="461907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Log NT-</a:t>
                      </a:r>
                      <a:r>
                        <a:rPr lang="es-ES_tradnl" sz="2400" dirty="0" err="1" smtClean="0"/>
                        <a:t>proBNP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3.18, &lt;0.01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3.07,</a:t>
                      </a:r>
                      <a:r>
                        <a:rPr lang="es-ES_tradnl" sz="2400" baseline="0" dirty="0" smtClean="0"/>
                        <a:t> &lt;0.01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2.02, 0.29</a:t>
                      </a:r>
                      <a:endParaRPr lang="es-E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389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24744"/>
            <a:ext cx="8659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REVEAL, 3515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seguidos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durante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años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Ánálisis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1426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BNP basal.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76872"/>
            <a:ext cx="8532440" cy="434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7002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9555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7002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340768"/>
            <a:ext cx="89018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-Correlación con variables hemodinámicas.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-Predictor de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mortalidad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Correlación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respuesta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terapéutica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Propuestas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para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uso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cribado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HAP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ES.</a:t>
            </a:r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702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152400" y="1124744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-33 Pacientes ES, sin datos de HP en ecocardiograma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-NT-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proBNP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basal y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postesfuerzo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cicloergometría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-Ecocardiograma cada 6 meses. CCD si preciso.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-Seguimiento: 24 meses.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2845" y="306896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PAPs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≥40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mmHg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durante seguimiento en 10 casos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100960"/>
              </p:ext>
            </p:extLst>
          </p:nvPr>
        </p:nvGraphicFramePr>
        <p:xfrm>
          <a:off x="304800" y="4365104"/>
          <a:ext cx="8382000" cy="17241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5072"/>
                <a:gridCol w="2664296"/>
                <a:gridCol w="2602632"/>
              </a:tblGrid>
              <a:tr h="57205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/>
                        <a:t>NTproBNP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/>
                        <a:t>PAPs</a:t>
                      </a:r>
                      <a:r>
                        <a:rPr lang="es-ES" sz="2800" baseline="0" dirty="0" smtClean="0"/>
                        <a:t> elevada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/>
                        <a:t>PAPs</a:t>
                      </a:r>
                      <a:r>
                        <a:rPr lang="es-ES" sz="2800" dirty="0" smtClean="0"/>
                        <a:t> no elevada</a:t>
                      </a:r>
                      <a:endParaRPr lang="es-ES" sz="2800" dirty="0"/>
                    </a:p>
                  </a:txBody>
                  <a:tcPr anchor="ctr"/>
                </a:tc>
              </a:tr>
              <a:tr h="58007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Basal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317,43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97,7</a:t>
                      </a:r>
                      <a:endParaRPr lang="es-ES" sz="2800" dirty="0"/>
                    </a:p>
                  </a:txBody>
                  <a:tcPr anchor="ctr"/>
                </a:tc>
              </a:tr>
              <a:tr h="572055">
                <a:tc>
                  <a:txBody>
                    <a:bodyPr/>
                    <a:lstStyle/>
                    <a:p>
                      <a:r>
                        <a:rPr lang="es-ES" sz="2800" baseline="0" dirty="0" err="1" smtClean="0"/>
                        <a:t>Postesfuerzo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331,95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108,33</a:t>
                      </a:r>
                      <a:endParaRPr lang="es-E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513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AutoShape 2" descr="Resultado de imagen de laborato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1153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0116337"/>
              </p:ext>
            </p:extLst>
          </p:nvPr>
        </p:nvGraphicFramePr>
        <p:xfrm>
          <a:off x="304800" y="529318"/>
          <a:ext cx="8515672" cy="553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9208"/>
                <a:gridCol w="4176464"/>
              </a:tblGrid>
              <a:tr h="2235559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0000FF"/>
                          </a:solidFill>
                        </a:rPr>
                        <a:t>DAÑO ENDOTELIAL</a:t>
                      </a:r>
                    </a:p>
                    <a:p>
                      <a:pPr algn="just"/>
                      <a:r>
                        <a:rPr lang="es-ES" sz="2200" dirty="0" smtClean="0"/>
                        <a:t>Factor Von </a:t>
                      </a:r>
                      <a:r>
                        <a:rPr lang="es-ES" sz="2200" dirty="0" err="1" smtClean="0"/>
                        <a:t>Willebrand</a:t>
                      </a:r>
                      <a:endParaRPr lang="es-ES" sz="2200" dirty="0" smtClean="0"/>
                    </a:p>
                    <a:p>
                      <a:pPr algn="just"/>
                      <a:r>
                        <a:rPr lang="es-ES" sz="2200" dirty="0" err="1" smtClean="0"/>
                        <a:t>Dimetilarginina</a:t>
                      </a:r>
                      <a:r>
                        <a:rPr lang="es-ES" sz="2200" dirty="0" smtClean="0"/>
                        <a:t> asimétrica (ADMA)</a:t>
                      </a:r>
                    </a:p>
                    <a:p>
                      <a:pPr algn="just"/>
                      <a:r>
                        <a:rPr lang="es-ES" sz="2200" dirty="0" smtClean="0"/>
                        <a:t>Factores moduladores angiogénesis</a:t>
                      </a:r>
                    </a:p>
                    <a:p>
                      <a:pPr algn="just"/>
                      <a:r>
                        <a:rPr lang="es-ES" sz="2200" dirty="0" smtClean="0"/>
                        <a:t>    (</a:t>
                      </a:r>
                      <a:r>
                        <a:rPr lang="es-ES" sz="2200" dirty="0" err="1" smtClean="0"/>
                        <a:t>endoglina</a:t>
                      </a:r>
                      <a:r>
                        <a:rPr lang="es-ES" sz="2200" dirty="0" smtClean="0"/>
                        <a:t>, sVEGFR1, </a:t>
                      </a:r>
                      <a:r>
                        <a:rPr lang="es-ES" sz="2200" dirty="0" err="1" smtClean="0"/>
                        <a:t>endostatina</a:t>
                      </a:r>
                      <a:r>
                        <a:rPr lang="es-ES" sz="2200" dirty="0" smtClean="0"/>
                        <a:t>)</a:t>
                      </a:r>
                    </a:p>
                    <a:p>
                      <a:pPr algn="l"/>
                      <a:r>
                        <a:rPr lang="es-ES" sz="2200" dirty="0" smtClean="0"/>
                        <a:t>ECA unida al endotelio pulmonar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C00000"/>
                          </a:solidFill>
                        </a:rPr>
                        <a:t>INFLAMACIÓN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/>
                        <a:t>GDF-15                         CXCL10 y 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err="1" smtClean="0"/>
                        <a:t>Pentraxina</a:t>
                      </a:r>
                      <a:r>
                        <a:rPr lang="es-ES" sz="2200" dirty="0" smtClean="0"/>
                        <a:t> 3                </a:t>
                      </a:r>
                      <a:r>
                        <a:rPr lang="es-ES" sz="2200" dirty="0" err="1" smtClean="0"/>
                        <a:t>Osteopontina</a:t>
                      </a:r>
                      <a:endParaRPr lang="es-ES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/>
                        <a:t>Galectina-3                  Mi-RNA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/>
                        <a:t>MIF</a:t>
                      </a:r>
                    </a:p>
                    <a:p>
                      <a:endParaRPr lang="es-ES" sz="2200" dirty="0"/>
                    </a:p>
                  </a:txBody>
                  <a:tcPr/>
                </a:tc>
              </a:tr>
              <a:tr h="1528219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FF0066"/>
                          </a:solidFill>
                        </a:rPr>
                        <a:t>ESTRÉS OXIDATIVO</a:t>
                      </a:r>
                    </a:p>
                    <a:p>
                      <a:r>
                        <a:rPr lang="es-ES" sz="2200" dirty="0" err="1" smtClean="0"/>
                        <a:t>Isoprostano</a:t>
                      </a:r>
                      <a:r>
                        <a:rPr lang="es-ES" sz="2200" dirty="0" smtClean="0"/>
                        <a:t> F2</a:t>
                      </a:r>
                    </a:p>
                    <a:p>
                      <a:r>
                        <a:rPr lang="es-ES" sz="2200" dirty="0" smtClean="0"/>
                        <a:t>Lípidos oxidados (HETE, HODE).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004200"/>
                          </a:solidFill>
                        </a:rPr>
                        <a:t>FUNCIÓN CARDIACA</a:t>
                      </a:r>
                    </a:p>
                    <a:p>
                      <a:r>
                        <a:rPr lang="es-ES" sz="2200" dirty="0" err="1" smtClean="0"/>
                        <a:t>Cystatina</a:t>
                      </a:r>
                      <a:r>
                        <a:rPr lang="es-ES" sz="2200" dirty="0" smtClean="0"/>
                        <a:t> C</a:t>
                      </a:r>
                      <a:r>
                        <a:rPr lang="es-ES" sz="2200" baseline="0" dirty="0" smtClean="0"/>
                        <a:t>                  </a:t>
                      </a:r>
                      <a:r>
                        <a:rPr lang="es-ES" sz="2200" dirty="0" err="1" smtClean="0"/>
                        <a:t>Homocisteína</a:t>
                      </a:r>
                      <a:endParaRPr lang="es-ES" sz="2200" dirty="0" smtClean="0"/>
                    </a:p>
                    <a:p>
                      <a:r>
                        <a:rPr lang="es-ES" sz="2200" dirty="0" smtClean="0"/>
                        <a:t>Pro-</a:t>
                      </a:r>
                      <a:r>
                        <a:rPr lang="es-ES" sz="2200" dirty="0" err="1" smtClean="0"/>
                        <a:t>adrenomedulina</a:t>
                      </a:r>
                      <a:r>
                        <a:rPr lang="es-ES" sz="2200" dirty="0" smtClean="0"/>
                        <a:t>    </a:t>
                      </a:r>
                    </a:p>
                    <a:p>
                      <a:r>
                        <a:rPr lang="es-ES" sz="2200" dirty="0" err="1" smtClean="0"/>
                        <a:t>Copeptina</a:t>
                      </a:r>
                      <a:endParaRPr lang="es-ES" sz="2200" b="0" dirty="0"/>
                    </a:p>
                  </a:txBody>
                  <a:tcPr/>
                </a:tc>
              </a:tr>
              <a:tr h="1645197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FF3300"/>
                          </a:solidFill>
                        </a:rPr>
                        <a:t>MARCADORES METABÓLICOS</a:t>
                      </a:r>
                    </a:p>
                    <a:p>
                      <a:r>
                        <a:rPr lang="es-ES" sz="2200" b="0" dirty="0" err="1" smtClean="0"/>
                        <a:t>Aminograma</a:t>
                      </a:r>
                      <a:r>
                        <a:rPr lang="es-ES" sz="2200" b="0" dirty="0" smtClean="0"/>
                        <a:t>.       </a:t>
                      </a:r>
                    </a:p>
                    <a:p>
                      <a:r>
                        <a:rPr lang="es-ES" sz="2200" b="0" dirty="0" smtClean="0"/>
                        <a:t>Perfil metabólico.</a:t>
                      </a:r>
                    </a:p>
                    <a:p>
                      <a:r>
                        <a:rPr lang="es-ES" sz="2200" b="0" dirty="0" smtClean="0"/>
                        <a:t>Metabolitos del triptófano. </a:t>
                      </a:r>
                    </a:p>
                    <a:p>
                      <a:r>
                        <a:rPr lang="es-ES" sz="2200" b="0" dirty="0" err="1" smtClean="0"/>
                        <a:t>Ghrelina</a:t>
                      </a:r>
                      <a:r>
                        <a:rPr lang="es-ES" sz="2200" b="0" dirty="0" smtClean="0"/>
                        <a:t>.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rgbClr val="6600FF"/>
                          </a:solidFill>
                        </a:rPr>
                        <a:t>MATRIZ EXTRACELULAR</a:t>
                      </a:r>
                    </a:p>
                    <a:p>
                      <a:r>
                        <a:rPr lang="es-ES" sz="2200" dirty="0" smtClean="0"/>
                        <a:t>MMP2</a:t>
                      </a:r>
                      <a:r>
                        <a:rPr lang="es-ES" sz="2200" baseline="0" dirty="0" smtClean="0"/>
                        <a:t>                           </a:t>
                      </a:r>
                      <a:r>
                        <a:rPr lang="es-ES" sz="2200" dirty="0" smtClean="0"/>
                        <a:t>TIMP4</a:t>
                      </a:r>
                    </a:p>
                    <a:p>
                      <a:r>
                        <a:rPr lang="es-ES" sz="2200" dirty="0" err="1" smtClean="0"/>
                        <a:t>Tenascina</a:t>
                      </a:r>
                      <a:r>
                        <a:rPr lang="es-ES" sz="2200" baseline="0" dirty="0" smtClean="0"/>
                        <a:t> C</a:t>
                      </a:r>
                    </a:p>
                    <a:p>
                      <a:r>
                        <a:rPr lang="es-ES" sz="2200" baseline="0" dirty="0" smtClean="0"/>
                        <a:t>Compuestos volátiles en aire expirado</a:t>
                      </a:r>
                      <a:endParaRPr lang="es-ES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6912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" y="7937"/>
            <a:ext cx="910012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04248" y="6396335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Anwar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663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Otros: </a:t>
            </a: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Troponina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1520" y="961329"/>
            <a:ext cx="87223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Torbicki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</a:t>
            </a:r>
          </a:p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^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56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HAP o HPTEC 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^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TnT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detectable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14% de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con:</a:t>
            </a:r>
            <a:b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-Mayor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nivel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NTproBNP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-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Menor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distancia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TM6M. 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-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Menor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supervivencia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24 m (29 vs 81%).</a:t>
            </a:r>
          </a:p>
          <a:p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Velez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Mtnez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^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TnI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(prueba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alta sensibilidad) en 255 HAP.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^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Nivel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mayor a mayor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nivel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BNP,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menor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distancia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TM6M y alt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hemodinámicas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más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	graves.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^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Asociación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mortalidad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148347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Biomarcadores en HAP. Utilidad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51520" y="1124744"/>
            <a:ext cx="8534400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14350" indent="-514350"/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Pueden aportar información sobre:</a:t>
            </a:r>
          </a:p>
          <a:p>
            <a:pPr marL="514350" indent="-514350"/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*Susceptibilidad</a:t>
            </a:r>
            <a:r>
              <a:rPr lang="es-ES" sz="2800" i="1" dirty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es-ES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Deteccion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 precoz</a:t>
            </a:r>
            <a:r>
              <a:rPr lang="es-ES" sz="2800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s-ES" sz="2800" i="1" dirty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Diagnostico </a:t>
            </a:r>
            <a:r>
              <a:rPr lang="es-ES" sz="2800" i="1" dirty="0" smtClean="0">
                <a:solidFill>
                  <a:schemeClr val="tx1"/>
                </a:solidFill>
                <a:latin typeface="Comic Sans MS" pitchFamily="66" charset="0"/>
              </a:rPr>
              <a:t>en fase sintomática.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Estadiaje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.  </a:t>
            </a:r>
          </a:p>
          <a:p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Monitorizacion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 de respuesta 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terapeutica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es-ES" altLang="es-E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62598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Rhodes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 2009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Endotelinas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1520" y="961329"/>
            <a:ext cx="8722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Niveles elevados de ET1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big-ET1 en HAP. Correlación con IC,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PAPm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RVP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TM6M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 Valor pronóstico.  </a:t>
            </a:r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-Reducción si respuesta terapéutica favorable.</a:t>
            </a:r>
          </a:p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Elevación paradójica bajo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ttm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bosentan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(bloqueo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aclaramiento por receptores ETB).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-Niveles reducidos de ET-3 en HAP. Correlación con TM6M. </a:t>
            </a:r>
          </a:p>
        </p:txBody>
      </p:sp>
    </p:spTree>
    <p:extLst>
      <p:ext uri="{BB962C8B-B14F-4D97-AF65-F5344CB8AC3E}">
        <p14:creationId xmlns="" xmlns:p14="http://schemas.microsoft.com/office/powerpoint/2010/main" val="4810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Factor von </a:t>
            </a: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Willebrand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1520" y="961329"/>
            <a:ext cx="8722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-Concentración elevada en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pacientes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 HAP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(en los que se aprecia además una proteólisis anormal del </a:t>
            </a:r>
            <a:r>
              <a:rPr lang="es-E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vWF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 Mejoría en respuesta al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ttm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-Correlación con gravedad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mortalidad. paralelo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la mejoría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hemodinámica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Pentraxina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3 (PTX3).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1520" y="961329"/>
            <a:ext cx="8722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50 HAP, 100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controles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sanos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, 34 CTD sin HAP.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Medición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de PTX3, BNP y PCR.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88843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276872"/>
            <a:ext cx="3822229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263680" y="639633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Tamira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Pentraxina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3 (PTX3).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97434" cy="4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148064" y="2636912"/>
          <a:ext cx="3719736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/>
                <a:gridCol w="1775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Variable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AUC-ROC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PTX3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0.866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BNP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0.670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PCR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0.518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263680" y="639633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Tamira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Pentraxina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3 (PTX3).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889413"/>
              </p:ext>
            </p:extLst>
          </p:nvPr>
        </p:nvGraphicFramePr>
        <p:xfrm>
          <a:off x="503547" y="1124779"/>
          <a:ext cx="8136904" cy="21992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6877"/>
                <a:gridCol w="2034226"/>
                <a:gridCol w="2051585"/>
                <a:gridCol w="1944216"/>
              </a:tblGrid>
              <a:tr h="639918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Variable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HAP-CTD</a:t>
                      </a:r>
                    </a:p>
                    <a:p>
                      <a:pPr algn="ctr"/>
                      <a:r>
                        <a:rPr lang="es-ES_tradnl" sz="2400" dirty="0" smtClean="0"/>
                        <a:t>(N 17)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CTD sin HP </a:t>
                      </a:r>
                    </a:p>
                    <a:p>
                      <a:pPr algn="ctr"/>
                      <a:r>
                        <a:rPr lang="es-ES_tradnl" sz="2400" dirty="0" smtClean="0"/>
                        <a:t>(N 34)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1" dirty="0" smtClean="0"/>
                        <a:t>p</a:t>
                      </a:r>
                      <a:endParaRPr lang="es-ES" sz="2400" i="1" dirty="0"/>
                    </a:p>
                  </a:txBody>
                  <a:tcPr anchor="ctr"/>
                </a:tc>
              </a:tr>
              <a:tr h="461907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PTX3 (</a:t>
                      </a:r>
                      <a:r>
                        <a:rPr lang="es-ES_tradnl" sz="2400" dirty="0" err="1" smtClean="0"/>
                        <a:t>ng</a:t>
                      </a:r>
                      <a:r>
                        <a:rPr lang="es-ES_tradnl" sz="2400" dirty="0" smtClean="0"/>
                        <a:t>/ml)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5.02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2.4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&lt; 0.001</a:t>
                      </a:r>
                      <a:endParaRPr lang="es-ES" sz="24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BNP (</a:t>
                      </a:r>
                      <a:r>
                        <a:rPr lang="es-ES_tradnl" sz="2400" dirty="0" err="1" smtClean="0"/>
                        <a:t>pg</a:t>
                      </a:r>
                      <a:r>
                        <a:rPr lang="es-ES_tradnl" sz="2400" dirty="0" smtClean="0"/>
                        <a:t>/ml)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189.3</a:t>
                      </a:r>
                      <a:endParaRPr lang="es-E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49.3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0.014</a:t>
                      </a:r>
                      <a:endParaRPr lang="es-ES" sz="2400" dirty="0"/>
                    </a:p>
                  </a:txBody>
                  <a:tcPr anchor="ctr"/>
                </a:tc>
              </a:tr>
              <a:tr h="313183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PCR (mg/dl)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0.24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0.22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NS</a:t>
                      </a:r>
                      <a:endParaRPr lang="es-ES" sz="2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263680" y="328498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Tamira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563044"/>
              </p:ext>
            </p:extLst>
          </p:nvPr>
        </p:nvGraphicFramePr>
        <p:xfrm>
          <a:off x="503547" y="4186374"/>
          <a:ext cx="8136904" cy="17420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6877"/>
                <a:gridCol w="2034226"/>
                <a:gridCol w="2051585"/>
                <a:gridCol w="1944216"/>
              </a:tblGrid>
              <a:tr h="639918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Variable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HPTEC </a:t>
                      </a:r>
                    </a:p>
                    <a:p>
                      <a:pPr algn="ctr"/>
                      <a:r>
                        <a:rPr lang="es-ES_tradnl" sz="2400" dirty="0" smtClean="0"/>
                        <a:t>(N 70)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TEP no HPTEC </a:t>
                      </a:r>
                    </a:p>
                    <a:p>
                      <a:pPr algn="ctr"/>
                      <a:r>
                        <a:rPr lang="es-ES_tradnl" sz="2400" dirty="0" smtClean="0"/>
                        <a:t>(N 20)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1" dirty="0" smtClean="0"/>
                        <a:t>p</a:t>
                      </a:r>
                      <a:endParaRPr lang="es-ES" sz="2400" i="1" dirty="0"/>
                    </a:p>
                  </a:txBody>
                  <a:tcPr anchor="ctr"/>
                </a:tc>
              </a:tr>
              <a:tr h="461907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PTX3 (</a:t>
                      </a:r>
                      <a:r>
                        <a:rPr lang="es-ES_tradnl" sz="2400" dirty="0" err="1" smtClean="0"/>
                        <a:t>ng</a:t>
                      </a:r>
                      <a:r>
                        <a:rPr lang="es-ES_tradnl" sz="2400" dirty="0" smtClean="0"/>
                        <a:t>/ml)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5.51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2.01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&lt;</a:t>
                      </a:r>
                      <a:r>
                        <a:rPr lang="es-ES_tradnl" sz="2400" baseline="0" dirty="0" smtClean="0"/>
                        <a:t> </a:t>
                      </a:r>
                      <a:r>
                        <a:rPr lang="es-ES_tradnl" sz="2400" dirty="0" smtClean="0"/>
                        <a:t>0.0001</a:t>
                      </a:r>
                      <a:endParaRPr lang="es-ES" sz="24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BNP (</a:t>
                      </a:r>
                      <a:r>
                        <a:rPr lang="es-ES_tradnl" sz="2400" dirty="0" err="1" smtClean="0"/>
                        <a:t>pg</a:t>
                      </a:r>
                      <a:r>
                        <a:rPr lang="es-ES_tradnl" sz="2400" dirty="0" smtClean="0"/>
                        <a:t>/ml)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257.3</a:t>
                      </a:r>
                      <a:endParaRPr lang="es-E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23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&lt; 0.0001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244797" y="59492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Naito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Osteopontina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(OPN).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49660" y="1196752"/>
            <a:ext cx="8794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Citoquina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pleiotrópica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-Importante en la proliferación de 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cél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 musculares lisas vasculares y reclutamiento de monocitos (remodelado arterial pulmonar).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-Expresión génica aumentada en pulmones de: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	*Ratas con HP 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hipóxica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	*Pacientes con HAPI. </a:t>
            </a:r>
          </a:p>
        </p:txBody>
      </p:sp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Osteopontina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(OPN).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" name="8 CuadroTexto"/>
          <p:cNvSpPr txBox="1"/>
          <p:nvPr/>
        </p:nvSpPr>
        <p:spPr>
          <a:xfrm>
            <a:off x="6804248" y="6396335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Lorenzen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961329"/>
            <a:ext cx="879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-2 Cohortes HAPI (retro y prospectiva) y controles. 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33000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267116"/>
            <a:ext cx="2805321" cy="223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916832"/>
            <a:ext cx="3016367" cy="26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Osteopontina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(OPN).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" name="8 CuadroTexto"/>
          <p:cNvSpPr txBox="1"/>
          <p:nvPr/>
        </p:nvSpPr>
        <p:spPr>
          <a:xfrm>
            <a:off x="6804248" y="6396335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Lorenzen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677920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064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-15397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Micro-RNA.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4395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0748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cartel world congress pulmonary hypertension n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975" y="176576"/>
            <a:ext cx="83621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9095"/>
            <a:ext cx="4104456" cy="48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n de merc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35" y="2924943"/>
            <a:ext cx="4469029" cy="2234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9791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Biomarcadores en HAP. Utilidad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51520" y="1124744"/>
            <a:ext cx="8534400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14350" indent="-514350"/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Pueden aportar información sobre:</a:t>
            </a:r>
          </a:p>
          <a:p>
            <a:pPr marL="514350" indent="-514350"/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*Susceptibilidad</a:t>
            </a:r>
            <a:r>
              <a:rPr lang="es-ES" sz="2800" i="1" dirty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es-ES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Deteccion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 precoz</a:t>
            </a:r>
            <a:r>
              <a:rPr lang="es-ES" sz="2800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s-ES" sz="2800" i="1" dirty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Diagnostico </a:t>
            </a:r>
            <a:r>
              <a:rPr lang="es-ES" sz="2800" i="1" dirty="0" smtClean="0">
                <a:solidFill>
                  <a:schemeClr val="tx1"/>
                </a:solidFill>
                <a:latin typeface="Comic Sans MS" pitchFamily="66" charset="0"/>
              </a:rPr>
              <a:t>en fase sintomática.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Estadiaje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.  </a:t>
            </a:r>
          </a:p>
          <a:p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Monitorizacion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 de respuesta </a:t>
            </a:r>
            <a:r>
              <a:rPr lang="es-ES" sz="2800" i="1" dirty="0" err="1" smtClean="0">
                <a:solidFill>
                  <a:srgbClr val="0000CC"/>
                </a:solidFill>
                <a:latin typeface="Comic Sans MS" pitchFamily="66" charset="0"/>
              </a:rPr>
              <a:t>terapeutica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es-ES" altLang="es-E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62598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Rhodes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et al. 2009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51520" y="4016402"/>
            <a:ext cx="853440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14350" indent="-514350"/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*Constitutivos: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condicionados genéticamente. Informan sobre susceptibilidad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sz="2800" i="1" dirty="0">
                <a:solidFill>
                  <a:srgbClr val="0000CC"/>
                </a:solidFill>
                <a:latin typeface="Comic Sans MS" pitchFamily="66" charset="0"/>
              </a:rPr>
              <a:t>*</a:t>
            </a:r>
            <a:r>
              <a:rPr lang="es-ES" sz="2800" i="1" dirty="0" smtClean="0">
                <a:solidFill>
                  <a:srgbClr val="0000CC"/>
                </a:solidFill>
                <a:latin typeface="Comic Sans MS" pitchFamily="66" charset="0"/>
              </a:rPr>
              <a:t>Reactivos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a la alteración hemodinámica. Informan sobre rastreo, diagnóstico , 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estadiaje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 y respuesta terapéutica. 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031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09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Biomarcadores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 genéticos.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45769" y="1124744"/>
            <a:ext cx="8534400" cy="4834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14350" indent="-514350"/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Indican susceptibilidad. </a:t>
            </a:r>
          </a:p>
          <a:p>
            <a:pPr marL="514350" indent="-514350"/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-Genes identificados:</a:t>
            </a:r>
          </a:p>
          <a:p>
            <a:pPr marL="514350" indent="-514350"/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*BMPR2. Mutación identificada en: </a:t>
            </a:r>
          </a:p>
          <a:p>
            <a:pPr marL="514350" indent="-514350"/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- 10-20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% de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casos 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HAPI.</a:t>
            </a:r>
            <a:endParaRPr lang="es-E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	- &gt;70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% de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formas hereditarias</a:t>
            </a:r>
          </a:p>
          <a:p>
            <a:pPr marL="514350" indent="-514350"/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- 9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%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de casos 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asociados a </a:t>
            </a:r>
            <a:r>
              <a:rPr 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anorexígenos</a:t>
            </a:r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es-E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sz="28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- Posible vinculación con EVOP.</a:t>
            </a:r>
          </a:p>
          <a:p>
            <a:pPr marL="514350" indent="-514350"/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*ALK1 (</a:t>
            </a:r>
            <a:r>
              <a:rPr lang="es-ES" alt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Rendu</a:t>
            </a:r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s-ES" altLang="es-ES" sz="2800" dirty="0" err="1" smtClean="0">
                <a:solidFill>
                  <a:schemeClr val="tx1"/>
                </a:solidFill>
                <a:latin typeface="Comic Sans MS" pitchFamily="66" charset="0"/>
              </a:rPr>
              <a:t>Osler</a:t>
            </a:r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-Weber).</a:t>
            </a:r>
          </a:p>
          <a:p>
            <a:pPr marL="514350" indent="-514350"/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*5-HTT (transportador de serotonina).</a:t>
            </a:r>
          </a:p>
          <a:p>
            <a:pPr marL="514350" indent="-514350"/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*TRPC6.</a:t>
            </a:r>
            <a:endParaRPr lang="es-ES" altLang="es-E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/>
            <a:r>
              <a:rPr lang="es-ES" altLang="es-ES" sz="2800" dirty="0" smtClean="0">
                <a:solidFill>
                  <a:schemeClr val="tx1"/>
                </a:solidFill>
                <a:latin typeface="Comic Sans MS" pitchFamily="66" charset="0"/>
              </a:rPr>
              <a:t>*KCNA5</a:t>
            </a:r>
            <a:endParaRPr lang="es-ES" altLang="es-E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299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" y="1844824"/>
            <a:ext cx="9144000" cy="43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04664"/>
            <a:ext cx="7904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 único 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biomarcador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establecido para uso en  práctica clínica y EC es BNP / NT-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proBNP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34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79813"/>
            <a:ext cx="8659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-Secretado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por los ventrículos cardíacos en respuesta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 estiramiento excesivo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 fibras.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E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Prohormona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se activa por escisión del fragmento N-terminal (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NT-</a:t>
            </a:r>
            <a:r>
              <a:rPr lang="es-E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proBNP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), 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biológicamente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inactivo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02630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03"/>
            <a:ext cx="9135913" cy="55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5689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DB8721-5F2F-43E1-937A-3F00D3421316}" type="slidenum">
              <a:rPr lang="en-US" altLang="es-ES" sz="1200">
                <a:solidFill>
                  <a:srgbClr val="898989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alt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Péptido </a:t>
            </a:r>
            <a:r>
              <a:rPr lang="es-ES" sz="4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natriurético</a:t>
            </a:r>
            <a:r>
              <a:rPr lang="es-E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cerebral </a:t>
            </a:r>
            <a:r>
              <a:rPr lang="es-ES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</a:t>
            </a:r>
            <a:r>
              <a:rPr lang="es-ES" altLang="es-ES" sz="4000" b="1" i="1" dirty="0" smtClean="0">
                <a:solidFill>
                  <a:srgbClr val="FF0000"/>
                </a:solidFill>
                <a:latin typeface="Comic Sans MS" pitchFamily="66" charset="0"/>
              </a:rPr>
              <a:t>NP)</a:t>
            </a:r>
            <a:endParaRPr lang="es-ES" altLang="es-ES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2156" y="1124744"/>
            <a:ext cx="8659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s-E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Nagaya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al: 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44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Pacientes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sobrecarga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aislada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del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VD: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18 CIA sin HP (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sobrecarga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volumen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26 HAPI-HPTEC (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sobrecarga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presión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11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Controles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s-E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CCD + medición de B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NP y ANP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art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pulmonar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37002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Garamond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27146</TotalTime>
  <Words>2311</Words>
  <Application>Microsoft Office PowerPoint</Application>
  <PresentationFormat>Presentación en pantalla (4:3)</PresentationFormat>
  <Paragraphs>379</Paragraphs>
  <Slides>39</Slides>
  <Notes>39</Notes>
  <HiddenSlides>6</HiddenSlides>
  <MMClips>0</MMClips>
  <ScaleCrop>false</ScaleCrop>
  <HeadingPairs>
    <vt:vector size="4" baseType="variant">
      <vt:variant>
        <vt:lpstr>Tema</vt:lpstr>
      </vt:variant>
      <vt:variant>
        <vt:i4>35</vt:i4>
      </vt:variant>
      <vt:variant>
        <vt:lpstr>Títulos de diapositiva</vt:lpstr>
      </vt:variant>
      <vt:variant>
        <vt:i4>39</vt:i4>
      </vt:variant>
    </vt:vector>
  </HeadingPairs>
  <TitlesOfParts>
    <vt:vector size="74" baseType="lpstr">
      <vt:lpstr>Tema de Office</vt:lpstr>
      <vt:lpstr>1_Tema de Office</vt:lpstr>
      <vt:lpstr>4_Tema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16_Tema de Office</vt:lpstr>
      <vt:lpstr>17_Tema de Office</vt:lpstr>
      <vt:lpstr>18_Tema de Office</vt:lpstr>
      <vt:lpstr>19_Tema de Office</vt:lpstr>
      <vt:lpstr>20_Tema de Office</vt:lpstr>
      <vt:lpstr>21_Tema de Office</vt:lpstr>
      <vt:lpstr>22_Tema de Office</vt:lpstr>
      <vt:lpstr>23_Tema de Office</vt:lpstr>
      <vt:lpstr>25_Tema de Office</vt:lpstr>
      <vt:lpstr>26_Tema de Office</vt:lpstr>
      <vt:lpstr>27_Tema de Office</vt:lpstr>
      <vt:lpstr>28_Tema de Office</vt:lpstr>
      <vt:lpstr>29_Tema de Office</vt:lpstr>
      <vt:lpstr>31_Tema de Office</vt:lpstr>
      <vt:lpstr>32_Tema de Office</vt:lpstr>
      <vt:lpstr>33_Tema de Office</vt:lpstr>
      <vt:lpstr>34_Tema de Office</vt:lpstr>
      <vt:lpstr>35_Tema de Office</vt:lpstr>
      <vt:lpstr>36_Tema de Office</vt:lpstr>
      <vt:lpstr>37_Tema de Office</vt:lpstr>
      <vt:lpstr>38_Tema de Office</vt:lpstr>
      <vt:lpstr>39_Tema de Office</vt:lpstr>
      <vt:lpstr>40_Tema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Pacolageno</dc:creator>
  <cp:lastModifiedBy>Julio</cp:lastModifiedBy>
  <cp:revision>1018</cp:revision>
  <cp:lastPrinted>1601-01-01T00:00:00Z</cp:lastPrinted>
  <dcterms:created xsi:type="dcterms:W3CDTF">2012-09-26T17:49:44Z</dcterms:created>
  <dcterms:modified xsi:type="dcterms:W3CDTF">2018-02-22T21:50:14Z</dcterms:modified>
</cp:coreProperties>
</file>