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625" r:id="rId2"/>
    <p:sldId id="573" r:id="rId3"/>
    <p:sldId id="575" r:id="rId4"/>
    <p:sldId id="629" r:id="rId5"/>
    <p:sldId id="627" r:id="rId6"/>
    <p:sldId id="637" r:id="rId7"/>
    <p:sldId id="633" r:id="rId8"/>
    <p:sldId id="635"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iro Luque del Pino" initials="JLdP" lastIdx="1" clrIdx="0">
    <p:extLst>
      <p:ext uri="{19B8F6BF-5375-455C-9EA6-DF929625EA0E}">
        <p15:presenceInfo xmlns:p15="http://schemas.microsoft.com/office/powerpoint/2012/main" userId="dfccc52cc85b71c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0214"/>
    <a:srgbClr val="F9E6E3"/>
    <a:srgbClr val="D34817"/>
    <a:srgbClr val="FFFFCC"/>
    <a:srgbClr val="FFFF99"/>
    <a:srgbClr val="FDEDE7"/>
    <a:srgbClr val="006666"/>
    <a:srgbClr val="003366"/>
    <a:srgbClr val="008080"/>
    <a:srgbClr val="0EB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48" autoAdjust="0"/>
    <p:restoredTop sz="79030" autoAdjust="0"/>
  </p:normalViewPr>
  <p:slideViewPr>
    <p:cSldViewPr snapToGrid="0">
      <p:cViewPr>
        <p:scale>
          <a:sx n="70" d="100"/>
          <a:sy n="70" d="100"/>
        </p:scale>
        <p:origin x="1421" y="38"/>
      </p:cViewPr>
      <p:guideLst/>
    </p:cSldViewPr>
  </p:slideViewPr>
  <p:notesTextViewPr>
    <p:cViewPr>
      <p:scale>
        <a:sx n="1" d="1"/>
        <a:sy n="1" d="1"/>
      </p:scale>
      <p:origin x="0" y="-547"/>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EE9CFE-BE85-41F6-898A-B6C296B81BA9}" type="doc">
      <dgm:prSet loTypeId="urn:microsoft.com/office/officeart/2005/8/layout/arrow2" loCatId="process" qsTypeId="urn:microsoft.com/office/officeart/2005/8/quickstyle/3d2" qsCatId="3D" csTypeId="urn:microsoft.com/office/officeart/2005/8/colors/accent1_2" csCatId="accent1" phldr="1"/>
      <dgm:spPr/>
      <dgm:t>
        <a:bodyPr/>
        <a:lstStyle/>
        <a:p>
          <a:endParaRPr lang="es-ES"/>
        </a:p>
      </dgm:t>
    </dgm:pt>
    <dgm:pt modelId="{D446F22F-B70A-4780-A72B-8DA168400573}">
      <dgm:prSet phldrT="[Texto]" custT="1"/>
      <dgm:spPr/>
      <dgm:t>
        <a:bodyPr/>
        <a:lstStyle/>
        <a:p>
          <a:r>
            <a:rPr lang="es-ES" sz="2400" dirty="0" smtClean="0">
              <a:latin typeface="Arial" panose="020B0604020202020204" pitchFamily="34" charset="0"/>
              <a:cs typeface="Arial" panose="020B0604020202020204" pitchFamily="34" charset="0"/>
            </a:rPr>
            <a:t>AINES</a:t>
          </a:r>
          <a:endParaRPr lang="es-ES" sz="2400" dirty="0">
            <a:latin typeface="Arial" panose="020B0604020202020204" pitchFamily="34" charset="0"/>
            <a:cs typeface="Arial" panose="020B0604020202020204" pitchFamily="34" charset="0"/>
          </a:endParaRPr>
        </a:p>
      </dgm:t>
    </dgm:pt>
    <dgm:pt modelId="{ECBDE303-E24C-4C63-82F2-16C93DEF5FD8}" type="parTrans" cxnId="{EA14817E-09D6-4DD8-9F99-986B1673ED64}">
      <dgm:prSet/>
      <dgm:spPr/>
      <dgm:t>
        <a:bodyPr/>
        <a:lstStyle/>
        <a:p>
          <a:endParaRPr lang="es-ES"/>
        </a:p>
      </dgm:t>
    </dgm:pt>
    <dgm:pt modelId="{DBA20678-56F2-46C6-80FD-45166325C9A3}" type="sibTrans" cxnId="{EA14817E-09D6-4DD8-9F99-986B1673ED64}">
      <dgm:prSet/>
      <dgm:spPr/>
      <dgm:t>
        <a:bodyPr/>
        <a:lstStyle/>
        <a:p>
          <a:endParaRPr lang="es-ES"/>
        </a:p>
      </dgm:t>
    </dgm:pt>
    <dgm:pt modelId="{55586460-2C6B-4692-A786-B78DA3506F22}">
      <dgm:prSet phldrT="[Texto]" custT="1"/>
      <dgm:spPr/>
      <dgm:t>
        <a:bodyPr/>
        <a:lstStyle/>
        <a:p>
          <a:r>
            <a:rPr lang="es-ES" sz="2400" dirty="0" smtClean="0">
              <a:latin typeface="Arial" panose="020B0604020202020204" pitchFamily="34" charset="0"/>
              <a:cs typeface="Arial" panose="020B0604020202020204" pitchFamily="34" charset="0"/>
            </a:rPr>
            <a:t>Corticoides</a:t>
          </a:r>
          <a:endParaRPr lang="es-ES" sz="2400" dirty="0">
            <a:latin typeface="Arial" panose="020B0604020202020204" pitchFamily="34" charset="0"/>
            <a:cs typeface="Arial" panose="020B0604020202020204" pitchFamily="34" charset="0"/>
          </a:endParaRPr>
        </a:p>
      </dgm:t>
    </dgm:pt>
    <dgm:pt modelId="{3D2D653D-9EEE-437D-BC70-1B1A8B5D525F}" type="parTrans" cxnId="{76445872-5C0B-426D-9B5D-ED98E27CBD86}">
      <dgm:prSet/>
      <dgm:spPr/>
      <dgm:t>
        <a:bodyPr/>
        <a:lstStyle/>
        <a:p>
          <a:endParaRPr lang="es-ES"/>
        </a:p>
      </dgm:t>
    </dgm:pt>
    <dgm:pt modelId="{70C4C726-C6D9-4D20-B87D-A6A7F64C939C}" type="sibTrans" cxnId="{76445872-5C0B-426D-9B5D-ED98E27CBD86}">
      <dgm:prSet/>
      <dgm:spPr/>
      <dgm:t>
        <a:bodyPr/>
        <a:lstStyle/>
        <a:p>
          <a:endParaRPr lang="es-ES"/>
        </a:p>
      </dgm:t>
    </dgm:pt>
    <dgm:pt modelId="{D936CBF5-2464-421F-B65C-19A22DE6B4F9}">
      <dgm:prSet custT="1"/>
      <dgm:spPr/>
      <dgm:t>
        <a:bodyPr/>
        <a:lstStyle/>
        <a:p>
          <a:pPr algn="ctr">
            <a:lnSpc>
              <a:spcPct val="100000"/>
            </a:lnSpc>
            <a:spcBef>
              <a:spcPts val="1200"/>
            </a:spcBef>
          </a:pPr>
          <a:r>
            <a:rPr lang="es-ES" sz="2400" dirty="0" smtClean="0">
              <a:latin typeface="Arial" panose="020B0604020202020204" pitchFamily="34" charset="0"/>
              <a:cs typeface="Arial" panose="020B0604020202020204" pitchFamily="34" charset="0"/>
            </a:rPr>
            <a:t>Corticoides +  MTX</a:t>
          </a:r>
          <a:endParaRPr lang="es-ES" sz="2400" dirty="0">
            <a:latin typeface="Arial" panose="020B0604020202020204" pitchFamily="34" charset="0"/>
            <a:cs typeface="Arial" panose="020B0604020202020204" pitchFamily="34" charset="0"/>
          </a:endParaRPr>
        </a:p>
      </dgm:t>
    </dgm:pt>
    <dgm:pt modelId="{33924AA7-058C-4167-81C9-3850C4C0DD7E}" type="parTrans" cxnId="{3B34D57B-5925-4EA2-8C81-A36DE5F43034}">
      <dgm:prSet/>
      <dgm:spPr/>
      <dgm:t>
        <a:bodyPr/>
        <a:lstStyle/>
        <a:p>
          <a:endParaRPr lang="es-ES"/>
        </a:p>
      </dgm:t>
    </dgm:pt>
    <dgm:pt modelId="{1C531A23-EC3D-4276-8168-ADB8DB880082}" type="sibTrans" cxnId="{3B34D57B-5925-4EA2-8C81-A36DE5F43034}">
      <dgm:prSet/>
      <dgm:spPr/>
      <dgm:t>
        <a:bodyPr/>
        <a:lstStyle/>
        <a:p>
          <a:endParaRPr lang="es-ES"/>
        </a:p>
      </dgm:t>
    </dgm:pt>
    <dgm:pt modelId="{9E2E94DB-4C48-4136-B2D0-6DD70F5A14E5}" type="pres">
      <dgm:prSet presAssocID="{79EE9CFE-BE85-41F6-898A-B6C296B81BA9}" presName="arrowDiagram" presStyleCnt="0">
        <dgm:presLayoutVars>
          <dgm:chMax val="5"/>
          <dgm:dir/>
          <dgm:resizeHandles val="exact"/>
        </dgm:presLayoutVars>
      </dgm:prSet>
      <dgm:spPr/>
      <dgm:t>
        <a:bodyPr/>
        <a:lstStyle/>
        <a:p>
          <a:endParaRPr lang="es-ES"/>
        </a:p>
      </dgm:t>
    </dgm:pt>
    <dgm:pt modelId="{30047437-C9C4-4818-8483-F353F2F0F056}" type="pres">
      <dgm:prSet presAssocID="{79EE9CFE-BE85-41F6-898A-B6C296B81BA9}" presName="arrow" presStyleLbl="bgShp" presStyleIdx="0" presStyleCnt="1" custAng="360166" custScaleX="52151" custScaleY="85287" custLinFactNeighborX="-33619" custLinFactNeighborY="-161"/>
      <dgm:spPr>
        <a:ln>
          <a:solidFill>
            <a:srgbClr val="002060"/>
          </a:solidFill>
        </a:ln>
      </dgm:spPr>
      <dgm:t>
        <a:bodyPr/>
        <a:lstStyle/>
        <a:p>
          <a:endParaRPr lang="es-ES"/>
        </a:p>
      </dgm:t>
    </dgm:pt>
    <dgm:pt modelId="{91A539D9-050D-4265-9978-BDD199A52B32}" type="pres">
      <dgm:prSet presAssocID="{79EE9CFE-BE85-41F6-898A-B6C296B81BA9}" presName="arrowDiagram3" presStyleCnt="0"/>
      <dgm:spPr/>
    </dgm:pt>
    <dgm:pt modelId="{AEDA6127-2F80-44C5-A430-A6DBD07C3806}" type="pres">
      <dgm:prSet presAssocID="{D446F22F-B70A-4780-A72B-8DA168400573}" presName="bullet3a" presStyleLbl="node1" presStyleIdx="0" presStyleCnt="3" custLinFactX="-370019" custLinFactNeighborX="-400000" custLinFactNeighborY="-36813"/>
      <dgm:spPr/>
      <dgm:t>
        <a:bodyPr/>
        <a:lstStyle/>
        <a:p>
          <a:endParaRPr lang="es-ES"/>
        </a:p>
      </dgm:t>
    </dgm:pt>
    <dgm:pt modelId="{7ED1B048-1C51-44FD-A9F0-0592FEB5CB20}" type="pres">
      <dgm:prSet presAssocID="{D446F22F-B70A-4780-A72B-8DA168400573}" presName="textBox3a" presStyleLbl="revTx" presStyleIdx="0" presStyleCnt="3" custScaleX="56952" custScaleY="30263" custLinFactX="-699" custLinFactNeighborX="-100000" custLinFactNeighborY="-32087">
        <dgm:presLayoutVars>
          <dgm:bulletEnabled val="1"/>
        </dgm:presLayoutVars>
      </dgm:prSet>
      <dgm:spPr/>
      <dgm:t>
        <a:bodyPr/>
        <a:lstStyle/>
        <a:p>
          <a:endParaRPr lang="es-ES"/>
        </a:p>
      </dgm:t>
    </dgm:pt>
    <dgm:pt modelId="{4BF65CFF-3844-474D-B490-E9C246D49578}" type="pres">
      <dgm:prSet presAssocID="{55586460-2C6B-4692-A786-B78DA3506F22}" presName="bullet3b" presStyleLbl="node1" presStyleIdx="1" presStyleCnt="3" custLinFactX="-300000" custLinFactNeighborX="-325365" custLinFactNeighborY="13110"/>
      <dgm:spPr/>
      <dgm:t>
        <a:bodyPr/>
        <a:lstStyle/>
        <a:p>
          <a:endParaRPr lang="es-ES"/>
        </a:p>
      </dgm:t>
    </dgm:pt>
    <dgm:pt modelId="{5D46712B-1092-4303-B05A-5C9FEB9C123C}" type="pres">
      <dgm:prSet presAssocID="{55586460-2C6B-4692-A786-B78DA3506F22}" presName="textBox3b" presStyleLbl="revTx" presStyleIdx="1" presStyleCnt="3" custScaleY="14845" custLinFactX="-29809" custLinFactNeighborX="-100000" custLinFactNeighborY="-28276">
        <dgm:presLayoutVars>
          <dgm:bulletEnabled val="1"/>
        </dgm:presLayoutVars>
      </dgm:prSet>
      <dgm:spPr/>
      <dgm:t>
        <a:bodyPr/>
        <a:lstStyle/>
        <a:p>
          <a:endParaRPr lang="es-ES"/>
        </a:p>
      </dgm:t>
    </dgm:pt>
    <dgm:pt modelId="{6E93A55B-B8C5-409C-B1ED-9487C8B2B6FA}" type="pres">
      <dgm:prSet presAssocID="{D936CBF5-2464-421F-B65C-19A22DE6B4F9}" presName="bullet3c" presStyleLbl="node1" presStyleIdx="2" presStyleCnt="3" custLinFactX="-237165" custLinFactNeighborX="-300000" custLinFactNeighborY="3833"/>
      <dgm:spPr/>
      <dgm:t>
        <a:bodyPr/>
        <a:lstStyle/>
        <a:p>
          <a:endParaRPr lang="es-ES"/>
        </a:p>
      </dgm:t>
    </dgm:pt>
    <dgm:pt modelId="{FBC1ED6D-8AEE-4D01-ADB0-1BBA45733964}" type="pres">
      <dgm:prSet presAssocID="{D936CBF5-2464-421F-B65C-19A22DE6B4F9}" presName="textBox3c" presStyleLbl="revTx" presStyleIdx="2" presStyleCnt="3" custScaleX="97971" custScaleY="16498" custLinFactX="-55128" custLinFactNeighborX="-100000" custLinFactNeighborY="-19263">
        <dgm:presLayoutVars>
          <dgm:bulletEnabled val="1"/>
        </dgm:presLayoutVars>
      </dgm:prSet>
      <dgm:spPr/>
      <dgm:t>
        <a:bodyPr/>
        <a:lstStyle/>
        <a:p>
          <a:endParaRPr lang="es-ES"/>
        </a:p>
      </dgm:t>
    </dgm:pt>
  </dgm:ptLst>
  <dgm:cxnLst>
    <dgm:cxn modelId="{3B34D57B-5925-4EA2-8C81-A36DE5F43034}" srcId="{79EE9CFE-BE85-41F6-898A-B6C296B81BA9}" destId="{D936CBF5-2464-421F-B65C-19A22DE6B4F9}" srcOrd="2" destOrd="0" parTransId="{33924AA7-058C-4167-81C9-3850C4C0DD7E}" sibTransId="{1C531A23-EC3D-4276-8168-ADB8DB880082}"/>
    <dgm:cxn modelId="{2CCA338C-B5DC-438B-9B2C-D911D9E8A9AA}" type="presOf" srcId="{D446F22F-B70A-4780-A72B-8DA168400573}" destId="{7ED1B048-1C51-44FD-A9F0-0592FEB5CB20}" srcOrd="0" destOrd="0" presId="urn:microsoft.com/office/officeart/2005/8/layout/arrow2"/>
    <dgm:cxn modelId="{3A1F597C-6EFC-455D-B31C-2CDD1FD86780}" type="presOf" srcId="{55586460-2C6B-4692-A786-B78DA3506F22}" destId="{5D46712B-1092-4303-B05A-5C9FEB9C123C}" srcOrd="0" destOrd="0" presId="urn:microsoft.com/office/officeart/2005/8/layout/arrow2"/>
    <dgm:cxn modelId="{EA14817E-09D6-4DD8-9F99-986B1673ED64}" srcId="{79EE9CFE-BE85-41F6-898A-B6C296B81BA9}" destId="{D446F22F-B70A-4780-A72B-8DA168400573}" srcOrd="0" destOrd="0" parTransId="{ECBDE303-E24C-4C63-82F2-16C93DEF5FD8}" sibTransId="{DBA20678-56F2-46C6-80FD-45166325C9A3}"/>
    <dgm:cxn modelId="{76445872-5C0B-426D-9B5D-ED98E27CBD86}" srcId="{79EE9CFE-BE85-41F6-898A-B6C296B81BA9}" destId="{55586460-2C6B-4692-A786-B78DA3506F22}" srcOrd="1" destOrd="0" parTransId="{3D2D653D-9EEE-437D-BC70-1B1A8B5D525F}" sibTransId="{70C4C726-C6D9-4D20-B87D-A6A7F64C939C}"/>
    <dgm:cxn modelId="{B1FB0D14-82D3-442F-82A9-2566D4913C91}" type="presOf" srcId="{D936CBF5-2464-421F-B65C-19A22DE6B4F9}" destId="{FBC1ED6D-8AEE-4D01-ADB0-1BBA45733964}" srcOrd="0" destOrd="0" presId="urn:microsoft.com/office/officeart/2005/8/layout/arrow2"/>
    <dgm:cxn modelId="{5092E301-CF74-4162-99EA-9B7EC755F4EE}" type="presOf" srcId="{79EE9CFE-BE85-41F6-898A-B6C296B81BA9}" destId="{9E2E94DB-4C48-4136-B2D0-6DD70F5A14E5}" srcOrd="0" destOrd="0" presId="urn:microsoft.com/office/officeart/2005/8/layout/arrow2"/>
    <dgm:cxn modelId="{249FBF5A-EC16-473A-BFA8-2D2CAF3DFB74}" type="presParOf" srcId="{9E2E94DB-4C48-4136-B2D0-6DD70F5A14E5}" destId="{30047437-C9C4-4818-8483-F353F2F0F056}" srcOrd="0" destOrd="0" presId="urn:microsoft.com/office/officeart/2005/8/layout/arrow2"/>
    <dgm:cxn modelId="{49CCD90E-25A3-4F07-8982-8D711BEB7701}" type="presParOf" srcId="{9E2E94DB-4C48-4136-B2D0-6DD70F5A14E5}" destId="{91A539D9-050D-4265-9978-BDD199A52B32}" srcOrd="1" destOrd="0" presId="urn:microsoft.com/office/officeart/2005/8/layout/arrow2"/>
    <dgm:cxn modelId="{CBE1FC79-A9C6-4717-A38A-AD6A05D2B52D}" type="presParOf" srcId="{91A539D9-050D-4265-9978-BDD199A52B32}" destId="{AEDA6127-2F80-44C5-A430-A6DBD07C3806}" srcOrd="0" destOrd="0" presId="urn:microsoft.com/office/officeart/2005/8/layout/arrow2"/>
    <dgm:cxn modelId="{7715C5DE-D29A-4F6D-B97E-8F0E518828F3}" type="presParOf" srcId="{91A539D9-050D-4265-9978-BDD199A52B32}" destId="{7ED1B048-1C51-44FD-A9F0-0592FEB5CB20}" srcOrd="1" destOrd="0" presId="urn:microsoft.com/office/officeart/2005/8/layout/arrow2"/>
    <dgm:cxn modelId="{58933009-0493-4975-A920-87E140CFAEE1}" type="presParOf" srcId="{91A539D9-050D-4265-9978-BDD199A52B32}" destId="{4BF65CFF-3844-474D-B490-E9C246D49578}" srcOrd="2" destOrd="0" presId="urn:microsoft.com/office/officeart/2005/8/layout/arrow2"/>
    <dgm:cxn modelId="{FECFB0FE-FFA9-401C-AD9D-16E6AB57236C}" type="presParOf" srcId="{91A539D9-050D-4265-9978-BDD199A52B32}" destId="{5D46712B-1092-4303-B05A-5C9FEB9C123C}" srcOrd="3" destOrd="0" presId="urn:microsoft.com/office/officeart/2005/8/layout/arrow2"/>
    <dgm:cxn modelId="{8E4ED6B5-74CC-4B80-8292-F669F6E697EE}" type="presParOf" srcId="{91A539D9-050D-4265-9978-BDD199A52B32}" destId="{6E93A55B-B8C5-409C-B1ED-9487C8B2B6FA}" srcOrd="4" destOrd="0" presId="urn:microsoft.com/office/officeart/2005/8/layout/arrow2"/>
    <dgm:cxn modelId="{1E6BA8F8-FAFB-41BB-9197-6CFD61B94FB8}" type="presParOf" srcId="{91A539D9-050D-4265-9978-BDD199A52B32}" destId="{FBC1ED6D-8AEE-4D01-ADB0-1BBA45733964}" srcOrd="5" destOrd="0" presId="urn:microsoft.com/office/officeart/2005/8/layout/arrow2"/>
  </dgm:cxnLst>
  <dgm:bg>
    <a:solidFill>
      <a:schemeClr val="accent5">
        <a:lumMod val="20000"/>
        <a:lumOff val="80000"/>
      </a:schemeClr>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FABA4C-7D7B-4180-BFC3-2E7EBEB0691B}" type="doc">
      <dgm:prSet loTypeId="urn:microsoft.com/office/officeart/2009/3/layout/DescendingProcess" loCatId="process" qsTypeId="urn:microsoft.com/office/officeart/2005/8/quickstyle/simple3" qsCatId="simple" csTypeId="urn:microsoft.com/office/officeart/2005/8/colors/accent1_2" csCatId="accent1" phldr="1"/>
      <dgm:spPr/>
      <dgm:t>
        <a:bodyPr/>
        <a:lstStyle/>
        <a:p>
          <a:endParaRPr lang="es-ES"/>
        </a:p>
      </dgm:t>
    </dgm:pt>
    <dgm:pt modelId="{7A0BA359-0C83-4D9D-9E3D-77EA851AAE95}">
      <dgm:prSet phldrT="[Texto]" custT="1"/>
      <dgm:spPr/>
      <dgm:t>
        <a:bodyPr/>
        <a:lstStyle/>
        <a:p>
          <a:endParaRPr lang="es-ES" sz="1600" dirty="0" smtClean="0"/>
        </a:p>
        <a:p>
          <a:r>
            <a:rPr lang="es-ES" sz="2400" dirty="0" smtClean="0">
              <a:latin typeface="Arial" panose="020B0604020202020204" pitchFamily="34" charset="0"/>
              <a:cs typeface="Arial" panose="020B0604020202020204" pitchFamily="34" charset="0"/>
            </a:rPr>
            <a:t>Infliximab + </a:t>
          </a:r>
        </a:p>
        <a:p>
          <a:r>
            <a:rPr lang="es-ES" sz="2400" dirty="0" smtClean="0">
              <a:latin typeface="Arial" panose="020B0604020202020204" pitchFamily="34" charset="0"/>
              <a:cs typeface="Arial" panose="020B0604020202020204" pitchFamily="34" charset="0"/>
            </a:rPr>
            <a:t>Corticoides + MTX</a:t>
          </a:r>
          <a:endParaRPr lang="es-ES" sz="2400" dirty="0">
            <a:latin typeface="Arial" panose="020B0604020202020204" pitchFamily="34" charset="0"/>
            <a:cs typeface="Arial" panose="020B0604020202020204" pitchFamily="34" charset="0"/>
          </a:endParaRPr>
        </a:p>
      </dgm:t>
    </dgm:pt>
    <dgm:pt modelId="{3A5F5627-CC1D-46F8-A7E9-9877EB4FC5A7}" type="parTrans" cxnId="{68411871-C6DC-4D70-8107-2603DC4EA177}">
      <dgm:prSet/>
      <dgm:spPr/>
      <dgm:t>
        <a:bodyPr/>
        <a:lstStyle/>
        <a:p>
          <a:endParaRPr lang="es-ES"/>
        </a:p>
      </dgm:t>
    </dgm:pt>
    <dgm:pt modelId="{89E88CD0-E3EB-4B25-8408-57BB4D080F38}" type="sibTrans" cxnId="{68411871-C6DC-4D70-8107-2603DC4EA177}">
      <dgm:prSet/>
      <dgm:spPr/>
      <dgm:t>
        <a:bodyPr/>
        <a:lstStyle/>
        <a:p>
          <a:endParaRPr lang="es-ES"/>
        </a:p>
      </dgm:t>
    </dgm:pt>
    <dgm:pt modelId="{F2A162EA-BEA9-4DC7-88C3-4298FB7D8B10}">
      <dgm:prSet phldrT="[Texto]" custT="1"/>
      <dgm:spPr/>
      <dgm:t>
        <a:bodyPr/>
        <a:lstStyle/>
        <a:p>
          <a:pPr algn="ctr"/>
          <a:r>
            <a:rPr lang="es-ES" sz="2400" dirty="0" err="1" smtClean="0">
              <a:latin typeface="Arial" panose="020B0604020202020204" pitchFamily="34" charset="0"/>
              <a:cs typeface="Arial" panose="020B0604020202020204" pitchFamily="34" charset="0"/>
            </a:rPr>
            <a:t>Etanercept</a:t>
          </a:r>
          <a:r>
            <a:rPr lang="es-ES" sz="2400" dirty="0" smtClean="0">
              <a:latin typeface="Arial" panose="020B0604020202020204" pitchFamily="34" charset="0"/>
              <a:cs typeface="Arial" panose="020B0604020202020204" pitchFamily="34" charset="0"/>
            </a:rPr>
            <a:t> + </a:t>
          </a:r>
        </a:p>
        <a:p>
          <a:pPr algn="ctr"/>
          <a:r>
            <a:rPr lang="es-ES" sz="2400" dirty="0" smtClean="0">
              <a:latin typeface="Arial" panose="020B0604020202020204" pitchFamily="34" charset="0"/>
              <a:cs typeface="Arial" panose="020B0604020202020204" pitchFamily="34" charset="0"/>
            </a:rPr>
            <a:t>Corticoides + MTX </a:t>
          </a:r>
          <a:endParaRPr lang="es-ES" sz="2400" dirty="0">
            <a:latin typeface="Arial" panose="020B0604020202020204" pitchFamily="34" charset="0"/>
            <a:cs typeface="Arial" panose="020B0604020202020204" pitchFamily="34" charset="0"/>
          </a:endParaRPr>
        </a:p>
      </dgm:t>
    </dgm:pt>
    <dgm:pt modelId="{896A2776-D4A9-427C-8784-D9EA220E52F1}" type="parTrans" cxnId="{F0E2237B-1A95-4F8A-82EF-E5C9DC08E536}">
      <dgm:prSet/>
      <dgm:spPr/>
      <dgm:t>
        <a:bodyPr/>
        <a:lstStyle/>
        <a:p>
          <a:endParaRPr lang="es-ES"/>
        </a:p>
      </dgm:t>
    </dgm:pt>
    <dgm:pt modelId="{BEA3F4E9-98A8-444A-914B-CA7B612110E0}" type="sibTrans" cxnId="{F0E2237B-1A95-4F8A-82EF-E5C9DC08E536}">
      <dgm:prSet/>
      <dgm:spPr>
        <a:solidFill>
          <a:schemeClr val="bg1"/>
        </a:solidFill>
        <a:ln>
          <a:noFill/>
        </a:ln>
        <a:scene3d>
          <a:camera prst="orthographicFront"/>
          <a:lightRig rig="flat" dir="t"/>
        </a:scene3d>
        <a:sp3d prstMaterial="dkEdge">
          <a:bevelT w="8200" h="38100" prst="coolSlant"/>
        </a:sp3d>
      </dgm:spPr>
      <dgm:t>
        <a:bodyPr/>
        <a:lstStyle/>
        <a:p>
          <a:endParaRPr lang="es-ES"/>
        </a:p>
      </dgm:t>
    </dgm:pt>
    <dgm:pt modelId="{A65AFA23-18ED-499E-8074-72A52909AD6A}">
      <dgm:prSet phldrT="[Texto]" custT="1"/>
      <dgm:spPr/>
      <dgm:t>
        <a:bodyPr/>
        <a:lstStyle/>
        <a:p>
          <a:r>
            <a:rPr lang="es-ES" sz="2400" dirty="0" smtClean="0">
              <a:latin typeface="Arial" panose="020B0604020202020204" pitchFamily="34" charset="0"/>
              <a:cs typeface="Arial" panose="020B0604020202020204" pitchFamily="34" charset="0"/>
            </a:rPr>
            <a:t>Rituximab</a:t>
          </a:r>
          <a:endParaRPr lang="es-ES" sz="2400" dirty="0">
            <a:latin typeface="Arial" panose="020B0604020202020204" pitchFamily="34" charset="0"/>
            <a:cs typeface="Arial" panose="020B0604020202020204" pitchFamily="34" charset="0"/>
          </a:endParaRPr>
        </a:p>
      </dgm:t>
    </dgm:pt>
    <dgm:pt modelId="{EEF895B8-4114-4A40-9F96-4387C03CABDD}" type="parTrans" cxnId="{8CB20503-4887-4CC6-8A41-AB892F7405E9}">
      <dgm:prSet/>
      <dgm:spPr/>
      <dgm:t>
        <a:bodyPr/>
        <a:lstStyle/>
        <a:p>
          <a:endParaRPr lang="es-ES"/>
        </a:p>
      </dgm:t>
    </dgm:pt>
    <dgm:pt modelId="{C7013F96-C258-49AD-887A-14C78FCF01B1}" type="sibTrans" cxnId="{8CB20503-4887-4CC6-8A41-AB892F7405E9}">
      <dgm:prSet/>
      <dgm:spPr>
        <a:solidFill>
          <a:srgbClr val="D34817"/>
        </a:solidFill>
        <a:scene3d>
          <a:camera prst="orthographicFront"/>
          <a:lightRig rig="flat" dir="t"/>
        </a:scene3d>
        <a:sp3d prstMaterial="dkEdge">
          <a:bevelT w="8200" h="38100" prst="cross"/>
        </a:sp3d>
      </dgm:spPr>
      <dgm:t>
        <a:bodyPr/>
        <a:lstStyle/>
        <a:p>
          <a:endParaRPr lang="es-ES"/>
        </a:p>
      </dgm:t>
    </dgm:pt>
    <dgm:pt modelId="{400BFF85-E0C8-432E-B26A-E14F813CB9D1}" type="pres">
      <dgm:prSet presAssocID="{A0FABA4C-7D7B-4180-BFC3-2E7EBEB0691B}" presName="Name0" presStyleCnt="0">
        <dgm:presLayoutVars>
          <dgm:chMax val="7"/>
          <dgm:chPref val="5"/>
        </dgm:presLayoutVars>
      </dgm:prSet>
      <dgm:spPr/>
      <dgm:t>
        <a:bodyPr/>
        <a:lstStyle/>
        <a:p>
          <a:endParaRPr lang="es-ES"/>
        </a:p>
      </dgm:t>
    </dgm:pt>
    <dgm:pt modelId="{0835D7E0-4123-4DF8-8FCB-9F902B15111A}" type="pres">
      <dgm:prSet presAssocID="{A0FABA4C-7D7B-4180-BFC3-2E7EBEB0691B}" presName="arrowNode" presStyleLbl="node1" presStyleIdx="0" presStyleCnt="1" custAng="192302" custScaleX="127398"/>
      <dgm:spPr>
        <a:ln>
          <a:solidFill>
            <a:srgbClr val="002060"/>
          </a:solidFill>
        </a:ln>
      </dgm:spPr>
    </dgm:pt>
    <dgm:pt modelId="{A54695D8-5118-42FA-BF8C-6735B4A0EE27}" type="pres">
      <dgm:prSet presAssocID="{7A0BA359-0C83-4D9D-9E3D-77EA851AAE95}" presName="txNode1" presStyleLbl="revTx" presStyleIdx="0" presStyleCnt="3" custScaleX="124118" custLinFactNeighborX="48961" custLinFactNeighborY="34840">
        <dgm:presLayoutVars>
          <dgm:bulletEnabled val="1"/>
        </dgm:presLayoutVars>
      </dgm:prSet>
      <dgm:spPr/>
      <dgm:t>
        <a:bodyPr/>
        <a:lstStyle/>
        <a:p>
          <a:endParaRPr lang="es-ES"/>
        </a:p>
      </dgm:t>
    </dgm:pt>
    <dgm:pt modelId="{583FF361-4D7D-4F41-8921-57355CE2945C}" type="pres">
      <dgm:prSet presAssocID="{F2A162EA-BEA9-4DC7-88C3-4298FB7D8B10}" presName="txNode2" presStyleLbl="revTx" presStyleIdx="1" presStyleCnt="3" custLinFactNeighborX="8373" custLinFactNeighborY="-37248">
        <dgm:presLayoutVars>
          <dgm:bulletEnabled val="1"/>
        </dgm:presLayoutVars>
      </dgm:prSet>
      <dgm:spPr/>
      <dgm:t>
        <a:bodyPr/>
        <a:lstStyle/>
        <a:p>
          <a:endParaRPr lang="es-ES"/>
        </a:p>
      </dgm:t>
    </dgm:pt>
    <dgm:pt modelId="{04C26E32-E256-4D92-B1A9-9A68F10F504F}" type="pres">
      <dgm:prSet presAssocID="{BEA3F4E9-98A8-444A-914B-CA7B612110E0}" presName="dotNode2" presStyleCnt="0"/>
      <dgm:spPr/>
    </dgm:pt>
    <dgm:pt modelId="{D0E22E67-7041-49DA-82A0-A53618D6D736}" type="pres">
      <dgm:prSet presAssocID="{BEA3F4E9-98A8-444A-914B-CA7B612110E0}" presName="dotRepeatNode" presStyleLbl="fgShp" presStyleIdx="0" presStyleCnt="1" custScaleX="206987" custScaleY="196481" custLinFactX="1828174" custLinFactY="-1300000" custLinFactNeighborX="1900000" custLinFactNeighborY="-1395949"/>
      <dgm:spPr/>
      <dgm:t>
        <a:bodyPr/>
        <a:lstStyle/>
        <a:p>
          <a:endParaRPr lang="es-ES"/>
        </a:p>
      </dgm:t>
    </dgm:pt>
    <dgm:pt modelId="{E6A5BFB5-9B1B-427E-8C12-6A94220B8734}" type="pres">
      <dgm:prSet presAssocID="{A65AFA23-18ED-499E-8074-72A52909AD6A}" presName="txNode3" presStyleLbl="revTx" presStyleIdx="2" presStyleCnt="3" custScaleX="55574" custLinFactY="-45310" custLinFactNeighborX="42983" custLinFactNeighborY="-100000">
        <dgm:presLayoutVars>
          <dgm:bulletEnabled val="1"/>
        </dgm:presLayoutVars>
      </dgm:prSet>
      <dgm:spPr/>
      <dgm:t>
        <a:bodyPr/>
        <a:lstStyle/>
        <a:p>
          <a:endParaRPr lang="es-ES"/>
        </a:p>
      </dgm:t>
    </dgm:pt>
  </dgm:ptLst>
  <dgm:cxnLst>
    <dgm:cxn modelId="{8CB20503-4887-4CC6-8A41-AB892F7405E9}" srcId="{A0FABA4C-7D7B-4180-BFC3-2E7EBEB0691B}" destId="{A65AFA23-18ED-499E-8074-72A52909AD6A}" srcOrd="2" destOrd="0" parTransId="{EEF895B8-4114-4A40-9F96-4387C03CABDD}" sibTransId="{C7013F96-C258-49AD-887A-14C78FCF01B1}"/>
    <dgm:cxn modelId="{FA85333E-E71B-4D01-A64E-9FB3F06CE647}" type="presOf" srcId="{A65AFA23-18ED-499E-8074-72A52909AD6A}" destId="{E6A5BFB5-9B1B-427E-8C12-6A94220B8734}" srcOrd="0" destOrd="0" presId="urn:microsoft.com/office/officeart/2009/3/layout/DescendingProcess"/>
    <dgm:cxn modelId="{BF6EA2E3-BD2E-42F7-A477-EEC309F5D69C}" type="presOf" srcId="{BEA3F4E9-98A8-444A-914B-CA7B612110E0}" destId="{D0E22E67-7041-49DA-82A0-A53618D6D736}" srcOrd="0" destOrd="0" presId="urn:microsoft.com/office/officeart/2009/3/layout/DescendingProcess"/>
    <dgm:cxn modelId="{68411871-C6DC-4D70-8107-2603DC4EA177}" srcId="{A0FABA4C-7D7B-4180-BFC3-2E7EBEB0691B}" destId="{7A0BA359-0C83-4D9D-9E3D-77EA851AAE95}" srcOrd="0" destOrd="0" parTransId="{3A5F5627-CC1D-46F8-A7E9-9877EB4FC5A7}" sibTransId="{89E88CD0-E3EB-4B25-8408-57BB4D080F38}"/>
    <dgm:cxn modelId="{F0E2237B-1A95-4F8A-82EF-E5C9DC08E536}" srcId="{A0FABA4C-7D7B-4180-BFC3-2E7EBEB0691B}" destId="{F2A162EA-BEA9-4DC7-88C3-4298FB7D8B10}" srcOrd="1" destOrd="0" parTransId="{896A2776-D4A9-427C-8784-D9EA220E52F1}" sibTransId="{BEA3F4E9-98A8-444A-914B-CA7B612110E0}"/>
    <dgm:cxn modelId="{D35CDDC6-B2EF-497A-92A7-975D8E89DABC}" type="presOf" srcId="{A0FABA4C-7D7B-4180-BFC3-2E7EBEB0691B}" destId="{400BFF85-E0C8-432E-B26A-E14F813CB9D1}" srcOrd="0" destOrd="0" presId="urn:microsoft.com/office/officeart/2009/3/layout/DescendingProcess"/>
    <dgm:cxn modelId="{1897E16C-F429-4B18-BF43-A17F287401FE}" type="presOf" srcId="{F2A162EA-BEA9-4DC7-88C3-4298FB7D8B10}" destId="{583FF361-4D7D-4F41-8921-57355CE2945C}" srcOrd="0" destOrd="0" presId="urn:microsoft.com/office/officeart/2009/3/layout/DescendingProcess"/>
    <dgm:cxn modelId="{910347F7-3CAD-4D75-882C-8500C69CDF7E}" type="presOf" srcId="{7A0BA359-0C83-4D9D-9E3D-77EA851AAE95}" destId="{A54695D8-5118-42FA-BF8C-6735B4A0EE27}" srcOrd="0" destOrd="0" presId="urn:microsoft.com/office/officeart/2009/3/layout/DescendingProcess"/>
    <dgm:cxn modelId="{A9D8389C-8BEA-478F-A82C-43569FC6B2AB}" type="presParOf" srcId="{400BFF85-E0C8-432E-B26A-E14F813CB9D1}" destId="{0835D7E0-4123-4DF8-8FCB-9F902B15111A}" srcOrd="0" destOrd="0" presId="urn:microsoft.com/office/officeart/2009/3/layout/DescendingProcess"/>
    <dgm:cxn modelId="{61C6D1EA-F066-44AC-ACDE-AECC6964F525}" type="presParOf" srcId="{400BFF85-E0C8-432E-B26A-E14F813CB9D1}" destId="{A54695D8-5118-42FA-BF8C-6735B4A0EE27}" srcOrd="1" destOrd="0" presId="urn:microsoft.com/office/officeart/2009/3/layout/DescendingProcess"/>
    <dgm:cxn modelId="{A2B060EF-C56D-4DCB-A9B5-9C63AA6AAC83}" type="presParOf" srcId="{400BFF85-E0C8-432E-B26A-E14F813CB9D1}" destId="{583FF361-4D7D-4F41-8921-57355CE2945C}" srcOrd="2" destOrd="0" presId="urn:microsoft.com/office/officeart/2009/3/layout/DescendingProcess"/>
    <dgm:cxn modelId="{91CCDF74-A376-4CB8-87D9-8F5F987B466A}" type="presParOf" srcId="{400BFF85-E0C8-432E-B26A-E14F813CB9D1}" destId="{04C26E32-E256-4D92-B1A9-9A68F10F504F}" srcOrd="3" destOrd="0" presId="urn:microsoft.com/office/officeart/2009/3/layout/DescendingProcess"/>
    <dgm:cxn modelId="{0FF269A2-C9B6-4B78-AECF-D4F36A29E6A8}" type="presParOf" srcId="{04C26E32-E256-4D92-B1A9-9A68F10F504F}" destId="{D0E22E67-7041-49DA-82A0-A53618D6D736}" srcOrd="0" destOrd="0" presId="urn:microsoft.com/office/officeart/2009/3/layout/DescendingProcess"/>
    <dgm:cxn modelId="{27AA5F73-07A9-4954-B129-3C149BD71387}" type="presParOf" srcId="{400BFF85-E0C8-432E-B26A-E14F813CB9D1}" destId="{E6A5BFB5-9B1B-427E-8C12-6A94220B8734}" srcOrd="4" destOrd="0" presId="urn:microsoft.com/office/officeart/2009/3/layout/DescendingProcess"/>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47437-C9C4-4818-8483-F353F2F0F056}">
      <dsp:nvSpPr>
        <dsp:cNvPr id="0" name=""/>
        <dsp:cNvSpPr/>
      </dsp:nvSpPr>
      <dsp:spPr>
        <a:xfrm rot="360166">
          <a:off x="880699" y="371528"/>
          <a:ext cx="4308374" cy="4403658"/>
        </a:xfrm>
        <a:prstGeom prst="swooshArrow">
          <a:avLst>
            <a:gd name="adj1" fmla="val 25000"/>
            <a:gd name="adj2" fmla="val 25000"/>
          </a:avLst>
        </a:prstGeom>
        <a:gradFill rotWithShape="0">
          <a:gsLst>
            <a:gs pos="0">
              <a:schemeClr val="accent1">
                <a:tint val="40000"/>
                <a:hueOff val="0"/>
                <a:satOff val="0"/>
                <a:lumOff val="0"/>
                <a:alphaOff val="0"/>
                <a:shade val="85000"/>
                <a:satMod val="130000"/>
              </a:schemeClr>
            </a:gs>
            <a:gs pos="34000">
              <a:schemeClr val="accent1">
                <a:tint val="40000"/>
                <a:hueOff val="0"/>
                <a:satOff val="0"/>
                <a:lumOff val="0"/>
                <a:alphaOff val="0"/>
                <a:shade val="87000"/>
                <a:satMod val="125000"/>
              </a:schemeClr>
            </a:gs>
            <a:gs pos="70000">
              <a:schemeClr val="accent1">
                <a:tint val="40000"/>
                <a:hueOff val="0"/>
                <a:satOff val="0"/>
                <a:lumOff val="0"/>
                <a:alphaOff val="0"/>
                <a:tint val="100000"/>
                <a:shade val="90000"/>
                <a:satMod val="130000"/>
              </a:schemeClr>
            </a:gs>
            <a:gs pos="100000">
              <a:schemeClr val="accent1">
                <a:tint val="40000"/>
                <a:hueOff val="0"/>
                <a:satOff val="0"/>
                <a:lumOff val="0"/>
                <a:alphaOff val="0"/>
                <a:tint val="100000"/>
                <a:shade val="100000"/>
                <a:satMod val="110000"/>
              </a:schemeClr>
            </a:gs>
          </a:gsLst>
          <a:path path="circle">
            <a:fillToRect l="100000" t="100000" r="100000" b="100000"/>
          </a:path>
        </a:gradFill>
        <a:ln>
          <a:solidFill>
            <a:srgbClr val="002060"/>
          </a:solid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AEDA6127-2F80-44C5-A430-A6DBD07C3806}">
      <dsp:nvSpPr>
        <dsp:cNvPr id="0" name=""/>
        <dsp:cNvSpPr/>
      </dsp:nvSpPr>
      <dsp:spPr>
        <a:xfrm>
          <a:off x="1076824" y="3484665"/>
          <a:ext cx="214794" cy="214794"/>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ED1B048-1C51-44FD-A9F0-0592FEB5CB20}">
      <dsp:nvSpPr>
        <dsp:cNvPr id="0" name=""/>
        <dsp:cNvSpPr/>
      </dsp:nvSpPr>
      <dsp:spPr>
        <a:xfrm>
          <a:off x="1314149" y="3712641"/>
          <a:ext cx="1096265" cy="4515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15" tIns="0" rIns="0" bIns="0" numCol="1" spcCol="1270" anchor="t" anchorCtr="0">
          <a:noAutofit/>
        </a:bodyPr>
        <a:lstStyle/>
        <a:p>
          <a:pPr lvl="0" algn="l" defTabSz="1066800">
            <a:lnSpc>
              <a:spcPct val="90000"/>
            </a:lnSpc>
            <a:spcBef>
              <a:spcPct val="0"/>
            </a:spcBef>
            <a:spcAft>
              <a:spcPct val="35000"/>
            </a:spcAft>
          </a:pPr>
          <a:r>
            <a:rPr lang="es-ES" sz="2400" kern="1200" dirty="0" smtClean="0">
              <a:latin typeface="Arial" panose="020B0604020202020204" pitchFamily="34" charset="0"/>
              <a:cs typeface="Arial" panose="020B0604020202020204" pitchFamily="34" charset="0"/>
            </a:rPr>
            <a:t>AINES</a:t>
          </a:r>
          <a:endParaRPr lang="es-ES" sz="2400" kern="1200" dirty="0">
            <a:latin typeface="Arial" panose="020B0604020202020204" pitchFamily="34" charset="0"/>
            <a:cs typeface="Arial" panose="020B0604020202020204" pitchFamily="34" charset="0"/>
          </a:endParaRPr>
        </a:p>
      </dsp:txBody>
      <dsp:txXfrm>
        <a:off x="1314149" y="3712641"/>
        <a:ext cx="1096265" cy="451586"/>
      </dsp:txXfrm>
    </dsp:sp>
    <dsp:sp modelId="{4BF65CFF-3844-474D-B490-E9C246D49578}">
      <dsp:nvSpPr>
        <dsp:cNvPr id="0" name=""/>
        <dsp:cNvSpPr/>
      </dsp:nvSpPr>
      <dsp:spPr>
        <a:xfrm>
          <a:off x="2198577" y="2211245"/>
          <a:ext cx="388283" cy="388283"/>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D46712B-1092-4303-B05A-5C9FEB9C123C}">
      <dsp:nvSpPr>
        <dsp:cNvPr id="0" name=""/>
        <dsp:cNvSpPr/>
      </dsp:nvSpPr>
      <dsp:spPr>
        <a:xfrm>
          <a:off x="2247154" y="2756192"/>
          <a:ext cx="1982722" cy="41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3" tIns="0" rIns="0" bIns="0" numCol="1" spcCol="1270" anchor="t" anchorCtr="0">
          <a:noAutofit/>
        </a:bodyPr>
        <a:lstStyle/>
        <a:p>
          <a:pPr lvl="0" algn="l" defTabSz="1066800">
            <a:lnSpc>
              <a:spcPct val="90000"/>
            </a:lnSpc>
            <a:spcBef>
              <a:spcPct val="0"/>
            </a:spcBef>
            <a:spcAft>
              <a:spcPct val="35000"/>
            </a:spcAft>
          </a:pPr>
          <a:r>
            <a:rPr lang="es-ES" sz="2400" kern="1200" dirty="0" smtClean="0">
              <a:latin typeface="Arial" panose="020B0604020202020204" pitchFamily="34" charset="0"/>
              <a:cs typeface="Arial" panose="020B0604020202020204" pitchFamily="34" charset="0"/>
            </a:rPr>
            <a:t>Corticoides</a:t>
          </a:r>
          <a:endParaRPr lang="es-ES" sz="2400" kern="1200" dirty="0">
            <a:latin typeface="Arial" panose="020B0604020202020204" pitchFamily="34" charset="0"/>
            <a:cs typeface="Arial" panose="020B0604020202020204" pitchFamily="34" charset="0"/>
          </a:endParaRPr>
        </a:p>
      </dsp:txBody>
      <dsp:txXfrm>
        <a:off x="2247154" y="2756192"/>
        <a:ext cx="1982722" cy="416974"/>
      </dsp:txXfrm>
    </dsp:sp>
    <dsp:sp modelId="{6E93A55B-B8C5-409C-B1ED-9487C8B2B6FA}">
      <dsp:nvSpPr>
        <dsp:cNvPr id="0" name=""/>
        <dsp:cNvSpPr/>
      </dsp:nvSpPr>
      <dsp:spPr>
        <a:xfrm>
          <a:off x="4022387" y="1326908"/>
          <a:ext cx="536987" cy="536987"/>
        </a:xfrm>
        <a:prstGeom prst="ellips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BC1ED6D-8AEE-4D01-ADB0-1BBA45733964}">
      <dsp:nvSpPr>
        <dsp:cNvPr id="0" name=""/>
        <dsp:cNvSpPr/>
      </dsp:nvSpPr>
      <dsp:spPr>
        <a:xfrm>
          <a:off x="4119746" y="2381805"/>
          <a:ext cx="1942493" cy="592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539" tIns="0" rIns="0" bIns="0" numCol="1" spcCol="1270" anchor="t" anchorCtr="0">
          <a:noAutofit/>
        </a:bodyPr>
        <a:lstStyle/>
        <a:p>
          <a:pPr lvl="0" algn="ctr" defTabSz="1066800">
            <a:lnSpc>
              <a:spcPct val="100000"/>
            </a:lnSpc>
            <a:spcBef>
              <a:spcPct val="0"/>
            </a:spcBef>
            <a:spcAft>
              <a:spcPct val="35000"/>
            </a:spcAft>
          </a:pPr>
          <a:r>
            <a:rPr lang="es-ES" sz="2400" kern="1200" dirty="0" smtClean="0">
              <a:latin typeface="Arial" panose="020B0604020202020204" pitchFamily="34" charset="0"/>
              <a:cs typeface="Arial" panose="020B0604020202020204" pitchFamily="34" charset="0"/>
            </a:rPr>
            <a:t>Corticoides +  MTX</a:t>
          </a:r>
          <a:endParaRPr lang="es-ES" sz="2400" kern="1200" dirty="0">
            <a:latin typeface="Arial" panose="020B0604020202020204" pitchFamily="34" charset="0"/>
            <a:cs typeface="Arial" panose="020B0604020202020204" pitchFamily="34" charset="0"/>
          </a:endParaRPr>
        </a:p>
      </dsp:txBody>
      <dsp:txXfrm>
        <a:off x="4119746" y="2381805"/>
        <a:ext cx="1942493" cy="592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5D7E0-4123-4DF8-8FCB-9F902B15111A}">
      <dsp:nvSpPr>
        <dsp:cNvPr id="0" name=""/>
        <dsp:cNvSpPr/>
      </dsp:nvSpPr>
      <dsp:spPr>
        <a:xfrm rot="4588676">
          <a:off x="1839517" y="369880"/>
          <a:ext cx="4193473" cy="4600299"/>
        </a:xfrm>
        <a:prstGeom prst="swooshArrow">
          <a:avLst>
            <a:gd name="adj1" fmla="val 16310"/>
            <a:gd name="adj2" fmla="val 3137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solidFill>
            <a:srgbClr val="00206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0E22E67-7041-49DA-82A0-A53618D6D736}">
      <dsp:nvSpPr>
        <dsp:cNvPr id="0" name=""/>
        <dsp:cNvSpPr/>
      </dsp:nvSpPr>
      <dsp:spPr>
        <a:xfrm>
          <a:off x="8015604" y="0"/>
          <a:ext cx="240960" cy="228730"/>
        </a:xfrm>
        <a:prstGeom prst="ellipse">
          <a:avLst/>
        </a:prstGeom>
        <a:solidFill>
          <a:schemeClr val="bg1"/>
        </a:solidFill>
        <a:ln w="12700" cap="flat" cmpd="sng" algn="ctr">
          <a:noFill/>
          <a:prstDash val="solid"/>
        </a:ln>
        <a:effectLst/>
        <a:scene3d>
          <a:camera prst="orthographicFront"/>
          <a:lightRig rig="flat" dir="t"/>
        </a:scene3d>
        <a:sp3d prstMaterial="dkEdge">
          <a:bevelT w="8200" h="38100" prst="coolSlant"/>
        </a:sp3d>
      </dsp:spPr>
      <dsp:style>
        <a:lnRef idx="1">
          <a:scrgbClr r="0" g="0" b="0"/>
        </a:lnRef>
        <a:fillRef idx="2">
          <a:scrgbClr r="0" g="0" b="0"/>
        </a:fillRef>
        <a:effectRef idx="1">
          <a:scrgbClr r="0" g="0" b="0"/>
        </a:effectRef>
        <a:fontRef idx="minor"/>
      </dsp:style>
    </dsp:sp>
    <dsp:sp modelId="{A54695D8-5118-42FA-BF8C-6735B4A0EE27}">
      <dsp:nvSpPr>
        <dsp:cNvPr id="0" name=""/>
        <dsp:cNvSpPr/>
      </dsp:nvSpPr>
      <dsp:spPr>
        <a:xfrm>
          <a:off x="2124324" y="297676"/>
          <a:ext cx="2697586" cy="854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b" anchorCtr="0">
          <a:noAutofit/>
        </a:bodyPr>
        <a:lstStyle/>
        <a:p>
          <a:pPr lvl="0" algn="ctr" defTabSz="711200">
            <a:lnSpc>
              <a:spcPct val="90000"/>
            </a:lnSpc>
            <a:spcBef>
              <a:spcPct val="0"/>
            </a:spcBef>
            <a:spcAft>
              <a:spcPct val="35000"/>
            </a:spcAft>
          </a:pPr>
          <a:endParaRPr lang="es-ES" sz="1600" kern="1200" dirty="0" smtClean="0"/>
        </a:p>
        <a:p>
          <a:pPr lvl="0" algn="ctr" defTabSz="711200">
            <a:lnSpc>
              <a:spcPct val="90000"/>
            </a:lnSpc>
            <a:spcBef>
              <a:spcPct val="0"/>
            </a:spcBef>
            <a:spcAft>
              <a:spcPct val="35000"/>
            </a:spcAft>
          </a:pPr>
          <a:r>
            <a:rPr lang="es-ES" sz="2400" kern="1200" dirty="0" smtClean="0">
              <a:latin typeface="Arial" panose="020B0604020202020204" pitchFamily="34" charset="0"/>
              <a:cs typeface="Arial" panose="020B0604020202020204" pitchFamily="34" charset="0"/>
            </a:rPr>
            <a:t>Infliximab + </a:t>
          </a:r>
        </a:p>
        <a:p>
          <a:pPr lvl="0" algn="ctr" defTabSz="711200">
            <a:lnSpc>
              <a:spcPct val="90000"/>
            </a:lnSpc>
            <a:spcBef>
              <a:spcPct val="0"/>
            </a:spcBef>
            <a:spcAft>
              <a:spcPct val="35000"/>
            </a:spcAft>
          </a:pPr>
          <a:r>
            <a:rPr lang="es-ES" sz="2400" kern="1200" dirty="0" smtClean="0">
              <a:latin typeface="Arial" panose="020B0604020202020204" pitchFamily="34" charset="0"/>
              <a:cs typeface="Arial" panose="020B0604020202020204" pitchFamily="34" charset="0"/>
            </a:rPr>
            <a:t>Corticoides + MTX</a:t>
          </a:r>
          <a:endParaRPr lang="es-ES" sz="2400" kern="1200" dirty="0">
            <a:latin typeface="Arial" panose="020B0604020202020204" pitchFamily="34" charset="0"/>
            <a:cs typeface="Arial" panose="020B0604020202020204" pitchFamily="34" charset="0"/>
          </a:endParaRPr>
        </a:p>
      </dsp:txBody>
      <dsp:txXfrm>
        <a:off x="2124324" y="297676"/>
        <a:ext cx="2697586" cy="854409"/>
      </dsp:txXfrm>
    </dsp:sp>
    <dsp:sp modelId="{583FF361-4D7D-4F41-8921-57355CE2945C}">
      <dsp:nvSpPr>
        <dsp:cNvPr id="0" name=""/>
        <dsp:cNvSpPr/>
      </dsp:nvSpPr>
      <dsp:spPr>
        <a:xfrm>
          <a:off x="4828179" y="1386296"/>
          <a:ext cx="2584589" cy="854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err="1" smtClean="0">
              <a:latin typeface="Arial" panose="020B0604020202020204" pitchFamily="34" charset="0"/>
              <a:cs typeface="Arial" panose="020B0604020202020204" pitchFamily="34" charset="0"/>
            </a:rPr>
            <a:t>Etanercept</a:t>
          </a:r>
          <a:r>
            <a:rPr lang="es-ES" sz="2400" kern="1200" dirty="0" smtClean="0">
              <a:latin typeface="Arial" panose="020B0604020202020204" pitchFamily="34" charset="0"/>
              <a:cs typeface="Arial" panose="020B0604020202020204" pitchFamily="34" charset="0"/>
            </a:rPr>
            <a:t> + </a:t>
          </a:r>
        </a:p>
        <a:p>
          <a:pPr lvl="0" algn="ctr" defTabSz="1066800">
            <a:lnSpc>
              <a:spcPct val="90000"/>
            </a:lnSpc>
            <a:spcBef>
              <a:spcPct val="0"/>
            </a:spcBef>
            <a:spcAft>
              <a:spcPct val="35000"/>
            </a:spcAft>
          </a:pPr>
          <a:r>
            <a:rPr lang="es-ES" sz="2400" kern="1200" dirty="0" smtClean="0">
              <a:latin typeface="Arial" panose="020B0604020202020204" pitchFamily="34" charset="0"/>
              <a:cs typeface="Arial" panose="020B0604020202020204" pitchFamily="34" charset="0"/>
            </a:rPr>
            <a:t>Corticoides + MTX </a:t>
          </a:r>
          <a:endParaRPr lang="es-ES" sz="2400" kern="1200" dirty="0">
            <a:latin typeface="Arial" panose="020B0604020202020204" pitchFamily="34" charset="0"/>
            <a:cs typeface="Arial" panose="020B0604020202020204" pitchFamily="34" charset="0"/>
          </a:endParaRPr>
        </a:p>
      </dsp:txBody>
      <dsp:txXfrm>
        <a:off x="4828179" y="1386296"/>
        <a:ext cx="2584589" cy="854409"/>
      </dsp:txXfrm>
    </dsp:sp>
    <dsp:sp modelId="{E6A5BFB5-9B1B-427E-8C12-6A94220B8734}">
      <dsp:nvSpPr>
        <dsp:cNvPr id="0" name=""/>
        <dsp:cNvSpPr/>
      </dsp:nvSpPr>
      <dsp:spPr>
        <a:xfrm>
          <a:off x="6174156" y="3244108"/>
          <a:ext cx="1632227" cy="854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ctr" defTabSz="1066800">
            <a:lnSpc>
              <a:spcPct val="90000"/>
            </a:lnSpc>
            <a:spcBef>
              <a:spcPct val="0"/>
            </a:spcBef>
            <a:spcAft>
              <a:spcPct val="35000"/>
            </a:spcAft>
          </a:pPr>
          <a:r>
            <a:rPr lang="es-ES" sz="2400" kern="1200" dirty="0" smtClean="0">
              <a:latin typeface="Arial" panose="020B0604020202020204" pitchFamily="34" charset="0"/>
              <a:cs typeface="Arial" panose="020B0604020202020204" pitchFamily="34" charset="0"/>
            </a:rPr>
            <a:t>Rituximab</a:t>
          </a:r>
          <a:endParaRPr lang="es-ES" sz="2400" kern="1200" dirty="0">
            <a:latin typeface="Arial" panose="020B0604020202020204" pitchFamily="34" charset="0"/>
            <a:cs typeface="Arial" panose="020B0604020202020204" pitchFamily="34" charset="0"/>
          </a:endParaRPr>
        </a:p>
      </dsp:txBody>
      <dsp:txXfrm>
        <a:off x="6174156" y="3244108"/>
        <a:ext cx="1632227" cy="85440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917ED2-2E5F-46BD-BA83-78974B92F2A0}" type="datetimeFigureOut">
              <a:rPr lang="es-ES" smtClean="0"/>
              <a:t>29/11/2018</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653F5-164F-48C7-9BB8-688763B7E350}" type="slidenum">
              <a:rPr lang="es-ES" smtClean="0"/>
              <a:t>‹Nº›</a:t>
            </a:fld>
            <a:endParaRPr lang="es-ES" dirty="0"/>
          </a:p>
        </p:txBody>
      </p:sp>
    </p:spTree>
    <p:extLst>
      <p:ext uri="{BB962C8B-B14F-4D97-AF65-F5344CB8AC3E}">
        <p14:creationId xmlns:p14="http://schemas.microsoft.com/office/powerpoint/2010/main" val="866945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lgn="l">
              <a:spcBef>
                <a:spcPts val="1800"/>
              </a:spcBef>
              <a:buClr>
                <a:srgbClr val="CC3300"/>
              </a:buClr>
              <a:buSzPct val="120000"/>
              <a:buFont typeface="Courier New" panose="02070309020205020404" pitchFamily="49" charset="0"/>
              <a:buChar char="o"/>
            </a:pPr>
            <a:r>
              <a:rPr lang="es-ES" sz="1200" b="1" dirty="0" smtClean="0">
                <a:solidFill>
                  <a:srgbClr val="620214"/>
                </a:solidFill>
                <a:latin typeface="Arial" panose="020B0604020202020204" pitchFamily="34" charset="0"/>
                <a:cs typeface="Arial" panose="020B0604020202020204" pitchFamily="34" charset="0"/>
              </a:rPr>
              <a:t>Enfermedad de Still del adulto tipo patrón articular crónico severa en remisión prolongada actual</a:t>
            </a:r>
          </a:p>
          <a:p>
            <a:pPr marL="342900" indent="-342900" algn="l">
              <a:spcBef>
                <a:spcPts val="1800"/>
              </a:spcBef>
              <a:buClr>
                <a:srgbClr val="CC3300"/>
              </a:buClr>
              <a:buSzPct val="120000"/>
              <a:buFont typeface="Courier New" panose="02070309020205020404" pitchFamily="49" charset="0"/>
              <a:buChar char="o"/>
            </a:pPr>
            <a:r>
              <a:rPr lang="es-ES" sz="1200" b="1" dirty="0" smtClean="0">
                <a:solidFill>
                  <a:srgbClr val="620214"/>
                </a:solidFill>
                <a:latin typeface="Arial" panose="020B0604020202020204" pitchFamily="34" charset="0"/>
                <a:cs typeface="Arial" panose="020B0604020202020204" pitchFamily="34" charset="0"/>
              </a:rPr>
              <a:t>Lupus inducido por antiTNF</a:t>
            </a:r>
          </a:p>
          <a:p>
            <a:pPr marL="342900" indent="-342900" algn="l">
              <a:spcBef>
                <a:spcPts val="1800"/>
              </a:spcBef>
              <a:buClr>
                <a:srgbClr val="CC3300"/>
              </a:buClr>
              <a:buSzPct val="120000"/>
              <a:buFont typeface="Courier New" panose="02070309020205020404" pitchFamily="49" charset="0"/>
              <a:buChar char="o"/>
            </a:pPr>
            <a:r>
              <a:rPr lang="es-ES" sz="1200" b="1" dirty="0" smtClean="0">
                <a:solidFill>
                  <a:srgbClr val="620214"/>
                </a:solidFill>
                <a:latin typeface="Arial" panose="020B0604020202020204" pitchFamily="34" charset="0"/>
                <a:cs typeface="Arial" panose="020B0604020202020204" pitchFamily="34" charset="0"/>
              </a:rPr>
              <a:t>Dacrioadenitis </a:t>
            </a:r>
            <a:r>
              <a:rPr lang="es-ES" sz="1200" b="1" dirty="0" err="1" smtClean="0">
                <a:solidFill>
                  <a:srgbClr val="620214"/>
                </a:solidFill>
                <a:latin typeface="Arial" panose="020B0604020202020204" pitchFamily="34" charset="0"/>
                <a:cs typeface="Arial" panose="020B0604020202020204" pitchFamily="34" charset="0"/>
              </a:rPr>
              <a:t>autoinmunitaria</a:t>
            </a:r>
            <a:r>
              <a:rPr lang="es-ES" sz="1200" b="1" dirty="0" smtClean="0">
                <a:solidFill>
                  <a:srgbClr val="620214"/>
                </a:solidFill>
                <a:latin typeface="Arial" panose="020B0604020202020204" pitchFamily="34" charset="0"/>
                <a:cs typeface="Arial" panose="020B0604020202020204" pitchFamily="34" charset="0"/>
              </a:rPr>
              <a:t> resuelta. Neutropenia y trombopenia de origen autoinmune</a:t>
            </a:r>
          </a:p>
          <a:p>
            <a:pPr marL="342900" indent="-342900" algn="l">
              <a:spcBef>
                <a:spcPts val="1800"/>
              </a:spcBef>
              <a:buClr>
                <a:srgbClr val="CC3300"/>
              </a:buClr>
              <a:buSzPct val="120000"/>
              <a:buFont typeface="Courier New" panose="02070309020205020404" pitchFamily="49" charset="0"/>
              <a:buChar char="o"/>
            </a:pPr>
            <a:r>
              <a:rPr lang="es-ES" sz="1200" b="1" dirty="0" smtClean="0">
                <a:solidFill>
                  <a:srgbClr val="620214"/>
                </a:solidFill>
                <a:latin typeface="Arial" panose="020B0604020202020204" pitchFamily="34" charset="0"/>
                <a:cs typeface="Arial" panose="020B0604020202020204" pitchFamily="34" charset="0"/>
              </a:rPr>
              <a:t>Anemia ferropénica</a:t>
            </a:r>
          </a:p>
          <a:p>
            <a:endParaRPr lang="es-ES" dirty="0"/>
          </a:p>
        </p:txBody>
      </p:sp>
      <p:sp>
        <p:nvSpPr>
          <p:cNvPr id="4" name="Marcador de número de diapositiva 3"/>
          <p:cNvSpPr>
            <a:spLocks noGrp="1"/>
          </p:cNvSpPr>
          <p:nvPr>
            <p:ph type="sldNum" sz="quarter" idx="10"/>
          </p:nvPr>
        </p:nvSpPr>
        <p:spPr/>
        <p:txBody>
          <a:bodyPr/>
          <a:lstStyle/>
          <a:p>
            <a:fld id="{D28653F5-164F-48C7-9BB8-688763B7E350}" type="slidenum">
              <a:rPr lang="es-ES" smtClean="0">
                <a:solidFill>
                  <a:prstClr val="black"/>
                </a:solidFill>
              </a:rPr>
              <a:pPr/>
              <a:t>1</a:t>
            </a:fld>
            <a:endParaRPr lang="es-ES" dirty="0">
              <a:solidFill>
                <a:prstClr val="black"/>
              </a:solidFill>
            </a:endParaRPr>
          </a:p>
        </p:txBody>
      </p:sp>
    </p:spTree>
    <p:extLst>
      <p:ext uri="{BB962C8B-B14F-4D97-AF65-F5344CB8AC3E}">
        <p14:creationId xmlns:p14="http://schemas.microsoft.com/office/powerpoint/2010/main" val="4195044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28653F5-164F-48C7-9BB8-688763B7E350}" type="slidenum">
              <a:rPr lang="es-ES" smtClean="0">
                <a:solidFill>
                  <a:prstClr val="black"/>
                </a:solidFill>
              </a:rPr>
              <a:pPr/>
              <a:t>2</a:t>
            </a:fld>
            <a:endParaRPr lang="es-ES" dirty="0">
              <a:solidFill>
                <a:prstClr val="black"/>
              </a:solidFill>
            </a:endParaRPr>
          </a:p>
        </p:txBody>
      </p:sp>
    </p:spTree>
    <p:extLst>
      <p:ext uri="{BB962C8B-B14F-4D97-AF65-F5344CB8AC3E}">
        <p14:creationId xmlns:p14="http://schemas.microsoft.com/office/powerpoint/2010/main" val="3728781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baseline="0" dirty="0" smtClean="0"/>
              <a:t>Exploración física: </a:t>
            </a:r>
          </a:p>
          <a:p>
            <a:r>
              <a:rPr lang="es-ES" b="0" baseline="0" dirty="0" smtClean="0"/>
              <a:t>Resto de constantes normales.  Las adenopatías eran </a:t>
            </a:r>
            <a:r>
              <a:rPr lang="es-ES" sz="1200" dirty="0" smtClean="0">
                <a:latin typeface="Arial" panose="020B0604020202020204" pitchFamily="34" charset="0"/>
                <a:cs typeface="Arial" panose="020B0604020202020204" pitchFamily="34" charset="0"/>
              </a:rPr>
              <a:t>bilaterales, blandas y dolorosas (todas &lt;1 cm). Auscultación</a:t>
            </a:r>
            <a:r>
              <a:rPr lang="es-ES" sz="1200" baseline="0" dirty="0" smtClean="0">
                <a:latin typeface="Arial" panose="020B0604020202020204" pitchFamily="34" charset="0"/>
                <a:cs typeface="Arial" panose="020B0604020202020204" pitchFamily="34" charset="0"/>
              </a:rPr>
              <a:t> cardiopulmonar sin hallazgos. </a:t>
            </a:r>
            <a:endParaRPr lang="es-ES" b="1" baseline="0" dirty="0" smtClean="0"/>
          </a:p>
          <a:p>
            <a:r>
              <a:rPr lang="es-ES" u="sng" baseline="0" dirty="0" smtClean="0"/>
              <a:t>Test </a:t>
            </a:r>
            <a:r>
              <a:rPr lang="es-ES" u="sng" baseline="0" dirty="0"/>
              <a:t>de </a:t>
            </a:r>
            <a:r>
              <a:rPr lang="es-ES" u="sng" baseline="0" dirty="0" err="1"/>
              <a:t>Schirmer</a:t>
            </a:r>
            <a:r>
              <a:rPr lang="es-ES" u="sng" baseline="0" dirty="0"/>
              <a:t> </a:t>
            </a:r>
            <a:r>
              <a:rPr lang="es-ES" baseline="0" dirty="0"/>
              <a:t>(por Oftalmología): solicitado por sequedad ocular, valoración normal. </a:t>
            </a:r>
            <a:endParaRPr lang="es-ES" dirty="0"/>
          </a:p>
          <a:p>
            <a:r>
              <a:rPr lang="es-ES" dirty="0"/>
              <a:t>Sin signos</a:t>
            </a:r>
            <a:r>
              <a:rPr lang="es-ES" baseline="0" dirty="0"/>
              <a:t> de artritis aunque la paciente refiere dolor a nivel de las </a:t>
            </a:r>
            <a:r>
              <a:rPr lang="es-ES" baseline="0" dirty="0" err="1"/>
              <a:t>interfalángicas</a:t>
            </a:r>
            <a:r>
              <a:rPr lang="es-ES" baseline="0" dirty="0"/>
              <a:t> distales de manos y pies. Extremidades sin edemas ni signos de TVP. </a:t>
            </a:r>
            <a:endParaRPr lang="es-ES" baseline="0" dirty="0" smtClean="0"/>
          </a:p>
          <a:p>
            <a:endParaRPr lang="es-ES" baseline="0" dirty="0" smtClean="0"/>
          </a:p>
        </p:txBody>
      </p:sp>
      <p:sp>
        <p:nvSpPr>
          <p:cNvPr id="4" name="Marcador de número de diapositiva 3"/>
          <p:cNvSpPr>
            <a:spLocks noGrp="1"/>
          </p:cNvSpPr>
          <p:nvPr>
            <p:ph type="sldNum" sz="quarter" idx="10"/>
          </p:nvPr>
        </p:nvSpPr>
        <p:spPr/>
        <p:txBody>
          <a:bodyPr/>
          <a:lstStyle/>
          <a:p>
            <a:fld id="{D28653F5-164F-48C7-9BB8-688763B7E350}" type="slidenum">
              <a:rPr lang="es-ES" smtClean="0">
                <a:solidFill>
                  <a:prstClr val="black"/>
                </a:solidFill>
              </a:rPr>
              <a:pPr/>
              <a:t>3</a:t>
            </a:fld>
            <a:endParaRPr lang="es-ES" dirty="0">
              <a:solidFill>
                <a:prstClr val="black"/>
              </a:solidFill>
            </a:endParaRPr>
          </a:p>
        </p:txBody>
      </p:sp>
    </p:spTree>
    <p:extLst>
      <p:ext uri="{BB962C8B-B14F-4D97-AF65-F5344CB8AC3E}">
        <p14:creationId xmlns:p14="http://schemas.microsoft.com/office/powerpoint/2010/main" val="3317312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baseline="0" dirty="0" smtClean="0"/>
              <a:t>Pruebas complementarias</a:t>
            </a:r>
            <a:r>
              <a:rPr lang="es-ES" baseline="0" dirty="0" smtClean="0"/>
              <a:t>: </a:t>
            </a:r>
          </a:p>
          <a:p>
            <a:r>
              <a:rPr lang="es-ES" dirty="0" smtClean="0"/>
              <a:t>-</a:t>
            </a:r>
            <a:r>
              <a:rPr lang="es-ES" u="sng" dirty="0" smtClean="0"/>
              <a:t>ECG y Rx de tórax</a:t>
            </a:r>
            <a:r>
              <a:rPr lang="es-ES" dirty="0" smtClean="0"/>
              <a:t>: Normal</a:t>
            </a:r>
          </a:p>
          <a:p>
            <a:r>
              <a:rPr lang="es-ES" dirty="0" smtClean="0"/>
              <a:t>-</a:t>
            </a:r>
            <a:r>
              <a:rPr lang="es-ES" u="sng" dirty="0" smtClean="0"/>
              <a:t>TAC abdomen</a:t>
            </a:r>
            <a:r>
              <a:rPr lang="es-ES" dirty="0" smtClean="0"/>
              <a:t>: </a:t>
            </a:r>
            <a:r>
              <a:rPr lang="es-ES" sz="1200" b="0" i="0" u="none" strike="noStrike" kern="1200" baseline="0" dirty="0" smtClean="0">
                <a:solidFill>
                  <a:schemeClr val="tx1"/>
                </a:solidFill>
                <a:latin typeface="+mn-lt"/>
                <a:ea typeface="+mn-ea"/>
                <a:cs typeface="+mn-cs"/>
              </a:rPr>
              <a:t>Presenta adenopatías supra e </a:t>
            </a:r>
            <a:r>
              <a:rPr lang="es-ES" sz="1200" b="0" i="0" u="none" strike="noStrike" kern="1200" baseline="0" dirty="0" err="1" smtClean="0">
                <a:solidFill>
                  <a:schemeClr val="tx1"/>
                </a:solidFill>
                <a:latin typeface="+mn-lt"/>
                <a:ea typeface="+mn-ea"/>
                <a:cs typeface="+mn-cs"/>
              </a:rPr>
              <a:t>infradiafragmáticas</a:t>
            </a:r>
            <a:r>
              <a:rPr lang="es-ES" sz="1200" b="0" i="0" u="none" strike="noStrike" kern="1200" baseline="0" dirty="0" smtClean="0">
                <a:solidFill>
                  <a:schemeClr val="tx1"/>
                </a:solidFill>
                <a:latin typeface="+mn-lt"/>
                <a:ea typeface="+mn-ea"/>
                <a:cs typeface="+mn-cs"/>
              </a:rPr>
              <a:t>, hepatomegalia y esplenomegalia homogéneas</a:t>
            </a:r>
          </a:p>
          <a:p>
            <a:r>
              <a:rPr lang="es-ES" sz="1200" b="0" i="0" u="none" strike="noStrike" kern="1200" baseline="0" dirty="0" smtClean="0">
                <a:solidFill>
                  <a:schemeClr val="tx1"/>
                </a:solidFill>
                <a:latin typeface="+mn-lt"/>
                <a:ea typeface="+mn-ea"/>
                <a:cs typeface="+mn-cs"/>
              </a:rPr>
              <a:t>-</a:t>
            </a:r>
            <a:r>
              <a:rPr lang="es-ES" sz="1200" b="0" i="0" u="sng" strike="noStrike" kern="1200" baseline="0" dirty="0" smtClean="0">
                <a:solidFill>
                  <a:schemeClr val="tx1"/>
                </a:solidFill>
                <a:latin typeface="+mn-lt"/>
                <a:ea typeface="+mn-ea"/>
                <a:cs typeface="+mn-cs"/>
              </a:rPr>
              <a:t>TAC cráneo y órbita</a:t>
            </a:r>
            <a:r>
              <a:rPr lang="es-ES" sz="1200" b="0" i="0" u="none" strike="noStrike" kern="1200" baseline="0" dirty="0" smtClean="0">
                <a:solidFill>
                  <a:schemeClr val="tx1"/>
                </a:solidFill>
                <a:latin typeface="+mn-lt"/>
                <a:ea typeface="+mn-ea"/>
                <a:cs typeface="+mn-cs"/>
              </a:rPr>
              <a:t>: </a:t>
            </a:r>
            <a:r>
              <a:rPr lang="es-ES" baseline="0" dirty="0" smtClean="0"/>
              <a:t>cierto aumento de partes blandas a nivel de órbita derecha localizado en zona </a:t>
            </a:r>
            <a:r>
              <a:rPr lang="es-ES" baseline="0" dirty="0" err="1" smtClean="0"/>
              <a:t>preseptal</a:t>
            </a:r>
            <a:r>
              <a:rPr lang="es-ES" baseline="0" dirty="0" smtClean="0"/>
              <a:t> y glándula lagrimal. </a:t>
            </a:r>
          </a:p>
          <a:p>
            <a:r>
              <a:rPr lang="es-ES" baseline="0" dirty="0" smtClean="0"/>
              <a:t>-</a:t>
            </a:r>
            <a:r>
              <a:rPr lang="es-ES" u="sng" baseline="0" dirty="0" smtClean="0"/>
              <a:t>Analítica sanguínea</a:t>
            </a:r>
            <a:r>
              <a:rPr lang="es-E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altLang="es-ES" dirty="0" smtClean="0"/>
              <a:t>Analítica diferida con Autoinmunidad y Serología negativa. Se realiza aspirado de MO.</a:t>
            </a:r>
          </a:p>
          <a:p>
            <a:r>
              <a:rPr lang="es-ES" baseline="0" dirty="0" smtClean="0"/>
              <a:t>Coagulación y plaquetas normales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solidFill>
                  <a:prstClr val="black"/>
                </a:solidFill>
                <a:latin typeface="Arial" panose="020B0604020202020204" pitchFamily="34" charset="0"/>
                <a:cs typeface="Arial" panose="020B0604020202020204" pitchFamily="34" charset="0"/>
              </a:rPr>
              <a:t>Glucosa 96 mg/dl, Creatinina 0,8 mg/dl, Na 136 mEq/l, K 4.7 mEq/l, Cl 99 mEq/l, CPK 38 UI/l</a:t>
            </a:r>
            <a:r>
              <a:rPr lang="es-ES" b="1" dirty="0" smtClean="0">
                <a:solidFill>
                  <a:prstClr val="black"/>
                </a:solidFill>
                <a:latin typeface="Arial" panose="020B0604020202020204" pitchFamily="34" charset="0"/>
                <a:cs typeface="Arial" panose="020B0604020202020204" pitchFamily="34" charset="0"/>
              </a:rPr>
              <a:t>,</a:t>
            </a:r>
            <a:r>
              <a:rPr lang="es-ES" dirty="0" smtClean="0">
                <a:latin typeface="Arial" panose="020B0604020202020204" pitchFamily="34" charset="0"/>
                <a:cs typeface="Arial" panose="020B0604020202020204" pitchFamily="34" charset="0"/>
              </a:rPr>
              <a:t> Bilirrubina total 0.4 mg/dl</a:t>
            </a:r>
            <a:r>
              <a:rPr lang="es-ES" b="1" dirty="0" smtClean="0">
                <a:solidFill>
                  <a:prstClr val="black"/>
                </a:solidFill>
                <a:latin typeface="Arial" panose="020B0604020202020204" pitchFamily="34" charset="0"/>
                <a:cs typeface="Arial" panose="020B0604020202020204" pitchFamily="34" charset="0"/>
              </a:rPr>
              <a:t>, </a:t>
            </a:r>
            <a:r>
              <a:rPr lang="es-ES" dirty="0" smtClean="0">
                <a:solidFill>
                  <a:prstClr val="black"/>
                </a:solidFill>
                <a:latin typeface="Arial" panose="020B0604020202020204" pitchFamily="34" charset="0"/>
                <a:cs typeface="Arial" panose="020B0604020202020204" pitchFamily="34" charset="0"/>
              </a:rPr>
              <a:t>Colesterol 152 mg/dl, Triglicéridos 52 mg/dl, proteínas totales 9.4 mg/dl, Ca y P normales</a:t>
            </a:r>
            <a:endParaRPr lang="es-ES" dirty="0" smtClean="0"/>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D28653F5-164F-48C7-9BB8-688763B7E350}" type="slidenum">
              <a:rPr lang="es-ES" smtClean="0">
                <a:solidFill>
                  <a:prstClr val="black"/>
                </a:solidFill>
              </a:rPr>
              <a:pPr/>
              <a:t>4</a:t>
            </a:fld>
            <a:endParaRPr lang="es-ES" dirty="0">
              <a:solidFill>
                <a:prstClr val="black"/>
              </a:solidFill>
            </a:endParaRPr>
          </a:p>
        </p:txBody>
      </p:sp>
    </p:spTree>
    <p:extLst>
      <p:ext uri="{BB962C8B-B14F-4D97-AF65-F5344CB8AC3E}">
        <p14:creationId xmlns:p14="http://schemas.microsoft.com/office/powerpoint/2010/main" val="3428730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spcBef>
                <a:spcPct val="0"/>
              </a:spcBef>
            </a:pPr>
            <a:r>
              <a:rPr lang="es-ES" altLang="es-ES" dirty="0" smtClean="0"/>
              <a:t>	Con </a:t>
            </a:r>
            <a:r>
              <a:rPr lang="es-ES" altLang="es-ES" b="1" dirty="0" smtClean="0"/>
              <a:t>diagnóstico de enfermedad de Still del adulto (ESA)  </a:t>
            </a:r>
            <a:r>
              <a:rPr lang="es-ES" altLang="es-ES" dirty="0" smtClean="0"/>
              <a:t>se inicia tratamiento con </a:t>
            </a:r>
            <a:r>
              <a:rPr lang="es-ES" altLang="es-ES" b="1" dirty="0" smtClean="0"/>
              <a:t>AINEs</a:t>
            </a:r>
            <a:r>
              <a:rPr lang="es-ES" altLang="es-ES" dirty="0" smtClean="0"/>
              <a:t>. Ante la ausencia de respuesta, se inician </a:t>
            </a:r>
            <a:r>
              <a:rPr lang="es-ES" altLang="es-ES" b="1" dirty="0" smtClean="0"/>
              <a:t>corticoides</a:t>
            </a:r>
            <a:r>
              <a:rPr lang="es-ES" altLang="es-ES" dirty="0" smtClean="0"/>
              <a:t> precisando de altas dosis para el control de la enfermedad. Posteriormente también se inició</a:t>
            </a:r>
            <a:r>
              <a:rPr lang="es-ES" altLang="es-ES" baseline="0" dirty="0" smtClean="0"/>
              <a:t> </a:t>
            </a:r>
            <a:r>
              <a:rPr lang="es-ES" altLang="es-ES" b="1" baseline="0" dirty="0" smtClean="0"/>
              <a:t>Metotrexato</a:t>
            </a:r>
            <a:r>
              <a:rPr lang="es-ES" altLang="es-ES" baseline="0" dirty="0" smtClean="0"/>
              <a:t> sin éxito, asociándose tras ello tratamiento con antiTNF:  primero con </a:t>
            </a:r>
            <a:r>
              <a:rPr lang="es-ES" altLang="es-ES" b="1" baseline="0" dirty="0" smtClean="0"/>
              <a:t>Infliximab</a:t>
            </a:r>
            <a:r>
              <a:rPr lang="es-ES" altLang="es-ES" baseline="0" dirty="0" smtClean="0"/>
              <a:t> y ante la escasa respuesta se inició </a:t>
            </a:r>
            <a:r>
              <a:rPr lang="es-ES" altLang="es-ES" b="1" baseline="0" dirty="0" err="1" smtClean="0"/>
              <a:t>Etanercept</a:t>
            </a:r>
            <a:r>
              <a:rPr lang="es-ES" altLang="es-ES" baseline="0" dirty="0" smtClean="0"/>
              <a:t> en agosto de 2003 con buen control de la actividad de la enfermedad. </a:t>
            </a:r>
          </a:p>
          <a:p>
            <a:pPr marL="0" marR="0" lvl="0" indent="0" algn="l" defTabSz="914400" rtl="0" eaLnBrk="1" fontAlgn="auto" latinLnBrk="0" hangingPunct="1">
              <a:lnSpc>
                <a:spcPct val="100000"/>
              </a:lnSpc>
              <a:spcBef>
                <a:spcPct val="0"/>
              </a:spcBef>
              <a:spcAft>
                <a:spcPts val="0"/>
              </a:spcAft>
              <a:buClrTx/>
              <a:buSzTx/>
              <a:buFontTx/>
              <a:buNone/>
              <a:tabLst/>
              <a:defRPr/>
            </a:pPr>
            <a:r>
              <a:rPr lang="es-ES" altLang="es-ES" baseline="0" dirty="0" smtClean="0"/>
              <a:t>	En los meses posteriores se detecta neutropenia asintomática en probable relación al tratamiento con </a:t>
            </a:r>
            <a:r>
              <a:rPr lang="es-ES" altLang="es-ES" baseline="0" dirty="0" err="1" smtClean="0"/>
              <a:t>etanercept</a:t>
            </a:r>
            <a:r>
              <a:rPr lang="es-ES" altLang="es-ES" baseline="0" dirty="0" smtClean="0"/>
              <a:t>, aunque manteniéndose asintomática con buen control de la enfermedad. </a:t>
            </a:r>
            <a:r>
              <a:rPr lang="es-ES" altLang="es-ES" baseline="0" dirty="0" smtClean="0"/>
              <a:t>En octubre de 2005 se suspende </a:t>
            </a:r>
            <a:r>
              <a:rPr lang="es-ES" altLang="es-ES" baseline="0" dirty="0" err="1" smtClean="0"/>
              <a:t>etanercept</a:t>
            </a:r>
            <a:r>
              <a:rPr lang="es-ES" altLang="es-ES" baseline="0" dirty="0" smtClean="0"/>
              <a:t>, manteniéndose asintomática desde entonces, aunque en los meses posteriores apareció </a:t>
            </a:r>
            <a:r>
              <a:rPr lang="es-ES" altLang="es-ES" u="sng" baseline="0" dirty="0" smtClean="0"/>
              <a:t>neutropenia moderada asintomática</a:t>
            </a:r>
            <a:r>
              <a:rPr lang="es-ES" altLang="es-ES" baseline="0" dirty="0" smtClean="0"/>
              <a:t>, asociándose trombopenia (siempre &gt;30,000 plaquetas), </a:t>
            </a:r>
            <a:r>
              <a:rPr lang="es-ES" altLang="es-ES" baseline="0" dirty="0" err="1" smtClean="0"/>
              <a:t>hipergammaglobulinemia</a:t>
            </a:r>
            <a:r>
              <a:rPr lang="es-ES" altLang="es-ES" baseline="0" dirty="0" smtClean="0"/>
              <a:t> y ANA positivos con patrón moteado 1/320 (siempre en ausencia de sintomatología), AntiDNA +, pero </a:t>
            </a:r>
            <a:r>
              <a:rPr lang="es-ES" altLang="es-ES" baseline="0" dirty="0" err="1" smtClean="0"/>
              <a:t>antiSM</a:t>
            </a:r>
            <a:r>
              <a:rPr lang="es-ES" altLang="es-ES" baseline="0" dirty="0" smtClean="0"/>
              <a:t> y </a:t>
            </a:r>
            <a:r>
              <a:rPr lang="es-ES" altLang="es-ES" baseline="0" dirty="0" err="1" smtClean="0"/>
              <a:t>antihistonas</a:t>
            </a:r>
            <a:r>
              <a:rPr lang="es-ES" altLang="es-ES" baseline="0" dirty="0" smtClean="0"/>
              <a:t> negativos y ANCA negativos y complemento normal. En ese momento valorado como posible LES y neutropenia y trombopenia de origen inmunes. Ya en marzo de </a:t>
            </a:r>
            <a:r>
              <a:rPr lang="es-ES" altLang="es-ES" b="1" baseline="0" dirty="0" smtClean="0"/>
              <a:t>2007</a:t>
            </a:r>
            <a:r>
              <a:rPr lang="es-ES" altLang="es-ES" baseline="0" dirty="0" smtClean="0"/>
              <a:t> presenta </a:t>
            </a:r>
            <a:r>
              <a:rPr lang="es-ES" altLang="es-ES" b="1" baseline="0" dirty="0" smtClean="0"/>
              <a:t>brote</a:t>
            </a:r>
            <a:r>
              <a:rPr lang="es-ES" altLang="es-ES" baseline="0" dirty="0" smtClean="0"/>
              <a:t> de su enfermedad que precisa ingreso hospitalario con </a:t>
            </a:r>
            <a:r>
              <a:rPr lang="es-ES" altLang="es-ES" b="1" baseline="0" dirty="0" smtClean="0"/>
              <a:t>dacrioadenitis bilateral </a:t>
            </a:r>
            <a:r>
              <a:rPr lang="es-ES" altLang="es-ES" baseline="0" dirty="0" smtClean="0"/>
              <a:t>de probable origen autoinmune, reaparición de adenopatías axilares y artritis en mano </a:t>
            </a:r>
            <a:r>
              <a:rPr lang="es-ES" altLang="es-ES" baseline="0" dirty="0" err="1" smtClean="0"/>
              <a:t>metacarpofalángicas</a:t>
            </a:r>
            <a:r>
              <a:rPr lang="es-ES" altLang="es-ES" baseline="0" dirty="0" smtClean="0"/>
              <a:t> e IFP de mano izquierda., fotosensibilidad, que junto con ANA+, trombopenia valorada como posible </a:t>
            </a:r>
            <a:r>
              <a:rPr lang="es-ES" altLang="es-ES" b="1" baseline="0" dirty="0" smtClean="0"/>
              <a:t>Lupus inducido por antiTNF</a:t>
            </a:r>
            <a:r>
              <a:rPr lang="es-ES" altLang="es-ES" baseline="0" dirty="0" smtClean="0"/>
              <a:t> e iniciándose tto con </a:t>
            </a:r>
            <a:r>
              <a:rPr lang="es-ES" altLang="es-ES" b="1" baseline="0" dirty="0" err="1" smtClean="0"/>
              <a:t>Hidroxicloroquina</a:t>
            </a:r>
            <a:r>
              <a:rPr lang="es-ES" altLang="es-ES" baseline="0" dirty="0" smtClean="0"/>
              <a:t>, que provoca reacción alérgica y obliga a suspenderla. En julio de 2008 se administró de forma empírica </a:t>
            </a:r>
            <a:r>
              <a:rPr lang="es-ES" altLang="es-ES" b="1" baseline="0" dirty="0" smtClean="0"/>
              <a:t>Rituximab</a:t>
            </a:r>
            <a:r>
              <a:rPr lang="es-ES" altLang="es-ES" baseline="0" dirty="0" smtClean="0"/>
              <a:t>, permaneciendo asintomática desde entonces, permitiendo la retirada de prednisona. Dos años después se consigue suspender tratamiento con Rituximab permaneciendo en remisión prolongada desde entonces. </a:t>
            </a:r>
          </a:p>
          <a:p>
            <a:pPr eaLnBrk="1" hangingPunct="1">
              <a:spcBef>
                <a:spcPct val="0"/>
              </a:spcBef>
            </a:pPr>
            <a:endParaRPr lang="es-ES" sz="1200" kern="1200" baseline="0" dirty="0" smtClean="0">
              <a:solidFill>
                <a:schemeClr val="tx1"/>
              </a:solidFill>
              <a:effectLst/>
              <a:latin typeface="+mn-lt"/>
              <a:ea typeface="+mn-ea"/>
              <a:cs typeface="+mn-cs"/>
            </a:endParaRPr>
          </a:p>
          <a:p>
            <a:pPr eaLnBrk="1" hangingPunct="1">
              <a:spcBef>
                <a:spcPct val="0"/>
              </a:spcBef>
            </a:pPr>
            <a:r>
              <a:rPr lang="es-ES_tradnl" sz="1200" kern="1200" baseline="0" dirty="0" smtClean="0">
                <a:solidFill>
                  <a:schemeClr val="tx1"/>
                </a:solidFill>
                <a:effectLst/>
                <a:latin typeface="+mn-lt"/>
                <a:ea typeface="+mn-ea"/>
                <a:cs typeface="+mn-cs"/>
              </a:rPr>
              <a:t>Se solicitó HLA: </a:t>
            </a:r>
            <a:r>
              <a:rPr lang="es-ES_tradnl" sz="1200" kern="1200" dirty="0" smtClean="0">
                <a:solidFill>
                  <a:schemeClr val="tx1"/>
                </a:solidFill>
                <a:effectLst/>
                <a:latin typeface="+mn-lt"/>
                <a:ea typeface="+mn-ea"/>
                <a:cs typeface="+mn-cs"/>
              </a:rPr>
              <a:t>HLA DR2+, DR4-, lo cual predice ausencia de respuesta a MTX. </a:t>
            </a:r>
            <a:endParaRPr lang="es-ES" altLang="es-ES" dirty="0" smtClean="0"/>
          </a:p>
        </p:txBody>
      </p:sp>
      <p:sp>
        <p:nvSpPr>
          <p:cNvPr id="4" name="Marcador de número de diapositiva 3"/>
          <p:cNvSpPr>
            <a:spLocks noGrp="1"/>
          </p:cNvSpPr>
          <p:nvPr>
            <p:ph type="sldNum" sz="quarter" idx="10"/>
          </p:nvPr>
        </p:nvSpPr>
        <p:spPr/>
        <p:txBody>
          <a:bodyPr/>
          <a:lstStyle/>
          <a:p>
            <a:fld id="{D28653F5-164F-48C7-9BB8-688763B7E350}" type="slidenum">
              <a:rPr lang="es-ES" smtClean="0">
                <a:solidFill>
                  <a:prstClr val="black"/>
                </a:solidFill>
              </a:rPr>
              <a:pPr/>
              <a:t>5</a:t>
            </a:fld>
            <a:endParaRPr lang="es-ES" dirty="0">
              <a:solidFill>
                <a:prstClr val="black"/>
              </a:solidFill>
            </a:endParaRPr>
          </a:p>
        </p:txBody>
      </p:sp>
    </p:spTree>
    <p:extLst>
      <p:ext uri="{BB962C8B-B14F-4D97-AF65-F5344CB8AC3E}">
        <p14:creationId xmlns:p14="http://schemas.microsoft.com/office/powerpoint/2010/main" val="133343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smtClean="0"/>
              <a:t>La dacrioadenitis es la causa más frecuente de inflamación orbitaria idiopática. Las manifestaciones oculares suelen ser poco frecuentes en la ESA y por lo general incluyen uveítis, queratitis, ptosis y pseudotumor orbitario. </a:t>
            </a:r>
          </a:p>
          <a:p>
            <a:endParaRPr lang="es-ES" baseline="0" dirty="0" smtClean="0"/>
          </a:p>
        </p:txBody>
      </p:sp>
      <p:sp>
        <p:nvSpPr>
          <p:cNvPr id="4" name="Marcador de número de diapositiva 3"/>
          <p:cNvSpPr>
            <a:spLocks noGrp="1"/>
          </p:cNvSpPr>
          <p:nvPr>
            <p:ph type="sldNum" sz="quarter" idx="10"/>
          </p:nvPr>
        </p:nvSpPr>
        <p:spPr/>
        <p:txBody>
          <a:bodyPr/>
          <a:lstStyle/>
          <a:p>
            <a:fld id="{D28653F5-164F-48C7-9BB8-688763B7E350}" type="slidenum">
              <a:rPr lang="es-ES" smtClean="0">
                <a:solidFill>
                  <a:prstClr val="black"/>
                </a:solidFill>
              </a:rPr>
              <a:pPr/>
              <a:t>6</a:t>
            </a:fld>
            <a:endParaRPr lang="es-ES" dirty="0">
              <a:solidFill>
                <a:prstClr val="black"/>
              </a:solidFill>
            </a:endParaRPr>
          </a:p>
        </p:txBody>
      </p:sp>
    </p:spTree>
    <p:extLst>
      <p:ext uri="{BB962C8B-B14F-4D97-AF65-F5344CB8AC3E}">
        <p14:creationId xmlns:p14="http://schemas.microsoft.com/office/powerpoint/2010/main" val="3529717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aseline="0" dirty="0" smtClean="0"/>
              <a:t>La dacrioadenitis es la causa más frecuente de inflamación orbitaria idiopática, sin embargo previo a este estudio nunca se había descrito su asociación con la ESA. Las manifestaciones oculares suelen ser poco frecuentes en la ESA y por lo general incluyen uveítis, queratitis, ptosis y pseudotumor orbitario. </a:t>
            </a:r>
          </a:p>
          <a:p>
            <a:endParaRPr lang="es-E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Arial" panose="020B0604020202020204" pitchFamily="34" charset="0"/>
                <a:cs typeface="Arial" panose="020B0604020202020204" pitchFamily="34" charset="0"/>
              </a:rPr>
              <a:t>Biopsia permite descartar enfermedades granulomatosas (Crohn, Wegener, Granulomatosis con poliangeítis eosinofílica, Sarcoidosis), enfermedades autoinflamatorias</a:t>
            </a:r>
            <a:r>
              <a:rPr lang="es-ES" sz="1200" baseline="0" dirty="0" smtClean="0">
                <a:latin typeface="Arial" panose="020B0604020202020204" pitchFamily="34" charset="0"/>
                <a:cs typeface="Arial" panose="020B0604020202020204" pitchFamily="34" charset="0"/>
              </a:rPr>
              <a:t> (Sjogren y </a:t>
            </a:r>
            <a:r>
              <a:rPr lang="es-ES" sz="1200" dirty="0" smtClean="0">
                <a:latin typeface="Arial" panose="020B0604020202020204" pitchFamily="34" charset="0"/>
                <a:cs typeface="Arial" panose="020B0604020202020204" pitchFamily="34" charset="0"/>
              </a:rPr>
              <a:t>enfermedad por depósito de IgG4) linfomas o infecciones (tuberculosis, sífilis, aspergillus o mucormicosis)</a:t>
            </a:r>
          </a:p>
          <a:p>
            <a:endParaRPr lang="es-ES" baseline="0" dirty="0" smtClean="0"/>
          </a:p>
          <a:p>
            <a:r>
              <a:rPr lang="en-US" sz="1200" b="0" i="0" u="none" strike="noStrike" kern="1200" baseline="0" dirty="0" smtClean="0">
                <a:solidFill>
                  <a:schemeClr val="tx1"/>
                </a:solidFill>
                <a:latin typeface="+mn-lt"/>
                <a:ea typeface="+mn-ea"/>
                <a:cs typeface="+mn-cs"/>
              </a:rPr>
              <a:t>This case report also shows that IL-1 blockade can be a relevant treatment option in adult-onset Still disease. Anakinra has been used most often, but canakinumab has been effective in 2 patients who did not respond to this agent (3). To our knowledge, ours is the first report of the ability of IL-1 blockade to manage dacryoadenitis associated </a:t>
            </a:r>
            <a:r>
              <a:rPr lang="es-ES" sz="1200" b="0" i="0" u="none" strike="noStrike" kern="1200" baseline="0" dirty="0" smtClean="0">
                <a:solidFill>
                  <a:schemeClr val="tx1"/>
                </a:solidFill>
                <a:latin typeface="+mn-lt"/>
                <a:ea typeface="+mn-ea"/>
                <a:cs typeface="+mn-cs"/>
              </a:rPr>
              <a:t>with Still disease.</a:t>
            </a:r>
            <a:endParaRPr lang="es-ES" baseline="0" dirty="0" smtClean="0"/>
          </a:p>
          <a:p>
            <a:endParaRPr lang="es-ES" baseline="0" dirty="0" smtClean="0"/>
          </a:p>
        </p:txBody>
      </p:sp>
      <p:sp>
        <p:nvSpPr>
          <p:cNvPr id="4" name="Marcador de número de diapositiva 3"/>
          <p:cNvSpPr>
            <a:spLocks noGrp="1"/>
          </p:cNvSpPr>
          <p:nvPr>
            <p:ph type="sldNum" sz="quarter" idx="10"/>
          </p:nvPr>
        </p:nvSpPr>
        <p:spPr/>
        <p:txBody>
          <a:bodyPr/>
          <a:lstStyle/>
          <a:p>
            <a:fld id="{D28653F5-164F-48C7-9BB8-688763B7E350}" type="slidenum">
              <a:rPr lang="es-ES" smtClean="0">
                <a:solidFill>
                  <a:prstClr val="black"/>
                </a:solidFill>
              </a:rPr>
              <a:pPr/>
              <a:t>7</a:t>
            </a:fld>
            <a:endParaRPr lang="es-ES" dirty="0">
              <a:solidFill>
                <a:prstClr val="black"/>
              </a:solidFill>
            </a:endParaRPr>
          </a:p>
        </p:txBody>
      </p:sp>
    </p:spTree>
    <p:extLst>
      <p:ext uri="{BB962C8B-B14F-4D97-AF65-F5344CB8AC3E}">
        <p14:creationId xmlns:p14="http://schemas.microsoft.com/office/powerpoint/2010/main" val="3355073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Pathogenesis of adult-onset Still disease (adapted from refs14,15,22–27,34). CRP, C-reactive protein; </a:t>
            </a:r>
            <a:r>
              <a:rPr lang="es-ES" sz="1200" b="0" i="0" u="none" strike="noStrike" kern="1200" baseline="0" dirty="0" smtClean="0">
                <a:solidFill>
                  <a:schemeClr val="tx1"/>
                </a:solidFill>
                <a:latin typeface="+mn-lt"/>
                <a:ea typeface="+mn-ea"/>
                <a:cs typeface="+mn-cs"/>
              </a:rPr>
              <a:t>ESR, </a:t>
            </a:r>
            <a:r>
              <a:rPr lang="es-ES" sz="1200" b="0" i="0" u="none" strike="noStrike" kern="1200" baseline="0" dirty="0" err="1" smtClean="0">
                <a:solidFill>
                  <a:schemeClr val="tx1"/>
                </a:solidFill>
                <a:latin typeface="+mn-lt"/>
                <a:ea typeface="+mn-ea"/>
                <a:cs typeface="+mn-cs"/>
              </a:rPr>
              <a:t>erythrocyte</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sedimentation</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rate</a:t>
            </a:r>
            <a:r>
              <a:rPr lang="es-ES" sz="1200" b="0" i="0" u="none" strike="noStrike" kern="1200" baseline="0" dirty="0" smtClean="0">
                <a:solidFill>
                  <a:schemeClr val="tx1"/>
                </a:solidFill>
                <a:latin typeface="+mn-lt"/>
                <a:ea typeface="+mn-ea"/>
                <a:cs typeface="+mn-cs"/>
              </a:rPr>
              <a:t>; GF, </a:t>
            </a:r>
            <a:r>
              <a:rPr lang="es-ES" sz="1200" b="0" i="0" u="none" strike="noStrike" kern="1200" baseline="0" dirty="0" err="1" smtClean="0">
                <a:solidFill>
                  <a:schemeClr val="tx1"/>
                </a:solidFill>
                <a:latin typeface="+mn-lt"/>
                <a:ea typeface="+mn-ea"/>
                <a:cs typeface="+mn-cs"/>
              </a:rPr>
              <a:t>glycosylated</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fraction</a:t>
            </a:r>
            <a:r>
              <a:rPr lang="es-ES" sz="1200" b="0" i="0" u="none" strike="noStrike" kern="1200" baseline="0" dirty="0" smtClean="0">
                <a:solidFill>
                  <a:schemeClr val="tx1"/>
                </a:solidFill>
                <a:latin typeface="+mn-lt"/>
                <a:ea typeface="+mn-ea"/>
                <a:cs typeface="+mn-cs"/>
              </a:rPr>
              <a:t>; IL, </a:t>
            </a:r>
            <a:r>
              <a:rPr lang="es-ES" sz="1200" b="0" i="0" u="none" strike="noStrike" kern="1200" baseline="0" dirty="0" err="1" smtClean="0">
                <a:solidFill>
                  <a:schemeClr val="tx1"/>
                </a:solidFill>
                <a:latin typeface="+mn-lt"/>
                <a:ea typeface="+mn-ea"/>
                <a:cs typeface="+mn-cs"/>
              </a:rPr>
              <a:t>interleukin</a:t>
            </a:r>
            <a:r>
              <a:rPr lang="es-ES" sz="1200" b="0" i="0" u="none" strike="noStrike" kern="1200" baseline="0" dirty="0" smtClean="0">
                <a:solidFill>
                  <a:schemeClr val="tx1"/>
                </a:solidFill>
                <a:latin typeface="+mn-lt"/>
                <a:ea typeface="+mn-ea"/>
                <a:cs typeface="+mn-cs"/>
              </a:rPr>
              <a:t>; NLR, NOD-Like Receptor;</a:t>
            </a:r>
          </a:p>
          <a:p>
            <a:r>
              <a:rPr lang="es-ES" sz="1200" b="0" i="0" u="none" strike="noStrike" kern="1200" baseline="0" dirty="0" smtClean="0">
                <a:solidFill>
                  <a:schemeClr val="tx1"/>
                </a:solidFill>
                <a:latin typeface="+mn-lt"/>
                <a:ea typeface="+mn-ea"/>
                <a:cs typeface="+mn-cs"/>
              </a:rPr>
              <a:t>PMN, </a:t>
            </a:r>
            <a:r>
              <a:rPr lang="es-ES" sz="1200" b="0" i="0" u="none" strike="noStrike" kern="1200" baseline="0" dirty="0" err="1" smtClean="0">
                <a:solidFill>
                  <a:schemeClr val="tx1"/>
                </a:solidFill>
                <a:latin typeface="+mn-lt"/>
                <a:ea typeface="+mn-ea"/>
                <a:cs typeface="+mn-cs"/>
              </a:rPr>
              <a:t>polymorphonuclear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neutrophil</a:t>
            </a:r>
            <a:r>
              <a:rPr lang="es-ES" sz="1200" b="0" i="0" u="none" strike="noStrike" kern="1200" baseline="0" dirty="0" smtClean="0">
                <a:solidFill>
                  <a:schemeClr val="tx1"/>
                </a:solidFill>
                <a:latin typeface="+mn-lt"/>
                <a:ea typeface="+mn-ea"/>
                <a:cs typeface="+mn-cs"/>
              </a:rPr>
              <a:t>; RLR, RIG-Like Receptor; TLR, </a:t>
            </a:r>
            <a:r>
              <a:rPr lang="es-ES" sz="1200" b="0" i="0" u="none" strike="noStrike" kern="1200" baseline="0" dirty="0" err="1" smtClean="0">
                <a:solidFill>
                  <a:schemeClr val="tx1"/>
                </a:solidFill>
                <a:latin typeface="+mn-lt"/>
                <a:ea typeface="+mn-ea"/>
                <a:cs typeface="+mn-cs"/>
              </a:rPr>
              <a:t>Toll</a:t>
            </a:r>
            <a:r>
              <a:rPr lang="es-ES" sz="1200" b="0" i="0" u="none" strike="noStrike" kern="1200" baseline="0" dirty="0" smtClean="0">
                <a:solidFill>
                  <a:schemeClr val="tx1"/>
                </a:solidFill>
                <a:latin typeface="+mn-lt"/>
                <a:ea typeface="+mn-ea"/>
                <a:cs typeface="+mn-cs"/>
              </a:rPr>
              <a:t>-Like Receptor; TNF, </a:t>
            </a:r>
            <a:r>
              <a:rPr lang="es-ES" sz="1200" b="0" i="0" u="none" strike="noStrike" kern="1200" baseline="0" dirty="0" err="1" smtClean="0">
                <a:solidFill>
                  <a:schemeClr val="tx1"/>
                </a:solidFill>
                <a:latin typeface="+mn-lt"/>
                <a:ea typeface="+mn-ea"/>
                <a:cs typeface="+mn-cs"/>
              </a:rPr>
              <a:t>tumour</a:t>
            </a:r>
            <a:r>
              <a:rPr lang="es-ES" sz="1200" b="0" i="0" u="none" strike="noStrike" kern="1200" baseline="0" dirty="0" smtClean="0">
                <a:solidFill>
                  <a:schemeClr val="tx1"/>
                </a:solidFill>
                <a:latin typeface="+mn-lt"/>
                <a:ea typeface="+mn-ea"/>
                <a:cs typeface="+mn-cs"/>
              </a:rPr>
              <a:t> necrosis factor. </a:t>
            </a:r>
          </a:p>
          <a:p>
            <a:r>
              <a:rPr lang="es-ES" sz="1200" b="1" i="0" u="none" strike="noStrike" kern="1200" baseline="0" dirty="0" err="1" smtClean="0">
                <a:solidFill>
                  <a:schemeClr val="tx1"/>
                </a:solidFill>
                <a:latin typeface="+mn-lt"/>
                <a:ea typeface="+mn-ea"/>
                <a:cs typeface="+mn-cs"/>
              </a:rPr>
              <a:t>Environmental</a:t>
            </a:r>
            <a:r>
              <a:rPr lang="es-ES" sz="1200" b="1" i="0" u="none" strike="noStrike" kern="1200" baseline="0" dirty="0" smtClean="0">
                <a:solidFill>
                  <a:schemeClr val="tx1"/>
                </a:solidFill>
                <a:latin typeface="+mn-lt"/>
                <a:ea typeface="+mn-ea"/>
                <a:cs typeface="+mn-cs"/>
              </a:rPr>
              <a:t> </a:t>
            </a:r>
            <a:r>
              <a:rPr lang="es-ES" sz="1200" b="1" i="0" u="none" strike="noStrike" kern="1200" baseline="0" dirty="0" err="1" smtClean="0">
                <a:solidFill>
                  <a:schemeClr val="tx1"/>
                </a:solidFill>
                <a:latin typeface="+mn-lt"/>
                <a:ea typeface="+mn-ea"/>
                <a:cs typeface="+mn-cs"/>
              </a:rPr>
              <a:t>factors</a:t>
            </a:r>
            <a:r>
              <a:rPr lang="es-E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Besides a possible </a:t>
            </a:r>
            <a:r>
              <a:rPr lang="en-US" sz="1200" b="0" i="0" u="none" strike="noStrike" kern="1200" baseline="0" dirty="0" err="1" smtClean="0">
                <a:solidFill>
                  <a:schemeClr val="tx1"/>
                </a:solidFill>
                <a:latin typeface="+mn-lt"/>
                <a:ea typeface="+mn-ea"/>
                <a:cs typeface="+mn-cs"/>
              </a:rPr>
              <a:t>favourable</a:t>
            </a:r>
            <a:r>
              <a:rPr lang="en-US" sz="1200" b="0" i="0" u="none" strike="noStrike" kern="1200" baseline="0" dirty="0" smtClean="0">
                <a:solidFill>
                  <a:schemeClr val="tx1"/>
                </a:solidFill>
                <a:latin typeface="+mn-lt"/>
                <a:ea typeface="+mn-ea"/>
                <a:cs typeface="+mn-cs"/>
              </a:rPr>
              <a:t> genetic background, environmental factors are related to AOSD onset. The several infectious agents identified33,36 include the </a:t>
            </a:r>
            <a:r>
              <a:rPr lang="es-ES" sz="1200" b="0" i="0" u="none" strike="noStrike" kern="1200" baseline="0" dirty="0" err="1" smtClean="0">
                <a:solidFill>
                  <a:schemeClr val="tx1"/>
                </a:solidFill>
                <a:latin typeface="+mn-lt"/>
                <a:ea typeface="+mn-ea"/>
                <a:cs typeface="+mn-cs"/>
              </a:rPr>
              <a:t>following</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Viruses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such</a:t>
            </a:r>
            <a:r>
              <a:rPr lang="es-ES" sz="1200" b="0" i="0" u="none" strike="noStrike" kern="1200" baseline="0" dirty="0" smtClean="0">
                <a:solidFill>
                  <a:schemeClr val="tx1"/>
                </a:solidFill>
                <a:latin typeface="+mn-lt"/>
                <a:ea typeface="+mn-ea"/>
                <a:cs typeface="+mn-cs"/>
              </a:rPr>
              <a:t> as </a:t>
            </a:r>
            <a:r>
              <a:rPr lang="es-ES" sz="1200" b="0" i="0" u="none" strike="noStrike" kern="1200" baseline="0" dirty="0" err="1" smtClean="0">
                <a:solidFill>
                  <a:schemeClr val="tx1"/>
                </a:solidFill>
                <a:latin typeface="+mn-lt"/>
                <a:ea typeface="+mn-ea"/>
                <a:cs typeface="+mn-cs"/>
              </a:rPr>
              <a:t>rubella</a:t>
            </a:r>
            <a:r>
              <a:rPr lang="es-ES" sz="1200" b="0" i="0" u="none" strike="noStrike" kern="1200" baseline="0" dirty="0" smtClean="0">
                <a:solidFill>
                  <a:schemeClr val="tx1"/>
                </a:solidFill>
                <a:latin typeface="+mn-lt"/>
                <a:ea typeface="+mn-ea"/>
                <a:cs typeface="+mn-cs"/>
              </a:rPr>
              <a:t> virus, </a:t>
            </a:r>
            <a:r>
              <a:rPr lang="es-ES" sz="1200" b="0" i="0" u="none" strike="noStrike" kern="1200" baseline="0" dirty="0" err="1" smtClean="0">
                <a:solidFill>
                  <a:schemeClr val="tx1"/>
                </a:solidFill>
                <a:latin typeface="+mn-lt"/>
                <a:ea typeface="+mn-ea"/>
                <a:cs typeface="+mn-cs"/>
              </a:rPr>
              <a:t>measles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mumps</a:t>
            </a:r>
            <a:r>
              <a:rPr lang="es-ES" sz="1200" b="0" i="0" u="none" strike="noStrike" kern="1200" baseline="0" dirty="0" smtClean="0">
                <a:solidFill>
                  <a:schemeClr val="tx1"/>
                </a:solidFill>
                <a:latin typeface="+mn-lt"/>
                <a:ea typeface="+mn-ea"/>
                <a:cs typeface="+mn-cs"/>
              </a:rPr>
              <a:t>, Epstein–</a:t>
            </a:r>
            <a:r>
              <a:rPr lang="es-ES" sz="1200" b="0" i="0" u="none" strike="noStrike" kern="1200" baseline="0" dirty="0" err="1" smtClean="0">
                <a:solidFill>
                  <a:schemeClr val="tx1"/>
                </a:solidFill>
                <a:latin typeface="+mn-lt"/>
                <a:ea typeface="+mn-ea"/>
                <a:cs typeface="+mn-cs"/>
              </a:rPr>
              <a:t>Barr</a:t>
            </a:r>
            <a:r>
              <a:rPr lang="es-ES" sz="1200" b="0" i="0" u="none" strike="noStrike" kern="1200" baseline="0" dirty="0" smtClean="0">
                <a:solidFill>
                  <a:schemeClr val="tx1"/>
                </a:solidFill>
                <a:latin typeface="+mn-lt"/>
                <a:ea typeface="+mn-ea"/>
                <a:cs typeface="+mn-cs"/>
              </a:rPr>
              <a:t> virus, hepatitis A, B </a:t>
            </a:r>
            <a:r>
              <a:rPr lang="es-ES" sz="1200" b="0" i="0" u="none" strike="noStrike" kern="1200" baseline="0" dirty="0" err="1" smtClean="0">
                <a:solidFill>
                  <a:schemeClr val="tx1"/>
                </a:solidFill>
                <a:latin typeface="+mn-lt"/>
                <a:ea typeface="+mn-ea"/>
                <a:cs typeface="+mn-cs"/>
              </a:rPr>
              <a:t>or</a:t>
            </a:r>
            <a:r>
              <a:rPr lang="es-ES" sz="1200" b="0" i="0" u="none" strike="noStrike" kern="1200" baseline="0" dirty="0" smtClean="0">
                <a:solidFill>
                  <a:schemeClr val="tx1"/>
                </a:solidFill>
                <a:latin typeface="+mn-lt"/>
                <a:ea typeface="+mn-ea"/>
                <a:cs typeface="+mn-cs"/>
              </a:rPr>
              <a:t> C virus, human </a:t>
            </a:r>
            <a:r>
              <a:rPr lang="es-ES" sz="1200" b="0" i="0" u="none" strike="noStrike" kern="1200" baseline="0" dirty="0" err="1" smtClean="0">
                <a:solidFill>
                  <a:schemeClr val="tx1"/>
                </a:solidFill>
                <a:latin typeface="+mn-lt"/>
                <a:ea typeface="+mn-ea"/>
                <a:cs typeface="+mn-cs"/>
              </a:rPr>
              <a:t>immunodeficiency</a:t>
            </a:r>
            <a:r>
              <a:rPr lang="es-ES" sz="1200" b="0" i="0" u="none" strike="noStrike" kern="1200" baseline="0" dirty="0" smtClean="0">
                <a:solidFill>
                  <a:schemeClr val="tx1"/>
                </a:solidFill>
                <a:latin typeface="+mn-lt"/>
                <a:ea typeface="+mn-ea"/>
                <a:cs typeface="+mn-cs"/>
              </a:rPr>
              <a:t> virus, </a:t>
            </a:r>
            <a:r>
              <a:rPr lang="es-ES" sz="1200" b="0" i="0" u="none" strike="noStrike" kern="1200" baseline="0" dirty="0" err="1" smtClean="0">
                <a:solidFill>
                  <a:schemeClr val="tx1"/>
                </a:solidFill>
                <a:latin typeface="+mn-lt"/>
                <a:ea typeface="+mn-ea"/>
                <a:cs typeface="+mn-cs"/>
              </a:rPr>
              <a:t>cytomegalovirus</a:t>
            </a:r>
            <a:r>
              <a:rPr lang="es-ES" sz="1200" b="0" i="0" u="none" strike="noStrike" kern="1200" baseline="0" dirty="0" smtClean="0">
                <a:solidFill>
                  <a:schemeClr val="tx1"/>
                </a:solidFill>
                <a:latin typeface="+mn-lt"/>
                <a:ea typeface="+mn-ea"/>
                <a:cs typeface="+mn-cs"/>
              </a:rPr>
              <a:t>, parvovirus B19, adenovirus, </a:t>
            </a:r>
            <a:r>
              <a:rPr lang="en-US" sz="1200" b="0" i="0" u="none" strike="noStrike" kern="1200" baseline="0" dirty="0" smtClean="0">
                <a:solidFill>
                  <a:schemeClr val="tx1"/>
                </a:solidFill>
                <a:latin typeface="+mn-lt"/>
                <a:ea typeface="+mn-ea"/>
                <a:cs typeface="+mn-cs"/>
              </a:rPr>
              <a:t>echovirus, human herpes virus 6, influenza and parainfluenza viruses, and </a:t>
            </a:r>
            <a:r>
              <a:rPr lang="es-ES" sz="1200" b="0" i="0" u="none" strike="noStrike" kern="1200" baseline="0" dirty="0" err="1" smtClean="0">
                <a:solidFill>
                  <a:schemeClr val="tx1"/>
                </a:solidFill>
                <a:latin typeface="+mn-lt"/>
                <a:ea typeface="+mn-ea"/>
                <a:cs typeface="+mn-cs"/>
              </a:rPr>
              <a:t>coxsackievirus</a:t>
            </a:r>
            <a:r>
              <a:rPr lang="es-ES" sz="1200" b="0" i="0" u="none" strike="noStrike" kern="1200" baseline="0" dirty="0" smtClean="0">
                <a:solidFill>
                  <a:schemeClr val="tx1"/>
                </a:solidFill>
                <a:latin typeface="+mn-lt"/>
                <a:ea typeface="+mn-ea"/>
                <a:cs typeface="+mn-cs"/>
              </a:rPr>
              <a:t>.  Bacteria, </a:t>
            </a:r>
            <a:r>
              <a:rPr lang="es-ES" sz="1200" b="0" i="0" u="none" strike="noStrike" kern="1200" baseline="0" dirty="0" err="1" smtClean="0">
                <a:solidFill>
                  <a:schemeClr val="tx1"/>
                </a:solidFill>
                <a:latin typeface="+mn-lt"/>
                <a:ea typeface="+mn-ea"/>
                <a:cs typeface="+mn-cs"/>
              </a:rPr>
              <a:t>such</a:t>
            </a:r>
            <a:r>
              <a:rPr lang="es-ES" sz="1200" b="0" i="0" u="none" strike="noStrike" kern="1200" baseline="0" dirty="0" smtClean="0">
                <a:solidFill>
                  <a:schemeClr val="tx1"/>
                </a:solidFill>
                <a:latin typeface="+mn-lt"/>
                <a:ea typeface="+mn-ea"/>
                <a:cs typeface="+mn-cs"/>
              </a:rPr>
              <a:t> as Yersinia </a:t>
            </a:r>
            <a:r>
              <a:rPr lang="es-ES" sz="1200" b="0" i="0" u="none" strike="noStrike" kern="1200" baseline="0" dirty="0" err="1" smtClean="0">
                <a:solidFill>
                  <a:schemeClr val="tx1"/>
                </a:solidFill>
                <a:latin typeface="+mn-lt"/>
                <a:ea typeface="+mn-ea"/>
                <a:cs typeface="+mn-cs"/>
              </a:rPr>
              <a:t>enterocolitica</a:t>
            </a:r>
            <a:r>
              <a:rPr lang="es-ES" sz="1200" b="0" i="0" u="none" strike="noStrike" kern="1200" baseline="0" dirty="0" smtClean="0">
                <a:solidFill>
                  <a:schemeClr val="tx1"/>
                </a:solidFill>
                <a:latin typeface="+mn-lt"/>
                <a:ea typeface="+mn-ea"/>
                <a:cs typeface="+mn-cs"/>
              </a:rPr>
              <a:t>, Campylobacter </a:t>
            </a:r>
            <a:r>
              <a:rPr lang="es-ES" sz="1200" b="0" i="0" u="none" strike="noStrike" kern="1200" baseline="0" dirty="0" err="1" smtClean="0">
                <a:solidFill>
                  <a:schemeClr val="tx1"/>
                </a:solidFill>
                <a:latin typeface="+mn-lt"/>
                <a:ea typeface="+mn-ea"/>
                <a:cs typeface="+mn-cs"/>
              </a:rPr>
              <a:t>jejuni</a:t>
            </a:r>
            <a:r>
              <a:rPr lang="es-ES" sz="1200" b="0" i="0" u="none" strike="noStrike" kern="1200" baseline="0" dirty="0" smtClean="0">
                <a:solidFill>
                  <a:schemeClr val="tx1"/>
                </a:solidFill>
                <a:latin typeface="+mn-lt"/>
                <a:ea typeface="+mn-ea"/>
                <a:cs typeface="+mn-cs"/>
              </a:rPr>
              <a:t>, Chlamydia trachomatis </a:t>
            </a:r>
            <a:r>
              <a:rPr lang="es-ES" sz="1200" b="0" i="0" u="none" strike="noStrike" kern="1200" baseline="0" dirty="0" err="1" smtClean="0">
                <a:solidFill>
                  <a:schemeClr val="tx1"/>
                </a:solidFill>
                <a:latin typeface="+mn-lt"/>
                <a:ea typeface="+mn-ea"/>
                <a:cs typeface="+mn-cs"/>
              </a:rPr>
              <a:t>or</a:t>
            </a:r>
            <a:r>
              <a:rPr lang="es-ES" sz="1200" b="0" i="0" u="none" strike="noStrike" kern="1200" baseline="0" dirty="0" smtClean="0">
                <a:solidFill>
                  <a:schemeClr val="tx1"/>
                </a:solidFill>
                <a:latin typeface="+mn-lt"/>
                <a:ea typeface="+mn-ea"/>
                <a:cs typeface="+mn-cs"/>
              </a:rPr>
              <a:t> Chlamydia pneumoniae, Mycoplasma pneumoniae and Borrelia </a:t>
            </a:r>
            <a:r>
              <a:rPr lang="es-ES" sz="1200" b="0" i="0" u="none" strike="noStrike" kern="1200" baseline="0" dirty="0" err="1" smtClean="0">
                <a:solidFill>
                  <a:schemeClr val="tx1"/>
                </a:solidFill>
                <a:latin typeface="+mn-lt"/>
                <a:ea typeface="+mn-ea"/>
                <a:cs typeface="+mn-cs"/>
              </a:rPr>
              <a:t>bugdorferi</a:t>
            </a:r>
            <a:r>
              <a:rPr lang="es-ES" sz="1200" b="0" i="0" u="none" strike="noStrike" kern="1200" baseline="0" dirty="0" smtClean="0">
                <a:solidFill>
                  <a:schemeClr val="tx1"/>
                </a:solidFill>
                <a:latin typeface="+mn-lt"/>
                <a:ea typeface="+mn-ea"/>
                <a:cs typeface="+mn-cs"/>
              </a:rPr>
              <a:t>. Parasites, </a:t>
            </a:r>
            <a:r>
              <a:rPr lang="es-ES" sz="1200" b="0" i="0" u="none" strike="noStrike" kern="1200" baseline="0" dirty="0" err="1" smtClean="0">
                <a:solidFill>
                  <a:schemeClr val="tx1"/>
                </a:solidFill>
                <a:latin typeface="+mn-lt"/>
                <a:ea typeface="+mn-ea"/>
                <a:cs typeface="+mn-cs"/>
              </a:rPr>
              <a:t>such</a:t>
            </a:r>
            <a:r>
              <a:rPr lang="es-ES" sz="1200" b="0" i="0" u="none" strike="noStrike" kern="1200" baseline="0" dirty="0" smtClean="0">
                <a:solidFill>
                  <a:schemeClr val="tx1"/>
                </a:solidFill>
                <a:latin typeface="+mn-lt"/>
                <a:ea typeface="+mn-ea"/>
                <a:cs typeface="+mn-cs"/>
              </a:rPr>
              <a:t> as Toxoplasma </a:t>
            </a:r>
            <a:r>
              <a:rPr lang="es-ES" sz="1200" b="0" i="0" u="none" strike="noStrike" kern="1200" baseline="0" dirty="0" err="1" smtClean="0">
                <a:solidFill>
                  <a:schemeClr val="tx1"/>
                </a:solidFill>
                <a:latin typeface="+mn-lt"/>
                <a:ea typeface="+mn-ea"/>
                <a:cs typeface="+mn-cs"/>
              </a:rPr>
              <a:t>gondii</a:t>
            </a:r>
            <a:r>
              <a:rPr lang="es-E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As most of this evidence was reported in case reports, distinguishing between infection-related AOSD with chronic self-perpetuating inflammation and long-lasting infection with chronic persistence of the infectious agent is difficult.</a:t>
            </a:r>
          </a:p>
          <a:p>
            <a:endParaRPr lang="en-US" sz="1200" b="0" i="0" u="none" strike="noStrike" kern="1200" baseline="0" dirty="0" smtClean="0">
              <a:solidFill>
                <a:schemeClr val="tx1"/>
              </a:solidFill>
              <a:latin typeface="+mn-lt"/>
              <a:ea typeface="+mn-ea"/>
              <a:cs typeface="+mn-cs"/>
            </a:endParaRPr>
          </a:p>
          <a:p>
            <a:r>
              <a:rPr lang="es-ES" sz="1200" b="0" i="0" u="none" strike="noStrike" kern="1200" baseline="0" dirty="0" err="1" smtClean="0">
                <a:solidFill>
                  <a:schemeClr val="tx1"/>
                </a:solidFill>
                <a:latin typeface="+mn-lt"/>
                <a:ea typeface="+mn-ea"/>
                <a:cs typeface="+mn-cs"/>
              </a:rPr>
              <a:t>Among</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these</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is</a:t>
            </a:r>
            <a:r>
              <a:rPr lang="es-E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tumor necrosis factor-alpha (TNF-), which is produced by activated T-cells and macrophages, perpetuates the interdependent cycle, and stimulates fibrosis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Schematic showing the effect of </a:t>
            </a:r>
            <a:r>
              <a:rPr lang="en-US" sz="1200" b="0" i="0" u="none" strike="noStrike" kern="1200" baseline="0" dirty="0" err="1" smtClean="0">
                <a:solidFill>
                  <a:schemeClr val="tx1"/>
                </a:solidFill>
                <a:latin typeface="+mn-lt"/>
                <a:ea typeface="+mn-ea"/>
                <a:cs typeface="+mn-cs"/>
              </a:rPr>
              <a:t>proinflammatory</a:t>
            </a:r>
            <a:r>
              <a:rPr lang="en-US" sz="1200" b="0" i="0" u="none" strike="noStrike" kern="1200" baseline="0" dirty="0" smtClean="0">
                <a:solidFill>
                  <a:schemeClr val="tx1"/>
                </a:solidFill>
                <a:latin typeface="+mn-lt"/>
                <a:ea typeface="+mn-ea"/>
                <a:cs typeface="+mn-cs"/>
              </a:rPr>
              <a:t> cytokines on the neural reflex arc that connects the ocular surface to the lacrimal gland. Inhibition of neurotransmission either of the afferent sensory nerves or the efferent parasympathetic and sympathetic nerves would result in inadequate lacrimal gland secretion</a:t>
            </a:r>
          </a:p>
          <a:p>
            <a:endParaRPr lang="en-US" sz="1200" b="0"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D28653F5-164F-48C7-9BB8-688763B7E350}" type="slidenum">
              <a:rPr lang="es-ES" smtClean="0">
                <a:solidFill>
                  <a:prstClr val="black"/>
                </a:solidFill>
              </a:rPr>
              <a:pPr/>
              <a:t>8</a:t>
            </a:fld>
            <a:endParaRPr lang="es-ES" dirty="0">
              <a:solidFill>
                <a:prstClr val="black"/>
              </a:solidFill>
            </a:endParaRPr>
          </a:p>
        </p:txBody>
      </p:sp>
    </p:spTree>
    <p:extLst>
      <p:ext uri="{BB962C8B-B14F-4D97-AF65-F5344CB8AC3E}">
        <p14:creationId xmlns:p14="http://schemas.microsoft.com/office/powerpoint/2010/main" val="3667924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2A2258B-8F6F-4B52-8138-AEACDC9B60E4}" type="datetimeFigureOut">
              <a:rPr lang="es-ES" smtClean="0"/>
              <a:t>29/11/2018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79C5F47-97EC-4012-9797-79A9C2BBAA3D}" type="slidenum">
              <a:rPr lang="es-ES" smtClean="0"/>
              <a:t>‹Nº›</a:t>
            </a:fld>
            <a:endParaRPr lang="es-E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45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A2258B-8F6F-4B52-8138-AEACDC9B60E4}" type="datetimeFigureOut">
              <a:rPr lang="es-ES" smtClean="0"/>
              <a:t>29/11/2018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79C5F47-97EC-4012-9797-79A9C2BBAA3D}" type="slidenum">
              <a:rPr lang="es-ES" smtClean="0"/>
              <a:t>‹Nº›</a:t>
            </a:fld>
            <a:endParaRPr lang="es-ES" dirty="0"/>
          </a:p>
        </p:txBody>
      </p:sp>
    </p:spTree>
    <p:extLst>
      <p:ext uri="{BB962C8B-B14F-4D97-AF65-F5344CB8AC3E}">
        <p14:creationId xmlns:p14="http://schemas.microsoft.com/office/powerpoint/2010/main" val="86680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A2258B-8F6F-4B52-8138-AEACDC9B60E4}" type="datetimeFigureOut">
              <a:rPr lang="es-ES" smtClean="0"/>
              <a:t>29/11/2018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79C5F47-97EC-4012-9797-79A9C2BBAA3D}" type="slidenum">
              <a:rPr lang="es-ES" smtClean="0"/>
              <a:t>‹Nº›</a:t>
            </a:fld>
            <a:endParaRPr lang="es-ES" dirty="0"/>
          </a:p>
        </p:txBody>
      </p:sp>
    </p:spTree>
    <p:extLst>
      <p:ext uri="{BB962C8B-B14F-4D97-AF65-F5344CB8AC3E}">
        <p14:creationId xmlns:p14="http://schemas.microsoft.com/office/powerpoint/2010/main" val="2987307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2A2258B-8F6F-4B52-8138-AEACDC9B60E4}" type="datetimeFigureOut">
              <a:rPr lang="es-ES" smtClean="0"/>
              <a:t>29/11/2018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79C5F47-97EC-4012-9797-79A9C2BBAA3D}" type="slidenum">
              <a:rPr lang="es-ES" smtClean="0"/>
              <a:t>‹Nº›</a:t>
            </a:fld>
            <a:endParaRPr lang="es-ES" dirty="0"/>
          </a:p>
        </p:txBody>
      </p:sp>
    </p:spTree>
    <p:extLst>
      <p:ext uri="{BB962C8B-B14F-4D97-AF65-F5344CB8AC3E}">
        <p14:creationId xmlns:p14="http://schemas.microsoft.com/office/powerpoint/2010/main" val="3069705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D2A2258B-8F6F-4B52-8138-AEACDC9B60E4}" type="datetimeFigureOut">
              <a:rPr lang="es-ES" smtClean="0"/>
              <a:t>29/11/2018</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179C5F47-97EC-4012-9797-79A9C2BBAA3D}" type="slidenum">
              <a:rPr lang="es-ES" smtClean="0"/>
              <a:t>‹Nº›</a:t>
            </a:fld>
            <a:endParaRPr lang="es-E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33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2A2258B-8F6F-4B52-8138-AEACDC9B60E4}" type="datetimeFigureOut">
              <a:rPr lang="es-ES" smtClean="0"/>
              <a:t>29/11/2018</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179C5F47-97EC-4012-9797-79A9C2BBAA3D}" type="slidenum">
              <a:rPr lang="es-ES" smtClean="0"/>
              <a:t>‹Nº›</a:t>
            </a:fld>
            <a:endParaRPr lang="es-ES" dirty="0"/>
          </a:p>
        </p:txBody>
      </p:sp>
    </p:spTree>
    <p:extLst>
      <p:ext uri="{BB962C8B-B14F-4D97-AF65-F5344CB8AC3E}">
        <p14:creationId xmlns:p14="http://schemas.microsoft.com/office/powerpoint/2010/main" val="305022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2A2258B-8F6F-4B52-8138-AEACDC9B60E4}" type="datetimeFigureOut">
              <a:rPr lang="es-ES" smtClean="0"/>
              <a:t>29/11/2018</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179C5F47-97EC-4012-9797-79A9C2BBAA3D}" type="slidenum">
              <a:rPr lang="es-ES" smtClean="0"/>
              <a:t>‹Nº›</a:t>
            </a:fld>
            <a:endParaRPr lang="es-ES" dirty="0"/>
          </a:p>
        </p:txBody>
      </p:sp>
    </p:spTree>
    <p:extLst>
      <p:ext uri="{BB962C8B-B14F-4D97-AF65-F5344CB8AC3E}">
        <p14:creationId xmlns:p14="http://schemas.microsoft.com/office/powerpoint/2010/main" val="368363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2A2258B-8F6F-4B52-8138-AEACDC9B60E4}" type="datetimeFigureOut">
              <a:rPr lang="es-ES" smtClean="0"/>
              <a:t>29/11/2018</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179C5F47-97EC-4012-9797-79A9C2BBAA3D}" type="slidenum">
              <a:rPr lang="es-ES" smtClean="0"/>
              <a:t>‹Nº›</a:t>
            </a:fld>
            <a:endParaRPr lang="es-ES" dirty="0"/>
          </a:p>
        </p:txBody>
      </p:sp>
    </p:spTree>
    <p:extLst>
      <p:ext uri="{BB962C8B-B14F-4D97-AF65-F5344CB8AC3E}">
        <p14:creationId xmlns:p14="http://schemas.microsoft.com/office/powerpoint/2010/main" val="3982361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2A2258B-8F6F-4B52-8138-AEACDC9B60E4}" type="datetimeFigureOut">
              <a:rPr lang="es-ES" smtClean="0"/>
              <a:t>29/11/2018</a:t>
            </a:fld>
            <a:endParaRPr lang="es-E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dirty="0"/>
          </a:p>
        </p:txBody>
      </p:sp>
      <p:sp>
        <p:nvSpPr>
          <p:cNvPr id="9" name="Slide Number Placeholder 8"/>
          <p:cNvSpPr>
            <a:spLocks noGrp="1"/>
          </p:cNvSpPr>
          <p:nvPr>
            <p:ph type="sldNum" sz="quarter" idx="12"/>
          </p:nvPr>
        </p:nvSpPr>
        <p:spPr/>
        <p:txBody>
          <a:bodyPr/>
          <a:lstStyle/>
          <a:p>
            <a:fld id="{179C5F47-97EC-4012-9797-79A9C2BBAA3D}" type="slidenum">
              <a:rPr lang="es-ES" smtClean="0"/>
              <a:t>‹Nº›</a:t>
            </a:fld>
            <a:endParaRPr lang="es-ES" dirty="0"/>
          </a:p>
        </p:txBody>
      </p:sp>
    </p:spTree>
    <p:extLst>
      <p:ext uri="{BB962C8B-B14F-4D97-AF65-F5344CB8AC3E}">
        <p14:creationId xmlns:p14="http://schemas.microsoft.com/office/powerpoint/2010/main" val="376323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2A2258B-8F6F-4B52-8138-AEACDC9B60E4}" type="datetimeFigureOut">
              <a:rPr lang="es-ES" smtClean="0"/>
              <a:t>29/11/2018</a:t>
            </a:fld>
            <a:endParaRPr lang="es-E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79C5F47-97EC-4012-9797-79A9C2BBAA3D}" type="slidenum">
              <a:rPr lang="es-ES" smtClean="0"/>
              <a:t>‹Nº›</a:t>
            </a:fld>
            <a:endParaRPr lang="es-ES" dirty="0"/>
          </a:p>
        </p:txBody>
      </p:sp>
    </p:spTree>
    <p:extLst>
      <p:ext uri="{BB962C8B-B14F-4D97-AF65-F5344CB8AC3E}">
        <p14:creationId xmlns:p14="http://schemas.microsoft.com/office/powerpoint/2010/main" val="4172527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2A2258B-8F6F-4B52-8138-AEACDC9B60E4}" type="datetimeFigureOut">
              <a:rPr lang="es-ES" smtClean="0"/>
              <a:t>29/11/2018</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179C5F47-97EC-4012-9797-79A9C2BBAA3D}" type="slidenum">
              <a:rPr lang="es-ES" smtClean="0"/>
              <a:t>‹Nº›</a:t>
            </a:fld>
            <a:endParaRPr lang="es-ES" dirty="0"/>
          </a:p>
        </p:txBody>
      </p:sp>
    </p:spTree>
    <p:extLst>
      <p:ext uri="{BB962C8B-B14F-4D97-AF65-F5344CB8AC3E}">
        <p14:creationId xmlns:p14="http://schemas.microsoft.com/office/powerpoint/2010/main" val="20200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2A2258B-8F6F-4B52-8138-AEACDC9B60E4}" type="datetimeFigureOut">
              <a:rPr lang="es-ES" smtClean="0"/>
              <a:t>29/11/2018</a:t>
            </a:fld>
            <a:endParaRPr lang="es-E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79C5F47-97EC-4012-9797-79A9C2BBAA3D}" type="slidenum">
              <a:rPr lang="es-ES" smtClean="0"/>
              <a:t>‹Nº›</a:t>
            </a:fld>
            <a:endParaRPr lang="es-E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8614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image" Target="../media/image6.png"/><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7.png"/><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0" name="3 Título"/>
          <p:cNvSpPr txBox="1">
            <a:spLocks/>
          </p:cNvSpPr>
          <p:nvPr/>
        </p:nvSpPr>
        <p:spPr>
          <a:xfrm>
            <a:off x="228600" y="217715"/>
            <a:ext cx="11658599" cy="6172200"/>
          </a:xfrm>
          <a:prstGeom prst="rect">
            <a:avLst/>
          </a:prstGeom>
          <a:solidFill>
            <a:schemeClr val="bg1"/>
          </a:solidFill>
          <a:ln w="19050">
            <a:solidFill>
              <a:srgbClr val="FF0000"/>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endParaRPr lang="es-ES" sz="2000" b="1" dirty="0">
              <a:solidFill>
                <a:srgbClr val="002060"/>
              </a:solidFill>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stretch>
            <a:fillRect/>
          </a:stretch>
        </p:blipFill>
        <p:spPr>
          <a:xfrm>
            <a:off x="369515" y="326570"/>
            <a:ext cx="11376767" cy="2425675"/>
          </a:xfrm>
          <a:prstGeom prst="rect">
            <a:avLst/>
          </a:prstGeom>
        </p:spPr>
      </p:pic>
      <p:sp>
        <p:nvSpPr>
          <p:cNvPr id="16" name="CuadroTexto 15"/>
          <p:cNvSpPr txBox="1"/>
          <p:nvPr/>
        </p:nvSpPr>
        <p:spPr>
          <a:xfrm>
            <a:off x="979716" y="2658280"/>
            <a:ext cx="10559142" cy="3647152"/>
          </a:xfrm>
          <a:prstGeom prst="rect">
            <a:avLst/>
          </a:prstGeom>
          <a:solidFill>
            <a:srgbClr val="F9E6E3"/>
          </a:solidFill>
        </p:spPr>
        <p:txBody>
          <a:bodyPr wrap="square" rtlCol="0">
            <a:spAutoFit/>
          </a:bodyPr>
          <a:lstStyle/>
          <a:p>
            <a:pPr algn="ctr"/>
            <a:r>
              <a:rPr lang="es-ES" sz="36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Enfermedad de Still del adulto refractaria asociada a dacrioadenitis de origen autoinmune</a:t>
            </a:r>
            <a:endParaRPr lang="es-ES" sz="3600" b="1" dirty="0">
              <a:solidFill>
                <a:srgbClr val="002060"/>
              </a:solidFill>
              <a:latin typeface="Arial" panose="020B0604020202020204" pitchFamily="34" charset="0"/>
              <a:cs typeface="Arial" panose="020B0604020202020204" pitchFamily="34" charset="0"/>
            </a:endParaRPr>
          </a:p>
          <a:p>
            <a:pPr algn="ctr"/>
            <a:endParaRPr lang="es-ES" sz="900" b="1" dirty="0">
              <a:solidFill>
                <a:srgbClr val="002060"/>
              </a:solidFill>
              <a:latin typeface="Arial" panose="020B0604020202020204" pitchFamily="34" charset="0"/>
              <a:cs typeface="Arial" panose="020B0604020202020204" pitchFamily="34" charset="0"/>
            </a:endParaRPr>
          </a:p>
          <a:p>
            <a:pPr algn="ctr"/>
            <a:endParaRPr lang="es-ES" sz="40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s-ES" sz="9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s-ES" sz="1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s-ES" sz="1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s-ES" sz="1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spcBef>
                <a:spcPts val="600"/>
              </a:spcBef>
            </a:pPr>
            <a:endParaRPr lang="es-ES" b="1" dirty="0" smtClean="0">
              <a:solidFill>
                <a:srgbClr val="002060"/>
              </a:solidFill>
              <a:latin typeface="Arial" panose="020B0604020202020204" pitchFamily="34" charset="0"/>
              <a:cs typeface="Arial" panose="020B0604020202020204" pitchFamily="34" charset="0"/>
            </a:endParaRPr>
          </a:p>
          <a:p>
            <a:pPr algn="ctr">
              <a:spcBef>
                <a:spcPts val="600"/>
              </a:spcBef>
            </a:pPr>
            <a:endParaRPr lang="es-ES" b="1" dirty="0" smtClean="0">
              <a:solidFill>
                <a:srgbClr val="002060"/>
              </a:solidFill>
              <a:latin typeface="Arial" panose="020B0604020202020204" pitchFamily="34" charset="0"/>
              <a:cs typeface="Arial" panose="020B0604020202020204" pitchFamily="34" charset="0"/>
            </a:endParaRPr>
          </a:p>
          <a:p>
            <a:pPr algn="ctr">
              <a:spcBef>
                <a:spcPts val="600"/>
              </a:spcBef>
            </a:pPr>
            <a:endParaRPr lang="es-ES" sz="100" dirty="0" smtClean="0">
              <a:solidFill>
                <a:srgbClr val="FF0000"/>
              </a:solidFill>
              <a:latin typeface="Arial" panose="020B0604020202020204" pitchFamily="34" charset="0"/>
              <a:cs typeface="Arial" panose="020B0604020202020204" pitchFamily="34" charset="0"/>
            </a:endParaRPr>
          </a:p>
          <a:p>
            <a:pPr algn="ctr">
              <a:spcBef>
                <a:spcPts val="600"/>
              </a:spcBef>
            </a:pPr>
            <a:r>
              <a:rPr lang="es-ES" b="1" dirty="0" smtClean="0">
                <a:latin typeface="Arial" panose="020B0604020202020204" pitchFamily="34" charset="0"/>
                <a:cs typeface="Arial" panose="020B0604020202020204" pitchFamily="34" charset="0"/>
              </a:rPr>
              <a:t>J </a:t>
            </a:r>
            <a:r>
              <a:rPr lang="es-ES" b="1" dirty="0">
                <a:latin typeface="Arial" panose="020B0604020202020204" pitchFamily="34" charset="0"/>
                <a:cs typeface="Arial" panose="020B0604020202020204" pitchFamily="34" charset="0"/>
              </a:rPr>
              <a:t>Luque del Pino¹, V </a:t>
            </a:r>
            <a:r>
              <a:rPr lang="es-ES" b="1" dirty="0" err="1">
                <a:latin typeface="Arial" panose="020B0604020202020204" pitchFamily="34" charset="0"/>
                <a:cs typeface="Arial" panose="020B0604020202020204" pitchFamily="34" charset="0"/>
              </a:rPr>
              <a:t>Augustín</a:t>
            </a:r>
            <a:r>
              <a:rPr lang="es-ES" b="1" dirty="0">
                <a:latin typeface="Arial" panose="020B0604020202020204" pitchFamily="34" charset="0"/>
                <a:cs typeface="Arial" panose="020B0604020202020204" pitchFamily="34" charset="0"/>
              </a:rPr>
              <a:t> Bandera¹, P Macías Ávila¹, C Romero Gómez¹</a:t>
            </a:r>
          </a:p>
          <a:p>
            <a:pPr algn="ctr">
              <a:spcBef>
                <a:spcPts val="600"/>
              </a:spcBef>
            </a:pPr>
            <a:r>
              <a:rPr lang="es-ES" dirty="0">
                <a:solidFill>
                  <a:prstClr val="black"/>
                </a:solidFill>
                <a:latin typeface="Arial" panose="020B0604020202020204" pitchFamily="34" charset="0"/>
                <a:cs typeface="Arial" panose="020B0604020202020204" pitchFamily="34" charset="0"/>
              </a:rPr>
              <a:t>Servicio de Medicina </a:t>
            </a:r>
            <a:r>
              <a:rPr lang="es-ES" dirty="0" smtClean="0">
                <a:solidFill>
                  <a:prstClr val="black"/>
                </a:solidFill>
                <a:latin typeface="Arial" panose="020B0604020202020204" pitchFamily="34" charset="0"/>
                <a:cs typeface="Arial" panose="020B0604020202020204" pitchFamily="34" charset="0"/>
              </a:rPr>
              <a:t>Interna</a:t>
            </a:r>
            <a:r>
              <a:rPr lang="es-ES" dirty="0">
                <a:latin typeface="Arial" panose="020B0604020202020204" pitchFamily="34" charset="0"/>
                <a:cs typeface="Arial" panose="020B0604020202020204" pitchFamily="34" charset="0"/>
              </a:rPr>
              <a:t>¹</a:t>
            </a:r>
            <a:r>
              <a:rPr lang="es-ES" dirty="0" smtClean="0">
                <a:solidFill>
                  <a:prstClr val="black"/>
                </a:solidFill>
                <a:latin typeface="Arial" panose="020B0604020202020204" pitchFamily="34" charset="0"/>
                <a:cs typeface="Arial" panose="020B0604020202020204" pitchFamily="34" charset="0"/>
              </a:rPr>
              <a:t>. Hospital </a:t>
            </a:r>
            <a:r>
              <a:rPr lang="es-ES" dirty="0">
                <a:solidFill>
                  <a:prstClr val="black"/>
                </a:solidFill>
                <a:latin typeface="Arial" panose="020B0604020202020204" pitchFamily="34" charset="0"/>
                <a:cs typeface="Arial" panose="020B0604020202020204" pitchFamily="34" charset="0"/>
              </a:rPr>
              <a:t>Costa del Sol (Marbella)</a:t>
            </a:r>
            <a:endParaRPr lang="es-ES" sz="3200" b="1" dirty="0">
              <a:solidFill>
                <a:srgbClr val="C00000"/>
              </a:solidFill>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4"/>
          <a:stretch>
            <a:fillRect/>
          </a:stretch>
        </p:blipFill>
        <p:spPr>
          <a:xfrm>
            <a:off x="3082012" y="4071610"/>
            <a:ext cx="1155811" cy="1324336"/>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8939" y="4071610"/>
            <a:ext cx="2317590" cy="1324337"/>
          </a:xfrm>
          <a:prstGeom prst="rect">
            <a:avLst/>
          </a:prstGeom>
        </p:spPr>
      </p:pic>
      <p:pic>
        <p:nvPicPr>
          <p:cNvPr id="3" name="Imagen 2"/>
          <p:cNvPicPr>
            <a:picLocks noChangeAspect="1"/>
          </p:cNvPicPr>
          <p:nvPr/>
        </p:nvPicPr>
        <p:blipFill>
          <a:blip r:embed="rId6"/>
          <a:stretch>
            <a:fillRect/>
          </a:stretch>
        </p:blipFill>
        <p:spPr>
          <a:xfrm>
            <a:off x="7826894" y="4071610"/>
            <a:ext cx="1774487" cy="1324336"/>
          </a:xfrm>
          <a:prstGeom prst="rect">
            <a:avLst/>
          </a:prstGeom>
        </p:spPr>
      </p:pic>
    </p:spTree>
    <p:extLst>
      <p:ext uri="{BB962C8B-B14F-4D97-AF65-F5344CB8AC3E}">
        <p14:creationId xmlns:p14="http://schemas.microsoft.com/office/powerpoint/2010/main" val="3509067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2 Marcador de contenido"/>
          <p:cNvSpPr txBox="1">
            <a:spLocks/>
          </p:cNvSpPr>
          <p:nvPr/>
        </p:nvSpPr>
        <p:spPr>
          <a:xfrm>
            <a:off x="4446402" y="920787"/>
            <a:ext cx="7598777" cy="5231984"/>
          </a:xfrm>
          <a:prstGeom prst="rect">
            <a:avLst/>
          </a:prstGeom>
          <a:solidFill>
            <a:schemeClr val="bg1"/>
          </a:solidFill>
          <a:ln>
            <a:solidFill>
              <a:srgbClr val="CC3300"/>
            </a:solidFill>
          </a:ln>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1800"/>
              </a:spcBef>
              <a:buClr>
                <a:srgbClr val="CC3300"/>
              </a:buClr>
              <a:buSzPct val="120000"/>
            </a:pPr>
            <a:endParaRPr lang="es-ES" sz="2000" dirty="0">
              <a:solidFill>
                <a:srgbClr val="CC3300"/>
              </a:solidFill>
              <a:latin typeface="Arial" panose="020B0604020202020204" pitchFamily="34" charset="0"/>
              <a:cs typeface="Arial" panose="020B0604020202020204" pitchFamily="34" charset="0"/>
            </a:endParaRPr>
          </a:p>
          <a:p>
            <a:pPr marL="342900" indent="-342900" algn="just">
              <a:spcBef>
                <a:spcPts val="1800"/>
              </a:spcBef>
              <a:buClr>
                <a:srgbClr val="CC3300"/>
              </a:buClr>
              <a:buSzPct val="120000"/>
              <a:buFont typeface="Arial" panose="020B0604020202020204" pitchFamily="34" charset="0"/>
              <a:buChar char="•"/>
            </a:pPr>
            <a:endParaRPr lang="es-ES" sz="2000" dirty="0" smtClean="0">
              <a:solidFill>
                <a:prstClr val="black"/>
              </a:solidFill>
              <a:latin typeface="Arial" panose="020B0604020202020204" pitchFamily="34" charset="0"/>
              <a:cs typeface="Arial" panose="020B0604020202020204" pitchFamily="34" charset="0"/>
            </a:endParaRPr>
          </a:p>
          <a:p>
            <a:pPr algn="just">
              <a:spcBef>
                <a:spcPts val="1800"/>
              </a:spcBef>
              <a:buClr>
                <a:srgbClr val="CC3300"/>
              </a:buClr>
              <a:buSzPct val="120000"/>
            </a:pPr>
            <a:endParaRPr lang="es-ES" sz="2000" dirty="0" smtClean="0">
              <a:solidFill>
                <a:prstClr val="black"/>
              </a:solidFill>
              <a:latin typeface="Arial" panose="020B0604020202020204" pitchFamily="34" charset="0"/>
              <a:cs typeface="Arial" panose="020B0604020202020204" pitchFamily="34" charset="0"/>
            </a:endParaRPr>
          </a:p>
          <a:p>
            <a:pPr marL="342900" indent="-342900" algn="just">
              <a:spcBef>
                <a:spcPts val="1800"/>
              </a:spcBef>
              <a:buClr>
                <a:srgbClr val="002060"/>
              </a:buClr>
              <a:buSzPct val="120000"/>
              <a:buFont typeface="Arial" panose="020B0604020202020204" pitchFamily="34" charset="0"/>
              <a:buChar char="•"/>
            </a:pPr>
            <a:r>
              <a:rPr lang="es-ES" sz="2000" dirty="0" smtClean="0">
                <a:solidFill>
                  <a:prstClr val="black"/>
                </a:solidFill>
                <a:latin typeface="Arial" panose="020B0604020202020204" pitchFamily="34" charset="0"/>
                <a:cs typeface="Arial" panose="020B0604020202020204" pitchFamily="34" charset="0"/>
              </a:rPr>
              <a:t>Adenopatías </a:t>
            </a:r>
            <a:r>
              <a:rPr lang="es-ES" sz="2000" dirty="0">
                <a:solidFill>
                  <a:prstClr val="black"/>
                </a:solidFill>
                <a:latin typeface="Arial" panose="020B0604020202020204" pitchFamily="34" charset="0"/>
                <a:cs typeface="Arial" panose="020B0604020202020204" pitchFamily="34" charset="0"/>
              </a:rPr>
              <a:t>cervicales. </a:t>
            </a:r>
            <a:endParaRPr lang="es-ES" sz="2000" dirty="0" smtClean="0">
              <a:solidFill>
                <a:prstClr val="black"/>
              </a:solidFill>
              <a:latin typeface="Arial" panose="020B0604020202020204" pitchFamily="34" charset="0"/>
              <a:cs typeface="Arial" panose="020B0604020202020204" pitchFamily="34" charset="0"/>
            </a:endParaRPr>
          </a:p>
          <a:p>
            <a:pPr marL="342900" indent="-342900" algn="just">
              <a:spcBef>
                <a:spcPts val="1800"/>
              </a:spcBef>
              <a:buClr>
                <a:srgbClr val="002060"/>
              </a:buClr>
              <a:buSzPct val="120000"/>
              <a:buFont typeface="Arial" panose="020B0604020202020204" pitchFamily="34" charset="0"/>
              <a:buChar char="•"/>
            </a:pPr>
            <a:r>
              <a:rPr lang="es-ES" sz="2000" dirty="0" smtClean="0">
                <a:solidFill>
                  <a:prstClr val="black"/>
                </a:solidFill>
                <a:latin typeface="Arial" panose="020B0604020202020204" pitchFamily="34" charset="0"/>
                <a:cs typeface="Arial" panose="020B0604020202020204" pitchFamily="34" charset="0"/>
              </a:rPr>
              <a:t>Fiebre </a:t>
            </a:r>
            <a:r>
              <a:rPr lang="es-ES" sz="2000" dirty="0">
                <a:solidFill>
                  <a:prstClr val="black"/>
                </a:solidFill>
                <a:latin typeface="Arial" panose="020B0604020202020204" pitchFamily="34" charset="0"/>
                <a:cs typeface="Arial" panose="020B0604020202020204" pitchFamily="34" charset="0"/>
              </a:rPr>
              <a:t>intermitente de hasta 40ºC          </a:t>
            </a:r>
            <a:r>
              <a:rPr lang="es-ES" sz="2000" dirty="0" smtClean="0">
                <a:solidFill>
                  <a:prstClr val="black"/>
                </a:solidFill>
                <a:latin typeface="Arial" panose="020B0604020202020204" pitchFamily="34" charset="0"/>
                <a:cs typeface="Arial" panose="020B0604020202020204" pitchFamily="34" charset="0"/>
              </a:rPr>
              <a:t>Desde </a:t>
            </a:r>
            <a:r>
              <a:rPr lang="es-ES" sz="2000" dirty="0">
                <a:solidFill>
                  <a:prstClr val="black"/>
                </a:solidFill>
                <a:latin typeface="Arial" panose="020B0604020202020204" pitchFamily="34" charset="0"/>
                <a:cs typeface="Arial" panose="020B0604020202020204" pitchFamily="34" charset="0"/>
              </a:rPr>
              <a:t>hace 6 </a:t>
            </a:r>
            <a:r>
              <a:rPr lang="es-ES" sz="2000" dirty="0" smtClean="0">
                <a:solidFill>
                  <a:prstClr val="black"/>
                </a:solidFill>
                <a:latin typeface="Arial" panose="020B0604020202020204" pitchFamily="34" charset="0"/>
                <a:cs typeface="Arial" panose="020B0604020202020204" pitchFamily="34" charset="0"/>
              </a:rPr>
              <a:t>meses</a:t>
            </a:r>
          </a:p>
          <a:p>
            <a:pPr marL="342900" indent="-342900" algn="just">
              <a:spcBef>
                <a:spcPts val="1800"/>
              </a:spcBef>
              <a:buClr>
                <a:srgbClr val="002060"/>
              </a:buClr>
              <a:buSzPct val="120000"/>
              <a:buFont typeface="Arial" panose="020B0604020202020204" pitchFamily="34" charset="0"/>
              <a:buChar char="•"/>
            </a:pPr>
            <a:r>
              <a:rPr lang="es-ES" sz="2000" dirty="0" smtClean="0">
                <a:solidFill>
                  <a:prstClr val="black"/>
                </a:solidFill>
                <a:latin typeface="Arial" panose="020B0604020202020204" pitchFamily="34" charset="0"/>
                <a:cs typeface="Arial" panose="020B0604020202020204" pitchFamily="34" charset="0"/>
              </a:rPr>
              <a:t>Artralgias </a:t>
            </a:r>
            <a:r>
              <a:rPr lang="es-ES" sz="2000" dirty="0">
                <a:solidFill>
                  <a:prstClr val="black"/>
                </a:solidFill>
                <a:latin typeface="Arial" panose="020B0604020202020204" pitchFamily="34" charset="0"/>
                <a:cs typeface="Arial" panose="020B0604020202020204" pitchFamily="34" charset="0"/>
              </a:rPr>
              <a:t>de ambas rodillas</a:t>
            </a:r>
          </a:p>
          <a:p>
            <a:pPr algn="just">
              <a:spcBef>
                <a:spcPts val="1800"/>
              </a:spcBef>
              <a:buClr>
                <a:srgbClr val="CC3300"/>
              </a:buClr>
              <a:buSzPct val="120000"/>
            </a:pPr>
            <a:endParaRPr lang="es-ES" sz="2000" dirty="0">
              <a:solidFill>
                <a:prstClr val="black"/>
              </a:solidFill>
              <a:latin typeface="Arial" panose="020B0604020202020204" pitchFamily="34" charset="0"/>
              <a:cs typeface="Arial" panose="020B0604020202020204" pitchFamily="34" charset="0"/>
            </a:endParaRPr>
          </a:p>
          <a:p>
            <a:pPr marL="342900" indent="-342900" algn="just">
              <a:spcBef>
                <a:spcPts val="1800"/>
              </a:spcBef>
              <a:buClr>
                <a:srgbClr val="002060"/>
              </a:buClr>
              <a:buSzPct val="120000"/>
              <a:buFont typeface="Arial" panose="020B0604020202020204" pitchFamily="34" charset="0"/>
              <a:buChar char="•"/>
            </a:pPr>
            <a:r>
              <a:rPr lang="es-ES" sz="2000" dirty="0" err="1">
                <a:solidFill>
                  <a:prstClr val="black"/>
                </a:solidFill>
                <a:latin typeface="Arial" panose="020B0604020202020204" pitchFamily="34" charset="0"/>
                <a:cs typeface="Arial" panose="020B0604020202020204" pitchFamily="34" charset="0"/>
              </a:rPr>
              <a:t>Hiporexia</a:t>
            </a:r>
            <a:r>
              <a:rPr lang="es-ES" sz="2000" dirty="0">
                <a:solidFill>
                  <a:prstClr val="black"/>
                </a:solidFill>
                <a:latin typeface="Arial" panose="020B0604020202020204" pitchFamily="34" charset="0"/>
                <a:cs typeface="Arial" panose="020B0604020202020204" pitchFamily="34" charset="0"/>
              </a:rPr>
              <a:t>         </a:t>
            </a:r>
            <a:endParaRPr lang="es-ES" sz="2000" dirty="0" smtClean="0">
              <a:solidFill>
                <a:prstClr val="black"/>
              </a:solidFill>
              <a:latin typeface="Arial" panose="020B0604020202020204" pitchFamily="34" charset="0"/>
              <a:cs typeface="Arial" panose="020B0604020202020204" pitchFamily="34" charset="0"/>
            </a:endParaRPr>
          </a:p>
          <a:p>
            <a:pPr marL="342900" indent="-342900" algn="just">
              <a:spcBef>
                <a:spcPts val="1800"/>
              </a:spcBef>
              <a:buClr>
                <a:srgbClr val="002060"/>
              </a:buClr>
              <a:buSzPct val="120000"/>
              <a:buFont typeface="Arial" panose="020B0604020202020204" pitchFamily="34" charset="0"/>
              <a:buChar char="•"/>
            </a:pPr>
            <a:r>
              <a:rPr lang="es-ES" sz="2000" dirty="0" smtClean="0">
                <a:solidFill>
                  <a:prstClr val="black"/>
                </a:solidFill>
                <a:latin typeface="Arial" panose="020B0604020202020204" pitchFamily="34" charset="0"/>
                <a:cs typeface="Arial" panose="020B0604020202020204" pitchFamily="34" charset="0"/>
              </a:rPr>
              <a:t>Sequedad </a:t>
            </a:r>
            <a:r>
              <a:rPr lang="es-ES" sz="2000" dirty="0">
                <a:solidFill>
                  <a:prstClr val="black"/>
                </a:solidFill>
                <a:latin typeface="Arial" panose="020B0604020202020204" pitchFamily="34" charset="0"/>
                <a:cs typeface="Arial" panose="020B0604020202020204" pitchFamily="34" charset="0"/>
              </a:rPr>
              <a:t>ocular                          </a:t>
            </a:r>
            <a:r>
              <a:rPr lang="es-ES" sz="2000" dirty="0" smtClean="0">
                <a:solidFill>
                  <a:prstClr val="black"/>
                </a:solidFill>
                <a:latin typeface="Arial" panose="020B0604020202020204" pitchFamily="34" charset="0"/>
                <a:cs typeface="Arial" panose="020B0604020202020204" pitchFamily="34" charset="0"/>
              </a:rPr>
              <a:t>Desde </a:t>
            </a:r>
            <a:r>
              <a:rPr lang="es-ES" sz="2000" dirty="0">
                <a:solidFill>
                  <a:prstClr val="black"/>
                </a:solidFill>
                <a:latin typeface="Arial" panose="020B0604020202020204" pitchFamily="34" charset="0"/>
                <a:cs typeface="Arial" panose="020B0604020202020204" pitchFamily="34" charset="0"/>
              </a:rPr>
              <a:t>hace 4 meses        </a:t>
            </a:r>
            <a:endParaRPr lang="es-ES" sz="2000" dirty="0" smtClean="0">
              <a:solidFill>
                <a:prstClr val="black"/>
              </a:solidFill>
              <a:latin typeface="Arial" panose="020B0604020202020204" pitchFamily="34" charset="0"/>
              <a:cs typeface="Arial" panose="020B0604020202020204" pitchFamily="34" charset="0"/>
            </a:endParaRPr>
          </a:p>
          <a:p>
            <a:pPr marL="342900" indent="-342900" algn="just">
              <a:spcBef>
                <a:spcPts val="1800"/>
              </a:spcBef>
              <a:buClr>
                <a:srgbClr val="002060"/>
              </a:buClr>
              <a:buSzPct val="120000"/>
              <a:buFont typeface="Arial" panose="020B0604020202020204" pitchFamily="34" charset="0"/>
              <a:buChar char="•"/>
            </a:pPr>
            <a:r>
              <a:rPr lang="es-ES" sz="2000" dirty="0" smtClean="0">
                <a:solidFill>
                  <a:prstClr val="black"/>
                </a:solidFill>
                <a:latin typeface="Arial" panose="020B0604020202020204" pitchFamily="34" charset="0"/>
                <a:cs typeface="Arial" panose="020B0604020202020204" pitchFamily="34" charset="0"/>
              </a:rPr>
              <a:t>Pérdida </a:t>
            </a:r>
            <a:r>
              <a:rPr lang="es-ES" sz="2000" dirty="0">
                <a:solidFill>
                  <a:prstClr val="black"/>
                </a:solidFill>
                <a:latin typeface="Arial" panose="020B0604020202020204" pitchFamily="34" charset="0"/>
                <a:cs typeface="Arial" panose="020B0604020202020204" pitchFamily="34" charset="0"/>
              </a:rPr>
              <a:t>de 13 kg de peso</a:t>
            </a:r>
            <a:endParaRPr lang="es-ES" sz="2000" dirty="0">
              <a:solidFill>
                <a:srgbClr val="CC3300"/>
              </a:solidFill>
              <a:latin typeface="Arial" panose="020B0604020202020204" pitchFamily="34" charset="0"/>
              <a:cs typeface="Arial" panose="020B0604020202020204" pitchFamily="34" charset="0"/>
            </a:endParaRPr>
          </a:p>
        </p:txBody>
      </p:sp>
      <p:sp>
        <p:nvSpPr>
          <p:cNvPr id="7" name="1 Título"/>
          <p:cNvSpPr txBox="1">
            <a:spLocks/>
          </p:cNvSpPr>
          <p:nvPr/>
        </p:nvSpPr>
        <p:spPr>
          <a:xfrm>
            <a:off x="5517669" y="1223992"/>
            <a:ext cx="5778499" cy="6920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Enfermedad </a:t>
            </a:r>
            <a:r>
              <a:rPr lang="es-ES" sz="28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actual </a:t>
            </a:r>
          </a:p>
          <a:p>
            <a:r>
              <a:rPr lang="es-ES" sz="2400" b="1" dirty="0" smtClean="0">
                <a:latin typeface="Arial" panose="020B0604020202020204" pitchFamily="34" charset="0"/>
                <a:cs typeface="Arial" panose="020B0604020202020204" pitchFamily="34" charset="0"/>
              </a:rPr>
              <a:t>(Diciembre 2001)</a:t>
            </a:r>
            <a:endParaRPr lang="es-ES" sz="2400" b="1"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3"/>
          <a:stretch>
            <a:fillRect/>
          </a:stretch>
        </p:blipFill>
        <p:spPr>
          <a:xfrm>
            <a:off x="10922340" y="-1"/>
            <a:ext cx="1269659" cy="821201"/>
          </a:xfrm>
          <a:prstGeom prst="rect">
            <a:avLst/>
          </a:prstGeom>
        </p:spPr>
      </p:pic>
      <p:pic>
        <p:nvPicPr>
          <p:cNvPr id="3" name="Imagen 2"/>
          <p:cNvPicPr>
            <a:picLocks noChangeAspect="1"/>
          </p:cNvPicPr>
          <p:nvPr/>
        </p:nvPicPr>
        <p:blipFill>
          <a:blip r:embed="rId4"/>
          <a:stretch>
            <a:fillRect/>
          </a:stretch>
        </p:blipFill>
        <p:spPr>
          <a:xfrm>
            <a:off x="555316" y="-3800"/>
            <a:ext cx="5791200" cy="515855"/>
          </a:xfrm>
          <a:prstGeom prst="rect">
            <a:avLst/>
          </a:prstGeom>
        </p:spPr>
      </p:pic>
      <p:sp>
        <p:nvSpPr>
          <p:cNvPr id="5" name="Cerrar llave 4"/>
          <p:cNvSpPr/>
          <p:nvPr/>
        </p:nvSpPr>
        <p:spPr>
          <a:xfrm>
            <a:off x="8817609" y="2219228"/>
            <a:ext cx="361406" cy="1634672"/>
          </a:xfrm>
          <a:prstGeom prst="rightBrace">
            <a:avLst>
              <a:gd name="adj1" fmla="val 8333"/>
              <a:gd name="adj2" fmla="val 50666"/>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b="1" dirty="0"/>
          </a:p>
        </p:txBody>
      </p:sp>
      <p:sp>
        <p:nvSpPr>
          <p:cNvPr id="8" name="Cerrar llave 7"/>
          <p:cNvSpPr/>
          <p:nvPr/>
        </p:nvSpPr>
        <p:spPr>
          <a:xfrm>
            <a:off x="8060051" y="4329581"/>
            <a:ext cx="421280" cy="1478280"/>
          </a:xfrm>
          <a:prstGeom prst="rightBrace">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 name="2 Marcador de contenido">
            <a:extLst>
              <a:ext uri="{FF2B5EF4-FFF2-40B4-BE49-F238E27FC236}">
                <a16:creationId xmlns="" xmlns:a16="http://schemas.microsoft.com/office/drawing/2014/main" id="{241D6C0B-54B1-264A-A52F-DCF21C6BB56A}"/>
              </a:ext>
            </a:extLst>
          </p:cNvPr>
          <p:cNvSpPr txBox="1">
            <a:spLocks/>
          </p:cNvSpPr>
          <p:nvPr/>
        </p:nvSpPr>
        <p:spPr>
          <a:xfrm>
            <a:off x="236027" y="920787"/>
            <a:ext cx="4107118" cy="5236174"/>
          </a:xfrm>
          <a:prstGeom prst="rect">
            <a:avLst/>
          </a:prstGeom>
          <a:solidFill>
            <a:schemeClr val="bg1"/>
          </a:solidFill>
          <a:ln>
            <a:solidFill>
              <a:srgbClr val="CC3300"/>
            </a:solidFill>
          </a:ln>
        </p:spPr>
        <p:txBody>
          <a:bodyPr vert="horz" lIns="91440" tIns="45720" rIns="91440" bIns="45720" numCol="1"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Clr>
                <a:srgbClr val="5B9BD5">
                  <a:lumMod val="50000"/>
                </a:srgbClr>
              </a:buClr>
              <a:buSzPct val="80000"/>
              <a:buFont typeface="Arial" panose="020B0604020202020204" pitchFamily="34" charset="0"/>
              <a:buChar char="•"/>
            </a:pPr>
            <a:endParaRPr lang="es-ES" sz="2000" dirty="0" smtClean="0">
              <a:solidFill>
                <a:srgbClr val="CC3300"/>
              </a:solidFill>
              <a:latin typeface="Arial" panose="020B0604020202020204" pitchFamily="34" charset="0"/>
              <a:cs typeface="Arial" panose="020B0604020202020204" pitchFamily="34" charset="0"/>
            </a:endParaRPr>
          </a:p>
          <a:p>
            <a:pPr algn="just">
              <a:spcBef>
                <a:spcPts val="1800"/>
              </a:spcBef>
              <a:buClr>
                <a:srgbClr val="CC3300"/>
              </a:buClr>
              <a:buSzPct val="120000"/>
            </a:pPr>
            <a:endParaRPr lang="es-ES" sz="2000" dirty="0" smtClean="0">
              <a:latin typeface="Arial" panose="020B0604020202020204" pitchFamily="34" charset="0"/>
              <a:cs typeface="Arial" panose="020B0604020202020204" pitchFamily="34" charset="0"/>
            </a:endParaRPr>
          </a:p>
          <a:p>
            <a:pPr algn="just">
              <a:spcBef>
                <a:spcPts val="1800"/>
              </a:spcBef>
              <a:buClr>
                <a:srgbClr val="CC3300"/>
              </a:buClr>
              <a:buSzPct val="120000"/>
            </a:pPr>
            <a:endParaRPr lang="es-ES" sz="2000" dirty="0">
              <a:latin typeface="Arial" panose="020B0604020202020204" pitchFamily="34" charset="0"/>
              <a:cs typeface="Arial" panose="020B0604020202020204" pitchFamily="34" charset="0"/>
            </a:endParaRPr>
          </a:p>
          <a:p>
            <a:pPr marL="342900" indent="-342900" algn="just">
              <a:spcBef>
                <a:spcPts val="1800"/>
              </a:spcBef>
              <a:buClr>
                <a:srgbClr val="002060"/>
              </a:buClr>
              <a:buSzPct val="120000"/>
              <a:buFont typeface="Arial" panose="020B0604020202020204" pitchFamily="34" charset="0"/>
              <a:buChar char="•"/>
            </a:pPr>
            <a:r>
              <a:rPr lang="es-ES" sz="2000" dirty="0" smtClean="0">
                <a:latin typeface="Arial" panose="020B0604020202020204" pitchFamily="34" charset="0"/>
                <a:cs typeface="Arial" panose="020B0604020202020204" pitchFamily="34" charset="0"/>
              </a:rPr>
              <a:t>Mujer de  22 </a:t>
            </a:r>
            <a:r>
              <a:rPr lang="es-ES" sz="2000" dirty="0">
                <a:latin typeface="Arial" panose="020B0604020202020204" pitchFamily="34" charset="0"/>
                <a:cs typeface="Arial" panose="020B0604020202020204" pitchFamily="34" charset="0"/>
              </a:rPr>
              <a:t>años. </a:t>
            </a:r>
            <a:r>
              <a:rPr lang="es-ES" sz="2000" dirty="0" smtClean="0">
                <a:latin typeface="Arial" panose="020B0604020202020204" pitchFamily="34" charset="0"/>
                <a:cs typeface="Arial" panose="020B0604020202020204" pitchFamily="34" charset="0"/>
              </a:rPr>
              <a:t>Estudiante. </a:t>
            </a:r>
          </a:p>
          <a:p>
            <a:pPr marL="342900" indent="-342900" algn="just">
              <a:spcBef>
                <a:spcPts val="1800"/>
              </a:spcBef>
              <a:buClr>
                <a:srgbClr val="002060"/>
              </a:buClr>
              <a:buSzPct val="120000"/>
              <a:buFont typeface="Arial" panose="020B0604020202020204" pitchFamily="34" charset="0"/>
              <a:buChar char="•"/>
            </a:pPr>
            <a:r>
              <a:rPr lang="es-ES" sz="2000" dirty="0" smtClean="0">
                <a:latin typeface="Arial" panose="020B0604020202020204" pitchFamily="34" charset="0"/>
                <a:cs typeface="Arial" panose="020B0604020202020204" pitchFamily="34" charset="0"/>
              </a:rPr>
              <a:t>Natural </a:t>
            </a:r>
            <a:r>
              <a:rPr lang="es-ES" sz="2000" dirty="0">
                <a:latin typeface="Arial" panose="020B0604020202020204" pitchFamily="34" charset="0"/>
                <a:cs typeface="Arial" panose="020B0604020202020204" pitchFamily="34" charset="0"/>
              </a:rPr>
              <a:t>de Colombia. </a:t>
            </a:r>
            <a:endParaRPr lang="es-ES" sz="2000" dirty="0" smtClean="0">
              <a:latin typeface="Arial" panose="020B0604020202020204" pitchFamily="34" charset="0"/>
              <a:cs typeface="Arial" panose="020B0604020202020204" pitchFamily="34" charset="0"/>
            </a:endParaRPr>
          </a:p>
          <a:p>
            <a:pPr marL="342900" indent="-342900" algn="just">
              <a:spcBef>
                <a:spcPts val="1800"/>
              </a:spcBef>
              <a:buClr>
                <a:srgbClr val="002060"/>
              </a:buClr>
              <a:buSzPct val="120000"/>
              <a:buFont typeface="Arial" panose="020B0604020202020204" pitchFamily="34" charset="0"/>
              <a:buChar char="•"/>
            </a:pPr>
            <a:r>
              <a:rPr lang="es-ES" sz="2000" dirty="0" smtClean="0">
                <a:latin typeface="Arial" panose="020B0604020202020204" pitchFamily="34" charset="0"/>
                <a:cs typeface="Arial" panose="020B0604020202020204" pitchFamily="34" charset="0"/>
              </a:rPr>
              <a:t>Sin </a:t>
            </a:r>
            <a:r>
              <a:rPr lang="es-ES" sz="2000" dirty="0">
                <a:latin typeface="Arial" panose="020B0604020202020204" pitchFamily="34" charset="0"/>
                <a:cs typeface="Arial" panose="020B0604020202020204" pitchFamily="34" charset="0"/>
              </a:rPr>
              <a:t>alergias </a:t>
            </a:r>
            <a:r>
              <a:rPr lang="es-ES" sz="2000" dirty="0" smtClean="0">
                <a:latin typeface="Arial" panose="020B0604020202020204" pitchFamily="34" charset="0"/>
                <a:cs typeface="Arial" panose="020B0604020202020204" pitchFamily="34" charset="0"/>
              </a:rPr>
              <a:t>medicamentosas</a:t>
            </a:r>
          </a:p>
          <a:p>
            <a:pPr marL="342900" indent="-342900" algn="just">
              <a:spcBef>
                <a:spcPts val="1800"/>
              </a:spcBef>
              <a:buClr>
                <a:srgbClr val="002060"/>
              </a:buClr>
              <a:buSzPct val="120000"/>
              <a:buFont typeface="Arial" panose="020B0604020202020204" pitchFamily="34" charset="0"/>
              <a:buChar char="•"/>
            </a:pPr>
            <a:r>
              <a:rPr lang="es-ES" sz="2000" dirty="0" smtClean="0">
                <a:latin typeface="Arial" panose="020B0604020202020204" pitchFamily="34" charset="0"/>
                <a:cs typeface="Arial" panose="020B0604020202020204" pitchFamily="34" charset="0"/>
              </a:rPr>
              <a:t>Sin </a:t>
            </a:r>
            <a:r>
              <a:rPr lang="es-ES" sz="2000" dirty="0">
                <a:latin typeface="Arial" panose="020B0604020202020204" pitchFamily="34" charset="0"/>
                <a:cs typeface="Arial" panose="020B0604020202020204" pitchFamily="34" charset="0"/>
              </a:rPr>
              <a:t>hábitos </a:t>
            </a:r>
            <a:r>
              <a:rPr lang="es-ES" sz="2000" dirty="0" smtClean="0">
                <a:latin typeface="Arial" panose="020B0604020202020204" pitchFamily="34" charset="0"/>
                <a:cs typeface="Arial" panose="020B0604020202020204" pitchFamily="34" charset="0"/>
              </a:rPr>
              <a:t>tóxicos</a:t>
            </a:r>
            <a:endParaRPr lang="es-ES" sz="2000" dirty="0">
              <a:latin typeface="Arial" panose="020B0604020202020204" pitchFamily="34" charset="0"/>
              <a:cs typeface="Arial" panose="020B0604020202020204" pitchFamily="34" charset="0"/>
            </a:endParaRPr>
          </a:p>
          <a:p>
            <a:pPr marL="342900" indent="-342900" algn="just">
              <a:spcBef>
                <a:spcPts val="1800"/>
              </a:spcBef>
              <a:buClr>
                <a:srgbClr val="002060"/>
              </a:buClr>
              <a:buSzPct val="120000"/>
              <a:buFont typeface="Arial" panose="020B0604020202020204" pitchFamily="34" charset="0"/>
              <a:buChar char="•"/>
            </a:pPr>
            <a:r>
              <a:rPr lang="es-ES" sz="2000" dirty="0" smtClean="0">
                <a:latin typeface="Arial" panose="020B0604020202020204" pitchFamily="34" charset="0"/>
                <a:cs typeface="Arial" panose="020B0604020202020204" pitchFamily="34" charset="0"/>
              </a:rPr>
              <a:t>Sin antecedentes médico-quirúrgicos</a:t>
            </a:r>
            <a:endParaRPr lang="es-ES" sz="2000" dirty="0">
              <a:latin typeface="Arial" panose="020B0604020202020204" pitchFamily="34" charset="0"/>
              <a:cs typeface="Arial" panose="020B0604020202020204" pitchFamily="34" charset="0"/>
            </a:endParaRPr>
          </a:p>
          <a:p>
            <a:pPr marL="342900" indent="-342900" algn="just">
              <a:spcBef>
                <a:spcPts val="1800"/>
              </a:spcBef>
              <a:buClr>
                <a:srgbClr val="002060"/>
              </a:buClr>
              <a:buSzPct val="120000"/>
              <a:buFont typeface="Arial" panose="020B0604020202020204" pitchFamily="34" charset="0"/>
              <a:buChar char="•"/>
            </a:pPr>
            <a:r>
              <a:rPr lang="es-ES" sz="2000" dirty="0" smtClean="0">
                <a:latin typeface="Arial" panose="020B0604020202020204" pitchFamily="34" charset="0"/>
                <a:cs typeface="Arial" panose="020B0604020202020204" pitchFamily="34" charset="0"/>
              </a:rPr>
              <a:t>Sin </a:t>
            </a:r>
            <a:r>
              <a:rPr lang="es-ES" sz="2000" dirty="0">
                <a:latin typeface="Arial" panose="020B0604020202020204" pitchFamily="34" charset="0"/>
                <a:cs typeface="Arial" panose="020B0604020202020204" pitchFamily="34" charset="0"/>
              </a:rPr>
              <a:t>tratamiento </a:t>
            </a:r>
            <a:r>
              <a:rPr lang="es-ES" sz="2000" dirty="0" smtClean="0">
                <a:latin typeface="Arial" panose="020B0604020202020204" pitchFamily="34" charset="0"/>
                <a:cs typeface="Arial" panose="020B0604020202020204" pitchFamily="34" charset="0"/>
              </a:rPr>
              <a:t>domiciliario</a:t>
            </a:r>
          </a:p>
          <a:p>
            <a:pPr marL="342900" indent="-342900" algn="just">
              <a:spcBef>
                <a:spcPts val="1800"/>
              </a:spcBef>
              <a:buClr>
                <a:srgbClr val="002060"/>
              </a:buClr>
              <a:buSzPct val="120000"/>
              <a:buFont typeface="Arial" panose="020B0604020202020204" pitchFamily="34" charset="0"/>
              <a:buChar char="•"/>
            </a:pPr>
            <a:r>
              <a:rPr lang="es-ES" sz="2000" dirty="0" smtClean="0">
                <a:latin typeface="Arial" panose="020B0604020202020204" pitchFamily="34" charset="0"/>
                <a:cs typeface="Arial" panose="020B0604020202020204" pitchFamily="34" charset="0"/>
              </a:rPr>
              <a:t>Sin antecedentes familiares</a:t>
            </a:r>
            <a:endParaRPr lang="es-ES" sz="2000" dirty="0">
              <a:latin typeface="Arial" panose="020B0604020202020204" pitchFamily="34" charset="0"/>
              <a:cs typeface="Arial" panose="020B0604020202020204" pitchFamily="34" charset="0"/>
            </a:endParaRPr>
          </a:p>
          <a:p>
            <a:pPr marL="342900" indent="-342900" algn="just">
              <a:buClr>
                <a:srgbClr val="5B9BD5">
                  <a:lumMod val="50000"/>
                </a:srgbClr>
              </a:buClr>
              <a:buSzPct val="80000"/>
              <a:buFont typeface="Arial" panose="020B0604020202020204" pitchFamily="34" charset="0"/>
              <a:buChar char="•"/>
            </a:pPr>
            <a:endParaRPr lang="es-ES" sz="2000" dirty="0">
              <a:solidFill>
                <a:srgbClr val="CC3300"/>
              </a:solidFill>
              <a:latin typeface="Arial" panose="020B0604020202020204" pitchFamily="34" charset="0"/>
              <a:cs typeface="Arial" panose="020B0604020202020204" pitchFamily="34" charset="0"/>
            </a:endParaRPr>
          </a:p>
        </p:txBody>
      </p:sp>
      <p:sp>
        <p:nvSpPr>
          <p:cNvPr id="15" name="1 Título">
            <a:extLst>
              <a:ext uri="{FF2B5EF4-FFF2-40B4-BE49-F238E27FC236}">
                <a16:creationId xmlns="" xmlns:a16="http://schemas.microsoft.com/office/drawing/2014/main" id="{D022974D-2631-424B-B758-D58C76AC536C}"/>
              </a:ext>
            </a:extLst>
          </p:cNvPr>
          <p:cNvSpPr txBox="1">
            <a:spLocks/>
          </p:cNvSpPr>
          <p:nvPr/>
        </p:nvSpPr>
        <p:spPr>
          <a:xfrm>
            <a:off x="-599664" y="1095941"/>
            <a:ext cx="5778499" cy="82008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Antecedentes </a:t>
            </a:r>
            <a:endParaRPr lang="es-ES" sz="28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ES" sz="28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personales</a:t>
            </a:r>
            <a:endParaRPr lang="es-ES" sz="2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5"/>
          <a:stretch>
            <a:fillRect/>
          </a:stretch>
        </p:blipFill>
        <p:spPr>
          <a:xfrm>
            <a:off x="1" y="-11973"/>
            <a:ext cx="541496" cy="515854"/>
          </a:xfrm>
          <a:prstGeom prst="rect">
            <a:avLst/>
          </a:prstGeom>
        </p:spPr>
      </p:pic>
    </p:spTree>
    <p:extLst>
      <p:ext uri="{BB962C8B-B14F-4D97-AF65-F5344CB8AC3E}">
        <p14:creationId xmlns:p14="http://schemas.microsoft.com/office/powerpoint/2010/main" val="3346284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2 Marcador de contenido"/>
          <p:cNvSpPr txBox="1">
            <a:spLocks/>
          </p:cNvSpPr>
          <p:nvPr/>
        </p:nvSpPr>
        <p:spPr>
          <a:xfrm>
            <a:off x="127383" y="937609"/>
            <a:ext cx="11929903" cy="1627514"/>
          </a:xfrm>
          <a:prstGeom prst="rect">
            <a:avLst/>
          </a:prstGeom>
          <a:solidFill>
            <a:schemeClr val="bg1"/>
          </a:solidFill>
          <a:ln>
            <a:solidFill>
              <a:srgbClr val="CC3300"/>
            </a:solidFill>
          </a:ln>
        </p:spPr>
        <p:txBody>
          <a:bodyPr vert="horz" lIns="91440" tIns="45720" rIns="91440" bIns="45720" numCol="1"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00000"/>
              </a:lnSpc>
              <a:spcBef>
                <a:spcPts val="1800"/>
              </a:spcBef>
              <a:buClr>
                <a:srgbClr val="CC3300"/>
              </a:buClr>
              <a:buSzPct val="120000"/>
              <a:buFont typeface="Arial" panose="020B0604020202020204" pitchFamily="34" charset="0"/>
              <a:buChar char="•"/>
            </a:pPr>
            <a:endParaRPr lang="es-ES" sz="500" dirty="0">
              <a:solidFill>
                <a:srgbClr val="CC3300"/>
              </a:solidFill>
              <a:latin typeface="Arial" panose="020B0604020202020204" pitchFamily="34" charset="0"/>
              <a:cs typeface="Arial" panose="020B0604020202020204" pitchFamily="34" charset="0"/>
            </a:endParaRPr>
          </a:p>
          <a:p>
            <a:pPr algn="just">
              <a:lnSpc>
                <a:spcPct val="100000"/>
              </a:lnSpc>
              <a:spcBef>
                <a:spcPts val="1800"/>
              </a:spcBef>
              <a:buClr>
                <a:srgbClr val="CC3300"/>
              </a:buClr>
              <a:buSzPct val="120000"/>
            </a:pPr>
            <a:endParaRPr lang="es-ES" sz="100" b="1" dirty="0" smtClean="0">
              <a:latin typeface="Arial" panose="020B0604020202020204" pitchFamily="34" charset="0"/>
              <a:cs typeface="Arial" panose="020B0604020202020204" pitchFamily="34" charset="0"/>
            </a:endParaRPr>
          </a:p>
          <a:p>
            <a:pPr algn="just">
              <a:lnSpc>
                <a:spcPct val="100000"/>
              </a:lnSpc>
              <a:spcBef>
                <a:spcPts val="2400"/>
              </a:spcBef>
              <a:buClr>
                <a:srgbClr val="CC3300"/>
              </a:buClr>
              <a:buSzPct val="120000"/>
            </a:pPr>
            <a:r>
              <a:rPr lang="es-ES" sz="2000" b="1" dirty="0" smtClean="0">
                <a:latin typeface="Arial" panose="020B0604020202020204" pitchFamily="34" charset="0"/>
                <a:cs typeface="Arial" panose="020B0604020202020204" pitchFamily="34" charset="0"/>
              </a:rPr>
              <a:t>Tª 38ºC</a:t>
            </a:r>
            <a:r>
              <a:rPr lang="es-ES" sz="2000" dirty="0" smtClean="0">
                <a:latin typeface="Arial" panose="020B0604020202020204" pitchFamily="34" charset="0"/>
                <a:cs typeface="Arial" panose="020B0604020202020204" pitchFamily="34" charset="0"/>
              </a:rPr>
              <a:t>. </a:t>
            </a:r>
            <a:r>
              <a:rPr lang="es-ES" sz="2000" b="1" dirty="0" smtClean="0">
                <a:latin typeface="Arial" panose="020B0604020202020204" pitchFamily="34" charset="0"/>
                <a:cs typeface="Arial" panose="020B0604020202020204" pitchFamily="34" charset="0"/>
              </a:rPr>
              <a:t>Adenopatías</a:t>
            </a:r>
            <a:r>
              <a:rPr lang="es-ES" sz="2000" dirty="0" smtClean="0">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cervicales, axilares y </a:t>
            </a:r>
            <a:r>
              <a:rPr lang="es-ES" sz="2000" dirty="0" smtClean="0">
                <a:latin typeface="Arial" panose="020B0604020202020204" pitchFamily="34" charset="0"/>
                <a:cs typeface="Arial" panose="020B0604020202020204" pitchFamily="34" charset="0"/>
              </a:rPr>
              <a:t>supraclaviculares. </a:t>
            </a:r>
            <a:r>
              <a:rPr lang="es-ES" sz="2000" b="1" dirty="0" smtClean="0">
                <a:latin typeface="Arial" panose="020B0604020202020204" pitchFamily="34" charset="0"/>
                <a:cs typeface="Arial" panose="020B0604020202020204" pitchFamily="34" charset="0"/>
              </a:rPr>
              <a:t>Dacrioadenitis bilateral </a:t>
            </a:r>
            <a:r>
              <a:rPr lang="es-ES" sz="2000" dirty="0" smtClean="0">
                <a:latin typeface="Arial" panose="020B0604020202020204" pitchFamily="34" charset="0"/>
                <a:cs typeface="Arial" panose="020B0604020202020204" pitchFamily="34" charset="0"/>
              </a:rPr>
              <a:t>con test </a:t>
            </a:r>
            <a:r>
              <a:rPr lang="es-ES" sz="2000" dirty="0" err="1">
                <a:latin typeface="Arial" panose="020B0604020202020204" pitchFamily="34" charset="0"/>
                <a:cs typeface="Arial" panose="020B0604020202020204" pitchFamily="34" charset="0"/>
              </a:rPr>
              <a:t>Schirmer</a:t>
            </a:r>
            <a:r>
              <a:rPr lang="es-ES" sz="2000" dirty="0">
                <a:latin typeface="Arial" panose="020B0604020202020204" pitchFamily="34" charset="0"/>
                <a:cs typeface="Arial" panose="020B0604020202020204" pitchFamily="34" charset="0"/>
              </a:rPr>
              <a:t> normal. </a:t>
            </a:r>
            <a:r>
              <a:rPr lang="es-ES" sz="2000" dirty="0" smtClean="0">
                <a:latin typeface="Arial" panose="020B0604020202020204" pitchFamily="34" charset="0"/>
                <a:cs typeface="Arial" panose="020B0604020202020204" pitchFamily="34" charset="0"/>
              </a:rPr>
              <a:t>Abdomen </a:t>
            </a:r>
            <a:r>
              <a:rPr lang="es-ES" sz="2000" b="1" dirty="0" smtClean="0">
                <a:latin typeface="Arial" panose="020B0604020202020204" pitchFamily="34" charset="0"/>
                <a:cs typeface="Arial" panose="020B0604020202020204" pitchFamily="34" charset="0"/>
              </a:rPr>
              <a:t>doloroso </a:t>
            </a:r>
            <a:r>
              <a:rPr lang="es-ES" sz="2000" b="1" dirty="0">
                <a:latin typeface="Arial" panose="020B0604020202020204" pitchFamily="34" charset="0"/>
                <a:cs typeface="Arial" panose="020B0604020202020204" pitchFamily="34" charset="0"/>
              </a:rPr>
              <a:t>en hipocondrio derecho</a:t>
            </a:r>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sin </a:t>
            </a:r>
            <a:r>
              <a:rPr lang="es-ES" sz="2000" dirty="0" err="1" smtClean="0">
                <a:latin typeface="Arial" panose="020B0604020202020204" pitchFamily="34" charset="0"/>
                <a:cs typeface="Arial" panose="020B0604020202020204" pitchFamily="34" charset="0"/>
              </a:rPr>
              <a:t>peritonismo</a:t>
            </a:r>
            <a:r>
              <a:rPr lang="es-ES" sz="2000" dirty="0" smtClean="0">
                <a:latin typeface="Arial" panose="020B0604020202020204" pitchFamily="34" charset="0"/>
                <a:cs typeface="Arial" panose="020B0604020202020204" pitchFamily="34" charset="0"/>
              </a:rPr>
              <a:t>. Sin </a:t>
            </a:r>
            <a:r>
              <a:rPr lang="es-ES" sz="2000" dirty="0">
                <a:latin typeface="Arial" panose="020B0604020202020204" pitchFamily="34" charset="0"/>
                <a:cs typeface="Arial" panose="020B0604020202020204" pitchFamily="34" charset="0"/>
              </a:rPr>
              <a:t>signos de artritis</a:t>
            </a:r>
          </a:p>
          <a:p>
            <a:pPr marL="342900" indent="-342900" algn="just">
              <a:lnSpc>
                <a:spcPct val="100000"/>
              </a:lnSpc>
              <a:spcBef>
                <a:spcPts val="1800"/>
              </a:spcBef>
              <a:buClr>
                <a:srgbClr val="CC3300"/>
              </a:buClr>
              <a:buSzPct val="120000"/>
              <a:buFont typeface="Arial" panose="020B0604020202020204" pitchFamily="34" charset="0"/>
              <a:buChar char="•"/>
            </a:pPr>
            <a:endParaRPr lang="es-ES" dirty="0">
              <a:solidFill>
                <a:prstClr val="black"/>
              </a:solidFill>
              <a:latin typeface="Arial" panose="020B0604020202020204" pitchFamily="34" charset="0"/>
              <a:cs typeface="Arial" panose="020B0604020202020204" pitchFamily="34" charset="0"/>
            </a:endParaRPr>
          </a:p>
          <a:p>
            <a:pPr algn="just">
              <a:lnSpc>
                <a:spcPct val="100000"/>
              </a:lnSpc>
              <a:spcBef>
                <a:spcPts val="1800"/>
              </a:spcBef>
              <a:buClr>
                <a:srgbClr val="CC3300"/>
              </a:buClr>
              <a:buSzPct val="120000"/>
            </a:pPr>
            <a:endParaRPr lang="es-ES" dirty="0">
              <a:solidFill>
                <a:srgbClr val="CC3300"/>
              </a:solidFill>
              <a:latin typeface="Arial" panose="020B0604020202020204" pitchFamily="34" charset="0"/>
              <a:cs typeface="Arial" panose="020B0604020202020204" pitchFamily="34" charset="0"/>
            </a:endParaRPr>
          </a:p>
        </p:txBody>
      </p:sp>
      <p:sp>
        <p:nvSpPr>
          <p:cNvPr id="7" name="1 Título"/>
          <p:cNvSpPr txBox="1">
            <a:spLocks/>
          </p:cNvSpPr>
          <p:nvPr/>
        </p:nvSpPr>
        <p:spPr>
          <a:xfrm>
            <a:off x="3179287" y="725464"/>
            <a:ext cx="5778499" cy="6920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Exploración física</a:t>
            </a:r>
          </a:p>
        </p:txBody>
      </p:sp>
      <p:pic>
        <p:nvPicPr>
          <p:cNvPr id="2" name="Imagen 1"/>
          <p:cNvPicPr>
            <a:picLocks noChangeAspect="1"/>
          </p:cNvPicPr>
          <p:nvPr/>
        </p:nvPicPr>
        <p:blipFill>
          <a:blip r:embed="rId3"/>
          <a:stretch>
            <a:fillRect/>
          </a:stretch>
        </p:blipFill>
        <p:spPr>
          <a:xfrm>
            <a:off x="10922340" y="-1"/>
            <a:ext cx="1269659" cy="821201"/>
          </a:xfrm>
          <a:prstGeom prst="rect">
            <a:avLst/>
          </a:prstGeom>
        </p:spPr>
      </p:pic>
      <p:pic>
        <p:nvPicPr>
          <p:cNvPr id="3" name="Imagen 2"/>
          <p:cNvPicPr>
            <a:picLocks noChangeAspect="1"/>
          </p:cNvPicPr>
          <p:nvPr/>
        </p:nvPicPr>
        <p:blipFill>
          <a:blip r:embed="rId4"/>
          <a:stretch>
            <a:fillRect/>
          </a:stretch>
        </p:blipFill>
        <p:spPr>
          <a:xfrm>
            <a:off x="532845" y="0"/>
            <a:ext cx="5791200" cy="515855"/>
          </a:xfrm>
          <a:prstGeom prst="rect">
            <a:avLst/>
          </a:prstGeom>
        </p:spPr>
      </p:pic>
      <p:pic>
        <p:nvPicPr>
          <p:cNvPr id="8" name="Imagen 7"/>
          <p:cNvPicPr>
            <a:picLocks noChangeAspect="1"/>
          </p:cNvPicPr>
          <p:nvPr/>
        </p:nvPicPr>
        <p:blipFill>
          <a:blip r:embed="rId5"/>
          <a:stretch>
            <a:fillRect/>
          </a:stretch>
        </p:blipFill>
        <p:spPr>
          <a:xfrm>
            <a:off x="-8651" y="0"/>
            <a:ext cx="541496" cy="515854"/>
          </a:xfrm>
          <a:prstGeom prst="rect">
            <a:avLst/>
          </a:prstGeom>
        </p:spPr>
      </p:pic>
      <p:pic>
        <p:nvPicPr>
          <p:cNvPr id="5" name="Imagen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2335" y="2763707"/>
            <a:ext cx="4527947" cy="3395960"/>
          </a:xfrm>
          <a:prstGeom prst="rect">
            <a:avLst/>
          </a:prstGeom>
        </p:spPr>
      </p:pic>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615" y="2763707"/>
            <a:ext cx="4527946" cy="3395960"/>
          </a:xfrm>
          <a:prstGeom prst="rect">
            <a:avLst/>
          </a:prstGeom>
        </p:spPr>
      </p:pic>
    </p:spTree>
    <p:extLst>
      <p:ext uri="{BB962C8B-B14F-4D97-AF65-F5344CB8AC3E}">
        <p14:creationId xmlns:p14="http://schemas.microsoft.com/office/powerpoint/2010/main" val="2213606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0922340" y="-1"/>
            <a:ext cx="1269659" cy="821201"/>
          </a:xfrm>
          <a:prstGeom prst="rect">
            <a:avLst/>
          </a:prstGeom>
        </p:spPr>
      </p:pic>
      <p:pic>
        <p:nvPicPr>
          <p:cNvPr id="3" name="Imagen 2"/>
          <p:cNvPicPr>
            <a:picLocks noChangeAspect="1"/>
          </p:cNvPicPr>
          <p:nvPr/>
        </p:nvPicPr>
        <p:blipFill>
          <a:blip r:embed="rId4"/>
          <a:stretch>
            <a:fillRect/>
          </a:stretch>
        </p:blipFill>
        <p:spPr>
          <a:xfrm>
            <a:off x="532845" y="0"/>
            <a:ext cx="5791200" cy="515855"/>
          </a:xfrm>
          <a:prstGeom prst="rect">
            <a:avLst/>
          </a:prstGeom>
        </p:spPr>
      </p:pic>
      <p:pic>
        <p:nvPicPr>
          <p:cNvPr id="8" name="Imagen 7"/>
          <p:cNvPicPr>
            <a:picLocks noChangeAspect="1"/>
          </p:cNvPicPr>
          <p:nvPr/>
        </p:nvPicPr>
        <p:blipFill>
          <a:blip r:embed="rId5"/>
          <a:stretch>
            <a:fillRect/>
          </a:stretch>
        </p:blipFill>
        <p:spPr>
          <a:xfrm>
            <a:off x="-8651" y="0"/>
            <a:ext cx="541496" cy="515854"/>
          </a:xfrm>
          <a:prstGeom prst="rect">
            <a:avLst/>
          </a:prstGeom>
        </p:spPr>
      </p:pic>
      <p:sp>
        <p:nvSpPr>
          <p:cNvPr id="10" name="1 Título"/>
          <p:cNvSpPr txBox="1">
            <a:spLocks/>
          </p:cNvSpPr>
          <p:nvPr/>
        </p:nvSpPr>
        <p:spPr>
          <a:xfrm>
            <a:off x="2289290" y="515854"/>
            <a:ext cx="7613414" cy="6471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Pruebas complementarias </a:t>
            </a:r>
            <a:endParaRPr lang="es-ES" sz="2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935053256"/>
              </p:ext>
            </p:extLst>
          </p:nvPr>
        </p:nvGraphicFramePr>
        <p:xfrm>
          <a:off x="532845" y="1284905"/>
          <a:ext cx="11155683" cy="4931858"/>
        </p:xfrm>
        <a:graphic>
          <a:graphicData uri="http://schemas.openxmlformats.org/drawingml/2006/table">
            <a:tbl>
              <a:tblPr firstRow="1" bandRow="1">
                <a:tableStyleId>{5C22544A-7EE6-4342-B048-85BDC9FD1C3A}</a:tableStyleId>
              </a:tblPr>
              <a:tblGrid>
                <a:gridCol w="3337922"/>
                <a:gridCol w="7817761"/>
              </a:tblGrid>
              <a:tr h="621108">
                <a:tc>
                  <a:txBody>
                    <a:bodyPr/>
                    <a:lstStyle/>
                    <a:p>
                      <a:pPr algn="ctr"/>
                      <a:r>
                        <a:rPr lang="es-ES" sz="2000" dirty="0" smtClean="0">
                          <a:latin typeface="Arial" panose="020B0604020202020204" pitchFamily="34" charset="0"/>
                          <a:cs typeface="Arial" panose="020B0604020202020204" pitchFamily="34" charset="0"/>
                        </a:rPr>
                        <a:t>Pruebas de imagen</a:t>
                      </a:r>
                      <a:endParaRPr lang="es-ES" sz="2000" dirty="0">
                        <a:latin typeface="Arial" panose="020B0604020202020204" pitchFamily="34" charset="0"/>
                        <a:cs typeface="Arial" panose="020B0604020202020204" pitchFamily="34" charset="0"/>
                      </a:endParaRPr>
                    </a:p>
                  </a:txBody>
                  <a:tcPr>
                    <a:solidFill>
                      <a:srgbClr val="620214"/>
                    </a:solidFill>
                  </a:tcPr>
                </a:tc>
                <a:tc>
                  <a:txBody>
                    <a:bodyPr/>
                    <a:lstStyle/>
                    <a:p>
                      <a:pPr algn="ctr"/>
                      <a:r>
                        <a:rPr lang="es-ES" sz="2000" dirty="0" smtClean="0">
                          <a:latin typeface="Arial" panose="020B0604020202020204" pitchFamily="34" charset="0"/>
                          <a:cs typeface="Arial" panose="020B0604020202020204" pitchFamily="34" charset="0"/>
                        </a:rPr>
                        <a:t>Laboratorio</a:t>
                      </a:r>
                      <a:endParaRPr lang="es-ES" sz="2000" dirty="0">
                        <a:latin typeface="Arial" panose="020B0604020202020204" pitchFamily="34" charset="0"/>
                        <a:cs typeface="Arial" panose="020B0604020202020204" pitchFamily="34" charset="0"/>
                      </a:endParaRPr>
                    </a:p>
                  </a:txBody>
                  <a:tcPr>
                    <a:solidFill>
                      <a:srgbClr val="620214"/>
                    </a:solidFill>
                  </a:tcPr>
                </a:tc>
              </a:tr>
              <a:tr h="4310750">
                <a:tc>
                  <a:txBody>
                    <a:bodyPr/>
                    <a:lstStyle/>
                    <a:p>
                      <a:pPr marL="285750" indent="-285750" algn="l">
                        <a:lnSpc>
                          <a:spcPct val="100000"/>
                        </a:lnSpc>
                        <a:spcBef>
                          <a:spcPts val="1800"/>
                        </a:spcBef>
                        <a:buFont typeface="Arial" panose="020B0604020202020204" pitchFamily="34" charset="0"/>
                        <a:buChar char="•"/>
                      </a:pPr>
                      <a:r>
                        <a:rPr lang="es-ES" sz="2000" b="0" i="1" dirty="0" smtClean="0">
                          <a:solidFill>
                            <a:srgbClr val="002060"/>
                          </a:solidFill>
                          <a:latin typeface="Arial" panose="020B0604020202020204" pitchFamily="34" charset="0"/>
                          <a:cs typeface="Arial" panose="020B0604020202020204" pitchFamily="34" charset="0"/>
                        </a:rPr>
                        <a:t>Radiografía de tórax y ecografía abdominal</a:t>
                      </a:r>
                      <a:r>
                        <a:rPr lang="es-ES" sz="2000" dirty="0" smtClean="0">
                          <a:latin typeface="Arial" panose="020B0604020202020204" pitchFamily="34" charset="0"/>
                          <a:cs typeface="Arial" panose="020B0604020202020204" pitchFamily="34" charset="0"/>
                        </a:rPr>
                        <a:t>: normales</a:t>
                      </a:r>
                    </a:p>
                    <a:p>
                      <a:pPr marL="285750" indent="-285750" algn="l">
                        <a:lnSpc>
                          <a:spcPct val="100000"/>
                        </a:lnSpc>
                        <a:spcBef>
                          <a:spcPts val="1800"/>
                        </a:spcBef>
                        <a:buFont typeface="Arial" panose="020B0604020202020204" pitchFamily="34" charset="0"/>
                        <a:buChar char="•"/>
                      </a:pPr>
                      <a:r>
                        <a:rPr lang="es-ES" sz="2000" i="1" dirty="0" smtClean="0">
                          <a:solidFill>
                            <a:srgbClr val="002060"/>
                          </a:solidFill>
                          <a:latin typeface="Arial" panose="020B0604020202020204" pitchFamily="34" charset="0"/>
                          <a:cs typeface="Arial" panose="020B0604020202020204" pitchFamily="34" charset="0"/>
                        </a:rPr>
                        <a:t>TAC de abdomen</a:t>
                      </a:r>
                      <a:r>
                        <a:rPr lang="es-ES" sz="2000" dirty="0" smtClean="0">
                          <a:solidFill>
                            <a:srgbClr val="002060"/>
                          </a:solidFill>
                          <a:latin typeface="Arial" panose="020B0604020202020204" pitchFamily="34" charset="0"/>
                          <a:cs typeface="Arial" panose="020B0604020202020204" pitchFamily="34" charset="0"/>
                        </a:rPr>
                        <a:t>:</a:t>
                      </a:r>
                      <a:r>
                        <a:rPr lang="es-ES" sz="2000" baseline="0" dirty="0" smtClean="0">
                          <a:solidFill>
                            <a:srgbClr val="002060"/>
                          </a:solidFill>
                          <a:latin typeface="Arial" panose="020B0604020202020204" pitchFamily="34" charset="0"/>
                          <a:cs typeface="Arial" panose="020B0604020202020204" pitchFamily="34" charset="0"/>
                        </a:rPr>
                        <a:t> </a:t>
                      </a:r>
                      <a:r>
                        <a:rPr lang="es-ES" sz="2000" baseline="0" dirty="0" smtClean="0">
                          <a:solidFill>
                            <a:schemeClr val="tx1"/>
                          </a:solidFill>
                          <a:latin typeface="Arial" panose="020B0604020202020204" pitchFamily="34" charset="0"/>
                          <a:cs typeface="Arial" panose="020B0604020202020204" pitchFamily="34" charset="0"/>
                        </a:rPr>
                        <a:t>adenopatías múltiples, </a:t>
                      </a:r>
                      <a:r>
                        <a:rPr lang="es-ES" sz="2000" baseline="0" dirty="0" err="1" smtClean="0">
                          <a:solidFill>
                            <a:schemeClr val="tx1"/>
                          </a:solidFill>
                          <a:latin typeface="Arial" panose="020B0604020202020204" pitchFamily="34" charset="0"/>
                          <a:cs typeface="Arial" panose="020B0604020202020204" pitchFamily="34" charset="0"/>
                        </a:rPr>
                        <a:t>hepato</a:t>
                      </a:r>
                      <a:r>
                        <a:rPr lang="es-ES" sz="2000" baseline="0" dirty="0" smtClean="0">
                          <a:solidFill>
                            <a:schemeClr val="tx1"/>
                          </a:solidFill>
                          <a:latin typeface="Arial" panose="020B0604020202020204" pitchFamily="34" charset="0"/>
                          <a:cs typeface="Arial" panose="020B0604020202020204" pitchFamily="34" charset="0"/>
                        </a:rPr>
                        <a:t> y esplenomegalia</a:t>
                      </a:r>
                    </a:p>
                    <a:p>
                      <a:pPr marL="285750" indent="-285750" algn="l">
                        <a:lnSpc>
                          <a:spcPct val="100000"/>
                        </a:lnSpc>
                        <a:spcBef>
                          <a:spcPts val="1800"/>
                        </a:spcBef>
                        <a:buFont typeface="Arial" panose="020B0604020202020204" pitchFamily="34" charset="0"/>
                        <a:buChar char="•"/>
                      </a:pPr>
                      <a:r>
                        <a:rPr lang="es-ES" sz="2000" i="1" dirty="0" smtClean="0">
                          <a:solidFill>
                            <a:srgbClr val="002060"/>
                          </a:solidFill>
                          <a:latin typeface="Arial" panose="020B0604020202020204" pitchFamily="34" charset="0"/>
                          <a:cs typeface="Arial" panose="020B0604020202020204" pitchFamily="34" charset="0"/>
                        </a:rPr>
                        <a:t>TAC de cráneo</a:t>
                      </a:r>
                      <a:r>
                        <a:rPr lang="es-ES" sz="2000" i="1" baseline="0" dirty="0" smtClean="0">
                          <a:solidFill>
                            <a:srgbClr val="002060"/>
                          </a:solidFill>
                          <a:latin typeface="Arial" panose="020B0604020202020204" pitchFamily="34" charset="0"/>
                          <a:cs typeface="Arial" panose="020B0604020202020204" pitchFamily="34" charset="0"/>
                        </a:rPr>
                        <a:t> y órbita</a:t>
                      </a:r>
                      <a:r>
                        <a:rPr lang="es-ES" sz="2000" baseline="0" dirty="0" smtClean="0">
                          <a:solidFill>
                            <a:srgbClr val="002060"/>
                          </a:solidFill>
                          <a:latin typeface="Arial" panose="020B0604020202020204" pitchFamily="34" charset="0"/>
                          <a:cs typeface="Arial" panose="020B0604020202020204" pitchFamily="34" charset="0"/>
                        </a:rPr>
                        <a:t>: </a:t>
                      </a:r>
                      <a:r>
                        <a:rPr lang="es-ES" sz="2000" baseline="0" dirty="0" smtClean="0">
                          <a:solidFill>
                            <a:schemeClr val="tx1"/>
                          </a:solidFill>
                          <a:latin typeface="Arial" panose="020B0604020202020204" pitchFamily="34" charset="0"/>
                          <a:cs typeface="Arial" panose="020B0604020202020204" pitchFamily="34" charset="0"/>
                        </a:rPr>
                        <a:t>aumento partes blandas en zona </a:t>
                      </a:r>
                      <a:r>
                        <a:rPr lang="es-ES" sz="2000" baseline="0" dirty="0" err="1" smtClean="0">
                          <a:solidFill>
                            <a:schemeClr val="tx1"/>
                          </a:solidFill>
                          <a:latin typeface="Arial" panose="020B0604020202020204" pitchFamily="34" charset="0"/>
                          <a:cs typeface="Arial" panose="020B0604020202020204" pitchFamily="34" charset="0"/>
                        </a:rPr>
                        <a:t>preseptal</a:t>
                      </a:r>
                      <a:r>
                        <a:rPr lang="es-ES" sz="2000" baseline="0" dirty="0" smtClean="0">
                          <a:solidFill>
                            <a:schemeClr val="tx1"/>
                          </a:solidFill>
                          <a:latin typeface="Arial" panose="020B0604020202020204" pitchFamily="34" charset="0"/>
                          <a:cs typeface="Arial" panose="020B0604020202020204" pitchFamily="34" charset="0"/>
                        </a:rPr>
                        <a:t> y glándula lagrimal derecha</a:t>
                      </a:r>
                      <a:endParaRPr lang="es-ES" sz="2000" dirty="0">
                        <a:solidFill>
                          <a:schemeClr val="tx1"/>
                        </a:solidFill>
                        <a:latin typeface="Arial" panose="020B0604020202020204" pitchFamily="34" charset="0"/>
                        <a:cs typeface="Arial" panose="020B0604020202020204" pitchFamily="34" charset="0"/>
                      </a:endParaRPr>
                    </a:p>
                  </a:txBody>
                  <a:tcPr>
                    <a:solidFill>
                      <a:schemeClr val="bg1"/>
                    </a:solidFill>
                  </a:tcPr>
                </a:tc>
                <a:tc>
                  <a:txBody>
                    <a:bodyPr/>
                    <a:lstStyle/>
                    <a:p>
                      <a:pPr marL="285750" indent="-285750" algn="just">
                        <a:lnSpc>
                          <a:spcPct val="100000"/>
                        </a:lnSpc>
                        <a:spcBef>
                          <a:spcPts val="1800"/>
                        </a:spcBef>
                        <a:buClr>
                          <a:srgbClr val="002060"/>
                        </a:buClr>
                        <a:buSzPct val="120000"/>
                        <a:buFont typeface="Arial" panose="020B0604020202020204" pitchFamily="34" charset="0"/>
                        <a:buChar char="•"/>
                      </a:pPr>
                      <a:r>
                        <a:rPr lang="es-ES" sz="2000" dirty="0" smtClean="0">
                          <a:solidFill>
                            <a:prstClr val="black"/>
                          </a:solidFill>
                          <a:latin typeface="Arial" panose="020B0604020202020204" pitchFamily="34" charset="0"/>
                          <a:cs typeface="Arial" panose="020B0604020202020204" pitchFamily="34" charset="0"/>
                        </a:rPr>
                        <a:t>L</a:t>
                      </a:r>
                      <a:r>
                        <a:rPr lang="es-ES" sz="2000" dirty="0" smtClean="0">
                          <a:latin typeface="Arial" panose="020B0604020202020204" pitchFamily="34" charset="0"/>
                          <a:cs typeface="Arial" panose="020B0604020202020204" pitchFamily="34" charset="0"/>
                        </a:rPr>
                        <a:t>eucocitos 6.180</a:t>
                      </a:r>
                      <a:r>
                        <a:rPr lang="es-ES" sz="2000" b="1" dirty="0" smtClean="0">
                          <a:latin typeface="Arial" panose="020B0604020202020204" pitchFamily="34" charset="0"/>
                          <a:cs typeface="Arial" panose="020B0604020202020204" pitchFamily="34" charset="0"/>
                        </a:rPr>
                        <a:t>→16.450</a:t>
                      </a:r>
                      <a:r>
                        <a:rPr lang="es-ES" sz="2000" dirty="0" smtClean="0">
                          <a:latin typeface="Arial" panose="020B0604020202020204" pitchFamily="34" charset="0"/>
                          <a:cs typeface="Arial" panose="020B0604020202020204" pitchFamily="34" charset="0"/>
                        </a:rPr>
                        <a:t>/</a:t>
                      </a:r>
                      <a:r>
                        <a:rPr lang="es-ES" sz="2000" dirty="0" err="1" smtClean="0">
                          <a:latin typeface="Arial" panose="020B0604020202020204" pitchFamily="34" charset="0"/>
                          <a:cs typeface="Arial" panose="020B0604020202020204" pitchFamily="34" charset="0"/>
                        </a:rPr>
                        <a:t>mcL</a:t>
                      </a:r>
                      <a:r>
                        <a:rPr lang="es-ES" sz="2000" dirty="0" smtClean="0">
                          <a:latin typeface="Arial" panose="020B0604020202020204" pitchFamily="34" charset="0"/>
                          <a:cs typeface="Arial" panose="020B0604020202020204" pitchFamily="34" charset="0"/>
                        </a:rPr>
                        <a:t>(66</a:t>
                      </a:r>
                      <a:r>
                        <a:rPr lang="es-ES" sz="2000" b="1" dirty="0" smtClean="0">
                          <a:latin typeface="Arial" panose="020B0604020202020204" pitchFamily="34" charset="0"/>
                          <a:cs typeface="Arial" panose="020B0604020202020204" pitchFamily="34" charset="0"/>
                        </a:rPr>
                        <a:t>→81%N</a:t>
                      </a:r>
                      <a:r>
                        <a:rPr lang="es-ES" sz="2000" b="0" dirty="0" smtClean="0">
                          <a:latin typeface="Arial" panose="020B0604020202020204" pitchFamily="34" charset="0"/>
                          <a:cs typeface="Arial" panose="020B0604020202020204" pitchFamily="34" charset="0"/>
                        </a:rPr>
                        <a:t>)</a:t>
                      </a:r>
                      <a:r>
                        <a:rPr lang="es-ES" sz="2000" b="0" baseline="0" dirty="0" smtClean="0">
                          <a:latin typeface="Arial" panose="020B0604020202020204" pitchFamily="34" charset="0"/>
                          <a:cs typeface="Arial" panose="020B0604020202020204" pitchFamily="34" charset="0"/>
                        </a:rPr>
                        <a:t>, </a:t>
                      </a:r>
                      <a:r>
                        <a:rPr lang="es-ES" sz="2000" b="1" dirty="0" smtClean="0">
                          <a:latin typeface="Arial" panose="020B0604020202020204" pitchFamily="34" charset="0"/>
                          <a:cs typeface="Arial" panose="020B0604020202020204" pitchFamily="34" charset="0"/>
                        </a:rPr>
                        <a:t>hemoglobina 7.6 g/dl</a:t>
                      </a:r>
                      <a:r>
                        <a:rPr lang="es-ES" sz="2000" dirty="0" smtClean="0">
                          <a:latin typeface="Arial" panose="020B0604020202020204" pitchFamily="34" charset="0"/>
                          <a:cs typeface="Arial" panose="020B0604020202020204" pitchFamily="34" charset="0"/>
                        </a:rPr>
                        <a:t>, </a:t>
                      </a:r>
                      <a:r>
                        <a:rPr lang="es-ES" sz="2000" b="1" dirty="0" smtClean="0">
                          <a:latin typeface="Arial" panose="020B0604020202020204" pitchFamily="34" charset="0"/>
                          <a:cs typeface="Arial" panose="020B0604020202020204" pitchFamily="34" charset="0"/>
                        </a:rPr>
                        <a:t>VCM 72 fL</a:t>
                      </a:r>
                      <a:r>
                        <a:rPr lang="es-ES" sz="2000" dirty="0" smtClean="0">
                          <a:latin typeface="Arial" panose="020B0604020202020204" pitchFamily="34" charset="0"/>
                          <a:cs typeface="Arial" panose="020B0604020202020204" pitchFamily="34" charset="0"/>
                        </a:rPr>
                        <a:t>, </a:t>
                      </a:r>
                      <a:r>
                        <a:rPr lang="es-ES" sz="2000" b="1" dirty="0" smtClean="0">
                          <a:latin typeface="Arial" panose="020B0604020202020204" pitchFamily="34" charset="0"/>
                          <a:cs typeface="Arial" panose="020B0604020202020204" pitchFamily="34" charset="0"/>
                        </a:rPr>
                        <a:t>VSG 113mm/1ªh,</a:t>
                      </a:r>
                      <a:r>
                        <a:rPr lang="es-ES" sz="2000" b="1" baseline="0" dirty="0" smtClean="0">
                          <a:latin typeface="Arial" panose="020B0604020202020204" pitchFamily="34" charset="0"/>
                          <a:cs typeface="Arial" panose="020B0604020202020204" pitchFamily="34" charset="0"/>
                        </a:rPr>
                        <a:t> </a:t>
                      </a:r>
                      <a:r>
                        <a:rPr lang="es-ES" sz="2000" b="1" dirty="0" smtClean="0">
                          <a:latin typeface="Arial" panose="020B0604020202020204" pitchFamily="34" charset="0"/>
                          <a:cs typeface="Arial" panose="020B0604020202020204" pitchFamily="34" charset="0"/>
                        </a:rPr>
                        <a:t>GOT 80 UI/l, GPT 76 UI/l,</a:t>
                      </a:r>
                      <a:r>
                        <a:rPr lang="es-ES" sz="2000" b="1" baseline="0" dirty="0" smtClean="0">
                          <a:latin typeface="Arial" panose="020B0604020202020204" pitchFamily="34" charset="0"/>
                          <a:cs typeface="Arial" panose="020B0604020202020204" pitchFamily="34" charset="0"/>
                        </a:rPr>
                        <a:t> FA 1</a:t>
                      </a:r>
                      <a:r>
                        <a:rPr lang="es-ES" sz="2000" b="1" dirty="0" smtClean="0">
                          <a:latin typeface="Arial" panose="020B0604020202020204" pitchFamily="34" charset="0"/>
                          <a:cs typeface="Arial" panose="020B0604020202020204" pitchFamily="34" charset="0"/>
                        </a:rPr>
                        <a:t>96 UI/l</a:t>
                      </a:r>
                      <a:r>
                        <a:rPr lang="es-ES" sz="2000" dirty="0" smtClean="0">
                          <a:latin typeface="Arial" panose="020B0604020202020204" pitchFamily="34" charset="0"/>
                          <a:cs typeface="Arial" panose="020B0604020202020204" pitchFamily="34" charset="0"/>
                        </a:rPr>
                        <a:t>, </a:t>
                      </a:r>
                      <a:r>
                        <a:rPr lang="es-ES" sz="2000" b="1" dirty="0" smtClean="0">
                          <a:latin typeface="Arial" panose="020B0604020202020204" pitchFamily="34" charset="0"/>
                          <a:cs typeface="Arial" panose="020B0604020202020204" pitchFamily="34" charset="0"/>
                        </a:rPr>
                        <a:t>Ferritina 796 →7.168 ng/dL</a:t>
                      </a:r>
                      <a:r>
                        <a:rPr lang="es-ES" sz="2000" dirty="0" smtClean="0">
                          <a:latin typeface="Arial" panose="020B0604020202020204" pitchFamily="34" charset="0"/>
                          <a:cs typeface="Arial" panose="020B0604020202020204" pitchFamily="34" charset="0"/>
                        </a:rPr>
                        <a:t>, </a:t>
                      </a:r>
                      <a:r>
                        <a:rPr lang="es-ES" sz="2000" b="1" dirty="0" smtClean="0">
                          <a:latin typeface="Arial" panose="020B0604020202020204" pitchFamily="34" charset="0"/>
                          <a:cs typeface="Arial" panose="020B0604020202020204" pitchFamily="34" charset="0"/>
                        </a:rPr>
                        <a:t>PCR 167 mg/L, LDH 1900 UI/l</a:t>
                      </a:r>
                    </a:p>
                    <a:p>
                      <a:pPr marL="285750" indent="-285750" algn="just">
                        <a:lnSpc>
                          <a:spcPct val="100000"/>
                        </a:lnSpc>
                        <a:spcBef>
                          <a:spcPts val="1800"/>
                        </a:spcBef>
                        <a:buClr>
                          <a:srgbClr val="002060"/>
                        </a:buClr>
                        <a:buSzPct val="120000"/>
                        <a:buFont typeface="Arial" panose="020B0604020202020204" pitchFamily="34" charset="0"/>
                        <a:buChar char="•"/>
                      </a:pPr>
                      <a:r>
                        <a:rPr lang="es-ES" sz="2000" dirty="0" smtClean="0">
                          <a:solidFill>
                            <a:prstClr val="black"/>
                          </a:solidFill>
                          <a:latin typeface="Arial" panose="020B0604020202020204" pitchFamily="34" charset="0"/>
                          <a:cs typeface="Arial" panose="020B0604020202020204" pitchFamily="34" charset="0"/>
                        </a:rPr>
                        <a:t>Hemocultivos negativos. </a:t>
                      </a:r>
                      <a:r>
                        <a:rPr lang="es-ES" sz="2000" dirty="0" smtClean="0">
                          <a:latin typeface="Arial" panose="020B0604020202020204" pitchFamily="34" charset="0"/>
                          <a:cs typeface="Arial" panose="020B0604020202020204" pitchFamily="34" charset="0"/>
                        </a:rPr>
                        <a:t>Serología Parvovirus B19, Rubeola, </a:t>
                      </a:r>
                      <a:r>
                        <a:rPr lang="es-ES" sz="2000" dirty="0" err="1" smtClean="0">
                          <a:latin typeface="Arial" panose="020B0604020202020204" pitchFamily="34" charset="0"/>
                          <a:cs typeface="Arial" panose="020B0604020202020204" pitchFamily="34" charset="0"/>
                        </a:rPr>
                        <a:t>B.Burgdorferi</a:t>
                      </a:r>
                      <a:r>
                        <a:rPr lang="es-ES" sz="2000" dirty="0" smtClean="0">
                          <a:latin typeface="Arial" panose="020B0604020202020204" pitchFamily="34" charset="0"/>
                          <a:cs typeface="Arial" panose="020B0604020202020204" pitchFamily="34" charset="0"/>
                        </a:rPr>
                        <a:t>, VEB, CMV, VHB, VHC, VIH negativos. Mantoux negativo. </a:t>
                      </a:r>
                      <a:r>
                        <a:rPr lang="es-ES" sz="2000" dirty="0" smtClean="0">
                          <a:solidFill>
                            <a:prstClr val="black"/>
                          </a:solidFill>
                          <a:latin typeface="Arial" panose="020B0604020202020204" pitchFamily="34" charset="0"/>
                          <a:cs typeface="Arial" panose="020B0604020202020204" pitchFamily="34" charset="0"/>
                        </a:rPr>
                        <a:t>Ecocardiograma sin signos de endocarditis</a:t>
                      </a:r>
                    </a:p>
                    <a:p>
                      <a:pPr marL="285750" indent="-285750" algn="just">
                        <a:lnSpc>
                          <a:spcPct val="100000"/>
                        </a:lnSpc>
                        <a:spcBef>
                          <a:spcPts val="1800"/>
                        </a:spcBef>
                        <a:buClr>
                          <a:srgbClr val="002060"/>
                        </a:buClr>
                        <a:buSzPct val="120000"/>
                        <a:buFont typeface="Arial" panose="020B0604020202020204" pitchFamily="34" charset="0"/>
                        <a:buChar char="•"/>
                      </a:pPr>
                      <a:r>
                        <a:rPr lang="es-ES" sz="2000" i="1" dirty="0" smtClean="0">
                          <a:solidFill>
                            <a:srgbClr val="002060"/>
                          </a:solidFill>
                          <a:latin typeface="Arial" panose="020B0604020202020204" pitchFamily="34" charset="0"/>
                          <a:cs typeface="Arial" panose="020B0604020202020204" pitchFamily="34" charset="0"/>
                        </a:rPr>
                        <a:t>Autoinmunidad</a:t>
                      </a:r>
                      <a:r>
                        <a:rPr lang="es-ES" sz="2000" dirty="0" smtClean="0">
                          <a:solidFill>
                            <a:prstClr val="black"/>
                          </a:solidFill>
                          <a:latin typeface="Arial" panose="020B0604020202020204" pitchFamily="34" charset="0"/>
                          <a:cs typeface="Arial" panose="020B0604020202020204" pitchFamily="34" charset="0"/>
                        </a:rPr>
                        <a:t>: Complemento normal, ANA, ANCA y FR negativos. </a:t>
                      </a:r>
                    </a:p>
                    <a:p>
                      <a:pPr marL="285750" indent="-285750" algn="just">
                        <a:lnSpc>
                          <a:spcPct val="100000"/>
                        </a:lnSpc>
                        <a:spcBef>
                          <a:spcPts val="1800"/>
                        </a:spcBef>
                        <a:buClr>
                          <a:srgbClr val="002060"/>
                        </a:buClr>
                        <a:buSzPct val="120000"/>
                        <a:buFont typeface="Arial" panose="020B0604020202020204" pitchFamily="34" charset="0"/>
                        <a:buChar char="•"/>
                      </a:pPr>
                      <a:r>
                        <a:rPr lang="es-ES" sz="2000" i="1" dirty="0" smtClean="0">
                          <a:solidFill>
                            <a:srgbClr val="002060"/>
                          </a:solidFill>
                          <a:latin typeface="Arial" panose="020B0604020202020204" pitchFamily="34" charset="0"/>
                          <a:cs typeface="Arial" panose="020B0604020202020204" pitchFamily="34" charset="0"/>
                        </a:rPr>
                        <a:t>Biopsia</a:t>
                      </a:r>
                      <a:r>
                        <a:rPr lang="es-ES" sz="2000" i="1" baseline="0" dirty="0" smtClean="0">
                          <a:solidFill>
                            <a:srgbClr val="002060"/>
                          </a:solidFill>
                          <a:latin typeface="Arial" panose="020B0604020202020204" pitchFamily="34" charset="0"/>
                          <a:cs typeface="Arial" panose="020B0604020202020204" pitchFamily="34" charset="0"/>
                        </a:rPr>
                        <a:t> ganglionar</a:t>
                      </a:r>
                      <a:r>
                        <a:rPr lang="es-ES" sz="2000" baseline="0" dirty="0" smtClean="0">
                          <a:solidFill>
                            <a:prstClr val="black"/>
                          </a:solidFill>
                          <a:latin typeface="Arial" panose="020B0604020202020204" pitchFamily="34" charset="0"/>
                          <a:cs typeface="Arial" panose="020B0604020202020204" pitchFamily="34" charset="0"/>
                        </a:rPr>
                        <a:t> con hiperplasia celular y </a:t>
                      </a:r>
                      <a:r>
                        <a:rPr lang="es-ES" sz="2000" i="1" baseline="0" dirty="0" smtClean="0">
                          <a:solidFill>
                            <a:srgbClr val="002060"/>
                          </a:solidFill>
                          <a:latin typeface="Arial" panose="020B0604020202020204" pitchFamily="34" charset="0"/>
                          <a:cs typeface="Arial" panose="020B0604020202020204" pitchFamily="34" charset="0"/>
                        </a:rPr>
                        <a:t>aspirado de médula ósea </a:t>
                      </a:r>
                      <a:r>
                        <a:rPr lang="es-ES" sz="2000" baseline="0" dirty="0" smtClean="0">
                          <a:solidFill>
                            <a:prstClr val="black"/>
                          </a:solidFill>
                          <a:latin typeface="Arial" panose="020B0604020202020204" pitchFamily="34" charset="0"/>
                          <a:cs typeface="Arial" panose="020B0604020202020204" pitchFamily="34" charset="0"/>
                        </a:rPr>
                        <a:t>con </a:t>
                      </a:r>
                      <a:r>
                        <a:rPr lang="es-ES" sz="2000" baseline="0" dirty="0" err="1" smtClean="0">
                          <a:solidFill>
                            <a:prstClr val="black"/>
                          </a:solidFill>
                          <a:latin typeface="Arial" panose="020B0604020202020204" pitchFamily="34" charset="0"/>
                          <a:cs typeface="Arial" panose="020B0604020202020204" pitchFamily="34" charset="0"/>
                        </a:rPr>
                        <a:t>hipercelularidad</a:t>
                      </a:r>
                      <a:r>
                        <a:rPr lang="es-ES" sz="2000" baseline="0" dirty="0" smtClean="0">
                          <a:solidFill>
                            <a:prstClr val="black"/>
                          </a:solidFill>
                          <a:latin typeface="Arial" panose="020B0604020202020204" pitchFamily="34" charset="0"/>
                          <a:cs typeface="Arial" panose="020B0604020202020204" pitchFamily="34" charset="0"/>
                        </a:rPr>
                        <a:t> y escasa fibrosis </a:t>
                      </a:r>
                      <a:r>
                        <a:rPr lang="es-ES" sz="2000" baseline="0" dirty="0" err="1" smtClean="0">
                          <a:solidFill>
                            <a:prstClr val="black"/>
                          </a:solidFill>
                          <a:latin typeface="Arial" panose="020B0604020202020204" pitchFamily="34" charset="0"/>
                          <a:cs typeface="Arial" panose="020B0604020202020204" pitchFamily="34" charset="0"/>
                        </a:rPr>
                        <a:t>reticulínica</a:t>
                      </a:r>
                      <a:r>
                        <a:rPr lang="es-ES" sz="2000" baseline="0" dirty="0" smtClean="0">
                          <a:solidFill>
                            <a:prstClr val="black"/>
                          </a:solidFill>
                          <a:latin typeface="Arial" panose="020B0604020202020204" pitchFamily="34" charset="0"/>
                          <a:cs typeface="Arial" panose="020B0604020202020204" pitchFamily="34" charset="0"/>
                        </a:rPr>
                        <a:t>. </a:t>
                      </a:r>
                      <a:endParaRPr lang="es-ES" sz="2000" dirty="0" smtClean="0">
                        <a:solidFill>
                          <a:prstClr val="black"/>
                        </a:solidFill>
                        <a:latin typeface="Arial" panose="020B0604020202020204" pitchFamily="34" charset="0"/>
                        <a:cs typeface="Arial" panose="020B0604020202020204" pitchFamily="34" charset="0"/>
                      </a:endParaRPr>
                    </a:p>
                  </a:txBody>
                  <a:tcPr>
                    <a:solidFill>
                      <a:schemeClr val="bg1"/>
                    </a:solidFill>
                  </a:tcPr>
                </a:tc>
              </a:tr>
            </a:tbl>
          </a:graphicData>
        </a:graphic>
      </p:graphicFrame>
    </p:spTree>
    <p:extLst>
      <p:ext uri="{BB962C8B-B14F-4D97-AF65-F5344CB8AC3E}">
        <p14:creationId xmlns:p14="http://schemas.microsoft.com/office/powerpoint/2010/main" val="2863443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541496" y="-1"/>
            <a:ext cx="5791200" cy="515855"/>
          </a:xfrm>
          <a:prstGeom prst="rect">
            <a:avLst/>
          </a:prstGeom>
        </p:spPr>
      </p:pic>
      <p:pic>
        <p:nvPicPr>
          <p:cNvPr id="5" name="Imagen 4"/>
          <p:cNvPicPr>
            <a:picLocks noChangeAspect="1"/>
          </p:cNvPicPr>
          <p:nvPr/>
        </p:nvPicPr>
        <p:blipFill>
          <a:blip r:embed="rId4"/>
          <a:stretch>
            <a:fillRect/>
          </a:stretch>
        </p:blipFill>
        <p:spPr>
          <a:xfrm>
            <a:off x="10922340" y="-1"/>
            <a:ext cx="1269659" cy="821201"/>
          </a:xfrm>
          <a:prstGeom prst="rect">
            <a:avLst/>
          </a:prstGeom>
        </p:spPr>
      </p:pic>
      <p:pic>
        <p:nvPicPr>
          <p:cNvPr id="8" name="Imagen 7"/>
          <p:cNvPicPr>
            <a:picLocks noChangeAspect="1"/>
          </p:cNvPicPr>
          <p:nvPr/>
        </p:nvPicPr>
        <p:blipFill>
          <a:blip r:embed="rId5"/>
          <a:stretch>
            <a:fillRect/>
          </a:stretch>
        </p:blipFill>
        <p:spPr>
          <a:xfrm>
            <a:off x="0" y="1"/>
            <a:ext cx="541496" cy="515854"/>
          </a:xfrm>
          <a:prstGeom prst="rect">
            <a:avLst/>
          </a:prstGeom>
        </p:spPr>
      </p:pic>
      <p:sp>
        <p:nvSpPr>
          <p:cNvPr id="3" name="AutoShape 4" descr="Resultado de imagen de simbolo masculi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prstClr val="black"/>
              </a:solidFill>
            </a:endParaRPr>
          </a:p>
        </p:txBody>
      </p:sp>
      <p:sp>
        <p:nvSpPr>
          <p:cNvPr id="6" name="AutoShape 6" descr="Resultado de imagen de simbolo masculino"/>
          <p:cNvSpPr>
            <a:spLocks noChangeAspect="1" noChangeArrowheads="1"/>
          </p:cNvSpPr>
          <p:nvPr/>
        </p:nvSpPr>
        <p:spPr bwMode="auto">
          <a:xfrm>
            <a:off x="1279820" y="710338"/>
            <a:ext cx="640420" cy="6404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prstClr val="black"/>
              </a:solidFill>
            </a:endParaRPr>
          </a:p>
        </p:txBody>
      </p:sp>
      <p:sp>
        <p:nvSpPr>
          <p:cNvPr id="12" name="AutoShape 8" descr="Resultado de imagen de simbolo masculin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solidFill>
                <a:prstClr val="black"/>
              </a:solidFill>
            </a:endParaRPr>
          </a:p>
        </p:txBody>
      </p:sp>
      <p:graphicFrame>
        <p:nvGraphicFramePr>
          <p:cNvPr id="24" name="Diagrama 23"/>
          <p:cNvGraphicFramePr/>
          <p:nvPr>
            <p:extLst>
              <p:ext uri="{D42A27DB-BD31-4B8C-83A1-F6EECF244321}">
                <p14:modId xmlns:p14="http://schemas.microsoft.com/office/powerpoint/2010/main" val="2064195674"/>
              </p:ext>
            </p:extLst>
          </p:nvPr>
        </p:nvGraphicFramePr>
        <p:xfrm>
          <a:off x="-238320" y="772207"/>
          <a:ext cx="11868785" cy="516334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9" name="CuadroTexto 28"/>
          <p:cNvSpPr txBox="1"/>
          <p:nvPr/>
        </p:nvSpPr>
        <p:spPr>
          <a:xfrm>
            <a:off x="307975" y="5284465"/>
            <a:ext cx="719115" cy="400110"/>
          </a:xfrm>
          <a:prstGeom prst="rect">
            <a:avLst/>
          </a:prstGeom>
          <a:solidFill>
            <a:schemeClr val="bg1"/>
          </a:solidFill>
          <a:ln>
            <a:solidFill>
              <a:schemeClr val="tx1"/>
            </a:solidFill>
          </a:ln>
        </p:spPr>
        <p:txBody>
          <a:bodyPr wrap="square" rtlCol="0">
            <a:spAutoFit/>
          </a:bodyPr>
          <a:lstStyle/>
          <a:p>
            <a:r>
              <a:rPr lang="es-ES" sz="2000" b="1" dirty="0" smtClean="0">
                <a:effectLst>
                  <a:outerShdw blurRad="38100" dist="38100" dir="2700000" algn="tl">
                    <a:srgbClr val="000000">
                      <a:alpha val="43137"/>
                    </a:srgbClr>
                  </a:outerShdw>
                </a:effectLst>
              </a:rPr>
              <a:t>2001</a:t>
            </a:r>
            <a:endParaRPr lang="es-ES" sz="2000" b="1" dirty="0">
              <a:effectLst>
                <a:outerShdw blurRad="38100" dist="38100" dir="2700000" algn="tl">
                  <a:srgbClr val="000000">
                    <a:alpha val="43137"/>
                  </a:srgbClr>
                </a:outerShdw>
              </a:effectLst>
            </a:endParaRPr>
          </a:p>
        </p:txBody>
      </p:sp>
      <p:sp>
        <p:nvSpPr>
          <p:cNvPr id="33" name="CuadroTexto 32"/>
          <p:cNvSpPr txBox="1"/>
          <p:nvPr/>
        </p:nvSpPr>
        <p:spPr>
          <a:xfrm>
            <a:off x="309858" y="5812751"/>
            <a:ext cx="2496185" cy="369332"/>
          </a:xfrm>
          <a:prstGeom prst="rect">
            <a:avLst/>
          </a:prstGeom>
          <a:solidFill>
            <a:srgbClr val="FFFFCC"/>
          </a:solidFill>
        </p:spPr>
        <p:txBody>
          <a:bodyPr wrap="square" rtlCol="0">
            <a:spAutoFit/>
          </a:bodyPr>
          <a:lstStyle/>
          <a:p>
            <a:r>
              <a:rPr lang="es-ES" dirty="0" smtClean="0"/>
              <a:t>Brote con dacrioadenitis</a:t>
            </a:r>
            <a:endParaRPr lang="es-ES" dirty="0"/>
          </a:p>
        </p:txBody>
      </p:sp>
      <p:sp>
        <p:nvSpPr>
          <p:cNvPr id="15" name="1 Título"/>
          <p:cNvSpPr txBox="1">
            <a:spLocks/>
          </p:cNvSpPr>
          <p:nvPr/>
        </p:nvSpPr>
        <p:spPr>
          <a:xfrm>
            <a:off x="4666865" y="574036"/>
            <a:ext cx="2652712" cy="6789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2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Evolución</a:t>
            </a:r>
            <a:endParaRPr lang="es-E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1" name="CuadroTexto 30"/>
          <p:cNvSpPr txBox="1"/>
          <p:nvPr/>
        </p:nvSpPr>
        <p:spPr>
          <a:xfrm>
            <a:off x="7666152" y="2945344"/>
            <a:ext cx="768160" cy="408533"/>
          </a:xfrm>
          <a:prstGeom prst="rect">
            <a:avLst/>
          </a:prstGeom>
          <a:solidFill>
            <a:schemeClr val="bg1"/>
          </a:solidFill>
          <a:ln>
            <a:solidFill>
              <a:schemeClr val="tx1"/>
            </a:solidFill>
          </a:ln>
        </p:spPr>
        <p:txBody>
          <a:bodyPr wrap="square" rtlCol="0">
            <a:spAutoFit/>
          </a:bodyPr>
          <a:lstStyle/>
          <a:p>
            <a:r>
              <a:rPr lang="es-ES" sz="2000" b="1" dirty="0" smtClean="0">
                <a:solidFill>
                  <a:prstClr val="black"/>
                </a:solidFill>
                <a:effectLst>
                  <a:outerShdw blurRad="38100" dist="38100" dir="2700000" algn="tl">
                    <a:srgbClr val="000000">
                      <a:alpha val="43137"/>
                    </a:srgbClr>
                  </a:outerShdw>
                </a:effectLst>
              </a:rPr>
              <a:t>2003</a:t>
            </a:r>
            <a:endParaRPr lang="es-ES" sz="2000" b="1" dirty="0">
              <a:solidFill>
                <a:prstClr val="black"/>
              </a:solidFill>
              <a:effectLst>
                <a:outerShdw blurRad="38100" dist="38100" dir="2700000" algn="tl">
                  <a:srgbClr val="000000">
                    <a:alpha val="43137"/>
                  </a:srgbClr>
                </a:outerShdw>
              </a:effectLst>
            </a:endParaRPr>
          </a:p>
        </p:txBody>
      </p:sp>
      <p:sp>
        <p:nvSpPr>
          <p:cNvPr id="39" name="CuadroTexto 38"/>
          <p:cNvSpPr txBox="1"/>
          <p:nvPr/>
        </p:nvSpPr>
        <p:spPr>
          <a:xfrm>
            <a:off x="8134264" y="3591630"/>
            <a:ext cx="745128" cy="400110"/>
          </a:xfrm>
          <a:prstGeom prst="rect">
            <a:avLst/>
          </a:prstGeom>
          <a:solidFill>
            <a:schemeClr val="bg1"/>
          </a:solidFill>
          <a:ln>
            <a:solidFill>
              <a:schemeClr val="tx1"/>
            </a:solidFill>
          </a:ln>
        </p:spPr>
        <p:txBody>
          <a:bodyPr wrap="square" rtlCol="0">
            <a:spAutoFit/>
          </a:bodyPr>
          <a:lstStyle/>
          <a:p>
            <a:r>
              <a:rPr lang="es-ES" sz="2000" b="1" dirty="0" smtClean="0">
                <a:effectLst>
                  <a:outerShdw blurRad="38100" dist="38100" dir="2700000" algn="tl">
                    <a:srgbClr val="000000">
                      <a:alpha val="43137"/>
                    </a:srgbClr>
                  </a:outerShdw>
                </a:effectLst>
              </a:rPr>
              <a:t>2005</a:t>
            </a:r>
            <a:endParaRPr lang="es-ES" sz="2000" b="1" dirty="0">
              <a:effectLst>
                <a:outerShdw blurRad="38100" dist="38100" dir="2700000" algn="tl">
                  <a:srgbClr val="000000">
                    <a:alpha val="43137"/>
                  </a:srgbClr>
                </a:outerShdw>
              </a:effectLst>
            </a:endParaRPr>
          </a:p>
        </p:txBody>
      </p:sp>
      <p:sp>
        <p:nvSpPr>
          <p:cNvPr id="40" name="CuadroTexto 39"/>
          <p:cNvSpPr txBox="1"/>
          <p:nvPr/>
        </p:nvSpPr>
        <p:spPr>
          <a:xfrm>
            <a:off x="6705887" y="3621806"/>
            <a:ext cx="1428377" cy="369332"/>
          </a:xfrm>
          <a:prstGeom prst="rect">
            <a:avLst/>
          </a:prstGeom>
          <a:solidFill>
            <a:srgbClr val="FFFFCC"/>
          </a:solidFill>
        </p:spPr>
        <p:txBody>
          <a:bodyPr wrap="square" rtlCol="0">
            <a:spAutoFit/>
          </a:bodyPr>
          <a:lstStyle/>
          <a:p>
            <a:r>
              <a:rPr lang="es-ES" dirty="0" smtClean="0"/>
              <a:t>Neutropenia</a:t>
            </a:r>
            <a:endParaRPr lang="es-ES" dirty="0"/>
          </a:p>
        </p:txBody>
      </p:sp>
      <p:sp>
        <p:nvSpPr>
          <p:cNvPr id="34" name="CuadroTexto 33"/>
          <p:cNvSpPr txBox="1"/>
          <p:nvPr/>
        </p:nvSpPr>
        <p:spPr>
          <a:xfrm>
            <a:off x="6389505" y="4692796"/>
            <a:ext cx="2613800" cy="646331"/>
          </a:xfrm>
          <a:prstGeom prst="rect">
            <a:avLst/>
          </a:prstGeom>
          <a:solidFill>
            <a:srgbClr val="FFFFCC"/>
          </a:solidFill>
        </p:spPr>
        <p:txBody>
          <a:bodyPr wrap="square" rtlCol="0">
            <a:spAutoFit/>
          </a:bodyPr>
          <a:lstStyle/>
          <a:p>
            <a:r>
              <a:rPr lang="es-ES" dirty="0" smtClean="0"/>
              <a:t>Brote con dacrioadenitis</a:t>
            </a:r>
          </a:p>
          <a:p>
            <a:r>
              <a:rPr lang="es-ES" dirty="0" smtClean="0"/>
              <a:t>LES inducido por antiTNF</a:t>
            </a:r>
            <a:endParaRPr lang="es-ES" dirty="0"/>
          </a:p>
        </p:txBody>
      </p:sp>
      <p:sp>
        <p:nvSpPr>
          <p:cNvPr id="35" name="CuadroTexto 34"/>
          <p:cNvSpPr txBox="1"/>
          <p:nvPr/>
        </p:nvSpPr>
        <p:spPr>
          <a:xfrm>
            <a:off x="8235145" y="4284263"/>
            <a:ext cx="768160" cy="408533"/>
          </a:xfrm>
          <a:prstGeom prst="rect">
            <a:avLst/>
          </a:prstGeom>
          <a:solidFill>
            <a:schemeClr val="bg1"/>
          </a:solidFill>
          <a:ln>
            <a:solidFill>
              <a:schemeClr val="tx1"/>
            </a:solidFill>
          </a:ln>
        </p:spPr>
        <p:txBody>
          <a:bodyPr wrap="square" rtlCol="0">
            <a:spAutoFit/>
          </a:bodyPr>
          <a:lstStyle/>
          <a:p>
            <a:r>
              <a:rPr lang="es-ES" sz="2000" b="1" dirty="0" smtClean="0">
                <a:solidFill>
                  <a:prstClr val="black"/>
                </a:solidFill>
                <a:effectLst>
                  <a:outerShdw blurRad="38100" dist="38100" dir="2700000" algn="tl">
                    <a:srgbClr val="000000">
                      <a:alpha val="43137"/>
                    </a:srgbClr>
                  </a:outerShdw>
                </a:effectLst>
              </a:rPr>
              <a:t>2007</a:t>
            </a:r>
            <a:endParaRPr lang="es-ES" sz="2000" b="1" dirty="0">
              <a:solidFill>
                <a:prstClr val="black"/>
              </a:solidFill>
              <a:effectLst>
                <a:outerShdw blurRad="38100" dist="38100" dir="2700000" algn="tl">
                  <a:srgbClr val="000000">
                    <a:alpha val="43137"/>
                  </a:srgbClr>
                </a:outerShdw>
              </a:effectLst>
            </a:endParaRPr>
          </a:p>
        </p:txBody>
      </p:sp>
      <p:sp>
        <p:nvSpPr>
          <p:cNvPr id="32" name="CuadroTexto 31"/>
          <p:cNvSpPr txBox="1"/>
          <p:nvPr/>
        </p:nvSpPr>
        <p:spPr>
          <a:xfrm>
            <a:off x="10547716" y="4608625"/>
            <a:ext cx="745128" cy="400110"/>
          </a:xfrm>
          <a:prstGeom prst="rect">
            <a:avLst/>
          </a:prstGeom>
          <a:solidFill>
            <a:schemeClr val="bg1"/>
          </a:solidFill>
          <a:ln>
            <a:solidFill>
              <a:schemeClr val="tx1"/>
            </a:solidFill>
          </a:ln>
        </p:spPr>
        <p:txBody>
          <a:bodyPr wrap="square" rtlCol="0">
            <a:spAutoFit/>
          </a:bodyPr>
          <a:lstStyle/>
          <a:p>
            <a:r>
              <a:rPr lang="es-ES" sz="2000" b="1" dirty="0" smtClean="0">
                <a:effectLst>
                  <a:outerShdw blurRad="38100" dist="38100" dir="2700000" algn="tl">
                    <a:srgbClr val="000000">
                      <a:alpha val="43137"/>
                    </a:srgbClr>
                  </a:outerShdw>
                </a:effectLst>
              </a:rPr>
              <a:t>2008</a:t>
            </a:r>
            <a:endParaRPr lang="es-ES" sz="2000" b="1" dirty="0">
              <a:effectLst>
                <a:outerShdw blurRad="38100" dist="38100" dir="2700000" algn="tl">
                  <a:srgbClr val="000000">
                    <a:alpha val="43137"/>
                  </a:srgbClr>
                </a:outerShdw>
              </a:effectLst>
            </a:endParaRPr>
          </a:p>
        </p:txBody>
      </p:sp>
      <p:sp>
        <p:nvSpPr>
          <p:cNvPr id="30" name="CuadroTexto 29"/>
          <p:cNvSpPr txBox="1"/>
          <p:nvPr/>
        </p:nvSpPr>
        <p:spPr>
          <a:xfrm>
            <a:off x="5248093" y="1802375"/>
            <a:ext cx="745128" cy="400110"/>
          </a:xfrm>
          <a:prstGeom prst="rect">
            <a:avLst/>
          </a:prstGeom>
          <a:solidFill>
            <a:schemeClr val="bg1"/>
          </a:solidFill>
          <a:ln>
            <a:solidFill>
              <a:schemeClr val="tx1"/>
            </a:solidFill>
          </a:ln>
        </p:spPr>
        <p:txBody>
          <a:bodyPr wrap="square" rtlCol="0">
            <a:spAutoFit/>
          </a:bodyPr>
          <a:lstStyle/>
          <a:p>
            <a:r>
              <a:rPr lang="es-ES" sz="2000" b="1" dirty="0" smtClean="0">
                <a:effectLst>
                  <a:outerShdw blurRad="38100" dist="38100" dir="2700000" algn="tl">
                    <a:srgbClr val="000000">
                      <a:alpha val="43137"/>
                    </a:srgbClr>
                  </a:outerShdw>
                </a:effectLst>
              </a:rPr>
              <a:t>2002</a:t>
            </a:r>
            <a:endParaRPr lang="es-ES" sz="2000" b="1" dirty="0">
              <a:effectLst>
                <a:outerShdw blurRad="38100" dist="38100" dir="2700000" algn="tl">
                  <a:srgbClr val="000000">
                    <a:alpha val="43137"/>
                  </a:srgbClr>
                </a:outerShdw>
              </a:effectLst>
            </a:endParaRPr>
          </a:p>
        </p:txBody>
      </p:sp>
      <p:grpSp>
        <p:nvGrpSpPr>
          <p:cNvPr id="49" name="Grupo 48"/>
          <p:cNvGrpSpPr/>
          <p:nvPr/>
        </p:nvGrpSpPr>
        <p:grpSpPr>
          <a:xfrm>
            <a:off x="9500770" y="5449266"/>
            <a:ext cx="1792074" cy="913486"/>
            <a:chOff x="6194010" y="3292977"/>
            <a:chExt cx="1792074" cy="913486"/>
          </a:xfrm>
        </p:grpSpPr>
        <p:sp>
          <p:nvSpPr>
            <p:cNvPr id="50" name="Rectángulo 49"/>
            <p:cNvSpPr/>
            <p:nvPr/>
          </p:nvSpPr>
          <p:spPr>
            <a:xfrm>
              <a:off x="6194010" y="3352054"/>
              <a:ext cx="1632227" cy="8544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1" name="Rectángulo 50"/>
            <p:cNvSpPr/>
            <p:nvPr/>
          </p:nvSpPr>
          <p:spPr>
            <a:xfrm>
              <a:off x="6353857" y="3292977"/>
              <a:ext cx="1632227" cy="85440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480" tIns="30480" rIns="30480" bIns="30480" numCol="1" spcCol="1270" anchor="t" anchorCtr="0">
              <a:noAutofit/>
            </a:bodyPr>
            <a:lstStyle/>
            <a:p>
              <a:pPr lvl="0" algn="ctr" defTabSz="1066800">
                <a:lnSpc>
                  <a:spcPct val="90000"/>
                </a:lnSpc>
                <a:spcBef>
                  <a:spcPct val="0"/>
                </a:spcBef>
                <a:spcAft>
                  <a:spcPct val="35000"/>
                </a:spcAft>
              </a:pPr>
              <a:r>
                <a:rPr lang="es-ES" sz="2400" kern="1200" dirty="0" smtClean="0">
                  <a:latin typeface="Arial" panose="020B0604020202020204" pitchFamily="34" charset="0"/>
                  <a:cs typeface="Arial" panose="020B0604020202020204" pitchFamily="34" charset="0"/>
                </a:rPr>
                <a:t>Remisión prolongada</a:t>
              </a:r>
              <a:endParaRPr lang="es-ES" sz="2400" kern="1200" dirty="0">
                <a:latin typeface="Arial" panose="020B0604020202020204" pitchFamily="34" charset="0"/>
                <a:cs typeface="Arial" panose="020B0604020202020204" pitchFamily="34" charset="0"/>
              </a:endParaRPr>
            </a:p>
          </p:txBody>
        </p:sp>
      </p:grpSp>
      <p:graphicFrame>
        <p:nvGraphicFramePr>
          <p:cNvPr id="37" name="Diagrama 36"/>
          <p:cNvGraphicFramePr/>
          <p:nvPr>
            <p:extLst>
              <p:ext uri="{D42A27DB-BD31-4B8C-83A1-F6EECF244321}">
                <p14:modId xmlns:p14="http://schemas.microsoft.com/office/powerpoint/2010/main" val="3636555636"/>
              </p:ext>
            </p:extLst>
          </p:nvPr>
        </p:nvGraphicFramePr>
        <p:xfrm>
          <a:off x="4353710" y="913534"/>
          <a:ext cx="8256565" cy="534006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53" name="CuadroTexto 52"/>
          <p:cNvSpPr txBox="1"/>
          <p:nvPr/>
        </p:nvSpPr>
        <p:spPr>
          <a:xfrm>
            <a:off x="5248093" y="1802375"/>
            <a:ext cx="745128" cy="400110"/>
          </a:xfrm>
          <a:prstGeom prst="rect">
            <a:avLst/>
          </a:prstGeom>
          <a:solidFill>
            <a:schemeClr val="bg1"/>
          </a:solidFill>
          <a:ln>
            <a:solidFill>
              <a:schemeClr val="tx1"/>
            </a:solidFill>
          </a:ln>
        </p:spPr>
        <p:txBody>
          <a:bodyPr wrap="square" rtlCol="0">
            <a:spAutoFit/>
          </a:bodyPr>
          <a:lstStyle/>
          <a:p>
            <a:r>
              <a:rPr lang="es-ES" sz="2000" b="1" dirty="0" smtClean="0">
                <a:effectLst>
                  <a:outerShdw blurRad="38100" dist="38100" dir="2700000" algn="tl">
                    <a:srgbClr val="000000">
                      <a:alpha val="43137"/>
                    </a:srgbClr>
                  </a:outerShdw>
                </a:effectLst>
              </a:rPr>
              <a:t>2002</a:t>
            </a:r>
            <a:endParaRPr lang="es-ES" sz="2000" b="1" dirty="0">
              <a:effectLst>
                <a:outerShdw blurRad="38100" dist="38100" dir="2700000" algn="tl">
                  <a:srgbClr val="000000">
                    <a:alpha val="43137"/>
                  </a:srgbClr>
                </a:outerShdw>
              </a:effectLst>
            </a:endParaRPr>
          </a:p>
        </p:txBody>
      </p:sp>
      <p:sp>
        <p:nvSpPr>
          <p:cNvPr id="28" name="Elipse 27"/>
          <p:cNvSpPr/>
          <p:nvPr/>
        </p:nvSpPr>
        <p:spPr>
          <a:xfrm>
            <a:off x="6985164" y="2148050"/>
            <a:ext cx="214794" cy="214794"/>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Elipse 26"/>
          <p:cNvSpPr/>
          <p:nvPr/>
        </p:nvSpPr>
        <p:spPr>
          <a:xfrm>
            <a:off x="8730075" y="2885920"/>
            <a:ext cx="388283" cy="388283"/>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6" name="Elipse 25"/>
          <p:cNvSpPr/>
          <p:nvPr/>
        </p:nvSpPr>
        <p:spPr>
          <a:xfrm>
            <a:off x="9711410" y="3991138"/>
            <a:ext cx="536987" cy="536987"/>
          </a:xfrm>
          <a:prstGeom prst="ellipse">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4138071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2 Marcador de contenido"/>
          <p:cNvSpPr txBox="1">
            <a:spLocks/>
          </p:cNvSpPr>
          <p:nvPr/>
        </p:nvSpPr>
        <p:spPr>
          <a:xfrm>
            <a:off x="262097" y="1378646"/>
            <a:ext cx="5791200" cy="4683353"/>
          </a:xfrm>
          <a:prstGeom prst="rect">
            <a:avLst/>
          </a:prstGeom>
          <a:solidFill>
            <a:schemeClr val="bg1"/>
          </a:solidFill>
          <a:ln>
            <a:solidFill>
              <a:srgbClr val="CC3300"/>
            </a:solidFill>
          </a:ln>
        </p:spPr>
        <p:txBody>
          <a:bodyPr vert="horz" lIns="91440" tIns="45720" rIns="91440" bIns="45720" numCol="1"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2400"/>
              </a:spcBef>
              <a:buClr>
                <a:srgbClr val="002060"/>
              </a:buClr>
              <a:buSzPct val="120000"/>
            </a:pPr>
            <a:endParaRPr lang="es-ES" sz="100" dirty="0" smtClean="0">
              <a:solidFill>
                <a:prstClr val="black"/>
              </a:solidFill>
              <a:latin typeface="Arial" panose="020B0604020202020204" pitchFamily="34" charset="0"/>
              <a:cs typeface="Arial" panose="020B0604020202020204" pitchFamily="34" charset="0"/>
            </a:endParaRPr>
          </a:p>
          <a:p>
            <a:pPr marL="285750" indent="-285750" algn="just">
              <a:lnSpc>
                <a:spcPct val="150000"/>
              </a:lnSpc>
              <a:spcBef>
                <a:spcPts val="3000"/>
              </a:spcBef>
              <a:buClr>
                <a:srgbClr val="002060"/>
              </a:buClr>
              <a:buSzPct val="120000"/>
              <a:buFont typeface="Arial" panose="020B0604020202020204" pitchFamily="34" charset="0"/>
              <a:buChar char="•"/>
            </a:pPr>
            <a:r>
              <a:rPr lang="es-ES" sz="1800" b="1" dirty="0" smtClean="0">
                <a:solidFill>
                  <a:prstClr val="black"/>
                </a:solidFill>
                <a:latin typeface="Arial" panose="020B0604020202020204" pitchFamily="34" charset="0"/>
                <a:cs typeface="Arial" panose="020B0604020202020204" pitchFamily="34" charset="0"/>
              </a:rPr>
              <a:t>&gt;Sexo femenino</a:t>
            </a:r>
            <a:r>
              <a:rPr lang="es-ES" sz="1800" dirty="0" smtClean="0">
                <a:solidFill>
                  <a:prstClr val="black"/>
                </a:solidFill>
                <a:latin typeface="Arial" panose="020B0604020202020204" pitchFamily="34" charset="0"/>
                <a:cs typeface="Arial" panose="020B0604020202020204" pitchFamily="34" charset="0"/>
              </a:rPr>
              <a:t>. Edad media </a:t>
            </a:r>
            <a:r>
              <a:rPr lang="es-ES" sz="1800" b="1" dirty="0" smtClean="0">
                <a:solidFill>
                  <a:prstClr val="black"/>
                </a:solidFill>
                <a:latin typeface="Arial" panose="020B0604020202020204" pitchFamily="34" charset="0"/>
                <a:cs typeface="Arial" panose="020B0604020202020204" pitchFamily="34" charset="0"/>
              </a:rPr>
              <a:t>50 años</a:t>
            </a:r>
            <a:endParaRPr lang="es-ES" sz="100" b="1" dirty="0" smtClean="0">
              <a:solidFill>
                <a:prstClr val="black"/>
              </a:solidFill>
              <a:latin typeface="Arial" panose="020B0604020202020204" pitchFamily="34" charset="0"/>
              <a:cs typeface="Arial" panose="020B0604020202020204" pitchFamily="34" charset="0"/>
            </a:endParaRPr>
          </a:p>
          <a:p>
            <a:pPr marL="285750" indent="-285750" algn="just">
              <a:lnSpc>
                <a:spcPct val="150000"/>
              </a:lnSpc>
              <a:spcBef>
                <a:spcPts val="0"/>
              </a:spcBef>
              <a:buClr>
                <a:srgbClr val="002060"/>
              </a:buClr>
              <a:buSzPct val="120000"/>
              <a:buFont typeface="Arial" panose="020B0604020202020204" pitchFamily="34" charset="0"/>
              <a:buChar char="•"/>
            </a:pPr>
            <a:r>
              <a:rPr lang="es-ES" sz="1800" b="1" dirty="0" smtClean="0">
                <a:solidFill>
                  <a:prstClr val="black"/>
                </a:solidFill>
                <a:latin typeface="Arial" panose="020B0604020202020204" pitchFamily="34" charset="0"/>
                <a:cs typeface="Arial" panose="020B0604020202020204" pitchFamily="34" charset="0"/>
              </a:rPr>
              <a:t>20% bilaterales</a:t>
            </a:r>
            <a:r>
              <a:rPr lang="es-ES" sz="1800" dirty="0" smtClean="0">
                <a:solidFill>
                  <a:prstClr val="black"/>
                </a:solidFill>
                <a:latin typeface="Arial" panose="020B0604020202020204" pitchFamily="34" charset="0"/>
                <a:cs typeface="Arial" panose="020B0604020202020204" pitchFamily="34" charset="0"/>
              </a:rPr>
              <a:t>: pacientes jóvenes y con &gt;R recurrencia. </a:t>
            </a:r>
          </a:p>
          <a:p>
            <a:pPr marL="285750" indent="-285750" algn="just">
              <a:lnSpc>
                <a:spcPct val="150000"/>
              </a:lnSpc>
              <a:spcBef>
                <a:spcPts val="0"/>
              </a:spcBef>
              <a:buClr>
                <a:srgbClr val="002060"/>
              </a:buClr>
              <a:buSzPct val="120000"/>
              <a:buFont typeface="Arial" panose="020B0604020202020204" pitchFamily="34" charset="0"/>
              <a:buChar char="•"/>
            </a:pPr>
            <a:r>
              <a:rPr lang="es-ES" sz="1800" b="1" dirty="0">
                <a:solidFill>
                  <a:prstClr val="black"/>
                </a:solidFill>
                <a:latin typeface="Arial" panose="020B0604020202020204" pitchFamily="34" charset="0"/>
                <a:cs typeface="Arial" panose="020B0604020202020204" pitchFamily="34" charset="0"/>
              </a:rPr>
              <a:t>20% respuesta parcial</a:t>
            </a:r>
            <a:endParaRPr lang="es-ES" sz="1800" dirty="0">
              <a:solidFill>
                <a:prstClr val="black"/>
              </a:solidFill>
              <a:latin typeface="Arial" panose="020B0604020202020204" pitchFamily="34" charset="0"/>
              <a:cs typeface="Arial" panose="020B0604020202020204" pitchFamily="34" charset="0"/>
            </a:endParaRPr>
          </a:p>
          <a:p>
            <a:pPr marL="285750" indent="-285750" algn="just">
              <a:lnSpc>
                <a:spcPct val="150000"/>
              </a:lnSpc>
              <a:spcBef>
                <a:spcPts val="0"/>
              </a:spcBef>
              <a:buClr>
                <a:srgbClr val="002060"/>
              </a:buClr>
              <a:buSzPct val="120000"/>
              <a:buFont typeface="Arial" panose="020B0604020202020204" pitchFamily="34" charset="0"/>
              <a:buChar char="•"/>
            </a:pPr>
            <a:r>
              <a:rPr lang="es-ES" sz="1800" b="1" dirty="0" smtClean="0">
                <a:solidFill>
                  <a:prstClr val="black"/>
                </a:solidFill>
                <a:latin typeface="Arial" panose="020B0604020202020204" pitchFamily="34" charset="0"/>
                <a:cs typeface="Arial" panose="020B0604020202020204" pitchFamily="34" charset="0"/>
              </a:rPr>
              <a:t>20</a:t>
            </a:r>
            <a:r>
              <a:rPr lang="es-ES" sz="1800" b="1" dirty="0" smtClean="0">
                <a:solidFill>
                  <a:prstClr val="black"/>
                </a:solidFill>
                <a:latin typeface="Arial" panose="020B0604020202020204" pitchFamily="34" charset="0"/>
                <a:cs typeface="Arial" panose="020B0604020202020204" pitchFamily="34" charset="0"/>
              </a:rPr>
              <a:t>% refractarias</a:t>
            </a:r>
            <a:r>
              <a:rPr lang="es-ES" sz="1800" dirty="0" smtClean="0">
                <a:solidFill>
                  <a:prstClr val="black"/>
                </a:solidFill>
                <a:latin typeface="Arial" panose="020B0604020202020204" pitchFamily="34" charset="0"/>
                <a:cs typeface="Arial" panose="020B0604020202020204" pitchFamily="34" charset="0"/>
              </a:rPr>
              <a:t> al tratamiento inicial</a:t>
            </a:r>
          </a:p>
          <a:p>
            <a:pPr marL="285750" indent="-285750" algn="just">
              <a:lnSpc>
                <a:spcPct val="150000"/>
              </a:lnSpc>
              <a:spcBef>
                <a:spcPts val="0"/>
              </a:spcBef>
              <a:buClr>
                <a:srgbClr val="002060"/>
              </a:buClr>
              <a:buSzPct val="120000"/>
              <a:buFont typeface="Arial" panose="020B0604020202020204" pitchFamily="34" charset="0"/>
              <a:buChar char="•"/>
            </a:pPr>
            <a:r>
              <a:rPr lang="es-ES" sz="1800" b="1" dirty="0" smtClean="0">
                <a:solidFill>
                  <a:prstClr val="black"/>
                </a:solidFill>
                <a:latin typeface="Arial" panose="020B0604020202020204" pitchFamily="34" charset="0"/>
                <a:cs typeface="Arial" panose="020B0604020202020204" pitchFamily="34" charset="0"/>
              </a:rPr>
              <a:t>20</a:t>
            </a:r>
            <a:r>
              <a:rPr lang="es-ES" sz="1800" b="1" dirty="0" smtClean="0">
                <a:solidFill>
                  <a:prstClr val="black"/>
                </a:solidFill>
                <a:latin typeface="Arial" panose="020B0604020202020204" pitchFamily="34" charset="0"/>
                <a:cs typeface="Arial" panose="020B0604020202020204" pitchFamily="34" charset="0"/>
              </a:rPr>
              <a:t>% recurrencia </a:t>
            </a:r>
            <a:r>
              <a:rPr lang="es-ES" sz="1800" dirty="0" smtClean="0">
                <a:solidFill>
                  <a:prstClr val="black"/>
                </a:solidFill>
                <a:latin typeface="Arial" panose="020B0604020202020204" pitchFamily="34" charset="0"/>
                <a:cs typeface="Arial" panose="020B0604020202020204" pitchFamily="34" charset="0"/>
              </a:rPr>
              <a:t>en los siguientes 5 años </a:t>
            </a:r>
          </a:p>
        </p:txBody>
      </p:sp>
      <p:sp>
        <p:nvSpPr>
          <p:cNvPr id="7" name="1 Título"/>
          <p:cNvSpPr txBox="1">
            <a:spLocks/>
          </p:cNvSpPr>
          <p:nvPr/>
        </p:nvSpPr>
        <p:spPr>
          <a:xfrm>
            <a:off x="692587" y="651771"/>
            <a:ext cx="11262915" cy="5970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pPr>
            <a:r>
              <a:rPr lang="es-ES" sz="32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Dacrioadenitis idiopática</a:t>
            </a:r>
          </a:p>
        </p:txBody>
      </p:sp>
      <p:pic>
        <p:nvPicPr>
          <p:cNvPr id="2" name="Imagen 1"/>
          <p:cNvPicPr>
            <a:picLocks noChangeAspect="1"/>
          </p:cNvPicPr>
          <p:nvPr/>
        </p:nvPicPr>
        <p:blipFill>
          <a:blip r:embed="rId3"/>
          <a:stretch>
            <a:fillRect/>
          </a:stretch>
        </p:blipFill>
        <p:spPr>
          <a:xfrm>
            <a:off x="10922340" y="-1"/>
            <a:ext cx="1269659" cy="821201"/>
          </a:xfrm>
          <a:prstGeom prst="rect">
            <a:avLst/>
          </a:prstGeom>
        </p:spPr>
      </p:pic>
      <p:pic>
        <p:nvPicPr>
          <p:cNvPr id="3" name="Imagen 2"/>
          <p:cNvPicPr>
            <a:picLocks noChangeAspect="1"/>
          </p:cNvPicPr>
          <p:nvPr/>
        </p:nvPicPr>
        <p:blipFill>
          <a:blip r:embed="rId4"/>
          <a:stretch>
            <a:fillRect/>
          </a:stretch>
        </p:blipFill>
        <p:spPr>
          <a:xfrm>
            <a:off x="532845" y="0"/>
            <a:ext cx="5791200" cy="515855"/>
          </a:xfrm>
          <a:prstGeom prst="rect">
            <a:avLst/>
          </a:prstGeom>
        </p:spPr>
      </p:pic>
      <p:pic>
        <p:nvPicPr>
          <p:cNvPr id="8" name="Imagen 7"/>
          <p:cNvPicPr>
            <a:picLocks noChangeAspect="1"/>
          </p:cNvPicPr>
          <p:nvPr/>
        </p:nvPicPr>
        <p:blipFill>
          <a:blip r:embed="rId5"/>
          <a:stretch>
            <a:fillRect/>
          </a:stretch>
        </p:blipFill>
        <p:spPr>
          <a:xfrm>
            <a:off x="-8651" y="0"/>
            <a:ext cx="541496" cy="515854"/>
          </a:xfrm>
          <a:prstGeom prst="rect">
            <a:avLst/>
          </a:prstGeom>
        </p:spPr>
      </p:pic>
      <p:sp>
        <p:nvSpPr>
          <p:cNvPr id="14" name="Rectángulo 13"/>
          <p:cNvSpPr/>
          <p:nvPr/>
        </p:nvSpPr>
        <p:spPr>
          <a:xfrm>
            <a:off x="0" y="6506110"/>
            <a:ext cx="3703320" cy="338554"/>
          </a:xfrm>
          <a:prstGeom prst="rect">
            <a:avLst/>
          </a:prstGeom>
          <a:solidFill>
            <a:schemeClr val="bg1"/>
          </a:solidFill>
        </p:spPr>
        <p:txBody>
          <a:bodyPr wrap="square">
            <a:spAutoFit/>
          </a:bodyPr>
          <a:lstStyle/>
          <a:p>
            <a:pPr algn="just"/>
            <a:r>
              <a:rPr lang="es-ES" sz="1600" i="1" dirty="0">
                <a:solidFill>
                  <a:srgbClr val="620214"/>
                </a:solidFill>
                <a:latin typeface="Arial" panose="020B0604020202020204" pitchFamily="34" charset="0"/>
                <a:cs typeface="Arial" panose="020B0604020202020204" pitchFamily="34" charset="0"/>
              </a:rPr>
              <a:t> Am J </a:t>
            </a:r>
            <a:r>
              <a:rPr lang="es-ES" sz="1600" i="1" dirty="0" smtClean="0">
                <a:solidFill>
                  <a:srgbClr val="620214"/>
                </a:solidFill>
                <a:latin typeface="Arial" panose="020B0604020202020204" pitchFamily="34" charset="0"/>
                <a:cs typeface="Arial" panose="020B0604020202020204" pitchFamily="34" charset="0"/>
              </a:rPr>
              <a:t>Ophthalmol. 2016; 163: 148-153</a:t>
            </a:r>
            <a:endParaRPr lang="es-ES" sz="1600" i="1" dirty="0">
              <a:solidFill>
                <a:srgbClr val="620214"/>
              </a:solidFill>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6"/>
          <a:stretch>
            <a:fillRect/>
          </a:stretch>
        </p:blipFill>
        <p:spPr>
          <a:xfrm>
            <a:off x="341538" y="4347500"/>
            <a:ext cx="5711759" cy="1714499"/>
          </a:xfrm>
          <a:prstGeom prst="rect">
            <a:avLst/>
          </a:prstGeom>
        </p:spPr>
      </p:pic>
      <p:sp>
        <p:nvSpPr>
          <p:cNvPr id="12" name="Rectángulo 11"/>
          <p:cNvSpPr/>
          <p:nvPr/>
        </p:nvSpPr>
        <p:spPr>
          <a:xfrm>
            <a:off x="6924789" y="6490721"/>
            <a:ext cx="5267211" cy="369332"/>
          </a:xfrm>
          <a:prstGeom prst="rect">
            <a:avLst/>
          </a:prstGeom>
          <a:solidFill>
            <a:schemeClr val="bg1"/>
          </a:solidFill>
        </p:spPr>
        <p:txBody>
          <a:bodyPr wrap="none">
            <a:spAutoFit/>
          </a:bodyPr>
          <a:lstStyle/>
          <a:p>
            <a:r>
              <a:rPr lang="es-ES" i="1" dirty="0">
                <a:solidFill>
                  <a:srgbClr val="620214"/>
                </a:solidFill>
                <a:latin typeface="Arial" panose="020B0604020202020204" pitchFamily="34" charset="0"/>
                <a:cs typeface="Arial" panose="020B0604020202020204" pitchFamily="34" charset="0"/>
              </a:rPr>
              <a:t>Ophthal Plast Reconstr Surg, Vol. 22, No. 2, 2006</a:t>
            </a:r>
            <a:endParaRPr lang="es-ES" dirty="0">
              <a:solidFill>
                <a:srgbClr val="620214"/>
              </a:solidFill>
              <a:latin typeface="Arial" panose="020B0604020202020204" pitchFamily="34" charset="0"/>
              <a:cs typeface="Arial" panose="020B0604020202020204" pitchFamily="34" charset="0"/>
            </a:endParaRPr>
          </a:p>
        </p:txBody>
      </p:sp>
      <p:sp>
        <p:nvSpPr>
          <p:cNvPr id="15" name="2 Marcador de contenido"/>
          <p:cNvSpPr txBox="1">
            <a:spLocks/>
          </p:cNvSpPr>
          <p:nvPr/>
        </p:nvSpPr>
        <p:spPr>
          <a:xfrm>
            <a:off x="6164302" y="1351128"/>
            <a:ext cx="5791200" cy="4710871"/>
          </a:xfrm>
          <a:prstGeom prst="rect">
            <a:avLst/>
          </a:prstGeom>
          <a:solidFill>
            <a:schemeClr val="bg1"/>
          </a:solidFill>
          <a:ln>
            <a:solidFill>
              <a:srgbClr val="CC3300"/>
            </a:solidFill>
          </a:ln>
        </p:spPr>
        <p:txBody>
          <a:bodyPr vert="horz" lIns="91440" tIns="45720" rIns="91440" bIns="45720" numCol="1"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2400"/>
              </a:spcBef>
              <a:buClr>
                <a:srgbClr val="002060"/>
              </a:buClr>
              <a:buSzPct val="120000"/>
            </a:pPr>
            <a:endParaRPr lang="es-ES" sz="100" dirty="0" smtClean="0">
              <a:solidFill>
                <a:prstClr val="black"/>
              </a:solidFill>
              <a:latin typeface="Arial" panose="020B0604020202020204" pitchFamily="34" charset="0"/>
              <a:cs typeface="Arial" panose="020B0604020202020204" pitchFamily="34" charset="0"/>
            </a:endParaRPr>
          </a:p>
          <a:p>
            <a:pPr>
              <a:lnSpc>
                <a:spcPct val="100000"/>
              </a:lnSpc>
              <a:spcBef>
                <a:spcPts val="2400"/>
              </a:spcBef>
              <a:buClr>
                <a:srgbClr val="002060"/>
              </a:buClr>
              <a:buSzPct val="120000"/>
            </a:pPr>
            <a:r>
              <a:rPr lang="es-ES" sz="1800" b="1" dirty="0" smtClean="0">
                <a:solidFill>
                  <a:prstClr val="black"/>
                </a:solidFill>
                <a:latin typeface="Arial" panose="020B0604020202020204" pitchFamily="34" charset="0"/>
                <a:cs typeface="Arial" panose="020B0604020202020204" pitchFamily="34" charset="0"/>
              </a:rPr>
              <a:t>ESQUEMA DE TRATAMIENTO</a:t>
            </a:r>
          </a:p>
          <a:p>
            <a:pPr marL="285750" indent="-285750" algn="just">
              <a:lnSpc>
                <a:spcPct val="100000"/>
              </a:lnSpc>
              <a:spcBef>
                <a:spcPts val="2400"/>
              </a:spcBef>
              <a:buClr>
                <a:srgbClr val="002060"/>
              </a:buClr>
              <a:buSzPct val="120000"/>
              <a:buFont typeface="Arial" panose="020B0604020202020204" pitchFamily="34" charset="0"/>
              <a:buChar char="•"/>
            </a:pPr>
            <a:r>
              <a:rPr lang="es-ES" sz="1800" dirty="0" smtClean="0">
                <a:solidFill>
                  <a:prstClr val="black"/>
                </a:solidFill>
                <a:latin typeface="Arial" panose="020B0604020202020204" pitchFamily="34" charset="0"/>
                <a:cs typeface="Arial" panose="020B0604020202020204" pitchFamily="34" charset="0"/>
              </a:rPr>
              <a:t>Tto con AINEs suele ser insuficiente</a:t>
            </a:r>
          </a:p>
          <a:p>
            <a:pPr marL="285750" indent="-285750" algn="just">
              <a:lnSpc>
                <a:spcPct val="100000"/>
              </a:lnSpc>
              <a:spcBef>
                <a:spcPts val="2400"/>
              </a:spcBef>
              <a:buClr>
                <a:srgbClr val="002060"/>
              </a:buClr>
              <a:buSzPct val="120000"/>
              <a:buFont typeface="Arial" panose="020B0604020202020204" pitchFamily="34" charset="0"/>
              <a:buChar char="•"/>
            </a:pPr>
            <a:r>
              <a:rPr lang="es-ES" sz="1800" b="1" dirty="0" smtClean="0">
                <a:solidFill>
                  <a:srgbClr val="002060"/>
                </a:solidFill>
                <a:latin typeface="Arial" panose="020B0604020202020204" pitchFamily="34" charset="0"/>
                <a:cs typeface="Arial" panose="020B0604020202020204" pitchFamily="34" charset="0"/>
              </a:rPr>
              <a:t>Corticoides</a:t>
            </a:r>
            <a:r>
              <a:rPr lang="es-ES" sz="1800" dirty="0" smtClean="0">
                <a:solidFill>
                  <a:prstClr val="black"/>
                </a:solidFill>
                <a:latin typeface="Arial" panose="020B0604020202020204" pitchFamily="34" charset="0"/>
                <a:cs typeface="Arial" panose="020B0604020202020204" pitchFamily="34" charset="0"/>
              </a:rPr>
              <a:t>: 1ª línea de tto 1-1.5 mg/kg/d 1-2 semanas y pauta descendente</a:t>
            </a:r>
          </a:p>
          <a:p>
            <a:pPr marL="285750" indent="-285750" algn="just">
              <a:lnSpc>
                <a:spcPct val="100000"/>
              </a:lnSpc>
              <a:spcBef>
                <a:spcPts val="2400"/>
              </a:spcBef>
              <a:buClr>
                <a:srgbClr val="002060"/>
              </a:buClr>
              <a:buSzPct val="120000"/>
              <a:buFont typeface="Arial" panose="020B0604020202020204" pitchFamily="34" charset="0"/>
              <a:buChar char="•"/>
            </a:pPr>
            <a:r>
              <a:rPr lang="es-ES" sz="1800" b="1" dirty="0" smtClean="0">
                <a:solidFill>
                  <a:srgbClr val="002060"/>
                </a:solidFill>
                <a:latin typeface="Arial" panose="020B0604020202020204" pitchFamily="34" charset="0"/>
                <a:cs typeface="Arial" panose="020B0604020202020204" pitchFamily="34" charset="0"/>
              </a:rPr>
              <a:t>Bolos de corticoides </a:t>
            </a:r>
            <a:r>
              <a:rPr lang="es-ES" sz="1800" dirty="0" smtClean="0">
                <a:solidFill>
                  <a:prstClr val="black"/>
                </a:solidFill>
                <a:latin typeface="Arial" panose="020B0604020202020204" pitchFamily="34" charset="0"/>
                <a:cs typeface="Arial" panose="020B0604020202020204" pitchFamily="34" charset="0"/>
              </a:rPr>
              <a:t>si pérdida de visión</a:t>
            </a:r>
          </a:p>
          <a:p>
            <a:pPr marL="285750" indent="-285750" algn="just">
              <a:lnSpc>
                <a:spcPct val="100000"/>
              </a:lnSpc>
              <a:spcBef>
                <a:spcPts val="2400"/>
              </a:spcBef>
              <a:buClr>
                <a:srgbClr val="002060"/>
              </a:buClr>
              <a:buSzPct val="120000"/>
              <a:buFont typeface="Arial" panose="020B0604020202020204" pitchFamily="34" charset="0"/>
              <a:buChar char="•"/>
            </a:pPr>
            <a:r>
              <a:rPr lang="es-ES" sz="1800" b="1" dirty="0" smtClean="0">
                <a:solidFill>
                  <a:srgbClr val="002060"/>
                </a:solidFill>
                <a:latin typeface="Arial" panose="020B0604020202020204" pitchFamily="34" charset="0"/>
                <a:cs typeface="Arial" panose="020B0604020202020204" pitchFamily="34" charset="0"/>
              </a:rPr>
              <a:t>Inmunosupresores y biológicos (antiTNF)</a:t>
            </a:r>
            <a:r>
              <a:rPr lang="es-ES" sz="1800" dirty="0" smtClean="0">
                <a:solidFill>
                  <a:prstClr val="black"/>
                </a:solidFill>
                <a:latin typeface="Arial" panose="020B0604020202020204" pitchFamily="34" charset="0"/>
                <a:cs typeface="Arial" panose="020B0604020202020204" pitchFamily="34" charset="0"/>
              </a:rPr>
              <a:t>: 2ª línea de tto</a:t>
            </a:r>
          </a:p>
          <a:p>
            <a:pPr marL="285750" indent="-285750" algn="just">
              <a:lnSpc>
                <a:spcPct val="100000"/>
              </a:lnSpc>
              <a:spcBef>
                <a:spcPts val="2400"/>
              </a:spcBef>
              <a:buClr>
                <a:srgbClr val="002060"/>
              </a:buClr>
              <a:buSzPct val="120000"/>
              <a:buFont typeface="Arial" panose="020B0604020202020204" pitchFamily="34" charset="0"/>
              <a:buChar char="•"/>
            </a:pPr>
            <a:r>
              <a:rPr lang="es-ES" sz="1800" b="1" dirty="0" smtClean="0">
                <a:solidFill>
                  <a:srgbClr val="002060"/>
                </a:solidFill>
                <a:latin typeface="Arial" panose="020B0604020202020204" pitchFamily="34" charset="0"/>
                <a:cs typeface="Arial" panose="020B0604020202020204" pitchFamily="34" charset="0"/>
              </a:rPr>
              <a:t>Cirugía</a:t>
            </a:r>
            <a:r>
              <a:rPr lang="es-ES" sz="1800" dirty="0" smtClean="0">
                <a:solidFill>
                  <a:prstClr val="black"/>
                </a:solidFill>
                <a:latin typeface="Arial" panose="020B0604020202020204" pitchFamily="34" charset="0"/>
                <a:cs typeface="Arial" panose="020B0604020202020204" pitchFamily="34" charset="0"/>
              </a:rPr>
              <a:t>: intolerancia a corticoides o esclerosis avanzada</a:t>
            </a:r>
          </a:p>
          <a:p>
            <a:pPr marL="285750" indent="-285750" algn="just">
              <a:lnSpc>
                <a:spcPct val="100000"/>
              </a:lnSpc>
              <a:spcBef>
                <a:spcPts val="2400"/>
              </a:spcBef>
              <a:buClr>
                <a:srgbClr val="002060"/>
              </a:buClr>
              <a:buSzPct val="120000"/>
              <a:buFont typeface="Arial" panose="020B0604020202020204" pitchFamily="34" charset="0"/>
              <a:buChar char="•"/>
            </a:pPr>
            <a:endParaRPr lang="es-ES" sz="1800"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658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2 Marcador de contenido"/>
          <p:cNvSpPr txBox="1">
            <a:spLocks/>
          </p:cNvSpPr>
          <p:nvPr/>
        </p:nvSpPr>
        <p:spPr>
          <a:xfrm>
            <a:off x="6705600" y="1725427"/>
            <a:ext cx="5224303" cy="4477252"/>
          </a:xfrm>
          <a:prstGeom prst="rect">
            <a:avLst/>
          </a:prstGeom>
          <a:solidFill>
            <a:schemeClr val="bg1"/>
          </a:solidFill>
          <a:ln>
            <a:solidFill>
              <a:srgbClr val="CC3300"/>
            </a:solidFill>
          </a:ln>
        </p:spPr>
        <p:txBody>
          <a:bodyPr vert="horz" lIns="91440" tIns="45720" rIns="91440" bIns="45720" numCol="1"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2400"/>
              </a:spcBef>
              <a:buClr>
                <a:srgbClr val="002060"/>
              </a:buClr>
              <a:buSzPct val="120000"/>
            </a:pPr>
            <a:endParaRPr lang="es-ES" sz="100" b="1" dirty="0" smtClean="0">
              <a:latin typeface="Arial" panose="020B0604020202020204" pitchFamily="34" charset="0"/>
              <a:cs typeface="Arial" panose="020B0604020202020204" pitchFamily="34" charset="0"/>
            </a:endParaRPr>
          </a:p>
          <a:p>
            <a:pPr marL="285750" indent="-285750" algn="just">
              <a:lnSpc>
                <a:spcPct val="100000"/>
              </a:lnSpc>
              <a:spcBef>
                <a:spcPts val="2400"/>
              </a:spcBef>
              <a:buClr>
                <a:srgbClr val="002060"/>
              </a:buClr>
              <a:buSzPct val="120000"/>
              <a:buFont typeface="Arial" panose="020B0604020202020204" pitchFamily="34" charset="0"/>
              <a:buChar char="•"/>
            </a:pPr>
            <a:r>
              <a:rPr lang="es-ES" sz="1800" b="1" dirty="0" smtClean="0">
                <a:latin typeface="Arial" panose="020B0604020202020204" pitchFamily="34" charset="0"/>
                <a:cs typeface="Arial" panose="020B0604020202020204" pitchFamily="34" charset="0"/>
              </a:rPr>
              <a:t>Sólo 2 casos publicados </a:t>
            </a:r>
            <a:r>
              <a:rPr lang="es-ES" sz="1800" dirty="0" smtClean="0">
                <a:latin typeface="Arial" panose="020B0604020202020204" pitchFamily="34" charset="0"/>
                <a:cs typeface="Arial" panose="020B0604020202020204" pitchFamily="34" charset="0"/>
              </a:rPr>
              <a:t>de dacrioadenitis de origen inmune en pacientes con ESA</a:t>
            </a:r>
          </a:p>
          <a:p>
            <a:pPr marL="285750" indent="-285750" algn="just">
              <a:lnSpc>
                <a:spcPct val="100000"/>
              </a:lnSpc>
              <a:spcBef>
                <a:spcPts val="2400"/>
              </a:spcBef>
              <a:buClr>
                <a:srgbClr val="002060"/>
              </a:buClr>
              <a:buSzPct val="120000"/>
              <a:buFont typeface="Arial" panose="020B0604020202020204" pitchFamily="34" charset="0"/>
              <a:buChar char="•"/>
            </a:pPr>
            <a:r>
              <a:rPr lang="es-ES" sz="1800" dirty="0" smtClean="0">
                <a:latin typeface="Arial" panose="020B0604020202020204" pitchFamily="34" charset="0"/>
                <a:cs typeface="Arial" panose="020B0604020202020204" pitchFamily="34" charset="0"/>
              </a:rPr>
              <a:t>Puede ser la manifestación inicial de la ESA</a:t>
            </a:r>
            <a:endParaRPr lang="es-ES" dirty="0" smtClean="0">
              <a:latin typeface="Arial" panose="020B0604020202020204" pitchFamily="34" charset="0"/>
              <a:cs typeface="Arial" panose="020B0604020202020204" pitchFamily="34" charset="0"/>
            </a:endParaRPr>
          </a:p>
          <a:p>
            <a:pPr marL="285750" indent="-285750" algn="just">
              <a:lnSpc>
                <a:spcPct val="100000"/>
              </a:lnSpc>
              <a:spcBef>
                <a:spcPts val="2400"/>
              </a:spcBef>
              <a:buClr>
                <a:srgbClr val="002060"/>
              </a:buClr>
              <a:buSzPct val="120000"/>
              <a:buFont typeface="Arial" panose="020B0604020202020204" pitchFamily="34" charset="0"/>
              <a:buChar char="•"/>
            </a:pPr>
            <a:r>
              <a:rPr lang="es-ES" sz="1800" dirty="0" smtClean="0">
                <a:latin typeface="Arial" panose="020B0604020202020204" pitchFamily="34" charset="0"/>
                <a:cs typeface="Arial" panose="020B0604020202020204" pitchFamily="34" charset="0"/>
              </a:rPr>
              <a:t>La</a:t>
            </a:r>
            <a:r>
              <a:rPr lang="es-ES" sz="1800" b="1" dirty="0" smtClean="0">
                <a:latin typeface="Arial" panose="020B0604020202020204" pitchFamily="34" charset="0"/>
                <a:cs typeface="Arial" panose="020B0604020202020204" pitchFamily="34" charset="0"/>
              </a:rPr>
              <a:t> biopsia</a:t>
            </a:r>
            <a:r>
              <a:rPr lang="es-ES" sz="1800" dirty="0" smtClean="0">
                <a:latin typeface="Arial" panose="020B0604020202020204" pitchFamily="34" charset="0"/>
                <a:cs typeface="Arial" panose="020B0604020202020204" pitchFamily="34" charset="0"/>
              </a:rPr>
              <a:t> permite descartar entidades subyacentes: enfermedades granulomatosas, enfermedad por depósito de IgG4,  infecciones y linfomas. </a:t>
            </a:r>
          </a:p>
          <a:p>
            <a:pPr marL="285750" indent="-285750" algn="just">
              <a:lnSpc>
                <a:spcPct val="100000"/>
              </a:lnSpc>
              <a:spcBef>
                <a:spcPts val="2400"/>
              </a:spcBef>
              <a:buClr>
                <a:srgbClr val="002060"/>
              </a:buClr>
              <a:buSzPct val="120000"/>
              <a:buFont typeface="Arial" panose="020B0604020202020204" pitchFamily="34" charset="0"/>
              <a:buChar char="•"/>
            </a:pPr>
            <a:r>
              <a:rPr lang="es-ES" sz="1800" b="1" dirty="0" smtClean="0">
                <a:latin typeface="Arial" panose="020B0604020202020204" pitchFamily="34" charset="0"/>
                <a:cs typeface="Arial" panose="020B0604020202020204" pitchFamily="34" charset="0"/>
              </a:rPr>
              <a:t>Respuesta favorable a corticoides </a:t>
            </a:r>
            <a:r>
              <a:rPr lang="es-ES" sz="1800" dirty="0" smtClean="0">
                <a:latin typeface="Arial" panose="020B0604020202020204" pitchFamily="34" charset="0"/>
                <a:cs typeface="Arial" panose="020B0604020202020204" pitchFamily="34" charset="0"/>
              </a:rPr>
              <a:t>generalmente</a:t>
            </a:r>
          </a:p>
          <a:p>
            <a:pPr marL="285750" indent="-285750" algn="just">
              <a:lnSpc>
                <a:spcPct val="100000"/>
              </a:lnSpc>
              <a:spcBef>
                <a:spcPts val="2400"/>
              </a:spcBef>
              <a:buClr>
                <a:srgbClr val="002060"/>
              </a:buClr>
              <a:buSzPct val="120000"/>
              <a:buFont typeface="Arial" panose="020B0604020202020204" pitchFamily="34" charset="0"/>
              <a:buChar char="•"/>
            </a:pPr>
            <a:r>
              <a:rPr lang="es-ES" sz="1800" dirty="0" smtClean="0">
                <a:latin typeface="Arial" panose="020B0604020202020204" pitchFamily="34" charset="0"/>
                <a:cs typeface="Arial" panose="020B0604020202020204" pitchFamily="34" charset="0"/>
              </a:rPr>
              <a:t>En casos refractarios: </a:t>
            </a:r>
            <a:r>
              <a:rPr lang="es-ES" sz="1800" b="1" dirty="0" smtClean="0">
                <a:latin typeface="Arial" panose="020B0604020202020204" pitchFamily="34" charset="0"/>
                <a:cs typeface="Arial" panose="020B0604020202020204" pitchFamily="34" charset="0"/>
              </a:rPr>
              <a:t>Anakinra </a:t>
            </a:r>
            <a:r>
              <a:rPr lang="es-ES" sz="1800" dirty="0" smtClean="0">
                <a:latin typeface="Arial" panose="020B0604020202020204" pitchFamily="34" charset="0"/>
                <a:cs typeface="Arial" panose="020B0604020202020204" pitchFamily="34" charset="0"/>
              </a:rPr>
              <a:t>parece una alternativa eficaz</a:t>
            </a:r>
            <a:endParaRPr lang="es-ES" sz="1800" b="1" dirty="0">
              <a:latin typeface="Arial" panose="020B0604020202020204" pitchFamily="34" charset="0"/>
              <a:cs typeface="Arial" panose="020B0604020202020204" pitchFamily="34" charset="0"/>
            </a:endParaRPr>
          </a:p>
        </p:txBody>
      </p:sp>
      <p:sp>
        <p:nvSpPr>
          <p:cNvPr id="7" name="1 Título"/>
          <p:cNvSpPr txBox="1">
            <a:spLocks/>
          </p:cNvSpPr>
          <p:nvPr/>
        </p:nvSpPr>
        <p:spPr>
          <a:xfrm>
            <a:off x="666988" y="391728"/>
            <a:ext cx="11262915" cy="11449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pPr>
            <a:r>
              <a:rPr lang="es-ES" sz="28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Dacrioadenitis de origen autoinmune asociada a la </a:t>
            </a:r>
          </a:p>
          <a:p>
            <a:pPr>
              <a:lnSpc>
                <a:spcPct val="100000"/>
              </a:lnSpc>
              <a:spcBef>
                <a:spcPts val="0"/>
              </a:spcBef>
            </a:pPr>
            <a:r>
              <a:rPr lang="es-ES" sz="28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enfermedad de Still del adulto (ESA)</a:t>
            </a:r>
          </a:p>
        </p:txBody>
      </p:sp>
      <p:pic>
        <p:nvPicPr>
          <p:cNvPr id="2" name="Imagen 1"/>
          <p:cNvPicPr>
            <a:picLocks noChangeAspect="1"/>
          </p:cNvPicPr>
          <p:nvPr/>
        </p:nvPicPr>
        <p:blipFill>
          <a:blip r:embed="rId3"/>
          <a:stretch>
            <a:fillRect/>
          </a:stretch>
        </p:blipFill>
        <p:spPr>
          <a:xfrm>
            <a:off x="10922340" y="-1"/>
            <a:ext cx="1269659" cy="821201"/>
          </a:xfrm>
          <a:prstGeom prst="rect">
            <a:avLst/>
          </a:prstGeom>
        </p:spPr>
      </p:pic>
      <p:pic>
        <p:nvPicPr>
          <p:cNvPr id="3" name="Imagen 2"/>
          <p:cNvPicPr>
            <a:picLocks noChangeAspect="1"/>
          </p:cNvPicPr>
          <p:nvPr/>
        </p:nvPicPr>
        <p:blipFill>
          <a:blip r:embed="rId4"/>
          <a:stretch>
            <a:fillRect/>
          </a:stretch>
        </p:blipFill>
        <p:spPr>
          <a:xfrm>
            <a:off x="532845" y="0"/>
            <a:ext cx="5791200" cy="515855"/>
          </a:xfrm>
          <a:prstGeom prst="rect">
            <a:avLst/>
          </a:prstGeom>
        </p:spPr>
      </p:pic>
      <p:pic>
        <p:nvPicPr>
          <p:cNvPr id="8" name="Imagen 7"/>
          <p:cNvPicPr>
            <a:picLocks noChangeAspect="1"/>
          </p:cNvPicPr>
          <p:nvPr/>
        </p:nvPicPr>
        <p:blipFill>
          <a:blip r:embed="rId5"/>
          <a:stretch>
            <a:fillRect/>
          </a:stretch>
        </p:blipFill>
        <p:spPr>
          <a:xfrm>
            <a:off x="-8651" y="0"/>
            <a:ext cx="541496" cy="515854"/>
          </a:xfrm>
          <a:prstGeom prst="rect">
            <a:avLst/>
          </a:prstGeom>
        </p:spPr>
      </p:pic>
      <p:pic>
        <p:nvPicPr>
          <p:cNvPr id="4" name="Imagen 3"/>
          <p:cNvPicPr>
            <a:picLocks noChangeAspect="1"/>
          </p:cNvPicPr>
          <p:nvPr/>
        </p:nvPicPr>
        <p:blipFill>
          <a:blip r:embed="rId6"/>
          <a:stretch>
            <a:fillRect/>
          </a:stretch>
        </p:blipFill>
        <p:spPr>
          <a:xfrm>
            <a:off x="262098" y="1725427"/>
            <a:ext cx="6291102" cy="1684523"/>
          </a:xfrm>
          <a:prstGeom prst="rect">
            <a:avLst/>
          </a:prstGeom>
          <a:ln>
            <a:solidFill>
              <a:srgbClr val="620214"/>
            </a:solidFill>
          </a:ln>
        </p:spPr>
      </p:pic>
      <p:sp>
        <p:nvSpPr>
          <p:cNvPr id="9" name="Rectángulo 8"/>
          <p:cNvSpPr/>
          <p:nvPr/>
        </p:nvSpPr>
        <p:spPr>
          <a:xfrm>
            <a:off x="0" y="6519446"/>
            <a:ext cx="3124199" cy="338554"/>
          </a:xfrm>
          <a:prstGeom prst="rect">
            <a:avLst/>
          </a:prstGeom>
          <a:solidFill>
            <a:schemeClr val="bg1"/>
          </a:solidFill>
        </p:spPr>
        <p:txBody>
          <a:bodyPr wrap="square">
            <a:spAutoFit/>
          </a:bodyPr>
          <a:lstStyle/>
          <a:p>
            <a:r>
              <a:rPr lang="sv-SE" sz="1600" dirty="0">
                <a:solidFill>
                  <a:srgbClr val="620214"/>
                </a:solidFill>
                <a:latin typeface="Arial" panose="020B0604020202020204" pitchFamily="34" charset="0"/>
                <a:cs typeface="Arial" panose="020B0604020202020204" pitchFamily="34" charset="0"/>
              </a:rPr>
              <a:t>Intern Med 54: 2671-2674, 2015</a:t>
            </a:r>
            <a:endParaRPr lang="es-ES" sz="1600" dirty="0">
              <a:solidFill>
                <a:srgbClr val="620214"/>
              </a:solidFill>
              <a:latin typeface="Arial" panose="020B0604020202020204" pitchFamily="34" charset="0"/>
              <a:cs typeface="Arial" panose="020B0604020202020204" pitchFamily="34" charset="0"/>
            </a:endParaRPr>
          </a:p>
        </p:txBody>
      </p:sp>
      <p:pic>
        <p:nvPicPr>
          <p:cNvPr id="11" name="Imagen 10"/>
          <p:cNvPicPr>
            <a:picLocks noChangeAspect="1"/>
          </p:cNvPicPr>
          <p:nvPr/>
        </p:nvPicPr>
        <p:blipFill>
          <a:blip r:embed="rId7"/>
          <a:stretch>
            <a:fillRect/>
          </a:stretch>
        </p:blipFill>
        <p:spPr>
          <a:xfrm>
            <a:off x="262096" y="3528351"/>
            <a:ext cx="6291103" cy="1091172"/>
          </a:xfrm>
          <a:prstGeom prst="rect">
            <a:avLst/>
          </a:prstGeom>
          <a:ln>
            <a:solidFill>
              <a:srgbClr val="620214"/>
            </a:solidFill>
          </a:ln>
        </p:spPr>
      </p:pic>
      <p:pic>
        <p:nvPicPr>
          <p:cNvPr id="10" name="Imagen 9"/>
          <p:cNvPicPr>
            <a:picLocks noChangeAspect="1"/>
          </p:cNvPicPr>
          <p:nvPr/>
        </p:nvPicPr>
        <p:blipFill>
          <a:blip r:embed="rId8"/>
          <a:stretch>
            <a:fillRect/>
          </a:stretch>
        </p:blipFill>
        <p:spPr>
          <a:xfrm>
            <a:off x="262097" y="4549158"/>
            <a:ext cx="3243104" cy="1943655"/>
          </a:xfrm>
          <a:prstGeom prst="rect">
            <a:avLst/>
          </a:prstGeom>
        </p:spPr>
      </p:pic>
      <p:pic>
        <p:nvPicPr>
          <p:cNvPr id="13" name="Imagen 12"/>
          <p:cNvPicPr>
            <a:picLocks noChangeAspect="1"/>
          </p:cNvPicPr>
          <p:nvPr/>
        </p:nvPicPr>
        <p:blipFill>
          <a:blip r:embed="rId9"/>
          <a:stretch>
            <a:fillRect/>
          </a:stretch>
        </p:blipFill>
        <p:spPr>
          <a:xfrm>
            <a:off x="3505201" y="4568821"/>
            <a:ext cx="3047998" cy="1919847"/>
          </a:xfrm>
          <a:prstGeom prst="rect">
            <a:avLst/>
          </a:prstGeom>
        </p:spPr>
      </p:pic>
      <p:sp>
        <p:nvSpPr>
          <p:cNvPr id="14" name="Rectángulo 13"/>
          <p:cNvSpPr/>
          <p:nvPr/>
        </p:nvSpPr>
        <p:spPr>
          <a:xfrm>
            <a:off x="6457463" y="6519446"/>
            <a:ext cx="5734537" cy="338554"/>
          </a:xfrm>
          <a:prstGeom prst="rect">
            <a:avLst/>
          </a:prstGeom>
          <a:solidFill>
            <a:schemeClr val="bg1"/>
          </a:solidFill>
        </p:spPr>
        <p:txBody>
          <a:bodyPr wrap="square">
            <a:spAutoFit/>
          </a:bodyPr>
          <a:lstStyle/>
          <a:p>
            <a:pPr algn="just"/>
            <a:r>
              <a:rPr lang="en-US" sz="1600" dirty="0">
                <a:solidFill>
                  <a:srgbClr val="620214"/>
                </a:solidFill>
                <a:latin typeface="Arial" panose="020B0604020202020204" pitchFamily="34" charset="0"/>
                <a:cs typeface="Arial" panose="020B0604020202020204" pitchFamily="34" charset="0"/>
              </a:rPr>
              <a:t>Annals of Internal Medicine • Vol. 168 No. 6 • 20 March 2018</a:t>
            </a:r>
            <a:endParaRPr lang="es-ES" sz="1600" dirty="0">
              <a:solidFill>
                <a:srgbClr val="62021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535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0922340" y="-1"/>
            <a:ext cx="1269659" cy="821201"/>
          </a:xfrm>
          <a:prstGeom prst="rect">
            <a:avLst/>
          </a:prstGeom>
        </p:spPr>
      </p:pic>
      <p:pic>
        <p:nvPicPr>
          <p:cNvPr id="3" name="Imagen 2"/>
          <p:cNvPicPr>
            <a:picLocks noChangeAspect="1"/>
          </p:cNvPicPr>
          <p:nvPr/>
        </p:nvPicPr>
        <p:blipFill>
          <a:blip r:embed="rId4"/>
          <a:stretch>
            <a:fillRect/>
          </a:stretch>
        </p:blipFill>
        <p:spPr>
          <a:xfrm>
            <a:off x="532845" y="0"/>
            <a:ext cx="5791200" cy="515855"/>
          </a:xfrm>
          <a:prstGeom prst="rect">
            <a:avLst/>
          </a:prstGeom>
        </p:spPr>
      </p:pic>
      <p:pic>
        <p:nvPicPr>
          <p:cNvPr id="8" name="Imagen 7"/>
          <p:cNvPicPr>
            <a:picLocks noChangeAspect="1"/>
          </p:cNvPicPr>
          <p:nvPr/>
        </p:nvPicPr>
        <p:blipFill>
          <a:blip r:embed="rId5"/>
          <a:stretch>
            <a:fillRect/>
          </a:stretch>
        </p:blipFill>
        <p:spPr>
          <a:xfrm>
            <a:off x="-8651" y="0"/>
            <a:ext cx="541496" cy="515854"/>
          </a:xfrm>
          <a:prstGeom prst="rect">
            <a:avLst/>
          </a:prstGeom>
        </p:spPr>
      </p:pic>
      <p:sp>
        <p:nvSpPr>
          <p:cNvPr id="9" name="Rectángulo 8"/>
          <p:cNvSpPr/>
          <p:nvPr/>
        </p:nvSpPr>
        <p:spPr>
          <a:xfrm>
            <a:off x="8207826" y="6488668"/>
            <a:ext cx="3984173" cy="369332"/>
          </a:xfrm>
          <a:prstGeom prst="rect">
            <a:avLst/>
          </a:prstGeom>
          <a:solidFill>
            <a:schemeClr val="bg1"/>
          </a:solidFill>
        </p:spPr>
        <p:txBody>
          <a:bodyPr wrap="square">
            <a:spAutoFit/>
          </a:bodyPr>
          <a:lstStyle/>
          <a:p>
            <a:pPr algn="just"/>
            <a:r>
              <a:rPr lang="en-US" i="1" dirty="0" err="1">
                <a:solidFill>
                  <a:srgbClr val="620214"/>
                </a:solidFill>
              </a:rPr>
              <a:t>Exp</a:t>
            </a:r>
            <a:r>
              <a:rPr lang="en-US" i="1" dirty="0">
                <a:solidFill>
                  <a:srgbClr val="620214"/>
                </a:solidFill>
              </a:rPr>
              <a:t> Eye Res</a:t>
            </a:r>
            <a:r>
              <a:rPr lang="en-US" dirty="0">
                <a:solidFill>
                  <a:srgbClr val="620214"/>
                </a:solidFill>
              </a:rPr>
              <a:t>. 2006 May ; 82(5): 885–898</a:t>
            </a:r>
            <a:endParaRPr lang="es-ES" dirty="0">
              <a:solidFill>
                <a:srgbClr val="620214"/>
              </a:solidFill>
              <a:latin typeface="Arial" panose="020B0604020202020204" pitchFamily="34" charset="0"/>
              <a:cs typeface="Arial" panose="020B0604020202020204" pitchFamily="34" charset="0"/>
            </a:endParaRPr>
          </a:p>
        </p:txBody>
      </p:sp>
      <p:sp>
        <p:nvSpPr>
          <p:cNvPr id="11" name="1 Título"/>
          <p:cNvSpPr txBox="1">
            <a:spLocks/>
          </p:cNvSpPr>
          <p:nvPr/>
        </p:nvSpPr>
        <p:spPr>
          <a:xfrm>
            <a:off x="692587" y="391728"/>
            <a:ext cx="11262915" cy="11449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pPr>
            <a:r>
              <a:rPr lang="es-ES" sz="28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Dacrioadenitis de origen autoinmune asociada a la </a:t>
            </a:r>
          </a:p>
          <a:p>
            <a:pPr>
              <a:lnSpc>
                <a:spcPct val="100000"/>
              </a:lnSpc>
              <a:spcBef>
                <a:spcPts val="0"/>
              </a:spcBef>
            </a:pPr>
            <a:r>
              <a:rPr lang="es-ES" sz="28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enfermedad de Still del adulto (ESA)</a:t>
            </a:r>
          </a:p>
        </p:txBody>
      </p:sp>
      <p:pic>
        <p:nvPicPr>
          <p:cNvPr id="13" name="Imagen 12"/>
          <p:cNvPicPr>
            <a:picLocks noChangeAspect="1"/>
          </p:cNvPicPr>
          <p:nvPr/>
        </p:nvPicPr>
        <p:blipFill>
          <a:blip r:embed="rId6"/>
          <a:stretch>
            <a:fillRect/>
          </a:stretch>
        </p:blipFill>
        <p:spPr>
          <a:xfrm>
            <a:off x="5500050" y="1691397"/>
            <a:ext cx="6057119" cy="4558779"/>
          </a:xfrm>
          <a:prstGeom prst="rect">
            <a:avLst/>
          </a:prstGeom>
        </p:spPr>
      </p:pic>
      <p:pic>
        <p:nvPicPr>
          <p:cNvPr id="14" name="Imagen 13"/>
          <p:cNvPicPr>
            <a:picLocks noChangeAspect="1"/>
          </p:cNvPicPr>
          <p:nvPr/>
        </p:nvPicPr>
        <p:blipFill>
          <a:blip r:embed="rId7"/>
          <a:stretch>
            <a:fillRect/>
          </a:stretch>
        </p:blipFill>
        <p:spPr>
          <a:xfrm>
            <a:off x="1106244" y="1691398"/>
            <a:ext cx="4075356" cy="4558779"/>
          </a:xfrm>
          <a:prstGeom prst="rect">
            <a:avLst/>
          </a:prstGeom>
        </p:spPr>
      </p:pic>
      <p:sp>
        <p:nvSpPr>
          <p:cNvPr id="15" name="Cerrar llave 14"/>
          <p:cNvSpPr/>
          <p:nvPr/>
        </p:nvSpPr>
        <p:spPr>
          <a:xfrm>
            <a:off x="5029200" y="5050971"/>
            <a:ext cx="381000" cy="1199204"/>
          </a:xfrm>
          <a:prstGeom prst="rightBrace">
            <a:avLst>
              <a:gd name="adj1" fmla="val 8333"/>
              <a:gd name="adj2" fmla="val 50666"/>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b="1" dirty="0"/>
          </a:p>
        </p:txBody>
      </p:sp>
      <p:sp>
        <p:nvSpPr>
          <p:cNvPr id="16" name="Flecha derecha 15"/>
          <p:cNvSpPr/>
          <p:nvPr/>
        </p:nvSpPr>
        <p:spPr>
          <a:xfrm>
            <a:off x="5587135" y="5552823"/>
            <a:ext cx="1107579" cy="195499"/>
          </a:xfrm>
          <a:prstGeom prst="rightArrow">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redondeado 16"/>
          <p:cNvSpPr/>
          <p:nvPr/>
        </p:nvSpPr>
        <p:spPr>
          <a:xfrm>
            <a:off x="3014788" y="4506687"/>
            <a:ext cx="413657" cy="217713"/>
          </a:xfrm>
          <a:prstGeom prst="roundRect">
            <a:avLst/>
          </a:prstGeom>
          <a:noFill/>
          <a:ln w="19050">
            <a:solidFill>
              <a:srgbClr val="620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p:cNvSpPr/>
          <p:nvPr/>
        </p:nvSpPr>
        <p:spPr>
          <a:xfrm>
            <a:off x="-8651" y="6516902"/>
            <a:ext cx="4789714" cy="338554"/>
          </a:xfrm>
          <a:prstGeom prst="rect">
            <a:avLst/>
          </a:prstGeom>
          <a:solidFill>
            <a:schemeClr val="bg1"/>
          </a:solidFill>
        </p:spPr>
        <p:txBody>
          <a:bodyPr wrap="square">
            <a:spAutoFit/>
          </a:bodyPr>
          <a:lstStyle/>
          <a:p>
            <a:pPr algn="just"/>
            <a:r>
              <a:rPr lang="en-US" sz="1600" i="1" dirty="0">
                <a:solidFill>
                  <a:srgbClr val="620214"/>
                </a:solidFill>
              </a:rPr>
              <a:t>Best </a:t>
            </a:r>
            <a:r>
              <a:rPr lang="en-US" sz="1600" i="1" dirty="0" err="1">
                <a:solidFill>
                  <a:srgbClr val="620214"/>
                </a:solidFill>
              </a:rPr>
              <a:t>Pract</a:t>
            </a:r>
            <a:r>
              <a:rPr lang="en-US" sz="1600" i="1" dirty="0">
                <a:solidFill>
                  <a:srgbClr val="620214"/>
                </a:solidFill>
              </a:rPr>
              <a:t>. Res</a:t>
            </a:r>
            <a:r>
              <a:rPr lang="en-US" sz="1600" i="1" dirty="0" smtClean="0">
                <a:solidFill>
                  <a:srgbClr val="620214"/>
                </a:solidFill>
              </a:rPr>
              <a:t>. </a:t>
            </a:r>
            <a:r>
              <a:rPr lang="en-US" sz="1600" i="1" dirty="0" err="1" smtClean="0">
                <a:solidFill>
                  <a:srgbClr val="620214"/>
                </a:solidFill>
              </a:rPr>
              <a:t>Clin</a:t>
            </a:r>
            <a:r>
              <a:rPr lang="en-US" sz="1600" i="1" dirty="0" smtClean="0">
                <a:solidFill>
                  <a:srgbClr val="620214"/>
                </a:solidFill>
              </a:rPr>
              <a:t>. Rheymatol.2008; 22(5</a:t>
            </a:r>
            <a:r>
              <a:rPr lang="en-US" sz="1600" i="1" dirty="0">
                <a:solidFill>
                  <a:srgbClr val="620214"/>
                </a:solidFill>
              </a:rPr>
              <a:t>): </a:t>
            </a:r>
            <a:r>
              <a:rPr lang="en-US" sz="1600" i="1" dirty="0" smtClean="0">
                <a:solidFill>
                  <a:srgbClr val="620214"/>
                </a:solidFill>
              </a:rPr>
              <a:t>773–792</a:t>
            </a:r>
            <a:endParaRPr lang="es-ES" sz="1600" i="1" dirty="0">
              <a:solidFill>
                <a:srgbClr val="62021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2118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TM02900769[[fn=Retrospección]]</Template>
  <TotalTime>6613</TotalTime>
  <Words>1226</Words>
  <Application>Microsoft Office PowerPoint</Application>
  <PresentationFormat>Panorámica</PresentationFormat>
  <Paragraphs>143</Paragraphs>
  <Slides>8</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Calibri Light</vt:lpstr>
      <vt:lpstr>Courier New</vt:lpstr>
      <vt:lpstr>Retrospección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Jairo Luque del Pino</dc:creator>
  <cp:lastModifiedBy>Jairo Luque del Pino</cp:lastModifiedBy>
  <cp:revision>663</cp:revision>
  <dcterms:created xsi:type="dcterms:W3CDTF">2018-02-16T03:52:04Z</dcterms:created>
  <dcterms:modified xsi:type="dcterms:W3CDTF">2018-11-29T17:47:33Z</dcterms:modified>
</cp:coreProperties>
</file>